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329" r:id="rId2"/>
    <p:sldId id="358" r:id="rId3"/>
    <p:sldId id="371" r:id="rId4"/>
    <p:sldId id="340" r:id="rId5"/>
    <p:sldId id="341" r:id="rId6"/>
    <p:sldId id="361" r:id="rId7"/>
    <p:sldId id="362" r:id="rId8"/>
    <p:sldId id="363" r:id="rId9"/>
    <p:sldId id="364" r:id="rId10"/>
    <p:sldId id="360" r:id="rId11"/>
    <p:sldId id="367" r:id="rId12"/>
    <p:sldId id="350" r:id="rId13"/>
    <p:sldId id="368" r:id="rId14"/>
    <p:sldId id="373" r:id="rId15"/>
    <p:sldId id="372" r:id="rId16"/>
    <p:sldId id="337" r:id="rId17"/>
  </p:sldIdLst>
  <p:sldSz cx="9144000" cy="6858000" type="screen4x3"/>
  <p:notesSz cx="6781800" cy="9918700"/>
  <p:defaultTextStyle>
    <a:defPPr>
      <a:defRPr lang="en-US"/>
    </a:defPPr>
    <a:lvl1pPr algn="ctr" rtl="0" eaLnBrk="0" fontAlgn="base" hangingPunct="0">
      <a:spcBef>
        <a:spcPct val="0"/>
      </a:spcBef>
      <a:spcAft>
        <a:spcPct val="0"/>
      </a:spcAft>
      <a:defRPr sz="1900" i="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ctr" rtl="0" eaLnBrk="0" fontAlgn="base" hangingPunct="0">
      <a:spcBef>
        <a:spcPct val="0"/>
      </a:spcBef>
      <a:spcAft>
        <a:spcPct val="0"/>
      </a:spcAft>
      <a:defRPr sz="1900" i="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ctr" rtl="0" eaLnBrk="0" fontAlgn="base" hangingPunct="0">
      <a:spcBef>
        <a:spcPct val="0"/>
      </a:spcBef>
      <a:spcAft>
        <a:spcPct val="0"/>
      </a:spcAft>
      <a:defRPr sz="1900" i="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ctr" rtl="0" eaLnBrk="0" fontAlgn="base" hangingPunct="0">
      <a:spcBef>
        <a:spcPct val="0"/>
      </a:spcBef>
      <a:spcAft>
        <a:spcPct val="0"/>
      </a:spcAft>
      <a:defRPr sz="1900" i="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ctr" rtl="0" eaLnBrk="0" fontAlgn="base" hangingPunct="0">
      <a:spcBef>
        <a:spcPct val="0"/>
      </a:spcBef>
      <a:spcAft>
        <a:spcPct val="0"/>
      </a:spcAft>
      <a:defRPr sz="1900" i="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1900" i="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1900" i="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1900" i="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1900" i="1"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5454D4"/>
    <a:srgbClr val="FFCC00"/>
    <a:srgbClr val="00FFFF"/>
    <a:srgbClr val="0066FF"/>
    <a:srgbClr val="0099FF"/>
    <a:srgbClr val="3366FF"/>
    <a:srgbClr val="C0C0C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09" autoAdjust="0"/>
    <p:restoredTop sz="52134" autoAdjust="0"/>
  </p:normalViewPr>
  <p:slideViewPr>
    <p:cSldViewPr snapToGrid="0">
      <p:cViewPr>
        <p:scale>
          <a:sx n="50" d="100"/>
          <a:sy n="50" d="100"/>
        </p:scale>
        <p:origin x="-1596"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78" y="-60"/>
      </p:cViewPr>
      <p:guideLst>
        <p:guide orient="horz" pos="3124"/>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2322" name="Rectangle 2"/>
          <p:cNvSpPr>
            <a:spLocks noGrp="1" noChangeArrowheads="1"/>
          </p:cNvSpPr>
          <p:nvPr>
            <p:ph type="hdr" sz="quarter"/>
          </p:nvPr>
        </p:nvSpPr>
        <p:spPr bwMode="auto">
          <a:xfrm>
            <a:off x="0" y="0"/>
            <a:ext cx="2965450" cy="255588"/>
          </a:xfrm>
          <a:prstGeom prst="rect">
            <a:avLst/>
          </a:prstGeom>
          <a:noFill/>
          <a:ln w="9525">
            <a:noFill/>
            <a:miter lim="800000"/>
            <a:headEnd/>
            <a:tailEnd/>
          </a:ln>
          <a:effectLst/>
        </p:spPr>
        <p:txBody>
          <a:bodyPr vert="horz" wrap="square" lIns="71892" tIns="35946" rIns="71892" bIns="35946" numCol="1" anchor="t" anchorCtr="0" compatLnSpc="1">
            <a:prstTxWarp prst="textNoShape">
              <a:avLst/>
            </a:prstTxWarp>
            <a:spAutoFit/>
          </a:bodyPr>
          <a:lstStyle>
            <a:lvl1pPr algn="l" defTabSz="912813">
              <a:defRPr sz="1200">
                <a:effectLst>
                  <a:outerShdw blurRad="38100" dist="38100" dir="2700000" algn="tl">
                    <a:srgbClr val="C0C0C0"/>
                  </a:outerShdw>
                </a:effectLst>
              </a:defRPr>
            </a:lvl1pPr>
          </a:lstStyle>
          <a:p>
            <a:endParaRPr lang="en-GB"/>
          </a:p>
        </p:txBody>
      </p:sp>
      <p:sp>
        <p:nvSpPr>
          <p:cNvPr id="312323" name="Rectangle 3"/>
          <p:cNvSpPr>
            <a:spLocks noGrp="1" noChangeArrowheads="1"/>
          </p:cNvSpPr>
          <p:nvPr>
            <p:ph type="dt" sz="quarter" idx="1"/>
          </p:nvPr>
        </p:nvSpPr>
        <p:spPr bwMode="auto">
          <a:xfrm>
            <a:off x="3878263" y="0"/>
            <a:ext cx="2889250" cy="255588"/>
          </a:xfrm>
          <a:prstGeom prst="rect">
            <a:avLst/>
          </a:prstGeom>
          <a:noFill/>
          <a:ln w="9525">
            <a:noFill/>
            <a:miter lim="800000"/>
            <a:headEnd/>
            <a:tailEnd/>
          </a:ln>
          <a:effectLst/>
        </p:spPr>
        <p:txBody>
          <a:bodyPr vert="horz" wrap="square" lIns="71892" tIns="35946" rIns="71892" bIns="35946" numCol="1" anchor="t" anchorCtr="0" compatLnSpc="1">
            <a:prstTxWarp prst="textNoShape">
              <a:avLst/>
            </a:prstTxWarp>
            <a:spAutoFit/>
          </a:bodyPr>
          <a:lstStyle>
            <a:lvl1pPr algn="r" defTabSz="912813">
              <a:defRPr sz="1200">
                <a:effectLst>
                  <a:outerShdw blurRad="38100" dist="38100" dir="2700000" algn="tl">
                    <a:srgbClr val="C0C0C0"/>
                  </a:outerShdw>
                </a:effectLst>
              </a:defRPr>
            </a:lvl1pPr>
          </a:lstStyle>
          <a:p>
            <a:endParaRPr lang="en-GB"/>
          </a:p>
        </p:txBody>
      </p:sp>
      <p:sp>
        <p:nvSpPr>
          <p:cNvPr id="312324" name="Rectangle 4"/>
          <p:cNvSpPr>
            <a:spLocks noGrp="1" noChangeArrowheads="1"/>
          </p:cNvSpPr>
          <p:nvPr>
            <p:ph type="ftr" sz="quarter" idx="2"/>
          </p:nvPr>
        </p:nvSpPr>
        <p:spPr bwMode="auto">
          <a:xfrm>
            <a:off x="0" y="9642475"/>
            <a:ext cx="2965450" cy="255588"/>
          </a:xfrm>
          <a:prstGeom prst="rect">
            <a:avLst/>
          </a:prstGeom>
          <a:noFill/>
          <a:ln w="9525">
            <a:noFill/>
            <a:miter lim="800000"/>
            <a:headEnd/>
            <a:tailEnd/>
          </a:ln>
          <a:effectLst/>
        </p:spPr>
        <p:txBody>
          <a:bodyPr vert="horz" wrap="square" lIns="71892" tIns="35946" rIns="71892" bIns="35946" numCol="1" anchor="b" anchorCtr="0" compatLnSpc="1">
            <a:prstTxWarp prst="textNoShape">
              <a:avLst/>
            </a:prstTxWarp>
            <a:spAutoFit/>
          </a:bodyPr>
          <a:lstStyle>
            <a:lvl1pPr algn="l" defTabSz="912813">
              <a:defRPr sz="1200">
                <a:effectLst>
                  <a:outerShdw blurRad="38100" dist="38100" dir="2700000" algn="tl">
                    <a:srgbClr val="C0C0C0"/>
                  </a:outerShdw>
                </a:effectLst>
              </a:defRPr>
            </a:lvl1pPr>
          </a:lstStyle>
          <a:p>
            <a:endParaRPr lang="en-GB"/>
          </a:p>
        </p:txBody>
      </p:sp>
      <p:sp>
        <p:nvSpPr>
          <p:cNvPr id="312325" name="Rectangle 5"/>
          <p:cNvSpPr>
            <a:spLocks noGrp="1" noChangeArrowheads="1"/>
          </p:cNvSpPr>
          <p:nvPr>
            <p:ph type="sldNum" sz="quarter" idx="3"/>
          </p:nvPr>
        </p:nvSpPr>
        <p:spPr bwMode="auto">
          <a:xfrm>
            <a:off x="3878263" y="9642475"/>
            <a:ext cx="2889250" cy="255588"/>
          </a:xfrm>
          <a:prstGeom prst="rect">
            <a:avLst/>
          </a:prstGeom>
          <a:noFill/>
          <a:ln w="9525">
            <a:noFill/>
            <a:miter lim="800000"/>
            <a:headEnd/>
            <a:tailEnd/>
          </a:ln>
          <a:effectLst/>
        </p:spPr>
        <p:txBody>
          <a:bodyPr vert="horz" wrap="square" lIns="71892" tIns="35946" rIns="71892" bIns="35946" numCol="1" anchor="b" anchorCtr="0" compatLnSpc="1">
            <a:prstTxWarp prst="textNoShape">
              <a:avLst/>
            </a:prstTxWarp>
            <a:spAutoFit/>
          </a:bodyPr>
          <a:lstStyle>
            <a:lvl1pPr algn="r" defTabSz="912813">
              <a:defRPr sz="1200">
                <a:effectLst>
                  <a:outerShdw blurRad="38100" dist="38100" dir="2700000" algn="tl">
                    <a:srgbClr val="C0C0C0"/>
                  </a:outerShdw>
                </a:effectLst>
              </a:defRPr>
            </a:lvl1pPr>
          </a:lstStyle>
          <a:p>
            <a:fld id="{6CB50798-7336-41BD-A13C-DC6292FDD8C8}"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8" name="Rectangle 4"/>
          <p:cNvSpPr>
            <a:spLocks noGrp="1" noRot="1" noChangeAspect="1" noChangeArrowheads="1" noTextEdit="1"/>
          </p:cNvSpPr>
          <p:nvPr>
            <p:ph type="sldImg" idx="2"/>
          </p:nvPr>
        </p:nvSpPr>
        <p:spPr bwMode="auto">
          <a:xfrm>
            <a:off x="1911350" y="496888"/>
            <a:ext cx="2808288" cy="2106612"/>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684213" y="2894013"/>
            <a:ext cx="5475287" cy="1408112"/>
          </a:xfrm>
          <a:prstGeom prst="rect">
            <a:avLst/>
          </a:prstGeom>
          <a:noFill/>
          <a:ln w="9525">
            <a:noFill/>
            <a:miter lim="800000"/>
            <a:headEnd/>
            <a:tailEnd/>
          </a:ln>
          <a:effectLst/>
        </p:spPr>
        <p:txBody>
          <a:bodyPr vert="horz" wrap="square" lIns="91303" tIns="45651" rIns="91303" bIns="45651"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0" name="Rectangle 6"/>
          <p:cNvSpPr>
            <a:spLocks noGrp="1" noChangeArrowheads="1"/>
          </p:cNvSpPr>
          <p:nvPr>
            <p:ph type="ftr" sz="quarter" idx="4"/>
          </p:nvPr>
        </p:nvSpPr>
        <p:spPr bwMode="auto">
          <a:xfrm>
            <a:off x="0" y="9644063"/>
            <a:ext cx="673100" cy="274637"/>
          </a:xfrm>
          <a:prstGeom prst="rect">
            <a:avLst/>
          </a:prstGeom>
          <a:noFill/>
          <a:ln w="9525">
            <a:noFill/>
            <a:miter lim="800000"/>
            <a:headEnd/>
            <a:tailEnd/>
          </a:ln>
          <a:effectLst/>
        </p:spPr>
        <p:txBody>
          <a:bodyPr vert="horz" wrap="none" lIns="91303" tIns="45651" rIns="91303" bIns="45651" numCol="1" anchor="b" anchorCtr="0" compatLnSpc="1">
            <a:prstTxWarp prst="textNoShape">
              <a:avLst/>
            </a:prstTxWarp>
            <a:spAutoFit/>
          </a:bodyPr>
          <a:lstStyle>
            <a:lvl1pPr algn="l" defTabSz="912813">
              <a:defRPr sz="1200" i="0">
                <a:effectLst/>
              </a:defRPr>
            </a:lvl1pPr>
          </a:lstStyle>
          <a:p>
            <a:endParaRPr lang="en-US"/>
          </a:p>
        </p:txBody>
      </p:sp>
      <p:sp>
        <p:nvSpPr>
          <p:cNvPr id="11271" name="Rectangle 7"/>
          <p:cNvSpPr>
            <a:spLocks noGrp="1" noChangeArrowheads="1"/>
          </p:cNvSpPr>
          <p:nvPr>
            <p:ph type="sldNum" sz="quarter" idx="5"/>
          </p:nvPr>
        </p:nvSpPr>
        <p:spPr bwMode="auto">
          <a:xfrm>
            <a:off x="6413500" y="9644063"/>
            <a:ext cx="368300" cy="274637"/>
          </a:xfrm>
          <a:prstGeom prst="rect">
            <a:avLst/>
          </a:prstGeom>
          <a:noFill/>
          <a:ln w="9525">
            <a:noFill/>
            <a:miter lim="800000"/>
            <a:headEnd/>
            <a:tailEnd/>
          </a:ln>
          <a:effectLst/>
        </p:spPr>
        <p:txBody>
          <a:bodyPr vert="horz" wrap="none" lIns="91303" tIns="45651" rIns="91303" bIns="45651" numCol="1" anchor="b" anchorCtr="0" compatLnSpc="1">
            <a:prstTxWarp prst="textNoShape">
              <a:avLst/>
            </a:prstTxWarp>
            <a:spAutoFit/>
          </a:bodyPr>
          <a:lstStyle>
            <a:lvl1pPr algn="r" defTabSz="912813">
              <a:defRPr sz="1200" i="0">
                <a:effectLst/>
              </a:defRPr>
            </a:lvl1pPr>
          </a:lstStyle>
          <a:p>
            <a:fld id="{058C3388-5084-4F63-981F-90596766CF5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D137FB3-DD84-4A33-8B95-E17DF8AC8143}" type="slidenum">
              <a:rPr lang="en-US"/>
              <a:pPr/>
              <a:t>1</a:t>
            </a:fld>
            <a:endParaRPr lang="en-US"/>
          </a:p>
        </p:txBody>
      </p:sp>
      <p:sp>
        <p:nvSpPr>
          <p:cNvPr id="464898" name="Rectangle 2"/>
          <p:cNvSpPr>
            <a:spLocks noGrp="1" noRot="1" noChangeAspect="1" noChangeArrowheads="1" noTextEdit="1"/>
          </p:cNvSpPr>
          <p:nvPr>
            <p:ph type="sldImg"/>
          </p:nvPr>
        </p:nvSpPr>
        <p:spPr>
          <a:ln/>
        </p:spPr>
      </p:sp>
      <p:sp>
        <p:nvSpPr>
          <p:cNvPr id="464899" name="Rectangle 3"/>
          <p:cNvSpPr>
            <a:spLocks noGrp="1" noChangeArrowheads="1"/>
          </p:cNvSpPr>
          <p:nvPr>
            <p:ph type="body" idx="1"/>
          </p:nvPr>
        </p:nvSpPr>
        <p:spPr>
          <a:xfrm>
            <a:off x="684213" y="2894013"/>
            <a:ext cx="5475287" cy="1069975"/>
          </a:xfrm>
        </p:spPr>
        <p:txBody>
          <a:bodyPr/>
          <a:lstStyle/>
          <a:p>
            <a:r>
              <a:rPr lang="en-GB"/>
              <a:t>BOLD MERCY (BMY) is an annual LIVE SAREX held in the North Atlantic, North Sea and Baltic.</a:t>
            </a:r>
          </a:p>
          <a:p>
            <a:endParaRPr lang="en-GB"/>
          </a:p>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2C2D88E7-1601-411F-A392-7913425B6E94}" type="slidenum">
              <a:rPr lang="en-US"/>
              <a:pPr/>
              <a:t>10</a:t>
            </a:fld>
            <a:endParaRPr lang="en-US"/>
          </a:p>
        </p:txBody>
      </p:sp>
      <p:sp>
        <p:nvSpPr>
          <p:cNvPr id="528386" name="Rectangle 2"/>
          <p:cNvSpPr>
            <a:spLocks noGrp="1" noRot="1" noChangeAspect="1" noChangeArrowheads="1" noTextEdit="1"/>
          </p:cNvSpPr>
          <p:nvPr>
            <p:ph type="sldImg"/>
          </p:nvPr>
        </p:nvSpPr>
        <p:spPr>
          <a:ln/>
        </p:spPr>
      </p:sp>
      <p:sp>
        <p:nvSpPr>
          <p:cNvPr id="528387" name="Rectangle 3"/>
          <p:cNvSpPr>
            <a:spLocks noGrp="1" noChangeArrowheads="1"/>
          </p:cNvSpPr>
          <p:nvPr>
            <p:ph type="body" idx="1"/>
          </p:nvPr>
        </p:nvSpPr>
        <p:spPr>
          <a:xfrm>
            <a:off x="684213" y="2894013"/>
            <a:ext cx="5475287" cy="1495425"/>
          </a:xfrm>
        </p:spPr>
        <p:txBody>
          <a:bodyPr/>
          <a:lstStyle/>
          <a:p>
            <a:r>
              <a:rPr lang="en-GB"/>
              <a:t>The Baltic used to be One CCA area but due to the growing complexity of incidents played out in the Baltic, it was split after in 2005 into 3 overlapping Areas.  Nations can play in more than one Area – for example, Sweden has interests in all 3 Baltic Areas</a:t>
            </a:r>
          </a:p>
          <a:p>
            <a:endParaRPr lang="en-GB"/>
          </a:p>
          <a:p>
            <a:r>
              <a:rPr lang="en-GB"/>
              <a:t>CLICK</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0BC821E0-51D4-407B-B5BC-FBA75CF3BDFF}" type="slidenum">
              <a:rPr lang="en-US"/>
              <a:pPr/>
              <a:t>11</a:t>
            </a:fld>
            <a:endParaRPr lang="en-US"/>
          </a:p>
        </p:txBody>
      </p:sp>
      <p:sp>
        <p:nvSpPr>
          <p:cNvPr id="544770" name="Rectangle 2"/>
          <p:cNvSpPr>
            <a:spLocks noGrp="1" noRot="1" noChangeAspect="1" noChangeArrowheads="1" noTextEdit="1"/>
          </p:cNvSpPr>
          <p:nvPr>
            <p:ph type="sldImg"/>
          </p:nvPr>
        </p:nvSpPr>
        <p:spPr>
          <a:ln/>
        </p:spPr>
      </p:sp>
      <p:sp>
        <p:nvSpPr>
          <p:cNvPr id="544771" name="Rectangle 3"/>
          <p:cNvSpPr>
            <a:spLocks noGrp="1" noChangeArrowheads="1"/>
          </p:cNvSpPr>
          <p:nvPr>
            <p:ph type="body" idx="1"/>
          </p:nvPr>
        </p:nvSpPr>
        <p:spPr>
          <a:xfrm>
            <a:off x="684213" y="2894013"/>
            <a:ext cx="5475287" cy="6426200"/>
          </a:xfrm>
        </p:spPr>
        <p:txBody>
          <a:bodyPr/>
          <a:lstStyle/>
          <a:p>
            <a:r>
              <a:rPr lang="en-GB"/>
              <a:t>BOLD MERCY Organisation</a:t>
            </a:r>
          </a:p>
          <a:p>
            <a:endParaRPr lang="en-GB"/>
          </a:p>
          <a:p>
            <a:r>
              <a:rPr lang="en-GB"/>
              <a:t>CLICK</a:t>
            </a:r>
          </a:p>
          <a:p>
            <a:endParaRPr lang="en-GB"/>
          </a:p>
          <a:p>
            <a:r>
              <a:rPr lang="en-GB"/>
              <a:t>Each Agency and Unit nominates a POC for the duration of the Exercise cycle who works to the CCA</a:t>
            </a:r>
          </a:p>
          <a:p>
            <a:endParaRPr lang="en-GB"/>
          </a:p>
          <a:p>
            <a:r>
              <a:rPr lang="en-GB"/>
              <a:t>CLICK</a:t>
            </a:r>
          </a:p>
          <a:p>
            <a:endParaRPr lang="en-GB"/>
          </a:p>
          <a:p>
            <a:r>
              <a:rPr lang="en-GB"/>
              <a:t>Ahead of the LIVEX, a Directing Staff  /  DISTAFF organisation is constructed from the Agency and Unit POCs under the CCA, who normally but not necessarily becomes Head DISTAFF for a given Incident.</a:t>
            </a:r>
          </a:p>
          <a:p>
            <a:endParaRPr lang="en-GB"/>
          </a:p>
          <a:p>
            <a:r>
              <a:rPr lang="en-GB"/>
              <a:t>The CCA or Head DISTAFF initiates and controls events and may call a halt to the Exercise should a real life incident occur.  </a:t>
            </a:r>
          </a:p>
          <a:p>
            <a:endParaRPr lang="en-GB"/>
          </a:p>
          <a:p>
            <a:r>
              <a:rPr lang="en-GB"/>
              <a:t>CLICK</a:t>
            </a:r>
          </a:p>
          <a:p>
            <a:endParaRPr lang="en-GB"/>
          </a:p>
          <a:p>
            <a:r>
              <a:rPr lang="en-GB"/>
              <a:t>The BOLD MERCY Coordination Committee is useful staffing/consultation body comprising the 6 current CCAs (3 Atlantic and 3 Baltic), 6 Elected Members, (again 3 Atlantic and 3 Baltic) and the BOLD MERCY Chairman. </a:t>
            </a:r>
          </a:p>
          <a:p>
            <a:endParaRPr lang="en-GB"/>
          </a:p>
          <a:p>
            <a:r>
              <a:rPr lang="en-GB"/>
              <a:t>CLICK</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AB760E7D-B69D-4C0E-A0A9-235DD622DCF8}" type="slidenum">
              <a:rPr lang="en-US"/>
              <a:pPr/>
              <a:t>12</a:t>
            </a:fld>
            <a:endParaRPr lang="en-US"/>
          </a:p>
        </p:txBody>
      </p:sp>
      <p:sp>
        <p:nvSpPr>
          <p:cNvPr id="503810" name="Rectangle 2"/>
          <p:cNvSpPr>
            <a:spLocks noGrp="1" noRot="1" noChangeAspect="1" noChangeArrowheads="1" noTextEdit="1"/>
          </p:cNvSpPr>
          <p:nvPr>
            <p:ph type="sldImg"/>
          </p:nvPr>
        </p:nvSpPr>
        <p:spPr>
          <a:ln/>
        </p:spPr>
      </p:sp>
      <p:sp>
        <p:nvSpPr>
          <p:cNvPr id="503811" name="Rectangle 3"/>
          <p:cNvSpPr>
            <a:spLocks noGrp="1" noChangeArrowheads="1"/>
          </p:cNvSpPr>
          <p:nvPr>
            <p:ph type="body" idx="1"/>
          </p:nvPr>
        </p:nvSpPr>
        <p:spPr>
          <a:xfrm>
            <a:off x="684213" y="2894013"/>
            <a:ext cx="5473700" cy="5321300"/>
          </a:xfrm>
        </p:spPr>
        <p:txBody>
          <a:bodyPr/>
          <a:lstStyle/>
          <a:p>
            <a:r>
              <a:rPr lang="en-US"/>
              <a:t>A fairly simple but typical example is MISSING AIRCRAFT which took place in the Central Region of the Baltic. </a:t>
            </a:r>
          </a:p>
          <a:p>
            <a:r>
              <a:rPr lang="en-US"/>
              <a:t> </a:t>
            </a:r>
          </a:p>
          <a:p>
            <a:r>
              <a:rPr lang="en-US"/>
              <a:t>A light aircraft en route from Poland to Estonia fails to arrive at its destination triggering a Search and Rescue Operation that impacts rescue centres from 5 nations</a:t>
            </a:r>
          </a:p>
          <a:p>
            <a:endParaRPr lang="en-US"/>
          </a:p>
          <a:p>
            <a:r>
              <a:rPr lang="en-US"/>
              <a:t>(CLICK)</a:t>
            </a:r>
          </a:p>
          <a:p>
            <a:endParaRPr lang="en-US"/>
          </a:p>
          <a:p>
            <a:r>
              <a:rPr lang="en-US"/>
              <a:t>and employs the assets from those nations and, additionally, a NATO AWAC from RAF Waddington which conducted Air Coordination of the multinational helicopter search and recovery effort. </a:t>
            </a:r>
          </a:p>
          <a:p>
            <a:endParaRPr lang="en-US"/>
          </a:p>
          <a:p>
            <a:r>
              <a:rPr lang="en-US"/>
              <a:t>As mentioned, this was the first time an E3 had taken part in SAREX and followed their desire to get involved in wider Emergency Response Operations.</a:t>
            </a:r>
          </a:p>
          <a:p>
            <a:endParaRPr lang="en-US"/>
          </a:p>
          <a:p>
            <a:r>
              <a:rPr lang="en-US"/>
              <a:t>CLICK</a:t>
            </a:r>
          </a:p>
          <a:p>
            <a:endParaRPr lang="en-US"/>
          </a:p>
          <a:p>
            <a:r>
              <a:rPr lang="en-US"/>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F5E2F8F7-FF26-404C-A2D5-5AF54B7F5038}" type="slidenum">
              <a:rPr lang="en-US"/>
              <a:pPr/>
              <a:t>13</a:t>
            </a:fld>
            <a:endParaRPr lang="en-US"/>
          </a:p>
        </p:txBody>
      </p:sp>
      <p:sp>
        <p:nvSpPr>
          <p:cNvPr id="546818" name="Rectangle 2"/>
          <p:cNvSpPr>
            <a:spLocks noGrp="1" noRot="1" noChangeAspect="1" noChangeArrowheads="1" noTextEdit="1"/>
          </p:cNvSpPr>
          <p:nvPr>
            <p:ph type="sldImg"/>
          </p:nvPr>
        </p:nvSpPr>
        <p:spPr>
          <a:ln/>
        </p:spPr>
      </p:sp>
      <p:sp>
        <p:nvSpPr>
          <p:cNvPr id="546819" name="Rectangle 3"/>
          <p:cNvSpPr>
            <a:spLocks noGrp="1" noChangeArrowheads="1"/>
          </p:cNvSpPr>
          <p:nvPr>
            <p:ph type="body" idx="1"/>
          </p:nvPr>
        </p:nvSpPr>
        <p:spPr>
          <a:xfrm>
            <a:off x="684213" y="2894013"/>
            <a:ext cx="5475287" cy="8128000"/>
          </a:xfrm>
        </p:spPr>
        <p:txBody>
          <a:bodyPr/>
          <a:lstStyle/>
          <a:p>
            <a:r>
              <a:rPr lang="en-GB"/>
              <a:t>Where is the Exercise going in the Future – </a:t>
            </a:r>
          </a:p>
          <a:p>
            <a:endParaRPr lang="en-GB"/>
          </a:p>
          <a:p>
            <a:pPr lvl="1"/>
            <a:r>
              <a:rPr lang="en-GB"/>
              <a:t>The BOLD MERCY Community have been fully on side in raising the Level of Ambition of the Exercise.  They see the need to squeeze more training value from each incident.  </a:t>
            </a:r>
          </a:p>
          <a:p>
            <a:pPr lvl="1"/>
            <a:endParaRPr lang="en-GB"/>
          </a:p>
          <a:p>
            <a:pPr lvl="1"/>
            <a:r>
              <a:rPr lang="en-GB"/>
              <a:t>More imaginative and demanding incidents.  The agreed longer term aim, is to grow BOLD MERCY from an international SAR Ex, into an international, multi-agency disaster response Ex</a:t>
            </a:r>
          </a:p>
          <a:p>
            <a:pPr lvl="1"/>
            <a:endParaRPr lang="en-GB"/>
          </a:p>
          <a:p>
            <a:pPr lvl="1"/>
            <a:r>
              <a:rPr lang="en-GB"/>
              <a:t>Increase and where possible formalise Multi-Agency Participation in BOLD MERCY – Police – hospitals - fire fighters - local Government.</a:t>
            </a:r>
          </a:p>
          <a:p>
            <a:pPr lvl="1"/>
            <a:r>
              <a:rPr lang="en-GB"/>
              <a:t>	</a:t>
            </a:r>
          </a:p>
          <a:p>
            <a:pPr lvl="1"/>
            <a:r>
              <a:rPr lang="en-GB"/>
              <a:t>Expand the Ex to cover Disaster Response – this has already happening. Finland in 2007 played 3 interconnected incidents the first humanitarian (SAR) - the second, environmental (pollution) and the third commercial (salvage).  The heads for all of those disciplines formed a TIGER team which controlled events throughout and ensured a seamless handing over of responsibility for each phase of the maxi-incident.</a:t>
            </a:r>
          </a:p>
          <a:p>
            <a:pPr lvl="1"/>
            <a:endParaRPr lang="en-GB"/>
          </a:p>
          <a:p>
            <a:pPr lvl="1"/>
            <a:r>
              <a:rPr lang="en-GB"/>
              <a:t>Plan some headline grabbers - large-scale SAR, mass evacuation/casualty handling – good PR is important for all.  Tax payers need to know where their cash euro is going.</a:t>
            </a:r>
          </a:p>
          <a:p>
            <a:pPr lvl="1"/>
            <a:endParaRPr lang="en-GB"/>
          </a:p>
          <a:p>
            <a:pPr lvl="1"/>
            <a:r>
              <a:rPr lang="en-GB"/>
              <a:t>Expand Training Audience – Russia is the ultimate goal.  </a:t>
            </a:r>
          </a:p>
          <a:p>
            <a:pPr lvl="1"/>
            <a:endParaRPr lang="en-GB"/>
          </a:p>
          <a:p>
            <a:pPr lvl="1"/>
            <a:r>
              <a:rPr lang="en-GB"/>
              <a:t>Export Exercise to other area – Mediterranean, Persian Gulf, HoA???</a:t>
            </a:r>
          </a:p>
          <a:p>
            <a:endParaRPr lang="en-GB"/>
          </a:p>
          <a:p>
            <a:r>
              <a:rPr lang="en-GB"/>
              <a:t>CLICK</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CA7E5D5A-A2ED-4A50-B581-2DD87C373278}" type="slidenum">
              <a:rPr lang="en-US"/>
              <a:pPr/>
              <a:t>16</a:t>
            </a:fld>
            <a:endParaRPr lang="en-US"/>
          </a:p>
        </p:txBody>
      </p:sp>
      <p:sp>
        <p:nvSpPr>
          <p:cNvPr id="470018" name="Rectangle 2"/>
          <p:cNvSpPr>
            <a:spLocks noGrp="1" noRot="1" noChangeAspect="1" noChangeArrowheads="1" noTextEdit="1"/>
          </p:cNvSpPr>
          <p:nvPr>
            <p:ph type="sldImg"/>
          </p:nvPr>
        </p:nvSpPr>
        <p:spPr>
          <a:ln/>
        </p:spPr>
      </p:sp>
      <p:sp>
        <p:nvSpPr>
          <p:cNvPr id="470019" name="Rectangle 3"/>
          <p:cNvSpPr>
            <a:spLocks noGrp="1" noChangeArrowheads="1"/>
          </p:cNvSpPr>
          <p:nvPr>
            <p:ph type="body" idx="1"/>
          </p:nvPr>
        </p:nvSpPr>
        <p:spPr>
          <a:xfrm>
            <a:off x="684213" y="2894013"/>
            <a:ext cx="5475287" cy="857250"/>
          </a:xfrm>
        </p:spPr>
        <p:txBody>
          <a:bodyPr/>
          <a:lstStyle/>
          <a:p>
            <a:r>
              <a:rPr lang="en-GB"/>
              <a:t>Questions?</a:t>
            </a:r>
          </a:p>
          <a:p>
            <a:endParaRPr lang="en-GB"/>
          </a:p>
          <a:p>
            <a:r>
              <a:rPr lang="en-GB"/>
              <a:t>Ring  Wing Commander Michael Cole on 56514</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59D8C495-4BAA-470E-8B4D-31FEACDC04DB}" type="slidenum">
              <a:rPr lang="en-US"/>
              <a:pPr/>
              <a:t>2</a:t>
            </a:fld>
            <a:endParaRPr lang="en-US"/>
          </a:p>
        </p:txBody>
      </p:sp>
      <p:sp>
        <p:nvSpPr>
          <p:cNvPr id="522242" name="Rectangle 2"/>
          <p:cNvSpPr>
            <a:spLocks noGrp="1" noRot="1" noChangeAspect="1" noChangeArrowheads="1" noTextEdit="1"/>
          </p:cNvSpPr>
          <p:nvPr>
            <p:ph type="sldImg"/>
          </p:nvPr>
        </p:nvSpPr>
        <p:spPr>
          <a:ln/>
        </p:spPr>
      </p:sp>
      <p:sp>
        <p:nvSpPr>
          <p:cNvPr id="522243" name="Rectangle 3"/>
          <p:cNvSpPr>
            <a:spLocks noGrp="1" noChangeArrowheads="1"/>
          </p:cNvSpPr>
          <p:nvPr>
            <p:ph type="body" idx="1"/>
          </p:nvPr>
        </p:nvSpPr>
        <p:spPr>
          <a:xfrm>
            <a:off x="684213" y="2894013"/>
            <a:ext cx="5475287" cy="3536950"/>
          </a:xfrm>
        </p:spPr>
        <p:txBody>
          <a:bodyPr/>
          <a:lstStyle/>
          <a:p>
            <a:r>
              <a:rPr lang="en-US"/>
              <a:t>The 1947 Chicago Convention and 1979 International Convention on Maritime SAR oblige nations to adhere to procedures and standards of SAR in accordance with International Maritime Organization (IMO) and International Civil Aviation Organization (ICAO) policies.  While IMO/ICAO delegate operational and training aspects of SAR to nations, NATO doctrine, expressed in ATP10(D), requires its members to organize collaboration between NATO and non-NATO SAR services.</a:t>
            </a:r>
          </a:p>
          <a:p>
            <a:r>
              <a:rPr lang="en-US"/>
              <a:t>  </a:t>
            </a:r>
            <a:endParaRPr lang="en-GB"/>
          </a:p>
          <a:p>
            <a:r>
              <a:rPr lang="en-US"/>
              <a:t>Exercise </a:t>
            </a:r>
            <a:r>
              <a:rPr lang="en-GB"/>
              <a:t>BOLD MERCY</a:t>
            </a:r>
            <a:r>
              <a:rPr lang="en-US"/>
              <a:t> is an annual NATO, joint and combined live SAREX open to Partners conducted in an area extending from the east coast of Canada to the eastern Baltic. It focuses on the Baltic and Atlantic on alternate years</a:t>
            </a:r>
          </a:p>
          <a:p>
            <a:endParaRPr lang="en-US"/>
          </a:p>
          <a:p>
            <a:r>
              <a:rPr lang="en-GB"/>
              <a:t>CLICK</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959FE5C4-3E9E-4426-BE67-CCC832762AAF}" type="slidenum">
              <a:rPr lang="en-US"/>
              <a:pPr/>
              <a:t>3</a:t>
            </a:fld>
            <a:endParaRPr lang="en-US"/>
          </a:p>
        </p:txBody>
      </p:sp>
      <p:sp>
        <p:nvSpPr>
          <p:cNvPr id="552962" name="Rectangle 2"/>
          <p:cNvSpPr>
            <a:spLocks noGrp="1" noRot="1" noChangeAspect="1" noChangeArrowheads="1" noTextEdit="1"/>
          </p:cNvSpPr>
          <p:nvPr>
            <p:ph type="sldImg"/>
          </p:nvPr>
        </p:nvSpPr>
        <p:spPr>
          <a:ln/>
        </p:spPr>
      </p:sp>
      <p:sp>
        <p:nvSpPr>
          <p:cNvPr id="552963" name="Rectangle 3"/>
          <p:cNvSpPr>
            <a:spLocks noGrp="1" noChangeArrowheads="1"/>
          </p:cNvSpPr>
          <p:nvPr>
            <p:ph type="body" idx="1"/>
          </p:nvPr>
        </p:nvSpPr>
        <p:spPr>
          <a:xfrm>
            <a:off x="684213" y="2894013"/>
            <a:ext cx="5475287" cy="7064375"/>
          </a:xfrm>
        </p:spPr>
        <p:txBody>
          <a:bodyPr/>
          <a:lstStyle/>
          <a:p>
            <a:r>
              <a:rPr lang="en-GB"/>
              <a:t>BOLD MERCY is a very popular and successful exercise</a:t>
            </a:r>
          </a:p>
          <a:p>
            <a:endParaRPr lang="en-GB"/>
          </a:p>
          <a:p>
            <a:r>
              <a:rPr lang="en-GB"/>
              <a:t>Its players are:</a:t>
            </a:r>
          </a:p>
          <a:p>
            <a:endParaRPr lang="en-GB"/>
          </a:p>
          <a:p>
            <a:pPr lvl="1"/>
            <a:r>
              <a:rPr lang="en-GB"/>
              <a:t>SAR Agencies (Rescue Coordination Centres both Maritime and Air)</a:t>
            </a:r>
          </a:p>
          <a:p>
            <a:pPr lvl="1"/>
            <a:endParaRPr lang="en-GB"/>
          </a:p>
          <a:p>
            <a:pPr lvl="1"/>
            <a:r>
              <a:rPr lang="en-GB"/>
              <a:t>SAR Units (Military and civilian - helicopters, fixed wing ac, marine craft, etc) and their associated HQs</a:t>
            </a:r>
          </a:p>
          <a:p>
            <a:pPr lvl="1"/>
            <a:endParaRPr lang="en-GB"/>
          </a:p>
          <a:p>
            <a:pPr lvl="1"/>
            <a:r>
              <a:rPr lang="en-GB"/>
              <a:t>Other national authorities (hospitals, police, fire fighters, local government, etc)</a:t>
            </a:r>
          </a:p>
          <a:p>
            <a:pPr lvl="1"/>
            <a:endParaRPr lang="en-GB"/>
          </a:p>
          <a:p>
            <a:pPr lvl="1"/>
            <a:r>
              <a:rPr lang="en-GB"/>
              <a:t>Commercial agencies (off shore industry, Rigs, supply vessels and their support helicopters, ferries)</a:t>
            </a:r>
          </a:p>
          <a:p>
            <a:pPr lvl="1"/>
            <a:endParaRPr lang="en-GB"/>
          </a:p>
          <a:p>
            <a:pPr lvl="1"/>
            <a:r>
              <a:rPr lang="en-GB"/>
              <a:t>The USA used to take part from Iceland but now their hardware occasionally takes part from UK</a:t>
            </a:r>
          </a:p>
          <a:p>
            <a:endParaRPr lang="en-GB"/>
          </a:p>
          <a:p>
            <a:r>
              <a:rPr lang="en-GB"/>
              <a:t>NATO contributes an OPR with admin support (OF4 and OR4 from CMAN)</a:t>
            </a:r>
          </a:p>
          <a:p>
            <a:endParaRPr lang="en-GB" b="1"/>
          </a:p>
          <a:p>
            <a:r>
              <a:rPr lang="en-US" b="1"/>
              <a:t>Four Russian Navy officers led by Captain (N) Andrey Zelenikin, observed 3 Exercise BOLD MERCY incidents from the Maritime Rescue Coordination Centre Turku, Finland on 15 May 2007.  I understand they concluded that Russia’s Search and Rescue forces would benefit from taking part in a similar multi-national Exercise.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19FE99A3-8106-443D-86FA-A28EDB309026}" type="slidenum">
              <a:rPr lang="en-US"/>
              <a:pPr/>
              <a:t>4</a:t>
            </a:fld>
            <a:endParaRPr lang="en-US"/>
          </a:p>
        </p:txBody>
      </p:sp>
      <p:sp>
        <p:nvSpPr>
          <p:cNvPr id="454658" name="Rectangle 2"/>
          <p:cNvSpPr>
            <a:spLocks noGrp="1" noRot="1" noChangeAspect="1" noChangeArrowheads="1" noTextEdit="1"/>
          </p:cNvSpPr>
          <p:nvPr>
            <p:ph type="sldImg"/>
          </p:nvPr>
        </p:nvSpPr>
        <p:spPr>
          <a:ln/>
        </p:spPr>
      </p:sp>
      <p:sp>
        <p:nvSpPr>
          <p:cNvPr id="454659" name="Rectangle 3"/>
          <p:cNvSpPr>
            <a:spLocks noGrp="1" noChangeArrowheads="1"/>
          </p:cNvSpPr>
          <p:nvPr>
            <p:ph type="body" idx="1"/>
          </p:nvPr>
        </p:nvSpPr>
        <p:spPr>
          <a:xfrm>
            <a:off x="684213" y="2894013"/>
            <a:ext cx="5475287" cy="5407025"/>
          </a:xfrm>
        </p:spPr>
        <p:txBody>
          <a:bodyPr/>
          <a:lstStyle/>
          <a:p>
            <a:r>
              <a:rPr lang="en-GB" dirty="0"/>
              <a:t>Nations are quite capable of training all aspects of SAR Ops so why does NATO get involved?  This question is best answered by looking at the Aim of BOLD MERCY.</a:t>
            </a:r>
          </a:p>
          <a:p>
            <a:endParaRPr lang="en-GB" dirty="0"/>
          </a:p>
          <a:p>
            <a:r>
              <a:rPr lang="en-GB" dirty="0"/>
              <a:t>The Aim of Exercise BOLD MERCY is to promote vital communication and cooperation between the many Rescue Coordination Centres and SAR units around the Atlantic and Baltic Sea across international and regional boundaries and borders. </a:t>
            </a:r>
          </a:p>
          <a:p>
            <a:endParaRPr lang="en-GB" dirty="0"/>
          </a:p>
          <a:p>
            <a:r>
              <a:rPr lang="en-US" dirty="0"/>
              <a:t>Were NATO not to take an interest in </a:t>
            </a:r>
            <a:r>
              <a:rPr lang="en-GB" dirty="0"/>
              <a:t>BOLD MERCY</a:t>
            </a:r>
            <a:r>
              <a:rPr lang="en-US" dirty="0"/>
              <a:t>, this vital cross border/cross boundary cooperation would shrink to a few bilateral arrangements rather than the area wide exchanges we enjoy at the moment.</a:t>
            </a:r>
            <a:endParaRPr lang="en-GB" dirty="0"/>
          </a:p>
          <a:p>
            <a:endParaRPr lang="en-GB" dirty="0"/>
          </a:p>
          <a:p>
            <a:r>
              <a:rPr lang="en-GB" dirty="0"/>
              <a:t>CLICK</a:t>
            </a:r>
          </a:p>
          <a:p>
            <a:endParaRPr lang="en-GB" dirty="0"/>
          </a:p>
          <a:p>
            <a:r>
              <a:rPr lang="en-GB" dirty="0"/>
              <a:t>The responsibility for Sponsoring (OSE) and Conducting (OCE) the Exercise rests with </a:t>
            </a:r>
            <a:r>
              <a:rPr lang="en-GB" dirty="0" smtClean="0"/>
              <a:t>MC </a:t>
            </a:r>
            <a:r>
              <a:rPr lang="en-GB" dirty="0"/>
              <a:t>Northwood.  </a:t>
            </a:r>
          </a:p>
          <a:p>
            <a:endParaRPr lang="en-GB" dirty="0"/>
          </a:p>
          <a:p>
            <a:r>
              <a:rPr lang="en-GB" dirty="0"/>
              <a:t>CLICK</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9B35CD25-57CB-43EA-98F2-906D7952DCA1}" type="slidenum">
              <a:rPr lang="en-US"/>
              <a:pPr/>
              <a:t>5</a:t>
            </a:fld>
            <a:endParaRPr lang="en-US"/>
          </a:p>
        </p:txBody>
      </p:sp>
      <p:sp>
        <p:nvSpPr>
          <p:cNvPr id="456706" name="Rectangle 2"/>
          <p:cNvSpPr>
            <a:spLocks noGrp="1" noRot="1" noChangeAspect="1" noChangeArrowheads="1" noTextEdit="1"/>
          </p:cNvSpPr>
          <p:nvPr>
            <p:ph type="sldImg"/>
          </p:nvPr>
        </p:nvSpPr>
        <p:spPr>
          <a:ln/>
        </p:spPr>
      </p:sp>
      <p:sp>
        <p:nvSpPr>
          <p:cNvPr id="456707" name="Rectangle 3"/>
          <p:cNvSpPr>
            <a:spLocks noGrp="1" noChangeArrowheads="1"/>
          </p:cNvSpPr>
          <p:nvPr>
            <p:ph type="body" idx="1"/>
          </p:nvPr>
        </p:nvSpPr>
        <p:spPr>
          <a:xfrm>
            <a:off x="684213" y="2894013"/>
            <a:ext cx="5475287" cy="3025775"/>
          </a:xfrm>
        </p:spPr>
        <p:txBody>
          <a:bodyPr/>
          <a:lstStyle/>
          <a:p>
            <a:r>
              <a:rPr lang="en-GB"/>
              <a:t>BOLD MERCY has no overall Setting other than Search and Rescue itself.  </a:t>
            </a:r>
          </a:p>
          <a:p>
            <a:endParaRPr lang="en-GB"/>
          </a:p>
          <a:p>
            <a:r>
              <a:rPr lang="en-GB"/>
              <a:t>The Exercise comprises a series of incidents normally between 6 to 10, some related, others not.  Most Incidents are played out within one day - but not all.</a:t>
            </a:r>
          </a:p>
          <a:p>
            <a:endParaRPr lang="en-GB"/>
          </a:p>
          <a:p>
            <a:r>
              <a:rPr lang="en-GB"/>
              <a:t>Each incident is designed to involve a number of Rescue Coordination Centres and Search and Rescue units in order to promote crucial cross boundary and cross boarder cooperation.   </a:t>
            </a:r>
          </a:p>
          <a:p>
            <a:endParaRPr lang="en-GB"/>
          </a:p>
          <a:p>
            <a:r>
              <a:rPr lang="en-GB"/>
              <a:t>CLICK</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A252ED3F-4C02-4670-AA09-B21382D1B3FA}" type="slidenum">
              <a:rPr lang="en-US"/>
              <a:pPr/>
              <a:t>6</a:t>
            </a:fld>
            <a:endParaRPr lang="en-US"/>
          </a:p>
        </p:txBody>
      </p:sp>
      <p:sp>
        <p:nvSpPr>
          <p:cNvPr id="530434" name="Rectangle 2"/>
          <p:cNvSpPr>
            <a:spLocks noGrp="1" noRot="1" noChangeAspect="1" noChangeArrowheads="1" noTextEdit="1"/>
          </p:cNvSpPr>
          <p:nvPr>
            <p:ph type="sldImg"/>
          </p:nvPr>
        </p:nvSpPr>
        <p:spPr>
          <a:ln/>
        </p:spPr>
      </p:sp>
      <p:sp>
        <p:nvSpPr>
          <p:cNvPr id="530435" name="Rectangle 3"/>
          <p:cNvSpPr>
            <a:spLocks noGrp="1" noChangeArrowheads="1"/>
          </p:cNvSpPr>
          <p:nvPr>
            <p:ph type="body" idx="1"/>
          </p:nvPr>
        </p:nvSpPr>
        <p:spPr>
          <a:xfrm>
            <a:off x="684213" y="2894013"/>
            <a:ext cx="5475287" cy="7874000"/>
          </a:xfrm>
        </p:spPr>
        <p:txBody>
          <a:bodyPr/>
          <a:lstStyle/>
          <a:p>
            <a:r>
              <a:rPr lang="en-GB"/>
              <a:t>The Exercises Organisation is unique to BOLD MERCY - The BOLD MERCY Chairman is NATO’s representative.  Normally this is A712 on behalf of CMAN. He calls and oversees planning meetings, produces meeting minutes and reports, compiles the DISTAFF Directive and the Final Exercise Report (based on inputs from the Coordinating Conducting Agencies (CCAs)) and prepares and maintains the Standing EXSPEC/EXPI (Standing Exercise Specification and Planning Instruction ).</a:t>
            </a:r>
          </a:p>
          <a:p>
            <a:endParaRPr lang="en-GB"/>
          </a:p>
          <a:p>
            <a:r>
              <a:rPr lang="en-GB"/>
              <a:t>As important as this Administrative role is, the prime function of the BOLD MERCY Chairman (NATO’s OPR), is as a facilitator who gives direction and shape to the Exercise going foreword – the training audience is dedicated, professional but needs to be led.  An individual operating outside of National interests – NATO – is able to cut across the reluctance of national representatives to constructively criticise robustly, challenge routine practice and initiate coordinated change.</a:t>
            </a:r>
          </a:p>
          <a:p>
            <a:endParaRPr lang="en-GB"/>
          </a:p>
          <a:p>
            <a:r>
              <a:rPr lang="en-GB"/>
              <a:t>CLICK</a:t>
            </a:r>
          </a:p>
          <a:p>
            <a:endParaRPr lang="en-GB"/>
          </a:p>
          <a:p>
            <a:r>
              <a:rPr lang="en-GB"/>
              <a:t>Key to the Exercise are the Coordinating and Conducting Agencies (CCAs), which are recognised organisations – for example a Rescue Coordination Centre (RCC) or Regional HQ. </a:t>
            </a:r>
          </a:p>
          <a:p>
            <a:r>
              <a:rPr lang="en-GB"/>
              <a:t>Each Element of the Ex is overseen by these CCAs, appointed in rotation every 2 years from all the RCCs within the BOLD MERCY Areas. </a:t>
            </a:r>
          </a:p>
          <a:p>
            <a:r>
              <a:rPr lang="en-GB"/>
              <a:t>Each CCA nominates a Responsible Officer for the duration of the Exercise – who just to confuse is normally referred to as the CCA.  </a:t>
            </a:r>
          </a:p>
          <a:p>
            <a:endParaRPr lang="en-GB"/>
          </a:p>
          <a:p>
            <a:r>
              <a:rPr lang="en-GB"/>
              <a:t>CCAs are responsible for planning, executing and reporting on Exercise Incidents in their Area - More on Exercise Areas</a:t>
            </a:r>
          </a:p>
          <a:p>
            <a:endParaRPr lang="en-GB"/>
          </a:p>
          <a:p>
            <a:r>
              <a:rPr lang="en-GB"/>
              <a:t>CLICK</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5B7CB1BC-9405-4809-BB23-DC4FE50FF9A7}" type="slidenum">
              <a:rPr lang="en-US"/>
              <a:pPr/>
              <a:t>7</a:t>
            </a:fld>
            <a:endParaRPr lang="en-US"/>
          </a:p>
        </p:txBody>
      </p:sp>
      <p:sp>
        <p:nvSpPr>
          <p:cNvPr id="532482" name="Rectangle 2"/>
          <p:cNvSpPr>
            <a:spLocks noGrp="1" noRot="1" noChangeAspect="1" noChangeArrowheads="1" noTextEdit="1"/>
          </p:cNvSpPr>
          <p:nvPr>
            <p:ph type="sldImg"/>
          </p:nvPr>
        </p:nvSpPr>
        <p:spPr>
          <a:ln/>
        </p:spPr>
      </p:sp>
      <p:sp>
        <p:nvSpPr>
          <p:cNvPr id="532483" name="Rectangle 3"/>
          <p:cNvSpPr>
            <a:spLocks noGrp="1" noChangeArrowheads="1"/>
          </p:cNvSpPr>
          <p:nvPr>
            <p:ph type="body" idx="1"/>
          </p:nvPr>
        </p:nvSpPr>
        <p:spPr>
          <a:xfrm>
            <a:off x="684213" y="2894013"/>
            <a:ext cx="5475287" cy="3981450"/>
          </a:xfrm>
        </p:spPr>
        <p:txBody>
          <a:bodyPr/>
          <a:lstStyle/>
          <a:p>
            <a:r>
              <a:rPr lang="en-GB"/>
              <a:t>The Atlantic is divided into 3 Areas due its vast size - each will have its own CCA for the Exercise</a:t>
            </a:r>
          </a:p>
          <a:p>
            <a:endParaRPr lang="en-GB"/>
          </a:p>
          <a:p>
            <a:r>
              <a:rPr lang="en-GB"/>
              <a:t>Atlantic North</a:t>
            </a:r>
          </a:p>
          <a:p>
            <a:endParaRPr lang="en-GB"/>
          </a:p>
          <a:p>
            <a:r>
              <a:rPr lang="en-US" b="1"/>
              <a:t>CLICK</a:t>
            </a:r>
          </a:p>
          <a:p>
            <a:r>
              <a:rPr lang="en-US"/>
              <a:t>Bold Mercy 10 had  3 exercise  incidents in the North:</a:t>
            </a:r>
          </a:p>
          <a:p>
            <a:r>
              <a:rPr lang="en-US"/>
              <a:t>11 May: FV Capella sunk by submarine which got tangled in the trawl.</a:t>
            </a:r>
          </a:p>
          <a:p>
            <a:r>
              <a:rPr lang="en-US"/>
              <a:t>11 May: Yacht Medina collided with a cruise liner.</a:t>
            </a:r>
          </a:p>
          <a:p>
            <a:r>
              <a:rPr lang="en-US"/>
              <a:t>Participating units from MRCC THORSHAVN: Torshavn radio, BRIMIL, TALDRID, RDN Vaeddern, FNS Flamant, Helo Bell 412.</a:t>
            </a:r>
          </a:p>
          <a:p>
            <a:r>
              <a:rPr lang="en-US"/>
              <a:t>Participating units from MRCC Reykjavik: Fixed wing Dash-8 </a:t>
            </a:r>
          </a:p>
          <a:p>
            <a:endParaRPr lang="en-US"/>
          </a:p>
          <a:p>
            <a:r>
              <a:rPr lang="en-US"/>
              <a:t>19 May: Jet aircraft forced to ditch. No live moving units.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CAF1234C-356C-4D5C-88F0-00D6F953047C}" type="slidenum">
              <a:rPr lang="en-US"/>
              <a:pPr/>
              <a:t>8</a:t>
            </a:fld>
            <a:endParaRPr lang="en-US"/>
          </a:p>
        </p:txBody>
      </p:sp>
      <p:sp>
        <p:nvSpPr>
          <p:cNvPr id="534530" name="Rectangle 2"/>
          <p:cNvSpPr>
            <a:spLocks noGrp="1" noRot="1" noChangeAspect="1" noChangeArrowheads="1" noTextEdit="1"/>
          </p:cNvSpPr>
          <p:nvPr>
            <p:ph type="sldImg"/>
          </p:nvPr>
        </p:nvSpPr>
        <p:spPr>
          <a:ln/>
        </p:spPr>
      </p:sp>
      <p:sp>
        <p:nvSpPr>
          <p:cNvPr id="534531" name="Rectangle 3"/>
          <p:cNvSpPr>
            <a:spLocks noGrp="1" noChangeArrowheads="1"/>
          </p:cNvSpPr>
          <p:nvPr>
            <p:ph type="body" idx="1"/>
          </p:nvPr>
        </p:nvSpPr>
        <p:spPr>
          <a:xfrm>
            <a:off x="684213" y="2894013"/>
            <a:ext cx="5475287" cy="4810125"/>
          </a:xfrm>
        </p:spPr>
        <p:txBody>
          <a:bodyPr/>
          <a:lstStyle/>
          <a:p>
            <a:r>
              <a:rPr lang="en-GB"/>
              <a:t>Atlantic Middle – note the Agencies that can be nominated as CCA – ARCC Kinloss, etc.</a:t>
            </a:r>
          </a:p>
          <a:p>
            <a:endParaRPr lang="en-GB"/>
          </a:p>
          <a:p>
            <a:r>
              <a:rPr lang="en-GB"/>
              <a:t>Exercise incident: MV Sea Trunk collided with the Murchison oil platform resulting in injuries to platform personnel and on-going pollution.</a:t>
            </a:r>
          </a:p>
          <a:p>
            <a:r>
              <a:rPr lang="en-GB"/>
              <a:t>Participants: 	MRCC Aberdeeen</a:t>
            </a:r>
          </a:p>
          <a:p>
            <a:r>
              <a:rPr lang="en-GB"/>
              <a:t>			JRCC Stavanger</a:t>
            </a:r>
          </a:p>
          <a:p>
            <a:r>
              <a:rPr lang="en-GB"/>
              <a:t>			ARCC Kinloss</a:t>
            </a:r>
          </a:p>
          <a:p>
            <a:r>
              <a:rPr lang="en-GB"/>
              <a:t>			French Patrol vessel FLAMANT</a:t>
            </a:r>
          </a:p>
          <a:p>
            <a:r>
              <a:rPr lang="en-GB"/>
              <a:t>			NATO E-3D aircraft</a:t>
            </a:r>
          </a:p>
          <a:p>
            <a:r>
              <a:rPr lang="en-GB"/>
              <a:t>			Norwegian SAR Helo</a:t>
            </a:r>
          </a:p>
          <a:p>
            <a:r>
              <a:rPr lang="en-GB"/>
              <a:t>			Murchison platform</a:t>
            </a:r>
          </a:p>
          <a:p>
            <a:r>
              <a:rPr lang="en-GB"/>
              <a:t>			MV Grampian Otter</a:t>
            </a:r>
          </a:p>
          <a:p>
            <a:r>
              <a:rPr lang="en-GB"/>
              <a:t>			Counter Pollution Aircraft</a:t>
            </a:r>
          </a:p>
          <a:p>
            <a:r>
              <a:rPr lang="en-GB"/>
              <a:t>			Brent Radar</a:t>
            </a:r>
          </a:p>
          <a:p>
            <a:r>
              <a:rPr lang="en-GB"/>
              <a:t>			D&amp;D Prestwick</a:t>
            </a:r>
          </a:p>
          <a:p>
            <a:r>
              <a:rPr lang="en-GB" b="1"/>
              <a:t>CLICK</a:t>
            </a:r>
            <a:endParaRPr lang="en-US" b="1"/>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BA12A1DE-9F99-4DE5-8CAB-AE6032869027}" type="slidenum">
              <a:rPr lang="en-US"/>
              <a:pPr/>
              <a:t>9</a:t>
            </a:fld>
            <a:endParaRPr lang="en-US"/>
          </a:p>
        </p:txBody>
      </p:sp>
      <p:sp>
        <p:nvSpPr>
          <p:cNvPr id="536578" name="Rectangle 2"/>
          <p:cNvSpPr>
            <a:spLocks noGrp="1" noRot="1" noChangeAspect="1" noChangeArrowheads="1" noTextEdit="1"/>
          </p:cNvSpPr>
          <p:nvPr>
            <p:ph type="sldImg"/>
          </p:nvPr>
        </p:nvSpPr>
        <p:spPr>
          <a:ln/>
        </p:spPr>
      </p:sp>
      <p:sp>
        <p:nvSpPr>
          <p:cNvPr id="536579" name="Rectangle 3"/>
          <p:cNvSpPr>
            <a:spLocks noGrp="1" noChangeArrowheads="1"/>
          </p:cNvSpPr>
          <p:nvPr>
            <p:ph type="body" idx="1"/>
          </p:nvPr>
        </p:nvSpPr>
        <p:spPr>
          <a:xfrm>
            <a:off x="684213" y="2894013"/>
            <a:ext cx="5475287" cy="8337550"/>
          </a:xfrm>
        </p:spPr>
        <p:txBody>
          <a:bodyPr/>
          <a:lstStyle/>
          <a:p>
            <a:r>
              <a:rPr lang="en-GB"/>
              <a:t>Incidents 26 May:		Overdue fishing vessel</a:t>
            </a:r>
          </a:p>
          <a:p>
            <a:r>
              <a:rPr lang="en-GB"/>
              <a:t>				Fishing competition with 25 vessels affected by bad weather.</a:t>
            </a:r>
          </a:p>
          <a:p>
            <a:r>
              <a:rPr lang="en-GB"/>
              <a:t>				Helo ditched enroute a platform</a:t>
            </a:r>
          </a:p>
          <a:p>
            <a:endParaRPr lang="en-GB"/>
          </a:p>
          <a:p>
            <a:r>
              <a:rPr lang="en-GB"/>
              <a:t>Participants:	JRCC Denmark</a:t>
            </a:r>
          </a:p>
          <a:p>
            <a:r>
              <a:rPr lang="en-GB"/>
              <a:t>MRCC Bremen</a:t>
            </a:r>
          </a:p>
          <a:p>
            <a:r>
              <a:rPr lang="en-GB"/>
              <a:t>ARCC Gluecksberg</a:t>
            </a:r>
          </a:p>
          <a:p>
            <a:r>
              <a:rPr lang="en-GB"/>
              <a:t>JRCC Den Helder</a:t>
            </a:r>
          </a:p>
          <a:p>
            <a:r>
              <a:rPr lang="en-GB"/>
              <a:t>RCC Brussels</a:t>
            </a:r>
          </a:p>
          <a:p>
            <a:r>
              <a:rPr lang="en-GB"/>
              <a:t>RSC Koksyde</a:t>
            </a:r>
          </a:p>
          <a:p>
            <a:r>
              <a:rPr lang="en-GB"/>
              <a:t>MRCC Ostende</a:t>
            </a:r>
          </a:p>
          <a:p>
            <a:r>
              <a:rPr lang="en-GB"/>
              <a:t>BE CSC</a:t>
            </a:r>
          </a:p>
          <a:p>
            <a:r>
              <a:rPr lang="en-GB"/>
              <a:t>GE Sea King helo</a:t>
            </a:r>
          </a:p>
          <a:p>
            <a:r>
              <a:rPr lang="en-GB"/>
              <a:t>GE Rescue boat</a:t>
            </a:r>
          </a:p>
          <a:p>
            <a:r>
              <a:rPr lang="en-GB"/>
              <a:t>NL Buoyage vessel</a:t>
            </a:r>
          </a:p>
          <a:p>
            <a:r>
              <a:rPr lang="en-GB"/>
              <a:t>BE Sea King</a:t>
            </a:r>
          </a:p>
          <a:p>
            <a:r>
              <a:rPr lang="en-GB"/>
              <a:t>BE navy STERN</a:t>
            </a:r>
          </a:p>
          <a:p>
            <a:r>
              <a:rPr lang="en-GB"/>
              <a:t>BE Navy ALBATROSS</a:t>
            </a:r>
          </a:p>
          <a:p>
            <a:r>
              <a:rPr lang="en-GB"/>
              <a:t>BE Navy STER</a:t>
            </a:r>
          </a:p>
          <a:p>
            <a:r>
              <a:rPr lang="en-GB"/>
              <a:t>BE Sheepvaartpolitie vessel</a:t>
            </a:r>
          </a:p>
          <a:p>
            <a:r>
              <a:rPr lang="en-GB"/>
              <a:t>BE Vloot vessel x2</a:t>
            </a:r>
          </a:p>
          <a:p>
            <a:r>
              <a:rPr lang="en-GB"/>
              <a:t>FR patrol ship FLAMANT</a:t>
            </a:r>
          </a:p>
          <a:p>
            <a:endParaRPr lang="en-GB"/>
          </a:p>
          <a:p>
            <a:r>
              <a:rPr lang="en-GB"/>
              <a:t>PLANNED BUT WITHDRAWN: 	DNK Helo</a:t>
            </a:r>
          </a:p>
          <a:p>
            <a:r>
              <a:rPr lang="en-GB"/>
              <a:t>					NL Fixed wing Dornier</a:t>
            </a:r>
          </a:p>
          <a:p>
            <a:r>
              <a:rPr lang="en-GB"/>
              <a:t>					UK SAR helo</a:t>
            </a:r>
          </a:p>
          <a:p>
            <a:r>
              <a:rPr lang="en-GB"/>
              <a:t>CLICK</a:t>
            </a:r>
            <a:endParaRPr lang="en-US" b="1"/>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6418" name="Group 2"/>
          <p:cNvGrpSpPr>
            <a:grpSpLocks/>
          </p:cNvGrpSpPr>
          <p:nvPr/>
        </p:nvGrpSpPr>
        <p:grpSpPr bwMode="auto">
          <a:xfrm>
            <a:off x="11113" y="14288"/>
            <a:ext cx="9132887" cy="6843712"/>
            <a:chOff x="0" y="0"/>
            <a:chExt cx="5753" cy="4311"/>
          </a:xfrm>
        </p:grpSpPr>
        <p:sp>
          <p:nvSpPr>
            <p:cNvPr id="316419" name="Freeform 3"/>
            <p:cNvSpPr>
              <a:spLocks/>
            </p:cNvSpPr>
            <p:nvPr/>
          </p:nvSpPr>
          <p:spPr bwMode="auto">
            <a:xfrm>
              <a:off x="2685" y="2339"/>
              <a:ext cx="37" cy="35"/>
            </a:xfrm>
            <a:custGeom>
              <a:avLst/>
              <a:gdLst/>
              <a:ahLst/>
              <a:cxnLst>
                <a:cxn ang="0">
                  <a:pos x="32" y="4"/>
                </a:cxn>
                <a:cxn ang="0">
                  <a:pos x="28" y="19"/>
                </a:cxn>
                <a:cxn ang="0">
                  <a:pos x="16" y="19"/>
                </a:cxn>
                <a:cxn ang="0">
                  <a:pos x="12" y="34"/>
                </a:cxn>
                <a:cxn ang="0">
                  <a:pos x="0" y="34"/>
                </a:cxn>
                <a:cxn ang="0">
                  <a:pos x="0" y="23"/>
                </a:cxn>
                <a:cxn ang="0">
                  <a:pos x="0" y="11"/>
                </a:cxn>
                <a:cxn ang="0">
                  <a:pos x="8" y="0"/>
                </a:cxn>
                <a:cxn ang="0">
                  <a:pos x="24" y="0"/>
                </a:cxn>
                <a:cxn ang="0">
                  <a:pos x="36" y="0"/>
                </a:cxn>
                <a:cxn ang="0">
                  <a:pos x="32" y="4"/>
                </a:cxn>
              </a:cxnLst>
              <a:rect l="0" t="0" r="r" b="b"/>
              <a:pathLst>
                <a:path w="37" h="35">
                  <a:moveTo>
                    <a:pt x="32" y="4"/>
                  </a:moveTo>
                  <a:lnTo>
                    <a:pt x="28" y="19"/>
                  </a:lnTo>
                  <a:lnTo>
                    <a:pt x="16" y="19"/>
                  </a:lnTo>
                  <a:lnTo>
                    <a:pt x="12" y="34"/>
                  </a:lnTo>
                  <a:lnTo>
                    <a:pt x="0" y="34"/>
                  </a:lnTo>
                  <a:lnTo>
                    <a:pt x="0" y="23"/>
                  </a:lnTo>
                  <a:lnTo>
                    <a:pt x="0" y="11"/>
                  </a:lnTo>
                  <a:lnTo>
                    <a:pt x="8" y="0"/>
                  </a:lnTo>
                  <a:lnTo>
                    <a:pt x="24" y="0"/>
                  </a:lnTo>
                  <a:lnTo>
                    <a:pt x="36" y="0"/>
                  </a:lnTo>
                  <a:lnTo>
                    <a:pt x="32" y="4"/>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0" name="Freeform 4"/>
            <p:cNvSpPr>
              <a:spLocks/>
            </p:cNvSpPr>
            <p:nvPr/>
          </p:nvSpPr>
          <p:spPr bwMode="auto">
            <a:xfrm>
              <a:off x="2602" y="2744"/>
              <a:ext cx="28" cy="26"/>
            </a:xfrm>
            <a:custGeom>
              <a:avLst/>
              <a:gdLst/>
              <a:ahLst/>
              <a:cxnLst>
                <a:cxn ang="0">
                  <a:pos x="9" y="0"/>
                </a:cxn>
                <a:cxn ang="0">
                  <a:pos x="0" y="11"/>
                </a:cxn>
                <a:cxn ang="0">
                  <a:pos x="0" y="21"/>
                </a:cxn>
                <a:cxn ang="0">
                  <a:pos x="14" y="25"/>
                </a:cxn>
                <a:cxn ang="0">
                  <a:pos x="27" y="25"/>
                </a:cxn>
                <a:cxn ang="0">
                  <a:pos x="27" y="14"/>
                </a:cxn>
                <a:cxn ang="0">
                  <a:pos x="18" y="4"/>
                </a:cxn>
                <a:cxn ang="0">
                  <a:pos x="5" y="4"/>
                </a:cxn>
                <a:cxn ang="0">
                  <a:pos x="9" y="0"/>
                </a:cxn>
              </a:cxnLst>
              <a:rect l="0" t="0" r="r" b="b"/>
              <a:pathLst>
                <a:path w="28" h="26">
                  <a:moveTo>
                    <a:pt x="9" y="0"/>
                  </a:moveTo>
                  <a:lnTo>
                    <a:pt x="0" y="11"/>
                  </a:lnTo>
                  <a:lnTo>
                    <a:pt x="0" y="21"/>
                  </a:lnTo>
                  <a:lnTo>
                    <a:pt x="14" y="25"/>
                  </a:lnTo>
                  <a:lnTo>
                    <a:pt x="27" y="25"/>
                  </a:lnTo>
                  <a:lnTo>
                    <a:pt x="27" y="14"/>
                  </a:lnTo>
                  <a:lnTo>
                    <a:pt x="18" y="4"/>
                  </a:lnTo>
                  <a:lnTo>
                    <a:pt x="5" y="4"/>
                  </a:lnTo>
                  <a:lnTo>
                    <a:pt x="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1" name="Freeform 5"/>
            <p:cNvSpPr>
              <a:spLocks/>
            </p:cNvSpPr>
            <p:nvPr/>
          </p:nvSpPr>
          <p:spPr bwMode="auto">
            <a:xfrm>
              <a:off x="2424" y="2091"/>
              <a:ext cx="58" cy="21"/>
            </a:xfrm>
            <a:custGeom>
              <a:avLst/>
              <a:gdLst/>
              <a:ahLst/>
              <a:cxnLst>
                <a:cxn ang="0">
                  <a:pos x="26" y="0"/>
                </a:cxn>
                <a:cxn ang="0">
                  <a:pos x="13" y="0"/>
                </a:cxn>
                <a:cxn ang="0">
                  <a:pos x="0" y="4"/>
                </a:cxn>
                <a:cxn ang="0">
                  <a:pos x="0" y="16"/>
                </a:cxn>
                <a:cxn ang="0">
                  <a:pos x="13" y="16"/>
                </a:cxn>
                <a:cxn ang="0">
                  <a:pos x="26" y="16"/>
                </a:cxn>
                <a:cxn ang="0">
                  <a:pos x="39" y="20"/>
                </a:cxn>
                <a:cxn ang="0">
                  <a:pos x="53" y="20"/>
                </a:cxn>
                <a:cxn ang="0">
                  <a:pos x="57" y="8"/>
                </a:cxn>
                <a:cxn ang="0">
                  <a:pos x="44" y="8"/>
                </a:cxn>
                <a:cxn ang="0">
                  <a:pos x="31" y="0"/>
                </a:cxn>
                <a:cxn ang="0">
                  <a:pos x="26" y="0"/>
                </a:cxn>
              </a:cxnLst>
              <a:rect l="0" t="0" r="r" b="b"/>
              <a:pathLst>
                <a:path w="58" h="21">
                  <a:moveTo>
                    <a:pt x="26" y="0"/>
                  </a:moveTo>
                  <a:lnTo>
                    <a:pt x="13" y="0"/>
                  </a:lnTo>
                  <a:lnTo>
                    <a:pt x="0" y="4"/>
                  </a:lnTo>
                  <a:lnTo>
                    <a:pt x="0" y="16"/>
                  </a:lnTo>
                  <a:lnTo>
                    <a:pt x="13" y="16"/>
                  </a:lnTo>
                  <a:lnTo>
                    <a:pt x="26" y="16"/>
                  </a:lnTo>
                  <a:lnTo>
                    <a:pt x="39" y="20"/>
                  </a:lnTo>
                  <a:lnTo>
                    <a:pt x="53" y="20"/>
                  </a:lnTo>
                  <a:lnTo>
                    <a:pt x="57" y="8"/>
                  </a:lnTo>
                  <a:lnTo>
                    <a:pt x="44" y="8"/>
                  </a:lnTo>
                  <a:lnTo>
                    <a:pt x="31" y="0"/>
                  </a:lnTo>
                  <a:lnTo>
                    <a:pt x="26"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2" name="Freeform 6"/>
            <p:cNvSpPr>
              <a:spLocks/>
            </p:cNvSpPr>
            <p:nvPr/>
          </p:nvSpPr>
          <p:spPr bwMode="auto">
            <a:xfrm>
              <a:off x="2415" y="2124"/>
              <a:ext cx="35" cy="18"/>
            </a:xfrm>
            <a:custGeom>
              <a:avLst/>
              <a:gdLst/>
              <a:ahLst/>
              <a:cxnLst>
                <a:cxn ang="0">
                  <a:pos x="26" y="0"/>
                </a:cxn>
                <a:cxn ang="0">
                  <a:pos x="13" y="0"/>
                </a:cxn>
                <a:cxn ang="0">
                  <a:pos x="0" y="3"/>
                </a:cxn>
                <a:cxn ang="0">
                  <a:pos x="0" y="14"/>
                </a:cxn>
                <a:cxn ang="0">
                  <a:pos x="13" y="17"/>
                </a:cxn>
                <a:cxn ang="0">
                  <a:pos x="26" y="17"/>
                </a:cxn>
                <a:cxn ang="0">
                  <a:pos x="34" y="7"/>
                </a:cxn>
                <a:cxn ang="0">
                  <a:pos x="26" y="0"/>
                </a:cxn>
              </a:cxnLst>
              <a:rect l="0" t="0" r="r" b="b"/>
              <a:pathLst>
                <a:path w="35" h="18">
                  <a:moveTo>
                    <a:pt x="26" y="0"/>
                  </a:moveTo>
                  <a:lnTo>
                    <a:pt x="13" y="0"/>
                  </a:lnTo>
                  <a:lnTo>
                    <a:pt x="0" y="3"/>
                  </a:lnTo>
                  <a:lnTo>
                    <a:pt x="0" y="14"/>
                  </a:lnTo>
                  <a:lnTo>
                    <a:pt x="13" y="17"/>
                  </a:lnTo>
                  <a:lnTo>
                    <a:pt x="26" y="17"/>
                  </a:lnTo>
                  <a:lnTo>
                    <a:pt x="34" y="7"/>
                  </a:lnTo>
                  <a:lnTo>
                    <a:pt x="26"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3" name="Freeform 7"/>
            <p:cNvSpPr>
              <a:spLocks/>
            </p:cNvSpPr>
            <p:nvPr/>
          </p:nvSpPr>
          <p:spPr bwMode="auto">
            <a:xfrm>
              <a:off x="1215" y="3966"/>
              <a:ext cx="41" cy="11"/>
            </a:xfrm>
            <a:custGeom>
              <a:avLst/>
              <a:gdLst/>
              <a:ahLst/>
              <a:cxnLst>
                <a:cxn ang="0">
                  <a:pos x="0" y="0"/>
                </a:cxn>
                <a:cxn ang="0">
                  <a:pos x="40" y="10"/>
                </a:cxn>
                <a:cxn ang="0">
                  <a:pos x="0" y="10"/>
                </a:cxn>
                <a:cxn ang="0">
                  <a:pos x="0" y="0"/>
                </a:cxn>
              </a:cxnLst>
              <a:rect l="0" t="0" r="r" b="b"/>
              <a:pathLst>
                <a:path w="41" h="11">
                  <a:moveTo>
                    <a:pt x="0" y="0"/>
                  </a:moveTo>
                  <a:lnTo>
                    <a:pt x="40" y="10"/>
                  </a:lnTo>
                  <a:lnTo>
                    <a:pt x="0" y="10"/>
                  </a:lnTo>
                  <a:lnTo>
                    <a:pt x="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4" name="Freeform 8"/>
            <p:cNvSpPr>
              <a:spLocks/>
            </p:cNvSpPr>
            <p:nvPr/>
          </p:nvSpPr>
          <p:spPr bwMode="auto">
            <a:xfrm>
              <a:off x="1160" y="3987"/>
              <a:ext cx="41" cy="13"/>
            </a:xfrm>
            <a:custGeom>
              <a:avLst/>
              <a:gdLst/>
              <a:ahLst/>
              <a:cxnLst>
                <a:cxn ang="0">
                  <a:pos x="40" y="0"/>
                </a:cxn>
                <a:cxn ang="0">
                  <a:pos x="0" y="0"/>
                </a:cxn>
                <a:cxn ang="0">
                  <a:pos x="40" y="12"/>
                </a:cxn>
                <a:cxn ang="0">
                  <a:pos x="40" y="0"/>
                </a:cxn>
              </a:cxnLst>
              <a:rect l="0" t="0" r="r" b="b"/>
              <a:pathLst>
                <a:path w="41" h="13">
                  <a:moveTo>
                    <a:pt x="40" y="0"/>
                  </a:moveTo>
                  <a:lnTo>
                    <a:pt x="0" y="0"/>
                  </a:lnTo>
                  <a:lnTo>
                    <a:pt x="40" y="12"/>
                  </a:lnTo>
                  <a:lnTo>
                    <a:pt x="4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5" name="Freeform 9"/>
            <p:cNvSpPr>
              <a:spLocks/>
            </p:cNvSpPr>
            <p:nvPr/>
          </p:nvSpPr>
          <p:spPr bwMode="auto">
            <a:xfrm>
              <a:off x="1227" y="3999"/>
              <a:ext cx="44" cy="25"/>
            </a:xfrm>
            <a:custGeom>
              <a:avLst/>
              <a:gdLst/>
              <a:ahLst/>
              <a:cxnLst>
                <a:cxn ang="0">
                  <a:pos x="43" y="0"/>
                </a:cxn>
                <a:cxn ang="0">
                  <a:pos x="0" y="24"/>
                </a:cxn>
                <a:cxn ang="0">
                  <a:pos x="28" y="12"/>
                </a:cxn>
                <a:cxn ang="0">
                  <a:pos x="43" y="0"/>
                </a:cxn>
              </a:cxnLst>
              <a:rect l="0" t="0" r="r" b="b"/>
              <a:pathLst>
                <a:path w="44" h="25">
                  <a:moveTo>
                    <a:pt x="43" y="0"/>
                  </a:moveTo>
                  <a:lnTo>
                    <a:pt x="0" y="24"/>
                  </a:lnTo>
                  <a:lnTo>
                    <a:pt x="28" y="12"/>
                  </a:lnTo>
                  <a:lnTo>
                    <a:pt x="43"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6" name="Freeform 10"/>
            <p:cNvSpPr>
              <a:spLocks/>
            </p:cNvSpPr>
            <p:nvPr/>
          </p:nvSpPr>
          <p:spPr bwMode="auto">
            <a:xfrm>
              <a:off x="1836" y="4194"/>
              <a:ext cx="24" cy="27"/>
            </a:xfrm>
            <a:custGeom>
              <a:avLst/>
              <a:gdLst/>
              <a:ahLst/>
              <a:cxnLst>
                <a:cxn ang="0">
                  <a:pos x="14" y="0"/>
                </a:cxn>
                <a:cxn ang="0">
                  <a:pos x="6" y="8"/>
                </a:cxn>
                <a:cxn ang="0">
                  <a:pos x="0" y="16"/>
                </a:cxn>
                <a:cxn ang="0">
                  <a:pos x="3" y="26"/>
                </a:cxn>
                <a:cxn ang="0">
                  <a:pos x="12" y="26"/>
                </a:cxn>
                <a:cxn ang="0">
                  <a:pos x="23" y="26"/>
                </a:cxn>
                <a:cxn ang="0">
                  <a:pos x="20" y="18"/>
                </a:cxn>
                <a:cxn ang="0">
                  <a:pos x="17" y="10"/>
                </a:cxn>
                <a:cxn ang="0">
                  <a:pos x="17" y="3"/>
                </a:cxn>
                <a:cxn ang="0">
                  <a:pos x="14" y="0"/>
                </a:cxn>
              </a:cxnLst>
              <a:rect l="0" t="0" r="r" b="b"/>
              <a:pathLst>
                <a:path w="24" h="27">
                  <a:moveTo>
                    <a:pt x="14" y="0"/>
                  </a:moveTo>
                  <a:lnTo>
                    <a:pt x="6" y="8"/>
                  </a:lnTo>
                  <a:lnTo>
                    <a:pt x="0" y="16"/>
                  </a:lnTo>
                  <a:lnTo>
                    <a:pt x="3" y="26"/>
                  </a:lnTo>
                  <a:lnTo>
                    <a:pt x="12" y="26"/>
                  </a:lnTo>
                  <a:lnTo>
                    <a:pt x="23" y="26"/>
                  </a:lnTo>
                  <a:lnTo>
                    <a:pt x="20" y="18"/>
                  </a:lnTo>
                  <a:lnTo>
                    <a:pt x="17" y="10"/>
                  </a:lnTo>
                  <a:lnTo>
                    <a:pt x="17" y="3"/>
                  </a:lnTo>
                  <a:lnTo>
                    <a:pt x="14"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7" name="Freeform 11"/>
            <p:cNvSpPr>
              <a:spLocks/>
            </p:cNvSpPr>
            <p:nvPr/>
          </p:nvSpPr>
          <p:spPr bwMode="auto">
            <a:xfrm>
              <a:off x="1458" y="1739"/>
              <a:ext cx="615" cy="261"/>
            </a:xfrm>
            <a:custGeom>
              <a:avLst/>
              <a:gdLst/>
              <a:ahLst/>
              <a:cxnLst>
                <a:cxn ang="0">
                  <a:pos x="536" y="28"/>
                </a:cxn>
                <a:cxn ang="0">
                  <a:pos x="545" y="68"/>
                </a:cxn>
                <a:cxn ang="0">
                  <a:pos x="581" y="73"/>
                </a:cxn>
                <a:cxn ang="0">
                  <a:pos x="602" y="93"/>
                </a:cxn>
                <a:cxn ang="0">
                  <a:pos x="614" y="129"/>
                </a:cxn>
                <a:cxn ang="0">
                  <a:pos x="578" y="136"/>
                </a:cxn>
                <a:cxn ang="0">
                  <a:pos x="548" y="164"/>
                </a:cxn>
                <a:cxn ang="0">
                  <a:pos x="515" y="192"/>
                </a:cxn>
                <a:cxn ang="0">
                  <a:pos x="473" y="207"/>
                </a:cxn>
                <a:cxn ang="0">
                  <a:pos x="434" y="220"/>
                </a:cxn>
                <a:cxn ang="0">
                  <a:pos x="392" y="230"/>
                </a:cxn>
                <a:cxn ang="0">
                  <a:pos x="359" y="212"/>
                </a:cxn>
                <a:cxn ang="0">
                  <a:pos x="353" y="242"/>
                </a:cxn>
                <a:cxn ang="0">
                  <a:pos x="329" y="260"/>
                </a:cxn>
                <a:cxn ang="0">
                  <a:pos x="279" y="255"/>
                </a:cxn>
                <a:cxn ang="0">
                  <a:pos x="234" y="247"/>
                </a:cxn>
                <a:cxn ang="0">
                  <a:pos x="225" y="227"/>
                </a:cxn>
                <a:cxn ang="0">
                  <a:pos x="174" y="220"/>
                </a:cxn>
                <a:cxn ang="0">
                  <a:pos x="141" y="220"/>
                </a:cxn>
                <a:cxn ang="0">
                  <a:pos x="90" y="222"/>
                </a:cxn>
                <a:cxn ang="0">
                  <a:pos x="114" y="204"/>
                </a:cxn>
                <a:cxn ang="0">
                  <a:pos x="141" y="179"/>
                </a:cxn>
                <a:cxn ang="0">
                  <a:pos x="108" y="159"/>
                </a:cxn>
                <a:cxn ang="0">
                  <a:pos x="69" y="151"/>
                </a:cxn>
                <a:cxn ang="0">
                  <a:pos x="27" y="157"/>
                </a:cxn>
                <a:cxn ang="0">
                  <a:pos x="42" y="139"/>
                </a:cxn>
                <a:cxn ang="0">
                  <a:pos x="81" y="121"/>
                </a:cxn>
                <a:cxn ang="0">
                  <a:pos x="126" y="114"/>
                </a:cxn>
                <a:cxn ang="0">
                  <a:pos x="93" y="98"/>
                </a:cxn>
                <a:cxn ang="0">
                  <a:pos x="108" y="78"/>
                </a:cxn>
                <a:cxn ang="0">
                  <a:pos x="66" y="86"/>
                </a:cxn>
                <a:cxn ang="0">
                  <a:pos x="33" y="103"/>
                </a:cxn>
                <a:cxn ang="0">
                  <a:pos x="9" y="86"/>
                </a:cxn>
                <a:cxn ang="0">
                  <a:pos x="42" y="71"/>
                </a:cxn>
                <a:cxn ang="0">
                  <a:pos x="63" y="45"/>
                </a:cxn>
                <a:cxn ang="0">
                  <a:pos x="60" y="33"/>
                </a:cxn>
                <a:cxn ang="0">
                  <a:pos x="102" y="50"/>
                </a:cxn>
                <a:cxn ang="0">
                  <a:pos x="117" y="38"/>
                </a:cxn>
                <a:cxn ang="0">
                  <a:pos x="105" y="20"/>
                </a:cxn>
                <a:cxn ang="0">
                  <a:pos x="144" y="35"/>
                </a:cxn>
                <a:cxn ang="0">
                  <a:pos x="165" y="68"/>
                </a:cxn>
                <a:cxn ang="0">
                  <a:pos x="162" y="93"/>
                </a:cxn>
                <a:cxn ang="0">
                  <a:pos x="186" y="91"/>
                </a:cxn>
                <a:cxn ang="0">
                  <a:pos x="207" y="78"/>
                </a:cxn>
                <a:cxn ang="0">
                  <a:pos x="225" y="73"/>
                </a:cxn>
                <a:cxn ang="0">
                  <a:pos x="225" y="33"/>
                </a:cxn>
                <a:cxn ang="0">
                  <a:pos x="246" y="58"/>
                </a:cxn>
                <a:cxn ang="0">
                  <a:pos x="270" y="53"/>
                </a:cxn>
                <a:cxn ang="0">
                  <a:pos x="300" y="28"/>
                </a:cxn>
                <a:cxn ang="0">
                  <a:pos x="317" y="33"/>
                </a:cxn>
                <a:cxn ang="0">
                  <a:pos x="332" y="58"/>
                </a:cxn>
                <a:cxn ang="0">
                  <a:pos x="338" y="38"/>
                </a:cxn>
                <a:cxn ang="0">
                  <a:pos x="365" y="48"/>
                </a:cxn>
                <a:cxn ang="0">
                  <a:pos x="404" y="35"/>
                </a:cxn>
                <a:cxn ang="0">
                  <a:pos x="455" y="30"/>
                </a:cxn>
                <a:cxn ang="0">
                  <a:pos x="476" y="0"/>
                </a:cxn>
                <a:cxn ang="0">
                  <a:pos x="512" y="25"/>
                </a:cxn>
                <a:cxn ang="0">
                  <a:pos x="551" y="18"/>
                </a:cxn>
              </a:cxnLst>
              <a:rect l="0" t="0" r="r" b="b"/>
              <a:pathLst>
                <a:path w="615" h="261">
                  <a:moveTo>
                    <a:pt x="569" y="10"/>
                  </a:moveTo>
                  <a:lnTo>
                    <a:pt x="563" y="18"/>
                  </a:lnTo>
                  <a:lnTo>
                    <a:pt x="554" y="23"/>
                  </a:lnTo>
                  <a:lnTo>
                    <a:pt x="545" y="23"/>
                  </a:lnTo>
                  <a:lnTo>
                    <a:pt x="536" y="28"/>
                  </a:lnTo>
                  <a:lnTo>
                    <a:pt x="536" y="35"/>
                  </a:lnTo>
                  <a:lnTo>
                    <a:pt x="536" y="43"/>
                  </a:lnTo>
                  <a:lnTo>
                    <a:pt x="542" y="50"/>
                  </a:lnTo>
                  <a:lnTo>
                    <a:pt x="545" y="58"/>
                  </a:lnTo>
                  <a:lnTo>
                    <a:pt x="545" y="68"/>
                  </a:lnTo>
                  <a:lnTo>
                    <a:pt x="545" y="76"/>
                  </a:lnTo>
                  <a:lnTo>
                    <a:pt x="554" y="76"/>
                  </a:lnTo>
                  <a:lnTo>
                    <a:pt x="563" y="73"/>
                  </a:lnTo>
                  <a:lnTo>
                    <a:pt x="572" y="73"/>
                  </a:lnTo>
                  <a:lnTo>
                    <a:pt x="581" y="73"/>
                  </a:lnTo>
                  <a:lnTo>
                    <a:pt x="581" y="81"/>
                  </a:lnTo>
                  <a:lnTo>
                    <a:pt x="593" y="81"/>
                  </a:lnTo>
                  <a:lnTo>
                    <a:pt x="602" y="78"/>
                  </a:lnTo>
                  <a:lnTo>
                    <a:pt x="602" y="86"/>
                  </a:lnTo>
                  <a:lnTo>
                    <a:pt x="602" y="93"/>
                  </a:lnTo>
                  <a:lnTo>
                    <a:pt x="602" y="103"/>
                  </a:lnTo>
                  <a:lnTo>
                    <a:pt x="602" y="111"/>
                  </a:lnTo>
                  <a:lnTo>
                    <a:pt x="602" y="121"/>
                  </a:lnTo>
                  <a:lnTo>
                    <a:pt x="614" y="121"/>
                  </a:lnTo>
                  <a:lnTo>
                    <a:pt x="614" y="129"/>
                  </a:lnTo>
                  <a:lnTo>
                    <a:pt x="614" y="139"/>
                  </a:lnTo>
                  <a:lnTo>
                    <a:pt x="605" y="139"/>
                  </a:lnTo>
                  <a:lnTo>
                    <a:pt x="596" y="139"/>
                  </a:lnTo>
                  <a:lnTo>
                    <a:pt x="587" y="139"/>
                  </a:lnTo>
                  <a:lnTo>
                    <a:pt x="578" y="136"/>
                  </a:lnTo>
                  <a:lnTo>
                    <a:pt x="569" y="136"/>
                  </a:lnTo>
                  <a:lnTo>
                    <a:pt x="569" y="146"/>
                  </a:lnTo>
                  <a:lnTo>
                    <a:pt x="557" y="149"/>
                  </a:lnTo>
                  <a:lnTo>
                    <a:pt x="554" y="157"/>
                  </a:lnTo>
                  <a:lnTo>
                    <a:pt x="548" y="164"/>
                  </a:lnTo>
                  <a:lnTo>
                    <a:pt x="542" y="174"/>
                  </a:lnTo>
                  <a:lnTo>
                    <a:pt x="533" y="174"/>
                  </a:lnTo>
                  <a:lnTo>
                    <a:pt x="533" y="182"/>
                  </a:lnTo>
                  <a:lnTo>
                    <a:pt x="524" y="189"/>
                  </a:lnTo>
                  <a:lnTo>
                    <a:pt x="515" y="192"/>
                  </a:lnTo>
                  <a:lnTo>
                    <a:pt x="506" y="192"/>
                  </a:lnTo>
                  <a:lnTo>
                    <a:pt x="497" y="192"/>
                  </a:lnTo>
                  <a:lnTo>
                    <a:pt x="485" y="199"/>
                  </a:lnTo>
                  <a:lnTo>
                    <a:pt x="482" y="207"/>
                  </a:lnTo>
                  <a:lnTo>
                    <a:pt x="473" y="207"/>
                  </a:lnTo>
                  <a:lnTo>
                    <a:pt x="461" y="207"/>
                  </a:lnTo>
                  <a:lnTo>
                    <a:pt x="452" y="207"/>
                  </a:lnTo>
                  <a:lnTo>
                    <a:pt x="452" y="217"/>
                  </a:lnTo>
                  <a:lnTo>
                    <a:pt x="443" y="220"/>
                  </a:lnTo>
                  <a:lnTo>
                    <a:pt x="434" y="220"/>
                  </a:lnTo>
                  <a:lnTo>
                    <a:pt x="425" y="220"/>
                  </a:lnTo>
                  <a:lnTo>
                    <a:pt x="413" y="217"/>
                  </a:lnTo>
                  <a:lnTo>
                    <a:pt x="413" y="225"/>
                  </a:lnTo>
                  <a:lnTo>
                    <a:pt x="404" y="225"/>
                  </a:lnTo>
                  <a:lnTo>
                    <a:pt x="392" y="230"/>
                  </a:lnTo>
                  <a:lnTo>
                    <a:pt x="383" y="230"/>
                  </a:lnTo>
                  <a:lnTo>
                    <a:pt x="380" y="222"/>
                  </a:lnTo>
                  <a:lnTo>
                    <a:pt x="371" y="220"/>
                  </a:lnTo>
                  <a:lnTo>
                    <a:pt x="368" y="212"/>
                  </a:lnTo>
                  <a:lnTo>
                    <a:pt x="359" y="212"/>
                  </a:lnTo>
                  <a:lnTo>
                    <a:pt x="350" y="212"/>
                  </a:lnTo>
                  <a:lnTo>
                    <a:pt x="350" y="220"/>
                  </a:lnTo>
                  <a:lnTo>
                    <a:pt x="350" y="227"/>
                  </a:lnTo>
                  <a:lnTo>
                    <a:pt x="350" y="235"/>
                  </a:lnTo>
                  <a:lnTo>
                    <a:pt x="353" y="242"/>
                  </a:lnTo>
                  <a:lnTo>
                    <a:pt x="356" y="252"/>
                  </a:lnTo>
                  <a:lnTo>
                    <a:pt x="356" y="260"/>
                  </a:lnTo>
                  <a:lnTo>
                    <a:pt x="347" y="260"/>
                  </a:lnTo>
                  <a:lnTo>
                    <a:pt x="338" y="260"/>
                  </a:lnTo>
                  <a:lnTo>
                    <a:pt x="329" y="260"/>
                  </a:lnTo>
                  <a:lnTo>
                    <a:pt x="320" y="255"/>
                  </a:lnTo>
                  <a:lnTo>
                    <a:pt x="308" y="255"/>
                  </a:lnTo>
                  <a:lnTo>
                    <a:pt x="300" y="255"/>
                  </a:lnTo>
                  <a:lnTo>
                    <a:pt x="288" y="255"/>
                  </a:lnTo>
                  <a:lnTo>
                    <a:pt x="279" y="255"/>
                  </a:lnTo>
                  <a:lnTo>
                    <a:pt x="267" y="255"/>
                  </a:lnTo>
                  <a:lnTo>
                    <a:pt x="258" y="255"/>
                  </a:lnTo>
                  <a:lnTo>
                    <a:pt x="246" y="255"/>
                  </a:lnTo>
                  <a:lnTo>
                    <a:pt x="237" y="255"/>
                  </a:lnTo>
                  <a:lnTo>
                    <a:pt x="234" y="247"/>
                  </a:lnTo>
                  <a:lnTo>
                    <a:pt x="240" y="240"/>
                  </a:lnTo>
                  <a:lnTo>
                    <a:pt x="249" y="237"/>
                  </a:lnTo>
                  <a:lnTo>
                    <a:pt x="249" y="230"/>
                  </a:lnTo>
                  <a:lnTo>
                    <a:pt x="237" y="227"/>
                  </a:lnTo>
                  <a:lnTo>
                    <a:pt x="225" y="227"/>
                  </a:lnTo>
                  <a:lnTo>
                    <a:pt x="216" y="227"/>
                  </a:lnTo>
                  <a:lnTo>
                    <a:pt x="204" y="227"/>
                  </a:lnTo>
                  <a:lnTo>
                    <a:pt x="195" y="222"/>
                  </a:lnTo>
                  <a:lnTo>
                    <a:pt x="183" y="220"/>
                  </a:lnTo>
                  <a:lnTo>
                    <a:pt x="174" y="220"/>
                  </a:lnTo>
                  <a:lnTo>
                    <a:pt x="168" y="212"/>
                  </a:lnTo>
                  <a:lnTo>
                    <a:pt x="159" y="212"/>
                  </a:lnTo>
                  <a:lnTo>
                    <a:pt x="150" y="212"/>
                  </a:lnTo>
                  <a:lnTo>
                    <a:pt x="141" y="212"/>
                  </a:lnTo>
                  <a:lnTo>
                    <a:pt x="141" y="220"/>
                  </a:lnTo>
                  <a:lnTo>
                    <a:pt x="132" y="225"/>
                  </a:lnTo>
                  <a:lnTo>
                    <a:pt x="120" y="225"/>
                  </a:lnTo>
                  <a:lnTo>
                    <a:pt x="111" y="225"/>
                  </a:lnTo>
                  <a:lnTo>
                    <a:pt x="99" y="225"/>
                  </a:lnTo>
                  <a:lnTo>
                    <a:pt x="90" y="222"/>
                  </a:lnTo>
                  <a:lnTo>
                    <a:pt x="87" y="215"/>
                  </a:lnTo>
                  <a:lnTo>
                    <a:pt x="84" y="204"/>
                  </a:lnTo>
                  <a:lnTo>
                    <a:pt x="93" y="204"/>
                  </a:lnTo>
                  <a:lnTo>
                    <a:pt x="102" y="204"/>
                  </a:lnTo>
                  <a:lnTo>
                    <a:pt x="114" y="204"/>
                  </a:lnTo>
                  <a:lnTo>
                    <a:pt x="123" y="202"/>
                  </a:lnTo>
                  <a:lnTo>
                    <a:pt x="126" y="194"/>
                  </a:lnTo>
                  <a:lnTo>
                    <a:pt x="135" y="192"/>
                  </a:lnTo>
                  <a:lnTo>
                    <a:pt x="144" y="187"/>
                  </a:lnTo>
                  <a:lnTo>
                    <a:pt x="141" y="179"/>
                  </a:lnTo>
                  <a:lnTo>
                    <a:pt x="132" y="179"/>
                  </a:lnTo>
                  <a:lnTo>
                    <a:pt x="129" y="169"/>
                  </a:lnTo>
                  <a:lnTo>
                    <a:pt x="120" y="167"/>
                  </a:lnTo>
                  <a:lnTo>
                    <a:pt x="111" y="167"/>
                  </a:lnTo>
                  <a:lnTo>
                    <a:pt x="108" y="159"/>
                  </a:lnTo>
                  <a:lnTo>
                    <a:pt x="108" y="151"/>
                  </a:lnTo>
                  <a:lnTo>
                    <a:pt x="99" y="151"/>
                  </a:lnTo>
                  <a:lnTo>
                    <a:pt x="90" y="151"/>
                  </a:lnTo>
                  <a:lnTo>
                    <a:pt x="78" y="151"/>
                  </a:lnTo>
                  <a:lnTo>
                    <a:pt x="69" y="151"/>
                  </a:lnTo>
                  <a:lnTo>
                    <a:pt x="57" y="149"/>
                  </a:lnTo>
                  <a:lnTo>
                    <a:pt x="48" y="149"/>
                  </a:lnTo>
                  <a:lnTo>
                    <a:pt x="45" y="157"/>
                  </a:lnTo>
                  <a:lnTo>
                    <a:pt x="36" y="157"/>
                  </a:lnTo>
                  <a:lnTo>
                    <a:pt x="27" y="157"/>
                  </a:lnTo>
                  <a:lnTo>
                    <a:pt x="21" y="149"/>
                  </a:lnTo>
                  <a:lnTo>
                    <a:pt x="15" y="141"/>
                  </a:lnTo>
                  <a:lnTo>
                    <a:pt x="24" y="139"/>
                  </a:lnTo>
                  <a:lnTo>
                    <a:pt x="33" y="139"/>
                  </a:lnTo>
                  <a:lnTo>
                    <a:pt x="42" y="139"/>
                  </a:lnTo>
                  <a:lnTo>
                    <a:pt x="51" y="139"/>
                  </a:lnTo>
                  <a:lnTo>
                    <a:pt x="60" y="134"/>
                  </a:lnTo>
                  <a:lnTo>
                    <a:pt x="63" y="126"/>
                  </a:lnTo>
                  <a:lnTo>
                    <a:pt x="72" y="121"/>
                  </a:lnTo>
                  <a:lnTo>
                    <a:pt x="81" y="121"/>
                  </a:lnTo>
                  <a:lnTo>
                    <a:pt x="93" y="121"/>
                  </a:lnTo>
                  <a:lnTo>
                    <a:pt x="102" y="121"/>
                  </a:lnTo>
                  <a:lnTo>
                    <a:pt x="114" y="121"/>
                  </a:lnTo>
                  <a:lnTo>
                    <a:pt x="123" y="121"/>
                  </a:lnTo>
                  <a:lnTo>
                    <a:pt x="126" y="114"/>
                  </a:lnTo>
                  <a:lnTo>
                    <a:pt x="117" y="109"/>
                  </a:lnTo>
                  <a:lnTo>
                    <a:pt x="108" y="109"/>
                  </a:lnTo>
                  <a:lnTo>
                    <a:pt x="99" y="109"/>
                  </a:lnTo>
                  <a:lnTo>
                    <a:pt x="90" y="109"/>
                  </a:lnTo>
                  <a:lnTo>
                    <a:pt x="93" y="98"/>
                  </a:lnTo>
                  <a:lnTo>
                    <a:pt x="102" y="98"/>
                  </a:lnTo>
                  <a:lnTo>
                    <a:pt x="114" y="96"/>
                  </a:lnTo>
                  <a:lnTo>
                    <a:pt x="117" y="88"/>
                  </a:lnTo>
                  <a:lnTo>
                    <a:pt x="117" y="81"/>
                  </a:lnTo>
                  <a:lnTo>
                    <a:pt x="108" y="78"/>
                  </a:lnTo>
                  <a:lnTo>
                    <a:pt x="99" y="78"/>
                  </a:lnTo>
                  <a:lnTo>
                    <a:pt x="90" y="78"/>
                  </a:lnTo>
                  <a:lnTo>
                    <a:pt x="78" y="78"/>
                  </a:lnTo>
                  <a:lnTo>
                    <a:pt x="69" y="78"/>
                  </a:lnTo>
                  <a:lnTo>
                    <a:pt x="66" y="86"/>
                  </a:lnTo>
                  <a:lnTo>
                    <a:pt x="66" y="93"/>
                  </a:lnTo>
                  <a:lnTo>
                    <a:pt x="57" y="93"/>
                  </a:lnTo>
                  <a:lnTo>
                    <a:pt x="48" y="93"/>
                  </a:lnTo>
                  <a:lnTo>
                    <a:pt x="42" y="101"/>
                  </a:lnTo>
                  <a:lnTo>
                    <a:pt x="33" y="103"/>
                  </a:lnTo>
                  <a:lnTo>
                    <a:pt x="24" y="103"/>
                  </a:lnTo>
                  <a:lnTo>
                    <a:pt x="15" y="98"/>
                  </a:lnTo>
                  <a:lnTo>
                    <a:pt x="6" y="96"/>
                  </a:lnTo>
                  <a:lnTo>
                    <a:pt x="0" y="88"/>
                  </a:lnTo>
                  <a:lnTo>
                    <a:pt x="9" y="86"/>
                  </a:lnTo>
                  <a:lnTo>
                    <a:pt x="18" y="88"/>
                  </a:lnTo>
                  <a:lnTo>
                    <a:pt x="30" y="88"/>
                  </a:lnTo>
                  <a:lnTo>
                    <a:pt x="30" y="81"/>
                  </a:lnTo>
                  <a:lnTo>
                    <a:pt x="39" y="78"/>
                  </a:lnTo>
                  <a:lnTo>
                    <a:pt x="42" y="71"/>
                  </a:lnTo>
                  <a:lnTo>
                    <a:pt x="51" y="68"/>
                  </a:lnTo>
                  <a:lnTo>
                    <a:pt x="60" y="68"/>
                  </a:lnTo>
                  <a:lnTo>
                    <a:pt x="63" y="61"/>
                  </a:lnTo>
                  <a:lnTo>
                    <a:pt x="63" y="53"/>
                  </a:lnTo>
                  <a:lnTo>
                    <a:pt x="63" y="45"/>
                  </a:lnTo>
                  <a:lnTo>
                    <a:pt x="57" y="38"/>
                  </a:lnTo>
                  <a:lnTo>
                    <a:pt x="48" y="35"/>
                  </a:lnTo>
                  <a:lnTo>
                    <a:pt x="45" y="28"/>
                  </a:lnTo>
                  <a:lnTo>
                    <a:pt x="54" y="25"/>
                  </a:lnTo>
                  <a:lnTo>
                    <a:pt x="60" y="33"/>
                  </a:lnTo>
                  <a:lnTo>
                    <a:pt x="63" y="40"/>
                  </a:lnTo>
                  <a:lnTo>
                    <a:pt x="72" y="40"/>
                  </a:lnTo>
                  <a:lnTo>
                    <a:pt x="81" y="48"/>
                  </a:lnTo>
                  <a:lnTo>
                    <a:pt x="93" y="50"/>
                  </a:lnTo>
                  <a:lnTo>
                    <a:pt x="102" y="50"/>
                  </a:lnTo>
                  <a:lnTo>
                    <a:pt x="111" y="53"/>
                  </a:lnTo>
                  <a:lnTo>
                    <a:pt x="123" y="58"/>
                  </a:lnTo>
                  <a:lnTo>
                    <a:pt x="126" y="50"/>
                  </a:lnTo>
                  <a:lnTo>
                    <a:pt x="126" y="43"/>
                  </a:lnTo>
                  <a:lnTo>
                    <a:pt x="117" y="38"/>
                  </a:lnTo>
                  <a:lnTo>
                    <a:pt x="108" y="38"/>
                  </a:lnTo>
                  <a:lnTo>
                    <a:pt x="99" y="35"/>
                  </a:lnTo>
                  <a:lnTo>
                    <a:pt x="96" y="28"/>
                  </a:lnTo>
                  <a:lnTo>
                    <a:pt x="96" y="20"/>
                  </a:lnTo>
                  <a:lnTo>
                    <a:pt x="105" y="20"/>
                  </a:lnTo>
                  <a:lnTo>
                    <a:pt x="114" y="20"/>
                  </a:lnTo>
                  <a:lnTo>
                    <a:pt x="123" y="20"/>
                  </a:lnTo>
                  <a:lnTo>
                    <a:pt x="132" y="23"/>
                  </a:lnTo>
                  <a:lnTo>
                    <a:pt x="135" y="30"/>
                  </a:lnTo>
                  <a:lnTo>
                    <a:pt x="144" y="35"/>
                  </a:lnTo>
                  <a:lnTo>
                    <a:pt x="153" y="40"/>
                  </a:lnTo>
                  <a:lnTo>
                    <a:pt x="153" y="48"/>
                  </a:lnTo>
                  <a:lnTo>
                    <a:pt x="165" y="53"/>
                  </a:lnTo>
                  <a:lnTo>
                    <a:pt x="165" y="61"/>
                  </a:lnTo>
                  <a:lnTo>
                    <a:pt x="165" y="68"/>
                  </a:lnTo>
                  <a:lnTo>
                    <a:pt x="165" y="76"/>
                  </a:lnTo>
                  <a:lnTo>
                    <a:pt x="159" y="83"/>
                  </a:lnTo>
                  <a:lnTo>
                    <a:pt x="150" y="86"/>
                  </a:lnTo>
                  <a:lnTo>
                    <a:pt x="150" y="93"/>
                  </a:lnTo>
                  <a:lnTo>
                    <a:pt x="162" y="93"/>
                  </a:lnTo>
                  <a:lnTo>
                    <a:pt x="168" y="101"/>
                  </a:lnTo>
                  <a:lnTo>
                    <a:pt x="177" y="106"/>
                  </a:lnTo>
                  <a:lnTo>
                    <a:pt x="186" y="106"/>
                  </a:lnTo>
                  <a:lnTo>
                    <a:pt x="186" y="98"/>
                  </a:lnTo>
                  <a:lnTo>
                    <a:pt x="186" y="91"/>
                  </a:lnTo>
                  <a:lnTo>
                    <a:pt x="186" y="81"/>
                  </a:lnTo>
                  <a:lnTo>
                    <a:pt x="186" y="73"/>
                  </a:lnTo>
                  <a:lnTo>
                    <a:pt x="195" y="73"/>
                  </a:lnTo>
                  <a:lnTo>
                    <a:pt x="204" y="71"/>
                  </a:lnTo>
                  <a:lnTo>
                    <a:pt x="207" y="78"/>
                  </a:lnTo>
                  <a:lnTo>
                    <a:pt x="207" y="86"/>
                  </a:lnTo>
                  <a:lnTo>
                    <a:pt x="216" y="88"/>
                  </a:lnTo>
                  <a:lnTo>
                    <a:pt x="225" y="88"/>
                  </a:lnTo>
                  <a:lnTo>
                    <a:pt x="225" y="81"/>
                  </a:lnTo>
                  <a:lnTo>
                    <a:pt x="225" y="73"/>
                  </a:lnTo>
                  <a:lnTo>
                    <a:pt x="225" y="63"/>
                  </a:lnTo>
                  <a:lnTo>
                    <a:pt x="219" y="56"/>
                  </a:lnTo>
                  <a:lnTo>
                    <a:pt x="213" y="45"/>
                  </a:lnTo>
                  <a:lnTo>
                    <a:pt x="213" y="38"/>
                  </a:lnTo>
                  <a:lnTo>
                    <a:pt x="225" y="33"/>
                  </a:lnTo>
                  <a:lnTo>
                    <a:pt x="237" y="28"/>
                  </a:lnTo>
                  <a:lnTo>
                    <a:pt x="237" y="35"/>
                  </a:lnTo>
                  <a:lnTo>
                    <a:pt x="237" y="43"/>
                  </a:lnTo>
                  <a:lnTo>
                    <a:pt x="240" y="50"/>
                  </a:lnTo>
                  <a:lnTo>
                    <a:pt x="246" y="58"/>
                  </a:lnTo>
                  <a:lnTo>
                    <a:pt x="249" y="66"/>
                  </a:lnTo>
                  <a:lnTo>
                    <a:pt x="258" y="68"/>
                  </a:lnTo>
                  <a:lnTo>
                    <a:pt x="267" y="68"/>
                  </a:lnTo>
                  <a:lnTo>
                    <a:pt x="270" y="61"/>
                  </a:lnTo>
                  <a:lnTo>
                    <a:pt x="270" y="53"/>
                  </a:lnTo>
                  <a:lnTo>
                    <a:pt x="270" y="45"/>
                  </a:lnTo>
                  <a:lnTo>
                    <a:pt x="270" y="38"/>
                  </a:lnTo>
                  <a:lnTo>
                    <a:pt x="279" y="35"/>
                  </a:lnTo>
                  <a:lnTo>
                    <a:pt x="288" y="35"/>
                  </a:lnTo>
                  <a:lnTo>
                    <a:pt x="300" y="28"/>
                  </a:lnTo>
                  <a:lnTo>
                    <a:pt x="308" y="25"/>
                  </a:lnTo>
                  <a:lnTo>
                    <a:pt x="311" y="18"/>
                  </a:lnTo>
                  <a:lnTo>
                    <a:pt x="320" y="18"/>
                  </a:lnTo>
                  <a:lnTo>
                    <a:pt x="320" y="25"/>
                  </a:lnTo>
                  <a:lnTo>
                    <a:pt x="317" y="33"/>
                  </a:lnTo>
                  <a:lnTo>
                    <a:pt x="314" y="40"/>
                  </a:lnTo>
                  <a:lnTo>
                    <a:pt x="314" y="48"/>
                  </a:lnTo>
                  <a:lnTo>
                    <a:pt x="314" y="58"/>
                  </a:lnTo>
                  <a:lnTo>
                    <a:pt x="323" y="58"/>
                  </a:lnTo>
                  <a:lnTo>
                    <a:pt x="332" y="58"/>
                  </a:lnTo>
                  <a:lnTo>
                    <a:pt x="341" y="61"/>
                  </a:lnTo>
                  <a:lnTo>
                    <a:pt x="350" y="61"/>
                  </a:lnTo>
                  <a:lnTo>
                    <a:pt x="350" y="53"/>
                  </a:lnTo>
                  <a:lnTo>
                    <a:pt x="344" y="45"/>
                  </a:lnTo>
                  <a:lnTo>
                    <a:pt x="338" y="38"/>
                  </a:lnTo>
                  <a:lnTo>
                    <a:pt x="338" y="28"/>
                  </a:lnTo>
                  <a:lnTo>
                    <a:pt x="350" y="28"/>
                  </a:lnTo>
                  <a:lnTo>
                    <a:pt x="350" y="35"/>
                  </a:lnTo>
                  <a:lnTo>
                    <a:pt x="356" y="43"/>
                  </a:lnTo>
                  <a:lnTo>
                    <a:pt x="365" y="48"/>
                  </a:lnTo>
                  <a:lnTo>
                    <a:pt x="374" y="50"/>
                  </a:lnTo>
                  <a:lnTo>
                    <a:pt x="383" y="50"/>
                  </a:lnTo>
                  <a:lnTo>
                    <a:pt x="392" y="45"/>
                  </a:lnTo>
                  <a:lnTo>
                    <a:pt x="395" y="38"/>
                  </a:lnTo>
                  <a:lnTo>
                    <a:pt x="404" y="35"/>
                  </a:lnTo>
                  <a:lnTo>
                    <a:pt x="413" y="28"/>
                  </a:lnTo>
                  <a:lnTo>
                    <a:pt x="425" y="25"/>
                  </a:lnTo>
                  <a:lnTo>
                    <a:pt x="434" y="25"/>
                  </a:lnTo>
                  <a:lnTo>
                    <a:pt x="446" y="25"/>
                  </a:lnTo>
                  <a:lnTo>
                    <a:pt x="455" y="30"/>
                  </a:lnTo>
                  <a:lnTo>
                    <a:pt x="458" y="20"/>
                  </a:lnTo>
                  <a:lnTo>
                    <a:pt x="458" y="10"/>
                  </a:lnTo>
                  <a:lnTo>
                    <a:pt x="458" y="3"/>
                  </a:lnTo>
                  <a:lnTo>
                    <a:pt x="467" y="0"/>
                  </a:lnTo>
                  <a:lnTo>
                    <a:pt x="476" y="0"/>
                  </a:lnTo>
                  <a:lnTo>
                    <a:pt x="488" y="0"/>
                  </a:lnTo>
                  <a:lnTo>
                    <a:pt x="491" y="8"/>
                  </a:lnTo>
                  <a:lnTo>
                    <a:pt x="497" y="15"/>
                  </a:lnTo>
                  <a:lnTo>
                    <a:pt x="503" y="23"/>
                  </a:lnTo>
                  <a:lnTo>
                    <a:pt x="512" y="25"/>
                  </a:lnTo>
                  <a:lnTo>
                    <a:pt x="521" y="30"/>
                  </a:lnTo>
                  <a:lnTo>
                    <a:pt x="530" y="30"/>
                  </a:lnTo>
                  <a:lnTo>
                    <a:pt x="539" y="28"/>
                  </a:lnTo>
                  <a:lnTo>
                    <a:pt x="542" y="20"/>
                  </a:lnTo>
                  <a:lnTo>
                    <a:pt x="551" y="18"/>
                  </a:lnTo>
                  <a:lnTo>
                    <a:pt x="560" y="15"/>
                  </a:lnTo>
                  <a:lnTo>
                    <a:pt x="569" y="1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8" name="Freeform 12"/>
            <p:cNvSpPr>
              <a:spLocks/>
            </p:cNvSpPr>
            <p:nvPr/>
          </p:nvSpPr>
          <p:spPr bwMode="auto">
            <a:xfrm>
              <a:off x="1526" y="1729"/>
              <a:ext cx="62" cy="16"/>
            </a:xfrm>
            <a:custGeom>
              <a:avLst/>
              <a:gdLst/>
              <a:ahLst/>
              <a:cxnLst>
                <a:cxn ang="0">
                  <a:pos x="34" y="3"/>
                </a:cxn>
                <a:cxn ang="0">
                  <a:pos x="21" y="3"/>
                </a:cxn>
                <a:cxn ang="0">
                  <a:pos x="12" y="3"/>
                </a:cxn>
                <a:cxn ang="0">
                  <a:pos x="3" y="0"/>
                </a:cxn>
                <a:cxn ang="0">
                  <a:pos x="0" y="8"/>
                </a:cxn>
                <a:cxn ang="0">
                  <a:pos x="0" y="15"/>
                </a:cxn>
                <a:cxn ang="0">
                  <a:pos x="9" y="15"/>
                </a:cxn>
                <a:cxn ang="0">
                  <a:pos x="18" y="15"/>
                </a:cxn>
                <a:cxn ang="0">
                  <a:pos x="18" y="8"/>
                </a:cxn>
                <a:cxn ang="0">
                  <a:pos x="27" y="8"/>
                </a:cxn>
                <a:cxn ang="0">
                  <a:pos x="34" y="15"/>
                </a:cxn>
                <a:cxn ang="0">
                  <a:pos x="43" y="15"/>
                </a:cxn>
                <a:cxn ang="0">
                  <a:pos x="52" y="15"/>
                </a:cxn>
                <a:cxn ang="0">
                  <a:pos x="61" y="15"/>
                </a:cxn>
                <a:cxn ang="0">
                  <a:pos x="52" y="8"/>
                </a:cxn>
                <a:cxn ang="0">
                  <a:pos x="43" y="5"/>
                </a:cxn>
                <a:cxn ang="0">
                  <a:pos x="34" y="0"/>
                </a:cxn>
                <a:cxn ang="0">
                  <a:pos x="34" y="3"/>
                </a:cxn>
              </a:cxnLst>
              <a:rect l="0" t="0" r="r" b="b"/>
              <a:pathLst>
                <a:path w="62" h="16">
                  <a:moveTo>
                    <a:pt x="34" y="3"/>
                  </a:moveTo>
                  <a:lnTo>
                    <a:pt x="21" y="3"/>
                  </a:lnTo>
                  <a:lnTo>
                    <a:pt x="12" y="3"/>
                  </a:lnTo>
                  <a:lnTo>
                    <a:pt x="3" y="0"/>
                  </a:lnTo>
                  <a:lnTo>
                    <a:pt x="0" y="8"/>
                  </a:lnTo>
                  <a:lnTo>
                    <a:pt x="0" y="15"/>
                  </a:lnTo>
                  <a:lnTo>
                    <a:pt x="9" y="15"/>
                  </a:lnTo>
                  <a:lnTo>
                    <a:pt x="18" y="15"/>
                  </a:lnTo>
                  <a:lnTo>
                    <a:pt x="18" y="8"/>
                  </a:lnTo>
                  <a:lnTo>
                    <a:pt x="27" y="8"/>
                  </a:lnTo>
                  <a:lnTo>
                    <a:pt x="34" y="15"/>
                  </a:lnTo>
                  <a:lnTo>
                    <a:pt x="43" y="15"/>
                  </a:lnTo>
                  <a:lnTo>
                    <a:pt x="52" y="15"/>
                  </a:lnTo>
                  <a:lnTo>
                    <a:pt x="61" y="15"/>
                  </a:lnTo>
                  <a:lnTo>
                    <a:pt x="52" y="8"/>
                  </a:lnTo>
                  <a:lnTo>
                    <a:pt x="43" y="5"/>
                  </a:lnTo>
                  <a:lnTo>
                    <a:pt x="34" y="0"/>
                  </a:lnTo>
                  <a:lnTo>
                    <a:pt x="34"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29" name="Freeform 13"/>
            <p:cNvSpPr>
              <a:spLocks/>
            </p:cNvSpPr>
            <p:nvPr/>
          </p:nvSpPr>
          <p:spPr bwMode="auto">
            <a:xfrm>
              <a:off x="2515" y="2383"/>
              <a:ext cx="456" cy="697"/>
            </a:xfrm>
            <a:custGeom>
              <a:avLst/>
              <a:gdLst/>
              <a:ahLst/>
              <a:cxnLst>
                <a:cxn ang="0">
                  <a:pos x="105" y="3"/>
                </a:cxn>
                <a:cxn ang="0">
                  <a:pos x="60" y="25"/>
                </a:cxn>
                <a:cxn ang="0">
                  <a:pos x="48" y="78"/>
                </a:cxn>
                <a:cxn ang="0">
                  <a:pos x="9" y="106"/>
                </a:cxn>
                <a:cxn ang="0">
                  <a:pos x="12" y="141"/>
                </a:cxn>
                <a:cxn ang="0">
                  <a:pos x="9" y="198"/>
                </a:cxn>
                <a:cxn ang="0">
                  <a:pos x="18" y="226"/>
                </a:cxn>
                <a:cxn ang="0">
                  <a:pos x="36" y="231"/>
                </a:cxn>
                <a:cxn ang="0">
                  <a:pos x="54" y="279"/>
                </a:cxn>
                <a:cxn ang="0">
                  <a:pos x="51" y="334"/>
                </a:cxn>
                <a:cxn ang="0">
                  <a:pos x="90" y="334"/>
                </a:cxn>
                <a:cxn ang="0">
                  <a:pos x="141" y="327"/>
                </a:cxn>
                <a:cxn ang="0">
                  <a:pos x="147" y="357"/>
                </a:cxn>
                <a:cxn ang="0">
                  <a:pos x="192" y="377"/>
                </a:cxn>
                <a:cxn ang="0">
                  <a:pos x="174" y="427"/>
                </a:cxn>
                <a:cxn ang="0">
                  <a:pos x="117" y="440"/>
                </a:cxn>
                <a:cxn ang="0">
                  <a:pos x="81" y="435"/>
                </a:cxn>
                <a:cxn ang="0">
                  <a:pos x="84" y="457"/>
                </a:cxn>
                <a:cxn ang="0">
                  <a:pos x="87" y="485"/>
                </a:cxn>
                <a:cxn ang="0">
                  <a:pos x="75" y="525"/>
                </a:cxn>
                <a:cxn ang="0">
                  <a:pos x="42" y="575"/>
                </a:cxn>
                <a:cxn ang="0">
                  <a:pos x="87" y="570"/>
                </a:cxn>
                <a:cxn ang="0">
                  <a:pos x="129" y="563"/>
                </a:cxn>
                <a:cxn ang="0">
                  <a:pos x="183" y="565"/>
                </a:cxn>
                <a:cxn ang="0">
                  <a:pos x="198" y="585"/>
                </a:cxn>
                <a:cxn ang="0">
                  <a:pos x="135" y="603"/>
                </a:cxn>
                <a:cxn ang="0">
                  <a:pos x="75" y="626"/>
                </a:cxn>
                <a:cxn ang="0">
                  <a:pos x="33" y="666"/>
                </a:cxn>
                <a:cxn ang="0">
                  <a:pos x="18" y="686"/>
                </a:cxn>
                <a:cxn ang="0">
                  <a:pos x="51" y="671"/>
                </a:cxn>
                <a:cxn ang="0">
                  <a:pos x="108" y="658"/>
                </a:cxn>
                <a:cxn ang="0">
                  <a:pos x="150" y="651"/>
                </a:cxn>
                <a:cxn ang="0">
                  <a:pos x="204" y="648"/>
                </a:cxn>
                <a:cxn ang="0">
                  <a:pos x="236" y="636"/>
                </a:cxn>
                <a:cxn ang="0">
                  <a:pos x="296" y="628"/>
                </a:cxn>
                <a:cxn ang="0">
                  <a:pos x="368" y="628"/>
                </a:cxn>
                <a:cxn ang="0">
                  <a:pos x="416" y="616"/>
                </a:cxn>
                <a:cxn ang="0">
                  <a:pos x="389" y="590"/>
                </a:cxn>
                <a:cxn ang="0">
                  <a:pos x="407" y="563"/>
                </a:cxn>
                <a:cxn ang="0">
                  <a:pos x="449" y="523"/>
                </a:cxn>
                <a:cxn ang="0">
                  <a:pos x="419" y="482"/>
                </a:cxn>
                <a:cxn ang="0">
                  <a:pos x="368" y="492"/>
                </a:cxn>
                <a:cxn ang="0">
                  <a:pos x="365" y="440"/>
                </a:cxn>
                <a:cxn ang="0">
                  <a:pos x="356" y="420"/>
                </a:cxn>
                <a:cxn ang="0">
                  <a:pos x="347" y="400"/>
                </a:cxn>
                <a:cxn ang="0">
                  <a:pos x="311" y="354"/>
                </a:cxn>
                <a:cxn ang="0">
                  <a:pos x="263" y="327"/>
                </a:cxn>
                <a:cxn ang="0">
                  <a:pos x="254" y="276"/>
                </a:cxn>
                <a:cxn ang="0">
                  <a:pos x="201" y="249"/>
                </a:cxn>
                <a:cxn ang="0">
                  <a:pos x="195" y="224"/>
                </a:cxn>
                <a:cxn ang="0">
                  <a:pos x="189" y="188"/>
                </a:cxn>
                <a:cxn ang="0">
                  <a:pos x="225" y="143"/>
                </a:cxn>
                <a:cxn ang="0">
                  <a:pos x="219" y="90"/>
                </a:cxn>
                <a:cxn ang="0">
                  <a:pos x="159" y="98"/>
                </a:cxn>
                <a:cxn ang="0">
                  <a:pos x="105" y="93"/>
                </a:cxn>
                <a:cxn ang="0">
                  <a:pos x="150" y="48"/>
                </a:cxn>
                <a:cxn ang="0">
                  <a:pos x="141" y="5"/>
                </a:cxn>
              </a:cxnLst>
              <a:rect l="0" t="0" r="r" b="b"/>
              <a:pathLst>
                <a:path w="456" h="697">
                  <a:moveTo>
                    <a:pt x="159" y="10"/>
                  </a:moveTo>
                  <a:lnTo>
                    <a:pt x="147" y="10"/>
                  </a:lnTo>
                  <a:lnTo>
                    <a:pt x="138" y="10"/>
                  </a:lnTo>
                  <a:lnTo>
                    <a:pt x="126" y="10"/>
                  </a:lnTo>
                  <a:lnTo>
                    <a:pt x="123" y="3"/>
                  </a:lnTo>
                  <a:lnTo>
                    <a:pt x="114" y="3"/>
                  </a:lnTo>
                  <a:lnTo>
                    <a:pt x="105" y="3"/>
                  </a:lnTo>
                  <a:lnTo>
                    <a:pt x="105" y="10"/>
                  </a:lnTo>
                  <a:lnTo>
                    <a:pt x="96" y="15"/>
                  </a:lnTo>
                  <a:lnTo>
                    <a:pt x="84" y="15"/>
                  </a:lnTo>
                  <a:lnTo>
                    <a:pt x="75" y="10"/>
                  </a:lnTo>
                  <a:lnTo>
                    <a:pt x="63" y="10"/>
                  </a:lnTo>
                  <a:lnTo>
                    <a:pt x="60" y="18"/>
                  </a:lnTo>
                  <a:lnTo>
                    <a:pt x="60" y="25"/>
                  </a:lnTo>
                  <a:lnTo>
                    <a:pt x="60" y="33"/>
                  </a:lnTo>
                  <a:lnTo>
                    <a:pt x="60" y="40"/>
                  </a:lnTo>
                  <a:lnTo>
                    <a:pt x="54" y="50"/>
                  </a:lnTo>
                  <a:lnTo>
                    <a:pt x="42" y="58"/>
                  </a:lnTo>
                  <a:lnTo>
                    <a:pt x="39" y="68"/>
                  </a:lnTo>
                  <a:lnTo>
                    <a:pt x="39" y="75"/>
                  </a:lnTo>
                  <a:lnTo>
                    <a:pt x="48" y="78"/>
                  </a:lnTo>
                  <a:lnTo>
                    <a:pt x="48" y="85"/>
                  </a:lnTo>
                  <a:lnTo>
                    <a:pt x="39" y="88"/>
                  </a:lnTo>
                  <a:lnTo>
                    <a:pt x="30" y="88"/>
                  </a:lnTo>
                  <a:lnTo>
                    <a:pt x="21" y="88"/>
                  </a:lnTo>
                  <a:lnTo>
                    <a:pt x="18" y="95"/>
                  </a:lnTo>
                  <a:lnTo>
                    <a:pt x="18" y="103"/>
                  </a:lnTo>
                  <a:lnTo>
                    <a:pt x="9" y="106"/>
                  </a:lnTo>
                  <a:lnTo>
                    <a:pt x="0" y="113"/>
                  </a:lnTo>
                  <a:lnTo>
                    <a:pt x="0" y="121"/>
                  </a:lnTo>
                  <a:lnTo>
                    <a:pt x="6" y="128"/>
                  </a:lnTo>
                  <a:lnTo>
                    <a:pt x="15" y="128"/>
                  </a:lnTo>
                  <a:lnTo>
                    <a:pt x="24" y="131"/>
                  </a:lnTo>
                  <a:lnTo>
                    <a:pt x="24" y="138"/>
                  </a:lnTo>
                  <a:lnTo>
                    <a:pt x="12" y="141"/>
                  </a:lnTo>
                  <a:lnTo>
                    <a:pt x="9" y="148"/>
                  </a:lnTo>
                  <a:lnTo>
                    <a:pt x="9" y="156"/>
                  </a:lnTo>
                  <a:lnTo>
                    <a:pt x="9" y="163"/>
                  </a:lnTo>
                  <a:lnTo>
                    <a:pt x="15" y="173"/>
                  </a:lnTo>
                  <a:lnTo>
                    <a:pt x="15" y="181"/>
                  </a:lnTo>
                  <a:lnTo>
                    <a:pt x="9" y="191"/>
                  </a:lnTo>
                  <a:lnTo>
                    <a:pt x="9" y="198"/>
                  </a:lnTo>
                  <a:lnTo>
                    <a:pt x="18" y="204"/>
                  </a:lnTo>
                  <a:lnTo>
                    <a:pt x="27" y="204"/>
                  </a:lnTo>
                  <a:lnTo>
                    <a:pt x="36" y="204"/>
                  </a:lnTo>
                  <a:lnTo>
                    <a:pt x="39" y="211"/>
                  </a:lnTo>
                  <a:lnTo>
                    <a:pt x="30" y="216"/>
                  </a:lnTo>
                  <a:lnTo>
                    <a:pt x="21" y="219"/>
                  </a:lnTo>
                  <a:lnTo>
                    <a:pt x="18" y="226"/>
                  </a:lnTo>
                  <a:lnTo>
                    <a:pt x="18" y="234"/>
                  </a:lnTo>
                  <a:lnTo>
                    <a:pt x="18" y="244"/>
                  </a:lnTo>
                  <a:lnTo>
                    <a:pt x="18" y="251"/>
                  </a:lnTo>
                  <a:lnTo>
                    <a:pt x="27" y="256"/>
                  </a:lnTo>
                  <a:lnTo>
                    <a:pt x="30" y="249"/>
                  </a:lnTo>
                  <a:lnTo>
                    <a:pt x="36" y="241"/>
                  </a:lnTo>
                  <a:lnTo>
                    <a:pt x="36" y="231"/>
                  </a:lnTo>
                  <a:lnTo>
                    <a:pt x="45" y="231"/>
                  </a:lnTo>
                  <a:lnTo>
                    <a:pt x="57" y="231"/>
                  </a:lnTo>
                  <a:lnTo>
                    <a:pt x="57" y="239"/>
                  </a:lnTo>
                  <a:lnTo>
                    <a:pt x="60" y="251"/>
                  </a:lnTo>
                  <a:lnTo>
                    <a:pt x="60" y="261"/>
                  </a:lnTo>
                  <a:lnTo>
                    <a:pt x="60" y="269"/>
                  </a:lnTo>
                  <a:lnTo>
                    <a:pt x="54" y="279"/>
                  </a:lnTo>
                  <a:lnTo>
                    <a:pt x="51" y="286"/>
                  </a:lnTo>
                  <a:lnTo>
                    <a:pt x="48" y="294"/>
                  </a:lnTo>
                  <a:lnTo>
                    <a:pt x="48" y="304"/>
                  </a:lnTo>
                  <a:lnTo>
                    <a:pt x="48" y="312"/>
                  </a:lnTo>
                  <a:lnTo>
                    <a:pt x="48" y="322"/>
                  </a:lnTo>
                  <a:lnTo>
                    <a:pt x="42" y="329"/>
                  </a:lnTo>
                  <a:lnTo>
                    <a:pt x="51" y="334"/>
                  </a:lnTo>
                  <a:lnTo>
                    <a:pt x="60" y="334"/>
                  </a:lnTo>
                  <a:lnTo>
                    <a:pt x="69" y="334"/>
                  </a:lnTo>
                  <a:lnTo>
                    <a:pt x="78" y="339"/>
                  </a:lnTo>
                  <a:lnTo>
                    <a:pt x="81" y="347"/>
                  </a:lnTo>
                  <a:lnTo>
                    <a:pt x="90" y="349"/>
                  </a:lnTo>
                  <a:lnTo>
                    <a:pt x="90" y="342"/>
                  </a:lnTo>
                  <a:lnTo>
                    <a:pt x="90" y="334"/>
                  </a:lnTo>
                  <a:lnTo>
                    <a:pt x="90" y="327"/>
                  </a:lnTo>
                  <a:lnTo>
                    <a:pt x="93" y="334"/>
                  </a:lnTo>
                  <a:lnTo>
                    <a:pt x="102" y="334"/>
                  </a:lnTo>
                  <a:lnTo>
                    <a:pt x="111" y="334"/>
                  </a:lnTo>
                  <a:lnTo>
                    <a:pt x="120" y="334"/>
                  </a:lnTo>
                  <a:lnTo>
                    <a:pt x="129" y="332"/>
                  </a:lnTo>
                  <a:lnTo>
                    <a:pt x="141" y="327"/>
                  </a:lnTo>
                  <a:lnTo>
                    <a:pt x="150" y="324"/>
                  </a:lnTo>
                  <a:lnTo>
                    <a:pt x="162" y="324"/>
                  </a:lnTo>
                  <a:lnTo>
                    <a:pt x="171" y="324"/>
                  </a:lnTo>
                  <a:lnTo>
                    <a:pt x="159" y="332"/>
                  </a:lnTo>
                  <a:lnTo>
                    <a:pt x="153" y="339"/>
                  </a:lnTo>
                  <a:lnTo>
                    <a:pt x="147" y="347"/>
                  </a:lnTo>
                  <a:lnTo>
                    <a:pt x="147" y="357"/>
                  </a:lnTo>
                  <a:lnTo>
                    <a:pt x="147" y="364"/>
                  </a:lnTo>
                  <a:lnTo>
                    <a:pt x="156" y="369"/>
                  </a:lnTo>
                  <a:lnTo>
                    <a:pt x="165" y="369"/>
                  </a:lnTo>
                  <a:lnTo>
                    <a:pt x="174" y="369"/>
                  </a:lnTo>
                  <a:lnTo>
                    <a:pt x="183" y="369"/>
                  </a:lnTo>
                  <a:lnTo>
                    <a:pt x="192" y="369"/>
                  </a:lnTo>
                  <a:lnTo>
                    <a:pt x="192" y="377"/>
                  </a:lnTo>
                  <a:lnTo>
                    <a:pt x="192" y="384"/>
                  </a:lnTo>
                  <a:lnTo>
                    <a:pt x="192" y="392"/>
                  </a:lnTo>
                  <a:lnTo>
                    <a:pt x="189" y="400"/>
                  </a:lnTo>
                  <a:lnTo>
                    <a:pt x="180" y="400"/>
                  </a:lnTo>
                  <a:lnTo>
                    <a:pt x="174" y="412"/>
                  </a:lnTo>
                  <a:lnTo>
                    <a:pt x="174" y="420"/>
                  </a:lnTo>
                  <a:lnTo>
                    <a:pt x="174" y="427"/>
                  </a:lnTo>
                  <a:lnTo>
                    <a:pt x="174" y="435"/>
                  </a:lnTo>
                  <a:lnTo>
                    <a:pt x="165" y="435"/>
                  </a:lnTo>
                  <a:lnTo>
                    <a:pt x="156" y="437"/>
                  </a:lnTo>
                  <a:lnTo>
                    <a:pt x="147" y="437"/>
                  </a:lnTo>
                  <a:lnTo>
                    <a:pt x="138" y="437"/>
                  </a:lnTo>
                  <a:lnTo>
                    <a:pt x="126" y="440"/>
                  </a:lnTo>
                  <a:lnTo>
                    <a:pt x="117" y="440"/>
                  </a:lnTo>
                  <a:lnTo>
                    <a:pt x="114" y="432"/>
                  </a:lnTo>
                  <a:lnTo>
                    <a:pt x="114" y="425"/>
                  </a:lnTo>
                  <a:lnTo>
                    <a:pt x="105" y="415"/>
                  </a:lnTo>
                  <a:lnTo>
                    <a:pt x="96" y="415"/>
                  </a:lnTo>
                  <a:lnTo>
                    <a:pt x="84" y="420"/>
                  </a:lnTo>
                  <a:lnTo>
                    <a:pt x="84" y="427"/>
                  </a:lnTo>
                  <a:lnTo>
                    <a:pt x="81" y="435"/>
                  </a:lnTo>
                  <a:lnTo>
                    <a:pt x="81" y="445"/>
                  </a:lnTo>
                  <a:lnTo>
                    <a:pt x="90" y="445"/>
                  </a:lnTo>
                  <a:lnTo>
                    <a:pt x="99" y="445"/>
                  </a:lnTo>
                  <a:lnTo>
                    <a:pt x="108" y="445"/>
                  </a:lnTo>
                  <a:lnTo>
                    <a:pt x="108" y="452"/>
                  </a:lnTo>
                  <a:lnTo>
                    <a:pt x="96" y="457"/>
                  </a:lnTo>
                  <a:lnTo>
                    <a:pt x="84" y="457"/>
                  </a:lnTo>
                  <a:lnTo>
                    <a:pt x="81" y="465"/>
                  </a:lnTo>
                  <a:lnTo>
                    <a:pt x="81" y="472"/>
                  </a:lnTo>
                  <a:lnTo>
                    <a:pt x="72" y="475"/>
                  </a:lnTo>
                  <a:lnTo>
                    <a:pt x="69" y="482"/>
                  </a:lnTo>
                  <a:lnTo>
                    <a:pt x="69" y="490"/>
                  </a:lnTo>
                  <a:lnTo>
                    <a:pt x="78" y="490"/>
                  </a:lnTo>
                  <a:lnTo>
                    <a:pt x="87" y="485"/>
                  </a:lnTo>
                  <a:lnTo>
                    <a:pt x="93" y="492"/>
                  </a:lnTo>
                  <a:lnTo>
                    <a:pt x="93" y="500"/>
                  </a:lnTo>
                  <a:lnTo>
                    <a:pt x="93" y="508"/>
                  </a:lnTo>
                  <a:lnTo>
                    <a:pt x="93" y="515"/>
                  </a:lnTo>
                  <a:lnTo>
                    <a:pt x="93" y="523"/>
                  </a:lnTo>
                  <a:lnTo>
                    <a:pt x="84" y="523"/>
                  </a:lnTo>
                  <a:lnTo>
                    <a:pt x="75" y="525"/>
                  </a:lnTo>
                  <a:lnTo>
                    <a:pt x="69" y="533"/>
                  </a:lnTo>
                  <a:lnTo>
                    <a:pt x="60" y="535"/>
                  </a:lnTo>
                  <a:lnTo>
                    <a:pt x="51" y="540"/>
                  </a:lnTo>
                  <a:lnTo>
                    <a:pt x="42" y="550"/>
                  </a:lnTo>
                  <a:lnTo>
                    <a:pt x="42" y="558"/>
                  </a:lnTo>
                  <a:lnTo>
                    <a:pt x="42" y="568"/>
                  </a:lnTo>
                  <a:lnTo>
                    <a:pt x="42" y="575"/>
                  </a:lnTo>
                  <a:lnTo>
                    <a:pt x="51" y="573"/>
                  </a:lnTo>
                  <a:lnTo>
                    <a:pt x="60" y="578"/>
                  </a:lnTo>
                  <a:lnTo>
                    <a:pt x="66" y="570"/>
                  </a:lnTo>
                  <a:lnTo>
                    <a:pt x="66" y="563"/>
                  </a:lnTo>
                  <a:lnTo>
                    <a:pt x="78" y="563"/>
                  </a:lnTo>
                  <a:lnTo>
                    <a:pt x="87" y="563"/>
                  </a:lnTo>
                  <a:lnTo>
                    <a:pt x="87" y="570"/>
                  </a:lnTo>
                  <a:lnTo>
                    <a:pt x="90" y="578"/>
                  </a:lnTo>
                  <a:lnTo>
                    <a:pt x="99" y="580"/>
                  </a:lnTo>
                  <a:lnTo>
                    <a:pt x="108" y="580"/>
                  </a:lnTo>
                  <a:lnTo>
                    <a:pt x="120" y="580"/>
                  </a:lnTo>
                  <a:lnTo>
                    <a:pt x="120" y="573"/>
                  </a:lnTo>
                  <a:lnTo>
                    <a:pt x="120" y="565"/>
                  </a:lnTo>
                  <a:lnTo>
                    <a:pt x="129" y="563"/>
                  </a:lnTo>
                  <a:lnTo>
                    <a:pt x="132" y="570"/>
                  </a:lnTo>
                  <a:lnTo>
                    <a:pt x="141" y="573"/>
                  </a:lnTo>
                  <a:lnTo>
                    <a:pt x="150" y="578"/>
                  </a:lnTo>
                  <a:lnTo>
                    <a:pt x="162" y="578"/>
                  </a:lnTo>
                  <a:lnTo>
                    <a:pt x="165" y="570"/>
                  </a:lnTo>
                  <a:lnTo>
                    <a:pt x="174" y="565"/>
                  </a:lnTo>
                  <a:lnTo>
                    <a:pt x="183" y="565"/>
                  </a:lnTo>
                  <a:lnTo>
                    <a:pt x="192" y="565"/>
                  </a:lnTo>
                  <a:lnTo>
                    <a:pt x="195" y="558"/>
                  </a:lnTo>
                  <a:lnTo>
                    <a:pt x="204" y="553"/>
                  </a:lnTo>
                  <a:lnTo>
                    <a:pt x="204" y="560"/>
                  </a:lnTo>
                  <a:lnTo>
                    <a:pt x="204" y="568"/>
                  </a:lnTo>
                  <a:lnTo>
                    <a:pt x="204" y="578"/>
                  </a:lnTo>
                  <a:lnTo>
                    <a:pt x="198" y="585"/>
                  </a:lnTo>
                  <a:lnTo>
                    <a:pt x="189" y="590"/>
                  </a:lnTo>
                  <a:lnTo>
                    <a:pt x="180" y="595"/>
                  </a:lnTo>
                  <a:lnTo>
                    <a:pt x="168" y="595"/>
                  </a:lnTo>
                  <a:lnTo>
                    <a:pt x="159" y="595"/>
                  </a:lnTo>
                  <a:lnTo>
                    <a:pt x="147" y="595"/>
                  </a:lnTo>
                  <a:lnTo>
                    <a:pt x="138" y="595"/>
                  </a:lnTo>
                  <a:lnTo>
                    <a:pt x="135" y="603"/>
                  </a:lnTo>
                  <a:lnTo>
                    <a:pt x="126" y="603"/>
                  </a:lnTo>
                  <a:lnTo>
                    <a:pt x="117" y="603"/>
                  </a:lnTo>
                  <a:lnTo>
                    <a:pt x="105" y="606"/>
                  </a:lnTo>
                  <a:lnTo>
                    <a:pt x="96" y="608"/>
                  </a:lnTo>
                  <a:lnTo>
                    <a:pt x="90" y="616"/>
                  </a:lnTo>
                  <a:lnTo>
                    <a:pt x="84" y="623"/>
                  </a:lnTo>
                  <a:lnTo>
                    <a:pt x="75" y="626"/>
                  </a:lnTo>
                  <a:lnTo>
                    <a:pt x="63" y="631"/>
                  </a:lnTo>
                  <a:lnTo>
                    <a:pt x="60" y="638"/>
                  </a:lnTo>
                  <a:lnTo>
                    <a:pt x="60" y="648"/>
                  </a:lnTo>
                  <a:lnTo>
                    <a:pt x="54" y="656"/>
                  </a:lnTo>
                  <a:lnTo>
                    <a:pt x="42" y="658"/>
                  </a:lnTo>
                  <a:lnTo>
                    <a:pt x="42" y="666"/>
                  </a:lnTo>
                  <a:lnTo>
                    <a:pt x="33" y="666"/>
                  </a:lnTo>
                  <a:lnTo>
                    <a:pt x="27" y="673"/>
                  </a:lnTo>
                  <a:lnTo>
                    <a:pt x="18" y="676"/>
                  </a:lnTo>
                  <a:lnTo>
                    <a:pt x="9" y="676"/>
                  </a:lnTo>
                  <a:lnTo>
                    <a:pt x="0" y="676"/>
                  </a:lnTo>
                  <a:lnTo>
                    <a:pt x="0" y="683"/>
                  </a:lnTo>
                  <a:lnTo>
                    <a:pt x="9" y="686"/>
                  </a:lnTo>
                  <a:lnTo>
                    <a:pt x="18" y="686"/>
                  </a:lnTo>
                  <a:lnTo>
                    <a:pt x="27" y="686"/>
                  </a:lnTo>
                  <a:lnTo>
                    <a:pt x="30" y="693"/>
                  </a:lnTo>
                  <a:lnTo>
                    <a:pt x="39" y="696"/>
                  </a:lnTo>
                  <a:lnTo>
                    <a:pt x="48" y="696"/>
                  </a:lnTo>
                  <a:lnTo>
                    <a:pt x="51" y="688"/>
                  </a:lnTo>
                  <a:lnTo>
                    <a:pt x="51" y="681"/>
                  </a:lnTo>
                  <a:lnTo>
                    <a:pt x="51" y="671"/>
                  </a:lnTo>
                  <a:lnTo>
                    <a:pt x="60" y="671"/>
                  </a:lnTo>
                  <a:lnTo>
                    <a:pt x="60" y="663"/>
                  </a:lnTo>
                  <a:lnTo>
                    <a:pt x="69" y="663"/>
                  </a:lnTo>
                  <a:lnTo>
                    <a:pt x="78" y="663"/>
                  </a:lnTo>
                  <a:lnTo>
                    <a:pt x="87" y="663"/>
                  </a:lnTo>
                  <a:lnTo>
                    <a:pt x="99" y="658"/>
                  </a:lnTo>
                  <a:lnTo>
                    <a:pt x="108" y="658"/>
                  </a:lnTo>
                  <a:lnTo>
                    <a:pt x="117" y="658"/>
                  </a:lnTo>
                  <a:lnTo>
                    <a:pt x="123" y="666"/>
                  </a:lnTo>
                  <a:lnTo>
                    <a:pt x="123" y="673"/>
                  </a:lnTo>
                  <a:lnTo>
                    <a:pt x="132" y="673"/>
                  </a:lnTo>
                  <a:lnTo>
                    <a:pt x="138" y="663"/>
                  </a:lnTo>
                  <a:lnTo>
                    <a:pt x="141" y="653"/>
                  </a:lnTo>
                  <a:lnTo>
                    <a:pt x="150" y="651"/>
                  </a:lnTo>
                  <a:lnTo>
                    <a:pt x="153" y="643"/>
                  </a:lnTo>
                  <a:lnTo>
                    <a:pt x="159" y="636"/>
                  </a:lnTo>
                  <a:lnTo>
                    <a:pt x="171" y="636"/>
                  </a:lnTo>
                  <a:lnTo>
                    <a:pt x="180" y="638"/>
                  </a:lnTo>
                  <a:lnTo>
                    <a:pt x="192" y="641"/>
                  </a:lnTo>
                  <a:lnTo>
                    <a:pt x="195" y="648"/>
                  </a:lnTo>
                  <a:lnTo>
                    <a:pt x="204" y="648"/>
                  </a:lnTo>
                  <a:lnTo>
                    <a:pt x="213" y="648"/>
                  </a:lnTo>
                  <a:lnTo>
                    <a:pt x="222" y="648"/>
                  </a:lnTo>
                  <a:lnTo>
                    <a:pt x="222" y="656"/>
                  </a:lnTo>
                  <a:lnTo>
                    <a:pt x="233" y="658"/>
                  </a:lnTo>
                  <a:lnTo>
                    <a:pt x="233" y="651"/>
                  </a:lnTo>
                  <a:lnTo>
                    <a:pt x="233" y="643"/>
                  </a:lnTo>
                  <a:lnTo>
                    <a:pt x="236" y="636"/>
                  </a:lnTo>
                  <a:lnTo>
                    <a:pt x="245" y="636"/>
                  </a:lnTo>
                  <a:lnTo>
                    <a:pt x="254" y="636"/>
                  </a:lnTo>
                  <a:lnTo>
                    <a:pt x="254" y="628"/>
                  </a:lnTo>
                  <a:lnTo>
                    <a:pt x="263" y="628"/>
                  </a:lnTo>
                  <a:lnTo>
                    <a:pt x="275" y="628"/>
                  </a:lnTo>
                  <a:lnTo>
                    <a:pt x="284" y="628"/>
                  </a:lnTo>
                  <a:lnTo>
                    <a:pt x="296" y="628"/>
                  </a:lnTo>
                  <a:lnTo>
                    <a:pt x="305" y="628"/>
                  </a:lnTo>
                  <a:lnTo>
                    <a:pt x="317" y="633"/>
                  </a:lnTo>
                  <a:lnTo>
                    <a:pt x="326" y="633"/>
                  </a:lnTo>
                  <a:lnTo>
                    <a:pt x="338" y="633"/>
                  </a:lnTo>
                  <a:lnTo>
                    <a:pt x="347" y="628"/>
                  </a:lnTo>
                  <a:lnTo>
                    <a:pt x="359" y="628"/>
                  </a:lnTo>
                  <a:lnTo>
                    <a:pt x="368" y="628"/>
                  </a:lnTo>
                  <a:lnTo>
                    <a:pt x="368" y="638"/>
                  </a:lnTo>
                  <a:lnTo>
                    <a:pt x="380" y="641"/>
                  </a:lnTo>
                  <a:lnTo>
                    <a:pt x="389" y="636"/>
                  </a:lnTo>
                  <a:lnTo>
                    <a:pt x="395" y="628"/>
                  </a:lnTo>
                  <a:lnTo>
                    <a:pt x="404" y="628"/>
                  </a:lnTo>
                  <a:lnTo>
                    <a:pt x="413" y="623"/>
                  </a:lnTo>
                  <a:lnTo>
                    <a:pt x="416" y="616"/>
                  </a:lnTo>
                  <a:lnTo>
                    <a:pt x="422" y="608"/>
                  </a:lnTo>
                  <a:lnTo>
                    <a:pt x="425" y="601"/>
                  </a:lnTo>
                  <a:lnTo>
                    <a:pt x="431" y="593"/>
                  </a:lnTo>
                  <a:lnTo>
                    <a:pt x="419" y="590"/>
                  </a:lnTo>
                  <a:lnTo>
                    <a:pt x="410" y="590"/>
                  </a:lnTo>
                  <a:lnTo>
                    <a:pt x="398" y="590"/>
                  </a:lnTo>
                  <a:lnTo>
                    <a:pt x="389" y="590"/>
                  </a:lnTo>
                  <a:lnTo>
                    <a:pt x="377" y="595"/>
                  </a:lnTo>
                  <a:lnTo>
                    <a:pt x="377" y="588"/>
                  </a:lnTo>
                  <a:lnTo>
                    <a:pt x="377" y="580"/>
                  </a:lnTo>
                  <a:lnTo>
                    <a:pt x="386" y="575"/>
                  </a:lnTo>
                  <a:lnTo>
                    <a:pt x="395" y="573"/>
                  </a:lnTo>
                  <a:lnTo>
                    <a:pt x="404" y="570"/>
                  </a:lnTo>
                  <a:lnTo>
                    <a:pt x="407" y="563"/>
                  </a:lnTo>
                  <a:lnTo>
                    <a:pt x="416" y="558"/>
                  </a:lnTo>
                  <a:lnTo>
                    <a:pt x="425" y="558"/>
                  </a:lnTo>
                  <a:lnTo>
                    <a:pt x="434" y="555"/>
                  </a:lnTo>
                  <a:lnTo>
                    <a:pt x="443" y="545"/>
                  </a:lnTo>
                  <a:lnTo>
                    <a:pt x="446" y="538"/>
                  </a:lnTo>
                  <a:lnTo>
                    <a:pt x="449" y="530"/>
                  </a:lnTo>
                  <a:lnTo>
                    <a:pt x="449" y="523"/>
                  </a:lnTo>
                  <a:lnTo>
                    <a:pt x="455" y="513"/>
                  </a:lnTo>
                  <a:lnTo>
                    <a:pt x="455" y="505"/>
                  </a:lnTo>
                  <a:lnTo>
                    <a:pt x="455" y="495"/>
                  </a:lnTo>
                  <a:lnTo>
                    <a:pt x="446" y="492"/>
                  </a:lnTo>
                  <a:lnTo>
                    <a:pt x="440" y="485"/>
                  </a:lnTo>
                  <a:lnTo>
                    <a:pt x="428" y="482"/>
                  </a:lnTo>
                  <a:lnTo>
                    <a:pt x="419" y="482"/>
                  </a:lnTo>
                  <a:lnTo>
                    <a:pt x="419" y="475"/>
                  </a:lnTo>
                  <a:lnTo>
                    <a:pt x="410" y="470"/>
                  </a:lnTo>
                  <a:lnTo>
                    <a:pt x="401" y="470"/>
                  </a:lnTo>
                  <a:lnTo>
                    <a:pt x="395" y="480"/>
                  </a:lnTo>
                  <a:lnTo>
                    <a:pt x="389" y="490"/>
                  </a:lnTo>
                  <a:lnTo>
                    <a:pt x="380" y="492"/>
                  </a:lnTo>
                  <a:lnTo>
                    <a:pt x="368" y="492"/>
                  </a:lnTo>
                  <a:lnTo>
                    <a:pt x="368" y="485"/>
                  </a:lnTo>
                  <a:lnTo>
                    <a:pt x="368" y="477"/>
                  </a:lnTo>
                  <a:lnTo>
                    <a:pt x="368" y="470"/>
                  </a:lnTo>
                  <a:lnTo>
                    <a:pt x="371" y="460"/>
                  </a:lnTo>
                  <a:lnTo>
                    <a:pt x="374" y="452"/>
                  </a:lnTo>
                  <a:lnTo>
                    <a:pt x="374" y="442"/>
                  </a:lnTo>
                  <a:lnTo>
                    <a:pt x="365" y="440"/>
                  </a:lnTo>
                  <a:lnTo>
                    <a:pt x="356" y="435"/>
                  </a:lnTo>
                  <a:lnTo>
                    <a:pt x="347" y="432"/>
                  </a:lnTo>
                  <a:lnTo>
                    <a:pt x="338" y="432"/>
                  </a:lnTo>
                  <a:lnTo>
                    <a:pt x="338" y="425"/>
                  </a:lnTo>
                  <a:lnTo>
                    <a:pt x="338" y="417"/>
                  </a:lnTo>
                  <a:lnTo>
                    <a:pt x="350" y="412"/>
                  </a:lnTo>
                  <a:lnTo>
                    <a:pt x="356" y="420"/>
                  </a:lnTo>
                  <a:lnTo>
                    <a:pt x="362" y="427"/>
                  </a:lnTo>
                  <a:lnTo>
                    <a:pt x="371" y="427"/>
                  </a:lnTo>
                  <a:lnTo>
                    <a:pt x="377" y="417"/>
                  </a:lnTo>
                  <a:lnTo>
                    <a:pt x="374" y="407"/>
                  </a:lnTo>
                  <a:lnTo>
                    <a:pt x="365" y="405"/>
                  </a:lnTo>
                  <a:lnTo>
                    <a:pt x="356" y="400"/>
                  </a:lnTo>
                  <a:lnTo>
                    <a:pt x="347" y="400"/>
                  </a:lnTo>
                  <a:lnTo>
                    <a:pt x="338" y="400"/>
                  </a:lnTo>
                  <a:lnTo>
                    <a:pt x="332" y="389"/>
                  </a:lnTo>
                  <a:lnTo>
                    <a:pt x="326" y="382"/>
                  </a:lnTo>
                  <a:lnTo>
                    <a:pt x="317" y="377"/>
                  </a:lnTo>
                  <a:lnTo>
                    <a:pt x="314" y="369"/>
                  </a:lnTo>
                  <a:lnTo>
                    <a:pt x="311" y="362"/>
                  </a:lnTo>
                  <a:lnTo>
                    <a:pt x="311" y="354"/>
                  </a:lnTo>
                  <a:lnTo>
                    <a:pt x="311" y="347"/>
                  </a:lnTo>
                  <a:lnTo>
                    <a:pt x="302" y="344"/>
                  </a:lnTo>
                  <a:lnTo>
                    <a:pt x="293" y="342"/>
                  </a:lnTo>
                  <a:lnTo>
                    <a:pt x="284" y="342"/>
                  </a:lnTo>
                  <a:lnTo>
                    <a:pt x="275" y="337"/>
                  </a:lnTo>
                  <a:lnTo>
                    <a:pt x="272" y="329"/>
                  </a:lnTo>
                  <a:lnTo>
                    <a:pt x="263" y="327"/>
                  </a:lnTo>
                  <a:lnTo>
                    <a:pt x="263" y="319"/>
                  </a:lnTo>
                  <a:lnTo>
                    <a:pt x="263" y="312"/>
                  </a:lnTo>
                  <a:lnTo>
                    <a:pt x="263" y="304"/>
                  </a:lnTo>
                  <a:lnTo>
                    <a:pt x="263" y="294"/>
                  </a:lnTo>
                  <a:lnTo>
                    <a:pt x="263" y="286"/>
                  </a:lnTo>
                  <a:lnTo>
                    <a:pt x="263" y="276"/>
                  </a:lnTo>
                  <a:lnTo>
                    <a:pt x="254" y="276"/>
                  </a:lnTo>
                  <a:lnTo>
                    <a:pt x="242" y="276"/>
                  </a:lnTo>
                  <a:lnTo>
                    <a:pt x="233" y="276"/>
                  </a:lnTo>
                  <a:lnTo>
                    <a:pt x="230" y="269"/>
                  </a:lnTo>
                  <a:lnTo>
                    <a:pt x="230" y="259"/>
                  </a:lnTo>
                  <a:lnTo>
                    <a:pt x="222" y="256"/>
                  </a:lnTo>
                  <a:lnTo>
                    <a:pt x="213" y="251"/>
                  </a:lnTo>
                  <a:lnTo>
                    <a:pt x="201" y="249"/>
                  </a:lnTo>
                  <a:lnTo>
                    <a:pt x="192" y="246"/>
                  </a:lnTo>
                  <a:lnTo>
                    <a:pt x="180" y="246"/>
                  </a:lnTo>
                  <a:lnTo>
                    <a:pt x="177" y="239"/>
                  </a:lnTo>
                  <a:lnTo>
                    <a:pt x="177" y="231"/>
                  </a:lnTo>
                  <a:lnTo>
                    <a:pt x="186" y="231"/>
                  </a:lnTo>
                  <a:lnTo>
                    <a:pt x="195" y="231"/>
                  </a:lnTo>
                  <a:lnTo>
                    <a:pt x="195" y="224"/>
                  </a:lnTo>
                  <a:lnTo>
                    <a:pt x="198" y="216"/>
                  </a:lnTo>
                  <a:lnTo>
                    <a:pt x="198" y="206"/>
                  </a:lnTo>
                  <a:lnTo>
                    <a:pt x="198" y="198"/>
                  </a:lnTo>
                  <a:lnTo>
                    <a:pt x="189" y="196"/>
                  </a:lnTo>
                  <a:lnTo>
                    <a:pt x="180" y="196"/>
                  </a:lnTo>
                  <a:lnTo>
                    <a:pt x="180" y="188"/>
                  </a:lnTo>
                  <a:lnTo>
                    <a:pt x="189" y="188"/>
                  </a:lnTo>
                  <a:lnTo>
                    <a:pt x="198" y="186"/>
                  </a:lnTo>
                  <a:lnTo>
                    <a:pt x="204" y="178"/>
                  </a:lnTo>
                  <a:lnTo>
                    <a:pt x="207" y="171"/>
                  </a:lnTo>
                  <a:lnTo>
                    <a:pt x="207" y="163"/>
                  </a:lnTo>
                  <a:lnTo>
                    <a:pt x="216" y="158"/>
                  </a:lnTo>
                  <a:lnTo>
                    <a:pt x="219" y="151"/>
                  </a:lnTo>
                  <a:lnTo>
                    <a:pt x="225" y="143"/>
                  </a:lnTo>
                  <a:lnTo>
                    <a:pt x="225" y="136"/>
                  </a:lnTo>
                  <a:lnTo>
                    <a:pt x="225" y="128"/>
                  </a:lnTo>
                  <a:lnTo>
                    <a:pt x="225" y="118"/>
                  </a:lnTo>
                  <a:lnTo>
                    <a:pt x="228" y="111"/>
                  </a:lnTo>
                  <a:lnTo>
                    <a:pt x="228" y="101"/>
                  </a:lnTo>
                  <a:lnTo>
                    <a:pt x="228" y="93"/>
                  </a:lnTo>
                  <a:lnTo>
                    <a:pt x="219" y="90"/>
                  </a:lnTo>
                  <a:lnTo>
                    <a:pt x="210" y="90"/>
                  </a:lnTo>
                  <a:lnTo>
                    <a:pt x="201" y="90"/>
                  </a:lnTo>
                  <a:lnTo>
                    <a:pt x="192" y="90"/>
                  </a:lnTo>
                  <a:lnTo>
                    <a:pt x="183" y="90"/>
                  </a:lnTo>
                  <a:lnTo>
                    <a:pt x="174" y="90"/>
                  </a:lnTo>
                  <a:lnTo>
                    <a:pt x="162" y="90"/>
                  </a:lnTo>
                  <a:lnTo>
                    <a:pt x="159" y="98"/>
                  </a:lnTo>
                  <a:lnTo>
                    <a:pt x="150" y="103"/>
                  </a:lnTo>
                  <a:lnTo>
                    <a:pt x="141" y="103"/>
                  </a:lnTo>
                  <a:lnTo>
                    <a:pt x="132" y="106"/>
                  </a:lnTo>
                  <a:lnTo>
                    <a:pt x="120" y="108"/>
                  </a:lnTo>
                  <a:lnTo>
                    <a:pt x="111" y="108"/>
                  </a:lnTo>
                  <a:lnTo>
                    <a:pt x="105" y="101"/>
                  </a:lnTo>
                  <a:lnTo>
                    <a:pt x="105" y="93"/>
                  </a:lnTo>
                  <a:lnTo>
                    <a:pt x="114" y="88"/>
                  </a:lnTo>
                  <a:lnTo>
                    <a:pt x="114" y="80"/>
                  </a:lnTo>
                  <a:lnTo>
                    <a:pt x="123" y="80"/>
                  </a:lnTo>
                  <a:lnTo>
                    <a:pt x="135" y="75"/>
                  </a:lnTo>
                  <a:lnTo>
                    <a:pt x="138" y="65"/>
                  </a:lnTo>
                  <a:lnTo>
                    <a:pt x="144" y="58"/>
                  </a:lnTo>
                  <a:lnTo>
                    <a:pt x="150" y="48"/>
                  </a:lnTo>
                  <a:lnTo>
                    <a:pt x="156" y="40"/>
                  </a:lnTo>
                  <a:lnTo>
                    <a:pt x="159" y="30"/>
                  </a:lnTo>
                  <a:lnTo>
                    <a:pt x="165" y="23"/>
                  </a:lnTo>
                  <a:lnTo>
                    <a:pt x="165" y="13"/>
                  </a:lnTo>
                  <a:lnTo>
                    <a:pt x="165" y="5"/>
                  </a:lnTo>
                  <a:lnTo>
                    <a:pt x="150" y="5"/>
                  </a:lnTo>
                  <a:lnTo>
                    <a:pt x="141" y="5"/>
                  </a:lnTo>
                  <a:lnTo>
                    <a:pt x="138" y="5"/>
                  </a:lnTo>
                  <a:lnTo>
                    <a:pt x="138" y="5"/>
                  </a:lnTo>
                  <a:lnTo>
                    <a:pt x="129" y="8"/>
                  </a:lnTo>
                  <a:lnTo>
                    <a:pt x="138" y="0"/>
                  </a:lnTo>
                  <a:lnTo>
                    <a:pt x="126" y="8"/>
                  </a:lnTo>
                  <a:lnTo>
                    <a:pt x="120" y="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0" name="Freeform 14"/>
            <p:cNvSpPr>
              <a:spLocks/>
            </p:cNvSpPr>
            <p:nvPr/>
          </p:nvSpPr>
          <p:spPr bwMode="auto">
            <a:xfrm>
              <a:off x="2255" y="2667"/>
              <a:ext cx="288" cy="313"/>
            </a:xfrm>
            <a:custGeom>
              <a:avLst/>
              <a:gdLst/>
              <a:ahLst/>
              <a:cxnLst>
                <a:cxn ang="0">
                  <a:pos x="230" y="204"/>
                </a:cxn>
                <a:cxn ang="0">
                  <a:pos x="230" y="179"/>
                </a:cxn>
                <a:cxn ang="0">
                  <a:pos x="218" y="161"/>
                </a:cxn>
                <a:cxn ang="0">
                  <a:pos x="209" y="143"/>
                </a:cxn>
                <a:cxn ang="0">
                  <a:pos x="224" y="123"/>
                </a:cxn>
                <a:cxn ang="0">
                  <a:pos x="230" y="101"/>
                </a:cxn>
                <a:cxn ang="0">
                  <a:pos x="257" y="98"/>
                </a:cxn>
                <a:cxn ang="0">
                  <a:pos x="287" y="91"/>
                </a:cxn>
                <a:cxn ang="0">
                  <a:pos x="272" y="70"/>
                </a:cxn>
                <a:cxn ang="0">
                  <a:pos x="263" y="53"/>
                </a:cxn>
                <a:cxn ang="0">
                  <a:pos x="257" y="38"/>
                </a:cxn>
                <a:cxn ang="0">
                  <a:pos x="233" y="28"/>
                </a:cxn>
                <a:cxn ang="0">
                  <a:pos x="212" y="43"/>
                </a:cxn>
                <a:cxn ang="0">
                  <a:pos x="191" y="43"/>
                </a:cxn>
                <a:cxn ang="0">
                  <a:pos x="206" y="20"/>
                </a:cxn>
                <a:cxn ang="0">
                  <a:pos x="197" y="0"/>
                </a:cxn>
                <a:cxn ang="0">
                  <a:pos x="188" y="23"/>
                </a:cxn>
                <a:cxn ang="0">
                  <a:pos x="167" y="20"/>
                </a:cxn>
                <a:cxn ang="0">
                  <a:pos x="138" y="18"/>
                </a:cxn>
                <a:cxn ang="0">
                  <a:pos x="129" y="35"/>
                </a:cxn>
                <a:cxn ang="0">
                  <a:pos x="117" y="58"/>
                </a:cxn>
                <a:cxn ang="0">
                  <a:pos x="117" y="70"/>
                </a:cxn>
                <a:cxn ang="0">
                  <a:pos x="105" y="88"/>
                </a:cxn>
                <a:cxn ang="0">
                  <a:pos x="78" y="88"/>
                </a:cxn>
                <a:cxn ang="0">
                  <a:pos x="54" y="81"/>
                </a:cxn>
                <a:cxn ang="0">
                  <a:pos x="42" y="96"/>
                </a:cxn>
                <a:cxn ang="0">
                  <a:pos x="54" y="113"/>
                </a:cxn>
                <a:cxn ang="0">
                  <a:pos x="42" y="123"/>
                </a:cxn>
                <a:cxn ang="0">
                  <a:pos x="30" y="146"/>
                </a:cxn>
                <a:cxn ang="0">
                  <a:pos x="9" y="156"/>
                </a:cxn>
                <a:cxn ang="0">
                  <a:pos x="27" y="166"/>
                </a:cxn>
                <a:cxn ang="0">
                  <a:pos x="60" y="166"/>
                </a:cxn>
                <a:cxn ang="0">
                  <a:pos x="84" y="174"/>
                </a:cxn>
                <a:cxn ang="0">
                  <a:pos x="63" y="191"/>
                </a:cxn>
                <a:cxn ang="0">
                  <a:pos x="57" y="216"/>
                </a:cxn>
                <a:cxn ang="0">
                  <a:pos x="51" y="234"/>
                </a:cxn>
                <a:cxn ang="0">
                  <a:pos x="69" y="214"/>
                </a:cxn>
                <a:cxn ang="0">
                  <a:pos x="84" y="216"/>
                </a:cxn>
                <a:cxn ang="0">
                  <a:pos x="84" y="244"/>
                </a:cxn>
                <a:cxn ang="0">
                  <a:pos x="57" y="244"/>
                </a:cxn>
                <a:cxn ang="0">
                  <a:pos x="33" y="252"/>
                </a:cxn>
                <a:cxn ang="0">
                  <a:pos x="3" y="254"/>
                </a:cxn>
                <a:cxn ang="0">
                  <a:pos x="9" y="272"/>
                </a:cxn>
                <a:cxn ang="0">
                  <a:pos x="18" y="287"/>
                </a:cxn>
                <a:cxn ang="0">
                  <a:pos x="9" y="304"/>
                </a:cxn>
                <a:cxn ang="0">
                  <a:pos x="30" y="292"/>
                </a:cxn>
                <a:cxn ang="0">
                  <a:pos x="42" y="292"/>
                </a:cxn>
                <a:cxn ang="0">
                  <a:pos x="33" y="309"/>
                </a:cxn>
                <a:cxn ang="0">
                  <a:pos x="54" y="299"/>
                </a:cxn>
                <a:cxn ang="0">
                  <a:pos x="81" y="299"/>
                </a:cxn>
                <a:cxn ang="0">
                  <a:pos x="102" y="307"/>
                </a:cxn>
                <a:cxn ang="0">
                  <a:pos x="114" y="287"/>
                </a:cxn>
                <a:cxn ang="0">
                  <a:pos x="132" y="274"/>
                </a:cxn>
                <a:cxn ang="0">
                  <a:pos x="164" y="274"/>
                </a:cxn>
                <a:cxn ang="0">
                  <a:pos x="179" y="257"/>
                </a:cxn>
                <a:cxn ang="0">
                  <a:pos x="197" y="247"/>
                </a:cxn>
                <a:cxn ang="0">
                  <a:pos x="209" y="239"/>
                </a:cxn>
                <a:cxn ang="0">
                  <a:pos x="212" y="231"/>
                </a:cxn>
                <a:cxn ang="0">
                  <a:pos x="239" y="221"/>
                </a:cxn>
                <a:cxn ang="0">
                  <a:pos x="233" y="204"/>
                </a:cxn>
              </a:cxnLst>
              <a:rect l="0" t="0" r="r" b="b"/>
              <a:pathLst>
                <a:path w="288" h="313">
                  <a:moveTo>
                    <a:pt x="233" y="219"/>
                  </a:moveTo>
                  <a:lnTo>
                    <a:pt x="230" y="211"/>
                  </a:lnTo>
                  <a:lnTo>
                    <a:pt x="230" y="204"/>
                  </a:lnTo>
                  <a:lnTo>
                    <a:pt x="230" y="196"/>
                  </a:lnTo>
                  <a:lnTo>
                    <a:pt x="230" y="189"/>
                  </a:lnTo>
                  <a:lnTo>
                    <a:pt x="230" y="179"/>
                  </a:lnTo>
                  <a:lnTo>
                    <a:pt x="230" y="171"/>
                  </a:lnTo>
                  <a:lnTo>
                    <a:pt x="221" y="169"/>
                  </a:lnTo>
                  <a:lnTo>
                    <a:pt x="218" y="161"/>
                  </a:lnTo>
                  <a:lnTo>
                    <a:pt x="209" y="159"/>
                  </a:lnTo>
                  <a:lnTo>
                    <a:pt x="209" y="151"/>
                  </a:lnTo>
                  <a:lnTo>
                    <a:pt x="209" y="143"/>
                  </a:lnTo>
                  <a:lnTo>
                    <a:pt x="215" y="136"/>
                  </a:lnTo>
                  <a:lnTo>
                    <a:pt x="215" y="126"/>
                  </a:lnTo>
                  <a:lnTo>
                    <a:pt x="224" y="123"/>
                  </a:lnTo>
                  <a:lnTo>
                    <a:pt x="227" y="116"/>
                  </a:lnTo>
                  <a:lnTo>
                    <a:pt x="230" y="108"/>
                  </a:lnTo>
                  <a:lnTo>
                    <a:pt x="230" y="101"/>
                  </a:lnTo>
                  <a:lnTo>
                    <a:pt x="239" y="101"/>
                  </a:lnTo>
                  <a:lnTo>
                    <a:pt x="248" y="101"/>
                  </a:lnTo>
                  <a:lnTo>
                    <a:pt x="257" y="98"/>
                  </a:lnTo>
                  <a:lnTo>
                    <a:pt x="266" y="96"/>
                  </a:lnTo>
                  <a:lnTo>
                    <a:pt x="278" y="96"/>
                  </a:lnTo>
                  <a:lnTo>
                    <a:pt x="287" y="91"/>
                  </a:lnTo>
                  <a:lnTo>
                    <a:pt x="287" y="83"/>
                  </a:lnTo>
                  <a:lnTo>
                    <a:pt x="275" y="78"/>
                  </a:lnTo>
                  <a:lnTo>
                    <a:pt x="272" y="70"/>
                  </a:lnTo>
                  <a:lnTo>
                    <a:pt x="272" y="63"/>
                  </a:lnTo>
                  <a:lnTo>
                    <a:pt x="272" y="55"/>
                  </a:lnTo>
                  <a:lnTo>
                    <a:pt x="263" y="53"/>
                  </a:lnTo>
                  <a:lnTo>
                    <a:pt x="254" y="53"/>
                  </a:lnTo>
                  <a:lnTo>
                    <a:pt x="257" y="45"/>
                  </a:lnTo>
                  <a:lnTo>
                    <a:pt x="257" y="38"/>
                  </a:lnTo>
                  <a:lnTo>
                    <a:pt x="254" y="30"/>
                  </a:lnTo>
                  <a:lnTo>
                    <a:pt x="242" y="28"/>
                  </a:lnTo>
                  <a:lnTo>
                    <a:pt x="233" y="28"/>
                  </a:lnTo>
                  <a:lnTo>
                    <a:pt x="221" y="28"/>
                  </a:lnTo>
                  <a:lnTo>
                    <a:pt x="218" y="35"/>
                  </a:lnTo>
                  <a:lnTo>
                    <a:pt x="212" y="43"/>
                  </a:lnTo>
                  <a:lnTo>
                    <a:pt x="206" y="50"/>
                  </a:lnTo>
                  <a:lnTo>
                    <a:pt x="197" y="50"/>
                  </a:lnTo>
                  <a:lnTo>
                    <a:pt x="191" y="43"/>
                  </a:lnTo>
                  <a:lnTo>
                    <a:pt x="203" y="38"/>
                  </a:lnTo>
                  <a:lnTo>
                    <a:pt x="206" y="30"/>
                  </a:lnTo>
                  <a:lnTo>
                    <a:pt x="206" y="20"/>
                  </a:lnTo>
                  <a:lnTo>
                    <a:pt x="206" y="13"/>
                  </a:lnTo>
                  <a:lnTo>
                    <a:pt x="206" y="3"/>
                  </a:lnTo>
                  <a:lnTo>
                    <a:pt x="197" y="0"/>
                  </a:lnTo>
                  <a:lnTo>
                    <a:pt x="191" y="8"/>
                  </a:lnTo>
                  <a:lnTo>
                    <a:pt x="191" y="15"/>
                  </a:lnTo>
                  <a:lnTo>
                    <a:pt x="188" y="23"/>
                  </a:lnTo>
                  <a:lnTo>
                    <a:pt x="179" y="28"/>
                  </a:lnTo>
                  <a:lnTo>
                    <a:pt x="170" y="28"/>
                  </a:lnTo>
                  <a:lnTo>
                    <a:pt x="167" y="20"/>
                  </a:lnTo>
                  <a:lnTo>
                    <a:pt x="158" y="18"/>
                  </a:lnTo>
                  <a:lnTo>
                    <a:pt x="149" y="18"/>
                  </a:lnTo>
                  <a:lnTo>
                    <a:pt x="138" y="18"/>
                  </a:lnTo>
                  <a:lnTo>
                    <a:pt x="138" y="25"/>
                  </a:lnTo>
                  <a:lnTo>
                    <a:pt x="138" y="33"/>
                  </a:lnTo>
                  <a:lnTo>
                    <a:pt x="129" y="35"/>
                  </a:lnTo>
                  <a:lnTo>
                    <a:pt x="120" y="40"/>
                  </a:lnTo>
                  <a:lnTo>
                    <a:pt x="117" y="50"/>
                  </a:lnTo>
                  <a:lnTo>
                    <a:pt x="117" y="58"/>
                  </a:lnTo>
                  <a:lnTo>
                    <a:pt x="126" y="58"/>
                  </a:lnTo>
                  <a:lnTo>
                    <a:pt x="126" y="68"/>
                  </a:lnTo>
                  <a:lnTo>
                    <a:pt x="117" y="70"/>
                  </a:lnTo>
                  <a:lnTo>
                    <a:pt x="114" y="78"/>
                  </a:lnTo>
                  <a:lnTo>
                    <a:pt x="114" y="86"/>
                  </a:lnTo>
                  <a:lnTo>
                    <a:pt x="105" y="88"/>
                  </a:lnTo>
                  <a:lnTo>
                    <a:pt x="96" y="88"/>
                  </a:lnTo>
                  <a:lnTo>
                    <a:pt x="87" y="88"/>
                  </a:lnTo>
                  <a:lnTo>
                    <a:pt x="78" y="88"/>
                  </a:lnTo>
                  <a:lnTo>
                    <a:pt x="66" y="88"/>
                  </a:lnTo>
                  <a:lnTo>
                    <a:pt x="57" y="88"/>
                  </a:lnTo>
                  <a:lnTo>
                    <a:pt x="54" y="81"/>
                  </a:lnTo>
                  <a:lnTo>
                    <a:pt x="45" y="81"/>
                  </a:lnTo>
                  <a:lnTo>
                    <a:pt x="42" y="88"/>
                  </a:lnTo>
                  <a:lnTo>
                    <a:pt x="42" y="96"/>
                  </a:lnTo>
                  <a:lnTo>
                    <a:pt x="42" y="103"/>
                  </a:lnTo>
                  <a:lnTo>
                    <a:pt x="51" y="106"/>
                  </a:lnTo>
                  <a:lnTo>
                    <a:pt x="54" y="113"/>
                  </a:lnTo>
                  <a:lnTo>
                    <a:pt x="60" y="121"/>
                  </a:lnTo>
                  <a:lnTo>
                    <a:pt x="51" y="123"/>
                  </a:lnTo>
                  <a:lnTo>
                    <a:pt x="42" y="123"/>
                  </a:lnTo>
                  <a:lnTo>
                    <a:pt x="33" y="128"/>
                  </a:lnTo>
                  <a:lnTo>
                    <a:pt x="33" y="138"/>
                  </a:lnTo>
                  <a:lnTo>
                    <a:pt x="30" y="146"/>
                  </a:lnTo>
                  <a:lnTo>
                    <a:pt x="21" y="146"/>
                  </a:lnTo>
                  <a:lnTo>
                    <a:pt x="12" y="146"/>
                  </a:lnTo>
                  <a:lnTo>
                    <a:pt x="9" y="156"/>
                  </a:lnTo>
                  <a:lnTo>
                    <a:pt x="9" y="164"/>
                  </a:lnTo>
                  <a:lnTo>
                    <a:pt x="18" y="166"/>
                  </a:lnTo>
                  <a:lnTo>
                    <a:pt x="27" y="166"/>
                  </a:lnTo>
                  <a:lnTo>
                    <a:pt x="39" y="166"/>
                  </a:lnTo>
                  <a:lnTo>
                    <a:pt x="48" y="166"/>
                  </a:lnTo>
                  <a:lnTo>
                    <a:pt x="60" y="166"/>
                  </a:lnTo>
                  <a:lnTo>
                    <a:pt x="69" y="166"/>
                  </a:lnTo>
                  <a:lnTo>
                    <a:pt x="81" y="166"/>
                  </a:lnTo>
                  <a:lnTo>
                    <a:pt x="84" y="174"/>
                  </a:lnTo>
                  <a:lnTo>
                    <a:pt x="78" y="181"/>
                  </a:lnTo>
                  <a:lnTo>
                    <a:pt x="66" y="184"/>
                  </a:lnTo>
                  <a:lnTo>
                    <a:pt x="63" y="191"/>
                  </a:lnTo>
                  <a:lnTo>
                    <a:pt x="57" y="201"/>
                  </a:lnTo>
                  <a:lnTo>
                    <a:pt x="57" y="209"/>
                  </a:lnTo>
                  <a:lnTo>
                    <a:pt x="57" y="216"/>
                  </a:lnTo>
                  <a:lnTo>
                    <a:pt x="45" y="221"/>
                  </a:lnTo>
                  <a:lnTo>
                    <a:pt x="42" y="229"/>
                  </a:lnTo>
                  <a:lnTo>
                    <a:pt x="51" y="234"/>
                  </a:lnTo>
                  <a:lnTo>
                    <a:pt x="60" y="229"/>
                  </a:lnTo>
                  <a:lnTo>
                    <a:pt x="63" y="221"/>
                  </a:lnTo>
                  <a:lnTo>
                    <a:pt x="69" y="214"/>
                  </a:lnTo>
                  <a:lnTo>
                    <a:pt x="69" y="206"/>
                  </a:lnTo>
                  <a:lnTo>
                    <a:pt x="81" y="206"/>
                  </a:lnTo>
                  <a:lnTo>
                    <a:pt x="84" y="216"/>
                  </a:lnTo>
                  <a:lnTo>
                    <a:pt x="84" y="226"/>
                  </a:lnTo>
                  <a:lnTo>
                    <a:pt x="84" y="234"/>
                  </a:lnTo>
                  <a:lnTo>
                    <a:pt x="84" y="244"/>
                  </a:lnTo>
                  <a:lnTo>
                    <a:pt x="75" y="244"/>
                  </a:lnTo>
                  <a:lnTo>
                    <a:pt x="66" y="244"/>
                  </a:lnTo>
                  <a:lnTo>
                    <a:pt x="57" y="244"/>
                  </a:lnTo>
                  <a:lnTo>
                    <a:pt x="45" y="244"/>
                  </a:lnTo>
                  <a:lnTo>
                    <a:pt x="36" y="244"/>
                  </a:lnTo>
                  <a:lnTo>
                    <a:pt x="33" y="252"/>
                  </a:lnTo>
                  <a:lnTo>
                    <a:pt x="24" y="254"/>
                  </a:lnTo>
                  <a:lnTo>
                    <a:pt x="15" y="254"/>
                  </a:lnTo>
                  <a:lnTo>
                    <a:pt x="3" y="254"/>
                  </a:lnTo>
                  <a:lnTo>
                    <a:pt x="0" y="262"/>
                  </a:lnTo>
                  <a:lnTo>
                    <a:pt x="0" y="269"/>
                  </a:lnTo>
                  <a:lnTo>
                    <a:pt x="9" y="272"/>
                  </a:lnTo>
                  <a:lnTo>
                    <a:pt x="18" y="272"/>
                  </a:lnTo>
                  <a:lnTo>
                    <a:pt x="18" y="279"/>
                  </a:lnTo>
                  <a:lnTo>
                    <a:pt x="18" y="287"/>
                  </a:lnTo>
                  <a:lnTo>
                    <a:pt x="9" y="289"/>
                  </a:lnTo>
                  <a:lnTo>
                    <a:pt x="9" y="297"/>
                  </a:lnTo>
                  <a:lnTo>
                    <a:pt x="9" y="304"/>
                  </a:lnTo>
                  <a:lnTo>
                    <a:pt x="18" y="304"/>
                  </a:lnTo>
                  <a:lnTo>
                    <a:pt x="21" y="294"/>
                  </a:lnTo>
                  <a:lnTo>
                    <a:pt x="30" y="292"/>
                  </a:lnTo>
                  <a:lnTo>
                    <a:pt x="33" y="284"/>
                  </a:lnTo>
                  <a:lnTo>
                    <a:pt x="42" y="284"/>
                  </a:lnTo>
                  <a:lnTo>
                    <a:pt x="42" y="292"/>
                  </a:lnTo>
                  <a:lnTo>
                    <a:pt x="42" y="299"/>
                  </a:lnTo>
                  <a:lnTo>
                    <a:pt x="42" y="307"/>
                  </a:lnTo>
                  <a:lnTo>
                    <a:pt x="33" y="309"/>
                  </a:lnTo>
                  <a:lnTo>
                    <a:pt x="42" y="312"/>
                  </a:lnTo>
                  <a:lnTo>
                    <a:pt x="51" y="307"/>
                  </a:lnTo>
                  <a:lnTo>
                    <a:pt x="54" y="299"/>
                  </a:lnTo>
                  <a:lnTo>
                    <a:pt x="63" y="299"/>
                  </a:lnTo>
                  <a:lnTo>
                    <a:pt x="72" y="299"/>
                  </a:lnTo>
                  <a:lnTo>
                    <a:pt x="81" y="299"/>
                  </a:lnTo>
                  <a:lnTo>
                    <a:pt x="84" y="307"/>
                  </a:lnTo>
                  <a:lnTo>
                    <a:pt x="93" y="307"/>
                  </a:lnTo>
                  <a:lnTo>
                    <a:pt x="102" y="307"/>
                  </a:lnTo>
                  <a:lnTo>
                    <a:pt x="105" y="299"/>
                  </a:lnTo>
                  <a:lnTo>
                    <a:pt x="114" y="294"/>
                  </a:lnTo>
                  <a:lnTo>
                    <a:pt x="114" y="287"/>
                  </a:lnTo>
                  <a:lnTo>
                    <a:pt x="123" y="284"/>
                  </a:lnTo>
                  <a:lnTo>
                    <a:pt x="132" y="282"/>
                  </a:lnTo>
                  <a:lnTo>
                    <a:pt x="132" y="274"/>
                  </a:lnTo>
                  <a:lnTo>
                    <a:pt x="144" y="274"/>
                  </a:lnTo>
                  <a:lnTo>
                    <a:pt x="152" y="274"/>
                  </a:lnTo>
                  <a:lnTo>
                    <a:pt x="164" y="274"/>
                  </a:lnTo>
                  <a:lnTo>
                    <a:pt x="173" y="274"/>
                  </a:lnTo>
                  <a:lnTo>
                    <a:pt x="179" y="264"/>
                  </a:lnTo>
                  <a:lnTo>
                    <a:pt x="179" y="257"/>
                  </a:lnTo>
                  <a:lnTo>
                    <a:pt x="179" y="249"/>
                  </a:lnTo>
                  <a:lnTo>
                    <a:pt x="188" y="247"/>
                  </a:lnTo>
                  <a:lnTo>
                    <a:pt x="197" y="247"/>
                  </a:lnTo>
                  <a:lnTo>
                    <a:pt x="200" y="239"/>
                  </a:lnTo>
                  <a:lnTo>
                    <a:pt x="200" y="231"/>
                  </a:lnTo>
                  <a:lnTo>
                    <a:pt x="209" y="239"/>
                  </a:lnTo>
                  <a:lnTo>
                    <a:pt x="221" y="247"/>
                  </a:lnTo>
                  <a:lnTo>
                    <a:pt x="224" y="239"/>
                  </a:lnTo>
                  <a:lnTo>
                    <a:pt x="212" y="231"/>
                  </a:lnTo>
                  <a:lnTo>
                    <a:pt x="221" y="226"/>
                  </a:lnTo>
                  <a:lnTo>
                    <a:pt x="230" y="226"/>
                  </a:lnTo>
                  <a:lnTo>
                    <a:pt x="239" y="221"/>
                  </a:lnTo>
                  <a:lnTo>
                    <a:pt x="236" y="214"/>
                  </a:lnTo>
                  <a:lnTo>
                    <a:pt x="233" y="206"/>
                  </a:lnTo>
                  <a:lnTo>
                    <a:pt x="233" y="204"/>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1" name="Freeform 15"/>
            <p:cNvSpPr>
              <a:spLocks/>
            </p:cNvSpPr>
            <p:nvPr/>
          </p:nvSpPr>
          <p:spPr bwMode="auto">
            <a:xfrm>
              <a:off x="2447" y="2396"/>
              <a:ext cx="65" cy="81"/>
            </a:xfrm>
            <a:custGeom>
              <a:avLst/>
              <a:gdLst/>
              <a:ahLst/>
              <a:cxnLst>
                <a:cxn ang="0">
                  <a:pos x="52" y="0"/>
                </a:cxn>
                <a:cxn ang="0">
                  <a:pos x="43" y="3"/>
                </a:cxn>
                <a:cxn ang="0">
                  <a:pos x="43" y="10"/>
                </a:cxn>
                <a:cxn ang="0">
                  <a:pos x="43" y="18"/>
                </a:cxn>
                <a:cxn ang="0">
                  <a:pos x="34" y="18"/>
                </a:cxn>
                <a:cxn ang="0">
                  <a:pos x="24" y="18"/>
                </a:cxn>
                <a:cxn ang="0">
                  <a:pos x="21" y="25"/>
                </a:cxn>
                <a:cxn ang="0">
                  <a:pos x="21" y="33"/>
                </a:cxn>
                <a:cxn ang="0">
                  <a:pos x="12" y="35"/>
                </a:cxn>
                <a:cxn ang="0">
                  <a:pos x="3" y="35"/>
                </a:cxn>
                <a:cxn ang="0">
                  <a:pos x="3" y="43"/>
                </a:cxn>
                <a:cxn ang="0">
                  <a:pos x="12" y="43"/>
                </a:cxn>
                <a:cxn ang="0">
                  <a:pos x="21" y="43"/>
                </a:cxn>
                <a:cxn ang="0">
                  <a:pos x="27" y="50"/>
                </a:cxn>
                <a:cxn ang="0">
                  <a:pos x="15" y="55"/>
                </a:cxn>
                <a:cxn ang="0">
                  <a:pos x="3" y="55"/>
                </a:cxn>
                <a:cxn ang="0">
                  <a:pos x="0" y="63"/>
                </a:cxn>
                <a:cxn ang="0">
                  <a:pos x="6" y="70"/>
                </a:cxn>
                <a:cxn ang="0">
                  <a:pos x="12" y="78"/>
                </a:cxn>
                <a:cxn ang="0">
                  <a:pos x="21" y="80"/>
                </a:cxn>
                <a:cxn ang="0">
                  <a:pos x="27" y="73"/>
                </a:cxn>
                <a:cxn ang="0">
                  <a:pos x="30" y="65"/>
                </a:cxn>
                <a:cxn ang="0">
                  <a:pos x="40" y="65"/>
                </a:cxn>
                <a:cxn ang="0">
                  <a:pos x="49" y="65"/>
                </a:cxn>
                <a:cxn ang="0">
                  <a:pos x="49" y="58"/>
                </a:cxn>
                <a:cxn ang="0">
                  <a:pos x="46" y="48"/>
                </a:cxn>
                <a:cxn ang="0">
                  <a:pos x="49" y="40"/>
                </a:cxn>
                <a:cxn ang="0">
                  <a:pos x="49" y="30"/>
                </a:cxn>
                <a:cxn ang="0">
                  <a:pos x="55" y="23"/>
                </a:cxn>
                <a:cxn ang="0">
                  <a:pos x="64" y="18"/>
                </a:cxn>
                <a:cxn ang="0">
                  <a:pos x="64" y="10"/>
                </a:cxn>
                <a:cxn ang="0">
                  <a:pos x="64" y="3"/>
                </a:cxn>
                <a:cxn ang="0">
                  <a:pos x="55" y="3"/>
                </a:cxn>
                <a:cxn ang="0">
                  <a:pos x="46" y="3"/>
                </a:cxn>
                <a:cxn ang="0">
                  <a:pos x="37" y="8"/>
                </a:cxn>
                <a:cxn ang="0">
                  <a:pos x="24" y="10"/>
                </a:cxn>
                <a:cxn ang="0">
                  <a:pos x="24" y="18"/>
                </a:cxn>
                <a:cxn ang="0">
                  <a:pos x="24" y="18"/>
                </a:cxn>
              </a:cxnLst>
              <a:rect l="0" t="0" r="r" b="b"/>
              <a:pathLst>
                <a:path w="65" h="81">
                  <a:moveTo>
                    <a:pt x="52" y="0"/>
                  </a:moveTo>
                  <a:lnTo>
                    <a:pt x="43" y="3"/>
                  </a:lnTo>
                  <a:lnTo>
                    <a:pt x="43" y="10"/>
                  </a:lnTo>
                  <a:lnTo>
                    <a:pt x="43" y="18"/>
                  </a:lnTo>
                  <a:lnTo>
                    <a:pt x="34" y="18"/>
                  </a:lnTo>
                  <a:lnTo>
                    <a:pt x="24" y="18"/>
                  </a:lnTo>
                  <a:lnTo>
                    <a:pt x="21" y="25"/>
                  </a:lnTo>
                  <a:lnTo>
                    <a:pt x="21" y="33"/>
                  </a:lnTo>
                  <a:lnTo>
                    <a:pt x="12" y="35"/>
                  </a:lnTo>
                  <a:lnTo>
                    <a:pt x="3" y="35"/>
                  </a:lnTo>
                  <a:lnTo>
                    <a:pt x="3" y="43"/>
                  </a:lnTo>
                  <a:lnTo>
                    <a:pt x="12" y="43"/>
                  </a:lnTo>
                  <a:lnTo>
                    <a:pt x="21" y="43"/>
                  </a:lnTo>
                  <a:lnTo>
                    <a:pt x="27" y="50"/>
                  </a:lnTo>
                  <a:lnTo>
                    <a:pt x="15" y="55"/>
                  </a:lnTo>
                  <a:lnTo>
                    <a:pt x="3" y="55"/>
                  </a:lnTo>
                  <a:lnTo>
                    <a:pt x="0" y="63"/>
                  </a:lnTo>
                  <a:lnTo>
                    <a:pt x="6" y="70"/>
                  </a:lnTo>
                  <a:lnTo>
                    <a:pt x="12" y="78"/>
                  </a:lnTo>
                  <a:lnTo>
                    <a:pt x="21" y="80"/>
                  </a:lnTo>
                  <a:lnTo>
                    <a:pt x="27" y="73"/>
                  </a:lnTo>
                  <a:lnTo>
                    <a:pt x="30" y="65"/>
                  </a:lnTo>
                  <a:lnTo>
                    <a:pt x="40" y="65"/>
                  </a:lnTo>
                  <a:lnTo>
                    <a:pt x="49" y="65"/>
                  </a:lnTo>
                  <a:lnTo>
                    <a:pt x="49" y="58"/>
                  </a:lnTo>
                  <a:lnTo>
                    <a:pt x="46" y="48"/>
                  </a:lnTo>
                  <a:lnTo>
                    <a:pt x="49" y="40"/>
                  </a:lnTo>
                  <a:lnTo>
                    <a:pt x="49" y="30"/>
                  </a:lnTo>
                  <a:lnTo>
                    <a:pt x="55" y="23"/>
                  </a:lnTo>
                  <a:lnTo>
                    <a:pt x="64" y="18"/>
                  </a:lnTo>
                  <a:lnTo>
                    <a:pt x="64" y="10"/>
                  </a:lnTo>
                  <a:lnTo>
                    <a:pt x="64" y="3"/>
                  </a:lnTo>
                  <a:lnTo>
                    <a:pt x="55" y="3"/>
                  </a:lnTo>
                  <a:lnTo>
                    <a:pt x="46" y="3"/>
                  </a:lnTo>
                  <a:lnTo>
                    <a:pt x="37" y="8"/>
                  </a:lnTo>
                  <a:lnTo>
                    <a:pt x="24" y="10"/>
                  </a:lnTo>
                  <a:lnTo>
                    <a:pt x="24" y="18"/>
                  </a:lnTo>
                  <a:lnTo>
                    <a:pt x="24" y="1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2" name="Freeform 16"/>
            <p:cNvSpPr>
              <a:spLocks/>
            </p:cNvSpPr>
            <p:nvPr/>
          </p:nvSpPr>
          <p:spPr bwMode="auto">
            <a:xfrm>
              <a:off x="2472" y="2478"/>
              <a:ext cx="44" cy="75"/>
            </a:xfrm>
            <a:custGeom>
              <a:avLst/>
              <a:gdLst/>
              <a:ahLst/>
              <a:cxnLst>
                <a:cxn ang="0">
                  <a:pos x="22" y="0"/>
                </a:cxn>
                <a:cxn ang="0">
                  <a:pos x="22" y="10"/>
                </a:cxn>
                <a:cxn ang="0">
                  <a:pos x="12" y="10"/>
                </a:cxn>
                <a:cxn ang="0">
                  <a:pos x="3" y="10"/>
                </a:cxn>
                <a:cxn ang="0">
                  <a:pos x="3" y="20"/>
                </a:cxn>
                <a:cxn ang="0">
                  <a:pos x="3" y="28"/>
                </a:cxn>
                <a:cxn ang="0">
                  <a:pos x="3" y="38"/>
                </a:cxn>
                <a:cxn ang="0">
                  <a:pos x="0" y="48"/>
                </a:cxn>
                <a:cxn ang="0">
                  <a:pos x="0" y="56"/>
                </a:cxn>
                <a:cxn ang="0">
                  <a:pos x="9" y="56"/>
                </a:cxn>
                <a:cxn ang="0">
                  <a:pos x="18" y="56"/>
                </a:cxn>
                <a:cxn ang="0">
                  <a:pos x="22" y="64"/>
                </a:cxn>
                <a:cxn ang="0">
                  <a:pos x="22" y="71"/>
                </a:cxn>
                <a:cxn ang="0">
                  <a:pos x="31" y="74"/>
                </a:cxn>
                <a:cxn ang="0">
                  <a:pos x="40" y="74"/>
                </a:cxn>
                <a:cxn ang="0">
                  <a:pos x="40" y="66"/>
                </a:cxn>
                <a:cxn ang="0">
                  <a:pos x="40" y="59"/>
                </a:cxn>
                <a:cxn ang="0">
                  <a:pos x="43" y="51"/>
                </a:cxn>
                <a:cxn ang="0">
                  <a:pos x="34" y="48"/>
                </a:cxn>
                <a:cxn ang="0">
                  <a:pos x="25" y="48"/>
                </a:cxn>
                <a:cxn ang="0">
                  <a:pos x="25" y="41"/>
                </a:cxn>
                <a:cxn ang="0">
                  <a:pos x="25" y="33"/>
                </a:cxn>
                <a:cxn ang="0">
                  <a:pos x="25" y="26"/>
                </a:cxn>
                <a:cxn ang="0">
                  <a:pos x="25" y="15"/>
                </a:cxn>
                <a:cxn ang="0">
                  <a:pos x="25" y="8"/>
                </a:cxn>
                <a:cxn ang="0">
                  <a:pos x="22" y="0"/>
                </a:cxn>
              </a:cxnLst>
              <a:rect l="0" t="0" r="r" b="b"/>
              <a:pathLst>
                <a:path w="44" h="75">
                  <a:moveTo>
                    <a:pt x="22" y="0"/>
                  </a:moveTo>
                  <a:lnTo>
                    <a:pt x="22" y="10"/>
                  </a:lnTo>
                  <a:lnTo>
                    <a:pt x="12" y="10"/>
                  </a:lnTo>
                  <a:lnTo>
                    <a:pt x="3" y="10"/>
                  </a:lnTo>
                  <a:lnTo>
                    <a:pt x="3" y="20"/>
                  </a:lnTo>
                  <a:lnTo>
                    <a:pt x="3" y="28"/>
                  </a:lnTo>
                  <a:lnTo>
                    <a:pt x="3" y="38"/>
                  </a:lnTo>
                  <a:lnTo>
                    <a:pt x="0" y="48"/>
                  </a:lnTo>
                  <a:lnTo>
                    <a:pt x="0" y="56"/>
                  </a:lnTo>
                  <a:lnTo>
                    <a:pt x="9" y="56"/>
                  </a:lnTo>
                  <a:lnTo>
                    <a:pt x="18" y="56"/>
                  </a:lnTo>
                  <a:lnTo>
                    <a:pt x="22" y="64"/>
                  </a:lnTo>
                  <a:lnTo>
                    <a:pt x="22" y="71"/>
                  </a:lnTo>
                  <a:lnTo>
                    <a:pt x="31" y="74"/>
                  </a:lnTo>
                  <a:lnTo>
                    <a:pt x="40" y="74"/>
                  </a:lnTo>
                  <a:lnTo>
                    <a:pt x="40" y="66"/>
                  </a:lnTo>
                  <a:lnTo>
                    <a:pt x="40" y="59"/>
                  </a:lnTo>
                  <a:lnTo>
                    <a:pt x="43" y="51"/>
                  </a:lnTo>
                  <a:lnTo>
                    <a:pt x="34" y="48"/>
                  </a:lnTo>
                  <a:lnTo>
                    <a:pt x="25" y="48"/>
                  </a:lnTo>
                  <a:lnTo>
                    <a:pt x="25" y="41"/>
                  </a:lnTo>
                  <a:lnTo>
                    <a:pt x="25" y="33"/>
                  </a:lnTo>
                  <a:lnTo>
                    <a:pt x="25" y="26"/>
                  </a:lnTo>
                  <a:lnTo>
                    <a:pt x="25" y="15"/>
                  </a:lnTo>
                  <a:lnTo>
                    <a:pt x="25" y="8"/>
                  </a:lnTo>
                  <a:lnTo>
                    <a:pt x="22"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3" name="Freeform 17"/>
            <p:cNvSpPr>
              <a:spLocks/>
            </p:cNvSpPr>
            <p:nvPr/>
          </p:nvSpPr>
          <p:spPr bwMode="auto">
            <a:xfrm>
              <a:off x="2414" y="2496"/>
              <a:ext cx="22" cy="26"/>
            </a:xfrm>
            <a:custGeom>
              <a:avLst/>
              <a:gdLst/>
              <a:ahLst/>
              <a:cxnLst>
                <a:cxn ang="0">
                  <a:pos x="9" y="3"/>
                </a:cxn>
                <a:cxn ang="0">
                  <a:pos x="3" y="10"/>
                </a:cxn>
                <a:cxn ang="0">
                  <a:pos x="3" y="18"/>
                </a:cxn>
                <a:cxn ang="0">
                  <a:pos x="0" y="25"/>
                </a:cxn>
                <a:cxn ang="0">
                  <a:pos x="9" y="25"/>
                </a:cxn>
                <a:cxn ang="0">
                  <a:pos x="12" y="18"/>
                </a:cxn>
                <a:cxn ang="0">
                  <a:pos x="21" y="13"/>
                </a:cxn>
                <a:cxn ang="0">
                  <a:pos x="21" y="5"/>
                </a:cxn>
                <a:cxn ang="0">
                  <a:pos x="12" y="0"/>
                </a:cxn>
                <a:cxn ang="0">
                  <a:pos x="6" y="8"/>
                </a:cxn>
                <a:cxn ang="0">
                  <a:pos x="9" y="3"/>
                </a:cxn>
              </a:cxnLst>
              <a:rect l="0" t="0" r="r" b="b"/>
              <a:pathLst>
                <a:path w="22" h="26">
                  <a:moveTo>
                    <a:pt x="9" y="3"/>
                  </a:moveTo>
                  <a:lnTo>
                    <a:pt x="3" y="10"/>
                  </a:lnTo>
                  <a:lnTo>
                    <a:pt x="3" y="18"/>
                  </a:lnTo>
                  <a:lnTo>
                    <a:pt x="0" y="25"/>
                  </a:lnTo>
                  <a:lnTo>
                    <a:pt x="9" y="25"/>
                  </a:lnTo>
                  <a:lnTo>
                    <a:pt x="12" y="18"/>
                  </a:lnTo>
                  <a:lnTo>
                    <a:pt x="21" y="13"/>
                  </a:lnTo>
                  <a:lnTo>
                    <a:pt x="21" y="5"/>
                  </a:lnTo>
                  <a:lnTo>
                    <a:pt x="12" y="0"/>
                  </a:lnTo>
                  <a:lnTo>
                    <a:pt x="6" y="8"/>
                  </a:lnTo>
                  <a:lnTo>
                    <a:pt x="9"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4" name="Freeform 18"/>
            <p:cNvSpPr>
              <a:spLocks/>
            </p:cNvSpPr>
            <p:nvPr/>
          </p:nvSpPr>
          <p:spPr bwMode="auto">
            <a:xfrm>
              <a:off x="2417" y="2476"/>
              <a:ext cx="31" cy="16"/>
            </a:xfrm>
            <a:custGeom>
              <a:avLst/>
              <a:gdLst/>
              <a:ahLst/>
              <a:cxnLst>
                <a:cxn ang="0">
                  <a:pos x="21" y="0"/>
                </a:cxn>
                <a:cxn ang="0">
                  <a:pos x="12" y="0"/>
                </a:cxn>
                <a:cxn ang="0">
                  <a:pos x="3" y="0"/>
                </a:cxn>
                <a:cxn ang="0">
                  <a:pos x="0" y="8"/>
                </a:cxn>
                <a:cxn ang="0">
                  <a:pos x="9" y="8"/>
                </a:cxn>
                <a:cxn ang="0">
                  <a:pos x="18" y="8"/>
                </a:cxn>
                <a:cxn ang="0">
                  <a:pos x="21" y="15"/>
                </a:cxn>
                <a:cxn ang="0">
                  <a:pos x="30" y="15"/>
                </a:cxn>
                <a:cxn ang="0">
                  <a:pos x="30" y="8"/>
                </a:cxn>
                <a:cxn ang="0">
                  <a:pos x="21" y="3"/>
                </a:cxn>
                <a:cxn ang="0">
                  <a:pos x="21" y="0"/>
                </a:cxn>
              </a:cxnLst>
              <a:rect l="0" t="0" r="r" b="b"/>
              <a:pathLst>
                <a:path w="31" h="16">
                  <a:moveTo>
                    <a:pt x="21" y="0"/>
                  </a:moveTo>
                  <a:lnTo>
                    <a:pt x="12" y="0"/>
                  </a:lnTo>
                  <a:lnTo>
                    <a:pt x="3" y="0"/>
                  </a:lnTo>
                  <a:lnTo>
                    <a:pt x="0" y="8"/>
                  </a:lnTo>
                  <a:lnTo>
                    <a:pt x="9" y="8"/>
                  </a:lnTo>
                  <a:lnTo>
                    <a:pt x="18" y="8"/>
                  </a:lnTo>
                  <a:lnTo>
                    <a:pt x="21" y="15"/>
                  </a:lnTo>
                  <a:lnTo>
                    <a:pt x="30" y="15"/>
                  </a:lnTo>
                  <a:lnTo>
                    <a:pt x="30" y="8"/>
                  </a:lnTo>
                  <a:lnTo>
                    <a:pt x="21" y="3"/>
                  </a:lnTo>
                  <a:lnTo>
                    <a:pt x="21"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5" name="Freeform 19"/>
            <p:cNvSpPr>
              <a:spLocks/>
            </p:cNvSpPr>
            <p:nvPr/>
          </p:nvSpPr>
          <p:spPr bwMode="auto">
            <a:xfrm>
              <a:off x="2488" y="2571"/>
              <a:ext cx="31" cy="42"/>
            </a:xfrm>
            <a:custGeom>
              <a:avLst/>
              <a:gdLst/>
              <a:ahLst/>
              <a:cxnLst>
                <a:cxn ang="0">
                  <a:pos x="3" y="0"/>
                </a:cxn>
                <a:cxn ang="0">
                  <a:pos x="6" y="8"/>
                </a:cxn>
                <a:cxn ang="0">
                  <a:pos x="6" y="15"/>
                </a:cxn>
                <a:cxn ang="0">
                  <a:pos x="6" y="23"/>
                </a:cxn>
                <a:cxn ang="0">
                  <a:pos x="6" y="31"/>
                </a:cxn>
                <a:cxn ang="0">
                  <a:pos x="6" y="38"/>
                </a:cxn>
                <a:cxn ang="0">
                  <a:pos x="18" y="41"/>
                </a:cxn>
                <a:cxn ang="0">
                  <a:pos x="27" y="41"/>
                </a:cxn>
                <a:cxn ang="0">
                  <a:pos x="27" y="33"/>
                </a:cxn>
                <a:cxn ang="0">
                  <a:pos x="27" y="26"/>
                </a:cxn>
                <a:cxn ang="0">
                  <a:pos x="30" y="18"/>
                </a:cxn>
                <a:cxn ang="0">
                  <a:pos x="30" y="10"/>
                </a:cxn>
                <a:cxn ang="0">
                  <a:pos x="21" y="10"/>
                </a:cxn>
                <a:cxn ang="0">
                  <a:pos x="12" y="10"/>
                </a:cxn>
                <a:cxn ang="0">
                  <a:pos x="9" y="0"/>
                </a:cxn>
                <a:cxn ang="0">
                  <a:pos x="0" y="0"/>
                </a:cxn>
                <a:cxn ang="0">
                  <a:pos x="0" y="8"/>
                </a:cxn>
                <a:cxn ang="0">
                  <a:pos x="0" y="15"/>
                </a:cxn>
                <a:cxn ang="0">
                  <a:pos x="6" y="23"/>
                </a:cxn>
              </a:cxnLst>
              <a:rect l="0" t="0" r="r" b="b"/>
              <a:pathLst>
                <a:path w="31" h="42">
                  <a:moveTo>
                    <a:pt x="3" y="0"/>
                  </a:moveTo>
                  <a:lnTo>
                    <a:pt x="6" y="8"/>
                  </a:lnTo>
                  <a:lnTo>
                    <a:pt x="6" y="15"/>
                  </a:lnTo>
                  <a:lnTo>
                    <a:pt x="6" y="23"/>
                  </a:lnTo>
                  <a:lnTo>
                    <a:pt x="6" y="31"/>
                  </a:lnTo>
                  <a:lnTo>
                    <a:pt x="6" y="38"/>
                  </a:lnTo>
                  <a:lnTo>
                    <a:pt x="18" y="41"/>
                  </a:lnTo>
                  <a:lnTo>
                    <a:pt x="27" y="41"/>
                  </a:lnTo>
                  <a:lnTo>
                    <a:pt x="27" y="33"/>
                  </a:lnTo>
                  <a:lnTo>
                    <a:pt x="27" y="26"/>
                  </a:lnTo>
                  <a:lnTo>
                    <a:pt x="30" y="18"/>
                  </a:lnTo>
                  <a:lnTo>
                    <a:pt x="30" y="10"/>
                  </a:lnTo>
                  <a:lnTo>
                    <a:pt x="21" y="10"/>
                  </a:lnTo>
                  <a:lnTo>
                    <a:pt x="12" y="10"/>
                  </a:lnTo>
                  <a:lnTo>
                    <a:pt x="9" y="0"/>
                  </a:lnTo>
                  <a:lnTo>
                    <a:pt x="0" y="0"/>
                  </a:lnTo>
                  <a:lnTo>
                    <a:pt x="0" y="8"/>
                  </a:lnTo>
                  <a:lnTo>
                    <a:pt x="0" y="15"/>
                  </a:lnTo>
                  <a:lnTo>
                    <a:pt x="6" y="2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6" name="Freeform 20"/>
            <p:cNvSpPr>
              <a:spLocks/>
            </p:cNvSpPr>
            <p:nvPr/>
          </p:nvSpPr>
          <p:spPr bwMode="auto">
            <a:xfrm>
              <a:off x="2527" y="2650"/>
              <a:ext cx="15" cy="23"/>
            </a:xfrm>
            <a:custGeom>
              <a:avLst/>
              <a:gdLst/>
              <a:ahLst/>
              <a:cxnLst>
                <a:cxn ang="0">
                  <a:pos x="4" y="0"/>
                </a:cxn>
                <a:cxn ang="0">
                  <a:pos x="0" y="10"/>
                </a:cxn>
                <a:cxn ang="0">
                  <a:pos x="0" y="17"/>
                </a:cxn>
                <a:cxn ang="0">
                  <a:pos x="11" y="22"/>
                </a:cxn>
                <a:cxn ang="0">
                  <a:pos x="14" y="12"/>
                </a:cxn>
                <a:cxn ang="0">
                  <a:pos x="14" y="2"/>
                </a:cxn>
                <a:cxn ang="0">
                  <a:pos x="4" y="0"/>
                </a:cxn>
                <a:cxn ang="0">
                  <a:pos x="4" y="0"/>
                </a:cxn>
              </a:cxnLst>
              <a:rect l="0" t="0" r="r" b="b"/>
              <a:pathLst>
                <a:path w="15" h="23">
                  <a:moveTo>
                    <a:pt x="4" y="0"/>
                  </a:moveTo>
                  <a:lnTo>
                    <a:pt x="0" y="10"/>
                  </a:lnTo>
                  <a:lnTo>
                    <a:pt x="0" y="17"/>
                  </a:lnTo>
                  <a:lnTo>
                    <a:pt x="11" y="22"/>
                  </a:lnTo>
                  <a:lnTo>
                    <a:pt x="14" y="12"/>
                  </a:lnTo>
                  <a:lnTo>
                    <a:pt x="14" y="2"/>
                  </a:lnTo>
                  <a:lnTo>
                    <a:pt x="4" y="0"/>
                  </a:lnTo>
                  <a:lnTo>
                    <a:pt x="4"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7" name="Freeform 21"/>
            <p:cNvSpPr>
              <a:spLocks/>
            </p:cNvSpPr>
            <p:nvPr/>
          </p:nvSpPr>
          <p:spPr bwMode="auto">
            <a:xfrm>
              <a:off x="2776" y="3019"/>
              <a:ext cx="24" cy="13"/>
            </a:xfrm>
            <a:custGeom>
              <a:avLst/>
              <a:gdLst/>
              <a:ahLst/>
              <a:cxnLst>
                <a:cxn ang="0">
                  <a:pos x="17" y="0"/>
                </a:cxn>
                <a:cxn ang="0">
                  <a:pos x="9" y="2"/>
                </a:cxn>
                <a:cxn ang="0">
                  <a:pos x="0" y="2"/>
                </a:cxn>
                <a:cxn ang="0">
                  <a:pos x="0" y="10"/>
                </a:cxn>
                <a:cxn ang="0">
                  <a:pos x="9" y="12"/>
                </a:cxn>
                <a:cxn ang="0">
                  <a:pos x="17" y="12"/>
                </a:cxn>
                <a:cxn ang="0">
                  <a:pos x="23" y="5"/>
                </a:cxn>
                <a:cxn ang="0">
                  <a:pos x="17" y="0"/>
                </a:cxn>
              </a:cxnLst>
              <a:rect l="0" t="0" r="r" b="b"/>
              <a:pathLst>
                <a:path w="24" h="13">
                  <a:moveTo>
                    <a:pt x="17" y="0"/>
                  </a:moveTo>
                  <a:lnTo>
                    <a:pt x="9" y="2"/>
                  </a:lnTo>
                  <a:lnTo>
                    <a:pt x="0" y="2"/>
                  </a:lnTo>
                  <a:lnTo>
                    <a:pt x="0" y="10"/>
                  </a:lnTo>
                  <a:lnTo>
                    <a:pt x="9" y="12"/>
                  </a:lnTo>
                  <a:lnTo>
                    <a:pt x="17" y="12"/>
                  </a:lnTo>
                  <a:lnTo>
                    <a:pt x="23" y="5"/>
                  </a:lnTo>
                  <a:lnTo>
                    <a:pt x="17"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8" name="Freeform 22"/>
            <p:cNvSpPr>
              <a:spLocks/>
            </p:cNvSpPr>
            <p:nvPr/>
          </p:nvSpPr>
          <p:spPr bwMode="auto">
            <a:xfrm>
              <a:off x="2770" y="2242"/>
              <a:ext cx="56" cy="44"/>
            </a:xfrm>
            <a:custGeom>
              <a:avLst/>
              <a:gdLst/>
              <a:ahLst/>
              <a:cxnLst>
                <a:cxn ang="0">
                  <a:pos x="34" y="0"/>
                </a:cxn>
                <a:cxn ang="0">
                  <a:pos x="28" y="8"/>
                </a:cxn>
                <a:cxn ang="0">
                  <a:pos x="28" y="15"/>
                </a:cxn>
                <a:cxn ang="0">
                  <a:pos x="28" y="23"/>
                </a:cxn>
                <a:cxn ang="0">
                  <a:pos x="18" y="23"/>
                </a:cxn>
                <a:cxn ang="0">
                  <a:pos x="9" y="25"/>
                </a:cxn>
                <a:cxn ang="0">
                  <a:pos x="0" y="25"/>
                </a:cxn>
                <a:cxn ang="0">
                  <a:pos x="0" y="33"/>
                </a:cxn>
                <a:cxn ang="0">
                  <a:pos x="6" y="40"/>
                </a:cxn>
                <a:cxn ang="0">
                  <a:pos x="15" y="40"/>
                </a:cxn>
                <a:cxn ang="0">
                  <a:pos x="24" y="40"/>
                </a:cxn>
                <a:cxn ang="0">
                  <a:pos x="34" y="35"/>
                </a:cxn>
                <a:cxn ang="0">
                  <a:pos x="34" y="43"/>
                </a:cxn>
                <a:cxn ang="0">
                  <a:pos x="40" y="35"/>
                </a:cxn>
                <a:cxn ang="0">
                  <a:pos x="46" y="28"/>
                </a:cxn>
                <a:cxn ang="0">
                  <a:pos x="49" y="20"/>
                </a:cxn>
                <a:cxn ang="0">
                  <a:pos x="55" y="10"/>
                </a:cxn>
                <a:cxn ang="0">
                  <a:pos x="43" y="8"/>
                </a:cxn>
                <a:cxn ang="0">
                  <a:pos x="40" y="0"/>
                </a:cxn>
                <a:cxn ang="0">
                  <a:pos x="31" y="0"/>
                </a:cxn>
                <a:cxn ang="0">
                  <a:pos x="28" y="8"/>
                </a:cxn>
                <a:cxn ang="0">
                  <a:pos x="28" y="15"/>
                </a:cxn>
                <a:cxn ang="0">
                  <a:pos x="28" y="18"/>
                </a:cxn>
              </a:cxnLst>
              <a:rect l="0" t="0" r="r" b="b"/>
              <a:pathLst>
                <a:path w="56" h="44">
                  <a:moveTo>
                    <a:pt x="34" y="0"/>
                  </a:moveTo>
                  <a:lnTo>
                    <a:pt x="28" y="8"/>
                  </a:lnTo>
                  <a:lnTo>
                    <a:pt x="28" y="15"/>
                  </a:lnTo>
                  <a:lnTo>
                    <a:pt x="28" y="23"/>
                  </a:lnTo>
                  <a:lnTo>
                    <a:pt x="18" y="23"/>
                  </a:lnTo>
                  <a:lnTo>
                    <a:pt x="9" y="25"/>
                  </a:lnTo>
                  <a:lnTo>
                    <a:pt x="0" y="25"/>
                  </a:lnTo>
                  <a:lnTo>
                    <a:pt x="0" y="33"/>
                  </a:lnTo>
                  <a:lnTo>
                    <a:pt x="6" y="40"/>
                  </a:lnTo>
                  <a:lnTo>
                    <a:pt x="15" y="40"/>
                  </a:lnTo>
                  <a:lnTo>
                    <a:pt x="24" y="40"/>
                  </a:lnTo>
                  <a:lnTo>
                    <a:pt x="34" y="35"/>
                  </a:lnTo>
                  <a:lnTo>
                    <a:pt x="34" y="43"/>
                  </a:lnTo>
                  <a:lnTo>
                    <a:pt x="40" y="35"/>
                  </a:lnTo>
                  <a:lnTo>
                    <a:pt x="46" y="28"/>
                  </a:lnTo>
                  <a:lnTo>
                    <a:pt x="49" y="20"/>
                  </a:lnTo>
                  <a:lnTo>
                    <a:pt x="55" y="10"/>
                  </a:lnTo>
                  <a:lnTo>
                    <a:pt x="43" y="8"/>
                  </a:lnTo>
                  <a:lnTo>
                    <a:pt x="40" y="0"/>
                  </a:lnTo>
                  <a:lnTo>
                    <a:pt x="31" y="0"/>
                  </a:lnTo>
                  <a:lnTo>
                    <a:pt x="28" y="8"/>
                  </a:lnTo>
                  <a:lnTo>
                    <a:pt x="28" y="15"/>
                  </a:lnTo>
                  <a:lnTo>
                    <a:pt x="28" y="1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39" name="Freeform 23"/>
            <p:cNvSpPr>
              <a:spLocks/>
            </p:cNvSpPr>
            <p:nvPr/>
          </p:nvSpPr>
          <p:spPr bwMode="auto">
            <a:xfrm>
              <a:off x="0" y="0"/>
              <a:ext cx="2156" cy="2305"/>
            </a:xfrm>
            <a:custGeom>
              <a:avLst/>
              <a:gdLst/>
              <a:ahLst/>
              <a:cxnLst>
                <a:cxn ang="0">
                  <a:pos x="1088" y="25"/>
                </a:cxn>
                <a:cxn ang="0">
                  <a:pos x="836" y="10"/>
                </a:cxn>
                <a:cxn ang="0">
                  <a:pos x="578" y="35"/>
                </a:cxn>
                <a:cxn ang="0">
                  <a:pos x="441" y="91"/>
                </a:cxn>
                <a:cxn ang="0">
                  <a:pos x="303" y="121"/>
                </a:cxn>
                <a:cxn ang="0">
                  <a:pos x="375" y="176"/>
                </a:cxn>
                <a:cxn ang="0">
                  <a:pos x="189" y="141"/>
                </a:cxn>
                <a:cxn ang="0">
                  <a:pos x="237" y="246"/>
                </a:cxn>
                <a:cxn ang="0">
                  <a:pos x="123" y="282"/>
                </a:cxn>
                <a:cxn ang="0">
                  <a:pos x="15" y="2118"/>
                </a:cxn>
                <a:cxn ang="0">
                  <a:pos x="153" y="2188"/>
                </a:cxn>
                <a:cxn ang="0">
                  <a:pos x="285" y="2284"/>
                </a:cxn>
                <a:cxn ang="0">
                  <a:pos x="339" y="2183"/>
                </a:cxn>
                <a:cxn ang="0">
                  <a:pos x="447" y="2042"/>
                </a:cxn>
                <a:cxn ang="0">
                  <a:pos x="495" y="1897"/>
                </a:cxn>
                <a:cxn ang="0">
                  <a:pos x="662" y="1791"/>
                </a:cxn>
                <a:cxn ang="0">
                  <a:pos x="818" y="1736"/>
                </a:cxn>
                <a:cxn ang="0">
                  <a:pos x="968" y="1595"/>
                </a:cxn>
                <a:cxn ang="0">
                  <a:pos x="1166" y="1575"/>
                </a:cxn>
                <a:cxn ang="0">
                  <a:pos x="1376" y="1504"/>
                </a:cxn>
                <a:cxn ang="0">
                  <a:pos x="1544" y="1419"/>
                </a:cxn>
                <a:cxn ang="0">
                  <a:pos x="1370" y="1373"/>
                </a:cxn>
                <a:cxn ang="0">
                  <a:pos x="1352" y="1363"/>
                </a:cxn>
                <a:cxn ang="0">
                  <a:pos x="1334" y="1313"/>
                </a:cxn>
                <a:cxn ang="0">
                  <a:pos x="1220" y="1268"/>
                </a:cxn>
                <a:cxn ang="0">
                  <a:pos x="1424" y="1278"/>
                </a:cxn>
                <a:cxn ang="0">
                  <a:pos x="1586" y="1373"/>
                </a:cxn>
                <a:cxn ang="0">
                  <a:pos x="1514" y="1222"/>
                </a:cxn>
                <a:cxn ang="0">
                  <a:pos x="1484" y="1142"/>
                </a:cxn>
                <a:cxn ang="0">
                  <a:pos x="1616" y="1212"/>
                </a:cxn>
                <a:cxn ang="0">
                  <a:pos x="1472" y="1102"/>
                </a:cxn>
                <a:cxn ang="0">
                  <a:pos x="1526" y="1102"/>
                </a:cxn>
                <a:cxn ang="0">
                  <a:pos x="1657" y="1026"/>
                </a:cxn>
                <a:cxn ang="0">
                  <a:pos x="1616" y="981"/>
                </a:cxn>
                <a:cxn ang="0">
                  <a:pos x="1657" y="966"/>
                </a:cxn>
                <a:cxn ang="0">
                  <a:pos x="1616" y="906"/>
                </a:cxn>
                <a:cxn ang="0">
                  <a:pos x="1699" y="805"/>
                </a:cxn>
                <a:cxn ang="0">
                  <a:pos x="1771" y="745"/>
                </a:cxn>
                <a:cxn ang="0">
                  <a:pos x="1747" y="644"/>
                </a:cxn>
                <a:cxn ang="0">
                  <a:pos x="1699" y="604"/>
                </a:cxn>
                <a:cxn ang="0">
                  <a:pos x="1843" y="468"/>
                </a:cxn>
                <a:cxn ang="0">
                  <a:pos x="1699" y="453"/>
                </a:cxn>
                <a:cxn ang="0">
                  <a:pos x="1855" y="413"/>
                </a:cxn>
                <a:cxn ang="0">
                  <a:pos x="1885" y="367"/>
                </a:cxn>
                <a:cxn ang="0">
                  <a:pos x="1897" y="337"/>
                </a:cxn>
                <a:cxn ang="0">
                  <a:pos x="2149" y="267"/>
                </a:cxn>
                <a:cxn ang="0">
                  <a:pos x="1909" y="231"/>
                </a:cxn>
                <a:cxn ang="0">
                  <a:pos x="1699" y="272"/>
                </a:cxn>
                <a:cxn ang="0">
                  <a:pos x="1472" y="317"/>
                </a:cxn>
                <a:cxn ang="0">
                  <a:pos x="1496" y="231"/>
                </a:cxn>
                <a:cxn ang="0">
                  <a:pos x="1286" y="211"/>
                </a:cxn>
                <a:cxn ang="0">
                  <a:pos x="1010" y="246"/>
                </a:cxn>
                <a:cxn ang="0">
                  <a:pos x="1064" y="211"/>
                </a:cxn>
                <a:cxn ang="0">
                  <a:pos x="1316" y="196"/>
                </a:cxn>
                <a:cxn ang="0">
                  <a:pos x="1580" y="196"/>
                </a:cxn>
                <a:cxn ang="0">
                  <a:pos x="1556" y="126"/>
                </a:cxn>
                <a:cxn ang="0">
                  <a:pos x="1454" y="60"/>
                </a:cxn>
                <a:cxn ang="0">
                  <a:pos x="1190" y="106"/>
                </a:cxn>
                <a:cxn ang="0">
                  <a:pos x="926" y="121"/>
                </a:cxn>
                <a:cxn ang="0">
                  <a:pos x="1100" y="86"/>
                </a:cxn>
                <a:cxn ang="0">
                  <a:pos x="1352" y="55"/>
                </a:cxn>
              </a:cxnLst>
              <a:rect l="0" t="0" r="r" b="b"/>
              <a:pathLst>
                <a:path w="2156" h="2305">
                  <a:moveTo>
                    <a:pt x="1334" y="20"/>
                  </a:moveTo>
                  <a:lnTo>
                    <a:pt x="1316" y="20"/>
                  </a:lnTo>
                  <a:lnTo>
                    <a:pt x="1298" y="20"/>
                  </a:lnTo>
                  <a:lnTo>
                    <a:pt x="1280" y="20"/>
                  </a:lnTo>
                  <a:lnTo>
                    <a:pt x="1256" y="30"/>
                  </a:lnTo>
                  <a:lnTo>
                    <a:pt x="1238" y="30"/>
                  </a:lnTo>
                  <a:lnTo>
                    <a:pt x="1214" y="30"/>
                  </a:lnTo>
                  <a:lnTo>
                    <a:pt x="1196" y="30"/>
                  </a:lnTo>
                  <a:lnTo>
                    <a:pt x="1172" y="30"/>
                  </a:lnTo>
                  <a:lnTo>
                    <a:pt x="1154" y="30"/>
                  </a:lnTo>
                  <a:lnTo>
                    <a:pt x="1130" y="30"/>
                  </a:lnTo>
                  <a:lnTo>
                    <a:pt x="1112" y="25"/>
                  </a:lnTo>
                  <a:lnTo>
                    <a:pt x="1088" y="25"/>
                  </a:lnTo>
                  <a:lnTo>
                    <a:pt x="1070" y="25"/>
                  </a:lnTo>
                  <a:lnTo>
                    <a:pt x="1046" y="25"/>
                  </a:lnTo>
                  <a:lnTo>
                    <a:pt x="1028" y="15"/>
                  </a:lnTo>
                  <a:lnTo>
                    <a:pt x="1022" y="0"/>
                  </a:lnTo>
                  <a:lnTo>
                    <a:pt x="1004" y="0"/>
                  </a:lnTo>
                  <a:lnTo>
                    <a:pt x="986" y="0"/>
                  </a:lnTo>
                  <a:lnTo>
                    <a:pt x="962" y="0"/>
                  </a:lnTo>
                  <a:lnTo>
                    <a:pt x="944" y="10"/>
                  </a:lnTo>
                  <a:lnTo>
                    <a:pt x="920" y="10"/>
                  </a:lnTo>
                  <a:lnTo>
                    <a:pt x="902" y="10"/>
                  </a:lnTo>
                  <a:lnTo>
                    <a:pt x="878" y="10"/>
                  </a:lnTo>
                  <a:lnTo>
                    <a:pt x="860" y="10"/>
                  </a:lnTo>
                  <a:lnTo>
                    <a:pt x="836" y="10"/>
                  </a:lnTo>
                  <a:lnTo>
                    <a:pt x="818" y="10"/>
                  </a:lnTo>
                  <a:lnTo>
                    <a:pt x="794" y="10"/>
                  </a:lnTo>
                  <a:lnTo>
                    <a:pt x="776" y="10"/>
                  </a:lnTo>
                  <a:lnTo>
                    <a:pt x="752" y="10"/>
                  </a:lnTo>
                  <a:lnTo>
                    <a:pt x="734" y="10"/>
                  </a:lnTo>
                  <a:lnTo>
                    <a:pt x="710" y="10"/>
                  </a:lnTo>
                  <a:lnTo>
                    <a:pt x="692" y="10"/>
                  </a:lnTo>
                  <a:lnTo>
                    <a:pt x="668" y="20"/>
                  </a:lnTo>
                  <a:lnTo>
                    <a:pt x="650" y="15"/>
                  </a:lnTo>
                  <a:lnTo>
                    <a:pt x="626" y="5"/>
                  </a:lnTo>
                  <a:lnTo>
                    <a:pt x="608" y="15"/>
                  </a:lnTo>
                  <a:lnTo>
                    <a:pt x="584" y="20"/>
                  </a:lnTo>
                  <a:lnTo>
                    <a:pt x="578" y="35"/>
                  </a:lnTo>
                  <a:lnTo>
                    <a:pt x="578" y="50"/>
                  </a:lnTo>
                  <a:lnTo>
                    <a:pt x="590" y="65"/>
                  </a:lnTo>
                  <a:lnTo>
                    <a:pt x="566" y="65"/>
                  </a:lnTo>
                  <a:lnTo>
                    <a:pt x="542" y="65"/>
                  </a:lnTo>
                  <a:lnTo>
                    <a:pt x="537" y="80"/>
                  </a:lnTo>
                  <a:lnTo>
                    <a:pt x="537" y="101"/>
                  </a:lnTo>
                  <a:lnTo>
                    <a:pt x="537" y="116"/>
                  </a:lnTo>
                  <a:lnTo>
                    <a:pt x="519" y="116"/>
                  </a:lnTo>
                  <a:lnTo>
                    <a:pt x="501" y="106"/>
                  </a:lnTo>
                  <a:lnTo>
                    <a:pt x="495" y="91"/>
                  </a:lnTo>
                  <a:lnTo>
                    <a:pt x="477" y="91"/>
                  </a:lnTo>
                  <a:lnTo>
                    <a:pt x="459" y="91"/>
                  </a:lnTo>
                  <a:lnTo>
                    <a:pt x="441" y="91"/>
                  </a:lnTo>
                  <a:lnTo>
                    <a:pt x="441" y="75"/>
                  </a:lnTo>
                  <a:lnTo>
                    <a:pt x="435" y="60"/>
                  </a:lnTo>
                  <a:lnTo>
                    <a:pt x="417" y="60"/>
                  </a:lnTo>
                  <a:lnTo>
                    <a:pt x="399" y="60"/>
                  </a:lnTo>
                  <a:lnTo>
                    <a:pt x="375" y="60"/>
                  </a:lnTo>
                  <a:lnTo>
                    <a:pt x="357" y="55"/>
                  </a:lnTo>
                  <a:lnTo>
                    <a:pt x="333" y="55"/>
                  </a:lnTo>
                  <a:lnTo>
                    <a:pt x="315" y="65"/>
                  </a:lnTo>
                  <a:lnTo>
                    <a:pt x="291" y="65"/>
                  </a:lnTo>
                  <a:lnTo>
                    <a:pt x="285" y="80"/>
                  </a:lnTo>
                  <a:lnTo>
                    <a:pt x="285" y="101"/>
                  </a:lnTo>
                  <a:lnTo>
                    <a:pt x="285" y="116"/>
                  </a:lnTo>
                  <a:lnTo>
                    <a:pt x="303" y="121"/>
                  </a:lnTo>
                  <a:lnTo>
                    <a:pt x="327" y="121"/>
                  </a:lnTo>
                  <a:lnTo>
                    <a:pt x="345" y="121"/>
                  </a:lnTo>
                  <a:lnTo>
                    <a:pt x="363" y="121"/>
                  </a:lnTo>
                  <a:lnTo>
                    <a:pt x="381" y="121"/>
                  </a:lnTo>
                  <a:lnTo>
                    <a:pt x="387" y="136"/>
                  </a:lnTo>
                  <a:lnTo>
                    <a:pt x="387" y="151"/>
                  </a:lnTo>
                  <a:lnTo>
                    <a:pt x="393" y="171"/>
                  </a:lnTo>
                  <a:lnTo>
                    <a:pt x="411" y="176"/>
                  </a:lnTo>
                  <a:lnTo>
                    <a:pt x="429" y="176"/>
                  </a:lnTo>
                  <a:lnTo>
                    <a:pt x="429" y="191"/>
                  </a:lnTo>
                  <a:lnTo>
                    <a:pt x="411" y="191"/>
                  </a:lnTo>
                  <a:lnTo>
                    <a:pt x="393" y="181"/>
                  </a:lnTo>
                  <a:lnTo>
                    <a:pt x="375" y="176"/>
                  </a:lnTo>
                  <a:lnTo>
                    <a:pt x="369" y="161"/>
                  </a:lnTo>
                  <a:lnTo>
                    <a:pt x="351" y="156"/>
                  </a:lnTo>
                  <a:lnTo>
                    <a:pt x="333" y="146"/>
                  </a:lnTo>
                  <a:lnTo>
                    <a:pt x="315" y="146"/>
                  </a:lnTo>
                  <a:lnTo>
                    <a:pt x="291" y="146"/>
                  </a:lnTo>
                  <a:lnTo>
                    <a:pt x="273" y="141"/>
                  </a:lnTo>
                  <a:lnTo>
                    <a:pt x="249" y="131"/>
                  </a:lnTo>
                  <a:lnTo>
                    <a:pt x="249" y="151"/>
                  </a:lnTo>
                  <a:lnTo>
                    <a:pt x="249" y="171"/>
                  </a:lnTo>
                  <a:lnTo>
                    <a:pt x="243" y="156"/>
                  </a:lnTo>
                  <a:lnTo>
                    <a:pt x="225" y="146"/>
                  </a:lnTo>
                  <a:lnTo>
                    <a:pt x="207" y="141"/>
                  </a:lnTo>
                  <a:lnTo>
                    <a:pt x="189" y="141"/>
                  </a:lnTo>
                  <a:lnTo>
                    <a:pt x="165" y="141"/>
                  </a:lnTo>
                  <a:lnTo>
                    <a:pt x="147" y="141"/>
                  </a:lnTo>
                  <a:lnTo>
                    <a:pt x="123" y="141"/>
                  </a:lnTo>
                  <a:lnTo>
                    <a:pt x="117" y="156"/>
                  </a:lnTo>
                  <a:lnTo>
                    <a:pt x="117" y="171"/>
                  </a:lnTo>
                  <a:lnTo>
                    <a:pt x="135" y="186"/>
                  </a:lnTo>
                  <a:lnTo>
                    <a:pt x="153" y="191"/>
                  </a:lnTo>
                  <a:lnTo>
                    <a:pt x="171" y="196"/>
                  </a:lnTo>
                  <a:lnTo>
                    <a:pt x="183" y="211"/>
                  </a:lnTo>
                  <a:lnTo>
                    <a:pt x="195" y="226"/>
                  </a:lnTo>
                  <a:lnTo>
                    <a:pt x="213" y="231"/>
                  </a:lnTo>
                  <a:lnTo>
                    <a:pt x="219" y="246"/>
                  </a:lnTo>
                  <a:lnTo>
                    <a:pt x="237" y="246"/>
                  </a:lnTo>
                  <a:lnTo>
                    <a:pt x="255" y="246"/>
                  </a:lnTo>
                  <a:lnTo>
                    <a:pt x="267" y="262"/>
                  </a:lnTo>
                  <a:lnTo>
                    <a:pt x="279" y="277"/>
                  </a:lnTo>
                  <a:lnTo>
                    <a:pt x="297" y="282"/>
                  </a:lnTo>
                  <a:lnTo>
                    <a:pt x="273" y="282"/>
                  </a:lnTo>
                  <a:lnTo>
                    <a:pt x="249" y="282"/>
                  </a:lnTo>
                  <a:lnTo>
                    <a:pt x="231" y="272"/>
                  </a:lnTo>
                  <a:lnTo>
                    <a:pt x="207" y="267"/>
                  </a:lnTo>
                  <a:lnTo>
                    <a:pt x="201" y="282"/>
                  </a:lnTo>
                  <a:lnTo>
                    <a:pt x="183" y="282"/>
                  </a:lnTo>
                  <a:lnTo>
                    <a:pt x="165" y="282"/>
                  </a:lnTo>
                  <a:lnTo>
                    <a:pt x="147" y="282"/>
                  </a:lnTo>
                  <a:lnTo>
                    <a:pt x="123" y="282"/>
                  </a:lnTo>
                  <a:lnTo>
                    <a:pt x="123" y="267"/>
                  </a:lnTo>
                  <a:lnTo>
                    <a:pt x="123" y="252"/>
                  </a:lnTo>
                  <a:lnTo>
                    <a:pt x="123" y="236"/>
                  </a:lnTo>
                  <a:lnTo>
                    <a:pt x="105" y="231"/>
                  </a:lnTo>
                  <a:lnTo>
                    <a:pt x="99" y="216"/>
                  </a:lnTo>
                  <a:lnTo>
                    <a:pt x="81" y="211"/>
                  </a:lnTo>
                  <a:lnTo>
                    <a:pt x="63" y="211"/>
                  </a:lnTo>
                  <a:lnTo>
                    <a:pt x="57" y="196"/>
                  </a:lnTo>
                  <a:lnTo>
                    <a:pt x="39" y="196"/>
                  </a:lnTo>
                  <a:lnTo>
                    <a:pt x="33" y="181"/>
                  </a:lnTo>
                  <a:lnTo>
                    <a:pt x="0" y="172"/>
                  </a:lnTo>
                  <a:lnTo>
                    <a:pt x="0" y="2100"/>
                  </a:lnTo>
                  <a:lnTo>
                    <a:pt x="15" y="2118"/>
                  </a:lnTo>
                  <a:lnTo>
                    <a:pt x="15" y="2133"/>
                  </a:lnTo>
                  <a:lnTo>
                    <a:pt x="15" y="2148"/>
                  </a:lnTo>
                  <a:lnTo>
                    <a:pt x="15" y="2163"/>
                  </a:lnTo>
                  <a:lnTo>
                    <a:pt x="33" y="2163"/>
                  </a:lnTo>
                  <a:lnTo>
                    <a:pt x="39" y="2178"/>
                  </a:lnTo>
                  <a:lnTo>
                    <a:pt x="39" y="2198"/>
                  </a:lnTo>
                  <a:lnTo>
                    <a:pt x="51" y="2213"/>
                  </a:lnTo>
                  <a:lnTo>
                    <a:pt x="69" y="2218"/>
                  </a:lnTo>
                  <a:lnTo>
                    <a:pt x="93" y="2218"/>
                  </a:lnTo>
                  <a:lnTo>
                    <a:pt x="111" y="2218"/>
                  </a:lnTo>
                  <a:lnTo>
                    <a:pt x="135" y="2218"/>
                  </a:lnTo>
                  <a:lnTo>
                    <a:pt x="141" y="2203"/>
                  </a:lnTo>
                  <a:lnTo>
                    <a:pt x="153" y="2188"/>
                  </a:lnTo>
                  <a:lnTo>
                    <a:pt x="153" y="2173"/>
                  </a:lnTo>
                  <a:lnTo>
                    <a:pt x="159" y="2188"/>
                  </a:lnTo>
                  <a:lnTo>
                    <a:pt x="165" y="2203"/>
                  </a:lnTo>
                  <a:lnTo>
                    <a:pt x="177" y="2218"/>
                  </a:lnTo>
                  <a:lnTo>
                    <a:pt x="183" y="2234"/>
                  </a:lnTo>
                  <a:lnTo>
                    <a:pt x="183" y="2249"/>
                  </a:lnTo>
                  <a:lnTo>
                    <a:pt x="201" y="2249"/>
                  </a:lnTo>
                  <a:lnTo>
                    <a:pt x="219" y="2249"/>
                  </a:lnTo>
                  <a:lnTo>
                    <a:pt x="237" y="2244"/>
                  </a:lnTo>
                  <a:lnTo>
                    <a:pt x="255" y="2244"/>
                  </a:lnTo>
                  <a:lnTo>
                    <a:pt x="261" y="2259"/>
                  </a:lnTo>
                  <a:lnTo>
                    <a:pt x="267" y="2284"/>
                  </a:lnTo>
                  <a:lnTo>
                    <a:pt x="285" y="2284"/>
                  </a:lnTo>
                  <a:lnTo>
                    <a:pt x="303" y="2284"/>
                  </a:lnTo>
                  <a:lnTo>
                    <a:pt x="303" y="2304"/>
                  </a:lnTo>
                  <a:lnTo>
                    <a:pt x="321" y="2304"/>
                  </a:lnTo>
                  <a:lnTo>
                    <a:pt x="321" y="2289"/>
                  </a:lnTo>
                  <a:lnTo>
                    <a:pt x="321" y="2274"/>
                  </a:lnTo>
                  <a:lnTo>
                    <a:pt x="339" y="2274"/>
                  </a:lnTo>
                  <a:lnTo>
                    <a:pt x="345" y="2259"/>
                  </a:lnTo>
                  <a:lnTo>
                    <a:pt x="345" y="2244"/>
                  </a:lnTo>
                  <a:lnTo>
                    <a:pt x="333" y="2229"/>
                  </a:lnTo>
                  <a:lnTo>
                    <a:pt x="315" y="2224"/>
                  </a:lnTo>
                  <a:lnTo>
                    <a:pt x="315" y="2208"/>
                  </a:lnTo>
                  <a:lnTo>
                    <a:pt x="315" y="2193"/>
                  </a:lnTo>
                  <a:lnTo>
                    <a:pt x="339" y="2183"/>
                  </a:lnTo>
                  <a:lnTo>
                    <a:pt x="363" y="2183"/>
                  </a:lnTo>
                  <a:lnTo>
                    <a:pt x="363" y="2168"/>
                  </a:lnTo>
                  <a:lnTo>
                    <a:pt x="363" y="2153"/>
                  </a:lnTo>
                  <a:lnTo>
                    <a:pt x="363" y="2138"/>
                  </a:lnTo>
                  <a:lnTo>
                    <a:pt x="363" y="2123"/>
                  </a:lnTo>
                  <a:lnTo>
                    <a:pt x="381" y="2118"/>
                  </a:lnTo>
                  <a:lnTo>
                    <a:pt x="393" y="2103"/>
                  </a:lnTo>
                  <a:lnTo>
                    <a:pt x="393" y="2088"/>
                  </a:lnTo>
                  <a:lnTo>
                    <a:pt x="393" y="2068"/>
                  </a:lnTo>
                  <a:lnTo>
                    <a:pt x="393" y="2052"/>
                  </a:lnTo>
                  <a:lnTo>
                    <a:pt x="411" y="2052"/>
                  </a:lnTo>
                  <a:lnTo>
                    <a:pt x="429" y="2042"/>
                  </a:lnTo>
                  <a:lnTo>
                    <a:pt x="447" y="2042"/>
                  </a:lnTo>
                  <a:lnTo>
                    <a:pt x="447" y="2027"/>
                  </a:lnTo>
                  <a:lnTo>
                    <a:pt x="447" y="2012"/>
                  </a:lnTo>
                  <a:lnTo>
                    <a:pt x="447" y="1997"/>
                  </a:lnTo>
                  <a:lnTo>
                    <a:pt x="441" y="1982"/>
                  </a:lnTo>
                  <a:lnTo>
                    <a:pt x="465" y="1992"/>
                  </a:lnTo>
                  <a:lnTo>
                    <a:pt x="477" y="1977"/>
                  </a:lnTo>
                  <a:lnTo>
                    <a:pt x="477" y="1957"/>
                  </a:lnTo>
                  <a:lnTo>
                    <a:pt x="489" y="1942"/>
                  </a:lnTo>
                  <a:lnTo>
                    <a:pt x="489" y="1927"/>
                  </a:lnTo>
                  <a:lnTo>
                    <a:pt x="471" y="1927"/>
                  </a:lnTo>
                  <a:lnTo>
                    <a:pt x="471" y="1912"/>
                  </a:lnTo>
                  <a:lnTo>
                    <a:pt x="489" y="1912"/>
                  </a:lnTo>
                  <a:lnTo>
                    <a:pt x="495" y="1897"/>
                  </a:lnTo>
                  <a:lnTo>
                    <a:pt x="495" y="1876"/>
                  </a:lnTo>
                  <a:lnTo>
                    <a:pt x="495" y="1861"/>
                  </a:lnTo>
                  <a:lnTo>
                    <a:pt x="483" y="1841"/>
                  </a:lnTo>
                  <a:lnTo>
                    <a:pt x="507" y="1836"/>
                  </a:lnTo>
                  <a:lnTo>
                    <a:pt x="537" y="1836"/>
                  </a:lnTo>
                  <a:lnTo>
                    <a:pt x="548" y="1821"/>
                  </a:lnTo>
                  <a:lnTo>
                    <a:pt x="548" y="1806"/>
                  </a:lnTo>
                  <a:lnTo>
                    <a:pt x="566" y="1806"/>
                  </a:lnTo>
                  <a:lnTo>
                    <a:pt x="590" y="1806"/>
                  </a:lnTo>
                  <a:lnTo>
                    <a:pt x="608" y="1806"/>
                  </a:lnTo>
                  <a:lnTo>
                    <a:pt x="632" y="1806"/>
                  </a:lnTo>
                  <a:lnTo>
                    <a:pt x="650" y="1806"/>
                  </a:lnTo>
                  <a:lnTo>
                    <a:pt x="662" y="1791"/>
                  </a:lnTo>
                  <a:lnTo>
                    <a:pt x="680" y="1786"/>
                  </a:lnTo>
                  <a:lnTo>
                    <a:pt x="692" y="1801"/>
                  </a:lnTo>
                  <a:lnTo>
                    <a:pt x="692" y="1816"/>
                  </a:lnTo>
                  <a:lnTo>
                    <a:pt x="716" y="1816"/>
                  </a:lnTo>
                  <a:lnTo>
                    <a:pt x="722" y="1801"/>
                  </a:lnTo>
                  <a:lnTo>
                    <a:pt x="722" y="1786"/>
                  </a:lnTo>
                  <a:lnTo>
                    <a:pt x="740" y="1781"/>
                  </a:lnTo>
                  <a:lnTo>
                    <a:pt x="758" y="1781"/>
                  </a:lnTo>
                  <a:lnTo>
                    <a:pt x="776" y="1781"/>
                  </a:lnTo>
                  <a:lnTo>
                    <a:pt x="788" y="1766"/>
                  </a:lnTo>
                  <a:lnTo>
                    <a:pt x="788" y="1751"/>
                  </a:lnTo>
                  <a:lnTo>
                    <a:pt x="800" y="1736"/>
                  </a:lnTo>
                  <a:lnTo>
                    <a:pt x="818" y="1736"/>
                  </a:lnTo>
                  <a:lnTo>
                    <a:pt x="842" y="1736"/>
                  </a:lnTo>
                  <a:lnTo>
                    <a:pt x="842" y="1720"/>
                  </a:lnTo>
                  <a:lnTo>
                    <a:pt x="860" y="1700"/>
                  </a:lnTo>
                  <a:lnTo>
                    <a:pt x="866" y="1685"/>
                  </a:lnTo>
                  <a:lnTo>
                    <a:pt x="884" y="1685"/>
                  </a:lnTo>
                  <a:lnTo>
                    <a:pt x="902" y="1680"/>
                  </a:lnTo>
                  <a:lnTo>
                    <a:pt x="908" y="1665"/>
                  </a:lnTo>
                  <a:lnTo>
                    <a:pt x="926" y="1660"/>
                  </a:lnTo>
                  <a:lnTo>
                    <a:pt x="944" y="1660"/>
                  </a:lnTo>
                  <a:lnTo>
                    <a:pt x="956" y="1645"/>
                  </a:lnTo>
                  <a:lnTo>
                    <a:pt x="956" y="1630"/>
                  </a:lnTo>
                  <a:lnTo>
                    <a:pt x="956" y="1615"/>
                  </a:lnTo>
                  <a:lnTo>
                    <a:pt x="968" y="1595"/>
                  </a:lnTo>
                  <a:lnTo>
                    <a:pt x="974" y="1580"/>
                  </a:lnTo>
                  <a:lnTo>
                    <a:pt x="974" y="1559"/>
                  </a:lnTo>
                  <a:lnTo>
                    <a:pt x="986" y="1575"/>
                  </a:lnTo>
                  <a:lnTo>
                    <a:pt x="1010" y="1590"/>
                  </a:lnTo>
                  <a:lnTo>
                    <a:pt x="1028" y="1600"/>
                  </a:lnTo>
                  <a:lnTo>
                    <a:pt x="1046" y="1600"/>
                  </a:lnTo>
                  <a:lnTo>
                    <a:pt x="1064" y="1600"/>
                  </a:lnTo>
                  <a:lnTo>
                    <a:pt x="1082" y="1600"/>
                  </a:lnTo>
                  <a:lnTo>
                    <a:pt x="1106" y="1590"/>
                  </a:lnTo>
                  <a:lnTo>
                    <a:pt x="1112" y="1575"/>
                  </a:lnTo>
                  <a:lnTo>
                    <a:pt x="1130" y="1575"/>
                  </a:lnTo>
                  <a:lnTo>
                    <a:pt x="1148" y="1575"/>
                  </a:lnTo>
                  <a:lnTo>
                    <a:pt x="1166" y="1575"/>
                  </a:lnTo>
                  <a:lnTo>
                    <a:pt x="1184" y="1575"/>
                  </a:lnTo>
                  <a:lnTo>
                    <a:pt x="1196" y="1559"/>
                  </a:lnTo>
                  <a:lnTo>
                    <a:pt x="1208" y="1544"/>
                  </a:lnTo>
                  <a:lnTo>
                    <a:pt x="1214" y="1529"/>
                  </a:lnTo>
                  <a:lnTo>
                    <a:pt x="1232" y="1519"/>
                  </a:lnTo>
                  <a:lnTo>
                    <a:pt x="1250" y="1519"/>
                  </a:lnTo>
                  <a:lnTo>
                    <a:pt x="1268" y="1519"/>
                  </a:lnTo>
                  <a:lnTo>
                    <a:pt x="1292" y="1519"/>
                  </a:lnTo>
                  <a:lnTo>
                    <a:pt x="1310" y="1519"/>
                  </a:lnTo>
                  <a:lnTo>
                    <a:pt x="1334" y="1524"/>
                  </a:lnTo>
                  <a:lnTo>
                    <a:pt x="1352" y="1524"/>
                  </a:lnTo>
                  <a:lnTo>
                    <a:pt x="1358" y="1509"/>
                  </a:lnTo>
                  <a:lnTo>
                    <a:pt x="1376" y="1504"/>
                  </a:lnTo>
                  <a:lnTo>
                    <a:pt x="1394" y="1504"/>
                  </a:lnTo>
                  <a:lnTo>
                    <a:pt x="1412" y="1504"/>
                  </a:lnTo>
                  <a:lnTo>
                    <a:pt x="1436" y="1504"/>
                  </a:lnTo>
                  <a:lnTo>
                    <a:pt x="1436" y="1489"/>
                  </a:lnTo>
                  <a:lnTo>
                    <a:pt x="1436" y="1474"/>
                  </a:lnTo>
                  <a:lnTo>
                    <a:pt x="1454" y="1474"/>
                  </a:lnTo>
                  <a:lnTo>
                    <a:pt x="1478" y="1474"/>
                  </a:lnTo>
                  <a:lnTo>
                    <a:pt x="1496" y="1474"/>
                  </a:lnTo>
                  <a:lnTo>
                    <a:pt x="1496" y="1459"/>
                  </a:lnTo>
                  <a:lnTo>
                    <a:pt x="1508" y="1439"/>
                  </a:lnTo>
                  <a:lnTo>
                    <a:pt x="1526" y="1434"/>
                  </a:lnTo>
                  <a:lnTo>
                    <a:pt x="1544" y="1434"/>
                  </a:lnTo>
                  <a:lnTo>
                    <a:pt x="1544" y="1419"/>
                  </a:lnTo>
                  <a:lnTo>
                    <a:pt x="1544" y="1404"/>
                  </a:lnTo>
                  <a:lnTo>
                    <a:pt x="1562" y="1398"/>
                  </a:lnTo>
                  <a:lnTo>
                    <a:pt x="1580" y="1398"/>
                  </a:lnTo>
                  <a:lnTo>
                    <a:pt x="1556" y="1388"/>
                  </a:lnTo>
                  <a:lnTo>
                    <a:pt x="1526" y="1388"/>
                  </a:lnTo>
                  <a:lnTo>
                    <a:pt x="1508" y="1388"/>
                  </a:lnTo>
                  <a:lnTo>
                    <a:pt x="1490" y="1388"/>
                  </a:lnTo>
                  <a:lnTo>
                    <a:pt x="1472" y="1383"/>
                  </a:lnTo>
                  <a:lnTo>
                    <a:pt x="1454" y="1378"/>
                  </a:lnTo>
                  <a:lnTo>
                    <a:pt x="1430" y="1368"/>
                  </a:lnTo>
                  <a:lnTo>
                    <a:pt x="1412" y="1373"/>
                  </a:lnTo>
                  <a:lnTo>
                    <a:pt x="1388" y="1373"/>
                  </a:lnTo>
                  <a:lnTo>
                    <a:pt x="1370" y="1373"/>
                  </a:lnTo>
                  <a:lnTo>
                    <a:pt x="1346" y="1373"/>
                  </a:lnTo>
                  <a:lnTo>
                    <a:pt x="1328" y="1378"/>
                  </a:lnTo>
                  <a:lnTo>
                    <a:pt x="1304" y="1393"/>
                  </a:lnTo>
                  <a:lnTo>
                    <a:pt x="1286" y="1398"/>
                  </a:lnTo>
                  <a:lnTo>
                    <a:pt x="1262" y="1409"/>
                  </a:lnTo>
                  <a:lnTo>
                    <a:pt x="1244" y="1409"/>
                  </a:lnTo>
                  <a:lnTo>
                    <a:pt x="1268" y="1404"/>
                  </a:lnTo>
                  <a:lnTo>
                    <a:pt x="1292" y="1404"/>
                  </a:lnTo>
                  <a:lnTo>
                    <a:pt x="1310" y="1398"/>
                  </a:lnTo>
                  <a:lnTo>
                    <a:pt x="1310" y="1383"/>
                  </a:lnTo>
                  <a:lnTo>
                    <a:pt x="1334" y="1378"/>
                  </a:lnTo>
                  <a:lnTo>
                    <a:pt x="1334" y="1363"/>
                  </a:lnTo>
                  <a:lnTo>
                    <a:pt x="1352" y="1363"/>
                  </a:lnTo>
                  <a:lnTo>
                    <a:pt x="1376" y="1363"/>
                  </a:lnTo>
                  <a:lnTo>
                    <a:pt x="1382" y="1348"/>
                  </a:lnTo>
                  <a:lnTo>
                    <a:pt x="1382" y="1333"/>
                  </a:lnTo>
                  <a:lnTo>
                    <a:pt x="1382" y="1318"/>
                  </a:lnTo>
                  <a:lnTo>
                    <a:pt x="1364" y="1308"/>
                  </a:lnTo>
                  <a:lnTo>
                    <a:pt x="1346" y="1308"/>
                  </a:lnTo>
                  <a:lnTo>
                    <a:pt x="1328" y="1308"/>
                  </a:lnTo>
                  <a:lnTo>
                    <a:pt x="1304" y="1308"/>
                  </a:lnTo>
                  <a:lnTo>
                    <a:pt x="1286" y="1313"/>
                  </a:lnTo>
                  <a:lnTo>
                    <a:pt x="1268" y="1323"/>
                  </a:lnTo>
                  <a:lnTo>
                    <a:pt x="1292" y="1318"/>
                  </a:lnTo>
                  <a:lnTo>
                    <a:pt x="1316" y="1313"/>
                  </a:lnTo>
                  <a:lnTo>
                    <a:pt x="1334" y="1313"/>
                  </a:lnTo>
                  <a:lnTo>
                    <a:pt x="1358" y="1313"/>
                  </a:lnTo>
                  <a:lnTo>
                    <a:pt x="1376" y="1308"/>
                  </a:lnTo>
                  <a:lnTo>
                    <a:pt x="1388" y="1293"/>
                  </a:lnTo>
                  <a:lnTo>
                    <a:pt x="1388" y="1278"/>
                  </a:lnTo>
                  <a:lnTo>
                    <a:pt x="1388" y="1263"/>
                  </a:lnTo>
                  <a:lnTo>
                    <a:pt x="1370" y="1263"/>
                  </a:lnTo>
                  <a:lnTo>
                    <a:pt x="1352" y="1263"/>
                  </a:lnTo>
                  <a:lnTo>
                    <a:pt x="1328" y="1263"/>
                  </a:lnTo>
                  <a:lnTo>
                    <a:pt x="1310" y="1263"/>
                  </a:lnTo>
                  <a:lnTo>
                    <a:pt x="1286" y="1263"/>
                  </a:lnTo>
                  <a:lnTo>
                    <a:pt x="1268" y="1263"/>
                  </a:lnTo>
                  <a:lnTo>
                    <a:pt x="1244" y="1268"/>
                  </a:lnTo>
                  <a:lnTo>
                    <a:pt x="1220" y="1268"/>
                  </a:lnTo>
                  <a:lnTo>
                    <a:pt x="1220" y="1248"/>
                  </a:lnTo>
                  <a:lnTo>
                    <a:pt x="1238" y="1238"/>
                  </a:lnTo>
                  <a:lnTo>
                    <a:pt x="1256" y="1238"/>
                  </a:lnTo>
                  <a:lnTo>
                    <a:pt x="1274" y="1238"/>
                  </a:lnTo>
                  <a:lnTo>
                    <a:pt x="1298" y="1238"/>
                  </a:lnTo>
                  <a:lnTo>
                    <a:pt x="1316" y="1238"/>
                  </a:lnTo>
                  <a:lnTo>
                    <a:pt x="1334" y="1238"/>
                  </a:lnTo>
                  <a:lnTo>
                    <a:pt x="1358" y="1238"/>
                  </a:lnTo>
                  <a:lnTo>
                    <a:pt x="1376" y="1238"/>
                  </a:lnTo>
                  <a:lnTo>
                    <a:pt x="1382" y="1253"/>
                  </a:lnTo>
                  <a:lnTo>
                    <a:pt x="1400" y="1258"/>
                  </a:lnTo>
                  <a:lnTo>
                    <a:pt x="1406" y="1273"/>
                  </a:lnTo>
                  <a:lnTo>
                    <a:pt x="1424" y="1278"/>
                  </a:lnTo>
                  <a:lnTo>
                    <a:pt x="1442" y="1278"/>
                  </a:lnTo>
                  <a:lnTo>
                    <a:pt x="1460" y="1278"/>
                  </a:lnTo>
                  <a:lnTo>
                    <a:pt x="1466" y="1293"/>
                  </a:lnTo>
                  <a:lnTo>
                    <a:pt x="1472" y="1308"/>
                  </a:lnTo>
                  <a:lnTo>
                    <a:pt x="1472" y="1323"/>
                  </a:lnTo>
                  <a:lnTo>
                    <a:pt x="1472" y="1338"/>
                  </a:lnTo>
                  <a:lnTo>
                    <a:pt x="1490" y="1343"/>
                  </a:lnTo>
                  <a:lnTo>
                    <a:pt x="1508" y="1343"/>
                  </a:lnTo>
                  <a:lnTo>
                    <a:pt x="1526" y="1343"/>
                  </a:lnTo>
                  <a:lnTo>
                    <a:pt x="1532" y="1358"/>
                  </a:lnTo>
                  <a:lnTo>
                    <a:pt x="1544" y="1373"/>
                  </a:lnTo>
                  <a:lnTo>
                    <a:pt x="1568" y="1373"/>
                  </a:lnTo>
                  <a:lnTo>
                    <a:pt x="1586" y="1373"/>
                  </a:lnTo>
                  <a:lnTo>
                    <a:pt x="1610" y="1373"/>
                  </a:lnTo>
                  <a:lnTo>
                    <a:pt x="1627" y="1373"/>
                  </a:lnTo>
                  <a:lnTo>
                    <a:pt x="1627" y="1353"/>
                  </a:lnTo>
                  <a:lnTo>
                    <a:pt x="1633" y="1333"/>
                  </a:lnTo>
                  <a:lnTo>
                    <a:pt x="1633" y="1318"/>
                  </a:lnTo>
                  <a:lnTo>
                    <a:pt x="1633" y="1298"/>
                  </a:lnTo>
                  <a:lnTo>
                    <a:pt x="1616" y="1283"/>
                  </a:lnTo>
                  <a:lnTo>
                    <a:pt x="1598" y="1278"/>
                  </a:lnTo>
                  <a:lnTo>
                    <a:pt x="1580" y="1273"/>
                  </a:lnTo>
                  <a:lnTo>
                    <a:pt x="1562" y="1263"/>
                  </a:lnTo>
                  <a:lnTo>
                    <a:pt x="1544" y="1248"/>
                  </a:lnTo>
                  <a:lnTo>
                    <a:pt x="1520" y="1238"/>
                  </a:lnTo>
                  <a:lnTo>
                    <a:pt x="1514" y="1222"/>
                  </a:lnTo>
                  <a:lnTo>
                    <a:pt x="1496" y="1212"/>
                  </a:lnTo>
                  <a:lnTo>
                    <a:pt x="1478" y="1207"/>
                  </a:lnTo>
                  <a:lnTo>
                    <a:pt x="1460" y="1207"/>
                  </a:lnTo>
                  <a:lnTo>
                    <a:pt x="1436" y="1207"/>
                  </a:lnTo>
                  <a:lnTo>
                    <a:pt x="1418" y="1207"/>
                  </a:lnTo>
                  <a:lnTo>
                    <a:pt x="1406" y="1192"/>
                  </a:lnTo>
                  <a:lnTo>
                    <a:pt x="1406" y="1177"/>
                  </a:lnTo>
                  <a:lnTo>
                    <a:pt x="1424" y="1177"/>
                  </a:lnTo>
                  <a:lnTo>
                    <a:pt x="1424" y="1157"/>
                  </a:lnTo>
                  <a:lnTo>
                    <a:pt x="1418" y="1142"/>
                  </a:lnTo>
                  <a:lnTo>
                    <a:pt x="1442" y="1142"/>
                  </a:lnTo>
                  <a:lnTo>
                    <a:pt x="1466" y="1142"/>
                  </a:lnTo>
                  <a:lnTo>
                    <a:pt x="1484" y="1142"/>
                  </a:lnTo>
                  <a:lnTo>
                    <a:pt x="1508" y="1142"/>
                  </a:lnTo>
                  <a:lnTo>
                    <a:pt x="1508" y="1162"/>
                  </a:lnTo>
                  <a:lnTo>
                    <a:pt x="1508" y="1182"/>
                  </a:lnTo>
                  <a:lnTo>
                    <a:pt x="1526" y="1182"/>
                  </a:lnTo>
                  <a:lnTo>
                    <a:pt x="1544" y="1187"/>
                  </a:lnTo>
                  <a:lnTo>
                    <a:pt x="1550" y="1202"/>
                  </a:lnTo>
                  <a:lnTo>
                    <a:pt x="1556" y="1217"/>
                  </a:lnTo>
                  <a:lnTo>
                    <a:pt x="1556" y="1232"/>
                  </a:lnTo>
                  <a:lnTo>
                    <a:pt x="1574" y="1232"/>
                  </a:lnTo>
                  <a:lnTo>
                    <a:pt x="1592" y="1232"/>
                  </a:lnTo>
                  <a:lnTo>
                    <a:pt x="1610" y="1232"/>
                  </a:lnTo>
                  <a:lnTo>
                    <a:pt x="1627" y="1232"/>
                  </a:lnTo>
                  <a:lnTo>
                    <a:pt x="1616" y="1212"/>
                  </a:lnTo>
                  <a:lnTo>
                    <a:pt x="1598" y="1212"/>
                  </a:lnTo>
                  <a:lnTo>
                    <a:pt x="1598" y="1192"/>
                  </a:lnTo>
                  <a:lnTo>
                    <a:pt x="1598" y="1177"/>
                  </a:lnTo>
                  <a:lnTo>
                    <a:pt x="1580" y="1172"/>
                  </a:lnTo>
                  <a:lnTo>
                    <a:pt x="1598" y="1172"/>
                  </a:lnTo>
                  <a:lnTo>
                    <a:pt x="1580" y="1167"/>
                  </a:lnTo>
                  <a:lnTo>
                    <a:pt x="1562" y="1157"/>
                  </a:lnTo>
                  <a:lnTo>
                    <a:pt x="1538" y="1152"/>
                  </a:lnTo>
                  <a:lnTo>
                    <a:pt x="1538" y="1137"/>
                  </a:lnTo>
                  <a:lnTo>
                    <a:pt x="1538" y="1122"/>
                  </a:lnTo>
                  <a:lnTo>
                    <a:pt x="1508" y="1107"/>
                  </a:lnTo>
                  <a:lnTo>
                    <a:pt x="1490" y="1107"/>
                  </a:lnTo>
                  <a:lnTo>
                    <a:pt x="1472" y="1102"/>
                  </a:lnTo>
                  <a:lnTo>
                    <a:pt x="1454" y="1102"/>
                  </a:lnTo>
                  <a:lnTo>
                    <a:pt x="1436" y="1102"/>
                  </a:lnTo>
                  <a:lnTo>
                    <a:pt x="1412" y="1102"/>
                  </a:lnTo>
                  <a:lnTo>
                    <a:pt x="1394" y="1102"/>
                  </a:lnTo>
                  <a:lnTo>
                    <a:pt x="1418" y="1102"/>
                  </a:lnTo>
                  <a:lnTo>
                    <a:pt x="1442" y="1102"/>
                  </a:lnTo>
                  <a:lnTo>
                    <a:pt x="1442" y="1087"/>
                  </a:lnTo>
                  <a:lnTo>
                    <a:pt x="1442" y="1072"/>
                  </a:lnTo>
                  <a:lnTo>
                    <a:pt x="1460" y="1061"/>
                  </a:lnTo>
                  <a:lnTo>
                    <a:pt x="1484" y="1066"/>
                  </a:lnTo>
                  <a:lnTo>
                    <a:pt x="1490" y="1082"/>
                  </a:lnTo>
                  <a:lnTo>
                    <a:pt x="1508" y="1092"/>
                  </a:lnTo>
                  <a:lnTo>
                    <a:pt x="1526" y="1102"/>
                  </a:lnTo>
                  <a:lnTo>
                    <a:pt x="1544" y="1102"/>
                  </a:lnTo>
                  <a:lnTo>
                    <a:pt x="1568" y="1102"/>
                  </a:lnTo>
                  <a:lnTo>
                    <a:pt x="1586" y="1102"/>
                  </a:lnTo>
                  <a:lnTo>
                    <a:pt x="1610" y="1102"/>
                  </a:lnTo>
                  <a:lnTo>
                    <a:pt x="1627" y="1097"/>
                  </a:lnTo>
                  <a:lnTo>
                    <a:pt x="1639" y="1082"/>
                  </a:lnTo>
                  <a:lnTo>
                    <a:pt x="1657" y="1072"/>
                  </a:lnTo>
                  <a:lnTo>
                    <a:pt x="1675" y="1061"/>
                  </a:lnTo>
                  <a:lnTo>
                    <a:pt x="1693" y="1061"/>
                  </a:lnTo>
                  <a:lnTo>
                    <a:pt x="1699" y="1046"/>
                  </a:lnTo>
                  <a:lnTo>
                    <a:pt x="1699" y="1031"/>
                  </a:lnTo>
                  <a:lnTo>
                    <a:pt x="1681" y="1026"/>
                  </a:lnTo>
                  <a:lnTo>
                    <a:pt x="1657" y="1026"/>
                  </a:lnTo>
                  <a:lnTo>
                    <a:pt x="1639" y="1026"/>
                  </a:lnTo>
                  <a:lnTo>
                    <a:pt x="1621" y="1026"/>
                  </a:lnTo>
                  <a:lnTo>
                    <a:pt x="1604" y="1026"/>
                  </a:lnTo>
                  <a:lnTo>
                    <a:pt x="1586" y="1031"/>
                  </a:lnTo>
                  <a:lnTo>
                    <a:pt x="1580" y="1016"/>
                  </a:lnTo>
                  <a:lnTo>
                    <a:pt x="1610" y="1021"/>
                  </a:lnTo>
                  <a:lnTo>
                    <a:pt x="1627" y="1021"/>
                  </a:lnTo>
                  <a:lnTo>
                    <a:pt x="1651" y="1011"/>
                  </a:lnTo>
                  <a:lnTo>
                    <a:pt x="1651" y="996"/>
                  </a:lnTo>
                  <a:lnTo>
                    <a:pt x="1633" y="991"/>
                  </a:lnTo>
                  <a:lnTo>
                    <a:pt x="1616" y="991"/>
                  </a:lnTo>
                  <a:lnTo>
                    <a:pt x="1598" y="991"/>
                  </a:lnTo>
                  <a:lnTo>
                    <a:pt x="1616" y="981"/>
                  </a:lnTo>
                  <a:lnTo>
                    <a:pt x="1633" y="981"/>
                  </a:lnTo>
                  <a:lnTo>
                    <a:pt x="1651" y="981"/>
                  </a:lnTo>
                  <a:lnTo>
                    <a:pt x="1669" y="981"/>
                  </a:lnTo>
                  <a:lnTo>
                    <a:pt x="1693" y="986"/>
                  </a:lnTo>
                  <a:lnTo>
                    <a:pt x="1711" y="991"/>
                  </a:lnTo>
                  <a:lnTo>
                    <a:pt x="1735" y="996"/>
                  </a:lnTo>
                  <a:lnTo>
                    <a:pt x="1753" y="1006"/>
                  </a:lnTo>
                  <a:lnTo>
                    <a:pt x="1747" y="991"/>
                  </a:lnTo>
                  <a:lnTo>
                    <a:pt x="1729" y="981"/>
                  </a:lnTo>
                  <a:lnTo>
                    <a:pt x="1705" y="981"/>
                  </a:lnTo>
                  <a:lnTo>
                    <a:pt x="1687" y="981"/>
                  </a:lnTo>
                  <a:lnTo>
                    <a:pt x="1663" y="981"/>
                  </a:lnTo>
                  <a:lnTo>
                    <a:pt x="1657" y="966"/>
                  </a:lnTo>
                  <a:lnTo>
                    <a:pt x="1657" y="946"/>
                  </a:lnTo>
                  <a:lnTo>
                    <a:pt x="1675" y="946"/>
                  </a:lnTo>
                  <a:lnTo>
                    <a:pt x="1693" y="941"/>
                  </a:lnTo>
                  <a:lnTo>
                    <a:pt x="1711" y="941"/>
                  </a:lnTo>
                  <a:lnTo>
                    <a:pt x="1723" y="926"/>
                  </a:lnTo>
                  <a:lnTo>
                    <a:pt x="1705" y="921"/>
                  </a:lnTo>
                  <a:lnTo>
                    <a:pt x="1687" y="921"/>
                  </a:lnTo>
                  <a:lnTo>
                    <a:pt x="1669" y="921"/>
                  </a:lnTo>
                  <a:lnTo>
                    <a:pt x="1645" y="921"/>
                  </a:lnTo>
                  <a:lnTo>
                    <a:pt x="1627" y="921"/>
                  </a:lnTo>
                  <a:lnTo>
                    <a:pt x="1610" y="921"/>
                  </a:lnTo>
                  <a:lnTo>
                    <a:pt x="1598" y="906"/>
                  </a:lnTo>
                  <a:lnTo>
                    <a:pt x="1616" y="906"/>
                  </a:lnTo>
                  <a:lnTo>
                    <a:pt x="1633" y="906"/>
                  </a:lnTo>
                  <a:lnTo>
                    <a:pt x="1657" y="906"/>
                  </a:lnTo>
                  <a:lnTo>
                    <a:pt x="1675" y="906"/>
                  </a:lnTo>
                  <a:lnTo>
                    <a:pt x="1693" y="906"/>
                  </a:lnTo>
                  <a:lnTo>
                    <a:pt x="1717" y="906"/>
                  </a:lnTo>
                  <a:lnTo>
                    <a:pt x="1735" y="906"/>
                  </a:lnTo>
                  <a:lnTo>
                    <a:pt x="1735" y="890"/>
                  </a:lnTo>
                  <a:lnTo>
                    <a:pt x="1735" y="875"/>
                  </a:lnTo>
                  <a:lnTo>
                    <a:pt x="1729" y="860"/>
                  </a:lnTo>
                  <a:lnTo>
                    <a:pt x="1711" y="855"/>
                  </a:lnTo>
                  <a:lnTo>
                    <a:pt x="1711" y="840"/>
                  </a:lnTo>
                  <a:lnTo>
                    <a:pt x="1711" y="825"/>
                  </a:lnTo>
                  <a:lnTo>
                    <a:pt x="1699" y="805"/>
                  </a:lnTo>
                  <a:lnTo>
                    <a:pt x="1681" y="800"/>
                  </a:lnTo>
                  <a:lnTo>
                    <a:pt x="1663" y="800"/>
                  </a:lnTo>
                  <a:lnTo>
                    <a:pt x="1645" y="800"/>
                  </a:lnTo>
                  <a:lnTo>
                    <a:pt x="1627" y="800"/>
                  </a:lnTo>
                  <a:lnTo>
                    <a:pt x="1651" y="790"/>
                  </a:lnTo>
                  <a:lnTo>
                    <a:pt x="1669" y="790"/>
                  </a:lnTo>
                  <a:lnTo>
                    <a:pt x="1669" y="770"/>
                  </a:lnTo>
                  <a:lnTo>
                    <a:pt x="1669" y="755"/>
                  </a:lnTo>
                  <a:lnTo>
                    <a:pt x="1693" y="745"/>
                  </a:lnTo>
                  <a:lnTo>
                    <a:pt x="1711" y="745"/>
                  </a:lnTo>
                  <a:lnTo>
                    <a:pt x="1735" y="745"/>
                  </a:lnTo>
                  <a:lnTo>
                    <a:pt x="1753" y="745"/>
                  </a:lnTo>
                  <a:lnTo>
                    <a:pt x="1771" y="745"/>
                  </a:lnTo>
                  <a:lnTo>
                    <a:pt x="1795" y="745"/>
                  </a:lnTo>
                  <a:lnTo>
                    <a:pt x="1783" y="729"/>
                  </a:lnTo>
                  <a:lnTo>
                    <a:pt x="1777" y="714"/>
                  </a:lnTo>
                  <a:lnTo>
                    <a:pt x="1765" y="699"/>
                  </a:lnTo>
                  <a:lnTo>
                    <a:pt x="1747" y="699"/>
                  </a:lnTo>
                  <a:lnTo>
                    <a:pt x="1723" y="699"/>
                  </a:lnTo>
                  <a:lnTo>
                    <a:pt x="1705" y="699"/>
                  </a:lnTo>
                  <a:lnTo>
                    <a:pt x="1693" y="684"/>
                  </a:lnTo>
                  <a:lnTo>
                    <a:pt x="1711" y="679"/>
                  </a:lnTo>
                  <a:lnTo>
                    <a:pt x="1729" y="679"/>
                  </a:lnTo>
                  <a:lnTo>
                    <a:pt x="1753" y="674"/>
                  </a:lnTo>
                  <a:lnTo>
                    <a:pt x="1753" y="659"/>
                  </a:lnTo>
                  <a:lnTo>
                    <a:pt x="1747" y="644"/>
                  </a:lnTo>
                  <a:lnTo>
                    <a:pt x="1723" y="644"/>
                  </a:lnTo>
                  <a:lnTo>
                    <a:pt x="1705" y="644"/>
                  </a:lnTo>
                  <a:lnTo>
                    <a:pt x="1687" y="644"/>
                  </a:lnTo>
                  <a:lnTo>
                    <a:pt x="1663" y="644"/>
                  </a:lnTo>
                  <a:lnTo>
                    <a:pt x="1645" y="644"/>
                  </a:lnTo>
                  <a:lnTo>
                    <a:pt x="1627" y="644"/>
                  </a:lnTo>
                  <a:lnTo>
                    <a:pt x="1604" y="644"/>
                  </a:lnTo>
                  <a:lnTo>
                    <a:pt x="1604" y="629"/>
                  </a:lnTo>
                  <a:lnTo>
                    <a:pt x="1604" y="614"/>
                  </a:lnTo>
                  <a:lnTo>
                    <a:pt x="1627" y="604"/>
                  </a:lnTo>
                  <a:lnTo>
                    <a:pt x="1657" y="604"/>
                  </a:lnTo>
                  <a:lnTo>
                    <a:pt x="1699" y="604"/>
                  </a:lnTo>
                  <a:lnTo>
                    <a:pt x="1699" y="604"/>
                  </a:lnTo>
                  <a:lnTo>
                    <a:pt x="1705" y="589"/>
                  </a:lnTo>
                  <a:lnTo>
                    <a:pt x="1729" y="579"/>
                  </a:lnTo>
                  <a:lnTo>
                    <a:pt x="1747" y="579"/>
                  </a:lnTo>
                  <a:lnTo>
                    <a:pt x="1753" y="558"/>
                  </a:lnTo>
                  <a:lnTo>
                    <a:pt x="1753" y="543"/>
                  </a:lnTo>
                  <a:lnTo>
                    <a:pt x="1753" y="523"/>
                  </a:lnTo>
                  <a:lnTo>
                    <a:pt x="1753" y="508"/>
                  </a:lnTo>
                  <a:lnTo>
                    <a:pt x="1759" y="488"/>
                  </a:lnTo>
                  <a:lnTo>
                    <a:pt x="1777" y="483"/>
                  </a:lnTo>
                  <a:lnTo>
                    <a:pt x="1795" y="483"/>
                  </a:lnTo>
                  <a:lnTo>
                    <a:pt x="1813" y="483"/>
                  </a:lnTo>
                  <a:lnTo>
                    <a:pt x="1831" y="483"/>
                  </a:lnTo>
                  <a:lnTo>
                    <a:pt x="1843" y="468"/>
                  </a:lnTo>
                  <a:lnTo>
                    <a:pt x="1843" y="453"/>
                  </a:lnTo>
                  <a:lnTo>
                    <a:pt x="1843" y="438"/>
                  </a:lnTo>
                  <a:lnTo>
                    <a:pt x="1861" y="433"/>
                  </a:lnTo>
                  <a:lnTo>
                    <a:pt x="1843" y="428"/>
                  </a:lnTo>
                  <a:lnTo>
                    <a:pt x="1825" y="418"/>
                  </a:lnTo>
                  <a:lnTo>
                    <a:pt x="1807" y="418"/>
                  </a:lnTo>
                  <a:lnTo>
                    <a:pt x="1783" y="418"/>
                  </a:lnTo>
                  <a:lnTo>
                    <a:pt x="1765" y="418"/>
                  </a:lnTo>
                  <a:lnTo>
                    <a:pt x="1741" y="418"/>
                  </a:lnTo>
                  <a:lnTo>
                    <a:pt x="1735" y="433"/>
                  </a:lnTo>
                  <a:lnTo>
                    <a:pt x="1735" y="448"/>
                  </a:lnTo>
                  <a:lnTo>
                    <a:pt x="1717" y="448"/>
                  </a:lnTo>
                  <a:lnTo>
                    <a:pt x="1699" y="453"/>
                  </a:lnTo>
                  <a:lnTo>
                    <a:pt x="1699" y="438"/>
                  </a:lnTo>
                  <a:lnTo>
                    <a:pt x="1699" y="418"/>
                  </a:lnTo>
                  <a:lnTo>
                    <a:pt x="1693" y="402"/>
                  </a:lnTo>
                  <a:lnTo>
                    <a:pt x="1693" y="382"/>
                  </a:lnTo>
                  <a:lnTo>
                    <a:pt x="1711" y="377"/>
                  </a:lnTo>
                  <a:lnTo>
                    <a:pt x="1729" y="377"/>
                  </a:lnTo>
                  <a:lnTo>
                    <a:pt x="1747" y="377"/>
                  </a:lnTo>
                  <a:lnTo>
                    <a:pt x="1771" y="377"/>
                  </a:lnTo>
                  <a:lnTo>
                    <a:pt x="1789" y="377"/>
                  </a:lnTo>
                  <a:lnTo>
                    <a:pt x="1813" y="387"/>
                  </a:lnTo>
                  <a:lnTo>
                    <a:pt x="1831" y="397"/>
                  </a:lnTo>
                  <a:lnTo>
                    <a:pt x="1831" y="413"/>
                  </a:lnTo>
                  <a:lnTo>
                    <a:pt x="1855" y="413"/>
                  </a:lnTo>
                  <a:lnTo>
                    <a:pt x="1873" y="413"/>
                  </a:lnTo>
                  <a:lnTo>
                    <a:pt x="1897" y="413"/>
                  </a:lnTo>
                  <a:lnTo>
                    <a:pt x="1915" y="413"/>
                  </a:lnTo>
                  <a:lnTo>
                    <a:pt x="1927" y="397"/>
                  </a:lnTo>
                  <a:lnTo>
                    <a:pt x="1939" y="382"/>
                  </a:lnTo>
                  <a:lnTo>
                    <a:pt x="1957" y="377"/>
                  </a:lnTo>
                  <a:lnTo>
                    <a:pt x="1963" y="362"/>
                  </a:lnTo>
                  <a:lnTo>
                    <a:pt x="1963" y="347"/>
                  </a:lnTo>
                  <a:lnTo>
                    <a:pt x="1945" y="347"/>
                  </a:lnTo>
                  <a:lnTo>
                    <a:pt x="1927" y="347"/>
                  </a:lnTo>
                  <a:lnTo>
                    <a:pt x="1909" y="347"/>
                  </a:lnTo>
                  <a:lnTo>
                    <a:pt x="1891" y="347"/>
                  </a:lnTo>
                  <a:lnTo>
                    <a:pt x="1885" y="367"/>
                  </a:lnTo>
                  <a:lnTo>
                    <a:pt x="1867" y="367"/>
                  </a:lnTo>
                  <a:lnTo>
                    <a:pt x="1849" y="367"/>
                  </a:lnTo>
                  <a:lnTo>
                    <a:pt x="1825" y="367"/>
                  </a:lnTo>
                  <a:lnTo>
                    <a:pt x="1807" y="367"/>
                  </a:lnTo>
                  <a:lnTo>
                    <a:pt x="1783" y="367"/>
                  </a:lnTo>
                  <a:lnTo>
                    <a:pt x="1765" y="367"/>
                  </a:lnTo>
                  <a:lnTo>
                    <a:pt x="1765" y="347"/>
                  </a:lnTo>
                  <a:lnTo>
                    <a:pt x="1789" y="342"/>
                  </a:lnTo>
                  <a:lnTo>
                    <a:pt x="1813" y="342"/>
                  </a:lnTo>
                  <a:lnTo>
                    <a:pt x="1831" y="342"/>
                  </a:lnTo>
                  <a:lnTo>
                    <a:pt x="1855" y="337"/>
                  </a:lnTo>
                  <a:lnTo>
                    <a:pt x="1873" y="337"/>
                  </a:lnTo>
                  <a:lnTo>
                    <a:pt x="1897" y="337"/>
                  </a:lnTo>
                  <a:lnTo>
                    <a:pt x="1915" y="337"/>
                  </a:lnTo>
                  <a:lnTo>
                    <a:pt x="1939" y="337"/>
                  </a:lnTo>
                  <a:lnTo>
                    <a:pt x="1957" y="327"/>
                  </a:lnTo>
                  <a:lnTo>
                    <a:pt x="1981" y="322"/>
                  </a:lnTo>
                  <a:lnTo>
                    <a:pt x="1999" y="322"/>
                  </a:lnTo>
                  <a:lnTo>
                    <a:pt x="2023" y="322"/>
                  </a:lnTo>
                  <a:lnTo>
                    <a:pt x="2041" y="322"/>
                  </a:lnTo>
                  <a:lnTo>
                    <a:pt x="2053" y="307"/>
                  </a:lnTo>
                  <a:lnTo>
                    <a:pt x="2071" y="292"/>
                  </a:lnTo>
                  <a:lnTo>
                    <a:pt x="2089" y="287"/>
                  </a:lnTo>
                  <a:lnTo>
                    <a:pt x="2107" y="287"/>
                  </a:lnTo>
                  <a:lnTo>
                    <a:pt x="2125" y="277"/>
                  </a:lnTo>
                  <a:lnTo>
                    <a:pt x="2149" y="267"/>
                  </a:lnTo>
                  <a:lnTo>
                    <a:pt x="2155" y="252"/>
                  </a:lnTo>
                  <a:lnTo>
                    <a:pt x="2137" y="241"/>
                  </a:lnTo>
                  <a:lnTo>
                    <a:pt x="2119" y="241"/>
                  </a:lnTo>
                  <a:lnTo>
                    <a:pt x="2101" y="241"/>
                  </a:lnTo>
                  <a:lnTo>
                    <a:pt x="2077" y="241"/>
                  </a:lnTo>
                  <a:lnTo>
                    <a:pt x="2059" y="241"/>
                  </a:lnTo>
                  <a:lnTo>
                    <a:pt x="2035" y="241"/>
                  </a:lnTo>
                  <a:lnTo>
                    <a:pt x="2017" y="241"/>
                  </a:lnTo>
                  <a:lnTo>
                    <a:pt x="1993" y="241"/>
                  </a:lnTo>
                  <a:lnTo>
                    <a:pt x="1975" y="241"/>
                  </a:lnTo>
                  <a:lnTo>
                    <a:pt x="1951" y="236"/>
                  </a:lnTo>
                  <a:lnTo>
                    <a:pt x="1933" y="236"/>
                  </a:lnTo>
                  <a:lnTo>
                    <a:pt x="1909" y="231"/>
                  </a:lnTo>
                  <a:lnTo>
                    <a:pt x="1891" y="231"/>
                  </a:lnTo>
                  <a:lnTo>
                    <a:pt x="1867" y="231"/>
                  </a:lnTo>
                  <a:lnTo>
                    <a:pt x="1849" y="231"/>
                  </a:lnTo>
                  <a:lnTo>
                    <a:pt x="1825" y="231"/>
                  </a:lnTo>
                  <a:lnTo>
                    <a:pt x="1819" y="246"/>
                  </a:lnTo>
                  <a:lnTo>
                    <a:pt x="1819" y="262"/>
                  </a:lnTo>
                  <a:lnTo>
                    <a:pt x="1819" y="277"/>
                  </a:lnTo>
                  <a:lnTo>
                    <a:pt x="1801" y="277"/>
                  </a:lnTo>
                  <a:lnTo>
                    <a:pt x="1783" y="277"/>
                  </a:lnTo>
                  <a:lnTo>
                    <a:pt x="1765" y="277"/>
                  </a:lnTo>
                  <a:lnTo>
                    <a:pt x="1741" y="277"/>
                  </a:lnTo>
                  <a:lnTo>
                    <a:pt x="1723" y="277"/>
                  </a:lnTo>
                  <a:lnTo>
                    <a:pt x="1699" y="272"/>
                  </a:lnTo>
                  <a:lnTo>
                    <a:pt x="1699" y="257"/>
                  </a:lnTo>
                  <a:lnTo>
                    <a:pt x="1681" y="257"/>
                  </a:lnTo>
                  <a:lnTo>
                    <a:pt x="1657" y="267"/>
                  </a:lnTo>
                  <a:lnTo>
                    <a:pt x="1651" y="282"/>
                  </a:lnTo>
                  <a:lnTo>
                    <a:pt x="1633" y="287"/>
                  </a:lnTo>
                  <a:lnTo>
                    <a:pt x="1616" y="297"/>
                  </a:lnTo>
                  <a:lnTo>
                    <a:pt x="1598" y="302"/>
                  </a:lnTo>
                  <a:lnTo>
                    <a:pt x="1574" y="312"/>
                  </a:lnTo>
                  <a:lnTo>
                    <a:pt x="1556" y="312"/>
                  </a:lnTo>
                  <a:lnTo>
                    <a:pt x="1532" y="317"/>
                  </a:lnTo>
                  <a:lnTo>
                    <a:pt x="1514" y="317"/>
                  </a:lnTo>
                  <a:lnTo>
                    <a:pt x="1496" y="317"/>
                  </a:lnTo>
                  <a:lnTo>
                    <a:pt x="1472" y="317"/>
                  </a:lnTo>
                  <a:lnTo>
                    <a:pt x="1454" y="317"/>
                  </a:lnTo>
                  <a:lnTo>
                    <a:pt x="1442" y="302"/>
                  </a:lnTo>
                  <a:lnTo>
                    <a:pt x="1454" y="287"/>
                  </a:lnTo>
                  <a:lnTo>
                    <a:pt x="1478" y="287"/>
                  </a:lnTo>
                  <a:lnTo>
                    <a:pt x="1496" y="287"/>
                  </a:lnTo>
                  <a:lnTo>
                    <a:pt x="1520" y="287"/>
                  </a:lnTo>
                  <a:lnTo>
                    <a:pt x="1538" y="282"/>
                  </a:lnTo>
                  <a:lnTo>
                    <a:pt x="1544" y="267"/>
                  </a:lnTo>
                  <a:lnTo>
                    <a:pt x="1550" y="252"/>
                  </a:lnTo>
                  <a:lnTo>
                    <a:pt x="1562" y="236"/>
                  </a:lnTo>
                  <a:lnTo>
                    <a:pt x="1538" y="231"/>
                  </a:lnTo>
                  <a:lnTo>
                    <a:pt x="1514" y="231"/>
                  </a:lnTo>
                  <a:lnTo>
                    <a:pt x="1496" y="231"/>
                  </a:lnTo>
                  <a:lnTo>
                    <a:pt x="1472" y="231"/>
                  </a:lnTo>
                  <a:lnTo>
                    <a:pt x="1454" y="231"/>
                  </a:lnTo>
                  <a:lnTo>
                    <a:pt x="1454" y="246"/>
                  </a:lnTo>
                  <a:lnTo>
                    <a:pt x="1448" y="262"/>
                  </a:lnTo>
                  <a:lnTo>
                    <a:pt x="1430" y="262"/>
                  </a:lnTo>
                  <a:lnTo>
                    <a:pt x="1412" y="262"/>
                  </a:lnTo>
                  <a:lnTo>
                    <a:pt x="1388" y="262"/>
                  </a:lnTo>
                  <a:lnTo>
                    <a:pt x="1370" y="262"/>
                  </a:lnTo>
                  <a:lnTo>
                    <a:pt x="1358" y="246"/>
                  </a:lnTo>
                  <a:lnTo>
                    <a:pt x="1346" y="231"/>
                  </a:lnTo>
                  <a:lnTo>
                    <a:pt x="1328" y="226"/>
                  </a:lnTo>
                  <a:lnTo>
                    <a:pt x="1304" y="216"/>
                  </a:lnTo>
                  <a:lnTo>
                    <a:pt x="1286" y="211"/>
                  </a:lnTo>
                  <a:lnTo>
                    <a:pt x="1262" y="211"/>
                  </a:lnTo>
                  <a:lnTo>
                    <a:pt x="1244" y="211"/>
                  </a:lnTo>
                  <a:lnTo>
                    <a:pt x="1220" y="211"/>
                  </a:lnTo>
                  <a:lnTo>
                    <a:pt x="1202" y="211"/>
                  </a:lnTo>
                  <a:lnTo>
                    <a:pt x="1178" y="211"/>
                  </a:lnTo>
                  <a:lnTo>
                    <a:pt x="1160" y="211"/>
                  </a:lnTo>
                  <a:lnTo>
                    <a:pt x="1136" y="211"/>
                  </a:lnTo>
                  <a:lnTo>
                    <a:pt x="1118" y="211"/>
                  </a:lnTo>
                  <a:lnTo>
                    <a:pt x="1094" y="211"/>
                  </a:lnTo>
                  <a:lnTo>
                    <a:pt x="1076" y="211"/>
                  </a:lnTo>
                  <a:lnTo>
                    <a:pt x="1052" y="226"/>
                  </a:lnTo>
                  <a:lnTo>
                    <a:pt x="1034" y="241"/>
                  </a:lnTo>
                  <a:lnTo>
                    <a:pt x="1010" y="246"/>
                  </a:lnTo>
                  <a:lnTo>
                    <a:pt x="992" y="246"/>
                  </a:lnTo>
                  <a:lnTo>
                    <a:pt x="974" y="246"/>
                  </a:lnTo>
                  <a:lnTo>
                    <a:pt x="950" y="246"/>
                  </a:lnTo>
                  <a:lnTo>
                    <a:pt x="932" y="246"/>
                  </a:lnTo>
                  <a:lnTo>
                    <a:pt x="914" y="246"/>
                  </a:lnTo>
                  <a:lnTo>
                    <a:pt x="938" y="246"/>
                  </a:lnTo>
                  <a:lnTo>
                    <a:pt x="962" y="246"/>
                  </a:lnTo>
                  <a:lnTo>
                    <a:pt x="968" y="231"/>
                  </a:lnTo>
                  <a:lnTo>
                    <a:pt x="980" y="216"/>
                  </a:lnTo>
                  <a:lnTo>
                    <a:pt x="1004" y="211"/>
                  </a:lnTo>
                  <a:lnTo>
                    <a:pt x="1022" y="211"/>
                  </a:lnTo>
                  <a:lnTo>
                    <a:pt x="1046" y="211"/>
                  </a:lnTo>
                  <a:lnTo>
                    <a:pt x="1064" y="211"/>
                  </a:lnTo>
                  <a:lnTo>
                    <a:pt x="1082" y="201"/>
                  </a:lnTo>
                  <a:lnTo>
                    <a:pt x="1106" y="181"/>
                  </a:lnTo>
                  <a:lnTo>
                    <a:pt x="1124" y="176"/>
                  </a:lnTo>
                  <a:lnTo>
                    <a:pt x="1148" y="176"/>
                  </a:lnTo>
                  <a:lnTo>
                    <a:pt x="1166" y="176"/>
                  </a:lnTo>
                  <a:lnTo>
                    <a:pt x="1190" y="176"/>
                  </a:lnTo>
                  <a:lnTo>
                    <a:pt x="1208" y="176"/>
                  </a:lnTo>
                  <a:lnTo>
                    <a:pt x="1220" y="191"/>
                  </a:lnTo>
                  <a:lnTo>
                    <a:pt x="1238" y="191"/>
                  </a:lnTo>
                  <a:lnTo>
                    <a:pt x="1256" y="196"/>
                  </a:lnTo>
                  <a:lnTo>
                    <a:pt x="1274" y="196"/>
                  </a:lnTo>
                  <a:lnTo>
                    <a:pt x="1292" y="196"/>
                  </a:lnTo>
                  <a:lnTo>
                    <a:pt x="1316" y="196"/>
                  </a:lnTo>
                  <a:lnTo>
                    <a:pt x="1334" y="196"/>
                  </a:lnTo>
                  <a:lnTo>
                    <a:pt x="1352" y="196"/>
                  </a:lnTo>
                  <a:lnTo>
                    <a:pt x="1376" y="196"/>
                  </a:lnTo>
                  <a:lnTo>
                    <a:pt x="1400" y="196"/>
                  </a:lnTo>
                  <a:lnTo>
                    <a:pt x="1418" y="196"/>
                  </a:lnTo>
                  <a:lnTo>
                    <a:pt x="1436" y="196"/>
                  </a:lnTo>
                  <a:lnTo>
                    <a:pt x="1454" y="196"/>
                  </a:lnTo>
                  <a:lnTo>
                    <a:pt x="1478" y="196"/>
                  </a:lnTo>
                  <a:lnTo>
                    <a:pt x="1496" y="196"/>
                  </a:lnTo>
                  <a:lnTo>
                    <a:pt x="1520" y="196"/>
                  </a:lnTo>
                  <a:lnTo>
                    <a:pt x="1538" y="196"/>
                  </a:lnTo>
                  <a:lnTo>
                    <a:pt x="1562" y="196"/>
                  </a:lnTo>
                  <a:lnTo>
                    <a:pt x="1580" y="196"/>
                  </a:lnTo>
                  <a:lnTo>
                    <a:pt x="1604" y="191"/>
                  </a:lnTo>
                  <a:lnTo>
                    <a:pt x="1610" y="176"/>
                  </a:lnTo>
                  <a:lnTo>
                    <a:pt x="1627" y="176"/>
                  </a:lnTo>
                  <a:lnTo>
                    <a:pt x="1645" y="176"/>
                  </a:lnTo>
                  <a:lnTo>
                    <a:pt x="1663" y="166"/>
                  </a:lnTo>
                  <a:lnTo>
                    <a:pt x="1675" y="146"/>
                  </a:lnTo>
                  <a:lnTo>
                    <a:pt x="1675" y="131"/>
                  </a:lnTo>
                  <a:lnTo>
                    <a:pt x="1657" y="126"/>
                  </a:lnTo>
                  <a:lnTo>
                    <a:pt x="1639" y="126"/>
                  </a:lnTo>
                  <a:lnTo>
                    <a:pt x="1616" y="126"/>
                  </a:lnTo>
                  <a:lnTo>
                    <a:pt x="1598" y="126"/>
                  </a:lnTo>
                  <a:lnTo>
                    <a:pt x="1574" y="126"/>
                  </a:lnTo>
                  <a:lnTo>
                    <a:pt x="1556" y="126"/>
                  </a:lnTo>
                  <a:lnTo>
                    <a:pt x="1532" y="126"/>
                  </a:lnTo>
                  <a:lnTo>
                    <a:pt x="1526" y="111"/>
                  </a:lnTo>
                  <a:lnTo>
                    <a:pt x="1508" y="111"/>
                  </a:lnTo>
                  <a:lnTo>
                    <a:pt x="1490" y="111"/>
                  </a:lnTo>
                  <a:lnTo>
                    <a:pt x="1472" y="111"/>
                  </a:lnTo>
                  <a:lnTo>
                    <a:pt x="1448" y="111"/>
                  </a:lnTo>
                  <a:lnTo>
                    <a:pt x="1424" y="121"/>
                  </a:lnTo>
                  <a:lnTo>
                    <a:pt x="1406" y="121"/>
                  </a:lnTo>
                  <a:lnTo>
                    <a:pt x="1424" y="121"/>
                  </a:lnTo>
                  <a:lnTo>
                    <a:pt x="1442" y="111"/>
                  </a:lnTo>
                  <a:lnTo>
                    <a:pt x="1454" y="96"/>
                  </a:lnTo>
                  <a:lnTo>
                    <a:pt x="1454" y="75"/>
                  </a:lnTo>
                  <a:lnTo>
                    <a:pt x="1454" y="60"/>
                  </a:lnTo>
                  <a:lnTo>
                    <a:pt x="1430" y="55"/>
                  </a:lnTo>
                  <a:lnTo>
                    <a:pt x="1406" y="55"/>
                  </a:lnTo>
                  <a:lnTo>
                    <a:pt x="1388" y="55"/>
                  </a:lnTo>
                  <a:lnTo>
                    <a:pt x="1364" y="65"/>
                  </a:lnTo>
                  <a:lnTo>
                    <a:pt x="1346" y="80"/>
                  </a:lnTo>
                  <a:lnTo>
                    <a:pt x="1322" y="91"/>
                  </a:lnTo>
                  <a:lnTo>
                    <a:pt x="1304" y="91"/>
                  </a:lnTo>
                  <a:lnTo>
                    <a:pt x="1280" y="91"/>
                  </a:lnTo>
                  <a:lnTo>
                    <a:pt x="1262" y="91"/>
                  </a:lnTo>
                  <a:lnTo>
                    <a:pt x="1244" y="91"/>
                  </a:lnTo>
                  <a:lnTo>
                    <a:pt x="1220" y="91"/>
                  </a:lnTo>
                  <a:lnTo>
                    <a:pt x="1202" y="91"/>
                  </a:lnTo>
                  <a:lnTo>
                    <a:pt x="1190" y="106"/>
                  </a:lnTo>
                  <a:lnTo>
                    <a:pt x="1172" y="116"/>
                  </a:lnTo>
                  <a:lnTo>
                    <a:pt x="1154" y="116"/>
                  </a:lnTo>
                  <a:lnTo>
                    <a:pt x="1136" y="121"/>
                  </a:lnTo>
                  <a:lnTo>
                    <a:pt x="1118" y="121"/>
                  </a:lnTo>
                  <a:lnTo>
                    <a:pt x="1094" y="121"/>
                  </a:lnTo>
                  <a:lnTo>
                    <a:pt x="1076" y="121"/>
                  </a:lnTo>
                  <a:lnTo>
                    <a:pt x="1052" y="121"/>
                  </a:lnTo>
                  <a:lnTo>
                    <a:pt x="1034" y="121"/>
                  </a:lnTo>
                  <a:lnTo>
                    <a:pt x="1010" y="121"/>
                  </a:lnTo>
                  <a:lnTo>
                    <a:pt x="986" y="121"/>
                  </a:lnTo>
                  <a:lnTo>
                    <a:pt x="968" y="121"/>
                  </a:lnTo>
                  <a:lnTo>
                    <a:pt x="950" y="121"/>
                  </a:lnTo>
                  <a:lnTo>
                    <a:pt x="926" y="121"/>
                  </a:lnTo>
                  <a:lnTo>
                    <a:pt x="908" y="121"/>
                  </a:lnTo>
                  <a:lnTo>
                    <a:pt x="902" y="106"/>
                  </a:lnTo>
                  <a:lnTo>
                    <a:pt x="902" y="91"/>
                  </a:lnTo>
                  <a:lnTo>
                    <a:pt x="920" y="91"/>
                  </a:lnTo>
                  <a:lnTo>
                    <a:pt x="938" y="91"/>
                  </a:lnTo>
                  <a:lnTo>
                    <a:pt x="956" y="86"/>
                  </a:lnTo>
                  <a:lnTo>
                    <a:pt x="974" y="86"/>
                  </a:lnTo>
                  <a:lnTo>
                    <a:pt x="992" y="86"/>
                  </a:lnTo>
                  <a:lnTo>
                    <a:pt x="1016" y="86"/>
                  </a:lnTo>
                  <a:lnTo>
                    <a:pt x="1034" y="86"/>
                  </a:lnTo>
                  <a:lnTo>
                    <a:pt x="1058" y="86"/>
                  </a:lnTo>
                  <a:lnTo>
                    <a:pt x="1076" y="86"/>
                  </a:lnTo>
                  <a:lnTo>
                    <a:pt x="1100" y="86"/>
                  </a:lnTo>
                  <a:lnTo>
                    <a:pt x="1118" y="86"/>
                  </a:lnTo>
                  <a:lnTo>
                    <a:pt x="1142" y="86"/>
                  </a:lnTo>
                  <a:lnTo>
                    <a:pt x="1160" y="86"/>
                  </a:lnTo>
                  <a:lnTo>
                    <a:pt x="1184" y="86"/>
                  </a:lnTo>
                  <a:lnTo>
                    <a:pt x="1202" y="86"/>
                  </a:lnTo>
                  <a:lnTo>
                    <a:pt x="1226" y="75"/>
                  </a:lnTo>
                  <a:lnTo>
                    <a:pt x="1244" y="75"/>
                  </a:lnTo>
                  <a:lnTo>
                    <a:pt x="1268" y="75"/>
                  </a:lnTo>
                  <a:lnTo>
                    <a:pt x="1286" y="75"/>
                  </a:lnTo>
                  <a:lnTo>
                    <a:pt x="1310" y="70"/>
                  </a:lnTo>
                  <a:lnTo>
                    <a:pt x="1328" y="70"/>
                  </a:lnTo>
                  <a:lnTo>
                    <a:pt x="1334" y="55"/>
                  </a:lnTo>
                  <a:lnTo>
                    <a:pt x="1352" y="55"/>
                  </a:lnTo>
                  <a:lnTo>
                    <a:pt x="1370" y="50"/>
                  </a:lnTo>
                  <a:lnTo>
                    <a:pt x="1370" y="35"/>
                  </a:lnTo>
                  <a:lnTo>
                    <a:pt x="1352" y="35"/>
                  </a:lnTo>
                  <a:lnTo>
                    <a:pt x="1334" y="35"/>
                  </a:lnTo>
                  <a:lnTo>
                    <a:pt x="1322" y="20"/>
                  </a:lnTo>
                  <a:lnTo>
                    <a:pt x="1334" y="2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0" name="Freeform 24"/>
            <p:cNvSpPr>
              <a:spLocks/>
            </p:cNvSpPr>
            <p:nvPr/>
          </p:nvSpPr>
          <p:spPr bwMode="auto">
            <a:xfrm>
              <a:off x="1753" y="847"/>
              <a:ext cx="98" cy="85"/>
            </a:xfrm>
            <a:custGeom>
              <a:avLst/>
              <a:gdLst/>
              <a:ahLst/>
              <a:cxnLst>
                <a:cxn ang="0">
                  <a:pos x="30" y="20"/>
                </a:cxn>
                <a:cxn ang="0">
                  <a:pos x="6" y="20"/>
                </a:cxn>
                <a:cxn ang="0">
                  <a:pos x="0" y="35"/>
                </a:cxn>
                <a:cxn ang="0">
                  <a:pos x="0" y="49"/>
                </a:cxn>
                <a:cxn ang="0">
                  <a:pos x="18" y="54"/>
                </a:cxn>
                <a:cxn ang="0">
                  <a:pos x="24" y="69"/>
                </a:cxn>
                <a:cxn ang="0">
                  <a:pos x="36" y="84"/>
                </a:cxn>
                <a:cxn ang="0">
                  <a:pos x="55" y="84"/>
                </a:cxn>
                <a:cxn ang="0">
                  <a:pos x="85" y="84"/>
                </a:cxn>
                <a:cxn ang="0">
                  <a:pos x="97" y="69"/>
                </a:cxn>
                <a:cxn ang="0">
                  <a:pos x="97" y="54"/>
                </a:cxn>
                <a:cxn ang="0">
                  <a:pos x="97" y="40"/>
                </a:cxn>
                <a:cxn ang="0">
                  <a:pos x="79" y="40"/>
                </a:cxn>
                <a:cxn ang="0">
                  <a:pos x="61" y="40"/>
                </a:cxn>
                <a:cxn ang="0">
                  <a:pos x="49" y="25"/>
                </a:cxn>
                <a:cxn ang="0">
                  <a:pos x="24" y="20"/>
                </a:cxn>
                <a:cxn ang="0">
                  <a:pos x="24" y="5"/>
                </a:cxn>
                <a:cxn ang="0">
                  <a:pos x="6" y="0"/>
                </a:cxn>
                <a:cxn ang="0">
                  <a:pos x="6" y="15"/>
                </a:cxn>
                <a:cxn ang="0">
                  <a:pos x="30" y="20"/>
                </a:cxn>
                <a:cxn ang="0">
                  <a:pos x="30" y="35"/>
                </a:cxn>
                <a:cxn ang="0">
                  <a:pos x="6" y="35"/>
                </a:cxn>
                <a:cxn ang="0">
                  <a:pos x="30" y="20"/>
                </a:cxn>
              </a:cxnLst>
              <a:rect l="0" t="0" r="r" b="b"/>
              <a:pathLst>
                <a:path w="98" h="85">
                  <a:moveTo>
                    <a:pt x="30" y="20"/>
                  </a:moveTo>
                  <a:lnTo>
                    <a:pt x="6" y="20"/>
                  </a:lnTo>
                  <a:lnTo>
                    <a:pt x="0" y="35"/>
                  </a:lnTo>
                  <a:lnTo>
                    <a:pt x="0" y="49"/>
                  </a:lnTo>
                  <a:lnTo>
                    <a:pt x="18" y="54"/>
                  </a:lnTo>
                  <a:lnTo>
                    <a:pt x="24" y="69"/>
                  </a:lnTo>
                  <a:lnTo>
                    <a:pt x="36" y="84"/>
                  </a:lnTo>
                  <a:lnTo>
                    <a:pt x="55" y="84"/>
                  </a:lnTo>
                  <a:lnTo>
                    <a:pt x="85" y="84"/>
                  </a:lnTo>
                  <a:lnTo>
                    <a:pt x="97" y="69"/>
                  </a:lnTo>
                  <a:lnTo>
                    <a:pt x="97" y="54"/>
                  </a:lnTo>
                  <a:lnTo>
                    <a:pt x="97" y="40"/>
                  </a:lnTo>
                  <a:lnTo>
                    <a:pt x="79" y="40"/>
                  </a:lnTo>
                  <a:lnTo>
                    <a:pt x="61" y="40"/>
                  </a:lnTo>
                  <a:lnTo>
                    <a:pt x="49" y="25"/>
                  </a:lnTo>
                  <a:lnTo>
                    <a:pt x="24" y="20"/>
                  </a:lnTo>
                  <a:lnTo>
                    <a:pt x="24" y="5"/>
                  </a:lnTo>
                  <a:lnTo>
                    <a:pt x="6" y="0"/>
                  </a:lnTo>
                  <a:lnTo>
                    <a:pt x="6" y="15"/>
                  </a:lnTo>
                  <a:lnTo>
                    <a:pt x="30" y="20"/>
                  </a:lnTo>
                  <a:lnTo>
                    <a:pt x="30" y="35"/>
                  </a:lnTo>
                  <a:lnTo>
                    <a:pt x="6" y="35"/>
                  </a:lnTo>
                  <a:lnTo>
                    <a:pt x="30" y="2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1" name="Freeform 25"/>
            <p:cNvSpPr>
              <a:spLocks/>
            </p:cNvSpPr>
            <p:nvPr/>
          </p:nvSpPr>
          <p:spPr bwMode="auto">
            <a:xfrm>
              <a:off x="5380" y="338"/>
              <a:ext cx="365" cy="106"/>
            </a:xfrm>
            <a:custGeom>
              <a:avLst/>
              <a:gdLst/>
              <a:ahLst/>
              <a:cxnLst>
                <a:cxn ang="0">
                  <a:pos x="340" y="15"/>
                </a:cxn>
                <a:cxn ang="0">
                  <a:pos x="298" y="5"/>
                </a:cxn>
                <a:cxn ang="0">
                  <a:pos x="257" y="0"/>
                </a:cxn>
                <a:cxn ang="0">
                  <a:pos x="215" y="0"/>
                </a:cxn>
                <a:cxn ang="0">
                  <a:pos x="173" y="0"/>
                </a:cxn>
                <a:cxn ang="0">
                  <a:pos x="131" y="0"/>
                </a:cxn>
                <a:cxn ang="0">
                  <a:pos x="101" y="15"/>
                </a:cxn>
                <a:cxn ang="0">
                  <a:pos x="66" y="25"/>
                </a:cxn>
                <a:cxn ang="0">
                  <a:pos x="24" y="30"/>
                </a:cxn>
                <a:cxn ang="0">
                  <a:pos x="0" y="50"/>
                </a:cxn>
                <a:cxn ang="0">
                  <a:pos x="18" y="65"/>
                </a:cxn>
                <a:cxn ang="0">
                  <a:pos x="54" y="65"/>
                </a:cxn>
                <a:cxn ang="0">
                  <a:pos x="90" y="70"/>
                </a:cxn>
                <a:cxn ang="0">
                  <a:pos x="131" y="70"/>
                </a:cxn>
                <a:cxn ang="0">
                  <a:pos x="161" y="55"/>
                </a:cxn>
                <a:cxn ang="0">
                  <a:pos x="197" y="65"/>
                </a:cxn>
                <a:cxn ang="0">
                  <a:pos x="215" y="65"/>
                </a:cxn>
                <a:cxn ang="0">
                  <a:pos x="239" y="40"/>
                </a:cxn>
                <a:cxn ang="0">
                  <a:pos x="280" y="35"/>
                </a:cxn>
                <a:cxn ang="0">
                  <a:pos x="310" y="50"/>
                </a:cxn>
                <a:cxn ang="0">
                  <a:pos x="274" y="50"/>
                </a:cxn>
                <a:cxn ang="0">
                  <a:pos x="269" y="80"/>
                </a:cxn>
                <a:cxn ang="0">
                  <a:pos x="286" y="95"/>
                </a:cxn>
                <a:cxn ang="0">
                  <a:pos x="322" y="105"/>
                </a:cxn>
                <a:cxn ang="0">
                  <a:pos x="352" y="90"/>
                </a:cxn>
                <a:cxn ang="0">
                  <a:pos x="352" y="55"/>
                </a:cxn>
                <a:cxn ang="0">
                  <a:pos x="316" y="55"/>
                </a:cxn>
                <a:cxn ang="0">
                  <a:pos x="298" y="40"/>
                </a:cxn>
                <a:cxn ang="0">
                  <a:pos x="340" y="35"/>
                </a:cxn>
                <a:cxn ang="0">
                  <a:pos x="364" y="30"/>
                </a:cxn>
                <a:cxn ang="0">
                  <a:pos x="340" y="15"/>
                </a:cxn>
                <a:cxn ang="0">
                  <a:pos x="310" y="0"/>
                </a:cxn>
              </a:cxnLst>
              <a:rect l="0" t="0" r="r" b="b"/>
              <a:pathLst>
                <a:path w="365" h="106">
                  <a:moveTo>
                    <a:pt x="364" y="15"/>
                  </a:moveTo>
                  <a:lnTo>
                    <a:pt x="340" y="15"/>
                  </a:lnTo>
                  <a:lnTo>
                    <a:pt x="316" y="15"/>
                  </a:lnTo>
                  <a:lnTo>
                    <a:pt x="298" y="5"/>
                  </a:lnTo>
                  <a:lnTo>
                    <a:pt x="274" y="0"/>
                  </a:lnTo>
                  <a:lnTo>
                    <a:pt x="257" y="0"/>
                  </a:lnTo>
                  <a:lnTo>
                    <a:pt x="233" y="0"/>
                  </a:lnTo>
                  <a:lnTo>
                    <a:pt x="215" y="0"/>
                  </a:lnTo>
                  <a:lnTo>
                    <a:pt x="191" y="0"/>
                  </a:lnTo>
                  <a:lnTo>
                    <a:pt x="173" y="0"/>
                  </a:lnTo>
                  <a:lnTo>
                    <a:pt x="149" y="0"/>
                  </a:lnTo>
                  <a:lnTo>
                    <a:pt x="131" y="0"/>
                  </a:lnTo>
                  <a:lnTo>
                    <a:pt x="107" y="0"/>
                  </a:lnTo>
                  <a:lnTo>
                    <a:pt x="101" y="15"/>
                  </a:lnTo>
                  <a:lnTo>
                    <a:pt x="84" y="25"/>
                  </a:lnTo>
                  <a:lnTo>
                    <a:pt x="66" y="25"/>
                  </a:lnTo>
                  <a:lnTo>
                    <a:pt x="48" y="25"/>
                  </a:lnTo>
                  <a:lnTo>
                    <a:pt x="24" y="30"/>
                  </a:lnTo>
                  <a:lnTo>
                    <a:pt x="6" y="35"/>
                  </a:lnTo>
                  <a:lnTo>
                    <a:pt x="0" y="50"/>
                  </a:lnTo>
                  <a:lnTo>
                    <a:pt x="0" y="65"/>
                  </a:lnTo>
                  <a:lnTo>
                    <a:pt x="18" y="65"/>
                  </a:lnTo>
                  <a:lnTo>
                    <a:pt x="36" y="65"/>
                  </a:lnTo>
                  <a:lnTo>
                    <a:pt x="54" y="65"/>
                  </a:lnTo>
                  <a:lnTo>
                    <a:pt x="72" y="65"/>
                  </a:lnTo>
                  <a:lnTo>
                    <a:pt x="90" y="70"/>
                  </a:lnTo>
                  <a:lnTo>
                    <a:pt x="113" y="70"/>
                  </a:lnTo>
                  <a:lnTo>
                    <a:pt x="131" y="70"/>
                  </a:lnTo>
                  <a:lnTo>
                    <a:pt x="143" y="55"/>
                  </a:lnTo>
                  <a:lnTo>
                    <a:pt x="161" y="55"/>
                  </a:lnTo>
                  <a:lnTo>
                    <a:pt x="179" y="55"/>
                  </a:lnTo>
                  <a:lnTo>
                    <a:pt x="197" y="65"/>
                  </a:lnTo>
                  <a:lnTo>
                    <a:pt x="203" y="80"/>
                  </a:lnTo>
                  <a:lnTo>
                    <a:pt x="215" y="65"/>
                  </a:lnTo>
                  <a:lnTo>
                    <a:pt x="215" y="50"/>
                  </a:lnTo>
                  <a:lnTo>
                    <a:pt x="239" y="40"/>
                  </a:lnTo>
                  <a:lnTo>
                    <a:pt x="257" y="40"/>
                  </a:lnTo>
                  <a:lnTo>
                    <a:pt x="280" y="35"/>
                  </a:lnTo>
                  <a:lnTo>
                    <a:pt x="298" y="35"/>
                  </a:lnTo>
                  <a:lnTo>
                    <a:pt x="310" y="50"/>
                  </a:lnTo>
                  <a:lnTo>
                    <a:pt x="292" y="50"/>
                  </a:lnTo>
                  <a:lnTo>
                    <a:pt x="274" y="50"/>
                  </a:lnTo>
                  <a:lnTo>
                    <a:pt x="269" y="65"/>
                  </a:lnTo>
                  <a:lnTo>
                    <a:pt x="269" y="80"/>
                  </a:lnTo>
                  <a:lnTo>
                    <a:pt x="269" y="95"/>
                  </a:lnTo>
                  <a:lnTo>
                    <a:pt x="286" y="95"/>
                  </a:lnTo>
                  <a:lnTo>
                    <a:pt x="304" y="95"/>
                  </a:lnTo>
                  <a:lnTo>
                    <a:pt x="322" y="105"/>
                  </a:lnTo>
                  <a:lnTo>
                    <a:pt x="340" y="105"/>
                  </a:lnTo>
                  <a:lnTo>
                    <a:pt x="352" y="90"/>
                  </a:lnTo>
                  <a:lnTo>
                    <a:pt x="352" y="75"/>
                  </a:lnTo>
                  <a:lnTo>
                    <a:pt x="352" y="55"/>
                  </a:lnTo>
                  <a:lnTo>
                    <a:pt x="334" y="55"/>
                  </a:lnTo>
                  <a:lnTo>
                    <a:pt x="316" y="55"/>
                  </a:lnTo>
                  <a:lnTo>
                    <a:pt x="298" y="55"/>
                  </a:lnTo>
                  <a:lnTo>
                    <a:pt x="298" y="40"/>
                  </a:lnTo>
                  <a:lnTo>
                    <a:pt x="322" y="35"/>
                  </a:lnTo>
                  <a:lnTo>
                    <a:pt x="340" y="35"/>
                  </a:lnTo>
                  <a:lnTo>
                    <a:pt x="364" y="45"/>
                  </a:lnTo>
                  <a:lnTo>
                    <a:pt x="364" y="30"/>
                  </a:lnTo>
                  <a:lnTo>
                    <a:pt x="364" y="15"/>
                  </a:lnTo>
                  <a:lnTo>
                    <a:pt x="340" y="15"/>
                  </a:lnTo>
                  <a:lnTo>
                    <a:pt x="328" y="0"/>
                  </a:lnTo>
                  <a:lnTo>
                    <a:pt x="310" y="0"/>
                  </a:lnTo>
                  <a:lnTo>
                    <a:pt x="298"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2" name="Freeform 26"/>
            <p:cNvSpPr>
              <a:spLocks/>
            </p:cNvSpPr>
            <p:nvPr/>
          </p:nvSpPr>
          <p:spPr bwMode="auto">
            <a:xfrm>
              <a:off x="3936" y="367"/>
              <a:ext cx="557" cy="193"/>
            </a:xfrm>
            <a:custGeom>
              <a:avLst/>
              <a:gdLst/>
              <a:ahLst/>
              <a:cxnLst>
                <a:cxn ang="0">
                  <a:pos x="538" y="66"/>
                </a:cxn>
                <a:cxn ang="0">
                  <a:pos x="496" y="66"/>
                </a:cxn>
                <a:cxn ang="0">
                  <a:pos x="490" y="35"/>
                </a:cxn>
                <a:cxn ang="0">
                  <a:pos x="454" y="40"/>
                </a:cxn>
                <a:cxn ang="0">
                  <a:pos x="413" y="45"/>
                </a:cxn>
                <a:cxn ang="0">
                  <a:pos x="395" y="76"/>
                </a:cxn>
                <a:cxn ang="0">
                  <a:pos x="395" y="35"/>
                </a:cxn>
                <a:cxn ang="0">
                  <a:pos x="353" y="20"/>
                </a:cxn>
                <a:cxn ang="0">
                  <a:pos x="329" y="51"/>
                </a:cxn>
                <a:cxn ang="0">
                  <a:pos x="287" y="61"/>
                </a:cxn>
                <a:cxn ang="0">
                  <a:pos x="269" y="45"/>
                </a:cxn>
                <a:cxn ang="0">
                  <a:pos x="227" y="45"/>
                </a:cxn>
                <a:cxn ang="0">
                  <a:pos x="221" y="15"/>
                </a:cxn>
                <a:cxn ang="0">
                  <a:pos x="197" y="0"/>
                </a:cxn>
                <a:cxn ang="0">
                  <a:pos x="143" y="0"/>
                </a:cxn>
                <a:cxn ang="0">
                  <a:pos x="120" y="15"/>
                </a:cxn>
                <a:cxn ang="0">
                  <a:pos x="120" y="45"/>
                </a:cxn>
                <a:cxn ang="0">
                  <a:pos x="84" y="51"/>
                </a:cxn>
                <a:cxn ang="0">
                  <a:pos x="42" y="45"/>
                </a:cxn>
                <a:cxn ang="0">
                  <a:pos x="0" y="30"/>
                </a:cxn>
                <a:cxn ang="0">
                  <a:pos x="6" y="61"/>
                </a:cxn>
                <a:cxn ang="0">
                  <a:pos x="48" y="61"/>
                </a:cxn>
                <a:cxn ang="0">
                  <a:pos x="72" y="76"/>
                </a:cxn>
                <a:cxn ang="0">
                  <a:pos x="42" y="101"/>
                </a:cxn>
                <a:cxn ang="0">
                  <a:pos x="78" y="111"/>
                </a:cxn>
                <a:cxn ang="0">
                  <a:pos x="114" y="111"/>
                </a:cxn>
                <a:cxn ang="0">
                  <a:pos x="155" y="111"/>
                </a:cxn>
                <a:cxn ang="0">
                  <a:pos x="197" y="111"/>
                </a:cxn>
                <a:cxn ang="0">
                  <a:pos x="149" y="121"/>
                </a:cxn>
                <a:cxn ang="0">
                  <a:pos x="108" y="136"/>
                </a:cxn>
                <a:cxn ang="0">
                  <a:pos x="102" y="167"/>
                </a:cxn>
                <a:cxn ang="0">
                  <a:pos x="138" y="167"/>
                </a:cxn>
                <a:cxn ang="0">
                  <a:pos x="173" y="167"/>
                </a:cxn>
                <a:cxn ang="0">
                  <a:pos x="215" y="167"/>
                </a:cxn>
                <a:cxn ang="0">
                  <a:pos x="263" y="167"/>
                </a:cxn>
                <a:cxn ang="0">
                  <a:pos x="287" y="187"/>
                </a:cxn>
                <a:cxn ang="0">
                  <a:pos x="329" y="192"/>
                </a:cxn>
                <a:cxn ang="0">
                  <a:pos x="365" y="192"/>
                </a:cxn>
                <a:cxn ang="0">
                  <a:pos x="401" y="192"/>
                </a:cxn>
                <a:cxn ang="0">
                  <a:pos x="424" y="177"/>
                </a:cxn>
                <a:cxn ang="0">
                  <a:pos x="442" y="162"/>
                </a:cxn>
                <a:cxn ang="0">
                  <a:pos x="484" y="162"/>
                </a:cxn>
                <a:cxn ang="0">
                  <a:pos x="508" y="141"/>
                </a:cxn>
                <a:cxn ang="0">
                  <a:pos x="526" y="116"/>
                </a:cxn>
                <a:cxn ang="0">
                  <a:pos x="544" y="86"/>
                </a:cxn>
                <a:cxn ang="0">
                  <a:pos x="544" y="56"/>
                </a:cxn>
                <a:cxn ang="0">
                  <a:pos x="496" y="56"/>
                </a:cxn>
                <a:cxn ang="0">
                  <a:pos x="472" y="35"/>
                </a:cxn>
              </a:cxnLst>
              <a:rect l="0" t="0" r="r" b="b"/>
              <a:pathLst>
                <a:path w="557" h="193">
                  <a:moveTo>
                    <a:pt x="556" y="66"/>
                  </a:moveTo>
                  <a:lnTo>
                    <a:pt x="538" y="66"/>
                  </a:lnTo>
                  <a:lnTo>
                    <a:pt x="520" y="66"/>
                  </a:lnTo>
                  <a:lnTo>
                    <a:pt x="496" y="66"/>
                  </a:lnTo>
                  <a:lnTo>
                    <a:pt x="490" y="51"/>
                  </a:lnTo>
                  <a:lnTo>
                    <a:pt x="490" y="35"/>
                  </a:lnTo>
                  <a:lnTo>
                    <a:pt x="472" y="35"/>
                  </a:lnTo>
                  <a:lnTo>
                    <a:pt x="454" y="40"/>
                  </a:lnTo>
                  <a:lnTo>
                    <a:pt x="436" y="51"/>
                  </a:lnTo>
                  <a:lnTo>
                    <a:pt x="413" y="45"/>
                  </a:lnTo>
                  <a:lnTo>
                    <a:pt x="407" y="61"/>
                  </a:lnTo>
                  <a:lnTo>
                    <a:pt x="395" y="76"/>
                  </a:lnTo>
                  <a:lnTo>
                    <a:pt x="395" y="56"/>
                  </a:lnTo>
                  <a:lnTo>
                    <a:pt x="395" y="35"/>
                  </a:lnTo>
                  <a:lnTo>
                    <a:pt x="371" y="30"/>
                  </a:lnTo>
                  <a:lnTo>
                    <a:pt x="353" y="20"/>
                  </a:lnTo>
                  <a:lnTo>
                    <a:pt x="353" y="40"/>
                  </a:lnTo>
                  <a:lnTo>
                    <a:pt x="329" y="51"/>
                  </a:lnTo>
                  <a:lnTo>
                    <a:pt x="311" y="61"/>
                  </a:lnTo>
                  <a:lnTo>
                    <a:pt x="287" y="61"/>
                  </a:lnTo>
                  <a:lnTo>
                    <a:pt x="269" y="61"/>
                  </a:lnTo>
                  <a:lnTo>
                    <a:pt x="269" y="45"/>
                  </a:lnTo>
                  <a:lnTo>
                    <a:pt x="245" y="45"/>
                  </a:lnTo>
                  <a:lnTo>
                    <a:pt x="227" y="45"/>
                  </a:lnTo>
                  <a:lnTo>
                    <a:pt x="227" y="30"/>
                  </a:lnTo>
                  <a:lnTo>
                    <a:pt x="221" y="15"/>
                  </a:lnTo>
                  <a:lnTo>
                    <a:pt x="215" y="0"/>
                  </a:lnTo>
                  <a:lnTo>
                    <a:pt x="197" y="0"/>
                  </a:lnTo>
                  <a:lnTo>
                    <a:pt x="161" y="0"/>
                  </a:lnTo>
                  <a:lnTo>
                    <a:pt x="143" y="0"/>
                  </a:lnTo>
                  <a:lnTo>
                    <a:pt x="126" y="0"/>
                  </a:lnTo>
                  <a:lnTo>
                    <a:pt x="120" y="15"/>
                  </a:lnTo>
                  <a:lnTo>
                    <a:pt x="120" y="30"/>
                  </a:lnTo>
                  <a:lnTo>
                    <a:pt x="120" y="45"/>
                  </a:lnTo>
                  <a:lnTo>
                    <a:pt x="102" y="51"/>
                  </a:lnTo>
                  <a:lnTo>
                    <a:pt x="84" y="51"/>
                  </a:lnTo>
                  <a:lnTo>
                    <a:pt x="66" y="51"/>
                  </a:lnTo>
                  <a:lnTo>
                    <a:pt x="42" y="45"/>
                  </a:lnTo>
                  <a:lnTo>
                    <a:pt x="24" y="30"/>
                  </a:lnTo>
                  <a:lnTo>
                    <a:pt x="0" y="30"/>
                  </a:lnTo>
                  <a:lnTo>
                    <a:pt x="0" y="45"/>
                  </a:lnTo>
                  <a:lnTo>
                    <a:pt x="6" y="61"/>
                  </a:lnTo>
                  <a:lnTo>
                    <a:pt x="30" y="61"/>
                  </a:lnTo>
                  <a:lnTo>
                    <a:pt x="48" y="61"/>
                  </a:lnTo>
                  <a:lnTo>
                    <a:pt x="72" y="61"/>
                  </a:lnTo>
                  <a:lnTo>
                    <a:pt x="72" y="76"/>
                  </a:lnTo>
                  <a:lnTo>
                    <a:pt x="54" y="86"/>
                  </a:lnTo>
                  <a:lnTo>
                    <a:pt x="42" y="101"/>
                  </a:lnTo>
                  <a:lnTo>
                    <a:pt x="60" y="111"/>
                  </a:lnTo>
                  <a:lnTo>
                    <a:pt x="78" y="111"/>
                  </a:lnTo>
                  <a:lnTo>
                    <a:pt x="96" y="111"/>
                  </a:lnTo>
                  <a:lnTo>
                    <a:pt x="114" y="111"/>
                  </a:lnTo>
                  <a:lnTo>
                    <a:pt x="132" y="111"/>
                  </a:lnTo>
                  <a:lnTo>
                    <a:pt x="155" y="111"/>
                  </a:lnTo>
                  <a:lnTo>
                    <a:pt x="173" y="111"/>
                  </a:lnTo>
                  <a:lnTo>
                    <a:pt x="197" y="111"/>
                  </a:lnTo>
                  <a:lnTo>
                    <a:pt x="215" y="111"/>
                  </a:lnTo>
                  <a:lnTo>
                    <a:pt x="149" y="121"/>
                  </a:lnTo>
                  <a:lnTo>
                    <a:pt x="126" y="121"/>
                  </a:lnTo>
                  <a:lnTo>
                    <a:pt x="108" y="136"/>
                  </a:lnTo>
                  <a:lnTo>
                    <a:pt x="102" y="152"/>
                  </a:lnTo>
                  <a:lnTo>
                    <a:pt x="102" y="167"/>
                  </a:lnTo>
                  <a:lnTo>
                    <a:pt x="120" y="167"/>
                  </a:lnTo>
                  <a:lnTo>
                    <a:pt x="138" y="167"/>
                  </a:lnTo>
                  <a:lnTo>
                    <a:pt x="155" y="167"/>
                  </a:lnTo>
                  <a:lnTo>
                    <a:pt x="173" y="167"/>
                  </a:lnTo>
                  <a:lnTo>
                    <a:pt x="197" y="167"/>
                  </a:lnTo>
                  <a:lnTo>
                    <a:pt x="215" y="167"/>
                  </a:lnTo>
                  <a:lnTo>
                    <a:pt x="245" y="167"/>
                  </a:lnTo>
                  <a:lnTo>
                    <a:pt x="263" y="167"/>
                  </a:lnTo>
                  <a:lnTo>
                    <a:pt x="281" y="172"/>
                  </a:lnTo>
                  <a:lnTo>
                    <a:pt x="287" y="187"/>
                  </a:lnTo>
                  <a:lnTo>
                    <a:pt x="305" y="192"/>
                  </a:lnTo>
                  <a:lnTo>
                    <a:pt x="329" y="192"/>
                  </a:lnTo>
                  <a:lnTo>
                    <a:pt x="347" y="192"/>
                  </a:lnTo>
                  <a:lnTo>
                    <a:pt x="365" y="192"/>
                  </a:lnTo>
                  <a:lnTo>
                    <a:pt x="383" y="192"/>
                  </a:lnTo>
                  <a:lnTo>
                    <a:pt x="401" y="192"/>
                  </a:lnTo>
                  <a:lnTo>
                    <a:pt x="418" y="192"/>
                  </a:lnTo>
                  <a:lnTo>
                    <a:pt x="424" y="177"/>
                  </a:lnTo>
                  <a:lnTo>
                    <a:pt x="424" y="162"/>
                  </a:lnTo>
                  <a:lnTo>
                    <a:pt x="442" y="162"/>
                  </a:lnTo>
                  <a:lnTo>
                    <a:pt x="460" y="162"/>
                  </a:lnTo>
                  <a:lnTo>
                    <a:pt x="484" y="162"/>
                  </a:lnTo>
                  <a:lnTo>
                    <a:pt x="502" y="162"/>
                  </a:lnTo>
                  <a:lnTo>
                    <a:pt x="508" y="141"/>
                  </a:lnTo>
                  <a:lnTo>
                    <a:pt x="508" y="126"/>
                  </a:lnTo>
                  <a:lnTo>
                    <a:pt x="526" y="116"/>
                  </a:lnTo>
                  <a:lnTo>
                    <a:pt x="532" y="101"/>
                  </a:lnTo>
                  <a:lnTo>
                    <a:pt x="544" y="86"/>
                  </a:lnTo>
                  <a:lnTo>
                    <a:pt x="544" y="71"/>
                  </a:lnTo>
                  <a:lnTo>
                    <a:pt x="544" y="56"/>
                  </a:lnTo>
                  <a:lnTo>
                    <a:pt x="520" y="56"/>
                  </a:lnTo>
                  <a:lnTo>
                    <a:pt x="496" y="56"/>
                  </a:lnTo>
                  <a:lnTo>
                    <a:pt x="490" y="35"/>
                  </a:lnTo>
                  <a:lnTo>
                    <a:pt x="472" y="35"/>
                  </a:lnTo>
                  <a:lnTo>
                    <a:pt x="466" y="35"/>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3" name="Freeform 27"/>
            <p:cNvSpPr>
              <a:spLocks/>
            </p:cNvSpPr>
            <p:nvPr/>
          </p:nvSpPr>
          <p:spPr bwMode="auto">
            <a:xfrm>
              <a:off x="3571" y="438"/>
              <a:ext cx="521" cy="383"/>
            </a:xfrm>
            <a:custGeom>
              <a:avLst/>
              <a:gdLst/>
              <a:ahLst/>
              <a:cxnLst>
                <a:cxn ang="0">
                  <a:pos x="484" y="146"/>
                </a:cxn>
                <a:cxn ang="0">
                  <a:pos x="424" y="126"/>
                </a:cxn>
                <a:cxn ang="0">
                  <a:pos x="412" y="80"/>
                </a:cxn>
                <a:cxn ang="0">
                  <a:pos x="371" y="55"/>
                </a:cxn>
                <a:cxn ang="0">
                  <a:pos x="353" y="25"/>
                </a:cxn>
                <a:cxn ang="0">
                  <a:pos x="317" y="0"/>
                </a:cxn>
                <a:cxn ang="0">
                  <a:pos x="257" y="0"/>
                </a:cxn>
                <a:cxn ang="0">
                  <a:pos x="233" y="30"/>
                </a:cxn>
                <a:cxn ang="0">
                  <a:pos x="227" y="85"/>
                </a:cxn>
                <a:cxn ang="0">
                  <a:pos x="209" y="126"/>
                </a:cxn>
                <a:cxn ang="0">
                  <a:pos x="203" y="80"/>
                </a:cxn>
                <a:cxn ang="0">
                  <a:pos x="173" y="35"/>
                </a:cxn>
                <a:cxn ang="0">
                  <a:pos x="126" y="40"/>
                </a:cxn>
                <a:cxn ang="0">
                  <a:pos x="102" y="45"/>
                </a:cxn>
                <a:cxn ang="0">
                  <a:pos x="102" y="10"/>
                </a:cxn>
                <a:cxn ang="0">
                  <a:pos x="84" y="5"/>
                </a:cxn>
                <a:cxn ang="0">
                  <a:pos x="24" y="5"/>
                </a:cxn>
                <a:cxn ang="0">
                  <a:pos x="0" y="50"/>
                </a:cxn>
                <a:cxn ang="0">
                  <a:pos x="36" y="85"/>
                </a:cxn>
                <a:cxn ang="0">
                  <a:pos x="36" y="136"/>
                </a:cxn>
                <a:cxn ang="0">
                  <a:pos x="54" y="171"/>
                </a:cxn>
                <a:cxn ang="0">
                  <a:pos x="120" y="176"/>
                </a:cxn>
                <a:cxn ang="0">
                  <a:pos x="137" y="146"/>
                </a:cxn>
                <a:cxn ang="0">
                  <a:pos x="179" y="141"/>
                </a:cxn>
                <a:cxn ang="0">
                  <a:pos x="221" y="161"/>
                </a:cxn>
                <a:cxn ang="0">
                  <a:pos x="281" y="191"/>
                </a:cxn>
                <a:cxn ang="0">
                  <a:pos x="287" y="206"/>
                </a:cxn>
                <a:cxn ang="0">
                  <a:pos x="233" y="206"/>
                </a:cxn>
                <a:cxn ang="0">
                  <a:pos x="173" y="206"/>
                </a:cxn>
                <a:cxn ang="0">
                  <a:pos x="108" y="206"/>
                </a:cxn>
                <a:cxn ang="0">
                  <a:pos x="102" y="231"/>
                </a:cxn>
                <a:cxn ang="0">
                  <a:pos x="155" y="241"/>
                </a:cxn>
                <a:cxn ang="0">
                  <a:pos x="191" y="261"/>
                </a:cxn>
                <a:cxn ang="0">
                  <a:pos x="149" y="287"/>
                </a:cxn>
                <a:cxn ang="0">
                  <a:pos x="120" y="287"/>
                </a:cxn>
                <a:cxn ang="0">
                  <a:pos x="155" y="312"/>
                </a:cxn>
                <a:cxn ang="0">
                  <a:pos x="197" y="337"/>
                </a:cxn>
                <a:cxn ang="0">
                  <a:pos x="227" y="367"/>
                </a:cxn>
                <a:cxn ang="0">
                  <a:pos x="287" y="382"/>
                </a:cxn>
                <a:cxn ang="0">
                  <a:pos x="299" y="337"/>
                </a:cxn>
                <a:cxn ang="0">
                  <a:pos x="347" y="317"/>
                </a:cxn>
                <a:cxn ang="0">
                  <a:pos x="383" y="287"/>
                </a:cxn>
                <a:cxn ang="0">
                  <a:pos x="406" y="251"/>
                </a:cxn>
                <a:cxn ang="0">
                  <a:pos x="412" y="201"/>
                </a:cxn>
                <a:cxn ang="0">
                  <a:pos x="448" y="181"/>
                </a:cxn>
                <a:cxn ang="0">
                  <a:pos x="508" y="166"/>
                </a:cxn>
              </a:cxnLst>
              <a:rect l="0" t="0" r="r" b="b"/>
              <a:pathLst>
                <a:path w="521" h="383">
                  <a:moveTo>
                    <a:pt x="520" y="161"/>
                  </a:moveTo>
                  <a:lnTo>
                    <a:pt x="502" y="151"/>
                  </a:lnTo>
                  <a:lnTo>
                    <a:pt x="484" y="146"/>
                  </a:lnTo>
                  <a:lnTo>
                    <a:pt x="466" y="141"/>
                  </a:lnTo>
                  <a:lnTo>
                    <a:pt x="442" y="131"/>
                  </a:lnTo>
                  <a:lnTo>
                    <a:pt x="424" y="126"/>
                  </a:lnTo>
                  <a:lnTo>
                    <a:pt x="412" y="111"/>
                  </a:lnTo>
                  <a:lnTo>
                    <a:pt x="412" y="96"/>
                  </a:lnTo>
                  <a:lnTo>
                    <a:pt x="412" y="80"/>
                  </a:lnTo>
                  <a:lnTo>
                    <a:pt x="394" y="70"/>
                  </a:lnTo>
                  <a:lnTo>
                    <a:pt x="377" y="70"/>
                  </a:lnTo>
                  <a:lnTo>
                    <a:pt x="371" y="55"/>
                  </a:lnTo>
                  <a:lnTo>
                    <a:pt x="371" y="40"/>
                  </a:lnTo>
                  <a:lnTo>
                    <a:pt x="371" y="25"/>
                  </a:lnTo>
                  <a:lnTo>
                    <a:pt x="353" y="25"/>
                  </a:lnTo>
                  <a:lnTo>
                    <a:pt x="335" y="20"/>
                  </a:lnTo>
                  <a:lnTo>
                    <a:pt x="335" y="5"/>
                  </a:lnTo>
                  <a:lnTo>
                    <a:pt x="317" y="0"/>
                  </a:lnTo>
                  <a:lnTo>
                    <a:pt x="299" y="0"/>
                  </a:lnTo>
                  <a:lnTo>
                    <a:pt x="275" y="0"/>
                  </a:lnTo>
                  <a:lnTo>
                    <a:pt x="257" y="0"/>
                  </a:lnTo>
                  <a:lnTo>
                    <a:pt x="233" y="0"/>
                  </a:lnTo>
                  <a:lnTo>
                    <a:pt x="233" y="15"/>
                  </a:lnTo>
                  <a:lnTo>
                    <a:pt x="233" y="30"/>
                  </a:lnTo>
                  <a:lnTo>
                    <a:pt x="227" y="50"/>
                  </a:lnTo>
                  <a:lnTo>
                    <a:pt x="227" y="65"/>
                  </a:lnTo>
                  <a:lnTo>
                    <a:pt x="227" y="85"/>
                  </a:lnTo>
                  <a:lnTo>
                    <a:pt x="227" y="101"/>
                  </a:lnTo>
                  <a:lnTo>
                    <a:pt x="227" y="121"/>
                  </a:lnTo>
                  <a:lnTo>
                    <a:pt x="209" y="126"/>
                  </a:lnTo>
                  <a:lnTo>
                    <a:pt x="209" y="111"/>
                  </a:lnTo>
                  <a:lnTo>
                    <a:pt x="203" y="96"/>
                  </a:lnTo>
                  <a:lnTo>
                    <a:pt x="203" y="80"/>
                  </a:lnTo>
                  <a:lnTo>
                    <a:pt x="203" y="60"/>
                  </a:lnTo>
                  <a:lnTo>
                    <a:pt x="191" y="45"/>
                  </a:lnTo>
                  <a:lnTo>
                    <a:pt x="173" y="35"/>
                  </a:lnTo>
                  <a:lnTo>
                    <a:pt x="149" y="25"/>
                  </a:lnTo>
                  <a:lnTo>
                    <a:pt x="131" y="25"/>
                  </a:lnTo>
                  <a:lnTo>
                    <a:pt x="126" y="40"/>
                  </a:lnTo>
                  <a:lnTo>
                    <a:pt x="126" y="55"/>
                  </a:lnTo>
                  <a:lnTo>
                    <a:pt x="108" y="65"/>
                  </a:lnTo>
                  <a:lnTo>
                    <a:pt x="102" y="45"/>
                  </a:lnTo>
                  <a:lnTo>
                    <a:pt x="90" y="25"/>
                  </a:lnTo>
                  <a:lnTo>
                    <a:pt x="84" y="10"/>
                  </a:lnTo>
                  <a:lnTo>
                    <a:pt x="102" y="10"/>
                  </a:lnTo>
                  <a:lnTo>
                    <a:pt x="120" y="10"/>
                  </a:lnTo>
                  <a:lnTo>
                    <a:pt x="102" y="5"/>
                  </a:lnTo>
                  <a:lnTo>
                    <a:pt x="84" y="5"/>
                  </a:lnTo>
                  <a:lnTo>
                    <a:pt x="66" y="5"/>
                  </a:lnTo>
                  <a:lnTo>
                    <a:pt x="42" y="5"/>
                  </a:lnTo>
                  <a:lnTo>
                    <a:pt x="24" y="5"/>
                  </a:lnTo>
                  <a:lnTo>
                    <a:pt x="6" y="15"/>
                  </a:lnTo>
                  <a:lnTo>
                    <a:pt x="0" y="30"/>
                  </a:lnTo>
                  <a:lnTo>
                    <a:pt x="0" y="50"/>
                  </a:lnTo>
                  <a:lnTo>
                    <a:pt x="0" y="65"/>
                  </a:lnTo>
                  <a:lnTo>
                    <a:pt x="18" y="75"/>
                  </a:lnTo>
                  <a:lnTo>
                    <a:pt x="36" y="85"/>
                  </a:lnTo>
                  <a:lnTo>
                    <a:pt x="36" y="101"/>
                  </a:lnTo>
                  <a:lnTo>
                    <a:pt x="36" y="121"/>
                  </a:lnTo>
                  <a:lnTo>
                    <a:pt x="36" y="136"/>
                  </a:lnTo>
                  <a:lnTo>
                    <a:pt x="36" y="156"/>
                  </a:lnTo>
                  <a:lnTo>
                    <a:pt x="36" y="171"/>
                  </a:lnTo>
                  <a:lnTo>
                    <a:pt x="54" y="171"/>
                  </a:lnTo>
                  <a:lnTo>
                    <a:pt x="78" y="176"/>
                  </a:lnTo>
                  <a:lnTo>
                    <a:pt x="96" y="176"/>
                  </a:lnTo>
                  <a:lnTo>
                    <a:pt x="120" y="176"/>
                  </a:lnTo>
                  <a:lnTo>
                    <a:pt x="137" y="176"/>
                  </a:lnTo>
                  <a:lnTo>
                    <a:pt x="137" y="161"/>
                  </a:lnTo>
                  <a:lnTo>
                    <a:pt x="137" y="146"/>
                  </a:lnTo>
                  <a:lnTo>
                    <a:pt x="137" y="131"/>
                  </a:lnTo>
                  <a:lnTo>
                    <a:pt x="161" y="131"/>
                  </a:lnTo>
                  <a:lnTo>
                    <a:pt x="179" y="141"/>
                  </a:lnTo>
                  <a:lnTo>
                    <a:pt x="179" y="156"/>
                  </a:lnTo>
                  <a:lnTo>
                    <a:pt x="203" y="161"/>
                  </a:lnTo>
                  <a:lnTo>
                    <a:pt x="221" y="161"/>
                  </a:lnTo>
                  <a:lnTo>
                    <a:pt x="233" y="176"/>
                  </a:lnTo>
                  <a:lnTo>
                    <a:pt x="263" y="181"/>
                  </a:lnTo>
                  <a:lnTo>
                    <a:pt x="281" y="191"/>
                  </a:lnTo>
                  <a:lnTo>
                    <a:pt x="305" y="191"/>
                  </a:lnTo>
                  <a:lnTo>
                    <a:pt x="305" y="206"/>
                  </a:lnTo>
                  <a:lnTo>
                    <a:pt x="287" y="206"/>
                  </a:lnTo>
                  <a:lnTo>
                    <a:pt x="269" y="206"/>
                  </a:lnTo>
                  <a:lnTo>
                    <a:pt x="251" y="206"/>
                  </a:lnTo>
                  <a:lnTo>
                    <a:pt x="233" y="206"/>
                  </a:lnTo>
                  <a:lnTo>
                    <a:pt x="215" y="206"/>
                  </a:lnTo>
                  <a:lnTo>
                    <a:pt x="191" y="206"/>
                  </a:lnTo>
                  <a:lnTo>
                    <a:pt x="173" y="206"/>
                  </a:lnTo>
                  <a:lnTo>
                    <a:pt x="149" y="206"/>
                  </a:lnTo>
                  <a:lnTo>
                    <a:pt x="131" y="206"/>
                  </a:lnTo>
                  <a:lnTo>
                    <a:pt x="108" y="206"/>
                  </a:lnTo>
                  <a:lnTo>
                    <a:pt x="90" y="206"/>
                  </a:lnTo>
                  <a:lnTo>
                    <a:pt x="84" y="226"/>
                  </a:lnTo>
                  <a:lnTo>
                    <a:pt x="102" y="231"/>
                  </a:lnTo>
                  <a:lnTo>
                    <a:pt x="120" y="241"/>
                  </a:lnTo>
                  <a:lnTo>
                    <a:pt x="137" y="241"/>
                  </a:lnTo>
                  <a:lnTo>
                    <a:pt x="155" y="241"/>
                  </a:lnTo>
                  <a:lnTo>
                    <a:pt x="179" y="241"/>
                  </a:lnTo>
                  <a:lnTo>
                    <a:pt x="197" y="241"/>
                  </a:lnTo>
                  <a:lnTo>
                    <a:pt x="191" y="261"/>
                  </a:lnTo>
                  <a:lnTo>
                    <a:pt x="185" y="276"/>
                  </a:lnTo>
                  <a:lnTo>
                    <a:pt x="167" y="287"/>
                  </a:lnTo>
                  <a:lnTo>
                    <a:pt x="149" y="287"/>
                  </a:lnTo>
                  <a:lnTo>
                    <a:pt x="131" y="287"/>
                  </a:lnTo>
                  <a:lnTo>
                    <a:pt x="126" y="271"/>
                  </a:lnTo>
                  <a:lnTo>
                    <a:pt x="120" y="287"/>
                  </a:lnTo>
                  <a:lnTo>
                    <a:pt x="120" y="302"/>
                  </a:lnTo>
                  <a:lnTo>
                    <a:pt x="137" y="312"/>
                  </a:lnTo>
                  <a:lnTo>
                    <a:pt x="155" y="312"/>
                  </a:lnTo>
                  <a:lnTo>
                    <a:pt x="179" y="312"/>
                  </a:lnTo>
                  <a:lnTo>
                    <a:pt x="179" y="332"/>
                  </a:lnTo>
                  <a:lnTo>
                    <a:pt x="197" y="337"/>
                  </a:lnTo>
                  <a:lnTo>
                    <a:pt x="221" y="337"/>
                  </a:lnTo>
                  <a:lnTo>
                    <a:pt x="227" y="352"/>
                  </a:lnTo>
                  <a:lnTo>
                    <a:pt x="227" y="367"/>
                  </a:lnTo>
                  <a:lnTo>
                    <a:pt x="239" y="382"/>
                  </a:lnTo>
                  <a:lnTo>
                    <a:pt x="269" y="382"/>
                  </a:lnTo>
                  <a:lnTo>
                    <a:pt x="287" y="382"/>
                  </a:lnTo>
                  <a:lnTo>
                    <a:pt x="287" y="367"/>
                  </a:lnTo>
                  <a:lnTo>
                    <a:pt x="299" y="352"/>
                  </a:lnTo>
                  <a:lnTo>
                    <a:pt x="299" y="337"/>
                  </a:lnTo>
                  <a:lnTo>
                    <a:pt x="323" y="332"/>
                  </a:lnTo>
                  <a:lnTo>
                    <a:pt x="341" y="332"/>
                  </a:lnTo>
                  <a:lnTo>
                    <a:pt x="347" y="317"/>
                  </a:lnTo>
                  <a:lnTo>
                    <a:pt x="365" y="302"/>
                  </a:lnTo>
                  <a:lnTo>
                    <a:pt x="365" y="287"/>
                  </a:lnTo>
                  <a:lnTo>
                    <a:pt x="383" y="287"/>
                  </a:lnTo>
                  <a:lnTo>
                    <a:pt x="406" y="281"/>
                  </a:lnTo>
                  <a:lnTo>
                    <a:pt x="406" y="266"/>
                  </a:lnTo>
                  <a:lnTo>
                    <a:pt x="406" y="251"/>
                  </a:lnTo>
                  <a:lnTo>
                    <a:pt x="412" y="236"/>
                  </a:lnTo>
                  <a:lnTo>
                    <a:pt x="412" y="221"/>
                  </a:lnTo>
                  <a:lnTo>
                    <a:pt x="412" y="201"/>
                  </a:lnTo>
                  <a:lnTo>
                    <a:pt x="412" y="186"/>
                  </a:lnTo>
                  <a:lnTo>
                    <a:pt x="430" y="186"/>
                  </a:lnTo>
                  <a:lnTo>
                    <a:pt x="448" y="181"/>
                  </a:lnTo>
                  <a:lnTo>
                    <a:pt x="466" y="176"/>
                  </a:lnTo>
                  <a:lnTo>
                    <a:pt x="490" y="176"/>
                  </a:lnTo>
                  <a:lnTo>
                    <a:pt x="508" y="166"/>
                  </a:lnTo>
                  <a:lnTo>
                    <a:pt x="520" y="151"/>
                  </a:lnTo>
                  <a:lnTo>
                    <a:pt x="520" y="161"/>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4" name="Freeform 28"/>
            <p:cNvSpPr>
              <a:spLocks/>
            </p:cNvSpPr>
            <p:nvPr/>
          </p:nvSpPr>
          <p:spPr bwMode="auto">
            <a:xfrm>
              <a:off x="4060" y="619"/>
              <a:ext cx="253" cy="137"/>
            </a:xfrm>
            <a:custGeom>
              <a:avLst/>
              <a:gdLst/>
              <a:ahLst/>
              <a:cxnLst>
                <a:cxn ang="0">
                  <a:pos x="252" y="86"/>
                </a:cxn>
                <a:cxn ang="0">
                  <a:pos x="234" y="86"/>
                </a:cxn>
                <a:cxn ang="0">
                  <a:pos x="216" y="86"/>
                </a:cxn>
                <a:cxn ang="0">
                  <a:pos x="198" y="86"/>
                </a:cxn>
                <a:cxn ang="0">
                  <a:pos x="180" y="86"/>
                </a:cxn>
                <a:cxn ang="0">
                  <a:pos x="174" y="71"/>
                </a:cxn>
                <a:cxn ang="0">
                  <a:pos x="168" y="55"/>
                </a:cxn>
                <a:cxn ang="0">
                  <a:pos x="150" y="50"/>
                </a:cxn>
                <a:cxn ang="0">
                  <a:pos x="132" y="50"/>
                </a:cxn>
                <a:cxn ang="0">
                  <a:pos x="114" y="50"/>
                </a:cxn>
                <a:cxn ang="0">
                  <a:pos x="96" y="50"/>
                </a:cxn>
                <a:cxn ang="0">
                  <a:pos x="90" y="35"/>
                </a:cxn>
                <a:cxn ang="0">
                  <a:pos x="108" y="30"/>
                </a:cxn>
                <a:cxn ang="0">
                  <a:pos x="108" y="15"/>
                </a:cxn>
                <a:cxn ang="0">
                  <a:pos x="108" y="0"/>
                </a:cxn>
                <a:cxn ang="0">
                  <a:pos x="90" y="0"/>
                </a:cxn>
                <a:cxn ang="0">
                  <a:pos x="72" y="0"/>
                </a:cxn>
                <a:cxn ang="0">
                  <a:pos x="54" y="0"/>
                </a:cxn>
                <a:cxn ang="0">
                  <a:pos x="30" y="0"/>
                </a:cxn>
                <a:cxn ang="0">
                  <a:pos x="12" y="0"/>
                </a:cxn>
                <a:cxn ang="0">
                  <a:pos x="12" y="15"/>
                </a:cxn>
                <a:cxn ang="0">
                  <a:pos x="0" y="30"/>
                </a:cxn>
                <a:cxn ang="0">
                  <a:pos x="0" y="45"/>
                </a:cxn>
                <a:cxn ang="0">
                  <a:pos x="18" y="45"/>
                </a:cxn>
                <a:cxn ang="0">
                  <a:pos x="36" y="50"/>
                </a:cxn>
                <a:cxn ang="0">
                  <a:pos x="60" y="60"/>
                </a:cxn>
                <a:cxn ang="0">
                  <a:pos x="42" y="65"/>
                </a:cxn>
                <a:cxn ang="0">
                  <a:pos x="24" y="65"/>
                </a:cxn>
                <a:cxn ang="0">
                  <a:pos x="24" y="81"/>
                </a:cxn>
                <a:cxn ang="0">
                  <a:pos x="24" y="96"/>
                </a:cxn>
                <a:cxn ang="0">
                  <a:pos x="42" y="101"/>
                </a:cxn>
                <a:cxn ang="0">
                  <a:pos x="48" y="116"/>
                </a:cxn>
                <a:cxn ang="0">
                  <a:pos x="42" y="131"/>
                </a:cxn>
                <a:cxn ang="0">
                  <a:pos x="60" y="136"/>
                </a:cxn>
                <a:cxn ang="0">
                  <a:pos x="78" y="136"/>
                </a:cxn>
                <a:cxn ang="0">
                  <a:pos x="90" y="121"/>
                </a:cxn>
                <a:cxn ang="0">
                  <a:pos x="108" y="121"/>
                </a:cxn>
                <a:cxn ang="0">
                  <a:pos x="126" y="121"/>
                </a:cxn>
                <a:cxn ang="0">
                  <a:pos x="144" y="121"/>
                </a:cxn>
                <a:cxn ang="0">
                  <a:pos x="162" y="131"/>
                </a:cxn>
                <a:cxn ang="0">
                  <a:pos x="186" y="131"/>
                </a:cxn>
                <a:cxn ang="0">
                  <a:pos x="186" y="111"/>
                </a:cxn>
                <a:cxn ang="0">
                  <a:pos x="204" y="111"/>
                </a:cxn>
                <a:cxn ang="0">
                  <a:pos x="228" y="111"/>
                </a:cxn>
                <a:cxn ang="0">
                  <a:pos x="246" y="111"/>
                </a:cxn>
                <a:cxn ang="0">
                  <a:pos x="252" y="91"/>
                </a:cxn>
                <a:cxn ang="0">
                  <a:pos x="252" y="86"/>
                </a:cxn>
              </a:cxnLst>
              <a:rect l="0" t="0" r="r" b="b"/>
              <a:pathLst>
                <a:path w="253" h="137">
                  <a:moveTo>
                    <a:pt x="252" y="86"/>
                  </a:moveTo>
                  <a:lnTo>
                    <a:pt x="234" y="86"/>
                  </a:lnTo>
                  <a:lnTo>
                    <a:pt x="216" y="86"/>
                  </a:lnTo>
                  <a:lnTo>
                    <a:pt x="198" y="86"/>
                  </a:lnTo>
                  <a:lnTo>
                    <a:pt x="180" y="86"/>
                  </a:lnTo>
                  <a:lnTo>
                    <a:pt x="174" y="71"/>
                  </a:lnTo>
                  <a:lnTo>
                    <a:pt x="168" y="55"/>
                  </a:lnTo>
                  <a:lnTo>
                    <a:pt x="150" y="50"/>
                  </a:lnTo>
                  <a:lnTo>
                    <a:pt x="132" y="50"/>
                  </a:lnTo>
                  <a:lnTo>
                    <a:pt x="114" y="50"/>
                  </a:lnTo>
                  <a:lnTo>
                    <a:pt x="96" y="50"/>
                  </a:lnTo>
                  <a:lnTo>
                    <a:pt x="90" y="35"/>
                  </a:lnTo>
                  <a:lnTo>
                    <a:pt x="108" y="30"/>
                  </a:lnTo>
                  <a:lnTo>
                    <a:pt x="108" y="15"/>
                  </a:lnTo>
                  <a:lnTo>
                    <a:pt x="108" y="0"/>
                  </a:lnTo>
                  <a:lnTo>
                    <a:pt x="90" y="0"/>
                  </a:lnTo>
                  <a:lnTo>
                    <a:pt x="72" y="0"/>
                  </a:lnTo>
                  <a:lnTo>
                    <a:pt x="54" y="0"/>
                  </a:lnTo>
                  <a:lnTo>
                    <a:pt x="30" y="0"/>
                  </a:lnTo>
                  <a:lnTo>
                    <a:pt x="12" y="0"/>
                  </a:lnTo>
                  <a:lnTo>
                    <a:pt x="12" y="15"/>
                  </a:lnTo>
                  <a:lnTo>
                    <a:pt x="0" y="30"/>
                  </a:lnTo>
                  <a:lnTo>
                    <a:pt x="0" y="45"/>
                  </a:lnTo>
                  <a:lnTo>
                    <a:pt x="18" y="45"/>
                  </a:lnTo>
                  <a:lnTo>
                    <a:pt x="36" y="50"/>
                  </a:lnTo>
                  <a:lnTo>
                    <a:pt x="60" y="60"/>
                  </a:lnTo>
                  <a:lnTo>
                    <a:pt x="42" y="65"/>
                  </a:lnTo>
                  <a:lnTo>
                    <a:pt x="24" y="65"/>
                  </a:lnTo>
                  <a:lnTo>
                    <a:pt x="24" y="81"/>
                  </a:lnTo>
                  <a:lnTo>
                    <a:pt x="24" y="96"/>
                  </a:lnTo>
                  <a:lnTo>
                    <a:pt x="42" y="101"/>
                  </a:lnTo>
                  <a:lnTo>
                    <a:pt x="48" y="116"/>
                  </a:lnTo>
                  <a:lnTo>
                    <a:pt x="42" y="131"/>
                  </a:lnTo>
                  <a:lnTo>
                    <a:pt x="60" y="136"/>
                  </a:lnTo>
                  <a:lnTo>
                    <a:pt x="78" y="136"/>
                  </a:lnTo>
                  <a:lnTo>
                    <a:pt x="90" y="121"/>
                  </a:lnTo>
                  <a:lnTo>
                    <a:pt x="108" y="121"/>
                  </a:lnTo>
                  <a:lnTo>
                    <a:pt x="126" y="121"/>
                  </a:lnTo>
                  <a:lnTo>
                    <a:pt x="144" y="121"/>
                  </a:lnTo>
                  <a:lnTo>
                    <a:pt x="162" y="131"/>
                  </a:lnTo>
                  <a:lnTo>
                    <a:pt x="186" y="131"/>
                  </a:lnTo>
                  <a:lnTo>
                    <a:pt x="186" y="111"/>
                  </a:lnTo>
                  <a:lnTo>
                    <a:pt x="204" y="111"/>
                  </a:lnTo>
                  <a:lnTo>
                    <a:pt x="228" y="111"/>
                  </a:lnTo>
                  <a:lnTo>
                    <a:pt x="246" y="111"/>
                  </a:lnTo>
                  <a:lnTo>
                    <a:pt x="252" y="91"/>
                  </a:lnTo>
                  <a:lnTo>
                    <a:pt x="252" y="86"/>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5" name="Freeform 29"/>
            <p:cNvSpPr>
              <a:spLocks/>
            </p:cNvSpPr>
            <p:nvPr/>
          </p:nvSpPr>
          <p:spPr bwMode="auto">
            <a:xfrm>
              <a:off x="2282" y="1294"/>
              <a:ext cx="3471" cy="3017"/>
            </a:xfrm>
            <a:custGeom>
              <a:avLst/>
              <a:gdLst/>
              <a:ahLst/>
              <a:cxnLst>
                <a:cxn ang="0">
                  <a:pos x="3287" y="361"/>
                </a:cxn>
                <a:cxn ang="0">
                  <a:pos x="3176" y="428"/>
                </a:cxn>
                <a:cxn ang="0">
                  <a:pos x="2917" y="604"/>
                </a:cxn>
                <a:cxn ang="0">
                  <a:pos x="2677" y="579"/>
                </a:cxn>
                <a:cxn ang="0">
                  <a:pos x="2647" y="436"/>
                </a:cxn>
                <a:cxn ang="0">
                  <a:pos x="2988" y="343"/>
                </a:cxn>
                <a:cxn ang="0">
                  <a:pos x="2568" y="167"/>
                </a:cxn>
                <a:cxn ang="0">
                  <a:pos x="2397" y="50"/>
                </a:cxn>
                <a:cxn ang="0">
                  <a:pos x="2178" y="75"/>
                </a:cxn>
                <a:cxn ang="0">
                  <a:pos x="2068" y="25"/>
                </a:cxn>
                <a:cxn ang="0">
                  <a:pos x="1789" y="167"/>
                </a:cxn>
                <a:cxn ang="0">
                  <a:pos x="1579" y="336"/>
                </a:cxn>
                <a:cxn ang="0">
                  <a:pos x="1269" y="587"/>
                </a:cxn>
                <a:cxn ang="0">
                  <a:pos x="1070" y="721"/>
                </a:cxn>
                <a:cxn ang="0">
                  <a:pos x="939" y="922"/>
                </a:cxn>
                <a:cxn ang="0">
                  <a:pos x="950" y="1073"/>
                </a:cxn>
                <a:cxn ang="0">
                  <a:pos x="1239" y="1065"/>
                </a:cxn>
                <a:cxn ang="0">
                  <a:pos x="1429" y="1324"/>
                </a:cxn>
                <a:cxn ang="0">
                  <a:pos x="1659" y="1082"/>
                </a:cxn>
                <a:cxn ang="0">
                  <a:pos x="1579" y="855"/>
                </a:cxn>
                <a:cxn ang="0">
                  <a:pos x="1838" y="587"/>
                </a:cxn>
                <a:cxn ang="0">
                  <a:pos x="1978" y="629"/>
                </a:cxn>
                <a:cxn ang="0">
                  <a:pos x="1978" y="931"/>
                </a:cxn>
                <a:cxn ang="0">
                  <a:pos x="2268" y="931"/>
                </a:cxn>
                <a:cxn ang="0">
                  <a:pos x="2038" y="1073"/>
                </a:cxn>
                <a:cxn ang="0">
                  <a:pos x="1849" y="1274"/>
                </a:cxn>
                <a:cxn ang="0">
                  <a:pos x="1618" y="1434"/>
                </a:cxn>
                <a:cxn ang="0">
                  <a:pos x="1199" y="1518"/>
                </a:cxn>
                <a:cxn ang="0">
                  <a:pos x="1220" y="1224"/>
                </a:cxn>
                <a:cxn ang="0">
                  <a:pos x="1079" y="1392"/>
                </a:cxn>
                <a:cxn ang="0">
                  <a:pos x="869" y="1626"/>
                </a:cxn>
                <a:cxn ang="0">
                  <a:pos x="500" y="1836"/>
                </a:cxn>
                <a:cxn ang="0">
                  <a:pos x="370" y="1987"/>
                </a:cxn>
                <a:cxn ang="0">
                  <a:pos x="460" y="2280"/>
                </a:cxn>
                <a:cxn ang="0">
                  <a:pos x="40" y="2305"/>
                </a:cxn>
                <a:cxn ang="0">
                  <a:pos x="51" y="2658"/>
                </a:cxn>
                <a:cxn ang="0">
                  <a:pos x="440" y="2708"/>
                </a:cxn>
                <a:cxn ang="0">
                  <a:pos x="659" y="2431"/>
                </a:cxn>
                <a:cxn ang="0">
                  <a:pos x="999" y="2305"/>
                </a:cxn>
                <a:cxn ang="0">
                  <a:pos x="1280" y="2398"/>
                </a:cxn>
                <a:cxn ang="0">
                  <a:pos x="1539" y="2658"/>
                </a:cxn>
                <a:cxn ang="0">
                  <a:pos x="1539" y="2415"/>
                </a:cxn>
                <a:cxn ang="0">
                  <a:pos x="1280" y="2154"/>
                </a:cxn>
                <a:cxn ang="0">
                  <a:pos x="1558" y="2289"/>
                </a:cxn>
                <a:cxn ang="0">
                  <a:pos x="1819" y="2600"/>
                </a:cxn>
                <a:cxn ang="0">
                  <a:pos x="1948" y="2708"/>
                </a:cxn>
                <a:cxn ang="0">
                  <a:pos x="1928" y="2532"/>
                </a:cxn>
                <a:cxn ang="0">
                  <a:pos x="2298" y="2449"/>
                </a:cxn>
                <a:cxn ang="0">
                  <a:pos x="2367" y="2088"/>
                </a:cxn>
                <a:cxn ang="0">
                  <a:pos x="2617" y="2214"/>
                </a:cxn>
                <a:cxn ang="0">
                  <a:pos x="2787" y="2063"/>
                </a:cxn>
                <a:cxn ang="0">
                  <a:pos x="2857" y="2214"/>
                </a:cxn>
                <a:cxn ang="0">
                  <a:pos x="2817" y="2449"/>
                </a:cxn>
                <a:cxn ang="0">
                  <a:pos x="2427" y="2431"/>
                </a:cxn>
                <a:cxn ang="0">
                  <a:pos x="2208" y="2641"/>
                </a:cxn>
                <a:cxn ang="0">
                  <a:pos x="2478" y="2751"/>
                </a:cxn>
                <a:cxn ang="0">
                  <a:pos x="2718" y="2859"/>
                </a:cxn>
                <a:cxn ang="0">
                  <a:pos x="1220" y="2842"/>
                </a:cxn>
                <a:cxn ang="0">
                  <a:pos x="1029" y="2708"/>
                </a:cxn>
                <a:cxn ang="0">
                  <a:pos x="569" y="2776"/>
                </a:cxn>
                <a:cxn ang="0">
                  <a:pos x="190" y="2884"/>
                </a:cxn>
              </a:cxnLst>
              <a:rect l="0" t="0" r="r" b="b"/>
              <a:pathLst>
                <a:path w="3471" h="3017">
                  <a:moveTo>
                    <a:pt x="3467" y="343"/>
                  </a:moveTo>
                  <a:lnTo>
                    <a:pt x="3427" y="343"/>
                  </a:lnTo>
                  <a:lnTo>
                    <a:pt x="3407" y="369"/>
                  </a:lnTo>
                  <a:lnTo>
                    <a:pt x="3407" y="394"/>
                  </a:lnTo>
                  <a:lnTo>
                    <a:pt x="3397" y="428"/>
                  </a:lnTo>
                  <a:lnTo>
                    <a:pt x="3367" y="436"/>
                  </a:lnTo>
                  <a:lnTo>
                    <a:pt x="3337" y="436"/>
                  </a:lnTo>
                  <a:lnTo>
                    <a:pt x="3307" y="436"/>
                  </a:lnTo>
                  <a:lnTo>
                    <a:pt x="3296" y="462"/>
                  </a:lnTo>
                  <a:lnTo>
                    <a:pt x="3266" y="469"/>
                  </a:lnTo>
                  <a:lnTo>
                    <a:pt x="3257" y="444"/>
                  </a:lnTo>
                  <a:lnTo>
                    <a:pt x="3257" y="419"/>
                  </a:lnTo>
                  <a:lnTo>
                    <a:pt x="3257" y="386"/>
                  </a:lnTo>
                  <a:lnTo>
                    <a:pt x="3257" y="361"/>
                  </a:lnTo>
                  <a:lnTo>
                    <a:pt x="3287" y="361"/>
                  </a:lnTo>
                  <a:lnTo>
                    <a:pt x="3317" y="361"/>
                  </a:lnTo>
                  <a:lnTo>
                    <a:pt x="3326" y="327"/>
                  </a:lnTo>
                  <a:lnTo>
                    <a:pt x="3326" y="302"/>
                  </a:lnTo>
                  <a:lnTo>
                    <a:pt x="3296" y="286"/>
                  </a:lnTo>
                  <a:lnTo>
                    <a:pt x="3266" y="268"/>
                  </a:lnTo>
                  <a:lnTo>
                    <a:pt x="3236" y="260"/>
                  </a:lnTo>
                  <a:lnTo>
                    <a:pt x="3197" y="260"/>
                  </a:lnTo>
                  <a:lnTo>
                    <a:pt x="3187" y="235"/>
                  </a:lnTo>
                  <a:lnTo>
                    <a:pt x="3176" y="260"/>
                  </a:lnTo>
                  <a:lnTo>
                    <a:pt x="3187" y="286"/>
                  </a:lnTo>
                  <a:lnTo>
                    <a:pt x="3187" y="311"/>
                  </a:lnTo>
                  <a:lnTo>
                    <a:pt x="3167" y="336"/>
                  </a:lnTo>
                  <a:lnTo>
                    <a:pt x="3157" y="369"/>
                  </a:lnTo>
                  <a:lnTo>
                    <a:pt x="3157" y="394"/>
                  </a:lnTo>
                  <a:lnTo>
                    <a:pt x="3176" y="428"/>
                  </a:lnTo>
                  <a:lnTo>
                    <a:pt x="3176" y="453"/>
                  </a:lnTo>
                  <a:lnTo>
                    <a:pt x="3157" y="487"/>
                  </a:lnTo>
                  <a:lnTo>
                    <a:pt x="3127" y="494"/>
                  </a:lnTo>
                  <a:lnTo>
                    <a:pt x="3097" y="494"/>
                  </a:lnTo>
                  <a:lnTo>
                    <a:pt x="3086" y="469"/>
                  </a:lnTo>
                  <a:lnTo>
                    <a:pt x="3056" y="469"/>
                  </a:lnTo>
                  <a:lnTo>
                    <a:pt x="3027" y="469"/>
                  </a:lnTo>
                  <a:lnTo>
                    <a:pt x="2988" y="469"/>
                  </a:lnTo>
                  <a:lnTo>
                    <a:pt x="2958" y="487"/>
                  </a:lnTo>
                  <a:lnTo>
                    <a:pt x="2958" y="512"/>
                  </a:lnTo>
                  <a:lnTo>
                    <a:pt x="2947" y="545"/>
                  </a:lnTo>
                  <a:lnTo>
                    <a:pt x="2947" y="570"/>
                  </a:lnTo>
                  <a:lnTo>
                    <a:pt x="2977" y="587"/>
                  </a:lnTo>
                  <a:lnTo>
                    <a:pt x="2947" y="604"/>
                  </a:lnTo>
                  <a:lnTo>
                    <a:pt x="2917" y="604"/>
                  </a:lnTo>
                  <a:lnTo>
                    <a:pt x="2887" y="604"/>
                  </a:lnTo>
                  <a:lnTo>
                    <a:pt x="2868" y="579"/>
                  </a:lnTo>
                  <a:lnTo>
                    <a:pt x="2847" y="553"/>
                  </a:lnTo>
                  <a:lnTo>
                    <a:pt x="2817" y="537"/>
                  </a:lnTo>
                  <a:lnTo>
                    <a:pt x="2797" y="570"/>
                  </a:lnTo>
                  <a:lnTo>
                    <a:pt x="2817" y="604"/>
                  </a:lnTo>
                  <a:lnTo>
                    <a:pt x="2838" y="629"/>
                  </a:lnTo>
                  <a:lnTo>
                    <a:pt x="2857" y="663"/>
                  </a:lnTo>
                  <a:lnTo>
                    <a:pt x="2817" y="670"/>
                  </a:lnTo>
                  <a:lnTo>
                    <a:pt x="2778" y="670"/>
                  </a:lnTo>
                  <a:lnTo>
                    <a:pt x="2748" y="670"/>
                  </a:lnTo>
                  <a:lnTo>
                    <a:pt x="2727" y="645"/>
                  </a:lnTo>
                  <a:lnTo>
                    <a:pt x="2707" y="620"/>
                  </a:lnTo>
                  <a:lnTo>
                    <a:pt x="2707" y="595"/>
                  </a:lnTo>
                  <a:lnTo>
                    <a:pt x="2677" y="579"/>
                  </a:lnTo>
                  <a:lnTo>
                    <a:pt x="2677" y="553"/>
                  </a:lnTo>
                  <a:lnTo>
                    <a:pt x="2677" y="528"/>
                  </a:lnTo>
                  <a:lnTo>
                    <a:pt x="2677" y="503"/>
                  </a:lnTo>
                  <a:lnTo>
                    <a:pt x="2637" y="494"/>
                  </a:lnTo>
                  <a:lnTo>
                    <a:pt x="2607" y="494"/>
                  </a:lnTo>
                  <a:lnTo>
                    <a:pt x="2568" y="478"/>
                  </a:lnTo>
                  <a:lnTo>
                    <a:pt x="2558" y="444"/>
                  </a:lnTo>
                  <a:lnTo>
                    <a:pt x="2538" y="419"/>
                  </a:lnTo>
                  <a:lnTo>
                    <a:pt x="2517" y="386"/>
                  </a:lnTo>
                  <a:lnTo>
                    <a:pt x="2498" y="361"/>
                  </a:lnTo>
                  <a:lnTo>
                    <a:pt x="2508" y="394"/>
                  </a:lnTo>
                  <a:lnTo>
                    <a:pt x="2538" y="402"/>
                  </a:lnTo>
                  <a:lnTo>
                    <a:pt x="2577" y="411"/>
                  </a:lnTo>
                  <a:lnTo>
                    <a:pt x="2607" y="411"/>
                  </a:lnTo>
                  <a:lnTo>
                    <a:pt x="2647" y="436"/>
                  </a:lnTo>
                  <a:lnTo>
                    <a:pt x="2677" y="453"/>
                  </a:lnTo>
                  <a:lnTo>
                    <a:pt x="2718" y="453"/>
                  </a:lnTo>
                  <a:lnTo>
                    <a:pt x="2748" y="453"/>
                  </a:lnTo>
                  <a:lnTo>
                    <a:pt x="2787" y="453"/>
                  </a:lnTo>
                  <a:lnTo>
                    <a:pt x="2817" y="453"/>
                  </a:lnTo>
                  <a:lnTo>
                    <a:pt x="2857" y="462"/>
                  </a:lnTo>
                  <a:lnTo>
                    <a:pt x="2887" y="462"/>
                  </a:lnTo>
                  <a:lnTo>
                    <a:pt x="2928" y="462"/>
                  </a:lnTo>
                  <a:lnTo>
                    <a:pt x="2958" y="462"/>
                  </a:lnTo>
                  <a:lnTo>
                    <a:pt x="2977" y="436"/>
                  </a:lnTo>
                  <a:lnTo>
                    <a:pt x="2997" y="411"/>
                  </a:lnTo>
                  <a:lnTo>
                    <a:pt x="3027" y="402"/>
                  </a:lnTo>
                  <a:lnTo>
                    <a:pt x="3027" y="377"/>
                  </a:lnTo>
                  <a:lnTo>
                    <a:pt x="3027" y="352"/>
                  </a:lnTo>
                  <a:lnTo>
                    <a:pt x="2988" y="343"/>
                  </a:lnTo>
                  <a:lnTo>
                    <a:pt x="2958" y="327"/>
                  </a:lnTo>
                  <a:lnTo>
                    <a:pt x="2937" y="302"/>
                  </a:lnTo>
                  <a:lnTo>
                    <a:pt x="2907" y="293"/>
                  </a:lnTo>
                  <a:lnTo>
                    <a:pt x="2887" y="268"/>
                  </a:lnTo>
                  <a:lnTo>
                    <a:pt x="2847" y="260"/>
                  </a:lnTo>
                  <a:lnTo>
                    <a:pt x="2817" y="260"/>
                  </a:lnTo>
                  <a:lnTo>
                    <a:pt x="2778" y="260"/>
                  </a:lnTo>
                  <a:lnTo>
                    <a:pt x="2767" y="235"/>
                  </a:lnTo>
                  <a:lnTo>
                    <a:pt x="2737" y="226"/>
                  </a:lnTo>
                  <a:lnTo>
                    <a:pt x="2707" y="226"/>
                  </a:lnTo>
                  <a:lnTo>
                    <a:pt x="2677" y="210"/>
                  </a:lnTo>
                  <a:lnTo>
                    <a:pt x="2658" y="185"/>
                  </a:lnTo>
                  <a:lnTo>
                    <a:pt x="2628" y="176"/>
                  </a:lnTo>
                  <a:lnTo>
                    <a:pt x="2598" y="167"/>
                  </a:lnTo>
                  <a:lnTo>
                    <a:pt x="2568" y="167"/>
                  </a:lnTo>
                  <a:lnTo>
                    <a:pt x="2538" y="167"/>
                  </a:lnTo>
                  <a:lnTo>
                    <a:pt x="2498" y="167"/>
                  </a:lnTo>
                  <a:lnTo>
                    <a:pt x="2508" y="142"/>
                  </a:lnTo>
                  <a:lnTo>
                    <a:pt x="2468" y="126"/>
                  </a:lnTo>
                  <a:lnTo>
                    <a:pt x="2427" y="142"/>
                  </a:lnTo>
                  <a:lnTo>
                    <a:pt x="2397" y="160"/>
                  </a:lnTo>
                  <a:lnTo>
                    <a:pt x="2358" y="160"/>
                  </a:lnTo>
                  <a:lnTo>
                    <a:pt x="2328" y="160"/>
                  </a:lnTo>
                  <a:lnTo>
                    <a:pt x="2318" y="126"/>
                  </a:lnTo>
                  <a:lnTo>
                    <a:pt x="2348" y="109"/>
                  </a:lnTo>
                  <a:lnTo>
                    <a:pt x="2378" y="109"/>
                  </a:lnTo>
                  <a:lnTo>
                    <a:pt x="2408" y="109"/>
                  </a:lnTo>
                  <a:lnTo>
                    <a:pt x="2438" y="92"/>
                  </a:lnTo>
                  <a:lnTo>
                    <a:pt x="2438" y="67"/>
                  </a:lnTo>
                  <a:lnTo>
                    <a:pt x="2397" y="50"/>
                  </a:lnTo>
                  <a:lnTo>
                    <a:pt x="2358" y="50"/>
                  </a:lnTo>
                  <a:lnTo>
                    <a:pt x="2348" y="25"/>
                  </a:lnTo>
                  <a:lnTo>
                    <a:pt x="2318" y="25"/>
                  </a:lnTo>
                  <a:lnTo>
                    <a:pt x="2307" y="50"/>
                  </a:lnTo>
                  <a:lnTo>
                    <a:pt x="2307" y="75"/>
                  </a:lnTo>
                  <a:lnTo>
                    <a:pt x="2277" y="75"/>
                  </a:lnTo>
                  <a:lnTo>
                    <a:pt x="2277" y="50"/>
                  </a:lnTo>
                  <a:lnTo>
                    <a:pt x="2277" y="25"/>
                  </a:lnTo>
                  <a:lnTo>
                    <a:pt x="2298" y="0"/>
                  </a:lnTo>
                  <a:lnTo>
                    <a:pt x="2258" y="0"/>
                  </a:lnTo>
                  <a:lnTo>
                    <a:pt x="2217" y="0"/>
                  </a:lnTo>
                  <a:lnTo>
                    <a:pt x="2217" y="25"/>
                  </a:lnTo>
                  <a:lnTo>
                    <a:pt x="2217" y="50"/>
                  </a:lnTo>
                  <a:lnTo>
                    <a:pt x="2208" y="75"/>
                  </a:lnTo>
                  <a:lnTo>
                    <a:pt x="2178" y="75"/>
                  </a:lnTo>
                  <a:lnTo>
                    <a:pt x="2178" y="50"/>
                  </a:lnTo>
                  <a:lnTo>
                    <a:pt x="2178" y="25"/>
                  </a:lnTo>
                  <a:lnTo>
                    <a:pt x="2149" y="9"/>
                  </a:lnTo>
                  <a:lnTo>
                    <a:pt x="2119" y="25"/>
                  </a:lnTo>
                  <a:lnTo>
                    <a:pt x="2119" y="50"/>
                  </a:lnTo>
                  <a:lnTo>
                    <a:pt x="2119" y="75"/>
                  </a:lnTo>
                  <a:lnTo>
                    <a:pt x="2119" y="101"/>
                  </a:lnTo>
                  <a:lnTo>
                    <a:pt x="2119" y="135"/>
                  </a:lnTo>
                  <a:lnTo>
                    <a:pt x="2078" y="142"/>
                  </a:lnTo>
                  <a:lnTo>
                    <a:pt x="2068" y="117"/>
                  </a:lnTo>
                  <a:lnTo>
                    <a:pt x="2068" y="92"/>
                  </a:lnTo>
                  <a:lnTo>
                    <a:pt x="2089" y="67"/>
                  </a:lnTo>
                  <a:lnTo>
                    <a:pt x="2119" y="67"/>
                  </a:lnTo>
                  <a:lnTo>
                    <a:pt x="2098" y="34"/>
                  </a:lnTo>
                  <a:lnTo>
                    <a:pt x="2068" y="25"/>
                  </a:lnTo>
                  <a:lnTo>
                    <a:pt x="2038" y="25"/>
                  </a:lnTo>
                  <a:lnTo>
                    <a:pt x="2038" y="50"/>
                  </a:lnTo>
                  <a:lnTo>
                    <a:pt x="2038" y="75"/>
                  </a:lnTo>
                  <a:lnTo>
                    <a:pt x="2008" y="84"/>
                  </a:lnTo>
                  <a:lnTo>
                    <a:pt x="1978" y="109"/>
                  </a:lnTo>
                  <a:lnTo>
                    <a:pt x="1939" y="109"/>
                  </a:lnTo>
                  <a:lnTo>
                    <a:pt x="1928" y="84"/>
                  </a:lnTo>
                  <a:lnTo>
                    <a:pt x="1898" y="67"/>
                  </a:lnTo>
                  <a:lnTo>
                    <a:pt x="1868" y="67"/>
                  </a:lnTo>
                  <a:lnTo>
                    <a:pt x="1858" y="101"/>
                  </a:lnTo>
                  <a:lnTo>
                    <a:pt x="1888" y="117"/>
                  </a:lnTo>
                  <a:lnTo>
                    <a:pt x="1858" y="117"/>
                  </a:lnTo>
                  <a:lnTo>
                    <a:pt x="1828" y="117"/>
                  </a:lnTo>
                  <a:lnTo>
                    <a:pt x="1819" y="142"/>
                  </a:lnTo>
                  <a:lnTo>
                    <a:pt x="1789" y="167"/>
                  </a:lnTo>
                  <a:lnTo>
                    <a:pt x="1759" y="167"/>
                  </a:lnTo>
                  <a:lnTo>
                    <a:pt x="1748" y="142"/>
                  </a:lnTo>
                  <a:lnTo>
                    <a:pt x="1748" y="117"/>
                  </a:lnTo>
                  <a:lnTo>
                    <a:pt x="1719" y="117"/>
                  </a:lnTo>
                  <a:lnTo>
                    <a:pt x="1699" y="142"/>
                  </a:lnTo>
                  <a:lnTo>
                    <a:pt x="1708" y="167"/>
                  </a:lnTo>
                  <a:lnTo>
                    <a:pt x="1678" y="176"/>
                  </a:lnTo>
                  <a:lnTo>
                    <a:pt x="1648" y="176"/>
                  </a:lnTo>
                  <a:lnTo>
                    <a:pt x="1648" y="201"/>
                  </a:lnTo>
                  <a:lnTo>
                    <a:pt x="1648" y="226"/>
                  </a:lnTo>
                  <a:lnTo>
                    <a:pt x="1618" y="235"/>
                  </a:lnTo>
                  <a:lnTo>
                    <a:pt x="1609" y="260"/>
                  </a:lnTo>
                  <a:lnTo>
                    <a:pt x="1588" y="286"/>
                  </a:lnTo>
                  <a:lnTo>
                    <a:pt x="1579" y="311"/>
                  </a:lnTo>
                  <a:lnTo>
                    <a:pt x="1579" y="336"/>
                  </a:lnTo>
                  <a:lnTo>
                    <a:pt x="1549" y="343"/>
                  </a:lnTo>
                  <a:lnTo>
                    <a:pt x="1549" y="369"/>
                  </a:lnTo>
                  <a:lnTo>
                    <a:pt x="1519" y="377"/>
                  </a:lnTo>
                  <a:lnTo>
                    <a:pt x="1509" y="402"/>
                  </a:lnTo>
                  <a:lnTo>
                    <a:pt x="1489" y="428"/>
                  </a:lnTo>
                  <a:lnTo>
                    <a:pt x="1449" y="453"/>
                  </a:lnTo>
                  <a:lnTo>
                    <a:pt x="1419" y="462"/>
                  </a:lnTo>
                  <a:lnTo>
                    <a:pt x="1419" y="487"/>
                  </a:lnTo>
                  <a:lnTo>
                    <a:pt x="1419" y="512"/>
                  </a:lnTo>
                  <a:lnTo>
                    <a:pt x="1378" y="512"/>
                  </a:lnTo>
                  <a:lnTo>
                    <a:pt x="1369" y="545"/>
                  </a:lnTo>
                  <a:lnTo>
                    <a:pt x="1339" y="545"/>
                  </a:lnTo>
                  <a:lnTo>
                    <a:pt x="1329" y="570"/>
                  </a:lnTo>
                  <a:lnTo>
                    <a:pt x="1299" y="579"/>
                  </a:lnTo>
                  <a:lnTo>
                    <a:pt x="1269" y="587"/>
                  </a:lnTo>
                  <a:lnTo>
                    <a:pt x="1259" y="613"/>
                  </a:lnTo>
                  <a:lnTo>
                    <a:pt x="1229" y="613"/>
                  </a:lnTo>
                  <a:lnTo>
                    <a:pt x="1209" y="638"/>
                  </a:lnTo>
                  <a:lnTo>
                    <a:pt x="1190" y="663"/>
                  </a:lnTo>
                  <a:lnTo>
                    <a:pt x="1190" y="688"/>
                  </a:lnTo>
                  <a:lnTo>
                    <a:pt x="1220" y="696"/>
                  </a:lnTo>
                  <a:lnTo>
                    <a:pt x="1250" y="696"/>
                  </a:lnTo>
                  <a:lnTo>
                    <a:pt x="1269" y="721"/>
                  </a:lnTo>
                  <a:lnTo>
                    <a:pt x="1239" y="729"/>
                  </a:lnTo>
                  <a:lnTo>
                    <a:pt x="1209" y="729"/>
                  </a:lnTo>
                  <a:lnTo>
                    <a:pt x="1169" y="729"/>
                  </a:lnTo>
                  <a:lnTo>
                    <a:pt x="1139" y="729"/>
                  </a:lnTo>
                  <a:lnTo>
                    <a:pt x="1119" y="704"/>
                  </a:lnTo>
                  <a:lnTo>
                    <a:pt x="1089" y="696"/>
                  </a:lnTo>
                  <a:lnTo>
                    <a:pt x="1070" y="721"/>
                  </a:lnTo>
                  <a:lnTo>
                    <a:pt x="1070" y="746"/>
                  </a:lnTo>
                  <a:lnTo>
                    <a:pt x="1029" y="755"/>
                  </a:lnTo>
                  <a:lnTo>
                    <a:pt x="999" y="755"/>
                  </a:lnTo>
                  <a:lnTo>
                    <a:pt x="989" y="780"/>
                  </a:lnTo>
                  <a:lnTo>
                    <a:pt x="989" y="805"/>
                  </a:lnTo>
                  <a:lnTo>
                    <a:pt x="959" y="814"/>
                  </a:lnTo>
                  <a:lnTo>
                    <a:pt x="929" y="814"/>
                  </a:lnTo>
                  <a:lnTo>
                    <a:pt x="920" y="839"/>
                  </a:lnTo>
                  <a:lnTo>
                    <a:pt x="920" y="864"/>
                  </a:lnTo>
                  <a:lnTo>
                    <a:pt x="950" y="872"/>
                  </a:lnTo>
                  <a:lnTo>
                    <a:pt x="920" y="880"/>
                  </a:lnTo>
                  <a:lnTo>
                    <a:pt x="890" y="880"/>
                  </a:lnTo>
                  <a:lnTo>
                    <a:pt x="879" y="906"/>
                  </a:lnTo>
                  <a:lnTo>
                    <a:pt x="909" y="922"/>
                  </a:lnTo>
                  <a:lnTo>
                    <a:pt x="939" y="922"/>
                  </a:lnTo>
                  <a:lnTo>
                    <a:pt x="969" y="922"/>
                  </a:lnTo>
                  <a:lnTo>
                    <a:pt x="929" y="922"/>
                  </a:lnTo>
                  <a:lnTo>
                    <a:pt x="890" y="940"/>
                  </a:lnTo>
                  <a:lnTo>
                    <a:pt x="890" y="965"/>
                  </a:lnTo>
                  <a:lnTo>
                    <a:pt x="920" y="981"/>
                  </a:lnTo>
                  <a:lnTo>
                    <a:pt x="950" y="990"/>
                  </a:lnTo>
                  <a:lnTo>
                    <a:pt x="980" y="990"/>
                  </a:lnTo>
                  <a:lnTo>
                    <a:pt x="1010" y="990"/>
                  </a:lnTo>
                  <a:lnTo>
                    <a:pt x="980" y="990"/>
                  </a:lnTo>
                  <a:lnTo>
                    <a:pt x="959" y="1015"/>
                  </a:lnTo>
                  <a:lnTo>
                    <a:pt x="959" y="1040"/>
                  </a:lnTo>
                  <a:lnTo>
                    <a:pt x="929" y="1040"/>
                  </a:lnTo>
                  <a:lnTo>
                    <a:pt x="890" y="1048"/>
                  </a:lnTo>
                  <a:lnTo>
                    <a:pt x="920" y="1056"/>
                  </a:lnTo>
                  <a:lnTo>
                    <a:pt x="950" y="1073"/>
                  </a:lnTo>
                  <a:lnTo>
                    <a:pt x="950" y="1098"/>
                  </a:lnTo>
                  <a:lnTo>
                    <a:pt x="950" y="1132"/>
                  </a:lnTo>
                  <a:lnTo>
                    <a:pt x="950" y="1157"/>
                  </a:lnTo>
                  <a:lnTo>
                    <a:pt x="950" y="1191"/>
                  </a:lnTo>
                  <a:lnTo>
                    <a:pt x="980" y="1191"/>
                  </a:lnTo>
                  <a:lnTo>
                    <a:pt x="1010" y="1191"/>
                  </a:lnTo>
                  <a:lnTo>
                    <a:pt x="1040" y="1191"/>
                  </a:lnTo>
                  <a:lnTo>
                    <a:pt x="1040" y="1166"/>
                  </a:lnTo>
                  <a:lnTo>
                    <a:pt x="1079" y="1166"/>
                  </a:lnTo>
                  <a:lnTo>
                    <a:pt x="1119" y="1148"/>
                  </a:lnTo>
                  <a:lnTo>
                    <a:pt x="1169" y="1148"/>
                  </a:lnTo>
                  <a:lnTo>
                    <a:pt x="1179" y="1123"/>
                  </a:lnTo>
                  <a:lnTo>
                    <a:pt x="1179" y="1090"/>
                  </a:lnTo>
                  <a:lnTo>
                    <a:pt x="1199" y="1065"/>
                  </a:lnTo>
                  <a:lnTo>
                    <a:pt x="1239" y="1065"/>
                  </a:lnTo>
                  <a:lnTo>
                    <a:pt x="1250" y="1098"/>
                  </a:lnTo>
                  <a:lnTo>
                    <a:pt x="1250" y="1132"/>
                  </a:lnTo>
                  <a:lnTo>
                    <a:pt x="1269" y="1157"/>
                  </a:lnTo>
                  <a:lnTo>
                    <a:pt x="1309" y="1173"/>
                  </a:lnTo>
                  <a:lnTo>
                    <a:pt x="1318" y="1199"/>
                  </a:lnTo>
                  <a:lnTo>
                    <a:pt x="1348" y="1216"/>
                  </a:lnTo>
                  <a:lnTo>
                    <a:pt x="1348" y="1249"/>
                  </a:lnTo>
                  <a:lnTo>
                    <a:pt x="1348" y="1274"/>
                  </a:lnTo>
                  <a:lnTo>
                    <a:pt x="1348" y="1308"/>
                  </a:lnTo>
                  <a:lnTo>
                    <a:pt x="1348" y="1333"/>
                  </a:lnTo>
                  <a:lnTo>
                    <a:pt x="1348" y="1367"/>
                  </a:lnTo>
                  <a:lnTo>
                    <a:pt x="1378" y="1367"/>
                  </a:lnTo>
                  <a:lnTo>
                    <a:pt x="1408" y="1375"/>
                  </a:lnTo>
                  <a:lnTo>
                    <a:pt x="1429" y="1350"/>
                  </a:lnTo>
                  <a:lnTo>
                    <a:pt x="1429" y="1324"/>
                  </a:lnTo>
                  <a:lnTo>
                    <a:pt x="1429" y="1299"/>
                  </a:lnTo>
                  <a:lnTo>
                    <a:pt x="1459" y="1292"/>
                  </a:lnTo>
                  <a:lnTo>
                    <a:pt x="1489" y="1283"/>
                  </a:lnTo>
                  <a:lnTo>
                    <a:pt x="1519" y="1283"/>
                  </a:lnTo>
                  <a:lnTo>
                    <a:pt x="1549" y="1283"/>
                  </a:lnTo>
                  <a:lnTo>
                    <a:pt x="1569" y="1258"/>
                  </a:lnTo>
                  <a:lnTo>
                    <a:pt x="1569" y="1233"/>
                  </a:lnTo>
                  <a:lnTo>
                    <a:pt x="1569" y="1207"/>
                  </a:lnTo>
                  <a:lnTo>
                    <a:pt x="1569" y="1182"/>
                  </a:lnTo>
                  <a:lnTo>
                    <a:pt x="1569" y="1148"/>
                  </a:lnTo>
                  <a:lnTo>
                    <a:pt x="1569" y="1123"/>
                  </a:lnTo>
                  <a:lnTo>
                    <a:pt x="1558" y="1090"/>
                  </a:lnTo>
                  <a:lnTo>
                    <a:pt x="1588" y="1082"/>
                  </a:lnTo>
                  <a:lnTo>
                    <a:pt x="1618" y="1082"/>
                  </a:lnTo>
                  <a:lnTo>
                    <a:pt x="1659" y="1082"/>
                  </a:lnTo>
                  <a:lnTo>
                    <a:pt x="1689" y="1082"/>
                  </a:lnTo>
                  <a:lnTo>
                    <a:pt x="1699" y="1056"/>
                  </a:lnTo>
                  <a:lnTo>
                    <a:pt x="1669" y="1056"/>
                  </a:lnTo>
                  <a:lnTo>
                    <a:pt x="1648" y="1031"/>
                  </a:lnTo>
                  <a:lnTo>
                    <a:pt x="1689" y="1031"/>
                  </a:lnTo>
                  <a:lnTo>
                    <a:pt x="1699" y="1006"/>
                  </a:lnTo>
                  <a:lnTo>
                    <a:pt x="1699" y="972"/>
                  </a:lnTo>
                  <a:lnTo>
                    <a:pt x="1669" y="965"/>
                  </a:lnTo>
                  <a:lnTo>
                    <a:pt x="1669" y="940"/>
                  </a:lnTo>
                  <a:lnTo>
                    <a:pt x="1639" y="940"/>
                  </a:lnTo>
                  <a:lnTo>
                    <a:pt x="1609" y="940"/>
                  </a:lnTo>
                  <a:lnTo>
                    <a:pt x="1579" y="940"/>
                  </a:lnTo>
                  <a:lnTo>
                    <a:pt x="1579" y="914"/>
                  </a:lnTo>
                  <a:lnTo>
                    <a:pt x="1579" y="889"/>
                  </a:lnTo>
                  <a:lnTo>
                    <a:pt x="1579" y="855"/>
                  </a:lnTo>
                  <a:lnTo>
                    <a:pt x="1599" y="830"/>
                  </a:lnTo>
                  <a:lnTo>
                    <a:pt x="1599" y="796"/>
                  </a:lnTo>
                  <a:lnTo>
                    <a:pt x="1599" y="771"/>
                  </a:lnTo>
                  <a:lnTo>
                    <a:pt x="1629" y="763"/>
                  </a:lnTo>
                  <a:lnTo>
                    <a:pt x="1659" y="763"/>
                  </a:lnTo>
                  <a:lnTo>
                    <a:pt x="1689" y="763"/>
                  </a:lnTo>
                  <a:lnTo>
                    <a:pt x="1689" y="738"/>
                  </a:lnTo>
                  <a:lnTo>
                    <a:pt x="1699" y="713"/>
                  </a:lnTo>
                  <a:lnTo>
                    <a:pt x="1729" y="696"/>
                  </a:lnTo>
                  <a:lnTo>
                    <a:pt x="1759" y="696"/>
                  </a:lnTo>
                  <a:lnTo>
                    <a:pt x="1778" y="670"/>
                  </a:lnTo>
                  <a:lnTo>
                    <a:pt x="1798" y="645"/>
                  </a:lnTo>
                  <a:lnTo>
                    <a:pt x="1808" y="620"/>
                  </a:lnTo>
                  <a:lnTo>
                    <a:pt x="1838" y="613"/>
                  </a:lnTo>
                  <a:lnTo>
                    <a:pt x="1838" y="587"/>
                  </a:lnTo>
                  <a:lnTo>
                    <a:pt x="1838" y="562"/>
                  </a:lnTo>
                  <a:lnTo>
                    <a:pt x="1849" y="537"/>
                  </a:lnTo>
                  <a:lnTo>
                    <a:pt x="1879" y="528"/>
                  </a:lnTo>
                  <a:lnTo>
                    <a:pt x="1898" y="503"/>
                  </a:lnTo>
                  <a:lnTo>
                    <a:pt x="1898" y="478"/>
                  </a:lnTo>
                  <a:lnTo>
                    <a:pt x="1939" y="469"/>
                  </a:lnTo>
                  <a:lnTo>
                    <a:pt x="1969" y="469"/>
                  </a:lnTo>
                  <a:lnTo>
                    <a:pt x="2008" y="469"/>
                  </a:lnTo>
                  <a:lnTo>
                    <a:pt x="2018" y="494"/>
                  </a:lnTo>
                  <a:lnTo>
                    <a:pt x="2048" y="512"/>
                  </a:lnTo>
                  <a:lnTo>
                    <a:pt x="2048" y="545"/>
                  </a:lnTo>
                  <a:lnTo>
                    <a:pt x="2048" y="570"/>
                  </a:lnTo>
                  <a:lnTo>
                    <a:pt x="2018" y="587"/>
                  </a:lnTo>
                  <a:lnTo>
                    <a:pt x="1988" y="604"/>
                  </a:lnTo>
                  <a:lnTo>
                    <a:pt x="1978" y="629"/>
                  </a:lnTo>
                  <a:lnTo>
                    <a:pt x="1958" y="663"/>
                  </a:lnTo>
                  <a:lnTo>
                    <a:pt x="1958" y="688"/>
                  </a:lnTo>
                  <a:lnTo>
                    <a:pt x="1928" y="696"/>
                  </a:lnTo>
                  <a:lnTo>
                    <a:pt x="1918" y="721"/>
                  </a:lnTo>
                  <a:lnTo>
                    <a:pt x="1888" y="729"/>
                  </a:lnTo>
                  <a:lnTo>
                    <a:pt x="1888" y="755"/>
                  </a:lnTo>
                  <a:lnTo>
                    <a:pt x="1879" y="780"/>
                  </a:lnTo>
                  <a:lnTo>
                    <a:pt x="1879" y="805"/>
                  </a:lnTo>
                  <a:lnTo>
                    <a:pt x="1879" y="839"/>
                  </a:lnTo>
                  <a:lnTo>
                    <a:pt x="1879" y="864"/>
                  </a:lnTo>
                  <a:lnTo>
                    <a:pt x="1879" y="897"/>
                  </a:lnTo>
                  <a:lnTo>
                    <a:pt x="1909" y="897"/>
                  </a:lnTo>
                  <a:lnTo>
                    <a:pt x="1939" y="906"/>
                  </a:lnTo>
                  <a:lnTo>
                    <a:pt x="1969" y="906"/>
                  </a:lnTo>
                  <a:lnTo>
                    <a:pt x="1978" y="931"/>
                  </a:lnTo>
                  <a:lnTo>
                    <a:pt x="1978" y="956"/>
                  </a:lnTo>
                  <a:lnTo>
                    <a:pt x="1948" y="965"/>
                  </a:lnTo>
                  <a:lnTo>
                    <a:pt x="1928" y="990"/>
                  </a:lnTo>
                  <a:lnTo>
                    <a:pt x="1969" y="990"/>
                  </a:lnTo>
                  <a:lnTo>
                    <a:pt x="2008" y="990"/>
                  </a:lnTo>
                  <a:lnTo>
                    <a:pt x="2038" y="997"/>
                  </a:lnTo>
                  <a:lnTo>
                    <a:pt x="2078" y="997"/>
                  </a:lnTo>
                  <a:lnTo>
                    <a:pt x="2078" y="972"/>
                  </a:lnTo>
                  <a:lnTo>
                    <a:pt x="2108" y="965"/>
                  </a:lnTo>
                  <a:lnTo>
                    <a:pt x="2119" y="940"/>
                  </a:lnTo>
                  <a:lnTo>
                    <a:pt x="2149" y="931"/>
                  </a:lnTo>
                  <a:lnTo>
                    <a:pt x="2178" y="931"/>
                  </a:lnTo>
                  <a:lnTo>
                    <a:pt x="2217" y="914"/>
                  </a:lnTo>
                  <a:lnTo>
                    <a:pt x="2247" y="906"/>
                  </a:lnTo>
                  <a:lnTo>
                    <a:pt x="2268" y="931"/>
                  </a:lnTo>
                  <a:lnTo>
                    <a:pt x="2298" y="940"/>
                  </a:lnTo>
                  <a:lnTo>
                    <a:pt x="2328" y="940"/>
                  </a:lnTo>
                  <a:lnTo>
                    <a:pt x="2337" y="965"/>
                  </a:lnTo>
                  <a:lnTo>
                    <a:pt x="2337" y="990"/>
                  </a:lnTo>
                  <a:lnTo>
                    <a:pt x="2367" y="990"/>
                  </a:lnTo>
                  <a:lnTo>
                    <a:pt x="2318" y="997"/>
                  </a:lnTo>
                  <a:lnTo>
                    <a:pt x="2277" y="997"/>
                  </a:lnTo>
                  <a:lnTo>
                    <a:pt x="2268" y="1023"/>
                  </a:lnTo>
                  <a:lnTo>
                    <a:pt x="2238" y="1040"/>
                  </a:lnTo>
                  <a:lnTo>
                    <a:pt x="2208" y="1040"/>
                  </a:lnTo>
                  <a:lnTo>
                    <a:pt x="2178" y="1040"/>
                  </a:lnTo>
                  <a:lnTo>
                    <a:pt x="2138" y="1048"/>
                  </a:lnTo>
                  <a:lnTo>
                    <a:pt x="2108" y="1048"/>
                  </a:lnTo>
                  <a:lnTo>
                    <a:pt x="2068" y="1056"/>
                  </a:lnTo>
                  <a:lnTo>
                    <a:pt x="2038" y="1073"/>
                  </a:lnTo>
                  <a:lnTo>
                    <a:pt x="1999" y="1082"/>
                  </a:lnTo>
                  <a:lnTo>
                    <a:pt x="1999" y="1107"/>
                  </a:lnTo>
                  <a:lnTo>
                    <a:pt x="1999" y="1132"/>
                  </a:lnTo>
                  <a:lnTo>
                    <a:pt x="1999" y="1157"/>
                  </a:lnTo>
                  <a:lnTo>
                    <a:pt x="1999" y="1191"/>
                  </a:lnTo>
                  <a:lnTo>
                    <a:pt x="1999" y="1216"/>
                  </a:lnTo>
                  <a:lnTo>
                    <a:pt x="2008" y="1249"/>
                  </a:lnTo>
                  <a:lnTo>
                    <a:pt x="1969" y="1249"/>
                  </a:lnTo>
                  <a:lnTo>
                    <a:pt x="1928" y="1233"/>
                  </a:lnTo>
                  <a:lnTo>
                    <a:pt x="1918" y="1207"/>
                  </a:lnTo>
                  <a:lnTo>
                    <a:pt x="1888" y="1199"/>
                  </a:lnTo>
                  <a:lnTo>
                    <a:pt x="1858" y="1199"/>
                  </a:lnTo>
                  <a:lnTo>
                    <a:pt x="1858" y="1224"/>
                  </a:lnTo>
                  <a:lnTo>
                    <a:pt x="1849" y="1249"/>
                  </a:lnTo>
                  <a:lnTo>
                    <a:pt x="1849" y="1274"/>
                  </a:lnTo>
                  <a:lnTo>
                    <a:pt x="1828" y="1308"/>
                  </a:lnTo>
                  <a:lnTo>
                    <a:pt x="1828" y="1333"/>
                  </a:lnTo>
                  <a:lnTo>
                    <a:pt x="1828" y="1367"/>
                  </a:lnTo>
                  <a:lnTo>
                    <a:pt x="1828" y="1392"/>
                  </a:lnTo>
                  <a:lnTo>
                    <a:pt x="1789" y="1400"/>
                  </a:lnTo>
                  <a:lnTo>
                    <a:pt x="1798" y="1375"/>
                  </a:lnTo>
                  <a:lnTo>
                    <a:pt x="1759" y="1375"/>
                  </a:lnTo>
                  <a:lnTo>
                    <a:pt x="1759" y="1400"/>
                  </a:lnTo>
                  <a:lnTo>
                    <a:pt x="1759" y="1425"/>
                  </a:lnTo>
                  <a:lnTo>
                    <a:pt x="1759" y="1450"/>
                  </a:lnTo>
                  <a:lnTo>
                    <a:pt x="1719" y="1459"/>
                  </a:lnTo>
                  <a:lnTo>
                    <a:pt x="1689" y="1468"/>
                  </a:lnTo>
                  <a:lnTo>
                    <a:pt x="1678" y="1443"/>
                  </a:lnTo>
                  <a:lnTo>
                    <a:pt x="1648" y="1434"/>
                  </a:lnTo>
                  <a:lnTo>
                    <a:pt x="1618" y="1434"/>
                  </a:lnTo>
                  <a:lnTo>
                    <a:pt x="1579" y="1434"/>
                  </a:lnTo>
                  <a:lnTo>
                    <a:pt x="1569" y="1459"/>
                  </a:lnTo>
                  <a:lnTo>
                    <a:pt x="1539" y="1468"/>
                  </a:lnTo>
                  <a:lnTo>
                    <a:pt x="1509" y="1484"/>
                  </a:lnTo>
                  <a:lnTo>
                    <a:pt x="1479" y="1493"/>
                  </a:lnTo>
                  <a:lnTo>
                    <a:pt x="1438" y="1493"/>
                  </a:lnTo>
                  <a:lnTo>
                    <a:pt x="1408" y="1493"/>
                  </a:lnTo>
                  <a:lnTo>
                    <a:pt x="1369" y="1493"/>
                  </a:lnTo>
                  <a:lnTo>
                    <a:pt x="1359" y="1468"/>
                  </a:lnTo>
                  <a:lnTo>
                    <a:pt x="1329" y="1468"/>
                  </a:lnTo>
                  <a:lnTo>
                    <a:pt x="1299" y="1468"/>
                  </a:lnTo>
                  <a:lnTo>
                    <a:pt x="1289" y="1493"/>
                  </a:lnTo>
                  <a:lnTo>
                    <a:pt x="1269" y="1518"/>
                  </a:lnTo>
                  <a:lnTo>
                    <a:pt x="1229" y="1518"/>
                  </a:lnTo>
                  <a:lnTo>
                    <a:pt x="1199" y="1518"/>
                  </a:lnTo>
                  <a:lnTo>
                    <a:pt x="1199" y="1493"/>
                  </a:lnTo>
                  <a:lnTo>
                    <a:pt x="1190" y="1468"/>
                  </a:lnTo>
                  <a:lnTo>
                    <a:pt x="1190" y="1443"/>
                  </a:lnTo>
                  <a:lnTo>
                    <a:pt x="1190" y="1417"/>
                  </a:lnTo>
                  <a:lnTo>
                    <a:pt x="1160" y="1409"/>
                  </a:lnTo>
                  <a:lnTo>
                    <a:pt x="1160" y="1383"/>
                  </a:lnTo>
                  <a:lnTo>
                    <a:pt x="1190" y="1383"/>
                  </a:lnTo>
                  <a:lnTo>
                    <a:pt x="1209" y="1358"/>
                  </a:lnTo>
                  <a:lnTo>
                    <a:pt x="1190" y="1324"/>
                  </a:lnTo>
                  <a:lnTo>
                    <a:pt x="1190" y="1299"/>
                  </a:lnTo>
                  <a:lnTo>
                    <a:pt x="1220" y="1292"/>
                  </a:lnTo>
                  <a:lnTo>
                    <a:pt x="1220" y="1267"/>
                  </a:lnTo>
                  <a:lnTo>
                    <a:pt x="1190" y="1258"/>
                  </a:lnTo>
                  <a:lnTo>
                    <a:pt x="1190" y="1233"/>
                  </a:lnTo>
                  <a:lnTo>
                    <a:pt x="1220" y="1224"/>
                  </a:lnTo>
                  <a:lnTo>
                    <a:pt x="1220" y="1199"/>
                  </a:lnTo>
                  <a:lnTo>
                    <a:pt x="1190" y="1199"/>
                  </a:lnTo>
                  <a:lnTo>
                    <a:pt x="1160" y="1199"/>
                  </a:lnTo>
                  <a:lnTo>
                    <a:pt x="1149" y="1224"/>
                  </a:lnTo>
                  <a:lnTo>
                    <a:pt x="1130" y="1249"/>
                  </a:lnTo>
                  <a:lnTo>
                    <a:pt x="1089" y="1249"/>
                  </a:lnTo>
                  <a:lnTo>
                    <a:pt x="1089" y="1274"/>
                  </a:lnTo>
                  <a:lnTo>
                    <a:pt x="1119" y="1283"/>
                  </a:lnTo>
                  <a:lnTo>
                    <a:pt x="1089" y="1292"/>
                  </a:lnTo>
                  <a:lnTo>
                    <a:pt x="1059" y="1292"/>
                  </a:lnTo>
                  <a:lnTo>
                    <a:pt x="1040" y="1317"/>
                  </a:lnTo>
                  <a:lnTo>
                    <a:pt x="1049" y="1342"/>
                  </a:lnTo>
                  <a:lnTo>
                    <a:pt x="1079" y="1342"/>
                  </a:lnTo>
                  <a:lnTo>
                    <a:pt x="1079" y="1367"/>
                  </a:lnTo>
                  <a:lnTo>
                    <a:pt x="1079" y="1392"/>
                  </a:lnTo>
                  <a:lnTo>
                    <a:pt x="1100" y="1425"/>
                  </a:lnTo>
                  <a:lnTo>
                    <a:pt x="1109" y="1450"/>
                  </a:lnTo>
                  <a:lnTo>
                    <a:pt x="1109" y="1493"/>
                  </a:lnTo>
                  <a:lnTo>
                    <a:pt x="1109" y="1518"/>
                  </a:lnTo>
                  <a:lnTo>
                    <a:pt x="1089" y="1543"/>
                  </a:lnTo>
                  <a:lnTo>
                    <a:pt x="1059" y="1551"/>
                  </a:lnTo>
                  <a:lnTo>
                    <a:pt x="1019" y="1551"/>
                  </a:lnTo>
                  <a:lnTo>
                    <a:pt x="989" y="1551"/>
                  </a:lnTo>
                  <a:lnTo>
                    <a:pt x="950" y="1568"/>
                  </a:lnTo>
                  <a:lnTo>
                    <a:pt x="939" y="1534"/>
                  </a:lnTo>
                  <a:lnTo>
                    <a:pt x="909" y="1534"/>
                  </a:lnTo>
                  <a:lnTo>
                    <a:pt x="879" y="1543"/>
                  </a:lnTo>
                  <a:lnTo>
                    <a:pt x="869" y="1568"/>
                  </a:lnTo>
                  <a:lnTo>
                    <a:pt x="869" y="1601"/>
                  </a:lnTo>
                  <a:lnTo>
                    <a:pt x="869" y="1626"/>
                  </a:lnTo>
                  <a:lnTo>
                    <a:pt x="839" y="1635"/>
                  </a:lnTo>
                  <a:lnTo>
                    <a:pt x="839" y="1660"/>
                  </a:lnTo>
                  <a:lnTo>
                    <a:pt x="809" y="1669"/>
                  </a:lnTo>
                  <a:lnTo>
                    <a:pt x="779" y="1685"/>
                  </a:lnTo>
                  <a:lnTo>
                    <a:pt x="740" y="1694"/>
                  </a:lnTo>
                  <a:lnTo>
                    <a:pt x="710" y="1702"/>
                  </a:lnTo>
                  <a:lnTo>
                    <a:pt x="670" y="1719"/>
                  </a:lnTo>
                  <a:lnTo>
                    <a:pt x="670" y="1744"/>
                  </a:lnTo>
                  <a:lnTo>
                    <a:pt x="670" y="1777"/>
                  </a:lnTo>
                  <a:lnTo>
                    <a:pt x="640" y="1786"/>
                  </a:lnTo>
                  <a:lnTo>
                    <a:pt x="599" y="1802"/>
                  </a:lnTo>
                  <a:lnTo>
                    <a:pt x="590" y="1836"/>
                  </a:lnTo>
                  <a:lnTo>
                    <a:pt x="560" y="1836"/>
                  </a:lnTo>
                  <a:lnTo>
                    <a:pt x="530" y="1836"/>
                  </a:lnTo>
                  <a:lnTo>
                    <a:pt x="500" y="1836"/>
                  </a:lnTo>
                  <a:lnTo>
                    <a:pt x="500" y="1811"/>
                  </a:lnTo>
                  <a:lnTo>
                    <a:pt x="500" y="1786"/>
                  </a:lnTo>
                  <a:lnTo>
                    <a:pt x="460" y="1786"/>
                  </a:lnTo>
                  <a:lnTo>
                    <a:pt x="460" y="1811"/>
                  </a:lnTo>
                  <a:lnTo>
                    <a:pt x="460" y="1836"/>
                  </a:lnTo>
                  <a:lnTo>
                    <a:pt x="460" y="1861"/>
                  </a:lnTo>
                  <a:lnTo>
                    <a:pt x="470" y="1895"/>
                  </a:lnTo>
                  <a:lnTo>
                    <a:pt x="430" y="1895"/>
                  </a:lnTo>
                  <a:lnTo>
                    <a:pt x="390" y="1895"/>
                  </a:lnTo>
                  <a:lnTo>
                    <a:pt x="360" y="1895"/>
                  </a:lnTo>
                  <a:lnTo>
                    <a:pt x="321" y="1895"/>
                  </a:lnTo>
                  <a:lnTo>
                    <a:pt x="321" y="1921"/>
                  </a:lnTo>
                  <a:lnTo>
                    <a:pt x="351" y="1937"/>
                  </a:lnTo>
                  <a:lnTo>
                    <a:pt x="351" y="1962"/>
                  </a:lnTo>
                  <a:lnTo>
                    <a:pt x="370" y="1987"/>
                  </a:lnTo>
                  <a:lnTo>
                    <a:pt x="400" y="1996"/>
                  </a:lnTo>
                  <a:lnTo>
                    <a:pt x="430" y="1996"/>
                  </a:lnTo>
                  <a:lnTo>
                    <a:pt x="449" y="2021"/>
                  </a:lnTo>
                  <a:lnTo>
                    <a:pt x="449" y="2046"/>
                  </a:lnTo>
                  <a:lnTo>
                    <a:pt x="470" y="2071"/>
                  </a:lnTo>
                  <a:lnTo>
                    <a:pt x="479" y="2097"/>
                  </a:lnTo>
                  <a:lnTo>
                    <a:pt x="509" y="2104"/>
                  </a:lnTo>
                  <a:lnTo>
                    <a:pt x="520" y="2129"/>
                  </a:lnTo>
                  <a:lnTo>
                    <a:pt x="520" y="2154"/>
                  </a:lnTo>
                  <a:lnTo>
                    <a:pt x="520" y="2188"/>
                  </a:lnTo>
                  <a:lnTo>
                    <a:pt x="520" y="2214"/>
                  </a:lnTo>
                  <a:lnTo>
                    <a:pt x="520" y="2248"/>
                  </a:lnTo>
                  <a:lnTo>
                    <a:pt x="490" y="2255"/>
                  </a:lnTo>
                  <a:lnTo>
                    <a:pt x="460" y="2255"/>
                  </a:lnTo>
                  <a:lnTo>
                    <a:pt x="460" y="2280"/>
                  </a:lnTo>
                  <a:lnTo>
                    <a:pt x="460" y="2264"/>
                  </a:lnTo>
                  <a:lnTo>
                    <a:pt x="430" y="2264"/>
                  </a:lnTo>
                  <a:lnTo>
                    <a:pt x="400" y="2264"/>
                  </a:lnTo>
                  <a:lnTo>
                    <a:pt x="370" y="2255"/>
                  </a:lnTo>
                  <a:lnTo>
                    <a:pt x="330" y="2255"/>
                  </a:lnTo>
                  <a:lnTo>
                    <a:pt x="300" y="2255"/>
                  </a:lnTo>
                  <a:lnTo>
                    <a:pt x="261" y="2255"/>
                  </a:lnTo>
                  <a:lnTo>
                    <a:pt x="231" y="2239"/>
                  </a:lnTo>
                  <a:lnTo>
                    <a:pt x="190" y="2239"/>
                  </a:lnTo>
                  <a:lnTo>
                    <a:pt x="160" y="2248"/>
                  </a:lnTo>
                  <a:lnTo>
                    <a:pt x="120" y="2255"/>
                  </a:lnTo>
                  <a:lnTo>
                    <a:pt x="90" y="2255"/>
                  </a:lnTo>
                  <a:lnTo>
                    <a:pt x="51" y="2255"/>
                  </a:lnTo>
                  <a:lnTo>
                    <a:pt x="40" y="2280"/>
                  </a:lnTo>
                  <a:lnTo>
                    <a:pt x="40" y="2305"/>
                  </a:lnTo>
                  <a:lnTo>
                    <a:pt x="40" y="2331"/>
                  </a:lnTo>
                  <a:lnTo>
                    <a:pt x="60" y="2365"/>
                  </a:lnTo>
                  <a:lnTo>
                    <a:pt x="60" y="2390"/>
                  </a:lnTo>
                  <a:lnTo>
                    <a:pt x="70" y="2424"/>
                  </a:lnTo>
                  <a:lnTo>
                    <a:pt x="70" y="2449"/>
                  </a:lnTo>
                  <a:lnTo>
                    <a:pt x="70" y="2481"/>
                  </a:lnTo>
                  <a:lnTo>
                    <a:pt x="70" y="2507"/>
                  </a:lnTo>
                  <a:lnTo>
                    <a:pt x="40" y="2524"/>
                  </a:lnTo>
                  <a:lnTo>
                    <a:pt x="10" y="2541"/>
                  </a:lnTo>
                  <a:lnTo>
                    <a:pt x="0" y="2566"/>
                  </a:lnTo>
                  <a:lnTo>
                    <a:pt x="0" y="2600"/>
                  </a:lnTo>
                  <a:lnTo>
                    <a:pt x="30" y="2600"/>
                  </a:lnTo>
                  <a:lnTo>
                    <a:pt x="60" y="2600"/>
                  </a:lnTo>
                  <a:lnTo>
                    <a:pt x="60" y="2625"/>
                  </a:lnTo>
                  <a:lnTo>
                    <a:pt x="51" y="2658"/>
                  </a:lnTo>
                  <a:lnTo>
                    <a:pt x="51" y="2683"/>
                  </a:lnTo>
                  <a:lnTo>
                    <a:pt x="90" y="2700"/>
                  </a:lnTo>
                  <a:lnTo>
                    <a:pt x="130" y="2700"/>
                  </a:lnTo>
                  <a:lnTo>
                    <a:pt x="160" y="2700"/>
                  </a:lnTo>
                  <a:lnTo>
                    <a:pt x="201" y="2700"/>
                  </a:lnTo>
                  <a:lnTo>
                    <a:pt x="210" y="2725"/>
                  </a:lnTo>
                  <a:lnTo>
                    <a:pt x="231" y="2751"/>
                  </a:lnTo>
                  <a:lnTo>
                    <a:pt x="240" y="2776"/>
                  </a:lnTo>
                  <a:lnTo>
                    <a:pt x="270" y="2776"/>
                  </a:lnTo>
                  <a:lnTo>
                    <a:pt x="300" y="2776"/>
                  </a:lnTo>
                  <a:lnTo>
                    <a:pt x="310" y="2742"/>
                  </a:lnTo>
                  <a:lnTo>
                    <a:pt x="340" y="2733"/>
                  </a:lnTo>
                  <a:lnTo>
                    <a:pt x="370" y="2725"/>
                  </a:lnTo>
                  <a:lnTo>
                    <a:pt x="411" y="2725"/>
                  </a:lnTo>
                  <a:lnTo>
                    <a:pt x="440" y="2708"/>
                  </a:lnTo>
                  <a:lnTo>
                    <a:pt x="440" y="2683"/>
                  </a:lnTo>
                  <a:lnTo>
                    <a:pt x="479" y="2666"/>
                  </a:lnTo>
                  <a:lnTo>
                    <a:pt x="509" y="2650"/>
                  </a:lnTo>
                  <a:lnTo>
                    <a:pt x="530" y="2625"/>
                  </a:lnTo>
                  <a:lnTo>
                    <a:pt x="560" y="2616"/>
                  </a:lnTo>
                  <a:lnTo>
                    <a:pt x="580" y="2591"/>
                  </a:lnTo>
                  <a:lnTo>
                    <a:pt x="599" y="2566"/>
                  </a:lnTo>
                  <a:lnTo>
                    <a:pt x="599" y="2532"/>
                  </a:lnTo>
                  <a:lnTo>
                    <a:pt x="569" y="2524"/>
                  </a:lnTo>
                  <a:lnTo>
                    <a:pt x="560" y="2499"/>
                  </a:lnTo>
                  <a:lnTo>
                    <a:pt x="560" y="2474"/>
                  </a:lnTo>
                  <a:lnTo>
                    <a:pt x="590" y="2474"/>
                  </a:lnTo>
                  <a:lnTo>
                    <a:pt x="620" y="2474"/>
                  </a:lnTo>
                  <a:lnTo>
                    <a:pt x="629" y="2449"/>
                  </a:lnTo>
                  <a:lnTo>
                    <a:pt x="659" y="2431"/>
                  </a:lnTo>
                  <a:lnTo>
                    <a:pt x="689" y="2415"/>
                  </a:lnTo>
                  <a:lnTo>
                    <a:pt x="719" y="2415"/>
                  </a:lnTo>
                  <a:lnTo>
                    <a:pt x="760" y="2406"/>
                  </a:lnTo>
                  <a:lnTo>
                    <a:pt x="770" y="2381"/>
                  </a:lnTo>
                  <a:lnTo>
                    <a:pt x="770" y="2356"/>
                  </a:lnTo>
                  <a:lnTo>
                    <a:pt x="770" y="2331"/>
                  </a:lnTo>
                  <a:lnTo>
                    <a:pt x="770" y="2298"/>
                  </a:lnTo>
                  <a:lnTo>
                    <a:pt x="790" y="2273"/>
                  </a:lnTo>
                  <a:lnTo>
                    <a:pt x="830" y="2264"/>
                  </a:lnTo>
                  <a:lnTo>
                    <a:pt x="860" y="2264"/>
                  </a:lnTo>
                  <a:lnTo>
                    <a:pt x="899" y="2264"/>
                  </a:lnTo>
                  <a:lnTo>
                    <a:pt x="929" y="2273"/>
                  </a:lnTo>
                  <a:lnTo>
                    <a:pt x="939" y="2305"/>
                  </a:lnTo>
                  <a:lnTo>
                    <a:pt x="969" y="2305"/>
                  </a:lnTo>
                  <a:lnTo>
                    <a:pt x="999" y="2305"/>
                  </a:lnTo>
                  <a:lnTo>
                    <a:pt x="1010" y="2273"/>
                  </a:lnTo>
                  <a:lnTo>
                    <a:pt x="1040" y="2255"/>
                  </a:lnTo>
                  <a:lnTo>
                    <a:pt x="1040" y="2230"/>
                  </a:lnTo>
                  <a:lnTo>
                    <a:pt x="1070" y="2214"/>
                  </a:lnTo>
                  <a:lnTo>
                    <a:pt x="1109" y="2205"/>
                  </a:lnTo>
                  <a:lnTo>
                    <a:pt x="1139" y="2214"/>
                  </a:lnTo>
                  <a:lnTo>
                    <a:pt x="1139" y="2248"/>
                  </a:lnTo>
                  <a:lnTo>
                    <a:pt x="1160" y="2273"/>
                  </a:lnTo>
                  <a:lnTo>
                    <a:pt x="1190" y="2280"/>
                  </a:lnTo>
                  <a:lnTo>
                    <a:pt x="1190" y="2305"/>
                  </a:lnTo>
                  <a:lnTo>
                    <a:pt x="1190" y="2331"/>
                  </a:lnTo>
                  <a:lnTo>
                    <a:pt x="1220" y="2339"/>
                  </a:lnTo>
                  <a:lnTo>
                    <a:pt x="1250" y="2348"/>
                  </a:lnTo>
                  <a:lnTo>
                    <a:pt x="1259" y="2373"/>
                  </a:lnTo>
                  <a:lnTo>
                    <a:pt x="1280" y="2398"/>
                  </a:lnTo>
                  <a:lnTo>
                    <a:pt x="1289" y="2424"/>
                  </a:lnTo>
                  <a:lnTo>
                    <a:pt x="1318" y="2424"/>
                  </a:lnTo>
                  <a:lnTo>
                    <a:pt x="1348" y="2424"/>
                  </a:lnTo>
                  <a:lnTo>
                    <a:pt x="1369" y="2449"/>
                  </a:lnTo>
                  <a:lnTo>
                    <a:pt x="1399" y="2465"/>
                  </a:lnTo>
                  <a:lnTo>
                    <a:pt x="1429" y="2465"/>
                  </a:lnTo>
                  <a:lnTo>
                    <a:pt x="1438" y="2490"/>
                  </a:lnTo>
                  <a:lnTo>
                    <a:pt x="1459" y="2515"/>
                  </a:lnTo>
                  <a:lnTo>
                    <a:pt x="1489" y="2524"/>
                  </a:lnTo>
                  <a:lnTo>
                    <a:pt x="1498" y="2549"/>
                  </a:lnTo>
                  <a:lnTo>
                    <a:pt x="1498" y="2575"/>
                  </a:lnTo>
                  <a:lnTo>
                    <a:pt x="1509" y="2600"/>
                  </a:lnTo>
                  <a:lnTo>
                    <a:pt x="1509" y="2625"/>
                  </a:lnTo>
                  <a:lnTo>
                    <a:pt x="1509" y="2658"/>
                  </a:lnTo>
                  <a:lnTo>
                    <a:pt x="1539" y="2658"/>
                  </a:lnTo>
                  <a:lnTo>
                    <a:pt x="1558" y="2625"/>
                  </a:lnTo>
                  <a:lnTo>
                    <a:pt x="1569" y="2591"/>
                  </a:lnTo>
                  <a:lnTo>
                    <a:pt x="1569" y="2566"/>
                  </a:lnTo>
                  <a:lnTo>
                    <a:pt x="1569" y="2532"/>
                  </a:lnTo>
                  <a:lnTo>
                    <a:pt x="1558" y="2507"/>
                  </a:lnTo>
                  <a:lnTo>
                    <a:pt x="1599" y="2499"/>
                  </a:lnTo>
                  <a:lnTo>
                    <a:pt x="1629" y="2515"/>
                  </a:lnTo>
                  <a:lnTo>
                    <a:pt x="1669" y="2524"/>
                  </a:lnTo>
                  <a:lnTo>
                    <a:pt x="1678" y="2499"/>
                  </a:lnTo>
                  <a:lnTo>
                    <a:pt x="1648" y="2490"/>
                  </a:lnTo>
                  <a:lnTo>
                    <a:pt x="1618" y="2474"/>
                  </a:lnTo>
                  <a:lnTo>
                    <a:pt x="1588" y="2465"/>
                  </a:lnTo>
                  <a:lnTo>
                    <a:pt x="1579" y="2440"/>
                  </a:lnTo>
                  <a:lnTo>
                    <a:pt x="1549" y="2440"/>
                  </a:lnTo>
                  <a:lnTo>
                    <a:pt x="1539" y="2415"/>
                  </a:lnTo>
                  <a:lnTo>
                    <a:pt x="1539" y="2390"/>
                  </a:lnTo>
                  <a:lnTo>
                    <a:pt x="1509" y="2373"/>
                  </a:lnTo>
                  <a:lnTo>
                    <a:pt x="1479" y="2373"/>
                  </a:lnTo>
                  <a:lnTo>
                    <a:pt x="1449" y="2373"/>
                  </a:lnTo>
                  <a:lnTo>
                    <a:pt x="1438" y="2348"/>
                  </a:lnTo>
                  <a:lnTo>
                    <a:pt x="1419" y="2323"/>
                  </a:lnTo>
                  <a:lnTo>
                    <a:pt x="1378" y="2314"/>
                  </a:lnTo>
                  <a:lnTo>
                    <a:pt x="1378" y="2289"/>
                  </a:lnTo>
                  <a:lnTo>
                    <a:pt x="1378" y="2264"/>
                  </a:lnTo>
                  <a:lnTo>
                    <a:pt x="1369" y="2239"/>
                  </a:lnTo>
                  <a:lnTo>
                    <a:pt x="1339" y="2230"/>
                  </a:lnTo>
                  <a:lnTo>
                    <a:pt x="1309" y="2214"/>
                  </a:lnTo>
                  <a:lnTo>
                    <a:pt x="1280" y="2205"/>
                  </a:lnTo>
                  <a:lnTo>
                    <a:pt x="1269" y="2180"/>
                  </a:lnTo>
                  <a:lnTo>
                    <a:pt x="1280" y="2154"/>
                  </a:lnTo>
                  <a:lnTo>
                    <a:pt x="1318" y="2138"/>
                  </a:lnTo>
                  <a:lnTo>
                    <a:pt x="1348" y="2122"/>
                  </a:lnTo>
                  <a:lnTo>
                    <a:pt x="1369" y="2154"/>
                  </a:lnTo>
                  <a:lnTo>
                    <a:pt x="1369" y="2188"/>
                  </a:lnTo>
                  <a:lnTo>
                    <a:pt x="1399" y="2197"/>
                  </a:lnTo>
                  <a:lnTo>
                    <a:pt x="1419" y="2172"/>
                  </a:lnTo>
                  <a:lnTo>
                    <a:pt x="1419" y="2147"/>
                  </a:lnTo>
                  <a:lnTo>
                    <a:pt x="1438" y="2172"/>
                  </a:lnTo>
                  <a:lnTo>
                    <a:pt x="1438" y="2197"/>
                  </a:lnTo>
                  <a:lnTo>
                    <a:pt x="1459" y="2222"/>
                  </a:lnTo>
                  <a:lnTo>
                    <a:pt x="1489" y="2222"/>
                  </a:lnTo>
                  <a:lnTo>
                    <a:pt x="1489" y="2248"/>
                  </a:lnTo>
                  <a:lnTo>
                    <a:pt x="1489" y="2273"/>
                  </a:lnTo>
                  <a:lnTo>
                    <a:pt x="1528" y="2280"/>
                  </a:lnTo>
                  <a:lnTo>
                    <a:pt x="1558" y="2289"/>
                  </a:lnTo>
                  <a:lnTo>
                    <a:pt x="1599" y="2305"/>
                  </a:lnTo>
                  <a:lnTo>
                    <a:pt x="1629" y="2314"/>
                  </a:lnTo>
                  <a:lnTo>
                    <a:pt x="1648" y="2339"/>
                  </a:lnTo>
                  <a:lnTo>
                    <a:pt x="1678" y="2339"/>
                  </a:lnTo>
                  <a:lnTo>
                    <a:pt x="1708" y="2348"/>
                  </a:lnTo>
                  <a:lnTo>
                    <a:pt x="1719" y="2373"/>
                  </a:lnTo>
                  <a:lnTo>
                    <a:pt x="1738" y="2398"/>
                  </a:lnTo>
                  <a:lnTo>
                    <a:pt x="1738" y="2424"/>
                  </a:lnTo>
                  <a:lnTo>
                    <a:pt x="1738" y="2449"/>
                  </a:lnTo>
                  <a:lnTo>
                    <a:pt x="1738" y="2481"/>
                  </a:lnTo>
                  <a:lnTo>
                    <a:pt x="1738" y="2507"/>
                  </a:lnTo>
                  <a:lnTo>
                    <a:pt x="1768" y="2524"/>
                  </a:lnTo>
                  <a:lnTo>
                    <a:pt x="1808" y="2541"/>
                  </a:lnTo>
                  <a:lnTo>
                    <a:pt x="1819" y="2566"/>
                  </a:lnTo>
                  <a:lnTo>
                    <a:pt x="1819" y="2600"/>
                  </a:lnTo>
                  <a:lnTo>
                    <a:pt x="1819" y="2625"/>
                  </a:lnTo>
                  <a:lnTo>
                    <a:pt x="1849" y="2632"/>
                  </a:lnTo>
                  <a:lnTo>
                    <a:pt x="1879" y="2632"/>
                  </a:lnTo>
                  <a:lnTo>
                    <a:pt x="1909" y="2632"/>
                  </a:lnTo>
                  <a:lnTo>
                    <a:pt x="1918" y="2658"/>
                  </a:lnTo>
                  <a:lnTo>
                    <a:pt x="1918" y="2683"/>
                  </a:lnTo>
                  <a:lnTo>
                    <a:pt x="1889" y="2651"/>
                  </a:lnTo>
                  <a:lnTo>
                    <a:pt x="1853" y="2651"/>
                  </a:lnTo>
                  <a:lnTo>
                    <a:pt x="1858" y="2675"/>
                  </a:lnTo>
                  <a:lnTo>
                    <a:pt x="1828" y="2666"/>
                  </a:lnTo>
                  <a:lnTo>
                    <a:pt x="1849" y="2692"/>
                  </a:lnTo>
                  <a:lnTo>
                    <a:pt x="1858" y="2717"/>
                  </a:lnTo>
                  <a:lnTo>
                    <a:pt x="1888" y="2717"/>
                  </a:lnTo>
                  <a:lnTo>
                    <a:pt x="1918" y="2717"/>
                  </a:lnTo>
                  <a:lnTo>
                    <a:pt x="1948" y="2708"/>
                  </a:lnTo>
                  <a:lnTo>
                    <a:pt x="1948" y="2683"/>
                  </a:lnTo>
                  <a:lnTo>
                    <a:pt x="1978" y="2666"/>
                  </a:lnTo>
                  <a:lnTo>
                    <a:pt x="2018" y="2683"/>
                  </a:lnTo>
                  <a:lnTo>
                    <a:pt x="2018" y="2650"/>
                  </a:lnTo>
                  <a:lnTo>
                    <a:pt x="1999" y="2625"/>
                  </a:lnTo>
                  <a:lnTo>
                    <a:pt x="1969" y="2625"/>
                  </a:lnTo>
                  <a:lnTo>
                    <a:pt x="1999" y="2632"/>
                  </a:lnTo>
                  <a:lnTo>
                    <a:pt x="2018" y="2658"/>
                  </a:lnTo>
                  <a:lnTo>
                    <a:pt x="2048" y="2658"/>
                  </a:lnTo>
                  <a:lnTo>
                    <a:pt x="2029" y="2625"/>
                  </a:lnTo>
                  <a:lnTo>
                    <a:pt x="1999" y="2616"/>
                  </a:lnTo>
                  <a:lnTo>
                    <a:pt x="1978" y="2591"/>
                  </a:lnTo>
                  <a:lnTo>
                    <a:pt x="1969" y="2566"/>
                  </a:lnTo>
                  <a:lnTo>
                    <a:pt x="1939" y="2557"/>
                  </a:lnTo>
                  <a:lnTo>
                    <a:pt x="1928" y="2532"/>
                  </a:lnTo>
                  <a:lnTo>
                    <a:pt x="1928" y="2507"/>
                  </a:lnTo>
                  <a:lnTo>
                    <a:pt x="1958" y="2490"/>
                  </a:lnTo>
                  <a:lnTo>
                    <a:pt x="1988" y="2490"/>
                  </a:lnTo>
                  <a:lnTo>
                    <a:pt x="1999" y="2465"/>
                  </a:lnTo>
                  <a:lnTo>
                    <a:pt x="1999" y="2440"/>
                  </a:lnTo>
                  <a:lnTo>
                    <a:pt x="2029" y="2440"/>
                  </a:lnTo>
                  <a:lnTo>
                    <a:pt x="2059" y="2440"/>
                  </a:lnTo>
                  <a:lnTo>
                    <a:pt x="2089" y="2440"/>
                  </a:lnTo>
                  <a:lnTo>
                    <a:pt x="2119" y="2449"/>
                  </a:lnTo>
                  <a:lnTo>
                    <a:pt x="2128" y="2481"/>
                  </a:lnTo>
                  <a:lnTo>
                    <a:pt x="2158" y="2490"/>
                  </a:lnTo>
                  <a:lnTo>
                    <a:pt x="2187" y="2490"/>
                  </a:lnTo>
                  <a:lnTo>
                    <a:pt x="2228" y="2474"/>
                  </a:lnTo>
                  <a:lnTo>
                    <a:pt x="2258" y="2465"/>
                  </a:lnTo>
                  <a:lnTo>
                    <a:pt x="2298" y="2449"/>
                  </a:lnTo>
                  <a:lnTo>
                    <a:pt x="2298" y="2415"/>
                  </a:lnTo>
                  <a:lnTo>
                    <a:pt x="2288" y="2390"/>
                  </a:lnTo>
                  <a:lnTo>
                    <a:pt x="2258" y="2381"/>
                  </a:lnTo>
                  <a:lnTo>
                    <a:pt x="2238" y="2356"/>
                  </a:lnTo>
                  <a:lnTo>
                    <a:pt x="2238" y="2331"/>
                  </a:lnTo>
                  <a:lnTo>
                    <a:pt x="2238" y="2298"/>
                  </a:lnTo>
                  <a:lnTo>
                    <a:pt x="2258" y="2273"/>
                  </a:lnTo>
                  <a:lnTo>
                    <a:pt x="2298" y="2255"/>
                  </a:lnTo>
                  <a:lnTo>
                    <a:pt x="2307" y="2230"/>
                  </a:lnTo>
                  <a:lnTo>
                    <a:pt x="2328" y="2205"/>
                  </a:lnTo>
                  <a:lnTo>
                    <a:pt x="2328" y="2180"/>
                  </a:lnTo>
                  <a:lnTo>
                    <a:pt x="2328" y="2154"/>
                  </a:lnTo>
                  <a:lnTo>
                    <a:pt x="2367" y="2138"/>
                  </a:lnTo>
                  <a:lnTo>
                    <a:pt x="2367" y="2113"/>
                  </a:lnTo>
                  <a:lnTo>
                    <a:pt x="2367" y="2088"/>
                  </a:lnTo>
                  <a:lnTo>
                    <a:pt x="2378" y="2063"/>
                  </a:lnTo>
                  <a:lnTo>
                    <a:pt x="2408" y="2063"/>
                  </a:lnTo>
                  <a:lnTo>
                    <a:pt x="2438" y="2063"/>
                  </a:lnTo>
                  <a:lnTo>
                    <a:pt x="2468" y="2071"/>
                  </a:lnTo>
                  <a:lnTo>
                    <a:pt x="2478" y="2097"/>
                  </a:lnTo>
                  <a:lnTo>
                    <a:pt x="2508" y="2097"/>
                  </a:lnTo>
                  <a:lnTo>
                    <a:pt x="2538" y="2097"/>
                  </a:lnTo>
                  <a:lnTo>
                    <a:pt x="2577" y="2104"/>
                  </a:lnTo>
                  <a:lnTo>
                    <a:pt x="2577" y="2129"/>
                  </a:lnTo>
                  <a:lnTo>
                    <a:pt x="2538" y="2129"/>
                  </a:lnTo>
                  <a:lnTo>
                    <a:pt x="2517" y="2154"/>
                  </a:lnTo>
                  <a:lnTo>
                    <a:pt x="2547" y="2172"/>
                  </a:lnTo>
                  <a:lnTo>
                    <a:pt x="2558" y="2197"/>
                  </a:lnTo>
                  <a:lnTo>
                    <a:pt x="2588" y="2214"/>
                  </a:lnTo>
                  <a:lnTo>
                    <a:pt x="2617" y="2214"/>
                  </a:lnTo>
                  <a:lnTo>
                    <a:pt x="2647" y="2205"/>
                  </a:lnTo>
                  <a:lnTo>
                    <a:pt x="2677" y="2197"/>
                  </a:lnTo>
                  <a:lnTo>
                    <a:pt x="2718" y="2180"/>
                  </a:lnTo>
                  <a:lnTo>
                    <a:pt x="2748" y="2172"/>
                  </a:lnTo>
                  <a:lnTo>
                    <a:pt x="2757" y="2147"/>
                  </a:lnTo>
                  <a:lnTo>
                    <a:pt x="2727" y="2147"/>
                  </a:lnTo>
                  <a:lnTo>
                    <a:pt x="2697" y="2147"/>
                  </a:lnTo>
                  <a:lnTo>
                    <a:pt x="2667" y="2147"/>
                  </a:lnTo>
                  <a:lnTo>
                    <a:pt x="2637" y="2147"/>
                  </a:lnTo>
                  <a:lnTo>
                    <a:pt x="2637" y="2122"/>
                  </a:lnTo>
                  <a:lnTo>
                    <a:pt x="2637" y="2097"/>
                  </a:lnTo>
                  <a:lnTo>
                    <a:pt x="2677" y="2079"/>
                  </a:lnTo>
                  <a:lnTo>
                    <a:pt x="2718" y="2079"/>
                  </a:lnTo>
                  <a:lnTo>
                    <a:pt x="2748" y="2079"/>
                  </a:lnTo>
                  <a:lnTo>
                    <a:pt x="2787" y="2063"/>
                  </a:lnTo>
                  <a:lnTo>
                    <a:pt x="2797" y="2037"/>
                  </a:lnTo>
                  <a:lnTo>
                    <a:pt x="2827" y="2021"/>
                  </a:lnTo>
                  <a:lnTo>
                    <a:pt x="2857" y="2021"/>
                  </a:lnTo>
                  <a:lnTo>
                    <a:pt x="2887" y="2021"/>
                  </a:lnTo>
                  <a:lnTo>
                    <a:pt x="2928" y="2021"/>
                  </a:lnTo>
                  <a:lnTo>
                    <a:pt x="2887" y="2037"/>
                  </a:lnTo>
                  <a:lnTo>
                    <a:pt x="2847" y="2046"/>
                  </a:lnTo>
                  <a:lnTo>
                    <a:pt x="2817" y="2046"/>
                  </a:lnTo>
                  <a:lnTo>
                    <a:pt x="2817" y="2071"/>
                  </a:lnTo>
                  <a:lnTo>
                    <a:pt x="2817" y="2097"/>
                  </a:lnTo>
                  <a:lnTo>
                    <a:pt x="2817" y="2129"/>
                  </a:lnTo>
                  <a:lnTo>
                    <a:pt x="2797" y="2154"/>
                  </a:lnTo>
                  <a:lnTo>
                    <a:pt x="2797" y="2188"/>
                  </a:lnTo>
                  <a:lnTo>
                    <a:pt x="2827" y="2197"/>
                  </a:lnTo>
                  <a:lnTo>
                    <a:pt x="2857" y="2214"/>
                  </a:lnTo>
                  <a:lnTo>
                    <a:pt x="2887" y="2222"/>
                  </a:lnTo>
                  <a:lnTo>
                    <a:pt x="2898" y="2248"/>
                  </a:lnTo>
                  <a:lnTo>
                    <a:pt x="2928" y="2255"/>
                  </a:lnTo>
                  <a:lnTo>
                    <a:pt x="2977" y="2305"/>
                  </a:lnTo>
                  <a:lnTo>
                    <a:pt x="3007" y="2314"/>
                  </a:lnTo>
                  <a:lnTo>
                    <a:pt x="3027" y="2339"/>
                  </a:lnTo>
                  <a:lnTo>
                    <a:pt x="3037" y="2365"/>
                  </a:lnTo>
                  <a:lnTo>
                    <a:pt x="3037" y="2390"/>
                  </a:lnTo>
                  <a:lnTo>
                    <a:pt x="3007" y="2406"/>
                  </a:lnTo>
                  <a:lnTo>
                    <a:pt x="2977" y="2424"/>
                  </a:lnTo>
                  <a:lnTo>
                    <a:pt x="2947" y="2449"/>
                  </a:lnTo>
                  <a:lnTo>
                    <a:pt x="2917" y="2449"/>
                  </a:lnTo>
                  <a:lnTo>
                    <a:pt x="2887" y="2449"/>
                  </a:lnTo>
                  <a:lnTo>
                    <a:pt x="2847" y="2449"/>
                  </a:lnTo>
                  <a:lnTo>
                    <a:pt x="2817" y="2449"/>
                  </a:lnTo>
                  <a:lnTo>
                    <a:pt x="2778" y="2440"/>
                  </a:lnTo>
                  <a:lnTo>
                    <a:pt x="2767" y="2415"/>
                  </a:lnTo>
                  <a:lnTo>
                    <a:pt x="2737" y="2415"/>
                  </a:lnTo>
                  <a:lnTo>
                    <a:pt x="2707" y="2415"/>
                  </a:lnTo>
                  <a:lnTo>
                    <a:pt x="2707" y="2390"/>
                  </a:lnTo>
                  <a:lnTo>
                    <a:pt x="2677" y="2390"/>
                  </a:lnTo>
                  <a:lnTo>
                    <a:pt x="2637" y="2373"/>
                  </a:lnTo>
                  <a:lnTo>
                    <a:pt x="2598" y="2373"/>
                  </a:lnTo>
                  <a:lnTo>
                    <a:pt x="2568" y="2373"/>
                  </a:lnTo>
                  <a:lnTo>
                    <a:pt x="2538" y="2356"/>
                  </a:lnTo>
                  <a:lnTo>
                    <a:pt x="2508" y="2356"/>
                  </a:lnTo>
                  <a:lnTo>
                    <a:pt x="2508" y="2390"/>
                  </a:lnTo>
                  <a:lnTo>
                    <a:pt x="2468" y="2406"/>
                  </a:lnTo>
                  <a:lnTo>
                    <a:pt x="2457" y="2431"/>
                  </a:lnTo>
                  <a:lnTo>
                    <a:pt x="2427" y="2431"/>
                  </a:lnTo>
                  <a:lnTo>
                    <a:pt x="2397" y="2456"/>
                  </a:lnTo>
                  <a:lnTo>
                    <a:pt x="2367" y="2456"/>
                  </a:lnTo>
                  <a:lnTo>
                    <a:pt x="2328" y="2449"/>
                  </a:lnTo>
                  <a:lnTo>
                    <a:pt x="2318" y="2481"/>
                  </a:lnTo>
                  <a:lnTo>
                    <a:pt x="2288" y="2481"/>
                  </a:lnTo>
                  <a:lnTo>
                    <a:pt x="2258" y="2490"/>
                  </a:lnTo>
                  <a:lnTo>
                    <a:pt x="2228" y="2490"/>
                  </a:lnTo>
                  <a:lnTo>
                    <a:pt x="2187" y="2507"/>
                  </a:lnTo>
                  <a:lnTo>
                    <a:pt x="2158" y="2524"/>
                  </a:lnTo>
                  <a:lnTo>
                    <a:pt x="2149" y="2549"/>
                  </a:lnTo>
                  <a:lnTo>
                    <a:pt x="2149" y="2575"/>
                  </a:lnTo>
                  <a:lnTo>
                    <a:pt x="2149" y="2600"/>
                  </a:lnTo>
                  <a:lnTo>
                    <a:pt x="2149" y="2625"/>
                  </a:lnTo>
                  <a:lnTo>
                    <a:pt x="2178" y="2632"/>
                  </a:lnTo>
                  <a:lnTo>
                    <a:pt x="2208" y="2641"/>
                  </a:lnTo>
                  <a:lnTo>
                    <a:pt x="2208" y="2666"/>
                  </a:lnTo>
                  <a:lnTo>
                    <a:pt x="2217" y="2692"/>
                  </a:lnTo>
                  <a:lnTo>
                    <a:pt x="2238" y="2717"/>
                  </a:lnTo>
                  <a:lnTo>
                    <a:pt x="2268" y="2717"/>
                  </a:lnTo>
                  <a:lnTo>
                    <a:pt x="2307" y="2725"/>
                  </a:lnTo>
                  <a:lnTo>
                    <a:pt x="2307" y="2751"/>
                  </a:lnTo>
                  <a:lnTo>
                    <a:pt x="2307" y="2776"/>
                  </a:lnTo>
                  <a:lnTo>
                    <a:pt x="2318" y="2801"/>
                  </a:lnTo>
                  <a:lnTo>
                    <a:pt x="2348" y="2801"/>
                  </a:lnTo>
                  <a:lnTo>
                    <a:pt x="2378" y="2801"/>
                  </a:lnTo>
                  <a:lnTo>
                    <a:pt x="2388" y="2767"/>
                  </a:lnTo>
                  <a:lnTo>
                    <a:pt x="2388" y="2742"/>
                  </a:lnTo>
                  <a:lnTo>
                    <a:pt x="2418" y="2733"/>
                  </a:lnTo>
                  <a:lnTo>
                    <a:pt x="2448" y="2742"/>
                  </a:lnTo>
                  <a:lnTo>
                    <a:pt x="2478" y="2751"/>
                  </a:lnTo>
                  <a:lnTo>
                    <a:pt x="2478" y="2776"/>
                  </a:lnTo>
                  <a:lnTo>
                    <a:pt x="2517" y="2776"/>
                  </a:lnTo>
                  <a:lnTo>
                    <a:pt x="2547" y="2776"/>
                  </a:lnTo>
                  <a:lnTo>
                    <a:pt x="2588" y="2783"/>
                  </a:lnTo>
                  <a:lnTo>
                    <a:pt x="2617" y="2783"/>
                  </a:lnTo>
                  <a:lnTo>
                    <a:pt x="2637" y="2758"/>
                  </a:lnTo>
                  <a:lnTo>
                    <a:pt x="2667" y="2742"/>
                  </a:lnTo>
                  <a:lnTo>
                    <a:pt x="2697" y="2733"/>
                  </a:lnTo>
                  <a:lnTo>
                    <a:pt x="2697" y="2733"/>
                  </a:lnTo>
                  <a:lnTo>
                    <a:pt x="2727" y="2733"/>
                  </a:lnTo>
                  <a:lnTo>
                    <a:pt x="2697" y="2751"/>
                  </a:lnTo>
                  <a:lnTo>
                    <a:pt x="2688" y="2776"/>
                  </a:lnTo>
                  <a:lnTo>
                    <a:pt x="2688" y="2801"/>
                  </a:lnTo>
                  <a:lnTo>
                    <a:pt x="2688" y="2842"/>
                  </a:lnTo>
                  <a:lnTo>
                    <a:pt x="2718" y="2859"/>
                  </a:lnTo>
                  <a:lnTo>
                    <a:pt x="2727" y="2884"/>
                  </a:lnTo>
                  <a:lnTo>
                    <a:pt x="2727" y="2918"/>
                  </a:lnTo>
                  <a:lnTo>
                    <a:pt x="2727" y="2943"/>
                  </a:lnTo>
                  <a:lnTo>
                    <a:pt x="2697" y="2952"/>
                  </a:lnTo>
                  <a:lnTo>
                    <a:pt x="2688" y="2977"/>
                  </a:lnTo>
                  <a:lnTo>
                    <a:pt x="2668" y="3016"/>
                  </a:lnTo>
                  <a:lnTo>
                    <a:pt x="1301" y="3016"/>
                  </a:lnTo>
                  <a:lnTo>
                    <a:pt x="1280" y="2968"/>
                  </a:lnTo>
                  <a:lnTo>
                    <a:pt x="1239" y="2952"/>
                  </a:lnTo>
                  <a:lnTo>
                    <a:pt x="1209" y="2952"/>
                  </a:lnTo>
                  <a:lnTo>
                    <a:pt x="1190" y="2927"/>
                  </a:lnTo>
                  <a:lnTo>
                    <a:pt x="1190" y="2902"/>
                  </a:lnTo>
                  <a:lnTo>
                    <a:pt x="1190" y="2876"/>
                  </a:lnTo>
                  <a:lnTo>
                    <a:pt x="1220" y="2868"/>
                  </a:lnTo>
                  <a:lnTo>
                    <a:pt x="1220" y="2842"/>
                  </a:lnTo>
                  <a:lnTo>
                    <a:pt x="1220" y="2817"/>
                  </a:lnTo>
                  <a:lnTo>
                    <a:pt x="1220" y="2792"/>
                  </a:lnTo>
                  <a:lnTo>
                    <a:pt x="1220" y="2758"/>
                  </a:lnTo>
                  <a:lnTo>
                    <a:pt x="1220" y="2733"/>
                  </a:lnTo>
                  <a:lnTo>
                    <a:pt x="1250" y="2733"/>
                  </a:lnTo>
                  <a:lnTo>
                    <a:pt x="1289" y="2733"/>
                  </a:lnTo>
                  <a:lnTo>
                    <a:pt x="1259" y="2717"/>
                  </a:lnTo>
                  <a:lnTo>
                    <a:pt x="1229" y="2717"/>
                  </a:lnTo>
                  <a:lnTo>
                    <a:pt x="1199" y="2717"/>
                  </a:lnTo>
                  <a:lnTo>
                    <a:pt x="1169" y="2700"/>
                  </a:lnTo>
                  <a:lnTo>
                    <a:pt x="1139" y="2692"/>
                  </a:lnTo>
                  <a:lnTo>
                    <a:pt x="1100" y="2675"/>
                  </a:lnTo>
                  <a:lnTo>
                    <a:pt x="1089" y="2708"/>
                  </a:lnTo>
                  <a:lnTo>
                    <a:pt x="1059" y="2708"/>
                  </a:lnTo>
                  <a:lnTo>
                    <a:pt x="1029" y="2708"/>
                  </a:lnTo>
                  <a:lnTo>
                    <a:pt x="999" y="2708"/>
                  </a:lnTo>
                  <a:lnTo>
                    <a:pt x="969" y="2708"/>
                  </a:lnTo>
                  <a:lnTo>
                    <a:pt x="929" y="2708"/>
                  </a:lnTo>
                  <a:lnTo>
                    <a:pt x="899" y="2708"/>
                  </a:lnTo>
                  <a:lnTo>
                    <a:pt x="860" y="2708"/>
                  </a:lnTo>
                  <a:lnTo>
                    <a:pt x="830" y="2708"/>
                  </a:lnTo>
                  <a:lnTo>
                    <a:pt x="790" y="2717"/>
                  </a:lnTo>
                  <a:lnTo>
                    <a:pt x="760" y="2717"/>
                  </a:lnTo>
                  <a:lnTo>
                    <a:pt x="719" y="2717"/>
                  </a:lnTo>
                  <a:lnTo>
                    <a:pt x="689" y="2717"/>
                  </a:lnTo>
                  <a:lnTo>
                    <a:pt x="670" y="2742"/>
                  </a:lnTo>
                  <a:lnTo>
                    <a:pt x="670" y="2767"/>
                  </a:lnTo>
                  <a:lnTo>
                    <a:pt x="640" y="2767"/>
                  </a:lnTo>
                  <a:lnTo>
                    <a:pt x="610" y="2776"/>
                  </a:lnTo>
                  <a:lnTo>
                    <a:pt x="569" y="2776"/>
                  </a:lnTo>
                  <a:lnTo>
                    <a:pt x="539" y="2776"/>
                  </a:lnTo>
                  <a:lnTo>
                    <a:pt x="520" y="2801"/>
                  </a:lnTo>
                  <a:lnTo>
                    <a:pt x="500" y="2826"/>
                  </a:lnTo>
                  <a:lnTo>
                    <a:pt x="470" y="2826"/>
                  </a:lnTo>
                  <a:lnTo>
                    <a:pt x="440" y="2826"/>
                  </a:lnTo>
                  <a:lnTo>
                    <a:pt x="411" y="2826"/>
                  </a:lnTo>
                  <a:lnTo>
                    <a:pt x="381" y="2826"/>
                  </a:lnTo>
                  <a:lnTo>
                    <a:pt x="340" y="2826"/>
                  </a:lnTo>
                  <a:lnTo>
                    <a:pt x="310" y="2826"/>
                  </a:lnTo>
                  <a:lnTo>
                    <a:pt x="291" y="2792"/>
                  </a:lnTo>
                  <a:lnTo>
                    <a:pt x="261" y="2792"/>
                  </a:lnTo>
                  <a:lnTo>
                    <a:pt x="240" y="2826"/>
                  </a:lnTo>
                  <a:lnTo>
                    <a:pt x="231" y="2859"/>
                  </a:lnTo>
                  <a:lnTo>
                    <a:pt x="201" y="2859"/>
                  </a:lnTo>
                  <a:lnTo>
                    <a:pt x="190" y="2884"/>
                  </a:lnTo>
                  <a:lnTo>
                    <a:pt x="171" y="2918"/>
                  </a:lnTo>
                  <a:lnTo>
                    <a:pt x="160" y="2943"/>
                  </a:lnTo>
                  <a:lnTo>
                    <a:pt x="130" y="2952"/>
                  </a:lnTo>
                  <a:lnTo>
                    <a:pt x="100" y="2952"/>
                  </a:lnTo>
                  <a:lnTo>
                    <a:pt x="60" y="2959"/>
                  </a:lnTo>
                  <a:lnTo>
                    <a:pt x="30" y="2977"/>
                  </a:lnTo>
                  <a:lnTo>
                    <a:pt x="18" y="3016"/>
                  </a:lnTo>
                  <a:lnTo>
                    <a:pt x="3470" y="3016"/>
                  </a:lnTo>
                  <a:lnTo>
                    <a:pt x="3467" y="34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6" name="Freeform 30"/>
            <p:cNvSpPr>
              <a:spLocks/>
            </p:cNvSpPr>
            <p:nvPr/>
          </p:nvSpPr>
          <p:spPr bwMode="auto">
            <a:xfrm>
              <a:off x="3881" y="1435"/>
              <a:ext cx="41" cy="86"/>
            </a:xfrm>
            <a:custGeom>
              <a:avLst/>
              <a:gdLst/>
              <a:ahLst/>
              <a:cxnLst>
                <a:cxn ang="0">
                  <a:pos x="30" y="0"/>
                </a:cxn>
                <a:cxn ang="0">
                  <a:pos x="10" y="25"/>
                </a:cxn>
                <a:cxn ang="0">
                  <a:pos x="0" y="51"/>
                </a:cxn>
                <a:cxn ang="0">
                  <a:pos x="0" y="76"/>
                </a:cxn>
                <a:cxn ang="0">
                  <a:pos x="30" y="85"/>
                </a:cxn>
                <a:cxn ang="0">
                  <a:pos x="30" y="60"/>
                </a:cxn>
                <a:cxn ang="0">
                  <a:pos x="30" y="34"/>
                </a:cxn>
                <a:cxn ang="0">
                  <a:pos x="40" y="0"/>
                </a:cxn>
                <a:cxn ang="0">
                  <a:pos x="30" y="0"/>
                </a:cxn>
              </a:cxnLst>
              <a:rect l="0" t="0" r="r" b="b"/>
              <a:pathLst>
                <a:path w="41" h="86">
                  <a:moveTo>
                    <a:pt x="30" y="0"/>
                  </a:moveTo>
                  <a:lnTo>
                    <a:pt x="10" y="25"/>
                  </a:lnTo>
                  <a:lnTo>
                    <a:pt x="0" y="51"/>
                  </a:lnTo>
                  <a:lnTo>
                    <a:pt x="0" y="76"/>
                  </a:lnTo>
                  <a:lnTo>
                    <a:pt x="30" y="85"/>
                  </a:lnTo>
                  <a:lnTo>
                    <a:pt x="30" y="60"/>
                  </a:lnTo>
                  <a:lnTo>
                    <a:pt x="30" y="34"/>
                  </a:lnTo>
                  <a:lnTo>
                    <a:pt x="40" y="0"/>
                  </a:lnTo>
                  <a:lnTo>
                    <a:pt x="3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7" name="Freeform 31"/>
            <p:cNvSpPr>
              <a:spLocks/>
            </p:cNvSpPr>
            <p:nvPr/>
          </p:nvSpPr>
          <p:spPr bwMode="auto">
            <a:xfrm>
              <a:off x="3692" y="1486"/>
              <a:ext cx="190" cy="127"/>
            </a:xfrm>
            <a:custGeom>
              <a:avLst/>
              <a:gdLst/>
              <a:ahLst/>
              <a:cxnLst>
                <a:cxn ang="0">
                  <a:pos x="140" y="34"/>
                </a:cxn>
                <a:cxn ang="0">
                  <a:pos x="100" y="50"/>
                </a:cxn>
                <a:cxn ang="0">
                  <a:pos x="70" y="68"/>
                </a:cxn>
                <a:cxn ang="0">
                  <a:pos x="30" y="68"/>
                </a:cxn>
                <a:cxn ang="0">
                  <a:pos x="21" y="93"/>
                </a:cxn>
                <a:cxn ang="0">
                  <a:pos x="0" y="118"/>
                </a:cxn>
                <a:cxn ang="0">
                  <a:pos x="40" y="126"/>
                </a:cxn>
                <a:cxn ang="0">
                  <a:pos x="80" y="126"/>
                </a:cxn>
                <a:cxn ang="0">
                  <a:pos x="89" y="101"/>
                </a:cxn>
                <a:cxn ang="0">
                  <a:pos x="110" y="76"/>
                </a:cxn>
                <a:cxn ang="0">
                  <a:pos x="149" y="68"/>
                </a:cxn>
                <a:cxn ang="0">
                  <a:pos x="159" y="43"/>
                </a:cxn>
                <a:cxn ang="0">
                  <a:pos x="189" y="34"/>
                </a:cxn>
                <a:cxn ang="0">
                  <a:pos x="189" y="9"/>
                </a:cxn>
                <a:cxn ang="0">
                  <a:pos x="159" y="0"/>
                </a:cxn>
                <a:cxn ang="0">
                  <a:pos x="129" y="0"/>
                </a:cxn>
                <a:cxn ang="0">
                  <a:pos x="119" y="25"/>
                </a:cxn>
                <a:cxn ang="0">
                  <a:pos x="119" y="50"/>
                </a:cxn>
                <a:cxn ang="0">
                  <a:pos x="89" y="59"/>
                </a:cxn>
                <a:cxn ang="0">
                  <a:pos x="89" y="68"/>
                </a:cxn>
              </a:cxnLst>
              <a:rect l="0" t="0" r="r" b="b"/>
              <a:pathLst>
                <a:path w="190" h="127">
                  <a:moveTo>
                    <a:pt x="140" y="34"/>
                  </a:moveTo>
                  <a:lnTo>
                    <a:pt x="100" y="50"/>
                  </a:lnTo>
                  <a:lnTo>
                    <a:pt x="70" y="68"/>
                  </a:lnTo>
                  <a:lnTo>
                    <a:pt x="30" y="68"/>
                  </a:lnTo>
                  <a:lnTo>
                    <a:pt x="21" y="93"/>
                  </a:lnTo>
                  <a:lnTo>
                    <a:pt x="0" y="118"/>
                  </a:lnTo>
                  <a:lnTo>
                    <a:pt x="40" y="126"/>
                  </a:lnTo>
                  <a:lnTo>
                    <a:pt x="80" y="126"/>
                  </a:lnTo>
                  <a:lnTo>
                    <a:pt x="89" y="101"/>
                  </a:lnTo>
                  <a:lnTo>
                    <a:pt x="110" y="76"/>
                  </a:lnTo>
                  <a:lnTo>
                    <a:pt x="149" y="68"/>
                  </a:lnTo>
                  <a:lnTo>
                    <a:pt x="159" y="43"/>
                  </a:lnTo>
                  <a:lnTo>
                    <a:pt x="189" y="34"/>
                  </a:lnTo>
                  <a:lnTo>
                    <a:pt x="189" y="9"/>
                  </a:lnTo>
                  <a:lnTo>
                    <a:pt x="159" y="0"/>
                  </a:lnTo>
                  <a:lnTo>
                    <a:pt x="129" y="0"/>
                  </a:lnTo>
                  <a:lnTo>
                    <a:pt x="119" y="25"/>
                  </a:lnTo>
                  <a:lnTo>
                    <a:pt x="119" y="50"/>
                  </a:lnTo>
                  <a:lnTo>
                    <a:pt x="89" y="59"/>
                  </a:lnTo>
                  <a:lnTo>
                    <a:pt x="89" y="6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8" name="Freeform 32"/>
            <p:cNvSpPr>
              <a:spLocks/>
            </p:cNvSpPr>
            <p:nvPr/>
          </p:nvSpPr>
          <p:spPr bwMode="auto">
            <a:xfrm>
              <a:off x="4161" y="1278"/>
              <a:ext cx="70" cy="67"/>
            </a:xfrm>
            <a:custGeom>
              <a:avLst/>
              <a:gdLst/>
              <a:ahLst/>
              <a:cxnLst>
                <a:cxn ang="0">
                  <a:pos x="39" y="0"/>
                </a:cxn>
                <a:cxn ang="0">
                  <a:pos x="39" y="25"/>
                </a:cxn>
                <a:cxn ang="0">
                  <a:pos x="9" y="32"/>
                </a:cxn>
                <a:cxn ang="0">
                  <a:pos x="0" y="57"/>
                </a:cxn>
                <a:cxn ang="0">
                  <a:pos x="30" y="66"/>
                </a:cxn>
                <a:cxn ang="0">
                  <a:pos x="60" y="66"/>
                </a:cxn>
                <a:cxn ang="0">
                  <a:pos x="69" y="41"/>
                </a:cxn>
                <a:cxn ang="0">
                  <a:pos x="69" y="16"/>
                </a:cxn>
                <a:cxn ang="0">
                  <a:pos x="39" y="7"/>
                </a:cxn>
                <a:cxn ang="0">
                  <a:pos x="39" y="0"/>
                </a:cxn>
              </a:cxnLst>
              <a:rect l="0" t="0" r="r" b="b"/>
              <a:pathLst>
                <a:path w="70" h="67">
                  <a:moveTo>
                    <a:pt x="39" y="0"/>
                  </a:moveTo>
                  <a:lnTo>
                    <a:pt x="39" y="25"/>
                  </a:lnTo>
                  <a:lnTo>
                    <a:pt x="9" y="32"/>
                  </a:lnTo>
                  <a:lnTo>
                    <a:pt x="0" y="57"/>
                  </a:lnTo>
                  <a:lnTo>
                    <a:pt x="30" y="66"/>
                  </a:lnTo>
                  <a:lnTo>
                    <a:pt x="60" y="66"/>
                  </a:lnTo>
                  <a:lnTo>
                    <a:pt x="69" y="41"/>
                  </a:lnTo>
                  <a:lnTo>
                    <a:pt x="69" y="16"/>
                  </a:lnTo>
                  <a:lnTo>
                    <a:pt x="39" y="7"/>
                  </a:lnTo>
                  <a:lnTo>
                    <a:pt x="3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49" name="Freeform 33"/>
            <p:cNvSpPr>
              <a:spLocks/>
            </p:cNvSpPr>
            <p:nvPr/>
          </p:nvSpPr>
          <p:spPr bwMode="auto">
            <a:xfrm>
              <a:off x="3503" y="2602"/>
              <a:ext cx="100" cy="161"/>
            </a:xfrm>
            <a:custGeom>
              <a:avLst/>
              <a:gdLst/>
              <a:ahLst/>
              <a:cxnLst>
                <a:cxn ang="0">
                  <a:pos x="90" y="25"/>
                </a:cxn>
                <a:cxn ang="0">
                  <a:pos x="90" y="0"/>
                </a:cxn>
                <a:cxn ang="0">
                  <a:pos x="60" y="0"/>
                </a:cxn>
                <a:cxn ang="0">
                  <a:pos x="60" y="25"/>
                </a:cxn>
                <a:cxn ang="0">
                  <a:pos x="60" y="50"/>
                </a:cxn>
                <a:cxn ang="0">
                  <a:pos x="30" y="59"/>
                </a:cxn>
                <a:cxn ang="0">
                  <a:pos x="0" y="59"/>
                </a:cxn>
                <a:cxn ang="0">
                  <a:pos x="0" y="84"/>
                </a:cxn>
                <a:cxn ang="0">
                  <a:pos x="30" y="84"/>
                </a:cxn>
                <a:cxn ang="0">
                  <a:pos x="60" y="84"/>
                </a:cxn>
                <a:cxn ang="0">
                  <a:pos x="69" y="110"/>
                </a:cxn>
                <a:cxn ang="0">
                  <a:pos x="69" y="135"/>
                </a:cxn>
                <a:cxn ang="0">
                  <a:pos x="39" y="142"/>
                </a:cxn>
                <a:cxn ang="0">
                  <a:pos x="9" y="142"/>
                </a:cxn>
                <a:cxn ang="0">
                  <a:pos x="50" y="160"/>
                </a:cxn>
                <a:cxn ang="0">
                  <a:pos x="69" y="126"/>
                </a:cxn>
                <a:cxn ang="0">
                  <a:pos x="90" y="92"/>
                </a:cxn>
                <a:cxn ang="0">
                  <a:pos x="69" y="67"/>
                </a:cxn>
                <a:cxn ang="0">
                  <a:pos x="90" y="34"/>
                </a:cxn>
                <a:cxn ang="0">
                  <a:pos x="99" y="9"/>
                </a:cxn>
                <a:cxn ang="0">
                  <a:pos x="69" y="9"/>
                </a:cxn>
                <a:cxn ang="0">
                  <a:pos x="90" y="25"/>
                </a:cxn>
              </a:cxnLst>
              <a:rect l="0" t="0" r="r" b="b"/>
              <a:pathLst>
                <a:path w="100" h="161">
                  <a:moveTo>
                    <a:pt x="90" y="25"/>
                  </a:moveTo>
                  <a:lnTo>
                    <a:pt x="90" y="0"/>
                  </a:lnTo>
                  <a:lnTo>
                    <a:pt x="60" y="0"/>
                  </a:lnTo>
                  <a:lnTo>
                    <a:pt x="60" y="25"/>
                  </a:lnTo>
                  <a:lnTo>
                    <a:pt x="60" y="50"/>
                  </a:lnTo>
                  <a:lnTo>
                    <a:pt x="30" y="59"/>
                  </a:lnTo>
                  <a:lnTo>
                    <a:pt x="0" y="59"/>
                  </a:lnTo>
                  <a:lnTo>
                    <a:pt x="0" y="84"/>
                  </a:lnTo>
                  <a:lnTo>
                    <a:pt x="30" y="84"/>
                  </a:lnTo>
                  <a:lnTo>
                    <a:pt x="60" y="84"/>
                  </a:lnTo>
                  <a:lnTo>
                    <a:pt x="69" y="110"/>
                  </a:lnTo>
                  <a:lnTo>
                    <a:pt x="69" y="135"/>
                  </a:lnTo>
                  <a:lnTo>
                    <a:pt x="39" y="142"/>
                  </a:lnTo>
                  <a:lnTo>
                    <a:pt x="9" y="142"/>
                  </a:lnTo>
                  <a:lnTo>
                    <a:pt x="50" y="160"/>
                  </a:lnTo>
                  <a:lnTo>
                    <a:pt x="69" y="126"/>
                  </a:lnTo>
                  <a:lnTo>
                    <a:pt x="90" y="92"/>
                  </a:lnTo>
                  <a:lnTo>
                    <a:pt x="69" y="67"/>
                  </a:lnTo>
                  <a:lnTo>
                    <a:pt x="90" y="34"/>
                  </a:lnTo>
                  <a:lnTo>
                    <a:pt x="99" y="9"/>
                  </a:lnTo>
                  <a:lnTo>
                    <a:pt x="69" y="9"/>
                  </a:lnTo>
                  <a:lnTo>
                    <a:pt x="90" y="25"/>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0" name="Freeform 34"/>
            <p:cNvSpPr>
              <a:spLocks/>
            </p:cNvSpPr>
            <p:nvPr/>
          </p:nvSpPr>
          <p:spPr bwMode="auto">
            <a:xfrm>
              <a:off x="3931" y="2476"/>
              <a:ext cx="41" cy="92"/>
            </a:xfrm>
            <a:custGeom>
              <a:avLst/>
              <a:gdLst/>
              <a:ahLst/>
              <a:cxnLst>
                <a:cxn ang="0">
                  <a:pos x="25" y="0"/>
                </a:cxn>
                <a:cxn ang="0">
                  <a:pos x="15" y="31"/>
                </a:cxn>
                <a:cxn ang="0">
                  <a:pos x="15" y="53"/>
                </a:cxn>
                <a:cxn ang="0">
                  <a:pos x="0" y="61"/>
                </a:cxn>
                <a:cxn ang="0">
                  <a:pos x="0" y="84"/>
                </a:cxn>
                <a:cxn ang="0">
                  <a:pos x="15" y="91"/>
                </a:cxn>
                <a:cxn ang="0">
                  <a:pos x="25" y="68"/>
                </a:cxn>
                <a:cxn ang="0">
                  <a:pos x="25" y="46"/>
                </a:cxn>
                <a:cxn ang="0">
                  <a:pos x="25" y="23"/>
                </a:cxn>
                <a:cxn ang="0">
                  <a:pos x="40" y="16"/>
                </a:cxn>
                <a:cxn ang="0">
                  <a:pos x="25" y="0"/>
                </a:cxn>
              </a:cxnLst>
              <a:rect l="0" t="0" r="r" b="b"/>
              <a:pathLst>
                <a:path w="41" h="92">
                  <a:moveTo>
                    <a:pt x="25" y="0"/>
                  </a:moveTo>
                  <a:lnTo>
                    <a:pt x="15" y="31"/>
                  </a:lnTo>
                  <a:lnTo>
                    <a:pt x="15" y="53"/>
                  </a:lnTo>
                  <a:lnTo>
                    <a:pt x="0" y="61"/>
                  </a:lnTo>
                  <a:lnTo>
                    <a:pt x="0" y="84"/>
                  </a:lnTo>
                  <a:lnTo>
                    <a:pt x="15" y="91"/>
                  </a:lnTo>
                  <a:lnTo>
                    <a:pt x="25" y="68"/>
                  </a:lnTo>
                  <a:lnTo>
                    <a:pt x="25" y="46"/>
                  </a:lnTo>
                  <a:lnTo>
                    <a:pt x="25" y="23"/>
                  </a:lnTo>
                  <a:lnTo>
                    <a:pt x="40" y="16"/>
                  </a:lnTo>
                  <a:lnTo>
                    <a:pt x="25"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1" name="Freeform 35"/>
            <p:cNvSpPr>
              <a:spLocks/>
            </p:cNvSpPr>
            <p:nvPr/>
          </p:nvSpPr>
          <p:spPr bwMode="auto">
            <a:xfrm>
              <a:off x="4131" y="2391"/>
              <a:ext cx="111" cy="77"/>
            </a:xfrm>
            <a:custGeom>
              <a:avLst/>
              <a:gdLst/>
              <a:ahLst/>
              <a:cxnLst>
                <a:cxn ang="0">
                  <a:pos x="80" y="9"/>
                </a:cxn>
                <a:cxn ang="0">
                  <a:pos x="50" y="18"/>
                </a:cxn>
                <a:cxn ang="0">
                  <a:pos x="20" y="25"/>
                </a:cxn>
                <a:cxn ang="0">
                  <a:pos x="0" y="51"/>
                </a:cxn>
                <a:cxn ang="0">
                  <a:pos x="0" y="76"/>
                </a:cxn>
                <a:cxn ang="0">
                  <a:pos x="30" y="76"/>
                </a:cxn>
                <a:cxn ang="0">
                  <a:pos x="60" y="76"/>
                </a:cxn>
                <a:cxn ang="0">
                  <a:pos x="80" y="51"/>
                </a:cxn>
                <a:cxn ang="0">
                  <a:pos x="99" y="25"/>
                </a:cxn>
                <a:cxn ang="0">
                  <a:pos x="110" y="0"/>
                </a:cxn>
                <a:cxn ang="0">
                  <a:pos x="80" y="0"/>
                </a:cxn>
                <a:cxn ang="0">
                  <a:pos x="50" y="0"/>
                </a:cxn>
                <a:cxn ang="0">
                  <a:pos x="39" y="25"/>
                </a:cxn>
                <a:cxn ang="0">
                  <a:pos x="80" y="9"/>
                </a:cxn>
              </a:cxnLst>
              <a:rect l="0" t="0" r="r" b="b"/>
              <a:pathLst>
                <a:path w="111" h="77">
                  <a:moveTo>
                    <a:pt x="80" y="9"/>
                  </a:moveTo>
                  <a:lnTo>
                    <a:pt x="50" y="18"/>
                  </a:lnTo>
                  <a:lnTo>
                    <a:pt x="20" y="25"/>
                  </a:lnTo>
                  <a:lnTo>
                    <a:pt x="0" y="51"/>
                  </a:lnTo>
                  <a:lnTo>
                    <a:pt x="0" y="76"/>
                  </a:lnTo>
                  <a:lnTo>
                    <a:pt x="30" y="76"/>
                  </a:lnTo>
                  <a:lnTo>
                    <a:pt x="60" y="76"/>
                  </a:lnTo>
                  <a:lnTo>
                    <a:pt x="80" y="51"/>
                  </a:lnTo>
                  <a:lnTo>
                    <a:pt x="99" y="25"/>
                  </a:lnTo>
                  <a:lnTo>
                    <a:pt x="110" y="0"/>
                  </a:lnTo>
                  <a:lnTo>
                    <a:pt x="80" y="0"/>
                  </a:lnTo>
                  <a:lnTo>
                    <a:pt x="50" y="0"/>
                  </a:lnTo>
                  <a:lnTo>
                    <a:pt x="39" y="25"/>
                  </a:lnTo>
                  <a:lnTo>
                    <a:pt x="80" y="9"/>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2" name="Freeform 36"/>
            <p:cNvSpPr>
              <a:spLocks/>
            </p:cNvSpPr>
            <p:nvPr/>
          </p:nvSpPr>
          <p:spPr bwMode="auto">
            <a:xfrm>
              <a:off x="3751" y="2661"/>
              <a:ext cx="51" cy="32"/>
            </a:xfrm>
            <a:custGeom>
              <a:avLst/>
              <a:gdLst/>
              <a:ahLst/>
              <a:cxnLst>
                <a:cxn ang="0">
                  <a:pos x="21" y="0"/>
                </a:cxn>
                <a:cxn ang="0">
                  <a:pos x="0" y="31"/>
                </a:cxn>
                <a:cxn ang="0">
                  <a:pos x="29" y="31"/>
                </a:cxn>
                <a:cxn ang="0">
                  <a:pos x="50" y="0"/>
                </a:cxn>
                <a:cxn ang="0">
                  <a:pos x="10" y="0"/>
                </a:cxn>
                <a:cxn ang="0">
                  <a:pos x="21" y="0"/>
                </a:cxn>
              </a:cxnLst>
              <a:rect l="0" t="0" r="r" b="b"/>
              <a:pathLst>
                <a:path w="51" h="32">
                  <a:moveTo>
                    <a:pt x="21" y="0"/>
                  </a:moveTo>
                  <a:lnTo>
                    <a:pt x="0" y="31"/>
                  </a:lnTo>
                  <a:lnTo>
                    <a:pt x="29" y="31"/>
                  </a:lnTo>
                  <a:lnTo>
                    <a:pt x="50" y="0"/>
                  </a:lnTo>
                  <a:lnTo>
                    <a:pt x="10" y="0"/>
                  </a:lnTo>
                  <a:lnTo>
                    <a:pt x="21"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3" name="Freeform 37"/>
            <p:cNvSpPr>
              <a:spLocks/>
            </p:cNvSpPr>
            <p:nvPr/>
          </p:nvSpPr>
          <p:spPr bwMode="auto">
            <a:xfrm>
              <a:off x="3032" y="3792"/>
              <a:ext cx="51" cy="53"/>
            </a:xfrm>
            <a:custGeom>
              <a:avLst/>
              <a:gdLst/>
              <a:ahLst/>
              <a:cxnLst>
                <a:cxn ang="0">
                  <a:pos x="50" y="0"/>
                </a:cxn>
                <a:cxn ang="0">
                  <a:pos x="29" y="26"/>
                </a:cxn>
                <a:cxn ang="0">
                  <a:pos x="29" y="52"/>
                </a:cxn>
                <a:cxn ang="0">
                  <a:pos x="50" y="26"/>
                </a:cxn>
                <a:cxn ang="0">
                  <a:pos x="21" y="8"/>
                </a:cxn>
                <a:cxn ang="0">
                  <a:pos x="0" y="0"/>
                </a:cxn>
                <a:cxn ang="0">
                  <a:pos x="50" y="0"/>
                </a:cxn>
              </a:cxnLst>
              <a:rect l="0" t="0" r="r" b="b"/>
              <a:pathLst>
                <a:path w="51" h="53">
                  <a:moveTo>
                    <a:pt x="50" y="0"/>
                  </a:moveTo>
                  <a:lnTo>
                    <a:pt x="29" y="26"/>
                  </a:lnTo>
                  <a:lnTo>
                    <a:pt x="29" y="52"/>
                  </a:lnTo>
                  <a:lnTo>
                    <a:pt x="50" y="26"/>
                  </a:lnTo>
                  <a:lnTo>
                    <a:pt x="21" y="8"/>
                  </a:lnTo>
                  <a:lnTo>
                    <a:pt x="0" y="0"/>
                  </a:lnTo>
                  <a:lnTo>
                    <a:pt x="5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4" name="Freeform 38"/>
            <p:cNvSpPr>
              <a:spLocks/>
            </p:cNvSpPr>
            <p:nvPr/>
          </p:nvSpPr>
          <p:spPr bwMode="auto">
            <a:xfrm>
              <a:off x="3352" y="3583"/>
              <a:ext cx="80" cy="111"/>
            </a:xfrm>
            <a:custGeom>
              <a:avLst/>
              <a:gdLst/>
              <a:ahLst/>
              <a:cxnLst>
                <a:cxn ang="0">
                  <a:pos x="60" y="0"/>
                </a:cxn>
                <a:cxn ang="0">
                  <a:pos x="39" y="25"/>
                </a:cxn>
                <a:cxn ang="0">
                  <a:pos x="30" y="51"/>
                </a:cxn>
                <a:cxn ang="0">
                  <a:pos x="19" y="76"/>
                </a:cxn>
                <a:cxn ang="0">
                  <a:pos x="0" y="101"/>
                </a:cxn>
                <a:cxn ang="0">
                  <a:pos x="30" y="110"/>
                </a:cxn>
                <a:cxn ang="0">
                  <a:pos x="60" y="110"/>
                </a:cxn>
                <a:cxn ang="0">
                  <a:pos x="79" y="85"/>
                </a:cxn>
                <a:cxn ang="0">
                  <a:pos x="79" y="59"/>
                </a:cxn>
                <a:cxn ang="0">
                  <a:pos x="79" y="34"/>
                </a:cxn>
                <a:cxn ang="0">
                  <a:pos x="39" y="25"/>
                </a:cxn>
                <a:cxn ang="0">
                  <a:pos x="60" y="0"/>
                </a:cxn>
              </a:cxnLst>
              <a:rect l="0" t="0" r="r" b="b"/>
              <a:pathLst>
                <a:path w="80" h="111">
                  <a:moveTo>
                    <a:pt x="60" y="0"/>
                  </a:moveTo>
                  <a:lnTo>
                    <a:pt x="39" y="25"/>
                  </a:lnTo>
                  <a:lnTo>
                    <a:pt x="30" y="51"/>
                  </a:lnTo>
                  <a:lnTo>
                    <a:pt x="19" y="76"/>
                  </a:lnTo>
                  <a:lnTo>
                    <a:pt x="0" y="101"/>
                  </a:lnTo>
                  <a:lnTo>
                    <a:pt x="30" y="110"/>
                  </a:lnTo>
                  <a:lnTo>
                    <a:pt x="60" y="110"/>
                  </a:lnTo>
                  <a:lnTo>
                    <a:pt x="79" y="85"/>
                  </a:lnTo>
                  <a:lnTo>
                    <a:pt x="79" y="59"/>
                  </a:lnTo>
                  <a:lnTo>
                    <a:pt x="79" y="34"/>
                  </a:lnTo>
                  <a:lnTo>
                    <a:pt x="39" y="25"/>
                  </a:lnTo>
                  <a:lnTo>
                    <a:pt x="6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5" name="Freeform 39"/>
            <p:cNvSpPr>
              <a:spLocks/>
            </p:cNvSpPr>
            <p:nvPr/>
          </p:nvSpPr>
          <p:spPr bwMode="auto">
            <a:xfrm>
              <a:off x="3352" y="3718"/>
              <a:ext cx="80" cy="168"/>
            </a:xfrm>
            <a:custGeom>
              <a:avLst/>
              <a:gdLst/>
              <a:ahLst/>
              <a:cxnLst>
                <a:cxn ang="0">
                  <a:pos x="49" y="0"/>
                </a:cxn>
                <a:cxn ang="0">
                  <a:pos x="30" y="25"/>
                </a:cxn>
                <a:cxn ang="0">
                  <a:pos x="0" y="25"/>
                </a:cxn>
                <a:cxn ang="0">
                  <a:pos x="0" y="50"/>
                </a:cxn>
                <a:cxn ang="0">
                  <a:pos x="0" y="75"/>
                </a:cxn>
                <a:cxn ang="0">
                  <a:pos x="0" y="108"/>
                </a:cxn>
                <a:cxn ang="0">
                  <a:pos x="9" y="133"/>
                </a:cxn>
                <a:cxn ang="0">
                  <a:pos x="39" y="142"/>
                </a:cxn>
                <a:cxn ang="0">
                  <a:pos x="39" y="167"/>
                </a:cxn>
                <a:cxn ang="0">
                  <a:pos x="60" y="142"/>
                </a:cxn>
                <a:cxn ang="0">
                  <a:pos x="60" y="117"/>
                </a:cxn>
                <a:cxn ang="0">
                  <a:pos x="79" y="92"/>
                </a:cxn>
                <a:cxn ang="0">
                  <a:pos x="79" y="67"/>
                </a:cxn>
                <a:cxn ang="0">
                  <a:pos x="79" y="41"/>
                </a:cxn>
                <a:cxn ang="0">
                  <a:pos x="79" y="8"/>
                </a:cxn>
                <a:cxn ang="0">
                  <a:pos x="49" y="8"/>
                </a:cxn>
                <a:cxn ang="0">
                  <a:pos x="49" y="0"/>
                </a:cxn>
              </a:cxnLst>
              <a:rect l="0" t="0" r="r" b="b"/>
              <a:pathLst>
                <a:path w="80" h="168">
                  <a:moveTo>
                    <a:pt x="49" y="0"/>
                  </a:moveTo>
                  <a:lnTo>
                    <a:pt x="30" y="25"/>
                  </a:lnTo>
                  <a:lnTo>
                    <a:pt x="0" y="25"/>
                  </a:lnTo>
                  <a:lnTo>
                    <a:pt x="0" y="50"/>
                  </a:lnTo>
                  <a:lnTo>
                    <a:pt x="0" y="75"/>
                  </a:lnTo>
                  <a:lnTo>
                    <a:pt x="0" y="108"/>
                  </a:lnTo>
                  <a:lnTo>
                    <a:pt x="9" y="133"/>
                  </a:lnTo>
                  <a:lnTo>
                    <a:pt x="39" y="142"/>
                  </a:lnTo>
                  <a:lnTo>
                    <a:pt x="39" y="167"/>
                  </a:lnTo>
                  <a:lnTo>
                    <a:pt x="60" y="142"/>
                  </a:lnTo>
                  <a:lnTo>
                    <a:pt x="60" y="117"/>
                  </a:lnTo>
                  <a:lnTo>
                    <a:pt x="79" y="92"/>
                  </a:lnTo>
                  <a:lnTo>
                    <a:pt x="79" y="67"/>
                  </a:lnTo>
                  <a:lnTo>
                    <a:pt x="79" y="41"/>
                  </a:lnTo>
                  <a:lnTo>
                    <a:pt x="79" y="8"/>
                  </a:lnTo>
                  <a:lnTo>
                    <a:pt x="49" y="8"/>
                  </a:lnTo>
                  <a:lnTo>
                    <a:pt x="4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6" name="Freeform 40"/>
            <p:cNvSpPr>
              <a:spLocks/>
            </p:cNvSpPr>
            <p:nvPr/>
          </p:nvSpPr>
          <p:spPr bwMode="auto">
            <a:xfrm>
              <a:off x="3602" y="3926"/>
              <a:ext cx="160" cy="111"/>
            </a:xfrm>
            <a:custGeom>
              <a:avLst/>
              <a:gdLst/>
              <a:ahLst/>
              <a:cxnLst>
                <a:cxn ang="0">
                  <a:pos x="149" y="0"/>
                </a:cxn>
                <a:cxn ang="0">
                  <a:pos x="110" y="0"/>
                </a:cxn>
                <a:cxn ang="0">
                  <a:pos x="110" y="34"/>
                </a:cxn>
                <a:cxn ang="0">
                  <a:pos x="70" y="34"/>
                </a:cxn>
                <a:cxn ang="0">
                  <a:pos x="40" y="34"/>
                </a:cxn>
                <a:cxn ang="0">
                  <a:pos x="0" y="25"/>
                </a:cxn>
                <a:cxn ang="0">
                  <a:pos x="0" y="0"/>
                </a:cxn>
                <a:cxn ang="0">
                  <a:pos x="21" y="34"/>
                </a:cxn>
                <a:cxn ang="0">
                  <a:pos x="52" y="67"/>
                </a:cxn>
                <a:cxn ang="0">
                  <a:pos x="89" y="68"/>
                </a:cxn>
                <a:cxn ang="0">
                  <a:pos x="100" y="94"/>
                </a:cxn>
                <a:cxn ang="0">
                  <a:pos x="129" y="101"/>
                </a:cxn>
                <a:cxn ang="0">
                  <a:pos x="159" y="110"/>
                </a:cxn>
                <a:cxn ang="0">
                  <a:pos x="159" y="85"/>
                </a:cxn>
                <a:cxn ang="0">
                  <a:pos x="159" y="59"/>
                </a:cxn>
                <a:cxn ang="0">
                  <a:pos x="129" y="51"/>
                </a:cxn>
                <a:cxn ang="0">
                  <a:pos x="129" y="25"/>
                </a:cxn>
                <a:cxn ang="0">
                  <a:pos x="159" y="25"/>
                </a:cxn>
                <a:cxn ang="0">
                  <a:pos x="149" y="0"/>
                </a:cxn>
              </a:cxnLst>
              <a:rect l="0" t="0" r="r" b="b"/>
              <a:pathLst>
                <a:path w="160" h="111">
                  <a:moveTo>
                    <a:pt x="149" y="0"/>
                  </a:moveTo>
                  <a:lnTo>
                    <a:pt x="110" y="0"/>
                  </a:lnTo>
                  <a:lnTo>
                    <a:pt x="110" y="34"/>
                  </a:lnTo>
                  <a:lnTo>
                    <a:pt x="70" y="34"/>
                  </a:lnTo>
                  <a:lnTo>
                    <a:pt x="40" y="34"/>
                  </a:lnTo>
                  <a:lnTo>
                    <a:pt x="0" y="25"/>
                  </a:lnTo>
                  <a:lnTo>
                    <a:pt x="0" y="0"/>
                  </a:lnTo>
                  <a:lnTo>
                    <a:pt x="21" y="34"/>
                  </a:lnTo>
                  <a:lnTo>
                    <a:pt x="52" y="67"/>
                  </a:lnTo>
                  <a:lnTo>
                    <a:pt x="89" y="68"/>
                  </a:lnTo>
                  <a:lnTo>
                    <a:pt x="100" y="94"/>
                  </a:lnTo>
                  <a:lnTo>
                    <a:pt x="129" y="101"/>
                  </a:lnTo>
                  <a:lnTo>
                    <a:pt x="159" y="110"/>
                  </a:lnTo>
                  <a:lnTo>
                    <a:pt x="159" y="85"/>
                  </a:lnTo>
                  <a:lnTo>
                    <a:pt x="159" y="59"/>
                  </a:lnTo>
                  <a:lnTo>
                    <a:pt x="129" y="51"/>
                  </a:lnTo>
                  <a:lnTo>
                    <a:pt x="129" y="25"/>
                  </a:lnTo>
                  <a:lnTo>
                    <a:pt x="159" y="25"/>
                  </a:lnTo>
                  <a:lnTo>
                    <a:pt x="14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7" name="Freeform 41"/>
            <p:cNvSpPr>
              <a:spLocks/>
            </p:cNvSpPr>
            <p:nvPr/>
          </p:nvSpPr>
          <p:spPr bwMode="auto">
            <a:xfrm>
              <a:off x="4230" y="4112"/>
              <a:ext cx="191" cy="51"/>
            </a:xfrm>
            <a:custGeom>
              <a:avLst/>
              <a:gdLst/>
              <a:ahLst/>
              <a:cxnLst>
                <a:cxn ang="0">
                  <a:pos x="171" y="25"/>
                </a:cxn>
                <a:cxn ang="0">
                  <a:pos x="141" y="25"/>
                </a:cxn>
                <a:cxn ang="0">
                  <a:pos x="100" y="25"/>
                </a:cxn>
                <a:cxn ang="0">
                  <a:pos x="70" y="25"/>
                </a:cxn>
                <a:cxn ang="0">
                  <a:pos x="30" y="9"/>
                </a:cxn>
                <a:cxn ang="0">
                  <a:pos x="0" y="0"/>
                </a:cxn>
                <a:cxn ang="0">
                  <a:pos x="0" y="25"/>
                </a:cxn>
                <a:cxn ang="0">
                  <a:pos x="40" y="34"/>
                </a:cxn>
                <a:cxn ang="0">
                  <a:pos x="81" y="34"/>
                </a:cxn>
                <a:cxn ang="0">
                  <a:pos x="111" y="34"/>
                </a:cxn>
                <a:cxn ang="0">
                  <a:pos x="150" y="50"/>
                </a:cxn>
                <a:cxn ang="0">
                  <a:pos x="180" y="50"/>
                </a:cxn>
                <a:cxn ang="0">
                  <a:pos x="190" y="16"/>
                </a:cxn>
                <a:cxn ang="0">
                  <a:pos x="160" y="9"/>
                </a:cxn>
                <a:cxn ang="0">
                  <a:pos x="171" y="25"/>
                </a:cxn>
              </a:cxnLst>
              <a:rect l="0" t="0" r="r" b="b"/>
              <a:pathLst>
                <a:path w="191" h="51">
                  <a:moveTo>
                    <a:pt x="171" y="25"/>
                  </a:moveTo>
                  <a:lnTo>
                    <a:pt x="141" y="25"/>
                  </a:lnTo>
                  <a:lnTo>
                    <a:pt x="100" y="25"/>
                  </a:lnTo>
                  <a:lnTo>
                    <a:pt x="70" y="25"/>
                  </a:lnTo>
                  <a:lnTo>
                    <a:pt x="30" y="9"/>
                  </a:lnTo>
                  <a:lnTo>
                    <a:pt x="0" y="0"/>
                  </a:lnTo>
                  <a:lnTo>
                    <a:pt x="0" y="25"/>
                  </a:lnTo>
                  <a:lnTo>
                    <a:pt x="40" y="34"/>
                  </a:lnTo>
                  <a:lnTo>
                    <a:pt x="81" y="34"/>
                  </a:lnTo>
                  <a:lnTo>
                    <a:pt x="111" y="34"/>
                  </a:lnTo>
                  <a:lnTo>
                    <a:pt x="150" y="50"/>
                  </a:lnTo>
                  <a:lnTo>
                    <a:pt x="180" y="50"/>
                  </a:lnTo>
                  <a:lnTo>
                    <a:pt x="190" y="16"/>
                  </a:lnTo>
                  <a:lnTo>
                    <a:pt x="160" y="9"/>
                  </a:lnTo>
                  <a:lnTo>
                    <a:pt x="171" y="25"/>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8" name="Freeform 42"/>
            <p:cNvSpPr>
              <a:spLocks/>
            </p:cNvSpPr>
            <p:nvPr/>
          </p:nvSpPr>
          <p:spPr bwMode="auto">
            <a:xfrm>
              <a:off x="4790" y="4102"/>
              <a:ext cx="111" cy="69"/>
            </a:xfrm>
            <a:custGeom>
              <a:avLst/>
              <a:gdLst/>
              <a:ahLst/>
              <a:cxnLst>
                <a:cxn ang="0">
                  <a:pos x="110" y="0"/>
                </a:cxn>
                <a:cxn ang="0">
                  <a:pos x="69" y="0"/>
                </a:cxn>
                <a:cxn ang="0">
                  <a:pos x="60" y="25"/>
                </a:cxn>
                <a:cxn ang="0">
                  <a:pos x="30" y="34"/>
                </a:cxn>
                <a:cxn ang="0">
                  <a:pos x="0" y="50"/>
                </a:cxn>
                <a:cxn ang="0">
                  <a:pos x="30" y="68"/>
                </a:cxn>
                <a:cxn ang="0">
                  <a:pos x="60" y="68"/>
                </a:cxn>
                <a:cxn ang="0">
                  <a:pos x="90" y="68"/>
                </a:cxn>
                <a:cxn ang="0">
                  <a:pos x="90" y="43"/>
                </a:cxn>
                <a:cxn ang="0">
                  <a:pos x="99" y="18"/>
                </a:cxn>
                <a:cxn ang="0">
                  <a:pos x="110" y="0"/>
                </a:cxn>
              </a:cxnLst>
              <a:rect l="0" t="0" r="r" b="b"/>
              <a:pathLst>
                <a:path w="111" h="69">
                  <a:moveTo>
                    <a:pt x="110" y="0"/>
                  </a:moveTo>
                  <a:lnTo>
                    <a:pt x="69" y="0"/>
                  </a:lnTo>
                  <a:lnTo>
                    <a:pt x="60" y="25"/>
                  </a:lnTo>
                  <a:lnTo>
                    <a:pt x="30" y="34"/>
                  </a:lnTo>
                  <a:lnTo>
                    <a:pt x="0" y="50"/>
                  </a:lnTo>
                  <a:lnTo>
                    <a:pt x="30" y="68"/>
                  </a:lnTo>
                  <a:lnTo>
                    <a:pt x="60" y="68"/>
                  </a:lnTo>
                  <a:lnTo>
                    <a:pt x="90" y="68"/>
                  </a:lnTo>
                  <a:lnTo>
                    <a:pt x="90" y="43"/>
                  </a:lnTo>
                  <a:lnTo>
                    <a:pt x="99" y="18"/>
                  </a:lnTo>
                  <a:lnTo>
                    <a:pt x="11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59" name="Freeform 43"/>
            <p:cNvSpPr>
              <a:spLocks/>
            </p:cNvSpPr>
            <p:nvPr/>
          </p:nvSpPr>
          <p:spPr bwMode="auto">
            <a:xfrm>
              <a:off x="3133" y="3784"/>
              <a:ext cx="50" cy="27"/>
            </a:xfrm>
            <a:custGeom>
              <a:avLst/>
              <a:gdLst/>
              <a:ahLst/>
              <a:cxnLst>
                <a:cxn ang="0">
                  <a:pos x="30" y="0"/>
                </a:cxn>
                <a:cxn ang="0">
                  <a:pos x="0" y="0"/>
                </a:cxn>
                <a:cxn ang="0">
                  <a:pos x="19" y="26"/>
                </a:cxn>
                <a:cxn ang="0">
                  <a:pos x="49" y="26"/>
                </a:cxn>
                <a:cxn ang="0">
                  <a:pos x="30" y="0"/>
                </a:cxn>
              </a:cxnLst>
              <a:rect l="0" t="0" r="r" b="b"/>
              <a:pathLst>
                <a:path w="50" h="27">
                  <a:moveTo>
                    <a:pt x="30" y="0"/>
                  </a:moveTo>
                  <a:lnTo>
                    <a:pt x="0" y="0"/>
                  </a:lnTo>
                  <a:lnTo>
                    <a:pt x="19" y="26"/>
                  </a:lnTo>
                  <a:lnTo>
                    <a:pt x="49" y="26"/>
                  </a:lnTo>
                  <a:lnTo>
                    <a:pt x="3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60" name="Freeform 44"/>
            <p:cNvSpPr>
              <a:spLocks/>
            </p:cNvSpPr>
            <p:nvPr/>
          </p:nvSpPr>
          <p:spPr bwMode="auto">
            <a:xfrm>
              <a:off x="2943" y="3825"/>
              <a:ext cx="21" cy="27"/>
            </a:xfrm>
            <a:custGeom>
              <a:avLst/>
              <a:gdLst/>
              <a:ahLst/>
              <a:cxnLst>
                <a:cxn ang="0">
                  <a:pos x="20" y="0"/>
                </a:cxn>
                <a:cxn ang="0">
                  <a:pos x="0" y="26"/>
                </a:cxn>
                <a:cxn ang="0">
                  <a:pos x="20" y="9"/>
                </a:cxn>
                <a:cxn ang="0">
                  <a:pos x="20" y="0"/>
                </a:cxn>
              </a:cxnLst>
              <a:rect l="0" t="0" r="r" b="b"/>
              <a:pathLst>
                <a:path w="21" h="27">
                  <a:moveTo>
                    <a:pt x="20" y="0"/>
                  </a:moveTo>
                  <a:lnTo>
                    <a:pt x="0" y="26"/>
                  </a:lnTo>
                  <a:lnTo>
                    <a:pt x="20" y="9"/>
                  </a:lnTo>
                  <a:lnTo>
                    <a:pt x="2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61" name="Freeform 45"/>
            <p:cNvSpPr>
              <a:spLocks/>
            </p:cNvSpPr>
            <p:nvPr/>
          </p:nvSpPr>
          <p:spPr bwMode="auto">
            <a:xfrm>
              <a:off x="4064" y="3930"/>
              <a:ext cx="30" cy="17"/>
            </a:xfrm>
            <a:custGeom>
              <a:avLst/>
              <a:gdLst/>
              <a:ahLst/>
              <a:cxnLst>
                <a:cxn ang="0">
                  <a:pos x="29" y="8"/>
                </a:cxn>
                <a:cxn ang="0">
                  <a:pos x="20" y="8"/>
                </a:cxn>
                <a:cxn ang="0">
                  <a:pos x="17" y="16"/>
                </a:cxn>
                <a:cxn ang="0">
                  <a:pos x="9" y="16"/>
                </a:cxn>
                <a:cxn ang="0">
                  <a:pos x="0" y="16"/>
                </a:cxn>
                <a:cxn ang="0">
                  <a:pos x="0" y="8"/>
                </a:cxn>
                <a:cxn ang="0">
                  <a:pos x="0" y="0"/>
                </a:cxn>
                <a:cxn ang="0">
                  <a:pos x="9" y="0"/>
                </a:cxn>
                <a:cxn ang="0">
                  <a:pos x="17" y="0"/>
                </a:cxn>
                <a:cxn ang="0">
                  <a:pos x="26" y="0"/>
                </a:cxn>
                <a:cxn ang="0">
                  <a:pos x="29" y="8"/>
                </a:cxn>
                <a:cxn ang="0">
                  <a:pos x="20" y="8"/>
                </a:cxn>
                <a:cxn ang="0">
                  <a:pos x="29" y="8"/>
                </a:cxn>
              </a:cxnLst>
              <a:rect l="0" t="0" r="r" b="b"/>
              <a:pathLst>
                <a:path w="30" h="17">
                  <a:moveTo>
                    <a:pt x="29" y="8"/>
                  </a:moveTo>
                  <a:lnTo>
                    <a:pt x="20" y="8"/>
                  </a:lnTo>
                  <a:lnTo>
                    <a:pt x="17" y="16"/>
                  </a:lnTo>
                  <a:lnTo>
                    <a:pt x="9" y="16"/>
                  </a:lnTo>
                  <a:lnTo>
                    <a:pt x="0" y="16"/>
                  </a:lnTo>
                  <a:lnTo>
                    <a:pt x="0" y="8"/>
                  </a:lnTo>
                  <a:lnTo>
                    <a:pt x="0" y="0"/>
                  </a:lnTo>
                  <a:lnTo>
                    <a:pt x="9" y="0"/>
                  </a:lnTo>
                  <a:lnTo>
                    <a:pt x="17" y="0"/>
                  </a:lnTo>
                  <a:lnTo>
                    <a:pt x="26" y="0"/>
                  </a:lnTo>
                  <a:lnTo>
                    <a:pt x="29" y="8"/>
                  </a:lnTo>
                  <a:lnTo>
                    <a:pt x="20" y="8"/>
                  </a:lnTo>
                  <a:lnTo>
                    <a:pt x="29" y="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62" name="Freeform 46"/>
            <p:cNvSpPr>
              <a:spLocks/>
            </p:cNvSpPr>
            <p:nvPr/>
          </p:nvSpPr>
          <p:spPr bwMode="auto">
            <a:xfrm>
              <a:off x="4186" y="4038"/>
              <a:ext cx="19" cy="19"/>
            </a:xfrm>
            <a:custGeom>
              <a:avLst/>
              <a:gdLst/>
              <a:ahLst/>
              <a:cxnLst>
                <a:cxn ang="0">
                  <a:pos x="9" y="3"/>
                </a:cxn>
                <a:cxn ang="0">
                  <a:pos x="0" y="3"/>
                </a:cxn>
                <a:cxn ang="0">
                  <a:pos x="0" y="13"/>
                </a:cxn>
                <a:cxn ang="0">
                  <a:pos x="9" y="18"/>
                </a:cxn>
                <a:cxn ang="0">
                  <a:pos x="18" y="18"/>
                </a:cxn>
                <a:cxn ang="0">
                  <a:pos x="18" y="10"/>
                </a:cxn>
                <a:cxn ang="0">
                  <a:pos x="9" y="8"/>
                </a:cxn>
                <a:cxn ang="0">
                  <a:pos x="9" y="0"/>
                </a:cxn>
                <a:cxn ang="0">
                  <a:pos x="9" y="3"/>
                </a:cxn>
              </a:cxnLst>
              <a:rect l="0" t="0" r="r" b="b"/>
              <a:pathLst>
                <a:path w="19" h="19">
                  <a:moveTo>
                    <a:pt x="9" y="3"/>
                  </a:moveTo>
                  <a:lnTo>
                    <a:pt x="0" y="3"/>
                  </a:lnTo>
                  <a:lnTo>
                    <a:pt x="0" y="13"/>
                  </a:lnTo>
                  <a:lnTo>
                    <a:pt x="9" y="18"/>
                  </a:lnTo>
                  <a:lnTo>
                    <a:pt x="18" y="18"/>
                  </a:lnTo>
                  <a:lnTo>
                    <a:pt x="18" y="10"/>
                  </a:lnTo>
                  <a:lnTo>
                    <a:pt x="9" y="8"/>
                  </a:lnTo>
                  <a:lnTo>
                    <a:pt x="9" y="0"/>
                  </a:lnTo>
                  <a:lnTo>
                    <a:pt x="9"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63" name="Freeform 47"/>
            <p:cNvSpPr>
              <a:spLocks/>
            </p:cNvSpPr>
            <p:nvPr/>
          </p:nvSpPr>
          <p:spPr bwMode="auto">
            <a:xfrm>
              <a:off x="4418" y="3971"/>
              <a:ext cx="16" cy="10"/>
            </a:xfrm>
            <a:custGeom>
              <a:avLst/>
              <a:gdLst/>
              <a:ahLst/>
              <a:cxnLst>
                <a:cxn ang="0">
                  <a:pos x="9" y="0"/>
                </a:cxn>
                <a:cxn ang="0">
                  <a:pos x="0" y="0"/>
                </a:cxn>
                <a:cxn ang="0">
                  <a:pos x="0" y="7"/>
                </a:cxn>
                <a:cxn ang="0">
                  <a:pos x="9" y="9"/>
                </a:cxn>
                <a:cxn ang="0">
                  <a:pos x="15" y="2"/>
                </a:cxn>
                <a:cxn ang="0">
                  <a:pos x="9" y="0"/>
                </a:cxn>
              </a:cxnLst>
              <a:rect l="0" t="0" r="r" b="b"/>
              <a:pathLst>
                <a:path w="16" h="10">
                  <a:moveTo>
                    <a:pt x="9" y="0"/>
                  </a:moveTo>
                  <a:lnTo>
                    <a:pt x="0" y="0"/>
                  </a:lnTo>
                  <a:lnTo>
                    <a:pt x="0" y="7"/>
                  </a:lnTo>
                  <a:lnTo>
                    <a:pt x="9" y="9"/>
                  </a:lnTo>
                  <a:lnTo>
                    <a:pt x="15" y="2"/>
                  </a:lnTo>
                  <a:lnTo>
                    <a:pt x="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64" name="Freeform 48"/>
            <p:cNvSpPr>
              <a:spLocks/>
            </p:cNvSpPr>
            <p:nvPr/>
          </p:nvSpPr>
          <p:spPr bwMode="auto">
            <a:xfrm>
              <a:off x="4420" y="4015"/>
              <a:ext cx="32" cy="19"/>
            </a:xfrm>
            <a:custGeom>
              <a:avLst/>
              <a:gdLst/>
              <a:ahLst/>
              <a:cxnLst>
                <a:cxn ang="0">
                  <a:pos x="22" y="3"/>
                </a:cxn>
                <a:cxn ang="0">
                  <a:pos x="22" y="13"/>
                </a:cxn>
                <a:cxn ang="0">
                  <a:pos x="12" y="13"/>
                </a:cxn>
                <a:cxn ang="0">
                  <a:pos x="0" y="13"/>
                </a:cxn>
                <a:cxn ang="0">
                  <a:pos x="9" y="18"/>
                </a:cxn>
                <a:cxn ang="0">
                  <a:pos x="19" y="18"/>
                </a:cxn>
                <a:cxn ang="0">
                  <a:pos x="28" y="18"/>
                </a:cxn>
                <a:cxn ang="0">
                  <a:pos x="31" y="10"/>
                </a:cxn>
                <a:cxn ang="0">
                  <a:pos x="31" y="3"/>
                </a:cxn>
                <a:cxn ang="0">
                  <a:pos x="22" y="0"/>
                </a:cxn>
                <a:cxn ang="0">
                  <a:pos x="22" y="3"/>
                </a:cxn>
              </a:cxnLst>
              <a:rect l="0" t="0" r="r" b="b"/>
              <a:pathLst>
                <a:path w="32" h="19">
                  <a:moveTo>
                    <a:pt x="22" y="3"/>
                  </a:moveTo>
                  <a:lnTo>
                    <a:pt x="22" y="13"/>
                  </a:lnTo>
                  <a:lnTo>
                    <a:pt x="12" y="13"/>
                  </a:lnTo>
                  <a:lnTo>
                    <a:pt x="0" y="13"/>
                  </a:lnTo>
                  <a:lnTo>
                    <a:pt x="9" y="18"/>
                  </a:lnTo>
                  <a:lnTo>
                    <a:pt x="19" y="18"/>
                  </a:lnTo>
                  <a:lnTo>
                    <a:pt x="28" y="18"/>
                  </a:lnTo>
                  <a:lnTo>
                    <a:pt x="31" y="10"/>
                  </a:lnTo>
                  <a:lnTo>
                    <a:pt x="31" y="3"/>
                  </a:lnTo>
                  <a:lnTo>
                    <a:pt x="22" y="0"/>
                  </a:lnTo>
                  <a:lnTo>
                    <a:pt x="22"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316465" name="Freeform 49"/>
            <p:cNvSpPr>
              <a:spLocks/>
            </p:cNvSpPr>
            <p:nvPr/>
          </p:nvSpPr>
          <p:spPr bwMode="auto">
            <a:xfrm>
              <a:off x="4477" y="4024"/>
              <a:ext cx="22" cy="13"/>
            </a:xfrm>
            <a:custGeom>
              <a:avLst/>
              <a:gdLst/>
              <a:ahLst/>
              <a:cxnLst>
                <a:cxn ang="0">
                  <a:pos x="18" y="0"/>
                </a:cxn>
                <a:cxn ang="0">
                  <a:pos x="9" y="0"/>
                </a:cxn>
                <a:cxn ang="0">
                  <a:pos x="9" y="9"/>
                </a:cxn>
                <a:cxn ang="0">
                  <a:pos x="0" y="9"/>
                </a:cxn>
                <a:cxn ang="0">
                  <a:pos x="9" y="12"/>
                </a:cxn>
                <a:cxn ang="0">
                  <a:pos x="18" y="12"/>
                </a:cxn>
                <a:cxn ang="0">
                  <a:pos x="21" y="3"/>
                </a:cxn>
                <a:cxn ang="0">
                  <a:pos x="18" y="0"/>
                </a:cxn>
              </a:cxnLst>
              <a:rect l="0" t="0" r="r" b="b"/>
              <a:pathLst>
                <a:path w="22" h="13">
                  <a:moveTo>
                    <a:pt x="18" y="0"/>
                  </a:moveTo>
                  <a:lnTo>
                    <a:pt x="9" y="0"/>
                  </a:lnTo>
                  <a:lnTo>
                    <a:pt x="9" y="9"/>
                  </a:lnTo>
                  <a:lnTo>
                    <a:pt x="0" y="9"/>
                  </a:lnTo>
                  <a:lnTo>
                    <a:pt x="9" y="12"/>
                  </a:lnTo>
                  <a:lnTo>
                    <a:pt x="18" y="12"/>
                  </a:lnTo>
                  <a:lnTo>
                    <a:pt x="21" y="3"/>
                  </a:lnTo>
                  <a:lnTo>
                    <a:pt x="18"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grpSp>
      <p:pic>
        <p:nvPicPr>
          <p:cNvPr id="316466" name="Picture 50" descr="Image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829550" y="254000"/>
            <a:ext cx="911225" cy="1117600"/>
          </a:xfrm>
          <a:prstGeom prst="rect">
            <a:avLst/>
          </a:prstGeom>
          <a:noFill/>
        </p:spPr>
      </p:pic>
      <p:pic>
        <p:nvPicPr>
          <p:cNvPr id="316467" name="Picture 51" descr="Image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4000" y="215900"/>
            <a:ext cx="1252538" cy="11620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99">
                <a:gamma/>
                <a:shade val="76078"/>
                <a:invGamma/>
              </a:srgbClr>
            </a:gs>
            <a:gs pos="50000">
              <a:srgbClr val="000099"/>
            </a:gs>
            <a:gs pos="100000">
              <a:srgbClr val="000099">
                <a:gamma/>
                <a:shade val="76078"/>
                <a:invGamma/>
              </a:srgbClr>
            </a:gs>
          </a:gsLst>
          <a:lin ang="5400000" scaled="1"/>
        </a:gradFill>
        <a:effectLst/>
      </p:bgPr>
    </p:bg>
    <p:spTree>
      <p:nvGrpSpPr>
        <p:cNvPr id="1" name=""/>
        <p:cNvGrpSpPr/>
        <p:nvPr/>
      </p:nvGrpSpPr>
      <p:grpSpPr>
        <a:xfrm>
          <a:off x="0" y="0"/>
          <a:ext cx="0" cy="0"/>
          <a:chOff x="0" y="0"/>
          <a:chExt cx="0" cy="0"/>
        </a:xfrm>
      </p:grpSpPr>
      <p:grpSp>
        <p:nvGrpSpPr>
          <p:cNvPr id="1031" name="Group 7"/>
          <p:cNvGrpSpPr>
            <a:grpSpLocks/>
          </p:cNvGrpSpPr>
          <p:nvPr/>
        </p:nvGrpSpPr>
        <p:grpSpPr bwMode="auto">
          <a:xfrm>
            <a:off x="11113" y="14288"/>
            <a:ext cx="9132887" cy="6843712"/>
            <a:chOff x="0" y="0"/>
            <a:chExt cx="5753" cy="4311"/>
          </a:xfrm>
        </p:grpSpPr>
        <p:sp>
          <p:nvSpPr>
            <p:cNvPr id="1032" name="Freeform 8"/>
            <p:cNvSpPr>
              <a:spLocks/>
            </p:cNvSpPr>
            <p:nvPr/>
          </p:nvSpPr>
          <p:spPr bwMode="auto">
            <a:xfrm>
              <a:off x="2685" y="2339"/>
              <a:ext cx="37" cy="35"/>
            </a:xfrm>
            <a:custGeom>
              <a:avLst/>
              <a:gdLst/>
              <a:ahLst/>
              <a:cxnLst>
                <a:cxn ang="0">
                  <a:pos x="32" y="4"/>
                </a:cxn>
                <a:cxn ang="0">
                  <a:pos x="28" y="19"/>
                </a:cxn>
                <a:cxn ang="0">
                  <a:pos x="16" y="19"/>
                </a:cxn>
                <a:cxn ang="0">
                  <a:pos x="12" y="34"/>
                </a:cxn>
                <a:cxn ang="0">
                  <a:pos x="0" y="34"/>
                </a:cxn>
                <a:cxn ang="0">
                  <a:pos x="0" y="23"/>
                </a:cxn>
                <a:cxn ang="0">
                  <a:pos x="0" y="11"/>
                </a:cxn>
                <a:cxn ang="0">
                  <a:pos x="8" y="0"/>
                </a:cxn>
                <a:cxn ang="0">
                  <a:pos x="24" y="0"/>
                </a:cxn>
                <a:cxn ang="0">
                  <a:pos x="36" y="0"/>
                </a:cxn>
                <a:cxn ang="0">
                  <a:pos x="32" y="4"/>
                </a:cxn>
              </a:cxnLst>
              <a:rect l="0" t="0" r="r" b="b"/>
              <a:pathLst>
                <a:path w="37" h="35">
                  <a:moveTo>
                    <a:pt x="32" y="4"/>
                  </a:moveTo>
                  <a:lnTo>
                    <a:pt x="28" y="19"/>
                  </a:lnTo>
                  <a:lnTo>
                    <a:pt x="16" y="19"/>
                  </a:lnTo>
                  <a:lnTo>
                    <a:pt x="12" y="34"/>
                  </a:lnTo>
                  <a:lnTo>
                    <a:pt x="0" y="34"/>
                  </a:lnTo>
                  <a:lnTo>
                    <a:pt x="0" y="23"/>
                  </a:lnTo>
                  <a:lnTo>
                    <a:pt x="0" y="11"/>
                  </a:lnTo>
                  <a:lnTo>
                    <a:pt x="8" y="0"/>
                  </a:lnTo>
                  <a:lnTo>
                    <a:pt x="24" y="0"/>
                  </a:lnTo>
                  <a:lnTo>
                    <a:pt x="36" y="0"/>
                  </a:lnTo>
                  <a:lnTo>
                    <a:pt x="32" y="4"/>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3" name="Freeform 9"/>
            <p:cNvSpPr>
              <a:spLocks/>
            </p:cNvSpPr>
            <p:nvPr/>
          </p:nvSpPr>
          <p:spPr bwMode="auto">
            <a:xfrm>
              <a:off x="2602" y="2744"/>
              <a:ext cx="28" cy="26"/>
            </a:xfrm>
            <a:custGeom>
              <a:avLst/>
              <a:gdLst/>
              <a:ahLst/>
              <a:cxnLst>
                <a:cxn ang="0">
                  <a:pos x="9" y="0"/>
                </a:cxn>
                <a:cxn ang="0">
                  <a:pos x="0" y="11"/>
                </a:cxn>
                <a:cxn ang="0">
                  <a:pos x="0" y="21"/>
                </a:cxn>
                <a:cxn ang="0">
                  <a:pos x="14" y="25"/>
                </a:cxn>
                <a:cxn ang="0">
                  <a:pos x="27" y="25"/>
                </a:cxn>
                <a:cxn ang="0">
                  <a:pos x="27" y="14"/>
                </a:cxn>
                <a:cxn ang="0">
                  <a:pos x="18" y="4"/>
                </a:cxn>
                <a:cxn ang="0">
                  <a:pos x="5" y="4"/>
                </a:cxn>
                <a:cxn ang="0">
                  <a:pos x="9" y="0"/>
                </a:cxn>
              </a:cxnLst>
              <a:rect l="0" t="0" r="r" b="b"/>
              <a:pathLst>
                <a:path w="28" h="26">
                  <a:moveTo>
                    <a:pt x="9" y="0"/>
                  </a:moveTo>
                  <a:lnTo>
                    <a:pt x="0" y="11"/>
                  </a:lnTo>
                  <a:lnTo>
                    <a:pt x="0" y="21"/>
                  </a:lnTo>
                  <a:lnTo>
                    <a:pt x="14" y="25"/>
                  </a:lnTo>
                  <a:lnTo>
                    <a:pt x="27" y="25"/>
                  </a:lnTo>
                  <a:lnTo>
                    <a:pt x="27" y="14"/>
                  </a:lnTo>
                  <a:lnTo>
                    <a:pt x="18" y="4"/>
                  </a:lnTo>
                  <a:lnTo>
                    <a:pt x="5" y="4"/>
                  </a:lnTo>
                  <a:lnTo>
                    <a:pt x="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4" name="Freeform 10"/>
            <p:cNvSpPr>
              <a:spLocks/>
            </p:cNvSpPr>
            <p:nvPr/>
          </p:nvSpPr>
          <p:spPr bwMode="auto">
            <a:xfrm>
              <a:off x="2424" y="2091"/>
              <a:ext cx="58" cy="21"/>
            </a:xfrm>
            <a:custGeom>
              <a:avLst/>
              <a:gdLst/>
              <a:ahLst/>
              <a:cxnLst>
                <a:cxn ang="0">
                  <a:pos x="26" y="0"/>
                </a:cxn>
                <a:cxn ang="0">
                  <a:pos x="13" y="0"/>
                </a:cxn>
                <a:cxn ang="0">
                  <a:pos x="0" y="4"/>
                </a:cxn>
                <a:cxn ang="0">
                  <a:pos x="0" y="16"/>
                </a:cxn>
                <a:cxn ang="0">
                  <a:pos x="13" y="16"/>
                </a:cxn>
                <a:cxn ang="0">
                  <a:pos x="26" y="16"/>
                </a:cxn>
                <a:cxn ang="0">
                  <a:pos x="39" y="20"/>
                </a:cxn>
                <a:cxn ang="0">
                  <a:pos x="53" y="20"/>
                </a:cxn>
                <a:cxn ang="0">
                  <a:pos x="57" y="8"/>
                </a:cxn>
                <a:cxn ang="0">
                  <a:pos x="44" y="8"/>
                </a:cxn>
                <a:cxn ang="0">
                  <a:pos x="31" y="0"/>
                </a:cxn>
                <a:cxn ang="0">
                  <a:pos x="26" y="0"/>
                </a:cxn>
              </a:cxnLst>
              <a:rect l="0" t="0" r="r" b="b"/>
              <a:pathLst>
                <a:path w="58" h="21">
                  <a:moveTo>
                    <a:pt x="26" y="0"/>
                  </a:moveTo>
                  <a:lnTo>
                    <a:pt x="13" y="0"/>
                  </a:lnTo>
                  <a:lnTo>
                    <a:pt x="0" y="4"/>
                  </a:lnTo>
                  <a:lnTo>
                    <a:pt x="0" y="16"/>
                  </a:lnTo>
                  <a:lnTo>
                    <a:pt x="13" y="16"/>
                  </a:lnTo>
                  <a:lnTo>
                    <a:pt x="26" y="16"/>
                  </a:lnTo>
                  <a:lnTo>
                    <a:pt x="39" y="20"/>
                  </a:lnTo>
                  <a:lnTo>
                    <a:pt x="53" y="20"/>
                  </a:lnTo>
                  <a:lnTo>
                    <a:pt x="57" y="8"/>
                  </a:lnTo>
                  <a:lnTo>
                    <a:pt x="44" y="8"/>
                  </a:lnTo>
                  <a:lnTo>
                    <a:pt x="31" y="0"/>
                  </a:lnTo>
                  <a:lnTo>
                    <a:pt x="26"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5" name="Freeform 11"/>
            <p:cNvSpPr>
              <a:spLocks/>
            </p:cNvSpPr>
            <p:nvPr/>
          </p:nvSpPr>
          <p:spPr bwMode="auto">
            <a:xfrm>
              <a:off x="2415" y="2124"/>
              <a:ext cx="35" cy="18"/>
            </a:xfrm>
            <a:custGeom>
              <a:avLst/>
              <a:gdLst/>
              <a:ahLst/>
              <a:cxnLst>
                <a:cxn ang="0">
                  <a:pos x="26" y="0"/>
                </a:cxn>
                <a:cxn ang="0">
                  <a:pos x="13" y="0"/>
                </a:cxn>
                <a:cxn ang="0">
                  <a:pos x="0" y="3"/>
                </a:cxn>
                <a:cxn ang="0">
                  <a:pos x="0" y="14"/>
                </a:cxn>
                <a:cxn ang="0">
                  <a:pos x="13" y="17"/>
                </a:cxn>
                <a:cxn ang="0">
                  <a:pos x="26" y="17"/>
                </a:cxn>
                <a:cxn ang="0">
                  <a:pos x="34" y="7"/>
                </a:cxn>
                <a:cxn ang="0">
                  <a:pos x="26" y="0"/>
                </a:cxn>
              </a:cxnLst>
              <a:rect l="0" t="0" r="r" b="b"/>
              <a:pathLst>
                <a:path w="35" h="18">
                  <a:moveTo>
                    <a:pt x="26" y="0"/>
                  </a:moveTo>
                  <a:lnTo>
                    <a:pt x="13" y="0"/>
                  </a:lnTo>
                  <a:lnTo>
                    <a:pt x="0" y="3"/>
                  </a:lnTo>
                  <a:lnTo>
                    <a:pt x="0" y="14"/>
                  </a:lnTo>
                  <a:lnTo>
                    <a:pt x="13" y="17"/>
                  </a:lnTo>
                  <a:lnTo>
                    <a:pt x="26" y="17"/>
                  </a:lnTo>
                  <a:lnTo>
                    <a:pt x="34" y="7"/>
                  </a:lnTo>
                  <a:lnTo>
                    <a:pt x="26"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6" name="Freeform 12"/>
            <p:cNvSpPr>
              <a:spLocks/>
            </p:cNvSpPr>
            <p:nvPr/>
          </p:nvSpPr>
          <p:spPr bwMode="auto">
            <a:xfrm>
              <a:off x="1215" y="3966"/>
              <a:ext cx="41" cy="11"/>
            </a:xfrm>
            <a:custGeom>
              <a:avLst/>
              <a:gdLst/>
              <a:ahLst/>
              <a:cxnLst>
                <a:cxn ang="0">
                  <a:pos x="0" y="0"/>
                </a:cxn>
                <a:cxn ang="0">
                  <a:pos x="40" y="10"/>
                </a:cxn>
                <a:cxn ang="0">
                  <a:pos x="0" y="10"/>
                </a:cxn>
                <a:cxn ang="0">
                  <a:pos x="0" y="0"/>
                </a:cxn>
              </a:cxnLst>
              <a:rect l="0" t="0" r="r" b="b"/>
              <a:pathLst>
                <a:path w="41" h="11">
                  <a:moveTo>
                    <a:pt x="0" y="0"/>
                  </a:moveTo>
                  <a:lnTo>
                    <a:pt x="40" y="10"/>
                  </a:lnTo>
                  <a:lnTo>
                    <a:pt x="0" y="10"/>
                  </a:lnTo>
                  <a:lnTo>
                    <a:pt x="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7" name="Freeform 13"/>
            <p:cNvSpPr>
              <a:spLocks/>
            </p:cNvSpPr>
            <p:nvPr/>
          </p:nvSpPr>
          <p:spPr bwMode="auto">
            <a:xfrm>
              <a:off x="1160" y="3987"/>
              <a:ext cx="41" cy="13"/>
            </a:xfrm>
            <a:custGeom>
              <a:avLst/>
              <a:gdLst/>
              <a:ahLst/>
              <a:cxnLst>
                <a:cxn ang="0">
                  <a:pos x="40" y="0"/>
                </a:cxn>
                <a:cxn ang="0">
                  <a:pos x="0" y="0"/>
                </a:cxn>
                <a:cxn ang="0">
                  <a:pos x="40" y="12"/>
                </a:cxn>
                <a:cxn ang="0">
                  <a:pos x="40" y="0"/>
                </a:cxn>
              </a:cxnLst>
              <a:rect l="0" t="0" r="r" b="b"/>
              <a:pathLst>
                <a:path w="41" h="13">
                  <a:moveTo>
                    <a:pt x="40" y="0"/>
                  </a:moveTo>
                  <a:lnTo>
                    <a:pt x="0" y="0"/>
                  </a:lnTo>
                  <a:lnTo>
                    <a:pt x="40" y="12"/>
                  </a:lnTo>
                  <a:lnTo>
                    <a:pt x="4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8" name="Freeform 14"/>
            <p:cNvSpPr>
              <a:spLocks/>
            </p:cNvSpPr>
            <p:nvPr/>
          </p:nvSpPr>
          <p:spPr bwMode="auto">
            <a:xfrm>
              <a:off x="1227" y="3999"/>
              <a:ext cx="44" cy="25"/>
            </a:xfrm>
            <a:custGeom>
              <a:avLst/>
              <a:gdLst/>
              <a:ahLst/>
              <a:cxnLst>
                <a:cxn ang="0">
                  <a:pos x="43" y="0"/>
                </a:cxn>
                <a:cxn ang="0">
                  <a:pos x="0" y="24"/>
                </a:cxn>
                <a:cxn ang="0">
                  <a:pos x="28" y="12"/>
                </a:cxn>
                <a:cxn ang="0">
                  <a:pos x="43" y="0"/>
                </a:cxn>
              </a:cxnLst>
              <a:rect l="0" t="0" r="r" b="b"/>
              <a:pathLst>
                <a:path w="44" h="25">
                  <a:moveTo>
                    <a:pt x="43" y="0"/>
                  </a:moveTo>
                  <a:lnTo>
                    <a:pt x="0" y="24"/>
                  </a:lnTo>
                  <a:lnTo>
                    <a:pt x="28" y="12"/>
                  </a:lnTo>
                  <a:lnTo>
                    <a:pt x="43"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39" name="Freeform 15"/>
            <p:cNvSpPr>
              <a:spLocks/>
            </p:cNvSpPr>
            <p:nvPr/>
          </p:nvSpPr>
          <p:spPr bwMode="auto">
            <a:xfrm>
              <a:off x="1836" y="4194"/>
              <a:ext cx="24" cy="27"/>
            </a:xfrm>
            <a:custGeom>
              <a:avLst/>
              <a:gdLst/>
              <a:ahLst/>
              <a:cxnLst>
                <a:cxn ang="0">
                  <a:pos x="14" y="0"/>
                </a:cxn>
                <a:cxn ang="0">
                  <a:pos x="6" y="8"/>
                </a:cxn>
                <a:cxn ang="0">
                  <a:pos x="0" y="16"/>
                </a:cxn>
                <a:cxn ang="0">
                  <a:pos x="3" y="26"/>
                </a:cxn>
                <a:cxn ang="0">
                  <a:pos x="12" y="26"/>
                </a:cxn>
                <a:cxn ang="0">
                  <a:pos x="23" y="26"/>
                </a:cxn>
                <a:cxn ang="0">
                  <a:pos x="20" y="18"/>
                </a:cxn>
                <a:cxn ang="0">
                  <a:pos x="17" y="10"/>
                </a:cxn>
                <a:cxn ang="0">
                  <a:pos x="17" y="3"/>
                </a:cxn>
                <a:cxn ang="0">
                  <a:pos x="14" y="0"/>
                </a:cxn>
              </a:cxnLst>
              <a:rect l="0" t="0" r="r" b="b"/>
              <a:pathLst>
                <a:path w="24" h="27">
                  <a:moveTo>
                    <a:pt x="14" y="0"/>
                  </a:moveTo>
                  <a:lnTo>
                    <a:pt x="6" y="8"/>
                  </a:lnTo>
                  <a:lnTo>
                    <a:pt x="0" y="16"/>
                  </a:lnTo>
                  <a:lnTo>
                    <a:pt x="3" y="26"/>
                  </a:lnTo>
                  <a:lnTo>
                    <a:pt x="12" y="26"/>
                  </a:lnTo>
                  <a:lnTo>
                    <a:pt x="23" y="26"/>
                  </a:lnTo>
                  <a:lnTo>
                    <a:pt x="20" y="18"/>
                  </a:lnTo>
                  <a:lnTo>
                    <a:pt x="17" y="10"/>
                  </a:lnTo>
                  <a:lnTo>
                    <a:pt x="17" y="3"/>
                  </a:lnTo>
                  <a:lnTo>
                    <a:pt x="14"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0" name="Freeform 16"/>
            <p:cNvSpPr>
              <a:spLocks/>
            </p:cNvSpPr>
            <p:nvPr/>
          </p:nvSpPr>
          <p:spPr bwMode="auto">
            <a:xfrm>
              <a:off x="1458" y="1739"/>
              <a:ext cx="615" cy="261"/>
            </a:xfrm>
            <a:custGeom>
              <a:avLst/>
              <a:gdLst/>
              <a:ahLst/>
              <a:cxnLst>
                <a:cxn ang="0">
                  <a:pos x="536" y="28"/>
                </a:cxn>
                <a:cxn ang="0">
                  <a:pos x="545" y="68"/>
                </a:cxn>
                <a:cxn ang="0">
                  <a:pos x="581" y="73"/>
                </a:cxn>
                <a:cxn ang="0">
                  <a:pos x="602" y="93"/>
                </a:cxn>
                <a:cxn ang="0">
                  <a:pos x="614" y="129"/>
                </a:cxn>
                <a:cxn ang="0">
                  <a:pos x="578" y="136"/>
                </a:cxn>
                <a:cxn ang="0">
                  <a:pos x="548" y="164"/>
                </a:cxn>
                <a:cxn ang="0">
                  <a:pos x="515" y="192"/>
                </a:cxn>
                <a:cxn ang="0">
                  <a:pos x="473" y="207"/>
                </a:cxn>
                <a:cxn ang="0">
                  <a:pos x="434" y="220"/>
                </a:cxn>
                <a:cxn ang="0">
                  <a:pos x="392" y="230"/>
                </a:cxn>
                <a:cxn ang="0">
                  <a:pos x="359" y="212"/>
                </a:cxn>
                <a:cxn ang="0">
                  <a:pos x="353" y="242"/>
                </a:cxn>
                <a:cxn ang="0">
                  <a:pos x="329" y="260"/>
                </a:cxn>
                <a:cxn ang="0">
                  <a:pos x="279" y="255"/>
                </a:cxn>
                <a:cxn ang="0">
                  <a:pos x="234" y="247"/>
                </a:cxn>
                <a:cxn ang="0">
                  <a:pos x="225" y="227"/>
                </a:cxn>
                <a:cxn ang="0">
                  <a:pos x="174" y="220"/>
                </a:cxn>
                <a:cxn ang="0">
                  <a:pos x="141" y="220"/>
                </a:cxn>
                <a:cxn ang="0">
                  <a:pos x="90" y="222"/>
                </a:cxn>
                <a:cxn ang="0">
                  <a:pos x="114" y="204"/>
                </a:cxn>
                <a:cxn ang="0">
                  <a:pos x="141" y="179"/>
                </a:cxn>
                <a:cxn ang="0">
                  <a:pos x="108" y="159"/>
                </a:cxn>
                <a:cxn ang="0">
                  <a:pos x="69" y="151"/>
                </a:cxn>
                <a:cxn ang="0">
                  <a:pos x="27" y="157"/>
                </a:cxn>
                <a:cxn ang="0">
                  <a:pos x="42" y="139"/>
                </a:cxn>
                <a:cxn ang="0">
                  <a:pos x="81" y="121"/>
                </a:cxn>
                <a:cxn ang="0">
                  <a:pos x="126" y="114"/>
                </a:cxn>
                <a:cxn ang="0">
                  <a:pos x="93" y="98"/>
                </a:cxn>
                <a:cxn ang="0">
                  <a:pos x="108" y="78"/>
                </a:cxn>
                <a:cxn ang="0">
                  <a:pos x="66" y="86"/>
                </a:cxn>
                <a:cxn ang="0">
                  <a:pos x="33" y="103"/>
                </a:cxn>
                <a:cxn ang="0">
                  <a:pos x="9" y="86"/>
                </a:cxn>
                <a:cxn ang="0">
                  <a:pos x="42" y="71"/>
                </a:cxn>
                <a:cxn ang="0">
                  <a:pos x="63" y="45"/>
                </a:cxn>
                <a:cxn ang="0">
                  <a:pos x="60" y="33"/>
                </a:cxn>
                <a:cxn ang="0">
                  <a:pos x="102" y="50"/>
                </a:cxn>
                <a:cxn ang="0">
                  <a:pos x="117" y="38"/>
                </a:cxn>
                <a:cxn ang="0">
                  <a:pos x="105" y="20"/>
                </a:cxn>
                <a:cxn ang="0">
                  <a:pos x="144" y="35"/>
                </a:cxn>
                <a:cxn ang="0">
                  <a:pos x="165" y="68"/>
                </a:cxn>
                <a:cxn ang="0">
                  <a:pos x="162" y="93"/>
                </a:cxn>
                <a:cxn ang="0">
                  <a:pos x="186" y="91"/>
                </a:cxn>
                <a:cxn ang="0">
                  <a:pos x="207" y="78"/>
                </a:cxn>
                <a:cxn ang="0">
                  <a:pos x="225" y="73"/>
                </a:cxn>
                <a:cxn ang="0">
                  <a:pos x="225" y="33"/>
                </a:cxn>
                <a:cxn ang="0">
                  <a:pos x="246" y="58"/>
                </a:cxn>
                <a:cxn ang="0">
                  <a:pos x="270" y="53"/>
                </a:cxn>
                <a:cxn ang="0">
                  <a:pos x="300" y="28"/>
                </a:cxn>
                <a:cxn ang="0">
                  <a:pos x="317" y="33"/>
                </a:cxn>
                <a:cxn ang="0">
                  <a:pos x="332" y="58"/>
                </a:cxn>
                <a:cxn ang="0">
                  <a:pos x="338" y="38"/>
                </a:cxn>
                <a:cxn ang="0">
                  <a:pos x="365" y="48"/>
                </a:cxn>
                <a:cxn ang="0">
                  <a:pos x="404" y="35"/>
                </a:cxn>
                <a:cxn ang="0">
                  <a:pos x="455" y="30"/>
                </a:cxn>
                <a:cxn ang="0">
                  <a:pos x="476" y="0"/>
                </a:cxn>
                <a:cxn ang="0">
                  <a:pos x="512" y="25"/>
                </a:cxn>
                <a:cxn ang="0">
                  <a:pos x="551" y="18"/>
                </a:cxn>
              </a:cxnLst>
              <a:rect l="0" t="0" r="r" b="b"/>
              <a:pathLst>
                <a:path w="615" h="261">
                  <a:moveTo>
                    <a:pt x="569" y="10"/>
                  </a:moveTo>
                  <a:lnTo>
                    <a:pt x="563" y="18"/>
                  </a:lnTo>
                  <a:lnTo>
                    <a:pt x="554" y="23"/>
                  </a:lnTo>
                  <a:lnTo>
                    <a:pt x="545" y="23"/>
                  </a:lnTo>
                  <a:lnTo>
                    <a:pt x="536" y="28"/>
                  </a:lnTo>
                  <a:lnTo>
                    <a:pt x="536" y="35"/>
                  </a:lnTo>
                  <a:lnTo>
                    <a:pt x="536" y="43"/>
                  </a:lnTo>
                  <a:lnTo>
                    <a:pt x="542" y="50"/>
                  </a:lnTo>
                  <a:lnTo>
                    <a:pt x="545" y="58"/>
                  </a:lnTo>
                  <a:lnTo>
                    <a:pt x="545" y="68"/>
                  </a:lnTo>
                  <a:lnTo>
                    <a:pt x="545" y="76"/>
                  </a:lnTo>
                  <a:lnTo>
                    <a:pt x="554" y="76"/>
                  </a:lnTo>
                  <a:lnTo>
                    <a:pt x="563" y="73"/>
                  </a:lnTo>
                  <a:lnTo>
                    <a:pt x="572" y="73"/>
                  </a:lnTo>
                  <a:lnTo>
                    <a:pt x="581" y="73"/>
                  </a:lnTo>
                  <a:lnTo>
                    <a:pt x="581" y="81"/>
                  </a:lnTo>
                  <a:lnTo>
                    <a:pt x="593" y="81"/>
                  </a:lnTo>
                  <a:lnTo>
                    <a:pt x="602" y="78"/>
                  </a:lnTo>
                  <a:lnTo>
                    <a:pt x="602" y="86"/>
                  </a:lnTo>
                  <a:lnTo>
                    <a:pt x="602" y="93"/>
                  </a:lnTo>
                  <a:lnTo>
                    <a:pt x="602" y="103"/>
                  </a:lnTo>
                  <a:lnTo>
                    <a:pt x="602" y="111"/>
                  </a:lnTo>
                  <a:lnTo>
                    <a:pt x="602" y="121"/>
                  </a:lnTo>
                  <a:lnTo>
                    <a:pt x="614" y="121"/>
                  </a:lnTo>
                  <a:lnTo>
                    <a:pt x="614" y="129"/>
                  </a:lnTo>
                  <a:lnTo>
                    <a:pt x="614" y="139"/>
                  </a:lnTo>
                  <a:lnTo>
                    <a:pt x="605" y="139"/>
                  </a:lnTo>
                  <a:lnTo>
                    <a:pt x="596" y="139"/>
                  </a:lnTo>
                  <a:lnTo>
                    <a:pt x="587" y="139"/>
                  </a:lnTo>
                  <a:lnTo>
                    <a:pt x="578" y="136"/>
                  </a:lnTo>
                  <a:lnTo>
                    <a:pt x="569" y="136"/>
                  </a:lnTo>
                  <a:lnTo>
                    <a:pt x="569" y="146"/>
                  </a:lnTo>
                  <a:lnTo>
                    <a:pt x="557" y="149"/>
                  </a:lnTo>
                  <a:lnTo>
                    <a:pt x="554" y="157"/>
                  </a:lnTo>
                  <a:lnTo>
                    <a:pt x="548" y="164"/>
                  </a:lnTo>
                  <a:lnTo>
                    <a:pt x="542" y="174"/>
                  </a:lnTo>
                  <a:lnTo>
                    <a:pt x="533" y="174"/>
                  </a:lnTo>
                  <a:lnTo>
                    <a:pt x="533" y="182"/>
                  </a:lnTo>
                  <a:lnTo>
                    <a:pt x="524" y="189"/>
                  </a:lnTo>
                  <a:lnTo>
                    <a:pt x="515" y="192"/>
                  </a:lnTo>
                  <a:lnTo>
                    <a:pt x="506" y="192"/>
                  </a:lnTo>
                  <a:lnTo>
                    <a:pt x="497" y="192"/>
                  </a:lnTo>
                  <a:lnTo>
                    <a:pt x="485" y="199"/>
                  </a:lnTo>
                  <a:lnTo>
                    <a:pt x="482" y="207"/>
                  </a:lnTo>
                  <a:lnTo>
                    <a:pt x="473" y="207"/>
                  </a:lnTo>
                  <a:lnTo>
                    <a:pt x="461" y="207"/>
                  </a:lnTo>
                  <a:lnTo>
                    <a:pt x="452" y="207"/>
                  </a:lnTo>
                  <a:lnTo>
                    <a:pt x="452" y="217"/>
                  </a:lnTo>
                  <a:lnTo>
                    <a:pt x="443" y="220"/>
                  </a:lnTo>
                  <a:lnTo>
                    <a:pt x="434" y="220"/>
                  </a:lnTo>
                  <a:lnTo>
                    <a:pt x="425" y="220"/>
                  </a:lnTo>
                  <a:lnTo>
                    <a:pt x="413" y="217"/>
                  </a:lnTo>
                  <a:lnTo>
                    <a:pt x="413" y="225"/>
                  </a:lnTo>
                  <a:lnTo>
                    <a:pt x="404" y="225"/>
                  </a:lnTo>
                  <a:lnTo>
                    <a:pt x="392" y="230"/>
                  </a:lnTo>
                  <a:lnTo>
                    <a:pt x="383" y="230"/>
                  </a:lnTo>
                  <a:lnTo>
                    <a:pt x="380" y="222"/>
                  </a:lnTo>
                  <a:lnTo>
                    <a:pt x="371" y="220"/>
                  </a:lnTo>
                  <a:lnTo>
                    <a:pt x="368" y="212"/>
                  </a:lnTo>
                  <a:lnTo>
                    <a:pt x="359" y="212"/>
                  </a:lnTo>
                  <a:lnTo>
                    <a:pt x="350" y="212"/>
                  </a:lnTo>
                  <a:lnTo>
                    <a:pt x="350" y="220"/>
                  </a:lnTo>
                  <a:lnTo>
                    <a:pt x="350" y="227"/>
                  </a:lnTo>
                  <a:lnTo>
                    <a:pt x="350" y="235"/>
                  </a:lnTo>
                  <a:lnTo>
                    <a:pt x="353" y="242"/>
                  </a:lnTo>
                  <a:lnTo>
                    <a:pt x="356" y="252"/>
                  </a:lnTo>
                  <a:lnTo>
                    <a:pt x="356" y="260"/>
                  </a:lnTo>
                  <a:lnTo>
                    <a:pt x="347" y="260"/>
                  </a:lnTo>
                  <a:lnTo>
                    <a:pt x="338" y="260"/>
                  </a:lnTo>
                  <a:lnTo>
                    <a:pt x="329" y="260"/>
                  </a:lnTo>
                  <a:lnTo>
                    <a:pt x="320" y="255"/>
                  </a:lnTo>
                  <a:lnTo>
                    <a:pt x="308" y="255"/>
                  </a:lnTo>
                  <a:lnTo>
                    <a:pt x="300" y="255"/>
                  </a:lnTo>
                  <a:lnTo>
                    <a:pt x="288" y="255"/>
                  </a:lnTo>
                  <a:lnTo>
                    <a:pt x="279" y="255"/>
                  </a:lnTo>
                  <a:lnTo>
                    <a:pt x="267" y="255"/>
                  </a:lnTo>
                  <a:lnTo>
                    <a:pt x="258" y="255"/>
                  </a:lnTo>
                  <a:lnTo>
                    <a:pt x="246" y="255"/>
                  </a:lnTo>
                  <a:lnTo>
                    <a:pt x="237" y="255"/>
                  </a:lnTo>
                  <a:lnTo>
                    <a:pt x="234" y="247"/>
                  </a:lnTo>
                  <a:lnTo>
                    <a:pt x="240" y="240"/>
                  </a:lnTo>
                  <a:lnTo>
                    <a:pt x="249" y="237"/>
                  </a:lnTo>
                  <a:lnTo>
                    <a:pt x="249" y="230"/>
                  </a:lnTo>
                  <a:lnTo>
                    <a:pt x="237" y="227"/>
                  </a:lnTo>
                  <a:lnTo>
                    <a:pt x="225" y="227"/>
                  </a:lnTo>
                  <a:lnTo>
                    <a:pt x="216" y="227"/>
                  </a:lnTo>
                  <a:lnTo>
                    <a:pt x="204" y="227"/>
                  </a:lnTo>
                  <a:lnTo>
                    <a:pt x="195" y="222"/>
                  </a:lnTo>
                  <a:lnTo>
                    <a:pt x="183" y="220"/>
                  </a:lnTo>
                  <a:lnTo>
                    <a:pt x="174" y="220"/>
                  </a:lnTo>
                  <a:lnTo>
                    <a:pt x="168" y="212"/>
                  </a:lnTo>
                  <a:lnTo>
                    <a:pt x="159" y="212"/>
                  </a:lnTo>
                  <a:lnTo>
                    <a:pt x="150" y="212"/>
                  </a:lnTo>
                  <a:lnTo>
                    <a:pt x="141" y="212"/>
                  </a:lnTo>
                  <a:lnTo>
                    <a:pt x="141" y="220"/>
                  </a:lnTo>
                  <a:lnTo>
                    <a:pt x="132" y="225"/>
                  </a:lnTo>
                  <a:lnTo>
                    <a:pt x="120" y="225"/>
                  </a:lnTo>
                  <a:lnTo>
                    <a:pt x="111" y="225"/>
                  </a:lnTo>
                  <a:lnTo>
                    <a:pt x="99" y="225"/>
                  </a:lnTo>
                  <a:lnTo>
                    <a:pt x="90" y="222"/>
                  </a:lnTo>
                  <a:lnTo>
                    <a:pt x="87" y="215"/>
                  </a:lnTo>
                  <a:lnTo>
                    <a:pt x="84" y="204"/>
                  </a:lnTo>
                  <a:lnTo>
                    <a:pt x="93" y="204"/>
                  </a:lnTo>
                  <a:lnTo>
                    <a:pt x="102" y="204"/>
                  </a:lnTo>
                  <a:lnTo>
                    <a:pt x="114" y="204"/>
                  </a:lnTo>
                  <a:lnTo>
                    <a:pt x="123" y="202"/>
                  </a:lnTo>
                  <a:lnTo>
                    <a:pt x="126" y="194"/>
                  </a:lnTo>
                  <a:lnTo>
                    <a:pt x="135" y="192"/>
                  </a:lnTo>
                  <a:lnTo>
                    <a:pt x="144" y="187"/>
                  </a:lnTo>
                  <a:lnTo>
                    <a:pt x="141" y="179"/>
                  </a:lnTo>
                  <a:lnTo>
                    <a:pt x="132" y="179"/>
                  </a:lnTo>
                  <a:lnTo>
                    <a:pt x="129" y="169"/>
                  </a:lnTo>
                  <a:lnTo>
                    <a:pt x="120" y="167"/>
                  </a:lnTo>
                  <a:lnTo>
                    <a:pt x="111" y="167"/>
                  </a:lnTo>
                  <a:lnTo>
                    <a:pt x="108" y="159"/>
                  </a:lnTo>
                  <a:lnTo>
                    <a:pt x="108" y="151"/>
                  </a:lnTo>
                  <a:lnTo>
                    <a:pt x="99" y="151"/>
                  </a:lnTo>
                  <a:lnTo>
                    <a:pt x="90" y="151"/>
                  </a:lnTo>
                  <a:lnTo>
                    <a:pt x="78" y="151"/>
                  </a:lnTo>
                  <a:lnTo>
                    <a:pt x="69" y="151"/>
                  </a:lnTo>
                  <a:lnTo>
                    <a:pt x="57" y="149"/>
                  </a:lnTo>
                  <a:lnTo>
                    <a:pt x="48" y="149"/>
                  </a:lnTo>
                  <a:lnTo>
                    <a:pt x="45" y="157"/>
                  </a:lnTo>
                  <a:lnTo>
                    <a:pt x="36" y="157"/>
                  </a:lnTo>
                  <a:lnTo>
                    <a:pt x="27" y="157"/>
                  </a:lnTo>
                  <a:lnTo>
                    <a:pt x="21" y="149"/>
                  </a:lnTo>
                  <a:lnTo>
                    <a:pt x="15" y="141"/>
                  </a:lnTo>
                  <a:lnTo>
                    <a:pt x="24" y="139"/>
                  </a:lnTo>
                  <a:lnTo>
                    <a:pt x="33" y="139"/>
                  </a:lnTo>
                  <a:lnTo>
                    <a:pt x="42" y="139"/>
                  </a:lnTo>
                  <a:lnTo>
                    <a:pt x="51" y="139"/>
                  </a:lnTo>
                  <a:lnTo>
                    <a:pt x="60" y="134"/>
                  </a:lnTo>
                  <a:lnTo>
                    <a:pt x="63" y="126"/>
                  </a:lnTo>
                  <a:lnTo>
                    <a:pt x="72" y="121"/>
                  </a:lnTo>
                  <a:lnTo>
                    <a:pt x="81" y="121"/>
                  </a:lnTo>
                  <a:lnTo>
                    <a:pt x="93" y="121"/>
                  </a:lnTo>
                  <a:lnTo>
                    <a:pt x="102" y="121"/>
                  </a:lnTo>
                  <a:lnTo>
                    <a:pt x="114" y="121"/>
                  </a:lnTo>
                  <a:lnTo>
                    <a:pt x="123" y="121"/>
                  </a:lnTo>
                  <a:lnTo>
                    <a:pt x="126" y="114"/>
                  </a:lnTo>
                  <a:lnTo>
                    <a:pt x="117" y="109"/>
                  </a:lnTo>
                  <a:lnTo>
                    <a:pt x="108" y="109"/>
                  </a:lnTo>
                  <a:lnTo>
                    <a:pt x="99" y="109"/>
                  </a:lnTo>
                  <a:lnTo>
                    <a:pt x="90" y="109"/>
                  </a:lnTo>
                  <a:lnTo>
                    <a:pt x="93" y="98"/>
                  </a:lnTo>
                  <a:lnTo>
                    <a:pt x="102" y="98"/>
                  </a:lnTo>
                  <a:lnTo>
                    <a:pt x="114" y="96"/>
                  </a:lnTo>
                  <a:lnTo>
                    <a:pt x="117" y="88"/>
                  </a:lnTo>
                  <a:lnTo>
                    <a:pt x="117" y="81"/>
                  </a:lnTo>
                  <a:lnTo>
                    <a:pt x="108" y="78"/>
                  </a:lnTo>
                  <a:lnTo>
                    <a:pt x="99" y="78"/>
                  </a:lnTo>
                  <a:lnTo>
                    <a:pt x="90" y="78"/>
                  </a:lnTo>
                  <a:lnTo>
                    <a:pt x="78" y="78"/>
                  </a:lnTo>
                  <a:lnTo>
                    <a:pt x="69" y="78"/>
                  </a:lnTo>
                  <a:lnTo>
                    <a:pt x="66" y="86"/>
                  </a:lnTo>
                  <a:lnTo>
                    <a:pt x="66" y="93"/>
                  </a:lnTo>
                  <a:lnTo>
                    <a:pt x="57" y="93"/>
                  </a:lnTo>
                  <a:lnTo>
                    <a:pt x="48" y="93"/>
                  </a:lnTo>
                  <a:lnTo>
                    <a:pt x="42" y="101"/>
                  </a:lnTo>
                  <a:lnTo>
                    <a:pt x="33" y="103"/>
                  </a:lnTo>
                  <a:lnTo>
                    <a:pt x="24" y="103"/>
                  </a:lnTo>
                  <a:lnTo>
                    <a:pt x="15" y="98"/>
                  </a:lnTo>
                  <a:lnTo>
                    <a:pt x="6" y="96"/>
                  </a:lnTo>
                  <a:lnTo>
                    <a:pt x="0" y="88"/>
                  </a:lnTo>
                  <a:lnTo>
                    <a:pt x="9" y="86"/>
                  </a:lnTo>
                  <a:lnTo>
                    <a:pt x="18" y="88"/>
                  </a:lnTo>
                  <a:lnTo>
                    <a:pt x="30" y="88"/>
                  </a:lnTo>
                  <a:lnTo>
                    <a:pt x="30" y="81"/>
                  </a:lnTo>
                  <a:lnTo>
                    <a:pt x="39" y="78"/>
                  </a:lnTo>
                  <a:lnTo>
                    <a:pt x="42" y="71"/>
                  </a:lnTo>
                  <a:lnTo>
                    <a:pt x="51" y="68"/>
                  </a:lnTo>
                  <a:lnTo>
                    <a:pt x="60" y="68"/>
                  </a:lnTo>
                  <a:lnTo>
                    <a:pt x="63" y="61"/>
                  </a:lnTo>
                  <a:lnTo>
                    <a:pt x="63" y="53"/>
                  </a:lnTo>
                  <a:lnTo>
                    <a:pt x="63" y="45"/>
                  </a:lnTo>
                  <a:lnTo>
                    <a:pt x="57" y="38"/>
                  </a:lnTo>
                  <a:lnTo>
                    <a:pt x="48" y="35"/>
                  </a:lnTo>
                  <a:lnTo>
                    <a:pt x="45" y="28"/>
                  </a:lnTo>
                  <a:lnTo>
                    <a:pt x="54" y="25"/>
                  </a:lnTo>
                  <a:lnTo>
                    <a:pt x="60" y="33"/>
                  </a:lnTo>
                  <a:lnTo>
                    <a:pt x="63" y="40"/>
                  </a:lnTo>
                  <a:lnTo>
                    <a:pt x="72" y="40"/>
                  </a:lnTo>
                  <a:lnTo>
                    <a:pt x="81" y="48"/>
                  </a:lnTo>
                  <a:lnTo>
                    <a:pt x="93" y="50"/>
                  </a:lnTo>
                  <a:lnTo>
                    <a:pt x="102" y="50"/>
                  </a:lnTo>
                  <a:lnTo>
                    <a:pt x="111" y="53"/>
                  </a:lnTo>
                  <a:lnTo>
                    <a:pt x="123" y="58"/>
                  </a:lnTo>
                  <a:lnTo>
                    <a:pt x="126" y="50"/>
                  </a:lnTo>
                  <a:lnTo>
                    <a:pt x="126" y="43"/>
                  </a:lnTo>
                  <a:lnTo>
                    <a:pt x="117" y="38"/>
                  </a:lnTo>
                  <a:lnTo>
                    <a:pt x="108" y="38"/>
                  </a:lnTo>
                  <a:lnTo>
                    <a:pt x="99" y="35"/>
                  </a:lnTo>
                  <a:lnTo>
                    <a:pt x="96" y="28"/>
                  </a:lnTo>
                  <a:lnTo>
                    <a:pt x="96" y="20"/>
                  </a:lnTo>
                  <a:lnTo>
                    <a:pt x="105" y="20"/>
                  </a:lnTo>
                  <a:lnTo>
                    <a:pt x="114" y="20"/>
                  </a:lnTo>
                  <a:lnTo>
                    <a:pt x="123" y="20"/>
                  </a:lnTo>
                  <a:lnTo>
                    <a:pt x="132" y="23"/>
                  </a:lnTo>
                  <a:lnTo>
                    <a:pt x="135" y="30"/>
                  </a:lnTo>
                  <a:lnTo>
                    <a:pt x="144" y="35"/>
                  </a:lnTo>
                  <a:lnTo>
                    <a:pt x="153" y="40"/>
                  </a:lnTo>
                  <a:lnTo>
                    <a:pt x="153" y="48"/>
                  </a:lnTo>
                  <a:lnTo>
                    <a:pt x="165" y="53"/>
                  </a:lnTo>
                  <a:lnTo>
                    <a:pt x="165" y="61"/>
                  </a:lnTo>
                  <a:lnTo>
                    <a:pt x="165" y="68"/>
                  </a:lnTo>
                  <a:lnTo>
                    <a:pt x="165" y="76"/>
                  </a:lnTo>
                  <a:lnTo>
                    <a:pt x="159" y="83"/>
                  </a:lnTo>
                  <a:lnTo>
                    <a:pt x="150" y="86"/>
                  </a:lnTo>
                  <a:lnTo>
                    <a:pt x="150" y="93"/>
                  </a:lnTo>
                  <a:lnTo>
                    <a:pt x="162" y="93"/>
                  </a:lnTo>
                  <a:lnTo>
                    <a:pt x="168" y="101"/>
                  </a:lnTo>
                  <a:lnTo>
                    <a:pt x="177" y="106"/>
                  </a:lnTo>
                  <a:lnTo>
                    <a:pt x="186" y="106"/>
                  </a:lnTo>
                  <a:lnTo>
                    <a:pt x="186" y="98"/>
                  </a:lnTo>
                  <a:lnTo>
                    <a:pt x="186" y="91"/>
                  </a:lnTo>
                  <a:lnTo>
                    <a:pt x="186" y="81"/>
                  </a:lnTo>
                  <a:lnTo>
                    <a:pt x="186" y="73"/>
                  </a:lnTo>
                  <a:lnTo>
                    <a:pt x="195" y="73"/>
                  </a:lnTo>
                  <a:lnTo>
                    <a:pt x="204" y="71"/>
                  </a:lnTo>
                  <a:lnTo>
                    <a:pt x="207" y="78"/>
                  </a:lnTo>
                  <a:lnTo>
                    <a:pt x="207" y="86"/>
                  </a:lnTo>
                  <a:lnTo>
                    <a:pt x="216" y="88"/>
                  </a:lnTo>
                  <a:lnTo>
                    <a:pt x="225" y="88"/>
                  </a:lnTo>
                  <a:lnTo>
                    <a:pt x="225" y="81"/>
                  </a:lnTo>
                  <a:lnTo>
                    <a:pt x="225" y="73"/>
                  </a:lnTo>
                  <a:lnTo>
                    <a:pt x="225" y="63"/>
                  </a:lnTo>
                  <a:lnTo>
                    <a:pt x="219" y="56"/>
                  </a:lnTo>
                  <a:lnTo>
                    <a:pt x="213" y="45"/>
                  </a:lnTo>
                  <a:lnTo>
                    <a:pt x="213" y="38"/>
                  </a:lnTo>
                  <a:lnTo>
                    <a:pt x="225" y="33"/>
                  </a:lnTo>
                  <a:lnTo>
                    <a:pt x="237" y="28"/>
                  </a:lnTo>
                  <a:lnTo>
                    <a:pt x="237" y="35"/>
                  </a:lnTo>
                  <a:lnTo>
                    <a:pt x="237" y="43"/>
                  </a:lnTo>
                  <a:lnTo>
                    <a:pt x="240" y="50"/>
                  </a:lnTo>
                  <a:lnTo>
                    <a:pt x="246" y="58"/>
                  </a:lnTo>
                  <a:lnTo>
                    <a:pt x="249" y="66"/>
                  </a:lnTo>
                  <a:lnTo>
                    <a:pt x="258" y="68"/>
                  </a:lnTo>
                  <a:lnTo>
                    <a:pt x="267" y="68"/>
                  </a:lnTo>
                  <a:lnTo>
                    <a:pt x="270" y="61"/>
                  </a:lnTo>
                  <a:lnTo>
                    <a:pt x="270" y="53"/>
                  </a:lnTo>
                  <a:lnTo>
                    <a:pt x="270" y="45"/>
                  </a:lnTo>
                  <a:lnTo>
                    <a:pt x="270" y="38"/>
                  </a:lnTo>
                  <a:lnTo>
                    <a:pt x="279" y="35"/>
                  </a:lnTo>
                  <a:lnTo>
                    <a:pt x="288" y="35"/>
                  </a:lnTo>
                  <a:lnTo>
                    <a:pt x="300" y="28"/>
                  </a:lnTo>
                  <a:lnTo>
                    <a:pt x="308" y="25"/>
                  </a:lnTo>
                  <a:lnTo>
                    <a:pt x="311" y="18"/>
                  </a:lnTo>
                  <a:lnTo>
                    <a:pt x="320" y="18"/>
                  </a:lnTo>
                  <a:lnTo>
                    <a:pt x="320" y="25"/>
                  </a:lnTo>
                  <a:lnTo>
                    <a:pt x="317" y="33"/>
                  </a:lnTo>
                  <a:lnTo>
                    <a:pt x="314" y="40"/>
                  </a:lnTo>
                  <a:lnTo>
                    <a:pt x="314" y="48"/>
                  </a:lnTo>
                  <a:lnTo>
                    <a:pt x="314" y="58"/>
                  </a:lnTo>
                  <a:lnTo>
                    <a:pt x="323" y="58"/>
                  </a:lnTo>
                  <a:lnTo>
                    <a:pt x="332" y="58"/>
                  </a:lnTo>
                  <a:lnTo>
                    <a:pt x="341" y="61"/>
                  </a:lnTo>
                  <a:lnTo>
                    <a:pt x="350" y="61"/>
                  </a:lnTo>
                  <a:lnTo>
                    <a:pt x="350" y="53"/>
                  </a:lnTo>
                  <a:lnTo>
                    <a:pt x="344" y="45"/>
                  </a:lnTo>
                  <a:lnTo>
                    <a:pt x="338" y="38"/>
                  </a:lnTo>
                  <a:lnTo>
                    <a:pt x="338" y="28"/>
                  </a:lnTo>
                  <a:lnTo>
                    <a:pt x="350" y="28"/>
                  </a:lnTo>
                  <a:lnTo>
                    <a:pt x="350" y="35"/>
                  </a:lnTo>
                  <a:lnTo>
                    <a:pt x="356" y="43"/>
                  </a:lnTo>
                  <a:lnTo>
                    <a:pt x="365" y="48"/>
                  </a:lnTo>
                  <a:lnTo>
                    <a:pt x="374" y="50"/>
                  </a:lnTo>
                  <a:lnTo>
                    <a:pt x="383" y="50"/>
                  </a:lnTo>
                  <a:lnTo>
                    <a:pt x="392" y="45"/>
                  </a:lnTo>
                  <a:lnTo>
                    <a:pt x="395" y="38"/>
                  </a:lnTo>
                  <a:lnTo>
                    <a:pt x="404" y="35"/>
                  </a:lnTo>
                  <a:lnTo>
                    <a:pt x="413" y="28"/>
                  </a:lnTo>
                  <a:lnTo>
                    <a:pt x="425" y="25"/>
                  </a:lnTo>
                  <a:lnTo>
                    <a:pt x="434" y="25"/>
                  </a:lnTo>
                  <a:lnTo>
                    <a:pt x="446" y="25"/>
                  </a:lnTo>
                  <a:lnTo>
                    <a:pt x="455" y="30"/>
                  </a:lnTo>
                  <a:lnTo>
                    <a:pt x="458" y="20"/>
                  </a:lnTo>
                  <a:lnTo>
                    <a:pt x="458" y="10"/>
                  </a:lnTo>
                  <a:lnTo>
                    <a:pt x="458" y="3"/>
                  </a:lnTo>
                  <a:lnTo>
                    <a:pt x="467" y="0"/>
                  </a:lnTo>
                  <a:lnTo>
                    <a:pt x="476" y="0"/>
                  </a:lnTo>
                  <a:lnTo>
                    <a:pt x="488" y="0"/>
                  </a:lnTo>
                  <a:lnTo>
                    <a:pt x="491" y="8"/>
                  </a:lnTo>
                  <a:lnTo>
                    <a:pt x="497" y="15"/>
                  </a:lnTo>
                  <a:lnTo>
                    <a:pt x="503" y="23"/>
                  </a:lnTo>
                  <a:lnTo>
                    <a:pt x="512" y="25"/>
                  </a:lnTo>
                  <a:lnTo>
                    <a:pt x="521" y="30"/>
                  </a:lnTo>
                  <a:lnTo>
                    <a:pt x="530" y="30"/>
                  </a:lnTo>
                  <a:lnTo>
                    <a:pt x="539" y="28"/>
                  </a:lnTo>
                  <a:lnTo>
                    <a:pt x="542" y="20"/>
                  </a:lnTo>
                  <a:lnTo>
                    <a:pt x="551" y="18"/>
                  </a:lnTo>
                  <a:lnTo>
                    <a:pt x="560" y="15"/>
                  </a:lnTo>
                  <a:lnTo>
                    <a:pt x="569" y="1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1" name="Freeform 17"/>
            <p:cNvSpPr>
              <a:spLocks/>
            </p:cNvSpPr>
            <p:nvPr/>
          </p:nvSpPr>
          <p:spPr bwMode="auto">
            <a:xfrm>
              <a:off x="1526" y="1729"/>
              <a:ext cx="62" cy="16"/>
            </a:xfrm>
            <a:custGeom>
              <a:avLst/>
              <a:gdLst/>
              <a:ahLst/>
              <a:cxnLst>
                <a:cxn ang="0">
                  <a:pos x="34" y="3"/>
                </a:cxn>
                <a:cxn ang="0">
                  <a:pos x="21" y="3"/>
                </a:cxn>
                <a:cxn ang="0">
                  <a:pos x="12" y="3"/>
                </a:cxn>
                <a:cxn ang="0">
                  <a:pos x="3" y="0"/>
                </a:cxn>
                <a:cxn ang="0">
                  <a:pos x="0" y="8"/>
                </a:cxn>
                <a:cxn ang="0">
                  <a:pos x="0" y="15"/>
                </a:cxn>
                <a:cxn ang="0">
                  <a:pos x="9" y="15"/>
                </a:cxn>
                <a:cxn ang="0">
                  <a:pos x="18" y="15"/>
                </a:cxn>
                <a:cxn ang="0">
                  <a:pos x="18" y="8"/>
                </a:cxn>
                <a:cxn ang="0">
                  <a:pos x="27" y="8"/>
                </a:cxn>
                <a:cxn ang="0">
                  <a:pos x="34" y="15"/>
                </a:cxn>
                <a:cxn ang="0">
                  <a:pos x="43" y="15"/>
                </a:cxn>
                <a:cxn ang="0">
                  <a:pos x="52" y="15"/>
                </a:cxn>
                <a:cxn ang="0">
                  <a:pos x="61" y="15"/>
                </a:cxn>
                <a:cxn ang="0">
                  <a:pos x="52" y="8"/>
                </a:cxn>
                <a:cxn ang="0">
                  <a:pos x="43" y="5"/>
                </a:cxn>
                <a:cxn ang="0">
                  <a:pos x="34" y="0"/>
                </a:cxn>
                <a:cxn ang="0">
                  <a:pos x="34" y="3"/>
                </a:cxn>
              </a:cxnLst>
              <a:rect l="0" t="0" r="r" b="b"/>
              <a:pathLst>
                <a:path w="62" h="16">
                  <a:moveTo>
                    <a:pt x="34" y="3"/>
                  </a:moveTo>
                  <a:lnTo>
                    <a:pt x="21" y="3"/>
                  </a:lnTo>
                  <a:lnTo>
                    <a:pt x="12" y="3"/>
                  </a:lnTo>
                  <a:lnTo>
                    <a:pt x="3" y="0"/>
                  </a:lnTo>
                  <a:lnTo>
                    <a:pt x="0" y="8"/>
                  </a:lnTo>
                  <a:lnTo>
                    <a:pt x="0" y="15"/>
                  </a:lnTo>
                  <a:lnTo>
                    <a:pt x="9" y="15"/>
                  </a:lnTo>
                  <a:lnTo>
                    <a:pt x="18" y="15"/>
                  </a:lnTo>
                  <a:lnTo>
                    <a:pt x="18" y="8"/>
                  </a:lnTo>
                  <a:lnTo>
                    <a:pt x="27" y="8"/>
                  </a:lnTo>
                  <a:lnTo>
                    <a:pt x="34" y="15"/>
                  </a:lnTo>
                  <a:lnTo>
                    <a:pt x="43" y="15"/>
                  </a:lnTo>
                  <a:lnTo>
                    <a:pt x="52" y="15"/>
                  </a:lnTo>
                  <a:lnTo>
                    <a:pt x="61" y="15"/>
                  </a:lnTo>
                  <a:lnTo>
                    <a:pt x="52" y="8"/>
                  </a:lnTo>
                  <a:lnTo>
                    <a:pt x="43" y="5"/>
                  </a:lnTo>
                  <a:lnTo>
                    <a:pt x="34" y="0"/>
                  </a:lnTo>
                  <a:lnTo>
                    <a:pt x="34"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2" name="Freeform 18"/>
            <p:cNvSpPr>
              <a:spLocks/>
            </p:cNvSpPr>
            <p:nvPr/>
          </p:nvSpPr>
          <p:spPr bwMode="auto">
            <a:xfrm>
              <a:off x="2515" y="2383"/>
              <a:ext cx="456" cy="697"/>
            </a:xfrm>
            <a:custGeom>
              <a:avLst/>
              <a:gdLst/>
              <a:ahLst/>
              <a:cxnLst>
                <a:cxn ang="0">
                  <a:pos x="105" y="3"/>
                </a:cxn>
                <a:cxn ang="0">
                  <a:pos x="60" y="25"/>
                </a:cxn>
                <a:cxn ang="0">
                  <a:pos x="48" y="78"/>
                </a:cxn>
                <a:cxn ang="0">
                  <a:pos x="9" y="106"/>
                </a:cxn>
                <a:cxn ang="0">
                  <a:pos x="12" y="141"/>
                </a:cxn>
                <a:cxn ang="0">
                  <a:pos x="9" y="198"/>
                </a:cxn>
                <a:cxn ang="0">
                  <a:pos x="18" y="226"/>
                </a:cxn>
                <a:cxn ang="0">
                  <a:pos x="36" y="231"/>
                </a:cxn>
                <a:cxn ang="0">
                  <a:pos x="54" y="279"/>
                </a:cxn>
                <a:cxn ang="0">
                  <a:pos x="51" y="334"/>
                </a:cxn>
                <a:cxn ang="0">
                  <a:pos x="90" y="334"/>
                </a:cxn>
                <a:cxn ang="0">
                  <a:pos x="141" y="327"/>
                </a:cxn>
                <a:cxn ang="0">
                  <a:pos x="147" y="357"/>
                </a:cxn>
                <a:cxn ang="0">
                  <a:pos x="192" y="377"/>
                </a:cxn>
                <a:cxn ang="0">
                  <a:pos x="174" y="427"/>
                </a:cxn>
                <a:cxn ang="0">
                  <a:pos x="117" y="440"/>
                </a:cxn>
                <a:cxn ang="0">
                  <a:pos x="81" y="435"/>
                </a:cxn>
                <a:cxn ang="0">
                  <a:pos x="84" y="457"/>
                </a:cxn>
                <a:cxn ang="0">
                  <a:pos x="87" y="485"/>
                </a:cxn>
                <a:cxn ang="0">
                  <a:pos x="75" y="525"/>
                </a:cxn>
                <a:cxn ang="0">
                  <a:pos x="42" y="575"/>
                </a:cxn>
                <a:cxn ang="0">
                  <a:pos x="87" y="570"/>
                </a:cxn>
                <a:cxn ang="0">
                  <a:pos x="129" y="563"/>
                </a:cxn>
                <a:cxn ang="0">
                  <a:pos x="183" y="565"/>
                </a:cxn>
                <a:cxn ang="0">
                  <a:pos x="198" y="585"/>
                </a:cxn>
                <a:cxn ang="0">
                  <a:pos x="135" y="603"/>
                </a:cxn>
                <a:cxn ang="0">
                  <a:pos x="75" y="626"/>
                </a:cxn>
                <a:cxn ang="0">
                  <a:pos x="33" y="666"/>
                </a:cxn>
                <a:cxn ang="0">
                  <a:pos x="18" y="686"/>
                </a:cxn>
                <a:cxn ang="0">
                  <a:pos x="51" y="671"/>
                </a:cxn>
                <a:cxn ang="0">
                  <a:pos x="108" y="658"/>
                </a:cxn>
                <a:cxn ang="0">
                  <a:pos x="150" y="651"/>
                </a:cxn>
                <a:cxn ang="0">
                  <a:pos x="204" y="648"/>
                </a:cxn>
                <a:cxn ang="0">
                  <a:pos x="236" y="636"/>
                </a:cxn>
                <a:cxn ang="0">
                  <a:pos x="296" y="628"/>
                </a:cxn>
                <a:cxn ang="0">
                  <a:pos x="368" y="628"/>
                </a:cxn>
                <a:cxn ang="0">
                  <a:pos x="416" y="616"/>
                </a:cxn>
                <a:cxn ang="0">
                  <a:pos x="389" y="590"/>
                </a:cxn>
                <a:cxn ang="0">
                  <a:pos x="407" y="563"/>
                </a:cxn>
                <a:cxn ang="0">
                  <a:pos x="449" y="523"/>
                </a:cxn>
                <a:cxn ang="0">
                  <a:pos x="419" y="482"/>
                </a:cxn>
                <a:cxn ang="0">
                  <a:pos x="368" y="492"/>
                </a:cxn>
                <a:cxn ang="0">
                  <a:pos x="365" y="440"/>
                </a:cxn>
                <a:cxn ang="0">
                  <a:pos x="356" y="420"/>
                </a:cxn>
                <a:cxn ang="0">
                  <a:pos x="347" y="400"/>
                </a:cxn>
                <a:cxn ang="0">
                  <a:pos x="311" y="354"/>
                </a:cxn>
                <a:cxn ang="0">
                  <a:pos x="263" y="327"/>
                </a:cxn>
                <a:cxn ang="0">
                  <a:pos x="254" y="276"/>
                </a:cxn>
                <a:cxn ang="0">
                  <a:pos x="201" y="249"/>
                </a:cxn>
                <a:cxn ang="0">
                  <a:pos x="195" y="224"/>
                </a:cxn>
                <a:cxn ang="0">
                  <a:pos x="189" y="188"/>
                </a:cxn>
                <a:cxn ang="0">
                  <a:pos x="225" y="143"/>
                </a:cxn>
                <a:cxn ang="0">
                  <a:pos x="219" y="90"/>
                </a:cxn>
                <a:cxn ang="0">
                  <a:pos x="159" y="98"/>
                </a:cxn>
                <a:cxn ang="0">
                  <a:pos x="105" y="93"/>
                </a:cxn>
                <a:cxn ang="0">
                  <a:pos x="150" y="48"/>
                </a:cxn>
                <a:cxn ang="0">
                  <a:pos x="141" y="5"/>
                </a:cxn>
              </a:cxnLst>
              <a:rect l="0" t="0" r="r" b="b"/>
              <a:pathLst>
                <a:path w="456" h="697">
                  <a:moveTo>
                    <a:pt x="159" y="10"/>
                  </a:moveTo>
                  <a:lnTo>
                    <a:pt x="147" y="10"/>
                  </a:lnTo>
                  <a:lnTo>
                    <a:pt x="138" y="10"/>
                  </a:lnTo>
                  <a:lnTo>
                    <a:pt x="126" y="10"/>
                  </a:lnTo>
                  <a:lnTo>
                    <a:pt x="123" y="3"/>
                  </a:lnTo>
                  <a:lnTo>
                    <a:pt x="114" y="3"/>
                  </a:lnTo>
                  <a:lnTo>
                    <a:pt x="105" y="3"/>
                  </a:lnTo>
                  <a:lnTo>
                    <a:pt x="105" y="10"/>
                  </a:lnTo>
                  <a:lnTo>
                    <a:pt x="96" y="15"/>
                  </a:lnTo>
                  <a:lnTo>
                    <a:pt x="84" y="15"/>
                  </a:lnTo>
                  <a:lnTo>
                    <a:pt x="75" y="10"/>
                  </a:lnTo>
                  <a:lnTo>
                    <a:pt x="63" y="10"/>
                  </a:lnTo>
                  <a:lnTo>
                    <a:pt x="60" y="18"/>
                  </a:lnTo>
                  <a:lnTo>
                    <a:pt x="60" y="25"/>
                  </a:lnTo>
                  <a:lnTo>
                    <a:pt x="60" y="33"/>
                  </a:lnTo>
                  <a:lnTo>
                    <a:pt x="60" y="40"/>
                  </a:lnTo>
                  <a:lnTo>
                    <a:pt x="54" y="50"/>
                  </a:lnTo>
                  <a:lnTo>
                    <a:pt x="42" y="58"/>
                  </a:lnTo>
                  <a:lnTo>
                    <a:pt x="39" y="68"/>
                  </a:lnTo>
                  <a:lnTo>
                    <a:pt x="39" y="75"/>
                  </a:lnTo>
                  <a:lnTo>
                    <a:pt x="48" y="78"/>
                  </a:lnTo>
                  <a:lnTo>
                    <a:pt x="48" y="85"/>
                  </a:lnTo>
                  <a:lnTo>
                    <a:pt x="39" y="88"/>
                  </a:lnTo>
                  <a:lnTo>
                    <a:pt x="30" y="88"/>
                  </a:lnTo>
                  <a:lnTo>
                    <a:pt x="21" y="88"/>
                  </a:lnTo>
                  <a:lnTo>
                    <a:pt x="18" y="95"/>
                  </a:lnTo>
                  <a:lnTo>
                    <a:pt x="18" y="103"/>
                  </a:lnTo>
                  <a:lnTo>
                    <a:pt x="9" y="106"/>
                  </a:lnTo>
                  <a:lnTo>
                    <a:pt x="0" y="113"/>
                  </a:lnTo>
                  <a:lnTo>
                    <a:pt x="0" y="121"/>
                  </a:lnTo>
                  <a:lnTo>
                    <a:pt x="6" y="128"/>
                  </a:lnTo>
                  <a:lnTo>
                    <a:pt x="15" y="128"/>
                  </a:lnTo>
                  <a:lnTo>
                    <a:pt x="24" y="131"/>
                  </a:lnTo>
                  <a:lnTo>
                    <a:pt x="24" y="138"/>
                  </a:lnTo>
                  <a:lnTo>
                    <a:pt x="12" y="141"/>
                  </a:lnTo>
                  <a:lnTo>
                    <a:pt x="9" y="148"/>
                  </a:lnTo>
                  <a:lnTo>
                    <a:pt x="9" y="156"/>
                  </a:lnTo>
                  <a:lnTo>
                    <a:pt x="9" y="163"/>
                  </a:lnTo>
                  <a:lnTo>
                    <a:pt x="15" y="173"/>
                  </a:lnTo>
                  <a:lnTo>
                    <a:pt x="15" y="181"/>
                  </a:lnTo>
                  <a:lnTo>
                    <a:pt x="9" y="191"/>
                  </a:lnTo>
                  <a:lnTo>
                    <a:pt x="9" y="198"/>
                  </a:lnTo>
                  <a:lnTo>
                    <a:pt x="18" y="204"/>
                  </a:lnTo>
                  <a:lnTo>
                    <a:pt x="27" y="204"/>
                  </a:lnTo>
                  <a:lnTo>
                    <a:pt x="36" y="204"/>
                  </a:lnTo>
                  <a:lnTo>
                    <a:pt x="39" y="211"/>
                  </a:lnTo>
                  <a:lnTo>
                    <a:pt x="30" y="216"/>
                  </a:lnTo>
                  <a:lnTo>
                    <a:pt x="21" y="219"/>
                  </a:lnTo>
                  <a:lnTo>
                    <a:pt x="18" y="226"/>
                  </a:lnTo>
                  <a:lnTo>
                    <a:pt x="18" y="234"/>
                  </a:lnTo>
                  <a:lnTo>
                    <a:pt x="18" y="244"/>
                  </a:lnTo>
                  <a:lnTo>
                    <a:pt x="18" y="251"/>
                  </a:lnTo>
                  <a:lnTo>
                    <a:pt x="27" y="256"/>
                  </a:lnTo>
                  <a:lnTo>
                    <a:pt x="30" y="249"/>
                  </a:lnTo>
                  <a:lnTo>
                    <a:pt x="36" y="241"/>
                  </a:lnTo>
                  <a:lnTo>
                    <a:pt x="36" y="231"/>
                  </a:lnTo>
                  <a:lnTo>
                    <a:pt x="45" y="231"/>
                  </a:lnTo>
                  <a:lnTo>
                    <a:pt x="57" y="231"/>
                  </a:lnTo>
                  <a:lnTo>
                    <a:pt x="57" y="239"/>
                  </a:lnTo>
                  <a:lnTo>
                    <a:pt x="60" y="251"/>
                  </a:lnTo>
                  <a:lnTo>
                    <a:pt x="60" y="261"/>
                  </a:lnTo>
                  <a:lnTo>
                    <a:pt x="60" y="269"/>
                  </a:lnTo>
                  <a:lnTo>
                    <a:pt x="54" y="279"/>
                  </a:lnTo>
                  <a:lnTo>
                    <a:pt x="51" y="286"/>
                  </a:lnTo>
                  <a:lnTo>
                    <a:pt x="48" y="294"/>
                  </a:lnTo>
                  <a:lnTo>
                    <a:pt x="48" y="304"/>
                  </a:lnTo>
                  <a:lnTo>
                    <a:pt x="48" y="312"/>
                  </a:lnTo>
                  <a:lnTo>
                    <a:pt x="48" y="322"/>
                  </a:lnTo>
                  <a:lnTo>
                    <a:pt x="42" y="329"/>
                  </a:lnTo>
                  <a:lnTo>
                    <a:pt x="51" y="334"/>
                  </a:lnTo>
                  <a:lnTo>
                    <a:pt x="60" y="334"/>
                  </a:lnTo>
                  <a:lnTo>
                    <a:pt x="69" y="334"/>
                  </a:lnTo>
                  <a:lnTo>
                    <a:pt x="78" y="339"/>
                  </a:lnTo>
                  <a:lnTo>
                    <a:pt x="81" y="347"/>
                  </a:lnTo>
                  <a:lnTo>
                    <a:pt x="90" y="349"/>
                  </a:lnTo>
                  <a:lnTo>
                    <a:pt x="90" y="342"/>
                  </a:lnTo>
                  <a:lnTo>
                    <a:pt x="90" y="334"/>
                  </a:lnTo>
                  <a:lnTo>
                    <a:pt x="90" y="327"/>
                  </a:lnTo>
                  <a:lnTo>
                    <a:pt x="93" y="334"/>
                  </a:lnTo>
                  <a:lnTo>
                    <a:pt x="102" y="334"/>
                  </a:lnTo>
                  <a:lnTo>
                    <a:pt x="111" y="334"/>
                  </a:lnTo>
                  <a:lnTo>
                    <a:pt x="120" y="334"/>
                  </a:lnTo>
                  <a:lnTo>
                    <a:pt x="129" y="332"/>
                  </a:lnTo>
                  <a:lnTo>
                    <a:pt x="141" y="327"/>
                  </a:lnTo>
                  <a:lnTo>
                    <a:pt x="150" y="324"/>
                  </a:lnTo>
                  <a:lnTo>
                    <a:pt x="162" y="324"/>
                  </a:lnTo>
                  <a:lnTo>
                    <a:pt x="171" y="324"/>
                  </a:lnTo>
                  <a:lnTo>
                    <a:pt x="159" y="332"/>
                  </a:lnTo>
                  <a:lnTo>
                    <a:pt x="153" y="339"/>
                  </a:lnTo>
                  <a:lnTo>
                    <a:pt x="147" y="347"/>
                  </a:lnTo>
                  <a:lnTo>
                    <a:pt x="147" y="357"/>
                  </a:lnTo>
                  <a:lnTo>
                    <a:pt x="147" y="364"/>
                  </a:lnTo>
                  <a:lnTo>
                    <a:pt x="156" y="369"/>
                  </a:lnTo>
                  <a:lnTo>
                    <a:pt x="165" y="369"/>
                  </a:lnTo>
                  <a:lnTo>
                    <a:pt x="174" y="369"/>
                  </a:lnTo>
                  <a:lnTo>
                    <a:pt x="183" y="369"/>
                  </a:lnTo>
                  <a:lnTo>
                    <a:pt x="192" y="369"/>
                  </a:lnTo>
                  <a:lnTo>
                    <a:pt x="192" y="377"/>
                  </a:lnTo>
                  <a:lnTo>
                    <a:pt x="192" y="384"/>
                  </a:lnTo>
                  <a:lnTo>
                    <a:pt x="192" y="392"/>
                  </a:lnTo>
                  <a:lnTo>
                    <a:pt x="189" y="400"/>
                  </a:lnTo>
                  <a:lnTo>
                    <a:pt x="180" y="400"/>
                  </a:lnTo>
                  <a:lnTo>
                    <a:pt x="174" y="412"/>
                  </a:lnTo>
                  <a:lnTo>
                    <a:pt x="174" y="420"/>
                  </a:lnTo>
                  <a:lnTo>
                    <a:pt x="174" y="427"/>
                  </a:lnTo>
                  <a:lnTo>
                    <a:pt x="174" y="435"/>
                  </a:lnTo>
                  <a:lnTo>
                    <a:pt x="165" y="435"/>
                  </a:lnTo>
                  <a:lnTo>
                    <a:pt x="156" y="437"/>
                  </a:lnTo>
                  <a:lnTo>
                    <a:pt x="147" y="437"/>
                  </a:lnTo>
                  <a:lnTo>
                    <a:pt x="138" y="437"/>
                  </a:lnTo>
                  <a:lnTo>
                    <a:pt x="126" y="440"/>
                  </a:lnTo>
                  <a:lnTo>
                    <a:pt x="117" y="440"/>
                  </a:lnTo>
                  <a:lnTo>
                    <a:pt x="114" y="432"/>
                  </a:lnTo>
                  <a:lnTo>
                    <a:pt x="114" y="425"/>
                  </a:lnTo>
                  <a:lnTo>
                    <a:pt x="105" y="415"/>
                  </a:lnTo>
                  <a:lnTo>
                    <a:pt x="96" y="415"/>
                  </a:lnTo>
                  <a:lnTo>
                    <a:pt x="84" y="420"/>
                  </a:lnTo>
                  <a:lnTo>
                    <a:pt x="84" y="427"/>
                  </a:lnTo>
                  <a:lnTo>
                    <a:pt x="81" y="435"/>
                  </a:lnTo>
                  <a:lnTo>
                    <a:pt x="81" y="445"/>
                  </a:lnTo>
                  <a:lnTo>
                    <a:pt x="90" y="445"/>
                  </a:lnTo>
                  <a:lnTo>
                    <a:pt x="99" y="445"/>
                  </a:lnTo>
                  <a:lnTo>
                    <a:pt x="108" y="445"/>
                  </a:lnTo>
                  <a:lnTo>
                    <a:pt x="108" y="452"/>
                  </a:lnTo>
                  <a:lnTo>
                    <a:pt x="96" y="457"/>
                  </a:lnTo>
                  <a:lnTo>
                    <a:pt x="84" y="457"/>
                  </a:lnTo>
                  <a:lnTo>
                    <a:pt x="81" y="465"/>
                  </a:lnTo>
                  <a:lnTo>
                    <a:pt x="81" y="472"/>
                  </a:lnTo>
                  <a:lnTo>
                    <a:pt x="72" y="475"/>
                  </a:lnTo>
                  <a:lnTo>
                    <a:pt x="69" y="482"/>
                  </a:lnTo>
                  <a:lnTo>
                    <a:pt x="69" y="490"/>
                  </a:lnTo>
                  <a:lnTo>
                    <a:pt x="78" y="490"/>
                  </a:lnTo>
                  <a:lnTo>
                    <a:pt x="87" y="485"/>
                  </a:lnTo>
                  <a:lnTo>
                    <a:pt x="93" y="492"/>
                  </a:lnTo>
                  <a:lnTo>
                    <a:pt x="93" y="500"/>
                  </a:lnTo>
                  <a:lnTo>
                    <a:pt x="93" y="508"/>
                  </a:lnTo>
                  <a:lnTo>
                    <a:pt x="93" y="515"/>
                  </a:lnTo>
                  <a:lnTo>
                    <a:pt x="93" y="523"/>
                  </a:lnTo>
                  <a:lnTo>
                    <a:pt x="84" y="523"/>
                  </a:lnTo>
                  <a:lnTo>
                    <a:pt x="75" y="525"/>
                  </a:lnTo>
                  <a:lnTo>
                    <a:pt x="69" y="533"/>
                  </a:lnTo>
                  <a:lnTo>
                    <a:pt x="60" y="535"/>
                  </a:lnTo>
                  <a:lnTo>
                    <a:pt x="51" y="540"/>
                  </a:lnTo>
                  <a:lnTo>
                    <a:pt x="42" y="550"/>
                  </a:lnTo>
                  <a:lnTo>
                    <a:pt x="42" y="558"/>
                  </a:lnTo>
                  <a:lnTo>
                    <a:pt x="42" y="568"/>
                  </a:lnTo>
                  <a:lnTo>
                    <a:pt x="42" y="575"/>
                  </a:lnTo>
                  <a:lnTo>
                    <a:pt x="51" y="573"/>
                  </a:lnTo>
                  <a:lnTo>
                    <a:pt x="60" y="578"/>
                  </a:lnTo>
                  <a:lnTo>
                    <a:pt x="66" y="570"/>
                  </a:lnTo>
                  <a:lnTo>
                    <a:pt x="66" y="563"/>
                  </a:lnTo>
                  <a:lnTo>
                    <a:pt x="78" y="563"/>
                  </a:lnTo>
                  <a:lnTo>
                    <a:pt x="87" y="563"/>
                  </a:lnTo>
                  <a:lnTo>
                    <a:pt x="87" y="570"/>
                  </a:lnTo>
                  <a:lnTo>
                    <a:pt x="90" y="578"/>
                  </a:lnTo>
                  <a:lnTo>
                    <a:pt x="99" y="580"/>
                  </a:lnTo>
                  <a:lnTo>
                    <a:pt x="108" y="580"/>
                  </a:lnTo>
                  <a:lnTo>
                    <a:pt x="120" y="580"/>
                  </a:lnTo>
                  <a:lnTo>
                    <a:pt x="120" y="573"/>
                  </a:lnTo>
                  <a:lnTo>
                    <a:pt x="120" y="565"/>
                  </a:lnTo>
                  <a:lnTo>
                    <a:pt x="129" y="563"/>
                  </a:lnTo>
                  <a:lnTo>
                    <a:pt x="132" y="570"/>
                  </a:lnTo>
                  <a:lnTo>
                    <a:pt x="141" y="573"/>
                  </a:lnTo>
                  <a:lnTo>
                    <a:pt x="150" y="578"/>
                  </a:lnTo>
                  <a:lnTo>
                    <a:pt x="162" y="578"/>
                  </a:lnTo>
                  <a:lnTo>
                    <a:pt x="165" y="570"/>
                  </a:lnTo>
                  <a:lnTo>
                    <a:pt x="174" y="565"/>
                  </a:lnTo>
                  <a:lnTo>
                    <a:pt x="183" y="565"/>
                  </a:lnTo>
                  <a:lnTo>
                    <a:pt x="192" y="565"/>
                  </a:lnTo>
                  <a:lnTo>
                    <a:pt x="195" y="558"/>
                  </a:lnTo>
                  <a:lnTo>
                    <a:pt x="204" y="553"/>
                  </a:lnTo>
                  <a:lnTo>
                    <a:pt x="204" y="560"/>
                  </a:lnTo>
                  <a:lnTo>
                    <a:pt x="204" y="568"/>
                  </a:lnTo>
                  <a:lnTo>
                    <a:pt x="204" y="578"/>
                  </a:lnTo>
                  <a:lnTo>
                    <a:pt x="198" y="585"/>
                  </a:lnTo>
                  <a:lnTo>
                    <a:pt x="189" y="590"/>
                  </a:lnTo>
                  <a:lnTo>
                    <a:pt x="180" y="595"/>
                  </a:lnTo>
                  <a:lnTo>
                    <a:pt x="168" y="595"/>
                  </a:lnTo>
                  <a:lnTo>
                    <a:pt x="159" y="595"/>
                  </a:lnTo>
                  <a:lnTo>
                    <a:pt x="147" y="595"/>
                  </a:lnTo>
                  <a:lnTo>
                    <a:pt x="138" y="595"/>
                  </a:lnTo>
                  <a:lnTo>
                    <a:pt x="135" y="603"/>
                  </a:lnTo>
                  <a:lnTo>
                    <a:pt x="126" y="603"/>
                  </a:lnTo>
                  <a:lnTo>
                    <a:pt x="117" y="603"/>
                  </a:lnTo>
                  <a:lnTo>
                    <a:pt x="105" y="606"/>
                  </a:lnTo>
                  <a:lnTo>
                    <a:pt x="96" y="608"/>
                  </a:lnTo>
                  <a:lnTo>
                    <a:pt x="90" y="616"/>
                  </a:lnTo>
                  <a:lnTo>
                    <a:pt x="84" y="623"/>
                  </a:lnTo>
                  <a:lnTo>
                    <a:pt x="75" y="626"/>
                  </a:lnTo>
                  <a:lnTo>
                    <a:pt x="63" y="631"/>
                  </a:lnTo>
                  <a:lnTo>
                    <a:pt x="60" y="638"/>
                  </a:lnTo>
                  <a:lnTo>
                    <a:pt x="60" y="648"/>
                  </a:lnTo>
                  <a:lnTo>
                    <a:pt x="54" y="656"/>
                  </a:lnTo>
                  <a:lnTo>
                    <a:pt x="42" y="658"/>
                  </a:lnTo>
                  <a:lnTo>
                    <a:pt x="42" y="666"/>
                  </a:lnTo>
                  <a:lnTo>
                    <a:pt x="33" y="666"/>
                  </a:lnTo>
                  <a:lnTo>
                    <a:pt x="27" y="673"/>
                  </a:lnTo>
                  <a:lnTo>
                    <a:pt x="18" y="676"/>
                  </a:lnTo>
                  <a:lnTo>
                    <a:pt x="9" y="676"/>
                  </a:lnTo>
                  <a:lnTo>
                    <a:pt x="0" y="676"/>
                  </a:lnTo>
                  <a:lnTo>
                    <a:pt x="0" y="683"/>
                  </a:lnTo>
                  <a:lnTo>
                    <a:pt x="9" y="686"/>
                  </a:lnTo>
                  <a:lnTo>
                    <a:pt x="18" y="686"/>
                  </a:lnTo>
                  <a:lnTo>
                    <a:pt x="27" y="686"/>
                  </a:lnTo>
                  <a:lnTo>
                    <a:pt x="30" y="693"/>
                  </a:lnTo>
                  <a:lnTo>
                    <a:pt x="39" y="696"/>
                  </a:lnTo>
                  <a:lnTo>
                    <a:pt x="48" y="696"/>
                  </a:lnTo>
                  <a:lnTo>
                    <a:pt x="51" y="688"/>
                  </a:lnTo>
                  <a:lnTo>
                    <a:pt x="51" y="681"/>
                  </a:lnTo>
                  <a:lnTo>
                    <a:pt x="51" y="671"/>
                  </a:lnTo>
                  <a:lnTo>
                    <a:pt x="60" y="671"/>
                  </a:lnTo>
                  <a:lnTo>
                    <a:pt x="60" y="663"/>
                  </a:lnTo>
                  <a:lnTo>
                    <a:pt x="69" y="663"/>
                  </a:lnTo>
                  <a:lnTo>
                    <a:pt x="78" y="663"/>
                  </a:lnTo>
                  <a:lnTo>
                    <a:pt x="87" y="663"/>
                  </a:lnTo>
                  <a:lnTo>
                    <a:pt x="99" y="658"/>
                  </a:lnTo>
                  <a:lnTo>
                    <a:pt x="108" y="658"/>
                  </a:lnTo>
                  <a:lnTo>
                    <a:pt x="117" y="658"/>
                  </a:lnTo>
                  <a:lnTo>
                    <a:pt x="123" y="666"/>
                  </a:lnTo>
                  <a:lnTo>
                    <a:pt x="123" y="673"/>
                  </a:lnTo>
                  <a:lnTo>
                    <a:pt x="132" y="673"/>
                  </a:lnTo>
                  <a:lnTo>
                    <a:pt x="138" y="663"/>
                  </a:lnTo>
                  <a:lnTo>
                    <a:pt x="141" y="653"/>
                  </a:lnTo>
                  <a:lnTo>
                    <a:pt x="150" y="651"/>
                  </a:lnTo>
                  <a:lnTo>
                    <a:pt x="153" y="643"/>
                  </a:lnTo>
                  <a:lnTo>
                    <a:pt x="159" y="636"/>
                  </a:lnTo>
                  <a:lnTo>
                    <a:pt x="171" y="636"/>
                  </a:lnTo>
                  <a:lnTo>
                    <a:pt x="180" y="638"/>
                  </a:lnTo>
                  <a:lnTo>
                    <a:pt x="192" y="641"/>
                  </a:lnTo>
                  <a:lnTo>
                    <a:pt x="195" y="648"/>
                  </a:lnTo>
                  <a:lnTo>
                    <a:pt x="204" y="648"/>
                  </a:lnTo>
                  <a:lnTo>
                    <a:pt x="213" y="648"/>
                  </a:lnTo>
                  <a:lnTo>
                    <a:pt x="222" y="648"/>
                  </a:lnTo>
                  <a:lnTo>
                    <a:pt x="222" y="656"/>
                  </a:lnTo>
                  <a:lnTo>
                    <a:pt x="233" y="658"/>
                  </a:lnTo>
                  <a:lnTo>
                    <a:pt x="233" y="651"/>
                  </a:lnTo>
                  <a:lnTo>
                    <a:pt x="233" y="643"/>
                  </a:lnTo>
                  <a:lnTo>
                    <a:pt x="236" y="636"/>
                  </a:lnTo>
                  <a:lnTo>
                    <a:pt x="245" y="636"/>
                  </a:lnTo>
                  <a:lnTo>
                    <a:pt x="254" y="636"/>
                  </a:lnTo>
                  <a:lnTo>
                    <a:pt x="254" y="628"/>
                  </a:lnTo>
                  <a:lnTo>
                    <a:pt x="263" y="628"/>
                  </a:lnTo>
                  <a:lnTo>
                    <a:pt x="275" y="628"/>
                  </a:lnTo>
                  <a:lnTo>
                    <a:pt x="284" y="628"/>
                  </a:lnTo>
                  <a:lnTo>
                    <a:pt x="296" y="628"/>
                  </a:lnTo>
                  <a:lnTo>
                    <a:pt x="305" y="628"/>
                  </a:lnTo>
                  <a:lnTo>
                    <a:pt x="317" y="633"/>
                  </a:lnTo>
                  <a:lnTo>
                    <a:pt x="326" y="633"/>
                  </a:lnTo>
                  <a:lnTo>
                    <a:pt x="338" y="633"/>
                  </a:lnTo>
                  <a:lnTo>
                    <a:pt x="347" y="628"/>
                  </a:lnTo>
                  <a:lnTo>
                    <a:pt x="359" y="628"/>
                  </a:lnTo>
                  <a:lnTo>
                    <a:pt x="368" y="628"/>
                  </a:lnTo>
                  <a:lnTo>
                    <a:pt x="368" y="638"/>
                  </a:lnTo>
                  <a:lnTo>
                    <a:pt x="380" y="641"/>
                  </a:lnTo>
                  <a:lnTo>
                    <a:pt x="389" y="636"/>
                  </a:lnTo>
                  <a:lnTo>
                    <a:pt x="395" y="628"/>
                  </a:lnTo>
                  <a:lnTo>
                    <a:pt x="404" y="628"/>
                  </a:lnTo>
                  <a:lnTo>
                    <a:pt x="413" y="623"/>
                  </a:lnTo>
                  <a:lnTo>
                    <a:pt x="416" y="616"/>
                  </a:lnTo>
                  <a:lnTo>
                    <a:pt x="422" y="608"/>
                  </a:lnTo>
                  <a:lnTo>
                    <a:pt x="425" y="601"/>
                  </a:lnTo>
                  <a:lnTo>
                    <a:pt x="431" y="593"/>
                  </a:lnTo>
                  <a:lnTo>
                    <a:pt x="419" y="590"/>
                  </a:lnTo>
                  <a:lnTo>
                    <a:pt x="410" y="590"/>
                  </a:lnTo>
                  <a:lnTo>
                    <a:pt x="398" y="590"/>
                  </a:lnTo>
                  <a:lnTo>
                    <a:pt x="389" y="590"/>
                  </a:lnTo>
                  <a:lnTo>
                    <a:pt x="377" y="595"/>
                  </a:lnTo>
                  <a:lnTo>
                    <a:pt x="377" y="588"/>
                  </a:lnTo>
                  <a:lnTo>
                    <a:pt x="377" y="580"/>
                  </a:lnTo>
                  <a:lnTo>
                    <a:pt x="386" y="575"/>
                  </a:lnTo>
                  <a:lnTo>
                    <a:pt x="395" y="573"/>
                  </a:lnTo>
                  <a:lnTo>
                    <a:pt x="404" y="570"/>
                  </a:lnTo>
                  <a:lnTo>
                    <a:pt x="407" y="563"/>
                  </a:lnTo>
                  <a:lnTo>
                    <a:pt x="416" y="558"/>
                  </a:lnTo>
                  <a:lnTo>
                    <a:pt x="425" y="558"/>
                  </a:lnTo>
                  <a:lnTo>
                    <a:pt x="434" y="555"/>
                  </a:lnTo>
                  <a:lnTo>
                    <a:pt x="443" y="545"/>
                  </a:lnTo>
                  <a:lnTo>
                    <a:pt x="446" y="538"/>
                  </a:lnTo>
                  <a:lnTo>
                    <a:pt x="449" y="530"/>
                  </a:lnTo>
                  <a:lnTo>
                    <a:pt x="449" y="523"/>
                  </a:lnTo>
                  <a:lnTo>
                    <a:pt x="455" y="513"/>
                  </a:lnTo>
                  <a:lnTo>
                    <a:pt x="455" y="505"/>
                  </a:lnTo>
                  <a:lnTo>
                    <a:pt x="455" y="495"/>
                  </a:lnTo>
                  <a:lnTo>
                    <a:pt x="446" y="492"/>
                  </a:lnTo>
                  <a:lnTo>
                    <a:pt x="440" y="485"/>
                  </a:lnTo>
                  <a:lnTo>
                    <a:pt x="428" y="482"/>
                  </a:lnTo>
                  <a:lnTo>
                    <a:pt x="419" y="482"/>
                  </a:lnTo>
                  <a:lnTo>
                    <a:pt x="419" y="475"/>
                  </a:lnTo>
                  <a:lnTo>
                    <a:pt x="410" y="470"/>
                  </a:lnTo>
                  <a:lnTo>
                    <a:pt x="401" y="470"/>
                  </a:lnTo>
                  <a:lnTo>
                    <a:pt x="395" y="480"/>
                  </a:lnTo>
                  <a:lnTo>
                    <a:pt x="389" y="490"/>
                  </a:lnTo>
                  <a:lnTo>
                    <a:pt x="380" y="492"/>
                  </a:lnTo>
                  <a:lnTo>
                    <a:pt x="368" y="492"/>
                  </a:lnTo>
                  <a:lnTo>
                    <a:pt x="368" y="485"/>
                  </a:lnTo>
                  <a:lnTo>
                    <a:pt x="368" y="477"/>
                  </a:lnTo>
                  <a:lnTo>
                    <a:pt x="368" y="470"/>
                  </a:lnTo>
                  <a:lnTo>
                    <a:pt x="371" y="460"/>
                  </a:lnTo>
                  <a:lnTo>
                    <a:pt x="374" y="452"/>
                  </a:lnTo>
                  <a:lnTo>
                    <a:pt x="374" y="442"/>
                  </a:lnTo>
                  <a:lnTo>
                    <a:pt x="365" y="440"/>
                  </a:lnTo>
                  <a:lnTo>
                    <a:pt x="356" y="435"/>
                  </a:lnTo>
                  <a:lnTo>
                    <a:pt x="347" y="432"/>
                  </a:lnTo>
                  <a:lnTo>
                    <a:pt x="338" y="432"/>
                  </a:lnTo>
                  <a:lnTo>
                    <a:pt x="338" y="425"/>
                  </a:lnTo>
                  <a:lnTo>
                    <a:pt x="338" y="417"/>
                  </a:lnTo>
                  <a:lnTo>
                    <a:pt x="350" y="412"/>
                  </a:lnTo>
                  <a:lnTo>
                    <a:pt x="356" y="420"/>
                  </a:lnTo>
                  <a:lnTo>
                    <a:pt x="362" y="427"/>
                  </a:lnTo>
                  <a:lnTo>
                    <a:pt x="371" y="427"/>
                  </a:lnTo>
                  <a:lnTo>
                    <a:pt x="377" y="417"/>
                  </a:lnTo>
                  <a:lnTo>
                    <a:pt x="374" y="407"/>
                  </a:lnTo>
                  <a:lnTo>
                    <a:pt x="365" y="405"/>
                  </a:lnTo>
                  <a:lnTo>
                    <a:pt x="356" y="400"/>
                  </a:lnTo>
                  <a:lnTo>
                    <a:pt x="347" y="400"/>
                  </a:lnTo>
                  <a:lnTo>
                    <a:pt x="338" y="400"/>
                  </a:lnTo>
                  <a:lnTo>
                    <a:pt x="332" y="389"/>
                  </a:lnTo>
                  <a:lnTo>
                    <a:pt x="326" y="382"/>
                  </a:lnTo>
                  <a:lnTo>
                    <a:pt x="317" y="377"/>
                  </a:lnTo>
                  <a:lnTo>
                    <a:pt x="314" y="369"/>
                  </a:lnTo>
                  <a:lnTo>
                    <a:pt x="311" y="362"/>
                  </a:lnTo>
                  <a:lnTo>
                    <a:pt x="311" y="354"/>
                  </a:lnTo>
                  <a:lnTo>
                    <a:pt x="311" y="347"/>
                  </a:lnTo>
                  <a:lnTo>
                    <a:pt x="302" y="344"/>
                  </a:lnTo>
                  <a:lnTo>
                    <a:pt x="293" y="342"/>
                  </a:lnTo>
                  <a:lnTo>
                    <a:pt x="284" y="342"/>
                  </a:lnTo>
                  <a:lnTo>
                    <a:pt x="275" y="337"/>
                  </a:lnTo>
                  <a:lnTo>
                    <a:pt x="272" y="329"/>
                  </a:lnTo>
                  <a:lnTo>
                    <a:pt x="263" y="327"/>
                  </a:lnTo>
                  <a:lnTo>
                    <a:pt x="263" y="319"/>
                  </a:lnTo>
                  <a:lnTo>
                    <a:pt x="263" y="312"/>
                  </a:lnTo>
                  <a:lnTo>
                    <a:pt x="263" y="304"/>
                  </a:lnTo>
                  <a:lnTo>
                    <a:pt x="263" y="294"/>
                  </a:lnTo>
                  <a:lnTo>
                    <a:pt x="263" y="286"/>
                  </a:lnTo>
                  <a:lnTo>
                    <a:pt x="263" y="276"/>
                  </a:lnTo>
                  <a:lnTo>
                    <a:pt x="254" y="276"/>
                  </a:lnTo>
                  <a:lnTo>
                    <a:pt x="242" y="276"/>
                  </a:lnTo>
                  <a:lnTo>
                    <a:pt x="233" y="276"/>
                  </a:lnTo>
                  <a:lnTo>
                    <a:pt x="230" y="269"/>
                  </a:lnTo>
                  <a:lnTo>
                    <a:pt x="230" y="259"/>
                  </a:lnTo>
                  <a:lnTo>
                    <a:pt x="222" y="256"/>
                  </a:lnTo>
                  <a:lnTo>
                    <a:pt x="213" y="251"/>
                  </a:lnTo>
                  <a:lnTo>
                    <a:pt x="201" y="249"/>
                  </a:lnTo>
                  <a:lnTo>
                    <a:pt x="192" y="246"/>
                  </a:lnTo>
                  <a:lnTo>
                    <a:pt x="180" y="246"/>
                  </a:lnTo>
                  <a:lnTo>
                    <a:pt x="177" y="239"/>
                  </a:lnTo>
                  <a:lnTo>
                    <a:pt x="177" y="231"/>
                  </a:lnTo>
                  <a:lnTo>
                    <a:pt x="186" y="231"/>
                  </a:lnTo>
                  <a:lnTo>
                    <a:pt x="195" y="231"/>
                  </a:lnTo>
                  <a:lnTo>
                    <a:pt x="195" y="224"/>
                  </a:lnTo>
                  <a:lnTo>
                    <a:pt x="198" y="216"/>
                  </a:lnTo>
                  <a:lnTo>
                    <a:pt x="198" y="206"/>
                  </a:lnTo>
                  <a:lnTo>
                    <a:pt x="198" y="198"/>
                  </a:lnTo>
                  <a:lnTo>
                    <a:pt x="189" y="196"/>
                  </a:lnTo>
                  <a:lnTo>
                    <a:pt x="180" y="196"/>
                  </a:lnTo>
                  <a:lnTo>
                    <a:pt x="180" y="188"/>
                  </a:lnTo>
                  <a:lnTo>
                    <a:pt x="189" y="188"/>
                  </a:lnTo>
                  <a:lnTo>
                    <a:pt x="198" y="186"/>
                  </a:lnTo>
                  <a:lnTo>
                    <a:pt x="204" y="178"/>
                  </a:lnTo>
                  <a:lnTo>
                    <a:pt x="207" y="171"/>
                  </a:lnTo>
                  <a:lnTo>
                    <a:pt x="207" y="163"/>
                  </a:lnTo>
                  <a:lnTo>
                    <a:pt x="216" y="158"/>
                  </a:lnTo>
                  <a:lnTo>
                    <a:pt x="219" y="151"/>
                  </a:lnTo>
                  <a:lnTo>
                    <a:pt x="225" y="143"/>
                  </a:lnTo>
                  <a:lnTo>
                    <a:pt x="225" y="136"/>
                  </a:lnTo>
                  <a:lnTo>
                    <a:pt x="225" y="128"/>
                  </a:lnTo>
                  <a:lnTo>
                    <a:pt x="225" y="118"/>
                  </a:lnTo>
                  <a:lnTo>
                    <a:pt x="228" y="111"/>
                  </a:lnTo>
                  <a:lnTo>
                    <a:pt x="228" y="101"/>
                  </a:lnTo>
                  <a:lnTo>
                    <a:pt x="228" y="93"/>
                  </a:lnTo>
                  <a:lnTo>
                    <a:pt x="219" y="90"/>
                  </a:lnTo>
                  <a:lnTo>
                    <a:pt x="210" y="90"/>
                  </a:lnTo>
                  <a:lnTo>
                    <a:pt x="201" y="90"/>
                  </a:lnTo>
                  <a:lnTo>
                    <a:pt x="192" y="90"/>
                  </a:lnTo>
                  <a:lnTo>
                    <a:pt x="183" y="90"/>
                  </a:lnTo>
                  <a:lnTo>
                    <a:pt x="174" y="90"/>
                  </a:lnTo>
                  <a:lnTo>
                    <a:pt x="162" y="90"/>
                  </a:lnTo>
                  <a:lnTo>
                    <a:pt x="159" y="98"/>
                  </a:lnTo>
                  <a:lnTo>
                    <a:pt x="150" y="103"/>
                  </a:lnTo>
                  <a:lnTo>
                    <a:pt x="141" y="103"/>
                  </a:lnTo>
                  <a:lnTo>
                    <a:pt x="132" y="106"/>
                  </a:lnTo>
                  <a:lnTo>
                    <a:pt x="120" y="108"/>
                  </a:lnTo>
                  <a:lnTo>
                    <a:pt x="111" y="108"/>
                  </a:lnTo>
                  <a:lnTo>
                    <a:pt x="105" y="101"/>
                  </a:lnTo>
                  <a:lnTo>
                    <a:pt x="105" y="93"/>
                  </a:lnTo>
                  <a:lnTo>
                    <a:pt x="114" y="88"/>
                  </a:lnTo>
                  <a:lnTo>
                    <a:pt x="114" y="80"/>
                  </a:lnTo>
                  <a:lnTo>
                    <a:pt x="123" y="80"/>
                  </a:lnTo>
                  <a:lnTo>
                    <a:pt x="135" y="75"/>
                  </a:lnTo>
                  <a:lnTo>
                    <a:pt x="138" y="65"/>
                  </a:lnTo>
                  <a:lnTo>
                    <a:pt x="144" y="58"/>
                  </a:lnTo>
                  <a:lnTo>
                    <a:pt x="150" y="48"/>
                  </a:lnTo>
                  <a:lnTo>
                    <a:pt x="156" y="40"/>
                  </a:lnTo>
                  <a:lnTo>
                    <a:pt x="159" y="30"/>
                  </a:lnTo>
                  <a:lnTo>
                    <a:pt x="165" y="23"/>
                  </a:lnTo>
                  <a:lnTo>
                    <a:pt x="165" y="13"/>
                  </a:lnTo>
                  <a:lnTo>
                    <a:pt x="165" y="5"/>
                  </a:lnTo>
                  <a:lnTo>
                    <a:pt x="150" y="5"/>
                  </a:lnTo>
                  <a:lnTo>
                    <a:pt x="141" y="5"/>
                  </a:lnTo>
                  <a:lnTo>
                    <a:pt x="138" y="5"/>
                  </a:lnTo>
                  <a:lnTo>
                    <a:pt x="138" y="5"/>
                  </a:lnTo>
                  <a:lnTo>
                    <a:pt x="129" y="8"/>
                  </a:lnTo>
                  <a:lnTo>
                    <a:pt x="138" y="0"/>
                  </a:lnTo>
                  <a:lnTo>
                    <a:pt x="126" y="8"/>
                  </a:lnTo>
                  <a:lnTo>
                    <a:pt x="120" y="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3" name="Freeform 19"/>
            <p:cNvSpPr>
              <a:spLocks/>
            </p:cNvSpPr>
            <p:nvPr/>
          </p:nvSpPr>
          <p:spPr bwMode="auto">
            <a:xfrm>
              <a:off x="2255" y="2667"/>
              <a:ext cx="288" cy="313"/>
            </a:xfrm>
            <a:custGeom>
              <a:avLst/>
              <a:gdLst/>
              <a:ahLst/>
              <a:cxnLst>
                <a:cxn ang="0">
                  <a:pos x="230" y="204"/>
                </a:cxn>
                <a:cxn ang="0">
                  <a:pos x="230" y="179"/>
                </a:cxn>
                <a:cxn ang="0">
                  <a:pos x="218" y="161"/>
                </a:cxn>
                <a:cxn ang="0">
                  <a:pos x="209" y="143"/>
                </a:cxn>
                <a:cxn ang="0">
                  <a:pos x="224" y="123"/>
                </a:cxn>
                <a:cxn ang="0">
                  <a:pos x="230" y="101"/>
                </a:cxn>
                <a:cxn ang="0">
                  <a:pos x="257" y="98"/>
                </a:cxn>
                <a:cxn ang="0">
                  <a:pos x="287" y="91"/>
                </a:cxn>
                <a:cxn ang="0">
                  <a:pos x="272" y="70"/>
                </a:cxn>
                <a:cxn ang="0">
                  <a:pos x="263" y="53"/>
                </a:cxn>
                <a:cxn ang="0">
                  <a:pos x="257" y="38"/>
                </a:cxn>
                <a:cxn ang="0">
                  <a:pos x="233" y="28"/>
                </a:cxn>
                <a:cxn ang="0">
                  <a:pos x="212" y="43"/>
                </a:cxn>
                <a:cxn ang="0">
                  <a:pos x="191" y="43"/>
                </a:cxn>
                <a:cxn ang="0">
                  <a:pos x="206" y="20"/>
                </a:cxn>
                <a:cxn ang="0">
                  <a:pos x="197" y="0"/>
                </a:cxn>
                <a:cxn ang="0">
                  <a:pos x="188" y="23"/>
                </a:cxn>
                <a:cxn ang="0">
                  <a:pos x="167" y="20"/>
                </a:cxn>
                <a:cxn ang="0">
                  <a:pos x="138" y="18"/>
                </a:cxn>
                <a:cxn ang="0">
                  <a:pos x="129" y="35"/>
                </a:cxn>
                <a:cxn ang="0">
                  <a:pos x="117" y="58"/>
                </a:cxn>
                <a:cxn ang="0">
                  <a:pos x="117" y="70"/>
                </a:cxn>
                <a:cxn ang="0">
                  <a:pos x="105" y="88"/>
                </a:cxn>
                <a:cxn ang="0">
                  <a:pos x="78" y="88"/>
                </a:cxn>
                <a:cxn ang="0">
                  <a:pos x="54" y="81"/>
                </a:cxn>
                <a:cxn ang="0">
                  <a:pos x="42" y="96"/>
                </a:cxn>
                <a:cxn ang="0">
                  <a:pos x="54" y="113"/>
                </a:cxn>
                <a:cxn ang="0">
                  <a:pos x="42" y="123"/>
                </a:cxn>
                <a:cxn ang="0">
                  <a:pos x="30" y="146"/>
                </a:cxn>
                <a:cxn ang="0">
                  <a:pos x="9" y="156"/>
                </a:cxn>
                <a:cxn ang="0">
                  <a:pos x="27" y="166"/>
                </a:cxn>
                <a:cxn ang="0">
                  <a:pos x="60" y="166"/>
                </a:cxn>
                <a:cxn ang="0">
                  <a:pos x="84" y="174"/>
                </a:cxn>
                <a:cxn ang="0">
                  <a:pos x="63" y="191"/>
                </a:cxn>
                <a:cxn ang="0">
                  <a:pos x="57" y="216"/>
                </a:cxn>
                <a:cxn ang="0">
                  <a:pos x="51" y="234"/>
                </a:cxn>
                <a:cxn ang="0">
                  <a:pos x="69" y="214"/>
                </a:cxn>
                <a:cxn ang="0">
                  <a:pos x="84" y="216"/>
                </a:cxn>
                <a:cxn ang="0">
                  <a:pos x="84" y="244"/>
                </a:cxn>
                <a:cxn ang="0">
                  <a:pos x="57" y="244"/>
                </a:cxn>
                <a:cxn ang="0">
                  <a:pos x="33" y="252"/>
                </a:cxn>
                <a:cxn ang="0">
                  <a:pos x="3" y="254"/>
                </a:cxn>
                <a:cxn ang="0">
                  <a:pos x="9" y="272"/>
                </a:cxn>
                <a:cxn ang="0">
                  <a:pos x="18" y="287"/>
                </a:cxn>
                <a:cxn ang="0">
                  <a:pos x="9" y="304"/>
                </a:cxn>
                <a:cxn ang="0">
                  <a:pos x="30" y="292"/>
                </a:cxn>
                <a:cxn ang="0">
                  <a:pos x="42" y="292"/>
                </a:cxn>
                <a:cxn ang="0">
                  <a:pos x="33" y="309"/>
                </a:cxn>
                <a:cxn ang="0">
                  <a:pos x="54" y="299"/>
                </a:cxn>
                <a:cxn ang="0">
                  <a:pos x="81" y="299"/>
                </a:cxn>
                <a:cxn ang="0">
                  <a:pos x="102" y="307"/>
                </a:cxn>
                <a:cxn ang="0">
                  <a:pos x="114" y="287"/>
                </a:cxn>
                <a:cxn ang="0">
                  <a:pos x="132" y="274"/>
                </a:cxn>
                <a:cxn ang="0">
                  <a:pos x="164" y="274"/>
                </a:cxn>
                <a:cxn ang="0">
                  <a:pos x="179" y="257"/>
                </a:cxn>
                <a:cxn ang="0">
                  <a:pos x="197" y="247"/>
                </a:cxn>
                <a:cxn ang="0">
                  <a:pos x="209" y="239"/>
                </a:cxn>
                <a:cxn ang="0">
                  <a:pos x="212" y="231"/>
                </a:cxn>
                <a:cxn ang="0">
                  <a:pos x="239" y="221"/>
                </a:cxn>
                <a:cxn ang="0">
                  <a:pos x="233" y="204"/>
                </a:cxn>
              </a:cxnLst>
              <a:rect l="0" t="0" r="r" b="b"/>
              <a:pathLst>
                <a:path w="288" h="313">
                  <a:moveTo>
                    <a:pt x="233" y="219"/>
                  </a:moveTo>
                  <a:lnTo>
                    <a:pt x="230" y="211"/>
                  </a:lnTo>
                  <a:lnTo>
                    <a:pt x="230" y="204"/>
                  </a:lnTo>
                  <a:lnTo>
                    <a:pt x="230" y="196"/>
                  </a:lnTo>
                  <a:lnTo>
                    <a:pt x="230" y="189"/>
                  </a:lnTo>
                  <a:lnTo>
                    <a:pt x="230" y="179"/>
                  </a:lnTo>
                  <a:lnTo>
                    <a:pt x="230" y="171"/>
                  </a:lnTo>
                  <a:lnTo>
                    <a:pt x="221" y="169"/>
                  </a:lnTo>
                  <a:lnTo>
                    <a:pt x="218" y="161"/>
                  </a:lnTo>
                  <a:lnTo>
                    <a:pt x="209" y="159"/>
                  </a:lnTo>
                  <a:lnTo>
                    <a:pt x="209" y="151"/>
                  </a:lnTo>
                  <a:lnTo>
                    <a:pt x="209" y="143"/>
                  </a:lnTo>
                  <a:lnTo>
                    <a:pt x="215" y="136"/>
                  </a:lnTo>
                  <a:lnTo>
                    <a:pt x="215" y="126"/>
                  </a:lnTo>
                  <a:lnTo>
                    <a:pt x="224" y="123"/>
                  </a:lnTo>
                  <a:lnTo>
                    <a:pt x="227" y="116"/>
                  </a:lnTo>
                  <a:lnTo>
                    <a:pt x="230" y="108"/>
                  </a:lnTo>
                  <a:lnTo>
                    <a:pt x="230" y="101"/>
                  </a:lnTo>
                  <a:lnTo>
                    <a:pt x="239" y="101"/>
                  </a:lnTo>
                  <a:lnTo>
                    <a:pt x="248" y="101"/>
                  </a:lnTo>
                  <a:lnTo>
                    <a:pt x="257" y="98"/>
                  </a:lnTo>
                  <a:lnTo>
                    <a:pt x="266" y="96"/>
                  </a:lnTo>
                  <a:lnTo>
                    <a:pt x="278" y="96"/>
                  </a:lnTo>
                  <a:lnTo>
                    <a:pt x="287" y="91"/>
                  </a:lnTo>
                  <a:lnTo>
                    <a:pt x="287" y="83"/>
                  </a:lnTo>
                  <a:lnTo>
                    <a:pt x="275" y="78"/>
                  </a:lnTo>
                  <a:lnTo>
                    <a:pt x="272" y="70"/>
                  </a:lnTo>
                  <a:lnTo>
                    <a:pt x="272" y="63"/>
                  </a:lnTo>
                  <a:lnTo>
                    <a:pt x="272" y="55"/>
                  </a:lnTo>
                  <a:lnTo>
                    <a:pt x="263" y="53"/>
                  </a:lnTo>
                  <a:lnTo>
                    <a:pt x="254" y="53"/>
                  </a:lnTo>
                  <a:lnTo>
                    <a:pt x="257" y="45"/>
                  </a:lnTo>
                  <a:lnTo>
                    <a:pt x="257" y="38"/>
                  </a:lnTo>
                  <a:lnTo>
                    <a:pt x="254" y="30"/>
                  </a:lnTo>
                  <a:lnTo>
                    <a:pt x="242" y="28"/>
                  </a:lnTo>
                  <a:lnTo>
                    <a:pt x="233" y="28"/>
                  </a:lnTo>
                  <a:lnTo>
                    <a:pt x="221" y="28"/>
                  </a:lnTo>
                  <a:lnTo>
                    <a:pt x="218" y="35"/>
                  </a:lnTo>
                  <a:lnTo>
                    <a:pt x="212" y="43"/>
                  </a:lnTo>
                  <a:lnTo>
                    <a:pt x="206" y="50"/>
                  </a:lnTo>
                  <a:lnTo>
                    <a:pt x="197" y="50"/>
                  </a:lnTo>
                  <a:lnTo>
                    <a:pt x="191" y="43"/>
                  </a:lnTo>
                  <a:lnTo>
                    <a:pt x="203" y="38"/>
                  </a:lnTo>
                  <a:lnTo>
                    <a:pt x="206" y="30"/>
                  </a:lnTo>
                  <a:lnTo>
                    <a:pt x="206" y="20"/>
                  </a:lnTo>
                  <a:lnTo>
                    <a:pt x="206" y="13"/>
                  </a:lnTo>
                  <a:lnTo>
                    <a:pt x="206" y="3"/>
                  </a:lnTo>
                  <a:lnTo>
                    <a:pt x="197" y="0"/>
                  </a:lnTo>
                  <a:lnTo>
                    <a:pt x="191" y="8"/>
                  </a:lnTo>
                  <a:lnTo>
                    <a:pt x="191" y="15"/>
                  </a:lnTo>
                  <a:lnTo>
                    <a:pt x="188" y="23"/>
                  </a:lnTo>
                  <a:lnTo>
                    <a:pt x="179" y="28"/>
                  </a:lnTo>
                  <a:lnTo>
                    <a:pt x="170" y="28"/>
                  </a:lnTo>
                  <a:lnTo>
                    <a:pt x="167" y="20"/>
                  </a:lnTo>
                  <a:lnTo>
                    <a:pt x="158" y="18"/>
                  </a:lnTo>
                  <a:lnTo>
                    <a:pt x="149" y="18"/>
                  </a:lnTo>
                  <a:lnTo>
                    <a:pt x="138" y="18"/>
                  </a:lnTo>
                  <a:lnTo>
                    <a:pt x="138" y="25"/>
                  </a:lnTo>
                  <a:lnTo>
                    <a:pt x="138" y="33"/>
                  </a:lnTo>
                  <a:lnTo>
                    <a:pt x="129" y="35"/>
                  </a:lnTo>
                  <a:lnTo>
                    <a:pt x="120" y="40"/>
                  </a:lnTo>
                  <a:lnTo>
                    <a:pt x="117" y="50"/>
                  </a:lnTo>
                  <a:lnTo>
                    <a:pt x="117" y="58"/>
                  </a:lnTo>
                  <a:lnTo>
                    <a:pt x="126" y="58"/>
                  </a:lnTo>
                  <a:lnTo>
                    <a:pt x="126" y="68"/>
                  </a:lnTo>
                  <a:lnTo>
                    <a:pt x="117" y="70"/>
                  </a:lnTo>
                  <a:lnTo>
                    <a:pt x="114" y="78"/>
                  </a:lnTo>
                  <a:lnTo>
                    <a:pt x="114" y="86"/>
                  </a:lnTo>
                  <a:lnTo>
                    <a:pt x="105" y="88"/>
                  </a:lnTo>
                  <a:lnTo>
                    <a:pt x="96" y="88"/>
                  </a:lnTo>
                  <a:lnTo>
                    <a:pt x="87" y="88"/>
                  </a:lnTo>
                  <a:lnTo>
                    <a:pt x="78" y="88"/>
                  </a:lnTo>
                  <a:lnTo>
                    <a:pt x="66" y="88"/>
                  </a:lnTo>
                  <a:lnTo>
                    <a:pt x="57" y="88"/>
                  </a:lnTo>
                  <a:lnTo>
                    <a:pt x="54" y="81"/>
                  </a:lnTo>
                  <a:lnTo>
                    <a:pt x="45" y="81"/>
                  </a:lnTo>
                  <a:lnTo>
                    <a:pt x="42" y="88"/>
                  </a:lnTo>
                  <a:lnTo>
                    <a:pt x="42" y="96"/>
                  </a:lnTo>
                  <a:lnTo>
                    <a:pt x="42" y="103"/>
                  </a:lnTo>
                  <a:lnTo>
                    <a:pt x="51" y="106"/>
                  </a:lnTo>
                  <a:lnTo>
                    <a:pt x="54" y="113"/>
                  </a:lnTo>
                  <a:lnTo>
                    <a:pt x="60" y="121"/>
                  </a:lnTo>
                  <a:lnTo>
                    <a:pt x="51" y="123"/>
                  </a:lnTo>
                  <a:lnTo>
                    <a:pt x="42" y="123"/>
                  </a:lnTo>
                  <a:lnTo>
                    <a:pt x="33" y="128"/>
                  </a:lnTo>
                  <a:lnTo>
                    <a:pt x="33" y="138"/>
                  </a:lnTo>
                  <a:lnTo>
                    <a:pt x="30" y="146"/>
                  </a:lnTo>
                  <a:lnTo>
                    <a:pt x="21" y="146"/>
                  </a:lnTo>
                  <a:lnTo>
                    <a:pt x="12" y="146"/>
                  </a:lnTo>
                  <a:lnTo>
                    <a:pt x="9" y="156"/>
                  </a:lnTo>
                  <a:lnTo>
                    <a:pt x="9" y="164"/>
                  </a:lnTo>
                  <a:lnTo>
                    <a:pt x="18" y="166"/>
                  </a:lnTo>
                  <a:lnTo>
                    <a:pt x="27" y="166"/>
                  </a:lnTo>
                  <a:lnTo>
                    <a:pt x="39" y="166"/>
                  </a:lnTo>
                  <a:lnTo>
                    <a:pt x="48" y="166"/>
                  </a:lnTo>
                  <a:lnTo>
                    <a:pt x="60" y="166"/>
                  </a:lnTo>
                  <a:lnTo>
                    <a:pt x="69" y="166"/>
                  </a:lnTo>
                  <a:lnTo>
                    <a:pt x="81" y="166"/>
                  </a:lnTo>
                  <a:lnTo>
                    <a:pt x="84" y="174"/>
                  </a:lnTo>
                  <a:lnTo>
                    <a:pt x="78" y="181"/>
                  </a:lnTo>
                  <a:lnTo>
                    <a:pt x="66" y="184"/>
                  </a:lnTo>
                  <a:lnTo>
                    <a:pt x="63" y="191"/>
                  </a:lnTo>
                  <a:lnTo>
                    <a:pt x="57" y="201"/>
                  </a:lnTo>
                  <a:lnTo>
                    <a:pt x="57" y="209"/>
                  </a:lnTo>
                  <a:lnTo>
                    <a:pt x="57" y="216"/>
                  </a:lnTo>
                  <a:lnTo>
                    <a:pt x="45" y="221"/>
                  </a:lnTo>
                  <a:lnTo>
                    <a:pt x="42" y="229"/>
                  </a:lnTo>
                  <a:lnTo>
                    <a:pt x="51" y="234"/>
                  </a:lnTo>
                  <a:lnTo>
                    <a:pt x="60" y="229"/>
                  </a:lnTo>
                  <a:lnTo>
                    <a:pt x="63" y="221"/>
                  </a:lnTo>
                  <a:lnTo>
                    <a:pt x="69" y="214"/>
                  </a:lnTo>
                  <a:lnTo>
                    <a:pt x="69" y="206"/>
                  </a:lnTo>
                  <a:lnTo>
                    <a:pt x="81" y="206"/>
                  </a:lnTo>
                  <a:lnTo>
                    <a:pt x="84" y="216"/>
                  </a:lnTo>
                  <a:lnTo>
                    <a:pt x="84" y="226"/>
                  </a:lnTo>
                  <a:lnTo>
                    <a:pt x="84" y="234"/>
                  </a:lnTo>
                  <a:lnTo>
                    <a:pt x="84" y="244"/>
                  </a:lnTo>
                  <a:lnTo>
                    <a:pt x="75" y="244"/>
                  </a:lnTo>
                  <a:lnTo>
                    <a:pt x="66" y="244"/>
                  </a:lnTo>
                  <a:lnTo>
                    <a:pt x="57" y="244"/>
                  </a:lnTo>
                  <a:lnTo>
                    <a:pt x="45" y="244"/>
                  </a:lnTo>
                  <a:lnTo>
                    <a:pt x="36" y="244"/>
                  </a:lnTo>
                  <a:lnTo>
                    <a:pt x="33" y="252"/>
                  </a:lnTo>
                  <a:lnTo>
                    <a:pt x="24" y="254"/>
                  </a:lnTo>
                  <a:lnTo>
                    <a:pt x="15" y="254"/>
                  </a:lnTo>
                  <a:lnTo>
                    <a:pt x="3" y="254"/>
                  </a:lnTo>
                  <a:lnTo>
                    <a:pt x="0" y="262"/>
                  </a:lnTo>
                  <a:lnTo>
                    <a:pt x="0" y="269"/>
                  </a:lnTo>
                  <a:lnTo>
                    <a:pt x="9" y="272"/>
                  </a:lnTo>
                  <a:lnTo>
                    <a:pt x="18" y="272"/>
                  </a:lnTo>
                  <a:lnTo>
                    <a:pt x="18" y="279"/>
                  </a:lnTo>
                  <a:lnTo>
                    <a:pt x="18" y="287"/>
                  </a:lnTo>
                  <a:lnTo>
                    <a:pt x="9" y="289"/>
                  </a:lnTo>
                  <a:lnTo>
                    <a:pt x="9" y="297"/>
                  </a:lnTo>
                  <a:lnTo>
                    <a:pt x="9" y="304"/>
                  </a:lnTo>
                  <a:lnTo>
                    <a:pt x="18" y="304"/>
                  </a:lnTo>
                  <a:lnTo>
                    <a:pt x="21" y="294"/>
                  </a:lnTo>
                  <a:lnTo>
                    <a:pt x="30" y="292"/>
                  </a:lnTo>
                  <a:lnTo>
                    <a:pt x="33" y="284"/>
                  </a:lnTo>
                  <a:lnTo>
                    <a:pt x="42" y="284"/>
                  </a:lnTo>
                  <a:lnTo>
                    <a:pt x="42" y="292"/>
                  </a:lnTo>
                  <a:lnTo>
                    <a:pt x="42" y="299"/>
                  </a:lnTo>
                  <a:lnTo>
                    <a:pt x="42" y="307"/>
                  </a:lnTo>
                  <a:lnTo>
                    <a:pt x="33" y="309"/>
                  </a:lnTo>
                  <a:lnTo>
                    <a:pt x="42" y="312"/>
                  </a:lnTo>
                  <a:lnTo>
                    <a:pt x="51" y="307"/>
                  </a:lnTo>
                  <a:lnTo>
                    <a:pt x="54" y="299"/>
                  </a:lnTo>
                  <a:lnTo>
                    <a:pt x="63" y="299"/>
                  </a:lnTo>
                  <a:lnTo>
                    <a:pt x="72" y="299"/>
                  </a:lnTo>
                  <a:lnTo>
                    <a:pt x="81" y="299"/>
                  </a:lnTo>
                  <a:lnTo>
                    <a:pt x="84" y="307"/>
                  </a:lnTo>
                  <a:lnTo>
                    <a:pt x="93" y="307"/>
                  </a:lnTo>
                  <a:lnTo>
                    <a:pt x="102" y="307"/>
                  </a:lnTo>
                  <a:lnTo>
                    <a:pt x="105" y="299"/>
                  </a:lnTo>
                  <a:lnTo>
                    <a:pt x="114" y="294"/>
                  </a:lnTo>
                  <a:lnTo>
                    <a:pt x="114" y="287"/>
                  </a:lnTo>
                  <a:lnTo>
                    <a:pt x="123" y="284"/>
                  </a:lnTo>
                  <a:lnTo>
                    <a:pt x="132" y="282"/>
                  </a:lnTo>
                  <a:lnTo>
                    <a:pt x="132" y="274"/>
                  </a:lnTo>
                  <a:lnTo>
                    <a:pt x="144" y="274"/>
                  </a:lnTo>
                  <a:lnTo>
                    <a:pt x="152" y="274"/>
                  </a:lnTo>
                  <a:lnTo>
                    <a:pt x="164" y="274"/>
                  </a:lnTo>
                  <a:lnTo>
                    <a:pt x="173" y="274"/>
                  </a:lnTo>
                  <a:lnTo>
                    <a:pt x="179" y="264"/>
                  </a:lnTo>
                  <a:lnTo>
                    <a:pt x="179" y="257"/>
                  </a:lnTo>
                  <a:lnTo>
                    <a:pt x="179" y="249"/>
                  </a:lnTo>
                  <a:lnTo>
                    <a:pt x="188" y="247"/>
                  </a:lnTo>
                  <a:lnTo>
                    <a:pt x="197" y="247"/>
                  </a:lnTo>
                  <a:lnTo>
                    <a:pt x="200" y="239"/>
                  </a:lnTo>
                  <a:lnTo>
                    <a:pt x="200" y="231"/>
                  </a:lnTo>
                  <a:lnTo>
                    <a:pt x="209" y="239"/>
                  </a:lnTo>
                  <a:lnTo>
                    <a:pt x="221" y="247"/>
                  </a:lnTo>
                  <a:lnTo>
                    <a:pt x="224" y="239"/>
                  </a:lnTo>
                  <a:lnTo>
                    <a:pt x="212" y="231"/>
                  </a:lnTo>
                  <a:lnTo>
                    <a:pt x="221" y="226"/>
                  </a:lnTo>
                  <a:lnTo>
                    <a:pt x="230" y="226"/>
                  </a:lnTo>
                  <a:lnTo>
                    <a:pt x="239" y="221"/>
                  </a:lnTo>
                  <a:lnTo>
                    <a:pt x="236" y="214"/>
                  </a:lnTo>
                  <a:lnTo>
                    <a:pt x="233" y="206"/>
                  </a:lnTo>
                  <a:lnTo>
                    <a:pt x="233" y="204"/>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4" name="Freeform 20"/>
            <p:cNvSpPr>
              <a:spLocks/>
            </p:cNvSpPr>
            <p:nvPr/>
          </p:nvSpPr>
          <p:spPr bwMode="auto">
            <a:xfrm>
              <a:off x="2447" y="2396"/>
              <a:ext cx="65" cy="81"/>
            </a:xfrm>
            <a:custGeom>
              <a:avLst/>
              <a:gdLst/>
              <a:ahLst/>
              <a:cxnLst>
                <a:cxn ang="0">
                  <a:pos x="52" y="0"/>
                </a:cxn>
                <a:cxn ang="0">
                  <a:pos x="43" y="3"/>
                </a:cxn>
                <a:cxn ang="0">
                  <a:pos x="43" y="10"/>
                </a:cxn>
                <a:cxn ang="0">
                  <a:pos x="43" y="18"/>
                </a:cxn>
                <a:cxn ang="0">
                  <a:pos x="34" y="18"/>
                </a:cxn>
                <a:cxn ang="0">
                  <a:pos x="24" y="18"/>
                </a:cxn>
                <a:cxn ang="0">
                  <a:pos x="21" y="25"/>
                </a:cxn>
                <a:cxn ang="0">
                  <a:pos x="21" y="33"/>
                </a:cxn>
                <a:cxn ang="0">
                  <a:pos x="12" y="35"/>
                </a:cxn>
                <a:cxn ang="0">
                  <a:pos x="3" y="35"/>
                </a:cxn>
                <a:cxn ang="0">
                  <a:pos x="3" y="43"/>
                </a:cxn>
                <a:cxn ang="0">
                  <a:pos x="12" y="43"/>
                </a:cxn>
                <a:cxn ang="0">
                  <a:pos x="21" y="43"/>
                </a:cxn>
                <a:cxn ang="0">
                  <a:pos x="27" y="50"/>
                </a:cxn>
                <a:cxn ang="0">
                  <a:pos x="15" y="55"/>
                </a:cxn>
                <a:cxn ang="0">
                  <a:pos x="3" y="55"/>
                </a:cxn>
                <a:cxn ang="0">
                  <a:pos x="0" y="63"/>
                </a:cxn>
                <a:cxn ang="0">
                  <a:pos x="6" y="70"/>
                </a:cxn>
                <a:cxn ang="0">
                  <a:pos x="12" y="78"/>
                </a:cxn>
                <a:cxn ang="0">
                  <a:pos x="21" y="80"/>
                </a:cxn>
                <a:cxn ang="0">
                  <a:pos x="27" y="73"/>
                </a:cxn>
                <a:cxn ang="0">
                  <a:pos x="30" y="65"/>
                </a:cxn>
                <a:cxn ang="0">
                  <a:pos x="40" y="65"/>
                </a:cxn>
                <a:cxn ang="0">
                  <a:pos x="49" y="65"/>
                </a:cxn>
                <a:cxn ang="0">
                  <a:pos x="49" y="58"/>
                </a:cxn>
                <a:cxn ang="0">
                  <a:pos x="46" y="48"/>
                </a:cxn>
                <a:cxn ang="0">
                  <a:pos x="49" y="40"/>
                </a:cxn>
                <a:cxn ang="0">
                  <a:pos x="49" y="30"/>
                </a:cxn>
                <a:cxn ang="0">
                  <a:pos x="55" y="23"/>
                </a:cxn>
                <a:cxn ang="0">
                  <a:pos x="64" y="18"/>
                </a:cxn>
                <a:cxn ang="0">
                  <a:pos x="64" y="10"/>
                </a:cxn>
                <a:cxn ang="0">
                  <a:pos x="64" y="3"/>
                </a:cxn>
                <a:cxn ang="0">
                  <a:pos x="55" y="3"/>
                </a:cxn>
                <a:cxn ang="0">
                  <a:pos x="46" y="3"/>
                </a:cxn>
                <a:cxn ang="0">
                  <a:pos x="37" y="8"/>
                </a:cxn>
                <a:cxn ang="0">
                  <a:pos x="24" y="10"/>
                </a:cxn>
                <a:cxn ang="0">
                  <a:pos x="24" y="18"/>
                </a:cxn>
                <a:cxn ang="0">
                  <a:pos x="24" y="18"/>
                </a:cxn>
              </a:cxnLst>
              <a:rect l="0" t="0" r="r" b="b"/>
              <a:pathLst>
                <a:path w="65" h="81">
                  <a:moveTo>
                    <a:pt x="52" y="0"/>
                  </a:moveTo>
                  <a:lnTo>
                    <a:pt x="43" y="3"/>
                  </a:lnTo>
                  <a:lnTo>
                    <a:pt x="43" y="10"/>
                  </a:lnTo>
                  <a:lnTo>
                    <a:pt x="43" y="18"/>
                  </a:lnTo>
                  <a:lnTo>
                    <a:pt x="34" y="18"/>
                  </a:lnTo>
                  <a:lnTo>
                    <a:pt x="24" y="18"/>
                  </a:lnTo>
                  <a:lnTo>
                    <a:pt x="21" y="25"/>
                  </a:lnTo>
                  <a:lnTo>
                    <a:pt x="21" y="33"/>
                  </a:lnTo>
                  <a:lnTo>
                    <a:pt x="12" y="35"/>
                  </a:lnTo>
                  <a:lnTo>
                    <a:pt x="3" y="35"/>
                  </a:lnTo>
                  <a:lnTo>
                    <a:pt x="3" y="43"/>
                  </a:lnTo>
                  <a:lnTo>
                    <a:pt x="12" y="43"/>
                  </a:lnTo>
                  <a:lnTo>
                    <a:pt x="21" y="43"/>
                  </a:lnTo>
                  <a:lnTo>
                    <a:pt x="27" y="50"/>
                  </a:lnTo>
                  <a:lnTo>
                    <a:pt x="15" y="55"/>
                  </a:lnTo>
                  <a:lnTo>
                    <a:pt x="3" y="55"/>
                  </a:lnTo>
                  <a:lnTo>
                    <a:pt x="0" y="63"/>
                  </a:lnTo>
                  <a:lnTo>
                    <a:pt x="6" y="70"/>
                  </a:lnTo>
                  <a:lnTo>
                    <a:pt x="12" y="78"/>
                  </a:lnTo>
                  <a:lnTo>
                    <a:pt x="21" y="80"/>
                  </a:lnTo>
                  <a:lnTo>
                    <a:pt x="27" y="73"/>
                  </a:lnTo>
                  <a:lnTo>
                    <a:pt x="30" y="65"/>
                  </a:lnTo>
                  <a:lnTo>
                    <a:pt x="40" y="65"/>
                  </a:lnTo>
                  <a:lnTo>
                    <a:pt x="49" y="65"/>
                  </a:lnTo>
                  <a:lnTo>
                    <a:pt x="49" y="58"/>
                  </a:lnTo>
                  <a:lnTo>
                    <a:pt x="46" y="48"/>
                  </a:lnTo>
                  <a:lnTo>
                    <a:pt x="49" y="40"/>
                  </a:lnTo>
                  <a:lnTo>
                    <a:pt x="49" y="30"/>
                  </a:lnTo>
                  <a:lnTo>
                    <a:pt x="55" y="23"/>
                  </a:lnTo>
                  <a:lnTo>
                    <a:pt x="64" y="18"/>
                  </a:lnTo>
                  <a:lnTo>
                    <a:pt x="64" y="10"/>
                  </a:lnTo>
                  <a:lnTo>
                    <a:pt x="64" y="3"/>
                  </a:lnTo>
                  <a:lnTo>
                    <a:pt x="55" y="3"/>
                  </a:lnTo>
                  <a:lnTo>
                    <a:pt x="46" y="3"/>
                  </a:lnTo>
                  <a:lnTo>
                    <a:pt x="37" y="8"/>
                  </a:lnTo>
                  <a:lnTo>
                    <a:pt x="24" y="10"/>
                  </a:lnTo>
                  <a:lnTo>
                    <a:pt x="24" y="18"/>
                  </a:lnTo>
                  <a:lnTo>
                    <a:pt x="24" y="1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5" name="Freeform 21"/>
            <p:cNvSpPr>
              <a:spLocks/>
            </p:cNvSpPr>
            <p:nvPr/>
          </p:nvSpPr>
          <p:spPr bwMode="auto">
            <a:xfrm>
              <a:off x="2472" y="2478"/>
              <a:ext cx="44" cy="75"/>
            </a:xfrm>
            <a:custGeom>
              <a:avLst/>
              <a:gdLst/>
              <a:ahLst/>
              <a:cxnLst>
                <a:cxn ang="0">
                  <a:pos x="22" y="0"/>
                </a:cxn>
                <a:cxn ang="0">
                  <a:pos x="22" y="10"/>
                </a:cxn>
                <a:cxn ang="0">
                  <a:pos x="12" y="10"/>
                </a:cxn>
                <a:cxn ang="0">
                  <a:pos x="3" y="10"/>
                </a:cxn>
                <a:cxn ang="0">
                  <a:pos x="3" y="20"/>
                </a:cxn>
                <a:cxn ang="0">
                  <a:pos x="3" y="28"/>
                </a:cxn>
                <a:cxn ang="0">
                  <a:pos x="3" y="38"/>
                </a:cxn>
                <a:cxn ang="0">
                  <a:pos x="0" y="48"/>
                </a:cxn>
                <a:cxn ang="0">
                  <a:pos x="0" y="56"/>
                </a:cxn>
                <a:cxn ang="0">
                  <a:pos x="9" y="56"/>
                </a:cxn>
                <a:cxn ang="0">
                  <a:pos x="18" y="56"/>
                </a:cxn>
                <a:cxn ang="0">
                  <a:pos x="22" y="64"/>
                </a:cxn>
                <a:cxn ang="0">
                  <a:pos x="22" y="71"/>
                </a:cxn>
                <a:cxn ang="0">
                  <a:pos x="31" y="74"/>
                </a:cxn>
                <a:cxn ang="0">
                  <a:pos x="40" y="74"/>
                </a:cxn>
                <a:cxn ang="0">
                  <a:pos x="40" y="66"/>
                </a:cxn>
                <a:cxn ang="0">
                  <a:pos x="40" y="59"/>
                </a:cxn>
                <a:cxn ang="0">
                  <a:pos x="43" y="51"/>
                </a:cxn>
                <a:cxn ang="0">
                  <a:pos x="34" y="48"/>
                </a:cxn>
                <a:cxn ang="0">
                  <a:pos x="25" y="48"/>
                </a:cxn>
                <a:cxn ang="0">
                  <a:pos x="25" y="41"/>
                </a:cxn>
                <a:cxn ang="0">
                  <a:pos x="25" y="33"/>
                </a:cxn>
                <a:cxn ang="0">
                  <a:pos x="25" y="26"/>
                </a:cxn>
                <a:cxn ang="0">
                  <a:pos x="25" y="15"/>
                </a:cxn>
                <a:cxn ang="0">
                  <a:pos x="25" y="8"/>
                </a:cxn>
                <a:cxn ang="0">
                  <a:pos x="22" y="0"/>
                </a:cxn>
              </a:cxnLst>
              <a:rect l="0" t="0" r="r" b="b"/>
              <a:pathLst>
                <a:path w="44" h="75">
                  <a:moveTo>
                    <a:pt x="22" y="0"/>
                  </a:moveTo>
                  <a:lnTo>
                    <a:pt x="22" y="10"/>
                  </a:lnTo>
                  <a:lnTo>
                    <a:pt x="12" y="10"/>
                  </a:lnTo>
                  <a:lnTo>
                    <a:pt x="3" y="10"/>
                  </a:lnTo>
                  <a:lnTo>
                    <a:pt x="3" y="20"/>
                  </a:lnTo>
                  <a:lnTo>
                    <a:pt x="3" y="28"/>
                  </a:lnTo>
                  <a:lnTo>
                    <a:pt x="3" y="38"/>
                  </a:lnTo>
                  <a:lnTo>
                    <a:pt x="0" y="48"/>
                  </a:lnTo>
                  <a:lnTo>
                    <a:pt x="0" y="56"/>
                  </a:lnTo>
                  <a:lnTo>
                    <a:pt x="9" y="56"/>
                  </a:lnTo>
                  <a:lnTo>
                    <a:pt x="18" y="56"/>
                  </a:lnTo>
                  <a:lnTo>
                    <a:pt x="22" y="64"/>
                  </a:lnTo>
                  <a:lnTo>
                    <a:pt x="22" y="71"/>
                  </a:lnTo>
                  <a:lnTo>
                    <a:pt x="31" y="74"/>
                  </a:lnTo>
                  <a:lnTo>
                    <a:pt x="40" y="74"/>
                  </a:lnTo>
                  <a:lnTo>
                    <a:pt x="40" y="66"/>
                  </a:lnTo>
                  <a:lnTo>
                    <a:pt x="40" y="59"/>
                  </a:lnTo>
                  <a:lnTo>
                    <a:pt x="43" y="51"/>
                  </a:lnTo>
                  <a:lnTo>
                    <a:pt x="34" y="48"/>
                  </a:lnTo>
                  <a:lnTo>
                    <a:pt x="25" y="48"/>
                  </a:lnTo>
                  <a:lnTo>
                    <a:pt x="25" y="41"/>
                  </a:lnTo>
                  <a:lnTo>
                    <a:pt x="25" y="33"/>
                  </a:lnTo>
                  <a:lnTo>
                    <a:pt x="25" y="26"/>
                  </a:lnTo>
                  <a:lnTo>
                    <a:pt x="25" y="15"/>
                  </a:lnTo>
                  <a:lnTo>
                    <a:pt x="25" y="8"/>
                  </a:lnTo>
                  <a:lnTo>
                    <a:pt x="22"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6" name="Freeform 22"/>
            <p:cNvSpPr>
              <a:spLocks/>
            </p:cNvSpPr>
            <p:nvPr/>
          </p:nvSpPr>
          <p:spPr bwMode="auto">
            <a:xfrm>
              <a:off x="2414" y="2496"/>
              <a:ext cx="22" cy="26"/>
            </a:xfrm>
            <a:custGeom>
              <a:avLst/>
              <a:gdLst/>
              <a:ahLst/>
              <a:cxnLst>
                <a:cxn ang="0">
                  <a:pos x="9" y="3"/>
                </a:cxn>
                <a:cxn ang="0">
                  <a:pos x="3" y="10"/>
                </a:cxn>
                <a:cxn ang="0">
                  <a:pos x="3" y="18"/>
                </a:cxn>
                <a:cxn ang="0">
                  <a:pos x="0" y="25"/>
                </a:cxn>
                <a:cxn ang="0">
                  <a:pos x="9" y="25"/>
                </a:cxn>
                <a:cxn ang="0">
                  <a:pos x="12" y="18"/>
                </a:cxn>
                <a:cxn ang="0">
                  <a:pos x="21" y="13"/>
                </a:cxn>
                <a:cxn ang="0">
                  <a:pos x="21" y="5"/>
                </a:cxn>
                <a:cxn ang="0">
                  <a:pos x="12" y="0"/>
                </a:cxn>
                <a:cxn ang="0">
                  <a:pos x="6" y="8"/>
                </a:cxn>
                <a:cxn ang="0">
                  <a:pos x="9" y="3"/>
                </a:cxn>
              </a:cxnLst>
              <a:rect l="0" t="0" r="r" b="b"/>
              <a:pathLst>
                <a:path w="22" h="26">
                  <a:moveTo>
                    <a:pt x="9" y="3"/>
                  </a:moveTo>
                  <a:lnTo>
                    <a:pt x="3" y="10"/>
                  </a:lnTo>
                  <a:lnTo>
                    <a:pt x="3" y="18"/>
                  </a:lnTo>
                  <a:lnTo>
                    <a:pt x="0" y="25"/>
                  </a:lnTo>
                  <a:lnTo>
                    <a:pt x="9" y="25"/>
                  </a:lnTo>
                  <a:lnTo>
                    <a:pt x="12" y="18"/>
                  </a:lnTo>
                  <a:lnTo>
                    <a:pt x="21" y="13"/>
                  </a:lnTo>
                  <a:lnTo>
                    <a:pt x="21" y="5"/>
                  </a:lnTo>
                  <a:lnTo>
                    <a:pt x="12" y="0"/>
                  </a:lnTo>
                  <a:lnTo>
                    <a:pt x="6" y="8"/>
                  </a:lnTo>
                  <a:lnTo>
                    <a:pt x="9"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7" name="Freeform 23"/>
            <p:cNvSpPr>
              <a:spLocks/>
            </p:cNvSpPr>
            <p:nvPr/>
          </p:nvSpPr>
          <p:spPr bwMode="auto">
            <a:xfrm>
              <a:off x="2417" y="2476"/>
              <a:ext cx="31" cy="16"/>
            </a:xfrm>
            <a:custGeom>
              <a:avLst/>
              <a:gdLst/>
              <a:ahLst/>
              <a:cxnLst>
                <a:cxn ang="0">
                  <a:pos x="21" y="0"/>
                </a:cxn>
                <a:cxn ang="0">
                  <a:pos x="12" y="0"/>
                </a:cxn>
                <a:cxn ang="0">
                  <a:pos x="3" y="0"/>
                </a:cxn>
                <a:cxn ang="0">
                  <a:pos x="0" y="8"/>
                </a:cxn>
                <a:cxn ang="0">
                  <a:pos x="9" y="8"/>
                </a:cxn>
                <a:cxn ang="0">
                  <a:pos x="18" y="8"/>
                </a:cxn>
                <a:cxn ang="0">
                  <a:pos x="21" y="15"/>
                </a:cxn>
                <a:cxn ang="0">
                  <a:pos x="30" y="15"/>
                </a:cxn>
                <a:cxn ang="0">
                  <a:pos x="30" y="8"/>
                </a:cxn>
                <a:cxn ang="0">
                  <a:pos x="21" y="3"/>
                </a:cxn>
                <a:cxn ang="0">
                  <a:pos x="21" y="0"/>
                </a:cxn>
              </a:cxnLst>
              <a:rect l="0" t="0" r="r" b="b"/>
              <a:pathLst>
                <a:path w="31" h="16">
                  <a:moveTo>
                    <a:pt x="21" y="0"/>
                  </a:moveTo>
                  <a:lnTo>
                    <a:pt x="12" y="0"/>
                  </a:lnTo>
                  <a:lnTo>
                    <a:pt x="3" y="0"/>
                  </a:lnTo>
                  <a:lnTo>
                    <a:pt x="0" y="8"/>
                  </a:lnTo>
                  <a:lnTo>
                    <a:pt x="9" y="8"/>
                  </a:lnTo>
                  <a:lnTo>
                    <a:pt x="18" y="8"/>
                  </a:lnTo>
                  <a:lnTo>
                    <a:pt x="21" y="15"/>
                  </a:lnTo>
                  <a:lnTo>
                    <a:pt x="30" y="15"/>
                  </a:lnTo>
                  <a:lnTo>
                    <a:pt x="30" y="8"/>
                  </a:lnTo>
                  <a:lnTo>
                    <a:pt x="21" y="3"/>
                  </a:lnTo>
                  <a:lnTo>
                    <a:pt x="21"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8" name="Freeform 24"/>
            <p:cNvSpPr>
              <a:spLocks/>
            </p:cNvSpPr>
            <p:nvPr/>
          </p:nvSpPr>
          <p:spPr bwMode="auto">
            <a:xfrm>
              <a:off x="2488" y="2571"/>
              <a:ext cx="31" cy="42"/>
            </a:xfrm>
            <a:custGeom>
              <a:avLst/>
              <a:gdLst/>
              <a:ahLst/>
              <a:cxnLst>
                <a:cxn ang="0">
                  <a:pos x="3" y="0"/>
                </a:cxn>
                <a:cxn ang="0">
                  <a:pos x="6" y="8"/>
                </a:cxn>
                <a:cxn ang="0">
                  <a:pos x="6" y="15"/>
                </a:cxn>
                <a:cxn ang="0">
                  <a:pos x="6" y="23"/>
                </a:cxn>
                <a:cxn ang="0">
                  <a:pos x="6" y="31"/>
                </a:cxn>
                <a:cxn ang="0">
                  <a:pos x="6" y="38"/>
                </a:cxn>
                <a:cxn ang="0">
                  <a:pos x="18" y="41"/>
                </a:cxn>
                <a:cxn ang="0">
                  <a:pos x="27" y="41"/>
                </a:cxn>
                <a:cxn ang="0">
                  <a:pos x="27" y="33"/>
                </a:cxn>
                <a:cxn ang="0">
                  <a:pos x="27" y="26"/>
                </a:cxn>
                <a:cxn ang="0">
                  <a:pos x="30" y="18"/>
                </a:cxn>
                <a:cxn ang="0">
                  <a:pos x="30" y="10"/>
                </a:cxn>
                <a:cxn ang="0">
                  <a:pos x="21" y="10"/>
                </a:cxn>
                <a:cxn ang="0">
                  <a:pos x="12" y="10"/>
                </a:cxn>
                <a:cxn ang="0">
                  <a:pos x="9" y="0"/>
                </a:cxn>
                <a:cxn ang="0">
                  <a:pos x="0" y="0"/>
                </a:cxn>
                <a:cxn ang="0">
                  <a:pos x="0" y="8"/>
                </a:cxn>
                <a:cxn ang="0">
                  <a:pos x="0" y="15"/>
                </a:cxn>
                <a:cxn ang="0">
                  <a:pos x="6" y="23"/>
                </a:cxn>
              </a:cxnLst>
              <a:rect l="0" t="0" r="r" b="b"/>
              <a:pathLst>
                <a:path w="31" h="42">
                  <a:moveTo>
                    <a:pt x="3" y="0"/>
                  </a:moveTo>
                  <a:lnTo>
                    <a:pt x="6" y="8"/>
                  </a:lnTo>
                  <a:lnTo>
                    <a:pt x="6" y="15"/>
                  </a:lnTo>
                  <a:lnTo>
                    <a:pt x="6" y="23"/>
                  </a:lnTo>
                  <a:lnTo>
                    <a:pt x="6" y="31"/>
                  </a:lnTo>
                  <a:lnTo>
                    <a:pt x="6" y="38"/>
                  </a:lnTo>
                  <a:lnTo>
                    <a:pt x="18" y="41"/>
                  </a:lnTo>
                  <a:lnTo>
                    <a:pt x="27" y="41"/>
                  </a:lnTo>
                  <a:lnTo>
                    <a:pt x="27" y="33"/>
                  </a:lnTo>
                  <a:lnTo>
                    <a:pt x="27" y="26"/>
                  </a:lnTo>
                  <a:lnTo>
                    <a:pt x="30" y="18"/>
                  </a:lnTo>
                  <a:lnTo>
                    <a:pt x="30" y="10"/>
                  </a:lnTo>
                  <a:lnTo>
                    <a:pt x="21" y="10"/>
                  </a:lnTo>
                  <a:lnTo>
                    <a:pt x="12" y="10"/>
                  </a:lnTo>
                  <a:lnTo>
                    <a:pt x="9" y="0"/>
                  </a:lnTo>
                  <a:lnTo>
                    <a:pt x="0" y="0"/>
                  </a:lnTo>
                  <a:lnTo>
                    <a:pt x="0" y="8"/>
                  </a:lnTo>
                  <a:lnTo>
                    <a:pt x="0" y="15"/>
                  </a:lnTo>
                  <a:lnTo>
                    <a:pt x="6" y="2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49" name="Freeform 25"/>
            <p:cNvSpPr>
              <a:spLocks/>
            </p:cNvSpPr>
            <p:nvPr/>
          </p:nvSpPr>
          <p:spPr bwMode="auto">
            <a:xfrm>
              <a:off x="2527" y="2650"/>
              <a:ext cx="15" cy="23"/>
            </a:xfrm>
            <a:custGeom>
              <a:avLst/>
              <a:gdLst/>
              <a:ahLst/>
              <a:cxnLst>
                <a:cxn ang="0">
                  <a:pos x="4" y="0"/>
                </a:cxn>
                <a:cxn ang="0">
                  <a:pos x="0" y="10"/>
                </a:cxn>
                <a:cxn ang="0">
                  <a:pos x="0" y="17"/>
                </a:cxn>
                <a:cxn ang="0">
                  <a:pos x="11" y="22"/>
                </a:cxn>
                <a:cxn ang="0">
                  <a:pos x="14" y="12"/>
                </a:cxn>
                <a:cxn ang="0">
                  <a:pos x="14" y="2"/>
                </a:cxn>
                <a:cxn ang="0">
                  <a:pos x="4" y="0"/>
                </a:cxn>
                <a:cxn ang="0">
                  <a:pos x="4" y="0"/>
                </a:cxn>
              </a:cxnLst>
              <a:rect l="0" t="0" r="r" b="b"/>
              <a:pathLst>
                <a:path w="15" h="23">
                  <a:moveTo>
                    <a:pt x="4" y="0"/>
                  </a:moveTo>
                  <a:lnTo>
                    <a:pt x="0" y="10"/>
                  </a:lnTo>
                  <a:lnTo>
                    <a:pt x="0" y="17"/>
                  </a:lnTo>
                  <a:lnTo>
                    <a:pt x="11" y="22"/>
                  </a:lnTo>
                  <a:lnTo>
                    <a:pt x="14" y="12"/>
                  </a:lnTo>
                  <a:lnTo>
                    <a:pt x="14" y="2"/>
                  </a:lnTo>
                  <a:lnTo>
                    <a:pt x="4" y="0"/>
                  </a:lnTo>
                  <a:lnTo>
                    <a:pt x="4"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0" name="Freeform 26"/>
            <p:cNvSpPr>
              <a:spLocks/>
            </p:cNvSpPr>
            <p:nvPr/>
          </p:nvSpPr>
          <p:spPr bwMode="auto">
            <a:xfrm>
              <a:off x="2776" y="3019"/>
              <a:ext cx="24" cy="13"/>
            </a:xfrm>
            <a:custGeom>
              <a:avLst/>
              <a:gdLst/>
              <a:ahLst/>
              <a:cxnLst>
                <a:cxn ang="0">
                  <a:pos x="17" y="0"/>
                </a:cxn>
                <a:cxn ang="0">
                  <a:pos x="9" y="2"/>
                </a:cxn>
                <a:cxn ang="0">
                  <a:pos x="0" y="2"/>
                </a:cxn>
                <a:cxn ang="0">
                  <a:pos x="0" y="10"/>
                </a:cxn>
                <a:cxn ang="0">
                  <a:pos x="9" y="12"/>
                </a:cxn>
                <a:cxn ang="0">
                  <a:pos x="17" y="12"/>
                </a:cxn>
                <a:cxn ang="0">
                  <a:pos x="23" y="5"/>
                </a:cxn>
                <a:cxn ang="0">
                  <a:pos x="17" y="0"/>
                </a:cxn>
              </a:cxnLst>
              <a:rect l="0" t="0" r="r" b="b"/>
              <a:pathLst>
                <a:path w="24" h="13">
                  <a:moveTo>
                    <a:pt x="17" y="0"/>
                  </a:moveTo>
                  <a:lnTo>
                    <a:pt x="9" y="2"/>
                  </a:lnTo>
                  <a:lnTo>
                    <a:pt x="0" y="2"/>
                  </a:lnTo>
                  <a:lnTo>
                    <a:pt x="0" y="10"/>
                  </a:lnTo>
                  <a:lnTo>
                    <a:pt x="9" y="12"/>
                  </a:lnTo>
                  <a:lnTo>
                    <a:pt x="17" y="12"/>
                  </a:lnTo>
                  <a:lnTo>
                    <a:pt x="23" y="5"/>
                  </a:lnTo>
                  <a:lnTo>
                    <a:pt x="17"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1" name="Freeform 27"/>
            <p:cNvSpPr>
              <a:spLocks/>
            </p:cNvSpPr>
            <p:nvPr/>
          </p:nvSpPr>
          <p:spPr bwMode="auto">
            <a:xfrm>
              <a:off x="2770" y="2242"/>
              <a:ext cx="56" cy="44"/>
            </a:xfrm>
            <a:custGeom>
              <a:avLst/>
              <a:gdLst/>
              <a:ahLst/>
              <a:cxnLst>
                <a:cxn ang="0">
                  <a:pos x="34" y="0"/>
                </a:cxn>
                <a:cxn ang="0">
                  <a:pos x="28" y="8"/>
                </a:cxn>
                <a:cxn ang="0">
                  <a:pos x="28" y="15"/>
                </a:cxn>
                <a:cxn ang="0">
                  <a:pos x="28" y="23"/>
                </a:cxn>
                <a:cxn ang="0">
                  <a:pos x="18" y="23"/>
                </a:cxn>
                <a:cxn ang="0">
                  <a:pos x="9" y="25"/>
                </a:cxn>
                <a:cxn ang="0">
                  <a:pos x="0" y="25"/>
                </a:cxn>
                <a:cxn ang="0">
                  <a:pos x="0" y="33"/>
                </a:cxn>
                <a:cxn ang="0">
                  <a:pos x="6" y="40"/>
                </a:cxn>
                <a:cxn ang="0">
                  <a:pos x="15" y="40"/>
                </a:cxn>
                <a:cxn ang="0">
                  <a:pos x="24" y="40"/>
                </a:cxn>
                <a:cxn ang="0">
                  <a:pos x="34" y="35"/>
                </a:cxn>
                <a:cxn ang="0">
                  <a:pos x="34" y="43"/>
                </a:cxn>
                <a:cxn ang="0">
                  <a:pos x="40" y="35"/>
                </a:cxn>
                <a:cxn ang="0">
                  <a:pos x="46" y="28"/>
                </a:cxn>
                <a:cxn ang="0">
                  <a:pos x="49" y="20"/>
                </a:cxn>
                <a:cxn ang="0">
                  <a:pos x="55" y="10"/>
                </a:cxn>
                <a:cxn ang="0">
                  <a:pos x="43" y="8"/>
                </a:cxn>
                <a:cxn ang="0">
                  <a:pos x="40" y="0"/>
                </a:cxn>
                <a:cxn ang="0">
                  <a:pos x="31" y="0"/>
                </a:cxn>
                <a:cxn ang="0">
                  <a:pos x="28" y="8"/>
                </a:cxn>
                <a:cxn ang="0">
                  <a:pos x="28" y="15"/>
                </a:cxn>
                <a:cxn ang="0">
                  <a:pos x="28" y="18"/>
                </a:cxn>
              </a:cxnLst>
              <a:rect l="0" t="0" r="r" b="b"/>
              <a:pathLst>
                <a:path w="56" h="44">
                  <a:moveTo>
                    <a:pt x="34" y="0"/>
                  </a:moveTo>
                  <a:lnTo>
                    <a:pt x="28" y="8"/>
                  </a:lnTo>
                  <a:lnTo>
                    <a:pt x="28" y="15"/>
                  </a:lnTo>
                  <a:lnTo>
                    <a:pt x="28" y="23"/>
                  </a:lnTo>
                  <a:lnTo>
                    <a:pt x="18" y="23"/>
                  </a:lnTo>
                  <a:lnTo>
                    <a:pt x="9" y="25"/>
                  </a:lnTo>
                  <a:lnTo>
                    <a:pt x="0" y="25"/>
                  </a:lnTo>
                  <a:lnTo>
                    <a:pt x="0" y="33"/>
                  </a:lnTo>
                  <a:lnTo>
                    <a:pt x="6" y="40"/>
                  </a:lnTo>
                  <a:lnTo>
                    <a:pt x="15" y="40"/>
                  </a:lnTo>
                  <a:lnTo>
                    <a:pt x="24" y="40"/>
                  </a:lnTo>
                  <a:lnTo>
                    <a:pt x="34" y="35"/>
                  </a:lnTo>
                  <a:lnTo>
                    <a:pt x="34" y="43"/>
                  </a:lnTo>
                  <a:lnTo>
                    <a:pt x="40" y="35"/>
                  </a:lnTo>
                  <a:lnTo>
                    <a:pt x="46" y="28"/>
                  </a:lnTo>
                  <a:lnTo>
                    <a:pt x="49" y="20"/>
                  </a:lnTo>
                  <a:lnTo>
                    <a:pt x="55" y="10"/>
                  </a:lnTo>
                  <a:lnTo>
                    <a:pt x="43" y="8"/>
                  </a:lnTo>
                  <a:lnTo>
                    <a:pt x="40" y="0"/>
                  </a:lnTo>
                  <a:lnTo>
                    <a:pt x="31" y="0"/>
                  </a:lnTo>
                  <a:lnTo>
                    <a:pt x="28" y="8"/>
                  </a:lnTo>
                  <a:lnTo>
                    <a:pt x="28" y="15"/>
                  </a:lnTo>
                  <a:lnTo>
                    <a:pt x="28" y="1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2" name="Freeform 28"/>
            <p:cNvSpPr>
              <a:spLocks/>
            </p:cNvSpPr>
            <p:nvPr/>
          </p:nvSpPr>
          <p:spPr bwMode="auto">
            <a:xfrm>
              <a:off x="0" y="0"/>
              <a:ext cx="2156" cy="2305"/>
            </a:xfrm>
            <a:custGeom>
              <a:avLst/>
              <a:gdLst/>
              <a:ahLst/>
              <a:cxnLst>
                <a:cxn ang="0">
                  <a:pos x="1088" y="25"/>
                </a:cxn>
                <a:cxn ang="0">
                  <a:pos x="836" y="10"/>
                </a:cxn>
                <a:cxn ang="0">
                  <a:pos x="578" y="35"/>
                </a:cxn>
                <a:cxn ang="0">
                  <a:pos x="441" y="91"/>
                </a:cxn>
                <a:cxn ang="0">
                  <a:pos x="303" y="121"/>
                </a:cxn>
                <a:cxn ang="0">
                  <a:pos x="375" y="176"/>
                </a:cxn>
                <a:cxn ang="0">
                  <a:pos x="189" y="141"/>
                </a:cxn>
                <a:cxn ang="0">
                  <a:pos x="237" y="246"/>
                </a:cxn>
                <a:cxn ang="0">
                  <a:pos x="123" y="282"/>
                </a:cxn>
                <a:cxn ang="0">
                  <a:pos x="15" y="2118"/>
                </a:cxn>
                <a:cxn ang="0">
                  <a:pos x="153" y="2188"/>
                </a:cxn>
                <a:cxn ang="0">
                  <a:pos x="285" y="2284"/>
                </a:cxn>
                <a:cxn ang="0">
                  <a:pos x="339" y="2183"/>
                </a:cxn>
                <a:cxn ang="0">
                  <a:pos x="447" y="2042"/>
                </a:cxn>
                <a:cxn ang="0">
                  <a:pos x="495" y="1897"/>
                </a:cxn>
                <a:cxn ang="0">
                  <a:pos x="662" y="1791"/>
                </a:cxn>
                <a:cxn ang="0">
                  <a:pos x="818" y="1736"/>
                </a:cxn>
                <a:cxn ang="0">
                  <a:pos x="968" y="1595"/>
                </a:cxn>
                <a:cxn ang="0">
                  <a:pos x="1166" y="1575"/>
                </a:cxn>
                <a:cxn ang="0">
                  <a:pos x="1376" y="1504"/>
                </a:cxn>
                <a:cxn ang="0">
                  <a:pos x="1544" y="1419"/>
                </a:cxn>
                <a:cxn ang="0">
                  <a:pos x="1370" y="1373"/>
                </a:cxn>
                <a:cxn ang="0">
                  <a:pos x="1352" y="1363"/>
                </a:cxn>
                <a:cxn ang="0">
                  <a:pos x="1334" y="1313"/>
                </a:cxn>
                <a:cxn ang="0">
                  <a:pos x="1220" y="1268"/>
                </a:cxn>
                <a:cxn ang="0">
                  <a:pos x="1424" y="1278"/>
                </a:cxn>
                <a:cxn ang="0">
                  <a:pos x="1586" y="1373"/>
                </a:cxn>
                <a:cxn ang="0">
                  <a:pos x="1514" y="1222"/>
                </a:cxn>
                <a:cxn ang="0">
                  <a:pos x="1484" y="1142"/>
                </a:cxn>
                <a:cxn ang="0">
                  <a:pos x="1616" y="1212"/>
                </a:cxn>
                <a:cxn ang="0">
                  <a:pos x="1472" y="1102"/>
                </a:cxn>
                <a:cxn ang="0">
                  <a:pos x="1526" y="1102"/>
                </a:cxn>
                <a:cxn ang="0">
                  <a:pos x="1657" y="1026"/>
                </a:cxn>
                <a:cxn ang="0">
                  <a:pos x="1616" y="981"/>
                </a:cxn>
                <a:cxn ang="0">
                  <a:pos x="1657" y="966"/>
                </a:cxn>
                <a:cxn ang="0">
                  <a:pos x="1616" y="906"/>
                </a:cxn>
                <a:cxn ang="0">
                  <a:pos x="1699" y="805"/>
                </a:cxn>
                <a:cxn ang="0">
                  <a:pos x="1771" y="745"/>
                </a:cxn>
                <a:cxn ang="0">
                  <a:pos x="1747" y="644"/>
                </a:cxn>
                <a:cxn ang="0">
                  <a:pos x="1699" y="604"/>
                </a:cxn>
                <a:cxn ang="0">
                  <a:pos x="1843" y="468"/>
                </a:cxn>
                <a:cxn ang="0">
                  <a:pos x="1699" y="453"/>
                </a:cxn>
                <a:cxn ang="0">
                  <a:pos x="1855" y="413"/>
                </a:cxn>
                <a:cxn ang="0">
                  <a:pos x="1885" y="367"/>
                </a:cxn>
                <a:cxn ang="0">
                  <a:pos x="1897" y="337"/>
                </a:cxn>
                <a:cxn ang="0">
                  <a:pos x="2149" y="267"/>
                </a:cxn>
                <a:cxn ang="0">
                  <a:pos x="1909" y="231"/>
                </a:cxn>
                <a:cxn ang="0">
                  <a:pos x="1699" y="272"/>
                </a:cxn>
                <a:cxn ang="0">
                  <a:pos x="1472" y="317"/>
                </a:cxn>
                <a:cxn ang="0">
                  <a:pos x="1496" y="231"/>
                </a:cxn>
                <a:cxn ang="0">
                  <a:pos x="1286" y="211"/>
                </a:cxn>
                <a:cxn ang="0">
                  <a:pos x="1010" y="246"/>
                </a:cxn>
                <a:cxn ang="0">
                  <a:pos x="1064" y="211"/>
                </a:cxn>
                <a:cxn ang="0">
                  <a:pos x="1316" y="196"/>
                </a:cxn>
                <a:cxn ang="0">
                  <a:pos x="1580" y="196"/>
                </a:cxn>
                <a:cxn ang="0">
                  <a:pos x="1556" y="126"/>
                </a:cxn>
                <a:cxn ang="0">
                  <a:pos x="1454" y="60"/>
                </a:cxn>
                <a:cxn ang="0">
                  <a:pos x="1190" y="106"/>
                </a:cxn>
                <a:cxn ang="0">
                  <a:pos x="926" y="121"/>
                </a:cxn>
                <a:cxn ang="0">
                  <a:pos x="1100" y="86"/>
                </a:cxn>
                <a:cxn ang="0">
                  <a:pos x="1352" y="55"/>
                </a:cxn>
              </a:cxnLst>
              <a:rect l="0" t="0" r="r" b="b"/>
              <a:pathLst>
                <a:path w="2156" h="2305">
                  <a:moveTo>
                    <a:pt x="1334" y="20"/>
                  </a:moveTo>
                  <a:lnTo>
                    <a:pt x="1316" y="20"/>
                  </a:lnTo>
                  <a:lnTo>
                    <a:pt x="1298" y="20"/>
                  </a:lnTo>
                  <a:lnTo>
                    <a:pt x="1280" y="20"/>
                  </a:lnTo>
                  <a:lnTo>
                    <a:pt x="1256" y="30"/>
                  </a:lnTo>
                  <a:lnTo>
                    <a:pt x="1238" y="30"/>
                  </a:lnTo>
                  <a:lnTo>
                    <a:pt x="1214" y="30"/>
                  </a:lnTo>
                  <a:lnTo>
                    <a:pt x="1196" y="30"/>
                  </a:lnTo>
                  <a:lnTo>
                    <a:pt x="1172" y="30"/>
                  </a:lnTo>
                  <a:lnTo>
                    <a:pt x="1154" y="30"/>
                  </a:lnTo>
                  <a:lnTo>
                    <a:pt x="1130" y="30"/>
                  </a:lnTo>
                  <a:lnTo>
                    <a:pt x="1112" y="25"/>
                  </a:lnTo>
                  <a:lnTo>
                    <a:pt x="1088" y="25"/>
                  </a:lnTo>
                  <a:lnTo>
                    <a:pt x="1070" y="25"/>
                  </a:lnTo>
                  <a:lnTo>
                    <a:pt x="1046" y="25"/>
                  </a:lnTo>
                  <a:lnTo>
                    <a:pt x="1028" y="15"/>
                  </a:lnTo>
                  <a:lnTo>
                    <a:pt x="1022" y="0"/>
                  </a:lnTo>
                  <a:lnTo>
                    <a:pt x="1004" y="0"/>
                  </a:lnTo>
                  <a:lnTo>
                    <a:pt x="986" y="0"/>
                  </a:lnTo>
                  <a:lnTo>
                    <a:pt x="962" y="0"/>
                  </a:lnTo>
                  <a:lnTo>
                    <a:pt x="944" y="10"/>
                  </a:lnTo>
                  <a:lnTo>
                    <a:pt x="920" y="10"/>
                  </a:lnTo>
                  <a:lnTo>
                    <a:pt x="902" y="10"/>
                  </a:lnTo>
                  <a:lnTo>
                    <a:pt x="878" y="10"/>
                  </a:lnTo>
                  <a:lnTo>
                    <a:pt x="860" y="10"/>
                  </a:lnTo>
                  <a:lnTo>
                    <a:pt x="836" y="10"/>
                  </a:lnTo>
                  <a:lnTo>
                    <a:pt x="818" y="10"/>
                  </a:lnTo>
                  <a:lnTo>
                    <a:pt x="794" y="10"/>
                  </a:lnTo>
                  <a:lnTo>
                    <a:pt x="776" y="10"/>
                  </a:lnTo>
                  <a:lnTo>
                    <a:pt x="752" y="10"/>
                  </a:lnTo>
                  <a:lnTo>
                    <a:pt x="734" y="10"/>
                  </a:lnTo>
                  <a:lnTo>
                    <a:pt x="710" y="10"/>
                  </a:lnTo>
                  <a:lnTo>
                    <a:pt x="692" y="10"/>
                  </a:lnTo>
                  <a:lnTo>
                    <a:pt x="668" y="20"/>
                  </a:lnTo>
                  <a:lnTo>
                    <a:pt x="650" y="15"/>
                  </a:lnTo>
                  <a:lnTo>
                    <a:pt x="626" y="5"/>
                  </a:lnTo>
                  <a:lnTo>
                    <a:pt x="608" y="15"/>
                  </a:lnTo>
                  <a:lnTo>
                    <a:pt x="584" y="20"/>
                  </a:lnTo>
                  <a:lnTo>
                    <a:pt x="578" y="35"/>
                  </a:lnTo>
                  <a:lnTo>
                    <a:pt x="578" y="50"/>
                  </a:lnTo>
                  <a:lnTo>
                    <a:pt x="590" y="65"/>
                  </a:lnTo>
                  <a:lnTo>
                    <a:pt x="566" y="65"/>
                  </a:lnTo>
                  <a:lnTo>
                    <a:pt x="542" y="65"/>
                  </a:lnTo>
                  <a:lnTo>
                    <a:pt x="537" y="80"/>
                  </a:lnTo>
                  <a:lnTo>
                    <a:pt x="537" y="101"/>
                  </a:lnTo>
                  <a:lnTo>
                    <a:pt x="537" y="116"/>
                  </a:lnTo>
                  <a:lnTo>
                    <a:pt x="519" y="116"/>
                  </a:lnTo>
                  <a:lnTo>
                    <a:pt x="501" y="106"/>
                  </a:lnTo>
                  <a:lnTo>
                    <a:pt x="495" y="91"/>
                  </a:lnTo>
                  <a:lnTo>
                    <a:pt x="477" y="91"/>
                  </a:lnTo>
                  <a:lnTo>
                    <a:pt x="459" y="91"/>
                  </a:lnTo>
                  <a:lnTo>
                    <a:pt x="441" y="91"/>
                  </a:lnTo>
                  <a:lnTo>
                    <a:pt x="441" y="75"/>
                  </a:lnTo>
                  <a:lnTo>
                    <a:pt x="435" y="60"/>
                  </a:lnTo>
                  <a:lnTo>
                    <a:pt x="417" y="60"/>
                  </a:lnTo>
                  <a:lnTo>
                    <a:pt x="399" y="60"/>
                  </a:lnTo>
                  <a:lnTo>
                    <a:pt x="375" y="60"/>
                  </a:lnTo>
                  <a:lnTo>
                    <a:pt x="357" y="55"/>
                  </a:lnTo>
                  <a:lnTo>
                    <a:pt x="333" y="55"/>
                  </a:lnTo>
                  <a:lnTo>
                    <a:pt x="315" y="65"/>
                  </a:lnTo>
                  <a:lnTo>
                    <a:pt x="291" y="65"/>
                  </a:lnTo>
                  <a:lnTo>
                    <a:pt x="285" y="80"/>
                  </a:lnTo>
                  <a:lnTo>
                    <a:pt x="285" y="101"/>
                  </a:lnTo>
                  <a:lnTo>
                    <a:pt x="285" y="116"/>
                  </a:lnTo>
                  <a:lnTo>
                    <a:pt x="303" y="121"/>
                  </a:lnTo>
                  <a:lnTo>
                    <a:pt x="327" y="121"/>
                  </a:lnTo>
                  <a:lnTo>
                    <a:pt x="345" y="121"/>
                  </a:lnTo>
                  <a:lnTo>
                    <a:pt x="363" y="121"/>
                  </a:lnTo>
                  <a:lnTo>
                    <a:pt x="381" y="121"/>
                  </a:lnTo>
                  <a:lnTo>
                    <a:pt x="387" y="136"/>
                  </a:lnTo>
                  <a:lnTo>
                    <a:pt x="387" y="151"/>
                  </a:lnTo>
                  <a:lnTo>
                    <a:pt x="393" y="171"/>
                  </a:lnTo>
                  <a:lnTo>
                    <a:pt x="411" y="176"/>
                  </a:lnTo>
                  <a:lnTo>
                    <a:pt x="429" y="176"/>
                  </a:lnTo>
                  <a:lnTo>
                    <a:pt x="429" y="191"/>
                  </a:lnTo>
                  <a:lnTo>
                    <a:pt x="411" y="191"/>
                  </a:lnTo>
                  <a:lnTo>
                    <a:pt x="393" y="181"/>
                  </a:lnTo>
                  <a:lnTo>
                    <a:pt x="375" y="176"/>
                  </a:lnTo>
                  <a:lnTo>
                    <a:pt x="369" y="161"/>
                  </a:lnTo>
                  <a:lnTo>
                    <a:pt x="351" y="156"/>
                  </a:lnTo>
                  <a:lnTo>
                    <a:pt x="333" y="146"/>
                  </a:lnTo>
                  <a:lnTo>
                    <a:pt x="315" y="146"/>
                  </a:lnTo>
                  <a:lnTo>
                    <a:pt x="291" y="146"/>
                  </a:lnTo>
                  <a:lnTo>
                    <a:pt x="273" y="141"/>
                  </a:lnTo>
                  <a:lnTo>
                    <a:pt x="249" y="131"/>
                  </a:lnTo>
                  <a:lnTo>
                    <a:pt x="249" y="151"/>
                  </a:lnTo>
                  <a:lnTo>
                    <a:pt x="249" y="171"/>
                  </a:lnTo>
                  <a:lnTo>
                    <a:pt x="243" y="156"/>
                  </a:lnTo>
                  <a:lnTo>
                    <a:pt x="225" y="146"/>
                  </a:lnTo>
                  <a:lnTo>
                    <a:pt x="207" y="141"/>
                  </a:lnTo>
                  <a:lnTo>
                    <a:pt x="189" y="141"/>
                  </a:lnTo>
                  <a:lnTo>
                    <a:pt x="165" y="141"/>
                  </a:lnTo>
                  <a:lnTo>
                    <a:pt x="147" y="141"/>
                  </a:lnTo>
                  <a:lnTo>
                    <a:pt x="123" y="141"/>
                  </a:lnTo>
                  <a:lnTo>
                    <a:pt x="117" y="156"/>
                  </a:lnTo>
                  <a:lnTo>
                    <a:pt x="117" y="171"/>
                  </a:lnTo>
                  <a:lnTo>
                    <a:pt x="135" y="186"/>
                  </a:lnTo>
                  <a:lnTo>
                    <a:pt x="153" y="191"/>
                  </a:lnTo>
                  <a:lnTo>
                    <a:pt x="171" y="196"/>
                  </a:lnTo>
                  <a:lnTo>
                    <a:pt x="183" y="211"/>
                  </a:lnTo>
                  <a:lnTo>
                    <a:pt x="195" y="226"/>
                  </a:lnTo>
                  <a:lnTo>
                    <a:pt x="213" y="231"/>
                  </a:lnTo>
                  <a:lnTo>
                    <a:pt x="219" y="246"/>
                  </a:lnTo>
                  <a:lnTo>
                    <a:pt x="237" y="246"/>
                  </a:lnTo>
                  <a:lnTo>
                    <a:pt x="255" y="246"/>
                  </a:lnTo>
                  <a:lnTo>
                    <a:pt x="267" y="262"/>
                  </a:lnTo>
                  <a:lnTo>
                    <a:pt x="279" y="277"/>
                  </a:lnTo>
                  <a:lnTo>
                    <a:pt x="297" y="282"/>
                  </a:lnTo>
                  <a:lnTo>
                    <a:pt x="273" y="282"/>
                  </a:lnTo>
                  <a:lnTo>
                    <a:pt x="249" y="282"/>
                  </a:lnTo>
                  <a:lnTo>
                    <a:pt x="231" y="272"/>
                  </a:lnTo>
                  <a:lnTo>
                    <a:pt x="207" y="267"/>
                  </a:lnTo>
                  <a:lnTo>
                    <a:pt x="201" y="282"/>
                  </a:lnTo>
                  <a:lnTo>
                    <a:pt x="183" y="282"/>
                  </a:lnTo>
                  <a:lnTo>
                    <a:pt x="165" y="282"/>
                  </a:lnTo>
                  <a:lnTo>
                    <a:pt x="147" y="282"/>
                  </a:lnTo>
                  <a:lnTo>
                    <a:pt x="123" y="282"/>
                  </a:lnTo>
                  <a:lnTo>
                    <a:pt x="123" y="267"/>
                  </a:lnTo>
                  <a:lnTo>
                    <a:pt x="123" y="252"/>
                  </a:lnTo>
                  <a:lnTo>
                    <a:pt x="123" y="236"/>
                  </a:lnTo>
                  <a:lnTo>
                    <a:pt x="105" y="231"/>
                  </a:lnTo>
                  <a:lnTo>
                    <a:pt x="99" y="216"/>
                  </a:lnTo>
                  <a:lnTo>
                    <a:pt x="81" y="211"/>
                  </a:lnTo>
                  <a:lnTo>
                    <a:pt x="63" y="211"/>
                  </a:lnTo>
                  <a:lnTo>
                    <a:pt x="57" y="196"/>
                  </a:lnTo>
                  <a:lnTo>
                    <a:pt x="39" y="196"/>
                  </a:lnTo>
                  <a:lnTo>
                    <a:pt x="33" y="181"/>
                  </a:lnTo>
                  <a:lnTo>
                    <a:pt x="0" y="172"/>
                  </a:lnTo>
                  <a:lnTo>
                    <a:pt x="0" y="2100"/>
                  </a:lnTo>
                  <a:lnTo>
                    <a:pt x="15" y="2118"/>
                  </a:lnTo>
                  <a:lnTo>
                    <a:pt x="15" y="2133"/>
                  </a:lnTo>
                  <a:lnTo>
                    <a:pt x="15" y="2148"/>
                  </a:lnTo>
                  <a:lnTo>
                    <a:pt x="15" y="2163"/>
                  </a:lnTo>
                  <a:lnTo>
                    <a:pt x="33" y="2163"/>
                  </a:lnTo>
                  <a:lnTo>
                    <a:pt x="39" y="2178"/>
                  </a:lnTo>
                  <a:lnTo>
                    <a:pt x="39" y="2198"/>
                  </a:lnTo>
                  <a:lnTo>
                    <a:pt x="51" y="2213"/>
                  </a:lnTo>
                  <a:lnTo>
                    <a:pt x="69" y="2218"/>
                  </a:lnTo>
                  <a:lnTo>
                    <a:pt x="93" y="2218"/>
                  </a:lnTo>
                  <a:lnTo>
                    <a:pt x="111" y="2218"/>
                  </a:lnTo>
                  <a:lnTo>
                    <a:pt x="135" y="2218"/>
                  </a:lnTo>
                  <a:lnTo>
                    <a:pt x="141" y="2203"/>
                  </a:lnTo>
                  <a:lnTo>
                    <a:pt x="153" y="2188"/>
                  </a:lnTo>
                  <a:lnTo>
                    <a:pt x="153" y="2173"/>
                  </a:lnTo>
                  <a:lnTo>
                    <a:pt x="159" y="2188"/>
                  </a:lnTo>
                  <a:lnTo>
                    <a:pt x="165" y="2203"/>
                  </a:lnTo>
                  <a:lnTo>
                    <a:pt x="177" y="2218"/>
                  </a:lnTo>
                  <a:lnTo>
                    <a:pt x="183" y="2234"/>
                  </a:lnTo>
                  <a:lnTo>
                    <a:pt x="183" y="2249"/>
                  </a:lnTo>
                  <a:lnTo>
                    <a:pt x="201" y="2249"/>
                  </a:lnTo>
                  <a:lnTo>
                    <a:pt x="219" y="2249"/>
                  </a:lnTo>
                  <a:lnTo>
                    <a:pt x="237" y="2244"/>
                  </a:lnTo>
                  <a:lnTo>
                    <a:pt x="255" y="2244"/>
                  </a:lnTo>
                  <a:lnTo>
                    <a:pt x="261" y="2259"/>
                  </a:lnTo>
                  <a:lnTo>
                    <a:pt x="267" y="2284"/>
                  </a:lnTo>
                  <a:lnTo>
                    <a:pt x="285" y="2284"/>
                  </a:lnTo>
                  <a:lnTo>
                    <a:pt x="303" y="2284"/>
                  </a:lnTo>
                  <a:lnTo>
                    <a:pt x="303" y="2304"/>
                  </a:lnTo>
                  <a:lnTo>
                    <a:pt x="321" y="2304"/>
                  </a:lnTo>
                  <a:lnTo>
                    <a:pt x="321" y="2289"/>
                  </a:lnTo>
                  <a:lnTo>
                    <a:pt x="321" y="2274"/>
                  </a:lnTo>
                  <a:lnTo>
                    <a:pt x="339" y="2274"/>
                  </a:lnTo>
                  <a:lnTo>
                    <a:pt x="345" y="2259"/>
                  </a:lnTo>
                  <a:lnTo>
                    <a:pt x="345" y="2244"/>
                  </a:lnTo>
                  <a:lnTo>
                    <a:pt x="333" y="2229"/>
                  </a:lnTo>
                  <a:lnTo>
                    <a:pt x="315" y="2224"/>
                  </a:lnTo>
                  <a:lnTo>
                    <a:pt x="315" y="2208"/>
                  </a:lnTo>
                  <a:lnTo>
                    <a:pt x="315" y="2193"/>
                  </a:lnTo>
                  <a:lnTo>
                    <a:pt x="339" y="2183"/>
                  </a:lnTo>
                  <a:lnTo>
                    <a:pt x="363" y="2183"/>
                  </a:lnTo>
                  <a:lnTo>
                    <a:pt x="363" y="2168"/>
                  </a:lnTo>
                  <a:lnTo>
                    <a:pt x="363" y="2153"/>
                  </a:lnTo>
                  <a:lnTo>
                    <a:pt x="363" y="2138"/>
                  </a:lnTo>
                  <a:lnTo>
                    <a:pt x="363" y="2123"/>
                  </a:lnTo>
                  <a:lnTo>
                    <a:pt x="381" y="2118"/>
                  </a:lnTo>
                  <a:lnTo>
                    <a:pt x="393" y="2103"/>
                  </a:lnTo>
                  <a:lnTo>
                    <a:pt x="393" y="2088"/>
                  </a:lnTo>
                  <a:lnTo>
                    <a:pt x="393" y="2068"/>
                  </a:lnTo>
                  <a:lnTo>
                    <a:pt x="393" y="2052"/>
                  </a:lnTo>
                  <a:lnTo>
                    <a:pt x="411" y="2052"/>
                  </a:lnTo>
                  <a:lnTo>
                    <a:pt x="429" y="2042"/>
                  </a:lnTo>
                  <a:lnTo>
                    <a:pt x="447" y="2042"/>
                  </a:lnTo>
                  <a:lnTo>
                    <a:pt x="447" y="2027"/>
                  </a:lnTo>
                  <a:lnTo>
                    <a:pt x="447" y="2012"/>
                  </a:lnTo>
                  <a:lnTo>
                    <a:pt x="447" y="1997"/>
                  </a:lnTo>
                  <a:lnTo>
                    <a:pt x="441" y="1982"/>
                  </a:lnTo>
                  <a:lnTo>
                    <a:pt x="465" y="1992"/>
                  </a:lnTo>
                  <a:lnTo>
                    <a:pt x="477" y="1977"/>
                  </a:lnTo>
                  <a:lnTo>
                    <a:pt x="477" y="1957"/>
                  </a:lnTo>
                  <a:lnTo>
                    <a:pt x="489" y="1942"/>
                  </a:lnTo>
                  <a:lnTo>
                    <a:pt x="489" y="1927"/>
                  </a:lnTo>
                  <a:lnTo>
                    <a:pt x="471" y="1927"/>
                  </a:lnTo>
                  <a:lnTo>
                    <a:pt x="471" y="1912"/>
                  </a:lnTo>
                  <a:lnTo>
                    <a:pt x="489" y="1912"/>
                  </a:lnTo>
                  <a:lnTo>
                    <a:pt x="495" y="1897"/>
                  </a:lnTo>
                  <a:lnTo>
                    <a:pt x="495" y="1876"/>
                  </a:lnTo>
                  <a:lnTo>
                    <a:pt x="495" y="1861"/>
                  </a:lnTo>
                  <a:lnTo>
                    <a:pt x="483" y="1841"/>
                  </a:lnTo>
                  <a:lnTo>
                    <a:pt x="507" y="1836"/>
                  </a:lnTo>
                  <a:lnTo>
                    <a:pt x="537" y="1836"/>
                  </a:lnTo>
                  <a:lnTo>
                    <a:pt x="548" y="1821"/>
                  </a:lnTo>
                  <a:lnTo>
                    <a:pt x="548" y="1806"/>
                  </a:lnTo>
                  <a:lnTo>
                    <a:pt x="566" y="1806"/>
                  </a:lnTo>
                  <a:lnTo>
                    <a:pt x="590" y="1806"/>
                  </a:lnTo>
                  <a:lnTo>
                    <a:pt x="608" y="1806"/>
                  </a:lnTo>
                  <a:lnTo>
                    <a:pt x="632" y="1806"/>
                  </a:lnTo>
                  <a:lnTo>
                    <a:pt x="650" y="1806"/>
                  </a:lnTo>
                  <a:lnTo>
                    <a:pt x="662" y="1791"/>
                  </a:lnTo>
                  <a:lnTo>
                    <a:pt x="680" y="1786"/>
                  </a:lnTo>
                  <a:lnTo>
                    <a:pt x="692" y="1801"/>
                  </a:lnTo>
                  <a:lnTo>
                    <a:pt x="692" y="1816"/>
                  </a:lnTo>
                  <a:lnTo>
                    <a:pt x="716" y="1816"/>
                  </a:lnTo>
                  <a:lnTo>
                    <a:pt x="722" y="1801"/>
                  </a:lnTo>
                  <a:lnTo>
                    <a:pt x="722" y="1786"/>
                  </a:lnTo>
                  <a:lnTo>
                    <a:pt x="740" y="1781"/>
                  </a:lnTo>
                  <a:lnTo>
                    <a:pt x="758" y="1781"/>
                  </a:lnTo>
                  <a:lnTo>
                    <a:pt x="776" y="1781"/>
                  </a:lnTo>
                  <a:lnTo>
                    <a:pt x="788" y="1766"/>
                  </a:lnTo>
                  <a:lnTo>
                    <a:pt x="788" y="1751"/>
                  </a:lnTo>
                  <a:lnTo>
                    <a:pt x="800" y="1736"/>
                  </a:lnTo>
                  <a:lnTo>
                    <a:pt x="818" y="1736"/>
                  </a:lnTo>
                  <a:lnTo>
                    <a:pt x="842" y="1736"/>
                  </a:lnTo>
                  <a:lnTo>
                    <a:pt x="842" y="1720"/>
                  </a:lnTo>
                  <a:lnTo>
                    <a:pt x="860" y="1700"/>
                  </a:lnTo>
                  <a:lnTo>
                    <a:pt x="866" y="1685"/>
                  </a:lnTo>
                  <a:lnTo>
                    <a:pt x="884" y="1685"/>
                  </a:lnTo>
                  <a:lnTo>
                    <a:pt x="902" y="1680"/>
                  </a:lnTo>
                  <a:lnTo>
                    <a:pt x="908" y="1665"/>
                  </a:lnTo>
                  <a:lnTo>
                    <a:pt x="926" y="1660"/>
                  </a:lnTo>
                  <a:lnTo>
                    <a:pt x="944" y="1660"/>
                  </a:lnTo>
                  <a:lnTo>
                    <a:pt x="956" y="1645"/>
                  </a:lnTo>
                  <a:lnTo>
                    <a:pt x="956" y="1630"/>
                  </a:lnTo>
                  <a:lnTo>
                    <a:pt x="956" y="1615"/>
                  </a:lnTo>
                  <a:lnTo>
                    <a:pt x="968" y="1595"/>
                  </a:lnTo>
                  <a:lnTo>
                    <a:pt x="974" y="1580"/>
                  </a:lnTo>
                  <a:lnTo>
                    <a:pt x="974" y="1559"/>
                  </a:lnTo>
                  <a:lnTo>
                    <a:pt x="986" y="1575"/>
                  </a:lnTo>
                  <a:lnTo>
                    <a:pt x="1010" y="1590"/>
                  </a:lnTo>
                  <a:lnTo>
                    <a:pt x="1028" y="1600"/>
                  </a:lnTo>
                  <a:lnTo>
                    <a:pt x="1046" y="1600"/>
                  </a:lnTo>
                  <a:lnTo>
                    <a:pt x="1064" y="1600"/>
                  </a:lnTo>
                  <a:lnTo>
                    <a:pt x="1082" y="1600"/>
                  </a:lnTo>
                  <a:lnTo>
                    <a:pt x="1106" y="1590"/>
                  </a:lnTo>
                  <a:lnTo>
                    <a:pt x="1112" y="1575"/>
                  </a:lnTo>
                  <a:lnTo>
                    <a:pt x="1130" y="1575"/>
                  </a:lnTo>
                  <a:lnTo>
                    <a:pt x="1148" y="1575"/>
                  </a:lnTo>
                  <a:lnTo>
                    <a:pt x="1166" y="1575"/>
                  </a:lnTo>
                  <a:lnTo>
                    <a:pt x="1184" y="1575"/>
                  </a:lnTo>
                  <a:lnTo>
                    <a:pt x="1196" y="1559"/>
                  </a:lnTo>
                  <a:lnTo>
                    <a:pt x="1208" y="1544"/>
                  </a:lnTo>
                  <a:lnTo>
                    <a:pt x="1214" y="1529"/>
                  </a:lnTo>
                  <a:lnTo>
                    <a:pt x="1232" y="1519"/>
                  </a:lnTo>
                  <a:lnTo>
                    <a:pt x="1250" y="1519"/>
                  </a:lnTo>
                  <a:lnTo>
                    <a:pt x="1268" y="1519"/>
                  </a:lnTo>
                  <a:lnTo>
                    <a:pt x="1292" y="1519"/>
                  </a:lnTo>
                  <a:lnTo>
                    <a:pt x="1310" y="1519"/>
                  </a:lnTo>
                  <a:lnTo>
                    <a:pt x="1334" y="1524"/>
                  </a:lnTo>
                  <a:lnTo>
                    <a:pt x="1352" y="1524"/>
                  </a:lnTo>
                  <a:lnTo>
                    <a:pt x="1358" y="1509"/>
                  </a:lnTo>
                  <a:lnTo>
                    <a:pt x="1376" y="1504"/>
                  </a:lnTo>
                  <a:lnTo>
                    <a:pt x="1394" y="1504"/>
                  </a:lnTo>
                  <a:lnTo>
                    <a:pt x="1412" y="1504"/>
                  </a:lnTo>
                  <a:lnTo>
                    <a:pt x="1436" y="1504"/>
                  </a:lnTo>
                  <a:lnTo>
                    <a:pt x="1436" y="1489"/>
                  </a:lnTo>
                  <a:lnTo>
                    <a:pt x="1436" y="1474"/>
                  </a:lnTo>
                  <a:lnTo>
                    <a:pt x="1454" y="1474"/>
                  </a:lnTo>
                  <a:lnTo>
                    <a:pt x="1478" y="1474"/>
                  </a:lnTo>
                  <a:lnTo>
                    <a:pt x="1496" y="1474"/>
                  </a:lnTo>
                  <a:lnTo>
                    <a:pt x="1496" y="1459"/>
                  </a:lnTo>
                  <a:lnTo>
                    <a:pt x="1508" y="1439"/>
                  </a:lnTo>
                  <a:lnTo>
                    <a:pt x="1526" y="1434"/>
                  </a:lnTo>
                  <a:lnTo>
                    <a:pt x="1544" y="1434"/>
                  </a:lnTo>
                  <a:lnTo>
                    <a:pt x="1544" y="1419"/>
                  </a:lnTo>
                  <a:lnTo>
                    <a:pt x="1544" y="1404"/>
                  </a:lnTo>
                  <a:lnTo>
                    <a:pt x="1562" y="1398"/>
                  </a:lnTo>
                  <a:lnTo>
                    <a:pt x="1580" y="1398"/>
                  </a:lnTo>
                  <a:lnTo>
                    <a:pt x="1556" y="1388"/>
                  </a:lnTo>
                  <a:lnTo>
                    <a:pt x="1526" y="1388"/>
                  </a:lnTo>
                  <a:lnTo>
                    <a:pt x="1508" y="1388"/>
                  </a:lnTo>
                  <a:lnTo>
                    <a:pt x="1490" y="1388"/>
                  </a:lnTo>
                  <a:lnTo>
                    <a:pt x="1472" y="1383"/>
                  </a:lnTo>
                  <a:lnTo>
                    <a:pt x="1454" y="1378"/>
                  </a:lnTo>
                  <a:lnTo>
                    <a:pt x="1430" y="1368"/>
                  </a:lnTo>
                  <a:lnTo>
                    <a:pt x="1412" y="1373"/>
                  </a:lnTo>
                  <a:lnTo>
                    <a:pt x="1388" y="1373"/>
                  </a:lnTo>
                  <a:lnTo>
                    <a:pt x="1370" y="1373"/>
                  </a:lnTo>
                  <a:lnTo>
                    <a:pt x="1346" y="1373"/>
                  </a:lnTo>
                  <a:lnTo>
                    <a:pt x="1328" y="1378"/>
                  </a:lnTo>
                  <a:lnTo>
                    <a:pt x="1304" y="1393"/>
                  </a:lnTo>
                  <a:lnTo>
                    <a:pt x="1286" y="1398"/>
                  </a:lnTo>
                  <a:lnTo>
                    <a:pt x="1262" y="1409"/>
                  </a:lnTo>
                  <a:lnTo>
                    <a:pt x="1244" y="1409"/>
                  </a:lnTo>
                  <a:lnTo>
                    <a:pt x="1268" y="1404"/>
                  </a:lnTo>
                  <a:lnTo>
                    <a:pt x="1292" y="1404"/>
                  </a:lnTo>
                  <a:lnTo>
                    <a:pt x="1310" y="1398"/>
                  </a:lnTo>
                  <a:lnTo>
                    <a:pt x="1310" y="1383"/>
                  </a:lnTo>
                  <a:lnTo>
                    <a:pt x="1334" y="1378"/>
                  </a:lnTo>
                  <a:lnTo>
                    <a:pt x="1334" y="1363"/>
                  </a:lnTo>
                  <a:lnTo>
                    <a:pt x="1352" y="1363"/>
                  </a:lnTo>
                  <a:lnTo>
                    <a:pt x="1376" y="1363"/>
                  </a:lnTo>
                  <a:lnTo>
                    <a:pt x="1382" y="1348"/>
                  </a:lnTo>
                  <a:lnTo>
                    <a:pt x="1382" y="1333"/>
                  </a:lnTo>
                  <a:lnTo>
                    <a:pt x="1382" y="1318"/>
                  </a:lnTo>
                  <a:lnTo>
                    <a:pt x="1364" y="1308"/>
                  </a:lnTo>
                  <a:lnTo>
                    <a:pt x="1346" y="1308"/>
                  </a:lnTo>
                  <a:lnTo>
                    <a:pt x="1328" y="1308"/>
                  </a:lnTo>
                  <a:lnTo>
                    <a:pt x="1304" y="1308"/>
                  </a:lnTo>
                  <a:lnTo>
                    <a:pt x="1286" y="1313"/>
                  </a:lnTo>
                  <a:lnTo>
                    <a:pt x="1268" y="1323"/>
                  </a:lnTo>
                  <a:lnTo>
                    <a:pt x="1292" y="1318"/>
                  </a:lnTo>
                  <a:lnTo>
                    <a:pt x="1316" y="1313"/>
                  </a:lnTo>
                  <a:lnTo>
                    <a:pt x="1334" y="1313"/>
                  </a:lnTo>
                  <a:lnTo>
                    <a:pt x="1358" y="1313"/>
                  </a:lnTo>
                  <a:lnTo>
                    <a:pt x="1376" y="1308"/>
                  </a:lnTo>
                  <a:lnTo>
                    <a:pt x="1388" y="1293"/>
                  </a:lnTo>
                  <a:lnTo>
                    <a:pt x="1388" y="1278"/>
                  </a:lnTo>
                  <a:lnTo>
                    <a:pt x="1388" y="1263"/>
                  </a:lnTo>
                  <a:lnTo>
                    <a:pt x="1370" y="1263"/>
                  </a:lnTo>
                  <a:lnTo>
                    <a:pt x="1352" y="1263"/>
                  </a:lnTo>
                  <a:lnTo>
                    <a:pt x="1328" y="1263"/>
                  </a:lnTo>
                  <a:lnTo>
                    <a:pt x="1310" y="1263"/>
                  </a:lnTo>
                  <a:lnTo>
                    <a:pt x="1286" y="1263"/>
                  </a:lnTo>
                  <a:lnTo>
                    <a:pt x="1268" y="1263"/>
                  </a:lnTo>
                  <a:lnTo>
                    <a:pt x="1244" y="1268"/>
                  </a:lnTo>
                  <a:lnTo>
                    <a:pt x="1220" y="1268"/>
                  </a:lnTo>
                  <a:lnTo>
                    <a:pt x="1220" y="1248"/>
                  </a:lnTo>
                  <a:lnTo>
                    <a:pt x="1238" y="1238"/>
                  </a:lnTo>
                  <a:lnTo>
                    <a:pt x="1256" y="1238"/>
                  </a:lnTo>
                  <a:lnTo>
                    <a:pt x="1274" y="1238"/>
                  </a:lnTo>
                  <a:lnTo>
                    <a:pt x="1298" y="1238"/>
                  </a:lnTo>
                  <a:lnTo>
                    <a:pt x="1316" y="1238"/>
                  </a:lnTo>
                  <a:lnTo>
                    <a:pt x="1334" y="1238"/>
                  </a:lnTo>
                  <a:lnTo>
                    <a:pt x="1358" y="1238"/>
                  </a:lnTo>
                  <a:lnTo>
                    <a:pt x="1376" y="1238"/>
                  </a:lnTo>
                  <a:lnTo>
                    <a:pt x="1382" y="1253"/>
                  </a:lnTo>
                  <a:lnTo>
                    <a:pt x="1400" y="1258"/>
                  </a:lnTo>
                  <a:lnTo>
                    <a:pt x="1406" y="1273"/>
                  </a:lnTo>
                  <a:lnTo>
                    <a:pt x="1424" y="1278"/>
                  </a:lnTo>
                  <a:lnTo>
                    <a:pt x="1442" y="1278"/>
                  </a:lnTo>
                  <a:lnTo>
                    <a:pt x="1460" y="1278"/>
                  </a:lnTo>
                  <a:lnTo>
                    <a:pt x="1466" y="1293"/>
                  </a:lnTo>
                  <a:lnTo>
                    <a:pt x="1472" y="1308"/>
                  </a:lnTo>
                  <a:lnTo>
                    <a:pt x="1472" y="1323"/>
                  </a:lnTo>
                  <a:lnTo>
                    <a:pt x="1472" y="1338"/>
                  </a:lnTo>
                  <a:lnTo>
                    <a:pt x="1490" y="1343"/>
                  </a:lnTo>
                  <a:lnTo>
                    <a:pt x="1508" y="1343"/>
                  </a:lnTo>
                  <a:lnTo>
                    <a:pt x="1526" y="1343"/>
                  </a:lnTo>
                  <a:lnTo>
                    <a:pt x="1532" y="1358"/>
                  </a:lnTo>
                  <a:lnTo>
                    <a:pt x="1544" y="1373"/>
                  </a:lnTo>
                  <a:lnTo>
                    <a:pt x="1568" y="1373"/>
                  </a:lnTo>
                  <a:lnTo>
                    <a:pt x="1586" y="1373"/>
                  </a:lnTo>
                  <a:lnTo>
                    <a:pt x="1610" y="1373"/>
                  </a:lnTo>
                  <a:lnTo>
                    <a:pt x="1627" y="1373"/>
                  </a:lnTo>
                  <a:lnTo>
                    <a:pt x="1627" y="1353"/>
                  </a:lnTo>
                  <a:lnTo>
                    <a:pt x="1633" y="1333"/>
                  </a:lnTo>
                  <a:lnTo>
                    <a:pt x="1633" y="1318"/>
                  </a:lnTo>
                  <a:lnTo>
                    <a:pt x="1633" y="1298"/>
                  </a:lnTo>
                  <a:lnTo>
                    <a:pt x="1616" y="1283"/>
                  </a:lnTo>
                  <a:lnTo>
                    <a:pt x="1598" y="1278"/>
                  </a:lnTo>
                  <a:lnTo>
                    <a:pt x="1580" y="1273"/>
                  </a:lnTo>
                  <a:lnTo>
                    <a:pt x="1562" y="1263"/>
                  </a:lnTo>
                  <a:lnTo>
                    <a:pt x="1544" y="1248"/>
                  </a:lnTo>
                  <a:lnTo>
                    <a:pt x="1520" y="1238"/>
                  </a:lnTo>
                  <a:lnTo>
                    <a:pt x="1514" y="1222"/>
                  </a:lnTo>
                  <a:lnTo>
                    <a:pt x="1496" y="1212"/>
                  </a:lnTo>
                  <a:lnTo>
                    <a:pt x="1478" y="1207"/>
                  </a:lnTo>
                  <a:lnTo>
                    <a:pt x="1460" y="1207"/>
                  </a:lnTo>
                  <a:lnTo>
                    <a:pt x="1436" y="1207"/>
                  </a:lnTo>
                  <a:lnTo>
                    <a:pt x="1418" y="1207"/>
                  </a:lnTo>
                  <a:lnTo>
                    <a:pt x="1406" y="1192"/>
                  </a:lnTo>
                  <a:lnTo>
                    <a:pt x="1406" y="1177"/>
                  </a:lnTo>
                  <a:lnTo>
                    <a:pt x="1424" y="1177"/>
                  </a:lnTo>
                  <a:lnTo>
                    <a:pt x="1424" y="1157"/>
                  </a:lnTo>
                  <a:lnTo>
                    <a:pt x="1418" y="1142"/>
                  </a:lnTo>
                  <a:lnTo>
                    <a:pt x="1442" y="1142"/>
                  </a:lnTo>
                  <a:lnTo>
                    <a:pt x="1466" y="1142"/>
                  </a:lnTo>
                  <a:lnTo>
                    <a:pt x="1484" y="1142"/>
                  </a:lnTo>
                  <a:lnTo>
                    <a:pt x="1508" y="1142"/>
                  </a:lnTo>
                  <a:lnTo>
                    <a:pt x="1508" y="1162"/>
                  </a:lnTo>
                  <a:lnTo>
                    <a:pt x="1508" y="1182"/>
                  </a:lnTo>
                  <a:lnTo>
                    <a:pt x="1526" y="1182"/>
                  </a:lnTo>
                  <a:lnTo>
                    <a:pt x="1544" y="1187"/>
                  </a:lnTo>
                  <a:lnTo>
                    <a:pt x="1550" y="1202"/>
                  </a:lnTo>
                  <a:lnTo>
                    <a:pt x="1556" y="1217"/>
                  </a:lnTo>
                  <a:lnTo>
                    <a:pt x="1556" y="1232"/>
                  </a:lnTo>
                  <a:lnTo>
                    <a:pt x="1574" y="1232"/>
                  </a:lnTo>
                  <a:lnTo>
                    <a:pt x="1592" y="1232"/>
                  </a:lnTo>
                  <a:lnTo>
                    <a:pt x="1610" y="1232"/>
                  </a:lnTo>
                  <a:lnTo>
                    <a:pt x="1627" y="1232"/>
                  </a:lnTo>
                  <a:lnTo>
                    <a:pt x="1616" y="1212"/>
                  </a:lnTo>
                  <a:lnTo>
                    <a:pt x="1598" y="1212"/>
                  </a:lnTo>
                  <a:lnTo>
                    <a:pt x="1598" y="1192"/>
                  </a:lnTo>
                  <a:lnTo>
                    <a:pt x="1598" y="1177"/>
                  </a:lnTo>
                  <a:lnTo>
                    <a:pt x="1580" y="1172"/>
                  </a:lnTo>
                  <a:lnTo>
                    <a:pt x="1598" y="1172"/>
                  </a:lnTo>
                  <a:lnTo>
                    <a:pt x="1580" y="1167"/>
                  </a:lnTo>
                  <a:lnTo>
                    <a:pt x="1562" y="1157"/>
                  </a:lnTo>
                  <a:lnTo>
                    <a:pt x="1538" y="1152"/>
                  </a:lnTo>
                  <a:lnTo>
                    <a:pt x="1538" y="1137"/>
                  </a:lnTo>
                  <a:lnTo>
                    <a:pt x="1538" y="1122"/>
                  </a:lnTo>
                  <a:lnTo>
                    <a:pt x="1508" y="1107"/>
                  </a:lnTo>
                  <a:lnTo>
                    <a:pt x="1490" y="1107"/>
                  </a:lnTo>
                  <a:lnTo>
                    <a:pt x="1472" y="1102"/>
                  </a:lnTo>
                  <a:lnTo>
                    <a:pt x="1454" y="1102"/>
                  </a:lnTo>
                  <a:lnTo>
                    <a:pt x="1436" y="1102"/>
                  </a:lnTo>
                  <a:lnTo>
                    <a:pt x="1412" y="1102"/>
                  </a:lnTo>
                  <a:lnTo>
                    <a:pt x="1394" y="1102"/>
                  </a:lnTo>
                  <a:lnTo>
                    <a:pt x="1418" y="1102"/>
                  </a:lnTo>
                  <a:lnTo>
                    <a:pt x="1442" y="1102"/>
                  </a:lnTo>
                  <a:lnTo>
                    <a:pt x="1442" y="1087"/>
                  </a:lnTo>
                  <a:lnTo>
                    <a:pt x="1442" y="1072"/>
                  </a:lnTo>
                  <a:lnTo>
                    <a:pt x="1460" y="1061"/>
                  </a:lnTo>
                  <a:lnTo>
                    <a:pt x="1484" y="1066"/>
                  </a:lnTo>
                  <a:lnTo>
                    <a:pt x="1490" y="1082"/>
                  </a:lnTo>
                  <a:lnTo>
                    <a:pt x="1508" y="1092"/>
                  </a:lnTo>
                  <a:lnTo>
                    <a:pt x="1526" y="1102"/>
                  </a:lnTo>
                  <a:lnTo>
                    <a:pt x="1544" y="1102"/>
                  </a:lnTo>
                  <a:lnTo>
                    <a:pt x="1568" y="1102"/>
                  </a:lnTo>
                  <a:lnTo>
                    <a:pt x="1586" y="1102"/>
                  </a:lnTo>
                  <a:lnTo>
                    <a:pt x="1610" y="1102"/>
                  </a:lnTo>
                  <a:lnTo>
                    <a:pt x="1627" y="1097"/>
                  </a:lnTo>
                  <a:lnTo>
                    <a:pt x="1639" y="1082"/>
                  </a:lnTo>
                  <a:lnTo>
                    <a:pt x="1657" y="1072"/>
                  </a:lnTo>
                  <a:lnTo>
                    <a:pt x="1675" y="1061"/>
                  </a:lnTo>
                  <a:lnTo>
                    <a:pt x="1693" y="1061"/>
                  </a:lnTo>
                  <a:lnTo>
                    <a:pt x="1699" y="1046"/>
                  </a:lnTo>
                  <a:lnTo>
                    <a:pt x="1699" y="1031"/>
                  </a:lnTo>
                  <a:lnTo>
                    <a:pt x="1681" y="1026"/>
                  </a:lnTo>
                  <a:lnTo>
                    <a:pt x="1657" y="1026"/>
                  </a:lnTo>
                  <a:lnTo>
                    <a:pt x="1639" y="1026"/>
                  </a:lnTo>
                  <a:lnTo>
                    <a:pt x="1621" y="1026"/>
                  </a:lnTo>
                  <a:lnTo>
                    <a:pt x="1604" y="1026"/>
                  </a:lnTo>
                  <a:lnTo>
                    <a:pt x="1586" y="1031"/>
                  </a:lnTo>
                  <a:lnTo>
                    <a:pt x="1580" y="1016"/>
                  </a:lnTo>
                  <a:lnTo>
                    <a:pt x="1610" y="1021"/>
                  </a:lnTo>
                  <a:lnTo>
                    <a:pt x="1627" y="1021"/>
                  </a:lnTo>
                  <a:lnTo>
                    <a:pt x="1651" y="1011"/>
                  </a:lnTo>
                  <a:lnTo>
                    <a:pt x="1651" y="996"/>
                  </a:lnTo>
                  <a:lnTo>
                    <a:pt x="1633" y="991"/>
                  </a:lnTo>
                  <a:lnTo>
                    <a:pt x="1616" y="991"/>
                  </a:lnTo>
                  <a:lnTo>
                    <a:pt x="1598" y="991"/>
                  </a:lnTo>
                  <a:lnTo>
                    <a:pt x="1616" y="981"/>
                  </a:lnTo>
                  <a:lnTo>
                    <a:pt x="1633" y="981"/>
                  </a:lnTo>
                  <a:lnTo>
                    <a:pt x="1651" y="981"/>
                  </a:lnTo>
                  <a:lnTo>
                    <a:pt x="1669" y="981"/>
                  </a:lnTo>
                  <a:lnTo>
                    <a:pt x="1693" y="986"/>
                  </a:lnTo>
                  <a:lnTo>
                    <a:pt x="1711" y="991"/>
                  </a:lnTo>
                  <a:lnTo>
                    <a:pt x="1735" y="996"/>
                  </a:lnTo>
                  <a:lnTo>
                    <a:pt x="1753" y="1006"/>
                  </a:lnTo>
                  <a:lnTo>
                    <a:pt x="1747" y="991"/>
                  </a:lnTo>
                  <a:lnTo>
                    <a:pt x="1729" y="981"/>
                  </a:lnTo>
                  <a:lnTo>
                    <a:pt x="1705" y="981"/>
                  </a:lnTo>
                  <a:lnTo>
                    <a:pt x="1687" y="981"/>
                  </a:lnTo>
                  <a:lnTo>
                    <a:pt x="1663" y="981"/>
                  </a:lnTo>
                  <a:lnTo>
                    <a:pt x="1657" y="966"/>
                  </a:lnTo>
                  <a:lnTo>
                    <a:pt x="1657" y="946"/>
                  </a:lnTo>
                  <a:lnTo>
                    <a:pt x="1675" y="946"/>
                  </a:lnTo>
                  <a:lnTo>
                    <a:pt x="1693" y="941"/>
                  </a:lnTo>
                  <a:lnTo>
                    <a:pt x="1711" y="941"/>
                  </a:lnTo>
                  <a:lnTo>
                    <a:pt x="1723" y="926"/>
                  </a:lnTo>
                  <a:lnTo>
                    <a:pt x="1705" y="921"/>
                  </a:lnTo>
                  <a:lnTo>
                    <a:pt x="1687" y="921"/>
                  </a:lnTo>
                  <a:lnTo>
                    <a:pt x="1669" y="921"/>
                  </a:lnTo>
                  <a:lnTo>
                    <a:pt x="1645" y="921"/>
                  </a:lnTo>
                  <a:lnTo>
                    <a:pt x="1627" y="921"/>
                  </a:lnTo>
                  <a:lnTo>
                    <a:pt x="1610" y="921"/>
                  </a:lnTo>
                  <a:lnTo>
                    <a:pt x="1598" y="906"/>
                  </a:lnTo>
                  <a:lnTo>
                    <a:pt x="1616" y="906"/>
                  </a:lnTo>
                  <a:lnTo>
                    <a:pt x="1633" y="906"/>
                  </a:lnTo>
                  <a:lnTo>
                    <a:pt x="1657" y="906"/>
                  </a:lnTo>
                  <a:lnTo>
                    <a:pt x="1675" y="906"/>
                  </a:lnTo>
                  <a:lnTo>
                    <a:pt x="1693" y="906"/>
                  </a:lnTo>
                  <a:lnTo>
                    <a:pt x="1717" y="906"/>
                  </a:lnTo>
                  <a:lnTo>
                    <a:pt x="1735" y="906"/>
                  </a:lnTo>
                  <a:lnTo>
                    <a:pt x="1735" y="890"/>
                  </a:lnTo>
                  <a:lnTo>
                    <a:pt x="1735" y="875"/>
                  </a:lnTo>
                  <a:lnTo>
                    <a:pt x="1729" y="860"/>
                  </a:lnTo>
                  <a:lnTo>
                    <a:pt x="1711" y="855"/>
                  </a:lnTo>
                  <a:lnTo>
                    <a:pt x="1711" y="840"/>
                  </a:lnTo>
                  <a:lnTo>
                    <a:pt x="1711" y="825"/>
                  </a:lnTo>
                  <a:lnTo>
                    <a:pt x="1699" y="805"/>
                  </a:lnTo>
                  <a:lnTo>
                    <a:pt x="1681" y="800"/>
                  </a:lnTo>
                  <a:lnTo>
                    <a:pt x="1663" y="800"/>
                  </a:lnTo>
                  <a:lnTo>
                    <a:pt x="1645" y="800"/>
                  </a:lnTo>
                  <a:lnTo>
                    <a:pt x="1627" y="800"/>
                  </a:lnTo>
                  <a:lnTo>
                    <a:pt x="1651" y="790"/>
                  </a:lnTo>
                  <a:lnTo>
                    <a:pt x="1669" y="790"/>
                  </a:lnTo>
                  <a:lnTo>
                    <a:pt x="1669" y="770"/>
                  </a:lnTo>
                  <a:lnTo>
                    <a:pt x="1669" y="755"/>
                  </a:lnTo>
                  <a:lnTo>
                    <a:pt x="1693" y="745"/>
                  </a:lnTo>
                  <a:lnTo>
                    <a:pt x="1711" y="745"/>
                  </a:lnTo>
                  <a:lnTo>
                    <a:pt x="1735" y="745"/>
                  </a:lnTo>
                  <a:lnTo>
                    <a:pt x="1753" y="745"/>
                  </a:lnTo>
                  <a:lnTo>
                    <a:pt x="1771" y="745"/>
                  </a:lnTo>
                  <a:lnTo>
                    <a:pt x="1795" y="745"/>
                  </a:lnTo>
                  <a:lnTo>
                    <a:pt x="1783" y="729"/>
                  </a:lnTo>
                  <a:lnTo>
                    <a:pt x="1777" y="714"/>
                  </a:lnTo>
                  <a:lnTo>
                    <a:pt x="1765" y="699"/>
                  </a:lnTo>
                  <a:lnTo>
                    <a:pt x="1747" y="699"/>
                  </a:lnTo>
                  <a:lnTo>
                    <a:pt x="1723" y="699"/>
                  </a:lnTo>
                  <a:lnTo>
                    <a:pt x="1705" y="699"/>
                  </a:lnTo>
                  <a:lnTo>
                    <a:pt x="1693" y="684"/>
                  </a:lnTo>
                  <a:lnTo>
                    <a:pt x="1711" y="679"/>
                  </a:lnTo>
                  <a:lnTo>
                    <a:pt x="1729" y="679"/>
                  </a:lnTo>
                  <a:lnTo>
                    <a:pt x="1753" y="674"/>
                  </a:lnTo>
                  <a:lnTo>
                    <a:pt x="1753" y="659"/>
                  </a:lnTo>
                  <a:lnTo>
                    <a:pt x="1747" y="644"/>
                  </a:lnTo>
                  <a:lnTo>
                    <a:pt x="1723" y="644"/>
                  </a:lnTo>
                  <a:lnTo>
                    <a:pt x="1705" y="644"/>
                  </a:lnTo>
                  <a:lnTo>
                    <a:pt x="1687" y="644"/>
                  </a:lnTo>
                  <a:lnTo>
                    <a:pt x="1663" y="644"/>
                  </a:lnTo>
                  <a:lnTo>
                    <a:pt x="1645" y="644"/>
                  </a:lnTo>
                  <a:lnTo>
                    <a:pt x="1627" y="644"/>
                  </a:lnTo>
                  <a:lnTo>
                    <a:pt x="1604" y="644"/>
                  </a:lnTo>
                  <a:lnTo>
                    <a:pt x="1604" y="629"/>
                  </a:lnTo>
                  <a:lnTo>
                    <a:pt x="1604" y="614"/>
                  </a:lnTo>
                  <a:lnTo>
                    <a:pt x="1627" y="604"/>
                  </a:lnTo>
                  <a:lnTo>
                    <a:pt x="1657" y="604"/>
                  </a:lnTo>
                  <a:lnTo>
                    <a:pt x="1699" y="604"/>
                  </a:lnTo>
                  <a:lnTo>
                    <a:pt x="1699" y="604"/>
                  </a:lnTo>
                  <a:lnTo>
                    <a:pt x="1705" y="589"/>
                  </a:lnTo>
                  <a:lnTo>
                    <a:pt x="1729" y="579"/>
                  </a:lnTo>
                  <a:lnTo>
                    <a:pt x="1747" y="579"/>
                  </a:lnTo>
                  <a:lnTo>
                    <a:pt x="1753" y="558"/>
                  </a:lnTo>
                  <a:lnTo>
                    <a:pt x="1753" y="543"/>
                  </a:lnTo>
                  <a:lnTo>
                    <a:pt x="1753" y="523"/>
                  </a:lnTo>
                  <a:lnTo>
                    <a:pt x="1753" y="508"/>
                  </a:lnTo>
                  <a:lnTo>
                    <a:pt x="1759" y="488"/>
                  </a:lnTo>
                  <a:lnTo>
                    <a:pt x="1777" y="483"/>
                  </a:lnTo>
                  <a:lnTo>
                    <a:pt x="1795" y="483"/>
                  </a:lnTo>
                  <a:lnTo>
                    <a:pt x="1813" y="483"/>
                  </a:lnTo>
                  <a:lnTo>
                    <a:pt x="1831" y="483"/>
                  </a:lnTo>
                  <a:lnTo>
                    <a:pt x="1843" y="468"/>
                  </a:lnTo>
                  <a:lnTo>
                    <a:pt x="1843" y="453"/>
                  </a:lnTo>
                  <a:lnTo>
                    <a:pt x="1843" y="438"/>
                  </a:lnTo>
                  <a:lnTo>
                    <a:pt x="1861" y="433"/>
                  </a:lnTo>
                  <a:lnTo>
                    <a:pt x="1843" y="428"/>
                  </a:lnTo>
                  <a:lnTo>
                    <a:pt x="1825" y="418"/>
                  </a:lnTo>
                  <a:lnTo>
                    <a:pt x="1807" y="418"/>
                  </a:lnTo>
                  <a:lnTo>
                    <a:pt x="1783" y="418"/>
                  </a:lnTo>
                  <a:lnTo>
                    <a:pt x="1765" y="418"/>
                  </a:lnTo>
                  <a:lnTo>
                    <a:pt x="1741" y="418"/>
                  </a:lnTo>
                  <a:lnTo>
                    <a:pt x="1735" y="433"/>
                  </a:lnTo>
                  <a:lnTo>
                    <a:pt x="1735" y="448"/>
                  </a:lnTo>
                  <a:lnTo>
                    <a:pt x="1717" y="448"/>
                  </a:lnTo>
                  <a:lnTo>
                    <a:pt x="1699" y="453"/>
                  </a:lnTo>
                  <a:lnTo>
                    <a:pt x="1699" y="438"/>
                  </a:lnTo>
                  <a:lnTo>
                    <a:pt x="1699" y="418"/>
                  </a:lnTo>
                  <a:lnTo>
                    <a:pt x="1693" y="402"/>
                  </a:lnTo>
                  <a:lnTo>
                    <a:pt x="1693" y="382"/>
                  </a:lnTo>
                  <a:lnTo>
                    <a:pt x="1711" y="377"/>
                  </a:lnTo>
                  <a:lnTo>
                    <a:pt x="1729" y="377"/>
                  </a:lnTo>
                  <a:lnTo>
                    <a:pt x="1747" y="377"/>
                  </a:lnTo>
                  <a:lnTo>
                    <a:pt x="1771" y="377"/>
                  </a:lnTo>
                  <a:lnTo>
                    <a:pt x="1789" y="377"/>
                  </a:lnTo>
                  <a:lnTo>
                    <a:pt x="1813" y="387"/>
                  </a:lnTo>
                  <a:lnTo>
                    <a:pt x="1831" y="397"/>
                  </a:lnTo>
                  <a:lnTo>
                    <a:pt x="1831" y="413"/>
                  </a:lnTo>
                  <a:lnTo>
                    <a:pt x="1855" y="413"/>
                  </a:lnTo>
                  <a:lnTo>
                    <a:pt x="1873" y="413"/>
                  </a:lnTo>
                  <a:lnTo>
                    <a:pt x="1897" y="413"/>
                  </a:lnTo>
                  <a:lnTo>
                    <a:pt x="1915" y="413"/>
                  </a:lnTo>
                  <a:lnTo>
                    <a:pt x="1927" y="397"/>
                  </a:lnTo>
                  <a:lnTo>
                    <a:pt x="1939" y="382"/>
                  </a:lnTo>
                  <a:lnTo>
                    <a:pt x="1957" y="377"/>
                  </a:lnTo>
                  <a:lnTo>
                    <a:pt x="1963" y="362"/>
                  </a:lnTo>
                  <a:lnTo>
                    <a:pt x="1963" y="347"/>
                  </a:lnTo>
                  <a:lnTo>
                    <a:pt x="1945" y="347"/>
                  </a:lnTo>
                  <a:lnTo>
                    <a:pt x="1927" y="347"/>
                  </a:lnTo>
                  <a:lnTo>
                    <a:pt x="1909" y="347"/>
                  </a:lnTo>
                  <a:lnTo>
                    <a:pt x="1891" y="347"/>
                  </a:lnTo>
                  <a:lnTo>
                    <a:pt x="1885" y="367"/>
                  </a:lnTo>
                  <a:lnTo>
                    <a:pt x="1867" y="367"/>
                  </a:lnTo>
                  <a:lnTo>
                    <a:pt x="1849" y="367"/>
                  </a:lnTo>
                  <a:lnTo>
                    <a:pt x="1825" y="367"/>
                  </a:lnTo>
                  <a:lnTo>
                    <a:pt x="1807" y="367"/>
                  </a:lnTo>
                  <a:lnTo>
                    <a:pt x="1783" y="367"/>
                  </a:lnTo>
                  <a:lnTo>
                    <a:pt x="1765" y="367"/>
                  </a:lnTo>
                  <a:lnTo>
                    <a:pt x="1765" y="347"/>
                  </a:lnTo>
                  <a:lnTo>
                    <a:pt x="1789" y="342"/>
                  </a:lnTo>
                  <a:lnTo>
                    <a:pt x="1813" y="342"/>
                  </a:lnTo>
                  <a:lnTo>
                    <a:pt x="1831" y="342"/>
                  </a:lnTo>
                  <a:lnTo>
                    <a:pt x="1855" y="337"/>
                  </a:lnTo>
                  <a:lnTo>
                    <a:pt x="1873" y="337"/>
                  </a:lnTo>
                  <a:lnTo>
                    <a:pt x="1897" y="337"/>
                  </a:lnTo>
                  <a:lnTo>
                    <a:pt x="1915" y="337"/>
                  </a:lnTo>
                  <a:lnTo>
                    <a:pt x="1939" y="337"/>
                  </a:lnTo>
                  <a:lnTo>
                    <a:pt x="1957" y="327"/>
                  </a:lnTo>
                  <a:lnTo>
                    <a:pt x="1981" y="322"/>
                  </a:lnTo>
                  <a:lnTo>
                    <a:pt x="1999" y="322"/>
                  </a:lnTo>
                  <a:lnTo>
                    <a:pt x="2023" y="322"/>
                  </a:lnTo>
                  <a:lnTo>
                    <a:pt x="2041" y="322"/>
                  </a:lnTo>
                  <a:lnTo>
                    <a:pt x="2053" y="307"/>
                  </a:lnTo>
                  <a:lnTo>
                    <a:pt x="2071" y="292"/>
                  </a:lnTo>
                  <a:lnTo>
                    <a:pt x="2089" y="287"/>
                  </a:lnTo>
                  <a:lnTo>
                    <a:pt x="2107" y="287"/>
                  </a:lnTo>
                  <a:lnTo>
                    <a:pt x="2125" y="277"/>
                  </a:lnTo>
                  <a:lnTo>
                    <a:pt x="2149" y="267"/>
                  </a:lnTo>
                  <a:lnTo>
                    <a:pt x="2155" y="252"/>
                  </a:lnTo>
                  <a:lnTo>
                    <a:pt x="2137" y="241"/>
                  </a:lnTo>
                  <a:lnTo>
                    <a:pt x="2119" y="241"/>
                  </a:lnTo>
                  <a:lnTo>
                    <a:pt x="2101" y="241"/>
                  </a:lnTo>
                  <a:lnTo>
                    <a:pt x="2077" y="241"/>
                  </a:lnTo>
                  <a:lnTo>
                    <a:pt x="2059" y="241"/>
                  </a:lnTo>
                  <a:lnTo>
                    <a:pt x="2035" y="241"/>
                  </a:lnTo>
                  <a:lnTo>
                    <a:pt x="2017" y="241"/>
                  </a:lnTo>
                  <a:lnTo>
                    <a:pt x="1993" y="241"/>
                  </a:lnTo>
                  <a:lnTo>
                    <a:pt x="1975" y="241"/>
                  </a:lnTo>
                  <a:lnTo>
                    <a:pt x="1951" y="236"/>
                  </a:lnTo>
                  <a:lnTo>
                    <a:pt x="1933" y="236"/>
                  </a:lnTo>
                  <a:lnTo>
                    <a:pt x="1909" y="231"/>
                  </a:lnTo>
                  <a:lnTo>
                    <a:pt x="1891" y="231"/>
                  </a:lnTo>
                  <a:lnTo>
                    <a:pt x="1867" y="231"/>
                  </a:lnTo>
                  <a:lnTo>
                    <a:pt x="1849" y="231"/>
                  </a:lnTo>
                  <a:lnTo>
                    <a:pt x="1825" y="231"/>
                  </a:lnTo>
                  <a:lnTo>
                    <a:pt x="1819" y="246"/>
                  </a:lnTo>
                  <a:lnTo>
                    <a:pt x="1819" y="262"/>
                  </a:lnTo>
                  <a:lnTo>
                    <a:pt x="1819" y="277"/>
                  </a:lnTo>
                  <a:lnTo>
                    <a:pt x="1801" y="277"/>
                  </a:lnTo>
                  <a:lnTo>
                    <a:pt x="1783" y="277"/>
                  </a:lnTo>
                  <a:lnTo>
                    <a:pt x="1765" y="277"/>
                  </a:lnTo>
                  <a:lnTo>
                    <a:pt x="1741" y="277"/>
                  </a:lnTo>
                  <a:lnTo>
                    <a:pt x="1723" y="277"/>
                  </a:lnTo>
                  <a:lnTo>
                    <a:pt x="1699" y="272"/>
                  </a:lnTo>
                  <a:lnTo>
                    <a:pt x="1699" y="257"/>
                  </a:lnTo>
                  <a:lnTo>
                    <a:pt x="1681" y="257"/>
                  </a:lnTo>
                  <a:lnTo>
                    <a:pt x="1657" y="267"/>
                  </a:lnTo>
                  <a:lnTo>
                    <a:pt x="1651" y="282"/>
                  </a:lnTo>
                  <a:lnTo>
                    <a:pt x="1633" y="287"/>
                  </a:lnTo>
                  <a:lnTo>
                    <a:pt x="1616" y="297"/>
                  </a:lnTo>
                  <a:lnTo>
                    <a:pt x="1598" y="302"/>
                  </a:lnTo>
                  <a:lnTo>
                    <a:pt x="1574" y="312"/>
                  </a:lnTo>
                  <a:lnTo>
                    <a:pt x="1556" y="312"/>
                  </a:lnTo>
                  <a:lnTo>
                    <a:pt x="1532" y="317"/>
                  </a:lnTo>
                  <a:lnTo>
                    <a:pt x="1514" y="317"/>
                  </a:lnTo>
                  <a:lnTo>
                    <a:pt x="1496" y="317"/>
                  </a:lnTo>
                  <a:lnTo>
                    <a:pt x="1472" y="317"/>
                  </a:lnTo>
                  <a:lnTo>
                    <a:pt x="1454" y="317"/>
                  </a:lnTo>
                  <a:lnTo>
                    <a:pt x="1442" y="302"/>
                  </a:lnTo>
                  <a:lnTo>
                    <a:pt x="1454" y="287"/>
                  </a:lnTo>
                  <a:lnTo>
                    <a:pt x="1478" y="287"/>
                  </a:lnTo>
                  <a:lnTo>
                    <a:pt x="1496" y="287"/>
                  </a:lnTo>
                  <a:lnTo>
                    <a:pt x="1520" y="287"/>
                  </a:lnTo>
                  <a:lnTo>
                    <a:pt x="1538" y="282"/>
                  </a:lnTo>
                  <a:lnTo>
                    <a:pt x="1544" y="267"/>
                  </a:lnTo>
                  <a:lnTo>
                    <a:pt x="1550" y="252"/>
                  </a:lnTo>
                  <a:lnTo>
                    <a:pt x="1562" y="236"/>
                  </a:lnTo>
                  <a:lnTo>
                    <a:pt x="1538" y="231"/>
                  </a:lnTo>
                  <a:lnTo>
                    <a:pt x="1514" y="231"/>
                  </a:lnTo>
                  <a:lnTo>
                    <a:pt x="1496" y="231"/>
                  </a:lnTo>
                  <a:lnTo>
                    <a:pt x="1472" y="231"/>
                  </a:lnTo>
                  <a:lnTo>
                    <a:pt x="1454" y="231"/>
                  </a:lnTo>
                  <a:lnTo>
                    <a:pt x="1454" y="246"/>
                  </a:lnTo>
                  <a:lnTo>
                    <a:pt x="1448" y="262"/>
                  </a:lnTo>
                  <a:lnTo>
                    <a:pt x="1430" y="262"/>
                  </a:lnTo>
                  <a:lnTo>
                    <a:pt x="1412" y="262"/>
                  </a:lnTo>
                  <a:lnTo>
                    <a:pt x="1388" y="262"/>
                  </a:lnTo>
                  <a:lnTo>
                    <a:pt x="1370" y="262"/>
                  </a:lnTo>
                  <a:lnTo>
                    <a:pt x="1358" y="246"/>
                  </a:lnTo>
                  <a:lnTo>
                    <a:pt x="1346" y="231"/>
                  </a:lnTo>
                  <a:lnTo>
                    <a:pt x="1328" y="226"/>
                  </a:lnTo>
                  <a:lnTo>
                    <a:pt x="1304" y="216"/>
                  </a:lnTo>
                  <a:lnTo>
                    <a:pt x="1286" y="211"/>
                  </a:lnTo>
                  <a:lnTo>
                    <a:pt x="1262" y="211"/>
                  </a:lnTo>
                  <a:lnTo>
                    <a:pt x="1244" y="211"/>
                  </a:lnTo>
                  <a:lnTo>
                    <a:pt x="1220" y="211"/>
                  </a:lnTo>
                  <a:lnTo>
                    <a:pt x="1202" y="211"/>
                  </a:lnTo>
                  <a:lnTo>
                    <a:pt x="1178" y="211"/>
                  </a:lnTo>
                  <a:lnTo>
                    <a:pt x="1160" y="211"/>
                  </a:lnTo>
                  <a:lnTo>
                    <a:pt x="1136" y="211"/>
                  </a:lnTo>
                  <a:lnTo>
                    <a:pt x="1118" y="211"/>
                  </a:lnTo>
                  <a:lnTo>
                    <a:pt x="1094" y="211"/>
                  </a:lnTo>
                  <a:lnTo>
                    <a:pt x="1076" y="211"/>
                  </a:lnTo>
                  <a:lnTo>
                    <a:pt x="1052" y="226"/>
                  </a:lnTo>
                  <a:lnTo>
                    <a:pt x="1034" y="241"/>
                  </a:lnTo>
                  <a:lnTo>
                    <a:pt x="1010" y="246"/>
                  </a:lnTo>
                  <a:lnTo>
                    <a:pt x="992" y="246"/>
                  </a:lnTo>
                  <a:lnTo>
                    <a:pt x="974" y="246"/>
                  </a:lnTo>
                  <a:lnTo>
                    <a:pt x="950" y="246"/>
                  </a:lnTo>
                  <a:lnTo>
                    <a:pt x="932" y="246"/>
                  </a:lnTo>
                  <a:lnTo>
                    <a:pt x="914" y="246"/>
                  </a:lnTo>
                  <a:lnTo>
                    <a:pt x="938" y="246"/>
                  </a:lnTo>
                  <a:lnTo>
                    <a:pt x="962" y="246"/>
                  </a:lnTo>
                  <a:lnTo>
                    <a:pt x="968" y="231"/>
                  </a:lnTo>
                  <a:lnTo>
                    <a:pt x="980" y="216"/>
                  </a:lnTo>
                  <a:lnTo>
                    <a:pt x="1004" y="211"/>
                  </a:lnTo>
                  <a:lnTo>
                    <a:pt x="1022" y="211"/>
                  </a:lnTo>
                  <a:lnTo>
                    <a:pt x="1046" y="211"/>
                  </a:lnTo>
                  <a:lnTo>
                    <a:pt x="1064" y="211"/>
                  </a:lnTo>
                  <a:lnTo>
                    <a:pt x="1082" y="201"/>
                  </a:lnTo>
                  <a:lnTo>
                    <a:pt x="1106" y="181"/>
                  </a:lnTo>
                  <a:lnTo>
                    <a:pt x="1124" y="176"/>
                  </a:lnTo>
                  <a:lnTo>
                    <a:pt x="1148" y="176"/>
                  </a:lnTo>
                  <a:lnTo>
                    <a:pt x="1166" y="176"/>
                  </a:lnTo>
                  <a:lnTo>
                    <a:pt x="1190" y="176"/>
                  </a:lnTo>
                  <a:lnTo>
                    <a:pt x="1208" y="176"/>
                  </a:lnTo>
                  <a:lnTo>
                    <a:pt x="1220" y="191"/>
                  </a:lnTo>
                  <a:lnTo>
                    <a:pt x="1238" y="191"/>
                  </a:lnTo>
                  <a:lnTo>
                    <a:pt x="1256" y="196"/>
                  </a:lnTo>
                  <a:lnTo>
                    <a:pt x="1274" y="196"/>
                  </a:lnTo>
                  <a:lnTo>
                    <a:pt x="1292" y="196"/>
                  </a:lnTo>
                  <a:lnTo>
                    <a:pt x="1316" y="196"/>
                  </a:lnTo>
                  <a:lnTo>
                    <a:pt x="1334" y="196"/>
                  </a:lnTo>
                  <a:lnTo>
                    <a:pt x="1352" y="196"/>
                  </a:lnTo>
                  <a:lnTo>
                    <a:pt x="1376" y="196"/>
                  </a:lnTo>
                  <a:lnTo>
                    <a:pt x="1400" y="196"/>
                  </a:lnTo>
                  <a:lnTo>
                    <a:pt x="1418" y="196"/>
                  </a:lnTo>
                  <a:lnTo>
                    <a:pt x="1436" y="196"/>
                  </a:lnTo>
                  <a:lnTo>
                    <a:pt x="1454" y="196"/>
                  </a:lnTo>
                  <a:lnTo>
                    <a:pt x="1478" y="196"/>
                  </a:lnTo>
                  <a:lnTo>
                    <a:pt x="1496" y="196"/>
                  </a:lnTo>
                  <a:lnTo>
                    <a:pt x="1520" y="196"/>
                  </a:lnTo>
                  <a:lnTo>
                    <a:pt x="1538" y="196"/>
                  </a:lnTo>
                  <a:lnTo>
                    <a:pt x="1562" y="196"/>
                  </a:lnTo>
                  <a:lnTo>
                    <a:pt x="1580" y="196"/>
                  </a:lnTo>
                  <a:lnTo>
                    <a:pt x="1604" y="191"/>
                  </a:lnTo>
                  <a:lnTo>
                    <a:pt x="1610" y="176"/>
                  </a:lnTo>
                  <a:lnTo>
                    <a:pt x="1627" y="176"/>
                  </a:lnTo>
                  <a:lnTo>
                    <a:pt x="1645" y="176"/>
                  </a:lnTo>
                  <a:lnTo>
                    <a:pt x="1663" y="166"/>
                  </a:lnTo>
                  <a:lnTo>
                    <a:pt x="1675" y="146"/>
                  </a:lnTo>
                  <a:lnTo>
                    <a:pt x="1675" y="131"/>
                  </a:lnTo>
                  <a:lnTo>
                    <a:pt x="1657" y="126"/>
                  </a:lnTo>
                  <a:lnTo>
                    <a:pt x="1639" y="126"/>
                  </a:lnTo>
                  <a:lnTo>
                    <a:pt x="1616" y="126"/>
                  </a:lnTo>
                  <a:lnTo>
                    <a:pt x="1598" y="126"/>
                  </a:lnTo>
                  <a:lnTo>
                    <a:pt x="1574" y="126"/>
                  </a:lnTo>
                  <a:lnTo>
                    <a:pt x="1556" y="126"/>
                  </a:lnTo>
                  <a:lnTo>
                    <a:pt x="1532" y="126"/>
                  </a:lnTo>
                  <a:lnTo>
                    <a:pt x="1526" y="111"/>
                  </a:lnTo>
                  <a:lnTo>
                    <a:pt x="1508" y="111"/>
                  </a:lnTo>
                  <a:lnTo>
                    <a:pt x="1490" y="111"/>
                  </a:lnTo>
                  <a:lnTo>
                    <a:pt x="1472" y="111"/>
                  </a:lnTo>
                  <a:lnTo>
                    <a:pt x="1448" y="111"/>
                  </a:lnTo>
                  <a:lnTo>
                    <a:pt x="1424" y="121"/>
                  </a:lnTo>
                  <a:lnTo>
                    <a:pt x="1406" y="121"/>
                  </a:lnTo>
                  <a:lnTo>
                    <a:pt x="1424" y="121"/>
                  </a:lnTo>
                  <a:lnTo>
                    <a:pt x="1442" y="111"/>
                  </a:lnTo>
                  <a:lnTo>
                    <a:pt x="1454" y="96"/>
                  </a:lnTo>
                  <a:lnTo>
                    <a:pt x="1454" y="75"/>
                  </a:lnTo>
                  <a:lnTo>
                    <a:pt x="1454" y="60"/>
                  </a:lnTo>
                  <a:lnTo>
                    <a:pt x="1430" y="55"/>
                  </a:lnTo>
                  <a:lnTo>
                    <a:pt x="1406" y="55"/>
                  </a:lnTo>
                  <a:lnTo>
                    <a:pt x="1388" y="55"/>
                  </a:lnTo>
                  <a:lnTo>
                    <a:pt x="1364" y="65"/>
                  </a:lnTo>
                  <a:lnTo>
                    <a:pt x="1346" y="80"/>
                  </a:lnTo>
                  <a:lnTo>
                    <a:pt x="1322" y="91"/>
                  </a:lnTo>
                  <a:lnTo>
                    <a:pt x="1304" y="91"/>
                  </a:lnTo>
                  <a:lnTo>
                    <a:pt x="1280" y="91"/>
                  </a:lnTo>
                  <a:lnTo>
                    <a:pt x="1262" y="91"/>
                  </a:lnTo>
                  <a:lnTo>
                    <a:pt x="1244" y="91"/>
                  </a:lnTo>
                  <a:lnTo>
                    <a:pt x="1220" y="91"/>
                  </a:lnTo>
                  <a:lnTo>
                    <a:pt x="1202" y="91"/>
                  </a:lnTo>
                  <a:lnTo>
                    <a:pt x="1190" y="106"/>
                  </a:lnTo>
                  <a:lnTo>
                    <a:pt x="1172" y="116"/>
                  </a:lnTo>
                  <a:lnTo>
                    <a:pt x="1154" y="116"/>
                  </a:lnTo>
                  <a:lnTo>
                    <a:pt x="1136" y="121"/>
                  </a:lnTo>
                  <a:lnTo>
                    <a:pt x="1118" y="121"/>
                  </a:lnTo>
                  <a:lnTo>
                    <a:pt x="1094" y="121"/>
                  </a:lnTo>
                  <a:lnTo>
                    <a:pt x="1076" y="121"/>
                  </a:lnTo>
                  <a:lnTo>
                    <a:pt x="1052" y="121"/>
                  </a:lnTo>
                  <a:lnTo>
                    <a:pt x="1034" y="121"/>
                  </a:lnTo>
                  <a:lnTo>
                    <a:pt x="1010" y="121"/>
                  </a:lnTo>
                  <a:lnTo>
                    <a:pt x="986" y="121"/>
                  </a:lnTo>
                  <a:lnTo>
                    <a:pt x="968" y="121"/>
                  </a:lnTo>
                  <a:lnTo>
                    <a:pt x="950" y="121"/>
                  </a:lnTo>
                  <a:lnTo>
                    <a:pt x="926" y="121"/>
                  </a:lnTo>
                  <a:lnTo>
                    <a:pt x="908" y="121"/>
                  </a:lnTo>
                  <a:lnTo>
                    <a:pt x="902" y="106"/>
                  </a:lnTo>
                  <a:lnTo>
                    <a:pt x="902" y="91"/>
                  </a:lnTo>
                  <a:lnTo>
                    <a:pt x="920" y="91"/>
                  </a:lnTo>
                  <a:lnTo>
                    <a:pt x="938" y="91"/>
                  </a:lnTo>
                  <a:lnTo>
                    <a:pt x="956" y="86"/>
                  </a:lnTo>
                  <a:lnTo>
                    <a:pt x="974" y="86"/>
                  </a:lnTo>
                  <a:lnTo>
                    <a:pt x="992" y="86"/>
                  </a:lnTo>
                  <a:lnTo>
                    <a:pt x="1016" y="86"/>
                  </a:lnTo>
                  <a:lnTo>
                    <a:pt x="1034" y="86"/>
                  </a:lnTo>
                  <a:lnTo>
                    <a:pt x="1058" y="86"/>
                  </a:lnTo>
                  <a:lnTo>
                    <a:pt x="1076" y="86"/>
                  </a:lnTo>
                  <a:lnTo>
                    <a:pt x="1100" y="86"/>
                  </a:lnTo>
                  <a:lnTo>
                    <a:pt x="1118" y="86"/>
                  </a:lnTo>
                  <a:lnTo>
                    <a:pt x="1142" y="86"/>
                  </a:lnTo>
                  <a:lnTo>
                    <a:pt x="1160" y="86"/>
                  </a:lnTo>
                  <a:lnTo>
                    <a:pt x="1184" y="86"/>
                  </a:lnTo>
                  <a:lnTo>
                    <a:pt x="1202" y="86"/>
                  </a:lnTo>
                  <a:lnTo>
                    <a:pt x="1226" y="75"/>
                  </a:lnTo>
                  <a:lnTo>
                    <a:pt x="1244" y="75"/>
                  </a:lnTo>
                  <a:lnTo>
                    <a:pt x="1268" y="75"/>
                  </a:lnTo>
                  <a:lnTo>
                    <a:pt x="1286" y="75"/>
                  </a:lnTo>
                  <a:lnTo>
                    <a:pt x="1310" y="70"/>
                  </a:lnTo>
                  <a:lnTo>
                    <a:pt x="1328" y="70"/>
                  </a:lnTo>
                  <a:lnTo>
                    <a:pt x="1334" y="55"/>
                  </a:lnTo>
                  <a:lnTo>
                    <a:pt x="1352" y="55"/>
                  </a:lnTo>
                  <a:lnTo>
                    <a:pt x="1370" y="50"/>
                  </a:lnTo>
                  <a:lnTo>
                    <a:pt x="1370" y="35"/>
                  </a:lnTo>
                  <a:lnTo>
                    <a:pt x="1352" y="35"/>
                  </a:lnTo>
                  <a:lnTo>
                    <a:pt x="1334" y="35"/>
                  </a:lnTo>
                  <a:lnTo>
                    <a:pt x="1322" y="20"/>
                  </a:lnTo>
                  <a:lnTo>
                    <a:pt x="1334" y="2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3" name="Freeform 29"/>
            <p:cNvSpPr>
              <a:spLocks/>
            </p:cNvSpPr>
            <p:nvPr/>
          </p:nvSpPr>
          <p:spPr bwMode="auto">
            <a:xfrm>
              <a:off x="1753" y="847"/>
              <a:ext cx="98" cy="85"/>
            </a:xfrm>
            <a:custGeom>
              <a:avLst/>
              <a:gdLst/>
              <a:ahLst/>
              <a:cxnLst>
                <a:cxn ang="0">
                  <a:pos x="30" y="20"/>
                </a:cxn>
                <a:cxn ang="0">
                  <a:pos x="6" y="20"/>
                </a:cxn>
                <a:cxn ang="0">
                  <a:pos x="0" y="35"/>
                </a:cxn>
                <a:cxn ang="0">
                  <a:pos x="0" y="49"/>
                </a:cxn>
                <a:cxn ang="0">
                  <a:pos x="18" y="54"/>
                </a:cxn>
                <a:cxn ang="0">
                  <a:pos x="24" y="69"/>
                </a:cxn>
                <a:cxn ang="0">
                  <a:pos x="36" y="84"/>
                </a:cxn>
                <a:cxn ang="0">
                  <a:pos x="55" y="84"/>
                </a:cxn>
                <a:cxn ang="0">
                  <a:pos x="85" y="84"/>
                </a:cxn>
                <a:cxn ang="0">
                  <a:pos x="97" y="69"/>
                </a:cxn>
                <a:cxn ang="0">
                  <a:pos x="97" y="54"/>
                </a:cxn>
                <a:cxn ang="0">
                  <a:pos x="97" y="40"/>
                </a:cxn>
                <a:cxn ang="0">
                  <a:pos x="79" y="40"/>
                </a:cxn>
                <a:cxn ang="0">
                  <a:pos x="61" y="40"/>
                </a:cxn>
                <a:cxn ang="0">
                  <a:pos x="49" y="25"/>
                </a:cxn>
                <a:cxn ang="0">
                  <a:pos x="24" y="20"/>
                </a:cxn>
                <a:cxn ang="0">
                  <a:pos x="24" y="5"/>
                </a:cxn>
                <a:cxn ang="0">
                  <a:pos x="6" y="0"/>
                </a:cxn>
                <a:cxn ang="0">
                  <a:pos x="6" y="15"/>
                </a:cxn>
                <a:cxn ang="0">
                  <a:pos x="30" y="20"/>
                </a:cxn>
                <a:cxn ang="0">
                  <a:pos x="30" y="35"/>
                </a:cxn>
                <a:cxn ang="0">
                  <a:pos x="6" y="35"/>
                </a:cxn>
                <a:cxn ang="0">
                  <a:pos x="30" y="20"/>
                </a:cxn>
              </a:cxnLst>
              <a:rect l="0" t="0" r="r" b="b"/>
              <a:pathLst>
                <a:path w="98" h="85">
                  <a:moveTo>
                    <a:pt x="30" y="20"/>
                  </a:moveTo>
                  <a:lnTo>
                    <a:pt x="6" y="20"/>
                  </a:lnTo>
                  <a:lnTo>
                    <a:pt x="0" y="35"/>
                  </a:lnTo>
                  <a:lnTo>
                    <a:pt x="0" y="49"/>
                  </a:lnTo>
                  <a:lnTo>
                    <a:pt x="18" y="54"/>
                  </a:lnTo>
                  <a:lnTo>
                    <a:pt x="24" y="69"/>
                  </a:lnTo>
                  <a:lnTo>
                    <a:pt x="36" y="84"/>
                  </a:lnTo>
                  <a:lnTo>
                    <a:pt x="55" y="84"/>
                  </a:lnTo>
                  <a:lnTo>
                    <a:pt x="85" y="84"/>
                  </a:lnTo>
                  <a:lnTo>
                    <a:pt x="97" y="69"/>
                  </a:lnTo>
                  <a:lnTo>
                    <a:pt x="97" y="54"/>
                  </a:lnTo>
                  <a:lnTo>
                    <a:pt x="97" y="40"/>
                  </a:lnTo>
                  <a:lnTo>
                    <a:pt x="79" y="40"/>
                  </a:lnTo>
                  <a:lnTo>
                    <a:pt x="61" y="40"/>
                  </a:lnTo>
                  <a:lnTo>
                    <a:pt x="49" y="25"/>
                  </a:lnTo>
                  <a:lnTo>
                    <a:pt x="24" y="20"/>
                  </a:lnTo>
                  <a:lnTo>
                    <a:pt x="24" y="5"/>
                  </a:lnTo>
                  <a:lnTo>
                    <a:pt x="6" y="0"/>
                  </a:lnTo>
                  <a:lnTo>
                    <a:pt x="6" y="15"/>
                  </a:lnTo>
                  <a:lnTo>
                    <a:pt x="30" y="20"/>
                  </a:lnTo>
                  <a:lnTo>
                    <a:pt x="30" y="35"/>
                  </a:lnTo>
                  <a:lnTo>
                    <a:pt x="6" y="35"/>
                  </a:lnTo>
                  <a:lnTo>
                    <a:pt x="30" y="2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4" name="Freeform 30"/>
            <p:cNvSpPr>
              <a:spLocks/>
            </p:cNvSpPr>
            <p:nvPr/>
          </p:nvSpPr>
          <p:spPr bwMode="auto">
            <a:xfrm>
              <a:off x="5380" y="338"/>
              <a:ext cx="365" cy="106"/>
            </a:xfrm>
            <a:custGeom>
              <a:avLst/>
              <a:gdLst/>
              <a:ahLst/>
              <a:cxnLst>
                <a:cxn ang="0">
                  <a:pos x="340" y="15"/>
                </a:cxn>
                <a:cxn ang="0">
                  <a:pos x="298" y="5"/>
                </a:cxn>
                <a:cxn ang="0">
                  <a:pos x="257" y="0"/>
                </a:cxn>
                <a:cxn ang="0">
                  <a:pos x="215" y="0"/>
                </a:cxn>
                <a:cxn ang="0">
                  <a:pos x="173" y="0"/>
                </a:cxn>
                <a:cxn ang="0">
                  <a:pos x="131" y="0"/>
                </a:cxn>
                <a:cxn ang="0">
                  <a:pos x="101" y="15"/>
                </a:cxn>
                <a:cxn ang="0">
                  <a:pos x="66" y="25"/>
                </a:cxn>
                <a:cxn ang="0">
                  <a:pos x="24" y="30"/>
                </a:cxn>
                <a:cxn ang="0">
                  <a:pos x="0" y="50"/>
                </a:cxn>
                <a:cxn ang="0">
                  <a:pos x="18" y="65"/>
                </a:cxn>
                <a:cxn ang="0">
                  <a:pos x="54" y="65"/>
                </a:cxn>
                <a:cxn ang="0">
                  <a:pos x="90" y="70"/>
                </a:cxn>
                <a:cxn ang="0">
                  <a:pos x="131" y="70"/>
                </a:cxn>
                <a:cxn ang="0">
                  <a:pos x="161" y="55"/>
                </a:cxn>
                <a:cxn ang="0">
                  <a:pos x="197" y="65"/>
                </a:cxn>
                <a:cxn ang="0">
                  <a:pos x="215" y="65"/>
                </a:cxn>
                <a:cxn ang="0">
                  <a:pos x="239" y="40"/>
                </a:cxn>
                <a:cxn ang="0">
                  <a:pos x="280" y="35"/>
                </a:cxn>
                <a:cxn ang="0">
                  <a:pos x="310" y="50"/>
                </a:cxn>
                <a:cxn ang="0">
                  <a:pos x="274" y="50"/>
                </a:cxn>
                <a:cxn ang="0">
                  <a:pos x="269" y="80"/>
                </a:cxn>
                <a:cxn ang="0">
                  <a:pos x="286" y="95"/>
                </a:cxn>
                <a:cxn ang="0">
                  <a:pos x="322" y="105"/>
                </a:cxn>
                <a:cxn ang="0">
                  <a:pos x="352" y="90"/>
                </a:cxn>
                <a:cxn ang="0">
                  <a:pos x="352" y="55"/>
                </a:cxn>
                <a:cxn ang="0">
                  <a:pos x="316" y="55"/>
                </a:cxn>
                <a:cxn ang="0">
                  <a:pos x="298" y="40"/>
                </a:cxn>
                <a:cxn ang="0">
                  <a:pos x="340" y="35"/>
                </a:cxn>
                <a:cxn ang="0">
                  <a:pos x="364" y="30"/>
                </a:cxn>
                <a:cxn ang="0">
                  <a:pos x="340" y="15"/>
                </a:cxn>
                <a:cxn ang="0">
                  <a:pos x="310" y="0"/>
                </a:cxn>
              </a:cxnLst>
              <a:rect l="0" t="0" r="r" b="b"/>
              <a:pathLst>
                <a:path w="365" h="106">
                  <a:moveTo>
                    <a:pt x="364" y="15"/>
                  </a:moveTo>
                  <a:lnTo>
                    <a:pt x="340" y="15"/>
                  </a:lnTo>
                  <a:lnTo>
                    <a:pt x="316" y="15"/>
                  </a:lnTo>
                  <a:lnTo>
                    <a:pt x="298" y="5"/>
                  </a:lnTo>
                  <a:lnTo>
                    <a:pt x="274" y="0"/>
                  </a:lnTo>
                  <a:lnTo>
                    <a:pt x="257" y="0"/>
                  </a:lnTo>
                  <a:lnTo>
                    <a:pt x="233" y="0"/>
                  </a:lnTo>
                  <a:lnTo>
                    <a:pt x="215" y="0"/>
                  </a:lnTo>
                  <a:lnTo>
                    <a:pt x="191" y="0"/>
                  </a:lnTo>
                  <a:lnTo>
                    <a:pt x="173" y="0"/>
                  </a:lnTo>
                  <a:lnTo>
                    <a:pt x="149" y="0"/>
                  </a:lnTo>
                  <a:lnTo>
                    <a:pt x="131" y="0"/>
                  </a:lnTo>
                  <a:lnTo>
                    <a:pt x="107" y="0"/>
                  </a:lnTo>
                  <a:lnTo>
                    <a:pt x="101" y="15"/>
                  </a:lnTo>
                  <a:lnTo>
                    <a:pt x="84" y="25"/>
                  </a:lnTo>
                  <a:lnTo>
                    <a:pt x="66" y="25"/>
                  </a:lnTo>
                  <a:lnTo>
                    <a:pt x="48" y="25"/>
                  </a:lnTo>
                  <a:lnTo>
                    <a:pt x="24" y="30"/>
                  </a:lnTo>
                  <a:lnTo>
                    <a:pt x="6" y="35"/>
                  </a:lnTo>
                  <a:lnTo>
                    <a:pt x="0" y="50"/>
                  </a:lnTo>
                  <a:lnTo>
                    <a:pt x="0" y="65"/>
                  </a:lnTo>
                  <a:lnTo>
                    <a:pt x="18" y="65"/>
                  </a:lnTo>
                  <a:lnTo>
                    <a:pt x="36" y="65"/>
                  </a:lnTo>
                  <a:lnTo>
                    <a:pt x="54" y="65"/>
                  </a:lnTo>
                  <a:lnTo>
                    <a:pt x="72" y="65"/>
                  </a:lnTo>
                  <a:lnTo>
                    <a:pt x="90" y="70"/>
                  </a:lnTo>
                  <a:lnTo>
                    <a:pt x="113" y="70"/>
                  </a:lnTo>
                  <a:lnTo>
                    <a:pt x="131" y="70"/>
                  </a:lnTo>
                  <a:lnTo>
                    <a:pt x="143" y="55"/>
                  </a:lnTo>
                  <a:lnTo>
                    <a:pt x="161" y="55"/>
                  </a:lnTo>
                  <a:lnTo>
                    <a:pt x="179" y="55"/>
                  </a:lnTo>
                  <a:lnTo>
                    <a:pt x="197" y="65"/>
                  </a:lnTo>
                  <a:lnTo>
                    <a:pt x="203" y="80"/>
                  </a:lnTo>
                  <a:lnTo>
                    <a:pt x="215" y="65"/>
                  </a:lnTo>
                  <a:lnTo>
                    <a:pt x="215" y="50"/>
                  </a:lnTo>
                  <a:lnTo>
                    <a:pt x="239" y="40"/>
                  </a:lnTo>
                  <a:lnTo>
                    <a:pt x="257" y="40"/>
                  </a:lnTo>
                  <a:lnTo>
                    <a:pt x="280" y="35"/>
                  </a:lnTo>
                  <a:lnTo>
                    <a:pt x="298" y="35"/>
                  </a:lnTo>
                  <a:lnTo>
                    <a:pt x="310" y="50"/>
                  </a:lnTo>
                  <a:lnTo>
                    <a:pt x="292" y="50"/>
                  </a:lnTo>
                  <a:lnTo>
                    <a:pt x="274" y="50"/>
                  </a:lnTo>
                  <a:lnTo>
                    <a:pt x="269" y="65"/>
                  </a:lnTo>
                  <a:lnTo>
                    <a:pt x="269" y="80"/>
                  </a:lnTo>
                  <a:lnTo>
                    <a:pt x="269" y="95"/>
                  </a:lnTo>
                  <a:lnTo>
                    <a:pt x="286" y="95"/>
                  </a:lnTo>
                  <a:lnTo>
                    <a:pt x="304" y="95"/>
                  </a:lnTo>
                  <a:lnTo>
                    <a:pt x="322" y="105"/>
                  </a:lnTo>
                  <a:lnTo>
                    <a:pt x="340" y="105"/>
                  </a:lnTo>
                  <a:lnTo>
                    <a:pt x="352" y="90"/>
                  </a:lnTo>
                  <a:lnTo>
                    <a:pt x="352" y="75"/>
                  </a:lnTo>
                  <a:lnTo>
                    <a:pt x="352" y="55"/>
                  </a:lnTo>
                  <a:lnTo>
                    <a:pt x="334" y="55"/>
                  </a:lnTo>
                  <a:lnTo>
                    <a:pt x="316" y="55"/>
                  </a:lnTo>
                  <a:lnTo>
                    <a:pt x="298" y="55"/>
                  </a:lnTo>
                  <a:lnTo>
                    <a:pt x="298" y="40"/>
                  </a:lnTo>
                  <a:lnTo>
                    <a:pt x="322" y="35"/>
                  </a:lnTo>
                  <a:lnTo>
                    <a:pt x="340" y="35"/>
                  </a:lnTo>
                  <a:lnTo>
                    <a:pt x="364" y="45"/>
                  </a:lnTo>
                  <a:lnTo>
                    <a:pt x="364" y="30"/>
                  </a:lnTo>
                  <a:lnTo>
                    <a:pt x="364" y="15"/>
                  </a:lnTo>
                  <a:lnTo>
                    <a:pt x="340" y="15"/>
                  </a:lnTo>
                  <a:lnTo>
                    <a:pt x="328" y="0"/>
                  </a:lnTo>
                  <a:lnTo>
                    <a:pt x="310" y="0"/>
                  </a:lnTo>
                  <a:lnTo>
                    <a:pt x="298"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5" name="Freeform 31"/>
            <p:cNvSpPr>
              <a:spLocks/>
            </p:cNvSpPr>
            <p:nvPr/>
          </p:nvSpPr>
          <p:spPr bwMode="auto">
            <a:xfrm>
              <a:off x="3936" y="367"/>
              <a:ext cx="557" cy="193"/>
            </a:xfrm>
            <a:custGeom>
              <a:avLst/>
              <a:gdLst/>
              <a:ahLst/>
              <a:cxnLst>
                <a:cxn ang="0">
                  <a:pos x="538" y="66"/>
                </a:cxn>
                <a:cxn ang="0">
                  <a:pos x="496" y="66"/>
                </a:cxn>
                <a:cxn ang="0">
                  <a:pos x="490" y="35"/>
                </a:cxn>
                <a:cxn ang="0">
                  <a:pos x="454" y="40"/>
                </a:cxn>
                <a:cxn ang="0">
                  <a:pos x="413" y="45"/>
                </a:cxn>
                <a:cxn ang="0">
                  <a:pos x="395" y="76"/>
                </a:cxn>
                <a:cxn ang="0">
                  <a:pos x="395" y="35"/>
                </a:cxn>
                <a:cxn ang="0">
                  <a:pos x="353" y="20"/>
                </a:cxn>
                <a:cxn ang="0">
                  <a:pos x="329" y="51"/>
                </a:cxn>
                <a:cxn ang="0">
                  <a:pos x="287" y="61"/>
                </a:cxn>
                <a:cxn ang="0">
                  <a:pos x="269" y="45"/>
                </a:cxn>
                <a:cxn ang="0">
                  <a:pos x="227" y="45"/>
                </a:cxn>
                <a:cxn ang="0">
                  <a:pos x="221" y="15"/>
                </a:cxn>
                <a:cxn ang="0">
                  <a:pos x="197" y="0"/>
                </a:cxn>
                <a:cxn ang="0">
                  <a:pos x="143" y="0"/>
                </a:cxn>
                <a:cxn ang="0">
                  <a:pos x="120" y="15"/>
                </a:cxn>
                <a:cxn ang="0">
                  <a:pos x="120" y="45"/>
                </a:cxn>
                <a:cxn ang="0">
                  <a:pos x="84" y="51"/>
                </a:cxn>
                <a:cxn ang="0">
                  <a:pos x="42" y="45"/>
                </a:cxn>
                <a:cxn ang="0">
                  <a:pos x="0" y="30"/>
                </a:cxn>
                <a:cxn ang="0">
                  <a:pos x="6" y="61"/>
                </a:cxn>
                <a:cxn ang="0">
                  <a:pos x="48" y="61"/>
                </a:cxn>
                <a:cxn ang="0">
                  <a:pos x="72" y="76"/>
                </a:cxn>
                <a:cxn ang="0">
                  <a:pos x="42" y="101"/>
                </a:cxn>
                <a:cxn ang="0">
                  <a:pos x="78" y="111"/>
                </a:cxn>
                <a:cxn ang="0">
                  <a:pos x="114" y="111"/>
                </a:cxn>
                <a:cxn ang="0">
                  <a:pos x="155" y="111"/>
                </a:cxn>
                <a:cxn ang="0">
                  <a:pos x="197" y="111"/>
                </a:cxn>
                <a:cxn ang="0">
                  <a:pos x="149" y="121"/>
                </a:cxn>
                <a:cxn ang="0">
                  <a:pos x="108" y="136"/>
                </a:cxn>
                <a:cxn ang="0">
                  <a:pos x="102" y="167"/>
                </a:cxn>
                <a:cxn ang="0">
                  <a:pos x="138" y="167"/>
                </a:cxn>
                <a:cxn ang="0">
                  <a:pos x="173" y="167"/>
                </a:cxn>
                <a:cxn ang="0">
                  <a:pos x="215" y="167"/>
                </a:cxn>
                <a:cxn ang="0">
                  <a:pos x="263" y="167"/>
                </a:cxn>
                <a:cxn ang="0">
                  <a:pos x="287" y="187"/>
                </a:cxn>
                <a:cxn ang="0">
                  <a:pos x="329" y="192"/>
                </a:cxn>
                <a:cxn ang="0">
                  <a:pos x="365" y="192"/>
                </a:cxn>
                <a:cxn ang="0">
                  <a:pos x="401" y="192"/>
                </a:cxn>
                <a:cxn ang="0">
                  <a:pos x="424" y="177"/>
                </a:cxn>
                <a:cxn ang="0">
                  <a:pos x="442" y="162"/>
                </a:cxn>
                <a:cxn ang="0">
                  <a:pos x="484" y="162"/>
                </a:cxn>
                <a:cxn ang="0">
                  <a:pos x="508" y="141"/>
                </a:cxn>
                <a:cxn ang="0">
                  <a:pos x="526" y="116"/>
                </a:cxn>
                <a:cxn ang="0">
                  <a:pos x="544" y="86"/>
                </a:cxn>
                <a:cxn ang="0">
                  <a:pos x="544" y="56"/>
                </a:cxn>
                <a:cxn ang="0">
                  <a:pos x="496" y="56"/>
                </a:cxn>
                <a:cxn ang="0">
                  <a:pos x="472" y="35"/>
                </a:cxn>
              </a:cxnLst>
              <a:rect l="0" t="0" r="r" b="b"/>
              <a:pathLst>
                <a:path w="557" h="193">
                  <a:moveTo>
                    <a:pt x="556" y="66"/>
                  </a:moveTo>
                  <a:lnTo>
                    <a:pt x="538" y="66"/>
                  </a:lnTo>
                  <a:lnTo>
                    <a:pt x="520" y="66"/>
                  </a:lnTo>
                  <a:lnTo>
                    <a:pt x="496" y="66"/>
                  </a:lnTo>
                  <a:lnTo>
                    <a:pt x="490" y="51"/>
                  </a:lnTo>
                  <a:lnTo>
                    <a:pt x="490" y="35"/>
                  </a:lnTo>
                  <a:lnTo>
                    <a:pt x="472" y="35"/>
                  </a:lnTo>
                  <a:lnTo>
                    <a:pt x="454" y="40"/>
                  </a:lnTo>
                  <a:lnTo>
                    <a:pt x="436" y="51"/>
                  </a:lnTo>
                  <a:lnTo>
                    <a:pt x="413" y="45"/>
                  </a:lnTo>
                  <a:lnTo>
                    <a:pt x="407" y="61"/>
                  </a:lnTo>
                  <a:lnTo>
                    <a:pt x="395" y="76"/>
                  </a:lnTo>
                  <a:lnTo>
                    <a:pt x="395" y="56"/>
                  </a:lnTo>
                  <a:lnTo>
                    <a:pt x="395" y="35"/>
                  </a:lnTo>
                  <a:lnTo>
                    <a:pt x="371" y="30"/>
                  </a:lnTo>
                  <a:lnTo>
                    <a:pt x="353" y="20"/>
                  </a:lnTo>
                  <a:lnTo>
                    <a:pt x="353" y="40"/>
                  </a:lnTo>
                  <a:lnTo>
                    <a:pt x="329" y="51"/>
                  </a:lnTo>
                  <a:lnTo>
                    <a:pt x="311" y="61"/>
                  </a:lnTo>
                  <a:lnTo>
                    <a:pt x="287" y="61"/>
                  </a:lnTo>
                  <a:lnTo>
                    <a:pt x="269" y="61"/>
                  </a:lnTo>
                  <a:lnTo>
                    <a:pt x="269" y="45"/>
                  </a:lnTo>
                  <a:lnTo>
                    <a:pt x="245" y="45"/>
                  </a:lnTo>
                  <a:lnTo>
                    <a:pt x="227" y="45"/>
                  </a:lnTo>
                  <a:lnTo>
                    <a:pt x="227" y="30"/>
                  </a:lnTo>
                  <a:lnTo>
                    <a:pt x="221" y="15"/>
                  </a:lnTo>
                  <a:lnTo>
                    <a:pt x="215" y="0"/>
                  </a:lnTo>
                  <a:lnTo>
                    <a:pt x="197" y="0"/>
                  </a:lnTo>
                  <a:lnTo>
                    <a:pt x="161" y="0"/>
                  </a:lnTo>
                  <a:lnTo>
                    <a:pt x="143" y="0"/>
                  </a:lnTo>
                  <a:lnTo>
                    <a:pt x="126" y="0"/>
                  </a:lnTo>
                  <a:lnTo>
                    <a:pt x="120" y="15"/>
                  </a:lnTo>
                  <a:lnTo>
                    <a:pt x="120" y="30"/>
                  </a:lnTo>
                  <a:lnTo>
                    <a:pt x="120" y="45"/>
                  </a:lnTo>
                  <a:lnTo>
                    <a:pt x="102" y="51"/>
                  </a:lnTo>
                  <a:lnTo>
                    <a:pt x="84" y="51"/>
                  </a:lnTo>
                  <a:lnTo>
                    <a:pt x="66" y="51"/>
                  </a:lnTo>
                  <a:lnTo>
                    <a:pt x="42" y="45"/>
                  </a:lnTo>
                  <a:lnTo>
                    <a:pt x="24" y="30"/>
                  </a:lnTo>
                  <a:lnTo>
                    <a:pt x="0" y="30"/>
                  </a:lnTo>
                  <a:lnTo>
                    <a:pt x="0" y="45"/>
                  </a:lnTo>
                  <a:lnTo>
                    <a:pt x="6" y="61"/>
                  </a:lnTo>
                  <a:lnTo>
                    <a:pt x="30" y="61"/>
                  </a:lnTo>
                  <a:lnTo>
                    <a:pt x="48" y="61"/>
                  </a:lnTo>
                  <a:lnTo>
                    <a:pt x="72" y="61"/>
                  </a:lnTo>
                  <a:lnTo>
                    <a:pt x="72" y="76"/>
                  </a:lnTo>
                  <a:lnTo>
                    <a:pt x="54" y="86"/>
                  </a:lnTo>
                  <a:lnTo>
                    <a:pt x="42" y="101"/>
                  </a:lnTo>
                  <a:lnTo>
                    <a:pt x="60" y="111"/>
                  </a:lnTo>
                  <a:lnTo>
                    <a:pt x="78" y="111"/>
                  </a:lnTo>
                  <a:lnTo>
                    <a:pt x="96" y="111"/>
                  </a:lnTo>
                  <a:lnTo>
                    <a:pt x="114" y="111"/>
                  </a:lnTo>
                  <a:lnTo>
                    <a:pt x="132" y="111"/>
                  </a:lnTo>
                  <a:lnTo>
                    <a:pt x="155" y="111"/>
                  </a:lnTo>
                  <a:lnTo>
                    <a:pt x="173" y="111"/>
                  </a:lnTo>
                  <a:lnTo>
                    <a:pt x="197" y="111"/>
                  </a:lnTo>
                  <a:lnTo>
                    <a:pt x="215" y="111"/>
                  </a:lnTo>
                  <a:lnTo>
                    <a:pt x="149" y="121"/>
                  </a:lnTo>
                  <a:lnTo>
                    <a:pt x="126" y="121"/>
                  </a:lnTo>
                  <a:lnTo>
                    <a:pt x="108" y="136"/>
                  </a:lnTo>
                  <a:lnTo>
                    <a:pt x="102" y="152"/>
                  </a:lnTo>
                  <a:lnTo>
                    <a:pt x="102" y="167"/>
                  </a:lnTo>
                  <a:lnTo>
                    <a:pt x="120" y="167"/>
                  </a:lnTo>
                  <a:lnTo>
                    <a:pt x="138" y="167"/>
                  </a:lnTo>
                  <a:lnTo>
                    <a:pt x="155" y="167"/>
                  </a:lnTo>
                  <a:lnTo>
                    <a:pt x="173" y="167"/>
                  </a:lnTo>
                  <a:lnTo>
                    <a:pt x="197" y="167"/>
                  </a:lnTo>
                  <a:lnTo>
                    <a:pt x="215" y="167"/>
                  </a:lnTo>
                  <a:lnTo>
                    <a:pt x="245" y="167"/>
                  </a:lnTo>
                  <a:lnTo>
                    <a:pt x="263" y="167"/>
                  </a:lnTo>
                  <a:lnTo>
                    <a:pt x="281" y="172"/>
                  </a:lnTo>
                  <a:lnTo>
                    <a:pt x="287" y="187"/>
                  </a:lnTo>
                  <a:lnTo>
                    <a:pt x="305" y="192"/>
                  </a:lnTo>
                  <a:lnTo>
                    <a:pt x="329" y="192"/>
                  </a:lnTo>
                  <a:lnTo>
                    <a:pt x="347" y="192"/>
                  </a:lnTo>
                  <a:lnTo>
                    <a:pt x="365" y="192"/>
                  </a:lnTo>
                  <a:lnTo>
                    <a:pt x="383" y="192"/>
                  </a:lnTo>
                  <a:lnTo>
                    <a:pt x="401" y="192"/>
                  </a:lnTo>
                  <a:lnTo>
                    <a:pt x="418" y="192"/>
                  </a:lnTo>
                  <a:lnTo>
                    <a:pt x="424" y="177"/>
                  </a:lnTo>
                  <a:lnTo>
                    <a:pt x="424" y="162"/>
                  </a:lnTo>
                  <a:lnTo>
                    <a:pt x="442" y="162"/>
                  </a:lnTo>
                  <a:lnTo>
                    <a:pt x="460" y="162"/>
                  </a:lnTo>
                  <a:lnTo>
                    <a:pt x="484" y="162"/>
                  </a:lnTo>
                  <a:lnTo>
                    <a:pt x="502" y="162"/>
                  </a:lnTo>
                  <a:lnTo>
                    <a:pt x="508" y="141"/>
                  </a:lnTo>
                  <a:lnTo>
                    <a:pt x="508" y="126"/>
                  </a:lnTo>
                  <a:lnTo>
                    <a:pt x="526" y="116"/>
                  </a:lnTo>
                  <a:lnTo>
                    <a:pt x="532" y="101"/>
                  </a:lnTo>
                  <a:lnTo>
                    <a:pt x="544" y="86"/>
                  </a:lnTo>
                  <a:lnTo>
                    <a:pt x="544" y="71"/>
                  </a:lnTo>
                  <a:lnTo>
                    <a:pt x="544" y="56"/>
                  </a:lnTo>
                  <a:lnTo>
                    <a:pt x="520" y="56"/>
                  </a:lnTo>
                  <a:lnTo>
                    <a:pt x="496" y="56"/>
                  </a:lnTo>
                  <a:lnTo>
                    <a:pt x="490" y="35"/>
                  </a:lnTo>
                  <a:lnTo>
                    <a:pt x="472" y="35"/>
                  </a:lnTo>
                  <a:lnTo>
                    <a:pt x="466" y="35"/>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6" name="Freeform 32"/>
            <p:cNvSpPr>
              <a:spLocks/>
            </p:cNvSpPr>
            <p:nvPr/>
          </p:nvSpPr>
          <p:spPr bwMode="auto">
            <a:xfrm>
              <a:off x="3571" y="438"/>
              <a:ext cx="521" cy="383"/>
            </a:xfrm>
            <a:custGeom>
              <a:avLst/>
              <a:gdLst/>
              <a:ahLst/>
              <a:cxnLst>
                <a:cxn ang="0">
                  <a:pos x="484" y="146"/>
                </a:cxn>
                <a:cxn ang="0">
                  <a:pos x="424" y="126"/>
                </a:cxn>
                <a:cxn ang="0">
                  <a:pos x="412" y="80"/>
                </a:cxn>
                <a:cxn ang="0">
                  <a:pos x="371" y="55"/>
                </a:cxn>
                <a:cxn ang="0">
                  <a:pos x="353" y="25"/>
                </a:cxn>
                <a:cxn ang="0">
                  <a:pos x="317" y="0"/>
                </a:cxn>
                <a:cxn ang="0">
                  <a:pos x="257" y="0"/>
                </a:cxn>
                <a:cxn ang="0">
                  <a:pos x="233" y="30"/>
                </a:cxn>
                <a:cxn ang="0">
                  <a:pos x="227" y="85"/>
                </a:cxn>
                <a:cxn ang="0">
                  <a:pos x="209" y="126"/>
                </a:cxn>
                <a:cxn ang="0">
                  <a:pos x="203" y="80"/>
                </a:cxn>
                <a:cxn ang="0">
                  <a:pos x="173" y="35"/>
                </a:cxn>
                <a:cxn ang="0">
                  <a:pos x="126" y="40"/>
                </a:cxn>
                <a:cxn ang="0">
                  <a:pos x="102" y="45"/>
                </a:cxn>
                <a:cxn ang="0">
                  <a:pos x="102" y="10"/>
                </a:cxn>
                <a:cxn ang="0">
                  <a:pos x="84" y="5"/>
                </a:cxn>
                <a:cxn ang="0">
                  <a:pos x="24" y="5"/>
                </a:cxn>
                <a:cxn ang="0">
                  <a:pos x="0" y="50"/>
                </a:cxn>
                <a:cxn ang="0">
                  <a:pos x="36" y="85"/>
                </a:cxn>
                <a:cxn ang="0">
                  <a:pos x="36" y="136"/>
                </a:cxn>
                <a:cxn ang="0">
                  <a:pos x="54" y="171"/>
                </a:cxn>
                <a:cxn ang="0">
                  <a:pos x="120" y="176"/>
                </a:cxn>
                <a:cxn ang="0">
                  <a:pos x="137" y="146"/>
                </a:cxn>
                <a:cxn ang="0">
                  <a:pos x="179" y="141"/>
                </a:cxn>
                <a:cxn ang="0">
                  <a:pos x="221" y="161"/>
                </a:cxn>
                <a:cxn ang="0">
                  <a:pos x="281" y="191"/>
                </a:cxn>
                <a:cxn ang="0">
                  <a:pos x="287" y="206"/>
                </a:cxn>
                <a:cxn ang="0">
                  <a:pos x="233" y="206"/>
                </a:cxn>
                <a:cxn ang="0">
                  <a:pos x="173" y="206"/>
                </a:cxn>
                <a:cxn ang="0">
                  <a:pos x="108" y="206"/>
                </a:cxn>
                <a:cxn ang="0">
                  <a:pos x="102" y="231"/>
                </a:cxn>
                <a:cxn ang="0">
                  <a:pos x="155" y="241"/>
                </a:cxn>
                <a:cxn ang="0">
                  <a:pos x="191" y="261"/>
                </a:cxn>
                <a:cxn ang="0">
                  <a:pos x="149" y="287"/>
                </a:cxn>
                <a:cxn ang="0">
                  <a:pos x="120" y="287"/>
                </a:cxn>
                <a:cxn ang="0">
                  <a:pos x="155" y="312"/>
                </a:cxn>
                <a:cxn ang="0">
                  <a:pos x="197" y="337"/>
                </a:cxn>
                <a:cxn ang="0">
                  <a:pos x="227" y="367"/>
                </a:cxn>
                <a:cxn ang="0">
                  <a:pos x="287" y="382"/>
                </a:cxn>
                <a:cxn ang="0">
                  <a:pos x="299" y="337"/>
                </a:cxn>
                <a:cxn ang="0">
                  <a:pos x="347" y="317"/>
                </a:cxn>
                <a:cxn ang="0">
                  <a:pos x="383" y="287"/>
                </a:cxn>
                <a:cxn ang="0">
                  <a:pos x="406" y="251"/>
                </a:cxn>
                <a:cxn ang="0">
                  <a:pos x="412" y="201"/>
                </a:cxn>
                <a:cxn ang="0">
                  <a:pos x="448" y="181"/>
                </a:cxn>
                <a:cxn ang="0">
                  <a:pos x="508" y="166"/>
                </a:cxn>
              </a:cxnLst>
              <a:rect l="0" t="0" r="r" b="b"/>
              <a:pathLst>
                <a:path w="521" h="383">
                  <a:moveTo>
                    <a:pt x="520" y="161"/>
                  </a:moveTo>
                  <a:lnTo>
                    <a:pt x="502" y="151"/>
                  </a:lnTo>
                  <a:lnTo>
                    <a:pt x="484" y="146"/>
                  </a:lnTo>
                  <a:lnTo>
                    <a:pt x="466" y="141"/>
                  </a:lnTo>
                  <a:lnTo>
                    <a:pt x="442" y="131"/>
                  </a:lnTo>
                  <a:lnTo>
                    <a:pt x="424" y="126"/>
                  </a:lnTo>
                  <a:lnTo>
                    <a:pt x="412" y="111"/>
                  </a:lnTo>
                  <a:lnTo>
                    <a:pt x="412" y="96"/>
                  </a:lnTo>
                  <a:lnTo>
                    <a:pt x="412" y="80"/>
                  </a:lnTo>
                  <a:lnTo>
                    <a:pt x="394" y="70"/>
                  </a:lnTo>
                  <a:lnTo>
                    <a:pt x="377" y="70"/>
                  </a:lnTo>
                  <a:lnTo>
                    <a:pt x="371" y="55"/>
                  </a:lnTo>
                  <a:lnTo>
                    <a:pt x="371" y="40"/>
                  </a:lnTo>
                  <a:lnTo>
                    <a:pt x="371" y="25"/>
                  </a:lnTo>
                  <a:lnTo>
                    <a:pt x="353" y="25"/>
                  </a:lnTo>
                  <a:lnTo>
                    <a:pt x="335" y="20"/>
                  </a:lnTo>
                  <a:lnTo>
                    <a:pt x="335" y="5"/>
                  </a:lnTo>
                  <a:lnTo>
                    <a:pt x="317" y="0"/>
                  </a:lnTo>
                  <a:lnTo>
                    <a:pt x="299" y="0"/>
                  </a:lnTo>
                  <a:lnTo>
                    <a:pt x="275" y="0"/>
                  </a:lnTo>
                  <a:lnTo>
                    <a:pt x="257" y="0"/>
                  </a:lnTo>
                  <a:lnTo>
                    <a:pt x="233" y="0"/>
                  </a:lnTo>
                  <a:lnTo>
                    <a:pt x="233" y="15"/>
                  </a:lnTo>
                  <a:lnTo>
                    <a:pt x="233" y="30"/>
                  </a:lnTo>
                  <a:lnTo>
                    <a:pt x="227" y="50"/>
                  </a:lnTo>
                  <a:lnTo>
                    <a:pt x="227" y="65"/>
                  </a:lnTo>
                  <a:lnTo>
                    <a:pt x="227" y="85"/>
                  </a:lnTo>
                  <a:lnTo>
                    <a:pt x="227" y="101"/>
                  </a:lnTo>
                  <a:lnTo>
                    <a:pt x="227" y="121"/>
                  </a:lnTo>
                  <a:lnTo>
                    <a:pt x="209" y="126"/>
                  </a:lnTo>
                  <a:lnTo>
                    <a:pt x="209" y="111"/>
                  </a:lnTo>
                  <a:lnTo>
                    <a:pt x="203" y="96"/>
                  </a:lnTo>
                  <a:lnTo>
                    <a:pt x="203" y="80"/>
                  </a:lnTo>
                  <a:lnTo>
                    <a:pt x="203" y="60"/>
                  </a:lnTo>
                  <a:lnTo>
                    <a:pt x="191" y="45"/>
                  </a:lnTo>
                  <a:lnTo>
                    <a:pt x="173" y="35"/>
                  </a:lnTo>
                  <a:lnTo>
                    <a:pt x="149" y="25"/>
                  </a:lnTo>
                  <a:lnTo>
                    <a:pt x="131" y="25"/>
                  </a:lnTo>
                  <a:lnTo>
                    <a:pt x="126" y="40"/>
                  </a:lnTo>
                  <a:lnTo>
                    <a:pt x="126" y="55"/>
                  </a:lnTo>
                  <a:lnTo>
                    <a:pt x="108" y="65"/>
                  </a:lnTo>
                  <a:lnTo>
                    <a:pt x="102" y="45"/>
                  </a:lnTo>
                  <a:lnTo>
                    <a:pt x="90" y="25"/>
                  </a:lnTo>
                  <a:lnTo>
                    <a:pt x="84" y="10"/>
                  </a:lnTo>
                  <a:lnTo>
                    <a:pt x="102" y="10"/>
                  </a:lnTo>
                  <a:lnTo>
                    <a:pt x="120" y="10"/>
                  </a:lnTo>
                  <a:lnTo>
                    <a:pt x="102" y="5"/>
                  </a:lnTo>
                  <a:lnTo>
                    <a:pt x="84" y="5"/>
                  </a:lnTo>
                  <a:lnTo>
                    <a:pt x="66" y="5"/>
                  </a:lnTo>
                  <a:lnTo>
                    <a:pt x="42" y="5"/>
                  </a:lnTo>
                  <a:lnTo>
                    <a:pt x="24" y="5"/>
                  </a:lnTo>
                  <a:lnTo>
                    <a:pt x="6" y="15"/>
                  </a:lnTo>
                  <a:lnTo>
                    <a:pt x="0" y="30"/>
                  </a:lnTo>
                  <a:lnTo>
                    <a:pt x="0" y="50"/>
                  </a:lnTo>
                  <a:lnTo>
                    <a:pt x="0" y="65"/>
                  </a:lnTo>
                  <a:lnTo>
                    <a:pt x="18" y="75"/>
                  </a:lnTo>
                  <a:lnTo>
                    <a:pt x="36" y="85"/>
                  </a:lnTo>
                  <a:lnTo>
                    <a:pt x="36" y="101"/>
                  </a:lnTo>
                  <a:lnTo>
                    <a:pt x="36" y="121"/>
                  </a:lnTo>
                  <a:lnTo>
                    <a:pt x="36" y="136"/>
                  </a:lnTo>
                  <a:lnTo>
                    <a:pt x="36" y="156"/>
                  </a:lnTo>
                  <a:lnTo>
                    <a:pt x="36" y="171"/>
                  </a:lnTo>
                  <a:lnTo>
                    <a:pt x="54" y="171"/>
                  </a:lnTo>
                  <a:lnTo>
                    <a:pt x="78" y="176"/>
                  </a:lnTo>
                  <a:lnTo>
                    <a:pt x="96" y="176"/>
                  </a:lnTo>
                  <a:lnTo>
                    <a:pt x="120" y="176"/>
                  </a:lnTo>
                  <a:lnTo>
                    <a:pt x="137" y="176"/>
                  </a:lnTo>
                  <a:lnTo>
                    <a:pt x="137" y="161"/>
                  </a:lnTo>
                  <a:lnTo>
                    <a:pt x="137" y="146"/>
                  </a:lnTo>
                  <a:lnTo>
                    <a:pt x="137" y="131"/>
                  </a:lnTo>
                  <a:lnTo>
                    <a:pt x="161" y="131"/>
                  </a:lnTo>
                  <a:lnTo>
                    <a:pt x="179" y="141"/>
                  </a:lnTo>
                  <a:lnTo>
                    <a:pt x="179" y="156"/>
                  </a:lnTo>
                  <a:lnTo>
                    <a:pt x="203" y="161"/>
                  </a:lnTo>
                  <a:lnTo>
                    <a:pt x="221" y="161"/>
                  </a:lnTo>
                  <a:lnTo>
                    <a:pt x="233" y="176"/>
                  </a:lnTo>
                  <a:lnTo>
                    <a:pt x="263" y="181"/>
                  </a:lnTo>
                  <a:lnTo>
                    <a:pt x="281" y="191"/>
                  </a:lnTo>
                  <a:lnTo>
                    <a:pt x="305" y="191"/>
                  </a:lnTo>
                  <a:lnTo>
                    <a:pt x="305" y="206"/>
                  </a:lnTo>
                  <a:lnTo>
                    <a:pt x="287" y="206"/>
                  </a:lnTo>
                  <a:lnTo>
                    <a:pt x="269" y="206"/>
                  </a:lnTo>
                  <a:lnTo>
                    <a:pt x="251" y="206"/>
                  </a:lnTo>
                  <a:lnTo>
                    <a:pt x="233" y="206"/>
                  </a:lnTo>
                  <a:lnTo>
                    <a:pt x="215" y="206"/>
                  </a:lnTo>
                  <a:lnTo>
                    <a:pt x="191" y="206"/>
                  </a:lnTo>
                  <a:lnTo>
                    <a:pt x="173" y="206"/>
                  </a:lnTo>
                  <a:lnTo>
                    <a:pt x="149" y="206"/>
                  </a:lnTo>
                  <a:lnTo>
                    <a:pt x="131" y="206"/>
                  </a:lnTo>
                  <a:lnTo>
                    <a:pt x="108" y="206"/>
                  </a:lnTo>
                  <a:lnTo>
                    <a:pt x="90" y="206"/>
                  </a:lnTo>
                  <a:lnTo>
                    <a:pt x="84" y="226"/>
                  </a:lnTo>
                  <a:lnTo>
                    <a:pt x="102" y="231"/>
                  </a:lnTo>
                  <a:lnTo>
                    <a:pt x="120" y="241"/>
                  </a:lnTo>
                  <a:lnTo>
                    <a:pt x="137" y="241"/>
                  </a:lnTo>
                  <a:lnTo>
                    <a:pt x="155" y="241"/>
                  </a:lnTo>
                  <a:lnTo>
                    <a:pt x="179" y="241"/>
                  </a:lnTo>
                  <a:lnTo>
                    <a:pt x="197" y="241"/>
                  </a:lnTo>
                  <a:lnTo>
                    <a:pt x="191" y="261"/>
                  </a:lnTo>
                  <a:lnTo>
                    <a:pt x="185" y="276"/>
                  </a:lnTo>
                  <a:lnTo>
                    <a:pt x="167" y="287"/>
                  </a:lnTo>
                  <a:lnTo>
                    <a:pt x="149" y="287"/>
                  </a:lnTo>
                  <a:lnTo>
                    <a:pt x="131" y="287"/>
                  </a:lnTo>
                  <a:lnTo>
                    <a:pt x="126" y="271"/>
                  </a:lnTo>
                  <a:lnTo>
                    <a:pt x="120" y="287"/>
                  </a:lnTo>
                  <a:lnTo>
                    <a:pt x="120" y="302"/>
                  </a:lnTo>
                  <a:lnTo>
                    <a:pt x="137" y="312"/>
                  </a:lnTo>
                  <a:lnTo>
                    <a:pt x="155" y="312"/>
                  </a:lnTo>
                  <a:lnTo>
                    <a:pt x="179" y="312"/>
                  </a:lnTo>
                  <a:lnTo>
                    <a:pt x="179" y="332"/>
                  </a:lnTo>
                  <a:lnTo>
                    <a:pt x="197" y="337"/>
                  </a:lnTo>
                  <a:lnTo>
                    <a:pt x="221" y="337"/>
                  </a:lnTo>
                  <a:lnTo>
                    <a:pt x="227" y="352"/>
                  </a:lnTo>
                  <a:lnTo>
                    <a:pt x="227" y="367"/>
                  </a:lnTo>
                  <a:lnTo>
                    <a:pt x="239" y="382"/>
                  </a:lnTo>
                  <a:lnTo>
                    <a:pt x="269" y="382"/>
                  </a:lnTo>
                  <a:lnTo>
                    <a:pt x="287" y="382"/>
                  </a:lnTo>
                  <a:lnTo>
                    <a:pt x="287" y="367"/>
                  </a:lnTo>
                  <a:lnTo>
                    <a:pt x="299" y="352"/>
                  </a:lnTo>
                  <a:lnTo>
                    <a:pt x="299" y="337"/>
                  </a:lnTo>
                  <a:lnTo>
                    <a:pt x="323" y="332"/>
                  </a:lnTo>
                  <a:lnTo>
                    <a:pt x="341" y="332"/>
                  </a:lnTo>
                  <a:lnTo>
                    <a:pt x="347" y="317"/>
                  </a:lnTo>
                  <a:lnTo>
                    <a:pt x="365" y="302"/>
                  </a:lnTo>
                  <a:lnTo>
                    <a:pt x="365" y="287"/>
                  </a:lnTo>
                  <a:lnTo>
                    <a:pt x="383" y="287"/>
                  </a:lnTo>
                  <a:lnTo>
                    <a:pt x="406" y="281"/>
                  </a:lnTo>
                  <a:lnTo>
                    <a:pt x="406" y="266"/>
                  </a:lnTo>
                  <a:lnTo>
                    <a:pt x="406" y="251"/>
                  </a:lnTo>
                  <a:lnTo>
                    <a:pt x="412" y="236"/>
                  </a:lnTo>
                  <a:lnTo>
                    <a:pt x="412" y="221"/>
                  </a:lnTo>
                  <a:lnTo>
                    <a:pt x="412" y="201"/>
                  </a:lnTo>
                  <a:lnTo>
                    <a:pt x="412" y="186"/>
                  </a:lnTo>
                  <a:lnTo>
                    <a:pt x="430" y="186"/>
                  </a:lnTo>
                  <a:lnTo>
                    <a:pt x="448" y="181"/>
                  </a:lnTo>
                  <a:lnTo>
                    <a:pt x="466" y="176"/>
                  </a:lnTo>
                  <a:lnTo>
                    <a:pt x="490" y="176"/>
                  </a:lnTo>
                  <a:lnTo>
                    <a:pt x="508" y="166"/>
                  </a:lnTo>
                  <a:lnTo>
                    <a:pt x="520" y="151"/>
                  </a:lnTo>
                  <a:lnTo>
                    <a:pt x="520" y="161"/>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7" name="Freeform 33"/>
            <p:cNvSpPr>
              <a:spLocks/>
            </p:cNvSpPr>
            <p:nvPr/>
          </p:nvSpPr>
          <p:spPr bwMode="auto">
            <a:xfrm>
              <a:off x="4060" y="619"/>
              <a:ext cx="253" cy="137"/>
            </a:xfrm>
            <a:custGeom>
              <a:avLst/>
              <a:gdLst/>
              <a:ahLst/>
              <a:cxnLst>
                <a:cxn ang="0">
                  <a:pos x="252" y="86"/>
                </a:cxn>
                <a:cxn ang="0">
                  <a:pos x="234" y="86"/>
                </a:cxn>
                <a:cxn ang="0">
                  <a:pos x="216" y="86"/>
                </a:cxn>
                <a:cxn ang="0">
                  <a:pos x="198" y="86"/>
                </a:cxn>
                <a:cxn ang="0">
                  <a:pos x="180" y="86"/>
                </a:cxn>
                <a:cxn ang="0">
                  <a:pos x="174" y="71"/>
                </a:cxn>
                <a:cxn ang="0">
                  <a:pos x="168" y="55"/>
                </a:cxn>
                <a:cxn ang="0">
                  <a:pos x="150" y="50"/>
                </a:cxn>
                <a:cxn ang="0">
                  <a:pos x="132" y="50"/>
                </a:cxn>
                <a:cxn ang="0">
                  <a:pos x="114" y="50"/>
                </a:cxn>
                <a:cxn ang="0">
                  <a:pos x="96" y="50"/>
                </a:cxn>
                <a:cxn ang="0">
                  <a:pos x="90" y="35"/>
                </a:cxn>
                <a:cxn ang="0">
                  <a:pos x="108" y="30"/>
                </a:cxn>
                <a:cxn ang="0">
                  <a:pos x="108" y="15"/>
                </a:cxn>
                <a:cxn ang="0">
                  <a:pos x="108" y="0"/>
                </a:cxn>
                <a:cxn ang="0">
                  <a:pos x="90" y="0"/>
                </a:cxn>
                <a:cxn ang="0">
                  <a:pos x="72" y="0"/>
                </a:cxn>
                <a:cxn ang="0">
                  <a:pos x="54" y="0"/>
                </a:cxn>
                <a:cxn ang="0">
                  <a:pos x="30" y="0"/>
                </a:cxn>
                <a:cxn ang="0">
                  <a:pos x="12" y="0"/>
                </a:cxn>
                <a:cxn ang="0">
                  <a:pos x="12" y="15"/>
                </a:cxn>
                <a:cxn ang="0">
                  <a:pos x="0" y="30"/>
                </a:cxn>
                <a:cxn ang="0">
                  <a:pos x="0" y="45"/>
                </a:cxn>
                <a:cxn ang="0">
                  <a:pos x="18" y="45"/>
                </a:cxn>
                <a:cxn ang="0">
                  <a:pos x="36" y="50"/>
                </a:cxn>
                <a:cxn ang="0">
                  <a:pos x="60" y="60"/>
                </a:cxn>
                <a:cxn ang="0">
                  <a:pos x="42" y="65"/>
                </a:cxn>
                <a:cxn ang="0">
                  <a:pos x="24" y="65"/>
                </a:cxn>
                <a:cxn ang="0">
                  <a:pos x="24" y="81"/>
                </a:cxn>
                <a:cxn ang="0">
                  <a:pos x="24" y="96"/>
                </a:cxn>
                <a:cxn ang="0">
                  <a:pos x="42" y="101"/>
                </a:cxn>
                <a:cxn ang="0">
                  <a:pos x="48" y="116"/>
                </a:cxn>
                <a:cxn ang="0">
                  <a:pos x="42" y="131"/>
                </a:cxn>
                <a:cxn ang="0">
                  <a:pos x="60" y="136"/>
                </a:cxn>
                <a:cxn ang="0">
                  <a:pos x="78" y="136"/>
                </a:cxn>
                <a:cxn ang="0">
                  <a:pos x="90" y="121"/>
                </a:cxn>
                <a:cxn ang="0">
                  <a:pos x="108" y="121"/>
                </a:cxn>
                <a:cxn ang="0">
                  <a:pos x="126" y="121"/>
                </a:cxn>
                <a:cxn ang="0">
                  <a:pos x="144" y="121"/>
                </a:cxn>
                <a:cxn ang="0">
                  <a:pos x="162" y="131"/>
                </a:cxn>
                <a:cxn ang="0">
                  <a:pos x="186" y="131"/>
                </a:cxn>
                <a:cxn ang="0">
                  <a:pos x="186" y="111"/>
                </a:cxn>
                <a:cxn ang="0">
                  <a:pos x="204" y="111"/>
                </a:cxn>
                <a:cxn ang="0">
                  <a:pos x="228" y="111"/>
                </a:cxn>
                <a:cxn ang="0">
                  <a:pos x="246" y="111"/>
                </a:cxn>
                <a:cxn ang="0">
                  <a:pos x="252" y="91"/>
                </a:cxn>
                <a:cxn ang="0">
                  <a:pos x="252" y="86"/>
                </a:cxn>
              </a:cxnLst>
              <a:rect l="0" t="0" r="r" b="b"/>
              <a:pathLst>
                <a:path w="253" h="137">
                  <a:moveTo>
                    <a:pt x="252" y="86"/>
                  </a:moveTo>
                  <a:lnTo>
                    <a:pt x="234" y="86"/>
                  </a:lnTo>
                  <a:lnTo>
                    <a:pt x="216" y="86"/>
                  </a:lnTo>
                  <a:lnTo>
                    <a:pt x="198" y="86"/>
                  </a:lnTo>
                  <a:lnTo>
                    <a:pt x="180" y="86"/>
                  </a:lnTo>
                  <a:lnTo>
                    <a:pt x="174" y="71"/>
                  </a:lnTo>
                  <a:lnTo>
                    <a:pt x="168" y="55"/>
                  </a:lnTo>
                  <a:lnTo>
                    <a:pt x="150" y="50"/>
                  </a:lnTo>
                  <a:lnTo>
                    <a:pt x="132" y="50"/>
                  </a:lnTo>
                  <a:lnTo>
                    <a:pt x="114" y="50"/>
                  </a:lnTo>
                  <a:lnTo>
                    <a:pt x="96" y="50"/>
                  </a:lnTo>
                  <a:lnTo>
                    <a:pt x="90" y="35"/>
                  </a:lnTo>
                  <a:lnTo>
                    <a:pt x="108" y="30"/>
                  </a:lnTo>
                  <a:lnTo>
                    <a:pt x="108" y="15"/>
                  </a:lnTo>
                  <a:lnTo>
                    <a:pt x="108" y="0"/>
                  </a:lnTo>
                  <a:lnTo>
                    <a:pt x="90" y="0"/>
                  </a:lnTo>
                  <a:lnTo>
                    <a:pt x="72" y="0"/>
                  </a:lnTo>
                  <a:lnTo>
                    <a:pt x="54" y="0"/>
                  </a:lnTo>
                  <a:lnTo>
                    <a:pt x="30" y="0"/>
                  </a:lnTo>
                  <a:lnTo>
                    <a:pt x="12" y="0"/>
                  </a:lnTo>
                  <a:lnTo>
                    <a:pt x="12" y="15"/>
                  </a:lnTo>
                  <a:lnTo>
                    <a:pt x="0" y="30"/>
                  </a:lnTo>
                  <a:lnTo>
                    <a:pt x="0" y="45"/>
                  </a:lnTo>
                  <a:lnTo>
                    <a:pt x="18" y="45"/>
                  </a:lnTo>
                  <a:lnTo>
                    <a:pt x="36" y="50"/>
                  </a:lnTo>
                  <a:lnTo>
                    <a:pt x="60" y="60"/>
                  </a:lnTo>
                  <a:lnTo>
                    <a:pt x="42" y="65"/>
                  </a:lnTo>
                  <a:lnTo>
                    <a:pt x="24" y="65"/>
                  </a:lnTo>
                  <a:lnTo>
                    <a:pt x="24" y="81"/>
                  </a:lnTo>
                  <a:lnTo>
                    <a:pt x="24" y="96"/>
                  </a:lnTo>
                  <a:lnTo>
                    <a:pt x="42" y="101"/>
                  </a:lnTo>
                  <a:lnTo>
                    <a:pt x="48" y="116"/>
                  </a:lnTo>
                  <a:lnTo>
                    <a:pt x="42" y="131"/>
                  </a:lnTo>
                  <a:lnTo>
                    <a:pt x="60" y="136"/>
                  </a:lnTo>
                  <a:lnTo>
                    <a:pt x="78" y="136"/>
                  </a:lnTo>
                  <a:lnTo>
                    <a:pt x="90" y="121"/>
                  </a:lnTo>
                  <a:lnTo>
                    <a:pt x="108" y="121"/>
                  </a:lnTo>
                  <a:lnTo>
                    <a:pt x="126" y="121"/>
                  </a:lnTo>
                  <a:lnTo>
                    <a:pt x="144" y="121"/>
                  </a:lnTo>
                  <a:lnTo>
                    <a:pt x="162" y="131"/>
                  </a:lnTo>
                  <a:lnTo>
                    <a:pt x="186" y="131"/>
                  </a:lnTo>
                  <a:lnTo>
                    <a:pt x="186" y="111"/>
                  </a:lnTo>
                  <a:lnTo>
                    <a:pt x="204" y="111"/>
                  </a:lnTo>
                  <a:lnTo>
                    <a:pt x="228" y="111"/>
                  </a:lnTo>
                  <a:lnTo>
                    <a:pt x="246" y="111"/>
                  </a:lnTo>
                  <a:lnTo>
                    <a:pt x="252" y="91"/>
                  </a:lnTo>
                  <a:lnTo>
                    <a:pt x="252" y="86"/>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8" name="Freeform 34"/>
            <p:cNvSpPr>
              <a:spLocks/>
            </p:cNvSpPr>
            <p:nvPr/>
          </p:nvSpPr>
          <p:spPr bwMode="auto">
            <a:xfrm>
              <a:off x="2282" y="1294"/>
              <a:ext cx="3471" cy="3017"/>
            </a:xfrm>
            <a:custGeom>
              <a:avLst/>
              <a:gdLst/>
              <a:ahLst/>
              <a:cxnLst>
                <a:cxn ang="0">
                  <a:pos x="3287" y="361"/>
                </a:cxn>
                <a:cxn ang="0">
                  <a:pos x="3176" y="428"/>
                </a:cxn>
                <a:cxn ang="0">
                  <a:pos x="2917" y="604"/>
                </a:cxn>
                <a:cxn ang="0">
                  <a:pos x="2677" y="579"/>
                </a:cxn>
                <a:cxn ang="0">
                  <a:pos x="2647" y="436"/>
                </a:cxn>
                <a:cxn ang="0">
                  <a:pos x="2988" y="343"/>
                </a:cxn>
                <a:cxn ang="0">
                  <a:pos x="2568" y="167"/>
                </a:cxn>
                <a:cxn ang="0">
                  <a:pos x="2397" y="50"/>
                </a:cxn>
                <a:cxn ang="0">
                  <a:pos x="2178" y="75"/>
                </a:cxn>
                <a:cxn ang="0">
                  <a:pos x="2068" y="25"/>
                </a:cxn>
                <a:cxn ang="0">
                  <a:pos x="1789" y="167"/>
                </a:cxn>
                <a:cxn ang="0">
                  <a:pos x="1579" y="336"/>
                </a:cxn>
                <a:cxn ang="0">
                  <a:pos x="1269" y="587"/>
                </a:cxn>
                <a:cxn ang="0">
                  <a:pos x="1070" y="721"/>
                </a:cxn>
                <a:cxn ang="0">
                  <a:pos x="939" y="922"/>
                </a:cxn>
                <a:cxn ang="0">
                  <a:pos x="950" y="1073"/>
                </a:cxn>
                <a:cxn ang="0">
                  <a:pos x="1239" y="1065"/>
                </a:cxn>
                <a:cxn ang="0">
                  <a:pos x="1429" y="1324"/>
                </a:cxn>
                <a:cxn ang="0">
                  <a:pos x="1659" y="1082"/>
                </a:cxn>
                <a:cxn ang="0">
                  <a:pos x="1579" y="855"/>
                </a:cxn>
                <a:cxn ang="0">
                  <a:pos x="1838" y="587"/>
                </a:cxn>
                <a:cxn ang="0">
                  <a:pos x="1978" y="629"/>
                </a:cxn>
                <a:cxn ang="0">
                  <a:pos x="1978" y="931"/>
                </a:cxn>
                <a:cxn ang="0">
                  <a:pos x="2268" y="931"/>
                </a:cxn>
                <a:cxn ang="0">
                  <a:pos x="2038" y="1073"/>
                </a:cxn>
                <a:cxn ang="0">
                  <a:pos x="1849" y="1274"/>
                </a:cxn>
                <a:cxn ang="0">
                  <a:pos x="1618" y="1434"/>
                </a:cxn>
                <a:cxn ang="0">
                  <a:pos x="1199" y="1518"/>
                </a:cxn>
                <a:cxn ang="0">
                  <a:pos x="1220" y="1224"/>
                </a:cxn>
                <a:cxn ang="0">
                  <a:pos x="1079" y="1392"/>
                </a:cxn>
                <a:cxn ang="0">
                  <a:pos x="869" y="1626"/>
                </a:cxn>
                <a:cxn ang="0">
                  <a:pos x="500" y="1836"/>
                </a:cxn>
                <a:cxn ang="0">
                  <a:pos x="370" y="1987"/>
                </a:cxn>
                <a:cxn ang="0">
                  <a:pos x="460" y="2280"/>
                </a:cxn>
                <a:cxn ang="0">
                  <a:pos x="40" y="2305"/>
                </a:cxn>
                <a:cxn ang="0">
                  <a:pos x="51" y="2658"/>
                </a:cxn>
                <a:cxn ang="0">
                  <a:pos x="440" y="2708"/>
                </a:cxn>
                <a:cxn ang="0">
                  <a:pos x="659" y="2431"/>
                </a:cxn>
                <a:cxn ang="0">
                  <a:pos x="999" y="2305"/>
                </a:cxn>
                <a:cxn ang="0">
                  <a:pos x="1280" y="2398"/>
                </a:cxn>
                <a:cxn ang="0">
                  <a:pos x="1539" y="2658"/>
                </a:cxn>
                <a:cxn ang="0">
                  <a:pos x="1539" y="2415"/>
                </a:cxn>
                <a:cxn ang="0">
                  <a:pos x="1280" y="2154"/>
                </a:cxn>
                <a:cxn ang="0">
                  <a:pos x="1558" y="2289"/>
                </a:cxn>
                <a:cxn ang="0">
                  <a:pos x="1819" y="2600"/>
                </a:cxn>
                <a:cxn ang="0">
                  <a:pos x="1948" y="2708"/>
                </a:cxn>
                <a:cxn ang="0">
                  <a:pos x="1928" y="2532"/>
                </a:cxn>
                <a:cxn ang="0">
                  <a:pos x="2298" y="2449"/>
                </a:cxn>
                <a:cxn ang="0">
                  <a:pos x="2367" y="2088"/>
                </a:cxn>
                <a:cxn ang="0">
                  <a:pos x="2617" y="2214"/>
                </a:cxn>
                <a:cxn ang="0">
                  <a:pos x="2787" y="2063"/>
                </a:cxn>
                <a:cxn ang="0">
                  <a:pos x="2857" y="2214"/>
                </a:cxn>
                <a:cxn ang="0">
                  <a:pos x="2817" y="2449"/>
                </a:cxn>
                <a:cxn ang="0">
                  <a:pos x="2427" y="2431"/>
                </a:cxn>
                <a:cxn ang="0">
                  <a:pos x="2208" y="2641"/>
                </a:cxn>
                <a:cxn ang="0">
                  <a:pos x="2478" y="2751"/>
                </a:cxn>
                <a:cxn ang="0">
                  <a:pos x="2718" y="2859"/>
                </a:cxn>
                <a:cxn ang="0">
                  <a:pos x="1220" y="2842"/>
                </a:cxn>
                <a:cxn ang="0">
                  <a:pos x="1029" y="2708"/>
                </a:cxn>
                <a:cxn ang="0">
                  <a:pos x="569" y="2776"/>
                </a:cxn>
                <a:cxn ang="0">
                  <a:pos x="190" y="2884"/>
                </a:cxn>
              </a:cxnLst>
              <a:rect l="0" t="0" r="r" b="b"/>
              <a:pathLst>
                <a:path w="3471" h="3017">
                  <a:moveTo>
                    <a:pt x="3467" y="343"/>
                  </a:moveTo>
                  <a:lnTo>
                    <a:pt x="3427" y="343"/>
                  </a:lnTo>
                  <a:lnTo>
                    <a:pt x="3407" y="369"/>
                  </a:lnTo>
                  <a:lnTo>
                    <a:pt x="3407" y="394"/>
                  </a:lnTo>
                  <a:lnTo>
                    <a:pt x="3397" y="428"/>
                  </a:lnTo>
                  <a:lnTo>
                    <a:pt x="3367" y="436"/>
                  </a:lnTo>
                  <a:lnTo>
                    <a:pt x="3337" y="436"/>
                  </a:lnTo>
                  <a:lnTo>
                    <a:pt x="3307" y="436"/>
                  </a:lnTo>
                  <a:lnTo>
                    <a:pt x="3296" y="462"/>
                  </a:lnTo>
                  <a:lnTo>
                    <a:pt x="3266" y="469"/>
                  </a:lnTo>
                  <a:lnTo>
                    <a:pt x="3257" y="444"/>
                  </a:lnTo>
                  <a:lnTo>
                    <a:pt x="3257" y="419"/>
                  </a:lnTo>
                  <a:lnTo>
                    <a:pt x="3257" y="386"/>
                  </a:lnTo>
                  <a:lnTo>
                    <a:pt x="3257" y="361"/>
                  </a:lnTo>
                  <a:lnTo>
                    <a:pt x="3287" y="361"/>
                  </a:lnTo>
                  <a:lnTo>
                    <a:pt x="3317" y="361"/>
                  </a:lnTo>
                  <a:lnTo>
                    <a:pt x="3326" y="327"/>
                  </a:lnTo>
                  <a:lnTo>
                    <a:pt x="3326" y="302"/>
                  </a:lnTo>
                  <a:lnTo>
                    <a:pt x="3296" y="286"/>
                  </a:lnTo>
                  <a:lnTo>
                    <a:pt x="3266" y="268"/>
                  </a:lnTo>
                  <a:lnTo>
                    <a:pt x="3236" y="260"/>
                  </a:lnTo>
                  <a:lnTo>
                    <a:pt x="3197" y="260"/>
                  </a:lnTo>
                  <a:lnTo>
                    <a:pt x="3187" y="235"/>
                  </a:lnTo>
                  <a:lnTo>
                    <a:pt x="3176" y="260"/>
                  </a:lnTo>
                  <a:lnTo>
                    <a:pt x="3187" y="286"/>
                  </a:lnTo>
                  <a:lnTo>
                    <a:pt x="3187" y="311"/>
                  </a:lnTo>
                  <a:lnTo>
                    <a:pt x="3167" y="336"/>
                  </a:lnTo>
                  <a:lnTo>
                    <a:pt x="3157" y="369"/>
                  </a:lnTo>
                  <a:lnTo>
                    <a:pt x="3157" y="394"/>
                  </a:lnTo>
                  <a:lnTo>
                    <a:pt x="3176" y="428"/>
                  </a:lnTo>
                  <a:lnTo>
                    <a:pt x="3176" y="453"/>
                  </a:lnTo>
                  <a:lnTo>
                    <a:pt x="3157" y="487"/>
                  </a:lnTo>
                  <a:lnTo>
                    <a:pt x="3127" y="494"/>
                  </a:lnTo>
                  <a:lnTo>
                    <a:pt x="3097" y="494"/>
                  </a:lnTo>
                  <a:lnTo>
                    <a:pt x="3086" y="469"/>
                  </a:lnTo>
                  <a:lnTo>
                    <a:pt x="3056" y="469"/>
                  </a:lnTo>
                  <a:lnTo>
                    <a:pt x="3027" y="469"/>
                  </a:lnTo>
                  <a:lnTo>
                    <a:pt x="2988" y="469"/>
                  </a:lnTo>
                  <a:lnTo>
                    <a:pt x="2958" y="487"/>
                  </a:lnTo>
                  <a:lnTo>
                    <a:pt x="2958" y="512"/>
                  </a:lnTo>
                  <a:lnTo>
                    <a:pt x="2947" y="545"/>
                  </a:lnTo>
                  <a:lnTo>
                    <a:pt x="2947" y="570"/>
                  </a:lnTo>
                  <a:lnTo>
                    <a:pt x="2977" y="587"/>
                  </a:lnTo>
                  <a:lnTo>
                    <a:pt x="2947" y="604"/>
                  </a:lnTo>
                  <a:lnTo>
                    <a:pt x="2917" y="604"/>
                  </a:lnTo>
                  <a:lnTo>
                    <a:pt x="2887" y="604"/>
                  </a:lnTo>
                  <a:lnTo>
                    <a:pt x="2868" y="579"/>
                  </a:lnTo>
                  <a:lnTo>
                    <a:pt x="2847" y="553"/>
                  </a:lnTo>
                  <a:lnTo>
                    <a:pt x="2817" y="537"/>
                  </a:lnTo>
                  <a:lnTo>
                    <a:pt x="2797" y="570"/>
                  </a:lnTo>
                  <a:lnTo>
                    <a:pt x="2817" y="604"/>
                  </a:lnTo>
                  <a:lnTo>
                    <a:pt x="2838" y="629"/>
                  </a:lnTo>
                  <a:lnTo>
                    <a:pt x="2857" y="663"/>
                  </a:lnTo>
                  <a:lnTo>
                    <a:pt x="2817" y="670"/>
                  </a:lnTo>
                  <a:lnTo>
                    <a:pt x="2778" y="670"/>
                  </a:lnTo>
                  <a:lnTo>
                    <a:pt x="2748" y="670"/>
                  </a:lnTo>
                  <a:lnTo>
                    <a:pt x="2727" y="645"/>
                  </a:lnTo>
                  <a:lnTo>
                    <a:pt x="2707" y="620"/>
                  </a:lnTo>
                  <a:lnTo>
                    <a:pt x="2707" y="595"/>
                  </a:lnTo>
                  <a:lnTo>
                    <a:pt x="2677" y="579"/>
                  </a:lnTo>
                  <a:lnTo>
                    <a:pt x="2677" y="553"/>
                  </a:lnTo>
                  <a:lnTo>
                    <a:pt x="2677" y="528"/>
                  </a:lnTo>
                  <a:lnTo>
                    <a:pt x="2677" y="503"/>
                  </a:lnTo>
                  <a:lnTo>
                    <a:pt x="2637" y="494"/>
                  </a:lnTo>
                  <a:lnTo>
                    <a:pt x="2607" y="494"/>
                  </a:lnTo>
                  <a:lnTo>
                    <a:pt x="2568" y="478"/>
                  </a:lnTo>
                  <a:lnTo>
                    <a:pt x="2558" y="444"/>
                  </a:lnTo>
                  <a:lnTo>
                    <a:pt x="2538" y="419"/>
                  </a:lnTo>
                  <a:lnTo>
                    <a:pt x="2517" y="386"/>
                  </a:lnTo>
                  <a:lnTo>
                    <a:pt x="2498" y="361"/>
                  </a:lnTo>
                  <a:lnTo>
                    <a:pt x="2508" y="394"/>
                  </a:lnTo>
                  <a:lnTo>
                    <a:pt x="2538" y="402"/>
                  </a:lnTo>
                  <a:lnTo>
                    <a:pt x="2577" y="411"/>
                  </a:lnTo>
                  <a:lnTo>
                    <a:pt x="2607" y="411"/>
                  </a:lnTo>
                  <a:lnTo>
                    <a:pt x="2647" y="436"/>
                  </a:lnTo>
                  <a:lnTo>
                    <a:pt x="2677" y="453"/>
                  </a:lnTo>
                  <a:lnTo>
                    <a:pt x="2718" y="453"/>
                  </a:lnTo>
                  <a:lnTo>
                    <a:pt x="2748" y="453"/>
                  </a:lnTo>
                  <a:lnTo>
                    <a:pt x="2787" y="453"/>
                  </a:lnTo>
                  <a:lnTo>
                    <a:pt x="2817" y="453"/>
                  </a:lnTo>
                  <a:lnTo>
                    <a:pt x="2857" y="462"/>
                  </a:lnTo>
                  <a:lnTo>
                    <a:pt x="2887" y="462"/>
                  </a:lnTo>
                  <a:lnTo>
                    <a:pt x="2928" y="462"/>
                  </a:lnTo>
                  <a:lnTo>
                    <a:pt x="2958" y="462"/>
                  </a:lnTo>
                  <a:lnTo>
                    <a:pt x="2977" y="436"/>
                  </a:lnTo>
                  <a:lnTo>
                    <a:pt x="2997" y="411"/>
                  </a:lnTo>
                  <a:lnTo>
                    <a:pt x="3027" y="402"/>
                  </a:lnTo>
                  <a:lnTo>
                    <a:pt x="3027" y="377"/>
                  </a:lnTo>
                  <a:lnTo>
                    <a:pt x="3027" y="352"/>
                  </a:lnTo>
                  <a:lnTo>
                    <a:pt x="2988" y="343"/>
                  </a:lnTo>
                  <a:lnTo>
                    <a:pt x="2958" y="327"/>
                  </a:lnTo>
                  <a:lnTo>
                    <a:pt x="2937" y="302"/>
                  </a:lnTo>
                  <a:lnTo>
                    <a:pt x="2907" y="293"/>
                  </a:lnTo>
                  <a:lnTo>
                    <a:pt x="2887" y="268"/>
                  </a:lnTo>
                  <a:lnTo>
                    <a:pt x="2847" y="260"/>
                  </a:lnTo>
                  <a:lnTo>
                    <a:pt x="2817" y="260"/>
                  </a:lnTo>
                  <a:lnTo>
                    <a:pt x="2778" y="260"/>
                  </a:lnTo>
                  <a:lnTo>
                    <a:pt x="2767" y="235"/>
                  </a:lnTo>
                  <a:lnTo>
                    <a:pt x="2737" y="226"/>
                  </a:lnTo>
                  <a:lnTo>
                    <a:pt x="2707" y="226"/>
                  </a:lnTo>
                  <a:lnTo>
                    <a:pt x="2677" y="210"/>
                  </a:lnTo>
                  <a:lnTo>
                    <a:pt x="2658" y="185"/>
                  </a:lnTo>
                  <a:lnTo>
                    <a:pt x="2628" y="176"/>
                  </a:lnTo>
                  <a:lnTo>
                    <a:pt x="2598" y="167"/>
                  </a:lnTo>
                  <a:lnTo>
                    <a:pt x="2568" y="167"/>
                  </a:lnTo>
                  <a:lnTo>
                    <a:pt x="2538" y="167"/>
                  </a:lnTo>
                  <a:lnTo>
                    <a:pt x="2498" y="167"/>
                  </a:lnTo>
                  <a:lnTo>
                    <a:pt x="2508" y="142"/>
                  </a:lnTo>
                  <a:lnTo>
                    <a:pt x="2468" y="126"/>
                  </a:lnTo>
                  <a:lnTo>
                    <a:pt x="2427" y="142"/>
                  </a:lnTo>
                  <a:lnTo>
                    <a:pt x="2397" y="160"/>
                  </a:lnTo>
                  <a:lnTo>
                    <a:pt x="2358" y="160"/>
                  </a:lnTo>
                  <a:lnTo>
                    <a:pt x="2328" y="160"/>
                  </a:lnTo>
                  <a:lnTo>
                    <a:pt x="2318" y="126"/>
                  </a:lnTo>
                  <a:lnTo>
                    <a:pt x="2348" y="109"/>
                  </a:lnTo>
                  <a:lnTo>
                    <a:pt x="2378" y="109"/>
                  </a:lnTo>
                  <a:lnTo>
                    <a:pt x="2408" y="109"/>
                  </a:lnTo>
                  <a:lnTo>
                    <a:pt x="2438" y="92"/>
                  </a:lnTo>
                  <a:lnTo>
                    <a:pt x="2438" y="67"/>
                  </a:lnTo>
                  <a:lnTo>
                    <a:pt x="2397" y="50"/>
                  </a:lnTo>
                  <a:lnTo>
                    <a:pt x="2358" y="50"/>
                  </a:lnTo>
                  <a:lnTo>
                    <a:pt x="2348" y="25"/>
                  </a:lnTo>
                  <a:lnTo>
                    <a:pt x="2318" y="25"/>
                  </a:lnTo>
                  <a:lnTo>
                    <a:pt x="2307" y="50"/>
                  </a:lnTo>
                  <a:lnTo>
                    <a:pt x="2307" y="75"/>
                  </a:lnTo>
                  <a:lnTo>
                    <a:pt x="2277" y="75"/>
                  </a:lnTo>
                  <a:lnTo>
                    <a:pt x="2277" y="50"/>
                  </a:lnTo>
                  <a:lnTo>
                    <a:pt x="2277" y="25"/>
                  </a:lnTo>
                  <a:lnTo>
                    <a:pt x="2298" y="0"/>
                  </a:lnTo>
                  <a:lnTo>
                    <a:pt x="2258" y="0"/>
                  </a:lnTo>
                  <a:lnTo>
                    <a:pt x="2217" y="0"/>
                  </a:lnTo>
                  <a:lnTo>
                    <a:pt x="2217" y="25"/>
                  </a:lnTo>
                  <a:lnTo>
                    <a:pt x="2217" y="50"/>
                  </a:lnTo>
                  <a:lnTo>
                    <a:pt x="2208" y="75"/>
                  </a:lnTo>
                  <a:lnTo>
                    <a:pt x="2178" y="75"/>
                  </a:lnTo>
                  <a:lnTo>
                    <a:pt x="2178" y="50"/>
                  </a:lnTo>
                  <a:lnTo>
                    <a:pt x="2178" y="25"/>
                  </a:lnTo>
                  <a:lnTo>
                    <a:pt x="2149" y="9"/>
                  </a:lnTo>
                  <a:lnTo>
                    <a:pt x="2119" y="25"/>
                  </a:lnTo>
                  <a:lnTo>
                    <a:pt x="2119" y="50"/>
                  </a:lnTo>
                  <a:lnTo>
                    <a:pt x="2119" y="75"/>
                  </a:lnTo>
                  <a:lnTo>
                    <a:pt x="2119" y="101"/>
                  </a:lnTo>
                  <a:lnTo>
                    <a:pt x="2119" y="135"/>
                  </a:lnTo>
                  <a:lnTo>
                    <a:pt x="2078" y="142"/>
                  </a:lnTo>
                  <a:lnTo>
                    <a:pt x="2068" y="117"/>
                  </a:lnTo>
                  <a:lnTo>
                    <a:pt x="2068" y="92"/>
                  </a:lnTo>
                  <a:lnTo>
                    <a:pt x="2089" y="67"/>
                  </a:lnTo>
                  <a:lnTo>
                    <a:pt x="2119" y="67"/>
                  </a:lnTo>
                  <a:lnTo>
                    <a:pt x="2098" y="34"/>
                  </a:lnTo>
                  <a:lnTo>
                    <a:pt x="2068" y="25"/>
                  </a:lnTo>
                  <a:lnTo>
                    <a:pt x="2038" y="25"/>
                  </a:lnTo>
                  <a:lnTo>
                    <a:pt x="2038" y="50"/>
                  </a:lnTo>
                  <a:lnTo>
                    <a:pt x="2038" y="75"/>
                  </a:lnTo>
                  <a:lnTo>
                    <a:pt x="2008" y="84"/>
                  </a:lnTo>
                  <a:lnTo>
                    <a:pt x="1978" y="109"/>
                  </a:lnTo>
                  <a:lnTo>
                    <a:pt x="1939" y="109"/>
                  </a:lnTo>
                  <a:lnTo>
                    <a:pt x="1928" y="84"/>
                  </a:lnTo>
                  <a:lnTo>
                    <a:pt x="1898" y="67"/>
                  </a:lnTo>
                  <a:lnTo>
                    <a:pt x="1868" y="67"/>
                  </a:lnTo>
                  <a:lnTo>
                    <a:pt x="1858" y="101"/>
                  </a:lnTo>
                  <a:lnTo>
                    <a:pt x="1888" y="117"/>
                  </a:lnTo>
                  <a:lnTo>
                    <a:pt x="1858" y="117"/>
                  </a:lnTo>
                  <a:lnTo>
                    <a:pt x="1828" y="117"/>
                  </a:lnTo>
                  <a:lnTo>
                    <a:pt x="1819" y="142"/>
                  </a:lnTo>
                  <a:lnTo>
                    <a:pt x="1789" y="167"/>
                  </a:lnTo>
                  <a:lnTo>
                    <a:pt x="1759" y="167"/>
                  </a:lnTo>
                  <a:lnTo>
                    <a:pt x="1748" y="142"/>
                  </a:lnTo>
                  <a:lnTo>
                    <a:pt x="1748" y="117"/>
                  </a:lnTo>
                  <a:lnTo>
                    <a:pt x="1719" y="117"/>
                  </a:lnTo>
                  <a:lnTo>
                    <a:pt x="1699" y="142"/>
                  </a:lnTo>
                  <a:lnTo>
                    <a:pt x="1708" y="167"/>
                  </a:lnTo>
                  <a:lnTo>
                    <a:pt x="1678" y="176"/>
                  </a:lnTo>
                  <a:lnTo>
                    <a:pt x="1648" y="176"/>
                  </a:lnTo>
                  <a:lnTo>
                    <a:pt x="1648" y="201"/>
                  </a:lnTo>
                  <a:lnTo>
                    <a:pt x="1648" y="226"/>
                  </a:lnTo>
                  <a:lnTo>
                    <a:pt x="1618" y="235"/>
                  </a:lnTo>
                  <a:lnTo>
                    <a:pt x="1609" y="260"/>
                  </a:lnTo>
                  <a:lnTo>
                    <a:pt x="1588" y="286"/>
                  </a:lnTo>
                  <a:lnTo>
                    <a:pt x="1579" y="311"/>
                  </a:lnTo>
                  <a:lnTo>
                    <a:pt x="1579" y="336"/>
                  </a:lnTo>
                  <a:lnTo>
                    <a:pt x="1549" y="343"/>
                  </a:lnTo>
                  <a:lnTo>
                    <a:pt x="1549" y="369"/>
                  </a:lnTo>
                  <a:lnTo>
                    <a:pt x="1519" y="377"/>
                  </a:lnTo>
                  <a:lnTo>
                    <a:pt x="1509" y="402"/>
                  </a:lnTo>
                  <a:lnTo>
                    <a:pt x="1489" y="428"/>
                  </a:lnTo>
                  <a:lnTo>
                    <a:pt x="1449" y="453"/>
                  </a:lnTo>
                  <a:lnTo>
                    <a:pt x="1419" y="462"/>
                  </a:lnTo>
                  <a:lnTo>
                    <a:pt x="1419" y="487"/>
                  </a:lnTo>
                  <a:lnTo>
                    <a:pt x="1419" y="512"/>
                  </a:lnTo>
                  <a:lnTo>
                    <a:pt x="1378" y="512"/>
                  </a:lnTo>
                  <a:lnTo>
                    <a:pt x="1369" y="545"/>
                  </a:lnTo>
                  <a:lnTo>
                    <a:pt x="1339" y="545"/>
                  </a:lnTo>
                  <a:lnTo>
                    <a:pt x="1329" y="570"/>
                  </a:lnTo>
                  <a:lnTo>
                    <a:pt x="1299" y="579"/>
                  </a:lnTo>
                  <a:lnTo>
                    <a:pt x="1269" y="587"/>
                  </a:lnTo>
                  <a:lnTo>
                    <a:pt x="1259" y="613"/>
                  </a:lnTo>
                  <a:lnTo>
                    <a:pt x="1229" y="613"/>
                  </a:lnTo>
                  <a:lnTo>
                    <a:pt x="1209" y="638"/>
                  </a:lnTo>
                  <a:lnTo>
                    <a:pt x="1190" y="663"/>
                  </a:lnTo>
                  <a:lnTo>
                    <a:pt x="1190" y="688"/>
                  </a:lnTo>
                  <a:lnTo>
                    <a:pt x="1220" y="696"/>
                  </a:lnTo>
                  <a:lnTo>
                    <a:pt x="1250" y="696"/>
                  </a:lnTo>
                  <a:lnTo>
                    <a:pt x="1269" y="721"/>
                  </a:lnTo>
                  <a:lnTo>
                    <a:pt x="1239" y="729"/>
                  </a:lnTo>
                  <a:lnTo>
                    <a:pt x="1209" y="729"/>
                  </a:lnTo>
                  <a:lnTo>
                    <a:pt x="1169" y="729"/>
                  </a:lnTo>
                  <a:lnTo>
                    <a:pt x="1139" y="729"/>
                  </a:lnTo>
                  <a:lnTo>
                    <a:pt x="1119" y="704"/>
                  </a:lnTo>
                  <a:lnTo>
                    <a:pt x="1089" y="696"/>
                  </a:lnTo>
                  <a:lnTo>
                    <a:pt x="1070" y="721"/>
                  </a:lnTo>
                  <a:lnTo>
                    <a:pt x="1070" y="746"/>
                  </a:lnTo>
                  <a:lnTo>
                    <a:pt x="1029" y="755"/>
                  </a:lnTo>
                  <a:lnTo>
                    <a:pt x="999" y="755"/>
                  </a:lnTo>
                  <a:lnTo>
                    <a:pt x="989" y="780"/>
                  </a:lnTo>
                  <a:lnTo>
                    <a:pt x="989" y="805"/>
                  </a:lnTo>
                  <a:lnTo>
                    <a:pt x="959" y="814"/>
                  </a:lnTo>
                  <a:lnTo>
                    <a:pt x="929" y="814"/>
                  </a:lnTo>
                  <a:lnTo>
                    <a:pt x="920" y="839"/>
                  </a:lnTo>
                  <a:lnTo>
                    <a:pt x="920" y="864"/>
                  </a:lnTo>
                  <a:lnTo>
                    <a:pt x="950" y="872"/>
                  </a:lnTo>
                  <a:lnTo>
                    <a:pt x="920" y="880"/>
                  </a:lnTo>
                  <a:lnTo>
                    <a:pt x="890" y="880"/>
                  </a:lnTo>
                  <a:lnTo>
                    <a:pt x="879" y="906"/>
                  </a:lnTo>
                  <a:lnTo>
                    <a:pt x="909" y="922"/>
                  </a:lnTo>
                  <a:lnTo>
                    <a:pt x="939" y="922"/>
                  </a:lnTo>
                  <a:lnTo>
                    <a:pt x="969" y="922"/>
                  </a:lnTo>
                  <a:lnTo>
                    <a:pt x="929" y="922"/>
                  </a:lnTo>
                  <a:lnTo>
                    <a:pt x="890" y="940"/>
                  </a:lnTo>
                  <a:lnTo>
                    <a:pt x="890" y="965"/>
                  </a:lnTo>
                  <a:lnTo>
                    <a:pt x="920" y="981"/>
                  </a:lnTo>
                  <a:lnTo>
                    <a:pt x="950" y="990"/>
                  </a:lnTo>
                  <a:lnTo>
                    <a:pt x="980" y="990"/>
                  </a:lnTo>
                  <a:lnTo>
                    <a:pt x="1010" y="990"/>
                  </a:lnTo>
                  <a:lnTo>
                    <a:pt x="980" y="990"/>
                  </a:lnTo>
                  <a:lnTo>
                    <a:pt x="959" y="1015"/>
                  </a:lnTo>
                  <a:lnTo>
                    <a:pt x="959" y="1040"/>
                  </a:lnTo>
                  <a:lnTo>
                    <a:pt x="929" y="1040"/>
                  </a:lnTo>
                  <a:lnTo>
                    <a:pt x="890" y="1048"/>
                  </a:lnTo>
                  <a:lnTo>
                    <a:pt x="920" y="1056"/>
                  </a:lnTo>
                  <a:lnTo>
                    <a:pt x="950" y="1073"/>
                  </a:lnTo>
                  <a:lnTo>
                    <a:pt x="950" y="1098"/>
                  </a:lnTo>
                  <a:lnTo>
                    <a:pt x="950" y="1132"/>
                  </a:lnTo>
                  <a:lnTo>
                    <a:pt x="950" y="1157"/>
                  </a:lnTo>
                  <a:lnTo>
                    <a:pt x="950" y="1191"/>
                  </a:lnTo>
                  <a:lnTo>
                    <a:pt x="980" y="1191"/>
                  </a:lnTo>
                  <a:lnTo>
                    <a:pt x="1010" y="1191"/>
                  </a:lnTo>
                  <a:lnTo>
                    <a:pt x="1040" y="1191"/>
                  </a:lnTo>
                  <a:lnTo>
                    <a:pt x="1040" y="1166"/>
                  </a:lnTo>
                  <a:lnTo>
                    <a:pt x="1079" y="1166"/>
                  </a:lnTo>
                  <a:lnTo>
                    <a:pt x="1119" y="1148"/>
                  </a:lnTo>
                  <a:lnTo>
                    <a:pt x="1169" y="1148"/>
                  </a:lnTo>
                  <a:lnTo>
                    <a:pt x="1179" y="1123"/>
                  </a:lnTo>
                  <a:lnTo>
                    <a:pt x="1179" y="1090"/>
                  </a:lnTo>
                  <a:lnTo>
                    <a:pt x="1199" y="1065"/>
                  </a:lnTo>
                  <a:lnTo>
                    <a:pt x="1239" y="1065"/>
                  </a:lnTo>
                  <a:lnTo>
                    <a:pt x="1250" y="1098"/>
                  </a:lnTo>
                  <a:lnTo>
                    <a:pt x="1250" y="1132"/>
                  </a:lnTo>
                  <a:lnTo>
                    <a:pt x="1269" y="1157"/>
                  </a:lnTo>
                  <a:lnTo>
                    <a:pt x="1309" y="1173"/>
                  </a:lnTo>
                  <a:lnTo>
                    <a:pt x="1318" y="1199"/>
                  </a:lnTo>
                  <a:lnTo>
                    <a:pt x="1348" y="1216"/>
                  </a:lnTo>
                  <a:lnTo>
                    <a:pt x="1348" y="1249"/>
                  </a:lnTo>
                  <a:lnTo>
                    <a:pt x="1348" y="1274"/>
                  </a:lnTo>
                  <a:lnTo>
                    <a:pt x="1348" y="1308"/>
                  </a:lnTo>
                  <a:lnTo>
                    <a:pt x="1348" y="1333"/>
                  </a:lnTo>
                  <a:lnTo>
                    <a:pt x="1348" y="1367"/>
                  </a:lnTo>
                  <a:lnTo>
                    <a:pt x="1378" y="1367"/>
                  </a:lnTo>
                  <a:lnTo>
                    <a:pt x="1408" y="1375"/>
                  </a:lnTo>
                  <a:lnTo>
                    <a:pt x="1429" y="1350"/>
                  </a:lnTo>
                  <a:lnTo>
                    <a:pt x="1429" y="1324"/>
                  </a:lnTo>
                  <a:lnTo>
                    <a:pt x="1429" y="1299"/>
                  </a:lnTo>
                  <a:lnTo>
                    <a:pt x="1459" y="1292"/>
                  </a:lnTo>
                  <a:lnTo>
                    <a:pt x="1489" y="1283"/>
                  </a:lnTo>
                  <a:lnTo>
                    <a:pt x="1519" y="1283"/>
                  </a:lnTo>
                  <a:lnTo>
                    <a:pt x="1549" y="1283"/>
                  </a:lnTo>
                  <a:lnTo>
                    <a:pt x="1569" y="1258"/>
                  </a:lnTo>
                  <a:lnTo>
                    <a:pt x="1569" y="1233"/>
                  </a:lnTo>
                  <a:lnTo>
                    <a:pt x="1569" y="1207"/>
                  </a:lnTo>
                  <a:lnTo>
                    <a:pt x="1569" y="1182"/>
                  </a:lnTo>
                  <a:lnTo>
                    <a:pt x="1569" y="1148"/>
                  </a:lnTo>
                  <a:lnTo>
                    <a:pt x="1569" y="1123"/>
                  </a:lnTo>
                  <a:lnTo>
                    <a:pt x="1558" y="1090"/>
                  </a:lnTo>
                  <a:lnTo>
                    <a:pt x="1588" y="1082"/>
                  </a:lnTo>
                  <a:lnTo>
                    <a:pt x="1618" y="1082"/>
                  </a:lnTo>
                  <a:lnTo>
                    <a:pt x="1659" y="1082"/>
                  </a:lnTo>
                  <a:lnTo>
                    <a:pt x="1689" y="1082"/>
                  </a:lnTo>
                  <a:lnTo>
                    <a:pt x="1699" y="1056"/>
                  </a:lnTo>
                  <a:lnTo>
                    <a:pt x="1669" y="1056"/>
                  </a:lnTo>
                  <a:lnTo>
                    <a:pt x="1648" y="1031"/>
                  </a:lnTo>
                  <a:lnTo>
                    <a:pt x="1689" y="1031"/>
                  </a:lnTo>
                  <a:lnTo>
                    <a:pt x="1699" y="1006"/>
                  </a:lnTo>
                  <a:lnTo>
                    <a:pt x="1699" y="972"/>
                  </a:lnTo>
                  <a:lnTo>
                    <a:pt x="1669" y="965"/>
                  </a:lnTo>
                  <a:lnTo>
                    <a:pt x="1669" y="940"/>
                  </a:lnTo>
                  <a:lnTo>
                    <a:pt x="1639" y="940"/>
                  </a:lnTo>
                  <a:lnTo>
                    <a:pt x="1609" y="940"/>
                  </a:lnTo>
                  <a:lnTo>
                    <a:pt x="1579" y="940"/>
                  </a:lnTo>
                  <a:lnTo>
                    <a:pt x="1579" y="914"/>
                  </a:lnTo>
                  <a:lnTo>
                    <a:pt x="1579" y="889"/>
                  </a:lnTo>
                  <a:lnTo>
                    <a:pt x="1579" y="855"/>
                  </a:lnTo>
                  <a:lnTo>
                    <a:pt x="1599" y="830"/>
                  </a:lnTo>
                  <a:lnTo>
                    <a:pt x="1599" y="796"/>
                  </a:lnTo>
                  <a:lnTo>
                    <a:pt x="1599" y="771"/>
                  </a:lnTo>
                  <a:lnTo>
                    <a:pt x="1629" y="763"/>
                  </a:lnTo>
                  <a:lnTo>
                    <a:pt x="1659" y="763"/>
                  </a:lnTo>
                  <a:lnTo>
                    <a:pt x="1689" y="763"/>
                  </a:lnTo>
                  <a:lnTo>
                    <a:pt x="1689" y="738"/>
                  </a:lnTo>
                  <a:lnTo>
                    <a:pt x="1699" y="713"/>
                  </a:lnTo>
                  <a:lnTo>
                    <a:pt x="1729" y="696"/>
                  </a:lnTo>
                  <a:lnTo>
                    <a:pt x="1759" y="696"/>
                  </a:lnTo>
                  <a:lnTo>
                    <a:pt x="1778" y="670"/>
                  </a:lnTo>
                  <a:lnTo>
                    <a:pt x="1798" y="645"/>
                  </a:lnTo>
                  <a:lnTo>
                    <a:pt x="1808" y="620"/>
                  </a:lnTo>
                  <a:lnTo>
                    <a:pt x="1838" y="613"/>
                  </a:lnTo>
                  <a:lnTo>
                    <a:pt x="1838" y="587"/>
                  </a:lnTo>
                  <a:lnTo>
                    <a:pt x="1838" y="562"/>
                  </a:lnTo>
                  <a:lnTo>
                    <a:pt x="1849" y="537"/>
                  </a:lnTo>
                  <a:lnTo>
                    <a:pt x="1879" y="528"/>
                  </a:lnTo>
                  <a:lnTo>
                    <a:pt x="1898" y="503"/>
                  </a:lnTo>
                  <a:lnTo>
                    <a:pt x="1898" y="478"/>
                  </a:lnTo>
                  <a:lnTo>
                    <a:pt x="1939" y="469"/>
                  </a:lnTo>
                  <a:lnTo>
                    <a:pt x="1969" y="469"/>
                  </a:lnTo>
                  <a:lnTo>
                    <a:pt x="2008" y="469"/>
                  </a:lnTo>
                  <a:lnTo>
                    <a:pt x="2018" y="494"/>
                  </a:lnTo>
                  <a:lnTo>
                    <a:pt x="2048" y="512"/>
                  </a:lnTo>
                  <a:lnTo>
                    <a:pt x="2048" y="545"/>
                  </a:lnTo>
                  <a:lnTo>
                    <a:pt x="2048" y="570"/>
                  </a:lnTo>
                  <a:lnTo>
                    <a:pt x="2018" y="587"/>
                  </a:lnTo>
                  <a:lnTo>
                    <a:pt x="1988" y="604"/>
                  </a:lnTo>
                  <a:lnTo>
                    <a:pt x="1978" y="629"/>
                  </a:lnTo>
                  <a:lnTo>
                    <a:pt x="1958" y="663"/>
                  </a:lnTo>
                  <a:lnTo>
                    <a:pt x="1958" y="688"/>
                  </a:lnTo>
                  <a:lnTo>
                    <a:pt x="1928" y="696"/>
                  </a:lnTo>
                  <a:lnTo>
                    <a:pt x="1918" y="721"/>
                  </a:lnTo>
                  <a:lnTo>
                    <a:pt x="1888" y="729"/>
                  </a:lnTo>
                  <a:lnTo>
                    <a:pt x="1888" y="755"/>
                  </a:lnTo>
                  <a:lnTo>
                    <a:pt x="1879" y="780"/>
                  </a:lnTo>
                  <a:lnTo>
                    <a:pt x="1879" y="805"/>
                  </a:lnTo>
                  <a:lnTo>
                    <a:pt x="1879" y="839"/>
                  </a:lnTo>
                  <a:lnTo>
                    <a:pt x="1879" y="864"/>
                  </a:lnTo>
                  <a:lnTo>
                    <a:pt x="1879" y="897"/>
                  </a:lnTo>
                  <a:lnTo>
                    <a:pt x="1909" y="897"/>
                  </a:lnTo>
                  <a:lnTo>
                    <a:pt x="1939" y="906"/>
                  </a:lnTo>
                  <a:lnTo>
                    <a:pt x="1969" y="906"/>
                  </a:lnTo>
                  <a:lnTo>
                    <a:pt x="1978" y="931"/>
                  </a:lnTo>
                  <a:lnTo>
                    <a:pt x="1978" y="956"/>
                  </a:lnTo>
                  <a:lnTo>
                    <a:pt x="1948" y="965"/>
                  </a:lnTo>
                  <a:lnTo>
                    <a:pt x="1928" y="990"/>
                  </a:lnTo>
                  <a:lnTo>
                    <a:pt x="1969" y="990"/>
                  </a:lnTo>
                  <a:lnTo>
                    <a:pt x="2008" y="990"/>
                  </a:lnTo>
                  <a:lnTo>
                    <a:pt x="2038" y="997"/>
                  </a:lnTo>
                  <a:lnTo>
                    <a:pt x="2078" y="997"/>
                  </a:lnTo>
                  <a:lnTo>
                    <a:pt x="2078" y="972"/>
                  </a:lnTo>
                  <a:lnTo>
                    <a:pt x="2108" y="965"/>
                  </a:lnTo>
                  <a:lnTo>
                    <a:pt x="2119" y="940"/>
                  </a:lnTo>
                  <a:lnTo>
                    <a:pt x="2149" y="931"/>
                  </a:lnTo>
                  <a:lnTo>
                    <a:pt x="2178" y="931"/>
                  </a:lnTo>
                  <a:lnTo>
                    <a:pt x="2217" y="914"/>
                  </a:lnTo>
                  <a:lnTo>
                    <a:pt x="2247" y="906"/>
                  </a:lnTo>
                  <a:lnTo>
                    <a:pt x="2268" y="931"/>
                  </a:lnTo>
                  <a:lnTo>
                    <a:pt x="2298" y="940"/>
                  </a:lnTo>
                  <a:lnTo>
                    <a:pt x="2328" y="940"/>
                  </a:lnTo>
                  <a:lnTo>
                    <a:pt x="2337" y="965"/>
                  </a:lnTo>
                  <a:lnTo>
                    <a:pt x="2337" y="990"/>
                  </a:lnTo>
                  <a:lnTo>
                    <a:pt x="2367" y="990"/>
                  </a:lnTo>
                  <a:lnTo>
                    <a:pt x="2318" y="997"/>
                  </a:lnTo>
                  <a:lnTo>
                    <a:pt x="2277" y="997"/>
                  </a:lnTo>
                  <a:lnTo>
                    <a:pt x="2268" y="1023"/>
                  </a:lnTo>
                  <a:lnTo>
                    <a:pt x="2238" y="1040"/>
                  </a:lnTo>
                  <a:lnTo>
                    <a:pt x="2208" y="1040"/>
                  </a:lnTo>
                  <a:lnTo>
                    <a:pt x="2178" y="1040"/>
                  </a:lnTo>
                  <a:lnTo>
                    <a:pt x="2138" y="1048"/>
                  </a:lnTo>
                  <a:lnTo>
                    <a:pt x="2108" y="1048"/>
                  </a:lnTo>
                  <a:lnTo>
                    <a:pt x="2068" y="1056"/>
                  </a:lnTo>
                  <a:lnTo>
                    <a:pt x="2038" y="1073"/>
                  </a:lnTo>
                  <a:lnTo>
                    <a:pt x="1999" y="1082"/>
                  </a:lnTo>
                  <a:lnTo>
                    <a:pt x="1999" y="1107"/>
                  </a:lnTo>
                  <a:lnTo>
                    <a:pt x="1999" y="1132"/>
                  </a:lnTo>
                  <a:lnTo>
                    <a:pt x="1999" y="1157"/>
                  </a:lnTo>
                  <a:lnTo>
                    <a:pt x="1999" y="1191"/>
                  </a:lnTo>
                  <a:lnTo>
                    <a:pt x="1999" y="1216"/>
                  </a:lnTo>
                  <a:lnTo>
                    <a:pt x="2008" y="1249"/>
                  </a:lnTo>
                  <a:lnTo>
                    <a:pt x="1969" y="1249"/>
                  </a:lnTo>
                  <a:lnTo>
                    <a:pt x="1928" y="1233"/>
                  </a:lnTo>
                  <a:lnTo>
                    <a:pt x="1918" y="1207"/>
                  </a:lnTo>
                  <a:lnTo>
                    <a:pt x="1888" y="1199"/>
                  </a:lnTo>
                  <a:lnTo>
                    <a:pt x="1858" y="1199"/>
                  </a:lnTo>
                  <a:lnTo>
                    <a:pt x="1858" y="1224"/>
                  </a:lnTo>
                  <a:lnTo>
                    <a:pt x="1849" y="1249"/>
                  </a:lnTo>
                  <a:lnTo>
                    <a:pt x="1849" y="1274"/>
                  </a:lnTo>
                  <a:lnTo>
                    <a:pt x="1828" y="1308"/>
                  </a:lnTo>
                  <a:lnTo>
                    <a:pt x="1828" y="1333"/>
                  </a:lnTo>
                  <a:lnTo>
                    <a:pt x="1828" y="1367"/>
                  </a:lnTo>
                  <a:lnTo>
                    <a:pt x="1828" y="1392"/>
                  </a:lnTo>
                  <a:lnTo>
                    <a:pt x="1789" y="1400"/>
                  </a:lnTo>
                  <a:lnTo>
                    <a:pt x="1798" y="1375"/>
                  </a:lnTo>
                  <a:lnTo>
                    <a:pt x="1759" y="1375"/>
                  </a:lnTo>
                  <a:lnTo>
                    <a:pt x="1759" y="1400"/>
                  </a:lnTo>
                  <a:lnTo>
                    <a:pt x="1759" y="1425"/>
                  </a:lnTo>
                  <a:lnTo>
                    <a:pt x="1759" y="1450"/>
                  </a:lnTo>
                  <a:lnTo>
                    <a:pt x="1719" y="1459"/>
                  </a:lnTo>
                  <a:lnTo>
                    <a:pt x="1689" y="1468"/>
                  </a:lnTo>
                  <a:lnTo>
                    <a:pt x="1678" y="1443"/>
                  </a:lnTo>
                  <a:lnTo>
                    <a:pt x="1648" y="1434"/>
                  </a:lnTo>
                  <a:lnTo>
                    <a:pt x="1618" y="1434"/>
                  </a:lnTo>
                  <a:lnTo>
                    <a:pt x="1579" y="1434"/>
                  </a:lnTo>
                  <a:lnTo>
                    <a:pt x="1569" y="1459"/>
                  </a:lnTo>
                  <a:lnTo>
                    <a:pt x="1539" y="1468"/>
                  </a:lnTo>
                  <a:lnTo>
                    <a:pt x="1509" y="1484"/>
                  </a:lnTo>
                  <a:lnTo>
                    <a:pt x="1479" y="1493"/>
                  </a:lnTo>
                  <a:lnTo>
                    <a:pt x="1438" y="1493"/>
                  </a:lnTo>
                  <a:lnTo>
                    <a:pt x="1408" y="1493"/>
                  </a:lnTo>
                  <a:lnTo>
                    <a:pt x="1369" y="1493"/>
                  </a:lnTo>
                  <a:lnTo>
                    <a:pt x="1359" y="1468"/>
                  </a:lnTo>
                  <a:lnTo>
                    <a:pt x="1329" y="1468"/>
                  </a:lnTo>
                  <a:lnTo>
                    <a:pt x="1299" y="1468"/>
                  </a:lnTo>
                  <a:lnTo>
                    <a:pt x="1289" y="1493"/>
                  </a:lnTo>
                  <a:lnTo>
                    <a:pt x="1269" y="1518"/>
                  </a:lnTo>
                  <a:lnTo>
                    <a:pt x="1229" y="1518"/>
                  </a:lnTo>
                  <a:lnTo>
                    <a:pt x="1199" y="1518"/>
                  </a:lnTo>
                  <a:lnTo>
                    <a:pt x="1199" y="1493"/>
                  </a:lnTo>
                  <a:lnTo>
                    <a:pt x="1190" y="1468"/>
                  </a:lnTo>
                  <a:lnTo>
                    <a:pt x="1190" y="1443"/>
                  </a:lnTo>
                  <a:lnTo>
                    <a:pt x="1190" y="1417"/>
                  </a:lnTo>
                  <a:lnTo>
                    <a:pt x="1160" y="1409"/>
                  </a:lnTo>
                  <a:lnTo>
                    <a:pt x="1160" y="1383"/>
                  </a:lnTo>
                  <a:lnTo>
                    <a:pt x="1190" y="1383"/>
                  </a:lnTo>
                  <a:lnTo>
                    <a:pt x="1209" y="1358"/>
                  </a:lnTo>
                  <a:lnTo>
                    <a:pt x="1190" y="1324"/>
                  </a:lnTo>
                  <a:lnTo>
                    <a:pt x="1190" y="1299"/>
                  </a:lnTo>
                  <a:lnTo>
                    <a:pt x="1220" y="1292"/>
                  </a:lnTo>
                  <a:lnTo>
                    <a:pt x="1220" y="1267"/>
                  </a:lnTo>
                  <a:lnTo>
                    <a:pt x="1190" y="1258"/>
                  </a:lnTo>
                  <a:lnTo>
                    <a:pt x="1190" y="1233"/>
                  </a:lnTo>
                  <a:lnTo>
                    <a:pt x="1220" y="1224"/>
                  </a:lnTo>
                  <a:lnTo>
                    <a:pt x="1220" y="1199"/>
                  </a:lnTo>
                  <a:lnTo>
                    <a:pt x="1190" y="1199"/>
                  </a:lnTo>
                  <a:lnTo>
                    <a:pt x="1160" y="1199"/>
                  </a:lnTo>
                  <a:lnTo>
                    <a:pt x="1149" y="1224"/>
                  </a:lnTo>
                  <a:lnTo>
                    <a:pt x="1130" y="1249"/>
                  </a:lnTo>
                  <a:lnTo>
                    <a:pt x="1089" y="1249"/>
                  </a:lnTo>
                  <a:lnTo>
                    <a:pt x="1089" y="1274"/>
                  </a:lnTo>
                  <a:lnTo>
                    <a:pt x="1119" y="1283"/>
                  </a:lnTo>
                  <a:lnTo>
                    <a:pt x="1089" y="1292"/>
                  </a:lnTo>
                  <a:lnTo>
                    <a:pt x="1059" y="1292"/>
                  </a:lnTo>
                  <a:lnTo>
                    <a:pt x="1040" y="1317"/>
                  </a:lnTo>
                  <a:lnTo>
                    <a:pt x="1049" y="1342"/>
                  </a:lnTo>
                  <a:lnTo>
                    <a:pt x="1079" y="1342"/>
                  </a:lnTo>
                  <a:lnTo>
                    <a:pt x="1079" y="1367"/>
                  </a:lnTo>
                  <a:lnTo>
                    <a:pt x="1079" y="1392"/>
                  </a:lnTo>
                  <a:lnTo>
                    <a:pt x="1100" y="1425"/>
                  </a:lnTo>
                  <a:lnTo>
                    <a:pt x="1109" y="1450"/>
                  </a:lnTo>
                  <a:lnTo>
                    <a:pt x="1109" y="1493"/>
                  </a:lnTo>
                  <a:lnTo>
                    <a:pt x="1109" y="1518"/>
                  </a:lnTo>
                  <a:lnTo>
                    <a:pt x="1089" y="1543"/>
                  </a:lnTo>
                  <a:lnTo>
                    <a:pt x="1059" y="1551"/>
                  </a:lnTo>
                  <a:lnTo>
                    <a:pt x="1019" y="1551"/>
                  </a:lnTo>
                  <a:lnTo>
                    <a:pt x="989" y="1551"/>
                  </a:lnTo>
                  <a:lnTo>
                    <a:pt x="950" y="1568"/>
                  </a:lnTo>
                  <a:lnTo>
                    <a:pt x="939" y="1534"/>
                  </a:lnTo>
                  <a:lnTo>
                    <a:pt x="909" y="1534"/>
                  </a:lnTo>
                  <a:lnTo>
                    <a:pt x="879" y="1543"/>
                  </a:lnTo>
                  <a:lnTo>
                    <a:pt x="869" y="1568"/>
                  </a:lnTo>
                  <a:lnTo>
                    <a:pt x="869" y="1601"/>
                  </a:lnTo>
                  <a:lnTo>
                    <a:pt x="869" y="1626"/>
                  </a:lnTo>
                  <a:lnTo>
                    <a:pt x="839" y="1635"/>
                  </a:lnTo>
                  <a:lnTo>
                    <a:pt x="839" y="1660"/>
                  </a:lnTo>
                  <a:lnTo>
                    <a:pt x="809" y="1669"/>
                  </a:lnTo>
                  <a:lnTo>
                    <a:pt x="779" y="1685"/>
                  </a:lnTo>
                  <a:lnTo>
                    <a:pt x="740" y="1694"/>
                  </a:lnTo>
                  <a:lnTo>
                    <a:pt x="710" y="1702"/>
                  </a:lnTo>
                  <a:lnTo>
                    <a:pt x="670" y="1719"/>
                  </a:lnTo>
                  <a:lnTo>
                    <a:pt x="670" y="1744"/>
                  </a:lnTo>
                  <a:lnTo>
                    <a:pt x="670" y="1777"/>
                  </a:lnTo>
                  <a:lnTo>
                    <a:pt x="640" y="1786"/>
                  </a:lnTo>
                  <a:lnTo>
                    <a:pt x="599" y="1802"/>
                  </a:lnTo>
                  <a:lnTo>
                    <a:pt x="590" y="1836"/>
                  </a:lnTo>
                  <a:lnTo>
                    <a:pt x="560" y="1836"/>
                  </a:lnTo>
                  <a:lnTo>
                    <a:pt x="530" y="1836"/>
                  </a:lnTo>
                  <a:lnTo>
                    <a:pt x="500" y="1836"/>
                  </a:lnTo>
                  <a:lnTo>
                    <a:pt x="500" y="1811"/>
                  </a:lnTo>
                  <a:lnTo>
                    <a:pt x="500" y="1786"/>
                  </a:lnTo>
                  <a:lnTo>
                    <a:pt x="460" y="1786"/>
                  </a:lnTo>
                  <a:lnTo>
                    <a:pt x="460" y="1811"/>
                  </a:lnTo>
                  <a:lnTo>
                    <a:pt x="460" y="1836"/>
                  </a:lnTo>
                  <a:lnTo>
                    <a:pt x="460" y="1861"/>
                  </a:lnTo>
                  <a:lnTo>
                    <a:pt x="470" y="1895"/>
                  </a:lnTo>
                  <a:lnTo>
                    <a:pt x="430" y="1895"/>
                  </a:lnTo>
                  <a:lnTo>
                    <a:pt x="390" y="1895"/>
                  </a:lnTo>
                  <a:lnTo>
                    <a:pt x="360" y="1895"/>
                  </a:lnTo>
                  <a:lnTo>
                    <a:pt x="321" y="1895"/>
                  </a:lnTo>
                  <a:lnTo>
                    <a:pt x="321" y="1921"/>
                  </a:lnTo>
                  <a:lnTo>
                    <a:pt x="351" y="1937"/>
                  </a:lnTo>
                  <a:lnTo>
                    <a:pt x="351" y="1962"/>
                  </a:lnTo>
                  <a:lnTo>
                    <a:pt x="370" y="1987"/>
                  </a:lnTo>
                  <a:lnTo>
                    <a:pt x="400" y="1996"/>
                  </a:lnTo>
                  <a:lnTo>
                    <a:pt x="430" y="1996"/>
                  </a:lnTo>
                  <a:lnTo>
                    <a:pt x="449" y="2021"/>
                  </a:lnTo>
                  <a:lnTo>
                    <a:pt x="449" y="2046"/>
                  </a:lnTo>
                  <a:lnTo>
                    <a:pt x="470" y="2071"/>
                  </a:lnTo>
                  <a:lnTo>
                    <a:pt x="479" y="2097"/>
                  </a:lnTo>
                  <a:lnTo>
                    <a:pt x="509" y="2104"/>
                  </a:lnTo>
                  <a:lnTo>
                    <a:pt x="520" y="2129"/>
                  </a:lnTo>
                  <a:lnTo>
                    <a:pt x="520" y="2154"/>
                  </a:lnTo>
                  <a:lnTo>
                    <a:pt x="520" y="2188"/>
                  </a:lnTo>
                  <a:lnTo>
                    <a:pt x="520" y="2214"/>
                  </a:lnTo>
                  <a:lnTo>
                    <a:pt x="520" y="2248"/>
                  </a:lnTo>
                  <a:lnTo>
                    <a:pt x="490" y="2255"/>
                  </a:lnTo>
                  <a:lnTo>
                    <a:pt x="460" y="2255"/>
                  </a:lnTo>
                  <a:lnTo>
                    <a:pt x="460" y="2280"/>
                  </a:lnTo>
                  <a:lnTo>
                    <a:pt x="460" y="2264"/>
                  </a:lnTo>
                  <a:lnTo>
                    <a:pt x="430" y="2264"/>
                  </a:lnTo>
                  <a:lnTo>
                    <a:pt x="400" y="2264"/>
                  </a:lnTo>
                  <a:lnTo>
                    <a:pt x="370" y="2255"/>
                  </a:lnTo>
                  <a:lnTo>
                    <a:pt x="330" y="2255"/>
                  </a:lnTo>
                  <a:lnTo>
                    <a:pt x="300" y="2255"/>
                  </a:lnTo>
                  <a:lnTo>
                    <a:pt x="261" y="2255"/>
                  </a:lnTo>
                  <a:lnTo>
                    <a:pt x="231" y="2239"/>
                  </a:lnTo>
                  <a:lnTo>
                    <a:pt x="190" y="2239"/>
                  </a:lnTo>
                  <a:lnTo>
                    <a:pt x="160" y="2248"/>
                  </a:lnTo>
                  <a:lnTo>
                    <a:pt x="120" y="2255"/>
                  </a:lnTo>
                  <a:lnTo>
                    <a:pt x="90" y="2255"/>
                  </a:lnTo>
                  <a:lnTo>
                    <a:pt x="51" y="2255"/>
                  </a:lnTo>
                  <a:lnTo>
                    <a:pt x="40" y="2280"/>
                  </a:lnTo>
                  <a:lnTo>
                    <a:pt x="40" y="2305"/>
                  </a:lnTo>
                  <a:lnTo>
                    <a:pt x="40" y="2331"/>
                  </a:lnTo>
                  <a:lnTo>
                    <a:pt x="60" y="2365"/>
                  </a:lnTo>
                  <a:lnTo>
                    <a:pt x="60" y="2390"/>
                  </a:lnTo>
                  <a:lnTo>
                    <a:pt x="70" y="2424"/>
                  </a:lnTo>
                  <a:lnTo>
                    <a:pt x="70" y="2449"/>
                  </a:lnTo>
                  <a:lnTo>
                    <a:pt x="70" y="2481"/>
                  </a:lnTo>
                  <a:lnTo>
                    <a:pt x="70" y="2507"/>
                  </a:lnTo>
                  <a:lnTo>
                    <a:pt x="40" y="2524"/>
                  </a:lnTo>
                  <a:lnTo>
                    <a:pt x="10" y="2541"/>
                  </a:lnTo>
                  <a:lnTo>
                    <a:pt x="0" y="2566"/>
                  </a:lnTo>
                  <a:lnTo>
                    <a:pt x="0" y="2600"/>
                  </a:lnTo>
                  <a:lnTo>
                    <a:pt x="30" y="2600"/>
                  </a:lnTo>
                  <a:lnTo>
                    <a:pt x="60" y="2600"/>
                  </a:lnTo>
                  <a:lnTo>
                    <a:pt x="60" y="2625"/>
                  </a:lnTo>
                  <a:lnTo>
                    <a:pt x="51" y="2658"/>
                  </a:lnTo>
                  <a:lnTo>
                    <a:pt x="51" y="2683"/>
                  </a:lnTo>
                  <a:lnTo>
                    <a:pt x="90" y="2700"/>
                  </a:lnTo>
                  <a:lnTo>
                    <a:pt x="130" y="2700"/>
                  </a:lnTo>
                  <a:lnTo>
                    <a:pt x="160" y="2700"/>
                  </a:lnTo>
                  <a:lnTo>
                    <a:pt x="201" y="2700"/>
                  </a:lnTo>
                  <a:lnTo>
                    <a:pt x="210" y="2725"/>
                  </a:lnTo>
                  <a:lnTo>
                    <a:pt x="231" y="2751"/>
                  </a:lnTo>
                  <a:lnTo>
                    <a:pt x="240" y="2776"/>
                  </a:lnTo>
                  <a:lnTo>
                    <a:pt x="270" y="2776"/>
                  </a:lnTo>
                  <a:lnTo>
                    <a:pt x="300" y="2776"/>
                  </a:lnTo>
                  <a:lnTo>
                    <a:pt x="310" y="2742"/>
                  </a:lnTo>
                  <a:lnTo>
                    <a:pt x="340" y="2733"/>
                  </a:lnTo>
                  <a:lnTo>
                    <a:pt x="370" y="2725"/>
                  </a:lnTo>
                  <a:lnTo>
                    <a:pt x="411" y="2725"/>
                  </a:lnTo>
                  <a:lnTo>
                    <a:pt x="440" y="2708"/>
                  </a:lnTo>
                  <a:lnTo>
                    <a:pt x="440" y="2683"/>
                  </a:lnTo>
                  <a:lnTo>
                    <a:pt x="479" y="2666"/>
                  </a:lnTo>
                  <a:lnTo>
                    <a:pt x="509" y="2650"/>
                  </a:lnTo>
                  <a:lnTo>
                    <a:pt x="530" y="2625"/>
                  </a:lnTo>
                  <a:lnTo>
                    <a:pt x="560" y="2616"/>
                  </a:lnTo>
                  <a:lnTo>
                    <a:pt x="580" y="2591"/>
                  </a:lnTo>
                  <a:lnTo>
                    <a:pt x="599" y="2566"/>
                  </a:lnTo>
                  <a:lnTo>
                    <a:pt x="599" y="2532"/>
                  </a:lnTo>
                  <a:lnTo>
                    <a:pt x="569" y="2524"/>
                  </a:lnTo>
                  <a:lnTo>
                    <a:pt x="560" y="2499"/>
                  </a:lnTo>
                  <a:lnTo>
                    <a:pt x="560" y="2474"/>
                  </a:lnTo>
                  <a:lnTo>
                    <a:pt x="590" y="2474"/>
                  </a:lnTo>
                  <a:lnTo>
                    <a:pt x="620" y="2474"/>
                  </a:lnTo>
                  <a:lnTo>
                    <a:pt x="629" y="2449"/>
                  </a:lnTo>
                  <a:lnTo>
                    <a:pt x="659" y="2431"/>
                  </a:lnTo>
                  <a:lnTo>
                    <a:pt x="689" y="2415"/>
                  </a:lnTo>
                  <a:lnTo>
                    <a:pt x="719" y="2415"/>
                  </a:lnTo>
                  <a:lnTo>
                    <a:pt x="760" y="2406"/>
                  </a:lnTo>
                  <a:lnTo>
                    <a:pt x="770" y="2381"/>
                  </a:lnTo>
                  <a:lnTo>
                    <a:pt x="770" y="2356"/>
                  </a:lnTo>
                  <a:lnTo>
                    <a:pt x="770" y="2331"/>
                  </a:lnTo>
                  <a:lnTo>
                    <a:pt x="770" y="2298"/>
                  </a:lnTo>
                  <a:lnTo>
                    <a:pt x="790" y="2273"/>
                  </a:lnTo>
                  <a:lnTo>
                    <a:pt x="830" y="2264"/>
                  </a:lnTo>
                  <a:lnTo>
                    <a:pt x="860" y="2264"/>
                  </a:lnTo>
                  <a:lnTo>
                    <a:pt x="899" y="2264"/>
                  </a:lnTo>
                  <a:lnTo>
                    <a:pt x="929" y="2273"/>
                  </a:lnTo>
                  <a:lnTo>
                    <a:pt x="939" y="2305"/>
                  </a:lnTo>
                  <a:lnTo>
                    <a:pt x="969" y="2305"/>
                  </a:lnTo>
                  <a:lnTo>
                    <a:pt x="999" y="2305"/>
                  </a:lnTo>
                  <a:lnTo>
                    <a:pt x="1010" y="2273"/>
                  </a:lnTo>
                  <a:lnTo>
                    <a:pt x="1040" y="2255"/>
                  </a:lnTo>
                  <a:lnTo>
                    <a:pt x="1040" y="2230"/>
                  </a:lnTo>
                  <a:lnTo>
                    <a:pt x="1070" y="2214"/>
                  </a:lnTo>
                  <a:lnTo>
                    <a:pt x="1109" y="2205"/>
                  </a:lnTo>
                  <a:lnTo>
                    <a:pt x="1139" y="2214"/>
                  </a:lnTo>
                  <a:lnTo>
                    <a:pt x="1139" y="2248"/>
                  </a:lnTo>
                  <a:lnTo>
                    <a:pt x="1160" y="2273"/>
                  </a:lnTo>
                  <a:lnTo>
                    <a:pt x="1190" y="2280"/>
                  </a:lnTo>
                  <a:lnTo>
                    <a:pt x="1190" y="2305"/>
                  </a:lnTo>
                  <a:lnTo>
                    <a:pt x="1190" y="2331"/>
                  </a:lnTo>
                  <a:lnTo>
                    <a:pt x="1220" y="2339"/>
                  </a:lnTo>
                  <a:lnTo>
                    <a:pt x="1250" y="2348"/>
                  </a:lnTo>
                  <a:lnTo>
                    <a:pt x="1259" y="2373"/>
                  </a:lnTo>
                  <a:lnTo>
                    <a:pt x="1280" y="2398"/>
                  </a:lnTo>
                  <a:lnTo>
                    <a:pt x="1289" y="2424"/>
                  </a:lnTo>
                  <a:lnTo>
                    <a:pt x="1318" y="2424"/>
                  </a:lnTo>
                  <a:lnTo>
                    <a:pt x="1348" y="2424"/>
                  </a:lnTo>
                  <a:lnTo>
                    <a:pt x="1369" y="2449"/>
                  </a:lnTo>
                  <a:lnTo>
                    <a:pt x="1399" y="2465"/>
                  </a:lnTo>
                  <a:lnTo>
                    <a:pt x="1429" y="2465"/>
                  </a:lnTo>
                  <a:lnTo>
                    <a:pt x="1438" y="2490"/>
                  </a:lnTo>
                  <a:lnTo>
                    <a:pt x="1459" y="2515"/>
                  </a:lnTo>
                  <a:lnTo>
                    <a:pt x="1489" y="2524"/>
                  </a:lnTo>
                  <a:lnTo>
                    <a:pt x="1498" y="2549"/>
                  </a:lnTo>
                  <a:lnTo>
                    <a:pt x="1498" y="2575"/>
                  </a:lnTo>
                  <a:lnTo>
                    <a:pt x="1509" y="2600"/>
                  </a:lnTo>
                  <a:lnTo>
                    <a:pt x="1509" y="2625"/>
                  </a:lnTo>
                  <a:lnTo>
                    <a:pt x="1509" y="2658"/>
                  </a:lnTo>
                  <a:lnTo>
                    <a:pt x="1539" y="2658"/>
                  </a:lnTo>
                  <a:lnTo>
                    <a:pt x="1558" y="2625"/>
                  </a:lnTo>
                  <a:lnTo>
                    <a:pt x="1569" y="2591"/>
                  </a:lnTo>
                  <a:lnTo>
                    <a:pt x="1569" y="2566"/>
                  </a:lnTo>
                  <a:lnTo>
                    <a:pt x="1569" y="2532"/>
                  </a:lnTo>
                  <a:lnTo>
                    <a:pt x="1558" y="2507"/>
                  </a:lnTo>
                  <a:lnTo>
                    <a:pt x="1599" y="2499"/>
                  </a:lnTo>
                  <a:lnTo>
                    <a:pt x="1629" y="2515"/>
                  </a:lnTo>
                  <a:lnTo>
                    <a:pt x="1669" y="2524"/>
                  </a:lnTo>
                  <a:lnTo>
                    <a:pt x="1678" y="2499"/>
                  </a:lnTo>
                  <a:lnTo>
                    <a:pt x="1648" y="2490"/>
                  </a:lnTo>
                  <a:lnTo>
                    <a:pt x="1618" y="2474"/>
                  </a:lnTo>
                  <a:lnTo>
                    <a:pt x="1588" y="2465"/>
                  </a:lnTo>
                  <a:lnTo>
                    <a:pt x="1579" y="2440"/>
                  </a:lnTo>
                  <a:lnTo>
                    <a:pt x="1549" y="2440"/>
                  </a:lnTo>
                  <a:lnTo>
                    <a:pt x="1539" y="2415"/>
                  </a:lnTo>
                  <a:lnTo>
                    <a:pt x="1539" y="2390"/>
                  </a:lnTo>
                  <a:lnTo>
                    <a:pt x="1509" y="2373"/>
                  </a:lnTo>
                  <a:lnTo>
                    <a:pt x="1479" y="2373"/>
                  </a:lnTo>
                  <a:lnTo>
                    <a:pt x="1449" y="2373"/>
                  </a:lnTo>
                  <a:lnTo>
                    <a:pt x="1438" y="2348"/>
                  </a:lnTo>
                  <a:lnTo>
                    <a:pt x="1419" y="2323"/>
                  </a:lnTo>
                  <a:lnTo>
                    <a:pt x="1378" y="2314"/>
                  </a:lnTo>
                  <a:lnTo>
                    <a:pt x="1378" y="2289"/>
                  </a:lnTo>
                  <a:lnTo>
                    <a:pt x="1378" y="2264"/>
                  </a:lnTo>
                  <a:lnTo>
                    <a:pt x="1369" y="2239"/>
                  </a:lnTo>
                  <a:lnTo>
                    <a:pt x="1339" y="2230"/>
                  </a:lnTo>
                  <a:lnTo>
                    <a:pt x="1309" y="2214"/>
                  </a:lnTo>
                  <a:lnTo>
                    <a:pt x="1280" y="2205"/>
                  </a:lnTo>
                  <a:lnTo>
                    <a:pt x="1269" y="2180"/>
                  </a:lnTo>
                  <a:lnTo>
                    <a:pt x="1280" y="2154"/>
                  </a:lnTo>
                  <a:lnTo>
                    <a:pt x="1318" y="2138"/>
                  </a:lnTo>
                  <a:lnTo>
                    <a:pt x="1348" y="2122"/>
                  </a:lnTo>
                  <a:lnTo>
                    <a:pt x="1369" y="2154"/>
                  </a:lnTo>
                  <a:lnTo>
                    <a:pt x="1369" y="2188"/>
                  </a:lnTo>
                  <a:lnTo>
                    <a:pt x="1399" y="2197"/>
                  </a:lnTo>
                  <a:lnTo>
                    <a:pt x="1419" y="2172"/>
                  </a:lnTo>
                  <a:lnTo>
                    <a:pt x="1419" y="2147"/>
                  </a:lnTo>
                  <a:lnTo>
                    <a:pt x="1438" y="2172"/>
                  </a:lnTo>
                  <a:lnTo>
                    <a:pt x="1438" y="2197"/>
                  </a:lnTo>
                  <a:lnTo>
                    <a:pt x="1459" y="2222"/>
                  </a:lnTo>
                  <a:lnTo>
                    <a:pt x="1489" y="2222"/>
                  </a:lnTo>
                  <a:lnTo>
                    <a:pt x="1489" y="2248"/>
                  </a:lnTo>
                  <a:lnTo>
                    <a:pt x="1489" y="2273"/>
                  </a:lnTo>
                  <a:lnTo>
                    <a:pt x="1528" y="2280"/>
                  </a:lnTo>
                  <a:lnTo>
                    <a:pt x="1558" y="2289"/>
                  </a:lnTo>
                  <a:lnTo>
                    <a:pt x="1599" y="2305"/>
                  </a:lnTo>
                  <a:lnTo>
                    <a:pt x="1629" y="2314"/>
                  </a:lnTo>
                  <a:lnTo>
                    <a:pt x="1648" y="2339"/>
                  </a:lnTo>
                  <a:lnTo>
                    <a:pt x="1678" y="2339"/>
                  </a:lnTo>
                  <a:lnTo>
                    <a:pt x="1708" y="2348"/>
                  </a:lnTo>
                  <a:lnTo>
                    <a:pt x="1719" y="2373"/>
                  </a:lnTo>
                  <a:lnTo>
                    <a:pt x="1738" y="2398"/>
                  </a:lnTo>
                  <a:lnTo>
                    <a:pt x="1738" y="2424"/>
                  </a:lnTo>
                  <a:lnTo>
                    <a:pt x="1738" y="2449"/>
                  </a:lnTo>
                  <a:lnTo>
                    <a:pt x="1738" y="2481"/>
                  </a:lnTo>
                  <a:lnTo>
                    <a:pt x="1738" y="2507"/>
                  </a:lnTo>
                  <a:lnTo>
                    <a:pt x="1768" y="2524"/>
                  </a:lnTo>
                  <a:lnTo>
                    <a:pt x="1808" y="2541"/>
                  </a:lnTo>
                  <a:lnTo>
                    <a:pt x="1819" y="2566"/>
                  </a:lnTo>
                  <a:lnTo>
                    <a:pt x="1819" y="2600"/>
                  </a:lnTo>
                  <a:lnTo>
                    <a:pt x="1819" y="2625"/>
                  </a:lnTo>
                  <a:lnTo>
                    <a:pt x="1849" y="2632"/>
                  </a:lnTo>
                  <a:lnTo>
                    <a:pt x="1879" y="2632"/>
                  </a:lnTo>
                  <a:lnTo>
                    <a:pt x="1909" y="2632"/>
                  </a:lnTo>
                  <a:lnTo>
                    <a:pt x="1918" y="2658"/>
                  </a:lnTo>
                  <a:lnTo>
                    <a:pt x="1918" y="2683"/>
                  </a:lnTo>
                  <a:lnTo>
                    <a:pt x="1889" y="2651"/>
                  </a:lnTo>
                  <a:lnTo>
                    <a:pt x="1853" y="2651"/>
                  </a:lnTo>
                  <a:lnTo>
                    <a:pt x="1858" y="2675"/>
                  </a:lnTo>
                  <a:lnTo>
                    <a:pt x="1828" y="2666"/>
                  </a:lnTo>
                  <a:lnTo>
                    <a:pt x="1849" y="2692"/>
                  </a:lnTo>
                  <a:lnTo>
                    <a:pt x="1858" y="2717"/>
                  </a:lnTo>
                  <a:lnTo>
                    <a:pt x="1888" y="2717"/>
                  </a:lnTo>
                  <a:lnTo>
                    <a:pt x="1918" y="2717"/>
                  </a:lnTo>
                  <a:lnTo>
                    <a:pt x="1948" y="2708"/>
                  </a:lnTo>
                  <a:lnTo>
                    <a:pt x="1948" y="2683"/>
                  </a:lnTo>
                  <a:lnTo>
                    <a:pt x="1978" y="2666"/>
                  </a:lnTo>
                  <a:lnTo>
                    <a:pt x="2018" y="2683"/>
                  </a:lnTo>
                  <a:lnTo>
                    <a:pt x="2018" y="2650"/>
                  </a:lnTo>
                  <a:lnTo>
                    <a:pt x="1999" y="2625"/>
                  </a:lnTo>
                  <a:lnTo>
                    <a:pt x="1969" y="2625"/>
                  </a:lnTo>
                  <a:lnTo>
                    <a:pt x="1999" y="2632"/>
                  </a:lnTo>
                  <a:lnTo>
                    <a:pt x="2018" y="2658"/>
                  </a:lnTo>
                  <a:lnTo>
                    <a:pt x="2048" y="2658"/>
                  </a:lnTo>
                  <a:lnTo>
                    <a:pt x="2029" y="2625"/>
                  </a:lnTo>
                  <a:lnTo>
                    <a:pt x="1999" y="2616"/>
                  </a:lnTo>
                  <a:lnTo>
                    <a:pt x="1978" y="2591"/>
                  </a:lnTo>
                  <a:lnTo>
                    <a:pt x="1969" y="2566"/>
                  </a:lnTo>
                  <a:lnTo>
                    <a:pt x="1939" y="2557"/>
                  </a:lnTo>
                  <a:lnTo>
                    <a:pt x="1928" y="2532"/>
                  </a:lnTo>
                  <a:lnTo>
                    <a:pt x="1928" y="2507"/>
                  </a:lnTo>
                  <a:lnTo>
                    <a:pt x="1958" y="2490"/>
                  </a:lnTo>
                  <a:lnTo>
                    <a:pt x="1988" y="2490"/>
                  </a:lnTo>
                  <a:lnTo>
                    <a:pt x="1999" y="2465"/>
                  </a:lnTo>
                  <a:lnTo>
                    <a:pt x="1999" y="2440"/>
                  </a:lnTo>
                  <a:lnTo>
                    <a:pt x="2029" y="2440"/>
                  </a:lnTo>
                  <a:lnTo>
                    <a:pt x="2059" y="2440"/>
                  </a:lnTo>
                  <a:lnTo>
                    <a:pt x="2089" y="2440"/>
                  </a:lnTo>
                  <a:lnTo>
                    <a:pt x="2119" y="2449"/>
                  </a:lnTo>
                  <a:lnTo>
                    <a:pt x="2128" y="2481"/>
                  </a:lnTo>
                  <a:lnTo>
                    <a:pt x="2158" y="2490"/>
                  </a:lnTo>
                  <a:lnTo>
                    <a:pt x="2187" y="2490"/>
                  </a:lnTo>
                  <a:lnTo>
                    <a:pt x="2228" y="2474"/>
                  </a:lnTo>
                  <a:lnTo>
                    <a:pt x="2258" y="2465"/>
                  </a:lnTo>
                  <a:lnTo>
                    <a:pt x="2298" y="2449"/>
                  </a:lnTo>
                  <a:lnTo>
                    <a:pt x="2298" y="2415"/>
                  </a:lnTo>
                  <a:lnTo>
                    <a:pt x="2288" y="2390"/>
                  </a:lnTo>
                  <a:lnTo>
                    <a:pt x="2258" y="2381"/>
                  </a:lnTo>
                  <a:lnTo>
                    <a:pt x="2238" y="2356"/>
                  </a:lnTo>
                  <a:lnTo>
                    <a:pt x="2238" y="2331"/>
                  </a:lnTo>
                  <a:lnTo>
                    <a:pt x="2238" y="2298"/>
                  </a:lnTo>
                  <a:lnTo>
                    <a:pt x="2258" y="2273"/>
                  </a:lnTo>
                  <a:lnTo>
                    <a:pt x="2298" y="2255"/>
                  </a:lnTo>
                  <a:lnTo>
                    <a:pt x="2307" y="2230"/>
                  </a:lnTo>
                  <a:lnTo>
                    <a:pt x="2328" y="2205"/>
                  </a:lnTo>
                  <a:lnTo>
                    <a:pt x="2328" y="2180"/>
                  </a:lnTo>
                  <a:lnTo>
                    <a:pt x="2328" y="2154"/>
                  </a:lnTo>
                  <a:lnTo>
                    <a:pt x="2367" y="2138"/>
                  </a:lnTo>
                  <a:lnTo>
                    <a:pt x="2367" y="2113"/>
                  </a:lnTo>
                  <a:lnTo>
                    <a:pt x="2367" y="2088"/>
                  </a:lnTo>
                  <a:lnTo>
                    <a:pt x="2378" y="2063"/>
                  </a:lnTo>
                  <a:lnTo>
                    <a:pt x="2408" y="2063"/>
                  </a:lnTo>
                  <a:lnTo>
                    <a:pt x="2438" y="2063"/>
                  </a:lnTo>
                  <a:lnTo>
                    <a:pt x="2468" y="2071"/>
                  </a:lnTo>
                  <a:lnTo>
                    <a:pt x="2478" y="2097"/>
                  </a:lnTo>
                  <a:lnTo>
                    <a:pt x="2508" y="2097"/>
                  </a:lnTo>
                  <a:lnTo>
                    <a:pt x="2538" y="2097"/>
                  </a:lnTo>
                  <a:lnTo>
                    <a:pt x="2577" y="2104"/>
                  </a:lnTo>
                  <a:lnTo>
                    <a:pt x="2577" y="2129"/>
                  </a:lnTo>
                  <a:lnTo>
                    <a:pt x="2538" y="2129"/>
                  </a:lnTo>
                  <a:lnTo>
                    <a:pt x="2517" y="2154"/>
                  </a:lnTo>
                  <a:lnTo>
                    <a:pt x="2547" y="2172"/>
                  </a:lnTo>
                  <a:lnTo>
                    <a:pt x="2558" y="2197"/>
                  </a:lnTo>
                  <a:lnTo>
                    <a:pt x="2588" y="2214"/>
                  </a:lnTo>
                  <a:lnTo>
                    <a:pt x="2617" y="2214"/>
                  </a:lnTo>
                  <a:lnTo>
                    <a:pt x="2647" y="2205"/>
                  </a:lnTo>
                  <a:lnTo>
                    <a:pt x="2677" y="2197"/>
                  </a:lnTo>
                  <a:lnTo>
                    <a:pt x="2718" y="2180"/>
                  </a:lnTo>
                  <a:lnTo>
                    <a:pt x="2748" y="2172"/>
                  </a:lnTo>
                  <a:lnTo>
                    <a:pt x="2757" y="2147"/>
                  </a:lnTo>
                  <a:lnTo>
                    <a:pt x="2727" y="2147"/>
                  </a:lnTo>
                  <a:lnTo>
                    <a:pt x="2697" y="2147"/>
                  </a:lnTo>
                  <a:lnTo>
                    <a:pt x="2667" y="2147"/>
                  </a:lnTo>
                  <a:lnTo>
                    <a:pt x="2637" y="2147"/>
                  </a:lnTo>
                  <a:lnTo>
                    <a:pt x="2637" y="2122"/>
                  </a:lnTo>
                  <a:lnTo>
                    <a:pt x="2637" y="2097"/>
                  </a:lnTo>
                  <a:lnTo>
                    <a:pt x="2677" y="2079"/>
                  </a:lnTo>
                  <a:lnTo>
                    <a:pt x="2718" y="2079"/>
                  </a:lnTo>
                  <a:lnTo>
                    <a:pt x="2748" y="2079"/>
                  </a:lnTo>
                  <a:lnTo>
                    <a:pt x="2787" y="2063"/>
                  </a:lnTo>
                  <a:lnTo>
                    <a:pt x="2797" y="2037"/>
                  </a:lnTo>
                  <a:lnTo>
                    <a:pt x="2827" y="2021"/>
                  </a:lnTo>
                  <a:lnTo>
                    <a:pt x="2857" y="2021"/>
                  </a:lnTo>
                  <a:lnTo>
                    <a:pt x="2887" y="2021"/>
                  </a:lnTo>
                  <a:lnTo>
                    <a:pt x="2928" y="2021"/>
                  </a:lnTo>
                  <a:lnTo>
                    <a:pt x="2887" y="2037"/>
                  </a:lnTo>
                  <a:lnTo>
                    <a:pt x="2847" y="2046"/>
                  </a:lnTo>
                  <a:lnTo>
                    <a:pt x="2817" y="2046"/>
                  </a:lnTo>
                  <a:lnTo>
                    <a:pt x="2817" y="2071"/>
                  </a:lnTo>
                  <a:lnTo>
                    <a:pt x="2817" y="2097"/>
                  </a:lnTo>
                  <a:lnTo>
                    <a:pt x="2817" y="2129"/>
                  </a:lnTo>
                  <a:lnTo>
                    <a:pt x="2797" y="2154"/>
                  </a:lnTo>
                  <a:lnTo>
                    <a:pt x="2797" y="2188"/>
                  </a:lnTo>
                  <a:lnTo>
                    <a:pt x="2827" y="2197"/>
                  </a:lnTo>
                  <a:lnTo>
                    <a:pt x="2857" y="2214"/>
                  </a:lnTo>
                  <a:lnTo>
                    <a:pt x="2887" y="2222"/>
                  </a:lnTo>
                  <a:lnTo>
                    <a:pt x="2898" y="2248"/>
                  </a:lnTo>
                  <a:lnTo>
                    <a:pt x="2928" y="2255"/>
                  </a:lnTo>
                  <a:lnTo>
                    <a:pt x="2977" y="2305"/>
                  </a:lnTo>
                  <a:lnTo>
                    <a:pt x="3007" y="2314"/>
                  </a:lnTo>
                  <a:lnTo>
                    <a:pt x="3027" y="2339"/>
                  </a:lnTo>
                  <a:lnTo>
                    <a:pt x="3037" y="2365"/>
                  </a:lnTo>
                  <a:lnTo>
                    <a:pt x="3037" y="2390"/>
                  </a:lnTo>
                  <a:lnTo>
                    <a:pt x="3007" y="2406"/>
                  </a:lnTo>
                  <a:lnTo>
                    <a:pt x="2977" y="2424"/>
                  </a:lnTo>
                  <a:lnTo>
                    <a:pt x="2947" y="2449"/>
                  </a:lnTo>
                  <a:lnTo>
                    <a:pt x="2917" y="2449"/>
                  </a:lnTo>
                  <a:lnTo>
                    <a:pt x="2887" y="2449"/>
                  </a:lnTo>
                  <a:lnTo>
                    <a:pt x="2847" y="2449"/>
                  </a:lnTo>
                  <a:lnTo>
                    <a:pt x="2817" y="2449"/>
                  </a:lnTo>
                  <a:lnTo>
                    <a:pt x="2778" y="2440"/>
                  </a:lnTo>
                  <a:lnTo>
                    <a:pt x="2767" y="2415"/>
                  </a:lnTo>
                  <a:lnTo>
                    <a:pt x="2737" y="2415"/>
                  </a:lnTo>
                  <a:lnTo>
                    <a:pt x="2707" y="2415"/>
                  </a:lnTo>
                  <a:lnTo>
                    <a:pt x="2707" y="2390"/>
                  </a:lnTo>
                  <a:lnTo>
                    <a:pt x="2677" y="2390"/>
                  </a:lnTo>
                  <a:lnTo>
                    <a:pt x="2637" y="2373"/>
                  </a:lnTo>
                  <a:lnTo>
                    <a:pt x="2598" y="2373"/>
                  </a:lnTo>
                  <a:lnTo>
                    <a:pt x="2568" y="2373"/>
                  </a:lnTo>
                  <a:lnTo>
                    <a:pt x="2538" y="2356"/>
                  </a:lnTo>
                  <a:lnTo>
                    <a:pt x="2508" y="2356"/>
                  </a:lnTo>
                  <a:lnTo>
                    <a:pt x="2508" y="2390"/>
                  </a:lnTo>
                  <a:lnTo>
                    <a:pt x="2468" y="2406"/>
                  </a:lnTo>
                  <a:lnTo>
                    <a:pt x="2457" y="2431"/>
                  </a:lnTo>
                  <a:lnTo>
                    <a:pt x="2427" y="2431"/>
                  </a:lnTo>
                  <a:lnTo>
                    <a:pt x="2397" y="2456"/>
                  </a:lnTo>
                  <a:lnTo>
                    <a:pt x="2367" y="2456"/>
                  </a:lnTo>
                  <a:lnTo>
                    <a:pt x="2328" y="2449"/>
                  </a:lnTo>
                  <a:lnTo>
                    <a:pt x="2318" y="2481"/>
                  </a:lnTo>
                  <a:lnTo>
                    <a:pt x="2288" y="2481"/>
                  </a:lnTo>
                  <a:lnTo>
                    <a:pt x="2258" y="2490"/>
                  </a:lnTo>
                  <a:lnTo>
                    <a:pt x="2228" y="2490"/>
                  </a:lnTo>
                  <a:lnTo>
                    <a:pt x="2187" y="2507"/>
                  </a:lnTo>
                  <a:lnTo>
                    <a:pt x="2158" y="2524"/>
                  </a:lnTo>
                  <a:lnTo>
                    <a:pt x="2149" y="2549"/>
                  </a:lnTo>
                  <a:lnTo>
                    <a:pt x="2149" y="2575"/>
                  </a:lnTo>
                  <a:lnTo>
                    <a:pt x="2149" y="2600"/>
                  </a:lnTo>
                  <a:lnTo>
                    <a:pt x="2149" y="2625"/>
                  </a:lnTo>
                  <a:lnTo>
                    <a:pt x="2178" y="2632"/>
                  </a:lnTo>
                  <a:lnTo>
                    <a:pt x="2208" y="2641"/>
                  </a:lnTo>
                  <a:lnTo>
                    <a:pt x="2208" y="2666"/>
                  </a:lnTo>
                  <a:lnTo>
                    <a:pt x="2217" y="2692"/>
                  </a:lnTo>
                  <a:lnTo>
                    <a:pt x="2238" y="2717"/>
                  </a:lnTo>
                  <a:lnTo>
                    <a:pt x="2268" y="2717"/>
                  </a:lnTo>
                  <a:lnTo>
                    <a:pt x="2307" y="2725"/>
                  </a:lnTo>
                  <a:lnTo>
                    <a:pt x="2307" y="2751"/>
                  </a:lnTo>
                  <a:lnTo>
                    <a:pt x="2307" y="2776"/>
                  </a:lnTo>
                  <a:lnTo>
                    <a:pt x="2318" y="2801"/>
                  </a:lnTo>
                  <a:lnTo>
                    <a:pt x="2348" y="2801"/>
                  </a:lnTo>
                  <a:lnTo>
                    <a:pt x="2378" y="2801"/>
                  </a:lnTo>
                  <a:lnTo>
                    <a:pt x="2388" y="2767"/>
                  </a:lnTo>
                  <a:lnTo>
                    <a:pt x="2388" y="2742"/>
                  </a:lnTo>
                  <a:lnTo>
                    <a:pt x="2418" y="2733"/>
                  </a:lnTo>
                  <a:lnTo>
                    <a:pt x="2448" y="2742"/>
                  </a:lnTo>
                  <a:lnTo>
                    <a:pt x="2478" y="2751"/>
                  </a:lnTo>
                  <a:lnTo>
                    <a:pt x="2478" y="2776"/>
                  </a:lnTo>
                  <a:lnTo>
                    <a:pt x="2517" y="2776"/>
                  </a:lnTo>
                  <a:lnTo>
                    <a:pt x="2547" y="2776"/>
                  </a:lnTo>
                  <a:lnTo>
                    <a:pt x="2588" y="2783"/>
                  </a:lnTo>
                  <a:lnTo>
                    <a:pt x="2617" y="2783"/>
                  </a:lnTo>
                  <a:lnTo>
                    <a:pt x="2637" y="2758"/>
                  </a:lnTo>
                  <a:lnTo>
                    <a:pt x="2667" y="2742"/>
                  </a:lnTo>
                  <a:lnTo>
                    <a:pt x="2697" y="2733"/>
                  </a:lnTo>
                  <a:lnTo>
                    <a:pt x="2697" y="2733"/>
                  </a:lnTo>
                  <a:lnTo>
                    <a:pt x="2727" y="2733"/>
                  </a:lnTo>
                  <a:lnTo>
                    <a:pt x="2697" y="2751"/>
                  </a:lnTo>
                  <a:lnTo>
                    <a:pt x="2688" y="2776"/>
                  </a:lnTo>
                  <a:lnTo>
                    <a:pt x="2688" y="2801"/>
                  </a:lnTo>
                  <a:lnTo>
                    <a:pt x="2688" y="2842"/>
                  </a:lnTo>
                  <a:lnTo>
                    <a:pt x="2718" y="2859"/>
                  </a:lnTo>
                  <a:lnTo>
                    <a:pt x="2727" y="2884"/>
                  </a:lnTo>
                  <a:lnTo>
                    <a:pt x="2727" y="2918"/>
                  </a:lnTo>
                  <a:lnTo>
                    <a:pt x="2727" y="2943"/>
                  </a:lnTo>
                  <a:lnTo>
                    <a:pt x="2697" y="2952"/>
                  </a:lnTo>
                  <a:lnTo>
                    <a:pt x="2688" y="2977"/>
                  </a:lnTo>
                  <a:lnTo>
                    <a:pt x="2668" y="3016"/>
                  </a:lnTo>
                  <a:lnTo>
                    <a:pt x="1301" y="3016"/>
                  </a:lnTo>
                  <a:lnTo>
                    <a:pt x="1280" y="2968"/>
                  </a:lnTo>
                  <a:lnTo>
                    <a:pt x="1239" y="2952"/>
                  </a:lnTo>
                  <a:lnTo>
                    <a:pt x="1209" y="2952"/>
                  </a:lnTo>
                  <a:lnTo>
                    <a:pt x="1190" y="2927"/>
                  </a:lnTo>
                  <a:lnTo>
                    <a:pt x="1190" y="2902"/>
                  </a:lnTo>
                  <a:lnTo>
                    <a:pt x="1190" y="2876"/>
                  </a:lnTo>
                  <a:lnTo>
                    <a:pt x="1220" y="2868"/>
                  </a:lnTo>
                  <a:lnTo>
                    <a:pt x="1220" y="2842"/>
                  </a:lnTo>
                  <a:lnTo>
                    <a:pt x="1220" y="2817"/>
                  </a:lnTo>
                  <a:lnTo>
                    <a:pt x="1220" y="2792"/>
                  </a:lnTo>
                  <a:lnTo>
                    <a:pt x="1220" y="2758"/>
                  </a:lnTo>
                  <a:lnTo>
                    <a:pt x="1220" y="2733"/>
                  </a:lnTo>
                  <a:lnTo>
                    <a:pt x="1250" y="2733"/>
                  </a:lnTo>
                  <a:lnTo>
                    <a:pt x="1289" y="2733"/>
                  </a:lnTo>
                  <a:lnTo>
                    <a:pt x="1259" y="2717"/>
                  </a:lnTo>
                  <a:lnTo>
                    <a:pt x="1229" y="2717"/>
                  </a:lnTo>
                  <a:lnTo>
                    <a:pt x="1199" y="2717"/>
                  </a:lnTo>
                  <a:lnTo>
                    <a:pt x="1169" y="2700"/>
                  </a:lnTo>
                  <a:lnTo>
                    <a:pt x="1139" y="2692"/>
                  </a:lnTo>
                  <a:lnTo>
                    <a:pt x="1100" y="2675"/>
                  </a:lnTo>
                  <a:lnTo>
                    <a:pt x="1089" y="2708"/>
                  </a:lnTo>
                  <a:lnTo>
                    <a:pt x="1059" y="2708"/>
                  </a:lnTo>
                  <a:lnTo>
                    <a:pt x="1029" y="2708"/>
                  </a:lnTo>
                  <a:lnTo>
                    <a:pt x="999" y="2708"/>
                  </a:lnTo>
                  <a:lnTo>
                    <a:pt x="969" y="2708"/>
                  </a:lnTo>
                  <a:lnTo>
                    <a:pt x="929" y="2708"/>
                  </a:lnTo>
                  <a:lnTo>
                    <a:pt x="899" y="2708"/>
                  </a:lnTo>
                  <a:lnTo>
                    <a:pt x="860" y="2708"/>
                  </a:lnTo>
                  <a:lnTo>
                    <a:pt x="830" y="2708"/>
                  </a:lnTo>
                  <a:lnTo>
                    <a:pt x="790" y="2717"/>
                  </a:lnTo>
                  <a:lnTo>
                    <a:pt x="760" y="2717"/>
                  </a:lnTo>
                  <a:lnTo>
                    <a:pt x="719" y="2717"/>
                  </a:lnTo>
                  <a:lnTo>
                    <a:pt x="689" y="2717"/>
                  </a:lnTo>
                  <a:lnTo>
                    <a:pt x="670" y="2742"/>
                  </a:lnTo>
                  <a:lnTo>
                    <a:pt x="670" y="2767"/>
                  </a:lnTo>
                  <a:lnTo>
                    <a:pt x="640" y="2767"/>
                  </a:lnTo>
                  <a:lnTo>
                    <a:pt x="610" y="2776"/>
                  </a:lnTo>
                  <a:lnTo>
                    <a:pt x="569" y="2776"/>
                  </a:lnTo>
                  <a:lnTo>
                    <a:pt x="539" y="2776"/>
                  </a:lnTo>
                  <a:lnTo>
                    <a:pt x="520" y="2801"/>
                  </a:lnTo>
                  <a:lnTo>
                    <a:pt x="500" y="2826"/>
                  </a:lnTo>
                  <a:lnTo>
                    <a:pt x="470" y="2826"/>
                  </a:lnTo>
                  <a:lnTo>
                    <a:pt x="440" y="2826"/>
                  </a:lnTo>
                  <a:lnTo>
                    <a:pt x="411" y="2826"/>
                  </a:lnTo>
                  <a:lnTo>
                    <a:pt x="381" y="2826"/>
                  </a:lnTo>
                  <a:lnTo>
                    <a:pt x="340" y="2826"/>
                  </a:lnTo>
                  <a:lnTo>
                    <a:pt x="310" y="2826"/>
                  </a:lnTo>
                  <a:lnTo>
                    <a:pt x="291" y="2792"/>
                  </a:lnTo>
                  <a:lnTo>
                    <a:pt x="261" y="2792"/>
                  </a:lnTo>
                  <a:lnTo>
                    <a:pt x="240" y="2826"/>
                  </a:lnTo>
                  <a:lnTo>
                    <a:pt x="231" y="2859"/>
                  </a:lnTo>
                  <a:lnTo>
                    <a:pt x="201" y="2859"/>
                  </a:lnTo>
                  <a:lnTo>
                    <a:pt x="190" y="2884"/>
                  </a:lnTo>
                  <a:lnTo>
                    <a:pt x="171" y="2918"/>
                  </a:lnTo>
                  <a:lnTo>
                    <a:pt x="160" y="2943"/>
                  </a:lnTo>
                  <a:lnTo>
                    <a:pt x="130" y="2952"/>
                  </a:lnTo>
                  <a:lnTo>
                    <a:pt x="100" y="2952"/>
                  </a:lnTo>
                  <a:lnTo>
                    <a:pt x="60" y="2959"/>
                  </a:lnTo>
                  <a:lnTo>
                    <a:pt x="30" y="2977"/>
                  </a:lnTo>
                  <a:lnTo>
                    <a:pt x="18" y="3016"/>
                  </a:lnTo>
                  <a:lnTo>
                    <a:pt x="3470" y="3016"/>
                  </a:lnTo>
                  <a:lnTo>
                    <a:pt x="3467" y="34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59" name="Freeform 35"/>
            <p:cNvSpPr>
              <a:spLocks/>
            </p:cNvSpPr>
            <p:nvPr/>
          </p:nvSpPr>
          <p:spPr bwMode="auto">
            <a:xfrm>
              <a:off x="3881" y="1435"/>
              <a:ext cx="41" cy="86"/>
            </a:xfrm>
            <a:custGeom>
              <a:avLst/>
              <a:gdLst/>
              <a:ahLst/>
              <a:cxnLst>
                <a:cxn ang="0">
                  <a:pos x="30" y="0"/>
                </a:cxn>
                <a:cxn ang="0">
                  <a:pos x="10" y="25"/>
                </a:cxn>
                <a:cxn ang="0">
                  <a:pos x="0" y="51"/>
                </a:cxn>
                <a:cxn ang="0">
                  <a:pos x="0" y="76"/>
                </a:cxn>
                <a:cxn ang="0">
                  <a:pos x="30" y="85"/>
                </a:cxn>
                <a:cxn ang="0">
                  <a:pos x="30" y="60"/>
                </a:cxn>
                <a:cxn ang="0">
                  <a:pos x="30" y="34"/>
                </a:cxn>
                <a:cxn ang="0">
                  <a:pos x="40" y="0"/>
                </a:cxn>
                <a:cxn ang="0">
                  <a:pos x="30" y="0"/>
                </a:cxn>
              </a:cxnLst>
              <a:rect l="0" t="0" r="r" b="b"/>
              <a:pathLst>
                <a:path w="41" h="86">
                  <a:moveTo>
                    <a:pt x="30" y="0"/>
                  </a:moveTo>
                  <a:lnTo>
                    <a:pt x="10" y="25"/>
                  </a:lnTo>
                  <a:lnTo>
                    <a:pt x="0" y="51"/>
                  </a:lnTo>
                  <a:lnTo>
                    <a:pt x="0" y="76"/>
                  </a:lnTo>
                  <a:lnTo>
                    <a:pt x="30" y="85"/>
                  </a:lnTo>
                  <a:lnTo>
                    <a:pt x="30" y="60"/>
                  </a:lnTo>
                  <a:lnTo>
                    <a:pt x="30" y="34"/>
                  </a:lnTo>
                  <a:lnTo>
                    <a:pt x="40" y="0"/>
                  </a:lnTo>
                  <a:lnTo>
                    <a:pt x="3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0" name="Freeform 36"/>
            <p:cNvSpPr>
              <a:spLocks/>
            </p:cNvSpPr>
            <p:nvPr/>
          </p:nvSpPr>
          <p:spPr bwMode="auto">
            <a:xfrm>
              <a:off x="3692" y="1486"/>
              <a:ext cx="190" cy="127"/>
            </a:xfrm>
            <a:custGeom>
              <a:avLst/>
              <a:gdLst/>
              <a:ahLst/>
              <a:cxnLst>
                <a:cxn ang="0">
                  <a:pos x="140" y="34"/>
                </a:cxn>
                <a:cxn ang="0">
                  <a:pos x="100" y="50"/>
                </a:cxn>
                <a:cxn ang="0">
                  <a:pos x="70" y="68"/>
                </a:cxn>
                <a:cxn ang="0">
                  <a:pos x="30" y="68"/>
                </a:cxn>
                <a:cxn ang="0">
                  <a:pos x="21" y="93"/>
                </a:cxn>
                <a:cxn ang="0">
                  <a:pos x="0" y="118"/>
                </a:cxn>
                <a:cxn ang="0">
                  <a:pos x="40" y="126"/>
                </a:cxn>
                <a:cxn ang="0">
                  <a:pos x="80" y="126"/>
                </a:cxn>
                <a:cxn ang="0">
                  <a:pos x="89" y="101"/>
                </a:cxn>
                <a:cxn ang="0">
                  <a:pos x="110" y="76"/>
                </a:cxn>
                <a:cxn ang="0">
                  <a:pos x="149" y="68"/>
                </a:cxn>
                <a:cxn ang="0">
                  <a:pos x="159" y="43"/>
                </a:cxn>
                <a:cxn ang="0">
                  <a:pos x="189" y="34"/>
                </a:cxn>
                <a:cxn ang="0">
                  <a:pos x="189" y="9"/>
                </a:cxn>
                <a:cxn ang="0">
                  <a:pos x="159" y="0"/>
                </a:cxn>
                <a:cxn ang="0">
                  <a:pos x="129" y="0"/>
                </a:cxn>
                <a:cxn ang="0">
                  <a:pos x="119" y="25"/>
                </a:cxn>
                <a:cxn ang="0">
                  <a:pos x="119" y="50"/>
                </a:cxn>
                <a:cxn ang="0">
                  <a:pos x="89" y="59"/>
                </a:cxn>
                <a:cxn ang="0">
                  <a:pos x="89" y="68"/>
                </a:cxn>
              </a:cxnLst>
              <a:rect l="0" t="0" r="r" b="b"/>
              <a:pathLst>
                <a:path w="190" h="127">
                  <a:moveTo>
                    <a:pt x="140" y="34"/>
                  </a:moveTo>
                  <a:lnTo>
                    <a:pt x="100" y="50"/>
                  </a:lnTo>
                  <a:lnTo>
                    <a:pt x="70" y="68"/>
                  </a:lnTo>
                  <a:lnTo>
                    <a:pt x="30" y="68"/>
                  </a:lnTo>
                  <a:lnTo>
                    <a:pt x="21" y="93"/>
                  </a:lnTo>
                  <a:lnTo>
                    <a:pt x="0" y="118"/>
                  </a:lnTo>
                  <a:lnTo>
                    <a:pt x="40" y="126"/>
                  </a:lnTo>
                  <a:lnTo>
                    <a:pt x="80" y="126"/>
                  </a:lnTo>
                  <a:lnTo>
                    <a:pt x="89" y="101"/>
                  </a:lnTo>
                  <a:lnTo>
                    <a:pt x="110" y="76"/>
                  </a:lnTo>
                  <a:lnTo>
                    <a:pt x="149" y="68"/>
                  </a:lnTo>
                  <a:lnTo>
                    <a:pt x="159" y="43"/>
                  </a:lnTo>
                  <a:lnTo>
                    <a:pt x="189" y="34"/>
                  </a:lnTo>
                  <a:lnTo>
                    <a:pt x="189" y="9"/>
                  </a:lnTo>
                  <a:lnTo>
                    <a:pt x="159" y="0"/>
                  </a:lnTo>
                  <a:lnTo>
                    <a:pt x="129" y="0"/>
                  </a:lnTo>
                  <a:lnTo>
                    <a:pt x="119" y="25"/>
                  </a:lnTo>
                  <a:lnTo>
                    <a:pt x="119" y="50"/>
                  </a:lnTo>
                  <a:lnTo>
                    <a:pt x="89" y="59"/>
                  </a:lnTo>
                  <a:lnTo>
                    <a:pt x="89" y="6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1" name="Freeform 37"/>
            <p:cNvSpPr>
              <a:spLocks/>
            </p:cNvSpPr>
            <p:nvPr/>
          </p:nvSpPr>
          <p:spPr bwMode="auto">
            <a:xfrm>
              <a:off x="4161" y="1278"/>
              <a:ext cx="70" cy="67"/>
            </a:xfrm>
            <a:custGeom>
              <a:avLst/>
              <a:gdLst/>
              <a:ahLst/>
              <a:cxnLst>
                <a:cxn ang="0">
                  <a:pos x="39" y="0"/>
                </a:cxn>
                <a:cxn ang="0">
                  <a:pos x="39" y="25"/>
                </a:cxn>
                <a:cxn ang="0">
                  <a:pos x="9" y="32"/>
                </a:cxn>
                <a:cxn ang="0">
                  <a:pos x="0" y="57"/>
                </a:cxn>
                <a:cxn ang="0">
                  <a:pos x="30" y="66"/>
                </a:cxn>
                <a:cxn ang="0">
                  <a:pos x="60" y="66"/>
                </a:cxn>
                <a:cxn ang="0">
                  <a:pos x="69" y="41"/>
                </a:cxn>
                <a:cxn ang="0">
                  <a:pos x="69" y="16"/>
                </a:cxn>
                <a:cxn ang="0">
                  <a:pos x="39" y="7"/>
                </a:cxn>
                <a:cxn ang="0">
                  <a:pos x="39" y="0"/>
                </a:cxn>
              </a:cxnLst>
              <a:rect l="0" t="0" r="r" b="b"/>
              <a:pathLst>
                <a:path w="70" h="67">
                  <a:moveTo>
                    <a:pt x="39" y="0"/>
                  </a:moveTo>
                  <a:lnTo>
                    <a:pt x="39" y="25"/>
                  </a:lnTo>
                  <a:lnTo>
                    <a:pt x="9" y="32"/>
                  </a:lnTo>
                  <a:lnTo>
                    <a:pt x="0" y="57"/>
                  </a:lnTo>
                  <a:lnTo>
                    <a:pt x="30" y="66"/>
                  </a:lnTo>
                  <a:lnTo>
                    <a:pt x="60" y="66"/>
                  </a:lnTo>
                  <a:lnTo>
                    <a:pt x="69" y="41"/>
                  </a:lnTo>
                  <a:lnTo>
                    <a:pt x="69" y="16"/>
                  </a:lnTo>
                  <a:lnTo>
                    <a:pt x="39" y="7"/>
                  </a:lnTo>
                  <a:lnTo>
                    <a:pt x="3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2" name="Freeform 38"/>
            <p:cNvSpPr>
              <a:spLocks/>
            </p:cNvSpPr>
            <p:nvPr/>
          </p:nvSpPr>
          <p:spPr bwMode="auto">
            <a:xfrm>
              <a:off x="3503" y="2602"/>
              <a:ext cx="100" cy="161"/>
            </a:xfrm>
            <a:custGeom>
              <a:avLst/>
              <a:gdLst/>
              <a:ahLst/>
              <a:cxnLst>
                <a:cxn ang="0">
                  <a:pos x="90" y="25"/>
                </a:cxn>
                <a:cxn ang="0">
                  <a:pos x="90" y="0"/>
                </a:cxn>
                <a:cxn ang="0">
                  <a:pos x="60" y="0"/>
                </a:cxn>
                <a:cxn ang="0">
                  <a:pos x="60" y="25"/>
                </a:cxn>
                <a:cxn ang="0">
                  <a:pos x="60" y="50"/>
                </a:cxn>
                <a:cxn ang="0">
                  <a:pos x="30" y="59"/>
                </a:cxn>
                <a:cxn ang="0">
                  <a:pos x="0" y="59"/>
                </a:cxn>
                <a:cxn ang="0">
                  <a:pos x="0" y="84"/>
                </a:cxn>
                <a:cxn ang="0">
                  <a:pos x="30" y="84"/>
                </a:cxn>
                <a:cxn ang="0">
                  <a:pos x="60" y="84"/>
                </a:cxn>
                <a:cxn ang="0">
                  <a:pos x="69" y="110"/>
                </a:cxn>
                <a:cxn ang="0">
                  <a:pos x="69" y="135"/>
                </a:cxn>
                <a:cxn ang="0">
                  <a:pos x="39" y="142"/>
                </a:cxn>
                <a:cxn ang="0">
                  <a:pos x="9" y="142"/>
                </a:cxn>
                <a:cxn ang="0">
                  <a:pos x="50" y="160"/>
                </a:cxn>
                <a:cxn ang="0">
                  <a:pos x="69" y="126"/>
                </a:cxn>
                <a:cxn ang="0">
                  <a:pos x="90" y="92"/>
                </a:cxn>
                <a:cxn ang="0">
                  <a:pos x="69" y="67"/>
                </a:cxn>
                <a:cxn ang="0">
                  <a:pos x="90" y="34"/>
                </a:cxn>
                <a:cxn ang="0">
                  <a:pos x="99" y="9"/>
                </a:cxn>
                <a:cxn ang="0">
                  <a:pos x="69" y="9"/>
                </a:cxn>
                <a:cxn ang="0">
                  <a:pos x="90" y="25"/>
                </a:cxn>
              </a:cxnLst>
              <a:rect l="0" t="0" r="r" b="b"/>
              <a:pathLst>
                <a:path w="100" h="161">
                  <a:moveTo>
                    <a:pt x="90" y="25"/>
                  </a:moveTo>
                  <a:lnTo>
                    <a:pt x="90" y="0"/>
                  </a:lnTo>
                  <a:lnTo>
                    <a:pt x="60" y="0"/>
                  </a:lnTo>
                  <a:lnTo>
                    <a:pt x="60" y="25"/>
                  </a:lnTo>
                  <a:lnTo>
                    <a:pt x="60" y="50"/>
                  </a:lnTo>
                  <a:lnTo>
                    <a:pt x="30" y="59"/>
                  </a:lnTo>
                  <a:lnTo>
                    <a:pt x="0" y="59"/>
                  </a:lnTo>
                  <a:lnTo>
                    <a:pt x="0" y="84"/>
                  </a:lnTo>
                  <a:lnTo>
                    <a:pt x="30" y="84"/>
                  </a:lnTo>
                  <a:lnTo>
                    <a:pt x="60" y="84"/>
                  </a:lnTo>
                  <a:lnTo>
                    <a:pt x="69" y="110"/>
                  </a:lnTo>
                  <a:lnTo>
                    <a:pt x="69" y="135"/>
                  </a:lnTo>
                  <a:lnTo>
                    <a:pt x="39" y="142"/>
                  </a:lnTo>
                  <a:lnTo>
                    <a:pt x="9" y="142"/>
                  </a:lnTo>
                  <a:lnTo>
                    <a:pt x="50" y="160"/>
                  </a:lnTo>
                  <a:lnTo>
                    <a:pt x="69" y="126"/>
                  </a:lnTo>
                  <a:lnTo>
                    <a:pt x="90" y="92"/>
                  </a:lnTo>
                  <a:lnTo>
                    <a:pt x="69" y="67"/>
                  </a:lnTo>
                  <a:lnTo>
                    <a:pt x="90" y="34"/>
                  </a:lnTo>
                  <a:lnTo>
                    <a:pt x="99" y="9"/>
                  </a:lnTo>
                  <a:lnTo>
                    <a:pt x="69" y="9"/>
                  </a:lnTo>
                  <a:lnTo>
                    <a:pt x="90" y="25"/>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3" name="Freeform 39"/>
            <p:cNvSpPr>
              <a:spLocks/>
            </p:cNvSpPr>
            <p:nvPr/>
          </p:nvSpPr>
          <p:spPr bwMode="auto">
            <a:xfrm>
              <a:off x="3931" y="2476"/>
              <a:ext cx="41" cy="92"/>
            </a:xfrm>
            <a:custGeom>
              <a:avLst/>
              <a:gdLst/>
              <a:ahLst/>
              <a:cxnLst>
                <a:cxn ang="0">
                  <a:pos x="25" y="0"/>
                </a:cxn>
                <a:cxn ang="0">
                  <a:pos x="15" y="31"/>
                </a:cxn>
                <a:cxn ang="0">
                  <a:pos x="15" y="53"/>
                </a:cxn>
                <a:cxn ang="0">
                  <a:pos x="0" y="61"/>
                </a:cxn>
                <a:cxn ang="0">
                  <a:pos x="0" y="84"/>
                </a:cxn>
                <a:cxn ang="0">
                  <a:pos x="15" y="91"/>
                </a:cxn>
                <a:cxn ang="0">
                  <a:pos x="25" y="68"/>
                </a:cxn>
                <a:cxn ang="0">
                  <a:pos x="25" y="46"/>
                </a:cxn>
                <a:cxn ang="0">
                  <a:pos x="25" y="23"/>
                </a:cxn>
                <a:cxn ang="0">
                  <a:pos x="40" y="16"/>
                </a:cxn>
                <a:cxn ang="0">
                  <a:pos x="25" y="0"/>
                </a:cxn>
              </a:cxnLst>
              <a:rect l="0" t="0" r="r" b="b"/>
              <a:pathLst>
                <a:path w="41" h="92">
                  <a:moveTo>
                    <a:pt x="25" y="0"/>
                  </a:moveTo>
                  <a:lnTo>
                    <a:pt x="15" y="31"/>
                  </a:lnTo>
                  <a:lnTo>
                    <a:pt x="15" y="53"/>
                  </a:lnTo>
                  <a:lnTo>
                    <a:pt x="0" y="61"/>
                  </a:lnTo>
                  <a:lnTo>
                    <a:pt x="0" y="84"/>
                  </a:lnTo>
                  <a:lnTo>
                    <a:pt x="15" y="91"/>
                  </a:lnTo>
                  <a:lnTo>
                    <a:pt x="25" y="68"/>
                  </a:lnTo>
                  <a:lnTo>
                    <a:pt x="25" y="46"/>
                  </a:lnTo>
                  <a:lnTo>
                    <a:pt x="25" y="23"/>
                  </a:lnTo>
                  <a:lnTo>
                    <a:pt x="40" y="16"/>
                  </a:lnTo>
                  <a:lnTo>
                    <a:pt x="25"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4" name="Freeform 40"/>
            <p:cNvSpPr>
              <a:spLocks/>
            </p:cNvSpPr>
            <p:nvPr/>
          </p:nvSpPr>
          <p:spPr bwMode="auto">
            <a:xfrm>
              <a:off x="4131" y="2391"/>
              <a:ext cx="111" cy="77"/>
            </a:xfrm>
            <a:custGeom>
              <a:avLst/>
              <a:gdLst/>
              <a:ahLst/>
              <a:cxnLst>
                <a:cxn ang="0">
                  <a:pos x="80" y="9"/>
                </a:cxn>
                <a:cxn ang="0">
                  <a:pos x="50" y="18"/>
                </a:cxn>
                <a:cxn ang="0">
                  <a:pos x="20" y="25"/>
                </a:cxn>
                <a:cxn ang="0">
                  <a:pos x="0" y="51"/>
                </a:cxn>
                <a:cxn ang="0">
                  <a:pos x="0" y="76"/>
                </a:cxn>
                <a:cxn ang="0">
                  <a:pos x="30" y="76"/>
                </a:cxn>
                <a:cxn ang="0">
                  <a:pos x="60" y="76"/>
                </a:cxn>
                <a:cxn ang="0">
                  <a:pos x="80" y="51"/>
                </a:cxn>
                <a:cxn ang="0">
                  <a:pos x="99" y="25"/>
                </a:cxn>
                <a:cxn ang="0">
                  <a:pos x="110" y="0"/>
                </a:cxn>
                <a:cxn ang="0">
                  <a:pos x="80" y="0"/>
                </a:cxn>
                <a:cxn ang="0">
                  <a:pos x="50" y="0"/>
                </a:cxn>
                <a:cxn ang="0">
                  <a:pos x="39" y="25"/>
                </a:cxn>
                <a:cxn ang="0">
                  <a:pos x="80" y="9"/>
                </a:cxn>
              </a:cxnLst>
              <a:rect l="0" t="0" r="r" b="b"/>
              <a:pathLst>
                <a:path w="111" h="77">
                  <a:moveTo>
                    <a:pt x="80" y="9"/>
                  </a:moveTo>
                  <a:lnTo>
                    <a:pt x="50" y="18"/>
                  </a:lnTo>
                  <a:lnTo>
                    <a:pt x="20" y="25"/>
                  </a:lnTo>
                  <a:lnTo>
                    <a:pt x="0" y="51"/>
                  </a:lnTo>
                  <a:lnTo>
                    <a:pt x="0" y="76"/>
                  </a:lnTo>
                  <a:lnTo>
                    <a:pt x="30" y="76"/>
                  </a:lnTo>
                  <a:lnTo>
                    <a:pt x="60" y="76"/>
                  </a:lnTo>
                  <a:lnTo>
                    <a:pt x="80" y="51"/>
                  </a:lnTo>
                  <a:lnTo>
                    <a:pt x="99" y="25"/>
                  </a:lnTo>
                  <a:lnTo>
                    <a:pt x="110" y="0"/>
                  </a:lnTo>
                  <a:lnTo>
                    <a:pt x="80" y="0"/>
                  </a:lnTo>
                  <a:lnTo>
                    <a:pt x="50" y="0"/>
                  </a:lnTo>
                  <a:lnTo>
                    <a:pt x="39" y="25"/>
                  </a:lnTo>
                  <a:lnTo>
                    <a:pt x="80" y="9"/>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5" name="Freeform 41"/>
            <p:cNvSpPr>
              <a:spLocks/>
            </p:cNvSpPr>
            <p:nvPr/>
          </p:nvSpPr>
          <p:spPr bwMode="auto">
            <a:xfrm>
              <a:off x="3751" y="2661"/>
              <a:ext cx="51" cy="32"/>
            </a:xfrm>
            <a:custGeom>
              <a:avLst/>
              <a:gdLst/>
              <a:ahLst/>
              <a:cxnLst>
                <a:cxn ang="0">
                  <a:pos x="21" y="0"/>
                </a:cxn>
                <a:cxn ang="0">
                  <a:pos x="0" y="31"/>
                </a:cxn>
                <a:cxn ang="0">
                  <a:pos x="29" y="31"/>
                </a:cxn>
                <a:cxn ang="0">
                  <a:pos x="50" y="0"/>
                </a:cxn>
                <a:cxn ang="0">
                  <a:pos x="10" y="0"/>
                </a:cxn>
                <a:cxn ang="0">
                  <a:pos x="21" y="0"/>
                </a:cxn>
              </a:cxnLst>
              <a:rect l="0" t="0" r="r" b="b"/>
              <a:pathLst>
                <a:path w="51" h="32">
                  <a:moveTo>
                    <a:pt x="21" y="0"/>
                  </a:moveTo>
                  <a:lnTo>
                    <a:pt x="0" y="31"/>
                  </a:lnTo>
                  <a:lnTo>
                    <a:pt x="29" y="31"/>
                  </a:lnTo>
                  <a:lnTo>
                    <a:pt x="50" y="0"/>
                  </a:lnTo>
                  <a:lnTo>
                    <a:pt x="10" y="0"/>
                  </a:lnTo>
                  <a:lnTo>
                    <a:pt x="21"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6" name="Freeform 42"/>
            <p:cNvSpPr>
              <a:spLocks/>
            </p:cNvSpPr>
            <p:nvPr/>
          </p:nvSpPr>
          <p:spPr bwMode="auto">
            <a:xfrm>
              <a:off x="3032" y="3792"/>
              <a:ext cx="51" cy="53"/>
            </a:xfrm>
            <a:custGeom>
              <a:avLst/>
              <a:gdLst/>
              <a:ahLst/>
              <a:cxnLst>
                <a:cxn ang="0">
                  <a:pos x="50" y="0"/>
                </a:cxn>
                <a:cxn ang="0">
                  <a:pos x="29" y="26"/>
                </a:cxn>
                <a:cxn ang="0">
                  <a:pos x="29" y="52"/>
                </a:cxn>
                <a:cxn ang="0">
                  <a:pos x="50" y="26"/>
                </a:cxn>
                <a:cxn ang="0">
                  <a:pos x="21" y="8"/>
                </a:cxn>
                <a:cxn ang="0">
                  <a:pos x="0" y="0"/>
                </a:cxn>
                <a:cxn ang="0">
                  <a:pos x="50" y="0"/>
                </a:cxn>
              </a:cxnLst>
              <a:rect l="0" t="0" r="r" b="b"/>
              <a:pathLst>
                <a:path w="51" h="53">
                  <a:moveTo>
                    <a:pt x="50" y="0"/>
                  </a:moveTo>
                  <a:lnTo>
                    <a:pt x="29" y="26"/>
                  </a:lnTo>
                  <a:lnTo>
                    <a:pt x="29" y="52"/>
                  </a:lnTo>
                  <a:lnTo>
                    <a:pt x="50" y="26"/>
                  </a:lnTo>
                  <a:lnTo>
                    <a:pt x="21" y="8"/>
                  </a:lnTo>
                  <a:lnTo>
                    <a:pt x="0" y="0"/>
                  </a:lnTo>
                  <a:lnTo>
                    <a:pt x="5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7" name="Freeform 43"/>
            <p:cNvSpPr>
              <a:spLocks/>
            </p:cNvSpPr>
            <p:nvPr/>
          </p:nvSpPr>
          <p:spPr bwMode="auto">
            <a:xfrm>
              <a:off x="3352" y="3583"/>
              <a:ext cx="80" cy="111"/>
            </a:xfrm>
            <a:custGeom>
              <a:avLst/>
              <a:gdLst/>
              <a:ahLst/>
              <a:cxnLst>
                <a:cxn ang="0">
                  <a:pos x="60" y="0"/>
                </a:cxn>
                <a:cxn ang="0">
                  <a:pos x="39" y="25"/>
                </a:cxn>
                <a:cxn ang="0">
                  <a:pos x="30" y="51"/>
                </a:cxn>
                <a:cxn ang="0">
                  <a:pos x="19" y="76"/>
                </a:cxn>
                <a:cxn ang="0">
                  <a:pos x="0" y="101"/>
                </a:cxn>
                <a:cxn ang="0">
                  <a:pos x="30" y="110"/>
                </a:cxn>
                <a:cxn ang="0">
                  <a:pos x="60" y="110"/>
                </a:cxn>
                <a:cxn ang="0">
                  <a:pos x="79" y="85"/>
                </a:cxn>
                <a:cxn ang="0">
                  <a:pos x="79" y="59"/>
                </a:cxn>
                <a:cxn ang="0">
                  <a:pos x="79" y="34"/>
                </a:cxn>
                <a:cxn ang="0">
                  <a:pos x="39" y="25"/>
                </a:cxn>
                <a:cxn ang="0">
                  <a:pos x="60" y="0"/>
                </a:cxn>
              </a:cxnLst>
              <a:rect l="0" t="0" r="r" b="b"/>
              <a:pathLst>
                <a:path w="80" h="111">
                  <a:moveTo>
                    <a:pt x="60" y="0"/>
                  </a:moveTo>
                  <a:lnTo>
                    <a:pt x="39" y="25"/>
                  </a:lnTo>
                  <a:lnTo>
                    <a:pt x="30" y="51"/>
                  </a:lnTo>
                  <a:lnTo>
                    <a:pt x="19" y="76"/>
                  </a:lnTo>
                  <a:lnTo>
                    <a:pt x="0" y="101"/>
                  </a:lnTo>
                  <a:lnTo>
                    <a:pt x="30" y="110"/>
                  </a:lnTo>
                  <a:lnTo>
                    <a:pt x="60" y="110"/>
                  </a:lnTo>
                  <a:lnTo>
                    <a:pt x="79" y="85"/>
                  </a:lnTo>
                  <a:lnTo>
                    <a:pt x="79" y="59"/>
                  </a:lnTo>
                  <a:lnTo>
                    <a:pt x="79" y="34"/>
                  </a:lnTo>
                  <a:lnTo>
                    <a:pt x="39" y="25"/>
                  </a:lnTo>
                  <a:lnTo>
                    <a:pt x="6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8" name="Freeform 44"/>
            <p:cNvSpPr>
              <a:spLocks/>
            </p:cNvSpPr>
            <p:nvPr/>
          </p:nvSpPr>
          <p:spPr bwMode="auto">
            <a:xfrm>
              <a:off x="3352" y="3718"/>
              <a:ext cx="80" cy="168"/>
            </a:xfrm>
            <a:custGeom>
              <a:avLst/>
              <a:gdLst/>
              <a:ahLst/>
              <a:cxnLst>
                <a:cxn ang="0">
                  <a:pos x="49" y="0"/>
                </a:cxn>
                <a:cxn ang="0">
                  <a:pos x="30" y="25"/>
                </a:cxn>
                <a:cxn ang="0">
                  <a:pos x="0" y="25"/>
                </a:cxn>
                <a:cxn ang="0">
                  <a:pos x="0" y="50"/>
                </a:cxn>
                <a:cxn ang="0">
                  <a:pos x="0" y="75"/>
                </a:cxn>
                <a:cxn ang="0">
                  <a:pos x="0" y="108"/>
                </a:cxn>
                <a:cxn ang="0">
                  <a:pos x="9" y="133"/>
                </a:cxn>
                <a:cxn ang="0">
                  <a:pos x="39" y="142"/>
                </a:cxn>
                <a:cxn ang="0">
                  <a:pos x="39" y="167"/>
                </a:cxn>
                <a:cxn ang="0">
                  <a:pos x="60" y="142"/>
                </a:cxn>
                <a:cxn ang="0">
                  <a:pos x="60" y="117"/>
                </a:cxn>
                <a:cxn ang="0">
                  <a:pos x="79" y="92"/>
                </a:cxn>
                <a:cxn ang="0">
                  <a:pos x="79" y="67"/>
                </a:cxn>
                <a:cxn ang="0">
                  <a:pos x="79" y="41"/>
                </a:cxn>
                <a:cxn ang="0">
                  <a:pos x="79" y="8"/>
                </a:cxn>
                <a:cxn ang="0">
                  <a:pos x="49" y="8"/>
                </a:cxn>
                <a:cxn ang="0">
                  <a:pos x="49" y="0"/>
                </a:cxn>
              </a:cxnLst>
              <a:rect l="0" t="0" r="r" b="b"/>
              <a:pathLst>
                <a:path w="80" h="168">
                  <a:moveTo>
                    <a:pt x="49" y="0"/>
                  </a:moveTo>
                  <a:lnTo>
                    <a:pt x="30" y="25"/>
                  </a:lnTo>
                  <a:lnTo>
                    <a:pt x="0" y="25"/>
                  </a:lnTo>
                  <a:lnTo>
                    <a:pt x="0" y="50"/>
                  </a:lnTo>
                  <a:lnTo>
                    <a:pt x="0" y="75"/>
                  </a:lnTo>
                  <a:lnTo>
                    <a:pt x="0" y="108"/>
                  </a:lnTo>
                  <a:lnTo>
                    <a:pt x="9" y="133"/>
                  </a:lnTo>
                  <a:lnTo>
                    <a:pt x="39" y="142"/>
                  </a:lnTo>
                  <a:lnTo>
                    <a:pt x="39" y="167"/>
                  </a:lnTo>
                  <a:lnTo>
                    <a:pt x="60" y="142"/>
                  </a:lnTo>
                  <a:lnTo>
                    <a:pt x="60" y="117"/>
                  </a:lnTo>
                  <a:lnTo>
                    <a:pt x="79" y="92"/>
                  </a:lnTo>
                  <a:lnTo>
                    <a:pt x="79" y="67"/>
                  </a:lnTo>
                  <a:lnTo>
                    <a:pt x="79" y="41"/>
                  </a:lnTo>
                  <a:lnTo>
                    <a:pt x="79" y="8"/>
                  </a:lnTo>
                  <a:lnTo>
                    <a:pt x="49" y="8"/>
                  </a:lnTo>
                  <a:lnTo>
                    <a:pt x="4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69" name="Freeform 45"/>
            <p:cNvSpPr>
              <a:spLocks/>
            </p:cNvSpPr>
            <p:nvPr/>
          </p:nvSpPr>
          <p:spPr bwMode="auto">
            <a:xfrm>
              <a:off x="3602" y="3926"/>
              <a:ext cx="160" cy="111"/>
            </a:xfrm>
            <a:custGeom>
              <a:avLst/>
              <a:gdLst/>
              <a:ahLst/>
              <a:cxnLst>
                <a:cxn ang="0">
                  <a:pos x="149" y="0"/>
                </a:cxn>
                <a:cxn ang="0">
                  <a:pos x="110" y="0"/>
                </a:cxn>
                <a:cxn ang="0">
                  <a:pos x="110" y="34"/>
                </a:cxn>
                <a:cxn ang="0">
                  <a:pos x="70" y="34"/>
                </a:cxn>
                <a:cxn ang="0">
                  <a:pos x="40" y="34"/>
                </a:cxn>
                <a:cxn ang="0">
                  <a:pos x="0" y="25"/>
                </a:cxn>
                <a:cxn ang="0">
                  <a:pos x="0" y="0"/>
                </a:cxn>
                <a:cxn ang="0">
                  <a:pos x="21" y="34"/>
                </a:cxn>
                <a:cxn ang="0">
                  <a:pos x="52" y="67"/>
                </a:cxn>
                <a:cxn ang="0">
                  <a:pos x="89" y="68"/>
                </a:cxn>
                <a:cxn ang="0">
                  <a:pos x="100" y="94"/>
                </a:cxn>
                <a:cxn ang="0">
                  <a:pos x="129" y="101"/>
                </a:cxn>
                <a:cxn ang="0">
                  <a:pos x="159" y="110"/>
                </a:cxn>
                <a:cxn ang="0">
                  <a:pos x="159" y="85"/>
                </a:cxn>
                <a:cxn ang="0">
                  <a:pos x="159" y="59"/>
                </a:cxn>
                <a:cxn ang="0">
                  <a:pos x="129" y="51"/>
                </a:cxn>
                <a:cxn ang="0">
                  <a:pos x="129" y="25"/>
                </a:cxn>
                <a:cxn ang="0">
                  <a:pos x="159" y="25"/>
                </a:cxn>
                <a:cxn ang="0">
                  <a:pos x="149" y="0"/>
                </a:cxn>
              </a:cxnLst>
              <a:rect l="0" t="0" r="r" b="b"/>
              <a:pathLst>
                <a:path w="160" h="111">
                  <a:moveTo>
                    <a:pt x="149" y="0"/>
                  </a:moveTo>
                  <a:lnTo>
                    <a:pt x="110" y="0"/>
                  </a:lnTo>
                  <a:lnTo>
                    <a:pt x="110" y="34"/>
                  </a:lnTo>
                  <a:lnTo>
                    <a:pt x="70" y="34"/>
                  </a:lnTo>
                  <a:lnTo>
                    <a:pt x="40" y="34"/>
                  </a:lnTo>
                  <a:lnTo>
                    <a:pt x="0" y="25"/>
                  </a:lnTo>
                  <a:lnTo>
                    <a:pt x="0" y="0"/>
                  </a:lnTo>
                  <a:lnTo>
                    <a:pt x="21" y="34"/>
                  </a:lnTo>
                  <a:lnTo>
                    <a:pt x="52" y="67"/>
                  </a:lnTo>
                  <a:lnTo>
                    <a:pt x="89" y="68"/>
                  </a:lnTo>
                  <a:lnTo>
                    <a:pt x="100" y="94"/>
                  </a:lnTo>
                  <a:lnTo>
                    <a:pt x="129" y="101"/>
                  </a:lnTo>
                  <a:lnTo>
                    <a:pt x="159" y="110"/>
                  </a:lnTo>
                  <a:lnTo>
                    <a:pt x="159" y="85"/>
                  </a:lnTo>
                  <a:lnTo>
                    <a:pt x="159" y="59"/>
                  </a:lnTo>
                  <a:lnTo>
                    <a:pt x="129" y="51"/>
                  </a:lnTo>
                  <a:lnTo>
                    <a:pt x="129" y="25"/>
                  </a:lnTo>
                  <a:lnTo>
                    <a:pt x="159" y="25"/>
                  </a:lnTo>
                  <a:lnTo>
                    <a:pt x="14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0" name="Freeform 46"/>
            <p:cNvSpPr>
              <a:spLocks/>
            </p:cNvSpPr>
            <p:nvPr/>
          </p:nvSpPr>
          <p:spPr bwMode="auto">
            <a:xfrm>
              <a:off x="4230" y="4112"/>
              <a:ext cx="191" cy="51"/>
            </a:xfrm>
            <a:custGeom>
              <a:avLst/>
              <a:gdLst/>
              <a:ahLst/>
              <a:cxnLst>
                <a:cxn ang="0">
                  <a:pos x="171" y="25"/>
                </a:cxn>
                <a:cxn ang="0">
                  <a:pos x="141" y="25"/>
                </a:cxn>
                <a:cxn ang="0">
                  <a:pos x="100" y="25"/>
                </a:cxn>
                <a:cxn ang="0">
                  <a:pos x="70" y="25"/>
                </a:cxn>
                <a:cxn ang="0">
                  <a:pos x="30" y="9"/>
                </a:cxn>
                <a:cxn ang="0">
                  <a:pos x="0" y="0"/>
                </a:cxn>
                <a:cxn ang="0">
                  <a:pos x="0" y="25"/>
                </a:cxn>
                <a:cxn ang="0">
                  <a:pos x="40" y="34"/>
                </a:cxn>
                <a:cxn ang="0">
                  <a:pos x="81" y="34"/>
                </a:cxn>
                <a:cxn ang="0">
                  <a:pos x="111" y="34"/>
                </a:cxn>
                <a:cxn ang="0">
                  <a:pos x="150" y="50"/>
                </a:cxn>
                <a:cxn ang="0">
                  <a:pos x="180" y="50"/>
                </a:cxn>
                <a:cxn ang="0">
                  <a:pos x="190" y="16"/>
                </a:cxn>
                <a:cxn ang="0">
                  <a:pos x="160" y="9"/>
                </a:cxn>
                <a:cxn ang="0">
                  <a:pos x="171" y="25"/>
                </a:cxn>
              </a:cxnLst>
              <a:rect l="0" t="0" r="r" b="b"/>
              <a:pathLst>
                <a:path w="191" h="51">
                  <a:moveTo>
                    <a:pt x="171" y="25"/>
                  </a:moveTo>
                  <a:lnTo>
                    <a:pt x="141" y="25"/>
                  </a:lnTo>
                  <a:lnTo>
                    <a:pt x="100" y="25"/>
                  </a:lnTo>
                  <a:lnTo>
                    <a:pt x="70" y="25"/>
                  </a:lnTo>
                  <a:lnTo>
                    <a:pt x="30" y="9"/>
                  </a:lnTo>
                  <a:lnTo>
                    <a:pt x="0" y="0"/>
                  </a:lnTo>
                  <a:lnTo>
                    <a:pt x="0" y="25"/>
                  </a:lnTo>
                  <a:lnTo>
                    <a:pt x="40" y="34"/>
                  </a:lnTo>
                  <a:lnTo>
                    <a:pt x="81" y="34"/>
                  </a:lnTo>
                  <a:lnTo>
                    <a:pt x="111" y="34"/>
                  </a:lnTo>
                  <a:lnTo>
                    <a:pt x="150" y="50"/>
                  </a:lnTo>
                  <a:lnTo>
                    <a:pt x="180" y="50"/>
                  </a:lnTo>
                  <a:lnTo>
                    <a:pt x="190" y="16"/>
                  </a:lnTo>
                  <a:lnTo>
                    <a:pt x="160" y="9"/>
                  </a:lnTo>
                  <a:lnTo>
                    <a:pt x="171" y="25"/>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1" name="Freeform 47"/>
            <p:cNvSpPr>
              <a:spLocks/>
            </p:cNvSpPr>
            <p:nvPr/>
          </p:nvSpPr>
          <p:spPr bwMode="auto">
            <a:xfrm>
              <a:off x="4790" y="4102"/>
              <a:ext cx="111" cy="69"/>
            </a:xfrm>
            <a:custGeom>
              <a:avLst/>
              <a:gdLst/>
              <a:ahLst/>
              <a:cxnLst>
                <a:cxn ang="0">
                  <a:pos x="110" y="0"/>
                </a:cxn>
                <a:cxn ang="0">
                  <a:pos x="69" y="0"/>
                </a:cxn>
                <a:cxn ang="0">
                  <a:pos x="60" y="25"/>
                </a:cxn>
                <a:cxn ang="0">
                  <a:pos x="30" y="34"/>
                </a:cxn>
                <a:cxn ang="0">
                  <a:pos x="0" y="50"/>
                </a:cxn>
                <a:cxn ang="0">
                  <a:pos x="30" y="68"/>
                </a:cxn>
                <a:cxn ang="0">
                  <a:pos x="60" y="68"/>
                </a:cxn>
                <a:cxn ang="0">
                  <a:pos x="90" y="68"/>
                </a:cxn>
                <a:cxn ang="0">
                  <a:pos x="90" y="43"/>
                </a:cxn>
                <a:cxn ang="0">
                  <a:pos x="99" y="18"/>
                </a:cxn>
                <a:cxn ang="0">
                  <a:pos x="110" y="0"/>
                </a:cxn>
              </a:cxnLst>
              <a:rect l="0" t="0" r="r" b="b"/>
              <a:pathLst>
                <a:path w="111" h="69">
                  <a:moveTo>
                    <a:pt x="110" y="0"/>
                  </a:moveTo>
                  <a:lnTo>
                    <a:pt x="69" y="0"/>
                  </a:lnTo>
                  <a:lnTo>
                    <a:pt x="60" y="25"/>
                  </a:lnTo>
                  <a:lnTo>
                    <a:pt x="30" y="34"/>
                  </a:lnTo>
                  <a:lnTo>
                    <a:pt x="0" y="50"/>
                  </a:lnTo>
                  <a:lnTo>
                    <a:pt x="30" y="68"/>
                  </a:lnTo>
                  <a:lnTo>
                    <a:pt x="60" y="68"/>
                  </a:lnTo>
                  <a:lnTo>
                    <a:pt x="90" y="68"/>
                  </a:lnTo>
                  <a:lnTo>
                    <a:pt x="90" y="43"/>
                  </a:lnTo>
                  <a:lnTo>
                    <a:pt x="99" y="18"/>
                  </a:lnTo>
                  <a:lnTo>
                    <a:pt x="11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2" name="Freeform 48"/>
            <p:cNvSpPr>
              <a:spLocks/>
            </p:cNvSpPr>
            <p:nvPr/>
          </p:nvSpPr>
          <p:spPr bwMode="auto">
            <a:xfrm>
              <a:off x="3133" y="3784"/>
              <a:ext cx="50" cy="27"/>
            </a:xfrm>
            <a:custGeom>
              <a:avLst/>
              <a:gdLst/>
              <a:ahLst/>
              <a:cxnLst>
                <a:cxn ang="0">
                  <a:pos x="30" y="0"/>
                </a:cxn>
                <a:cxn ang="0">
                  <a:pos x="0" y="0"/>
                </a:cxn>
                <a:cxn ang="0">
                  <a:pos x="19" y="26"/>
                </a:cxn>
                <a:cxn ang="0">
                  <a:pos x="49" y="26"/>
                </a:cxn>
                <a:cxn ang="0">
                  <a:pos x="30" y="0"/>
                </a:cxn>
              </a:cxnLst>
              <a:rect l="0" t="0" r="r" b="b"/>
              <a:pathLst>
                <a:path w="50" h="27">
                  <a:moveTo>
                    <a:pt x="30" y="0"/>
                  </a:moveTo>
                  <a:lnTo>
                    <a:pt x="0" y="0"/>
                  </a:lnTo>
                  <a:lnTo>
                    <a:pt x="19" y="26"/>
                  </a:lnTo>
                  <a:lnTo>
                    <a:pt x="49" y="26"/>
                  </a:lnTo>
                  <a:lnTo>
                    <a:pt x="3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3" name="Freeform 49"/>
            <p:cNvSpPr>
              <a:spLocks/>
            </p:cNvSpPr>
            <p:nvPr/>
          </p:nvSpPr>
          <p:spPr bwMode="auto">
            <a:xfrm>
              <a:off x="2943" y="3825"/>
              <a:ext cx="21" cy="27"/>
            </a:xfrm>
            <a:custGeom>
              <a:avLst/>
              <a:gdLst/>
              <a:ahLst/>
              <a:cxnLst>
                <a:cxn ang="0">
                  <a:pos x="20" y="0"/>
                </a:cxn>
                <a:cxn ang="0">
                  <a:pos x="0" y="26"/>
                </a:cxn>
                <a:cxn ang="0">
                  <a:pos x="20" y="9"/>
                </a:cxn>
                <a:cxn ang="0">
                  <a:pos x="20" y="0"/>
                </a:cxn>
              </a:cxnLst>
              <a:rect l="0" t="0" r="r" b="b"/>
              <a:pathLst>
                <a:path w="21" h="27">
                  <a:moveTo>
                    <a:pt x="20" y="0"/>
                  </a:moveTo>
                  <a:lnTo>
                    <a:pt x="0" y="26"/>
                  </a:lnTo>
                  <a:lnTo>
                    <a:pt x="20" y="9"/>
                  </a:lnTo>
                  <a:lnTo>
                    <a:pt x="20"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4" name="Freeform 50"/>
            <p:cNvSpPr>
              <a:spLocks/>
            </p:cNvSpPr>
            <p:nvPr/>
          </p:nvSpPr>
          <p:spPr bwMode="auto">
            <a:xfrm>
              <a:off x="4064" y="3930"/>
              <a:ext cx="30" cy="17"/>
            </a:xfrm>
            <a:custGeom>
              <a:avLst/>
              <a:gdLst/>
              <a:ahLst/>
              <a:cxnLst>
                <a:cxn ang="0">
                  <a:pos x="29" y="8"/>
                </a:cxn>
                <a:cxn ang="0">
                  <a:pos x="20" y="8"/>
                </a:cxn>
                <a:cxn ang="0">
                  <a:pos x="17" y="16"/>
                </a:cxn>
                <a:cxn ang="0">
                  <a:pos x="9" y="16"/>
                </a:cxn>
                <a:cxn ang="0">
                  <a:pos x="0" y="16"/>
                </a:cxn>
                <a:cxn ang="0">
                  <a:pos x="0" y="8"/>
                </a:cxn>
                <a:cxn ang="0">
                  <a:pos x="0" y="0"/>
                </a:cxn>
                <a:cxn ang="0">
                  <a:pos x="9" y="0"/>
                </a:cxn>
                <a:cxn ang="0">
                  <a:pos x="17" y="0"/>
                </a:cxn>
                <a:cxn ang="0">
                  <a:pos x="26" y="0"/>
                </a:cxn>
                <a:cxn ang="0">
                  <a:pos x="29" y="8"/>
                </a:cxn>
                <a:cxn ang="0">
                  <a:pos x="20" y="8"/>
                </a:cxn>
                <a:cxn ang="0">
                  <a:pos x="29" y="8"/>
                </a:cxn>
              </a:cxnLst>
              <a:rect l="0" t="0" r="r" b="b"/>
              <a:pathLst>
                <a:path w="30" h="17">
                  <a:moveTo>
                    <a:pt x="29" y="8"/>
                  </a:moveTo>
                  <a:lnTo>
                    <a:pt x="20" y="8"/>
                  </a:lnTo>
                  <a:lnTo>
                    <a:pt x="17" y="16"/>
                  </a:lnTo>
                  <a:lnTo>
                    <a:pt x="9" y="16"/>
                  </a:lnTo>
                  <a:lnTo>
                    <a:pt x="0" y="16"/>
                  </a:lnTo>
                  <a:lnTo>
                    <a:pt x="0" y="8"/>
                  </a:lnTo>
                  <a:lnTo>
                    <a:pt x="0" y="0"/>
                  </a:lnTo>
                  <a:lnTo>
                    <a:pt x="9" y="0"/>
                  </a:lnTo>
                  <a:lnTo>
                    <a:pt x="17" y="0"/>
                  </a:lnTo>
                  <a:lnTo>
                    <a:pt x="26" y="0"/>
                  </a:lnTo>
                  <a:lnTo>
                    <a:pt x="29" y="8"/>
                  </a:lnTo>
                  <a:lnTo>
                    <a:pt x="20" y="8"/>
                  </a:lnTo>
                  <a:lnTo>
                    <a:pt x="29" y="8"/>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5" name="Freeform 51"/>
            <p:cNvSpPr>
              <a:spLocks/>
            </p:cNvSpPr>
            <p:nvPr/>
          </p:nvSpPr>
          <p:spPr bwMode="auto">
            <a:xfrm>
              <a:off x="4186" y="4038"/>
              <a:ext cx="19" cy="19"/>
            </a:xfrm>
            <a:custGeom>
              <a:avLst/>
              <a:gdLst/>
              <a:ahLst/>
              <a:cxnLst>
                <a:cxn ang="0">
                  <a:pos x="9" y="3"/>
                </a:cxn>
                <a:cxn ang="0">
                  <a:pos x="0" y="3"/>
                </a:cxn>
                <a:cxn ang="0">
                  <a:pos x="0" y="13"/>
                </a:cxn>
                <a:cxn ang="0">
                  <a:pos x="9" y="18"/>
                </a:cxn>
                <a:cxn ang="0">
                  <a:pos x="18" y="18"/>
                </a:cxn>
                <a:cxn ang="0">
                  <a:pos x="18" y="10"/>
                </a:cxn>
                <a:cxn ang="0">
                  <a:pos x="9" y="8"/>
                </a:cxn>
                <a:cxn ang="0">
                  <a:pos x="9" y="0"/>
                </a:cxn>
                <a:cxn ang="0">
                  <a:pos x="9" y="3"/>
                </a:cxn>
              </a:cxnLst>
              <a:rect l="0" t="0" r="r" b="b"/>
              <a:pathLst>
                <a:path w="19" h="19">
                  <a:moveTo>
                    <a:pt x="9" y="3"/>
                  </a:moveTo>
                  <a:lnTo>
                    <a:pt x="0" y="3"/>
                  </a:lnTo>
                  <a:lnTo>
                    <a:pt x="0" y="13"/>
                  </a:lnTo>
                  <a:lnTo>
                    <a:pt x="9" y="18"/>
                  </a:lnTo>
                  <a:lnTo>
                    <a:pt x="18" y="18"/>
                  </a:lnTo>
                  <a:lnTo>
                    <a:pt x="18" y="10"/>
                  </a:lnTo>
                  <a:lnTo>
                    <a:pt x="9" y="8"/>
                  </a:lnTo>
                  <a:lnTo>
                    <a:pt x="9" y="0"/>
                  </a:lnTo>
                  <a:lnTo>
                    <a:pt x="9"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6" name="Freeform 52"/>
            <p:cNvSpPr>
              <a:spLocks/>
            </p:cNvSpPr>
            <p:nvPr/>
          </p:nvSpPr>
          <p:spPr bwMode="auto">
            <a:xfrm>
              <a:off x="4418" y="3971"/>
              <a:ext cx="16" cy="10"/>
            </a:xfrm>
            <a:custGeom>
              <a:avLst/>
              <a:gdLst/>
              <a:ahLst/>
              <a:cxnLst>
                <a:cxn ang="0">
                  <a:pos x="9" y="0"/>
                </a:cxn>
                <a:cxn ang="0">
                  <a:pos x="0" y="0"/>
                </a:cxn>
                <a:cxn ang="0">
                  <a:pos x="0" y="7"/>
                </a:cxn>
                <a:cxn ang="0">
                  <a:pos x="9" y="9"/>
                </a:cxn>
                <a:cxn ang="0">
                  <a:pos x="15" y="2"/>
                </a:cxn>
                <a:cxn ang="0">
                  <a:pos x="9" y="0"/>
                </a:cxn>
              </a:cxnLst>
              <a:rect l="0" t="0" r="r" b="b"/>
              <a:pathLst>
                <a:path w="16" h="10">
                  <a:moveTo>
                    <a:pt x="9" y="0"/>
                  </a:moveTo>
                  <a:lnTo>
                    <a:pt x="0" y="0"/>
                  </a:lnTo>
                  <a:lnTo>
                    <a:pt x="0" y="7"/>
                  </a:lnTo>
                  <a:lnTo>
                    <a:pt x="9" y="9"/>
                  </a:lnTo>
                  <a:lnTo>
                    <a:pt x="15" y="2"/>
                  </a:lnTo>
                  <a:lnTo>
                    <a:pt x="9"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7" name="Freeform 53"/>
            <p:cNvSpPr>
              <a:spLocks/>
            </p:cNvSpPr>
            <p:nvPr/>
          </p:nvSpPr>
          <p:spPr bwMode="auto">
            <a:xfrm>
              <a:off x="4420" y="4015"/>
              <a:ext cx="32" cy="19"/>
            </a:xfrm>
            <a:custGeom>
              <a:avLst/>
              <a:gdLst/>
              <a:ahLst/>
              <a:cxnLst>
                <a:cxn ang="0">
                  <a:pos x="22" y="3"/>
                </a:cxn>
                <a:cxn ang="0">
                  <a:pos x="22" y="13"/>
                </a:cxn>
                <a:cxn ang="0">
                  <a:pos x="12" y="13"/>
                </a:cxn>
                <a:cxn ang="0">
                  <a:pos x="0" y="13"/>
                </a:cxn>
                <a:cxn ang="0">
                  <a:pos x="9" y="18"/>
                </a:cxn>
                <a:cxn ang="0">
                  <a:pos x="19" y="18"/>
                </a:cxn>
                <a:cxn ang="0">
                  <a:pos x="28" y="18"/>
                </a:cxn>
                <a:cxn ang="0">
                  <a:pos x="31" y="10"/>
                </a:cxn>
                <a:cxn ang="0">
                  <a:pos x="31" y="3"/>
                </a:cxn>
                <a:cxn ang="0">
                  <a:pos x="22" y="0"/>
                </a:cxn>
                <a:cxn ang="0">
                  <a:pos x="22" y="3"/>
                </a:cxn>
              </a:cxnLst>
              <a:rect l="0" t="0" r="r" b="b"/>
              <a:pathLst>
                <a:path w="32" h="19">
                  <a:moveTo>
                    <a:pt x="22" y="3"/>
                  </a:moveTo>
                  <a:lnTo>
                    <a:pt x="22" y="13"/>
                  </a:lnTo>
                  <a:lnTo>
                    <a:pt x="12" y="13"/>
                  </a:lnTo>
                  <a:lnTo>
                    <a:pt x="0" y="13"/>
                  </a:lnTo>
                  <a:lnTo>
                    <a:pt x="9" y="18"/>
                  </a:lnTo>
                  <a:lnTo>
                    <a:pt x="19" y="18"/>
                  </a:lnTo>
                  <a:lnTo>
                    <a:pt x="28" y="18"/>
                  </a:lnTo>
                  <a:lnTo>
                    <a:pt x="31" y="10"/>
                  </a:lnTo>
                  <a:lnTo>
                    <a:pt x="31" y="3"/>
                  </a:lnTo>
                  <a:lnTo>
                    <a:pt x="22" y="0"/>
                  </a:lnTo>
                  <a:lnTo>
                    <a:pt x="22" y="3"/>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sp>
          <p:nvSpPr>
            <p:cNvPr id="1078" name="Freeform 54"/>
            <p:cNvSpPr>
              <a:spLocks/>
            </p:cNvSpPr>
            <p:nvPr/>
          </p:nvSpPr>
          <p:spPr bwMode="auto">
            <a:xfrm>
              <a:off x="4477" y="4024"/>
              <a:ext cx="22" cy="13"/>
            </a:xfrm>
            <a:custGeom>
              <a:avLst/>
              <a:gdLst/>
              <a:ahLst/>
              <a:cxnLst>
                <a:cxn ang="0">
                  <a:pos x="18" y="0"/>
                </a:cxn>
                <a:cxn ang="0">
                  <a:pos x="9" y="0"/>
                </a:cxn>
                <a:cxn ang="0">
                  <a:pos x="9" y="9"/>
                </a:cxn>
                <a:cxn ang="0">
                  <a:pos x="0" y="9"/>
                </a:cxn>
                <a:cxn ang="0">
                  <a:pos x="9" y="12"/>
                </a:cxn>
                <a:cxn ang="0">
                  <a:pos x="18" y="12"/>
                </a:cxn>
                <a:cxn ang="0">
                  <a:pos x="21" y="3"/>
                </a:cxn>
                <a:cxn ang="0">
                  <a:pos x="18" y="0"/>
                </a:cxn>
              </a:cxnLst>
              <a:rect l="0" t="0" r="r" b="b"/>
              <a:pathLst>
                <a:path w="22" h="13">
                  <a:moveTo>
                    <a:pt x="18" y="0"/>
                  </a:moveTo>
                  <a:lnTo>
                    <a:pt x="9" y="0"/>
                  </a:lnTo>
                  <a:lnTo>
                    <a:pt x="9" y="9"/>
                  </a:lnTo>
                  <a:lnTo>
                    <a:pt x="0" y="9"/>
                  </a:lnTo>
                  <a:lnTo>
                    <a:pt x="9" y="12"/>
                  </a:lnTo>
                  <a:lnTo>
                    <a:pt x="18" y="12"/>
                  </a:lnTo>
                  <a:lnTo>
                    <a:pt x="21" y="3"/>
                  </a:lnTo>
                  <a:lnTo>
                    <a:pt x="18" y="0"/>
                  </a:lnTo>
                </a:path>
              </a:pathLst>
            </a:custGeom>
            <a:solidFill>
              <a:srgbClr val="081D58"/>
            </a:solidFill>
            <a:ln w="12700" cap="rnd" cmpd="sng">
              <a:noFill/>
              <a:prstDash val="solid"/>
              <a:round/>
              <a:headEnd type="none" w="med" len="med"/>
              <a:tailEnd type="none" w="med" len="med"/>
            </a:ln>
            <a:effectLst/>
          </p:spPr>
          <p:txBody>
            <a:bodyPr/>
            <a:lstStyle/>
            <a:p>
              <a:endParaRPr lang="en-GB"/>
            </a:p>
          </p:txBody>
        </p:sp>
      </p:grpSp>
      <p:pic>
        <p:nvPicPr>
          <p:cNvPr id="1081" name="Picture 57" descr="Image2"/>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7829550" y="254000"/>
            <a:ext cx="911225" cy="1117600"/>
          </a:xfrm>
          <a:prstGeom prst="rect">
            <a:avLst/>
          </a:prstGeom>
          <a:noFill/>
          <a:effectLst>
            <a:outerShdw dist="35921" dir="2700000" algn="ctr" rotWithShape="0">
              <a:schemeClr val="tx1"/>
            </a:outerShdw>
          </a:effectLst>
        </p:spPr>
      </p:pic>
      <p:pic>
        <p:nvPicPr>
          <p:cNvPr id="1082" name="Picture 58" descr="Image1"/>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254000" y="215900"/>
            <a:ext cx="1252538" cy="1162050"/>
          </a:xfrm>
          <a:prstGeom prst="rect">
            <a:avLst/>
          </a:prstGeom>
          <a:noFill/>
          <a:ln w="9525">
            <a:noFill/>
            <a:miter lim="800000"/>
            <a:headEnd/>
            <a:tailEnd/>
          </a:ln>
          <a:effectLst/>
        </p:spPr>
      </p:pic>
      <p:sp>
        <p:nvSpPr>
          <p:cNvPr id="1084" name="Rectangle 60"/>
          <p:cNvSpPr>
            <a:spLocks noChangeArrowheads="1"/>
          </p:cNvSpPr>
          <p:nvPr/>
        </p:nvSpPr>
        <p:spPr bwMode="auto">
          <a:xfrm>
            <a:off x="614363" y="346075"/>
            <a:ext cx="7772400" cy="685800"/>
          </a:xfrm>
          <a:prstGeom prst="rect">
            <a:avLst/>
          </a:prstGeom>
          <a:noFill/>
          <a:ln w="9525">
            <a:noFill/>
            <a:miter lim="800000"/>
            <a:headEnd/>
            <a:tailEnd/>
          </a:ln>
          <a:effectLst>
            <a:outerShdw dist="35921" dir="2700000" algn="ctr" rotWithShape="0">
              <a:schemeClr val="bg2"/>
            </a:outerShdw>
          </a:effectLst>
        </p:spPr>
        <p:txBody>
          <a:bodyPr/>
          <a:lstStyle/>
          <a:p>
            <a:r>
              <a:rPr lang="en-US" sz="2400" b="1" i="0">
                <a:solidFill>
                  <a:srgbClr val="FFFF00"/>
                </a:solidFill>
                <a:effectLst>
                  <a:outerShdw blurRad="38100" dist="38100" dir="2700000" algn="tl">
                    <a:srgbClr val="000000"/>
                  </a:outerShdw>
                </a:effectLst>
                <a:latin typeface="Baskerville" pitchFamily="18" charset="0"/>
              </a:rPr>
              <a:t>EX BOLD MERCY</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2pPr>
      <a:lvl3pPr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3pPr>
      <a:lvl4pPr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4pPr>
      <a:lvl5pPr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5pPr>
      <a:lvl6pPr marL="457200"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6pPr>
      <a:lvl7pPr marL="914400"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7pPr>
      <a:lvl8pPr marL="1371600"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8pPr>
      <a:lvl9pPr marL="1828800" algn="ctr" rtl="0" eaLnBrk="0" fontAlgn="base" hangingPunct="0">
        <a:spcBef>
          <a:spcPct val="0"/>
        </a:spcBef>
        <a:spcAft>
          <a:spcPct val="0"/>
        </a:spcAft>
        <a:defRPr sz="2400" b="1">
          <a:solidFill>
            <a:srgbClr val="FFFF00"/>
          </a:solidFill>
          <a:effectLst>
            <a:outerShdw blurRad="38100" dist="38100" dir="2700000" algn="tl">
              <a:srgbClr val="000000"/>
            </a:outerShdw>
          </a:effectLst>
          <a:latin typeface="Baskervill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oleObject" Target="../embeddings/Microsoft_Office_Word_97_-_2003_Document1.doc"/></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WordArt 2"/>
          <p:cNvSpPr>
            <a:spLocks noChangeArrowheads="1" noChangeShapeType="1" noTextEdit="1"/>
          </p:cNvSpPr>
          <p:nvPr/>
        </p:nvSpPr>
        <p:spPr bwMode="auto">
          <a:xfrm>
            <a:off x="2532063" y="609600"/>
            <a:ext cx="4149725" cy="1219200"/>
          </a:xfrm>
          <a:prstGeom prst="rect">
            <a:avLst/>
          </a:prstGeom>
        </p:spPr>
        <p:txBody>
          <a:bodyPr wrap="none" fromWordArt="1">
            <a:prstTxWarp prst="textInflateBottom">
              <a:avLst>
                <a:gd name="adj" fmla="val 68083"/>
              </a:avLst>
            </a:prstTxWarp>
          </a:bodyPr>
          <a:lstStyle/>
          <a:p>
            <a:r>
              <a:rPr lang="en-GB" sz="4800" kern="10">
                <a:ln w="9525">
                  <a:solidFill>
                    <a:srgbClr val="000000"/>
                  </a:solidFill>
                  <a:round/>
                  <a:headEnd/>
                  <a:tailEnd/>
                </a:ln>
                <a:solidFill>
                  <a:srgbClr val="FFFF00"/>
                </a:solidFill>
                <a:effectLst/>
                <a:latin typeface="Impact"/>
              </a:rPr>
              <a:t>Ex Bright Eye</a:t>
            </a:r>
          </a:p>
        </p:txBody>
      </p:sp>
      <p:pic>
        <p:nvPicPr>
          <p:cNvPr id="437251" name="Picture 3"/>
          <p:cNvPicPr>
            <a:picLocks noChangeAspect="1" noChangeArrowheads="1"/>
          </p:cNvPicPr>
          <p:nvPr/>
        </p:nvPicPr>
        <p:blipFill>
          <a:blip r:embed="rId3"/>
          <a:srcRect l="1567" t="93" r="1567" b="46"/>
          <a:stretch>
            <a:fillRect/>
          </a:stretch>
        </p:blipFill>
        <p:spPr bwMode="auto">
          <a:xfrm>
            <a:off x="-228600" y="0"/>
            <a:ext cx="9585325" cy="6858000"/>
          </a:xfrm>
          <a:prstGeom prst="rect">
            <a:avLst/>
          </a:prstGeom>
          <a:noFill/>
        </p:spPr>
      </p:pic>
      <p:sp>
        <p:nvSpPr>
          <p:cNvPr id="437252" name="WordArt 4"/>
          <p:cNvSpPr>
            <a:spLocks noChangeArrowheads="1" noChangeShapeType="1" noTextEdit="1"/>
          </p:cNvSpPr>
          <p:nvPr/>
        </p:nvSpPr>
        <p:spPr bwMode="auto">
          <a:xfrm>
            <a:off x="2286000" y="884238"/>
            <a:ext cx="4495800" cy="1219200"/>
          </a:xfrm>
          <a:prstGeom prst="rect">
            <a:avLst/>
          </a:prstGeom>
        </p:spPr>
        <p:txBody>
          <a:bodyPr wrap="none" fromWordArt="1">
            <a:prstTxWarp prst="textInflateBottom">
              <a:avLst>
                <a:gd name="adj" fmla="val 68083"/>
              </a:avLst>
            </a:prstTxWarp>
          </a:bodyPr>
          <a:lstStyle/>
          <a:p>
            <a:r>
              <a:rPr lang="en-GB" sz="4800" kern="10">
                <a:ln w="9525">
                  <a:solidFill>
                    <a:srgbClr val="000000"/>
                  </a:solidFill>
                  <a:round/>
                  <a:headEnd/>
                  <a:tailEnd/>
                </a:ln>
                <a:solidFill>
                  <a:srgbClr val="FFFF00"/>
                </a:solidFill>
                <a:effectLst/>
                <a:latin typeface="Impact"/>
              </a:rPr>
              <a:t>BOLD MERCY</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430" name="Text Box 70"/>
          <p:cNvSpPr txBox="1">
            <a:spLocks noChangeArrowheads="1"/>
          </p:cNvSpPr>
          <p:nvPr/>
        </p:nvSpPr>
        <p:spPr bwMode="auto">
          <a:xfrm>
            <a:off x="4043363" y="3525838"/>
            <a:ext cx="2416175" cy="361950"/>
          </a:xfrm>
          <a:prstGeom prst="rect">
            <a:avLst/>
          </a:prstGeom>
          <a:noFill/>
          <a:ln w="9525">
            <a:noFill/>
            <a:miter lim="800000"/>
            <a:headEnd/>
            <a:tailEnd/>
          </a:ln>
          <a:effectLst/>
        </p:spPr>
        <p:txBody>
          <a:bodyPr lIns="72000" tIns="36000" rIns="72000" bIns="36000">
            <a:spAutoFit/>
          </a:bodyPr>
          <a:lstStyle/>
          <a:p>
            <a:endParaRPr lang="en-GB">
              <a:effectLst>
                <a:outerShdw blurRad="38100" dist="38100" dir="2700000" algn="tl">
                  <a:srgbClr val="FFFFFF"/>
                </a:outerShdw>
              </a:effectLst>
            </a:endParaRPr>
          </a:p>
        </p:txBody>
      </p:sp>
      <p:sp>
        <p:nvSpPr>
          <p:cNvPr id="527431" name="Text Box 71"/>
          <p:cNvSpPr txBox="1">
            <a:spLocks noChangeArrowheads="1"/>
          </p:cNvSpPr>
          <p:nvPr/>
        </p:nvSpPr>
        <p:spPr bwMode="auto">
          <a:xfrm>
            <a:off x="792163" y="642938"/>
            <a:ext cx="7610475" cy="361950"/>
          </a:xfrm>
          <a:prstGeom prst="rect">
            <a:avLst/>
          </a:prstGeom>
          <a:noFill/>
          <a:ln w="9525">
            <a:noFill/>
            <a:miter lim="800000"/>
            <a:headEnd/>
            <a:tailEnd/>
          </a:ln>
          <a:effectLst/>
        </p:spPr>
        <p:txBody>
          <a:bodyPr lIns="72000" tIns="36000" rIns="72000" bIns="36000">
            <a:spAutoFit/>
          </a:bodyPr>
          <a:lstStyle/>
          <a:p>
            <a:endParaRPr lang="en-GB">
              <a:effectLst>
                <a:outerShdw blurRad="38100" dist="38100" dir="2700000" algn="tl">
                  <a:srgbClr val="FFFFFF"/>
                </a:outerShdw>
              </a:effectLst>
            </a:endParaRPr>
          </a:p>
        </p:txBody>
      </p:sp>
      <p:graphicFrame>
        <p:nvGraphicFramePr>
          <p:cNvPr id="527532" name="Object 172"/>
          <p:cNvGraphicFramePr>
            <a:graphicFrameLocks noChangeAspect="1"/>
          </p:cNvGraphicFramePr>
          <p:nvPr/>
        </p:nvGraphicFramePr>
        <p:xfrm>
          <a:off x="238125" y="257175"/>
          <a:ext cx="5486400" cy="171450"/>
        </p:xfrm>
        <a:graphic>
          <a:graphicData uri="http://schemas.openxmlformats.org/presentationml/2006/ole">
            <p:oleObj spid="_x0000_s527532" name="Document" r:id="rId4" imgW="5486400" imgH="175320" progId="Word.Document.8">
              <p:embed/>
            </p:oleObj>
          </a:graphicData>
        </a:graphic>
      </p:graphicFrame>
      <p:grpSp>
        <p:nvGrpSpPr>
          <p:cNvPr id="527629" name="Group 269"/>
          <p:cNvGrpSpPr>
            <a:grpSpLocks/>
          </p:cNvGrpSpPr>
          <p:nvPr/>
        </p:nvGrpSpPr>
        <p:grpSpPr bwMode="auto">
          <a:xfrm>
            <a:off x="1296988" y="-28575"/>
            <a:ext cx="6423025" cy="6886575"/>
            <a:chOff x="817" y="-18"/>
            <a:chExt cx="4046" cy="4338"/>
          </a:xfrm>
        </p:grpSpPr>
        <p:sp>
          <p:nvSpPr>
            <p:cNvPr id="527590" name="Text Box 230"/>
            <p:cNvSpPr txBox="1">
              <a:spLocks noChangeArrowheads="1"/>
            </p:cNvSpPr>
            <p:nvPr/>
          </p:nvSpPr>
          <p:spPr bwMode="auto">
            <a:xfrm>
              <a:off x="1042" y="2915"/>
              <a:ext cx="436" cy="136"/>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DENMARK</a:t>
              </a:r>
              <a:endParaRPr lang="en-US" sz="2400" i="0">
                <a:effectLst/>
                <a:latin typeface="Times New Roman" pitchFamily="18" charset="0"/>
                <a:ea typeface="Times New Roman" pitchFamily="18" charset="0"/>
                <a:cs typeface="Arial" charset="0"/>
              </a:endParaRPr>
            </a:p>
          </p:txBody>
        </p:sp>
        <p:pic>
          <p:nvPicPr>
            <p:cNvPr id="527589" name="Picture 229"/>
            <p:cNvPicPr>
              <a:picLocks noChangeAspect="1" noChangeArrowheads="1"/>
            </p:cNvPicPr>
            <p:nvPr/>
          </p:nvPicPr>
          <p:blipFill>
            <a:blip r:embed="rId5"/>
            <a:srcRect l="16666" t="6371" r="25992" b="8890"/>
            <a:stretch>
              <a:fillRect/>
            </a:stretch>
          </p:blipFill>
          <p:spPr bwMode="auto">
            <a:xfrm>
              <a:off x="817" y="-18"/>
              <a:ext cx="4046" cy="4338"/>
            </a:xfrm>
            <a:prstGeom prst="rect">
              <a:avLst/>
            </a:prstGeom>
            <a:noFill/>
            <a:ln w="38100">
              <a:solidFill>
                <a:srgbClr val="000000"/>
              </a:solidFill>
              <a:miter lim="800000"/>
              <a:headEnd/>
              <a:tailEnd/>
            </a:ln>
          </p:spPr>
        </p:pic>
        <p:sp>
          <p:nvSpPr>
            <p:cNvPr id="527588" name="Text Box 228"/>
            <p:cNvSpPr txBox="1">
              <a:spLocks noChangeArrowheads="1"/>
            </p:cNvSpPr>
            <p:nvPr/>
          </p:nvSpPr>
          <p:spPr bwMode="auto">
            <a:xfrm>
              <a:off x="2781" y="3310"/>
              <a:ext cx="172" cy="327"/>
            </a:xfrm>
            <a:prstGeom prst="rect">
              <a:avLst/>
            </a:prstGeom>
            <a:noFill/>
            <a:ln w="9525">
              <a:noFill/>
              <a:miter lim="800000"/>
              <a:headEnd/>
              <a:tailEnd/>
            </a:ln>
          </p:spPr>
          <p:txBody>
            <a:bodyPr/>
            <a:lstStyle/>
            <a:p>
              <a:pPr algn="l"/>
              <a:r>
                <a:rPr lang="en-US" sz="2800" i="0">
                  <a:solidFill>
                    <a:srgbClr val="000000"/>
                  </a:solidFill>
                  <a:effectLst/>
                  <a:cs typeface="Times New Roman" pitchFamily="18" charset="0"/>
                </a:rPr>
                <a:t>.</a:t>
              </a:r>
              <a:endParaRPr lang="en-US" sz="2400" i="0">
                <a:effectLst/>
                <a:latin typeface="Times New Roman" pitchFamily="18" charset="0"/>
              </a:endParaRPr>
            </a:p>
          </p:txBody>
        </p:sp>
        <p:sp>
          <p:nvSpPr>
            <p:cNvPr id="527587" name="Line 227"/>
            <p:cNvSpPr>
              <a:spLocks noChangeShapeType="1"/>
            </p:cNvSpPr>
            <p:nvPr/>
          </p:nvSpPr>
          <p:spPr bwMode="auto">
            <a:xfrm flipV="1">
              <a:off x="2781" y="3561"/>
              <a:ext cx="74" cy="224"/>
            </a:xfrm>
            <a:prstGeom prst="line">
              <a:avLst/>
            </a:prstGeom>
            <a:noFill/>
            <a:ln w="9525">
              <a:solidFill>
                <a:srgbClr val="000000"/>
              </a:solidFill>
              <a:round/>
              <a:headEnd/>
              <a:tailEnd type="triangle" w="sm" len="sm"/>
            </a:ln>
          </p:spPr>
          <p:txBody>
            <a:bodyPr/>
            <a:lstStyle/>
            <a:p>
              <a:endParaRPr lang="en-GB"/>
            </a:p>
          </p:txBody>
        </p:sp>
        <p:sp>
          <p:nvSpPr>
            <p:cNvPr id="527586" name="Line 226"/>
            <p:cNvSpPr>
              <a:spLocks noChangeShapeType="1"/>
            </p:cNvSpPr>
            <p:nvPr/>
          </p:nvSpPr>
          <p:spPr bwMode="auto">
            <a:xfrm flipH="1">
              <a:off x="1755" y="2239"/>
              <a:ext cx="0" cy="189"/>
            </a:xfrm>
            <a:prstGeom prst="line">
              <a:avLst/>
            </a:prstGeom>
            <a:noFill/>
            <a:ln w="9525">
              <a:solidFill>
                <a:srgbClr val="000000"/>
              </a:solidFill>
              <a:round/>
              <a:headEnd/>
              <a:tailEnd type="triangle" w="sm" len="sm"/>
            </a:ln>
          </p:spPr>
          <p:txBody>
            <a:bodyPr/>
            <a:lstStyle/>
            <a:p>
              <a:endParaRPr lang="en-GB"/>
            </a:p>
          </p:txBody>
        </p:sp>
        <p:sp>
          <p:nvSpPr>
            <p:cNvPr id="527585" name="Text Box 225"/>
            <p:cNvSpPr txBox="1">
              <a:spLocks noChangeArrowheads="1"/>
            </p:cNvSpPr>
            <p:nvPr/>
          </p:nvSpPr>
          <p:spPr bwMode="auto">
            <a:xfrm>
              <a:off x="3487" y="1281"/>
              <a:ext cx="154" cy="374"/>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84" name="Text Box 224"/>
            <p:cNvSpPr txBox="1">
              <a:spLocks noChangeArrowheads="1"/>
            </p:cNvSpPr>
            <p:nvPr/>
          </p:nvSpPr>
          <p:spPr bwMode="auto">
            <a:xfrm>
              <a:off x="2689" y="1372"/>
              <a:ext cx="628" cy="225"/>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MRCC TURKU</a:t>
              </a:r>
              <a:endParaRPr lang="en-US" sz="2400" i="0">
                <a:effectLst/>
                <a:latin typeface="Times New Roman" pitchFamily="18" charset="0"/>
              </a:endParaRPr>
            </a:p>
          </p:txBody>
        </p:sp>
        <p:sp>
          <p:nvSpPr>
            <p:cNvPr id="527583" name="Line 223"/>
            <p:cNvSpPr>
              <a:spLocks noChangeShapeType="1"/>
            </p:cNvSpPr>
            <p:nvPr/>
          </p:nvSpPr>
          <p:spPr bwMode="auto">
            <a:xfrm>
              <a:off x="3214" y="1555"/>
              <a:ext cx="224" cy="149"/>
            </a:xfrm>
            <a:prstGeom prst="line">
              <a:avLst/>
            </a:prstGeom>
            <a:noFill/>
            <a:ln w="9525">
              <a:solidFill>
                <a:srgbClr val="000000"/>
              </a:solidFill>
              <a:round/>
              <a:headEnd/>
              <a:tailEnd type="triangle" w="sm" len="sm"/>
            </a:ln>
          </p:spPr>
          <p:txBody>
            <a:bodyPr/>
            <a:lstStyle/>
            <a:p>
              <a:endParaRPr lang="en-GB"/>
            </a:p>
          </p:txBody>
        </p:sp>
        <p:sp>
          <p:nvSpPr>
            <p:cNvPr id="527582" name="Text Box 222"/>
            <p:cNvSpPr txBox="1">
              <a:spLocks noChangeArrowheads="1"/>
            </p:cNvSpPr>
            <p:nvPr/>
          </p:nvSpPr>
          <p:spPr bwMode="auto">
            <a:xfrm>
              <a:off x="3852" y="1805"/>
              <a:ext cx="172" cy="282"/>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81" name="Text Box 221"/>
            <p:cNvSpPr txBox="1">
              <a:spLocks noChangeArrowheads="1"/>
            </p:cNvSpPr>
            <p:nvPr/>
          </p:nvSpPr>
          <p:spPr bwMode="auto">
            <a:xfrm>
              <a:off x="3784" y="2307"/>
              <a:ext cx="535" cy="135"/>
            </a:xfrm>
            <a:prstGeom prst="rect">
              <a:avLst/>
            </a:prstGeom>
            <a:noFill/>
            <a:ln w="9525">
              <a:noFill/>
              <a:miter lim="800000"/>
              <a:headEnd/>
              <a:tailEnd/>
            </a:ln>
          </p:spPr>
          <p:txBody>
            <a:bodyPr/>
            <a:lstStyle/>
            <a:p>
              <a:pPr algn="l"/>
              <a:r>
                <a:rPr lang="en-US" sz="800" b="1" i="0">
                  <a:solidFill>
                    <a:srgbClr val="000000"/>
                  </a:solidFill>
                  <a:effectLst/>
                  <a:latin typeface="Times New Roman" pitchFamily="18" charset="0"/>
                  <a:cs typeface="Times New Roman" pitchFamily="18" charset="0"/>
                </a:rPr>
                <a:t>JRCC TALLIN</a:t>
              </a:r>
              <a:endParaRPr lang="en-US" sz="2400" i="0">
                <a:effectLst/>
                <a:latin typeface="Times New Roman" pitchFamily="18" charset="0"/>
              </a:endParaRPr>
            </a:p>
          </p:txBody>
        </p:sp>
        <p:sp>
          <p:nvSpPr>
            <p:cNvPr id="527580" name="Line 220"/>
            <p:cNvSpPr>
              <a:spLocks noChangeShapeType="1"/>
            </p:cNvSpPr>
            <p:nvPr/>
          </p:nvSpPr>
          <p:spPr bwMode="auto">
            <a:xfrm flipH="1" flipV="1">
              <a:off x="3898" y="2763"/>
              <a:ext cx="358" cy="1"/>
            </a:xfrm>
            <a:prstGeom prst="line">
              <a:avLst/>
            </a:prstGeom>
            <a:noFill/>
            <a:ln w="9525">
              <a:solidFill>
                <a:srgbClr val="000000"/>
              </a:solidFill>
              <a:round/>
              <a:headEnd/>
              <a:tailEnd type="triangle" w="sm" len="sm"/>
            </a:ln>
          </p:spPr>
          <p:txBody>
            <a:bodyPr/>
            <a:lstStyle/>
            <a:p>
              <a:endParaRPr lang="en-GB"/>
            </a:p>
          </p:txBody>
        </p:sp>
        <p:sp>
          <p:nvSpPr>
            <p:cNvPr id="527579" name="Text Box 219"/>
            <p:cNvSpPr txBox="1">
              <a:spLocks noChangeArrowheads="1"/>
            </p:cNvSpPr>
            <p:nvPr/>
          </p:nvSpPr>
          <p:spPr bwMode="auto">
            <a:xfrm>
              <a:off x="3784" y="2535"/>
              <a:ext cx="172" cy="327"/>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78" name="Text Box 218"/>
            <p:cNvSpPr txBox="1">
              <a:spLocks noChangeArrowheads="1"/>
            </p:cNvSpPr>
            <p:nvPr/>
          </p:nvSpPr>
          <p:spPr bwMode="auto">
            <a:xfrm>
              <a:off x="4217" y="2649"/>
              <a:ext cx="543" cy="211"/>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ARCC RIGA</a:t>
              </a:r>
              <a:endParaRPr lang="en-US" sz="900" i="0">
                <a:effectLst/>
                <a:latin typeface="Times New Roman" pitchFamily="18" charset="0"/>
              </a:endParaRPr>
            </a:p>
            <a:p>
              <a:r>
                <a:rPr lang="en-US" sz="800" b="1" i="0">
                  <a:solidFill>
                    <a:srgbClr val="000000"/>
                  </a:solidFill>
                  <a:effectLst/>
                  <a:latin typeface="Times New Roman" pitchFamily="18" charset="0"/>
                  <a:cs typeface="Times New Roman" pitchFamily="18" charset="0"/>
                </a:rPr>
                <a:t>MRCC RIGA</a:t>
              </a:r>
              <a:endParaRPr lang="en-US" sz="900" i="0">
                <a:effectLst/>
                <a:latin typeface="Times New Roman" pitchFamily="18" charset="0"/>
              </a:endParaRPr>
            </a:p>
            <a:p>
              <a:pPr algn="l"/>
              <a:endParaRPr lang="en-US" sz="2400" i="0">
                <a:effectLst/>
                <a:latin typeface="Times New Roman" pitchFamily="18" charset="0"/>
              </a:endParaRPr>
            </a:p>
          </p:txBody>
        </p:sp>
        <p:sp>
          <p:nvSpPr>
            <p:cNvPr id="527577" name="Text Box 217"/>
            <p:cNvSpPr txBox="1">
              <a:spLocks noChangeArrowheads="1"/>
            </p:cNvSpPr>
            <p:nvPr/>
          </p:nvSpPr>
          <p:spPr bwMode="auto">
            <a:xfrm>
              <a:off x="4057" y="3082"/>
              <a:ext cx="172" cy="327"/>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76" name="Text Box 216"/>
            <p:cNvSpPr txBox="1">
              <a:spLocks noChangeArrowheads="1"/>
            </p:cNvSpPr>
            <p:nvPr/>
          </p:nvSpPr>
          <p:spPr bwMode="auto">
            <a:xfrm>
              <a:off x="3807" y="3675"/>
              <a:ext cx="708" cy="149"/>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ARCC VILNIUS</a:t>
              </a:r>
              <a:endParaRPr lang="en-US" sz="900" i="0">
                <a:effectLst/>
                <a:latin typeface="Times New Roman" pitchFamily="18" charset="0"/>
              </a:endParaRPr>
            </a:p>
            <a:p>
              <a:pPr algn="l"/>
              <a:endParaRPr lang="en-US" sz="2400" i="0">
                <a:effectLst/>
                <a:latin typeface="Times New Roman" pitchFamily="18" charset="0"/>
              </a:endParaRPr>
            </a:p>
          </p:txBody>
        </p:sp>
        <p:sp>
          <p:nvSpPr>
            <p:cNvPr id="527575" name="Line 215"/>
            <p:cNvSpPr>
              <a:spLocks noChangeShapeType="1"/>
            </p:cNvSpPr>
            <p:nvPr/>
          </p:nvSpPr>
          <p:spPr bwMode="auto">
            <a:xfrm flipH="1" flipV="1">
              <a:off x="4149" y="3333"/>
              <a:ext cx="1" cy="333"/>
            </a:xfrm>
            <a:prstGeom prst="line">
              <a:avLst/>
            </a:prstGeom>
            <a:noFill/>
            <a:ln w="9525">
              <a:solidFill>
                <a:srgbClr val="000000"/>
              </a:solidFill>
              <a:round/>
              <a:headEnd/>
              <a:tailEnd type="triangle" w="sm" len="sm"/>
            </a:ln>
          </p:spPr>
          <p:txBody>
            <a:bodyPr/>
            <a:lstStyle/>
            <a:p>
              <a:endParaRPr lang="en-GB"/>
            </a:p>
          </p:txBody>
        </p:sp>
        <p:sp>
          <p:nvSpPr>
            <p:cNvPr id="527574" name="Text Box 214"/>
            <p:cNvSpPr txBox="1">
              <a:spLocks noChangeArrowheads="1"/>
            </p:cNvSpPr>
            <p:nvPr/>
          </p:nvSpPr>
          <p:spPr bwMode="auto">
            <a:xfrm>
              <a:off x="2484" y="3766"/>
              <a:ext cx="585" cy="212"/>
            </a:xfrm>
            <a:prstGeom prst="rect">
              <a:avLst/>
            </a:prstGeom>
            <a:noFill/>
            <a:ln w="9525">
              <a:noFill/>
              <a:miter lim="800000"/>
              <a:headEnd/>
              <a:tailEnd/>
            </a:ln>
          </p:spPr>
          <p:txBody>
            <a:bodyPr/>
            <a:lstStyle/>
            <a:p>
              <a:r>
                <a:rPr lang="pl-PL" sz="800" b="1" i="0">
                  <a:solidFill>
                    <a:srgbClr val="000000"/>
                  </a:solidFill>
                  <a:effectLst/>
                  <a:latin typeface="Times New Roman" pitchFamily="18" charset="0"/>
                  <a:cs typeface="Times New Roman" pitchFamily="18" charset="0"/>
                </a:rPr>
                <a:t>ARCC GDYNIA</a:t>
              </a:r>
              <a:endParaRPr lang="en-US" sz="900" i="0">
                <a:effectLst/>
                <a:latin typeface="Times New Roman" pitchFamily="18" charset="0"/>
              </a:endParaRPr>
            </a:p>
            <a:p>
              <a:r>
                <a:rPr lang="pl-PL" sz="800" b="1" i="0">
                  <a:solidFill>
                    <a:srgbClr val="000000"/>
                  </a:solidFill>
                  <a:effectLst/>
                  <a:latin typeface="Times New Roman" pitchFamily="18" charset="0"/>
                  <a:cs typeface="Times New Roman" pitchFamily="18" charset="0"/>
                </a:rPr>
                <a:t>MRRC GDYNIA</a:t>
              </a:r>
              <a:endParaRPr lang="pl-PL" sz="2400" i="0">
                <a:effectLst/>
                <a:latin typeface="Times New Roman" pitchFamily="18" charset="0"/>
              </a:endParaRPr>
            </a:p>
          </p:txBody>
        </p:sp>
        <p:sp>
          <p:nvSpPr>
            <p:cNvPr id="527573" name="Text Box 213"/>
            <p:cNvSpPr txBox="1">
              <a:spLocks noChangeArrowheads="1"/>
            </p:cNvSpPr>
            <p:nvPr/>
          </p:nvSpPr>
          <p:spPr bwMode="auto">
            <a:xfrm>
              <a:off x="1344" y="2649"/>
              <a:ext cx="172" cy="327"/>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72" name="Line 212"/>
            <p:cNvSpPr>
              <a:spLocks noChangeShapeType="1"/>
            </p:cNvSpPr>
            <p:nvPr/>
          </p:nvSpPr>
          <p:spPr bwMode="auto">
            <a:xfrm flipH="1">
              <a:off x="1458" y="2717"/>
              <a:ext cx="199" cy="137"/>
            </a:xfrm>
            <a:prstGeom prst="line">
              <a:avLst/>
            </a:prstGeom>
            <a:noFill/>
            <a:ln w="9525">
              <a:solidFill>
                <a:srgbClr val="000000"/>
              </a:solidFill>
              <a:round/>
              <a:headEnd/>
              <a:tailEnd type="triangle" w="sm" len="sm"/>
            </a:ln>
          </p:spPr>
          <p:txBody>
            <a:bodyPr/>
            <a:lstStyle/>
            <a:p>
              <a:endParaRPr lang="en-GB"/>
            </a:p>
          </p:txBody>
        </p:sp>
        <p:sp>
          <p:nvSpPr>
            <p:cNvPr id="527571" name="Text Box 211"/>
            <p:cNvSpPr txBox="1">
              <a:spLocks noChangeArrowheads="1"/>
            </p:cNvSpPr>
            <p:nvPr/>
          </p:nvSpPr>
          <p:spPr bwMode="auto">
            <a:xfrm>
              <a:off x="1595" y="2581"/>
              <a:ext cx="652" cy="212"/>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RCC KARUP</a:t>
              </a:r>
              <a:endParaRPr lang="en-US" sz="900" i="0">
                <a:effectLst/>
                <a:latin typeface="Times New Roman" pitchFamily="18" charset="0"/>
              </a:endParaRPr>
            </a:p>
            <a:p>
              <a:r>
                <a:rPr lang="en-US" sz="800" b="1" i="0">
                  <a:solidFill>
                    <a:srgbClr val="000000"/>
                  </a:solidFill>
                  <a:effectLst/>
                  <a:latin typeface="Times New Roman" pitchFamily="18" charset="0"/>
                  <a:cs typeface="Times New Roman" pitchFamily="18" charset="0"/>
                </a:rPr>
                <a:t>MRCC ÅARHUS</a:t>
              </a:r>
              <a:endParaRPr lang="en-US" sz="2400" i="0">
                <a:effectLst/>
                <a:latin typeface="Times New Roman" pitchFamily="18" charset="0"/>
              </a:endParaRPr>
            </a:p>
          </p:txBody>
        </p:sp>
        <p:sp>
          <p:nvSpPr>
            <p:cNvPr id="527570" name="Text Box 210"/>
            <p:cNvSpPr txBox="1">
              <a:spLocks noChangeArrowheads="1"/>
            </p:cNvSpPr>
            <p:nvPr/>
          </p:nvSpPr>
          <p:spPr bwMode="auto">
            <a:xfrm>
              <a:off x="1162" y="3037"/>
              <a:ext cx="172" cy="327"/>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69" name="Line 209"/>
            <p:cNvSpPr>
              <a:spLocks noChangeShapeType="1"/>
            </p:cNvSpPr>
            <p:nvPr/>
          </p:nvSpPr>
          <p:spPr bwMode="auto">
            <a:xfrm flipV="1">
              <a:off x="1253" y="3287"/>
              <a:ext cx="3" cy="304"/>
            </a:xfrm>
            <a:prstGeom prst="line">
              <a:avLst/>
            </a:prstGeom>
            <a:noFill/>
            <a:ln w="9525">
              <a:solidFill>
                <a:srgbClr val="000000"/>
              </a:solidFill>
              <a:round/>
              <a:headEnd/>
              <a:tailEnd type="triangle" w="sm" len="sm"/>
            </a:ln>
          </p:spPr>
          <p:txBody>
            <a:bodyPr/>
            <a:lstStyle/>
            <a:p>
              <a:endParaRPr lang="en-GB"/>
            </a:p>
          </p:txBody>
        </p:sp>
        <p:sp>
          <p:nvSpPr>
            <p:cNvPr id="527568" name="Text Box 208"/>
            <p:cNvSpPr txBox="1">
              <a:spLocks noChangeArrowheads="1"/>
            </p:cNvSpPr>
            <p:nvPr/>
          </p:nvSpPr>
          <p:spPr bwMode="auto">
            <a:xfrm>
              <a:off x="843" y="3584"/>
              <a:ext cx="886" cy="182"/>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RCC GLÜCKSBURG</a:t>
              </a:r>
              <a:endParaRPr lang="en-US" sz="2400" i="0">
                <a:effectLst/>
                <a:latin typeface="Times New Roman" pitchFamily="18" charset="0"/>
              </a:endParaRPr>
            </a:p>
          </p:txBody>
        </p:sp>
        <p:sp>
          <p:nvSpPr>
            <p:cNvPr id="527567" name="Text Box 207"/>
            <p:cNvSpPr txBox="1">
              <a:spLocks noChangeArrowheads="1"/>
            </p:cNvSpPr>
            <p:nvPr/>
          </p:nvSpPr>
          <p:spPr bwMode="auto">
            <a:xfrm>
              <a:off x="3943" y="2535"/>
              <a:ext cx="338" cy="135"/>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LATVIA</a:t>
              </a:r>
              <a:endParaRPr lang="en-US" sz="2400" i="0">
                <a:effectLst/>
                <a:latin typeface="Times New Roman" pitchFamily="18" charset="0"/>
                <a:ea typeface="Times New Roman" pitchFamily="18" charset="0"/>
                <a:cs typeface="Arial" charset="0"/>
              </a:endParaRPr>
            </a:p>
          </p:txBody>
        </p:sp>
        <p:sp>
          <p:nvSpPr>
            <p:cNvPr id="527566" name="Text Box 206"/>
            <p:cNvSpPr txBox="1">
              <a:spLocks noChangeArrowheads="1"/>
            </p:cNvSpPr>
            <p:nvPr/>
          </p:nvSpPr>
          <p:spPr bwMode="auto">
            <a:xfrm>
              <a:off x="3989" y="2033"/>
              <a:ext cx="398" cy="135"/>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ESTONIA</a:t>
              </a:r>
              <a:endParaRPr lang="en-US" sz="2400" i="0">
                <a:effectLst/>
                <a:latin typeface="Times New Roman" pitchFamily="18" charset="0"/>
                <a:ea typeface="Times New Roman" pitchFamily="18" charset="0"/>
                <a:cs typeface="Arial" charset="0"/>
              </a:endParaRPr>
            </a:p>
          </p:txBody>
        </p:sp>
        <p:sp>
          <p:nvSpPr>
            <p:cNvPr id="527565" name="Text Box 205"/>
            <p:cNvSpPr txBox="1">
              <a:spLocks noChangeArrowheads="1"/>
            </p:cNvSpPr>
            <p:nvPr/>
          </p:nvSpPr>
          <p:spPr bwMode="auto">
            <a:xfrm>
              <a:off x="3282" y="3880"/>
              <a:ext cx="380" cy="135"/>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POLAND</a:t>
              </a:r>
              <a:endParaRPr lang="en-US" sz="2400" i="0">
                <a:effectLst/>
                <a:latin typeface="Times New Roman" pitchFamily="18" charset="0"/>
                <a:ea typeface="Times New Roman" pitchFamily="18" charset="0"/>
                <a:cs typeface="Arial" charset="0"/>
              </a:endParaRPr>
            </a:p>
          </p:txBody>
        </p:sp>
        <p:sp>
          <p:nvSpPr>
            <p:cNvPr id="527564" name="Text Box 204"/>
            <p:cNvSpPr txBox="1">
              <a:spLocks noChangeArrowheads="1"/>
            </p:cNvSpPr>
            <p:nvPr/>
          </p:nvSpPr>
          <p:spPr bwMode="auto">
            <a:xfrm>
              <a:off x="3647" y="3128"/>
              <a:ext cx="451" cy="134"/>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LITHUANIA</a:t>
              </a:r>
              <a:endParaRPr lang="en-US" sz="2400" i="0">
                <a:effectLst/>
                <a:latin typeface="Times New Roman" pitchFamily="18" charset="0"/>
                <a:ea typeface="Times New Roman" pitchFamily="18" charset="0"/>
                <a:cs typeface="Arial" charset="0"/>
              </a:endParaRPr>
            </a:p>
          </p:txBody>
        </p:sp>
        <p:sp>
          <p:nvSpPr>
            <p:cNvPr id="527563" name="Text Box 203"/>
            <p:cNvSpPr txBox="1">
              <a:spLocks noChangeArrowheads="1"/>
            </p:cNvSpPr>
            <p:nvPr/>
          </p:nvSpPr>
          <p:spPr bwMode="auto">
            <a:xfrm>
              <a:off x="3670" y="1076"/>
              <a:ext cx="390" cy="135"/>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FINLAND</a:t>
              </a:r>
              <a:endParaRPr lang="en-US" sz="2400" i="0">
                <a:effectLst/>
                <a:latin typeface="Times New Roman" pitchFamily="18" charset="0"/>
                <a:ea typeface="Times New Roman" pitchFamily="18" charset="0"/>
                <a:cs typeface="Arial" charset="0"/>
              </a:endParaRPr>
            </a:p>
          </p:txBody>
        </p:sp>
        <p:sp>
          <p:nvSpPr>
            <p:cNvPr id="527562" name="Text Box 202"/>
            <p:cNvSpPr txBox="1">
              <a:spLocks noChangeArrowheads="1"/>
            </p:cNvSpPr>
            <p:nvPr/>
          </p:nvSpPr>
          <p:spPr bwMode="auto">
            <a:xfrm>
              <a:off x="2246" y="1572"/>
              <a:ext cx="397" cy="135"/>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SWEDEN</a:t>
              </a:r>
              <a:endParaRPr lang="en-US" sz="2400" i="0">
                <a:effectLst/>
                <a:latin typeface="Times New Roman" pitchFamily="18" charset="0"/>
                <a:ea typeface="Times New Roman" pitchFamily="18" charset="0"/>
                <a:cs typeface="Arial" charset="0"/>
              </a:endParaRPr>
            </a:p>
          </p:txBody>
        </p:sp>
        <p:sp>
          <p:nvSpPr>
            <p:cNvPr id="527561" name="Text Box 201"/>
            <p:cNvSpPr txBox="1">
              <a:spLocks noChangeArrowheads="1"/>
            </p:cNvSpPr>
            <p:nvPr/>
          </p:nvSpPr>
          <p:spPr bwMode="auto">
            <a:xfrm>
              <a:off x="1663" y="2239"/>
              <a:ext cx="172" cy="326"/>
            </a:xfrm>
            <a:prstGeom prst="rect">
              <a:avLst/>
            </a:prstGeom>
            <a:noFill/>
            <a:ln w="9525">
              <a:noFill/>
              <a:miter lim="800000"/>
              <a:headEnd/>
              <a:tailEnd/>
            </a:ln>
          </p:spPr>
          <p:txBody>
            <a:bodyPr/>
            <a:lstStyle/>
            <a:p>
              <a:pPr algn="l"/>
              <a:r>
                <a:rPr lang="en-US" sz="2800" i="0">
                  <a:solidFill>
                    <a:srgbClr val="000000"/>
                  </a:solidFill>
                  <a:effectLst/>
                  <a:cs typeface="Times New Roman" pitchFamily="18" charset="0"/>
                </a:rPr>
                <a:t>.</a:t>
              </a:r>
              <a:endParaRPr lang="en-US" sz="2400" i="0">
                <a:effectLst/>
                <a:latin typeface="Times New Roman" pitchFamily="18" charset="0"/>
              </a:endParaRPr>
            </a:p>
          </p:txBody>
        </p:sp>
        <p:sp>
          <p:nvSpPr>
            <p:cNvPr id="527560" name="Text Box 200"/>
            <p:cNvSpPr txBox="1">
              <a:spLocks noChangeArrowheads="1"/>
            </p:cNvSpPr>
            <p:nvPr/>
          </p:nvSpPr>
          <p:spPr bwMode="auto">
            <a:xfrm>
              <a:off x="2977" y="1076"/>
              <a:ext cx="628" cy="149"/>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ARRC TEMPERE</a:t>
              </a:r>
            </a:p>
            <a:p>
              <a:pPr algn="l"/>
              <a:endParaRPr lang="en-US" sz="2400" i="0">
                <a:effectLst/>
                <a:latin typeface="Times New Roman" pitchFamily="18" charset="0"/>
              </a:endParaRPr>
            </a:p>
          </p:txBody>
        </p:sp>
        <p:sp>
          <p:nvSpPr>
            <p:cNvPr id="527559" name="Text Box 199"/>
            <p:cNvSpPr txBox="1">
              <a:spLocks noChangeArrowheads="1"/>
            </p:cNvSpPr>
            <p:nvPr/>
          </p:nvSpPr>
          <p:spPr bwMode="auto">
            <a:xfrm>
              <a:off x="3396" y="1509"/>
              <a:ext cx="137" cy="374"/>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 </a:t>
              </a:r>
              <a:endParaRPr lang="en-US" sz="2400" i="0">
                <a:effectLst/>
                <a:latin typeface="Times New Roman" pitchFamily="18" charset="0"/>
              </a:endParaRPr>
            </a:p>
          </p:txBody>
        </p:sp>
        <p:sp>
          <p:nvSpPr>
            <p:cNvPr id="527558" name="Text Box 198"/>
            <p:cNvSpPr txBox="1">
              <a:spLocks noChangeArrowheads="1"/>
            </p:cNvSpPr>
            <p:nvPr/>
          </p:nvSpPr>
          <p:spPr bwMode="auto">
            <a:xfrm>
              <a:off x="3487" y="2809"/>
              <a:ext cx="544" cy="149"/>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RCC LIEPAJA</a:t>
              </a:r>
              <a:endParaRPr lang="en-US" sz="2400" i="0">
                <a:effectLst/>
                <a:latin typeface="Times New Roman" pitchFamily="18" charset="0"/>
              </a:endParaRPr>
            </a:p>
          </p:txBody>
        </p:sp>
        <p:sp>
          <p:nvSpPr>
            <p:cNvPr id="527557" name="Text Box 197"/>
            <p:cNvSpPr txBox="1">
              <a:spLocks noChangeArrowheads="1"/>
            </p:cNvSpPr>
            <p:nvPr/>
          </p:nvSpPr>
          <p:spPr bwMode="auto">
            <a:xfrm>
              <a:off x="3259" y="2649"/>
              <a:ext cx="157" cy="374"/>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56" name="Text Box 196"/>
            <p:cNvSpPr txBox="1">
              <a:spLocks noChangeArrowheads="1"/>
            </p:cNvSpPr>
            <p:nvPr/>
          </p:nvSpPr>
          <p:spPr bwMode="auto">
            <a:xfrm>
              <a:off x="3191" y="3356"/>
              <a:ext cx="708" cy="149"/>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MRCC KLAIPEDA</a:t>
              </a:r>
              <a:endParaRPr lang="en-US" sz="2400" i="0">
                <a:effectLst/>
                <a:latin typeface="Times New Roman" pitchFamily="18" charset="0"/>
              </a:endParaRPr>
            </a:p>
          </p:txBody>
        </p:sp>
        <p:sp>
          <p:nvSpPr>
            <p:cNvPr id="527555" name="Line 195"/>
            <p:cNvSpPr>
              <a:spLocks noChangeShapeType="1"/>
            </p:cNvSpPr>
            <p:nvPr/>
          </p:nvSpPr>
          <p:spPr bwMode="auto">
            <a:xfrm flipH="1" flipV="1">
              <a:off x="3351" y="3196"/>
              <a:ext cx="159" cy="182"/>
            </a:xfrm>
            <a:prstGeom prst="line">
              <a:avLst/>
            </a:prstGeom>
            <a:noFill/>
            <a:ln w="9525">
              <a:solidFill>
                <a:srgbClr val="000000"/>
              </a:solidFill>
              <a:round/>
              <a:headEnd/>
              <a:tailEnd type="triangle" w="sm" len="sm"/>
            </a:ln>
          </p:spPr>
          <p:txBody>
            <a:bodyPr/>
            <a:lstStyle/>
            <a:p>
              <a:endParaRPr lang="en-GB"/>
            </a:p>
          </p:txBody>
        </p:sp>
        <p:sp>
          <p:nvSpPr>
            <p:cNvPr id="527554" name="Line 194"/>
            <p:cNvSpPr>
              <a:spLocks noChangeShapeType="1"/>
            </p:cNvSpPr>
            <p:nvPr/>
          </p:nvSpPr>
          <p:spPr bwMode="auto">
            <a:xfrm flipH="1" flipV="1">
              <a:off x="3373" y="2877"/>
              <a:ext cx="150" cy="0"/>
            </a:xfrm>
            <a:prstGeom prst="line">
              <a:avLst/>
            </a:prstGeom>
            <a:noFill/>
            <a:ln w="9525">
              <a:solidFill>
                <a:srgbClr val="000000"/>
              </a:solidFill>
              <a:round/>
              <a:headEnd/>
              <a:tailEnd type="triangle" w="sm" len="sm"/>
            </a:ln>
          </p:spPr>
          <p:txBody>
            <a:bodyPr/>
            <a:lstStyle/>
            <a:p>
              <a:endParaRPr lang="en-GB"/>
            </a:p>
          </p:txBody>
        </p:sp>
        <p:sp>
          <p:nvSpPr>
            <p:cNvPr id="527553" name="Line 193"/>
            <p:cNvSpPr>
              <a:spLocks noChangeShapeType="1"/>
            </p:cNvSpPr>
            <p:nvPr/>
          </p:nvSpPr>
          <p:spPr bwMode="auto">
            <a:xfrm>
              <a:off x="3487" y="1190"/>
              <a:ext cx="75" cy="299"/>
            </a:xfrm>
            <a:prstGeom prst="line">
              <a:avLst/>
            </a:prstGeom>
            <a:noFill/>
            <a:ln w="9525">
              <a:solidFill>
                <a:srgbClr val="000000"/>
              </a:solidFill>
              <a:round/>
              <a:headEnd/>
              <a:tailEnd type="triangle" w="sm" len="sm"/>
            </a:ln>
          </p:spPr>
          <p:txBody>
            <a:bodyPr/>
            <a:lstStyle/>
            <a:p>
              <a:endParaRPr lang="en-GB"/>
            </a:p>
          </p:txBody>
        </p:sp>
        <p:sp>
          <p:nvSpPr>
            <p:cNvPr id="527552" name="Line 192"/>
            <p:cNvSpPr>
              <a:spLocks noChangeShapeType="1"/>
            </p:cNvSpPr>
            <p:nvPr/>
          </p:nvSpPr>
          <p:spPr bwMode="auto">
            <a:xfrm flipH="1" flipV="1">
              <a:off x="3943" y="2056"/>
              <a:ext cx="62" cy="251"/>
            </a:xfrm>
            <a:prstGeom prst="line">
              <a:avLst/>
            </a:prstGeom>
            <a:noFill/>
            <a:ln w="9525">
              <a:solidFill>
                <a:srgbClr val="000000"/>
              </a:solidFill>
              <a:round/>
              <a:headEnd/>
              <a:tailEnd type="triangle" w="sm" len="sm"/>
            </a:ln>
          </p:spPr>
          <p:txBody>
            <a:bodyPr/>
            <a:lstStyle/>
            <a:p>
              <a:endParaRPr lang="en-GB"/>
            </a:p>
          </p:txBody>
        </p:sp>
        <p:sp>
          <p:nvSpPr>
            <p:cNvPr id="527551" name="Text Box 191"/>
            <p:cNvSpPr txBox="1">
              <a:spLocks noChangeArrowheads="1"/>
            </p:cNvSpPr>
            <p:nvPr/>
          </p:nvSpPr>
          <p:spPr bwMode="auto">
            <a:xfrm>
              <a:off x="3259" y="2945"/>
              <a:ext cx="172" cy="327"/>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50" name="Text Box 190"/>
            <p:cNvSpPr txBox="1">
              <a:spLocks noChangeArrowheads="1"/>
            </p:cNvSpPr>
            <p:nvPr/>
          </p:nvSpPr>
          <p:spPr bwMode="auto">
            <a:xfrm>
              <a:off x="1048" y="3903"/>
              <a:ext cx="886" cy="149"/>
            </a:xfrm>
            <a:prstGeom prst="rect">
              <a:avLst/>
            </a:prstGeom>
            <a:noFill/>
            <a:ln w="9525">
              <a:noFill/>
              <a:miter lim="800000"/>
              <a:headEnd/>
              <a:tailEnd/>
            </a:ln>
          </p:spPr>
          <p:txBody>
            <a:bodyPr/>
            <a:lstStyle/>
            <a:p>
              <a:r>
                <a:rPr lang="en-US" sz="800" b="1" i="0">
                  <a:solidFill>
                    <a:srgbClr val="000000"/>
                  </a:solidFill>
                  <a:effectLst/>
                  <a:latin typeface="Times New Roman" pitchFamily="18" charset="0"/>
                  <a:cs typeface="Times New Roman" pitchFamily="18" charset="0"/>
                </a:rPr>
                <a:t>MRCC BREMEN</a:t>
              </a:r>
              <a:endParaRPr lang="en-US" sz="900" i="0">
                <a:effectLst/>
                <a:latin typeface="Times New Roman" pitchFamily="18" charset="0"/>
              </a:endParaRPr>
            </a:p>
            <a:p>
              <a:pPr algn="l"/>
              <a:endParaRPr lang="en-US" sz="2400" i="0">
                <a:effectLst/>
                <a:latin typeface="Times New Roman" pitchFamily="18" charset="0"/>
              </a:endParaRPr>
            </a:p>
          </p:txBody>
        </p:sp>
        <p:sp>
          <p:nvSpPr>
            <p:cNvPr id="527549" name="Line 189"/>
            <p:cNvSpPr>
              <a:spLocks noChangeShapeType="1"/>
            </p:cNvSpPr>
            <p:nvPr/>
          </p:nvSpPr>
          <p:spPr bwMode="auto">
            <a:xfrm flipH="1" flipV="1">
              <a:off x="1002" y="3789"/>
              <a:ext cx="222" cy="149"/>
            </a:xfrm>
            <a:prstGeom prst="line">
              <a:avLst/>
            </a:prstGeom>
            <a:noFill/>
            <a:ln w="9525">
              <a:solidFill>
                <a:srgbClr val="000000"/>
              </a:solidFill>
              <a:round/>
              <a:headEnd/>
              <a:tailEnd type="triangle" w="sm" len="sm"/>
            </a:ln>
          </p:spPr>
          <p:txBody>
            <a:bodyPr/>
            <a:lstStyle/>
            <a:p>
              <a:endParaRPr lang="en-GB"/>
            </a:p>
          </p:txBody>
        </p:sp>
        <p:sp>
          <p:nvSpPr>
            <p:cNvPr id="527548" name="Text Box 188"/>
            <p:cNvSpPr txBox="1">
              <a:spLocks noChangeArrowheads="1"/>
            </p:cNvSpPr>
            <p:nvPr/>
          </p:nvSpPr>
          <p:spPr bwMode="auto">
            <a:xfrm>
              <a:off x="888" y="3561"/>
              <a:ext cx="172" cy="327"/>
            </a:xfrm>
            <a:prstGeom prst="rect">
              <a:avLst/>
            </a:prstGeom>
            <a:noFill/>
            <a:ln w="9525">
              <a:noFill/>
              <a:miter lim="800000"/>
              <a:headEnd/>
              <a:tailEnd/>
            </a:ln>
          </p:spPr>
          <p:txBody>
            <a:bodyPr/>
            <a:lstStyle/>
            <a:p>
              <a:pPr algn="l"/>
              <a:r>
                <a:rPr lang="en-US" sz="2800" i="0">
                  <a:solidFill>
                    <a:srgbClr val="000000"/>
                  </a:solidFill>
                  <a:effectLst/>
                  <a:latin typeface="Times New Roman" pitchFamily="18" charset="0"/>
                  <a:cs typeface="Times New Roman" pitchFamily="18" charset="0"/>
                </a:rPr>
                <a:t>.</a:t>
              </a:r>
              <a:endParaRPr lang="en-US" sz="2400" i="0">
                <a:effectLst/>
                <a:latin typeface="Times New Roman" pitchFamily="18" charset="0"/>
              </a:endParaRPr>
            </a:p>
          </p:txBody>
        </p:sp>
        <p:sp>
          <p:nvSpPr>
            <p:cNvPr id="527547" name="Text Box 187"/>
            <p:cNvSpPr txBox="1">
              <a:spLocks noChangeArrowheads="1"/>
            </p:cNvSpPr>
            <p:nvPr/>
          </p:nvSpPr>
          <p:spPr bwMode="auto">
            <a:xfrm>
              <a:off x="911" y="4085"/>
              <a:ext cx="524" cy="135"/>
            </a:xfrm>
            <a:prstGeom prst="rect">
              <a:avLst/>
            </a:prstGeom>
            <a:noFill/>
            <a:ln w="9525">
              <a:noFill/>
              <a:miter lim="800000"/>
              <a:headEnd/>
              <a:tailEnd/>
            </a:ln>
          </p:spPr>
          <p:txBody>
            <a:bodyPr/>
            <a:lstStyle/>
            <a:p>
              <a:pPr algn="l"/>
              <a:r>
                <a:rPr lang="en-GB" sz="800" i="0">
                  <a:solidFill>
                    <a:srgbClr val="000000"/>
                  </a:solidFill>
                  <a:effectLst/>
                  <a:ea typeface="Times New Roman" pitchFamily="18" charset="0"/>
                  <a:cs typeface="Arial" charset="0"/>
                </a:rPr>
                <a:t>GERMANY</a:t>
              </a:r>
              <a:endParaRPr lang="en-GB" sz="2400" i="0">
                <a:effectLst/>
                <a:latin typeface="Times New Roman" pitchFamily="18" charset="0"/>
                <a:ea typeface="Times New Roman" pitchFamily="18" charset="0"/>
                <a:cs typeface="Arial" charset="0"/>
              </a:endParaRPr>
            </a:p>
          </p:txBody>
        </p:sp>
        <p:sp>
          <p:nvSpPr>
            <p:cNvPr id="527546" name="Text Box 186"/>
            <p:cNvSpPr txBox="1">
              <a:spLocks noChangeArrowheads="1"/>
            </p:cNvSpPr>
            <p:nvPr/>
          </p:nvSpPr>
          <p:spPr bwMode="auto">
            <a:xfrm>
              <a:off x="957" y="2923"/>
              <a:ext cx="448" cy="134"/>
            </a:xfrm>
            <a:prstGeom prst="rect">
              <a:avLst/>
            </a:prstGeom>
            <a:noFill/>
            <a:ln w="9525">
              <a:noFill/>
              <a:miter lim="800000"/>
              <a:headEnd/>
              <a:tailEnd/>
            </a:ln>
          </p:spPr>
          <p:txBody>
            <a:bodyPr/>
            <a:lstStyle/>
            <a:p>
              <a:pPr algn="l"/>
              <a:r>
                <a:rPr lang="en-US" sz="800" i="0">
                  <a:solidFill>
                    <a:srgbClr val="000000"/>
                  </a:solidFill>
                  <a:effectLst/>
                  <a:ea typeface="Times New Roman" pitchFamily="18" charset="0"/>
                  <a:cs typeface="Arial" charset="0"/>
                </a:rPr>
                <a:t>DENMARK</a:t>
              </a:r>
              <a:endParaRPr lang="en-US" sz="2400" i="0">
                <a:effectLst/>
                <a:latin typeface="Times New Roman" pitchFamily="18" charset="0"/>
                <a:ea typeface="Times New Roman" pitchFamily="18" charset="0"/>
                <a:cs typeface="Arial" charset="0"/>
              </a:endParaRPr>
            </a:p>
          </p:txBody>
        </p:sp>
        <p:sp>
          <p:nvSpPr>
            <p:cNvPr id="527545" name="Line 185"/>
            <p:cNvSpPr>
              <a:spLocks noChangeShapeType="1"/>
            </p:cNvSpPr>
            <p:nvPr/>
          </p:nvSpPr>
          <p:spPr bwMode="auto">
            <a:xfrm flipH="1" flipV="1">
              <a:off x="2484" y="2877"/>
              <a:ext cx="471" cy="736"/>
            </a:xfrm>
            <a:prstGeom prst="line">
              <a:avLst/>
            </a:prstGeom>
            <a:noFill/>
            <a:ln w="28575">
              <a:solidFill>
                <a:srgbClr val="FF0000"/>
              </a:solidFill>
              <a:round/>
              <a:headEnd/>
              <a:tailEnd/>
            </a:ln>
          </p:spPr>
          <p:txBody>
            <a:bodyPr/>
            <a:lstStyle/>
            <a:p>
              <a:endParaRPr lang="en-GB"/>
            </a:p>
          </p:txBody>
        </p:sp>
        <p:sp>
          <p:nvSpPr>
            <p:cNvPr id="527544" name="Line 184"/>
            <p:cNvSpPr>
              <a:spLocks noChangeShapeType="1"/>
            </p:cNvSpPr>
            <p:nvPr/>
          </p:nvSpPr>
          <p:spPr bwMode="auto">
            <a:xfrm flipH="1">
              <a:off x="2051" y="3014"/>
              <a:ext cx="158" cy="643"/>
            </a:xfrm>
            <a:prstGeom prst="line">
              <a:avLst/>
            </a:prstGeom>
            <a:noFill/>
            <a:ln w="28575">
              <a:solidFill>
                <a:srgbClr val="0000FF"/>
              </a:solidFill>
              <a:round/>
              <a:headEnd/>
              <a:tailEnd/>
            </a:ln>
          </p:spPr>
          <p:txBody>
            <a:bodyPr/>
            <a:lstStyle/>
            <a:p>
              <a:endParaRPr lang="en-GB"/>
            </a:p>
          </p:txBody>
        </p:sp>
        <p:sp>
          <p:nvSpPr>
            <p:cNvPr id="527543" name="Text Box 183"/>
            <p:cNvSpPr txBox="1">
              <a:spLocks noChangeArrowheads="1"/>
            </p:cNvSpPr>
            <p:nvPr/>
          </p:nvSpPr>
          <p:spPr bwMode="auto">
            <a:xfrm>
              <a:off x="1478" y="3219"/>
              <a:ext cx="1003" cy="180"/>
            </a:xfrm>
            <a:prstGeom prst="rect">
              <a:avLst/>
            </a:prstGeom>
            <a:noFill/>
            <a:ln w="9525">
              <a:noFill/>
              <a:miter lim="800000"/>
              <a:headEnd/>
              <a:tailEnd/>
            </a:ln>
          </p:spPr>
          <p:txBody>
            <a:bodyPr/>
            <a:lstStyle/>
            <a:p>
              <a:r>
                <a:rPr lang="en-US" sz="1600" b="1" i="0">
                  <a:solidFill>
                    <a:srgbClr val="FF0000"/>
                  </a:solidFill>
                  <a:effectLst/>
                  <a:ea typeface="Times New Roman" pitchFamily="18" charset="0"/>
                  <a:cs typeface="Arial" charset="0"/>
                </a:rPr>
                <a:t>SOUTH</a:t>
              </a:r>
              <a:endParaRPr lang="en-US" sz="2400" i="0">
                <a:effectLst/>
                <a:latin typeface="Times New Roman" pitchFamily="18" charset="0"/>
                <a:ea typeface="Times New Roman" pitchFamily="18" charset="0"/>
                <a:cs typeface="Arial" charset="0"/>
              </a:endParaRPr>
            </a:p>
          </p:txBody>
        </p:sp>
        <p:sp>
          <p:nvSpPr>
            <p:cNvPr id="527542" name="Line 182"/>
            <p:cNvSpPr>
              <a:spLocks noChangeShapeType="1"/>
            </p:cNvSpPr>
            <p:nvPr/>
          </p:nvSpPr>
          <p:spPr bwMode="auto">
            <a:xfrm flipH="1" flipV="1">
              <a:off x="3442" y="2489"/>
              <a:ext cx="426" cy="11"/>
            </a:xfrm>
            <a:prstGeom prst="line">
              <a:avLst/>
            </a:prstGeom>
            <a:noFill/>
            <a:ln w="28575">
              <a:solidFill>
                <a:srgbClr val="0000FF"/>
              </a:solidFill>
              <a:round/>
              <a:headEnd/>
              <a:tailEnd/>
            </a:ln>
          </p:spPr>
          <p:txBody>
            <a:bodyPr/>
            <a:lstStyle/>
            <a:p>
              <a:endParaRPr lang="en-GB"/>
            </a:p>
          </p:txBody>
        </p:sp>
        <p:sp>
          <p:nvSpPr>
            <p:cNvPr id="527541" name="Line 181"/>
            <p:cNvSpPr>
              <a:spLocks noChangeShapeType="1"/>
            </p:cNvSpPr>
            <p:nvPr/>
          </p:nvSpPr>
          <p:spPr bwMode="auto">
            <a:xfrm flipH="1" flipV="1">
              <a:off x="2644" y="2307"/>
              <a:ext cx="845" cy="192"/>
            </a:xfrm>
            <a:prstGeom prst="line">
              <a:avLst/>
            </a:prstGeom>
            <a:noFill/>
            <a:ln w="28575">
              <a:solidFill>
                <a:srgbClr val="0000FF"/>
              </a:solidFill>
              <a:round/>
              <a:headEnd/>
              <a:tailEnd/>
            </a:ln>
          </p:spPr>
          <p:txBody>
            <a:bodyPr/>
            <a:lstStyle/>
            <a:p>
              <a:endParaRPr lang="en-GB"/>
            </a:p>
          </p:txBody>
        </p:sp>
        <p:sp>
          <p:nvSpPr>
            <p:cNvPr id="527540" name="Line 180"/>
            <p:cNvSpPr>
              <a:spLocks noChangeShapeType="1"/>
            </p:cNvSpPr>
            <p:nvPr/>
          </p:nvSpPr>
          <p:spPr bwMode="auto">
            <a:xfrm>
              <a:off x="1139" y="2414"/>
              <a:ext cx="0" cy="0"/>
            </a:xfrm>
            <a:prstGeom prst="line">
              <a:avLst/>
            </a:prstGeom>
            <a:noFill/>
            <a:ln w="9525">
              <a:solidFill>
                <a:srgbClr val="000000"/>
              </a:solidFill>
              <a:round/>
              <a:headEnd/>
              <a:tailEnd/>
            </a:ln>
          </p:spPr>
          <p:txBody>
            <a:bodyPr/>
            <a:lstStyle/>
            <a:p>
              <a:endParaRPr lang="en-GB"/>
            </a:p>
          </p:txBody>
        </p:sp>
        <p:sp>
          <p:nvSpPr>
            <p:cNvPr id="527539" name="Line 179"/>
            <p:cNvSpPr>
              <a:spLocks noChangeShapeType="1"/>
            </p:cNvSpPr>
            <p:nvPr/>
          </p:nvSpPr>
          <p:spPr bwMode="auto">
            <a:xfrm flipH="1">
              <a:off x="1549" y="2079"/>
              <a:ext cx="144" cy="376"/>
            </a:xfrm>
            <a:prstGeom prst="line">
              <a:avLst/>
            </a:prstGeom>
            <a:noFill/>
            <a:ln w="28575">
              <a:solidFill>
                <a:srgbClr val="FF0000"/>
              </a:solidFill>
              <a:round/>
              <a:headEnd/>
              <a:tailEnd/>
            </a:ln>
          </p:spPr>
          <p:txBody>
            <a:bodyPr/>
            <a:lstStyle/>
            <a:p>
              <a:endParaRPr lang="en-GB"/>
            </a:p>
          </p:txBody>
        </p:sp>
        <p:sp>
          <p:nvSpPr>
            <p:cNvPr id="527538" name="Text Box 178"/>
            <p:cNvSpPr txBox="1">
              <a:spLocks noChangeArrowheads="1"/>
            </p:cNvSpPr>
            <p:nvPr/>
          </p:nvSpPr>
          <p:spPr bwMode="auto">
            <a:xfrm>
              <a:off x="1617" y="2002"/>
              <a:ext cx="699" cy="212"/>
            </a:xfrm>
            <a:prstGeom prst="rect">
              <a:avLst/>
            </a:prstGeom>
            <a:noFill/>
            <a:ln w="9525">
              <a:noFill/>
              <a:miter lim="800000"/>
              <a:headEnd/>
              <a:tailEnd/>
            </a:ln>
          </p:spPr>
          <p:txBody>
            <a:bodyPr/>
            <a:lstStyle/>
            <a:p>
              <a:r>
                <a:rPr lang="en-US" sz="800" b="1" i="0">
                  <a:solidFill>
                    <a:srgbClr val="000000"/>
                  </a:solidFill>
                  <a:effectLst/>
                  <a:cs typeface="Times New Roman" pitchFamily="18" charset="0"/>
                </a:rPr>
                <a:t>ARRC </a:t>
              </a:r>
              <a:r>
                <a:rPr lang="en-US" sz="800" b="1" i="0">
                  <a:solidFill>
                    <a:srgbClr val="000000"/>
                  </a:solidFill>
                  <a:effectLst/>
                  <a:latin typeface="Times New Roman" pitchFamily="18" charset="0"/>
                  <a:cs typeface="Times New Roman" pitchFamily="18" charset="0"/>
                </a:rPr>
                <a:t>SWEDEN</a:t>
              </a:r>
              <a:endParaRPr lang="en-US" sz="900" i="0">
                <a:effectLst/>
                <a:latin typeface="Times New Roman" pitchFamily="18" charset="0"/>
              </a:endParaRPr>
            </a:p>
            <a:p>
              <a:r>
                <a:rPr lang="en-US" sz="800" b="1" i="0">
                  <a:solidFill>
                    <a:srgbClr val="000000"/>
                  </a:solidFill>
                  <a:effectLst/>
                  <a:latin typeface="Times New Roman" pitchFamily="18" charset="0"/>
                  <a:cs typeface="Times New Roman" pitchFamily="18" charset="0"/>
                </a:rPr>
                <a:t>MRRC GÖTEBORG</a:t>
              </a:r>
              <a:endParaRPr lang="en-US" sz="2400" i="0">
                <a:effectLst/>
                <a:latin typeface="Times New Roman" pitchFamily="18" charset="0"/>
              </a:endParaRPr>
            </a:p>
          </p:txBody>
        </p:sp>
        <p:sp>
          <p:nvSpPr>
            <p:cNvPr id="527537" name="Text Box 177"/>
            <p:cNvSpPr txBox="1">
              <a:spLocks noChangeArrowheads="1"/>
            </p:cNvSpPr>
            <p:nvPr/>
          </p:nvSpPr>
          <p:spPr bwMode="auto">
            <a:xfrm>
              <a:off x="3113" y="2082"/>
              <a:ext cx="576" cy="179"/>
            </a:xfrm>
            <a:prstGeom prst="rect">
              <a:avLst/>
            </a:prstGeom>
            <a:noFill/>
            <a:ln w="9525">
              <a:noFill/>
              <a:miter lim="800000"/>
              <a:headEnd/>
              <a:tailEnd/>
            </a:ln>
          </p:spPr>
          <p:txBody>
            <a:bodyPr/>
            <a:lstStyle/>
            <a:p>
              <a:pPr algn="l"/>
              <a:r>
                <a:rPr lang="en-US" sz="1600" b="1" i="0">
                  <a:solidFill>
                    <a:srgbClr val="FFFF00"/>
                  </a:solidFill>
                  <a:effectLst/>
                  <a:ea typeface="Times New Roman" pitchFamily="18" charset="0"/>
                  <a:cs typeface="Arial" charset="0"/>
                </a:rPr>
                <a:t>NORTH</a:t>
              </a:r>
              <a:endParaRPr lang="en-US" sz="2400" i="0">
                <a:effectLst/>
                <a:latin typeface="Times New Roman" pitchFamily="18" charset="0"/>
                <a:ea typeface="Times New Roman" pitchFamily="18" charset="0"/>
                <a:cs typeface="Arial" charset="0"/>
              </a:endParaRPr>
            </a:p>
          </p:txBody>
        </p:sp>
        <p:sp>
          <p:nvSpPr>
            <p:cNvPr id="527536" name="Line 176"/>
            <p:cNvSpPr>
              <a:spLocks noChangeShapeType="1"/>
            </p:cNvSpPr>
            <p:nvPr/>
          </p:nvSpPr>
          <p:spPr bwMode="auto">
            <a:xfrm flipH="1" flipV="1">
              <a:off x="2553" y="2695"/>
              <a:ext cx="816" cy="645"/>
            </a:xfrm>
            <a:prstGeom prst="line">
              <a:avLst/>
            </a:prstGeom>
            <a:noFill/>
            <a:ln w="28575">
              <a:solidFill>
                <a:srgbClr val="FFFF00"/>
              </a:solidFill>
              <a:round/>
              <a:headEnd/>
              <a:tailEnd/>
            </a:ln>
          </p:spPr>
          <p:txBody>
            <a:bodyPr/>
            <a:lstStyle/>
            <a:p>
              <a:endParaRPr lang="en-GB"/>
            </a:p>
          </p:txBody>
        </p:sp>
        <p:sp>
          <p:nvSpPr>
            <p:cNvPr id="527535" name="Text Box 175"/>
            <p:cNvSpPr txBox="1">
              <a:spLocks noChangeArrowheads="1"/>
            </p:cNvSpPr>
            <p:nvPr/>
          </p:nvSpPr>
          <p:spPr bwMode="auto">
            <a:xfrm>
              <a:off x="2439" y="3037"/>
              <a:ext cx="978" cy="198"/>
            </a:xfrm>
            <a:prstGeom prst="rect">
              <a:avLst/>
            </a:prstGeom>
            <a:noFill/>
            <a:ln w="9525">
              <a:noFill/>
              <a:miter lim="800000"/>
              <a:headEnd/>
              <a:tailEnd/>
            </a:ln>
          </p:spPr>
          <p:txBody>
            <a:bodyPr/>
            <a:lstStyle/>
            <a:p>
              <a:r>
                <a:rPr lang="en-US" sz="1600" b="1" i="0">
                  <a:solidFill>
                    <a:srgbClr val="0000FF"/>
                  </a:solidFill>
                  <a:effectLst/>
                  <a:ea typeface="Times New Roman" pitchFamily="18" charset="0"/>
                  <a:cs typeface="Arial" charset="0"/>
                </a:rPr>
                <a:t>CENTRAL</a:t>
              </a:r>
              <a:endParaRPr lang="en-US" sz="2400" i="0">
                <a:effectLst/>
                <a:latin typeface="Times New Roman" pitchFamily="18" charset="0"/>
                <a:ea typeface="Times New Roman" pitchFamily="18" charset="0"/>
                <a:cs typeface="Arial" charset="0"/>
              </a:endParaRPr>
            </a:p>
          </p:txBody>
        </p:sp>
        <p:sp>
          <p:nvSpPr>
            <p:cNvPr id="527534" name="Line 174"/>
            <p:cNvSpPr>
              <a:spLocks noChangeShapeType="1"/>
            </p:cNvSpPr>
            <p:nvPr/>
          </p:nvSpPr>
          <p:spPr bwMode="auto">
            <a:xfrm flipH="1" flipV="1">
              <a:off x="4333" y="1645"/>
              <a:ext cx="109" cy="300"/>
            </a:xfrm>
            <a:prstGeom prst="line">
              <a:avLst/>
            </a:prstGeom>
            <a:noFill/>
            <a:ln w="28575">
              <a:solidFill>
                <a:srgbClr val="FFFF00"/>
              </a:solidFill>
              <a:round/>
              <a:headEnd/>
              <a:tailEnd/>
            </a:ln>
          </p:spPr>
          <p:txBody>
            <a:bodyPr/>
            <a:lstStyle/>
            <a:p>
              <a:endParaRPr lang="en-GB"/>
            </a:p>
          </p:txBody>
        </p:sp>
      </p:grpSp>
      <p:sp>
        <p:nvSpPr>
          <p:cNvPr id="527591" name="Rectangle 231"/>
          <p:cNvSpPr>
            <a:spLocks noChangeArrowheads="1"/>
          </p:cNvSpPr>
          <p:nvPr/>
        </p:nvSpPr>
        <p:spPr bwMode="auto">
          <a:xfrm>
            <a:off x="238125" y="-363538"/>
            <a:ext cx="3800475" cy="620713"/>
          </a:xfrm>
          <a:prstGeom prst="rect">
            <a:avLst/>
          </a:prstGeom>
          <a:noFill/>
          <a:ln w="9525">
            <a:noFill/>
            <a:miter lim="800000"/>
            <a:headEnd/>
            <a:tailEnd/>
          </a:ln>
          <a:effectLst/>
        </p:spPr>
        <p:txBody>
          <a:bodyPr wrap="none" lIns="72000" tIns="36000" rIns="72000" bIns="36000" anchor="ctr">
            <a:spAutoFit/>
          </a:bodyPr>
          <a:lstStyle/>
          <a:p>
            <a:pPr algn="l"/>
            <a:r>
              <a:rPr lang="en-US" sz="1200" i="0">
                <a:effectLst/>
                <a:latin typeface="Times New Roman" pitchFamily="18" charset="0"/>
                <a:cs typeface="Times New Roman" pitchFamily="18" charset="0"/>
              </a:rPr>
              <a:t>				</a:t>
            </a:r>
            <a:endParaRPr lang="en-GB" sz="900" i="0">
              <a:effectLst/>
              <a:latin typeface="Times New Roman" pitchFamily="18" charset="0"/>
            </a:endParaRPr>
          </a:p>
          <a:p>
            <a:pPr algn="l"/>
            <a:endParaRPr lang="en-GB" sz="2400" i="0">
              <a:effectLst/>
              <a:latin typeface="Times New Roman" pitchFamily="18" charset="0"/>
            </a:endParaRPr>
          </a:p>
        </p:txBody>
      </p:sp>
      <p:sp>
        <p:nvSpPr>
          <p:cNvPr id="527628" name="Rectangle 268"/>
          <p:cNvSpPr>
            <a:spLocks noChangeArrowheads="1"/>
          </p:cNvSpPr>
          <p:nvPr/>
        </p:nvSpPr>
        <p:spPr bwMode="auto">
          <a:xfrm>
            <a:off x="238125" y="257175"/>
            <a:ext cx="9144000" cy="0"/>
          </a:xfrm>
          <a:prstGeom prst="rect">
            <a:avLst/>
          </a:prstGeom>
          <a:noFill/>
          <a:ln w="9525">
            <a:noFill/>
            <a:miter lim="800000"/>
            <a:headEnd/>
            <a:tailEnd/>
          </a:ln>
          <a:effectLst/>
        </p:spPr>
        <p:txBody>
          <a:bodyPr wrap="none" lIns="72000" tIns="36000" rIns="72000" bIns="36000" anchor="ctr">
            <a:spAutoFit/>
          </a:bodyPr>
          <a:lstStyle/>
          <a:p>
            <a:pPr algn="l"/>
            <a:endParaRPr lang="en-GB" sz="2400" i="0">
              <a:effectLst/>
              <a:latin typeface="Times New Roman" pitchFamily="18" charset="0"/>
            </a:endParaRPr>
          </a:p>
        </p:txBody>
      </p:sp>
      <p:sp>
        <p:nvSpPr>
          <p:cNvPr id="527630" name="Text Box 270"/>
          <p:cNvSpPr txBox="1">
            <a:spLocks noChangeArrowheads="1"/>
          </p:cNvSpPr>
          <p:nvPr/>
        </p:nvSpPr>
        <p:spPr bwMode="auto">
          <a:xfrm>
            <a:off x="2157413" y="652463"/>
            <a:ext cx="4945062" cy="361950"/>
          </a:xfrm>
          <a:prstGeom prst="rect">
            <a:avLst/>
          </a:prstGeom>
          <a:noFill/>
          <a:ln w="9525">
            <a:noFill/>
            <a:miter lim="800000"/>
            <a:headEnd/>
            <a:tailEnd/>
          </a:ln>
          <a:effectLst/>
        </p:spPr>
        <p:txBody>
          <a:bodyPr wrap="none" lIns="72000" tIns="36000" rIns="72000" bIns="36000">
            <a:spAutoFit/>
          </a:bodyPr>
          <a:lstStyle/>
          <a:p>
            <a:r>
              <a:rPr lang="en-US" b="1" i="0">
                <a:effectLst>
                  <a:outerShdw blurRad="38100" dist="38100" dir="2700000" algn="tl">
                    <a:srgbClr val="FFFFFF"/>
                  </a:outerShdw>
                </a:effectLst>
              </a:rPr>
              <a:t>BALTIC – SOUTH, CENTRAL AND NORTH</a:t>
            </a:r>
            <a:endParaRPr lang="en-GB" b="1" i="0">
              <a:effectLst>
                <a:outerShdw blurRad="38100" dist="38100" dir="2700000" algn="tl">
                  <a:srgbClr val="FFFFFF"/>
                </a:outerShdw>
              </a:effectLst>
            </a:endParaRPr>
          </a:p>
        </p:txBody>
      </p:sp>
      <p:sp>
        <p:nvSpPr>
          <p:cNvPr id="527631" name="Text Box 271"/>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10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Text Box 2"/>
          <p:cNvSpPr txBox="1">
            <a:spLocks noChangeArrowheads="1"/>
          </p:cNvSpPr>
          <p:nvPr/>
        </p:nvSpPr>
        <p:spPr bwMode="auto">
          <a:xfrm>
            <a:off x="1808163" y="1631950"/>
            <a:ext cx="5172075" cy="622300"/>
          </a:xfrm>
          <a:prstGeom prst="rect">
            <a:avLst/>
          </a:prstGeom>
          <a:noFill/>
          <a:ln w="28575">
            <a:noFill/>
            <a:miter lim="800000"/>
            <a:headEnd/>
            <a:tailEnd/>
          </a:ln>
          <a:effectLst/>
        </p:spPr>
        <p:txBody>
          <a:bodyPr wrap="none" lIns="72000" tIns="36000" rIns="72000" bIns="36000">
            <a:spAutoFit/>
          </a:bodyPr>
          <a:lstStyle/>
          <a:p>
            <a:r>
              <a:rPr lang="en-GB" sz="3600" b="1" i="0">
                <a:solidFill>
                  <a:srgbClr val="FFFF00"/>
                </a:solidFill>
                <a:effectLst/>
              </a:rPr>
              <a:t>ORGANISATION (Cont)</a:t>
            </a:r>
          </a:p>
        </p:txBody>
      </p:sp>
      <p:sp>
        <p:nvSpPr>
          <p:cNvPr id="543747" name="Text Box 3"/>
          <p:cNvSpPr txBox="1">
            <a:spLocks noChangeArrowheads="1"/>
          </p:cNvSpPr>
          <p:nvPr/>
        </p:nvSpPr>
        <p:spPr bwMode="auto">
          <a:xfrm>
            <a:off x="312738" y="2622550"/>
            <a:ext cx="8477250" cy="3279775"/>
          </a:xfrm>
          <a:prstGeom prst="rect">
            <a:avLst/>
          </a:prstGeom>
          <a:noFill/>
          <a:ln w="28575">
            <a:noFill/>
            <a:miter lim="800000"/>
            <a:headEnd/>
            <a:tailEnd/>
          </a:ln>
          <a:effectLst/>
        </p:spPr>
        <p:txBody>
          <a:bodyPr lIns="72000" tIns="36000" rIns="72000" bIns="36000">
            <a:spAutoFit/>
          </a:bodyPr>
          <a:lstStyle/>
          <a:p>
            <a:pPr indent="361950" algn="l">
              <a:lnSpc>
                <a:spcPct val="150000"/>
              </a:lnSpc>
              <a:buFontTx/>
              <a:buChar char="•"/>
            </a:pPr>
            <a:r>
              <a:rPr lang="en-GB" sz="2800" b="1" i="0">
                <a:solidFill>
                  <a:srgbClr val="FFFF00"/>
                </a:solidFill>
                <a:effectLst/>
              </a:rPr>
              <a:t> </a:t>
            </a:r>
            <a:r>
              <a:rPr lang="en-GB" sz="2800" i="0">
                <a:solidFill>
                  <a:srgbClr val="FFFF00"/>
                </a:solidFill>
                <a:effectLst/>
              </a:rPr>
              <a:t>Chairman BOLD MERCY (NATO’s Rep) </a:t>
            </a:r>
          </a:p>
          <a:p>
            <a:pPr indent="361950" algn="l">
              <a:lnSpc>
                <a:spcPct val="150000"/>
              </a:lnSpc>
              <a:buFontTx/>
              <a:buChar char="•"/>
            </a:pPr>
            <a:r>
              <a:rPr lang="en-GB" sz="2800" i="0">
                <a:solidFill>
                  <a:srgbClr val="FFFF00"/>
                </a:solidFill>
                <a:effectLst/>
              </a:rPr>
              <a:t> Coordinating and Conducting Agencies (CCAs)</a:t>
            </a:r>
          </a:p>
          <a:p>
            <a:pPr indent="361950" algn="l">
              <a:lnSpc>
                <a:spcPct val="150000"/>
              </a:lnSpc>
              <a:buFontTx/>
              <a:buChar char="•"/>
            </a:pPr>
            <a:r>
              <a:rPr lang="en-GB" sz="2800" i="0">
                <a:solidFill>
                  <a:srgbClr val="FFFF00"/>
                </a:solidFill>
                <a:effectLst/>
              </a:rPr>
              <a:t> Agency and Unit POCs</a:t>
            </a:r>
          </a:p>
          <a:p>
            <a:pPr indent="361950" algn="l">
              <a:lnSpc>
                <a:spcPct val="150000"/>
              </a:lnSpc>
              <a:buFontTx/>
              <a:buChar char="•"/>
            </a:pPr>
            <a:r>
              <a:rPr lang="en-GB" sz="2800" i="0">
                <a:solidFill>
                  <a:srgbClr val="FFFF00"/>
                </a:solidFill>
                <a:effectLst/>
              </a:rPr>
              <a:t> DISTAFF (from adjacent RCCs)</a:t>
            </a:r>
          </a:p>
          <a:p>
            <a:pPr indent="361950" algn="l">
              <a:lnSpc>
                <a:spcPct val="150000"/>
              </a:lnSpc>
              <a:buFontTx/>
              <a:buChar char="•"/>
            </a:pPr>
            <a:r>
              <a:rPr lang="en-GB" sz="2800" i="0">
                <a:solidFill>
                  <a:srgbClr val="FFFF00"/>
                </a:solidFill>
                <a:effectLst/>
              </a:rPr>
              <a:t> BOLD MERCY Coordination Committee (BCC)</a:t>
            </a:r>
          </a:p>
        </p:txBody>
      </p:sp>
      <p:sp>
        <p:nvSpPr>
          <p:cNvPr id="543748" name="Text Box 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11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3747">
                                            <p:txEl>
                                              <p:pRg st="2" end="2"/>
                                            </p:txEl>
                                          </p:spTgt>
                                        </p:tgtEl>
                                        <p:attrNameLst>
                                          <p:attrName>style.visibility</p:attrName>
                                        </p:attrNameLst>
                                      </p:cBhvr>
                                      <p:to>
                                        <p:strVal val="visible"/>
                                      </p:to>
                                    </p:set>
                                    <p:anim calcmode="lin" valueType="num">
                                      <p:cBhvr additive="base">
                                        <p:cTn id="7" dur="500" fill="hold"/>
                                        <p:tgtEl>
                                          <p:spTgt spid="5437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37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43747">
                                            <p:txEl>
                                              <p:pRg st="3" end="3"/>
                                            </p:txEl>
                                          </p:spTgt>
                                        </p:tgtEl>
                                        <p:attrNameLst>
                                          <p:attrName>style.visibility</p:attrName>
                                        </p:attrNameLst>
                                      </p:cBhvr>
                                      <p:to>
                                        <p:strVal val="visible"/>
                                      </p:to>
                                    </p:set>
                                    <p:anim calcmode="lin" valueType="num">
                                      <p:cBhvr additive="base">
                                        <p:cTn id="13" dur="500" fill="hold"/>
                                        <p:tgtEl>
                                          <p:spTgt spid="5437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43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43747">
                                            <p:txEl>
                                              <p:pRg st="4" end="4"/>
                                            </p:txEl>
                                          </p:spTgt>
                                        </p:tgtEl>
                                        <p:attrNameLst>
                                          <p:attrName>style.visibility</p:attrName>
                                        </p:attrNameLst>
                                      </p:cBhvr>
                                      <p:to>
                                        <p:strVal val="visible"/>
                                      </p:to>
                                    </p:set>
                                    <p:anim calcmode="lin" valueType="num">
                                      <p:cBhvr additive="base">
                                        <p:cTn id="19" dur="500" fill="hold"/>
                                        <p:tgtEl>
                                          <p:spTgt spid="54374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4374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2786" name="Picture 2" descr="Baltic Map"/>
          <p:cNvPicPr>
            <a:picLocks noChangeAspect="1" noChangeArrowheads="1"/>
          </p:cNvPicPr>
          <p:nvPr/>
        </p:nvPicPr>
        <p:blipFill>
          <a:blip r:embed="rId3"/>
          <a:srcRect/>
          <a:stretch>
            <a:fillRect/>
          </a:stretch>
        </p:blipFill>
        <p:spPr bwMode="auto">
          <a:xfrm>
            <a:off x="215900" y="188913"/>
            <a:ext cx="8778875" cy="6542087"/>
          </a:xfrm>
          <a:prstGeom prst="rect">
            <a:avLst/>
          </a:prstGeom>
          <a:noFill/>
        </p:spPr>
      </p:pic>
      <p:sp>
        <p:nvSpPr>
          <p:cNvPr id="502787" name="Oval 3"/>
          <p:cNvSpPr>
            <a:spLocks noChangeArrowheads="1"/>
          </p:cNvSpPr>
          <p:nvPr/>
        </p:nvSpPr>
        <p:spPr bwMode="auto">
          <a:xfrm>
            <a:off x="3059113" y="6092825"/>
            <a:ext cx="288925" cy="431800"/>
          </a:xfrm>
          <a:prstGeom prst="ellipse">
            <a:avLst/>
          </a:prstGeom>
          <a:solidFill>
            <a:srgbClr val="B3EBEA"/>
          </a:solidFill>
          <a:ln w="9525">
            <a:noFill/>
            <a:round/>
            <a:headEnd/>
            <a:tailEnd/>
          </a:ln>
          <a:effectLst/>
        </p:spPr>
        <p:txBody>
          <a:bodyPr wrap="none" anchor="ctr"/>
          <a:lstStyle/>
          <a:p>
            <a:endParaRPr lang="en-GB"/>
          </a:p>
        </p:txBody>
      </p:sp>
      <p:sp>
        <p:nvSpPr>
          <p:cNvPr id="502788" name="Line 4"/>
          <p:cNvSpPr>
            <a:spLocks noChangeShapeType="1"/>
          </p:cNvSpPr>
          <p:nvPr/>
        </p:nvSpPr>
        <p:spPr bwMode="auto">
          <a:xfrm flipH="1">
            <a:off x="3203575" y="6092825"/>
            <a:ext cx="107950" cy="612775"/>
          </a:xfrm>
          <a:prstGeom prst="line">
            <a:avLst/>
          </a:prstGeom>
          <a:noFill/>
          <a:ln w="19050">
            <a:solidFill>
              <a:srgbClr val="FF3300"/>
            </a:solidFill>
            <a:round/>
            <a:headEnd/>
            <a:tailEnd/>
          </a:ln>
          <a:effectLst/>
        </p:spPr>
        <p:txBody>
          <a:bodyPr/>
          <a:lstStyle/>
          <a:p>
            <a:endParaRPr lang="en-GB"/>
          </a:p>
        </p:txBody>
      </p:sp>
      <p:sp>
        <p:nvSpPr>
          <p:cNvPr id="502789" name="Oval 5"/>
          <p:cNvSpPr>
            <a:spLocks noChangeArrowheads="1"/>
          </p:cNvSpPr>
          <p:nvPr/>
        </p:nvSpPr>
        <p:spPr bwMode="auto">
          <a:xfrm>
            <a:off x="5040313" y="4041775"/>
            <a:ext cx="360362" cy="250825"/>
          </a:xfrm>
          <a:prstGeom prst="ellipse">
            <a:avLst/>
          </a:prstGeom>
          <a:solidFill>
            <a:srgbClr val="B2EBEC"/>
          </a:solidFill>
          <a:ln w="9525">
            <a:noFill/>
            <a:round/>
            <a:headEnd/>
            <a:tailEnd/>
          </a:ln>
          <a:effectLst/>
        </p:spPr>
        <p:txBody>
          <a:bodyPr wrap="none" anchor="ctr"/>
          <a:lstStyle/>
          <a:p>
            <a:pPr eaLnBrk="1" hangingPunct="1"/>
            <a:endParaRPr lang="en-GB" sz="1800" i="0">
              <a:effectLst/>
            </a:endParaRPr>
          </a:p>
        </p:txBody>
      </p:sp>
      <p:sp>
        <p:nvSpPr>
          <p:cNvPr id="502790" name="Line 6"/>
          <p:cNvSpPr>
            <a:spLocks noChangeShapeType="1"/>
          </p:cNvSpPr>
          <p:nvPr/>
        </p:nvSpPr>
        <p:spPr bwMode="auto">
          <a:xfrm>
            <a:off x="4967288" y="4076700"/>
            <a:ext cx="0" cy="0"/>
          </a:xfrm>
          <a:prstGeom prst="line">
            <a:avLst/>
          </a:prstGeom>
          <a:noFill/>
          <a:ln w="9525">
            <a:solidFill>
              <a:schemeClr val="tx1"/>
            </a:solidFill>
            <a:round/>
            <a:headEnd/>
            <a:tailEnd/>
          </a:ln>
          <a:effectLst/>
        </p:spPr>
        <p:txBody>
          <a:bodyPr/>
          <a:lstStyle/>
          <a:p>
            <a:endParaRPr lang="en-GB"/>
          </a:p>
        </p:txBody>
      </p:sp>
      <p:sp>
        <p:nvSpPr>
          <p:cNvPr id="502791" name="Line 7"/>
          <p:cNvSpPr>
            <a:spLocks noChangeShapeType="1"/>
          </p:cNvSpPr>
          <p:nvPr/>
        </p:nvSpPr>
        <p:spPr bwMode="auto">
          <a:xfrm flipH="1">
            <a:off x="5040313" y="3752850"/>
            <a:ext cx="287337" cy="1081088"/>
          </a:xfrm>
          <a:prstGeom prst="line">
            <a:avLst/>
          </a:prstGeom>
          <a:noFill/>
          <a:ln w="19050">
            <a:solidFill>
              <a:srgbClr val="FF3300"/>
            </a:solidFill>
            <a:round/>
            <a:headEnd/>
            <a:tailEnd/>
          </a:ln>
          <a:effectLst/>
        </p:spPr>
        <p:txBody>
          <a:bodyPr/>
          <a:lstStyle/>
          <a:p>
            <a:endParaRPr lang="en-GB"/>
          </a:p>
        </p:txBody>
      </p:sp>
      <p:sp>
        <p:nvSpPr>
          <p:cNvPr id="502792" name="Line 8"/>
          <p:cNvSpPr>
            <a:spLocks noChangeShapeType="1"/>
          </p:cNvSpPr>
          <p:nvPr/>
        </p:nvSpPr>
        <p:spPr bwMode="auto">
          <a:xfrm flipH="1" flipV="1">
            <a:off x="5219700" y="4184650"/>
            <a:ext cx="252413" cy="107950"/>
          </a:xfrm>
          <a:prstGeom prst="line">
            <a:avLst/>
          </a:prstGeom>
          <a:noFill/>
          <a:ln w="19050">
            <a:solidFill>
              <a:srgbClr val="FF3300"/>
            </a:solidFill>
            <a:round/>
            <a:headEnd/>
            <a:tailEnd/>
          </a:ln>
          <a:effectLst/>
        </p:spPr>
        <p:txBody>
          <a:bodyPr/>
          <a:lstStyle/>
          <a:p>
            <a:endParaRPr lang="en-GB"/>
          </a:p>
        </p:txBody>
      </p:sp>
      <p:sp>
        <p:nvSpPr>
          <p:cNvPr id="502793" name="AutoShape 9"/>
          <p:cNvSpPr>
            <a:spLocks noChangeArrowheads="1"/>
          </p:cNvSpPr>
          <p:nvPr/>
        </p:nvSpPr>
        <p:spPr bwMode="auto">
          <a:xfrm>
            <a:off x="4643438" y="5157788"/>
            <a:ext cx="144462" cy="144462"/>
          </a:xfrm>
          <a:prstGeom prst="triangle">
            <a:avLst>
              <a:gd name="adj" fmla="val 50000"/>
            </a:avLst>
          </a:prstGeom>
          <a:solidFill>
            <a:srgbClr val="B3EBEA"/>
          </a:solidFill>
          <a:ln w="9525">
            <a:noFill/>
            <a:miter lim="800000"/>
            <a:headEnd/>
            <a:tailEnd/>
          </a:ln>
          <a:effectLst/>
        </p:spPr>
        <p:txBody>
          <a:bodyPr wrap="none" anchor="ctr"/>
          <a:lstStyle/>
          <a:p>
            <a:endParaRPr lang="en-GB"/>
          </a:p>
        </p:txBody>
      </p:sp>
      <p:sp>
        <p:nvSpPr>
          <p:cNvPr id="502794" name="Text Box 10"/>
          <p:cNvSpPr txBox="1">
            <a:spLocks noChangeArrowheads="1"/>
          </p:cNvSpPr>
          <p:nvPr/>
        </p:nvSpPr>
        <p:spPr bwMode="auto">
          <a:xfrm>
            <a:off x="2713038" y="422275"/>
            <a:ext cx="3879850" cy="1535113"/>
          </a:xfrm>
          <a:prstGeom prst="rect">
            <a:avLst/>
          </a:prstGeom>
          <a:noFill/>
          <a:ln w="9525">
            <a:noFill/>
            <a:miter lim="800000"/>
            <a:headEnd/>
            <a:tailEnd/>
          </a:ln>
          <a:effectLst/>
        </p:spPr>
        <p:txBody>
          <a:bodyPr lIns="72000" tIns="36000" rIns="72000" bIns="36000">
            <a:spAutoFit/>
          </a:bodyPr>
          <a:lstStyle/>
          <a:p>
            <a:r>
              <a:rPr lang="en-GB" sz="3200" b="1">
                <a:effectLst>
                  <a:outerShdw blurRad="38100" dist="38100" dir="2700000" algn="tl">
                    <a:srgbClr val="FFFFFF"/>
                  </a:outerShdw>
                </a:effectLst>
              </a:rPr>
              <a:t>Central – 14</a:t>
            </a:r>
            <a:r>
              <a:rPr lang="en-GB" sz="3200" b="1" baseline="30000">
                <a:effectLst>
                  <a:outerShdw blurRad="38100" dist="38100" dir="2700000" algn="tl">
                    <a:srgbClr val="FFFFFF"/>
                  </a:outerShdw>
                </a:effectLst>
              </a:rPr>
              <a:t>th</a:t>
            </a:r>
            <a:r>
              <a:rPr lang="en-GB" sz="3200" b="1">
                <a:effectLst>
                  <a:outerShdw blurRad="38100" dist="38100" dir="2700000" algn="tl">
                    <a:srgbClr val="FFFFFF"/>
                  </a:outerShdw>
                </a:effectLst>
              </a:rPr>
              <a:t> May 2009</a:t>
            </a:r>
          </a:p>
          <a:p>
            <a:r>
              <a:rPr lang="en-GB" sz="3200" b="1">
                <a:effectLst>
                  <a:outerShdw blurRad="38100" dist="38100" dir="2700000" algn="tl">
                    <a:srgbClr val="FFFFFF"/>
                  </a:outerShdw>
                </a:effectLst>
              </a:rPr>
              <a:t>MRCC RIGA</a:t>
            </a:r>
          </a:p>
        </p:txBody>
      </p:sp>
      <p:sp>
        <p:nvSpPr>
          <p:cNvPr id="502795" name="Line 11"/>
          <p:cNvSpPr>
            <a:spLocks noChangeShapeType="1"/>
          </p:cNvSpPr>
          <p:nvPr/>
        </p:nvSpPr>
        <p:spPr bwMode="auto">
          <a:xfrm flipV="1">
            <a:off x="4533900" y="4229100"/>
            <a:ext cx="1168400" cy="2133600"/>
          </a:xfrm>
          <a:prstGeom prst="line">
            <a:avLst/>
          </a:prstGeom>
          <a:noFill/>
          <a:ln w="38100">
            <a:solidFill>
              <a:srgbClr val="FFFF00"/>
            </a:solidFill>
            <a:round/>
            <a:headEnd/>
            <a:tailEnd type="triangle" w="med" len="med"/>
          </a:ln>
          <a:effectLst/>
        </p:spPr>
        <p:txBody>
          <a:bodyPr lIns="72000" tIns="36000" rIns="72000" bIns="36000">
            <a:spAutoFit/>
          </a:bodyPr>
          <a:lstStyle/>
          <a:p>
            <a:endParaRPr lang="en-GB"/>
          </a:p>
        </p:txBody>
      </p:sp>
      <p:sp>
        <p:nvSpPr>
          <p:cNvPr id="502796" name="AutoShape 12"/>
          <p:cNvSpPr>
            <a:spLocks noChangeArrowheads="1"/>
          </p:cNvSpPr>
          <p:nvPr/>
        </p:nvSpPr>
        <p:spPr bwMode="auto">
          <a:xfrm>
            <a:off x="5370513" y="4165600"/>
            <a:ext cx="571500" cy="546100"/>
          </a:xfrm>
          <a:prstGeom prst="irregularSeal2">
            <a:avLst/>
          </a:prstGeom>
          <a:noFill/>
          <a:ln w="38100">
            <a:solidFill>
              <a:srgbClr val="FFFF00"/>
            </a:solidFill>
            <a:miter lim="800000"/>
            <a:headEnd/>
            <a:tailEnd/>
          </a:ln>
          <a:effectLst/>
        </p:spPr>
        <p:txBody>
          <a:bodyPr lIns="72000" tIns="36000" rIns="72000" bIns="36000" anchor="ctr">
            <a:spAutoFit/>
          </a:bodyPr>
          <a:lstStyle/>
          <a:p>
            <a:endParaRPr lang="en-GB"/>
          </a:p>
        </p:txBody>
      </p:sp>
      <p:sp>
        <p:nvSpPr>
          <p:cNvPr id="502798" name="Text Box 14"/>
          <p:cNvSpPr txBox="1">
            <a:spLocks noChangeArrowheads="1"/>
          </p:cNvSpPr>
          <p:nvPr/>
        </p:nvSpPr>
        <p:spPr bwMode="auto">
          <a:xfrm>
            <a:off x="4940300" y="4991100"/>
            <a:ext cx="300990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b="1">
                <a:solidFill>
                  <a:srgbClr val="FFFF00"/>
                </a:solidFill>
                <a:effectLst>
                  <a:outerShdw blurRad="38100" dist="38100" dir="2700000" algn="tl">
                    <a:srgbClr val="000000"/>
                  </a:outerShdw>
                </a:effectLst>
              </a:rPr>
              <a:t>MISSING AIRCRAFT</a:t>
            </a:r>
          </a:p>
        </p:txBody>
      </p:sp>
      <p:sp>
        <p:nvSpPr>
          <p:cNvPr id="502799" name="Text Box 15"/>
          <p:cNvSpPr txBox="1">
            <a:spLocks noChangeArrowheads="1"/>
          </p:cNvSpPr>
          <p:nvPr/>
        </p:nvSpPr>
        <p:spPr bwMode="auto">
          <a:xfrm>
            <a:off x="536575" y="2536825"/>
            <a:ext cx="3128963" cy="1898650"/>
          </a:xfrm>
          <a:prstGeom prst="rect">
            <a:avLst/>
          </a:prstGeom>
          <a:solidFill>
            <a:schemeClr val="bg1"/>
          </a:solidFill>
          <a:ln w="9525">
            <a:noFill/>
            <a:miter lim="800000"/>
            <a:headEnd/>
            <a:tailEnd/>
          </a:ln>
          <a:effectLst/>
        </p:spPr>
        <p:txBody>
          <a:bodyPr lIns="72000" tIns="36000" rIns="72000" bIns="36000">
            <a:spAutoFit/>
          </a:bodyPr>
          <a:lstStyle/>
          <a:p>
            <a:pPr algn="l"/>
            <a:r>
              <a:rPr lang="en-GB" sz="2400">
                <a:effectLst>
                  <a:outerShdw blurRad="38100" dist="38100" dir="2700000" algn="tl">
                    <a:srgbClr val="FFFFFF"/>
                  </a:outerShdw>
                </a:effectLst>
              </a:rPr>
              <a:t>ARCC Riga</a:t>
            </a:r>
          </a:p>
          <a:p>
            <a:pPr algn="l"/>
            <a:r>
              <a:rPr lang="en-GB" sz="2400">
                <a:effectLst>
                  <a:outerShdw blurRad="38100" dist="38100" dir="2700000" algn="tl">
                    <a:srgbClr val="FFFFFF"/>
                  </a:outerShdw>
                </a:effectLst>
              </a:rPr>
              <a:t>ARSC Gdynia</a:t>
            </a:r>
          </a:p>
          <a:p>
            <a:pPr algn="l"/>
            <a:r>
              <a:rPr lang="en-GB" sz="2400">
                <a:effectLst>
                  <a:outerShdw blurRad="38100" dist="38100" dir="2700000" algn="tl">
                    <a:srgbClr val="FFFFFF"/>
                  </a:outerShdw>
                </a:effectLst>
              </a:rPr>
              <a:t>ARCC Gothenburg</a:t>
            </a:r>
          </a:p>
          <a:p>
            <a:pPr algn="l"/>
            <a:r>
              <a:rPr lang="en-GB" sz="2400">
                <a:effectLst>
                  <a:outerShdw blurRad="38100" dist="38100" dir="2700000" algn="tl">
                    <a:srgbClr val="FFFFFF"/>
                  </a:outerShdw>
                </a:effectLst>
              </a:rPr>
              <a:t>JRCC Tallinn</a:t>
            </a:r>
          </a:p>
          <a:p>
            <a:pPr algn="l"/>
            <a:r>
              <a:rPr lang="en-GB" sz="2400">
                <a:effectLst>
                  <a:outerShdw blurRad="38100" dist="38100" dir="2700000" algn="tl">
                    <a:srgbClr val="FFFFFF"/>
                  </a:outerShdw>
                </a:effectLst>
              </a:rPr>
              <a:t>ARCC Vilnius</a:t>
            </a:r>
          </a:p>
        </p:txBody>
      </p:sp>
      <p:sp>
        <p:nvSpPr>
          <p:cNvPr id="502800" name="Text Box 16"/>
          <p:cNvSpPr txBox="1">
            <a:spLocks noChangeArrowheads="1"/>
          </p:cNvSpPr>
          <p:nvPr/>
        </p:nvSpPr>
        <p:spPr bwMode="auto">
          <a:xfrm>
            <a:off x="4346575" y="2165350"/>
            <a:ext cx="4206875" cy="2628900"/>
          </a:xfrm>
          <a:prstGeom prst="rect">
            <a:avLst/>
          </a:prstGeom>
          <a:solidFill>
            <a:schemeClr val="bg1"/>
          </a:solidFill>
          <a:ln w="9525">
            <a:noFill/>
            <a:miter lim="800000"/>
            <a:headEnd/>
            <a:tailEnd/>
          </a:ln>
          <a:effectLst/>
        </p:spPr>
        <p:txBody>
          <a:bodyPr lIns="72000" tIns="36000" rIns="72000" bIns="36000">
            <a:spAutoFit/>
          </a:bodyPr>
          <a:lstStyle/>
          <a:p>
            <a:pPr algn="l"/>
            <a:r>
              <a:rPr lang="en-GB" sz="2400">
                <a:effectLst>
                  <a:outerShdw blurRad="38100" dist="38100" dir="2700000" algn="tl">
                    <a:srgbClr val="FFFFFF"/>
                  </a:outerShdw>
                </a:effectLst>
              </a:rPr>
              <a:t>LTU	1 Rescue helicopter</a:t>
            </a:r>
          </a:p>
          <a:p>
            <a:pPr algn="l"/>
            <a:r>
              <a:rPr lang="en-GB" sz="2400">
                <a:effectLst>
                  <a:outerShdw blurRad="38100" dist="38100" dir="2700000" algn="tl">
                    <a:srgbClr val="FFFFFF"/>
                  </a:outerShdw>
                </a:effectLst>
              </a:rPr>
              <a:t>LVA	1 Rescue helicopter</a:t>
            </a:r>
          </a:p>
          <a:p>
            <a:pPr algn="l"/>
            <a:r>
              <a:rPr lang="en-GB" sz="2400">
                <a:effectLst>
                  <a:outerShdw blurRad="38100" dist="38100" dir="2700000" algn="tl">
                    <a:srgbClr val="FFFFFF"/>
                  </a:outerShdw>
                </a:effectLst>
              </a:rPr>
              <a:t>	1 Fixed wing aircraft</a:t>
            </a:r>
          </a:p>
          <a:p>
            <a:pPr algn="l"/>
            <a:r>
              <a:rPr lang="en-GB" sz="2400">
                <a:effectLst>
                  <a:outerShdw blurRad="38100" dist="38100" dir="2700000" algn="tl">
                    <a:srgbClr val="FFFFFF"/>
                  </a:outerShdw>
                </a:effectLst>
              </a:rPr>
              <a:t>SWE 	1 Rescue helicopter POL	1 Fixed wing aircraft</a:t>
            </a:r>
          </a:p>
          <a:p>
            <a:pPr algn="l"/>
            <a:r>
              <a:rPr lang="en-GB" sz="2400">
                <a:effectLst>
                  <a:outerShdw blurRad="38100" dist="38100" dir="2700000" algn="tl">
                    <a:srgbClr val="FFFFFF"/>
                  </a:outerShdw>
                </a:effectLst>
              </a:rPr>
              <a:t>EST	1 Fixed wing aircraft</a:t>
            </a:r>
          </a:p>
          <a:p>
            <a:pPr algn="l"/>
            <a:r>
              <a:rPr lang="en-GB" sz="2400">
                <a:effectLst>
                  <a:outerShdw blurRad="38100" dist="38100" dir="2700000" algn="tl">
                    <a:srgbClr val="FFFFFF"/>
                  </a:outerShdw>
                </a:effectLst>
              </a:rPr>
              <a:t>NATO	1 AWACS (GBR) 	</a:t>
            </a:r>
          </a:p>
        </p:txBody>
      </p:sp>
      <p:sp>
        <p:nvSpPr>
          <p:cNvPr id="502801" name="Text Box 17"/>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500"/>
                                  </p:stCondLst>
                                  <p:childTnLst>
                                    <p:set>
                                      <p:cBhvr>
                                        <p:cTn id="6" dur="1" fill="hold">
                                          <p:stCondLst>
                                            <p:cond delay="0"/>
                                          </p:stCondLst>
                                        </p:cTn>
                                        <p:tgtEl>
                                          <p:spTgt spid="502795"/>
                                        </p:tgtEl>
                                        <p:attrNameLst>
                                          <p:attrName>style.visibility</p:attrName>
                                        </p:attrNameLst>
                                      </p:cBhvr>
                                      <p:to>
                                        <p:strVal val="visible"/>
                                      </p:to>
                                    </p:set>
                                    <p:anim calcmode="lin" valueType="num">
                                      <p:cBhvr additive="base">
                                        <p:cTn id="7" dur="500" fill="hold"/>
                                        <p:tgtEl>
                                          <p:spTgt spid="502795"/>
                                        </p:tgtEl>
                                        <p:attrNameLst>
                                          <p:attrName>ppt_x</p:attrName>
                                        </p:attrNameLst>
                                      </p:cBhvr>
                                      <p:tavLst>
                                        <p:tav tm="0">
                                          <p:val>
                                            <p:strVal val="#ppt_x"/>
                                          </p:val>
                                        </p:tav>
                                        <p:tav tm="100000">
                                          <p:val>
                                            <p:strVal val="#ppt_x"/>
                                          </p:val>
                                        </p:tav>
                                      </p:tavLst>
                                    </p:anim>
                                    <p:anim calcmode="lin" valueType="num">
                                      <p:cBhvr additive="base">
                                        <p:cTn id="8" dur="500" fill="hold"/>
                                        <p:tgtEl>
                                          <p:spTgt spid="502795"/>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500"/>
                                  </p:stCondLst>
                                  <p:childTnLst>
                                    <p:set>
                                      <p:cBhvr>
                                        <p:cTn id="10" dur="1" fill="hold">
                                          <p:stCondLst>
                                            <p:cond delay="0"/>
                                          </p:stCondLst>
                                        </p:cTn>
                                        <p:tgtEl>
                                          <p:spTgt spid="502798"/>
                                        </p:tgtEl>
                                        <p:attrNameLst>
                                          <p:attrName>style.visibility</p:attrName>
                                        </p:attrNameLst>
                                      </p:cBhvr>
                                      <p:to>
                                        <p:strVal val="visible"/>
                                      </p:to>
                                    </p:set>
                                    <p:anim calcmode="lin" valueType="num">
                                      <p:cBhvr additive="base">
                                        <p:cTn id="11" dur="500" fill="hold"/>
                                        <p:tgtEl>
                                          <p:spTgt spid="502798"/>
                                        </p:tgtEl>
                                        <p:attrNameLst>
                                          <p:attrName>ppt_x</p:attrName>
                                        </p:attrNameLst>
                                      </p:cBhvr>
                                      <p:tavLst>
                                        <p:tav tm="0">
                                          <p:val>
                                            <p:strVal val="#ppt_x"/>
                                          </p:val>
                                        </p:tav>
                                        <p:tav tm="100000">
                                          <p:val>
                                            <p:strVal val="#ppt_x"/>
                                          </p:val>
                                        </p:tav>
                                      </p:tavLst>
                                    </p:anim>
                                    <p:anim calcmode="lin" valueType="num">
                                      <p:cBhvr additive="base">
                                        <p:cTn id="12" dur="500" fill="hold"/>
                                        <p:tgtEl>
                                          <p:spTgt spid="50279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8" presetClass="entr" presetSubtype="16" fill="hold" grpId="0" nodeType="afterEffect">
                                  <p:stCondLst>
                                    <p:cond delay="1000"/>
                                  </p:stCondLst>
                                  <p:childTnLst>
                                    <p:set>
                                      <p:cBhvr>
                                        <p:cTn id="15" dur="1" fill="hold">
                                          <p:stCondLst>
                                            <p:cond delay="0"/>
                                          </p:stCondLst>
                                        </p:cTn>
                                        <p:tgtEl>
                                          <p:spTgt spid="502796"/>
                                        </p:tgtEl>
                                        <p:attrNameLst>
                                          <p:attrName>style.visibility</p:attrName>
                                        </p:attrNameLst>
                                      </p:cBhvr>
                                      <p:to>
                                        <p:strVal val="visible"/>
                                      </p:to>
                                    </p:set>
                                    <p:animEffect transition="in" filter="diamond(in)">
                                      <p:cBhvr>
                                        <p:cTn id="16" dur="2000"/>
                                        <p:tgtEl>
                                          <p:spTgt spid="502796"/>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02799"/>
                                        </p:tgtEl>
                                        <p:attrNameLst>
                                          <p:attrName>style.visibility</p:attrName>
                                        </p:attrNameLst>
                                      </p:cBhvr>
                                      <p:to>
                                        <p:strVal val="visible"/>
                                      </p:to>
                                    </p:set>
                                    <p:anim calcmode="lin" valueType="num">
                                      <p:cBhvr additive="base">
                                        <p:cTn id="21" dur="500" fill="hold"/>
                                        <p:tgtEl>
                                          <p:spTgt spid="502799"/>
                                        </p:tgtEl>
                                        <p:attrNameLst>
                                          <p:attrName>ppt_x</p:attrName>
                                        </p:attrNameLst>
                                      </p:cBhvr>
                                      <p:tavLst>
                                        <p:tav tm="0">
                                          <p:val>
                                            <p:strVal val="#ppt_x"/>
                                          </p:val>
                                        </p:tav>
                                        <p:tav tm="100000">
                                          <p:val>
                                            <p:strVal val="#ppt_x"/>
                                          </p:val>
                                        </p:tav>
                                      </p:tavLst>
                                    </p:anim>
                                    <p:anim calcmode="lin" valueType="num">
                                      <p:cBhvr additive="base">
                                        <p:cTn id="22" dur="500" fill="hold"/>
                                        <p:tgtEl>
                                          <p:spTgt spid="502799"/>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2" presetClass="entr" presetSubtype="4" fill="hold" grpId="0" nodeType="afterEffect">
                                  <p:stCondLst>
                                    <p:cond delay="2000"/>
                                  </p:stCondLst>
                                  <p:childTnLst>
                                    <p:set>
                                      <p:cBhvr>
                                        <p:cTn id="25" dur="1" fill="hold">
                                          <p:stCondLst>
                                            <p:cond delay="0"/>
                                          </p:stCondLst>
                                        </p:cTn>
                                        <p:tgtEl>
                                          <p:spTgt spid="502800"/>
                                        </p:tgtEl>
                                        <p:attrNameLst>
                                          <p:attrName>style.visibility</p:attrName>
                                        </p:attrNameLst>
                                      </p:cBhvr>
                                      <p:to>
                                        <p:strVal val="visible"/>
                                      </p:to>
                                    </p:set>
                                    <p:anim calcmode="lin" valueType="num">
                                      <p:cBhvr additive="base">
                                        <p:cTn id="26" dur="500" fill="hold"/>
                                        <p:tgtEl>
                                          <p:spTgt spid="502800"/>
                                        </p:tgtEl>
                                        <p:attrNameLst>
                                          <p:attrName>ppt_x</p:attrName>
                                        </p:attrNameLst>
                                      </p:cBhvr>
                                      <p:tavLst>
                                        <p:tav tm="0">
                                          <p:val>
                                            <p:strVal val="#ppt_x"/>
                                          </p:val>
                                        </p:tav>
                                        <p:tav tm="100000">
                                          <p:val>
                                            <p:strVal val="#ppt_x"/>
                                          </p:val>
                                        </p:tav>
                                      </p:tavLst>
                                    </p:anim>
                                    <p:anim calcmode="lin" valueType="num">
                                      <p:cBhvr additive="base">
                                        <p:cTn id="27" dur="500" fill="hold"/>
                                        <p:tgtEl>
                                          <p:spTgt spid="5028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795" grpId="0" animBg="1"/>
      <p:bldP spid="502796" grpId="0" animBg="1"/>
      <p:bldP spid="502798" grpId="1"/>
      <p:bldP spid="502799" grpId="0" animBg="1"/>
      <p:bldP spid="50280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Text Box 2"/>
          <p:cNvSpPr txBox="1">
            <a:spLocks noChangeArrowheads="1"/>
          </p:cNvSpPr>
          <p:nvPr/>
        </p:nvSpPr>
        <p:spPr bwMode="auto">
          <a:xfrm>
            <a:off x="1795463" y="1631950"/>
            <a:ext cx="5197475" cy="622300"/>
          </a:xfrm>
          <a:prstGeom prst="rect">
            <a:avLst/>
          </a:prstGeom>
          <a:noFill/>
          <a:ln w="28575">
            <a:noFill/>
            <a:miter lim="800000"/>
            <a:headEnd/>
            <a:tailEnd/>
          </a:ln>
          <a:effectLst/>
        </p:spPr>
        <p:txBody>
          <a:bodyPr wrap="none" lIns="72000" tIns="36000" rIns="72000" bIns="36000">
            <a:spAutoFit/>
          </a:bodyPr>
          <a:lstStyle/>
          <a:p>
            <a:r>
              <a:rPr lang="en-GB" sz="3600" b="1" i="0">
                <a:solidFill>
                  <a:srgbClr val="FFFF00"/>
                </a:solidFill>
                <a:effectLst/>
              </a:rPr>
              <a:t>BOLD MERCY FUTURE</a:t>
            </a:r>
          </a:p>
        </p:txBody>
      </p:sp>
      <p:sp>
        <p:nvSpPr>
          <p:cNvPr id="545795" name="Text Box 3"/>
          <p:cNvSpPr txBox="1">
            <a:spLocks noChangeArrowheads="1"/>
          </p:cNvSpPr>
          <p:nvPr/>
        </p:nvSpPr>
        <p:spPr bwMode="auto">
          <a:xfrm>
            <a:off x="1233488" y="2660650"/>
            <a:ext cx="7080250" cy="3279775"/>
          </a:xfrm>
          <a:prstGeom prst="rect">
            <a:avLst/>
          </a:prstGeom>
          <a:noFill/>
          <a:ln w="28575">
            <a:noFill/>
            <a:miter lim="800000"/>
            <a:headEnd/>
            <a:tailEnd/>
          </a:ln>
          <a:effectLst/>
        </p:spPr>
        <p:txBody>
          <a:bodyPr lIns="72000" tIns="36000" rIns="72000" bIns="36000">
            <a:spAutoFit/>
          </a:bodyPr>
          <a:lstStyle/>
          <a:p>
            <a:pPr indent="361950" algn="l">
              <a:lnSpc>
                <a:spcPct val="150000"/>
              </a:lnSpc>
              <a:buFontTx/>
              <a:buChar char="•"/>
            </a:pPr>
            <a:r>
              <a:rPr lang="en-GB" sz="2800" b="1" i="0">
                <a:solidFill>
                  <a:srgbClr val="FFFF00"/>
                </a:solidFill>
                <a:effectLst/>
              </a:rPr>
              <a:t> </a:t>
            </a:r>
            <a:r>
              <a:rPr lang="en-GB" sz="2800" i="0">
                <a:solidFill>
                  <a:srgbClr val="FFFF00"/>
                </a:solidFill>
                <a:effectLst/>
              </a:rPr>
              <a:t>Raise Level of Ambition</a:t>
            </a:r>
          </a:p>
          <a:p>
            <a:pPr indent="361950" algn="l">
              <a:lnSpc>
                <a:spcPct val="150000"/>
              </a:lnSpc>
              <a:buFontTx/>
              <a:buChar char="•"/>
            </a:pPr>
            <a:r>
              <a:rPr lang="en-GB" sz="2800" i="0">
                <a:solidFill>
                  <a:srgbClr val="FFFF00"/>
                </a:solidFill>
                <a:effectLst/>
              </a:rPr>
              <a:t> Increase Multi-Agency Participation</a:t>
            </a:r>
          </a:p>
          <a:p>
            <a:pPr indent="361950" algn="l">
              <a:lnSpc>
                <a:spcPct val="150000"/>
              </a:lnSpc>
              <a:buFontTx/>
              <a:buChar char="•"/>
            </a:pPr>
            <a:r>
              <a:rPr lang="en-GB" sz="2800" i="0">
                <a:solidFill>
                  <a:srgbClr val="FFFF00"/>
                </a:solidFill>
                <a:effectLst/>
              </a:rPr>
              <a:t> Expand into Disaster Relief</a:t>
            </a:r>
          </a:p>
          <a:p>
            <a:pPr indent="361950" algn="l">
              <a:lnSpc>
                <a:spcPct val="150000"/>
              </a:lnSpc>
              <a:buFontTx/>
              <a:buChar char="•"/>
            </a:pPr>
            <a:r>
              <a:rPr lang="en-GB" sz="2800" i="0">
                <a:solidFill>
                  <a:srgbClr val="FFFF00"/>
                </a:solidFill>
                <a:effectLst/>
              </a:rPr>
              <a:t> Expand Training Audience – Russia</a:t>
            </a:r>
          </a:p>
          <a:p>
            <a:pPr indent="361950" algn="l">
              <a:lnSpc>
                <a:spcPct val="150000"/>
              </a:lnSpc>
              <a:buFontTx/>
              <a:buChar char="•"/>
            </a:pPr>
            <a:r>
              <a:rPr lang="en-GB" sz="2800" i="0">
                <a:solidFill>
                  <a:srgbClr val="FFFF00"/>
                </a:solidFill>
                <a:effectLst/>
              </a:rPr>
              <a:t> Export Exercise to Mediterranean???</a:t>
            </a:r>
            <a:endParaRPr lang="en-GB" sz="2500" i="0">
              <a:solidFill>
                <a:srgbClr val="FFFF00"/>
              </a:solidFill>
              <a:effectLst/>
            </a:endParaRPr>
          </a:p>
        </p:txBody>
      </p:sp>
      <p:sp>
        <p:nvSpPr>
          <p:cNvPr id="545796" name="Text Box 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18</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7"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GB">
                <a:solidFill>
                  <a:srgbClr val="FFFF00"/>
                </a:solidFill>
              </a:rPr>
              <a:t>Nations are encouraged to send observers to other national Rescue Coordination Centres for the period of the Exercise.  Arrangements for such exchanges should be made on a bilateral basis but will be reported at the Main Planning Conference.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3"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GB">
                <a:solidFill>
                  <a:srgbClr val="FFFF00"/>
                </a:solidFill>
              </a:rPr>
              <a:t>Bold Mercy 2011 will be held in the Baltic Region in May 2011.</a:t>
            </a:r>
          </a:p>
          <a:p>
            <a:r>
              <a:rPr lang="en-GB">
                <a:solidFill>
                  <a:srgbClr val="FFFF00"/>
                </a:solidFill>
              </a:rPr>
              <a:t>The point of contact for any query with regard to EX BOLD MERCY is:</a:t>
            </a:r>
          </a:p>
          <a:p>
            <a:pPr>
              <a:buFontTx/>
              <a:buNone/>
            </a:pPr>
            <a:r>
              <a:rPr lang="en-GB">
                <a:solidFill>
                  <a:srgbClr val="FFFF00"/>
                </a:solidFill>
              </a:rPr>
              <a:t>   The Chairman – </a:t>
            </a:r>
          </a:p>
          <a:p>
            <a:pPr>
              <a:buFontTx/>
              <a:buNone/>
            </a:pPr>
            <a:r>
              <a:rPr lang="en-GB">
                <a:solidFill>
                  <a:srgbClr val="FFFF00"/>
                </a:solidFill>
              </a:rPr>
              <a:t>    Wing Commander Michael Cole </a:t>
            </a:r>
          </a:p>
          <a:p>
            <a:pPr>
              <a:buFontTx/>
              <a:buNone/>
            </a:pPr>
            <a:r>
              <a:rPr lang="en-GB">
                <a:solidFill>
                  <a:srgbClr val="FFFF00"/>
                </a:solidFill>
              </a:rPr>
              <a:t>    m.cole@manw.nato.int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WordArt 2"/>
          <p:cNvSpPr>
            <a:spLocks noChangeArrowheads="1" noChangeShapeType="1" noTextEdit="1"/>
          </p:cNvSpPr>
          <p:nvPr/>
        </p:nvSpPr>
        <p:spPr bwMode="auto">
          <a:xfrm>
            <a:off x="2532063" y="609600"/>
            <a:ext cx="4149725" cy="1219200"/>
          </a:xfrm>
          <a:prstGeom prst="rect">
            <a:avLst/>
          </a:prstGeom>
        </p:spPr>
        <p:txBody>
          <a:bodyPr wrap="none" fromWordArt="1">
            <a:prstTxWarp prst="textInflateBottom">
              <a:avLst>
                <a:gd name="adj" fmla="val 68083"/>
              </a:avLst>
            </a:prstTxWarp>
          </a:bodyPr>
          <a:lstStyle/>
          <a:p>
            <a:r>
              <a:rPr lang="en-GB" sz="4800" kern="10">
                <a:ln w="9525">
                  <a:solidFill>
                    <a:srgbClr val="000000"/>
                  </a:solidFill>
                  <a:round/>
                  <a:headEnd/>
                  <a:tailEnd/>
                </a:ln>
                <a:solidFill>
                  <a:srgbClr val="FFFF00"/>
                </a:solidFill>
                <a:effectLst/>
                <a:latin typeface="Impact"/>
              </a:rPr>
              <a:t>Ex Bright Eye</a:t>
            </a:r>
          </a:p>
        </p:txBody>
      </p:sp>
      <p:pic>
        <p:nvPicPr>
          <p:cNvPr id="450563" name="Picture 3"/>
          <p:cNvPicPr>
            <a:picLocks noChangeAspect="1" noChangeArrowheads="1"/>
          </p:cNvPicPr>
          <p:nvPr/>
        </p:nvPicPr>
        <p:blipFill>
          <a:blip r:embed="rId3"/>
          <a:srcRect l="1567" t="93" r="1567" b="46"/>
          <a:stretch>
            <a:fillRect/>
          </a:stretch>
        </p:blipFill>
        <p:spPr bwMode="auto">
          <a:xfrm>
            <a:off x="-228600" y="0"/>
            <a:ext cx="9585325" cy="6858000"/>
          </a:xfrm>
          <a:prstGeom prst="rect">
            <a:avLst/>
          </a:prstGeom>
          <a:noFill/>
        </p:spPr>
      </p:pic>
      <p:sp>
        <p:nvSpPr>
          <p:cNvPr id="450564" name="Text Box 4"/>
          <p:cNvSpPr txBox="1">
            <a:spLocks noChangeArrowheads="1"/>
          </p:cNvSpPr>
          <p:nvPr/>
        </p:nvSpPr>
        <p:spPr bwMode="auto">
          <a:xfrm>
            <a:off x="1390650" y="1100138"/>
            <a:ext cx="6315075" cy="987425"/>
          </a:xfrm>
          <a:prstGeom prst="rect">
            <a:avLst/>
          </a:prstGeom>
          <a:noFill/>
          <a:ln w="9525">
            <a:noFill/>
            <a:miter lim="800000"/>
            <a:headEnd/>
            <a:tailEnd/>
          </a:ln>
          <a:effectLst/>
        </p:spPr>
        <p:txBody>
          <a:bodyPr lIns="72000" tIns="36000" rIns="72000" bIns="36000">
            <a:spAutoFit/>
          </a:bodyPr>
          <a:lstStyle/>
          <a:p>
            <a:pPr>
              <a:spcBef>
                <a:spcPct val="50000"/>
              </a:spcBef>
            </a:pPr>
            <a:r>
              <a:rPr lang="en-GB" sz="6000" i="0">
                <a:solidFill>
                  <a:srgbClr val="FFFF00"/>
                </a:solidFill>
                <a:effectLst>
                  <a:outerShdw blurRad="38100" dist="38100" dir="2700000" algn="tl">
                    <a:srgbClr val="000000"/>
                  </a:outerShdw>
                </a:effectLst>
              </a:rPr>
              <a:t>QUESTIONS ?</a:t>
            </a:r>
            <a:endParaRPr lang="en-US" sz="6000" i="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0564"/>
                                        </p:tgtEl>
                                        <p:attrNameLst>
                                          <p:attrName>style.visibility</p:attrName>
                                        </p:attrNameLst>
                                      </p:cBhvr>
                                      <p:to>
                                        <p:strVal val="visible"/>
                                      </p:to>
                                    </p:set>
                                    <p:anim calcmode="lin" valueType="num">
                                      <p:cBhvr>
                                        <p:cTn id="7" dur="500" fill="hold"/>
                                        <p:tgtEl>
                                          <p:spTgt spid="450564"/>
                                        </p:tgtEl>
                                        <p:attrNameLst>
                                          <p:attrName>ppt_w</p:attrName>
                                        </p:attrNameLst>
                                      </p:cBhvr>
                                      <p:tavLst>
                                        <p:tav tm="0">
                                          <p:val>
                                            <p:fltVal val="0"/>
                                          </p:val>
                                        </p:tav>
                                        <p:tav tm="100000">
                                          <p:val>
                                            <p:strVal val="#ppt_w"/>
                                          </p:val>
                                        </p:tav>
                                      </p:tavLst>
                                    </p:anim>
                                    <p:anim calcmode="lin" valueType="num">
                                      <p:cBhvr>
                                        <p:cTn id="8" dur="500" fill="hold"/>
                                        <p:tgtEl>
                                          <p:spTgt spid="450564"/>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45056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6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Text Box 2"/>
          <p:cNvSpPr txBox="1">
            <a:spLocks noChangeArrowheads="1"/>
          </p:cNvSpPr>
          <p:nvPr/>
        </p:nvSpPr>
        <p:spPr bwMode="auto">
          <a:xfrm>
            <a:off x="3179763" y="1631950"/>
            <a:ext cx="2428875" cy="622300"/>
          </a:xfrm>
          <a:prstGeom prst="rect">
            <a:avLst/>
          </a:prstGeom>
          <a:noFill/>
          <a:ln w="28575">
            <a:noFill/>
            <a:miter lim="800000"/>
            <a:headEnd/>
            <a:tailEnd/>
          </a:ln>
          <a:effectLst/>
        </p:spPr>
        <p:txBody>
          <a:bodyPr wrap="none" lIns="72000" tIns="36000" rIns="72000" bIns="36000">
            <a:spAutoFit/>
          </a:bodyPr>
          <a:lstStyle/>
          <a:p>
            <a:r>
              <a:rPr lang="en-GB" sz="3600" b="1" i="0">
                <a:solidFill>
                  <a:srgbClr val="FFFF00"/>
                </a:solidFill>
                <a:effectLst/>
              </a:rPr>
              <a:t>MANDATE</a:t>
            </a:r>
          </a:p>
        </p:txBody>
      </p:sp>
      <p:sp>
        <p:nvSpPr>
          <p:cNvPr id="521219" name="Text Box 3"/>
          <p:cNvSpPr txBox="1">
            <a:spLocks noChangeArrowheads="1"/>
          </p:cNvSpPr>
          <p:nvPr/>
        </p:nvSpPr>
        <p:spPr bwMode="auto">
          <a:xfrm>
            <a:off x="414338" y="2622550"/>
            <a:ext cx="8729662" cy="3209925"/>
          </a:xfrm>
          <a:prstGeom prst="rect">
            <a:avLst/>
          </a:prstGeom>
          <a:noFill/>
          <a:ln w="28575">
            <a:noFill/>
            <a:miter lim="800000"/>
            <a:headEnd/>
            <a:tailEnd/>
          </a:ln>
          <a:effectLst/>
        </p:spPr>
        <p:txBody>
          <a:bodyPr lIns="72000" tIns="36000" rIns="72000" bIns="36000">
            <a:spAutoFit/>
          </a:bodyPr>
          <a:lstStyle/>
          <a:p>
            <a:pPr indent="266700" algn="l">
              <a:lnSpc>
                <a:spcPct val="150000"/>
              </a:lnSpc>
              <a:buFontTx/>
              <a:buChar char="•"/>
            </a:pPr>
            <a:r>
              <a:rPr lang="en-GB" sz="2800" i="0">
                <a:solidFill>
                  <a:srgbClr val="FFFF00"/>
                </a:solidFill>
                <a:effectLst/>
              </a:rPr>
              <a:t>1947 Chicago &amp; 1979 International Conventions</a:t>
            </a:r>
          </a:p>
          <a:p>
            <a:pPr indent="266700" algn="l">
              <a:lnSpc>
                <a:spcPct val="150000"/>
              </a:lnSpc>
              <a:buFontTx/>
              <a:buChar char="•"/>
            </a:pPr>
            <a:r>
              <a:rPr lang="en-GB" sz="2800" i="0">
                <a:solidFill>
                  <a:srgbClr val="FFFF00"/>
                </a:solidFill>
                <a:effectLst/>
              </a:rPr>
              <a:t>IMO/ICAO delegate SAR Ops (Trg) to nations</a:t>
            </a:r>
          </a:p>
          <a:p>
            <a:pPr indent="266700" algn="l">
              <a:lnSpc>
                <a:spcPct val="150000"/>
              </a:lnSpc>
              <a:buFontTx/>
              <a:buChar char="•"/>
            </a:pPr>
            <a:r>
              <a:rPr lang="en-GB" sz="2800" i="0">
                <a:solidFill>
                  <a:srgbClr val="FFFF00"/>
                </a:solidFill>
                <a:effectLst/>
              </a:rPr>
              <a:t>ATP10D requires Nations to collaboration</a:t>
            </a:r>
          </a:p>
          <a:p>
            <a:pPr indent="266700" algn="l">
              <a:lnSpc>
                <a:spcPct val="150000"/>
              </a:lnSpc>
              <a:buFontTx/>
              <a:buChar char="•"/>
            </a:pPr>
            <a:r>
              <a:rPr lang="en-GB" sz="2800" i="0">
                <a:solidFill>
                  <a:srgbClr val="FFFF00"/>
                </a:solidFill>
                <a:effectLst/>
              </a:rPr>
              <a:t>Annual NATO PfP SAREX</a:t>
            </a:r>
          </a:p>
          <a:p>
            <a:pPr indent="266700" algn="l">
              <a:lnSpc>
                <a:spcPct val="150000"/>
              </a:lnSpc>
              <a:buFontTx/>
              <a:buChar char="•"/>
            </a:pPr>
            <a:endParaRPr lang="en-GB" sz="2500" i="0">
              <a:solidFill>
                <a:srgbClr val="FFFF00"/>
              </a:solidFill>
              <a:effectLst/>
            </a:endParaRPr>
          </a:p>
        </p:txBody>
      </p:sp>
      <p:sp>
        <p:nvSpPr>
          <p:cNvPr id="521220" name="Text Box 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Text Box 2"/>
          <p:cNvSpPr txBox="1">
            <a:spLocks noChangeArrowheads="1"/>
          </p:cNvSpPr>
          <p:nvPr/>
        </p:nvSpPr>
        <p:spPr bwMode="auto">
          <a:xfrm>
            <a:off x="3243263" y="1631950"/>
            <a:ext cx="2301875" cy="622300"/>
          </a:xfrm>
          <a:prstGeom prst="rect">
            <a:avLst/>
          </a:prstGeom>
          <a:noFill/>
          <a:ln w="28575">
            <a:noFill/>
            <a:miter lim="800000"/>
            <a:headEnd/>
            <a:tailEnd/>
          </a:ln>
          <a:effectLst/>
        </p:spPr>
        <p:txBody>
          <a:bodyPr wrap="none" lIns="72000" tIns="36000" rIns="72000" bIns="36000">
            <a:spAutoFit/>
          </a:bodyPr>
          <a:lstStyle/>
          <a:p>
            <a:r>
              <a:rPr lang="en-GB" sz="3600" b="1" i="0">
                <a:solidFill>
                  <a:srgbClr val="FFFF00"/>
                </a:solidFill>
                <a:effectLst/>
              </a:rPr>
              <a:t>PLAYERS</a:t>
            </a:r>
          </a:p>
        </p:txBody>
      </p:sp>
      <p:sp>
        <p:nvSpPr>
          <p:cNvPr id="551939" name="Text Box 3"/>
          <p:cNvSpPr txBox="1">
            <a:spLocks noChangeArrowheads="1"/>
          </p:cNvSpPr>
          <p:nvPr/>
        </p:nvSpPr>
        <p:spPr bwMode="auto">
          <a:xfrm>
            <a:off x="414338" y="2622550"/>
            <a:ext cx="8375650" cy="4645025"/>
          </a:xfrm>
          <a:prstGeom prst="rect">
            <a:avLst/>
          </a:prstGeom>
          <a:noFill/>
          <a:ln w="28575">
            <a:noFill/>
            <a:miter lim="800000"/>
            <a:headEnd/>
            <a:tailEnd/>
          </a:ln>
          <a:effectLst/>
        </p:spPr>
        <p:txBody>
          <a:bodyPr lIns="72000" tIns="36000" rIns="72000" bIns="36000">
            <a:spAutoFit/>
          </a:bodyPr>
          <a:lstStyle/>
          <a:p>
            <a:pPr algn="l">
              <a:lnSpc>
                <a:spcPct val="150000"/>
              </a:lnSpc>
            </a:pPr>
            <a:r>
              <a:rPr lang="en-GB" sz="2500" b="1" i="0">
                <a:solidFill>
                  <a:srgbClr val="FFFF00"/>
                </a:solidFill>
                <a:effectLst/>
              </a:rPr>
              <a:t>Sweden		Greenland		Iceland</a:t>
            </a:r>
          </a:p>
          <a:p>
            <a:pPr algn="l">
              <a:lnSpc>
                <a:spcPct val="150000"/>
              </a:lnSpc>
            </a:pPr>
            <a:r>
              <a:rPr lang="en-GB" sz="2500" b="1" i="0">
                <a:solidFill>
                  <a:srgbClr val="FFFF00"/>
                </a:solidFill>
                <a:effectLst/>
              </a:rPr>
              <a:t>Faroe Island	United Kingdom	United States ?</a:t>
            </a:r>
          </a:p>
          <a:p>
            <a:pPr algn="l">
              <a:lnSpc>
                <a:spcPct val="150000"/>
              </a:lnSpc>
            </a:pPr>
            <a:r>
              <a:rPr lang="en-GB" sz="2500" b="1" i="0">
                <a:solidFill>
                  <a:srgbClr val="FFFF00"/>
                </a:solidFill>
                <a:effectLst/>
              </a:rPr>
              <a:t>Norway		France		Belgium</a:t>
            </a:r>
          </a:p>
          <a:p>
            <a:pPr algn="l">
              <a:lnSpc>
                <a:spcPct val="150000"/>
              </a:lnSpc>
            </a:pPr>
            <a:r>
              <a:rPr lang="en-GB" sz="2500" b="1" i="0">
                <a:solidFill>
                  <a:srgbClr val="FFFF00"/>
                </a:solidFill>
                <a:effectLst/>
              </a:rPr>
              <a:t>Denmark		Netherlands	Germany	</a:t>
            </a:r>
          </a:p>
          <a:p>
            <a:pPr algn="l">
              <a:lnSpc>
                <a:spcPct val="150000"/>
              </a:lnSpc>
            </a:pPr>
            <a:r>
              <a:rPr lang="en-GB" sz="2500" b="1" i="0">
                <a:solidFill>
                  <a:srgbClr val="FFFF00"/>
                </a:solidFill>
                <a:effectLst/>
              </a:rPr>
              <a:t>Poland		Lithuania		Latvia</a:t>
            </a:r>
          </a:p>
          <a:p>
            <a:pPr algn="l">
              <a:lnSpc>
                <a:spcPct val="150000"/>
              </a:lnSpc>
            </a:pPr>
            <a:r>
              <a:rPr lang="en-GB" sz="2500" b="1" i="0">
                <a:solidFill>
                  <a:srgbClr val="FFFF00"/>
                </a:solidFill>
                <a:effectLst/>
              </a:rPr>
              <a:t>Estonia		Finland		NATO (AWAC)</a:t>
            </a:r>
          </a:p>
          <a:p>
            <a:pPr algn="l">
              <a:lnSpc>
                <a:spcPct val="150000"/>
              </a:lnSpc>
            </a:pPr>
            <a:r>
              <a:rPr lang="en-GB" sz="2500" b="1" i="0">
                <a:solidFill>
                  <a:srgbClr val="FFFF00"/>
                </a:solidFill>
                <a:effectLst/>
              </a:rPr>
              <a:t>Off Shore Industry			Russia???</a:t>
            </a:r>
          </a:p>
          <a:p>
            <a:pPr algn="l">
              <a:lnSpc>
                <a:spcPct val="150000"/>
              </a:lnSpc>
            </a:pPr>
            <a:endParaRPr lang="en-GB" sz="2500" b="1" i="0">
              <a:solidFill>
                <a:srgbClr val="FFFF00"/>
              </a:solidFill>
              <a:effectLst/>
            </a:endParaRPr>
          </a:p>
        </p:txBody>
      </p:sp>
      <p:sp>
        <p:nvSpPr>
          <p:cNvPr id="551940" name="Text Box 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3</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Text Box 2"/>
          <p:cNvSpPr txBox="1">
            <a:spLocks noChangeArrowheads="1"/>
          </p:cNvSpPr>
          <p:nvPr/>
        </p:nvSpPr>
        <p:spPr bwMode="auto">
          <a:xfrm>
            <a:off x="2392363" y="2598738"/>
            <a:ext cx="142875" cy="361950"/>
          </a:xfrm>
          <a:prstGeom prst="rect">
            <a:avLst/>
          </a:prstGeom>
          <a:noFill/>
          <a:ln w="9525">
            <a:noFill/>
            <a:miter lim="800000"/>
            <a:headEnd/>
            <a:tailEnd/>
          </a:ln>
          <a:effectLst/>
        </p:spPr>
        <p:txBody>
          <a:bodyPr wrap="none" lIns="72000" tIns="36000" rIns="72000" bIns="36000">
            <a:spAutoFit/>
          </a:bodyPr>
          <a:lstStyle/>
          <a:p>
            <a:endParaRPr lang="en-GB">
              <a:effectLst>
                <a:outerShdw blurRad="38100" dist="38100" dir="2700000" algn="tl">
                  <a:srgbClr val="FFFFFF"/>
                </a:outerShdw>
              </a:effectLst>
            </a:endParaRPr>
          </a:p>
        </p:txBody>
      </p:sp>
      <p:sp>
        <p:nvSpPr>
          <p:cNvPr id="453635" name="Text Box 3"/>
          <p:cNvSpPr txBox="1">
            <a:spLocks noChangeArrowheads="1"/>
          </p:cNvSpPr>
          <p:nvPr/>
        </p:nvSpPr>
        <p:spPr bwMode="auto">
          <a:xfrm>
            <a:off x="363538" y="2544763"/>
            <a:ext cx="8780462" cy="1535112"/>
          </a:xfrm>
          <a:prstGeom prst="rect">
            <a:avLst/>
          </a:prstGeom>
          <a:noFill/>
          <a:ln w="9525">
            <a:noFill/>
            <a:miter lim="800000"/>
            <a:headEnd/>
            <a:tailEnd/>
          </a:ln>
          <a:effectLst/>
        </p:spPr>
        <p:txBody>
          <a:bodyPr lIns="72000" tIns="36000" rIns="72000" bIns="36000">
            <a:spAutoFit/>
          </a:bodyPr>
          <a:lstStyle/>
          <a:p>
            <a:r>
              <a:rPr lang="en-GB" sz="3200" i="0">
                <a:solidFill>
                  <a:srgbClr val="FFFF00"/>
                </a:solidFill>
                <a:effectLst/>
              </a:rPr>
              <a:t>Promote cross-border, cross-boundary communication and cooperation between Rescue Coordination Centres and SAR units</a:t>
            </a:r>
          </a:p>
        </p:txBody>
      </p:sp>
      <p:sp>
        <p:nvSpPr>
          <p:cNvPr id="453636" name="Text Box 4"/>
          <p:cNvSpPr txBox="1">
            <a:spLocks noChangeArrowheads="1"/>
          </p:cNvSpPr>
          <p:nvPr/>
        </p:nvSpPr>
        <p:spPr bwMode="auto">
          <a:xfrm>
            <a:off x="3981450" y="1504950"/>
            <a:ext cx="981075" cy="622300"/>
          </a:xfrm>
          <a:prstGeom prst="rect">
            <a:avLst/>
          </a:prstGeom>
          <a:noFill/>
          <a:ln w="38100">
            <a:noFill/>
            <a:miter lim="800000"/>
            <a:headEnd/>
            <a:tailEnd/>
          </a:ln>
          <a:effectLst/>
        </p:spPr>
        <p:txBody>
          <a:bodyPr wrap="none" lIns="72000" tIns="36000" rIns="72000" bIns="36000">
            <a:spAutoFit/>
          </a:bodyPr>
          <a:lstStyle/>
          <a:p>
            <a:r>
              <a:rPr lang="en-GB" sz="3600" b="1" i="0">
                <a:solidFill>
                  <a:srgbClr val="FFFF00"/>
                </a:solidFill>
                <a:effectLst/>
              </a:rPr>
              <a:t>AIM</a:t>
            </a:r>
          </a:p>
        </p:txBody>
      </p:sp>
      <p:sp>
        <p:nvSpPr>
          <p:cNvPr id="453637" name="Text Box 5"/>
          <p:cNvSpPr txBox="1">
            <a:spLocks noChangeArrowheads="1"/>
          </p:cNvSpPr>
          <p:nvPr/>
        </p:nvSpPr>
        <p:spPr bwMode="auto">
          <a:xfrm>
            <a:off x="3311525" y="4706938"/>
            <a:ext cx="142875" cy="361950"/>
          </a:xfrm>
          <a:prstGeom prst="rect">
            <a:avLst/>
          </a:prstGeom>
          <a:noFill/>
          <a:ln w="9525">
            <a:noFill/>
            <a:miter lim="800000"/>
            <a:headEnd/>
            <a:tailEnd/>
          </a:ln>
          <a:effectLst/>
        </p:spPr>
        <p:txBody>
          <a:bodyPr wrap="none" lIns="72000" tIns="36000" rIns="72000" bIns="36000">
            <a:spAutoFit/>
          </a:bodyPr>
          <a:lstStyle/>
          <a:p>
            <a:endParaRPr lang="en-GB">
              <a:effectLst>
                <a:outerShdw blurRad="38100" dist="38100" dir="2700000" algn="tl">
                  <a:srgbClr val="FFFFFF"/>
                </a:outerShdw>
              </a:effectLst>
            </a:endParaRPr>
          </a:p>
        </p:txBody>
      </p:sp>
      <p:sp>
        <p:nvSpPr>
          <p:cNvPr id="453641" name="Text Box 9"/>
          <p:cNvSpPr txBox="1">
            <a:spLocks noChangeArrowheads="1"/>
          </p:cNvSpPr>
          <p:nvPr/>
        </p:nvSpPr>
        <p:spPr bwMode="auto">
          <a:xfrm>
            <a:off x="1592263" y="5329238"/>
            <a:ext cx="5184775" cy="361950"/>
          </a:xfrm>
          <a:prstGeom prst="rect">
            <a:avLst/>
          </a:prstGeom>
          <a:noFill/>
          <a:ln w="9525">
            <a:noFill/>
            <a:miter lim="800000"/>
            <a:headEnd/>
            <a:tailEnd/>
          </a:ln>
          <a:effectLst/>
        </p:spPr>
        <p:txBody>
          <a:bodyPr lIns="72000" tIns="36000" rIns="72000" bIns="36000">
            <a:spAutoFit/>
          </a:bodyPr>
          <a:lstStyle/>
          <a:p>
            <a:endParaRPr lang="en-GB">
              <a:effectLst>
                <a:outerShdw blurRad="38100" dist="38100" dir="2700000" algn="tl">
                  <a:srgbClr val="FFFFFF"/>
                </a:outerShdw>
              </a:effectLst>
            </a:endParaRPr>
          </a:p>
        </p:txBody>
      </p:sp>
      <p:sp>
        <p:nvSpPr>
          <p:cNvPr id="453642" name="Text Box 10"/>
          <p:cNvSpPr txBox="1">
            <a:spLocks noChangeArrowheads="1"/>
          </p:cNvSpPr>
          <p:nvPr/>
        </p:nvSpPr>
        <p:spPr bwMode="auto">
          <a:xfrm>
            <a:off x="2239963" y="5418138"/>
            <a:ext cx="4029075" cy="361950"/>
          </a:xfrm>
          <a:prstGeom prst="rect">
            <a:avLst/>
          </a:prstGeom>
          <a:noFill/>
          <a:ln w="9525">
            <a:noFill/>
            <a:miter lim="800000"/>
            <a:headEnd/>
            <a:tailEnd/>
          </a:ln>
          <a:effectLst/>
        </p:spPr>
        <p:txBody>
          <a:bodyPr lIns="72000" tIns="36000" rIns="72000" bIns="36000">
            <a:spAutoFit/>
          </a:bodyPr>
          <a:lstStyle/>
          <a:p>
            <a:endParaRPr lang="en-GB">
              <a:effectLst>
                <a:outerShdw blurRad="38100" dist="38100" dir="2700000" algn="tl">
                  <a:srgbClr val="FFFFFF"/>
                </a:outerShdw>
              </a:effectLst>
            </a:endParaRPr>
          </a:p>
        </p:txBody>
      </p:sp>
      <p:sp>
        <p:nvSpPr>
          <p:cNvPr id="453643" name="Text Box 11"/>
          <p:cNvSpPr txBox="1">
            <a:spLocks noChangeArrowheads="1"/>
          </p:cNvSpPr>
          <p:nvPr/>
        </p:nvSpPr>
        <p:spPr bwMode="auto">
          <a:xfrm>
            <a:off x="1011238" y="5100638"/>
            <a:ext cx="6615112" cy="560387"/>
          </a:xfrm>
          <a:prstGeom prst="rect">
            <a:avLst/>
          </a:prstGeom>
          <a:noFill/>
          <a:ln w="9525">
            <a:noFill/>
            <a:miter lim="800000"/>
            <a:headEnd/>
            <a:tailEnd/>
          </a:ln>
          <a:effectLst/>
        </p:spPr>
        <p:txBody>
          <a:bodyPr lIns="72000" tIns="36000" rIns="72000" bIns="36000">
            <a:spAutoFit/>
          </a:bodyPr>
          <a:lstStyle/>
          <a:p>
            <a:r>
              <a:rPr lang="en-GB" sz="3200" i="0">
                <a:solidFill>
                  <a:srgbClr val="FFFF00"/>
                </a:solidFill>
                <a:effectLst>
                  <a:outerShdw blurRad="38100" dist="38100" dir="2700000" algn="tl">
                    <a:srgbClr val="000000"/>
                  </a:outerShdw>
                </a:effectLst>
              </a:rPr>
              <a:t>OSE &amp; OCE - MC Northwood</a:t>
            </a:r>
          </a:p>
        </p:txBody>
      </p:sp>
      <p:sp>
        <p:nvSpPr>
          <p:cNvPr id="453644" name="Text Box 12"/>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53643"/>
                                        </p:tgtEl>
                                        <p:attrNameLst>
                                          <p:attrName>style.visibility</p:attrName>
                                        </p:attrNameLst>
                                      </p:cBhvr>
                                      <p:to>
                                        <p:strVal val="visible"/>
                                      </p:to>
                                    </p:set>
                                    <p:anim calcmode="lin" valueType="num">
                                      <p:cBhvr additive="base">
                                        <p:cTn id="7" dur="500" fill="hold"/>
                                        <p:tgtEl>
                                          <p:spTgt spid="453643"/>
                                        </p:tgtEl>
                                        <p:attrNameLst>
                                          <p:attrName>ppt_x</p:attrName>
                                        </p:attrNameLst>
                                      </p:cBhvr>
                                      <p:tavLst>
                                        <p:tav tm="0">
                                          <p:val>
                                            <p:strVal val="#ppt_x"/>
                                          </p:val>
                                        </p:tav>
                                        <p:tav tm="100000">
                                          <p:val>
                                            <p:strVal val="#ppt_x"/>
                                          </p:val>
                                        </p:tav>
                                      </p:tavLst>
                                    </p:anim>
                                    <p:anim calcmode="lin" valueType="num">
                                      <p:cBhvr additive="base">
                                        <p:cTn id="8" dur="500" fill="hold"/>
                                        <p:tgtEl>
                                          <p:spTgt spid="4536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4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Text Box 2"/>
          <p:cNvSpPr txBox="1">
            <a:spLocks noChangeArrowheads="1"/>
          </p:cNvSpPr>
          <p:nvPr/>
        </p:nvSpPr>
        <p:spPr bwMode="auto">
          <a:xfrm>
            <a:off x="3205163" y="1631950"/>
            <a:ext cx="2378075" cy="622300"/>
          </a:xfrm>
          <a:prstGeom prst="rect">
            <a:avLst/>
          </a:prstGeom>
          <a:noFill/>
          <a:ln w="28575">
            <a:noFill/>
            <a:miter lim="800000"/>
            <a:headEnd/>
            <a:tailEnd/>
          </a:ln>
          <a:effectLst/>
        </p:spPr>
        <p:txBody>
          <a:bodyPr wrap="none" lIns="72000" tIns="36000" rIns="72000" bIns="36000">
            <a:spAutoFit/>
          </a:bodyPr>
          <a:lstStyle/>
          <a:p>
            <a:r>
              <a:rPr lang="en-GB" sz="3600" b="1" i="0">
                <a:solidFill>
                  <a:srgbClr val="FFFF00"/>
                </a:solidFill>
                <a:effectLst/>
              </a:rPr>
              <a:t>CONCEPT</a:t>
            </a:r>
          </a:p>
        </p:txBody>
      </p:sp>
      <p:sp>
        <p:nvSpPr>
          <p:cNvPr id="455683" name="Text Box 3"/>
          <p:cNvSpPr txBox="1">
            <a:spLocks noChangeArrowheads="1"/>
          </p:cNvSpPr>
          <p:nvPr/>
        </p:nvSpPr>
        <p:spPr bwMode="auto">
          <a:xfrm>
            <a:off x="414338" y="2622550"/>
            <a:ext cx="8375650" cy="3019425"/>
          </a:xfrm>
          <a:prstGeom prst="rect">
            <a:avLst/>
          </a:prstGeom>
          <a:noFill/>
          <a:ln w="28575">
            <a:noFill/>
            <a:miter lim="800000"/>
            <a:headEnd/>
            <a:tailEnd/>
          </a:ln>
          <a:effectLst/>
        </p:spPr>
        <p:txBody>
          <a:bodyPr lIns="72000" tIns="36000" rIns="72000" bIns="36000">
            <a:spAutoFit/>
          </a:bodyPr>
          <a:lstStyle/>
          <a:p>
            <a:pPr algn="l">
              <a:lnSpc>
                <a:spcPct val="150000"/>
              </a:lnSpc>
              <a:buFontTx/>
              <a:buChar char="•"/>
            </a:pPr>
            <a:r>
              <a:rPr lang="en-GB" sz="2800" b="1" i="0">
                <a:solidFill>
                  <a:srgbClr val="FFFF00"/>
                </a:solidFill>
                <a:effectLst/>
              </a:rPr>
              <a:t>  </a:t>
            </a:r>
            <a:r>
              <a:rPr lang="en-GB" sz="2800" i="0">
                <a:solidFill>
                  <a:srgbClr val="FFFF00"/>
                </a:solidFill>
                <a:effectLst/>
              </a:rPr>
              <a:t>Annual SAR LIVEX – no overall Scenario. </a:t>
            </a:r>
          </a:p>
          <a:p>
            <a:pPr algn="l">
              <a:lnSpc>
                <a:spcPct val="150000"/>
              </a:lnSpc>
              <a:buFontTx/>
              <a:buChar char="•"/>
            </a:pPr>
            <a:r>
              <a:rPr lang="en-GB" sz="2800" i="0">
                <a:solidFill>
                  <a:srgbClr val="FFFF00"/>
                </a:solidFill>
                <a:effectLst/>
              </a:rPr>
              <a:t>  Separate and (un)related incidents, involving </a:t>
            </a:r>
          </a:p>
          <a:p>
            <a:pPr algn="l">
              <a:lnSpc>
                <a:spcPct val="150000"/>
              </a:lnSpc>
            </a:pPr>
            <a:r>
              <a:rPr lang="en-GB" sz="2800" i="0">
                <a:solidFill>
                  <a:srgbClr val="FFFF00"/>
                </a:solidFill>
                <a:effectLst/>
              </a:rPr>
              <a:t>   different combinations of agencies and units.</a:t>
            </a:r>
          </a:p>
          <a:p>
            <a:pPr algn="l">
              <a:lnSpc>
                <a:spcPct val="150000"/>
              </a:lnSpc>
              <a:buFontTx/>
              <a:buChar char="•"/>
            </a:pPr>
            <a:r>
              <a:rPr lang="en-GB" sz="2800" i="0">
                <a:solidFill>
                  <a:srgbClr val="FFFF00"/>
                </a:solidFill>
                <a:effectLst/>
              </a:rPr>
              <a:t>  Incidents located close to RCC boundaries.</a:t>
            </a:r>
          </a:p>
          <a:p>
            <a:pPr algn="l"/>
            <a:endParaRPr lang="en-GB" sz="2500" i="0">
              <a:solidFill>
                <a:schemeClr val="accent2"/>
              </a:solidFill>
              <a:effectLst/>
            </a:endParaRPr>
          </a:p>
        </p:txBody>
      </p:sp>
      <p:sp>
        <p:nvSpPr>
          <p:cNvPr id="455684" name="Text Box 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5</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Text Box 2"/>
          <p:cNvSpPr txBox="1">
            <a:spLocks noChangeArrowheads="1"/>
          </p:cNvSpPr>
          <p:nvPr/>
        </p:nvSpPr>
        <p:spPr bwMode="auto">
          <a:xfrm>
            <a:off x="2544763" y="1631950"/>
            <a:ext cx="3698875" cy="622300"/>
          </a:xfrm>
          <a:prstGeom prst="rect">
            <a:avLst/>
          </a:prstGeom>
          <a:noFill/>
          <a:ln w="28575">
            <a:noFill/>
            <a:miter lim="800000"/>
            <a:headEnd/>
            <a:tailEnd/>
          </a:ln>
          <a:effectLst/>
        </p:spPr>
        <p:txBody>
          <a:bodyPr wrap="none" lIns="72000" tIns="36000" rIns="72000" bIns="36000">
            <a:spAutoFit/>
          </a:bodyPr>
          <a:lstStyle/>
          <a:p>
            <a:r>
              <a:rPr lang="en-GB" sz="3600" b="1" i="0">
                <a:solidFill>
                  <a:srgbClr val="FFFF00"/>
                </a:solidFill>
                <a:effectLst/>
              </a:rPr>
              <a:t>ORGANISATION</a:t>
            </a:r>
          </a:p>
        </p:txBody>
      </p:sp>
      <p:sp>
        <p:nvSpPr>
          <p:cNvPr id="529411" name="Text Box 3"/>
          <p:cNvSpPr txBox="1">
            <a:spLocks noChangeArrowheads="1"/>
          </p:cNvSpPr>
          <p:nvPr/>
        </p:nvSpPr>
        <p:spPr bwMode="auto">
          <a:xfrm>
            <a:off x="312738" y="2622550"/>
            <a:ext cx="8477250" cy="1997075"/>
          </a:xfrm>
          <a:prstGeom prst="rect">
            <a:avLst/>
          </a:prstGeom>
          <a:noFill/>
          <a:ln w="28575">
            <a:noFill/>
            <a:miter lim="800000"/>
            <a:headEnd/>
            <a:tailEnd/>
          </a:ln>
          <a:effectLst/>
        </p:spPr>
        <p:txBody>
          <a:bodyPr lIns="72000" tIns="36000" rIns="72000" bIns="36000">
            <a:spAutoFit/>
          </a:bodyPr>
          <a:lstStyle/>
          <a:p>
            <a:pPr indent="266700" algn="l">
              <a:lnSpc>
                <a:spcPct val="150000"/>
              </a:lnSpc>
              <a:buFontTx/>
              <a:buChar char="•"/>
            </a:pPr>
            <a:r>
              <a:rPr lang="en-GB" sz="2800" b="1" i="0">
                <a:solidFill>
                  <a:srgbClr val="FFFF00"/>
                </a:solidFill>
                <a:effectLst/>
              </a:rPr>
              <a:t> </a:t>
            </a:r>
            <a:r>
              <a:rPr lang="en-GB" sz="2800" i="0">
                <a:solidFill>
                  <a:srgbClr val="FFFF00"/>
                </a:solidFill>
                <a:effectLst/>
              </a:rPr>
              <a:t>Chairman BOLD MERCY (NATO’s Rep (CMAN)) </a:t>
            </a:r>
          </a:p>
          <a:p>
            <a:pPr indent="266700" algn="l">
              <a:lnSpc>
                <a:spcPct val="150000"/>
              </a:lnSpc>
              <a:buFontTx/>
              <a:buChar char="•"/>
            </a:pPr>
            <a:r>
              <a:rPr lang="en-GB" sz="2800" i="0">
                <a:solidFill>
                  <a:srgbClr val="FFFF00"/>
                </a:solidFill>
                <a:effectLst/>
              </a:rPr>
              <a:t> Coordinating and Conducting Agencies (CCAs)</a:t>
            </a:r>
          </a:p>
          <a:p>
            <a:pPr indent="266700" algn="l">
              <a:lnSpc>
                <a:spcPct val="150000"/>
              </a:lnSpc>
              <a:buFontTx/>
              <a:buChar char="•"/>
            </a:pPr>
            <a:endParaRPr lang="en-GB" sz="2800" i="0">
              <a:solidFill>
                <a:srgbClr val="FFFF00"/>
              </a:solidFill>
              <a:effectLst/>
            </a:endParaRPr>
          </a:p>
        </p:txBody>
      </p:sp>
      <p:sp>
        <p:nvSpPr>
          <p:cNvPr id="529412" name="Text Box 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9411">
                                            <p:txEl>
                                              <p:pRg st="1" end="1"/>
                                            </p:txEl>
                                          </p:spTgt>
                                        </p:tgtEl>
                                        <p:attrNameLst>
                                          <p:attrName>style.visibility</p:attrName>
                                        </p:attrNameLst>
                                      </p:cBhvr>
                                      <p:to>
                                        <p:strVal val="visible"/>
                                      </p:to>
                                    </p:set>
                                    <p:anim calcmode="lin" valueType="num">
                                      <p:cBhvr additive="base">
                                        <p:cTn id="7" dur="500" fill="hold"/>
                                        <p:tgtEl>
                                          <p:spTgt spid="52941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294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Text Box 2"/>
          <p:cNvSpPr txBox="1">
            <a:spLocks noChangeArrowheads="1"/>
          </p:cNvSpPr>
          <p:nvPr/>
        </p:nvSpPr>
        <p:spPr bwMode="auto">
          <a:xfrm>
            <a:off x="6208713" y="2487613"/>
            <a:ext cx="396875" cy="457200"/>
          </a:xfrm>
          <a:prstGeom prst="rect">
            <a:avLst/>
          </a:prstGeom>
          <a:noFill/>
          <a:ln w="9525">
            <a:noFill/>
            <a:miter lim="800000"/>
            <a:headEnd/>
            <a:tailEnd/>
          </a:ln>
        </p:spPr>
        <p:txBody>
          <a:bodyPr wrap="none">
            <a:spAutoFit/>
          </a:bodyPr>
          <a:lstStyle/>
          <a:p>
            <a:pPr algn="l"/>
            <a:r>
              <a:rPr lang="en-US" sz="1200" b="1" i="0">
                <a:solidFill>
                  <a:srgbClr val="000000"/>
                </a:solidFill>
                <a:effectLst/>
                <a:latin typeface="Times New Roman" pitchFamily="18" charset="0"/>
              </a:rPr>
              <a:t>0</a:t>
            </a:r>
            <a:r>
              <a:rPr lang="en-US" sz="1200" b="1" i="0">
                <a:solidFill>
                  <a:srgbClr val="000000"/>
                </a:solidFill>
                <a:effectLst/>
                <a:latin typeface="Times New Roman" pitchFamily="18" charset="0"/>
                <a:sym typeface="Symbol" pitchFamily="18" charset="2"/>
              </a:rPr>
              <a:t></a:t>
            </a:r>
            <a:r>
              <a:rPr lang="en-US" sz="2400" i="0">
                <a:solidFill>
                  <a:srgbClr val="000000"/>
                </a:solidFill>
                <a:effectLst/>
                <a:latin typeface="Times New Roman" pitchFamily="18" charset="0"/>
              </a:rPr>
              <a:t> </a:t>
            </a:r>
          </a:p>
        </p:txBody>
      </p:sp>
      <p:sp>
        <p:nvSpPr>
          <p:cNvPr id="531459" name="Text Box 3"/>
          <p:cNvSpPr txBox="1">
            <a:spLocks noChangeArrowheads="1"/>
          </p:cNvSpPr>
          <p:nvPr/>
        </p:nvSpPr>
        <p:spPr bwMode="auto">
          <a:xfrm>
            <a:off x="4552950" y="5072063"/>
            <a:ext cx="273050" cy="519112"/>
          </a:xfrm>
          <a:prstGeom prst="rect">
            <a:avLst/>
          </a:prstGeom>
          <a:noFill/>
          <a:ln w="9525">
            <a:noFill/>
            <a:miter lim="800000"/>
            <a:headEnd/>
            <a:tailEnd/>
          </a:ln>
        </p:spPr>
        <p:txBody>
          <a:bodyPr wrap="none">
            <a:spAutoFit/>
          </a:bodyPr>
          <a:lstStyle/>
          <a:p>
            <a:pPr algn="l"/>
            <a:r>
              <a:rPr lang="en-US" sz="2800" i="0">
                <a:solidFill>
                  <a:srgbClr val="000000"/>
                </a:solidFill>
                <a:effectLst/>
                <a:latin typeface="Times New Roman" pitchFamily="18" charset="0"/>
              </a:rPr>
              <a:t>.</a:t>
            </a:r>
          </a:p>
        </p:txBody>
      </p:sp>
      <p:sp>
        <p:nvSpPr>
          <p:cNvPr id="531460" name="Text Box 4"/>
          <p:cNvSpPr txBox="1">
            <a:spLocks noChangeArrowheads="1"/>
          </p:cNvSpPr>
          <p:nvPr/>
        </p:nvSpPr>
        <p:spPr bwMode="auto">
          <a:xfrm>
            <a:off x="4502150" y="5078413"/>
            <a:ext cx="273050" cy="520700"/>
          </a:xfrm>
          <a:prstGeom prst="rect">
            <a:avLst/>
          </a:prstGeom>
          <a:noFill/>
          <a:ln w="9525">
            <a:noFill/>
            <a:miter lim="800000"/>
            <a:headEnd/>
            <a:tailEnd/>
          </a:ln>
        </p:spPr>
        <p:txBody>
          <a:bodyPr wrap="none">
            <a:spAutoFit/>
          </a:bodyPr>
          <a:lstStyle/>
          <a:p>
            <a:pPr algn="l"/>
            <a:r>
              <a:rPr lang="en-US" sz="2800" i="0">
                <a:solidFill>
                  <a:srgbClr val="000000"/>
                </a:solidFill>
                <a:effectLst/>
                <a:latin typeface="Times New Roman" pitchFamily="18" charset="0"/>
              </a:rPr>
              <a:t>.</a:t>
            </a:r>
          </a:p>
        </p:txBody>
      </p:sp>
      <p:pic>
        <p:nvPicPr>
          <p:cNvPr id="531462" name="Picture 6"/>
          <p:cNvPicPr>
            <a:picLocks noChangeAspect="1" noChangeArrowheads="1"/>
          </p:cNvPicPr>
          <p:nvPr/>
        </p:nvPicPr>
        <p:blipFill>
          <a:blip r:embed="rId3"/>
          <a:srcRect l="16771" t="28046" r="5313" b="5338"/>
          <a:stretch>
            <a:fillRect/>
          </a:stretch>
        </p:blipFill>
        <p:spPr bwMode="auto">
          <a:xfrm>
            <a:off x="0" y="23813"/>
            <a:ext cx="9144000" cy="6834187"/>
          </a:xfrm>
          <a:prstGeom prst="rect">
            <a:avLst/>
          </a:prstGeom>
          <a:noFill/>
          <a:ln w="28575">
            <a:solidFill>
              <a:srgbClr val="000000"/>
            </a:solidFill>
            <a:miter lim="800000"/>
            <a:headEnd/>
            <a:tailEnd/>
          </a:ln>
          <a:effectLst/>
        </p:spPr>
      </p:pic>
      <p:sp>
        <p:nvSpPr>
          <p:cNvPr id="531463" name="Freeform 7"/>
          <p:cNvSpPr>
            <a:spLocks/>
          </p:cNvSpPr>
          <p:nvPr/>
        </p:nvSpPr>
        <p:spPr bwMode="auto">
          <a:xfrm>
            <a:off x="403225" y="5299075"/>
            <a:ext cx="8140700" cy="1328738"/>
          </a:xfrm>
          <a:custGeom>
            <a:avLst/>
            <a:gdLst/>
            <a:ahLst/>
            <a:cxnLst>
              <a:cxn ang="0">
                <a:pos x="0" y="48"/>
              </a:cxn>
              <a:cxn ang="0">
                <a:pos x="1756" y="536"/>
              </a:cxn>
              <a:cxn ang="0">
                <a:pos x="3640" y="0"/>
              </a:cxn>
            </a:cxnLst>
            <a:rect l="0" t="0" r="r" b="b"/>
            <a:pathLst>
              <a:path w="3640" h="544">
                <a:moveTo>
                  <a:pt x="0" y="48"/>
                </a:moveTo>
                <a:cubicBezTo>
                  <a:pt x="574" y="296"/>
                  <a:pt x="1149" y="544"/>
                  <a:pt x="1756" y="536"/>
                </a:cubicBezTo>
                <a:cubicBezTo>
                  <a:pt x="2363" y="528"/>
                  <a:pt x="3310" y="133"/>
                  <a:pt x="3640" y="0"/>
                </a:cubicBezTo>
              </a:path>
            </a:pathLst>
          </a:custGeom>
          <a:noFill/>
          <a:ln w="57150" cmpd="sng">
            <a:solidFill>
              <a:srgbClr val="000000"/>
            </a:solidFill>
            <a:round/>
            <a:headEnd/>
            <a:tailEnd/>
          </a:ln>
          <a:effectLst/>
        </p:spPr>
        <p:txBody>
          <a:bodyPr/>
          <a:lstStyle/>
          <a:p>
            <a:endParaRPr lang="en-GB"/>
          </a:p>
        </p:txBody>
      </p:sp>
      <p:sp>
        <p:nvSpPr>
          <p:cNvPr id="531464" name="Freeform 8"/>
          <p:cNvSpPr>
            <a:spLocks/>
          </p:cNvSpPr>
          <p:nvPr/>
        </p:nvSpPr>
        <p:spPr bwMode="auto">
          <a:xfrm>
            <a:off x="7908925" y="1504950"/>
            <a:ext cx="635000" cy="3794125"/>
          </a:xfrm>
          <a:custGeom>
            <a:avLst/>
            <a:gdLst/>
            <a:ahLst/>
            <a:cxnLst>
              <a:cxn ang="0">
                <a:pos x="284" y="1552"/>
              </a:cxn>
              <a:cxn ang="0">
                <a:pos x="100" y="1240"/>
              </a:cxn>
              <a:cxn ang="0">
                <a:pos x="120" y="968"/>
              </a:cxn>
              <a:cxn ang="0">
                <a:pos x="216" y="912"/>
              </a:cxn>
              <a:cxn ang="0">
                <a:pos x="148" y="792"/>
              </a:cxn>
              <a:cxn ang="0">
                <a:pos x="144" y="660"/>
              </a:cxn>
              <a:cxn ang="0">
                <a:pos x="88" y="536"/>
              </a:cxn>
              <a:cxn ang="0">
                <a:pos x="132" y="300"/>
              </a:cxn>
              <a:cxn ang="0">
                <a:pos x="256" y="252"/>
              </a:cxn>
              <a:cxn ang="0">
                <a:pos x="0" y="0"/>
              </a:cxn>
            </a:cxnLst>
            <a:rect l="0" t="0" r="r" b="b"/>
            <a:pathLst>
              <a:path w="284" h="1552">
                <a:moveTo>
                  <a:pt x="284" y="1552"/>
                </a:moveTo>
                <a:lnTo>
                  <a:pt x="100" y="1240"/>
                </a:lnTo>
                <a:lnTo>
                  <a:pt x="120" y="968"/>
                </a:lnTo>
                <a:lnTo>
                  <a:pt x="216" y="912"/>
                </a:lnTo>
                <a:lnTo>
                  <a:pt x="148" y="792"/>
                </a:lnTo>
                <a:lnTo>
                  <a:pt x="144" y="660"/>
                </a:lnTo>
                <a:lnTo>
                  <a:pt x="88" y="536"/>
                </a:lnTo>
                <a:lnTo>
                  <a:pt x="132" y="300"/>
                </a:lnTo>
                <a:lnTo>
                  <a:pt x="256" y="252"/>
                </a:lnTo>
                <a:lnTo>
                  <a:pt x="0" y="0"/>
                </a:lnTo>
              </a:path>
            </a:pathLst>
          </a:custGeom>
          <a:noFill/>
          <a:ln w="57150" cmpd="sng">
            <a:solidFill>
              <a:srgbClr val="000000"/>
            </a:solidFill>
            <a:round/>
            <a:headEnd/>
            <a:tailEnd/>
          </a:ln>
          <a:effectLst/>
        </p:spPr>
        <p:txBody>
          <a:bodyPr/>
          <a:lstStyle/>
          <a:p>
            <a:endParaRPr lang="en-GB"/>
          </a:p>
        </p:txBody>
      </p:sp>
      <p:sp>
        <p:nvSpPr>
          <p:cNvPr id="531465" name="Freeform 9"/>
          <p:cNvSpPr>
            <a:spLocks/>
          </p:cNvSpPr>
          <p:nvPr/>
        </p:nvSpPr>
        <p:spPr bwMode="auto">
          <a:xfrm>
            <a:off x="6326188" y="1495425"/>
            <a:ext cx="1609725" cy="1231900"/>
          </a:xfrm>
          <a:custGeom>
            <a:avLst/>
            <a:gdLst/>
            <a:ahLst/>
            <a:cxnLst>
              <a:cxn ang="0">
                <a:pos x="0" y="496"/>
              </a:cxn>
              <a:cxn ang="0">
                <a:pos x="412" y="260"/>
              </a:cxn>
              <a:cxn ang="0">
                <a:pos x="708" y="0"/>
              </a:cxn>
            </a:cxnLst>
            <a:rect l="0" t="0" r="r" b="b"/>
            <a:pathLst>
              <a:path w="708" h="496">
                <a:moveTo>
                  <a:pt x="0" y="496"/>
                </a:moveTo>
                <a:cubicBezTo>
                  <a:pt x="147" y="419"/>
                  <a:pt x="294" y="343"/>
                  <a:pt x="412" y="260"/>
                </a:cubicBezTo>
                <a:cubicBezTo>
                  <a:pt x="530" y="177"/>
                  <a:pt x="619" y="88"/>
                  <a:pt x="708" y="0"/>
                </a:cubicBezTo>
              </a:path>
            </a:pathLst>
          </a:custGeom>
          <a:noFill/>
          <a:ln w="57150" cmpd="sng">
            <a:solidFill>
              <a:srgbClr val="000000"/>
            </a:solidFill>
            <a:round/>
            <a:headEnd/>
            <a:tailEnd/>
          </a:ln>
          <a:effectLst/>
        </p:spPr>
        <p:txBody>
          <a:bodyPr/>
          <a:lstStyle/>
          <a:p>
            <a:endParaRPr lang="en-GB"/>
          </a:p>
        </p:txBody>
      </p:sp>
      <p:sp>
        <p:nvSpPr>
          <p:cNvPr id="531466" name="Freeform 10"/>
          <p:cNvSpPr>
            <a:spLocks/>
          </p:cNvSpPr>
          <p:nvPr/>
        </p:nvSpPr>
        <p:spPr bwMode="auto">
          <a:xfrm>
            <a:off x="5256213" y="0"/>
            <a:ext cx="1082675" cy="2767013"/>
          </a:xfrm>
          <a:custGeom>
            <a:avLst/>
            <a:gdLst/>
            <a:ahLst/>
            <a:cxnLst>
              <a:cxn ang="0">
                <a:pos x="484" y="1126"/>
              </a:cxn>
              <a:cxn ang="0">
                <a:pos x="244" y="572"/>
              </a:cxn>
              <a:cxn ang="0">
                <a:pos x="0" y="0"/>
              </a:cxn>
            </a:cxnLst>
            <a:rect l="0" t="0" r="r" b="b"/>
            <a:pathLst>
              <a:path w="484" h="1126">
                <a:moveTo>
                  <a:pt x="484" y="1126"/>
                </a:moveTo>
                <a:cubicBezTo>
                  <a:pt x="444" y="1034"/>
                  <a:pt x="325" y="760"/>
                  <a:pt x="244" y="572"/>
                </a:cubicBezTo>
                <a:cubicBezTo>
                  <a:pt x="163" y="384"/>
                  <a:pt x="51" y="119"/>
                  <a:pt x="0" y="0"/>
                </a:cubicBezTo>
              </a:path>
            </a:pathLst>
          </a:custGeom>
          <a:noFill/>
          <a:ln w="57150" cmpd="sng">
            <a:solidFill>
              <a:srgbClr val="000000"/>
            </a:solidFill>
            <a:round/>
            <a:headEnd/>
            <a:tailEnd/>
          </a:ln>
          <a:effectLst/>
        </p:spPr>
        <p:txBody>
          <a:bodyPr/>
          <a:lstStyle/>
          <a:p>
            <a:endParaRPr lang="en-GB"/>
          </a:p>
        </p:txBody>
      </p:sp>
      <p:sp>
        <p:nvSpPr>
          <p:cNvPr id="531467" name="Line 11"/>
          <p:cNvSpPr>
            <a:spLocks noChangeShapeType="1"/>
          </p:cNvSpPr>
          <p:nvPr/>
        </p:nvSpPr>
        <p:spPr bwMode="auto">
          <a:xfrm flipV="1">
            <a:off x="393700" y="4763"/>
            <a:ext cx="2844800" cy="5411787"/>
          </a:xfrm>
          <a:prstGeom prst="line">
            <a:avLst/>
          </a:prstGeom>
          <a:noFill/>
          <a:ln w="57150">
            <a:solidFill>
              <a:srgbClr val="000000"/>
            </a:solidFill>
            <a:round/>
            <a:headEnd/>
            <a:tailEnd/>
          </a:ln>
        </p:spPr>
        <p:txBody>
          <a:bodyPr/>
          <a:lstStyle/>
          <a:p>
            <a:endParaRPr lang="en-GB"/>
          </a:p>
        </p:txBody>
      </p:sp>
      <p:sp>
        <p:nvSpPr>
          <p:cNvPr id="531468" name="Text Box 12"/>
          <p:cNvSpPr txBox="1">
            <a:spLocks noChangeArrowheads="1"/>
          </p:cNvSpPr>
          <p:nvPr/>
        </p:nvSpPr>
        <p:spPr bwMode="auto">
          <a:xfrm>
            <a:off x="2411413" y="1562100"/>
            <a:ext cx="2517775" cy="304800"/>
          </a:xfrm>
          <a:prstGeom prst="rect">
            <a:avLst/>
          </a:prstGeom>
          <a:noFill/>
          <a:ln w="9525">
            <a:noFill/>
            <a:miter lim="800000"/>
            <a:headEnd/>
            <a:tailEnd/>
          </a:ln>
        </p:spPr>
        <p:txBody>
          <a:bodyPr wrap="none">
            <a:spAutoFit/>
          </a:bodyPr>
          <a:lstStyle/>
          <a:p>
            <a:pPr algn="l"/>
            <a:r>
              <a:rPr lang="en-US" sz="1400" b="1" i="0">
                <a:solidFill>
                  <a:srgbClr val="000000"/>
                </a:solidFill>
                <a:effectLst/>
              </a:rPr>
              <a:t>EXERCISE AREA – NORTH </a:t>
            </a:r>
          </a:p>
        </p:txBody>
      </p:sp>
      <p:sp>
        <p:nvSpPr>
          <p:cNvPr id="531469" name="Text Box 13"/>
          <p:cNvSpPr txBox="1">
            <a:spLocks noChangeArrowheads="1"/>
          </p:cNvSpPr>
          <p:nvPr/>
        </p:nvSpPr>
        <p:spPr bwMode="auto">
          <a:xfrm>
            <a:off x="7761288" y="904875"/>
            <a:ext cx="574675" cy="457200"/>
          </a:xfrm>
          <a:prstGeom prst="rect">
            <a:avLst/>
          </a:prstGeom>
          <a:noFill/>
          <a:ln w="9525">
            <a:noFill/>
            <a:miter lim="800000"/>
            <a:headEnd/>
            <a:tailEnd/>
          </a:ln>
        </p:spPr>
        <p:txBody>
          <a:bodyPr wrap="none">
            <a:spAutoFit/>
          </a:bodyPr>
          <a:lstStyle/>
          <a:p>
            <a:pPr algn="l"/>
            <a:r>
              <a:rPr lang="en-US" sz="1200" b="1" i="0">
                <a:solidFill>
                  <a:srgbClr val="000000"/>
                </a:solidFill>
                <a:effectLst/>
                <a:latin typeface="Times New Roman" pitchFamily="18" charset="0"/>
              </a:rPr>
              <a:t>24</a:t>
            </a:r>
            <a:r>
              <a:rPr lang="en-US" sz="1200" b="1" i="0">
                <a:solidFill>
                  <a:srgbClr val="000000"/>
                </a:solidFill>
                <a:effectLst/>
                <a:latin typeface="Times New Roman" pitchFamily="18" charset="0"/>
                <a:sym typeface="Symbol" pitchFamily="18" charset="2"/>
              </a:rPr>
              <a:t></a:t>
            </a:r>
            <a:r>
              <a:rPr lang="en-US" sz="1200" b="1" i="0">
                <a:solidFill>
                  <a:srgbClr val="000000"/>
                </a:solidFill>
                <a:effectLst/>
                <a:latin typeface="Times New Roman" pitchFamily="18" charset="0"/>
              </a:rPr>
              <a:t>E</a:t>
            </a:r>
            <a:r>
              <a:rPr lang="en-US" sz="2400" i="0">
                <a:solidFill>
                  <a:srgbClr val="000000"/>
                </a:solidFill>
                <a:effectLst/>
                <a:latin typeface="Times New Roman" pitchFamily="18" charset="0"/>
              </a:rPr>
              <a:t> </a:t>
            </a:r>
          </a:p>
        </p:txBody>
      </p:sp>
      <p:sp>
        <p:nvSpPr>
          <p:cNvPr id="531470" name="Text Box 14"/>
          <p:cNvSpPr txBox="1">
            <a:spLocks noChangeArrowheads="1"/>
          </p:cNvSpPr>
          <p:nvPr/>
        </p:nvSpPr>
        <p:spPr bwMode="auto">
          <a:xfrm rot="-1936603">
            <a:off x="6796088" y="1589088"/>
            <a:ext cx="471487" cy="457200"/>
          </a:xfrm>
          <a:prstGeom prst="rect">
            <a:avLst/>
          </a:prstGeom>
          <a:noFill/>
          <a:ln w="9525">
            <a:noFill/>
            <a:miter lim="800000"/>
            <a:headEnd/>
            <a:tailEnd/>
          </a:ln>
        </p:spPr>
        <p:txBody>
          <a:bodyPr wrap="none">
            <a:spAutoFit/>
          </a:bodyPr>
          <a:lstStyle/>
          <a:p>
            <a:pPr algn="l"/>
            <a:r>
              <a:rPr lang="en-US" sz="1200" b="1" i="0">
                <a:solidFill>
                  <a:srgbClr val="000000"/>
                </a:solidFill>
                <a:effectLst/>
                <a:latin typeface="Times New Roman" pitchFamily="18" charset="0"/>
              </a:rPr>
              <a:t>72</a:t>
            </a:r>
            <a:r>
              <a:rPr lang="en-US" sz="1200" b="1" i="0">
                <a:solidFill>
                  <a:srgbClr val="000000"/>
                </a:solidFill>
                <a:effectLst/>
                <a:latin typeface="Times New Roman" pitchFamily="18" charset="0"/>
                <a:sym typeface="Symbol" pitchFamily="18" charset="2"/>
              </a:rPr>
              <a:t></a:t>
            </a:r>
            <a:r>
              <a:rPr lang="en-US" sz="2400" i="0">
                <a:solidFill>
                  <a:srgbClr val="000000"/>
                </a:solidFill>
                <a:effectLst/>
                <a:latin typeface="Times New Roman" pitchFamily="18" charset="0"/>
              </a:rPr>
              <a:t> </a:t>
            </a:r>
          </a:p>
        </p:txBody>
      </p:sp>
      <p:sp>
        <p:nvSpPr>
          <p:cNvPr id="531471" name="Text Box 15"/>
          <p:cNvSpPr txBox="1">
            <a:spLocks noChangeArrowheads="1"/>
          </p:cNvSpPr>
          <p:nvPr/>
        </p:nvSpPr>
        <p:spPr bwMode="auto">
          <a:xfrm>
            <a:off x="4237038" y="5957888"/>
            <a:ext cx="473075" cy="457200"/>
          </a:xfrm>
          <a:prstGeom prst="rect">
            <a:avLst/>
          </a:prstGeom>
          <a:noFill/>
          <a:ln w="9525">
            <a:noFill/>
            <a:miter lim="800000"/>
            <a:headEnd/>
            <a:tailEnd/>
          </a:ln>
        </p:spPr>
        <p:txBody>
          <a:bodyPr wrap="none">
            <a:spAutoFit/>
          </a:bodyPr>
          <a:lstStyle/>
          <a:p>
            <a:pPr algn="l"/>
            <a:r>
              <a:rPr lang="en-US" sz="1200" b="1" i="0">
                <a:solidFill>
                  <a:srgbClr val="000000"/>
                </a:solidFill>
                <a:effectLst/>
                <a:latin typeface="Times New Roman" pitchFamily="18" charset="0"/>
              </a:rPr>
              <a:t>60</a:t>
            </a:r>
            <a:r>
              <a:rPr lang="en-US" sz="1200" b="1" i="0">
                <a:solidFill>
                  <a:srgbClr val="000000"/>
                </a:solidFill>
                <a:effectLst/>
                <a:latin typeface="Times New Roman" pitchFamily="18" charset="0"/>
                <a:sym typeface="Symbol" pitchFamily="18" charset="2"/>
              </a:rPr>
              <a:t></a:t>
            </a:r>
            <a:r>
              <a:rPr lang="en-US" sz="2400" i="0">
                <a:solidFill>
                  <a:srgbClr val="000000"/>
                </a:solidFill>
                <a:effectLst/>
                <a:latin typeface="Times New Roman" pitchFamily="18" charset="0"/>
              </a:rPr>
              <a:t> </a:t>
            </a:r>
          </a:p>
        </p:txBody>
      </p:sp>
      <p:sp>
        <p:nvSpPr>
          <p:cNvPr id="531472" name="Text Box 16"/>
          <p:cNvSpPr txBox="1">
            <a:spLocks noChangeArrowheads="1"/>
          </p:cNvSpPr>
          <p:nvPr/>
        </p:nvSpPr>
        <p:spPr bwMode="auto">
          <a:xfrm>
            <a:off x="1296988" y="2297113"/>
            <a:ext cx="473075" cy="457200"/>
          </a:xfrm>
          <a:prstGeom prst="rect">
            <a:avLst/>
          </a:prstGeom>
          <a:noFill/>
          <a:ln w="9525">
            <a:noFill/>
            <a:miter lim="800000"/>
            <a:headEnd/>
            <a:tailEnd/>
          </a:ln>
        </p:spPr>
        <p:txBody>
          <a:bodyPr wrap="none">
            <a:spAutoFit/>
          </a:bodyPr>
          <a:lstStyle/>
          <a:p>
            <a:pPr algn="l"/>
            <a:r>
              <a:rPr lang="en-US" sz="1200" b="1" i="0">
                <a:solidFill>
                  <a:srgbClr val="000000"/>
                </a:solidFill>
                <a:effectLst/>
                <a:latin typeface="Times New Roman" pitchFamily="18" charset="0"/>
              </a:rPr>
              <a:t>56</a:t>
            </a:r>
            <a:r>
              <a:rPr lang="en-US" sz="1200" b="1" i="0">
                <a:solidFill>
                  <a:srgbClr val="000000"/>
                </a:solidFill>
                <a:effectLst/>
                <a:latin typeface="Times New Roman" pitchFamily="18" charset="0"/>
                <a:sym typeface="Symbol" pitchFamily="18" charset="2"/>
              </a:rPr>
              <a:t></a:t>
            </a:r>
            <a:r>
              <a:rPr lang="en-US" sz="2400" i="0">
                <a:solidFill>
                  <a:srgbClr val="000000"/>
                </a:solidFill>
                <a:effectLst/>
                <a:latin typeface="Times New Roman" pitchFamily="18" charset="0"/>
              </a:rPr>
              <a:t> </a:t>
            </a:r>
          </a:p>
        </p:txBody>
      </p:sp>
      <p:sp>
        <p:nvSpPr>
          <p:cNvPr id="531473" name="Text Box 17"/>
          <p:cNvSpPr txBox="1">
            <a:spLocks noChangeArrowheads="1"/>
          </p:cNvSpPr>
          <p:nvPr/>
        </p:nvSpPr>
        <p:spPr bwMode="auto">
          <a:xfrm>
            <a:off x="2022475" y="3995738"/>
            <a:ext cx="1235075" cy="215900"/>
          </a:xfrm>
          <a:prstGeom prst="rect">
            <a:avLst/>
          </a:prstGeom>
          <a:noFill/>
          <a:ln w="9525">
            <a:noFill/>
            <a:miter lim="800000"/>
            <a:headEnd/>
            <a:tailEnd/>
          </a:ln>
        </p:spPr>
        <p:txBody>
          <a:bodyPr wrap="none">
            <a:spAutoFit/>
          </a:bodyPr>
          <a:lstStyle/>
          <a:p>
            <a:pPr algn="l"/>
            <a:r>
              <a:rPr lang="en-US" sz="800" b="1" i="0">
                <a:solidFill>
                  <a:srgbClr val="000000"/>
                </a:solidFill>
                <a:effectLst/>
              </a:rPr>
              <a:t>RCC SØNDERSTRØM</a:t>
            </a:r>
          </a:p>
        </p:txBody>
      </p:sp>
      <p:sp>
        <p:nvSpPr>
          <p:cNvPr id="531474" name="Text Box 18"/>
          <p:cNvSpPr txBox="1">
            <a:spLocks noChangeArrowheads="1"/>
          </p:cNvSpPr>
          <p:nvPr/>
        </p:nvSpPr>
        <p:spPr bwMode="auto">
          <a:xfrm>
            <a:off x="6367463" y="5268913"/>
            <a:ext cx="273050" cy="519112"/>
          </a:xfrm>
          <a:prstGeom prst="rect">
            <a:avLst/>
          </a:prstGeom>
          <a:noFill/>
          <a:ln w="9525">
            <a:noFill/>
            <a:miter lim="800000"/>
            <a:headEnd/>
            <a:tailEnd/>
          </a:ln>
        </p:spPr>
        <p:txBody>
          <a:bodyPr wrap="none">
            <a:spAutoFit/>
          </a:bodyPr>
          <a:lstStyle/>
          <a:p>
            <a:pPr algn="l"/>
            <a:r>
              <a:rPr lang="en-US" sz="2800" i="0">
                <a:solidFill>
                  <a:srgbClr val="000000"/>
                </a:solidFill>
                <a:effectLst/>
                <a:latin typeface="Times New Roman" pitchFamily="18" charset="0"/>
              </a:rPr>
              <a:t>.</a:t>
            </a:r>
          </a:p>
        </p:txBody>
      </p:sp>
      <p:sp>
        <p:nvSpPr>
          <p:cNvPr id="531475" name="Text Box 19"/>
          <p:cNvSpPr txBox="1">
            <a:spLocks noChangeArrowheads="1"/>
          </p:cNvSpPr>
          <p:nvPr/>
        </p:nvSpPr>
        <p:spPr bwMode="auto">
          <a:xfrm>
            <a:off x="6065838" y="4752975"/>
            <a:ext cx="1085850" cy="212725"/>
          </a:xfrm>
          <a:prstGeom prst="rect">
            <a:avLst/>
          </a:prstGeom>
          <a:noFill/>
          <a:ln w="9525">
            <a:noFill/>
            <a:miter lim="800000"/>
            <a:headEnd/>
            <a:tailEnd/>
          </a:ln>
        </p:spPr>
        <p:txBody>
          <a:bodyPr wrap="none">
            <a:spAutoFit/>
          </a:bodyPr>
          <a:lstStyle/>
          <a:p>
            <a:pPr algn="l"/>
            <a:r>
              <a:rPr lang="en-US" sz="800" b="1" i="0">
                <a:solidFill>
                  <a:srgbClr val="000000"/>
                </a:solidFill>
                <a:effectLst/>
              </a:rPr>
              <a:t>MRCC TORSHAVN</a:t>
            </a:r>
          </a:p>
        </p:txBody>
      </p:sp>
      <p:sp>
        <p:nvSpPr>
          <p:cNvPr id="531476" name="Line 20"/>
          <p:cNvSpPr>
            <a:spLocks noChangeShapeType="1"/>
          </p:cNvSpPr>
          <p:nvPr/>
        </p:nvSpPr>
        <p:spPr bwMode="auto">
          <a:xfrm flipH="1">
            <a:off x="6499225" y="4929188"/>
            <a:ext cx="280988" cy="661987"/>
          </a:xfrm>
          <a:prstGeom prst="line">
            <a:avLst/>
          </a:prstGeom>
          <a:noFill/>
          <a:ln w="9525">
            <a:solidFill>
              <a:srgbClr val="000000"/>
            </a:solidFill>
            <a:round/>
            <a:headEnd/>
            <a:tailEnd type="triangle" w="sm" len="sm"/>
          </a:ln>
        </p:spPr>
        <p:txBody>
          <a:bodyPr/>
          <a:lstStyle/>
          <a:p>
            <a:endParaRPr lang="en-GB"/>
          </a:p>
        </p:txBody>
      </p:sp>
      <p:sp>
        <p:nvSpPr>
          <p:cNvPr id="531477" name="Text Box 21"/>
          <p:cNvSpPr txBox="1">
            <a:spLocks noChangeArrowheads="1"/>
          </p:cNvSpPr>
          <p:nvPr/>
        </p:nvSpPr>
        <p:spPr bwMode="auto">
          <a:xfrm>
            <a:off x="3971925" y="5653088"/>
            <a:ext cx="1098550" cy="214312"/>
          </a:xfrm>
          <a:prstGeom prst="rect">
            <a:avLst/>
          </a:prstGeom>
          <a:noFill/>
          <a:ln w="9525">
            <a:noFill/>
            <a:miter lim="800000"/>
            <a:headEnd/>
            <a:tailEnd/>
          </a:ln>
        </p:spPr>
        <p:txBody>
          <a:bodyPr wrap="none">
            <a:spAutoFit/>
          </a:bodyPr>
          <a:lstStyle/>
          <a:p>
            <a:pPr algn="l"/>
            <a:r>
              <a:rPr lang="en-US" sz="800" b="1" i="0">
                <a:solidFill>
                  <a:srgbClr val="000000"/>
                </a:solidFill>
                <a:effectLst/>
              </a:rPr>
              <a:t>MRCC REYKJAVIK</a:t>
            </a:r>
          </a:p>
        </p:txBody>
      </p:sp>
      <p:sp>
        <p:nvSpPr>
          <p:cNvPr id="531478" name="Text Box 22"/>
          <p:cNvSpPr txBox="1">
            <a:spLocks noChangeArrowheads="1"/>
          </p:cNvSpPr>
          <p:nvPr/>
        </p:nvSpPr>
        <p:spPr bwMode="auto">
          <a:xfrm>
            <a:off x="4926013" y="4351338"/>
            <a:ext cx="1014412" cy="214312"/>
          </a:xfrm>
          <a:prstGeom prst="rect">
            <a:avLst/>
          </a:prstGeom>
          <a:noFill/>
          <a:ln w="9525">
            <a:noFill/>
            <a:miter lim="800000"/>
            <a:headEnd/>
            <a:tailEnd/>
          </a:ln>
        </p:spPr>
        <p:txBody>
          <a:bodyPr wrap="none">
            <a:spAutoFit/>
          </a:bodyPr>
          <a:lstStyle/>
          <a:p>
            <a:pPr algn="l"/>
            <a:r>
              <a:rPr lang="en-US" sz="800" b="1" i="0">
                <a:solidFill>
                  <a:srgbClr val="000000"/>
                </a:solidFill>
                <a:effectLst/>
              </a:rPr>
              <a:t>RCC REYKJAVIK</a:t>
            </a:r>
          </a:p>
        </p:txBody>
      </p:sp>
      <p:sp>
        <p:nvSpPr>
          <p:cNvPr id="531479" name="Line 23"/>
          <p:cNvSpPr>
            <a:spLocks noChangeShapeType="1"/>
          </p:cNvSpPr>
          <p:nvPr/>
        </p:nvSpPr>
        <p:spPr bwMode="auto">
          <a:xfrm flipH="1">
            <a:off x="4665663" y="4535488"/>
            <a:ext cx="720725" cy="882650"/>
          </a:xfrm>
          <a:prstGeom prst="line">
            <a:avLst/>
          </a:prstGeom>
          <a:noFill/>
          <a:ln w="9525">
            <a:solidFill>
              <a:srgbClr val="000000"/>
            </a:solidFill>
            <a:round/>
            <a:headEnd/>
            <a:tailEnd type="triangle" w="sm" len="sm"/>
          </a:ln>
        </p:spPr>
        <p:txBody>
          <a:bodyPr/>
          <a:lstStyle/>
          <a:p>
            <a:endParaRPr lang="en-GB"/>
          </a:p>
        </p:txBody>
      </p:sp>
      <p:sp>
        <p:nvSpPr>
          <p:cNvPr id="531480" name="Line 24"/>
          <p:cNvSpPr>
            <a:spLocks noChangeShapeType="1"/>
          </p:cNvSpPr>
          <p:nvPr/>
        </p:nvSpPr>
        <p:spPr bwMode="auto">
          <a:xfrm flipH="1" flipV="1">
            <a:off x="4659313" y="5426075"/>
            <a:ext cx="1587" cy="290513"/>
          </a:xfrm>
          <a:prstGeom prst="line">
            <a:avLst/>
          </a:prstGeom>
          <a:noFill/>
          <a:ln w="9525">
            <a:solidFill>
              <a:srgbClr val="000000"/>
            </a:solidFill>
            <a:round/>
            <a:headEnd/>
            <a:tailEnd type="triangle" w="sm" len="sm"/>
          </a:ln>
        </p:spPr>
        <p:txBody>
          <a:bodyPr/>
          <a:lstStyle/>
          <a:p>
            <a:endParaRPr lang="en-GB"/>
          </a:p>
        </p:txBody>
      </p:sp>
      <p:sp>
        <p:nvSpPr>
          <p:cNvPr id="531481" name="Line 25"/>
          <p:cNvSpPr>
            <a:spLocks noChangeShapeType="1"/>
          </p:cNvSpPr>
          <p:nvPr/>
        </p:nvSpPr>
        <p:spPr bwMode="auto">
          <a:xfrm>
            <a:off x="4095750" y="4897438"/>
            <a:ext cx="496888" cy="552450"/>
          </a:xfrm>
          <a:prstGeom prst="line">
            <a:avLst/>
          </a:prstGeom>
          <a:noFill/>
          <a:ln w="9525">
            <a:solidFill>
              <a:srgbClr val="000000"/>
            </a:solidFill>
            <a:round/>
            <a:headEnd/>
            <a:tailEnd type="triangle" w="sm" len="sm"/>
          </a:ln>
        </p:spPr>
        <p:txBody>
          <a:bodyPr/>
          <a:lstStyle/>
          <a:p>
            <a:endParaRPr lang="en-GB"/>
          </a:p>
        </p:txBody>
      </p:sp>
      <p:sp>
        <p:nvSpPr>
          <p:cNvPr id="531482" name="Text Box 26"/>
          <p:cNvSpPr txBox="1">
            <a:spLocks noChangeArrowheads="1"/>
          </p:cNvSpPr>
          <p:nvPr/>
        </p:nvSpPr>
        <p:spPr bwMode="auto">
          <a:xfrm>
            <a:off x="3389313" y="4633913"/>
            <a:ext cx="996950" cy="214312"/>
          </a:xfrm>
          <a:prstGeom prst="rect">
            <a:avLst/>
          </a:prstGeom>
          <a:noFill/>
          <a:ln w="9525">
            <a:noFill/>
            <a:miter lim="800000"/>
            <a:headEnd/>
            <a:tailEnd/>
          </a:ln>
        </p:spPr>
        <p:txBody>
          <a:bodyPr wrap="none">
            <a:spAutoFit/>
          </a:bodyPr>
          <a:lstStyle/>
          <a:p>
            <a:pPr algn="l"/>
            <a:r>
              <a:rPr lang="en-US" sz="800" b="1" i="0">
                <a:solidFill>
                  <a:srgbClr val="000000"/>
                </a:solidFill>
                <a:effectLst/>
              </a:rPr>
              <a:t>JRCC KEFLAVIK</a:t>
            </a:r>
          </a:p>
        </p:txBody>
      </p:sp>
      <p:sp>
        <p:nvSpPr>
          <p:cNvPr id="531483" name="Text Box 27"/>
          <p:cNvSpPr txBox="1">
            <a:spLocks noChangeArrowheads="1"/>
          </p:cNvSpPr>
          <p:nvPr/>
        </p:nvSpPr>
        <p:spPr bwMode="auto">
          <a:xfrm>
            <a:off x="1282700" y="5307013"/>
            <a:ext cx="273050" cy="517525"/>
          </a:xfrm>
          <a:prstGeom prst="rect">
            <a:avLst/>
          </a:prstGeom>
          <a:noFill/>
          <a:ln w="9525">
            <a:noFill/>
            <a:miter lim="800000"/>
            <a:headEnd/>
            <a:tailEnd/>
          </a:ln>
        </p:spPr>
        <p:txBody>
          <a:bodyPr wrap="none">
            <a:spAutoFit/>
          </a:bodyPr>
          <a:lstStyle/>
          <a:p>
            <a:pPr algn="l"/>
            <a:r>
              <a:rPr lang="en-US" sz="2800" i="0">
                <a:solidFill>
                  <a:srgbClr val="000000"/>
                </a:solidFill>
                <a:effectLst/>
                <a:latin typeface="Times New Roman" pitchFamily="18" charset="0"/>
              </a:rPr>
              <a:t>.</a:t>
            </a:r>
          </a:p>
        </p:txBody>
      </p:sp>
      <p:sp>
        <p:nvSpPr>
          <p:cNvPr id="531484" name="Line 28"/>
          <p:cNvSpPr>
            <a:spLocks noChangeShapeType="1"/>
          </p:cNvSpPr>
          <p:nvPr/>
        </p:nvSpPr>
        <p:spPr bwMode="auto">
          <a:xfrm flipH="1">
            <a:off x="1458913" y="5146675"/>
            <a:ext cx="495300" cy="487363"/>
          </a:xfrm>
          <a:prstGeom prst="line">
            <a:avLst/>
          </a:prstGeom>
          <a:noFill/>
          <a:ln w="9525">
            <a:solidFill>
              <a:srgbClr val="000000"/>
            </a:solidFill>
            <a:round/>
            <a:headEnd/>
            <a:tailEnd type="triangle" w="sm" len="sm"/>
          </a:ln>
        </p:spPr>
        <p:txBody>
          <a:bodyPr/>
          <a:lstStyle/>
          <a:p>
            <a:endParaRPr lang="en-GB"/>
          </a:p>
        </p:txBody>
      </p:sp>
      <p:sp>
        <p:nvSpPr>
          <p:cNvPr id="531485" name="Text Box 29"/>
          <p:cNvSpPr txBox="1">
            <a:spLocks noChangeArrowheads="1"/>
          </p:cNvSpPr>
          <p:nvPr/>
        </p:nvSpPr>
        <p:spPr bwMode="auto">
          <a:xfrm>
            <a:off x="1858963" y="4978400"/>
            <a:ext cx="1169987" cy="215900"/>
          </a:xfrm>
          <a:prstGeom prst="rect">
            <a:avLst/>
          </a:prstGeom>
          <a:noFill/>
          <a:ln w="9525">
            <a:noFill/>
            <a:miter lim="800000"/>
            <a:headEnd/>
            <a:tailEnd/>
          </a:ln>
        </p:spPr>
        <p:txBody>
          <a:bodyPr wrap="none">
            <a:spAutoFit/>
          </a:bodyPr>
          <a:lstStyle/>
          <a:p>
            <a:pPr algn="l"/>
            <a:r>
              <a:rPr lang="en-US" sz="800" b="1" i="0">
                <a:solidFill>
                  <a:srgbClr val="000000"/>
                </a:solidFill>
                <a:effectLst/>
              </a:rPr>
              <a:t>MRCC GRØNNEDAL</a:t>
            </a:r>
          </a:p>
        </p:txBody>
      </p:sp>
      <p:sp>
        <p:nvSpPr>
          <p:cNvPr id="531486" name="Text Box 30"/>
          <p:cNvSpPr txBox="1">
            <a:spLocks noChangeArrowheads="1"/>
          </p:cNvSpPr>
          <p:nvPr/>
        </p:nvSpPr>
        <p:spPr bwMode="auto">
          <a:xfrm>
            <a:off x="7848600" y="2587625"/>
            <a:ext cx="273050" cy="519113"/>
          </a:xfrm>
          <a:prstGeom prst="rect">
            <a:avLst/>
          </a:prstGeom>
          <a:noFill/>
          <a:ln w="9525">
            <a:noFill/>
            <a:miter lim="800000"/>
            <a:headEnd/>
            <a:tailEnd/>
          </a:ln>
        </p:spPr>
        <p:txBody>
          <a:bodyPr wrap="none">
            <a:spAutoFit/>
          </a:bodyPr>
          <a:lstStyle/>
          <a:p>
            <a:pPr algn="l"/>
            <a:r>
              <a:rPr lang="en-US" sz="2800" i="0">
                <a:solidFill>
                  <a:srgbClr val="000000"/>
                </a:solidFill>
                <a:effectLst/>
                <a:latin typeface="Times New Roman" pitchFamily="18" charset="0"/>
              </a:rPr>
              <a:t>.</a:t>
            </a:r>
          </a:p>
        </p:txBody>
      </p:sp>
      <p:sp>
        <p:nvSpPr>
          <p:cNvPr id="531487" name="Line 31"/>
          <p:cNvSpPr>
            <a:spLocks noChangeShapeType="1"/>
          </p:cNvSpPr>
          <p:nvPr/>
        </p:nvSpPr>
        <p:spPr bwMode="auto">
          <a:xfrm flipV="1">
            <a:off x="7535863" y="2979738"/>
            <a:ext cx="409575" cy="268287"/>
          </a:xfrm>
          <a:prstGeom prst="line">
            <a:avLst/>
          </a:prstGeom>
          <a:noFill/>
          <a:ln w="9525">
            <a:solidFill>
              <a:srgbClr val="000000"/>
            </a:solidFill>
            <a:round/>
            <a:headEnd/>
            <a:tailEnd type="triangle" w="sm" len="sm"/>
          </a:ln>
        </p:spPr>
        <p:txBody>
          <a:bodyPr/>
          <a:lstStyle/>
          <a:p>
            <a:endParaRPr lang="en-GB"/>
          </a:p>
        </p:txBody>
      </p:sp>
      <p:sp>
        <p:nvSpPr>
          <p:cNvPr id="531488" name="Text Box 32"/>
          <p:cNvSpPr txBox="1">
            <a:spLocks noChangeArrowheads="1"/>
          </p:cNvSpPr>
          <p:nvPr/>
        </p:nvSpPr>
        <p:spPr bwMode="auto">
          <a:xfrm>
            <a:off x="6894513" y="3182938"/>
            <a:ext cx="806450" cy="228600"/>
          </a:xfrm>
          <a:prstGeom prst="rect">
            <a:avLst/>
          </a:prstGeom>
          <a:noFill/>
          <a:ln w="9525">
            <a:noFill/>
            <a:miter lim="800000"/>
            <a:headEnd/>
            <a:tailEnd/>
          </a:ln>
        </p:spPr>
        <p:txBody>
          <a:bodyPr wrap="none">
            <a:spAutoFit/>
          </a:bodyPr>
          <a:lstStyle/>
          <a:p>
            <a:r>
              <a:rPr lang="en-US" sz="900" b="1" i="0">
                <a:solidFill>
                  <a:srgbClr val="000000"/>
                </a:solidFill>
                <a:effectLst/>
              </a:rPr>
              <a:t>RCC BODØ</a:t>
            </a:r>
          </a:p>
        </p:txBody>
      </p:sp>
      <p:sp>
        <p:nvSpPr>
          <p:cNvPr id="531489" name="Text Box 33"/>
          <p:cNvSpPr txBox="1">
            <a:spLocks noChangeArrowheads="1"/>
          </p:cNvSpPr>
          <p:nvPr/>
        </p:nvSpPr>
        <p:spPr bwMode="auto">
          <a:xfrm>
            <a:off x="1241425" y="3797300"/>
            <a:ext cx="273050" cy="519113"/>
          </a:xfrm>
          <a:prstGeom prst="rect">
            <a:avLst/>
          </a:prstGeom>
          <a:noFill/>
          <a:ln w="9525">
            <a:noFill/>
            <a:miter lim="800000"/>
            <a:headEnd/>
            <a:tailEnd/>
          </a:ln>
        </p:spPr>
        <p:txBody>
          <a:bodyPr wrap="none">
            <a:spAutoFit/>
          </a:bodyPr>
          <a:lstStyle/>
          <a:p>
            <a:pPr algn="l"/>
            <a:r>
              <a:rPr lang="en-US" sz="2800" i="0">
                <a:solidFill>
                  <a:srgbClr val="000000"/>
                </a:solidFill>
                <a:effectLst/>
                <a:latin typeface="Times New Roman" pitchFamily="18" charset="0"/>
              </a:rPr>
              <a:t>.</a:t>
            </a:r>
          </a:p>
        </p:txBody>
      </p:sp>
      <p:sp>
        <p:nvSpPr>
          <p:cNvPr id="531490" name="Line 34"/>
          <p:cNvSpPr>
            <a:spLocks noChangeShapeType="1"/>
          </p:cNvSpPr>
          <p:nvPr/>
        </p:nvSpPr>
        <p:spPr bwMode="auto">
          <a:xfrm flipH="1" flipV="1">
            <a:off x="1427163" y="4171950"/>
            <a:ext cx="630237" cy="7938"/>
          </a:xfrm>
          <a:prstGeom prst="line">
            <a:avLst/>
          </a:prstGeom>
          <a:noFill/>
          <a:ln w="9525">
            <a:solidFill>
              <a:srgbClr val="000000"/>
            </a:solidFill>
            <a:round/>
            <a:headEnd/>
            <a:tailEnd type="triangle" w="sm" len="sm"/>
          </a:ln>
        </p:spPr>
        <p:txBody>
          <a:bodyPr/>
          <a:lstStyle/>
          <a:p>
            <a:endParaRPr lang="en-GB"/>
          </a:p>
        </p:txBody>
      </p:sp>
      <p:sp>
        <p:nvSpPr>
          <p:cNvPr id="531504" name="Text Box 48"/>
          <p:cNvSpPr txBox="1">
            <a:spLocks noChangeArrowheads="1"/>
          </p:cNvSpPr>
          <p:nvPr/>
        </p:nvSpPr>
        <p:spPr bwMode="auto">
          <a:xfrm>
            <a:off x="3192463" y="1230313"/>
            <a:ext cx="1030287" cy="285750"/>
          </a:xfrm>
          <a:prstGeom prst="rect">
            <a:avLst/>
          </a:prstGeom>
          <a:noFill/>
          <a:ln w="9525">
            <a:noFill/>
            <a:miter lim="800000"/>
            <a:headEnd/>
            <a:tailEnd/>
          </a:ln>
          <a:effectLst/>
        </p:spPr>
        <p:txBody>
          <a:bodyPr wrap="none" lIns="72000" tIns="36000" rIns="72000" bIns="36000">
            <a:spAutoFit/>
          </a:bodyPr>
          <a:lstStyle/>
          <a:p>
            <a:r>
              <a:rPr lang="en-GB" sz="1400" b="1" i="0">
                <a:effectLst>
                  <a:outerShdw blurRad="38100" dist="38100" dir="2700000" algn="tl">
                    <a:srgbClr val="FFFFFF"/>
                  </a:outerShdw>
                </a:effectLst>
              </a:rPr>
              <a:t>ATLANTIC</a:t>
            </a:r>
          </a:p>
        </p:txBody>
      </p:sp>
      <p:sp>
        <p:nvSpPr>
          <p:cNvPr id="531505" name="Text Box 49"/>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3506" name="Picture 2"/>
          <p:cNvPicPr>
            <a:picLocks noChangeAspect="1" noChangeArrowheads="1"/>
          </p:cNvPicPr>
          <p:nvPr/>
        </p:nvPicPr>
        <p:blipFill>
          <a:blip r:embed="rId3"/>
          <a:srcRect l="5475" t="13312" r="4649" b="15562"/>
          <a:stretch>
            <a:fillRect/>
          </a:stretch>
        </p:blipFill>
        <p:spPr bwMode="auto">
          <a:xfrm>
            <a:off x="0" y="0"/>
            <a:ext cx="9267825" cy="6858000"/>
          </a:xfrm>
          <a:prstGeom prst="rect">
            <a:avLst/>
          </a:prstGeom>
          <a:noFill/>
          <a:ln w="9525">
            <a:noFill/>
            <a:miter lim="800000"/>
            <a:headEnd/>
            <a:tailEnd/>
          </a:ln>
        </p:spPr>
      </p:pic>
      <p:sp>
        <p:nvSpPr>
          <p:cNvPr id="533517" name="Text Box 13"/>
          <p:cNvSpPr txBox="1">
            <a:spLocks noChangeArrowheads="1"/>
          </p:cNvSpPr>
          <p:nvPr/>
        </p:nvSpPr>
        <p:spPr bwMode="auto">
          <a:xfrm>
            <a:off x="1874838" y="293688"/>
            <a:ext cx="1285875" cy="347662"/>
          </a:xfrm>
          <a:prstGeom prst="rect">
            <a:avLst/>
          </a:prstGeom>
          <a:noFill/>
          <a:ln w="9525">
            <a:noFill/>
            <a:miter lim="800000"/>
            <a:headEnd/>
            <a:tailEnd/>
          </a:ln>
          <a:effectLst/>
        </p:spPr>
        <p:txBody>
          <a:bodyPr wrap="none" lIns="72000" tIns="36000" rIns="72000" bIns="36000">
            <a:spAutoFit/>
          </a:bodyPr>
          <a:lstStyle/>
          <a:p>
            <a:r>
              <a:rPr lang="en-GB" sz="1800" b="1" i="0">
                <a:effectLst/>
              </a:rPr>
              <a:t>ATLANTIC</a:t>
            </a:r>
          </a:p>
        </p:txBody>
      </p:sp>
      <p:sp>
        <p:nvSpPr>
          <p:cNvPr id="533518" name="Text Box 14"/>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5554" name="Picture 2"/>
          <p:cNvPicPr>
            <a:picLocks noChangeAspect="1" noChangeArrowheads="1"/>
          </p:cNvPicPr>
          <p:nvPr/>
        </p:nvPicPr>
        <p:blipFill>
          <a:blip r:embed="rId3"/>
          <a:srcRect l="7050" t="9468" r="7950" b="15562"/>
          <a:stretch>
            <a:fillRect/>
          </a:stretch>
        </p:blipFill>
        <p:spPr bwMode="auto">
          <a:xfrm>
            <a:off x="0" y="0"/>
            <a:ext cx="9144000" cy="6858000"/>
          </a:xfrm>
          <a:prstGeom prst="rect">
            <a:avLst/>
          </a:prstGeom>
          <a:noFill/>
          <a:ln w="9525">
            <a:noFill/>
            <a:miter lim="800000"/>
            <a:headEnd/>
            <a:tailEnd/>
          </a:ln>
        </p:spPr>
      </p:pic>
      <p:sp>
        <p:nvSpPr>
          <p:cNvPr id="535577" name="Text Box 25"/>
          <p:cNvSpPr txBox="1">
            <a:spLocks noChangeArrowheads="1"/>
          </p:cNvSpPr>
          <p:nvPr/>
        </p:nvSpPr>
        <p:spPr bwMode="auto">
          <a:xfrm>
            <a:off x="169863" y="227013"/>
            <a:ext cx="1285875" cy="347662"/>
          </a:xfrm>
          <a:prstGeom prst="rect">
            <a:avLst/>
          </a:prstGeom>
          <a:noFill/>
          <a:ln w="9525">
            <a:noFill/>
            <a:miter lim="800000"/>
            <a:headEnd/>
            <a:tailEnd/>
          </a:ln>
          <a:effectLst/>
        </p:spPr>
        <p:txBody>
          <a:bodyPr lIns="72000" tIns="36000" rIns="72000" bIns="36000">
            <a:spAutoFit/>
          </a:bodyPr>
          <a:lstStyle/>
          <a:p>
            <a:r>
              <a:rPr lang="en-GB" sz="1800" b="1" i="0">
                <a:effectLst/>
              </a:rPr>
              <a:t>ATLANTIC</a:t>
            </a:r>
          </a:p>
        </p:txBody>
      </p:sp>
      <p:sp>
        <p:nvSpPr>
          <p:cNvPr id="535578" name="Text Box 26"/>
          <p:cNvSpPr txBox="1">
            <a:spLocks noChangeArrowheads="1"/>
          </p:cNvSpPr>
          <p:nvPr/>
        </p:nvSpPr>
        <p:spPr bwMode="auto">
          <a:xfrm>
            <a:off x="7307263" y="6350000"/>
            <a:ext cx="1657350" cy="361950"/>
          </a:xfrm>
          <a:prstGeom prst="rect">
            <a:avLst/>
          </a:prstGeom>
          <a:noFill/>
          <a:ln w="9525">
            <a:noFill/>
            <a:miter lim="800000"/>
            <a:headEnd/>
            <a:tailEnd/>
          </a:ln>
          <a:effectLst/>
        </p:spPr>
        <p:txBody>
          <a:bodyPr lIns="72000" tIns="36000" rIns="72000" bIns="36000">
            <a:spAutoFit/>
          </a:bodyPr>
          <a:lstStyle/>
          <a:p>
            <a:pPr>
              <a:spcBef>
                <a:spcPct val="50000"/>
              </a:spcBef>
            </a:pPr>
            <a:r>
              <a:rPr lang="en-GB">
                <a:solidFill>
                  <a:srgbClr val="FFFF00"/>
                </a:solidFill>
                <a:effectLst>
                  <a:outerShdw blurRad="38100" dist="38100" dir="2700000" algn="tl">
                    <a:srgbClr val="000000"/>
                  </a:outerShdw>
                </a:effectLst>
              </a:rPr>
              <a:t>Slide 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Baskerville"/>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1"/>
          </a:solidFill>
          <a:prstDash val="solid"/>
          <a:round/>
          <a:headEnd type="none" w="med" len="med"/>
          <a:tailEnd type="none" w="med" len="med"/>
        </a:ln>
        <a:effectLst/>
      </a:spPr>
      <a:bodyPr vert="horz" wrap="square" lIns="72000" tIns="36000" rIns="72000" bIns="3600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900" b="0"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1"/>
          </a:solidFill>
          <a:prstDash val="solid"/>
          <a:round/>
          <a:headEnd type="none" w="med" len="med"/>
          <a:tailEnd type="none" w="med" len="med"/>
        </a:ln>
        <a:effectLst/>
      </a:spPr>
      <a:bodyPr vert="horz" wrap="square" lIns="72000" tIns="36000" rIns="72000" bIns="3600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900" b="0"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Default Design 1">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13026</TotalTime>
  <Words>1728</Words>
  <Application>Microsoft Office PowerPoint</Application>
  <PresentationFormat>On-screen Show (4:3)</PresentationFormat>
  <Paragraphs>311</Paragraphs>
  <Slides>16</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Default Design</vt:lpstr>
      <vt:lpstr>Document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NATO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  Ex BOLD MERCY Wg Cdr S McNamara</dc:title>
  <dc:creator>CDR J. Garat, SPN</dc:creator>
  <cp:lastModifiedBy>mnw.m.cole</cp:lastModifiedBy>
  <cp:revision>323</cp:revision>
  <cp:lastPrinted>2001-01-31T15:30:48Z</cp:lastPrinted>
  <dcterms:created xsi:type="dcterms:W3CDTF">2000-04-04T15:14:12Z</dcterms:created>
  <dcterms:modified xsi:type="dcterms:W3CDTF">2010-10-27T12:06:44Z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ilemap Reference">
    <vt:lpwstr/>
  </property>
  <property fmtid="{D5CDD505-2E9C-101B-9397-08002B2CF9AE}" pid="3" name="Publication Date">
    <vt:lpwstr>2008-08-19T00:00:00Z</vt:lpwstr>
  </property>
  <property fmtid="{D5CDD505-2E9C-101B-9397-08002B2CF9AE}" pid="4" name="General Description">
    <vt:lpwstr/>
  </property>
  <property fmtid="{D5CDD505-2E9C-101B-9397-08002B2CF9AE}" pid="5" name="Command">
    <vt:lpwstr>CC-Mar HQ Northwood</vt:lpwstr>
  </property>
  <property fmtid="{D5CDD505-2E9C-101B-9397-08002B2CF9AE}" pid="6" name="Office">
    <vt:lpwstr>Air Div</vt:lpwstr>
  </property>
  <property fmtid="{D5CDD505-2E9C-101B-9397-08002B2CF9AE}" pid="7" name="Authority Date">
    <vt:lpwstr>2008-08-19T00:00:00Z</vt:lpwstr>
  </property>
  <property fmtid="{D5CDD505-2E9C-101B-9397-08002B2CF9AE}" pid="8" name="_Status">
    <vt:lpwstr>Draft</vt:lpwstr>
  </property>
  <property fmtid="{D5CDD505-2E9C-101B-9397-08002B2CF9AE}" pid="9" name="Releasability Marking">
    <vt:lpwstr/>
  </property>
  <property fmtid="{D5CDD505-2E9C-101B-9397-08002B2CF9AE}" pid="10" name="ContentType">
    <vt:lpwstr>Military Letter</vt:lpwstr>
  </property>
  <property fmtid="{D5CDD505-2E9C-101B-9397-08002B2CF9AE}" pid="11" name="Signatory or Authority">
    <vt:lpwstr/>
  </property>
  <property fmtid="{D5CDD505-2E9C-101B-9397-08002B2CF9AE}" pid="12" name="Creation Date">
    <vt:lpwstr>2008-08-19T00:00:00Z</vt:lpwstr>
  </property>
  <property fmtid="{D5CDD505-2E9C-101B-9397-08002B2CF9AE}" pid="13" name="Disposal Recommendation">
    <vt:lpwstr>Archive</vt:lpwstr>
  </property>
  <property fmtid="{D5CDD505-2E9C-101B-9397-08002B2CF9AE}" pid="14" name="Expiry Date">
    <vt:lpwstr>2013-08-19T00:00:00Z</vt:lpwstr>
  </property>
  <property fmtid="{D5CDD505-2E9C-101B-9397-08002B2CF9AE}" pid="15" name="Language">
    <vt:lpwstr>English</vt:lpwstr>
  </property>
  <property fmtid="{D5CDD505-2E9C-101B-9397-08002B2CF9AE}" pid="16" name="Document Type">
    <vt:lpwstr/>
  </property>
  <property fmtid="{D5CDD505-2E9C-101B-9397-08002B2CF9AE}" pid="17" name="Author or Owner">
    <vt:lpwstr>A513</vt:lpwstr>
  </property>
  <property fmtid="{D5CDD505-2E9C-101B-9397-08002B2CF9AE}" pid="18" name="Security Classification">
    <vt:lpwstr>NATO UNCLASSIFIED</vt:lpwstr>
  </property>
  <property fmtid="{D5CDD505-2E9C-101B-9397-08002B2CF9AE}" pid="19" name="Caveat">
    <vt:lpwstr/>
  </property>
  <property fmtid="{D5CDD505-2E9C-101B-9397-08002B2CF9AE}" pid="20" name="File Reference Number">
    <vt:lpwstr/>
  </property>
  <property fmtid="{D5CDD505-2E9C-101B-9397-08002B2CF9AE}" pid="21" name="DHSCreationDate">
    <vt:lpwstr>2008-08-19T00:00:00Z</vt:lpwstr>
  </property>
  <property fmtid="{D5CDD505-2E9C-101B-9397-08002B2CF9AE}" pid="22" name="DHSStatus">
    <vt:lpwstr>1</vt:lpwstr>
  </property>
  <property fmtid="{D5CDD505-2E9C-101B-9397-08002B2CF9AE}" pid="23" name="DHSSecurityClassification">
    <vt:lpwstr>4</vt:lpwstr>
  </property>
  <property fmtid="{D5CDD505-2E9C-101B-9397-08002B2CF9AE}" pid="24" name="DHSAuthorityDate">
    <vt:lpwstr>2008-08-19T00:00:00Z</vt:lpwstr>
  </property>
  <property fmtid="{D5CDD505-2E9C-101B-9397-08002B2CF9AE}" pid="25" name="DHSPublicationDate">
    <vt:lpwstr>2008-08-19T00:00:00Z</vt:lpwstr>
  </property>
  <property fmtid="{D5CDD505-2E9C-101B-9397-08002B2CF9AE}" pid="26" name="DHSLanguage">
    <vt:lpwstr>1</vt:lpwstr>
  </property>
  <property fmtid="{D5CDD505-2E9C-101B-9397-08002B2CF9AE}" pid="27" name="DHSFileReferenceNumber">
    <vt:lpwstr/>
  </property>
  <property fmtid="{D5CDD505-2E9C-101B-9397-08002B2CF9AE}" pid="28" name="DHSExpiryDate">
    <vt:lpwstr>2013-08-19T00:00:00Z</vt:lpwstr>
  </property>
  <property fmtid="{D5CDD505-2E9C-101B-9397-08002B2CF9AE}" pid="29" name="DHSFilemapReference">
    <vt:lpwstr/>
  </property>
  <property fmtid="{D5CDD505-2E9C-101B-9397-08002B2CF9AE}" pid="30" name="DHSReleasabilityMarking">
    <vt:lpwstr>1</vt:lpwstr>
  </property>
  <property fmtid="{D5CDD505-2E9C-101B-9397-08002B2CF9AE}" pid="31" name="DHSCommand">
    <vt:lpwstr>1</vt:lpwstr>
  </property>
  <property fmtid="{D5CDD505-2E9C-101B-9397-08002B2CF9AE}" pid="32" name="display_urn:schemas-microsoft-com:office:office#DHSAuthorOrOwner">
    <vt:lpwstr>MANW AIR POL, CON &amp; DOC McNamara S OF-4 -Interim PE</vt:lpwstr>
  </property>
  <property fmtid="{D5CDD505-2E9C-101B-9397-08002B2CF9AE}" pid="33" name="DHSAuthorOrOwner">
    <vt:lpwstr>18</vt:lpwstr>
  </property>
  <property fmtid="{D5CDD505-2E9C-101B-9397-08002B2CF9AE}" pid="34" name="DHSCaveat">
    <vt:lpwstr>1</vt:lpwstr>
  </property>
  <property fmtid="{D5CDD505-2E9C-101B-9397-08002B2CF9AE}" pid="35" name="DHSDisposalRecommendation">
    <vt:lpwstr>1</vt:lpwstr>
  </property>
  <property fmtid="{D5CDD505-2E9C-101B-9397-08002B2CF9AE}" pid="36" name="DHSGeneralDescription">
    <vt:lpwstr>[Author or Owner:A513]_x000d_
</vt:lpwstr>
  </property>
  <property fmtid="{D5CDD505-2E9C-101B-9397-08002B2CF9AE}" pid="37" name="DHSTaskerReferenceNumber">
    <vt:lpwstr/>
  </property>
  <property fmtid="{D5CDD505-2E9C-101B-9397-08002B2CF9AE}" pid="38" name="DHSTaskerLink">
    <vt:lpwstr/>
  </property>
  <property fmtid="{D5CDD505-2E9C-101B-9397-08002B2CF9AE}" pid="39" name="DHSAdditionalData">
    <vt:lpwstr/>
  </property>
</Properties>
</file>