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customXml/itemProps1.xml" ContentType="application/vnd.openxmlformats-officedocument.customXmlPropertie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  <p:sldMasterId id="2147483724" r:id="rId2"/>
    <p:sldMasterId id="2147483725" r:id="rId3"/>
  </p:sldMasterIdLst>
  <p:notesMasterIdLst>
    <p:notesMasterId r:id="rId15"/>
  </p:notesMasterIdLst>
  <p:sldIdLst>
    <p:sldId id="324" r:id="rId4"/>
    <p:sldId id="321" r:id="rId5"/>
    <p:sldId id="375" r:id="rId6"/>
    <p:sldId id="379" r:id="rId7"/>
    <p:sldId id="397" r:id="rId8"/>
    <p:sldId id="390" r:id="rId9"/>
    <p:sldId id="391" r:id="rId10"/>
    <p:sldId id="396" r:id="rId11"/>
    <p:sldId id="398" r:id="rId12"/>
    <p:sldId id="392" r:id="rId13"/>
    <p:sldId id="399" r:id="rId1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9999"/>
    <a:srgbClr val="1C1C1C"/>
    <a:srgbClr val="CC0000"/>
    <a:srgbClr val="333333"/>
    <a:srgbClr val="A50021"/>
    <a:srgbClr val="0000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35" autoAdjust="0"/>
    <p:restoredTop sz="93983" autoAdjust="0"/>
  </p:normalViewPr>
  <p:slideViewPr>
    <p:cSldViewPr>
      <p:cViewPr varScale="1">
        <p:scale>
          <a:sx n="87" d="100"/>
          <a:sy n="87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8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Click to edit Master text styles</a:t>
            </a:r>
          </a:p>
          <a:p>
            <a:pPr lvl="1"/>
            <a:r>
              <a:rPr lang="de-DE" noProof="0" smtClean="0"/>
              <a:t>Second level</a:t>
            </a:r>
          </a:p>
          <a:p>
            <a:pPr lvl="2"/>
            <a:r>
              <a:rPr lang="de-DE" noProof="0" smtClean="0"/>
              <a:t>Third level</a:t>
            </a:r>
          </a:p>
          <a:p>
            <a:pPr lvl="3"/>
            <a:r>
              <a:rPr lang="de-DE" noProof="0" smtClean="0"/>
              <a:t>Fourth level</a:t>
            </a:r>
          </a:p>
          <a:p>
            <a:pPr lvl="4"/>
            <a:r>
              <a:rPr lang="de-DE" noProof="0" smtClean="0"/>
              <a:t>Fifth level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04020CD-70DC-4FD7-A497-2C0492C1E81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2BA63-C2D9-48C5-8510-76884D5F1E4A}" type="slidenum">
              <a:rPr lang="de-DE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2621EF41-4C10-44D8-871E-9FF19967B25D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BE9C5B76-3561-4577-BC22-4D189C7A7004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450C2B26-5F36-4DE9-A69D-7D48BB166FFC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7675" y="1692275"/>
            <a:ext cx="4095750" cy="165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5825" y="1692275"/>
            <a:ext cx="4097338" cy="165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A5A6E984-5B25-4F52-8D81-22D7011414FE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F0385E3E-695E-496B-B739-D660E0704B2B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5203FA0B-4B3C-4F5F-AF24-7147A394212A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A3453FD9-69DB-4345-89A6-F8C7A72227C2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85E70D68-2921-4F2F-8B2C-2B4AE4EEDA4E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B5399892-D09F-48A6-81B9-1FD95ADED1E8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30719AF4-D9CC-4F0F-9624-5AF3ED76FC51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88925"/>
            <a:ext cx="2085975" cy="3057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7675" y="288925"/>
            <a:ext cx="6107113" cy="3057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  <a:fld id="{91452C57-1CAB-42BE-AEE6-ADED1663835C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accent2"/>
            </a:gs>
            <a:gs pos="100000">
              <a:srgbClr val="A2CC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-E-MISC-1-02_06_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8" name="Rectangle 8"/>
          <p:cNvSpPr>
            <a:spLocks noChangeArrowheads="1"/>
          </p:cNvSpPr>
          <p:nvPr/>
        </p:nvSpPr>
        <p:spPr bwMode="auto">
          <a:xfrm>
            <a:off x="6770688" y="6151563"/>
            <a:ext cx="2041525" cy="442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43369" name="Text Box 9"/>
          <p:cNvSpPr txBox="1">
            <a:spLocks noChangeArrowheads="1"/>
          </p:cNvSpPr>
          <p:nvPr/>
        </p:nvSpPr>
        <p:spPr bwMode="auto">
          <a:xfrm>
            <a:off x="6400800" y="6629400"/>
            <a:ext cx="27432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800" b="1">
                <a:solidFill>
                  <a:srgbClr val="003399"/>
                </a:solidFill>
              </a:rPr>
              <a:t>Copyright © 2011 Jeppesen</a:t>
            </a:r>
          </a:p>
        </p:txBody>
      </p:sp>
      <p:pic>
        <p:nvPicPr>
          <p:cNvPr id="102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62800" y="6489700"/>
            <a:ext cx="1905000" cy="1619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accent2"/>
            </a:gs>
            <a:gs pos="100000">
              <a:srgbClr val="A2CC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A-E-MISC-1-02_06_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517900" y="76200"/>
            <a:ext cx="5549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6477000" y="6172200"/>
            <a:ext cx="2514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>
              <a:latin typeface="Arial" charset="0"/>
              <a:cs typeface="Arial" charset="0"/>
            </a:endParaRPr>
          </a:p>
        </p:txBody>
      </p:sp>
      <p:sp>
        <p:nvSpPr>
          <p:cNvPr id="145415" name="Text Box 7"/>
          <p:cNvSpPr txBox="1">
            <a:spLocks noChangeArrowheads="1"/>
          </p:cNvSpPr>
          <p:nvPr/>
        </p:nvSpPr>
        <p:spPr bwMode="auto">
          <a:xfrm>
            <a:off x="6400800" y="6629400"/>
            <a:ext cx="27432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800" b="1">
                <a:solidFill>
                  <a:srgbClr val="003399"/>
                </a:solidFill>
                <a:latin typeface="Arial" charset="0"/>
                <a:cs typeface="Arial" charset="0"/>
              </a:rPr>
              <a:t>Copyright © 2010 Jeppesen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0400" y="6477000"/>
            <a:ext cx="2057400" cy="1746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8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0" y="-19050"/>
            <a:ext cx="9144000" cy="15621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3A75C4"/>
              </a:gs>
            </a:gsLst>
            <a:lin ang="0" scaled="1"/>
          </a:gra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200">
              <a:latin typeface="Arial" charset="0"/>
              <a:cs typeface="+mn-cs"/>
            </a:endParaRPr>
          </a:p>
        </p:txBody>
      </p:sp>
      <p:pic>
        <p:nvPicPr>
          <p:cNvPr id="3075" name="Picture 22" descr="ba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130300"/>
            <a:ext cx="684053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43" name="Freeform 23"/>
          <p:cNvSpPr>
            <a:spLocks/>
          </p:cNvSpPr>
          <p:nvPr/>
        </p:nvSpPr>
        <p:spPr bwMode="auto">
          <a:xfrm>
            <a:off x="6418263" y="1095375"/>
            <a:ext cx="2725737" cy="431800"/>
          </a:xfrm>
          <a:custGeom>
            <a:avLst/>
            <a:gdLst/>
            <a:ahLst/>
            <a:cxnLst>
              <a:cxn ang="0">
                <a:pos x="1717" y="0"/>
              </a:cxn>
              <a:cxn ang="0">
                <a:pos x="282" y="0"/>
              </a:cxn>
              <a:cxn ang="0">
                <a:pos x="0" y="272"/>
              </a:cxn>
              <a:cxn ang="0">
                <a:pos x="1714" y="272"/>
              </a:cxn>
              <a:cxn ang="0">
                <a:pos x="1717" y="0"/>
              </a:cxn>
            </a:cxnLst>
            <a:rect l="0" t="0" r="r" b="b"/>
            <a:pathLst>
              <a:path w="1717" h="272">
                <a:moveTo>
                  <a:pt x="1717" y="0"/>
                </a:moveTo>
                <a:lnTo>
                  <a:pt x="282" y="0"/>
                </a:lnTo>
                <a:lnTo>
                  <a:pt x="0" y="272"/>
                </a:lnTo>
                <a:lnTo>
                  <a:pt x="1714" y="272"/>
                </a:lnTo>
                <a:lnTo>
                  <a:pt x="1717" y="0"/>
                </a:lnTo>
                <a:close/>
              </a:path>
            </a:pathLst>
          </a:custGeom>
          <a:solidFill>
            <a:srgbClr val="3873C2"/>
          </a:solidFill>
          <a:ln w="12700" cap="flat" cmpd="sng">
            <a:solidFill>
              <a:srgbClr val="3571C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200">
              <a:latin typeface="Arial" charset="0"/>
              <a:cs typeface="+mn-cs"/>
            </a:endParaRPr>
          </a:p>
        </p:txBody>
      </p:sp>
      <p:sp>
        <p:nvSpPr>
          <p:cNvPr id="107535" name="Freeform 15"/>
          <p:cNvSpPr>
            <a:spLocks/>
          </p:cNvSpPr>
          <p:nvPr/>
        </p:nvSpPr>
        <p:spPr bwMode="auto">
          <a:xfrm>
            <a:off x="6427788" y="1130300"/>
            <a:ext cx="2725737" cy="431800"/>
          </a:xfrm>
          <a:custGeom>
            <a:avLst/>
            <a:gdLst/>
            <a:ahLst/>
            <a:cxnLst>
              <a:cxn ang="0">
                <a:pos x="1717" y="0"/>
              </a:cxn>
              <a:cxn ang="0">
                <a:pos x="282" y="0"/>
              </a:cxn>
              <a:cxn ang="0">
                <a:pos x="0" y="272"/>
              </a:cxn>
              <a:cxn ang="0">
                <a:pos x="1714" y="272"/>
              </a:cxn>
              <a:cxn ang="0">
                <a:pos x="1717" y="0"/>
              </a:cxn>
            </a:cxnLst>
            <a:rect l="0" t="0" r="r" b="b"/>
            <a:pathLst>
              <a:path w="1717" h="272">
                <a:moveTo>
                  <a:pt x="1717" y="0"/>
                </a:moveTo>
                <a:lnTo>
                  <a:pt x="282" y="0"/>
                </a:lnTo>
                <a:lnTo>
                  <a:pt x="0" y="272"/>
                </a:lnTo>
                <a:lnTo>
                  <a:pt x="1714" y="272"/>
                </a:lnTo>
                <a:lnTo>
                  <a:pt x="1717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200">
              <a:latin typeface="Arial" charset="0"/>
              <a:cs typeface="+mn-cs"/>
            </a:endParaRPr>
          </a:p>
        </p:txBody>
      </p:sp>
      <p:pic>
        <p:nvPicPr>
          <p:cNvPr id="3078" name="Picture 14" descr="Jep_Boeing_Horiz_2colo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78638" y="1271588"/>
            <a:ext cx="2124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47675" y="288925"/>
            <a:ext cx="834548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7675" y="1692275"/>
            <a:ext cx="8345488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04038" y="6532563"/>
            <a:ext cx="1782762" cy="24606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" tIns="9144" rIns="9144" bIns="914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 </a:t>
            </a:r>
            <a:fld id="{DADFAC08-6368-4AAE-97B8-36F90481202A}" type="slidenum">
              <a:rPr lang="en-US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538913"/>
            <a:ext cx="3200400" cy="23971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9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JEPPESEN PROPRIETARY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hdr="0" dt="0"/>
  <p:txStyles>
    <p:titleStyle>
      <a:lvl1pPr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2pPr>
      <a:lvl3pPr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3pPr>
      <a:lvl4pPr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4pPr>
      <a:lvl5pPr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5pPr>
      <a:lvl6pPr marL="457200"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6pPr>
      <a:lvl7pPr marL="914400"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7pPr>
      <a:lvl8pPr marL="1371600"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8pPr>
      <a:lvl9pPr marL="1828800" algn="l" defTabSz="10207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9pPr>
    </p:titleStyle>
    <p:bodyStyle>
      <a:lvl1pPr marL="169863" indent="-169863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200" b="1">
          <a:solidFill>
            <a:schemeClr val="tx1"/>
          </a:solidFill>
          <a:latin typeface="+mn-lt"/>
          <a:ea typeface="+mn-ea"/>
          <a:cs typeface="+mn-cs"/>
        </a:defRPr>
      </a:lvl1pPr>
      <a:lvl2pPr marL="376238" indent="-204788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627063" indent="-185738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>
          <a:solidFill>
            <a:schemeClr val="tx1"/>
          </a:solidFill>
          <a:latin typeface="+mn-lt"/>
        </a:defRPr>
      </a:lvl3pPr>
      <a:lvl4pPr marL="792163" indent="-163513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>
          <a:solidFill>
            <a:schemeClr val="tx1"/>
          </a:solidFill>
          <a:latin typeface="+mn-lt"/>
        </a:defRPr>
      </a:lvl4pPr>
      <a:lvl5pPr marL="1069975" indent="-163513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527175" indent="-163513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1984375" indent="-163513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441575" indent="-163513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2898775" indent="-163513" algn="l" defTabSz="8207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362200"/>
            <a:ext cx="5715000" cy="1163395"/>
          </a:xfrm>
        </p:spPr>
        <p:txBody>
          <a:bodyPr/>
          <a:lstStyle/>
          <a:p>
            <a:r>
              <a:rPr lang="de-DE" sz="2800" dirty="0" smtClean="0"/>
              <a:t>Jeppesen Arctic Polar / North Pacific High Altitude Enroute Chart – AP (HI) 1 / NP (HI) 2</a:t>
            </a:r>
            <a:endParaRPr lang="en-US" sz="2800" dirty="0" smtClean="0"/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609600" y="4124325"/>
            <a:ext cx="449103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de-DE" sz="2000" dirty="0" smtClean="0">
                <a:solidFill>
                  <a:schemeClr val="bg1"/>
                </a:solidFill>
                <a:latin typeface="Verdana" pitchFamily="34" charset="0"/>
              </a:rPr>
              <a:t>CPWG/12</a:t>
            </a:r>
            <a:endParaRPr lang="de-DE" sz="2000" dirty="0">
              <a:solidFill>
                <a:schemeClr val="bg1"/>
              </a:solidFill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2000" dirty="0" smtClean="0">
                <a:solidFill>
                  <a:schemeClr val="bg1"/>
                </a:solidFill>
                <a:latin typeface="Verdana" pitchFamily="34" charset="0"/>
              </a:rPr>
              <a:t>Beijing</a:t>
            </a:r>
            <a:r>
              <a:rPr lang="ru-RU" sz="2000" dirty="0" smtClean="0">
                <a:solidFill>
                  <a:schemeClr val="bg1"/>
                </a:solidFill>
                <a:latin typeface="Verdana" pitchFamily="34" charset="0"/>
              </a:rPr>
              <a:t>, </a:t>
            </a:r>
            <a:r>
              <a:rPr lang="de-DE" sz="2000" dirty="0" smtClean="0">
                <a:solidFill>
                  <a:schemeClr val="bg1"/>
                </a:solidFill>
                <a:latin typeface="Verdana" pitchFamily="34" charset="0"/>
              </a:rPr>
              <a:t>8 December,</a:t>
            </a:r>
            <a:r>
              <a:rPr lang="ru-RU" sz="2000" dirty="0" smtClean="0">
                <a:solidFill>
                  <a:schemeClr val="bg1"/>
                </a:solidFill>
                <a:latin typeface="Verdana" pitchFamily="34" charset="0"/>
              </a:rPr>
              <a:t> 2011</a:t>
            </a:r>
            <a:endParaRPr lang="en-US" sz="2000" dirty="0">
              <a:solidFill>
                <a:schemeClr val="bg1"/>
              </a:solidFill>
              <a:latin typeface="Verdana" pitchFamily="34" charset="0"/>
            </a:endParaRPr>
          </a:p>
          <a:p>
            <a:pPr eaLnBrk="0" hangingPunct="0">
              <a:lnSpc>
                <a:spcPct val="150000"/>
              </a:lnSpc>
            </a:pPr>
            <a:endParaRPr lang="ru-RU" sz="1600" dirty="0">
              <a:solidFill>
                <a:schemeClr val="bg1"/>
              </a:solidFill>
              <a:latin typeface="Verdana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de-DE" sz="1600" dirty="0" smtClean="0">
                <a:solidFill>
                  <a:schemeClr val="bg1"/>
                </a:solidFill>
                <a:latin typeface="Verdana" pitchFamily="34" charset="0"/>
              </a:rPr>
              <a:t>Volker Meyer</a:t>
            </a:r>
            <a:endParaRPr lang="ru-RU" sz="1600" dirty="0">
              <a:solidFill>
                <a:schemeClr val="bg1"/>
              </a:solidFill>
              <a:latin typeface="Verdana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de-DE" sz="1600" dirty="0" smtClean="0">
                <a:solidFill>
                  <a:schemeClr val="bg1"/>
                </a:solidFill>
                <a:latin typeface="Verdana" pitchFamily="34" charset="0"/>
              </a:rPr>
              <a:t>Jeppesen</a:t>
            </a:r>
            <a:endParaRPr lang="en-US" sz="1600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5124" name="Picture 30" descr="Dreamli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5675" y="-19050"/>
            <a:ext cx="31242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User input requested</a:t>
            </a:r>
            <a:endParaRPr lang="en-US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762000" y="1676400"/>
            <a:ext cx="7772400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000"/>
              </a:spcAft>
              <a:buFont typeface="Arial" pitchFamily="34" charset="0"/>
              <a:buChar char="•"/>
            </a:pPr>
            <a:r>
              <a:rPr lang="de-DE" dirty="0" smtClean="0">
                <a:solidFill>
                  <a:srgbClr val="003399"/>
                </a:solidFill>
              </a:rPr>
              <a:t>     Any comments to the </a:t>
            </a:r>
            <a:r>
              <a:rPr lang="de-DE" smtClean="0">
                <a:solidFill>
                  <a:srgbClr val="003399"/>
                </a:solidFill>
              </a:rPr>
              <a:t>current AP (HI) 1 / NP (HI) 2 chart</a:t>
            </a:r>
            <a:r>
              <a:rPr lang="de-DE" dirty="0" smtClean="0">
                <a:solidFill>
                  <a:srgbClr val="003399"/>
                </a:solidFill>
              </a:rPr>
              <a:t>?</a:t>
            </a:r>
          </a:p>
          <a:p>
            <a:pPr algn="just">
              <a:spcAft>
                <a:spcPts val="1000"/>
              </a:spcAft>
            </a:pPr>
            <a:r>
              <a:rPr lang="de-DE" dirty="0" smtClean="0">
                <a:solidFill>
                  <a:srgbClr val="003399"/>
                </a:solidFill>
              </a:rPr>
              <a:t>	</a:t>
            </a:r>
          </a:p>
          <a:p>
            <a:pPr algn="just">
              <a:spcAft>
                <a:spcPts val="1000"/>
              </a:spcAft>
              <a:buFont typeface="Arial" pitchFamily="34" charset="0"/>
              <a:buChar char="•"/>
            </a:pPr>
            <a:r>
              <a:rPr lang="de-DE" dirty="0" smtClean="0">
                <a:solidFill>
                  <a:srgbClr val="003399"/>
                </a:solidFill>
              </a:rPr>
              <a:t>     Use of the AP (HI) 1 / NP (HI) 2 on the ground?</a:t>
            </a:r>
          </a:p>
          <a:p>
            <a:pPr algn="just">
              <a:spcAft>
                <a:spcPts val="1000"/>
              </a:spcAft>
              <a:buFont typeface="Arial" pitchFamily="34" charset="0"/>
              <a:buChar char="•"/>
            </a:pPr>
            <a:r>
              <a:rPr lang="de-DE" dirty="0" smtClean="0">
                <a:solidFill>
                  <a:srgbClr val="003399"/>
                </a:solidFill>
              </a:rPr>
              <a:t>     Use of the AP (HI) 1 / NP (HI) 2 in the air?</a:t>
            </a:r>
          </a:p>
          <a:p>
            <a:pPr algn="just">
              <a:spcAft>
                <a:spcPts val="1000"/>
              </a:spcAft>
              <a:buFont typeface="Arial" pitchFamily="34" charset="0"/>
              <a:buChar char="•"/>
            </a:pPr>
            <a:r>
              <a:rPr lang="de-DE" dirty="0" smtClean="0">
                <a:solidFill>
                  <a:srgbClr val="003399"/>
                </a:solidFill>
              </a:rPr>
              <a:t>     Use of EA (H/L) 11/12, EA (H/L) 13/14?</a:t>
            </a:r>
            <a:endParaRPr lang="ru-RU" dirty="0" smtClean="0">
              <a:solidFill>
                <a:srgbClr val="003399"/>
              </a:solidFill>
            </a:endParaRPr>
          </a:p>
          <a:p>
            <a:pPr algn="just">
              <a:spcAft>
                <a:spcPts val="100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003399"/>
                </a:solidFill>
              </a:rPr>
              <a:t>     </a:t>
            </a:r>
            <a:r>
              <a:rPr lang="de-DE" dirty="0" smtClean="0">
                <a:solidFill>
                  <a:srgbClr val="003399"/>
                </a:solidFill>
              </a:rPr>
              <a:t>Selection criteria for the routes on the AP (HI) 1 / NP (HI) 2?</a:t>
            </a:r>
          </a:p>
          <a:p>
            <a:pPr algn="just">
              <a:spcAft>
                <a:spcPts val="100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003399"/>
                </a:solidFill>
              </a:rPr>
              <a:t>     </a:t>
            </a:r>
            <a:r>
              <a:rPr lang="de-DE" dirty="0" smtClean="0">
                <a:solidFill>
                  <a:srgbClr val="003399"/>
                </a:solidFill>
              </a:rPr>
              <a:t>What is the definition of a polar route?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228600" y="1371600"/>
            <a:ext cx="4114800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de-DE" sz="4800" dirty="0" smtClean="0">
                <a:solidFill>
                  <a:srgbClr val="000066"/>
                </a:solidFill>
              </a:rPr>
              <a:t>Thank you.</a:t>
            </a:r>
            <a:endParaRPr lang="en-US" sz="4800" dirty="0" smtClean="0">
              <a:solidFill>
                <a:srgbClr val="000066"/>
              </a:solidFill>
            </a:endParaRPr>
          </a:p>
        </p:txBody>
      </p:sp>
      <p:pic>
        <p:nvPicPr>
          <p:cNvPr id="15363" name="Picture 77" descr="Airplane out the wind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8775" y="1447800"/>
            <a:ext cx="471646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9" descr="Jep_Boeing_Horiz_Rev_Bl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57200"/>
            <a:ext cx="41021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2413" y="2971800"/>
            <a:ext cx="4700587" cy="3016250"/>
          </a:xfrm>
        </p:spPr>
        <p:txBody>
          <a:bodyPr/>
          <a:lstStyle/>
          <a:p>
            <a:pPr algn="l">
              <a:defRPr/>
            </a:pPr>
            <a:r>
              <a:rPr lang="en-US" sz="1400" b="1" dirty="0" smtClean="0">
                <a:solidFill>
                  <a:srgbClr val="000066"/>
                </a:solidFill>
                <a:ea typeface="+mj-ea"/>
                <a:cs typeface="+mj-cs"/>
              </a:rPr>
              <a:t>Volker </a:t>
            </a:r>
            <a:r>
              <a:rPr lang="en-US" sz="1400" b="1" dirty="0" smtClean="0">
                <a:solidFill>
                  <a:srgbClr val="000066"/>
                </a:solidFill>
                <a:ea typeface="+mj-ea"/>
                <a:cs typeface="+mj-cs"/>
              </a:rPr>
              <a:t>Meyer</a:t>
            </a:r>
          </a:p>
          <a:p>
            <a:pPr algn="l">
              <a:defRPr/>
            </a:pP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Manager, International Relations</a:t>
            </a:r>
            <a:endParaRPr lang="ru-RU" sz="1400" dirty="0" smtClean="0">
              <a:solidFill>
                <a:srgbClr val="000066"/>
              </a:solidFill>
              <a:ea typeface="+mj-ea"/>
              <a:cs typeface="+mj-cs"/>
            </a:endParaRPr>
          </a:p>
          <a:p>
            <a:pPr algn="l">
              <a:defRPr/>
            </a:pP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Government &amp; Industry Affairs</a:t>
            </a:r>
            <a:endParaRPr lang="ru-RU" sz="1400" dirty="0" smtClean="0">
              <a:solidFill>
                <a:srgbClr val="000066"/>
              </a:solidFill>
              <a:ea typeface="+mj-ea"/>
              <a:cs typeface="+mj-cs"/>
            </a:endParaRPr>
          </a:p>
          <a:p>
            <a:pPr algn="l">
              <a:defRPr/>
            </a:pPr>
            <a:r>
              <a:rPr lang="en-US" sz="1400" b="1" dirty="0" smtClean="0">
                <a:solidFill>
                  <a:srgbClr val="000066"/>
                </a:solidFill>
                <a:ea typeface="+mj-ea"/>
                <a:cs typeface="+mj-cs"/>
              </a:rPr>
              <a:t>_____________________________________</a:t>
            </a:r>
          </a:p>
          <a:p>
            <a:pPr algn="l">
              <a:defRPr/>
            </a:pPr>
            <a:r>
              <a:rPr lang="de-DE" sz="1400" b="1" dirty="0" smtClean="0">
                <a:solidFill>
                  <a:srgbClr val="000066"/>
                </a:solidFill>
                <a:ea typeface="+mj-ea"/>
                <a:cs typeface="+mj-cs"/>
              </a:rPr>
              <a:t>Jeppesen</a:t>
            </a:r>
            <a:r>
              <a:rPr lang="ru-RU" sz="1400" b="1" dirty="0" smtClean="0">
                <a:solidFill>
                  <a:srgbClr val="000066"/>
                </a:solidFill>
                <a:ea typeface="+mj-ea"/>
                <a:cs typeface="+mj-cs"/>
              </a:rPr>
              <a:t> </a:t>
            </a:r>
            <a:endParaRPr lang="ru-RU" sz="1400" b="1" dirty="0" smtClean="0">
              <a:solidFill>
                <a:srgbClr val="000066"/>
              </a:solidFill>
              <a:ea typeface="+mj-ea"/>
              <a:cs typeface="+mj-cs"/>
            </a:endParaRPr>
          </a:p>
          <a:p>
            <a:pPr algn="l">
              <a:defRPr/>
            </a:pP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A Boeing Company</a:t>
            </a:r>
            <a:endParaRPr lang="ru-RU" sz="1400" dirty="0" smtClean="0">
              <a:solidFill>
                <a:srgbClr val="000066"/>
              </a:solidFill>
              <a:ea typeface="+mj-ea"/>
              <a:cs typeface="+mj-cs"/>
            </a:endParaRPr>
          </a:p>
          <a:p>
            <a:pPr algn="l">
              <a:defRPr/>
            </a:pPr>
            <a:endParaRPr lang="en-US" sz="1400" dirty="0" smtClean="0">
              <a:solidFill>
                <a:srgbClr val="000066"/>
              </a:solidFill>
              <a:ea typeface="+mj-ea"/>
              <a:cs typeface="+mj-cs"/>
            </a:endParaRPr>
          </a:p>
          <a:p>
            <a:pPr algn="l">
              <a:defRPr/>
            </a:pP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phone</a:t>
            </a: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: </a:t>
            </a: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+49 6102 50 7240</a:t>
            </a:r>
          </a:p>
          <a:p>
            <a:pPr algn="l">
              <a:defRPr/>
            </a:pP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fax</a:t>
            </a: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: </a:t>
            </a: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+49 6102 50 7239 </a:t>
            </a:r>
          </a:p>
          <a:p>
            <a:pPr algn="l">
              <a:defRPr/>
            </a:pPr>
            <a:r>
              <a:rPr lang="ru-RU" sz="1400" dirty="0" err="1" smtClean="0">
                <a:solidFill>
                  <a:srgbClr val="000066"/>
                </a:solidFill>
                <a:ea typeface="+mj-ea"/>
                <a:cs typeface="+mj-cs"/>
              </a:rPr>
              <a:t>volker.meyer@jeppesen.com</a:t>
            </a:r>
            <a:endParaRPr lang="ru-RU" sz="1400" dirty="0" smtClean="0">
              <a:solidFill>
                <a:srgbClr val="000066"/>
              </a:solidFill>
              <a:ea typeface="+mj-ea"/>
              <a:cs typeface="+mj-cs"/>
            </a:endParaRPr>
          </a:p>
          <a:p>
            <a:pPr algn="l">
              <a:defRPr/>
            </a:pP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Jeppesen GmbH</a:t>
            </a: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 </a:t>
            </a:r>
            <a:endParaRPr lang="ru-RU" sz="1400" dirty="0" smtClean="0">
              <a:solidFill>
                <a:srgbClr val="000066"/>
              </a:solidFill>
              <a:ea typeface="+mj-ea"/>
              <a:cs typeface="+mj-cs"/>
            </a:endParaRPr>
          </a:p>
          <a:p>
            <a:pPr algn="l">
              <a:defRPr/>
            </a:pP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Frankfurter Str.</a:t>
            </a: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 </a:t>
            </a: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233 </a:t>
            </a:r>
          </a:p>
          <a:p>
            <a:pPr algn="l">
              <a:defRPr/>
            </a:pPr>
            <a:r>
              <a:rPr lang="ru-RU" sz="1400" dirty="0" smtClean="0">
                <a:solidFill>
                  <a:srgbClr val="000066"/>
                </a:solidFill>
                <a:ea typeface="+mj-ea"/>
                <a:cs typeface="+mj-cs"/>
              </a:rPr>
              <a:t>63263 </a:t>
            </a:r>
            <a:r>
              <a:rPr lang="de-DE" sz="1400" dirty="0" smtClean="0">
                <a:solidFill>
                  <a:srgbClr val="000066"/>
                </a:solidFill>
                <a:ea typeface="+mj-ea"/>
                <a:cs typeface="+mj-cs"/>
              </a:rPr>
              <a:t>Neu-Isenburg, Germany</a:t>
            </a:r>
            <a:endParaRPr lang="en-US" sz="1400" dirty="0" smtClean="0">
              <a:solidFill>
                <a:srgbClr val="000066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Polar Routes and Orientation Purposes</a:t>
            </a:r>
            <a:r>
              <a:rPr lang="ru-RU" dirty="0" smtClean="0"/>
              <a:t> 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447800"/>
            <a:ext cx="9144000" cy="5383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AP (HI) 1 – Total View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057400"/>
            <a:ext cx="9143999" cy="398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Контроль за соблюдением </a:t>
            </a:r>
            <a:br>
              <a:rPr lang="ru-RU" dirty="0" smtClean="0"/>
            </a:br>
            <a:r>
              <a:rPr lang="ru-RU" dirty="0" smtClean="0"/>
              <a:t>требований системы AIRAC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34055"/>
            <a:ext cx="9144000" cy="709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Контроль за соблюдением </a:t>
            </a:r>
            <a:br>
              <a:rPr lang="ru-RU" dirty="0" smtClean="0"/>
            </a:br>
            <a:r>
              <a:rPr lang="ru-RU" dirty="0" smtClean="0"/>
              <a:t>требований системы AIRAC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34055"/>
            <a:ext cx="9144000" cy="709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71600" y="2743200"/>
            <a:ext cx="64770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</a:rPr>
              <a:t>The following ATS Routes were added to the AP (HI) 1:</a:t>
            </a:r>
          </a:p>
          <a:p>
            <a:endParaRPr lang="en-US" b="1" dirty="0" smtClean="0">
              <a:solidFill>
                <a:srgbClr val="003399"/>
              </a:solidFill>
            </a:endParaRPr>
          </a:p>
          <a:p>
            <a:r>
              <a:rPr lang="en-US" dirty="0" smtClean="0">
                <a:solidFill>
                  <a:srgbClr val="003399"/>
                </a:solidFill>
              </a:rPr>
              <a:t>G812 </a:t>
            </a:r>
            <a:r>
              <a:rPr lang="en-US" dirty="0" err="1" smtClean="0">
                <a:solidFill>
                  <a:srgbClr val="003399"/>
                </a:solidFill>
              </a:rPr>
              <a:t>Nizhneyansk</a:t>
            </a:r>
            <a:r>
              <a:rPr lang="en-US" dirty="0" smtClean="0">
                <a:solidFill>
                  <a:srgbClr val="003399"/>
                </a:solidFill>
              </a:rPr>
              <a:t> (HA) NDB – IDIMA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R213 ASBAT – Jiamusi (JMU) VOR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G902 ABAGO – GITAK (R213)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G498 KUTET – </a:t>
            </a:r>
            <a:r>
              <a:rPr lang="en-US" dirty="0" err="1" smtClean="0">
                <a:solidFill>
                  <a:srgbClr val="003399"/>
                </a:solidFill>
              </a:rPr>
              <a:t>Salekhard</a:t>
            </a:r>
            <a:r>
              <a:rPr lang="en-US" dirty="0" smtClean="0">
                <a:solidFill>
                  <a:srgbClr val="003399"/>
                </a:solidFill>
              </a:rPr>
              <a:t> (SH) VOR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Extended G359 ANODI – </a:t>
            </a:r>
            <a:r>
              <a:rPr lang="en-US" dirty="0" err="1" smtClean="0">
                <a:solidFill>
                  <a:srgbClr val="003399"/>
                </a:solidFill>
              </a:rPr>
              <a:t>Salekhard</a:t>
            </a:r>
            <a:r>
              <a:rPr lang="en-US" dirty="0" smtClean="0">
                <a:solidFill>
                  <a:srgbClr val="003399"/>
                </a:solidFill>
              </a:rPr>
              <a:t> (SH) VOR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NP (HI) 2 – Total View</a:t>
            </a: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29140"/>
            <a:ext cx="9144000" cy="399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NP (HI) 2 – Excerpt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666"/>
            <a:ext cx="9144000" cy="458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NP (HI) 2 – Excerpt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714666"/>
            <a:ext cx="9144000" cy="458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71600" y="2743200"/>
            <a:ext cx="64770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</a:rPr>
              <a:t>The following ATS Routes were added to the NP (HI) 2:</a:t>
            </a:r>
          </a:p>
          <a:p>
            <a:endParaRPr lang="en-US" b="1" dirty="0" smtClean="0">
              <a:solidFill>
                <a:srgbClr val="003399"/>
              </a:solidFill>
            </a:endParaRPr>
          </a:p>
          <a:p>
            <a:r>
              <a:rPr lang="en-US" dirty="0" smtClean="0">
                <a:solidFill>
                  <a:srgbClr val="003399"/>
                </a:solidFill>
              </a:rPr>
              <a:t>R213 ASBAT – Jiamusi (JMU) VOR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B722 ASKIB – GIRUD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G73 LUMES – NIMOR (G212)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B915 </a:t>
            </a:r>
            <a:r>
              <a:rPr lang="en-US" dirty="0" err="1" smtClean="0">
                <a:solidFill>
                  <a:srgbClr val="003399"/>
                </a:solidFill>
              </a:rPr>
              <a:t>Ust-Bolsheretsk</a:t>
            </a:r>
            <a:r>
              <a:rPr lang="en-US" dirty="0" smtClean="0">
                <a:solidFill>
                  <a:srgbClr val="003399"/>
                </a:solidFill>
              </a:rPr>
              <a:t> (UB) NDB – </a:t>
            </a:r>
            <a:r>
              <a:rPr lang="en-US" dirty="0" err="1" smtClean="0">
                <a:solidFill>
                  <a:srgbClr val="003399"/>
                </a:solidFill>
              </a:rPr>
              <a:t>Troitskoye</a:t>
            </a:r>
            <a:r>
              <a:rPr lang="en-US" dirty="0" smtClean="0">
                <a:solidFill>
                  <a:srgbClr val="003399"/>
                </a:solidFill>
              </a:rPr>
              <a:t> (FI) NDB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G801 KUNAD – RIMLI</a:t>
            </a:r>
          </a:p>
          <a:p>
            <a:r>
              <a:rPr lang="en-US" dirty="0" smtClean="0">
                <a:solidFill>
                  <a:srgbClr val="003399"/>
                </a:solidFill>
              </a:rPr>
              <a:t>G804 BAGLI – OTLER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/>
              <a:t>NP (HI) 2 – Excerpt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666"/>
            <a:ext cx="9144000" cy="458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 bwMode="auto">
          <a:xfrm rot="10740000" flipV="1">
            <a:off x="3151619" y="3574559"/>
            <a:ext cx="1024128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V="1">
            <a:off x="2514600" y="3962400"/>
            <a:ext cx="634290" cy="2286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962400" y="3124200"/>
            <a:ext cx="7553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B233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 rot="10800000" flipV="1">
            <a:off x="2514600" y="4038600"/>
            <a:ext cx="838200" cy="1524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rot="10740000" flipV="1">
            <a:off x="3352800" y="3877056"/>
            <a:ext cx="838200" cy="1524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rot="10920000" flipV="1">
            <a:off x="4197096" y="3803904"/>
            <a:ext cx="283464" cy="76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rot="10860000" flipV="1">
            <a:off x="4471416" y="3447125"/>
            <a:ext cx="1884030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4883465" y="3657600"/>
            <a:ext cx="7553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B962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 rot="10800000" flipV="1">
            <a:off x="6364134" y="2926080"/>
            <a:ext cx="2779867" cy="5334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6446520" y="3017520"/>
            <a:ext cx="710335" cy="76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rot="10740000">
            <a:off x="7168896" y="3081222"/>
            <a:ext cx="1717548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8236265" y="3044279"/>
            <a:ext cx="7553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B237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 bwMode="auto">
          <a:xfrm rot="-120000" flipV="1">
            <a:off x="3675888" y="2819400"/>
            <a:ext cx="838200" cy="304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640000" flipH="1" flipV="1">
            <a:off x="3420078" y="3154000"/>
            <a:ext cx="259278" cy="2286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-420000" flipV="1">
            <a:off x="2487168" y="3447288"/>
            <a:ext cx="987552" cy="685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2438400" y="3349079"/>
            <a:ext cx="7553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B223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 bwMode="auto">
          <a:xfrm rot="10740000" flipV="1">
            <a:off x="4510278" y="2487168"/>
            <a:ext cx="747522" cy="304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 rot="10740000" flipV="1">
            <a:off x="5257800" y="2167128"/>
            <a:ext cx="807720" cy="304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rot="16200000" flipV="1">
            <a:off x="6565392" y="2121408"/>
            <a:ext cx="304800" cy="60626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 rot="-540000">
            <a:off x="6080714" y="2147549"/>
            <a:ext cx="323362" cy="1524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5770613" y="2206079"/>
            <a:ext cx="78258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G370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52221" y="1672679"/>
            <a:ext cx="120577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Magadan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 bwMode="auto">
          <a:xfrm rot="16200000" flipH="1">
            <a:off x="6228895" y="2075688"/>
            <a:ext cx="198120" cy="1456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10980000" flipV="1">
            <a:off x="6449568" y="2148840"/>
            <a:ext cx="350520" cy="1524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 rot="10860000" flipV="1">
            <a:off x="6812280" y="1709928"/>
            <a:ext cx="1377696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7620000" y="1825079"/>
            <a:ext cx="7553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A800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642938" y="4114800"/>
            <a:ext cx="93846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DITOR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 bwMode="auto">
          <a:xfrm rot="5280000" flipH="1" flipV="1">
            <a:off x="1700784" y="4197096"/>
            <a:ext cx="838200" cy="838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rot="180000" flipV="1">
            <a:off x="960120" y="4123944"/>
            <a:ext cx="1600200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 flipV="1">
            <a:off x="0" y="4535424"/>
            <a:ext cx="950976" cy="2286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2064065" y="4572000"/>
            <a:ext cx="7553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B223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5800" y="4572000"/>
            <a:ext cx="75533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B233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4" grpId="0"/>
      <p:bldP spid="52" grpId="0"/>
    </p:bldLst>
  </p:timing>
</p:sld>
</file>

<file path=ppt/theme/theme1.xml><?xml version="1.0" encoding="utf-8"?>
<a:theme xmlns:a="http://schemas.openxmlformats.org/drawingml/2006/main" name="PRESENTATION - St Petersburg April 25 2008 (Ellerbrock Final)">
  <a:themeElements>
    <a:clrScheme name="PRESENTATION - St Petersburg April 25 2008 (Ellerbrock Final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 - St Petersburg April 25 2008 (Ellerbrock Final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RESENTATION - St Petersburg April 25 2008 (Ellerbrock Fin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- St Petersburg April 25 2008 (Ellerbrock Final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2009 BOD Format (3)">
  <a:themeElements>
    <a:clrScheme name="">
      <a:dk1>
        <a:srgbClr val="000000"/>
      </a:dk1>
      <a:lt1>
        <a:srgbClr val="FFFFFF"/>
      </a:lt1>
      <a:dk2>
        <a:srgbClr val="FFCC00"/>
      </a:dk2>
      <a:lt2>
        <a:srgbClr val="009999"/>
      </a:lt2>
      <a:accent1>
        <a:srgbClr val="969696"/>
      </a:accent1>
      <a:accent2>
        <a:srgbClr val="8E4B1E"/>
      </a:accent2>
      <a:accent3>
        <a:srgbClr val="FFFFFF"/>
      </a:accent3>
      <a:accent4>
        <a:srgbClr val="000000"/>
      </a:accent4>
      <a:accent5>
        <a:srgbClr val="C9C9C9"/>
      </a:accent5>
      <a:accent6>
        <a:srgbClr val="80431A"/>
      </a:accent6>
      <a:hlink>
        <a:srgbClr val="005DAA"/>
      </a:hlink>
      <a:folHlink>
        <a:srgbClr val="9900CC"/>
      </a:folHlink>
    </a:clrScheme>
    <a:fontScheme name="3_2009 BOD Format (3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2009 BOD Format (3)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E70000"/>
        </a:accent6>
        <a:hlink>
          <a:srgbClr val="0038A8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2009 BOD Format (3) 2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2009 BOD Format (3) 3">
        <a:dk1>
          <a:srgbClr val="000000"/>
        </a:dk1>
        <a:lt1>
          <a:srgbClr val="FFFFFF"/>
        </a:lt1>
        <a:dk2>
          <a:srgbClr val="FFFFFF"/>
        </a:dk2>
        <a:lt2>
          <a:srgbClr val="393939"/>
        </a:lt2>
        <a:accent1>
          <a:srgbClr val="B2B2B2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E70000"/>
        </a:accent6>
        <a:hlink>
          <a:srgbClr val="0038A8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2009 BOD Format (3) 4">
        <a:dk1>
          <a:srgbClr val="000000"/>
        </a:dk1>
        <a:lt1>
          <a:srgbClr val="FFFFFF"/>
        </a:lt1>
        <a:dk2>
          <a:srgbClr val="000000"/>
        </a:dk2>
        <a:lt2>
          <a:srgbClr val="A7A7A7"/>
        </a:lt2>
        <a:accent1>
          <a:srgbClr val="B2B2B2"/>
        </a:accent1>
        <a:accent2>
          <a:srgbClr val="8E4B1E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0431A"/>
        </a:accent6>
        <a:hlink>
          <a:srgbClr val="0038A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2009 BOD Format (3) 5">
        <a:dk1>
          <a:srgbClr val="000000"/>
        </a:dk1>
        <a:lt1>
          <a:srgbClr val="FFFFFF"/>
        </a:lt1>
        <a:dk2>
          <a:srgbClr val="FFCC00"/>
        </a:dk2>
        <a:lt2>
          <a:srgbClr val="A7A7A7"/>
        </a:lt2>
        <a:accent1>
          <a:srgbClr val="B2B2B2"/>
        </a:accent1>
        <a:accent2>
          <a:srgbClr val="8E4B1E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0431A"/>
        </a:accent6>
        <a:hlink>
          <a:srgbClr val="0038A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2009 BOD Format (3) 6">
        <a:dk1>
          <a:srgbClr val="000000"/>
        </a:dk1>
        <a:lt1>
          <a:srgbClr val="FFFFFF"/>
        </a:lt1>
        <a:dk2>
          <a:srgbClr val="FFCC00"/>
        </a:dk2>
        <a:lt2>
          <a:srgbClr val="A7A7A7"/>
        </a:lt2>
        <a:accent1>
          <a:srgbClr val="B2B2B2"/>
        </a:accent1>
        <a:accent2>
          <a:srgbClr val="8E4B1E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0431A"/>
        </a:accent6>
        <a:hlink>
          <a:srgbClr val="0038A9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2009 BOD Format (3) 7">
        <a:dk1>
          <a:srgbClr val="000000"/>
        </a:dk1>
        <a:lt1>
          <a:srgbClr val="FFFFFF"/>
        </a:lt1>
        <a:dk2>
          <a:srgbClr val="FFCC00"/>
        </a:dk2>
        <a:lt2>
          <a:srgbClr val="969696"/>
        </a:lt2>
        <a:accent1>
          <a:srgbClr val="009999"/>
        </a:accent1>
        <a:accent2>
          <a:srgbClr val="8E4B1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0431A"/>
        </a:accent6>
        <a:hlink>
          <a:srgbClr val="0038A9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2009 BOD Format (3) 8">
        <a:dk1>
          <a:srgbClr val="000000"/>
        </a:dk1>
        <a:lt1>
          <a:srgbClr val="FFFFFF"/>
        </a:lt1>
        <a:dk2>
          <a:srgbClr val="FFCC00"/>
        </a:dk2>
        <a:lt2>
          <a:srgbClr val="009999"/>
        </a:lt2>
        <a:accent1>
          <a:srgbClr val="969696"/>
        </a:accent1>
        <a:accent2>
          <a:srgbClr val="8E4B1E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80431A"/>
        </a:accent6>
        <a:hlink>
          <a:srgbClr val="0038A9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D4BFEFC604A14EA34DBFF8B069B93B" ma:contentTypeVersion="0" ma:contentTypeDescription="Create a new document." ma:contentTypeScope="" ma:versionID="ff457c6ce759c940a337a59384929bf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A05BD8B-F8A9-4F89-A598-A69305DC008A}"/>
</file>

<file path=customXml/itemProps2.xml><?xml version="1.0" encoding="utf-8"?>
<ds:datastoreItem xmlns:ds="http://schemas.openxmlformats.org/officeDocument/2006/customXml" ds:itemID="{A5CD8A11-6E93-465F-A292-84ECB83894AE}"/>
</file>

<file path=customXml/itemProps3.xml><?xml version="1.0" encoding="utf-8"?>
<ds:datastoreItem xmlns:ds="http://schemas.openxmlformats.org/officeDocument/2006/customXml" ds:itemID="{3321975D-8314-4176-A1EC-E556A67CF18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5324</TotalTime>
  <Words>271</Words>
  <Application>Microsoft Office PowerPoint</Application>
  <PresentationFormat>On-screen Show (4:3)</PresentationFormat>
  <Paragraphs>70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PRESENTATION - St Petersburg April 25 2008 (Ellerbrock Final)</vt:lpstr>
      <vt:lpstr>1_Default Design</vt:lpstr>
      <vt:lpstr>3_2009 BOD Format (3)</vt:lpstr>
      <vt:lpstr>Jeppesen Arctic Polar / North Pacific High Altitude Enroute Chart – AP (HI) 1 / NP (HI) 2</vt:lpstr>
      <vt:lpstr>Polar Routes and Orientation Purposes </vt:lpstr>
      <vt:lpstr>AP (HI) 1 – Total View</vt:lpstr>
      <vt:lpstr>Контроль за соблюдением  требований системы AIRAC</vt:lpstr>
      <vt:lpstr>Контроль за соблюдением  требований системы AIRAC</vt:lpstr>
      <vt:lpstr>NP (HI) 2 – Total View</vt:lpstr>
      <vt:lpstr>NP (HI) 2 – Excerpt</vt:lpstr>
      <vt:lpstr>NP (HI) 2 – Excerpt</vt:lpstr>
      <vt:lpstr>NP (HI) 2 – Excerpt</vt:lpstr>
      <vt:lpstr>User input requested</vt:lpstr>
      <vt:lpstr>Thank you.</vt:lpstr>
    </vt:vector>
  </TitlesOfParts>
  <Company> Jeppesen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Bill Kellogg</dc:creator>
  <cp:lastModifiedBy>volker.meyer</cp:lastModifiedBy>
  <cp:revision>389</cp:revision>
  <dcterms:created xsi:type="dcterms:W3CDTF">2008-04-23T12:29:05Z</dcterms:created>
  <dcterms:modified xsi:type="dcterms:W3CDTF">2011-12-08T02:53:32Z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0x01010008D4BFEFC604A14EA34DBFF8B069B93B</vt:lpwstr>
  </property>
</Properties>
</file>