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  <p:sldMasterId id="2147483724" r:id="rId2"/>
    <p:sldMasterId id="2147483725" r:id="rId3"/>
  </p:sldMasterIdLst>
  <p:notesMasterIdLst>
    <p:notesMasterId r:id="rId10"/>
  </p:notesMasterIdLst>
  <p:sldIdLst>
    <p:sldId id="324" r:id="rId4"/>
    <p:sldId id="321" r:id="rId5"/>
    <p:sldId id="375" r:id="rId6"/>
    <p:sldId id="399" r:id="rId7"/>
    <p:sldId id="400" r:id="rId8"/>
    <p:sldId id="392" r:id="rId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9999"/>
    <a:srgbClr val="1C1C1C"/>
    <a:srgbClr val="CC0000"/>
    <a:srgbClr val="333333"/>
    <a:srgbClr val="A50021"/>
    <a:srgbClr val="000000"/>
    <a:srgbClr val="99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35" autoAdjust="0"/>
    <p:restoredTop sz="93983" autoAdjust="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88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Click to edit Master text styles</a:t>
            </a:r>
          </a:p>
          <a:p>
            <a:pPr lvl="1"/>
            <a:r>
              <a:rPr lang="de-DE" noProof="0" smtClean="0"/>
              <a:t>Second level</a:t>
            </a:r>
          </a:p>
          <a:p>
            <a:pPr lvl="2"/>
            <a:r>
              <a:rPr lang="de-DE" noProof="0" smtClean="0"/>
              <a:t>Third level</a:t>
            </a:r>
          </a:p>
          <a:p>
            <a:pPr lvl="3"/>
            <a:r>
              <a:rPr lang="de-DE" noProof="0" smtClean="0"/>
              <a:t>Fourth level</a:t>
            </a:r>
          </a:p>
          <a:p>
            <a:pPr lvl="4"/>
            <a:r>
              <a:rPr lang="de-DE" noProof="0" smtClean="0"/>
              <a:t>Fifth level</a:t>
            </a: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04020CD-70DC-4FD7-A497-2C0492C1E81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2BA63-C2D9-48C5-8510-76884D5F1E4A}" type="slidenum">
              <a:rPr lang="de-DE" smtClean="0">
                <a:latin typeface="Arial" pitchFamily="34" charset="0"/>
                <a:cs typeface="Arial" pitchFamily="34" charset="0"/>
              </a:rPr>
              <a:pPr/>
              <a:t>2</a:t>
            </a:fld>
            <a:endParaRPr lang="de-DE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2BA63-C2D9-48C5-8510-76884D5F1E4A}" type="slidenum">
              <a:rPr lang="de-DE" smtClean="0">
                <a:latin typeface="Arial" pitchFamily="34" charset="0"/>
                <a:cs typeface="Arial" pitchFamily="34" charset="0"/>
              </a:rPr>
              <a:pPr/>
              <a:t>3</a:t>
            </a:fld>
            <a:endParaRPr lang="de-DE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2BA63-C2D9-48C5-8510-76884D5F1E4A}" type="slidenum">
              <a:rPr lang="de-DE" smtClean="0">
                <a:latin typeface="Arial" pitchFamily="34" charset="0"/>
                <a:cs typeface="Arial" pitchFamily="34" charset="0"/>
              </a:rPr>
              <a:pPr/>
              <a:t>4</a:t>
            </a:fld>
            <a:endParaRPr lang="de-DE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2BA63-C2D9-48C5-8510-76884D5F1E4A}" type="slidenum">
              <a:rPr lang="de-DE" smtClean="0">
                <a:latin typeface="Arial" pitchFamily="34" charset="0"/>
                <a:cs typeface="Arial" pitchFamily="34" charset="0"/>
              </a:rPr>
              <a:pPr/>
              <a:t>5</a:t>
            </a:fld>
            <a:endParaRPr lang="de-DE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42BA63-C2D9-48C5-8510-76884D5F1E4A}" type="slidenum">
              <a:rPr lang="de-DE" smtClean="0">
                <a:latin typeface="Arial" pitchFamily="34" charset="0"/>
                <a:cs typeface="Arial" pitchFamily="34" charset="0"/>
              </a:rPr>
              <a:pPr/>
              <a:t>6</a:t>
            </a:fld>
            <a:endParaRPr lang="de-DE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76200"/>
            <a:ext cx="215265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30555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2621EF41-4C10-44D8-871E-9FF19967B25D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BE9C5B76-3561-4577-BC22-4D189C7A7004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450C2B26-5F36-4DE9-A69D-7D48BB166FFC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692275"/>
            <a:ext cx="4095750" cy="165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5825" y="1692275"/>
            <a:ext cx="4097338" cy="1654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A5A6E984-5B25-4F52-8D81-22D7011414FE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F0385E3E-695E-496B-B739-D660E0704B2B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5203FA0B-4B3C-4F5F-AF24-7147A394212A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A3453FD9-69DB-4345-89A6-F8C7A72227C2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85E70D68-2921-4F2F-8B2C-2B4AE4EEDA4E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B5399892-D09F-48A6-81B9-1FD95ADED1E8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30719AF4-D9CC-4F0F-9624-5AF3ED76FC51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7188" y="288925"/>
            <a:ext cx="2085975" cy="3057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7675" y="288925"/>
            <a:ext cx="6107113" cy="3057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fld id="{91452C57-1CAB-42BE-AEE6-ADED1663835C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2"/>
            </a:gs>
            <a:gs pos="100000">
              <a:srgbClr val="A2CCF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A-E-MISC-1-02_06_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6770688" y="6151563"/>
            <a:ext cx="2041525" cy="4429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3369" name="Text Box 9"/>
          <p:cNvSpPr txBox="1">
            <a:spLocks noChangeArrowheads="1"/>
          </p:cNvSpPr>
          <p:nvPr/>
        </p:nvSpPr>
        <p:spPr bwMode="auto">
          <a:xfrm>
            <a:off x="6400800" y="6629400"/>
            <a:ext cx="2743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b="1">
                <a:solidFill>
                  <a:srgbClr val="003399"/>
                </a:solidFill>
              </a:rPr>
              <a:t>Copyright © 2011 Jeppesen</a:t>
            </a:r>
          </a:p>
        </p:txBody>
      </p:sp>
      <p:pic>
        <p:nvPicPr>
          <p:cNvPr id="1029" name="Picture 1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162800" y="6489700"/>
            <a:ext cx="1905000" cy="1619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accent2"/>
            </a:gs>
            <a:gs pos="100000">
              <a:srgbClr val="A2CCF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A-E-MISC-1-02_06_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17900" y="76200"/>
            <a:ext cx="5549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5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5414" name="Rectangle 6"/>
          <p:cNvSpPr>
            <a:spLocks noChangeArrowheads="1"/>
          </p:cNvSpPr>
          <p:nvPr/>
        </p:nvSpPr>
        <p:spPr bwMode="auto">
          <a:xfrm>
            <a:off x="6477000" y="6172200"/>
            <a:ext cx="2514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1">
              <a:latin typeface="Arial" charset="0"/>
              <a:cs typeface="Arial" charset="0"/>
            </a:endParaRPr>
          </a:p>
        </p:txBody>
      </p:sp>
      <p:sp>
        <p:nvSpPr>
          <p:cNvPr id="145415" name="Text Box 7"/>
          <p:cNvSpPr txBox="1">
            <a:spLocks noChangeArrowheads="1"/>
          </p:cNvSpPr>
          <p:nvPr/>
        </p:nvSpPr>
        <p:spPr bwMode="auto">
          <a:xfrm>
            <a:off x="6400800" y="6629400"/>
            <a:ext cx="27432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800" b="1">
                <a:solidFill>
                  <a:srgbClr val="003399"/>
                </a:solidFill>
                <a:latin typeface="Arial" charset="0"/>
                <a:cs typeface="Arial" charset="0"/>
              </a:rPr>
              <a:t>Copyright © 2010 Jeppesen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010400" y="6477000"/>
            <a:ext cx="2057400" cy="1746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ransition spd="med"/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8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ChangeArrowheads="1"/>
          </p:cNvSpPr>
          <p:nvPr/>
        </p:nvSpPr>
        <p:spPr bwMode="auto">
          <a:xfrm>
            <a:off x="0" y="-19050"/>
            <a:ext cx="9144000" cy="15621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rgbClr val="3A75C4"/>
              </a:gs>
            </a:gsLst>
            <a:lin ang="0" scaled="1"/>
          </a:gradFill>
          <a:ln w="952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200">
              <a:latin typeface="Arial" charset="0"/>
              <a:cs typeface="+mn-cs"/>
            </a:endParaRPr>
          </a:p>
        </p:txBody>
      </p:sp>
      <p:pic>
        <p:nvPicPr>
          <p:cNvPr id="3075" name="Picture 22" descr="ba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130300"/>
            <a:ext cx="684053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43" name="Freeform 23"/>
          <p:cNvSpPr>
            <a:spLocks/>
          </p:cNvSpPr>
          <p:nvPr/>
        </p:nvSpPr>
        <p:spPr bwMode="auto">
          <a:xfrm>
            <a:off x="6418263" y="1095375"/>
            <a:ext cx="2725737" cy="431800"/>
          </a:xfrm>
          <a:custGeom>
            <a:avLst/>
            <a:gdLst/>
            <a:ahLst/>
            <a:cxnLst>
              <a:cxn ang="0">
                <a:pos x="1717" y="0"/>
              </a:cxn>
              <a:cxn ang="0">
                <a:pos x="282" y="0"/>
              </a:cxn>
              <a:cxn ang="0">
                <a:pos x="0" y="272"/>
              </a:cxn>
              <a:cxn ang="0">
                <a:pos x="1714" y="272"/>
              </a:cxn>
              <a:cxn ang="0">
                <a:pos x="1717" y="0"/>
              </a:cxn>
            </a:cxnLst>
            <a:rect l="0" t="0" r="r" b="b"/>
            <a:pathLst>
              <a:path w="1717" h="272">
                <a:moveTo>
                  <a:pt x="1717" y="0"/>
                </a:moveTo>
                <a:lnTo>
                  <a:pt x="282" y="0"/>
                </a:lnTo>
                <a:lnTo>
                  <a:pt x="0" y="272"/>
                </a:lnTo>
                <a:lnTo>
                  <a:pt x="1714" y="272"/>
                </a:lnTo>
                <a:lnTo>
                  <a:pt x="1717" y="0"/>
                </a:lnTo>
                <a:close/>
              </a:path>
            </a:pathLst>
          </a:custGeom>
          <a:solidFill>
            <a:srgbClr val="3873C2"/>
          </a:solidFill>
          <a:ln w="12700" cap="flat" cmpd="sng">
            <a:solidFill>
              <a:srgbClr val="3571C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200">
              <a:latin typeface="Arial" charset="0"/>
              <a:cs typeface="+mn-cs"/>
            </a:endParaRPr>
          </a:p>
        </p:txBody>
      </p:sp>
      <p:sp>
        <p:nvSpPr>
          <p:cNvPr id="107535" name="Freeform 15"/>
          <p:cNvSpPr>
            <a:spLocks/>
          </p:cNvSpPr>
          <p:nvPr/>
        </p:nvSpPr>
        <p:spPr bwMode="auto">
          <a:xfrm>
            <a:off x="6427788" y="1130300"/>
            <a:ext cx="2725737" cy="431800"/>
          </a:xfrm>
          <a:custGeom>
            <a:avLst/>
            <a:gdLst/>
            <a:ahLst/>
            <a:cxnLst>
              <a:cxn ang="0">
                <a:pos x="1717" y="0"/>
              </a:cxn>
              <a:cxn ang="0">
                <a:pos x="282" y="0"/>
              </a:cxn>
              <a:cxn ang="0">
                <a:pos x="0" y="272"/>
              </a:cxn>
              <a:cxn ang="0">
                <a:pos x="1714" y="272"/>
              </a:cxn>
              <a:cxn ang="0">
                <a:pos x="1717" y="0"/>
              </a:cxn>
            </a:cxnLst>
            <a:rect l="0" t="0" r="r" b="b"/>
            <a:pathLst>
              <a:path w="1717" h="272">
                <a:moveTo>
                  <a:pt x="1717" y="0"/>
                </a:moveTo>
                <a:lnTo>
                  <a:pt x="282" y="0"/>
                </a:lnTo>
                <a:lnTo>
                  <a:pt x="0" y="272"/>
                </a:lnTo>
                <a:lnTo>
                  <a:pt x="1714" y="272"/>
                </a:lnTo>
                <a:lnTo>
                  <a:pt x="1717" y="0"/>
                </a:lnTo>
                <a:close/>
              </a:path>
            </a:pathLst>
          </a:custGeom>
          <a:solidFill>
            <a:schemeClr val="bg1"/>
          </a:solidFill>
          <a:ln w="12700" cap="flat" cmpd="sng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200">
              <a:latin typeface="Arial" charset="0"/>
              <a:cs typeface="+mn-cs"/>
            </a:endParaRPr>
          </a:p>
        </p:txBody>
      </p:sp>
      <p:pic>
        <p:nvPicPr>
          <p:cNvPr id="3078" name="Picture 14" descr="Jep_Boeing_Horiz_2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78638" y="1271588"/>
            <a:ext cx="21240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47675" y="288925"/>
            <a:ext cx="8345488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7675" y="1692275"/>
            <a:ext cx="8345488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4038" y="6532563"/>
            <a:ext cx="1782762" cy="24606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" tIns="9144" rIns="9144" bIns="914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 </a:t>
            </a:r>
            <a:fld id="{DADFAC08-6368-4AAE-97B8-36F90481202A}" type="slidenum">
              <a:rPr lang="en-US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538913"/>
            <a:ext cx="3200400" cy="2397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900" b="1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JEPPESEN PROPRIETARY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hf hdr="0" dt="0"/>
  <p:txStyles>
    <p:titleStyle>
      <a:lvl1pPr algn="l" defTabSz="10207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10207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2pPr>
      <a:lvl3pPr algn="l" defTabSz="10207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3pPr>
      <a:lvl4pPr algn="l" defTabSz="10207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4pPr>
      <a:lvl5pPr algn="l" defTabSz="10207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5pPr>
      <a:lvl6pPr marL="457200" algn="l" defTabSz="10207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6pPr>
      <a:lvl7pPr marL="914400" algn="l" defTabSz="10207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7pPr>
      <a:lvl8pPr marL="1371600" algn="l" defTabSz="10207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8pPr>
      <a:lvl9pPr marL="1828800" algn="l" defTabSz="102076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pitchFamily="34" charset="0"/>
        </a:defRPr>
      </a:lvl9pPr>
    </p:titleStyle>
    <p:bodyStyle>
      <a:lvl1pPr marL="169863" indent="-169863" algn="l" defTabSz="820738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376238" indent="-204788" algn="l" defTabSz="820738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627063" indent="-185738" algn="l" defTabSz="820738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rial" pitchFamily="34" charset="0"/>
        <a:buChar char="–"/>
        <a:defRPr>
          <a:solidFill>
            <a:schemeClr val="tx1"/>
          </a:solidFill>
          <a:latin typeface="+mn-lt"/>
        </a:defRPr>
      </a:lvl3pPr>
      <a:lvl4pPr marL="792163" indent="-163513" algn="l" defTabSz="820738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rial" pitchFamily="34" charset="0"/>
        <a:buChar char="–"/>
        <a:defRPr>
          <a:solidFill>
            <a:schemeClr val="tx1"/>
          </a:solidFill>
          <a:latin typeface="+mn-lt"/>
        </a:defRPr>
      </a:lvl4pPr>
      <a:lvl5pPr marL="1069975" indent="-163513" algn="l" defTabSz="820738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5pPr>
      <a:lvl6pPr marL="1527175" indent="-163513" algn="l" defTabSz="820738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6pPr>
      <a:lvl7pPr marL="1984375" indent="-163513" algn="l" defTabSz="820738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7pPr>
      <a:lvl8pPr marL="2441575" indent="-163513" algn="l" defTabSz="820738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8pPr>
      <a:lvl9pPr marL="2898775" indent="-163513" algn="l" defTabSz="820738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Arial" pitchFamily="34" charset="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volker.meyer@jeppesen.co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1974401"/>
            <a:ext cx="5715000" cy="1551194"/>
          </a:xfrm>
        </p:spPr>
        <p:txBody>
          <a:bodyPr/>
          <a:lstStyle/>
          <a:p>
            <a:r>
              <a:rPr lang="de-DE" sz="2800" dirty="0" smtClean="0"/>
              <a:t>Jeppesen Arctic Polar / North Pacific High Altitude Enroute Chart – AP (HI) 1 / NP (HI) 2 –</a:t>
            </a:r>
            <a:br>
              <a:rPr lang="de-DE" sz="2800" dirty="0" smtClean="0"/>
            </a:br>
            <a:r>
              <a:rPr lang="de-DE" sz="2800" dirty="0" smtClean="0"/>
              <a:t>Customer Feedback</a:t>
            </a:r>
            <a:endParaRPr lang="en-US" sz="2800" dirty="0" smtClean="0"/>
          </a:p>
        </p:txBody>
      </p:sp>
      <p:sp>
        <p:nvSpPr>
          <p:cNvPr id="5123" name="Rectangle 7"/>
          <p:cNvSpPr>
            <a:spLocks noChangeArrowheads="1"/>
          </p:cNvSpPr>
          <p:nvPr/>
        </p:nvSpPr>
        <p:spPr bwMode="auto">
          <a:xfrm>
            <a:off x="609600" y="4124325"/>
            <a:ext cx="449103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de-DE" sz="2000" dirty="0" smtClean="0">
                <a:solidFill>
                  <a:schemeClr val="bg1"/>
                </a:solidFill>
                <a:latin typeface="Verdana" pitchFamily="34" charset="0"/>
              </a:rPr>
              <a:t>CPWG/13</a:t>
            </a:r>
            <a:endParaRPr lang="de-DE" sz="2000" dirty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de-DE" sz="2000" dirty="0" smtClean="0">
                <a:solidFill>
                  <a:schemeClr val="bg1"/>
                </a:solidFill>
                <a:latin typeface="Verdana" pitchFamily="34" charset="0"/>
              </a:rPr>
              <a:t>Reykjavik</a:t>
            </a:r>
            <a:r>
              <a:rPr lang="ru-RU" sz="2000" dirty="0" smtClean="0">
                <a:solidFill>
                  <a:schemeClr val="bg1"/>
                </a:solidFill>
                <a:latin typeface="Verdana" pitchFamily="34" charset="0"/>
              </a:rPr>
              <a:t>, </a:t>
            </a:r>
            <a:r>
              <a:rPr lang="de-DE" sz="2000" dirty="0" smtClean="0">
                <a:solidFill>
                  <a:schemeClr val="bg1"/>
                </a:solidFill>
                <a:latin typeface="Verdana" pitchFamily="34" charset="0"/>
              </a:rPr>
              <a:t>21 June,</a:t>
            </a:r>
            <a:r>
              <a:rPr lang="ru-RU" sz="2000" dirty="0" smtClean="0">
                <a:solidFill>
                  <a:schemeClr val="bg1"/>
                </a:solidFill>
                <a:latin typeface="Verdana" pitchFamily="34" charset="0"/>
              </a:rPr>
              <a:t> 201</a:t>
            </a:r>
            <a:r>
              <a:rPr lang="de-DE" sz="2000" dirty="0" smtClean="0">
                <a:solidFill>
                  <a:schemeClr val="bg1"/>
                </a:solidFill>
                <a:latin typeface="Verdana" pitchFamily="34" charset="0"/>
              </a:rPr>
              <a:t>2</a:t>
            </a:r>
            <a:endParaRPr lang="en-US" sz="2000" dirty="0">
              <a:solidFill>
                <a:schemeClr val="bg1"/>
              </a:solidFill>
              <a:latin typeface="Verdana" pitchFamily="34" charset="0"/>
            </a:endParaRPr>
          </a:p>
          <a:p>
            <a:pPr eaLnBrk="0" hangingPunct="0">
              <a:lnSpc>
                <a:spcPct val="150000"/>
              </a:lnSpc>
            </a:pPr>
            <a:endParaRPr lang="ru-RU" sz="1600" dirty="0">
              <a:solidFill>
                <a:schemeClr val="bg1"/>
              </a:solidFill>
              <a:latin typeface="Verdana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  <a:latin typeface="Verdana" pitchFamily="34" charset="0"/>
              </a:rPr>
              <a:t>Volker Meyer</a:t>
            </a:r>
            <a:endParaRPr lang="ru-RU" sz="1600" dirty="0">
              <a:solidFill>
                <a:schemeClr val="bg1"/>
              </a:solidFill>
              <a:latin typeface="Verdana" pitchFamily="34" charset="0"/>
            </a:endParaRPr>
          </a:p>
          <a:p>
            <a:pPr eaLnBrk="0" hangingPunct="0">
              <a:lnSpc>
                <a:spcPct val="150000"/>
              </a:lnSpc>
            </a:pPr>
            <a:r>
              <a:rPr lang="de-DE" sz="1600" dirty="0" smtClean="0">
                <a:solidFill>
                  <a:schemeClr val="bg1"/>
                </a:solidFill>
                <a:latin typeface="Verdana" pitchFamily="34" charset="0"/>
              </a:rPr>
              <a:t>Jeppesen</a:t>
            </a:r>
            <a:endParaRPr lang="en-US" sz="1600" dirty="0">
              <a:solidFill>
                <a:schemeClr val="bg1"/>
              </a:solidFill>
              <a:latin typeface="Verdana" pitchFamily="34" charset="0"/>
            </a:endParaRPr>
          </a:p>
        </p:txBody>
      </p:sp>
      <p:pic>
        <p:nvPicPr>
          <p:cNvPr id="5124" name="Picture 30" descr="Dreamli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5675" y="-19050"/>
            <a:ext cx="31242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Lack </a:t>
            </a:r>
            <a:r>
              <a:rPr lang="de-DE" dirty="0" err="1" smtClean="0"/>
              <a:t>of</a:t>
            </a:r>
            <a:r>
              <a:rPr lang="de-DE" dirty="0" smtClean="0"/>
              <a:t> Chart Layout Preview on </a:t>
            </a:r>
            <a:r>
              <a:rPr lang="de-DE" dirty="0" err="1" smtClean="0"/>
              <a:t>the</a:t>
            </a:r>
            <a:r>
              <a:rPr lang="de-DE" dirty="0" smtClean="0"/>
              <a:t> Front</a:t>
            </a:r>
            <a:endParaRPr lang="en-US" dirty="0" smtClean="0"/>
          </a:p>
        </p:txBody>
      </p:sp>
      <p:pic>
        <p:nvPicPr>
          <p:cNvPr id="4" name="Picture 3" descr="eahl12col excerpt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770580"/>
            <a:ext cx="3124200" cy="6087420"/>
          </a:xfrm>
          <a:prstGeom prst="rect">
            <a:avLst/>
          </a:prstGeom>
        </p:spPr>
      </p:pic>
      <p:pic>
        <p:nvPicPr>
          <p:cNvPr id="5" name="Picture 4" descr="aphi1plt excerpt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47744" y="762000"/>
            <a:ext cx="2796256" cy="6096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err="1" smtClean="0"/>
              <a:t>Upper</a:t>
            </a:r>
            <a:r>
              <a:rPr lang="de-DE" dirty="0" smtClean="0"/>
              <a:t> half </a:t>
            </a:r>
            <a:r>
              <a:rPr lang="de-DE" dirty="0" err="1" smtClean="0"/>
              <a:t>of</a:t>
            </a:r>
            <a:r>
              <a:rPr lang="de-DE" dirty="0" smtClean="0"/>
              <a:t> NP (HI) 2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cluttered</a:t>
            </a:r>
            <a:r>
              <a:rPr lang="de-DE" dirty="0" smtClean="0"/>
              <a:t>,</a:t>
            </a:r>
            <a:br>
              <a:rPr lang="de-DE" dirty="0" smtClean="0"/>
            </a:br>
            <a:r>
              <a:rPr lang="de-DE" dirty="0" err="1" smtClean="0"/>
              <a:t>while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r>
              <a:rPr lang="de-DE" dirty="0" smtClean="0"/>
              <a:t> half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almost</a:t>
            </a:r>
            <a:r>
              <a:rPr lang="de-DE" dirty="0" smtClean="0"/>
              <a:t> blank.</a:t>
            </a:r>
            <a:endParaRPr lang="en-US" dirty="0" smtClean="0"/>
          </a:p>
        </p:txBody>
      </p:sp>
      <p:pic>
        <p:nvPicPr>
          <p:cNvPr id="4" name="Picture 3" descr="nphi2plt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28800"/>
            <a:ext cx="9144000" cy="42541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err="1" smtClean="0"/>
              <a:t>Upper</a:t>
            </a:r>
            <a:r>
              <a:rPr lang="de-DE" dirty="0" smtClean="0"/>
              <a:t> half </a:t>
            </a:r>
            <a:r>
              <a:rPr lang="de-DE" dirty="0" err="1" smtClean="0"/>
              <a:t>of</a:t>
            </a:r>
            <a:r>
              <a:rPr lang="de-DE" dirty="0" smtClean="0"/>
              <a:t> NP (HI) 2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cluttered</a:t>
            </a:r>
            <a:r>
              <a:rPr lang="de-DE" dirty="0" smtClean="0"/>
              <a:t>,</a:t>
            </a:r>
            <a:br>
              <a:rPr lang="de-DE" dirty="0" smtClean="0"/>
            </a:br>
            <a:r>
              <a:rPr lang="de-DE" dirty="0" err="1" smtClean="0"/>
              <a:t>while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r>
              <a:rPr lang="de-DE" dirty="0" smtClean="0"/>
              <a:t> half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almost</a:t>
            </a:r>
            <a:r>
              <a:rPr lang="de-DE" dirty="0" smtClean="0"/>
              <a:t> blank.</a:t>
            </a:r>
            <a:endParaRPr lang="en-US" dirty="0" smtClean="0"/>
          </a:p>
        </p:txBody>
      </p:sp>
      <p:pic>
        <p:nvPicPr>
          <p:cNvPr id="4" name="Picture 3" descr="nphi2plt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95800"/>
            <a:ext cx="9144000" cy="425414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err="1" smtClean="0"/>
              <a:t>Upper</a:t>
            </a:r>
            <a:r>
              <a:rPr lang="de-DE" dirty="0" smtClean="0"/>
              <a:t> half </a:t>
            </a:r>
            <a:r>
              <a:rPr lang="de-DE" dirty="0" err="1" smtClean="0"/>
              <a:t>of</a:t>
            </a:r>
            <a:r>
              <a:rPr lang="de-DE" dirty="0" smtClean="0"/>
              <a:t> NP (HI) 2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cluttered</a:t>
            </a:r>
            <a:r>
              <a:rPr lang="de-DE" dirty="0" smtClean="0"/>
              <a:t>,</a:t>
            </a:r>
            <a:br>
              <a:rPr lang="de-DE" dirty="0" smtClean="0"/>
            </a:br>
            <a:r>
              <a:rPr lang="de-DE" dirty="0" err="1" smtClean="0"/>
              <a:t>while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r>
              <a:rPr lang="de-DE" dirty="0" smtClean="0"/>
              <a:t> half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almost</a:t>
            </a:r>
            <a:r>
              <a:rPr lang="de-DE" dirty="0" smtClean="0"/>
              <a:t> blank.</a:t>
            </a:r>
            <a:endParaRPr lang="en-US" dirty="0" smtClean="0"/>
          </a:p>
        </p:txBody>
      </p:sp>
      <p:pic>
        <p:nvPicPr>
          <p:cNvPr id="4" name="Picture 3" descr="nphi2plt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95800"/>
            <a:ext cx="9144000" cy="4254143"/>
          </a:xfrm>
          <a:prstGeom prst="rect">
            <a:avLst/>
          </a:prstGeom>
        </p:spPr>
      </p:pic>
      <p:pic>
        <p:nvPicPr>
          <p:cNvPr id="7" name="Picture 6" descr="aphi1plt excerpt 2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514600"/>
            <a:ext cx="9144000" cy="242950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dirty="0" smtClean="0"/>
              <a:t>User </a:t>
            </a:r>
            <a:r>
              <a:rPr lang="de-DE" dirty="0" err="1" smtClean="0"/>
              <a:t>feedback</a:t>
            </a:r>
            <a:r>
              <a:rPr lang="de-DE" dirty="0" smtClean="0"/>
              <a:t> </a:t>
            </a:r>
            <a:r>
              <a:rPr lang="de-DE" dirty="0" smtClean="0"/>
              <a:t>requested</a:t>
            </a:r>
            <a:endParaRPr lang="en-US" dirty="0" smtClean="0"/>
          </a:p>
        </p:txBody>
      </p:sp>
      <p:sp>
        <p:nvSpPr>
          <p:cNvPr id="52" name="TextBox 51"/>
          <p:cNvSpPr txBox="1"/>
          <p:nvPr/>
        </p:nvSpPr>
        <p:spPr>
          <a:xfrm>
            <a:off x="762000" y="1676400"/>
            <a:ext cx="7772400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000"/>
              </a:spcAft>
              <a:buFont typeface="Arial" pitchFamily="34" charset="0"/>
              <a:buChar char="•"/>
            </a:pPr>
            <a:r>
              <a:rPr lang="de-DE" dirty="0" smtClean="0">
                <a:solidFill>
                  <a:srgbClr val="003399"/>
                </a:solidFill>
              </a:rPr>
              <a:t>     Any comments to the </a:t>
            </a:r>
            <a:r>
              <a:rPr lang="de-DE" dirty="0" err="1" smtClean="0">
                <a:solidFill>
                  <a:srgbClr val="003399"/>
                </a:solidFill>
              </a:rPr>
              <a:t>current</a:t>
            </a:r>
            <a:r>
              <a:rPr lang="de-DE" dirty="0" smtClean="0">
                <a:solidFill>
                  <a:srgbClr val="003399"/>
                </a:solidFill>
              </a:rPr>
              <a:t> AP (HI) 1 / NP (HI) 2 </a:t>
            </a:r>
            <a:r>
              <a:rPr lang="de-DE" dirty="0" err="1" smtClean="0">
                <a:solidFill>
                  <a:srgbClr val="003399"/>
                </a:solidFill>
              </a:rPr>
              <a:t>chart</a:t>
            </a:r>
            <a:r>
              <a:rPr lang="de-DE" dirty="0" smtClean="0">
                <a:solidFill>
                  <a:srgbClr val="003399"/>
                </a:solidFill>
              </a:rPr>
              <a:t>?</a:t>
            </a:r>
          </a:p>
          <a:p>
            <a:pPr algn="just">
              <a:spcAft>
                <a:spcPts val="1000"/>
              </a:spcAft>
            </a:pPr>
            <a:endParaRPr lang="de-DE" dirty="0" smtClean="0">
              <a:solidFill>
                <a:srgbClr val="003399"/>
              </a:solidFill>
            </a:endParaRPr>
          </a:p>
          <a:p>
            <a:pPr algn="just">
              <a:spcAft>
                <a:spcPts val="1000"/>
              </a:spcAft>
            </a:pPr>
            <a:r>
              <a:rPr lang="de-DE" dirty="0" smtClean="0">
                <a:solidFill>
                  <a:srgbClr val="003399"/>
                </a:solidFill>
              </a:rPr>
              <a:t>General </a:t>
            </a:r>
            <a:r>
              <a:rPr lang="de-DE" dirty="0" err="1" smtClean="0">
                <a:solidFill>
                  <a:srgbClr val="003399"/>
                </a:solidFill>
              </a:rPr>
              <a:t>comments</a:t>
            </a:r>
            <a:r>
              <a:rPr lang="de-DE" dirty="0" smtClean="0">
                <a:solidFill>
                  <a:srgbClr val="003399"/>
                </a:solidFill>
              </a:rPr>
              <a:t>:</a:t>
            </a:r>
            <a:endParaRPr lang="de-DE" dirty="0" smtClean="0">
              <a:solidFill>
                <a:srgbClr val="003399"/>
              </a:solidFill>
            </a:endParaRPr>
          </a:p>
          <a:p>
            <a:pPr algn="just">
              <a:spcAft>
                <a:spcPts val="1000"/>
              </a:spcAft>
              <a:buFont typeface="Arial" pitchFamily="34" charset="0"/>
              <a:buChar char="•"/>
            </a:pPr>
            <a:r>
              <a:rPr lang="de-DE" dirty="0" smtClean="0">
                <a:solidFill>
                  <a:srgbClr val="003399"/>
                </a:solidFill>
              </a:rPr>
              <a:t>     Use of the AP (HI) 1 / NP (HI) 2 on the ground?</a:t>
            </a:r>
          </a:p>
          <a:p>
            <a:pPr algn="just">
              <a:spcAft>
                <a:spcPts val="1000"/>
              </a:spcAft>
              <a:buFont typeface="Arial" pitchFamily="34" charset="0"/>
              <a:buChar char="•"/>
            </a:pPr>
            <a:r>
              <a:rPr lang="de-DE" dirty="0" smtClean="0">
                <a:solidFill>
                  <a:srgbClr val="003399"/>
                </a:solidFill>
              </a:rPr>
              <a:t>     Use of the AP (HI) 1 / NP (HI) 2 in the air?</a:t>
            </a:r>
          </a:p>
          <a:p>
            <a:pPr algn="just">
              <a:spcAft>
                <a:spcPts val="1000"/>
              </a:spcAft>
              <a:buFont typeface="Arial" pitchFamily="34" charset="0"/>
              <a:buChar char="•"/>
            </a:pPr>
            <a:r>
              <a:rPr lang="de-DE" dirty="0" smtClean="0">
                <a:solidFill>
                  <a:srgbClr val="003399"/>
                </a:solidFill>
              </a:rPr>
              <a:t>     Use of EA (H/L) 11/12, EA (H/L) 13/14?</a:t>
            </a:r>
            <a:endParaRPr lang="ru-RU" dirty="0" smtClean="0">
              <a:solidFill>
                <a:srgbClr val="003399"/>
              </a:solidFill>
            </a:endParaRPr>
          </a:p>
          <a:p>
            <a:pPr algn="just">
              <a:spcAft>
                <a:spcPts val="100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003399"/>
                </a:solidFill>
              </a:rPr>
              <a:t>     </a:t>
            </a:r>
            <a:r>
              <a:rPr lang="de-DE" dirty="0" smtClean="0">
                <a:solidFill>
                  <a:srgbClr val="003399"/>
                </a:solidFill>
              </a:rPr>
              <a:t>Selection criteria for the routes on the AP (HI) 1 / NP (HI) 2</a:t>
            </a:r>
            <a:r>
              <a:rPr lang="de-DE" dirty="0" smtClean="0">
                <a:solidFill>
                  <a:srgbClr val="003399"/>
                </a:solidFill>
              </a:rPr>
              <a:t>?</a:t>
            </a:r>
            <a:endParaRPr lang="de-DE" dirty="0" smtClean="0">
              <a:solidFill>
                <a:srgbClr val="003399"/>
              </a:solidFill>
            </a:endParaRPr>
          </a:p>
          <a:p>
            <a:pPr algn="just">
              <a:spcAft>
                <a:spcPts val="1000"/>
              </a:spcAft>
              <a:buFont typeface="Arial" pitchFamily="34" charset="0"/>
              <a:buChar char="•"/>
            </a:pPr>
            <a:r>
              <a:rPr lang="de-DE" dirty="0" smtClean="0">
                <a:solidFill>
                  <a:srgbClr val="003399"/>
                </a:solidFill>
              </a:rPr>
              <a:t>     Other </a:t>
            </a:r>
            <a:r>
              <a:rPr lang="de-DE" dirty="0" err="1" smtClean="0">
                <a:solidFill>
                  <a:srgbClr val="003399"/>
                </a:solidFill>
              </a:rPr>
              <a:t>proposed</a:t>
            </a:r>
            <a:r>
              <a:rPr lang="de-DE" dirty="0" smtClean="0">
                <a:solidFill>
                  <a:srgbClr val="003399"/>
                </a:solidFill>
              </a:rPr>
              <a:t> </a:t>
            </a:r>
            <a:r>
              <a:rPr lang="de-DE" dirty="0" err="1" smtClean="0">
                <a:solidFill>
                  <a:srgbClr val="003399"/>
                </a:solidFill>
              </a:rPr>
              <a:t>changes</a:t>
            </a:r>
            <a:r>
              <a:rPr lang="de-DE" dirty="0" smtClean="0">
                <a:solidFill>
                  <a:srgbClr val="003399"/>
                </a:solidFill>
              </a:rPr>
              <a:t> </a:t>
            </a:r>
            <a:r>
              <a:rPr lang="de-DE" dirty="0" err="1" smtClean="0">
                <a:solidFill>
                  <a:srgbClr val="003399"/>
                </a:solidFill>
              </a:rPr>
              <a:t>for</a:t>
            </a:r>
            <a:r>
              <a:rPr lang="de-DE" dirty="0" smtClean="0">
                <a:solidFill>
                  <a:srgbClr val="003399"/>
                </a:solidFill>
              </a:rPr>
              <a:t> </a:t>
            </a:r>
            <a:r>
              <a:rPr lang="de-DE" dirty="0" err="1" smtClean="0">
                <a:solidFill>
                  <a:srgbClr val="003399"/>
                </a:solidFill>
              </a:rPr>
              <a:t>the</a:t>
            </a:r>
            <a:r>
              <a:rPr lang="de-DE" dirty="0" smtClean="0">
                <a:solidFill>
                  <a:srgbClr val="003399"/>
                </a:solidFill>
              </a:rPr>
              <a:t> AP (HI) 1 / NP (HI) 2?</a:t>
            </a:r>
            <a:endParaRPr lang="de-DE" dirty="0" smtClean="0">
              <a:solidFill>
                <a:srgbClr val="003399"/>
              </a:solidFill>
            </a:endParaRPr>
          </a:p>
          <a:p>
            <a:pPr algn="just">
              <a:spcAft>
                <a:spcPts val="1000"/>
              </a:spcAft>
              <a:buFont typeface="Arial" pitchFamily="34" charset="0"/>
              <a:buChar char="•"/>
            </a:pPr>
            <a:r>
              <a:rPr lang="ru-RU" dirty="0" smtClean="0">
                <a:solidFill>
                  <a:srgbClr val="003399"/>
                </a:solidFill>
              </a:rPr>
              <a:t>     </a:t>
            </a:r>
            <a:r>
              <a:rPr lang="de-DE" dirty="0" smtClean="0">
                <a:solidFill>
                  <a:srgbClr val="003399"/>
                </a:solidFill>
              </a:rPr>
              <a:t>What </a:t>
            </a:r>
            <a:r>
              <a:rPr lang="de-DE" dirty="0" err="1" smtClean="0">
                <a:solidFill>
                  <a:srgbClr val="003399"/>
                </a:solidFill>
              </a:rPr>
              <a:t>is</a:t>
            </a:r>
            <a:r>
              <a:rPr lang="de-DE" dirty="0" smtClean="0">
                <a:solidFill>
                  <a:srgbClr val="003399"/>
                </a:solidFill>
              </a:rPr>
              <a:t> </a:t>
            </a:r>
            <a:r>
              <a:rPr lang="de-DE" dirty="0" err="1" smtClean="0">
                <a:solidFill>
                  <a:srgbClr val="003399"/>
                </a:solidFill>
              </a:rPr>
              <a:t>your</a:t>
            </a:r>
            <a:r>
              <a:rPr lang="de-DE" dirty="0" smtClean="0">
                <a:solidFill>
                  <a:srgbClr val="003399"/>
                </a:solidFill>
              </a:rPr>
              <a:t> </a:t>
            </a:r>
            <a:r>
              <a:rPr lang="de-DE" dirty="0" smtClean="0">
                <a:solidFill>
                  <a:srgbClr val="003399"/>
                </a:solidFill>
              </a:rPr>
              <a:t>definition of a polar route</a:t>
            </a:r>
            <a:r>
              <a:rPr lang="de-DE" dirty="0" smtClean="0">
                <a:solidFill>
                  <a:srgbClr val="003399"/>
                </a:solidFill>
              </a:rPr>
              <a:t>?</a:t>
            </a:r>
          </a:p>
          <a:p>
            <a:pPr algn="just">
              <a:spcAft>
                <a:spcPts val="1000"/>
              </a:spcAft>
              <a:buFont typeface="Arial" pitchFamily="34" charset="0"/>
              <a:buChar char="•"/>
            </a:pPr>
            <a:endParaRPr lang="de-DE" dirty="0" smtClean="0">
              <a:solidFill>
                <a:srgbClr val="003399"/>
              </a:solidFill>
            </a:endParaRPr>
          </a:p>
          <a:p>
            <a:pPr algn="just">
              <a:spcAft>
                <a:spcPts val="1000"/>
              </a:spcAft>
            </a:pPr>
            <a:r>
              <a:rPr lang="de-DE" dirty="0" err="1" smtClean="0">
                <a:solidFill>
                  <a:srgbClr val="003399"/>
                </a:solidFill>
              </a:rPr>
              <a:t>Please</a:t>
            </a:r>
            <a:r>
              <a:rPr lang="de-DE" dirty="0" smtClean="0">
                <a:solidFill>
                  <a:srgbClr val="003399"/>
                </a:solidFill>
              </a:rPr>
              <a:t> send </a:t>
            </a:r>
            <a:r>
              <a:rPr lang="de-DE" dirty="0" err="1" smtClean="0">
                <a:solidFill>
                  <a:srgbClr val="003399"/>
                </a:solidFill>
              </a:rPr>
              <a:t>your</a:t>
            </a:r>
            <a:r>
              <a:rPr lang="de-DE" dirty="0" smtClean="0">
                <a:solidFill>
                  <a:srgbClr val="003399"/>
                </a:solidFill>
              </a:rPr>
              <a:t> </a:t>
            </a:r>
            <a:r>
              <a:rPr lang="de-DE" dirty="0" err="1" smtClean="0">
                <a:solidFill>
                  <a:srgbClr val="003399"/>
                </a:solidFill>
              </a:rPr>
              <a:t>feedback</a:t>
            </a:r>
            <a:r>
              <a:rPr lang="de-DE" dirty="0" smtClean="0">
                <a:solidFill>
                  <a:srgbClr val="003399"/>
                </a:solidFill>
              </a:rPr>
              <a:t> </a:t>
            </a:r>
            <a:r>
              <a:rPr lang="de-DE" dirty="0" err="1" smtClean="0">
                <a:solidFill>
                  <a:srgbClr val="003399"/>
                </a:solidFill>
              </a:rPr>
              <a:t>to</a:t>
            </a:r>
            <a:r>
              <a:rPr lang="de-DE" dirty="0" smtClean="0">
                <a:solidFill>
                  <a:srgbClr val="003399"/>
                </a:solidFill>
              </a:rPr>
              <a:t> </a:t>
            </a:r>
            <a:r>
              <a:rPr lang="de-DE" dirty="0" smtClean="0">
                <a:solidFill>
                  <a:srgbClr val="003399"/>
                </a:solidFill>
                <a:hlinkClick r:id="rId3"/>
              </a:rPr>
              <a:t>volker.meyer@jeppesen.com</a:t>
            </a:r>
            <a:endParaRPr lang="de-DE" dirty="0" smtClean="0">
              <a:solidFill>
                <a:srgbClr val="003399"/>
              </a:solidFill>
            </a:endParaRPr>
          </a:p>
          <a:p>
            <a:pPr algn="just">
              <a:spcAft>
                <a:spcPts val="1000"/>
              </a:spcAft>
            </a:pPr>
            <a:endParaRPr lang="de-DE" dirty="0" smtClean="0">
              <a:solidFill>
                <a:srgbClr val="003399"/>
              </a:solidFill>
            </a:endParaRPr>
          </a:p>
          <a:p>
            <a:pPr algn="just">
              <a:spcAft>
                <a:spcPts val="1000"/>
              </a:spcAft>
            </a:pP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 - St Petersburg April 25 2008 (Ellerbrock Final)">
  <a:themeElements>
    <a:clrScheme name="PRESENTATION - St Petersburg April 25 2008 (Ellerbrock Final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 - St Petersburg April 25 2008 (Ellerbrock Fin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PRESENTATION - St Petersburg April 25 2008 (Ellerbrock Final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- St Petersburg April 25 2008 (Ellerbrock Final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2009 BOD Format (3)">
  <a:themeElements>
    <a:clrScheme name="">
      <a:dk1>
        <a:srgbClr val="000000"/>
      </a:dk1>
      <a:lt1>
        <a:srgbClr val="FFFFFF"/>
      </a:lt1>
      <a:dk2>
        <a:srgbClr val="FFCC00"/>
      </a:dk2>
      <a:lt2>
        <a:srgbClr val="009999"/>
      </a:lt2>
      <a:accent1>
        <a:srgbClr val="969696"/>
      </a:accent1>
      <a:accent2>
        <a:srgbClr val="8E4B1E"/>
      </a:accent2>
      <a:accent3>
        <a:srgbClr val="FFFFFF"/>
      </a:accent3>
      <a:accent4>
        <a:srgbClr val="000000"/>
      </a:accent4>
      <a:accent5>
        <a:srgbClr val="C9C9C9"/>
      </a:accent5>
      <a:accent6>
        <a:srgbClr val="80431A"/>
      </a:accent6>
      <a:hlink>
        <a:srgbClr val="005DAA"/>
      </a:hlink>
      <a:folHlink>
        <a:srgbClr val="9900CC"/>
      </a:folHlink>
    </a:clrScheme>
    <a:fontScheme name="3_2009 BOD Format (3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2009 BOD Format (3)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E70000"/>
        </a:accent6>
        <a:hlink>
          <a:srgbClr val="0038A8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2009 BOD Format (3) 2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B2B2B2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2009 BOD Format (3) 3">
        <a:dk1>
          <a:srgbClr val="000000"/>
        </a:dk1>
        <a:lt1>
          <a:srgbClr val="FFFFFF"/>
        </a:lt1>
        <a:dk2>
          <a:srgbClr val="FFFFFF"/>
        </a:dk2>
        <a:lt2>
          <a:srgbClr val="393939"/>
        </a:lt2>
        <a:accent1>
          <a:srgbClr val="B2B2B2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E70000"/>
        </a:accent6>
        <a:hlink>
          <a:srgbClr val="0038A8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2009 BOD Format (3) 4">
        <a:dk1>
          <a:srgbClr val="000000"/>
        </a:dk1>
        <a:lt1>
          <a:srgbClr val="FFFFFF"/>
        </a:lt1>
        <a:dk2>
          <a:srgbClr val="000000"/>
        </a:dk2>
        <a:lt2>
          <a:srgbClr val="A7A7A7"/>
        </a:lt2>
        <a:accent1>
          <a:srgbClr val="B2B2B2"/>
        </a:accent1>
        <a:accent2>
          <a:srgbClr val="8E4B1E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0431A"/>
        </a:accent6>
        <a:hlink>
          <a:srgbClr val="0038A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2009 BOD Format (3) 5">
        <a:dk1>
          <a:srgbClr val="000000"/>
        </a:dk1>
        <a:lt1>
          <a:srgbClr val="FFFFFF"/>
        </a:lt1>
        <a:dk2>
          <a:srgbClr val="FFCC00"/>
        </a:dk2>
        <a:lt2>
          <a:srgbClr val="A7A7A7"/>
        </a:lt2>
        <a:accent1>
          <a:srgbClr val="B2B2B2"/>
        </a:accent1>
        <a:accent2>
          <a:srgbClr val="8E4B1E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0431A"/>
        </a:accent6>
        <a:hlink>
          <a:srgbClr val="0038A9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2009 BOD Format (3) 6">
        <a:dk1>
          <a:srgbClr val="000000"/>
        </a:dk1>
        <a:lt1>
          <a:srgbClr val="FFFFFF"/>
        </a:lt1>
        <a:dk2>
          <a:srgbClr val="FFCC00"/>
        </a:dk2>
        <a:lt2>
          <a:srgbClr val="A7A7A7"/>
        </a:lt2>
        <a:accent1>
          <a:srgbClr val="B2B2B2"/>
        </a:accent1>
        <a:accent2>
          <a:srgbClr val="8E4B1E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80431A"/>
        </a:accent6>
        <a:hlink>
          <a:srgbClr val="0038A9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2009 BOD Format (3) 7">
        <a:dk1>
          <a:srgbClr val="000000"/>
        </a:dk1>
        <a:lt1>
          <a:srgbClr val="FFFFFF"/>
        </a:lt1>
        <a:dk2>
          <a:srgbClr val="FFCC00"/>
        </a:dk2>
        <a:lt2>
          <a:srgbClr val="969696"/>
        </a:lt2>
        <a:accent1>
          <a:srgbClr val="009999"/>
        </a:accent1>
        <a:accent2>
          <a:srgbClr val="8E4B1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0431A"/>
        </a:accent6>
        <a:hlink>
          <a:srgbClr val="0038A9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2009 BOD Format (3) 8">
        <a:dk1>
          <a:srgbClr val="000000"/>
        </a:dk1>
        <a:lt1>
          <a:srgbClr val="FFFFFF"/>
        </a:lt1>
        <a:dk2>
          <a:srgbClr val="FFCC00"/>
        </a:dk2>
        <a:lt2>
          <a:srgbClr val="009999"/>
        </a:lt2>
        <a:accent1>
          <a:srgbClr val="969696"/>
        </a:accent1>
        <a:accent2>
          <a:srgbClr val="8E4B1E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80431A"/>
        </a:accent6>
        <a:hlink>
          <a:srgbClr val="0038A9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5434</TotalTime>
  <Words>212</Words>
  <Application>Microsoft Office PowerPoint</Application>
  <PresentationFormat>On-screen Show (4:3)</PresentationFormat>
  <Paragraphs>27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PRESENTATION - St Petersburg April 25 2008 (Ellerbrock Final)</vt:lpstr>
      <vt:lpstr>1_Default Design</vt:lpstr>
      <vt:lpstr>3_2009 BOD Format (3)</vt:lpstr>
      <vt:lpstr>Jeppesen Arctic Polar / North Pacific High Altitude Enroute Chart – AP (HI) 1 / NP (HI) 2 – Customer Feedback</vt:lpstr>
      <vt:lpstr>Lack of Chart Layout Preview on the Front</vt:lpstr>
      <vt:lpstr>Upper half of NP (HI) 2 is cluttered, while the bottom half is almost blank.</vt:lpstr>
      <vt:lpstr>Upper half of NP (HI) 2 is cluttered, while the bottom half is almost blank.</vt:lpstr>
      <vt:lpstr>Upper half of NP (HI) 2 is cluttered, while the bottom half is almost blank.</vt:lpstr>
      <vt:lpstr>User feedback requested</vt:lpstr>
    </vt:vector>
  </TitlesOfParts>
  <Company> Jeppesen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Bill Kellogg</dc:creator>
  <cp:lastModifiedBy>volker.meyer</cp:lastModifiedBy>
  <cp:revision>398</cp:revision>
  <dcterms:created xsi:type="dcterms:W3CDTF">2008-04-23T12:29:05Z</dcterms:created>
  <dcterms:modified xsi:type="dcterms:W3CDTF">2012-06-21T10:34:34Z</dcterms:modified>
</cp:coreProperties>
</file>