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47" r:id="rId3"/>
    <p:sldId id="339" r:id="rId4"/>
    <p:sldId id="280" r:id="rId5"/>
    <p:sldId id="354" r:id="rId6"/>
    <p:sldId id="353" r:id="rId7"/>
    <p:sldId id="355" r:id="rId8"/>
    <p:sldId id="356" r:id="rId9"/>
    <p:sldId id="357" r:id="rId10"/>
    <p:sldId id="358" r:id="rId11"/>
  </p:sldIdLst>
  <p:sldSz cx="9144000" cy="6858000" type="screen4x3"/>
  <p:notesSz cx="6858000" cy="9144000"/>
  <p:defaultTextStyle>
    <a:defPPr>
      <a:defRPr lang="is-I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75A9"/>
    <a:srgbClr val="294A8B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39" autoAdjust="0"/>
    <p:restoredTop sz="78428" autoAdjust="0"/>
  </p:normalViewPr>
  <p:slideViewPr>
    <p:cSldViewPr>
      <p:cViewPr>
        <p:scale>
          <a:sx n="72" d="100"/>
          <a:sy n="72" d="100"/>
        </p:scale>
        <p:origin x="-10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52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 descr="grunnur_almen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79" t="6741" r="6810" b="77527"/>
          <a:stretch>
            <a:fillRect/>
          </a:stretch>
        </p:blipFill>
        <p:spPr bwMode="auto">
          <a:xfrm>
            <a:off x="0" y="0"/>
            <a:ext cx="1965325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 descr="grunnur_almen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26"/>
          <a:stretch>
            <a:fillRect/>
          </a:stretch>
        </p:blipFill>
        <p:spPr bwMode="auto">
          <a:xfrm>
            <a:off x="0" y="8172450"/>
            <a:ext cx="68643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6CE6FC-0A80-4325-9485-E1ED7537A5CC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A9AC08-94FB-4ADD-8D41-5C1C0404238E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58531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 descr="grunnur_almen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27" t="7683" r="12190" b="76932"/>
          <a:stretch>
            <a:fillRect/>
          </a:stretch>
        </p:blipFill>
        <p:spPr bwMode="auto">
          <a:xfrm>
            <a:off x="0" y="0"/>
            <a:ext cx="1125538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7" descr="grunnur_almenn.png"/>
          <p:cNvPicPr>
            <a:picLocks noChangeAspect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26"/>
          <a:stretch>
            <a:fillRect/>
          </a:stretch>
        </p:blipFill>
        <p:spPr bwMode="auto">
          <a:xfrm>
            <a:off x="0" y="8172450"/>
            <a:ext cx="68643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196975" y="179388"/>
            <a:ext cx="1774825" cy="2778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40A729-9317-4758-8B1E-585A5319D0C3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s-I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s-I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F988A3A-6B19-438E-985F-88F741963334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917930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988A3A-6B19-438E-985F-88F741963334}" type="slidenum">
              <a:rPr lang="is-IS" smtClean="0"/>
              <a:pPr>
                <a:defRPr/>
              </a:pPr>
              <a:t>1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413496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>
              <a:cs typeface="Arial" charset="0"/>
            </a:endParaRPr>
          </a:p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988A3A-6B19-438E-985F-88F741963334}" type="slidenum">
              <a:rPr lang="is-IS" smtClean="0"/>
              <a:pPr>
                <a:defRPr/>
              </a:pPr>
              <a:t>2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638307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988A3A-6B19-438E-985F-88F741963334}" type="slidenum">
              <a:rPr lang="is-IS" smtClean="0"/>
              <a:pPr>
                <a:defRPr/>
              </a:pPr>
              <a:t>3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99107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988A3A-6B19-438E-985F-88F741963334}" type="slidenum">
              <a:rPr lang="is-IS" smtClean="0"/>
              <a:pPr>
                <a:defRPr/>
              </a:pPr>
              <a:t>4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387133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988A3A-6B19-438E-985F-88F741963334}" type="slidenum">
              <a:rPr lang="is-IS" smtClean="0"/>
              <a:pPr>
                <a:defRPr/>
              </a:pPr>
              <a:t>6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387133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 smtClean="0"/>
          </a:p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988A3A-6B19-438E-985F-88F741963334}" type="slidenum">
              <a:rPr lang="is-IS" smtClean="0"/>
              <a:pPr>
                <a:defRPr/>
              </a:pPr>
              <a:t>10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859162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unnmyn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792" y="2708920"/>
            <a:ext cx="5758408" cy="675506"/>
          </a:xfrm>
        </p:spPr>
        <p:txBody>
          <a:bodyPr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792" y="3501008"/>
            <a:ext cx="5760640" cy="1270992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s-I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19CBB-B023-43D9-88BF-1C3CAD67E1E9}" type="datetimeFigureOut">
              <a:rPr lang="is-IS"/>
              <a:pPr>
                <a:defRPr/>
              </a:pPr>
              <a:t>13.12.2012</a:t>
            </a:fld>
            <a:endParaRPr lang="is-I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C7158-E107-43F6-8D1D-D7E394030825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0821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4642B-F6E4-4238-BA2A-08A737156143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F5851-A6FF-4C25-97EC-50EC1E841275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43737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13230-35F5-4D08-B6DA-6929EF6B5BBA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89EA9-463D-47BC-80AC-83BCF4AFBA9E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56360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975" indent="-180975">
              <a:buFont typeface="Arial" pitchFamily="34" charset="0"/>
              <a:buChar char="•"/>
              <a:defRPr>
                <a:solidFill>
                  <a:srgbClr val="2C75A9"/>
                </a:solidFill>
              </a:defRPr>
            </a:lvl1pPr>
            <a:lvl2pPr marL="180975" indent="0">
              <a:buFontTx/>
              <a:buNone/>
              <a:defRPr/>
            </a:lvl2pPr>
            <a:lvl3pPr marL="542925" indent="-184150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9B478-8618-49F4-BF6D-72BD5442750B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E4FE1-99E2-47D9-B2F3-51C89AE3D52D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69005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2996952"/>
            <a:ext cx="5472608" cy="648072"/>
          </a:xfrm>
        </p:spPr>
        <p:txBody>
          <a:bodyPr anchor="t"/>
          <a:lstStyle>
            <a:lvl1pPr algn="l">
              <a:defRPr sz="3000" b="0" cap="none">
                <a:solidFill>
                  <a:srgbClr val="2C75A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832" y="3717032"/>
            <a:ext cx="5472608" cy="150018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68524-452F-4BB7-829F-FCBA0C0B39E1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F966C-0F5A-4B14-8CC7-E4B02EBDB00E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97418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29417-7ECF-453E-B1A2-054CDF0F310A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14E89-A509-4598-AACB-2B12E4C5123D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4157313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5328592" cy="576064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 marL="358775" indent="-358775">
              <a:defRPr sz="1800"/>
            </a:lvl2pPr>
            <a:lvl3pPr marL="717550" indent="-358775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 marL="358775" indent="-358775">
              <a:tabLst>
                <a:tab pos="358775" algn="l"/>
              </a:tabLst>
              <a:defRPr sz="1800"/>
            </a:lvl2pPr>
            <a:lvl3pPr marL="806450" indent="-447675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DD14B-CC01-4042-AC3F-21B4DDE8ACA5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7A2EA-F633-47C3-99BC-7C4D3BF96E38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30240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5256584" cy="576064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CA51D-03E1-4EBE-B734-F6A19DB08F14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BE4CF-C8D1-4395-B745-4C297F612D30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486636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F51B9-D843-483D-98A7-3B4535E24BE0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0FDF0-BB8F-4A1E-8CD9-1F88318C6ADB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272343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5842992" cy="886420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2400"/>
            </a:lvl1pPr>
            <a:lvl2pPr marL="447675" indent="-268288">
              <a:tabLst>
                <a:tab pos="447675" algn="l"/>
              </a:tabLst>
              <a:defRPr sz="1800"/>
            </a:lvl2pPr>
            <a:lvl3pPr marL="896938" indent="-358775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5693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B1971-3BAE-4CFA-8E55-F81CE9668B18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25810-1971-405B-AE13-DEF888B507D7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69386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is-I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8B392-55AF-4DE4-A267-957AAC3EBA9B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C6F2D-5A3C-4BA6-BF13-2E9C629245C6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33556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runnur_almenn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550" y="836613"/>
            <a:ext cx="5040313" cy="576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err="1" smtClean="0"/>
              <a:t>Fyrirsögn</a:t>
            </a:r>
            <a:endParaRPr lang="is-I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1550" y="1700213"/>
            <a:ext cx="7715250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3593F8-5076-427B-82A2-E38DC19C80CD}" type="datetimeFigureOut">
              <a:rPr lang="is-IS"/>
              <a:pPr>
                <a:defRPr/>
              </a:pPr>
              <a:t>13.12.2012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2BFD91-7F7A-407F-A768-22BA8E3A50C4}" type="slidenum">
              <a:rPr lang="is-IS"/>
              <a:pPr>
                <a:defRPr/>
              </a:pPr>
              <a:t>‹#›</a:t>
            </a:fld>
            <a:endParaRPr lang="is-I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4400" kern="1200" spc="20">
          <a:solidFill>
            <a:schemeClr val="accent1"/>
          </a:solidFill>
          <a:latin typeface="Myriad Pro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Myriad Pro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Myriad Pro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Myriad Pro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Myriad Pro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Myriad Pro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Myriad Pro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Myriad Pro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Myriad Pro" pitchFamily="34" charset="0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defRPr sz="2000" kern="1200">
          <a:solidFill>
            <a:srgbClr val="727272"/>
          </a:solidFill>
          <a:latin typeface="Myriad Pro" pitchFamily="34" charset="0"/>
          <a:ea typeface="+mn-ea"/>
          <a:cs typeface="Arial" pitchFamily="34" charset="0"/>
        </a:defRPr>
      </a:lvl1pPr>
      <a:lvl2pPr marL="268288" indent="-26828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27272"/>
          </a:solidFill>
          <a:latin typeface="Myriad Pro" pitchFamily="34" charset="0"/>
          <a:ea typeface="+mn-ea"/>
          <a:cs typeface="Arial" pitchFamily="34" charset="0"/>
        </a:defRPr>
      </a:lvl2pPr>
      <a:lvl3pPr marL="717550" indent="-3587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27272"/>
          </a:solidFill>
          <a:latin typeface="Myriad Pro" pitchFamily="34" charset="0"/>
          <a:ea typeface="+mn-ea"/>
          <a:cs typeface="Arial" pitchFamily="34" charset="0"/>
        </a:defRPr>
      </a:lvl3pPr>
      <a:lvl4pPr marL="985838" indent="-26828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rgbClr val="727272"/>
          </a:solidFill>
          <a:latin typeface="Myriad Pro" pitchFamily="34" charset="0"/>
          <a:ea typeface="+mn-ea"/>
          <a:cs typeface="Arial" pitchFamily="34" charset="0"/>
        </a:defRPr>
      </a:lvl4pPr>
      <a:lvl5pPr marL="1255713" indent="-2698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rgbClr val="727272"/>
          </a:solidFill>
          <a:latin typeface="Myriad Pro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s-I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2"/>
          <p:cNvSpPr>
            <a:spLocks noGrp="1"/>
          </p:cNvSpPr>
          <p:nvPr>
            <p:ph type="subTitle" idx="1"/>
          </p:nvPr>
        </p:nvSpPr>
        <p:spPr>
          <a:xfrm>
            <a:off x="899592" y="2276872"/>
            <a:ext cx="7272808" cy="93610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is-IS" sz="3200" b="1" dirty="0" smtClean="0">
                <a:cs typeface="Arial" charset="0"/>
              </a:rPr>
              <a:t>Level requests </a:t>
            </a:r>
          </a:p>
          <a:p>
            <a:pPr algn="ctr">
              <a:lnSpc>
                <a:spcPct val="150000"/>
              </a:lnSpc>
            </a:pPr>
            <a:r>
              <a:rPr lang="is-IS" sz="3200" b="1" dirty="0" smtClean="0">
                <a:cs typeface="Arial" charset="0"/>
              </a:rPr>
              <a:t>within </a:t>
            </a:r>
          </a:p>
          <a:p>
            <a:pPr algn="ctr">
              <a:lnSpc>
                <a:spcPct val="150000"/>
              </a:lnSpc>
            </a:pPr>
            <a:r>
              <a:rPr lang="is-IS" sz="3200" b="1" dirty="0" smtClean="0">
                <a:cs typeface="Arial" charset="0"/>
              </a:rPr>
              <a:t>Reykjavik CTA</a:t>
            </a:r>
            <a:endParaRPr lang="is-IS" sz="2800" b="1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Conclusion	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At least 79% westbound aircraft transiting through Reykjavik CTA and into Edmonton´s airspace received their requested flight level. </a:t>
            </a:r>
          </a:p>
          <a:p>
            <a:r>
              <a:rPr lang="is-IS" dirty="0" smtClean="0"/>
              <a:t>The percentage is most likely higher as this survey does not take into account requests made directly to Reykjavik Control on VHF.</a:t>
            </a:r>
          </a:p>
          <a:p>
            <a:r>
              <a:rPr lang="en-GB" dirty="0"/>
              <a:t>If, due traffic or other restrictions, the requested flight level cannot be cleared a flight level +/- 1000 feet is available in 66% of the time and a flight level +/- 2000’ is available in 96% of the time. </a:t>
            </a:r>
            <a:endParaRPr lang="en-GB" dirty="0" smtClean="0"/>
          </a:p>
          <a:p>
            <a:r>
              <a:rPr lang="en-GB" dirty="0" smtClean="0"/>
              <a:t>At least 33% of aircraft do not make any level requests during the transition through Reykjavik CTA.</a:t>
            </a:r>
          </a:p>
        </p:txBody>
      </p:sp>
    </p:spTree>
    <p:extLst>
      <p:ext uri="{BB962C8B-B14F-4D97-AF65-F5344CB8AC3E}">
        <p14:creationId xmlns:p14="http://schemas.microsoft.com/office/powerpoint/2010/main" val="3614940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Survey</a:t>
            </a:r>
            <a:endParaRPr lang="is-I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71550" y="1700213"/>
            <a:ext cx="7715250" cy="3528987"/>
          </a:xfrm>
        </p:spPr>
        <p:txBody>
          <a:bodyPr/>
          <a:lstStyle/>
          <a:p>
            <a:pPr>
              <a:lnSpc>
                <a:spcPct val="200000"/>
              </a:lnSpc>
              <a:buFontTx/>
              <a:buChar char="•"/>
            </a:pPr>
            <a:r>
              <a:rPr lang="en-GB" dirty="0" smtClean="0">
                <a:cs typeface="Arial" charset="0"/>
              </a:rPr>
              <a:t>Chosen period was July 15</a:t>
            </a:r>
            <a:r>
              <a:rPr lang="en-GB" baseline="30000" dirty="0" smtClean="0">
                <a:cs typeface="Arial" charset="0"/>
              </a:rPr>
              <a:t>th</a:t>
            </a:r>
            <a:r>
              <a:rPr lang="en-GB" dirty="0" smtClean="0">
                <a:cs typeface="Arial" charset="0"/>
              </a:rPr>
              <a:t> – July 31</a:t>
            </a:r>
            <a:r>
              <a:rPr lang="en-GB" baseline="30000" dirty="0" smtClean="0">
                <a:cs typeface="Arial" charset="0"/>
              </a:rPr>
              <a:t>st</a:t>
            </a:r>
            <a:r>
              <a:rPr lang="en-GB" dirty="0" smtClean="0">
                <a:cs typeface="Arial" charset="0"/>
              </a:rPr>
              <a:t> 2012</a:t>
            </a:r>
          </a:p>
          <a:p>
            <a:pPr>
              <a:lnSpc>
                <a:spcPct val="200000"/>
              </a:lnSpc>
              <a:buFontTx/>
              <a:buChar char="•"/>
            </a:pPr>
            <a:r>
              <a:rPr lang="en-GB" dirty="0" smtClean="0">
                <a:cs typeface="Arial" charset="0"/>
              </a:rPr>
              <a:t>Westbound traffic, exiting Reykjavik CTA at or north of </a:t>
            </a:r>
            <a:r>
              <a:rPr lang="en-GB" dirty="0" err="1" smtClean="0">
                <a:cs typeface="Arial" charset="0"/>
              </a:rPr>
              <a:t>66N060W</a:t>
            </a:r>
            <a:endParaRPr lang="en-GB" dirty="0" smtClean="0">
              <a:cs typeface="Arial" charset="0"/>
            </a:endParaRPr>
          </a:p>
          <a:p>
            <a:pPr>
              <a:lnSpc>
                <a:spcPct val="200000"/>
              </a:lnSpc>
              <a:buFontTx/>
              <a:buChar char="•"/>
            </a:pPr>
            <a:r>
              <a:rPr lang="en-GB" dirty="0" smtClean="0">
                <a:cs typeface="Arial" charset="0"/>
              </a:rPr>
              <a:t>Level requests made via </a:t>
            </a:r>
            <a:r>
              <a:rPr lang="en-GB" dirty="0" err="1" smtClean="0">
                <a:cs typeface="Arial" charset="0"/>
              </a:rPr>
              <a:t>datalink</a:t>
            </a:r>
            <a:r>
              <a:rPr lang="en-GB" dirty="0" smtClean="0">
                <a:cs typeface="Arial" charset="0"/>
              </a:rPr>
              <a:t> or through Iceland Radio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GB" dirty="0" smtClean="0">
                <a:cs typeface="Arial" charset="0"/>
              </a:rPr>
              <a:t>Excludes </a:t>
            </a:r>
            <a:r>
              <a:rPr lang="en-GB" dirty="0" err="1" smtClean="0">
                <a:cs typeface="Arial" charset="0"/>
              </a:rPr>
              <a:t>lvl</a:t>
            </a:r>
            <a:r>
              <a:rPr lang="en-GB" dirty="0" smtClean="0">
                <a:cs typeface="Arial" charset="0"/>
              </a:rPr>
              <a:t> requests made by aircraft on VHF with Reykjavik control (not available in the </a:t>
            </a:r>
            <a:r>
              <a:rPr lang="en-GB" dirty="0" err="1" smtClean="0">
                <a:cs typeface="Arial" charset="0"/>
              </a:rPr>
              <a:t>AFTN</a:t>
            </a:r>
            <a:r>
              <a:rPr lang="en-GB" dirty="0" smtClean="0">
                <a:cs typeface="Arial" charset="0"/>
              </a:rPr>
              <a:t> or </a:t>
            </a:r>
            <a:r>
              <a:rPr lang="en-GB" dirty="0" err="1" smtClean="0">
                <a:cs typeface="Arial" charset="0"/>
              </a:rPr>
              <a:t>datalink</a:t>
            </a:r>
            <a:r>
              <a:rPr lang="en-GB" dirty="0" smtClean="0">
                <a:cs typeface="Arial" charset="0"/>
              </a:rPr>
              <a:t> log)</a:t>
            </a:r>
          </a:p>
          <a:p>
            <a:pPr>
              <a:lnSpc>
                <a:spcPct val="200000"/>
              </a:lnSpc>
              <a:buFontTx/>
              <a:buChar char="•"/>
            </a:pPr>
            <a:endParaRPr lang="en-GB" dirty="0" smtClean="0">
              <a:cs typeface="Arial" charset="0"/>
            </a:endParaRPr>
          </a:p>
          <a:p>
            <a:pPr>
              <a:lnSpc>
                <a:spcPct val="200000"/>
              </a:lnSpc>
              <a:buFontTx/>
              <a:buChar char="•"/>
            </a:pPr>
            <a:endParaRPr lang="en-GB" sz="2400" dirty="0" smtClean="0">
              <a:cs typeface="Arial" charset="0"/>
            </a:endParaRPr>
          </a:p>
          <a:p>
            <a:pPr lvl="1"/>
            <a:r>
              <a:rPr lang="en-GB" dirty="0" smtClean="0">
                <a:cs typeface="Arial" charset="0"/>
              </a:rPr>
              <a:t> </a:t>
            </a:r>
          </a:p>
          <a:p>
            <a:pPr lvl="1"/>
            <a:endParaRPr lang="is-IS" dirty="0" smtClean="0">
              <a:cs typeface="Arial" charset="0"/>
            </a:endParaRPr>
          </a:p>
          <a:p>
            <a:pPr lvl="1"/>
            <a:endParaRPr lang="is-I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37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79714" y="692696"/>
            <a:ext cx="5040560" cy="576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n-US" sz="4400" b="0" i="0" u="none" strike="noStrike" kern="1200" cap="none" spc="20" normalizeH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defRPr>
            </a:lvl1pPr>
          </a:lstStyle>
          <a:p>
            <a:r>
              <a:rPr lang="is-IS" sz="2800" dirty="0" smtClean="0"/>
              <a:t>Reykjavik CTA</a:t>
            </a:r>
            <a:endParaRPr lang="is-IS" sz="2800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291425" cy="4743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52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613"/>
            <a:ext cx="5040313" cy="576262"/>
          </a:xfrm>
        </p:spPr>
        <p:txBody>
          <a:bodyPr/>
          <a:lstStyle/>
          <a:p>
            <a:r>
              <a:rPr lang="is-IS" dirty="0" smtClean="0"/>
              <a:t>Results: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060848"/>
            <a:ext cx="7715250" cy="3096344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sz="2400" dirty="0"/>
              <a:t>A total of 864 aircraft match the criteria used in this survey.  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>
              <a:buFontTx/>
              <a:buChar char="•"/>
            </a:pPr>
            <a:r>
              <a:rPr lang="en-GB" sz="2400" dirty="0" smtClean="0"/>
              <a:t>406 </a:t>
            </a:r>
            <a:r>
              <a:rPr lang="en-GB" sz="2400" dirty="0"/>
              <a:t>aircraft (47%) made a level </a:t>
            </a:r>
            <a:r>
              <a:rPr lang="en-GB" sz="2400" dirty="0" smtClean="0"/>
              <a:t>request</a:t>
            </a:r>
          </a:p>
          <a:p>
            <a:pPr marL="0" indent="0">
              <a:buNone/>
            </a:pPr>
            <a:endParaRPr lang="en-GB" sz="2400" dirty="0" smtClean="0"/>
          </a:p>
          <a:p>
            <a:pPr>
              <a:buFontTx/>
              <a:buChar char="•"/>
            </a:pPr>
            <a:r>
              <a:rPr lang="en-GB" sz="2400" dirty="0" smtClean="0"/>
              <a:t>458 </a:t>
            </a:r>
            <a:r>
              <a:rPr lang="en-GB" sz="2400" dirty="0"/>
              <a:t>(53%) did not make any level request.</a:t>
            </a:r>
            <a:endParaRPr lang="is-IS" sz="2400" dirty="0"/>
          </a:p>
          <a:p>
            <a:pPr>
              <a:buFontTx/>
              <a:buChar char="•"/>
            </a:pPr>
            <a:endParaRPr lang="en-GB" sz="2400" dirty="0">
              <a:cs typeface="Arial" charset="0"/>
            </a:endParaRPr>
          </a:p>
          <a:p>
            <a:pPr lvl="1"/>
            <a:endParaRPr lang="is-IS" dirty="0" smtClean="0">
              <a:cs typeface="Arial" charset="0"/>
            </a:endParaRPr>
          </a:p>
          <a:p>
            <a:pPr lvl="1"/>
            <a:endParaRPr lang="is-I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6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6712648" cy="438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567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613"/>
            <a:ext cx="5760640" cy="576262"/>
          </a:xfrm>
        </p:spPr>
        <p:txBody>
          <a:bodyPr/>
          <a:lstStyle/>
          <a:p>
            <a:r>
              <a:rPr lang="is-IS" dirty="0" smtClean="0"/>
              <a:t>Result</a:t>
            </a:r>
            <a:endParaRPr lang="is-IS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41" y="3284984"/>
            <a:ext cx="8626475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56852" y="1988840"/>
            <a:ext cx="7243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 total of 452 requests were made.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357 </a:t>
            </a:r>
            <a:r>
              <a:rPr lang="en-GB" dirty="0"/>
              <a:t>requests (79%) were </a:t>
            </a:r>
            <a:r>
              <a:rPr lang="en-GB" dirty="0" smtClean="0"/>
              <a:t>approved. 95 requests were rejected or partially approved.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79097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Entry/exit levels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After exploring entry and exit levels into Reykjavik CTA: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Of </a:t>
            </a:r>
            <a:r>
              <a:rPr lang="en-GB" dirty="0"/>
              <a:t>the 864 aircraft in the survey </a:t>
            </a:r>
            <a:r>
              <a:rPr lang="en-GB" u="sng" dirty="0"/>
              <a:t>548 aircraft (63%) changed level </a:t>
            </a:r>
            <a:r>
              <a:rPr lang="en-GB" dirty="0"/>
              <a:t>within Reykjavik CTA and </a:t>
            </a:r>
            <a:r>
              <a:rPr lang="en-GB" u="sng" dirty="0"/>
              <a:t>316 aircraft (37%) maintained the same flight level </a:t>
            </a:r>
            <a:r>
              <a:rPr lang="en-GB" dirty="0"/>
              <a:t>through the area.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Of the 548 aircraft that changed level within Reykjavik </a:t>
            </a:r>
            <a:r>
              <a:rPr lang="en-GB" dirty="0" smtClean="0"/>
              <a:t>CTA:</a:t>
            </a:r>
          </a:p>
          <a:p>
            <a:pPr>
              <a:buFontTx/>
              <a:buChar char="-"/>
            </a:pPr>
            <a:r>
              <a:rPr lang="en-GB" dirty="0" smtClean="0"/>
              <a:t>106 </a:t>
            </a:r>
            <a:r>
              <a:rPr lang="en-GB" dirty="0"/>
              <a:t>aircraft (12%) exited the area </a:t>
            </a:r>
            <a:r>
              <a:rPr lang="en-GB" dirty="0" smtClean="0"/>
              <a:t>1000´ above the </a:t>
            </a:r>
            <a:r>
              <a:rPr lang="en-GB" dirty="0"/>
              <a:t>entry </a:t>
            </a:r>
            <a:r>
              <a:rPr lang="en-GB" dirty="0" smtClean="0"/>
              <a:t>level</a:t>
            </a:r>
          </a:p>
          <a:p>
            <a:pPr>
              <a:buFontTx/>
              <a:buChar char="-"/>
            </a:pPr>
            <a:r>
              <a:rPr lang="en-GB" dirty="0" smtClean="0"/>
              <a:t>322 </a:t>
            </a:r>
            <a:r>
              <a:rPr lang="en-GB" dirty="0"/>
              <a:t>aircraft (37%) exited </a:t>
            </a:r>
            <a:r>
              <a:rPr lang="en-GB" dirty="0" smtClean="0"/>
              <a:t>the area 2000´ above </a:t>
            </a:r>
            <a:r>
              <a:rPr lang="en-GB" dirty="0"/>
              <a:t>the entry </a:t>
            </a:r>
            <a:r>
              <a:rPr lang="en-GB" dirty="0" smtClean="0"/>
              <a:t>level</a:t>
            </a:r>
          </a:p>
          <a:p>
            <a:pPr>
              <a:buFontTx/>
              <a:buChar char="-"/>
            </a:pPr>
            <a:r>
              <a:rPr lang="en-GB" dirty="0"/>
              <a:t>1</a:t>
            </a:r>
            <a:r>
              <a:rPr lang="en-GB" dirty="0" smtClean="0"/>
              <a:t>15 </a:t>
            </a:r>
            <a:r>
              <a:rPr lang="en-GB" dirty="0"/>
              <a:t>aircraft (13%) exited at </a:t>
            </a:r>
            <a:r>
              <a:rPr lang="en-GB" dirty="0" smtClean="0"/>
              <a:t>3-6000´ </a:t>
            </a:r>
            <a:r>
              <a:rPr lang="en-GB" dirty="0"/>
              <a:t>higher than the entry level. 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5 </a:t>
            </a:r>
            <a:r>
              <a:rPr lang="en-GB" dirty="0"/>
              <a:t>aircraft exited the area at a lower flight level. </a:t>
            </a:r>
            <a:endParaRPr lang="is-IS" dirty="0"/>
          </a:p>
          <a:p>
            <a:pPr marL="0" indent="0">
              <a:buNone/>
            </a:pP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034499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s-IS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30943"/>
            <a:ext cx="7110437" cy="4758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524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Aircraft not making a lvl req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420888"/>
            <a:ext cx="7715250" cy="3994150"/>
          </a:xfrm>
        </p:spPr>
        <p:txBody>
          <a:bodyPr/>
          <a:lstStyle/>
          <a:p>
            <a:pPr marL="0" indent="0">
              <a:buNone/>
            </a:pPr>
            <a:r>
              <a:rPr lang="is-IS" dirty="0" smtClean="0"/>
              <a:t>Of the </a:t>
            </a:r>
            <a:r>
              <a:rPr lang="en-GB" dirty="0" smtClean="0"/>
              <a:t>458 </a:t>
            </a:r>
            <a:r>
              <a:rPr lang="en-GB" dirty="0"/>
              <a:t>aircraft not requesting a level change</a:t>
            </a:r>
            <a:r>
              <a:rPr lang="en-GB" dirty="0" smtClean="0"/>
              <a:t>,: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168 </a:t>
            </a:r>
            <a:r>
              <a:rPr lang="en-GB" dirty="0"/>
              <a:t>aircraft (37%) exited Reykjavik </a:t>
            </a:r>
            <a:r>
              <a:rPr lang="en-GB" dirty="0" smtClean="0"/>
              <a:t>CTA </a:t>
            </a:r>
            <a:r>
              <a:rPr lang="en-GB" dirty="0"/>
              <a:t>at a higher level than the entry level. </a:t>
            </a:r>
          </a:p>
          <a:p>
            <a:pPr>
              <a:buFontTx/>
              <a:buChar char="-"/>
            </a:pPr>
            <a:r>
              <a:rPr lang="en-GB" dirty="0" smtClean="0"/>
              <a:t>A level request made directly to Reykjavik control on VHF</a:t>
            </a:r>
          </a:p>
          <a:p>
            <a:pPr>
              <a:buFontTx/>
              <a:buChar char="-"/>
            </a:pPr>
            <a:r>
              <a:rPr lang="en-GB" dirty="0" smtClean="0"/>
              <a:t>Or climbed due to traffic</a:t>
            </a:r>
          </a:p>
          <a:p>
            <a:pPr>
              <a:buFontTx/>
              <a:buChar char="-"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288 aircraft exited Reykjavik CTA at the same level as entry level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 aircraft  exited at lower level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408812341"/>
      </p:ext>
    </p:extLst>
  </p:cSld>
  <p:clrMapOvr>
    <a:masterClrMapping/>
  </p:clrMapOvr>
</p:sld>
</file>

<file path=ppt/theme/theme1.xml><?xml version="1.0" encoding="utf-8"?>
<a:theme xmlns:a="http://schemas.openxmlformats.org/drawingml/2006/main" name="Isavia">
  <a:themeElements>
    <a:clrScheme name="Isavia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Isavia</Template>
  <TotalTime>11245</TotalTime>
  <Words>408</Words>
  <Application>Microsoft Office PowerPoint</Application>
  <PresentationFormat>On-screen Show (4:3)</PresentationFormat>
  <Paragraphs>54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Isavia</vt:lpstr>
      <vt:lpstr>PowerPoint Presentation</vt:lpstr>
      <vt:lpstr>Survey</vt:lpstr>
      <vt:lpstr>PowerPoint Presentation</vt:lpstr>
      <vt:lpstr>Results:</vt:lpstr>
      <vt:lpstr>PowerPoint Presentation</vt:lpstr>
      <vt:lpstr>Result</vt:lpstr>
      <vt:lpstr>Entry/exit levels</vt:lpstr>
      <vt:lpstr>PowerPoint Presentation</vt:lpstr>
      <vt:lpstr>Aircraft not making a lvl req</vt:lpstr>
      <vt:lpstr>Conclusion </vt:lpstr>
    </vt:vector>
  </TitlesOfParts>
  <Company>Isavia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Matthías Einarsson</dc:creator>
  <cp:lastModifiedBy>leah</cp:lastModifiedBy>
  <cp:revision>152</cp:revision>
  <dcterms:created xsi:type="dcterms:W3CDTF">2011-02-02T15:47:09Z</dcterms:created>
  <dcterms:modified xsi:type="dcterms:W3CDTF">2012-12-13T11:54:49Z</dcterms:modified>
</cp:coreProperties>
</file>