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8"/>
  </p:sldMasterIdLst>
  <p:notesMasterIdLst>
    <p:notesMasterId r:id="rId16"/>
  </p:notesMasterIdLst>
  <p:handoutMasterIdLst>
    <p:handoutMasterId r:id="rId17"/>
  </p:handoutMasterIdLst>
  <p:sldIdLst>
    <p:sldId id="257" r:id="rId9"/>
    <p:sldId id="258" r:id="rId10"/>
    <p:sldId id="264" r:id="rId11"/>
    <p:sldId id="260" r:id="rId12"/>
    <p:sldId id="261" r:id="rId13"/>
    <p:sldId id="262" r:id="rId14"/>
    <p:sldId id="263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BBEA"/>
    <a:srgbClr val="4EA9E3"/>
    <a:srgbClr val="FEEB53"/>
    <a:srgbClr val="FFCC00"/>
    <a:srgbClr val="F00847"/>
    <a:srgbClr val="F99911"/>
    <a:srgbClr val="038FD7"/>
    <a:srgbClr val="EF2C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7" autoAdjust="0"/>
    <p:restoredTop sz="86364" autoAdjust="0"/>
  </p:normalViewPr>
  <p:slideViewPr>
    <p:cSldViewPr>
      <p:cViewPr varScale="1">
        <p:scale>
          <a:sx n="68" d="100"/>
          <a:sy n="68" d="100"/>
        </p:scale>
        <p:origin x="-4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728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1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customXml" Target="../customXml/item7.xml"/><Relationship Id="rId12" Type="http://schemas.openxmlformats.org/officeDocument/2006/relationships/slide" Target="slides/slide4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3.xml"/><Relationship Id="rId5" Type="http://schemas.openxmlformats.org/officeDocument/2006/relationships/customXml" Target="../customXml/item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5729D95-A882-40F1-A3C8-EFA8E2D2FE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6203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2ED526B-75C4-4FA4-9C21-725A7187DA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6716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3810000"/>
            <a:ext cx="7772400" cy="854075"/>
          </a:xfrm>
        </p:spPr>
        <p:txBody>
          <a:bodyPr/>
          <a:lstStyle>
            <a:lvl1pPr algn="ctr">
              <a:defRPr sz="50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smtClean="0"/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876800"/>
            <a:ext cx="77724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smtClean="0"/>
          </a:p>
        </p:txBody>
      </p:sp>
      <p:pic>
        <p:nvPicPr>
          <p:cNvPr id="12298" name="Picture 1034" descr="dynamicSky_3rdP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94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521B21-70A6-4A29-B243-62A6284BF0C7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Pacific Project - CPWG/14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38DC8-3B75-4D75-9247-5AA5531CC5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37044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1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1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B4237-FBD6-4EE9-A518-170064BEF932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Pacific Project - CPWG/14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947A2B-CA7C-479D-A0F0-F10FC7098E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932311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52570F-2D6E-497E-9FD8-E5D400AA2CAA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Pacific Project - CPWG/14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13C83-FD36-4FB8-A42B-8DA7FFCB42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450934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330140-1177-4032-A1EF-CB5F7EC55E98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Pacific Project - CPWG/14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6274A-7FA9-44B0-B94D-1434B17877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465182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38400"/>
            <a:ext cx="40386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40386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994F9D-D4BC-42A6-BEC5-48A9E7F9734B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Pacific Project - CPWG/14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4DF7D-83BB-4197-AAB8-2B632444778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012617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2EBD0A-D6A7-4B6B-A080-023336FC3FD0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Pacific Project - CPWG/14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00328-14C1-4122-BB97-CA667B6587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466860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A8AC39-D372-4DB1-9469-B2E2E01975B4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Pacific Project - CPWG/14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F91DB-0242-40BE-A6A2-8D0C5F5050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06763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D9E76F-9F11-4D89-A4A3-D2DBEAC6C13A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Pacific Project - CPWG/14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B72FF-3194-4DE9-9A7B-B6CDBF5583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162560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9AB38A-2EBA-4768-9D5E-DDFBF3A4F748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Pacific Project - CPWG/14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2BF73-E30F-49ED-9AA6-917D7331E0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808759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5BCBE9-5AAB-4416-B3CC-49BFA5F283D8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Pacific Project - CPWG/14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6EA9A1-2414-46B2-8BDB-8383F80BC0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281116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76400"/>
            <a:ext cx="8229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38400"/>
            <a:ext cx="82296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867400" y="6477000"/>
            <a:ext cx="3048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fld id="{E4BA911A-D41D-438F-BF47-9E5AF1129B4C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477000"/>
            <a:ext cx="3124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Pacific Project - CPWG/14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77000"/>
            <a:ext cx="1219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fld id="{223EC0FD-A630-44F4-8496-CD35C9FAC306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2" name="Picture 8" descr="dynamicSky_5thPag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35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0" y="6400800"/>
            <a:ext cx="9144000" cy="0"/>
          </a:xfrm>
          <a:prstGeom prst="line">
            <a:avLst/>
          </a:prstGeom>
          <a:noFill/>
          <a:ln w="19050">
            <a:solidFill>
              <a:srgbClr val="0075B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ä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ä"/>
        <a:defRPr sz="20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ä"/>
        <a:defRPr sz="20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ä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ä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ä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ä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ä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ä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Pacific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CPWG/14 – Chicago USA</a:t>
            </a:r>
          </a:p>
        </p:txBody>
      </p:sp>
    </p:spTree>
    <p:extLst>
      <p:ext uri="{BB962C8B-B14F-4D97-AF65-F5344CB8AC3E}">
        <p14:creationId xmlns:p14="http://schemas.microsoft.com/office/powerpoint/2010/main" val="796650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Pacific Project Objective 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User Preferred</a:t>
            </a:r>
            <a:r>
              <a:rPr lang="en-US" baseline="0" dirty="0" smtClean="0"/>
              <a:t> Routings (UPRs) everywhere between Asia &amp; North America</a:t>
            </a:r>
          </a:p>
          <a:p>
            <a:pPr lvl="0"/>
            <a:r>
              <a:rPr lang="en-US" baseline="0" dirty="0" smtClean="0"/>
              <a:t>Elimination of fixed routes/tracks</a:t>
            </a:r>
          </a:p>
          <a:p>
            <a:pPr lvl="0"/>
            <a:r>
              <a:rPr lang="en-US" baseline="0" dirty="0" smtClean="0"/>
              <a:t>OTS</a:t>
            </a:r>
          </a:p>
          <a:p>
            <a:pPr lvl="1"/>
            <a:r>
              <a:rPr lang="en-US" b="1" baseline="0" dirty="0" smtClean="0">
                <a:solidFill>
                  <a:srgbClr val="FF0000"/>
                </a:solidFill>
              </a:rPr>
              <a:t>ONLY</a:t>
            </a:r>
            <a:r>
              <a:rPr lang="en-US" baseline="0" dirty="0" smtClean="0">
                <a:solidFill>
                  <a:srgbClr val="FF0000"/>
                </a:solidFill>
              </a:rPr>
              <a:t> </a:t>
            </a:r>
            <a:r>
              <a:rPr lang="en-US" baseline="0" dirty="0" smtClean="0"/>
              <a:t>where &amp; when </a:t>
            </a:r>
            <a:r>
              <a:rPr lang="en-US" baseline="0" dirty="0" smtClean="0"/>
              <a:t>UPRs </a:t>
            </a:r>
            <a:r>
              <a:rPr lang="en-US" baseline="0" dirty="0" smtClean="0"/>
              <a:t>lead to excessive penalties to flights</a:t>
            </a:r>
          </a:p>
          <a:p>
            <a:pPr lvl="1"/>
            <a:r>
              <a:rPr lang="en-US" baseline="0" dirty="0" smtClean="0"/>
              <a:t>Geographically restricted to minimum area</a:t>
            </a:r>
          </a:p>
          <a:p>
            <a:pPr lvl="1"/>
            <a:r>
              <a:rPr lang="en-US" baseline="0" dirty="0" smtClean="0"/>
              <a:t>Temporally restricted to high demand periods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9A0B-753D-4A75-A4E9-C620D541DA53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Pacific Project - CPWG/14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3C83-FD36-4FB8-A42B-8DA7FFCB426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2518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Thanks</a:t>
            </a:r>
            <a:r>
              <a:rPr lang="en-US" sz="2000" baseline="0" dirty="0" smtClean="0"/>
              <a:t> to FAA for the modeling work undertaken</a:t>
            </a:r>
          </a:p>
          <a:p>
            <a:pPr lvl="1"/>
            <a:r>
              <a:rPr lang="en-US" sz="1800" dirty="0" smtClean="0"/>
              <a:t>Due to workload and lack of</a:t>
            </a:r>
            <a:r>
              <a:rPr lang="en-US" sz="1800" baseline="0" dirty="0" smtClean="0"/>
              <a:t> deterministic results, no further modeling of this type is foreseen at this time.</a:t>
            </a:r>
          </a:p>
          <a:p>
            <a:pPr lvl="0"/>
            <a:r>
              <a:rPr lang="en-US" sz="2000" dirty="0" smtClean="0"/>
              <a:t>Some discussion regarding what</a:t>
            </a:r>
            <a:r>
              <a:rPr lang="en-US" sz="2000" baseline="0" dirty="0" smtClean="0"/>
              <a:t> is seen as a conflict between “Pacific Project”, CPWG and IPACG</a:t>
            </a:r>
          </a:p>
          <a:p>
            <a:pPr lvl="1"/>
            <a:r>
              <a:rPr lang="en-US" sz="1800" baseline="0" dirty="0" smtClean="0"/>
              <a:t>It is recognized that IPACG and CPWG do the actual detailed work </a:t>
            </a:r>
          </a:p>
          <a:p>
            <a:r>
              <a:rPr lang="en-US" sz="2000" dirty="0" smtClean="0"/>
              <a:t>Japan prefers to advance the NOPAC work bilaterally with the USA within IPACG</a:t>
            </a:r>
          </a:p>
          <a:p>
            <a:r>
              <a:rPr lang="en-US" sz="2000" dirty="0" smtClean="0"/>
              <a:t>Collaborative work is required to reduce and eventually eliminate routes</a:t>
            </a:r>
          </a:p>
          <a:p>
            <a:r>
              <a:rPr lang="en-US" sz="2000" dirty="0" smtClean="0"/>
              <a:t>Constraints caused by entry/exit fixes and track crossing limits must </a:t>
            </a:r>
            <a:r>
              <a:rPr lang="en-US" sz="2000" smtClean="0"/>
              <a:t>be re-examined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F8ED-C3D3-422B-93BE-CAB3121C37B9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Pacific Project - CPWG/14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3C83-FD36-4FB8-A42B-8DA7FFCB426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24976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Tracks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UPRs into CZVR</a:t>
            </a:r>
          </a:p>
          <a:p>
            <a:r>
              <a:rPr lang="en-US" dirty="0" smtClean="0"/>
              <a:t>Elimination of PACOTS</a:t>
            </a:r>
          </a:p>
          <a:p>
            <a:r>
              <a:rPr lang="en-US" dirty="0" smtClean="0"/>
              <a:t>Elimination of NOPAC Routes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B61D-D491-4F0C-9C67-A1EABAF10F82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Pacific Project - CPWG/14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6274A-7FA9-44B0-B94D-1434B178773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17804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UPRs into CZVR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AIDC is an issue to be explored</a:t>
            </a:r>
          </a:p>
          <a:p>
            <a:pPr lvl="1"/>
            <a:r>
              <a:rPr lang="en-US" dirty="0" smtClean="0"/>
              <a:t>PAZA – CZVR spring 2014</a:t>
            </a:r>
          </a:p>
          <a:p>
            <a:pPr lvl="1"/>
            <a:r>
              <a:rPr lang="en-US" dirty="0" smtClean="0"/>
              <a:t>Oakland TBD</a:t>
            </a:r>
          </a:p>
          <a:p>
            <a:r>
              <a:rPr lang="en-US" dirty="0" smtClean="0"/>
              <a:t>CPDLC February 2013</a:t>
            </a:r>
          </a:p>
          <a:p>
            <a:r>
              <a:rPr lang="en-US" dirty="0" smtClean="0"/>
              <a:t>Conflict Prediction (COPR) Sep 2013</a:t>
            </a:r>
          </a:p>
          <a:p>
            <a:r>
              <a:rPr lang="en-US" dirty="0" smtClean="0"/>
              <a:t>Surveillance (ADS-C) is a required enabler – timing TBD ~18-24 mos.  But may be expedited.</a:t>
            </a:r>
          </a:p>
          <a:p>
            <a:pPr lvl="1"/>
            <a:r>
              <a:rPr lang="en-US" dirty="0" smtClean="0"/>
              <a:t>NAV CANADA to provide details of potential opportunities for fast tracking and impacts thereof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FADE-2B68-487C-9309-7A6A32CF9E7C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Pacific Project - CPWG/14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3C83-FD36-4FB8-A42B-8DA7FFCB426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863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 OTS Action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DOTS+  / JCAB Track Generator may need to be optimized</a:t>
            </a:r>
          </a:p>
          <a:p>
            <a:pPr lvl="1"/>
            <a:r>
              <a:rPr lang="en-US" sz="1800" dirty="0" smtClean="0"/>
              <a:t>FAA &amp; JCAB to provide details of variables &amp; track generation rules to be reviewed collaboratively.</a:t>
            </a:r>
          </a:p>
          <a:p>
            <a:r>
              <a:rPr lang="en-US" sz="2000" dirty="0" smtClean="0"/>
              <a:t>FAA not prepared to discuss the pathway to elimination of PAC OTS at this time.</a:t>
            </a:r>
          </a:p>
          <a:p>
            <a:r>
              <a:rPr lang="en-US" sz="2000" dirty="0" smtClean="0"/>
              <a:t>FAA to provide catalog of constraints, justifications and any plans to eliminate. JCAB constraints are published in AIC</a:t>
            </a:r>
          </a:p>
          <a:p>
            <a:r>
              <a:rPr lang="en-US" sz="2000" dirty="0" smtClean="0"/>
              <a:t>FAA to provide representative 24hr airspace loading to support analysis</a:t>
            </a:r>
          </a:p>
          <a:p>
            <a:r>
              <a:rPr lang="en-US" sz="2000" dirty="0" smtClean="0"/>
              <a:t>IATA to review constraints and provide a priority list for removal</a:t>
            </a:r>
          </a:p>
          <a:p>
            <a:r>
              <a:rPr lang="en-US" sz="2000" dirty="0" smtClean="0"/>
              <a:t>Periodic </a:t>
            </a:r>
            <a:r>
              <a:rPr lang="en-US" sz="2000" dirty="0" err="1" smtClean="0"/>
              <a:t>Telecon</a:t>
            </a:r>
            <a:r>
              <a:rPr lang="en-US" sz="2000" dirty="0" smtClean="0"/>
              <a:t> to advance the Pacific Project objectives</a:t>
            </a:r>
          </a:p>
          <a:p>
            <a:pPr lvl="1"/>
            <a:r>
              <a:rPr lang="en-US" sz="1600" dirty="0" smtClean="0"/>
              <a:t>17 Jan 2013 @ 1800 EST (2013 01 18 0100z)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FBD5-D4CF-4EF1-BA58-268C1742A170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Pacific Project - CPWG/14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3C83-FD36-4FB8-A42B-8DA7FFCB426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594201"/>
      </p:ext>
    </p:extLst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NOPAC routes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JCAB provided an IP on possible movement towards more flexible routings</a:t>
            </a:r>
          </a:p>
          <a:p>
            <a:r>
              <a:rPr lang="en-US" dirty="0" smtClean="0"/>
              <a:t>Japan and USA indicated that this work is within the scope of IPACG and they prefer to work the issue bilaterally within that venue.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7480-B4CD-4D66-8262-55FB67E6BC1C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Pacific Project - CPWG/14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3C83-FD36-4FB8-A42B-8DA7FFCB426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610854"/>
      </p:ext>
    </p:extLst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IATA_standard_template">
  <a:themeElements>
    <a:clrScheme name="">
      <a:dk1>
        <a:srgbClr val="0A4279"/>
      </a:dk1>
      <a:lt1>
        <a:srgbClr val="FFFFFF"/>
      </a:lt1>
      <a:dk2>
        <a:srgbClr val="0075BD"/>
      </a:dk2>
      <a:lt2>
        <a:srgbClr val="00305B"/>
      </a:lt2>
      <a:accent1>
        <a:srgbClr val="A6D7F5"/>
      </a:accent1>
      <a:accent2>
        <a:srgbClr val="A1BD00"/>
      </a:accent2>
      <a:accent3>
        <a:srgbClr val="FFFFFF"/>
      </a:accent3>
      <a:accent4>
        <a:srgbClr val="073766"/>
      </a:accent4>
      <a:accent5>
        <a:srgbClr val="D0E8F9"/>
      </a:accent5>
      <a:accent6>
        <a:srgbClr val="91AB00"/>
      </a:accent6>
      <a:hlink>
        <a:srgbClr val="0075BD"/>
      </a:hlink>
      <a:folHlink>
        <a:srgbClr val="6F3594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A4279"/>
        </a:dk1>
        <a:lt1>
          <a:srgbClr val="FFFFFF"/>
        </a:lt1>
        <a:dk2>
          <a:srgbClr val="0075BD"/>
        </a:dk2>
        <a:lt2>
          <a:srgbClr val="00305B"/>
        </a:lt2>
        <a:accent1>
          <a:srgbClr val="A6D7F5"/>
        </a:accent1>
        <a:accent2>
          <a:srgbClr val="A1BD00"/>
        </a:accent2>
        <a:accent3>
          <a:srgbClr val="FFFFFF"/>
        </a:accent3>
        <a:accent4>
          <a:srgbClr val="073766"/>
        </a:accent4>
        <a:accent5>
          <a:srgbClr val="D0E8F9"/>
        </a:accent5>
        <a:accent6>
          <a:srgbClr val="91AB00"/>
        </a:accent6>
        <a:hlink>
          <a:srgbClr val="EF2C71"/>
        </a:hlink>
        <a:folHlink>
          <a:srgbClr val="6F359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c3ba88b7-b3d4-4a74-92a1-700dbbfca875" xsi:nil="true"/>
    <Topic xmlns="c3ba88b7-b3d4-4a74-92a1-700dbbfca875">
      <Value>How to make a Presentation</Value>
    </Topic>
    <Status xmlns="c3ba88b7-b3d4-4a74-92a1-700dbbfca875" xsi:nil="true"/>
    <SPSDescription xmlns="c3ba88b7-b3d4-4a74-92a1-700dbbfca87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59A6A950007F45A9A2EA7CFDC31968" ma:contentTypeVersion="4" ma:contentTypeDescription="Create a new document." ma:contentTypeScope="" ma:versionID="bc07ca74e6f7bc6cc942c95c6395e154">
  <xsd:schema xmlns:xsd="http://www.w3.org/2001/XMLSchema" xmlns:p="http://schemas.microsoft.com/office/2006/metadata/properties" xmlns:ns2="c3ba88b7-b3d4-4a74-92a1-700dbbfca875" targetNamespace="http://schemas.microsoft.com/office/2006/metadata/properties" ma:root="true" ma:fieldsID="c0093751612deee5cb07f62d872991a9" ns2:_="">
    <xsd:import namespace="c3ba88b7-b3d4-4a74-92a1-700dbbfca875"/>
    <xsd:element name="properties">
      <xsd:complexType>
        <xsd:sequence>
          <xsd:element name="documentManagement">
            <xsd:complexType>
              <xsd:all>
                <xsd:element ref="ns2:Owner" minOccurs="0"/>
                <xsd:element ref="ns2:SPSDescription" minOccurs="0"/>
                <xsd:element ref="ns2:Status" minOccurs="0"/>
                <xsd:element ref="ns2:Topic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c3ba88b7-b3d4-4a74-92a1-700dbbfca875" elementFormDefault="qualified">
    <xsd:import namespace="http://schemas.microsoft.com/office/2006/documentManagement/types"/>
    <xsd:element name="Owner" ma:index="8" nillable="true" ma:displayName="Owner" ma:internalName="Owner">
      <xsd:simpleType>
        <xsd:restriction base="dms:Text"/>
      </xsd:simpleType>
    </xsd:element>
    <xsd:element name="SPSDescription" ma:index="9" nillable="true" ma:displayName="Description" ma:internalName="SPSDescription">
      <xsd:simpleType>
        <xsd:restriction base="dms:Note"/>
      </xsd:simpleType>
    </xsd:element>
    <xsd:element name="Status" ma:index="10" nillable="true" ma:displayName="Status" ma:internalName="Status">
      <xsd:simpleType>
        <xsd:restriction base="dms:Choice">
          <xsd:enumeration value="Rough"/>
          <xsd:enumeration value="Draft"/>
          <xsd:enumeration value="In Review"/>
          <xsd:enumeration value="Final"/>
        </xsd:restriction>
      </xsd:simpleType>
    </xsd:element>
    <xsd:element name="Topic" ma:index="11" nillable="true" ma:displayName="Topic" ma:default="How to make a Presentation" ma:internalName="Topic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How to make a Presentation"/>
                  </xsd:restriction>
                </xsd:simple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B396DB05-ED0A-4B36-BA73-F596C6F20575}">
  <ds:schemaRefs>
    <ds:schemaRef ds:uri="http://purl.org/dc/elements/1.1/"/>
    <ds:schemaRef ds:uri="http://schemas.microsoft.com/office/2006/documentManagement/types"/>
    <ds:schemaRef ds:uri="c3ba88b7-b3d4-4a74-92a1-700dbbfca875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AFA52AAF-4633-478D-B561-B7EC41AEEC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ba88b7-b3d4-4a74-92a1-700dbbfca875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A3E2FF4F-3B05-4656-B1AB-A22539E2516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7C5330C0-EC1C-4670-97D1-8572C68469FA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ADEDD585-AD27-4986-A5B9-4C124F6E333E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172C9A76-C262-433B-BE3D-46B080527ED0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6FDEA599-D953-415F-BB66-4717A60DB363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IATA_standard_template</Template>
  <TotalTime>50</TotalTime>
  <Words>398</Words>
  <Application>Microsoft Office PowerPoint</Application>
  <PresentationFormat>On-screen Show (4:3)</PresentationFormat>
  <Paragraphs>59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IATA_standard_template</vt:lpstr>
      <vt:lpstr>Pacific Project</vt:lpstr>
      <vt:lpstr>Pacific Project Objective </vt:lpstr>
      <vt:lpstr>General</vt:lpstr>
      <vt:lpstr>Project Tracks</vt:lpstr>
      <vt:lpstr>UPRs into CZVR</vt:lpstr>
      <vt:lpstr>PAC OTS Action Items</vt:lpstr>
      <vt:lpstr>NOPAC routes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Pacific Project</dc:title>
  <dc:creator>Joel MORIN</dc:creator>
  <cp:lastModifiedBy>Joel MORIN</cp:lastModifiedBy>
  <cp:revision>9</cp:revision>
  <dcterms:created xsi:type="dcterms:W3CDTF">2012-12-12T15:03:20Z</dcterms:created>
  <dcterms:modified xsi:type="dcterms:W3CDTF">2012-12-12T15:53:26Z</dcterms:modified>
</cp:coreProperties>
</file>