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customXml/itemProps1.xml" ContentType="application/vnd.openxmlformats-officedocument.customXmlPropertie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Default Extension="png" ContentType="image/png"/>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customXml/itemProps2.xml" ContentType="application/vnd.openxmlformats-officedocument.customXmlPropertie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Default Extension="wmf" ContentType="image/x-wmf"/>
  <Default Extension="rels" ContentType="application/vnd.openxmlformats-package.relationship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tags/tag2.xml" ContentType="application/vnd.openxmlformats-officedocument.presentationml.tags+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Default Extension="jpeg" ContentType="image/jpeg"/>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1" r:id="rId1"/>
    <p:sldMasterId id="2147483695" r:id="rId2"/>
    <p:sldMasterId id="2147483661" r:id="rId3"/>
  </p:sldMasterIdLst>
  <p:notesMasterIdLst>
    <p:notesMasterId r:id="rId41"/>
  </p:notesMasterIdLst>
  <p:handoutMasterIdLst>
    <p:handoutMasterId r:id="rId42"/>
  </p:handoutMasterIdLst>
  <p:sldIdLst>
    <p:sldId id="313" r:id="rId4"/>
    <p:sldId id="275" r:id="rId5"/>
    <p:sldId id="276" r:id="rId6"/>
    <p:sldId id="315" r:id="rId7"/>
    <p:sldId id="317" r:id="rId8"/>
    <p:sldId id="316" r:id="rId9"/>
    <p:sldId id="301" r:id="rId10"/>
    <p:sldId id="281" r:id="rId11"/>
    <p:sldId id="320" r:id="rId12"/>
    <p:sldId id="319" r:id="rId13"/>
    <p:sldId id="318" r:id="rId14"/>
    <p:sldId id="321" r:id="rId15"/>
    <p:sldId id="322" r:id="rId16"/>
    <p:sldId id="323" r:id="rId17"/>
    <p:sldId id="324" r:id="rId18"/>
    <p:sldId id="326" r:id="rId19"/>
    <p:sldId id="311" r:id="rId20"/>
    <p:sldId id="325" r:id="rId21"/>
    <p:sldId id="328" r:id="rId22"/>
    <p:sldId id="330" r:id="rId23"/>
    <p:sldId id="329" r:id="rId24"/>
    <p:sldId id="338" r:id="rId25"/>
    <p:sldId id="339" r:id="rId26"/>
    <p:sldId id="337" r:id="rId27"/>
    <p:sldId id="336" r:id="rId28"/>
    <p:sldId id="335" r:id="rId29"/>
    <p:sldId id="334" r:id="rId30"/>
    <p:sldId id="341" r:id="rId31"/>
    <p:sldId id="342" r:id="rId32"/>
    <p:sldId id="303" r:id="rId33"/>
    <p:sldId id="344" r:id="rId34"/>
    <p:sldId id="345" r:id="rId35"/>
    <p:sldId id="343" r:id="rId36"/>
    <p:sldId id="347" r:id="rId37"/>
    <p:sldId id="349" r:id="rId38"/>
    <p:sldId id="333" r:id="rId39"/>
    <p:sldId id="350" r:id="rId40"/>
  </p:sldIdLst>
  <p:sldSz cx="9144000" cy="6858000" type="screen4x3"/>
  <p:notesSz cx="6858000" cy="9296400"/>
  <p:custDataLst>
    <p:tags r:id="rId43"/>
  </p:custDataLst>
  <p:defaultTextStyle>
    <a:defPPr>
      <a:defRPr lang="en-US"/>
    </a:defPPr>
    <a:lvl1pPr algn="l" rtl="0" fontAlgn="base">
      <a:spcBef>
        <a:spcPct val="0"/>
      </a:spcBef>
      <a:spcAft>
        <a:spcPct val="0"/>
      </a:spcAft>
      <a:defRPr sz="2400" kern="1200">
        <a:solidFill>
          <a:schemeClr val="tx1"/>
        </a:solidFill>
        <a:latin typeface="Arial" charset="0"/>
        <a:ea typeface="+mn-ea"/>
        <a:cs typeface="Arial" charset="0"/>
      </a:defRPr>
    </a:lvl1pPr>
    <a:lvl2pPr marL="457200" algn="l" rtl="0" fontAlgn="base">
      <a:spcBef>
        <a:spcPct val="0"/>
      </a:spcBef>
      <a:spcAft>
        <a:spcPct val="0"/>
      </a:spcAft>
      <a:defRPr sz="2400" kern="1200">
        <a:solidFill>
          <a:schemeClr val="tx1"/>
        </a:solidFill>
        <a:latin typeface="Arial" charset="0"/>
        <a:ea typeface="+mn-ea"/>
        <a:cs typeface="Arial" charset="0"/>
      </a:defRPr>
    </a:lvl2pPr>
    <a:lvl3pPr marL="914400" algn="l" rtl="0" fontAlgn="base">
      <a:spcBef>
        <a:spcPct val="0"/>
      </a:spcBef>
      <a:spcAft>
        <a:spcPct val="0"/>
      </a:spcAft>
      <a:defRPr sz="2400" kern="1200">
        <a:solidFill>
          <a:schemeClr val="tx1"/>
        </a:solidFill>
        <a:latin typeface="Arial" charset="0"/>
        <a:ea typeface="+mn-ea"/>
        <a:cs typeface="Arial" charset="0"/>
      </a:defRPr>
    </a:lvl3pPr>
    <a:lvl4pPr marL="1371600" algn="l" rtl="0" fontAlgn="base">
      <a:spcBef>
        <a:spcPct val="0"/>
      </a:spcBef>
      <a:spcAft>
        <a:spcPct val="0"/>
      </a:spcAft>
      <a:defRPr sz="2400" kern="1200">
        <a:solidFill>
          <a:schemeClr val="tx1"/>
        </a:solidFill>
        <a:latin typeface="Arial" charset="0"/>
        <a:ea typeface="+mn-ea"/>
        <a:cs typeface="Arial" charset="0"/>
      </a:defRPr>
    </a:lvl4pPr>
    <a:lvl5pPr marL="1828800" algn="l" rtl="0" fontAlgn="base">
      <a:spcBef>
        <a:spcPct val="0"/>
      </a:spcBef>
      <a:spcAft>
        <a:spcPct val="0"/>
      </a:spcAft>
      <a:defRPr sz="2400" kern="1200">
        <a:solidFill>
          <a:schemeClr val="tx1"/>
        </a:solidFill>
        <a:latin typeface="Arial" charset="0"/>
        <a:ea typeface="+mn-ea"/>
        <a:cs typeface="Arial" charset="0"/>
      </a:defRPr>
    </a:lvl5pPr>
    <a:lvl6pPr marL="2286000" algn="l" defTabSz="914400" rtl="0" eaLnBrk="1" latinLnBrk="0" hangingPunct="1">
      <a:defRPr sz="2400" kern="1200">
        <a:solidFill>
          <a:schemeClr val="tx1"/>
        </a:solidFill>
        <a:latin typeface="Arial" charset="0"/>
        <a:ea typeface="+mn-ea"/>
        <a:cs typeface="Arial" charset="0"/>
      </a:defRPr>
    </a:lvl6pPr>
    <a:lvl7pPr marL="2743200" algn="l" defTabSz="914400" rtl="0" eaLnBrk="1" latinLnBrk="0" hangingPunct="1">
      <a:defRPr sz="2400" kern="1200">
        <a:solidFill>
          <a:schemeClr val="tx1"/>
        </a:solidFill>
        <a:latin typeface="Arial" charset="0"/>
        <a:ea typeface="+mn-ea"/>
        <a:cs typeface="Arial" charset="0"/>
      </a:defRPr>
    </a:lvl7pPr>
    <a:lvl8pPr marL="3200400" algn="l" defTabSz="914400" rtl="0" eaLnBrk="1" latinLnBrk="0" hangingPunct="1">
      <a:defRPr sz="2400" kern="1200">
        <a:solidFill>
          <a:schemeClr val="tx1"/>
        </a:solidFill>
        <a:latin typeface="Arial" charset="0"/>
        <a:ea typeface="+mn-ea"/>
        <a:cs typeface="Arial" charset="0"/>
      </a:defRPr>
    </a:lvl8pPr>
    <a:lvl9pPr marL="3657600" algn="l" defTabSz="914400" rtl="0" eaLnBrk="1" latinLnBrk="0" hangingPunct="1">
      <a:defRPr sz="24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2F68"/>
    <a:srgbClr val="FFFF99"/>
    <a:srgbClr val="FF0000"/>
    <a:srgbClr val="FFCC00"/>
    <a:srgbClr val="DDDDDD"/>
    <a:srgbClr val="C0C0C0"/>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55" autoAdjust="0"/>
    <p:restoredTop sz="74911" autoAdjust="0"/>
  </p:normalViewPr>
  <p:slideViewPr>
    <p:cSldViewPr snapToGrid="0">
      <p:cViewPr>
        <p:scale>
          <a:sx n="80" d="100"/>
          <a:sy n="80" d="100"/>
        </p:scale>
        <p:origin x="-2430" y="-168"/>
      </p:cViewPr>
      <p:guideLst>
        <p:guide orient="horz" pos="536"/>
        <p:guide pos="3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2" d="100"/>
          <a:sy n="52" d="100"/>
        </p:scale>
        <p:origin x="-2844" y="-84"/>
      </p:cViewPr>
      <p:guideLst>
        <p:guide orient="horz" pos="2928"/>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47" Type="http://schemas.openxmlformats.org/officeDocument/2006/relationships/tableStyles" Target="tableStyles.xml"/><Relationship Id="rId50" Type="http://schemas.openxmlformats.org/officeDocument/2006/relationships/customXml" Target="../customXml/item3.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customXml" Target="../customXml/item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gs" Target="tags/tag1.xml"/><Relationship Id="rId48" Type="http://schemas.openxmlformats.org/officeDocument/2006/relationships/customXml" Target="../customXml/item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71800" cy="465138"/>
          </a:xfrm>
          <a:prstGeom prst="rect">
            <a:avLst/>
          </a:prstGeom>
          <a:noFill/>
          <a:ln>
            <a:noFill/>
          </a:ln>
          <a:effectLst/>
          <a:extLst/>
        </p:spPr>
        <p:txBody>
          <a:bodyPr vert="horz" wrap="square" lIns="91020" tIns="45510" rIns="91020" bIns="45510" numCol="1" anchor="t" anchorCtr="0" compatLnSpc="1">
            <a:prstTxWarp prst="textNoShape">
              <a:avLst/>
            </a:prstTxWarp>
          </a:bodyPr>
          <a:lstStyle>
            <a:lvl1pPr defTabSz="911225">
              <a:spcBef>
                <a:spcPct val="0"/>
              </a:spcBef>
              <a:buFontTx/>
              <a:buNone/>
              <a:defRPr sz="1200">
                <a:latin typeface="Times New Roman" pitchFamily="18" charset="0"/>
                <a:cs typeface="+mn-cs"/>
              </a:defRPr>
            </a:lvl1pPr>
          </a:lstStyle>
          <a:p>
            <a:pPr>
              <a:defRPr/>
            </a:pPr>
            <a:endParaRPr lang="en-US"/>
          </a:p>
        </p:txBody>
      </p:sp>
      <p:sp>
        <p:nvSpPr>
          <p:cNvPr id="24579" name="Rectangle 3"/>
          <p:cNvSpPr>
            <a:spLocks noGrp="1" noChangeArrowheads="1"/>
          </p:cNvSpPr>
          <p:nvPr>
            <p:ph type="dt" sz="quarter" idx="1"/>
          </p:nvPr>
        </p:nvSpPr>
        <p:spPr bwMode="auto">
          <a:xfrm>
            <a:off x="3886200" y="0"/>
            <a:ext cx="2971800" cy="465138"/>
          </a:xfrm>
          <a:prstGeom prst="rect">
            <a:avLst/>
          </a:prstGeom>
          <a:noFill/>
          <a:ln>
            <a:noFill/>
          </a:ln>
          <a:effectLst/>
          <a:extLst/>
        </p:spPr>
        <p:txBody>
          <a:bodyPr vert="horz" wrap="square" lIns="91020" tIns="45510" rIns="91020" bIns="45510" numCol="1" anchor="t" anchorCtr="0" compatLnSpc="1">
            <a:prstTxWarp prst="textNoShape">
              <a:avLst/>
            </a:prstTxWarp>
          </a:bodyPr>
          <a:lstStyle>
            <a:lvl1pPr algn="r" defTabSz="911225">
              <a:spcBef>
                <a:spcPct val="0"/>
              </a:spcBef>
              <a:buFontTx/>
              <a:buNone/>
              <a:defRPr sz="1200">
                <a:latin typeface="Times New Roman" pitchFamily="18" charset="0"/>
                <a:cs typeface="+mn-cs"/>
              </a:defRPr>
            </a:lvl1pPr>
          </a:lstStyle>
          <a:p>
            <a:pPr>
              <a:defRPr/>
            </a:pPr>
            <a:endParaRPr lang="en-US"/>
          </a:p>
        </p:txBody>
      </p:sp>
      <p:sp>
        <p:nvSpPr>
          <p:cNvPr id="24580" name="Rectangle 4"/>
          <p:cNvSpPr>
            <a:spLocks noGrp="1" noChangeArrowheads="1"/>
          </p:cNvSpPr>
          <p:nvPr>
            <p:ph type="ftr" sz="quarter" idx="2"/>
          </p:nvPr>
        </p:nvSpPr>
        <p:spPr bwMode="auto">
          <a:xfrm>
            <a:off x="0" y="8831263"/>
            <a:ext cx="2971800" cy="465137"/>
          </a:xfrm>
          <a:prstGeom prst="rect">
            <a:avLst/>
          </a:prstGeom>
          <a:noFill/>
          <a:ln>
            <a:noFill/>
          </a:ln>
          <a:effectLst/>
          <a:extLst/>
        </p:spPr>
        <p:txBody>
          <a:bodyPr vert="horz" wrap="square" lIns="91020" tIns="45510" rIns="91020" bIns="45510" numCol="1" anchor="b" anchorCtr="0" compatLnSpc="1">
            <a:prstTxWarp prst="textNoShape">
              <a:avLst/>
            </a:prstTxWarp>
          </a:bodyPr>
          <a:lstStyle>
            <a:lvl1pPr defTabSz="911225">
              <a:spcBef>
                <a:spcPct val="0"/>
              </a:spcBef>
              <a:buFontTx/>
              <a:buNone/>
              <a:defRPr sz="1200">
                <a:latin typeface="Times New Roman" pitchFamily="18" charset="0"/>
                <a:cs typeface="+mn-cs"/>
              </a:defRPr>
            </a:lvl1pPr>
          </a:lstStyle>
          <a:p>
            <a:pPr>
              <a:defRPr/>
            </a:pPr>
            <a:endParaRPr lang="en-US"/>
          </a:p>
        </p:txBody>
      </p:sp>
      <p:sp>
        <p:nvSpPr>
          <p:cNvPr id="24581" name="Rectangle 5"/>
          <p:cNvSpPr>
            <a:spLocks noGrp="1" noChangeArrowheads="1"/>
          </p:cNvSpPr>
          <p:nvPr>
            <p:ph type="sldNum" sz="quarter" idx="3"/>
          </p:nvPr>
        </p:nvSpPr>
        <p:spPr bwMode="auto">
          <a:xfrm>
            <a:off x="3886200" y="8831263"/>
            <a:ext cx="2971800" cy="465137"/>
          </a:xfrm>
          <a:prstGeom prst="rect">
            <a:avLst/>
          </a:prstGeom>
          <a:noFill/>
          <a:ln>
            <a:noFill/>
          </a:ln>
          <a:effectLst/>
          <a:extLst/>
        </p:spPr>
        <p:txBody>
          <a:bodyPr vert="horz" wrap="square" lIns="91020" tIns="45510" rIns="91020" bIns="45510" numCol="1" anchor="b" anchorCtr="0" compatLnSpc="1">
            <a:prstTxWarp prst="textNoShape">
              <a:avLst/>
            </a:prstTxWarp>
          </a:bodyPr>
          <a:lstStyle>
            <a:lvl1pPr algn="r" defTabSz="911225">
              <a:spcBef>
                <a:spcPct val="0"/>
              </a:spcBef>
              <a:buFontTx/>
              <a:buNone/>
              <a:defRPr sz="1200">
                <a:latin typeface="Times New Roman" pitchFamily="18" charset="0"/>
                <a:cs typeface="+mn-cs"/>
              </a:defRPr>
            </a:lvl1pPr>
          </a:lstStyle>
          <a:p>
            <a:pPr>
              <a:defRPr/>
            </a:pPr>
            <a:fld id="{56B53477-E66B-4781-95B1-DA2B28612C09}" type="slidenum">
              <a:rPr lang="en-US"/>
              <a:pPr>
                <a:defRPr/>
              </a:pPr>
              <a:t>‹#›</a:t>
            </a:fld>
            <a:endParaRPr lang="en-US" dirty="0"/>
          </a:p>
        </p:txBody>
      </p:sp>
    </p:spTree>
    <p:extLst>
      <p:ext uri="{BB962C8B-B14F-4D97-AF65-F5344CB8AC3E}">
        <p14:creationId xmlns:p14="http://schemas.microsoft.com/office/powerpoint/2010/main" val="1730540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65138"/>
          </a:xfrm>
          <a:prstGeom prst="rect">
            <a:avLst/>
          </a:prstGeom>
          <a:noFill/>
          <a:ln>
            <a:noFill/>
          </a:ln>
          <a:effectLst/>
          <a:extLst/>
        </p:spPr>
        <p:txBody>
          <a:bodyPr vert="horz" wrap="square" lIns="91020" tIns="45510" rIns="91020" bIns="45510" numCol="1" anchor="t" anchorCtr="0" compatLnSpc="1">
            <a:prstTxWarp prst="textNoShape">
              <a:avLst/>
            </a:prstTxWarp>
          </a:bodyPr>
          <a:lstStyle>
            <a:lvl1pPr defTabSz="911225">
              <a:spcBef>
                <a:spcPct val="0"/>
              </a:spcBef>
              <a:buFontTx/>
              <a:buNone/>
              <a:defRPr sz="1200">
                <a:latin typeface="Times New Roman" pitchFamily="18" charset="0"/>
                <a:cs typeface="+mn-cs"/>
              </a:defRPr>
            </a:lvl1pPr>
          </a:lstStyle>
          <a:p>
            <a:pPr>
              <a:defRPr/>
            </a:pPr>
            <a:endParaRPr lang="en-US"/>
          </a:p>
        </p:txBody>
      </p:sp>
      <p:sp>
        <p:nvSpPr>
          <p:cNvPr id="21507" name="Rectangle 3"/>
          <p:cNvSpPr>
            <a:spLocks noGrp="1" noChangeArrowheads="1"/>
          </p:cNvSpPr>
          <p:nvPr>
            <p:ph type="dt" idx="1"/>
          </p:nvPr>
        </p:nvSpPr>
        <p:spPr bwMode="auto">
          <a:xfrm>
            <a:off x="3886200" y="0"/>
            <a:ext cx="2971800" cy="465138"/>
          </a:xfrm>
          <a:prstGeom prst="rect">
            <a:avLst/>
          </a:prstGeom>
          <a:noFill/>
          <a:ln>
            <a:noFill/>
          </a:ln>
          <a:effectLst/>
          <a:extLst/>
        </p:spPr>
        <p:txBody>
          <a:bodyPr vert="horz" wrap="square" lIns="91020" tIns="45510" rIns="91020" bIns="45510" numCol="1" anchor="t" anchorCtr="0" compatLnSpc="1">
            <a:prstTxWarp prst="textNoShape">
              <a:avLst/>
            </a:prstTxWarp>
          </a:bodyPr>
          <a:lstStyle>
            <a:lvl1pPr algn="r" defTabSz="911225">
              <a:spcBef>
                <a:spcPct val="0"/>
              </a:spcBef>
              <a:buFontTx/>
              <a:buNone/>
              <a:defRPr sz="1200">
                <a:latin typeface="Times New Roman" pitchFamily="18" charset="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1106488"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9" name="Rectangle 5"/>
          <p:cNvSpPr>
            <a:spLocks noGrp="1" noChangeArrowheads="1"/>
          </p:cNvSpPr>
          <p:nvPr>
            <p:ph type="body" sz="quarter" idx="3"/>
          </p:nvPr>
        </p:nvSpPr>
        <p:spPr bwMode="auto">
          <a:xfrm>
            <a:off x="914400" y="4416425"/>
            <a:ext cx="5029200" cy="4183063"/>
          </a:xfrm>
          <a:prstGeom prst="rect">
            <a:avLst/>
          </a:prstGeom>
          <a:noFill/>
          <a:ln>
            <a:noFill/>
          </a:ln>
          <a:effectLst/>
          <a:extLst/>
        </p:spPr>
        <p:txBody>
          <a:bodyPr vert="horz" wrap="square" lIns="91020" tIns="45510" rIns="91020" bIns="45510"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21510" name="Rectangle 6"/>
          <p:cNvSpPr>
            <a:spLocks noGrp="1" noChangeArrowheads="1"/>
          </p:cNvSpPr>
          <p:nvPr>
            <p:ph type="ftr" sz="quarter" idx="4"/>
          </p:nvPr>
        </p:nvSpPr>
        <p:spPr bwMode="auto">
          <a:xfrm>
            <a:off x="0" y="8831263"/>
            <a:ext cx="2971800" cy="465137"/>
          </a:xfrm>
          <a:prstGeom prst="rect">
            <a:avLst/>
          </a:prstGeom>
          <a:noFill/>
          <a:ln>
            <a:noFill/>
          </a:ln>
          <a:effectLst/>
          <a:extLst/>
        </p:spPr>
        <p:txBody>
          <a:bodyPr vert="horz" wrap="square" lIns="91020" tIns="45510" rIns="91020" bIns="45510" numCol="1" anchor="b" anchorCtr="0" compatLnSpc="1">
            <a:prstTxWarp prst="textNoShape">
              <a:avLst/>
            </a:prstTxWarp>
          </a:bodyPr>
          <a:lstStyle>
            <a:lvl1pPr defTabSz="911225">
              <a:spcBef>
                <a:spcPct val="0"/>
              </a:spcBef>
              <a:buFontTx/>
              <a:buNone/>
              <a:defRPr sz="1200">
                <a:latin typeface="Times New Roman" pitchFamily="18" charset="0"/>
                <a:cs typeface="+mn-cs"/>
              </a:defRPr>
            </a:lvl1pPr>
          </a:lstStyle>
          <a:p>
            <a:pPr>
              <a:defRPr/>
            </a:pPr>
            <a:endParaRPr lang="en-US"/>
          </a:p>
        </p:txBody>
      </p:sp>
      <p:sp>
        <p:nvSpPr>
          <p:cNvPr id="21511" name="Rectangle 7"/>
          <p:cNvSpPr>
            <a:spLocks noGrp="1" noChangeArrowheads="1"/>
          </p:cNvSpPr>
          <p:nvPr>
            <p:ph type="sldNum" sz="quarter" idx="5"/>
          </p:nvPr>
        </p:nvSpPr>
        <p:spPr bwMode="auto">
          <a:xfrm>
            <a:off x="3886200" y="8831263"/>
            <a:ext cx="2971800" cy="465137"/>
          </a:xfrm>
          <a:prstGeom prst="rect">
            <a:avLst/>
          </a:prstGeom>
          <a:noFill/>
          <a:ln>
            <a:noFill/>
          </a:ln>
          <a:effectLst/>
          <a:extLst/>
        </p:spPr>
        <p:txBody>
          <a:bodyPr vert="horz" wrap="square" lIns="91020" tIns="45510" rIns="91020" bIns="45510" numCol="1" anchor="b" anchorCtr="0" compatLnSpc="1">
            <a:prstTxWarp prst="textNoShape">
              <a:avLst/>
            </a:prstTxWarp>
          </a:bodyPr>
          <a:lstStyle>
            <a:lvl1pPr algn="r" defTabSz="911225">
              <a:spcBef>
                <a:spcPct val="0"/>
              </a:spcBef>
              <a:buFontTx/>
              <a:buNone/>
              <a:defRPr sz="1200">
                <a:latin typeface="Times New Roman" pitchFamily="18" charset="0"/>
                <a:cs typeface="+mn-cs"/>
              </a:defRPr>
            </a:lvl1pPr>
          </a:lstStyle>
          <a:p>
            <a:pPr>
              <a:defRPr/>
            </a:pPr>
            <a:fld id="{608C51C9-4B85-44F2-9DBA-61A2B1879ED2}" type="slidenum">
              <a:rPr lang="en-US"/>
              <a:pPr>
                <a:defRPr/>
              </a:pPr>
              <a:t>‹#›</a:t>
            </a:fld>
            <a:endParaRPr lang="en-US" dirty="0"/>
          </a:p>
        </p:txBody>
      </p:sp>
    </p:spTree>
    <p:extLst>
      <p:ext uri="{BB962C8B-B14F-4D97-AF65-F5344CB8AC3E}">
        <p14:creationId xmlns:p14="http://schemas.microsoft.com/office/powerpoint/2010/main" val="7290977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cs typeface="Arial" charset="0"/>
            </a:endParaRPr>
          </a:p>
        </p:txBody>
      </p:sp>
      <p:sp>
        <p:nvSpPr>
          <p:cNvPr id="75780" name="Slide Number Placeholder 3"/>
          <p:cNvSpPr>
            <a:spLocks noGrp="1"/>
          </p:cNvSpPr>
          <p:nvPr>
            <p:ph type="sldNum" sz="quarter" idx="5"/>
          </p:nvPr>
        </p:nvSpPr>
        <p:spPr>
          <a:ln>
            <a:miter lim="800000"/>
            <a:headEnd/>
            <a:tailEnd/>
          </a:ln>
        </p:spPr>
        <p:txBody>
          <a:bodyPr/>
          <a:lstStyle/>
          <a:p>
            <a:pPr>
              <a:defRPr/>
            </a:pPr>
            <a:fld id="{19358C9B-4E58-434A-8762-2D1D2B7CE2CC}" type="slidenum">
              <a:rPr lang="en-US" smtClean="0">
                <a:solidFill>
                  <a:prstClr val="black"/>
                </a:solidFill>
              </a:rPr>
              <a:pPr>
                <a:defRPr/>
              </a:pPr>
              <a:t>1</a:t>
            </a:fld>
            <a:endParaRPr lang="en-US" smtClean="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2.6.	OPERATIONAL AUTHORIZATION PROCESS. Aircraft must be qualified, and the operator must be approved before conducting flight in RNP airspace or routes with reduced separation minima. To obtain operational authorization, aircraft eligibility must be determined, appropriate flight crew procedures for the navigation systems to be used must be identified by the applicant, and database use and operating procedures must be evaluated. Appropriate operations specifications (OpSpecs), management specifications (MSpecs), or a letter of authorization (LOA) may be issued, as applicable to the operator. </a:t>
            </a:r>
          </a:p>
        </p:txBody>
      </p:sp>
      <p:sp>
        <p:nvSpPr>
          <p:cNvPr id="47108" name="Slide Number Placeholder 3"/>
          <p:cNvSpPr>
            <a:spLocks noGrp="1"/>
          </p:cNvSpPr>
          <p:nvPr>
            <p:ph type="sldNum" sz="quarter" idx="5"/>
          </p:nvPr>
        </p:nvSpPr>
        <p:spPr>
          <a:ln>
            <a:miter lim="800000"/>
            <a:headEnd/>
            <a:tailEnd/>
          </a:ln>
        </p:spPr>
        <p:txBody>
          <a:bodyPr/>
          <a:lstStyle/>
          <a:p>
            <a:pPr>
              <a:defRPr/>
            </a:pPr>
            <a:fld id="{2297A9EF-E5A2-4244-A16A-F00EBD4D3D8E}" type="slidenum">
              <a:rPr lang="en-US" smtClean="0"/>
              <a:pPr>
                <a:defRPr/>
              </a:pPr>
              <a:t>11</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p:txBody>
          <a:bodyPr/>
          <a:lstStyle/>
          <a:p>
            <a:pPr algn="just">
              <a:spcBef>
                <a:spcPts val="0"/>
              </a:spcBef>
              <a:spcAft>
                <a:spcPts val="1200"/>
              </a:spcAft>
              <a:tabLst>
                <a:tab pos="457200" algn="l"/>
              </a:tabLst>
              <a:defRPr/>
            </a:pPr>
            <a:r>
              <a:rPr lang="en-GB" b="1" dirty="0" smtClean="0">
                <a:latin typeface="Times New Roman"/>
                <a:ea typeface="Times New Roman"/>
              </a:rPr>
              <a:t>a.</a:t>
            </a:r>
            <a:r>
              <a:rPr lang="en-GB" dirty="0" smtClean="0">
                <a:latin typeface="Times New Roman"/>
                <a:ea typeface="Times New Roman"/>
              </a:rPr>
              <a:t> 	</a:t>
            </a:r>
            <a:r>
              <a:rPr lang="en-GB" b="1" dirty="0" smtClean="0">
                <a:latin typeface="Times New Roman"/>
                <a:ea typeface="Times New Roman"/>
              </a:rPr>
              <a:t>Pre-application Meeting.</a:t>
            </a:r>
            <a:r>
              <a:rPr lang="en-GB" dirty="0" smtClean="0">
                <a:latin typeface="Times New Roman"/>
                <a:ea typeface="Times New Roman"/>
              </a:rPr>
              <a:t>   Operators will schedule a pre-application meeting with either the certificate-holding district office (CHDO), Certificate Management Office (CMO), or the Flight Standards District Office (FSDO).   At this meeting, the operator informs the FAA of its intentions to request RNP-4 oceanic or remote area authorization. The FAA provides the operator with the requirements for this operational approval.  Operators seeking RNP-4 operational authorization should contact FAA offices as follows: </a:t>
            </a:r>
            <a:endParaRPr lang="en-US" b="1" dirty="0" smtClean="0">
              <a:latin typeface="Times New Roman"/>
              <a:ea typeface="Times New Roman"/>
            </a:endParaRPr>
          </a:p>
          <a:p>
            <a:pPr indent="11430" algn="just">
              <a:spcBef>
                <a:spcPts val="0"/>
              </a:spcBef>
              <a:spcAft>
                <a:spcPts val="1200"/>
              </a:spcAft>
              <a:tabLst>
                <a:tab pos="457200" algn="l"/>
              </a:tabLst>
              <a:defRPr/>
            </a:pPr>
            <a:r>
              <a:rPr lang="en-GB" b="1" dirty="0" smtClean="0">
                <a:latin typeface="Times New Roman"/>
                <a:ea typeface="Times New Roman"/>
              </a:rPr>
              <a:t>(1)</a:t>
            </a:r>
            <a:r>
              <a:rPr lang="en-GB" dirty="0" smtClean="0">
                <a:latin typeface="Times New Roman"/>
                <a:ea typeface="Times New Roman"/>
              </a:rPr>
              <a:t> 	</a:t>
            </a:r>
            <a:r>
              <a:rPr lang="en-GB" b="1" dirty="0" smtClean="0">
                <a:latin typeface="Times New Roman"/>
                <a:ea typeface="Times New Roman"/>
              </a:rPr>
              <a:t>Parts 121, 125, and 135 Operators.</a:t>
            </a:r>
            <a:r>
              <a:rPr lang="en-GB" dirty="0" smtClean="0">
                <a:latin typeface="Times New Roman"/>
                <a:ea typeface="Times New Roman"/>
              </a:rPr>
              <a:t>   Notify the certificate management office (CMO) or CHDO which holds its operating certificate of its intent to request authorization for RNP-4 operations (</a:t>
            </a:r>
            <a:r>
              <a:rPr lang="en-GB" dirty="0" err="1" smtClean="0">
                <a:latin typeface="Times New Roman"/>
                <a:ea typeface="Times New Roman"/>
              </a:rPr>
              <a:t>OpSpecs</a:t>
            </a:r>
            <a:r>
              <a:rPr lang="en-GB" dirty="0" smtClean="0">
                <a:latin typeface="Times New Roman"/>
                <a:ea typeface="Times New Roman"/>
              </a:rPr>
              <a:t> B036).   RNP-4 authorizations for air carriers will be addressed through issuance of approved </a:t>
            </a:r>
            <a:r>
              <a:rPr lang="en-GB" dirty="0" err="1" smtClean="0">
                <a:latin typeface="Times New Roman"/>
                <a:ea typeface="Times New Roman"/>
              </a:rPr>
              <a:t>OpSpecs</a:t>
            </a:r>
            <a:r>
              <a:rPr lang="en-GB" dirty="0" smtClean="0">
                <a:latin typeface="Times New Roman"/>
                <a:ea typeface="Times New Roman"/>
              </a:rPr>
              <a:t>. The </a:t>
            </a:r>
            <a:r>
              <a:rPr lang="en-GB" dirty="0" err="1" smtClean="0">
                <a:latin typeface="Times New Roman"/>
                <a:ea typeface="Times New Roman"/>
              </a:rPr>
              <a:t>OpSpecs</a:t>
            </a:r>
            <a:r>
              <a:rPr lang="en-GB" dirty="0" smtClean="0">
                <a:latin typeface="Times New Roman"/>
                <a:ea typeface="Times New Roman"/>
              </a:rPr>
              <a:t> will identify conditions or limitations (e.g., navigation systems or procedures required, routes or areas authorized (</a:t>
            </a:r>
            <a:r>
              <a:rPr lang="en-GB" dirty="0" err="1" smtClean="0">
                <a:latin typeface="Times New Roman"/>
                <a:ea typeface="Times New Roman"/>
              </a:rPr>
              <a:t>OpSpecs</a:t>
            </a:r>
            <a:r>
              <a:rPr lang="en-GB" dirty="0" smtClean="0">
                <a:latin typeface="Times New Roman"/>
                <a:ea typeface="Times New Roman"/>
              </a:rPr>
              <a:t> B050)). A sample letter for this request is provided in Appendix 2, Figure 1. </a:t>
            </a:r>
            <a:endParaRPr lang="en-US" b="1" dirty="0" smtClean="0">
              <a:latin typeface="Times New Roman"/>
              <a:ea typeface="Times New Roman"/>
            </a:endParaRPr>
          </a:p>
          <a:p>
            <a:pPr algn="just">
              <a:spcBef>
                <a:spcPts val="0"/>
              </a:spcBef>
              <a:spcAft>
                <a:spcPts val="1200"/>
              </a:spcAft>
              <a:tabLst>
                <a:tab pos="457200" algn="l"/>
              </a:tabLst>
              <a:defRPr/>
            </a:pPr>
            <a:r>
              <a:rPr lang="en-GB" b="1" dirty="0" smtClean="0">
                <a:latin typeface="Times New Roman"/>
                <a:ea typeface="Times New Roman"/>
              </a:rPr>
              <a:t>(2) 	Part 91 Operators</a:t>
            </a:r>
            <a:r>
              <a:rPr lang="en-GB" dirty="0" smtClean="0">
                <a:latin typeface="Times New Roman"/>
                <a:ea typeface="Times New Roman"/>
              </a:rPr>
              <a:t>. Contact their local FSDO to start the process for RNP-4 authorization. The responsible FSDO will issue the LOA, authorizing RNP-4 oceanic or remote operations. The LOA will identify conditions or limitations (e.g., navigation systems or procedures required, routes or areas authorized). A sample letter of request is provided in Appendix 2, Figure 2. </a:t>
            </a:r>
            <a:endParaRPr lang="en-US" b="1" dirty="0" smtClean="0">
              <a:latin typeface="Times New Roman"/>
              <a:ea typeface="Times New Roman"/>
            </a:endParaRPr>
          </a:p>
          <a:p>
            <a:pPr eaLnBrk="1" hangingPunct="1">
              <a:defRPr/>
            </a:pPr>
            <a:r>
              <a:rPr lang="en-US" dirty="0" smtClean="0">
                <a:latin typeface="Arial" charset="0"/>
                <a:cs typeface="Arial" charset="0"/>
              </a:rPr>
              <a:t>b. 	</a:t>
            </a:r>
            <a:r>
              <a:rPr lang="en-US" b="1" dirty="0" smtClean="0">
                <a:latin typeface="Arial" charset="0"/>
                <a:cs typeface="Arial" charset="0"/>
              </a:rPr>
              <a:t>Determining Eligibility of Aircraft</a:t>
            </a:r>
            <a:r>
              <a:rPr lang="en-US" dirty="0" smtClean="0">
                <a:latin typeface="Arial" charset="0"/>
                <a:cs typeface="Arial" charset="0"/>
              </a:rPr>
              <a:t>. New systems may demonstrate compliance with RNP-4 oceanic and remote operations as part of their airworthiness approval. For existing systems, the Aircraft Manufacturer should determine compliance with RNP-4 Oceanic and Remote Operations capability as listed in the Aircraft Flight Manual (AFM) supplement, or additional airworthiness documentation, or as obtained per amended type certificate (TC) or Supplemental Type Certificate (STC). Confirmation from the manufacturer documenting that the aircraft meets RNP-4 performance requirements in this order will be required if the operator chooses to claim additional performance beyond original airworthiness approval or as stated in the AFM, amended TC, or STC. Navigation performance must consider the navigation infrastructure used in original airworthiness approval. </a:t>
            </a:r>
          </a:p>
        </p:txBody>
      </p:sp>
      <p:sp>
        <p:nvSpPr>
          <p:cNvPr id="47108" name="Slide Number Placeholder 3"/>
          <p:cNvSpPr>
            <a:spLocks noGrp="1"/>
          </p:cNvSpPr>
          <p:nvPr>
            <p:ph type="sldNum" sz="quarter" idx="5"/>
          </p:nvPr>
        </p:nvSpPr>
        <p:spPr>
          <a:ln>
            <a:miter lim="800000"/>
            <a:headEnd/>
            <a:tailEnd/>
          </a:ln>
        </p:spPr>
        <p:txBody>
          <a:bodyPr/>
          <a:lstStyle/>
          <a:p>
            <a:pPr>
              <a:defRPr/>
            </a:pPr>
            <a:fld id="{30DA6164-7816-46D1-828B-9739440690F2}" type="slidenum">
              <a:rPr lang="en-US" smtClean="0"/>
              <a:pPr>
                <a:defRPr/>
              </a:pPr>
              <a:t>12</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2.7.	APPLICATION. </a:t>
            </a:r>
          </a:p>
          <a:p>
            <a:pPr eaLnBrk="1" hangingPunct="1"/>
            <a:r>
              <a:rPr lang="en-US" smtClean="0">
                <a:latin typeface="Arial" charset="0"/>
                <a:cs typeface="Arial" charset="0"/>
              </a:rPr>
              <a:t>a. 	Content. </a:t>
            </a:r>
          </a:p>
          <a:p>
            <a:pPr eaLnBrk="1" hangingPunct="1"/>
            <a:r>
              <a:rPr lang="en-US" smtClean="0">
                <a:latin typeface="Arial" charset="0"/>
                <a:cs typeface="Arial" charset="0"/>
              </a:rPr>
              <a:t>(1) 	Aircraft Eligibility Documents. AFM, AFM Supplement, or suitable documentation issued through the Aircraft Evaluation Group (AEG). </a:t>
            </a:r>
          </a:p>
          <a:p>
            <a:pPr eaLnBrk="1" hangingPunct="1"/>
            <a:r>
              <a:rPr lang="en-US" smtClean="0">
                <a:latin typeface="Arial" charset="0"/>
                <a:cs typeface="Arial" charset="0"/>
              </a:rPr>
              <a:t>(2) 	Description of Aircraft Equipment. A configuration list detailing navigation equipment and systems intended for use in RNP-4. </a:t>
            </a:r>
          </a:p>
          <a:p>
            <a:pPr eaLnBrk="1" hangingPunct="1"/>
            <a:r>
              <a:rPr lang="en-US" smtClean="0">
                <a:latin typeface="Arial" charset="0"/>
                <a:cs typeface="Arial" charset="0"/>
              </a:rPr>
              <a:t>(3) 	Training Programs, and Operational Practices and Procedures. </a:t>
            </a:r>
          </a:p>
          <a:p>
            <a:pPr eaLnBrk="1" hangingPunct="1"/>
            <a:r>
              <a:rPr lang="en-US" smtClean="0">
                <a:latin typeface="Arial" charset="0"/>
                <a:cs typeface="Arial" charset="0"/>
              </a:rPr>
              <a:t>(a) 	Parts 121, 125, and 135 operators must submit training syllabi (e.g., initial, upgrade, recurrent) and other appropriate materials to the FAA showing incorporation of operational practices and procedures. Training for other personnel must be included where appropriate (e.g., dispatchers, maintenance). Practices and procedures must be standardized using the guidelines of paragraph 11 of this order. </a:t>
            </a:r>
          </a:p>
          <a:p>
            <a:pPr eaLnBrk="1" hangingPunct="1"/>
            <a:r>
              <a:rPr lang="en-US" smtClean="0">
                <a:latin typeface="Arial" charset="0"/>
                <a:cs typeface="Arial" charset="0"/>
              </a:rPr>
              <a:t>(b) 	Part 91 operators must confirm that they will operate using the practices and procedures identified in paragraph 11 of this order. </a:t>
            </a:r>
          </a:p>
          <a:p>
            <a:pPr eaLnBrk="1" hangingPunct="1"/>
            <a:r>
              <a:rPr lang="en-US" smtClean="0">
                <a:latin typeface="Arial" charset="0"/>
                <a:cs typeface="Arial" charset="0"/>
              </a:rPr>
              <a:t>(4) 	Operational Manuals and Checklists. </a:t>
            </a:r>
          </a:p>
          <a:p>
            <a:pPr eaLnBrk="1" hangingPunct="1"/>
            <a:r>
              <a:rPr lang="en-US" smtClean="0">
                <a:latin typeface="Arial" charset="0"/>
                <a:cs typeface="Arial" charset="0"/>
              </a:rPr>
              <a:t>(a)   	Parts 121, 125, and 135 operators. Operations manuals and checklists must be revised and submitted to include standard operating procedures as detailed in paragraph 11 of this order. Appropriate manuals must include navigation equipment operating instructions and any procedures established to operate in a specific area of operations (e.g., contingency procedures). </a:t>
            </a:r>
          </a:p>
          <a:p>
            <a:pPr eaLnBrk="1" hangingPunct="1"/>
            <a:r>
              <a:rPr lang="en-US" smtClean="0">
                <a:latin typeface="Arial" charset="0"/>
                <a:cs typeface="Arial" charset="0"/>
              </a:rPr>
              <a:t>(b) 	Part 91 operators. Submit appropriate documentation providing information/guidance on standard operating procedures detailed in paragraph 11. </a:t>
            </a:r>
          </a:p>
          <a:p>
            <a:pPr eaLnBrk="1" hangingPunct="1"/>
            <a:r>
              <a:rPr lang="en-US" smtClean="0">
                <a:latin typeface="Arial" charset="0"/>
                <a:cs typeface="Arial" charset="0"/>
              </a:rPr>
              <a:t>(5) 	Past Performance. An operating history including any events or incidents related to reported oceanic errors and any rectified by changes in training, procedures, maintenance, or the aircraft/navigation systems used. </a:t>
            </a:r>
          </a:p>
          <a:p>
            <a:pPr eaLnBrk="1" hangingPunct="1"/>
            <a:r>
              <a:rPr lang="en-US" smtClean="0">
                <a:latin typeface="Arial" charset="0"/>
                <a:cs typeface="Arial" charset="0"/>
              </a:rPr>
              <a:t>(6) 	Minimum Equipment List (MEL). Those portions of the MEL required for operational authorization must be reviewed and addressed. </a:t>
            </a:r>
          </a:p>
          <a:p>
            <a:pPr eaLnBrk="1" hangingPunct="1"/>
            <a:r>
              <a:rPr lang="en-US" smtClean="0">
                <a:latin typeface="Arial" charset="0"/>
                <a:cs typeface="Arial" charset="0"/>
              </a:rPr>
              <a:t>(7) 	Maintenance. An operator must have maintenance procedures consistent with the requirements in part 91, § 91.409 for authorization, use of long-range navigation systems (LRNS), oceanic and remote area operations. Maintenance programs will vary with certificate privileges, e.g., part 121, § 121.367, part 125, § 125.245, and part 135, § 135.411 or 135.419 establish requirements for additional maintenance and inspection programs. </a:t>
            </a:r>
          </a:p>
          <a:p>
            <a:pPr eaLnBrk="1" hangingPunct="1"/>
            <a:r>
              <a:rPr lang="en-US" smtClean="0">
                <a:latin typeface="Arial" charset="0"/>
                <a:cs typeface="Arial" charset="0"/>
              </a:rPr>
              <a:t>b. 	FAA Review of Application for Content. When all the application requirements are met the FAA will accept the application and begin the evaluation process. </a:t>
            </a:r>
          </a:p>
          <a:p>
            <a:pPr eaLnBrk="1" hangingPunct="1"/>
            <a:endParaRPr lang="en-US"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189688D6-CE33-4351-BA61-9F05A23D91FE}" type="slidenum">
              <a:rPr lang="en-US" smtClean="0"/>
              <a:pPr>
                <a:defRPr/>
              </a:pPr>
              <a:t>13</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2.8.	FAA EVALUATION OF PROPOSAL. </a:t>
            </a:r>
          </a:p>
          <a:p>
            <a:pPr eaLnBrk="1" hangingPunct="1"/>
            <a:r>
              <a:rPr lang="en-US" smtClean="0">
                <a:latin typeface="Arial" charset="0"/>
                <a:cs typeface="Arial" charset="0"/>
              </a:rPr>
              <a:t>a. 	Aircraft Eligibility Groups. </a:t>
            </a:r>
          </a:p>
          <a:p>
            <a:pPr eaLnBrk="1" hangingPunct="1"/>
            <a:r>
              <a:rPr lang="en-US" smtClean="0">
                <a:latin typeface="Arial" charset="0"/>
                <a:cs typeface="Arial" charset="0"/>
              </a:rPr>
              <a:t>(1)   	Group 1.   Aircraft with formal approval of RNP integration accounting for oceanic and remote area operations in the AFM or airworthiness documentation. Airworthiness documentation will address demonstrated   RNP levels and any related provisions applicable to its use (e.g., navaid sensor requirements). </a:t>
            </a:r>
          </a:p>
          <a:p>
            <a:pPr eaLnBrk="1" hangingPunct="1"/>
            <a:r>
              <a:rPr lang="en-US" smtClean="0">
                <a:latin typeface="Arial" charset="0"/>
                <a:cs typeface="Arial" charset="0"/>
              </a:rPr>
              <a:t>(2) 	Group 2. Aircraft with prior navigation system approval can equate their certified level of performance, under previous standards, to the RNP-4 criteria. The standards listed in subparagraphs a and b below, can be used to qualify an aircraft under Group 2. Other standards may also be used if they are sufficient to ensure that the RNP-4 requirements are met. If other standards are to be used, the FSDO or certificate management office (CMO) should consult with Flight Technologies and Procedures Division, AFS-400, to determine the appropriate operational authorization and limitations. </a:t>
            </a:r>
          </a:p>
          <a:p>
            <a:pPr eaLnBrk="1" hangingPunct="1"/>
            <a:r>
              <a:rPr lang="en-US" smtClean="0">
                <a:latin typeface="Arial" charset="0"/>
                <a:cs typeface="Arial" charset="0"/>
              </a:rPr>
              <a:t>(a) 	Global Navigation Satellite Systems (GNSS) as primary navigation. Aircraft having GNSS as the primary LRNS for oceanic and remote operations approval must meet performance requirements. AFMs or airworthiness documentation should indicate if the GNSS system installation meets these requirements. Dual independent GNSS equipment is required and an approved dispatch fault detection and exclusion (FDE) availability prediction program must be used. The maximum allowable time for which FDE capability is projected to be unavailable is 25 minutes. Maximum outage times will be included as a condition of the operational authorization. (See FAA HBAT 95-09, Guidelines for Operational Approval of GPS to Provide the Primary Means of Class II Navigation in Oceanic and Remote Areas of Operation.) </a:t>
            </a:r>
          </a:p>
          <a:p>
            <a:pPr eaLnBrk="1" hangingPunct="1"/>
            <a:r>
              <a:rPr lang="en-US" smtClean="0">
                <a:latin typeface="Arial" charset="0"/>
                <a:cs typeface="Arial" charset="0"/>
              </a:rPr>
              <a:t>NOTE: If predictions indicate that the maximum allowable FDE outage will be exceeded, the operation must be rescheduled when FDE is available. </a:t>
            </a:r>
          </a:p>
          <a:p>
            <a:pPr eaLnBrk="1" hangingPunct="1"/>
            <a:r>
              <a:rPr lang="en-US" smtClean="0">
                <a:latin typeface="Arial" charset="0"/>
                <a:cs typeface="Arial" charset="0"/>
              </a:rPr>
              <a:t>(b) 	Multisensor Systems Integrating GPS. </a:t>
            </a:r>
          </a:p>
          <a:p>
            <a:pPr eaLnBrk="1" hangingPunct="1"/>
            <a:r>
              <a:rPr lang="en-US" smtClean="0">
                <a:latin typeface="Arial" charset="0"/>
                <a:cs typeface="Arial" charset="0"/>
              </a:rPr>
              <a:t>i. 	GPS integrity provided by receiver autonomous integrity monitoring (RAIM). Multisensor systems integrating GPS with RAIM and FDE that are accepted under AC 20-130A, Airworthiness Approval of Navigation or Flight Management Systems Integrating Multiple Navigation Sensors, or equivalent, providing +/- 4 nm, 95 percent accuracy, meet performance requirements. </a:t>
            </a:r>
          </a:p>
          <a:p>
            <a:pPr eaLnBrk="1" hangingPunct="1"/>
            <a:r>
              <a:rPr lang="en-US" smtClean="0">
                <a:latin typeface="Arial" charset="0"/>
                <a:cs typeface="Arial" charset="0"/>
              </a:rPr>
              <a:t>ii. 	Aircraft Autonomous Integrity Monitoring (AAIM). AAIM uses the redundancy of position estimates from multiple sensors, including GNSS, to provide integrity performance that is at least equivalent to RAIM. These airborne augmentations may be certified in accordance with TSO-C115B. An example is using an inertial navigation system or other navigation sensors as an integrity check on GPS data when RAIM is unavailable but GPS positioning information continues to be valid. In this case, the inertial navigation system (INS) or Inertial Reference Units (IRU) must be approved in accordance with part 121 appendix G. Appendix 1 provides additional IRU airworthiness information. </a:t>
            </a:r>
          </a:p>
          <a:p>
            <a:pPr eaLnBrk="1" hangingPunct="1"/>
            <a:r>
              <a:rPr lang="en-US" smtClean="0">
                <a:latin typeface="Arial" charset="0"/>
                <a:cs typeface="Arial" charset="0"/>
              </a:rPr>
              <a:t>(3) Group 3. New Technology–navigation systems meeting the performance requirements of this order for operations in airspace designated as Oceanic/Remote Areas RNP-4. </a:t>
            </a:r>
          </a:p>
          <a:p>
            <a:pPr eaLnBrk="1" hangingPunct="1"/>
            <a:endParaRPr lang="en-US"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47C6B584-0A97-4AA5-9A29-6224C34028AB}" type="slidenum">
              <a:rPr lang="en-US" smtClean="0"/>
              <a:pPr>
                <a:defRPr/>
              </a:pPr>
              <a:t>14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2.8.	FAA EVALUATION OF PROPOSAL. </a:t>
            </a:r>
          </a:p>
          <a:p>
            <a:pPr eaLnBrk="1" hangingPunct="1"/>
            <a:r>
              <a:rPr lang="en-US" smtClean="0">
                <a:latin typeface="Arial" charset="0"/>
                <a:cs typeface="Arial" charset="0"/>
              </a:rPr>
              <a:t>a. 	Aircraft Eligibility Groups. </a:t>
            </a:r>
          </a:p>
          <a:p>
            <a:pPr eaLnBrk="1" hangingPunct="1"/>
            <a:r>
              <a:rPr lang="en-US" smtClean="0">
                <a:latin typeface="Arial" charset="0"/>
                <a:cs typeface="Arial" charset="0"/>
              </a:rPr>
              <a:t>(1)   	Group 1.   Aircraft with formal approval of RNP integration accounting for oceanic and remote area operations in the AFM or airworthiness documentation. Airworthiness documentation will address demonstrated   RNP levels and any related provisions applicable to its use (e.g., navaid sensor requirements). </a:t>
            </a:r>
          </a:p>
          <a:p>
            <a:pPr eaLnBrk="1" hangingPunct="1"/>
            <a:r>
              <a:rPr lang="en-US" smtClean="0">
                <a:latin typeface="Arial" charset="0"/>
                <a:cs typeface="Arial" charset="0"/>
              </a:rPr>
              <a:t>(2) 	Group 2. Aircraft with prior navigation system approval can equate their certified level of performance, under previous standards, to the RNP-4 criteria. The standards listed in subparagraphs a and b below, can be used to qualify an aircraft under Group 2. Other standards may also be used if they are sufficient to ensure that the RNP-4 requirements are met. If other standards are to be used, the FSDO or certificate management office (CMO) should consult with Flight Technologies and Procedures Division, AFS-400, to determine the appropriate operational authorization and limitations. </a:t>
            </a:r>
          </a:p>
          <a:p>
            <a:pPr eaLnBrk="1" hangingPunct="1"/>
            <a:r>
              <a:rPr lang="en-US" smtClean="0">
                <a:latin typeface="Arial" charset="0"/>
                <a:cs typeface="Arial" charset="0"/>
              </a:rPr>
              <a:t>(a) 	Global Navigation Satellite Systems (GNSS) as primary navigation. Aircraft having GNSS as the primary LRNS for oceanic and remote operations approval must meet performance requirements. AFMs or airworthiness documentation should indicate if the GNSS system installation meets these requirements. Dual independent GNSS equipment is required and an approved dispatch fault detection and exclusion (FDE) availability prediction program must be used. The maximum allowable time for which FDE capability is projected to be unavailable is 25 minutes. Maximum outage times will be included as a condition of the operational authorization. (See FAA HBAT 95-09, Guidelines for Operational Approval of GPS to Provide the Primary Means of Class II Navigation in Oceanic and Remote Areas of Operation.) </a:t>
            </a:r>
          </a:p>
          <a:p>
            <a:pPr eaLnBrk="1" hangingPunct="1"/>
            <a:r>
              <a:rPr lang="en-US" smtClean="0">
                <a:latin typeface="Arial" charset="0"/>
                <a:cs typeface="Arial" charset="0"/>
              </a:rPr>
              <a:t>NOTE: If predictions indicate that the maximum allowable FDE outage will be exceeded, the operation must be rescheduled when FDE is available. </a:t>
            </a:r>
          </a:p>
          <a:p>
            <a:pPr eaLnBrk="1" hangingPunct="1"/>
            <a:r>
              <a:rPr lang="en-US" smtClean="0">
                <a:latin typeface="Arial" charset="0"/>
                <a:cs typeface="Arial" charset="0"/>
              </a:rPr>
              <a:t>(b) 	Multisensor Systems Integrating GPS. </a:t>
            </a:r>
          </a:p>
          <a:p>
            <a:pPr eaLnBrk="1" hangingPunct="1"/>
            <a:r>
              <a:rPr lang="en-US" smtClean="0">
                <a:latin typeface="Arial" charset="0"/>
                <a:cs typeface="Arial" charset="0"/>
              </a:rPr>
              <a:t>i. 	GPS integrity provided by receiver autonomous integrity monitoring (RAIM). Multisensor systems integrating GPS with RAIM and FDE that are accepted under AC 20-130A, Airworthiness Approval of Navigation or Flight Management Systems Integrating Multiple Navigation Sensors, or equivalent, providing +/- 4 nm, 95 percent accuracy, meet performance requirements. </a:t>
            </a:r>
          </a:p>
          <a:p>
            <a:pPr eaLnBrk="1" hangingPunct="1"/>
            <a:r>
              <a:rPr lang="en-US" smtClean="0">
                <a:latin typeface="Arial" charset="0"/>
                <a:cs typeface="Arial" charset="0"/>
              </a:rPr>
              <a:t>ii. 	Aircraft Autonomous Integrity Monitoring (AAIM). AAIM uses the redundancy of position estimates from multiple sensors, including GNSS, to provide integrity performance that is at least equivalent to RAIM. These airborne augmentations may be certified in accordance with TSO-C115B. An example is using an inertial navigation system or other navigation sensors as an integrity check on GPS data when RAIM is unavailable but GPS positioning information continues to be valid. In this case, the inertial navigation system (INS) or Inertial Reference Units (IRU) must be approved in accordance with part 121 appendix G. Appendix 1 provides additional IRU airworthiness information. </a:t>
            </a:r>
          </a:p>
          <a:p>
            <a:pPr eaLnBrk="1" hangingPunct="1"/>
            <a:r>
              <a:rPr lang="en-US" smtClean="0">
                <a:latin typeface="Arial" charset="0"/>
                <a:cs typeface="Arial" charset="0"/>
              </a:rPr>
              <a:t>(3) Group 3. New Technology–navigation systems meeting the performance requirements of this order for operations in airspace designated as Oceanic/Remote Areas RNP-4. </a:t>
            </a:r>
          </a:p>
          <a:p>
            <a:pPr eaLnBrk="1" hangingPunct="1"/>
            <a:endParaRPr lang="en-US"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D0B92292-B248-4B67-897A-457A5D999DD0}" type="slidenum">
              <a:rPr lang="en-US" smtClean="0"/>
              <a:pPr>
                <a:defRPr/>
              </a:pPr>
              <a:t>15</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2.8.	FAA EVALUATION OF PROPOSAL. </a:t>
            </a:r>
          </a:p>
          <a:p>
            <a:pPr eaLnBrk="1" hangingPunct="1"/>
            <a:r>
              <a:rPr lang="en-US" smtClean="0">
                <a:latin typeface="Arial" charset="0"/>
                <a:cs typeface="Arial" charset="0"/>
              </a:rPr>
              <a:t>a. 	Aircraft Eligibility Groups. </a:t>
            </a:r>
          </a:p>
          <a:p>
            <a:pPr eaLnBrk="1" hangingPunct="1"/>
            <a:r>
              <a:rPr lang="en-US" smtClean="0">
                <a:latin typeface="Arial" charset="0"/>
                <a:cs typeface="Arial" charset="0"/>
              </a:rPr>
              <a:t>(1)   	Group 1.   Aircraft with formal approval of RNP integration accounting for oceanic and remote area operations in the AFM or airworthiness documentation. Airworthiness documentation will address demonstrated   RNP levels and any related provisions applicable to its use (e.g., navaid sensor requirements). </a:t>
            </a:r>
          </a:p>
          <a:p>
            <a:pPr eaLnBrk="1" hangingPunct="1"/>
            <a:r>
              <a:rPr lang="en-US" smtClean="0">
                <a:latin typeface="Arial" charset="0"/>
                <a:cs typeface="Arial" charset="0"/>
              </a:rPr>
              <a:t>(2) 	Group 2. Aircraft with prior navigation system approval can equate their certified level of performance, under previous standards, to the RNP-4 criteria. The standards listed in subparagraphs a and b below, can be used to qualify an aircraft under Group 2. Other standards may also be used if they are sufficient to ensure that the RNP-4 requirements are met. If other standards are to be used, the FSDO or certificate management office (CMO) should consult with Flight Technologies and Procedures Division, AFS-400, to determine the appropriate operational authorization and limitations. </a:t>
            </a:r>
          </a:p>
          <a:p>
            <a:pPr eaLnBrk="1" hangingPunct="1"/>
            <a:r>
              <a:rPr lang="en-US" smtClean="0">
                <a:latin typeface="Arial" charset="0"/>
                <a:cs typeface="Arial" charset="0"/>
              </a:rPr>
              <a:t>(a) 	Global Navigation Satellite Systems (GNSS) as primary navigation. Aircraft having GNSS as the primary LRNS for oceanic and remote operations approval must meet performance requirements. AFMs or airworthiness documentation should indicate if the GNSS system installation meets these requirements. Dual independent GNSS equipment is required and an approved dispatch fault detection and exclusion (FDE) availability prediction program must be used. The maximum allowable time for which FDE capability is projected to be unavailable is 25 minutes. Maximum outage times will be included as a condition of the operational authorization. (See FAA HBAT 95-09, Guidelines for Operational Approval of GPS to Provide the Primary Means of Class II Navigation in Oceanic and Remote Areas of Operation.) </a:t>
            </a:r>
          </a:p>
          <a:p>
            <a:pPr eaLnBrk="1" hangingPunct="1"/>
            <a:r>
              <a:rPr lang="en-US" smtClean="0">
                <a:latin typeface="Arial" charset="0"/>
                <a:cs typeface="Arial" charset="0"/>
              </a:rPr>
              <a:t>NOTE: If predictions indicate that the maximum allowable FDE outage will be exceeded, the operation must be rescheduled when FDE is available. </a:t>
            </a:r>
          </a:p>
          <a:p>
            <a:pPr eaLnBrk="1" hangingPunct="1"/>
            <a:r>
              <a:rPr lang="en-US" smtClean="0">
                <a:latin typeface="Arial" charset="0"/>
                <a:cs typeface="Arial" charset="0"/>
              </a:rPr>
              <a:t>(b) 	Multisensor Systems Integrating GPS. </a:t>
            </a:r>
          </a:p>
          <a:p>
            <a:pPr eaLnBrk="1" hangingPunct="1"/>
            <a:r>
              <a:rPr lang="en-US" smtClean="0">
                <a:latin typeface="Arial" charset="0"/>
                <a:cs typeface="Arial" charset="0"/>
              </a:rPr>
              <a:t>i. 	GPS integrity provided by receiver autonomous integrity monitoring (RAIM). Multisensor systems integrating GPS with RAIM and FDE that are accepted under AC 20-130A, Airworthiness Approval of Navigation or Flight Management Systems Integrating Multiple Navigation Sensors, or equivalent, providing +/- 4 nm, 95 percent accuracy, meet performance requirements. </a:t>
            </a:r>
          </a:p>
          <a:p>
            <a:pPr eaLnBrk="1" hangingPunct="1"/>
            <a:r>
              <a:rPr lang="en-US" smtClean="0">
                <a:latin typeface="Arial" charset="0"/>
                <a:cs typeface="Arial" charset="0"/>
              </a:rPr>
              <a:t>ii. 	Aircraft Autonomous Integrity Monitoring (AAIM). AAIM uses the redundancy of position estimates from multiple sensors, including GNSS, to provide integrity performance that is at least equivalent to RAIM. These airborne augmentations may be certified in accordance with TSO-C115B. An example is using an inertial navigation system or other navigation sensors as an integrity check on GPS data when RAIM is unavailable but GPS positioning information continues to be valid. In this case, the inertial navigation system (INS) or Inertial Reference Units (IRU) must be approved in accordance with part 121 appendix G. Appendix 1 provides additional IRU airworthiness information. </a:t>
            </a:r>
          </a:p>
          <a:p>
            <a:pPr eaLnBrk="1" hangingPunct="1"/>
            <a:r>
              <a:rPr lang="en-US" smtClean="0">
                <a:latin typeface="Arial" charset="0"/>
                <a:cs typeface="Arial" charset="0"/>
              </a:rPr>
              <a:t>(3) Group 3. New Technology–navigation systems meeting the performance requirements of this order for operations in airspace designated as Oceanic/Remote Areas RNP-4. </a:t>
            </a:r>
          </a:p>
          <a:p>
            <a:pPr eaLnBrk="1" hangingPunct="1"/>
            <a:endParaRPr lang="en-US"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DE94D9FA-7963-4FFA-B7BD-27862DEAAEE1}" type="slidenum">
              <a:rPr lang="en-US" smtClean="0"/>
              <a:pPr>
                <a:defRPr/>
              </a:pPr>
              <a:t>16</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charset="0"/>
                <a:cs typeface="Arial" charset="0"/>
              </a:rPr>
              <a:t>Fault Detection and Exclusion (FDE):</a:t>
            </a:r>
          </a:p>
          <a:p>
            <a:pPr lvl="1"/>
            <a:r>
              <a:rPr lang="en-US" smtClean="0">
                <a:latin typeface="Arial" charset="0"/>
                <a:cs typeface="Arial" charset="0"/>
              </a:rPr>
              <a:t>The maximum allowable time for RNP 4 for which FDE capability is projected to be unavailable on any one event is</a:t>
            </a:r>
            <a:r>
              <a:rPr lang="en-US" b="1" smtClean="0">
                <a:latin typeface="Arial" charset="0"/>
                <a:cs typeface="Arial" charset="0"/>
              </a:rPr>
              <a:t> 25 minutes</a:t>
            </a:r>
          </a:p>
          <a:p>
            <a:pPr lvl="1"/>
            <a:r>
              <a:rPr lang="en-US" smtClean="0">
                <a:latin typeface="Arial" charset="0"/>
                <a:cs typeface="Arial" charset="0"/>
              </a:rPr>
              <a:t>The maximum allowable time for RNP 10 for which FDE capability is projected to be unavailable on any one event is </a:t>
            </a:r>
            <a:r>
              <a:rPr lang="en-US" b="1" smtClean="0">
                <a:latin typeface="Arial" charset="0"/>
                <a:cs typeface="Arial" charset="0"/>
              </a:rPr>
              <a:t>34 minutes</a:t>
            </a:r>
          </a:p>
          <a:p>
            <a:endParaRPr lang="en-US" smtClean="0">
              <a:latin typeface="Arial" charset="0"/>
              <a:cs typeface="Arial" charset="0"/>
            </a:endParaRPr>
          </a:p>
        </p:txBody>
      </p:sp>
      <p:sp>
        <p:nvSpPr>
          <p:cNvPr id="4" name="Slide Number Placeholder 3"/>
          <p:cNvSpPr>
            <a:spLocks noGrp="1"/>
          </p:cNvSpPr>
          <p:nvPr>
            <p:ph type="sldNum" sz="quarter" idx="5"/>
          </p:nvPr>
        </p:nvSpPr>
        <p:spPr/>
        <p:txBody>
          <a:bodyPr/>
          <a:lstStyle/>
          <a:p>
            <a:pPr>
              <a:defRPr/>
            </a:pPr>
            <a:fld id="{229DEF98-C555-4614-A0AC-0C8E8518161C}" type="slidenum">
              <a:rPr lang="en-US" smtClean="0"/>
              <a:pPr>
                <a:defRPr/>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2.8.	FAA EVALUATION OF PROPOSAL. </a:t>
            </a:r>
          </a:p>
          <a:p>
            <a:pPr eaLnBrk="1" hangingPunct="1"/>
            <a:r>
              <a:rPr lang="en-US" smtClean="0">
                <a:latin typeface="Arial" charset="0"/>
                <a:cs typeface="Arial" charset="0"/>
              </a:rPr>
              <a:t>a. 	Aircraft Eligibility Groups. </a:t>
            </a:r>
          </a:p>
          <a:p>
            <a:pPr eaLnBrk="1" hangingPunct="1"/>
            <a:r>
              <a:rPr lang="en-US" smtClean="0">
                <a:latin typeface="Arial" charset="0"/>
                <a:cs typeface="Arial" charset="0"/>
              </a:rPr>
              <a:t>(1)   	Group 1.   Aircraft with formal approval of RNP integration accounting for oceanic and remote area operations in the AFM or airworthiness documentation. Airworthiness documentation will address demonstrated   RNP levels and any related provisions applicable to its use (e.g., navaid sensor requirements). </a:t>
            </a:r>
          </a:p>
          <a:p>
            <a:pPr eaLnBrk="1" hangingPunct="1"/>
            <a:r>
              <a:rPr lang="en-US" smtClean="0">
                <a:latin typeface="Arial" charset="0"/>
                <a:cs typeface="Arial" charset="0"/>
              </a:rPr>
              <a:t>(2) 	Group 2. Aircraft with prior navigation system approval can equate their certified level of performance, under previous standards, to the RNP-4 criteria. The standards listed in subparagraphs a and b below, can be used to qualify an aircraft under Group 2. Other standards may also be used if they are sufficient to ensure that the RNP-4 requirements are met. If other standards are to be used, the FSDO or certificate management office (CMO) should consult with Flight Technologies and Procedures Division, AFS-400, to determine the appropriate operational authorization and limitations. </a:t>
            </a:r>
          </a:p>
          <a:p>
            <a:pPr eaLnBrk="1" hangingPunct="1"/>
            <a:r>
              <a:rPr lang="en-US" smtClean="0">
                <a:latin typeface="Arial" charset="0"/>
                <a:cs typeface="Arial" charset="0"/>
              </a:rPr>
              <a:t>(a) 	Global Navigation Satellite Systems (GNSS) as primary navigation. Aircraft having GNSS as the primary LRNS for oceanic and remote operations approval must meet performance requirements. AFMs or airworthiness documentation should indicate if the GNSS system installation meets these requirements. Dual independent GNSS equipment is required and an approved dispatch fault detection and exclusion (FDE) availability prediction program must be used. The maximum allowable time for which FDE capability is projected to be unavailable is 25 minutes. Maximum outage times will be included as a condition of the operational authorization. (See FAA HBAT 95-09, Guidelines for Operational Approval of GPS to Provide the Primary Means of Class II Navigation in Oceanic and Remote Areas of Operation.) </a:t>
            </a:r>
          </a:p>
          <a:p>
            <a:pPr eaLnBrk="1" hangingPunct="1"/>
            <a:r>
              <a:rPr lang="en-US" smtClean="0">
                <a:latin typeface="Arial" charset="0"/>
                <a:cs typeface="Arial" charset="0"/>
              </a:rPr>
              <a:t>NOTE: If predictions indicate that the maximum allowable FDE outage will be exceeded, the operation must be rescheduled when FDE is available. </a:t>
            </a:r>
          </a:p>
          <a:p>
            <a:pPr eaLnBrk="1" hangingPunct="1"/>
            <a:r>
              <a:rPr lang="en-US" smtClean="0">
                <a:latin typeface="Arial" charset="0"/>
                <a:cs typeface="Arial" charset="0"/>
              </a:rPr>
              <a:t>(b) 	Multisensor Systems Integrating GPS. </a:t>
            </a:r>
          </a:p>
          <a:p>
            <a:pPr eaLnBrk="1" hangingPunct="1"/>
            <a:r>
              <a:rPr lang="en-US" smtClean="0">
                <a:latin typeface="Arial" charset="0"/>
                <a:cs typeface="Arial" charset="0"/>
              </a:rPr>
              <a:t>i. 	GPS integrity provided by receiver autonomous integrity monitoring (RAIM). Multisensor systems integrating GPS with RAIM and FDE that are accepted under AC 20-130A, Airworthiness Approval of Navigation or Flight Management Systems Integrating Multiple Navigation Sensors, or equivalent, providing +/- 4 nm, 95 percent accuracy, meet performance requirements. </a:t>
            </a:r>
          </a:p>
          <a:p>
            <a:pPr eaLnBrk="1" hangingPunct="1"/>
            <a:r>
              <a:rPr lang="en-US" smtClean="0">
                <a:latin typeface="Arial" charset="0"/>
                <a:cs typeface="Arial" charset="0"/>
              </a:rPr>
              <a:t>ii. 	Aircraft Autonomous Integrity Monitoring (AAIM). AAIM uses the redundancy of position estimates from multiple sensors, including GNSS, to provide integrity performance that is at least equivalent to RAIM. These airborne augmentations may be certified in accordance with TSO-C115B. An example is using an inertial navigation system or other navigation sensors as an integrity check on GPS data when RAIM is unavailable but GPS positioning information continues to be valid. In this case, the inertial navigation system (INS) or Inertial Reference Units (IRU) must be approved in accordance with part 121 appendix G. Appendix 1 provides additional IRU airworthiness information. </a:t>
            </a:r>
          </a:p>
          <a:p>
            <a:pPr eaLnBrk="1" hangingPunct="1"/>
            <a:r>
              <a:rPr lang="en-US" smtClean="0">
                <a:latin typeface="Arial" charset="0"/>
                <a:cs typeface="Arial" charset="0"/>
              </a:rPr>
              <a:t>(3) Group 3. New Technology–navigation systems meeting the performance requirements of this order for operations in airspace designated as Oceanic/Remote Areas RNP-4. </a:t>
            </a:r>
          </a:p>
          <a:p>
            <a:pPr eaLnBrk="1" hangingPunct="1"/>
            <a:endParaRPr lang="en-US"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2E4119DE-4575-4E12-AD1B-879A4D045962}" type="slidenum">
              <a:rPr lang="en-US" smtClean="0"/>
              <a:pPr>
                <a:defRPr/>
              </a:pPr>
              <a:t>18</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b. 	MEL. MELs must identify the navigation and communication equipment required for dispatch into RNP-4 oceanic and remote area airspace, to provide the performance and functionalities stipulated in subparagraphs c and d. </a:t>
            </a:r>
          </a:p>
          <a:p>
            <a:pPr eaLnBrk="1" hangingPunct="1"/>
            <a:r>
              <a:rPr lang="en-US" smtClean="0">
                <a:latin typeface="Arial" charset="0"/>
                <a:cs typeface="Arial" charset="0"/>
              </a:rPr>
              <a:t>c. 	Maintenance Requirements. Aircraft in Group 1, Group 2, and Group 3 must have established maintenance procedures for all LRNS intended for use in oceanic and remote area operations. </a:t>
            </a:r>
          </a:p>
          <a:p>
            <a:pPr eaLnBrk="1" hangingPunct="1"/>
            <a:r>
              <a:rPr lang="en-US" smtClean="0">
                <a:latin typeface="Arial" charset="0"/>
                <a:cs typeface="Arial" charset="0"/>
              </a:rPr>
              <a:t>d. 	Required Performance. </a:t>
            </a:r>
          </a:p>
          <a:p>
            <a:pPr eaLnBrk="1" hangingPunct="1"/>
            <a:r>
              <a:rPr lang="en-US" smtClean="0">
                <a:latin typeface="Arial" charset="0"/>
                <a:cs typeface="Arial" charset="0"/>
              </a:rPr>
              <a:t>(1) 	Flight Technical Error (FTE). The accuracy with which the aircraft is controlled as measured by the indicated aircraft position, with respect to the indicated command or desired position is the FTE. It does not include blunder errors. </a:t>
            </a:r>
          </a:p>
          <a:p>
            <a:pPr eaLnBrk="1" hangingPunct="1"/>
            <a:r>
              <a:rPr lang="en-US" smtClean="0">
                <a:latin typeface="Arial" charset="0"/>
                <a:cs typeface="Arial" charset="0"/>
              </a:rPr>
              <a:t>(2) 	Path Definition Error. This is the difference between the defined path and the desired path at a specific point and time. </a:t>
            </a:r>
          </a:p>
          <a:p>
            <a:pPr eaLnBrk="1" hangingPunct="1"/>
            <a:r>
              <a:rPr lang="en-US" smtClean="0">
                <a:latin typeface="Arial" charset="0"/>
                <a:cs typeface="Arial" charset="0"/>
              </a:rPr>
              <a:t>(3) 	Display Error. These errors may include error components contributed by any input, output or signal conversion equipment used by the display as it presents either aircraft position or guidance commands (e.g., course deviation or command heading) and by any course definition entry device employed. For systems in which charts are incorporated as integral parts of the display, the display system error necessarily includes charting errors to the extent that they actually result in errors in controlling the position of the aircraft relative to a desired path over the ground. To be consistent, in the case of symbolic displays not employing integral charts, any errors in waypoint definition, directly attributable to errors in the reference chart used in determining waypoint positions, should be included as a component of this error. This type of error is virtually impossible to handle and in general practice, highly accurate, published waypoint locations are used to the greatest extent possible in setting up such systems to avoid such errors and reduce workload. </a:t>
            </a:r>
          </a:p>
          <a:p>
            <a:pPr eaLnBrk="1" hangingPunct="1"/>
            <a:r>
              <a:rPr lang="en-US" smtClean="0">
                <a:latin typeface="Arial" charset="0"/>
                <a:cs typeface="Arial" charset="0"/>
              </a:rPr>
              <a:t>(4) 	Navigation System Error (NSE). This is the root sum square of the ground station error contribution, the airborne receiver error and the display system contribution. </a:t>
            </a:r>
          </a:p>
          <a:p>
            <a:pPr eaLnBrk="1" hangingPunct="1"/>
            <a:r>
              <a:rPr lang="en-US" smtClean="0">
                <a:latin typeface="Arial" charset="0"/>
                <a:cs typeface="Arial" charset="0"/>
              </a:rPr>
              <a:t>(5) 	Total System Error (TSE). This is system use error. TSE = √ (NSE)2 +(FTE)2 </a:t>
            </a:r>
          </a:p>
          <a:p>
            <a:pPr eaLnBrk="1" hangingPunct="1"/>
            <a:r>
              <a:rPr lang="en-US" smtClean="0">
                <a:latin typeface="Arial" charset="0"/>
                <a:cs typeface="Arial" charset="0"/>
              </a:rPr>
              <a:t>(6) 	Position Estimation Error. This is the difference between true position and estimated position. </a:t>
            </a:r>
          </a:p>
          <a:p>
            <a:pPr eaLnBrk="1" hangingPunct="1"/>
            <a:r>
              <a:rPr lang="en-US" smtClean="0">
                <a:latin typeface="Arial" charset="0"/>
                <a:cs typeface="Arial" charset="0"/>
              </a:rPr>
              <a:t>(7) 	Accuracy. Each aircraft operating in RNP-4 airspace shall have total system error components in the cross-track and along-track directions that are less than +/- 4 nm or +/- 7.4 km for 95 percent of the flying time. Accuracy is defined relative to a geodesic path along the published route or defined procedure. The three error components that must be considered in complying with the accuracy requirement are the Flight Technical Error (FTE), the position estimation error, and path definition error. The accuracy requirement must be met for the specific length of route. </a:t>
            </a:r>
          </a:p>
          <a:p>
            <a:pPr eaLnBrk="1" hangingPunct="1"/>
            <a:r>
              <a:rPr lang="en-US" smtClean="0">
                <a:latin typeface="Arial" charset="0"/>
                <a:cs typeface="Arial" charset="0"/>
              </a:rPr>
              <a:t>(8) 	GNSS Monitor. The GNSS navigation system must detect the satellite failures before they cause the aircraft to exceed the defined airspace or obstacle clearance area. This requirement is derived from the overall effect of a GNSS failure, and applies to all navigational uses of GNSS. The probability of missed detection of satellite failures must be less than or equal to 10-3 per flight hour, and the effective monitor limit for these failures on the navigation solution, known as the horizontal alert limit, must consider the other normal errors that may exist during a satellite fault, the latency of the alert, the crew reaction time to an alert and the aircraft response. An acceptable means of compliance is to use a Horizontal Alert Limit (HAL) as follows: oceanic (RNP-4): 4 nm. </a:t>
            </a:r>
          </a:p>
        </p:txBody>
      </p:sp>
      <p:sp>
        <p:nvSpPr>
          <p:cNvPr id="47108" name="Slide Number Placeholder 3"/>
          <p:cNvSpPr>
            <a:spLocks noGrp="1"/>
          </p:cNvSpPr>
          <p:nvPr>
            <p:ph type="sldNum" sz="quarter" idx="5"/>
          </p:nvPr>
        </p:nvSpPr>
        <p:spPr>
          <a:ln>
            <a:miter lim="800000"/>
            <a:headEnd/>
            <a:tailEnd/>
          </a:ln>
        </p:spPr>
        <p:txBody>
          <a:bodyPr/>
          <a:lstStyle/>
          <a:p>
            <a:pPr>
              <a:defRPr/>
            </a:pPr>
            <a:fld id="{D8199B96-9B1D-4122-AD24-6F24446833FD}" type="slidenum">
              <a:rPr lang="en-US" smtClean="0"/>
              <a:pPr>
                <a:defRPr/>
              </a:pPr>
              <a:t>19</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dirty="0" smtClean="0">
                <a:latin typeface="Arial" charset="0"/>
                <a:cs typeface="Arial" charset="0"/>
              </a:rPr>
              <a:t>e. 	Required Functionalities. The following functionalities are mandatory for progress data: </a:t>
            </a:r>
          </a:p>
          <a:p>
            <a:pPr eaLnBrk="1" hangingPunct="1">
              <a:defRPr/>
            </a:pPr>
            <a:r>
              <a:rPr lang="en-US" dirty="0" smtClean="0">
                <a:latin typeface="Arial" charset="0"/>
                <a:cs typeface="Arial" charset="0"/>
              </a:rPr>
              <a:t>(1) 	Course Deviation Indicator (CDI) in Pilot’s “Field of View’ (FOV). The display of navigation data must use either a lateral deviation display or a navigation map display, meeting the following requirements: </a:t>
            </a:r>
          </a:p>
          <a:p>
            <a:pPr eaLnBrk="1" hangingPunct="1">
              <a:defRPr/>
            </a:pPr>
            <a:r>
              <a:rPr lang="en-US" dirty="0" smtClean="0">
                <a:latin typeface="Arial" charset="0"/>
                <a:cs typeface="Arial" charset="0"/>
              </a:rPr>
              <a:t>(a) 	A non-numeric lateral deviation display (for example, CDI, electronic horizontal-situation indicator display ((E)HSI)), with a To/From indication and a failure annunciation, for use as primary flight instruments for navigation of the aircraft, for maneuver anticipation, and for failure/status/integrity indication, with the following four attributes: </a:t>
            </a:r>
          </a:p>
          <a:p>
            <a:pPr eaLnBrk="1" hangingPunct="1">
              <a:defRPr/>
            </a:pPr>
            <a:r>
              <a:rPr lang="en-US" dirty="0" smtClean="0">
                <a:latin typeface="Arial" charset="0"/>
                <a:cs typeface="Arial" charset="0"/>
              </a:rPr>
              <a:t>i. 	Must be visible to the pilot and located in the primary field of view (± 15 degrees from pilot’s normal line of sight) when looking forward along the flight path.</a:t>
            </a:r>
          </a:p>
          <a:p>
            <a:pPr eaLnBrk="1" hangingPunct="1">
              <a:defRPr/>
            </a:pPr>
            <a:r>
              <a:rPr lang="en-US" dirty="0" smtClean="0">
                <a:latin typeface="Arial" charset="0"/>
                <a:cs typeface="Arial" charset="0"/>
              </a:rPr>
              <a:t>ii. 	Lateral deviation scaling should agree with any alerting and annunciation limits, if implemented.</a:t>
            </a:r>
          </a:p>
          <a:p>
            <a:pPr marL="285750" indent="-285750" eaLnBrk="1" hangingPunct="1">
              <a:buFontTx/>
              <a:buAutoNum type="romanLcPeriod" startAt="3"/>
              <a:defRPr/>
            </a:pPr>
            <a:r>
              <a:rPr lang="en-US" dirty="0" smtClean="0">
                <a:latin typeface="Arial" charset="0"/>
                <a:cs typeface="Arial" charset="0"/>
              </a:rPr>
              <a:t>Lateral deviation display must be automatically slaved to the Area Navigation (RNAV) computed path. The lateral deviation display must also have a full-scale deflection suitable for the current phase of flight and must be based on the required track-keeping accuracy. The course selector of the deviation display should be automatically slewed to the Area Navigation (RNAV) computed path, or the pilot must adjust the CDI or HSI selected course to the computed desired track. </a:t>
            </a:r>
          </a:p>
          <a:p>
            <a:pPr eaLnBrk="1" hangingPunct="1">
              <a:defRPr/>
            </a:pPr>
            <a:endParaRPr lang="en-US" dirty="0" smtClean="0">
              <a:latin typeface="Arial" charset="0"/>
              <a:cs typeface="Arial" charset="0"/>
            </a:endParaRPr>
          </a:p>
          <a:p>
            <a:pPr eaLnBrk="1" hangingPunct="1">
              <a:defRPr/>
            </a:pPr>
            <a:r>
              <a:rPr lang="en-US" dirty="0" smtClean="0">
                <a:latin typeface="Arial" charset="0"/>
                <a:cs typeface="Arial" charset="0"/>
              </a:rPr>
              <a:t>NOTE: The normal function of stand-alone GNSS equipment meets this requirement.</a:t>
            </a:r>
          </a:p>
          <a:p>
            <a:pPr eaLnBrk="1" hangingPunct="1">
              <a:defRPr/>
            </a:pPr>
            <a:endParaRPr lang="en-US" dirty="0" smtClean="0">
              <a:latin typeface="Arial" charset="0"/>
              <a:cs typeface="Arial" charset="0"/>
            </a:endParaRPr>
          </a:p>
          <a:p>
            <a:pPr eaLnBrk="1" hangingPunct="1">
              <a:defRPr/>
            </a:pPr>
            <a:r>
              <a:rPr lang="en-US" dirty="0" smtClean="0">
                <a:latin typeface="Arial" charset="0"/>
                <a:cs typeface="Arial" charset="0"/>
              </a:rPr>
              <a:t>iv.  	Display scaling may be set automatically by default logic or set to a value obtained from a navigation database. The full-scale deflection value must be known or must be available for display to the pilot commensurate with en route, terminal, or approach values. </a:t>
            </a:r>
          </a:p>
          <a:p>
            <a:pPr eaLnBrk="1" hangingPunct="1">
              <a:defRPr/>
            </a:pPr>
            <a:endParaRPr lang="en-US" dirty="0"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AE1E6A59-F3B8-400D-8A2C-B72F80AC4857}" type="slidenum">
              <a:rPr lang="en-US" smtClean="0"/>
              <a:pPr>
                <a:defRPr/>
              </a:pPr>
              <a:t>20</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ln>
            <a:miter lim="800000"/>
            <a:headEnd/>
            <a:tailEnd/>
          </a:ln>
        </p:spPr>
        <p:txBody>
          <a:bodyPr/>
          <a:lstStyle/>
          <a:p>
            <a:pPr>
              <a:defRPr/>
            </a:pPr>
            <a:fld id="{92286A75-D25C-4F51-AFEE-1DC05A1B17F3}" type="slidenum">
              <a:rPr lang="en-US" smtClean="0"/>
              <a:pPr>
                <a:defRPr/>
              </a:pPr>
              <a:t>2</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dirty="0" smtClean="0">
                <a:latin typeface="Arial" charset="0"/>
                <a:cs typeface="Arial" charset="0"/>
              </a:rPr>
              <a:t>iii.	Lateral deviation display must be automatically slaved to the Area Navigation (RNAV) computed path. The lateral deviation display must also have a full-scale deflection suitable for the current phase of flight and must be based on the required track-keeping accuracy. The course selector of the deviation display should be automatically slewed to the Area Navigation (RNAV) computed path, or the pilot must adjust the CDI or HSI selected course to the computed desired track. </a:t>
            </a:r>
          </a:p>
          <a:p>
            <a:pPr eaLnBrk="1" hangingPunct="1">
              <a:defRPr/>
            </a:pPr>
            <a:r>
              <a:rPr lang="en-US" dirty="0" smtClean="0">
                <a:latin typeface="Arial" charset="0"/>
                <a:cs typeface="Arial" charset="0"/>
              </a:rPr>
              <a:t>NOTE: The normal function of stand-alone GNSS equipment meets this requirement.</a:t>
            </a:r>
          </a:p>
          <a:p>
            <a:pPr marL="285750" indent="-285750" eaLnBrk="1" hangingPunct="1">
              <a:buFontTx/>
              <a:buAutoNum type="romanLcPeriod" startAt="4"/>
              <a:defRPr/>
            </a:pPr>
            <a:r>
              <a:rPr lang="en-US" dirty="0" smtClean="0">
                <a:latin typeface="Arial" charset="0"/>
                <a:cs typeface="Arial" charset="0"/>
              </a:rPr>
              <a:t>Display scaling may be set automatically by default logic or set to a value obtained from a navigation database. The full-scale deflection value must be known or must be available for display to the pilot commensurate with en route, terminal, or approach values. </a:t>
            </a:r>
          </a:p>
          <a:p>
            <a:pPr eaLnBrk="1" hangingPunct="1">
              <a:defRPr/>
            </a:pPr>
            <a:endParaRPr lang="en-US" dirty="0" smtClean="0">
              <a:latin typeface="Arial" charset="0"/>
              <a:cs typeface="Arial" charset="0"/>
            </a:endParaRPr>
          </a:p>
          <a:p>
            <a:pPr eaLnBrk="1" hangingPunct="1">
              <a:defRPr/>
            </a:pPr>
            <a:r>
              <a:rPr lang="en-US" dirty="0" smtClean="0">
                <a:latin typeface="Arial" charset="0"/>
                <a:cs typeface="Arial" charset="0"/>
              </a:rPr>
              <a:t>(b)  	A navigation map display, readily visible to the pilot, with appropriate map scales (scaling may be set manually by the pilot), and giving equivalent functionality to a lateral deviation display. </a:t>
            </a:r>
          </a:p>
          <a:p>
            <a:pPr eaLnBrk="1" hangingPunct="1">
              <a:defRPr/>
            </a:pPr>
            <a:endParaRPr lang="en-US" dirty="0" smtClean="0">
              <a:latin typeface="Arial" charset="0"/>
              <a:cs typeface="Arial" charset="0"/>
            </a:endParaRPr>
          </a:p>
          <a:p>
            <a:pPr eaLnBrk="1" hangingPunct="1">
              <a:defRPr/>
            </a:pPr>
            <a:endParaRPr lang="en-US" dirty="0"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5928CD17-99FF-4858-9519-B01048824051}" type="slidenum">
              <a:rPr lang="en-US" smtClean="0"/>
              <a:pPr>
                <a:defRPr/>
              </a:pPr>
              <a:t>21</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(2) 	Track to Fix. Track to fix leg is a geodesic path between two fixes. The first fix is either the previous leg termination or an initial fix leg. The termination fix is normally provided by the navigation database, but may also be a user-defined fix. </a:t>
            </a:r>
          </a:p>
          <a:p>
            <a:pPr eaLnBrk="1" hangingPunct="1"/>
            <a:r>
              <a:rPr lang="en-US" smtClean="0">
                <a:latin typeface="Arial" charset="0"/>
                <a:cs typeface="Arial" charset="0"/>
              </a:rPr>
              <a:t>(3) 	Direct to Fix. Direct to fix leg is a geodesic path starting near the area of initiation and terminating at a fix. </a:t>
            </a:r>
          </a:p>
          <a:p>
            <a:pPr eaLnBrk="1" hangingPunct="1"/>
            <a:r>
              <a:rPr lang="en-US" smtClean="0">
                <a:latin typeface="Arial" charset="0"/>
                <a:cs typeface="Arial" charset="0"/>
              </a:rPr>
              <a:t>(4) 	Direct to Function. The direct-to function shall be able to be activated at any time by the flight crew, when required. The direct-to function shall be available to any fix. The system shall be capable of generating a geodesic path to the designated “To” fix. The aircraft shall capture this path without “S-turning” and without undue delay. </a:t>
            </a:r>
          </a:p>
          <a:p>
            <a:pPr eaLnBrk="1" hangingPunct="1"/>
            <a:r>
              <a:rPr lang="en-US" smtClean="0">
                <a:latin typeface="Arial" charset="0"/>
                <a:cs typeface="Arial" charset="0"/>
              </a:rPr>
              <a:t>(5) 	Course to Fix. Course to fix leg is a geodesic path terminating at a fix with a specified course at that fix. The inbound course at the termination fix and the fix are provided by the navigation database. If the inbound course is defined as a magnetic course, the source of the magnetic variation needed to convert magnetic courses to true courses is required. </a:t>
            </a:r>
          </a:p>
          <a:p>
            <a:pPr eaLnBrk="1" hangingPunct="1"/>
            <a:r>
              <a:rPr lang="en-US" smtClean="0">
                <a:latin typeface="Arial" charset="0"/>
                <a:cs typeface="Arial" charset="0"/>
              </a:rPr>
              <a:t>(6) 	Parallel Offset. The system shall have the capability to fly parallel tracks at a selected offset distance. When executing a parallel offset, the RNP type and all performance requirements of the original route in the active flight plan shall be applicable to the offset route. The system shall provide for entry of offset distances in increments of 1 nm, left or right of course. The system shall be capable of offsets of at least 20 nm. When in use, system offset mode operation shall be clearly indicated to the flight crew. When in offset mode, the system shall provide reference parameters (for example, cross-track deviation, distance-to-go, time-to-go) relative to the offset path and offset reference points. An offset shall not be propagated through route discontinuities, unreasonable path geometries, or beyond the initial approach fix. Annunciation shall be given to the flight crew prior to the end of the offset path, with sufficient time to return to the original path. Once a parallel offset is activated, the offset shall remain active for all flight plan route segments until removed automatically, until the flight crew enters a direct-to routing, or until flight crew (manual) cancellation. Parallel offset function shall be available for en route Track to Fix (TF) and geodesic portion of Direct to Fix (DF) leg types. </a:t>
            </a:r>
          </a:p>
          <a:p>
            <a:pPr eaLnBrk="1" hangingPunct="1"/>
            <a:r>
              <a:rPr lang="en-US" smtClean="0">
                <a:latin typeface="Arial" charset="0"/>
                <a:cs typeface="Arial" charset="0"/>
              </a:rPr>
              <a:t>(7) 	Fly-by Transition Criteria. Navigation system shall be capable of accomplishing fly-by transitions. No predictable and repeatable path is specified, because the optimum path varies with airspeed and bank angle. However, predictable and repeatable boundaries of the transition area are defined. Path definition error is defined as the difference between the defined path and the theoretical transition area. If the path lies within the transition area, there is no path definition error. Fly-by transitions shall be the default transition when the transition type is not specified. The theoretical transition area requirements are applicable for the following assumptions: </a:t>
            </a:r>
          </a:p>
          <a:p>
            <a:pPr eaLnBrk="1" hangingPunct="1"/>
            <a:r>
              <a:rPr lang="en-US" smtClean="0">
                <a:latin typeface="Arial" charset="0"/>
                <a:cs typeface="Arial" charset="0"/>
              </a:rPr>
              <a:t>(a)  	Course changes do not exceed 120 degrees for low altitude transitions (referred as when the aircraft barometric altitude is less than Flight Level (FL)195); and </a:t>
            </a:r>
          </a:p>
          <a:p>
            <a:pPr eaLnBrk="1" hangingPunct="1"/>
            <a:r>
              <a:rPr lang="en-US" smtClean="0">
                <a:latin typeface="Arial" charset="0"/>
                <a:cs typeface="Arial" charset="0"/>
              </a:rPr>
              <a:t>(b) 	Course changes do not exceed 70 degrees for high altitude transitions (referred as when the aircraft barometric altitude is equal to or greater than FL 195).</a:t>
            </a:r>
          </a:p>
          <a:p>
            <a:pPr eaLnBrk="1" hangingPunct="1"/>
            <a:r>
              <a:rPr lang="en-US" smtClean="0">
                <a:latin typeface="Arial" charset="0"/>
                <a:cs typeface="Arial" charset="0"/>
              </a:rPr>
              <a:t>(8) 	User Interface Displays. General user interface display features must provide for presentation of information, provide situational awareness and be designed and implemented to accommodate human factors considerations. Essential design considerations include: </a:t>
            </a:r>
          </a:p>
          <a:p>
            <a:pPr eaLnBrk="1" hangingPunct="1"/>
            <a:r>
              <a:rPr lang="en-US" smtClean="0">
                <a:latin typeface="Arial" charset="0"/>
                <a:cs typeface="Arial" charset="0"/>
              </a:rPr>
              <a:t>(a) 	Minimizing reliance on flight crew memory for any system operating procedure or task; </a:t>
            </a:r>
          </a:p>
          <a:p>
            <a:pPr eaLnBrk="1" hangingPunct="1"/>
            <a:r>
              <a:rPr lang="en-US" smtClean="0">
                <a:latin typeface="Arial" charset="0"/>
                <a:cs typeface="Arial" charset="0"/>
              </a:rPr>
              <a:t>(b) 	Developing a clear and unambiguous display of system modes/submodes and navigational data with emphasis on enhanced situational awareness requirements for any automatic mode changes if provided; </a:t>
            </a:r>
          </a:p>
          <a:p>
            <a:pPr eaLnBrk="1" hangingPunct="1"/>
            <a:r>
              <a:rPr lang="en-US" smtClean="0">
                <a:latin typeface="Arial" charset="0"/>
                <a:cs typeface="Arial" charset="0"/>
              </a:rPr>
              <a:t>(c) 	Use of context sensitive help capability and error messages (for example, invalid inputs or invalid data entry messages should provide a simple means to determine how to enter “valid” data); </a:t>
            </a:r>
          </a:p>
          <a:p>
            <a:pPr eaLnBrk="1" hangingPunct="1"/>
            <a:r>
              <a:rPr lang="en-US" smtClean="0">
                <a:latin typeface="Arial" charset="0"/>
                <a:cs typeface="Arial" charset="0"/>
              </a:rPr>
              <a:t>(d) 	Fault tolerant data entry methods rather than rigid rule based concepts; </a:t>
            </a:r>
          </a:p>
          <a:p>
            <a:pPr eaLnBrk="1" hangingPunct="1"/>
            <a:r>
              <a:rPr lang="en-US" smtClean="0">
                <a:latin typeface="Arial" charset="0"/>
                <a:cs typeface="Arial" charset="0"/>
              </a:rPr>
              <a:t>(e) 	Placing particular emphasis on the number of steps and minimizing the time required to accomplish flight plan modifications to accommodate Associate Administrator for Air Traffic Services (ATS) clearances, holding procedures, runway and instrument approach changes, missed approaches and diversions to alternate destinations; </a:t>
            </a:r>
          </a:p>
          <a:p>
            <a:pPr eaLnBrk="1" hangingPunct="1"/>
            <a:r>
              <a:rPr lang="en-US" smtClean="0">
                <a:latin typeface="Arial" charset="0"/>
                <a:cs typeface="Arial" charset="0"/>
              </a:rPr>
              <a:t>(f) 	Minimizing the number of nuisance alerts so the flight crew will recognize and react appropriately when required; </a:t>
            </a:r>
          </a:p>
          <a:p>
            <a:pPr eaLnBrk="1" hangingPunct="1"/>
            <a:r>
              <a:rPr lang="en-US" smtClean="0">
                <a:latin typeface="Arial" charset="0"/>
                <a:cs typeface="Arial" charset="0"/>
              </a:rPr>
              <a:t>(g) 	Each display element used as a primary flight instrument in the guidance and control of the aircraft, for maneuver anticipation, or for failure/status/ integrity annunciation, shall be located where it is clearly visible to the pilot (in the pilot’s primary field of view) with the least practicable deviation from the pilot’s normal position and line of vision when looking forward along the flight path. For those aircraft meeting the requirements of 14 CFR part 25 /Joint Aviation Requirements (JAR)-25, it is intended that provisions of certification documents such as AC 25-11, 25-11 AMJ, Electronic Display Systems, and other applicable documents should be satisfied. All system displays, controls and annunciations shall be readable under normal cockpit conditions and expected ambient light conditions. Night lighting provisions shall be compatible with other cockpit lighting; and </a:t>
            </a:r>
          </a:p>
          <a:p>
            <a:pPr eaLnBrk="1" hangingPunct="1"/>
            <a:r>
              <a:rPr lang="en-US" smtClean="0">
                <a:latin typeface="Arial" charset="0"/>
                <a:cs typeface="Arial" charset="0"/>
              </a:rPr>
              <a:t>(h) 	All displays and controls must be arranged to facilitate flight crew accessibility and usage. Controls that are normally adjusted in flight shall be readily accessible with standardized labeling as to their function. System controls and displays shall be designed to maximize operational suitability and minimize pilot workload. Controls intended for use during flight shall be designed to minimize errors, and when operated in all possible combinations and sequences, shall not result in a condition whose presence or continuation would be detrimental to the continued performance of the system. System controls shall be arranged to provide adequate protection against inadvertent system shutdown. </a:t>
            </a:r>
          </a:p>
          <a:p>
            <a:pPr eaLnBrk="1" hangingPunct="1"/>
            <a:r>
              <a:rPr lang="en-US" smtClean="0">
                <a:latin typeface="Arial" charset="0"/>
                <a:cs typeface="Arial" charset="0"/>
              </a:rPr>
              <a:t>(9) 	Flight Planning Path Selection. The system shall provide the capability for the crew to create, review and activate a flight plan. The system shall provide the capability for modification (for example, deletion and addition of fixes and creation of along-track fixes), review and user acceptance of changes to the flight plans. When this capability is exercised, guidance outputs shall not be affected until modification(s) is/are activated. Activation of any flight plan modification shall require positive action by the flight crew after input and verification by the flight crew. </a:t>
            </a:r>
          </a:p>
          <a:p>
            <a:pPr eaLnBrk="1" hangingPunct="1"/>
            <a:r>
              <a:rPr lang="en-US" smtClean="0">
                <a:latin typeface="Arial" charset="0"/>
                <a:cs typeface="Arial" charset="0"/>
              </a:rPr>
              <a:t>(10) 	Flight Planning Fix Sequencing. The system shall provide the capability for automatic sequencing of fixes. </a:t>
            </a:r>
          </a:p>
          <a:p>
            <a:pPr eaLnBrk="1" hangingPunct="1"/>
            <a:r>
              <a:rPr lang="en-US" smtClean="0">
                <a:latin typeface="Arial" charset="0"/>
                <a:cs typeface="Arial" charset="0"/>
              </a:rPr>
              <a:t>(11) 	User Defined Course to Fix. The system shall provide the capability to define a user-defined course to a fix. The pilot must be able to intercept the user-defined course. </a:t>
            </a:r>
          </a:p>
          <a:p>
            <a:pPr eaLnBrk="1" hangingPunct="1"/>
            <a:r>
              <a:rPr lang="en-US" smtClean="0">
                <a:latin typeface="Arial" charset="0"/>
                <a:cs typeface="Arial" charset="0"/>
              </a:rPr>
              <a:t>(12) 	Path Steering. The system shall provide data to enable the generation of command signals for autopilot/flight director/CDI, as applicable. In all cases a Path Steering Error shall be defined at the time of certification, which will meet the requirements of the desired RNP operation in combination with the other system errors. During the certification process, the ability of the crew to operate the aircraft within the specified PSE shall be demonstrated. Aircraft type, operating envelope, displays, autopilot performance, and leg transitioning guidance (specifically between arc legs) should be accounted for in the demonstration of PSE compliance. A measured value of PSE may be used to monitor system compliance to RNP requirements. For operation on all leg types, this value shall be the distance to the defined path. For cross-track containment compliance, any inaccuracies in the cross-track error computation (for example, resolution) shall be accounted for in the total system error. </a:t>
            </a:r>
          </a:p>
          <a:p>
            <a:pPr eaLnBrk="1" hangingPunct="1"/>
            <a:r>
              <a:rPr lang="en-US" smtClean="0">
                <a:latin typeface="Arial" charset="0"/>
                <a:cs typeface="Arial" charset="0"/>
              </a:rPr>
              <a:t>(13) 	Alerting Requirements. The system shall also provide an annunciation when the manually entered RNP type is larger than the RNP type associated with the current airspace as defined in the navigation database. Any subsequent reduction of the RNP type shall reinstate this annunciation. When approaching RNP airspace from non-RNP airspace, alerting shall be enabled when the cross-track to the desired path is equal to or less than 1/2 the RNP value and the aircraft has passed the first fix in the RNP airspace. </a:t>
            </a:r>
          </a:p>
          <a:p>
            <a:pPr eaLnBrk="1" hangingPunct="1"/>
            <a:r>
              <a:rPr lang="en-US" smtClean="0">
                <a:latin typeface="Arial" charset="0"/>
                <a:cs typeface="Arial" charset="0"/>
              </a:rPr>
              <a:t>(14) 	Navigation Data Base Access. The navigation database shall provide access to navigation information in support of the navigation systems reference and flight planning features. Manual modification of the navigation database data shall not be possible. This requirement does not preclude the storage of "user defined data" within the equipment. When data are recalled from storage they shall also be retained in storage. The system shall provide a means to identify the navigation database version and valid operating period. </a:t>
            </a:r>
          </a:p>
          <a:p>
            <a:pPr eaLnBrk="1" hangingPunct="1"/>
            <a:r>
              <a:rPr lang="en-US" smtClean="0">
                <a:latin typeface="Arial" charset="0"/>
                <a:cs typeface="Arial" charset="0"/>
              </a:rPr>
              <a:t>(15) 	World Geodetic System (WGS) 84 Geodetic Reference System. WGS-84 or an equivalent earth reference model shall be the reference earth model for error determination. If WGS-84 is not employed, any differences between the selected earth model and the WGS-84 earth model must be included as part of the path definition error. Errors induced by data resolution must also be considered. </a:t>
            </a:r>
          </a:p>
          <a:p>
            <a:pPr eaLnBrk="1" hangingPunct="1"/>
            <a:endParaRPr lang="en-US"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9A589224-CBEA-4A66-A871-DF29FE495E5B}" type="slidenum">
              <a:rPr lang="en-US" smtClean="0"/>
              <a:pPr>
                <a:defRPr/>
              </a:pPr>
              <a:t>22</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(2) 	Track to Fix. Track to fix leg is a geodesic path between two fixes. The first fix is either the previous leg termination or an initial fix leg. The termination fix is normally provided by the navigation database, but may also be a user-defined fix. </a:t>
            </a:r>
          </a:p>
          <a:p>
            <a:pPr eaLnBrk="1" hangingPunct="1"/>
            <a:r>
              <a:rPr lang="en-US" smtClean="0">
                <a:latin typeface="Arial" charset="0"/>
                <a:cs typeface="Arial" charset="0"/>
              </a:rPr>
              <a:t>(3) 	Direct to Fix. Direct to fix leg is a geodesic path starting near the area of initiation and terminating at a fix. </a:t>
            </a:r>
          </a:p>
          <a:p>
            <a:pPr eaLnBrk="1" hangingPunct="1"/>
            <a:r>
              <a:rPr lang="en-US" smtClean="0">
                <a:latin typeface="Arial" charset="0"/>
                <a:cs typeface="Arial" charset="0"/>
              </a:rPr>
              <a:t>(4) 	Direct to Function. The direct-to function shall be able to be activated at any time by the flight crew, when required. The direct-to function shall be available to any fix. The system shall be capable of generating a geodesic path to the designated “To” fix. The aircraft shall capture this path without “S-turning” and without undue delay. </a:t>
            </a:r>
          </a:p>
          <a:p>
            <a:pPr eaLnBrk="1" hangingPunct="1"/>
            <a:r>
              <a:rPr lang="en-US" smtClean="0">
                <a:latin typeface="Arial" charset="0"/>
                <a:cs typeface="Arial" charset="0"/>
              </a:rPr>
              <a:t>(5) 	Course to Fix. Course to fix leg is a geodesic path terminating at a fix with a specified course at that fix. The inbound course at the termination fix and the fix are provided by the navigation database. If the inbound course is defined as a magnetic course, the source of the magnetic variation needed to convert magnetic courses to true courses is required. </a:t>
            </a:r>
          </a:p>
          <a:p>
            <a:pPr eaLnBrk="1" hangingPunct="1"/>
            <a:r>
              <a:rPr lang="en-US" smtClean="0">
                <a:latin typeface="Arial" charset="0"/>
                <a:cs typeface="Arial" charset="0"/>
              </a:rPr>
              <a:t>(6) 	Parallel Offset. The system shall have the capability to fly parallel tracks at a selected offset distance. When executing a parallel offset, the RNP type and all performance requirements of the original route in the active flight plan shall be applicable to the offset route. The system shall provide for entry of offset distances in increments of 1 nm, left or right of course. The system shall be capable of offsets of at least 20 nm. When in use, system offset mode operation shall be clearly indicated to the flight crew. When in offset mode, the system shall provide reference parameters (for example, cross-track deviation, distance-to-go, time-to-go) relative to the offset path and offset reference points. An offset shall not be propagated through route discontinuities, unreasonable path geometries, or beyond the initial approach fix. Annunciation shall be given to the flight crew prior to the end of the offset path, with sufficient time to return to the original path. Once a parallel offset is activated, the offset shall remain active for all flight plan route segments until removed automatically, until the flight crew enters a direct-to routing, or until flight crew (manual) cancellation. Parallel offset function shall be available for en route Track to Fix (TF) and geodesic portion of Direct to Fix (DF) leg types. </a:t>
            </a:r>
          </a:p>
          <a:p>
            <a:pPr eaLnBrk="1" hangingPunct="1"/>
            <a:r>
              <a:rPr lang="en-US" smtClean="0">
                <a:latin typeface="Arial" charset="0"/>
                <a:cs typeface="Arial" charset="0"/>
              </a:rPr>
              <a:t>(7) 	Fly-by Transition Criteria. Navigation system shall be capable of accomplishing fly-by transitions. No predictable and repeatable path is specified, because the optimum path varies with airspeed and bank angle. However, predictable and repeatable boundaries of the transition area are defined. Path definition error is defined as the difference between the defined path and the theoretical transition area. If the path lies within the transition area, there is no path definition error. Fly-by transitions shall be the default transition when the transition type is not specified. The theoretical transition area requirements are applicable for the following assumptions: </a:t>
            </a:r>
          </a:p>
          <a:p>
            <a:pPr eaLnBrk="1" hangingPunct="1"/>
            <a:r>
              <a:rPr lang="en-US" smtClean="0">
                <a:latin typeface="Arial" charset="0"/>
                <a:cs typeface="Arial" charset="0"/>
              </a:rPr>
              <a:t>(a)  	Course changes do not exceed 120 degrees for low altitude transitions (referred as when the aircraft barometric altitude is less than Flight Level (FL)195); and </a:t>
            </a:r>
          </a:p>
          <a:p>
            <a:pPr eaLnBrk="1" hangingPunct="1"/>
            <a:r>
              <a:rPr lang="en-US" smtClean="0">
                <a:latin typeface="Arial" charset="0"/>
                <a:cs typeface="Arial" charset="0"/>
              </a:rPr>
              <a:t>(b) 	Course changes do not exceed 70 degrees for high altitude transitions (referred as when the aircraft barometric altitude is equal to or greater than FL 195).</a:t>
            </a:r>
          </a:p>
          <a:p>
            <a:pPr eaLnBrk="1" hangingPunct="1"/>
            <a:r>
              <a:rPr lang="en-US" smtClean="0">
                <a:latin typeface="Arial" charset="0"/>
                <a:cs typeface="Arial" charset="0"/>
              </a:rPr>
              <a:t>(8) 	User Interface Displays. General user interface display features must provide for presentation of information, provide situational awareness and be designed and implemented to accommodate human factors considerations. Essential design considerations include: </a:t>
            </a:r>
          </a:p>
          <a:p>
            <a:pPr eaLnBrk="1" hangingPunct="1"/>
            <a:r>
              <a:rPr lang="en-US" smtClean="0">
                <a:latin typeface="Arial" charset="0"/>
                <a:cs typeface="Arial" charset="0"/>
              </a:rPr>
              <a:t>(a) 	Minimizing reliance on flight crew memory for any system operating procedure or task; </a:t>
            </a:r>
          </a:p>
          <a:p>
            <a:pPr eaLnBrk="1" hangingPunct="1"/>
            <a:r>
              <a:rPr lang="en-US" smtClean="0">
                <a:latin typeface="Arial" charset="0"/>
                <a:cs typeface="Arial" charset="0"/>
              </a:rPr>
              <a:t>(b) 	Developing a clear and unambiguous display of system modes/submodes and navigational data with emphasis on enhanced situational awareness requirements for any automatic mode changes if provided; </a:t>
            </a:r>
          </a:p>
          <a:p>
            <a:pPr eaLnBrk="1" hangingPunct="1"/>
            <a:r>
              <a:rPr lang="en-US" smtClean="0">
                <a:latin typeface="Arial" charset="0"/>
                <a:cs typeface="Arial" charset="0"/>
              </a:rPr>
              <a:t>(c) 	Use of context sensitive help capability and error messages (for example, invalid inputs or invalid data entry messages should provide a simple means to determine how to enter “valid” data); </a:t>
            </a:r>
          </a:p>
          <a:p>
            <a:pPr eaLnBrk="1" hangingPunct="1"/>
            <a:r>
              <a:rPr lang="en-US" smtClean="0">
                <a:latin typeface="Arial" charset="0"/>
                <a:cs typeface="Arial" charset="0"/>
              </a:rPr>
              <a:t>(d) 	Fault tolerant data entry methods rather than rigid rule based concepts; </a:t>
            </a:r>
          </a:p>
          <a:p>
            <a:pPr eaLnBrk="1" hangingPunct="1"/>
            <a:r>
              <a:rPr lang="en-US" smtClean="0">
                <a:latin typeface="Arial" charset="0"/>
                <a:cs typeface="Arial" charset="0"/>
              </a:rPr>
              <a:t>(e) 	Placing particular emphasis on the number of steps and minimizing the time required to accomplish flight plan modifications to accommodate Associate Administrator for Air Traffic Services (ATS) clearances, holding procedures, runway and instrument approach changes, missed approaches and diversions to alternate destinations; </a:t>
            </a:r>
          </a:p>
          <a:p>
            <a:pPr eaLnBrk="1" hangingPunct="1"/>
            <a:r>
              <a:rPr lang="en-US" smtClean="0">
                <a:latin typeface="Arial" charset="0"/>
                <a:cs typeface="Arial" charset="0"/>
              </a:rPr>
              <a:t>(f) 	Minimizing the number of nuisance alerts so the flight crew will recognize and react appropriately when required; </a:t>
            </a:r>
          </a:p>
          <a:p>
            <a:pPr eaLnBrk="1" hangingPunct="1"/>
            <a:r>
              <a:rPr lang="en-US" smtClean="0">
                <a:latin typeface="Arial" charset="0"/>
                <a:cs typeface="Arial" charset="0"/>
              </a:rPr>
              <a:t>(g) 	Each display element used as a primary flight instrument in the guidance and control of the aircraft, for maneuver anticipation, or for failure/status/ integrity annunciation, shall be located where it is clearly visible to the pilot (in the pilot’s primary field of view) with the least practicable deviation from the pilot’s normal position and line of vision when looking forward along the flight path. For those aircraft meeting the requirements of 14 CFR part 25 /Joint Aviation Requirements (JAR)-25, it is intended that provisions of certification documents such as AC 25-11, 25-11 AMJ, Electronic Display Systems, and other applicable documents should be satisfied. All system displays, controls and annunciations shall be readable under normal cockpit conditions and expected ambient light conditions. Night lighting provisions shall be compatible with other cockpit lighting; and </a:t>
            </a:r>
          </a:p>
          <a:p>
            <a:pPr eaLnBrk="1" hangingPunct="1"/>
            <a:r>
              <a:rPr lang="en-US" smtClean="0">
                <a:latin typeface="Arial" charset="0"/>
                <a:cs typeface="Arial" charset="0"/>
              </a:rPr>
              <a:t>(h) 	All displays and controls must be arranged to facilitate flight crew accessibility and usage. Controls that are normally adjusted in flight shall be readily accessible with standardized labeling as to their function. System controls and displays shall be designed to maximize operational suitability and minimize pilot workload. Controls intended for use during flight shall be designed to minimize errors, and when operated in all possible combinations and sequences, shall not result in a condition whose presence or continuation would be detrimental to the continued performance of the system. System controls shall be arranged to provide adequate protection against inadvertent system shutdown. </a:t>
            </a:r>
          </a:p>
          <a:p>
            <a:pPr eaLnBrk="1" hangingPunct="1"/>
            <a:r>
              <a:rPr lang="en-US" smtClean="0">
                <a:latin typeface="Arial" charset="0"/>
                <a:cs typeface="Arial" charset="0"/>
              </a:rPr>
              <a:t>(9) 	Flight Planning Path Selection. The system shall provide the capability for the crew to create, review and activate a flight plan. The system shall provide the capability for modification (for example, deletion and addition of fixes and creation of along-track fixes), review and user acceptance of changes to the flight plans. When this capability is exercised, guidance outputs shall not be affected until modification(s) is/are activated. Activation of any flight plan modification shall require positive action by the flight crew after input and verification by the flight crew. </a:t>
            </a:r>
          </a:p>
          <a:p>
            <a:pPr eaLnBrk="1" hangingPunct="1"/>
            <a:r>
              <a:rPr lang="en-US" smtClean="0">
                <a:latin typeface="Arial" charset="0"/>
                <a:cs typeface="Arial" charset="0"/>
              </a:rPr>
              <a:t>(10) 	Flight Planning Fix Sequencing. The system shall provide the capability for automatic sequencing of fixes. </a:t>
            </a:r>
          </a:p>
          <a:p>
            <a:pPr eaLnBrk="1" hangingPunct="1"/>
            <a:r>
              <a:rPr lang="en-US" smtClean="0">
                <a:latin typeface="Arial" charset="0"/>
                <a:cs typeface="Arial" charset="0"/>
              </a:rPr>
              <a:t>(11) 	User Defined Course to Fix. The system shall provide the capability to define a user-defined course to a fix. The pilot must be able to intercept the user-defined course. </a:t>
            </a:r>
          </a:p>
          <a:p>
            <a:pPr eaLnBrk="1" hangingPunct="1"/>
            <a:r>
              <a:rPr lang="en-US" smtClean="0">
                <a:latin typeface="Arial" charset="0"/>
                <a:cs typeface="Arial" charset="0"/>
              </a:rPr>
              <a:t>(12) 	Path Steering. The system shall provide data to enable the generation of command signals for autopilot/flight director/CDI, as applicable. In all cases a Path Steering Error shall be defined at the time of certification, which will meet the requirements of the desired RNP operation in combination with the other system errors. During the certification process, the ability of the crew to operate the aircraft within the specified PSE shall be demonstrated. Aircraft type, operating envelope, displays, autopilot performance, and leg transitioning guidance (specifically between arc legs) should be accounted for in the demonstration of PSE compliance. A measured value of PSE may be used to monitor system compliance to RNP requirements. For operation on all leg types, this value shall be the distance to the defined path. For cross-track containment compliance, any inaccuracies in the cross-track error computation (for example, resolution) shall be accounted for in the total system error. </a:t>
            </a:r>
          </a:p>
          <a:p>
            <a:pPr eaLnBrk="1" hangingPunct="1"/>
            <a:r>
              <a:rPr lang="en-US" smtClean="0">
                <a:latin typeface="Arial" charset="0"/>
                <a:cs typeface="Arial" charset="0"/>
              </a:rPr>
              <a:t>(13) 	Alerting Requirements. The system shall also provide an annunciation when the manually entered RNP type is larger than the RNP type associated with the current airspace as defined in the navigation database. Any subsequent reduction of the RNP type shall reinstate this annunciation. When approaching RNP airspace from non-RNP airspace, alerting shall be enabled when the cross-track to the desired path is equal to or less than 1/2 the RNP value and the aircraft has passed the first fix in the RNP airspace. </a:t>
            </a:r>
          </a:p>
          <a:p>
            <a:pPr eaLnBrk="1" hangingPunct="1"/>
            <a:r>
              <a:rPr lang="en-US" smtClean="0">
                <a:latin typeface="Arial" charset="0"/>
                <a:cs typeface="Arial" charset="0"/>
              </a:rPr>
              <a:t>(14) 	Navigation Data Base Access. The navigation database shall provide access to navigation information in support of the navigation systems reference and flight planning features. Manual modification of the navigation database data shall not be possible. This requirement does not preclude the storage of "user defined data" within the equipment. When data are recalled from storage they shall also be retained in storage. The system shall provide a means to identify the navigation database version and valid operating period. </a:t>
            </a:r>
          </a:p>
          <a:p>
            <a:pPr eaLnBrk="1" hangingPunct="1"/>
            <a:r>
              <a:rPr lang="en-US" smtClean="0">
                <a:latin typeface="Arial" charset="0"/>
                <a:cs typeface="Arial" charset="0"/>
              </a:rPr>
              <a:t>(15) 	World Geodetic System (WGS) 84 Geodetic Reference System. WGS-84 or an equivalent earth reference model shall be the reference earth model for error determination. If WGS-84 is not employed, any differences between the selected earth model and the WGS-84 earth model must be included as part of the path definition error. Errors induced by data resolution must also be considered. </a:t>
            </a:r>
          </a:p>
          <a:p>
            <a:pPr eaLnBrk="1" hangingPunct="1"/>
            <a:endParaRPr lang="en-US"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ADFD6294-0580-4BF8-AD37-0BB85492F0E0}" type="slidenum">
              <a:rPr lang="en-US" smtClean="0"/>
              <a:pPr>
                <a:defRPr/>
              </a:pPr>
              <a:t>23</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f. Recommended Functionalities. The following additional functionalities are recommended for navigation data: </a:t>
            </a:r>
          </a:p>
          <a:p>
            <a:pPr eaLnBrk="1" hangingPunct="1"/>
            <a:r>
              <a:rPr lang="en-US" smtClean="0">
                <a:latin typeface="Arial" charset="0"/>
                <a:cs typeface="Arial" charset="0"/>
              </a:rPr>
              <a:t>•              Display cross-track error on the control display unit (CDU) </a:t>
            </a:r>
          </a:p>
          <a:p>
            <a:pPr eaLnBrk="1" hangingPunct="1"/>
            <a:r>
              <a:rPr lang="en-US" smtClean="0">
                <a:latin typeface="Arial" charset="0"/>
                <a:cs typeface="Arial" charset="0"/>
              </a:rPr>
              <a:t>•              Display present position in distance/bearing to selected waypoints </a:t>
            </a:r>
          </a:p>
          <a:p>
            <a:pPr eaLnBrk="1" hangingPunct="1"/>
            <a:r>
              <a:rPr lang="en-US" smtClean="0">
                <a:latin typeface="Arial" charset="0"/>
                <a:cs typeface="Arial" charset="0"/>
              </a:rPr>
              <a:t>•              Provide time to waypoints on the CDU </a:t>
            </a:r>
          </a:p>
          <a:p>
            <a:pPr eaLnBrk="1" hangingPunct="1"/>
            <a:r>
              <a:rPr lang="en-US" smtClean="0">
                <a:latin typeface="Arial" charset="0"/>
                <a:cs typeface="Arial" charset="0"/>
              </a:rPr>
              <a:t>•              Display Along Track Distance </a:t>
            </a:r>
          </a:p>
          <a:p>
            <a:pPr eaLnBrk="1" hangingPunct="1"/>
            <a:r>
              <a:rPr lang="en-US" smtClean="0">
                <a:latin typeface="Arial" charset="0"/>
                <a:cs typeface="Arial" charset="0"/>
              </a:rPr>
              <a:t>•              Display ground speed </a:t>
            </a:r>
          </a:p>
          <a:p>
            <a:pPr eaLnBrk="1" hangingPunct="1"/>
            <a:r>
              <a:rPr lang="en-US" smtClean="0">
                <a:latin typeface="Arial" charset="0"/>
                <a:cs typeface="Arial" charset="0"/>
              </a:rPr>
              <a:t>•              Indicate track angle </a:t>
            </a:r>
          </a:p>
          <a:p>
            <a:pPr eaLnBrk="1" hangingPunct="1"/>
            <a:r>
              <a:rPr lang="en-US" smtClean="0">
                <a:latin typeface="Arial" charset="0"/>
                <a:cs typeface="Arial" charset="0"/>
              </a:rPr>
              <a:t>•              Provide automatic navigation aids selection </a:t>
            </a:r>
          </a:p>
          <a:p>
            <a:pPr eaLnBrk="1" hangingPunct="1"/>
            <a:r>
              <a:rPr lang="en-US" smtClean="0">
                <a:latin typeface="Arial" charset="0"/>
                <a:cs typeface="Arial" charset="0"/>
              </a:rPr>
              <a:t>•              Manually inhibit a navaid facility </a:t>
            </a:r>
          </a:p>
          <a:p>
            <a:pPr eaLnBrk="1" hangingPunct="1"/>
            <a:r>
              <a:rPr lang="en-US" smtClean="0">
                <a:latin typeface="Arial" charset="0"/>
                <a:cs typeface="Arial" charset="0"/>
              </a:rPr>
              <a:t>•              Automatic selection and tuning of distance measuring equipment (DME) and/or very high frequency omnidirectional range (VOR) </a:t>
            </a:r>
          </a:p>
          <a:p>
            <a:pPr eaLnBrk="1" hangingPunct="1"/>
            <a:r>
              <a:rPr lang="en-US" smtClean="0">
                <a:latin typeface="Arial" charset="0"/>
                <a:cs typeface="Arial" charset="0"/>
              </a:rPr>
              <a:t>•              Estimate of position uncertainty </a:t>
            </a:r>
          </a:p>
          <a:p>
            <a:pPr eaLnBrk="1" hangingPunct="1"/>
            <a:r>
              <a:rPr lang="en-US" smtClean="0">
                <a:latin typeface="Arial" charset="0"/>
                <a:cs typeface="Arial" charset="0"/>
              </a:rPr>
              <a:t>•              Display current RNP level and type selection </a:t>
            </a:r>
          </a:p>
          <a:p>
            <a:pPr eaLnBrk="1" hangingPunct="1"/>
            <a:r>
              <a:rPr lang="en-US" smtClean="0">
                <a:latin typeface="Arial" charset="0"/>
                <a:cs typeface="Arial" charset="0"/>
              </a:rPr>
              <a:t>•              Capability to display flight plan discontinuity </a:t>
            </a:r>
          </a:p>
          <a:p>
            <a:pPr eaLnBrk="1" hangingPunct="1"/>
            <a:r>
              <a:rPr lang="en-US" smtClean="0">
                <a:latin typeface="Arial" charset="0"/>
                <a:cs typeface="Arial" charset="0"/>
              </a:rPr>
              <a:t>•              Display Navigation sensor in use and display of de-graded navigation </a:t>
            </a:r>
          </a:p>
          <a:p>
            <a:pPr eaLnBrk="1" hangingPunct="1"/>
            <a:endParaRPr lang="en-US"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E9A3E597-8739-494D-A7B9-3A87519AB572}" type="slidenum">
              <a:rPr lang="en-US" smtClean="0"/>
              <a:pPr>
                <a:defRPr/>
              </a:pPr>
              <a:t>24</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g. 	Automatic Radio Position Updating. Automatic updating is considered to be any updating procedure that does not require crews to manually insert coordinates. Automatic updating may be considered acceptable for operations in airspace where RNP-4 is applied provided that: </a:t>
            </a:r>
          </a:p>
          <a:p>
            <a:pPr eaLnBrk="1" hangingPunct="1"/>
            <a:r>
              <a:rPr lang="en-US" smtClean="0">
                <a:latin typeface="Arial" charset="0"/>
                <a:cs typeface="Arial" charset="0"/>
              </a:rPr>
              <a:t>(1) 	Procedures for automatic updating are included in an operator’s training program. </a:t>
            </a:r>
          </a:p>
          <a:p>
            <a:pPr eaLnBrk="1" hangingPunct="1"/>
            <a:r>
              <a:rPr lang="en-US" smtClean="0">
                <a:latin typeface="Arial" charset="0"/>
                <a:cs typeface="Arial" charset="0"/>
              </a:rPr>
              <a:t>(2) 	Crews are knowledgeable of the updating procedures and of the effect of the update on the navigation solution. </a:t>
            </a:r>
          </a:p>
          <a:p>
            <a:pPr eaLnBrk="1" hangingPunct="1"/>
            <a:endParaRPr lang="en-US"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A45E278E-776E-47F1-AB19-C2546ADBF563}" type="slidenum">
              <a:rPr lang="en-US" smtClean="0"/>
              <a:pPr>
                <a:defRPr/>
              </a:pPr>
              <a:t>25</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h. 	Investigation of Navigation Errors. Demonstrated navigation accuracy provides the basis for determining the lateral spacing and separation necessary for traffic operating on a given route. Accordingly, lateral and longitudinal navigation errors are investigated to prevent their reoccurrence. Radar observations of each aircraft’s proximity to the centerline and altitude before coming into coverage of short-range navaids at the end of the oceanic route segment are typically noted by Air Traffic Service (ATS) facilities. If an observation indicates that an aircraft was not within an established limit, the reason(s) for the apparent deviation from centerline or altitude may need to be determined and steps taken to prevent a recurrence. </a:t>
            </a:r>
          </a:p>
        </p:txBody>
      </p:sp>
      <p:sp>
        <p:nvSpPr>
          <p:cNvPr id="47108" name="Slide Number Placeholder 3"/>
          <p:cNvSpPr>
            <a:spLocks noGrp="1"/>
          </p:cNvSpPr>
          <p:nvPr>
            <p:ph type="sldNum" sz="quarter" idx="5"/>
          </p:nvPr>
        </p:nvSpPr>
        <p:spPr>
          <a:ln>
            <a:miter lim="800000"/>
            <a:headEnd/>
            <a:tailEnd/>
          </a:ln>
        </p:spPr>
        <p:txBody>
          <a:bodyPr/>
          <a:lstStyle/>
          <a:p>
            <a:pPr>
              <a:defRPr/>
            </a:pPr>
            <a:fld id="{58DD9E2B-B6D9-4169-91B2-40A0EBC2383F}" type="slidenum">
              <a:rPr lang="en-US" smtClean="0"/>
              <a:pPr>
                <a:defRPr/>
              </a:pPr>
              <a:t>26</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i. 	Removal of RNP-4 Authorization. Oceanic Navigational Error Reports (ONER) and Oceanic Altitude Deviation Reports (OADR), for example, are established in FAA Order 7110.82, latest edition and in FAA Order 8700.1. When appropriate, the FAA may consider these reports in determining remedial action. Repeated ONER or OADR occurrences attributed to a specific piece of navigation equipment, may result in withdrawal of OpSpecs or MSpecs or rescinding an LOA, for use of that equipment. Information that indicates the potential for repeated errors may require a modification of an operator’s training program. Information that attributes multiple errors to a particular pilot crew may necessitate remedial qualifications or airmen certification review. </a:t>
            </a:r>
          </a:p>
        </p:txBody>
      </p:sp>
      <p:sp>
        <p:nvSpPr>
          <p:cNvPr id="47108" name="Slide Number Placeholder 3"/>
          <p:cNvSpPr>
            <a:spLocks noGrp="1"/>
          </p:cNvSpPr>
          <p:nvPr>
            <p:ph type="sldNum" sz="quarter" idx="5"/>
          </p:nvPr>
        </p:nvSpPr>
        <p:spPr>
          <a:ln>
            <a:miter lim="800000"/>
            <a:headEnd/>
            <a:tailEnd/>
          </a:ln>
        </p:spPr>
        <p:txBody>
          <a:bodyPr/>
          <a:lstStyle/>
          <a:p>
            <a:pPr>
              <a:defRPr/>
            </a:pPr>
            <a:fld id="{BCBD7654-096F-463F-93B2-119422521865}" type="slidenum">
              <a:rPr lang="en-US" smtClean="0"/>
              <a:pPr>
                <a:defRPr/>
              </a:pPr>
              <a:t>27</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2.9.	OPERATIONAL REQUIREMENTS.</a:t>
            </a:r>
          </a:p>
          <a:p>
            <a:pPr eaLnBrk="1" hangingPunct="1"/>
            <a:r>
              <a:rPr lang="en-US" smtClean="0">
                <a:latin typeface="Arial" charset="0"/>
                <a:cs typeface="Arial" charset="0"/>
              </a:rPr>
              <a:t>a. 	Navigational Performance.   The navigation accuracy requirement for issuance of an RNP-4 authorization requires that the aircraft navigate with a cross-track and along-track Total System Error (TSE) no greater than ±7.4 km (±4 nm) for 95 percent of the total flight time. All aircraft shall meet a track keeping accuracy equal to or better than ± 7.4 km or ±4 nm for 95 percent of the flight time in RNP-4 airspace. </a:t>
            </a:r>
          </a:p>
          <a:p>
            <a:pPr eaLnBrk="1" hangingPunct="1"/>
            <a:r>
              <a:rPr lang="en-US" smtClean="0">
                <a:latin typeface="Arial" charset="0"/>
                <a:cs typeface="Arial" charset="0"/>
              </a:rPr>
              <a:t>b.   Navigation Equipage. All RNP-4 operations in oceanic and remote areas shall have at least dual independent long range navigation systems of integrity such that the navigation system does not provide misleading information. </a:t>
            </a:r>
          </a:p>
          <a:p>
            <a:pPr eaLnBrk="1" hangingPunct="1"/>
            <a:r>
              <a:rPr lang="en-US" smtClean="0">
                <a:latin typeface="Arial" charset="0"/>
                <a:cs typeface="Arial" charset="0"/>
              </a:rPr>
              <a:t>(1) 	Aircraft Incorporating GPS.   GPS avionics installed by one of the following three methods provide an acceptable means of compliance for aircraft using GPS. </a:t>
            </a:r>
          </a:p>
          <a:p>
            <a:pPr eaLnBrk="1" hangingPunct="1"/>
            <a:r>
              <a:rPr lang="en-US" smtClean="0">
                <a:latin typeface="Arial" charset="0"/>
                <a:cs typeface="Arial" charset="0"/>
              </a:rPr>
              <a:t>(a) 	FAA Aircraft Certification Office (ACO) (or US Military equivalent) letter meeting performance requirements of FAA N 8110.60, GPS as a Primary Means of Navigation for Oceanic/Remote Operations, canceled December 4, 1996. </a:t>
            </a:r>
          </a:p>
          <a:p>
            <a:pPr eaLnBrk="1" hangingPunct="1"/>
            <a:r>
              <a:rPr lang="en-US" smtClean="0">
                <a:latin typeface="Arial" charset="0"/>
                <a:cs typeface="Arial" charset="0"/>
              </a:rPr>
              <a:t>(b) 	 FAA ACO (or US Military equivalent) letter meeting performance requirements of FAA AC 20-138A, Airworthiness Approval of Global Navigation Satellite System (GNSS) Equipment, Appendix 1. </a:t>
            </a:r>
          </a:p>
          <a:p>
            <a:pPr eaLnBrk="1" hangingPunct="1"/>
            <a:r>
              <a:rPr lang="en-US" smtClean="0">
                <a:latin typeface="Arial" charset="0"/>
                <a:cs typeface="Arial" charset="0"/>
              </a:rPr>
              <a:t>(c) 	GPS avionics marked with TSO-C145A/146A and installed in accordance with AC  20-138A. </a:t>
            </a:r>
          </a:p>
          <a:p>
            <a:pPr eaLnBrk="1" hangingPunct="1"/>
            <a:r>
              <a:rPr lang="en-US" smtClean="0">
                <a:latin typeface="Arial" charset="0"/>
                <a:cs typeface="Arial" charset="0"/>
              </a:rPr>
              <a:t>     	(2) The equipment configuration used to demonstrate the required accuracy must be supportable in RNP-4 oceanic and remote airspace. For example, the statistical benefit of estimating position using INS position data filtered with DME data will not be considered. </a:t>
            </a:r>
          </a:p>
          <a:p>
            <a:pPr eaLnBrk="1" hangingPunct="1"/>
            <a:r>
              <a:rPr lang="en-US" smtClean="0">
                <a:latin typeface="Arial" charset="0"/>
                <a:cs typeface="Arial" charset="0"/>
              </a:rPr>
              <a:t> (3) 	The equipment configuration used to demonstrate the required accuracy must be identical to the configuration, which is specified in the MEL. </a:t>
            </a:r>
          </a:p>
          <a:p>
            <a:pPr eaLnBrk="1" hangingPunct="1"/>
            <a:r>
              <a:rPr lang="en-US" smtClean="0">
                <a:latin typeface="Arial" charset="0"/>
                <a:cs typeface="Arial" charset="0"/>
              </a:rPr>
              <a:t>c. 	Flight Plan Designation. Operators should use the appropriate FAA or ICAO 2012 flight plan designation specified for the RNP route flown. The letter “R” should be placed in block 10a of the ICAO flight plan to indicate that the pilot has reviewed the planned route of flight to determine PBN requirements and the aircraft and operator have been approved by the FAA to operate in areas or on routes where RNP is a requirement for operation. Additional information needs to be displayed in block 18 of the ICAO 2012 flight plan that indicates the accuracy capability such as RNP-4 or RNP-10 (PBN/A1 or PBN/L1). It is important to understand that additional requirements will have to be met for operational authorization in RNP-4 airspace or routes. Controller-Pilot Data Link Communication (CPDLC) and Air Data System (ADS) will also be required when the separation standard applied is 30 nm lateral and/or longitudinal. </a:t>
            </a:r>
          </a:p>
          <a:p>
            <a:pPr eaLnBrk="1" hangingPunct="1"/>
            <a:r>
              <a:rPr lang="en-US" smtClean="0">
                <a:latin typeface="Arial" charset="0"/>
                <a:cs typeface="Arial" charset="0"/>
              </a:rPr>
              <a:t>d. Availability of GNSS. At dispatch or during flight planning, the operator should ensure that adequate navigation capability is available en route to enable the aircraft to navigate to RNP-4. </a:t>
            </a:r>
          </a:p>
          <a:p>
            <a:pPr eaLnBrk="1" hangingPunct="1"/>
            <a:r>
              <a:rPr lang="en-US" smtClean="0">
                <a:latin typeface="Arial" charset="0"/>
                <a:cs typeface="Arial" charset="0"/>
              </a:rPr>
              <a:t>e. 	Navigation Database. The navigation database updating process shall comply with European Organization for Civil Aviation Equipment (EUROCAE) ED-76/Radio Technical Commission for Aeronautics (RTCA) DO-200A, or equivalent approved procedures. The navigation database should be obtained from an approved supplier complying with EUROCAE/RTCA document ED-76/DO-200A, Standards for Processing Aeronautical Data. Until such approved suppliers become available, prior to the effective date of the navigation database, as a minimum, the operator must implement navigation database integrity checks using appropriate software tools or approved manual procedures to verify data relating to waypoints below the applicable minimum obstacle clearance altitude. Such checks are in addition to any previously performed by the Aeronautical Information Services (AIS), unapproved navigation database suppliers, or navigation equipment manufacturers. The integrity checks need to identify any discrepancies between the navigation database and the published charts/procedures. Integrity checks may be performed by an approved third party. Discrepancies that invalidate a procedure must be reported to the navigation database supplier and affected procedures must be prohibited by an operator’s notice to its flight crew. Aircraft operators should consider the need to continue their own database checks even for products obtained from approved suppliers. . </a:t>
            </a:r>
          </a:p>
          <a:p>
            <a:pPr eaLnBrk="1" hangingPunct="1"/>
            <a:endParaRPr lang="en-US"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879E396B-3363-4199-A87C-EEEBA43E7321}" type="slidenum">
              <a:rPr lang="en-US" smtClean="0"/>
              <a:pPr>
                <a:defRPr/>
              </a:pPr>
              <a:t>28</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Navigational Performance.   The navigation accuracy requirement for issuance of an RNP-4 authorization requires that the aircraft navigate with a cross-track and along-track Total System Error (TSE) no greater than ±7.4 km (±4 nm) for 95 percent of the total flight time. All aircraft shall meet a track keeping accuracy equal to or better than ± 7.4 km or ±4 nm for 95 percent of the flight time in RNP-4 airspace. </a:t>
            </a:r>
          </a:p>
          <a:p>
            <a:pPr eaLnBrk="1" hangingPunct="1"/>
            <a:endParaRPr lang="en-US"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14E32E35-0A22-4B6E-8191-0F485F1BF727}" type="slidenum">
              <a:rPr lang="en-US" smtClean="0"/>
              <a:pPr>
                <a:defRPr/>
              </a:pPr>
              <a:t>29</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charset="0"/>
                <a:cs typeface="Arial" charset="0"/>
              </a:rPr>
              <a:t>Required Navigation Performance (RNP) is a statement of the 95 percent navigation accuracy performance that meets a specified value for a particular phase of flight or flight segment and incorporates associated onboard alerting features to notify the pilot when the RNP for a particular phase or segment of a flight is not being met.</a:t>
            </a:r>
          </a:p>
          <a:p>
            <a:endParaRPr lang="en-US" smtClean="0">
              <a:latin typeface="Arial" charset="0"/>
              <a:cs typeface="Arial" charset="0"/>
            </a:endParaRPr>
          </a:p>
          <a:p>
            <a:r>
              <a:rPr lang="en-US" smtClean="0">
                <a:latin typeface="Arial" charset="0"/>
                <a:cs typeface="Arial" charset="0"/>
              </a:rPr>
              <a:t>RNP capable aircraft require a specific level of accuracy. From the centerline to 1 X RNP, the navigation system must maintain the actual position with a probability of 95%. Extending to the containment limit of 2 X RNP, the level of accuracy increases to 99.999%.</a:t>
            </a:r>
          </a:p>
          <a:p>
            <a:endParaRPr lang="en-US" smtClean="0">
              <a:latin typeface="Arial" charset="0"/>
              <a:cs typeface="Arial" charset="0"/>
            </a:endParaRPr>
          </a:p>
        </p:txBody>
      </p:sp>
      <p:sp>
        <p:nvSpPr>
          <p:cNvPr id="4" name="Slide Number Placeholder 3"/>
          <p:cNvSpPr>
            <a:spLocks noGrp="1"/>
          </p:cNvSpPr>
          <p:nvPr>
            <p:ph type="sldNum" sz="quarter" idx="5"/>
          </p:nvPr>
        </p:nvSpPr>
        <p:spPr/>
        <p:txBody>
          <a:bodyPr/>
          <a:lstStyle/>
          <a:p>
            <a:pPr>
              <a:defRPr/>
            </a:pPr>
            <a:fld id="{1BD781D7-B4C6-4861-A1EB-24CD9FDF0ABB}" type="slidenum">
              <a:rPr lang="en-US" smtClean="0"/>
              <a:pPr>
                <a:defRPr/>
              </a:pPr>
              <a:t>30</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ln>
            <a:miter lim="800000"/>
            <a:headEnd/>
            <a:tailEnd/>
          </a:ln>
        </p:spPr>
        <p:txBody>
          <a:bodyPr/>
          <a:lstStyle/>
          <a:p>
            <a:pPr>
              <a:defRPr/>
            </a:pPr>
            <a:fld id="{3CC4AAAD-8C82-4766-92B5-D99F332A3687}" type="slidenum">
              <a:rPr lang="en-US" smtClean="0"/>
              <a:pPr>
                <a:defRPr/>
              </a:pPr>
              <a:t>3</a:t>
            </a:fld>
            <a:endParaRPr 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cs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2.9.	OPERATIONAL REQUIREMENTS.</a:t>
            </a:r>
          </a:p>
          <a:p>
            <a:pPr eaLnBrk="1" hangingPunct="1"/>
            <a:r>
              <a:rPr lang="en-US" smtClean="0">
                <a:latin typeface="Arial" charset="0"/>
                <a:cs typeface="Arial" charset="0"/>
              </a:rPr>
              <a:t>a. 	Navigational Performance.   The navigation accuracy requirement for issuance of an RNP-4 authorization requires that the aircraft navigate with a cross-track and along-track Total System Error (TSE) no greater than ±7.4 km (±4 nm) for 95 percent of the total flight time. All aircraft shall meet a track keeping accuracy equal to or better than ± 7.4 km or ±4 nm for 95 percent of the flight time in RNP-4 airspace. </a:t>
            </a:r>
          </a:p>
          <a:p>
            <a:pPr eaLnBrk="1" hangingPunct="1"/>
            <a:r>
              <a:rPr lang="en-US" smtClean="0">
                <a:latin typeface="Arial" charset="0"/>
                <a:cs typeface="Arial" charset="0"/>
              </a:rPr>
              <a:t>b.   Navigation Equipage. All RNP-4 operations in oceanic and remote areas shall have at least dual independent long range navigation systems of integrity such that the navigation system does not provide misleading information. </a:t>
            </a:r>
          </a:p>
          <a:p>
            <a:pPr eaLnBrk="1" hangingPunct="1"/>
            <a:r>
              <a:rPr lang="en-US" smtClean="0">
                <a:latin typeface="Arial" charset="0"/>
                <a:cs typeface="Arial" charset="0"/>
              </a:rPr>
              <a:t>(1) 	Aircraft Incorporating GPS.   GPS avionics installed by one of the following three methods provide an acceptable means of compliance for aircraft using GPS. </a:t>
            </a:r>
          </a:p>
          <a:p>
            <a:pPr eaLnBrk="1" hangingPunct="1"/>
            <a:r>
              <a:rPr lang="en-US" smtClean="0">
                <a:latin typeface="Arial" charset="0"/>
                <a:cs typeface="Arial" charset="0"/>
              </a:rPr>
              <a:t>(a) 	FAA Aircraft Certification Office (ACO) (or US Military equivalent) letter meeting performance requirements of FAA N 8110.60, GPS as a Primary Means of Navigation for Oceanic/Remote Operations, canceled December 4, 1996. </a:t>
            </a:r>
          </a:p>
          <a:p>
            <a:pPr eaLnBrk="1" hangingPunct="1"/>
            <a:r>
              <a:rPr lang="en-US" smtClean="0">
                <a:latin typeface="Arial" charset="0"/>
                <a:cs typeface="Arial" charset="0"/>
              </a:rPr>
              <a:t>(b) 	 FAA ACO (or US Military equivalent) letter meeting performance requirements of FAA AC 20-138A, Airworthiness Approval of Global Navigation Satellite System (GNSS) Equipment, Appendix 1. </a:t>
            </a:r>
          </a:p>
          <a:p>
            <a:pPr eaLnBrk="1" hangingPunct="1"/>
            <a:r>
              <a:rPr lang="en-US" smtClean="0">
                <a:latin typeface="Arial" charset="0"/>
                <a:cs typeface="Arial" charset="0"/>
              </a:rPr>
              <a:t>(c) 	GPS avionics marked with TSO-C145A/146A and installed in accordance with AC  20-138A. </a:t>
            </a:r>
          </a:p>
          <a:p>
            <a:pPr eaLnBrk="1" hangingPunct="1"/>
            <a:r>
              <a:rPr lang="en-US" smtClean="0">
                <a:latin typeface="Arial" charset="0"/>
                <a:cs typeface="Arial" charset="0"/>
              </a:rPr>
              <a:t>     	(2) The equipment configuration used to demonstrate the required accuracy must be supportable in RNP-4 oceanic and remote airspace. For example, the statistical benefit of estimating position using INS position data filtered with DME data will not be considered. </a:t>
            </a:r>
          </a:p>
          <a:p>
            <a:pPr eaLnBrk="1" hangingPunct="1"/>
            <a:r>
              <a:rPr lang="en-US" smtClean="0">
                <a:latin typeface="Arial" charset="0"/>
                <a:cs typeface="Arial" charset="0"/>
              </a:rPr>
              <a:t> (3) 	The equipment configuration used to demonstrate the required accuracy must be identical to the configuration, which is specified in the MEL. </a:t>
            </a:r>
          </a:p>
          <a:p>
            <a:pPr eaLnBrk="1" hangingPunct="1"/>
            <a:r>
              <a:rPr lang="en-US" smtClean="0">
                <a:latin typeface="Arial" charset="0"/>
                <a:cs typeface="Arial" charset="0"/>
              </a:rPr>
              <a:t>c. 	Flight Plan Designation. Operators should use the appropriate FAA or ICAO 2012 flight plan designation specified for the RNP route flown. The letter “R” should be placed in block 10a of the ICAO flight plan to indicate that the pilot has reviewed the planned route of flight to determine PBN requirements and the aircraft and operator have been approved by the FAA to operate in areas or on routes where RNP is a requirement for operation. Additional information needs to be displayed in block 18 of the ICAO 2012 flight plan that indicates the accuracy capability such as RNP-4 or RNP-10 (PBN/A1 or PBN/L1). It is important to understand that additional requirements will have to be met for operational authorization in RNP-4 airspace or routes. Controller-Pilot Data Link Communication (CPDLC) and Air Data System (ADS) will also be required when the separation standard applied is 30 nm lateral and/or longitudinal. </a:t>
            </a:r>
          </a:p>
          <a:p>
            <a:pPr eaLnBrk="1" hangingPunct="1"/>
            <a:r>
              <a:rPr lang="en-US" smtClean="0">
                <a:latin typeface="Arial" charset="0"/>
                <a:cs typeface="Arial" charset="0"/>
              </a:rPr>
              <a:t>d. Availability of GNSS. At dispatch or during flight planning, the operator should ensure that adequate navigation capability is available en route to enable the aircraft to navigate to RNP-4. </a:t>
            </a:r>
          </a:p>
          <a:p>
            <a:pPr eaLnBrk="1" hangingPunct="1"/>
            <a:r>
              <a:rPr lang="en-US" smtClean="0">
                <a:latin typeface="Arial" charset="0"/>
                <a:cs typeface="Arial" charset="0"/>
              </a:rPr>
              <a:t>e. 	Navigation Database. The navigation database updating process shall comply with European Organization for Civil Aviation Equipment (EUROCAE) ED-76/Radio Technical Commission for Aeronautics (RTCA) DO-200A, or equivalent approved procedures. The navigation database should be obtained from an approved supplier complying with EUROCAE/RTCA document ED-76/DO-200A, Standards for Processing Aeronautical Data. Until such approved suppliers become available, prior to the effective date of the navigation database, as a minimum, the operator must implement navigation database integrity checks using appropriate software tools or approved manual procedures to verify data relating to waypoints below the applicable minimum obstacle clearance altitude. Such checks are in addition to any previously performed by the Aeronautical Information Services (AIS), unapproved navigation database suppliers, or navigation equipment manufacturers. The integrity checks need to identify any discrepancies between the navigation database and the published charts/procedures. Integrity checks may be performed by an approved third party. Discrepancies that invalidate a procedure must be reported to the navigation database supplier and affected procedures must be prohibited by an operator’s notice to its flight crew. Aircraft operators should consider the need to continue their own database checks even for products obtained from approved suppliers. </a:t>
            </a:r>
          </a:p>
        </p:txBody>
      </p:sp>
      <p:sp>
        <p:nvSpPr>
          <p:cNvPr id="47108" name="Slide Number Placeholder 3"/>
          <p:cNvSpPr>
            <a:spLocks noGrp="1"/>
          </p:cNvSpPr>
          <p:nvPr>
            <p:ph type="sldNum" sz="quarter" idx="5"/>
          </p:nvPr>
        </p:nvSpPr>
        <p:spPr>
          <a:ln>
            <a:miter lim="800000"/>
            <a:headEnd/>
            <a:tailEnd/>
          </a:ln>
        </p:spPr>
        <p:txBody>
          <a:bodyPr/>
          <a:lstStyle/>
          <a:p>
            <a:pPr>
              <a:defRPr/>
            </a:pPr>
            <a:fld id="{EA1FCD8A-0376-4EF7-8D9C-D36A0BF38B25}" type="slidenum">
              <a:rPr lang="en-US" smtClean="0"/>
              <a:pPr>
                <a:defRPr/>
              </a:pPr>
              <a:t>31</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2.9.	OPERATIONAL REQUIREMENTS.</a:t>
            </a:r>
          </a:p>
          <a:p>
            <a:pPr eaLnBrk="1" hangingPunct="1"/>
            <a:r>
              <a:rPr lang="en-US" smtClean="0">
                <a:latin typeface="Arial" charset="0"/>
                <a:cs typeface="Arial" charset="0"/>
              </a:rPr>
              <a:t>a. 	Navigational Performance.   The navigation accuracy requirement for issuance of an RNP-4 authorization requires that the aircraft navigate with a cross-track and along-track Total System Error (TSE) no greater than ±7.4 km (±4 nm) for 95 percent of the total flight time. All aircraft shall meet a track keeping accuracy equal to or better than ± 7.4 km or ±4 nm for 95 percent of the flight time in RNP-4 airspace. </a:t>
            </a:r>
          </a:p>
          <a:p>
            <a:pPr eaLnBrk="1" hangingPunct="1"/>
            <a:r>
              <a:rPr lang="en-US" smtClean="0">
                <a:latin typeface="Arial" charset="0"/>
                <a:cs typeface="Arial" charset="0"/>
              </a:rPr>
              <a:t>b.   Navigation Equipage. All RNP-4 operations in oceanic and remote areas shall have at least dual independent long range navigation systems of integrity such that the navigation system does not provide misleading information. </a:t>
            </a:r>
          </a:p>
          <a:p>
            <a:pPr eaLnBrk="1" hangingPunct="1"/>
            <a:r>
              <a:rPr lang="en-US" smtClean="0">
                <a:latin typeface="Arial" charset="0"/>
                <a:cs typeface="Arial" charset="0"/>
              </a:rPr>
              <a:t>(1) 	Aircraft Incorporating GPS.   GPS avionics installed by one of the following three methods provide an acceptable means of compliance for aircraft using GPS. </a:t>
            </a:r>
          </a:p>
          <a:p>
            <a:pPr eaLnBrk="1" hangingPunct="1"/>
            <a:r>
              <a:rPr lang="en-US" smtClean="0">
                <a:latin typeface="Arial" charset="0"/>
                <a:cs typeface="Arial" charset="0"/>
              </a:rPr>
              <a:t>(a) 	FAA Aircraft Certification Office (ACO) (or US Military equivalent) letter meeting performance requirements of FAA N 8110.60, GPS as a Primary Means of Navigation for Oceanic/Remote Operations, canceled December 4, 1996. </a:t>
            </a:r>
          </a:p>
          <a:p>
            <a:pPr eaLnBrk="1" hangingPunct="1"/>
            <a:r>
              <a:rPr lang="en-US" smtClean="0">
                <a:latin typeface="Arial" charset="0"/>
                <a:cs typeface="Arial" charset="0"/>
              </a:rPr>
              <a:t>(b) 	 FAA ACO (or US Military equivalent) letter meeting performance requirements of FAA AC 20-138A, Airworthiness Approval of Global Navigation Satellite System (GNSS) Equipment, Appendix 1. </a:t>
            </a:r>
          </a:p>
          <a:p>
            <a:pPr eaLnBrk="1" hangingPunct="1"/>
            <a:r>
              <a:rPr lang="en-US" smtClean="0">
                <a:latin typeface="Arial" charset="0"/>
                <a:cs typeface="Arial" charset="0"/>
              </a:rPr>
              <a:t>(c) 	GPS avionics marked with TSO-C145A/146A and installed in accordance with AC  20-138A. </a:t>
            </a:r>
          </a:p>
          <a:p>
            <a:pPr eaLnBrk="1" hangingPunct="1"/>
            <a:r>
              <a:rPr lang="en-US" smtClean="0">
                <a:latin typeface="Arial" charset="0"/>
                <a:cs typeface="Arial" charset="0"/>
              </a:rPr>
              <a:t>     	(2) The equipment configuration used to demonstrate the required accuracy must be supportable in RNP-4 oceanic and remote airspace. For example, the statistical benefit of estimating position using INS position data filtered with DME data will not be considered. </a:t>
            </a:r>
          </a:p>
          <a:p>
            <a:pPr eaLnBrk="1" hangingPunct="1"/>
            <a:r>
              <a:rPr lang="en-US" smtClean="0">
                <a:latin typeface="Arial" charset="0"/>
                <a:cs typeface="Arial" charset="0"/>
              </a:rPr>
              <a:t> (3) 	The equipment configuration used to demonstrate the required accuracy must be identical to the configuration, which is specified in the MEL. </a:t>
            </a:r>
          </a:p>
          <a:p>
            <a:pPr eaLnBrk="1" hangingPunct="1"/>
            <a:r>
              <a:rPr lang="en-US" smtClean="0">
                <a:latin typeface="Arial" charset="0"/>
                <a:cs typeface="Arial" charset="0"/>
              </a:rPr>
              <a:t>c. 	Flight Plan Designation. Operators should use the appropriate FAA or ICAO 2012 flight plan designation specified for the RNP route flown. The letter “R” should be placed in block 10a of the ICAO flight plan to indicate that the pilot has reviewed the planned route of flight to determine PBN requirements and the aircraft and operator have been approved by the FAA to operate in areas or on routes where RNP is a requirement for operation. Additional information needs to be displayed in block 18 of the ICAO 2012 flight plan that indicates the accuracy capability such as RNP-4 or RNP-10 (PBN/A1 or PBN/L1). It is important to understand that additional requirements will have to be met for operational authorization in RNP-4 airspace or routes. Controller-Pilot Data Link Communication (CPDLC) and Air Data System (ADS) will also be required when the separation standard applied is 30 nm lateral and/or longitudinal. </a:t>
            </a:r>
          </a:p>
          <a:p>
            <a:pPr eaLnBrk="1" hangingPunct="1"/>
            <a:r>
              <a:rPr lang="en-US" smtClean="0">
                <a:latin typeface="Arial" charset="0"/>
                <a:cs typeface="Arial" charset="0"/>
              </a:rPr>
              <a:t>d. Availability of GNSS. At dispatch or during flight planning, the operator should ensure that adequate navigation capability is available en route to enable the aircraft to navigate to RNP-4. </a:t>
            </a:r>
          </a:p>
          <a:p>
            <a:pPr eaLnBrk="1" hangingPunct="1"/>
            <a:r>
              <a:rPr lang="en-US" smtClean="0">
                <a:latin typeface="Arial" charset="0"/>
                <a:cs typeface="Arial" charset="0"/>
              </a:rPr>
              <a:t>e. 	Navigation Database. The navigation database updating process shall comply with European Organization for Civil Aviation Equipment (EUROCAE) ED-76/Radio Technical Commission for Aeronautics (RTCA) DO-200A, or equivalent approved procedures. The navigation database should be obtained from an approved supplier complying with EUROCAE/RTCA document ED-76/DO-200A, Standards for Processing Aeronautical Data. Until such approved suppliers become available, prior to the effective date of the navigation database, as a minimum, the operator must implement navigation database integrity checks using appropriate software tools or approved manual procedures to verify data relating to waypoints below the applicable minimum obstacle clearance altitude. Such checks are in addition to any previously performed by the Aeronautical Information Services (AIS), unapproved navigation database suppliers, or navigation equipment manufacturers. The integrity checks need to identify any discrepancies between the navigation database and the published charts/procedures. Integrity checks may be performed by an approved third party. Discrepancies that invalidate a procedure must be reported to the navigation database supplier and affected procedures must be prohibited by an operator’s notice to its flight crew. Aircraft operators should consider the need to continue their own database checks even for products obtained from approved suppliers. </a:t>
            </a:r>
          </a:p>
        </p:txBody>
      </p:sp>
      <p:sp>
        <p:nvSpPr>
          <p:cNvPr id="47108" name="Slide Number Placeholder 3"/>
          <p:cNvSpPr>
            <a:spLocks noGrp="1"/>
          </p:cNvSpPr>
          <p:nvPr>
            <p:ph type="sldNum" sz="quarter" idx="5"/>
          </p:nvPr>
        </p:nvSpPr>
        <p:spPr>
          <a:ln>
            <a:miter lim="800000"/>
            <a:headEnd/>
            <a:tailEnd/>
          </a:ln>
        </p:spPr>
        <p:txBody>
          <a:bodyPr/>
          <a:lstStyle/>
          <a:p>
            <a:pPr>
              <a:defRPr/>
            </a:pPr>
            <a:fld id="{EA310F86-C781-4F10-AC03-F4A0B8DC2137}" type="slidenum">
              <a:rPr lang="en-US" smtClean="0"/>
              <a:pPr>
                <a:defRPr/>
              </a:pPr>
              <a:t>32</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dirty="0" smtClean="0">
                <a:latin typeface="Arial" charset="0"/>
                <a:cs typeface="Arial" charset="0"/>
              </a:rPr>
              <a:t>2.9.	OPERATIONAL REQUIREMENTS.</a:t>
            </a:r>
          </a:p>
          <a:p>
            <a:pPr eaLnBrk="1" hangingPunct="1">
              <a:defRPr/>
            </a:pPr>
            <a:r>
              <a:rPr lang="en-US" dirty="0" smtClean="0">
                <a:latin typeface="Arial" charset="0"/>
                <a:cs typeface="Arial" charset="0"/>
              </a:rPr>
              <a:t>a. 	Navigational Performance.   The navigation accuracy requirement for issuance of an RNP-4 authorization requires that the aircraft navigate with a cross-track and along-track Total System Error (TSE) no greater than ±7.4 km (±4 nm) for 95 percent of the total flight time. All aircraft shall meet a track keeping accuracy equal to or better than ± 7.4 km or ±4 nm for 95 percent of the flight time in RNP-4 airspace. </a:t>
            </a:r>
          </a:p>
          <a:p>
            <a:pPr eaLnBrk="1" hangingPunct="1">
              <a:defRPr/>
            </a:pPr>
            <a:r>
              <a:rPr lang="en-US" dirty="0" smtClean="0">
                <a:latin typeface="Arial" charset="0"/>
                <a:cs typeface="Arial" charset="0"/>
              </a:rPr>
              <a:t>b.   Navigation Equipage. All RNP-4 operations in oceanic and remote areas shall have at least dual independent long range navigation systems of integrity such that the navigation system does not provide misleading information. </a:t>
            </a:r>
          </a:p>
          <a:p>
            <a:pPr eaLnBrk="1" hangingPunct="1">
              <a:defRPr/>
            </a:pPr>
            <a:r>
              <a:rPr lang="en-US" dirty="0" smtClean="0">
                <a:latin typeface="Arial" charset="0"/>
                <a:cs typeface="Arial" charset="0"/>
              </a:rPr>
              <a:t>(1) 	Aircraft Incorporating GPS.   GPS avionics installed by one of the following three methods provide an acceptable means of compliance for aircraft using GPS. </a:t>
            </a:r>
          </a:p>
          <a:p>
            <a:pPr eaLnBrk="1" hangingPunct="1">
              <a:defRPr/>
            </a:pPr>
            <a:r>
              <a:rPr lang="en-US" dirty="0" smtClean="0">
                <a:latin typeface="Arial" charset="0"/>
                <a:cs typeface="Arial" charset="0"/>
              </a:rPr>
              <a:t>(a) 	FAA Aircraft Certification Office (ACO) (or US Military equivalent) letter meeting performance requirements of FAA N 8110.60, GPS as a Primary Means of Navigation for Oceanic/Remote Operations, canceled December 4, 1996. </a:t>
            </a:r>
          </a:p>
          <a:p>
            <a:pPr eaLnBrk="1" hangingPunct="1">
              <a:defRPr/>
            </a:pPr>
            <a:r>
              <a:rPr lang="en-US" dirty="0" smtClean="0">
                <a:latin typeface="Arial" charset="0"/>
                <a:cs typeface="Arial" charset="0"/>
              </a:rPr>
              <a:t>(b) 	 FAA ACO (or US Military equivalent) letter meeting performance requirements of FAA AC 20-138A, Airworthiness Approval of Global Navigation Satellite System (GNSS) Equipment, Appendix 1. </a:t>
            </a:r>
          </a:p>
          <a:p>
            <a:pPr eaLnBrk="1" hangingPunct="1">
              <a:defRPr/>
            </a:pPr>
            <a:r>
              <a:rPr lang="en-US" dirty="0" smtClean="0">
                <a:latin typeface="Arial" charset="0"/>
                <a:cs typeface="Arial" charset="0"/>
              </a:rPr>
              <a:t>(c) 	GPS avionics marked with TSO-C145A/146A and installed in accordance with AC  20-138A. </a:t>
            </a:r>
          </a:p>
          <a:p>
            <a:pPr eaLnBrk="1" hangingPunct="1">
              <a:defRPr/>
            </a:pPr>
            <a:r>
              <a:rPr lang="en-US" dirty="0" smtClean="0">
                <a:latin typeface="Arial" charset="0"/>
                <a:cs typeface="Arial" charset="0"/>
              </a:rPr>
              <a:t>     	(2) The equipment configuration used to demonstrate the required accuracy must be supportable in RNP-4 oceanic and remote airspace. For example, the statistical benefit of estimating position using INS position data filtered with DME data will not be considered. </a:t>
            </a:r>
          </a:p>
          <a:p>
            <a:pPr eaLnBrk="1" hangingPunct="1">
              <a:defRPr/>
            </a:pPr>
            <a:r>
              <a:rPr lang="en-US" dirty="0" smtClean="0">
                <a:latin typeface="Arial" charset="0"/>
                <a:cs typeface="Arial" charset="0"/>
              </a:rPr>
              <a:t> (3) 	The equipment configuration used to demonstrate the required accuracy must be identical to the configuration, which is specified in the MEL. </a:t>
            </a:r>
          </a:p>
          <a:p>
            <a:pPr marL="228600" indent="-228600" eaLnBrk="1" hangingPunct="1">
              <a:buFontTx/>
              <a:buAutoNum type="alphaLcPeriod" startAt="3"/>
              <a:defRPr/>
            </a:pPr>
            <a:r>
              <a:rPr lang="en-US" dirty="0" smtClean="0">
                <a:latin typeface="Arial" charset="0"/>
                <a:cs typeface="Arial" charset="0"/>
              </a:rPr>
              <a:t>Flight Plan Designation. Operators should use the appropriate FAA or ICAO 2012 flight plan designation specified for the RNP route flown. The letter “R” should be placed in block 10a of the ICAO flight plan to indicate that the pilot has reviewed the planned route of flight to determine PBN requirements and the aircraft and operator have been approved by the FAA to operate in areas or on routes where RNP is a requirement for operation. Additional information needs to be displayed in block 18 of the ICAO 2012 flight plan that indicates the accuracy capability such as RNP-4 or RNP-10 (PBN/A1 or PBN/L1). It is important to understand that additional requirements will have to be met for operational authorization in RNP-4 airspace or routes. Controller-Pilot Data Link Communication (CPDLC) and Air Data System (ADS) will also be required when the separation standard applied is 30 nm lateral and/or longitudinal. </a:t>
            </a:r>
          </a:p>
          <a:p>
            <a:pPr eaLnBrk="1" hangingPunct="1">
              <a:defRPr/>
            </a:pPr>
            <a:endParaRPr lang="en-US" dirty="0" smtClean="0">
              <a:latin typeface="Arial" charset="0"/>
              <a:cs typeface="Arial" charset="0"/>
            </a:endParaRPr>
          </a:p>
          <a:p>
            <a:pPr eaLnBrk="1" hangingPunct="1">
              <a:defRPr/>
            </a:pPr>
            <a:r>
              <a:rPr lang="en-US" dirty="0" smtClean="0">
                <a:latin typeface="Arial" charset="0"/>
                <a:cs typeface="Arial" charset="0"/>
              </a:rPr>
              <a:t>d. Availability of GNSS. At dispatch or during flight planning, the operator should ensure that adequate navigation capability is available en route to enable the aircraft to navigate to RNP-4. </a:t>
            </a:r>
          </a:p>
          <a:p>
            <a:pPr eaLnBrk="1" hangingPunct="1">
              <a:defRPr/>
            </a:pPr>
            <a:r>
              <a:rPr lang="en-US" dirty="0" smtClean="0">
                <a:latin typeface="Arial" charset="0"/>
                <a:cs typeface="Arial" charset="0"/>
              </a:rPr>
              <a:t>e. 	Navigation Database. The navigation database updating process shall comply with European Organization for Civil Aviation Equipment (EUROCAE) ED-76/Radio Technical Commission for Aeronautics (RTCA) DO-200A, or equivalent approved procedures. The navigation database should be obtained from an approved supplier complying with EUROCAE/RTCA document ED-76/DO-200A, Standards for Processing Aeronautical Data. Until such approved suppliers become available, prior to the effective date of the navigation database, as a minimum, the operator must implement navigation database integrity checks using appropriate software tools or approved manual procedures to verify data relating to waypoints below the applicable minimum obstacle clearance altitude. Such checks are in addition to any previously performed by the Aeronautical Information Services (AIS), unapproved navigation database suppliers, or navigation equipment manufacturers. The integrity checks need to identify any discrepancies between the navigation database and the published charts/procedures. Integrity checks may be performed by an approved third party. Discrepancies that invalidate a procedure must be reported to the navigation database supplier and affected procedures must be prohibited by an operator’s notice to its flight crew. Aircraft operators should consider the need to continue their own database checks even for products obtained from approved suppliers. </a:t>
            </a:r>
          </a:p>
        </p:txBody>
      </p:sp>
      <p:sp>
        <p:nvSpPr>
          <p:cNvPr id="47108" name="Slide Number Placeholder 3"/>
          <p:cNvSpPr>
            <a:spLocks noGrp="1"/>
          </p:cNvSpPr>
          <p:nvPr>
            <p:ph type="sldNum" sz="quarter" idx="5"/>
          </p:nvPr>
        </p:nvSpPr>
        <p:spPr>
          <a:ln>
            <a:miter lim="800000"/>
            <a:headEnd/>
            <a:tailEnd/>
          </a:ln>
        </p:spPr>
        <p:txBody>
          <a:bodyPr/>
          <a:lstStyle/>
          <a:p>
            <a:pPr>
              <a:defRPr/>
            </a:pPr>
            <a:fld id="{99237534-88DC-49A8-A141-3D117E735CB5}" type="slidenum">
              <a:rPr lang="en-US" smtClean="0"/>
              <a:pPr>
                <a:defRPr/>
              </a:pPr>
              <a:t>33</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2.10.	TRAINING PROGRAMS, OPERATING PRACTICES AND PROCEDURES</a:t>
            </a:r>
          </a:p>
          <a:p>
            <a:pPr eaLnBrk="1" hangingPunct="1"/>
            <a:r>
              <a:rPr lang="en-US" smtClean="0">
                <a:latin typeface="Arial" charset="0"/>
                <a:cs typeface="Arial" charset="0"/>
              </a:rPr>
              <a:t>a. 	Introduction. The following items (detailed in subparagraphs b through e) should be standardized and incorporated into training programs and operating practices and procedures. Certain items may already be adequately standardized in existing operator programs and procedures. New technologies may also eliminate the need for certain crew actions and if this is found to be the case, then the intent of this section has been met.  </a:t>
            </a:r>
          </a:p>
          <a:p>
            <a:pPr eaLnBrk="1" hangingPunct="1"/>
            <a:r>
              <a:rPr lang="en-US" smtClean="0">
                <a:latin typeface="Arial" charset="0"/>
                <a:cs typeface="Arial" charset="0"/>
              </a:rPr>
              <a:t>b. 	Flight Planning. During flight planning, the flight crew should pay particular attention to conditions, which may affect operations in RNP-4 oceanic and remote area airspace (or on RNP-4 oceanic and remote area routes). These include, but may not be limited to: </a:t>
            </a:r>
          </a:p>
          <a:p>
            <a:pPr eaLnBrk="1" hangingPunct="1"/>
            <a:r>
              <a:rPr lang="en-US" smtClean="0">
                <a:latin typeface="Arial" charset="0"/>
                <a:cs typeface="Arial" charset="0"/>
              </a:rPr>
              <a:t>(1) 	Verifying the aircraft is approved for RNP-4 oceanic and remote area operations. </a:t>
            </a:r>
          </a:p>
          <a:p>
            <a:pPr eaLnBrk="1" hangingPunct="1"/>
            <a:r>
              <a:rPr lang="en-US" smtClean="0">
                <a:latin typeface="Arial" charset="0"/>
                <a:cs typeface="Arial" charset="0"/>
              </a:rPr>
              <a:t>(2) 	Verifying the operator is authorized for RNP-4 oceanic and remote area operations. This authorization supports the 30 nm lateral and 30 nm longitudinal (or other) separation minima requiring RNP-4. </a:t>
            </a:r>
          </a:p>
          <a:p>
            <a:pPr eaLnBrk="1" hangingPunct="1"/>
            <a:r>
              <a:rPr lang="en-US" smtClean="0">
                <a:latin typeface="Arial" charset="0"/>
                <a:cs typeface="Arial" charset="0"/>
              </a:rPr>
              <a:t>(a) 	It should be noted that it addresses only the navigation requirements associated with these standards. </a:t>
            </a:r>
          </a:p>
          <a:p>
            <a:pPr eaLnBrk="1" hangingPunct="1"/>
            <a:r>
              <a:rPr lang="en-US" smtClean="0">
                <a:latin typeface="Arial" charset="0"/>
                <a:cs typeface="Arial" charset="0"/>
              </a:rPr>
              <a:t>(b) 	It does not address the communications or surveillance requirements. </a:t>
            </a:r>
          </a:p>
          <a:p>
            <a:pPr eaLnBrk="1" hangingPunct="1"/>
            <a:r>
              <a:rPr lang="en-US" smtClean="0">
                <a:latin typeface="Arial" charset="0"/>
                <a:cs typeface="Arial" charset="0"/>
              </a:rPr>
              <a:t>(c) 	Such requirements are listed in a State’s Aeronautical Information Publication (AIP) and the Regional Supplementary Procedures (Doc 7030) for specific airspace or ATS routes. </a:t>
            </a:r>
          </a:p>
          <a:p>
            <a:pPr eaLnBrk="1" hangingPunct="1"/>
            <a:r>
              <a:rPr lang="en-US" smtClean="0">
                <a:latin typeface="Arial" charset="0"/>
                <a:cs typeface="Arial" charset="0"/>
              </a:rPr>
              <a:t>(3) 	Verifying the letter “R” is annotated in block 10a (Equipment) of the ICAO 2012 Flight Plan. </a:t>
            </a:r>
          </a:p>
          <a:p>
            <a:pPr eaLnBrk="1" hangingPunct="1"/>
            <a:r>
              <a:rPr lang="en-US" smtClean="0">
                <a:latin typeface="Arial" charset="0"/>
                <a:cs typeface="Arial" charset="0"/>
              </a:rPr>
              <a:t>(4) 	Verifying “PBN/A1” is annotated in block 18 (Other Information) of the ICAO 2012 Flight Plan. </a:t>
            </a:r>
          </a:p>
          <a:p>
            <a:pPr eaLnBrk="1" hangingPunct="1"/>
            <a:endParaRPr lang="en-US" smtClean="0">
              <a:latin typeface="Arial" charset="0"/>
              <a:cs typeface="Arial" charset="0"/>
            </a:endParaRPr>
          </a:p>
          <a:p>
            <a:pPr eaLnBrk="1" hangingPunct="1"/>
            <a:r>
              <a:rPr lang="en-US" smtClean="0">
                <a:latin typeface="Arial" charset="0"/>
                <a:cs typeface="Arial" charset="0"/>
              </a:rPr>
              <a:t>(5) Requirements for GNSS, such as FDE, if appropriate for the operation. </a:t>
            </a:r>
          </a:p>
          <a:p>
            <a:pPr eaLnBrk="1" hangingPunct="1"/>
            <a:r>
              <a:rPr lang="en-US" smtClean="0">
                <a:latin typeface="Arial" charset="0"/>
                <a:cs typeface="Arial" charset="0"/>
              </a:rPr>
              <a:t>(6) Accounting for any operating restriction related to RNP-4 approval, if required for a specific navigation system. </a:t>
            </a:r>
          </a:p>
          <a:p>
            <a:pPr eaLnBrk="1" hangingPunct="1"/>
            <a:r>
              <a:rPr lang="en-US" smtClean="0">
                <a:latin typeface="Arial" charset="0"/>
                <a:cs typeface="Arial" charset="0"/>
              </a:rPr>
              <a:t>c.  	Preflight Procedures at the Aircraft. The following actions should be completed during preflight: </a:t>
            </a:r>
          </a:p>
          <a:p>
            <a:pPr eaLnBrk="1" hangingPunct="1"/>
            <a:r>
              <a:rPr lang="en-US" smtClean="0">
                <a:latin typeface="Arial" charset="0"/>
                <a:cs typeface="Arial" charset="0"/>
              </a:rPr>
              <a:t>(1) 	Review maintenance logs and forms to ascertain the condition of equipment required for flight in RNP-4 airspace or on an RNP-4 route. </a:t>
            </a:r>
          </a:p>
          <a:p>
            <a:pPr eaLnBrk="1" hangingPunct="1"/>
            <a:r>
              <a:rPr lang="en-US" smtClean="0">
                <a:latin typeface="Arial" charset="0"/>
                <a:cs typeface="Arial" charset="0"/>
              </a:rPr>
              <a:t>(2) 	Ensure that maintenance action has been taken to correct defects to required equipment. </a:t>
            </a:r>
          </a:p>
          <a:p>
            <a:pPr eaLnBrk="1" hangingPunct="1"/>
            <a:r>
              <a:rPr lang="en-US" smtClean="0">
                <a:latin typeface="Arial" charset="0"/>
                <a:cs typeface="Arial" charset="0"/>
              </a:rPr>
              <a:t>(3) 	Emergency procedures for operations in RNP-4 airspace or on RNP-4 routes are no different than normal oceanic emergency procedures with one exception, crews must be able to recognize and ATC must be advised when the aircraft is no longer able to navigate to its RNP-4 approved capability. </a:t>
            </a:r>
          </a:p>
          <a:p>
            <a:pPr eaLnBrk="1" hangingPunct="1"/>
            <a:r>
              <a:rPr lang="en-US" smtClean="0">
                <a:latin typeface="Arial" charset="0"/>
                <a:cs typeface="Arial" charset="0"/>
              </a:rPr>
              <a:t>d. 	En Route. </a:t>
            </a:r>
          </a:p>
          <a:p>
            <a:pPr eaLnBrk="1" hangingPunct="1"/>
            <a:r>
              <a:rPr lang="en-US" smtClean="0">
                <a:latin typeface="Arial" charset="0"/>
                <a:cs typeface="Arial" charset="0"/>
              </a:rPr>
              <a:t>(1) 	At least, two independent LRNS capable of navigating to the RNP should be operational at the oceanic entry point. If this is not the case, the pilot should consider an alternate routing or divert for repairs. </a:t>
            </a:r>
          </a:p>
          <a:p>
            <a:pPr eaLnBrk="1" hangingPunct="1"/>
            <a:r>
              <a:rPr lang="en-US" smtClean="0">
                <a:latin typeface="Arial" charset="0"/>
                <a:cs typeface="Arial" charset="0"/>
              </a:rPr>
              <a:t>(2) 	Operator in-flight operating procedures must include mandatory crosschecking procedures to identify navigation errors in sufficient time to prevent aircraft from an inadvertent deviation from ATC cleared routes. </a:t>
            </a:r>
          </a:p>
          <a:p>
            <a:pPr eaLnBrk="1" hangingPunct="1"/>
            <a:r>
              <a:rPr lang="en-US" smtClean="0">
                <a:latin typeface="Arial" charset="0"/>
                <a:cs typeface="Arial" charset="0"/>
              </a:rPr>
              <a:t>(3) 	Crews shall advise ATC of any deterioration or failure of the navigation equipment below the navigation performance requirements or of any deviations required for a contingency procedure. </a:t>
            </a:r>
          </a:p>
          <a:p>
            <a:pPr eaLnBrk="1" hangingPunct="1"/>
            <a:r>
              <a:rPr lang="en-US" smtClean="0">
                <a:latin typeface="Arial" charset="0"/>
                <a:cs typeface="Arial" charset="0"/>
              </a:rPr>
              <a:t>e. 	Flight Crew Knowledge. </a:t>
            </a:r>
          </a:p>
          <a:p>
            <a:pPr eaLnBrk="1" hangingPunct="1"/>
            <a:r>
              <a:rPr lang="en-US" smtClean="0">
                <a:latin typeface="Arial" charset="0"/>
                <a:cs typeface="Arial" charset="0"/>
              </a:rPr>
              <a:t>(1) 	Part 121, 125, 135, and part 91, subpart K operators should ensure their programs contain training for flight crews on equipment requirements, normal and non-normal operations and flight procedures, and limits of their navigation capability for operations in RNP-4 oceanic and remote area operations. </a:t>
            </a:r>
          </a:p>
          <a:p>
            <a:pPr eaLnBrk="1" hangingPunct="1"/>
            <a:r>
              <a:rPr lang="en-US" smtClean="0">
                <a:latin typeface="Arial" charset="0"/>
                <a:cs typeface="Arial" charset="0"/>
              </a:rPr>
              <a:t>(2) 	Part 125, 135, and 91 K operators requesting RNP-4 authorization must show the FAA that crewmembers are knowledgeable on the material contained in this order. FAA Order 8700.1, General Aviation Inspector’s Handbook, addresses training for part 91 operators. It states that specific training is not required by 14 CFR or by Annex 2 to the ICAO Rules of the Air and gives inspectors latitude in determining pilot qualifications. It further states that on the LOA, the statement, “Crew training conducted by,” can be completed with an entry of: none, self, company training, or the name of a commercial training course. Training “acceptable” to the FAA is not a prerequisite for issuing an RNP-4 authorization. It is also not a requirement that a part 91 operator provide a certificate of training that says it is FAA-approved. What can be considered as acceptable is for an operator to show that crews have adequate knowledge of the following: </a:t>
            </a:r>
          </a:p>
          <a:p>
            <a:pPr eaLnBrk="1" hangingPunct="1"/>
            <a:r>
              <a:rPr lang="en-US" smtClean="0">
                <a:latin typeface="Arial" charset="0"/>
                <a:cs typeface="Arial" charset="0"/>
              </a:rPr>
              <a:t>(a) 	FAA inspectors may accept training center certificates without further evaluation. </a:t>
            </a:r>
          </a:p>
          <a:p>
            <a:pPr eaLnBrk="1" hangingPunct="1"/>
            <a:r>
              <a:rPr lang="en-US" smtClean="0">
                <a:latin typeface="Arial" charset="0"/>
                <a:cs typeface="Arial" charset="0"/>
              </a:rPr>
              <a:t>(b) 	FAA inspectors may elect to evaluate a training course before accepting a training center certificate from a specific center. </a:t>
            </a:r>
          </a:p>
          <a:p>
            <a:pPr eaLnBrk="1" hangingPunct="1"/>
            <a:r>
              <a:rPr lang="en-US" smtClean="0">
                <a:latin typeface="Arial" charset="0"/>
                <a:cs typeface="Arial" charset="0"/>
              </a:rPr>
              <a:t>(c) 	FAA inspectors may accept a statement in the operator’s application for an RNP-4 LOA that the operator has and will ensure that crews are knowledgeable on RNP-4 operating practices and procedures contained in this order. </a:t>
            </a:r>
          </a:p>
          <a:p>
            <a:pPr eaLnBrk="1" hangingPunct="1"/>
            <a:r>
              <a:rPr lang="en-US" smtClean="0">
                <a:latin typeface="Arial" charset="0"/>
                <a:cs typeface="Arial" charset="0"/>
              </a:rPr>
              <a:t>(d) 	FAA inspectors may accept a statement by the operator that it has conducted or will conduct an in-house RNP-4 training program. </a:t>
            </a:r>
          </a:p>
          <a:p>
            <a:pPr eaLnBrk="1" hangingPunct="1"/>
            <a:endParaRPr lang="en-US"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9D2F4B44-2595-4E7B-A340-5218A0B14FD9}" type="slidenum">
              <a:rPr lang="en-US" smtClean="0"/>
              <a:pPr>
                <a:defRPr/>
              </a:pPr>
              <a:t>34</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2.10.	TRAINING PROGRAMS, OPERATING PRACTICES AND PROCEDURES</a:t>
            </a:r>
          </a:p>
          <a:p>
            <a:pPr eaLnBrk="1" hangingPunct="1"/>
            <a:r>
              <a:rPr lang="en-US" smtClean="0">
                <a:latin typeface="Arial" charset="0"/>
                <a:cs typeface="Arial" charset="0"/>
              </a:rPr>
              <a:t>a. 	Introduction. The following items (detailed in subparagraphs b through e) should be standardized and incorporated into training programs and operating practices and procedures. Certain items may already be adequately standardized in existing operator programs and procedures. New technologies may also eliminate the need for certain crew actions and if this is found to be the case, then the intent of this section has been met.  </a:t>
            </a:r>
          </a:p>
          <a:p>
            <a:pPr eaLnBrk="1" hangingPunct="1"/>
            <a:r>
              <a:rPr lang="en-US" smtClean="0">
                <a:latin typeface="Arial" charset="0"/>
                <a:cs typeface="Arial" charset="0"/>
              </a:rPr>
              <a:t>b. 	Flight Planning. During flight planning, the flight crew should pay particular attention to conditions, which may affect operations in RNP-4 oceanic and remote area airspace (or on RNP-4 oceanic and remote area routes). These include, but may not be limited to: </a:t>
            </a:r>
          </a:p>
          <a:p>
            <a:pPr eaLnBrk="1" hangingPunct="1"/>
            <a:r>
              <a:rPr lang="en-US" smtClean="0">
                <a:latin typeface="Arial" charset="0"/>
                <a:cs typeface="Arial" charset="0"/>
              </a:rPr>
              <a:t>(1) 	Verifying the aircraft is approved for RNP-4 oceanic and remote area operations. </a:t>
            </a:r>
          </a:p>
          <a:p>
            <a:pPr eaLnBrk="1" hangingPunct="1"/>
            <a:r>
              <a:rPr lang="en-US" smtClean="0">
                <a:latin typeface="Arial" charset="0"/>
                <a:cs typeface="Arial" charset="0"/>
              </a:rPr>
              <a:t>(2) 	Verifying the operator is authorized for RNP-4 oceanic and remote area operations. This authorization supports the 30 nm lateral and 30 nm longitudinal (or other) separation minima requiring RNP-4. </a:t>
            </a:r>
          </a:p>
          <a:p>
            <a:pPr eaLnBrk="1" hangingPunct="1"/>
            <a:r>
              <a:rPr lang="en-US" smtClean="0">
                <a:latin typeface="Arial" charset="0"/>
                <a:cs typeface="Arial" charset="0"/>
              </a:rPr>
              <a:t>(a) 	It should be noted that it addresses only the navigation requirements associated with these standards. </a:t>
            </a:r>
          </a:p>
          <a:p>
            <a:pPr eaLnBrk="1" hangingPunct="1"/>
            <a:r>
              <a:rPr lang="en-US" smtClean="0">
                <a:latin typeface="Arial" charset="0"/>
                <a:cs typeface="Arial" charset="0"/>
              </a:rPr>
              <a:t>(b) 	It does not address the communications or surveillance requirements. </a:t>
            </a:r>
          </a:p>
          <a:p>
            <a:pPr eaLnBrk="1" hangingPunct="1"/>
            <a:r>
              <a:rPr lang="en-US" smtClean="0">
                <a:latin typeface="Arial" charset="0"/>
                <a:cs typeface="Arial" charset="0"/>
              </a:rPr>
              <a:t>(c) 	Such requirements are listed in a State’s Aeronautical Information Publication (AIP) and the Regional Supplementary Procedures (Doc 7030) for specific airspace or ATS routes. </a:t>
            </a:r>
          </a:p>
          <a:p>
            <a:pPr eaLnBrk="1" hangingPunct="1"/>
            <a:r>
              <a:rPr lang="en-US" smtClean="0">
                <a:latin typeface="Arial" charset="0"/>
                <a:cs typeface="Arial" charset="0"/>
              </a:rPr>
              <a:t>(3) 	Verifying the letter “R” is annotated in block 10a (Equipment) of the ICAO 2012 Flight Plan. </a:t>
            </a:r>
          </a:p>
          <a:p>
            <a:pPr eaLnBrk="1" hangingPunct="1"/>
            <a:r>
              <a:rPr lang="en-US" smtClean="0">
                <a:latin typeface="Arial" charset="0"/>
                <a:cs typeface="Arial" charset="0"/>
              </a:rPr>
              <a:t>(4) 	Verifying “PBN/L1” is annotated in block 18 (Other Information) of the ICAO 2012 Flight Plan. </a:t>
            </a:r>
          </a:p>
          <a:p>
            <a:pPr eaLnBrk="1" hangingPunct="1"/>
            <a:endParaRPr lang="en-US" smtClean="0">
              <a:latin typeface="Arial" charset="0"/>
              <a:cs typeface="Arial" charset="0"/>
            </a:endParaRPr>
          </a:p>
          <a:p>
            <a:pPr eaLnBrk="1" hangingPunct="1"/>
            <a:r>
              <a:rPr lang="en-US" smtClean="0">
                <a:latin typeface="Arial" charset="0"/>
                <a:cs typeface="Arial" charset="0"/>
              </a:rPr>
              <a:t>(5) Requirements for GNSS, such as FDE, if appropriate for the operation. </a:t>
            </a:r>
          </a:p>
          <a:p>
            <a:pPr eaLnBrk="1" hangingPunct="1"/>
            <a:r>
              <a:rPr lang="en-US" smtClean="0">
                <a:latin typeface="Arial" charset="0"/>
                <a:cs typeface="Arial" charset="0"/>
              </a:rPr>
              <a:t>(6) Accounting for any operating restriction related to RNP-4 approval, if required for a specific navigation system. </a:t>
            </a:r>
          </a:p>
          <a:p>
            <a:pPr eaLnBrk="1" hangingPunct="1"/>
            <a:r>
              <a:rPr lang="en-US" smtClean="0">
                <a:latin typeface="Arial" charset="0"/>
                <a:cs typeface="Arial" charset="0"/>
              </a:rPr>
              <a:t>c.  	Preflight Procedures at the Aircraft. The following actions should be completed during preflight: </a:t>
            </a:r>
          </a:p>
          <a:p>
            <a:pPr eaLnBrk="1" hangingPunct="1"/>
            <a:r>
              <a:rPr lang="en-US" smtClean="0">
                <a:latin typeface="Arial" charset="0"/>
                <a:cs typeface="Arial" charset="0"/>
              </a:rPr>
              <a:t>(1) 	Review maintenance logs and forms to ascertain the condition of equipment required for flight in RNP-4 airspace or on an RNP-4 route. </a:t>
            </a:r>
          </a:p>
          <a:p>
            <a:pPr eaLnBrk="1" hangingPunct="1"/>
            <a:r>
              <a:rPr lang="en-US" smtClean="0">
                <a:latin typeface="Arial" charset="0"/>
                <a:cs typeface="Arial" charset="0"/>
              </a:rPr>
              <a:t>(2) 	Ensure that maintenance action has been taken to correct defects to required equipment. </a:t>
            </a:r>
          </a:p>
          <a:p>
            <a:pPr eaLnBrk="1" hangingPunct="1"/>
            <a:r>
              <a:rPr lang="en-US" smtClean="0">
                <a:latin typeface="Arial" charset="0"/>
                <a:cs typeface="Arial" charset="0"/>
              </a:rPr>
              <a:t>(3) 	Emergency procedures for operations in RNP-4 airspace or on RNP-4 routes are no different than normal oceanic emergency procedures with one exception, crews must be able to recognize and ATC must be advised when the aircraft is no longer able to navigate to its RNP-4 approved capability. </a:t>
            </a:r>
          </a:p>
          <a:p>
            <a:pPr eaLnBrk="1" hangingPunct="1"/>
            <a:r>
              <a:rPr lang="en-US" smtClean="0">
                <a:latin typeface="Arial" charset="0"/>
                <a:cs typeface="Arial" charset="0"/>
              </a:rPr>
              <a:t>d. 	En Route. </a:t>
            </a:r>
          </a:p>
          <a:p>
            <a:pPr eaLnBrk="1" hangingPunct="1"/>
            <a:r>
              <a:rPr lang="en-US" smtClean="0">
                <a:latin typeface="Arial" charset="0"/>
                <a:cs typeface="Arial" charset="0"/>
              </a:rPr>
              <a:t>(1) 	At least, two independent LRNS capable of navigating to the RNP should be operational at the oceanic entry point. If this is not the case, the pilot should consider an alternate routing or divert for repairs. </a:t>
            </a:r>
          </a:p>
          <a:p>
            <a:pPr eaLnBrk="1" hangingPunct="1"/>
            <a:r>
              <a:rPr lang="en-US" smtClean="0">
                <a:latin typeface="Arial" charset="0"/>
                <a:cs typeface="Arial" charset="0"/>
              </a:rPr>
              <a:t>(2) 	Operator in-flight operating procedures must include mandatory crosschecking procedures to identify navigation errors in sufficient time to prevent aircraft from an inadvertent deviation from ATC cleared routes. </a:t>
            </a:r>
          </a:p>
          <a:p>
            <a:pPr eaLnBrk="1" hangingPunct="1"/>
            <a:r>
              <a:rPr lang="en-US" smtClean="0">
                <a:latin typeface="Arial" charset="0"/>
                <a:cs typeface="Arial" charset="0"/>
              </a:rPr>
              <a:t>(3) 	Crews shall advise ATC of any deterioration or failure of the navigation equipment below the navigation performance requirements or of any deviations required for a contingency procedure. </a:t>
            </a:r>
          </a:p>
          <a:p>
            <a:pPr eaLnBrk="1" hangingPunct="1"/>
            <a:r>
              <a:rPr lang="en-US" smtClean="0">
                <a:latin typeface="Arial" charset="0"/>
                <a:cs typeface="Arial" charset="0"/>
              </a:rPr>
              <a:t>e. 	Flight Crew Knowledge. </a:t>
            </a:r>
          </a:p>
          <a:p>
            <a:pPr eaLnBrk="1" hangingPunct="1"/>
            <a:r>
              <a:rPr lang="en-US" smtClean="0">
                <a:latin typeface="Arial" charset="0"/>
                <a:cs typeface="Arial" charset="0"/>
              </a:rPr>
              <a:t>(1) 	Part 121, 125, 135, and part 91, subpart K operators should ensure their programs contain training for flight crews on equipment requirements, normal and non-normal operations and flight procedures, and limits of their navigation capability for operations in RNP-4 oceanic and remote area operations. </a:t>
            </a:r>
          </a:p>
          <a:p>
            <a:pPr eaLnBrk="1" hangingPunct="1"/>
            <a:r>
              <a:rPr lang="en-US" smtClean="0">
                <a:latin typeface="Arial" charset="0"/>
                <a:cs typeface="Arial" charset="0"/>
              </a:rPr>
              <a:t>(2) 	Part 125, 135, and 91 K operators requesting RNP-4 authorization must show the FAA that crewmembers are knowledgeable on the material contained in this order. FAA Order 8700.1, General Aviation Inspector’s Handbook, addresses training for part 91 operators. It states that specific training is not required by 14 CFR or by Annex 2 to the ICAO Rules of the Air and gives inspectors latitude in determining pilot qualifications. It further states that on the LOA, the statement, “Crew training conducted by,” can be completed with an entry of: none, self, company training, or the name of a commercial training course. Training “acceptable” to the FAA is not a prerequisite for issuing an RNP-4 authorization. It is also not a requirement that a part 91 operator provide a certificate of training that says it is FAA-approved. What can be considered as acceptable is for an operator to show that crews have adequate knowledge of the following: </a:t>
            </a:r>
          </a:p>
          <a:p>
            <a:pPr eaLnBrk="1" hangingPunct="1"/>
            <a:r>
              <a:rPr lang="en-US" smtClean="0">
                <a:latin typeface="Arial" charset="0"/>
                <a:cs typeface="Arial" charset="0"/>
              </a:rPr>
              <a:t>(a) 	FAA inspectors may accept training center certificates without further evaluation. </a:t>
            </a:r>
          </a:p>
          <a:p>
            <a:pPr eaLnBrk="1" hangingPunct="1"/>
            <a:r>
              <a:rPr lang="en-US" smtClean="0">
                <a:latin typeface="Arial" charset="0"/>
                <a:cs typeface="Arial" charset="0"/>
              </a:rPr>
              <a:t>(b) 	FAA inspectors may elect to evaluate a training course before accepting a training center certificate from a specific center. </a:t>
            </a:r>
          </a:p>
          <a:p>
            <a:pPr eaLnBrk="1" hangingPunct="1"/>
            <a:r>
              <a:rPr lang="en-US" smtClean="0">
                <a:latin typeface="Arial" charset="0"/>
                <a:cs typeface="Arial" charset="0"/>
              </a:rPr>
              <a:t>(c) 	FAA inspectors may accept a statement in the operator’s application for an RNP-4 LOA that the operator has and will ensure that crews are knowledgeable on RNP-4 operating practices and procedures contained in this order. </a:t>
            </a:r>
          </a:p>
          <a:p>
            <a:pPr eaLnBrk="1" hangingPunct="1"/>
            <a:r>
              <a:rPr lang="en-US" smtClean="0">
                <a:latin typeface="Arial" charset="0"/>
                <a:cs typeface="Arial" charset="0"/>
              </a:rPr>
              <a:t>(d) 	FAA inspectors may accept a statement by the operator that it has conducted or will conduct an in-house RNP-4 training program. </a:t>
            </a:r>
          </a:p>
          <a:p>
            <a:pPr eaLnBrk="1" hangingPunct="1"/>
            <a:endParaRPr lang="en-US"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E2E999DE-C151-47FF-955C-B1FC54DF375D}" type="slidenum">
              <a:rPr lang="en-US" smtClean="0"/>
              <a:pPr>
                <a:defRPr/>
              </a:pPr>
              <a:t>35</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cs typeface="Arial" charset="0"/>
            </a:endParaRPr>
          </a:p>
        </p:txBody>
      </p:sp>
      <p:sp>
        <p:nvSpPr>
          <p:cNvPr id="4" name="Slide Number Placeholder 3"/>
          <p:cNvSpPr>
            <a:spLocks noGrp="1"/>
          </p:cNvSpPr>
          <p:nvPr>
            <p:ph type="sldNum" sz="quarter" idx="5"/>
          </p:nvPr>
        </p:nvSpPr>
        <p:spPr/>
        <p:txBody>
          <a:bodyPr/>
          <a:lstStyle/>
          <a:p>
            <a:pPr>
              <a:defRPr/>
            </a:pPr>
            <a:fld id="{AF8E5BEA-43E9-4C57-91E1-FD435C6CEB08}" type="slidenum">
              <a:rPr lang="en-US" smtClean="0">
                <a:solidFill>
                  <a:prstClr val="black"/>
                </a:solidFill>
              </a:rPr>
              <a:pPr>
                <a:defRPr/>
              </a:pPr>
              <a:t>4</a:t>
            </a:fld>
            <a:endParaRPr lang="en-US"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cs typeface="Arial" charset="0"/>
            </a:endParaRPr>
          </a:p>
        </p:txBody>
      </p:sp>
      <p:sp>
        <p:nvSpPr>
          <p:cNvPr id="4" name="Slide Number Placeholder 3"/>
          <p:cNvSpPr>
            <a:spLocks noGrp="1"/>
          </p:cNvSpPr>
          <p:nvPr>
            <p:ph type="sldNum" sz="quarter" idx="5"/>
          </p:nvPr>
        </p:nvSpPr>
        <p:spPr/>
        <p:txBody>
          <a:bodyPr/>
          <a:lstStyle/>
          <a:p>
            <a:pPr>
              <a:defRPr/>
            </a:pPr>
            <a:fld id="{21A57553-448D-4215-A03B-1A161C46738C}" type="slidenum">
              <a:rPr lang="en-US" smtClean="0">
                <a:solidFill>
                  <a:prstClr val="black"/>
                </a:solidFill>
              </a:rPr>
              <a:pPr>
                <a:defRPr/>
              </a:pPr>
              <a:t>5</a:t>
            </a:fld>
            <a:endParaRPr 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p:txBody>
          <a:bodyPr/>
          <a:lstStyle/>
          <a:p>
            <a:pPr marL="342900" indent="-342900">
              <a:spcBef>
                <a:spcPct val="20000"/>
              </a:spcBef>
              <a:buFontTx/>
              <a:buChar char="•"/>
              <a:defRPr/>
            </a:pPr>
            <a:r>
              <a:rPr lang="en-US" sz="2000" kern="0" dirty="0" smtClean="0">
                <a:solidFill>
                  <a:srgbClr val="000000"/>
                </a:solidFill>
                <a:latin typeface="Arial"/>
                <a:cs typeface="+mn-cs"/>
              </a:rPr>
              <a:t>To support this effort, most of the Informal Pacific Air Traffic Service Coordination Group (IPACG) and the Informal South Pacific Air Traffic Service Coordination Group (ISPACG) FIRs, have implemented 30 nautical mile (nm) lateral and/or longitudinal separation on the South Pacific (SOPAC), North Pacific (NOPAC), and Central East Pacific (CEP) routes based on authorization of an RNP-4 capability for the total route of the flight.</a:t>
            </a:r>
          </a:p>
          <a:p>
            <a:pPr marL="342900" indent="-342900">
              <a:spcBef>
                <a:spcPct val="20000"/>
              </a:spcBef>
              <a:buFontTx/>
              <a:buChar char="•"/>
              <a:defRPr/>
            </a:pPr>
            <a:r>
              <a:rPr lang="en-US" sz="2000" kern="0" dirty="0" smtClean="0">
                <a:solidFill>
                  <a:srgbClr val="000000"/>
                </a:solidFill>
                <a:latin typeface="Arial"/>
                <a:cs typeface="+mn-cs"/>
              </a:rPr>
              <a:t>In accordance with ICAO Annex 6, operators desiring to operate in areas bounded by RNP-4 airspace will be required to obtain operational authorization. </a:t>
            </a:r>
          </a:p>
          <a:p>
            <a:pPr marL="342900" indent="-342900">
              <a:spcBef>
                <a:spcPct val="20000"/>
              </a:spcBef>
              <a:buFontTx/>
              <a:buChar char="•"/>
              <a:defRPr/>
            </a:pPr>
            <a:r>
              <a:rPr lang="en-US" sz="2000" kern="0" dirty="0" smtClean="0">
                <a:solidFill>
                  <a:srgbClr val="000000"/>
                </a:solidFill>
                <a:latin typeface="Arial"/>
                <a:cs typeface="+mn-cs"/>
              </a:rPr>
              <a:t>RNP-4 implementation will provide benefits in terms of efficient use of airspace, more optimum routings, reduced delays, increased traffic flow capacity, increased flexibility, reduced costs, and reduced separation standards. </a:t>
            </a:r>
          </a:p>
          <a:p>
            <a:pPr>
              <a:defRPr/>
            </a:pPr>
            <a:endParaRPr lang="en-US" dirty="0" smtClean="0">
              <a:latin typeface="Arial" charset="0"/>
              <a:cs typeface="Arial" charset="0"/>
            </a:endParaRPr>
          </a:p>
        </p:txBody>
      </p:sp>
      <p:sp>
        <p:nvSpPr>
          <p:cNvPr id="4" name="Slide Number Placeholder 3"/>
          <p:cNvSpPr>
            <a:spLocks noGrp="1"/>
          </p:cNvSpPr>
          <p:nvPr>
            <p:ph type="sldNum" sz="quarter" idx="5"/>
          </p:nvPr>
        </p:nvSpPr>
        <p:spPr/>
        <p:txBody>
          <a:bodyPr/>
          <a:lstStyle/>
          <a:p>
            <a:pPr>
              <a:defRPr/>
            </a:pPr>
            <a:fld id="{645AF8E6-E37F-4016-917E-E77C6E9E87DD}" type="slidenum">
              <a:rPr lang="en-US" smtClean="0">
                <a:solidFill>
                  <a:prstClr val="black"/>
                </a:solidFill>
              </a:rPr>
              <a:pPr>
                <a:defRPr/>
              </a:pPr>
              <a:t>6</a:t>
            </a:fld>
            <a:endParaRPr lang="en-US"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p:txBody>
          <a:bodyPr/>
          <a:lstStyle/>
          <a:p>
            <a:pPr marL="742950" lvl="1" indent="-285750" algn="just">
              <a:spcBef>
                <a:spcPts val="0"/>
              </a:spcBef>
              <a:spcAft>
                <a:spcPts val="1200"/>
              </a:spcAft>
              <a:buFont typeface="+mj-lt"/>
              <a:buAutoNum type="arabicPeriod"/>
              <a:defRPr/>
            </a:pPr>
            <a:r>
              <a:rPr lang="en-GB" b="1" dirty="0" smtClean="0">
                <a:latin typeface="Times New Roman"/>
                <a:ea typeface="Times New Roman"/>
              </a:rPr>
              <a:t>RELATED PUBLICATIONS (current editions). 	</a:t>
            </a:r>
            <a:endParaRPr lang="en-US" b="1" dirty="0" smtClean="0">
              <a:latin typeface="Times New Roman"/>
              <a:ea typeface="Times New Roman"/>
            </a:endParaRPr>
          </a:p>
          <a:p>
            <a:pPr algn="just">
              <a:spcBef>
                <a:spcPts val="0"/>
              </a:spcBef>
              <a:spcAft>
                <a:spcPts val="1200"/>
              </a:spcAft>
              <a:defRPr/>
            </a:pPr>
            <a:r>
              <a:rPr lang="en-GB" dirty="0" smtClean="0">
                <a:latin typeface="Times New Roman"/>
                <a:ea typeface="Times New Roman"/>
              </a:rPr>
              <a:t>a.  	 </a:t>
            </a:r>
            <a:r>
              <a:rPr lang="en-GB" b="1" dirty="0" smtClean="0">
                <a:latin typeface="Times New Roman"/>
                <a:ea typeface="Times New Roman"/>
              </a:rPr>
              <a:t>FAA Documents. </a:t>
            </a:r>
            <a:endParaRPr lang="en-US" b="1" dirty="0" smtClean="0">
              <a:latin typeface="Times New Roman"/>
              <a:ea typeface="Times New Roman"/>
            </a:endParaRPr>
          </a:p>
          <a:p>
            <a:pPr marL="502920" algn="just">
              <a:spcBef>
                <a:spcPts val="0"/>
              </a:spcBef>
              <a:spcAft>
                <a:spcPts val="1200"/>
              </a:spcAft>
              <a:defRPr/>
            </a:pPr>
            <a:r>
              <a:rPr lang="en-GB" dirty="0" smtClean="0">
                <a:latin typeface="Times New Roman"/>
                <a:ea typeface="Times New Roman"/>
              </a:rPr>
              <a:t>(1) Title 14 of the Code of Federal Regulations (14 CFR) part 121, appendix G. </a:t>
            </a:r>
            <a:endParaRPr lang="en-US" b="1" dirty="0" smtClean="0">
              <a:latin typeface="Times New Roman"/>
              <a:ea typeface="Times New Roman"/>
            </a:endParaRPr>
          </a:p>
          <a:p>
            <a:pPr marL="502920" algn="just">
              <a:spcBef>
                <a:spcPts val="0"/>
              </a:spcBef>
              <a:spcAft>
                <a:spcPts val="1200"/>
              </a:spcAft>
              <a:defRPr/>
            </a:pPr>
            <a:r>
              <a:rPr lang="en-GB" dirty="0" smtClean="0">
                <a:latin typeface="Times New Roman"/>
                <a:ea typeface="Times New Roman"/>
              </a:rPr>
              <a:t>(2) Advisory Circular (AC) 20-130A, Airworthiness Approval of Navigation or Flight Management Systems Integrating Multiple Navigation Sensors. </a:t>
            </a:r>
            <a:endParaRPr lang="en-US" b="1" dirty="0" smtClean="0">
              <a:latin typeface="Times New Roman"/>
              <a:ea typeface="Times New Roman"/>
            </a:endParaRPr>
          </a:p>
          <a:p>
            <a:pPr marL="502920" algn="just">
              <a:spcBef>
                <a:spcPts val="0"/>
              </a:spcBef>
              <a:spcAft>
                <a:spcPts val="1200"/>
              </a:spcAft>
              <a:defRPr/>
            </a:pPr>
            <a:r>
              <a:rPr lang="en-GB" dirty="0" smtClean="0">
                <a:latin typeface="Times New Roman"/>
                <a:ea typeface="Times New Roman"/>
              </a:rPr>
              <a:t>(3) AC 20-138A, Airworthiness Approval of Global Navigation Satellite System (GNSS) Equipment. </a:t>
            </a:r>
            <a:endParaRPr lang="en-US" b="1" dirty="0" smtClean="0">
              <a:latin typeface="Times New Roman"/>
              <a:ea typeface="Times New Roman"/>
            </a:endParaRPr>
          </a:p>
          <a:p>
            <a:pPr marL="502920" algn="just">
              <a:spcBef>
                <a:spcPts val="0"/>
              </a:spcBef>
              <a:spcAft>
                <a:spcPts val="1200"/>
              </a:spcAft>
              <a:defRPr/>
            </a:pPr>
            <a:r>
              <a:rPr lang="en-GB" dirty="0" smtClean="0">
                <a:latin typeface="Times New Roman"/>
                <a:ea typeface="Times New Roman"/>
              </a:rPr>
              <a:t>(4) FAA Order 7110.82, Monitoring of Navigation/ Longitudinal Separation/Altitude Performance in Oceanic Airspace Monitoring of Navigation/ Longitudinal Separation/Altitude Performance in Oceanic Airspace. </a:t>
            </a:r>
            <a:endParaRPr lang="en-US" b="1" dirty="0" smtClean="0">
              <a:latin typeface="Times New Roman"/>
              <a:ea typeface="Times New Roman"/>
            </a:endParaRPr>
          </a:p>
          <a:p>
            <a:pPr marL="502920" algn="just">
              <a:spcBef>
                <a:spcPts val="0"/>
              </a:spcBef>
              <a:spcAft>
                <a:spcPts val="1200"/>
              </a:spcAft>
              <a:defRPr/>
            </a:pPr>
            <a:r>
              <a:rPr lang="en-GB" dirty="0" smtClean="0">
                <a:latin typeface="Times New Roman"/>
                <a:ea typeface="Times New Roman"/>
              </a:rPr>
              <a:t>(5) FAA Order 8400.10, Air Transportation Operations Inspector’s Handbook. </a:t>
            </a:r>
            <a:endParaRPr lang="en-US" b="1" dirty="0" smtClean="0">
              <a:latin typeface="Times New Roman"/>
              <a:ea typeface="Times New Roman"/>
            </a:endParaRPr>
          </a:p>
          <a:p>
            <a:pPr marL="502920" algn="just">
              <a:spcBef>
                <a:spcPts val="0"/>
              </a:spcBef>
              <a:spcAft>
                <a:spcPts val="1200"/>
              </a:spcAft>
              <a:defRPr/>
            </a:pPr>
            <a:r>
              <a:rPr lang="en-GB" dirty="0" smtClean="0">
                <a:latin typeface="Times New Roman"/>
                <a:ea typeface="Times New Roman"/>
              </a:rPr>
              <a:t>(6) FAA Order 8700.1, General Aviation Operations Inspector’s Handbook. </a:t>
            </a:r>
            <a:endParaRPr lang="en-US" b="1" dirty="0" smtClean="0">
              <a:latin typeface="Times New Roman"/>
              <a:ea typeface="Times New Roman"/>
            </a:endParaRPr>
          </a:p>
          <a:p>
            <a:pPr marL="502920" algn="just">
              <a:spcBef>
                <a:spcPts val="0"/>
              </a:spcBef>
              <a:spcAft>
                <a:spcPts val="1200"/>
              </a:spcAft>
              <a:defRPr/>
            </a:pPr>
            <a:r>
              <a:rPr lang="en-GB" dirty="0" smtClean="0">
                <a:latin typeface="Times New Roman"/>
                <a:ea typeface="Times New Roman"/>
              </a:rPr>
              <a:t>(7) Handbook Bulletin for Air Transportation (HBAT) 95-09, Guidelines for Operational Approval of Global Positioning System (GPS) to Provide the Primary Means of Class II Navigation in Oceanic and Remote Areas of Operation. </a:t>
            </a:r>
            <a:endParaRPr lang="en-US" b="1" dirty="0" smtClean="0">
              <a:latin typeface="Times New Roman"/>
              <a:ea typeface="Times New Roman"/>
            </a:endParaRPr>
          </a:p>
          <a:p>
            <a:pPr eaLnBrk="1" hangingPunct="1">
              <a:defRPr/>
            </a:pPr>
            <a:endParaRPr lang="en-US" dirty="0"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6AB78A65-023B-4580-8BA1-5D47BCADD116}" type="slidenum">
              <a:rPr lang="en-US" smtClean="0"/>
              <a:pPr>
                <a:defRPr/>
              </a:pPr>
              <a:t>8</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Other Documents. </a:t>
            </a:r>
          </a:p>
          <a:p>
            <a:pPr eaLnBrk="1" hangingPunct="1"/>
            <a:r>
              <a:rPr lang="en-US" smtClean="0">
                <a:latin typeface="Arial" charset="0"/>
                <a:cs typeface="Arial" charset="0"/>
              </a:rPr>
              <a:t>(1) Copies of the following may be obtained from: Document Sales Unit, ICAO, 999 University Street, Montreal, Quebec, Canada H3C 5H7: </a:t>
            </a:r>
          </a:p>
          <a:p>
            <a:pPr eaLnBrk="1" hangingPunct="1"/>
            <a:r>
              <a:rPr lang="en-US" smtClean="0">
                <a:latin typeface="Arial" charset="0"/>
                <a:cs typeface="Arial" charset="0"/>
              </a:rPr>
              <a:t>•	Air Navigation Plan for CNS/ATM Systems, Doc 9750 </a:t>
            </a:r>
          </a:p>
          <a:p>
            <a:pPr eaLnBrk="1" hangingPunct="1"/>
            <a:r>
              <a:rPr lang="en-US" smtClean="0">
                <a:latin typeface="Arial" charset="0"/>
                <a:cs typeface="Arial" charset="0"/>
              </a:rPr>
              <a:t>•	Manual on required navigation performance (RNP), Doc 9613-AN/937 </a:t>
            </a:r>
          </a:p>
          <a:p>
            <a:pPr eaLnBrk="1" hangingPunct="1"/>
            <a:r>
              <a:rPr lang="en-US" smtClean="0">
                <a:latin typeface="Arial" charset="0"/>
                <a:cs typeface="Arial" charset="0"/>
              </a:rPr>
              <a:t>•	Regional Supplementary Procedures, Doc 7030/4 </a:t>
            </a:r>
          </a:p>
          <a:p>
            <a:pPr eaLnBrk="1" hangingPunct="1"/>
            <a:r>
              <a:rPr lang="en-US" smtClean="0">
                <a:latin typeface="Arial" charset="0"/>
                <a:cs typeface="Arial" charset="0"/>
              </a:rPr>
              <a:t>(2) Copies of the following may be purchased from National Oceanic and Atmospheric Administration (NOAA), N/ACC3, Distribution Division, Riverdale, MD 20737: </a:t>
            </a:r>
          </a:p>
          <a:p>
            <a:pPr eaLnBrk="1" hangingPunct="1"/>
            <a:r>
              <a:rPr lang="en-US" smtClean="0">
                <a:latin typeface="Arial" charset="0"/>
                <a:cs typeface="Arial" charset="0"/>
              </a:rPr>
              <a:t>•	United States Government Flight Information Publication-Chart Supplement-Alaska </a:t>
            </a:r>
          </a:p>
          <a:p>
            <a:pPr eaLnBrk="1" hangingPunct="1"/>
            <a:r>
              <a:rPr lang="en-US" smtClean="0">
                <a:latin typeface="Arial" charset="0"/>
                <a:cs typeface="Arial" charset="0"/>
              </a:rPr>
              <a:t>•	United States Government Flight Information Publication-Chart Supplement-Pacific </a:t>
            </a:r>
          </a:p>
          <a:p>
            <a:pPr eaLnBrk="1" hangingPunct="1"/>
            <a:r>
              <a:rPr lang="en-US" smtClean="0">
                <a:latin typeface="Arial" charset="0"/>
                <a:cs typeface="Arial" charset="0"/>
              </a:rPr>
              <a:t>(3) Copies of Requirements for Technical Concepts for Aviation (RTCA) documents may be purchased from RTCA, Inc., 1828 L Street NW, Suite 805, Washington, DC 20036: </a:t>
            </a:r>
          </a:p>
          <a:p>
            <a:pPr eaLnBrk="1" hangingPunct="1"/>
            <a:r>
              <a:rPr lang="en-US" smtClean="0">
                <a:latin typeface="Arial" charset="0"/>
                <a:cs typeface="Arial" charset="0"/>
              </a:rPr>
              <a:t>•	RTCA/DO-236B, Minimum Aviation System Performance Standards (MASPS): Required Navigation Performance for Area Navigation </a:t>
            </a:r>
          </a:p>
          <a:p>
            <a:pPr eaLnBrk="1" hangingPunct="1"/>
            <a:r>
              <a:rPr lang="en-US" smtClean="0">
                <a:latin typeface="Arial" charset="0"/>
                <a:cs typeface="Arial" charset="0"/>
              </a:rPr>
              <a:t>•	RTCA/DO-283A, Minimum Operational Performance Standards for Required Navigation Performance for Area Navigation </a:t>
            </a:r>
          </a:p>
          <a:p>
            <a:pPr eaLnBrk="1" hangingPunct="1"/>
            <a:r>
              <a:rPr lang="en-US" smtClean="0">
                <a:latin typeface="Arial" charset="0"/>
                <a:cs typeface="Arial" charset="0"/>
              </a:rPr>
              <a:t>•	RTCA/DO-200A, Standards for Processing Aeronautical Data </a:t>
            </a:r>
          </a:p>
          <a:p>
            <a:pPr eaLnBrk="1" hangingPunct="1"/>
            <a:r>
              <a:rPr lang="en-US" smtClean="0">
                <a:latin typeface="Arial" charset="0"/>
                <a:cs typeface="Arial" charset="0"/>
              </a:rPr>
              <a:t>(4) Copies of Aeronautical Information Manual (AIM) may be purchased from the U.S. Government Printing Office, P.O. Box 371954, Pittsburgh, PA 15250-7954. </a:t>
            </a:r>
          </a:p>
          <a:p>
            <a:pPr eaLnBrk="1" hangingPunct="1"/>
            <a:r>
              <a:rPr lang="en-US" smtClean="0">
                <a:latin typeface="Arial" charset="0"/>
                <a:cs typeface="Arial" charset="0"/>
              </a:rPr>
              <a:t>(5)  Global Operational Data Link Document (GOLD) found at:</a:t>
            </a:r>
          </a:p>
          <a:p>
            <a:pPr eaLnBrk="1" hangingPunct="1"/>
            <a:r>
              <a:rPr lang="en-US" smtClean="0">
                <a:latin typeface="Arial" charset="0"/>
                <a:cs typeface="Arial" charset="0"/>
              </a:rPr>
              <a:t>•	http://www.faa.gov/about/office_org/headquarters_offices/ato/service_units/enroute/oceanic/data_link/</a:t>
            </a:r>
          </a:p>
          <a:p>
            <a:pPr eaLnBrk="1" hangingPunct="1"/>
            <a:endParaRPr lang="en-US"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39DB9096-64F7-4132-AA5D-E8C03DE57922}" type="slidenum">
              <a:rPr lang="en-US" smtClean="0"/>
              <a:pPr>
                <a:defRPr/>
              </a:pPr>
              <a:t>9</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2.5 APPLICABILITY. </a:t>
            </a:r>
          </a:p>
          <a:p>
            <a:pPr eaLnBrk="1" hangingPunct="1"/>
            <a:r>
              <a:rPr lang="en-US" smtClean="0">
                <a:latin typeface="Arial" charset="0"/>
                <a:cs typeface="Arial" charset="0"/>
              </a:rPr>
              <a:t>a. 	This guidance applies to operators conducting operations under 14 CFR parts 91, 121, 125, and 135 in RNP-4 oceanic and remote areas. </a:t>
            </a:r>
          </a:p>
          <a:p>
            <a:pPr eaLnBrk="1" hangingPunct="1"/>
            <a:r>
              <a:rPr lang="en-US" smtClean="0">
                <a:latin typeface="Arial" charset="0"/>
                <a:cs typeface="Arial" charset="0"/>
              </a:rPr>
              <a:t>b. These requirements are consistent with 14 CFR part 91, §§ 91.703(a)(1) and (a)(2), which require each operator, operating a civil aircraft of U.S. registry outside of the United States, to comply with ICAO Annex 2, when operating over the high seas, and to comply with the regulations of a foreign country when operating within that country’s airspace. </a:t>
            </a:r>
          </a:p>
          <a:p>
            <a:pPr eaLnBrk="1" hangingPunct="1"/>
            <a:endParaRPr lang="en-US" smtClean="0">
              <a:latin typeface="Arial" charset="0"/>
              <a:cs typeface="Arial" charset="0"/>
            </a:endParaRPr>
          </a:p>
        </p:txBody>
      </p:sp>
      <p:sp>
        <p:nvSpPr>
          <p:cNvPr id="47108" name="Slide Number Placeholder 3"/>
          <p:cNvSpPr>
            <a:spLocks noGrp="1"/>
          </p:cNvSpPr>
          <p:nvPr>
            <p:ph type="sldNum" sz="quarter" idx="5"/>
          </p:nvPr>
        </p:nvSpPr>
        <p:spPr>
          <a:ln>
            <a:miter lim="800000"/>
            <a:headEnd/>
            <a:tailEnd/>
          </a:ln>
        </p:spPr>
        <p:txBody>
          <a:bodyPr/>
          <a:lstStyle/>
          <a:p>
            <a:pPr>
              <a:defRPr/>
            </a:pPr>
            <a:fld id="{0CC813AF-9E5B-474A-A4B3-4115B23A4A2D}" type="slidenum">
              <a:rPr lang="en-US" smtClean="0"/>
              <a:pPr>
                <a:defRPr/>
              </a:pPr>
              <a:t>10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081"/>
          <p:cNvPicPr>
            <a:picLocks noChangeAspect="1" noChangeArrowheads="1"/>
          </p:cNvPicPr>
          <p:nvPr userDrawn="1"/>
        </p:nvPicPr>
        <p:blipFill>
          <a:blip r:embed="rId2">
            <a:extLst>
              <a:ext uri="{28A0092B-C50C-407E-A947-70E740481C1C}">
                <a14:useLocalDpi xmlns:a14="http://schemas.microsoft.com/office/drawing/2010/main" val="0"/>
              </a:ext>
            </a:extLst>
          </a:blip>
          <a:srcRect l="848" r="31892"/>
          <a:stretch>
            <a:fillRect/>
          </a:stretch>
        </p:blipFill>
        <p:spPr bwMode="auto">
          <a:xfrm>
            <a:off x="5578475" y="-1588"/>
            <a:ext cx="3565525"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1051"/>
          <p:cNvSpPr txBox="1">
            <a:spLocks noChangeArrowheads="1"/>
          </p:cNvSpPr>
          <p:nvPr userDrawn="1"/>
        </p:nvSpPr>
        <p:spPr bwMode="auto">
          <a:xfrm>
            <a:off x="427038" y="4497388"/>
            <a:ext cx="482282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spcBef>
                <a:spcPct val="50000"/>
              </a:spcBef>
              <a:defRPr/>
            </a:pPr>
            <a:r>
              <a:rPr lang="en-US" sz="1600" dirty="0" smtClean="0">
                <a:solidFill>
                  <a:srgbClr val="1D2F68"/>
                </a:solidFill>
              </a:rPr>
              <a:t>Presented to: </a:t>
            </a:r>
            <a:r>
              <a:rPr lang="en-US" sz="1600" dirty="0" smtClean="0">
                <a:solidFill>
                  <a:srgbClr val="1D2F68"/>
                </a:solidFill>
              </a:rPr>
              <a:t>CPWG/14</a:t>
            </a:r>
            <a:endParaRPr lang="en-US" sz="1600" dirty="0" smtClean="0">
              <a:solidFill>
                <a:srgbClr val="1D2F68"/>
              </a:solidFill>
            </a:endParaRPr>
          </a:p>
          <a:p>
            <a:pPr eaLnBrk="1" hangingPunct="1">
              <a:spcBef>
                <a:spcPct val="50000"/>
              </a:spcBef>
              <a:defRPr/>
            </a:pPr>
            <a:r>
              <a:rPr lang="en-US" sz="1600" dirty="0" smtClean="0">
                <a:solidFill>
                  <a:srgbClr val="1D2F68"/>
                </a:solidFill>
              </a:rPr>
              <a:t>Date: </a:t>
            </a:r>
            <a:r>
              <a:rPr lang="en-US" sz="1600" dirty="0" smtClean="0">
                <a:solidFill>
                  <a:srgbClr val="1D2F68"/>
                </a:solidFill>
              </a:rPr>
              <a:t>10-14 December 2012</a:t>
            </a:r>
            <a:endParaRPr lang="en-US" sz="1600" dirty="0" smtClean="0">
              <a:solidFill>
                <a:srgbClr val="1D2F68"/>
              </a:solidFill>
            </a:endParaRPr>
          </a:p>
          <a:p>
            <a:pPr eaLnBrk="1" hangingPunct="1">
              <a:spcBef>
                <a:spcPct val="50000"/>
              </a:spcBef>
              <a:defRPr/>
            </a:pPr>
            <a:r>
              <a:rPr lang="en-US" sz="1600" dirty="0" smtClean="0">
                <a:solidFill>
                  <a:srgbClr val="1D2F68"/>
                </a:solidFill>
              </a:rPr>
              <a:t>Presenter: Trent </a:t>
            </a:r>
            <a:r>
              <a:rPr lang="en-US" sz="1600" dirty="0" smtClean="0">
                <a:solidFill>
                  <a:srgbClr val="1D2F68"/>
                </a:solidFill>
              </a:rPr>
              <a:t>Bigler, Aviation </a:t>
            </a:r>
            <a:r>
              <a:rPr lang="en-US" sz="1600" dirty="0" smtClean="0">
                <a:solidFill>
                  <a:srgbClr val="1D2F68"/>
                </a:solidFill>
              </a:rPr>
              <a:t>Safety Inspector</a:t>
            </a:r>
          </a:p>
          <a:p>
            <a:pPr eaLnBrk="1" hangingPunct="1">
              <a:spcBef>
                <a:spcPts val="0"/>
              </a:spcBef>
              <a:defRPr/>
            </a:pPr>
            <a:r>
              <a:rPr lang="en-US" sz="1600" dirty="0" smtClean="0">
                <a:solidFill>
                  <a:srgbClr val="1D2F68"/>
                </a:solidFill>
              </a:rPr>
              <a:t>     Flight </a:t>
            </a:r>
            <a:r>
              <a:rPr lang="en-US" sz="1600" dirty="0" smtClean="0">
                <a:solidFill>
                  <a:srgbClr val="1D2F68"/>
                </a:solidFill>
              </a:rPr>
              <a:t>Technologies and Procedures </a:t>
            </a:r>
            <a:r>
              <a:rPr lang="en-US" sz="1600" dirty="0" smtClean="0">
                <a:solidFill>
                  <a:srgbClr val="1D2F68"/>
                </a:solidFill>
              </a:rPr>
              <a:t>Division</a:t>
            </a:r>
          </a:p>
          <a:p>
            <a:pPr eaLnBrk="1" hangingPunct="1">
              <a:spcBef>
                <a:spcPts val="0"/>
              </a:spcBef>
              <a:defRPr/>
            </a:pPr>
            <a:r>
              <a:rPr lang="en-US" sz="1600" dirty="0" smtClean="0">
                <a:solidFill>
                  <a:srgbClr val="1D2F68"/>
                </a:solidFill>
              </a:rPr>
              <a:t>     Performance-Based </a:t>
            </a:r>
            <a:r>
              <a:rPr lang="en-US" sz="1600" dirty="0" smtClean="0">
                <a:solidFill>
                  <a:srgbClr val="1D2F68"/>
                </a:solidFill>
              </a:rPr>
              <a:t>Flight System Branch </a:t>
            </a:r>
          </a:p>
        </p:txBody>
      </p:sp>
      <p:grpSp>
        <p:nvGrpSpPr>
          <p:cNvPr id="6" name="Group 1080"/>
          <p:cNvGrpSpPr>
            <a:grpSpLocks/>
          </p:cNvGrpSpPr>
          <p:nvPr userDrawn="1"/>
        </p:nvGrpSpPr>
        <p:grpSpPr bwMode="auto">
          <a:xfrm>
            <a:off x="5873750" y="271463"/>
            <a:ext cx="2895600" cy="909637"/>
            <a:chOff x="3700" y="171"/>
            <a:chExt cx="1824" cy="573"/>
          </a:xfrm>
        </p:grpSpPr>
        <p:pic>
          <p:nvPicPr>
            <p:cNvPr id="7" name="Picture 1079"/>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700" y="171"/>
              <a:ext cx="573" cy="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1071"/>
            <p:cNvSpPr txBox="1">
              <a:spLocks noChangeArrowheads="1"/>
            </p:cNvSpPr>
            <p:nvPr userDrawn="1"/>
          </p:nvSpPr>
          <p:spPr bwMode="ltGray">
            <a:xfrm>
              <a:off x="4288" y="288"/>
              <a:ext cx="1236"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lnSpc>
                  <a:spcPct val="85000"/>
                </a:lnSpc>
                <a:defRPr/>
              </a:pPr>
              <a:r>
                <a:rPr lang="en-US" sz="1800" b="1" smtClean="0">
                  <a:solidFill>
                    <a:schemeClr val="bg1"/>
                  </a:solidFill>
                </a:rPr>
                <a:t>Federal Aviation</a:t>
              </a:r>
            </a:p>
            <a:p>
              <a:pPr eaLnBrk="1" hangingPunct="1">
                <a:lnSpc>
                  <a:spcPct val="85000"/>
                </a:lnSpc>
                <a:defRPr/>
              </a:pPr>
              <a:r>
                <a:rPr lang="en-US" sz="1800" b="1" smtClean="0">
                  <a:solidFill>
                    <a:schemeClr val="bg1"/>
                  </a:solidFill>
                </a:rPr>
                <a:t>Administration</a:t>
              </a:r>
            </a:p>
          </p:txBody>
        </p:sp>
      </p:grpSp>
      <p:sp>
        <p:nvSpPr>
          <p:cNvPr id="63490" name="Rectangle 1026"/>
          <p:cNvSpPr>
            <a:spLocks noGrp="1" noChangeArrowheads="1"/>
          </p:cNvSpPr>
          <p:nvPr>
            <p:ph type="ctrTitle"/>
          </p:nvPr>
        </p:nvSpPr>
        <p:spPr>
          <a:xfrm>
            <a:off x="446088" y="312738"/>
            <a:ext cx="4983162" cy="1395412"/>
          </a:xfrm>
        </p:spPr>
        <p:txBody>
          <a:bodyPr anchor="t"/>
          <a:lstStyle>
            <a:lvl1pPr>
              <a:defRPr/>
            </a:lvl1pPr>
          </a:lstStyle>
          <a:p>
            <a:pPr lvl="0"/>
            <a:r>
              <a:rPr lang="en-US" noProof="0" smtClean="0"/>
              <a:t>Select to edit master title</a:t>
            </a:r>
          </a:p>
        </p:txBody>
      </p:sp>
      <p:sp>
        <p:nvSpPr>
          <p:cNvPr id="63491" name="Rectangle 1027"/>
          <p:cNvSpPr>
            <a:spLocks noGrp="1" noChangeArrowheads="1"/>
          </p:cNvSpPr>
          <p:nvPr>
            <p:ph type="subTitle" idx="1"/>
          </p:nvPr>
        </p:nvSpPr>
        <p:spPr>
          <a:xfrm>
            <a:off x="449263" y="1754188"/>
            <a:ext cx="4951412" cy="1752600"/>
          </a:xfrm>
        </p:spPr>
        <p:txBody>
          <a:bodyPr/>
          <a:lstStyle>
            <a:lvl1pPr marL="0" indent="0">
              <a:buFontTx/>
              <a:buNone/>
              <a:defRPr sz="3200">
                <a:solidFill>
                  <a:schemeClr val="bg2"/>
                </a:solidFill>
              </a:defRPr>
            </a:lvl1pPr>
          </a:lstStyle>
          <a:p>
            <a:pPr lvl="0"/>
            <a:r>
              <a:rPr lang="en-US" noProof="0" smtClean="0"/>
              <a:t>Select to edit master subtitle</a:t>
            </a:r>
          </a:p>
        </p:txBody>
      </p:sp>
    </p:spTree>
    <p:extLst>
      <p:ext uri="{BB962C8B-B14F-4D97-AF65-F5344CB8AC3E}">
        <p14:creationId xmlns:p14="http://schemas.microsoft.com/office/powerpoint/2010/main" val="15742669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2CD3057-AA29-45FF-BE09-73903A24D213}" type="datetimeFigureOut">
              <a:rPr lang="en-US"/>
              <a:pPr>
                <a:defRPr/>
              </a:pPr>
              <a:t>11/20/2012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ED8A947-A670-4AE2-8DC3-31CD5FE26D3C}" type="slidenum">
              <a:rPr lang="en-US"/>
              <a:pPr>
                <a:defRPr/>
              </a:pPr>
              <a:t>‹#›</a:t>
            </a:fld>
            <a:endParaRPr lang="en-US"/>
          </a:p>
        </p:txBody>
      </p:sp>
    </p:spTree>
    <p:extLst>
      <p:ext uri="{BB962C8B-B14F-4D97-AF65-F5344CB8AC3E}">
        <p14:creationId xmlns:p14="http://schemas.microsoft.com/office/powerpoint/2010/main" val="2525014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A4F1F8E-DDDF-4906-996A-198414FCEBE1}" type="datetimeFigureOut">
              <a:rPr lang="en-US"/>
              <a:pPr>
                <a:defRPr/>
              </a:pPr>
              <a:t>11/20/2012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56156-597D-4872-B023-2C2AFA266FD8}" type="slidenum">
              <a:rPr lang="en-US"/>
              <a:pPr>
                <a:defRPr/>
              </a:pPr>
              <a:t>‹#›</a:t>
            </a:fld>
            <a:endParaRPr lang="en-US"/>
          </a:p>
        </p:txBody>
      </p:sp>
    </p:spTree>
    <p:extLst>
      <p:ext uri="{BB962C8B-B14F-4D97-AF65-F5344CB8AC3E}">
        <p14:creationId xmlns:p14="http://schemas.microsoft.com/office/powerpoint/2010/main" val="39399219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2841DE3-B8DA-4EFB-BC41-BB5ABDB56636}" type="datetimeFigureOut">
              <a:rPr lang="en-US"/>
              <a:pPr>
                <a:defRPr/>
              </a:pPr>
              <a:t>11/20/2012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215A84B-F840-4F7B-804F-0408EA0CC93B}" type="slidenum">
              <a:rPr lang="en-US"/>
              <a:pPr>
                <a:defRPr/>
              </a:pPr>
              <a:t>‹#›</a:t>
            </a:fld>
            <a:endParaRPr lang="en-US"/>
          </a:p>
        </p:txBody>
      </p:sp>
    </p:spTree>
    <p:extLst>
      <p:ext uri="{BB962C8B-B14F-4D97-AF65-F5344CB8AC3E}">
        <p14:creationId xmlns:p14="http://schemas.microsoft.com/office/powerpoint/2010/main" val="13784397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9A6B5F2-6D57-44FA-BAC1-C03183B8C0ED}" type="datetimeFigureOut">
              <a:rPr lang="en-US"/>
              <a:pPr>
                <a:defRPr/>
              </a:pPr>
              <a:t>11/20/2012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4B1CECA-F755-4AE7-8DE6-D7876EEB6A68}" type="slidenum">
              <a:rPr lang="en-US"/>
              <a:pPr>
                <a:defRPr/>
              </a:pPr>
              <a:t>‹#›</a:t>
            </a:fld>
            <a:endParaRPr lang="en-US"/>
          </a:p>
        </p:txBody>
      </p:sp>
    </p:spTree>
    <p:extLst>
      <p:ext uri="{BB962C8B-B14F-4D97-AF65-F5344CB8AC3E}">
        <p14:creationId xmlns:p14="http://schemas.microsoft.com/office/powerpoint/2010/main" val="251819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82D1588-4A11-440B-8C0F-5CD91903A139}" type="datetimeFigureOut">
              <a:rPr lang="en-US"/>
              <a:pPr>
                <a:defRPr/>
              </a:pPr>
              <a:t>11/20/2012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69B3D16-2C31-480E-9110-4942BD06B009}" type="slidenum">
              <a:rPr lang="en-US"/>
              <a:pPr>
                <a:defRPr/>
              </a:pPr>
              <a:t>‹#›</a:t>
            </a:fld>
            <a:endParaRPr lang="en-US"/>
          </a:p>
        </p:txBody>
      </p:sp>
    </p:spTree>
    <p:extLst>
      <p:ext uri="{BB962C8B-B14F-4D97-AF65-F5344CB8AC3E}">
        <p14:creationId xmlns:p14="http://schemas.microsoft.com/office/powerpoint/2010/main" val="33869001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772FB01-C7A5-44F9-92B3-799160EEC2BA}" type="datetimeFigureOut">
              <a:rPr lang="en-US"/>
              <a:pPr>
                <a:defRPr/>
              </a:pPr>
              <a:t>11/20/2012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DCF0A91-A18B-4AFB-BFDA-0ABE9001CD55}" type="slidenum">
              <a:rPr lang="en-US"/>
              <a:pPr>
                <a:defRPr/>
              </a:pPr>
              <a:t>‹#›</a:t>
            </a:fld>
            <a:endParaRPr lang="en-US"/>
          </a:p>
        </p:txBody>
      </p:sp>
    </p:spTree>
    <p:extLst>
      <p:ext uri="{BB962C8B-B14F-4D97-AF65-F5344CB8AC3E}">
        <p14:creationId xmlns:p14="http://schemas.microsoft.com/office/powerpoint/2010/main" val="2800659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335EF05-28AA-496C-97EE-0559BE186F2B}" type="datetimeFigureOut">
              <a:rPr lang="en-US"/>
              <a:pPr>
                <a:defRPr/>
              </a:pPr>
              <a:t>11/20/2012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D7FD110-6D3C-45CC-9B53-7D785D2444EF}" type="slidenum">
              <a:rPr lang="en-US"/>
              <a:pPr>
                <a:defRPr/>
              </a:pPr>
              <a:t>‹#›</a:t>
            </a:fld>
            <a:endParaRPr lang="en-US"/>
          </a:p>
        </p:txBody>
      </p:sp>
    </p:spTree>
    <p:extLst>
      <p:ext uri="{BB962C8B-B14F-4D97-AF65-F5344CB8AC3E}">
        <p14:creationId xmlns:p14="http://schemas.microsoft.com/office/powerpoint/2010/main" val="20785128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8FBA50F-B0DC-41B9-BAB1-3A1C42F46E6C}" type="datetimeFigureOut">
              <a:rPr lang="en-US"/>
              <a:pPr>
                <a:defRPr/>
              </a:pPr>
              <a:t>11/20/2012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D604573-4FEB-4EA6-9767-40C96651D262}" type="slidenum">
              <a:rPr lang="en-US"/>
              <a:pPr>
                <a:defRPr/>
              </a:pPr>
              <a:t>‹#›</a:t>
            </a:fld>
            <a:endParaRPr lang="en-US"/>
          </a:p>
        </p:txBody>
      </p:sp>
    </p:spTree>
    <p:extLst>
      <p:ext uri="{BB962C8B-B14F-4D97-AF65-F5344CB8AC3E}">
        <p14:creationId xmlns:p14="http://schemas.microsoft.com/office/powerpoint/2010/main" val="35279448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AC7C404-7F21-4B47-A1A8-FD9528A61DCB}" type="datetimeFigureOut">
              <a:rPr lang="en-US"/>
              <a:pPr>
                <a:defRPr/>
              </a:pPr>
              <a:t>11/20/2012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768F550-653F-4FEB-8367-D1242D99C56A}" type="slidenum">
              <a:rPr lang="en-US"/>
              <a:pPr>
                <a:defRPr/>
              </a:pPr>
              <a:t>‹#›</a:t>
            </a:fld>
            <a:endParaRPr lang="en-US"/>
          </a:p>
        </p:txBody>
      </p:sp>
    </p:spTree>
    <p:extLst>
      <p:ext uri="{BB962C8B-B14F-4D97-AF65-F5344CB8AC3E}">
        <p14:creationId xmlns:p14="http://schemas.microsoft.com/office/powerpoint/2010/main" val="3142617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82600" y="6248400"/>
            <a:ext cx="1673225" cy="457200"/>
          </a:xfrm>
        </p:spPr>
        <p:txBody>
          <a:bodyPr/>
          <a:lstStyle>
            <a:lvl1pPr>
              <a:defRPr>
                <a:solidFill>
                  <a:schemeClr val="bg1">
                    <a:lumMod val="75000"/>
                  </a:schemeClr>
                </a:solidFill>
              </a:defRPr>
            </a:lvl1pPr>
          </a:lstStyle>
          <a:p>
            <a:pPr>
              <a:defRPr/>
            </a:pPr>
            <a:endParaRPr lang="en-US"/>
          </a:p>
        </p:txBody>
      </p:sp>
      <p:sp>
        <p:nvSpPr>
          <p:cNvPr id="5" name="Footer Placeholder 4"/>
          <p:cNvSpPr>
            <a:spLocks noGrp="1"/>
          </p:cNvSpPr>
          <p:nvPr>
            <p:ph type="ftr" sz="quarter" idx="11"/>
          </p:nvPr>
        </p:nvSpPr>
        <p:spPr>
          <a:xfrm>
            <a:off x="2197100" y="6248400"/>
            <a:ext cx="2895600" cy="457200"/>
          </a:xfrm>
        </p:spPr>
        <p:txBody>
          <a:bodyPr/>
          <a:lstStyle>
            <a:lvl1pPr>
              <a:defRPr>
                <a:solidFill>
                  <a:schemeClr val="bg1">
                    <a:lumMod val="75000"/>
                  </a:schemeClr>
                </a:solidFill>
              </a:defRPr>
            </a:lvl1pPr>
          </a:lstStyle>
          <a:p>
            <a:pPr>
              <a:defRPr/>
            </a:pPr>
            <a:endParaRPr lang="en-US"/>
          </a:p>
        </p:txBody>
      </p:sp>
      <p:sp>
        <p:nvSpPr>
          <p:cNvPr id="6" name="Slide Number Placeholder 5"/>
          <p:cNvSpPr>
            <a:spLocks noGrp="1"/>
          </p:cNvSpPr>
          <p:nvPr>
            <p:ph type="sldNum" sz="quarter" idx="12"/>
          </p:nvPr>
        </p:nvSpPr>
        <p:spPr>
          <a:xfrm>
            <a:off x="6635750" y="6248400"/>
            <a:ext cx="1905000" cy="457200"/>
          </a:xfrm>
        </p:spPr>
        <p:txBody>
          <a:bodyPr/>
          <a:lstStyle>
            <a:lvl1pPr>
              <a:defRPr/>
            </a:lvl1pPr>
          </a:lstStyle>
          <a:p>
            <a:pPr>
              <a:defRPr/>
            </a:pPr>
            <a:fld id="{7BB43E28-1F4A-44D1-89E6-309DF27DE988}" type="slidenum">
              <a:rPr lang="en-US"/>
              <a:pPr>
                <a:defRPr/>
              </a:pPr>
              <a:t>‹#›</a:t>
            </a:fld>
            <a:endParaRPr lang="en-US" dirty="0"/>
          </a:p>
        </p:txBody>
      </p:sp>
    </p:spTree>
    <p:extLst>
      <p:ext uri="{BB962C8B-B14F-4D97-AF65-F5344CB8AC3E}">
        <p14:creationId xmlns:p14="http://schemas.microsoft.com/office/powerpoint/2010/main" val="209227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dirty="0" smtClean="0"/>
              <a:t>Click to edit Master title style</a:t>
            </a:r>
            <a:endParaRPr lang="en-US" dirty="0"/>
          </a:p>
        </p:txBody>
      </p:sp>
      <p:sp>
        <p:nvSpPr>
          <p:cNvPr id="3" name="Content Placeholder 2"/>
          <p:cNvSpPr>
            <a:spLocks noGrp="1"/>
          </p:cNvSpPr>
          <p:nvPr>
            <p:ph sz="half" idx="1"/>
          </p:nvPr>
        </p:nvSpPr>
        <p:spPr>
          <a:xfrm>
            <a:off x="495300" y="1508125"/>
            <a:ext cx="3948113" cy="4391025"/>
          </a:xfrm>
        </p:spPr>
        <p:txBody>
          <a:bodyPr/>
          <a:lstStyle>
            <a:lvl1pPr>
              <a:defRPr sz="2400" b="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95813" y="1508125"/>
            <a:ext cx="3949700" cy="4391025"/>
          </a:xfrm>
        </p:spPr>
        <p:txBody>
          <a:bodyPr/>
          <a:lstStyle>
            <a:lvl1pPr>
              <a:defRPr sz="2400" b="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F68BEB81-0B55-42E6-9633-4BF1AB1FBA7C}" type="slidenum">
              <a:rPr lang="en-US"/>
              <a:pPr>
                <a:defRPr/>
              </a:pPr>
              <a:t>‹#›</a:t>
            </a:fld>
            <a:endParaRPr lang="en-US" dirty="0"/>
          </a:p>
        </p:txBody>
      </p:sp>
    </p:spTree>
    <p:extLst>
      <p:ext uri="{BB962C8B-B14F-4D97-AF65-F5344CB8AC3E}">
        <p14:creationId xmlns:p14="http://schemas.microsoft.com/office/powerpoint/2010/main" val="1391355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dirty="0" smtClean="0"/>
              <a:t>Click to edit Master title style</a:t>
            </a:r>
            <a:endParaRPr lang="en-US" dirty="0"/>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pPr>
              <a:defRPr/>
            </a:pPr>
            <a:fld id="{25BAB90F-0410-4B5B-B1F7-683B4D42BF9E}" type="slidenum">
              <a:rPr lang="en-US"/>
              <a:pPr>
                <a:defRPr/>
              </a:pPr>
              <a:t>‹#›</a:t>
            </a:fld>
            <a:endParaRPr lang="en-US" dirty="0"/>
          </a:p>
        </p:txBody>
      </p:sp>
    </p:spTree>
    <p:extLst>
      <p:ext uri="{BB962C8B-B14F-4D97-AF65-F5344CB8AC3E}">
        <p14:creationId xmlns:p14="http://schemas.microsoft.com/office/powerpoint/2010/main" val="1862589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pPr>
              <a:defRPr/>
            </a:pPr>
            <a:fld id="{CBC4060A-8859-404A-8C28-BA6D20C96370}" type="slidenum">
              <a:rPr lang="en-US"/>
              <a:pPr>
                <a:defRPr/>
              </a:pPr>
              <a:t>‹#›</a:t>
            </a:fld>
            <a:endParaRPr lang="en-US" dirty="0"/>
          </a:p>
        </p:txBody>
      </p:sp>
    </p:spTree>
    <p:extLst>
      <p:ext uri="{BB962C8B-B14F-4D97-AF65-F5344CB8AC3E}">
        <p14:creationId xmlns:p14="http://schemas.microsoft.com/office/powerpoint/2010/main" val="201009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D006943D-DD83-491F-8BCE-35861F98B93F}" type="slidenum">
              <a:rPr lang="en-US"/>
              <a:pPr>
                <a:defRPr/>
              </a:pPr>
              <a:t>‹#›</a:t>
            </a:fld>
            <a:endParaRPr lang="en-US" dirty="0"/>
          </a:p>
        </p:txBody>
      </p:sp>
    </p:spTree>
    <p:extLst>
      <p:ext uri="{BB962C8B-B14F-4D97-AF65-F5344CB8AC3E}">
        <p14:creationId xmlns:p14="http://schemas.microsoft.com/office/powerpoint/2010/main" val="1606864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6899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CCF8FE7-9A4B-45C3-892D-235697B97CF3}" type="datetimeFigureOut">
              <a:rPr lang="en-US"/>
              <a:pPr>
                <a:defRPr/>
              </a:pPr>
              <a:t>11/20/2012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029B06-0E0A-4396-9BF4-09C4F2BF5F43}" type="slidenum">
              <a:rPr lang="en-US"/>
              <a:pPr>
                <a:defRPr/>
              </a:pPr>
              <a:t>‹#›</a:t>
            </a:fld>
            <a:endParaRPr lang="en-US"/>
          </a:p>
        </p:txBody>
      </p:sp>
    </p:spTree>
    <p:extLst>
      <p:ext uri="{BB962C8B-B14F-4D97-AF65-F5344CB8AC3E}">
        <p14:creationId xmlns:p14="http://schemas.microsoft.com/office/powerpoint/2010/main" val="2794046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F320047-48A8-4245-99C7-6035B32B4F70}" type="datetimeFigureOut">
              <a:rPr lang="en-US"/>
              <a:pPr>
                <a:defRPr/>
              </a:pPr>
              <a:t>11/20/2012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3A07530-D305-4235-B5C6-69DC9FC61136}" type="slidenum">
              <a:rPr lang="en-US"/>
              <a:pPr>
                <a:defRPr/>
              </a:pPr>
              <a:t>‹#›</a:t>
            </a:fld>
            <a:endParaRPr lang="en-US"/>
          </a:p>
        </p:txBody>
      </p:sp>
    </p:spTree>
    <p:extLst>
      <p:ext uri="{BB962C8B-B14F-4D97-AF65-F5344CB8AC3E}">
        <p14:creationId xmlns:p14="http://schemas.microsoft.com/office/powerpoint/2010/main" val="32445758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w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2"/>
          <p:cNvSpPr>
            <a:spLocks noChangeArrowheads="1"/>
          </p:cNvSpPr>
          <p:nvPr/>
        </p:nvSpPr>
        <p:spPr bwMode="auto">
          <a:xfrm>
            <a:off x="0" y="6035675"/>
            <a:ext cx="9144000" cy="815975"/>
          </a:xfrm>
          <a:prstGeom prst="rect">
            <a:avLst/>
          </a:prstGeom>
          <a:solidFill>
            <a:srgbClr val="1D2F68"/>
          </a:solidFill>
          <a:ln w="9525">
            <a:solidFill>
              <a:srgbClr val="1D2F68"/>
            </a:solidFill>
            <a:miter lim="800000"/>
            <a:headEnd/>
            <a:tailEnd/>
          </a:ln>
        </p:spPr>
        <p:txBody>
          <a:bodyPr wrap="none" anchor="ctr"/>
          <a:lstStyle/>
          <a:p>
            <a:pPr>
              <a:spcBef>
                <a:spcPct val="50000"/>
              </a:spcBef>
              <a:buFontTx/>
              <a:buChar char="•"/>
            </a:pPr>
            <a:endParaRPr lang="en-US"/>
          </a:p>
        </p:txBody>
      </p:sp>
      <p:sp>
        <p:nvSpPr>
          <p:cNvPr id="1027" name="Rectangle 7"/>
          <p:cNvSpPr>
            <a:spLocks noGrp="1" noChangeArrowheads="1"/>
          </p:cNvSpPr>
          <p:nvPr>
            <p:ph type="title"/>
          </p:nvPr>
        </p:nvSpPr>
        <p:spPr bwMode="auto">
          <a:xfrm>
            <a:off x="428625" y="344488"/>
            <a:ext cx="847248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Select to edit master title</a:t>
            </a:r>
          </a:p>
        </p:txBody>
      </p:sp>
      <p:sp>
        <p:nvSpPr>
          <p:cNvPr id="1028" name="Rectangle 8"/>
          <p:cNvSpPr>
            <a:spLocks noGrp="1" noChangeArrowheads="1"/>
          </p:cNvSpPr>
          <p:nvPr>
            <p:ph type="body" idx="1"/>
          </p:nvPr>
        </p:nvSpPr>
        <p:spPr bwMode="auto">
          <a:xfrm>
            <a:off x="495300" y="1508125"/>
            <a:ext cx="8050213"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Select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6329" name="Rectangle 9"/>
          <p:cNvSpPr>
            <a:spLocks noGrp="1" noChangeArrowheads="1"/>
          </p:cNvSpPr>
          <p:nvPr>
            <p:ph type="dt" sz="half" idx="2"/>
          </p:nvPr>
        </p:nvSpPr>
        <p:spPr bwMode="auto">
          <a:xfrm>
            <a:off x="509588" y="6248400"/>
            <a:ext cx="1736725"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spcBef>
                <a:spcPct val="0"/>
              </a:spcBef>
              <a:buFontTx/>
              <a:buNone/>
              <a:defRPr sz="1400">
                <a:solidFill>
                  <a:schemeClr val="bg1">
                    <a:lumMod val="65000"/>
                  </a:schemeClr>
                </a:solidFill>
                <a:latin typeface="Times New Roman" pitchFamily="18" charset="0"/>
                <a:cs typeface="+mn-cs"/>
              </a:defRPr>
            </a:lvl1pPr>
          </a:lstStyle>
          <a:p>
            <a:pPr>
              <a:defRPr/>
            </a:pPr>
            <a:endParaRPr lang="en-US"/>
          </a:p>
        </p:txBody>
      </p:sp>
      <p:sp>
        <p:nvSpPr>
          <p:cNvPr id="56330" name="Rectangle 10"/>
          <p:cNvSpPr>
            <a:spLocks noGrp="1" noChangeArrowheads="1"/>
          </p:cNvSpPr>
          <p:nvPr>
            <p:ph type="ftr" sz="quarter" idx="3"/>
          </p:nvPr>
        </p:nvSpPr>
        <p:spPr bwMode="auto">
          <a:xfrm>
            <a:off x="2314575" y="6248400"/>
            <a:ext cx="28956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spcBef>
                <a:spcPct val="0"/>
              </a:spcBef>
              <a:buFontTx/>
              <a:buNone/>
              <a:defRPr sz="1400">
                <a:solidFill>
                  <a:schemeClr val="bg1">
                    <a:lumMod val="65000"/>
                  </a:schemeClr>
                </a:solidFill>
                <a:latin typeface="Times New Roman" pitchFamily="18" charset="0"/>
                <a:cs typeface="+mn-cs"/>
              </a:defRPr>
            </a:lvl1pPr>
          </a:lstStyle>
          <a:p>
            <a:pPr>
              <a:defRPr/>
            </a:pPr>
            <a:endParaRPr lang="en-US"/>
          </a:p>
        </p:txBody>
      </p:sp>
      <p:sp>
        <p:nvSpPr>
          <p:cNvPr id="56331" name="Rectangle 11"/>
          <p:cNvSpPr>
            <a:spLocks noGrp="1" noChangeArrowheads="1"/>
          </p:cNvSpPr>
          <p:nvPr>
            <p:ph type="sldNum" sz="quarter" idx="4"/>
          </p:nvPr>
        </p:nvSpPr>
        <p:spPr bwMode="auto">
          <a:xfrm>
            <a:off x="6651625"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spcBef>
                <a:spcPct val="0"/>
              </a:spcBef>
              <a:buFontTx/>
              <a:buNone/>
              <a:defRPr sz="1400">
                <a:solidFill>
                  <a:schemeClr val="bg1">
                    <a:lumMod val="65000"/>
                  </a:schemeClr>
                </a:solidFill>
                <a:latin typeface="Times New Roman" pitchFamily="18" charset="0"/>
                <a:cs typeface="+mn-cs"/>
              </a:defRPr>
            </a:lvl1pPr>
          </a:lstStyle>
          <a:p>
            <a:pPr>
              <a:defRPr/>
            </a:pPr>
            <a:fld id="{7F4168A6-0339-4D2A-90C4-2C359C784793}" type="slidenum">
              <a:rPr lang="en-US"/>
              <a:pPr>
                <a:defRPr/>
              </a:pPr>
              <a:t>‹#›</a:t>
            </a:fld>
            <a:endParaRPr lang="en-US" dirty="0"/>
          </a:p>
        </p:txBody>
      </p:sp>
      <p:grpSp>
        <p:nvGrpSpPr>
          <p:cNvPr id="1032" name="Group 25"/>
          <p:cNvGrpSpPr>
            <a:grpSpLocks/>
          </p:cNvGrpSpPr>
          <p:nvPr/>
        </p:nvGrpSpPr>
        <p:grpSpPr bwMode="auto">
          <a:xfrm>
            <a:off x="5708650" y="6126163"/>
            <a:ext cx="2047875" cy="660400"/>
            <a:chOff x="3596" y="3859"/>
            <a:chExt cx="1290" cy="416"/>
          </a:xfrm>
        </p:grpSpPr>
        <p:pic>
          <p:nvPicPr>
            <p:cNvPr id="1035" name="Picture 26"/>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3596" y="3859"/>
              <a:ext cx="41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6" name="Text Box 27"/>
            <p:cNvSpPr txBox="1">
              <a:spLocks noChangeArrowheads="1"/>
            </p:cNvSpPr>
            <p:nvPr userDrawn="1"/>
          </p:nvSpPr>
          <p:spPr bwMode="auto">
            <a:xfrm>
              <a:off x="4023" y="3947"/>
              <a:ext cx="863"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lnSpc>
                  <a:spcPct val="85000"/>
                </a:lnSpc>
                <a:defRPr/>
              </a:pPr>
              <a:r>
                <a:rPr lang="en-US" sz="1200" b="1" smtClean="0">
                  <a:solidFill>
                    <a:schemeClr val="bg1"/>
                  </a:solidFill>
                </a:rPr>
                <a:t>Federal Aviation</a:t>
              </a:r>
            </a:p>
            <a:p>
              <a:pPr eaLnBrk="1" hangingPunct="1">
                <a:lnSpc>
                  <a:spcPct val="85000"/>
                </a:lnSpc>
                <a:defRPr/>
              </a:pPr>
              <a:r>
                <a:rPr lang="en-US" sz="1200" b="1" smtClean="0">
                  <a:solidFill>
                    <a:schemeClr val="bg1"/>
                  </a:solidFill>
                </a:rPr>
                <a:t>Administration</a:t>
              </a:r>
            </a:p>
          </p:txBody>
        </p:sp>
      </p:grpSp>
      <p:sp>
        <p:nvSpPr>
          <p:cNvPr id="1033" name="Text Box 29" hidden="1"/>
          <p:cNvSpPr txBox="1">
            <a:spLocks noChangeArrowheads="1"/>
          </p:cNvSpPr>
          <p:nvPr/>
        </p:nvSpPr>
        <p:spPr bwMode="auto">
          <a:xfrm>
            <a:off x="449263" y="6205538"/>
            <a:ext cx="47847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spcBef>
                <a:spcPct val="50000"/>
              </a:spcBef>
              <a:defRPr/>
            </a:pPr>
            <a:r>
              <a:rPr lang="en-US" sz="1200" b="1" smtClean="0">
                <a:solidFill>
                  <a:srgbClr val="C0C0C0"/>
                </a:solidFill>
              </a:rPr>
              <a:t>&lt;Presentation Title – Change on Master Slide&gt;</a:t>
            </a:r>
            <a:endParaRPr lang="en-US" sz="1200" smtClean="0">
              <a:solidFill>
                <a:srgbClr val="C0C0C0"/>
              </a:solidFill>
            </a:endParaRPr>
          </a:p>
        </p:txBody>
      </p:sp>
      <p:sp>
        <p:nvSpPr>
          <p:cNvPr id="1034" name="Text Box 30" hidden="1"/>
          <p:cNvSpPr txBox="1">
            <a:spLocks noChangeArrowheads="1"/>
          </p:cNvSpPr>
          <p:nvPr/>
        </p:nvSpPr>
        <p:spPr bwMode="auto">
          <a:xfrm>
            <a:off x="441325" y="6384925"/>
            <a:ext cx="3740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spcBef>
                <a:spcPct val="50000"/>
              </a:spcBef>
              <a:defRPr/>
            </a:pPr>
            <a:r>
              <a:rPr lang="en-US" sz="1200" smtClean="0">
                <a:solidFill>
                  <a:srgbClr val="C0C0C0"/>
                </a:solidFill>
              </a:rPr>
              <a:t>&lt;Date of Presentation – Change on Master Slide&gt;</a:t>
            </a:r>
          </a:p>
        </p:txBody>
      </p:sp>
    </p:spTree>
  </p:cSld>
  <p:clrMap bg1="lt1" tx1="dk1" bg2="lt2" tx2="dk2" accent1="accent1" accent2="accent2" accent3="accent3" accent4="accent4" accent5="accent5" accent6="accent6" hlink="hlink" folHlink="folHlink"/>
  <p:sldLayoutIdLst>
    <p:sldLayoutId id="2147483861" r:id="rId1"/>
    <p:sldLayoutId id="2147483862" r:id="rId2"/>
    <p:sldLayoutId id="2147483846" r:id="rId3"/>
    <p:sldLayoutId id="2147483847" r:id="rId4"/>
    <p:sldLayoutId id="2147483848" r:id="rId5"/>
    <p:sldLayoutId id="2147483849" r:id="rId6"/>
    <p:sldLayoutId id="2147483863" r:id="rId7"/>
  </p:sldLayoutIdLst>
  <p:timing>
    <p:tnLst>
      <p:par>
        <p:cTn id="1" dur="indefinite" restart="never" nodeType="tmRoot"/>
      </p:par>
    </p:tnLst>
  </p:timing>
  <p:hf hdr="0" ftr="0" dt="0"/>
  <p:txStyles>
    <p:titleStyle>
      <a:lvl1pPr algn="l" rtl="0" eaLnBrk="0" fontAlgn="base" hangingPunct="0">
        <a:spcBef>
          <a:spcPct val="0"/>
        </a:spcBef>
        <a:spcAft>
          <a:spcPct val="0"/>
        </a:spcAft>
        <a:defRPr sz="4000" b="1">
          <a:solidFill>
            <a:srgbClr val="1D2F68"/>
          </a:solidFill>
          <a:latin typeface="+mj-lt"/>
          <a:ea typeface="+mj-ea"/>
          <a:cs typeface="+mj-cs"/>
        </a:defRPr>
      </a:lvl1pPr>
      <a:lvl2pPr algn="l" rtl="0" eaLnBrk="0" fontAlgn="base" hangingPunct="0">
        <a:spcBef>
          <a:spcPct val="0"/>
        </a:spcBef>
        <a:spcAft>
          <a:spcPct val="0"/>
        </a:spcAft>
        <a:defRPr sz="4000" b="1">
          <a:solidFill>
            <a:srgbClr val="1D2F68"/>
          </a:solidFill>
          <a:latin typeface="Arial" charset="0"/>
        </a:defRPr>
      </a:lvl2pPr>
      <a:lvl3pPr algn="l" rtl="0" eaLnBrk="0" fontAlgn="base" hangingPunct="0">
        <a:spcBef>
          <a:spcPct val="0"/>
        </a:spcBef>
        <a:spcAft>
          <a:spcPct val="0"/>
        </a:spcAft>
        <a:defRPr sz="4000" b="1">
          <a:solidFill>
            <a:srgbClr val="1D2F68"/>
          </a:solidFill>
          <a:latin typeface="Arial" charset="0"/>
        </a:defRPr>
      </a:lvl3pPr>
      <a:lvl4pPr algn="l" rtl="0" eaLnBrk="0" fontAlgn="base" hangingPunct="0">
        <a:spcBef>
          <a:spcPct val="0"/>
        </a:spcBef>
        <a:spcAft>
          <a:spcPct val="0"/>
        </a:spcAft>
        <a:defRPr sz="4000" b="1">
          <a:solidFill>
            <a:srgbClr val="1D2F68"/>
          </a:solidFill>
          <a:latin typeface="Arial" charset="0"/>
        </a:defRPr>
      </a:lvl4pPr>
      <a:lvl5pPr algn="l" rtl="0" eaLnBrk="0" fontAlgn="base" hangingPunct="0">
        <a:spcBef>
          <a:spcPct val="0"/>
        </a:spcBef>
        <a:spcAft>
          <a:spcPct val="0"/>
        </a:spcAft>
        <a:defRPr sz="4000" b="1">
          <a:solidFill>
            <a:srgbClr val="1D2F68"/>
          </a:solidFill>
          <a:latin typeface="Arial" charset="0"/>
        </a:defRPr>
      </a:lvl5pPr>
      <a:lvl6pPr marL="457200" algn="l" rtl="0" fontAlgn="base">
        <a:spcBef>
          <a:spcPct val="0"/>
        </a:spcBef>
        <a:spcAft>
          <a:spcPct val="0"/>
        </a:spcAft>
        <a:defRPr sz="4000" b="1">
          <a:solidFill>
            <a:srgbClr val="1D2F68"/>
          </a:solidFill>
          <a:latin typeface="Arial" charset="0"/>
        </a:defRPr>
      </a:lvl6pPr>
      <a:lvl7pPr marL="914400" algn="l" rtl="0" fontAlgn="base">
        <a:spcBef>
          <a:spcPct val="0"/>
        </a:spcBef>
        <a:spcAft>
          <a:spcPct val="0"/>
        </a:spcAft>
        <a:defRPr sz="4000" b="1">
          <a:solidFill>
            <a:srgbClr val="1D2F68"/>
          </a:solidFill>
          <a:latin typeface="Arial" charset="0"/>
        </a:defRPr>
      </a:lvl7pPr>
      <a:lvl8pPr marL="1371600" algn="l" rtl="0" fontAlgn="base">
        <a:spcBef>
          <a:spcPct val="0"/>
        </a:spcBef>
        <a:spcAft>
          <a:spcPct val="0"/>
        </a:spcAft>
        <a:defRPr sz="4000" b="1">
          <a:solidFill>
            <a:srgbClr val="1D2F68"/>
          </a:solidFill>
          <a:latin typeface="Arial" charset="0"/>
        </a:defRPr>
      </a:lvl8pPr>
      <a:lvl9pPr marL="1828800" algn="l" rtl="0" fontAlgn="base">
        <a:spcBef>
          <a:spcPct val="0"/>
        </a:spcBef>
        <a:spcAft>
          <a:spcPct val="0"/>
        </a:spcAft>
        <a:defRPr sz="4000" b="1">
          <a:solidFill>
            <a:srgbClr val="1D2F68"/>
          </a:solidFill>
          <a:latin typeface="Arial" charset="0"/>
        </a:defRPr>
      </a:lvl9pPr>
    </p:titleStyle>
    <p:bodyStyle>
      <a:lvl1pPr marL="342900" indent="-342900" algn="l" rtl="0" eaLnBrk="0" fontAlgn="base" hangingPunct="0">
        <a:spcBef>
          <a:spcPct val="20000"/>
        </a:spcBef>
        <a:spcAft>
          <a:spcPct val="0"/>
        </a:spcAft>
        <a:buChar char="•"/>
        <a:defRPr sz="28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7CA1E67D-C378-4611-8C9F-BE97FADB5CF9}" type="datetimeFigureOut">
              <a:rPr lang="en-US"/>
              <a:pPr>
                <a:defRPr/>
              </a:pPr>
              <a:t>11/20/2012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5AC48AEF-0542-4983-BCCF-CE4AE7AC057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12"/>
          <p:cNvSpPr>
            <a:spLocks noChangeArrowheads="1"/>
          </p:cNvSpPr>
          <p:nvPr/>
        </p:nvSpPr>
        <p:spPr bwMode="auto">
          <a:xfrm>
            <a:off x="0" y="6035675"/>
            <a:ext cx="9144000"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spcBef>
                <a:spcPct val="50000"/>
              </a:spcBef>
              <a:buFontTx/>
              <a:buChar char="•"/>
            </a:pPr>
            <a:endParaRPr lang="en-US"/>
          </a:p>
        </p:txBody>
      </p:sp>
      <p:sp>
        <p:nvSpPr>
          <p:cNvPr id="3075" name="Rectangle 7"/>
          <p:cNvSpPr>
            <a:spLocks noGrp="1" noChangeArrowheads="1"/>
          </p:cNvSpPr>
          <p:nvPr>
            <p:ph type="title"/>
          </p:nvPr>
        </p:nvSpPr>
        <p:spPr bwMode="auto">
          <a:xfrm>
            <a:off x="428625" y="344488"/>
            <a:ext cx="847248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Select to edit master title</a:t>
            </a:r>
          </a:p>
        </p:txBody>
      </p:sp>
      <p:sp>
        <p:nvSpPr>
          <p:cNvPr id="3076" name="Rectangle 8"/>
          <p:cNvSpPr>
            <a:spLocks noGrp="1" noChangeArrowheads="1"/>
          </p:cNvSpPr>
          <p:nvPr>
            <p:ph type="body" idx="1"/>
          </p:nvPr>
        </p:nvSpPr>
        <p:spPr bwMode="auto">
          <a:xfrm>
            <a:off x="495300" y="1508125"/>
            <a:ext cx="8050213"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Select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6329" name="Rectangle 9"/>
          <p:cNvSpPr>
            <a:spLocks noGrp="1" noChangeArrowheads="1"/>
          </p:cNvSpPr>
          <p:nvPr>
            <p:ph type="dt" sz="half" idx="2"/>
          </p:nvPr>
        </p:nvSpPr>
        <p:spPr bwMode="auto">
          <a:xfrm>
            <a:off x="509588" y="6248400"/>
            <a:ext cx="1736725"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spcBef>
                <a:spcPct val="0"/>
              </a:spcBef>
              <a:buFontTx/>
              <a:buNone/>
              <a:defRPr sz="1400">
                <a:solidFill>
                  <a:schemeClr val="accent6"/>
                </a:solidFill>
                <a:latin typeface="Times New Roman" pitchFamily="18" charset="0"/>
                <a:cs typeface="+mn-cs"/>
              </a:defRPr>
            </a:lvl1pPr>
          </a:lstStyle>
          <a:p>
            <a:pPr>
              <a:defRPr/>
            </a:pPr>
            <a:endParaRPr lang="en-US"/>
          </a:p>
        </p:txBody>
      </p:sp>
      <p:sp>
        <p:nvSpPr>
          <p:cNvPr id="56330" name="Rectangle 10"/>
          <p:cNvSpPr>
            <a:spLocks noGrp="1" noChangeArrowheads="1"/>
          </p:cNvSpPr>
          <p:nvPr>
            <p:ph type="ftr" sz="quarter" idx="3"/>
          </p:nvPr>
        </p:nvSpPr>
        <p:spPr bwMode="auto">
          <a:xfrm>
            <a:off x="2314575" y="6248400"/>
            <a:ext cx="28956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spcBef>
                <a:spcPct val="0"/>
              </a:spcBef>
              <a:buFontTx/>
              <a:buNone/>
              <a:defRPr sz="1400">
                <a:solidFill>
                  <a:schemeClr val="accent6"/>
                </a:solidFill>
                <a:latin typeface="Times New Roman" pitchFamily="18" charset="0"/>
                <a:cs typeface="+mn-cs"/>
              </a:defRPr>
            </a:lvl1pPr>
          </a:lstStyle>
          <a:p>
            <a:pPr>
              <a:defRPr/>
            </a:pPr>
            <a:endParaRPr lang="en-US"/>
          </a:p>
        </p:txBody>
      </p:sp>
      <p:sp>
        <p:nvSpPr>
          <p:cNvPr id="56331" name="Rectangle 11"/>
          <p:cNvSpPr>
            <a:spLocks noGrp="1" noChangeArrowheads="1"/>
          </p:cNvSpPr>
          <p:nvPr>
            <p:ph type="sldNum" sz="quarter" idx="4"/>
          </p:nvPr>
        </p:nvSpPr>
        <p:spPr bwMode="auto">
          <a:xfrm>
            <a:off x="6651625"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spcBef>
                <a:spcPct val="0"/>
              </a:spcBef>
              <a:buFontTx/>
              <a:buNone/>
              <a:defRPr sz="1400">
                <a:solidFill>
                  <a:schemeClr val="accent6"/>
                </a:solidFill>
                <a:latin typeface="Times New Roman" pitchFamily="18" charset="0"/>
                <a:cs typeface="+mn-cs"/>
              </a:defRPr>
            </a:lvl1pPr>
          </a:lstStyle>
          <a:p>
            <a:pPr>
              <a:defRPr/>
            </a:pPr>
            <a:fld id="{82794BA8-45F6-49B6-BDA6-F470E68554A7}" type="slidenum">
              <a:rPr lang="en-US"/>
              <a:pPr>
                <a:defRPr/>
              </a:pPr>
              <a:t>‹#›</a:t>
            </a:fld>
            <a:endParaRPr lang="en-US" dirty="0"/>
          </a:p>
        </p:txBody>
      </p:sp>
      <p:grpSp>
        <p:nvGrpSpPr>
          <p:cNvPr id="3080" name="Group 25"/>
          <p:cNvGrpSpPr>
            <a:grpSpLocks/>
          </p:cNvGrpSpPr>
          <p:nvPr/>
        </p:nvGrpSpPr>
        <p:grpSpPr bwMode="auto">
          <a:xfrm>
            <a:off x="5708650" y="6126163"/>
            <a:ext cx="2047875" cy="660400"/>
            <a:chOff x="3596" y="3859"/>
            <a:chExt cx="1290" cy="416"/>
          </a:xfrm>
        </p:grpSpPr>
        <p:pic>
          <p:nvPicPr>
            <p:cNvPr id="3083" name="Picture 26"/>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596" y="3859"/>
              <a:ext cx="41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4" name="Text Box 27"/>
            <p:cNvSpPr txBox="1">
              <a:spLocks noChangeArrowheads="1"/>
            </p:cNvSpPr>
            <p:nvPr userDrawn="1"/>
          </p:nvSpPr>
          <p:spPr bwMode="auto">
            <a:xfrm>
              <a:off x="4023" y="3947"/>
              <a:ext cx="863"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lnSpc>
                  <a:spcPct val="85000"/>
                </a:lnSpc>
                <a:defRPr/>
              </a:pPr>
              <a:r>
                <a:rPr lang="en-US" sz="1200" b="1" smtClean="0">
                  <a:solidFill>
                    <a:srgbClr val="2D2D8A"/>
                  </a:solidFill>
                </a:rPr>
                <a:t>Federal Aviation</a:t>
              </a:r>
            </a:p>
            <a:p>
              <a:pPr eaLnBrk="1" hangingPunct="1">
                <a:lnSpc>
                  <a:spcPct val="85000"/>
                </a:lnSpc>
                <a:defRPr/>
              </a:pPr>
              <a:r>
                <a:rPr lang="en-US" sz="1200" b="1" smtClean="0">
                  <a:solidFill>
                    <a:srgbClr val="2D2D8A"/>
                  </a:solidFill>
                </a:rPr>
                <a:t>Administration</a:t>
              </a:r>
            </a:p>
          </p:txBody>
        </p:sp>
      </p:grpSp>
      <p:sp>
        <p:nvSpPr>
          <p:cNvPr id="3081" name="Text Box 29" hidden="1"/>
          <p:cNvSpPr txBox="1">
            <a:spLocks noChangeArrowheads="1"/>
          </p:cNvSpPr>
          <p:nvPr/>
        </p:nvSpPr>
        <p:spPr bwMode="auto">
          <a:xfrm>
            <a:off x="449263" y="6205538"/>
            <a:ext cx="47847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spcBef>
                <a:spcPct val="50000"/>
              </a:spcBef>
              <a:defRPr/>
            </a:pPr>
            <a:r>
              <a:rPr lang="en-US" sz="1200" b="1" smtClean="0">
                <a:solidFill>
                  <a:srgbClr val="C0C0C0"/>
                </a:solidFill>
              </a:rPr>
              <a:t>&lt;Presentation Title – Change on Master Slide&gt;</a:t>
            </a:r>
            <a:endParaRPr lang="en-US" sz="1200" smtClean="0">
              <a:solidFill>
                <a:srgbClr val="C0C0C0"/>
              </a:solidFill>
            </a:endParaRPr>
          </a:p>
        </p:txBody>
      </p:sp>
      <p:sp>
        <p:nvSpPr>
          <p:cNvPr id="3082" name="Text Box 30" hidden="1"/>
          <p:cNvSpPr txBox="1">
            <a:spLocks noChangeArrowheads="1"/>
          </p:cNvSpPr>
          <p:nvPr/>
        </p:nvSpPr>
        <p:spPr bwMode="auto">
          <a:xfrm>
            <a:off x="441325" y="6384925"/>
            <a:ext cx="3740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spcBef>
                <a:spcPct val="50000"/>
              </a:spcBef>
              <a:defRPr/>
            </a:pPr>
            <a:r>
              <a:rPr lang="en-US" sz="1200" smtClean="0">
                <a:solidFill>
                  <a:srgbClr val="C0C0C0"/>
                </a:solidFill>
              </a:rPr>
              <a:t>&lt;Date of Presentation – Change on Master Slide&gt;</a:t>
            </a:r>
          </a:p>
        </p:txBody>
      </p:sp>
    </p:spTree>
  </p:cSld>
  <p:clrMap bg1="lt1" tx1="dk1" bg2="lt2" tx2="dk2" accent1="accent1" accent2="accent2" accent3="accent3" accent4="accent4" accent5="accent5" accent6="accent6" hlink="hlink" folHlink="folHlink"/>
  <p:timing>
    <p:tnLst>
      <p:par>
        <p:cTn id="1" dur="indefinite" restart="never" nodeType="tmRoot"/>
      </p:par>
    </p:tnLst>
  </p:timing>
  <p:hf hdr="0" ftr="0" dt="0"/>
  <p:txStyles>
    <p:titleStyle>
      <a:lvl1pPr algn="l" rtl="0" eaLnBrk="0" fontAlgn="base" hangingPunct="0">
        <a:spcBef>
          <a:spcPct val="0"/>
        </a:spcBef>
        <a:spcAft>
          <a:spcPct val="0"/>
        </a:spcAft>
        <a:defRPr sz="4000" b="1">
          <a:solidFill>
            <a:srgbClr val="1D2F68"/>
          </a:solidFill>
          <a:latin typeface="+mj-lt"/>
          <a:ea typeface="+mj-ea"/>
          <a:cs typeface="+mj-cs"/>
        </a:defRPr>
      </a:lvl1pPr>
      <a:lvl2pPr algn="l" rtl="0" eaLnBrk="0" fontAlgn="base" hangingPunct="0">
        <a:spcBef>
          <a:spcPct val="0"/>
        </a:spcBef>
        <a:spcAft>
          <a:spcPct val="0"/>
        </a:spcAft>
        <a:defRPr sz="4000" b="1">
          <a:solidFill>
            <a:srgbClr val="1D2F68"/>
          </a:solidFill>
          <a:latin typeface="Arial" charset="0"/>
        </a:defRPr>
      </a:lvl2pPr>
      <a:lvl3pPr algn="l" rtl="0" eaLnBrk="0" fontAlgn="base" hangingPunct="0">
        <a:spcBef>
          <a:spcPct val="0"/>
        </a:spcBef>
        <a:spcAft>
          <a:spcPct val="0"/>
        </a:spcAft>
        <a:defRPr sz="4000" b="1">
          <a:solidFill>
            <a:srgbClr val="1D2F68"/>
          </a:solidFill>
          <a:latin typeface="Arial" charset="0"/>
        </a:defRPr>
      </a:lvl3pPr>
      <a:lvl4pPr algn="l" rtl="0" eaLnBrk="0" fontAlgn="base" hangingPunct="0">
        <a:spcBef>
          <a:spcPct val="0"/>
        </a:spcBef>
        <a:spcAft>
          <a:spcPct val="0"/>
        </a:spcAft>
        <a:defRPr sz="4000" b="1">
          <a:solidFill>
            <a:srgbClr val="1D2F68"/>
          </a:solidFill>
          <a:latin typeface="Arial" charset="0"/>
        </a:defRPr>
      </a:lvl4pPr>
      <a:lvl5pPr algn="l" rtl="0" eaLnBrk="0" fontAlgn="base" hangingPunct="0">
        <a:spcBef>
          <a:spcPct val="0"/>
        </a:spcBef>
        <a:spcAft>
          <a:spcPct val="0"/>
        </a:spcAft>
        <a:defRPr sz="4000" b="1">
          <a:solidFill>
            <a:srgbClr val="1D2F68"/>
          </a:solidFill>
          <a:latin typeface="Arial" charset="0"/>
        </a:defRPr>
      </a:lvl5pPr>
      <a:lvl6pPr marL="457200" algn="l" rtl="0" fontAlgn="base">
        <a:spcBef>
          <a:spcPct val="0"/>
        </a:spcBef>
        <a:spcAft>
          <a:spcPct val="0"/>
        </a:spcAft>
        <a:defRPr sz="4000" b="1">
          <a:solidFill>
            <a:srgbClr val="1D2F68"/>
          </a:solidFill>
          <a:latin typeface="Arial" charset="0"/>
        </a:defRPr>
      </a:lvl6pPr>
      <a:lvl7pPr marL="914400" algn="l" rtl="0" fontAlgn="base">
        <a:spcBef>
          <a:spcPct val="0"/>
        </a:spcBef>
        <a:spcAft>
          <a:spcPct val="0"/>
        </a:spcAft>
        <a:defRPr sz="4000" b="1">
          <a:solidFill>
            <a:srgbClr val="1D2F68"/>
          </a:solidFill>
          <a:latin typeface="Arial" charset="0"/>
        </a:defRPr>
      </a:lvl7pPr>
      <a:lvl8pPr marL="1371600" algn="l" rtl="0" fontAlgn="base">
        <a:spcBef>
          <a:spcPct val="0"/>
        </a:spcBef>
        <a:spcAft>
          <a:spcPct val="0"/>
        </a:spcAft>
        <a:defRPr sz="4000" b="1">
          <a:solidFill>
            <a:srgbClr val="1D2F68"/>
          </a:solidFill>
          <a:latin typeface="Arial" charset="0"/>
        </a:defRPr>
      </a:lvl8pPr>
      <a:lvl9pPr marL="1828800" algn="l" rtl="0" fontAlgn="base">
        <a:spcBef>
          <a:spcPct val="0"/>
        </a:spcBef>
        <a:spcAft>
          <a:spcPct val="0"/>
        </a:spcAft>
        <a:defRPr sz="4000" b="1">
          <a:solidFill>
            <a:srgbClr val="1D2F68"/>
          </a:solidFill>
          <a:latin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8.png"/><Relationship Id="rId4" Type="http://schemas.openxmlformats.org/officeDocument/2006/relationships/image" Target="../media/image7.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faa.gov/about/office_org/headquarters_offices/ato/service_units/enroute/oceanic/data_link/"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eaLnBrk="1" hangingPunct="1">
              <a:defRPr/>
            </a:pPr>
            <a:r>
              <a:rPr lang="en-US" dirty="0" smtClean="0"/>
              <a:t>Operational Approval Process</a:t>
            </a:r>
            <a:endParaRPr lang="en-US" dirty="0"/>
          </a:p>
        </p:txBody>
      </p:sp>
      <p:sp>
        <p:nvSpPr>
          <p:cNvPr id="7171" name="Text Placeholder 4"/>
          <p:cNvSpPr>
            <a:spLocks noGrp="1"/>
          </p:cNvSpPr>
          <p:nvPr>
            <p:ph type="body" idx="1"/>
          </p:nvPr>
        </p:nvSpPr>
        <p:spPr/>
        <p:txBody>
          <a:bodyPr/>
          <a:lstStyle/>
          <a:p>
            <a:pPr algn="ctr" eaLnBrk="1" hangingPunct="1"/>
            <a:r>
              <a:rPr lang="en-US" sz="4000" smtClean="0">
                <a:solidFill>
                  <a:srgbClr val="002060"/>
                </a:solidFill>
              </a:rPr>
              <a:t>RNP 4</a:t>
            </a:r>
          </a:p>
        </p:txBody>
      </p:sp>
      <p:pic>
        <p:nvPicPr>
          <p:cNvPr id="6" name="Picture 5" descr="MC910216995.PNG"/>
          <p:cNvPicPr>
            <a:picLocks noChangeAspect="1"/>
          </p:cNvPicPr>
          <p:nvPr/>
        </p:nvPicPr>
        <p:blipFill>
          <a:blip r:embed="rId3" cstate="print"/>
          <a:stretch>
            <a:fillRect/>
          </a:stretch>
        </p:blipFill>
        <p:spPr>
          <a:xfrm>
            <a:off x="858966" y="733425"/>
            <a:ext cx="4736626" cy="2978811"/>
          </a:xfrm>
          <a:prstGeom prst="ellipse">
            <a:avLst/>
          </a:prstGeom>
          <a:ln>
            <a:noFill/>
          </a:ln>
          <a:effectLst>
            <a:softEdge rad="112500"/>
          </a:effectLst>
        </p:spPr>
      </p:pic>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7"/>
          <p:cNvSpPr>
            <a:spLocks noGrp="1"/>
          </p:cNvSpPr>
          <p:nvPr>
            <p:ph type="title"/>
          </p:nvPr>
        </p:nvSpPr>
        <p:spPr/>
        <p:txBody>
          <a:bodyPr/>
          <a:lstStyle/>
          <a:p>
            <a:pPr algn="ctr" eaLnBrk="1" hangingPunct="1"/>
            <a:r>
              <a:rPr lang="en-US" smtClean="0"/>
              <a:t>Applicability</a:t>
            </a:r>
          </a:p>
        </p:txBody>
      </p:sp>
      <p:sp>
        <p:nvSpPr>
          <p:cNvPr id="16387" name="Content Placeholder 7"/>
          <p:cNvSpPr>
            <a:spLocks noGrp="1"/>
          </p:cNvSpPr>
          <p:nvPr>
            <p:ph idx="1"/>
          </p:nvPr>
        </p:nvSpPr>
        <p:spPr/>
        <p:txBody>
          <a:bodyPr/>
          <a:lstStyle/>
          <a:p>
            <a:r>
              <a:rPr lang="en-US" sz="2400" smtClean="0"/>
              <a:t>Applies to Operators conducting operations under 14 CFR parts 91, 121, 125, and 135 in RNP-4 oceanic and remote areas. </a:t>
            </a:r>
          </a:p>
          <a:p>
            <a:r>
              <a:rPr lang="en-US" sz="2400" smtClean="0"/>
              <a:t>These requirements are consistent with 14 CFR part 91, §§ 91.703(a)(1) and (a)(2), which require each operator, operating a civil aircraft of U.S. registry outside of the United States, to comply with ICAO Annex 2, when operating over the high seas, and to comply with the regulations of a foreign country when operating within that country’s airspace. </a:t>
            </a:r>
          </a:p>
          <a:p>
            <a:endParaRPr lang="en-US" sz="2400" smtClean="0"/>
          </a:p>
          <a:p>
            <a:endParaRPr lang="en-US" sz="2400" smtClean="0"/>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7"/>
          <p:cNvSpPr>
            <a:spLocks noGrp="1"/>
          </p:cNvSpPr>
          <p:nvPr>
            <p:ph type="title"/>
          </p:nvPr>
        </p:nvSpPr>
        <p:spPr/>
        <p:txBody>
          <a:bodyPr/>
          <a:lstStyle/>
          <a:p>
            <a:pPr algn="ctr" eaLnBrk="1" hangingPunct="1"/>
            <a:r>
              <a:rPr lang="en-US" sz="3600" smtClean="0"/>
              <a:t>Operational Authorization Process</a:t>
            </a:r>
          </a:p>
        </p:txBody>
      </p:sp>
      <p:sp>
        <p:nvSpPr>
          <p:cNvPr id="17411" name="Content Placeholder 7"/>
          <p:cNvSpPr>
            <a:spLocks noGrp="1"/>
          </p:cNvSpPr>
          <p:nvPr>
            <p:ph idx="1"/>
          </p:nvPr>
        </p:nvSpPr>
        <p:spPr>
          <a:xfrm>
            <a:off x="495300" y="1068388"/>
            <a:ext cx="8050213" cy="4560887"/>
          </a:xfrm>
        </p:spPr>
        <p:txBody>
          <a:bodyPr/>
          <a:lstStyle/>
          <a:p>
            <a:r>
              <a:rPr lang="en-US" smtClean="0"/>
              <a:t>Aircraft must be qualified</a:t>
            </a:r>
          </a:p>
          <a:p>
            <a:r>
              <a:rPr lang="en-US" smtClean="0"/>
              <a:t>Operator must be approved for flight in RNP 4 airspace.</a:t>
            </a:r>
          </a:p>
          <a:p>
            <a:r>
              <a:rPr lang="en-US" smtClean="0"/>
              <a:t>To obtain Operational Authorization</a:t>
            </a:r>
          </a:p>
          <a:p>
            <a:pPr lvl="1"/>
            <a:r>
              <a:rPr lang="en-US" smtClean="0"/>
              <a:t>Aircraft Eligibility</a:t>
            </a:r>
          </a:p>
          <a:p>
            <a:pPr lvl="1"/>
            <a:r>
              <a:rPr lang="en-US" smtClean="0"/>
              <a:t>Flight Crew Procedures</a:t>
            </a:r>
          </a:p>
          <a:p>
            <a:pPr lvl="1"/>
            <a:r>
              <a:rPr lang="en-US" smtClean="0"/>
              <a:t>Database Use and Operating Procedures</a:t>
            </a:r>
          </a:p>
          <a:p>
            <a:pPr lvl="1"/>
            <a:r>
              <a:rPr lang="en-US" smtClean="0"/>
              <a:t>OpSpecs/Mspecs/LOA Issued to the Operator</a:t>
            </a:r>
          </a:p>
          <a:p>
            <a:endParaRPr lang="en-US" smtClean="0"/>
          </a:p>
          <a:p>
            <a:endParaRPr lang="en-US" smtClean="0"/>
          </a:p>
          <a:p>
            <a:endParaRPr lang="en-US" smtClean="0"/>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7"/>
          <p:cNvSpPr>
            <a:spLocks noGrp="1"/>
          </p:cNvSpPr>
          <p:nvPr>
            <p:ph type="title"/>
          </p:nvPr>
        </p:nvSpPr>
        <p:spPr/>
        <p:txBody>
          <a:bodyPr/>
          <a:lstStyle/>
          <a:p>
            <a:pPr algn="ctr" eaLnBrk="1" hangingPunct="1"/>
            <a:r>
              <a:rPr lang="en-US" sz="3600" smtClean="0"/>
              <a:t>Operational Authorization Process</a:t>
            </a:r>
          </a:p>
        </p:txBody>
      </p:sp>
      <p:sp>
        <p:nvSpPr>
          <p:cNvPr id="18435" name="Content Placeholder 7"/>
          <p:cNvSpPr>
            <a:spLocks noGrp="1"/>
          </p:cNvSpPr>
          <p:nvPr>
            <p:ph idx="1"/>
          </p:nvPr>
        </p:nvSpPr>
        <p:spPr>
          <a:xfrm>
            <a:off x="495300" y="1068388"/>
            <a:ext cx="8050213" cy="4560887"/>
          </a:xfrm>
        </p:spPr>
        <p:txBody>
          <a:bodyPr/>
          <a:lstStyle/>
          <a:p>
            <a:endParaRPr lang="en-US" smtClean="0"/>
          </a:p>
          <a:p>
            <a:r>
              <a:rPr lang="en-US" smtClean="0"/>
              <a:t>Pre-application Meeting</a:t>
            </a:r>
          </a:p>
          <a:p>
            <a:pPr lvl="1"/>
            <a:r>
              <a:rPr lang="en-US" smtClean="0"/>
              <a:t>Operator and FAA</a:t>
            </a:r>
          </a:p>
          <a:p>
            <a:pPr lvl="1">
              <a:buFontTx/>
              <a:buNone/>
            </a:pPr>
            <a:endParaRPr lang="en-US" smtClean="0"/>
          </a:p>
          <a:p>
            <a:pPr>
              <a:buFontTx/>
              <a:buAutoNum type="arabicPeriod"/>
            </a:pPr>
            <a:r>
              <a:rPr lang="en-US" smtClean="0"/>
              <a:t>Parts 121, 125, and 135 </a:t>
            </a:r>
          </a:p>
          <a:p>
            <a:pPr marL="2228850" lvl="4" indent="-457200"/>
            <a:r>
              <a:rPr lang="en-US" smtClean="0"/>
              <a:t>(OpSpec B036/B050)</a:t>
            </a:r>
          </a:p>
          <a:p>
            <a:pPr>
              <a:buFontTx/>
              <a:buAutoNum type="arabicPeriod"/>
            </a:pPr>
            <a:r>
              <a:rPr lang="en-US" smtClean="0"/>
              <a:t>Part 91 </a:t>
            </a:r>
          </a:p>
          <a:p>
            <a:pPr marL="2228850" lvl="4" indent="-457200"/>
            <a:r>
              <a:rPr lang="en-US" smtClean="0"/>
              <a:t>(Letter Of Authorization)</a:t>
            </a:r>
          </a:p>
          <a:p>
            <a:pPr marL="2228850" lvl="4" indent="-457200"/>
            <a:endParaRPr lang="en-US" smtClean="0"/>
          </a:p>
          <a:p>
            <a:r>
              <a:rPr lang="en-US" smtClean="0"/>
              <a:t>Determining Eligibility of Aircraft</a:t>
            </a:r>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7"/>
          <p:cNvSpPr>
            <a:spLocks noGrp="1"/>
          </p:cNvSpPr>
          <p:nvPr>
            <p:ph type="title"/>
          </p:nvPr>
        </p:nvSpPr>
        <p:spPr/>
        <p:txBody>
          <a:bodyPr/>
          <a:lstStyle/>
          <a:p>
            <a:pPr algn="ctr" eaLnBrk="1" hangingPunct="1"/>
            <a:r>
              <a:rPr lang="en-US" sz="3600" smtClean="0"/>
              <a:t>Application Contents</a:t>
            </a:r>
          </a:p>
        </p:txBody>
      </p:sp>
      <p:sp>
        <p:nvSpPr>
          <p:cNvPr id="19459" name="Content Placeholder 7"/>
          <p:cNvSpPr>
            <a:spLocks noGrp="1"/>
          </p:cNvSpPr>
          <p:nvPr>
            <p:ph idx="1"/>
          </p:nvPr>
        </p:nvSpPr>
        <p:spPr>
          <a:xfrm>
            <a:off x="495300" y="1176338"/>
            <a:ext cx="8050213" cy="4298950"/>
          </a:xfrm>
        </p:spPr>
        <p:txBody>
          <a:bodyPr/>
          <a:lstStyle/>
          <a:p>
            <a:pPr marL="514350" indent="-514350">
              <a:buFontTx/>
              <a:buAutoNum type="arabicPeriod"/>
            </a:pPr>
            <a:r>
              <a:rPr lang="en-US" smtClean="0"/>
              <a:t>Aircraft Eligibility Documents</a:t>
            </a:r>
          </a:p>
          <a:p>
            <a:pPr marL="514350" indent="-514350">
              <a:buFontTx/>
              <a:buAutoNum type="arabicPeriod"/>
            </a:pPr>
            <a:r>
              <a:rPr lang="en-US" smtClean="0"/>
              <a:t>Description of Aircraft Equipment</a:t>
            </a:r>
          </a:p>
          <a:p>
            <a:pPr marL="514350" indent="-514350">
              <a:buFontTx/>
              <a:buAutoNum type="arabicPeriod"/>
            </a:pPr>
            <a:r>
              <a:rPr lang="en-US" smtClean="0"/>
              <a:t>Training Programs and Operational Practices and Procedures</a:t>
            </a:r>
          </a:p>
          <a:p>
            <a:pPr marL="514350" indent="-514350">
              <a:buFontTx/>
              <a:buAutoNum type="arabicPeriod"/>
            </a:pPr>
            <a:r>
              <a:rPr lang="en-US" smtClean="0"/>
              <a:t>Operational Manuals and Checklists</a:t>
            </a:r>
          </a:p>
          <a:p>
            <a:pPr marL="514350" indent="-514350">
              <a:buFontTx/>
              <a:buAutoNum type="arabicPeriod"/>
            </a:pPr>
            <a:r>
              <a:rPr lang="en-US" smtClean="0"/>
              <a:t>Past Performance</a:t>
            </a:r>
          </a:p>
          <a:p>
            <a:pPr marL="514350" indent="-514350">
              <a:buFontTx/>
              <a:buAutoNum type="arabicPeriod"/>
            </a:pPr>
            <a:r>
              <a:rPr lang="en-US" smtClean="0"/>
              <a:t>Minimum Equipment Listing (MEL)</a:t>
            </a:r>
          </a:p>
          <a:p>
            <a:pPr marL="514350" indent="-514350">
              <a:buFontTx/>
              <a:buAutoNum type="arabicPeriod"/>
            </a:pPr>
            <a:r>
              <a:rPr lang="en-US" smtClean="0"/>
              <a:t>Maintenance</a:t>
            </a:r>
          </a:p>
          <a:p>
            <a:pPr marL="514350" indent="-514350">
              <a:buFontTx/>
              <a:buAutoNum type="arabicPeriod"/>
            </a:pPr>
            <a:endParaRPr lang="en-US" smtClean="0"/>
          </a:p>
          <a:p>
            <a:pPr marL="514350" indent="-514350"/>
            <a:endParaRPr lang="en-US" smtClean="0"/>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7"/>
          <p:cNvSpPr>
            <a:spLocks noGrp="1"/>
          </p:cNvSpPr>
          <p:nvPr>
            <p:ph type="title"/>
          </p:nvPr>
        </p:nvSpPr>
        <p:spPr/>
        <p:txBody>
          <a:bodyPr/>
          <a:lstStyle/>
          <a:p>
            <a:pPr algn="ctr" eaLnBrk="1" hangingPunct="1"/>
            <a:r>
              <a:rPr lang="en-US" sz="3600" smtClean="0"/>
              <a:t>Operational Authorization Process</a:t>
            </a:r>
          </a:p>
        </p:txBody>
      </p:sp>
      <p:sp>
        <p:nvSpPr>
          <p:cNvPr id="20483" name="Content Placeholder 7"/>
          <p:cNvSpPr>
            <a:spLocks noGrp="1"/>
          </p:cNvSpPr>
          <p:nvPr>
            <p:ph idx="1"/>
          </p:nvPr>
        </p:nvSpPr>
        <p:spPr>
          <a:xfrm>
            <a:off x="495300" y="1068388"/>
            <a:ext cx="8050213" cy="4560887"/>
          </a:xfrm>
        </p:spPr>
        <p:txBody>
          <a:bodyPr/>
          <a:lstStyle/>
          <a:p>
            <a:r>
              <a:rPr lang="en-US" sz="2300" smtClean="0"/>
              <a:t>2.8.	FAA EVALUATION OF PROPOSAL. </a:t>
            </a:r>
          </a:p>
          <a:p>
            <a:r>
              <a:rPr lang="en-US" sz="2300" smtClean="0"/>
              <a:t>a. 	Aircraft Eligibility Groups. </a:t>
            </a:r>
          </a:p>
          <a:p>
            <a:r>
              <a:rPr lang="en-US" sz="2300" i="1" smtClean="0"/>
              <a:t>Group 1</a:t>
            </a:r>
            <a:r>
              <a:rPr lang="en-US" sz="2300" smtClean="0"/>
              <a:t>.   Aircraft with formal approval of RNP integration accounting for oceanic and remote area operations in the AFM or airworthiness documentation. </a:t>
            </a:r>
          </a:p>
          <a:p>
            <a:r>
              <a:rPr lang="en-US" sz="2300" i="1" smtClean="0"/>
              <a:t>Group 2.</a:t>
            </a:r>
            <a:r>
              <a:rPr lang="en-US" sz="2300" smtClean="0"/>
              <a:t> Aircraft with prior navigation system approval can equate their certified level of performance, under previous standards, to the RNP-4 criteria. </a:t>
            </a:r>
          </a:p>
          <a:p>
            <a:r>
              <a:rPr lang="en-US" sz="2300" i="1" smtClean="0"/>
              <a:t>Group 3</a:t>
            </a:r>
            <a:r>
              <a:rPr lang="en-US" sz="2300" smtClean="0"/>
              <a:t>. New Technology–navigation systems meeting the performance requirements of this order. </a:t>
            </a:r>
          </a:p>
          <a:p>
            <a:endParaRPr lang="en-US" sz="2400" smtClean="0"/>
          </a:p>
          <a:p>
            <a:pPr lvl="2"/>
            <a:endParaRPr lang="en-US" sz="1200" smtClean="0"/>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7"/>
          <p:cNvSpPr>
            <a:spLocks noGrp="1"/>
          </p:cNvSpPr>
          <p:nvPr>
            <p:ph type="title"/>
          </p:nvPr>
        </p:nvSpPr>
        <p:spPr/>
        <p:txBody>
          <a:bodyPr/>
          <a:lstStyle/>
          <a:p>
            <a:pPr algn="ctr" eaLnBrk="1" hangingPunct="1"/>
            <a:r>
              <a:rPr lang="en-US" sz="3600" smtClean="0"/>
              <a:t>Operational Authorization Process</a:t>
            </a:r>
          </a:p>
        </p:txBody>
      </p:sp>
      <p:sp>
        <p:nvSpPr>
          <p:cNvPr id="21507" name="Content Placeholder 7"/>
          <p:cNvSpPr>
            <a:spLocks noGrp="1"/>
          </p:cNvSpPr>
          <p:nvPr>
            <p:ph idx="1"/>
          </p:nvPr>
        </p:nvSpPr>
        <p:spPr>
          <a:xfrm>
            <a:off x="495300" y="1068388"/>
            <a:ext cx="8050213" cy="4560887"/>
          </a:xfrm>
        </p:spPr>
        <p:txBody>
          <a:bodyPr/>
          <a:lstStyle/>
          <a:p>
            <a:r>
              <a:rPr lang="en-US" i="1" smtClean="0">
                <a:solidFill>
                  <a:srgbClr val="FFC000"/>
                </a:solidFill>
              </a:rPr>
              <a:t>Group 2.</a:t>
            </a:r>
            <a:r>
              <a:rPr lang="en-US" smtClean="0"/>
              <a:t> Aircraft with prior navigation system approval can equate their certified level of performance, under previous standards, to the RNP-4 criteria. The standards listed in </a:t>
            </a:r>
            <a:r>
              <a:rPr lang="en-US" smtClean="0">
                <a:solidFill>
                  <a:srgbClr val="FFC000"/>
                </a:solidFill>
              </a:rPr>
              <a:t>subparagraphs a and b </a:t>
            </a:r>
            <a:r>
              <a:rPr lang="en-US" smtClean="0"/>
              <a:t>below, can be used to qualify an aircraft under Group 2. Other standards may also be used if they are sufficient to ensure that the RNP-4 requirements are met.</a:t>
            </a:r>
          </a:p>
          <a:p>
            <a:endParaRPr lang="en-US" smtClean="0"/>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7"/>
          <p:cNvSpPr>
            <a:spLocks noGrp="1"/>
          </p:cNvSpPr>
          <p:nvPr>
            <p:ph type="title"/>
          </p:nvPr>
        </p:nvSpPr>
        <p:spPr/>
        <p:txBody>
          <a:bodyPr/>
          <a:lstStyle/>
          <a:p>
            <a:pPr algn="ctr" eaLnBrk="1" hangingPunct="1"/>
            <a:r>
              <a:rPr lang="en-US" sz="3600" smtClean="0"/>
              <a:t>Operational Authorization Process</a:t>
            </a:r>
          </a:p>
        </p:txBody>
      </p:sp>
      <p:sp>
        <p:nvSpPr>
          <p:cNvPr id="22531" name="Content Placeholder 7"/>
          <p:cNvSpPr>
            <a:spLocks noGrp="1"/>
          </p:cNvSpPr>
          <p:nvPr>
            <p:ph idx="1"/>
          </p:nvPr>
        </p:nvSpPr>
        <p:spPr>
          <a:xfrm>
            <a:off x="495300" y="1068388"/>
            <a:ext cx="8050213" cy="4560887"/>
          </a:xfrm>
        </p:spPr>
        <p:txBody>
          <a:bodyPr/>
          <a:lstStyle/>
          <a:p>
            <a:pPr>
              <a:defRPr/>
            </a:pPr>
            <a:r>
              <a:rPr lang="en-US" sz="2000" dirty="0" smtClean="0"/>
              <a:t>(a) 	Global Navigation Satellite Systems (GNSS) as primary navigation. Aircraft having GNSS as the primary LRNS for oceanic and remote operations approval must meet performance requirements. </a:t>
            </a:r>
          </a:p>
          <a:p>
            <a:pPr lvl="1">
              <a:defRPr/>
            </a:pPr>
            <a:r>
              <a:rPr lang="en-US" sz="1600" dirty="0" smtClean="0"/>
              <a:t>AFMs or airworthiness documentation should indicate if the GNSS system installation meets these requirements. </a:t>
            </a:r>
            <a:r>
              <a:rPr lang="en-US" sz="1600" u="sng" dirty="0" smtClean="0">
                <a:solidFill>
                  <a:srgbClr val="FF0000"/>
                </a:solidFill>
              </a:rPr>
              <a:t>Dual independent GNSS equipment is required and an approved dispatch </a:t>
            </a:r>
            <a:r>
              <a:rPr lang="en-US" sz="1600" b="1" u="sng" dirty="0" smtClean="0">
                <a:solidFill>
                  <a:srgbClr val="FF0000"/>
                </a:solidFill>
              </a:rPr>
              <a:t>fault detection and exclusion (FDE) </a:t>
            </a:r>
            <a:r>
              <a:rPr lang="en-US" sz="1600" u="sng" dirty="0" smtClean="0">
                <a:solidFill>
                  <a:srgbClr val="FF0000"/>
                </a:solidFill>
              </a:rPr>
              <a:t>availability prediction program must be used. </a:t>
            </a:r>
            <a:r>
              <a:rPr lang="en-US" sz="1600" dirty="0" smtClean="0"/>
              <a:t>The maximum allowable time for which FDE capability is projected to be </a:t>
            </a:r>
            <a:r>
              <a:rPr lang="en-US" sz="1600" dirty="0" smtClean="0">
                <a:solidFill>
                  <a:srgbClr val="FF0000"/>
                </a:solidFill>
              </a:rPr>
              <a:t>unavailable is 25 minutes</a:t>
            </a:r>
            <a:r>
              <a:rPr lang="en-US" sz="1600" dirty="0" smtClean="0"/>
              <a:t>. Maximum outage times will be included as a condition of the operational authorization. </a:t>
            </a:r>
          </a:p>
          <a:p>
            <a:pPr marL="457200" lvl="1" indent="0">
              <a:buFontTx/>
              <a:buNone/>
              <a:defRPr/>
            </a:pPr>
            <a:endParaRPr lang="en-US" sz="1600" dirty="0" smtClean="0"/>
          </a:p>
          <a:p>
            <a:pPr lvl="1">
              <a:defRPr/>
            </a:pPr>
            <a:r>
              <a:rPr lang="en-US" sz="1600" dirty="0" smtClean="0"/>
              <a:t>NOTE: If predictions indicate that the maximum allowable FDE outage will be exceeded, the operation must be rescheduled when FDE is available. </a:t>
            </a:r>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lgn="ctr"/>
            <a:r>
              <a:rPr lang="en-US" smtClean="0"/>
              <a:t>Fault Detection and Exclusion (FDE)</a:t>
            </a:r>
          </a:p>
        </p:txBody>
      </p:sp>
      <p:sp>
        <p:nvSpPr>
          <p:cNvPr id="23555" name="Content Placeholder 2"/>
          <p:cNvSpPr>
            <a:spLocks noGrp="1"/>
          </p:cNvSpPr>
          <p:nvPr>
            <p:ph idx="1"/>
          </p:nvPr>
        </p:nvSpPr>
        <p:spPr/>
        <p:txBody>
          <a:bodyPr/>
          <a:lstStyle/>
          <a:p>
            <a:r>
              <a:rPr lang="en-US" smtClean="0"/>
              <a:t>Fault Detection and Exclusion (FDE):</a:t>
            </a:r>
          </a:p>
          <a:p>
            <a:pPr lvl="1"/>
            <a:r>
              <a:rPr lang="en-US" smtClean="0"/>
              <a:t>The maximum allowable time for </a:t>
            </a:r>
            <a:r>
              <a:rPr lang="en-US" b="1" smtClean="0"/>
              <a:t>RNP 4</a:t>
            </a:r>
            <a:r>
              <a:rPr lang="en-US" smtClean="0"/>
              <a:t> for which FDE capability is projected to be unavailable on any one event is</a:t>
            </a:r>
            <a:r>
              <a:rPr lang="en-US" b="1" smtClean="0"/>
              <a:t> 25 minutes</a:t>
            </a:r>
          </a:p>
          <a:p>
            <a:pPr lvl="1"/>
            <a:r>
              <a:rPr lang="en-US" smtClean="0"/>
              <a:t>The maximum allowable time for </a:t>
            </a:r>
            <a:r>
              <a:rPr lang="en-US" b="1" smtClean="0"/>
              <a:t>RNP 10 </a:t>
            </a:r>
            <a:r>
              <a:rPr lang="en-US" smtClean="0"/>
              <a:t>for which FDE capability is projected to be unavailable on any one event is </a:t>
            </a:r>
            <a:r>
              <a:rPr lang="en-US" b="1" smtClean="0"/>
              <a:t>34 minutes</a:t>
            </a:r>
          </a:p>
          <a:p>
            <a:pPr lvl="1"/>
            <a:endParaRPr lang="en-US" smtClean="0"/>
          </a:p>
        </p:txBody>
      </p:sp>
      <p:sp>
        <p:nvSpPr>
          <p:cNvPr id="4" name="Slide Number Placeholder 3"/>
          <p:cNvSpPr>
            <a:spLocks noGrp="1"/>
          </p:cNvSpPr>
          <p:nvPr>
            <p:ph type="sldNum" sz="quarter" idx="12"/>
          </p:nvPr>
        </p:nvSpPr>
        <p:spPr/>
        <p:txBody>
          <a:bodyPr/>
          <a:lstStyle/>
          <a:p>
            <a:pPr>
              <a:defRPr/>
            </a:pPr>
            <a:fld id="{7AE61D2D-D2FA-4D2E-8747-F2BD0DD1CF0D}" type="slidenum">
              <a:rPr lang="en-US" smtClean="0"/>
              <a:pPr>
                <a:defRPr/>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7"/>
          <p:cNvSpPr>
            <a:spLocks noGrp="1"/>
          </p:cNvSpPr>
          <p:nvPr>
            <p:ph type="title"/>
          </p:nvPr>
        </p:nvSpPr>
        <p:spPr/>
        <p:txBody>
          <a:bodyPr/>
          <a:lstStyle/>
          <a:p>
            <a:pPr algn="ctr" eaLnBrk="1" hangingPunct="1"/>
            <a:r>
              <a:rPr lang="en-US" sz="3600" smtClean="0"/>
              <a:t>Operational Authorization Process</a:t>
            </a:r>
          </a:p>
        </p:txBody>
      </p:sp>
      <p:sp>
        <p:nvSpPr>
          <p:cNvPr id="19459" name="Content Placeholder 7"/>
          <p:cNvSpPr>
            <a:spLocks noGrp="1"/>
          </p:cNvSpPr>
          <p:nvPr>
            <p:ph idx="1"/>
          </p:nvPr>
        </p:nvSpPr>
        <p:spPr>
          <a:xfrm>
            <a:off x="495300" y="1068388"/>
            <a:ext cx="8050213" cy="4560887"/>
          </a:xfrm>
        </p:spPr>
        <p:txBody>
          <a:bodyPr/>
          <a:lstStyle/>
          <a:p>
            <a:pPr>
              <a:defRPr/>
            </a:pPr>
            <a:r>
              <a:rPr lang="en-US" sz="1600" dirty="0" smtClean="0"/>
              <a:t>(b) 	</a:t>
            </a:r>
            <a:r>
              <a:rPr lang="en-US" sz="1600" dirty="0" err="1" smtClean="0"/>
              <a:t>Multisensor</a:t>
            </a:r>
            <a:r>
              <a:rPr lang="en-US" sz="1600" dirty="0" smtClean="0"/>
              <a:t> Systems Integrating GPS. </a:t>
            </a:r>
          </a:p>
          <a:p>
            <a:pPr lvl="1">
              <a:defRPr/>
            </a:pPr>
            <a:r>
              <a:rPr lang="en-US" sz="1600" dirty="0" smtClean="0"/>
              <a:t>i. 	GPS integrity provided by Receiver Autonomous </a:t>
            </a:r>
            <a:r>
              <a:rPr lang="en-US" sz="1600" dirty="0"/>
              <a:t>I</a:t>
            </a:r>
            <a:r>
              <a:rPr lang="en-US" sz="1600" dirty="0" smtClean="0"/>
              <a:t>ntegrity Monitoring (RAIM). </a:t>
            </a:r>
            <a:r>
              <a:rPr lang="en-US" sz="1600" dirty="0" err="1" smtClean="0"/>
              <a:t>Multisensor</a:t>
            </a:r>
            <a:r>
              <a:rPr lang="en-US" sz="1600" dirty="0" smtClean="0"/>
              <a:t> systems integrating GPS with RAIM and FDE that are accepted under AC 20-130A, Airworthiness Approval of Navigation or Flight Management Systems Integrating Multiple Navigation Sensors, or equivalent, </a:t>
            </a:r>
            <a:r>
              <a:rPr lang="en-US" sz="1600" dirty="0" smtClean="0">
                <a:solidFill>
                  <a:srgbClr val="FFC000"/>
                </a:solidFill>
              </a:rPr>
              <a:t>providing +/- 4 nm, 95 percent accuracy</a:t>
            </a:r>
            <a:r>
              <a:rPr lang="en-US" sz="1600" dirty="0" smtClean="0"/>
              <a:t>, meet performance requirements. </a:t>
            </a:r>
          </a:p>
          <a:p>
            <a:pPr marL="457200" lvl="1" indent="0">
              <a:buFontTx/>
              <a:buNone/>
              <a:defRPr/>
            </a:pPr>
            <a:endParaRPr lang="en-US" sz="1600" dirty="0" smtClean="0"/>
          </a:p>
          <a:p>
            <a:pPr lvl="1">
              <a:defRPr/>
            </a:pPr>
            <a:r>
              <a:rPr lang="en-US" sz="1600" dirty="0" smtClean="0"/>
              <a:t>ii. Aircraft Autonomous Integrity Monitoring (AAIM). AAIM uses the redundancy of position estimates from multiple sensors, including GNSS, to provide integrity performance that is at least equivalent to RAIM. These airborne augmentations may be certified in accordance with TSO-C115B. An example is using an inertial navigation system or other navigation sensors as an integrity check on GPS data when RAIM is unavailable but GPS positioning information continues to be valid. In this case, the inertial navigation system (INS) or Inertial Reference Units (IRU) must be approved in accordance with part 121 appendix G. Appendix 1 provides additional IRU airworthiness information</a:t>
            </a:r>
            <a:r>
              <a:rPr lang="en-US" sz="1200" dirty="0" smtClean="0"/>
              <a:t>. </a:t>
            </a:r>
          </a:p>
          <a:p>
            <a:pPr>
              <a:defRPr/>
            </a:pPr>
            <a:endParaRPr lang="en-US" dirty="0" smtClean="0"/>
          </a:p>
          <a:p>
            <a:pPr>
              <a:defRPr/>
            </a:pPr>
            <a:endParaRPr lang="en-US" dirty="0" smtClean="0"/>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7"/>
          <p:cNvSpPr>
            <a:spLocks noGrp="1"/>
          </p:cNvSpPr>
          <p:nvPr>
            <p:ph type="title"/>
          </p:nvPr>
        </p:nvSpPr>
        <p:spPr/>
        <p:txBody>
          <a:bodyPr/>
          <a:lstStyle/>
          <a:p>
            <a:pPr algn="ctr" eaLnBrk="1" hangingPunct="1"/>
            <a:r>
              <a:rPr lang="en-US" sz="3600" smtClean="0"/>
              <a:t>Operational Authorization Process</a:t>
            </a:r>
          </a:p>
        </p:txBody>
      </p:sp>
      <p:sp>
        <p:nvSpPr>
          <p:cNvPr id="25603" name="Content Placeholder 7"/>
          <p:cNvSpPr>
            <a:spLocks noGrp="1"/>
          </p:cNvSpPr>
          <p:nvPr>
            <p:ph idx="1"/>
          </p:nvPr>
        </p:nvSpPr>
        <p:spPr>
          <a:xfrm>
            <a:off x="495300" y="1293813"/>
            <a:ext cx="8050213" cy="4335462"/>
          </a:xfrm>
        </p:spPr>
        <p:txBody>
          <a:bodyPr/>
          <a:lstStyle/>
          <a:p>
            <a:r>
              <a:rPr lang="en-US" sz="2000" smtClean="0"/>
              <a:t>B.  MELs</a:t>
            </a:r>
          </a:p>
          <a:p>
            <a:r>
              <a:rPr lang="en-US" sz="2000" smtClean="0"/>
              <a:t>C.  Maintenance Requirements</a:t>
            </a:r>
          </a:p>
          <a:p>
            <a:r>
              <a:rPr lang="en-US" sz="2000" smtClean="0"/>
              <a:t>D.  Required Performance	 </a:t>
            </a:r>
          </a:p>
          <a:p>
            <a:pPr lvl="1"/>
            <a:r>
              <a:rPr lang="en-US" sz="2000" smtClean="0"/>
              <a:t>Flight Technical Error (FTE)</a:t>
            </a:r>
          </a:p>
          <a:p>
            <a:pPr lvl="1"/>
            <a:r>
              <a:rPr lang="en-US" sz="2000" smtClean="0"/>
              <a:t>Path Definition Error</a:t>
            </a:r>
          </a:p>
          <a:p>
            <a:pPr lvl="1"/>
            <a:r>
              <a:rPr lang="en-US" sz="2000" smtClean="0"/>
              <a:t>Display Error</a:t>
            </a:r>
          </a:p>
          <a:p>
            <a:pPr lvl="1"/>
            <a:r>
              <a:rPr lang="en-US" sz="2000" smtClean="0"/>
              <a:t>Navigation System Error (NSE)</a:t>
            </a:r>
          </a:p>
          <a:p>
            <a:pPr lvl="1"/>
            <a:r>
              <a:rPr lang="en-US" sz="2000" smtClean="0"/>
              <a:t>Position Estimation Error</a:t>
            </a:r>
          </a:p>
          <a:p>
            <a:pPr lvl="1"/>
            <a:r>
              <a:rPr lang="en-US" sz="2000" smtClean="0"/>
              <a:t>Accuracy (+/- 4 nm or +/- 7.4 km for 95%)</a:t>
            </a:r>
          </a:p>
          <a:p>
            <a:pPr lvl="1"/>
            <a:r>
              <a:rPr lang="en-US" sz="2000" smtClean="0"/>
              <a:t>GNSS Monitor (i.e Horizontal Alert Limit (HAL))</a:t>
            </a:r>
          </a:p>
          <a:p>
            <a:pPr lvl="2"/>
            <a:endParaRPr lang="en-US" sz="1200" smtClean="0"/>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1"/>
          <p:cNvSpPr>
            <a:spLocks noGrp="1" noChangeArrowheads="1"/>
          </p:cNvSpPr>
          <p:nvPr>
            <p:ph type="ctrTitle"/>
          </p:nvPr>
        </p:nvSpPr>
        <p:spPr>
          <a:xfrm>
            <a:off x="446088" y="806450"/>
            <a:ext cx="4983162" cy="901700"/>
          </a:xfrm>
        </p:spPr>
        <p:txBody>
          <a:bodyPr/>
          <a:lstStyle/>
          <a:p>
            <a:pPr algn="ctr" eaLnBrk="1" hangingPunct="1"/>
            <a:r>
              <a:rPr lang="en-US" smtClean="0"/>
              <a:t>RNP 4 </a:t>
            </a:r>
          </a:p>
        </p:txBody>
      </p:sp>
      <p:sp>
        <p:nvSpPr>
          <p:cNvPr id="8195" name="Rectangle 12"/>
          <p:cNvSpPr>
            <a:spLocks noGrp="1" noChangeArrowheads="1"/>
          </p:cNvSpPr>
          <p:nvPr>
            <p:ph type="subTitle" idx="1"/>
          </p:nvPr>
        </p:nvSpPr>
        <p:spPr>
          <a:xfrm>
            <a:off x="330200" y="1651000"/>
            <a:ext cx="4951413" cy="2446338"/>
          </a:xfrm>
        </p:spPr>
        <p:txBody>
          <a:bodyPr/>
          <a:lstStyle/>
          <a:p>
            <a:pPr algn="ctr"/>
            <a:r>
              <a:rPr lang="en-US" sz="2400" smtClean="0">
                <a:solidFill>
                  <a:srgbClr val="000000"/>
                </a:solidFill>
                <a:latin typeface="Times New Roman" pitchFamily="18" charset="0"/>
              </a:rPr>
              <a:t>PROCEDURES FOR OBTAINING AUTHORIZATION FOR REQUIRED NAVIGATION PERFORMANCE 4 (RNP-4) OCEANIC AND REMOTE AREA OPERATIONS </a:t>
            </a:r>
            <a:endParaRPr lang="en-US" sz="2400" smtClean="0">
              <a:solidFill>
                <a:schemeClr val="tx1"/>
              </a:solidFill>
            </a:endParaRPr>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7"/>
          <p:cNvSpPr>
            <a:spLocks noGrp="1"/>
          </p:cNvSpPr>
          <p:nvPr>
            <p:ph type="title"/>
          </p:nvPr>
        </p:nvSpPr>
        <p:spPr/>
        <p:txBody>
          <a:bodyPr/>
          <a:lstStyle/>
          <a:p>
            <a:pPr algn="ctr" eaLnBrk="1" hangingPunct="1"/>
            <a:r>
              <a:rPr lang="en-US" sz="3600" smtClean="0"/>
              <a:t>Operational Authorization Process</a:t>
            </a:r>
          </a:p>
        </p:txBody>
      </p:sp>
      <p:sp>
        <p:nvSpPr>
          <p:cNvPr id="26627" name="Content Placeholder 7"/>
          <p:cNvSpPr>
            <a:spLocks noGrp="1"/>
          </p:cNvSpPr>
          <p:nvPr>
            <p:ph idx="1"/>
          </p:nvPr>
        </p:nvSpPr>
        <p:spPr>
          <a:xfrm>
            <a:off x="495300" y="1401763"/>
            <a:ext cx="8050213" cy="4227512"/>
          </a:xfrm>
        </p:spPr>
        <p:txBody>
          <a:bodyPr/>
          <a:lstStyle/>
          <a:p>
            <a:r>
              <a:rPr lang="en-US" sz="2000" smtClean="0"/>
              <a:t> E.  </a:t>
            </a:r>
            <a:r>
              <a:rPr lang="en-US" sz="1800" smtClean="0"/>
              <a:t>Required Functionalities (15 Items)</a:t>
            </a:r>
          </a:p>
          <a:p>
            <a:pPr marL="800100" lvl="1" indent="-342900">
              <a:buFontTx/>
              <a:buAutoNum type="arabicPeriod"/>
            </a:pPr>
            <a:r>
              <a:rPr lang="en-US" sz="1600" smtClean="0"/>
              <a:t>Course Deviation Indicator (CDI) in Pilot’s “Field of View” (FOV). This display of Navigation data must use either a Lateral deviation display or a Navigation map display meeting the following requirements:</a:t>
            </a:r>
          </a:p>
          <a:p>
            <a:pPr marL="914400" lvl="2" indent="0">
              <a:buFontTx/>
              <a:buNone/>
            </a:pPr>
            <a:r>
              <a:rPr lang="en-US" sz="1600" smtClean="0"/>
              <a:t>(a).  Non-numerical lateral deviation display (for example, CDI, electronic horizontal-situation indicator display ((E)HSI)), with a To/From indication and a failure annunciation, for use as primary flight instruments for navigation of the aircraft, for maneuver anticipation, and for failure/status/integrity indication, with the </a:t>
            </a:r>
            <a:r>
              <a:rPr lang="en-US" sz="1600" b="1" u="sng" smtClean="0">
                <a:solidFill>
                  <a:srgbClr val="FFC000"/>
                </a:solidFill>
              </a:rPr>
              <a:t>following four attributes</a:t>
            </a:r>
            <a:r>
              <a:rPr lang="en-US" sz="1600" smtClean="0"/>
              <a:t>: </a:t>
            </a:r>
          </a:p>
          <a:p>
            <a:pPr lvl="3">
              <a:buFontTx/>
              <a:buAutoNum type="arabicPeriod"/>
            </a:pPr>
            <a:r>
              <a:rPr lang="en-US" sz="1600" smtClean="0"/>
              <a:t>Must be visible to the pilot and located in the primary field of view (± 15 degrees from pilot’s normal line of sight) when looking forward along the flight path.</a:t>
            </a:r>
          </a:p>
          <a:p>
            <a:pPr lvl="3">
              <a:buFontTx/>
              <a:buAutoNum type="arabicPeriod"/>
            </a:pPr>
            <a:r>
              <a:rPr lang="en-US" sz="1600" smtClean="0"/>
              <a:t>Lateral deviation scaling should agree with any alerting and annunciation limits, if implemented.</a:t>
            </a:r>
          </a:p>
          <a:p>
            <a:pPr marL="914400" lvl="2" indent="0"/>
            <a:endParaRPr lang="en-US" sz="1200" smtClean="0"/>
          </a:p>
          <a:p>
            <a:pPr marL="914400" lvl="2" indent="0"/>
            <a:endParaRPr lang="en-US" sz="800" smtClean="0"/>
          </a:p>
          <a:p>
            <a:endParaRPr lang="en-US" sz="2000" smtClean="0"/>
          </a:p>
          <a:p>
            <a:pPr marL="914400" lvl="2" indent="0"/>
            <a:endParaRPr lang="en-US" sz="1200" smtClean="0"/>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7"/>
          <p:cNvSpPr>
            <a:spLocks noGrp="1"/>
          </p:cNvSpPr>
          <p:nvPr>
            <p:ph type="title"/>
          </p:nvPr>
        </p:nvSpPr>
        <p:spPr/>
        <p:txBody>
          <a:bodyPr/>
          <a:lstStyle/>
          <a:p>
            <a:pPr algn="ctr" eaLnBrk="1" hangingPunct="1"/>
            <a:r>
              <a:rPr lang="en-US" sz="3600" smtClean="0"/>
              <a:t>Operational Authorization Process</a:t>
            </a:r>
          </a:p>
        </p:txBody>
      </p:sp>
      <p:sp>
        <p:nvSpPr>
          <p:cNvPr id="19459" name="Content Placeholder 7"/>
          <p:cNvSpPr>
            <a:spLocks noGrp="1"/>
          </p:cNvSpPr>
          <p:nvPr>
            <p:ph idx="1"/>
          </p:nvPr>
        </p:nvSpPr>
        <p:spPr>
          <a:xfrm>
            <a:off x="412750" y="1603375"/>
            <a:ext cx="8050213" cy="4097338"/>
          </a:xfrm>
        </p:spPr>
        <p:txBody>
          <a:bodyPr/>
          <a:lstStyle/>
          <a:p>
            <a:pPr>
              <a:defRPr/>
            </a:pPr>
            <a:r>
              <a:rPr lang="en-US" sz="1600" dirty="0" smtClean="0"/>
              <a:t> </a:t>
            </a:r>
            <a:r>
              <a:rPr lang="en-US" sz="1800" dirty="0" smtClean="0"/>
              <a:t>E.  </a:t>
            </a:r>
            <a:r>
              <a:rPr lang="en-US" sz="1800" dirty="0"/>
              <a:t>Required </a:t>
            </a:r>
            <a:r>
              <a:rPr lang="en-US" sz="1800" dirty="0" smtClean="0"/>
              <a:t>Functionalities continued:</a:t>
            </a:r>
            <a:endParaRPr lang="en-US" sz="1800" dirty="0"/>
          </a:p>
          <a:p>
            <a:pPr marL="0" indent="0">
              <a:buFontTx/>
              <a:buNone/>
              <a:defRPr/>
            </a:pPr>
            <a:r>
              <a:rPr lang="en-US" sz="1600" b="0" dirty="0"/>
              <a:t>	</a:t>
            </a:r>
            <a:r>
              <a:rPr lang="en-US" sz="1600" b="0" dirty="0" smtClean="0"/>
              <a:t>3.  Lateral deviation display must be automatically slaved to the Area Navigation (RNAV) computed path. The lateral deviation display must also have a full-scale deflection suitable for the current phase of flight and must be based on the required track-keeping accuracy. The course selector of the deviation display should be automatically slewed to the Area Navigation (RNAV) computed path, or the pilot must adjust the CDI or HSI selected course to the computed desired track. </a:t>
            </a:r>
          </a:p>
          <a:p>
            <a:pPr lvl="1">
              <a:defRPr/>
            </a:pPr>
            <a:r>
              <a:rPr lang="en-US" sz="1200" dirty="0" smtClean="0"/>
              <a:t>NOTE: The normal function of stand-alone GNSS equipment meets this requirement.</a:t>
            </a:r>
          </a:p>
          <a:p>
            <a:pPr marL="0" indent="0">
              <a:buFontTx/>
              <a:buNone/>
              <a:defRPr/>
            </a:pPr>
            <a:r>
              <a:rPr lang="en-US" sz="1600" b="0" dirty="0" smtClean="0"/>
              <a:t>	4.  Display scaling may be set automatically by default logic or set to a value obtained from a navigation database. The full-scale deflection value must be known or must be available for display to the pilot commensurate with en route, terminal, or approach values. </a:t>
            </a:r>
          </a:p>
          <a:p>
            <a:pPr>
              <a:defRPr/>
            </a:pPr>
            <a:r>
              <a:rPr lang="en-US" sz="1600" b="0" dirty="0" smtClean="0"/>
              <a:t>(</a:t>
            </a:r>
            <a:r>
              <a:rPr lang="en-US" sz="1600" b="0" dirty="0"/>
              <a:t>b)  	A navigation map display, readily visible to the pilot, with appropriate map scales (scaling may be set manually by the pilot), and giving equivalent functionality to a lateral deviation display</a:t>
            </a:r>
            <a:r>
              <a:rPr lang="en-US" sz="1600" dirty="0"/>
              <a:t>. </a:t>
            </a:r>
            <a:endParaRPr lang="en-US" sz="1600" dirty="0" smtClean="0"/>
          </a:p>
          <a:p>
            <a:pPr>
              <a:defRPr/>
            </a:pPr>
            <a:endParaRPr lang="en-US" sz="2000" dirty="0" smtClean="0"/>
          </a:p>
          <a:p>
            <a:pPr>
              <a:defRPr/>
            </a:pPr>
            <a:endParaRPr lang="en-US" sz="2000" dirty="0" smtClean="0"/>
          </a:p>
          <a:p>
            <a:pPr lvl="2">
              <a:defRPr/>
            </a:pPr>
            <a:endParaRPr lang="en-US" sz="1200" dirty="0" smtClean="0"/>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7"/>
          <p:cNvSpPr>
            <a:spLocks noGrp="1"/>
          </p:cNvSpPr>
          <p:nvPr>
            <p:ph type="title"/>
          </p:nvPr>
        </p:nvSpPr>
        <p:spPr/>
        <p:txBody>
          <a:bodyPr/>
          <a:lstStyle/>
          <a:p>
            <a:pPr algn="ctr" eaLnBrk="1" hangingPunct="1"/>
            <a:r>
              <a:rPr lang="en-US" sz="3600" smtClean="0"/>
              <a:t>Operational Authorization Process</a:t>
            </a:r>
          </a:p>
        </p:txBody>
      </p:sp>
      <p:sp>
        <p:nvSpPr>
          <p:cNvPr id="19459" name="Content Placeholder 7"/>
          <p:cNvSpPr>
            <a:spLocks noGrp="1"/>
          </p:cNvSpPr>
          <p:nvPr>
            <p:ph idx="1"/>
          </p:nvPr>
        </p:nvSpPr>
        <p:spPr>
          <a:xfrm>
            <a:off x="412750" y="1163638"/>
            <a:ext cx="8050213" cy="3954462"/>
          </a:xfrm>
          <a:ln>
            <a:solidFill>
              <a:schemeClr val="accent1"/>
            </a:solidFill>
          </a:ln>
        </p:spPr>
        <p:txBody>
          <a:bodyPr/>
          <a:lstStyle/>
          <a:p>
            <a:pPr marL="0" indent="0">
              <a:buFontTx/>
              <a:buNone/>
              <a:defRPr/>
            </a:pPr>
            <a:r>
              <a:rPr lang="en-US" sz="2000" dirty="0"/>
              <a:t>E.  Required Functionalities </a:t>
            </a:r>
            <a:r>
              <a:rPr lang="en-US" sz="2000" dirty="0" smtClean="0"/>
              <a:t>continued:</a:t>
            </a:r>
            <a:endParaRPr lang="en-US" sz="2000" dirty="0"/>
          </a:p>
          <a:p>
            <a:pPr marL="457200" indent="-457200">
              <a:buFontTx/>
              <a:buAutoNum type="arabicPeriod" startAt="2"/>
              <a:defRPr/>
            </a:pPr>
            <a:r>
              <a:rPr lang="en-US" sz="2000" dirty="0" smtClean="0"/>
              <a:t>Track to Fix.</a:t>
            </a:r>
          </a:p>
          <a:p>
            <a:pPr marL="457200" indent="-457200">
              <a:buFontTx/>
              <a:buAutoNum type="arabicPeriod" startAt="2"/>
              <a:defRPr/>
            </a:pPr>
            <a:r>
              <a:rPr lang="en-US" sz="2000" dirty="0" smtClean="0"/>
              <a:t>Direct to Fix.</a:t>
            </a:r>
          </a:p>
          <a:p>
            <a:pPr marL="457200" indent="-457200">
              <a:buFontTx/>
              <a:buAutoNum type="arabicPeriod" startAt="2"/>
              <a:defRPr/>
            </a:pPr>
            <a:r>
              <a:rPr lang="en-US" sz="2000" dirty="0" smtClean="0"/>
              <a:t>Direct Function.</a:t>
            </a:r>
          </a:p>
          <a:p>
            <a:pPr marL="457200" indent="-457200">
              <a:buFontTx/>
              <a:buAutoNum type="arabicPeriod" startAt="2"/>
              <a:defRPr/>
            </a:pPr>
            <a:r>
              <a:rPr lang="en-US" sz="2000" dirty="0" smtClean="0"/>
              <a:t>Course to Fix.</a:t>
            </a:r>
          </a:p>
          <a:p>
            <a:pPr marL="457200" indent="-457200">
              <a:buFontTx/>
              <a:buAutoNum type="arabicPeriod" startAt="2"/>
              <a:defRPr/>
            </a:pPr>
            <a:r>
              <a:rPr lang="en-US" sz="2000" dirty="0" smtClean="0"/>
              <a:t>Parallel Offset.</a:t>
            </a:r>
          </a:p>
          <a:p>
            <a:pPr marL="457200" indent="-457200">
              <a:buFontTx/>
              <a:buAutoNum type="arabicPeriod" startAt="2"/>
              <a:defRPr/>
            </a:pPr>
            <a:r>
              <a:rPr lang="en-US" sz="2000" dirty="0" smtClean="0"/>
              <a:t>Fly-by Transition Criteria.</a:t>
            </a:r>
          </a:p>
          <a:p>
            <a:pPr marL="457200" indent="-457200">
              <a:buFontTx/>
              <a:buAutoNum type="arabicPeriod" startAt="2"/>
              <a:defRPr/>
            </a:pPr>
            <a:r>
              <a:rPr lang="en-US" sz="2000" dirty="0" smtClean="0"/>
              <a:t>User Interface Displays.</a:t>
            </a:r>
          </a:p>
          <a:p>
            <a:pPr marL="457200" indent="-457200">
              <a:buFontTx/>
              <a:buAutoNum type="arabicPeriod" startAt="2"/>
              <a:defRPr/>
            </a:pPr>
            <a:r>
              <a:rPr lang="en-US" sz="2000" dirty="0" smtClean="0"/>
              <a:t>Flight Planning Path Selection.</a:t>
            </a:r>
          </a:p>
          <a:p>
            <a:pPr marL="457200" indent="-457200">
              <a:buFontTx/>
              <a:buAutoNum type="arabicPeriod" startAt="2"/>
              <a:defRPr/>
            </a:pPr>
            <a:r>
              <a:rPr lang="en-US" sz="2000" dirty="0" smtClean="0"/>
              <a:t>Flight Planning Fix Sequencing</a:t>
            </a:r>
          </a:p>
          <a:p>
            <a:pPr marL="457200" indent="-457200">
              <a:buFontTx/>
              <a:buAutoNum type="arabicPeriod" startAt="2"/>
              <a:defRPr/>
            </a:pPr>
            <a:r>
              <a:rPr lang="en-US" sz="2000" dirty="0" smtClean="0"/>
              <a:t>User Defined Course to Fix.</a:t>
            </a:r>
          </a:p>
          <a:p>
            <a:pPr marL="457200" indent="-457200">
              <a:buFontTx/>
              <a:buAutoNum type="arabicPeriod" startAt="2"/>
              <a:defRPr/>
            </a:pPr>
            <a:endParaRPr lang="en-US" sz="2000" dirty="0" smtClean="0"/>
          </a:p>
          <a:p>
            <a:pPr marL="457200" indent="-457200">
              <a:buFontTx/>
              <a:buAutoNum type="arabicPeriod" startAt="2"/>
              <a:defRPr/>
            </a:pPr>
            <a:endParaRPr lang="en-US" sz="2000" dirty="0" smtClean="0"/>
          </a:p>
          <a:p>
            <a:pPr marL="457200" indent="-457200">
              <a:buFontTx/>
              <a:buAutoNum type="arabicPeriod" startAt="2"/>
              <a:defRPr/>
            </a:pPr>
            <a:endParaRPr lang="en-US" sz="2000" dirty="0" smtClean="0"/>
          </a:p>
          <a:p>
            <a:pPr marL="457200" indent="-457200">
              <a:buFontTx/>
              <a:buAutoNum type="arabicPeriod" startAt="2"/>
              <a:defRPr/>
            </a:pPr>
            <a:endParaRPr lang="en-US" sz="2000" dirty="0" smtClean="0"/>
          </a:p>
          <a:p>
            <a:pPr marL="457200" indent="-457200">
              <a:buFontTx/>
              <a:buAutoNum type="arabicPeriod" startAt="2"/>
              <a:defRPr/>
            </a:pPr>
            <a:endParaRPr lang="en-US" sz="2000" dirty="0" smtClean="0"/>
          </a:p>
          <a:p>
            <a:pPr marL="457200" indent="-457200">
              <a:buFontTx/>
              <a:buAutoNum type="arabicPeriod" startAt="2"/>
              <a:defRPr/>
            </a:pPr>
            <a:endParaRPr lang="en-US" sz="2000" dirty="0" smtClean="0"/>
          </a:p>
          <a:p>
            <a:pPr>
              <a:defRPr/>
            </a:pPr>
            <a:endParaRPr lang="en-US" sz="2000" dirty="0" smtClean="0"/>
          </a:p>
          <a:p>
            <a:pPr lvl="2">
              <a:defRPr/>
            </a:pPr>
            <a:endParaRPr lang="en-US" sz="1200" dirty="0" smtClean="0"/>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7"/>
          <p:cNvSpPr>
            <a:spLocks noGrp="1"/>
          </p:cNvSpPr>
          <p:nvPr>
            <p:ph type="title"/>
          </p:nvPr>
        </p:nvSpPr>
        <p:spPr/>
        <p:txBody>
          <a:bodyPr/>
          <a:lstStyle/>
          <a:p>
            <a:pPr algn="ctr" eaLnBrk="1" hangingPunct="1"/>
            <a:r>
              <a:rPr lang="en-US" sz="3600" smtClean="0"/>
              <a:t>Operational Authorization Process</a:t>
            </a:r>
          </a:p>
        </p:txBody>
      </p:sp>
      <p:sp>
        <p:nvSpPr>
          <p:cNvPr id="19459" name="Content Placeholder 7"/>
          <p:cNvSpPr>
            <a:spLocks noGrp="1"/>
          </p:cNvSpPr>
          <p:nvPr>
            <p:ph idx="1"/>
          </p:nvPr>
        </p:nvSpPr>
        <p:spPr>
          <a:xfrm>
            <a:off x="412750" y="1163638"/>
            <a:ext cx="8050213" cy="3954462"/>
          </a:xfrm>
          <a:ln>
            <a:solidFill>
              <a:schemeClr val="accent1"/>
            </a:solidFill>
          </a:ln>
        </p:spPr>
        <p:txBody>
          <a:bodyPr/>
          <a:lstStyle/>
          <a:p>
            <a:pPr marL="0" indent="0">
              <a:buFontTx/>
              <a:buNone/>
              <a:defRPr/>
            </a:pPr>
            <a:r>
              <a:rPr lang="en-US" sz="2000" dirty="0"/>
              <a:t>E.  Required Functionalities </a:t>
            </a:r>
            <a:r>
              <a:rPr lang="en-US" sz="2000" dirty="0" smtClean="0"/>
              <a:t>continued:</a:t>
            </a:r>
            <a:endParaRPr lang="en-US" sz="2000" dirty="0"/>
          </a:p>
          <a:p>
            <a:pPr marL="0" indent="0">
              <a:buFontTx/>
              <a:buNone/>
              <a:defRPr/>
            </a:pPr>
            <a:endParaRPr lang="en-US" sz="2000" dirty="0" smtClean="0"/>
          </a:p>
          <a:p>
            <a:pPr marL="457200" indent="-457200">
              <a:buFontTx/>
              <a:buAutoNum type="arabicPeriod" startAt="12"/>
              <a:defRPr/>
            </a:pPr>
            <a:r>
              <a:rPr lang="en-US" sz="2000" dirty="0" smtClean="0"/>
              <a:t>Path Steering.</a:t>
            </a:r>
          </a:p>
          <a:p>
            <a:pPr marL="457200" indent="-457200">
              <a:buFontTx/>
              <a:buAutoNum type="arabicPeriod" startAt="12"/>
              <a:defRPr/>
            </a:pPr>
            <a:r>
              <a:rPr lang="en-US" sz="2000" dirty="0" smtClean="0"/>
              <a:t>Alerting Requirements.</a:t>
            </a:r>
          </a:p>
          <a:p>
            <a:pPr marL="457200" indent="-457200">
              <a:buFontTx/>
              <a:buAutoNum type="arabicPeriod" startAt="12"/>
              <a:defRPr/>
            </a:pPr>
            <a:r>
              <a:rPr lang="en-US" sz="2000" dirty="0" smtClean="0"/>
              <a:t>Navigation Data Base Access.</a:t>
            </a:r>
          </a:p>
          <a:p>
            <a:pPr marL="457200" indent="-457200">
              <a:buFontTx/>
              <a:buAutoNum type="arabicPeriod" startAt="12"/>
              <a:defRPr/>
            </a:pPr>
            <a:r>
              <a:rPr lang="en-US" sz="2000" dirty="0" smtClean="0"/>
              <a:t>World </a:t>
            </a:r>
            <a:r>
              <a:rPr lang="en-US" sz="2000" dirty="0"/>
              <a:t>G</a:t>
            </a:r>
            <a:r>
              <a:rPr lang="en-US" sz="2000" dirty="0" smtClean="0"/>
              <a:t>eodetic System (WGS) 84 Geodetic Reference System.</a:t>
            </a:r>
          </a:p>
          <a:p>
            <a:pPr marL="457200" indent="-457200">
              <a:buFontTx/>
              <a:buAutoNum type="arabicPeriod" startAt="12"/>
              <a:defRPr/>
            </a:pPr>
            <a:endParaRPr lang="en-US" sz="2000" dirty="0" smtClean="0"/>
          </a:p>
          <a:p>
            <a:pPr marL="0" indent="0">
              <a:buFontTx/>
              <a:buNone/>
              <a:defRPr/>
            </a:pPr>
            <a:endParaRPr lang="en-US" sz="2000" dirty="0" smtClean="0"/>
          </a:p>
          <a:p>
            <a:pPr marL="457200" indent="-457200">
              <a:buFontTx/>
              <a:buAutoNum type="arabicPeriod" startAt="2"/>
              <a:defRPr/>
            </a:pPr>
            <a:endParaRPr lang="en-US" sz="2000" dirty="0" smtClean="0"/>
          </a:p>
          <a:p>
            <a:pPr marL="457200" indent="-457200">
              <a:buFontTx/>
              <a:buAutoNum type="arabicPeriod" startAt="2"/>
              <a:defRPr/>
            </a:pPr>
            <a:endParaRPr lang="en-US" sz="2000" dirty="0" smtClean="0"/>
          </a:p>
          <a:p>
            <a:pPr marL="457200" indent="-457200">
              <a:buFontTx/>
              <a:buAutoNum type="arabicPeriod" startAt="2"/>
              <a:defRPr/>
            </a:pPr>
            <a:endParaRPr lang="en-US" sz="2000" dirty="0" smtClean="0"/>
          </a:p>
          <a:p>
            <a:pPr marL="457200" indent="-457200">
              <a:buFontTx/>
              <a:buAutoNum type="arabicPeriod" startAt="2"/>
              <a:defRPr/>
            </a:pPr>
            <a:endParaRPr lang="en-US" sz="2000" dirty="0" smtClean="0"/>
          </a:p>
          <a:p>
            <a:pPr marL="457200" indent="-457200">
              <a:buFontTx/>
              <a:buAutoNum type="arabicPeriod" startAt="2"/>
              <a:defRPr/>
            </a:pPr>
            <a:endParaRPr lang="en-US" sz="2000" dirty="0" smtClean="0"/>
          </a:p>
          <a:p>
            <a:pPr>
              <a:defRPr/>
            </a:pPr>
            <a:endParaRPr lang="en-US" sz="2000" dirty="0" smtClean="0"/>
          </a:p>
          <a:p>
            <a:pPr lvl="2">
              <a:defRPr/>
            </a:pPr>
            <a:endParaRPr lang="en-US" sz="1200" dirty="0" smtClean="0"/>
          </a:p>
        </p:txBody>
      </p:sp>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7"/>
          <p:cNvSpPr>
            <a:spLocks noGrp="1"/>
          </p:cNvSpPr>
          <p:nvPr>
            <p:ph type="title"/>
          </p:nvPr>
        </p:nvSpPr>
        <p:spPr>
          <a:xfrm>
            <a:off x="428625" y="344488"/>
            <a:ext cx="8472488" cy="569912"/>
          </a:xfrm>
        </p:spPr>
        <p:txBody>
          <a:bodyPr/>
          <a:lstStyle/>
          <a:p>
            <a:pPr algn="ctr" eaLnBrk="1" hangingPunct="1"/>
            <a:r>
              <a:rPr lang="en-US" sz="3600" smtClean="0"/>
              <a:t>Recommended Functionalities</a:t>
            </a:r>
          </a:p>
        </p:txBody>
      </p:sp>
      <p:sp>
        <p:nvSpPr>
          <p:cNvPr id="19459" name="Content Placeholder 7"/>
          <p:cNvSpPr>
            <a:spLocks noGrp="1"/>
          </p:cNvSpPr>
          <p:nvPr>
            <p:ph idx="1"/>
          </p:nvPr>
        </p:nvSpPr>
        <p:spPr>
          <a:xfrm>
            <a:off x="412750" y="1081088"/>
            <a:ext cx="8050213" cy="4559300"/>
          </a:xfrm>
        </p:spPr>
        <p:txBody>
          <a:bodyPr/>
          <a:lstStyle/>
          <a:p>
            <a:pPr>
              <a:defRPr/>
            </a:pPr>
            <a:r>
              <a:rPr lang="en-US" sz="1600" dirty="0" smtClean="0"/>
              <a:t>F.  Following </a:t>
            </a:r>
            <a:r>
              <a:rPr lang="en-US" sz="1600" dirty="0"/>
              <a:t>additional functionalities are recommended for navigation data: </a:t>
            </a:r>
          </a:p>
          <a:p>
            <a:pPr marL="0" indent="0">
              <a:buFontTx/>
              <a:buNone/>
              <a:defRPr/>
            </a:pPr>
            <a:r>
              <a:rPr lang="en-US" sz="1600" dirty="0"/>
              <a:t>•              Display cross-track error on the control display unit (CDU) </a:t>
            </a:r>
          </a:p>
          <a:p>
            <a:pPr marL="0" indent="0">
              <a:buFontTx/>
              <a:buNone/>
              <a:defRPr/>
            </a:pPr>
            <a:r>
              <a:rPr lang="en-US" sz="1600" dirty="0"/>
              <a:t>•              Display present position in distance/bearing to selected waypoints </a:t>
            </a:r>
          </a:p>
          <a:p>
            <a:pPr marL="0" indent="0">
              <a:buFontTx/>
              <a:buNone/>
              <a:defRPr/>
            </a:pPr>
            <a:r>
              <a:rPr lang="en-US" sz="1600" dirty="0"/>
              <a:t>•              Provide time to waypoints on the CDU </a:t>
            </a:r>
          </a:p>
          <a:p>
            <a:pPr marL="0" indent="0">
              <a:buFontTx/>
              <a:buNone/>
              <a:defRPr/>
            </a:pPr>
            <a:r>
              <a:rPr lang="en-US" sz="1600" dirty="0"/>
              <a:t>•              Display Along Track Distance </a:t>
            </a:r>
          </a:p>
          <a:p>
            <a:pPr marL="0" indent="0">
              <a:buFontTx/>
              <a:buNone/>
              <a:defRPr/>
            </a:pPr>
            <a:r>
              <a:rPr lang="en-US" sz="1600" dirty="0"/>
              <a:t>•              Display ground speed </a:t>
            </a:r>
          </a:p>
          <a:p>
            <a:pPr marL="0" indent="0">
              <a:buFontTx/>
              <a:buNone/>
              <a:defRPr/>
            </a:pPr>
            <a:r>
              <a:rPr lang="en-US" sz="1600" dirty="0"/>
              <a:t>•              Indicate track angle </a:t>
            </a:r>
          </a:p>
          <a:p>
            <a:pPr marL="0" indent="0">
              <a:buFontTx/>
              <a:buNone/>
              <a:defRPr/>
            </a:pPr>
            <a:r>
              <a:rPr lang="en-US" sz="1600" dirty="0"/>
              <a:t>•              Provide automatic navigation aids selection </a:t>
            </a:r>
          </a:p>
          <a:p>
            <a:pPr marL="0" indent="0">
              <a:buFontTx/>
              <a:buNone/>
              <a:defRPr/>
            </a:pPr>
            <a:r>
              <a:rPr lang="en-US" sz="1600" dirty="0"/>
              <a:t>•              Manually inhibit a navaid facility </a:t>
            </a:r>
          </a:p>
          <a:p>
            <a:pPr marL="0" indent="0">
              <a:buFontTx/>
              <a:buNone/>
              <a:defRPr/>
            </a:pPr>
            <a:r>
              <a:rPr lang="en-US" sz="1600" dirty="0"/>
              <a:t>•              Automatic selection and tuning of distance measuring equipment (DME) </a:t>
            </a:r>
            <a:r>
              <a:rPr lang="en-US" sz="1600" dirty="0" smtClean="0"/>
              <a:t>	and/or </a:t>
            </a:r>
            <a:r>
              <a:rPr lang="en-US" sz="1600" dirty="0"/>
              <a:t>very high frequency omnidirectional range (VOR) </a:t>
            </a:r>
          </a:p>
          <a:p>
            <a:pPr marL="0" indent="0">
              <a:buFontTx/>
              <a:buNone/>
              <a:defRPr/>
            </a:pPr>
            <a:r>
              <a:rPr lang="en-US" sz="1600" dirty="0"/>
              <a:t>•              Estimate of position uncertainty </a:t>
            </a:r>
          </a:p>
          <a:p>
            <a:pPr marL="0" indent="0">
              <a:buFontTx/>
              <a:buNone/>
              <a:defRPr/>
            </a:pPr>
            <a:r>
              <a:rPr lang="en-US" sz="1600" dirty="0"/>
              <a:t>•              Display current RNP level and type selection </a:t>
            </a:r>
          </a:p>
          <a:p>
            <a:pPr marL="0" indent="0">
              <a:buFontTx/>
              <a:buNone/>
              <a:defRPr/>
            </a:pPr>
            <a:r>
              <a:rPr lang="en-US" sz="1600" dirty="0"/>
              <a:t>•              Capability to display flight plan discontinuity </a:t>
            </a:r>
          </a:p>
          <a:p>
            <a:pPr marL="0" indent="0">
              <a:buFontTx/>
              <a:buNone/>
              <a:defRPr/>
            </a:pPr>
            <a:r>
              <a:rPr lang="en-US" sz="1600" dirty="0"/>
              <a:t>•              Display Navigation sensor in use and display of de-graded navigation </a:t>
            </a:r>
          </a:p>
          <a:p>
            <a:pPr>
              <a:defRPr/>
            </a:pPr>
            <a:endParaRPr lang="en-US" sz="2000" dirty="0" smtClean="0"/>
          </a:p>
          <a:p>
            <a:pPr>
              <a:defRPr/>
            </a:pPr>
            <a:endParaRPr lang="en-US" sz="2000" dirty="0" smtClean="0"/>
          </a:p>
          <a:p>
            <a:pPr>
              <a:defRPr/>
            </a:pPr>
            <a:endParaRPr lang="en-US" sz="2000" dirty="0" smtClean="0"/>
          </a:p>
          <a:p>
            <a:pPr>
              <a:defRPr/>
            </a:pPr>
            <a:endParaRPr lang="en-US" sz="2000" dirty="0" smtClean="0"/>
          </a:p>
          <a:p>
            <a:pPr lvl="2">
              <a:defRPr/>
            </a:pPr>
            <a:endParaRPr lang="en-US" sz="1200" dirty="0" smtClean="0"/>
          </a:p>
        </p:txBody>
      </p:sp>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7"/>
          <p:cNvSpPr>
            <a:spLocks noGrp="1"/>
          </p:cNvSpPr>
          <p:nvPr>
            <p:ph type="title"/>
          </p:nvPr>
        </p:nvSpPr>
        <p:spPr/>
        <p:txBody>
          <a:bodyPr/>
          <a:lstStyle/>
          <a:p>
            <a:pPr algn="ctr" eaLnBrk="1" hangingPunct="1"/>
            <a:r>
              <a:rPr lang="en-US" sz="3600" smtClean="0"/>
              <a:t>Operational Authorization Process</a:t>
            </a:r>
          </a:p>
        </p:txBody>
      </p:sp>
      <p:sp>
        <p:nvSpPr>
          <p:cNvPr id="19459" name="Content Placeholder 7"/>
          <p:cNvSpPr>
            <a:spLocks noGrp="1"/>
          </p:cNvSpPr>
          <p:nvPr>
            <p:ph idx="1"/>
          </p:nvPr>
        </p:nvSpPr>
        <p:spPr>
          <a:xfrm>
            <a:off x="412750" y="1258888"/>
            <a:ext cx="8050213" cy="3859212"/>
          </a:xfrm>
        </p:spPr>
        <p:txBody>
          <a:bodyPr/>
          <a:lstStyle/>
          <a:p>
            <a:pPr>
              <a:defRPr/>
            </a:pPr>
            <a:r>
              <a:rPr lang="en-US" sz="2000" dirty="0" smtClean="0"/>
              <a:t>G.  Automatic </a:t>
            </a:r>
            <a:r>
              <a:rPr lang="en-US" sz="2000" dirty="0"/>
              <a:t>Radio Position Updating. </a:t>
            </a:r>
            <a:r>
              <a:rPr lang="en-US" sz="2000" b="0" dirty="0"/>
              <a:t>Automatic updating is considered to be any updating procedure that does not require crews to manually insert coordinates. Automatic updating may be considered acceptable for operations in airspace where RNP-4 is applied provided that: </a:t>
            </a:r>
          </a:p>
          <a:p>
            <a:pPr marL="0" indent="0">
              <a:buFontTx/>
              <a:buNone/>
              <a:defRPr/>
            </a:pPr>
            <a:r>
              <a:rPr lang="en-US" sz="2000" b="0" dirty="0" smtClean="0"/>
              <a:t>	(</a:t>
            </a:r>
            <a:r>
              <a:rPr lang="en-US" sz="2000" b="0" dirty="0"/>
              <a:t>1) </a:t>
            </a:r>
            <a:r>
              <a:rPr lang="en-US" sz="2000" b="0" dirty="0" smtClean="0"/>
              <a:t>Procedures </a:t>
            </a:r>
            <a:r>
              <a:rPr lang="en-US" sz="2000" b="0" dirty="0"/>
              <a:t>for automatic updating are included in an operator’s training program. </a:t>
            </a:r>
          </a:p>
          <a:p>
            <a:pPr marL="0" indent="0">
              <a:buFontTx/>
              <a:buNone/>
              <a:defRPr/>
            </a:pPr>
            <a:r>
              <a:rPr lang="en-US" sz="2000" b="0" dirty="0" smtClean="0"/>
              <a:t>	(</a:t>
            </a:r>
            <a:r>
              <a:rPr lang="en-US" sz="2000" b="0" dirty="0"/>
              <a:t>2) </a:t>
            </a:r>
            <a:r>
              <a:rPr lang="en-US" sz="2000" b="0" dirty="0" smtClean="0"/>
              <a:t>Crews </a:t>
            </a:r>
            <a:r>
              <a:rPr lang="en-US" sz="2000" b="0" dirty="0"/>
              <a:t>are knowledgeable of the updating procedures and of the effect of the update on the navigation solution. </a:t>
            </a:r>
          </a:p>
        </p:txBody>
      </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7"/>
          <p:cNvSpPr>
            <a:spLocks noGrp="1"/>
          </p:cNvSpPr>
          <p:nvPr>
            <p:ph type="title"/>
          </p:nvPr>
        </p:nvSpPr>
        <p:spPr/>
        <p:txBody>
          <a:bodyPr/>
          <a:lstStyle/>
          <a:p>
            <a:pPr algn="ctr" eaLnBrk="1" hangingPunct="1"/>
            <a:r>
              <a:rPr lang="en-US" sz="3600" smtClean="0"/>
              <a:t>Operational Authorization Process</a:t>
            </a:r>
          </a:p>
        </p:txBody>
      </p:sp>
      <p:sp>
        <p:nvSpPr>
          <p:cNvPr id="32771" name="Content Placeholder 7"/>
          <p:cNvSpPr>
            <a:spLocks noGrp="1"/>
          </p:cNvSpPr>
          <p:nvPr>
            <p:ph idx="1"/>
          </p:nvPr>
        </p:nvSpPr>
        <p:spPr>
          <a:xfrm>
            <a:off x="412750" y="1246188"/>
            <a:ext cx="8050213" cy="3871912"/>
          </a:xfrm>
        </p:spPr>
        <p:txBody>
          <a:bodyPr/>
          <a:lstStyle/>
          <a:p>
            <a:r>
              <a:rPr lang="en-US" sz="1800" smtClean="0"/>
              <a:t> H. 	Investigation of Navigation Errors. </a:t>
            </a:r>
          </a:p>
          <a:p>
            <a:pPr lvl="1"/>
            <a:r>
              <a:rPr lang="en-US" sz="1800" smtClean="0"/>
              <a:t>Demonstrated navigation accuracy provides the basis for determining the lateral spacing and separation necessary for traffic operating on a given route. Accordingly, </a:t>
            </a:r>
            <a:r>
              <a:rPr lang="en-US" sz="1800" u="sng" smtClean="0">
                <a:solidFill>
                  <a:srgbClr val="FFC000"/>
                </a:solidFill>
              </a:rPr>
              <a:t>lateral and longitudinal navigation errors are investigated to prevent their reoccurrence</a:t>
            </a:r>
            <a:r>
              <a:rPr lang="en-US" sz="1800" smtClean="0">
                <a:solidFill>
                  <a:srgbClr val="FFC000"/>
                </a:solidFill>
              </a:rPr>
              <a:t>. </a:t>
            </a:r>
            <a:r>
              <a:rPr lang="en-US" sz="1800" smtClean="0"/>
              <a:t>Radar observations of each aircraft’s proximity to the centerline and altitude before coming into coverage of short-range navaids at the end of the oceanic route segment are typically noted by Air Traffic Service (ATS) facilities. If an observation indicates that an aircraft was not within an established limit, the reason(s) for the apparent deviation from centerline or altitude may need to be determined and steps taken to prevent a recurrence. </a:t>
            </a:r>
          </a:p>
          <a:p>
            <a:endParaRPr lang="en-US" sz="2000" smtClean="0"/>
          </a:p>
          <a:p>
            <a:endParaRPr lang="en-US" sz="2000" smtClean="0"/>
          </a:p>
          <a:p>
            <a:pPr lvl="2"/>
            <a:endParaRPr lang="en-US" sz="1200" smtClean="0"/>
          </a:p>
        </p:txBody>
      </p:sp>
    </p:spTree>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7"/>
          <p:cNvSpPr>
            <a:spLocks noGrp="1"/>
          </p:cNvSpPr>
          <p:nvPr>
            <p:ph type="title"/>
          </p:nvPr>
        </p:nvSpPr>
        <p:spPr/>
        <p:txBody>
          <a:bodyPr/>
          <a:lstStyle/>
          <a:p>
            <a:pPr algn="ctr" eaLnBrk="1" hangingPunct="1"/>
            <a:r>
              <a:rPr lang="en-US" sz="3600" smtClean="0"/>
              <a:t>Operational Authorization Process</a:t>
            </a:r>
          </a:p>
        </p:txBody>
      </p:sp>
      <p:sp>
        <p:nvSpPr>
          <p:cNvPr id="19459" name="Content Placeholder 7"/>
          <p:cNvSpPr>
            <a:spLocks noGrp="1"/>
          </p:cNvSpPr>
          <p:nvPr>
            <p:ph idx="1"/>
          </p:nvPr>
        </p:nvSpPr>
        <p:spPr>
          <a:xfrm>
            <a:off x="412750" y="1306513"/>
            <a:ext cx="8050213" cy="3811587"/>
          </a:xfrm>
        </p:spPr>
        <p:txBody>
          <a:bodyPr/>
          <a:lstStyle/>
          <a:p>
            <a:pPr marL="0" indent="0">
              <a:buFontTx/>
              <a:buNone/>
              <a:defRPr/>
            </a:pPr>
            <a:r>
              <a:rPr lang="en-US" sz="1800" b="0" dirty="0" smtClean="0"/>
              <a:t>I.</a:t>
            </a:r>
            <a:r>
              <a:rPr lang="en-US" sz="1600" b="0" dirty="0"/>
              <a:t>	</a:t>
            </a:r>
            <a:r>
              <a:rPr lang="en-US" sz="1800" dirty="0"/>
              <a:t>Removal of RNP-4 Authorization.</a:t>
            </a:r>
            <a:r>
              <a:rPr lang="en-US" sz="1800" b="0" dirty="0"/>
              <a:t> Oceanic Navigational Error Reports (ONER) and Oceanic Altitude Deviation Reports (OADR), for example, are established in FAA Order 7110.82, latest edition and in FAA Order 8700.1. </a:t>
            </a:r>
            <a:endParaRPr lang="en-US" sz="1800" b="0" dirty="0" smtClean="0"/>
          </a:p>
          <a:p>
            <a:pPr>
              <a:defRPr/>
            </a:pPr>
            <a:r>
              <a:rPr lang="en-US" sz="1800" b="0" dirty="0" smtClean="0"/>
              <a:t>When </a:t>
            </a:r>
            <a:r>
              <a:rPr lang="en-US" sz="1800" b="0" dirty="0"/>
              <a:t>appropriate, the FAA may consider these reports in determining remedial action. Repeated ONER or OADR occurrences attributed to a specific piece of navigation equipment, may result in withdrawal of </a:t>
            </a:r>
            <a:r>
              <a:rPr lang="en-US" sz="1800" b="0" dirty="0" err="1"/>
              <a:t>OpSpecs</a:t>
            </a:r>
            <a:r>
              <a:rPr lang="en-US" sz="1800" b="0" dirty="0"/>
              <a:t> or </a:t>
            </a:r>
            <a:r>
              <a:rPr lang="en-US" sz="1800" b="0" dirty="0" err="1"/>
              <a:t>MSpecs</a:t>
            </a:r>
            <a:r>
              <a:rPr lang="en-US" sz="1800" b="0" dirty="0"/>
              <a:t> or rescinding an LOA, for use of that equipment. </a:t>
            </a:r>
            <a:endParaRPr lang="en-US" sz="1800" b="0" dirty="0" smtClean="0"/>
          </a:p>
          <a:p>
            <a:pPr>
              <a:defRPr/>
            </a:pPr>
            <a:r>
              <a:rPr lang="en-US" sz="1800" b="0" dirty="0" smtClean="0"/>
              <a:t>Information </a:t>
            </a:r>
            <a:r>
              <a:rPr lang="en-US" sz="1800" b="0" dirty="0"/>
              <a:t>that indicates the potential for repeated errors may require a modification of an operator’s training program. Information that attributes multiple errors to a particular pilot crew may necessitate remedial qualifications or airmen certification review. </a:t>
            </a:r>
            <a:endParaRPr lang="en-US" sz="1800" b="0" dirty="0" smtClean="0"/>
          </a:p>
          <a:p>
            <a:pPr marL="0" indent="0">
              <a:buFontTx/>
              <a:buNone/>
              <a:defRPr/>
            </a:pPr>
            <a:endParaRPr lang="en-US" sz="2000" dirty="0" smtClean="0"/>
          </a:p>
          <a:p>
            <a:pPr>
              <a:defRPr/>
            </a:pPr>
            <a:endParaRPr lang="en-US" sz="2000" dirty="0" smtClean="0"/>
          </a:p>
          <a:p>
            <a:pPr>
              <a:defRPr/>
            </a:pPr>
            <a:endParaRPr lang="en-US" sz="2000" dirty="0" smtClean="0"/>
          </a:p>
          <a:p>
            <a:pPr>
              <a:defRPr/>
            </a:pPr>
            <a:endParaRPr lang="en-US" sz="2000" dirty="0" smtClean="0"/>
          </a:p>
          <a:p>
            <a:pPr lvl="2">
              <a:defRPr/>
            </a:pPr>
            <a:endParaRPr lang="en-US" sz="1200" dirty="0" smtClean="0"/>
          </a:p>
        </p:txBody>
      </p:sp>
    </p:spTree>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7"/>
          <p:cNvSpPr>
            <a:spLocks noGrp="1"/>
          </p:cNvSpPr>
          <p:nvPr>
            <p:ph type="title"/>
          </p:nvPr>
        </p:nvSpPr>
        <p:spPr/>
        <p:txBody>
          <a:bodyPr/>
          <a:lstStyle/>
          <a:p>
            <a:pPr algn="ctr" eaLnBrk="1" hangingPunct="1"/>
            <a:r>
              <a:rPr lang="en-US" sz="3600" smtClean="0"/>
              <a:t>Operational Requirements</a:t>
            </a:r>
          </a:p>
        </p:txBody>
      </p:sp>
      <p:sp>
        <p:nvSpPr>
          <p:cNvPr id="19459" name="Content Placeholder 7"/>
          <p:cNvSpPr>
            <a:spLocks noGrp="1"/>
          </p:cNvSpPr>
          <p:nvPr>
            <p:ph idx="1"/>
          </p:nvPr>
        </p:nvSpPr>
        <p:spPr>
          <a:xfrm>
            <a:off x="412750" y="1306513"/>
            <a:ext cx="8050213" cy="3811587"/>
          </a:xfrm>
        </p:spPr>
        <p:txBody>
          <a:bodyPr/>
          <a:lstStyle/>
          <a:p>
            <a:pPr marL="0" indent="0">
              <a:buFontTx/>
              <a:buNone/>
              <a:defRPr/>
            </a:pPr>
            <a:r>
              <a:rPr lang="en-US" sz="1600" b="0" dirty="0"/>
              <a:t> </a:t>
            </a:r>
            <a:endParaRPr lang="en-US" sz="2000" dirty="0" smtClean="0"/>
          </a:p>
          <a:p>
            <a:pPr>
              <a:defRPr/>
            </a:pPr>
            <a:r>
              <a:rPr lang="en-US" dirty="0" smtClean="0"/>
              <a:t>Navigational Performance</a:t>
            </a:r>
          </a:p>
          <a:p>
            <a:pPr>
              <a:defRPr/>
            </a:pPr>
            <a:r>
              <a:rPr lang="en-US" dirty="0" smtClean="0"/>
              <a:t>Navigation Equipage</a:t>
            </a:r>
          </a:p>
          <a:p>
            <a:pPr>
              <a:defRPr/>
            </a:pPr>
            <a:r>
              <a:rPr lang="en-US" dirty="0" smtClean="0"/>
              <a:t>Flight Plan Designation</a:t>
            </a:r>
          </a:p>
          <a:p>
            <a:pPr marL="457200" lvl="1" indent="0">
              <a:buFontTx/>
              <a:buNone/>
              <a:defRPr/>
            </a:pPr>
            <a:r>
              <a:rPr lang="en-US" dirty="0" smtClean="0"/>
              <a:t> - NEW ICAO 2012 Flight Plan Codes</a:t>
            </a:r>
          </a:p>
          <a:p>
            <a:pPr>
              <a:defRPr/>
            </a:pPr>
            <a:r>
              <a:rPr lang="en-US" dirty="0" smtClean="0"/>
              <a:t>Navigation Database</a:t>
            </a:r>
          </a:p>
          <a:p>
            <a:pPr marL="0" indent="0">
              <a:buFontTx/>
              <a:buNone/>
              <a:defRPr/>
            </a:pPr>
            <a:endParaRPr lang="en-US" sz="2000" dirty="0" smtClean="0"/>
          </a:p>
          <a:p>
            <a:pPr marL="0" indent="0">
              <a:buFontTx/>
              <a:buNone/>
              <a:defRPr/>
            </a:pPr>
            <a:endParaRPr lang="en-US" sz="2000" dirty="0" smtClean="0"/>
          </a:p>
          <a:p>
            <a:pPr>
              <a:defRPr/>
            </a:pPr>
            <a:endParaRPr lang="en-US" sz="2000" dirty="0" smtClean="0"/>
          </a:p>
          <a:p>
            <a:pPr marL="0" indent="0">
              <a:buFontTx/>
              <a:buNone/>
              <a:defRPr/>
            </a:pPr>
            <a:endParaRPr lang="en-US" sz="2000" dirty="0" smtClean="0"/>
          </a:p>
          <a:p>
            <a:pPr lvl="2">
              <a:defRPr/>
            </a:pPr>
            <a:endParaRPr lang="en-US" sz="1200" dirty="0" smtClean="0"/>
          </a:p>
        </p:txBody>
      </p:sp>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7"/>
          <p:cNvSpPr>
            <a:spLocks noGrp="1"/>
          </p:cNvSpPr>
          <p:nvPr>
            <p:ph type="title"/>
          </p:nvPr>
        </p:nvSpPr>
        <p:spPr/>
        <p:txBody>
          <a:bodyPr/>
          <a:lstStyle/>
          <a:p>
            <a:pPr algn="ctr" eaLnBrk="1" hangingPunct="1"/>
            <a:r>
              <a:rPr lang="en-US" sz="3600" smtClean="0"/>
              <a:t>Operational Requirements</a:t>
            </a:r>
          </a:p>
        </p:txBody>
      </p:sp>
      <p:sp>
        <p:nvSpPr>
          <p:cNvPr id="19459" name="Content Placeholder 7"/>
          <p:cNvSpPr>
            <a:spLocks noGrp="1"/>
          </p:cNvSpPr>
          <p:nvPr>
            <p:ph idx="1"/>
          </p:nvPr>
        </p:nvSpPr>
        <p:spPr>
          <a:xfrm>
            <a:off x="412750" y="1306513"/>
            <a:ext cx="8050213" cy="3811587"/>
          </a:xfrm>
        </p:spPr>
        <p:txBody>
          <a:bodyPr/>
          <a:lstStyle/>
          <a:p>
            <a:pPr marL="0" indent="0">
              <a:buFontTx/>
              <a:buNone/>
              <a:defRPr/>
            </a:pPr>
            <a:r>
              <a:rPr lang="en-US" sz="1600" b="0" dirty="0"/>
              <a:t> </a:t>
            </a:r>
            <a:endParaRPr lang="en-US" sz="2000" dirty="0" smtClean="0"/>
          </a:p>
          <a:p>
            <a:pPr>
              <a:defRPr/>
            </a:pPr>
            <a:r>
              <a:rPr lang="en-US" sz="2200" dirty="0" smtClean="0"/>
              <a:t>Navigational </a:t>
            </a:r>
            <a:r>
              <a:rPr lang="en-US" sz="2200" dirty="0"/>
              <a:t>Performance.   </a:t>
            </a:r>
            <a:endParaRPr lang="en-US" sz="2200" dirty="0" smtClean="0"/>
          </a:p>
          <a:p>
            <a:pPr lvl="1">
              <a:defRPr/>
            </a:pPr>
            <a:r>
              <a:rPr lang="en-US" dirty="0" smtClean="0"/>
              <a:t>The </a:t>
            </a:r>
            <a:r>
              <a:rPr lang="en-US" dirty="0"/>
              <a:t>navigation accuracy requirement for issuance of an RNP-4 authorization requires that the aircraft navigate with a cross-track and along-track Total System Error (TSE) no greater than ±7.4 km (±4 nm) for 95 percent of the total flight time. </a:t>
            </a:r>
            <a:endParaRPr lang="en-US" dirty="0" smtClean="0"/>
          </a:p>
          <a:p>
            <a:pPr lvl="1">
              <a:defRPr/>
            </a:pPr>
            <a:r>
              <a:rPr lang="en-US" dirty="0" smtClean="0"/>
              <a:t>All </a:t>
            </a:r>
            <a:r>
              <a:rPr lang="en-US" dirty="0"/>
              <a:t>aircraft shall meet a track keeping accuracy equal to or better than ± 7.4 km or ±4 nm for 95 percent of the flight time in RNP-4 airspace. </a:t>
            </a:r>
          </a:p>
          <a:p>
            <a:pPr marL="0" indent="0">
              <a:buFontTx/>
              <a:buNone/>
              <a:defRPr/>
            </a:pPr>
            <a:endParaRPr lang="en-US" sz="2200" dirty="0" smtClean="0"/>
          </a:p>
          <a:p>
            <a:pPr lvl="2">
              <a:defRPr/>
            </a:pPr>
            <a:endParaRPr lang="en-US" sz="1200" dirty="0" smtClean="0"/>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200" smtClean="0"/>
              <a:t>Contents</a:t>
            </a:r>
          </a:p>
        </p:txBody>
      </p:sp>
      <p:sp>
        <p:nvSpPr>
          <p:cNvPr id="9219" name="Rectangle 12"/>
          <p:cNvSpPr>
            <a:spLocks noGrp="1" noChangeArrowheads="1"/>
          </p:cNvSpPr>
          <p:nvPr>
            <p:ph type="body" idx="1"/>
          </p:nvPr>
        </p:nvSpPr>
        <p:spPr/>
        <p:txBody>
          <a:bodyPr/>
          <a:lstStyle/>
          <a:p>
            <a:pPr eaLnBrk="1" hangingPunct="1"/>
            <a:r>
              <a:rPr lang="en-US" smtClean="0"/>
              <a:t>Overview of RNP AR</a:t>
            </a:r>
          </a:p>
        </p:txBody>
      </p:sp>
      <p:sp>
        <p:nvSpPr>
          <p:cNvPr id="9220" name="Rectangle 6"/>
          <p:cNvSpPr>
            <a:spLocks noChangeArrowheads="1"/>
          </p:cNvSpPr>
          <p:nvPr/>
        </p:nvSpPr>
        <p:spPr bwMode="auto">
          <a:xfrm>
            <a:off x="0" y="1384300"/>
            <a:ext cx="9144000" cy="4660900"/>
          </a:xfrm>
          <a:prstGeom prst="rect">
            <a:avLst/>
          </a:prstGeom>
          <a:solidFill>
            <a:srgbClr val="3366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spcBef>
                <a:spcPct val="50000"/>
              </a:spcBef>
              <a:buFontTx/>
              <a:buChar char="•"/>
            </a:pPr>
            <a:endParaRPr lang="en-US"/>
          </a:p>
        </p:txBody>
      </p:sp>
      <p:sp>
        <p:nvSpPr>
          <p:cNvPr id="6" name="Rectangle 3"/>
          <p:cNvSpPr txBox="1">
            <a:spLocks noChangeArrowheads="1"/>
          </p:cNvSpPr>
          <p:nvPr/>
        </p:nvSpPr>
        <p:spPr bwMode="auto">
          <a:xfrm>
            <a:off x="587375" y="1595438"/>
            <a:ext cx="5440363" cy="3671887"/>
          </a:xfrm>
          <a:prstGeom prst="rect">
            <a:avLst/>
          </a:prstGeom>
          <a:noFill/>
          <a:ln w="9525">
            <a:noFill/>
            <a:miter lim="800000"/>
            <a:headEnd/>
            <a:tailEnd/>
          </a:ln>
        </p:spPr>
        <p:txBody>
          <a:bodyPr/>
          <a:lstStyle/>
          <a:p>
            <a:pPr marL="533400" indent="-533400">
              <a:lnSpc>
                <a:spcPct val="90000"/>
              </a:lnSpc>
              <a:spcBef>
                <a:spcPct val="40000"/>
              </a:spcBef>
              <a:buFontTx/>
              <a:buAutoNum type="arabicPeriod"/>
              <a:defRPr/>
            </a:pPr>
            <a:r>
              <a:rPr lang="en-US" sz="2000" b="1" kern="0" dirty="0">
                <a:solidFill>
                  <a:schemeClr val="bg1"/>
                </a:solidFill>
                <a:latin typeface="+mn-lt"/>
                <a:cs typeface="+mn-cs"/>
              </a:rPr>
              <a:t>Purpose </a:t>
            </a:r>
          </a:p>
          <a:p>
            <a:pPr marL="533400" indent="-533400">
              <a:lnSpc>
                <a:spcPct val="90000"/>
              </a:lnSpc>
              <a:spcBef>
                <a:spcPct val="40000"/>
              </a:spcBef>
              <a:buFontTx/>
              <a:buAutoNum type="arabicPeriod"/>
              <a:defRPr/>
            </a:pPr>
            <a:r>
              <a:rPr lang="en-US" sz="2000" b="1" kern="0" dirty="0">
                <a:solidFill>
                  <a:schemeClr val="bg1"/>
                </a:solidFill>
                <a:latin typeface="+mn-lt"/>
                <a:cs typeface="+mn-cs"/>
              </a:rPr>
              <a:t>Background</a:t>
            </a:r>
          </a:p>
          <a:p>
            <a:pPr marL="533400" indent="-533400">
              <a:lnSpc>
                <a:spcPct val="90000"/>
              </a:lnSpc>
              <a:spcBef>
                <a:spcPct val="40000"/>
              </a:spcBef>
              <a:buFontTx/>
              <a:buAutoNum type="arabicPeriod"/>
              <a:defRPr/>
            </a:pPr>
            <a:r>
              <a:rPr lang="en-US" sz="2000" b="1" kern="0" dirty="0">
                <a:solidFill>
                  <a:schemeClr val="bg1"/>
                </a:solidFill>
                <a:latin typeface="+mn-lt"/>
                <a:cs typeface="+mn-cs"/>
              </a:rPr>
              <a:t>Publications</a:t>
            </a:r>
          </a:p>
          <a:p>
            <a:pPr marL="533400" indent="-533400">
              <a:lnSpc>
                <a:spcPct val="90000"/>
              </a:lnSpc>
              <a:spcBef>
                <a:spcPct val="40000"/>
              </a:spcBef>
              <a:buFontTx/>
              <a:buAutoNum type="arabicPeriod"/>
              <a:defRPr/>
            </a:pPr>
            <a:r>
              <a:rPr lang="en-US" sz="2000" b="1" kern="0" dirty="0">
                <a:solidFill>
                  <a:schemeClr val="bg1"/>
                </a:solidFill>
                <a:latin typeface="+mn-lt"/>
                <a:cs typeface="+mn-cs"/>
              </a:rPr>
              <a:t>Applicability</a:t>
            </a:r>
          </a:p>
          <a:p>
            <a:pPr marL="533400" indent="-533400">
              <a:lnSpc>
                <a:spcPct val="90000"/>
              </a:lnSpc>
              <a:spcBef>
                <a:spcPct val="40000"/>
              </a:spcBef>
              <a:buFontTx/>
              <a:buAutoNum type="arabicPeriod"/>
              <a:defRPr/>
            </a:pPr>
            <a:r>
              <a:rPr lang="en-US" sz="2000" b="1" kern="0" dirty="0">
                <a:solidFill>
                  <a:schemeClr val="bg1"/>
                </a:solidFill>
                <a:latin typeface="+mn-lt"/>
                <a:cs typeface="+mn-cs"/>
              </a:rPr>
              <a:t>Operational Authorization Process</a:t>
            </a:r>
          </a:p>
          <a:p>
            <a:pPr marL="533400" indent="-533400">
              <a:lnSpc>
                <a:spcPct val="90000"/>
              </a:lnSpc>
              <a:spcBef>
                <a:spcPct val="40000"/>
              </a:spcBef>
              <a:buFontTx/>
              <a:buAutoNum type="arabicPeriod"/>
              <a:defRPr/>
            </a:pPr>
            <a:r>
              <a:rPr lang="en-US" sz="2000" b="1" kern="0" dirty="0">
                <a:solidFill>
                  <a:schemeClr val="bg1"/>
                </a:solidFill>
                <a:latin typeface="+mn-lt"/>
                <a:cs typeface="+mn-cs"/>
              </a:rPr>
              <a:t>Operational Requirements</a:t>
            </a:r>
          </a:p>
          <a:p>
            <a:pPr marL="533400" indent="-533400">
              <a:lnSpc>
                <a:spcPct val="90000"/>
              </a:lnSpc>
              <a:spcBef>
                <a:spcPct val="40000"/>
              </a:spcBef>
              <a:buFontTx/>
              <a:buAutoNum type="arabicPeriod"/>
              <a:defRPr/>
            </a:pPr>
            <a:r>
              <a:rPr lang="en-US" sz="2000" b="1" kern="0" dirty="0">
                <a:solidFill>
                  <a:schemeClr val="bg1"/>
                </a:solidFill>
                <a:latin typeface="+mn-lt"/>
                <a:cs typeface="+mn-cs"/>
              </a:rPr>
              <a:t>Training Programs, Operating Practices and Procedures</a:t>
            </a:r>
          </a:p>
          <a:p>
            <a:pPr marL="533400" indent="-533400">
              <a:lnSpc>
                <a:spcPct val="90000"/>
              </a:lnSpc>
              <a:spcBef>
                <a:spcPct val="40000"/>
              </a:spcBef>
              <a:buFontTx/>
              <a:buAutoNum type="arabicPeriod"/>
              <a:defRPr/>
            </a:pPr>
            <a:r>
              <a:rPr lang="en-US" sz="2000" b="1" kern="0" dirty="0">
                <a:solidFill>
                  <a:schemeClr val="bg1"/>
                </a:solidFill>
                <a:latin typeface="+mn-lt"/>
                <a:cs typeface="+mn-cs"/>
              </a:rPr>
              <a:t>Overview</a:t>
            </a:r>
          </a:p>
          <a:p>
            <a:pPr marL="533400" indent="-533400">
              <a:lnSpc>
                <a:spcPct val="90000"/>
              </a:lnSpc>
              <a:spcBef>
                <a:spcPct val="40000"/>
              </a:spcBef>
              <a:buFontTx/>
              <a:buAutoNum type="arabicPeriod"/>
              <a:defRPr/>
            </a:pPr>
            <a:endParaRPr lang="en-US" sz="2000" b="1" kern="0" dirty="0">
              <a:solidFill>
                <a:schemeClr val="bg1"/>
              </a:solidFill>
              <a:latin typeface="+mn-lt"/>
              <a:cs typeface="+mn-cs"/>
            </a:endParaRPr>
          </a:p>
          <a:p>
            <a:pPr marL="533400" indent="-533400">
              <a:lnSpc>
                <a:spcPct val="90000"/>
              </a:lnSpc>
              <a:spcBef>
                <a:spcPct val="50000"/>
              </a:spcBef>
              <a:defRPr/>
            </a:pPr>
            <a:endParaRPr lang="en-US" b="1" kern="0" dirty="0">
              <a:solidFill>
                <a:schemeClr val="bg1"/>
              </a:solidFill>
              <a:latin typeface="+mn-lt"/>
              <a:cs typeface="+mn-cs"/>
            </a:endParaRPr>
          </a:p>
        </p:txBody>
      </p:sp>
      <p:pic>
        <p:nvPicPr>
          <p:cNvPr id="9222" name="Picture 7" descr="Jetoverlightsyellow.jpg"/>
          <p:cNvPicPr>
            <a:picLocks noChangeAspect="1"/>
          </p:cNvPicPr>
          <p:nvPr/>
        </p:nvPicPr>
        <p:blipFill>
          <a:blip r:embed="rId3">
            <a:extLst>
              <a:ext uri="{28A0092B-C50C-407E-A947-70E740481C1C}">
                <a14:useLocalDpi xmlns:a14="http://schemas.microsoft.com/office/drawing/2010/main" val="0"/>
              </a:ext>
            </a:extLst>
          </a:blip>
          <a:srcRect l="22380" r="25656"/>
          <a:stretch>
            <a:fillRect/>
          </a:stretch>
        </p:blipFill>
        <p:spPr bwMode="auto">
          <a:xfrm>
            <a:off x="5510213" y="1384300"/>
            <a:ext cx="3633787" cy="466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1146175"/>
            <a:ext cx="9144000" cy="487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Title 3"/>
          <p:cNvSpPr>
            <a:spLocks noGrp="1"/>
          </p:cNvSpPr>
          <p:nvPr>
            <p:ph type="title"/>
          </p:nvPr>
        </p:nvSpPr>
        <p:spPr/>
        <p:txBody>
          <a:bodyPr/>
          <a:lstStyle/>
          <a:p>
            <a:pPr algn="ctr"/>
            <a:r>
              <a:rPr lang="en-US" sz="3200" smtClean="0"/>
              <a:t>RNP 4 Accuracy Requirements</a:t>
            </a:r>
          </a:p>
        </p:txBody>
      </p:sp>
      <p:sp>
        <p:nvSpPr>
          <p:cNvPr id="11" name="Rectangle 10"/>
          <p:cNvSpPr>
            <a:spLocks noChangeArrowheads="1"/>
          </p:cNvSpPr>
          <p:nvPr/>
        </p:nvSpPr>
        <p:spPr bwMode="auto">
          <a:xfrm>
            <a:off x="0" y="2743200"/>
            <a:ext cx="9144000" cy="1814513"/>
          </a:xfrm>
          <a:prstGeom prst="rect">
            <a:avLst/>
          </a:prstGeom>
          <a:solidFill>
            <a:srgbClr val="FFC000">
              <a:alpha val="1882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2000">
              <a:solidFill>
                <a:srgbClr val="000000"/>
              </a:solidFill>
            </a:endParaRPr>
          </a:p>
        </p:txBody>
      </p:sp>
      <p:sp>
        <p:nvSpPr>
          <p:cNvPr id="12" name="Rectangle 11"/>
          <p:cNvSpPr>
            <a:spLocks noChangeArrowheads="1"/>
          </p:cNvSpPr>
          <p:nvPr/>
        </p:nvSpPr>
        <p:spPr bwMode="auto">
          <a:xfrm>
            <a:off x="0" y="4573588"/>
            <a:ext cx="9144000" cy="912812"/>
          </a:xfrm>
          <a:prstGeom prst="rect">
            <a:avLst/>
          </a:prstGeom>
          <a:solidFill>
            <a:srgbClr val="FFFF00">
              <a:alpha val="4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lstStyle/>
          <a:p>
            <a:endParaRPr lang="en-US"/>
          </a:p>
          <a:p>
            <a:r>
              <a:rPr lang="en-US" sz="2000"/>
              <a:t>99.999% Accuracy Probability</a:t>
            </a:r>
          </a:p>
        </p:txBody>
      </p:sp>
      <p:sp>
        <p:nvSpPr>
          <p:cNvPr id="13" name="Rectangle 12"/>
          <p:cNvSpPr>
            <a:spLocks noChangeArrowheads="1"/>
          </p:cNvSpPr>
          <p:nvPr/>
        </p:nvSpPr>
        <p:spPr bwMode="auto">
          <a:xfrm>
            <a:off x="0" y="1843088"/>
            <a:ext cx="9144000" cy="873125"/>
          </a:xfrm>
          <a:prstGeom prst="rect">
            <a:avLst/>
          </a:prstGeom>
          <a:solidFill>
            <a:srgbClr val="FFFF00">
              <a:alpha val="4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2000"/>
          </a:p>
          <a:p>
            <a:r>
              <a:rPr lang="en-US" sz="2000"/>
              <a:t>99.999% Accuracy Probability</a:t>
            </a:r>
          </a:p>
        </p:txBody>
      </p:sp>
      <p:cxnSp>
        <p:nvCxnSpPr>
          <p:cNvPr id="14" name="Straight Connector 13"/>
          <p:cNvCxnSpPr>
            <a:cxnSpLocks noChangeShapeType="1"/>
          </p:cNvCxnSpPr>
          <p:nvPr/>
        </p:nvCxnSpPr>
        <p:spPr bwMode="auto">
          <a:xfrm flipV="1">
            <a:off x="0" y="1814513"/>
            <a:ext cx="9144000" cy="14287"/>
          </a:xfrm>
          <a:prstGeom prst="line">
            <a:avLst/>
          </a:prstGeom>
          <a:noFill/>
          <a:ln w="47625">
            <a:solidFill>
              <a:srgbClr val="FF0000"/>
            </a:solidFill>
            <a:prstDash val="dash"/>
            <a:round/>
            <a:headEnd/>
            <a:tailEnd/>
          </a:ln>
          <a:extLst>
            <a:ext uri="{909E8E84-426E-40DD-AFC4-6F175D3DCCD1}">
              <a14:hiddenFill xmlns:a14="http://schemas.microsoft.com/office/drawing/2010/main">
                <a:noFill/>
              </a14:hiddenFill>
            </a:ext>
          </a:extLst>
        </p:spPr>
      </p:cxnSp>
      <p:cxnSp>
        <p:nvCxnSpPr>
          <p:cNvPr id="15" name="Straight Connector 14"/>
          <p:cNvCxnSpPr>
            <a:cxnSpLocks noChangeShapeType="1"/>
          </p:cNvCxnSpPr>
          <p:nvPr/>
        </p:nvCxnSpPr>
        <p:spPr bwMode="auto">
          <a:xfrm flipV="1">
            <a:off x="0" y="5475288"/>
            <a:ext cx="9144000" cy="12700"/>
          </a:xfrm>
          <a:prstGeom prst="line">
            <a:avLst/>
          </a:prstGeom>
          <a:noFill/>
          <a:ln w="47625">
            <a:solidFill>
              <a:srgbClr val="FF0000"/>
            </a:solidFill>
            <a:prstDash val="dash"/>
            <a:round/>
            <a:headEnd/>
            <a:tailEnd/>
          </a:ln>
          <a:extLst>
            <a:ext uri="{909E8E84-426E-40DD-AFC4-6F175D3DCCD1}">
              <a14:hiddenFill xmlns:a14="http://schemas.microsoft.com/office/drawing/2010/main">
                <a:noFill/>
              </a14:hiddenFill>
            </a:ext>
          </a:extLst>
        </p:spPr>
      </p:cxnSp>
      <p:cxnSp>
        <p:nvCxnSpPr>
          <p:cNvPr id="16" name="Straight Connector 15"/>
          <p:cNvCxnSpPr>
            <a:cxnSpLocks noChangeShapeType="1"/>
          </p:cNvCxnSpPr>
          <p:nvPr/>
        </p:nvCxnSpPr>
        <p:spPr bwMode="auto">
          <a:xfrm flipV="1">
            <a:off x="0" y="2717800"/>
            <a:ext cx="9144000" cy="14288"/>
          </a:xfrm>
          <a:prstGeom prst="line">
            <a:avLst/>
          </a:prstGeom>
          <a:noFill/>
          <a:ln w="47625">
            <a:solidFill>
              <a:srgbClr val="00B050"/>
            </a:solidFill>
            <a:prstDash val="dash"/>
            <a:round/>
            <a:headEnd/>
            <a:tailEnd/>
          </a:ln>
          <a:extLst>
            <a:ext uri="{909E8E84-426E-40DD-AFC4-6F175D3DCCD1}">
              <a14:hiddenFill xmlns:a14="http://schemas.microsoft.com/office/drawing/2010/main">
                <a:noFill/>
              </a14:hiddenFill>
            </a:ext>
          </a:extLst>
        </p:spPr>
      </p:cxnSp>
      <p:cxnSp>
        <p:nvCxnSpPr>
          <p:cNvPr id="17" name="Straight Connector 16"/>
          <p:cNvCxnSpPr>
            <a:cxnSpLocks noChangeShapeType="1"/>
          </p:cNvCxnSpPr>
          <p:nvPr/>
        </p:nvCxnSpPr>
        <p:spPr bwMode="auto">
          <a:xfrm flipV="1">
            <a:off x="0" y="4562475"/>
            <a:ext cx="9144000" cy="14288"/>
          </a:xfrm>
          <a:prstGeom prst="line">
            <a:avLst/>
          </a:prstGeom>
          <a:noFill/>
          <a:ln w="47625">
            <a:solidFill>
              <a:srgbClr val="00B050"/>
            </a:solidFill>
            <a:prstDash val="dash"/>
            <a:round/>
            <a:headEnd/>
            <a:tailEnd/>
          </a:ln>
          <a:extLst>
            <a:ext uri="{909E8E84-426E-40DD-AFC4-6F175D3DCCD1}">
              <a14:hiddenFill xmlns:a14="http://schemas.microsoft.com/office/drawing/2010/main">
                <a:noFill/>
              </a14:hiddenFill>
            </a:ext>
          </a:extLst>
        </p:spPr>
      </p:cxnSp>
      <p:cxnSp>
        <p:nvCxnSpPr>
          <p:cNvPr id="18" name="Straight Connector 17"/>
          <p:cNvCxnSpPr>
            <a:cxnSpLocks noChangeShapeType="1"/>
          </p:cNvCxnSpPr>
          <p:nvPr/>
        </p:nvCxnSpPr>
        <p:spPr bwMode="auto">
          <a:xfrm flipV="1">
            <a:off x="0" y="3632200"/>
            <a:ext cx="9144000" cy="14288"/>
          </a:xfrm>
          <a:prstGeom prst="line">
            <a:avLst/>
          </a:prstGeom>
          <a:noFill/>
          <a:ln w="47625">
            <a:solidFill>
              <a:schemeClr val="tx1"/>
            </a:solidFill>
            <a:round/>
            <a:headEnd/>
            <a:tailEnd/>
          </a:ln>
          <a:extLst>
            <a:ext uri="{909E8E84-426E-40DD-AFC4-6F175D3DCCD1}">
              <a14:hiddenFill xmlns:a14="http://schemas.microsoft.com/office/drawing/2010/main">
                <a:noFill/>
              </a14:hiddenFill>
            </a:ext>
          </a:extLst>
        </p:spPr>
      </p:cxnSp>
      <p:pic>
        <p:nvPicPr>
          <p:cNvPr id="19" name="Picture 18" descr="Plane top2.png"/>
          <p:cNvPicPr>
            <a:picLocks noChangeAspect="1"/>
          </p:cNvPicPr>
          <p:nvPr/>
        </p:nvPicPr>
        <p:blipFill>
          <a:blip r:embed="rId5" cstate="print">
            <a:duotone>
              <a:schemeClr val="accent6">
                <a:shade val="45000"/>
                <a:satMod val="135000"/>
              </a:schemeClr>
              <a:prstClr val="white"/>
            </a:duotone>
          </a:blip>
          <a:stretch>
            <a:fillRect/>
          </a:stretch>
        </p:blipFill>
        <p:spPr>
          <a:xfrm rot="2153319">
            <a:off x="3838720" y="3161068"/>
            <a:ext cx="944411" cy="963299"/>
          </a:xfrm>
          <a:prstGeom prst="rect">
            <a:avLst/>
          </a:prstGeom>
        </p:spPr>
      </p:pic>
      <p:sp>
        <p:nvSpPr>
          <p:cNvPr id="20" name="TextBox 19"/>
          <p:cNvSpPr txBox="1">
            <a:spLocks noChangeArrowheads="1"/>
          </p:cNvSpPr>
          <p:nvPr/>
        </p:nvSpPr>
        <p:spPr bwMode="auto">
          <a:xfrm>
            <a:off x="6657975" y="2295525"/>
            <a:ext cx="18526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r>
              <a:rPr lang="en-US" sz="1600" b="1"/>
              <a:t>2 x 4 RNP = 8 NM</a:t>
            </a:r>
          </a:p>
        </p:txBody>
      </p:sp>
      <p:cxnSp>
        <p:nvCxnSpPr>
          <p:cNvPr id="21" name="Straight Arrow Connector 20"/>
          <p:cNvCxnSpPr>
            <a:cxnSpLocks noChangeShapeType="1"/>
          </p:cNvCxnSpPr>
          <p:nvPr/>
        </p:nvCxnSpPr>
        <p:spPr bwMode="auto">
          <a:xfrm>
            <a:off x="4400550" y="2811463"/>
            <a:ext cx="14288" cy="860425"/>
          </a:xfrm>
          <a:prstGeom prst="straightConnector1">
            <a:avLst/>
          </a:prstGeom>
          <a:noFill/>
          <a:ln w="31750">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22" name="TextBox 21"/>
          <p:cNvSpPr txBox="1">
            <a:spLocks noChangeArrowheads="1"/>
          </p:cNvSpPr>
          <p:nvPr/>
        </p:nvSpPr>
        <p:spPr bwMode="auto">
          <a:xfrm>
            <a:off x="0" y="3876675"/>
            <a:ext cx="3078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r>
              <a:rPr lang="en-US" sz="2000">
                <a:solidFill>
                  <a:srgbClr val="000000"/>
                </a:solidFill>
              </a:rPr>
              <a:t>95% Accuracy Probability</a:t>
            </a:r>
          </a:p>
        </p:txBody>
      </p:sp>
      <p:sp>
        <p:nvSpPr>
          <p:cNvPr id="23" name="TextBox 22"/>
          <p:cNvSpPr txBox="1">
            <a:spLocks noChangeArrowheads="1"/>
          </p:cNvSpPr>
          <p:nvPr/>
        </p:nvSpPr>
        <p:spPr bwMode="auto">
          <a:xfrm>
            <a:off x="3784600" y="1495425"/>
            <a:ext cx="19891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r>
              <a:rPr lang="en-US" sz="1600" b="1">
                <a:solidFill>
                  <a:schemeClr val="bg1"/>
                </a:solidFill>
              </a:rPr>
              <a:t>Containment Limit</a:t>
            </a:r>
          </a:p>
        </p:txBody>
      </p:sp>
      <p:sp>
        <p:nvSpPr>
          <p:cNvPr id="24" name="TextBox 23"/>
          <p:cNvSpPr txBox="1">
            <a:spLocks noChangeArrowheads="1"/>
          </p:cNvSpPr>
          <p:nvPr/>
        </p:nvSpPr>
        <p:spPr bwMode="auto">
          <a:xfrm>
            <a:off x="3816350" y="5472113"/>
            <a:ext cx="19891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r>
              <a:rPr lang="en-US" sz="1600" b="1">
                <a:solidFill>
                  <a:schemeClr val="bg1"/>
                </a:solidFill>
              </a:rPr>
              <a:t>Containment Limit</a:t>
            </a:r>
          </a:p>
        </p:txBody>
      </p:sp>
      <p:cxnSp>
        <p:nvCxnSpPr>
          <p:cNvPr id="25" name="Straight Arrow Connector 24"/>
          <p:cNvCxnSpPr>
            <a:cxnSpLocks noChangeShapeType="1"/>
          </p:cNvCxnSpPr>
          <p:nvPr/>
        </p:nvCxnSpPr>
        <p:spPr bwMode="auto">
          <a:xfrm>
            <a:off x="6508750" y="1885950"/>
            <a:ext cx="28575" cy="1733550"/>
          </a:xfrm>
          <a:prstGeom prst="straightConnector1">
            <a:avLst/>
          </a:prstGeom>
          <a:noFill/>
          <a:ln w="31750">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26" name="Straight Arrow Connector 25"/>
          <p:cNvCxnSpPr>
            <a:cxnSpLocks noChangeShapeType="1"/>
          </p:cNvCxnSpPr>
          <p:nvPr/>
        </p:nvCxnSpPr>
        <p:spPr bwMode="auto">
          <a:xfrm>
            <a:off x="4416425" y="3673475"/>
            <a:ext cx="14288" cy="860425"/>
          </a:xfrm>
          <a:prstGeom prst="straightConnector1">
            <a:avLst/>
          </a:prstGeom>
          <a:noFill/>
          <a:ln w="31750">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27" name="TextBox 26"/>
          <p:cNvSpPr txBox="1">
            <a:spLocks noChangeArrowheads="1"/>
          </p:cNvSpPr>
          <p:nvPr/>
        </p:nvSpPr>
        <p:spPr bwMode="auto">
          <a:xfrm>
            <a:off x="4471988" y="3046413"/>
            <a:ext cx="18526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r>
              <a:rPr lang="en-US" sz="1600" b="1"/>
              <a:t>1 x 4 RNP = 4 NM</a:t>
            </a:r>
          </a:p>
        </p:txBody>
      </p:sp>
      <p:sp>
        <p:nvSpPr>
          <p:cNvPr id="28" name="TextBox 27"/>
          <p:cNvSpPr txBox="1">
            <a:spLocks noChangeArrowheads="1"/>
          </p:cNvSpPr>
          <p:nvPr/>
        </p:nvSpPr>
        <p:spPr bwMode="auto">
          <a:xfrm>
            <a:off x="4471988" y="3946525"/>
            <a:ext cx="18526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r>
              <a:rPr lang="en-US" sz="1600" b="1"/>
              <a:t>1 x 4 RNP = 4 NM</a:t>
            </a:r>
          </a:p>
        </p:txBody>
      </p:sp>
      <p:sp>
        <p:nvSpPr>
          <p:cNvPr id="29" name="TextBox 28"/>
          <p:cNvSpPr txBox="1">
            <a:spLocks noChangeArrowheads="1"/>
          </p:cNvSpPr>
          <p:nvPr/>
        </p:nvSpPr>
        <p:spPr bwMode="auto">
          <a:xfrm>
            <a:off x="6686550" y="4633913"/>
            <a:ext cx="1911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r>
              <a:rPr lang="en-US" sz="1600" b="1"/>
              <a:t>2 x 4 RNP = 8 NM </a:t>
            </a:r>
          </a:p>
        </p:txBody>
      </p:sp>
      <p:cxnSp>
        <p:nvCxnSpPr>
          <p:cNvPr id="30" name="Straight Arrow Connector 29"/>
          <p:cNvCxnSpPr>
            <a:cxnSpLocks noChangeShapeType="1"/>
          </p:cNvCxnSpPr>
          <p:nvPr/>
        </p:nvCxnSpPr>
        <p:spPr bwMode="auto">
          <a:xfrm>
            <a:off x="6538913" y="3689350"/>
            <a:ext cx="26987" cy="1733550"/>
          </a:xfrm>
          <a:prstGeom prst="straightConnector1">
            <a:avLst/>
          </a:prstGeom>
          <a:noFill/>
          <a:ln w="31750">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31" name="TextBox 30"/>
          <p:cNvSpPr txBox="1">
            <a:spLocks noChangeArrowheads="1"/>
          </p:cNvSpPr>
          <p:nvPr/>
        </p:nvSpPr>
        <p:spPr bwMode="auto">
          <a:xfrm>
            <a:off x="0" y="2984500"/>
            <a:ext cx="3078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r>
              <a:rPr lang="en-US" sz="2000">
                <a:solidFill>
                  <a:srgbClr val="000000"/>
                </a:solidFill>
              </a:rPr>
              <a:t>95% Accuracy Probability</a:t>
            </a:r>
          </a:p>
        </p:txBody>
      </p:sp>
    </p:spTree>
    <p:custDataLst>
      <p:tags r:id="rId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6" presetClass="entr" presetSubtype="42"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barn(outHorizontal)">
                                      <p:cBhvr>
                                        <p:cTn id="21" dur="500"/>
                                        <p:tgtEl>
                                          <p:spTgt spid="21"/>
                                        </p:tgtEl>
                                      </p:cBhvr>
                                    </p:animEffect>
                                  </p:childTnLst>
                                </p:cTn>
                              </p:par>
                              <p:par>
                                <p:cTn id="22" presetID="16" presetClass="entr" presetSubtype="42"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barn(outHorizontal)">
                                      <p:cBhvr>
                                        <p:cTn id="24" dur="500"/>
                                        <p:tgtEl>
                                          <p:spTgt spid="26"/>
                                        </p:tgtEl>
                                      </p:cBhvr>
                                    </p:animEffec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1000"/>
                                        <p:tgtEl>
                                          <p:spTgt spid="2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1000"/>
                                        <p:tgtEl>
                                          <p:spTgt spid="3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6" presetClass="entr" presetSubtype="42" fill="hold"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barn(outHorizontal)">
                                      <p:cBhvr>
                                        <p:cTn id="42" dur="500"/>
                                        <p:tgtEl>
                                          <p:spTgt spid="25"/>
                                        </p:tgtEl>
                                      </p:cBhvr>
                                    </p:animEffect>
                                  </p:childTnLst>
                                </p:cTn>
                              </p:par>
                              <p:par>
                                <p:cTn id="43" presetID="16" presetClass="entr" presetSubtype="42"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barn(outHorizontal)">
                                      <p:cBhvr>
                                        <p:cTn id="45" dur="500"/>
                                        <p:tgtEl>
                                          <p:spTgt spid="30"/>
                                        </p:tgtEl>
                                      </p:cBhvr>
                                    </p:animEffect>
                                  </p:childTnLst>
                                </p:cTn>
                              </p:par>
                              <p:par>
                                <p:cTn id="46" presetID="1" presetClass="entr" presetSubtype="0"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childTnLst>
                                </p:cTn>
                              </p:par>
                              <p:par>
                                <p:cTn id="50" presetID="10" presetClass="entr" presetSubtype="0" fill="hold"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childTnLst>
                                </p:cTn>
                              </p:par>
                              <p:par>
                                <p:cTn id="53" presetID="10" presetClass="entr" presetSubtype="0" fill="hold"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1000"/>
                                        <p:tgtEl>
                                          <p:spTgt spid="23"/>
                                        </p:tgtEl>
                                      </p:cBhvr>
                                    </p:animEffect>
                                  </p:childTnLst>
                                </p:cTn>
                              </p:par>
                              <p:par>
                                <p:cTn id="56" presetID="10" presetClass="entr" presetSubtype="0" fill="hold"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1000"/>
                                        <p:tgtEl>
                                          <p:spTgt spid="12"/>
                                        </p:tgtEl>
                                      </p:cBhvr>
                                    </p:animEffect>
                                  </p:childTnLst>
                                </p:cTn>
                              </p:par>
                              <p:par>
                                <p:cTn id="59" presetID="10" presetClass="entr" presetSubtype="0" fill="hold"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p:bldP spid="22" grpId="0"/>
      <p:bldP spid="27" grpId="0"/>
      <p:bldP spid="28" grpId="0"/>
      <p:bldP spid="29" grpId="0"/>
      <p:bldP spid="3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7"/>
          <p:cNvSpPr>
            <a:spLocks noGrp="1"/>
          </p:cNvSpPr>
          <p:nvPr>
            <p:ph type="title"/>
          </p:nvPr>
        </p:nvSpPr>
        <p:spPr/>
        <p:txBody>
          <a:bodyPr/>
          <a:lstStyle/>
          <a:p>
            <a:pPr algn="ctr" eaLnBrk="1" hangingPunct="1"/>
            <a:r>
              <a:rPr lang="en-US" sz="3600" smtClean="0"/>
              <a:t>Operational Requirements</a:t>
            </a:r>
          </a:p>
        </p:txBody>
      </p:sp>
      <p:sp>
        <p:nvSpPr>
          <p:cNvPr id="19459" name="Content Placeholder 7"/>
          <p:cNvSpPr>
            <a:spLocks noGrp="1"/>
          </p:cNvSpPr>
          <p:nvPr>
            <p:ph idx="1"/>
          </p:nvPr>
        </p:nvSpPr>
        <p:spPr>
          <a:xfrm>
            <a:off x="412750" y="1306513"/>
            <a:ext cx="8050213" cy="3811587"/>
          </a:xfrm>
        </p:spPr>
        <p:txBody>
          <a:bodyPr/>
          <a:lstStyle/>
          <a:p>
            <a:pPr>
              <a:defRPr/>
            </a:pPr>
            <a:r>
              <a:rPr lang="en-US" sz="1800" dirty="0"/>
              <a:t>Navigation Equipage</a:t>
            </a:r>
            <a:r>
              <a:rPr lang="en-US" sz="1600" b="0" dirty="0"/>
              <a:t>. All RNP-4 operations in oceanic and remote areas shall have at least dual independent long range navigation systems of integrity such that the navigation system does not provide misleading information. </a:t>
            </a:r>
            <a:endParaRPr lang="en-US" sz="1600" b="0" dirty="0" smtClean="0"/>
          </a:p>
          <a:p>
            <a:pPr marL="0" indent="0">
              <a:buFontTx/>
              <a:buNone/>
              <a:defRPr/>
            </a:pPr>
            <a:endParaRPr lang="en-US" sz="1600" b="0" dirty="0"/>
          </a:p>
          <a:p>
            <a:pPr marL="0" indent="0">
              <a:buFontTx/>
              <a:buNone/>
              <a:defRPr/>
            </a:pPr>
            <a:r>
              <a:rPr lang="en-US" sz="1600" b="0" dirty="0"/>
              <a:t>(1) </a:t>
            </a:r>
            <a:r>
              <a:rPr lang="en-US" sz="1600" dirty="0" smtClean="0"/>
              <a:t>Aircraft </a:t>
            </a:r>
            <a:r>
              <a:rPr lang="en-US" sz="1600" dirty="0"/>
              <a:t>Incorporating GPS</a:t>
            </a:r>
            <a:r>
              <a:rPr lang="en-US" sz="1600" b="0" dirty="0"/>
              <a:t>.   GPS avionics installed by one of the following three methods provide an acceptable means of compliance for aircraft using GPS. </a:t>
            </a:r>
          </a:p>
          <a:p>
            <a:pPr marL="0" indent="0">
              <a:buFontTx/>
              <a:buNone/>
              <a:defRPr/>
            </a:pPr>
            <a:r>
              <a:rPr lang="en-US" sz="1600" b="0" dirty="0" smtClean="0"/>
              <a:t>	(</a:t>
            </a:r>
            <a:r>
              <a:rPr lang="en-US" sz="1600" b="0" dirty="0"/>
              <a:t>a) </a:t>
            </a:r>
            <a:r>
              <a:rPr lang="en-US" sz="1600" b="0" dirty="0" smtClean="0"/>
              <a:t>FAA </a:t>
            </a:r>
            <a:r>
              <a:rPr lang="en-US" sz="1600" b="0" dirty="0"/>
              <a:t>Aircraft Certification Office (ACO) (or US Military equivalent) letter meeting performance requirements of FAA N 8110.60, GPS as a Primary Means of Navigation for Oceanic/Remote Operations, canceled December 4, 1996. </a:t>
            </a:r>
          </a:p>
          <a:p>
            <a:pPr marL="0" indent="0">
              <a:buFontTx/>
              <a:buNone/>
              <a:defRPr/>
            </a:pPr>
            <a:r>
              <a:rPr lang="en-US" sz="1600" b="0" dirty="0" smtClean="0"/>
              <a:t>	(</a:t>
            </a:r>
            <a:r>
              <a:rPr lang="en-US" sz="1600" b="0" dirty="0"/>
              <a:t>b) </a:t>
            </a:r>
            <a:r>
              <a:rPr lang="en-US" sz="1600" b="0" dirty="0" smtClean="0"/>
              <a:t>FAA </a:t>
            </a:r>
            <a:r>
              <a:rPr lang="en-US" sz="1600" b="0" dirty="0"/>
              <a:t>ACO (or US Military equivalent) letter meeting performance requirements of FAA AC 20-138A, Airworthiness Approval of Global Navigation Satellite System (GNSS) Equipment, Appendix 1. </a:t>
            </a:r>
          </a:p>
          <a:p>
            <a:pPr marL="0" indent="0">
              <a:buFontTx/>
              <a:buNone/>
              <a:defRPr/>
            </a:pPr>
            <a:r>
              <a:rPr lang="en-US" sz="1600" b="0" dirty="0" smtClean="0"/>
              <a:t>	(</a:t>
            </a:r>
            <a:r>
              <a:rPr lang="en-US" sz="1600" b="0" dirty="0"/>
              <a:t>c) </a:t>
            </a:r>
            <a:r>
              <a:rPr lang="en-US" sz="1600" b="0" dirty="0" smtClean="0"/>
              <a:t>GPS </a:t>
            </a:r>
            <a:r>
              <a:rPr lang="en-US" sz="1600" b="0" dirty="0"/>
              <a:t>avionics marked with TSO-C145A/146A and installed in accordance with AC  20-138A. </a:t>
            </a:r>
          </a:p>
        </p:txBody>
      </p:sp>
    </p:spTree>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7"/>
          <p:cNvSpPr>
            <a:spLocks noGrp="1"/>
          </p:cNvSpPr>
          <p:nvPr>
            <p:ph type="title"/>
          </p:nvPr>
        </p:nvSpPr>
        <p:spPr/>
        <p:txBody>
          <a:bodyPr/>
          <a:lstStyle/>
          <a:p>
            <a:pPr algn="ctr" eaLnBrk="1" hangingPunct="1"/>
            <a:r>
              <a:rPr lang="en-US" sz="3600" smtClean="0"/>
              <a:t>Operational Requirements</a:t>
            </a:r>
          </a:p>
        </p:txBody>
      </p:sp>
      <p:sp>
        <p:nvSpPr>
          <p:cNvPr id="38915" name="Content Placeholder 7"/>
          <p:cNvSpPr>
            <a:spLocks noGrp="1"/>
          </p:cNvSpPr>
          <p:nvPr>
            <p:ph idx="1"/>
          </p:nvPr>
        </p:nvSpPr>
        <p:spPr>
          <a:xfrm>
            <a:off x="412750" y="1306513"/>
            <a:ext cx="8050213" cy="3811587"/>
          </a:xfrm>
        </p:spPr>
        <p:txBody>
          <a:bodyPr/>
          <a:lstStyle/>
          <a:p>
            <a:pPr marL="0" indent="0">
              <a:buFontTx/>
              <a:buNone/>
            </a:pPr>
            <a:r>
              <a:rPr lang="en-US" sz="2400" b="0" smtClean="0"/>
              <a:t>(2) The equipment configuration used to demonstrate the required accuracy must be supportable in RNP-4 oceanic and remote airspace. For example, the statistical benefit of estimating position using INS position data filtered with DME data will not be considered. </a:t>
            </a:r>
          </a:p>
          <a:p>
            <a:pPr marL="0" indent="0">
              <a:buFontTx/>
              <a:buNone/>
            </a:pPr>
            <a:endParaRPr lang="en-US" sz="2400" b="0" smtClean="0"/>
          </a:p>
          <a:p>
            <a:pPr marL="0" indent="0">
              <a:buFontTx/>
              <a:buNone/>
            </a:pPr>
            <a:r>
              <a:rPr lang="en-US" sz="2400" b="0" smtClean="0"/>
              <a:t>(3) The equipment configuration used to demonstrate the required accuracy must be identical to the configuration, which is specified in the MEL. </a:t>
            </a:r>
          </a:p>
        </p:txBody>
      </p:sp>
    </p:spTree>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7"/>
          <p:cNvSpPr>
            <a:spLocks noGrp="1"/>
          </p:cNvSpPr>
          <p:nvPr>
            <p:ph type="title"/>
          </p:nvPr>
        </p:nvSpPr>
        <p:spPr/>
        <p:txBody>
          <a:bodyPr/>
          <a:lstStyle/>
          <a:p>
            <a:pPr algn="ctr" eaLnBrk="1" hangingPunct="1"/>
            <a:r>
              <a:rPr lang="en-US" sz="3600" smtClean="0"/>
              <a:t>Operational Requirements</a:t>
            </a:r>
          </a:p>
        </p:txBody>
      </p:sp>
      <p:sp>
        <p:nvSpPr>
          <p:cNvPr id="39939" name="Content Placeholder 7"/>
          <p:cNvSpPr>
            <a:spLocks noGrp="1"/>
          </p:cNvSpPr>
          <p:nvPr>
            <p:ph idx="1"/>
          </p:nvPr>
        </p:nvSpPr>
        <p:spPr>
          <a:xfrm>
            <a:off x="412750" y="1306513"/>
            <a:ext cx="8050213" cy="4214812"/>
          </a:xfrm>
        </p:spPr>
        <p:txBody>
          <a:bodyPr/>
          <a:lstStyle/>
          <a:p>
            <a:r>
              <a:rPr lang="en-US" sz="1800" smtClean="0"/>
              <a:t>Flight Plan Designation</a:t>
            </a:r>
            <a:r>
              <a:rPr lang="en-US" sz="1600" b="0" smtClean="0"/>
              <a:t>. Operators should use the appropriate FAA or ICAO 2012 flight plan designation specified for the RNP route flown. The letter </a:t>
            </a:r>
            <a:r>
              <a:rPr lang="en-US" sz="1600" b="0" smtClean="0">
                <a:solidFill>
                  <a:srgbClr val="FF0000"/>
                </a:solidFill>
              </a:rPr>
              <a:t>“R”</a:t>
            </a:r>
            <a:r>
              <a:rPr lang="en-US" sz="1600" b="0" smtClean="0"/>
              <a:t> should be placed in block </a:t>
            </a:r>
            <a:r>
              <a:rPr lang="en-US" sz="1600" b="0" smtClean="0">
                <a:solidFill>
                  <a:srgbClr val="FF0000"/>
                </a:solidFill>
              </a:rPr>
              <a:t>10a </a:t>
            </a:r>
            <a:r>
              <a:rPr lang="en-US" sz="1600" b="0" smtClean="0"/>
              <a:t>of the ICAO flight plan to indicate that the pilot has reviewed the planned route of flight to determine RNP requirements and the aircraft and operator have been approved by the FAA to operate in areas or on routes where RNP is a requirement for operation. Additional information needs to be displayed in block </a:t>
            </a:r>
            <a:r>
              <a:rPr lang="en-US" sz="1600" b="0" smtClean="0">
                <a:solidFill>
                  <a:srgbClr val="FF0000"/>
                </a:solidFill>
              </a:rPr>
              <a:t>18</a:t>
            </a:r>
            <a:r>
              <a:rPr lang="en-US" sz="1600" b="0" smtClean="0"/>
              <a:t> of the ICAO 2012 flight plan that indicates the accuracy capability such as </a:t>
            </a:r>
            <a:r>
              <a:rPr lang="en-US" sz="1600" b="0" smtClean="0">
                <a:solidFill>
                  <a:srgbClr val="FF0000"/>
                </a:solidFill>
              </a:rPr>
              <a:t>RNP-4 or RNP-10 (PBN/L1 or PBN/A1</a:t>
            </a:r>
            <a:r>
              <a:rPr lang="en-US" sz="1600" b="0" smtClean="0"/>
              <a:t>). It is important to understand that additional requirements will have to be met for operational authorization in RNP-4 airspace or routes. Controller-Pilot Data Link Communication (CPDLC) and Air Data System (ADS) will also be required when the separation standard applied is 30 nm lateral and/or longitudinal. </a:t>
            </a:r>
          </a:p>
          <a:p>
            <a:r>
              <a:rPr lang="en-US" sz="1800" smtClean="0"/>
              <a:t>Availability of GNSS</a:t>
            </a:r>
            <a:r>
              <a:rPr lang="en-US" sz="1600" b="0" smtClean="0"/>
              <a:t>. At dispatch or during flight planning, the operator should ensure that adequate navigation capability is available en route to enable the aircraft to navigate to RNP-4. </a:t>
            </a:r>
          </a:p>
          <a:p>
            <a:r>
              <a:rPr lang="en-US" sz="1800" smtClean="0"/>
              <a:t>Navigation Database. </a:t>
            </a:r>
            <a:r>
              <a:rPr lang="en-US" sz="1800" b="0" smtClean="0"/>
              <a:t>EUROCAE/RTCA ED-76/DO-200A</a:t>
            </a:r>
          </a:p>
        </p:txBody>
      </p:sp>
    </p:spTree>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7"/>
          <p:cNvSpPr>
            <a:spLocks noGrp="1"/>
          </p:cNvSpPr>
          <p:nvPr>
            <p:ph type="title"/>
          </p:nvPr>
        </p:nvSpPr>
        <p:spPr/>
        <p:txBody>
          <a:bodyPr/>
          <a:lstStyle/>
          <a:p>
            <a:pPr algn="ctr" eaLnBrk="1" hangingPunct="1"/>
            <a:r>
              <a:rPr lang="en-US" sz="3600" smtClean="0"/>
              <a:t>TRAINING PROGRAMS, OPERATING PRACTICES AND PROCEDURES</a:t>
            </a:r>
            <a:br>
              <a:rPr lang="en-US" sz="3600" smtClean="0"/>
            </a:br>
            <a:endParaRPr lang="en-US" sz="3600" smtClean="0"/>
          </a:p>
        </p:txBody>
      </p:sp>
      <p:sp>
        <p:nvSpPr>
          <p:cNvPr id="40963" name="Content Placeholder 7"/>
          <p:cNvSpPr>
            <a:spLocks noGrp="1"/>
          </p:cNvSpPr>
          <p:nvPr>
            <p:ph idx="1"/>
          </p:nvPr>
        </p:nvSpPr>
        <p:spPr>
          <a:xfrm>
            <a:off x="412750" y="1306513"/>
            <a:ext cx="8050213" cy="3811587"/>
          </a:xfrm>
        </p:spPr>
        <p:txBody>
          <a:bodyPr/>
          <a:lstStyle/>
          <a:p>
            <a:r>
              <a:rPr lang="en-US" sz="2400" b="0" smtClean="0"/>
              <a:t>The following items listed below should be standardized and incorporated into training programs and operating practices and procedures. </a:t>
            </a:r>
          </a:p>
          <a:p>
            <a:r>
              <a:rPr lang="en-US" sz="2400" b="0" smtClean="0"/>
              <a:t>Certain items may already be adequately standardized in existing operator programs and procedures. </a:t>
            </a:r>
          </a:p>
          <a:p>
            <a:r>
              <a:rPr lang="en-US" sz="2400" b="0" smtClean="0"/>
              <a:t>New technologies may also eliminate the need for certain crew actions and if this is found to be the case, then the intent of this section has been met. </a:t>
            </a:r>
          </a:p>
        </p:txBody>
      </p:sp>
    </p:spTree>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7"/>
          <p:cNvSpPr>
            <a:spLocks noGrp="1"/>
          </p:cNvSpPr>
          <p:nvPr>
            <p:ph type="title"/>
          </p:nvPr>
        </p:nvSpPr>
        <p:spPr>
          <a:xfrm>
            <a:off x="404813" y="487363"/>
            <a:ext cx="8472487" cy="1352550"/>
          </a:xfrm>
        </p:spPr>
        <p:txBody>
          <a:bodyPr/>
          <a:lstStyle/>
          <a:p>
            <a:pPr algn="ctr" eaLnBrk="1" hangingPunct="1"/>
            <a:r>
              <a:rPr lang="en-US" sz="3600" smtClean="0"/>
              <a:t>TRAINING PROGRAMS, OPERATING PRACTICES AND PROCEDURES</a:t>
            </a:r>
            <a:br>
              <a:rPr lang="en-US" sz="3600" smtClean="0"/>
            </a:br>
            <a:endParaRPr lang="en-US" sz="3600" smtClean="0"/>
          </a:p>
        </p:txBody>
      </p:sp>
      <p:sp>
        <p:nvSpPr>
          <p:cNvPr id="41987" name="Content Placeholder 7"/>
          <p:cNvSpPr>
            <a:spLocks noGrp="1"/>
          </p:cNvSpPr>
          <p:nvPr>
            <p:ph idx="1"/>
          </p:nvPr>
        </p:nvSpPr>
        <p:spPr>
          <a:xfrm>
            <a:off x="377825" y="1674813"/>
            <a:ext cx="8050213" cy="3419475"/>
          </a:xfrm>
        </p:spPr>
        <p:txBody>
          <a:bodyPr/>
          <a:lstStyle/>
          <a:p>
            <a:r>
              <a:rPr lang="en-US" sz="3200" b="0" smtClean="0"/>
              <a:t>Flight Planning</a:t>
            </a:r>
          </a:p>
          <a:p>
            <a:r>
              <a:rPr lang="en-US" sz="3200" b="0" smtClean="0"/>
              <a:t>Preflight Procedures at the Aircraft</a:t>
            </a:r>
          </a:p>
          <a:p>
            <a:r>
              <a:rPr lang="en-US" sz="3200" b="0" smtClean="0"/>
              <a:t>En Route</a:t>
            </a:r>
          </a:p>
          <a:p>
            <a:r>
              <a:rPr lang="en-US" sz="3200" b="0" smtClean="0"/>
              <a:t>Flight Crew Knowledge	</a:t>
            </a:r>
          </a:p>
          <a:p>
            <a:endParaRPr lang="en-US" sz="2000" b="0" smtClean="0"/>
          </a:p>
          <a:p>
            <a:endParaRPr lang="en-US" sz="2400" b="0" smtClean="0"/>
          </a:p>
          <a:p>
            <a:endParaRPr lang="en-US" sz="2400" b="0" smtClean="0"/>
          </a:p>
          <a:p>
            <a:endParaRPr lang="en-US" sz="2400" b="0" smtClean="0"/>
          </a:p>
          <a:p>
            <a:endParaRPr lang="en-US" sz="2400" b="0" smtClean="0"/>
          </a:p>
        </p:txBody>
      </p:sp>
    </p:spTree>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rcRect l="17171" t="677" r="14072" b="37540"/>
          <a:stretch>
            <a:fillRect/>
          </a:stretch>
        </p:blipFill>
        <p:spPr>
          <a:xfrm>
            <a:off x="-11113" y="1068388"/>
            <a:ext cx="9155113" cy="5049837"/>
          </a:xfrm>
        </p:spPr>
      </p:pic>
      <p:sp>
        <p:nvSpPr>
          <p:cNvPr id="43011" name="Title 1"/>
          <p:cNvSpPr>
            <a:spLocks noGrp="1"/>
          </p:cNvSpPr>
          <p:nvPr>
            <p:ph type="title"/>
          </p:nvPr>
        </p:nvSpPr>
        <p:spPr>
          <a:xfrm>
            <a:off x="261938" y="344488"/>
            <a:ext cx="8786812" cy="609600"/>
          </a:xfrm>
        </p:spPr>
        <p:txBody>
          <a:bodyPr/>
          <a:lstStyle/>
          <a:p>
            <a:pPr algn="ctr"/>
            <a:r>
              <a:rPr lang="en-US" sz="3200" smtClean="0"/>
              <a:t>Summary of RNP 4 Approval Process</a:t>
            </a:r>
          </a:p>
        </p:txBody>
      </p:sp>
      <p:sp>
        <p:nvSpPr>
          <p:cNvPr id="5" name="Slide Number Placeholder 4"/>
          <p:cNvSpPr>
            <a:spLocks noGrp="1"/>
          </p:cNvSpPr>
          <p:nvPr>
            <p:ph type="sldNum" sz="quarter" idx="12"/>
          </p:nvPr>
        </p:nvSpPr>
        <p:spPr/>
        <p:txBody>
          <a:bodyPr/>
          <a:lstStyle/>
          <a:p>
            <a:pPr>
              <a:defRPr/>
            </a:pPr>
            <a:fld id="{649CBB4C-7A1F-4CF5-9D14-36390CE6FAEB}" type="slidenum">
              <a:rPr lang="en-US" smtClean="0"/>
              <a:pPr>
                <a:defRPr/>
              </a:pPr>
              <a:t>36</a:t>
            </a:fld>
            <a:endParaRPr lang="en-US" dirty="0"/>
          </a:p>
        </p:txBody>
      </p:sp>
      <p:sp>
        <p:nvSpPr>
          <p:cNvPr id="43013" name="Rectangle 1"/>
          <p:cNvSpPr>
            <a:spLocks noChangeArrowheads="1"/>
          </p:cNvSpPr>
          <p:nvPr/>
        </p:nvSpPr>
        <p:spPr bwMode="auto">
          <a:xfrm>
            <a:off x="795338" y="1473200"/>
            <a:ext cx="75057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buFont typeface="Arial" charset="0"/>
              <a:buChar char="•"/>
            </a:pPr>
            <a:r>
              <a:rPr lang="en-US"/>
              <a:t>Purpose </a:t>
            </a:r>
          </a:p>
          <a:p>
            <a:pPr marL="342900" indent="-342900">
              <a:buFont typeface="Arial" charset="0"/>
              <a:buChar char="•"/>
            </a:pPr>
            <a:r>
              <a:rPr lang="en-US"/>
              <a:t>Background</a:t>
            </a:r>
          </a:p>
          <a:p>
            <a:pPr marL="342900" indent="-342900">
              <a:buFont typeface="Arial" charset="0"/>
              <a:buChar char="•"/>
            </a:pPr>
            <a:r>
              <a:rPr lang="en-US"/>
              <a:t>Publications</a:t>
            </a:r>
          </a:p>
          <a:p>
            <a:pPr marL="342900" indent="-342900">
              <a:buFont typeface="Arial" charset="0"/>
              <a:buChar char="•"/>
            </a:pPr>
            <a:r>
              <a:rPr lang="en-US"/>
              <a:t>Applicability</a:t>
            </a:r>
          </a:p>
          <a:p>
            <a:pPr marL="342900" indent="-342900">
              <a:buFont typeface="Arial" charset="0"/>
              <a:buChar char="•"/>
            </a:pPr>
            <a:r>
              <a:rPr lang="en-US"/>
              <a:t>Operational Authorization Process</a:t>
            </a:r>
          </a:p>
          <a:p>
            <a:pPr marL="342900" indent="-342900">
              <a:buFont typeface="Arial" charset="0"/>
              <a:buChar char="•"/>
            </a:pPr>
            <a:r>
              <a:rPr lang="en-US"/>
              <a:t>Operational Requirements</a:t>
            </a:r>
          </a:p>
          <a:p>
            <a:pPr marL="342900" indent="-342900">
              <a:buFont typeface="Arial" charset="0"/>
              <a:buChar char="•"/>
            </a:pPr>
            <a:r>
              <a:rPr lang="en-US"/>
              <a:t>Training Programs, Operating Practices and Procedures</a:t>
            </a:r>
          </a:p>
          <a:p>
            <a:pPr marL="342900" indent="-342900">
              <a:buFont typeface="Arial" charset="0"/>
              <a:buChar char="•"/>
            </a:pPr>
            <a:r>
              <a:rPr lang="en-US"/>
              <a:t>Overview</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endParaRPr lang="en-US" smtClean="0"/>
          </a:p>
        </p:txBody>
      </p:sp>
      <p:sp>
        <p:nvSpPr>
          <p:cNvPr id="44035" name="Content Placeholder 2"/>
          <p:cNvSpPr>
            <a:spLocks noGrp="1"/>
          </p:cNvSpPr>
          <p:nvPr>
            <p:ph idx="1"/>
          </p:nvPr>
        </p:nvSpPr>
        <p:spPr/>
        <p:txBody>
          <a:bodyPr/>
          <a:lstStyle/>
          <a:p>
            <a:endParaRPr lang="en-US" smtClean="0"/>
          </a:p>
        </p:txBody>
      </p:sp>
      <p:sp>
        <p:nvSpPr>
          <p:cNvPr id="4" name="Slide Number Placeholder 3"/>
          <p:cNvSpPr>
            <a:spLocks noGrp="1"/>
          </p:cNvSpPr>
          <p:nvPr>
            <p:ph type="sldNum" sz="quarter" idx="12"/>
          </p:nvPr>
        </p:nvSpPr>
        <p:spPr/>
        <p:txBody>
          <a:bodyPr/>
          <a:lstStyle/>
          <a:p>
            <a:pPr>
              <a:defRPr/>
            </a:pPr>
            <a:fld id="{58B9B182-5209-4767-BC76-BF6A6FC50681}" type="slidenum">
              <a:rPr lang="en-US" smtClean="0"/>
              <a:pPr>
                <a:defRPr/>
              </a:pPr>
              <a:t>37</a:t>
            </a:fld>
            <a:endParaRPr lang="en-US" dirty="0"/>
          </a:p>
        </p:txBody>
      </p:sp>
      <p:pic>
        <p:nvPicPr>
          <p:cNvPr id="44037" name="Picture 2" descr="cloud_question_ma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63"/>
            <a:ext cx="9142413"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lgn="ctr"/>
            <a:r>
              <a:rPr lang="en-US" smtClean="0"/>
              <a:t>Purpose of FAA Order 8400.33</a:t>
            </a:r>
          </a:p>
        </p:txBody>
      </p:sp>
      <p:sp>
        <p:nvSpPr>
          <p:cNvPr id="10243" name="Content Placeholder 2"/>
          <p:cNvSpPr>
            <a:spLocks noGrp="1"/>
          </p:cNvSpPr>
          <p:nvPr>
            <p:ph idx="1"/>
          </p:nvPr>
        </p:nvSpPr>
        <p:spPr/>
        <p:txBody>
          <a:bodyPr/>
          <a:lstStyle/>
          <a:p>
            <a:r>
              <a:rPr lang="en-US" sz="2000" b="0" smtClean="0"/>
              <a:t>Provides guidance on procedures for obtaining authorization to operate within airspace designated as RNP-4, Oceanic and Remote Areas, whereupon meeting the criteria an applicant may be approved to operate within RNP-4 airspace.</a:t>
            </a:r>
          </a:p>
          <a:p>
            <a:r>
              <a:rPr lang="en-US" sz="2000" b="0" smtClean="0"/>
              <a:t>Contains navigation sensor and system, airworthiness, and operational requirements. </a:t>
            </a:r>
          </a:p>
          <a:p>
            <a:r>
              <a:rPr lang="en-US" sz="2000" b="0" smtClean="0"/>
              <a:t>As described within this order, additional communication, and surveillance equipage Automatic Dependent Surveillance (ADS), Controller-Pilot Data Link Communications (CPDLC), as well as aircraft and flight crew capabilities may be required to satisfy operational performance. </a:t>
            </a:r>
          </a:p>
        </p:txBody>
      </p:sp>
      <p:sp>
        <p:nvSpPr>
          <p:cNvPr id="4" name="Slide Number Placeholder 3"/>
          <p:cNvSpPr>
            <a:spLocks noGrp="1"/>
          </p:cNvSpPr>
          <p:nvPr>
            <p:ph type="sldNum" sz="quarter" idx="12"/>
          </p:nvPr>
        </p:nvSpPr>
        <p:spPr/>
        <p:txBody>
          <a:bodyPr/>
          <a:lstStyle/>
          <a:p>
            <a:pPr>
              <a:defRPr/>
            </a:pPr>
            <a:fld id="{E2609CB5-0F77-410B-AA77-3BA160E81D0A}" type="slidenum">
              <a:rPr lang="en-US" smtClean="0">
                <a:solidFill>
                  <a:srgbClr val="FFFFFF">
                    <a:lumMod val="65000"/>
                  </a:srgbClr>
                </a:solidFill>
              </a:rPr>
              <a:pPr>
                <a:defRPr/>
              </a:pPr>
              <a:t>4</a:t>
            </a:fld>
            <a:endParaRPr lang="en-US" dirty="0">
              <a:solidFill>
                <a:srgbClr val="FFFFFF">
                  <a:lumMod val="65000"/>
                </a:srgb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lgn="ctr"/>
            <a:r>
              <a:rPr lang="en-US" smtClean="0"/>
              <a:t>Background </a:t>
            </a:r>
          </a:p>
        </p:txBody>
      </p:sp>
      <p:sp>
        <p:nvSpPr>
          <p:cNvPr id="11267" name="Content Placeholder 2"/>
          <p:cNvSpPr>
            <a:spLocks noGrp="1"/>
          </p:cNvSpPr>
          <p:nvPr>
            <p:ph idx="1"/>
          </p:nvPr>
        </p:nvSpPr>
        <p:spPr/>
        <p:txBody>
          <a:bodyPr/>
          <a:lstStyle/>
          <a:p>
            <a:r>
              <a:rPr lang="en-US" sz="2000" b="0" smtClean="0"/>
              <a:t>As part of a global effort to implement the International Civil Aviation Organization (ICAO) published Global Air Navigation Plan for Communication, Navigation, Surveillance /Air Traffic, Management Systems (CNS/ATM) (Doc 9750), separation standards are being reduced in oceanic regions. This will require a navigation performance standard of RNP-4.</a:t>
            </a:r>
          </a:p>
          <a:p>
            <a:r>
              <a:rPr lang="en-US" sz="2000" b="0" smtClean="0"/>
              <a:t>ICAO Regional Supplementary Procedures (Doc 7030/4) identifies affected regional areas. </a:t>
            </a:r>
          </a:p>
          <a:p>
            <a:r>
              <a:rPr lang="en-US" sz="2000" b="0" smtClean="0"/>
              <a:t>ICAO Doc 9613-AN/937 is the manual on Required Navigation Performance. </a:t>
            </a:r>
          </a:p>
        </p:txBody>
      </p:sp>
      <p:sp>
        <p:nvSpPr>
          <p:cNvPr id="4" name="Slide Number Placeholder 3"/>
          <p:cNvSpPr>
            <a:spLocks noGrp="1"/>
          </p:cNvSpPr>
          <p:nvPr>
            <p:ph type="sldNum" sz="quarter" idx="12"/>
          </p:nvPr>
        </p:nvSpPr>
        <p:spPr/>
        <p:txBody>
          <a:bodyPr/>
          <a:lstStyle/>
          <a:p>
            <a:pPr>
              <a:defRPr/>
            </a:pPr>
            <a:fld id="{B281F6E1-E3BB-480C-9E0E-D3023AA080BC}" type="slidenum">
              <a:rPr lang="en-US" smtClean="0">
                <a:solidFill>
                  <a:srgbClr val="FFFFFF">
                    <a:lumMod val="65000"/>
                  </a:srgbClr>
                </a:solidFill>
              </a:rPr>
              <a:pPr>
                <a:defRPr/>
              </a:pPr>
              <a:t>5</a:t>
            </a:fld>
            <a:endParaRPr lang="en-US" dirty="0">
              <a:solidFill>
                <a:srgbClr val="FFFFFF">
                  <a:lumMod val="65000"/>
                </a:srgb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lgn="ctr"/>
            <a:r>
              <a:rPr lang="en-US" smtClean="0"/>
              <a:t>Background </a:t>
            </a:r>
          </a:p>
        </p:txBody>
      </p:sp>
      <p:sp>
        <p:nvSpPr>
          <p:cNvPr id="12291" name="Content Placeholder 2"/>
          <p:cNvSpPr>
            <a:spLocks noGrp="1"/>
          </p:cNvSpPr>
          <p:nvPr>
            <p:ph idx="1"/>
          </p:nvPr>
        </p:nvSpPr>
        <p:spPr/>
        <p:txBody>
          <a:bodyPr/>
          <a:lstStyle/>
          <a:p>
            <a:r>
              <a:rPr lang="en-US" sz="2000" b="0" smtClean="0"/>
              <a:t>To support this effort, most of the (IPACG) and the  (ISPACG) FIRs, have implemented 30 nautical mile (nm) lateral and/or longitudinal separation on the South Pacific (SOPAC), North Pacific (NOPAC), and Central East Pacific (CEP) routes based on authorization of an RNP-4 capability for the total route of the flight.</a:t>
            </a:r>
          </a:p>
          <a:p>
            <a:r>
              <a:rPr lang="en-US" sz="2000" b="0" smtClean="0"/>
              <a:t>In accordance with ICAO Annex 6, operators desiring to operate in areas bounded by RNP-4 airspace will be required to obtain operational authorization. </a:t>
            </a:r>
          </a:p>
          <a:p>
            <a:r>
              <a:rPr lang="en-US" sz="2000" b="0" smtClean="0"/>
              <a:t>RNP-4 implementation will provide benefits in terms of efficient use of airspace, more optimum routings, reduced delays, increased traffic flow capacity, increased flexibility, reduced costs, and reduced separation standards. </a:t>
            </a:r>
          </a:p>
        </p:txBody>
      </p:sp>
      <p:sp>
        <p:nvSpPr>
          <p:cNvPr id="4" name="Slide Number Placeholder 3"/>
          <p:cNvSpPr>
            <a:spLocks noGrp="1"/>
          </p:cNvSpPr>
          <p:nvPr>
            <p:ph type="sldNum" sz="quarter" idx="12"/>
          </p:nvPr>
        </p:nvSpPr>
        <p:spPr/>
        <p:txBody>
          <a:bodyPr/>
          <a:lstStyle/>
          <a:p>
            <a:pPr>
              <a:defRPr/>
            </a:pPr>
            <a:fld id="{13D37DF9-9F5D-4E93-B184-CED348DDA8DB}" type="slidenum">
              <a:rPr lang="en-US" smtClean="0">
                <a:solidFill>
                  <a:srgbClr val="FFFFFF">
                    <a:lumMod val="65000"/>
                  </a:srgbClr>
                </a:solidFill>
              </a:rPr>
              <a:pPr>
                <a:defRPr/>
              </a:pPr>
              <a:t>6</a:t>
            </a:fld>
            <a:endParaRPr lang="en-US" dirty="0">
              <a:solidFill>
                <a:srgbClr val="FFFFFF">
                  <a:lumMod val="65000"/>
                </a:srgb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rcRect l="17171" t="677" r="14072" b="37540"/>
          <a:stretch>
            <a:fillRect/>
          </a:stretch>
        </p:blipFill>
        <p:spPr>
          <a:xfrm>
            <a:off x="-11113" y="1785938"/>
            <a:ext cx="9155113" cy="4332287"/>
          </a:xfrm>
        </p:spPr>
      </p:pic>
      <p:sp>
        <p:nvSpPr>
          <p:cNvPr id="42" name="Oval 41"/>
          <p:cNvSpPr/>
          <p:nvPr/>
        </p:nvSpPr>
        <p:spPr bwMode="auto">
          <a:xfrm rot="1255299">
            <a:off x="1839450" y="1114682"/>
            <a:ext cx="5963790" cy="5586170"/>
          </a:xfrm>
          <a:prstGeom prst="ellipse">
            <a:avLst/>
          </a:prstGeom>
          <a:solidFill>
            <a:srgbClr val="FFC000">
              <a:alpha val="42000"/>
            </a:srgbClr>
          </a:solidFill>
          <a:ln>
            <a:noFill/>
          </a:ln>
          <a:effectLst/>
          <a:scene3d>
            <a:camera prst="orthographicFront">
              <a:rot lat="3600000" lon="0" rev="0"/>
            </a:camera>
            <a:lightRig rig="threePt" dir="t"/>
          </a:scene3d>
          <a:sp3d>
            <a:bevelT w="0" h="0"/>
          </a:sp3d>
          <a:extLst/>
        </p:spPr>
        <p:txBody>
          <a:bodyPr>
            <a:spAutoFit/>
          </a:bodyPr>
          <a:lstStyle/>
          <a:p>
            <a:pPr>
              <a:spcBef>
                <a:spcPct val="50000"/>
              </a:spcBef>
              <a:buFontTx/>
              <a:buChar char="•"/>
              <a:defRPr/>
            </a:pPr>
            <a:endParaRPr lang="en-US"/>
          </a:p>
        </p:txBody>
      </p:sp>
      <p:sp>
        <p:nvSpPr>
          <p:cNvPr id="13316" name="Title 1"/>
          <p:cNvSpPr>
            <a:spLocks noGrp="1"/>
          </p:cNvSpPr>
          <p:nvPr>
            <p:ph type="title"/>
          </p:nvPr>
        </p:nvSpPr>
        <p:spPr>
          <a:xfrm>
            <a:off x="261938" y="344488"/>
            <a:ext cx="8786812" cy="609600"/>
          </a:xfrm>
        </p:spPr>
        <p:txBody>
          <a:bodyPr/>
          <a:lstStyle/>
          <a:p>
            <a:r>
              <a:rPr lang="en-US" sz="3200" smtClean="0"/>
              <a:t>Lateral and Longitudinal Separation</a:t>
            </a:r>
          </a:p>
        </p:txBody>
      </p:sp>
      <p:sp>
        <p:nvSpPr>
          <p:cNvPr id="5" name="Slide Number Placeholder 4"/>
          <p:cNvSpPr>
            <a:spLocks noGrp="1"/>
          </p:cNvSpPr>
          <p:nvPr>
            <p:ph type="sldNum" sz="quarter" idx="12"/>
          </p:nvPr>
        </p:nvSpPr>
        <p:spPr/>
        <p:txBody>
          <a:bodyPr/>
          <a:lstStyle/>
          <a:p>
            <a:pPr>
              <a:defRPr/>
            </a:pPr>
            <a:fld id="{90FD5CFF-4DAD-4411-B36F-916E338D923D}" type="slidenum">
              <a:rPr lang="en-US" smtClean="0"/>
              <a:pPr>
                <a:defRPr/>
              </a:pPr>
              <a:t>7</a:t>
            </a:fld>
            <a:endParaRPr lang="en-US" dirty="0"/>
          </a:p>
        </p:txBody>
      </p:sp>
      <p:sp>
        <p:nvSpPr>
          <p:cNvPr id="12" name="Arc 10"/>
          <p:cNvSpPr/>
          <p:nvPr/>
        </p:nvSpPr>
        <p:spPr bwMode="auto">
          <a:xfrm>
            <a:off x="2445788" y="1988670"/>
            <a:ext cx="6158239" cy="4132912"/>
          </a:xfrm>
          <a:custGeom>
            <a:avLst/>
            <a:gdLst>
              <a:gd name="connsiteX0" fmla="*/ 242669 w 5830784"/>
              <a:gd name="connsiteY0" fmla="*/ 997351 h 3321360"/>
              <a:gd name="connsiteX1" fmla="*/ 3117900 w 5830784"/>
              <a:gd name="connsiteY1" fmla="*/ 4011 h 3321360"/>
              <a:gd name="connsiteX2" fmla="*/ 5830784 w 5830784"/>
              <a:gd name="connsiteY2" fmla="*/ 1660681 h 3321360"/>
              <a:gd name="connsiteX3" fmla="*/ 2915392 w 5830784"/>
              <a:gd name="connsiteY3" fmla="*/ 1660680 h 3321360"/>
              <a:gd name="connsiteX4" fmla="*/ 242669 w 5830784"/>
              <a:gd name="connsiteY4" fmla="*/ 997351 h 3321360"/>
              <a:gd name="connsiteX0" fmla="*/ 242669 w 5830784"/>
              <a:gd name="connsiteY0" fmla="*/ 997351 h 3321360"/>
              <a:gd name="connsiteX1" fmla="*/ 3117900 w 5830784"/>
              <a:gd name="connsiteY1" fmla="*/ 4011 h 3321360"/>
              <a:gd name="connsiteX2" fmla="*/ 5830784 w 5830784"/>
              <a:gd name="connsiteY2" fmla="*/ 1660681 h 3321360"/>
              <a:gd name="connsiteX0" fmla="*/ 748146 w 6336261"/>
              <a:gd name="connsiteY0" fmla="*/ 1227376 h 1890706"/>
              <a:gd name="connsiteX1" fmla="*/ 3623377 w 6336261"/>
              <a:gd name="connsiteY1" fmla="*/ 234036 h 1890706"/>
              <a:gd name="connsiteX2" fmla="*/ 6336261 w 6336261"/>
              <a:gd name="connsiteY2" fmla="*/ 1890706 h 1890706"/>
              <a:gd name="connsiteX3" fmla="*/ 3420869 w 6336261"/>
              <a:gd name="connsiteY3" fmla="*/ 1890705 h 1890706"/>
              <a:gd name="connsiteX4" fmla="*/ 748146 w 6336261"/>
              <a:gd name="connsiteY4" fmla="*/ 1227376 h 1890706"/>
              <a:gd name="connsiteX0" fmla="*/ 0 w 6336261"/>
              <a:gd name="connsiteY0" fmla="*/ 324851 h 1890706"/>
              <a:gd name="connsiteX1" fmla="*/ 3623377 w 6336261"/>
              <a:gd name="connsiteY1" fmla="*/ 234036 h 1890706"/>
              <a:gd name="connsiteX2" fmla="*/ 6336261 w 6336261"/>
              <a:gd name="connsiteY2" fmla="*/ 1890706 h 1890706"/>
              <a:gd name="connsiteX0" fmla="*/ 748146 w 6336261"/>
              <a:gd name="connsiteY0" fmla="*/ 1149971 h 1813301"/>
              <a:gd name="connsiteX1" fmla="*/ 3623377 w 6336261"/>
              <a:gd name="connsiteY1" fmla="*/ 156631 h 1813301"/>
              <a:gd name="connsiteX2" fmla="*/ 6336261 w 6336261"/>
              <a:gd name="connsiteY2" fmla="*/ 1813301 h 1813301"/>
              <a:gd name="connsiteX3" fmla="*/ 3420869 w 6336261"/>
              <a:gd name="connsiteY3" fmla="*/ 1813300 h 1813301"/>
              <a:gd name="connsiteX4" fmla="*/ 748146 w 6336261"/>
              <a:gd name="connsiteY4" fmla="*/ 1149971 h 1813301"/>
              <a:gd name="connsiteX0" fmla="*/ 0 w 6336261"/>
              <a:gd name="connsiteY0" fmla="*/ 247446 h 1813301"/>
              <a:gd name="connsiteX1" fmla="*/ 3623377 w 6336261"/>
              <a:gd name="connsiteY1" fmla="*/ 156631 h 1813301"/>
              <a:gd name="connsiteX2" fmla="*/ 6336261 w 6336261"/>
              <a:gd name="connsiteY2" fmla="*/ 1813301 h 1813301"/>
              <a:gd name="connsiteX0" fmla="*/ 748146 w 6336261"/>
              <a:gd name="connsiteY0" fmla="*/ 1149971 h 1813301"/>
              <a:gd name="connsiteX1" fmla="*/ 3623377 w 6336261"/>
              <a:gd name="connsiteY1" fmla="*/ 156631 h 1813301"/>
              <a:gd name="connsiteX2" fmla="*/ 6336261 w 6336261"/>
              <a:gd name="connsiteY2" fmla="*/ 1813301 h 1813301"/>
              <a:gd name="connsiteX3" fmla="*/ 3420869 w 6336261"/>
              <a:gd name="connsiteY3" fmla="*/ 1813300 h 1813301"/>
              <a:gd name="connsiteX4" fmla="*/ 748146 w 6336261"/>
              <a:gd name="connsiteY4" fmla="*/ 1149971 h 1813301"/>
              <a:gd name="connsiteX0" fmla="*/ 0 w 6336261"/>
              <a:gd name="connsiteY0" fmla="*/ 247446 h 1813301"/>
              <a:gd name="connsiteX1" fmla="*/ 3623377 w 6336261"/>
              <a:gd name="connsiteY1" fmla="*/ 156631 h 1813301"/>
              <a:gd name="connsiteX2" fmla="*/ 6336261 w 6336261"/>
              <a:gd name="connsiteY2" fmla="*/ 1813301 h 1813301"/>
              <a:gd name="connsiteX0" fmla="*/ 748146 w 6336261"/>
              <a:gd name="connsiteY0" fmla="*/ 1149971 h 1813301"/>
              <a:gd name="connsiteX1" fmla="*/ 3623377 w 6336261"/>
              <a:gd name="connsiteY1" fmla="*/ 156631 h 1813301"/>
              <a:gd name="connsiteX2" fmla="*/ 6336261 w 6336261"/>
              <a:gd name="connsiteY2" fmla="*/ 1813301 h 1813301"/>
              <a:gd name="connsiteX3" fmla="*/ 3420869 w 6336261"/>
              <a:gd name="connsiteY3" fmla="*/ 1813300 h 1813301"/>
              <a:gd name="connsiteX4" fmla="*/ 748146 w 6336261"/>
              <a:gd name="connsiteY4" fmla="*/ 1149971 h 1813301"/>
              <a:gd name="connsiteX0" fmla="*/ 0 w 6336261"/>
              <a:gd name="connsiteY0" fmla="*/ 247446 h 1813301"/>
              <a:gd name="connsiteX1" fmla="*/ 3623377 w 6336261"/>
              <a:gd name="connsiteY1" fmla="*/ 156631 h 1813301"/>
              <a:gd name="connsiteX2" fmla="*/ 6336261 w 6336261"/>
              <a:gd name="connsiteY2" fmla="*/ 1813301 h 1813301"/>
              <a:gd name="connsiteX0" fmla="*/ 748146 w 6336261"/>
              <a:gd name="connsiteY0" fmla="*/ 1149971 h 1813301"/>
              <a:gd name="connsiteX1" fmla="*/ 3623377 w 6336261"/>
              <a:gd name="connsiteY1" fmla="*/ 156631 h 1813301"/>
              <a:gd name="connsiteX2" fmla="*/ 6336261 w 6336261"/>
              <a:gd name="connsiteY2" fmla="*/ 1813301 h 1813301"/>
              <a:gd name="connsiteX3" fmla="*/ 3420869 w 6336261"/>
              <a:gd name="connsiteY3" fmla="*/ 1813300 h 1813301"/>
              <a:gd name="connsiteX4" fmla="*/ 748146 w 6336261"/>
              <a:gd name="connsiteY4" fmla="*/ 1149971 h 1813301"/>
              <a:gd name="connsiteX0" fmla="*/ 0 w 6336261"/>
              <a:gd name="connsiteY0" fmla="*/ 247446 h 1813301"/>
              <a:gd name="connsiteX1" fmla="*/ 3623377 w 6336261"/>
              <a:gd name="connsiteY1" fmla="*/ 156631 h 1813301"/>
              <a:gd name="connsiteX2" fmla="*/ 6336261 w 6336261"/>
              <a:gd name="connsiteY2" fmla="*/ 1813301 h 1813301"/>
              <a:gd name="connsiteX0" fmla="*/ 748146 w 7369414"/>
              <a:gd name="connsiteY0" fmla="*/ 1149971 h 3273966"/>
              <a:gd name="connsiteX1" fmla="*/ 3623377 w 7369414"/>
              <a:gd name="connsiteY1" fmla="*/ 156631 h 3273966"/>
              <a:gd name="connsiteX2" fmla="*/ 6336261 w 7369414"/>
              <a:gd name="connsiteY2" fmla="*/ 1813301 h 3273966"/>
              <a:gd name="connsiteX3" fmla="*/ 3420869 w 7369414"/>
              <a:gd name="connsiteY3" fmla="*/ 1813300 h 3273966"/>
              <a:gd name="connsiteX4" fmla="*/ 748146 w 7369414"/>
              <a:gd name="connsiteY4" fmla="*/ 1149971 h 3273966"/>
              <a:gd name="connsiteX0" fmla="*/ 0 w 7369414"/>
              <a:gd name="connsiteY0" fmla="*/ 247446 h 3273966"/>
              <a:gd name="connsiteX1" fmla="*/ 3623377 w 7369414"/>
              <a:gd name="connsiteY1" fmla="*/ 156631 h 3273966"/>
              <a:gd name="connsiteX2" fmla="*/ 7369414 w 7369414"/>
              <a:gd name="connsiteY2" fmla="*/ 3273966 h 3273966"/>
              <a:gd name="connsiteX0" fmla="*/ 748146 w 7369414"/>
              <a:gd name="connsiteY0" fmla="*/ 999147 h 3123142"/>
              <a:gd name="connsiteX1" fmla="*/ 3623377 w 7369414"/>
              <a:gd name="connsiteY1" fmla="*/ 5807 h 3123142"/>
              <a:gd name="connsiteX2" fmla="*/ 6336261 w 7369414"/>
              <a:gd name="connsiteY2" fmla="*/ 1662477 h 3123142"/>
              <a:gd name="connsiteX3" fmla="*/ 3420869 w 7369414"/>
              <a:gd name="connsiteY3" fmla="*/ 1662476 h 3123142"/>
              <a:gd name="connsiteX4" fmla="*/ 748146 w 7369414"/>
              <a:gd name="connsiteY4" fmla="*/ 999147 h 3123142"/>
              <a:gd name="connsiteX0" fmla="*/ 0 w 7369414"/>
              <a:gd name="connsiteY0" fmla="*/ 96622 h 3123142"/>
              <a:gd name="connsiteX1" fmla="*/ 7369414 w 7369414"/>
              <a:gd name="connsiteY1" fmla="*/ 3123142 h 3123142"/>
              <a:gd name="connsiteX0" fmla="*/ 748146 w 7369414"/>
              <a:gd name="connsiteY0" fmla="*/ 999147 h 3123142"/>
              <a:gd name="connsiteX1" fmla="*/ 3623377 w 7369414"/>
              <a:gd name="connsiteY1" fmla="*/ 5807 h 3123142"/>
              <a:gd name="connsiteX2" fmla="*/ 6336261 w 7369414"/>
              <a:gd name="connsiteY2" fmla="*/ 1662477 h 3123142"/>
              <a:gd name="connsiteX3" fmla="*/ 3420869 w 7369414"/>
              <a:gd name="connsiteY3" fmla="*/ 1662476 h 3123142"/>
              <a:gd name="connsiteX4" fmla="*/ 748146 w 7369414"/>
              <a:gd name="connsiteY4" fmla="*/ 999147 h 3123142"/>
              <a:gd name="connsiteX0" fmla="*/ 0 w 7369414"/>
              <a:gd name="connsiteY0" fmla="*/ 96622 h 3123142"/>
              <a:gd name="connsiteX1" fmla="*/ 7369414 w 7369414"/>
              <a:gd name="connsiteY1" fmla="*/ 3123142 h 3123142"/>
              <a:gd name="connsiteX0" fmla="*/ 748146 w 7369414"/>
              <a:gd name="connsiteY0" fmla="*/ 999147 h 3123142"/>
              <a:gd name="connsiteX1" fmla="*/ 3623377 w 7369414"/>
              <a:gd name="connsiteY1" fmla="*/ 5807 h 3123142"/>
              <a:gd name="connsiteX2" fmla="*/ 6336261 w 7369414"/>
              <a:gd name="connsiteY2" fmla="*/ 1662477 h 3123142"/>
              <a:gd name="connsiteX3" fmla="*/ 3420869 w 7369414"/>
              <a:gd name="connsiteY3" fmla="*/ 1662476 h 3123142"/>
              <a:gd name="connsiteX4" fmla="*/ 748146 w 7369414"/>
              <a:gd name="connsiteY4" fmla="*/ 999147 h 3123142"/>
              <a:gd name="connsiteX0" fmla="*/ 0 w 7369414"/>
              <a:gd name="connsiteY0" fmla="*/ 96622 h 3123142"/>
              <a:gd name="connsiteX1" fmla="*/ 7369414 w 7369414"/>
              <a:gd name="connsiteY1" fmla="*/ 3123142 h 3123142"/>
              <a:gd name="connsiteX0" fmla="*/ 748146 w 7369414"/>
              <a:gd name="connsiteY0" fmla="*/ 999147 h 3123142"/>
              <a:gd name="connsiteX1" fmla="*/ 3623377 w 7369414"/>
              <a:gd name="connsiteY1" fmla="*/ 5807 h 3123142"/>
              <a:gd name="connsiteX2" fmla="*/ 6336261 w 7369414"/>
              <a:gd name="connsiteY2" fmla="*/ 1662477 h 3123142"/>
              <a:gd name="connsiteX3" fmla="*/ 3420869 w 7369414"/>
              <a:gd name="connsiteY3" fmla="*/ 1662476 h 3123142"/>
              <a:gd name="connsiteX4" fmla="*/ 748146 w 7369414"/>
              <a:gd name="connsiteY4" fmla="*/ 999147 h 3123142"/>
              <a:gd name="connsiteX0" fmla="*/ 0 w 7369414"/>
              <a:gd name="connsiteY0" fmla="*/ 96622 h 3123142"/>
              <a:gd name="connsiteX1" fmla="*/ 7369414 w 7369414"/>
              <a:gd name="connsiteY1" fmla="*/ 3123142 h 3123142"/>
              <a:gd name="connsiteX0" fmla="*/ 748146 w 7369414"/>
              <a:gd name="connsiteY0" fmla="*/ 999147 h 3123142"/>
              <a:gd name="connsiteX1" fmla="*/ 3623377 w 7369414"/>
              <a:gd name="connsiteY1" fmla="*/ 5807 h 3123142"/>
              <a:gd name="connsiteX2" fmla="*/ 6336261 w 7369414"/>
              <a:gd name="connsiteY2" fmla="*/ 1662477 h 3123142"/>
              <a:gd name="connsiteX3" fmla="*/ 3420869 w 7369414"/>
              <a:gd name="connsiteY3" fmla="*/ 1662476 h 3123142"/>
              <a:gd name="connsiteX4" fmla="*/ 748146 w 7369414"/>
              <a:gd name="connsiteY4" fmla="*/ 999147 h 3123142"/>
              <a:gd name="connsiteX0" fmla="*/ 0 w 7369414"/>
              <a:gd name="connsiteY0" fmla="*/ 96622 h 3123142"/>
              <a:gd name="connsiteX1" fmla="*/ 7369414 w 7369414"/>
              <a:gd name="connsiteY1" fmla="*/ 3123142 h 3123142"/>
              <a:gd name="connsiteX0" fmla="*/ 748146 w 7369414"/>
              <a:gd name="connsiteY0" fmla="*/ 999147 h 3123142"/>
              <a:gd name="connsiteX1" fmla="*/ 3623377 w 7369414"/>
              <a:gd name="connsiteY1" fmla="*/ 5807 h 3123142"/>
              <a:gd name="connsiteX2" fmla="*/ 6336261 w 7369414"/>
              <a:gd name="connsiteY2" fmla="*/ 1662477 h 3123142"/>
              <a:gd name="connsiteX3" fmla="*/ 3420869 w 7369414"/>
              <a:gd name="connsiteY3" fmla="*/ 1662476 h 3123142"/>
              <a:gd name="connsiteX4" fmla="*/ 748146 w 7369414"/>
              <a:gd name="connsiteY4" fmla="*/ 999147 h 3123142"/>
              <a:gd name="connsiteX0" fmla="*/ 0 w 7369414"/>
              <a:gd name="connsiteY0" fmla="*/ 96622 h 3123142"/>
              <a:gd name="connsiteX1" fmla="*/ 7369414 w 7369414"/>
              <a:gd name="connsiteY1" fmla="*/ 3123142 h 3123142"/>
              <a:gd name="connsiteX0" fmla="*/ 748146 w 7369414"/>
              <a:gd name="connsiteY0" fmla="*/ 999147 h 3123142"/>
              <a:gd name="connsiteX1" fmla="*/ 3623377 w 7369414"/>
              <a:gd name="connsiteY1" fmla="*/ 5807 h 3123142"/>
              <a:gd name="connsiteX2" fmla="*/ 6336261 w 7369414"/>
              <a:gd name="connsiteY2" fmla="*/ 1662477 h 3123142"/>
              <a:gd name="connsiteX3" fmla="*/ 3420869 w 7369414"/>
              <a:gd name="connsiteY3" fmla="*/ 1662476 h 3123142"/>
              <a:gd name="connsiteX4" fmla="*/ 748146 w 7369414"/>
              <a:gd name="connsiteY4" fmla="*/ 999147 h 3123142"/>
              <a:gd name="connsiteX0" fmla="*/ 0 w 7369414"/>
              <a:gd name="connsiteY0" fmla="*/ 96622 h 3123142"/>
              <a:gd name="connsiteX1" fmla="*/ 7369414 w 7369414"/>
              <a:gd name="connsiteY1" fmla="*/ 3123142 h 3123142"/>
              <a:gd name="connsiteX0" fmla="*/ 652127 w 7273395"/>
              <a:gd name="connsiteY0" fmla="*/ 999147 h 3123142"/>
              <a:gd name="connsiteX1" fmla="*/ 3527358 w 7273395"/>
              <a:gd name="connsiteY1" fmla="*/ 5807 h 3123142"/>
              <a:gd name="connsiteX2" fmla="*/ 6240242 w 7273395"/>
              <a:gd name="connsiteY2" fmla="*/ 1662477 h 3123142"/>
              <a:gd name="connsiteX3" fmla="*/ 3324850 w 7273395"/>
              <a:gd name="connsiteY3" fmla="*/ 1662476 h 3123142"/>
              <a:gd name="connsiteX4" fmla="*/ 652127 w 7273395"/>
              <a:gd name="connsiteY4" fmla="*/ 999147 h 3123142"/>
              <a:gd name="connsiteX0" fmla="*/ 0 w 7273395"/>
              <a:gd name="connsiteY0" fmla="*/ 142823 h 3123142"/>
              <a:gd name="connsiteX1" fmla="*/ 7273395 w 7273395"/>
              <a:gd name="connsiteY1" fmla="*/ 3123142 h 3123142"/>
              <a:gd name="connsiteX0" fmla="*/ 316986 w 6938254"/>
              <a:gd name="connsiteY0" fmla="*/ 999147 h 3123142"/>
              <a:gd name="connsiteX1" fmla="*/ 3192217 w 6938254"/>
              <a:gd name="connsiteY1" fmla="*/ 5807 h 3123142"/>
              <a:gd name="connsiteX2" fmla="*/ 5905101 w 6938254"/>
              <a:gd name="connsiteY2" fmla="*/ 1662477 h 3123142"/>
              <a:gd name="connsiteX3" fmla="*/ 2989709 w 6938254"/>
              <a:gd name="connsiteY3" fmla="*/ 1662476 h 3123142"/>
              <a:gd name="connsiteX4" fmla="*/ 316986 w 6938254"/>
              <a:gd name="connsiteY4" fmla="*/ 999147 h 3123142"/>
              <a:gd name="connsiteX0" fmla="*/ 0 w 6938254"/>
              <a:gd name="connsiteY0" fmla="*/ 123277 h 3123142"/>
              <a:gd name="connsiteX1" fmla="*/ 6938254 w 6938254"/>
              <a:gd name="connsiteY1" fmla="*/ 3123142 h 3123142"/>
              <a:gd name="connsiteX0" fmla="*/ 316986 w 6938254"/>
              <a:gd name="connsiteY0" fmla="*/ 999147 h 3123142"/>
              <a:gd name="connsiteX1" fmla="*/ 3192217 w 6938254"/>
              <a:gd name="connsiteY1" fmla="*/ 5807 h 3123142"/>
              <a:gd name="connsiteX2" fmla="*/ 5905101 w 6938254"/>
              <a:gd name="connsiteY2" fmla="*/ 1662477 h 3123142"/>
              <a:gd name="connsiteX3" fmla="*/ 2989709 w 6938254"/>
              <a:gd name="connsiteY3" fmla="*/ 1662476 h 3123142"/>
              <a:gd name="connsiteX4" fmla="*/ 316986 w 6938254"/>
              <a:gd name="connsiteY4" fmla="*/ 999147 h 3123142"/>
              <a:gd name="connsiteX0" fmla="*/ 0 w 6938254"/>
              <a:gd name="connsiteY0" fmla="*/ 123277 h 3123142"/>
              <a:gd name="connsiteX1" fmla="*/ 6938254 w 6938254"/>
              <a:gd name="connsiteY1" fmla="*/ 3123142 h 3123142"/>
              <a:gd name="connsiteX0" fmla="*/ 316986 w 6938254"/>
              <a:gd name="connsiteY0" fmla="*/ 999147 h 3123142"/>
              <a:gd name="connsiteX1" fmla="*/ 3192217 w 6938254"/>
              <a:gd name="connsiteY1" fmla="*/ 5807 h 3123142"/>
              <a:gd name="connsiteX2" fmla="*/ 5905101 w 6938254"/>
              <a:gd name="connsiteY2" fmla="*/ 1662477 h 3123142"/>
              <a:gd name="connsiteX3" fmla="*/ 2989709 w 6938254"/>
              <a:gd name="connsiteY3" fmla="*/ 1662476 h 3123142"/>
              <a:gd name="connsiteX4" fmla="*/ 316986 w 6938254"/>
              <a:gd name="connsiteY4" fmla="*/ 999147 h 3123142"/>
              <a:gd name="connsiteX0" fmla="*/ 0 w 6938254"/>
              <a:gd name="connsiteY0" fmla="*/ 123277 h 3123142"/>
              <a:gd name="connsiteX1" fmla="*/ 6938254 w 6938254"/>
              <a:gd name="connsiteY1" fmla="*/ 3123142 h 3123142"/>
              <a:gd name="connsiteX0" fmla="*/ 316986 w 6938254"/>
              <a:gd name="connsiteY0" fmla="*/ 999147 h 3123142"/>
              <a:gd name="connsiteX1" fmla="*/ 3192217 w 6938254"/>
              <a:gd name="connsiteY1" fmla="*/ 5807 h 3123142"/>
              <a:gd name="connsiteX2" fmla="*/ 5905101 w 6938254"/>
              <a:gd name="connsiteY2" fmla="*/ 1662477 h 3123142"/>
              <a:gd name="connsiteX3" fmla="*/ 2989709 w 6938254"/>
              <a:gd name="connsiteY3" fmla="*/ 1662476 h 3123142"/>
              <a:gd name="connsiteX4" fmla="*/ 316986 w 6938254"/>
              <a:gd name="connsiteY4" fmla="*/ 999147 h 3123142"/>
              <a:gd name="connsiteX0" fmla="*/ 0 w 6938254"/>
              <a:gd name="connsiteY0" fmla="*/ 123277 h 3123142"/>
              <a:gd name="connsiteX1" fmla="*/ 6938254 w 6938254"/>
              <a:gd name="connsiteY1" fmla="*/ 3123142 h 3123142"/>
              <a:gd name="connsiteX0" fmla="*/ 316986 w 7004266"/>
              <a:gd name="connsiteY0" fmla="*/ 999147 h 3162235"/>
              <a:gd name="connsiteX1" fmla="*/ 3192217 w 7004266"/>
              <a:gd name="connsiteY1" fmla="*/ 5807 h 3162235"/>
              <a:gd name="connsiteX2" fmla="*/ 5905101 w 7004266"/>
              <a:gd name="connsiteY2" fmla="*/ 1662477 h 3162235"/>
              <a:gd name="connsiteX3" fmla="*/ 2989709 w 7004266"/>
              <a:gd name="connsiteY3" fmla="*/ 1662476 h 3162235"/>
              <a:gd name="connsiteX4" fmla="*/ 316986 w 7004266"/>
              <a:gd name="connsiteY4" fmla="*/ 999147 h 3162235"/>
              <a:gd name="connsiteX0" fmla="*/ 0 w 7004266"/>
              <a:gd name="connsiteY0" fmla="*/ 123277 h 3162235"/>
              <a:gd name="connsiteX1" fmla="*/ 7004266 w 7004266"/>
              <a:gd name="connsiteY1" fmla="*/ 3162235 h 3162235"/>
              <a:gd name="connsiteX0" fmla="*/ 316986 w 6989032"/>
              <a:gd name="connsiteY0" fmla="*/ 999147 h 3177871"/>
              <a:gd name="connsiteX1" fmla="*/ 3192217 w 6989032"/>
              <a:gd name="connsiteY1" fmla="*/ 5807 h 3177871"/>
              <a:gd name="connsiteX2" fmla="*/ 5905101 w 6989032"/>
              <a:gd name="connsiteY2" fmla="*/ 1662477 h 3177871"/>
              <a:gd name="connsiteX3" fmla="*/ 2989709 w 6989032"/>
              <a:gd name="connsiteY3" fmla="*/ 1662476 h 3177871"/>
              <a:gd name="connsiteX4" fmla="*/ 316986 w 6989032"/>
              <a:gd name="connsiteY4" fmla="*/ 999147 h 3177871"/>
              <a:gd name="connsiteX0" fmla="*/ 0 w 6989032"/>
              <a:gd name="connsiteY0" fmla="*/ 123277 h 3177871"/>
              <a:gd name="connsiteX1" fmla="*/ 6989032 w 6989032"/>
              <a:gd name="connsiteY1" fmla="*/ 3177871 h 3177871"/>
              <a:gd name="connsiteX0" fmla="*/ 316986 w 6989032"/>
              <a:gd name="connsiteY0" fmla="*/ 999147 h 3177871"/>
              <a:gd name="connsiteX1" fmla="*/ 3192217 w 6989032"/>
              <a:gd name="connsiteY1" fmla="*/ 5807 h 3177871"/>
              <a:gd name="connsiteX2" fmla="*/ 5905101 w 6989032"/>
              <a:gd name="connsiteY2" fmla="*/ 1662477 h 3177871"/>
              <a:gd name="connsiteX3" fmla="*/ 316986 w 6989032"/>
              <a:gd name="connsiteY3" fmla="*/ 999147 h 3177871"/>
              <a:gd name="connsiteX0" fmla="*/ 0 w 6989032"/>
              <a:gd name="connsiteY0" fmla="*/ 123277 h 3177871"/>
              <a:gd name="connsiteX1" fmla="*/ 6989032 w 6989032"/>
              <a:gd name="connsiteY1" fmla="*/ 3177871 h 3177871"/>
              <a:gd name="connsiteX0" fmla="*/ 5905101 w 6989032"/>
              <a:gd name="connsiteY0" fmla="*/ 1656670 h 3172064"/>
              <a:gd name="connsiteX1" fmla="*/ 3192217 w 6989032"/>
              <a:gd name="connsiteY1" fmla="*/ 0 h 3172064"/>
              <a:gd name="connsiteX2" fmla="*/ 5905101 w 6989032"/>
              <a:gd name="connsiteY2" fmla="*/ 1656670 h 3172064"/>
              <a:gd name="connsiteX0" fmla="*/ 0 w 6989032"/>
              <a:gd name="connsiteY0" fmla="*/ 117470 h 3172064"/>
              <a:gd name="connsiteX1" fmla="*/ 6989032 w 6989032"/>
              <a:gd name="connsiteY1" fmla="*/ 3172064 h 3172064"/>
              <a:gd name="connsiteX0" fmla="*/ 5859401 w 6943332"/>
              <a:gd name="connsiteY0" fmla="*/ 1656670 h 3172064"/>
              <a:gd name="connsiteX1" fmla="*/ 3146517 w 6943332"/>
              <a:gd name="connsiteY1" fmla="*/ 0 h 3172064"/>
              <a:gd name="connsiteX2" fmla="*/ 5859401 w 6943332"/>
              <a:gd name="connsiteY2" fmla="*/ 1656670 h 3172064"/>
              <a:gd name="connsiteX0" fmla="*/ 0 w 6943332"/>
              <a:gd name="connsiteY0" fmla="*/ 105742 h 3172064"/>
              <a:gd name="connsiteX1" fmla="*/ 6943332 w 6943332"/>
              <a:gd name="connsiteY1" fmla="*/ 3172064 h 3172064"/>
              <a:gd name="connsiteX0" fmla="*/ 5859401 w 6943332"/>
              <a:gd name="connsiteY0" fmla="*/ 1656670 h 3172064"/>
              <a:gd name="connsiteX1" fmla="*/ 3146517 w 6943332"/>
              <a:gd name="connsiteY1" fmla="*/ 0 h 3172064"/>
              <a:gd name="connsiteX2" fmla="*/ 5859401 w 6943332"/>
              <a:gd name="connsiteY2" fmla="*/ 1656670 h 3172064"/>
              <a:gd name="connsiteX0" fmla="*/ 0 w 6943332"/>
              <a:gd name="connsiteY0" fmla="*/ 105742 h 3172064"/>
              <a:gd name="connsiteX1" fmla="*/ 6943332 w 6943332"/>
              <a:gd name="connsiteY1" fmla="*/ 3172064 h 3172064"/>
              <a:gd name="connsiteX0" fmla="*/ 5859401 w 6943332"/>
              <a:gd name="connsiteY0" fmla="*/ 1656670 h 3172064"/>
              <a:gd name="connsiteX1" fmla="*/ 3146517 w 6943332"/>
              <a:gd name="connsiteY1" fmla="*/ 0 h 3172064"/>
              <a:gd name="connsiteX2" fmla="*/ 5859401 w 6943332"/>
              <a:gd name="connsiteY2" fmla="*/ 1656670 h 3172064"/>
              <a:gd name="connsiteX0" fmla="*/ 0 w 6943332"/>
              <a:gd name="connsiteY0" fmla="*/ 105742 h 3172064"/>
              <a:gd name="connsiteX1" fmla="*/ 6943332 w 6943332"/>
              <a:gd name="connsiteY1" fmla="*/ 3172064 h 3172064"/>
              <a:gd name="connsiteX0" fmla="*/ 5859401 w 6943332"/>
              <a:gd name="connsiteY0" fmla="*/ 1656670 h 3172064"/>
              <a:gd name="connsiteX1" fmla="*/ 3146517 w 6943332"/>
              <a:gd name="connsiteY1" fmla="*/ 0 h 3172064"/>
              <a:gd name="connsiteX2" fmla="*/ 5859401 w 6943332"/>
              <a:gd name="connsiteY2" fmla="*/ 1656670 h 3172064"/>
              <a:gd name="connsiteX0" fmla="*/ 0 w 6943332"/>
              <a:gd name="connsiteY0" fmla="*/ 105742 h 3172064"/>
              <a:gd name="connsiteX1" fmla="*/ 6943332 w 6943332"/>
              <a:gd name="connsiteY1" fmla="*/ 3172064 h 3172064"/>
              <a:gd name="connsiteX0" fmla="*/ 5869557 w 6953488"/>
              <a:gd name="connsiteY0" fmla="*/ 1656670 h 3172064"/>
              <a:gd name="connsiteX1" fmla="*/ 3156673 w 6953488"/>
              <a:gd name="connsiteY1" fmla="*/ 0 h 3172064"/>
              <a:gd name="connsiteX2" fmla="*/ 5869557 w 6953488"/>
              <a:gd name="connsiteY2" fmla="*/ 1656670 h 3172064"/>
              <a:gd name="connsiteX0" fmla="*/ 0 w 6953488"/>
              <a:gd name="connsiteY0" fmla="*/ 129198 h 3172064"/>
              <a:gd name="connsiteX1" fmla="*/ 6953488 w 6953488"/>
              <a:gd name="connsiteY1" fmla="*/ 3172064 h 3172064"/>
              <a:gd name="connsiteX0" fmla="*/ 5869557 w 7024579"/>
              <a:gd name="connsiteY0" fmla="*/ 1656670 h 3160337"/>
              <a:gd name="connsiteX1" fmla="*/ 3156673 w 7024579"/>
              <a:gd name="connsiteY1" fmla="*/ 0 h 3160337"/>
              <a:gd name="connsiteX2" fmla="*/ 5869557 w 7024579"/>
              <a:gd name="connsiteY2" fmla="*/ 1656670 h 3160337"/>
              <a:gd name="connsiteX0" fmla="*/ 0 w 7024579"/>
              <a:gd name="connsiteY0" fmla="*/ 129198 h 3160337"/>
              <a:gd name="connsiteX1" fmla="*/ 7024579 w 7024579"/>
              <a:gd name="connsiteY1" fmla="*/ 3160337 h 3160337"/>
              <a:gd name="connsiteX0" fmla="*/ 5549650 w 7024579"/>
              <a:gd name="connsiteY0" fmla="*/ 1793494 h 3160337"/>
              <a:gd name="connsiteX1" fmla="*/ 3156673 w 7024579"/>
              <a:gd name="connsiteY1" fmla="*/ 0 h 3160337"/>
              <a:gd name="connsiteX2" fmla="*/ 5549650 w 7024579"/>
              <a:gd name="connsiteY2" fmla="*/ 1793494 h 3160337"/>
              <a:gd name="connsiteX0" fmla="*/ 0 w 7024579"/>
              <a:gd name="connsiteY0" fmla="*/ 129198 h 3160337"/>
              <a:gd name="connsiteX1" fmla="*/ 7024579 w 7024579"/>
              <a:gd name="connsiteY1" fmla="*/ 3160337 h 3160337"/>
              <a:gd name="connsiteX0" fmla="*/ 5405622 w 6880551"/>
              <a:gd name="connsiteY0" fmla="*/ 1793494 h 3160337"/>
              <a:gd name="connsiteX1" fmla="*/ 3012645 w 6880551"/>
              <a:gd name="connsiteY1" fmla="*/ 0 h 3160337"/>
              <a:gd name="connsiteX2" fmla="*/ 5405622 w 6880551"/>
              <a:gd name="connsiteY2" fmla="*/ 1793494 h 3160337"/>
              <a:gd name="connsiteX0" fmla="*/ 0 w 6880551"/>
              <a:gd name="connsiteY0" fmla="*/ 166158 h 3160337"/>
              <a:gd name="connsiteX1" fmla="*/ 6880551 w 6880551"/>
              <a:gd name="connsiteY1" fmla="*/ 3160337 h 3160337"/>
              <a:gd name="connsiteX0" fmla="*/ 4783086 w 6258015"/>
              <a:gd name="connsiteY0" fmla="*/ 1793494 h 3160337"/>
              <a:gd name="connsiteX1" fmla="*/ 2390109 w 6258015"/>
              <a:gd name="connsiteY1" fmla="*/ 0 h 3160337"/>
              <a:gd name="connsiteX2" fmla="*/ 4783086 w 6258015"/>
              <a:gd name="connsiteY2" fmla="*/ 1793494 h 3160337"/>
              <a:gd name="connsiteX0" fmla="*/ 0 w 6258015"/>
              <a:gd name="connsiteY0" fmla="*/ 205685 h 3160337"/>
              <a:gd name="connsiteX1" fmla="*/ 6258015 w 6258015"/>
              <a:gd name="connsiteY1" fmla="*/ 3160337 h 3160337"/>
              <a:gd name="connsiteX0" fmla="*/ 4783086 w 6258015"/>
              <a:gd name="connsiteY0" fmla="*/ 1793494 h 3160337"/>
              <a:gd name="connsiteX1" fmla="*/ 2390109 w 6258015"/>
              <a:gd name="connsiteY1" fmla="*/ 0 h 3160337"/>
              <a:gd name="connsiteX2" fmla="*/ 4783086 w 6258015"/>
              <a:gd name="connsiteY2" fmla="*/ 1793494 h 3160337"/>
              <a:gd name="connsiteX0" fmla="*/ 0 w 6258015"/>
              <a:gd name="connsiteY0" fmla="*/ 205685 h 3160337"/>
              <a:gd name="connsiteX1" fmla="*/ 6258015 w 6258015"/>
              <a:gd name="connsiteY1" fmla="*/ 3160337 h 3160337"/>
              <a:gd name="connsiteX0" fmla="*/ 4783086 w 6258015"/>
              <a:gd name="connsiteY0" fmla="*/ 1793494 h 3160337"/>
              <a:gd name="connsiteX1" fmla="*/ 2390109 w 6258015"/>
              <a:gd name="connsiteY1" fmla="*/ 0 h 3160337"/>
              <a:gd name="connsiteX2" fmla="*/ 4783086 w 6258015"/>
              <a:gd name="connsiteY2" fmla="*/ 1793494 h 3160337"/>
              <a:gd name="connsiteX0" fmla="*/ 0 w 6258015"/>
              <a:gd name="connsiteY0" fmla="*/ 205685 h 3160337"/>
              <a:gd name="connsiteX1" fmla="*/ 6258015 w 6258015"/>
              <a:gd name="connsiteY1" fmla="*/ 3160337 h 3160337"/>
              <a:gd name="connsiteX0" fmla="*/ 4622639 w 6097568"/>
              <a:gd name="connsiteY0" fmla="*/ 1793494 h 3160337"/>
              <a:gd name="connsiteX1" fmla="*/ 2229662 w 6097568"/>
              <a:gd name="connsiteY1" fmla="*/ 0 h 3160337"/>
              <a:gd name="connsiteX2" fmla="*/ 4622639 w 6097568"/>
              <a:gd name="connsiteY2" fmla="*/ 1793494 h 3160337"/>
              <a:gd name="connsiteX0" fmla="*/ 0 w 6097568"/>
              <a:gd name="connsiteY0" fmla="*/ 171099 h 3160337"/>
              <a:gd name="connsiteX1" fmla="*/ 6097568 w 6097568"/>
              <a:gd name="connsiteY1" fmla="*/ 3160337 h 3160337"/>
              <a:gd name="connsiteX0" fmla="*/ 4622639 w 6097568"/>
              <a:gd name="connsiteY0" fmla="*/ 1793494 h 3160337"/>
              <a:gd name="connsiteX1" fmla="*/ 2229662 w 6097568"/>
              <a:gd name="connsiteY1" fmla="*/ 0 h 3160337"/>
              <a:gd name="connsiteX2" fmla="*/ 4622639 w 6097568"/>
              <a:gd name="connsiteY2" fmla="*/ 1793494 h 3160337"/>
              <a:gd name="connsiteX0" fmla="*/ 0 w 6097568"/>
              <a:gd name="connsiteY0" fmla="*/ 171099 h 3160337"/>
              <a:gd name="connsiteX1" fmla="*/ 6097568 w 6097568"/>
              <a:gd name="connsiteY1" fmla="*/ 3160337 h 3160337"/>
              <a:gd name="connsiteX0" fmla="*/ 4670649 w 6145578"/>
              <a:gd name="connsiteY0" fmla="*/ 1793494 h 3160337"/>
              <a:gd name="connsiteX1" fmla="*/ 2277672 w 6145578"/>
              <a:gd name="connsiteY1" fmla="*/ 0 h 3160337"/>
              <a:gd name="connsiteX2" fmla="*/ 4670649 w 6145578"/>
              <a:gd name="connsiteY2" fmla="*/ 1793494 h 3160337"/>
              <a:gd name="connsiteX0" fmla="*/ 0 w 6145578"/>
              <a:gd name="connsiteY0" fmla="*/ 189578 h 3160337"/>
              <a:gd name="connsiteX1" fmla="*/ 6145578 w 6145578"/>
              <a:gd name="connsiteY1" fmla="*/ 3160337 h 3160337"/>
              <a:gd name="connsiteX0" fmla="*/ 4670649 w 6145578"/>
              <a:gd name="connsiteY0" fmla="*/ 1793494 h 3160337"/>
              <a:gd name="connsiteX1" fmla="*/ 2277672 w 6145578"/>
              <a:gd name="connsiteY1" fmla="*/ 0 h 3160337"/>
              <a:gd name="connsiteX2" fmla="*/ 4670649 w 6145578"/>
              <a:gd name="connsiteY2" fmla="*/ 1793494 h 3160337"/>
              <a:gd name="connsiteX0" fmla="*/ 0 w 6145578"/>
              <a:gd name="connsiteY0" fmla="*/ 189578 h 3160337"/>
              <a:gd name="connsiteX1" fmla="*/ 6145578 w 6145578"/>
              <a:gd name="connsiteY1" fmla="*/ 3160337 h 3160337"/>
              <a:gd name="connsiteX0" fmla="*/ 4634642 w 6109571"/>
              <a:gd name="connsiteY0" fmla="*/ 1793494 h 3160337"/>
              <a:gd name="connsiteX1" fmla="*/ 2241665 w 6109571"/>
              <a:gd name="connsiteY1" fmla="*/ 0 h 3160337"/>
              <a:gd name="connsiteX2" fmla="*/ 4634642 w 6109571"/>
              <a:gd name="connsiteY2" fmla="*/ 1793494 h 3160337"/>
              <a:gd name="connsiteX0" fmla="*/ 0 w 6109571"/>
              <a:gd name="connsiteY0" fmla="*/ 161857 h 3160337"/>
              <a:gd name="connsiteX1" fmla="*/ 6109571 w 6109571"/>
              <a:gd name="connsiteY1" fmla="*/ 3160337 h 3160337"/>
              <a:gd name="connsiteX0" fmla="*/ 4634642 w 6109571"/>
              <a:gd name="connsiteY0" fmla="*/ 1793494 h 3160337"/>
              <a:gd name="connsiteX1" fmla="*/ 2241665 w 6109571"/>
              <a:gd name="connsiteY1" fmla="*/ 0 h 3160337"/>
              <a:gd name="connsiteX2" fmla="*/ 4634642 w 6109571"/>
              <a:gd name="connsiteY2" fmla="*/ 1793494 h 3160337"/>
              <a:gd name="connsiteX0" fmla="*/ 0 w 6109571"/>
              <a:gd name="connsiteY0" fmla="*/ 161857 h 3160337"/>
              <a:gd name="connsiteX1" fmla="*/ 6109571 w 6109571"/>
              <a:gd name="connsiteY1" fmla="*/ 3160337 h 3160337"/>
              <a:gd name="connsiteX0" fmla="*/ 4634642 w 6109571"/>
              <a:gd name="connsiteY0" fmla="*/ 1793494 h 3160337"/>
              <a:gd name="connsiteX1" fmla="*/ 2241665 w 6109571"/>
              <a:gd name="connsiteY1" fmla="*/ 0 h 3160337"/>
              <a:gd name="connsiteX2" fmla="*/ 4634642 w 6109571"/>
              <a:gd name="connsiteY2" fmla="*/ 1793494 h 3160337"/>
              <a:gd name="connsiteX0" fmla="*/ 0 w 6109571"/>
              <a:gd name="connsiteY0" fmla="*/ 161857 h 3160337"/>
              <a:gd name="connsiteX1" fmla="*/ 6109571 w 6109571"/>
              <a:gd name="connsiteY1" fmla="*/ 3160337 h 3160337"/>
              <a:gd name="connsiteX0" fmla="*/ 4634642 w 6109571"/>
              <a:gd name="connsiteY0" fmla="*/ 1793494 h 3160337"/>
              <a:gd name="connsiteX1" fmla="*/ 2241665 w 6109571"/>
              <a:gd name="connsiteY1" fmla="*/ 0 h 3160337"/>
              <a:gd name="connsiteX2" fmla="*/ 4634642 w 6109571"/>
              <a:gd name="connsiteY2" fmla="*/ 1793494 h 3160337"/>
              <a:gd name="connsiteX0" fmla="*/ 0 w 6109571"/>
              <a:gd name="connsiteY0" fmla="*/ 161857 h 3160337"/>
              <a:gd name="connsiteX1" fmla="*/ 6109571 w 6109571"/>
              <a:gd name="connsiteY1" fmla="*/ 3160337 h 3160337"/>
              <a:gd name="connsiteX0" fmla="*/ 4634642 w 6109571"/>
              <a:gd name="connsiteY0" fmla="*/ 1793494 h 3215777"/>
              <a:gd name="connsiteX1" fmla="*/ 2241665 w 6109571"/>
              <a:gd name="connsiteY1" fmla="*/ 0 h 3215777"/>
              <a:gd name="connsiteX2" fmla="*/ 4634642 w 6109571"/>
              <a:gd name="connsiteY2" fmla="*/ 1793494 h 3215777"/>
              <a:gd name="connsiteX0" fmla="*/ 0 w 6109571"/>
              <a:gd name="connsiteY0" fmla="*/ 161857 h 3215777"/>
              <a:gd name="connsiteX1" fmla="*/ 6109571 w 6109571"/>
              <a:gd name="connsiteY1" fmla="*/ 3215777 h 3215777"/>
            </a:gdLst>
            <a:ahLst/>
            <a:cxnLst>
              <a:cxn ang="0">
                <a:pos x="connsiteX0" y="connsiteY0"/>
              </a:cxn>
              <a:cxn ang="0">
                <a:pos x="connsiteX1" y="connsiteY1"/>
              </a:cxn>
            </a:cxnLst>
            <a:rect l="l" t="t" r="r" b="b"/>
            <a:pathLst>
              <a:path w="6109571" h="3215777" stroke="0" extrusionOk="0">
                <a:moveTo>
                  <a:pt x="4634642" y="1793494"/>
                </a:moveTo>
                <a:lnTo>
                  <a:pt x="2241665" y="0"/>
                </a:lnTo>
                <a:cubicBezTo>
                  <a:pt x="2241665" y="0"/>
                  <a:pt x="4634642" y="921092"/>
                  <a:pt x="4634642" y="1793494"/>
                </a:cubicBezTo>
                <a:close/>
              </a:path>
              <a:path w="6109571" h="3215777" fill="none">
                <a:moveTo>
                  <a:pt x="0" y="161857"/>
                </a:moveTo>
                <a:cubicBezTo>
                  <a:pt x="1646859" y="930780"/>
                  <a:pt x="1995954" y="830868"/>
                  <a:pt x="6109571" y="3215777"/>
                </a:cubicBezTo>
              </a:path>
            </a:pathLst>
          </a:custGeom>
          <a:noFill/>
          <a:ln w="47625" cap="flat" cmpd="sng">
            <a:solidFill>
              <a:srgbClr val="FFC000"/>
            </a:solidFill>
            <a:prstDash val="solid"/>
            <a:headEnd type="triangle"/>
            <a:tailEnd type="none"/>
          </a:ln>
          <a:effectLst>
            <a:glow>
              <a:schemeClr val="accent1"/>
            </a:glow>
          </a:effectLst>
          <a:extLst/>
        </p:spPr>
        <p:txBody>
          <a:bodyPr anchor="ctr"/>
          <a:lstStyle/>
          <a:p>
            <a:pPr algn="ctr">
              <a:defRPr/>
            </a:pPr>
            <a:endParaRPr lang="en-US"/>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04250" y="4019550"/>
            <a:ext cx="1397000"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 name="Straight Connector 18"/>
          <p:cNvCxnSpPr>
            <a:cxnSpLocks noChangeShapeType="1"/>
          </p:cNvCxnSpPr>
          <p:nvPr/>
        </p:nvCxnSpPr>
        <p:spPr bwMode="auto">
          <a:xfrm flipV="1">
            <a:off x="2370138" y="3086100"/>
            <a:ext cx="3952875" cy="860425"/>
          </a:xfrm>
          <a:prstGeom prst="line">
            <a:avLst/>
          </a:prstGeom>
          <a:noFill/>
          <a:ln w="47625">
            <a:solidFill>
              <a:schemeClr val="tx1"/>
            </a:solidFill>
            <a:prstDash val="dash"/>
            <a:round/>
            <a:headEnd type="stealth" w="lg" len="med"/>
            <a:tailEnd type="stealth" w="med" len="med"/>
          </a:ln>
          <a:extLst>
            <a:ext uri="{909E8E84-426E-40DD-AFC4-6F175D3DCCD1}">
              <a14:hiddenFill xmlns:a14="http://schemas.microsoft.com/office/drawing/2010/main">
                <a:noFill/>
              </a14:hiddenFill>
            </a:ext>
          </a:extLst>
        </p:spPr>
      </p:cxnSp>
      <p:sp>
        <p:nvSpPr>
          <p:cNvPr id="28" name="Rectangle 27"/>
          <p:cNvSpPr/>
          <p:nvPr/>
        </p:nvSpPr>
        <p:spPr>
          <a:xfrm rot="20892856">
            <a:off x="5182392" y="3170438"/>
            <a:ext cx="1091967" cy="461665"/>
          </a:xfrm>
          <a:prstGeom prst="rect">
            <a:avLst/>
          </a:prstGeom>
          <a:noFill/>
          <a:scene3d>
            <a:camera prst="orthographicFront">
              <a:rot lat="0" lon="0" rev="0"/>
            </a:camera>
            <a:lightRig rig="threePt" dir="t"/>
          </a:scene3d>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30 NM</a:t>
            </a:r>
          </a:p>
        </p:txBody>
      </p:sp>
      <p:sp>
        <p:nvSpPr>
          <p:cNvPr id="29" name="Arc 28"/>
          <p:cNvSpPr>
            <a:spLocks/>
          </p:cNvSpPr>
          <p:nvPr/>
        </p:nvSpPr>
        <p:spPr bwMode="auto">
          <a:xfrm>
            <a:off x="2562225" y="2327275"/>
            <a:ext cx="4856163" cy="2898775"/>
          </a:xfrm>
          <a:custGeom>
            <a:avLst/>
            <a:gdLst>
              <a:gd name="T0" fmla="*/ 65830 w 4856624"/>
              <a:gd name="T1" fmla="*/ 0 h 2899338"/>
              <a:gd name="T2" fmla="*/ 2165556 w 4856624"/>
              <a:gd name="T3" fmla="*/ 1125742 h 2899338"/>
              <a:gd name="T4" fmla="*/ 4853397 w 4856624"/>
              <a:gd name="T5" fmla="*/ 2895399 h 2899338"/>
              <a:gd name="T6" fmla="*/ 0 60000 65536"/>
              <a:gd name="T7" fmla="*/ 0 60000 65536"/>
              <a:gd name="T8" fmla="*/ 0 60000 65536"/>
            </a:gdLst>
            <a:ahLst/>
            <a:cxnLst>
              <a:cxn ang="T6">
                <a:pos x="T0" y="T1"/>
              </a:cxn>
              <a:cxn ang="T7">
                <a:pos x="T2" y="T3"/>
              </a:cxn>
              <a:cxn ang="T8">
                <a:pos x="T4" y="T5"/>
              </a:cxn>
            </a:cxnLst>
            <a:rect l="0" t="0" r="r" b="b"/>
            <a:pathLst>
              <a:path w="4856624" h="2899338" stroke="0">
                <a:moveTo>
                  <a:pt x="93715" y="433824"/>
                </a:moveTo>
                <a:cubicBezTo>
                  <a:pt x="214029" y="280380"/>
                  <a:pt x="-51002" y="153623"/>
                  <a:pt x="8962" y="200641"/>
                </a:cubicBezTo>
                <a:lnTo>
                  <a:pt x="93715" y="433824"/>
                </a:lnTo>
                <a:close/>
              </a:path>
              <a:path w="4856624" h="2899338" fill="none">
                <a:moveTo>
                  <a:pt x="65872" y="0"/>
                </a:moveTo>
                <a:cubicBezTo>
                  <a:pt x="930274" y="423259"/>
                  <a:pt x="1466623" y="751517"/>
                  <a:pt x="2166998" y="1127275"/>
                </a:cubicBezTo>
                <a:cubicBezTo>
                  <a:pt x="3508334" y="1896813"/>
                  <a:pt x="3943594" y="2337127"/>
                  <a:pt x="4856624" y="2899338"/>
                </a:cubicBezTo>
              </a:path>
            </a:pathLst>
          </a:custGeom>
          <a:noFill/>
          <a:ln w="47625" cmpd="sng">
            <a:solidFill>
              <a:schemeClr val="tx1"/>
            </a:solidFill>
            <a:prstDash val="dash"/>
            <a:round/>
            <a:headEnd type="stealth" w="med" len="med"/>
            <a:tailEnd type="stealth" w="lg" len="med"/>
          </a:ln>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30" name="Rectangle 29"/>
          <p:cNvSpPr/>
          <p:nvPr/>
        </p:nvSpPr>
        <p:spPr>
          <a:xfrm rot="20848846">
            <a:off x="2906194" y="3650912"/>
            <a:ext cx="1391728" cy="584775"/>
          </a:xfrm>
          <a:prstGeom prst="rect">
            <a:avLst/>
          </a:prstGeom>
          <a:noFill/>
          <a:scene3d>
            <a:camera prst="orthographicFront">
              <a:rot lat="0" lon="0" rev="0"/>
            </a:camera>
            <a:lightRig rig="threePt" dir="t"/>
          </a:scene3d>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30 NM</a:t>
            </a:r>
          </a:p>
        </p:txBody>
      </p:sp>
      <p:sp>
        <p:nvSpPr>
          <p:cNvPr id="31" name="Rectangle 30"/>
          <p:cNvSpPr/>
          <p:nvPr/>
        </p:nvSpPr>
        <p:spPr>
          <a:xfrm rot="1778226">
            <a:off x="2834472" y="2704792"/>
            <a:ext cx="939681" cy="400110"/>
          </a:xfrm>
          <a:prstGeom prst="rect">
            <a:avLst/>
          </a:prstGeom>
          <a:noFill/>
          <a:scene3d>
            <a:camera prst="orthographicFront">
              <a:rot lat="0" lon="0" rev="21599987"/>
            </a:camera>
            <a:lightRig rig="threePt" dir="t"/>
          </a:scene3d>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30 NM</a:t>
            </a:r>
          </a:p>
        </p:txBody>
      </p:sp>
      <p:sp>
        <p:nvSpPr>
          <p:cNvPr id="32" name="Rectangle 31"/>
          <p:cNvSpPr/>
          <p:nvPr/>
        </p:nvSpPr>
        <p:spPr>
          <a:xfrm rot="1991311">
            <a:off x="4881336" y="4197420"/>
            <a:ext cx="1696298" cy="707886"/>
          </a:xfrm>
          <a:prstGeom prst="rect">
            <a:avLst/>
          </a:prstGeom>
          <a:noFill/>
          <a:scene3d>
            <a:camera prst="orthographicFront">
              <a:rot lat="0" lon="0" rev="0"/>
            </a:camera>
            <a:lightRig rig="threePt" dir="t"/>
          </a:scene3d>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30 NM</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48663" y="6280150"/>
            <a:ext cx="2413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3466409" y="1423538"/>
            <a:ext cx="2211183"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RNP 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nodeType="afterGroup">
                            <p:stCondLst>
                              <p:cond delay="500"/>
                            </p:stCondLst>
                            <p:childTnLst>
                              <p:par>
                                <p:cTn id="9" presetID="1"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37" presetClass="path" presetSubtype="0" decel="50000" fill="hold" nodeType="withEffect">
                                  <p:stCondLst>
                                    <p:cond delay="0"/>
                                  </p:stCondLst>
                                  <p:childTnLst>
                                    <p:animMotion origin="layout" path="M 0.00399 -0.00347 C -0.07934 -0.0754 -0.24445 -0.2463 -0.32761 -0.31823 C -0.41476 -0.39732 -0.48369 -0.45305 -0.51841 -0.47711 " pathEditMode="relative" rAng="0" ptsTypes="faf">
                                      <p:cBhvr>
                                        <p:cTn id="12" dur="6200" fill="hold"/>
                                        <p:tgtEl>
                                          <p:spTgt spid="8"/>
                                        </p:tgtEl>
                                        <p:attrNameLst>
                                          <p:attrName>ppt_x</p:attrName>
                                          <p:attrName>ppt_y</p:attrName>
                                        </p:attrNameLst>
                                      </p:cBhvr>
                                      <p:rCtr x="-26128" y="-23682"/>
                                    </p:animMotion>
                                  </p:childTnLst>
                                </p:cTn>
                              </p:par>
                              <p:par>
                                <p:cTn id="13" presetID="6" presetClass="emph" presetSubtype="0" fill="hold" nodeType="withEffect">
                                  <p:stCondLst>
                                    <p:cond delay="0"/>
                                  </p:stCondLst>
                                  <p:childTnLst>
                                    <p:animScale>
                                      <p:cBhvr>
                                        <p:cTn id="14" dur="3000" fill="hold"/>
                                        <p:tgtEl>
                                          <p:spTgt spid="8"/>
                                        </p:tgtEl>
                                      </p:cBhvr>
                                      <p:by x="50000" y="50000"/>
                                    </p:animScale>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37" presetClass="path" presetSubtype="0" decel="50000" fill="hold" nodeType="withEffect">
                                  <p:stCondLst>
                                    <p:cond delay="100"/>
                                  </p:stCondLst>
                                  <p:childTnLst>
                                    <p:animMotion origin="layout" path="M -1.11111E-6 3.51526E-6 L -0.3059 -0.16305 " pathEditMode="relative" rAng="0" ptsTypes="AA">
                                      <p:cBhvr>
                                        <p:cTn id="18" dur="6100" fill="hold"/>
                                        <p:tgtEl>
                                          <p:spTgt spid="13"/>
                                        </p:tgtEl>
                                        <p:attrNameLst>
                                          <p:attrName>ppt_x</p:attrName>
                                          <p:attrName>ppt_y</p:attrName>
                                        </p:attrNameLst>
                                      </p:cBhvr>
                                      <p:rCtr x="-15295" y="-8164"/>
                                    </p:animMotion>
                                  </p:childTnLst>
                                </p:cTn>
                              </p:par>
                              <p:par>
                                <p:cTn id="19" presetID="6" presetClass="emph" presetSubtype="0" fill="hold" nodeType="withEffect">
                                  <p:stCondLst>
                                    <p:cond delay="100"/>
                                  </p:stCondLst>
                                  <p:childTnLst>
                                    <p:animScale>
                                      <p:cBhvr>
                                        <p:cTn id="20" dur="3000" fill="hold"/>
                                        <p:tgtEl>
                                          <p:spTgt spid="13"/>
                                        </p:tgtEl>
                                      </p:cBhvr>
                                      <p:by x="50000" y="50000"/>
                                    </p:animScale>
                                  </p:childTnLst>
                                </p:cTn>
                              </p:par>
                            </p:childTnLst>
                          </p:cTn>
                        </p:par>
                        <p:par>
                          <p:cTn id="21" fill="hold" nodeType="afterGroup">
                            <p:stCondLst>
                              <p:cond delay="6700"/>
                            </p:stCondLst>
                            <p:childTnLst>
                              <p:par>
                                <p:cTn id="22" presetID="21" presetClass="entr" presetSubtype="1"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wheel(1)">
                                      <p:cBhvr>
                                        <p:cTn id="24" dur="2000"/>
                                        <p:tgtEl>
                                          <p:spTgt spid="42"/>
                                        </p:tgtEl>
                                      </p:cBhvr>
                                    </p:animEffect>
                                  </p:childTnLst>
                                </p:cTn>
                              </p:par>
                            </p:childTnLst>
                          </p:cTn>
                        </p:par>
                        <p:par>
                          <p:cTn id="25" fill="hold" nodeType="afterGroup">
                            <p:stCondLst>
                              <p:cond delay="8700"/>
                            </p:stCondLst>
                            <p:childTnLst>
                              <p:par>
                                <p:cTn id="26" presetID="22" presetClass="entr" presetSubtype="4"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down)">
                                      <p:cBhvr>
                                        <p:cTn id="28" dur="500"/>
                                        <p:tgtEl>
                                          <p:spTgt spid="19"/>
                                        </p:tgtEl>
                                      </p:cBhvr>
                                    </p:animEffect>
                                  </p:childTnLst>
                                </p:cTn>
                              </p:par>
                            </p:childTnLst>
                          </p:cTn>
                        </p:par>
                        <p:par>
                          <p:cTn id="29" fill="hold" nodeType="afterGroup">
                            <p:stCondLst>
                              <p:cond delay="9200"/>
                            </p:stCondLst>
                            <p:childTnLst>
                              <p:par>
                                <p:cTn id="30" presetID="1" presetClass="entr" presetSubtype="0"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31"/>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28"/>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30"/>
                                        </p:tgtEl>
                                        <p:attrNameLst>
                                          <p:attrName>style.visibility</p:attrName>
                                        </p:attrNameLst>
                                      </p:cBhvr>
                                      <p:to>
                                        <p:strVal val="visible"/>
                                      </p:to>
                                    </p:set>
                                  </p:childTnLst>
                                </p:cTn>
                              </p:par>
                            </p:childTnLst>
                          </p:cTn>
                        </p:par>
                        <p:par>
                          <p:cTn id="38" fill="hold" nodeType="afterGroup">
                            <p:stCondLst>
                              <p:cond delay="9200"/>
                            </p:stCondLst>
                            <p:childTnLst>
                              <p:par>
                                <p:cTn id="39" presetID="16" presetClass="entr" presetSubtype="37"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barn(outVertical)">
                                      <p:cBhvr>
                                        <p:cTn id="4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7"/>
          <p:cNvSpPr>
            <a:spLocks noGrp="1"/>
          </p:cNvSpPr>
          <p:nvPr>
            <p:ph type="title"/>
          </p:nvPr>
        </p:nvSpPr>
        <p:spPr/>
        <p:txBody>
          <a:bodyPr/>
          <a:lstStyle/>
          <a:p>
            <a:pPr algn="ctr" eaLnBrk="1" hangingPunct="1"/>
            <a:r>
              <a:rPr lang="en-US" smtClean="0"/>
              <a:t>Related Publications</a:t>
            </a:r>
          </a:p>
        </p:txBody>
      </p:sp>
      <p:sp>
        <p:nvSpPr>
          <p:cNvPr id="8195" name="Content Placeholder 7"/>
          <p:cNvSpPr>
            <a:spLocks noGrp="1"/>
          </p:cNvSpPr>
          <p:nvPr>
            <p:ph idx="1"/>
          </p:nvPr>
        </p:nvSpPr>
        <p:spPr>
          <a:xfrm>
            <a:off x="495300" y="1033463"/>
            <a:ext cx="8050213" cy="4002087"/>
          </a:xfrm>
        </p:spPr>
        <p:txBody>
          <a:bodyPr/>
          <a:lstStyle/>
          <a:p>
            <a:pPr>
              <a:defRPr/>
            </a:pPr>
            <a:r>
              <a:rPr lang="en-US" sz="2000" dirty="0" smtClean="0"/>
              <a:t>Title 14 CFR Part 121, Appendix G.</a:t>
            </a:r>
          </a:p>
          <a:p>
            <a:pPr>
              <a:defRPr/>
            </a:pPr>
            <a:r>
              <a:rPr lang="en-US" sz="2000" dirty="0" smtClean="0"/>
              <a:t>AC 20-130</a:t>
            </a:r>
            <a:r>
              <a:rPr lang="en-US" sz="2000" dirty="0"/>
              <a:t>() Airworthiness Approval of Navigation or Flight Management Systems Integrating Multiple Navigation Sensors. </a:t>
            </a:r>
          </a:p>
          <a:p>
            <a:pPr>
              <a:defRPr/>
            </a:pPr>
            <a:r>
              <a:rPr lang="en-US" sz="2000" dirty="0" smtClean="0"/>
              <a:t>AC 20 -138</a:t>
            </a:r>
            <a:r>
              <a:rPr lang="en-US" sz="2000" dirty="0"/>
              <a:t>() Airworthiness Approval of Global Navigation Satellite System (GNSS) Equipment. </a:t>
            </a:r>
            <a:endParaRPr lang="en-US" sz="2000" dirty="0" smtClean="0"/>
          </a:p>
          <a:p>
            <a:pPr>
              <a:defRPr/>
            </a:pPr>
            <a:r>
              <a:rPr lang="en-US" sz="2000" dirty="0"/>
              <a:t>FAA Order </a:t>
            </a:r>
            <a:r>
              <a:rPr lang="en-US" sz="2000" dirty="0" smtClean="0"/>
              <a:t>7110.82</a:t>
            </a:r>
          </a:p>
          <a:p>
            <a:pPr>
              <a:defRPr/>
            </a:pPr>
            <a:r>
              <a:rPr lang="en-US" sz="2000" dirty="0" smtClean="0"/>
              <a:t>FAA Order 8900.1 Air Transportation and General Aviation Operations Inspector’s Handbook</a:t>
            </a:r>
          </a:p>
          <a:p>
            <a:pPr>
              <a:defRPr/>
            </a:pPr>
            <a:r>
              <a:rPr lang="en-US" sz="2000" dirty="0"/>
              <a:t>Handbook Bulletin for Air Transportation (HBAT) 95-09, Guidelines for Operational Approval of Global Positioning System (GPS) to Provide the Primary Means of Class II Navigation in Oceanic and Remote Areas of Operation. </a:t>
            </a:r>
            <a:endParaRPr lang="en-US" dirty="0" smtClean="0"/>
          </a:p>
          <a:p>
            <a:pPr marL="0" indent="0">
              <a:buFontTx/>
              <a:buNone/>
              <a:defRPr/>
            </a:pPr>
            <a:endParaRPr lang="en-US" dirty="0" smtClean="0"/>
          </a:p>
          <a:p>
            <a:pPr>
              <a:defRPr/>
            </a:pPr>
            <a:endParaRPr lang="en-US" dirty="0" smtClean="0"/>
          </a:p>
          <a:p>
            <a:pPr>
              <a:defRPr/>
            </a:pPr>
            <a:endParaRPr lang="en-US" dirty="0" smtClean="0"/>
          </a:p>
          <a:p>
            <a:pPr>
              <a:defRPr/>
            </a:pPr>
            <a:endParaRPr lang="en-US" dirty="0" smtClean="0"/>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7"/>
          <p:cNvSpPr>
            <a:spLocks noGrp="1"/>
          </p:cNvSpPr>
          <p:nvPr>
            <p:ph type="title"/>
          </p:nvPr>
        </p:nvSpPr>
        <p:spPr/>
        <p:txBody>
          <a:bodyPr/>
          <a:lstStyle/>
          <a:p>
            <a:pPr algn="ctr" eaLnBrk="1" hangingPunct="1"/>
            <a:r>
              <a:rPr lang="en-US" smtClean="0"/>
              <a:t>Other Publications</a:t>
            </a:r>
          </a:p>
        </p:txBody>
      </p:sp>
      <p:sp>
        <p:nvSpPr>
          <p:cNvPr id="8195" name="Content Placeholder 7"/>
          <p:cNvSpPr>
            <a:spLocks noGrp="1"/>
          </p:cNvSpPr>
          <p:nvPr>
            <p:ph idx="1"/>
          </p:nvPr>
        </p:nvSpPr>
        <p:spPr>
          <a:xfrm>
            <a:off x="495300" y="1235075"/>
            <a:ext cx="8050213" cy="4664075"/>
          </a:xfrm>
        </p:spPr>
        <p:txBody>
          <a:bodyPr/>
          <a:lstStyle/>
          <a:p>
            <a:pPr>
              <a:defRPr/>
            </a:pPr>
            <a:r>
              <a:rPr lang="en-US" dirty="0" smtClean="0"/>
              <a:t>Air Navigation Plan Doc 9750</a:t>
            </a:r>
          </a:p>
          <a:p>
            <a:pPr>
              <a:defRPr/>
            </a:pPr>
            <a:r>
              <a:rPr lang="en-US" dirty="0" smtClean="0"/>
              <a:t>PBN/RNP Doc 9613-AN/937</a:t>
            </a:r>
          </a:p>
          <a:p>
            <a:pPr>
              <a:defRPr/>
            </a:pPr>
            <a:r>
              <a:rPr lang="en-US" dirty="0" smtClean="0"/>
              <a:t>Doc 7030/4</a:t>
            </a:r>
          </a:p>
          <a:p>
            <a:pPr>
              <a:defRPr/>
            </a:pPr>
            <a:r>
              <a:rPr lang="en-US" dirty="0" smtClean="0"/>
              <a:t>RTCA/DO-236B, DO-283A and DO-200A</a:t>
            </a:r>
          </a:p>
          <a:p>
            <a:pPr>
              <a:defRPr/>
            </a:pPr>
            <a:r>
              <a:rPr lang="en-US" dirty="0" smtClean="0"/>
              <a:t>AC 91-70A Oceanic and International Ops.</a:t>
            </a:r>
          </a:p>
          <a:p>
            <a:pPr>
              <a:defRPr/>
            </a:pPr>
            <a:r>
              <a:rPr lang="en-US" dirty="0" smtClean="0"/>
              <a:t>Aeronautical Information Manual (AIM)</a:t>
            </a:r>
          </a:p>
          <a:p>
            <a:pPr>
              <a:defRPr/>
            </a:pPr>
            <a:r>
              <a:rPr lang="en-US" dirty="0" smtClean="0"/>
              <a:t>Global Operational Data Link Document (GOLD)</a:t>
            </a:r>
          </a:p>
          <a:p>
            <a:pPr marL="0" indent="0">
              <a:buFontTx/>
              <a:buNone/>
              <a:defRPr/>
            </a:pPr>
            <a:r>
              <a:rPr lang="en-US" sz="2000" dirty="0">
                <a:hlinkClick r:id="rId3"/>
              </a:rPr>
              <a:t>http://www.faa.gov/about/office_org/headquarters_offices/ato/service_units/enroute/oceanic/data_link</a:t>
            </a:r>
            <a:r>
              <a:rPr lang="en-US" sz="2000" dirty="0" smtClean="0">
                <a:hlinkClick r:id="rId3"/>
              </a:rPr>
              <a:t>/</a:t>
            </a:r>
            <a:endParaRPr lang="en-US" sz="2000" dirty="0" smtClean="0"/>
          </a:p>
          <a:p>
            <a:pPr marL="0" indent="0">
              <a:buFontTx/>
              <a:buNone/>
              <a:defRPr/>
            </a:pPr>
            <a:endParaRPr lang="en-US" sz="2000" dirty="0" smtClean="0"/>
          </a:p>
          <a:p>
            <a:pPr>
              <a:defRPr/>
            </a:pPr>
            <a:endParaRPr lang="en-US" dirty="0" smtClean="0"/>
          </a:p>
          <a:p>
            <a:pPr>
              <a:defRPr/>
            </a:pPr>
            <a:endParaRPr lang="en-US" dirty="0" smtClean="0"/>
          </a:p>
          <a:p>
            <a:pPr>
              <a:defRPr/>
            </a:pPr>
            <a:endParaRPr lang="en-US" dirty="0" smtClean="0"/>
          </a:p>
        </p:txBody>
      </p:sp>
    </p:spTree>
  </p:cSld>
  <p:clrMapOvr>
    <a:masterClrMapping/>
  </p:clrMapOvr>
  <p:transition>
    <p:random/>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UID" val="{D333F154-A28B-40F3-AC81-ED4CDA994BF4}"/>
  <p:tag name="ISPRING_RESOURCE_FOLDER" val="C:\Users\Gregory Spann\Desktop\RNP AR Overview\"/>
  <p:tag name="ISPRING_ULTRA_SCORM_COURCE_TITLE" val="RNP AR Overview"/>
  <p:tag name="ISPRING_ULTRA_SCORM_LESSON_TITLE" val="RNP AR Overview"/>
  <p:tag name="ISPRING_ULTRA_SCORM_SLIDE_COUNT" val="25"/>
  <p:tag name="ISPRING_ULTRA_SCORM_DURATION" val="3600"/>
  <p:tag name="ISPRING_SCORM_RATE_QUIZZES" val="0"/>
  <p:tag name="ISPRING_SCORM_PASSING_SCORE" val="100.0000000000"/>
  <p:tag name="ISPRING_RESOURCE_PATHS_HASH_2" val="38b1b962cfdf48ed3931f793a01221262d7e62bc"/>
</p:tagLst>
</file>

<file path=ppt/tags/tag2.xml><?xml version="1.0" encoding="utf-8"?>
<p:tagLst xmlns:a="http://schemas.openxmlformats.org/drawingml/2006/main" xmlns:r="http://schemas.openxmlformats.org/officeDocument/2006/relationships" xmlns:p="http://schemas.openxmlformats.org/presentationml/2006/main">
  <p:tag name="ISPRING_RESOURCE_AUDIO" val="11771760.wav"/>
  <p:tag name="ISPRING_AUDIO_FULL_PATH" val="C:\Users\Gregory Spann\Desktop\RNP AR Overview_1\audio\11771760.wav"/>
  <p:tag name="ISPRING_AUDIO_RELATIVE_PATH" val="RNP AR Overview_1\audio\11771760.wav"/>
  <p:tag name="GENSWF_SLIDE_TITLE" val="RNP"/>
  <p:tag name="ISPRING_SLIDE_INDENT_LEVEL" val="0"/>
  <p:tag name="ISPRING_PRESENTER_ID" val="None"/>
  <p:tag name="ISPRING_SLIDE_ID" val="{D73236A5-673E-4970-8B7C-5D326D861BFD}"/>
  <p:tag name="GENSWF_ADVANCE_TIME" val="46.158"/>
  <p:tag name="TIMING" val="|22.055|5.224|8.951"/>
  <p:tag name="ISPRING_CUSTOM_TIMING_USED" val="1"/>
</p:tagLst>
</file>

<file path=ppt/theme/theme1.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000"/>
        </a:solidFill>
        <a:ln>
          <a:noFill/>
        </a:ln>
        <a:effectLst/>
        <a:extLst/>
      </a:spPr>
      <a:bodyPr vert="horz" wrap="square" lIns="91440" tIns="45720" rIns="91440" bIns="45720" numCol="1" rtlCol="0"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sz="2400" b="0" i="0" u="none" strike="noStrike" cap="none" normalizeH="0" baseline="0" smtClean="0">
            <a:ln>
              <a:noFill/>
            </a:ln>
            <a:solidFill>
              <a:schemeClr val="tx1"/>
            </a:solidFill>
            <a:effectLst/>
            <a:latin typeface="Arial" charset="0"/>
          </a:defRPr>
        </a:defPPr>
      </a:lstStyle>
    </a:spDef>
    <a:lnDef>
      <a:spPr bwMode="auto">
        <a:noFill/>
        <a:ln w="31750" cmpd="sng">
          <a:solidFill>
            <a:schemeClr val="tx1"/>
          </a:solidFill>
          <a:tailEnd type="non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spAutoFit/>
      </a:bodyPr>
      <a:lstStyle>
        <a:defPPr>
          <a:buFontTx/>
          <a:buNone/>
          <a:defRPr sz="1200" b="1" dirty="0">
            <a:solidFill>
              <a:srgbClr val="C0C0C0"/>
            </a:solidFill>
          </a:defRPr>
        </a:defPPr>
      </a:lstStyle>
    </a:tx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lnDef>
    <a:txDef>
      <a:spPr bwMode="auto">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spAutoFit/>
      </a:bodyPr>
      <a:lstStyle>
        <a:defPPr>
          <a:buFontTx/>
          <a:buNone/>
          <a:defRPr sz="1200" b="1" dirty="0">
            <a:solidFill>
              <a:srgbClr val="C0C0C0"/>
            </a:solidFill>
          </a:defRPr>
        </a:defPPr>
      </a:lstStyle>
    </a:tx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8D4BFEFC604A14EA34DBFF8B069B93B" ma:contentTypeVersion="0" ma:contentTypeDescription="Create a new document." ma:contentTypeScope="" ma:versionID="ff457c6ce759c940a337a59384929bf3">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11F34A00-A955-4C39-B4B4-4B3D331D10F8}"/>
</file>

<file path=customXml/itemProps2.xml><?xml version="1.0" encoding="utf-8"?>
<ds:datastoreItem xmlns:ds="http://schemas.openxmlformats.org/officeDocument/2006/customXml" ds:itemID="{E909B8B8-A609-4C6F-87EC-8FD129CD66D1}"/>
</file>

<file path=customXml/itemProps3.xml><?xml version="1.0" encoding="utf-8"?>
<ds:datastoreItem xmlns:ds="http://schemas.openxmlformats.org/officeDocument/2006/customXml" ds:itemID="{0384487E-230A-4F9A-9DE4-7DCC7FD0E7D8}"/>
</file>

<file path=docProps/app.xml><?xml version="1.0" encoding="utf-8"?>
<Properties xmlns="http://schemas.openxmlformats.org/officeDocument/2006/extended-properties" xmlns:vt="http://schemas.openxmlformats.org/officeDocument/2006/docPropsVTypes">
  <Template/>
  <TotalTime>9840</TotalTime>
  <Words>2470</Words>
  <Application>Microsoft Office PowerPoint</Application>
  <PresentationFormat>On-screen Show (4:3)</PresentationFormat>
  <Paragraphs>595</Paragraphs>
  <Slides>37</Slides>
  <Notes>34</Notes>
  <HiddenSlides>0</HiddenSlides>
  <MMClips>0</MMClips>
  <ScaleCrop>false</ScaleCrop>
  <HeadingPairs>
    <vt:vector size="4" baseType="variant">
      <vt:variant>
        <vt:lpstr>Theme</vt:lpstr>
      </vt:variant>
      <vt:variant>
        <vt:i4>3</vt:i4>
      </vt:variant>
      <vt:variant>
        <vt:lpstr>Slide Titles</vt:lpstr>
      </vt:variant>
      <vt:variant>
        <vt:i4>37</vt:i4>
      </vt:variant>
    </vt:vector>
  </HeadingPairs>
  <TitlesOfParts>
    <vt:vector size="40" baseType="lpstr">
      <vt:lpstr>1_Custom Design</vt:lpstr>
      <vt:lpstr>Custom Design</vt:lpstr>
      <vt:lpstr>2_Custom Design</vt:lpstr>
      <vt:lpstr>Operational Approval Process</vt:lpstr>
      <vt:lpstr>RNP 4 </vt:lpstr>
      <vt:lpstr>Contents</vt:lpstr>
      <vt:lpstr>Purpose of FAA Order 8400.33</vt:lpstr>
      <vt:lpstr>Background </vt:lpstr>
      <vt:lpstr>Background </vt:lpstr>
      <vt:lpstr>Lateral and Longitudinal Separation</vt:lpstr>
      <vt:lpstr>Related Publications</vt:lpstr>
      <vt:lpstr>Other Publications</vt:lpstr>
      <vt:lpstr>Applicability</vt:lpstr>
      <vt:lpstr>Operational Authorization Process</vt:lpstr>
      <vt:lpstr>Operational Authorization Process</vt:lpstr>
      <vt:lpstr>Application Contents</vt:lpstr>
      <vt:lpstr>Operational Authorization Process</vt:lpstr>
      <vt:lpstr>Operational Authorization Process</vt:lpstr>
      <vt:lpstr>Operational Authorization Process</vt:lpstr>
      <vt:lpstr>Fault Detection and Exclusion (FDE)</vt:lpstr>
      <vt:lpstr>Operational Authorization Process</vt:lpstr>
      <vt:lpstr>Operational Authorization Process</vt:lpstr>
      <vt:lpstr>Operational Authorization Process</vt:lpstr>
      <vt:lpstr>Operational Authorization Process</vt:lpstr>
      <vt:lpstr>Operational Authorization Process</vt:lpstr>
      <vt:lpstr>Operational Authorization Process</vt:lpstr>
      <vt:lpstr>Recommended Functionalities</vt:lpstr>
      <vt:lpstr>Operational Authorization Process</vt:lpstr>
      <vt:lpstr>Operational Authorization Process</vt:lpstr>
      <vt:lpstr>Operational Authorization Process</vt:lpstr>
      <vt:lpstr>Operational Requirements</vt:lpstr>
      <vt:lpstr>Operational Requirements</vt:lpstr>
      <vt:lpstr>RNP 4 Accuracy Requirements</vt:lpstr>
      <vt:lpstr>Operational Requirements</vt:lpstr>
      <vt:lpstr>Operational Requirements</vt:lpstr>
      <vt:lpstr>Operational Requirements</vt:lpstr>
      <vt:lpstr>TRAINING PROGRAMS, OPERATING PRACTICES AND PROCEDURES </vt:lpstr>
      <vt:lpstr>TRAINING PROGRAMS, OPERATING PRACTICES AND PROCEDURES </vt:lpstr>
      <vt:lpstr>Summary of RNP 4 Approval Process</vt:lpstr>
      <vt:lpstr>PowerPoint Presentation</vt:lpstr>
    </vt:vector>
  </TitlesOfParts>
  <Company>FAA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Features</dc:title>
  <dc:creator>Spann</dc:creator>
  <cp:lastModifiedBy>Leslie McCormick</cp:lastModifiedBy>
  <cp:revision>823</cp:revision>
  <dcterms:created xsi:type="dcterms:W3CDTF">2005-01-28T20:32:53Z</dcterms:created>
  <dcterms:modified xsi:type="dcterms:W3CDTF">2012-11-20T20:06:25Z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0x01010008D4BFEFC604A14EA34DBFF8B069B93B</vt:lpwstr>
  </property>
</Properties>
</file>