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  <p:sldMasterId id="2147483661" r:id="rId2"/>
  </p:sldMasterIdLst>
  <p:notesMasterIdLst>
    <p:notesMasterId r:id="rId11"/>
  </p:notesMasterIdLst>
  <p:handoutMasterIdLst>
    <p:handoutMasterId r:id="rId12"/>
  </p:handoutMasterIdLst>
  <p:sldIdLst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D0E1773-2C58-4A1C-9F4D-09A126D9EB70}">
          <p14:sldIdLst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2F68"/>
    <a:srgbClr val="FF0000"/>
    <a:srgbClr val="FFFF99"/>
    <a:srgbClr val="FFCC00"/>
    <a:srgbClr val="DDDDDD"/>
    <a:srgbClr val="C0C0C0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1178" autoAdjust="0"/>
    <p:restoredTop sz="94717" autoAdjust="0"/>
  </p:normalViewPr>
  <p:slideViewPr>
    <p:cSldViewPr snapToGrid="0">
      <p:cViewPr varScale="1">
        <p:scale>
          <a:sx n="115" d="100"/>
          <a:sy n="115" d="100"/>
        </p:scale>
        <p:origin x="-2298" y="-96"/>
      </p:cViewPr>
      <p:guideLst>
        <p:guide orient="horz" pos="536"/>
        <p:guide pos="3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87C48A99-3596-4E58-ABE8-9D998A9384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5603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6488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55D68406-F15C-4303-97CE-0E3EE59880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067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338345-9CBA-4181-BEB7-82A779821C66}" type="slidenum">
              <a:rPr lang="en-US"/>
              <a:pPr/>
              <a:t>1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9A895D-F1B2-4238-92B1-93B3C1FCF0B4}" type="slidenum">
              <a:rPr lang="en-US"/>
              <a:pPr/>
              <a:t>2</a:t>
            </a:fld>
            <a:endParaRPr lang="en-US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545" name="Picture 1081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r="31892"/>
          <a:stretch/>
        </p:blipFill>
        <p:spPr bwMode="auto">
          <a:xfrm>
            <a:off x="5577840" y="-1832"/>
            <a:ext cx="3566160" cy="68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4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en-US" noProof="0" smtClean="0"/>
              <a:t>Select to edit master title</a:t>
            </a:r>
          </a:p>
        </p:txBody>
      </p:sp>
      <p:sp>
        <p:nvSpPr>
          <p:cNvPr id="634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smtClean="0"/>
              <a:t>Select to edit master subtitle</a:t>
            </a:r>
          </a:p>
        </p:txBody>
      </p:sp>
      <p:sp>
        <p:nvSpPr>
          <p:cNvPr id="63515" name="Text Box 1051"/>
          <p:cNvSpPr txBox="1">
            <a:spLocks noChangeArrowheads="1"/>
          </p:cNvSpPr>
          <p:nvPr userDrawn="1"/>
        </p:nvSpPr>
        <p:spPr bwMode="auto">
          <a:xfrm>
            <a:off x="427038" y="4497388"/>
            <a:ext cx="482282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Presented to: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By: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Date:</a:t>
            </a:r>
          </a:p>
        </p:txBody>
      </p:sp>
      <p:grpSp>
        <p:nvGrpSpPr>
          <p:cNvPr id="63544" name="Group 1080"/>
          <p:cNvGrpSpPr>
            <a:grpSpLocks/>
          </p:cNvGrpSpPr>
          <p:nvPr userDrawn="1"/>
        </p:nvGrpSpPr>
        <p:grpSpPr bwMode="auto">
          <a:xfrm>
            <a:off x="5873750" y="271463"/>
            <a:ext cx="2895600" cy="909638"/>
            <a:chOff x="3700" y="171"/>
            <a:chExt cx="1824" cy="573"/>
          </a:xfrm>
        </p:grpSpPr>
        <p:pic>
          <p:nvPicPr>
            <p:cNvPr id="63543" name="Picture 1079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700" y="171"/>
              <a:ext cx="573" cy="5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3535" name="Text Box 1071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 b="1">
                  <a:solidFill>
                    <a:schemeClr val="bg1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 b="1">
                  <a:solidFill>
                    <a:schemeClr val="bg1"/>
                  </a:solidFill>
                </a:rPr>
                <a:t>Administration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3339" y="6248400"/>
            <a:ext cx="1672032" cy="45720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6798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6504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8D3ABA1-EA94-43C0-B992-7CBCC31144F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255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266C2-23C9-4679-9EA6-D74DA6C8C2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009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6FF14-FC6A-41B6-B2DC-884C6B7C3F2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631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79F915-29B1-4ADF-B1F4-B910889950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371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87D554-CBC1-41AB-90CF-337CEC897E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986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9463" y="6248400"/>
            <a:ext cx="17373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4356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1165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fld id="{74438B1A-AF1B-4C8B-993E-1BADE62A2451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6345" name="Group 25"/>
          <p:cNvGrpSpPr>
            <a:grpSpLocks/>
          </p:cNvGrpSpPr>
          <p:nvPr userDrawn="1"/>
        </p:nvGrpSpPr>
        <p:grpSpPr bwMode="auto">
          <a:xfrm>
            <a:off x="5708650" y="6126158"/>
            <a:ext cx="2047875" cy="660400"/>
            <a:chOff x="3596" y="3859"/>
            <a:chExt cx="1290" cy="416"/>
          </a:xfrm>
        </p:grpSpPr>
        <p:pic>
          <p:nvPicPr>
            <p:cNvPr id="56346" name="Picture 26"/>
            <p:cNvPicPr>
              <a:picLocks noChangeAspect="1" noChangeArrowheads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96" y="3859"/>
              <a:ext cx="416" cy="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47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bg1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bg1"/>
                  </a:solidFill>
                </a:rPr>
                <a:t>Administration</a:t>
              </a:r>
            </a:p>
          </p:txBody>
        </p:sp>
      </p:grpSp>
      <p:sp>
        <p:nvSpPr>
          <p:cNvPr id="56349" name="Text Box 29" hidden="1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rgbClr val="C0C0C0"/>
                </a:solidFill>
              </a:rPr>
              <a:t>&lt;Presentation Title – Change on Master Slide&gt;</a:t>
            </a:r>
            <a:endParaRPr lang="en-US" sz="1200" dirty="0">
              <a:solidFill>
                <a:srgbClr val="C0C0C0"/>
              </a:solidFill>
            </a:endParaRPr>
          </a:p>
        </p:txBody>
      </p:sp>
      <p:sp>
        <p:nvSpPr>
          <p:cNvPr id="56350" name="Text Box 30" hidden="1"/>
          <p:cNvSpPr txBox="1">
            <a:spLocks noChangeArrowheads="1"/>
          </p:cNvSpPr>
          <p:nvPr userDrawn="1"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C0C0C0"/>
                </a:solidFill>
              </a:rPr>
              <a:t>&lt;Date of Presentation – Change on Master Slide&gt;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5" r:id="rId3"/>
    <p:sldLayoutId id="2147483657" r:id="rId4"/>
    <p:sldLayoutId id="2147483658" r:id="rId5"/>
    <p:sldLayoutId id="2147483660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Select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9463" y="6248400"/>
            <a:ext cx="17373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4356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1165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fld id="{74438B1A-AF1B-4C8B-993E-1BADE62A2451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6345" name="Group 25"/>
          <p:cNvGrpSpPr>
            <a:grpSpLocks/>
          </p:cNvGrpSpPr>
          <p:nvPr userDrawn="1"/>
        </p:nvGrpSpPr>
        <p:grpSpPr bwMode="auto">
          <a:xfrm>
            <a:off x="5708650" y="6126158"/>
            <a:ext cx="2047875" cy="660400"/>
            <a:chOff x="3596" y="3859"/>
            <a:chExt cx="1290" cy="416"/>
          </a:xfrm>
        </p:grpSpPr>
        <p:pic>
          <p:nvPicPr>
            <p:cNvPr id="56346" name="Picture 26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96" y="3859"/>
              <a:ext cx="416" cy="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47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accent6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accent6"/>
                  </a:solidFill>
                </a:rPr>
                <a:t>Administration</a:t>
              </a:r>
            </a:p>
          </p:txBody>
        </p:sp>
      </p:grpSp>
      <p:sp>
        <p:nvSpPr>
          <p:cNvPr id="56349" name="Text Box 29" hidden="1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rgbClr val="C0C0C0"/>
                </a:solidFill>
              </a:rPr>
              <a:t>&lt;Presentation Title – Change on Master Slide&gt;</a:t>
            </a:r>
            <a:endParaRPr lang="en-US" sz="1200" dirty="0">
              <a:solidFill>
                <a:srgbClr val="C0C0C0"/>
              </a:solidFill>
            </a:endParaRPr>
          </a:p>
        </p:txBody>
      </p:sp>
      <p:sp>
        <p:nvSpPr>
          <p:cNvPr id="56350" name="Text Box 30" hidden="1"/>
          <p:cNvSpPr txBox="1">
            <a:spLocks noChangeArrowheads="1"/>
          </p:cNvSpPr>
          <p:nvPr userDrawn="1"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C0C0C0"/>
                </a:solidFill>
              </a:rPr>
              <a:t>&lt;Date of Presentation – Change on Master Slide&gt;</a:t>
            </a:r>
          </a:p>
        </p:txBody>
      </p:sp>
    </p:spTree>
    <p:extLst>
      <p:ext uri="{BB962C8B-B14F-4D97-AF65-F5344CB8AC3E}">
        <p14:creationId xmlns:p14="http://schemas.microsoft.com/office/powerpoint/2010/main" val="2988165268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9" name="Rectangle 1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000" dirty="0" smtClean="0"/>
              <a:t>Communications, Navigation, Surveillance (CNS) and Air Traffic Management (ATM) Issues</a:t>
            </a:r>
            <a:endParaRPr lang="en-US" sz="2000" dirty="0"/>
          </a:p>
        </p:txBody>
      </p:sp>
      <p:sp>
        <p:nvSpPr>
          <p:cNvPr id="32780" name="Rectangle 1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lvl="0" eaLnBrk="0" hangingPunct="0">
              <a:spcBef>
                <a:spcPct val="50000"/>
              </a:spcBef>
            </a:pPr>
            <a:r>
              <a:rPr lang="en-US" sz="2800" dirty="0">
                <a:solidFill>
                  <a:srgbClr val="990000"/>
                </a:solidFill>
              </a:rPr>
              <a:t>Status of the Communication Failure Coordinating Group (CFCG)</a:t>
            </a:r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1754188" y="4497388"/>
            <a:ext cx="3465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b="1" dirty="0" smtClean="0">
                <a:solidFill>
                  <a:srgbClr val="1D2F68"/>
                </a:solidFill>
              </a:rPr>
              <a:t>CPWG/14</a:t>
            </a:r>
            <a:r>
              <a:rPr lang="en-US" sz="1600" dirty="0" smtClean="0">
                <a:solidFill>
                  <a:schemeClr val="bg1"/>
                </a:solidFill>
              </a:rPr>
              <a:t>&gt;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2786" name="Text Box 18"/>
          <p:cNvSpPr txBox="1">
            <a:spLocks noChangeArrowheads="1"/>
          </p:cNvSpPr>
          <p:nvPr/>
        </p:nvSpPr>
        <p:spPr bwMode="auto">
          <a:xfrm>
            <a:off x="788988" y="4875213"/>
            <a:ext cx="3465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b="1" dirty="0" smtClean="0">
                <a:solidFill>
                  <a:srgbClr val="1D2F68"/>
                </a:solidFill>
              </a:rPr>
              <a:t>Steve Pinkerton, FAA</a:t>
            </a:r>
            <a:endParaRPr lang="en-US" sz="1600" dirty="0">
              <a:solidFill>
                <a:srgbClr val="1D2F68"/>
              </a:solidFill>
            </a:endParaRPr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1000125" y="5224463"/>
            <a:ext cx="34655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b="1" dirty="0" smtClean="0">
                <a:solidFill>
                  <a:srgbClr val="1D2F68"/>
                </a:solidFill>
              </a:rPr>
              <a:t>12 December 2012</a:t>
            </a:r>
            <a:endParaRPr lang="en-US" sz="16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en-US" dirty="0"/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Introduction</a:t>
            </a:r>
          </a:p>
          <a:p>
            <a:pPr lvl="1"/>
            <a:r>
              <a:rPr lang="en-US" smtClean="0"/>
              <a:t>Why was CFCG formed?</a:t>
            </a:r>
          </a:p>
          <a:p>
            <a:pPr lvl="1"/>
            <a:r>
              <a:rPr lang="en-US" smtClean="0"/>
              <a:t>Roles/Responsibilities</a:t>
            </a:r>
          </a:p>
          <a:p>
            <a:r>
              <a:rPr lang="en-US" smtClean="0"/>
              <a:t>Discussion</a:t>
            </a:r>
          </a:p>
          <a:p>
            <a:pPr lvl="1"/>
            <a:r>
              <a:rPr lang="en-US" smtClean="0"/>
              <a:t>Annex 2 &amp; 10 evolution</a:t>
            </a:r>
          </a:p>
          <a:p>
            <a:pPr lvl="1"/>
            <a:r>
              <a:rPr lang="en-US" smtClean="0"/>
              <a:t>Defining “communication failure”</a:t>
            </a:r>
          </a:p>
          <a:p>
            <a:pPr lvl="1"/>
            <a:r>
              <a:rPr lang="en-US" smtClean="0"/>
              <a:t>Sub-groups and upcoming meetings</a:t>
            </a:r>
          </a:p>
          <a:p>
            <a:r>
              <a:rPr lang="en-US" smtClean="0"/>
              <a:t>Recommendation</a:t>
            </a:r>
          </a:p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1794D-CE01-4982-8A1C-98D478D9AB4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Why was CFCG formed?</a:t>
            </a:r>
          </a:p>
          <a:p>
            <a:pPr lvl="1"/>
            <a:r>
              <a:rPr lang="en-US" dirty="0" smtClean="0"/>
              <a:t>Formed by ICAO Air Navigation Bureau because of conflicting amendment proposals to existing communication failure (CF) provisions </a:t>
            </a:r>
          </a:p>
          <a:p>
            <a:pPr lvl="1"/>
            <a:r>
              <a:rPr lang="en-US" dirty="0" smtClean="0"/>
              <a:t>Secretariat recognized that many States, and some regions preferred to develop CF procedures that differ from those in Annex 2</a:t>
            </a:r>
          </a:p>
          <a:p>
            <a:r>
              <a:rPr lang="en-US" dirty="0" smtClean="0"/>
              <a:t>Roles/Responsibilities</a:t>
            </a:r>
          </a:p>
          <a:p>
            <a:pPr lvl="1"/>
            <a:r>
              <a:rPr lang="en-US" dirty="0" smtClean="0"/>
              <a:t>Conduct detailed review of present CF procedures</a:t>
            </a:r>
          </a:p>
          <a:p>
            <a:pPr lvl="1"/>
            <a:r>
              <a:rPr lang="en-US" dirty="0" smtClean="0"/>
              <a:t>Consider the increasing dependability and availability of comm. systems in developing an optimal proposal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66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Review of working papers presented by the Secretary</a:t>
            </a:r>
          </a:p>
          <a:p>
            <a:pPr lvl="1"/>
            <a:r>
              <a:rPr lang="en-US" dirty="0" smtClean="0"/>
              <a:t>Described evolution of provisions in Annex 2 and Annex 10</a:t>
            </a:r>
          </a:p>
          <a:p>
            <a:pPr lvl="1"/>
            <a:r>
              <a:rPr lang="en-US" dirty="0" smtClean="0"/>
              <a:t>Regionally-agreed provisions and proposed amendments submitted by the European Region and North American Regions</a:t>
            </a:r>
          </a:p>
          <a:p>
            <a:pPr lvl="1"/>
            <a:r>
              <a:rPr lang="en-US" dirty="0" smtClean="0"/>
              <a:t>National regulations that differ from ICAO guidance</a:t>
            </a:r>
          </a:p>
          <a:p>
            <a:r>
              <a:rPr lang="en-US" dirty="0" smtClean="0"/>
              <a:t>Review of CANSO working papers, three in particular:</a:t>
            </a:r>
          </a:p>
          <a:p>
            <a:pPr lvl="1"/>
            <a:r>
              <a:rPr lang="en-US" dirty="0" smtClean="0"/>
              <a:t>North Atlantic perspective</a:t>
            </a:r>
          </a:p>
          <a:p>
            <a:pPr lvl="1"/>
            <a:r>
              <a:rPr lang="en-US" dirty="0" smtClean="0"/>
              <a:t>Confusion with the term “current flight plan”</a:t>
            </a:r>
          </a:p>
          <a:p>
            <a:pPr lvl="1"/>
            <a:r>
              <a:rPr lang="en-US" dirty="0" smtClean="0"/>
              <a:t>Crew procedures from operators conducting worldwide flights</a:t>
            </a:r>
          </a:p>
          <a:p>
            <a:r>
              <a:rPr lang="en-US" dirty="0" smtClean="0"/>
              <a:t>Extensive discussion about the phrase “communication failure” (CF) and its definition</a:t>
            </a:r>
          </a:p>
          <a:p>
            <a:pPr lvl="1"/>
            <a:r>
              <a:rPr lang="en-US" dirty="0" smtClean="0"/>
              <a:t>What scenarios qualify as CF?</a:t>
            </a:r>
          </a:p>
          <a:p>
            <a:pPr lvl="1"/>
            <a:r>
              <a:rPr lang="en-US" dirty="0" smtClean="0"/>
              <a:t>Events involving a single aircraft vs. those involving multiple aircraft</a:t>
            </a:r>
          </a:p>
          <a:p>
            <a:pPr lvl="2"/>
            <a:r>
              <a:rPr lang="en-US" dirty="0" smtClean="0"/>
              <a:t>Multiple simultaneous aircraft due to stuck </a:t>
            </a:r>
            <a:r>
              <a:rPr lang="en-US" dirty="0" err="1" smtClean="0"/>
              <a:t>mic</a:t>
            </a:r>
            <a:r>
              <a:rPr lang="en-US" dirty="0" smtClean="0"/>
              <a:t>, ground equipment failure, high-frequency (HF) interference,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01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Scenarios that would determine</a:t>
            </a:r>
          </a:p>
          <a:p>
            <a:pPr lvl="1"/>
            <a:r>
              <a:rPr lang="en-US" dirty="0" smtClean="0"/>
              <a:t>when a pilot commences CF procedures and </a:t>
            </a:r>
          </a:p>
          <a:p>
            <a:pPr lvl="1"/>
            <a:r>
              <a:rPr lang="en-US" dirty="0" smtClean="0"/>
              <a:t>when ATC would presume the pilot has commenced CF procedures, especially in remote and oceanic areas</a:t>
            </a:r>
          </a:p>
          <a:p>
            <a:r>
              <a:rPr lang="en-US" dirty="0" smtClean="0"/>
              <a:t>Consideration given for dividing CF provisions into three main phases of flight-</a:t>
            </a:r>
          </a:p>
          <a:p>
            <a:pPr lvl="1"/>
            <a:r>
              <a:rPr lang="en-US" dirty="0" smtClean="0"/>
              <a:t>Departure</a:t>
            </a:r>
          </a:p>
          <a:p>
            <a:pPr lvl="1"/>
            <a:r>
              <a:rPr lang="en-US" dirty="0" smtClean="0"/>
              <a:t>En Route</a:t>
            </a:r>
          </a:p>
          <a:p>
            <a:pPr lvl="1"/>
            <a:r>
              <a:rPr lang="en-US" dirty="0" smtClean="0"/>
              <a:t>Descent</a:t>
            </a:r>
          </a:p>
          <a:p>
            <a:pPr lvl="2"/>
            <a:r>
              <a:rPr lang="en-US" dirty="0" smtClean="0"/>
              <a:t>Meeting noted that pilot’s initiation of CF procedures may vary with phase of flight and availability of surveillance</a:t>
            </a:r>
          </a:p>
          <a:p>
            <a:r>
              <a:rPr lang="en-US" dirty="0" smtClean="0"/>
              <a:t>Differences regarding the term “flight plan” and various interpretations in the ATM and operator communities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6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Two focus groups to be formed</a:t>
            </a:r>
          </a:p>
          <a:p>
            <a:pPr lvl="1"/>
            <a:r>
              <a:rPr lang="en-US" dirty="0" smtClean="0"/>
              <a:t>One group to develop a concept for providing CF procedures, based on phase of flight</a:t>
            </a:r>
          </a:p>
          <a:p>
            <a:pPr lvl="1"/>
            <a:r>
              <a:rPr lang="en-US" dirty="0" smtClean="0"/>
              <a:t>Other group to add definitions or clarify existing terminology used with CF</a:t>
            </a:r>
          </a:p>
          <a:p>
            <a:r>
              <a:rPr lang="en-US" dirty="0" smtClean="0"/>
              <a:t>Group leaders have distributed outlines of each respective topic to CFCG members for review</a:t>
            </a:r>
          </a:p>
          <a:p>
            <a:pPr lvl="1"/>
            <a:r>
              <a:rPr lang="en-US" dirty="0" smtClean="0"/>
              <a:t>Next CFCG meeting 5 February 2013 via Internet</a:t>
            </a:r>
          </a:p>
          <a:p>
            <a:pPr lvl="1"/>
            <a:r>
              <a:rPr lang="en-US" dirty="0" smtClean="0"/>
              <a:t>Next CFCG in-person meeting tentatively scheduled for May 2013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36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meeting is invited to note the information provided in the paper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63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6FF14-FC6A-41B6-B2DC-884C6B7C3F2E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624" y="1257300"/>
            <a:ext cx="2215816" cy="1485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276" y="1285059"/>
            <a:ext cx="2215816" cy="14859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624" y="4022766"/>
            <a:ext cx="2215816" cy="146304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276" y="4022766"/>
            <a:ext cx="2215816" cy="146304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062" y="2090737"/>
            <a:ext cx="3571875" cy="267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53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>
          <a:buFontTx/>
          <a:buNone/>
          <a:defRPr sz="1200" b="1" dirty="0">
            <a:solidFill>
              <a:srgbClr val="C0C0C0"/>
            </a:solidFill>
          </a:defRPr>
        </a:defPPr>
      </a:lstStyle>
    </a:tx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>
          <a:buFontTx/>
          <a:buNone/>
          <a:defRPr sz="1200" b="1" dirty="0">
            <a:solidFill>
              <a:srgbClr val="C0C0C0"/>
            </a:solidFill>
          </a:defRPr>
        </a:defPPr>
      </a:lstStyle>
    </a:tx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2508</TotalTime>
  <Words>425</Words>
  <Application>Microsoft Office PowerPoint</Application>
  <PresentationFormat>On-screen Show (4:3)</PresentationFormat>
  <Paragraphs>63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1_Custom Design</vt:lpstr>
      <vt:lpstr>2_Custom Design</vt:lpstr>
      <vt:lpstr>Communications, Navigation, Surveillance (CNS) and Air Traffic Management (ATM) Issues</vt:lpstr>
      <vt:lpstr>Overview</vt:lpstr>
      <vt:lpstr>Introduction</vt:lpstr>
      <vt:lpstr>Discussion</vt:lpstr>
      <vt:lpstr>Discussion (cont.)</vt:lpstr>
      <vt:lpstr>Discussion (cont.)</vt:lpstr>
      <vt:lpstr>Recommendation</vt:lpstr>
      <vt:lpstr>Questions?</vt:lpstr>
    </vt:vector>
  </TitlesOfParts>
  <Company>FAA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MTONEY</dc:creator>
  <cp:lastModifiedBy>Leslie McCormick</cp:lastModifiedBy>
  <cp:revision>149</cp:revision>
  <dcterms:created xsi:type="dcterms:W3CDTF">2005-01-28T20:32:53Z</dcterms:created>
  <dcterms:modified xsi:type="dcterms:W3CDTF">2012-12-07T15:21:11Z</dcterms:modified>
</cp:coreProperties>
</file>