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9"/>
    <a:srgbClr val="294A8B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18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unnur_almenn.png"/>
          <p:cNvPicPr>
            <a:picLocks noChangeAspect="1"/>
          </p:cNvPicPr>
          <p:nvPr/>
        </p:nvPicPr>
        <p:blipFill>
          <a:blip r:embed="rId2" cstate="print"/>
          <a:srcRect l="65179" t="6742" r="6810" b="77527"/>
          <a:stretch>
            <a:fillRect/>
          </a:stretch>
        </p:blipFill>
        <p:spPr>
          <a:xfrm>
            <a:off x="0" y="0"/>
            <a:ext cx="1964886" cy="827584"/>
          </a:xfrm>
          <a:prstGeom prst="rect">
            <a:avLst/>
          </a:prstGeom>
        </p:spPr>
      </p:pic>
      <p:pic>
        <p:nvPicPr>
          <p:cNvPr id="8" name="Picture 7" descr="grunnur_almenn.png"/>
          <p:cNvPicPr>
            <a:picLocks noChangeAspect="1"/>
          </p:cNvPicPr>
          <p:nvPr/>
        </p:nvPicPr>
        <p:blipFill>
          <a:blip r:embed="rId2" cstate="print"/>
          <a:srcRect t="81127"/>
          <a:stretch>
            <a:fillRect/>
          </a:stretch>
        </p:blipFill>
        <p:spPr>
          <a:xfrm>
            <a:off x="0" y="8172400"/>
            <a:ext cx="6864085" cy="971600"/>
          </a:xfrm>
          <a:prstGeom prst="rect">
            <a:avLst/>
          </a:prstGeom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340C2-6012-4C2D-A0D6-726BE7B6413A}" type="datetimeFigureOut">
              <a:rPr lang="is-I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13.12.2012</a:t>
            </a:fld>
            <a:endParaRPr lang="is-I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92BCA-FD82-4CA2-85B3-138BB2B425B2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591169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unnur_almenn.png"/>
          <p:cNvPicPr>
            <a:picLocks noChangeAspect="1"/>
          </p:cNvPicPr>
          <p:nvPr/>
        </p:nvPicPr>
        <p:blipFill>
          <a:blip r:embed="rId2" cstate="print"/>
          <a:srcRect l="68927" t="7683" r="12190" b="76931"/>
          <a:stretch>
            <a:fillRect/>
          </a:stretch>
        </p:blipFill>
        <p:spPr>
          <a:xfrm>
            <a:off x="0" y="0"/>
            <a:ext cx="1124744" cy="687344"/>
          </a:xfrm>
          <a:prstGeom prst="rect">
            <a:avLst/>
          </a:prstGeom>
        </p:spPr>
      </p:pic>
      <p:pic>
        <p:nvPicPr>
          <p:cNvPr id="8" name="Picture 7" descr="grunnur_almenn.pn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t="81127"/>
          <a:stretch>
            <a:fillRect/>
          </a:stretch>
        </p:blipFill>
        <p:spPr>
          <a:xfrm>
            <a:off x="0" y="8172400"/>
            <a:ext cx="6864085" cy="971600"/>
          </a:xfrm>
          <a:prstGeom prst="rect">
            <a:avLst/>
          </a:prstGeom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96752" y="179512"/>
            <a:ext cx="1775048" cy="27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02DF6D-D466-4080-A3EB-0BED68E3E871}" type="datetimeFigureOut">
              <a:rPr lang="is-IS" smtClean="0"/>
              <a:pPr/>
              <a:t>13.12.2012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0C9CD-9E6D-4CF8-81DB-616265690119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654303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unnmyn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80512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99792" y="2708920"/>
            <a:ext cx="5758408" cy="675506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FYRIRSÖGN</a:t>
            </a:r>
            <a:endParaRPr lang="is-I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99792" y="3501008"/>
            <a:ext cx="5760640" cy="1270992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Undirfyrirsögn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111E-B122-46E0-B2A1-DA9AA804772E}" type="datetimeFigureOut">
              <a:rPr lang="is-IS" smtClean="0"/>
              <a:pPr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7BE3F-6015-417A-B7FF-08F6EC66820F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111E-B122-46E0-B2A1-DA9AA804772E}" type="datetimeFigureOut">
              <a:rPr lang="is-IS" smtClean="0"/>
              <a:pPr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7BE3F-6015-417A-B7FF-08F6EC66820F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975" indent="-180975">
              <a:buFont typeface="Arial" pitchFamily="34" charset="0"/>
              <a:buChar char="•"/>
              <a:defRPr>
                <a:solidFill>
                  <a:srgbClr val="2C75A9"/>
                </a:solidFill>
              </a:defRPr>
            </a:lvl1pPr>
            <a:lvl2pPr marL="180975" indent="0">
              <a:buFontTx/>
              <a:buNone/>
              <a:defRPr/>
            </a:lvl2pPr>
            <a:lvl3pPr marL="542925" indent="-184150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59832" y="2996952"/>
            <a:ext cx="5472608" cy="648072"/>
          </a:xfrm>
        </p:spPr>
        <p:txBody>
          <a:bodyPr anchor="t">
            <a:normAutofit/>
          </a:bodyPr>
          <a:lstStyle>
            <a:lvl1pPr algn="l">
              <a:defRPr sz="3000" b="0" cap="none">
                <a:solidFill>
                  <a:srgbClr val="2C75A9"/>
                </a:solidFill>
              </a:defRPr>
            </a:lvl1pPr>
          </a:lstStyle>
          <a:p>
            <a:r>
              <a:rPr lang="en-US" dirty="0" err="1" smtClean="0"/>
              <a:t>Fyrirsögn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832" y="3717032"/>
            <a:ext cx="5472608" cy="1500187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5328592" cy="576064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 marL="358775" indent="-358775">
              <a:defRPr sz="1800"/>
            </a:lvl2pPr>
            <a:lvl3pPr marL="717550" indent="-3587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 marL="358775" indent="-358775">
              <a:tabLst>
                <a:tab pos="358775" algn="l"/>
              </a:tabLst>
              <a:defRPr sz="1800"/>
            </a:lvl2pPr>
            <a:lvl3pPr marL="806450" indent="-4476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5256584" cy="576064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5842992" cy="886420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2400"/>
            </a:lvl1pPr>
            <a:lvl2pPr marL="447675" indent="-268288">
              <a:tabLst>
                <a:tab pos="447675" algn="l"/>
              </a:tabLst>
              <a:defRPr sz="1800"/>
            </a:lvl2pPr>
            <a:lvl3pPr marL="896938" indent="-3587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unnur_almen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504056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3000" b="0" i="0" u="none" strike="noStrike" kern="1200" cap="none" spc="20" normalizeH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yriad Pro" pitchFamily="34" charset="0"/>
                <a:ea typeface="+mn-ea"/>
                <a:cs typeface="+mn-cs"/>
              </a:rPr>
              <a:t>Fyrirsögn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700808"/>
            <a:ext cx="7715200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927AD-FB19-44E9-8A7C-8B6474924668}" type="datetimeFigureOut">
              <a:rPr lang="is-IS" smtClean="0"/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F889C-9331-44B8-A63C-113650AA7BD0}" type="slidenum">
              <a:rPr lang="is-IS" smtClean="0"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spcBef>
          <a:spcPct val="0"/>
        </a:spcBef>
        <a:buNone/>
        <a:defRPr kumimoji="0" lang="en-US" sz="4400" b="0" i="0" u="none" strike="noStrike" kern="1200" cap="none" spc="20" normalizeH="0" noProof="0" smtClean="0">
          <a:ln>
            <a:noFill/>
          </a:ln>
          <a:solidFill>
            <a:schemeClr val="accent1"/>
          </a:solidFill>
          <a:effectLst/>
          <a:uLnTx/>
          <a:uFillTx/>
          <a:latin typeface="Myriad Pro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Myriad Pro" pitchFamily="34" charset="0"/>
          <a:ea typeface="+mn-ea"/>
          <a:cs typeface="Arial" pitchFamily="34" charset="0"/>
        </a:defRPr>
      </a:lvl1pPr>
      <a:lvl2pPr marL="268288" indent="-268288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Myriad Pro" pitchFamily="34" charset="0"/>
          <a:ea typeface="+mn-ea"/>
          <a:cs typeface="Arial" pitchFamily="34" charset="0"/>
        </a:defRPr>
      </a:lvl2pPr>
      <a:lvl3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Myriad Pro" pitchFamily="34" charset="0"/>
          <a:ea typeface="+mn-ea"/>
          <a:cs typeface="Arial" pitchFamily="34" charset="0"/>
        </a:defRPr>
      </a:lvl3pPr>
      <a:lvl4pPr marL="985838" indent="-268288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Myriad Pro" pitchFamily="34" charset="0"/>
          <a:ea typeface="+mn-ea"/>
          <a:cs typeface="Arial" pitchFamily="34" charset="0"/>
        </a:defRPr>
      </a:lvl4pPr>
      <a:lvl5pPr marL="1255713" indent="-269875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>
              <a:lumMod val="65000"/>
              <a:lumOff val="35000"/>
            </a:schemeClr>
          </a:solidFill>
          <a:latin typeface="Myriad Pro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s-IS" dirty="0" smtClean="0"/>
              <a:t>CPWG14</a:t>
            </a:r>
            <a:endParaRPr lang="is-I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s-IS" dirty="0" err="1" smtClean="0"/>
              <a:t>Isavia</a:t>
            </a:r>
            <a:r>
              <a:rPr lang="is-IS" dirty="0" smtClean="0"/>
              <a:t> - </a:t>
            </a:r>
            <a:r>
              <a:rPr lang="is-IS" dirty="0" err="1" smtClean="0"/>
              <a:t>update</a:t>
            </a:r>
            <a:endParaRPr lang="is-IS" dirty="0" smtClean="0"/>
          </a:p>
          <a:p>
            <a:r>
              <a:rPr lang="is-IS" dirty="0" smtClean="0"/>
              <a:t>Chicago – </a:t>
            </a:r>
            <a:r>
              <a:rPr lang="is-IS" dirty="0" err="1"/>
              <a:t>D</a:t>
            </a:r>
            <a:r>
              <a:rPr lang="is-IS" dirty="0" err="1" smtClean="0"/>
              <a:t>ecember</a:t>
            </a:r>
            <a:r>
              <a:rPr lang="is-IS" dirty="0" smtClean="0"/>
              <a:t> 2012</a:t>
            </a:r>
            <a:endParaRPr lang="is-I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err="1" smtClean="0"/>
              <a:t>Traffic</a:t>
            </a:r>
            <a:r>
              <a:rPr lang="is-IS" dirty="0" smtClean="0"/>
              <a:t> - </a:t>
            </a:r>
            <a:r>
              <a:rPr lang="is-IS" dirty="0" err="1" smtClean="0"/>
              <a:t>increase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sz="2800" dirty="0" err="1" smtClean="0"/>
              <a:t>Approx</a:t>
            </a:r>
            <a:r>
              <a:rPr lang="is-IS" sz="2800" dirty="0" smtClean="0"/>
              <a:t> 20% </a:t>
            </a:r>
            <a:r>
              <a:rPr lang="is-IS" sz="2800" dirty="0" err="1" smtClean="0"/>
              <a:t>increase</a:t>
            </a:r>
            <a:r>
              <a:rPr lang="is-IS" sz="2800" dirty="0" smtClean="0"/>
              <a:t> </a:t>
            </a:r>
            <a:r>
              <a:rPr lang="is-IS" sz="2800" dirty="0" err="1" smtClean="0"/>
              <a:t>in</a:t>
            </a:r>
            <a:r>
              <a:rPr lang="is-IS" sz="2800" dirty="0" smtClean="0"/>
              <a:t> </a:t>
            </a:r>
            <a:r>
              <a:rPr lang="is-IS" sz="2800" dirty="0" err="1" smtClean="0"/>
              <a:t>polar</a:t>
            </a:r>
            <a:r>
              <a:rPr lang="is-IS" sz="2800" dirty="0" smtClean="0"/>
              <a:t> </a:t>
            </a:r>
            <a:r>
              <a:rPr lang="is-IS" sz="2800" dirty="0" err="1" smtClean="0"/>
              <a:t>traffic</a:t>
            </a:r>
            <a:r>
              <a:rPr lang="is-IS" sz="2800" dirty="0" smtClean="0"/>
              <a:t> </a:t>
            </a:r>
            <a:r>
              <a:rPr lang="is-IS" sz="2800" dirty="0" err="1" smtClean="0"/>
              <a:t>first</a:t>
            </a:r>
            <a:r>
              <a:rPr lang="is-IS" sz="2800" dirty="0" smtClean="0"/>
              <a:t> 9 </a:t>
            </a:r>
            <a:r>
              <a:rPr lang="is-IS" sz="2800" dirty="0" err="1" smtClean="0"/>
              <a:t>months</a:t>
            </a:r>
            <a:r>
              <a:rPr lang="is-IS" sz="2800" dirty="0" smtClean="0"/>
              <a:t> of 2012, </a:t>
            </a:r>
            <a:r>
              <a:rPr lang="is-IS" sz="2800" dirty="0" err="1" smtClean="0"/>
              <a:t>compared</a:t>
            </a:r>
            <a:r>
              <a:rPr lang="is-IS" sz="2800" dirty="0" smtClean="0"/>
              <a:t> </a:t>
            </a:r>
            <a:r>
              <a:rPr lang="is-IS" sz="2800" dirty="0" err="1" smtClean="0"/>
              <a:t>to</a:t>
            </a:r>
            <a:r>
              <a:rPr lang="is-IS" sz="2800" dirty="0" smtClean="0"/>
              <a:t> 2011</a:t>
            </a:r>
          </a:p>
          <a:p>
            <a:endParaRPr lang="is-IS" sz="2800" dirty="0" smtClean="0"/>
          </a:p>
          <a:p>
            <a:r>
              <a:rPr lang="is-IS" sz="2800" dirty="0" err="1" smtClean="0"/>
              <a:t>Average</a:t>
            </a:r>
            <a:r>
              <a:rPr lang="is-IS" sz="2800" dirty="0" smtClean="0"/>
              <a:t> </a:t>
            </a:r>
            <a:r>
              <a:rPr lang="is-IS" sz="2800" dirty="0" err="1" smtClean="0"/>
              <a:t>traffic</a:t>
            </a:r>
            <a:r>
              <a:rPr lang="is-IS" sz="2800" dirty="0" smtClean="0"/>
              <a:t> </a:t>
            </a:r>
            <a:r>
              <a:rPr lang="is-IS" sz="2800" dirty="0" err="1" smtClean="0"/>
              <a:t>decrease</a:t>
            </a:r>
            <a:r>
              <a:rPr lang="is-IS" sz="2800" dirty="0" smtClean="0"/>
              <a:t> 2-3% </a:t>
            </a:r>
            <a:r>
              <a:rPr lang="is-IS" sz="2800" dirty="0" err="1" smtClean="0"/>
              <a:t>in</a:t>
            </a:r>
            <a:r>
              <a:rPr lang="is-IS" sz="2800" dirty="0" smtClean="0"/>
              <a:t> Reykjavik CTA, </a:t>
            </a:r>
            <a:r>
              <a:rPr lang="is-IS" sz="2800" dirty="0" err="1" smtClean="0"/>
              <a:t>compared</a:t>
            </a:r>
            <a:r>
              <a:rPr lang="is-IS" sz="2800" dirty="0" smtClean="0"/>
              <a:t> </a:t>
            </a:r>
            <a:r>
              <a:rPr lang="is-IS" sz="2800" dirty="0" err="1" smtClean="0"/>
              <a:t>to</a:t>
            </a:r>
            <a:r>
              <a:rPr lang="is-IS" sz="2800" dirty="0" smtClean="0"/>
              <a:t> 2011</a:t>
            </a:r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AIDC 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sz="2800" dirty="0" err="1" smtClean="0"/>
              <a:t>Edmonton</a:t>
            </a:r>
            <a:r>
              <a:rPr lang="is-IS" sz="2800" dirty="0" smtClean="0"/>
              <a:t> – </a:t>
            </a:r>
            <a:r>
              <a:rPr lang="is-IS" sz="2800" dirty="0" err="1" smtClean="0"/>
              <a:t>feb</a:t>
            </a:r>
            <a:r>
              <a:rPr lang="is-IS" sz="2800" dirty="0" smtClean="0"/>
              <a:t>/</a:t>
            </a:r>
            <a:r>
              <a:rPr lang="is-IS" sz="2800" dirty="0" err="1" smtClean="0"/>
              <a:t>march</a:t>
            </a:r>
            <a:r>
              <a:rPr lang="is-IS" sz="2800" dirty="0" smtClean="0"/>
              <a:t> 2013</a:t>
            </a:r>
          </a:p>
          <a:p>
            <a:endParaRPr lang="is-IS" sz="2800" dirty="0" smtClean="0"/>
          </a:p>
          <a:p>
            <a:r>
              <a:rPr lang="is-IS" sz="2800" dirty="0" err="1" smtClean="0"/>
              <a:t>Bodö</a:t>
            </a:r>
            <a:r>
              <a:rPr lang="is-IS" sz="2800" dirty="0" smtClean="0"/>
              <a:t> 2014</a:t>
            </a:r>
          </a:p>
          <a:p>
            <a:endParaRPr lang="is-IS" sz="2800" dirty="0"/>
          </a:p>
          <a:p>
            <a:r>
              <a:rPr lang="is-IS" sz="2800" dirty="0" err="1" smtClean="0"/>
              <a:t>Murmansk</a:t>
            </a:r>
            <a:r>
              <a:rPr lang="is-IS" sz="2800" dirty="0" smtClean="0"/>
              <a:t> 2016</a:t>
            </a:r>
          </a:p>
          <a:p>
            <a:endParaRPr lang="is-IS" sz="2800" dirty="0"/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804839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ADS–C </a:t>
            </a:r>
            <a:r>
              <a:rPr lang="is-IS" dirty="0" err="1" smtClean="0"/>
              <a:t>contracts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700808"/>
            <a:ext cx="7715200" cy="482453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is-IS" sz="7400" dirty="0" err="1" smtClean="0"/>
              <a:t>On</a:t>
            </a:r>
            <a:r>
              <a:rPr lang="is-IS" sz="7400" dirty="0" smtClean="0"/>
              <a:t> </a:t>
            </a:r>
            <a:r>
              <a:rPr lang="is-IS" sz="7400" dirty="0" err="1" smtClean="0"/>
              <a:t>Feb</a:t>
            </a:r>
            <a:r>
              <a:rPr lang="is-IS" sz="7400" dirty="0" smtClean="0"/>
              <a:t> 7th </a:t>
            </a:r>
            <a:r>
              <a:rPr lang="is-IS" sz="7400" dirty="0" err="1" smtClean="0"/>
              <a:t>the</a:t>
            </a:r>
            <a:r>
              <a:rPr lang="is-IS" sz="7400" dirty="0" smtClean="0"/>
              <a:t> </a:t>
            </a:r>
            <a:r>
              <a:rPr lang="is-IS" sz="7400" dirty="0" err="1"/>
              <a:t>following</a:t>
            </a:r>
            <a:r>
              <a:rPr lang="is-IS" sz="7400" dirty="0"/>
              <a:t> </a:t>
            </a:r>
            <a:r>
              <a:rPr lang="is-IS" sz="7400" dirty="0" err="1" smtClean="0"/>
              <a:t>change</a:t>
            </a:r>
            <a:r>
              <a:rPr lang="is-IS" sz="7400" dirty="0" smtClean="0"/>
              <a:t> </a:t>
            </a:r>
            <a:r>
              <a:rPr lang="is-IS" sz="7400" dirty="0" err="1" smtClean="0"/>
              <a:t>will</a:t>
            </a:r>
            <a:r>
              <a:rPr lang="is-IS" sz="7400" dirty="0" smtClean="0"/>
              <a:t> </a:t>
            </a:r>
            <a:r>
              <a:rPr lang="is-IS" sz="7400" dirty="0" err="1" smtClean="0"/>
              <a:t>be</a:t>
            </a:r>
            <a:r>
              <a:rPr lang="is-IS" sz="7400" dirty="0" smtClean="0"/>
              <a:t> </a:t>
            </a:r>
            <a:r>
              <a:rPr lang="is-IS" sz="7400" dirty="0" err="1" smtClean="0"/>
              <a:t>implemented</a:t>
            </a:r>
            <a:r>
              <a:rPr lang="is-IS" sz="7400" dirty="0" smtClean="0"/>
              <a:t>:</a:t>
            </a:r>
          </a:p>
          <a:p>
            <a:pPr marL="0" indent="0">
              <a:buNone/>
            </a:pPr>
            <a:r>
              <a:rPr lang="is-IS" sz="7400" dirty="0" smtClean="0"/>
              <a:t>ADS-C </a:t>
            </a:r>
            <a:r>
              <a:rPr lang="is-IS" sz="7400" dirty="0" err="1" smtClean="0"/>
              <a:t>contracts</a:t>
            </a:r>
            <a:r>
              <a:rPr lang="is-IS" sz="7400" dirty="0" smtClean="0"/>
              <a:t> </a:t>
            </a:r>
            <a:r>
              <a:rPr lang="is-IS" sz="7400" dirty="0" err="1"/>
              <a:t>default</a:t>
            </a:r>
            <a:r>
              <a:rPr lang="is-IS" sz="7400" dirty="0"/>
              <a:t> set </a:t>
            </a:r>
            <a:r>
              <a:rPr lang="is-IS" sz="7400" dirty="0" err="1"/>
              <a:t>up</a:t>
            </a:r>
            <a:r>
              <a:rPr lang="is-IS" sz="7400" dirty="0"/>
              <a:t> </a:t>
            </a:r>
            <a:r>
              <a:rPr lang="is-IS" sz="7400" dirty="0" err="1"/>
              <a:t>with</a:t>
            </a:r>
            <a:r>
              <a:rPr lang="is-IS" sz="7400" dirty="0"/>
              <a:t> </a:t>
            </a:r>
            <a:r>
              <a:rPr lang="is-IS" sz="7400" dirty="0" err="1"/>
              <a:t>each</a:t>
            </a:r>
            <a:r>
              <a:rPr lang="is-IS" sz="7400" dirty="0"/>
              <a:t> ADS-C </a:t>
            </a:r>
            <a:r>
              <a:rPr lang="is-IS" sz="7400" dirty="0" err="1"/>
              <a:t>capable</a:t>
            </a:r>
            <a:r>
              <a:rPr lang="is-IS" sz="7400" dirty="0"/>
              <a:t> </a:t>
            </a:r>
            <a:r>
              <a:rPr lang="is-IS" sz="7400" dirty="0" err="1"/>
              <a:t>aircraft</a:t>
            </a:r>
            <a:r>
              <a:rPr lang="is-IS" sz="7400" dirty="0"/>
              <a:t> </a:t>
            </a:r>
            <a:r>
              <a:rPr lang="is-IS" sz="7400" dirty="0" err="1"/>
              <a:t>that</a:t>
            </a:r>
            <a:r>
              <a:rPr lang="is-IS" sz="7400" dirty="0"/>
              <a:t> </a:t>
            </a:r>
            <a:r>
              <a:rPr lang="is-IS" sz="7400" dirty="0" err="1"/>
              <a:t>logs</a:t>
            </a:r>
            <a:r>
              <a:rPr lang="is-IS" sz="7400" dirty="0"/>
              <a:t> </a:t>
            </a:r>
            <a:r>
              <a:rPr lang="is-IS" sz="7400" dirty="0" err="1" smtClean="0"/>
              <a:t>onto</a:t>
            </a:r>
            <a:r>
              <a:rPr lang="is-IS" sz="7400" dirty="0" smtClean="0"/>
              <a:t> Reykjavik (BIRD)</a:t>
            </a:r>
          </a:p>
          <a:p>
            <a:pPr marL="0" indent="0">
              <a:buNone/>
            </a:pPr>
            <a:endParaRPr lang="is-IS" sz="7400" dirty="0" smtClean="0"/>
          </a:p>
          <a:p>
            <a:pPr lvl="0">
              <a:spcAft>
                <a:spcPts val="600"/>
              </a:spcAft>
            </a:pPr>
            <a:r>
              <a:rPr lang="en-GB" sz="7400" dirty="0"/>
              <a:t>A periodic contract with an 18 minute reporting </a:t>
            </a:r>
            <a:r>
              <a:rPr lang="en-GB" sz="7400" dirty="0" smtClean="0"/>
              <a:t>interval</a:t>
            </a:r>
            <a:endParaRPr lang="is-IS" sz="7400" dirty="0"/>
          </a:p>
          <a:p>
            <a:pPr lvl="0">
              <a:spcAft>
                <a:spcPts val="600"/>
              </a:spcAft>
            </a:pPr>
            <a:r>
              <a:rPr lang="en-GB" sz="7400" dirty="0"/>
              <a:t>A event contract with the following </a:t>
            </a:r>
            <a:r>
              <a:rPr lang="en-GB" sz="7400" dirty="0" smtClean="0"/>
              <a:t>characteristics</a:t>
            </a:r>
            <a:endParaRPr lang="is-IS" sz="7400" dirty="0"/>
          </a:p>
          <a:p>
            <a:pPr lvl="1">
              <a:spcAft>
                <a:spcPts val="600"/>
              </a:spcAft>
            </a:pPr>
            <a:r>
              <a:rPr lang="en-GB" sz="6200" dirty="0" smtClean="0"/>
              <a:t>Lateral </a:t>
            </a:r>
            <a:r>
              <a:rPr lang="en-GB" sz="6200" dirty="0"/>
              <a:t>deviation change event with a 5 NM </a:t>
            </a:r>
            <a:r>
              <a:rPr lang="en-GB" sz="6200" dirty="0" smtClean="0"/>
              <a:t>threshold</a:t>
            </a:r>
            <a:endParaRPr lang="is-IS" sz="6200" dirty="0"/>
          </a:p>
          <a:p>
            <a:pPr lvl="1">
              <a:spcAft>
                <a:spcPts val="600"/>
              </a:spcAft>
            </a:pPr>
            <a:r>
              <a:rPr lang="en-GB" sz="6200" dirty="0"/>
              <a:t>Altitude range change event with a 200 feet threshold </a:t>
            </a:r>
            <a:endParaRPr lang="en-GB" sz="6200" dirty="0" smtClean="0"/>
          </a:p>
          <a:p>
            <a:pPr lvl="1">
              <a:spcAft>
                <a:spcPts val="600"/>
              </a:spcAft>
            </a:pPr>
            <a:r>
              <a:rPr lang="is-IS" sz="6200" dirty="0" err="1" smtClean="0"/>
              <a:t>Vertical</a:t>
            </a:r>
            <a:r>
              <a:rPr lang="is-IS" sz="6200" dirty="0" smtClean="0"/>
              <a:t> </a:t>
            </a:r>
            <a:r>
              <a:rPr lang="is-IS" sz="6200" dirty="0" err="1"/>
              <a:t>rate</a:t>
            </a:r>
            <a:r>
              <a:rPr lang="is-IS" sz="6200" dirty="0"/>
              <a:t> </a:t>
            </a:r>
            <a:r>
              <a:rPr lang="is-IS" sz="6200" dirty="0" err="1"/>
              <a:t>change</a:t>
            </a:r>
            <a:r>
              <a:rPr lang="is-IS" sz="6200" dirty="0"/>
              <a:t> </a:t>
            </a:r>
            <a:r>
              <a:rPr lang="is-IS" sz="6200" dirty="0" err="1"/>
              <a:t>event</a:t>
            </a:r>
            <a:r>
              <a:rPr lang="is-IS" sz="6200" dirty="0"/>
              <a:t> </a:t>
            </a:r>
            <a:r>
              <a:rPr lang="is-IS" sz="6200" dirty="0" err="1"/>
              <a:t>with</a:t>
            </a:r>
            <a:r>
              <a:rPr lang="is-IS" sz="6200" dirty="0"/>
              <a:t> a 6000 </a:t>
            </a:r>
            <a:r>
              <a:rPr lang="is-IS" sz="6200" dirty="0" err="1"/>
              <a:t>feet</a:t>
            </a:r>
            <a:r>
              <a:rPr lang="is-IS" sz="6200" dirty="0"/>
              <a:t> </a:t>
            </a:r>
            <a:r>
              <a:rPr lang="is-IS" sz="6200" dirty="0" err="1"/>
              <a:t>per</a:t>
            </a:r>
            <a:r>
              <a:rPr lang="is-IS" sz="6200" dirty="0"/>
              <a:t> </a:t>
            </a:r>
            <a:r>
              <a:rPr lang="is-IS" sz="6200" dirty="0" err="1"/>
              <a:t>minute</a:t>
            </a:r>
            <a:r>
              <a:rPr lang="is-IS" sz="6200" dirty="0"/>
              <a:t> </a:t>
            </a:r>
            <a:r>
              <a:rPr lang="is-IS" sz="6200" dirty="0" err="1"/>
              <a:t>descent</a:t>
            </a:r>
            <a:r>
              <a:rPr lang="is-IS" sz="6200" dirty="0"/>
              <a:t> </a:t>
            </a:r>
            <a:r>
              <a:rPr lang="is-IS" sz="6200" dirty="0" err="1" smtClean="0"/>
              <a:t>threshold</a:t>
            </a:r>
            <a:endParaRPr lang="is-IS" sz="6200" dirty="0"/>
          </a:p>
          <a:p>
            <a:endParaRPr lang="is-IS" sz="2800" dirty="0" smtClean="0"/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80483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err="1" smtClean="0"/>
              <a:t>Satellite</a:t>
            </a:r>
            <a:r>
              <a:rPr lang="is-IS" dirty="0" smtClean="0"/>
              <a:t> </a:t>
            </a:r>
            <a:r>
              <a:rPr lang="is-IS" dirty="0" err="1" smtClean="0"/>
              <a:t>communication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sz="2800" dirty="0" err="1" smtClean="0"/>
              <a:t>Irridium</a:t>
            </a:r>
            <a:r>
              <a:rPr lang="is-IS" sz="2800" dirty="0" smtClean="0"/>
              <a:t> / </a:t>
            </a:r>
            <a:r>
              <a:rPr lang="is-IS" sz="2800" dirty="0" err="1" smtClean="0"/>
              <a:t>Inmarsat</a:t>
            </a:r>
            <a:r>
              <a:rPr lang="is-IS" sz="2800" dirty="0" smtClean="0"/>
              <a:t> </a:t>
            </a:r>
            <a:r>
              <a:rPr lang="is-IS" sz="2800" dirty="0" err="1" smtClean="0"/>
              <a:t>communication</a:t>
            </a:r>
            <a:r>
              <a:rPr lang="is-IS" sz="2800" dirty="0" smtClean="0"/>
              <a:t> </a:t>
            </a:r>
            <a:r>
              <a:rPr lang="is-IS" sz="2800" dirty="0" err="1" smtClean="0"/>
              <a:t>go</a:t>
            </a:r>
            <a:r>
              <a:rPr lang="is-IS" sz="2800" dirty="0" smtClean="0"/>
              <a:t> </a:t>
            </a:r>
            <a:r>
              <a:rPr lang="is-IS" sz="2800" dirty="0" err="1" smtClean="0"/>
              <a:t>through</a:t>
            </a:r>
            <a:r>
              <a:rPr lang="is-IS" sz="2800" dirty="0" smtClean="0"/>
              <a:t> </a:t>
            </a:r>
            <a:r>
              <a:rPr lang="is-IS" sz="2800" dirty="0" err="1" smtClean="0"/>
              <a:t>Iceland</a:t>
            </a:r>
            <a:r>
              <a:rPr lang="is-IS" sz="2800" dirty="0" smtClean="0"/>
              <a:t> </a:t>
            </a:r>
            <a:r>
              <a:rPr lang="is-IS" sz="2800" dirty="0" err="1" smtClean="0"/>
              <a:t>Radio</a:t>
            </a:r>
            <a:endParaRPr lang="is-IS" sz="2800" dirty="0" smtClean="0"/>
          </a:p>
          <a:p>
            <a:endParaRPr lang="is-IS" sz="2800" dirty="0" smtClean="0"/>
          </a:p>
          <a:p>
            <a:r>
              <a:rPr lang="is-IS" sz="2800" dirty="0" err="1" smtClean="0"/>
              <a:t>Dial</a:t>
            </a:r>
            <a:r>
              <a:rPr lang="is-IS" sz="2800" dirty="0" smtClean="0"/>
              <a:t> Reykjavik </a:t>
            </a:r>
            <a:r>
              <a:rPr lang="is-IS" sz="2800" dirty="0" err="1" smtClean="0"/>
              <a:t>directly</a:t>
            </a:r>
            <a:r>
              <a:rPr lang="is-IS" sz="2800" dirty="0" smtClean="0"/>
              <a:t> – </a:t>
            </a:r>
            <a:r>
              <a:rPr lang="is-IS" sz="2800" dirty="0" err="1" smtClean="0"/>
              <a:t>preferrably</a:t>
            </a:r>
            <a:r>
              <a:rPr lang="is-IS" sz="2800" dirty="0" smtClean="0"/>
              <a:t> </a:t>
            </a:r>
            <a:r>
              <a:rPr lang="is-IS" sz="2800" dirty="0" err="1" smtClean="0"/>
              <a:t>only</a:t>
            </a:r>
            <a:r>
              <a:rPr lang="is-IS" sz="2800" dirty="0" smtClean="0"/>
              <a:t> </a:t>
            </a:r>
            <a:r>
              <a:rPr lang="is-IS" sz="2800" dirty="0" err="1" smtClean="0"/>
              <a:t>in</a:t>
            </a:r>
            <a:r>
              <a:rPr lang="is-IS" sz="2800" dirty="0" smtClean="0"/>
              <a:t> </a:t>
            </a:r>
            <a:r>
              <a:rPr lang="is-IS" sz="2800" dirty="0" err="1" smtClean="0"/>
              <a:t>emergency</a:t>
            </a:r>
            <a:endParaRPr lang="is-IS" sz="2800" dirty="0"/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854562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CPDLC/ADS-C – 82N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s-IS" sz="2800" dirty="0" err="1" smtClean="0"/>
              <a:t>Currently</a:t>
            </a:r>
            <a:r>
              <a:rPr lang="is-IS" sz="2800" dirty="0" smtClean="0"/>
              <a:t> FANS </a:t>
            </a:r>
            <a:r>
              <a:rPr lang="is-IS" sz="2800" dirty="0"/>
              <a:t>1/A ADS-C </a:t>
            </a:r>
            <a:r>
              <a:rPr lang="is-IS" sz="2800" dirty="0" err="1"/>
              <a:t>and</a:t>
            </a:r>
            <a:r>
              <a:rPr lang="is-IS" sz="2800" dirty="0"/>
              <a:t> CPDLC </a:t>
            </a:r>
            <a:r>
              <a:rPr lang="is-IS" sz="2800" dirty="0" err="1"/>
              <a:t>service</a:t>
            </a:r>
            <a:r>
              <a:rPr lang="is-IS" sz="2800" dirty="0"/>
              <a:t> is </a:t>
            </a:r>
            <a:r>
              <a:rPr lang="is-IS" sz="2800" dirty="0" err="1"/>
              <a:t>provided</a:t>
            </a:r>
            <a:r>
              <a:rPr lang="is-IS" sz="2800" dirty="0"/>
              <a:t> </a:t>
            </a:r>
            <a:r>
              <a:rPr lang="is-IS" sz="2800" dirty="0" err="1"/>
              <a:t>in</a:t>
            </a:r>
            <a:r>
              <a:rPr lang="is-IS" sz="2800" dirty="0"/>
              <a:t> </a:t>
            </a:r>
            <a:r>
              <a:rPr lang="is-IS" sz="2800" dirty="0" err="1"/>
              <a:t>the</a:t>
            </a:r>
            <a:r>
              <a:rPr lang="is-IS" sz="2800" dirty="0"/>
              <a:t> Reykjavik CTA </a:t>
            </a:r>
            <a:r>
              <a:rPr lang="is-IS" sz="2800" dirty="0" err="1"/>
              <a:t>south</a:t>
            </a:r>
            <a:r>
              <a:rPr lang="is-IS" sz="2800" dirty="0"/>
              <a:t> of 82°N.</a:t>
            </a:r>
            <a:endParaRPr lang="is-IS" sz="2800" dirty="0" smtClean="0"/>
          </a:p>
          <a:p>
            <a:endParaRPr lang="is-IS" sz="2800" dirty="0" smtClean="0"/>
          </a:p>
          <a:p>
            <a:r>
              <a:rPr lang="is-IS" sz="2800" dirty="0" err="1" smtClean="0"/>
              <a:t>This</a:t>
            </a:r>
            <a:r>
              <a:rPr lang="is-IS" sz="2800" dirty="0" smtClean="0"/>
              <a:t> is </a:t>
            </a:r>
            <a:r>
              <a:rPr lang="is-IS" sz="2800" dirty="0" err="1" smtClean="0"/>
              <a:t>about</a:t>
            </a:r>
            <a:r>
              <a:rPr lang="is-IS" sz="2800" dirty="0" smtClean="0"/>
              <a:t> </a:t>
            </a:r>
            <a:r>
              <a:rPr lang="is-IS" sz="2800" dirty="0" err="1" smtClean="0"/>
              <a:t>to</a:t>
            </a:r>
            <a:r>
              <a:rPr lang="is-IS" sz="2800" dirty="0" smtClean="0"/>
              <a:t> </a:t>
            </a:r>
            <a:r>
              <a:rPr lang="is-IS" sz="2800" dirty="0" err="1" smtClean="0"/>
              <a:t>change</a:t>
            </a:r>
            <a:r>
              <a:rPr lang="is-IS" sz="2800" dirty="0" smtClean="0"/>
              <a:t> for </a:t>
            </a:r>
            <a:r>
              <a:rPr lang="is-IS" sz="2800" dirty="0" err="1" smtClean="0"/>
              <a:t>aircraft</a:t>
            </a:r>
            <a:r>
              <a:rPr lang="is-IS" sz="2800" dirty="0" smtClean="0"/>
              <a:t> </a:t>
            </a:r>
            <a:r>
              <a:rPr lang="is-IS" sz="2800" dirty="0" err="1" smtClean="0"/>
              <a:t>equipped</a:t>
            </a:r>
            <a:r>
              <a:rPr lang="is-IS" sz="2800" dirty="0" smtClean="0"/>
              <a:t> </a:t>
            </a:r>
            <a:r>
              <a:rPr lang="is-IS" sz="2800" dirty="0" err="1" smtClean="0"/>
              <a:t>with</a:t>
            </a:r>
            <a:r>
              <a:rPr lang="is-IS" sz="2800" dirty="0" smtClean="0"/>
              <a:t> HF </a:t>
            </a:r>
            <a:r>
              <a:rPr lang="is-IS" sz="2800" dirty="0" err="1" smtClean="0"/>
              <a:t>datalink</a:t>
            </a:r>
            <a:r>
              <a:rPr lang="is-IS" sz="2800" dirty="0"/>
              <a:t> </a:t>
            </a:r>
            <a:r>
              <a:rPr lang="is-IS" sz="2800" dirty="0" err="1" smtClean="0"/>
              <a:t>and</a:t>
            </a:r>
            <a:r>
              <a:rPr lang="is-IS" sz="2800" dirty="0" smtClean="0"/>
              <a:t> FOI. CPDLC/ADS-C </a:t>
            </a:r>
            <a:r>
              <a:rPr lang="is-IS" sz="2800" dirty="0" err="1" smtClean="0"/>
              <a:t>will</a:t>
            </a:r>
            <a:r>
              <a:rPr lang="is-IS" sz="2800" dirty="0" smtClean="0"/>
              <a:t> not </a:t>
            </a:r>
            <a:r>
              <a:rPr lang="is-IS" sz="2800" dirty="0" err="1" smtClean="0"/>
              <a:t>be</a:t>
            </a:r>
            <a:r>
              <a:rPr lang="is-IS" sz="2800" dirty="0" smtClean="0"/>
              <a:t> </a:t>
            </a:r>
            <a:r>
              <a:rPr lang="is-IS" sz="2800" dirty="0" err="1" smtClean="0"/>
              <a:t>logged</a:t>
            </a:r>
            <a:r>
              <a:rPr lang="is-IS" sz="2800" dirty="0" smtClean="0"/>
              <a:t> </a:t>
            </a:r>
            <a:r>
              <a:rPr lang="is-IS" sz="2800" dirty="0" err="1" smtClean="0"/>
              <a:t>off</a:t>
            </a:r>
            <a:r>
              <a:rPr lang="is-IS" sz="2800" dirty="0" smtClean="0"/>
              <a:t> at 82N.</a:t>
            </a:r>
          </a:p>
          <a:p>
            <a:pPr lvl="1"/>
            <a:r>
              <a:rPr lang="is-IS" sz="2200" dirty="0" err="1" smtClean="0"/>
              <a:t>Approx</a:t>
            </a:r>
            <a:r>
              <a:rPr lang="is-IS" sz="2200" dirty="0" smtClean="0"/>
              <a:t>. </a:t>
            </a:r>
            <a:r>
              <a:rPr lang="is-IS" sz="2200" dirty="0" err="1" smtClean="0"/>
              <a:t>Date</a:t>
            </a:r>
            <a:r>
              <a:rPr lang="is-IS" sz="2200" dirty="0" smtClean="0"/>
              <a:t> of </a:t>
            </a:r>
            <a:r>
              <a:rPr lang="is-IS" sz="2200" dirty="0" err="1" smtClean="0"/>
              <a:t>change</a:t>
            </a:r>
            <a:r>
              <a:rPr lang="is-IS" sz="2200" dirty="0" smtClean="0"/>
              <a:t>: Spring 2013</a:t>
            </a:r>
            <a:endParaRPr lang="is-IS" sz="2200" dirty="0"/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827135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err="1" smtClean="0"/>
              <a:t>Trials</a:t>
            </a:r>
            <a:endParaRPr lang="is-I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s-IS" sz="2800" dirty="0" smtClean="0"/>
              <a:t>ITP</a:t>
            </a:r>
          </a:p>
          <a:p>
            <a:r>
              <a:rPr lang="is-IS" sz="2800" dirty="0" smtClean="0"/>
              <a:t>ENGAGE</a:t>
            </a:r>
          </a:p>
          <a:p>
            <a:r>
              <a:rPr lang="is-IS" sz="2800" dirty="0"/>
              <a:t>SESAR </a:t>
            </a:r>
            <a:r>
              <a:rPr lang="is-IS" sz="2800" dirty="0" smtClean="0"/>
              <a:t>7.5.3 </a:t>
            </a:r>
            <a:r>
              <a:rPr lang="is-IS" sz="2800" dirty="0" err="1"/>
              <a:t>User</a:t>
            </a:r>
            <a:r>
              <a:rPr lang="is-IS" sz="2800" dirty="0"/>
              <a:t> </a:t>
            </a:r>
            <a:r>
              <a:rPr lang="is-IS" sz="2800" dirty="0" err="1"/>
              <a:t>Preferred</a:t>
            </a:r>
            <a:r>
              <a:rPr lang="is-IS" sz="2800" dirty="0"/>
              <a:t> </a:t>
            </a:r>
            <a:r>
              <a:rPr lang="is-IS" sz="2800" dirty="0" err="1"/>
              <a:t>Routings</a:t>
            </a:r>
            <a:endParaRPr lang="is-IS" sz="2800" dirty="0" smtClean="0"/>
          </a:p>
          <a:p>
            <a:endParaRPr lang="is-IS" sz="2800" dirty="0" smtClean="0"/>
          </a:p>
          <a:p>
            <a:pPr marL="0" indent="0">
              <a:buNone/>
            </a:pPr>
            <a:r>
              <a:rPr lang="is-IS" dirty="0" smtClean="0"/>
              <a:t>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068179312"/>
      </p:ext>
    </p:extLst>
  </p:cSld>
  <p:clrMapOvr>
    <a:masterClrMapping/>
  </p:clrMapOvr>
</p:sld>
</file>

<file path=ppt/theme/theme1.xml><?xml version="1.0" encoding="utf-8"?>
<a:theme xmlns:a="http://schemas.openxmlformats.org/drawingml/2006/main" name="Isavia">
  <a:themeElements>
    <a:clrScheme name="Isavia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Isavia</Template>
  <TotalTime>1095</TotalTime>
  <Words>206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Isavia</vt:lpstr>
      <vt:lpstr>CPWG14</vt:lpstr>
      <vt:lpstr>Traffic - increase</vt:lpstr>
      <vt:lpstr>AIDC </vt:lpstr>
      <vt:lpstr>ADS–C contracts</vt:lpstr>
      <vt:lpstr>Satellite communication</vt:lpstr>
      <vt:lpstr>CPDLC/ADS-C – 82N</vt:lpstr>
      <vt:lpstr>Trials</vt:lpstr>
    </vt:vector>
  </TitlesOfParts>
  <Company>Isavia ohf.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Þórdís Sigurðardóttir</dc:creator>
  <cp:lastModifiedBy>leah</cp:lastModifiedBy>
  <cp:revision>13</cp:revision>
  <dcterms:created xsi:type="dcterms:W3CDTF">2012-12-11T16:26:07Z</dcterms:created>
  <dcterms:modified xsi:type="dcterms:W3CDTF">2012-12-13T12:19:02Z</dcterms:modified>
</cp:coreProperties>
</file>