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customXml/itemProps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customXml/itemProps2.xml" ContentType="application/vnd.openxmlformats-officedocument.customXmlPropertie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6" r:id="rId1"/>
    <p:sldMasterId id="2147483673" r:id="rId2"/>
    <p:sldMasterId id="2147483688" r:id="rId3"/>
    <p:sldMasterId id="2147483702" r:id="rId4"/>
  </p:sldMasterIdLst>
  <p:notesMasterIdLst>
    <p:notesMasterId r:id="rId36"/>
  </p:notesMasterIdLst>
  <p:handoutMasterIdLst>
    <p:handoutMasterId r:id="rId37"/>
  </p:handoutMasterIdLst>
  <p:sldIdLst>
    <p:sldId id="275" r:id="rId5"/>
    <p:sldId id="283" r:id="rId6"/>
    <p:sldId id="276" r:id="rId7"/>
    <p:sldId id="279" r:id="rId8"/>
    <p:sldId id="282" r:id="rId9"/>
    <p:sldId id="296" r:id="rId10"/>
    <p:sldId id="317" r:id="rId11"/>
    <p:sldId id="318" r:id="rId12"/>
    <p:sldId id="319" r:id="rId13"/>
    <p:sldId id="320" r:id="rId14"/>
    <p:sldId id="316" r:id="rId15"/>
    <p:sldId id="315" r:id="rId16"/>
    <p:sldId id="297" r:id="rId17"/>
    <p:sldId id="321" r:id="rId18"/>
    <p:sldId id="298" r:id="rId19"/>
    <p:sldId id="305" r:id="rId20"/>
    <p:sldId id="304" r:id="rId21"/>
    <p:sldId id="299" r:id="rId22"/>
    <p:sldId id="300" r:id="rId23"/>
    <p:sldId id="303" r:id="rId24"/>
    <p:sldId id="306" r:id="rId25"/>
    <p:sldId id="322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02" r:id="rId3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D0E1773-2C58-4A1C-9F4D-09A126D9EB70}">
          <p14:sldIdLst>
            <p14:sldId id="275"/>
            <p14:sldId id="283"/>
            <p14:sldId id="276"/>
            <p14:sldId id="279"/>
            <p14:sldId id="282"/>
            <p14:sldId id="296"/>
            <p14:sldId id="317"/>
            <p14:sldId id="318"/>
            <p14:sldId id="319"/>
            <p14:sldId id="320"/>
            <p14:sldId id="316"/>
            <p14:sldId id="315"/>
            <p14:sldId id="297"/>
            <p14:sldId id="321"/>
            <p14:sldId id="298"/>
            <p14:sldId id="305"/>
            <p14:sldId id="304"/>
            <p14:sldId id="299"/>
            <p14:sldId id="300"/>
            <p14:sldId id="303"/>
            <p14:sldId id="306"/>
            <p14:sldId id="322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0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F68"/>
    <a:srgbClr val="FF0000"/>
    <a:srgbClr val="FFFF99"/>
    <a:srgbClr val="FFCC00"/>
    <a:srgbClr val="DDDDDD"/>
    <a:srgbClr val="C0C0C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4" autoAdjust="0"/>
    <p:restoredTop sz="94755" autoAdjust="0"/>
  </p:normalViewPr>
  <p:slideViewPr>
    <p:cSldViewPr snapToGrid="0">
      <p:cViewPr varScale="1">
        <p:scale>
          <a:sx n="108" d="100"/>
          <a:sy n="108" d="100"/>
        </p:scale>
        <p:origin x="-1836" y="-90"/>
      </p:cViewPr>
      <p:guideLst>
        <p:guide orient="horz" pos="536"/>
        <p:guide pos="3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1950" y="-90"/>
      </p:cViewPr>
      <p:guideLst>
        <p:guide orient="horz" pos="292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ustomXml" Target="../customXml/item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customXml" Target="../customXml/item2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fld id="{87C48A99-3596-4E58-ABE8-9D998A9384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560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20" tIns="45510" rIns="91020" bIns="45510" numCol="1" anchor="b" anchorCtr="0" compatLnSpc="1">
            <a:prstTxWarp prst="textNoShape">
              <a:avLst/>
            </a:prstTxWarp>
          </a:bodyPr>
          <a:lstStyle>
            <a:lvl1pPr algn="r" defTabSz="911225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fld id="{55D68406-F15C-4303-97CE-0E3EE59880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6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68406-F15C-4303-97CE-0E3EE59880C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47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68406-F15C-4303-97CE-0E3EE59880C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250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ZA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45" name="Picture 1081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" r="31892"/>
          <a:stretch/>
        </p:blipFill>
        <p:spPr bwMode="auto">
          <a:xfrm>
            <a:off x="5577840" y="-1832"/>
            <a:ext cx="3566160" cy="68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0" name="Rectangle 102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6088" y="312738"/>
            <a:ext cx="4983162" cy="738188"/>
          </a:xfrm>
        </p:spPr>
        <p:txBody>
          <a:bodyPr anchor="t"/>
          <a:lstStyle>
            <a:lvl1pPr>
              <a:defRPr baseline="0"/>
            </a:lvl1pPr>
          </a:lstStyle>
          <a:p>
            <a:pPr lvl="0"/>
            <a:r>
              <a:rPr lang="en-US" noProof="0" dirty="0" smtClean="0"/>
              <a:t>Anchorage ARTCC</a:t>
            </a:r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dirty="0" smtClean="0"/>
              <a:t>Select to edit master subtitle</a:t>
            </a:r>
          </a:p>
        </p:txBody>
      </p:sp>
      <p:sp>
        <p:nvSpPr>
          <p:cNvPr id="63515" name="Text Box 1051"/>
          <p:cNvSpPr txBox="1">
            <a:spLocks noChangeArrowheads="1"/>
          </p:cNvSpPr>
          <p:nvPr userDrawn="1"/>
        </p:nvSpPr>
        <p:spPr bwMode="auto">
          <a:xfrm>
            <a:off x="427038" y="4700588"/>
            <a:ext cx="48228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Presented to:</a:t>
            </a:r>
            <a:r>
              <a:rPr lang="en-US" sz="1600" dirty="0" smtClean="0">
                <a:solidFill>
                  <a:srgbClr val="1D2F68"/>
                </a:solidFill>
              </a:rPr>
              <a:t>  Cross Polar Working Group/14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By:  </a:t>
            </a:r>
            <a:r>
              <a:rPr lang="en-US" sz="1600" dirty="0" smtClean="0">
                <a:solidFill>
                  <a:srgbClr val="1D2F68"/>
                </a:solidFill>
              </a:rPr>
              <a:t>Greg Howard, Support Manager, Airspace &amp; Procedures, Anchorage ARTCC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Date:  </a:t>
            </a:r>
            <a:r>
              <a:rPr lang="en-US" sz="1600" dirty="0" smtClean="0">
                <a:solidFill>
                  <a:srgbClr val="1D2F68"/>
                </a:solidFill>
              </a:rPr>
              <a:t>December 10 – 15, 2012</a:t>
            </a:r>
            <a:endParaRPr lang="en-US" sz="1600" dirty="0">
              <a:solidFill>
                <a:srgbClr val="1D2F68"/>
              </a:solidFill>
            </a:endParaRPr>
          </a:p>
        </p:txBody>
      </p:sp>
      <p:grpSp>
        <p:nvGrpSpPr>
          <p:cNvPr id="63544" name="Group 1080"/>
          <p:cNvGrpSpPr>
            <a:grpSpLocks/>
          </p:cNvGrpSpPr>
          <p:nvPr userDrawn="1"/>
        </p:nvGrpSpPr>
        <p:grpSpPr bwMode="auto">
          <a:xfrm>
            <a:off x="5873750" y="271463"/>
            <a:ext cx="2895600" cy="909638"/>
            <a:chOff x="3700" y="171"/>
            <a:chExt cx="1824" cy="573"/>
          </a:xfrm>
        </p:grpSpPr>
        <p:pic>
          <p:nvPicPr>
            <p:cNvPr id="63543" name="Picture 1079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00" y="171"/>
              <a:ext cx="573" cy="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535" name="Text Box 1071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chemeClr val="bg1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chemeClr val="bg1"/>
                  </a:solidFill>
                </a:rPr>
                <a:t>Administration</a:t>
              </a:r>
            </a:p>
          </p:txBody>
        </p:sp>
      </p:grpSp>
      <p:pic>
        <p:nvPicPr>
          <p:cNvPr id="9" name="Picture 7" descr="ZAN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0926"/>
            <a:ext cx="5577840" cy="307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94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5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522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984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014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122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217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21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4813" y="373063"/>
            <a:ext cx="2117725" cy="5526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050" y="373063"/>
            <a:ext cx="6202363" cy="5526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47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373063"/>
            <a:ext cx="8472488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508125"/>
            <a:ext cx="8050213" cy="211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3779838"/>
            <a:ext cx="8050213" cy="2119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11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64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34851" y="6248400"/>
            <a:ext cx="1911972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10-15,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Cross Polar Work Group/14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6FF14-FC6A-41B6-B2DC-884C6B7C3F2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761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_imagery_no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0"/>
            <a:ext cx="3552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7038" y="5486400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smtClean="0">
                <a:solidFill>
                  <a:srgbClr val="FFFFFF"/>
                </a:solidFill>
              </a:rPr>
              <a:t>Presented to: Victoria Wassmer &amp; Wayne Heibeck</a:t>
            </a:r>
          </a:p>
          <a:p>
            <a:pPr eaLnBrk="1" hangingPunct="1">
              <a:buFontTx/>
              <a:buNone/>
            </a:pPr>
            <a:r>
              <a:rPr lang="en-US" sz="1600" smtClean="0">
                <a:solidFill>
                  <a:srgbClr val="FFFFFF"/>
                </a:solidFill>
              </a:rPr>
              <a:t>By: Lari Belisle</a:t>
            </a:r>
          </a:p>
          <a:p>
            <a:pPr eaLnBrk="1" hangingPunct="1">
              <a:buFontTx/>
              <a:buNone/>
            </a:pPr>
            <a:r>
              <a:rPr lang="en-US" sz="1600" smtClean="0">
                <a:solidFill>
                  <a:srgbClr val="FFFFFF"/>
                </a:solidFill>
              </a:rPr>
              <a:t>Date: May 8, 2012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873750" y="269875"/>
            <a:ext cx="2895600" cy="911225"/>
            <a:chOff x="3700" y="170"/>
            <a:chExt cx="1824" cy="574"/>
          </a:xfrm>
        </p:grpSpPr>
        <p:sp>
          <p:nvSpPr>
            <p:cNvPr id="7" name="Text Box 7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Federal Aviation</a:t>
              </a:r>
            </a:p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Administration</a:t>
              </a:r>
            </a:p>
          </p:txBody>
        </p:sp>
        <p:pic>
          <p:nvPicPr>
            <p:cNvPr id="8" name="Picture 8" descr="NEW FAA LOGO"/>
            <p:cNvPicPr>
              <a:picLocks noChangeAspect="1" noChangeArrowheads="1"/>
            </p:cNvPicPr>
            <p:nvPr userDrawn="1"/>
          </p:nvPicPr>
          <p:blipFill>
            <a:blip r:embed="rId3">
              <a:clrChange>
                <a:clrFrom>
                  <a:srgbClr val="DF1F06"/>
                </a:clrFrom>
                <a:clrTo>
                  <a:srgbClr val="DF1F0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3" t="3734" r="14973" b="4564"/>
            <a:stretch>
              <a:fillRect/>
            </a:stretch>
          </p:blipFill>
          <p:spPr bwMode="auto">
            <a:xfrm>
              <a:off x="3700" y="170"/>
              <a:ext cx="573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6088" y="312738"/>
            <a:ext cx="4983162" cy="13954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en-US" noProof="0" smtClean="0"/>
              <a:t>Select to edit master title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>
              <a:buFontTx/>
              <a:buNone/>
              <a:defRPr sz="3200">
                <a:solidFill>
                  <a:srgbClr val="969696"/>
                </a:solidFill>
              </a:defRPr>
            </a:lvl1pPr>
          </a:lstStyle>
          <a:p>
            <a:pPr lvl="0"/>
            <a:r>
              <a:rPr lang="en-US" noProof="0" smtClean="0"/>
              <a:t>Select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379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396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2324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559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785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302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1187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7511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673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50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266C2-23C9-4679-9EA6-D74DA6C8C2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1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4813" y="373063"/>
            <a:ext cx="2117725" cy="5526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050" y="373063"/>
            <a:ext cx="6202363" cy="5526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841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373063"/>
            <a:ext cx="8472488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508125"/>
            <a:ext cx="8050213" cy="211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3779838"/>
            <a:ext cx="8050213" cy="2119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89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69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ZA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45" name="Picture 1081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" r="31892"/>
          <a:stretch/>
        </p:blipFill>
        <p:spPr bwMode="auto">
          <a:xfrm>
            <a:off x="5577840" y="-1832"/>
            <a:ext cx="3566160" cy="68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0" name="Rectangle 102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6088" y="312738"/>
            <a:ext cx="4983162" cy="738188"/>
          </a:xfrm>
        </p:spPr>
        <p:txBody>
          <a:bodyPr anchor="t"/>
          <a:lstStyle>
            <a:lvl1pPr>
              <a:defRPr baseline="0"/>
            </a:lvl1pPr>
          </a:lstStyle>
          <a:p>
            <a:pPr lvl="0"/>
            <a:r>
              <a:rPr lang="en-US" noProof="0" dirty="0" smtClean="0"/>
              <a:t>Anchorage ARTCC</a:t>
            </a:r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dirty="0" smtClean="0"/>
              <a:t>Select to edit master subtitle</a:t>
            </a:r>
          </a:p>
        </p:txBody>
      </p:sp>
      <p:sp>
        <p:nvSpPr>
          <p:cNvPr id="63515" name="Text Box 1051"/>
          <p:cNvSpPr txBox="1">
            <a:spLocks noChangeArrowheads="1"/>
          </p:cNvSpPr>
          <p:nvPr userDrawn="1"/>
        </p:nvSpPr>
        <p:spPr bwMode="auto">
          <a:xfrm>
            <a:off x="427038" y="4497388"/>
            <a:ext cx="48228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Presented to:</a:t>
            </a:r>
            <a:r>
              <a:rPr lang="en-US" sz="1600" dirty="0" smtClean="0">
                <a:solidFill>
                  <a:srgbClr val="1D2F68"/>
                </a:solidFill>
              </a:rPr>
              <a:t>  2012 Oceanic &amp; Offshore Mangers’ Conference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By:  </a:t>
            </a:r>
            <a:r>
              <a:rPr lang="en-US" sz="1600" dirty="0" smtClean="0">
                <a:solidFill>
                  <a:srgbClr val="1D2F68"/>
                </a:solidFill>
              </a:rPr>
              <a:t>Greg Howard, Support Manager, Airspace &amp; Procedures, Anchorage ARTCC</a:t>
            </a: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1D2F68"/>
                </a:solidFill>
              </a:rPr>
              <a:t>Date:  </a:t>
            </a:r>
            <a:r>
              <a:rPr lang="en-US" sz="1600" dirty="0" smtClean="0">
                <a:solidFill>
                  <a:srgbClr val="1D2F68"/>
                </a:solidFill>
              </a:rPr>
              <a:t>September 25 – 27, 2012</a:t>
            </a:r>
            <a:endParaRPr lang="en-US" sz="1600" dirty="0">
              <a:solidFill>
                <a:srgbClr val="1D2F68"/>
              </a:solidFill>
            </a:endParaRPr>
          </a:p>
        </p:txBody>
      </p:sp>
      <p:grpSp>
        <p:nvGrpSpPr>
          <p:cNvPr id="63544" name="Group 1080"/>
          <p:cNvGrpSpPr>
            <a:grpSpLocks/>
          </p:cNvGrpSpPr>
          <p:nvPr userDrawn="1"/>
        </p:nvGrpSpPr>
        <p:grpSpPr bwMode="auto">
          <a:xfrm>
            <a:off x="5873750" y="271463"/>
            <a:ext cx="2895600" cy="909638"/>
            <a:chOff x="3700" y="171"/>
            <a:chExt cx="1824" cy="573"/>
          </a:xfrm>
        </p:grpSpPr>
        <p:pic>
          <p:nvPicPr>
            <p:cNvPr id="63543" name="Picture 1079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00" y="171"/>
              <a:ext cx="573" cy="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535" name="Text Box 1071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rgbClr val="FFFFFF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800" b="1">
                  <a:solidFill>
                    <a:srgbClr val="FFFFFF"/>
                  </a:solidFill>
                </a:rPr>
                <a:t>Administration</a:t>
              </a:r>
            </a:p>
          </p:txBody>
        </p:sp>
      </p:grpSp>
      <p:pic>
        <p:nvPicPr>
          <p:cNvPr id="9" name="Picture 7" descr="ZAN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0926"/>
            <a:ext cx="5577840" cy="307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6477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34851" y="6248400"/>
            <a:ext cx="1911972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September 25-27, 2012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Oceanic &amp; Offshore Managers’ Conference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6FF14-FC6A-41B6-B2DC-884C6B7C3F2E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155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266C2-23C9-4679-9EA6-D74DA6C8C265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1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9F915-29B1-4ADF-B1F4-B9108899500C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032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7D554-CBC1-41AB-90CF-337CEC897EAA}" type="slidenum">
              <a:rPr lang="en-US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682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9F915-29B1-4ADF-B1F4-B910889950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69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7D554-CBC1-41AB-90CF-337CEC897E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63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38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_imagery_no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0"/>
            <a:ext cx="3552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1800" y="5454650"/>
            <a:ext cx="48228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By: Lari Belisle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Date: August  2012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873750" y="269875"/>
            <a:ext cx="2895600" cy="911225"/>
            <a:chOff x="3700" y="170"/>
            <a:chExt cx="1824" cy="574"/>
          </a:xfrm>
        </p:grpSpPr>
        <p:sp>
          <p:nvSpPr>
            <p:cNvPr id="7" name="Text Box 7"/>
            <p:cNvSpPr txBox="1">
              <a:spLocks noChangeArrowheads="1"/>
            </p:cNvSpPr>
            <p:nvPr userDrawn="1"/>
          </p:nvSpPr>
          <p:spPr bwMode="ltGray">
            <a:xfrm>
              <a:off x="4288" y="288"/>
              <a:ext cx="1236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Federal Aviation</a:t>
              </a:r>
            </a:p>
            <a:p>
              <a:pPr eaLnBrk="1" hangingPunct="1">
                <a:lnSpc>
                  <a:spcPct val="85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sz="1800" b="1" smtClean="0">
                  <a:solidFill>
                    <a:srgbClr val="FFFFFF"/>
                  </a:solidFill>
                </a:rPr>
                <a:t>Administration</a:t>
              </a:r>
            </a:p>
          </p:txBody>
        </p:sp>
        <p:pic>
          <p:nvPicPr>
            <p:cNvPr id="8" name="Picture 8" descr="NEW FAA LOGO"/>
            <p:cNvPicPr>
              <a:picLocks noChangeAspect="1" noChangeArrowheads="1"/>
            </p:cNvPicPr>
            <p:nvPr userDrawn="1"/>
          </p:nvPicPr>
          <p:blipFill>
            <a:blip r:embed="rId3">
              <a:clrChange>
                <a:clrFrom>
                  <a:srgbClr val="DF1F06"/>
                </a:clrFrom>
                <a:clrTo>
                  <a:srgbClr val="DF1F0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3" t="3734" r="14973" b="4564"/>
            <a:stretch>
              <a:fillRect/>
            </a:stretch>
          </p:blipFill>
          <p:spPr bwMode="auto">
            <a:xfrm>
              <a:off x="3700" y="170"/>
              <a:ext cx="573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6088" y="312738"/>
            <a:ext cx="4983162" cy="13954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en-US" noProof="0" smtClean="0"/>
              <a:t>Select to edit master title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>
              <a:buFontTx/>
              <a:buNone/>
              <a:defRPr sz="3200">
                <a:solidFill>
                  <a:srgbClr val="969696"/>
                </a:solidFill>
              </a:defRPr>
            </a:lvl1pPr>
          </a:lstStyle>
          <a:p>
            <a:pPr lvl="0"/>
            <a:r>
              <a:rPr lang="en-US" noProof="0" smtClean="0"/>
              <a:t>Select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1331791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86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115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0" y="6035675"/>
            <a:ext cx="9144000" cy="815975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44488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6893" y="1546762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06062" y="6248400"/>
            <a:ext cx="20407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/>
              <a:t>September 25 – 27, 2012</a:t>
            </a:r>
            <a:endParaRPr lang="en-US" dirty="0"/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14356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/>
              <a:t>2012 Oceanic &amp; Offshore Managers’ Conference</a:t>
            </a:r>
            <a:endParaRPr lang="en-US" dirty="0"/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1165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fld id="{74438B1A-AF1B-4C8B-993E-1BADE62A2451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6345" name="Group 25"/>
          <p:cNvGrpSpPr>
            <a:grpSpLocks/>
          </p:cNvGrpSpPr>
          <p:nvPr userDrawn="1"/>
        </p:nvGrpSpPr>
        <p:grpSpPr bwMode="auto">
          <a:xfrm>
            <a:off x="5708650" y="6126158"/>
            <a:ext cx="2047875" cy="660400"/>
            <a:chOff x="3596" y="3859"/>
            <a:chExt cx="1290" cy="416"/>
          </a:xfrm>
        </p:grpSpPr>
        <p:pic>
          <p:nvPicPr>
            <p:cNvPr id="56346" name="Picture 26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96" y="3859"/>
              <a:ext cx="416" cy="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347" name="Text Box 27"/>
            <p:cNvSpPr txBox="1">
              <a:spLocks noChangeArrowheads="1"/>
            </p:cNvSpPr>
            <p:nvPr userDrawn="1"/>
          </p:nvSpPr>
          <p:spPr bwMode="auto">
            <a:xfrm>
              <a:off x="4023" y="3947"/>
              <a:ext cx="863" cy="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chemeClr val="bg1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chemeClr val="bg1"/>
                  </a:solidFill>
                </a:rPr>
                <a:t>Administration</a:t>
              </a:r>
            </a:p>
          </p:txBody>
        </p:sp>
      </p:grpSp>
      <p:sp>
        <p:nvSpPr>
          <p:cNvPr id="56349" name="Text Box 29" hidden="1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b="1" dirty="0">
                <a:solidFill>
                  <a:srgbClr val="C0C0C0"/>
                </a:solidFill>
              </a:rPr>
              <a:t>&lt;Presentation Title – Change on Master Slide&gt;</a:t>
            </a:r>
            <a:endParaRPr lang="en-US" sz="1200" dirty="0">
              <a:solidFill>
                <a:srgbClr val="C0C0C0"/>
              </a:solidFill>
            </a:endParaRPr>
          </a:p>
        </p:txBody>
      </p:sp>
      <p:sp>
        <p:nvSpPr>
          <p:cNvPr id="56350" name="Text Box 30" hidden="1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dirty="0">
                <a:solidFill>
                  <a:srgbClr val="C0C0C0"/>
                </a:solidFill>
              </a:rPr>
              <a:t>&lt;Date of Presentation – Change on Master Slide&gt;</a:t>
            </a:r>
          </a:p>
        </p:txBody>
      </p:sp>
    </p:spTree>
    <p:extLst>
      <p:ext uri="{BB962C8B-B14F-4D97-AF65-F5344CB8AC3E}">
        <p14:creationId xmlns:p14="http://schemas.microsoft.com/office/powerpoint/2010/main" val="397857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0" r:id="rId2"/>
    <p:sldLayoutId id="2147483669" r:id="rId3"/>
    <p:sldLayoutId id="2147483671" r:id="rId4"/>
    <p:sldLayoutId id="2147483672" r:id="rId5"/>
    <p:sldLayoutId id="2147483687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b="1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D2F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6851650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386513" y="6265863"/>
            <a:ext cx="1370012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Federal Aviation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Administration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00050" y="373063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title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08125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940550" y="63055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fld id="{4BA0176E-F579-4546-94E9-5E77E2F160E3}" type="slidenum">
              <a:rPr lang="en-US" sz="1200" b="1" smtClean="0">
                <a:solidFill>
                  <a:srgbClr val="FFFFFF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‹#›</a:t>
            </a:fld>
            <a:endParaRPr lang="en-US" sz="1200" b="1" smtClean="0">
              <a:solidFill>
                <a:srgbClr val="FFFFFF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0" y="6037263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endParaRPr lang="en-US" sz="1200" smtClean="0">
              <a:solidFill>
                <a:srgbClr val="C0C0C0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dirty="0" smtClean="0">
                <a:solidFill>
                  <a:srgbClr val="C0C0C0"/>
                </a:solidFill>
              </a:rPr>
              <a:t>August 2012</a:t>
            </a:r>
          </a:p>
        </p:txBody>
      </p:sp>
      <p:pic>
        <p:nvPicPr>
          <p:cNvPr id="1034" name="Picture 10" descr="NEW FAA LOGO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DF1F06"/>
              </a:clrFrom>
              <a:clrTo>
                <a:srgbClr val="DF1F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3" t="3734" r="14973" b="4564"/>
          <a:stretch>
            <a:fillRect/>
          </a:stretch>
        </p:blipFill>
        <p:spPr bwMode="auto">
          <a:xfrm>
            <a:off x="5708650" y="6124575"/>
            <a:ext cx="660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450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 i="1">
          <a:solidFill>
            <a:schemeClr val="bg1"/>
          </a:solidFill>
          <a:latin typeface="Palatino Linotype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i="1">
          <a:solidFill>
            <a:schemeClr val="bg1"/>
          </a:solidFill>
          <a:latin typeface="Palatino Linotype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i="1">
          <a:solidFill>
            <a:schemeClr val="bg1"/>
          </a:solidFill>
          <a:latin typeface="Palatino Linotype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i="1">
          <a:solidFill>
            <a:schemeClr val="bg1"/>
          </a:solidFill>
          <a:latin typeface="Palatino Linotype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Palatino Linotype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D2F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6851650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386513" y="6265863"/>
            <a:ext cx="1370012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Federal Aviation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1200" b="1" smtClean="0">
                <a:solidFill>
                  <a:srgbClr val="FFFFFF"/>
                </a:solidFill>
              </a:rPr>
              <a:t>Administration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00050" y="373063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title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08125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940550" y="63055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fld id="{9874BE39-65BB-4B92-8A72-35E7ADBE0684}" type="slidenum">
              <a:rPr lang="en-US" sz="1200" b="1" smtClean="0">
                <a:solidFill>
                  <a:srgbClr val="FFFFFF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‹#›</a:t>
            </a:fld>
            <a:endParaRPr lang="en-US" sz="1200" b="1" smtClean="0">
              <a:solidFill>
                <a:srgbClr val="FFFFFF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0" y="6037263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endParaRPr lang="en-US" sz="1200" smtClean="0">
              <a:solidFill>
                <a:srgbClr val="C0C0C0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smtClean="0">
                <a:solidFill>
                  <a:srgbClr val="C0C0C0"/>
                </a:solidFill>
              </a:rPr>
              <a:t>May 8, 2012</a:t>
            </a:r>
          </a:p>
        </p:txBody>
      </p:sp>
      <p:pic>
        <p:nvPicPr>
          <p:cNvPr id="1034" name="Picture 10" descr="NEW FAA LOGO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DF1F06"/>
              </a:clrFrom>
              <a:clrTo>
                <a:srgbClr val="DF1F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3" t="3734" r="14973" b="4564"/>
          <a:stretch>
            <a:fillRect/>
          </a:stretch>
        </p:blipFill>
        <p:spPr bwMode="auto">
          <a:xfrm>
            <a:off x="5708650" y="6124575"/>
            <a:ext cx="660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67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bg1"/>
          </a:solidFill>
          <a:latin typeface="Palatino Linotyp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 i="1">
          <a:solidFill>
            <a:schemeClr val="bg1"/>
          </a:solidFill>
          <a:latin typeface="Palatino Linotype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i="1">
          <a:solidFill>
            <a:schemeClr val="bg1"/>
          </a:solidFill>
          <a:latin typeface="Palatino Linotype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i="1">
          <a:solidFill>
            <a:schemeClr val="bg1"/>
          </a:solidFill>
          <a:latin typeface="Palatino Linotype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i="1">
          <a:solidFill>
            <a:schemeClr val="bg1"/>
          </a:solidFill>
          <a:latin typeface="Palatino Linotype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Palatino Linotype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0" y="6035675"/>
            <a:ext cx="9144000" cy="815975"/>
          </a:xfrm>
          <a:prstGeom prst="rect">
            <a:avLst/>
          </a:prstGeom>
          <a:solidFill>
            <a:srgbClr val="1D2F68"/>
          </a:solidFill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44488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6893" y="1546762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563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06062" y="6248400"/>
            <a:ext cx="20407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>
                <a:solidFill>
                  <a:srgbClr val="FFFFFF">
                    <a:lumMod val="65000"/>
                  </a:srgbClr>
                </a:solidFill>
              </a:rPr>
              <a:t>September 25 – 27, 2012</a:t>
            </a:r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14356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r>
              <a:rPr lang="en-US" dirty="0" smtClean="0">
                <a:solidFill>
                  <a:srgbClr val="FFFFFF">
                    <a:lumMod val="65000"/>
                  </a:srgbClr>
                </a:solidFill>
              </a:rPr>
              <a:t>2012 Oceanic &amp; Offshore Managers’ Conference</a:t>
            </a:r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1165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defRPr>
            </a:lvl1pPr>
          </a:lstStyle>
          <a:p>
            <a:fld id="{74438B1A-AF1B-4C8B-993E-1BADE62A2451}" type="slidenum">
              <a:rPr 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grpSp>
        <p:nvGrpSpPr>
          <p:cNvPr id="56345" name="Group 25"/>
          <p:cNvGrpSpPr>
            <a:grpSpLocks/>
          </p:cNvGrpSpPr>
          <p:nvPr userDrawn="1"/>
        </p:nvGrpSpPr>
        <p:grpSpPr bwMode="auto">
          <a:xfrm>
            <a:off x="5708650" y="6126158"/>
            <a:ext cx="2047875" cy="660400"/>
            <a:chOff x="3596" y="3859"/>
            <a:chExt cx="1290" cy="416"/>
          </a:xfrm>
        </p:grpSpPr>
        <p:pic>
          <p:nvPicPr>
            <p:cNvPr id="56346" name="Picture 26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96" y="3859"/>
              <a:ext cx="416" cy="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347" name="Text Box 27"/>
            <p:cNvSpPr txBox="1">
              <a:spLocks noChangeArrowheads="1"/>
            </p:cNvSpPr>
            <p:nvPr userDrawn="1"/>
          </p:nvSpPr>
          <p:spPr bwMode="auto">
            <a:xfrm>
              <a:off x="4023" y="3947"/>
              <a:ext cx="863" cy="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rgbClr val="FFFFFF"/>
                  </a:solidFill>
                </a:rPr>
                <a:t>Federal Aviation</a:t>
              </a:r>
            </a:p>
            <a:p>
              <a:pPr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sz="1200" b="1" dirty="0">
                  <a:solidFill>
                    <a:srgbClr val="FFFFFF"/>
                  </a:solidFill>
                </a:rPr>
                <a:t>Administration</a:t>
              </a:r>
            </a:p>
          </p:txBody>
        </p:sp>
      </p:grpSp>
      <p:sp>
        <p:nvSpPr>
          <p:cNvPr id="56349" name="Text Box 29" hidden="1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b="1" dirty="0">
                <a:solidFill>
                  <a:srgbClr val="C0C0C0"/>
                </a:solidFill>
              </a:rPr>
              <a:t>&lt;Presentation Title – Change on Master Slide&gt;</a:t>
            </a:r>
            <a:endParaRPr lang="en-US" sz="1200" dirty="0">
              <a:solidFill>
                <a:srgbClr val="C0C0C0"/>
              </a:solidFill>
            </a:endParaRPr>
          </a:p>
        </p:txBody>
      </p:sp>
      <p:sp>
        <p:nvSpPr>
          <p:cNvPr id="56350" name="Text Box 30" hidden="1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dirty="0">
                <a:solidFill>
                  <a:srgbClr val="C0C0C0"/>
                </a:solidFill>
              </a:rPr>
              <a:t>&lt;Date of Presentation – Change on Master Slide&gt;</a:t>
            </a:r>
          </a:p>
        </p:txBody>
      </p:sp>
    </p:spTree>
    <p:extLst>
      <p:ext uri="{BB962C8B-B14F-4D97-AF65-F5344CB8AC3E}">
        <p14:creationId xmlns:p14="http://schemas.microsoft.com/office/powerpoint/2010/main" val="321493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b="1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://www.pfrr.alaska.ed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2.emf"/><Relationship Id="rId4" Type="http://schemas.openxmlformats.org/officeDocument/2006/relationships/oleObject" Target="../embeddings/Microsoft_Excel_97-2003_Worksheet1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3.emf"/><Relationship Id="rId4" Type="http://schemas.openxmlformats.org/officeDocument/2006/relationships/oleObject" Target="../embeddings/Microsoft_Excel_97-2003_Worksheet2.xls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756" y="312738"/>
            <a:ext cx="5441244" cy="738188"/>
          </a:xfrm>
        </p:spPr>
        <p:txBody>
          <a:bodyPr/>
          <a:lstStyle/>
          <a:p>
            <a:pPr algn="l"/>
            <a:r>
              <a:rPr lang="en-US" sz="3600" dirty="0" smtClean="0"/>
              <a:t>FAA Anchorage ARTCC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9093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492" y="344488"/>
            <a:ext cx="8472488" cy="609600"/>
          </a:xfrm>
        </p:spPr>
        <p:txBody>
          <a:bodyPr/>
          <a:lstStyle/>
          <a:p>
            <a:r>
              <a:rPr lang="en-US" sz="3200" dirty="0">
                <a:solidFill>
                  <a:srgbClr val="000000"/>
                </a:solidFill>
              </a:rPr>
              <a:t>Trial to Merge PACOTS Track </a:t>
            </a:r>
            <a:r>
              <a:rPr lang="en-US" sz="3200" dirty="0" smtClean="0">
                <a:solidFill>
                  <a:srgbClr val="000000"/>
                </a:solidFill>
              </a:rPr>
              <a:t>C/E,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DOTS+ Track Generation Network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95300" y="1659467"/>
            <a:ext cx="8050213" cy="436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Oakland has developed a test network in DOTS+ to merge PACOTS Tracks C &amp; E.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Over the past months, Oakland has been generating test PACOTS Merged Routes and optimizing the new network.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When DOTS+ merges PACOTS Tracks C and E, rough traffic analysis is completed on the days traffic.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63339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600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Trial to Merge PACOTS Track C/E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10" name="Picture 2" descr="Y:\520\DOTS Data\Track C-E Potential Merge Graphic Depiction 9-4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350"/>
            <a:ext cx="9143999" cy="543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8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600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Trial to Merge PACOTS Track C/E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1200"/>
            <a:ext cx="9144000" cy="536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88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3019" y="45156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Cross </a:t>
            </a:r>
            <a:r>
              <a:rPr lang="en-US" sz="3600" dirty="0">
                <a:solidFill>
                  <a:schemeClr val="tx1"/>
                </a:solidFill>
              </a:rPr>
              <a:t>Polar Operations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7" y="747288"/>
            <a:ext cx="8218310" cy="524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3019" y="92907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Cross </a:t>
            </a:r>
            <a:r>
              <a:rPr lang="en-US" sz="3600" dirty="0">
                <a:solidFill>
                  <a:schemeClr val="tx1"/>
                </a:solidFill>
              </a:rPr>
              <a:t>Polar Operations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4355"/>
            <a:ext cx="4699321" cy="46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22" y="1267069"/>
            <a:ext cx="4444677" cy="4198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08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7334" y="161608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RTE </a:t>
            </a:r>
            <a:r>
              <a:rPr lang="en-US" sz="3600" dirty="0">
                <a:solidFill>
                  <a:srgbClr val="000000"/>
                </a:solidFill>
              </a:rPr>
              <a:t>Zero Minute Track Load Trial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21819" y="5429110"/>
            <a:ext cx="7611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 smtClean="0">
                <a:solidFill>
                  <a:srgbClr val="002060"/>
                </a:solidFill>
              </a:rPr>
              <a:t>August 2012:  ZAN </a:t>
            </a:r>
            <a:r>
              <a:rPr lang="en-US" sz="1600" dirty="0">
                <a:solidFill>
                  <a:srgbClr val="002060"/>
                </a:solidFill>
              </a:rPr>
              <a:t>initiated a trial of Track Loading Russian Trans East Fixes PILUN, LISKI, and MARCC </a:t>
            </a:r>
            <a:r>
              <a:rPr lang="en-US" sz="1600" dirty="0" smtClean="0">
                <a:solidFill>
                  <a:srgbClr val="002060"/>
                </a:solidFill>
              </a:rPr>
              <a:t>(BESAT) at </a:t>
            </a:r>
            <a:r>
              <a:rPr lang="en-US" sz="1600" dirty="0">
                <a:solidFill>
                  <a:srgbClr val="002060"/>
                </a:solidFill>
              </a:rPr>
              <a:t>Zero Minutes same altitude. 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8934"/>
            <a:ext cx="9144000" cy="465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7334" y="161608"/>
            <a:ext cx="8472488" cy="609600"/>
          </a:xfrm>
        </p:spPr>
        <p:txBody>
          <a:bodyPr/>
          <a:lstStyle/>
          <a:p>
            <a:r>
              <a:rPr lang="en-US" sz="3600" dirty="0">
                <a:solidFill>
                  <a:srgbClr val="000000"/>
                </a:solidFill>
              </a:rPr>
              <a:t>RTE Zero Minute Track Load Trial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>
                <a:solidFill>
                  <a:srgbClr val="FFFFFF">
                    <a:lumMod val="65000"/>
                  </a:srgbClr>
                </a:solidFill>
              </a:rPr>
              <a:pPr/>
              <a:t>16</a:t>
            </a:fld>
            <a:endParaRPr lang="en-US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55" y="1511600"/>
            <a:ext cx="7608710" cy="339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0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334" y="170316"/>
            <a:ext cx="8472488" cy="6096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RTE Tactical Reroute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66C2-23C9-4679-9EA6-D74DA6C8C265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7943"/>
            <a:ext cx="9143999" cy="505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346296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0000"/>
                </a:solidFill>
              </a:rPr>
              <a:t>Anchorage Center supports </a:t>
            </a:r>
            <a:r>
              <a:rPr lang="en-US" sz="2800" dirty="0" smtClean="0">
                <a:solidFill>
                  <a:srgbClr val="000000"/>
                </a:solidFill>
              </a:rPr>
              <a:t>the only Commercial </a:t>
            </a:r>
            <a:r>
              <a:rPr lang="en-US" sz="2800" dirty="0">
                <a:solidFill>
                  <a:srgbClr val="000000"/>
                </a:solidFill>
              </a:rPr>
              <a:t>Space Launch facility not associated with a Federal Facility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0" y="1410789"/>
            <a:ext cx="9030789" cy="461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>
                <a:solidFill>
                  <a:srgbClr val="000000"/>
                </a:solidFill>
              </a:rPr>
              <a:t>Unmanned Aircraft Systems (UAS)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8" name="Picture 3" descr="uav-altair-takeoff-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496" y="1193074"/>
            <a:ext cx="4191082" cy="238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193074"/>
            <a:ext cx="3533504" cy="244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kgzpiay8ih0w0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3753394"/>
            <a:ext cx="3533504" cy="221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unmanned aircraf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497" y="3753394"/>
            <a:ext cx="4191081" cy="221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76661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ZAN Overview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49904" y="1004065"/>
            <a:ext cx="7707086" cy="4270647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ADS-B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ATOP Expansion – 60’s Transition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IPACG Review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30/30 in ZAN Oceanic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Track C/E Trial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Improved Efficiencies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Cross Polar Operations</a:t>
            </a:r>
          </a:p>
          <a:p>
            <a:pPr lvl="1"/>
            <a:r>
              <a:rPr lang="en-US" dirty="0">
                <a:solidFill>
                  <a:srgbClr val="002060"/>
                </a:solidFill>
              </a:rPr>
              <a:t>RTE Zero Minute Track Load Trial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UAS Operations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Military Exercises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Traffic Count Update</a:t>
            </a: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57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684" name="Picture 4" descr="moving-to-mooring-point_bl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220200" cy="417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Picture 5" descr="UAF Scout on the 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0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Picture 6" descr="Aeryon-Scout-UA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1200"/>
            <a:ext cx="9144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87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21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Red Flag Alaska Airspace</a:t>
            </a:r>
          </a:p>
        </p:txBody>
      </p:sp>
      <p:pic>
        <p:nvPicPr>
          <p:cNvPr id="3778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63" y="925689"/>
            <a:ext cx="4198937" cy="5090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pic>
        <p:nvPicPr>
          <p:cNvPr id="37786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5689"/>
            <a:ext cx="4967288" cy="5114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200521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22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369462" y="129645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MFE Airspace Summer 2013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72" y="869244"/>
            <a:ext cx="5513655" cy="517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929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23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Total ZAN Facility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7" y="936978"/>
            <a:ext cx="7947377" cy="510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26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24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ZAN Oceanic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062996"/>
              </p:ext>
            </p:extLst>
          </p:nvPr>
        </p:nvGraphicFramePr>
        <p:xfrm>
          <a:off x="654755" y="869245"/>
          <a:ext cx="7845777" cy="506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Worksheet" r:id="rId4" imgW="5867272" imgH="5876801" progId="Excel.Sheet.8">
                  <p:embed/>
                </p:oleObj>
              </mc:Choice>
              <mc:Fallback>
                <p:oleObj name="Worksheet" r:id="rId4" imgW="5867272" imgH="5876801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4755" y="869245"/>
                        <a:ext cx="7845777" cy="506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25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Russian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597753"/>
              </p:ext>
            </p:extLst>
          </p:nvPr>
        </p:nvGraphicFramePr>
        <p:xfrm>
          <a:off x="451555" y="846667"/>
          <a:ext cx="8297333" cy="5125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Worksheet" r:id="rId4" imgW="5600748" imgH="6124555" progId="Excel.Sheet.8">
                  <p:embed/>
                </p:oleObj>
              </mc:Choice>
              <mc:Fallback>
                <p:oleObj name="Worksheet" r:id="rId4" imgW="5600748" imgH="612455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1555" y="846667"/>
                        <a:ext cx="8297333" cy="5125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26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2010 – 2011 Russian Distribution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dirty="0"/>
          </a:p>
          <a:p>
            <a:pPr>
              <a:lnSpc>
                <a:spcPct val="80000"/>
              </a:lnSpc>
            </a:pPr>
            <a:endParaRPr lang="en-US" dirty="0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027937"/>
              </p:ext>
            </p:extLst>
          </p:nvPr>
        </p:nvGraphicFramePr>
        <p:xfrm>
          <a:off x="90310" y="1068390"/>
          <a:ext cx="8963389" cy="4971176"/>
        </p:xfrm>
        <a:graphic>
          <a:graphicData uri="http://schemas.openxmlformats.org/drawingml/2006/table">
            <a:tbl>
              <a:tblPr/>
              <a:tblGrid>
                <a:gridCol w="376805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274040"/>
                <a:gridCol w="319712"/>
                <a:gridCol w="274040"/>
                <a:gridCol w="319712"/>
              </a:tblGrid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2010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DEVID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RAMEL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NIKIN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ORVIT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PILUN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LISKI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FRENK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KUTAL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VALDA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ERNIK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RUSOR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BESAT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BAMOK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KOKES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1686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483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2379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481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1905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1202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687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663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23351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2011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DEVID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NALIM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RAMEL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NIKIN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ORVIT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PILUN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LISKI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FRENK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KUTAL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VALDA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ERNIK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RUSOR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BESAT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BAMOK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KOKES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2188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1690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595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2184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2297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1983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386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455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2159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565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2333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708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2603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257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838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245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2939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368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1991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1604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1000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3047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717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2146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269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875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149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7080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2167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89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581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3095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69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27383</a:t>
                      </a:r>
                    </a:p>
                  </a:txBody>
                  <a:tcPr marL="6155" marR="6155" marT="61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85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latin typeface="Arial"/>
                        </a:rPr>
                        <a:t>NALIM Effective 2/10/2011</a:t>
                      </a: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 dirty="0">
                        <a:effectLst/>
                        <a:latin typeface="Arial"/>
                      </a:endParaRPr>
                    </a:p>
                  </a:txBody>
                  <a:tcPr marL="6155" marR="6155" marT="61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27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2012 Russian Trans East Distribution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242606"/>
              </p:ext>
            </p:extLst>
          </p:nvPr>
        </p:nvGraphicFramePr>
        <p:xfrm>
          <a:off x="112887" y="1749773"/>
          <a:ext cx="8906934" cy="3612448"/>
        </p:xfrm>
        <a:graphic>
          <a:graphicData uri="http://schemas.openxmlformats.org/drawingml/2006/table">
            <a:tbl>
              <a:tblPr/>
              <a:tblGrid>
                <a:gridCol w="555207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389826"/>
                <a:gridCol w="555207"/>
              </a:tblGrid>
              <a:tr h="2364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FRENK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KUTAL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VALDA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ERNIK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RUSOR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BESAT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BAMOK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KOKES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LUMES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KUNAD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64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13269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31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LUMES &amp; KUNAD effective 4/5/2012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28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2012 Cross Polar Distribution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978705"/>
              </p:ext>
            </p:extLst>
          </p:nvPr>
        </p:nvGraphicFramePr>
        <p:xfrm>
          <a:off x="546100" y="1749782"/>
          <a:ext cx="8050214" cy="3725335"/>
        </p:xfrm>
        <a:graphic>
          <a:graphicData uri="http://schemas.openxmlformats.org/drawingml/2006/table">
            <a:tbl>
              <a:tblPr/>
              <a:tblGrid>
                <a:gridCol w="396971"/>
                <a:gridCol w="332348"/>
                <a:gridCol w="304653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69276"/>
                <a:gridCol w="350811"/>
                <a:gridCol w="313884"/>
                <a:gridCol w="443131"/>
              </a:tblGrid>
              <a:tr h="2122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218" marR="9218" marT="92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DEVID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NALIM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LURUN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RAMEL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PINAG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NIKIN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ORVIT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AMATI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PILUN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LISKI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2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E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W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994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853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1098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936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291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1023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127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1001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979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1173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6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302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1581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207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164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939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785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2243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425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916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511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1459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9909</a:t>
                      </a:r>
                    </a:p>
                  </a:txBody>
                  <a:tcPr marL="9218" marR="9218" marT="92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PINAG Effective 1/18/2012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701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effectLst/>
                          <a:latin typeface="Arial"/>
                        </a:rPr>
                        <a:t>LURUN &amp; AMATI  Effective 10/21/2012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29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ZAN NOPAC Traffic Count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778646"/>
              </p:ext>
            </p:extLst>
          </p:nvPr>
        </p:nvGraphicFramePr>
        <p:xfrm>
          <a:off x="1207910" y="1636888"/>
          <a:ext cx="6705600" cy="4030136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  <a:gridCol w="838200"/>
              </a:tblGrid>
              <a:tr h="248233"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66CC"/>
                          </a:solidFill>
                          <a:effectLst/>
                          <a:latin typeface="Arial"/>
                        </a:rPr>
                        <a:t>[Oceanic count minus Polar routes, Polar = LISKI &amp; North Fixes]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5188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4381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4043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4765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4428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7632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6365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4682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4564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4888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6923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4109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6088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7440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7584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7462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6750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5796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4933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5204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68018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80114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62788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57434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65298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59871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51221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33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-22%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-9%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-8%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/>
                        </a:rPr>
                        <a:t>-14%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ADS-B Service Volumes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7611"/>
            <a:ext cx="9144000" cy="501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41315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A2589-8622-4056-8764-898AF58B5F53}" type="slidenum">
              <a:rPr lang="en-US"/>
              <a:pPr/>
              <a:t>30</a:t>
            </a:fld>
            <a:endParaRPr lang="en-US"/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86090"/>
            <a:ext cx="8472488" cy="739599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Anchorage ARTCC Contact Information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2286000" y="1068388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2286000" y="2963863"/>
            <a:ext cx="4572000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pPr>
              <a:lnSpc>
                <a:spcPct val="80000"/>
              </a:lnSpc>
            </a:pPr>
            <a:endParaRPr lang="en-US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5225" y="1196622"/>
            <a:ext cx="6917619" cy="4188178"/>
          </a:xfrm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875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03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671548" y="700930"/>
            <a:ext cx="446949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6600" dirty="0"/>
              <a:t>Questions?</a:t>
            </a:r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06397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336" y="248356"/>
            <a:ext cx="8472488" cy="604132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ADS-B Air Traffic Route Coverage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@ 18,000 ft.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1" b="10506"/>
          <a:stretch>
            <a:fillRect/>
          </a:stretch>
        </p:blipFill>
        <p:spPr bwMode="auto">
          <a:xfrm>
            <a:off x="0" y="1071154"/>
            <a:ext cx="9144000" cy="4967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57456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0" y="1"/>
            <a:ext cx="3909355" cy="602633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>
                <a:latin typeface="Palatino Linotype" pitchFamily="18" charset="0"/>
                <a:ea typeface="+mj-ea"/>
                <a:cs typeface="+mj-cs"/>
              </a:rPr>
              <a:t>Advanced Technology </a:t>
            </a:r>
            <a:r>
              <a:rPr lang="en-US" sz="2400" dirty="0" smtClean="0">
                <a:latin typeface="Palatino Linotype" pitchFamily="18" charset="0"/>
                <a:ea typeface="+mj-ea"/>
                <a:cs typeface="+mj-cs"/>
              </a:rPr>
              <a:t>and Oceanic </a:t>
            </a:r>
            <a:r>
              <a:rPr lang="en-US" sz="2400" dirty="0">
                <a:latin typeface="Palatino Linotype" pitchFamily="18" charset="0"/>
                <a:ea typeface="+mj-ea"/>
                <a:cs typeface="+mj-cs"/>
              </a:rPr>
              <a:t>Procedures (</a:t>
            </a:r>
            <a:r>
              <a:rPr lang="en-US" sz="2400" dirty="0" smtClean="0">
                <a:latin typeface="Palatino Linotype" pitchFamily="18" charset="0"/>
                <a:ea typeface="+mj-ea"/>
                <a:cs typeface="+mj-cs"/>
              </a:rPr>
              <a:t>ATOP)</a:t>
            </a:r>
          </a:p>
          <a:p>
            <a:pPr algn="ctr" eaLnBrk="1" hangingPunct="1">
              <a:buFontTx/>
              <a:buNone/>
            </a:pPr>
            <a:r>
              <a:rPr lang="en-US" sz="2400" dirty="0" smtClean="0">
                <a:latin typeface="Palatino Linotype" pitchFamily="18" charset="0"/>
              </a:rPr>
              <a:t>“</a:t>
            </a:r>
            <a:r>
              <a:rPr lang="en-US" sz="2400" dirty="0">
                <a:latin typeface="Palatino Linotype" pitchFamily="18" charset="0"/>
              </a:rPr>
              <a:t>60’s Transition” </a:t>
            </a:r>
            <a:endParaRPr lang="en-US" sz="2400" dirty="0" smtClean="0">
              <a:latin typeface="Palatino Linotype" pitchFamily="18" charset="0"/>
            </a:endParaRPr>
          </a:p>
          <a:p>
            <a:pPr algn="ctr" eaLnBrk="1" hangingPunct="1">
              <a:buFontTx/>
              <a:buNone/>
            </a:pPr>
            <a:endParaRPr lang="en-US" sz="2400" dirty="0" smtClean="0">
              <a:latin typeface="Palatino Linotype" pitchFamily="18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Palatino Linotype" pitchFamily="18" charset="0"/>
              </a:rPr>
              <a:t>Phase </a:t>
            </a:r>
            <a:r>
              <a:rPr lang="en-US" sz="2400" dirty="0">
                <a:solidFill>
                  <a:srgbClr val="002060"/>
                </a:solidFill>
                <a:latin typeface="Palatino Linotype" pitchFamily="18" charset="0"/>
              </a:rPr>
              <a:t>1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High Sectors 63, 68,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69 move </a:t>
            </a: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to the ATOP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platform – January 2014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Palatino Linotype" pitchFamily="18" charset="0"/>
              </a:rPr>
              <a:t>Phase </a:t>
            </a:r>
            <a:r>
              <a:rPr lang="en-US" sz="2400" dirty="0">
                <a:solidFill>
                  <a:srgbClr val="002060"/>
                </a:solidFill>
                <a:latin typeface="Palatino Linotype" pitchFamily="18" charset="0"/>
              </a:rPr>
              <a:t>2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High Sector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64 created </a:t>
            </a:r>
            <a:r>
              <a:rPr lang="en-US" dirty="0">
                <a:solidFill>
                  <a:srgbClr val="002060"/>
                </a:solidFill>
                <a:latin typeface="Palatino Linotype" pitchFamily="18" charset="0"/>
              </a:rPr>
              <a:t>on the ATOP platform from Arctic portion of Sector </a:t>
            </a:r>
            <a:r>
              <a:rPr lang="en-US" dirty="0" smtClean="0">
                <a:solidFill>
                  <a:srgbClr val="002060"/>
                </a:solidFill>
                <a:latin typeface="Palatino Linotype" pitchFamily="18" charset="0"/>
              </a:rPr>
              <a:t>4 – October 2014</a:t>
            </a:r>
            <a:endParaRPr lang="en-US" dirty="0">
              <a:solidFill>
                <a:srgbClr val="002060"/>
              </a:solidFill>
              <a:latin typeface="Palatino Linotype" pitchFamily="18" charset="0"/>
            </a:endParaRPr>
          </a:p>
          <a:p>
            <a:endParaRPr lang="en-US" dirty="0"/>
          </a:p>
        </p:txBody>
      </p:sp>
      <p:pic>
        <p:nvPicPr>
          <p:cNvPr id="9" name="Picture 4" descr="Phas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0"/>
            <a:ext cx="5291137" cy="602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386866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2499" y="161608"/>
            <a:ext cx="8472488" cy="609600"/>
          </a:xfrm>
        </p:spPr>
        <p:txBody>
          <a:bodyPr/>
          <a:lstStyle/>
          <a:p>
            <a:r>
              <a:rPr lang="en-US" sz="2800" dirty="0">
                <a:solidFill>
                  <a:srgbClr val="000000"/>
                </a:solidFill>
              </a:rPr>
              <a:t>30NM Lateral/30NM Longitudinal in ZAN Oceanic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897"/>
            <a:ext cx="9144000" cy="522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19" y="809897"/>
            <a:ext cx="4598615" cy="182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44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599"/>
            <a:ext cx="8472488" cy="1185333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Trial to Merge PACOTS Track C/E,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3200" dirty="0" smtClean="0">
                <a:solidFill>
                  <a:srgbClr val="000000"/>
                </a:solidFill>
              </a:rPr>
              <a:t>PACOTS Track Generation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13020" y="1654175"/>
            <a:ext cx="8232494" cy="424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dirty="0" smtClean="0">
                <a:solidFill>
                  <a:srgbClr val="1D2F68"/>
                </a:solidFill>
              </a:rPr>
              <a:t>The first generated westbound PACOTS by Oakland TMU is Track E.</a:t>
            </a:r>
          </a:p>
          <a:p>
            <a:endParaRPr lang="en-US" sz="2400" dirty="0" smtClean="0">
              <a:solidFill>
                <a:srgbClr val="1D2F68"/>
              </a:solidFill>
            </a:endParaRPr>
          </a:p>
          <a:p>
            <a:r>
              <a:rPr lang="en-US" sz="2400" dirty="0" smtClean="0">
                <a:solidFill>
                  <a:srgbClr val="1D2F68"/>
                </a:solidFill>
              </a:rPr>
              <a:t>Subsequently generated tracks may not be able to follow the most efficient route because they must remain separated from Track E.</a:t>
            </a:r>
          </a:p>
          <a:p>
            <a:endParaRPr lang="en-US" sz="2400" dirty="0" smtClean="0">
              <a:solidFill>
                <a:srgbClr val="1D2F68"/>
              </a:solidFill>
            </a:endParaRPr>
          </a:p>
          <a:p>
            <a:r>
              <a:rPr lang="en-US" sz="2400" dirty="0" smtClean="0">
                <a:solidFill>
                  <a:srgbClr val="1D2F68"/>
                </a:solidFill>
              </a:rPr>
              <a:t>The Network for Track E/F does not include R220</a:t>
            </a:r>
          </a:p>
        </p:txBody>
      </p:sp>
    </p:spTree>
    <p:extLst>
      <p:ext uri="{BB962C8B-B14F-4D97-AF65-F5344CB8AC3E}">
        <p14:creationId xmlns:p14="http://schemas.microsoft.com/office/powerpoint/2010/main" val="38913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599"/>
            <a:ext cx="8472488" cy="1185333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Trial to Merge PACOTS Track C/E,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3200" dirty="0" smtClean="0">
                <a:solidFill>
                  <a:srgbClr val="000000"/>
                </a:solidFill>
              </a:rPr>
              <a:t>Procedural Proposal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13019" y="1411111"/>
            <a:ext cx="8560048" cy="426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This operational trial would be a hybrid of different Pacific Oceanic Procedures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Allow the merging of PACOTS Tracks C and E in the Oakland or Anchorage FIRs when it provides a savings advantage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Use Track Advisory (TA) when PACOTS Tracks C &amp; E were merged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TA would be used to manage the merging traffic at the point where the routes converge.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6011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756" y="101599"/>
            <a:ext cx="8472488" cy="1185333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Trial to Merge PACOTS Track C/E,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3200" dirty="0" smtClean="0">
                <a:solidFill>
                  <a:srgbClr val="000000"/>
                </a:solidFill>
              </a:rPr>
              <a:t>Procedural Proposal (cont.)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38B1A-AF1B-4C8B-993E-1BADE62A245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63551" y="6296985"/>
            <a:ext cx="2950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CPWG/14 – FAA, Anchorage ARTCC</a:t>
            </a:r>
            <a:endParaRPr lang="en-US" sz="1400" dirty="0">
              <a:solidFill>
                <a:srgbClr val="FFFFFF">
                  <a:lumMod val="65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019" y="6296986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None/>
            </a:pP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December 10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 – </a:t>
            </a:r>
            <a:r>
              <a:rPr lang="en-US" sz="1400" dirty="0" smtClean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15, </a:t>
            </a:r>
            <a:r>
              <a:rPr lang="en-US" sz="1400" dirty="0">
                <a:solidFill>
                  <a:srgbClr val="FFFFFF">
                    <a:lumMod val="65000"/>
                  </a:srgbClr>
                </a:solidFill>
                <a:latin typeface="Times New Roman" pitchFamily="18" charset="0"/>
              </a:rPr>
              <a:t>2012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14490" y="1648178"/>
            <a:ext cx="8613422" cy="419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The TA gateway fix for Merged tracks would be the track merge point.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Operators flight planning Track C from the starting point would request a Gateway reservation (TKF) prior to 1650 UTC.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1D2F68"/>
                </a:solidFill>
              </a:rPr>
              <a:t>After the GRL was published at 1650UTC operators desiring to flight plan via a merged Track E would request a Gateway Reservation (TKF)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1D2F68"/>
              </a:solidFill>
            </a:endParaRPr>
          </a:p>
          <a:p>
            <a:pPr>
              <a:lnSpc>
                <a:spcPct val="90000"/>
              </a:lnSpc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11416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Zan Overview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buFontTx/>
          <a:buNone/>
          <a:defRPr sz="1200" b="1" dirty="0">
            <a:solidFill>
              <a:srgbClr val="C0C0C0"/>
            </a:solidFill>
          </a:defRPr>
        </a:defPPr>
      </a:lstStyle>
    </a:tx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Zan Overview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buFontTx/>
          <a:buNone/>
          <a:defRPr sz="1200" b="1" dirty="0">
            <a:solidFill>
              <a:srgbClr val="C0C0C0"/>
            </a:solidFill>
          </a:defRPr>
        </a:defPPr>
      </a:lstStyle>
    </a:tx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D4BFEFC604A14EA34DBFF8B069B93B" ma:contentTypeVersion="0" ma:contentTypeDescription="Create a new document." ma:contentTypeScope="" ma:versionID="ff457c6ce759c940a337a59384929bf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BEA294A-BE18-4955-BDBC-3C531927F5AC}"/>
</file>

<file path=customXml/itemProps2.xml><?xml version="1.0" encoding="utf-8"?>
<ds:datastoreItem xmlns:ds="http://schemas.openxmlformats.org/officeDocument/2006/customXml" ds:itemID="{A5E24F41-EFB1-4CEC-AEE0-4F4D99AF6427}"/>
</file>

<file path=customXml/itemProps3.xml><?xml version="1.0" encoding="utf-8"?>
<ds:datastoreItem xmlns:ds="http://schemas.openxmlformats.org/officeDocument/2006/customXml" ds:itemID="{60D1D6AF-3B08-41B2-8375-3236938F028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8903</TotalTime>
  <Words>2396</Words>
  <Application>Microsoft Office PowerPoint</Application>
  <PresentationFormat>On-screen Show (4:3)</PresentationFormat>
  <Paragraphs>1824</Paragraphs>
  <Slides>31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1_Zan Overview</vt:lpstr>
      <vt:lpstr>1_Custom Design</vt:lpstr>
      <vt:lpstr>2_Custom Design</vt:lpstr>
      <vt:lpstr>2_Zan Overview</vt:lpstr>
      <vt:lpstr>Worksheet</vt:lpstr>
      <vt:lpstr>FAA Anchorage ARTCC</vt:lpstr>
      <vt:lpstr>ZAN Overview</vt:lpstr>
      <vt:lpstr>ADS-B Service Volumes</vt:lpstr>
      <vt:lpstr>ADS-B Air Traffic Route Coverage @ 18,000 ft. </vt:lpstr>
      <vt:lpstr>PowerPoint Presentation</vt:lpstr>
      <vt:lpstr>30NM Lateral/30NM Longitudinal in ZAN Oceanic</vt:lpstr>
      <vt:lpstr>Trial to Merge PACOTS Track C/E, PACOTS Track Generation</vt:lpstr>
      <vt:lpstr>Trial to Merge PACOTS Track C/E, Procedural Proposal</vt:lpstr>
      <vt:lpstr>Trial to Merge PACOTS Track C/E, Procedural Proposal (cont.)</vt:lpstr>
      <vt:lpstr>Trial to Merge PACOTS Track C/E,  DOTS+ Track Generation Network </vt:lpstr>
      <vt:lpstr>Trial to Merge PACOTS Track C/E</vt:lpstr>
      <vt:lpstr>Trial to Merge PACOTS Track C/E</vt:lpstr>
      <vt:lpstr>Cross Polar Operations</vt:lpstr>
      <vt:lpstr>Cross Polar Operations</vt:lpstr>
      <vt:lpstr>RTE Zero Minute Track Load Trial</vt:lpstr>
      <vt:lpstr>RTE Zero Minute Track Load Trial</vt:lpstr>
      <vt:lpstr>RTE Tactical Reroute</vt:lpstr>
      <vt:lpstr>Anchorage Center supports the only Commercial Space Launch facility not associated with a Federal Facility</vt:lpstr>
      <vt:lpstr>Unmanned Aircraft Systems (UAS)</vt:lpstr>
      <vt:lpstr>PowerPoint Presentation</vt:lpstr>
      <vt:lpstr>Red Flag Alaska Airspace</vt:lpstr>
      <vt:lpstr>MFE Airspace Summer 2013</vt:lpstr>
      <vt:lpstr>Total ZAN Facility Traffic Count</vt:lpstr>
      <vt:lpstr>ZAN Oceanic Traffic Count</vt:lpstr>
      <vt:lpstr>Russian Traffic Count</vt:lpstr>
      <vt:lpstr>2010 – 2011 Russian Distribution</vt:lpstr>
      <vt:lpstr>2012 Russian Trans East Distribution</vt:lpstr>
      <vt:lpstr>2012 Cross Polar Distribution</vt:lpstr>
      <vt:lpstr>ZAN NOPAC Traffic Count</vt:lpstr>
      <vt:lpstr>Anchorage ARTCC Contact Information</vt:lpstr>
      <vt:lpstr>PowerPoint Presentation</vt:lpstr>
    </vt:vector>
  </TitlesOfParts>
  <Company>FAA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MTONEY</dc:creator>
  <cp:lastModifiedBy>Leslie McCormick</cp:lastModifiedBy>
  <cp:revision>202</cp:revision>
  <dcterms:created xsi:type="dcterms:W3CDTF">2005-01-28T20:32:53Z</dcterms:created>
  <dcterms:modified xsi:type="dcterms:W3CDTF">2012-11-23T15:42:44Z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0x01010008D4BFEFC604A14EA34DBFF8B069B93B</vt:lpwstr>
  </property>
</Properties>
</file>