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6" r:id="rId4"/>
    <p:sldMasterId id="2147483673" r:id="rId5"/>
    <p:sldMasterId id="2147483688" r:id="rId6"/>
    <p:sldMasterId id="2147483702" r:id="rId7"/>
  </p:sldMasterIdLst>
  <p:notesMasterIdLst>
    <p:notesMasterId r:id="rId38"/>
  </p:notesMasterIdLst>
  <p:handoutMasterIdLst>
    <p:handoutMasterId r:id="rId39"/>
  </p:handoutMasterIdLst>
  <p:sldIdLst>
    <p:sldId id="275" r:id="rId8"/>
    <p:sldId id="283" r:id="rId9"/>
    <p:sldId id="276" r:id="rId10"/>
    <p:sldId id="279" r:id="rId11"/>
    <p:sldId id="282" r:id="rId12"/>
    <p:sldId id="296" r:id="rId13"/>
    <p:sldId id="317" r:id="rId14"/>
    <p:sldId id="318" r:id="rId15"/>
    <p:sldId id="319" r:id="rId16"/>
    <p:sldId id="320" r:id="rId17"/>
    <p:sldId id="316" r:id="rId18"/>
    <p:sldId id="315" r:id="rId19"/>
    <p:sldId id="297" r:id="rId20"/>
    <p:sldId id="321" r:id="rId21"/>
    <p:sldId id="298" r:id="rId22"/>
    <p:sldId id="305" r:id="rId23"/>
    <p:sldId id="299" r:id="rId24"/>
    <p:sldId id="300" r:id="rId25"/>
    <p:sldId id="303" r:id="rId26"/>
    <p:sldId id="306" r:id="rId27"/>
    <p:sldId id="322" r:id="rId28"/>
    <p:sldId id="307" r:id="rId29"/>
    <p:sldId id="308" r:id="rId30"/>
    <p:sldId id="309" r:id="rId31"/>
    <p:sldId id="310" r:id="rId32"/>
    <p:sldId id="311" r:id="rId33"/>
    <p:sldId id="312" r:id="rId34"/>
    <p:sldId id="313" r:id="rId35"/>
    <p:sldId id="314" r:id="rId36"/>
    <p:sldId id="302" r:id="rId37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50000"/>
      </a:spcBef>
      <a:spcAft>
        <a:spcPct val="0"/>
      </a:spcAft>
      <a:buChar char="•"/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buChar char="•"/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buChar char="•"/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buChar char="•"/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buChar char="•"/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D0E1773-2C58-4A1C-9F4D-09A126D9EB70}">
          <p14:sldIdLst>
            <p14:sldId id="275"/>
            <p14:sldId id="283"/>
            <p14:sldId id="276"/>
            <p14:sldId id="279"/>
            <p14:sldId id="282"/>
            <p14:sldId id="296"/>
            <p14:sldId id="317"/>
            <p14:sldId id="318"/>
            <p14:sldId id="319"/>
            <p14:sldId id="320"/>
            <p14:sldId id="316"/>
            <p14:sldId id="315"/>
            <p14:sldId id="297"/>
            <p14:sldId id="321"/>
            <p14:sldId id="298"/>
            <p14:sldId id="305"/>
            <p14:sldId id="299"/>
            <p14:sldId id="300"/>
            <p14:sldId id="303"/>
            <p14:sldId id="306"/>
            <p14:sldId id="322"/>
            <p14:sldId id="307"/>
            <p14:sldId id="308"/>
            <p14:sldId id="309"/>
            <p14:sldId id="310"/>
            <p14:sldId id="311"/>
            <p14:sldId id="312"/>
            <p14:sldId id="313"/>
            <p14:sldId id="314"/>
            <p14:sldId id="30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2F68"/>
    <a:srgbClr val="FF0000"/>
    <a:srgbClr val="FFFF99"/>
    <a:srgbClr val="FFCC00"/>
    <a:srgbClr val="DDDDDD"/>
    <a:srgbClr val="C0C0C0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224" autoAdjust="0"/>
    <p:restoredTop sz="94755" autoAdjust="0"/>
  </p:normalViewPr>
  <p:slideViewPr>
    <p:cSldViewPr snapToGrid="0">
      <p:cViewPr varScale="1">
        <p:scale>
          <a:sx n="67" d="100"/>
          <a:sy n="67" d="100"/>
        </p:scale>
        <p:origin x="-1560" y="-102"/>
      </p:cViewPr>
      <p:guideLst>
        <p:guide orient="horz" pos="536"/>
        <p:guide pos="3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-1950" y="-90"/>
      </p:cViewPr>
      <p:guideLst>
        <p:guide orient="horz" pos="2928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020" tIns="45510" rIns="91020" bIns="45510" numCol="1" anchor="t" anchorCtr="0" compatLnSpc="1">
            <a:prstTxWarp prst="textNoShape">
              <a:avLst/>
            </a:prstTxWarp>
          </a:bodyPr>
          <a:lstStyle>
            <a:lvl1pPr defTabSz="911225">
              <a:spcBef>
                <a:spcPct val="0"/>
              </a:spcBef>
              <a:buFontTx/>
              <a:buNone/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020" tIns="45510" rIns="91020" bIns="45510" numCol="1" anchor="t" anchorCtr="0" compatLnSpc="1">
            <a:prstTxWarp prst="textNoShape">
              <a:avLst/>
            </a:prstTxWarp>
          </a:bodyPr>
          <a:lstStyle>
            <a:lvl1pPr algn="r" defTabSz="911225">
              <a:spcBef>
                <a:spcPct val="0"/>
              </a:spcBef>
              <a:buFontTx/>
              <a:buNone/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2971800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020" tIns="45510" rIns="91020" bIns="45510" numCol="1" anchor="b" anchorCtr="0" compatLnSpc="1">
            <a:prstTxWarp prst="textNoShape">
              <a:avLst/>
            </a:prstTxWarp>
          </a:bodyPr>
          <a:lstStyle>
            <a:lvl1pPr defTabSz="911225">
              <a:spcBef>
                <a:spcPct val="0"/>
              </a:spcBef>
              <a:buFontTx/>
              <a:buNone/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831263"/>
            <a:ext cx="2971800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020" tIns="45510" rIns="91020" bIns="45510" numCol="1" anchor="b" anchorCtr="0" compatLnSpc="1">
            <a:prstTxWarp prst="textNoShape">
              <a:avLst/>
            </a:prstTxWarp>
          </a:bodyPr>
          <a:lstStyle>
            <a:lvl1pPr algn="r" defTabSz="911225">
              <a:spcBef>
                <a:spcPct val="0"/>
              </a:spcBef>
              <a:buFontTx/>
              <a:buNone/>
              <a:defRPr sz="1200">
                <a:latin typeface="Times New Roman" pitchFamily="18" charset="0"/>
              </a:defRPr>
            </a:lvl1pPr>
          </a:lstStyle>
          <a:p>
            <a:fld id="{87C48A99-3596-4E58-ABE8-9D998A9384A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5603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020" tIns="45510" rIns="91020" bIns="45510" numCol="1" anchor="t" anchorCtr="0" compatLnSpc="1">
            <a:prstTxWarp prst="textNoShape">
              <a:avLst/>
            </a:prstTxWarp>
          </a:bodyPr>
          <a:lstStyle>
            <a:lvl1pPr defTabSz="911225">
              <a:spcBef>
                <a:spcPct val="0"/>
              </a:spcBef>
              <a:buFontTx/>
              <a:buNone/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020" tIns="45510" rIns="91020" bIns="45510" numCol="1" anchor="t" anchorCtr="0" compatLnSpc="1">
            <a:prstTxWarp prst="textNoShape">
              <a:avLst/>
            </a:prstTxWarp>
          </a:bodyPr>
          <a:lstStyle>
            <a:lvl1pPr algn="r" defTabSz="911225">
              <a:spcBef>
                <a:spcPct val="0"/>
              </a:spcBef>
              <a:buFontTx/>
              <a:buNone/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6488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416425"/>
            <a:ext cx="502920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020" tIns="45510" rIns="91020" bIns="4551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2971800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020" tIns="45510" rIns="91020" bIns="45510" numCol="1" anchor="b" anchorCtr="0" compatLnSpc="1">
            <a:prstTxWarp prst="textNoShape">
              <a:avLst/>
            </a:prstTxWarp>
          </a:bodyPr>
          <a:lstStyle>
            <a:lvl1pPr defTabSz="911225">
              <a:spcBef>
                <a:spcPct val="0"/>
              </a:spcBef>
              <a:buFontTx/>
              <a:buNone/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831263"/>
            <a:ext cx="2971800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020" tIns="45510" rIns="91020" bIns="45510" numCol="1" anchor="b" anchorCtr="0" compatLnSpc="1">
            <a:prstTxWarp prst="textNoShape">
              <a:avLst/>
            </a:prstTxWarp>
          </a:bodyPr>
          <a:lstStyle>
            <a:lvl1pPr algn="r" defTabSz="911225">
              <a:spcBef>
                <a:spcPct val="0"/>
              </a:spcBef>
              <a:buFontTx/>
              <a:buNone/>
              <a:defRPr sz="1200">
                <a:latin typeface="Times New Roman" pitchFamily="18" charset="0"/>
              </a:defRPr>
            </a:lvl1pPr>
          </a:lstStyle>
          <a:p>
            <a:fld id="{55D68406-F15C-4303-97CE-0E3EE59880C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067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D68406-F15C-4303-97CE-0E3EE59880C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4473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D68406-F15C-4303-97CE-0E3EE59880C4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2509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.jpeg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2_ZA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545" name="Picture 1081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9" r="31892"/>
          <a:stretch/>
        </p:blipFill>
        <p:spPr bwMode="auto">
          <a:xfrm>
            <a:off x="5577840" y="-1832"/>
            <a:ext cx="3566160" cy="68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490" name="Rectangle 1026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46088" y="312738"/>
            <a:ext cx="4983162" cy="738188"/>
          </a:xfrm>
        </p:spPr>
        <p:txBody>
          <a:bodyPr anchor="t"/>
          <a:lstStyle>
            <a:lvl1pPr>
              <a:defRPr baseline="0"/>
            </a:lvl1pPr>
          </a:lstStyle>
          <a:p>
            <a:pPr lvl="0"/>
            <a:r>
              <a:rPr lang="en-US" noProof="0" dirty="0" smtClean="0"/>
              <a:t>Anchorage ARTCC</a:t>
            </a:r>
          </a:p>
        </p:txBody>
      </p:sp>
      <p:sp>
        <p:nvSpPr>
          <p:cNvPr id="63491" name="Rectangle 1027"/>
          <p:cNvSpPr>
            <a:spLocks noGrp="1" noChangeArrowheads="1"/>
          </p:cNvSpPr>
          <p:nvPr>
            <p:ph type="subTitle" idx="1"/>
          </p:nvPr>
        </p:nvSpPr>
        <p:spPr>
          <a:xfrm>
            <a:off x="449263" y="1754188"/>
            <a:ext cx="4951412" cy="1752600"/>
          </a:xfrm>
        </p:spPr>
        <p:txBody>
          <a:bodyPr/>
          <a:lstStyle>
            <a:lvl1pPr marL="0" indent="0">
              <a:buFontTx/>
              <a:buNone/>
              <a:defRPr sz="32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dirty="0" smtClean="0"/>
              <a:t>Select to edit master subtitle</a:t>
            </a:r>
          </a:p>
        </p:txBody>
      </p:sp>
      <p:sp>
        <p:nvSpPr>
          <p:cNvPr id="63515" name="Text Box 1051"/>
          <p:cNvSpPr txBox="1">
            <a:spLocks noChangeArrowheads="1"/>
          </p:cNvSpPr>
          <p:nvPr userDrawn="1"/>
        </p:nvSpPr>
        <p:spPr bwMode="auto">
          <a:xfrm>
            <a:off x="427038" y="4700588"/>
            <a:ext cx="4822825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sz="1600" b="1" dirty="0" smtClean="0">
                <a:solidFill>
                  <a:srgbClr val="1D2F68"/>
                </a:solidFill>
              </a:rPr>
              <a:t>Presented to:</a:t>
            </a:r>
            <a:r>
              <a:rPr lang="en-US" sz="1600" dirty="0" smtClean="0">
                <a:solidFill>
                  <a:srgbClr val="1D2F68"/>
                </a:solidFill>
              </a:rPr>
              <a:t>  Cross Polar Working Group/14</a:t>
            </a:r>
          </a:p>
          <a:p>
            <a:pPr>
              <a:buFontTx/>
              <a:buNone/>
            </a:pPr>
            <a:r>
              <a:rPr lang="en-US" sz="1600" b="1" dirty="0" smtClean="0">
                <a:solidFill>
                  <a:srgbClr val="1D2F68"/>
                </a:solidFill>
              </a:rPr>
              <a:t>By:  </a:t>
            </a:r>
            <a:r>
              <a:rPr lang="en-US" sz="1600" dirty="0" smtClean="0">
                <a:solidFill>
                  <a:srgbClr val="1D2F68"/>
                </a:solidFill>
              </a:rPr>
              <a:t>Greg Howard, Support Manager, Airspace &amp; Procedures, Anchorage ARTCC</a:t>
            </a:r>
          </a:p>
          <a:p>
            <a:pPr>
              <a:buFontTx/>
              <a:buNone/>
            </a:pPr>
            <a:r>
              <a:rPr lang="en-US" sz="1600" b="1" dirty="0" smtClean="0">
                <a:solidFill>
                  <a:srgbClr val="1D2F68"/>
                </a:solidFill>
              </a:rPr>
              <a:t>Date:  </a:t>
            </a:r>
            <a:r>
              <a:rPr lang="en-US" sz="1600" dirty="0" smtClean="0">
                <a:solidFill>
                  <a:srgbClr val="1D2F68"/>
                </a:solidFill>
              </a:rPr>
              <a:t>December 10 – 15, 2012</a:t>
            </a:r>
            <a:endParaRPr lang="en-US" sz="1600" dirty="0">
              <a:solidFill>
                <a:srgbClr val="1D2F68"/>
              </a:solidFill>
            </a:endParaRPr>
          </a:p>
        </p:txBody>
      </p:sp>
      <p:grpSp>
        <p:nvGrpSpPr>
          <p:cNvPr id="63544" name="Group 1080"/>
          <p:cNvGrpSpPr>
            <a:grpSpLocks/>
          </p:cNvGrpSpPr>
          <p:nvPr userDrawn="1"/>
        </p:nvGrpSpPr>
        <p:grpSpPr bwMode="auto">
          <a:xfrm>
            <a:off x="5873750" y="271463"/>
            <a:ext cx="2895600" cy="909638"/>
            <a:chOff x="3700" y="171"/>
            <a:chExt cx="1824" cy="573"/>
          </a:xfrm>
        </p:grpSpPr>
        <p:pic>
          <p:nvPicPr>
            <p:cNvPr id="63543" name="Picture 1079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700" y="171"/>
              <a:ext cx="573" cy="5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3535" name="Text Box 1071"/>
            <p:cNvSpPr txBox="1">
              <a:spLocks noChangeArrowheads="1"/>
            </p:cNvSpPr>
            <p:nvPr userDrawn="1"/>
          </p:nvSpPr>
          <p:spPr bwMode="ltGray">
            <a:xfrm>
              <a:off x="4288" y="288"/>
              <a:ext cx="1236" cy="3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85000"/>
                </a:lnSpc>
                <a:spcBef>
                  <a:spcPct val="0"/>
                </a:spcBef>
                <a:buFontTx/>
                <a:buNone/>
              </a:pPr>
              <a:r>
                <a:rPr lang="en-US" sz="1800" b="1">
                  <a:solidFill>
                    <a:schemeClr val="bg1"/>
                  </a:solidFill>
                </a:rPr>
                <a:t>Federal Aviation</a:t>
              </a:r>
            </a:p>
            <a:p>
              <a:pPr>
                <a:lnSpc>
                  <a:spcPct val="85000"/>
                </a:lnSpc>
                <a:spcBef>
                  <a:spcPct val="0"/>
                </a:spcBef>
                <a:buFontTx/>
                <a:buNone/>
              </a:pPr>
              <a:r>
                <a:rPr lang="en-US" sz="1800" b="1">
                  <a:solidFill>
                    <a:schemeClr val="bg1"/>
                  </a:solidFill>
                </a:rPr>
                <a:t>Administration</a:t>
              </a:r>
            </a:p>
          </p:txBody>
        </p:sp>
      </p:grpSp>
      <p:pic>
        <p:nvPicPr>
          <p:cNvPr id="9" name="Picture 7" descr="ZAN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0926"/>
            <a:ext cx="5577840" cy="3070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89449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508125"/>
            <a:ext cx="3948113" cy="4391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5813" y="1508125"/>
            <a:ext cx="3949700" cy="4391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1550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5224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9844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00145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41227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952177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1217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54813" y="373063"/>
            <a:ext cx="2117725" cy="55260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0050" y="373063"/>
            <a:ext cx="6202363" cy="55260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4472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050" y="373063"/>
            <a:ext cx="8472488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95300" y="1508125"/>
            <a:ext cx="8050213" cy="21193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3779838"/>
            <a:ext cx="8050213" cy="2119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5117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764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334851" y="6248400"/>
            <a:ext cx="1911972" cy="457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December 10-15, 2012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Cross Polar Work Group/14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F6FF14-FC6A-41B6-B2DC-884C6B7C3F2E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57614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title_imagery_no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175" y="0"/>
            <a:ext cx="3552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27038" y="5486400"/>
            <a:ext cx="4822825" cy="106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600" smtClean="0">
                <a:solidFill>
                  <a:srgbClr val="FFFFFF"/>
                </a:solidFill>
              </a:rPr>
              <a:t>Presented to: Victoria Wassmer &amp; Wayne Heibeck</a:t>
            </a:r>
          </a:p>
          <a:p>
            <a:pPr eaLnBrk="1" hangingPunct="1">
              <a:buFontTx/>
              <a:buNone/>
            </a:pPr>
            <a:r>
              <a:rPr lang="en-US" sz="1600" smtClean="0">
                <a:solidFill>
                  <a:srgbClr val="FFFFFF"/>
                </a:solidFill>
              </a:rPr>
              <a:t>By: Lari Belisle</a:t>
            </a:r>
          </a:p>
          <a:p>
            <a:pPr eaLnBrk="1" hangingPunct="1">
              <a:buFontTx/>
              <a:buNone/>
            </a:pPr>
            <a:r>
              <a:rPr lang="en-US" sz="1600" smtClean="0">
                <a:solidFill>
                  <a:srgbClr val="FFFFFF"/>
                </a:solidFill>
              </a:rPr>
              <a:t>Date: May 8, 2012</a:t>
            </a:r>
          </a:p>
        </p:txBody>
      </p:sp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5873750" y="269875"/>
            <a:ext cx="2895600" cy="911225"/>
            <a:chOff x="3700" y="170"/>
            <a:chExt cx="1824" cy="574"/>
          </a:xfrm>
        </p:grpSpPr>
        <p:sp>
          <p:nvSpPr>
            <p:cNvPr id="7" name="Text Box 7"/>
            <p:cNvSpPr txBox="1">
              <a:spLocks noChangeArrowheads="1"/>
            </p:cNvSpPr>
            <p:nvPr userDrawn="1"/>
          </p:nvSpPr>
          <p:spPr bwMode="ltGray">
            <a:xfrm>
              <a:off x="4288" y="288"/>
              <a:ext cx="1236" cy="3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lnSpc>
                  <a:spcPct val="85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sz="1800" b="1" smtClean="0">
                  <a:solidFill>
                    <a:srgbClr val="FFFFFF"/>
                  </a:solidFill>
                </a:rPr>
                <a:t>Federal Aviation</a:t>
              </a:r>
            </a:p>
            <a:p>
              <a:pPr eaLnBrk="1" hangingPunct="1">
                <a:lnSpc>
                  <a:spcPct val="85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sz="1800" b="1" smtClean="0">
                  <a:solidFill>
                    <a:srgbClr val="FFFFFF"/>
                  </a:solidFill>
                </a:rPr>
                <a:t>Administration</a:t>
              </a:r>
            </a:p>
          </p:txBody>
        </p:sp>
        <p:pic>
          <p:nvPicPr>
            <p:cNvPr id="8" name="Picture 8" descr="NEW FAA LOGO"/>
            <p:cNvPicPr>
              <a:picLocks noChangeAspect="1" noChangeArrowheads="1"/>
            </p:cNvPicPr>
            <p:nvPr userDrawn="1"/>
          </p:nvPicPr>
          <p:blipFill>
            <a:blip r:embed="rId3">
              <a:clrChange>
                <a:clrFrom>
                  <a:srgbClr val="DF1F06"/>
                </a:clrFrom>
                <a:clrTo>
                  <a:srgbClr val="DF1F0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33" t="3734" r="14973" b="4564"/>
            <a:stretch>
              <a:fillRect/>
            </a:stretch>
          </p:blipFill>
          <p:spPr bwMode="auto">
            <a:xfrm>
              <a:off x="3700" y="170"/>
              <a:ext cx="573" cy="5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096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46088" y="312738"/>
            <a:ext cx="4983162" cy="139541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/>
          <a:lstStyle>
            <a:lvl1pPr>
              <a:defRPr/>
            </a:lvl1pPr>
          </a:lstStyle>
          <a:p>
            <a:pPr lvl="0"/>
            <a:r>
              <a:rPr lang="en-US" noProof="0" smtClean="0"/>
              <a:t>Select to edit master title</a:t>
            </a:r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49263" y="1754188"/>
            <a:ext cx="4951412" cy="17526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>
            <a:lvl1pPr marL="0" indent="0">
              <a:buFontTx/>
              <a:buNone/>
              <a:defRPr sz="3200">
                <a:solidFill>
                  <a:srgbClr val="969696"/>
                </a:solidFill>
              </a:defRPr>
            </a:lvl1pPr>
          </a:lstStyle>
          <a:p>
            <a:pPr lvl="0"/>
            <a:r>
              <a:rPr lang="en-US" noProof="0" smtClean="0"/>
              <a:t>Select to edit master subtitle</a:t>
            </a:r>
          </a:p>
        </p:txBody>
      </p:sp>
    </p:spTree>
    <p:extLst>
      <p:ext uri="{BB962C8B-B14F-4D97-AF65-F5344CB8AC3E}">
        <p14:creationId xmlns:p14="http://schemas.microsoft.com/office/powerpoint/2010/main" val="379947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3966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23248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508125"/>
            <a:ext cx="3948113" cy="4391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5813" y="1508125"/>
            <a:ext cx="3949700" cy="4391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95592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6785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33027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411879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175111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467357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950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508125"/>
            <a:ext cx="3948113" cy="4391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5813" y="1508125"/>
            <a:ext cx="3949700" cy="4391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6266C2-23C9-4679-9EA6-D74DA6C8C26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4157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54813" y="373063"/>
            <a:ext cx="2117725" cy="55260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0050" y="373063"/>
            <a:ext cx="6202363" cy="55260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48412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050" y="373063"/>
            <a:ext cx="8472488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95300" y="1508125"/>
            <a:ext cx="8050213" cy="21193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3779838"/>
            <a:ext cx="8050213" cy="2119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18989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76982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2_ZA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545" name="Picture 1081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9" r="31892"/>
          <a:stretch/>
        </p:blipFill>
        <p:spPr bwMode="auto">
          <a:xfrm>
            <a:off x="5577840" y="-1832"/>
            <a:ext cx="3566160" cy="68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490" name="Rectangle 1026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46088" y="312738"/>
            <a:ext cx="4983162" cy="738188"/>
          </a:xfrm>
        </p:spPr>
        <p:txBody>
          <a:bodyPr anchor="t"/>
          <a:lstStyle>
            <a:lvl1pPr>
              <a:defRPr baseline="0"/>
            </a:lvl1pPr>
          </a:lstStyle>
          <a:p>
            <a:pPr lvl="0"/>
            <a:r>
              <a:rPr lang="en-US" noProof="0" dirty="0" smtClean="0"/>
              <a:t>Anchorage ARTCC</a:t>
            </a:r>
          </a:p>
        </p:txBody>
      </p:sp>
      <p:sp>
        <p:nvSpPr>
          <p:cNvPr id="63491" name="Rectangle 1027"/>
          <p:cNvSpPr>
            <a:spLocks noGrp="1" noChangeArrowheads="1"/>
          </p:cNvSpPr>
          <p:nvPr>
            <p:ph type="subTitle" idx="1"/>
          </p:nvPr>
        </p:nvSpPr>
        <p:spPr>
          <a:xfrm>
            <a:off x="449263" y="1754188"/>
            <a:ext cx="4951412" cy="1752600"/>
          </a:xfrm>
        </p:spPr>
        <p:txBody>
          <a:bodyPr/>
          <a:lstStyle>
            <a:lvl1pPr marL="0" indent="0">
              <a:buFontTx/>
              <a:buNone/>
              <a:defRPr sz="32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dirty="0" smtClean="0"/>
              <a:t>Select to edit master subtitle</a:t>
            </a:r>
          </a:p>
        </p:txBody>
      </p:sp>
      <p:sp>
        <p:nvSpPr>
          <p:cNvPr id="63515" name="Text Box 1051"/>
          <p:cNvSpPr txBox="1">
            <a:spLocks noChangeArrowheads="1"/>
          </p:cNvSpPr>
          <p:nvPr userDrawn="1"/>
        </p:nvSpPr>
        <p:spPr bwMode="auto">
          <a:xfrm>
            <a:off x="427038" y="4497388"/>
            <a:ext cx="4822825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sz="1600" b="1" dirty="0" smtClean="0">
                <a:solidFill>
                  <a:srgbClr val="1D2F68"/>
                </a:solidFill>
              </a:rPr>
              <a:t>Presented to:</a:t>
            </a:r>
            <a:r>
              <a:rPr lang="en-US" sz="1600" dirty="0" smtClean="0">
                <a:solidFill>
                  <a:srgbClr val="1D2F68"/>
                </a:solidFill>
              </a:rPr>
              <a:t>  2012 Oceanic &amp; Offshore Mangers’ Conference</a:t>
            </a:r>
          </a:p>
          <a:p>
            <a:pPr>
              <a:buFontTx/>
              <a:buNone/>
            </a:pPr>
            <a:r>
              <a:rPr lang="en-US" sz="1600" b="1" dirty="0" smtClean="0">
                <a:solidFill>
                  <a:srgbClr val="1D2F68"/>
                </a:solidFill>
              </a:rPr>
              <a:t>By:  </a:t>
            </a:r>
            <a:r>
              <a:rPr lang="en-US" sz="1600" dirty="0" smtClean="0">
                <a:solidFill>
                  <a:srgbClr val="1D2F68"/>
                </a:solidFill>
              </a:rPr>
              <a:t>Greg Howard, Support Manager, Airspace &amp; Procedures, Anchorage ARTCC</a:t>
            </a:r>
          </a:p>
          <a:p>
            <a:pPr>
              <a:buFontTx/>
              <a:buNone/>
            </a:pPr>
            <a:r>
              <a:rPr lang="en-US" sz="1600" b="1" dirty="0" smtClean="0">
                <a:solidFill>
                  <a:srgbClr val="1D2F68"/>
                </a:solidFill>
              </a:rPr>
              <a:t>Date:  </a:t>
            </a:r>
            <a:r>
              <a:rPr lang="en-US" sz="1600" dirty="0" smtClean="0">
                <a:solidFill>
                  <a:srgbClr val="1D2F68"/>
                </a:solidFill>
              </a:rPr>
              <a:t>September 25 – 27, 2012</a:t>
            </a:r>
            <a:endParaRPr lang="en-US" sz="1600" dirty="0">
              <a:solidFill>
                <a:srgbClr val="1D2F68"/>
              </a:solidFill>
            </a:endParaRPr>
          </a:p>
        </p:txBody>
      </p:sp>
      <p:grpSp>
        <p:nvGrpSpPr>
          <p:cNvPr id="63544" name="Group 1080"/>
          <p:cNvGrpSpPr>
            <a:grpSpLocks/>
          </p:cNvGrpSpPr>
          <p:nvPr userDrawn="1"/>
        </p:nvGrpSpPr>
        <p:grpSpPr bwMode="auto">
          <a:xfrm>
            <a:off x="5873750" y="271463"/>
            <a:ext cx="2895600" cy="909638"/>
            <a:chOff x="3700" y="171"/>
            <a:chExt cx="1824" cy="573"/>
          </a:xfrm>
        </p:grpSpPr>
        <p:pic>
          <p:nvPicPr>
            <p:cNvPr id="63543" name="Picture 1079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700" y="171"/>
              <a:ext cx="573" cy="5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3535" name="Text Box 1071"/>
            <p:cNvSpPr txBox="1">
              <a:spLocks noChangeArrowheads="1"/>
            </p:cNvSpPr>
            <p:nvPr userDrawn="1"/>
          </p:nvSpPr>
          <p:spPr bwMode="ltGray">
            <a:xfrm>
              <a:off x="4288" y="288"/>
              <a:ext cx="1236" cy="3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85000"/>
                </a:lnSpc>
                <a:spcBef>
                  <a:spcPct val="0"/>
                </a:spcBef>
                <a:buFontTx/>
                <a:buNone/>
              </a:pPr>
              <a:r>
                <a:rPr lang="en-US" sz="1800" b="1">
                  <a:solidFill>
                    <a:srgbClr val="FFFFFF"/>
                  </a:solidFill>
                </a:rPr>
                <a:t>Federal Aviation</a:t>
              </a:r>
            </a:p>
            <a:p>
              <a:pPr>
                <a:lnSpc>
                  <a:spcPct val="85000"/>
                </a:lnSpc>
                <a:spcBef>
                  <a:spcPct val="0"/>
                </a:spcBef>
                <a:buFontTx/>
                <a:buNone/>
              </a:pPr>
              <a:r>
                <a:rPr lang="en-US" sz="1800" b="1">
                  <a:solidFill>
                    <a:srgbClr val="FFFFFF"/>
                  </a:solidFill>
                </a:rPr>
                <a:t>Administration</a:t>
              </a:r>
            </a:p>
          </p:txBody>
        </p:sp>
      </p:grpSp>
      <p:pic>
        <p:nvPicPr>
          <p:cNvPr id="9" name="Picture 7" descr="ZAN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0926"/>
            <a:ext cx="5577840" cy="3070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64778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334851" y="6248400"/>
            <a:ext cx="1911972" cy="457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>
                <a:solidFill>
                  <a:srgbClr val="FFFFFF"/>
                </a:solidFill>
              </a:rPr>
              <a:t>September 25-27, 2012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>
                <a:solidFill>
                  <a:srgbClr val="FFFFFF"/>
                </a:solidFill>
              </a:rPr>
              <a:t>Oceanic &amp; Offshore Managers’ Conference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F6FF14-FC6A-41B6-B2DC-884C6B7C3F2E}" type="slidenum">
              <a:rPr lang="en-US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FFFFFF">
                  <a:lumMod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61559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508125"/>
            <a:ext cx="3948113" cy="4391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5813" y="1508125"/>
            <a:ext cx="3949700" cy="4391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6266C2-23C9-4679-9EA6-D74DA6C8C265}" type="slidenum">
              <a:rPr lang="en-US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en-US">
              <a:solidFill>
                <a:srgbClr val="FFFFFF">
                  <a:lumMod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1176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79F915-29B1-4ADF-B1F4-B9108899500C}" type="slidenum">
              <a:rPr lang="en-US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en-US">
              <a:solidFill>
                <a:srgbClr val="FFFFFF">
                  <a:lumMod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0327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87D554-CBC1-41AB-90CF-337CEC897EAA}" type="slidenum">
              <a:rPr lang="en-US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en-US">
              <a:solidFill>
                <a:srgbClr val="FFFFFF">
                  <a:lumMod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6829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79F915-29B1-4ADF-B1F4-B9108899500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9691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87D554-CBC1-41AB-90CF-337CEC897EA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6353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9388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title_imagery_no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175" y="0"/>
            <a:ext cx="3552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31800" y="5454650"/>
            <a:ext cx="482282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sz="1600" dirty="0" smtClean="0">
                <a:solidFill>
                  <a:srgbClr val="FFFFFF"/>
                </a:solidFill>
              </a:rPr>
              <a:t>By: Lari Belisle</a:t>
            </a:r>
          </a:p>
          <a:p>
            <a:pPr eaLnBrk="1" hangingPunct="1">
              <a:buFontTx/>
              <a:buNone/>
              <a:defRPr/>
            </a:pPr>
            <a:r>
              <a:rPr lang="en-US" sz="1600" dirty="0" smtClean="0">
                <a:solidFill>
                  <a:srgbClr val="FFFFFF"/>
                </a:solidFill>
              </a:rPr>
              <a:t>Date: August  2012</a:t>
            </a:r>
          </a:p>
        </p:txBody>
      </p:sp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5873750" y="269875"/>
            <a:ext cx="2895600" cy="911225"/>
            <a:chOff x="3700" y="170"/>
            <a:chExt cx="1824" cy="574"/>
          </a:xfrm>
        </p:grpSpPr>
        <p:sp>
          <p:nvSpPr>
            <p:cNvPr id="7" name="Text Box 7"/>
            <p:cNvSpPr txBox="1">
              <a:spLocks noChangeArrowheads="1"/>
            </p:cNvSpPr>
            <p:nvPr userDrawn="1"/>
          </p:nvSpPr>
          <p:spPr bwMode="ltGray">
            <a:xfrm>
              <a:off x="4288" y="288"/>
              <a:ext cx="1236" cy="3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lnSpc>
                  <a:spcPct val="85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sz="1800" b="1" smtClean="0">
                  <a:solidFill>
                    <a:srgbClr val="FFFFFF"/>
                  </a:solidFill>
                </a:rPr>
                <a:t>Federal Aviation</a:t>
              </a:r>
            </a:p>
            <a:p>
              <a:pPr eaLnBrk="1" hangingPunct="1">
                <a:lnSpc>
                  <a:spcPct val="85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sz="1800" b="1" smtClean="0">
                  <a:solidFill>
                    <a:srgbClr val="FFFFFF"/>
                  </a:solidFill>
                </a:rPr>
                <a:t>Administration</a:t>
              </a:r>
            </a:p>
          </p:txBody>
        </p:sp>
        <p:pic>
          <p:nvPicPr>
            <p:cNvPr id="8" name="Picture 8" descr="NEW FAA LOGO"/>
            <p:cNvPicPr>
              <a:picLocks noChangeAspect="1" noChangeArrowheads="1"/>
            </p:cNvPicPr>
            <p:nvPr userDrawn="1"/>
          </p:nvPicPr>
          <p:blipFill>
            <a:blip r:embed="rId3">
              <a:clrChange>
                <a:clrFrom>
                  <a:srgbClr val="DF1F06"/>
                </a:clrFrom>
                <a:clrTo>
                  <a:srgbClr val="DF1F0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33" t="3734" r="14973" b="4564"/>
            <a:stretch>
              <a:fillRect/>
            </a:stretch>
          </p:blipFill>
          <p:spPr bwMode="auto">
            <a:xfrm>
              <a:off x="3700" y="170"/>
              <a:ext cx="573" cy="5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096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46088" y="312738"/>
            <a:ext cx="4983162" cy="139541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/>
          <a:lstStyle>
            <a:lvl1pPr>
              <a:defRPr/>
            </a:lvl1pPr>
          </a:lstStyle>
          <a:p>
            <a:pPr lvl="0"/>
            <a:r>
              <a:rPr lang="en-US" noProof="0" smtClean="0"/>
              <a:t>Select to edit master title</a:t>
            </a:r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49263" y="1754188"/>
            <a:ext cx="4951412" cy="17526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>
            <a:lvl1pPr marL="0" indent="0">
              <a:buFontTx/>
              <a:buNone/>
              <a:defRPr sz="3200">
                <a:solidFill>
                  <a:srgbClr val="969696"/>
                </a:solidFill>
              </a:defRPr>
            </a:lvl1pPr>
          </a:lstStyle>
          <a:p>
            <a:pPr lvl="0"/>
            <a:r>
              <a:rPr lang="en-US" noProof="0" smtClean="0"/>
              <a:t>Select to edit master subtitle</a:t>
            </a:r>
          </a:p>
        </p:txBody>
      </p:sp>
    </p:spTree>
    <p:extLst>
      <p:ext uri="{BB962C8B-B14F-4D97-AF65-F5344CB8AC3E}">
        <p14:creationId xmlns:p14="http://schemas.microsoft.com/office/powerpoint/2010/main" val="1331791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286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1155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image" Target="../media/image4.jpeg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5" Type="http://schemas.openxmlformats.org/officeDocument/2006/relationships/image" Target="../media/image4.jpeg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7" Type="http://schemas.openxmlformats.org/officeDocument/2006/relationships/image" Target="../media/image1.wmf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32" name="Rectangle 12"/>
          <p:cNvSpPr>
            <a:spLocks noChangeArrowheads="1"/>
          </p:cNvSpPr>
          <p:nvPr/>
        </p:nvSpPr>
        <p:spPr bwMode="auto">
          <a:xfrm>
            <a:off x="0" y="6035675"/>
            <a:ext cx="9144000" cy="815975"/>
          </a:xfrm>
          <a:prstGeom prst="rect">
            <a:avLst/>
          </a:prstGeom>
          <a:solidFill>
            <a:srgbClr val="1D2F68"/>
          </a:solidFill>
          <a:ln w="9525">
            <a:solidFill>
              <a:srgbClr val="1D2F68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632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428625" y="344488"/>
            <a:ext cx="8472488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dirty="0" smtClean="0"/>
          </a:p>
        </p:txBody>
      </p:sp>
      <p:sp>
        <p:nvSpPr>
          <p:cNvPr id="5632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6893" y="1546762"/>
            <a:ext cx="8050213" cy="439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dirty="0" smtClean="0"/>
          </a:p>
        </p:txBody>
      </p:sp>
      <p:sp>
        <p:nvSpPr>
          <p:cNvPr id="56329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06062" y="6248400"/>
            <a:ext cx="204076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40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</a:defRPr>
            </a:lvl1pPr>
          </a:lstStyle>
          <a:p>
            <a:r>
              <a:rPr lang="en-US" dirty="0" smtClean="0"/>
              <a:t>September 25 – 27, 2012</a:t>
            </a:r>
            <a:endParaRPr lang="en-US" dirty="0"/>
          </a:p>
        </p:txBody>
      </p:sp>
      <p:sp>
        <p:nvSpPr>
          <p:cNvPr id="56330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14356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40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</a:defRPr>
            </a:lvl1pPr>
          </a:lstStyle>
          <a:p>
            <a:r>
              <a:rPr lang="en-US" dirty="0" smtClean="0"/>
              <a:t>2012 Oceanic &amp; Offshore Managers’ Conference</a:t>
            </a:r>
            <a:endParaRPr lang="en-US" dirty="0"/>
          </a:p>
        </p:txBody>
      </p:sp>
      <p:sp>
        <p:nvSpPr>
          <p:cNvPr id="56331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51165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40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</a:defRPr>
            </a:lvl1pPr>
          </a:lstStyle>
          <a:p>
            <a:fld id="{74438B1A-AF1B-4C8B-993E-1BADE62A2451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6345" name="Group 25"/>
          <p:cNvGrpSpPr>
            <a:grpSpLocks/>
          </p:cNvGrpSpPr>
          <p:nvPr userDrawn="1"/>
        </p:nvGrpSpPr>
        <p:grpSpPr bwMode="auto">
          <a:xfrm>
            <a:off x="5708650" y="6126158"/>
            <a:ext cx="2047875" cy="660400"/>
            <a:chOff x="3596" y="3859"/>
            <a:chExt cx="1290" cy="416"/>
          </a:xfrm>
        </p:grpSpPr>
        <p:pic>
          <p:nvPicPr>
            <p:cNvPr id="56346" name="Picture 26"/>
            <p:cNvPicPr>
              <a:picLocks noChangeAspect="1" noChangeArrowheads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596" y="3859"/>
              <a:ext cx="416" cy="4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6347" name="Text Box 27"/>
            <p:cNvSpPr txBox="1">
              <a:spLocks noChangeArrowheads="1"/>
            </p:cNvSpPr>
            <p:nvPr userDrawn="1"/>
          </p:nvSpPr>
          <p:spPr bwMode="auto">
            <a:xfrm>
              <a:off x="4023" y="3947"/>
              <a:ext cx="863" cy="2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85000"/>
                </a:lnSpc>
                <a:spcBef>
                  <a:spcPct val="0"/>
                </a:spcBef>
                <a:buFontTx/>
                <a:buNone/>
              </a:pPr>
              <a:r>
                <a:rPr lang="en-US" sz="1200" b="1" dirty="0">
                  <a:solidFill>
                    <a:schemeClr val="bg1"/>
                  </a:solidFill>
                </a:rPr>
                <a:t>Federal Aviation</a:t>
              </a:r>
            </a:p>
            <a:p>
              <a:pPr>
                <a:lnSpc>
                  <a:spcPct val="85000"/>
                </a:lnSpc>
                <a:spcBef>
                  <a:spcPct val="0"/>
                </a:spcBef>
                <a:buFontTx/>
                <a:buNone/>
              </a:pPr>
              <a:r>
                <a:rPr lang="en-US" sz="1200" b="1" dirty="0">
                  <a:solidFill>
                    <a:schemeClr val="bg1"/>
                  </a:solidFill>
                </a:rPr>
                <a:t>Administration</a:t>
              </a:r>
            </a:p>
          </p:txBody>
        </p:sp>
      </p:grpSp>
      <p:sp>
        <p:nvSpPr>
          <p:cNvPr id="56349" name="Text Box 29" hidden="1"/>
          <p:cNvSpPr txBox="1">
            <a:spLocks noChangeArrowheads="1"/>
          </p:cNvSpPr>
          <p:nvPr userDrawn="1"/>
        </p:nvSpPr>
        <p:spPr bwMode="auto">
          <a:xfrm>
            <a:off x="449263" y="6205538"/>
            <a:ext cx="47847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sz="1200" b="1" dirty="0">
                <a:solidFill>
                  <a:srgbClr val="C0C0C0"/>
                </a:solidFill>
              </a:rPr>
              <a:t>&lt;Presentation Title – Change on Master Slide&gt;</a:t>
            </a:r>
            <a:endParaRPr lang="en-US" sz="1200" dirty="0">
              <a:solidFill>
                <a:srgbClr val="C0C0C0"/>
              </a:solidFill>
            </a:endParaRPr>
          </a:p>
        </p:txBody>
      </p:sp>
      <p:sp>
        <p:nvSpPr>
          <p:cNvPr id="56350" name="Text Box 30" hidden="1"/>
          <p:cNvSpPr txBox="1">
            <a:spLocks noChangeArrowheads="1"/>
          </p:cNvSpPr>
          <p:nvPr userDrawn="1"/>
        </p:nvSpPr>
        <p:spPr bwMode="auto">
          <a:xfrm>
            <a:off x="441325" y="6384925"/>
            <a:ext cx="37401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sz="1200" dirty="0">
                <a:solidFill>
                  <a:srgbClr val="C0C0C0"/>
                </a:solidFill>
              </a:rPr>
              <a:t>&lt;Date of Presentation – Change on Master Slide&gt;</a:t>
            </a:r>
          </a:p>
        </p:txBody>
      </p:sp>
    </p:spTree>
    <p:extLst>
      <p:ext uri="{BB962C8B-B14F-4D97-AF65-F5344CB8AC3E}">
        <p14:creationId xmlns:p14="http://schemas.microsoft.com/office/powerpoint/2010/main" val="3978577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70" r:id="rId2"/>
    <p:sldLayoutId id="2147483669" r:id="rId3"/>
    <p:sldLayoutId id="2147483671" r:id="rId4"/>
    <p:sldLayoutId id="2147483672" r:id="rId5"/>
    <p:sldLayoutId id="2147483687" r:id="rId6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b="1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D2F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6851650"/>
          </a:xfrm>
          <a:prstGeom prst="rect">
            <a:avLst/>
          </a:prstGeom>
          <a:solidFill>
            <a:srgbClr val="1D2F68"/>
          </a:solidFill>
          <a:ln w="9525">
            <a:solidFill>
              <a:srgbClr val="1D2F68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6386513" y="6265863"/>
            <a:ext cx="1370012" cy="40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0"/>
              </a:spcBef>
              <a:buFontTx/>
              <a:buNone/>
              <a:defRPr/>
            </a:pPr>
            <a:r>
              <a:rPr lang="en-US" sz="1200" b="1" smtClean="0">
                <a:solidFill>
                  <a:srgbClr val="FFFFFF"/>
                </a:solidFill>
              </a:rPr>
              <a:t>Federal Aviation</a:t>
            </a:r>
          </a:p>
          <a:p>
            <a:pPr eaLnBrk="1" hangingPunct="1">
              <a:lnSpc>
                <a:spcPct val="85000"/>
              </a:lnSpc>
              <a:spcBef>
                <a:spcPct val="0"/>
              </a:spcBef>
              <a:buFontTx/>
              <a:buNone/>
              <a:defRPr/>
            </a:pPr>
            <a:r>
              <a:rPr lang="en-US" sz="1200" b="1" smtClean="0">
                <a:solidFill>
                  <a:srgbClr val="FFFFFF"/>
                </a:solidFill>
              </a:rPr>
              <a:t>Administration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00050" y="373063"/>
            <a:ext cx="8472488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Select to edit master title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508125"/>
            <a:ext cx="8050213" cy="439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Select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6940550" y="630555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r">
              <a:spcBef>
                <a:spcPct val="0"/>
              </a:spcBef>
              <a:buFontTx/>
              <a:buNone/>
            </a:pPr>
            <a:fld id="{4BA0176E-F579-4546-94E9-5E77E2F160E3}" type="slidenum">
              <a:rPr lang="en-US" sz="1200" b="1" smtClean="0">
                <a:solidFill>
                  <a:srgbClr val="FFFFFF"/>
                </a:solidFill>
              </a:rPr>
              <a:pPr algn="r">
                <a:spcBef>
                  <a:spcPct val="0"/>
                </a:spcBef>
                <a:buFontTx/>
                <a:buNone/>
              </a:pPr>
              <a:t>‹#›</a:t>
            </a:fld>
            <a:endParaRPr lang="en-US" sz="1200" b="1" smtClean="0">
              <a:solidFill>
                <a:srgbClr val="FFFFFF"/>
              </a:solidFill>
            </a:endParaRPr>
          </a:p>
        </p:txBody>
      </p:sp>
      <p:sp>
        <p:nvSpPr>
          <p:cNvPr id="1031" name="Line 7"/>
          <p:cNvSpPr>
            <a:spLocks noChangeShapeType="1"/>
          </p:cNvSpPr>
          <p:nvPr/>
        </p:nvSpPr>
        <p:spPr bwMode="auto">
          <a:xfrm>
            <a:off x="0" y="6037263"/>
            <a:ext cx="91440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032" name="Text Box 8"/>
          <p:cNvSpPr txBox="1">
            <a:spLocks noChangeArrowheads="1"/>
          </p:cNvSpPr>
          <p:nvPr/>
        </p:nvSpPr>
        <p:spPr bwMode="auto">
          <a:xfrm>
            <a:off x="449263" y="6205538"/>
            <a:ext cx="47847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  <a:defRPr/>
            </a:pPr>
            <a:endParaRPr lang="en-US" sz="1200" smtClean="0">
              <a:solidFill>
                <a:srgbClr val="C0C0C0"/>
              </a:solidFill>
            </a:endParaRPr>
          </a:p>
        </p:txBody>
      </p:sp>
      <p:sp>
        <p:nvSpPr>
          <p:cNvPr id="1033" name="Text Box 9"/>
          <p:cNvSpPr txBox="1">
            <a:spLocks noChangeArrowheads="1"/>
          </p:cNvSpPr>
          <p:nvPr/>
        </p:nvSpPr>
        <p:spPr bwMode="auto">
          <a:xfrm>
            <a:off x="441325" y="6384925"/>
            <a:ext cx="37401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sz="1200" dirty="0" smtClean="0">
                <a:solidFill>
                  <a:srgbClr val="C0C0C0"/>
                </a:solidFill>
              </a:rPr>
              <a:t>August 2012</a:t>
            </a:r>
          </a:p>
        </p:txBody>
      </p:sp>
      <p:pic>
        <p:nvPicPr>
          <p:cNvPr id="1034" name="Picture 10" descr="NEW FAA LOGO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DF1F06"/>
              </a:clrFrom>
              <a:clrTo>
                <a:srgbClr val="DF1F0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33" t="3734" r="14973" b="4564"/>
          <a:stretch>
            <a:fillRect/>
          </a:stretch>
        </p:blipFill>
        <p:spPr bwMode="auto">
          <a:xfrm>
            <a:off x="5708650" y="6124575"/>
            <a:ext cx="660400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2450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bg1"/>
          </a:solidFill>
          <a:latin typeface="Palatino Linotype" pitchFamily="18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bg1"/>
          </a:solidFill>
          <a:latin typeface="Palatino Linotype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bg1"/>
          </a:solidFill>
          <a:latin typeface="Palatino Linotype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bg1"/>
          </a:solidFill>
          <a:latin typeface="Palatino Linotype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bg1"/>
          </a:solidFill>
          <a:latin typeface="Palatino Linotype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 b="1" i="1">
          <a:solidFill>
            <a:schemeClr val="bg1"/>
          </a:solidFill>
          <a:latin typeface="Palatino Linotype" pitchFamily="18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 i="1">
          <a:solidFill>
            <a:schemeClr val="bg1"/>
          </a:solidFill>
          <a:latin typeface="Palatino Linotype" pitchFamily="18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 i="1">
          <a:solidFill>
            <a:schemeClr val="bg1"/>
          </a:solidFill>
          <a:latin typeface="Palatino Linotype" pitchFamily="18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i="1">
          <a:solidFill>
            <a:schemeClr val="bg1"/>
          </a:solidFill>
          <a:latin typeface="Palatino Linotype" pitchFamily="18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i="1">
          <a:solidFill>
            <a:schemeClr val="bg1"/>
          </a:solidFill>
          <a:latin typeface="Palatino Linotype" pitchFamily="18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D2F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6851650"/>
          </a:xfrm>
          <a:prstGeom prst="rect">
            <a:avLst/>
          </a:prstGeom>
          <a:solidFill>
            <a:srgbClr val="1D2F68"/>
          </a:solidFill>
          <a:ln w="9525">
            <a:solidFill>
              <a:srgbClr val="1D2F68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6386513" y="6265863"/>
            <a:ext cx="1370012" cy="40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0"/>
              </a:spcBef>
              <a:buFontTx/>
              <a:buNone/>
              <a:defRPr/>
            </a:pPr>
            <a:r>
              <a:rPr lang="en-US" sz="1200" b="1" smtClean="0">
                <a:solidFill>
                  <a:srgbClr val="FFFFFF"/>
                </a:solidFill>
              </a:rPr>
              <a:t>Federal Aviation</a:t>
            </a:r>
          </a:p>
          <a:p>
            <a:pPr eaLnBrk="1" hangingPunct="1">
              <a:lnSpc>
                <a:spcPct val="85000"/>
              </a:lnSpc>
              <a:spcBef>
                <a:spcPct val="0"/>
              </a:spcBef>
              <a:buFontTx/>
              <a:buNone/>
              <a:defRPr/>
            </a:pPr>
            <a:r>
              <a:rPr lang="en-US" sz="1200" b="1" smtClean="0">
                <a:solidFill>
                  <a:srgbClr val="FFFFFF"/>
                </a:solidFill>
              </a:rPr>
              <a:t>Administration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00050" y="373063"/>
            <a:ext cx="8472488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Select to edit master title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508125"/>
            <a:ext cx="8050213" cy="439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Select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6940550" y="630555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r">
              <a:spcBef>
                <a:spcPct val="0"/>
              </a:spcBef>
              <a:buFontTx/>
              <a:buNone/>
            </a:pPr>
            <a:fld id="{9874BE39-65BB-4B92-8A72-35E7ADBE0684}" type="slidenum">
              <a:rPr lang="en-US" sz="1200" b="1" smtClean="0">
                <a:solidFill>
                  <a:srgbClr val="FFFFFF"/>
                </a:solidFill>
              </a:rPr>
              <a:pPr algn="r">
                <a:spcBef>
                  <a:spcPct val="0"/>
                </a:spcBef>
                <a:buFontTx/>
                <a:buNone/>
              </a:pPr>
              <a:t>‹#›</a:t>
            </a:fld>
            <a:endParaRPr lang="en-US" sz="1200" b="1" smtClean="0">
              <a:solidFill>
                <a:srgbClr val="FFFFFF"/>
              </a:solidFill>
            </a:endParaRPr>
          </a:p>
        </p:txBody>
      </p:sp>
      <p:sp>
        <p:nvSpPr>
          <p:cNvPr id="1031" name="Line 7"/>
          <p:cNvSpPr>
            <a:spLocks noChangeShapeType="1"/>
          </p:cNvSpPr>
          <p:nvPr/>
        </p:nvSpPr>
        <p:spPr bwMode="auto">
          <a:xfrm>
            <a:off x="0" y="6037263"/>
            <a:ext cx="91440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032" name="Text Box 8"/>
          <p:cNvSpPr txBox="1">
            <a:spLocks noChangeArrowheads="1"/>
          </p:cNvSpPr>
          <p:nvPr/>
        </p:nvSpPr>
        <p:spPr bwMode="auto">
          <a:xfrm>
            <a:off x="449263" y="6205538"/>
            <a:ext cx="47847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  <a:defRPr/>
            </a:pPr>
            <a:endParaRPr lang="en-US" sz="1200" smtClean="0">
              <a:solidFill>
                <a:srgbClr val="C0C0C0"/>
              </a:solidFill>
            </a:endParaRPr>
          </a:p>
        </p:txBody>
      </p:sp>
      <p:sp>
        <p:nvSpPr>
          <p:cNvPr id="1033" name="Text Box 9"/>
          <p:cNvSpPr txBox="1">
            <a:spLocks noChangeArrowheads="1"/>
          </p:cNvSpPr>
          <p:nvPr/>
        </p:nvSpPr>
        <p:spPr bwMode="auto">
          <a:xfrm>
            <a:off x="441325" y="6384925"/>
            <a:ext cx="37401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200" smtClean="0">
                <a:solidFill>
                  <a:srgbClr val="C0C0C0"/>
                </a:solidFill>
              </a:rPr>
              <a:t>May 8, 2012</a:t>
            </a:r>
          </a:p>
        </p:txBody>
      </p:sp>
      <p:pic>
        <p:nvPicPr>
          <p:cNvPr id="1034" name="Picture 10" descr="NEW FAA LOGO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DF1F06"/>
              </a:clrFrom>
              <a:clrTo>
                <a:srgbClr val="DF1F0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33" t="3734" r="14973" b="4564"/>
          <a:stretch>
            <a:fillRect/>
          </a:stretch>
        </p:blipFill>
        <p:spPr bwMode="auto">
          <a:xfrm>
            <a:off x="5708650" y="6124575"/>
            <a:ext cx="660400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5677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bg1"/>
          </a:solidFill>
          <a:latin typeface="Palatino Linotype" pitchFamily="18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bg1"/>
          </a:solidFill>
          <a:latin typeface="Palatino Linotype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bg1"/>
          </a:solidFill>
          <a:latin typeface="Palatino Linotype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bg1"/>
          </a:solidFill>
          <a:latin typeface="Palatino Linotype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bg1"/>
          </a:solidFill>
          <a:latin typeface="Palatino Linotype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 b="1" i="1">
          <a:solidFill>
            <a:schemeClr val="bg1"/>
          </a:solidFill>
          <a:latin typeface="Palatino Linotype" pitchFamily="18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 i="1">
          <a:solidFill>
            <a:schemeClr val="bg1"/>
          </a:solidFill>
          <a:latin typeface="Palatino Linotype" pitchFamily="18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 i="1">
          <a:solidFill>
            <a:schemeClr val="bg1"/>
          </a:solidFill>
          <a:latin typeface="Palatino Linotype" pitchFamily="18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i="1">
          <a:solidFill>
            <a:schemeClr val="bg1"/>
          </a:solidFill>
          <a:latin typeface="Palatino Linotype" pitchFamily="18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i="1">
          <a:solidFill>
            <a:schemeClr val="bg1"/>
          </a:solidFill>
          <a:latin typeface="Palatino Linotype" pitchFamily="18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32" name="Rectangle 12"/>
          <p:cNvSpPr>
            <a:spLocks noChangeArrowheads="1"/>
          </p:cNvSpPr>
          <p:nvPr/>
        </p:nvSpPr>
        <p:spPr bwMode="auto">
          <a:xfrm>
            <a:off x="0" y="6035675"/>
            <a:ext cx="9144000" cy="815975"/>
          </a:xfrm>
          <a:prstGeom prst="rect">
            <a:avLst/>
          </a:prstGeom>
          <a:solidFill>
            <a:srgbClr val="1D2F68"/>
          </a:solidFill>
          <a:ln w="9525">
            <a:solidFill>
              <a:srgbClr val="1D2F68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632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428625" y="344488"/>
            <a:ext cx="8472488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dirty="0" smtClean="0"/>
          </a:p>
        </p:txBody>
      </p:sp>
      <p:sp>
        <p:nvSpPr>
          <p:cNvPr id="5632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6893" y="1546762"/>
            <a:ext cx="8050213" cy="439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dirty="0" smtClean="0"/>
          </a:p>
        </p:txBody>
      </p:sp>
      <p:sp>
        <p:nvSpPr>
          <p:cNvPr id="56329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06062" y="6248400"/>
            <a:ext cx="204076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40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</a:defRPr>
            </a:lvl1pPr>
          </a:lstStyle>
          <a:p>
            <a:r>
              <a:rPr lang="en-US" dirty="0" smtClean="0">
                <a:solidFill>
                  <a:srgbClr val="FFFFFF">
                    <a:lumMod val="65000"/>
                  </a:srgbClr>
                </a:solidFill>
              </a:rPr>
              <a:t>September 25 – 27, 2012</a:t>
            </a:r>
            <a:endParaRPr lang="en-US" dirty="0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56330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14356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40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</a:defRPr>
            </a:lvl1pPr>
          </a:lstStyle>
          <a:p>
            <a:r>
              <a:rPr lang="en-US" dirty="0" smtClean="0">
                <a:solidFill>
                  <a:srgbClr val="FFFFFF">
                    <a:lumMod val="65000"/>
                  </a:srgbClr>
                </a:solidFill>
              </a:rPr>
              <a:t>2012 Oceanic &amp; Offshore Managers’ Conference</a:t>
            </a:r>
            <a:endParaRPr lang="en-US" dirty="0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56331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51165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40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</a:defRPr>
            </a:lvl1pPr>
          </a:lstStyle>
          <a:p>
            <a:fld id="{74438B1A-AF1B-4C8B-993E-1BADE62A2451}" type="slidenum">
              <a:rPr lang="en-US" smtClean="0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FFFFFF">
                  <a:lumMod val="65000"/>
                </a:srgbClr>
              </a:solidFill>
            </a:endParaRPr>
          </a:p>
        </p:txBody>
      </p:sp>
      <p:grpSp>
        <p:nvGrpSpPr>
          <p:cNvPr id="56345" name="Group 25"/>
          <p:cNvGrpSpPr>
            <a:grpSpLocks/>
          </p:cNvGrpSpPr>
          <p:nvPr userDrawn="1"/>
        </p:nvGrpSpPr>
        <p:grpSpPr bwMode="auto">
          <a:xfrm>
            <a:off x="5708650" y="6126158"/>
            <a:ext cx="2047875" cy="660400"/>
            <a:chOff x="3596" y="3859"/>
            <a:chExt cx="1290" cy="416"/>
          </a:xfrm>
        </p:grpSpPr>
        <p:pic>
          <p:nvPicPr>
            <p:cNvPr id="56346" name="Picture 26"/>
            <p:cNvPicPr>
              <a:picLocks noChangeAspect="1" noChangeArrowheads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596" y="3859"/>
              <a:ext cx="416" cy="4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6347" name="Text Box 27"/>
            <p:cNvSpPr txBox="1">
              <a:spLocks noChangeArrowheads="1"/>
            </p:cNvSpPr>
            <p:nvPr userDrawn="1"/>
          </p:nvSpPr>
          <p:spPr bwMode="auto">
            <a:xfrm>
              <a:off x="4023" y="3947"/>
              <a:ext cx="863" cy="2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85000"/>
                </a:lnSpc>
                <a:spcBef>
                  <a:spcPct val="0"/>
                </a:spcBef>
                <a:buFontTx/>
                <a:buNone/>
              </a:pPr>
              <a:r>
                <a:rPr lang="en-US" sz="1200" b="1" dirty="0">
                  <a:solidFill>
                    <a:srgbClr val="FFFFFF"/>
                  </a:solidFill>
                </a:rPr>
                <a:t>Federal Aviation</a:t>
              </a:r>
            </a:p>
            <a:p>
              <a:pPr>
                <a:lnSpc>
                  <a:spcPct val="85000"/>
                </a:lnSpc>
                <a:spcBef>
                  <a:spcPct val="0"/>
                </a:spcBef>
                <a:buFontTx/>
                <a:buNone/>
              </a:pPr>
              <a:r>
                <a:rPr lang="en-US" sz="1200" b="1" dirty="0">
                  <a:solidFill>
                    <a:srgbClr val="FFFFFF"/>
                  </a:solidFill>
                </a:rPr>
                <a:t>Administration</a:t>
              </a:r>
            </a:p>
          </p:txBody>
        </p:sp>
      </p:grpSp>
      <p:sp>
        <p:nvSpPr>
          <p:cNvPr id="56349" name="Text Box 29" hidden="1"/>
          <p:cNvSpPr txBox="1">
            <a:spLocks noChangeArrowheads="1"/>
          </p:cNvSpPr>
          <p:nvPr userDrawn="1"/>
        </p:nvSpPr>
        <p:spPr bwMode="auto">
          <a:xfrm>
            <a:off x="449263" y="6205538"/>
            <a:ext cx="47847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sz="1200" b="1" dirty="0">
                <a:solidFill>
                  <a:srgbClr val="C0C0C0"/>
                </a:solidFill>
              </a:rPr>
              <a:t>&lt;Presentation Title – Change on Master Slide&gt;</a:t>
            </a:r>
            <a:endParaRPr lang="en-US" sz="1200" dirty="0">
              <a:solidFill>
                <a:srgbClr val="C0C0C0"/>
              </a:solidFill>
            </a:endParaRPr>
          </a:p>
        </p:txBody>
      </p:sp>
      <p:sp>
        <p:nvSpPr>
          <p:cNvPr id="56350" name="Text Box 30" hidden="1"/>
          <p:cNvSpPr txBox="1">
            <a:spLocks noChangeArrowheads="1"/>
          </p:cNvSpPr>
          <p:nvPr userDrawn="1"/>
        </p:nvSpPr>
        <p:spPr bwMode="auto">
          <a:xfrm>
            <a:off x="441325" y="6384925"/>
            <a:ext cx="37401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sz="1200" dirty="0">
                <a:solidFill>
                  <a:srgbClr val="C0C0C0"/>
                </a:solidFill>
              </a:rPr>
              <a:t>&lt;Date of Presentation – Change on Master Slide&gt;</a:t>
            </a:r>
          </a:p>
        </p:txBody>
      </p:sp>
    </p:spTree>
    <p:extLst>
      <p:ext uri="{BB962C8B-B14F-4D97-AF65-F5344CB8AC3E}">
        <p14:creationId xmlns:p14="http://schemas.microsoft.com/office/powerpoint/2010/main" val="3214933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b="1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hyperlink" Target="http://www.pfrr.alaska.edu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1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2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756" y="312738"/>
            <a:ext cx="5441244" cy="738188"/>
          </a:xfrm>
        </p:spPr>
        <p:txBody>
          <a:bodyPr/>
          <a:lstStyle/>
          <a:p>
            <a:pPr algn="l"/>
            <a:r>
              <a:rPr lang="en-US" sz="3600" dirty="0" smtClean="0"/>
              <a:t>FAA Anchorage ARTCC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39093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38B1A-AF1B-4C8B-993E-1BADE62A2451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492" y="344488"/>
            <a:ext cx="8472488" cy="609600"/>
          </a:xfrm>
        </p:spPr>
        <p:txBody>
          <a:bodyPr/>
          <a:lstStyle/>
          <a:p>
            <a:r>
              <a:rPr lang="en-US" sz="3200" dirty="0">
                <a:solidFill>
                  <a:srgbClr val="000000"/>
                </a:solidFill>
              </a:rPr>
              <a:t>Trial to Merge PACOTS Track </a:t>
            </a:r>
            <a:r>
              <a:rPr lang="en-US" sz="3200" dirty="0" smtClean="0">
                <a:solidFill>
                  <a:srgbClr val="000000"/>
                </a:solidFill>
              </a:rPr>
              <a:t>C/E,</a:t>
            </a:r>
            <a:r>
              <a:rPr lang="en-US" sz="3200" dirty="0" smtClean="0">
                <a:solidFill>
                  <a:schemeClr val="tx1"/>
                </a:solidFill>
              </a:rPr>
              <a:t> </a:t>
            </a:r>
            <a:br>
              <a:rPr lang="en-US" sz="3200" dirty="0" smtClean="0">
                <a:solidFill>
                  <a:schemeClr val="tx1"/>
                </a:solidFill>
              </a:rPr>
            </a:br>
            <a:r>
              <a:rPr lang="en-US" sz="3200" dirty="0" smtClean="0">
                <a:solidFill>
                  <a:schemeClr val="tx1"/>
                </a:solidFill>
              </a:rPr>
              <a:t>DOTS+ Track Generation Network 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95300" y="1659467"/>
            <a:ext cx="8050213" cy="4363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800" b="1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2400" dirty="0" smtClean="0">
                <a:solidFill>
                  <a:srgbClr val="1D2F68"/>
                </a:solidFill>
              </a:rPr>
              <a:t>Oakland has developed a test network in DOTS+ to merge PACOTS Tracks C &amp; E.</a:t>
            </a:r>
          </a:p>
          <a:p>
            <a:pPr>
              <a:lnSpc>
                <a:spcPct val="90000"/>
              </a:lnSpc>
            </a:pPr>
            <a:endParaRPr lang="en-US" sz="2400" dirty="0" smtClean="0">
              <a:solidFill>
                <a:srgbClr val="1D2F68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2400" dirty="0" smtClean="0">
                <a:solidFill>
                  <a:srgbClr val="1D2F68"/>
                </a:solidFill>
              </a:rPr>
              <a:t>Over the past months, Oakland has been generating test PACOTS Merged Routes and optimizing the new network.</a:t>
            </a:r>
          </a:p>
          <a:p>
            <a:pPr>
              <a:lnSpc>
                <a:spcPct val="90000"/>
              </a:lnSpc>
            </a:pPr>
            <a:endParaRPr lang="en-US" sz="2400" dirty="0" smtClean="0">
              <a:solidFill>
                <a:srgbClr val="1D2F68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2400" dirty="0" smtClean="0">
                <a:solidFill>
                  <a:srgbClr val="1D2F68"/>
                </a:solidFill>
              </a:rPr>
              <a:t>When DOTS+ merges PACOTS Tracks C and E, rough traffic analysis is completed on the days traffic.</a:t>
            </a:r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>
              <a:lnSpc>
                <a:spcPct val="90000"/>
              </a:lnSpc>
            </a:pP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3633390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35756" y="101600"/>
            <a:ext cx="8472488" cy="609600"/>
          </a:xfrm>
        </p:spPr>
        <p:txBody>
          <a:bodyPr/>
          <a:lstStyle/>
          <a:p>
            <a:r>
              <a:rPr lang="en-US" sz="3600" dirty="0" smtClean="0">
                <a:solidFill>
                  <a:srgbClr val="000000"/>
                </a:solidFill>
              </a:rPr>
              <a:t>Trial to Merge PACOTS Track C/E</a:t>
            </a:r>
            <a:endParaRPr lang="en-US" sz="36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38B1A-AF1B-4C8B-993E-1BADE62A2451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  <p:pic>
        <p:nvPicPr>
          <p:cNvPr id="10" name="Picture 2" descr="Y:\520\DOTS Data\Track C-E Potential Merge Graphic Depiction 9-4-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1350"/>
            <a:ext cx="9143999" cy="543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84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35756" y="101600"/>
            <a:ext cx="8472488" cy="609600"/>
          </a:xfrm>
        </p:spPr>
        <p:txBody>
          <a:bodyPr/>
          <a:lstStyle/>
          <a:p>
            <a:r>
              <a:rPr lang="en-US" sz="3600" dirty="0" smtClean="0">
                <a:solidFill>
                  <a:srgbClr val="000000"/>
                </a:solidFill>
              </a:rPr>
              <a:t>Trial to Merge PACOTS Track C/E</a:t>
            </a:r>
            <a:endParaRPr lang="en-US" sz="36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38B1A-AF1B-4C8B-993E-1BADE62A2451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  <p:pic>
        <p:nvPicPr>
          <p:cNvPr id="7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11200"/>
            <a:ext cx="9144000" cy="5362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3881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13019" y="45156"/>
            <a:ext cx="8472488" cy="609600"/>
          </a:xfrm>
        </p:spPr>
        <p:txBody>
          <a:bodyPr/>
          <a:lstStyle/>
          <a:p>
            <a:r>
              <a:rPr lang="en-US" sz="3600" dirty="0" smtClean="0">
                <a:solidFill>
                  <a:schemeClr val="tx1"/>
                </a:solidFill>
              </a:rPr>
              <a:t>Cross </a:t>
            </a:r>
            <a:r>
              <a:rPr lang="en-US" sz="3600" dirty="0">
                <a:solidFill>
                  <a:schemeClr val="tx1"/>
                </a:solidFill>
              </a:rPr>
              <a:t>Polar Operations</a:t>
            </a:r>
            <a:endParaRPr lang="en-US" sz="36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38B1A-AF1B-4C8B-993E-1BADE62A2451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67" y="747288"/>
            <a:ext cx="8218310" cy="5247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6612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13019" y="92907"/>
            <a:ext cx="8472488" cy="609600"/>
          </a:xfrm>
        </p:spPr>
        <p:txBody>
          <a:bodyPr/>
          <a:lstStyle/>
          <a:p>
            <a:r>
              <a:rPr lang="en-US" sz="3600" dirty="0" smtClean="0">
                <a:solidFill>
                  <a:schemeClr val="tx1"/>
                </a:solidFill>
              </a:rPr>
              <a:t>Cross </a:t>
            </a:r>
            <a:r>
              <a:rPr lang="en-US" sz="3600" dirty="0">
                <a:solidFill>
                  <a:schemeClr val="tx1"/>
                </a:solidFill>
              </a:rPr>
              <a:t>Polar Operations</a:t>
            </a:r>
            <a:endParaRPr lang="en-US" sz="36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38B1A-AF1B-4C8B-993E-1BADE62A2451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64355"/>
            <a:ext cx="4699321" cy="4662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322" y="1267069"/>
            <a:ext cx="4444677" cy="4198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508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37334" y="161608"/>
            <a:ext cx="8472488" cy="609600"/>
          </a:xfrm>
        </p:spPr>
        <p:txBody>
          <a:bodyPr/>
          <a:lstStyle/>
          <a:p>
            <a:r>
              <a:rPr lang="en-US" sz="3600" dirty="0" smtClean="0">
                <a:solidFill>
                  <a:srgbClr val="000000"/>
                </a:solidFill>
              </a:rPr>
              <a:t>RTE </a:t>
            </a:r>
            <a:r>
              <a:rPr lang="en-US" sz="3600" dirty="0">
                <a:solidFill>
                  <a:srgbClr val="000000"/>
                </a:solidFill>
              </a:rPr>
              <a:t>Zero Minute Track Load Trial</a:t>
            </a:r>
            <a:endParaRPr lang="en-US" sz="36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38B1A-AF1B-4C8B-993E-1BADE62A2451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921819" y="5429110"/>
            <a:ext cx="76112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1600" dirty="0" smtClean="0">
                <a:solidFill>
                  <a:srgbClr val="002060"/>
                </a:solidFill>
              </a:rPr>
              <a:t>August 2012:  ZAN </a:t>
            </a:r>
            <a:r>
              <a:rPr lang="en-US" sz="1600" dirty="0">
                <a:solidFill>
                  <a:srgbClr val="002060"/>
                </a:solidFill>
              </a:rPr>
              <a:t>initiated a trial of Track Loading Russian Trans East Fixes PILUN, LISKI, and MARCC </a:t>
            </a:r>
            <a:r>
              <a:rPr lang="en-US" sz="1600" dirty="0" smtClean="0">
                <a:solidFill>
                  <a:srgbClr val="002060"/>
                </a:solidFill>
              </a:rPr>
              <a:t>(BESAT) at </a:t>
            </a:r>
            <a:r>
              <a:rPr lang="en-US" sz="1600" dirty="0">
                <a:solidFill>
                  <a:srgbClr val="002060"/>
                </a:solidFill>
              </a:rPr>
              <a:t>Zero Minutes same altitude. </a:t>
            </a:r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78934"/>
            <a:ext cx="9144000" cy="4650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</p:spTree>
    <p:extLst>
      <p:ext uri="{BB962C8B-B14F-4D97-AF65-F5344CB8AC3E}">
        <p14:creationId xmlns:p14="http://schemas.microsoft.com/office/powerpoint/2010/main" val="1766612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37334" y="161608"/>
            <a:ext cx="8472488" cy="609600"/>
          </a:xfrm>
        </p:spPr>
        <p:txBody>
          <a:bodyPr/>
          <a:lstStyle/>
          <a:p>
            <a:r>
              <a:rPr lang="en-US" sz="3600" dirty="0">
                <a:solidFill>
                  <a:srgbClr val="000000"/>
                </a:solidFill>
              </a:rPr>
              <a:t>RTE Zero Minute Track Load Trial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38B1A-AF1B-4C8B-993E-1BADE62A2451}" type="slidenum">
              <a:rPr lang="en-US" smtClean="0">
                <a:solidFill>
                  <a:srgbClr val="FFFFFF">
                    <a:lumMod val="65000"/>
                  </a:srgbClr>
                </a:solidFill>
              </a:rPr>
              <a:pPr/>
              <a:t>16</a:t>
            </a:fld>
            <a:endParaRPr lang="en-US" dirty="0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955" y="1511600"/>
            <a:ext cx="7608710" cy="3399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9065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solidFill>
                  <a:srgbClr val="000000"/>
                </a:solidFill>
              </a:rPr>
              <a:t>Anchorage Center supports </a:t>
            </a:r>
            <a:r>
              <a:rPr lang="en-US" sz="2800" dirty="0" smtClean="0">
                <a:solidFill>
                  <a:srgbClr val="000000"/>
                </a:solidFill>
              </a:rPr>
              <a:t>the only Commercial </a:t>
            </a:r>
            <a:r>
              <a:rPr lang="en-US" sz="2800" dirty="0">
                <a:solidFill>
                  <a:srgbClr val="000000"/>
                </a:solidFill>
              </a:rPr>
              <a:t>Space Launch facility not associated with a Federal Facility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38B1A-AF1B-4C8B-993E-1BADE62A2451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10" y="1410789"/>
            <a:ext cx="9030789" cy="4615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</p:spTree>
    <p:extLst>
      <p:ext uri="{BB962C8B-B14F-4D97-AF65-F5344CB8AC3E}">
        <p14:creationId xmlns:p14="http://schemas.microsoft.com/office/powerpoint/2010/main" val="1766612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800" dirty="0">
                <a:solidFill>
                  <a:srgbClr val="000000"/>
                </a:solidFill>
              </a:rPr>
              <a:t>Unmanned Aircraft Systems (UAS)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38B1A-AF1B-4C8B-993E-1BADE62A2451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8" name="Picture 3" descr="uav-altair-takeoff-b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496" y="1193074"/>
            <a:ext cx="4191082" cy="2388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 descr="2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399" y="1193074"/>
            <a:ext cx="3533504" cy="2445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 descr="kgzpiay8ih0w08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399" y="3753394"/>
            <a:ext cx="3533504" cy="2214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unmanned aircraft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497" y="3753394"/>
            <a:ext cx="4191081" cy="2214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</p:spTree>
    <p:extLst>
      <p:ext uri="{BB962C8B-B14F-4D97-AF65-F5344CB8AC3E}">
        <p14:creationId xmlns:p14="http://schemas.microsoft.com/office/powerpoint/2010/main" val="1766612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71684" name="Picture 4" descr="moving-to-mooring-point_bl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71600"/>
            <a:ext cx="9220200" cy="417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85" name="Picture 5" descr="UAF Scout on the 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102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86" name="Picture 6" descr="Aeryon-Scout-UAV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81200"/>
            <a:ext cx="91440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4872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1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1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ZAN Overview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38B1A-AF1B-4C8B-993E-1BADE62A2451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749904" y="1004065"/>
            <a:ext cx="7707086" cy="4270647"/>
          </a:xfrm>
        </p:spPr>
        <p:txBody>
          <a:bodyPr/>
          <a:lstStyle/>
          <a:p>
            <a:r>
              <a:rPr lang="en-US" sz="2400" dirty="0" smtClean="0">
                <a:solidFill>
                  <a:srgbClr val="002060"/>
                </a:solidFill>
              </a:rPr>
              <a:t>ADS-B</a:t>
            </a:r>
          </a:p>
          <a:p>
            <a:r>
              <a:rPr lang="en-US" sz="2400" dirty="0" smtClean="0">
                <a:solidFill>
                  <a:srgbClr val="002060"/>
                </a:solidFill>
              </a:rPr>
              <a:t>ATOP Expansion – 60’s Transition</a:t>
            </a:r>
          </a:p>
          <a:p>
            <a:r>
              <a:rPr lang="en-US" sz="2400" dirty="0" smtClean="0">
                <a:solidFill>
                  <a:srgbClr val="002060"/>
                </a:solidFill>
              </a:rPr>
              <a:t>IPACG Review</a:t>
            </a:r>
          </a:p>
          <a:p>
            <a:pPr lvl="1"/>
            <a:r>
              <a:rPr lang="en-US" dirty="0" smtClean="0">
                <a:solidFill>
                  <a:srgbClr val="002060"/>
                </a:solidFill>
              </a:rPr>
              <a:t>30/30 in ZAN Oceanic</a:t>
            </a:r>
          </a:p>
          <a:p>
            <a:pPr lvl="1"/>
            <a:r>
              <a:rPr lang="en-US" dirty="0" smtClean="0">
                <a:solidFill>
                  <a:srgbClr val="002060"/>
                </a:solidFill>
              </a:rPr>
              <a:t>Track C/E Trial</a:t>
            </a:r>
          </a:p>
          <a:p>
            <a:r>
              <a:rPr lang="en-US" sz="2400" dirty="0" smtClean="0">
                <a:solidFill>
                  <a:srgbClr val="002060"/>
                </a:solidFill>
              </a:rPr>
              <a:t>Improved Efficiencies</a:t>
            </a:r>
          </a:p>
          <a:p>
            <a:pPr lvl="1"/>
            <a:r>
              <a:rPr lang="en-US" dirty="0" smtClean="0">
                <a:solidFill>
                  <a:srgbClr val="002060"/>
                </a:solidFill>
              </a:rPr>
              <a:t>Cross Polar Operations</a:t>
            </a:r>
          </a:p>
          <a:p>
            <a:pPr lvl="1"/>
            <a:r>
              <a:rPr lang="en-US" dirty="0">
                <a:solidFill>
                  <a:srgbClr val="002060"/>
                </a:solidFill>
              </a:rPr>
              <a:t>RTE Zero Minute Track Load Trial</a:t>
            </a:r>
          </a:p>
          <a:p>
            <a:r>
              <a:rPr lang="en-US" sz="2400" dirty="0" smtClean="0">
                <a:solidFill>
                  <a:srgbClr val="002060"/>
                </a:solidFill>
              </a:rPr>
              <a:t>UAS Operations</a:t>
            </a:r>
          </a:p>
          <a:p>
            <a:r>
              <a:rPr lang="en-US" sz="2400" dirty="0" smtClean="0">
                <a:solidFill>
                  <a:srgbClr val="002060"/>
                </a:solidFill>
              </a:rPr>
              <a:t>Military Exercises</a:t>
            </a:r>
          </a:p>
          <a:p>
            <a:r>
              <a:rPr lang="en-US" sz="2400" dirty="0" smtClean="0">
                <a:solidFill>
                  <a:srgbClr val="002060"/>
                </a:solidFill>
              </a:rPr>
              <a:t>Traffic Count Update</a:t>
            </a:r>
          </a:p>
        </p:txBody>
      </p:sp>
      <p:sp>
        <p:nvSpPr>
          <p:cNvPr id="8" name="Rectangle 7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2570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A2589-8622-4056-8764-898AF58B5F53}" type="slidenum">
              <a:rPr lang="en-US"/>
              <a:pPr/>
              <a:t>20</a:t>
            </a:fld>
            <a:endParaRPr lang="en-US"/>
          </a:p>
        </p:txBody>
      </p:sp>
      <p:sp>
        <p:nvSpPr>
          <p:cNvPr id="377860" name="Rectangle 4"/>
          <p:cNvSpPr>
            <a:spLocks noGrp="1" noChangeArrowheads="1"/>
          </p:cNvSpPr>
          <p:nvPr>
            <p:ph type="title"/>
          </p:nvPr>
        </p:nvSpPr>
        <p:spPr>
          <a:xfrm>
            <a:off x="428625" y="186090"/>
            <a:ext cx="8472488" cy="739599"/>
          </a:xfrm>
        </p:spPr>
        <p:txBody>
          <a:bodyPr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Red Flag Alaska Airspace</a:t>
            </a:r>
          </a:p>
        </p:txBody>
      </p:sp>
      <p:pic>
        <p:nvPicPr>
          <p:cNvPr id="37786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5063" y="925689"/>
            <a:ext cx="4198937" cy="5090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7862" name="Rectangle 6"/>
          <p:cNvSpPr>
            <a:spLocks noChangeArrowheads="1"/>
          </p:cNvSpPr>
          <p:nvPr/>
        </p:nvSpPr>
        <p:spPr bwMode="auto">
          <a:xfrm>
            <a:off x="2286000" y="1068388"/>
            <a:ext cx="4572000" cy="93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  <a:p>
            <a:pPr>
              <a:lnSpc>
                <a:spcPct val="80000"/>
              </a:lnSpc>
            </a:pPr>
            <a:endParaRPr lang="en-US">
              <a:latin typeface="Times New Roman" pitchFamily="18" charset="0"/>
            </a:endParaRPr>
          </a:p>
        </p:txBody>
      </p:sp>
      <p:sp>
        <p:nvSpPr>
          <p:cNvPr id="377863" name="Rectangle 7"/>
          <p:cNvSpPr>
            <a:spLocks noChangeArrowheads="1"/>
          </p:cNvSpPr>
          <p:nvPr/>
        </p:nvSpPr>
        <p:spPr bwMode="auto">
          <a:xfrm>
            <a:off x="2286000" y="2963863"/>
            <a:ext cx="4572000" cy="93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  <a:p>
            <a:pPr>
              <a:lnSpc>
                <a:spcPct val="80000"/>
              </a:lnSpc>
            </a:pPr>
            <a:endParaRPr lang="en-US">
              <a:latin typeface="Times New Roman" pitchFamily="18" charset="0"/>
            </a:endParaRPr>
          </a:p>
        </p:txBody>
      </p:sp>
      <p:pic>
        <p:nvPicPr>
          <p:cNvPr id="37786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25689"/>
            <a:ext cx="4967288" cy="5114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</p:spTree>
    <p:extLst>
      <p:ext uri="{BB962C8B-B14F-4D97-AF65-F5344CB8AC3E}">
        <p14:creationId xmlns:p14="http://schemas.microsoft.com/office/powerpoint/2010/main" val="2005211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A2589-8622-4056-8764-898AF58B5F53}" type="slidenum">
              <a:rPr lang="en-US"/>
              <a:pPr/>
              <a:t>21</a:t>
            </a:fld>
            <a:endParaRPr lang="en-US"/>
          </a:p>
        </p:txBody>
      </p:sp>
      <p:sp>
        <p:nvSpPr>
          <p:cNvPr id="377860" name="Rectangle 4"/>
          <p:cNvSpPr>
            <a:spLocks noGrp="1" noChangeArrowheads="1"/>
          </p:cNvSpPr>
          <p:nvPr>
            <p:ph type="title"/>
          </p:nvPr>
        </p:nvSpPr>
        <p:spPr>
          <a:xfrm>
            <a:off x="369462" y="129645"/>
            <a:ext cx="8472488" cy="739599"/>
          </a:xfrm>
        </p:spPr>
        <p:txBody>
          <a:bodyPr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MFE Airspace Summer 2013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377862" name="Rectangle 6"/>
          <p:cNvSpPr>
            <a:spLocks noChangeArrowheads="1"/>
          </p:cNvSpPr>
          <p:nvPr/>
        </p:nvSpPr>
        <p:spPr bwMode="auto">
          <a:xfrm>
            <a:off x="2286000" y="1068388"/>
            <a:ext cx="4572000" cy="93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  <a:p>
            <a:pPr>
              <a:lnSpc>
                <a:spcPct val="80000"/>
              </a:lnSpc>
            </a:pPr>
            <a:endParaRPr lang="en-US">
              <a:latin typeface="Times New Roman" pitchFamily="18" charset="0"/>
            </a:endParaRPr>
          </a:p>
        </p:txBody>
      </p:sp>
      <p:sp>
        <p:nvSpPr>
          <p:cNvPr id="377863" name="Rectangle 7"/>
          <p:cNvSpPr>
            <a:spLocks noChangeArrowheads="1"/>
          </p:cNvSpPr>
          <p:nvPr/>
        </p:nvSpPr>
        <p:spPr bwMode="auto">
          <a:xfrm>
            <a:off x="2286000" y="2963863"/>
            <a:ext cx="4572000" cy="93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  <a:p>
            <a:pPr>
              <a:lnSpc>
                <a:spcPct val="80000"/>
              </a:lnSpc>
            </a:pPr>
            <a:endParaRPr lang="en-US">
              <a:latin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5172" y="869244"/>
            <a:ext cx="5513655" cy="5177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9299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A2589-8622-4056-8764-898AF58B5F53}" type="slidenum">
              <a:rPr lang="en-US"/>
              <a:pPr/>
              <a:t>22</a:t>
            </a:fld>
            <a:endParaRPr lang="en-US"/>
          </a:p>
        </p:txBody>
      </p:sp>
      <p:sp>
        <p:nvSpPr>
          <p:cNvPr id="377860" name="Rectangle 4"/>
          <p:cNvSpPr>
            <a:spLocks noGrp="1" noChangeArrowheads="1"/>
          </p:cNvSpPr>
          <p:nvPr>
            <p:ph type="title"/>
          </p:nvPr>
        </p:nvSpPr>
        <p:spPr>
          <a:xfrm>
            <a:off x="428625" y="186090"/>
            <a:ext cx="8472488" cy="739599"/>
          </a:xfrm>
        </p:spPr>
        <p:txBody>
          <a:bodyPr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Total ZAN Facility Traffic Count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377862" name="Rectangle 6"/>
          <p:cNvSpPr>
            <a:spLocks noChangeArrowheads="1"/>
          </p:cNvSpPr>
          <p:nvPr/>
        </p:nvSpPr>
        <p:spPr bwMode="auto">
          <a:xfrm>
            <a:off x="2286000" y="1068388"/>
            <a:ext cx="4572000" cy="93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  <a:p>
            <a:pPr>
              <a:lnSpc>
                <a:spcPct val="80000"/>
              </a:lnSpc>
            </a:pPr>
            <a:endParaRPr lang="en-US">
              <a:latin typeface="Times New Roman" pitchFamily="18" charset="0"/>
            </a:endParaRPr>
          </a:p>
        </p:txBody>
      </p:sp>
      <p:sp>
        <p:nvSpPr>
          <p:cNvPr id="377863" name="Rectangle 7"/>
          <p:cNvSpPr>
            <a:spLocks noChangeArrowheads="1"/>
          </p:cNvSpPr>
          <p:nvPr/>
        </p:nvSpPr>
        <p:spPr bwMode="auto">
          <a:xfrm>
            <a:off x="2286000" y="2963863"/>
            <a:ext cx="4572000" cy="93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  <a:p>
            <a:pPr>
              <a:lnSpc>
                <a:spcPct val="80000"/>
              </a:lnSpc>
            </a:pPr>
            <a:endParaRPr lang="en-US">
              <a:latin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867" y="936978"/>
            <a:ext cx="7947377" cy="5109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2262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A2589-8622-4056-8764-898AF58B5F53}" type="slidenum">
              <a:rPr lang="en-US"/>
              <a:pPr/>
              <a:t>23</a:t>
            </a:fld>
            <a:endParaRPr lang="en-US"/>
          </a:p>
        </p:txBody>
      </p:sp>
      <p:sp>
        <p:nvSpPr>
          <p:cNvPr id="377860" name="Rectangle 4"/>
          <p:cNvSpPr>
            <a:spLocks noGrp="1" noChangeArrowheads="1"/>
          </p:cNvSpPr>
          <p:nvPr>
            <p:ph type="title"/>
          </p:nvPr>
        </p:nvSpPr>
        <p:spPr>
          <a:xfrm>
            <a:off x="428625" y="186090"/>
            <a:ext cx="8472488" cy="739599"/>
          </a:xfrm>
        </p:spPr>
        <p:txBody>
          <a:bodyPr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ZAN Oceanic Traffic Count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377862" name="Rectangle 6"/>
          <p:cNvSpPr>
            <a:spLocks noChangeArrowheads="1"/>
          </p:cNvSpPr>
          <p:nvPr/>
        </p:nvSpPr>
        <p:spPr bwMode="auto">
          <a:xfrm>
            <a:off x="2286000" y="1068388"/>
            <a:ext cx="4572000" cy="93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  <a:p>
            <a:pPr>
              <a:lnSpc>
                <a:spcPct val="80000"/>
              </a:lnSpc>
            </a:pPr>
            <a:endParaRPr lang="en-US">
              <a:latin typeface="Times New Roman" pitchFamily="18" charset="0"/>
            </a:endParaRPr>
          </a:p>
        </p:txBody>
      </p:sp>
      <p:sp>
        <p:nvSpPr>
          <p:cNvPr id="377863" name="Rectangle 7"/>
          <p:cNvSpPr>
            <a:spLocks noChangeArrowheads="1"/>
          </p:cNvSpPr>
          <p:nvPr/>
        </p:nvSpPr>
        <p:spPr bwMode="auto">
          <a:xfrm>
            <a:off x="2286000" y="2963863"/>
            <a:ext cx="4572000" cy="93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  <a:p>
            <a:pPr>
              <a:lnSpc>
                <a:spcPct val="80000"/>
              </a:lnSpc>
            </a:pPr>
            <a:endParaRPr lang="en-US">
              <a:latin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0062996"/>
              </p:ext>
            </p:extLst>
          </p:nvPr>
        </p:nvGraphicFramePr>
        <p:xfrm>
          <a:off x="654755" y="869245"/>
          <a:ext cx="7845777" cy="5068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9" name="Worksheet" r:id="rId3" imgW="5867272" imgH="5876801" progId="Excel.Sheet.8">
                  <p:embed/>
                </p:oleObj>
              </mc:Choice>
              <mc:Fallback>
                <p:oleObj name="Worksheet" r:id="rId3" imgW="5867272" imgH="5876801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54755" y="869245"/>
                        <a:ext cx="7845777" cy="5068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75028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A2589-8622-4056-8764-898AF58B5F53}" type="slidenum">
              <a:rPr lang="en-US"/>
              <a:pPr/>
              <a:t>24</a:t>
            </a:fld>
            <a:endParaRPr lang="en-US"/>
          </a:p>
        </p:txBody>
      </p:sp>
      <p:sp>
        <p:nvSpPr>
          <p:cNvPr id="377860" name="Rectangle 4"/>
          <p:cNvSpPr>
            <a:spLocks noGrp="1" noChangeArrowheads="1"/>
          </p:cNvSpPr>
          <p:nvPr>
            <p:ph type="title"/>
          </p:nvPr>
        </p:nvSpPr>
        <p:spPr>
          <a:xfrm>
            <a:off x="428625" y="186090"/>
            <a:ext cx="8472488" cy="739599"/>
          </a:xfrm>
        </p:spPr>
        <p:txBody>
          <a:bodyPr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Russian Traffic Count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377862" name="Rectangle 6"/>
          <p:cNvSpPr>
            <a:spLocks noChangeArrowheads="1"/>
          </p:cNvSpPr>
          <p:nvPr/>
        </p:nvSpPr>
        <p:spPr bwMode="auto">
          <a:xfrm>
            <a:off x="2286000" y="1068388"/>
            <a:ext cx="4572000" cy="93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  <a:p>
            <a:pPr>
              <a:lnSpc>
                <a:spcPct val="80000"/>
              </a:lnSpc>
            </a:pPr>
            <a:endParaRPr lang="en-US">
              <a:latin typeface="Times New Roman" pitchFamily="18" charset="0"/>
            </a:endParaRPr>
          </a:p>
        </p:txBody>
      </p:sp>
      <p:sp>
        <p:nvSpPr>
          <p:cNvPr id="377863" name="Rectangle 7"/>
          <p:cNvSpPr>
            <a:spLocks noChangeArrowheads="1"/>
          </p:cNvSpPr>
          <p:nvPr/>
        </p:nvSpPr>
        <p:spPr bwMode="auto">
          <a:xfrm>
            <a:off x="2286000" y="2963863"/>
            <a:ext cx="4572000" cy="93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  <a:p>
            <a:pPr>
              <a:lnSpc>
                <a:spcPct val="80000"/>
              </a:lnSpc>
            </a:pPr>
            <a:endParaRPr lang="en-US">
              <a:latin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2597753"/>
              </p:ext>
            </p:extLst>
          </p:nvPr>
        </p:nvGraphicFramePr>
        <p:xfrm>
          <a:off x="451555" y="846667"/>
          <a:ext cx="8297333" cy="51251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5" name="Worksheet" r:id="rId3" imgW="5600748" imgH="6124555" progId="Excel.Sheet.8">
                  <p:embed/>
                </p:oleObj>
              </mc:Choice>
              <mc:Fallback>
                <p:oleObj name="Worksheet" r:id="rId3" imgW="5600748" imgH="6124555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1555" y="846667"/>
                        <a:ext cx="8297333" cy="51251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75028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A2589-8622-4056-8764-898AF58B5F53}" type="slidenum">
              <a:rPr lang="en-US"/>
              <a:pPr/>
              <a:t>25</a:t>
            </a:fld>
            <a:endParaRPr lang="en-US"/>
          </a:p>
        </p:txBody>
      </p:sp>
      <p:sp>
        <p:nvSpPr>
          <p:cNvPr id="377860" name="Rectangle 4"/>
          <p:cNvSpPr>
            <a:spLocks noGrp="1" noChangeArrowheads="1"/>
          </p:cNvSpPr>
          <p:nvPr>
            <p:ph type="title"/>
          </p:nvPr>
        </p:nvSpPr>
        <p:spPr>
          <a:xfrm>
            <a:off x="428625" y="186090"/>
            <a:ext cx="8472488" cy="739599"/>
          </a:xfrm>
        </p:spPr>
        <p:txBody>
          <a:bodyPr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2010 – 2011 Russian Distribution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377862" name="Rectangle 6"/>
          <p:cNvSpPr>
            <a:spLocks noChangeArrowheads="1"/>
          </p:cNvSpPr>
          <p:nvPr/>
        </p:nvSpPr>
        <p:spPr bwMode="auto">
          <a:xfrm>
            <a:off x="2286000" y="1068388"/>
            <a:ext cx="4572000" cy="93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dirty="0"/>
          </a:p>
          <a:p>
            <a:pPr>
              <a:lnSpc>
                <a:spcPct val="80000"/>
              </a:lnSpc>
            </a:pPr>
            <a:endParaRPr lang="en-US" dirty="0">
              <a:latin typeface="Times New Roman" pitchFamily="18" charset="0"/>
            </a:endParaRPr>
          </a:p>
        </p:txBody>
      </p:sp>
      <p:sp>
        <p:nvSpPr>
          <p:cNvPr id="377863" name="Rectangle 7"/>
          <p:cNvSpPr>
            <a:spLocks noChangeArrowheads="1"/>
          </p:cNvSpPr>
          <p:nvPr/>
        </p:nvSpPr>
        <p:spPr bwMode="auto">
          <a:xfrm>
            <a:off x="2286000" y="2963863"/>
            <a:ext cx="4572000" cy="93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  <a:p>
            <a:pPr>
              <a:lnSpc>
                <a:spcPct val="80000"/>
              </a:lnSpc>
            </a:pPr>
            <a:endParaRPr lang="en-US">
              <a:latin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6027937"/>
              </p:ext>
            </p:extLst>
          </p:nvPr>
        </p:nvGraphicFramePr>
        <p:xfrm>
          <a:off x="90310" y="1068390"/>
          <a:ext cx="8963389" cy="4971176"/>
        </p:xfrm>
        <a:graphic>
          <a:graphicData uri="http://schemas.openxmlformats.org/drawingml/2006/table">
            <a:tbl>
              <a:tblPr/>
              <a:tblGrid>
                <a:gridCol w="376805"/>
                <a:gridCol w="274040"/>
                <a:gridCol w="274040"/>
                <a:gridCol w="274040"/>
                <a:gridCol w="274040"/>
                <a:gridCol w="274040"/>
                <a:gridCol w="274040"/>
                <a:gridCol w="274040"/>
                <a:gridCol w="274040"/>
                <a:gridCol w="274040"/>
                <a:gridCol w="274040"/>
                <a:gridCol w="274040"/>
                <a:gridCol w="274040"/>
                <a:gridCol w="274040"/>
                <a:gridCol w="274040"/>
                <a:gridCol w="274040"/>
                <a:gridCol w="274040"/>
                <a:gridCol w="274040"/>
                <a:gridCol w="274040"/>
                <a:gridCol w="274040"/>
                <a:gridCol w="274040"/>
                <a:gridCol w="274040"/>
                <a:gridCol w="274040"/>
                <a:gridCol w="274040"/>
                <a:gridCol w="274040"/>
                <a:gridCol w="274040"/>
                <a:gridCol w="274040"/>
                <a:gridCol w="274040"/>
                <a:gridCol w="274040"/>
                <a:gridCol w="319712"/>
                <a:gridCol w="274040"/>
                <a:gridCol w="319712"/>
              </a:tblGrid>
              <a:tr h="1575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2010</a:t>
                      </a:r>
                    </a:p>
                  </a:txBody>
                  <a:tcPr marL="6155" marR="6155" marT="61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DEVID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RAMEL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NIKIN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ORVIT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PILUN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LISKI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FRENK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KUTAL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VALDA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ERNIK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RUSOR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BESAT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BAMOK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KOKES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TOTAL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5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155" marR="6155" marT="61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JAN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167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102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112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545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142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163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1686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FEB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134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172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483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156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1619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MAR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138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109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224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239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132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757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253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220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2379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APR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171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221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310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950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251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163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2630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MAY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472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1614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JUN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142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198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104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351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132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1598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JUL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102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161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102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229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165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361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109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219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1841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AUG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106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119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230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148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362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1761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SEP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191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180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132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427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135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105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1870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OCT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209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174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240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199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633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159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170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2346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NOV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203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218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262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592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158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144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2099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5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DEC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163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229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171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492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141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197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1908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TOTAL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210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481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1905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147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1202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815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2363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450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687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2004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262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663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140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751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143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6425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1773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654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1855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23351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538"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5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2011</a:t>
                      </a:r>
                    </a:p>
                  </a:txBody>
                  <a:tcPr marL="6155" marR="6155" marT="61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DEVID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NALIM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RAMEL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NIKIN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ORVIT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PILUN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LISKI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FRENK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KUTAL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VALDA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ERNIK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RUSOR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BESAT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BAMOK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KOKES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TOTAL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75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155" marR="6155" marT="61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JAN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256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101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190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131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595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290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292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2188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FEB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155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113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248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146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389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148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1690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MAR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114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243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155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110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727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254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342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2453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APR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199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148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224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105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595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239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228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2184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MAY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131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144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210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137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619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226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299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2297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JUN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119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155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227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157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547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155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2016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JUL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160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244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208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415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108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221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1983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AUG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150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386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131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223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455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104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2159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SEP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133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100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173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228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185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565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164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232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2333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OCT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182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168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277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199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118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627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204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348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2538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NOV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242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173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319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243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133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708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200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370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2603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5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DEC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270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180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251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257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156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838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245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356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2939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TOTAL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310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368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1991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1604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1000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3047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221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717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520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2146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269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510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134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875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149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7080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2167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581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3095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131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27383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l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NALIM Effective 2/10/2011</a:t>
                      </a: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 dirty="0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5028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A2589-8622-4056-8764-898AF58B5F53}" type="slidenum">
              <a:rPr lang="en-US"/>
              <a:pPr/>
              <a:t>26</a:t>
            </a:fld>
            <a:endParaRPr lang="en-US"/>
          </a:p>
        </p:txBody>
      </p:sp>
      <p:sp>
        <p:nvSpPr>
          <p:cNvPr id="377860" name="Rectangle 4"/>
          <p:cNvSpPr>
            <a:spLocks noGrp="1" noChangeArrowheads="1"/>
          </p:cNvSpPr>
          <p:nvPr>
            <p:ph type="title"/>
          </p:nvPr>
        </p:nvSpPr>
        <p:spPr>
          <a:xfrm>
            <a:off x="428625" y="186090"/>
            <a:ext cx="8472488" cy="739599"/>
          </a:xfrm>
        </p:spPr>
        <p:txBody>
          <a:bodyPr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2012 Russian Trans East Distribution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377862" name="Rectangle 6"/>
          <p:cNvSpPr>
            <a:spLocks noChangeArrowheads="1"/>
          </p:cNvSpPr>
          <p:nvPr/>
        </p:nvSpPr>
        <p:spPr bwMode="auto">
          <a:xfrm>
            <a:off x="2286000" y="1068388"/>
            <a:ext cx="4572000" cy="93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  <a:p>
            <a:pPr>
              <a:lnSpc>
                <a:spcPct val="80000"/>
              </a:lnSpc>
            </a:pPr>
            <a:endParaRPr lang="en-US">
              <a:latin typeface="Times New Roman" pitchFamily="18" charset="0"/>
            </a:endParaRPr>
          </a:p>
        </p:txBody>
      </p:sp>
      <p:sp>
        <p:nvSpPr>
          <p:cNvPr id="377863" name="Rectangle 7"/>
          <p:cNvSpPr>
            <a:spLocks noChangeArrowheads="1"/>
          </p:cNvSpPr>
          <p:nvPr/>
        </p:nvSpPr>
        <p:spPr bwMode="auto">
          <a:xfrm>
            <a:off x="2286000" y="2963863"/>
            <a:ext cx="4572000" cy="93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  <a:p>
            <a:pPr>
              <a:lnSpc>
                <a:spcPct val="80000"/>
              </a:lnSpc>
            </a:pPr>
            <a:endParaRPr lang="en-US">
              <a:latin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8242606"/>
              </p:ext>
            </p:extLst>
          </p:nvPr>
        </p:nvGraphicFramePr>
        <p:xfrm>
          <a:off x="112887" y="1749773"/>
          <a:ext cx="8906934" cy="3612448"/>
        </p:xfrm>
        <a:graphic>
          <a:graphicData uri="http://schemas.openxmlformats.org/drawingml/2006/table">
            <a:tbl>
              <a:tblPr/>
              <a:tblGrid>
                <a:gridCol w="555207"/>
                <a:gridCol w="389826"/>
                <a:gridCol w="389826"/>
                <a:gridCol w="389826"/>
                <a:gridCol w="389826"/>
                <a:gridCol w="389826"/>
                <a:gridCol w="389826"/>
                <a:gridCol w="389826"/>
                <a:gridCol w="389826"/>
                <a:gridCol w="389826"/>
                <a:gridCol w="389826"/>
                <a:gridCol w="389826"/>
                <a:gridCol w="389826"/>
                <a:gridCol w="389826"/>
                <a:gridCol w="389826"/>
                <a:gridCol w="389826"/>
                <a:gridCol w="389826"/>
                <a:gridCol w="389826"/>
                <a:gridCol w="389826"/>
                <a:gridCol w="389826"/>
                <a:gridCol w="389826"/>
                <a:gridCol w="555207"/>
              </a:tblGrid>
              <a:tr h="23645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2012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FRENK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KUTAL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VALDA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ERNIK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RUSOR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BESAT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BAMOK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KOKES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LUMES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KUNAD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645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33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JAN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138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649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270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1389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3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FEB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181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232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1646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3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MAR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883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289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1806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3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APR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590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173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1236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3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MAY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106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573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278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1413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3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JUN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567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193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1269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3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JUL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497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206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1129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3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AUG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406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154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3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SEP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85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474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131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1107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3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OCT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554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177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1312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3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NOV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45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DEC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3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458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1073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103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5937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1693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88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555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2127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236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205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13269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315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LUMES &amp; KUNAD effective 4/5/2012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5028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A2589-8622-4056-8764-898AF58B5F53}" type="slidenum">
              <a:rPr lang="en-US"/>
              <a:pPr/>
              <a:t>27</a:t>
            </a:fld>
            <a:endParaRPr lang="en-US"/>
          </a:p>
        </p:txBody>
      </p:sp>
      <p:sp>
        <p:nvSpPr>
          <p:cNvPr id="377860" name="Rectangle 4"/>
          <p:cNvSpPr>
            <a:spLocks noGrp="1" noChangeArrowheads="1"/>
          </p:cNvSpPr>
          <p:nvPr>
            <p:ph type="title"/>
          </p:nvPr>
        </p:nvSpPr>
        <p:spPr>
          <a:xfrm>
            <a:off x="428625" y="186090"/>
            <a:ext cx="8472488" cy="739599"/>
          </a:xfrm>
        </p:spPr>
        <p:txBody>
          <a:bodyPr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2012 Cross Polar Distribution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377862" name="Rectangle 6"/>
          <p:cNvSpPr>
            <a:spLocks noChangeArrowheads="1"/>
          </p:cNvSpPr>
          <p:nvPr/>
        </p:nvSpPr>
        <p:spPr bwMode="auto">
          <a:xfrm>
            <a:off x="2286000" y="1068388"/>
            <a:ext cx="4572000" cy="93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  <a:p>
            <a:pPr>
              <a:lnSpc>
                <a:spcPct val="80000"/>
              </a:lnSpc>
            </a:pPr>
            <a:endParaRPr lang="en-US">
              <a:latin typeface="Times New Roman" pitchFamily="18" charset="0"/>
            </a:endParaRPr>
          </a:p>
        </p:txBody>
      </p:sp>
      <p:sp>
        <p:nvSpPr>
          <p:cNvPr id="377863" name="Rectangle 7"/>
          <p:cNvSpPr>
            <a:spLocks noChangeArrowheads="1"/>
          </p:cNvSpPr>
          <p:nvPr/>
        </p:nvSpPr>
        <p:spPr bwMode="auto">
          <a:xfrm>
            <a:off x="2286000" y="2963863"/>
            <a:ext cx="4572000" cy="93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  <a:p>
            <a:pPr>
              <a:lnSpc>
                <a:spcPct val="80000"/>
              </a:lnSpc>
            </a:pPr>
            <a:endParaRPr lang="en-US">
              <a:latin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4978705"/>
              </p:ext>
            </p:extLst>
          </p:nvPr>
        </p:nvGraphicFramePr>
        <p:xfrm>
          <a:off x="546100" y="1749782"/>
          <a:ext cx="8050214" cy="3725335"/>
        </p:xfrm>
        <a:graphic>
          <a:graphicData uri="http://schemas.openxmlformats.org/drawingml/2006/table">
            <a:tbl>
              <a:tblPr/>
              <a:tblGrid>
                <a:gridCol w="396971"/>
                <a:gridCol w="332348"/>
                <a:gridCol w="304653"/>
                <a:gridCol w="369276"/>
                <a:gridCol w="369276"/>
                <a:gridCol w="369276"/>
                <a:gridCol w="369276"/>
                <a:gridCol w="369276"/>
                <a:gridCol w="369276"/>
                <a:gridCol w="369276"/>
                <a:gridCol w="369276"/>
                <a:gridCol w="369276"/>
                <a:gridCol w="369276"/>
                <a:gridCol w="369276"/>
                <a:gridCol w="369276"/>
                <a:gridCol w="369276"/>
                <a:gridCol w="369276"/>
                <a:gridCol w="369276"/>
                <a:gridCol w="369276"/>
                <a:gridCol w="350811"/>
                <a:gridCol w="313884"/>
                <a:gridCol w="443131"/>
              </a:tblGrid>
              <a:tr h="2122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2012</a:t>
                      </a:r>
                    </a:p>
                  </a:txBody>
                  <a:tcPr marL="9218" marR="9218" marT="921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DEVID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NALIM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LURUN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RAMEL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PINAG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NIKIN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ORVIT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AMATI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PILUN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LISKI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TOTAL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22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6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JAN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37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19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14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181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75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38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284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39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84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27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182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994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FEB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29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187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75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52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221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35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43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14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174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853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MAR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153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73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22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273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33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195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29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282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1098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APR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12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27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115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15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106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79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289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38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41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95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104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936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MAY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14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72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145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18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35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66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85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291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78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28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173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1023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JUN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48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171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17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25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141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117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169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48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37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61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59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939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JUL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23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59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122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28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17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127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119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203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44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77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47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116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1001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AUG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36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48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108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39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21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94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210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51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94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107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68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979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SEP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26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17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239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56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19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104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100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187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61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155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43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151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1173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OCT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38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160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82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79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116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65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112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150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913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NOV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2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DEC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6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TOTAL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42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256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56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302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1581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207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164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939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785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2243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425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916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511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1459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9909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01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PINAG Effective 1/18/2012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6701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LURUN &amp; AMATI  Effective 10/21/2012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5028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A2589-8622-4056-8764-898AF58B5F53}" type="slidenum">
              <a:rPr lang="en-US"/>
              <a:pPr/>
              <a:t>28</a:t>
            </a:fld>
            <a:endParaRPr lang="en-US"/>
          </a:p>
        </p:txBody>
      </p:sp>
      <p:sp>
        <p:nvSpPr>
          <p:cNvPr id="377860" name="Rectangle 4"/>
          <p:cNvSpPr>
            <a:spLocks noGrp="1" noChangeArrowheads="1"/>
          </p:cNvSpPr>
          <p:nvPr>
            <p:ph type="title"/>
          </p:nvPr>
        </p:nvSpPr>
        <p:spPr>
          <a:xfrm>
            <a:off x="428625" y="186090"/>
            <a:ext cx="8472488" cy="739599"/>
          </a:xfrm>
        </p:spPr>
        <p:txBody>
          <a:bodyPr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ZAN NOPAC Traffic Count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377862" name="Rectangle 6"/>
          <p:cNvSpPr>
            <a:spLocks noChangeArrowheads="1"/>
          </p:cNvSpPr>
          <p:nvPr/>
        </p:nvSpPr>
        <p:spPr bwMode="auto">
          <a:xfrm>
            <a:off x="2286000" y="1068388"/>
            <a:ext cx="4572000" cy="93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  <a:p>
            <a:pPr>
              <a:lnSpc>
                <a:spcPct val="80000"/>
              </a:lnSpc>
            </a:pPr>
            <a:endParaRPr lang="en-US">
              <a:latin typeface="Times New Roman" pitchFamily="18" charset="0"/>
            </a:endParaRPr>
          </a:p>
        </p:txBody>
      </p:sp>
      <p:sp>
        <p:nvSpPr>
          <p:cNvPr id="377863" name="Rectangle 7"/>
          <p:cNvSpPr>
            <a:spLocks noChangeArrowheads="1"/>
          </p:cNvSpPr>
          <p:nvPr/>
        </p:nvSpPr>
        <p:spPr bwMode="auto">
          <a:xfrm>
            <a:off x="2286000" y="2963863"/>
            <a:ext cx="4572000" cy="93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  <a:p>
            <a:pPr>
              <a:lnSpc>
                <a:spcPct val="80000"/>
              </a:lnSpc>
            </a:pPr>
            <a:endParaRPr lang="en-US">
              <a:latin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9778646"/>
              </p:ext>
            </p:extLst>
          </p:nvPr>
        </p:nvGraphicFramePr>
        <p:xfrm>
          <a:off x="1207910" y="1636888"/>
          <a:ext cx="6705600" cy="4030136"/>
        </p:xfrm>
        <a:graphic>
          <a:graphicData uri="http://schemas.openxmlformats.org/drawingml/2006/table">
            <a:tbl>
              <a:tblPr/>
              <a:tblGrid>
                <a:gridCol w="838200"/>
                <a:gridCol w="838200"/>
                <a:gridCol w="838200"/>
                <a:gridCol w="838200"/>
                <a:gridCol w="838200"/>
                <a:gridCol w="838200"/>
                <a:gridCol w="838200"/>
                <a:gridCol w="838200"/>
              </a:tblGrid>
              <a:tr h="248233">
                <a:tc gridSpan="6"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66CC"/>
                          </a:solidFill>
                          <a:effectLst/>
                          <a:latin typeface="Arial"/>
                        </a:rPr>
                        <a:t>[Oceanic count minus Polar routes, Polar = LISKI &amp; North Fixes]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8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2006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2007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2008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2009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8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JAN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5122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5103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5047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4769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5188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5336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5354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2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FEB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4609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5021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4381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4043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4765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4925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4428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2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MAR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6022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7632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6365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4513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4682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4564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4888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2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APR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6083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6923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6107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4109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4967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4908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5214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2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MAY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5394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7224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5461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4563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6094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5304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4749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2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JUN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6088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7440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4947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3958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6050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5225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4853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2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JUL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6144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7540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5583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5279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5524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5947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5737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2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AUG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6273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7584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5385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5524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6192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4892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5479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2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SEP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5772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7462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5322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5147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5514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4711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5316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2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OCT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5782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6750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4928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5131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5291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5018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5203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2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NOV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5796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6231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4600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5044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5321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4363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8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4933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5204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4662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5354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5710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4678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8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68018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80114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62788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57434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65298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59871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51221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233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-22%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-9%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-8%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effectLst/>
                          <a:latin typeface="Arial"/>
                        </a:rPr>
                        <a:t>-14%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5028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A2589-8622-4056-8764-898AF58B5F53}" type="slidenum">
              <a:rPr lang="en-US"/>
              <a:pPr/>
              <a:t>29</a:t>
            </a:fld>
            <a:endParaRPr lang="en-US"/>
          </a:p>
        </p:txBody>
      </p:sp>
      <p:sp>
        <p:nvSpPr>
          <p:cNvPr id="377860" name="Rectangle 4"/>
          <p:cNvSpPr>
            <a:spLocks noGrp="1" noChangeArrowheads="1"/>
          </p:cNvSpPr>
          <p:nvPr>
            <p:ph type="title"/>
          </p:nvPr>
        </p:nvSpPr>
        <p:spPr>
          <a:xfrm>
            <a:off x="428625" y="186090"/>
            <a:ext cx="8472488" cy="739599"/>
          </a:xfrm>
        </p:spPr>
        <p:txBody>
          <a:bodyPr/>
          <a:lstStyle/>
          <a:p>
            <a:pPr algn="ctr"/>
            <a:r>
              <a:rPr lang="en-US" sz="3200" dirty="0" smtClean="0">
                <a:solidFill>
                  <a:schemeClr val="tx1"/>
                </a:solidFill>
              </a:rPr>
              <a:t>Anchorage ARTCC Contact Information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377862" name="Rectangle 6"/>
          <p:cNvSpPr>
            <a:spLocks noChangeArrowheads="1"/>
          </p:cNvSpPr>
          <p:nvPr/>
        </p:nvSpPr>
        <p:spPr bwMode="auto">
          <a:xfrm>
            <a:off x="2286000" y="1068388"/>
            <a:ext cx="4572000" cy="93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  <a:p>
            <a:pPr>
              <a:lnSpc>
                <a:spcPct val="80000"/>
              </a:lnSpc>
            </a:pPr>
            <a:endParaRPr lang="en-US">
              <a:latin typeface="Times New Roman" pitchFamily="18" charset="0"/>
            </a:endParaRPr>
          </a:p>
        </p:txBody>
      </p:sp>
      <p:sp>
        <p:nvSpPr>
          <p:cNvPr id="377863" name="Rectangle 7"/>
          <p:cNvSpPr>
            <a:spLocks noChangeArrowheads="1"/>
          </p:cNvSpPr>
          <p:nvPr/>
        </p:nvSpPr>
        <p:spPr bwMode="auto">
          <a:xfrm>
            <a:off x="2286000" y="2963863"/>
            <a:ext cx="4572000" cy="93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  <a:p>
            <a:pPr>
              <a:lnSpc>
                <a:spcPct val="80000"/>
              </a:lnSpc>
            </a:pPr>
            <a:endParaRPr lang="en-US">
              <a:latin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65225" y="1196622"/>
            <a:ext cx="6917619" cy="4188178"/>
          </a:xfrm>
          <a:prstGeom prst="rect">
            <a:avLst/>
          </a:prstGeom>
          <a:noFill/>
          <a:ln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8750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ADS-B Service Volumes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38B1A-AF1B-4C8B-993E-1BADE62A2451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27611"/>
            <a:ext cx="9144000" cy="5016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</p:spTree>
    <p:extLst>
      <p:ext uri="{BB962C8B-B14F-4D97-AF65-F5344CB8AC3E}">
        <p14:creationId xmlns:p14="http://schemas.microsoft.com/office/powerpoint/2010/main" val="413150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38B1A-AF1B-4C8B-993E-1BADE62A2451}" type="slidenum">
              <a:rPr lang="en-US" smtClean="0"/>
              <a:pPr/>
              <a:t>30</a:t>
            </a:fld>
            <a:endParaRPr lang="en-US" dirty="0"/>
          </a:p>
        </p:txBody>
      </p:sp>
      <p:pic>
        <p:nvPicPr>
          <p:cNvPr id="9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031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2671548" y="700930"/>
            <a:ext cx="446949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6600" dirty="0"/>
              <a:t>Questions?</a:t>
            </a:r>
          </a:p>
        </p:txBody>
      </p:sp>
      <p:sp>
        <p:nvSpPr>
          <p:cNvPr id="8" name="Rectangle 7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</p:spTree>
    <p:extLst>
      <p:ext uri="{BB962C8B-B14F-4D97-AF65-F5344CB8AC3E}">
        <p14:creationId xmlns:p14="http://schemas.microsoft.com/office/powerpoint/2010/main" val="1063971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7336" y="248356"/>
            <a:ext cx="8472488" cy="604132"/>
          </a:xfrm>
        </p:spPr>
        <p:txBody>
          <a:bodyPr/>
          <a:lstStyle/>
          <a:p>
            <a:r>
              <a:rPr lang="en-US" sz="3200" dirty="0" smtClean="0">
                <a:solidFill>
                  <a:schemeClr val="tx1"/>
                </a:solidFill>
              </a:rPr>
              <a:t>ADS-B Air Traffic Route Coverage</a:t>
            </a:r>
            <a:br>
              <a:rPr lang="en-US" sz="3200" dirty="0" smtClean="0">
                <a:solidFill>
                  <a:schemeClr val="tx1"/>
                </a:solidFill>
              </a:rPr>
            </a:br>
            <a:r>
              <a:rPr lang="en-US" sz="3200" dirty="0" smtClean="0">
                <a:solidFill>
                  <a:schemeClr val="tx1"/>
                </a:solidFill>
              </a:rPr>
              <a:t>@ 18,000 ft.</a:t>
            </a:r>
            <a:r>
              <a:rPr lang="en-US" sz="3200" dirty="0" smtClean="0"/>
              <a:t> </a:t>
            </a:r>
            <a:endParaRPr lang="en-US" sz="32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38B1A-AF1B-4C8B-993E-1BADE62A2451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1" b="10506"/>
          <a:stretch>
            <a:fillRect/>
          </a:stretch>
        </p:blipFill>
        <p:spPr bwMode="auto">
          <a:xfrm>
            <a:off x="0" y="1071154"/>
            <a:ext cx="9144000" cy="4967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</p:spTree>
    <p:extLst>
      <p:ext uri="{BB962C8B-B14F-4D97-AF65-F5344CB8AC3E}">
        <p14:creationId xmlns:p14="http://schemas.microsoft.com/office/powerpoint/2010/main" val="574561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38B1A-AF1B-4C8B-993E-1BADE62A2451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0" y="1"/>
            <a:ext cx="3909355" cy="6026330"/>
          </a:xfrm>
        </p:spPr>
        <p:txBody>
          <a:bodyPr/>
          <a:lstStyle/>
          <a:p>
            <a:pPr marL="0" indent="0" algn="ctr">
              <a:buNone/>
            </a:pPr>
            <a:r>
              <a:rPr lang="en-US" sz="2400" dirty="0">
                <a:latin typeface="Palatino Linotype" pitchFamily="18" charset="0"/>
                <a:ea typeface="+mj-ea"/>
                <a:cs typeface="+mj-cs"/>
              </a:rPr>
              <a:t>Advanced Technology </a:t>
            </a:r>
            <a:r>
              <a:rPr lang="en-US" sz="2400" dirty="0" smtClean="0">
                <a:latin typeface="Palatino Linotype" pitchFamily="18" charset="0"/>
                <a:ea typeface="+mj-ea"/>
                <a:cs typeface="+mj-cs"/>
              </a:rPr>
              <a:t>and Oceanic </a:t>
            </a:r>
            <a:r>
              <a:rPr lang="en-US" sz="2400" dirty="0">
                <a:latin typeface="Palatino Linotype" pitchFamily="18" charset="0"/>
                <a:ea typeface="+mj-ea"/>
                <a:cs typeface="+mj-cs"/>
              </a:rPr>
              <a:t>Procedures (</a:t>
            </a:r>
            <a:r>
              <a:rPr lang="en-US" sz="2400" dirty="0" smtClean="0">
                <a:latin typeface="Palatino Linotype" pitchFamily="18" charset="0"/>
                <a:ea typeface="+mj-ea"/>
                <a:cs typeface="+mj-cs"/>
              </a:rPr>
              <a:t>ATOP)</a:t>
            </a:r>
          </a:p>
          <a:p>
            <a:pPr algn="ctr" eaLnBrk="1" hangingPunct="1">
              <a:buFontTx/>
              <a:buNone/>
            </a:pPr>
            <a:r>
              <a:rPr lang="en-US" sz="2400" dirty="0" smtClean="0">
                <a:latin typeface="Palatino Linotype" pitchFamily="18" charset="0"/>
              </a:rPr>
              <a:t>“</a:t>
            </a:r>
            <a:r>
              <a:rPr lang="en-US" sz="2400" dirty="0">
                <a:latin typeface="Palatino Linotype" pitchFamily="18" charset="0"/>
              </a:rPr>
              <a:t>60’s Transition” </a:t>
            </a:r>
            <a:endParaRPr lang="en-US" sz="2400" dirty="0" smtClean="0">
              <a:latin typeface="Palatino Linotype" pitchFamily="18" charset="0"/>
            </a:endParaRPr>
          </a:p>
          <a:p>
            <a:pPr algn="ctr" eaLnBrk="1" hangingPunct="1">
              <a:buFontTx/>
              <a:buNone/>
            </a:pPr>
            <a:endParaRPr lang="en-US" sz="2400" dirty="0" smtClean="0">
              <a:latin typeface="Palatino Linotype" pitchFamily="18" charset="0"/>
            </a:endParaRPr>
          </a:p>
          <a:p>
            <a:pPr eaLnBrk="1" hangingPunct="1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2060"/>
                </a:solidFill>
                <a:latin typeface="Palatino Linotype" pitchFamily="18" charset="0"/>
              </a:rPr>
              <a:t>Phase </a:t>
            </a:r>
            <a:r>
              <a:rPr lang="en-US" sz="2400" dirty="0">
                <a:solidFill>
                  <a:srgbClr val="002060"/>
                </a:solidFill>
                <a:latin typeface="Palatino Linotype" pitchFamily="18" charset="0"/>
              </a:rPr>
              <a:t>1</a:t>
            </a:r>
          </a:p>
          <a:p>
            <a:pPr marL="457200" lvl="1" indent="0">
              <a:buNone/>
            </a:pPr>
            <a:r>
              <a:rPr lang="en-US" dirty="0">
                <a:solidFill>
                  <a:srgbClr val="002060"/>
                </a:solidFill>
                <a:latin typeface="Palatino Linotype" pitchFamily="18" charset="0"/>
              </a:rPr>
              <a:t>High Sectors 63, 68, </a:t>
            </a:r>
            <a:r>
              <a:rPr lang="en-US" dirty="0" smtClean="0">
                <a:solidFill>
                  <a:srgbClr val="002060"/>
                </a:solidFill>
                <a:latin typeface="Palatino Linotype" pitchFamily="18" charset="0"/>
              </a:rPr>
              <a:t>69 move </a:t>
            </a:r>
            <a:r>
              <a:rPr lang="en-US" dirty="0">
                <a:solidFill>
                  <a:srgbClr val="002060"/>
                </a:solidFill>
                <a:latin typeface="Palatino Linotype" pitchFamily="18" charset="0"/>
              </a:rPr>
              <a:t>to the ATOP </a:t>
            </a:r>
            <a:r>
              <a:rPr lang="en-US" dirty="0" smtClean="0">
                <a:solidFill>
                  <a:srgbClr val="002060"/>
                </a:solidFill>
                <a:latin typeface="Palatino Linotype" pitchFamily="18" charset="0"/>
              </a:rPr>
              <a:t>platform – January 2014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2060"/>
                </a:solidFill>
                <a:latin typeface="Palatino Linotype" pitchFamily="18" charset="0"/>
              </a:rPr>
              <a:t>Phase </a:t>
            </a:r>
            <a:r>
              <a:rPr lang="en-US" sz="2400" dirty="0">
                <a:solidFill>
                  <a:srgbClr val="002060"/>
                </a:solidFill>
                <a:latin typeface="Palatino Linotype" pitchFamily="18" charset="0"/>
              </a:rPr>
              <a:t>2</a:t>
            </a:r>
          </a:p>
          <a:p>
            <a:pPr marL="457200" lvl="1" indent="0">
              <a:buNone/>
            </a:pPr>
            <a:r>
              <a:rPr lang="en-US" dirty="0">
                <a:solidFill>
                  <a:srgbClr val="002060"/>
                </a:solidFill>
                <a:latin typeface="Palatino Linotype" pitchFamily="18" charset="0"/>
              </a:rPr>
              <a:t>High Sector </a:t>
            </a:r>
            <a:r>
              <a:rPr lang="en-US" dirty="0" smtClean="0">
                <a:solidFill>
                  <a:srgbClr val="002060"/>
                </a:solidFill>
                <a:latin typeface="Palatino Linotype" pitchFamily="18" charset="0"/>
              </a:rPr>
              <a:t>64 created </a:t>
            </a:r>
            <a:r>
              <a:rPr lang="en-US" dirty="0">
                <a:solidFill>
                  <a:srgbClr val="002060"/>
                </a:solidFill>
                <a:latin typeface="Palatino Linotype" pitchFamily="18" charset="0"/>
              </a:rPr>
              <a:t>on the ATOP platform from Arctic portion of Sector </a:t>
            </a:r>
            <a:r>
              <a:rPr lang="en-US" dirty="0" smtClean="0">
                <a:solidFill>
                  <a:srgbClr val="002060"/>
                </a:solidFill>
                <a:latin typeface="Palatino Linotype" pitchFamily="18" charset="0"/>
              </a:rPr>
              <a:t>4 – October 2014</a:t>
            </a:r>
            <a:endParaRPr lang="en-US" dirty="0">
              <a:solidFill>
                <a:srgbClr val="002060"/>
              </a:solidFill>
              <a:latin typeface="Palatino Linotype" pitchFamily="18" charset="0"/>
            </a:endParaRPr>
          </a:p>
          <a:p>
            <a:endParaRPr lang="en-US" dirty="0"/>
          </a:p>
        </p:txBody>
      </p:sp>
      <p:pic>
        <p:nvPicPr>
          <p:cNvPr id="9" name="Picture 4" descr="Phas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863" y="0"/>
            <a:ext cx="5291137" cy="602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</p:spTree>
    <p:extLst>
      <p:ext uri="{BB962C8B-B14F-4D97-AF65-F5344CB8AC3E}">
        <p14:creationId xmlns:p14="http://schemas.microsoft.com/office/powerpoint/2010/main" val="386866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02499" y="161608"/>
            <a:ext cx="8472488" cy="609600"/>
          </a:xfrm>
        </p:spPr>
        <p:txBody>
          <a:bodyPr/>
          <a:lstStyle/>
          <a:p>
            <a:r>
              <a:rPr lang="en-US" sz="2800" dirty="0">
                <a:solidFill>
                  <a:srgbClr val="000000"/>
                </a:solidFill>
              </a:rPr>
              <a:t>30NM Lateral/30NM Longitudinal in ZAN Oceanic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38B1A-AF1B-4C8B-993E-1BADE62A2451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9897"/>
            <a:ext cx="9144000" cy="5225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19" y="809897"/>
            <a:ext cx="4598615" cy="1823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4444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35756" y="101599"/>
            <a:ext cx="8472488" cy="1185333"/>
          </a:xfrm>
        </p:spPr>
        <p:txBody>
          <a:bodyPr/>
          <a:lstStyle/>
          <a:p>
            <a:r>
              <a:rPr lang="en-US" sz="3200" dirty="0" smtClean="0">
                <a:solidFill>
                  <a:srgbClr val="000000"/>
                </a:solidFill>
              </a:rPr>
              <a:t>Trial to Merge PACOTS Track C/E,</a:t>
            </a:r>
            <a:br>
              <a:rPr lang="en-US" sz="3200" dirty="0" smtClean="0">
                <a:solidFill>
                  <a:srgbClr val="000000"/>
                </a:solidFill>
              </a:rPr>
            </a:br>
            <a:r>
              <a:rPr lang="en-US" sz="3200" dirty="0" smtClean="0">
                <a:solidFill>
                  <a:srgbClr val="000000"/>
                </a:solidFill>
              </a:rPr>
              <a:t>PACOTS Track Generation</a:t>
            </a:r>
            <a:endParaRPr lang="en-US" sz="32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38B1A-AF1B-4C8B-993E-1BADE62A2451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313020" y="1654175"/>
            <a:ext cx="8232494" cy="424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800" b="1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dirty="0" smtClean="0">
                <a:solidFill>
                  <a:srgbClr val="1D2F68"/>
                </a:solidFill>
              </a:rPr>
              <a:t>The first generated westbound PACOTS by Oakland TMU is Track E.</a:t>
            </a:r>
          </a:p>
          <a:p>
            <a:endParaRPr lang="en-US" sz="2400" dirty="0" smtClean="0">
              <a:solidFill>
                <a:srgbClr val="1D2F68"/>
              </a:solidFill>
            </a:endParaRPr>
          </a:p>
          <a:p>
            <a:r>
              <a:rPr lang="en-US" sz="2400" dirty="0" smtClean="0">
                <a:solidFill>
                  <a:srgbClr val="1D2F68"/>
                </a:solidFill>
              </a:rPr>
              <a:t>Subsequently generated tracks may not be able to follow the most efficient route because they must remain separated from Track E.</a:t>
            </a:r>
          </a:p>
          <a:p>
            <a:endParaRPr lang="en-US" sz="2400" dirty="0" smtClean="0">
              <a:solidFill>
                <a:srgbClr val="1D2F68"/>
              </a:solidFill>
            </a:endParaRPr>
          </a:p>
          <a:p>
            <a:r>
              <a:rPr lang="en-US" sz="2400" dirty="0" smtClean="0">
                <a:solidFill>
                  <a:srgbClr val="1D2F68"/>
                </a:solidFill>
              </a:rPr>
              <a:t>The Network for Track E/F does not include R220</a:t>
            </a:r>
          </a:p>
        </p:txBody>
      </p:sp>
    </p:spTree>
    <p:extLst>
      <p:ext uri="{BB962C8B-B14F-4D97-AF65-F5344CB8AC3E}">
        <p14:creationId xmlns:p14="http://schemas.microsoft.com/office/powerpoint/2010/main" val="389139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35756" y="101599"/>
            <a:ext cx="8472488" cy="1185333"/>
          </a:xfrm>
        </p:spPr>
        <p:txBody>
          <a:bodyPr/>
          <a:lstStyle/>
          <a:p>
            <a:r>
              <a:rPr lang="en-US" sz="3200" dirty="0" smtClean="0">
                <a:solidFill>
                  <a:srgbClr val="000000"/>
                </a:solidFill>
              </a:rPr>
              <a:t>Trial to Merge PACOTS Track C/E,</a:t>
            </a:r>
            <a:br>
              <a:rPr lang="en-US" sz="3200" dirty="0" smtClean="0">
                <a:solidFill>
                  <a:srgbClr val="000000"/>
                </a:solidFill>
              </a:rPr>
            </a:br>
            <a:r>
              <a:rPr lang="en-US" sz="3200" dirty="0" smtClean="0">
                <a:solidFill>
                  <a:srgbClr val="000000"/>
                </a:solidFill>
              </a:rPr>
              <a:t>Procedural Proposal</a:t>
            </a:r>
            <a:endParaRPr lang="en-US" sz="32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38B1A-AF1B-4C8B-993E-1BADE62A2451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313019" y="1411111"/>
            <a:ext cx="8560048" cy="4262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800" b="1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2400" dirty="0" smtClean="0">
                <a:solidFill>
                  <a:srgbClr val="1D2F68"/>
                </a:solidFill>
              </a:rPr>
              <a:t>This operational trial would be a hybrid of different Pacific Oceanic Procedures</a:t>
            </a:r>
          </a:p>
          <a:p>
            <a:pPr>
              <a:lnSpc>
                <a:spcPct val="90000"/>
              </a:lnSpc>
            </a:pPr>
            <a:endParaRPr lang="en-US" sz="2400" dirty="0" smtClean="0">
              <a:solidFill>
                <a:srgbClr val="1D2F68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2400" dirty="0" smtClean="0">
                <a:solidFill>
                  <a:srgbClr val="1D2F68"/>
                </a:solidFill>
              </a:rPr>
              <a:t>Allow the merging of PACOTS Tracks C and E in the Oakland or Anchorage FIRs when it provides a savings advantage</a:t>
            </a:r>
          </a:p>
          <a:p>
            <a:pPr>
              <a:lnSpc>
                <a:spcPct val="90000"/>
              </a:lnSpc>
            </a:pPr>
            <a:endParaRPr lang="en-US" sz="2400" dirty="0" smtClean="0">
              <a:solidFill>
                <a:srgbClr val="1D2F68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2400" dirty="0" smtClean="0">
                <a:solidFill>
                  <a:srgbClr val="1D2F68"/>
                </a:solidFill>
              </a:rPr>
              <a:t>Use Track Advisory (TA) when PACOTS Tracks C &amp; E were merged</a:t>
            </a:r>
          </a:p>
          <a:p>
            <a:pPr>
              <a:lnSpc>
                <a:spcPct val="90000"/>
              </a:lnSpc>
            </a:pPr>
            <a:endParaRPr lang="en-US" sz="2400" dirty="0" smtClean="0">
              <a:solidFill>
                <a:srgbClr val="1D2F68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2400" dirty="0" smtClean="0">
                <a:solidFill>
                  <a:srgbClr val="1D2F68"/>
                </a:solidFill>
              </a:rPr>
              <a:t>TA would be used to manage the merging traffic at the point where the routes converge.</a:t>
            </a:r>
          </a:p>
          <a:p>
            <a:pPr>
              <a:lnSpc>
                <a:spcPct val="90000"/>
              </a:lnSpc>
            </a:pPr>
            <a:endParaRPr lang="en-US" sz="2400" dirty="0" smtClean="0">
              <a:solidFill>
                <a:srgbClr val="1D2F68"/>
              </a:solidFill>
            </a:endParaRPr>
          </a:p>
          <a:p>
            <a:pPr>
              <a:lnSpc>
                <a:spcPct val="90000"/>
              </a:lnSpc>
            </a:pP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316011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35756" y="101599"/>
            <a:ext cx="8472488" cy="1185333"/>
          </a:xfrm>
        </p:spPr>
        <p:txBody>
          <a:bodyPr/>
          <a:lstStyle/>
          <a:p>
            <a:r>
              <a:rPr lang="en-US" sz="3200" dirty="0" smtClean="0">
                <a:solidFill>
                  <a:srgbClr val="000000"/>
                </a:solidFill>
              </a:rPr>
              <a:t>Trial to Merge PACOTS Track C/E,</a:t>
            </a:r>
            <a:br>
              <a:rPr lang="en-US" sz="3200" dirty="0" smtClean="0">
                <a:solidFill>
                  <a:srgbClr val="000000"/>
                </a:solidFill>
              </a:rPr>
            </a:br>
            <a:r>
              <a:rPr lang="en-US" sz="3200" dirty="0" smtClean="0">
                <a:solidFill>
                  <a:srgbClr val="000000"/>
                </a:solidFill>
              </a:rPr>
              <a:t>Procedural Proposal (cont.)</a:t>
            </a:r>
            <a:endParaRPr lang="en-US" sz="32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38B1A-AF1B-4C8B-993E-1BADE62A2451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214490" y="1648178"/>
            <a:ext cx="8613422" cy="4199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800" b="1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2400" dirty="0" smtClean="0">
                <a:solidFill>
                  <a:srgbClr val="1D2F68"/>
                </a:solidFill>
              </a:rPr>
              <a:t>The TA gateway fix for Merged tracks would be the track merge point.</a:t>
            </a:r>
          </a:p>
          <a:p>
            <a:pPr>
              <a:lnSpc>
                <a:spcPct val="90000"/>
              </a:lnSpc>
            </a:pPr>
            <a:endParaRPr lang="en-US" sz="2400" dirty="0" smtClean="0">
              <a:solidFill>
                <a:srgbClr val="1D2F68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2400" dirty="0" smtClean="0">
                <a:solidFill>
                  <a:srgbClr val="1D2F68"/>
                </a:solidFill>
              </a:rPr>
              <a:t>Operators flight planning Track C from the starting point would request a Gateway reservation (TKF) prior to 1650 UTC.</a:t>
            </a:r>
          </a:p>
          <a:p>
            <a:pPr marL="0" indent="0">
              <a:lnSpc>
                <a:spcPct val="90000"/>
              </a:lnSpc>
              <a:buNone/>
            </a:pPr>
            <a:endParaRPr lang="en-US" sz="2400" dirty="0" smtClean="0">
              <a:solidFill>
                <a:srgbClr val="1D2F68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2400" dirty="0" smtClean="0">
                <a:solidFill>
                  <a:srgbClr val="1D2F68"/>
                </a:solidFill>
              </a:rPr>
              <a:t>After the GRL was published at 1650UTC operators desiring to flight plan via a merged Track E would request a Gateway Reservation (TKF)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1D2F68"/>
              </a:solidFill>
            </a:endParaRPr>
          </a:p>
          <a:p>
            <a:pPr>
              <a:lnSpc>
                <a:spcPct val="90000"/>
              </a:lnSpc>
            </a:pP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411416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Zan Overview">
  <a:themeElements>
    <a:clrScheme name="1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 bwMode="auto"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chemeClr val="tx1"/>
              </a:solidFill>
              <a:miter lim="800000"/>
              <a:headEnd/>
              <a:tailEnd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>
        <a:spAutoFit/>
      </a:bodyPr>
      <a:lstStyle>
        <a:defPPr>
          <a:buFontTx/>
          <a:buNone/>
          <a:defRPr sz="1200" b="1" dirty="0">
            <a:solidFill>
              <a:srgbClr val="C0C0C0"/>
            </a:solidFill>
          </a:defRPr>
        </a:defPPr>
      </a:lstStyle>
    </a:txDef>
  </a:objectDefaults>
  <a:extraClrSchemeLst>
    <a:extraClrScheme>
      <a:clrScheme name="1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ustom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FFFFFF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Custom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FFFFFF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Zan Overview">
  <a:themeElements>
    <a:clrScheme name="1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 bwMode="auto"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chemeClr val="tx1"/>
              </a:solidFill>
              <a:miter lim="800000"/>
              <a:headEnd/>
              <a:tailEnd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>
        <a:spAutoFit/>
      </a:bodyPr>
      <a:lstStyle>
        <a:defPPr>
          <a:buFontTx/>
          <a:buNone/>
          <a:defRPr sz="1200" b="1" dirty="0">
            <a:solidFill>
              <a:srgbClr val="C0C0C0"/>
            </a:solidFill>
          </a:defRPr>
        </a:defPPr>
      </a:lstStyle>
    </a:txDef>
  </a:objectDefaults>
  <a:extraClrSchemeLst>
    <a:extraClrScheme>
      <a:clrScheme name="1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D4BFEFC604A14EA34DBFF8B069B93B" ma:contentTypeVersion="0" ma:contentTypeDescription="Create a new document." ma:contentTypeScope="" ma:versionID="ff457c6ce759c940a337a59384929bf3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BEA294A-BE18-4955-BDBC-3C531927F5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60D1D6AF-3B08-41B2-8375-3236938F0285}">
  <ds:schemaRefs>
    <ds:schemaRef ds:uri="http://schemas.microsoft.com/office/2006/metadata/properties"/>
    <ds:schemaRef ds:uri="http://schemas.openxmlformats.org/package/2006/metadata/core-properties"/>
    <ds:schemaRef ds:uri="http://purl.org/dc/terms/"/>
    <ds:schemaRef ds:uri="http://purl.org/dc/elements/1.1/"/>
    <ds:schemaRef ds:uri="http://schemas.microsoft.com/office/2006/documentManagement/types"/>
    <ds:schemaRef ds:uri="http://purl.org/dc/dcmitype/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A5E24F41-EFB1-4CEC-AEE0-4F4D99AF642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8903</TotalTime>
  <Words>2380</Words>
  <Application>Microsoft Office PowerPoint</Application>
  <PresentationFormat>On-screen Show (4:3)</PresentationFormat>
  <Paragraphs>1820</Paragraphs>
  <Slides>30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1_Zan Overview</vt:lpstr>
      <vt:lpstr>1_Custom Design</vt:lpstr>
      <vt:lpstr>2_Custom Design</vt:lpstr>
      <vt:lpstr>2_Zan Overview</vt:lpstr>
      <vt:lpstr>Worksheet</vt:lpstr>
      <vt:lpstr>FAA Anchorage ARTCC</vt:lpstr>
      <vt:lpstr>ZAN Overview</vt:lpstr>
      <vt:lpstr>ADS-B Service Volumes</vt:lpstr>
      <vt:lpstr>ADS-B Air Traffic Route Coverage @ 18,000 ft. </vt:lpstr>
      <vt:lpstr>PowerPoint Presentation</vt:lpstr>
      <vt:lpstr>30NM Lateral/30NM Longitudinal in ZAN Oceanic</vt:lpstr>
      <vt:lpstr>Trial to Merge PACOTS Track C/E, PACOTS Track Generation</vt:lpstr>
      <vt:lpstr>Trial to Merge PACOTS Track C/E, Procedural Proposal</vt:lpstr>
      <vt:lpstr>Trial to Merge PACOTS Track C/E, Procedural Proposal (cont.)</vt:lpstr>
      <vt:lpstr>Trial to Merge PACOTS Track C/E,  DOTS+ Track Generation Network </vt:lpstr>
      <vt:lpstr>Trial to Merge PACOTS Track C/E</vt:lpstr>
      <vt:lpstr>Trial to Merge PACOTS Track C/E</vt:lpstr>
      <vt:lpstr>Cross Polar Operations</vt:lpstr>
      <vt:lpstr>Cross Polar Operations</vt:lpstr>
      <vt:lpstr>RTE Zero Minute Track Load Trial</vt:lpstr>
      <vt:lpstr>RTE Zero Minute Track Load Trial</vt:lpstr>
      <vt:lpstr>Anchorage Center supports the only Commercial Space Launch facility not associated with a Federal Facility</vt:lpstr>
      <vt:lpstr>Unmanned Aircraft Systems (UAS)</vt:lpstr>
      <vt:lpstr>PowerPoint Presentation</vt:lpstr>
      <vt:lpstr>Red Flag Alaska Airspace</vt:lpstr>
      <vt:lpstr>MFE Airspace Summer 2013</vt:lpstr>
      <vt:lpstr>Total ZAN Facility Traffic Count</vt:lpstr>
      <vt:lpstr>ZAN Oceanic Traffic Count</vt:lpstr>
      <vt:lpstr>Russian Traffic Count</vt:lpstr>
      <vt:lpstr>2010 – 2011 Russian Distribution</vt:lpstr>
      <vt:lpstr>2012 Russian Trans East Distribution</vt:lpstr>
      <vt:lpstr>2012 Cross Polar Distribution</vt:lpstr>
      <vt:lpstr>ZAN NOPAC Traffic Count</vt:lpstr>
      <vt:lpstr>Anchorage ARTCC Contact Information</vt:lpstr>
      <vt:lpstr>PowerPoint Presentation</vt:lpstr>
    </vt:vector>
  </TitlesOfParts>
  <Company>FAA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MTONEY</dc:creator>
  <cp:lastModifiedBy>Leslie McCormick</cp:lastModifiedBy>
  <cp:revision>203</cp:revision>
  <dcterms:created xsi:type="dcterms:W3CDTF">2005-01-28T20:32:53Z</dcterms:created>
  <dcterms:modified xsi:type="dcterms:W3CDTF">2012-12-11T16:11:10Z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0x01010008D4BFEFC604A14EA34DBFF8B069B93B</vt:lpwstr>
  </property>
</Properties>
</file>