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  <p:sldMasterId id="2147483661" r:id="rId5"/>
  </p:sldMasterIdLst>
  <p:notesMasterIdLst>
    <p:notesMasterId r:id="rId14"/>
  </p:notesMasterIdLst>
  <p:handoutMasterIdLst>
    <p:handoutMasterId r:id="rId15"/>
  </p:handoutMasterIdLst>
  <p:sldIdLst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52" d="100"/>
          <a:sy n="52" d="100"/>
        </p:scale>
        <p:origin x="-1430" y="-35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Communications, Navigation, Surveillance (CNS) and Air Traffic Management (ATM) Issues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lvl="0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990000"/>
                </a:solidFill>
              </a:rPr>
              <a:t>Status of the Communication Failure Coordinating Group (CFCG)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CPWG/15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Pinkerton, 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smtClean="0">
                <a:solidFill>
                  <a:srgbClr val="1D2F68"/>
                </a:solidFill>
              </a:rPr>
              <a:t>May </a:t>
            </a:r>
            <a:r>
              <a:rPr lang="en-US" sz="1600" b="1" dirty="0" smtClean="0">
                <a:solidFill>
                  <a:srgbClr val="1D2F68"/>
                </a:solidFill>
              </a:rPr>
              <a:t>2013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pPr lvl="1"/>
            <a:r>
              <a:rPr lang="en-US" smtClean="0"/>
              <a:t>Why was CFCG formed?</a:t>
            </a:r>
          </a:p>
          <a:p>
            <a:pPr lvl="1"/>
            <a:r>
              <a:rPr lang="en-US" smtClean="0"/>
              <a:t>Roles/Responsibilities</a:t>
            </a:r>
          </a:p>
          <a:p>
            <a:r>
              <a:rPr lang="en-US" smtClean="0"/>
              <a:t>Discussion</a:t>
            </a:r>
          </a:p>
          <a:p>
            <a:pPr lvl="1"/>
            <a:r>
              <a:rPr lang="en-US" smtClean="0"/>
              <a:t>Annex 2 &amp; 10 evolution</a:t>
            </a:r>
          </a:p>
          <a:p>
            <a:pPr lvl="1"/>
            <a:r>
              <a:rPr lang="en-US" smtClean="0"/>
              <a:t>Defining “communication failure”</a:t>
            </a:r>
          </a:p>
          <a:p>
            <a:pPr lvl="1"/>
            <a:r>
              <a:rPr lang="en-US" smtClean="0"/>
              <a:t>Sub-groups and upcoming meetings</a:t>
            </a:r>
          </a:p>
          <a:p>
            <a:r>
              <a:rPr lang="en-US" smtClean="0"/>
              <a:t>Recommendation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Why was CFCG formed?</a:t>
            </a:r>
          </a:p>
          <a:p>
            <a:pPr lvl="1"/>
            <a:r>
              <a:rPr lang="en-US" dirty="0" smtClean="0"/>
              <a:t>Formed by ICAO Air Navigation Bureau because of conflicting amendment proposals to existing communication failure (CF) provisions </a:t>
            </a:r>
          </a:p>
          <a:p>
            <a:pPr lvl="1"/>
            <a:r>
              <a:rPr lang="en-US" dirty="0" smtClean="0"/>
              <a:t>Secretariat recognized that many States, and some regions preferred to develop CF procedures that differ from those in Annex 2</a:t>
            </a:r>
          </a:p>
          <a:p>
            <a:r>
              <a:rPr lang="en-US" dirty="0" smtClean="0"/>
              <a:t>Roles/Responsibilities</a:t>
            </a:r>
          </a:p>
          <a:p>
            <a:pPr lvl="1"/>
            <a:r>
              <a:rPr lang="en-US" dirty="0" smtClean="0"/>
              <a:t>Conduct detailed review of present CF procedures</a:t>
            </a:r>
          </a:p>
          <a:p>
            <a:pPr lvl="1"/>
            <a:r>
              <a:rPr lang="en-US" dirty="0" smtClean="0"/>
              <a:t>Consider the increasing dependability and availability of comm. systems in developing an optimal proposal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Review of working papers presented by the Secretary</a:t>
            </a:r>
          </a:p>
          <a:p>
            <a:pPr lvl="1"/>
            <a:r>
              <a:rPr lang="en-US" dirty="0" smtClean="0"/>
              <a:t>Described evolution of provisions in Annex 2 and Annex 10</a:t>
            </a:r>
          </a:p>
          <a:p>
            <a:pPr lvl="1"/>
            <a:r>
              <a:rPr lang="en-US" dirty="0" smtClean="0"/>
              <a:t>Regionally-agreed provisions and proposed amendments submitted by the European Region and North American Regions</a:t>
            </a:r>
          </a:p>
          <a:p>
            <a:pPr lvl="1"/>
            <a:r>
              <a:rPr lang="en-US" dirty="0" smtClean="0"/>
              <a:t>National regulations that differ from ICAO guidance</a:t>
            </a:r>
          </a:p>
          <a:p>
            <a:r>
              <a:rPr lang="en-US" dirty="0" smtClean="0"/>
              <a:t>Review of CANSO working papers, three in particular:</a:t>
            </a:r>
          </a:p>
          <a:p>
            <a:pPr lvl="1"/>
            <a:r>
              <a:rPr lang="en-US" dirty="0" smtClean="0"/>
              <a:t>North Atlantic perspective</a:t>
            </a:r>
          </a:p>
          <a:p>
            <a:pPr lvl="1"/>
            <a:r>
              <a:rPr lang="en-US" dirty="0" smtClean="0"/>
              <a:t>Confusion with the term “current flight plan”</a:t>
            </a:r>
          </a:p>
          <a:p>
            <a:pPr lvl="1"/>
            <a:r>
              <a:rPr lang="en-US" dirty="0" smtClean="0"/>
              <a:t>Crew procedures from operators conducting worldwide flights</a:t>
            </a:r>
          </a:p>
          <a:p>
            <a:r>
              <a:rPr lang="en-US" dirty="0" smtClean="0"/>
              <a:t>Extensive discussion about the phrase “communication failure” (CF) and its definition</a:t>
            </a:r>
          </a:p>
          <a:p>
            <a:pPr lvl="1"/>
            <a:r>
              <a:rPr lang="en-US" dirty="0" smtClean="0"/>
              <a:t>What scenarios qualify as CF?</a:t>
            </a:r>
          </a:p>
          <a:p>
            <a:pPr lvl="1"/>
            <a:r>
              <a:rPr lang="en-US" dirty="0" smtClean="0"/>
              <a:t>Events involving a single aircraft vs. those involving multiple aircraft</a:t>
            </a:r>
          </a:p>
          <a:p>
            <a:pPr lvl="2"/>
            <a:r>
              <a:rPr lang="en-US" dirty="0" smtClean="0"/>
              <a:t>Multiple simultaneous aircraft due to stuck </a:t>
            </a:r>
            <a:r>
              <a:rPr lang="en-US" dirty="0" err="1" smtClean="0"/>
              <a:t>mic</a:t>
            </a:r>
            <a:r>
              <a:rPr lang="en-US" dirty="0" smtClean="0"/>
              <a:t>, ground equipment failure, high-frequency (HF) interference,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Scenarios that would determine</a:t>
            </a:r>
          </a:p>
          <a:p>
            <a:pPr lvl="1"/>
            <a:r>
              <a:rPr lang="en-US" dirty="0" smtClean="0"/>
              <a:t>when a pilot commences CF procedures and </a:t>
            </a:r>
          </a:p>
          <a:p>
            <a:pPr lvl="1"/>
            <a:r>
              <a:rPr lang="en-US" dirty="0" smtClean="0"/>
              <a:t>when ATC would presume the pilot has commenced CF procedures, especially in remote and oceanic areas</a:t>
            </a:r>
          </a:p>
          <a:p>
            <a:r>
              <a:rPr lang="en-US" dirty="0" smtClean="0"/>
              <a:t>Consideration given for dividing CF provisions into three main phases of flight-</a:t>
            </a:r>
          </a:p>
          <a:p>
            <a:pPr lvl="1"/>
            <a:r>
              <a:rPr lang="en-US" dirty="0" smtClean="0"/>
              <a:t>Departure</a:t>
            </a:r>
          </a:p>
          <a:p>
            <a:pPr lvl="1"/>
            <a:r>
              <a:rPr lang="en-US" dirty="0" smtClean="0"/>
              <a:t>En Route</a:t>
            </a:r>
          </a:p>
          <a:p>
            <a:pPr lvl="1"/>
            <a:r>
              <a:rPr lang="en-US" dirty="0" smtClean="0"/>
              <a:t>Descent</a:t>
            </a:r>
          </a:p>
          <a:p>
            <a:pPr lvl="2"/>
            <a:r>
              <a:rPr lang="en-US" dirty="0" smtClean="0"/>
              <a:t>Meeting noted that pilot’s initiation of CF procedures may vary with phase of flight and availability of surveillance</a:t>
            </a:r>
          </a:p>
          <a:p>
            <a:r>
              <a:rPr lang="en-US" dirty="0" smtClean="0"/>
              <a:t>Anticipated pilot action</a:t>
            </a:r>
          </a:p>
          <a:p>
            <a:pPr lvl="1"/>
            <a:r>
              <a:rPr lang="en-US" dirty="0" smtClean="0"/>
              <a:t>Compliance with last assigned altitude, speed, etc. or flying filed altitudes, speeds, etc. of filed flight plan?</a:t>
            </a:r>
          </a:p>
          <a:p>
            <a:r>
              <a:rPr lang="en-US" dirty="0" smtClean="0"/>
              <a:t>Differences regarding the term “flight plan” and various interpretations in the ATM and operator communities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focus groups to be formed</a:t>
            </a:r>
          </a:p>
          <a:p>
            <a:pPr lvl="1"/>
            <a:r>
              <a:rPr lang="en-US" dirty="0" smtClean="0"/>
              <a:t>One group to develop a concept for providing CF procedures, based on phase of flight</a:t>
            </a:r>
          </a:p>
          <a:p>
            <a:pPr lvl="1"/>
            <a:r>
              <a:rPr lang="en-US" dirty="0" smtClean="0"/>
              <a:t>Other group to add definitions or clarify existing terminology used with CF</a:t>
            </a:r>
          </a:p>
          <a:p>
            <a:r>
              <a:rPr lang="en-US" dirty="0" smtClean="0"/>
              <a:t>Group leaders have distributed outlines of each respective topic to CFCG members for review</a:t>
            </a:r>
          </a:p>
          <a:p>
            <a:pPr lvl="1"/>
            <a:r>
              <a:rPr lang="en-US" dirty="0" smtClean="0"/>
              <a:t>Internet-based meetings held in February</a:t>
            </a:r>
            <a:r>
              <a:rPr lang="en-US" dirty="0"/>
              <a:t> </a:t>
            </a:r>
            <a:r>
              <a:rPr lang="en-US" dirty="0" smtClean="0"/>
              <a:t>and March 2013</a:t>
            </a:r>
          </a:p>
          <a:p>
            <a:pPr lvl="1"/>
            <a:r>
              <a:rPr lang="en-US" dirty="0" smtClean="0"/>
              <a:t>Future meeting dates to be determined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meeting is invited to note the information provided in the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FF14-FC6A-41B6-B2DC-884C6B7C3F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24" y="1257300"/>
            <a:ext cx="2215816" cy="148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276" y="1285059"/>
            <a:ext cx="2215816" cy="1485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24" y="4022766"/>
            <a:ext cx="2215816" cy="1463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276" y="4022766"/>
            <a:ext cx="2215816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62" y="2090737"/>
            <a:ext cx="3571875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21FB7FF-2795-49A4-8F3F-0E0EF0AE66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17D29E-D3D3-40E8-AA88-2C733E8D6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68A6D2E-3B46-4F6C-8CD0-003B8823B5DD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2620</TotalTime>
  <Words>448</Words>
  <Application>Microsoft Office PowerPoint</Application>
  <PresentationFormat>On-screen Show (4:3)</PresentationFormat>
  <Paragraphs>65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1_Custom Design</vt:lpstr>
      <vt:lpstr>2_Custom Design</vt:lpstr>
      <vt:lpstr>Communications, Navigation, Surveillance (CNS) and Air Traffic Management (ATM) Issues</vt:lpstr>
      <vt:lpstr>Overview</vt:lpstr>
      <vt:lpstr>Introduction</vt:lpstr>
      <vt:lpstr>Discussion</vt:lpstr>
      <vt:lpstr>Discussion (cont.)</vt:lpstr>
      <vt:lpstr>Discussion (cont.)</vt:lpstr>
      <vt:lpstr>Recommendation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Leah Moebius</cp:lastModifiedBy>
  <cp:revision>155</cp:revision>
  <cp:lastPrinted>2013-05-07T13:00:22Z</cp:lastPrinted>
  <dcterms:created xsi:type="dcterms:W3CDTF">2005-01-28T20:32:53Z</dcterms:created>
  <dcterms:modified xsi:type="dcterms:W3CDTF">2013-05-07T14:22:38Z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