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4"/>
    <p:sldMasterId id="2147483661" r:id="rId5"/>
  </p:sldMasterIdLst>
  <p:notesMasterIdLst>
    <p:notesMasterId r:id="rId15"/>
  </p:notesMasterIdLst>
  <p:handoutMasterIdLst>
    <p:handoutMasterId r:id="rId16"/>
  </p:handoutMasterIdLst>
  <p:sldIdLst>
    <p:sldId id="273" r:id="rId6"/>
    <p:sldId id="274" r:id="rId7"/>
    <p:sldId id="275" r:id="rId8"/>
    <p:sldId id="276" r:id="rId9"/>
    <p:sldId id="277" r:id="rId10"/>
    <p:sldId id="278" r:id="rId11"/>
    <p:sldId id="279" r:id="rId12"/>
    <p:sldId id="281" r:id="rId13"/>
    <p:sldId id="282" r:id="rId14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D0E1773-2C58-4A1C-9F4D-09A126D9EB70}">
          <p14:sldIdLst>
            <p14:sldId id="273"/>
            <p14:sldId id="274"/>
            <p14:sldId id="275"/>
            <p14:sldId id="276"/>
            <p14:sldId id="277"/>
            <p14:sldId id="278"/>
            <p14:sldId id="279"/>
            <p14:sldId id="281"/>
            <p14:sldId id="28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2F68"/>
    <a:srgbClr val="FF0000"/>
    <a:srgbClr val="FFFF99"/>
    <a:srgbClr val="FFCC00"/>
    <a:srgbClr val="DDDDDD"/>
    <a:srgbClr val="C0C0C0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1178" autoAdjust="0"/>
    <p:restoredTop sz="94717" autoAdjust="0"/>
  </p:normalViewPr>
  <p:slideViewPr>
    <p:cSldViewPr snapToGrid="0">
      <p:cViewPr>
        <p:scale>
          <a:sx n="52" d="100"/>
          <a:sy n="52" d="100"/>
        </p:scale>
        <p:origin x="-1290" y="-546"/>
      </p:cViewPr>
      <p:guideLst>
        <p:guide orient="horz" pos="536"/>
        <p:guide pos="3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87C48A99-3596-4E58-ABE8-9D998A9384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5603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6488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55D68406-F15C-4303-97CE-0E3EE59880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067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338345-9CBA-4181-BEB7-82A779821C66}" type="slidenum">
              <a:rPr lang="en-US"/>
              <a:pPr/>
              <a:t>1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9A895D-F1B2-4238-92B1-93B3C1FCF0B4}" type="slidenum">
              <a:rPr lang="en-US"/>
              <a:pPr/>
              <a:t>2</a:t>
            </a:fld>
            <a:endParaRPr lang="en-US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545" name="Picture 1081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r="31892"/>
          <a:stretch/>
        </p:blipFill>
        <p:spPr bwMode="auto">
          <a:xfrm>
            <a:off x="5577840" y="-1832"/>
            <a:ext cx="3566160" cy="68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4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en-US" noProof="0" smtClean="0"/>
              <a:t>Select to edit master title</a:t>
            </a:r>
          </a:p>
        </p:txBody>
      </p:sp>
      <p:sp>
        <p:nvSpPr>
          <p:cNvPr id="634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smtClean="0"/>
              <a:t>Select to edit master subtitle</a:t>
            </a:r>
          </a:p>
        </p:txBody>
      </p:sp>
      <p:sp>
        <p:nvSpPr>
          <p:cNvPr id="63515" name="Text Box 1051"/>
          <p:cNvSpPr txBox="1">
            <a:spLocks noChangeArrowheads="1"/>
          </p:cNvSpPr>
          <p:nvPr userDrawn="1"/>
        </p:nvSpPr>
        <p:spPr bwMode="auto">
          <a:xfrm>
            <a:off x="427038" y="4497388"/>
            <a:ext cx="482282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Presented to: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By: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Date:</a:t>
            </a:r>
          </a:p>
        </p:txBody>
      </p:sp>
      <p:grpSp>
        <p:nvGrpSpPr>
          <p:cNvPr id="63544" name="Group 1080"/>
          <p:cNvGrpSpPr>
            <a:grpSpLocks/>
          </p:cNvGrpSpPr>
          <p:nvPr userDrawn="1"/>
        </p:nvGrpSpPr>
        <p:grpSpPr bwMode="auto">
          <a:xfrm>
            <a:off x="5873750" y="271463"/>
            <a:ext cx="2895600" cy="909638"/>
            <a:chOff x="3700" y="171"/>
            <a:chExt cx="1824" cy="573"/>
          </a:xfrm>
        </p:grpSpPr>
        <p:pic>
          <p:nvPicPr>
            <p:cNvPr id="63543" name="Picture 1079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700" y="171"/>
              <a:ext cx="573" cy="5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3535" name="Text Box 1071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 b="1">
                  <a:solidFill>
                    <a:schemeClr val="bg1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 b="1">
                  <a:solidFill>
                    <a:schemeClr val="bg1"/>
                  </a:solidFill>
                </a:rPr>
                <a:t>Administration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3339" y="6248400"/>
            <a:ext cx="1672032" cy="45720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6798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6504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8D3ABA1-EA94-43C0-B992-7CBCC31144F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255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266C2-23C9-4679-9EA6-D74DA6C8C2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009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6FF14-FC6A-41B6-B2DC-884C6B7C3F2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631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79F915-29B1-4ADF-B1F4-B910889950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371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87D554-CBC1-41AB-90CF-337CEC897E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986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9463" y="6248400"/>
            <a:ext cx="17373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4356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1165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fld id="{74438B1A-AF1B-4C8B-993E-1BADE62A2451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6345" name="Group 25"/>
          <p:cNvGrpSpPr>
            <a:grpSpLocks/>
          </p:cNvGrpSpPr>
          <p:nvPr userDrawn="1"/>
        </p:nvGrpSpPr>
        <p:grpSpPr bwMode="auto">
          <a:xfrm>
            <a:off x="5708650" y="6126158"/>
            <a:ext cx="2047875" cy="660400"/>
            <a:chOff x="3596" y="3859"/>
            <a:chExt cx="1290" cy="416"/>
          </a:xfrm>
        </p:grpSpPr>
        <p:pic>
          <p:nvPicPr>
            <p:cNvPr id="56346" name="Picture 26"/>
            <p:cNvPicPr>
              <a:picLocks noChangeAspect="1" noChangeArrowheads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96" y="3859"/>
              <a:ext cx="416" cy="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47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bg1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bg1"/>
                  </a:solidFill>
                </a:rPr>
                <a:t>Administration</a:t>
              </a:r>
            </a:p>
          </p:txBody>
        </p:sp>
      </p:grpSp>
      <p:sp>
        <p:nvSpPr>
          <p:cNvPr id="56349" name="Text Box 29" hidden="1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rgbClr val="C0C0C0"/>
                </a:solidFill>
              </a:rPr>
              <a:t>&lt;Presentation Title – Change on Master Slide&gt;</a:t>
            </a:r>
            <a:endParaRPr lang="en-US" sz="1200" dirty="0">
              <a:solidFill>
                <a:srgbClr val="C0C0C0"/>
              </a:solidFill>
            </a:endParaRPr>
          </a:p>
        </p:txBody>
      </p:sp>
      <p:sp>
        <p:nvSpPr>
          <p:cNvPr id="56350" name="Text Box 30" hidden="1"/>
          <p:cNvSpPr txBox="1">
            <a:spLocks noChangeArrowheads="1"/>
          </p:cNvSpPr>
          <p:nvPr userDrawn="1"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C0C0C0"/>
                </a:solidFill>
              </a:rPr>
              <a:t>&lt;Date of Presentation – Change on Master Slide&gt;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5" r:id="rId3"/>
    <p:sldLayoutId id="2147483657" r:id="rId4"/>
    <p:sldLayoutId id="2147483658" r:id="rId5"/>
    <p:sldLayoutId id="2147483660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Select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9463" y="6248400"/>
            <a:ext cx="17373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4356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1165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fld id="{74438B1A-AF1B-4C8B-993E-1BADE62A2451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6345" name="Group 25"/>
          <p:cNvGrpSpPr>
            <a:grpSpLocks/>
          </p:cNvGrpSpPr>
          <p:nvPr userDrawn="1"/>
        </p:nvGrpSpPr>
        <p:grpSpPr bwMode="auto">
          <a:xfrm>
            <a:off x="5708650" y="6126158"/>
            <a:ext cx="2047875" cy="660400"/>
            <a:chOff x="3596" y="3859"/>
            <a:chExt cx="1290" cy="416"/>
          </a:xfrm>
        </p:grpSpPr>
        <p:pic>
          <p:nvPicPr>
            <p:cNvPr id="56346" name="Picture 26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96" y="3859"/>
              <a:ext cx="416" cy="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47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accent6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accent6"/>
                  </a:solidFill>
                </a:rPr>
                <a:t>Administration</a:t>
              </a:r>
            </a:p>
          </p:txBody>
        </p:sp>
      </p:grpSp>
      <p:sp>
        <p:nvSpPr>
          <p:cNvPr id="56349" name="Text Box 29" hidden="1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rgbClr val="C0C0C0"/>
                </a:solidFill>
              </a:rPr>
              <a:t>&lt;Presentation Title – Change on Master Slide&gt;</a:t>
            </a:r>
            <a:endParaRPr lang="en-US" sz="1200" dirty="0">
              <a:solidFill>
                <a:srgbClr val="C0C0C0"/>
              </a:solidFill>
            </a:endParaRPr>
          </a:p>
        </p:txBody>
      </p:sp>
      <p:sp>
        <p:nvSpPr>
          <p:cNvPr id="56350" name="Text Box 30" hidden="1"/>
          <p:cNvSpPr txBox="1">
            <a:spLocks noChangeArrowheads="1"/>
          </p:cNvSpPr>
          <p:nvPr userDrawn="1"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C0C0C0"/>
                </a:solidFill>
              </a:rPr>
              <a:t>&lt;Date of Presentation – Change on Master Slide&gt;</a:t>
            </a:r>
          </a:p>
        </p:txBody>
      </p:sp>
    </p:spTree>
    <p:extLst>
      <p:ext uri="{BB962C8B-B14F-4D97-AF65-F5344CB8AC3E}">
        <p14:creationId xmlns:p14="http://schemas.microsoft.com/office/powerpoint/2010/main" val="2988165268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9" name="Rectangle 1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000" dirty="0" smtClean="0"/>
              <a:t>Status of CPWG/14 Actions</a:t>
            </a:r>
            <a:endParaRPr lang="en-US" sz="2000" dirty="0"/>
          </a:p>
        </p:txBody>
      </p:sp>
      <p:sp>
        <p:nvSpPr>
          <p:cNvPr id="3278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449263" y="914400"/>
            <a:ext cx="4951412" cy="3582988"/>
          </a:xfrm>
        </p:spPr>
        <p:txBody>
          <a:bodyPr/>
          <a:lstStyle/>
          <a:p>
            <a:pPr lvl="0" eaLnBrk="0" hangingPunct="0">
              <a:spcBef>
                <a:spcPct val="50000"/>
              </a:spcBef>
            </a:pPr>
            <a:r>
              <a:rPr lang="en-US" sz="2800" dirty="0" smtClean="0">
                <a:solidFill>
                  <a:srgbClr val="990000"/>
                </a:solidFill>
              </a:rPr>
              <a:t>Progress to Improving Flight Planning Efficiency Through the Anchorage Flight Information Regions (FIR’S)</a:t>
            </a:r>
            <a:endParaRPr lang="en-US" sz="2800" dirty="0">
              <a:solidFill>
                <a:srgbClr val="990000"/>
              </a:solidFill>
            </a:endParaRPr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1754188" y="4497388"/>
            <a:ext cx="3465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b="1" dirty="0" smtClean="0">
                <a:solidFill>
                  <a:srgbClr val="1D2F68"/>
                </a:solidFill>
              </a:rPr>
              <a:t>CPWG/15</a:t>
            </a:r>
            <a:r>
              <a:rPr lang="en-US" sz="1600" dirty="0" smtClean="0">
                <a:solidFill>
                  <a:schemeClr val="bg1"/>
                </a:solidFill>
              </a:rPr>
              <a:t>&gt;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2786" name="Text Box 18"/>
          <p:cNvSpPr txBox="1">
            <a:spLocks noChangeArrowheads="1"/>
          </p:cNvSpPr>
          <p:nvPr/>
        </p:nvSpPr>
        <p:spPr bwMode="auto">
          <a:xfrm>
            <a:off x="788988" y="4875213"/>
            <a:ext cx="3465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b="1" dirty="0" smtClean="0">
                <a:solidFill>
                  <a:srgbClr val="1D2F68"/>
                </a:solidFill>
              </a:rPr>
              <a:t>Steve Pinkerton, FAA</a:t>
            </a:r>
            <a:endParaRPr lang="en-US" sz="1600" dirty="0">
              <a:solidFill>
                <a:srgbClr val="1D2F68"/>
              </a:solidFill>
            </a:endParaRPr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1000125" y="5224463"/>
            <a:ext cx="34655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b="1" dirty="0" smtClean="0">
                <a:solidFill>
                  <a:srgbClr val="1D2F68"/>
                </a:solidFill>
              </a:rPr>
              <a:t>XX May 2013</a:t>
            </a:r>
            <a:endParaRPr lang="en-US" sz="16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>
          <a:xfrm>
            <a:off x="495300" y="950977"/>
            <a:ext cx="8050213" cy="4948174"/>
          </a:xfrm>
        </p:spPr>
        <p:txBody>
          <a:bodyPr/>
          <a:lstStyle/>
          <a:p>
            <a:r>
              <a:rPr lang="en-US" dirty="0" smtClean="0"/>
              <a:t>CPWG efforts designed to “identify and resolve issues that impact the efficiency of ATS”</a:t>
            </a:r>
          </a:p>
          <a:p>
            <a:r>
              <a:rPr lang="en-US" dirty="0" smtClean="0"/>
              <a:t>Three efficiency improvements completed with Anchorage FIR’s, collectively corresponding to CP08-12 (Improve Efficiencies/Eliminate Restrictions Were Possible)</a:t>
            </a:r>
          </a:p>
          <a:p>
            <a:pPr lvl="1"/>
            <a:r>
              <a:rPr lang="en-US" dirty="0" smtClean="0"/>
              <a:t>CP13-03, CP14-05- Reduce track loading times</a:t>
            </a:r>
            <a:endParaRPr lang="en-US" dirty="0"/>
          </a:p>
          <a:p>
            <a:pPr lvl="1"/>
            <a:r>
              <a:rPr lang="en-US" dirty="0" smtClean="0"/>
              <a:t>Zero-minute track load trail at VALDA</a:t>
            </a:r>
          </a:p>
          <a:p>
            <a:pPr lvl="1"/>
            <a:r>
              <a:rPr lang="en-US" dirty="0" smtClean="0"/>
              <a:t>CP14-11- Remove 141W route restrictions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1794D-CE01-4982-8A1C-98D478D9AB4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CP13-03 and </a:t>
            </a:r>
            <a:r>
              <a:rPr lang="en-US" dirty="0" smtClean="0"/>
              <a:t>CP14-05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005841"/>
            <a:ext cx="8050213" cy="489331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CP13-03- Reduce track loading times for LISKI, PILUN, and MARCC</a:t>
            </a:r>
          </a:p>
          <a:p>
            <a:pPr lvl="1"/>
            <a:r>
              <a:rPr lang="en-US" dirty="0" smtClean="0"/>
              <a:t>FAA Dynamic Ocean Track System-Plus (DOTS+) designed to organize air traffic  to provide for safe, orderly and efficient flow of traffic  over Anchorage/</a:t>
            </a:r>
            <a:r>
              <a:rPr lang="en-US" dirty="0" err="1" smtClean="0"/>
              <a:t>Magadan</a:t>
            </a:r>
            <a:r>
              <a:rPr lang="en-US" dirty="0" smtClean="0"/>
              <a:t>, Murmansk, and Petropavlovsk-</a:t>
            </a:r>
            <a:r>
              <a:rPr lang="en-US" dirty="0" err="1" smtClean="0"/>
              <a:t>Kamchatsky</a:t>
            </a:r>
            <a:r>
              <a:rPr lang="en-US" dirty="0" smtClean="0"/>
              <a:t> FIR boundaries</a:t>
            </a:r>
          </a:p>
          <a:p>
            <a:pPr lvl="2"/>
            <a:r>
              <a:rPr lang="en-US" dirty="0" smtClean="0"/>
              <a:t>Gateway Reservation List (GRL) sets track load parameters, historically at 15-20 minutes</a:t>
            </a:r>
            <a:endParaRPr lang="en-US" dirty="0"/>
          </a:p>
          <a:p>
            <a:pPr lvl="1"/>
            <a:r>
              <a:rPr lang="en-US" dirty="0" smtClean="0"/>
              <a:t>Zero minute track load operational trial initiated and concluded</a:t>
            </a:r>
            <a:endParaRPr lang="en-US" dirty="0" smtClean="0"/>
          </a:p>
          <a:p>
            <a:r>
              <a:rPr lang="en-US" dirty="0" smtClean="0"/>
              <a:t>CP14-05- Reduced track loading times for KUNAD, LUMES, KOKES, BAMOK, and RUSOR</a:t>
            </a:r>
            <a:endParaRPr lang="en-US" dirty="0" smtClean="0"/>
          </a:p>
          <a:p>
            <a:pPr lvl="1"/>
            <a:r>
              <a:rPr lang="en-US" dirty="0" smtClean="0"/>
              <a:t>Based on results of operational trial over LISKI, PILUN, and MARCC and analysis of data, determination to set KUNAD, LUMES, KOKES, BAMOK, and RUSOR to zero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66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25" y="344488"/>
            <a:ext cx="8472488" cy="1045400"/>
          </a:xfrm>
        </p:spPr>
        <p:txBody>
          <a:bodyPr/>
          <a:lstStyle/>
          <a:p>
            <a:r>
              <a:rPr lang="en-US" dirty="0" smtClean="0"/>
              <a:t>Outcome of Zero Minute Track Loading Trial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Successful trials with satisfactory results</a:t>
            </a:r>
          </a:p>
          <a:p>
            <a:r>
              <a:rPr lang="en-US" dirty="0" smtClean="0"/>
              <a:t>Track loads for LISKI, PILUN, MARCC, KUNAD, LUMES, KOKES, BAMOK, and RUSOR set to zero</a:t>
            </a:r>
          </a:p>
          <a:p>
            <a:r>
              <a:rPr lang="en-US" dirty="0" smtClean="0"/>
              <a:t>Information reflected in most recent DOTS+ Track Advisory User’s Guide (TAUG)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01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25" y="256032"/>
            <a:ext cx="8472488" cy="1225296"/>
          </a:xfrm>
        </p:spPr>
        <p:txBody>
          <a:bodyPr/>
          <a:lstStyle/>
          <a:p>
            <a:r>
              <a:rPr lang="en-US" dirty="0" smtClean="0"/>
              <a:t>Zero Minute Track Load Trial at VALDA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Operational trial of zero minute track loading at VALDA began 31 January 2013</a:t>
            </a:r>
          </a:p>
          <a:p>
            <a:pPr lvl="1"/>
            <a:r>
              <a:rPr lang="en-US" dirty="0" smtClean="0"/>
              <a:t>6 month trial concluding in July 2013</a:t>
            </a:r>
            <a:endParaRPr lang="en-US" dirty="0"/>
          </a:p>
          <a:p>
            <a:r>
              <a:rPr lang="en-US" dirty="0" smtClean="0"/>
              <a:t>Results of operational trial will be reported at CPWG/16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6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25" y="344488"/>
            <a:ext cx="8472488" cy="1136840"/>
          </a:xfrm>
        </p:spPr>
        <p:txBody>
          <a:bodyPr/>
          <a:lstStyle/>
          <a:p>
            <a:r>
              <a:rPr lang="en-US" dirty="0" smtClean="0"/>
              <a:t>CP14-11- 141West Longitude Flight Planning Requirements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Operators required to file and report a 141 West longitude fix for westbound flights crossing the Anchorage Arctic FIR</a:t>
            </a:r>
            <a:endParaRPr lang="en-US" dirty="0" smtClean="0"/>
          </a:p>
          <a:p>
            <a:pPr lvl="1"/>
            <a:r>
              <a:rPr lang="en-US" dirty="0" smtClean="0"/>
              <a:t>Several reasons for restriction, including ensuring separation</a:t>
            </a:r>
          </a:p>
          <a:p>
            <a:pPr lvl="0"/>
            <a:r>
              <a:rPr lang="en-US" dirty="0" smtClean="0">
                <a:solidFill>
                  <a:srgbClr val="000000"/>
                </a:solidFill>
              </a:rPr>
              <a:t>Anchorage ARTCC review of requested change</a:t>
            </a:r>
            <a:endParaRPr lang="en-US" dirty="0" smtClean="0"/>
          </a:p>
          <a:p>
            <a:pPr lvl="1"/>
            <a:r>
              <a:rPr lang="en-US" dirty="0" smtClean="0"/>
              <a:t>Controllers still need method to ensure procedural separation until Anchorage Arctic FIR is brought into Ocean 21</a:t>
            </a:r>
          </a:p>
          <a:p>
            <a:pPr lvl="2"/>
            <a:r>
              <a:rPr lang="en-US" dirty="0" smtClean="0"/>
              <a:t>Position reports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36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25" y="344488"/>
            <a:ext cx="8472488" cy="1209992"/>
          </a:xfrm>
        </p:spPr>
        <p:txBody>
          <a:bodyPr/>
          <a:lstStyle/>
          <a:p>
            <a:r>
              <a:rPr lang="en-US" sz="3600" dirty="0"/>
              <a:t>CP14-11- 141West Longitude Flight Planning </a:t>
            </a:r>
            <a:r>
              <a:rPr lang="en-US" sz="3600" dirty="0" smtClean="0"/>
              <a:t>Requirements (cont.)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1876" y="1536192"/>
            <a:ext cx="8050213" cy="4480560"/>
          </a:xfrm>
        </p:spPr>
        <p:txBody>
          <a:bodyPr/>
          <a:lstStyle/>
          <a:p>
            <a:r>
              <a:rPr lang="en-US" dirty="0" smtClean="0"/>
              <a:t>Alternative method to ensure procedural separation</a:t>
            </a:r>
          </a:p>
          <a:p>
            <a:pPr lvl="1"/>
            <a:r>
              <a:rPr lang="en-US" dirty="0" smtClean="0"/>
              <a:t>Requires changes to Anchorage automation</a:t>
            </a:r>
          </a:p>
          <a:p>
            <a:pPr lvl="1"/>
            <a:r>
              <a:rPr lang="en-US" dirty="0" smtClean="0"/>
              <a:t>Leveraging of </a:t>
            </a:r>
            <a:r>
              <a:rPr lang="en-US" dirty="0" err="1" smtClean="0"/>
              <a:t>Nav</a:t>
            </a:r>
            <a:r>
              <a:rPr lang="en-US" dirty="0" smtClean="0"/>
              <a:t> Canada’s Canadian Automated Air Traffic System (CAATS)</a:t>
            </a:r>
          </a:p>
          <a:p>
            <a:pPr lvl="2"/>
            <a:r>
              <a:rPr lang="en-US" dirty="0" smtClean="0"/>
              <a:t>Modification of Anchorage automation under review and negotiations underway to create framework for leveraging CAATS</a:t>
            </a:r>
          </a:p>
          <a:p>
            <a:pPr lvl="3"/>
            <a:r>
              <a:rPr lang="en-US" dirty="0" smtClean="0"/>
              <a:t>Successful outcome of efforts will lift requirement for westbound aircraft to file a 141 West crossing point</a:t>
            </a:r>
          </a:p>
          <a:p>
            <a:pPr lvl="4"/>
            <a:r>
              <a:rPr lang="en-US" dirty="0" smtClean="0"/>
              <a:t>Westbound flights still required to report Anchorage FIR</a:t>
            </a:r>
          </a:p>
          <a:p>
            <a:pPr lvl="3"/>
            <a:r>
              <a:rPr lang="en-US" dirty="0" smtClean="0"/>
              <a:t>Eastbound aircraft would still have to file a 141 West point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63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25" y="237744"/>
            <a:ext cx="8472488" cy="1664208"/>
          </a:xfrm>
        </p:spPr>
        <p:txBody>
          <a:bodyPr/>
          <a:lstStyle/>
          <a:p>
            <a:r>
              <a:rPr lang="en-US" dirty="0" smtClean="0"/>
              <a:t>Outcome CP14-11 </a:t>
            </a:r>
            <a:r>
              <a:rPr lang="en-US" dirty="0"/>
              <a:t>141West Longitude Flight Planning Requirements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2066544"/>
            <a:ext cx="8050213" cy="3832606"/>
          </a:xfrm>
        </p:spPr>
        <p:txBody>
          <a:bodyPr/>
          <a:lstStyle/>
          <a:p>
            <a:r>
              <a:rPr lang="en-US" dirty="0" smtClean="0"/>
              <a:t>No changes to current operation.</a:t>
            </a:r>
          </a:p>
          <a:p>
            <a:r>
              <a:rPr lang="en-US" dirty="0" smtClean="0"/>
              <a:t>Operators are expected to comply with existing requirements</a:t>
            </a:r>
          </a:p>
          <a:p>
            <a:r>
              <a:rPr lang="en-US" dirty="0" smtClean="0"/>
              <a:t>Implementation of change will be announced via Notice to Airman (NOTAM)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9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368" y="1133857"/>
            <a:ext cx="7772400" cy="4765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04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>
          <a:buFontTx/>
          <a:buNone/>
          <a:defRPr sz="1200" b="1" dirty="0">
            <a:solidFill>
              <a:srgbClr val="C0C0C0"/>
            </a:solidFill>
          </a:defRPr>
        </a:defPPr>
      </a:lstStyle>
    </a:tx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>
          <a:buFontTx/>
          <a:buNone/>
          <a:defRPr sz="1200" b="1" dirty="0">
            <a:solidFill>
              <a:srgbClr val="C0C0C0"/>
            </a:solidFill>
          </a:defRPr>
        </a:defPPr>
      </a:lstStyle>
    </a:tx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D4BFEFC604A14EA34DBFF8B069B93B" ma:contentTypeVersion="0" ma:contentTypeDescription="Create a new document." ma:contentTypeScope="" ma:versionID="ff457c6ce759c940a337a59384929bf3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68A6D2E-3B46-4F6C-8CD0-003B8823B5DD}">
  <ds:schemaRefs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CF17D29E-D3D3-40E8-AA88-2C733E8D6B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D21FB7FF-2795-49A4-8F3F-0E0EF0AE666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2710</TotalTime>
  <Words>474</Words>
  <Application>Microsoft Office PowerPoint</Application>
  <PresentationFormat>On-screen Show (4:3)</PresentationFormat>
  <Paragraphs>55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1_Custom Design</vt:lpstr>
      <vt:lpstr>2_Custom Design</vt:lpstr>
      <vt:lpstr>Status of CPWG/14 Actions</vt:lpstr>
      <vt:lpstr>Introduction</vt:lpstr>
      <vt:lpstr>CP13-03 and CP14-05</vt:lpstr>
      <vt:lpstr>Outcome of Zero Minute Track Loading Trial</vt:lpstr>
      <vt:lpstr>Zero Minute Track Load Trial at VALDA </vt:lpstr>
      <vt:lpstr>CP14-11- 141West Longitude Flight Planning Requirements </vt:lpstr>
      <vt:lpstr>CP14-11- 141West Longitude Flight Planning Requirements (cont.) </vt:lpstr>
      <vt:lpstr>Outcome CP14-11 141West Longitude Flight Planning Requirements </vt:lpstr>
      <vt:lpstr>Questions?</vt:lpstr>
    </vt:vector>
  </TitlesOfParts>
  <Company>FAA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MTONEY</dc:creator>
  <cp:lastModifiedBy>Steven Pinkerton</cp:lastModifiedBy>
  <cp:revision>164</cp:revision>
  <dcterms:created xsi:type="dcterms:W3CDTF">2005-01-28T20:32:53Z</dcterms:created>
  <dcterms:modified xsi:type="dcterms:W3CDTF">2013-05-09T16:20:32Z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0x01010008D4BFEFC604A14EA34DBFF8B069B93B</vt:lpwstr>
  </property>
</Properties>
</file>