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  <p:sldMasterId id="2147483661" r:id="rId2"/>
    <p:sldMasterId id="2147483662" r:id="rId3"/>
    <p:sldMasterId id="2147483674" r:id="rId4"/>
  </p:sldMasterIdLst>
  <p:notesMasterIdLst>
    <p:notesMasterId r:id="rId32"/>
  </p:notesMasterIdLst>
  <p:handoutMasterIdLst>
    <p:handoutMasterId r:id="rId33"/>
  </p:handoutMasterIdLst>
  <p:sldIdLst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5" r:id="rId16"/>
    <p:sldId id="284" r:id="rId17"/>
    <p:sldId id="286" r:id="rId18"/>
    <p:sldId id="287" r:id="rId19"/>
    <p:sldId id="290" r:id="rId20"/>
    <p:sldId id="289" r:id="rId21"/>
    <p:sldId id="288" r:id="rId22"/>
    <p:sldId id="291" r:id="rId23"/>
    <p:sldId id="292" r:id="rId24"/>
    <p:sldId id="294" r:id="rId25"/>
    <p:sldId id="295" r:id="rId26"/>
    <p:sldId id="293" r:id="rId27"/>
    <p:sldId id="296" r:id="rId28"/>
    <p:sldId id="298" r:id="rId29"/>
    <p:sldId id="297" r:id="rId30"/>
    <p:sldId id="299" r:id="rId31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buChar char="•"/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D0E1773-2C58-4A1C-9F4D-09A126D9EB70}">
          <p14:sldIdLst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5"/>
            <p14:sldId id="284"/>
            <p14:sldId id="286"/>
            <p14:sldId id="287"/>
            <p14:sldId id="290"/>
            <p14:sldId id="289"/>
            <p14:sldId id="288"/>
            <p14:sldId id="291"/>
            <p14:sldId id="292"/>
            <p14:sldId id="294"/>
            <p14:sldId id="295"/>
            <p14:sldId id="293"/>
            <p14:sldId id="296"/>
            <p14:sldId id="298"/>
            <p14:sldId id="297"/>
            <p14:sldId id="29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99"/>
    <a:srgbClr val="FFCC00"/>
    <a:srgbClr val="DDDDDD"/>
    <a:srgbClr val="C0C0C0"/>
    <a:srgbClr val="1D2F68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1178" autoAdjust="0"/>
    <p:restoredTop sz="94717" autoAdjust="0"/>
  </p:normalViewPr>
  <p:slideViewPr>
    <p:cSldViewPr snapToGrid="0">
      <p:cViewPr>
        <p:scale>
          <a:sx n="100" d="100"/>
          <a:sy n="100" d="100"/>
        </p:scale>
        <p:origin x="-954" y="648"/>
      </p:cViewPr>
      <p:guideLst>
        <p:guide orient="horz" pos="536"/>
        <p:guide pos="3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87C48A99-3596-4E58-ABE8-9D998A9384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560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20" tIns="45510" rIns="91020" bIns="45510" numCol="1" anchor="b" anchorCtr="0" compatLnSpc="1">
            <a:prstTxWarp prst="textNoShape">
              <a:avLst/>
            </a:prstTxWarp>
          </a:bodyPr>
          <a:lstStyle>
            <a:lvl1pPr algn="r" defTabSz="91122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55D68406-F15C-4303-97CE-0E3EE59880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06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38345-9CBA-4181-BEB7-82A779821C66}" type="slidenum">
              <a:rPr lang="en-US"/>
              <a:pPr/>
              <a:t>1</a:t>
            </a:fld>
            <a:endParaRPr 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A895D-F1B2-4238-92B1-93B3C1FCF0B4}" type="slidenum">
              <a:rPr lang="en-US"/>
              <a:pPr/>
              <a:t>2</a:t>
            </a:fld>
            <a:endParaRPr lang="en-US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79981" y="0"/>
            <a:ext cx="4374429" cy="6858000"/>
          </a:xfrm>
          <a:prstGeom prst="rect">
            <a:avLst/>
          </a:prstGeom>
        </p:spPr>
      </p:pic>
      <p:sp>
        <p:nvSpPr>
          <p:cNvPr id="634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227476" y="354380"/>
            <a:ext cx="4519544" cy="1395412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en-US" noProof="0" dirty="0" smtClean="0"/>
              <a:t>Select to edit master title</a:t>
            </a:r>
          </a:p>
        </p:txBody>
      </p:sp>
      <p:sp>
        <p:nvSpPr>
          <p:cNvPr id="634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230651" y="1795830"/>
            <a:ext cx="4490748" cy="1067092"/>
          </a:xfrm>
        </p:spPr>
        <p:txBody>
          <a:bodyPr/>
          <a:lstStyle>
            <a:lvl1pPr marL="0" indent="0">
              <a:buFontTx/>
              <a:buNone/>
              <a:defRPr sz="32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noProof="0" dirty="0" smtClean="0"/>
              <a:t>Select to edit master subtitle</a:t>
            </a:r>
          </a:p>
        </p:txBody>
      </p:sp>
      <p:sp>
        <p:nvSpPr>
          <p:cNvPr id="63515" name="Text Box 1051"/>
          <p:cNvSpPr txBox="1">
            <a:spLocks noChangeArrowheads="1"/>
          </p:cNvSpPr>
          <p:nvPr userDrawn="1"/>
        </p:nvSpPr>
        <p:spPr bwMode="auto">
          <a:xfrm>
            <a:off x="270886" y="3393862"/>
            <a:ext cx="4455314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Presented to: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By:</a:t>
            </a:r>
          </a:p>
          <a:p>
            <a:pPr>
              <a:buFontTx/>
              <a:buNone/>
            </a:pPr>
            <a:r>
              <a:rPr lang="en-US" sz="1600" dirty="0">
                <a:solidFill>
                  <a:srgbClr val="1D2F68"/>
                </a:solidFill>
              </a:rPr>
              <a:t>Date:</a:t>
            </a:r>
          </a:p>
        </p:txBody>
      </p:sp>
      <p:grpSp>
        <p:nvGrpSpPr>
          <p:cNvPr id="63544" name="Group 1080"/>
          <p:cNvGrpSpPr>
            <a:grpSpLocks/>
          </p:cNvGrpSpPr>
          <p:nvPr userDrawn="1"/>
        </p:nvGrpSpPr>
        <p:grpSpPr bwMode="auto">
          <a:xfrm>
            <a:off x="6134004" y="5820327"/>
            <a:ext cx="2895600" cy="909638"/>
            <a:chOff x="3700" y="171"/>
            <a:chExt cx="1824" cy="573"/>
          </a:xfrm>
        </p:grpSpPr>
        <p:pic>
          <p:nvPicPr>
            <p:cNvPr id="63543" name="Picture 1079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700" y="171"/>
              <a:ext cx="573" cy="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3535" name="Text Box 1071"/>
            <p:cNvSpPr txBox="1">
              <a:spLocks noChangeArrowheads="1"/>
            </p:cNvSpPr>
            <p:nvPr userDrawn="1"/>
          </p:nvSpPr>
          <p:spPr bwMode="ltGray">
            <a:xfrm>
              <a:off x="4288" y="288"/>
              <a:ext cx="1236" cy="3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800" b="1">
                  <a:solidFill>
                    <a:schemeClr val="bg1"/>
                  </a:solidFill>
                </a:rPr>
                <a:t>Administration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82903-B5CB-4763-B2AA-B452B56DFA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6F8E-CC50-4672-BDE1-D35B8905F61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59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E838-7445-4531-98C1-55BEE78B1E6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307CE-E639-4388-A464-4532A3F07F0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189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4EC1B-80D6-4C9B-9C0F-E9EDDE36097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24B5-08AE-4723-B6C1-AE30DC14A22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278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13E73-969E-43EA-A9B5-DC5926719F9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B2CB9-68F5-4F25-849E-AF2988EAB36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6899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E92B4-567C-4C9C-BD6F-6F37934A973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2E84B-F3E5-4595-A04A-4BBAEB4C3EF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772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7D868-8B57-4F6A-A367-0537FA7439D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5DEBE-CBF3-49EC-BE18-A8510F6EC4E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024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97B71-0CCB-4AAD-A8D9-FE741206768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48A00-65A0-4F4E-9436-20AADF59160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349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E1A6C-ABB3-4E61-A670-F08B1167508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161DC-7FB2-4B05-96EF-5B7A814E2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952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9C481-BB89-470A-B6F7-02666CCFD3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DF729-2C23-4530-BA7B-C00929C2719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8876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62F2A-04D1-4BD7-BD8E-441B291E95D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E360B-21D3-409B-B178-39D5A04BCE2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3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3339" y="6248400"/>
            <a:ext cx="1672032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6798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62332" y="6248400"/>
            <a:ext cx="879171" cy="457200"/>
          </a:xfrm>
        </p:spPr>
        <p:txBody>
          <a:bodyPr/>
          <a:lstStyle>
            <a:lvl1pPr>
              <a:defRPr/>
            </a:lvl1pPr>
          </a:lstStyle>
          <a:p>
            <a:fld id="{78D3ABA1-EA94-43C0-B992-7CBCC31144F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255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D7EB7-5240-4326-B459-A29FA7826F5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0145F-E015-4146-9662-AFEB497D64D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9243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82903-B5CB-4763-B2AA-B452B56DFAF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026F8E-CC50-4672-BDE1-D35B8905F61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636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BE838-7445-4531-98C1-55BEE78B1E6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307CE-E639-4388-A464-4532A3F07F0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846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4EC1B-80D6-4C9B-9C0F-E9EDDE36097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24B5-08AE-4723-B6C1-AE30DC14A22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4004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13E73-969E-43EA-A9B5-DC5926719F9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B2CB9-68F5-4F25-849E-AF2988EAB36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426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E92B4-567C-4C9C-BD6F-6F37934A973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2E84B-F3E5-4595-A04A-4BBAEB4C3EF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1828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7D868-8B57-4F6A-A367-0537FA7439D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5DEBE-CBF3-49EC-BE18-A8510F6EC4E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1197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97B71-0CCB-4AAD-A8D9-FE741206768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48A00-65A0-4F4E-9436-20AADF59160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3358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E1A6C-ABB3-4E61-A670-F08B1167508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161DC-7FB2-4B05-96EF-5B7A814E2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96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508125"/>
            <a:ext cx="3948113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5813" y="1508125"/>
            <a:ext cx="3949700" cy="4391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266C2-23C9-4679-9EA6-D74DA6C8C2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009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FF14-FC6A-41B6-B2DC-884C6B7C3F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631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F915-29B1-4ADF-B1F4-B910889950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71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7D554-CBC1-41AB-90CF-337CEC897EA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986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9C481-BB89-470A-B6F7-02666CCFD3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DF729-2C23-4530-BA7B-C00929C2719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79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62F2A-04D1-4BD7-BD8E-441B291E95D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E360B-21D3-409B-B178-39D5A04BCE2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04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D7EB7-5240-4326-B459-A29FA7826F5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0145F-E015-4146-9662-AFEB497D64D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28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solidFill>
            <a:srgbClr val="1D2F68"/>
          </a:solidFill>
          <a:ln w="9525">
            <a:solidFill>
              <a:srgbClr val="1D2F6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 i="0">
                <a:solidFill>
                  <a:schemeClr val="bg1">
                    <a:lumMod val="65000"/>
                  </a:schemeClr>
                </a:solidFill>
                <a:latin typeface="Helvetica Neue Medium"/>
                <a:cs typeface="Helvetica Neue Medium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 i="0">
                <a:solidFill>
                  <a:schemeClr val="bg1">
                    <a:lumMod val="65000"/>
                  </a:schemeClr>
                </a:solidFill>
                <a:latin typeface="Helvetica Neue Medium"/>
                <a:cs typeface="Helvetica Neue Medium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25267" y="6248400"/>
            <a:ext cx="113089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i="0">
                <a:solidFill>
                  <a:schemeClr val="bg1">
                    <a:lumMod val="65000"/>
                  </a:schemeClr>
                </a:solidFill>
                <a:latin typeface="Helvetica Neue Medium"/>
                <a:cs typeface="Helvetica Neue Medium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480041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bg1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5" r:id="rId3"/>
    <p:sldLayoutId id="2147483657" r:id="rId4"/>
    <p:sldLayoutId id="2147483658" r:id="rId5"/>
    <p:sldLayoutId id="2147483660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2" name="Rectangle 12"/>
          <p:cNvSpPr>
            <a:spLocks noChangeArrowheads="1"/>
          </p:cNvSpPr>
          <p:nvPr/>
        </p:nvSpPr>
        <p:spPr bwMode="auto">
          <a:xfrm>
            <a:off x="0" y="6035675"/>
            <a:ext cx="91440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28625" y="344488"/>
            <a:ext cx="8472488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Select to edit master title</a:t>
            </a:r>
          </a:p>
        </p:txBody>
      </p:sp>
      <p:sp>
        <p:nvSpPr>
          <p:cNvPr id="563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508125"/>
            <a:ext cx="805021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Select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9463" y="6248400"/>
            <a:ext cx="173736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 b="0" i="0">
                <a:solidFill>
                  <a:schemeClr val="accent6"/>
                </a:solidFill>
                <a:latin typeface="Helvetica Neue Medium"/>
                <a:cs typeface="Helvetica Neue Medium"/>
              </a:defRPr>
            </a:lvl1pPr>
          </a:lstStyle>
          <a:p>
            <a:endParaRPr lang="en-US" dirty="0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14356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 b="0" i="0">
                <a:solidFill>
                  <a:schemeClr val="accent6"/>
                </a:solidFill>
                <a:latin typeface="Helvetica Neue Medium"/>
                <a:cs typeface="Helvetica Neue Medium"/>
              </a:defRPr>
            </a:lvl1pPr>
          </a:lstStyle>
          <a:p>
            <a:endParaRPr lang="en-US" dirty="0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42199" y="6248400"/>
            <a:ext cx="111396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 b="0" i="0">
                <a:solidFill>
                  <a:schemeClr val="accent6"/>
                </a:solidFill>
                <a:latin typeface="Helvetica Neue Medium"/>
                <a:cs typeface="Helvetica Neue Medium"/>
              </a:defRPr>
            </a:lvl1pPr>
          </a:lstStyle>
          <a:p>
            <a:fld id="{74438B1A-AF1B-4C8B-993E-1BADE62A2451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6345" name="Group 25"/>
          <p:cNvGrpSpPr>
            <a:grpSpLocks/>
          </p:cNvGrpSpPr>
          <p:nvPr userDrawn="1"/>
        </p:nvGrpSpPr>
        <p:grpSpPr bwMode="auto">
          <a:xfrm>
            <a:off x="5480041" y="6126158"/>
            <a:ext cx="2047875" cy="660400"/>
            <a:chOff x="3596" y="3859"/>
            <a:chExt cx="1290" cy="416"/>
          </a:xfrm>
        </p:grpSpPr>
        <p:pic>
          <p:nvPicPr>
            <p:cNvPr id="56346" name="Picture 26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6" y="3859"/>
              <a:ext cx="416" cy="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47" name="Text Box 27"/>
            <p:cNvSpPr txBox="1">
              <a:spLocks noChangeArrowheads="1"/>
            </p:cNvSpPr>
            <p:nvPr userDrawn="1"/>
          </p:nvSpPr>
          <p:spPr bwMode="auto">
            <a:xfrm>
              <a:off x="4023" y="3947"/>
              <a:ext cx="863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Federal Aviation</a:t>
              </a:r>
            </a:p>
            <a:p>
              <a:pPr>
                <a:lnSpc>
                  <a:spcPct val="85000"/>
                </a:lnSpc>
                <a:spcBef>
                  <a:spcPct val="0"/>
                </a:spcBef>
                <a:buFontTx/>
                <a:buNone/>
              </a:pPr>
              <a:r>
                <a:rPr lang="en-US" sz="1200" b="1" dirty="0">
                  <a:solidFill>
                    <a:schemeClr val="accent6"/>
                  </a:solidFill>
                </a:rPr>
                <a:t>Administration</a:t>
              </a:r>
            </a:p>
          </p:txBody>
        </p:sp>
      </p:grpSp>
      <p:sp>
        <p:nvSpPr>
          <p:cNvPr id="56349" name="Text Box 29" hidden="1"/>
          <p:cNvSpPr txBox="1">
            <a:spLocks noChangeArrowheads="1"/>
          </p:cNvSpPr>
          <p:nvPr userDrawn="1"/>
        </p:nvSpPr>
        <p:spPr bwMode="auto">
          <a:xfrm>
            <a:off x="449263" y="6205538"/>
            <a:ext cx="47847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b="1" dirty="0">
                <a:solidFill>
                  <a:srgbClr val="C0C0C0"/>
                </a:solidFill>
              </a:rPr>
              <a:t>&lt;Presentation Title – Change on Master Slide&gt;</a:t>
            </a:r>
            <a:endParaRPr lang="en-US" sz="1200" dirty="0">
              <a:solidFill>
                <a:srgbClr val="C0C0C0"/>
              </a:solidFill>
            </a:endParaRPr>
          </a:p>
        </p:txBody>
      </p:sp>
      <p:sp>
        <p:nvSpPr>
          <p:cNvPr id="56350" name="Text Box 30" hidden="1"/>
          <p:cNvSpPr txBox="1">
            <a:spLocks noChangeArrowheads="1"/>
          </p:cNvSpPr>
          <p:nvPr userDrawn="1"/>
        </p:nvSpPr>
        <p:spPr bwMode="auto">
          <a:xfrm>
            <a:off x="441325" y="6384925"/>
            <a:ext cx="374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200" dirty="0">
                <a:solidFill>
                  <a:srgbClr val="C0C0C0"/>
                </a:solidFill>
              </a:rPr>
              <a:t>&lt;Date of Presentation – Change on Master Slide&gt;</a:t>
            </a:r>
          </a:p>
        </p:txBody>
      </p:sp>
    </p:spTree>
    <p:extLst>
      <p:ext uri="{BB962C8B-B14F-4D97-AF65-F5344CB8AC3E}">
        <p14:creationId xmlns:p14="http://schemas.microsoft.com/office/powerpoint/2010/main" val="2988165268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1D2F68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buFontTx/>
              <a:buNone/>
              <a:defRPr/>
            </a:pPr>
            <a:fld id="{F7EB313D-79C3-4D6F-8102-79DBCCA8B4D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buFontTx/>
                <a:buNone/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buFontTx/>
              <a:buNone/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buFontTx/>
              <a:buNone/>
              <a:defRPr/>
            </a:pPr>
            <a:fld id="{CA5D2D37-E0AC-4A0E-A776-E3A7861837D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buFontTx/>
                <a:buNone/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514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buFontTx/>
              <a:buNone/>
              <a:defRPr/>
            </a:pPr>
            <a:fld id="{F7EB313D-79C3-4D6F-8102-79DBCCA8B4D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buFontTx/>
                <a:buNone/>
                <a:defRPr/>
              </a:pPr>
              <a:t>5/10/2015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buFontTx/>
              <a:buNone/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buFontTx/>
              <a:buNone/>
              <a:defRPr/>
            </a:pPr>
            <a:fld id="{CA5D2D37-E0AC-4A0E-A776-E3A7861837D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buFontTx/>
                <a:buNone/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004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9" name="Rectangle 11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/>
              <a:t>Developing a Roadmap to Success</a:t>
            </a:r>
            <a:endParaRPr lang="en-US" sz="2800" dirty="0"/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smtClean="0"/>
              <a:t>What’s Needed to Support UPRs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1659763" y="3449292"/>
            <a:ext cx="34655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400" dirty="0" smtClean="0"/>
              <a:t>The 9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Pacific Project Team Meeting</a:t>
            </a:r>
            <a:endParaRPr lang="en-US" sz="1400" dirty="0"/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1659763" y="3867055"/>
            <a:ext cx="34655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400" dirty="0" smtClean="0"/>
              <a:t>Steve Pinkerton, FAA</a:t>
            </a:r>
            <a:endParaRPr lang="en-US" sz="1400" dirty="0"/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1659762" y="4198890"/>
            <a:ext cx="34655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</a:pPr>
            <a:r>
              <a:rPr lang="en-US" sz="1400" dirty="0" smtClean="0"/>
              <a:t>12 May 2015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UPRs-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Anchorage/RTE Surveillance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068017"/>
              </p:ext>
            </p:extLst>
          </p:nvPr>
        </p:nvGraphicFramePr>
        <p:xfrm>
          <a:off x="800099" y="2111375"/>
          <a:ext cx="7677150" cy="3024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430"/>
                <a:gridCol w="1535430"/>
                <a:gridCol w="1535430"/>
                <a:gridCol w="1535430"/>
                <a:gridCol w="1535430"/>
              </a:tblGrid>
              <a:tr h="5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ANSP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Radar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ADS-C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ADS-B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Anchorage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5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Edmonton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Winter </a:t>
                      </a:r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Space-based ADS-B</a:t>
                      </a:r>
                      <a:r>
                        <a:rPr lang="en-US" baseline="0" dirty="0" smtClean="0"/>
                        <a:t> 2018</a:t>
                      </a:r>
                      <a:endParaRPr lang="en-US" dirty="0"/>
                    </a:p>
                  </a:txBody>
                  <a:tcPr/>
                </a:tc>
              </a:tr>
              <a:tr h="5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Magadan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59610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P-K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2016-2017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5188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UPRs-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NOPAC Surveillance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266543"/>
              </p:ext>
            </p:extLst>
          </p:nvPr>
        </p:nvGraphicFramePr>
        <p:xfrm>
          <a:off x="914399" y="2063750"/>
          <a:ext cx="7372351" cy="3293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8275"/>
                <a:gridCol w="1438275"/>
                <a:gridCol w="1438275"/>
                <a:gridCol w="1438275"/>
                <a:gridCol w="1619251"/>
              </a:tblGrid>
              <a:tr h="5307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ANSP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Radar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ADS-C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ADS-B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307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Anchorage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5307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Fukuoka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5307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Oakland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5307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P-K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2016-2017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53075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Vancouver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Space-based ADS-B </a:t>
                      </a:r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712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5308600" y="-23813"/>
            <a:ext cx="2470150" cy="2435226"/>
          </a:xfrm>
          <a:custGeom>
            <a:avLst/>
            <a:gdLst>
              <a:gd name="connsiteX0" fmla="*/ 0 w 2470068"/>
              <a:gd name="connsiteY0" fmla="*/ 0 h 2434442"/>
              <a:gd name="connsiteX1" fmla="*/ 11875 w 2470068"/>
              <a:gd name="connsiteY1" fmla="*/ 2434442 h 2434442"/>
              <a:gd name="connsiteX2" fmla="*/ 973777 w 2470068"/>
              <a:gd name="connsiteY2" fmla="*/ 1425039 h 2434442"/>
              <a:gd name="connsiteX3" fmla="*/ 2470068 w 2470068"/>
              <a:gd name="connsiteY3" fmla="*/ 1413164 h 2434442"/>
              <a:gd name="connsiteX4" fmla="*/ 2458192 w 2470068"/>
              <a:gd name="connsiteY4" fmla="*/ 11876 h 243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0068" h="2434442">
                <a:moveTo>
                  <a:pt x="0" y="0"/>
                </a:moveTo>
                <a:cubicBezTo>
                  <a:pt x="3958" y="811481"/>
                  <a:pt x="7917" y="1622961"/>
                  <a:pt x="11875" y="2434442"/>
                </a:cubicBezTo>
                <a:lnTo>
                  <a:pt x="973777" y="1425039"/>
                </a:lnTo>
                <a:lnTo>
                  <a:pt x="2470068" y="1413164"/>
                </a:lnTo>
                <a:lnTo>
                  <a:pt x="2458192" y="11876"/>
                </a:ln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13" y="-25400"/>
            <a:ext cx="4381501" cy="1436688"/>
          </a:xfrm>
          <a:custGeom>
            <a:avLst/>
            <a:gdLst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2481943 w 4381995"/>
              <a:gd name="connsiteY2" fmla="*/ 1436914 h 1436914"/>
              <a:gd name="connsiteX3" fmla="*/ 3396343 w 4381995"/>
              <a:gd name="connsiteY3" fmla="*/ 1294410 h 1436914"/>
              <a:gd name="connsiteX4" fmla="*/ 4370120 w 4381995"/>
              <a:gd name="connsiteY4" fmla="*/ 1365662 h 1436914"/>
              <a:gd name="connsiteX5" fmla="*/ 4381995 w 4381995"/>
              <a:gd name="connsiteY5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96343 w 4381995"/>
              <a:gd name="connsiteY4" fmla="*/ 129441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89027 w 4381995"/>
              <a:gd name="connsiteY4" fmla="*/ 112616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01244 w 4381995"/>
              <a:gd name="connsiteY4" fmla="*/ 1287095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1995" h="1436914">
                <a:moveTo>
                  <a:pt x="0" y="0"/>
                </a:moveTo>
                <a:lnTo>
                  <a:pt x="11876" y="676894"/>
                </a:lnTo>
                <a:cubicBezTo>
                  <a:pt x="372094" y="787730"/>
                  <a:pt x="720437" y="957943"/>
                  <a:pt x="1080655" y="1068779"/>
                </a:cubicBezTo>
                <a:lnTo>
                  <a:pt x="2481943" y="1436914"/>
                </a:lnTo>
                <a:lnTo>
                  <a:pt x="3301244" y="1287095"/>
                </a:lnTo>
                <a:lnTo>
                  <a:pt x="4370120" y="1365662"/>
                </a:lnTo>
                <a:lnTo>
                  <a:pt x="4381995" y="23751"/>
                </a:ln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346575" y="-23813"/>
            <a:ext cx="962025" cy="1425576"/>
          </a:xfrm>
          <a:custGeom>
            <a:avLst/>
            <a:gdLst>
              <a:gd name="connsiteX0" fmla="*/ 11875 w 961901"/>
              <a:gd name="connsiteY0" fmla="*/ 0 h 1425039"/>
              <a:gd name="connsiteX1" fmla="*/ 0 w 961901"/>
              <a:gd name="connsiteY1" fmla="*/ 1353787 h 1425039"/>
              <a:gd name="connsiteX2" fmla="*/ 961901 w 961901"/>
              <a:gd name="connsiteY2" fmla="*/ 1425039 h 1425039"/>
              <a:gd name="connsiteX3" fmla="*/ 961901 w 961901"/>
              <a:gd name="connsiteY3" fmla="*/ 11876 h 142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1901" h="1425039">
                <a:moveTo>
                  <a:pt x="11875" y="0"/>
                </a:moveTo>
                <a:lnTo>
                  <a:pt x="0" y="1353787"/>
                </a:lnTo>
                <a:lnTo>
                  <a:pt x="961901" y="1425039"/>
                </a:lnTo>
                <a:lnTo>
                  <a:pt x="961901" y="11876"/>
                </a:ln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772400" y="-6350"/>
            <a:ext cx="1371600" cy="4632325"/>
          </a:xfrm>
          <a:custGeom>
            <a:avLst/>
            <a:gdLst>
              <a:gd name="connsiteX0" fmla="*/ 0 w 1371600"/>
              <a:gd name="connsiteY0" fmla="*/ 0 h 4631377"/>
              <a:gd name="connsiteX1" fmla="*/ 5938 w 1371600"/>
              <a:gd name="connsiteY1" fmla="*/ 3972296 h 4631377"/>
              <a:gd name="connsiteX2" fmla="*/ 29688 w 1371600"/>
              <a:gd name="connsiteY2" fmla="*/ 3984172 h 4631377"/>
              <a:gd name="connsiteX3" fmla="*/ 53439 w 1371600"/>
              <a:gd name="connsiteY3" fmla="*/ 3990109 h 4631377"/>
              <a:gd name="connsiteX4" fmla="*/ 77190 w 1371600"/>
              <a:gd name="connsiteY4" fmla="*/ 3990109 h 4631377"/>
              <a:gd name="connsiteX5" fmla="*/ 95003 w 1371600"/>
              <a:gd name="connsiteY5" fmla="*/ 3978234 h 4631377"/>
              <a:gd name="connsiteX6" fmla="*/ 118753 w 1371600"/>
              <a:gd name="connsiteY6" fmla="*/ 3966359 h 4631377"/>
              <a:gd name="connsiteX7" fmla="*/ 130629 w 1371600"/>
              <a:gd name="connsiteY7" fmla="*/ 3966359 h 4631377"/>
              <a:gd name="connsiteX8" fmla="*/ 154379 w 1371600"/>
              <a:gd name="connsiteY8" fmla="*/ 3966359 h 4631377"/>
              <a:gd name="connsiteX9" fmla="*/ 154379 w 1371600"/>
              <a:gd name="connsiteY9" fmla="*/ 3966359 h 4631377"/>
              <a:gd name="connsiteX10" fmla="*/ 166255 w 1371600"/>
              <a:gd name="connsiteY10" fmla="*/ 4001985 h 4631377"/>
              <a:gd name="connsiteX11" fmla="*/ 207818 w 1371600"/>
              <a:gd name="connsiteY11" fmla="*/ 4049486 h 4631377"/>
              <a:gd name="connsiteX12" fmla="*/ 255319 w 1371600"/>
              <a:gd name="connsiteY12" fmla="*/ 4096987 h 4631377"/>
              <a:gd name="connsiteX13" fmla="*/ 290945 w 1371600"/>
              <a:gd name="connsiteY13" fmla="*/ 4150426 h 4631377"/>
              <a:gd name="connsiteX14" fmla="*/ 320634 w 1371600"/>
              <a:gd name="connsiteY14" fmla="*/ 4197928 h 4631377"/>
              <a:gd name="connsiteX15" fmla="*/ 391886 w 1371600"/>
              <a:gd name="connsiteY15" fmla="*/ 4162302 h 4631377"/>
              <a:gd name="connsiteX16" fmla="*/ 403761 w 1371600"/>
              <a:gd name="connsiteY16" fmla="*/ 4114800 h 4631377"/>
              <a:gd name="connsiteX17" fmla="*/ 475013 w 1371600"/>
              <a:gd name="connsiteY17" fmla="*/ 4085112 h 4631377"/>
              <a:gd name="connsiteX18" fmla="*/ 552203 w 1371600"/>
              <a:gd name="connsiteY18" fmla="*/ 4138551 h 4631377"/>
              <a:gd name="connsiteX19" fmla="*/ 670956 w 1371600"/>
              <a:gd name="connsiteY19" fmla="*/ 4286993 h 4631377"/>
              <a:gd name="connsiteX20" fmla="*/ 783771 w 1371600"/>
              <a:gd name="connsiteY20" fmla="*/ 4524499 h 4631377"/>
              <a:gd name="connsiteX21" fmla="*/ 1371600 w 1371600"/>
              <a:gd name="connsiteY21" fmla="*/ 4631377 h 4631377"/>
              <a:gd name="connsiteX22" fmla="*/ 1371600 w 1371600"/>
              <a:gd name="connsiteY22" fmla="*/ 5938 h 4631377"/>
              <a:gd name="connsiteX23" fmla="*/ 1341912 w 1371600"/>
              <a:gd name="connsiteY23" fmla="*/ 0 h 463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71600" h="4631377">
                <a:moveTo>
                  <a:pt x="0" y="0"/>
                </a:moveTo>
                <a:cubicBezTo>
                  <a:pt x="1979" y="1324099"/>
                  <a:pt x="3959" y="2648197"/>
                  <a:pt x="5938" y="3972296"/>
                </a:cubicBezTo>
                <a:lnTo>
                  <a:pt x="29688" y="3984172"/>
                </a:lnTo>
                <a:lnTo>
                  <a:pt x="53439" y="3990109"/>
                </a:lnTo>
                <a:lnTo>
                  <a:pt x="77190" y="3990109"/>
                </a:lnTo>
                <a:lnTo>
                  <a:pt x="95003" y="3978234"/>
                </a:lnTo>
                <a:lnTo>
                  <a:pt x="118753" y="3966359"/>
                </a:lnTo>
                <a:lnTo>
                  <a:pt x="130629" y="3966359"/>
                </a:lnTo>
                <a:lnTo>
                  <a:pt x="154379" y="3966359"/>
                </a:lnTo>
                <a:lnTo>
                  <a:pt x="154379" y="3966359"/>
                </a:lnTo>
                <a:lnTo>
                  <a:pt x="166255" y="4001985"/>
                </a:lnTo>
                <a:lnTo>
                  <a:pt x="207818" y="4049486"/>
                </a:lnTo>
                <a:lnTo>
                  <a:pt x="255319" y="4096987"/>
                </a:lnTo>
                <a:lnTo>
                  <a:pt x="290945" y="4150426"/>
                </a:lnTo>
                <a:lnTo>
                  <a:pt x="320634" y="4197928"/>
                </a:lnTo>
                <a:lnTo>
                  <a:pt x="391886" y="4162302"/>
                </a:lnTo>
                <a:lnTo>
                  <a:pt x="403761" y="4114800"/>
                </a:lnTo>
                <a:lnTo>
                  <a:pt x="475013" y="4085112"/>
                </a:lnTo>
                <a:lnTo>
                  <a:pt x="552203" y="4138551"/>
                </a:lnTo>
                <a:lnTo>
                  <a:pt x="670956" y="4286993"/>
                </a:lnTo>
                <a:lnTo>
                  <a:pt x="783771" y="4524499"/>
                </a:lnTo>
                <a:lnTo>
                  <a:pt x="1371600" y="4631377"/>
                </a:lnTo>
                <a:lnTo>
                  <a:pt x="1371600" y="5938"/>
                </a:lnTo>
                <a:lnTo>
                  <a:pt x="1341912" y="0"/>
                </a:ln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473450" y="1390650"/>
            <a:ext cx="5264150" cy="4133850"/>
          </a:xfrm>
          <a:custGeom>
            <a:avLst/>
            <a:gdLst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1555750 w 5264150"/>
              <a:gd name="connsiteY33" fmla="*/ 1866900 h 4133850"/>
              <a:gd name="connsiteX34" fmla="*/ 1835150 w 5264150"/>
              <a:gd name="connsiteY34" fmla="*/ 1682750 h 4133850"/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908050 w 5264150"/>
              <a:gd name="connsiteY33" fmla="*/ 2584450 h 4133850"/>
              <a:gd name="connsiteX34" fmla="*/ 1555750 w 5264150"/>
              <a:gd name="connsiteY34" fmla="*/ 1866900 h 4133850"/>
              <a:gd name="connsiteX35" fmla="*/ 1835150 w 5264150"/>
              <a:gd name="connsiteY35" fmla="*/ 1682750 h 413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4150" h="4133850">
                <a:moveTo>
                  <a:pt x="1835150" y="1682750"/>
                </a:moveTo>
                <a:lnTo>
                  <a:pt x="1835150" y="1041400"/>
                </a:lnTo>
                <a:lnTo>
                  <a:pt x="2825750" y="12700"/>
                </a:lnTo>
                <a:lnTo>
                  <a:pt x="4298950" y="0"/>
                </a:lnTo>
                <a:cubicBezTo>
                  <a:pt x="4296833" y="857250"/>
                  <a:pt x="4294717" y="1714500"/>
                  <a:pt x="4292600" y="2571750"/>
                </a:cubicBezTo>
                <a:lnTo>
                  <a:pt x="4356100" y="2597150"/>
                </a:lnTo>
                <a:lnTo>
                  <a:pt x="4381500" y="2584450"/>
                </a:lnTo>
                <a:lnTo>
                  <a:pt x="4419600" y="2578100"/>
                </a:lnTo>
                <a:lnTo>
                  <a:pt x="4464050" y="2578100"/>
                </a:lnTo>
                <a:lnTo>
                  <a:pt x="4470400" y="2616200"/>
                </a:lnTo>
                <a:lnTo>
                  <a:pt x="4597400" y="2787650"/>
                </a:lnTo>
                <a:lnTo>
                  <a:pt x="4597400" y="2787650"/>
                </a:lnTo>
                <a:lnTo>
                  <a:pt x="4692650" y="2768600"/>
                </a:lnTo>
                <a:lnTo>
                  <a:pt x="4699000" y="2724150"/>
                </a:lnTo>
                <a:lnTo>
                  <a:pt x="4737100" y="2698750"/>
                </a:lnTo>
                <a:lnTo>
                  <a:pt x="4775200" y="2698750"/>
                </a:lnTo>
                <a:lnTo>
                  <a:pt x="4927600" y="2832100"/>
                </a:lnTo>
                <a:lnTo>
                  <a:pt x="5054600" y="3086100"/>
                </a:lnTo>
                <a:lnTo>
                  <a:pt x="5105400" y="3168650"/>
                </a:lnTo>
                <a:lnTo>
                  <a:pt x="5251450" y="3282950"/>
                </a:lnTo>
                <a:lnTo>
                  <a:pt x="5264150" y="3384550"/>
                </a:lnTo>
                <a:lnTo>
                  <a:pt x="5219700" y="3467100"/>
                </a:lnTo>
                <a:lnTo>
                  <a:pt x="5194300" y="3486150"/>
                </a:lnTo>
                <a:lnTo>
                  <a:pt x="5086350" y="3492500"/>
                </a:lnTo>
                <a:lnTo>
                  <a:pt x="4749800" y="3594100"/>
                </a:lnTo>
                <a:lnTo>
                  <a:pt x="4819650" y="3778250"/>
                </a:lnTo>
                <a:lnTo>
                  <a:pt x="3365500" y="3175000"/>
                </a:lnTo>
                <a:lnTo>
                  <a:pt x="3308350" y="3257550"/>
                </a:lnTo>
                <a:lnTo>
                  <a:pt x="2622550" y="3676650"/>
                </a:lnTo>
                <a:lnTo>
                  <a:pt x="1962150" y="3968750"/>
                </a:lnTo>
                <a:lnTo>
                  <a:pt x="1187450" y="4133850"/>
                </a:lnTo>
                <a:lnTo>
                  <a:pt x="0" y="3956050"/>
                </a:lnTo>
                <a:lnTo>
                  <a:pt x="19050" y="3473450"/>
                </a:lnTo>
                <a:cubicBezTo>
                  <a:pt x="306917" y="3166533"/>
                  <a:pt x="620183" y="2891367"/>
                  <a:pt x="908050" y="2584450"/>
                </a:cubicBezTo>
                <a:lnTo>
                  <a:pt x="1555750" y="1866900"/>
                </a:lnTo>
                <a:lnTo>
                  <a:pt x="1835150" y="168275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501900" y="4845050"/>
            <a:ext cx="2146300" cy="1257300"/>
          </a:xfrm>
          <a:custGeom>
            <a:avLst/>
            <a:gdLst>
              <a:gd name="connsiteX0" fmla="*/ 984250 w 2146300"/>
              <a:gd name="connsiteY0" fmla="*/ 0 h 1257300"/>
              <a:gd name="connsiteX1" fmla="*/ 965200 w 2146300"/>
              <a:gd name="connsiteY1" fmla="*/ 508000 h 1257300"/>
              <a:gd name="connsiteX2" fmla="*/ 2146300 w 2146300"/>
              <a:gd name="connsiteY2" fmla="*/ 692150 h 1257300"/>
              <a:gd name="connsiteX3" fmla="*/ 349250 w 2146300"/>
              <a:gd name="connsiteY3" fmla="*/ 1257300 h 1257300"/>
              <a:gd name="connsiteX4" fmla="*/ 0 w 2146300"/>
              <a:gd name="connsiteY4" fmla="*/ 704850 h 1257300"/>
              <a:gd name="connsiteX5" fmla="*/ 914400 w 2146300"/>
              <a:gd name="connsiteY5" fmla="*/ 120650 h 1257300"/>
              <a:gd name="connsiteX6" fmla="*/ 984250 w 2146300"/>
              <a:gd name="connsiteY6" fmla="*/ 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6300" h="1257300">
                <a:moveTo>
                  <a:pt x="984250" y="0"/>
                </a:moveTo>
                <a:lnTo>
                  <a:pt x="965200" y="508000"/>
                </a:lnTo>
                <a:lnTo>
                  <a:pt x="2146300" y="692150"/>
                </a:lnTo>
                <a:lnTo>
                  <a:pt x="349250" y="1257300"/>
                </a:lnTo>
                <a:lnTo>
                  <a:pt x="0" y="704850"/>
                </a:lnTo>
                <a:lnTo>
                  <a:pt x="914400" y="120650"/>
                </a:lnTo>
                <a:lnTo>
                  <a:pt x="984250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344988" y="1338263"/>
            <a:ext cx="973137" cy="2678112"/>
          </a:xfrm>
          <a:custGeom>
            <a:avLst/>
            <a:gdLst>
              <a:gd name="connsiteX0" fmla="*/ 958291 w 972921"/>
              <a:gd name="connsiteY0" fmla="*/ 65836 h 2677363"/>
              <a:gd name="connsiteX1" fmla="*/ 972921 w 972921"/>
              <a:gd name="connsiteY1" fmla="*/ 1748332 h 2677363"/>
              <a:gd name="connsiteX2" fmla="*/ 694944 w 972921"/>
              <a:gd name="connsiteY2" fmla="*/ 1916582 h 2677363"/>
              <a:gd name="connsiteX3" fmla="*/ 7315 w 972921"/>
              <a:gd name="connsiteY3" fmla="*/ 2677363 h 2677363"/>
              <a:gd name="connsiteX4" fmla="*/ 0 w 972921"/>
              <a:gd name="connsiteY4" fmla="*/ 0 h 26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2921" h="2677363">
                <a:moveTo>
                  <a:pt x="958291" y="65836"/>
                </a:moveTo>
                <a:lnTo>
                  <a:pt x="972921" y="1748332"/>
                </a:lnTo>
                <a:lnTo>
                  <a:pt x="694944" y="1916582"/>
                </a:lnTo>
                <a:lnTo>
                  <a:pt x="7315" y="2677363"/>
                </a:lnTo>
                <a:cubicBezTo>
                  <a:pt x="4877" y="1784909"/>
                  <a:pt x="2438" y="892454"/>
                  <a:pt x="0" y="0"/>
                </a:cubicBez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1413" y="1236663"/>
            <a:ext cx="3203575" cy="4973637"/>
          </a:xfrm>
          <a:custGeom>
            <a:avLst/>
            <a:gdLst>
              <a:gd name="connsiteX0" fmla="*/ 3204058 w 3204058"/>
              <a:gd name="connsiteY0" fmla="*/ 80467 h 4959706"/>
              <a:gd name="connsiteX1" fmla="*/ 3204058 w 3204058"/>
              <a:gd name="connsiteY1" fmla="*/ 2779776 h 4959706"/>
              <a:gd name="connsiteX2" fmla="*/ 2370125 w 3204058"/>
              <a:gd name="connsiteY2" fmla="*/ 3606394 h 4959706"/>
              <a:gd name="connsiteX3" fmla="*/ 2296973 w 3204058"/>
              <a:gd name="connsiteY3" fmla="*/ 3723437 h 4959706"/>
              <a:gd name="connsiteX4" fmla="*/ 1367943 w 3204058"/>
              <a:gd name="connsiteY4" fmla="*/ 4301338 h 4959706"/>
              <a:gd name="connsiteX5" fmla="*/ 577901 w 3204058"/>
              <a:gd name="connsiteY5" fmla="*/ 4959706 h 4959706"/>
              <a:gd name="connsiteX6" fmla="*/ 563271 w 3204058"/>
              <a:gd name="connsiteY6" fmla="*/ 3423514 h 4959706"/>
              <a:gd name="connsiteX7" fmla="*/ 212141 w 3204058"/>
              <a:gd name="connsiteY7" fmla="*/ 3438144 h 4959706"/>
              <a:gd name="connsiteX8" fmla="*/ 0 w 3204058"/>
              <a:gd name="connsiteY8" fmla="*/ 3364992 h 4959706"/>
              <a:gd name="connsiteX9" fmla="*/ 219456 w 3204058"/>
              <a:gd name="connsiteY9" fmla="*/ 3079699 h 4959706"/>
              <a:gd name="connsiteX10" fmla="*/ 204826 w 3204058"/>
              <a:gd name="connsiteY10" fmla="*/ 3028493 h 4959706"/>
              <a:gd name="connsiteX11" fmla="*/ 219456 w 3204058"/>
              <a:gd name="connsiteY11" fmla="*/ 2801722 h 4959706"/>
              <a:gd name="connsiteX12" fmla="*/ 219456 w 3204058"/>
              <a:gd name="connsiteY12" fmla="*/ 2801722 h 4959706"/>
              <a:gd name="connsiteX13" fmla="*/ 226771 w 3204058"/>
              <a:gd name="connsiteY13" fmla="*/ 2596896 h 4959706"/>
              <a:gd name="connsiteX14" fmla="*/ 138989 w 3204058"/>
              <a:gd name="connsiteY14" fmla="*/ 2406701 h 4959706"/>
              <a:gd name="connsiteX15" fmla="*/ 197511 w 3204058"/>
              <a:gd name="connsiteY15" fmla="*/ 2055571 h 4959706"/>
              <a:gd name="connsiteX16" fmla="*/ 548640 w 3204058"/>
              <a:gd name="connsiteY16" fmla="*/ 2033626 h 4959706"/>
              <a:gd name="connsiteX17" fmla="*/ 1280160 w 3204058"/>
              <a:gd name="connsiteY17" fmla="*/ 1682496 h 4959706"/>
              <a:gd name="connsiteX18" fmla="*/ 1294791 w 3204058"/>
              <a:gd name="connsiteY18" fmla="*/ 1492301 h 4959706"/>
              <a:gd name="connsiteX19" fmla="*/ 1638605 w 3204058"/>
              <a:gd name="connsiteY19" fmla="*/ 1492301 h 4959706"/>
              <a:gd name="connsiteX20" fmla="*/ 2150669 w 3204058"/>
              <a:gd name="connsiteY20" fmla="*/ 563271 h 4959706"/>
              <a:gd name="connsiteX21" fmla="*/ 2157984 w 3204058"/>
              <a:gd name="connsiteY21" fmla="*/ 0 h 4959706"/>
              <a:gd name="connsiteX0" fmla="*/ 3204058 w 3204058"/>
              <a:gd name="connsiteY0" fmla="*/ 126644 h 5005883"/>
              <a:gd name="connsiteX1" fmla="*/ 3204058 w 3204058"/>
              <a:gd name="connsiteY1" fmla="*/ 2825953 h 5005883"/>
              <a:gd name="connsiteX2" fmla="*/ 2370125 w 3204058"/>
              <a:gd name="connsiteY2" fmla="*/ 3652571 h 5005883"/>
              <a:gd name="connsiteX3" fmla="*/ 2296973 w 3204058"/>
              <a:gd name="connsiteY3" fmla="*/ 3769614 h 5005883"/>
              <a:gd name="connsiteX4" fmla="*/ 1367943 w 3204058"/>
              <a:gd name="connsiteY4" fmla="*/ 4347515 h 5005883"/>
              <a:gd name="connsiteX5" fmla="*/ 577901 w 3204058"/>
              <a:gd name="connsiteY5" fmla="*/ 5005883 h 5005883"/>
              <a:gd name="connsiteX6" fmla="*/ 563271 w 3204058"/>
              <a:gd name="connsiteY6" fmla="*/ 3469691 h 5005883"/>
              <a:gd name="connsiteX7" fmla="*/ 212141 w 3204058"/>
              <a:gd name="connsiteY7" fmla="*/ 3484321 h 5005883"/>
              <a:gd name="connsiteX8" fmla="*/ 0 w 3204058"/>
              <a:gd name="connsiteY8" fmla="*/ 3411169 h 5005883"/>
              <a:gd name="connsiteX9" fmla="*/ 219456 w 3204058"/>
              <a:gd name="connsiteY9" fmla="*/ 3125876 h 5005883"/>
              <a:gd name="connsiteX10" fmla="*/ 204826 w 3204058"/>
              <a:gd name="connsiteY10" fmla="*/ 3074670 h 5005883"/>
              <a:gd name="connsiteX11" fmla="*/ 219456 w 3204058"/>
              <a:gd name="connsiteY11" fmla="*/ 2847899 h 5005883"/>
              <a:gd name="connsiteX12" fmla="*/ 219456 w 3204058"/>
              <a:gd name="connsiteY12" fmla="*/ 2847899 h 5005883"/>
              <a:gd name="connsiteX13" fmla="*/ 226771 w 3204058"/>
              <a:gd name="connsiteY13" fmla="*/ 2643073 h 5005883"/>
              <a:gd name="connsiteX14" fmla="*/ 138989 w 3204058"/>
              <a:gd name="connsiteY14" fmla="*/ 2452878 h 5005883"/>
              <a:gd name="connsiteX15" fmla="*/ 197511 w 3204058"/>
              <a:gd name="connsiteY15" fmla="*/ 2101748 h 5005883"/>
              <a:gd name="connsiteX16" fmla="*/ 548640 w 3204058"/>
              <a:gd name="connsiteY16" fmla="*/ 2079803 h 5005883"/>
              <a:gd name="connsiteX17" fmla="*/ 1280160 w 3204058"/>
              <a:gd name="connsiteY17" fmla="*/ 1728673 h 5005883"/>
              <a:gd name="connsiteX18" fmla="*/ 1294791 w 3204058"/>
              <a:gd name="connsiteY18" fmla="*/ 1538478 h 5005883"/>
              <a:gd name="connsiteX19" fmla="*/ 1638605 w 3204058"/>
              <a:gd name="connsiteY19" fmla="*/ 1538478 h 5005883"/>
              <a:gd name="connsiteX20" fmla="*/ 2150669 w 3204058"/>
              <a:gd name="connsiteY20" fmla="*/ 609448 h 5005883"/>
              <a:gd name="connsiteX21" fmla="*/ 2157984 w 3204058"/>
              <a:gd name="connsiteY21" fmla="*/ 46177 h 5005883"/>
              <a:gd name="connsiteX22" fmla="*/ 2150669 w 3204058"/>
              <a:gd name="connsiteY22" fmla="*/ 31547 h 5005883"/>
              <a:gd name="connsiteX0" fmla="*/ 3204058 w 3204059"/>
              <a:gd name="connsiteY0" fmla="*/ 108865 h 4988104"/>
              <a:gd name="connsiteX1" fmla="*/ 3204058 w 3204059"/>
              <a:gd name="connsiteY1" fmla="*/ 2808174 h 4988104"/>
              <a:gd name="connsiteX2" fmla="*/ 2370125 w 3204059"/>
              <a:gd name="connsiteY2" fmla="*/ 3634792 h 4988104"/>
              <a:gd name="connsiteX3" fmla="*/ 2296973 w 3204059"/>
              <a:gd name="connsiteY3" fmla="*/ 3751835 h 4988104"/>
              <a:gd name="connsiteX4" fmla="*/ 1367943 w 3204059"/>
              <a:gd name="connsiteY4" fmla="*/ 4329736 h 4988104"/>
              <a:gd name="connsiteX5" fmla="*/ 577901 w 3204059"/>
              <a:gd name="connsiteY5" fmla="*/ 4988104 h 4988104"/>
              <a:gd name="connsiteX6" fmla="*/ 563271 w 3204059"/>
              <a:gd name="connsiteY6" fmla="*/ 3451912 h 4988104"/>
              <a:gd name="connsiteX7" fmla="*/ 212141 w 3204059"/>
              <a:gd name="connsiteY7" fmla="*/ 3466542 h 4988104"/>
              <a:gd name="connsiteX8" fmla="*/ 0 w 3204059"/>
              <a:gd name="connsiteY8" fmla="*/ 3393390 h 4988104"/>
              <a:gd name="connsiteX9" fmla="*/ 219456 w 3204059"/>
              <a:gd name="connsiteY9" fmla="*/ 3108097 h 4988104"/>
              <a:gd name="connsiteX10" fmla="*/ 204826 w 3204059"/>
              <a:gd name="connsiteY10" fmla="*/ 3056891 h 4988104"/>
              <a:gd name="connsiteX11" fmla="*/ 219456 w 3204059"/>
              <a:gd name="connsiteY11" fmla="*/ 2830120 h 4988104"/>
              <a:gd name="connsiteX12" fmla="*/ 219456 w 3204059"/>
              <a:gd name="connsiteY12" fmla="*/ 2830120 h 4988104"/>
              <a:gd name="connsiteX13" fmla="*/ 226771 w 3204059"/>
              <a:gd name="connsiteY13" fmla="*/ 2625294 h 4988104"/>
              <a:gd name="connsiteX14" fmla="*/ 138989 w 3204059"/>
              <a:gd name="connsiteY14" fmla="*/ 2435099 h 4988104"/>
              <a:gd name="connsiteX15" fmla="*/ 197511 w 3204059"/>
              <a:gd name="connsiteY15" fmla="*/ 2083969 h 4988104"/>
              <a:gd name="connsiteX16" fmla="*/ 548640 w 3204059"/>
              <a:gd name="connsiteY16" fmla="*/ 2062024 h 4988104"/>
              <a:gd name="connsiteX17" fmla="*/ 1280160 w 3204059"/>
              <a:gd name="connsiteY17" fmla="*/ 1710894 h 4988104"/>
              <a:gd name="connsiteX18" fmla="*/ 1294791 w 3204059"/>
              <a:gd name="connsiteY18" fmla="*/ 1520699 h 4988104"/>
              <a:gd name="connsiteX19" fmla="*/ 1638605 w 3204059"/>
              <a:gd name="connsiteY19" fmla="*/ 1520699 h 4988104"/>
              <a:gd name="connsiteX20" fmla="*/ 2150669 w 3204059"/>
              <a:gd name="connsiteY20" fmla="*/ 591669 h 4988104"/>
              <a:gd name="connsiteX21" fmla="*/ 2157984 w 3204059"/>
              <a:gd name="connsiteY21" fmla="*/ 28398 h 4988104"/>
              <a:gd name="connsiteX22" fmla="*/ 3204058 w 3204059"/>
              <a:gd name="connsiteY22" fmla="*/ 108865 h 4988104"/>
              <a:gd name="connsiteX0" fmla="*/ 3204058 w 3204059"/>
              <a:gd name="connsiteY0" fmla="*/ 83433 h 4962672"/>
              <a:gd name="connsiteX1" fmla="*/ 3204058 w 3204059"/>
              <a:gd name="connsiteY1" fmla="*/ 2782742 h 4962672"/>
              <a:gd name="connsiteX2" fmla="*/ 2370125 w 3204059"/>
              <a:gd name="connsiteY2" fmla="*/ 3609360 h 4962672"/>
              <a:gd name="connsiteX3" fmla="*/ 2296973 w 3204059"/>
              <a:gd name="connsiteY3" fmla="*/ 3726403 h 4962672"/>
              <a:gd name="connsiteX4" fmla="*/ 1367943 w 3204059"/>
              <a:gd name="connsiteY4" fmla="*/ 4304304 h 4962672"/>
              <a:gd name="connsiteX5" fmla="*/ 577901 w 3204059"/>
              <a:gd name="connsiteY5" fmla="*/ 4962672 h 4962672"/>
              <a:gd name="connsiteX6" fmla="*/ 563271 w 3204059"/>
              <a:gd name="connsiteY6" fmla="*/ 3426480 h 4962672"/>
              <a:gd name="connsiteX7" fmla="*/ 212141 w 3204059"/>
              <a:gd name="connsiteY7" fmla="*/ 3441110 h 4962672"/>
              <a:gd name="connsiteX8" fmla="*/ 0 w 3204059"/>
              <a:gd name="connsiteY8" fmla="*/ 3367958 h 4962672"/>
              <a:gd name="connsiteX9" fmla="*/ 219456 w 3204059"/>
              <a:gd name="connsiteY9" fmla="*/ 3082665 h 4962672"/>
              <a:gd name="connsiteX10" fmla="*/ 204826 w 3204059"/>
              <a:gd name="connsiteY10" fmla="*/ 3031459 h 4962672"/>
              <a:gd name="connsiteX11" fmla="*/ 219456 w 3204059"/>
              <a:gd name="connsiteY11" fmla="*/ 2804688 h 4962672"/>
              <a:gd name="connsiteX12" fmla="*/ 219456 w 3204059"/>
              <a:gd name="connsiteY12" fmla="*/ 2804688 h 4962672"/>
              <a:gd name="connsiteX13" fmla="*/ 226771 w 3204059"/>
              <a:gd name="connsiteY13" fmla="*/ 2599862 h 4962672"/>
              <a:gd name="connsiteX14" fmla="*/ 138989 w 3204059"/>
              <a:gd name="connsiteY14" fmla="*/ 2409667 h 4962672"/>
              <a:gd name="connsiteX15" fmla="*/ 197511 w 3204059"/>
              <a:gd name="connsiteY15" fmla="*/ 2058537 h 4962672"/>
              <a:gd name="connsiteX16" fmla="*/ 548640 w 3204059"/>
              <a:gd name="connsiteY16" fmla="*/ 2036592 h 4962672"/>
              <a:gd name="connsiteX17" fmla="*/ 1280160 w 3204059"/>
              <a:gd name="connsiteY17" fmla="*/ 1685462 h 4962672"/>
              <a:gd name="connsiteX18" fmla="*/ 1294791 w 3204059"/>
              <a:gd name="connsiteY18" fmla="*/ 1495267 h 4962672"/>
              <a:gd name="connsiteX19" fmla="*/ 1638605 w 3204059"/>
              <a:gd name="connsiteY19" fmla="*/ 1495267 h 4962672"/>
              <a:gd name="connsiteX20" fmla="*/ 2150669 w 3204059"/>
              <a:gd name="connsiteY20" fmla="*/ 566237 h 4962672"/>
              <a:gd name="connsiteX21" fmla="*/ 2165299 w 3204059"/>
              <a:gd name="connsiteY21" fmla="*/ 32227 h 4962672"/>
              <a:gd name="connsiteX22" fmla="*/ 3204058 w 3204059"/>
              <a:gd name="connsiteY22" fmla="*/ 83433 h 4962672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204058" h="4974671">
                <a:moveTo>
                  <a:pt x="3204058" y="95432"/>
                </a:moveTo>
                <a:lnTo>
                  <a:pt x="3204058" y="2794741"/>
                </a:lnTo>
                <a:lnTo>
                  <a:pt x="2370125" y="3621359"/>
                </a:lnTo>
                <a:lnTo>
                  <a:pt x="2296973" y="3738402"/>
                </a:lnTo>
                <a:lnTo>
                  <a:pt x="1367943" y="4316303"/>
                </a:lnTo>
                <a:lnTo>
                  <a:pt x="577901" y="4974671"/>
                </a:lnTo>
                <a:lnTo>
                  <a:pt x="563271" y="3438479"/>
                </a:lnTo>
                <a:lnTo>
                  <a:pt x="212141" y="3453109"/>
                </a:lnTo>
                <a:lnTo>
                  <a:pt x="0" y="3379957"/>
                </a:lnTo>
                <a:lnTo>
                  <a:pt x="219456" y="3094664"/>
                </a:lnTo>
                <a:lnTo>
                  <a:pt x="204826" y="3043458"/>
                </a:lnTo>
                <a:lnTo>
                  <a:pt x="219456" y="2816687"/>
                </a:lnTo>
                <a:lnTo>
                  <a:pt x="219456" y="2816687"/>
                </a:lnTo>
                <a:lnTo>
                  <a:pt x="226771" y="2611861"/>
                </a:lnTo>
                <a:lnTo>
                  <a:pt x="138989" y="2421666"/>
                </a:lnTo>
                <a:lnTo>
                  <a:pt x="197511" y="2070536"/>
                </a:lnTo>
                <a:lnTo>
                  <a:pt x="548640" y="2048591"/>
                </a:lnTo>
                <a:lnTo>
                  <a:pt x="1280160" y="1697461"/>
                </a:lnTo>
                <a:lnTo>
                  <a:pt x="1294791" y="1507266"/>
                </a:lnTo>
                <a:lnTo>
                  <a:pt x="1638605" y="1507266"/>
                </a:lnTo>
                <a:lnTo>
                  <a:pt x="2150669" y="578236"/>
                </a:lnTo>
                <a:cubicBezTo>
                  <a:pt x="2153107" y="390479"/>
                  <a:pt x="2162861" y="231983"/>
                  <a:pt x="2165299" y="44226"/>
                </a:cubicBezTo>
                <a:cubicBezTo>
                  <a:pt x="2228697" y="-50872"/>
                  <a:pt x="2365249" y="35692"/>
                  <a:pt x="2538375" y="44226"/>
                </a:cubicBezTo>
                <a:cubicBezTo>
                  <a:pt x="2711502" y="52760"/>
                  <a:pt x="3091892" y="80802"/>
                  <a:pt x="3204058" y="95432"/>
                </a:cubicBez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61950" y="5554663"/>
            <a:ext cx="2674938" cy="1311275"/>
          </a:xfrm>
          <a:custGeom>
            <a:avLst/>
            <a:gdLst>
              <a:gd name="connsiteX0" fmla="*/ 2130725 w 2674189"/>
              <a:gd name="connsiteY0" fmla="*/ 0 h 1311215"/>
              <a:gd name="connsiteX1" fmla="*/ 2656936 w 2674189"/>
              <a:gd name="connsiteY1" fmla="*/ 879895 h 1311215"/>
              <a:gd name="connsiteX2" fmla="*/ 2674189 w 2674189"/>
              <a:gd name="connsiteY2" fmla="*/ 1311215 h 1311215"/>
              <a:gd name="connsiteX3" fmla="*/ 0 w 2674189"/>
              <a:gd name="connsiteY3" fmla="*/ 1311215 h 1311215"/>
              <a:gd name="connsiteX4" fmla="*/ 112144 w 2674189"/>
              <a:gd name="connsiteY4" fmla="*/ 1190446 h 1311215"/>
              <a:gd name="connsiteX5" fmla="*/ 474453 w 2674189"/>
              <a:gd name="connsiteY5" fmla="*/ 534838 h 1311215"/>
              <a:gd name="connsiteX6" fmla="*/ 638355 w 2674189"/>
              <a:gd name="connsiteY6" fmla="*/ 534838 h 1311215"/>
              <a:gd name="connsiteX7" fmla="*/ 983412 w 2674189"/>
              <a:gd name="connsiteY7" fmla="*/ 715993 h 1311215"/>
              <a:gd name="connsiteX8" fmla="*/ 948906 w 2674189"/>
              <a:gd name="connsiteY8" fmla="*/ 785004 h 1311215"/>
              <a:gd name="connsiteX9" fmla="*/ 974785 w 2674189"/>
              <a:gd name="connsiteY9" fmla="*/ 819510 h 1311215"/>
              <a:gd name="connsiteX10" fmla="*/ 1009291 w 2674189"/>
              <a:gd name="connsiteY10" fmla="*/ 854015 h 1311215"/>
              <a:gd name="connsiteX11" fmla="*/ 1052423 w 2674189"/>
              <a:gd name="connsiteY11" fmla="*/ 862642 h 1311215"/>
              <a:gd name="connsiteX12" fmla="*/ 1086929 w 2674189"/>
              <a:gd name="connsiteY12" fmla="*/ 879895 h 1311215"/>
              <a:gd name="connsiteX13" fmla="*/ 1354348 w 2674189"/>
              <a:gd name="connsiteY13" fmla="*/ 655608 h 1311215"/>
              <a:gd name="connsiteX14" fmla="*/ 2130725 w 2674189"/>
              <a:gd name="connsiteY14" fmla="*/ 0 h 1311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74189" h="1311215">
                <a:moveTo>
                  <a:pt x="2130725" y="0"/>
                </a:moveTo>
                <a:lnTo>
                  <a:pt x="2656936" y="879895"/>
                </a:lnTo>
                <a:lnTo>
                  <a:pt x="2674189" y="1311215"/>
                </a:lnTo>
                <a:lnTo>
                  <a:pt x="0" y="1311215"/>
                </a:lnTo>
                <a:lnTo>
                  <a:pt x="112144" y="1190446"/>
                </a:lnTo>
                <a:lnTo>
                  <a:pt x="474453" y="534838"/>
                </a:lnTo>
                <a:lnTo>
                  <a:pt x="638355" y="534838"/>
                </a:lnTo>
                <a:lnTo>
                  <a:pt x="983412" y="715993"/>
                </a:lnTo>
                <a:lnTo>
                  <a:pt x="948906" y="785004"/>
                </a:lnTo>
                <a:lnTo>
                  <a:pt x="974785" y="819510"/>
                </a:lnTo>
                <a:lnTo>
                  <a:pt x="1009291" y="854015"/>
                </a:lnTo>
                <a:lnTo>
                  <a:pt x="1052423" y="862642"/>
                </a:lnTo>
                <a:lnTo>
                  <a:pt x="1086929" y="879895"/>
                </a:lnTo>
                <a:lnTo>
                  <a:pt x="1354348" y="655608"/>
                </a:lnTo>
                <a:lnTo>
                  <a:pt x="2130725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838450" y="4589463"/>
            <a:ext cx="6210300" cy="2276475"/>
          </a:xfrm>
          <a:custGeom>
            <a:avLst/>
            <a:gdLst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59524 w 6211018"/>
              <a:gd name="connsiteY6" fmla="*/ 94890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16392 w 6211018"/>
              <a:gd name="connsiteY6" fmla="*/ 86264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211018" h="2277373">
                <a:moveTo>
                  <a:pt x="198407" y="2268747"/>
                </a:moveTo>
                <a:lnTo>
                  <a:pt x="198407" y="1854679"/>
                </a:lnTo>
                <a:lnTo>
                  <a:pt x="0" y="1518249"/>
                </a:lnTo>
                <a:lnTo>
                  <a:pt x="1828800" y="957532"/>
                </a:lnTo>
                <a:lnTo>
                  <a:pt x="2613803" y="776377"/>
                </a:lnTo>
                <a:lnTo>
                  <a:pt x="3278037" y="474453"/>
                </a:lnTo>
                <a:lnTo>
                  <a:pt x="3916392" y="86264"/>
                </a:lnTo>
                <a:lnTo>
                  <a:pt x="4011283" y="0"/>
                </a:lnTo>
                <a:lnTo>
                  <a:pt x="5443267" y="586596"/>
                </a:lnTo>
                <a:lnTo>
                  <a:pt x="5555411" y="828136"/>
                </a:lnTo>
                <a:lnTo>
                  <a:pt x="6090249" y="1181819"/>
                </a:lnTo>
                <a:lnTo>
                  <a:pt x="6072996" y="1199072"/>
                </a:lnTo>
                <a:lnTo>
                  <a:pt x="6211018" y="1656272"/>
                </a:lnTo>
                <a:lnTo>
                  <a:pt x="6167886" y="2277373"/>
                </a:lnTo>
                <a:lnTo>
                  <a:pt x="1526875" y="2277373"/>
                </a:lnTo>
                <a:lnTo>
                  <a:pt x="198407" y="2268747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229600" y="4519613"/>
            <a:ext cx="914400" cy="1260475"/>
          </a:xfrm>
          <a:custGeom>
            <a:avLst/>
            <a:gdLst>
              <a:gd name="connsiteX0" fmla="*/ 914400 w 914400"/>
              <a:gd name="connsiteY0" fmla="*/ 112143 h 1259456"/>
              <a:gd name="connsiteX1" fmla="*/ 327804 w 914400"/>
              <a:gd name="connsiteY1" fmla="*/ 0 h 1259456"/>
              <a:gd name="connsiteX2" fmla="*/ 500332 w 914400"/>
              <a:gd name="connsiteY2" fmla="*/ 146649 h 1259456"/>
              <a:gd name="connsiteX3" fmla="*/ 526211 w 914400"/>
              <a:gd name="connsiteY3" fmla="*/ 258792 h 1259456"/>
              <a:gd name="connsiteX4" fmla="*/ 483079 w 914400"/>
              <a:gd name="connsiteY4" fmla="*/ 345056 h 1259456"/>
              <a:gd name="connsiteX5" fmla="*/ 0 w 914400"/>
              <a:gd name="connsiteY5" fmla="*/ 474452 h 1259456"/>
              <a:gd name="connsiteX6" fmla="*/ 155275 w 914400"/>
              <a:gd name="connsiteY6" fmla="*/ 897147 h 1259456"/>
              <a:gd name="connsiteX7" fmla="*/ 698740 w 914400"/>
              <a:gd name="connsiteY7" fmla="*/ 1259456 h 1259456"/>
              <a:gd name="connsiteX8" fmla="*/ 914400 w 914400"/>
              <a:gd name="connsiteY8" fmla="*/ 1224950 h 1259456"/>
              <a:gd name="connsiteX9" fmla="*/ 914400 w 914400"/>
              <a:gd name="connsiteY9" fmla="*/ 112143 h 125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" h="1259456">
                <a:moveTo>
                  <a:pt x="914400" y="112143"/>
                </a:moveTo>
                <a:lnTo>
                  <a:pt x="327804" y="0"/>
                </a:lnTo>
                <a:lnTo>
                  <a:pt x="500332" y="146649"/>
                </a:lnTo>
                <a:lnTo>
                  <a:pt x="526211" y="258792"/>
                </a:lnTo>
                <a:lnTo>
                  <a:pt x="483079" y="345056"/>
                </a:lnTo>
                <a:lnTo>
                  <a:pt x="0" y="474452"/>
                </a:lnTo>
                <a:lnTo>
                  <a:pt x="155275" y="897147"/>
                </a:lnTo>
                <a:lnTo>
                  <a:pt x="698740" y="1259456"/>
                </a:lnTo>
                <a:lnTo>
                  <a:pt x="914400" y="1224950"/>
                </a:lnTo>
                <a:lnTo>
                  <a:pt x="914400" y="112143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6210300"/>
            <a:ext cx="3292889" cy="646331"/>
          </a:xfrm>
          <a:prstGeom prst="rect">
            <a:avLst/>
          </a:prstGeom>
          <a:gradFill>
            <a:gsLst>
              <a:gs pos="68000">
                <a:srgbClr val="D9CEB0">
                  <a:lumMod val="21000"/>
                  <a:lumOff val="79000"/>
                </a:srgbClr>
              </a:gs>
              <a:gs pos="95000">
                <a:srgbClr val="E0D8C0"/>
              </a:gs>
              <a:gs pos="23000">
                <a:schemeClr val="bg1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36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ADS-C Capability</a:t>
            </a:r>
            <a:endParaRPr lang="en-US" sz="36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848291"/>
              </p:ext>
            </p:extLst>
          </p:nvPr>
        </p:nvGraphicFramePr>
        <p:xfrm>
          <a:off x="73743" y="1493362"/>
          <a:ext cx="2555157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423"/>
                <a:gridCol w="1224734"/>
              </a:tblGrid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Unknown/long-term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Red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6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1-3 years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C000"/>
                          </a:solidFill>
                        </a:rPr>
                        <a:t>Yellow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Current</a:t>
                      </a:r>
                      <a:r>
                        <a:rPr lang="en-US" sz="1400" baseline="0" dirty="0" smtClean="0"/>
                        <a:t> capability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Green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059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UPRs-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Communications- Arctic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847412"/>
              </p:ext>
            </p:extLst>
          </p:nvPr>
        </p:nvGraphicFramePr>
        <p:xfrm>
          <a:off x="866775" y="219710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ANSP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CPDLC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AIDC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Anchorage Arctic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Edmonton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Magadan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Murmansk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9874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UPRs-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Communications- Anchorage/RTE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45629"/>
              </p:ext>
            </p:extLst>
          </p:nvPr>
        </p:nvGraphicFramePr>
        <p:xfrm>
          <a:off x="952500" y="2139950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ANSP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CPDLC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AIDC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Anchorage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Edmonton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Magadan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P-K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2016-2017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22785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UPRs-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Communications- NOPAC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460677"/>
              </p:ext>
            </p:extLst>
          </p:nvPr>
        </p:nvGraphicFramePr>
        <p:xfrm>
          <a:off x="895350" y="212090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ANSP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CPDLC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AIDC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Anchorage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Fukuoka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Oakland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P-K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2016-2017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Vancouver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055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5308600" y="-23813"/>
            <a:ext cx="2470150" cy="2435226"/>
          </a:xfrm>
          <a:custGeom>
            <a:avLst/>
            <a:gdLst>
              <a:gd name="connsiteX0" fmla="*/ 0 w 2470068"/>
              <a:gd name="connsiteY0" fmla="*/ 0 h 2434442"/>
              <a:gd name="connsiteX1" fmla="*/ 11875 w 2470068"/>
              <a:gd name="connsiteY1" fmla="*/ 2434442 h 2434442"/>
              <a:gd name="connsiteX2" fmla="*/ 973777 w 2470068"/>
              <a:gd name="connsiteY2" fmla="*/ 1425039 h 2434442"/>
              <a:gd name="connsiteX3" fmla="*/ 2470068 w 2470068"/>
              <a:gd name="connsiteY3" fmla="*/ 1413164 h 2434442"/>
              <a:gd name="connsiteX4" fmla="*/ 2458192 w 2470068"/>
              <a:gd name="connsiteY4" fmla="*/ 11876 h 243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0068" h="2434442">
                <a:moveTo>
                  <a:pt x="0" y="0"/>
                </a:moveTo>
                <a:cubicBezTo>
                  <a:pt x="3958" y="811481"/>
                  <a:pt x="7917" y="1622961"/>
                  <a:pt x="11875" y="2434442"/>
                </a:cubicBezTo>
                <a:lnTo>
                  <a:pt x="973777" y="1425039"/>
                </a:lnTo>
                <a:lnTo>
                  <a:pt x="2470068" y="1413164"/>
                </a:lnTo>
                <a:lnTo>
                  <a:pt x="2458192" y="11876"/>
                </a:lnTo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13" y="-34925"/>
            <a:ext cx="4381501" cy="1436688"/>
          </a:xfrm>
          <a:custGeom>
            <a:avLst/>
            <a:gdLst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2481943 w 4381995"/>
              <a:gd name="connsiteY2" fmla="*/ 1436914 h 1436914"/>
              <a:gd name="connsiteX3" fmla="*/ 3396343 w 4381995"/>
              <a:gd name="connsiteY3" fmla="*/ 1294410 h 1436914"/>
              <a:gd name="connsiteX4" fmla="*/ 4370120 w 4381995"/>
              <a:gd name="connsiteY4" fmla="*/ 1365662 h 1436914"/>
              <a:gd name="connsiteX5" fmla="*/ 4381995 w 4381995"/>
              <a:gd name="connsiteY5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96343 w 4381995"/>
              <a:gd name="connsiteY4" fmla="*/ 129441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89027 w 4381995"/>
              <a:gd name="connsiteY4" fmla="*/ 112616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01244 w 4381995"/>
              <a:gd name="connsiteY4" fmla="*/ 1287095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1995" h="1436914">
                <a:moveTo>
                  <a:pt x="0" y="0"/>
                </a:moveTo>
                <a:lnTo>
                  <a:pt x="11876" y="676894"/>
                </a:lnTo>
                <a:cubicBezTo>
                  <a:pt x="372094" y="787730"/>
                  <a:pt x="720437" y="957943"/>
                  <a:pt x="1080655" y="1068779"/>
                </a:cubicBezTo>
                <a:lnTo>
                  <a:pt x="2481943" y="1436914"/>
                </a:lnTo>
                <a:lnTo>
                  <a:pt x="3301244" y="1287095"/>
                </a:lnTo>
                <a:lnTo>
                  <a:pt x="4370120" y="1365662"/>
                </a:lnTo>
                <a:lnTo>
                  <a:pt x="4381995" y="23751"/>
                </a:ln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346575" y="-23813"/>
            <a:ext cx="962025" cy="1425576"/>
          </a:xfrm>
          <a:custGeom>
            <a:avLst/>
            <a:gdLst>
              <a:gd name="connsiteX0" fmla="*/ 11875 w 961901"/>
              <a:gd name="connsiteY0" fmla="*/ 0 h 1425039"/>
              <a:gd name="connsiteX1" fmla="*/ 0 w 961901"/>
              <a:gd name="connsiteY1" fmla="*/ 1353787 h 1425039"/>
              <a:gd name="connsiteX2" fmla="*/ 961901 w 961901"/>
              <a:gd name="connsiteY2" fmla="*/ 1425039 h 1425039"/>
              <a:gd name="connsiteX3" fmla="*/ 961901 w 961901"/>
              <a:gd name="connsiteY3" fmla="*/ 11876 h 142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1901" h="1425039">
                <a:moveTo>
                  <a:pt x="11875" y="0"/>
                </a:moveTo>
                <a:lnTo>
                  <a:pt x="0" y="1353787"/>
                </a:lnTo>
                <a:lnTo>
                  <a:pt x="961901" y="1425039"/>
                </a:lnTo>
                <a:lnTo>
                  <a:pt x="961901" y="11876"/>
                </a:ln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772400" y="-6350"/>
            <a:ext cx="1371600" cy="4632325"/>
          </a:xfrm>
          <a:custGeom>
            <a:avLst/>
            <a:gdLst>
              <a:gd name="connsiteX0" fmla="*/ 0 w 1371600"/>
              <a:gd name="connsiteY0" fmla="*/ 0 h 4631377"/>
              <a:gd name="connsiteX1" fmla="*/ 5938 w 1371600"/>
              <a:gd name="connsiteY1" fmla="*/ 3972296 h 4631377"/>
              <a:gd name="connsiteX2" fmla="*/ 29688 w 1371600"/>
              <a:gd name="connsiteY2" fmla="*/ 3984172 h 4631377"/>
              <a:gd name="connsiteX3" fmla="*/ 53439 w 1371600"/>
              <a:gd name="connsiteY3" fmla="*/ 3990109 h 4631377"/>
              <a:gd name="connsiteX4" fmla="*/ 77190 w 1371600"/>
              <a:gd name="connsiteY4" fmla="*/ 3990109 h 4631377"/>
              <a:gd name="connsiteX5" fmla="*/ 95003 w 1371600"/>
              <a:gd name="connsiteY5" fmla="*/ 3978234 h 4631377"/>
              <a:gd name="connsiteX6" fmla="*/ 118753 w 1371600"/>
              <a:gd name="connsiteY6" fmla="*/ 3966359 h 4631377"/>
              <a:gd name="connsiteX7" fmla="*/ 130629 w 1371600"/>
              <a:gd name="connsiteY7" fmla="*/ 3966359 h 4631377"/>
              <a:gd name="connsiteX8" fmla="*/ 154379 w 1371600"/>
              <a:gd name="connsiteY8" fmla="*/ 3966359 h 4631377"/>
              <a:gd name="connsiteX9" fmla="*/ 154379 w 1371600"/>
              <a:gd name="connsiteY9" fmla="*/ 3966359 h 4631377"/>
              <a:gd name="connsiteX10" fmla="*/ 166255 w 1371600"/>
              <a:gd name="connsiteY10" fmla="*/ 4001985 h 4631377"/>
              <a:gd name="connsiteX11" fmla="*/ 207818 w 1371600"/>
              <a:gd name="connsiteY11" fmla="*/ 4049486 h 4631377"/>
              <a:gd name="connsiteX12" fmla="*/ 255319 w 1371600"/>
              <a:gd name="connsiteY12" fmla="*/ 4096987 h 4631377"/>
              <a:gd name="connsiteX13" fmla="*/ 290945 w 1371600"/>
              <a:gd name="connsiteY13" fmla="*/ 4150426 h 4631377"/>
              <a:gd name="connsiteX14" fmla="*/ 320634 w 1371600"/>
              <a:gd name="connsiteY14" fmla="*/ 4197928 h 4631377"/>
              <a:gd name="connsiteX15" fmla="*/ 391886 w 1371600"/>
              <a:gd name="connsiteY15" fmla="*/ 4162302 h 4631377"/>
              <a:gd name="connsiteX16" fmla="*/ 403761 w 1371600"/>
              <a:gd name="connsiteY16" fmla="*/ 4114800 h 4631377"/>
              <a:gd name="connsiteX17" fmla="*/ 475013 w 1371600"/>
              <a:gd name="connsiteY17" fmla="*/ 4085112 h 4631377"/>
              <a:gd name="connsiteX18" fmla="*/ 552203 w 1371600"/>
              <a:gd name="connsiteY18" fmla="*/ 4138551 h 4631377"/>
              <a:gd name="connsiteX19" fmla="*/ 670956 w 1371600"/>
              <a:gd name="connsiteY19" fmla="*/ 4286993 h 4631377"/>
              <a:gd name="connsiteX20" fmla="*/ 783771 w 1371600"/>
              <a:gd name="connsiteY20" fmla="*/ 4524499 h 4631377"/>
              <a:gd name="connsiteX21" fmla="*/ 1371600 w 1371600"/>
              <a:gd name="connsiteY21" fmla="*/ 4631377 h 4631377"/>
              <a:gd name="connsiteX22" fmla="*/ 1371600 w 1371600"/>
              <a:gd name="connsiteY22" fmla="*/ 5938 h 4631377"/>
              <a:gd name="connsiteX23" fmla="*/ 1341912 w 1371600"/>
              <a:gd name="connsiteY23" fmla="*/ 0 h 463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71600" h="4631377">
                <a:moveTo>
                  <a:pt x="0" y="0"/>
                </a:moveTo>
                <a:cubicBezTo>
                  <a:pt x="1979" y="1324099"/>
                  <a:pt x="3959" y="2648197"/>
                  <a:pt x="5938" y="3972296"/>
                </a:cubicBezTo>
                <a:lnTo>
                  <a:pt x="29688" y="3984172"/>
                </a:lnTo>
                <a:lnTo>
                  <a:pt x="53439" y="3990109"/>
                </a:lnTo>
                <a:lnTo>
                  <a:pt x="77190" y="3990109"/>
                </a:lnTo>
                <a:lnTo>
                  <a:pt x="95003" y="3978234"/>
                </a:lnTo>
                <a:lnTo>
                  <a:pt x="118753" y="3966359"/>
                </a:lnTo>
                <a:lnTo>
                  <a:pt x="130629" y="3966359"/>
                </a:lnTo>
                <a:lnTo>
                  <a:pt x="154379" y="3966359"/>
                </a:lnTo>
                <a:lnTo>
                  <a:pt x="154379" y="3966359"/>
                </a:lnTo>
                <a:lnTo>
                  <a:pt x="166255" y="4001985"/>
                </a:lnTo>
                <a:lnTo>
                  <a:pt x="207818" y="4049486"/>
                </a:lnTo>
                <a:lnTo>
                  <a:pt x="255319" y="4096987"/>
                </a:lnTo>
                <a:lnTo>
                  <a:pt x="290945" y="4150426"/>
                </a:lnTo>
                <a:lnTo>
                  <a:pt x="320634" y="4197928"/>
                </a:lnTo>
                <a:lnTo>
                  <a:pt x="391886" y="4162302"/>
                </a:lnTo>
                <a:lnTo>
                  <a:pt x="403761" y="4114800"/>
                </a:lnTo>
                <a:lnTo>
                  <a:pt x="475013" y="4085112"/>
                </a:lnTo>
                <a:lnTo>
                  <a:pt x="552203" y="4138551"/>
                </a:lnTo>
                <a:lnTo>
                  <a:pt x="670956" y="4286993"/>
                </a:lnTo>
                <a:lnTo>
                  <a:pt x="783771" y="4524499"/>
                </a:lnTo>
                <a:lnTo>
                  <a:pt x="1371600" y="4631377"/>
                </a:lnTo>
                <a:lnTo>
                  <a:pt x="1371600" y="5938"/>
                </a:lnTo>
                <a:lnTo>
                  <a:pt x="1341912" y="0"/>
                </a:lnTo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473450" y="1390650"/>
            <a:ext cx="5264150" cy="4133850"/>
          </a:xfrm>
          <a:custGeom>
            <a:avLst/>
            <a:gdLst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1555750 w 5264150"/>
              <a:gd name="connsiteY33" fmla="*/ 1866900 h 4133850"/>
              <a:gd name="connsiteX34" fmla="*/ 1835150 w 5264150"/>
              <a:gd name="connsiteY34" fmla="*/ 1682750 h 4133850"/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908050 w 5264150"/>
              <a:gd name="connsiteY33" fmla="*/ 2584450 h 4133850"/>
              <a:gd name="connsiteX34" fmla="*/ 1555750 w 5264150"/>
              <a:gd name="connsiteY34" fmla="*/ 1866900 h 4133850"/>
              <a:gd name="connsiteX35" fmla="*/ 1835150 w 5264150"/>
              <a:gd name="connsiteY35" fmla="*/ 1682750 h 413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4150" h="4133850">
                <a:moveTo>
                  <a:pt x="1835150" y="1682750"/>
                </a:moveTo>
                <a:lnTo>
                  <a:pt x="1835150" y="1041400"/>
                </a:lnTo>
                <a:lnTo>
                  <a:pt x="2825750" y="12700"/>
                </a:lnTo>
                <a:lnTo>
                  <a:pt x="4298950" y="0"/>
                </a:lnTo>
                <a:cubicBezTo>
                  <a:pt x="4296833" y="857250"/>
                  <a:pt x="4294717" y="1714500"/>
                  <a:pt x="4292600" y="2571750"/>
                </a:cubicBezTo>
                <a:lnTo>
                  <a:pt x="4356100" y="2597150"/>
                </a:lnTo>
                <a:lnTo>
                  <a:pt x="4381500" y="2584450"/>
                </a:lnTo>
                <a:lnTo>
                  <a:pt x="4419600" y="2578100"/>
                </a:lnTo>
                <a:lnTo>
                  <a:pt x="4464050" y="2578100"/>
                </a:lnTo>
                <a:lnTo>
                  <a:pt x="4470400" y="2616200"/>
                </a:lnTo>
                <a:lnTo>
                  <a:pt x="4597400" y="2787650"/>
                </a:lnTo>
                <a:lnTo>
                  <a:pt x="4597400" y="2787650"/>
                </a:lnTo>
                <a:lnTo>
                  <a:pt x="4692650" y="2768600"/>
                </a:lnTo>
                <a:lnTo>
                  <a:pt x="4699000" y="2724150"/>
                </a:lnTo>
                <a:lnTo>
                  <a:pt x="4737100" y="2698750"/>
                </a:lnTo>
                <a:lnTo>
                  <a:pt x="4775200" y="2698750"/>
                </a:lnTo>
                <a:lnTo>
                  <a:pt x="4927600" y="2832100"/>
                </a:lnTo>
                <a:lnTo>
                  <a:pt x="5054600" y="3086100"/>
                </a:lnTo>
                <a:lnTo>
                  <a:pt x="5105400" y="3168650"/>
                </a:lnTo>
                <a:lnTo>
                  <a:pt x="5251450" y="3282950"/>
                </a:lnTo>
                <a:lnTo>
                  <a:pt x="5264150" y="3384550"/>
                </a:lnTo>
                <a:lnTo>
                  <a:pt x="5219700" y="3467100"/>
                </a:lnTo>
                <a:lnTo>
                  <a:pt x="5194300" y="3486150"/>
                </a:lnTo>
                <a:lnTo>
                  <a:pt x="5086350" y="3492500"/>
                </a:lnTo>
                <a:lnTo>
                  <a:pt x="4749800" y="3594100"/>
                </a:lnTo>
                <a:lnTo>
                  <a:pt x="4819650" y="3778250"/>
                </a:lnTo>
                <a:lnTo>
                  <a:pt x="3365500" y="3175000"/>
                </a:lnTo>
                <a:lnTo>
                  <a:pt x="3308350" y="3257550"/>
                </a:lnTo>
                <a:lnTo>
                  <a:pt x="2622550" y="3676650"/>
                </a:lnTo>
                <a:lnTo>
                  <a:pt x="1962150" y="3968750"/>
                </a:lnTo>
                <a:lnTo>
                  <a:pt x="1187450" y="4133850"/>
                </a:lnTo>
                <a:lnTo>
                  <a:pt x="0" y="3956050"/>
                </a:lnTo>
                <a:lnTo>
                  <a:pt x="19050" y="3473450"/>
                </a:lnTo>
                <a:cubicBezTo>
                  <a:pt x="306917" y="3166533"/>
                  <a:pt x="620183" y="2891367"/>
                  <a:pt x="908050" y="2584450"/>
                </a:cubicBezTo>
                <a:lnTo>
                  <a:pt x="1555750" y="1866900"/>
                </a:lnTo>
                <a:lnTo>
                  <a:pt x="1835150" y="168275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501900" y="4845050"/>
            <a:ext cx="2146300" cy="1257300"/>
          </a:xfrm>
          <a:custGeom>
            <a:avLst/>
            <a:gdLst>
              <a:gd name="connsiteX0" fmla="*/ 984250 w 2146300"/>
              <a:gd name="connsiteY0" fmla="*/ 0 h 1257300"/>
              <a:gd name="connsiteX1" fmla="*/ 965200 w 2146300"/>
              <a:gd name="connsiteY1" fmla="*/ 508000 h 1257300"/>
              <a:gd name="connsiteX2" fmla="*/ 2146300 w 2146300"/>
              <a:gd name="connsiteY2" fmla="*/ 692150 h 1257300"/>
              <a:gd name="connsiteX3" fmla="*/ 349250 w 2146300"/>
              <a:gd name="connsiteY3" fmla="*/ 1257300 h 1257300"/>
              <a:gd name="connsiteX4" fmla="*/ 0 w 2146300"/>
              <a:gd name="connsiteY4" fmla="*/ 704850 h 1257300"/>
              <a:gd name="connsiteX5" fmla="*/ 914400 w 2146300"/>
              <a:gd name="connsiteY5" fmla="*/ 120650 h 1257300"/>
              <a:gd name="connsiteX6" fmla="*/ 984250 w 2146300"/>
              <a:gd name="connsiteY6" fmla="*/ 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6300" h="1257300">
                <a:moveTo>
                  <a:pt x="984250" y="0"/>
                </a:moveTo>
                <a:lnTo>
                  <a:pt x="965200" y="508000"/>
                </a:lnTo>
                <a:lnTo>
                  <a:pt x="2146300" y="692150"/>
                </a:lnTo>
                <a:lnTo>
                  <a:pt x="349250" y="1257300"/>
                </a:lnTo>
                <a:lnTo>
                  <a:pt x="0" y="704850"/>
                </a:lnTo>
                <a:lnTo>
                  <a:pt x="914400" y="120650"/>
                </a:lnTo>
                <a:lnTo>
                  <a:pt x="984250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344988" y="1338263"/>
            <a:ext cx="973137" cy="2678112"/>
          </a:xfrm>
          <a:custGeom>
            <a:avLst/>
            <a:gdLst>
              <a:gd name="connsiteX0" fmla="*/ 958291 w 972921"/>
              <a:gd name="connsiteY0" fmla="*/ 65836 h 2677363"/>
              <a:gd name="connsiteX1" fmla="*/ 972921 w 972921"/>
              <a:gd name="connsiteY1" fmla="*/ 1748332 h 2677363"/>
              <a:gd name="connsiteX2" fmla="*/ 694944 w 972921"/>
              <a:gd name="connsiteY2" fmla="*/ 1916582 h 2677363"/>
              <a:gd name="connsiteX3" fmla="*/ 7315 w 972921"/>
              <a:gd name="connsiteY3" fmla="*/ 2677363 h 2677363"/>
              <a:gd name="connsiteX4" fmla="*/ 0 w 972921"/>
              <a:gd name="connsiteY4" fmla="*/ 0 h 26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2921" h="2677363">
                <a:moveTo>
                  <a:pt x="958291" y="65836"/>
                </a:moveTo>
                <a:lnTo>
                  <a:pt x="972921" y="1748332"/>
                </a:lnTo>
                <a:lnTo>
                  <a:pt x="694944" y="1916582"/>
                </a:lnTo>
                <a:lnTo>
                  <a:pt x="7315" y="2677363"/>
                </a:lnTo>
                <a:cubicBezTo>
                  <a:pt x="4877" y="1784909"/>
                  <a:pt x="2438" y="892454"/>
                  <a:pt x="0" y="0"/>
                </a:cubicBez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1413" y="1236663"/>
            <a:ext cx="3203575" cy="4973637"/>
          </a:xfrm>
          <a:custGeom>
            <a:avLst/>
            <a:gdLst>
              <a:gd name="connsiteX0" fmla="*/ 3204058 w 3204058"/>
              <a:gd name="connsiteY0" fmla="*/ 80467 h 4959706"/>
              <a:gd name="connsiteX1" fmla="*/ 3204058 w 3204058"/>
              <a:gd name="connsiteY1" fmla="*/ 2779776 h 4959706"/>
              <a:gd name="connsiteX2" fmla="*/ 2370125 w 3204058"/>
              <a:gd name="connsiteY2" fmla="*/ 3606394 h 4959706"/>
              <a:gd name="connsiteX3" fmla="*/ 2296973 w 3204058"/>
              <a:gd name="connsiteY3" fmla="*/ 3723437 h 4959706"/>
              <a:gd name="connsiteX4" fmla="*/ 1367943 w 3204058"/>
              <a:gd name="connsiteY4" fmla="*/ 4301338 h 4959706"/>
              <a:gd name="connsiteX5" fmla="*/ 577901 w 3204058"/>
              <a:gd name="connsiteY5" fmla="*/ 4959706 h 4959706"/>
              <a:gd name="connsiteX6" fmla="*/ 563271 w 3204058"/>
              <a:gd name="connsiteY6" fmla="*/ 3423514 h 4959706"/>
              <a:gd name="connsiteX7" fmla="*/ 212141 w 3204058"/>
              <a:gd name="connsiteY7" fmla="*/ 3438144 h 4959706"/>
              <a:gd name="connsiteX8" fmla="*/ 0 w 3204058"/>
              <a:gd name="connsiteY8" fmla="*/ 3364992 h 4959706"/>
              <a:gd name="connsiteX9" fmla="*/ 219456 w 3204058"/>
              <a:gd name="connsiteY9" fmla="*/ 3079699 h 4959706"/>
              <a:gd name="connsiteX10" fmla="*/ 204826 w 3204058"/>
              <a:gd name="connsiteY10" fmla="*/ 3028493 h 4959706"/>
              <a:gd name="connsiteX11" fmla="*/ 219456 w 3204058"/>
              <a:gd name="connsiteY11" fmla="*/ 2801722 h 4959706"/>
              <a:gd name="connsiteX12" fmla="*/ 219456 w 3204058"/>
              <a:gd name="connsiteY12" fmla="*/ 2801722 h 4959706"/>
              <a:gd name="connsiteX13" fmla="*/ 226771 w 3204058"/>
              <a:gd name="connsiteY13" fmla="*/ 2596896 h 4959706"/>
              <a:gd name="connsiteX14" fmla="*/ 138989 w 3204058"/>
              <a:gd name="connsiteY14" fmla="*/ 2406701 h 4959706"/>
              <a:gd name="connsiteX15" fmla="*/ 197511 w 3204058"/>
              <a:gd name="connsiteY15" fmla="*/ 2055571 h 4959706"/>
              <a:gd name="connsiteX16" fmla="*/ 548640 w 3204058"/>
              <a:gd name="connsiteY16" fmla="*/ 2033626 h 4959706"/>
              <a:gd name="connsiteX17" fmla="*/ 1280160 w 3204058"/>
              <a:gd name="connsiteY17" fmla="*/ 1682496 h 4959706"/>
              <a:gd name="connsiteX18" fmla="*/ 1294791 w 3204058"/>
              <a:gd name="connsiteY18" fmla="*/ 1492301 h 4959706"/>
              <a:gd name="connsiteX19" fmla="*/ 1638605 w 3204058"/>
              <a:gd name="connsiteY19" fmla="*/ 1492301 h 4959706"/>
              <a:gd name="connsiteX20" fmla="*/ 2150669 w 3204058"/>
              <a:gd name="connsiteY20" fmla="*/ 563271 h 4959706"/>
              <a:gd name="connsiteX21" fmla="*/ 2157984 w 3204058"/>
              <a:gd name="connsiteY21" fmla="*/ 0 h 4959706"/>
              <a:gd name="connsiteX0" fmla="*/ 3204058 w 3204058"/>
              <a:gd name="connsiteY0" fmla="*/ 126644 h 5005883"/>
              <a:gd name="connsiteX1" fmla="*/ 3204058 w 3204058"/>
              <a:gd name="connsiteY1" fmla="*/ 2825953 h 5005883"/>
              <a:gd name="connsiteX2" fmla="*/ 2370125 w 3204058"/>
              <a:gd name="connsiteY2" fmla="*/ 3652571 h 5005883"/>
              <a:gd name="connsiteX3" fmla="*/ 2296973 w 3204058"/>
              <a:gd name="connsiteY3" fmla="*/ 3769614 h 5005883"/>
              <a:gd name="connsiteX4" fmla="*/ 1367943 w 3204058"/>
              <a:gd name="connsiteY4" fmla="*/ 4347515 h 5005883"/>
              <a:gd name="connsiteX5" fmla="*/ 577901 w 3204058"/>
              <a:gd name="connsiteY5" fmla="*/ 5005883 h 5005883"/>
              <a:gd name="connsiteX6" fmla="*/ 563271 w 3204058"/>
              <a:gd name="connsiteY6" fmla="*/ 3469691 h 5005883"/>
              <a:gd name="connsiteX7" fmla="*/ 212141 w 3204058"/>
              <a:gd name="connsiteY7" fmla="*/ 3484321 h 5005883"/>
              <a:gd name="connsiteX8" fmla="*/ 0 w 3204058"/>
              <a:gd name="connsiteY8" fmla="*/ 3411169 h 5005883"/>
              <a:gd name="connsiteX9" fmla="*/ 219456 w 3204058"/>
              <a:gd name="connsiteY9" fmla="*/ 3125876 h 5005883"/>
              <a:gd name="connsiteX10" fmla="*/ 204826 w 3204058"/>
              <a:gd name="connsiteY10" fmla="*/ 3074670 h 5005883"/>
              <a:gd name="connsiteX11" fmla="*/ 219456 w 3204058"/>
              <a:gd name="connsiteY11" fmla="*/ 2847899 h 5005883"/>
              <a:gd name="connsiteX12" fmla="*/ 219456 w 3204058"/>
              <a:gd name="connsiteY12" fmla="*/ 2847899 h 5005883"/>
              <a:gd name="connsiteX13" fmla="*/ 226771 w 3204058"/>
              <a:gd name="connsiteY13" fmla="*/ 2643073 h 5005883"/>
              <a:gd name="connsiteX14" fmla="*/ 138989 w 3204058"/>
              <a:gd name="connsiteY14" fmla="*/ 2452878 h 5005883"/>
              <a:gd name="connsiteX15" fmla="*/ 197511 w 3204058"/>
              <a:gd name="connsiteY15" fmla="*/ 2101748 h 5005883"/>
              <a:gd name="connsiteX16" fmla="*/ 548640 w 3204058"/>
              <a:gd name="connsiteY16" fmla="*/ 2079803 h 5005883"/>
              <a:gd name="connsiteX17" fmla="*/ 1280160 w 3204058"/>
              <a:gd name="connsiteY17" fmla="*/ 1728673 h 5005883"/>
              <a:gd name="connsiteX18" fmla="*/ 1294791 w 3204058"/>
              <a:gd name="connsiteY18" fmla="*/ 1538478 h 5005883"/>
              <a:gd name="connsiteX19" fmla="*/ 1638605 w 3204058"/>
              <a:gd name="connsiteY19" fmla="*/ 1538478 h 5005883"/>
              <a:gd name="connsiteX20" fmla="*/ 2150669 w 3204058"/>
              <a:gd name="connsiteY20" fmla="*/ 609448 h 5005883"/>
              <a:gd name="connsiteX21" fmla="*/ 2157984 w 3204058"/>
              <a:gd name="connsiteY21" fmla="*/ 46177 h 5005883"/>
              <a:gd name="connsiteX22" fmla="*/ 2150669 w 3204058"/>
              <a:gd name="connsiteY22" fmla="*/ 31547 h 5005883"/>
              <a:gd name="connsiteX0" fmla="*/ 3204058 w 3204059"/>
              <a:gd name="connsiteY0" fmla="*/ 108865 h 4988104"/>
              <a:gd name="connsiteX1" fmla="*/ 3204058 w 3204059"/>
              <a:gd name="connsiteY1" fmla="*/ 2808174 h 4988104"/>
              <a:gd name="connsiteX2" fmla="*/ 2370125 w 3204059"/>
              <a:gd name="connsiteY2" fmla="*/ 3634792 h 4988104"/>
              <a:gd name="connsiteX3" fmla="*/ 2296973 w 3204059"/>
              <a:gd name="connsiteY3" fmla="*/ 3751835 h 4988104"/>
              <a:gd name="connsiteX4" fmla="*/ 1367943 w 3204059"/>
              <a:gd name="connsiteY4" fmla="*/ 4329736 h 4988104"/>
              <a:gd name="connsiteX5" fmla="*/ 577901 w 3204059"/>
              <a:gd name="connsiteY5" fmla="*/ 4988104 h 4988104"/>
              <a:gd name="connsiteX6" fmla="*/ 563271 w 3204059"/>
              <a:gd name="connsiteY6" fmla="*/ 3451912 h 4988104"/>
              <a:gd name="connsiteX7" fmla="*/ 212141 w 3204059"/>
              <a:gd name="connsiteY7" fmla="*/ 3466542 h 4988104"/>
              <a:gd name="connsiteX8" fmla="*/ 0 w 3204059"/>
              <a:gd name="connsiteY8" fmla="*/ 3393390 h 4988104"/>
              <a:gd name="connsiteX9" fmla="*/ 219456 w 3204059"/>
              <a:gd name="connsiteY9" fmla="*/ 3108097 h 4988104"/>
              <a:gd name="connsiteX10" fmla="*/ 204826 w 3204059"/>
              <a:gd name="connsiteY10" fmla="*/ 3056891 h 4988104"/>
              <a:gd name="connsiteX11" fmla="*/ 219456 w 3204059"/>
              <a:gd name="connsiteY11" fmla="*/ 2830120 h 4988104"/>
              <a:gd name="connsiteX12" fmla="*/ 219456 w 3204059"/>
              <a:gd name="connsiteY12" fmla="*/ 2830120 h 4988104"/>
              <a:gd name="connsiteX13" fmla="*/ 226771 w 3204059"/>
              <a:gd name="connsiteY13" fmla="*/ 2625294 h 4988104"/>
              <a:gd name="connsiteX14" fmla="*/ 138989 w 3204059"/>
              <a:gd name="connsiteY14" fmla="*/ 2435099 h 4988104"/>
              <a:gd name="connsiteX15" fmla="*/ 197511 w 3204059"/>
              <a:gd name="connsiteY15" fmla="*/ 2083969 h 4988104"/>
              <a:gd name="connsiteX16" fmla="*/ 548640 w 3204059"/>
              <a:gd name="connsiteY16" fmla="*/ 2062024 h 4988104"/>
              <a:gd name="connsiteX17" fmla="*/ 1280160 w 3204059"/>
              <a:gd name="connsiteY17" fmla="*/ 1710894 h 4988104"/>
              <a:gd name="connsiteX18" fmla="*/ 1294791 w 3204059"/>
              <a:gd name="connsiteY18" fmla="*/ 1520699 h 4988104"/>
              <a:gd name="connsiteX19" fmla="*/ 1638605 w 3204059"/>
              <a:gd name="connsiteY19" fmla="*/ 1520699 h 4988104"/>
              <a:gd name="connsiteX20" fmla="*/ 2150669 w 3204059"/>
              <a:gd name="connsiteY20" fmla="*/ 591669 h 4988104"/>
              <a:gd name="connsiteX21" fmla="*/ 2157984 w 3204059"/>
              <a:gd name="connsiteY21" fmla="*/ 28398 h 4988104"/>
              <a:gd name="connsiteX22" fmla="*/ 3204058 w 3204059"/>
              <a:gd name="connsiteY22" fmla="*/ 108865 h 4988104"/>
              <a:gd name="connsiteX0" fmla="*/ 3204058 w 3204059"/>
              <a:gd name="connsiteY0" fmla="*/ 83433 h 4962672"/>
              <a:gd name="connsiteX1" fmla="*/ 3204058 w 3204059"/>
              <a:gd name="connsiteY1" fmla="*/ 2782742 h 4962672"/>
              <a:gd name="connsiteX2" fmla="*/ 2370125 w 3204059"/>
              <a:gd name="connsiteY2" fmla="*/ 3609360 h 4962672"/>
              <a:gd name="connsiteX3" fmla="*/ 2296973 w 3204059"/>
              <a:gd name="connsiteY3" fmla="*/ 3726403 h 4962672"/>
              <a:gd name="connsiteX4" fmla="*/ 1367943 w 3204059"/>
              <a:gd name="connsiteY4" fmla="*/ 4304304 h 4962672"/>
              <a:gd name="connsiteX5" fmla="*/ 577901 w 3204059"/>
              <a:gd name="connsiteY5" fmla="*/ 4962672 h 4962672"/>
              <a:gd name="connsiteX6" fmla="*/ 563271 w 3204059"/>
              <a:gd name="connsiteY6" fmla="*/ 3426480 h 4962672"/>
              <a:gd name="connsiteX7" fmla="*/ 212141 w 3204059"/>
              <a:gd name="connsiteY7" fmla="*/ 3441110 h 4962672"/>
              <a:gd name="connsiteX8" fmla="*/ 0 w 3204059"/>
              <a:gd name="connsiteY8" fmla="*/ 3367958 h 4962672"/>
              <a:gd name="connsiteX9" fmla="*/ 219456 w 3204059"/>
              <a:gd name="connsiteY9" fmla="*/ 3082665 h 4962672"/>
              <a:gd name="connsiteX10" fmla="*/ 204826 w 3204059"/>
              <a:gd name="connsiteY10" fmla="*/ 3031459 h 4962672"/>
              <a:gd name="connsiteX11" fmla="*/ 219456 w 3204059"/>
              <a:gd name="connsiteY11" fmla="*/ 2804688 h 4962672"/>
              <a:gd name="connsiteX12" fmla="*/ 219456 w 3204059"/>
              <a:gd name="connsiteY12" fmla="*/ 2804688 h 4962672"/>
              <a:gd name="connsiteX13" fmla="*/ 226771 w 3204059"/>
              <a:gd name="connsiteY13" fmla="*/ 2599862 h 4962672"/>
              <a:gd name="connsiteX14" fmla="*/ 138989 w 3204059"/>
              <a:gd name="connsiteY14" fmla="*/ 2409667 h 4962672"/>
              <a:gd name="connsiteX15" fmla="*/ 197511 w 3204059"/>
              <a:gd name="connsiteY15" fmla="*/ 2058537 h 4962672"/>
              <a:gd name="connsiteX16" fmla="*/ 548640 w 3204059"/>
              <a:gd name="connsiteY16" fmla="*/ 2036592 h 4962672"/>
              <a:gd name="connsiteX17" fmla="*/ 1280160 w 3204059"/>
              <a:gd name="connsiteY17" fmla="*/ 1685462 h 4962672"/>
              <a:gd name="connsiteX18" fmla="*/ 1294791 w 3204059"/>
              <a:gd name="connsiteY18" fmla="*/ 1495267 h 4962672"/>
              <a:gd name="connsiteX19" fmla="*/ 1638605 w 3204059"/>
              <a:gd name="connsiteY19" fmla="*/ 1495267 h 4962672"/>
              <a:gd name="connsiteX20" fmla="*/ 2150669 w 3204059"/>
              <a:gd name="connsiteY20" fmla="*/ 566237 h 4962672"/>
              <a:gd name="connsiteX21" fmla="*/ 2165299 w 3204059"/>
              <a:gd name="connsiteY21" fmla="*/ 32227 h 4962672"/>
              <a:gd name="connsiteX22" fmla="*/ 3204058 w 3204059"/>
              <a:gd name="connsiteY22" fmla="*/ 83433 h 4962672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204058" h="4974671">
                <a:moveTo>
                  <a:pt x="3204058" y="95432"/>
                </a:moveTo>
                <a:lnTo>
                  <a:pt x="3204058" y="2794741"/>
                </a:lnTo>
                <a:lnTo>
                  <a:pt x="2370125" y="3621359"/>
                </a:lnTo>
                <a:lnTo>
                  <a:pt x="2296973" y="3738402"/>
                </a:lnTo>
                <a:lnTo>
                  <a:pt x="1367943" y="4316303"/>
                </a:lnTo>
                <a:lnTo>
                  <a:pt x="577901" y="4974671"/>
                </a:lnTo>
                <a:lnTo>
                  <a:pt x="563271" y="3438479"/>
                </a:lnTo>
                <a:lnTo>
                  <a:pt x="212141" y="3453109"/>
                </a:lnTo>
                <a:lnTo>
                  <a:pt x="0" y="3379957"/>
                </a:lnTo>
                <a:lnTo>
                  <a:pt x="219456" y="3094664"/>
                </a:lnTo>
                <a:lnTo>
                  <a:pt x="204826" y="3043458"/>
                </a:lnTo>
                <a:lnTo>
                  <a:pt x="219456" y="2816687"/>
                </a:lnTo>
                <a:lnTo>
                  <a:pt x="219456" y="2816687"/>
                </a:lnTo>
                <a:lnTo>
                  <a:pt x="226771" y="2611861"/>
                </a:lnTo>
                <a:lnTo>
                  <a:pt x="138989" y="2421666"/>
                </a:lnTo>
                <a:lnTo>
                  <a:pt x="197511" y="2070536"/>
                </a:lnTo>
                <a:lnTo>
                  <a:pt x="548640" y="2048591"/>
                </a:lnTo>
                <a:lnTo>
                  <a:pt x="1280160" y="1697461"/>
                </a:lnTo>
                <a:lnTo>
                  <a:pt x="1294791" y="1507266"/>
                </a:lnTo>
                <a:lnTo>
                  <a:pt x="1638605" y="1507266"/>
                </a:lnTo>
                <a:lnTo>
                  <a:pt x="2150669" y="578236"/>
                </a:lnTo>
                <a:cubicBezTo>
                  <a:pt x="2153107" y="390479"/>
                  <a:pt x="2162861" y="231983"/>
                  <a:pt x="2165299" y="44226"/>
                </a:cubicBezTo>
                <a:cubicBezTo>
                  <a:pt x="2228697" y="-50872"/>
                  <a:pt x="2365249" y="35692"/>
                  <a:pt x="2538375" y="44226"/>
                </a:cubicBezTo>
                <a:cubicBezTo>
                  <a:pt x="2711502" y="52760"/>
                  <a:pt x="3091892" y="80802"/>
                  <a:pt x="3204058" y="95432"/>
                </a:cubicBez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61950" y="5554663"/>
            <a:ext cx="2674938" cy="1311275"/>
          </a:xfrm>
          <a:custGeom>
            <a:avLst/>
            <a:gdLst>
              <a:gd name="connsiteX0" fmla="*/ 2130725 w 2674189"/>
              <a:gd name="connsiteY0" fmla="*/ 0 h 1311215"/>
              <a:gd name="connsiteX1" fmla="*/ 2656936 w 2674189"/>
              <a:gd name="connsiteY1" fmla="*/ 879895 h 1311215"/>
              <a:gd name="connsiteX2" fmla="*/ 2674189 w 2674189"/>
              <a:gd name="connsiteY2" fmla="*/ 1311215 h 1311215"/>
              <a:gd name="connsiteX3" fmla="*/ 0 w 2674189"/>
              <a:gd name="connsiteY3" fmla="*/ 1311215 h 1311215"/>
              <a:gd name="connsiteX4" fmla="*/ 112144 w 2674189"/>
              <a:gd name="connsiteY4" fmla="*/ 1190446 h 1311215"/>
              <a:gd name="connsiteX5" fmla="*/ 474453 w 2674189"/>
              <a:gd name="connsiteY5" fmla="*/ 534838 h 1311215"/>
              <a:gd name="connsiteX6" fmla="*/ 638355 w 2674189"/>
              <a:gd name="connsiteY6" fmla="*/ 534838 h 1311215"/>
              <a:gd name="connsiteX7" fmla="*/ 983412 w 2674189"/>
              <a:gd name="connsiteY7" fmla="*/ 715993 h 1311215"/>
              <a:gd name="connsiteX8" fmla="*/ 948906 w 2674189"/>
              <a:gd name="connsiteY8" fmla="*/ 785004 h 1311215"/>
              <a:gd name="connsiteX9" fmla="*/ 974785 w 2674189"/>
              <a:gd name="connsiteY9" fmla="*/ 819510 h 1311215"/>
              <a:gd name="connsiteX10" fmla="*/ 1009291 w 2674189"/>
              <a:gd name="connsiteY10" fmla="*/ 854015 h 1311215"/>
              <a:gd name="connsiteX11" fmla="*/ 1052423 w 2674189"/>
              <a:gd name="connsiteY11" fmla="*/ 862642 h 1311215"/>
              <a:gd name="connsiteX12" fmla="*/ 1086929 w 2674189"/>
              <a:gd name="connsiteY12" fmla="*/ 879895 h 1311215"/>
              <a:gd name="connsiteX13" fmla="*/ 1354348 w 2674189"/>
              <a:gd name="connsiteY13" fmla="*/ 655608 h 1311215"/>
              <a:gd name="connsiteX14" fmla="*/ 2130725 w 2674189"/>
              <a:gd name="connsiteY14" fmla="*/ 0 h 1311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74189" h="1311215">
                <a:moveTo>
                  <a:pt x="2130725" y="0"/>
                </a:moveTo>
                <a:lnTo>
                  <a:pt x="2656936" y="879895"/>
                </a:lnTo>
                <a:lnTo>
                  <a:pt x="2674189" y="1311215"/>
                </a:lnTo>
                <a:lnTo>
                  <a:pt x="0" y="1311215"/>
                </a:lnTo>
                <a:lnTo>
                  <a:pt x="112144" y="1190446"/>
                </a:lnTo>
                <a:lnTo>
                  <a:pt x="474453" y="534838"/>
                </a:lnTo>
                <a:lnTo>
                  <a:pt x="638355" y="534838"/>
                </a:lnTo>
                <a:lnTo>
                  <a:pt x="983412" y="715993"/>
                </a:lnTo>
                <a:lnTo>
                  <a:pt x="948906" y="785004"/>
                </a:lnTo>
                <a:lnTo>
                  <a:pt x="974785" y="819510"/>
                </a:lnTo>
                <a:lnTo>
                  <a:pt x="1009291" y="854015"/>
                </a:lnTo>
                <a:lnTo>
                  <a:pt x="1052423" y="862642"/>
                </a:lnTo>
                <a:lnTo>
                  <a:pt x="1086929" y="879895"/>
                </a:lnTo>
                <a:lnTo>
                  <a:pt x="1354348" y="655608"/>
                </a:lnTo>
                <a:lnTo>
                  <a:pt x="2130725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838450" y="4589463"/>
            <a:ext cx="6210300" cy="2276475"/>
          </a:xfrm>
          <a:custGeom>
            <a:avLst/>
            <a:gdLst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59524 w 6211018"/>
              <a:gd name="connsiteY6" fmla="*/ 94890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16392 w 6211018"/>
              <a:gd name="connsiteY6" fmla="*/ 86264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211018" h="2277373">
                <a:moveTo>
                  <a:pt x="198407" y="2268747"/>
                </a:moveTo>
                <a:lnTo>
                  <a:pt x="198407" y="1854679"/>
                </a:lnTo>
                <a:lnTo>
                  <a:pt x="0" y="1518249"/>
                </a:lnTo>
                <a:lnTo>
                  <a:pt x="1828800" y="957532"/>
                </a:lnTo>
                <a:lnTo>
                  <a:pt x="2613803" y="776377"/>
                </a:lnTo>
                <a:lnTo>
                  <a:pt x="3278037" y="474453"/>
                </a:lnTo>
                <a:lnTo>
                  <a:pt x="3916392" y="86264"/>
                </a:lnTo>
                <a:lnTo>
                  <a:pt x="4011283" y="0"/>
                </a:lnTo>
                <a:lnTo>
                  <a:pt x="5443267" y="586596"/>
                </a:lnTo>
                <a:lnTo>
                  <a:pt x="5555411" y="828136"/>
                </a:lnTo>
                <a:lnTo>
                  <a:pt x="6090249" y="1181819"/>
                </a:lnTo>
                <a:lnTo>
                  <a:pt x="6072996" y="1199072"/>
                </a:lnTo>
                <a:lnTo>
                  <a:pt x="6211018" y="1656272"/>
                </a:lnTo>
                <a:lnTo>
                  <a:pt x="6167886" y="2277373"/>
                </a:lnTo>
                <a:lnTo>
                  <a:pt x="1526875" y="2277373"/>
                </a:lnTo>
                <a:lnTo>
                  <a:pt x="198407" y="2268747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229600" y="4519613"/>
            <a:ext cx="914400" cy="1260475"/>
          </a:xfrm>
          <a:custGeom>
            <a:avLst/>
            <a:gdLst>
              <a:gd name="connsiteX0" fmla="*/ 914400 w 914400"/>
              <a:gd name="connsiteY0" fmla="*/ 112143 h 1259456"/>
              <a:gd name="connsiteX1" fmla="*/ 327804 w 914400"/>
              <a:gd name="connsiteY1" fmla="*/ 0 h 1259456"/>
              <a:gd name="connsiteX2" fmla="*/ 500332 w 914400"/>
              <a:gd name="connsiteY2" fmla="*/ 146649 h 1259456"/>
              <a:gd name="connsiteX3" fmla="*/ 526211 w 914400"/>
              <a:gd name="connsiteY3" fmla="*/ 258792 h 1259456"/>
              <a:gd name="connsiteX4" fmla="*/ 483079 w 914400"/>
              <a:gd name="connsiteY4" fmla="*/ 345056 h 1259456"/>
              <a:gd name="connsiteX5" fmla="*/ 0 w 914400"/>
              <a:gd name="connsiteY5" fmla="*/ 474452 h 1259456"/>
              <a:gd name="connsiteX6" fmla="*/ 155275 w 914400"/>
              <a:gd name="connsiteY6" fmla="*/ 897147 h 1259456"/>
              <a:gd name="connsiteX7" fmla="*/ 698740 w 914400"/>
              <a:gd name="connsiteY7" fmla="*/ 1259456 h 1259456"/>
              <a:gd name="connsiteX8" fmla="*/ 914400 w 914400"/>
              <a:gd name="connsiteY8" fmla="*/ 1224950 h 1259456"/>
              <a:gd name="connsiteX9" fmla="*/ 914400 w 914400"/>
              <a:gd name="connsiteY9" fmla="*/ 112143 h 125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" h="1259456">
                <a:moveTo>
                  <a:pt x="914400" y="112143"/>
                </a:moveTo>
                <a:lnTo>
                  <a:pt x="327804" y="0"/>
                </a:lnTo>
                <a:lnTo>
                  <a:pt x="500332" y="146649"/>
                </a:lnTo>
                <a:lnTo>
                  <a:pt x="526211" y="258792"/>
                </a:lnTo>
                <a:lnTo>
                  <a:pt x="483079" y="345056"/>
                </a:lnTo>
                <a:lnTo>
                  <a:pt x="0" y="474452"/>
                </a:lnTo>
                <a:lnTo>
                  <a:pt x="155275" y="897147"/>
                </a:lnTo>
                <a:lnTo>
                  <a:pt x="698740" y="1259456"/>
                </a:lnTo>
                <a:lnTo>
                  <a:pt x="914400" y="1224950"/>
                </a:lnTo>
                <a:lnTo>
                  <a:pt x="914400" y="112143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6210300"/>
            <a:ext cx="4299447" cy="646331"/>
          </a:xfrm>
          <a:prstGeom prst="rect">
            <a:avLst/>
          </a:prstGeom>
          <a:gradFill>
            <a:gsLst>
              <a:gs pos="68000">
                <a:srgbClr val="D9CEB0">
                  <a:lumMod val="21000"/>
                  <a:lumOff val="79000"/>
                </a:srgbClr>
              </a:gs>
              <a:gs pos="95000">
                <a:srgbClr val="E0D8C0"/>
              </a:gs>
              <a:gs pos="23000">
                <a:schemeClr val="bg1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36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Communication: AIDC</a:t>
            </a:r>
            <a:endParaRPr lang="en-US" sz="36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085172"/>
              </p:ext>
            </p:extLst>
          </p:nvPr>
        </p:nvGraphicFramePr>
        <p:xfrm>
          <a:off x="188043" y="1401763"/>
          <a:ext cx="2555157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423"/>
                <a:gridCol w="1224734"/>
              </a:tblGrid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Unknown/long-term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Red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6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1-3 years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C000"/>
                          </a:solidFill>
                        </a:rPr>
                        <a:t>Yellow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Current</a:t>
                      </a:r>
                      <a:r>
                        <a:rPr lang="en-US" sz="1400" baseline="0" dirty="0" smtClean="0"/>
                        <a:t> capability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Green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92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5308600" y="-23813"/>
            <a:ext cx="2470150" cy="2435226"/>
          </a:xfrm>
          <a:custGeom>
            <a:avLst/>
            <a:gdLst>
              <a:gd name="connsiteX0" fmla="*/ 0 w 2470068"/>
              <a:gd name="connsiteY0" fmla="*/ 0 h 2434442"/>
              <a:gd name="connsiteX1" fmla="*/ 11875 w 2470068"/>
              <a:gd name="connsiteY1" fmla="*/ 2434442 h 2434442"/>
              <a:gd name="connsiteX2" fmla="*/ 973777 w 2470068"/>
              <a:gd name="connsiteY2" fmla="*/ 1425039 h 2434442"/>
              <a:gd name="connsiteX3" fmla="*/ 2470068 w 2470068"/>
              <a:gd name="connsiteY3" fmla="*/ 1413164 h 2434442"/>
              <a:gd name="connsiteX4" fmla="*/ 2458192 w 2470068"/>
              <a:gd name="connsiteY4" fmla="*/ 11876 h 243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0068" h="2434442">
                <a:moveTo>
                  <a:pt x="0" y="0"/>
                </a:moveTo>
                <a:cubicBezTo>
                  <a:pt x="3958" y="811481"/>
                  <a:pt x="7917" y="1622961"/>
                  <a:pt x="11875" y="2434442"/>
                </a:cubicBezTo>
                <a:lnTo>
                  <a:pt x="973777" y="1425039"/>
                </a:lnTo>
                <a:lnTo>
                  <a:pt x="2470068" y="1413164"/>
                </a:lnTo>
                <a:lnTo>
                  <a:pt x="2458192" y="11876"/>
                </a:lnTo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13" y="-34925"/>
            <a:ext cx="4381501" cy="1436688"/>
          </a:xfrm>
          <a:custGeom>
            <a:avLst/>
            <a:gdLst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2481943 w 4381995"/>
              <a:gd name="connsiteY2" fmla="*/ 1436914 h 1436914"/>
              <a:gd name="connsiteX3" fmla="*/ 3396343 w 4381995"/>
              <a:gd name="connsiteY3" fmla="*/ 1294410 h 1436914"/>
              <a:gd name="connsiteX4" fmla="*/ 4370120 w 4381995"/>
              <a:gd name="connsiteY4" fmla="*/ 1365662 h 1436914"/>
              <a:gd name="connsiteX5" fmla="*/ 4381995 w 4381995"/>
              <a:gd name="connsiteY5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96343 w 4381995"/>
              <a:gd name="connsiteY4" fmla="*/ 129441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89027 w 4381995"/>
              <a:gd name="connsiteY4" fmla="*/ 112616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01244 w 4381995"/>
              <a:gd name="connsiteY4" fmla="*/ 1287095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1995" h="1436914">
                <a:moveTo>
                  <a:pt x="0" y="0"/>
                </a:moveTo>
                <a:lnTo>
                  <a:pt x="11876" y="676894"/>
                </a:lnTo>
                <a:cubicBezTo>
                  <a:pt x="372094" y="787730"/>
                  <a:pt x="720437" y="957943"/>
                  <a:pt x="1080655" y="1068779"/>
                </a:cubicBezTo>
                <a:lnTo>
                  <a:pt x="2481943" y="1436914"/>
                </a:lnTo>
                <a:lnTo>
                  <a:pt x="3301244" y="1287095"/>
                </a:lnTo>
                <a:lnTo>
                  <a:pt x="4370120" y="1365662"/>
                </a:lnTo>
                <a:lnTo>
                  <a:pt x="4381995" y="23751"/>
                </a:lnTo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346575" y="-23813"/>
            <a:ext cx="962025" cy="1425576"/>
          </a:xfrm>
          <a:custGeom>
            <a:avLst/>
            <a:gdLst>
              <a:gd name="connsiteX0" fmla="*/ 11875 w 961901"/>
              <a:gd name="connsiteY0" fmla="*/ 0 h 1425039"/>
              <a:gd name="connsiteX1" fmla="*/ 0 w 961901"/>
              <a:gd name="connsiteY1" fmla="*/ 1353787 h 1425039"/>
              <a:gd name="connsiteX2" fmla="*/ 961901 w 961901"/>
              <a:gd name="connsiteY2" fmla="*/ 1425039 h 1425039"/>
              <a:gd name="connsiteX3" fmla="*/ 961901 w 961901"/>
              <a:gd name="connsiteY3" fmla="*/ 11876 h 142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1901" h="1425039">
                <a:moveTo>
                  <a:pt x="11875" y="0"/>
                </a:moveTo>
                <a:lnTo>
                  <a:pt x="0" y="1353787"/>
                </a:lnTo>
                <a:lnTo>
                  <a:pt x="961901" y="1425039"/>
                </a:lnTo>
                <a:lnTo>
                  <a:pt x="961901" y="11876"/>
                </a:lnTo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772400" y="-6350"/>
            <a:ext cx="1371600" cy="4632325"/>
          </a:xfrm>
          <a:custGeom>
            <a:avLst/>
            <a:gdLst>
              <a:gd name="connsiteX0" fmla="*/ 0 w 1371600"/>
              <a:gd name="connsiteY0" fmla="*/ 0 h 4631377"/>
              <a:gd name="connsiteX1" fmla="*/ 5938 w 1371600"/>
              <a:gd name="connsiteY1" fmla="*/ 3972296 h 4631377"/>
              <a:gd name="connsiteX2" fmla="*/ 29688 w 1371600"/>
              <a:gd name="connsiteY2" fmla="*/ 3984172 h 4631377"/>
              <a:gd name="connsiteX3" fmla="*/ 53439 w 1371600"/>
              <a:gd name="connsiteY3" fmla="*/ 3990109 h 4631377"/>
              <a:gd name="connsiteX4" fmla="*/ 77190 w 1371600"/>
              <a:gd name="connsiteY4" fmla="*/ 3990109 h 4631377"/>
              <a:gd name="connsiteX5" fmla="*/ 95003 w 1371600"/>
              <a:gd name="connsiteY5" fmla="*/ 3978234 h 4631377"/>
              <a:gd name="connsiteX6" fmla="*/ 118753 w 1371600"/>
              <a:gd name="connsiteY6" fmla="*/ 3966359 h 4631377"/>
              <a:gd name="connsiteX7" fmla="*/ 130629 w 1371600"/>
              <a:gd name="connsiteY7" fmla="*/ 3966359 h 4631377"/>
              <a:gd name="connsiteX8" fmla="*/ 154379 w 1371600"/>
              <a:gd name="connsiteY8" fmla="*/ 3966359 h 4631377"/>
              <a:gd name="connsiteX9" fmla="*/ 154379 w 1371600"/>
              <a:gd name="connsiteY9" fmla="*/ 3966359 h 4631377"/>
              <a:gd name="connsiteX10" fmla="*/ 166255 w 1371600"/>
              <a:gd name="connsiteY10" fmla="*/ 4001985 h 4631377"/>
              <a:gd name="connsiteX11" fmla="*/ 207818 w 1371600"/>
              <a:gd name="connsiteY11" fmla="*/ 4049486 h 4631377"/>
              <a:gd name="connsiteX12" fmla="*/ 255319 w 1371600"/>
              <a:gd name="connsiteY12" fmla="*/ 4096987 h 4631377"/>
              <a:gd name="connsiteX13" fmla="*/ 290945 w 1371600"/>
              <a:gd name="connsiteY13" fmla="*/ 4150426 h 4631377"/>
              <a:gd name="connsiteX14" fmla="*/ 320634 w 1371600"/>
              <a:gd name="connsiteY14" fmla="*/ 4197928 h 4631377"/>
              <a:gd name="connsiteX15" fmla="*/ 391886 w 1371600"/>
              <a:gd name="connsiteY15" fmla="*/ 4162302 h 4631377"/>
              <a:gd name="connsiteX16" fmla="*/ 403761 w 1371600"/>
              <a:gd name="connsiteY16" fmla="*/ 4114800 h 4631377"/>
              <a:gd name="connsiteX17" fmla="*/ 475013 w 1371600"/>
              <a:gd name="connsiteY17" fmla="*/ 4085112 h 4631377"/>
              <a:gd name="connsiteX18" fmla="*/ 552203 w 1371600"/>
              <a:gd name="connsiteY18" fmla="*/ 4138551 h 4631377"/>
              <a:gd name="connsiteX19" fmla="*/ 670956 w 1371600"/>
              <a:gd name="connsiteY19" fmla="*/ 4286993 h 4631377"/>
              <a:gd name="connsiteX20" fmla="*/ 783771 w 1371600"/>
              <a:gd name="connsiteY20" fmla="*/ 4524499 h 4631377"/>
              <a:gd name="connsiteX21" fmla="*/ 1371600 w 1371600"/>
              <a:gd name="connsiteY21" fmla="*/ 4631377 h 4631377"/>
              <a:gd name="connsiteX22" fmla="*/ 1371600 w 1371600"/>
              <a:gd name="connsiteY22" fmla="*/ 5938 h 4631377"/>
              <a:gd name="connsiteX23" fmla="*/ 1341912 w 1371600"/>
              <a:gd name="connsiteY23" fmla="*/ 0 h 463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71600" h="4631377">
                <a:moveTo>
                  <a:pt x="0" y="0"/>
                </a:moveTo>
                <a:cubicBezTo>
                  <a:pt x="1979" y="1324099"/>
                  <a:pt x="3959" y="2648197"/>
                  <a:pt x="5938" y="3972296"/>
                </a:cubicBezTo>
                <a:lnTo>
                  <a:pt x="29688" y="3984172"/>
                </a:lnTo>
                <a:lnTo>
                  <a:pt x="53439" y="3990109"/>
                </a:lnTo>
                <a:lnTo>
                  <a:pt x="77190" y="3990109"/>
                </a:lnTo>
                <a:lnTo>
                  <a:pt x="95003" y="3978234"/>
                </a:lnTo>
                <a:lnTo>
                  <a:pt x="118753" y="3966359"/>
                </a:lnTo>
                <a:lnTo>
                  <a:pt x="130629" y="3966359"/>
                </a:lnTo>
                <a:lnTo>
                  <a:pt x="154379" y="3966359"/>
                </a:lnTo>
                <a:lnTo>
                  <a:pt x="154379" y="3966359"/>
                </a:lnTo>
                <a:lnTo>
                  <a:pt x="166255" y="4001985"/>
                </a:lnTo>
                <a:lnTo>
                  <a:pt x="207818" y="4049486"/>
                </a:lnTo>
                <a:lnTo>
                  <a:pt x="255319" y="4096987"/>
                </a:lnTo>
                <a:lnTo>
                  <a:pt x="290945" y="4150426"/>
                </a:lnTo>
                <a:lnTo>
                  <a:pt x="320634" y="4197928"/>
                </a:lnTo>
                <a:lnTo>
                  <a:pt x="391886" y="4162302"/>
                </a:lnTo>
                <a:lnTo>
                  <a:pt x="403761" y="4114800"/>
                </a:lnTo>
                <a:lnTo>
                  <a:pt x="475013" y="4085112"/>
                </a:lnTo>
                <a:lnTo>
                  <a:pt x="552203" y="4138551"/>
                </a:lnTo>
                <a:lnTo>
                  <a:pt x="670956" y="4286993"/>
                </a:lnTo>
                <a:lnTo>
                  <a:pt x="783771" y="4524499"/>
                </a:lnTo>
                <a:lnTo>
                  <a:pt x="1371600" y="4631377"/>
                </a:lnTo>
                <a:lnTo>
                  <a:pt x="1371600" y="5938"/>
                </a:lnTo>
                <a:lnTo>
                  <a:pt x="1341912" y="0"/>
                </a:lnTo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473450" y="1390650"/>
            <a:ext cx="5264150" cy="4133850"/>
          </a:xfrm>
          <a:custGeom>
            <a:avLst/>
            <a:gdLst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1555750 w 5264150"/>
              <a:gd name="connsiteY33" fmla="*/ 1866900 h 4133850"/>
              <a:gd name="connsiteX34" fmla="*/ 1835150 w 5264150"/>
              <a:gd name="connsiteY34" fmla="*/ 1682750 h 4133850"/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908050 w 5264150"/>
              <a:gd name="connsiteY33" fmla="*/ 2584450 h 4133850"/>
              <a:gd name="connsiteX34" fmla="*/ 1555750 w 5264150"/>
              <a:gd name="connsiteY34" fmla="*/ 1866900 h 4133850"/>
              <a:gd name="connsiteX35" fmla="*/ 1835150 w 5264150"/>
              <a:gd name="connsiteY35" fmla="*/ 1682750 h 413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4150" h="4133850">
                <a:moveTo>
                  <a:pt x="1835150" y="1682750"/>
                </a:moveTo>
                <a:lnTo>
                  <a:pt x="1835150" y="1041400"/>
                </a:lnTo>
                <a:lnTo>
                  <a:pt x="2825750" y="12700"/>
                </a:lnTo>
                <a:lnTo>
                  <a:pt x="4298950" y="0"/>
                </a:lnTo>
                <a:cubicBezTo>
                  <a:pt x="4296833" y="857250"/>
                  <a:pt x="4294717" y="1714500"/>
                  <a:pt x="4292600" y="2571750"/>
                </a:cubicBezTo>
                <a:lnTo>
                  <a:pt x="4356100" y="2597150"/>
                </a:lnTo>
                <a:lnTo>
                  <a:pt x="4381500" y="2584450"/>
                </a:lnTo>
                <a:lnTo>
                  <a:pt x="4419600" y="2578100"/>
                </a:lnTo>
                <a:lnTo>
                  <a:pt x="4464050" y="2578100"/>
                </a:lnTo>
                <a:lnTo>
                  <a:pt x="4470400" y="2616200"/>
                </a:lnTo>
                <a:lnTo>
                  <a:pt x="4597400" y="2787650"/>
                </a:lnTo>
                <a:lnTo>
                  <a:pt x="4597400" y="2787650"/>
                </a:lnTo>
                <a:lnTo>
                  <a:pt x="4692650" y="2768600"/>
                </a:lnTo>
                <a:lnTo>
                  <a:pt x="4699000" y="2724150"/>
                </a:lnTo>
                <a:lnTo>
                  <a:pt x="4737100" y="2698750"/>
                </a:lnTo>
                <a:lnTo>
                  <a:pt x="4775200" y="2698750"/>
                </a:lnTo>
                <a:lnTo>
                  <a:pt x="4927600" y="2832100"/>
                </a:lnTo>
                <a:lnTo>
                  <a:pt x="5054600" y="3086100"/>
                </a:lnTo>
                <a:lnTo>
                  <a:pt x="5105400" y="3168650"/>
                </a:lnTo>
                <a:lnTo>
                  <a:pt x="5251450" y="3282950"/>
                </a:lnTo>
                <a:lnTo>
                  <a:pt x="5264150" y="3384550"/>
                </a:lnTo>
                <a:lnTo>
                  <a:pt x="5219700" y="3467100"/>
                </a:lnTo>
                <a:lnTo>
                  <a:pt x="5194300" y="3486150"/>
                </a:lnTo>
                <a:lnTo>
                  <a:pt x="5086350" y="3492500"/>
                </a:lnTo>
                <a:lnTo>
                  <a:pt x="4749800" y="3594100"/>
                </a:lnTo>
                <a:lnTo>
                  <a:pt x="4819650" y="3778250"/>
                </a:lnTo>
                <a:lnTo>
                  <a:pt x="3365500" y="3175000"/>
                </a:lnTo>
                <a:lnTo>
                  <a:pt x="3308350" y="3257550"/>
                </a:lnTo>
                <a:lnTo>
                  <a:pt x="2622550" y="3676650"/>
                </a:lnTo>
                <a:lnTo>
                  <a:pt x="1962150" y="3968750"/>
                </a:lnTo>
                <a:lnTo>
                  <a:pt x="1187450" y="4133850"/>
                </a:lnTo>
                <a:lnTo>
                  <a:pt x="0" y="3956050"/>
                </a:lnTo>
                <a:lnTo>
                  <a:pt x="19050" y="3473450"/>
                </a:lnTo>
                <a:cubicBezTo>
                  <a:pt x="306917" y="3166533"/>
                  <a:pt x="620183" y="2891367"/>
                  <a:pt x="908050" y="2584450"/>
                </a:cubicBezTo>
                <a:lnTo>
                  <a:pt x="1555750" y="1866900"/>
                </a:lnTo>
                <a:lnTo>
                  <a:pt x="1835150" y="168275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501900" y="4845050"/>
            <a:ext cx="2146300" cy="1257300"/>
          </a:xfrm>
          <a:custGeom>
            <a:avLst/>
            <a:gdLst>
              <a:gd name="connsiteX0" fmla="*/ 984250 w 2146300"/>
              <a:gd name="connsiteY0" fmla="*/ 0 h 1257300"/>
              <a:gd name="connsiteX1" fmla="*/ 965200 w 2146300"/>
              <a:gd name="connsiteY1" fmla="*/ 508000 h 1257300"/>
              <a:gd name="connsiteX2" fmla="*/ 2146300 w 2146300"/>
              <a:gd name="connsiteY2" fmla="*/ 692150 h 1257300"/>
              <a:gd name="connsiteX3" fmla="*/ 349250 w 2146300"/>
              <a:gd name="connsiteY3" fmla="*/ 1257300 h 1257300"/>
              <a:gd name="connsiteX4" fmla="*/ 0 w 2146300"/>
              <a:gd name="connsiteY4" fmla="*/ 704850 h 1257300"/>
              <a:gd name="connsiteX5" fmla="*/ 914400 w 2146300"/>
              <a:gd name="connsiteY5" fmla="*/ 120650 h 1257300"/>
              <a:gd name="connsiteX6" fmla="*/ 984250 w 2146300"/>
              <a:gd name="connsiteY6" fmla="*/ 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6300" h="1257300">
                <a:moveTo>
                  <a:pt x="984250" y="0"/>
                </a:moveTo>
                <a:lnTo>
                  <a:pt x="965200" y="508000"/>
                </a:lnTo>
                <a:lnTo>
                  <a:pt x="2146300" y="692150"/>
                </a:lnTo>
                <a:lnTo>
                  <a:pt x="349250" y="1257300"/>
                </a:lnTo>
                <a:lnTo>
                  <a:pt x="0" y="704850"/>
                </a:lnTo>
                <a:lnTo>
                  <a:pt x="914400" y="120650"/>
                </a:lnTo>
                <a:lnTo>
                  <a:pt x="984250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344988" y="1338263"/>
            <a:ext cx="973137" cy="2678112"/>
          </a:xfrm>
          <a:custGeom>
            <a:avLst/>
            <a:gdLst>
              <a:gd name="connsiteX0" fmla="*/ 958291 w 972921"/>
              <a:gd name="connsiteY0" fmla="*/ 65836 h 2677363"/>
              <a:gd name="connsiteX1" fmla="*/ 972921 w 972921"/>
              <a:gd name="connsiteY1" fmla="*/ 1748332 h 2677363"/>
              <a:gd name="connsiteX2" fmla="*/ 694944 w 972921"/>
              <a:gd name="connsiteY2" fmla="*/ 1916582 h 2677363"/>
              <a:gd name="connsiteX3" fmla="*/ 7315 w 972921"/>
              <a:gd name="connsiteY3" fmla="*/ 2677363 h 2677363"/>
              <a:gd name="connsiteX4" fmla="*/ 0 w 972921"/>
              <a:gd name="connsiteY4" fmla="*/ 0 h 26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2921" h="2677363">
                <a:moveTo>
                  <a:pt x="958291" y="65836"/>
                </a:moveTo>
                <a:lnTo>
                  <a:pt x="972921" y="1748332"/>
                </a:lnTo>
                <a:lnTo>
                  <a:pt x="694944" y="1916582"/>
                </a:lnTo>
                <a:lnTo>
                  <a:pt x="7315" y="2677363"/>
                </a:lnTo>
                <a:cubicBezTo>
                  <a:pt x="4877" y="1784909"/>
                  <a:pt x="2438" y="892454"/>
                  <a:pt x="0" y="0"/>
                </a:cubicBezTo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1413" y="1236663"/>
            <a:ext cx="3203575" cy="4973637"/>
          </a:xfrm>
          <a:custGeom>
            <a:avLst/>
            <a:gdLst>
              <a:gd name="connsiteX0" fmla="*/ 3204058 w 3204058"/>
              <a:gd name="connsiteY0" fmla="*/ 80467 h 4959706"/>
              <a:gd name="connsiteX1" fmla="*/ 3204058 w 3204058"/>
              <a:gd name="connsiteY1" fmla="*/ 2779776 h 4959706"/>
              <a:gd name="connsiteX2" fmla="*/ 2370125 w 3204058"/>
              <a:gd name="connsiteY2" fmla="*/ 3606394 h 4959706"/>
              <a:gd name="connsiteX3" fmla="*/ 2296973 w 3204058"/>
              <a:gd name="connsiteY3" fmla="*/ 3723437 h 4959706"/>
              <a:gd name="connsiteX4" fmla="*/ 1367943 w 3204058"/>
              <a:gd name="connsiteY4" fmla="*/ 4301338 h 4959706"/>
              <a:gd name="connsiteX5" fmla="*/ 577901 w 3204058"/>
              <a:gd name="connsiteY5" fmla="*/ 4959706 h 4959706"/>
              <a:gd name="connsiteX6" fmla="*/ 563271 w 3204058"/>
              <a:gd name="connsiteY6" fmla="*/ 3423514 h 4959706"/>
              <a:gd name="connsiteX7" fmla="*/ 212141 w 3204058"/>
              <a:gd name="connsiteY7" fmla="*/ 3438144 h 4959706"/>
              <a:gd name="connsiteX8" fmla="*/ 0 w 3204058"/>
              <a:gd name="connsiteY8" fmla="*/ 3364992 h 4959706"/>
              <a:gd name="connsiteX9" fmla="*/ 219456 w 3204058"/>
              <a:gd name="connsiteY9" fmla="*/ 3079699 h 4959706"/>
              <a:gd name="connsiteX10" fmla="*/ 204826 w 3204058"/>
              <a:gd name="connsiteY10" fmla="*/ 3028493 h 4959706"/>
              <a:gd name="connsiteX11" fmla="*/ 219456 w 3204058"/>
              <a:gd name="connsiteY11" fmla="*/ 2801722 h 4959706"/>
              <a:gd name="connsiteX12" fmla="*/ 219456 w 3204058"/>
              <a:gd name="connsiteY12" fmla="*/ 2801722 h 4959706"/>
              <a:gd name="connsiteX13" fmla="*/ 226771 w 3204058"/>
              <a:gd name="connsiteY13" fmla="*/ 2596896 h 4959706"/>
              <a:gd name="connsiteX14" fmla="*/ 138989 w 3204058"/>
              <a:gd name="connsiteY14" fmla="*/ 2406701 h 4959706"/>
              <a:gd name="connsiteX15" fmla="*/ 197511 w 3204058"/>
              <a:gd name="connsiteY15" fmla="*/ 2055571 h 4959706"/>
              <a:gd name="connsiteX16" fmla="*/ 548640 w 3204058"/>
              <a:gd name="connsiteY16" fmla="*/ 2033626 h 4959706"/>
              <a:gd name="connsiteX17" fmla="*/ 1280160 w 3204058"/>
              <a:gd name="connsiteY17" fmla="*/ 1682496 h 4959706"/>
              <a:gd name="connsiteX18" fmla="*/ 1294791 w 3204058"/>
              <a:gd name="connsiteY18" fmla="*/ 1492301 h 4959706"/>
              <a:gd name="connsiteX19" fmla="*/ 1638605 w 3204058"/>
              <a:gd name="connsiteY19" fmla="*/ 1492301 h 4959706"/>
              <a:gd name="connsiteX20" fmla="*/ 2150669 w 3204058"/>
              <a:gd name="connsiteY20" fmla="*/ 563271 h 4959706"/>
              <a:gd name="connsiteX21" fmla="*/ 2157984 w 3204058"/>
              <a:gd name="connsiteY21" fmla="*/ 0 h 4959706"/>
              <a:gd name="connsiteX0" fmla="*/ 3204058 w 3204058"/>
              <a:gd name="connsiteY0" fmla="*/ 126644 h 5005883"/>
              <a:gd name="connsiteX1" fmla="*/ 3204058 w 3204058"/>
              <a:gd name="connsiteY1" fmla="*/ 2825953 h 5005883"/>
              <a:gd name="connsiteX2" fmla="*/ 2370125 w 3204058"/>
              <a:gd name="connsiteY2" fmla="*/ 3652571 h 5005883"/>
              <a:gd name="connsiteX3" fmla="*/ 2296973 w 3204058"/>
              <a:gd name="connsiteY3" fmla="*/ 3769614 h 5005883"/>
              <a:gd name="connsiteX4" fmla="*/ 1367943 w 3204058"/>
              <a:gd name="connsiteY4" fmla="*/ 4347515 h 5005883"/>
              <a:gd name="connsiteX5" fmla="*/ 577901 w 3204058"/>
              <a:gd name="connsiteY5" fmla="*/ 5005883 h 5005883"/>
              <a:gd name="connsiteX6" fmla="*/ 563271 w 3204058"/>
              <a:gd name="connsiteY6" fmla="*/ 3469691 h 5005883"/>
              <a:gd name="connsiteX7" fmla="*/ 212141 w 3204058"/>
              <a:gd name="connsiteY7" fmla="*/ 3484321 h 5005883"/>
              <a:gd name="connsiteX8" fmla="*/ 0 w 3204058"/>
              <a:gd name="connsiteY8" fmla="*/ 3411169 h 5005883"/>
              <a:gd name="connsiteX9" fmla="*/ 219456 w 3204058"/>
              <a:gd name="connsiteY9" fmla="*/ 3125876 h 5005883"/>
              <a:gd name="connsiteX10" fmla="*/ 204826 w 3204058"/>
              <a:gd name="connsiteY10" fmla="*/ 3074670 h 5005883"/>
              <a:gd name="connsiteX11" fmla="*/ 219456 w 3204058"/>
              <a:gd name="connsiteY11" fmla="*/ 2847899 h 5005883"/>
              <a:gd name="connsiteX12" fmla="*/ 219456 w 3204058"/>
              <a:gd name="connsiteY12" fmla="*/ 2847899 h 5005883"/>
              <a:gd name="connsiteX13" fmla="*/ 226771 w 3204058"/>
              <a:gd name="connsiteY13" fmla="*/ 2643073 h 5005883"/>
              <a:gd name="connsiteX14" fmla="*/ 138989 w 3204058"/>
              <a:gd name="connsiteY14" fmla="*/ 2452878 h 5005883"/>
              <a:gd name="connsiteX15" fmla="*/ 197511 w 3204058"/>
              <a:gd name="connsiteY15" fmla="*/ 2101748 h 5005883"/>
              <a:gd name="connsiteX16" fmla="*/ 548640 w 3204058"/>
              <a:gd name="connsiteY16" fmla="*/ 2079803 h 5005883"/>
              <a:gd name="connsiteX17" fmla="*/ 1280160 w 3204058"/>
              <a:gd name="connsiteY17" fmla="*/ 1728673 h 5005883"/>
              <a:gd name="connsiteX18" fmla="*/ 1294791 w 3204058"/>
              <a:gd name="connsiteY18" fmla="*/ 1538478 h 5005883"/>
              <a:gd name="connsiteX19" fmla="*/ 1638605 w 3204058"/>
              <a:gd name="connsiteY19" fmla="*/ 1538478 h 5005883"/>
              <a:gd name="connsiteX20" fmla="*/ 2150669 w 3204058"/>
              <a:gd name="connsiteY20" fmla="*/ 609448 h 5005883"/>
              <a:gd name="connsiteX21" fmla="*/ 2157984 w 3204058"/>
              <a:gd name="connsiteY21" fmla="*/ 46177 h 5005883"/>
              <a:gd name="connsiteX22" fmla="*/ 2150669 w 3204058"/>
              <a:gd name="connsiteY22" fmla="*/ 31547 h 5005883"/>
              <a:gd name="connsiteX0" fmla="*/ 3204058 w 3204059"/>
              <a:gd name="connsiteY0" fmla="*/ 108865 h 4988104"/>
              <a:gd name="connsiteX1" fmla="*/ 3204058 w 3204059"/>
              <a:gd name="connsiteY1" fmla="*/ 2808174 h 4988104"/>
              <a:gd name="connsiteX2" fmla="*/ 2370125 w 3204059"/>
              <a:gd name="connsiteY2" fmla="*/ 3634792 h 4988104"/>
              <a:gd name="connsiteX3" fmla="*/ 2296973 w 3204059"/>
              <a:gd name="connsiteY3" fmla="*/ 3751835 h 4988104"/>
              <a:gd name="connsiteX4" fmla="*/ 1367943 w 3204059"/>
              <a:gd name="connsiteY4" fmla="*/ 4329736 h 4988104"/>
              <a:gd name="connsiteX5" fmla="*/ 577901 w 3204059"/>
              <a:gd name="connsiteY5" fmla="*/ 4988104 h 4988104"/>
              <a:gd name="connsiteX6" fmla="*/ 563271 w 3204059"/>
              <a:gd name="connsiteY6" fmla="*/ 3451912 h 4988104"/>
              <a:gd name="connsiteX7" fmla="*/ 212141 w 3204059"/>
              <a:gd name="connsiteY7" fmla="*/ 3466542 h 4988104"/>
              <a:gd name="connsiteX8" fmla="*/ 0 w 3204059"/>
              <a:gd name="connsiteY8" fmla="*/ 3393390 h 4988104"/>
              <a:gd name="connsiteX9" fmla="*/ 219456 w 3204059"/>
              <a:gd name="connsiteY9" fmla="*/ 3108097 h 4988104"/>
              <a:gd name="connsiteX10" fmla="*/ 204826 w 3204059"/>
              <a:gd name="connsiteY10" fmla="*/ 3056891 h 4988104"/>
              <a:gd name="connsiteX11" fmla="*/ 219456 w 3204059"/>
              <a:gd name="connsiteY11" fmla="*/ 2830120 h 4988104"/>
              <a:gd name="connsiteX12" fmla="*/ 219456 w 3204059"/>
              <a:gd name="connsiteY12" fmla="*/ 2830120 h 4988104"/>
              <a:gd name="connsiteX13" fmla="*/ 226771 w 3204059"/>
              <a:gd name="connsiteY13" fmla="*/ 2625294 h 4988104"/>
              <a:gd name="connsiteX14" fmla="*/ 138989 w 3204059"/>
              <a:gd name="connsiteY14" fmla="*/ 2435099 h 4988104"/>
              <a:gd name="connsiteX15" fmla="*/ 197511 w 3204059"/>
              <a:gd name="connsiteY15" fmla="*/ 2083969 h 4988104"/>
              <a:gd name="connsiteX16" fmla="*/ 548640 w 3204059"/>
              <a:gd name="connsiteY16" fmla="*/ 2062024 h 4988104"/>
              <a:gd name="connsiteX17" fmla="*/ 1280160 w 3204059"/>
              <a:gd name="connsiteY17" fmla="*/ 1710894 h 4988104"/>
              <a:gd name="connsiteX18" fmla="*/ 1294791 w 3204059"/>
              <a:gd name="connsiteY18" fmla="*/ 1520699 h 4988104"/>
              <a:gd name="connsiteX19" fmla="*/ 1638605 w 3204059"/>
              <a:gd name="connsiteY19" fmla="*/ 1520699 h 4988104"/>
              <a:gd name="connsiteX20" fmla="*/ 2150669 w 3204059"/>
              <a:gd name="connsiteY20" fmla="*/ 591669 h 4988104"/>
              <a:gd name="connsiteX21" fmla="*/ 2157984 w 3204059"/>
              <a:gd name="connsiteY21" fmla="*/ 28398 h 4988104"/>
              <a:gd name="connsiteX22" fmla="*/ 3204058 w 3204059"/>
              <a:gd name="connsiteY22" fmla="*/ 108865 h 4988104"/>
              <a:gd name="connsiteX0" fmla="*/ 3204058 w 3204059"/>
              <a:gd name="connsiteY0" fmla="*/ 83433 h 4962672"/>
              <a:gd name="connsiteX1" fmla="*/ 3204058 w 3204059"/>
              <a:gd name="connsiteY1" fmla="*/ 2782742 h 4962672"/>
              <a:gd name="connsiteX2" fmla="*/ 2370125 w 3204059"/>
              <a:gd name="connsiteY2" fmla="*/ 3609360 h 4962672"/>
              <a:gd name="connsiteX3" fmla="*/ 2296973 w 3204059"/>
              <a:gd name="connsiteY3" fmla="*/ 3726403 h 4962672"/>
              <a:gd name="connsiteX4" fmla="*/ 1367943 w 3204059"/>
              <a:gd name="connsiteY4" fmla="*/ 4304304 h 4962672"/>
              <a:gd name="connsiteX5" fmla="*/ 577901 w 3204059"/>
              <a:gd name="connsiteY5" fmla="*/ 4962672 h 4962672"/>
              <a:gd name="connsiteX6" fmla="*/ 563271 w 3204059"/>
              <a:gd name="connsiteY6" fmla="*/ 3426480 h 4962672"/>
              <a:gd name="connsiteX7" fmla="*/ 212141 w 3204059"/>
              <a:gd name="connsiteY7" fmla="*/ 3441110 h 4962672"/>
              <a:gd name="connsiteX8" fmla="*/ 0 w 3204059"/>
              <a:gd name="connsiteY8" fmla="*/ 3367958 h 4962672"/>
              <a:gd name="connsiteX9" fmla="*/ 219456 w 3204059"/>
              <a:gd name="connsiteY9" fmla="*/ 3082665 h 4962672"/>
              <a:gd name="connsiteX10" fmla="*/ 204826 w 3204059"/>
              <a:gd name="connsiteY10" fmla="*/ 3031459 h 4962672"/>
              <a:gd name="connsiteX11" fmla="*/ 219456 w 3204059"/>
              <a:gd name="connsiteY11" fmla="*/ 2804688 h 4962672"/>
              <a:gd name="connsiteX12" fmla="*/ 219456 w 3204059"/>
              <a:gd name="connsiteY12" fmla="*/ 2804688 h 4962672"/>
              <a:gd name="connsiteX13" fmla="*/ 226771 w 3204059"/>
              <a:gd name="connsiteY13" fmla="*/ 2599862 h 4962672"/>
              <a:gd name="connsiteX14" fmla="*/ 138989 w 3204059"/>
              <a:gd name="connsiteY14" fmla="*/ 2409667 h 4962672"/>
              <a:gd name="connsiteX15" fmla="*/ 197511 w 3204059"/>
              <a:gd name="connsiteY15" fmla="*/ 2058537 h 4962672"/>
              <a:gd name="connsiteX16" fmla="*/ 548640 w 3204059"/>
              <a:gd name="connsiteY16" fmla="*/ 2036592 h 4962672"/>
              <a:gd name="connsiteX17" fmla="*/ 1280160 w 3204059"/>
              <a:gd name="connsiteY17" fmla="*/ 1685462 h 4962672"/>
              <a:gd name="connsiteX18" fmla="*/ 1294791 w 3204059"/>
              <a:gd name="connsiteY18" fmla="*/ 1495267 h 4962672"/>
              <a:gd name="connsiteX19" fmla="*/ 1638605 w 3204059"/>
              <a:gd name="connsiteY19" fmla="*/ 1495267 h 4962672"/>
              <a:gd name="connsiteX20" fmla="*/ 2150669 w 3204059"/>
              <a:gd name="connsiteY20" fmla="*/ 566237 h 4962672"/>
              <a:gd name="connsiteX21" fmla="*/ 2165299 w 3204059"/>
              <a:gd name="connsiteY21" fmla="*/ 32227 h 4962672"/>
              <a:gd name="connsiteX22" fmla="*/ 3204058 w 3204059"/>
              <a:gd name="connsiteY22" fmla="*/ 83433 h 4962672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204058" h="4974671">
                <a:moveTo>
                  <a:pt x="3204058" y="95432"/>
                </a:moveTo>
                <a:lnTo>
                  <a:pt x="3204058" y="2794741"/>
                </a:lnTo>
                <a:lnTo>
                  <a:pt x="2370125" y="3621359"/>
                </a:lnTo>
                <a:lnTo>
                  <a:pt x="2296973" y="3738402"/>
                </a:lnTo>
                <a:lnTo>
                  <a:pt x="1367943" y="4316303"/>
                </a:lnTo>
                <a:lnTo>
                  <a:pt x="577901" y="4974671"/>
                </a:lnTo>
                <a:lnTo>
                  <a:pt x="563271" y="3438479"/>
                </a:lnTo>
                <a:lnTo>
                  <a:pt x="212141" y="3453109"/>
                </a:lnTo>
                <a:lnTo>
                  <a:pt x="0" y="3379957"/>
                </a:lnTo>
                <a:lnTo>
                  <a:pt x="219456" y="3094664"/>
                </a:lnTo>
                <a:lnTo>
                  <a:pt x="204826" y="3043458"/>
                </a:lnTo>
                <a:lnTo>
                  <a:pt x="219456" y="2816687"/>
                </a:lnTo>
                <a:lnTo>
                  <a:pt x="219456" y="2816687"/>
                </a:lnTo>
                <a:lnTo>
                  <a:pt x="226771" y="2611861"/>
                </a:lnTo>
                <a:lnTo>
                  <a:pt x="138989" y="2421666"/>
                </a:lnTo>
                <a:lnTo>
                  <a:pt x="197511" y="2070536"/>
                </a:lnTo>
                <a:lnTo>
                  <a:pt x="548640" y="2048591"/>
                </a:lnTo>
                <a:lnTo>
                  <a:pt x="1280160" y="1697461"/>
                </a:lnTo>
                <a:lnTo>
                  <a:pt x="1294791" y="1507266"/>
                </a:lnTo>
                <a:lnTo>
                  <a:pt x="1638605" y="1507266"/>
                </a:lnTo>
                <a:lnTo>
                  <a:pt x="2150669" y="578236"/>
                </a:lnTo>
                <a:cubicBezTo>
                  <a:pt x="2153107" y="390479"/>
                  <a:pt x="2162861" y="231983"/>
                  <a:pt x="2165299" y="44226"/>
                </a:cubicBezTo>
                <a:cubicBezTo>
                  <a:pt x="2228697" y="-50872"/>
                  <a:pt x="2365249" y="35692"/>
                  <a:pt x="2538375" y="44226"/>
                </a:cubicBezTo>
                <a:cubicBezTo>
                  <a:pt x="2711502" y="52760"/>
                  <a:pt x="3091892" y="80802"/>
                  <a:pt x="3204058" y="95432"/>
                </a:cubicBez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61950" y="5554663"/>
            <a:ext cx="2674938" cy="1311275"/>
          </a:xfrm>
          <a:custGeom>
            <a:avLst/>
            <a:gdLst>
              <a:gd name="connsiteX0" fmla="*/ 2130725 w 2674189"/>
              <a:gd name="connsiteY0" fmla="*/ 0 h 1311215"/>
              <a:gd name="connsiteX1" fmla="*/ 2656936 w 2674189"/>
              <a:gd name="connsiteY1" fmla="*/ 879895 h 1311215"/>
              <a:gd name="connsiteX2" fmla="*/ 2674189 w 2674189"/>
              <a:gd name="connsiteY2" fmla="*/ 1311215 h 1311215"/>
              <a:gd name="connsiteX3" fmla="*/ 0 w 2674189"/>
              <a:gd name="connsiteY3" fmla="*/ 1311215 h 1311215"/>
              <a:gd name="connsiteX4" fmla="*/ 112144 w 2674189"/>
              <a:gd name="connsiteY4" fmla="*/ 1190446 h 1311215"/>
              <a:gd name="connsiteX5" fmla="*/ 474453 w 2674189"/>
              <a:gd name="connsiteY5" fmla="*/ 534838 h 1311215"/>
              <a:gd name="connsiteX6" fmla="*/ 638355 w 2674189"/>
              <a:gd name="connsiteY6" fmla="*/ 534838 h 1311215"/>
              <a:gd name="connsiteX7" fmla="*/ 983412 w 2674189"/>
              <a:gd name="connsiteY7" fmla="*/ 715993 h 1311215"/>
              <a:gd name="connsiteX8" fmla="*/ 948906 w 2674189"/>
              <a:gd name="connsiteY8" fmla="*/ 785004 h 1311215"/>
              <a:gd name="connsiteX9" fmla="*/ 974785 w 2674189"/>
              <a:gd name="connsiteY9" fmla="*/ 819510 h 1311215"/>
              <a:gd name="connsiteX10" fmla="*/ 1009291 w 2674189"/>
              <a:gd name="connsiteY10" fmla="*/ 854015 h 1311215"/>
              <a:gd name="connsiteX11" fmla="*/ 1052423 w 2674189"/>
              <a:gd name="connsiteY11" fmla="*/ 862642 h 1311215"/>
              <a:gd name="connsiteX12" fmla="*/ 1086929 w 2674189"/>
              <a:gd name="connsiteY12" fmla="*/ 879895 h 1311215"/>
              <a:gd name="connsiteX13" fmla="*/ 1354348 w 2674189"/>
              <a:gd name="connsiteY13" fmla="*/ 655608 h 1311215"/>
              <a:gd name="connsiteX14" fmla="*/ 2130725 w 2674189"/>
              <a:gd name="connsiteY14" fmla="*/ 0 h 1311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74189" h="1311215">
                <a:moveTo>
                  <a:pt x="2130725" y="0"/>
                </a:moveTo>
                <a:lnTo>
                  <a:pt x="2656936" y="879895"/>
                </a:lnTo>
                <a:lnTo>
                  <a:pt x="2674189" y="1311215"/>
                </a:lnTo>
                <a:lnTo>
                  <a:pt x="0" y="1311215"/>
                </a:lnTo>
                <a:lnTo>
                  <a:pt x="112144" y="1190446"/>
                </a:lnTo>
                <a:lnTo>
                  <a:pt x="474453" y="534838"/>
                </a:lnTo>
                <a:lnTo>
                  <a:pt x="638355" y="534838"/>
                </a:lnTo>
                <a:lnTo>
                  <a:pt x="983412" y="715993"/>
                </a:lnTo>
                <a:lnTo>
                  <a:pt x="948906" y="785004"/>
                </a:lnTo>
                <a:lnTo>
                  <a:pt x="974785" y="819510"/>
                </a:lnTo>
                <a:lnTo>
                  <a:pt x="1009291" y="854015"/>
                </a:lnTo>
                <a:lnTo>
                  <a:pt x="1052423" y="862642"/>
                </a:lnTo>
                <a:lnTo>
                  <a:pt x="1086929" y="879895"/>
                </a:lnTo>
                <a:lnTo>
                  <a:pt x="1354348" y="655608"/>
                </a:lnTo>
                <a:lnTo>
                  <a:pt x="2130725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838450" y="4589463"/>
            <a:ext cx="6210300" cy="2276475"/>
          </a:xfrm>
          <a:custGeom>
            <a:avLst/>
            <a:gdLst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59524 w 6211018"/>
              <a:gd name="connsiteY6" fmla="*/ 94890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16392 w 6211018"/>
              <a:gd name="connsiteY6" fmla="*/ 86264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211018" h="2277373">
                <a:moveTo>
                  <a:pt x="198407" y="2268747"/>
                </a:moveTo>
                <a:lnTo>
                  <a:pt x="198407" y="1854679"/>
                </a:lnTo>
                <a:lnTo>
                  <a:pt x="0" y="1518249"/>
                </a:lnTo>
                <a:lnTo>
                  <a:pt x="1828800" y="957532"/>
                </a:lnTo>
                <a:lnTo>
                  <a:pt x="2613803" y="776377"/>
                </a:lnTo>
                <a:lnTo>
                  <a:pt x="3278037" y="474453"/>
                </a:lnTo>
                <a:lnTo>
                  <a:pt x="3916392" y="86264"/>
                </a:lnTo>
                <a:lnTo>
                  <a:pt x="4011283" y="0"/>
                </a:lnTo>
                <a:lnTo>
                  <a:pt x="5443267" y="586596"/>
                </a:lnTo>
                <a:lnTo>
                  <a:pt x="5555411" y="828136"/>
                </a:lnTo>
                <a:lnTo>
                  <a:pt x="6090249" y="1181819"/>
                </a:lnTo>
                <a:lnTo>
                  <a:pt x="6072996" y="1199072"/>
                </a:lnTo>
                <a:lnTo>
                  <a:pt x="6211018" y="1656272"/>
                </a:lnTo>
                <a:lnTo>
                  <a:pt x="6167886" y="2277373"/>
                </a:lnTo>
                <a:lnTo>
                  <a:pt x="1526875" y="2277373"/>
                </a:lnTo>
                <a:lnTo>
                  <a:pt x="198407" y="2268747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229600" y="4519613"/>
            <a:ext cx="914400" cy="1260475"/>
          </a:xfrm>
          <a:custGeom>
            <a:avLst/>
            <a:gdLst>
              <a:gd name="connsiteX0" fmla="*/ 914400 w 914400"/>
              <a:gd name="connsiteY0" fmla="*/ 112143 h 1259456"/>
              <a:gd name="connsiteX1" fmla="*/ 327804 w 914400"/>
              <a:gd name="connsiteY1" fmla="*/ 0 h 1259456"/>
              <a:gd name="connsiteX2" fmla="*/ 500332 w 914400"/>
              <a:gd name="connsiteY2" fmla="*/ 146649 h 1259456"/>
              <a:gd name="connsiteX3" fmla="*/ 526211 w 914400"/>
              <a:gd name="connsiteY3" fmla="*/ 258792 h 1259456"/>
              <a:gd name="connsiteX4" fmla="*/ 483079 w 914400"/>
              <a:gd name="connsiteY4" fmla="*/ 345056 h 1259456"/>
              <a:gd name="connsiteX5" fmla="*/ 0 w 914400"/>
              <a:gd name="connsiteY5" fmla="*/ 474452 h 1259456"/>
              <a:gd name="connsiteX6" fmla="*/ 155275 w 914400"/>
              <a:gd name="connsiteY6" fmla="*/ 897147 h 1259456"/>
              <a:gd name="connsiteX7" fmla="*/ 698740 w 914400"/>
              <a:gd name="connsiteY7" fmla="*/ 1259456 h 1259456"/>
              <a:gd name="connsiteX8" fmla="*/ 914400 w 914400"/>
              <a:gd name="connsiteY8" fmla="*/ 1224950 h 1259456"/>
              <a:gd name="connsiteX9" fmla="*/ 914400 w 914400"/>
              <a:gd name="connsiteY9" fmla="*/ 112143 h 125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" h="1259456">
                <a:moveTo>
                  <a:pt x="914400" y="112143"/>
                </a:moveTo>
                <a:lnTo>
                  <a:pt x="327804" y="0"/>
                </a:lnTo>
                <a:lnTo>
                  <a:pt x="500332" y="146649"/>
                </a:lnTo>
                <a:lnTo>
                  <a:pt x="526211" y="258792"/>
                </a:lnTo>
                <a:lnTo>
                  <a:pt x="483079" y="345056"/>
                </a:lnTo>
                <a:lnTo>
                  <a:pt x="0" y="474452"/>
                </a:lnTo>
                <a:lnTo>
                  <a:pt x="155275" y="897147"/>
                </a:lnTo>
                <a:lnTo>
                  <a:pt x="698740" y="1259456"/>
                </a:lnTo>
                <a:lnTo>
                  <a:pt x="914400" y="1224950"/>
                </a:lnTo>
                <a:lnTo>
                  <a:pt x="914400" y="112143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47950" y="6210300"/>
            <a:ext cx="4770601" cy="646331"/>
          </a:xfrm>
          <a:prstGeom prst="rect">
            <a:avLst/>
          </a:prstGeom>
          <a:gradFill>
            <a:gsLst>
              <a:gs pos="68000">
                <a:srgbClr val="D9CEB0">
                  <a:lumMod val="21000"/>
                  <a:lumOff val="79000"/>
                </a:srgbClr>
              </a:gs>
              <a:gs pos="95000">
                <a:srgbClr val="E0D8C0"/>
              </a:gs>
              <a:gs pos="23000">
                <a:schemeClr val="bg1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36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Communications: CPDLC</a:t>
            </a:r>
            <a:endParaRPr lang="en-US" sz="36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569149"/>
              </p:ext>
            </p:extLst>
          </p:nvPr>
        </p:nvGraphicFramePr>
        <p:xfrm>
          <a:off x="188043" y="1532572"/>
          <a:ext cx="2555157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423"/>
                <a:gridCol w="1224734"/>
              </a:tblGrid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Unknown/long-term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Red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6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1-3 years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C000"/>
                          </a:solidFill>
                        </a:rPr>
                        <a:t>Yellow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Current</a:t>
                      </a:r>
                      <a:r>
                        <a:rPr lang="en-US" sz="1400" baseline="0" dirty="0" smtClean="0"/>
                        <a:t> capability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Green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485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UPRs-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Reduced Separation- Arctic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2906668"/>
              </p:ext>
            </p:extLst>
          </p:nvPr>
        </p:nvGraphicFramePr>
        <p:xfrm>
          <a:off x="600074" y="2139950"/>
          <a:ext cx="8010525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2105"/>
                <a:gridCol w="1602105"/>
                <a:gridCol w="1602105"/>
                <a:gridCol w="1602105"/>
                <a:gridCol w="16021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ANSP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 NM Lateral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NM Longitudinal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 NM Lateral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 NM Longitudinal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Anchorage Arctic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Edmonton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RNP-4</a:t>
                      </a:r>
                      <a:r>
                        <a:rPr lang="en-US" baseline="0" dirty="0" smtClean="0"/>
                        <a:t> or 10 aircraft 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</a:tr>
              <a:tr h="29273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Magadan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Murmansk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9460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</a:t>
            </a:r>
            <a:r>
              <a:rPr lang="en-US" sz="3600" dirty="0"/>
              <a:t> </a:t>
            </a:r>
            <a:r>
              <a:rPr lang="en-US" sz="3600" dirty="0" smtClean="0"/>
              <a:t>-Technology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Reduced Separation- Anchorage/RTE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125609"/>
              </p:ext>
            </p:extLst>
          </p:nvPr>
        </p:nvGraphicFramePr>
        <p:xfrm>
          <a:off x="800099" y="2054225"/>
          <a:ext cx="779145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8290"/>
                <a:gridCol w="1558290"/>
                <a:gridCol w="1558290"/>
                <a:gridCol w="1558290"/>
                <a:gridCol w="15582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ANSP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 NM Lateral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NM Longitudinal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 NM Lateral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 NM Longitudinal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Anchorage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Edmonton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RNP-4</a:t>
                      </a:r>
                      <a:r>
                        <a:rPr lang="en-US" baseline="0" dirty="0" smtClean="0"/>
                        <a:t> or 10 aircraft only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Magadan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P-K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67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of Terms of Reference (TORs) for Pacific Project (PPT) and relevant discussions to airspace analysis</a:t>
            </a:r>
          </a:p>
          <a:p>
            <a:r>
              <a:rPr lang="en-US" dirty="0" smtClean="0"/>
              <a:t>Discuss necessary requirements/inhibitors to support UPRs</a:t>
            </a:r>
            <a:r>
              <a:rPr lang="en-US" dirty="0"/>
              <a:t> </a:t>
            </a:r>
            <a:r>
              <a:rPr lang="en-US" dirty="0" smtClean="0"/>
              <a:t>and results from seamless airspace chart</a:t>
            </a:r>
          </a:p>
          <a:p>
            <a:r>
              <a:rPr lang="en-US" dirty="0" smtClean="0"/>
              <a:t>Evaluate operator desired UPR improvements in respective airspace volumes compared to ANSP requirements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1794D-CE01-4982-8A1C-98D478D9AB49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</a:t>
            </a:r>
            <a:r>
              <a:rPr lang="en-US" sz="3600" dirty="0"/>
              <a:t>-</a:t>
            </a:r>
            <a:r>
              <a:rPr lang="en-US" sz="3600" dirty="0" smtClean="0"/>
              <a:t> </a:t>
            </a:r>
            <a:r>
              <a:rPr lang="en-US" sz="3600" dirty="0"/>
              <a:t>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Reduced Separation- NOPAC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11627"/>
              </p:ext>
            </p:extLst>
          </p:nvPr>
        </p:nvGraphicFramePr>
        <p:xfrm>
          <a:off x="638175" y="2092325"/>
          <a:ext cx="805815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1630"/>
                <a:gridCol w="1611630"/>
                <a:gridCol w="1611630"/>
                <a:gridCol w="1611630"/>
                <a:gridCol w="161163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ANSP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 NM Lateral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NM Longitudinal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 NM Lateral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30 NM Longitudinal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Anchorage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Fukuoka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Oakland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P-K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TBA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Vancouver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774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5308600" y="-23813"/>
            <a:ext cx="2470150" cy="2435226"/>
          </a:xfrm>
          <a:custGeom>
            <a:avLst/>
            <a:gdLst>
              <a:gd name="connsiteX0" fmla="*/ 0 w 2470068"/>
              <a:gd name="connsiteY0" fmla="*/ 0 h 2434442"/>
              <a:gd name="connsiteX1" fmla="*/ 11875 w 2470068"/>
              <a:gd name="connsiteY1" fmla="*/ 2434442 h 2434442"/>
              <a:gd name="connsiteX2" fmla="*/ 973777 w 2470068"/>
              <a:gd name="connsiteY2" fmla="*/ 1425039 h 2434442"/>
              <a:gd name="connsiteX3" fmla="*/ 2470068 w 2470068"/>
              <a:gd name="connsiteY3" fmla="*/ 1413164 h 2434442"/>
              <a:gd name="connsiteX4" fmla="*/ 2458192 w 2470068"/>
              <a:gd name="connsiteY4" fmla="*/ 11876 h 243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0068" h="2434442">
                <a:moveTo>
                  <a:pt x="0" y="0"/>
                </a:moveTo>
                <a:cubicBezTo>
                  <a:pt x="3958" y="811481"/>
                  <a:pt x="7917" y="1622961"/>
                  <a:pt x="11875" y="2434442"/>
                </a:cubicBezTo>
                <a:lnTo>
                  <a:pt x="973777" y="1425039"/>
                </a:lnTo>
                <a:lnTo>
                  <a:pt x="2470068" y="1413164"/>
                </a:lnTo>
                <a:lnTo>
                  <a:pt x="2458192" y="11876"/>
                </a:lnTo>
              </a:path>
            </a:pathLst>
          </a:custGeom>
          <a:solidFill>
            <a:srgbClr val="7030A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13" y="-34925"/>
            <a:ext cx="4381501" cy="1436688"/>
          </a:xfrm>
          <a:custGeom>
            <a:avLst/>
            <a:gdLst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2481943 w 4381995"/>
              <a:gd name="connsiteY2" fmla="*/ 1436914 h 1436914"/>
              <a:gd name="connsiteX3" fmla="*/ 3396343 w 4381995"/>
              <a:gd name="connsiteY3" fmla="*/ 1294410 h 1436914"/>
              <a:gd name="connsiteX4" fmla="*/ 4370120 w 4381995"/>
              <a:gd name="connsiteY4" fmla="*/ 1365662 h 1436914"/>
              <a:gd name="connsiteX5" fmla="*/ 4381995 w 4381995"/>
              <a:gd name="connsiteY5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96343 w 4381995"/>
              <a:gd name="connsiteY4" fmla="*/ 129441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89027 w 4381995"/>
              <a:gd name="connsiteY4" fmla="*/ 112616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01244 w 4381995"/>
              <a:gd name="connsiteY4" fmla="*/ 1287095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1995" h="1436914">
                <a:moveTo>
                  <a:pt x="0" y="0"/>
                </a:moveTo>
                <a:lnTo>
                  <a:pt x="11876" y="676894"/>
                </a:lnTo>
                <a:cubicBezTo>
                  <a:pt x="372094" y="787730"/>
                  <a:pt x="720437" y="957943"/>
                  <a:pt x="1080655" y="1068779"/>
                </a:cubicBezTo>
                <a:lnTo>
                  <a:pt x="2481943" y="1436914"/>
                </a:lnTo>
                <a:lnTo>
                  <a:pt x="3301244" y="1287095"/>
                </a:lnTo>
                <a:lnTo>
                  <a:pt x="4370120" y="1365662"/>
                </a:lnTo>
                <a:lnTo>
                  <a:pt x="4381995" y="23751"/>
                </a:lnTo>
              </a:path>
            </a:pathLst>
          </a:cu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346575" y="-23813"/>
            <a:ext cx="962025" cy="1425576"/>
          </a:xfrm>
          <a:custGeom>
            <a:avLst/>
            <a:gdLst>
              <a:gd name="connsiteX0" fmla="*/ 11875 w 961901"/>
              <a:gd name="connsiteY0" fmla="*/ 0 h 1425039"/>
              <a:gd name="connsiteX1" fmla="*/ 0 w 961901"/>
              <a:gd name="connsiteY1" fmla="*/ 1353787 h 1425039"/>
              <a:gd name="connsiteX2" fmla="*/ 961901 w 961901"/>
              <a:gd name="connsiteY2" fmla="*/ 1425039 h 1425039"/>
              <a:gd name="connsiteX3" fmla="*/ 961901 w 961901"/>
              <a:gd name="connsiteY3" fmla="*/ 11876 h 142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1901" h="1425039">
                <a:moveTo>
                  <a:pt x="11875" y="0"/>
                </a:moveTo>
                <a:lnTo>
                  <a:pt x="0" y="1353787"/>
                </a:lnTo>
                <a:lnTo>
                  <a:pt x="961901" y="1425039"/>
                </a:lnTo>
                <a:lnTo>
                  <a:pt x="961901" y="11876"/>
                </a:lnTo>
              </a:path>
            </a:pathLst>
          </a:cu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772400" y="-6350"/>
            <a:ext cx="1371600" cy="4632325"/>
          </a:xfrm>
          <a:custGeom>
            <a:avLst/>
            <a:gdLst>
              <a:gd name="connsiteX0" fmla="*/ 0 w 1371600"/>
              <a:gd name="connsiteY0" fmla="*/ 0 h 4631377"/>
              <a:gd name="connsiteX1" fmla="*/ 5938 w 1371600"/>
              <a:gd name="connsiteY1" fmla="*/ 3972296 h 4631377"/>
              <a:gd name="connsiteX2" fmla="*/ 29688 w 1371600"/>
              <a:gd name="connsiteY2" fmla="*/ 3984172 h 4631377"/>
              <a:gd name="connsiteX3" fmla="*/ 53439 w 1371600"/>
              <a:gd name="connsiteY3" fmla="*/ 3990109 h 4631377"/>
              <a:gd name="connsiteX4" fmla="*/ 77190 w 1371600"/>
              <a:gd name="connsiteY4" fmla="*/ 3990109 h 4631377"/>
              <a:gd name="connsiteX5" fmla="*/ 95003 w 1371600"/>
              <a:gd name="connsiteY5" fmla="*/ 3978234 h 4631377"/>
              <a:gd name="connsiteX6" fmla="*/ 118753 w 1371600"/>
              <a:gd name="connsiteY6" fmla="*/ 3966359 h 4631377"/>
              <a:gd name="connsiteX7" fmla="*/ 130629 w 1371600"/>
              <a:gd name="connsiteY7" fmla="*/ 3966359 h 4631377"/>
              <a:gd name="connsiteX8" fmla="*/ 154379 w 1371600"/>
              <a:gd name="connsiteY8" fmla="*/ 3966359 h 4631377"/>
              <a:gd name="connsiteX9" fmla="*/ 154379 w 1371600"/>
              <a:gd name="connsiteY9" fmla="*/ 3966359 h 4631377"/>
              <a:gd name="connsiteX10" fmla="*/ 166255 w 1371600"/>
              <a:gd name="connsiteY10" fmla="*/ 4001985 h 4631377"/>
              <a:gd name="connsiteX11" fmla="*/ 207818 w 1371600"/>
              <a:gd name="connsiteY11" fmla="*/ 4049486 h 4631377"/>
              <a:gd name="connsiteX12" fmla="*/ 255319 w 1371600"/>
              <a:gd name="connsiteY12" fmla="*/ 4096987 h 4631377"/>
              <a:gd name="connsiteX13" fmla="*/ 290945 w 1371600"/>
              <a:gd name="connsiteY13" fmla="*/ 4150426 h 4631377"/>
              <a:gd name="connsiteX14" fmla="*/ 320634 w 1371600"/>
              <a:gd name="connsiteY14" fmla="*/ 4197928 h 4631377"/>
              <a:gd name="connsiteX15" fmla="*/ 391886 w 1371600"/>
              <a:gd name="connsiteY15" fmla="*/ 4162302 h 4631377"/>
              <a:gd name="connsiteX16" fmla="*/ 403761 w 1371600"/>
              <a:gd name="connsiteY16" fmla="*/ 4114800 h 4631377"/>
              <a:gd name="connsiteX17" fmla="*/ 475013 w 1371600"/>
              <a:gd name="connsiteY17" fmla="*/ 4085112 h 4631377"/>
              <a:gd name="connsiteX18" fmla="*/ 552203 w 1371600"/>
              <a:gd name="connsiteY18" fmla="*/ 4138551 h 4631377"/>
              <a:gd name="connsiteX19" fmla="*/ 670956 w 1371600"/>
              <a:gd name="connsiteY19" fmla="*/ 4286993 h 4631377"/>
              <a:gd name="connsiteX20" fmla="*/ 783771 w 1371600"/>
              <a:gd name="connsiteY20" fmla="*/ 4524499 h 4631377"/>
              <a:gd name="connsiteX21" fmla="*/ 1371600 w 1371600"/>
              <a:gd name="connsiteY21" fmla="*/ 4631377 h 4631377"/>
              <a:gd name="connsiteX22" fmla="*/ 1371600 w 1371600"/>
              <a:gd name="connsiteY22" fmla="*/ 5938 h 4631377"/>
              <a:gd name="connsiteX23" fmla="*/ 1341912 w 1371600"/>
              <a:gd name="connsiteY23" fmla="*/ 0 h 463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71600" h="4631377">
                <a:moveTo>
                  <a:pt x="0" y="0"/>
                </a:moveTo>
                <a:cubicBezTo>
                  <a:pt x="1979" y="1324099"/>
                  <a:pt x="3959" y="2648197"/>
                  <a:pt x="5938" y="3972296"/>
                </a:cubicBezTo>
                <a:lnTo>
                  <a:pt x="29688" y="3984172"/>
                </a:lnTo>
                <a:lnTo>
                  <a:pt x="53439" y="3990109"/>
                </a:lnTo>
                <a:lnTo>
                  <a:pt x="77190" y="3990109"/>
                </a:lnTo>
                <a:lnTo>
                  <a:pt x="95003" y="3978234"/>
                </a:lnTo>
                <a:lnTo>
                  <a:pt x="118753" y="3966359"/>
                </a:lnTo>
                <a:lnTo>
                  <a:pt x="130629" y="3966359"/>
                </a:lnTo>
                <a:lnTo>
                  <a:pt x="154379" y="3966359"/>
                </a:lnTo>
                <a:lnTo>
                  <a:pt x="154379" y="3966359"/>
                </a:lnTo>
                <a:lnTo>
                  <a:pt x="166255" y="4001985"/>
                </a:lnTo>
                <a:lnTo>
                  <a:pt x="207818" y="4049486"/>
                </a:lnTo>
                <a:lnTo>
                  <a:pt x="255319" y="4096987"/>
                </a:lnTo>
                <a:lnTo>
                  <a:pt x="290945" y="4150426"/>
                </a:lnTo>
                <a:lnTo>
                  <a:pt x="320634" y="4197928"/>
                </a:lnTo>
                <a:lnTo>
                  <a:pt x="391886" y="4162302"/>
                </a:lnTo>
                <a:lnTo>
                  <a:pt x="403761" y="4114800"/>
                </a:lnTo>
                <a:lnTo>
                  <a:pt x="475013" y="4085112"/>
                </a:lnTo>
                <a:lnTo>
                  <a:pt x="552203" y="4138551"/>
                </a:lnTo>
                <a:lnTo>
                  <a:pt x="670956" y="4286993"/>
                </a:lnTo>
                <a:lnTo>
                  <a:pt x="783771" y="4524499"/>
                </a:lnTo>
                <a:lnTo>
                  <a:pt x="1371600" y="4631377"/>
                </a:lnTo>
                <a:lnTo>
                  <a:pt x="1371600" y="5938"/>
                </a:lnTo>
                <a:lnTo>
                  <a:pt x="1341912" y="0"/>
                </a:lnTo>
              </a:path>
            </a:pathLst>
          </a:custGeom>
          <a:solidFill>
            <a:srgbClr val="7030A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473450" y="1390650"/>
            <a:ext cx="5264150" cy="4133850"/>
          </a:xfrm>
          <a:custGeom>
            <a:avLst/>
            <a:gdLst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1555750 w 5264150"/>
              <a:gd name="connsiteY33" fmla="*/ 1866900 h 4133850"/>
              <a:gd name="connsiteX34" fmla="*/ 1835150 w 5264150"/>
              <a:gd name="connsiteY34" fmla="*/ 1682750 h 4133850"/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908050 w 5264150"/>
              <a:gd name="connsiteY33" fmla="*/ 2584450 h 4133850"/>
              <a:gd name="connsiteX34" fmla="*/ 1555750 w 5264150"/>
              <a:gd name="connsiteY34" fmla="*/ 1866900 h 4133850"/>
              <a:gd name="connsiteX35" fmla="*/ 1835150 w 5264150"/>
              <a:gd name="connsiteY35" fmla="*/ 1682750 h 413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4150" h="4133850">
                <a:moveTo>
                  <a:pt x="1835150" y="1682750"/>
                </a:moveTo>
                <a:lnTo>
                  <a:pt x="1835150" y="1041400"/>
                </a:lnTo>
                <a:lnTo>
                  <a:pt x="2825750" y="12700"/>
                </a:lnTo>
                <a:lnTo>
                  <a:pt x="4298950" y="0"/>
                </a:lnTo>
                <a:cubicBezTo>
                  <a:pt x="4296833" y="857250"/>
                  <a:pt x="4294717" y="1714500"/>
                  <a:pt x="4292600" y="2571750"/>
                </a:cubicBezTo>
                <a:lnTo>
                  <a:pt x="4356100" y="2597150"/>
                </a:lnTo>
                <a:lnTo>
                  <a:pt x="4381500" y="2584450"/>
                </a:lnTo>
                <a:lnTo>
                  <a:pt x="4419600" y="2578100"/>
                </a:lnTo>
                <a:lnTo>
                  <a:pt x="4464050" y="2578100"/>
                </a:lnTo>
                <a:lnTo>
                  <a:pt x="4470400" y="2616200"/>
                </a:lnTo>
                <a:lnTo>
                  <a:pt x="4597400" y="2787650"/>
                </a:lnTo>
                <a:lnTo>
                  <a:pt x="4597400" y="2787650"/>
                </a:lnTo>
                <a:lnTo>
                  <a:pt x="4692650" y="2768600"/>
                </a:lnTo>
                <a:lnTo>
                  <a:pt x="4699000" y="2724150"/>
                </a:lnTo>
                <a:lnTo>
                  <a:pt x="4737100" y="2698750"/>
                </a:lnTo>
                <a:lnTo>
                  <a:pt x="4775200" y="2698750"/>
                </a:lnTo>
                <a:lnTo>
                  <a:pt x="4927600" y="2832100"/>
                </a:lnTo>
                <a:lnTo>
                  <a:pt x="5054600" y="3086100"/>
                </a:lnTo>
                <a:lnTo>
                  <a:pt x="5105400" y="3168650"/>
                </a:lnTo>
                <a:lnTo>
                  <a:pt x="5251450" y="3282950"/>
                </a:lnTo>
                <a:lnTo>
                  <a:pt x="5264150" y="3384550"/>
                </a:lnTo>
                <a:lnTo>
                  <a:pt x="5219700" y="3467100"/>
                </a:lnTo>
                <a:lnTo>
                  <a:pt x="5194300" y="3486150"/>
                </a:lnTo>
                <a:lnTo>
                  <a:pt x="5086350" y="3492500"/>
                </a:lnTo>
                <a:lnTo>
                  <a:pt x="4749800" y="3594100"/>
                </a:lnTo>
                <a:lnTo>
                  <a:pt x="4819650" y="3778250"/>
                </a:lnTo>
                <a:lnTo>
                  <a:pt x="3365500" y="3175000"/>
                </a:lnTo>
                <a:lnTo>
                  <a:pt x="3308350" y="3257550"/>
                </a:lnTo>
                <a:lnTo>
                  <a:pt x="2622550" y="3676650"/>
                </a:lnTo>
                <a:lnTo>
                  <a:pt x="1962150" y="3968750"/>
                </a:lnTo>
                <a:lnTo>
                  <a:pt x="1187450" y="4133850"/>
                </a:lnTo>
                <a:lnTo>
                  <a:pt x="0" y="3956050"/>
                </a:lnTo>
                <a:lnTo>
                  <a:pt x="19050" y="3473450"/>
                </a:lnTo>
                <a:cubicBezTo>
                  <a:pt x="306917" y="3166533"/>
                  <a:pt x="620183" y="2891367"/>
                  <a:pt x="908050" y="2584450"/>
                </a:cubicBezTo>
                <a:lnTo>
                  <a:pt x="1555750" y="1866900"/>
                </a:lnTo>
                <a:lnTo>
                  <a:pt x="1835150" y="168275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501900" y="4845050"/>
            <a:ext cx="2146300" cy="1257300"/>
          </a:xfrm>
          <a:custGeom>
            <a:avLst/>
            <a:gdLst>
              <a:gd name="connsiteX0" fmla="*/ 984250 w 2146300"/>
              <a:gd name="connsiteY0" fmla="*/ 0 h 1257300"/>
              <a:gd name="connsiteX1" fmla="*/ 965200 w 2146300"/>
              <a:gd name="connsiteY1" fmla="*/ 508000 h 1257300"/>
              <a:gd name="connsiteX2" fmla="*/ 2146300 w 2146300"/>
              <a:gd name="connsiteY2" fmla="*/ 692150 h 1257300"/>
              <a:gd name="connsiteX3" fmla="*/ 349250 w 2146300"/>
              <a:gd name="connsiteY3" fmla="*/ 1257300 h 1257300"/>
              <a:gd name="connsiteX4" fmla="*/ 0 w 2146300"/>
              <a:gd name="connsiteY4" fmla="*/ 704850 h 1257300"/>
              <a:gd name="connsiteX5" fmla="*/ 914400 w 2146300"/>
              <a:gd name="connsiteY5" fmla="*/ 120650 h 1257300"/>
              <a:gd name="connsiteX6" fmla="*/ 984250 w 2146300"/>
              <a:gd name="connsiteY6" fmla="*/ 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6300" h="1257300">
                <a:moveTo>
                  <a:pt x="984250" y="0"/>
                </a:moveTo>
                <a:lnTo>
                  <a:pt x="965200" y="508000"/>
                </a:lnTo>
                <a:lnTo>
                  <a:pt x="2146300" y="692150"/>
                </a:lnTo>
                <a:lnTo>
                  <a:pt x="349250" y="1257300"/>
                </a:lnTo>
                <a:lnTo>
                  <a:pt x="0" y="704850"/>
                </a:lnTo>
                <a:lnTo>
                  <a:pt x="914400" y="120650"/>
                </a:lnTo>
                <a:lnTo>
                  <a:pt x="984250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344988" y="1338263"/>
            <a:ext cx="973137" cy="2678112"/>
          </a:xfrm>
          <a:custGeom>
            <a:avLst/>
            <a:gdLst>
              <a:gd name="connsiteX0" fmla="*/ 958291 w 972921"/>
              <a:gd name="connsiteY0" fmla="*/ 65836 h 2677363"/>
              <a:gd name="connsiteX1" fmla="*/ 972921 w 972921"/>
              <a:gd name="connsiteY1" fmla="*/ 1748332 h 2677363"/>
              <a:gd name="connsiteX2" fmla="*/ 694944 w 972921"/>
              <a:gd name="connsiteY2" fmla="*/ 1916582 h 2677363"/>
              <a:gd name="connsiteX3" fmla="*/ 7315 w 972921"/>
              <a:gd name="connsiteY3" fmla="*/ 2677363 h 2677363"/>
              <a:gd name="connsiteX4" fmla="*/ 0 w 972921"/>
              <a:gd name="connsiteY4" fmla="*/ 0 h 26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2921" h="2677363">
                <a:moveTo>
                  <a:pt x="958291" y="65836"/>
                </a:moveTo>
                <a:lnTo>
                  <a:pt x="972921" y="1748332"/>
                </a:lnTo>
                <a:lnTo>
                  <a:pt x="694944" y="1916582"/>
                </a:lnTo>
                <a:lnTo>
                  <a:pt x="7315" y="2677363"/>
                </a:lnTo>
                <a:cubicBezTo>
                  <a:pt x="4877" y="1784909"/>
                  <a:pt x="2438" y="892454"/>
                  <a:pt x="0" y="0"/>
                </a:cubicBezTo>
              </a:path>
            </a:pathLst>
          </a:cu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1413" y="1236663"/>
            <a:ext cx="3203575" cy="4973637"/>
          </a:xfrm>
          <a:custGeom>
            <a:avLst/>
            <a:gdLst>
              <a:gd name="connsiteX0" fmla="*/ 3204058 w 3204058"/>
              <a:gd name="connsiteY0" fmla="*/ 80467 h 4959706"/>
              <a:gd name="connsiteX1" fmla="*/ 3204058 w 3204058"/>
              <a:gd name="connsiteY1" fmla="*/ 2779776 h 4959706"/>
              <a:gd name="connsiteX2" fmla="*/ 2370125 w 3204058"/>
              <a:gd name="connsiteY2" fmla="*/ 3606394 h 4959706"/>
              <a:gd name="connsiteX3" fmla="*/ 2296973 w 3204058"/>
              <a:gd name="connsiteY3" fmla="*/ 3723437 h 4959706"/>
              <a:gd name="connsiteX4" fmla="*/ 1367943 w 3204058"/>
              <a:gd name="connsiteY4" fmla="*/ 4301338 h 4959706"/>
              <a:gd name="connsiteX5" fmla="*/ 577901 w 3204058"/>
              <a:gd name="connsiteY5" fmla="*/ 4959706 h 4959706"/>
              <a:gd name="connsiteX6" fmla="*/ 563271 w 3204058"/>
              <a:gd name="connsiteY6" fmla="*/ 3423514 h 4959706"/>
              <a:gd name="connsiteX7" fmla="*/ 212141 w 3204058"/>
              <a:gd name="connsiteY7" fmla="*/ 3438144 h 4959706"/>
              <a:gd name="connsiteX8" fmla="*/ 0 w 3204058"/>
              <a:gd name="connsiteY8" fmla="*/ 3364992 h 4959706"/>
              <a:gd name="connsiteX9" fmla="*/ 219456 w 3204058"/>
              <a:gd name="connsiteY9" fmla="*/ 3079699 h 4959706"/>
              <a:gd name="connsiteX10" fmla="*/ 204826 w 3204058"/>
              <a:gd name="connsiteY10" fmla="*/ 3028493 h 4959706"/>
              <a:gd name="connsiteX11" fmla="*/ 219456 w 3204058"/>
              <a:gd name="connsiteY11" fmla="*/ 2801722 h 4959706"/>
              <a:gd name="connsiteX12" fmla="*/ 219456 w 3204058"/>
              <a:gd name="connsiteY12" fmla="*/ 2801722 h 4959706"/>
              <a:gd name="connsiteX13" fmla="*/ 226771 w 3204058"/>
              <a:gd name="connsiteY13" fmla="*/ 2596896 h 4959706"/>
              <a:gd name="connsiteX14" fmla="*/ 138989 w 3204058"/>
              <a:gd name="connsiteY14" fmla="*/ 2406701 h 4959706"/>
              <a:gd name="connsiteX15" fmla="*/ 197511 w 3204058"/>
              <a:gd name="connsiteY15" fmla="*/ 2055571 h 4959706"/>
              <a:gd name="connsiteX16" fmla="*/ 548640 w 3204058"/>
              <a:gd name="connsiteY16" fmla="*/ 2033626 h 4959706"/>
              <a:gd name="connsiteX17" fmla="*/ 1280160 w 3204058"/>
              <a:gd name="connsiteY17" fmla="*/ 1682496 h 4959706"/>
              <a:gd name="connsiteX18" fmla="*/ 1294791 w 3204058"/>
              <a:gd name="connsiteY18" fmla="*/ 1492301 h 4959706"/>
              <a:gd name="connsiteX19" fmla="*/ 1638605 w 3204058"/>
              <a:gd name="connsiteY19" fmla="*/ 1492301 h 4959706"/>
              <a:gd name="connsiteX20" fmla="*/ 2150669 w 3204058"/>
              <a:gd name="connsiteY20" fmla="*/ 563271 h 4959706"/>
              <a:gd name="connsiteX21" fmla="*/ 2157984 w 3204058"/>
              <a:gd name="connsiteY21" fmla="*/ 0 h 4959706"/>
              <a:gd name="connsiteX0" fmla="*/ 3204058 w 3204058"/>
              <a:gd name="connsiteY0" fmla="*/ 126644 h 5005883"/>
              <a:gd name="connsiteX1" fmla="*/ 3204058 w 3204058"/>
              <a:gd name="connsiteY1" fmla="*/ 2825953 h 5005883"/>
              <a:gd name="connsiteX2" fmla="*/ 2370125 w 3204058"/>
              <a:gd name="connsiteY2" fmla="*/ 3652571 h 5005883"/>
              <a:gd name="connsiteX3" fmla="*/ 2296973 w 3204058"/>
              <a:gd name="connsiteY3" fmla="*/ 3769614 h 5005883"/>
              <a:gd name="connsiteX4" fmla="*/ 1367943 w 3204058"/>
              <a:gd name="connsiteY4" fmla="*/ 4347515 h 5005883"/>
              <a:gd name="connsiteX5" fmla="*/ 577901 w 3204058"/>
              <a:gd name="connsiteY5" fmla="*/ 5005883 h 5005883"/>
              <a:gd name="connsiteX6" fmla="*/ 563271 w 3204058"/>
              <a:gd name="connsiteY6" fmla="*/ 3469691 h 5005883"/>
              <a:gd name="connsiteX7" fmla="*/ 212141 w 3204058"/>
              <a:gd name="connsiteY7" fmla="*/ 3484321 h 5005883"/>
              <a:gd name="connsiteX8" fmla="*/ 0 w 3204058"/>
              <a:gd name="connsiteY8" fmla="*/ 3411169 h 5005883"/>
              <a:gd name="connsiteX9" fmla="*/ 219456 w 3204058"/>
              <a:gd name="connsiteY9" fmla="*/ 3125876 h 5005883"/>
              <a:gd name="connsiteX10" fmla="*/ 204826 w 3204058"/>
              <a:gd name="connsiteY10" fmla="*/ 3074670 h 5005883"/>
              <a:gd name="connsiteX11" fmla="*/ 219456 w 3204058"/>
              <a:gd name="connsiteY11" fmla="*/ 2847899 h 5005883"/>
              <a:gd name="connsiteX12" fmla="*/ 219456 w 3204058"/>
              <a:gd name="connsiteY12" fmla="*/ 2847899 h 5005883"/>
              <a:gd name="connsiteX13" fmla="*/ 226771 w 3204058"/>
              <a:gd name="connsiteY13" fmla="*/ 2643073 h 5005883"/>
              <a:gd name="connsiteX14" fmla="*/ 138989 w 3204058"/>
              <a:gd name="connsiteY14" fmla="*/ 2452878 h 5005883"/>
              <a:gd name="connsiteX15" fmla="*/ 197511 w 3204058"/>
              <a:gd name="connsiteY15" fmla="*/ 2101748 h 5005883"/>
              <a:gd name="connsiteX16" fmla="*/ 548640 w 3204058"/>
              <a:gd name="connsiteY16" fmla="*/ 2079803 h 5005883"/>
              <a:gd name="connsiteX17" fmla="*/ 1280160 w 3204058"/>
              <a:gd name="connsiteY17" fmla="*/ 1728673 h 5005883"/>
              <a:gd name="connsiteX18" fmla="*/ 1294791 w 3204058"/>
              <a:gd name="connsiteY18" fmla="*/ 1538478 h 5005883"/>
              <a:gd name="connsiteX19" fmla="*/ 1638605 w 3204058"/>
              <a:gd name="connsiteY19" fmla="*/ 1538478 h 5005883"/>
              <a:gd name="connsiteX20" fmla="*/ 2150669 w 3204058"/>
              <a:gd name="connsiteY20" fmla="*/ 609448 h 5005883"/>
              <a:gd name="connsiteX21" fmla="*/ 2157984 w 3204058"/>
              <a:gd name="connsiteY21" fmla="*/ 46177 h 5005883"/>
              <a:gd name="connsiteX22" fmla="*/ 2150669 w 3204058"/>
              <a:gd name="connsiteY22" fmla="*/ 31547 h 5005883"/>
              <a:gd name="connsiteX0" fmla="*/ 3204058 w 3204059"/>
              <a:gd name="connsiteY0" fmla="*/ 108865 h 4988104"/>
              <a:gd name="connsiteX1" fmla="*/ 3204058 w 3204059"/>
              <a:gd name="connsiteY1" fmla="*/ 2808174 h 4988104"/>
              <a:gd name="connsiteX2" fmla="*/ 2370125 w 3204059"/>
              <a:gd name="connsiteY2" fmla="*/ 3634792 h 4988104"/>
              <a:gd name="connsiteX3" fmla="*/ 2296973 w 3204059"/>
              <a:gd name="connsiteY3" fmla="*/ 3751835 h 4988104"/>
              <a:gd name="connsiteX4" fmla="*/ 1367943 w 3204059"/>
              <a:gd name="connsiteY4" fmla="*/ 4329736 h 4988104"/>
              <a:gd name="connsiteX5" fmla="*/ 577901 w 3204059"/>
              <a:gd name="connsiteY5" fmla="*/ 4988104 h 4988104"/>
              <a:gd name="connsiteX6" fmla="*/ 563271 w 3204059"/>
              <a:gd name="connsiteY6" fmla="*/ 3451912 h 4988104"/>
              <a:gd name="connsiteX7" fmla="*/ 212141 w 3204059"/>
              <a:gd name="connsiteY7" fmla="*/ 3466542 h 4988104"/>
              <a:gd name="connsiteX8" fmla="*/ 0 w 3204059"/>
              <a:gd name="connsiteY8" fmla="*/ 3393390 h 4988104"/>
              <a:gd name="connsiteX9" fmla="*/ 219456 w 3204059"/>
              <a:gd name="connsiteY9" fmla="*/ 3108097 h 4988104"/>
              <a:gd name="connsiteX10" fmla="*/ 204826 w 3204059"/>
              <a:gd name="connsiteY10" fmla="*/ 3056891 h 4988104"/>
              <a:gd name="connsiteX11" fmla="*/ 219456 w 3204059"/>
              <a:gd name="connsiteY11" fmla="*/ 2830120 h 4988104"/>
              <a:gd name="connsiteX12" fmla="*/ 219456 w 3204059"/>
              <a:gd name="connsiteY12" fmla="*/ 2830120 h 4988104"/>
              <a:gd name="connsiteX13" fmla="*/ 226771 w 3204059"/>
              <a:gd name="connsiteY13" fmla="*/ 2625294 h 4988104"/>
              <a:gd name="connsiteX14" fmla="*/ 138989 w 3204059"/>
              <a:gd name="connsiteY14" fmla="*/ 2435099 h 4988104"/>
              <a:gd name="connsiteX15" fmla="*/ 197511 w 3204059"/>
              <a:gd name="connsiteY15" fmla="*/ 2083969 h 4988104"/>
              <a:gd name="connsiteX16" fmla="*/ 548640 w 3204059"/>
              <a:gd name="connsiteY16" fmla="*/ 2062024 h 4988104"/>
              <a:gd name="connsiteX17" fmla="*/ 1280160 w 3204059"/>
              <a:gd name="connsiteY17" fmla="*/ 1710894 h 4988104"/>
              <a:gd name="connsiteX18" fmla="*/ 1294791 w 3204059"/>
              <a:gd name="connsiteY18" fmla="*/ 1520699 h 4988104"/>
              <a:gd name="connsiteX19" fmla="*/ 1638605 w 3204059"/>
              <a:gd name="connsiteY19" fmla="*/ 1520699 h 4988104"/>
              <a:gd name="connsiteX20" fmla="*/ 2150669 w 3204059"/>
              <a:gd name="connsiteY20" fmla="*/ 591669 h 4988104"/>
              <a:gd name="connsiteX21" fmla="*/ 2157984 w 3204059"/>
              <a:gd name="connsiteY21" fmla="*/ 28398 h 4988104"/>
              <a:gd name="connsiteX22" fmla="*/ 3204058 w 3204059"/>
              <a:gd name="connsiteY22" fmla="*/ 108865 h 4988104"/>
              <a:gd name="connsiteX0" fmla="*/ 3204058 w 3204059"/>
              <a:gd name="connsiteY0" fmla="*/ 83433 h 4962672"/>
              <a:gd name="connsiteX1" fmla="*/ 3204058 w 3204059"/>
              <a:gd name="connsiteY1" fmla="*/ 2782742 h 4962672"/>
              <a:gd name="connsiteX2" fmla="*/ 2370125 w 3204059"/>
              <a:gd name="connsiteY2" fmla="*/ 3609360 h 4962672"/>
              <a:gd name="connsiteX3" fmla="*/ 2296973 w 3204059"/>
              <a:gd name="connsiteY3" fmla="*/ 3726403 h 4962672"/>
              <a:gd name="connsiteX4" fmla="*/ 1367943 w 3204059"/>
              <a:gd name="connsiteY4" fmla="*/ 4304304 h 4962672"/>
              <a:gd name="connsiteX5" fmla="*/ 577901 w 3204059"/>
              <a:gd name="connsiteY5" fmla="*/ 4962672 h 4962672"/>
              <a:gd name="connsiteX6" fmla="*/ 563271 w 3204059"/>
              <a:gd name="connsiteY6" fmla="*/ 3426480 h 4962672"/>
              <a:gd name="connsiteX7" fmla="*/ 212141 w 3204059"/>
              <a:gd name="connsiteY7" fmla="*/ 3441110 h 4962672"/>
              <a:gd name="connsiteX8" fmla="*/ 0 w 3204059"/>
              <a:gd name="connsiteY8" fmla="*/ 3367958 h 4962672"/>
              <a:gd name="connsiteX9" fmla="*/ 219456 w 3204059"/>
              <a:gd name="connsiteY9" fmla="*/ 3082665 h 4962672"/>
              <a:gd name="connsiteX10" fmla="*/ 204826 w 3204059"/>
              <a:gd name="connsiteY10" fmla="*/ 3031459 h 4962672"/>
              <a:gd name="connsiteX11" fmla="*/ 219456 w 3204059"/>
              <a:gd name="connsiteY11" fmla="*/ 2804688 h 4962672"/>
              <a:gd name="connsiteX12" fmla="*/ 219456 w 3204059"/>
              <a:gd name="connsiteY12" fmla="*/ 2804688 h 4962672"/>
              <a:gd name="connsiteX13" fmla="*/ 226771 w 3204059"/>
              <a:gd name="connsiteY13" fmla="*/ 2599862 h 4962672"/>
              <a:gd name="connsiteX14" fmla="*/ 138989 w 3204059"/>
              <a:gd name="connsiteY14" fmla="*/ 2409667 h 4962672"/>
              <a:gd name="connsiteX15" fmla="*/ 197511 w 3204059"/>
              <a:gd name="connsiteY15" fmla="*/ 2058537 h 4962672"/>
              <a:gd name="connsiteX16" fmla="*/ 548640 w 3204059"/>
              <a:gd name="connsiteY16" fmla="*/ 2036592 h 4962672"/>
              <a:gd name="connsiteX17" fmla="*/ 1280160 w 3204059"/>
              <a:gd name="connsiteY17" fmla="*/ 1685462 h 4962672"/>
              <a:gd name="connsiteX18" fmla="*/ 1294791 w 3204059"/>
              <a:gd name="connsiteY18" fmla="*/ 1495267 h 4962672"/>
              <a:gd name="connsiteX19" fmla="*/ 1638605 w 3204059"/>
              <a:gd name="connsiteY19" fmla="*/ 1495267 h 4962672"/>
              <a:gd name="connsiteX20" fmla="*/ 2150669 w 3204059"/>
              <a:gd name="connsiteY20" fmla="*/ 566237 h 4962672"/>
              <a:gd name="connsiteX21" fmla="*/ 2165299 w 3204059"/>
              <a:gd name="connsiteY21" fmla="*/ 32227 h 4962672"/>
              <a:gd name="connsiteX22" fmla="*/ 3204058 w 3204059"/>
              <a:gd name="connsiteY22" fmla="*/ 83433 h 4962672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204058" h="4974671">
                <a:moveTo>
                  <a:pt x="3204058" y="95432"/>
                </a:moveTo>
                <a:lnTo>
                  <a:pt x="3204058" y="2794741"/>
                </a:lnTo>
                <a:lnTo>
                  <a:pt x="2370125" y="3621359"/>
                </a:lnTo>
                <a:lnTo>
                  <a:pt x="2296973" y="3738402"/>
                </a:lnTo>
                <a:lnTo>
                  <a:pt x="1367943" y="4316303"/>
                </a:lnTo>
                <a:lnTo>
                  <a:pt x="577901" y="4974671"/>
                </a:lnTo>
                <a:lnTo>
                  <a:pt x="563271" y="3438479"/>
                </a:lnTo>
                <a:lnTo>
                  <a:pt x="212141" y="3453109"/>
                </a:lnTo>
                <a:lnTo>
                  <a:pt x="0" y="3379957"/>
                </a:lnTo>
                <a:lnTo>
                  <a:pt x="219456" y="3094664"/>
                </a:lnTo>
                <a:lnTo>
                  <a:pt x="204826" y="3043458"/>
                </a:lnTo>
                <a:lnTo>
                  <a:pt x="219456" y="2816687"/>
                </a:lnTo>
                <a:lnTo>
                  <a:pt x="219456" y="2816687"/>
                </a:lnTo>
                <a:lnTo>
                  <a:pt x="226771" y="2611861"/>
                </a:lnTo>
                <a:lnTo>
                  <a:pt x="138989" y="2421666"/>
                </a:lnTo>
                <a:lnTo>
                  <a:pt x="197511" y="2070536"/>
                </a:lnTo>
                <a:lnTo>
                  <a:pt x="548640" y="2048591"/>
                </a:lnTo>
                <a:lnTo>
                  <a:pt x="1280160" y="1697461"/>
                </a:lnTo>
                <a:lnTo>
                  <a:pt x="1294791" y="1507266"/>
                </a:lnTo>
                <a:lnTo>
                  <a:pt x="1638605" y="1507266"/>
                </a:lnTo>
                <a:lnTo>
                  <a:pt x="2150669" y="578236"/>
                </a:lnTo>
                <a:cubicBezTo>
                  <a:pt x="2153107" y="390479"/>
                  <a:pt x="2162861" y="231983"/>
                  <a:pt x="2165299" y="44226"/>
                </a:cubicBezTo>
                <a:cubicBezTo>
                  <a:pt x="2228697" y="-50872"/>
                  <a:pt x="2365249" y="35692"/>
                  <a:pt x="2538375" y="44226"/>
                </a:cubicBezTo>
                <a:cubicBezTo>
                  <a:pt x="2711502" y="52760"/>
                  <a:pt x="3091892" y="80802"/>
                  <a:pt x="3204058" y="95432"/>
                </a:cubicBezTo>
              </a:path>
            </a:pathLst>
          </a:cu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61950" y="5554663"/>
            <a:ext cx="2674938" cy="1311275"/>
          </a:xfrm>
          <a:custGeom>
            <a:avLst/>
            <a:gdLst>
              <a:gd name="connsiteX0" fmla="*/ 2130725 w 2674189"/>
              <a:gd name="connsiteY0" fmla="*/ 0 h 1311215"/>
              <a:gd name="connsiteX1" fmla="*/ 2656936 w 2674189"/>
              <a:gd name="connsiteY1" fmla="*/ 879895 h 1311215"/>
              <a:gd name="connsiteX2" fmla="*/ 2674189 w 2674189"/>
              <a:gd name="connsiteY2" fmla="*/ 1311215 h 1311215"/>
              <a:gd name="connsiteX3" fmla="*/ 0 w 2674189"/>
              <a:gd name="connsiteY3" fmla="*/ 1311215 h 1311215"/>
              <a:gd name="connsiteX4" fmla="*/ 112144 w 2674189"/>
              <a:gd name="connsiteY4" fmla="*/ 1190446 h 1311215"/>
              <a:gd name="connsiteX5" fmla="*/ 474453 w 2674189"/>
              <a:gd name="connsiteY5" fmla="*/ 534838 h 1311215"/>
              <a:gd name="connsiteX6" fmla="*/ 638355 w 2674189"/>
              <a:gd name="connsiteY6" fmla="*/ 534838 h 1311215"/>
              <a:gd name="connsiteX7" fmla="*/ 983412 w 2674189"/>
              <a:gd name="connsiteY7" fmla="*/ 715993 h 1311215"/>
              <a:gd name="connsiteX8" fmla="*/ 948906 w 2674189"/>
              <a:gd name="connsiteY8" fmla="*/ 785004 h 1311215"/>
              <a:gd name="connsiteX9" fmla="*/ 974785 w 2674189"/>
              <a:gd name="connsiteY9" fmla="*/ 819510 h 1311215"/>
              <a:gd name="connsiteX10" fmla="*/ 1009291 w 2674189"/>
              <a:gd name="connsiteY10" fmla="*/ 854015 h 1311215"/>
              <a:gd name="connsiteX11" fmla="*/ 1052423 w 2674189"/>
              <a:gd name="connsiteY11" fmla="*/ 862642 h 1311215"/>
              <a:gd name="connsiteX12" fmla="*/ 1086929 w 2674189"/>
              <a:gd name="connsiteY12" fmla="*/ 879895 h 1311215"/>
              <a:gd name="connsiteX13" fmla="*/ 1354348 w 2674189"/>
              <a:gd name="connsiteY13" fmla="*/ 655608 h 1311215"/>
              <a:gd name="connsiteX14" fmla="*/ 2130725 w 2674189"/>
              <a:gd name="connsiteY14" fmla="*/ 0 h 1311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74189" h="1311215">
                <a:moveTo>
                  <a:pt x="2130725" y="0"/>
                </a:moveTo>
                <a:lnTo>
                  <a:pt x="2656936" y="879895"/>
                </a:lnTo>
                <a:lnTo>
                  <a:pt x="2674189" y="1311215"/>
                </a:lnTo>
                <a:lnTo>
                  <a:pt x="0" y="1311215"/>
                </a:lnTo>
                <a:lnTo>
                  <a:pt x="112144" y="1190446"/>
                </a:lnTo>
                <a:lnTo>
                  <a:pt x="474453" y="534838"/>
                </a:lnTo>
                <a:lnTo>
                  <a:pt x="638355" y="534838"/>
                </a:lnTo>
                <a:lnTo>
                  <a:pt x="983412" y="715993"/>
                </a:lnTo>
                <a:lnTo>
                  <a:pt x="948906" y="785004"/>
                </a:lnTo>
                <a:lnTo>
                  <a:pt x="974785" y="819510"/>
                </a:lnTo>
                <a:lnTo>
                  <a:pt x="1009291" y="854015"/>
                </a:lnTo>
                <a:lnTo>
                  <a:pt x="1052423" y="862642"/>
                </a:lnTo>
                <a:lnTo>
                  <a:pt x="1086929" y="879895"/>
                </a:lnTo>
                <a:lnTo>
                  <a:pt x="1354348" y="655608"/>
                </a:lnTo>
                <a:lnTo>
                  <a:pt x="2130725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838450" y="4589463"/>
            <a:ext cx="6210300" cy="2276475"/>
          </a:xfrm>
          <a:custGeom>
            <a:avLst/>
            <a:gdLst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59524 w 6211018"/>
              <a:gd name="connsiteY6" fmla="*/ 94890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16392 w 6211018"/>
              <a:gd name="connsiteY6" fmla="*/ 86264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211018" h="2277373">
                <a:moveTo>
                  <a:pt x="198407" y="2268747"/>
                </a:moveTo>
                <a:lnTo>
                  <a:pt x="198407" y="1854679"/>
                </a:lnTo>
                <a:lnTo>
                  <a:pt x="0" y="1518249"/>
                </a:lnTo>
                <a:lnTo>
                  <a:pt x="1828800" y="957532"/>
                </a:lnTo>
                <a:lnTo>
                  <a:pt x="2613803" y="776377"/>
                </a:lnTo>
                <a:lnTo>
                  <a:pt x="3278037" y="474453"/>
                </a:lnTo>
                <a:lnTo>
                  <a:pt x="3916392" y="86264"/>
                </a:lnTo>
                <a:lnTo>
                  <a:pt x="4011283" y="0"/>
                </a:lnTo>
                <a:lnTo>
                  <a:pt x="5443267" y="586596"/>
                </a:lnTo>
                <a:lnTo>
                  <a:pt x="5555411" y="828136"/>
                </a:lnTo>
                <a:lnTo>
                  <a:pt x="6090249" y="1181819"/>
                </a:lnTo>
                <a:lnTo>
                  <a:pt x="6072996" y="1199072"/>
                </a:lnTo>
                <a:lnTo>
                  <a:pt x="6211018" y="1656272"/>
                </a:lnTo>
                <a:lnTo>
                  <a:pt x="6167886" y="2277373"/>
                </a:lnTo>
                <a:lnTo>
                  <a:pt x="1526875" y="2277373"/>
                </a:lnTo>
                <a:lnTo>
                  <a:pt x="198407" y="2268747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229600" y="4519613"/>
            <a:ext cx="914400" cy="1260475"/>
          </a:xfrm>
          <a:custGeom>
            <a:avLst/>
            <a:gdLst>
              <a:gd name="connsiteX0" fmla="*/ 914400 w 914400"/>
              <a:gd name="connsiteY0" fmla="*/ 112143 h 1259456"/>
              <a:gd name="connsiteX1" fmla="*/ 327804 w 914400"/>
              <a:gd name="connsiteY1" fmla="*/ 0 h 1259456"/>
              <a:gd name="connsiteX2" fmla="*/ 500332 w 914400"/>
              <a:gd name="connsiteY2" fmla="*/ 146649 h 1259456"/>
              <a:gd name="connsiteX3" fmla="*/ 526211 w 914400"/>
              <a:gd name="connsiteY3" fmla="*/ 258792 h 1259456"/>
              <a:gd name="connsiteX4" fmla="*/ 483079 w 914400"/>
              <a:gd name="connsiteY4" fmla="*/ 345056 h 1259456"/>
              <a:gd name="connsiteX5" fmla="*/ 0 w 914400"/>
              <a:gd name="connsiteY5" fmla="*/ 474452 h 1259456"/>
              <a:gd name="connsiteX6" fmla="*/ 155275 w 914400"/>
              <a:gd name="connsiteY6" fmla="*/ 897147 h 1259456"/>
              <a:gd name="connsiteX7" fmla="*/ 698740 w 914400"/>
              <a:gd name="connsiteY7" fmla="*/ 1259456 h 1259456"/>
              <a:gd name="connsiteX8" fmla="*/ 914400 w 914400"/>
              <a:gd name="connsiteY8" fmla="*/ 1224950 h 1259456"/>
              <a:gd name="connsiteX9" fmla="*/ 914400 w 914400"/>
              <a:gd name="connsiteY9" fmla="*/ 112143 h 125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" h="1259456">
                <a:moveTo>
                  <a:pt x="914400" y="112143"/>
                </a:moveTo>
                <a:lnTo>
                  <a:pt x="327804" y="0"/>
                </a:lnTo>
                <a:lnTo>
                  <a:pt x="500332" y="146649"/>
                </a:lnTo>
                <a:lnTo>
                  <a:pt x="526211" y="258792"/>
                </a:lnTo>
                <a:lnTo>
                  <a:pt x="483079" y="345056"/>
                </a:lnTo>
                <a:lnTo>
                  <a:pt x="0" y="474452"/>
                </a:lnTo>
                <a:lnTo>
                  <a:pt x="155275" y="897147"/>
                </a:lnTo>
                <a:lnTo>
                  <a:pt x="698740" y="1259456"/>
                </a:lnTo>
                <a:lnTo>
                  <a:pt x="914400" y="1224950"/>
                </a:lnTo>
                <a:lnTo>
                  <a:pt x="914400" y="112143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6210300"/>
            <a:ext cx="5438220" cy="646331"/>
          </a:xfrm>
          <a:prstGeom prst="rect">
            <a:avLst/>
          </a:prstGeom>
          <a:gradFill>
            <a:gsLst>
              <a:gs pos="68000">
                <a:srgbClr val="D9CEB0">
                  <a:lumMod val="21000"/>
                  <a:lumOff val="79000"/>
                </a:srgbClr>
              </a:gs>
              <a:gs pos="95000">
                <a:srgbClr val="E0D8C0"/>
              </a:gs>
              <a:gs pos="23000">
                <a:schemeClr val="bg1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36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Reduced Separation- 50 NM</a:t>
            </a:r>
            <a:endParaRPr lang="en-US" sz="36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069323"/>
              </p:ext>
            </p:extLst>
          </p:nvPr>
        </p:nvGraphicFramePr>
        <p:xfrm>
          <a:off x="188043" y="1401763"/>
          <a:ext cx="2555157" cy="1368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423"/>
                <a:gridCol w="1224734"/>
              </a:tblGrid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Unknown/long-term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Red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6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r>
                        <a:rPr lang="en-US" sz="1400" baseline="0" dirty="0" smtClean="0"/>
                        <a:t> Lateral Only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7030A0"/>
                          </a:solidFill>
                        </a:rPr>
                        <a:t>Purple</a:t>
                      </a:r>
                      <a:endParaRPr lang="en-US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</a:t>
                      </a:r>
                      <a:r>
                        <a:rPr lang="en-US" sz="1400" dirty="0" err="1" smtClean="0"/>
                        <a:t>Lat</a:t>
                      </a:r>
                      <a:r>
                        <a:rPr lang="en-US" sz="1400" dirty="0" smtClean="0"/>
                        <a:t>/50 Long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Green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8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5308600" y="-23813"/>
            <a:ext cx="2470150" cy="2435226"/>
          </a:xfrm>
          <a:custGeom>
            <a:avLst/>
            <a:gdLst>
              <a:gd name="connsiteX0" fmla="*/ 0 w 2470068"/>
              <a:gd name="connsiteY0" fmla="*/ 0 h 2434442"/>
              <a:gd name="connsiteX1" fmla="*/ 11875 w 2470068"/>
              <a:gd name="connsiteY1" fmla="*/ 2434442 h 2434442"/>
              <a:gd name="connsiteX2" fmla="*/ 973777 w 2470068"/>
              <a:gd name="connsiteY2" fmla="*/ 1425039 h 2434442"/>
              <a:gd name="connsiteX3" fmla="*/ 2470068 w 2470068"/>
              <a:gd name="connsiteY3" fmla="*/ 1413164 h 2434442"/>
              <a:gd name="connsiteX4" fmla="*/ 2458192 w 2470068"/>
              <a:gd name="connsiteY4" fmla="*/ 11876 h 243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0068" h="2434442">
                <a:moveTo>
                  <a:pt x="0" y="0"/>
                </a:moveTo>
                <a:cubicBezTo>
                  <a:pt x="3958" y="811481"/>
                  <a:pt x="7917" y="1622961"/>
                  <a:pt x="11875" y="2434442"/>
                </a:cubicBezTo>
                <a:lnTo>
                  <a:pt x="973777" y="1425039"/>
                </a:lnTo>
                <a:lnTo>
                  <a:pt x="2470068" y="1413164"/>
                </a:lnTo>
                <a:lnTo>
                  <a:pt x="2458192" y="11876"/>
                </a:lnTo>
              </a:path>
            </a:pathLst>
          </a:custGeom>
          <a:solidFill>
            <a:srgbClr val="C0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13" y="-34925"/>
            <a:ext cx="4381501" cy="1436688"/>
          </a:xfrm>
          <a:custGeom>
            <a:avLst/>
            <a:gdLst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2481943 w 4381995"/>
              <a:gd name="connsiteY2" fmla="*/ 1436914 h 1436914"/>
              <a:gd name="connsiteX3" fmla="*/ 3396343 w 4381995"/>
              <a:gd name="connsiteY3" fmla="*/ 1294410 h 1436914"/>
              <a:gd name="connsiteX4" fmla="*/ 4370120 w 4381995"/>
              <a:gd name="connsiteY4" fmla="*/ 1365662 h 1436914"/>
              <a:gd name="connsiteX5" fmla="*/ 4381995 w 4381995"/>
              <a:gd name="connsiteY5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96343 w 4381995"/>
              <a:gd name="connsiteY4" fmla="*/ 129441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89027 w 4381995"/>
              <a:gd name="connsiteY4" fmla="*/ 112616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01244 w 4381995"/>
              <a:gd name="connsiteY4" fmla="*/ 1287095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1995" h="1436914">
                <a:moveTo>
                  <a:pt x="0" y="0"/>
                </a:moveTo>
                <a:lnTo>
                  <a:pt x="11876" y="676894"/>
                </a:lnTo>
                <a:cubicBezTo>
                  <a:pt x="372094" y="787730"/>
                  <a:pt x="720437" y="957943"/>
                  <a:pt x="1080655" y="1068779"/>
                </a:cubicBezTo>
                <a:lnTo>
                  <a:pt x="2481943" y="1436914"/>
                </a:lnTo>
                <a:lnTo>
                  <a:pt x="3301244" y="1287095"/>
                </a:lnTo>
                <a:lnTo>
                  <a:pt x="4370120" y="1365662"/>
                </a:lnTo>
                <a:lnTo>
                  <a:pt x="4381995" y="23751"/>
                </a:lnTo>
              </a:path>
            </a:pathLst>
          </a:cu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346575" y="-23813"/>
            <a:ext cx="962025" cy="1425576"/>
          </a:xfrm>
          <a:custGeom>
            <a:avLst/>
            <a:gdLst>
              <a:gd name="connsiteX0" fmla="*/ 11875 w 961901"/>
              <a:gd name="connsiteY0" fmla="*/ 0 h 1425039"/>
              <a:gd name="connsiteX1" fmla="*/ 0 w 961901"/>
              <a:gd name="connsiteY1" fmla="*/ 1353787 h 1425039"/>
              <a:gd name="connsiteX2" fmla="*/ 961901 w 961901"/>
              <a:gd name="connsiteY2" fmla="*/ 1425039 h 1425039"/>
              <a:gd name="connsiteX3" fmla="*/ 961901 w 961901"/>
              <a:gd name="connsiteY3" fmla="*/ 11876 h 142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1901" h="1425039">
                <a:moveTo>
                  <a:pt x="11875" y="0"/>
                </a:moveTo>
                <a:lnTo>
                  <a:pt x="0" y="1353787"/>
                </a:lnTo>
                <a:lnTo>
                  <a:pt x="961901" y="1425039"/>
                </a:lnTo>
                <a:lnTo>
                  <a:pt x="961901" y="11876"/>
                </a:lnTo>
              </a:path>
            </a:pathLst>
          </a:cu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772400" y="-6350"/>
            <a:ext cx="1371600" cy="4632325"/>
          </a:xfrm>
          <a:custGeom>
            <a:avLst/>
            <a:gdLst>
              <a:gd name="connsiteX0" fmla="*/ 0 w 1371600"/>
              <a:gd name="connsiteY0" fmla="*/ 0 h 4631377"/>
              <a:gd name="connsiteX1" fmla="*/ 5938 w 1371600"/>
              <a:gd name="connsiteY1" fmla="*/ 3972296 h 4631377"/>
              <a:gd name="connsiteX2" fmla="*/ 29688 w 1371600"/>
              <a:gd name="connsiteY2" fmla="*/ 3984172 h 4631377"/>
              <a:gd name="connsiteX3" fmla="*/ 53439 w 1371600"/>
              <a:gd name="connsiteY3" fmla="*/ 3990109 h 4631377"/>
              <a:gd name="connsiteX4" fmla="*/ 77190 w 1371600"/>
              <a:gd name="connsiteY4" fmla="*/ 3990109 h 4631377"/>
              <a:gd name="connsiteX5" fmla="*/ 95003 w 1371600"/>
              <a:gd name="connsiteY5" fmla="*/ 3978234 h 4631377"/>
              <a:gd name="connsiteX6" fmla="*/ 118753 w 1371600"/>
              <a:gd name="connsiteY6" fmla="*/ 3966359 h 4631377"/>
              <a:gd name="connsiteX7" fmla="*/ 130629 w 1371600"/>
              <a:gd name="connsiteY7" fmla="*/ 3966359 h 4631377"/>
              <a:gd name="connsiteX8" fmla="*/ 154379 w 1371600"/>
              <a:gd name="connsiteY8" fmla="*/ 3966359 h 4631377"/>
              <a:gd name="connsiteX9" fmla="*/ 154379 w 1371600"/>
              <a:gd name="connsiteY9" fmla="*/ 3966359 h 4631377"/>
              <a:gd name="connsiteX10" fmla="*/ 166255 w 1371600"/>
              <a:gd name="connsiteY10" fmla="*/ 4001985 h 4631377"/>
              <a:gd name="connsiteX11" fmla="*/ 207818 w 1371600"/>
              <a:gd name="connsiteY11" fmla="*/ 4049486 h 4631377"/>
              <a:gd name="connsiteX12" fmla="*/ 255319 w 1371600"/>
              <a:gd name="connsiteY12" fmla="*/ 4096987 h 4631377"/>
              <a:gd name="connsiteX13" fmla="*/ 290945 w 1371600"/>
              <a:gd name="connsiteY13" fmla="*/ 4150426 h 4631377"/>
              <a:gd name="connsiteX14" fmla="*/ 320634 w 1371600"/>
              <a:gd name="connsiteY14" fmla="*/ 4197928 h 4631377"/>
              <a:gd name="connsiteX15" fmla="*/ 391886 w 1371600"/>
              <a:gd name="connsiteY15" fmla="*/ 4162302 h 4631377"/>
              <a:gd name="connsiteX16" fmla="*/ 403761 w 1371600"/>
              <a:gd name="connsiteY16" fmla="*/ 4114800 h 4631377"/>
              <a:gd name="connsiteX17" fmla="*/ 475013 w 1371600"/>
              <a:gd name="connsiteY17" fmla="*/ 4085112 h 4631377"/>
              <a:gd name="connsiteX18" fmla="*/ 552203 w 1371600"/>
              <a:gd name="connsiteY18" fmla="*/ 4138551 h 4631377"/>
              <a:gd name="connsiteX19" fmla="*/ 670956 w 1371600"/>
              <a:gd name="connsiteY19" fmla="*/ 4286993 h 4631377"/>
              <a:gd name="connsiteX20" fmla="*/ 783771 w 1371600"/>
              <a:gd name="connsiteY20" fmla="*/ 4524499 h 4631377"/>
              <a:gd name="connsiteX21" fmla="*/ 1371600 w 1371600"/>
              <a:gd name="connsiteY21" fmla="*/ 4631377 h 4631377"/>
              <a:gd name="connsiteX22" fmla="*/ 1371600 w 1371600"/>
              <a:gd name="connsiteY22" fmla="*/ 5938 h 4631377"/>
              <a:gd name="connsiteX23" fmla="*/ 1341912 w 1371600"/>
              <a:gd name="connsiteY23" fmla="*/ 0 h 463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71600" h="4631377">
                <a:moveTo>
                  <a:pt x="0" y="0"/>
                </a:moveTo>
                <a:cubicBezTo>
                  <a:pt x="1979" y="1324099"/>
                  <a:pt x="3959" y="2648197"/>
                  <a:pt x="5938" y="3972296"/>
                </a:cubicBezTo>
                <a:lnTo>
                  <a:pt x="29688" y="3984172"/>
                </a:lnTo>
                <a:lnTo>
                  <a:pt x="53439" y="3990109"/>
                </a:lnTo>
                <a:lnTo>
                  <a:pt x="77190" y="3990109"/>
                </a:lnTo>
                <a:lnTo>
                  <a:pt x="95003" y="3978234"/>
                </a:lnTo>
                <a:lnTo>
                  <a:pt x="118753" y="3966359"/>
                </a:lnTo>
                <a:lnTo>
                  <a:pt x="130629" y="3966359"/>
                </a:lnTo>
                <a:lnTo>
                  <a:pt x="154379" y="3966359"/>
                </a:lnTo>
                <a:lnTo>
                  <a:pt x="154379" y="3966359"/>
                </a:lnTo>
                <a:lnTo>
                  <a:pt x="166255" y="4001985"/>
                </a:lnTo>
                <a:lnTo>
                  <a:pt x="207818" y="4049486"/>
                </a:lnTo>
                <a:lnTo>
                  <a:pt x="255319" y="4096987"/>
                </a:lnTo>
                <a:lnTo>
                  <a:pt x="290945" y="4150426"/>
                </a:lnTo>
                <a:lnTo>
                  <a:pt x="320634" y="4197928"/>
                </a:lnTo>
                <a:lnTo>
                  <a:pt x="391886" y="4162302"/>
                </a:lnTo>
                <a:lnTo>
                  <a:pt x="403761" y="4114800"/>
                </a:lnTo>
                <a:lnTo>
                  <a:pt x="475013" y="4085112"/>
                </a:lnTo>
                <a:lnTo>
                  <a:pt x="552203" y="4138551"/>
                </a:lnTo>
                <a:lnTo>
                  <a:pt x="670956" y="4286993"/>
                </a:lnTo>
                <a:lnTo>
                  <a:pt x="783771" y="4524499"/>
                </a:lnTo>
                <a:lnTo>
                  <a:pt x="1371600" y="4631377"/>
                </a:lnTo>
                <a:lnTo>
                  <a:pt x="1371600" y="5938"/>
                </a:lnTo>
                <a:lnTo>
                  <a:pt x="1341912" y="0"/>
                </a:lnTo>
              </a:path>
            </a:pathLst>
          </a:custGeom>
          <a:solidFill>
            <a:srgbClr val="C0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473450" y="1390650"/>
            <a:ext cx="5264150" cy="4133850"/>
          </a:xfrm>
          <a:custGeom>
            <a:avLst/>
            <a:gdLst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1555750 w 5264150"/>
              <a:gd name="connsiteY33" fmla="*/ 1866900 h 4133850"/>
              <a:gd name="connsiteX34" fmla="*/ 1835150 w 5264150"/>
              <a:gd name="connsiteY34" fmla="*/ 1682750 h 4133850"/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908050 w 5264150"/>
              <a:gd name="connsiteY33" fmla="*/ 2584450 h 4133850"/>
              <a:gd name="connsiteX34" fmla="*/ 1555750 w 5264150"/>
              <a:gd name="connsiteY34" fmla="*/ 1866900 h 4133850"/>
              <a:gd name="connsiteX35" fmla="*/ 1835150 w 5264150"/>
              <a:gd name="connsiteY35" fmla="*/ 1682750 h 413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4150" h="4133850">
                <a:moveTo>
                  <a:pt x="1835150" y="1682750"/>
                </a:moveTo>
                <a:lnTo>
                  <a:pt x="1835150" y="1041400"/>
                </a:lnTo>
                <a:lnTo>
                  <a:pt x="2825750" y="12700"/>
                </a:lnTo>
                <a:lnTo>
                  <a:pt x="4298950" y="0"/>
                </a:lnTo>
                <a:cubicBezTo>
                  <a:pt x="4296833" y="857250"/>
                  <a:pt x="4294717" y="1714500"/>
                  <a:pt x="4292600" y="2571750"/>
                </a:cubicBezTo>
                <a:lnTo>
                  <a:pt x="4356100" y="2597150"/>
                </a:lnTo>
                <a:lnTo>
                  <a:pt x="4381500" y="2584450"/>
                </a:lnTo>
                <a:lnTo>
                  <a:pt x="4419600" y="2578100"/>
                </a:lnTo>
                <a:lnTo>
                  <a:pt x="4464050" y="2578100"/>
                </a:lnTo>
                <a:lnTo>
                  <a:pt x="4470400" y="2616200"/>
                </a:lnTo>
                <a:lnTo>
                  <a:pt x="4597400" y="2787650"/>
                </a:lnTo>
                <a:lnTo>
                  <a:pt x="4597400" y="2787650"/>
                </a:lnTo>
                <a:lnTo>
                  <a:pt x="4692650" y="2768600"/>
                </a:lnTo>
                <a:lnTo>
                  <a:pt x="4699000" y="2724150"/>
                </a:lnTo>
                <a:lnTo>
                  <a:pt x="4737100" y="2698750"/>
                </a:lnTo>
                <a:lnTo>
                  <a:pt x="4775200" y="2698750"/>
                </a:lnTo>
                <a:lnTo>
                  <a:pt x="4927600" y="2832100"/>
                </a:lnTo>
                <a:lnTo>
                  <a:pt x="5054600" y="3086100"/>
                </a:lnTo>
                <a:lnTo>
                  <a:pt x="5105400" y="3168650"/>
                </a:lnTo>
                <a:lnTo>
                  <a:pt x="5251450" y="3282950"/>
                </a:lnTo>
                <a:lnTo>
                  <a:pt x="5264150" y="3384550"/>
                </a:lnTo>
                <a:lnTo>
                  <a:pt x="5219700" y="3467100"/>
                </a:lnTo>
                <a:lnTo>
                  <a:pt x="5194300" y="3486150"/>
                </a:lnTo>
                <a:lnTo>
                  <a:pt x="5086350" y="3492500"/>
                </a:lnTo>
                <a:lnTo>
                  <a:pt x="4749800" y="3594100"/>
                </a:lnTo>
                <a:lnTo>
                  <a:pt x="4819650" y="3778250"/>
                </a:lnTo>
                <a:lnTo>
                  <a:pt x="3365500" y="3175000"/>
                </a:lnTo>
                <a:lnTo>
                  <a:pt x="3308350" y="3257550"/>
                </a:lnTo>
                <a:lnTo>
                  <a:pt x="2622550" y="3676650"/>
                </a:lnTo>
                <a:lnTo>
                  <a:pt x="1962150" y="3968750"/>
                </a:lnTo>
                <a:lnTo>
                  <a:pt x="1187450" y="4133850"/>
                </a:lnTo>
                <a:lnTo>
                  <a:pt x="0" y="3956050"/>
                </a:lnTo>
                <a:lnTo>
                  <a:pt x="19050" y="3473450"/>
                </a:lnTo>
                <a:cubicBezTo>
                  <a:pt x="306917" y="3166533"/>
                  <a:pt x="620183" y="2891367"/>
                  <a:pt x="908050" y="2584450"/>
                </a:cubicBezTo>
                <a:lnTo>
                  <a:pt x="1555750" y="1866900"/>
                </a:lnTo>
                <a:lnTo>
                  <a:pt x="1835150" y="168275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501900" y="4845050"/>
            <a:ext cx="2146300" cy="1257300"/>
          </a:xfrm>
          <a:custGeom>
            <a:avLst/>
            <a:gdLst>
              <a:gd name="connsiteX0" fmla="*/ 984250 w 2146300"/>
              <a:gd name="connsiteY0" fmla="*/ 0 h 1257300"/>
              <a:gd name="connsiteX1" fmla="*/ 965200 w 2146300"/>
              <a:gd name="connsiteY1" fmla="*/ 508000 h 1257300"/>
              <a:gd name="connsiteX2" fmla="*/ 2146300 w 2146300"/>
              <a:gd name="connsiteY2" fmla="*/ 692150 h 1257300"/>
              <a:gd name="connsiteX3" fmla="*/ 349250 w 2146300"/>
              <a:gd name="connsiteY3" fmla="*/ 1257300 h 1257300"/>
              <a:gd name="connsiteX4" fmla="*/ 0 w 2146300"/>
              <a:gd name="connsiteY4" fmla="*/ 704850 h 1257300"/>
              <a:gd name="connsiteX5" fmla="*/ 914400 w 2146300"/>
              <a:gd name="connsiteY5" fmla="*/ 120650 h 1257300"/>
              <a:gd name="connsiteX6" fmla="*/ 984250 w 2146300"/>
              <a:gd name="connsiteY6" fmla="*/ 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6300" h="1257300">
                <a:moveTo>
                  <a:pt x="984250" y="0"/>
                </a:moveTo>
                <a:lnTo>
                  <a:pt x="965200" y="508000"/>
                </a:lnTo>
                <a:lnTo>
                  <a:pt x="2146300" y="692150"/>
                </a:lnTo>
                <a:lnTo>
                  <a:pt x="349250" y="1257300"/>
                </a:lnTo>
                <a:lnTo>
                  <a:pt x="0" y="704850"/>
                </a:lnTo>
                <a:lnTo>
                  <a:pt x="914400" y="120650"/>
                </a:lnTo>
                <a:lnTo>
                  <a:pt x="984250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344988" y="1338263"/>
            <a:ext cx="973137" cy="2678112"/>
          </a:xfrm>
          <a:custGeom>
            <a:avLst/>
            <a:gdLst>
              <a:gd name="connsiteX0" fmla="*/ 958291 w 972921"/>
              <a:gd name="connsiteY0" fmla="*/ 65836 h 2677363"/>
              <a:gd name="connsiteX1" fmla="*/ 972921 w 972921"/>
              <a:gd name="connsiteY1" fmla="*/ 1748332 h 2677363"/>
              <a:gd name="connsiteX2" fmla="*/ 694944 w 972921"/>
              <a:gd name="connsiteY2" fmla="*/ 1916582 h 2677363"/>
              <a:gd name="connsiteX3" fmla="*/ 7315 w 972921"/>
              <a:gd name="connsiteY3" fmla="*/ 2677363 h 2677363"/>
              <a:gd name="connsiteX4" fmla="*/ 0 w 972921"/>
              <a:gd name="connsiteY4" fmla="*/ 0 h 26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2921" h="2677363">
                <a:moveTo>
                  <a:pt x="958291" y="65836"/>
                </a:moveTo>
                <a:lnTo>
                  <a:pt x="972921" y="1748332"/>
                </a:lnTo>
                <a:lnTo>
                  <a:pt x="694944" y="1916582"/>
                </a:lnTo>
                <a:lnTo>
                  <a:pt x="7315" y="2677363"/>
                </a:lnTo>
                <a:cubicBezTo>
                  <a:pt x="4877" y="1784909"/>
                  <a:pt x="2438" y="892454"/>
                  <a:pt x="0" y="0"/>
                </a:cubicBezTo>
              </a:path>
            </a:pathLst>
          </a:cu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1413" y="1236663"/>
            <a:ext cx="3203575" cy="4973637"/>
          </a:xfrm>
          <a:custGeom>
            <a:avLst/>
            <a:gdLst>
              <a:gd name="connsiteX0" fmla="*/ 3204058 w 3204058"/>
              <a:gd name="connsiteY0" fmla="*/ 80467 h 4959706"/>
              <a:gd name="connsiteX1" fmla="*/ 3204058 w 3204058"/>
              <a:gd name="connsiteY1" fmla="*/ 2779776 h 4959706"/>
              <a:gd name="connsiteX2" fmla="*/ 2370125 w 3204058"/>
              <a:gd name="connsiteY2" fmla="*/ 3606394 h 4959706"/>
              <a:gd name="connsiteX3" fmla="*/ 2296973 w 3204058"/>
              <a:gd name="connsiteY3" fmla="*/ 3723437 h 4959706"/>
              <a:gd name="connsiteX4" fmla="*/ 1367943 w 3204058"/>
              <a:gd name="connsiteY4" fmla="*/ 4301338 h 4959706"/>
              <a:gd name="connsiteX5" fmla="*/ 577901 w 3204058"/>
              <a:gd name="connsiteY5" fmla="*/ 4959706 h 4959706"/>
              <a:gd name="connsiteX6" fmla="*/ 563271 w 3204058"/>
              <a:gd name="connsiteY6" fmla="*/ 3423514 h 4959706"/>
              <a:gd name="connsiteX7" fmla="*/ 212141 w 3204058"/>
              <a:gd name="connsiteY7" fmla="*/ 3438144 h 4959706"/>
              <a:gd name="connsiteX8" fmla="*/ 0 w 3204058"/>
              <a:gd name="connsiteY8" fmla="*/ 3364992 h 4959706"/>
              <a:gd name="connsiteX9" fmla="*/ 219456 w 3204058"/>
              <a:gd name="connsiteY9" fmla="*/ 3079699 h 4959706"/>
              <a:gd name="connsiteX10" fmla="*/ 204826 w 3204058"/>
              <a:gd name="connsiteY10" fmla="*/ 3028493 h 4959706"/>
              <a:gd name="connsiteX11" fmla="*/ 219456 w 3204058"/>
              <a:gd name="connsiteY11" fmla="*/ 2801722 h 4959706"/>
              <a:gd name="connsiteX12" fmla="*/ 219456 w 3204058"/>
              <a:gd name="connsiteY12" fmla="*/ 2801722 h 4959706"/>
              <a:gd name="connsiteX13" fmla="*/ 226771 w 3204058"/>
              <a:gd name="connsiteY13" fmla="*/ 2596896 h 4959706"/>
              <a:gd name="connsiteX14" fmla="*/ 138989 w 3204058"/>
              <a:gd name="connsiteY14" fmla="*/ 2406701 h 4959706"/>
              <a:gd name="connsiteX15" fmla="*/ 197511 w 3204058"/>
              <a:gd name="connsiteY15" fmla="*/ 2055571 h 4959706"/>
              <a:gd name="connsiteX16" fmla="*/ 548640 w 3204058"/>
              <a:gd name="connsiteY16" fmla="*/ 2033626 h 4959706"/>
              <a:gd name="connsiteX17" fmla="*/ 1280160 w 3204058"/>
              <a:gd name="connsiteY17" fmla="*/ 1682496 h 4959706"/>
              <a:gd name="connsiteX18" fmla="*/ 1294791 w 3204058"/>
              <a:gd name="connsiteY18" fmla="*/ 1492301 h 4959706"/>
              <a:gd name="connsiteX19" fmla="*/ 1638605 w 3204058"/>
              <a:gd name="connsiteY19" fmla="*/ 1492301 h 4959706"/>
              <a:gd name="connsiteX20" fmla="*/ 2150669 w 3204058"/>
              <a:gd name="connsiteY20" fmla="*/ 563271 h 4959706"/>
              <a:gd name="connsiteX21" fmla="*/ 2157984 w 3204058"/>
              <a:gd name="connsiteY21" fmla="*/ 0 h 4959706"/>
              <a:gd name="connsiteX0" fmla="*/ 3204058 w 3204058"/>
              <a:gd name="connsiteY0" fmla="*/ 126644 h 5005883"/>
              <a:gd name="connsiteX1" fmla="*/ 3204058 w 3204058"/>
              <a:gd name="connsiteY1" fmla="*/ 2825953 h 5005883"/>
              <a:gd name="connsiteX2" fmla="*/ 2370125 w 3204058"/>
              <a:gd name="connsiteY2" fmla="*/ 3652571 h 5005883"/>
              <a:gd name="connsiteX3" fmla="*/ 2296973 w 3204058"/>
              <a:gd name="connsiteY3" fmla="*/ 3769614 h 5005883"/>
              <a:gd name="connsiteX4" fmla="*/ 1367943 w 3204058"/>
              <a:gd name="connsiteY4" fmla="*/ 4347515 h 5005883"/>
              <a:gd name="connsiteX5" fmla="*/ 577901 w 3204058"/>
              <a:gd name="connsiteY5" fmla="*/ 5005883 h 5005883"/>
              <a:gd name="connsiteX6" fmla="*/ 563271 w 3204058"/>
              <a:gd name="connsiteY6" fmla="*/ 3469691 h 5005883"/>
              <a:gd name="connsiteX7" fmla="*/ 212141 w 3204058"/>
              <a:gd name="connsiteY7" fmla="*/ 3484321 h 5005883"/>
              <a:gd name="connsiteX8" fmla="*/ 0 w 3204058"/>
              <a:gd name="connsiteY8" fmla="*/ 3411169 h 5005883"/>
              <a:gd name="connsiteX9" fmla="*/ 219456 w 3204058"/>
              <a:gd name="connsiteY9" fmla="*/ 3125876 h 5005883"/>
              <a:gd name="connsiteX10" fmla="*/ 204826 w 3204058"/>
              <a:gd name="connsiteY10" fmla="*/ 3074670 h 5005883"/>
              <a:gd name="connsiteX11" fmla="*/ 219456 w 3204058"/>
              <a:gd name="connsiteY11" fmla="*/ 2847899 h 5005883"/>
              <a:gd name="connsiteX12" fmla="*/ 219456 w 3204058"/>
              <a:gd name="connsiteY12" fmla="*/ 2847899 h 5005883"/>
              <a:gd name="connsiteX13" fmla="*/ 226771 w 3204058"/>
              <a:gd name="connsiteY13" fmla="*/ 2643073 h 5005883"/>
              <a:gd name="connsiteX14" fmla="*/ 138989 w 3204058"/>
              <a:gd name="connsiteY14" fmla="*/ 2452878 h 5005883"/>
              <a:gd name="connsiteX15" fmla="*/ 197511 w 3204058"/>
              <a:gd name="connsiteY15" fmla="*/ 2101748 h 5005883"/>
              <a:gd name="connsiteX16" fmla="*/ 548640 w 3204058"/>
              <a:gd name="connsiteY16" fmla="*/ 2079803 h 5005883"/>
              <a:gd name="connsiteX17" fmla="*/ 1280160 w 3204058"/>
              <a:gd name="connsiteY17" fmla="*/ 1728673 h 5005883"/>
              <a:gd name="connsiteX18" fmla="*/ 1294791 w 3204058"/>
              <a:gd name="connsiteY18" fmla="*/ 1538478 h 5005883"/>
              <a:gd name="connsiteX19" fmla="*/ 1638605 w 3204058"/>
              <a:gd name="connsiteY19" fmla="*/ 1538478 h 5005883"/>
              <a:gd name="connsiteX20" fmla="*/ 2150669 w 3204058"/>
              <a:gd name="connsiteY20" fmla="*/ 609448 h 5005883"/>
              <a:gd name="connsiteX21" fmla="*/ 2157984 w 3204058"/>
              <a:gd name="connsiteY21" fmla="*/ 46177 h 5005883"/>
              <a:gd name="connsiteX22" fmla="*/ 2150669 w 3204058"/>
              <a:gd name="connsiteY22" fmla="*/ 31547 h 5005883"/>
              <a:gd name="connsiteX0" fmla="*/ 3204058 w 3204059"/>
              <a:gd name="connsiteY0" fmla="*/ 108865 h 4988104"/>
              <a:gd name="connsiteX1" fmla="*/ 3204058 w 3204059"/>
              <a:gd name="connsiteY1" fmla="*/ 2808174 h 4988104"/>
              <a:gd name="connsiteX2" fmla="*/ 2370125 w 3204059"/>
              <a:gd name="connsiteY2" fmla="*/ 3634792 h 4988104"/>
              <a:gd name="connsiteX3" fmla="*/ 2296973 w 3204059"/>
              <a:gd name="connsiteY3" fmla="*/ 3751835 h 4988104"/>
              <a:gd name="connsiteX4" fmla="*/ 1367943 w 3204059"/>
              <a:gd name="connsiteY4" fmla="*/ 4329736 h 4988104"/>
              <a:gd name="connsiteX5" fmla="*/ 577901 w 3204059"/>
              <a:gd name="connsiteY5" fmla="*/ 4988104 h 4988104"/>
              <a:gd name="connsiteX6" fmla="*/ 563271 w 3204059"/>
              <a:gd name="connsiteY6" fmla="*/ 3451912 h 4988104"/>
              <a:gd name="connsiteX7" fmla="*/ 212141 w 3204059"/>
              <a:gd name="connsiteY7" fmla="*/ 3466542 h 4988104"/>
              <a:gd name="connsiteX8" fmla="*/ 0 w 3204059"/>
              <a:gd name="connsiteY8" fmla="*/ 3393390 h 4988104"/>
              <a:gd name="connsiteX9" fmla="*/ 219456 w 3204059"/>
              <a:gd name="connsiteY9" fmla="*/ 3108097 h 4988104"/>
              <a:gd name="connsiteX10" fmla="*/ 204826 w 3204059"/>
              <a:gd name="connsiteY10" fmla="*/ 3056891 h 4988104"/>
              <a:gd name="connsiteX11" fmla="*/ 219456 w 3204059"/>
              <a:gd name="connsiteY11" fmla="*/ 2830120 h 4988104"/>
              <a:gd name="connsiteX12" fmla="*/ 219456 w 3204059"/>
              <a:gd name="connsiteY12" fmla="*/ 2830120 h 4988104"/>
              <a:gd name="connsiteX13" fmla="*/ 226771 w 3204059"/>
              <a:gd name="connsiteY13" fmla="*/ 2625294 h 4988104"/>
              <a:gd name="connsiteX14" fmla="*/ 138989 w 3204059"/>
              <a:gd name="connsiteY14" fmla="*/ 2435099 h 4988104"/>
              <a:gd name="connsiteX15" fmla="*/ 197511 w 3204059"/>
              <a:gd name="connsiteY15" fmla="*/ 2083969 h 4988104"/>
              <a:gd name="connsiteX16" fmla="*/ 548640 w 3204059"/>
              <a:gd name="connsiteY16" fmla="*/ 2062024 h 4988104"/>
              <a:gd name="connsiteX17" fmla="*/ 1280160 w 3204059"/>
              <a:gd name="connsiteY17" fmla="*/ 1710894 h 4988104"/>
              <a:gd name="connsiteX18" fmla="*/ 1294791 w 3204059"/>
              <a:gd name="connsiteY18" fmla="*/ 1520699 h 4988104"/>
              <a:gd name="connsiteX19" fmla="*/ 1638605 w 3204059"/>
              <a:gd name="connsiteY19" fmla="*/ 1520699 h 4988104"/>
              <a:gd name="connsiteX20" fmla="*/ 2150669 w 3204059"/>
              <a:gd name="connsiteY20" fmla="*/ 591669 h 4988104"/>
              <a:gd name="connsiteX21" fmla="*/ 2157984 w 3204059"/>
              <a:gd name="connsiteY21" fmla="*/ 28398 h 4988104"/>
              <a:gd name="connsiteX22" fmla="*/ 3204058 w 3204059"/>
              <a:gd name="connsiteY22" fmla="*/ 108865 h 4988104"/>
              <a:gd name="connsiteX0" fmla="*/ 3204058 w 3204059"/>
              <a:gd name="connsiteY0" fmla="*/ 83433 h 4962672"/>
              <a:gd name="connsiteX1" fmla="*/ 3204058 w 3204059"/>
              <a:gd name="connsiteY1" fmla="*/ 2782742 h 4962672"/>
              <a:gd name="connsiteX2" fmla="*/ 2370125 w 3204059"/>
              <a:gd name="connsiteY2" fmla="*/ 3609360 h 4962672"/>
              <a:gd name="connsiteX3" fmla="*/ 2296973 w 3204059"/>
              <a:gd name="connsiteY3" fmla="*/ 3726403 h 4962672"/>
              <a:gd name="connsiteX4" fmla="*/ 1367943 w 3204059"/>
              <a:gd name="connsiteY4" fmla="*/ 4304304 h 4962672"/>
              <a:gd name="connsiteX5" fmla="*/ 577901 w 3204059"/>
              <a:gd name="connsiteY5" fmla="*/ 4962672 h 4962672"/>
              <a:gd name="connsiteX6" fmla="*/ 563271 w 3204059"/>
              <a:gd name="connsiteY6" fmla="*/ 3426480 h 4962672"/>
              <a:gd name="connsiteX7" fmla="*/ 212141 w 3204059"/>
              <a:gd name="connsiteY7" fmla="*/ 3441110 h 4962672"/>
              <a:gd name="connsiteX8" fmla="*/ 0 w 3204059"/>
              <a:gd name="connsiteY8" fmla="*/ 3367958 h 4962672"/>
              <a:gd name="connsiteX9" fmla="*/ 219456 w 3204059"/>
              <a:gd name="connsiteY9" fmla="*/ 3082665 h 4962672"/>
              <a:gd name="connsiteX10" fmla="*/ 204826 w 3204059"/>
              <a:gd name="connsiteY10" fmla="*/ 3031459 h 4962672"/>
              <a:gd name="connsiteX11" fmla="*/ 219456 w 3204059"/>
              <a:gd name="connsiteY11" fmla="*/ 2804688 h 4962672"/>
              <a:gd name="connsiteX12" fmla="*/ 219456 w 3204059"/>
              <a:gd name="connsiteY12" fmla="*/ 2804688 h 4962672"/>
              <a:gd name="connsiteX13" fmla="*/ 226771 w 3204059"/>
              <a:gd name="connsiteY13" fmla="*/ 2599862 h 4962672"/>
              <a:gd name="connsiteX14" fmla="*/ 138989 w 3204059"/>
              <a:gd name="connsiteY14" fmla="*/ 2409667 h 4962672"/>
              <a:gd name="connsiteX15" fmla="*/ 197511 w 3204059"/>
              <a:gd name="connsiteY15" fmla="*/ 2058537 h 4962672"/>
              <a:gd name="connsiteX16" fmla="*/ 548640 w 3204059"/>
              <a:gd name="connsiteY16" fmla="*/ 2036592 h 4962672"/>
              <a:gd name="connsiteX17" fmla="*/ 1280160 w 3204059"/>
              <a:gd name="connsiteY17" fmla="*/ 1685462 h 4962672"/>
              <a:gd name="connsiteX18" fmla="*/ 1294791 w 3204059"/>
              <a:gd name="connsiteY18" fmla="*/ 1495267 h 4962672"/>
              <a:gd name="connsiteX19" fmla="*/ 1638605 w 3204059"/>
              <a:gd name="connsiteY19" fmla="*/ 1495267 h 4962672"/>
              <a:gd name="connsiteX20" fmla="*/ 2150669 w 3204059"/>
              <a:gd name="connsiteY20" fmla="*/ 566237 h 4962672"/>
              <a:gd name="connsiteX21" fmla="*/ 2165299 w 3204059"/>
              <a:gd name="connsiteY21" fmla="*/ 32227 h 4962672"/>
              <a:gd name="connsiteX22" fmla="*/ 3204058 w 3204059"/>
              <a:gd name="connsiteY22" fmla="*/ 83433 h 4962672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204058" h="4974671">
                <a:moveTo>
                  <a:pt x="3204058" y="95432"/>
                </a:moveTo>
                <a:lnTo>
                  <a:pt x="3204058" y="2794741"/>
                </a:lnTo>
                <a:lnTo>
                  <a:pt x="2370125" y="3621359"/>
                </a:lnTo>
                <a:lnTo>
                  <a:pt x="2296973" y="3738402"/>
                </a:lnTo>
                <a:lnTo>
                  <a:pt x="1367943" y="4316303"/>
                </a:lnTo>
                <a:lnTo>
                  <a:pt x="577901" y="4974671"/>
                </a:lnTo>
                <a:lnTo>
                  <a:pt x="563271" y="3438479"/>
                </a:lnTo>
                <a:lnTo>
                  <a:pt x="212141" y="3453109"/>
                </a:lnTo>
                <a:lnTo>
                  <a:pt x="0" y="3379957"/>
                </a:lnTo>
                <a:lnTo>
                  <a:pt x="219456" y="3094664"/>
                </a:lnTo>
                <a:lnTo>
                  <a:pt x="204826" y="3043458"/>
                </a:lnTo>
                <a:lnTo>
                  <a:pt x="219456" y="2816687"/>
                </a:lnTo>
                <a:lnTo>
                  <a:pt x="219456" y="2816687"/>
                </a:lnTo>
                <a:lnTo>
                  <a:pt x="226771" y="2611861"/>
                </a:lnTo>
                <a:lnTo>
                  <a:pt x="138989" y="2421666"/>
                </a:lnTo>
                <a:lnTo>
                  <a:pt x="197511" y="2070536"/>
                </a:lnTo>
                <a:lnTo>
                  <a:pt x="548640" y="2048591"/>
                </a:lnTo>
                <a:lnTo>
                  <a:pt x="1280160" y="1697461"/>
                </a:lnTo>
                <a:lnTo>
                  <a:pt x="1294791" y="1507266"/>
                </a:lnTo>
                <a:lnTo>
                  <a:pt x="1638605" y="1507266"/>
                </a:lnTo>
                <a:lnTo>
                  <a:pt x="2150669" y="578236"/>
                </a:lnTo>
                <a:cubicBezTo>
                  <a:pt x="2153107" y="390479"/>
                  <a:pt x="2162861" y="231983"/>
                  <a:pt x="2165299" y="44226"/>
                </a:cubicBezTo>
                <a:cubicBezTo>
                  <a:pt x="2228697" y="-50872"/>
                  <a:pt x="2365249" y="35692"/>
                  <a:pt x="2538375" y="44226"/>
                </a:cubicBezTo>
                <a:cubicBezTo>
                  <a:pt x="2711502" y="52760"/>
                  <a:pt x="3091892" y="80802"/>
                  <a:pt x="3204058" y="95432"/>
                </a:cubicBezTo>
              </a:path>
            </a:pathLst>
          </a:custGeom>
          <a:solidFill>
            <a:srgbClr val="FF0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61950" y="5554663"/>
            <a:ext cx="2674938" cy="1311275"/>
          </a:xfrm>
          <a:custGeom>
            <a:avLst/>
            <a:gdLst>
              <a:gd name="connsiteX0" fmla="*/ 2130725 w 2674189"/>
              <a:gd name="connsiteY0" fmla="*/ 0 h 1311215"/>
              <a:gd name="connsiteX1" fmla="*/ 2656936 w 2674189"/>
              <a:gd name="connsiteY1" fmla="*/ 879895 h 1311215"/>
              <a:gd name="connsiteX2" fmla="*/ 2674189 w 2674189"/>
              <a:gd name="connsiteY2" fmla="*/ 1311215 h 1311215"/>
              <a:gd name="connsiteX3" fmla="*/ 0 w 2674189"/>
              <a:gd name="connsiteY3" fmla="*/ 1311215 h 1311215"/>
              <a:gd name="connsiteX4" fmla="*/ 112144 w 2674189"/>
              <a:gd name="connsiteY4" fmla="*/ 1190446 h 1311215"/>
              <a:gd name="connsiteX5" fmla="*/ 474453 w 2674189"/>
              <a:gd name="connsiteY5" fmla="*/ 534838 h 1311215"/>
              <a:gd name="connsiteX6" fmla="*/ 638355 w 2674189"/>
              <a:gd name="connsiteY6" fmla="*/ 534838 h 1311215"/>
              <a:gd name="connsiteX7" fmla="*/ 983412 w 2674189"/>
              <a:gd name="connsiteY7" fmla="*/ 715993 h 1311215"/>
              <a:gd name="connsiteX8" fmla="*/ 948906 w 2674189"/>
              <a:gd name="connsiteY8" fmla="*/ 785004 h 1311215"/>
              <a:gd name="connsiteX9" fmla="*/ 974785 w 2674189"/>
              <a:gd name="connsiteY9" fmla="*/ 819510 h 1311215"/>
              <a:gd name="connsiteX10" fmla="*/ 1009291 w 2674189"/>
              <a:gd name="connsiteY10" fmla="*/ 854015 h 1311215"/>
              <a:gd name="connsiteX11" fmla="*/ 1052423 w 2674189"/>
              <a:gd name="connsiteY11" fmla="*/ 862642 h 1311215"/>
              <a:gd name="connsiteX12" fmla="*/ 1086929 w 2674189"/>
              <a:gd name="connsiteY12" fmla="*/ 879895 h 1311215"/>
              <a:gd name="connsiteX13" fmla="*/ 1354348 w 2674189"/>
              <a:gd name="connsiteY13" fmla="*/ 655608 h 1311215"/>
              <a:gd name="connsiteX14" fmla="*/ 2130725 w 2674189"/>
              <a:gd name="connsiteY14" fmla="*/ 0 h 1311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74189" h="1311215">
                <a:moveTo>
                  <a:pt x="2130725" y="0"/>
                </a:moveTo>
                <a:lnTo>
                  <a:pt x="2656936" y="879895"/>
                </a:lnTo>
                <a:lnTo>
                  <a:pt x="2674189" y="1311215"/>
                </a:lnTo>
                <a:lnTo>
                  <a:pt x="0" y="1311215"/>
                </a:lnTo>
                <a:lnTo>
                  <a:pt x="112144" y="1190446"/>
                </a:lnTo>
                <a:lnTo>
                  <a:pt x="474453" y="534838"/>
                </a:lnTo>
                <a:lnTo>
                  <a:pt x="638355" y="534838"/>
                </a:lnTo>
                <a:lnTo>
                  <a:pt x="983412" y="715993"/>
                </a:lnTo>
                <a:lnTo>
                  <a:pt x="948906" y="785004"/>
                </a:lnTo>
                <a:lnTo>
                  <a:pt x="974785" y="819510"/>
                </a:lnTo>
                <a:lnTo>
                  <a:pt x="1009291" y="854015"/>
                </a:lnTo>
                <a:lnTo>
                  <a:pt x="1052423" y="862642"/>
                </a:lnTo>
                <a:lnTo>
                  <a:pt x="1086929" y="879895"/>
                </a:lnTo>
                <a:lnTo>
                  <a:pt x="1354348" y="655608"/>
                </a:lnTo>
                <a:lnTo>
                  <a:pt x="2130725" y="0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838450" y="4589463"/>
            <a:ext cx="6210300" cy="2276475"/>
          </a:xfrm>
          <a:custGeom>
            <a:avLst/>
            <a:gdLst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59524 w 6211018"/>
              <a:gd name="connsiteY6" fmla="*/ 94890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16392 w 6211018"/>
              <a:gd name="connsiteY6" fmla="*/ 86264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211018" h="2277373">
                <a:moveTo>
                  <a:pt x="198407" y="2268747"/>
                </a:moveTo>
                <a:lnTo>
                  <a:pt x="198407" y="1854679"/>
                </a:lnTo>
                <a:lnTo>
                  <a:pt x="0" y="1518249"/>
                </a:lnTo>
                <a:lnTo>
                  <a:pt x="1828800" y="957532"/>
                </a:lnTo>
                <a:lnTo>
                  <a:pt x="2613803" y="776377"/>
                </a:lnTo>
                <a:lnTo>
                  <a:pt x="3278037" y="474453"/>
                </a:lnTo>
                <a:lnTo>
                  <a:pt x="3916392" y="86264"/>
                </a:lnTo>
                <a:lnTo>
                  <a:pt x="4011283" y="0"/>
                </a:lnTo>
                <a:lnTo>
                  <a:pt x="5443267" y="586596"/>
                </a:lnTo>
                <a:lnTo>
                  <a:pt x="5555411" y="828136"/>
                </a:lnTo>
                <a:lnTo>
                  <a:pt x="6090249" y="1181819"/>
                </a:lnTo>
                <a:lnTo>
                  <a:pt x="6072996" y="1199072"/>
                </a:lnTo>
                <a:lnTo>
                  <a:pt x="6211018" y="1656272"/>
                </a:lnTo>
                <a:lnTo>
                  <a:pt x="6167886" y="2277373"/>
                </a:lnTo>
                <a:lnTo>
                  <a:pt x="1526875" y="2277373"/>
                </a:lnTo>
                <a:lnTo>
                  <a:pt x="198407" y="2268747"/>
                </a:lnTo>
                <a:close/>
              </a:path>
            </a:pathLst>
          </a:custGeom>
          <a:solidFill>
            <a:srgbClr val="00B05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229600" y="4519613"/>
            <a:ext cx="914400" cy="1260475"/>
          </a:xfrm>
          <a:custGeom>
            <a:avLst/>
            <a:gdLst>
              <a:gd name="connsiteX0" fmla="*/ 914400 w 914400"/>
              <a:gd name="connsiteY0" fmla="*/ 112143 h 1259456"/>
              <a:gd name="connsiteX1" fmla="*/ 327804 w 914400"/>
              <a:gd name="connsiteY1" fmla="*/ 0 h 1259456"/>
              <a:gd name="connsiteX2" fmla="*/ 500332 w 914400"/>
              <a:gd name="connsiteY2" fmla="*/ 146649 h 1259456"/>
              <a:gd name="connsiteX3" fmla="*/ 526211 w 914400"/>
              <a:gd name="connsiteY3" fmla="*/ 258792 h 1259456"/>
              <a:gd name="connsiteX4" fmla="*/ 483079 w 914400"/>
              <a:gd name="connsiteY4" fmla="*/ 345056 h 1259456"/>
              <a:gd name="connsiteX5" fmla="*/ 0 w 914400"/>
              <a:gd name="connsiteY5" fmla="*/ 474452 h 1259456"/>
              <a:gd name="connsiteX6" fmla="*/ 155275 w 914400"/>
              <a:gd name="connsiteY6" fmla="*/ 897147 h 1259456"/>
              <a:gd name="connsiteX7" fmla="*/ 698740 w 914400"/>
              <a:gd name="connsiteY7" fmla="*/ 1259456 h 1259456"/>
              <a:gd name="connsiteX8" fmla="*/ 914400 w 914400"/>
              <a:gd name="connsiteY8" fmla="*/ 1224950 h 1259456"/>
              <a:gd name="connsiteX9" fmla="*/ 914400 w 914400"/>
              <a:gd name="connsiteY9" fmla="*/ 112143 h 125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" h="1259456">
                <a:moveTo>
                  <a:pt x="914400" y="112143"/>
                </a:moveTo>
                <a:lnTo>
                  <a:pt x="327804" y="0"/>
                </a:lnTo>
                <a:lnTo>
                  <a:pt x="500332" y="146649"/>
                </a:lnTo>
                <a:lnTo>
                  <a:pt x="526211" y="258792"/>
                </a:lnTo>
                <a:lnTo>
                  <a:pt x="483079" y="345056"/>
                </a:lnTo>
                <a:lnTo>
                  <a:pt x="0" y="474452"/>
                </a:lnTo>
                <a:lnTo>
                  <a:pt x="155275" y="897147"/>
                </a:lnTo>
                <a:lnTo>
                  <a:pt x="698740" y="1259456"/>
                </a:lnTo>
                <a:lnTo>
                  <a:pt x="914400" y="1224950"/>
                </a:lnTo>
                <a:lnTo>
                  <a:pt x="914400" y="112143"/>
                </a:lnTo>
                <a:close/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6210300"/>
            <a:ext cx="5438220" cy="646331"/>
          </a:xfrm>
          <a:prstGeom prst="rect">
            <a:avLst/>
          </a:prstGeom>
          <a:gradFill>
            <a:gsLst>
              <a:gs pos="68000">
                <a:srgbClr val="D9CEB0">
                  <a:lumMod val="21000"/>
                  <a:lumOff val="79000"/>
                </a:srgbClr>
              </a:gs>
              <a:gs pos="95000">
                <a:srgbClr val="E0D8C0"/>
              </a:gs>
              <a:gs pos="23000">
                <a:schemeClr val="bg1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36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Reduced Separation- 30 NM</a:t>
            </a:r>
            <a:endParaRPr lang="en-US" sz="36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345597"/>
              </p:ext>
            </p:extLst>
          </p:nvPr>
        </p:nvGraphicFramePr>
        <p:xfrm>
          <a:off x="188043" y="1401763"/>
          <a:ext cx="2555157" cy="1368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0423"/>
                <a:gridCol w="1224734"/>
              </a:tblGrid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Unknown/long-term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Red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6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 Lateral Only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7030A0"/>
                          </a:solidFill>
                        </a:rPr>
                        <a:t>Purple</a:t>
                      </a:r>
                      <a:endParaRPr lang="en-US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 </a:t>
                      </a:r>
                      <a:r>
                        <a:rPr lang="en-US" sz="1400" dirty="0" err="1" smtClean="0"/>
                        <a:t>Lat</a:t>
                      </a:r>
                      <a:r>
                        <a:rPr lang="en-US" sz="1400" dirty="0" smtClean="0"/>
                        <a:t>/30 Long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Green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0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UPRs- </a:t>
            </a:r>
            <a:r>
              <a:rPr lang="en-US" sz="3600" dirty="0" smtClean="0"/>
              <a:t>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Rules is a somewhat generic term but really covers two basic areas in reference to UPRs</a:t>
            </a:r>
          </a:p>
          <a:p>
            <a:pPr lvl="1"/>
            <a:r>
              <a:rPr lang="en-US" dirty="0" smtClean="0"/>
              <a:t>Legislative</a:t>
            </a:r>
          </a:p>
          <a:p>
            <a:pPr lvl="2"/>
            <a:r>
              <a:rPr lang="en-US" dirty="0" smtClean="0"/>
              <a:t>Does regulator allow or are there provisions within procedures documents to allow?</a:t>
            </a:r>
          </a:p>
          <a:p>
            <a:pPr lvl="1"/>
            <a:r>
              <a:rPr lang="en-US" dirty="0" smtClean="0"/>
              <a:t>Restrictions</a:t>
            </a:r>
          </a:p>
          <a:p>
            <a:pPr lvl="2"/>
            <a:r>
              <a:rPr lang="en-US" dirty="0" smtClean="0"/>
              <a:t>Avoidance of SUA</a:t>
            </a:r>
          </a:p>
          <a:p>
            <a:pPr lvl="2"/>
            <a:r>
              <a:rPr lang="en-US" dirty="0" smtClean="0"/>
              <a:t>Prevent automation or coordination issues</a:t>
            </a:r>
          </a:p>
          <a:p>
            <a:pPr lvl="2"/>
            <a:r>
              <a:rPr lang="en-US" dirty="0" smtClean="0"/>
              <a:t>Those needed to enhance/maintain safety</a:t>
            </a:r>
          </a:p>
          <a:p>
            <a:pPr lvl="2"/>
            <a:r>
              <a:rPr lang="en-US" dirty="0" smtClean="0"/>
              <a:t>Traffic management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19836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UPRs- </a:t>
            </a:r>
            <a:r>
              <a:rPr lang="en-US" sz="3600" dirty="0" smtClean="0"/>
              <a:t>Predictability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simply, knowing where aircraft are going to be</a:t>
            </a:r>
          </a:p>
          <a:p>
            <a:pPr lvl="1"/>
            <a:r>
              <a:rPr lang="en-US" dirty="0" smtClean="0"/>
              <a:t>Traffic density</a:t>
            </a:r>
          </a:p>
          <a:p>
            <a:pPr lvl="2"/>
            <a:r>
              <a:rPr lang="en-US" dirty="0" smtClean="0"/>
              <a:t>More aircraft in one place mean fewer at optimal altitude</a:t>
            </a:r>
            <a:endParaRPr lang="en-US" dirty="0"/>
          </a:p>
          <a:p>
            <a:pPr lvl="3"/>
            <a:r>
              <a:rPr lang="en-US" dirty="0" smtClean="0"/>
              <a:t>Does benefit of UPR outweigh that of flex or fixed route?</a:t>
            </a:r>
            <a:endParaRPr lang="en-US" dirty="0"/>
          </a:p>
          <a:p>
            <a:pPr lvl="1"/>
            <a:r>
              <a:rPr lang="en-US" dirty="0" smtClean="0"/>
              <a:t>Sector complexity</a:t>
            </a:r>
          </a:p>
          <a:p>
            <a:pPr lvl="2"/>
            <a:r>
              <a:rPr lang="en-US" dirty="0" smtClean="0"/>
              <a:t>Unidirectional, bidirectional, and/or crossing traffic can affect. Traffic density also impacts.</a:t>
            </a:r>
          </a:p>
          <a:p>
            <a:pPr lvl="1"/>
            <a:r>
              <a:rPr lang="en-US" dirty="0" smtClean="0"/>
              <a:t>Traffic management</a:t>
            </a:r>
          </a:p>
          <a:p>
            <a:pPr lvl="2"/>
            <a:r>
              <a:rPr lang="en-US" dirty="0" smtClean="0"/>
              <a:t>Reroute off of UPR for traffic</a:t>
            </a:r>
          </a:p>
          <a:p>
            <a:pPr lvl="3"/>
            <a:r>
              <a:rPr lang="en-US" dirty="0" smtClean="0"/>
              <a:t>More likely today or in UPR environment?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338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5308600" y="-23813"/>
            <a:ext cx="2470150" cy="2435226"/>
          </a:xfrm>
          <a:custGeom>
            <a:avLst/>
            <a:gdLst>
              <a:gd name="connsiteX0" fmla="*/ 0 w 2470068"/>
              <a:gd name="connsiteY0" fmla="*/ 0 h 2434442"/>
              <a:gd name="connsiteX1" fmla="*/ 11875 w 2470068"/>
              <a:gd name="connsiteY1" fmla="*/ 2434442 h 2434442"/>
              <a:gd name="connsiteX2" fmla="*/ 973777 w 2470068"/>
              <a:gd name="connsiteY2" fmla="*/ 1425039 h 2434442"/>
              <a:gd name="connsiteX3" fmla="*/ 2470068 w 2470068"/>
              <a:gd name="connsiteY3" fmla="*/ 1413164 h 2434442"/>
              <a:gd name="connsiteX4" fmla="*/ 2458192 w 2470068"/>
              <a:gd name="connsiteY4" fmla="*/ 11876 h 243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0068" h="2434442">
                <a:moveTo>
                  <a:pt x="0" y="0"/>
                </a:moveTo>
                <a:cubicBezTo>
                  <a:pt x="3958" y="811481"/>
                  <a:pt x="7917" y="1622961"/>
                  <a:pt x="11875" y="2434442"/>
                </a:cubicBezTo>
                <a:lnTo>
                  <a:pt x="973777" y="1425039"/>
                </a:lnTo>
                <a:lnTo>
                  <a:pt x="2470068" y="1413164"/>
                </a:lnTo>
                <a:lnTo>
                  <a:pt x="2458192" y="11876"/>
                </a:ln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23813" y="-34925"/>
            <a:ext cx="4381501" cy="1436688"/>
          </a:xfrm>
          <a:custGeom>
            <a:avLst/>
            <a:gdLst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2481943 w 4381995"/>
              <a:gd name="connsiteY2" fmla="*/ 1436914 h 1436914"/>
              <a:gd name="connsiteX3" fmla="*/ 3396343 w 4381995"/>
              <a:gd name="connsiteY3" fmla="*/ 1294410 h 1436914"/>
              <a:gd name="connsiteX4" fmla="*/ 4370120 w 4381995"/>
              <a:gd name="connsiteY4" fmla="*/ 1365662 h 1436914"/>
              <a:gd name="connsiteX5" fmla="*/ 4381995 w 4381995"/>
              <a:gd name="connsiteY5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96343 w 4381995"/>
              <a:gd name="connsiteY4" fmla="*/ 129441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89027 w 4381995"/>
              <a:gd name="connsiteY4" fmla="*/ 1126160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  <a:gd name="connsiteX0" fmla="*/ 0 w 4381995"/>
              <a:gd name="connsiteY0" fmla="*/ 0 h 1436914"/>
              <a:gd name="connsiteX1" fmla="*/ 11876 w 4381995"/>
              <a:gd name="connsiteY1" fmla="*/ 676894 h 1436914"/>
              <a:gd name="connsiteX2" fmla="*/ 1080655 w 4381995"/>
              <a:gd name="connsiteY2" fmla="*/ 1068779 h 1436914"/>
              <a:gd name="connsiteX3" fmla="*/ 2481943 w 4381995"/>
              <a:gd name="connsiteY3" fmla="*/ 1436914 h 1436914"/>
              <a:gd name="connsiteX4" fmla="*/ 3301244 w 4381995"/>
              <a:gd name="connsiteY4" fmla="*/ 1287095 h 1436914"/>
              <a:gd name="connsiteX5" fmla="*/ 4370120 w 4381995"/>
              <a:gd name="connsiteY5" fmla="*/ 1365662 h 1436914"/>
              <a:gd name="connsiteX6" fmla="*/ 4381995 w 4381995"/>
              <a:gd name="connsiteY6" fmla="*/ 23751 h 1436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81995" h="1436914">
                <a:moveTo>
                  <a:pt x="0" y="0"/>
                </a:moveTo>
                <a:lnTo>
                  <a:pt x="11876" y="676894"/>
                </a:lnTo>
                <a:cubicBezTo>
                  <a:pt x="372094" y="787730"/>
                  <a:pt x="720437" y="957943"/>
                  <a:pt x="1080655" y="1068779"/>
                </a:cubicBezTo>
                <a:lnTo>
                  <a:pt x="2481943" y="1436914"/>
                </a:lnTo>
                <a:lnTo>
                  <a:pt x="3301244" y="1287095"/>
                </a:lnTo>
                <a:lnTo>
                  <a:pt x="4370120" y="1365662"/>
                </a:lnTo>
                <a:lnTo>
                  <a:pt x="4381995" y="23751"/>
                </a:ln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4346575" y="-23813"/>
            <a:ext cx="962025" cy="1425576"/>
          </a:xfrm>
          <a:custGeom>
            <a:avLst/>
            <a:gdLst>
              <a:gd name="connsiteX0" fmla="*/ 11875 w 961901"/>
              <a:gd name="connsiteY0" fmla="*/ 0 h 1425039"/>
              <a:gd name="connsiteX1" fmla="*/ 0 w 961901"/>
              <a:gd name="connsiteY1" fmla="*/ 1353787 h 1425039"/>
              <a:gd name="connsiteX2" fmla="*/ 961901 w 961901"/>
              <a:gd name="connsiteY2" fmla="*/ 1425039 h 1425039"/>
              <a:gd name="connsiteX3" fmla="*/ 961901 w 961901"/>
              <a:gd name="connsiteY3" fmla="*/ 11876 h 1425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1901" h="1425039">
                <a:moveTo>
                  <a:pt x="11875" y="0"/>
                </a:moveTo>
                <a:lnTo>
                  <a:pt x="0" y="1353787"/>
                </a:lnTo>
                <a:lnTo>
                  <a:pt x="961901" y="1425039"/>
                </a:lnTo>
                <a:lnTo>
                  <a:pt x="961901" y="11876"/>
                </a:ln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772400" y="-6350"/>
            <a:ext cx="1371600" cy="4632325"/>
          </a:xfrm>
          <a:custGeom>
            <a:avLst/>
            <a:gdLst>
              <a:gd name="connsiteX0" fmla="*/ 0 w 1371600"/>
              <a:gd name="connsiteY0" fmla="*/ 0 h 4631377"/>
              <a:gd name="connsiteX1" fmla="*/ 5938 w 1371600"/>
              <a:gd name="connsiteY1" fmla="*/ 3972296 h 4631377"/>
              <a:gd name="connsiteX2" fmla="*/ 29688 w 1371600"/>
              <a:gd name="connsiteY2" fmla="*/ 3984172 h 4631377"/>
              <a:gd name="connsiteX3" fmla="*/ 53439 w 1371600"/>
              <a:gd name="connsiteY3" fmla="*/ 3990109 h 4631377"/>
              <a:gd name="connsiteX4" fmla="*/ 77190 w 1371600"/>
              <a:gd name="connsiteY4" fmla="*/ 3990109 h 4631377"/>
              <a:gd name="connsiteX5" fmla="*/ 95003 w 1371600"/>
              <a:gd name="connsiteY5" fmla="*/ 3978234 h 4631377"/>
              <a:gd name="connsiteX6" fmla="*/ 118753 w 1371600"/>
              <a:gd name="connsiteY6" fmla="*/ 3966359 h 4631377"/>
              <a:gd name="connsiteX7" fmla="*/ 130629 w 1371600"/>
              <a:gd name="connsiteY7" fmla="*/ 3966359 h 4631377"/>
              <a:gd name="connsiteX8" fmla="*/ 154379 w 1371600"/>
              <a:gd name="connsiteY8" fmla="*/ 3966359 h 4631377"/>
              <a:gd name="connsiteX9" fmla="*/ 154379 w 1371600"/>
              <a:gd name="connsiteY9" fmla="*/ 3966359 h 4631377"/>
              <a:gd name="connsiteX10" fmla="*/ 166255 w 1371600"/>
              <a:gd name="connsiteY10" fmla="*/ 4001985 h 4631377"/>
              <a:gd name="connsiteX11" fmla="*/ 207818 w 1371600"/>
              <a:gd name="connsiteY11" fmla="*/ 4049486 h 4631377"/>
              <a:gd name="connsiteX12" fmla="*/ 255319 w 1371600"/>
              <a:gd name="connsiteY12" fmla="*/ 4096987 h 4631377"/>
              <a:gd name="connsiteX13" fmla="*/ 290945 w 1371600"/>
              <a:gd name="connsiteY13" fmla="*/ 4150426 h 4631377"/>
              <a:gd name="connsiteX14" fmla="*/ 320634 w 1371600"/>
              <a:gd name="connsiteY14" fmla="*/ 4197928 h 4631377"/>
              <a:gd name="connsiteX15" fmla="*/ 391886 w 1371600"/>
              <a:gd name="connsiteY15" fmla="*/ 4162302 h 4631377"/>
              <a:gd name="connsiteX16" fmla="*/ 403761 w 1371600"/>
              <a:gd name="connsiteY16" fmla="*/ 4114800 h 4631377"/>
              <a:gd name="connsiteX17" fmla="*/ 475013 w 1371600"/>
              <a:gd name="connsiteY17" fmla="*/ 4085112 h 4631377"/>
              <a:gd name="connsiteX18" fmla="*/ 552203 w 1371600"/>
              <a:gd name="connsiteY18" fmla="*/ 4138551 h 4631377"/>
              <a:gd name="connsiteX19" fmla="*/ 670956 w 1371600"/>
              <a:gd name="connsiteY19" fmla="*/ 4286993 h 4631377"/>
              <a:gd name="connsiteX20" fmla="*/ 783771 w 1371600"/>
              <a:gd name="connsiteY20" fmla="*/ 4524499 h 4631377"/>
              <a:gd name="connsiteX21" fmla="*/ 1371600 w 1371600"/>
              <a:gd name="connsiteY21" fmla="*/ 4631377 h 4631377"/>
              <a:gd name="connsiteX22" fmla="*/ 1371600 w 1371600"/>
              <a:gd name="connsiteY22" fmla="*/ 5938 h 4631377"/>
              <a:gd name="connsiteX23" fmla="*/ 1341912 w 1371600"/>
              <a:gd name="connsiteY23" fmla="*/ 0 h 4631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71600" h="4631377">
                <a:moveTo>
                  <a:pt x="0" y="0"/>
                </a:moveTo>
                <a:cubicBezTo>
                  <a:pt x="1979" y="1324099"/>
                  <a:pt x="3959" y="2648197"/>
                  <a:pt x="5938" y="3972296"/>
                </a:cubicBezTo>
                <a:lnTo>
                  <a:pt x="29688" y="3984172"/>
                </a:lnTo>
                <a:lnTo>
                  <a:pt x="53439" y="3990109"/>
                </a:lnTo>
                <a:lnTo>
                  <a:pt x="77190" y="3990109"/>
                </a:lnTo>
                <a:lnTo>
                  <a:pt x="95003" y="3978234"/>
                </a:lnTo>
                <a:lnTo>
                  <a:pt x="118753" y="3966359"/>
                </a:lnTo>
                <a:lnTo>
                  <a:pt x="130629" y="3966359"/>
                </a:lnTo>
                <a:lnTo>
                  <a:pt x="154379" y="3966359"/>
                </a:lnTo>
                <a:lnTo>
                  <a:pt x="154379" y="3966359"/>
                </a:lnTo>
                <a:lnTo>
                  <a:pt x="166255" y="4001985"/>
                </a:lnTo>
                <a:lnTo>
                  <a:pt x="207818" y="4049486"/>
                </a:lnTo>
                <a:lnTo>
                  <a:pt x="255319" y="4096987"/>
                </a:lnTo>
                <a:lnTo>
                  <a:pt x="290945" y="4150426"/>
                </a:lnTo>
                <a:lnTo>
                  <a:pt x="320634" y="4197928"/>
                </a:lnTo>
                <a:lnTo>
                  <a:pt x="391886" y="4162302"/>
                </a:lnTo>
                <a:lnTo>
                  <a:pt x="403761" y="4114800"/>
                </a:lnTo>
                <a:lnTo>
                  <a:pt x="475013" y="4085112"/>
                </a:lnTo>
                <a:lnTo>
                  <a:pt x="552203" y="4138551"/>
                </a:lnTo>
                <a:lnTo>
                  <a:pt x="670956" y="4286993"/>
                </a:lnTo>
                <a:lnTo>
                  <a:pt x="783771" y="4524499"/>
                </a:lnTo>
                <a:lnTo>
                  <a:pt x="1371600" y="4631377"/>
                </a:lnTo>
                <a:lnTo>
                  <a:pt x="1371600" y="5938"/>
                </a:lnTo>
                <a:lnTo>
                  <a:pt x="1341912" y="0"/>
                </a:lnTo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3473450" y="1390650"/>
            <a:ext cx="5264150" cy="4133850"/>
          </a:xfrm>
          <a:custGeom>
            <a:avLst/>
            <a:gdLst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1555750 w 5264150"/>
              <a:gd name="connsiteY33" fmla="*/ 1866900 h 4133850"/>
              <a:gd name="connsiteX34" fmla="*/ 1835150 w 5264150"/>
              <a:gd name="connsiteY34" fmla="*/ 1682750 h 4133850"/>
              <a:gd name="connsiteX0" fmla="*/ 1835150 w 5264150"/>
              <a:gd name="connsiteY0" fmla="*/ 1682750 h 4133850"/>
              <a:gd name="connsiteX1" fmla="*/ 1835150 w 5264150"/>
              <a:gd name="connsiteY1" fmla="*/ 1041400 h 4133850"/>
              <a:gd name="connsiteX2" fmla="*/ 2825750 w 5264150"/>
              <a:gd name="connsiteY2" fmla="*/ 12700 h 4133850"/>
              <a:gd name="connsiteX3" fmla="*/ 4298950 w 5264150"/>
              <a:gd name="connsiteY3" fmla="*/ 0 h 4133850"/>
              <a:gd name="connsiteX4" fmla="*/ 4292600 w 5264150"/>
              <a:gd name="connsiteY4" fmla="*/ 2571750 h 4133850"/>
              <a:gd name="connsiteX5" fmla="*/ 4356100 w 5264150"/>
              <a:gd name="connsiteY5" fmla="*/ 2597150 h 4133850"/>
              <a:gd name="connsiteX6" fmla="*/ 4381500 w 5264150"/>
              <a:gd name="connsiteY6" fmla="*/ 2584450 h 4133850"/>
              <a:gd name="connsiteX7" fmla="*/ 4419600 w 5264150"/>
              <a:gd name="connsiteY7" fmla="*/ 2578100 h 4133850"/>
              <a:gd name="connsiteX8" fmla="*/ 4464050 w 5264150"/>
              <a:gd name="connsiteY8" fmla="*/ 2578100 h 4133850"/>
              <a:gd name="connsiteX9" fmla="*/ 4470400 w 5264150"/>
              <a:gd name="connsiteY9" fmla="*/ 2616200 h 4133850"/>
              <a:gd name="connsiteX10" fmla="*/ 4597400 w 5264150"/>
              <a:gd name="connsiteY10" fmla="*/ 2787650 h 4133850"/>
              <a:gd name="connsiteX11" fmla="*/ 4597400 w 5264150"/>
              <a:gd name="connsiteY11" fmla="*/ 2787650 h 4133850"/>
              <a:gd name="connsiteX12" fmla="*/ 4692650 w 5264150"/>
              <a:gd name="connsiteY12" fmla="*/ 2768600 h 4133850"/>
              <a:gd name="connsiteX13" fmla="*/ 4699000 w 5264150"/>
              <a:gd name="connsiteY13" fmla="*/ 2724150 h 4133850"/>
              <a:gd name="connsiteX14" fmla="*/ 4737100 w 5264150"/>
              <a:gd name="connsiteY14" fmla="*/ 2698750 h 4133850"/>
              <a:gd name="connsiteX15" fmla="*/ 4775200 w 5264150"/>
              <a:gd name="connsiteY15" fmla="*/ 2698750 h 4133850"/>
              <a:gd name="connsiteX16" fmla="*/ 4927600 w 5264150"/>
              <a:gd name="connsiteY16" fmla="*/ 2832100 h 4133850"/>
              <a:gd name="connsiteX17" fmla="*/ 5054600 w 5264150"/>
              <a:gd name="connsiteY17" fmla="*/ 3086100 h 4133850"/>
              <a:gd name="connsiteX18" fmla="*/ 5105400 w 5264150"/>
              <a:gd name="connsiteY18" fmla="*/ 3168650 h 4133850"/>
              <a:gd name="connsiteX19" fmla="*/ 5251450 w 5264150"/>
              <a:gd name="connsiteY19" fmla="*/ 3282950 h 4133850"/>
              <a:gd name="connsiteX20" fmla="*/ 5264150 w 5264150"/>
              <a:gd name="connsiteY20" fmla="*/ 3384550 h 4133850"/>
              <a:gd name="connsiteX21" fmla="*/ 5219700 w 5264150"/>
              <a:gd name="connsiteY21" fmla="*/ 3467100 h 4133850"/>
              <a:gd name="connsiteX22" fmla="*/ 5194300 w 5264150"/>
              <a:gd name="connsiteY22" fmla="*/ 3486150 h 4133850"/>
              <a:gd name="connsiteX23" fmla="*/ 5086350 w 5264150"/>
              <a:gd name="connsiteY23" fmla="*/ 3492500 h 4133850"/>
              <a:gd name="connsiteX24" fmla="*/ 4749800 w 5264150"/>
              <a:gd name="connsiteY24" fmla="*/ 3594100 h 4133850"/>
              <a:gd name="connsiteX25" fmla="*/ 4819650 w 5264150"/>
              <a:gd name="connsiteY25" fmla="*/ 3778250 h 4133850"/>
              <a:gd name="connsiteX26" fmla="*/ 3365500 w 5264150"/>
              <a:gd name="connsiteY26" fmla="*/ 3175000 h 4133850"/>
              <a:gd name="connsiteX27" fmla="*/ 3308350 w 5264150"/>
              <a:gd name="connsiteY27" fmla="*/ 3257550 h 4133850"/>
              <a:gd name="connsiteX28" fmla="*/ 2622550 w 5264150"/>
              <a:gd name="connsiteY28" fmla="*/ 3676650 h 4133850"/>
              <a:gd name="connsiteX29" fmla="*/ 1962150 w 5264150"/>
              <a:gd name="connsiteY29" fmla="*/ 3968750 h 4133850"/>
              <a:gd name="connsiteX30" fmla="*/ 1187450 w 5264150"/>
              <a:gd name="connsiteY30" fmla="*/ 4133850 h 4133850"/>
              <a:gd name="connsiteX31" fmla="*/ 0 w 5264150"/>
              <a:gd name="connsiteY31" fmla="*/ 3956050 h 4133850"/>
              <a:gd name="connsiteX32" fmla="*/ 19050 w 5264150"/>
              <a:gd name="connsiteY32" fmla="*/ 3473450 h 4133850"/>
              <a:gd name="connsiteX33" fmla="*/ 908050 w 5264150"/>
              <a:gd name="connsiteY33" fmla="*/ 2584450 h 4133850"/>
              <a:gd name="connsiteX34" fmla="*/ 1555750 w 5264150"/>
              <a:gd name="connsiteY34" fmla="*/ 1866900 h 4133850"/>
              <a:gd name="connsiteX35" fmla="*/ 1835150 w 5264150"/>
              <a:gd name="connsiteY35" fmla="*/ 1682750 h 413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4150" h="4133850">
                <a:moveTo>
                  <a:pt x="1835150" y="1682750"/>
                </a:moveTo>
                <a:lnTo>
                  <a:pt x="1835150" y="1041400"/>
                </a:lnTo>
                <a:lnTo>
                  <a:pt x="2825750" y="12700"/>
                </a:lnTo>
                <a:lnTo>
                  <a:pt x="4298950" y="0"/>
                </a:lnTo>
                <a:cubicBezTo>
                  <a:pt x="4296833" y="857250"/>
                  <a:pt x="4294717" y="1714500"/>
                  <a:pt x="4292600" y="2571750"/>
                </a:cubicBezTo>
                <a:lnTo>
                  <a:pt x="4356100" y="2597150"/>
                </a:lnTo>
                <a:lnTo>
                  <a:pt x="4381500" y="2584450"/>
                </a:lnTo>
                <a:lnTo>
                  <a:pt x="4419600" y="2578100"/>
                </a:lnTo>
                <a:lnTo>
                  <a:pt x="4464050" y="2578100"/>
                </a:lnTo>
                <a:lnTo>
                  <a:pt x="4470400" y="2616200"/>
                </a:lnTo>
                <a:lnTo>
                  <a:pt x="4597400" y="2787650"/>
                </a:lnTo>
                <a:lnTo>
                  <a:pt x="4597400" y="2787650"/>
                </a:lnTo>
                <a:lnTo>
                  <a:pt x="4692650" y="2768600"/>
                </a:lnTo>
                <a:lnTo>
                  <a:pt x="4699000" y="2724150"/>
                </a:lnTo>
                <a:lnTo>
                  <a:pt x="4737100" y="2698750"/>
                </a:lnTo>
                <a:lnTo>
                  <a:pt x="4775200" y="2698750"/>
                </a:lnTo>
                <a:lnTo>
                  <a:pt x="4927600" y="2832100"/>
                </a:lnTo>
                <a:lnTo>
                  <a:pt x="5054600" y="3086100"/>
                </a:lnTo>
                <a:lnTo>
                  <a:pt x="5105400" y="3168650"/>
                </a:lnTo>
                <a:lnTo>
                  <a:pt x="5251450" y="3282950"/>
                </a:lnTo>
                <a:lnTo>
                  <a:pt x="5264150" y="3384550"/>
                </a:lnTo>
                <a:lnTo>
                  <a:pt x="5219700" y="3467100"/>
                </a:lnTo>
                <a:lnTo>
                  <a:pt x="5194300" y="3486150"/>
                </a:lnTo>
                <a:lnTo>
                  <a:pt x="5086350" y="3492500"/>
                </a:lnTo>
                <a:lnTo>
                  <a:pt x="4749800" y="3594100"/>
                </a:lnTo>
                <a:lnTo>
                  <a:pt x="4819650" y="3778250"/>
                </a:lnTo>
                <a:lnTo>
                  <a:pt x="3365500" y="3175000"/>
                </a:lnTo>
                <a:lnTo>
                  <a:pt x="3308350" y="3257550"/>
                </a:lnTo>
                <a:lnTo>
                  <a:pt x="2622550" y="3676650"/>
                </a:lnTo>
                <a:lnTo>
                  <a:pt x="1962150" y="3968750"/>
                </a:lnTo>
                <a:lnTo>
                  <a:pt x="1187450" y="4133850"/>
                </a:lnTo>
                <a:lnTo>
                  <a:pt x="0" y="3956050"/>
                </a:lnTo>
                <a:lnTo>
                  <a:pt x="19050" y="3473450"/>
                </a:lnTo>
                <a:cubicBezTo>
                  <a:pt x="306917" y="3166533"/>
                  <a:pt x="620183" y="2891367"/>
                  <a:pt x="908050" y="2584450"/>
                </a:cubicBezTo>
                <a:lnTo>
                  <a:pt x="1555750" y="1866900"/>
                </a:lnTo>
                <a:lnTo>
                  <a:pt x="1835150" y="168275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501900" y="4845050"/>
            <a:ext cx="2146300" cy="1257300"/>
          </a:xfrm>
          <a:custGeom>
            <a:avLst/>
            <a:gdLst>
              <a:gd name="connsiteX0" fmla="*/ 984250 w 2146300"/>
              <a:gd name="connsiteY0" fmla="*/ 0 h 1257300"/>
              <a:gd name="connsiteX1" fmla="*/ 965200 w 2146300"/>
              <a:gd name="connsiteY1" fmla="*/ 508000 h 1257300"/>
              <a:gd name="connsiteX2" fmla="*/ 2146300 w 2146300"/>
              <a:gd name="connsiteY2" fmla="*/ 692150 h 1257300"/>
              <a:gd name="connsiteX3" fmla="*/ 349250 w 2146300"/>
              <a:gd name="connsiteY3" fmla="*/ 1257300 h 1257300"/>
              <a:gd name="connsiteX4" fmla="*/ 0 w 2146300"/>
              <a:gd name="connsiteY4" fmla="*/ 704850 h 1257300"/>
              <a:gd name="connsiteX5" fmla="*/ 914400 w 2146300"/>
              <a:gd name="connsiteY5" fmla="*/ 120650 h 1257300"/>
              <a:gd name="connsiteX6" fmla="*/ 984250 w 2146300"/>
              <a:gd name="connsiteY6" fmla="*/ 0 h 125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46300" h="1257300">
                <a:moveTo>
                  <a:pt x="984250" y="0"/>
                </a:moveTo>
                <a:lnTo>
                  <a:pt x="965200" y="508000"/>
                </a:lnTo>
                <a:lnTo>
                  <a:pt x="2146300" y="692150"/>
                </a:lnTo>
                <a:lnTo>
                  <a:pt x="349250" y="1257300"/>
                </a:lnTo>
                <a:lnTo>
                  <a:pt x="0" y="704850"/>
                </a:lnTo>
                <a:lnTo>
                  <a:pt x="914400" y="120650"/>
                </a:lnTo>
                <a:lnTo>
                  <a:pt x="984250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4344988" y="1338263"/>
            <a:ext cx="973137" cy="2678112"/>
          </a:xfrm>
          <a:custGeom>
            <a:avLst/>
            <a:gdLst>
              <a:gd name="connsiteX0" fmla="*/ 958291 w 972921"/>
              <a:gd name="connsiteY0" fmla="*/ 65836 h 2677363"/>
              <a:gd name="connsiteX1" fmla="*/ 972921 w 972921"/>
              <a:gd name="connsiteY1" fmla="*/ 1748332 h 2677363"/>
              <a:gd name="connsiteX2" fmla="*/ 694944 w 972921"/>
              <a:gd name="connsiteY2" fmla="*/ 1916582 h 2677363"/>
              <a:gd name="connsiteX3" fmla="*/ 7315 w 972921"/>
              <a:gd name="connsiteY3" fmla="*/ 2677363 h 2677363"/>
              <a:gd name="connsiteX4" fmla="*/ 0 w 972921"/>
              <a:gd name="connsiteY4" fmla="*/ 0 h 2677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2921" h="2677363">
                <a:moveTo>
                  <a:pt x="958291" y="65836"/>
                </a:moveTo>
                <a:lnTo>
                  <a:pt x="972921" y="1748332"/>
                </a:lnTo>
                <a:lnTo>
                  <a:pt x="694944" y="1916582"/>
                </a:lnTo>
                <a:lnTo>
                  <a:pt x="7315" y="2677363"/>
                </a:lnTo>
                <a:cubicBezTo>
                  <a:pt x="4877" y="1784909"/>
                  <a:pt x="2438" y="892454"/>
                  <a:pt x="0" y="0"/>
                </a:cubicBez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1141413" y="1236663"/>
            <a:ext cx="3203575" cy="4973637"/>
          </a:xfrm>
          <a:custGeom>
            <a:avLst/>
            <a:gdLst>
              <a:gd name="connsiteX0" fmla="*/ 3204058 w 3204058"/>
              <a:gd name="connsiteY0" fmla="*/ 80467 h 4959706"/>
              <a:gd name="connsiteX1" fmla="*/ 3204058 w 3204058"/>
              <a:gd name="connsiteY1" fmla="*/ 2779776 h 4959706"/>
              <a:gd name="connsiteX2" fmla="*/ 2370125 w 3204058"/>
              <a:gd name="connsiteY2" fmla="*/ 3606394 h 4959706"/>
              <a:gd name="connsiteX3" fmla="*/ 2296973 w 3204058"/>
              <a:gd name="connsiteY3" fmla="*/ 3723437 h 4959706"/>
              <a:gd name="connsiteX4" fmla="*/ 1367943 w 3204058"/>
              <a:gd name="connsiteY4" fmla="*/ 4301338 h 4959706"/>
              <a:gd name="connsiteX5" fmla="*/ 577901 w 3204058"/>
              <a:gd name="connsiteY5" fmla="*/ 4959706 h 4959706"/>
              <a:gd name="connsiteX6" fmla="*/ 563271 w 3204058"/>
              <a:gd name="connsiteY6" fmla="*/ 3423514 h 4959706"/>
              <a:gd name="connsiteX7" fmla="*/ 212141 w 3204058"/>
              <a:gd name="connsiteY7" fmla="*/ 3438144 h 4959706"/>
              <a:gd name="connsiteX8" fmla="*/ 0 w 3204058"/>
              <a:gd name="connsiteY8" fmla="*/ 3364992 h 4959706"/>
              <a:gd name="connsiteX9" fmla="*/ 219456 w 3204058"/>
              <a:gd name="connsiteY9" fmla="*/ 3079699 h 4959706"/>
              <a:gd name="connsiteX10" fmla="*/ 204826 w 3204058"/>
              <a:gd name="connsiteY10" fmla="*/ 3028493 h 4959706"/>
              <a:gd name="connsiteX11" fmla="*/ 219456 w 3204058"/>
              <a:gd name="connsiteY11" fmla="*/ 2801722 h 4959706"/>
              <a:gd name="connsiteX12" fmla="*/ 219456 w 3204058"/>
              <a:gd name="connsiteY12" fmla="*/ 2801722 h 4959706"/>
              <a:gd name="connsiteX13" fmla="*/ 226771 w 3204058"/>
              <a:gd name="connsiteY13" fmla="*/ 2596896 h 4959706"/>
              <a:gd name="connsiteX14" fmla="*/ 138989 w 3204058"/>
              <a:gd name="connsiteY14" fmla="*/ 2406701 h 4959706"/>
              <a:gd name="connsiteX15" fmla="*/ 197511 w 3204058"/>
              <a:gd name="connsiteY15" fmla="*/ 2055571 h 4959706"/>
              <a:gd name="connsiteX16" fmla="*/ 548640 w 3204058"/>
              <a:gd name="connsiteY16" fmla="*/ 2033626 h 4959706"/>
              <a:gd name="connsiteX17" fmla="*/ 1280160 w 3204058"/>
              <a:gd name="connsiteY17" fmla="*/ 1682496 h 4959706"/>
              <a:gd name="connsiteX18" fmla="*/ 1294791 w 3204058"/>
              <a:gd name="connsiteY18" fmla="*/ 1492301 h 4959706"/>
              <a:gd name="connsiteX19" fmla="*/ 1638605 w 3204058"/>
              <a:gd name="connsiteY19" fmla="*/ 1492301 h 4959706"/>
              <a:gd name="connsiteX20" fmla="*/ 2150669 w 3204058"/>
              <a:gd name="connsiteY20" fmla="*/ 563271 h 4959706"/>
              <a:gd name="connsiteX21" fmla="*/ 2157984 w 3204058"/>
              <a:gd name="connsiteY21" fmla="*/ 0 h 4959706"/>
              <a:gd name="connsiteX0" fmla="*/ 3204058 w 3204058"/>
              <a:gd name="connsiteY0" fmla="*/ 126644 h 5005883"/>
              <a:gd name="connsiteX1" fmla="*/ 3204058 w 3204058"/>
              <a:gd name="connsiteY1" fmla="*/ 2825953 h 5005883"/>
              <a:gd name="connsiteX2" fmla="*/ 2370125 w 3204058"/>
              <a:gd name="connsiteY2" fmla="*/ 3652571 h 5005883"/>
              <a:gd name="connsiteX3" fmla="*/ 2296973 w 3204058"/>
              <a:gd name="connsiteY3" fmla="*/ 3769614 h 5005883"/>
              <a:gd name="connsiteX4" fmla="*/ 1367943 w 3204058"/>
              <a:gd name="connsiteY4" fmla="*/ 4347515 h 5005883"/>
              <a:gd name="connsiteX5" fmla="*/ 577901 w 3204058"/>
              <a:gd name="connsiteY5" fmla="*/ 5005883 h 5005883"/>
              <a:gd name="connsiteX6" fmla="*/ 563271 w 3204058"/>
              <a:gd name="connsiteY6" fmla="*/ 3469691 h 5005883"/>
              <a:gd name="connsiteX7" fmla="*/ 212141 w 3204058"/>
              <a:gd name="connsiteY7" fmla="*/ 3484321 h 5005883"/>
              <a:gd name="connsiteX8" fmla="*/ 0 w 3204058"/>
              <a:gd name="connsiteY8" fmla="*/ 3411169 h 5005883"/>
              <a:gd name="connsiteX9" fmla="*/ 219456 w 3204058"/>
              <a:gd name="connsiteY9" fmla="*/ 3125876 h 5005883"/>
              <a:gd name="connsiteX10" fmla="*/ 204826 w 3204058"/>
              <a:gd name="connsiteY10" fmla="*/ 3074670 h 5005883"/>
              <a:gd name="connsiteX11" fmla="*/ 219456 w 3204058"/>
              <a:gd name="connsiteY11" fmla="*/ 2847899 h 5005883"/>
              <a:gd name="connsiteX12" fmla="*/ 219456 w 3204058"/>
              <a:gd name="connsiteY12" fmla="*/ 2847899 h 5005883"/>
              <a:gd name="connsiteX13" fmla="*/ 226771 w 3204058"/>
              <a:gd name="connsiteY13" fmla="*/ 2643073 h 5005883"/>
              <a:gd name="connsiteX14" fmla="*/ 138989 w 3204058"/>
              <a:gd name="connsiteY14" fmla="*/ 2452878 h 5005883"/>
              <a:gd name="connsiteX15" fmla="*/ 197511 w 3204058"/>
              <a:gd name="connsiteY15" fmla="*/ 2101748 h 5005883"/>
              <a:gd name="connsiteX16" fmla="*/ 548640 w 3204058"/>
              <a:gd name="connsiteY16" fmla="*/ 2079803 h 5005883"/>
              <a:gd name="connsiteX17" fmla="*/ 1280160 w 3204058"/>
              <a:gd name="connsiteY17" fmla="*/ 1728673 h 5005883"/>
              <a:gd name="connsiteX18" fmla="*/ 1294791 w 3204058"/>
              <a:gd name="connsiteY18" fmla="*/ 1538478 h 5005883"/>
              <a:gd name="connsiteX19" fmla="*/ 1638605 w 3204058"/>
              <a:gd name="connsiteY19" fmla="*/ 1538478 h 5005883"/>
              <a:gd name="connsiteX20" fmla="*/ 2150669 w 3204058"/>
              <a:gd name="connsiteY20" fmla="*/ 609448 h 5005883"/>
              <a:gd name="connsiteX21" fmla="*/ 2157984 w 3204058"/>
              <a:gd name="connsiteY21" fmla="*/ 46177 h 5005883"/>
              <a:gd name="connsiteX22" fmla="*/ 2150669 w 3204058"/>
              <a:gd name="connsiteY22" fmla="*/ 31547 h 5005883"/>
              <a:gd name="connsiteX0" fmla="*/ 3204058 w 3204059"/>
              <a:gd name="connsiteY0" fmla="*/ 108865 h 4988104"/>
              <a:gd name="connsiteX1" fmla="*/ 3204058 w 3204059"/>
              <a:gd name="connsiteY1" fmla="*/ 2808174 h 4988104"/>
              <a:gd name="connsiteX2" fmla="*/ 2370125 w 3204059"/>
              <a:gd name="connsiteY2" fmla="*/ 3634792 h 4988104"/>
              <a:gd name="connsiteX3" fmla="*/ 2296973 w 3204059"/>
              <a:gd name="connsiteY3" fmla="*/ 3751835 h 4988104"/>
              <a:gd name="connsiteX4" fmla="*/ 1367943 w 3204059"/>
              <a:gd name="connsiteY4" fmla="*/ 4329736 h 4988104"/>
              <a:gd name="connsiteX5" fmla="*/ 577901 w 3204059"/>
              <a:gd name="connsiteY5" fmla="*/ 4988104 h 4988104"/>
              <a:gd name="connsiteX6" fmla="*/ 563271 w 3204059"/>
              <a:gd name="connsiteY6" fmla="*/ 3451912 h 4988104"/>
              <a:gd name="connsiteX7" fmla="*/ 212141 w 3204059"/>
              <a:gd name="connsiteY7" fmla="*/ 3466542 h 4988104"/>
              <a:gd name="connsiteX8" fmla="*/ 0 w 3204059"/>
              <a:gd name="connsiteY8" fmla="*/ 3393390 h 4988104"/>
              <a:gd name="connsiteX9" fmla="*/ 219456 w 3204059"/>
              <a:gd name="connsiteY9" fmla="*/ 3108097 h 4988104"/>
              <a:gd name="connsiteX10" fmla="*/ 204826 w 3204059"/>
              <a:gd name="connsiteY10" fmla="*/ 3056891 h 4988104"/>
              <a:gd name="connsiteX11" fmla="*/ 219456 w 3204059"/>
              <a:gd name="connsiteY11" fmla="*/ 2830120 h 4988104"/>
              <a:gd name="connsiteX12" fmla="*/ 219456 w 3204059"/>
              <a:gd name="connsiteY12" fmla="*/ 2830120 h 4988104"/>
              <a:gd name="connsiteX13" fmla="*/ 226771 w 3204059"/>
              <a:gd name="connsiteY13" fmla="*/ 2625294 h 4988104"/>
              <a:gd name="connsiteX14" fmla="*/ 138989 w 3204059"/>
              <a:gd name="connsiteY14" fmla="*/ 2435099 h 4988104"/>
              <a:gd name="connsiteX15" fmla="*/ 197511 w 3204059"/>
              <a:gd name="connsiteY15" fmla="*/ 2083969 h 4988104"/>
              <a:gd name="connsiteX16" fmla="*/ 548640 w 3204059"/>
              <a:gd name="connsiteY16" fmla="*/ 2062024 h 4988104"/>
              <a:gd name="connsiteX17" fmla="*/ 1280160 w 3204059"/>
              <a:gd name="connsiteY17" fmla="*/ 1710894 h 4988104"/>
              <a:gd name="connsiteX18" fmla="*/ 1294791 w 3204059"/>
              <a:gd name="connsiteY18" fmla="*/ 1520699 h 4988104"/>
              <a:gd name="connsiteX19" fmla="*/ 1638605 w 3204059"/>
              <a:gd name="connsiteY19" fmla="*/ 1520699 h 4988104"/>
              <a:gd name="connsiteX20" fmla="*/ 2150669 w 3204059"/>
              <a:gd name="connsiteY20" fmla="*/ 591669 h 4988104"/>
              <a:gd name="connsiteX21" fmla="*/ 2157984 w 3204059"/>
              <a:gd name="connsiteY21" fmla="*/ 28398 h 4988104"/>
              <a:gd name="connsiteX22" fmla="*/ 3204058 w 3204059"/>
              <a:gd name="connsiteY22" fmla="*/ 108865 h 4988104"/>
              <a:gd name="connsiteX0" fmla="*/ 3204058 w 3204059"/>
              <a:gd name="connsiteY0" fmla="*/ 83433 h 4962672"/>
              <a:gd name="connsiteX1" fmla="*/ 3204058 w 3204059"/>
              <a:gd name="connsiteY1" fmla="*/ 2782742 h 4962672"/>
              <a:gd name="connsiteX2" fmla="*/ 2370125 w 3204059"/>
              <a:gd name="connsiteY2" fmla="*/ 3609360 h 4962672"/>
              <a:gd name="connsiteX3" fmla="*/ 2296973 w 3204059"/>
              <a:gd name="connsiteY3" fmla="*/ 3726403 h 4962672"/>
              <a:gd name="connsiteX4" fmla="*/ 1367943 w 3204059"/>
              <a:gd name="connsiteY4" fmla="*/ 4304304 h 4962672"/>
              <a:gd name="connsiteX5" fmla="*/ 577901 w 3204059"/>
              <a:gd name="connsiteY5" fmla="*/ 4962672 h 4962672"/>
              <a:gd name="connsiteX6" fmla="*/ 563271 w 3204059"/>
              <a:gd name="connsiteY6" fmla="*/ 3426480 h 4962672"/>
              <a:gd name="connsiteX7" fmla="*/ 212141 w 3204059"/>
              <a:gd name="connsiteY7" fmla="*/ 3441110 h 4962672"/>
              <a:gd name="connsiteX8" fmla="*/ 0 w 3204059"/>
              <a:gd name="connsiteY8" fmla="*/ 3367958 h 4962672"/>
              <a:gd name="connsiteX9" fmla="*/ 219456 w 3204059"/>
              <a:gd name="connsiteY9" fmla="*/ 3082665 h 4962672"/>
              <a:gd name="connsiteX10" fmla="*/ 204826 w 3204059"/>
              <a:gd name="connsiteY10" fmla="*/ 3031459 h 4962672"/>
              <a:gd name="connsiteX11" fmla="*/ 219456 w 3204059"/>
              <a:gd name="connsiteY11" fmla="*/ 2804688 h 4962672"/>
              <a:gd name="connsiteX12" fmla="*/ 219456 w 3204059"/>
              <a:gd name="connsiteY12" fmla="*/ 2804688 h 4962672"/>
              <a:gd name="connsiteX13" fmla="*/ 226771 w 3204059"/>
              <a:gd name="connsiteY13" fmla="*/ 2599862 h 4962672"/>
              <a:gd name="connsiteX14" fmla="*/ 138989 w 3204059"/>
              <a:gd name="connsiteY14" fmla="*/ 2409667 h 4962672"/>
              <a:gd name="connsiteX15" fmla="*/ 197511 w 3204059"/>
              <a:gd name="connsiteY15" fmla="*/ 2058537 h 4962672"/>
              <a:gd name="connsiteX16" fmla="*/ 548640 w 3204059"/>
              <a:gd name="connsiteY16" fmla="*/ 2036592 h 4962672"/>
              <a:gd name="connsiteX17" fmla="*/ 1280160 w 3204059"/>
              <a:gd name="connsiteY17" fmla="*/ 1685462 h 4962672"/>
              <a:gd name="connsiteX18" fmla="*/ 1294791 w 3204059"/>
              <a:gd name="connsiteY18" fmla="*/ 1495267 h 4962672"/>
              <a:gd name="connsiteX19" fmla="*/ 1638605 w 3204059"/>
              <a:gd name="connsiteY19" fmla="*/ 1495267 h 4962672"/>
              <a:gd name="connsiteX20" fmla="*/ 2150669 w 3204059"/>
              <a:gd name="connsiteY20" fmla="*/ 566237 h 4962672"/>
              <a:gd name="connsiteX21" fmla="*/ 2165299 w 3204059"/>
              <a:gd name="connsiteY21" fmla="*/ 32227 h 4962672"/>
              <a:gd name="connsiteX22" fmla="*/ 3204058 w 3204059"/>
              <a:gd name="connsiteY22" fmla="*/ 83433 h 4962672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  <a:gd name="connsiteX0" fmla="*/ 3204058 w 3204058"/>
              <a:gd name="connsiteY0" fmla="*/ 95432 h 4974671"/>
              <a:gd name="connsiteX1" fmla="*/ 3204058 w 3204058"/>
              <a:gd name="connsiteY1" fmla="*/ 2794741 h 4974671"/>
              <a:gd name="connsiteX2" fmla="*/ 2370125 w 3204058"/>
              <a:gd name="connsiteY2" fmla="*/ 3621359 h 4974671"/>
              <a:gd name="connsiteX3" fmla="*/ 2296973 w 3204058"/>
              <a:gd name="connsiteY3" fmla="*/ 3738402 h 4974671"/>
              <a:gd name="connsiteX4" fmla="*/ 1367943 w 3204058"/>
              <a:gd name="connsiteY4" fmla="*/ 4316303 h 4974671"/>
              <a:gd name="connsiteX5" fmla="*/ 577901 w 3204058"/>
              <a:gd name="connsiteY5" fmla="*/ 4974671 h 4974671"/>
              <a:gd name="connsiteX6" fmla="*/ 563271 w 3204058"/>
              <a:gd name="connsiteY6" fmla="*/ 3438479 h 4974671"/>
              <a:gd name="connsiteX7" fmla="*/ 212141 w 3204058"/>
              <a:gd name="connsiteY7" fmla="*/ 3453109 h 4974671"/>
              <a:gd name="connsiteX8" fmla="*/ 0 w 3204058"/>
              <a:gd name="connsiteY8" fmla="*/ 3379957 h 4974671"/>
              <a:gd name="connsiteX9" fmla="*/ 219456 w 3204058"/>
              <a:gd name="connsiteY9" fmla="*/ 3094664 h 4974671"/>
              <a:gd name="connsiteX10" fmla="*/ 204826 w 3204058"/>
              <a:gd name="connsiteY10" fmla="*/ 3043458 h 4974671"/>
              <a:gd name="connsiteX11" fmla="*/ 219456 w 3204058"/>
              <a:gd name="connsiteY11" fmla="*/ 2816687 h 4974671"/>
              <a:gd name="connsiteX12" fmla="*/ 219456 w 3204058"/>
              <a:gd name="connsiteY12" fmla="*/ 2816687 h 4974671"/>
              <a:gd name="connsiteX13" fmla="*/ 226771 w 3204058"/>
              <a:gd name="connsiteY13" fmla="*/ 2611861 h 4974671"/>
              <a:gd name="connsiteX14" fmla="*/ 138989 w 3204058"/>
              <a:gd name="connsiteY14" fmla="*/ 2421666 h 4974671"/>
              <a:gd name="connsiteX15" fmla="*/ 197511 w 3204058"/>
              <a:gd name="connsiteY15" fmla="*/ 2070536 h 4974671"/>
              <a:gd name="connsiteX16" fmla="*/ 548640 w 3204058"/>
              <a:gd name="connsiteY16" fmla="*/ 2048591 h 4974671"/>
              <a:gd name="connsiteX17" fmla="*/ 1280160 w 3204058"/>
              <a:gd name="connsiteY17" fmla="*/ 1697461 h 4974671"/>
              <a:gd name="connsiteX18" fmla="*/ 1294791 w 3204058"/>
              <a:gd name="connsiteY18" fmla="*/ 1507266 h 4974671"/>
              <a:gd name="connsiteX19" fmla="*/ 1638605 w 3204058"/>
              <a:gd name="connsiteY19" fmla="*/ 1507266 h 4974671"/>
              <a:gd name="connsiteX20" fmla="*/ 2150669 w 3204058"/>
              <a:gd name="connsiteY20" fmla="*/ 578236 h 4974671"/>
              <a:gd name="connsiteX21" fmla="*/ 2165299 w 3204058"/>
              <a:gd name="connsiteY21" fmla="*/ 44226 h 4974671"/>
              <a:gd name="connsiteX22" fmla="*/ 2538375 w 3204058"/>
              <a:gd name="connsiteY22" fmla="*/ 44226 h 4974671"/>
              <a:gd name="connsiteX23" fmla="*/ 3204058 w 3204058"/>
              <a:gd name="connsiteY23" fmla="*/ 95432 h 497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204058" h="4974671">
                <a:moveTo>
                  <a:pt x="3204058" y="95432"/>
                </a:moveTo>
                <a:lnTo>
                  <a:pt x="3204058" y="2794741"/>
                </a:lnTo>
                <a:lnTo>
                  <a:pt x="2370125" y="3621359"/>
                </a:lnTo>
                <a:lnTo>
                  <a:pt x="2296973" y="3738402"/>
                </a:lnTo>
                <a:lnTo>
                  <a:pt x="1367943" y="4316303"/>
                </a:lnTo>
                <a:lnTo>
                  <a:pt x="577901" y="4974671"/>
                </a:lnTo>
                <a:lnTo>
                  <a:pt x="563271" y="3438479"/>
                </a:lnTo>
                <a:lnTo>
                  <a:pt x="212141" y="3453109"/>
                </a:lnTo>
                <a:lnTo>
                  <a:pt x="0" y="3379957"/>
                </a:lnTo>
                <a:lnTo>
                  <a:pt x="219456" y="3094664"/>
                </a:lnTo>
                <a:lnTo>
                  <a:pt x="204826" y="3043458"/>
                </a:lnTo>
                <a:lnTo>
                  <a:pt x="219456" y="2816687"/>
                </a:lnTo>
                <a:lnTo>
                  <a:pt x="219456" y="2816687"/>
                </a:lnTo>
                <a:lnTo>
                  <a:pt x="226771" y="2611861"/>
                </a:lnTo>
                <a:lnTo>
                  <a:pt x="138989" y="2421666"/>
                </a:lnTo>
                <a:lnTo>
                  <a:pt x="197511" y="2070536"/>
                </a:lnTo>
                <a:lnTo>
                  <a:pt x="548640" y="2048591"/>
                </a:lnTo>
                <a:lnTo>
                  <a:pt x="1280160" y="1697461"/>
                </a:lnTo>
                <a:lnTo>
                  <a:pt x="1294791" y="1507266"/>
                </a:lnTo>
                <a:lnTo>
                  <a:pt x="1638605" y="1507266"/>
                </a:lnTo>
                <a:lnTo>
                  <a:pt x="2150669" y="578236"/>
                </a:lnTo>
                <a:cubicBezTo>
                  <a:pt x="2153107" y="390479"/>
                  <a:pt x="2162861" y="231983"/>
                  <a:pt x="2165299" y="44226"/>
                </a:cubicBezTo>
                <a:cubicBezTo>
                  <a:pt x="2228697" y="-50872"/>
                  <a:pt x="2365249" y="35692"/>
                  <a:pt x="2538375" y="44226"/>
                </a:cubicBezTo>
                <a:cubicBezTo>
                  <a:pt x="2711502" y="52760"/>
                  <a:pt x="3091892" y="80802"/>
                  <a:pt x="3204058" y="95432"/>
                </a:cubicBezTo>
              </a:path>
            </a:pathLst>
          </a:custGeom>
          <a:solidFill>
            <a:srgbClr val="FFC000">
              <a:alpha val="30000"/>
            </a:srgb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361950" y="5554663"/>
            <a:ext cx="2674938" cy="1311275"/>
          </a:xfrm>
          <a:custGeom>
            <a:avLst/>
            <a:gdLst>
              <a:gd name="connsiteX0" fmla="*/ 2130725 w 2674189"/>
              <a:gd name="connsiteY0" fmla="*/ 0 h 1311215"/>
              <a:gd name="connsiteX1" fmla="*/ 2656936 w 2674189"/>
              <a:gd name="connsiteY1" fmla="*/ 879895 h 1311215"/>
              <a:gd name="connsiteX2" fmla="*/ 2674189 w 2674189"/>
              <a:gd name="connsiteY2" fmla="*/ 1311215 h 1311215"/>
              <a:gd name="connsiteX3" fmla="*/ 0 w 2674189"/>
              <a:gd name="connsiteY3" fmla="*/ 1311215 h 1311215"/>
              <a:gd name="connsiteX4" fmla="*/ 112144 w 2674189"/>
              <a:gd name="connsiteY4" fmla="*/ 1190446 h 1311215"/>
              <a:gd name="connsiteX5" fmla="*/ 474453 w 2674189"/>
              <a:gd name="connsiteY5" fmla="*/ 534838 h 1311215"/>
              <a:gd name="connsiteX6" fmla="*/ 638355 w 2674189"/>
              <a:gd name="connsiteY6" fmla="*/ 534838 h 1311215"/>
              <a:gd name="connsiteX7" fmla="*/ 983412 w 2674189"/>
              <a:gd name="connsiteY7" fmla="*/ 715993 h 1311215"/>
              <a:gd name="connsiteX8" fmla="*/ 948906 w 2674189"/>
              <a:gd name="connsiteY8" fmla="*/ 785004 h 1311215"/>
              <a:gd name="connsiteX9" fmla="*/ 974785 w 2674189"/>
              <a:gd name="connsiteY9" fmla="*/ 819510 h 1311215"/>
              <a:gd name="connsiteX10" fmla="*/ 1009291 w 2674189"/>
              <a:gd name="connsiteY10" fmla="*/ 854015 h 1311215"/>
              <a:gd name="connsiteX11" fmla="*/ 1052423 w 2674189"/>
              <a:gd name="connsiteY11" fmla="*/ 862642 h 1311215"/>
              <a:gd name="connsiteX12" fmla="*/ 1086929 w 2674189"/>
              <a:gd name="connsiteY12" fmla="*/ 879895 h 1311215"/>
              <a:gd name="connsiteX13" fmla="*/ 1354348 w 2674189"/>
              <a:gd name="connsiteY13" fmla="*/ 655608 h 1311215"/>
              <a:gd name="connsiteX14" fmla="*/ 2130725 w 2674189"/>
              <a:gd name="connsiteY14" fmla="*/ 0 h 1311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674189" h="1311215">
                <a:moveTo>
                  <a:pt x="2130725" y="0"/>
                </a:moveTo>
                <a:lnTo>
                  <a:pt x="2656936" y="879895"/>
                </a:lnTo>
                <a:lnTo>
                  <a:pt x="2674189" y="1311215"/>
                </a:lnTo>
                <a:lnTo>
                  <a:pt x="0" y="1311215"/>
                </a:lnTo>
                <a:lnTo>
                  <a:pt x="112144" y="1190446"/>
                </a:lnTo>
                <a:lnTo>
                  <a:pt x="474453" y="534838"/>
                </a:lnTo>
                <a:lnTo>
                  <a:pt x="638355" y="534838"/>
                </a:lnTo>
                <a:lnTo>
                  <a:pt x="983412" y="715993"/>
                </a:lnTo>
                <a:lnTo>
                  <a:pt x="948906" y="785004"/>
                </a:lnTo>
                <a:lnTo>
                  <a:pt x="974785" y="819510"/>
                </a:lnTo>
                <a:lnTo>
                  <a:pt x="1009291" y="854015"/>
                </a:lnTo>
                <a:lnTo>
                  <a:pt x="1052423" y="862642"/>
                </a:lnTo>
                <a:lnTo>
                  <a:pt x="1086929" y="879895"/>
                </a:lnTo>
                <a:lnTo>
                  <a:pt x="1354348" y="655608"/>
                </a:lnTo>
                <a:lnTo>
                  <a:pt x="2130725" y="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2838450" y="4589463"/>
            <a:ext cx="6210300" cy="2276475"/>
          </a:xfrm>
          <a:custGeom>
            <a:avLst/>
            <a:gdLst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59524 w 6211018"/>
              <a:gd name="connsiteY6" fmla="*/ 94890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  <a:gd name="connsiteX0" fmla="*/ 198407 w 6211018"/>
              <a:gd name="connsiteY0" fmla="*/ 2268747 h 2277373"/>
              <a:gd name="connsiteX1" fmla="*/ 198407 w 6211018"/>
              <a:gd name="connsiteY1" fmla="*/ 1854679 h 2277373"/>
              <a:gd name="connsiteX2" fmla="*/ 0 w 6211018"/>
              <a:gd name="connsiteY2" fmla="*/ 1518249 h 2277373"/>
              <a:gd name="connsiteX3" fmla="*/ 1828800 w 6211018"/>
              <a:gd name="connsiteY3" fmla="*/ 957532 h 2277373"/>
              <a:gd name="connsiteX4" fmla="*/ 2613803 w 6211018"/>
              <a:gd name="connsiteY4" fmla="*/ 776377 h 2277373"/>
              <a:gd name="connsiteX5" fmla="*/ 3278037 w 6211018"/>
              <a:gd name="connsiteY5" fmla="*/ 474453 h 2277373"/>
              <a:gd name="connsiteX6" fmla="*/ 3916392 w 6211018"/>
              <a:gd name="connsiteY6" fmla="*/ 86264 h 2277373"/>
              <a:gd name="connsiteX7" fmla="*/ 4011283 w 6211018"/>
              <a:gd name="connsiteY7" fmla="*/ 0 h 2277373"/>
              <a:gd name="connsiteX8" fmla="*/ 5443267 w 6211018"/>
              <a:gd name="connsiteY8" fmla="*/ 586596 h 2277373"/>
              <a:gd name="connsiteX9" fmla="*/ 5555411 w 6211018"/>
              <a:gd name="connsiteY9" fmla="*/ 828136 h 2277373"/>
              <a:gd name="connsiteX10" fmla="*/ 6090249 w 6211018"/>
              <a:gd name="connsiteY10" fmla="*/ 1181819 h 2277373"/>
              <a:gd name="connsiteX11" fmla="*/ 6072996 w 6211018"/>
              <a:gd name="connsiteY11" fmla="*/ 1199072 h 2277373"/>
              <a:gd name="connsiteX12" fmla="*/ 6211018 w 6211018"/>
              <a:gd name="connsiteY12" fmla="*/ 1656272 h 2277373"/>
              <a:gd name="connsiteX13" fmla="*/ 6167886 w 6211018"/>
              <a:gd name="connsiteY13" fmla="*/ 2277373 h 2277373"/>
              <a:gd name="connsiteX14" fmla="*/ 1526875 w 6211018"/>
              <a:gd name="connsiteY14" fmla="*/ 2277373 h 2277373"/>
              <a:gd name="connsiteX15" fmla="*/ 198407 w 6211018"/>
              <a:gd name="connsiteY15" fmla="*/ 2268747 h 227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211018" h="2277373">
                <a:moveTo>
                  <a:pt x="198407" y="2268747"/>
                </a:moveTo>
                <a:lnTo>
                  <a:pt x="198407" y="1854679"/>
                </a:lnTo>
                <a:lnTo>
                  <a:pt x="0" y="1518249"/>
                </a:lnTo>
                <a:lnTo>
                  <a:pt x="1828800" y="957532"/>
                </a:lnTo>
                <a:lnTo>
                  <a:pt x="2613803" y="776377"/>
                </a:lnTo>
                <a:lnTo>
                  <a:pt x="3278037" y="474453"/>
                </a:lnTo>
                <a:lnTo>
                  <a:pt x="3916392" y="86264"/>
                </a:lnTo>
                <a:lnTo>
                  <a:pt x="4011283" y="0"/>
                </a:lnTo>
                <a:lnTo>
                  <a:pt x="5443267" y="586596"/>
                </a:lnTo>
                <a:lnTo>
                  <a:pt x="5555411" y="828136"/>
                </a:lnTo>
                <a:lnTo>
                  <a:pt x="6090249" y="1181819"/>
                </a:lnTo>
                <a:lnTo>
                  <a:pt x="6072996" y="1199072"/>
                </a:lnTo>
                <a:lnTo>
                  <a:pt x="6211018" y="1656272"/>
                </a:lnTo>
                <a:lnTo>
                  <a:pt x="6167886" y="2277373"/>
                </a:lnTo>
                <a:lnTo>
                  <a:pt x="1526875" y="2277373"/>
                </a:lnTo>
                <a:lnTo>
                  <a:pt x="198407" y="2268747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8229600" y="4519613"/>
            <a:ext cx="914400" cy="1260475"/>
          </a:xfrm>
          <a:custGeom>
            <a:avLst/>
            <a:gdLst>
              <a:gd name="connsiteX0" fmla="*/ 914400 w 914400"/>
              <a:gd name="connsiteY0" fmla="*/ 112143 h 1259456"/>
              <a:gd name="connsiteX1" fmla="*/ 327804 w 914400"/>
              <a:gd name="connsiteY1" fmla="*/ 0 h 1259456"/>
              <a:gd name="connsiteX2" fmla="*/ 500332 w 914400"/>
              <a:gd name="connsiteY2" fmla="*/ 146649 h 1259456"/>
              <a:gd name="connsiteX3" fmla="*/ 526211 w 914400"/>
              <a:gd name="connsiteY3" fmla="*/ 258792 h 1259456"/>
              <a:gd name="connsiteX4" fmla="*/ 483079 w 914400"/>
              <a:gd name="connsiteY4" fmla="*/ 345056 h 1259456"/>
              <a:gd name="connsiteX5" fmla="*/ 0 w 914400"/>
              <a:gd name="connsiteY5" fmla="*/ 474452 h 1259456"/>
              <a:gd name="connsiteX6" fmla="*/ 155275 w 914400"/>
              <a:gd name="connsiteY6" fmla="*/ 897147 h 1259456"/>
              <a:gd name="connsiteX7" fmla="*/ 698740 w 914400"/>
              <a:gd name="connsiteY7" fmla="*/ 1259456 h 1259456"/>
              <a:gd name="connsiteX8" fmla="*/ 914400 w 914400"/>
              <a:gd name="connsiteY8" fmla="*/ 1224950 h 1259456"/>
              <a:gd name="connsiteX9" fmla="*/ 914400 w 914400"/>
              <a:gd name="connsiteY9" fmla="*/ 112143 h 1259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400" h="1259456">
                <a:moveTo>
                  <a:pt x="914400" y="112143"/>
                </a:moveTo>
                <a:lnTo>
                  <a:pt x="327804" y="0"/>
                </a:lnTo>
                <a:lnTo>
                  <a:pt x="500332" y="146649"/>
                </a:lnTo>
                <a:lnTo>
                  <a:pt x="526211" y="258792"/>
                </a:lnTo>
                <a:lnTo>
                  <a:pt x="483079" y="345056"/>
                </a:lnTo>
                <a:lnTo>
                  <a:pt x="0" y="474452"/>
                </a:lnTo>
                <a:lnTo>
                  <a:pt x="155275" y="897147"/>
                </a:lnTo>
                <a:lnTo>
                  <a:pt x="698740" y="1259456"/>
                </a:lnTo>
                <a:lnTo>
                  <a:pt x="914400" y="1224950"/>
                </a:lnTo>
                <a:lnTo>
                  <a:pt x="914400" y="112143"/>
                </a:lnTo>
                <a:close/>
              </a:path>
            </a:pathLst>
          </a:custGeom>
          <a:solidFill>
            <a:srgbClr val="7030A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5600" y="6210300"/>
            <a:ext cx="2228174" cy="646331"/>
          </a:xfrm>
          <a:prstGeom prst="rect">
            <a:avLst/>
          </a:prstGeom>
          <a:gradFill>
            <a:gsLst>
              <a:gs pos="68000">
                <a:srgbClr val="D9CEB0">
                  <a:lumMod val="21000"/>
                  <a:lumOff val="79000"/>
                </a:srgbClr>
              </a:gs>
              <a:gs pos="95000">
                <a:srgbClr val="E0D8C0"/>
              </a:gs>
              <a:gs pos="23000">
                <a:schemeClr val="bg1"/>
              </a:gs>
            </a:gsLst>
            <a:lin ang="5400000" scaled="0"/>
          </a:gradFill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sz="3600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UPR Status</a:t>
            </a:r>
            <a:endParaRPr lang="en-US" sz="3600" dirty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44234"/>
              </p:ext>
            </p:extLst>
          </p:nvPr>
        </p:nvGraphicFramePr>
        <p:xfrm>
          <a:off x="188043" y="1401763"/>
          <a:ext cx="2555157" cy="2618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3107"/>
                <a:gridCol w="1162050"/>
              </a:tblGrid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Unknown/long-term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Red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46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Possible</a:t>
                      </a:r>
                      <a:r>
                        <a:rPr lang="en-US" sz="1400" baseline="0" dirty="0" smtClean="0"/>
                        <a:t> support within 1-3 years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C000"/>
                          </a:solidFill>
                        </a:rPr>
                        <a:t>Yellow</a:t>
                      </a:r>
                      <a:endParaRPr lang="en-US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34695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Westbound only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7030A0"/>
                          </a:solidFill>
                        </a:rPr>
                        <a:t>Purple</a:t>
                      </a:r>
                      <a:endParaRPr lang="en-US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East and westbound with restriction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Grey</a:t>
                      </a:r>
                      <a:endParaRPr lang="en-US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847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Unrestricted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Green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81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Operator-Perceived Shortfalls or Lack of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current status of UPRs and consideration of what items are needed to support-</a:t>
            </a:r>
          </a:p>
          <a:p>
            <a:pPr lvl="1"/>
            <a:r>
              <a:rPr lang="en-US" dirty="0" smtClean="0"/>
              <a:t>What do operators see as priority areas?</a:t>
            </a:r>
          </a:p>
          <a:p>
            <a:pPr lvl="1"/>
            <a:r>
              <a:rPr lang="en-US" dirty="0" smtClean="0"/>
              <a:t>Using seamless airspace chart and other considerations, what are short, mid, and long-term goals?</a:t>
            </a:r>
          </a:p>
          <a:p>
            <a:pPr lvl="2"/>
            <a:r>
              <a:rPr lang="en-US" dirty="0" smtClean="0"/>
              <a:t>What are success criteria for each goal?</a:t>
            </a:r>
          </a:p>
          <a:p>
            <a:pPr lvl="2"/>
            <a:r>
              <a:rPr lang="en-US" dirty="0" smtClean="0"/>
              <a:t>What is the desired end state?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432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149" y="1508125"/>
            <a:ext cx="4924514" cy="439102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0415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TOR and PPT Discussion Highlights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 in TORs </a:t>
            </a:r>
          </a:p>
          <a:p>
            <a:pPr lvl="1"/>
            <a:r>
              <a:rPr lang="en-US" dirty="0" smtClean="0"/>
              <a:t>improve operational efficiency with UPRs as primary navigation means</a:t>
            </a:r>
          </a:p>
          <a:p>
            <a:pPr lvl="1"/>
            <a:r>
              <a:rPr lang="en-US" dirty="0" smtClean="0"/>
              <a:t>development of </a:t>
            </a:r>
            <a:r>
              <a:rPr lang="en-GB" dirty="0"/>
              <a:t>“seamless and homogenous airspace for air traffic between North America and Asia</a:t>
            </a:r>
            <a:r>
              <a:rPr lang="en-GB" dirty="0" smtClean="0"/>
              <a:t>…”</a:t>
            </a:r>
          </a:p>
          <a:p>
            <a:r>
              <a:rPr lang="en-GB" dirty="0" smtClean="0"/>
              <a:t>TOR Work Program includes </a:t>
            </a:r>
          </a:p>
          <a:p>
            <a:pPr lvl="1"/>
            <a:r>
              <a:rPr lang="en-GB" dirty="0" smtClean="0"/>
              <a:t>analysis of current flows, </a:t>
            </a:r>
          </a:p>
          <a:p>
            <a:pPr lvl="1"/>
            <a:r>
              <a:rPr lang="en-GB" dirty="0" smtClean="0"/>
              <a:t>review of existing CNS/ATM plans/capabilities</a:t>
            </a:r>
          </a:p>
          <a:p>
            <a:pPr lvl="1"/>
            <a:r>
              <a:rPr lang="en-GB" dirty="0" smtClean="0"/>
              <a:t>gap analysis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612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TOR and PPT Discussion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size of Pacific Project airspace, suggested division of airspace into four geographical regions</a:t>
            </a:r>
          </a:p>
          <a:p>
            <a:pPr lvl="1"/>
            <a:r>
              <a:rPr lang="en-US" dirty="0" smtClean="0"/>
              <a:t>Arctic</a:t>
            </a:r>
          </a:p>
          <a:p>
            <a:pPr lvl="1"/>
            <a:r>
              <a:rPr lang="en-US" dirty="0" smtClean="0"/>
              <a:t>Anchorage/Russian Trans East (RTE)</a:t>
            </a:r>
          </a:p>
          <a:p>
            <a:pPr lvl="1"/>
            <a:r>
              <a:rPr lang="en-US" dirty="0" smtClean="0"/>
              <a:t>NOPAC</a:t>
            </a:r>
          </a:p>
          <a:p>
            <a:pPr lvl="1"/>
            <a:r>
              <a:rPr lang="en-US" dirty="0" smtClean="0"/>
              <a:t>PACOTS/CENPAC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13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TOR and PPT Discussion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discussions on gap analysis and possible UPR expansion, recommendation to exclude discussions on </a:t>
            </a:r>
            <a:r>
              <a:rPr lang="en-US" dirty="0" smtClean="0"/>
              <a:t>PACOTS/CENPAC</a:t>
            </a:r>
          </a:p>
          <a:p>
            <a:pPr lvl="1"/>
            <a:r>
              <a:rPr lang="en-US" dirty="0" smtClean="0"/>
              <a:t>Avoids duplication of efforts from ongoing work at IPACG</a:t>
            </a:r>
          </a:p>
          <a:p>
            <a:r>
              <a:rPr lang="en-US" dirty="0" smtClean="0"/>
              <a:t>A seamless airspace chart was developed and distributed to PPT ANSPs to assess current and future planned capabilities</a:t>
            </a:r>
          </a:p>
          <a:p>
            <a:pPr lvl="1"/>
            <a:r>
              <a:rPr lang="en-US" dirty="0" smtClean="0"/>
              <a:t>Responses received from 5 of 8 ANSPs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3414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TOR and PPT Discussion Highlights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seamless airspace chart covers three basic categories-</a:t>
            </a:r>
          </a:p>
          <a:p>
            <a:pPr lvl="1"/>
            <a:r>
              <a:rPr lang="en-US" sz="2000" dirty="0" smtClean="0"/>
              <a:t>Surveillance</a:t>
            </a:r>
          </a:p>
          <a:p>
            <a:pPr lvl="1"/>
            <a:r>
              <a:rPr lang="en-US" sz="2000" dirty="0" smtClean="0"/>
              <a:t>Procedures</a:t>
            </a:r>
          </a:p>
          <a:p>
            <a:pPr lvl="1"/>
            <a:r>
              <a:rPr lang="en-US" sz="2000" dirty="0" smtClean="0"/>
              <a:t>Communication</a:t>
            </a:r>
          </a:p>
          <a:p>
            <a:r>
              <a:rPr lang="en-US" sz="2400" dirty="0" smtClean="0"/>
              <a:t>The PPT was asked to assess current/future capabilities in conjunction with operator perceived shortfalls/lack of efficiency, determine desired end-state, develop realistic short, mid, and long term goals with success criteria.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49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What is needed to support/expand UPRs?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FAA asked for input from all three of its Oceanic Facilities and the PPT ANSPs</a:t>
            </a:r>
          </a:p>
          <a:p>
            <a:r>
              <a:rPr lang="en-US" sz="2400" dirty="0" smtClean="0"/>
              <a:t>Three general areas at core of managing UPRs</a:t>
            </a:r>
          </a:p>
          <a:p>
            <a:pPr lvl="1"/>
            <a:r>
              <a:rPr lang="en-US" dirty="0" smtClean="0"/>
              <a:t>Technology</a:t>
            </a:r>
          </a:p>
          <a:p>
            <a:pPr lvl="2"/>
            <a:r>
              <a:rPr lang="en-US" dirty="0" smtClean="0"/>
              <a:t>Ground automation, surveillance, </a:t>
            </a:r>
            <a:r>
              <a:rPr lang="en-US" dirty="0" err="1" smtClean="0"/>
              <a:t>comms</a:t>
            </a:r>
            <a:r>
              <a:rPr lang="en-US" dirty="0" smtClean="0"/>
              <a:t>., aircraft equipage</a:t>
            </a:r>
          </a:p>
          <a:p>
            <a:pPr lvl="1"/>
            <a:r>
              <a:rPr lang="en-US" dirty="0" smtClean="0"/>
              <a:t>Rules</a:t>
            </a:r>
          </a:p>
          <a:p>
            <a:pPr lvl="2"/>
            <a:r>
              <a:rPr lang="en-US" dirty="0" smtClean="0"/>
              <a:t>Legislative, restrictions that avoid SUAs or cause automation problems, safety analysis</a:t>
            </a:r>
          </a:p>
          <a:p>
            <a:pPr lvl="1"/>
            <a:r>
              <a:rPr lang="en-US" dirty="0" smtClean="0"/>
              <a:t>Predictability</a:t>
            </a:r>
          </a:p>
          <a:p>
            <a:pPr lvl="2"/>
            <a:r>
              <a:rPr lang="en-US" dirty="0" smtClean="0"/>
              <a:t>Traffic density, complexity, other traffic management considerations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002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UPRs- Technology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Various Technologies to Consider</a:t>
            </a:r>
          </a:p>
          <a:p>
            <a:pPr lvl="1"/>
            <a:r>
              <a:rPr lang="en-US" sz="2000" dirty="0" smtClean="0"/>
              <a:t>Ground automation that tracks aircraft and detects conflictions</a:t>
            </a:r>
          </a:p>
          <a:p>
            <a:pPr lvl="2"/>
            <a:r>
              <a:rPr lang="en-US" sz="1800" dirty="0" smtClean="0"/>
              <a:t>Can be done manually but is time/labor-intensive</a:t>
            </a:r>
          </a:p>
          <a:p>
            <a:pPr lvl="3"/>
            <a:r>
              <a:rPr lang="en-US" sz="1600" dirty="0" smtClean="0"/>
              <a:t>Requires controller to manually plot crossing points, some of which may not be associated with fix and calculate separation</a:t>
            </a:r>
          </a:p>
          <a:p>
            <a:pPr lvl="1"/>
            <a:r>
              <a:rPr lang="en-US" sz="2000" dirty="0" smtClean="0"/>
              <a:t>Surveillance</a:t>
            </a:r>
          </a:p>
          <a:p>
            <a:pPr lvl="2"/>
            <a:r>
              <a:rPr lang="en-US" sz="1800" dirty="0" smtClean="0"/>
              <a:t>Radar, ADS-C, ADS-B</a:t>
            </a:r>
          </a:p>
          <a:p>
            <a:pPr lvl="1"/>
            <a:r>
              <a:rPr lang="en-US" sz="2000" dirty="0" smtClean="0"/>
              <a:t>Communication</a:t>
            </a:r>
          </a:p>
          <a:p>
            <a:pPr lvl="2"/>
            <a:r>
              <a:rPr lang="en-US" sz="1800" dirty="0" smtClean="0"/>
              <a:t>VHF, HF, CPDLC, AIDC</a:t>
            </a:r>
          </a:p>
          <a:p>
            <a:pPr lvl="3"/>
            <a:r>
              <a:rPr lang="en-US" sz="1600" dirty="0" smtClean="0"/>
              <a:t>Also applies to reliability</a:t>
            </a:r>
          </a:p>
          <a:p>
            <a:pPr lvl="4"/>
            <a:r>
              <a:rPr lang="en-US" sz="1400" dirty="0" smtClean="0"/>
              <a:t>In northern latitudes may not be reliable or usable</a:t>
            </a:r>
            <a:endParaRPr lang="en-US" sz="1400" dirty="0"/>
          </a:p>
          <a:p>
            <a:pPr lvl="1"/>
            <a:r>
              <a:rPr lang="en-US" sz="2000" dirty="0" smtClean="0"/>
              <a:t>Aircraft Equipage</a:t>
            </a:r>
          </a:p>
          <a:p>
            <a:pPr lvl="2"/>
            <a:r>
              <a:rPr lang="en-US" sz="1800" dirty="0" smtClean="0"/>
              <a:t>Application of reduced separation, ADS-C/CPDLC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5907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What is needed to support/expand </a:t>
            </a:r>
            <a:r>
              <a:rPr lang="en-US" sz="3600" dirty="0" smtClean="0"/>
              <a:t>UPRs- Technology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Arctic Surveillance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3ABA1-EA94-43C0-B992-7CBCC31144F1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862719"/>
              </p:ext>
            </p:extLst>
          </p:nvPr>
        </p:nvGraphicFramePr>
        <p:xfrm>
          <a:off x="895349" y="2197099"/>
          <a:ext cx="7648575" cy="33178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9715"/>
                <a:gridCol w="1529715"/>
                <a:gridCol w="1529715"/>
                <a:gridCol w="1529715"/>
                <a:gridCol w="1529715"/>
              </a:tblGrid>
              <a:tr h="663575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ANSP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Radar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ADS-C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ADS-B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Other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63575">
                <a:tc>
                  <a:txBody>
                    <a:bodyPr/>
                    <a:lstStyle/>
                    <a:p>
                      <a:r>
                        <a:rPr lang="en-US" dirty="0" smtClean="0"/>
                        <a:t>Anchorage Arctic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Fall </a:t>
                      </a:r>
                      <a:r>
                        <a:rPr lang="en-US" baseline="0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663575">
                <a:tc>
                  <a:txBody>
                    <a:bodyPr/>
                    <a:lstStyle/>
                    <a:p>
                      <a:r>
                        <a:rPr lang="en-US" dirty="0" smtClean="0"/>
                        <a:t>Edmonton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Winter </a:t>
                      </a:r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Space-based ADS-B</a:t>
                      </a:r>
                      <a:r>
                        <a:rPr lang="en-US" baseline="0" dirty="0" smtClean="0"/>
                        <a:t> 2018</a:t>
                      </a:r>
                      <a:endParaRPr lang="en-US" dirty="0"/>
                    </a:p>
                  </a:txBody>
                  <a:tcPr/>
                </a:tc>
              </a:tr>
              <a:tr h="663575">
                <a:tc>
                  <a:txBody>
                    <a:bodyPr/>
                    <a:lstStyle/>
                    <a:p>
                      <a:r>
                        <a:rPr lang="en-US" dirty="0" smtClean="0"/>
                        <a:t>Magadan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Partial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  <a:tr h="663575">
                <a:tc>
                  <a:txBody>
                    <a:bodyPr/>
                    <a:lstStyle/>
                    <a:p>
                      <a:r>
                        <a:rPr lang="en-US" dirty="0" smtClean="0"/>
                        <a:t>Murmansk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Partial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28194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>
        <a:spAutoFit/>
      </a:bodyPr>
      <a:lstStyle>
        <a:defPPr>
          <a:buFontTx/>
          <a:buNone/>
          <a:defRPr sz="1200" b="1" dirty="0">
            <a:solidFill>
              <a:srgbClr val="C0C0C0"/>
            </a:solidFill>
          </a:defRPr>
        </a:defPPr>
      </a:lstStyle>
    </a:tx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6836</TotalTime>
  <Words>1031</Words>
  <Application>Microsoft Office PowerPoint</Application>
  <PresentationFormat>On-screen Show (4:3)</PresentationFormat>
  <Paragraphs>377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1_Custom Design</vt:lpstr>
      <vt:lpstr>2_Custom Design</vt:lpstr>
      <vt:lpstr>3_Office Theme</vt:lpstr>
      <vt:lpstr>Office Theme</vt:lpstr>
      <vt:lpstr>Developing a Roadmap to Success</vt:lpstr>
      <vt:lpstr>Introduction</vt:lpstr>
      <vt:lpstr>TOR and PPT Discussion Highlights</vt:lpstr>
      <vt:lpstr>TOR and PPT Discussion Highlights</vt:lpstr>
      <vt:lpstr>TOR and PPT Discussion Highlights</vt:lpstr>
      <vt:lpstr>TOR and PPT Discussion Highlights</vt:lpstr>
      <vt:lpstr>What is needed to support/expand UPRs?</vt:lpstr>
      <vt:lpstr>What is needed to support/expand UPRs- Technology</vt:lpstr>
      <vt:lpstr>What is needed to support/expand UPRs- Technology</vt:lpstr>
      <vt:lpstr>What is needed to support/expand UPRs- Technology</vt:lpstr>
      <vt:lpstr>What is needed to support/expand UPRs- Technology</vt:lpstr>
      <vt:lpstr>PowerPoint Presentation</vt:lpstr>
      <vt:lpstr>What is needed to support/expand UPRs- Technology</vt:lpstr>
      <vt:lpstr>What is needed to support/expand UPRs- Technology</vt:lpstr>
      <vt:lpstr>What is needed to support/expand UPRs- Technology</vt:lpstr>
      <vt:lpstr>PowerPoint Presentation</vt:lpstr>
      <vt:lpstr>PowerPoint Presentation</vt:lpstr>
      <vt:lpstr>What is needed to support/expand UPRs- Technology</vt:lpstr>
      <vt:lpstr>What is needed to support/expand UPRs -Technology</vt:lpstr>
      <vt:lpstr>What is needed to support/expand UPRs- Technology</vt:lpstr>
      <vt:lpstr>PowerPoint Presentation</vt:lpstr>
      <vt:lpstr>PowerPoint Presentation</vt:lpstr>
      <vt:lpstr>What is needed to support/expand UPRs- Rules</vt:lpstr>
      <vt:lpstr>What is needed to support/expand UPRs- Predictability</vt:lpstr>
      <vt:lpstr>PowerPoint Presentation</vt:lpstr>
      <vt:lpstr>Operator-Perceived Shortfalls or Lack of Efficiency</vt:lpstr>
      <vt:lpstr>Questions?</vt:lpstr>
    </vt:vector>
  </TitlesOfParts>
  <Company>FAA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MTONEY</dc:creator>
  <cp:lastModifiedBy>Pinkerton, Steven (FAA)</cp:lastModifiedBy>
  <cp:revision>198</cp:revision>
  <dcterms:created xsi:type="dcterms:W3CDTF">2005-01-28T20:32:53Z</dcterms:created>
  <dcterms:modified xsi:type="dcterms:W3CDTF">2015-05-11T04:56:08Z</dcterms:modified>
</cp:coreProperties>
</file>