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sldIdLst>
    <p:sldId id="260" r:id="rId3"/>
    <p:sldId id="280" r:id="rId4"/>
    <p:sldId id="282" r:id="rId5"/>
    <p:sldId id="286" r:id="rId6"/>
    <p:sldId id="291" r:id="rId7"/>
    <p:sldId id="287" r:id="rId8"/>
    <p:sldId id="288" r:id="rId9"/>
    <p:sldId id="289" r:id="rId10"/>
    <p:sldId id="290" r:id="rId11"/>
  </p:sldIdLst>
  <p:sldSz cx="9144000" cy="6858000" type="screen4x3"/>
  <p:notesSz cx="6797675" cy="9874250"/>
  <p:defaultTextStyle>
    <a:defPPr>
      <a:defRPr lang="is-I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09" autoAdjust="0"/>
    <p:restoredTop sz="93813" autoAdjust="0"/>
  </p:normalViewPr>
  <p:slideViewPr>
    <p:cSldViewPr>
      <p:cViewPr>
        <p:scale>
          <a:sx n="90" d="100"/>
          <a:sy n="90" d="100"/>
        </p:scale>
        <p:origin x="-2352" y="-7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is-IS"/>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a:defRPr sz="1200"/>
            </a:lvl1pPr>
          </a:lstStyle>
          <a:p>
            <a:fld id="{3D5AEC81-437F-42E7-A0E5-01DDA9FF98B1}" type="datetimeFigureOut">
              <a:rPr lang="is-IS" smtClean="0"/>
              <a:t>06.05.15</a:t>
            </a:fld>
            <a:endParaRPr lang="is-I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is-IS"/>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a:defRPr sz="1200"/>
            </a:lvl1pPr>
          </a:lstStyle>
          <a:p>
            <a:endParaRPr lang="is-I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a:defRPr sz="1200"/>
            </a:lvl1pPr>
          </a:lstStyle>
          <a:p>
            <a:fld id="{2F799D67-913C-4B17-A90B-DF564F15D0E6}" type="slidenum">
              <a:rPr lang="is-IS" smtClean="0"/>
              <a:t>‹#›</a:t>
            </a:fld>
            <a:endParaRPr lang="is-IS"/>
          </a:p>
        </p:txBody>
      </p:sp>
    </p:spTree>
    <p:extLst>
      <p:ext uri="{BB962C8B-B14F-4D97-AF65-F5344CB8AC3E}">
        <p14:creationId xmlns:p14="http://schemas.microsoft.com/office/powerpoint/2010/main" val="402868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s-I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s-IS"/>
          </a:p>
        </p:txBody>
      </p:sp>
      <p:sp>
        <p:nvSpPr>
          <p:cNvPr id="4" name="Date Placeholder 3"/>
          <p:cNvSpPr>
            <a:spLocks noGrp="1"/>
          </p:cNvSpPr>
          <p:nvPr>
            <p:ph type="dt" sz="half" idx="10"/>
          </p:nvPr>
        </p:nvSpPr>
        <p:spPr/>
        <p:txBody>
          <a:bodyPr/>
          <a:lstStyle/>
          <a:p>
            <a:fld id="{99F8C966-1978-474A-8137-CFB068753191}" type="datetimeFigureOut">
              <a:rPr lang="is-IS" smtClean="0"/>
              <a:t>06.05.15</a:t>
            </a:fld>
            <a:endParaRPr lang="is-IS"/>
          </a:p>
        </p:txBody>
      </p:sp>
      <p:sp>
        <p:nvSpPr>
          <p:cNvPr id="5" name="Footer Placeholder 4"/>
          <p:cNvSpPr>
            <a:spLocks noGrp="1"/>
          </p:cNvSpPr>
          <p:nvPr>
            <p:ph type="ftr" sz="quarter" idx="11"/>
          </p:nvPr>
        </p:nvSpPr>
        <p:spPr/>
        <p:txBody>
          <a:bodyPr/>
          <a:lstStyle/>
          <a:p>
            <a:endParaRPr lang="is-IS"/>
          </a:p>
        </p:txBody>
      </p:sp>
      <p:sp>
        <p:nvSpPr>
          <p:cNvPr id="6" name="Slide Number Placeholder 5"/>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2385348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s-I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4" name="Date Placeholder 3"/>
          <p:cNvSpPr>
            <a:spLocks noGrp="1"/>
          </p:cNvSpPr>
          <p:nvPr>
            <p:ph type="dt" sz="half" idx="10"/>
          </p:nvPr>
        </p:nvSpPr>
        <p:spPr/>
        <p:txBody>
          <a:bodyPr/>
          <a:lstStyle/>
          <a:p>
            <a:fld id="{99F8C966-1978-474A-8137-CFB068753191}" type="datetimeFigureOut">
              <a:rPr lang="is-IS" smtClean="0"/>
              <a:t>06.05.15</a:t>
            </a:fld>
            <a:endParaRPr lang="is-IS"/>
          </a:p>
        </p:txBody>
      </p:sp>
      <p:sp>
        <p:nvSpPr>
          <p:cNvPr id="5" name="Footer Placeholder 4"/>
          <p:cNvSpPr>
            <a:spLocks noGrp="1"/>
          </p:cNvSpPr>
          <p:nvPr>
            <p:ph type="ftr" sz="quarter" idx="11"/>
          </p:nvPr>
        </p:nvSpPr>
        <p:spPr/>
        <p:txBody>
          <a:bodyPr/>
          <a:lstStyle/>
          <a:p>
            <a:endParaRPr lang="is-IS"/>
          </a:p>
        </p:txBody>
      </p:sp>
      <p:sp>
        <p:nvSpPr>
          <p:cNvPr id="6" name="Slide Number Placeholder 5"/>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436496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s-I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4" name="Date Placeholder 3"/>
          <p:cNvSpPr>
            <a:spLocks noGrp="1"/>
          </p:cNvSpPr>
          <p:nvPr>
            <p:ph type="dt" sz="half" idx="10"/>
          </p:nvPr>
        </p:nvSpPr>
        <p:spPr/>
        <p:txBody>
          <a:bodyPr/>
          <a:lstStyle/>
          <a:p>
            <a:fld id="{99F8C966-1978-474A-8137-CFB068753191}" type="datetimeFigureOut">
              <a:rPr lang="is-IS" smtClean="0"/>
              <a:t>06.05.15</a:t>
            </a:fld>
            <a:endParaRPr lang="is-IS"/>
          </a:p>
        </p:txBody>
      </p:sp>
      <p:sp>
        <p:nvSpPr>
          <p:cNvPr id="5" name="Footer Placeholder 4"/>
          <p:cNvSpPr>
            <a:spLocks noGrp="1"/>
          </p:cNvSpPr>
          <p:nvPr>
            <p:ph type="ftr" sz="quarter" idx="11"/>
          </p:nvPr>
        </p:nvSpPr>
        <p:spPr/>
        <p:txBody>
          <a:bodyPr/>
          <a:lstStyle/>
          <a:p>
            <a:endParaRPr lang="is-IS"/>
          </a:p>
        </p:txBody>
      </p:sp>
      <p:sp>
        <p:nvSpPr>
          <p:cNvPr id="6" name="Slide Number Placeholder 5"/>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30901146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Forsida - 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title_forsida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2946400" y="1533525"/>
            <a:ext cx="5892803" cy="1006475"/>
          </a:xfrm>
        </p:spPr>
        <p:txBody>
          <a:bodyPr>
            <a:normAutofit/>
          </a:bodyPr>
          <a:lstStyle>
            <a:lvl1pPr algn="r">
              <a:defRPr sz="3500" b="0" i="0" cap="all">
                <a:solidFill>
                  <a:srgbClr val="2D78AA"/>
                </a:solidFill>
                <a:latin typeface=""/>
              </a:defRPr>
            </a:lvl1pPr>
          </a:lstStyle>
          <a:p>
            <a:r>
              <a:rPr lang="is-IS" dirty="0" smtClean="0"/>
              <a:t>Click to edit Master  </a:t>
            </a:r>
            <a:endParaRPr lang="en-US" dirty="0"/>
          </a:p>
        </p:txBody>
      </p:sp>
      <p:sp>
        <p:nvSpPr>
          <p:cNvPr id="3" name="Subtitle 2"/>
          <p:cNvSpPr>
            <a:spLocks noGrp="1"/>
          </p:cNvSpPr>
          <p:nvPr>
            <p:ph type="subTitle" idx="1"/>
          </p:nvPr>
        </p:nvSpPr>
        <p:spPr>
          <a:xfrm>
            <a:off x="2946400" y="2336800"/>
            <a:ext cx="5892803" cy="571500"/>
          </a:xfrm>
        </p:spPr>
        <p:txBody>
          <a:bodyPr>
            <a:normAutofit/>
          </a:bodyPr>
          <a:lstStyle>
            <a:lvl1pPr marL="0" indent="0" algn="r">
              <a:buNone/>
              <a:defRPr sz="2000" b="0" i="1">
                <a:solidFill>
                  <a:srgbClr val="2D78AA"/>
                </a:solidFill>
                <a:latin typeface=""/>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title_forsid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491873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1_Forsida - 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6" name="Picture 5" descr="isavia_background_title_forsid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2946400" y="1533525"/>
            <a:ext cx="5892803" cy="1006475"/>
          </a:xfrm>
        </p:spPr>
        <p:txBody>
          <a:bodyPr>
            <a:normAutofit/>
          </a:bodyPr>
          <a:lstStyle>
            <a:lvl1pPr algn="r">
              <a:defRPr sz="3500" b="0" i="0" cap="all">
                <a:solidFill>
                  <a:srgbClr val="2D78AA"/>
                </a:solidFill>
                <a:latin typeface=""/>
              </a:defRPr>
            </a:lvl1pPr>
          </a:lstStyle>
          <a:p>
            <a:r>
              <a:rPr lang="is-IS" dirty="0" smtClean="0"/>
              <a:t>Click to edit Master  </a:t>
            </a:r>
            <a:endParaRPr lang="en-US" dirty="0"/>
          </a:p>
        </p:txBody>
      </p:sp>
      <p:sp>
        <p:nvSpPr>
          <p:cNvPr id="3" name="Subtitle 2"/>
          <p:cNvSpPr>
            <a:spLocks noGrp="1"/>
          </p:cNvSpPr>
          <p:nvPr>
            <p:ph type="subTitle" idx="1"/>
          </p:nvPr>
        </p:nvSpPr>
        <p:spPr>
          <a:xfrm>
            <a:off x="2946400" y="2336800"/>
            <a:ext cx="5892803" cy="571500"/>
          </a:xfrm>
        </p:spPr>
        <p:txBody>
          <a:bodyPr>
            <a:normAutofit/>
          </a:bodyPr>
          <a:lstStyle>
            <a:lvl1pPr marL="0" indent="0" algn="r">
              <a:buNone/>
              <a:defRPr sz="2000" b="0" i="1">
                <a:solidFill>
                  <a:srgbClr val="2D78AA"/>
                </a:solidFill>
                <a:latin typeface=""/>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title_forsida.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25579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Millisida ligh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5" name="Picture 4" descr="isavia_background_light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6" name="Picture 5" descr="isavia_background_light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47599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Millisida ligh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5" name="Picture 4" descr="isavia_background_light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6" name="Picture 5" descr="isavia_background_light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83082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56557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692658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047994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3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3857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s-I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4" name="Date Placeholder 3"/>
          <p:cNvSpPr>
            <a:spLocks noGrp="1"/>
          </p:cNvSpPr>
          <p:nvPr>
            <p:ph type="dt" sz="half" idx="10"/>
          </p:nvPr>
        </p:nvSpPr>
        <p:spPr/>
        <p:txBody>
          <a:bodyPr/>
          <a:lstStyle/>
          <a:p>
            <a:fld id="{99F8C966-1978-474A-8137-CFB068753191}" type="datetimeFigureOut">
              <a:rPr lang="is-IS" smtClean="0"/>
              <a:t>06.05.15</a:t>
            </a:fld>
            <a:endParaRPr lang="is-IS"/>
          </a:p>
        </p:txBody>
      </p:sp>
      <p:sp>
        <p:nvSpPr>
          <p:cNvPr id="5" name="Footer Placeholder 4"/>
          <p:cNvSpPr>
            <a:spLocks noGrp="1"/>
          </p:cNvSpPr>
          <p:nvPr>
            <p:ph type="ftr" sz="quarter" idx="11"/>
          </p:nvPr>
        </p:nvSpPr>
        <p:spPr/>
        <p:txBody>
          <a:bodyPr/>
          <a:lstStyle/>
          <a:p>
            <a:endParaRPr lang="is-IS"/>
          </a:p>
        </p:txBody>
      </p:sp>
      <p:sp>
        <p:nvSpPr>
          <p:cNvPr id="6" name="Slide Number Placeholder 5"/>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11572533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4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640025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5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544080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7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53270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8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641577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illisida no photo">
    <p:spTree>
      <p:nvGrpSpPr>
        <p:cNvPr id="1" name=""/>
        <p:cNvGrpSpPr/>
        <p:nvPr/>
      </p:nvGrpSpPr>
      <p:grpSpPr>
        <a:xfrm>
          <a:off x="0" y="0"/>
          <a:ext cx="0" cy="0"/>
          <a:chOff x="0" y="0"/>
          <a:chExt cx="0" cy="0"/>
        </a:xfrm>
      </p:grpSpPr>
      <p:pic>
        <p:nvPicPr>
          <p:cNvPr id="7" name="Picture 6" descr="isavia_background_millisida_no_phot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rgbClr val="DC8737"/>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savia_background_millisida_no_phot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178627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Content 1">
    <p:spTree>
      <p:nvGrpSpPr>
        <p:cNvPr id="1" name=""/>
        <p:cNvGrpSpPr/>
        <p:nvPr/>
      </p:nvGrpSpPr>
      <p:grpSpPr>
        <a:xfrm>
          <a:off x="0" y="0"/>
          <a:ext cx="0" cy="0"/>
          <a:chOff x="0" y="0"/>
          <a:chExt cx="0" cy="0"/>
        </a:xfrm>
      </p:grpSpPr>
      <p:pic>
        <p:nvPicPr>
          <p:cNvPr id="5" name="Picture 4" descr="isavia_background_txt_1dalku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872083" y="579438"/>
            <a:ext cx="7509918" cy="792162"/>
          </a:xfrm>
        </p:spPr>
        <p:txBody>
          <a:bodyPr>
            <a:normAutofit/>
          </a:bodyPr>
          <a:lstStyle>
            <a:lvl1pPr algn="l">
              <a:defRPr sz="3200" cap="all">
                <a:solidFill>
                  <a:srgbClr val="DC8737"/>
                </a:solidFill>
                <a:latin typeface=""/>
              </a:defRPr>
            </a:lvl1pPr>
          </a:lstStyle>
          <a:p>
            <a:r>
              <a:rPr lang="en-US" smtClean="0"/>
              <a:t>Click to edit Master title style</a:t>
            </a:r>
            <a:endParaRPr lang="en-US" dirty="0"/>
          </a:p>
        </p:txBody>
      </p:sp>
      <p:sp>
        <p:nvSpPr>
          <p:cNvPr id="3" name="Content Placeholder 2"/>
          <p:cNvSpPr>
            <a:spLocks noGrp="1"/>
          </p:cNvSpPr>
          <p:nvPr>
            <p:ph idx="1"/>
          </p:nvPr>
        </p:nvSpPr>
        <p:spPr>
          <a:xfrm>
            <a:off x="880550" y="2108200"/>
            <a:ext cx="7501451" cy="4017963"/>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2"/>
          <p:cNvSpPr>
            <a:spLocks noGrp="1"/>
          </p:cNvSpPr>
          <p:nvPr>
            <p:ph type="body" idx="13"/>
          </p:nvPr>
        </p:nvSpPr>
        <p:spPr>
          <a:xfrm>
            <a:off x="872083" y="1378420"/>
            <a:ext cx="7509918" cy="367356"/>
          </a:xfrm>
        </p:spPr>
        <p:txBody>
          <a:bodyPr anchor="b">
            <a:noAutofit/>
          </a:bodyPr>
          <a:lstStyle>
            <a:lvl1pPr marL="0" indent="0">
              <a:buNone/>
              <a:defRPr sz="2000" b="0" i="1">
                <a:solidFill>
                  <a:srgbClr val="DC8737"/>
                </a:solidFill>
                <a:latin typeface=""/>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pic>
        <p:nvPicPr>
          <p:cNvPr id="6" name="Picture 5" descr="isavia_background_txt_1dalku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15798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2">
    <p:spTree>
      <p:nvGrpSpPr>
        <p:cNvPr id="1" name=""/>
        <p:cNvGrpSpPr/>
        <p:nvPr/>
      </p:nvGrpSpPr>
      <p:grpSpPr>
        <a:xfrm>
          <a:off x="0" y="0"/>
          <a:ext cx="0" cy="0"/>
          <a:chOff x="0" y="0"/>
          <a:chExt cx="0" cy="0"/>
        </a:xfrm>
      </p:grpSpPr>
      <p:pic>
        <p:nvPicPr>
          <p:cNvPr id="4" name="Picture 3" descr="isavia_background_txt_2dalkar_laretti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872083" y="579438"/>
            <a:ext cx="7509918" cy="792162"/>
          </a:xfrm>
        </p:spPr>
        <p:txBody>
          <a:bodyPr>
            <a:normAutofit/>
          </a:bodyPr>
          <a:lstStyle>
            <a:lvl1pPr algn="l">
              <a:defRPr sz="3200" cap="all">
                <a:solidFill>
                  <a:srgbClr val="DC8737"/>
                </a:solidFill>
                <a:latin typeface=""/>
              </a:defRPr>
            </a:lvl1pPr>
          </a:lstStyle>
          <a:p>
            <a:r>
              <a:rPr lang="en-US" smtClean="0"/>
              <a:t>Click to edit Master title style</a:t>
            </a:r>
            <a:endParaRPr lang="en-US" dirty="0"/>
          </a:p>
        </p:txBody>
      </p:sp>
      <p:sp>
        <p:nvSpPr>
          <p:cNvPr id="3" name="Content Placeholder 2"/>
          <p:cNvSpPr>
            <a:spLocks noGrp="1"/>
          </p:cNvSpPr>
          <p:nvPr>
            <p:ph idx="1"/>
          </p:nvPr>
        </p:nvSpPr>
        <p:spPr>
          <a:xfrm>
            <a:off x="880550" y="2108201"/>
            <a:ext cx="7501451" cy="1955800"/>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2"/>
          <p:cNvSpPr>
            <a:spLocks noGrp="1"/>
          </p:cNvSpPr>
          <p:nvPr>
            <p:ph type="body" idx="13"/>
          </p:nvPr>
        </p:nvSpPr>
        <p:spPr>
          <a:xfrm>
            <a:off x="872083" y="1378420"/>
            <a:ext cx="7509918" cy="367356"/>
          </a:xfrm>
        </p:spPr>
        <p:txBody>
          <a:bodyPr anchor="b">
            <a:noAutofit/>
          </a:bodyPr>
          <a:lstStyle>
            <a:lvl1pPr marL="0" indent="0">
              <a:buNone/>
              <a:defRPr sz="2000" b="0" i="1">
                <a:solidFill>
                  <a:srgbClr val="DC8737"/>
                </a:solidFill>
                <a:latin typeface=""/>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9" name="Content Placeholder 2"/>
          <p:cNvSpPr>
            <a:spLocks noGrp="1"/>
          </p:cNvSpPr>
          <p:nvPr>
            <p:ph idx="14"/>
          </p:nvPr>
        </p:nvSpPr>
        <p:spPr>
          <a:xfrm>
            <a:off x="880550" y="4368801"/>
            <a:ext cx="7501451" cy="1744132"/>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en-US" smtClean="0"/>
              <a:t>Click to edit Master text styles</a:t>
            </a:r>
          </a:p>
          <a:p>
            <a:pPr lvl="1"/>
            <a:r>
              <a:rPr lang="en-US" smtClean="0"/>
              <a:t>Second level</a:t>
            </a:r>
          </a:p>
          <a:p>
            <a:pPr lvl="2"/>
            <a:r>
              <a:rPr lang="en-US" smtClean="0"/>
              <a:t>Third level</a:t>
            </a:r>
          </a:p>
        </p:txBody>
      </p:sp>
      <p:pic>
        <p:nvPicPr>
          <p:cNvPr id="8" name="Picture 7" descr="isavia_background_txt_2dalkar_laretti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055391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ontent 3">
    <p:spTree>
      <p:nvGrpSpPr>
        <p:cNvPr id="1" name=""/>
        <p:cNvGrpSpPr/>
        <p:nvPr/>
      </p:nvGrpSpPr>
      <p:grpSpPr>
        <a:xfrm>
          <a:off x="0" y="0"/>
          <a:ext cx="0" cy="0"/>
          <a:chOff x="0" y="0"/>
          <a:chExt cx="0" cy="0"/>
        </a:xfrm>
      </p:grpSpPr>
      <p:pic>
        <p:nvPicPr>
          <p:cNvPr id="4" name="Picture 3" descr="isavia_background_txt_2dalka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872083" y="579438"/>
            <a:ext cx="7509918" cy="792162"/>
          </a:xfrm>
        </p:spPr>
        <p:txBody>
          <a:bodyPr>
            <a:normAutofit/>
          </a:bodyPr>
          <a:lstStyle>
            <a:lvl1pPr algn="l">
              <a:defRPr sz="3200" cap="all">
                <a:solidFill>
                  <a:srgbClr val="DC8737"/>
                </a:solidFill>
                <a:latin typeface=""/>
              </a:defRPr>
            </a:lvl1pPr>
          </a:lstStyle>
          <a:p>
            <a:r>
              <a:rPr lang="en-US" smtClean="0"/>
              <a:t>Click to edit Master title style</a:t>
            </a:r>
            <a:endParaRPr lang="en-US" dirty="0"/>
          </a:p>
        </p:txBody>
      </p:sp>
      <p:sp>
        <p:nvSpPr>
          <p:cNvPr id="3" name="Content Placeholder 2"/>
          <p:cNvSpPr>
            <a:spLocks noGrp="1"/>
          </p:cNvSpPr>
          <p:nvPr>
            <p:ph idx="1"/>
          </p:nvPr>
        </p:nvSpPr>
        <p:spPr>
          <a:xfrm>
            <a:off x="880550" y="2108200"/>
            <a:ext cx="3632183" cy="4017963"/>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2"/>
          <p:cNvSpPr>
            <a:spLocks noGrp="1"/>
          </p:cNvSpPr>
          <p:nvPr>
            <p:ph type="body" idx="13"/>
          </p:nvPr>
        </p:nvSpPr>
        <p:spPr>
          <a:xfrm>
            <a:off x="872083" y="1378420"/>
            <a:ext cx="7509918" cy="367356"/>
          </a:xfrm>
        </p:spPr>
        <p:txBody>
          <a:bodyPr anchor="b">
            <a:noAutofit/>
          </a:bodyPr>
          <a:lstStyle>
            <a:lvl1pPr marL="0" indent="0">
              <a:buNone/>
              <a:defRPr sz="2000" b="0" i="1">
                <a:solidFill>
                  <a:srgbClr val="DC8737"/>
                </a:solidFill>
                <a:latin typeface=""/>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Content Placeholder 2"/>
          <p:cNvSpPr>
            <a:spLocks noGrp="1"/>
          </p:cNvSpPr>
          <p:nvPr>
            <p:ph idx="14"/>
          </p:nvPr>
        </p:nvSpPr>
        <p:spPr>
          <a:xfrm>
            <a:off x="4758285" y="2116666"/>
            <a:ext cx="3632183" cy="4017963"/>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isavia_background_txt_2dalka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5293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End slide">
    <p:spTree>
      <p:nvGrpSpPr>
        <p:cNvPr id="1" name=""/>
        <p:cNvGrpSpPr/>
        <p:nvPr/>
      </p:nvGrpSpPr>
      <p:grpSpPr>
        <a:xfrm>
          <a:off x="0" y="0"/>
          <a:ext cx="0" cy="0"/>
          <a:chOff x="0" y="0"/>
          <a:chExt cx="0" cy="0"/>
        </a:xfrm>
      </p:grpSpPr>
      <p:pic>
        <p:nvPicPr>
          <p:cNvPr id="4" name="Picture 3" descr="isavia_background_end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338667" y="2976038"/>
            <a:ext cx="8449733" cy="1143000"/>
          </a:xfrm>
        </p:spPr>
        <p:txBody>
          <a:bodyPr>
            <a:normAutofit/>
          </a:bodyPr>
          <a:lstStyle>
            <a:lvl1pPr>
              <a:defRPr sz="2800" cap="all">
                <a:solidFill>
                  <a:srgbClr val="DC8737"/>
                </a:solidFill>
                <a:latin typeface=""/>
              </a:defRPr>
            </a:lvl1pPr>
          </a:lstStyle>
          <a:p>
            <a:r>
              <a:rPr lang="is-IS" dirty="0" smtClean="0"/>
              <a:t>TAKK FYRIR</a:t>
            </a:r>
            <a:endParaRPr lang="en-US" dirty="0"/>
          </a:p>
        </p:txBody>
      </p:sp>
      <p:pic>
        <p:nvPicPr>
          <p:cNvPr id="5" name="Picture 4" descr="isavia_background_endsli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756171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_Forsida - 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title_forsid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2946400" y="1533525"/>
            <a:ext cx="5892803" cy="1006475"/>
          </a:xfrm>
        </p:spPr>
        <p:txBody>
          <a:bodyPr>
            <a:normAutofit/>
          </a:bodyPr>
          <a:lstStyle>
            <a:lvl1pPr algn="r">
              <a:defRPr sz="3500" b="0" i="0" cap="all">
                <a:solidFill>
                  <a:srgbClr val="2D78AA"/>
                </a:solidFill>
                <a:latin typeface=""/>
              </a:defRPr>
            </a:lvl1pPr>
          </a:lstStyle>
          <a:p>
            <a:r>
              <a:rPr lang="is-IS" dirty="0" smtClean="0"/>
              <a:t>Click to edit Master  </a:t>
            </a:r>
            <a:endParaRPr lang="en-US" dirty="0"/>
          </a:p>
        </p:txBody>
      </p:sp>
      <p:sp>
        <p:nvSpPr>
          <p:cNvPr id="3" name="Subtitle 2"/>
          <p:cNvSpPr>
            <a:spLocks noGrp="1"/>
          </p:cNvSpPr>
          <p:nvPr>
            <p:ph type="subTitle" idx="1"/>
          </p:nvPr>
        </p:nvSpPr>
        <p:spPr>
          <a:xfrm>
            <a:off x="2946400" y="2336800"/>
            <a:ext cx="5892803" cy="571500"/>
          </a:xfrm>
        </p:spPr>
        <p:txBody>
          <a:bodyPr>
            <a:normAutofit/>
          </a:bodyPr>
          <a:lstStyle>
            <a:lvl1pPr marL="0" indent="0" algn="r">
              <a:buNone/>
              <a:defRPr sz="2000" b="0" i="1">
                <a:solidFill>
                  <a:srgbClr val="2D78AA"/>
                </a:solidFill>
                <a:latin typeface=""/>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504269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s-I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8C966-1978-474A-8137-CFB068753191}" type="datetimeFigureOut">
              <a:rPr lang="is-IS" smtClean="0"/>
              <a:t>06.05.15</a:t>
            </a:fld>
            <a:endParaRPr lang="is-IS"/>
          </a:p>
        </p:txBody>
      </p:sp>
      <p:sp>
        <p:nvSpPr>
          <p:cNvPr id="5" name="Footer Placeholder 4"/>
          <p:cNvSpPr>
            <a:spLocks noGrp="1"/>
          </p:cNvSpPr>
          <p:nvPr>
            <p:ph type="ftr" sz="quarter" idx="11"/>
          </p:nvPr>
        </p:nvSpPr>
        <p:spPr/>
        <p:txBody>
          <a:bodyPr/>
          <a:lstStyle/>
          <a:p>
            <a:endParaRPr lang="is-IS"/>
          </a:p>
        </p:txBody>
      </p:sp>
      <p:sp>
        <p:nvSpPr>
          <p:cNvPr id="6" name="Slide Number Placeholder 5"/>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20514128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3_Forsida - 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6" name="Picture 5" descr="isavia_background_title_forsida.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2946400" y="1533525"/>
            <a:ext cx="5892803" cy="1006475"/>
          </a:xfrm>
        </p:spPr>
        <p:txBody>
          <a:bodyPr>
            <a:normAutofit/>
          </a:bodyPr>
          <a:lstStyle>
            <a:lvl1pPr algn="r">
              <a:defRPr sz="3500" b="0" i="0" cap="all">
                <a:solidFill>
                  <a:srgbClr val="2D78AA"/>
                </a:solidFill>
                <a:latin typeface=""/>
              </a:defRPr>
            </a:lvl1pPr>
          </a:lstStyle>
          <a:p>
            <a:r>
              <a:rPr lang="is-IS" dirty="0" smtClean="0"/>
              <a:t>Click to edit Master  </a:t>
            </a:r>
            <a:endParaRPr lang="en-US" dirty="0"/>
          </a:p>
        </p:txBody>
      </p:sp>
      <p:sp>
        <p:nvSpPr>
          <p:cNvPr id="3" name="Subtitle 2"/>
          <p:cNvSpPr>
            <a:spLocks noGrp="1"/>
          </p:cNvSpPr>
          <p:nvPr>
            <p:ph type="subTitle" idx="1"/>
          </p:nvPr>
        </p:nvSpPr>
        <p:spPr>
          <a:xfrm>
            <a:off x="2946400" y="2336800"/>
            <a:ext cx="5892803" cy="571500"/>
          </a:xfrm>
        </p:spPr>
        <p:txBody>
          <a:bodyPr>
            <a:normAutofit/>
          </a:bodyPr>
          <a:lstStyle>
            <a:lvl1pPr marL="0" indent="0" algn="r">
              <a:buNone/>
              <a:defRPr sz="2000" b="0" i="1">
                <a:solidFill>
                  <a:srgbClr val="2D78AA"/>
                </a:solidFill>
                <a:latin typeface=""/>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40700691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Millisida ligh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5" name="Picture 4" descr="isavia_background_light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33478721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Millisida ligh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5" name="Picture 4" descr="isavia_background_light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27256625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11257754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9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21407240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41343002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1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20488751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2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24449921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3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9600024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4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1837532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s-I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5" name="Date Placeholder 4"/>
          <p:cNvSpPr>
            <a:spLocks noGrp="1"/>
          </p:cNvSpPr>
          <p:nvPr>
            <p:ph type="dt" sz="half" idx="10"/>
          </p:nvPr>
        </p:nvSpPr>
        <p:spPr/>
        <p:txBody>
          <a:bodyPr/>
          <a:lstStyle/>
          <a:p>
            <a:fld id="{99F8C966-1978-474A-8137-CFB068753191}" type="datetimeFigureOut">
              <a:rPr lang="is-IS" smtClean="0"/>
              <a:t>06.05.15</a:t>
            </a:fld>
            <a:endParaRPr lang="is-IS"/>
          </a:p>
        </p:txBody>
      </p:sp>
      <p:sp>
        <p:nvSpPr>
          <p:cNvPr id="6" name="Footer Placeholder 5"/>
          <p:cNvSpPr>
            <a:spLocks noGrp="1"/>
          </p:cNvSpPr>
          <p:nvPr>
            <p:ph type="ftr" sz="quarter" idx="11"/>
          </p:nvPr>
        </p:nvSpPr>
        <p:spPr/>
        <p:txBody>
          <a:bodyPr/>
          <a:lstStyle/>
          <a:p>
            <a:endParaRPr lang="is-IS"/>
          </a:p>
        </p:txBody>
      </p:sp>
      <p:sp>
        <p:nvSpPr>
          <p:cNvPr id="7" name="Slide Number Placeholder 6"/>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19420330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5_Millisida dark">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savia_background_dark_millisida_pho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chemeClr val="tx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1133608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Millisida no photo">
    <p:spTree>
      <p:nvGrpSpPr>
        <p:cNvPr id="1" name=""/>
        <p:cNvGrpSpPr/>
        <p:nvPr/>
      </p:nvGrpSpPr>
      <p:grpSpPr>
        <a:xfrm>
          <a:off x="0" y="0"/>
          <a:ext cx="0" cy="0"/>
          <a:chOff x="0" y="0"/>
          <a:chExt cx="0" cy="0"/>
        </a:xfrm>
      </p:grpSpPr>
      <p:pic>
        <p:nvPicPr>
          <p:cNvPr id="7" name="Picture 6" descr="isavia_background_millisida_no_phot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7148" y="3895726"/>
            <a:ext cx="5276273" cy="1006475"/>
          </a:xfrm>
        </p:spPr>
        <p:txBody>
          <a:bodyPr>
            <a:normAutofit/>
          </a:bodyPr>
          <a:lstStyle>
            <a:lvl1pPr algn="l">
              <a:defRPr sz="3200" cap="all">
                <a:solidFill>
                  <a:srgbClr val="2D78AA"/>
                </a:solidFill>
                <a:latin typeface="Arial"/>
                <a:cs typeface="Arial"/>
              </a:defRPr>
            </a:lvl1pPr>
          </a:lstStyle>
          <a:p>
            <a:r>
              <a:rPr lang="is-IS" dirty="0" smtClean="0"/>
              <a:t>Click to edit Master  </a:t>
            </a:r>
            <a:endParaRPr lang="en-US" dirty="0"/>
          </a:p>
        </p:txBody>
      </p:sp>
      <p:sp>
        <p:nvSpPr>
          <p:cNvPr id="3" name="Subtitle 2"/>
          <p:cNvSpPr>
            <a:spLocks noGrp="1"/>
          </p:cNvSpPr>
          <p:nvPr>
            <p:ph type="subTitle" idx="1"/>
          </p:nvPr>
        </p:nvSpPr>
        <p:spPr>
          <a:xfrm>
            <a:off x="687148" y="4616451"/>
            <a:ext cx="5276273" cy="571500"/>
          </a:xfrm>
        </p:spPr>
        <p:txBody>
          <a:bodyPr>
            <a:normAutofit/>
          </a:bodyPr>
          <a:lstStyle>
            <a:lvl1pPr marL="0" indent="0" algn="l">
              <a:buNone/>
              <a:defRPr sz="2000" b="0" i="1">
                <a:solidFill>
                  <a:srgbClr val="DC8737"/>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s-IS" dirty="0" smtClean="0"/>
              <a:t>Click to edit Master subtitle style</a:t>
            </a:r>
            <a:endParaRPr lang="en-US" dirty="0"/>
          </a:p>
        </p:txBody>
      </p:sp>
    </p:spTree>
    <p:extLst>
      <p:ext uri="{BB962C8B-B14F-4D97-AF65-F5344CB8AC3E}">
        <p14:creationId xmlns:p14="http://schemas.microsoft.com/office/powerpoint/2010/main" val="805616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and Content 1">
    <p:spTree>
      <p:nvGrpSpPr>
        <p:cNvPr id="1" name=""/>
        <p:cNvGrpSpPr/>
        <p:nvPr/>
      </p:nvGrpSpPr>
      <p:grpSpPr>
        <a:xfrm>
          <a:off x="0" y="0"/>
          <a:ext cx="0" cy="0"/>
          <a:chOff x="0" y="0"/>
          <a:chExt cx="0" cy="0"/>
        </a:xfrm>
      </p:grpSpPr>
      <p:pic>
        <p:nvPicPr>
          <p:cNvPr id="5" name="Picture 4" descr="isavia_background_txt_1dalku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872083" y="579438"/>
            <a:ext cx="7509918" cy="792162"/>
          </a:xfrm>
        </p:spPr>
        <p:txBody>
          <a:bodyPr>
            <a:normAutofit/>
          </a:bodyPr>
          <a:lstStyle>
            <a:lvl1pPr algn="l">
              <a:defRPr sz="3200" cap="all">
                <a:solidFill>
                  <a:srgbClr val="DC8737"/>
                </a:solidFill>
                <a:latin typeface=""/>
              </a:defRPr>
            </a:lvl1pPr>
          </a:lstStyle>
          <a:p>
            <a:r>
              <a:rPr lang="is-IS" dirty="0" smtClean="0"/>
              <a:t>Click to edit Master title style</a:t>
            </a:r>
            <a:endParaRPr lang="en-US" dirty="0"/>
          </a:p>
        </p:txBody>
      </p:sp>
      <p:sp>
        <p:nvSpPr>
          <p:cNvPr id="3" name="Content Placeholder 2"/>
          <p:cNvSpPr>
            <a:spLocks noGrp="1"/>
          </p:cNvSpPr>
          <p:nvPr>
            <p:ph idx="1"/>
          </p:nvPr>
        </p:nvSpPr>
        <p:spPr>
          <a:xfrm>
            <a:off x="880550" y="2108200"/>
            <a:ext cx="7501451" cy="4017963"/>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is-IS" dirty="0" smtClean="0"/>
              <a:t>Click to edit Master text styles</a:t>
            </a:r>
          </a:p>
          <a:p>
            <a:pPr lvl="1"/>
            <a:r>
              <a:rPr lang="is-IS" dirty="0" smtClean="0"/>
              <a:t>Second level</a:t>
            </a:r>
          </a:p>
          <a:p>
            <a:pPr lvl="2"/>
            <a:r>
              <a:rPr lang="is-IS" dirty="0" smtClean="0"/>
              <a:t>Third level</a:t>
            </a:r>
          </a:p>
          <a:p>
            <a:pPr lvl="3"/>
            <a:r>
              <a:rPr lang="is-IS" dirty="0" smtClean="0"/>
              <a:t>Fourth level</a:t>
            </a:r>
          </a:p>
          <a:p>
            <a:pPr lvl="4"/>
            <a:r>
              <a:rPr lang="is-IS" dirty="0" smtClean="0"/>
              <a:t>Fifth level</a:t>
            </a:r>
          </a:p>
          <a:p>
            <a:pPr lvl="5"/>
            <a:endParaRPr lang="en-US" dirty="0"/>
          </a:p>
        </p:txBody>
      </p:sp>
      <p:sp>
        <p:nvSpPr>
          <p:cNvPr id="7" name="Text Placeholder 2"/>
          <p:cNvSpPr>
            <a:spLocks noGrp="1"/>
          </p:cNvSpPr>
          <p:nvPr>
            <p:ph type="body" idx="13"/>
          </p:nvPr>
        </p:nvSpPr>
        <p:spPr>
          <a:xfrm>
            <a:off x="872083" y="1378420"/>
            <a:ext cx="7509918" cy="367356"/>
          </a:xfrm>
        </p:spPr>
        <p:txBody>
          <a:bodyPr anchor="b">
            <a:noAutofit/>
          </a:bodyPr>
          <a:lstStyle>
            <a:lvl1pPr marL="0" indent="0">
              <a:buNone/>
              <a:defRPr sz="2000" b="0" i="1">
                <a:solidFill>
                  <a:srgbClr val="DC8737"/>
                </a:solidFill>
                <a:latin typeface=""/>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s-IS" dirty="0" smtClean="0"/>
              <a:t>Click to edit Master text styles</a:t>
            </a:r>
          </a:p>
        </p:txBody>
      </p:sp>
    </p:spTree>
    <p:extLst>
      <p:ext uri="{BB962C8B-B14F-4D97-AF65-F5344CB8AC3E}">
        <p14:creationId xmlns:p14="http://schemas.microsoft.com/office/powerpoint/2010/main" val="13546731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and Content 2">
    <p:spTree>
      <p:nvGrpSpPr>
        <p:cNvPr id="1" name=""/>
        <p:cNvGrpSpPr/>
        <p:nvPr/>
      </p:nvGrpSpPr>
      <p:grpSpPr>
        <a:xfrm>
          <a:off x="0" y="0"/>
          <a:ext cx="0" cy="0"/>
          <a:chOff x="0" y="0"/>
          <a:chExt cx="0" cy="0"/>
        </a:xfrm>
      </p:grpSpPr>
      <p:pic>
        <p:nvPicPr>
          <p:cNvPr id="4" name="Picture 3" descr="isavia_background_txt_2dalkar_laretti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872083" y="579438"/>
            <a:ext cx="7509918" cy="792162"/>
          </a:xfrm>
        </p:spPr>
        <p:txBody>
          <a:bodyPr>
            <a:normAutofit/>
          </a:bodyPr>
          <a:lstStyle>
            <a:lvl1pPr algn="l">
              <a:defRPr sz="3200" cap="all">
                <a:solidFill>
                  <a:srgbClr val="DC8737"/>
                </a:solidFill>
                <a:latin typeface=""/>
              </a:defRPr>
            </a:lvl1pPr>
          </a:lstStyle>
          <a:p>
            <a:r>
              <a:rPr lang="is-IS" dirty="0" smtClean="0"/>
              <a:t>Click to edit Master title style</a:t>
            </a:r>
            <a:endParaRPr lang="en-US" dirty="0"/>
          </a:p>
        </p:txBody>
      </p:sp>
      <p:sp>
        <p:nvSpPr>
          <p:cNvPr id="3" name="Content Placeholder 2"/>
          <p:cNvSpPr>
            <a:spLocks noGrp="1"/>
          </p:cNvSpPr>
          <p:nvPr>
            <p:ph idx="1"/>
          </p:nvPr>
        </p:nvSpPr>
        <p:spPr>
          <a:xfrm>
            <a:off x="880550" y="2108201"/>
            <a:ext cx="7501451" cy="1955800"/>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is-IS" dirty="0" smtClean="0"/>
              <a:t>Click to edit Master text styles</a:t>
            </a:r>
          </a:p>
          <a:p>
            <a:pPr lvl="1"/>
            <a:r>
              <a:rPr lang="is-IS" dirty="0" smtClean="0"/>
              <a:t>Second level</a:t>
            </a:r>
          </a:p>
          <a:p>
            <a:pPr lvl="2"/>
            <a:r>
              <a:rPr lang="is-IS" dirty="0" smtClean="0"/>
              <a:t>Third level</a:t>
            </a:r>
          </a:p>
          <a:p>
            <a:pPr lvl="3"/>
            <a:r>
              <a:rPr lang="is-IS" dirty="0" smtClean="0"/>
              <a:t>Fourth level</a:t>
            </a:r>
          </a:p>
          <a:p>
            <a:pPr lvl="4"/>
            <a:r>
              <a:rPr lang="is-IS" dirty="0" smtClean="0"/>
              <a:t>Fifth level</a:t>
            </a:r>
          </a:p>
          <a:p>
            <a:pPr lvl="5"/>
            <a:endParaRPr lang="en-US" dirty="0"/>
          </a:p>
        </p:txBody>
      </p:sp>
      <p:sp>
        <p:nvSpPr>
          <p:cNvPr id="7" name="Text Placeholder 2"/>
          <p:cNvSpPr>
            <a:spLocks noGrp="1"/>
          </p:cNvSpPr>
          <p:nvPr>
            <p:ph type="body" idx="13"/>
          </p:nvPr>
        </p:nvSpPr>
        <p:spPr>
          <a:xfrm>
            <a:off x="872083" y="1378420"/>
            <a:ext cx="7509918" cy="367356"/>
          </a:xfrm>
        </p:spPr>
        <p:txBody>
          <a:bodyPr anchor="b">
            <a:noAutofit/>
          </a:bodyPr>
          <a:lstStyle>
            <a:lvl1pPr marL="0" indent="0">
              <a:buNone/>
              <a:defRPr sz="2000" b="0" i="1">
                <a:solidFill>
                  <a:srgbClr val="DC8737"/>
                </a:solidFill>
                <a:latin typeface=""/>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s-IS" dirty="0" smtClean="0"/>
              <a:t>Click to edit Master text styles</a:t>
            </a:r>
          </a:p>
        </p:txBody>
      </p:sp>
      <p:sp>
        <p:nvSpPr>
          <p:cNvPr id="9" name="Content Placeholder 2"/>
          <p:cNvSpPr>
            <a:spLocks noGrp="1"/>
          </p:cNvSpPr>
          <p:nvPr>
            <p:ph idx="14"/>
          </p:nvPr>
        </p:nvSpPr>
        <p:spPr>
          <a:xfrm>
            <a:off x="880550" y="4368801"/>
            <a:ext cx="7501451" cy="1744132"/>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is-IS" dirty="0" smtClean="0"/>
              <a:t>Click to edit Master text styles</a:t>
            </a:r>
          </a:p>
          <a:p>
            <a:pPr lvl="1"/>
            <a:r>
              <a:rPr lang="is-IS" dirty="0" smtClean="0"/>
              <a:t>Second level</a:t>
            </a:r>
          </a:p>
          <a:p>
            <a:pPr lvl="2"/>
            <a:r>
              <a:rPr lang="is-IS" dirty="0" smtClean="0"/>
              <a:t>Third level</a:t>
            </a:r>
          </a:p>
        </p:txBody>
      </p:sp>
    </p:spTree>
    <p:extLst>
      <p:ext uri="{BB962C8B-B14F-4D97-AF65-F5344CB8AC3E}">
        <p14:creationId xmlns:p14="http://schemas.microsoft.com/office/powerpoint/2010/main" val="25722298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and Content 3">
    <p:spTree>
      <p:nvGrpSpPr>
        <p:cNvPr id="1" name=""/>
        <p:cNvGrpSpPr/>
        <p:nvPr/>
      </p:nvGrpSpPr>
      <p:grpSpPr>
        <a:xfrm>
          <a:off x="0" y="0"/>
          <a:ext cx="0" cy="0"/>
          <a:chOff x="0" y="0"/>
          <a:chExt cx="0" cy="0"/>
        </a:xfrm>
      </p:grpSpPr>
      <p:pic>
        <p:nvPicPr>
          <p:cNvPr id="4" name="Picture 3" descr="isavia_background_txt_2dalka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872083" y="579438"/>
            <a:ext cx="7509918" cy="792162"/>
          </a:xfrm>
        </p:spPr>
        <p:txBody>
          <a:bodyPr>
            <a:normAutofit/>
          </a:bodyPr>
          <a:lstStyle>
            <a:lvl1pPr algn="l">
              <a:defRPr sz="3200" cap="all">
                <a:solidFill>
                  <a:srgbClr val="DC8737"/>
                </a:solidFill>
                <a:latin typeface=""/>
              </a:defRPr>
            </a:lvl1pPr>
          </a:lstStyle>
          <a:p>
            <a:r>
              <a:rPr lang="is-IS" dirty="0" smtClean="0"/>
              <a:t>Click to edit Master title style</a:t>
            </a:r>
            <a:endParaRPr lang="en-US" dirty="0"/>
          </a:p>
        </p:txBody>
      </p:sp>
      <p:sp>
        <p:nvSpPr>
          <p:cNvPr id="3" name="Content Placeholder 2"/>
          <p:cNvSpPr>
            <a:spLocks noGrp="1"/>
          </p:cNvSpPr>
          <p:nvPr>
            <p:ph idx="1"/>
          </p:nvPr>
        </p:nvSpPr>
        <p:spPr>
          <a:xfrm>
            <a:off x="880550" y="2108200"/>
            <a:ext cx="3632183" cy="4017963"/>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is-IS" dirty="0" smtClean="0"/>
              <a:t>Click to edit Master text </a:t>
            </a:r>
          </a:p>
          <a:p>
            <a:pPr lvl="1"/>
            <a:r>
              <a:rPr lang="is-IS" dirty="0" smtClean="0"/>
              <a:t>Second level</a:t>
            </a:r>
          </a:p>
          <a:p>
            <a:pPr lvl="2"/>
            <a:r>
              <a:rPr lang="is-IS" dirty="0" smtClean="0"/>
              <a:t>Third level</a:t>
            </a:r>
          </a:p>
          <a:p>
            <a:pPr lvl="3"/>
            <a:r>
              <a:rPr lang="is-IS" dirty="0" smtClean="0"/>
              <a:t>Fourth level</a:t>
            </a:r>
          </a:p>
          <a:p>
            <a:pPr lvl="4"/>
            <a:r>
              <a:rPr lang="is-IS" dirty="0" smtClean="0"/>
              <a:t>Fifth level</a:t>
            </a:r>
          </a:p>
          <a:p>
            <a:pPr lvl="5"/>
            <a:endParaRPr lang="en-US" dirty="0"/>
          </a:p>
        </p:txBody>
      </p:sp>
      <p:sp>
        <p:nvSpPr>
          <p:cNvPr id="7" name="Text Placeholder 2"/>
          <p:cNvSpPr>
            <a:spLocks noGrp="1"/>
          </p:cNvSpPr>
          <p:nvPr>
            <p:ph type="body" idx="13"/>
          </p:nvPr>
        </p:nvSpPr>
        <p:spPr>
          <a:xfrm>
            <a:off x="872083" y="1378420"/>
            <a:ext cx="7509918" cy="367356"/>
          </a:xfrm>
        </p:spPr>
        <p:txBody>
          <a:bodyPr anchor="b">
            <a:noAutofit/>
          </a:bodyPr>
          <a:lstStyle>
            <a:lvl1pPr marL="0" indent="0">
              <a:buNone/>
              <a:defRPr sz="2000" b="0" i="1">
                <a:solidFill>
                  <a:srgbClr val="DC8737"/>
                </a:solidFill>
                <a:latin typeface=""/>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s-IS" dirty="0" smtClean="0"/>
              <a:t>Click to edit Master text styles</a:t>
            </a:r>
          </a:p>
        </p:txBody>
      </p:sp>
      <p:sp>
        <p:nvSpPr>
          <p:cNvPr id="8" name="Content Placeholder 2"/>
          <p:cNvSpPr>
            <a:spLocks noGrp="1"/>
          </p:cNvSpPr>
          <p:nvPr>
            <p:ph idx="14"/>
          </p:nvPr>
        </p:nvSpPr>
        <p:spPr>
          <a:xfrm>
            <a:off x="4758285" y="2116666"/>
            <a:ext cx="3632183" cy="4017963"/>
          </a:xfrm>
        </p:spPr>
        <p:txBody>
          <a:bodyPr>
            <a:normAutofit/>
          </a:bodyPr>
          <a:lstStyle>
            <a:lvl1pPr marL="342900" indent="-342900">
              <a:buClr>
                <a:srgbClr val="DC8737"/>
              </a:buClr>
              <a:buFont typeface="Lucida Grande"/>
              <a:buChar char="●"/>
              <a:defRPr sz="2000">
                <a:solidFill>
                  <a:srgbClr val="2D78AA"/>
                </a:solidFill>
                <a:latin typeface=""/>
              </a:defRPr>
            </a:lvl1pPr>
            <a:lvl2pPr marL="742950" indent="-285750">
              <a:buClr>
                <a:srgbClr val="DC8737"/>
              </a:buClr>
              <a:buFont typeface="Lucida Grande"/>
              <a:buChar char="/"/>
              <a:defRPr sz="2000">
                <a:solidFill>
                  <a:srgbClr val="2D78AA"/>
                </a:solidFill>
                <a:latin typeface=""/>
              </a:defRPr>
            </a:lvl2pPr>
            <a:lvl3pPr marL="1143000" indent="-228600">
              <a:buClr>
                <a:srgbClr val="DC8737"/>
              </a:buClr>
              <a:buFont typeface="Wingdings" charset="2"/>
              <a:buChar char="○"/>
              <a:defRPr sz="2000">
                <a:solidFill>
                  <a:srgbClr val="2D78AA"/>
                </a:solidFill>
                <a:latin typeface=""/>
              </a:defRPr>
            </a:lvl3pPr>
            <a:lvl4pPr marL="1600200" indent="-228600">
              <a:buClr>
                <a:srgbClr val="DC8737"/>
              </a:buClr>
              <a:buFont typeface="Lucida Grande"/>
              <a:buChar char="●"/>
              <a:defRPr sz="2000">
                <a:solidFill>
                  <a:srgbClr val="2D78AA"/>
                </a:solidFill>
                <a:latin typeface=""/>
              </a:defRPr>
            </a:lvl4pPr>
            <a:lvl5pPr marL="2057400" indent="-228600">
              <a:buClr>
                <a:srgbClr val="DC8737"/>
              </a:buClr>
              <a:buFont typeface="Lucida Grande"/>
              <a:buChar char="/"/>
              <a:defRPr sz="2000">
                <a:solidFill>
                  <a:srgbClr val="2D78AA"/>
                </a:solidFill>
                <a:latin typeface=""/>
              </a:defRPr>
            </a:lvl5pPr>
            <a:lvl6pPr marL="2286000" indent="0">
              <a:buNone/>
              <a:defRPr/>
            </a:lvl6pPr>
          </a:lstStyle>
          <a:p>
            <a:pPr lvl="0"/>
            <a:r>
              <a:rPr lang="is-IS" dirty="0" smtClean="0"/>
              <a:t>Click to edit Master text </a:t>
            </a:r>
          </a:p>
          <a:p>
            <a:pPr lvl="1"/>
            <a:r>
              <a:rPr lang="is-IS" dirty="0" smtClean="0"/>
              <a:t>Second level</a:t>
            </a:r>
          </a:p>
          <a:p>
            <a:pPr lvl="2"/>
            <a:r>
              <a:rPr lang="is-IS" dirty="0" smtClean="0"/>
              <a:t>Third level</a:t>
            </a:r>
          </a:p>
          <a:p>
            <a:pPr lvl="3"/>
            <a:r>
              <a:rPr lang="is-IS" dirty="0" smtClean="0"/>
              <a:t>Fourth level</a:t>
            </a:r>
          </a:p>
          <a:p>
            <a:pPr lvl="4"/>
            <a:r>
              <a:rPr lang="is-IS" dirty="0" smtClean="0"/>
              <a:t>Fifth level</a:t>
            </a:r>
          </a:p>
          <a:p>
            <a:pPr lvl="5"/>
            <a:endParaRPr lang="en-US" dirty="0"/>
          </a:p>
        </p:txBody>
      </p:sp>
    </p:spTree>
    <p:extLst>
      <p:ext uri="{BB962C8B-B14F-4D97-AF65-F5344CB8AC3E}">
        <p14:creationId xmlns:p14="http://schemas.microsoft.com/office/powerpoint/2010/main" val="1125263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s-I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7" name="Date Placeholder 6"/>
          <p:cNvSpPr>
            <a:spLocks noGrp="1"/>
          </p:cNvSpPr>
          <p:nvPr>
            <p:ph type="dt" sz="half" idx="10"/>
          </p:nvPr>
        </p:nvSpPr>
        <p:spPr/>
        <p:txBody>
          <a:bodyPr/>
          <a:lstStyle/>
          <a:p>
            <a:fld id="{99F8C966-1978-474A-8137-CFB068753191}" type="datetimeFigureOut">
              <a:rPr lang="is-IS" smtClean="0"/>
              <a:t>06.05.15</a:t>
            </a:fld>
            <a:endParaRPr lang="is-IS"/>
          </a:p>
        </p:txBody>
      </p:sp>
      <p:sp>
        <p:nvSpPr>
          <p:cNvPr id="8" name="Footer Placeholder 7"/>
          <p:cNvSpPr>
            <a:spLocks noGrp="1"/>
          </p:cNvSpPr>
          <p:nvPr>
            <p:ph type="ftr" sz="quarter" idx="11"/>
          </p:nvPr>
        </p:nvSpPr>
        <p:spPr/>
        <p:txBody>
          <a:bodyPr/>
          <a:lstStyle/>
          <a:p>
            <a:endParaRPr lang="is-IS"/>
          </a:p>
        </p:txBody>
      </p:sp>
      <p:sp>
        <p:nvSpPr>
          <p:cNvPr id="9" name="Slide Number Placeholder 8"/>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4123759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s-IS"/>
          </a:p>
        </p:txBody>
      </p:sp>
      <p:sp>
        <p:nvSpPr>
          <p:cNvPr id="3" name="Date Placeholder 2"/>
          <p:cNvSpPr>
            <a:spLocks noGrp="1"/>
          </p:cNvSpPr>
          <p:nvPr>
            <p:ph type="dt" sz="half" idx="10"/>
          </p:nvPr>
        </p:nvSpPr>
        <p:spPr/>
        <p:txBody>
          <a:bodyPr/>
          <a:lstStyle/>
          <a:p>
            <a:fld id="{99F8C966-1978-474A-8137-CFB068753191}" type="datetimeFigureOut">
              <a:rPr lang="is-IS" smtClean="0"/>
              <a:t>06.05.15</a:t>
            </a:fld>
            <a:endParaRPr lang="is-IS"/>
          </a:p>
        </p:txBody>
      </p:sp>
      <p:sp>
        <p:nvSpPr>
          <p:cNvPr id="4" name="Footer Placeholder 3"/>
          <p:cNvSpPr>
            <a:spLocks noGrp="1"/>
          </p:cNvSpPr>
          <p:nvPr>
            <p:ph type="ftr" sz="quarter" idx="11"/>
          </p:nvPr>
        </p:nvSpPr>
        <p:spPr/>
        <p:txBody>
          <a:bodyPr/>
          <a:lstStyle/>
          <a:p>
            <a:endParaRPr lang="is-IS"/>
          </a:p>
        </p:txBody>
      </p:sp>
      <p:sp>
        <p:nvSpPr>
          <p:cNvPr id="5" name="Slide Number Placeholder 4"/>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2651818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F8C966-1978-474A-8137-CFB068753191}" type="datetimeFigureOut">
              <a:rPr lang="is-IS" smtClean="0"/>
              <a:t>06.05.15</a:t>
            </a:fld>
            <a:endParaRPr lang="is-IS"/>
          </a:p>
        </p:txBody>
      </p:sp>
      <p:sp>
        <p:nvSpPr>
          <p:cNvPr id="3" name="Footer Placeholder 2"/>
          <p:cNvSpPr>
            <a:spLocks noGrp="1"/>
          </p:cNvSpPr>
          <p:nvPr>
            <p:ph type="ftr" sz="quarter" idx="11"/>
          </p:nvPr>
        </p:nvSpPr>
        <p:spPr/>
        <p:txBody>
          <a:bodyPr/>
          <a:lstStyle/>
          <a:p>
            <a:endParaRPr lang="is-IS"/>
          </a:p>
        </p:txBody>
      </p:sp>
      <p:sp>
        <p:nvSpPr>
          <p:cNvPr id="4" name="Slide Number Placeholder 3"/>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31874605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s-I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F8C966-1978-474A-8137-CFB068753191}" type="datetimeFigureOut">
              <a:rPr lang="is-IS" smtClean="0"/>
              <a:t>06.05.15</a:t>
            </a:fld>
            <a:endParaRPr lang="is-IS"/>
          </a:p>
        </p:txBody>
      </p:sp>
      <p:sp>
        <p:nvSpPr>
          <p:cNvPr id="6" name="Footer Placeholder 5"/>
          <p:cNvSpPr>
            <a:spLocks noGrp="1"/>
          </p:cNvSpPr>
          <p:nvPr>
            <p:ph type="ftr" sz="quarter" idx="11"/>
          </p:nvPr>
        </p:nvSpPr>
        <p:spPr/>
        <p:txBody>
          <a:bodyPr/>
          <a:lstStyle/>
          <a:p>
            <a:endParaRPr lang="is-IS"/>
          </a:p>
        </p:txBody>
      </p:sp>
      <p:sp>
        <p:nvSpPr>
          <p:cNvPr id="7" name="Slide Number Placeholder 6"/>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1149517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s-I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s-I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F8C966-1978-474A-8137-CFB068753191}" type="datetimeFigureOut">
              <a:rPr lang="is-IS" smtClean="0"/>
              <a:t>06.05.15</a:t>
            </a:fld>
            <a:endParaRPr lang="is-IS"/>
          </a:p>
        </p:txBody>
      </p:sp>
      <p:sp>
        <p:nvSpPr>
          <p:cNvPr id="6" name="Footer Placeholder 5"/>
          <p:cNvSpPr>
            <a:spLocks noGrp="1"/>
          </p:cNvSpPr>
          <p:nvPr>
            <p:ph type="ftr" sz="quarter" idx="11"/>
          </p:nvPr>
        </p:nvSpPr>
        <p:spPr/>
        <p:txBody>
          <a:bodyPr/>
          <a:lstStyle/>
          <a:p>
            <a:endParaRPr lang="is-IS"/>
          </a:p>
        </p:txBody>
      </p:sp>
      <p:sp>
        <p:nvSpPr>
          <p:cNvPr id="7" name="Slide Number Placeholder 6"/>
          <p:cNvSpPr>
            <a:spLocks noGrp="1"/>
          </p:cNvSpPr>
          <p:nvPr>
            <p:ph type="sldNum" sz="quarter" idx="12"/>
          </p:nvPr>
        </p:nvSpPr>
        <p:spPr/>
        <p:txBody>
          <a:bodyPr/>
          <a:lstStyle/>
          <a:p>
            <a:fld id="{19C7E636-380C-4A2A-8B4B-9BB48DDBF6E5}" type="slidenum">
              <a:rPr lang="is-IS" smtClean="0"/>
              <a:t>‹#›</a:t>
            </a:fld>
            <a:endParaRPr lang="is-IS"/>
          </a:p>
        </p:txBody>
      </p:sp>
    </p:spTree>
    <p:extLst>
      <p:ext uri="{BB962C8B-B14F-4D97-AF65-F5344CB8AC3E}">
        <p14:creationId xmlns:p14="http://schemas.microsoft.com/office/powerpoint/2010/main" val="693015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34"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s-I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s-I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F8C966-1978-474A-8137-CFB068753191}" type="datetimeFigureOut">
              <a:rPr lang="is-IS" smtClean="0"/>
              <a:t>06.05.15</a:t>
            </a:fld>
            <a:endParaRPr lang="is-I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s-I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C7E636-380C-4A2A-8B4B-9BB48DDBF6E5}" type="slidenum">
              <a:rPr lang="is-IS" smtClean="0"/>
              <a:t>‹#›</a:t>
            </a:fld>
            <a:endParaRPr lang="is-IS"/>
          </a:p>
        </p:txBody>
      </p:sp>
    </p:spTree>
    <p:extLst>
      <p:ext uri="{BB962C8B-B14F-4D97-AF65-F5344CB8AC3E}">
        <p14:creationId xmlns:p14="http://schemas.microsoft.com/office/powerpoint/2010/main" val="1664654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s-I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dirty="0">
              <a:solidFill>
                <a:prstClr val="black">
                  <a:tint val="75000"/>
                </a:prstClr>
              </a:solidFill>
            </a:endParaRPr>
          </a:p>
        </p:txBody>
      </p:sp>
    </p:spTree>
    <p:extLst>
      <p:ext uri="{BB962C8B-B14F-4D97-AF65-F5344CB8AC3E}">
        <p14:creationId xmlns:p14="http://schemas.microsoft.com/office/powerpoint/2010/main" val="39261242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hyperlink" Target="mailto:fjarrit@isavia.is" TargetMode="Externa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7148" y="3895726"/>
            <a:ext cx="5837638" cy="1006475"/>
          </a:xfrm>
        </p:spPr>
        <p:txBody>
          <a:bodyPr>
            <a:normAutofit/>
          </a:bodyPr>
          <a:lstStyle/>
          <a:p>
            <a:r>
              <a:rPr lang="is-IS" dirty="0" smtClean="0"/>
              <a:t>ISAVIA</a:t>
            </a:r>
            <a:endParaRPr lang="is-IS" dirty="0"/>
          </a:p>
        </p:txBody>
      </p:sp>
      <p:sp>
        <p:nvSpPr>
          <p:cNvPr id="3" name="Subtitle 2"/>
          <p:cNvSpPr>
            <a:spLocks noGrp="1"/>
          </p:cNvSpPr>
          <p:nvPr>
            <p:ph type="subTitle" idx="1"/>
          </p:nvPr>
        </p:nvSpPr>
        <p:spPr>
          <a:xfrm>
            <a:off x="687148" y="4616451"/>
            <a:ext cx="6765172" cy="571500"/>
          </a:xfrm>
        </p:spPr>
        <p:txBody>
          <a:bodyPr>
            <a:normAutofit fontScale="85000" lnSpcReduction="20000"/>
          </a:bodyPr>
          <a:lstStyle/>
          <a:p>
            <a:r>
              <a:rPr lang="is-IS" dirty="0" smtClean="0"/>
              <a:t>CPWG19 – </a:t>
            </a:r>
            <a:r>
              <a:rPr lang="is-IS" dirty="0" err="1" smtClean="0"/>
              <a:t>Tokyo</a:t>
            </a:r>
            <a:r>
              <a:rPr lang="is-IS" dirty="0" smtClean="0"/>
              <a:t>, </a:t>
            </a:r>
            <a:r>
              <a:rPr lang="is-IS" dirty="0" err="1" smtClean="0"/>
              <a:t>May</a:t>
            </a:r>
            <a:r>
              <a:rPr lang="is-IS" dirty="0" smtClean="0"/>
              <a:t> 2015</a:t>
            </a:r>
          </a:p>
          <a:p>
            <a:r>
              <a:rPr lang="is-IS" dirty="0" err="1" smtClean="0"/>
              <a:t>Thordis</a:t>
            </a:r>
            <a:r>
              <a:rPr lang="is-IS" dirty="0" smtClean="0"/>
              <a:t> </a:t>
            </a:r>
            <a:r>
              <a:rPr lang="is-IS" dirty="0" err="1" smtClean="0"/>
              <a:t>Sigurdardottir</a:t>
            </a:r>
            <a:r>
              <a:rPr lang="is-IS" dirty="0" smtClean="0"/>
              <a:t>, Manager </a:t>
            </a:r>
            <a:r>
              <a:rPr lang="is-IS" dirty="0" err="1" smtClean="0"/>
              <a:t>Operation</a:t>
            </a:r>
            <a:r>
              <a:rPr lang="is-IS" dirty="0" smtClean="0"/>
              <a:t> Reykjavik ACC/OACC</a:t>
            </a:r>
            <a:endParaRPr lang="is-IS" dirty="0"/>
          </a:p>
        </p:txBody>
      </p:sp>
    </p:spTree>
    <p:extLst>
      <p:ext uri="{BB962C8B-B14F-4D97-AF65-F5344CB8AC3E}">
        <p14:creationId xmlns:p14="http://schemas.microsoft.com/office/powerpoint/2010/main" val="3753474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is-IS"/>
          </a:p>
        </p:txBody>
      </p:sp>
      <p:sp>
        <p:nvSpPr>
          <p:cNvPr id="3" name="Subtitle 2"/>
          <p:cNvSpPr>
            <a:spLocks noGrp="1"/>
          </p:cNvSpPr>
          <p:nvPr>
            <p:ph type="subTitle" idx="1"/>
          </p:nvPr>
        </p:nvSpPr>
        <p:spPr/>
        <p:txBody>
          <a:bodyPr/>
          <a:lstStyle/>
          <a:p>
            <a:endParaRPr lang="is-I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04664"/>
            <a:ext cx="8496944"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1936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8" y="-28107"/>
            <a:ext cx="9144000" cy="6914213"/>
          </a:xfrm>
          <a:prstGeom prst="rect">
            <a:avLst/>
          </a:prstGeom>
        </p:spPr>
      </p:pic>
      <p:sp>
        <p:nvSpPr>
          <p:cNvPr id="8" name="Rectangle 2"/>
          <p:cNvSpPr>
            <a:spLocks noGrp="1" noChangeArrowheads="1"/>
          </p:cNvSpPr>
          <p:nvPr>
            <p:ph type="title"/>
          </p:nvPr>
        </p:nvSpPr>
        <p:spPr>
          <a:xfrm>
            <a:off x="457200" y="274638"/>
            <a:ext cx="8229600" cy="1642194"/>
          </a:xfrm>
          <a:ln/>
        </p:spPr>
        <p:txBody>
          <a:bodyPr>
            <a:normAutofit/>
          </a:bodyPr>
          <a:lstStyle/>
          <a:p>
            <a:r>
              <a:rPr lang="is-IS" b="1" dirty="0" smtClean="0">
                <a:solidFill>
                  <a:schemeClr val="tx2"/>
                </a:solidFill>
              </a:rPr>
              <a:t>Reykjavik CTA/FIR</a:t>
            </a:r>
            <a:br>
              <a:rPr lang="is-IS" b="1" dirty="0" smtClean="0">
                <a:solidFill>
                  <a:schemeClr val="tx2"/>
                </a:solidFill>
              </a:rPr>
            </a:br>
            <a:r>
              <a:rPr lang="is-IS" sz="2800" dirty="0" err="1" smtClean="0">
                <a:solidFill>
                  <a:schemeClr val="tx2"/>
                </a:solidFill>
              </a:rPr>
              <a:t>flight</a:t>
            </a:r>
            <a:r>
              <a:rPr lang="is-IS" sz="2800" dirty="0" smtClean="0">
                <a:solidFill>
                  <a:schemeClr val="tx2"/>
                </a:solidFill>
              </a:rPr>
              <a:t> </a:t>
            </a:r>
            <a:r>
              <a:rPr lang="is-IS" sz="2800" dirty="0" err="1" smtClean="0">
                <a:solidFill>
                  <a:schemeClr val="tx2"/>
                </a:solidFill>
              </a:rPr>
              <a:t>plannig</a:t>
            </a:r>
            <a:r>
              <a:rPr lang="is-IS" sz="2800" dirty="0" smtClean="0">
                <a:solidFill>
                  <a:schemeClr val="tx2"/>
                </a:solidFill>
              </a:rPr>
              <a:t> </a:t>
            </a:r>
            <a:r>
              <a:rPr lang="is-IS" sz="2800" dirty="0" err="1" smtClean="0">
                <a:solidFill>
                  <a:schemeClr val="tx2"/>
                </a:solidFill>
              </a:rPr>
              <a:t>issues</a:t>
            </a:r>
            <a:endParaRPr lang="is-IS" sz="2800" dirty="0">
              <a:solidFill>
                <a:schemeClr val="tx2"/>
              </a:solidFill>
            </a:endParaRPr>
          </a:p>
        </p:txBody>
      </p:sp>
      <p:sp>
        <p:nvSpPr>
          <p:cNvPr id="10" name="Rectangle 3"/>
          <p:cNvSpPr>
            <a:spLocks noGrp="1" noChangeArrowheads="1"/>
          </p:cNvSpPr>
          <p:nvPr>
            <p:ph idx="1"/>
          </p:nvPr>
        </p:nvSpPr>
        <p:spPr>
          <a:xfrm>
            <a:off x="457200" y="1600200"/>
            <a:ext cx="8363272" cy="4525963"/>
          </a:xfrm>
          <a:noFill/>
          <a:ln/>
        </p:spPr>
        <p:txBody>
          <a:bodyPr>
            <a:normAutofit/>
          </a:bodyPr>
          <a:lstStyle/>
          <a:p>
            <a:pPr marL="0" indent="0">
              <a:buNone/>
            </a:pPr>
            <a:endParaRPr lang="en-US" sz="2800" dirty="0" smtClean="0">
              <a:solidFill>
                <a:schemeClr val="tx2"/>
              </a:solidFill>
            </a:endParaRPr>
          </a:p>
          <a:p>
            <a:r>
              <a:rPr lang="en-US" sz="2800" dirty="0">
                <a:solidFill>
                  <a:schemeClr val="tx2"/>
                </a:solidFill>
              </a:rPr>
              <a:t>Flight plans for flights departing from points within adjacent regions and entering the NAT Region without intermediate stops shall be submitted as early as possible</a:t>
            </a:r>
            <a:r>
              <a:rPr lang="en-US" sz="2800" dirty="0" smtClean="0">
                <a:solidFill>
                  <a:schemeClr val="tx2"/>
                </a:solidFill>
              </a:rPr>
              <a:t>.</a:t>
            </a:r>
          </a:p>
          <a:p>
            <a:r>
              <a:rPr lang="en-US" sz="2800" dirty="0" smtClean="0">
                <a:solidFill>
                  <a:schemeClr val="tx2"/>
                </a:solidFill>
              </a:rPr>
              <a:t>AFTN </a:t>
            </a:r>
            <a:r>
              <a:rPr lang="en-US" sz="2800" dirty="0" err="1" smtClean="0">
                <a:solidFill>
                  <a:schemeClr val="tx2"/>
                </a:solidFill>
              </a:rPr>
              <a:t>adress</a:t>
            </a:r>
            <a:r>
              <a:rPr lang="en-US" sz="2800" dirty="0" smtClean="0">
                <a:solidFill>
                  <a:schemeClr val="tx2"/>
                </a:solidFill>
              </a:rPr>
              <a:t>: BIRDZQZX</a:t>
            </a:r>
          </a:p>
          <a:p>
            <a:r>
              <a:rPr lang="en-US" sz="2800" dirty="0" smtClean="0">
                <a:solidFill>
                  <a:schemeClr val="tx2"/>
                </a:solidFill>
              </a:rPr>
              <a:t>Email </a:t>
            </a:r>
            <a:r>
              <a:rPr lang="en-US" sz="2800" dirty="0" err="1" smtClean="0">
                <a:solidFill>
                  <a:schemeClr val="tx2"/>
                </a:solidFill>
              </a:rPr>
              <a:t>adress</a:t>
            </a:r>
            <a:r>
              <a:rPr lang="en-US" sz="2800" dirty="0" smtClean="0">
                <a:solidFill>
                  <a:schemeClr val="tx2"/>
                </a:solidFill>
              </a:rPr>
              <a:t>: </a:t>
            </a:r>
            <a:r>
              <a:rPr lang="en-US" sz="2800" dirty="0" smtClean="0">
                <a:solidFill>
                  <a:schemeClr val="tx2"/>
                </a:solidFill>
                <a:hlinkClick r:id="rId3"/>
              </a:rPr>
              <a:t>fjarrit@isavia.is</a:t>
            </a:r>
            <a:r>
              <a:rPr lang="en-US" sz="2800" dirty="0" smtClean="0">
                <a:solidFill>
                  <a:schemeClr val="tx2"/>
                </a:solidFill>
              </a:rPr>
              <a:t> </a:t>
            </a:r>
            <a:endParaRPr lang="en-US" sz="2800" dirty="0" smtClean="0">
              <a:solidFill>
                <a:schemeClr val="tx2"/>
              </a:solidFill>
            </a:endParaRPr>
          </a:p>
          <a:p>
            <a:pPr marL="0" indent="0">
              <a:buNone/>
            </a:pPr>
            <a:endParaRPr lang="en-US" sz="2800" dirty="0" smtClean="0">
              <a:solidFill>
                <a:schemeClr val="tx2"/>
              </a:solidFill>
            </a:endParaRPr>
          </a:p>
        </p:txBody>
      </p:sp>
    </p:spTree>
    <p:extLst>
      <p:ext uri="{BB962C8B-B14F-4D97-AF65-F5344CB8AC3E}">
        <p14:creationId xmlns:p14="http://schemas.microsoft.com/office/powerpoint/2010/main" val="2825211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8" y="-28107"/>
            <a:ext cx="9144000" cy="6914213"/>
          </a:xfrm>
          <a:prstGeom prst="rect">
            <a:avLst/>
          </a:prstGeom>
        </p:spPr>
      </p:pic>
      <p:sp>
        <p:nvSpPr>
          <p:cNvPr id="8" name="Rectangle 2"/>
          <p:cNvSpPr>
            <a:spLocks noGrp="1" noChangeArrowheads="1"/>
          </p:cNvSpPr>
          <p:nvPr>
            <p:ph type="title"/>
          </p:nvPr>
        </p:nvSpPr>
        <p:spPr>
          <a:ln/>
        </p:spPr>
        <p:txBody>
          <a:bodyPr>
            <a:normAutofit fontScale="90000"/>
          </a:bodyPr>
          <a:lstStyle/>
          <a:p>
            <a:r>
              <a:rPr lang="is-IS" b="1" dirty="0">
                <a:solidFill>
                  <a:schemeClr val="tx2"/>
                </a:solidFill>
              </a:rPr>
              <a:t>Reykjavik CTA/FIR</a:t>
            </a:r>
            <a:br>
              <a:rPr lang="is-IS" b="1" dirty="0">
                <a:solidFill>
                  <a:schemeClr val="tx2"/>
                </a:solidFill>
              </a:rPr>
            </a:br>
            <a:r>
              <a:rPr lang="is-IS" dirty="0" err="1">
                <a:solidFill>
                  <a:schemeClr val="tx2"/>
                </a:solidFill>
              </a:rPr>
              <a:t>flight</a:t>
            </a:r>
            <a:r>
              <a:rPr lang="is-IS" dirty="0">
                <a:solidFill>
                  <a:schemeClr val="tx2"/>
                </a:solidFill>
              </a:rPr>
              <a:t> </a:t>
            </a:r>
            <a:r>
              <a:rPr lang="is-IS" dirty="0" err="1">
                <a:solidFill>
                  <a:schemeClr val="tx2"/>
                </a:solidFill>
              </a:rPr>
              <a:t>plannig</a:t>
            </a:r>
            <a:r>
              <a:rPr lang="is-IS" dirty="0">
                <a:solidFill>
                  <a:schemeClr val="tx2"/>
                </a:solidFill>
              </a:rPr>
              <a:t> </a:t>
            </a:r>
            <a:r>
              <a:rPr lang="is-IS" dirty="0" err="1">
                <a:solidFill>
                  <a:schemeClr val="tx2"/>
                </a:solidFill>
              </a:rPr>
              <a:t>issues</a:t>
            </a:r>
            <a:endParaRPr lang="is-IS" sz="3100" b="1" dirty="0">
              <a:solidFill>
                <a:schemeClr val="tx2"/>
              </a:solidFill>
            </a:endParaRPr>
          </a:p>
        </p:txBody>
      </p:sp>
      <p:sp>
        <p:nvSpPr>
          <p:cNvPr id="10" name="Rectangle 3"/>
          <p:cNvSpPr>
            <a:spLocks noGrp="1" noChangeArrowheads="1"/>
          </p:cNvSpPr>
          <p:nvPr>
            <p:ph idx="1"/>
          </p:nvPr>
        </p:nvSpPr>
        <p:spPr>
          <a:xfrm>
            <a:off x="251520" y="1844824"/>
            <a:ext cx="8712968" cy="4680520"/>
          </a:xfrm>
          <a:noFill/>
          <a:ln/>
        </p:spPr>
        <p:txBody>
          <a:bodyPr>
            <a:normAutofit fontScale="85000" lnSpcReduction="20000"/>
          </a:bodyPr>
          <a:lstStyle/>
          <a:p>
            <a:r>
              <a:rPr lang="en-US" sz="2900" dirty="0" smtClean="0">
                <a:solidFill>
                  <a:schemeClr val="tx2"/>
                </a:solidFill>
              </a:rPr>
              <a:t>Correct </a:t>
            </a:r>
            <a:r>
              <a:rPr lang="en-US" sz="2900" dirty="0" smtClean="0">
                <a:solidFill>
                  <a:schemeClr val="tx2"/>
                </a:solidFill>
              </a:rPr>
              <a:t>flight </a:t>
            </a:r>
            <a:r>
              <a:rPr lang="en-US" sz="2900" dirty="0" smtClean="0">
                <a:solidFill>
                  <a:schemeClr val="tx2"/>
                </a:solidFill>
              </a:rPr>
              <a:t>planning </a:t>
            </a:r>
            <a:r>
              <a:rPr lang="en-US" sz="2900" dirty="0">
                <a:solidFill>
                  <a:schemeClr val="tx2"/>
                </a:solidFill>
              </a:rPr>
              <a:t>is </a:t>
            </a:r>
            <a:r>
              <a:rPr lang="en-US" sz="2900" dirty="0" smtClean="0">
                <a:solidFill>
                  <a:schemeClr val="tx2"/>
                </a:solidFill>
              </a:rPr>
              <a:t>essential. </a:t>
            </a:r>
          </a:p>
          <a:p>
            <a:r>
              <a:rPr lang="en-US" sz="2900" dirty="0" smtClean="0">
                <a:solidFill>
                  <a:schemeClr val="tx2"/>
                </a:solidFill>
              </a:rPr>
              <a:t>Service </a:t>
            </a:r>
            <a:r>
              <a:rPr lang="en-US" sz="2900" dirty="0">
                <a:solidFill>
                  <a:schemeClr val="tx2"/>
                </a:solidFill>
              </a:rPr>
              <a:t>is often dependent upon those </a:t>
            </a:r>
            <a:r>
              <a:rPr lang="en-US" sz="2900" dirty="0" smtClean="0">
                <a:solidFill>
                  <a:schemeClr val="tx2"/>
                </a:solidFill>
              </a:rPr>
              <a:t>information.  E.g.:</a:t>
            </a:r>
          </a:p>
          <a:p>
            <a:pPr marL="457200" lvl="1" indent="0">
              <a:buNone/>
            </a:pPr>
            <a:r>
              <a:rPr lang="en-US" sz="2500" dirty="0" smtClean="0">
                <a:solidFill>
                  <a:schemeClr val="tx2"/>
                </a:solidFill>
              </a:rPr>
              <a:t>Indication of equipment and capabilities in item 10 and 18. 	</a:t>
            </a:r>
          </a:p>
          <a:p>
            <a:pPr marL="457200" lvl="1" indent="0">
              <a:buNone/>
            </a:pPr>
            <a:r>
              <a:rPr lang="en-US" sz="2500" dirty="0">
                <a:solidFill>
                  <a:schemeClr val="tx2"/>
                </a:solidFill>
              </a:rPr>
              <a:t>	</a:t>
            </a:r>
            <a:r>
              <a:rPr lang="en-US" sz="2500" dirty="0" smtClean="0">
                <a:solidFill>
                  <a:schemeClr val="tx2"/>
                </a:solidFill>
              </a:rPr>
              <a:t>CPDLC FANS SATCOM (HF/Inmarsat/Iridium) </a:t>
            </a:r>
          </a:p>
          <a:p>
            <a:pPr marL="457200" lvl="1" indent="0">
              <a:buNone/>
            </a:pPr>
            <a:r>
              <a:rPr lang="en-US" sz="2500" dirty="0" smtClean="0">
                <a:solidFill>
                  <a:schemeClr val="tx2"/>
                </a:solidFill>
              </a:rPr>
              <a:t>	MNPS or RVSM approval</a:t>
            </a:r>
          </a:p>
          <a:p>
            <a:pPr marL="457200" lvl="1" indent="0">
              <a:buNone/>
            </a:pPr>
            <a:r>
              <a:rPr lang="en-US" sz="2500" dirty="0" smtClean="0">
                <a:solidFill>
                  <a:schemeClr val="tx2"/>
                </a:solidFill>
              </a:rPr>
              <a:t>	SSR / ADS-B equipment</a:t>
            </a:r>
          </a:p>
          <a:p>
            <a:pPr marL="457200" lvl="1" indent="0">
              <a:buNone/>
            </a:pPr>
            <a:r>
              <a:rPr lang="en-US" sz="2500" dirty="0">
                <a:solidFill>
                  <a:schemeClr val="tx2"/>
                </a:solidFill>
              </a:rPr>
              <a:t>	</a:t>
            </a:r>
            <a:r>
              <a:rPr lang="en-US" sz="2500" dirty="0" smtClean="0">
                <a:solidFill>
                  <a:schemeClr val="tx2"/>
                </a:solidFill>
              </a:rPr>
              <a:t>ADS-C capabilities  </a:t>
            </a:r>
          </a:p>
          <a:p>
            <a:pPr marL="457200" lvl="1" indent="0">
              <a:buNone/>
            </a:pPr>
            <a:r>
              <a:rPr lang="en-US" sz="2500" dirty="0">
                <a:solidFill>
                  <a:schemeClr val="tx2"/>
                </a:solidFill>
              </a:rPr>
              <a:t>	</a:t>
            </a:r>
            <a:r>
              <a:rPr lang="en-US" sz="2500" dirty="0" smtClean="0">
                <a:solidFill>
                  <a:schemeClr val="tx2"/>
                </a:solidFill>
              </a:rPr>
              <a:t>RNP Capabilities</a:t>
            </a:r>
            <a:endParaRPr lang="en-US" sz="2900" dirty="0" smtClean="0">
              <a:solidFill>
                <a:schemeClr val="tx2"/>
              </a:solidFill>
            </a:endParaRPr>
          </a:p>
          <a:p>
            <a:r>
              <a:rPr lang="en-US" sz="2900" dirty="0" smtClean="0">
                <a:solidFill>
                  <a:schemeClr val="tx2"/>
                </a:solidFill>
              </a:rPr>
              <a:t>ADS-B equipped aircraft must include aircraft address in field 18.</a:t>
            </a:r>
          </a:p>
          <a:p>
            <a:pPr marL="361950" indent="0">
              <a:buNone/>
            </a:pPr>
            <a:r>
              <a:rPr lang="en-US" sz="2600" dirty="0">
                <a:solidFill>
                  <a:schemeClr val="tx2"/>
                </a:solidFill>
              </a:rPr>
              <a:t>When this information is provided in the FPL the air traffic control system will compare it with the data received from the aircraft and report an error if discrepancy exists. It is therefore vital that this information is correct when it is provided</a:t>
            </a:r>
            <a:r>
              <a:rPr lang="en-US" sz="2600" dirty="0" smtClean="0">
                <a:solidFill>
                  <a:schemeClr val="tx2"/>
                </a:solidFill>
              </a:rPr>
              <a:t>.</a:t>
            </a:r>
            <a:endParaRPr lang="en-US" sz="2600" dirty="0">
              <a:solidFill>
                <a:schemeClr val="tx2"/>
              </a:solidFill>
            </a:endParaRPr>
          </a:p>
        </p:txBody>
      </p:sp>
    </p:spTree>
    <p:extLst>
      <p:ext uri="{BB962C8B-B14F-4D97-AF65-F5344CB8AC3E}">
        <p14:creationId xmlns:p14="http://schemas.microsoft.com/office/powerpoint/2010/main" val="247385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8" y="-28107"/>
            <a:ext cx="9144000" cy="6914213"/>
          </a:xfrm>
          <a:prstGeom prst="rect">
            <a:avLst/>
          </a:prstGeom>
        </p:spPr>
      </p:pic>
      <p:sp>
        <p:nvSpPr>
          <p:cNvPr id="8" name="Rectangle 2"/>
          <p:cNvSpPr>
            <a:spLocks noGrp="1" noChangeArrowheads="1"/>
          </p:cNvSpPr>
          <p:nvPr>
            <p:ph type="title"/>
          </p:nvPr>
        </p:nvSpPr>
        <p:spPr>
          <a:ln/>
        </p:spPr>
        <p:txBody>
          <a:bodyPr>
            <a:normAutofit fontScale="90000"/>
          </a:bodyPr>
          <a:lstStyle/>
          <a:p>
            <a:r>
              <a:rPr lang="is-IS" b="1" dirty="0">
                <a:solidFill>
                  <a:schemeClr val="tx2"/>
                </a:solidFill>
              </a:rPr>
              <a:t>Reykjavik CTA/FIR</a:t>
            </a:r>
            <a:br>
              <a:rPr lang="is-IS" b="1" dirty="0">
                <a:solidFill>
                  <a:schemeClr val="tx2"/>
                </a:solidFill>
              </a:rPr>
            </a:br>
            <a:r>
              <a:rPr lang="is-IS" dirty="0" err="1">
                <a:solidFill>
                  <a:schemeClr val="tx2"/>
                </a:solidFill>
              </a:rPr>
              <a:t>flight</a:t>
            </a:r>
            <a:r>
              <a:rPr lang="is-IS" dirty="0">
                <a:solidFill>
                  <a:schemeClr val="tx2"/>
                </a:solidFill>
              </a:rPr>
              <a:t> </a:t>
            </a:r>
            <a:r>
              <a:rPr lang="is-IS" dirty="0" err="1">
                <a:solidFill>
                  <a:schemeClr val="tx2"/>
                </a:solidFill>
              </a:rPr>
              <a:t>plannig</a:t>
            </a:r>
            <a:r>
              <a:rPr lang="is-IS" dirty="0">
                <a:solidFill>
                  <a:schemeClr val="tx2"/>
                </a:solidFill>
              </a:rPr>
              <a:t> </a:t>
            </a:r>
            <a:r>
              <a:rPr lang="is-IS" dirty="0" err="1">
                <a:solidFill>
                  <a:schemeClr val="tx2"/>
                </a:solidFill>
              </a:rPr>
              <a:t>issues</a:t>
            </a:r>
            <a:endParaRPr lang="is-IS" sz="3100" b="1" dirty="0">
              <a:solidFill>
                <a:schemeClr val="tx2"/>
              </a:solidFill>
            </a:endParaRPr>
          </a:p>
        </p:txBody>
      </p:sp>
      <p:sp>
        <p:nvSpPr>
          <p:cNvPr id="10" name="Rectangle 3"/>
          <p:cNvSpPr>
            <a:spLocks noGrp="1" noChangeArrowheads="1"/>
          </p:cNvSpPr>
          <p:nvPr>
            <p:ph idx="1"/>
          </p:nvPr>
        </p:nvSpPr>
        <p:spPr>
          <a:xfrm>
            <a:off x="251520" y="1844824"/>
            <a:ext cx="8712968" cy="4680520"/>
          </a:xfrm>
          <a:noFill/>
          <a:ln/>
        </p:spPr>
        <p:txBody>
          <a:bodyPr>
            <a:normAutofit/>
          </a:bodyPr>
          <a:lstStyle/>
          <a:p>
            <a:r>
              <a:rPr lang="en-US" sz="2400" dirty="0" smtClean="0">
                <a:solidFill>
                  <a:schemeClr val="tx2"/>
                </a:solidFill>
              </a:rPr>
              <a:t>CHG </a:t>
            </a:r>
            <a:r>
              <a:rPr lang="en-US" sz="2400" dirty="0">
                <a:solidFill>
                  <a:schemeClr val="tx2"/>
                </a:solidFill>
              </a:rPr>
              <a:t>messages </a:t>
            </a:r>
            <a:r>
              <a:rPr lang="en-US" sz="2400" dirty="0" smtClean="0">
                <a:solidFill>
                  <a:schemeClr val="tx2"/>
                </a:solidFill>
              </a:rPr>
              <a:t>is accepted but not </a:t>
            </a:r>
            <a:r>
              <a:rPr lang="en-US" sz="2400" dirty="0">
                <a:solidFill>
                  <a:schemeClr val="tx2"/>
                </a:solidFill>
              </a:rPr>
              <a:t>processed after departure or after airspace entry. </a:t>
            </a:r>
          </a:p>
        </p:txBody>
      </p:sp>
    </p:spTree>
    <p:extLst>
      <p:ext uri="{BB962C8B-B14F-4D97-AF65-F5344CB8AC3E}">
        <p14:creationId xmlns:p14="http://schemas.microsoft.com/office/powerpoint/2010/main" val="1244347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8" y="-28107"/>
            <a:ext cx="9144000" cy="6914213"/>
          </a:xfrm>
          <a:prstGeom prst="rect">
            <a:avLst/>
          </a:prstGeom>
        </p:spPr>
      </p:pic>
      <p:sp>
        <p:nvSpPr>
          <p:cNvPr id="8" name="Rectangle 2"/>
          <p:cNvSpPr>
            <a:spLocks noGrp="1" noChangeArrowheads="1"/>
          </p:cNvSpPr>
          <p:nvPr>
            <p:ph type="title"/>
          </p:nvPr>
        </p:nvSpPr>
        <p:spPr>
          <a:ln/>
        </p:spPr>
        <p:txBody>
          <a:bodyPr>
            <a:normAutofit fontScale="90000"/>
          </a:bodyPr>
          <a:lstStyle/>
          <a:p>
            <a:r>
              <a:rPr lang="is-IS" b="1" dirty="0">
                <a:solidFill>
                  <a:schemeClr val="tx2"/>
                </a:solidFill>
              </a:rPr>
              <a:t>Reykjavik CTA/FIR</a:t>
            </a:r>
            <a:br>
              <a:rPr lang="is-IS" b="1" dirty="0">
                <a:solidFill>
                  <a:schemeClr val="tx2"/>
                </a:solidFill>
              </a:rPr>
            </a:br>
            <a:r>
              <a:rPr lang="is-IS" dirty="0" err="1">
                <a:solidFill>
                  <a:schemeClr val="tx2"/>
                </a:solidFill>
              </a:rPr>
              <a:t>flight</a:t>
            </a:r>
            <a:r>
              <a:rPr lang="is-IS" dirty="0">
                <a:solidFill>
                  <a:schemeClr val="tx2"/>
                </a:solidFill>
              </a:rPr>
              <a:t> </a:t>
            </a:r>
            <a:r>
              <a:rPr lang="is-IS" dirty="0" err="1">
                <a:solidFill>
                  <a:schemeClr val="tx2"/>
                </a:solidFill>
              </a:rPr>
              <a:t>plannig</a:t>
            </a:r>
            <a:r>
              <a:rPr lang="is-IS" dirty="0">
                <a:solidFill>
                  <a:schemeClr val="tx2"/>
                </a:solidFill>
              </a:rPr>
              <a:t> </a:t>
            </a:r>
            <a:r>
              <a:rPr lang="is-IS" dirty="0" err="1">
                <a:solidFill>
                  <a:schemeClr val="tx2"/>
                </a:solidFill>
              </a:rPr>
              <a:t>issues</a:t>
            </a:r>
            <a:endParaRPr lang="is-IS" sz="3100" b="1" dirty="0">
              <a:solidFill>
                <a:schemeClr val="tx2"/>
              </a:solidFill>
            </a:endParaRPr>
          </a:p>
        </p:txBody>
      </p:sp>
      <p:sp>
        <p:nvSpPr>
          <p:cNvPr id="10" name="Rectangle 3"/>
          <p:cNvSpPr>
            <a:spLocks noGrp="1" noChangeArrowheads="1"/>
          </p:cNvSpPr>
          <p:nvPr>
            <p:ph idx="1"/>
          </p:nvPr>
        </p:nvSpPr>
        <p:spPr>
          <a:xfrm>
            <a:off x="251520" y="1844824"/>
            <a:ext cx="8712968" cy="4680520"/>
          </a:xfrm>
          <a:noFill/>
          <a:ln/>
        </p:spPr>
        <p:txBody>
          <a:bodyPr>
            <a:normAutofit/>
          </a:bodyPr>
          <a:lstStyle/>
          <a:p>
            <a:pPr marL="0" indent="0">
              <a:buNone/>
            </a:pPr>
            <a:r>
              <a:rPr lang="en-US" sz="2900" b="1" dirty="0">
                <a:solidFill>
                  <a:schemeClr val="tx2"/>
                </a:solidFill>
              </a:rPr>
              <a:t>Requirements for Flight Plans on random route segments </a:t>
            </a:r>
            <a:r>
              <a:rPr lang="en-US" sz="2900" b="1" dirty="0" smtClean="0">
                <a:solidFill>
                  <a:schemeClr val="tx2"/>
                </a:solidFill>
              </a:rPr>
              <a:t>south of 70 degrees North.</a:t>
            </a:r>
            <a:endParaRPr lang="en-US" sz="2900" dirty="0" smtClean="0">
              <a:solidFill>
                <a:schemeClr val="tx2"/>
              </a:solidFill>
            </a:endParaRPr>
          </a:p>
          <a:p>
            <a:r>
              <a:rPr lang="en-US" sz="2200" dirty="0">
                <a:solidFill>
                  <a:schemeClr val="tx2"/>
                </a:solidFill>
              </a:rPr>
              <a:t>The planned tracks shall normally be defined by significant points formed by the intersection of half or whole degrees of latitude with meridians spaced at intervals of 10° from the Greenwich meridian to </a:t>
            </a:r>
            <a:r>
              <a:rPr lang="is-IS" sz="2200" dirty="0" err="1">
                <a:solidFill>
                  <a:schemeClr val="tx2"/>
                </a:solidFill>
              </a:rPr>
              <a:t>longitude</a:t>
            </a:r>
            <a:r>
              <a:rPr lang="is-IS" sz="2200" dirty="0">
                <a:solidFill>
                  <a:schemeClr val="tx2"/>
                </a:solidFill>
              </a:rPr>
              <a:t> 70W</a:t>
            </a:r>
            <a:r>
              <a:rPr lang="is-IS" sz="2200" dirty="0" smtClean="0">
                <a:solidFill>
                  <a:schemeClr val="tx2"/>
                </a:solidFill>
              </a:rPr>
              <a:t>.</a:t>
            </a:r>
            <a:endParaRPr lang="is-IS" sz="2900" dirty="0">
              <a:solidFill>
                <a:schemeClr val="tx2"/>
              </a:solidFill>
            </a:endParaRPr>
          </a:p>
          <a:p>
            <a:r>
              <a:rPr lang="en-US" sz="2200" dirty="0">
                <a:solidFill>
                  <a:schemeClr val="tx2"/>
                </a:solidFill>
              </a:rPr>
              <a:t>The distance between significant points shall, as far as possible, not exceed one hour's flight time. Additional significant points should be established when deemed necessary due to aircraft speed or the angle at which the meridians are crossed, e.g. at intervals of 10° of longitude (between 5W and 65W).</a:t>
            </a:r>
            <a:endParaRPr lang="is-IS" sz="2200" dirty="0">
              <a:solidFill>
                <a:schemeClr val="tx2"/>
              </a:solidFill>
            </a:endParaRPr>
          </a:p>
        </p:txBody>
      </p:sp>
    </p:spTree>
    <p:extLst>
      <p:ext uri="{BB962C8B-B14F-4D97-AF65-F5344CB8AC3E}">
        <p14:creationId xmlns:p14="http://schemas.microsoft.com/office/powerpoint/2010/main" val="2350140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8" y="-28107"/>
            <a:ext cx="9144000" cy="6914213"/>
          </a:xfrm>
          <a:prstGeom prst="rect">
            <a:avLst/>
          </a:prstGeom>
        </p:spPr>
      </p:pic>
      <p:sp>
        <p:nvSpPr>
          <p:cNvPr id="8" name="Rectangle 2"/>
          <p:cNvSpPr>
            <a:spLocks noGrp="1" noChangeArrowheads="1"/>
          </p:cNvSpPr>
          <p:nvPr>
            <p:ph type="title"/>
          </p:nvPr>
        </p:nvSpPr>
        <p:spPr>
          <a:ln/>
        </p:spPr>
        <p:txBody>
          <a:bodyPr>
            <a:normAutofit fontScale="90000"/>
          </a:bodyPr>
          <a:lstStyle/>
          <a:p>
            <a:r>
              <a:rPr lang="is-IS" b="1" dirty="0">
                <a:solidFill>
                  <a:schemeClr val="tx2"/>
                </a:solidFill>
              </a:rPr>
              <a:t>Reykjavik CTA/FIR</a:t>
            </a:r>
            <a:br>
              <a:rPr lang="is-IS" b="1" dirty="0">
                <a:solidFill>
                  <a:schemeClr val="tx2"/>
                </a:solidFill>
              </a:rPr>
            </a:br>
            <a:r>
              <a:rPr lang="is-IS" dirty="0" err="1">
                <a:solidFill>
                  <a:schemeClr val="tx2"/>
                </a:solidFill>
              </a:rPr>
              <a:t>flight</a:t>
            </a:r>
            <a:r>
              <a:rPr lang="is-IS" dirty="0">
                <a:solidFill>
                  <a:schemeClr val="tx2"/>
                </a:solidFill>
              </a:rPr>
              <a:t> </a:t>
            </a:r>
            <a:r>
              <a:rPr lang="is-IS" dirty="0" err="1">
                <a:solidFill>
                  <a:schemeClr val="tx2"/>
                </a:solidFill>
              </a:rPr>
              <a:t>plannig</a:t>
            </a:r>
            <a:r>
              <a:rPr lang="is-IS" dirty="0">
                <a:solidFill>
                  <a:schemeClr val="tx2"/>
                </a:solidFill>
              </a:rPr>
              <a:t> </a:t>
            </a:r>
            <a:r>
              <a:rPr lang="is-IS" dirty="0" err="1">
                <a:solidFill>
                  <a:schemeClr val="tx2"/>
                </a:solidFill>
              </a:rPr>
              <a:t>issues</a:t>
            </a:r>
            <a:endParaRPr lang="is-IS" sz="3100" b="1" dirty="0">
              <a:solidFill>
                <a:schemeClr val="tx2"/>
              </a:solidFill>
            </a:endParaRPr>
          </a:p>
        </p:txBody>
      </p:sp>
      <p:sp>
        <p:nvSpPr>
          <p:cNvPr id="10" name="Rectangle 3"/>
          <p:cNvSpPr>
            <a:spLocks noGrp="1" noChangeArrowheads="1"/>
          </p:cNvSpPr>
          <p:nvPr>
            <p:ph idx="1"/>
          </p:nvPr>
        </p:nvSpPr>
        <p:spPr>
          <a:xfrm>
            <a:off x="251520" y="1844824"/>
            <a:ext cx="8712968" cy="4680520"/>
          </a:xfrm>
          <a:noFill/>
          <a:ln/>
        </p:spPr>
        <p:txBody>
          <a:bodyPr>
            <a:normAutofit fontScale="70000" lnSpcReduction="20000"/>
          </a:bodyPr>
          <a:lstStyle/>
          <a:p>
            <a:pPr marL="0" indent="0">
              <a:buNone/>
            </a:pPr>
            <a:r>
              <a:rPr lang="en-US" sz="2900" b="1" dirty="0" smtClean="0">
                <a:solidFill>
                  <a:schemeClr val="tx2"/>
                </a:solidFill>
              </a:rPr>
              <a:t>Requirements </a:t>
            </a:r>
            <a:r>
              <a:rPr lang="en-US" sz="2900" b="1" dirty="0">
                <a:solidFill>
                  <a:schemeClr val="tx2"/>
                </a:solidFill>
              </a:rPr>
              <a:t>for Flight Plans on random route segments north of 70, and at or south of 80 degrees North</a:t>
            </a:r>
          </a:p>
          <a:p>
            <a:r>
              <a:rPr lang="en-US" sz="2900" dirty="0">
                <a:solidFill>
                  <a:schemeClr val="tx2"/>
                </a:solidFill>
              </a:rPr>
              <a:t>The planned tracks shall normally be defined by significant points formed by the intersection of parallels of </a:t>
            </a:r>
            <a:r>
              <a:rPr lang="en-US" sz="2900" dirty="0" smtClean="0">
                <a:solidFill>
                  <a:schemeClr val="tx2"/>
                </a:solidFill>
              </a:rPr>
              <a:t>latitude expressed </a:t>
            </a:r>
            <a:r>
              <a:rPr lang="en-US" sz="2900" dirty="0">
                <a:solidFill>
                  <a:schemeClr val="tx2"/>
                </a:solidFill>
              </a:rPr>
              <a:t>in degrees and minutes with meridians normally spaced at intervals of 20° from the Greenwich meridian </a:t>
            </a:r>
            <a:r>
              <a:rPr lang="en-US" sz="2900" dirty="0" smtClean="0">
                <a:solidFill>
                  <a:schemeClr val="tx2"/>
                </a:solidFill>
              </a:rPr>
              <a:t>to longitude </a:t>
            </a:r>
            <a:r>
              <a:rPr lang="en-US" sz="2900" dirty="0">
                <a:solidFill>
                  <a:schemeClr val="tx2"/>
                </a:solidFill>
              </a:rPr>
              <a:t>60W, using the longitudes 000W, 020W, 040W and 060W.</a:t>
            </a:r>
          </a:p>
          <a:p>
            <a:r>
              <a:rPr lang="en-US" sz="2900" dirty="0">
                <a:solidFill>
                  <a:schemeClr val="tx2"/>
                </a:solidFill>
              </a:rPr>
              <a:t>The distance between significant points shall, as far as possible, not exceed one hour's flight time. Additional </a:t>
            </a:r>
            <a:r>
              <a:rPr lang="en-US" sz="2900" dirty="0" smtClean="0">
                <a:solidFill>
                  <a:schemeClr val="tx2"/>
                </a:solidFill>
              </a:rPr>
              <a:t>significant points </a:t>
            </a:r>
            <a:r>
              <a:rPr lang="en-US" sz="2900" dirty="0">
                <a:solidFill>
                  <a:schemeClr val="tx2"/>
                </a:solidFill>
              </a:rPr>
              <a:t>should be established when deemed necessary due to aircraft speed or the angle at which the meridians are </a:t>
            </a:r>
            <a:r>
              <a:rPr lang="en-US" sz="2900" dirty="0" smtClean="0">
                <a:solidFill>
                  <a:schemeClr val="tx2"/>
                </a:solidFill>
              </a:rPr>
              <a:t>crossed, e.g</a:t>
            </a:r>
            <a:r>
              <a:rPr lang="en-US" sz="2900" dirty="0">
                <a:solidFill>
                  <a:schemeClr val="tx2"/>
                </a:solidFill>
              </a:rPr>
              <a:t>. at intervals of 20° of longitude (between 10W and 50W).</a:t>
            </a:r>
          </a:p>
          <a:p>
            <a:r>
              <a:rPr lang="en-US" sz="2900" dirty="0">
                <a:solidFill>
                  <a:schemeClr val="tx2"/>
                </a:solidFill>
              </a:rPr>
              <a:t>However, when the flight time between successive significant points is less than 30 minutes, one of these points may </a:t>
            </a:r>
            <a:r>
              <a:rPr lang="en-US" sz="2900" dirty="0" smtClean="0">
                <a:solidFill>
                  <a:schemeClr val="tx2"/>
                </a:solidFill>
              </a:rPr>
              <a:t>be </a:t>
            </a:r>
            <a:r>
              <a:rPr lang="is-IS" sz="2900" dirty="0" err="1" smtClean="0">
                <a:solidFill>
                  <a:schemeClr val="tx2"/>
                </a:solidFill>
              </a:rPr>
              <a:t>omitted</a:t>
            </a:r>
            <a:r>
              <a:rPr lang="is-IS" sz="2900" dirty="0">
                <a:solidFill>
                  <a:schemeClr val="tx2"/>
                </a:solidFill>
              </a:rPr>
              <a:t>.</a:t>
            </a:r>
          </a:p>
          <a:p>
            <a:r>
              <a:rPr lang="en-US" sz="2900" dirty="0">
                <a:solidFill>
                  <a:schemeClr val="tx2"/>
                </a:solidFill>
              </a:rPr>
              <a:t>For flights whose flight paths at or south of 80N are predominantly oriented in a north-south direction, the planned </a:t>
            </a:r>
            <a:r>
              <a:rPr lang="en-US" sz="2900" dirty="0" smtClean="0">
                <a:solidFill>
                  <a:schemeClr val="tx2"/>
                </a:solidFill>
              </a:rPr>
              <a:t>tracks shall </a:t>
            </a:r>
            <a:r>
              <a:rPr lang="en-US" sz="2900" dirty="0">
                <a:solidFill>
                  <a:schemeClr val="tx2"/>
                </a:solidFill>
              </a:rPr>
              <a:t>normally be defined by significant points formed by the intersection of whole degree of longitude with specified </a:t>
            </a:r>
            <a:r>
              <a:rPr lang="en-US" sz="2900" dirty="0" smtClean="0">
                <a:solidFill>
                  <a:schemeClr val="tx2"/>
                </a:solidFill>
              </a:rPr>
              <a:t>parallels of </a:t>
            </a:r>
            <a:r>
              <a:rPr lang="en-US" sz="2900" dirty="0">
                <a:solidFill>
                  <a:schemeClr val="tx2"/>
                </a:solidFill>
              </a:rPr>
              <a:t>latitude which are spaced at 5</a:t>
            </a:r>
            <a:r>
              <a:rPr lang="en-US" sz="2900" dirty="0" smtClean="0">
                <a:solidFill>
                  <a:schemeClr val="tx2"/>
                </a:solidFill>
              </a:rPr>
              <a:t>°.</a:t>
            </a:r>
            <a:endParaRPr lang="en-US" sz="2900" dirty="0">
              <a:solidFill>
                <a:schemeClr val="tx2"/>
              </a:solidFill>
            </a:endParaRPr>
          </a:p>
        </p:txBody>
      </p:sp>
    </p:spTree>
    <p:extLst>
      <p:ext uri="{BB962C8B-B14F-4D97-AF65-F5344CB8AC3E}">
        <p14:creationId xmlns:p14="http://schemas.microsoft.com/office/powerpoint/2010/main" val="225894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8" y="-28107"/>
            <a:ext cx="9144000" cy="6914213"/>
          </a:xfrm>
          <a:prstGeom prst="rect">
            <a:avLst/>
          </a:prstGeom>
        </p:spPr>
      </p:pic>
      <p:sp>
        <p:nvSpPr>
          <p:cNvPr id="8" name="Rectangle 2"/>
          <p:cNvSpPr>
            <a:spLocks noGrp="1" noChangeArrowheads="1"/>
          </p:cNvSpPr>
          <p:nvPr>
            <p:ph type="title"/>
          </p:nvPr>
        </p:nvSpPr>
        <p:spPr>
          <a:ln/>
        </p:spPr>
        <p:txBody>
          <a:bodyPr>
            <a:normAutofit fontScale="90000"/>
          </a:bodyPr>
          <a:lstStyle/>
          <a:p>
            <a:r>
              <a:rPr lang="is-IS" b="1" dirty="0">
                <a:solidFill>
                  <a:schemeClr val="tx2"/>
                </a:solidFill>
              </a:rPr>
              <a:t>Reykjavik CTA/FIR</a:t>
            </a:r>
            <a:br>
              <a:rPr lang="is-IS" b="1" dirty="0">
                <a:solidFill>
                  <a:schemeClr val="tx2"/>
                </a:solidFill>
              </a:rPr>
            </a:br>
            <a:r>
              <a:rPr lang="is-IS" dirty="0" err="1">
                <a:solidFill>
                  <a:schemeClr val="tx2"/>
                </a:solidFill>
              </a:rPr>
              <a:t>flight</a:t>
            </a:r>
            <a:r>
              <a:rPr lang="is-IS" dirty="0">
                <a:solidFill>
                  <a:schemeClr val="tx2"/>
                </a:solidFill>
              </a:rPr>
              <a:t> </a:t>
            </a:r>
            <a:r>
              <a:rPr lang="is-IS" dirty="0" err="1">
                <a:solidFill>
                  <a:schemeClr val="tx2"/>
                </a:solidFill>
              </a:rPr>
              <a:t>plannig</a:t>
            </a:r>
            <a:r>
              <a:rPr lang="is-IS" dirty="0">
                <a:solidFill>
                  <a:schemeClr val="tx2"/>
                </a:solidFill>
              </a:rPr>
              <a:t> </a:t>
            </a:r>
            <a:r>
              <a:rPr lang="is-IS" dirty="0" err="1">
                <a:solidFill>
                  <a:schemeClr val="tx2"/>
                </a:solidFill>
              </a:rPr>
              <a:t>issues</a:t>
            </a:r>
            <a:endParaRPr lang="is-IS" sz="3100" b="1" dirty="0">
              <a:solidFill>
                <a:schemeClr val="tx2"/>
              </a:solidFill>
            </a:endParaRPr>
          </a:p>
        </p:txBody>
      </p:sp>
      <p:sp>
        <p:nvSpPr>
          <p:cNvPr id="10" name="Rectangle 3"/>
          <p:cNvSpPr>
            <a:spLocks noGrp="1" noChangeArrowheads="1"/>
          </p:cNvSpPr>
          <p:nvPr>
            <p:ph idx="1"/>
          </p:nvPr>
        </p:nvSpPr>
        <p:spPr>
          <a:xfrm>
            <a:off x="251520" y="1844824"/>
            <a:ext cx="8712968" cy="4680520"/>
          </a:xfrm>
          <a:noFill/>
          <a:ln/>
        </p:spPr>
        <p:txBody>
          <a:bodyPr>
            <a:normAutofit/>
          </a:bodyPr>
          <a:lstStyle/>
          <a:p>
            <a:pPr marL="0" indent="0">
              <a:buNone/>
            </a:pPr>
            <a:r>
              <a:rPr lang="en-US" sz="2900" b="1" dirty="0" smtClean="0">
                <a:solidFill>
                  <a:schemeClr val="tx2"/>
                </a:solidFill>
              </a:rPr>
              <a:t>Requirements </a:t>
            </a:r>
            <a:r>
              <a:rPr lang="en-US" sz="2900" b="1" dirty="0">
                <a:solidFill>
                  <a:schemeClr val="tx2"/>
                </a:solidFill>
              </a:rPr>
              <a:t>for Flight Plans on random route segments north of </a:t>
            </a:r>
            <a:r>
              <a:rPr lang="en-US" sz="2900" b="1" dirty="0" smtClean="0">
                <a:solidFill>
                  <a:schemeClr val="tx2"/>
                </a:solidFill>
              </a:rPr>
              <a:t>80 </a:t>
            </a:r>
            <a:r>
              <a:rPr lang="en-US" sz="2900" b="1" dirty="0">
                <a:solidFill>
                  <a:schemeClr val="tx2"/>
                </a:solidFill>
              </a:rPr>
              <a:t>degrees North</a:t>
            </a:r>
          </a:p>
          <a:p>
            <a:r>
              <a:rPr lang="en-US" sz="2900" dirty="0">
                <a:solidFill>
                  <a:schemeClr val="tx2"/>
                </a:solidFill>
              </a:rPr>
              <a:t>The planned tracks shall be defined by points of intersection of parallels of latitude expressed in degrees and minutes </a:t>
            </a:r>
            <a:r>
              <a:rPr lang="en-US" sz="2900" dirty="0" smtClean="0">
                <a:solidFill>
                  <a:schemeClr val="tx2"/>
                </a:solidFill>
              </a:rPr>
              <a:t>with meridians </a:t>
            </a:r>
            <a:r>
              <a:rPr lang="en-US" sz="2900" dirty="0">
                <a:solidFill>
                  <a:schemeClr val="tx2"/>
                </a:solidFill>
              </a:rPr>
              <a:t>expressed in whole degrees. The distance between significant points shall, normally equate to not less than </a:t>
            </a:r>
            <a:r>
              <a:rPr lang="en-US" sz="2900" dirty="0" smtClean="0">
                <a:solidFill>
                  <a:schemeClr val="tx2"/>
                </a:solidFill>
              </a:rPr>
              <a:t>30 and </a:t>
            </a:r>
            <a:r>
              <a:rPr lang="en-US" sz="2900" dirty="0">
                <a:solidFill>
                  <a:schemeClr val="tx2"/>
                </a:solidFill>
              </a:rPr>
              <a:t>not more than 60 minutes of flying </a:t>
            </a:r>
            <a:r>
              <a:rPr lang="en-US" sz="2900" dirty="0" smtClean="0">
                <a:solidFill>
                  <a:schemeClr val="tx2"/>
                </a:solidFill>
              </a:rPr>
              <a:t>time.</a:t>
            </a:r>
            <a:endParaRPr lang="en-US" sz="2900" dirty="0">
              <a:solidFill>
                <a:schemeClr val="tx2"/>
              </a:solidFill>
            </a:endParaRPr>
          </a:p>
        </p:txBody>
      </p:sp>
    </p:spTree>
    <p:extLst>
      <p:ext uri="{BB962C8B-B14F-4D97-AF65-F5344CB8AC3E}">
        <p14:creationId xmlns:p14="http://schemas.microsoft.com/office/powerpoint/2010/main" val="970006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8" y="-28107"/>
            <a:ext cx="9144000" cy="6914213"/>
          </a:xfrm>
          <a:prstGeom prst="rect">
            <a:avLst/>
          </a:prstGeom>
        </p:spPr>
      </p:pic>
      <p:sp>
        <p:nvSpPr>
          <p:cNvPr id="8" name="Rectangle 2"/>
          <p:cNvSpPr>
            <a:spLocks noGrp="1" noChangeArrowheads="1"/>
          </p:cNvSpPr>
          <p:nvPr>
            <p:ph type="title"/>
          </p:nvPr>
        </p:nvSpPr>
        <p:spPr>
          <a:ln/>
        </p:spPr>
        <p:txBody>
          <a:bodyPr>
            <a:normAutofit fontScale="90000"/>
          </a:bodyPr>
          <a:lstStyle/>
          <a:p>
            <a:r>
              <a:rPr lang="is-IS" b="1" dirty="0">
                <a:solidFill>
                  <a:schemeClr val="tx2"/>
                </a:solidFill>
              </a:rPr>
              <a:t>Reykjavik CTA/FIR</a:t>
            </a:r>
            <a:br>
              <a:rPr lang="is-IS" b="1" dirty="0">
                <a:solidFill>
                  <a:schemeClr val="tx2"/>
                </a:solidFill>
              </a:rPr>
            </a:br>
            <a:r>
              <a:rPr lang="is-IS" dirty="0" err="1">
                <a:solidFill>
                  <a:schemeClr val="tx2"/>
                </a:solidFill>
              </a:rPr>
              <a:t>flight</a:t>
            </a:r>
            <a:r>
              <a:rPr lang="is-IS" dirty="0">
                <a:solidFill>
                  <a:schemeClr val="tx2"/>
                </a:solidFill>
              </a:rPr>
              <a:t> </a:t>
            </a:r>
            <a:r>
              <a:rPr lang="is-IS" dirty="0" err="1">
                <a:solidFill>
                  <a:schemeClr val="tx2"/>
                </a:solidFill>
              </a:rPr>
              <a:t>plannig</a:t>
            </a:r>
            <a:r>
              <a:rPr lang="is-IS" dirty="0">
                <a:solidFill>
                  <a:schemeClr val="tx2"/>
                </a:solidFill>
              </a:rPr>
              <a:t> </a:t>
            </a:r>
            <a:r>
              <a:rPr lang="is-IS" dirty="0" err="1">
                <a:solidFill>
                  <a:schemeClr val="tx2"/>
                </a:solidFill>
              </a:rPr>
              <a:t>issues</a:t>
            </a:r>
            <a:endParaRPr lang="is-IS" sz="3100" b="1" dirty="0">
              <a:solidFill>
                <a:schemeClr val="tx2"/>
              </a:solidFill>
            </a:endParaRPr>
          </a:p>
        </p:txBody>
      </p:sp>
      <p:sp>
        <p:nvSpPr>
          <p:cNvPr id="10" name="Rectangle 3"/>
          <p:cNvSpPr>
            <a:spLocks noGrp="1" noChangeArrowheads="1"/>
          </p:cNvSpPr>
          <p:nvPr>
            <p:ph idx="1"/>
          </p:nvPr>
        </p:nvSpPr>
        <p:spPr>
          <a:xfrm>
            <a:off x="251520" y="2276872"/>
            <a:ext cx="8712968" cy="4248472"/>
          </a:xfrm>
          <a:noFill/>
          <a:ln/>
        </p:spPr>
        <p:txBody>
          <a:bodyPr>
            <a:normAutofit/>
          </a:bodyPr>
          <a:lstStyle/>
          <a:p>
            <a:pPr marL="0" indent="0" algn="ctr">
              <a:buNone/>
            </a:pPr>
            <a:r>
              <a:rPr lang="en-US" sz="2900" b="1" dirty="0" smtClean="0">
                <a:solidFill>
                  <a:schemeClr val="tx2"/>
                </a:solidFill>
              </a:rPr>
              <a:t>Further information on flight planning </a:t>
            </a:r>
          </a:p>
          <a:p>
            <a:pPr marL="0" indent="0" algn="ctr">
              <a:buNone/>
            </a:pPr>
            <a:r>
              <a:rPr lang="en-US" sz="2900" b="1" dirty="0" smtClean="0">
                <a:solidFill>
                  <a:schemeClr val="tx2"/>
                </a:solidFill>
              </a:rPr>
              <a:t>in NAT Region can be found in:</a:t>
            </a:r>
          </a:p>
          <a:p>
            <a:pPr marL="0" indent="0" algn="ctr">
              <a:buNone/>
            </a:pPr>
            <a:endParaRPr lang="en-US" sz="2900" b="1" dirty="0" smtClean="0">
              <a:solidFill>
                <a:schemeClr val="tx2"/>
              </a:solidFill>
            </a:endParaRPr>
          </a:p>
          <a:p>
            <a:pPr algn="ctr">
              <a:lnSpc>
                <a:spcPct val="80000"/>
              </a:lnSpc>
            </a:pPr>
            <a:r>
              <a:rPr lang="en-US" sz="2500" b="1" dirty="0">
                <a:solidFill>
                  <a:schemeClr val="tx2"/>
                </a:solidFill>
              </a:rPr>
              <a:t>NAT Doc007 </a:t>
            </a:r>
          </a:p>
          <a:p>
            <a:pPr algn="ctr">
              <a:lnSpc>
                <a:spcPct val="80000"/>
              </a:lnSpc>
            </a:pPr>
            <a:r>
              <a:rPr lang="en-US" sz="2500" b="1" dirty="0" smtClean="0">
                <a:solidFill>
                  <a:schemeClr val="tx2"/>
                </a:solidFill>
              </a:rPr>
              <a:t>AIP Iceland</a:t>
            </a:r>
          </a:p>
        </p:txBody>
      </p:sp>
    </p:spTree>
    <p:extLst>
      <p:ext uri="{BB962C8B-B14F-4D97-AF65-F5344CB8AC3E}">
        <p14:creationId xmlns:p14="http://schemas.microsoft.com/office/powerpoint/2010/main" val="222428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SAVIA 201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8491</TotalTime>
  <Words>491</Words>
  <Application>Microsoft Office PowerPoint</Application>
  <PresentationFormat>On-screen Show (4:3)</PresentationFormat>
  <Paragraphs>40</Paragraphs>
  <Slides>9</Slides>
  <Notes>0</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Office Theme</vt:lpstr>
      <vt:lpstr>ISAVIA 2012</vt:lpstr>
      <vt:lpstr>ISAVIA</vt:lpstr>
      <vt:lpstr>PowerPoint Presentation</vt:lpstr>
      <vt:lpstr>Reykjavik CTA/FIR flight plannig issues</vt:lpstr>
      <vt:lpstr>Reykjavik CTA/FIR flight plannig issues</vt:lpstr>
      <vt:lpstr>Reykjavik CTA/FIR flight plannig issues</vt:lpstr>
      <vt:lpstr>Reykjavik CTA/FIR flight plannig issues</vt:lpstr>
      <vt:lpstr>Reykjavik CTA/FIR flight plannig issues</vt:lpstr>
      <vt:lpstr>Reykjavik CTA/FIR flight plannig issues</vt:lpstr>
      <vt:lpstr>Reykjavik CTA/FIR flight plannig issues</vt:lpstr>
    </vt:vector>
  </TitlesOfParts>
  <Company>Isavia+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Arnar Sigurðsson</dc:creator>
  <cp:lastModifiedBy>Þórdís Sigurðardóttir</cp:lastModifiedBy>
  <cp:revision>212</cp:revision>
  <cp:lastPrinted>2013-03-08T14:46:44Z</cp:lastPrinted>
  <dcterms:created xsi:type="dcterms:W3CDTF">2013-02-25T09:13:03Z</dcterms:created>
  <dcterms:modified xsi:type="dcterms:W3CDTF">2015-05-06T11:24:53Z</dcterms:modified>
</cp:coreProperties>
</file>