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  <p:sldMasterId id="2147483661" r:id="rId2"/>
  </p:sldMasterIdLst>
  <p:notesMasterIdLst>
    <p:notesMasterId r:id="rId21"/>
  </p:notesMasterIdLst>
  <p:handoutMasterIdLst>
    <p:handoutMasterId r:id="rId22"/>
  </p:handoutMasterIdLst>
  <p:sldIdLst>
    <p:sldId id="273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D0E1773-2C58-4A1C-9F4D-09A126D9EB70}">
          <p14:sldIdLst>
            <p14:sldId id="273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2F68"/>
    <a:srgbClr val="FF0000"/>
    <a:srgbClr val="FFFF99"/>
    <a:srgbClr val="FFCC00"/>
    <a:srgbClr val="DDDDDD"/>
    <a:srgbClr val="C0C0C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6" autoAdjust="0"/>
    <p:restoredTop sz="94705" autoAdjust="0"/>
  </p:normalViewPr>
  <p:slideViewPr>
    <p:cSldViewPr snapToGrid="0">
      <p:cViewPr varScale="1">
        <p:scale>
          <a:sx n="105" d="100"/>
          <a:sy n="105" d="100"/>
        </p:scale>
        <p:origin x="-318" y="-84"/>
      </p:cViewPr>
      <p:guideLst>
        <p:guide orient="horz" pos="536"/>
        <p:guide pos="3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87C48A99-3596-4E58-ABE8-9D998A9384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60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55D68406-F15C-4303-97CE-0E3EE59880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6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338345-9CBA-4181-BEB7-82A779821C66}" type="slidenum">
              <a:rPr lang="en-US"/>
              <a:pPr/>
              <a:t>1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1225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1225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1225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1225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1225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11225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11225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11225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11225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16C1A3-4BC7-4A75-8070-97FAC99E17CA}" type="slidenum">
              <a:rPr lang="en-US" smtClean="0">
                <a:latin typeface="Times New Roman" pitchFamily="18" charset="0"/>
              </a:rPr>
              <a:pPr eaLnBrk="1" hangingPunct="1"/>
              <a:t>2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45" name="Picture 1081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r="31892"/>
          <a:stretch/>
        </p:blipFill>
        <p:spPr bwMode="auto">
          <a:xfrm>
            <a:off x="5577840" y="-1832"/>
            <a:ext cx="3566160" cy="68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noProof="0" smtClean="0"/>
              <a:t>Select to edit master title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Select to edit master subtitle</a:t>
            </a:r>
          </a:p>
        </p:txBody>
      </p:sp>
      <p:sp>
        <p:nvSpPr>
          <p:cNvPr id="63515" name="Text Box 1051"/>
          <p:cNvSpPr txBox="1">
            <a:spLocks noChangeArrowheads="1"/>
          </p:cNvSpPr>
          <p:nvPr userDrawn="1"/>
        </p:nvSpPr>
        <p:spPr bwMode="auto">
          <a:xfrm>
            <a:off x="427038" y="4497388"/>
            <a:ext cx="48228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Presented to: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By: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Date:</a:t>
            </a:r>
          </a:p>
        </p:txBody>
      </p:sp>
      <p:grpSp>
        <p:nvGrpSpPr>
          <p:cNvPr id="63544" name="Group 1080"/>
          <p:cNvGrpSpPr>
            <a:grpSpLocks/>
          </p:cNvGrpSpPr>
          <p:nvPr userDrawn="1"/>
        </p:nvGrpSpPr>
        <p:grpSpPr bwMode="auto">
          <a:xfrm>
            <a:off x="5873750" y="271463"/>
            <a:ext cx="2895600" cy="909638"/>
            <a:chOff x="3700" y="171"/>
            <a:chExt cx="1824" cy="573"/>
          </a:xfrm>
        </p:grpSpPr>
        <p:pic>
          <p:nvPicPr>
            <p:cNvPr id="63543" name="Picture 1079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700" y="171"/>
              <a:ext cx="573" cy="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535" name="Text Box 1071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3339" y="6248400"/>
            <a:ext cx="1672032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6798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6504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8D3ABA1-EA94-43C0-B992-7CBCC31144F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255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266C2-23C9-4679-9EA6-D74DA6C8C2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09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6FF14-FC6A-41B6-B2DC-884C6B7C3F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631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9F915-29B1-4ADF-B1F4-B910889950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71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7D554-CBC1-41AB-90CF-337CEC897E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86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5" r:id="rId3"/>
    <p:sldLayoutId id="2147483657" r:id="rId4"/>
    <p:sldLayoutId id="2147483658" r:id="rId5"/>
    <p:sldLayoutId id="214748366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Select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  <p:extLst>
      <p:ext uri="{BB962C8B-B14F-4D97-AF65-F5344CB8AC3E}">
        <p14:creationId xmlns:p14="http://schemas.microsoft.com/office/powerpoint/2010/main" val="2988165268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9" name="Rectangle 11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FAA Implementation of Amendment 1</a:t>
            </a:r>
            <a:endParaRPr lang="en-US" dirty="0"/>
          </a:p>
        </p:txBody>
      </p:sp>
      <p:sp>
        <p:nvSpPr>
          <p:cNvPr id="32780" name="Rectangle 1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2012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Status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1754188" y="4497388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 smtClean="0">
                <a:solidFill>
                  <a:srgbClr val="1D2F68"/>
                </a:solidFill>
              </a:rPr>
              <a:t>IPACG/37</a:t>
            </a:r>
            <a:r>
              <a:rPr lang="en-US" sz="1600" dirty="0" smtClean="0">
                <a:solidFill>
                  <a:schemeClr val="bg1"/>
                </a:solidFill>
              </a:rPr>
              <a:t>&lt;Audience</a:t>
            </a:r>
            <a:r>
              <a:rPr lang="en-US" sz="1600" dirty="0">
                <a:solidFill>
                  <a:schemeClr val="bg1"/>
                </a:solidFill>
              </a:rPr>
              <a:t>&gt;</a:t>
            </a:r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788988" y="4875213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 smtClean="0">
                <a:solidFill>
                  <a:srgbClr val="1D2F68"/>
                </a:solidFill>
              </a:rPr>
              <a:t>Federal Aviation Administration</a:t>
            </a:r>
            <a:endParaRPr lang="en-US" sz="1600" dirty="0">
              <a:solidFill>
                <a:srgbClr val="1D2F68"/>
              </a:solidFill>
            </a:endParaRP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1000125" y="5224463"/>
            <a:ext cx="34655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 smtClean="0">
                <a:solidFill>
                  <a:srgbClr val="1D2F68"/>
                </a:solidFill>
              </a:rPr>
              <a:t>29 October – 02 November 2012</a:t>
            </a:r>
            <a:endParaRPr lang="en-US" sz="1600" dirty="0">
              <a:solidFill>
                <a:srgbClr val="1D2F68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Item 18 Changes</a:t>
            </a:r>
          </a:p>
        </p:txBody>
      </p:sp>
      <p:sp>
        <p:nvSpPr>
          <p:cNvPr id="19459" name="Content Placeholder 3"/>
          <p:cNvSpPr>
            <a:spLocks noGrp="1"/>
          </p:cNvSpPr>
          <p:nvPr>
            <p:ph sz="half" idx="1"/>
          </p:nvPr>
        </p:nvSpPr>
        <p:spPr>
          <a:xfrm>
            <a:off x="495300" y="1058863"/>
            <a:ext cx="3948113" cy="4840287"/>
          </a:xfrm>
        </p:spPr>
        <p:txBody>
          <a:bodyPr/>
          <a:lstStyle/>
          <a:p>
            <a:pPr eaLnBrk="1" hangingPunct="1"/>
            <a:r>
              <a:rPr lang="en-US" sz="2400" smtClean="0"/>
              <a:t>Added PBN/ for Performance Based Navigation</a:t>
            </a:r>
          </a:p>
          <a:p>
            <a:pPr eaLnBrk="1" hangingPunct="1"/>
            <a:r>
              <a:rPr lang="en-US" sz="2400" smtClean="0"/>
              <a:t>Modified STS/ to allow only one of 13 identifiers</a:t>
            </a:r>
          </a:p>
          <a:p>
            <a:pPr eaLnBrk="1" hangingPunct="1"/>
            <a:r>
              <a:rPr lang="en-US" sz="2400" smtClean="0"/>
              <a:t>Added SUR/ for Surveillance capabilities </a:t>
            </a:r>
          </a:p>
          <a:p>
            <a:pPr lvl="1" eaLnBrk="1" hangingPunct="1"/>
            <a:r>
              <a:rPr lang="en-US" sz="2000" smtClean="0"/>
              <a:t>we will use it to indicate ADS-B is RTCA 260B compliant</a:t>
            </a:r>
          </a:p>
        </p:txBody>
      </p:sp>
      <p:sp>
        <p:nvSpPr>
          <p:cNvPr id="19460" name="Content Placeholder 1"/>
          <p:cNvSpPr>
            <a:spLocks noGrp="1"/>
          </p:cNvSpPr>
          <p:nvPr>
            <p:ph sz="half" idx="2"/>
          </p:nvPr>
        </p:nvSpPr>
        <p:spPr>
          <a:xfrm>
            <a:off x="4595813" y="1001713"/>
            <a:ext cx="3949700" cy="4897437"/>
          </a:xfrm>
        </p:spPr>
        <p:txBody>
          <a:bodyPr/>
          <a:lstStyle/>
          <a:p>
            <a:pPr eaLnBrk="1" hangingPunct="1"/>
            <a:r>
              <a:rPr lang="en-US" sz="2400" smtClean="0"/>
              <a:t>Added </a:t>
            </a:r>
          </a:p>
          <a:p>
            <a:pPr lvl="1" eaLnBrk="1" hangingPunct="1"/>
            <a:r>
              <a:rPr lang="en-US" smtClean="0"/>
              <a:t>DOF/ (date of flight), </a:t>
            </a:r>
          </a:p>
          <a:p>
            <a:pPr lvl="1" eaLnBrk="1" hangingPunct="1"/>
            <a:r>
              <a:rPr lang="en-US" smtClean="0"/>
              <a:t>DLE/ (delay at a fix), </a:t>
            </a:r>
          </a:p>
          <a:p>
            <a:pPr lvl="1" eaLnBrk="1" hangingPunct="1"/>
            <a:r>
              <a:rPr lang="en-US" smtClean="0"/>
              <a:t>ORGN/ (flight plan originator), </a:t>
            </a:r>
          </a:p>
          <a:p>
            <a:pPr lvl="1" eaLnBrk="1" hangingPunct="1"/>
            <a:r>
              <a:rPr lang="en-US" smtClean="0"/>
              <a:t>TALT/ (take off alternate, e.g. Hudson River)</a:t>
            </a:r>
          </a:p>
          <a:p>
            <a:pPr eaLnBrk="1" hangingPunct="1"/>
            <a:r>
              <a:rPr lang="en-US" sz="2400" smtClean="0"/>
              <a:t>Made some minor modifications to content, e.g. PER/, DEP/, DEST/.</a:t>
            </a:r>
          </a:p>
          <a:p>
            <a:endParaRPr lang="en-US" smtClean="0"/>
          </a:p>
        </p:txBody>
      </p:sp>
      <p:sp>
        <p:nvSpPr>
          <p:cNvPr id="19461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239000" y="6248400"/>
            <a:ext cx="1905000" cy="457200"/>
          </a:xfrm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E68346-49F4-4E95-A945-42D6C6FCA14E}" type="slidenum">
              <a:rPr lang="en-US" sz="1400" smtClean="0">
                <a:solidFill>
                  <a:schemeClr val="bg1"/>
                </a:solidFill>
                <a:latin typeface="Times New Roman" pitchFamily="18" charset="0"/>
              </a:rPr>
              <a:pPr eaLnBrk="1" hangingPunct="1"/>
              <a:t>10</a:t>
            </a:fld>
            <a:endParaRPr lang="en-US" sz="1400" smtClean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06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Item 18 for Oceanic Operations</a:t>
            </a:r>
          </a:p>
        </p:txBody>
      </p:sp>
      <p:sp>
        <p:nvSpPr>
          <p:cNvPr id="20483" name="Content Placeholder 3"/>
          <p:cNvSpPr>
            <a:spLocks noGrp="1"/>
          </p:cNvSpPr>
          <p:nvPr>
            <p:ph sz="half" idx="1"/>
          </p:nvPr>
        </p:nvSpPr>
        <p:spPr>
          <a:xfrm>
            <a:off x="495300" y="1176338"/>
            <a:ext cx="3948113" cy="4722812"/>
          </a:xfrm>
        </p:spPr>
        <p:txBody>
          <a:bodyPr/>
          <a:lstStyle/>
          <a:p>
            <a:r>
              <a:rPr lang="en-US" smtClean="0"/>
              <a:t>PBN/</a:t>
            </a:r>
          </a:p>
          <a:p>
            <a:pPr lvl="1"/>
            <a:r>
              <a:rPr lang="en-US" smtClean="0"/>
              <a:t>A1 is RNP10</a:t>
            </a:r>
          </a:p>
          <a:p>
            <a:pPr lvl="1"/>
            <a:r>
              <a:rPr lang="en-US" smtClean="0"/>
              <a:t>L1 is RNP4</a:t>
            </a:r>
          </a:p>
          <a:p>
            <a:pPr lvl="1"/>
            <a:r>
              <a:rPr lang="en-US" smtClean="0"/>
              <a:t>If “R” is filed in 10a, </a:t>
            </a:r>
            <a:r>
              <a:rPr lang="en-US" b="1" smtClean="0"/>
              <a:t>must have PBN/</a:t>
            </a:r>
            <a:endParaRPr lang="en-US" smtClean="0"/>
          </a:p>
          <a:p>
            <a:r>
              <a:rPr lang="en-US" smtClean="0"/>
              <a:t>STS/ </a:t>
            </a:r>
          </a:p>
          <a:p>
            <a:pPr lvl="1"/>
            <a:r>
              <a:rPr lang="en-US" smtClean="0"/>
              <a:t>Must be one of items in the list</a:t>
            </a:r>
          </a:p>
          <a:p>
            <a:r>
              <a:rPr lang="en-US" smtClean="0"/>
              <a:t>PER/</a:t>
            </a:r>
          </a:p>
          <a:p>
            <a:pPr lvl="1"/>
            <a:r>
              <a:rPr lang="en-US" smtClean="0"/>
              <a:t>Must be a single-letter category</a:t>
            </a:r>
          </a:p>
        </p:txBody>
      </p:sp>
      <p:sp>
        <p:nvSpPr>
          <p:cNvPr id="20484" name="Content Placeholder 4"/>
          <p:cNvSpPr>
            <a:spLocks noGrp="1"/>
          </p:cNvSpPr>
          <p:nvPr>
            <p:ph sz="half" idx="2"/>
          </p:nvPr>
        </p:nvSpPr>
        <p:spPr>
          <a:xfrm>
            <a:off x="4595813" y="1117600"/>
            <a:ext cx="3949700" cy="4781550"/>
          </a:xfrm>
        </p:spPr>
        <p:txBody>
          <a:bodyPr/>
          <a:lstStyle/>
          <a:p>
            <a:r>
              <a:rPr lang="en-US" i="1" smtClean="0"/>
              <a:t>See the brochure for full details on all these items</a:t>
            </a:r>
          </a:p>
        </p:txBody>
      </p:sp>
    </p:spTree>
    <p:extLst>
      <p:ext uri="{BB962C8B-B14F-4D97-AF65-F5344CB8AC3E}">
        <p14:creationId xmlns:p14="http://schemas.microsoft.com/office/powerpoint/2010/main" val="3838623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FAA Implementation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65" t="22855" r="3815" b="9334"/>
          <a:stretch>
            <a:fillRect/>
          </a:stretch>
        </p:blipFill>
        <p:spPr bwMode="auto">
          <a:xfrm>
            <a:off x="217488" y="927100"/>
            <a:ext cx="8634412" cy="516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790575" y="3219450"/>
            <a:ext cx="1871663" cy="542925"/>
          </a:xfrm>
          <a:prstGeom prst="rect">
            <a:avLst/>
          </a:prstGeom>
          <a:gradFill rotWithShape="1">
            <a:gsLst>
              <a:gs pos="0">
                <a:srgbClr val="FFFF99">
                  <a:alpha val="67000"/>
                </a:srgbClr>
              </a:gs>
              <a:gs pos="100000">
                <a:srgbClr val="FFFFFF">
                  <a:alpha val="67000"/>
                </a:srgbClr>
              </a:gs>
            </a:gsLst>
            <a:lin ang="5400000" scaled="1"/>
          </a:gradFill>
          <a:ln w="952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0000"/>
                </a:solidFill>
              </a:rPr>
              <a:t>Ocean21</a:t>
            </a:r>
          </a:p>
          <a:p>
            <a:pPr eaLnBrk="1" hangingPunct="1"/>
            <a:r>
              <a:rPr lang="en-US" sz="1000">
                <a:solidFill>
                  <a:srgbClr val="FF0000"/>
                </a:solidFill>
              </a:rPr>
              <a:t>Oakland Oceanic ARTCC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917575" y="4176713"/>
            <a:ext cx="1711325" cy="542925"/>
          </a:xfrm>
          <a:prstGeom prst="rect">
            <a:avLst/>
          </a:prstGeom>
          <a:gradFill rotWithShape="1">
            <a:gsLst>
              <a:gs pos="0">
                <a:srgbClr val="FFFF99">
                  <a:alpha val="67000"/>
                </a:srgbClr>
              </a:gs>
              <a:gs pos="100000">
                <a:srgbClr val="FFFFFF">
                  <a:alpha val="67000"/>
                </a:srgbClr>
              </a:gs>
            </a:gsLst>
            <a:lin ang="5400000" scaled="1"/>
          </a:gradFill>
          <a:ln w="952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0000"/>
                </a:solidFill>
              </a:rPr>
              <a:t>OFDPS</a:t>
            </a:r>
          </a:p>
          <a:p>
            <a:pPr eaLnBrk="1" hangingPunct="1"/>
            <a:r>
              <a:rPr lang="en-US" sz="1000">
                <a:solidFill>
                  <a:srgbClr val="FF0000"/>
                </a:solidFill>
              </a:rPr>
              <a:t>Honolulu Control Facility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3540125" y="3130550"/>
            <a:ext cx="1711325" cy="755650"/>
          </a:xfrm>
          <a:prstGeom prst="rect">
            <a:avLst/>
          </a:prstGeom>
          <a:gradFill rotWithShape="1">
            <a:gsLst>
              <a:gs pos="0">
                <a:srgbClr val="FFFF99">
                  <a:alpha val="67000"/>
                </a:srgbClr>
              </a:gs>
              <a:gs pos="100000">
                <a:srgbClr val="FFFFFF">
                  <a:alpha val="67000"/>
                </a:srgbClr>
              </a:gs>
            </a:gsLst>
            <a:lin ang="5400000" scaled="1"/>
          </a:gradFill>
          <a:ln w="952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0000"/>
                </a:solidFill>
              </a:rPr>
              <a:t>ERAM              Host / URET</a:t>
            </a:r>
            <a:endParaRPr lang="en-US" sz="1000" b="1">
              <a:solidFill>
                <a:srgbClr val="FF0000"/>
              </a:solidFill>
            </a:endParaRPr>
          </a:p>
          <a:p>
            <a:pPr eaLnBrk="1" hangingPunct="1"/>
            <a:r>
              <a:rPr lang="en-US" sz="1000">
                <a:solidFill>
                  <a:srgbClr val="FF0000"/>
                </a:solidFill>
              </a:rPr>
              <a:t>20 domestic ARTCCS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5862638" y="3622675"/>
            <a:ext cx="1914525" cy="542925"/>
          </a:xfrm>
          <a:prstGeom prst="rect">
            <a:avLst/>
          </a:prstGeom>
          <a:gradFill rotWithShape="1">
            <a:gsLst>
              <a:gs pos="0">
                <a:srgbClr val="FFFF99">
                  <a:alpha val="67000"/>
                </a:srgbClr>
              </a:gs>
              <a:gs pos="100000">
                <a:srgbClr val="FFFFFF">
                  <a:alpha val="67000"/>
                </a:srgbClr>
              </a:gs>
            </a:gsLst>
            <a:lin ang="5400000" scaled="1"/>
          </a:gradFill>
          <a:ln w="952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0000"/>
                </a:solidFill>
              </a:rPr>
              <a:t>Ocean21</a:t>
            </a:r>
          </a:p>
          <a:p>
            <a:pPr eaLnBrk="1" hangingPunct="1"/>
            <a:r>
              <a:rPr lang="en-US" sz="1000">
                <a:solidFill>
                  <a:srgbClr val="FF0000"/>
                </a:solidFill>
              </a:rPr>
              <a:t>New York Oceanic ARTCC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765175" y="1603375"/>
            <a:ext cx="1914525" cy="542925"/>
          </a:xfrm>
          <a:prstGeom prst="rect">
            <a:avLst/>
          </a:prstGeom>
          <a:gradFill rotWithShape="1">
            <a:gsLst>
              <a:gs pos="0">
                <a:srgbClr val="FFFF99">
                  <a:alpha val="67000"/>
                </a:srgbClr>
              </a:gs>
              <a:gs pos="100000">
                <a:srgbClr val="FFFFFF">
                  <a:alpha val="67000"/>
                </a:srgbClr>
              </a:gs>
            </a:gsLst>
            <a:lin ang="5400000" scaled="1"/>
          </a:gradFill>
          <a:ln w="952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0000"/>
                </a:solidFill>
              </a:rPr>
              <a:t>Ocean21 / FDP-2000</a:t>
            </a:r>
          </a:p>
          <a:p>
            <a:pPr eaLnBrk="1" hangingPunct="1"/>
            <a:r>
              <a:rPr lang="en-US" sz="1000">
                <a:solidFill>
                  <a:srgbClr val="FF0000"/>
                </a:solidFill>
              </a:rPr>
              <a:t>Anchorage ARTCC</a:t>
            </a:r>
          </a:p>
        </p:txBody>
      </p:sp>
    </p:spTree>
    <p:extLst>
      <p:ext uri="{BB962C8B-B14F-4D97-AF65-F5344CB8AC3E}">
        <p14:creationId xmlns:p14="http://schemas.microsoft.com/office/powerpoint/2010/main" val="3165087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FAA Automation Impacts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138" y="1349375"/>
            <a:ext cx="8050212" cy="43910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Automation systems have been updated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ERAM (en route ATC, flight data processing)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Host (en route ATC, flight data processing)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ATOP (oceanic ATC, flight data processing)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FDP-2000 (en route ATC, flight data processing in Alaska)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OFDPS (en route ATC, flight data processing in Hawaii)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URET (controller flight data decision support tool)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HADDS (flight data distribution and data base)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FS-21 (Flight Services, contracted)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OASIS (Flight Services in Alaska)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AISR (Aeronautical Information System, AFTN terminal)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DUATS (Flight Services, contracted, 2 vendors)</a:t>
            </a:r>
          </a:p>
        </p:txBody>
      </p:sp>
    </p:spTree>
    <p:extLst>
      <p:ext uri="{BB962C8B-B14F-4D97-AF65-F5344CB8AC3E}">
        <p14:creationId xmlns:p14="http://schemas.microsoft.com/office/powerpoint/2010/main" val="15368608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Testing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6563" y="1333500"/>
            <a:ext cx="8050212" cy="4391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All systems have been through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System testing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Interface tests between FAA systems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Interface tests between FAA systems and </a:t>
            </a:r>
            <a:r>
              <a:rPr lang="en-US" b="1" smtClean="0"/>
              <a:t>most </a:t>
            </a:r>
            <a:r>
              <a:rPr lang="en-US" smtClean="0"/>
              <a:t>other ANSPs</a:t>
            </a:r>
          </a:p>
          <a:p>
            <a:pPr marL="1333500" lvl="2" indent="-533400" eaLnBrk="1" hangingPunct="1">
              <a:lnSpc>
                <a:spcPct val="90000"/>
              </a:lnSpc>
              <a:defRPr/>
            </a:pPr>
            <a:r>
              <a:rPr lang="en-US" sz="1600" smtClean="0"/>
              <a:t>All interfaces except Australia tested at least once</a:t>
            </a:r>
          </a:p>
          <a:p>
            <a:pPr marL="533400" indent="-533400" eaLnBrk="1" hangingPunct="1">
              <a:lnSpc>
                <a:spcPct val="90000"/>
              </a:lnSpc>
              <a:defRPr/>
            </a:pPr>
            <a:r>
              <a:rPr lang="en-US"/>
              <a:t>Interface tests with flight plan filers are underway</a:t>
            </a:r>
          </a:p>
          <a:p>
            <a:pPr marL="933450" lvl="1" indent="-533400" eaLnBrk="1" hangingPunct="1">
              <a:lnSpc>
                <a:spcPct val="90000"/>
              </a:lnSpc>
              <a:defRPr/>
            </a:pPr>
            <a:r>
              <a:rPr lang="en-US" sz="2000"/>
              <a:t>Tests occurring 2 days per month</a:t>
            </a:r>
          </a:p>
          <a:p>
            <a:pPr marL="933450" lvl="1" indent="-533400" eaLnBrk="1" hangingPunct="1">
              <a:lnSpc>
                <a:spcPct val="90000"/>
              </a:lnSpc>
              <a:defRPr/>
            </a:pPr>
            <a:r>
              <a:rPr lang="en-US" sz="2000"/>
              <a:t>Started in May</a:t>
            </a:r>
          </a:p>
          <a:p>
            <a:pPr marL="933450" lvl="1" indent="-533400" eaLnBrk="1" hangingPunct="1">
              <a:lnSpc>
                <a:spcPct val="90000"/>
              </a:lnSpc>
              <a:defRPr/>
            </a:pPr>
            <a:r>
              <a:rPr lang="en-US" sz="2000"/>
              <a:t>Will continue until November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Testing continues as needed</a:t>
            </a:r>
          </a:p>
        </p:txBody>
      </p:sp>
    </p:spTree>
    <p:extLst>
      <p:ext uri="{BB962C8B-B14F-4D97-AF65-F5344CB8AC3E}">
        <p14:creationId xmlns:p14="http://schemas.microsoft.com/office/powerpoint/2010/main" val="23397442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Training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103313"/>
            <a:ext cx="8050213" cy="4795837"/>
          </a:xfrm>
        </p:spPr>
        <p:txBody>
          <a:bodyPr/>
          <a:lstStyle/>
          <a:p>
            <a:pPr eaLnBrk="1" hangingPunct="1"/>
            <a:r>
              <a:rPr lang="en-US" smtClean="0"/>
              <a:t>Many personnel are affected</a:t>
            </a:r>
          </a:p>
          <a:p>
            <a:pPr lvl="1" eaLnBrk="1" hangingPunct="1"/>
            <a:r>
              <a:rPr lang="en-US" smtClean="0"/>
              <a:t>Air Traffic Controllers- terminal, en route, oceanic</a:t>
            </a:r>
          </a:p>
          <a:p>
            <a:pPr lvl="1" eaLnBrk="1" hangingPunct="1"/>
            <a:r>
              <a:rPr lang="en-US" smtClean="0"/>
              <a:t>Flight Data Communications/Flight Data Repair</a:t>
            </a:r>
          </a:p>
          <a:p>
            <a:pPr lvl="1" eaLnBrk="1" hangingPunct="1"/>
            <a:r>
              <a:rPr lang="en-US" smtClean="0"/>
              <a:t>Flight Services (serves General Aviation)</a:t>
            </a:r>
          </a:p>
          <a:p>
            <a:pPr eaLnBrk="1" hangingPunct="1"/>
            <a:r>
              <a:rPr lang="en-US" smtClean="0"/>
              <a:t>Training package includes </a:t>
            </a:r>
          </a:p>
          <a:p>
            <a:pPr lvl="1" eaLnBrk="1" hangingPunct="1"/>
            <a:r>
              <a:rPr lang="en-US" smtClean="0"/>
              <a:t>General overview for all controllers and specialists</a:t>
            </a:r>
          </a:p>
          <a:p>
            <a:pPr lvl="1" eaLnBrk="1" hangingPunct="1"/>
            <a:r>
              <a:rPr lang="en-US" smtClean="0"/>
              <a:t>Domain- and System-specific modules</a:t>
            </a:r>
          </a:p>
          <a:p>
            <a:pPr eaLnBrk="1" hangingPunct="1"/>
            <a:r>
              <a:rPr lang="en-US" smtClean="0"/>
              <a:t>Training was distributed and assigned, (eLMS) should be completed by all facilities</a:t>
            </a:r>
          </a:p>
        </p:txBody>
      </p:sp>
    </p:spTree>
    <p:extLst>
      <p:ext uri="{BB962C8B-B14F-4D97-AF65-F5344CB8AC3E}">
        <p14:creationId xmlns:p14="http://schemas.microsoft.com/office/powerpoint/2010/main" val="22673492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Documentation- Procedures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016000"/>
            <a:ext cx="8050213" cy="4883150"/>
          </a:xfrm>
        </p:spPr>
        <p:txBody>
          <a:bodyPr/>
          <a:lstStyle/>
          <a:p>
            <a:pPr eaLnBrk="1" hangingPunct="1"/>
            <a:r>
              <a:rPr lang="en-US" sz="2400" smtClean="0"/>
              <a:t>Affected ATC Procedures have been identified and relevant document changes generated</a:t>
            </a:r>
          </a:p>
          <a:p>
            <a:pPr lvl="1" eaLnBrk="1" hangingPunct="1"/>
            <a:r>
              <a:rPr lang="en-US" sz="2000" smtClean="0"/>
              <a:t>Primarily due to change from Lifeguard to MEDEVAC</a:t>
            </a:r>
          </a:p>
          <a:p>
            <a:pPr eaLnBrk="1" hangingPunct="1"/>
            <a:r>
              <a:rPr lang="en-US" smtClean="0"/>
              <a:t>Aeronautical Information Manual and Aeronautical Information Publication are being updated to reflect new flight plan instructions</a:t>
            </a:r>
          </a:p>
          <a:p>
            <a:pPr lvl="1" eaLnBrk="1" hangingPunct="1"/>
            <a:r>
              <a:rPr lang="en-US" smtClean="0"/>
              <a:t>Change is available on FAA FPL 2012 web site</a:t>
            </a:r>
          </a:p>
          <a:p>
            <a:pPr lvl="1" eaLnBrk="1" hangingPunct="1"/>
            <a:r>
              <a:rPr lang="en-US" smtClean="0"/>
              <a:t>Change will be published in NOTAM September 20</a:t>
            </a:r>
            <a:r>
              <a:rPr lang="en-US" baseline="30000" smtClean="0"/>
              <a:t>th</a:t>
            </a:r>
            <a:r>
              <a:rPr lang="en-US" smtClean="0"/>
              <a:t> </a:t>
            </a:r>
          </a:p>
          <a:p>
            <a:pPr lvl="1" eaLnBrk="1" hangingPunct="1"/>
            <a:r>
              <a:rPr lang="en-US" smtClean="0"/>
              <a:t>Change will be in AIM and AIP published next year</a:t>
            </a:r>
          </a:p>
        </p:txBody>
      </p:sp>
    </p:spTree>
    <p:extLst>
      <p:ext uri="{BB962C8B-B14F-4D97-AF65-F5344CB8AC3E}">
        <p14:creationId xmlns:p14="http://schemas.microsoft.com/office/powerpoint/2010/main" val="6196464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Documentation- NOTAMs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95300" y="1117600"/>
            <a:ext cx="8050213" cy="4781550"/>
          </a:xfrm>
        </p:spPr>
        <p:txBody>
          <a:bodyPr/>
          <a:lstStyle/>
          <a:p>
            <a:r>
              <a:rPr lang="en-US" smtClean="0"/>
              <a:t>Class II NOTAM announces FAA Requirements for new format on November 15</a:t>
            </a:r>
            <a:r>
              <a:rPr lang="en-US" baseline="30000" smtClean="0"/>
              <a:t>th</a:t>
            </a:r>
            <a:r>
              <a:rPr lang="en-US" smtClean="0"/>
              <a:t> and expected transition in September</a:t>
            </a:r>
          </a:p>
          <a:p>
            <a:pPr lvl="1"/>
            <a:r>
              <a:rPr lang="en-US" smtClean="0"/>
              <a:t>Published August 23</a:t>
            </a:r>
            <a:r>
              <a:rPr lang="en-US" baseline="30000" smtClean="0"/>
              <a:t>rd</a:t>
            </a:r>
          </a:p>
          <a:p>
            <a:r>
              <a:rPr lang="en-US" smtClean="0"/>
              <a:t>FDC NOTAM published announced start of transition mode on Sept 15</a:t>
            </a:r>
          </a:p>
          <a:p>
            <a:endParaRPr lang="en-US" smtClean="0"/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60224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Transition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95300" y="1044575"/>
            <a:ext cx="8050213" cy="4854575"/>
          </a:xfrm>
        </p:spPr>
        <p:txBody>
          <a:bodyPr/>
          <a:lstStyle/>
          <a:p>
            <a:r>
              <a:rPr lang="en-US" smtClean="0"/>
              <a:t>We entered Transition Mode on Sept 15</a:t>
            </a:r>
          </a:p>
          <a:p>
            <a:r>
              <a:rPr lang="en-US" smtClean="0"/>
              <a:t>We are receiving a small number of NEW format flight plans at this point</a:t>
            </a:r>
          </a:p>
          <a:p>
            <a:pPr lvl="1"/>
            <a:r>
              <a:rPr lang="en-US" smtClean="0"/>
              <a:t>Typically 10-15 per day across en route facilities</a:t>
            </a:r>
          </a:p>
          <a:p>
            <a:pPr lvl="1"/>
            <a:r>
              <a:rPr lang="en-US" smtClean="0"/>
              <a:t>We have seen a very small number per day at Oceanic sites (1-5)</a:t>
            </a:r>
          </a:p>
          <a:p>
            <a:r>
              <a:rPr lang="en-US" smtClean="0"/>
              <a:t>We are seeing a number of filing errors</a:t>
            </a:r>
          </a:p>
          <a:p>
            <a:pPr lvl="1"/>
            <a:r>
              <a:rPr lang="en-US" smtClean="0"/>
              <a:t>Working with filers to improve their success</a:t>
            </a:r>
          </a:p>
          <a:p>
            <a:pPr lvl="1"/>
            <a:r>
              <a:rPr lang="en-US" b="1" smtClean="0">
                <a:solidFill>
                  <a:srgbClr val="FF0000"/>
                </a:solidFill>
              </a:rPr>
              <a:t>Need to stay on top of this- must do better as more filers switch over</a:t>
            </a:r>
          </a:p>
        </p:txBody>
      </p:sp>
    </p:spTree>
    <p:extLst>
      <p:ext uri="{BB962C8B-B14F-4D97-AF65-F5344CB8AC3E}">
        <p14:creationId xmlns:p14="http://schemas.microsoft.com/office/powerpoint/2010/main" val="3945706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Outline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Background</a:t>
            </a:r>
          </a:p>
          <a:p>
            <a:pPr lvl="1" eaLnBrk="1" hangingPunct="1"/>
            <a:r>
              <a:rPr lang="en-US" smtClean="0"/>
              <a:t>Amendment</a:t>
            </a:r>
          </a:p>
          <a:p>
            <a:pPr lvl="1" eaLnBrk="1" hangingPunct="1"/>
            <a:r>
              <a:rPr lang="en-US" smtClean="0"/>
              <a:t>Summary of Changes</a:t>
            </a:r>
          </a:p>
          <a:p>
            <a:pPr eaLnBrk="1" hangingPunct="1"/>
            <a:r>
              <a:rPr lang="en-US" smtClean="0"/>
              <a:t>Implementation</a:t>
            </a:r>
          </a:p>
          <a:p>
            <a:pPr lvl="1" eaLnBrk="1" hangingPunct="1"/>
            <a:r>
              <a:rPr lang="en-US" smtClean="0"/>
              <a:t>Automation Systems Development</a:t>
            </a:r>
          </a:p>
          <a:p>
            <a:pPr lvl="1" eaLnBrk="1" hangingPunct="1"/>
            <a:r>
              <a:rPr lang="en-US" smtClean="0"/>
              <a:t>Testing</a:t>
            </a:r>
          </a:p>
          <a:p>
            <a:pPr lvl="1" eaLnBrk="1" hangingPunct="1"/>
            <a:r>
              <a:rPr lang="en-US" smtClean="0"/>
              <a:t>Training</a:t>
            </a:r>
          </a:p>
          <a:p>
            <a:pPr lvl="1" eaLnBrk="1" hangingPunct="1"/>
            <a:r>
              <a:rPr lang="en-US" smtClean="0"/>
              <a:t>Procedures and Documentation</a:t>
            </a:r>
          </a:p>
          <a:p>
            <a:pPr eaLnBrk="1" hangingPunct="1"/>
            <a:r>
              <a:rPr lang="en-US" smtClean="0"/>
              <a:t>Transition</a:t>
            </a:r>
          </a:p>
        </p:txBody>
      </p:sp>
    </p:spTree>
    <p:extLst>
      <p:ext uri="{BB962C8B-B14F-4D97-AF65-F5344CB8AC3E}">
        <p14:creationId xmlns:p14="http://schemas.microsoft.com/office/powerpoint/2010/main" val="287266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Background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95300" y="1131888"/>
            <a:ext cx="8050213" cy="47672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AU" sz="2400" smtClean="0"/>
              <a:t>2003 – ICAO formed Flight Plan Study Group to develop changes to </a:t>
            </a:r>
            <a:r>
              <a:rPr lang="en-US" sz="2400" smtClean="0"/>
              <a:t>PANS-ATM, Doc 4444, which would address:</a:t>
            </a:r>
            <a:endParaRPr lang="en-AU" smtClean="0"/>
          </a:p>
          <a:p>
            <a:pPr lvl="1">
              <a:lnSpc>
                <a:spcPct val="90000"/>
              </a:lnSpc>
              <a:spcAft>
                <a:spcPct val="5000"/>
              </a:spcAft>
            </a:pPr>
            <a:r>
              <a:rPr lang="en-AU" smtClean="0"/>
              <a:t>Future needs of aircraft with advanced capabilities </a:t>
            </a:r>
          </a:p>
          <a:p>
            <a:pPr lvl="1">
              <a:lnSpc>
                <a:spcPct val="90000"/>
              </a:lnSpc>
              <a:spcAft>
                <a:spcPct val="5000"/>
              </a:spcAft>
            </a:pPr>
            <a:r>
              <a:rPr lang="en-AU" smtClean="0"/>
              <a:t>Requirements of automated ATM systems </a:t>
            </a:r>
          </a:p>
          <a:p>
            <a:pPr>
              <a:lnSpc>
                <a:spcPct val="90000"/>
              </a:lnSpc>
              <a:spcAft>
                <a:spcPct val="5000"/>
              </a:spcAft>
            </a:pPr>
            <a:r>
              <a:rPr lang="en-GB" sz="2400" smtClean="0"/>
              <a:t>2008</a:t>
            </a:r>
            <a:r>
              <a:rPr lang="en-AU" sz="2400" smtClean="0"/>
              <a:t> – </a:t>
            </a:r>
            <a:r>
              <a:rPr lang="en-GB" sz="2400" smtClean="0"/>
              <a:t>ICAO issued State Letter 50/2008</a:t>
            </a:r>
          </a:p>
          <a:p>
            <a:pPr lvl="1" eaLnBrk="1" hangingPunct="1">
              <a:lnSpc>
                <a:spcPct val="90000"/>
              </a:lnSpc>
            </a:pPr>
            <a:r>
              <a:rPr lang="en-GB" smtClean="0"/>
              <a:t>Amend. 1 to Doc 4444 effective </a:t>
            </a:r>
            <a:r>
              <a:rPr lang="en-GB" b="1" smtClean="0">
                <a:solidFill>
                  <a:schemeClr val="accent2"/>
                </a:solidFill>
              </a:rPr>
              <a:t>November 15, 2012</a:t>
            </a:r>
          </a:p>
          <a:p>
            <a:pPr lvl="1" eaLnBrk="1" hangingPunct="1">
              <a:lnSpc>
                <a:spcPct val="90000"/>
              </a:lnSpc>
            </a:pPr>
            <a:r>
              <a:rPr lang="en-GB" smtClean="0"/>
              <a:t>Changes to Filed Flight Plans &amp; related messages</a:t>
            </a:r>
          </a:p>
          <a:p>
            <a:pPr eaLnBrk="1" hangingPunct="1">
              <a:lnSpc>
                <a:spcPct val="90000"/>
              </a:lnSpc>
              <a:spcAft>
                <a:spcPct val="5000"/>
              </a:spcAft>
            </a:pPr>
            <a:r>
              <a:rPr lang="en-GB" sz="2400" smtClean="0"/>
              <a:t>2009</a:t>
            </a:r>
            <a:r>
              <a:rPr lang="en-AU" sz="2400" smtClean="0"/>
              <a:t> – </a:t>
            </a:r>
            <a:r>
              <a:rPr lang="en-GB" sz="2400" smtClean="0"/>
              <a:t>ICAO issued Transition Guidelines</a:t>
            </a:r>
          </a:p>
          <a:p>
            <a:pPr lvl="1" eaLnBrk="1" hangingPunct="1">
              <a:lnSpc>
                <a:spcPct val="90000"/>
              </a:lnSpc>
              <a:spcAft>
                <a:spcPct val="5000"/>
              </a:spcAft>
            </a:pPr>
            <a:r>
              <a:rPr lang="en-GB" smtClean="0"/>
              <a:t>Intended to harmonize global implementation</a:t>
            </a:r>
            <a:endParaRPr lang="en-GB" sz="2200" b="1" smtClean="0"/>
          </a:p>
        </p:txBody>
      </p:sp>
    </p:spTree>
    <p:extLst>
      <p:ext uri="{BB962C8B-B14F-4D97-AF65-F5344CB8AC3E}">
        <p14:creationId xmlns:p14="http://schemas.microsoft.com/office/powerpoint/2010/main" val="2529737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 of Signicant Changes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95300" y="1074738"/>
            <a:ext cx="8050213" cy="4824412"/>
          </a:xfrm>
        </p:spPr>
        <p:txBody>
          <a:bodyPr/>
          <a:lstStyle/>
          <a:p>
            <a:r>
              <a:rPr lang="en-US" smtClean="0"/>
              <a:t>Field 10 (Equipment and Capabilities)</a:t>
            </a:r>
          </a:p>
          <a:p>
            <a:pPr lvl="1"/>
            <a:r>
              <a:rPr lang="en-US" smtClean="0"/>
              <a:t>Adds new codes for new capabilities</a:t>
            </a:r>
          </a:p>
          <a:p>
            <a:pPr lvl="1"/>
            <a:r>
              <a:rPr lang="en-US" smtClean="0"/>
              <a:t>New codes are in letter-digit format</a:t>
            </a:r>
          </a:p>
          <a:p>
            <a:pPr lvl="1"/>
            <a:r>
              <a:rPr lang="en-US" smtClean="0"/>
              <a:t>Deletes a small number of obsolete codes</a:t>
            </a:r>
          </a:p>
          <a:p>
            <a:r>
              <a:rPr lang="en-US" smtClean="0"/>
              <a:t>Field 18 (Other Information)</a:t>
            </a:r>
          </a:p>
          <a:p>
            <a:pPr lvl="1"/>
            <a:r>
              <a:rPr lang="en-US" smtClean="0"/>
              <a:t>Adds several new items</a:t>
            </a:r>
          </a:p>
          <a:p>
            <a:pPr lvl="1"/>
            <a:r>
              <a:rPr lang="en-US" smtClean="0"/>
              <a:t>Creates strict format rules for a few existing items</a:t>
            </a:r>
          </a:p>
          <a:p>
            <a:r>
              <a:rPr lang="en-US" smtClean="0"/>
              <a:t>Date of Flight</a:t>
            </a:r>
          </a:p>
          <a:p>
            <a:pPr lvl="1"/>
            <a:r>
              <a:rPr lang="en-US" smtClean="0"/>
              <a:t>Allows up to 5-day advance filing.</a:t>
            </a:r>
            <a:r>
              <a:rPr lang="en-US" b="1" smtClean="0">
                <a:solidFill>
                  <a:srgbClr val="FF0000"/>
                </a:solidFill>
              </a:rPr>
              <a:t>  FAA will not.</a:t>
            </a:r>
            <a:endParaRPr lang="en-US" smtClean="0"/>
          </a:p>
          <a:p>
            <a:pPr lvl="1"/>
            <a:r>
              <a:rPr lang="en-US" smtClean="0"/>
              <a:t>  Adds DOF/ to CHG, DLA, CNL messages</a:t>
            </a:r>
            <a:endParaRPr lang="en-US" b="1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293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 of Significant Changes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95300" y="1176338"/>
            <a:ext cx="8050213" cy="4722812"/>
          </a:xfrm>
        </p:spPr>
        <p:txBody>
          <a:bodyPr/>
          <a:lstStyle/>
          <a:p>
            <a:r>
              <a:rPr lang="en-US" smtClean="0"/>
              <a:t>To comply with the ICAO standards for the flight plan, the FAA is changing LIFEGUARD to MEDEVAC</a:t>
            </a:r>
          </a:p>
          <a:p>
            <a:pPr lvl="1"/>
            <a:r>
              <a:rPr lang="en-US" smtClean="0"/>
              <a:t>MEDEVAC filed in STS/ (or remarks of NAS flight plan)</a:t>
            </a:r>
          </a:p>
          <a:p>
            <a:pPr lvl="1"/>
            <a:r>
              <a:rPr lang="en-US" smtClean="0"/>
              <a:t>MEDEVAC used in phraseology</a:t>
            </a:r>
          </a:p>
          <a:p>
            <a:r>
              <a:rPr lang="en-US" smtClean="0"/>
              <a:t>ICAO Flight Plan also introduces HOSP as a special handling category</a:t>
            </a:r>
          </a:p>
          <a:p>
            <a:pPr lvl="1"/>
            <a:r>
              <a:rPr lang="en-US" smtClean="0"/>
              <a:t>FAA will not provide automatic priority to such flights</a:t>
            </a:r>
          </a:p>
        </p:txBody>
      </p:sp>
    </p:spTree>
    <p:extLst>
      <p:ext uri="{BB962C8B-B14F-4D97-AF65-F5344CB8AC3E}">
        <p14:creationId xmlns:p14="http://schemas.microsoft.com/office/powerpoint/2010/main" val="3701615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Item 10a Changes</a:t>
            </a:r>
          </a:p>
        </p:txBody>
      </p:sp>
      <p:sp>
        <p:nvSpPr>
          <p:cNvPr id="15363" name="Text Box 28"/>
          <p:cNvSpPr txBox="1">
            <a:spLocks noChangeArrowheads="1"/>
          </p:cNvSpPr>
          <p:nvPr/>
        </p:nvSpPr>
        <p:spPr bwMode="auto">
          <a:xfrm>
            <a:off x="296863" y="1585913"/>
            <a:ext cx="8643937" cy="3693319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430588" algn="l"/>
                <a:tab pos="4002088" algn="l"/>
                <a:tab pos="4400550" algn="l"/>
                <a:tab pos="4572000" algn="l"/>
              </a:tabLst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3430588" algn="l"/>
                <a:tab pos="4002088" algn="l"/>
                <a:tab pos="4400550" algn="l"/>
                <a:tab pos="4572000" algn="l"/>
              </a:tabLst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430588" algn="l"/>
                <a:tab pos="4002088" algn="l"/>
                <a:tab pos="4400550" algn="l"/>
                <a:tab pos="4572000" algn="l"/>
              </a:tabLst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430588" algn="l"/>
                <a:tab pos="4002088" algn="l"/>
                <a:tab pos="4400550" algn="l"/>
                <a:tab pos="4572000" algn="l"/>
              </a:tabLst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430588" algn="l"/>
                <a:tab pos="4002088" algn="l"/>
                <a:tab pos="4400550" algn="l"/>
                <a:tab pos="4572000" algn="l"/>
              </a:tabLst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3430588" algn="l"/>
                <a:tab pos="4002088" algn="l"/>
                <a:tab pos="4400550" algn="l"/>
                <a:tab pos="4572000" algn="l"/>
              </a:tabLs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3430588" algn="l"/>
                <a:tab pos="4002088" algn="l"/>
                <a:tab pos="4400550" algn="l"/>
                <a:tab pos="4572000" algn="l"/>
              </a:tabLs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3430588" algn="l"/>
                <a:tab pos="4002088" algn="l"/>
                <a:tab pos="4400550" algn="l"/>
                <a:tab pos="4572000" algn="l"/>
              </a:tabLs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3430588" algn="l"/>
                <a:tab pos="4002088" algn="l"/>
                <a:tab pos="4400550" algn="l"/>
                <a:tab pos="4572000" algn="l"/>
              </a:tabLs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 algn="l" eaLnBrk="1" hangingPunct="1">
              <a:spcBef>
                <a:spcPct val="0"/>
              </a:spcBef>
              <a:buNone/>
            </a:pPr>
            <a:r>
              <a:rPr lang="en-US" sz="1800" b="1" dirty="0">
                <a:solidFill>
                  <a:srgbClr val="FF3300"/>
                </a:solidFill>
                <a:cs typeface="Arial" charset="0"/>
              </a:rPr>
              <a:t>A</a:t>
            </a: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 : GBAS Landing Sys    </a:t>
            </a:r>
            <a:r>
              <a:rPr lang="en-US" sz="1800" b="1" dirty="0" smtClean="0">
                <a:solidFill>
                  <a:srgbClr val="FF3300"/>
                </a:solidFill>
                <a:cs typeface="Arial" charset="0"/>
              </a:rPr>
              <a:t>M1- </a:t>
            </a:r>
            <a:r>
              <a:rPr lang="en-US" sz="1800" b="1" dirty="0">
                <a:solidFill>
                  <a:srgbClr val="FF3300"/>
                </a:solidFill>
                <a:cs typeface="Arial" charset="0"/>
              </a:rPr>
              <a:t>M3</a:t>
            </a: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 : ATC RTF (SATCOM, MTSAT, Iridium)</a:t>
            </a:r>
          </a:p>
          <a:p>
            <a:pPr marL="457200" lvl="1" indent="0" algn="l" eaLnBrk="1" hangingPunct="1">
              <a:spcBef>
                <a:spcPct val="0"/>
              </a:spcBef>
              <a:buNone/>
            </a:pPr>
            <a:r>
              <a:rPr lang="en-US" sz="1800" b="1" dirty="0">
                <a:solidFill>
                  <a:srgbClr val="FF3300"/>
                </a:solidFill>
                <a:cs typeface="Arial" charset="0"/>
              </a:rPr>
              <a:t>B</a:t>
            </a: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 : LPV (APV w/SBAS)	O : VOR</a:t>
            </a:r>
          </a:p>
          <a:p>
            <a:pPr marL="457200" lvl="1" indent="0" algn="l" eaLnBrk="1" hangingPunct="1">
              <a:spcBef>
                <a:spcPct val="0"/>
              </a:spcBef>
              <a:buNone/>
            </a:pP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C :</a:t>
            </a:r>
            <a:r>
              <a:rPr lang="en-US" sz="18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LORAN C	</a:t>
            </a:r>
            <a:r>
              <a:rPr lang="en-US" sz="1800" b="1" dirty="0">
                <a:solidFill>
                  <a:srgbClr val="FF3300"/>
                </a:solidFill>
                <a:cs typeface="Arial" charset="0"/>
              </a:rPr>
              <a:t>P1 - P9</a:t>
            </a: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 : Reserved for RCP</a:t>
            </a:r>
          </a:p>
          <a:p>
            <a:pPr marL="457200" lvl="1" indent="0" algn="l" eaLnBrk="1" hangingPunct="1">
              <a:spcBef>
                <a:spcPct val="0"/>
              </a:spcBef>
              <a:buNone/>
            </a:pP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D : DME</a:t>
            </a:r>
            <a:r>
              <a:rPr lang="en-US" sz="1800" dirty="0">
                <a:solidFill>
                  <a:srgbClr val="000000"/>
                </a:solidFill>
                <a:cs typeface="Arial" charset="0"/>
              </a:rPr>
              <a:t>	</a:t>
            </a:r>
            <a:r>
              <a:rPr lang="en-US" sz="1800" b="1" dirty="0">
                <a:solidFill>
                  <a:srgbClr val="3333CC"/>
                </a:solidFill>
                <a:cs typeface="Arial" charset="0"/>
              </a:rPr>
              <a:t>R</a:t>
            </a:r>
            <a:r>
              <a:rPr lang="en-US" sz="18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:</a:t>
            </a:r>
            <a:r>
              <a:rPr lang="en-US" sz="18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PBN Approved </a:t>
            </a:r>
          </a:p>
          <a:p>
            <a:pPr marL="457200" lvl="1" indent="0" algn="l" eaLnBrk="1" hangingPunct="1">
              <a:spcBef>
                <a:spcPct val="0"/>
              </a:spcBef>
              <a:buNone/>
            </a:pPr>
            <a:r>
              <a:rPr lang="en-US" sz="1800" b="1" dirty="0">
                <a:solidFill>
                  <a:srgbClr val="FF3300"/>
                </a:solidFill>
                <a:cs typeface="Arial" charset="0"/>
              </a:rPr>
              <a:t>E1 – E3</a:t>
            </a: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 : ACARS  	S : Standard equipment</a:t>
            </a:r>
          </a:p>
          <a:p>
            <a:pPr marL="457200" lvl="1" indent="0" algn="l" eaLnBrk="1" hangingPunct="1">
              <a:spcBef>
                <a:spcPct val="0"/>
              </a:spcBef>
              <a:buNone/>
            </a:pP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F : ADF 	T : TACAN </a:t>
            </a:r>
          </a:p>
          <a:p>
            <a:pPr marL="457200" lvl="1" indent="0" algn="l" eaLnBrk="1" hangingPunct="1">
              <a:spcBef>
                <a:spcPct val="0"/>
              </a:spcBef>
              <a:buNone/>
            </a:pP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G : GNSS 	U : UHF radio</a:t>
            </a:r>
          </a:p>
          <a:p>
            <a:pPr marL="457200" lvl="1" indent="0" algn="l" eaLnBrk="1" hangingPunct="1">
              <a:spcBef>
                <a:spcPct val="0"/>
              </a:spcBef>
              <a:buNone/>
            </a:pP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H : HF Radio 	V : VHF radio</a:t>
            </a:r>
          </a:p>
          <a:p>
            <a:pPr marL="457200" lvl="1" indent="0" algn="l" eaLnBrk="1" hangingPunct="1">
              <a:spcBef>
                <a:spcPct val="0"/>
              </a:spcBef>
              <a:buNone/>
            </a:pP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I : INS 	</a:t>
            </a:r>
            <a:r>
              <a:rPr lang="en-US" sz="1800" b="1" dirty="0">
                <a:solidFill>
                  <a:srgbClr val="3333CC"/>
                </a:solidFill>
                <a:cs typeface="Arial" charset="0"/>
              </a:rPr>
              <a:t>W</a:t>
            </a: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 : RVSM </a:t>
            </a:r>
          </a:p>
          <a:p>
            <a:pPr marL="457200" lvl="1" indent="0" algn="l" eaLnBrk="1" hangingPunct="1">
              <a:spcBef>
                <a:spcPct val="0"/>
              </a:spcBef>
              <a:buNone/>
            </a:pPr>
            <a:r>
              <a:rPr lang="en-US" sz="1800" b="1" dirty="0">
                <a:solidFill>
                  <a:srgbClr val="FF3300"/>
                </a:solidFill>
                <a:cs typeface="Arial" charset="0"/>
              </a:rPr>
              <a:t>J1 – J7</a:t>
            </a: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 : CPDLC 	</a:t>
            </a:r>
            <a:r>
              <a:rPr lang="en-US" sz="1800" b="1" dirty="0">
                <a:solidFill>
                  <a:srgbClr val="3333CC"/>
                </a:solidFill>
                <a:cs typeface="Arial" charset="0"/>
              </a:rPr>
              <a:t>X</a:t>
            </a: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 : MNPS</a:t>
            </a:r>
          </a:p>
          <a:p>
            <a:pPr marL="457200" lvl="1" indent="0" algn="l" eaLnBrk="1" hangingPunct="1">
              <a:spcBef>
                <a:spcPct val="0"/>
              </a:spcBef>
              <a:buNone/>
            </a:pP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K : MLS 	</a:t>
            </a:r>
            <a:r>
              <a:rPr lang="en-US" sz="1800" b="1" dirty="0">
                <a:solidFill>
                  <a:srgbClr val="3333CC"/>
                </a:solidFill>
                <a:cs typeface="Arial" charset="0"/>
              </a:rPr>
              <a:t>Y </a:t>
            </a: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: VHF w/ 8.33 kHz spacing capability 	</a:t>
            </a:r>
          </a:p>
          <a:p>
            <a:pPr marL="457200" lvl="1" indent="0" algn="l" eaLnBrk="1" hangingPunct="1">
              <a:spcBef>
                <a:spcPct val="0"/>
              </a:spcBef>
              <a:buNone/>
            </a:pP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L : ILS 	Z : Other Equipment carried or other</a:t>
            </a:r>
          </a:p>
          <a:p>
            <a:pPr marL="457200" lvl="1" indent="0" algn="l" eaLnBrk="1" hangingPunct="1">
              <a:spcBef>
                <a:spcPct val="0"/>
              </a:spcBef>
              <a:buNone/>
            </a:pP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		capabilities</a:t>
            </a:r>
            <a:r>
              <a:rPr lang="en-US" sz="1800" dirty="0">
                <a:solidFill>
                  <a:srgbClr val="1D2F68"/>
                </a:solidFill>
                <a:cs typeface="Arial" charset="0"/>
              </a:rPr>
              <a:t>		</a:t>
            </a:r>
          </a:p>
        </p:txBody>
      </p:sp>
      <p:sp>
        <p:nvSpPr>
          <p:cNvPr id="15364" name="Rectangle 29"/>
          <p:cNvSpPr>
            <a:spLocks noChangeArrowheads="1"/>
          </p:cNvSpPr>
          <p:nvPr/>
        </p:nvSpPr>
        <p:spPr bwMode="auto">
          <a:xfrm>
            <a:off x="2295525" y="5576888"/>
            <a:ext cx="352425" cy="180975"/>
          </a:xfrm>
          <a:prstGeom prst="rect">
            <a:avLst/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</a:pPr>
            <a:endParaRPr lang="en-US" sz="24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5365" name="Rectangle 30"/>
          <p:cNvSpPr>
            <a:spLocks noChangeArrowheads="1"/>
          </p:cNvSpPr>
          <p:nvPr/>
        </p:nvSpPr>
        <p:spPr bwMode="auto">
          <a:xfrm>
            <a:off x="4552950" y="5576888"/>
            <a:ext cx="352425" cy="180975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</a:pPr>
            <a:endParaRPr lang="en-US" sz="24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5366" name="Text Box 32"/>
          <p:cNvSpPr txBox="1">
            <a:spLocks noChangeArrowheads="1"/>
          </p:cNvSpPr>
          <p:nvPr/>
        </p:nvSpPr>
        <p:spPr bwMode="auto">
          <a:xfrm>
            <a:off x="5086350" y="5514975"/>
            <a:ext cx="17145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l" eaLnBrk="1" hangingPunct="1">
              <a:buNone/>
            </a:pPr>
            <a:r>
              <a:rPr lang="en-US" sz="1400" dirty="0">
                <a:solidFill>
                  <a:srgbClr val="000000"/>
                </a:solidFill>
                <a:cs typeface="Arial" charset="0"/>
              </a:rPr>
              <a:t>Redefined qualifier</a:t>
            </a:r>
          </a:p>
        </p:txBody>
      </p:sp>
      <p:sp>
        <p:nvSpPr>
          <p:cNvPr id="15367" name="Text Box 33"/>
          <p:cNvSpPr txBox="1">
            <a:spLocks noChangeArrowheads="1"/>
          </p:cNvSpPr>
          <p:nvPr/>
        </p:nvSpPr>
        <p:spPr bwMode="auto">
          <a:xfrm>
            <a:off x="2867025" y="5514975"/>
            <a:ext cx="1343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l" eaLnBrk="1" hangingPunct="1">
              <a:buNone/>
            </a:pPr>
            <a:r>
              <a:rPr lang="en-US" sz="1400" dirty="0">
                <a:solidFill>
                  <a:srgbClr val="000000"/>
                </a:solidFill>
                <a:cs typeface="Arial" charset="0"/>
              </a:rPr>
              <a:t>New qualifier</a:t>
            </a:r>
          </a:p>
        </p:txBody>
      </p:sp>
    </p:spTree>
    <p:extLst>
      <p:ext uri="{BB962C8B-B14F-4D97-AF65-F5344CB8AC3E}">
        <p14:creationId xmlns:p14="http://schemas.microsoft.com/office/powerpoint/2010/main" val="2386865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10a Items for Oceanic Operations</a:t>
            </a:r>
          </a:p>
        </p:txBody>
      </p:sp>
      <p:sp>
        <p:nvSpPr>
          <p:cNvPr id="16387" name="Content Placeholder 3"/>
          <p:cNvSpPr>
            <a:spLocks noGrp="1"/>
          </p:cNvSpPr>
          <p:nvPr>
            <p:ph sz="half" idx="1"/>
          </p:nvPr>
        </p:nvSpPr>
        <p:spPr>
          <a:xfrm>
            <a:off x="495300" y="1176338"/>
            <a:ext cx="3948113" cy="4722812"/>
          </a:xfrm>
        </p:spPr>
        <p:txBody>
          <a:bodyPr/>
          <a:lstStyle/>
          <a:p>
            <a:r>
              <a:rPr lang="en-US" dirty="0" smtClean="0"/>
              <a:t>CPDLC (ATN)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J1</a:t>
            </a:r>
            <a:r>
              <a:rPr lang="en-US" dirty="0" smtClean="0"/>
              <a:t> VDL Mode 2</a:t>
            </a:r>
          </a:p>
          <a:p>
            <a:r>
              <a:rPr lang="en-US" dirty="0" smtClean="0"/>
              <a:t>CPDLC (FANS 1/A)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J2</a:t>
            </a:r>
            <a:r>
              <a:rPr lang="en-US" dirty="0" smtClean="0"/>
              <a:t> HFDL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J3</a:t>
            </a:r>
            <a:r>
              <a:rPr lang="en-US" dirty="0" smtClean="0"/>
              <a:t> VDL Mode A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J4</a:t>
            </a:r>
            <a:r>
              <a:rPr lang="en-US" dirty="0" smtClean="0"/>
              <a:t> VDL Mode 2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J5</a:t>
            </a:r>
            <a:r>
              <a:rPr lang="en-US" dirty="0" smtClean="0"/>
              <a:t> </a:t>
            </a:r>
            <a:r>
              <a:rPr lang="en-US" dirty="0" err="1" smtClean="0"/>
              <a:t>Satcom</a:t>
            </a:r>
            <a:r>
              <a:rPr lang="en-US" dirty="0" smtClean="0"/>
              <a:t> Inmarsat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J6</a:t>
            </a:r>
            <a:r>
              <a:rPr lang="en-US" dirty="0" smtClean="0"/>
              <a:t> </a:t>
            </a:r>
            <a:r>
              <a:rPr lang="en-US" dirty="0" err="1" smtClean="0"/>
              <a:t>Satcom</a:t>
            </a:r>
            <a:r>
              <a:rPr lang="en-US" dirty="0" smtClean="0"/>
              <a:t> MTSAT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J7</a:t>
            </a:r>
            <a:r>
              <a:rPr lang="en-US" dirty="0" smtClean="0"/>
              <a:t> </a:t>
            </a:r>
            <a:r>
              <a:rPr lang="en-US" dirty="0" err="1" smtClean="0"/>
              <a:t>Satcom</a:t>
            </a:r>
            <a:r>
              <a:rPr lang="en-US" dirty="0" smtClean="0"/>
              <a:t> Iridium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R</a:t>
            </a:r>
            <a:r>
              <a:rPr lang="en-US" dirty="0" smtClean="0"/>
              <a:t> is PBN Approved</a:t>
            </a:r>
          </a:p>
        </p:txBody>
      </p:sp>
      <p:sp>
        <p:nvSpPr>
          <p:cNvPr id="16388" name="Content Placeholder 4"/>
          <p:cNvSpPr>
            <a:spLocks noGrp="1"/>
          </p:cNvSpPr>
          <p:nvPr>
            <p:ph sz="half" idx="2"/>
          </p:nvPr>
        </p:nvSpPr>
        <p:spPr>
          <a:xfrm>
            <a:off x="4595813" y="1117600"/>
            <a:ext cx="3949700" cy="4781550"/>
          </a:xfrm>
        </p:spPr>
        <p:txBody>
          <a:bodyPr/>
          <a:lstStyle/>
          <a:p>
            <a:r>
              <a:rPr lang="en-US" dirty="0" err="1" smtClean="0"/>
              <a:t>Satcom</a:t>
            </a:r>
            <a:r>
              <a:rPr lang="en-US" dirty="0" smtClean="0"/>
              <a:t> RTF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M1</a:t>
            </a:r>
            <a:r>
              <a:rPr lang="en-US" dirty="0" smtClean="0"/>
              <a:t> Inmarsat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M2</a:t>
            </a:r>
            <a:r>
              <a:rPr lang="en-US" dirty="0" smtClean="0"/>
              <a:t> MTSAT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M3</a:t>
            </a:r>
            <a:r>
              <a:rPr lang="en-US" dirty="0" smtClean="0"/>
              <a:t> Iridium</a:t>
            </a:r>
          </a:p>
          <a:p>
            <a:r>
              <a:rPr lang="en-US" dirty="0" smtClean="0"/>
              <a:t>Req. Comm. </a:t>
            </a:r>
            <a:r>
              <a:rPr lang="en-US" dirty="0" err="1" smtClean="0"/>
              <a:t>Perf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P1-P9</a:t>
            </a:r>
          </a:p>
          <a:p>
            <a:pPr lvl="1"/>
            <a:r>
              <a:rPr lang="en-US" dirty="0" smtClean="0"/>
              <a:t>Future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Y</a:t>
            </a:r>
            <a:r>
              <a:rPr lang="en-US" dirty="0" smtClean="0"/>
              <a:t> is no longer Canadian MNPS</a:t>
            </a:r>
          </a:p>
          <a:p>
            <a:pPr lvl="1"/>
            <a:r>
              <a:rPr lang="en-US" dirty="0" smtClean="0"/>
              <a:t>Now 8.33 kHz VHF capability</a:t>
            </a:r>
          </a:p>
        </p:txBody>
      </p:sp>
    </p:spTree>
    <p:extLst>
      <p:ext uri="{BB962C8B-B14F-4D97-AF65-F5344CB8AC3E}">
        <p14:creationId xmlns:p14="http://schemas.microsoft.com/office/powerpoint/2010/main" val="3341009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Item 10b Changes</a:t>
            </a:r>
          </a:p>
        </p:txBody>
      </p:sp>
      <p:sp>
        <p:nvSpPr>
          <p:cNvPr id="3" name="Text Box 28"/>
          <p:cNvSpPr txBox="1">
            <a:spLocks noChangeArrowheads="1"/>
          </p:cNvSpPr>
          <p:nvPr/>
        </p:nvSpPr>
        <p:spPr bwMode="auto">
          <a:xfrm>
            <a:off x="296863" y="1585913"/>
            <a:ext cx="8643937" cy="2876550"/>
          </a:xfrm>
          <a:prstGeom prst="rect">
            <a:avLst/>
          </a:prstGeom>
          <a:solidFill>
            <a:srgbClr val="FFFFFF"/>
          </a:solidFill>
          <a:ln w="38100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 eaLnBrk="0" hangingPunct="0">
              <a:tabLst>
                <a:tab pos="3430588" algn="l"/>
                <a:tab pos="4002088" algn="l"/>
                <a:tab pos="4400550" algn="l"/>
                <a:tab pos="45720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3430588" algn="l"/>
                <a:tab pos="4002088" algn="l"/>
                <a:tab pos="4400550" algn="l"/>
                <a:tab pos="45720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3430588" algn="l"/>
                <a:tab pos="4002088" algn="l"/>
                <a:tab pos="4400550" algn="l"/>
                <a:tab pos="45720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3430588" algn="l"/>
                <a:tab pos="4002088" algn="l"/>
                <a:tab pos="4400550" algn="l"/>
                <a:tab pos="45720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3430588" algn="l"/>
                <a:tab pos="4002088" algn="l"/>
                <a:tab pos="4400550" algn="l"/>
                <a:tab pos="45720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30588" algn="l"/>
                <a:tab pos="4002088" algn="l"/>
                <a:tab pos="4400550" algn="l"/>
                <a:tab pos="45720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30588" algn="l"/>
                <a:tab pos="4002088" algn="l"/>
                <a:tab pos="4400550" algn="l"/>
                <a:tab pos="45720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30588" algn="l"/>
                <a:tab pos="4002088" algn="l"/>
                <a:tab pos="4400550" algn="l"/>
                <a:tab pos="45720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30588" algn="l"/>
                <a:tab pos="4002088" algn="l"/>
                <a:tab pos="4400550" algn="l"/>
                <a:tab pos="45720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457200" lvl="1" indent="0" algn="l" eaLnBrk="1" fontAlgn="auto" hangingPunct="1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sz="1800" b="1" kern="0" dirty="0" smtClean="0">
                <a:solidFill>
                  <a:srgbClr val="0033CC"/>
                </a:solidFill>
                <a:latin typeface="Arial" charset="0"/>
                <a:cs typeface="Arial" charset="0"/>
              </a:rPr>
              <a:t>N :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No capability</a:t>
            </a:r>
          </a:p>
          <a:p>
            <a:pPr marL="457200" lvl="1" indent="0" algn="l" eaLnBrk="1" fontAlgn="auto" hangingPunct="1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 : Mode A      	</a:t>
            </a:r>
            <a:r>
              <a:rPr lang="en-US" sz="1800" b="1" kern="0" dirty="0" smtClean="0">
                <a:solidFill>
                  <a:srgbClr val="FF3300"/>
                </a:solidFill>
                <a:latin typeface="Arial" charset="0"/>
                <a:cs typeface="Arial" charset="0"/>
              </a:rPr>
              <a:t>B1 :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ADS-B 1090 Out</a:t>
            </a:r>
          </a:p>
          <a:p>
            <a:pPr marL="457200" lvl="1" indent="0" algn="l" eaLnBrk="1" fontAlgn="auto" hangingPunct="1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 : Mode A and C	</a:t>
            </a:r>
            <a:r>
              <a:rPr lang="en-US" sz="1800" b="1" kern="0" dirty="0" smtClean="0">
                <a:solidFill>
                  <a:srgbClr val="FF3300"/>
                </a:solidFill>
                <a:latin typeface="Arial" charset="0"/>
                <a:cs typeface="Arial" charset="0"/>
              </a:rPr>
              <a:t>B2 :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ADS-B 1090 In/Out</a:t>
            </a:r>
          </a:p>
          <a:p>
            <a:pPr marL="457200" lvl="1" indent="0" algn="l" eaLnBrk="1" fontAlgn="auto" hangingPunct="1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X : Mode S, </a:t>
            </a:r>
            <a:r>
              <a:rPr lang="en-US" sz="14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no a/c id, no alt	</a:t>
            </a:r>
            <a:r>
              <a:rPr lang="en-US" sz="1800" b="1" kern="0" dirty="0" smtClean="0">
                <a:solidFill>
                  <a:srgbClr val="FF3300"/>
                </a:solidFill>
                <a:latin typeface="Arial" charset="0"/>
                <a:cs typeface="Arial" charset="0"/>
              </a:rPr>
              <a:t>U1 :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UAT Out</a:t>
            </a:r>
          </a:p>
          <a:p>
            <a:pPr marL="457200" lvl="1" indent="0" algn="l" eaLnBrk="1" fontAlgn="auto" hangingPunct="1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 : Mode S, </a:t>
            </a:r>
            <a:r>
              <a:rPr lang="en-US" sz="14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a/c id, no alt	</a:t>
            </a:r>
            <a:r>
              <a:rPr lang="en-US" sz="1800" b="1" kern="0" dirty="0" smtClean="0">
                <a:solidFill>
                  <a:srgbClr val="FF3300"/>
                </a:solidFill>
                <a:latin typeface="Arial" charset="0"/>
                <a:cs typeface="Arial" charset="0"/>
              </a:rPr>
              <a:t>U2 : 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UAT In/Out</a:t>
            </a:r>
          </a:p>
          <a:p>
            <a:pPr marL="457200" lvl="1" indent="0" algn="l" eaLnBrk="1" fontAlgn="auto" hangingPunct="1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 : Mode S, </a:t>
            </a:r>
            <a:r>
              <a:rPr lang="en-US" sz="14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no a/c id, alt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	</a:t>
            </a:r>
            <a:r>
              <a:rPr lang="en-US" sz="1800" b="1" kern="0" dirty="0" smtClean="0">
                <a:solidFill>
                  <a:srgbClr val="FF3300"/>
                </a:solidFill>
                <a:latin typeface="Arial" charset="0"/>
                <a:cs typeface="Arial" charset="0"/>
              </a:rPr>
              <a:t>V1 :</a:t>
            </a:r>
            <a:r>
              <a:rPr lang="en-US" sz="1800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VDL In</a:t>
            </a:r>
          </a:p>
          <a:p>
            <a:pPr marL="457200" lvl="1" indent="0" algn="l" eaLnBrk="1" fontAlgn="auto" hangingPunct="1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P : Mode S, </a:t>
            </a:r>
            <a:r>
              <a:rPr lang="en-US" sz="14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a/c id, alt</a:t>
            </a:r>
            <a:r>
              <a:rPr lang="en-US" sz="1400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	</a:t>
            </a:r>
            <a:r>
              <a:rPr lang="en-US" sz="1800" b="1" kern="0" dirty="0" smtClean="0">
                <a:solidFill>
                  <a:srgbClr val="FF3300"/>
                </a:solidFill>
                <a:latin typeface="Arial" charset="0"/>
                <a:cs typeface="Arial" charset="0"/>
              </a:rPr>
              <a:t>V2 :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VDL In/Out</a:t>
            </a:r>
          </a:p>
          <a:p>
            <a:pPr marL="457200" lvl="1" indent="0" algn="l" eaLnBrk="1" fontAlgn="auto" hangingPunct="1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sz="1800" b="1" kern="0" dirty="0" smtClean="0">
                <a:solidFill>
                  <a:srgbClr val="FF3300"/>
                </a:solidFill>
                <a:latin typeface="Arial" charset="0"/>
                <a:cs typeface="Arial" charset="0"/>
              </a:rPr>
              <a:t>E :</a:t>
            </a:r>
            <a:r>
              <a:rPr lang="en-US" sz="1800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Mode S, </a:t>
            </a:r>
            <a:r>
              <a:rPr lang="en-US" sz="14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a/c id, alt, squitter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	</a:t>
            </a:r>
          </a:p>
          <a:p>
            <a:pPr marL="457200" lvl="1" indent="0" algn="l" eaLnBrk="1" fontAlgn="auto" hangingPunct="1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sz="1800" b="1" kern="0" dirty="0" smtClean="0">
                <a:solidFill>
                  <a:srgbClr val="FF3300"/>
                </a:solidFill>
                <a:latin typeface="Arial" charset="0"/>
                <a:cs typeface="Arial" charset="0"/>
              </a:rPr>
              <a:t>H :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Mode S, </a:t>
            </a:r>
            <a:r>
              <a:rPr lang="en-US" sz="14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a/c id, alt, </a:t>
            </a:r>
            <a:r>
              <a:rPr lang="en-US" sz="1400" b="1" kern="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enh</a:t>
            </a:r>
            <a:r>
              <a:rPr lang="en-US" sz="14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1400" b="1" kern="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surv</a:t>
            </a:r>
            <a:r>
              <a:rPr lang="en-US" sz="1400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	</a:t>
            </a:r>
            <a:r>
              <a:rPr lang="en-US" sz="1800" b="1" kern="0" dirty="0" smtClean="0">
                <a:solidFill>
                  <a:srgbClr val="FF3300"/>
                </a:solidFill>
                <a:latin typeface="Arial" charset="0"/>
                <a:cs typeface="Arial" charset="0"/>
              </a:rPr>
              <a:t>D1 :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ADS-C FANS/1</a:t>
            </a:r>
          </a:p>
          <a:p>
            <a:pPr marL="457200" lvl="1" indent="0" algn="l" eaLnBrk="1" fontAlgn="auto" hangingPunct="1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sz="1800" b="1" kern="0" dirty="0" smtClean="0">
                <a:solidFill>
                  <a:srgbClr val="FF3300"/>
                </a:solidFill>
                <a:latin typeface="Arial" charset="0"/>
                <a:cs typeface="Arial" charset="0"/>
              </a:rPr>
              <a:t>L :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Mode S, </a:t>
            </a:r>
            <a:r>
              <a:rPr lang="en-US" sz="14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a/c id, alt, </a:t>
            </a:r>
            <a:r>
              <a:rPr lang="en-US" sz="1400" b="1" kern="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sqtr</a:t>
            </a:r>
            <a:r>
              <a:rPr lang="en-US" sz="14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</a:t>
            </a:r>
            <a:r>
              <a:rPr lang="en-US" sz="1400" b="1" kern="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enh</a:t>
            </a:r>
            <a:r>
              <a:rPr lang="en-US" sz="1400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	</a:t>
            </a:r>
            <a:r>
              <a:rPr lang="en-US" sz="1800" b="1" kern="0" dirty="0" smtClean="0">
                <a:solidFill>
                  <a:srgbClr val="FF3300"/>
                </a:solidFill>
                <a:latin typeface="Arial" charset="0"/>
                <a:cs typeface="Arial" charset="0"/>
              </a:rPr>
              <a:t>G1 :</a:t>
            </a:r>
            <a:r>
              <a:rPr lang="en-US" sz="1800" kern="0" dirty="0" smtClean="0">
                <a:solidFill>
                  <a:srgbClr val="1D2F68"/>
                </a:solidFill>
                <a:latin typeface="Arial" charset="0"/>
                <a:cs typeface="Arial" charset="0"/>
              </a:rPr>
              <a:t> </a:t>
            </a:r>
            <a:r>
              <a:rPr lang="en-US" sz="1800" b="1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ADS- C ATN</a:t>
            </a:r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2295525" y="5576888"/>
            <a:ext cx="352425" cy="180975"/>
          </a:xfrm>
          <a:prstGeom prst="rect">
            <a:avLst/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</a:pPr>
            <a:endParaRPr lang="en-US" sz="24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7413" name="Rectangle 7"/>
          <p:cNvSpPr>
            <a:spLocks noChangeArrowheads="1"/>
          </p:cNvSpPr>
          <p:nvPr/>
        </p:nvSpPr>
        <p:spPr bwMode="auto">
          <a:xfrm>
            <a:off x="4552950" y="5576888"/>
            <a:ext cx="352425" cy="180975"/>
          </a:xfrm>
          <a:prstGeom prst="rect">
            <a:avLst/>
          </a:prstGeom>
          <a:solidFill>
            <a:srgbClr val="0033CC"/>
          </a:solidFill>
          <a:ln w="9525" algn="ctr">
            <a:solidFill>
              <a:srgbClr val="00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</a:pPr>
            <a:endParaRPr lang="en-US" sz="24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5086350" y="5514975"/>
            <a:ext cx="17145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l" eaLnBrk="1" fontAlgn="ctr" hangingPunct="1">
              <a:buNone/>
            </a:pPr>
            <a:r>
              <a:rPr lang="en-US" sz="1400" dirty="0">
                <a:solidFill>
                  <a:srgbClr val="000000"/>
                </a:solidFill>
                <a:cs typeface="Arial" charset="0"/>
              </a:rPr>
              <a:t>Redefined qualifier</a:t>
            </a:r>
          </a:p>
        </p:txBody>
      </p:sp>
      <p:sp>
        <p:nvSpPr>
          <p:cNvPr id="17415" name="Text Box 9"/>
          <p:cNvSpPr txBox="1">
            <a:spLocks noChangeArrowheads="1"/>
          </p:cNvSpPr>
          <p:nvPr/>
        </p:nvSpPr>
        <p:spPr bwMode="auto">
          <a:xfrm>
            <a:off x="2867025" y="5514975"/>
            <a:ext cx="1343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l" eaLnBrk="1" fontAlgn="ctr" hangingPunct="1">
              <a:buNone/>
            </a:pPr>
            <a:r>
              <a:rPr lang="en-US" sz="1400" dirty="0">
                <a:solidFill>
                  <a:srgbClr val="000000"/>
                </a:solidFill>
                <a:cs typeface="Arial" charset="0"/>
              </a:rPr>
              <a:t>New qualifier</a:t>
            </a:r>
          </a:p>
        </p:txBody>
      </p:sp>
    </p:spTree>
    <p:extLst>
      <p:ext uri="{BB962C8B-B14F-4D97-AF65-F5344CB8AC3E}">
        <p14:creationId xmlns:p14="http://schemas.microsoft.com/office/powerpoint/2010/main" val="2070067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10b Items for Oceanic Operations</a:t>
            </a:r>
          </a:p>
        </p:txBody>
      </p:sp>
      <p:sp>
        <p:nvSpPr>
          <p:cNvPr id="18435" name="Content Placeholder 3"/>
          <p:cNvSpPr>
            <a:spLocks noGrp="1"/>
          </p:cNvSpPr>
          <p:nvPr>
            <p:ph sz="half" idx="1"/>
          </p:nvPr>
        </p:nvSpPr>
        <p:spPr>
          <a:xfrm>
            <a:off x="495300" y="1176338"/>
            <a:ext cx="3948113" cy="4722812"/>
          </a:xfrm>
        </p:spPr>
        <p:txBody>
          <a:bodyPr/>
          <a:lstStyle/>
          <a:p>
            <a:r>
              <a:rPr lang="en-US" smtClean="0"/>
              <a:t>ADS-C </a:t>
            </a:r>
          </a:p>
          <a:p>
            <a:pPr lvl="1"/>
            <a:r>
              <a:rPr lang="en-US" smtClean="0">
                <a:solidFill>
                  <a:srgbClr val="0000FF"/>
                </a:solidFill>
              </a:rPr>
              <a:t>D1</a:t>
            </a:r>
            <a:r>
              <a:rPr lang="en-US" smtClean="0"/>
              <a:t> FANS 1/A</a:t>
            </a:r>
          </a:p>
          <a:p>
            <a:pPr lvl="1"/>
            <a:r>
              <a:rPr lang="en-US" smtClean="0">
                <a:solidFill>
                  <a:srgbClr val="0000FF"/>
                </a:solidFill>
              </a:rPr>
              <a:t>G1</a:t>
            </a:r>
            <a:r>
              <a:rPr lang="en-US" smtClean="0"/>
              <a:t> ATN</a:t>
            </a:r>
          </a:p>
          <a:p>
            <a:pPr lvl="1"/>
            <a:endParaRPr lang="en-US" smtClean="0"/>
          </a:p>
        </p:txBody>
      </p:sp>
      <p:sp>
        <p:nvSpPr>
          <p:cNvPr id="18436" name="Content Placeholder 4"/>
          <p:cNvSpPr>
            <a:spLocks noGrp="1"/>
          </p:cNvSpPr>
          <p:nvPr>
            <p:ph sz="half" idx="2"/>
          </p:nvPr>
        </p:nvSpPr>
        <p:spPr>
          <a:xfrm>
            <a:off x="4595813" y="1117600"/>
            <a:ext cx="3949700" cy="4781550"/>
          </a:xfrm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7274838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2309</TotalTime>
  <Words>928</Words>
  <Application>Microsoft Office PowerPoint</Application>
  <PresentationFormat>On-screen Show (4:3)</PresentationFormat>
  <Paragraphs>182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1_Custom Design</vt:lpstr>
      <vt:lpstr>2_Custom Design</vt:lpstr>
      <vt:lpstr>FAA Implementation of Amendment 1</vt:lpstr>
      <vt:lpstr>Outline</vt:lpstr>
      <vt:lpstr>Background</vt:lpstr>
      <vt:lpstr>Summary of Signicant Changes</vt:lpstr>
      <vt:lpstr>Summary of Significant Changes</vt:lpstr>
      <vt:lpstr>Item 10a Changes</vt:lpstr>
      <vt:lpstr>10a Items for Oceanic Operations</vt:lpstr>
      <vt:lpstr>Item 10b Changes</vt:lpstr>
      <vt:lpstr>10b Items for Oceanic Operations</vt:lpstr>
      <vt:lpstr>Item 18 Changes</vt:lpstr>
      <vt:lpstr>Item 18 for Oceanic Operations</vt:lpstr>
      <vt:lpstr>FAA Implementation</vt:lpstr>
      <vt:lpstr>FAA Automation Impacts</vt:lpstr>
      <vt:lpstr>Testing</vt:lpstr>
      <vt:lpstr>Training</vt:lpstr>
      <vt:lpstr>Documentation- Procedures</vt:lpstr>
      <vt:lpstr>Documentation- NOTAMs</vt:lpstr>
      <vt:lpstr>Transition</vt:lpstr>
    </vt:vector>
  </TitlesOfParts>
  <Company>FAA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MTONEY</dc:creator>
  <cp:lastModifiedBy>Braks Etta</cp:lastModifiedBy>
  <cp:revision>137</cp:revision>
  <dcterms:created xsi:type="dcterms:W3CDTF">2005-01-28T20:32:53Z</dcterms:created>
  <dcterms:modified xsi:type="dcterms:W3CDTF">2012-10-18T14:00:39Z</dcterms:modified>
</cp:coreProperties>
</file>