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3661" r:id="rId2"/>
  </p:sldMasterIdLst>
  <p:notesMasterIdLst>
    <p:notesMasterId r:id="rId10"/>
  </p:notesMasterIdLst>
  <p:handoutMasterIdLst>
    <p:handoutMasterId r:id="rId11"/>
  </p:handoutMasterIdLst>
  <p:sldIdLst>
    <p:sldId id="273" r:id="rId3"/>
    <p:sldId id="274" r:id="rId4"/>
    <p:sldId id="275" r:id="rId5"/>
    <p:sldId id="276" r:id="rId6"/>
    <p:sldId id="277" r:id="rId7"/>
    <p:sldId id="278" r:id="rId8"/>
    <p:sldId id="280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D0E1773-2C58-4A1C-9F4D-09A126D9EB70}">
          <p14:sldIdLst>
            <p14:sldId id="273"/>
            <p14:sldId id="274"/>
            <p14:sldId id="275"/>
            <p14:sldId id="276"/>
            <p14:sldId id="277"/>
            <p14:sldId id="278"/>
            <p14:sldId id="28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99"/>
    <a:srgbClr val="FFCC00"/>
    <a:srgbClr val="DDDDDD"/>
    <a:srgbClr val="C0C0C0"/>
    <a:srgbClr val="1D2F68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6" autoAdjust="0"/>
    <p:restoredTop sz="94705" autoAdjust="0"/>
  </p:normalViewPr>
  <p:slideViewPr>
    <p:cSldViewPr snapToGrid="0">
      <p:cViewPr varScale="1">
        <p:scale>
          <a:sx n="105" d="100"/>
          <a:sy n="105" d="100"/>
        </p:scale>
        <p:origin x="-318" y="-84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87C48A99-3596-4E58-ABE8-9D998A9384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60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55D68406-F15C-4303-97CE-0E3EE59880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6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38345-9CBA-4181-BEB7-82A779821C66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9A895D-F1B2-4238-92B1-93B3C1FCF0B4}" type="slidenum">
              <a:rPr lang="en-US"/>
              <a:pPr/>
              <a:t>2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charset="0"/>
                <a:ea typeface="ＭＳ Ｐゴシック" pitchFamily="34" charset="-128"/>
              </a:rPr>
              <a:t>The OCAT trial will occur in the Oakland FIR; participation is limited to partner airlines, perhaps 2 to 4. Start of the trial is awaiting regular ATOP upgrades, which we anticipate will be completed by March, 2013.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4EEA5A3-B985-4C95-A045-4D965CEB65F2}" type="slidenum">
              <a:rPr lang="en-US" smtClean="0">
                <a:latin typeface="Calibri" pitchFamily="34" charset="0"/>
              </a:rPr>
              <a:pPr eaLnBrk="1" hangingPunct="1"/>
              <a:t>3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9A895D-F1B2-4238-92B1-93B3C1FCF0B4}" type="slidenum">
              <a:rPr lang="en-US"/>
              <a:pPr/>
              <a:t>4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Bef>
                <a:spcPts val="300"/>
              </a:spcBef>
              <a:buFontTx/>
              <a:buChar char="•"/>
            </a:pPr>
            <a:r>
              <a:rPr lang="en-CA" sz="1800" dirty="0" smtClean="0">
                <a:latin typeface="Arial" charset="0"/>
                <a:ea typeface="ＭＳ Ｐゴシック" pitchFamily="34" charset="-128"/>
              </a:rPr>
              <a:t>fly more preferred oceanic routings (vertical, lateral, speed)</a:t>
            </a:r>
          </a:p>
          <a:p>
            <a:pPr marL="171450" indent="-171450">
              <a:spcBef>
                <a:spcPts val="300"/>
              </a:spcBef>
              <a:buFontTx/>
              <a:buChar char="•"/>
            </a:pPr>
            <a:r>
              <a:rPr lang="en-GB" sz="1800" dirty="0" smtClean="0">
                <a:latin typeface="Arial" charset="0"/>
                <a:ea typeface="ＭＳ Ｐゴシック" pitchFamily="34" charset="-128"/>
              </a:rPr>
              <a:t>ATOP </a:t>
            </a:r>
            <a:r>
              <a:rPr lang="en-CA" sz="1800" dirty="0" smtClean="0">
                <a:latin typeface="Arial" charset="0"/>
                <a:ea typeface="ＭＳ Ｐゴシック" pitchFamily="34" charset="-128"/>
              </a:rPr>
              <a:t>conflict probe capabilities available thru standard web service to pre-probe desired flight changes</a:t>
            </a:r>
          </a:p>
          <a:p>
            <a:pPr marL="171450" indent="-171450">
              <a:spcBef>
                <a:spcPts val="300"/>
              </a:spcBef>
              <a:buFontTx/>
              <a:buChar char="•"/>
            </a:pPr>
            <a:r>
              <a:rPr lang="en-CA" sz="1800" dirty="0" smtClean="0">
                <a:latin typeface="Arial" charset="0"/>
                <a:ea typeface="ＭＳ Ｐゴシック" pitchFamily="34" charset="-128"/>
              </a:rPr>
              <a:t>advisory service to inform if desired changes are currently conflict-free and more likely to be acceptable to oceanic air traffic control</a:t>
            </a:r>
          </a:p>
          <a:p>
            <a:pPr marL="171450" indent="-171450">
              <a:spcBef>
                <a:spcPts val="300"/>
              </a:spcBef>
              <a:buFontTx/>
              <a:buChar char="•"/>
            </a:pPr>
            <a:r>
              <a:rPr lang="en-CA" sz="1800" dirty="0" smtClean="0">
                <a:latin typeface="Arial" charset="0"/>
                <a:ea typeface="ＭＳ Ｐゴシック" pitchFamily="34" charset="-128"/>
              </a:rPr>
              <a:t>Clearance requests will continue to be made, and responded to, in accordance with </a:t>
            </a:r>
            <a:r>
              <a:rPr lang="en-GB" sz="1800" dirty="0" smtClean="0">
                <a:latin typeface="Arial" charset="0"/>
                <a:ea typeface="ＭＳ Ｐゴシック" pitchFamily="34" charset="-128"/>
              </a:rPr>
              <a:t>existing air traffic control and pilot procedures</a:t>
            </a:r>
            <a:endParaRPr lang="en-US" sz="1800" dirty="0" smtClean="0">
              <a:latin typeface="Arial" charset="0"/>
              <a:ea typeface="ＭＳ Ｐゴシック" pitchFamily="34" charset="-128"/>
            </a:endParaRPr>
          </a:p>
          <a:p>
            <a:pPr marL="171450" lvl="1" indent="-171450">
              <a:spcBef>
                <a:spcPts val="300"/>
              </a:spcBef>
              <a:buFontTx/>
              <a:buChar char="•"/>
            </a:pPr>
            <a:r>
              <a:rPr lang="en-US" sz="1800" dirty="0" smtClean="0">
                <a:latin typeface="Arial" charset="0"/>
                <a:ea typeface="ＭＳ Ｐゴシック" pitchFamily="34" charset="-128"/>
              </a:rPr>
              <a:t>anticipated that airline use of OCAT to pre-validate routes can lead to more in-flight requests and higher acceptance rates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a typeface="ＭＳ Ｐゴシック" pitchFamily="34" charset="-128"/>
              </a:rPr>
              <a:t>Visualization of today’s system compared with OCAT</a:t>
            </a:r>
          </a:p>
          <a:p>
            <a:r>
              <a:rPr lang="en-US" smtClean="0">
                <a:ea typeface="ＭＳ Ｐゴシック" pitchFamily="34" charset="-128"/>
              </a:rPr>
              <a:t>“Shadow system” in right side graphic </a:t>
            </a: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D543D66-5AF0-4CB1-8A38-798C18C51D97}" type="slidenum">
              <a:rPr lang="en-US" smtClean="0">
                <a:latin typeface="Calibri" pitchFamily="34" charset="0"/>
              </a:rPr>
              <a:pPr eaLnBrk="1" hangingPunct="1"/>
              <a:t>5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316FFF1-2F88-4B43-A2D5-4AE3BB98508A}" type="slidenum">
              <a:rPr lang="en-US" smtClean="0">
                <a:latin typeface="Calibri" pitchFamily="34" charset="0"/>
              </a:rPr>
              <a:pPr eaLnBrk="1" hangingPunct="1"/>
              <a:t>6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45" name="Picture 1081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r="31892"/>
          <a:stretch/>
        </p:blipFill>
        <p:spPr bwMode="auto">
          <a:xfrm>
            <a:off x="5577840" y="-1832"/>
            <a:ext cx="3566160" cy="68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  <p:sp>
        <p:nvSpPr>
          <p:cNvPr id="6351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Presented to: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By: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Date:</a:t>
            </a:r>
          </a:p>
        </p:txBody>
      </p:sp>
      <p:grpSp>
        <p:nvGrpSpPr>
          <p:cNvPr id="63544" name="Group 1080"/>
          <p:cNvGrpSpPr>
            <a:grpSpLocks/>
          </p:cNvGrpSpPr>
          <p:nvPr userDrawn="1"/>
        </p:nvGrpSpPr>
        <p:grpSpPr bwMode="auto">
          <a:xfrm>
            <a:off x="5873750" y="271463"/>
            <a:ext cx="2895600" cy="909638"/>
            <a:chOff x="3700" y="171"/>
            <a:chExt cx="1824" cy="573"/>
          </a:xfrm>
        </p:grpSpPr>
        <p:pic>
          <p:nvPicPr>
            <p:cNvPr id="63543" name="Picture 1079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00" y="171"/>
              <a:ext cx="573" cy="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535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3339" y="6248400"/>
            <a:ext cx="1672032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6798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6504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D3ABA1-EA94-43C0-B992-7CBCC31144F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5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266C2-23C9-4679-9EA6-D74DA6C8C2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0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FF14-FC6A-41B6-B2DC-884C6B7C3F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31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F915-29B1-4ADF-B1F4-B910889950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7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7D554-CBC1-41AB-90CF-337CEC897E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86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7" r:id="rId4"/>
    <p:sldLayoutId id="2147483658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Select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  <p:extLst>
      <p:ext uri="{BB962C8B-B14F-4D97-AF65-F5344CB8AC3E}">
        <p14:creationId xmlns:p14="http://schemas.microsoft.com/office/powerpoint/2010/main" val="298816526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Rectangle 1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Oceanic Conflict Advisory Trial</a:t>
            </a:r>
            <a:endParaRPr lang="en-US" dirty="0"/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NextGen</a:t>
            </a:r>
            <a:r>
              <a:rPr lang="en-US" dirty="0" smtClean="0"/>
              <a:t> Demonstration Activity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754188" y="4497388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 smtClean="0">
                <a:solidFill>
                  <a:srgbClr val="002060"/>
                </a:solidFill>
              </a:rPr>
              <a:t>IPACG/37</a:t>
            </a:r>
            <a:r>
              <a:rPr lang="en-US" sz="1600" dirty="0" smtClean="0">
                <a:solidFill>
                  <a:schemeClr val="bg1"/>
                </a:solidFill>
              </a:rPr>
              <a:t>udience</a:t>
            </a:r>
            <a:r>
              <a:rPr lang="en-US" sz="1600" dirty="0">
                <a:solidFill>
                  <a:schemeClr val="bg1"/>
                </a:solidFill>
              </a:rPr>
              <a:t>&gt;</a:t>
            </a:r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788988" y="4875213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 smtClean="0">
                <a:solidFill>
                  <a:srgbClr val="1D2F68"/>
                </a:solidFill>
              </a:rPr>
              <a:t>Federal Aviation Administration</a:t>
            </a:r>
            <a:endParaRPr lang="en-US" sz="1600" dirty="0">
              <a:solidFill>
                <a:srgbClr val="1D2F68"/>
              </a:solidFill>
            </a:endParaRP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1000125" y="5224463"/>
            <a:ext cx="3465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 smtClean="0">
                <a:solidFill>
                  <a:srgbClr val="002060"/>
                </a:solidFill>
              </a:rPr>
              <a:t>29 October – 02 November 2012</a:t>
            </a:r>
            <a:endParaRPr lang="en-US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Oceanic Conflict Advisory Trial </a:t>
            </a:r>
            <a:r>
              <a:rPr lang="en-US" sz="3200" dirty="0" smtClean="0"/>
              <a:t>(OCAT)</a:t>
            </a:r>
            <a:endParaRPr lang="en-US" sz="3200" dirty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OCAT is a component of Oceanic Trajectory Based Operations (TBO)</a:t>
            </a:r>
          </a:p>
          <a:p>
            <a:r>
              <a:rPr lang="en-US" dirty="0" smtClean="0"/>
              <a:t>Enables airlines to determine if desired oceanic flight plan amendments are conflict free</a:t>
            </a:r>
          </a:p>
          <a:p>
            <a:r>
              <a:rPr lang="en-US" dirty="0" smtClean="0"/>
              <a:t>One year trial is planned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1794D-CE01-4982-8A1C-98D478D9AB49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/>
          <p:cNvSpPr/>
          <p:nvPr/>
        </p:nvSpPr>
        <p:spPr>
          <a:xfrm>
            <a:off x="914400" y="3525838"/>
            <a:ext cx="2590800" cy="2120900"/>
          </a:xfrm>
          <a:custGeom>
            <a:avLst/>
            <a:gdLst>
              <a:gd name="connsiteX0" fmla="*/ 2590800 w 2590800"/>
              <a:gd name="connsiteY0" fmla="*/ 2095500 h 2120900"/>
              <a:gd name="connsiteX1" fmla="*/ 2590800 w 2590800"/>
              <a:gd name="connsiteY1" fmla="*/ 355600 h 2120900"/>
              <a:gd name="connsiteX2" fmla="*/ 2489200 w 2590800"/>
              <a:gd name="connsiteY2" fmla="*/ 203200 h 2120900"/>
              <a:gd name="connsiteX3" fmla="*/ 2082800 w 2590800"/>
              <a:gd name="connsiteY3" fmla="*/ 209550 h 2120900"/>
              <a:gd name="connsiteX4" fmla="*/ 2082800 w 2590800"/>
              <a:gd name="connsiteY4" fmla="*/ 152400 h 2120900"/>
              <a:gd name="connsiteX5" fmla="*/ 1663700 w 2590800"/>
              <a:gd name="connsiteY5" fmla="*/ 152400 h 2120900"/>
              <a:gd name="connsiteX6" fmla="*/ 1663700 w 2590800"/>
              <a:gd name="connsiteY6" fmla="*/ 95250 h 2120900"/>
              <a:gd name="connsiteX7" fmla="*/ 1511300 w 2590800"/>
              <a:gd name="connsiteY7" fmla="*/ 95250 h 2120900"/>
              <a:gd name="connsiteX8" fmla="*/ 1454150 w 2590800"/>
              <a:gd name="connsiteY8" fmla="*/ 120650 h 2120900"/>
              <a:gd name="connsiteX9" fmla="*/ 1225550 w 2590800"/>
              <a:gd name="connsiteY9" fmla="*/ 0 h 2120900"/>
              <a:gd name="connsiteX10" fmla="*/ 908050 w 2590800"/>
              <a:gd name="connsiteY10" fmla="*/ 50800 h 2120900"/>
              <a:gd name="connsiteX11" fmla="*/ 584200 w 2590800"/>
              <a:gd name="connsiteY11" fmla="*/ 222250 h 2120900"/>
              <a:gd name="connsiteX12" fmla="*/ 0 w 2590800"/>
              <a:gd name="connsiteY12" fmla="*/ 215900 h 2120900"/>
              <a:gd name="connsiteX13" fmla="*/ 6350 w 2590800"/>
              <a:gd name="connsiteY13" fmla="*/ 2120900 h 2120900"/>
              <a:gd name="connsiteX14" fmla="*/ 2590800 w 2590800"/>
              <a:gd name="connsiteY14" fmla="*/ 2095500 h 212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90800" h="2120900">
                <a:moveTo>
                  <a:pt x="2590800" y="2095500"/>
                </a:moveTo>
                <a:lnTo>
                  <a:pt x="2590800" y="355600"/>
                </a:lnTo>
                <a:lnTo>
                  <a:pt x="2489200" y="203200"/>
                </a:lnTo>
                <a:lnTo>
                  <a:pt x="2082800" y="209550"/>
                </a:lnTo>
                <a:lnTo>
                  <a:pt x="2082800" y="152400"/>
                </a:lnTo>
                <a:lnTo>
                  <a:pt x="1663700" y="152400"/>
                </a:lnTo>
                <a:lnTo>
                  <a:pt x="1663700" y="95250"/>
                </a:lnTo>
                <a:lnTo>
                  <a:pt x="1511300" y="95250"/>
                </a:lnTo>
                <a:lnTo>
                  <a:pt x="1454150" y="120650"/>
                </a:lnTo>
                <a:lnTo>
                  <a:pt x="1225550" y="0"/>
                </a:lnTo>
                <a:lnTo>
                  <a:pt x="908050" y="50800"/>
                </a:lnTo>
                <a:lnTo>
                  <a:pt x="584200" y="222250"/>
                </a:lnTo>
                <a:lnTo>
                  <a:pt x="0" y="215900"/>
                </a:lnTo>
                <a:cubicBezTo>
                  <a:pt x="2117" y="850900"/>
                  <a:pt x="4233" y="1485900"/>
                  <a:pt x="6350" y="2120900"/>
                </a:cubicBezTo>
                <a:lnTo>
                  <a:pt x="2590800" y="20955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16387" name="Title 2"/>
          <p:cNvSpPr>
            <a:spLocks noGrp="1"/>
          </p:cNvSpPr>
          <p:nvPr>
            <p:ph type="title"/>
          </p:nvPr>
        </p:nvSpPr>
        <p:spPr>
          <a:xfrm>
            <a:off x="282575" y="76200"/>
            <a:ext cx="8472488" cy="609600"/>
          </a:xfrm>
        </p:spPr>
        <p:txBody>
          <a:bodyPr/>
          <a:lstStyle/>
          <a:p>
            <a:r>
              <a:rPr lang="en-US" smtClean="0">
                <a:latin typeface="Arial" charset="0"/>
                <a:ea typeface="ＭＳ Ｐゴシック" pitchFamily="34" charset="-128"/>
              </a:rPr>
              <a:t>OCAT/ Oakland FIR </a:t>
            </a:r>
          </a:p>
        </p:txBody>
      </p:sp>
      <p:sp>
        <p:nvSpPr>
          <p:cNvPr id="14" name="Freeform 13"/>
          <p:cNvSpPr/>
          <p:nvPr/>
        </p:nvSpPr>
        <p:spPr>
          <a:xfrm>
            <a:off x="3505200" y="3411538"/>
            <a:ext cx="3409950" cy="2203450"/>
          </a:xfrm>
          <a:custGeom>
            <a:avLst/>
            <a:gdLst>
              <a:gd name="connsiteX0" fmla="*/ 0 w 3409950"/>
              <a:gd name="connsiteY0" fmla="*/ 2203450 h 2203450"/>
              <a:gd name="connsiteX1" fmla="*/ 12700 w 3409950"/>
              <a:gd name="connsiteY1" fmla="*/ 1009650 h 2203450"/>
              <a:gd name="connsiteX2" fmla="*/ 254000 w 3409950"/>
              <a:gd name="connsiteY2" fmla="*/ 946150 h 2203450"/>
              <a:gd name="connsiteX3" fmla="*/ 444500 w 3409950"/>
              <a:gd name="connsiteY3" fmla="*/ 793750 h 2203450"/>
              <a:gd name="connsiteX4" fmla="*/ 1123950 w 3409950"/>
              <a:gd name="connsiteY4" fmla="*/ 787400 h 2203450"/>
              <a:gd name="connsiteX5" fmla="*/ 1454150 w 3409950"/>
              <a:gd name="connsiteY5" fmla="*/ 495300 h 2203450"/>
              <a:gd name="connsiteX6" fmla="*/ 1390650 w 3409950"/>
              <a:gd name="connsiteY6" fmla="*/ 431800 h 2203450"/>
              <a:gd name="connsiteX7" fmla="*/ 1428750 w 3409950"/>
              <a:gd name="connsiteY7" fmla="*/ 400050 h 2203450"/>
              <a:gd name="connsiteX8" fmla="*/ 1384300 w 3409950"/>
              <a:gd name="connsiteY8" fmla="*/ 355600 h 2203450"/>
              <a:gd name="connsiteX9" fmla="*/ 1866900 w 3409950"/>
              <a:gd name="connsiteY9" fmla="*/ 0 h 2203450"/>
              <a:gd name="connsiteX10" fmla="*/ 2044700 w 3409950"/>
              <a:gd name="connsiteY10" fmla="*/ 0 h 2203450"/>
              <a:gd name="connsiteX11" fmla="*/ 2044700 w 3409950"/>
              <a:gd name="connsiteY11" fmla="*/ 895350 h 2203450"/>
              <a:gd name="connsiteX12" fmla="*/ 3409950 w 3409950"/>
              <a:gd name="connsiteY12" fmla="*/ 901700 h 2203450"/>
              <a:gd name="connsiteX13" fmla="*/ 3409950 w 3409950"/>
              <a:gd name="connsiteY13" fmla="*/ 2063750 h 2203450"/>
              <a:gd name="connsiteX14" fmla="*/ 0 w 3409950"/>
              <a:gd name="connsiteY14" fmla="*/ 2203450 h 220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09950" h="2203450">
                <a:moveTo>
                  <a:pt x="0" y="2203450"/>
                </a:moveTo>
                <a:lnTo>
                  <a:pt x="12700" y="1009650"/>
                </a:lnTo>
                <a:lnTo>
                  <a:pt x="254000" y="946150"/>
                </a:lnTo>
                <a:lnTo>
                  <a:pt x="444500" y="793750"/>
                </a:lnTo>
                <a:lnTo>
                  <a:pt x="1123950" y="787400"/>
                </a:lnTo>
                <a:lnTo>
                  <a:pt x="1454150" y="495300"/>
                </a:lnTo>
                <a:lnTo>
                  <a:pt x="1390650" y="431800"/>
                </a:lnTo>
                <a:lnTo>
                  <a:pt x="1428750" y="400050"/>
                </a:lnTo>
                <a:lnTo>
                  <a:pt x="1384300" y="355600"/>
                </a:lnTo>
                <a:lnTo>
                  <a:pt x="1866900" y="0"/>
                </a:lnTo>
                <a:lnTo>
                  <a:pt x="2044700" y="0"/>
                </a:lnTo>
                <a:lnTo>
                  <a:pt x="2044700" y="895350"/>
                </a:lnTo>
                <a:lnTo>
                  <a:pt x="3409950" y="901700"/>
                </a:lnTo>
                <a:lnTo>
                  <a:pt x="3409950" y="2063750"/>
                </a:lnTo>
                <a:lnTo>
                  <a:pt x="0" y="220345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i="1" dirty="0">
              <a:solidFill>
                <a:srgbClr val="000000"/>
              </a:solidFill>
            </a:endParaRPr>
          </a:p>
        </p:txBody>
      </p:sp>
      <p:grpSp>
        <p:nvGrpSpPr>
          <p:cNvPr id="16389" name="Group 2"/>
          <p:cNvGrpSpPr>
            <a:grpSpLocks/>
          </p:cNvGrpSpPr>
          <p:nvPr/>
        </p:nvGrpSpPr>
        <p:grpSpPr bwMode="auto">
          <a:xfrm>
            <a:off x="381000" y="685800"/>
            <a:ext cx="8458200" cy="5257800"/>
            <a:chOff x="381000" y="685800"/>
            <a:chExt cx="8458200" cy="5257800"/>
          </a:xfrm>
        </p:grpSpPr>
        <p:grpSp>
          <p:nvGrpSpPr>
            <p:cNvPr id="16390" name="Group 25"/>
            <p:cNvGrpSpPr>
              <a:grpSpLocks/>
            </p:cNvGrpSpPr>
            <p:nvPr/>
          </p:nvGrpSpPr>
          <p:grpSpPr bwMode="auto">
            <a:xfrm>
              <a:off x="381000" y="685800"/>
              <a:ext cx="8458200" cy="5257800"/>
              <a:chOff x="1311171" y="509588"/>
              <a:chExt cx="6796192" cy="4055517"/>
            </a:xfrm>
          </p:grpSpPr>
          <p:pic>
            <p:nvPicPr>
              <p:cNvPr id="16394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37" r="1846" b="26401"/>
              <a:stretch>
                <a:fillRect/>
              </a:stretch>
            </p:blipFill>
            <p:spPr bwMode="auto">
              <a:xfrm>
                <a:off x="1311171" y="509588"/>
                <a:ext cx="6633793" cy="4055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Freeform 9"/>
              <p:cNvSpPr/>
              <p:nvPr/>
            </p:nvSpPr>
            <p:spPr>
              <a:xfrm>
                <a:off x="1454034" y="1436529"/>
                <a:ext cx="1974569" cy="1022450"/>
              </a:xfrm>
              <a:custGeom>
                <a:avLst/>
                <a:gdLst>
                  <a:gd name="connsiteX0" fmla="*/ 1479550 w 1974850"/>
                  <a:gd name="connsiteY0" fmla="*/ 1022350 h 1022350"/>
                  <a:gd name="connsiteX1" fmla="*/ 0 w 1974850"/>
                  <a:gd name="connsiteY1" fmla="*/ 1009650 h 1022350"/>
                  <a:gd name="connsiteX2" fmla="*/ 101600 w 1974850"/>
                  <a:gd name="connsiteY2" fmla="*/ 914400 h 1022350"/>
                  <a:gd name="connsiteX3" fmla="*/ 101600 w 1974850"/>
                  <a:gd name="connsiteY3" fmla="*/ 685800 h 1022350"/>
                  <a:gd name="connsiteX4" fmla="*/ 234950 w 1974850"/>
                  <a:gd name="connsiteY4" fmla="*/ 590550 h 1022350"/>
                  <a:gd name="connsiteX5" fmla="*/ 495300 w 1974850"/>
                  <a:gd name="connsiteY5" fmla="*/ 457200 h 1022350"/>
                  <a:gd name="connsiteX6" fmla="*/ 679450 w 1974850"/>
                  <a:gd name="connsiteY6" fmla="*/ 311150 h 1022350"/>
                  <a:gd name="connsiteX7" fmla="*/ 838200 w 1974850"/>
                  <a:gd name="connsiteY7" fmla="*/ 177800 h 1022350"/>
                  <a:gd name="connsiteX8" fmla="*/ 933450 w 1974850"/>
                  <a:gd name="connsiteY8" fmla="*/ 63500 h 1022350"/>
                  <a:gd name="connsiteX9" fmla="*/ 1149350 w 1974850"/>
                  <a:gd name="connsiteY9" fmla="*/ 69850 h 1022350"/>
                  <a:gd name="connsiteX10" fmla="*/ 1155700 w 1974850"/>
                  <a:gd name="connsiteY10" fmla="*/ 107950 h 1022350"/>
                  <a:gd name="connsiteX11" fmla="*/ 1295400 w 1974850"/>
                  <a:gd name="connsiteY11" fmla="*/ 120650 h 1022350"/>
                  <a:gd name="connsiteX12" fmla="*/ 1765300 w 1974850"/>
                  <a:gd name="connsiteY12" fmla="*/ 0 h 1022350"/>
                  <a:gd name="connsiteX13" fmla="*/ 1974850 w 1974850"/>
                  <a:gd name="connsiteY13" fmla="*/ 165100 h 1022350"/>
                  <a:gd name="connsiteX14" fmla="*/ 1974850 w 1974850"/>
                  <a:gd name="connsiteY14" fmla="*/ 768350 h 1022350"/>
                  <a:gd name="connsiteX15" fmla="*/ 1479550 w 1974850"/>
                  <a:gd name="connsiteY15" fmla="*/ 768350 h 1022350"/>
                  <a:gd name="connsiteX16" fmla="*/ 1479550 w 1974850"/>
                  <a:gd name="connsiteY16" fmla="*/ 10223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74850" h="1022350">
                    <a:moveTo>
                      <a:pt x="1479550" y="1022350"/>
                    </a:moveTo>
                    <a:lnTo>
                      <a:pt x="0" y="1009650"/>
                    </a:lnTo>
                    <a:lnTo>
                      <a:pt x="101600" y="914400"/>
                    </a:lnTo>
                    <a:lnTo>
                      <a:pt x="101600" y="685800"/>
                    </a:lnTo>
                    <a:lnTo>
                      <a:pt x="234950" y="590550"/>
                    </a:lnTo>
                    <a:lnTo>
                      <a:pt x="495300" y="457200"/>
                    </a:lnTo>
                    <a:lnTo>
                      <a:pt x="679450" y="311150"/>
                    </a:lnTo>
                    <a:lnTo>
                      <a:pt x="838200" y="177800"/>
                    </a:lnTo>
                    <a:lnTo>
                      <a:pt x="933450" y="63500"/>
                    </a:lnTo>
                    <a:lnTo>
                      <a:pt x="1149350" y="69850"/>
                    </a:lnTo>
                    <a:lnTo>
                      <a:pt x="1155700" y="107950"/>
                    </a:lnTo>
                    <a:lnTo>
                      <a:pt x="1295400" y="120650"/>
                    </a:lnTo>
                    <a:lnTo>
                      <a:pt x="1765300" y="0"/>
                    </a:lnTo>
                    <a:lnTo>
                      <a:pt x="1974850" y="165100"/>
                    </a:lnTo>
                    <a:lnTo>
                      <a:pt x="1974850" y="768350"/>
                    </a:lnTo>
                    <a:lnTo>
                      <a:pt x="1479550" y="768350"/>
                    </a:lnTo>
                    <a:lnTo>
                      <a:pt x="1479550" y="1022350"/>
                    </a:lnTo>
                    <a:close/>
                  </a:path>
                </a:pathLst>
              </a:cu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7270595" y="1435304"/>
                <a:ext cx="836768" cy="688164"/>
              </a:xfrm>
              <a:custGeom>
                <a:avLst/>
                <a:gdLst>
                  <a:gd name="connsiteX0" fmla="*/ 158045 w 836871"/>
                  <a:gd name="connsiteY0" fmla="*/ 688622 h 688622"/>
                  <a:gd name="connsiteX1" fmla="*/ 158045 w 836871"/>
                  <a:gd name="connsiteY1" fmla="*/ 688622 h 688622"/>
                  <a:gd name="connsiteX2" fmla="*/ 248356 w 836871"/>
                  <a:gd name="connsiteY2" fmla="*/ 654755 h 688622"/>
                  <a:gd name="connsiteX3" fmla="*/ 304800 w 836871"/>
                  <a:gd name="connsiteY3" fmla="*/ 643467 h 688622"/>
                  <a:gd name="connsiteX4" fmla="*/ 406400 w 836871"/>
                  <a:gd name="connsiteY4" fmla="*/ 620889 h 688622"/>
                  <a:gd name="connsiteX5" fmla="*/ 474134 w 836871"/>
                  <a:gd name="connsiteY5" fmla="*/ 587022 h 688622"/>
                  <a:gd name="connsiteX6" fmla="*/ 564445 w 836871"/>
                  <a:gd name="connsiteY6" fmla="*/ 541867 h 688622"/>
                  <a:gd name="connsiteX7" fmla="*/ 699912 w 836871"/>
                  <a:gd name="connsiteY7" fmla="*/ 485422 h 688622"/>
                  <a:gd name="connsiteX8" fmla="*/ 756356 w 836871"/>
                  <a:gd name="connsiteY8" fmla="*/ 428978 h 688622"/>
                  <a:gd name="connsiteX9" fmla="*/ 767645 w 836871"/>
                  <a:gd name="connsiteY9" fmla="*/ 428978 h 688622"/>
                  <a:gd name="connsiteX10" fmla="*/ 835378 w 836871"/>
                  <a:gd name="connsiteY10" fmla="*/ 225778 h 688622"/>
                  <a:gd name="connsiteX11" fmla="*/ 812800 w 836871"/>
                  <a:gd name="connsiteY11" fmla="*/ 90311 h 688622"/>
                  <a:gd name="connsiteX12" fmla="*/ 801512 w 836871"/>
                  <a:gd name="connsiteY12" fmla="*/ 45155 h 688622"/>
                  <a:gd name="connsiteX13" fmla="*/ 767645 w 836871"/>
                  <a:gd name="connsiteY13" fmla="*/ 0 h 688622"/>
                  <a:gd name="connsiteX14" fmla="*/ 0 w 836871"/>
                  <a:gd name="connsiteY14" fmla="*/ 519289 h 688622"/>
                  <a:gd name="connsiteX15" fmla="*/ 158045 w 836871"/>
                  <a:gd name="connsiteY15" fmla="*/ 688622 h 688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6871" h="688622">
                    <a:moveTo>
                      <a:pt x="158045" y="688622"/>
                    </a:moveTo>
                    <a:lnTo>
                      <a:pt x="158045" y="688622"/>
                    </a:lnTo>
                    <a:cubicBezTo>
                      <a:pt x="188149" y="677333"/>
                      <a:pt x="217627" y="664210"/>
                      <a:pt x="248356" y="654755"/>
                    </a:cubicBezTo>
                    <a:cubicBezTo>
                      <a:pt x="266695" y="649112"/>
                      <a:pt x="286070" y="647629"/>
                      <a:pt x="304800" y="643467"/>
                    </a:cubicBezTo>
                    <a:cubicBezTo>
                      <a:pt x="448346" y="611569"/>
                      <a:pt x="236086" y="654952"/>
                      <a:pt x="406400" y="620889"/>
                    </a:cubicBezTo>
                    <a:cubicBezTo>
                      <a:pt x="503462" y="556181"/>
                      <a:pt x="380654" y="633763"/>
                      <a:pt x="474134" y="587022"/>
                    </a:cubicBezTo>
                    <a:cubicBezTo>
                      <a:pt x="580764" y="533706"/>
                      <a:pt x="488079" y="567320"/>
                      <a:pt x="564445" y="541867"/>
                    </a:cubicBezTo>
                    <a:cubicBezTo>
                      <a:pt x="651223" y="484014"/>
                      <a:pt x="605412" y="501172"/>
                      <a:pt x="699912" y="485422"/>
                    </a:cubicBezTo>
                    <a:cubicBezTo>
                      <a:pt x="722490" y="451554"/>
                      <a:pt x="718725" y="447793"/>
                      <a:pt x="756356" y="428978"/>
                    </a:cubicBezTo>
                    <a:cubicBezTo>
                      <a:pt x="759722" y="427295"/>
                      <a:pt x="763882" y="428978"/>
                      <a:pt x="767645" y="428978"/>
                    </a:cubicBezTo>
                    <a:lnTo>
                      <a:pt x="835378" y="225778"/>
                    </a:lnTo>
                    <a:cubicBezTo>
                      <a:pt x="817029" y="60639"/>
                      <a:pt x="836871" y="174563"/>
                      <a:pt x="812800" y="90311"/>
                    </a:cubicBezTo>
                    <a:cubicBezTo>
                      <a:pt x="808538" y="75393"/>
                      <a:pt x="807624" y="59416"/>
                      <a:pt x="801512" y="45155"/>
                    </a:cubicBezTo>
                    <a:cubicBezTo>
                      <a:pt x="791939" y="22819"/>
                      <a:pt x="782268" y="14623"/>
                      <a:pt x="767645" y="0"/>
                    </a:cubicBezTo>
                    <a:lnTo>
                      <a:pt x="0" y="519289"/>
                    </a:lnTo>
                    <a:lnTo>
                      <a:pt x="158045" y="688622"/>
                    </a:lnTo>
                    <a:close/>
                  </a:path>
                </a:pathLst>
              </a:cu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7067781" y="1333671"/>
                <a:ext cx="725794" cy="626940"/>
              </a:xfrm>
              <a:custGeom>
                <a:avLst/>
                <a:gdLst>
                  <a:gd name="connsiteX0" fmla="*/ 722489 w 726059"/>
                  <a:gd name="connsiteY0" fmla="*/ 270933 h 626697"/>
                  <a:gd name="connsiteX1" fmla="*/ 722489 w 726059"/>
                  <a:gd name="connsiteY1" fmla="*/ 270933 h 626697"/>
                  <a:gd name="connsiteX2" fmla="*/ 609600 w 726059"/>
                  <a:gd name="connsiteY2" fmla="*/ 146755 h 626697"/>
                  <a:gd name="connsiteX3" fmla="*/ 575734 w 726059"/>
                  <a:gd name="connsiteY3" fmla="*/ 112889 h 626697"/>
                  <a:gd name="connsiteX4" fmla="*/ 553156 w 726059"/>
                  <a:gd name="connsiteY4" fmla="*/ 79022 h 626697"/>
                  <a:gd name="connsiteX5" fmla="*/ 519289 w 726059"/>
                  <a:gd name="connsiteY5" fmla="*/ 45155 h 626697"/>
                  <a:gd name="connsiteX6" fmla="*/ 451556 w 726059"/>
                  <a:gd name="connsiteY6" fmla="*/ 0 h 626697"/>
                  <a:gd name="connsiteX7" fmla="*/ 372534 w 726059"/>
                  <a:gd name="connsiteY7" fmla="*/ 56444 h 626697"/>
                  <a:gd name="connsiteX8" fmla="*/ 304800 w 726059"/>
                  <a:gd name="connsiteY8" fmla="*/ 101600 h 626697"/>
                  <a:gd name="connsiteX9" fmla="*/ 225778 w 726059"/>
                  <a:gd name="connsiteY9" fmla="*/ 135467 h 626697"/>
                  <a:gd name="connsiteX10" fmla="*/ 203200 w 726059"/>
                  <a:gd name="connsiteY10" fmla="*/ 169333 h 626697"/>
                  <a:gd name="connsiteX11" fmla="*/ 135467 w 726059"/>
                  <a:gd name="connsiteY11" fmla="*/ 214489 h 626697"/>
                  <a:gd name="connsiteX12" fmla="*/ 112889 w 726059"/>
                  <a:gd name="connsiteY12" fmla="*/ 248355 h 626697"/>
                  <a:gd name="connsiteX13" fmla="*/ 101600 w 726059"/>
                  <a:gd name="connsiteY13" fmla="*/ 316089 h 626697"/>
                  <a:gd name="connsiteX14" fmla="*/ 56445 w 726059"/>
                  <a:gd name="connsiteY14" fmla="*/ 327378 h 626697"/>
                  <a:gd name="connsiteX15" fmla="*/ 33867 w 726059"/>
                  <a:gd name="connsiteY15" fmla="*/ 361244 h 626697"/>
                  <a:gd name="connsiteX16" fmla="*/ 0 w 726059"/>
                  <a:gd name="connsiteY16" fmla="*/ 372533 h 626697"/>
                  <a:gd name="connsiteX17" fmla="*/ 0 w 726059"/>
                  <a:gd name="connsiteY17" fmla="*/ 372533 h 626697"/>
                  <a:gd name="connsiteX18" fmla="*/ 112889 w 726059"/>
                  <a:gd name="connsiteY18" fmla="*/ 451555 h 626697"/>
                  <a:gd name="connsiteX19" fmla="*/ 146756 w 726059"/>
                  <a:gd name="connsiteY19" fmla="*/ 474133 h 626697"/>
                  <a:gd name="connsiteX20" fmla="*/ 169334 w 726059"/>
                  <a:gd name="connsiteY20" fmla="*/ 508000 h 626697"/>
                  <a:gd name="connsiteX21" fmla="*/ 203200 w 726059"/>
                  <a:gd name="connsiteY21" fmla="*/ 620889 h 626697"/>
                  <a:gd name="connsiteX22" fmla="*/ 237067 w 726059"/>
                  <a:gd name="connsiteY22" fmla="*/ 620889 h 626697"/>
                  <a:gd name="connsiteX23" fmla="*/ 237067 w 726059"/>
                  <a:gd name="connsiteY23" fmla="*/ 620889 h 626697"/>
                  <a:gd name="connsiteX24" fmla="*/ 316089 w 726059"/>
                  <a:gd name="connsiteY24" fmla="*/ 564444 h 626697"/>
                  <a:gd name="connsiteX25" fmla="*/ 338667 w 726059"/>
                  <a:gd name="connsiteY25" fmla="*/ 530578 h 626697"/>
                  <a:gd name="connsiteX26" fmla="*/ 372534 w 726059"/>
                  <a:gd name="connsiteY26" fmla="*/ 508000 h 626697"/>
                  <a:gd name="connsiteX27" fmla="*/ 496712 w 726059"/>
                  <a:gd name="connsiteY27" fmla="*/ 406400 h 626697"/>
                  <a:gd name="connsiteX28" fmla="*/ 541867 w 726059"/>
                  <a:gd name="connsiteY28" fmla="*/ 383822 h 626697"/>
                  <a:gd name="connsiteX29" fmla="*/ 587023 w 726059"/>
                  <a:gd name="connsiteY29" fmla="*/ 349955 h 626697"/>
                  <a:gd name="connsiteX30" fmla="*/ 654756 w 726059"/>
                  <a:gd name="connsiteY30" fmla="*/ 327378 h 626697"/>
                  <a:gd name="connsiteX31" fmla="*/ 688623 w 726059"/>
                  <a:gd name="connsiteY31" fmla="*/ 316089 h 626697"/>
                  <a:gd name="connsiteX32" fmla="*/ 722489 w 726059"/>
                  <a:gd name="connsiteY32" fmla="*/ 270933 h 626697"/>
                  <a:gd name="connsiteX0" fmla="*/ 722489 w 726059"/>
                  <a:gd name="connsiteY0" fmla="*/ 270933 h 626697"/>
                  <a:gd name="connsiteX1" fmla="*/ 722489 w 726059"/>
                  <a:gd name="connsiteY1" fmla="*/ 270933 h 626697"/>
                  <a:gd name="connsiteX2" fmla="*/ 609600 w 726059"/>
                  <a:gd name="connsiteY2" fmla="*/ 146755 h 626697"/>
                  <a:gd name="connsiteX3" fmla="*/ 575734 w 726059"/>
                  <a:gd name="connsiteY3" fmla="*/ 112889 h 626697"/>
                  <a:gd name="connsiteX4" fmla="*/ 553156 w 726059"/>
                  <a:gd name="connsiteY4" fmla="*/ 79022 h 626697"/>
                  <a:gd name="connsiteX5" fmla="*/ 519289 w 726059"/>
                  <a:gd name="connsiteY5" fmla="*/ 45155 h 626697"/>
                  <a:gd name="connsiteX6" fmla="*/ 451556 w 726059"/>
                  <a:gd name="connsiteY6" fmla="*/ 0 h 626697"/>
                  <a:gd name="connsiteX7" fmla="*/ 372534 w 726059"/>
                  <a:gd name="connsiteY7" fmla="*/ 56444 h 626697"/>
                  <a:gd name="connsiteX8" fmla="*/ 304800 w 726059"/>
                  <a:gd name="connsiteY8" fmla="*/ 101600 h 626697"/>
                  <a:gd name="connsiteX9" fmla="*/ 225778 w 726059"/>
                  <a:gd name="connsiteY9" fmla="*/ 135467 h 626697"/>
                  <a:gd name="connsiteX10" fmla="*/ 203200 w 726059"/>
                  <a:gd name="connsiteY10" fmla="*/ 169333 h 626697"/>
                  <a:gd name="connsiteX11" fmla="*/ 135467 w 726059"/>
                  <a:gd name="connsiteY11" fmla="*/ 214489 h 626697"/>
                  <a:gd name="connsiteX12" fmla="*/ 112889 w 726059"/>
                  <a:gd name="connsiteY12" fmla="*/ 248355 h 626697"/>
                  <a:gd name="connsiteX13" fmla="*/ 101600 w 726059"/>
                  <a:gd name="connsiteY13" fmla="*/ 316089 h 626697"/>
                  <a:gd name="connsiteX14" fmla="*/ 56445 w 726059"/>
                  <a:gd name="connsiteY14" fmla="*/ 327378 h 626697"/>
                  <a:gd name="connsiteX15" fmla="*/ 33867 w 726059"/>
                  <a:gd name="connsiteY15" fmla="*/ 361244 h 626697"/>
                  <a:gd name="connsiteX16" fmla="*/ 0 w 726059"/>
                  <a:gd name="connsiteY16" fmla="*/ 372533 h 626697"/>
                  <a:gd name="connsiteX17" fmla="*/ 0 w 726059"/>
                  <a:gd name="connsiteY17" fmla="*/ 372533 h 626697"/>
                  <a:gd name="connsiteX18" fmla="*/ 112889 w 726059"/>
                  <a:gd name="connsiteY18" fmla="*/ 451555 h 626697"/>
                  <a:gd name="connsiteX19" fmla="*/ 146756 w 726059"/>
                  <a:gd name="connsiteY19" fmla="*/ 474133 h 626697"/>
                  <a:gd name="connsiteX20" fmla="*/ 172156 w 726059"/>
                  <a:gd name="connsiteY20" fmla="*/ 547511 h 626697"/>
                  <a:gd name="connsiteX21" fmla="*/ 203200 w 726059"/>
                  <a:gd name="connsiteY21" fmla="*/ 620889 h 626697"/>
                  <a:gd name="connsiteX22" fmla="*/ 237067 w 726059"/>
                  <a:gd name="connsiteY22" fmla="*/ 620889 h 626697"/>
                  <a:gd name="connsiteX23" fmla="*/ 237067 w 726059"/>
                  <a:gd name="connsiteY23" fmla="*/ 620889 h 626697"/>
                  <a:gd name="connsiteX24" fmla="*/ 316089 w 726059"/>
                  <a:gd name="connsiteY24" fmla="*/ 564444 h 626697"/>
                  <a:gd name="connsiteX25" fmla="*/ 338667 w 726059"/>
                  <a:gd name="connsiteY25" fmla="*/ 530578 h 626697"/>
                  <a:gd name="connsiteX26" fmla="*/ 372534 w 726059"/>
                  <a:gd name="connsiteY26" fmla="*/ 508000 h 626697"/>
                  <a:gd name="connsiteX27" fmla="*/ 496712 w 726059"/>
                  <a:gd name="connsiteY27" fmla="*/ 406400 h 626697"/>
                  <a:gd name="connsiteX28" fmla="*/ 541867 w 726059"/>
                  <a:gd name="connsiteY28" fmla="*/ 383822 h 626697"/>
                  <a:gd name="connsiteX29" fmla="*/ 587023 w 726059"/>
                  <a:gd name="connsiteY29" fmla="*/ 349955 h 626697"/>
                  <a:gd name="connsiteX30" fmla="*/ 654756 w 726059"/>
                  <a:gd name="connsiteY30" fmla="*/ 327378 h 626697"/>
                  <a:gd name="connsiteX31" fmla="*/ 688623 w 726059"/>
                  <a:gd name="connsiteY31" fmla="*/ 316089 h 626697"/>
                  <a:gd name="connsiteX32" fmla="*/ 722489 w 726059"/>
                  <a:gd name="connsiteY32" fmla="*/ 270933 h 626697"/>
                  <a:gd name="connsiteX0" fmla="*/ 722489 w 726059"/>
                  <a:gd name="connsiteY0" fmla="*/ 270933 h 626697"/>
                  <a:gd name="connsiteX1" fmla="*/ 722489 w 726059"/>
                  <a:gd name="connsiteY1" fmla="*/ 270933 h 626697"/>
                  <a:gd name="connsiteX2" fmla="*/ 609600 w 726059"/>
                  <a:gd name="connsiteY2" fmla="*/ 146755 h 626697"/>
                  <a:gd name="connsiteX3" fmla="*/ 575734 w 726059"/>
                  <a:gd name="connsiteY3" fmla="*/ 112889 h 626697"/>
                  <a:gd name="connsiteX4" fmla="*/ 553156 w 726059"/>
                  <a:gd name="connsiteY4" fmla="*/ 79022 h 626697"/>
                  <a:gd name="connsiteX5" fmla="*/ 519289 w 726059"/>
                  <a:gd name="connsiteY5" fmla="*/ 45155 h 626697"/>
                  <a:gd name="connsiteX6" fmla="*/ 451556 w 726059"/>
                  <a:gd name="connsiteY6" fmla="*/ 0 h 626697"/>
                  <a:gd name="connsiteX7" fmla="*/ 372534 w 726059"/>
                  <a:gd name="connsiteY7" fmla="*/ 56444 h 626697"/>
                  <a:gd name="connsiteX8" fmla="*/ 304800 w 726059"/>
                  <a:gd name="connsiteY8" fmla="*/ 101600 h 626697"/>
                  <a:gd name="connsiteX9" fmla="*/ 225778 w 726059"/>
                  <a:gd name="connsiteY9" fmla="*/ 135467 h 626697"/>
                  <a:gd name="connsiteX10" fmla="*/ 203200 w 726059"/>
                  <a:gd name="connsiteY10" fmla="*/ 169333 h 626697"/>
                  <a:gd name="connsiteX11" fmla="*/ 135467 w 726059"/>
                  <a:gd name="connsiteY11" fmla="*/ 214489 h 626697"/>
                  <a:gd name="connsiteX12" fmla="*/ 112889 w 726059"/>
                  <a:gd name="connsiteY12" fmla="*/ 248355 h 626697"/>
                  <a:gd name="connsiteX13" fmla="*/ 101600 w 726059"/>
                  <a:gd name="connsiteY13" fmla="*/ 316089 h 626697"/>
                  <a:gd name="connsiteX14" fmla="*/ 56445 w 726059"/>
                  <a:gd name="connsiteY14" fmla="*/ 327378 h 626697"/>
                  <a:gd name="connsiteX15" fmla="*/ 33867 w 726059"/>
                  <a:gd name="connsiteY15" fmla="*/ 361244 h 626697"/>
                  <a:gd name="connsiteX16" fmla="*/ 0 w 726059"/>
                  <a:gd name="connsiteY16" fmla="*/ 372533 h 626697"/>
                  <a:gd name="connsiteX17" fmla="*/ 0 w 726059"/>
                  <a:gd name="connsiteY17" fmla="*/ 372533 h 626697"/>
                  <a:gd name="connsiteX18" fmla="*/ 112889 w 726059"/>
                  <a:gd name="connsiteY18" fmla="*/ 451555 h 626697"/>
                  <a:gd name="connsiteX19" fmla="*/ 95956 w 726059"/>
                  <a:gd name="connsiteY19" fmla="*/ 471311 h 626697"/>
                  <a:gd name="connsiteX20" fmla="*/ 172156 w 726059"/>
                  <a:gd name="connsiteY20" fmla="*/ 547511 h 626697"/>
                  <a:gd name="connsiteX21" fmla="*/ 203200 w 726059"/>
                  <a:gd name="connsiteY21" fmla="*/ 620889 h 626697"/>
                  <a:gd name="connsiteX22" fmla="*/ 237067 w 726059"/>
                  <a:gd name="connsiteY22" fmla="*/ 620889 h 626697"/>
                  <a:gd name="connsiteX23" fmla="*/ 237067 w 726059"/>
                  <a:gd name="connsiteY23" fmla="*/ 620889 h 626697"/>
                  <a:gd name="connsiteX24" fmla="*/ 316089 w 726059"/>
                  <a:gd name="connsiteY24" fmla="*/ 564444 h 626697"/>
                  <a:gd name="connsiteX25" fmla="*/ 338667 w 726059"/>
                  <a:gd name="connsiteY25" fmla="*/ 530578 h 626697"/>
                  <a:gd name="connsiteX26" fmla="*/ 372534 w 726059"/>
                  <a:gd name="connsiteY26" fmla="*/ 508000 h 626697"/>
                  <a:gd name="connsiteX27" fmla="*/ 496712 w 726059"/>
                  <a:gd name="connsiteY27" fmla="*/ 406400 h 626697"/>
                  <a:gd name="connsiteX28" fmla="*/ 541867 w 726059"/>
                  <a:gd name="connsiteY28" fmla="*/ 383822 h 626697"/>
                  <a:gd name="connsiteX29" fmla="*/ 587023 w 726059"/>
                  <a:gd name="connsiteY29" fmla="*/ 349955 h 626697"/>
                  <a:gd name="connsiteX30" fmla="*/ 654756 w 726059"/>
                  <a:gd name="connsiteY30" fmla="*/ 327378 h 626697"/>
                  <a:gd name="connsiteX31" fmla="*/ 688623 w 726059"/>
                  <a:gd name="connsiteY31" fmla="*/ 316089 h 626697"/>
                  <a:gd name="connsiteX32" fmla="*/ 722489 w 726059"/>
                  <a:gd name="connsiteY32" fmla="*/ 270933 h 626697"/>
                  <a:gd name="connsiteX0" fmla="*/ 722489 w 726059"/>
                  <a:gd name="connsiteY0" fmla="*/ 270933 h 626697"/>
                  <a:gd name="connsiteX1" fmla="*/ 722489 w 726059"/>
                  <a:gd name="connsiteY1" fmla="*/ 270933 h 626697"/>
                  <a:gd name="connsiteX2" fmla="*/ 609600 w 726059"/>
                  <a:gd name="connsiteY2" fmla="*/ 146755 h 626697"/>
                  <a:gd name="connsiteX3" fmla="*/ 575734 w 726059"/>
                  <a:gd name="connsiteY3" fmla="*/ 112889 h 626697"/>
                  <a:gd name="connsiteX4" fmla="*/ 553156 w 726059"/>
                  <a:gd name="connsiteY4" fmla="*/ 79022 h 626697"/>
                  <a:gd name="connsiteX5" fmla="*/ 519289 w 726059"/>
                  <a:gd name="connsiteY5" fmla="*/ 45155 h 626697"/>
                  <a:gd name="connsiteX6" fmla="*/ 451556 w 726059"/>
                  <a:gd name="connsiteY6" fmla="*/ 0 h 626697"/>
                  <a:gd name="connsiteX7" fmla="*/ 372534 w 726059"/>
                  <a:gd name="connsiteY7" fmla="*/ 56444 h 626697"/>
                  <a:gd name="connsiteX8" fmla="*/ 304800 w 726059"/>
                  <a:gd name="connsiteY8" fmla="*/ 101600 h 626697"/>
                  <a:gd name="connsiteX9" fmla="*/ 225778 w 726059"/>
                  <a:gd name="connsiteY9" fmla="*/ 135467 h 626697"/>
                  <a:gd name="connsiteX10" fmla="*/ 203200 w 726059"/>
                  <a:gd name="connsiteY10" fmla="*/ 169333 h 626697"/>
                  <a:gd name="connsiteX11" fmla="*/ 135467 w 726059"/>
                  <a:gd name="connsiteY11" fmla="*/ 214489 h 626697"/>
                  <a:gd name="connsiteX12" fmla="*/ 112889 w 726059"/>
                  <a:gd name="connsiteY12" fmla="*/ 248355 h 626697"/>
                  <a:gd name="connsiteX13" fmla="*/ 101600 w 726059"/>
                  <a:gd name="connsiteY13" fmla="*/ 316089 h 626697"/>
                  <a:gd name="connsiteX14" fmla="*/ 56445 w 726059"/>
                  <a:gd name="connsiteY14" fmla="*/ 327378 h 626697"/>
                  <a:gd name="connsiteX15" fmla="*/ 33867 w 726059"/>
                  <a:gd name="connsiteY15" fmla="*/ 361244 h 626697"/>
                  <a:gd name="connsiteX16" fmla="*/ 0 w 726059"/>
                  <a:gd name="connsiteY16" fmla="*/ 372533 h 626697"/>
                  <a:gd name="connsiteX17" fmla="*/ 0 w 726059"/>
                  <a:gd name="connsiteY17" fmla="*/ 372533 h 626697"/>
                  <a:gd name="connsiteX18" fmla="*/ 95956 w 726059"/>
                  <a:gd name="connsiteY18" fmla="*/ 471311 h 626697"/>
                  <a:gd name="connsiteX19" fmla="*/ 95956 w 726059"/>
                  <a:gd name="connsiteY19" fmla="*/ 471311 h 626697"/>
                  <a:gd name="connsiteX20" fmla="*/ 172156 w 726059"/>
                  <a:gd name="connsiteY20" fmla="*/ 547511 h 626697"/>
                  <a:gd name="connsiteX21" fmla="*/ 203200 w 726059"/>
                  <a:gd name="connsiteY21" fmla="*/ 620889 h 626697"/>
                  <a:gd name="connsiteX22" fmla="*/ 237067 w 726059"/>
                  <a:gd name="connsiteY22" fmla="*/ 620889 h 626697"/>
                  <a:gd name="connsiteX23" fmla="*/ 237067 w 726059"/>
                  <a:gd name="connsiteY23" fmla="*/ 620889 h 626697"/>
                  <a:gd name="connsiteX24" fmla="*/ 316089 w 726059"/>
                  <a:gd name="connsiteY24" fmla="*/ 564444 h 626697"/>
                  <a:gd name="connsiteX25" fmla="*/ 338667 w 726059"/>
                  <a:gd name="connsiteY25" fmla="*/ 530578 h 626697"/>
                  <a:gd name="connsiteX26" fmla="*/ 372534 w 726059"/>
                  <a:gd name="connsiteY26" fmla="*/ 508000 h 626697"/>
                  <a:gd name="connsiteX27" fmla="*/ 496712 w 726059"/>
                  <a:gd name="connsiteY27" fmla="*/ 406400 h 626697"/>
                  <a:gd name="connsiteX28" fmla="*/ 541867 w 726059"/>
                  <a:gd name="connsiteY28" fmla="*/ 383822 h 626697"/>
                  <a:gd name="connsiteX29" fmla="*/ 587023 w 726059"/>
                  <a:gd name="connsiteY29" fmla="*/ 349955 h 626697"/>
                  <a:gd name="connsiteX30" fmla="*/ 654756 w 726059"/>
                  <a:gd name="connsiteY30" fmla="*/ 327378 h 626697"/>
                  <a:gd name="connsiteX31" fmla="*/ 688623 w 726059"/>
                  <a:gd name="connsiteY31" fmla="*/ 316089 h 626697"/>
                  <a:gd name="connsiteX32" fmla="*/ 722489 w 726059"/>
                  <a:gd name="connsiteY32" fmla="*/ 270933 h 626697"/>
                  <a:gd name="connsiteX0" fmla="*/ 722489 w 726059"/>
                  <a:gd name="connsiteY0" fmla="*/ 270933 h 626697"/>
                  <a:gd name="connsiteX1" fmla="*/ 722489 w 726059"/>
                  <a:gd name="connsiteY1" fmla="*/ 270933 h 626697"/>
                  <a:gd name="connsiteX2" fmla="*/ 609600 w 726059"/>
                  <a:gd name="connsiteY2" fmla="*/ 146755 h 626697"/>
                  <a:gd name="connsiteX3" fmla="*/ 575734 w 726059"/>
                  <a:gd name="connsiteY3" fmla="*/ 112889 h 626697"/>
                  <a:gd name="connsiteX4" fmla="*/ 553156 w 726059"/>
                  <a:gd name="connsiteY4" fmla="*/ 79022 h 626697"/>
                  <a:gd name="connsiteX5" fmla="*/ 519289 w 726059"/>
                  <a:gd name="connsiteY5" fmla="*/ 45155 h 626697"/>
                  <a:gd name="connsiteX6" fmla="*/ 451556 w 726059"/>
                  <a:gd name="connsiteY6" fmla="*/ 0 h 626697"/>
                  <a:gd name="connsiteX7" fmla="*/ 372534 w 726059"/>
                  <a:gd name="connsiteY7" fmla="*/ 56444 h 626697"/>
                  <a:gd name="connsiteX8" fmla="*/ 304800 w 726059"/>
                  <a:gd name="connsiteY8" fmla="*/ 101600 h 626697"/>
                  <a:gd name="connsiteX9" fmla="*/ 225778 w 726059"/>
                  <a:gd name="connsiteY9" fmla="*/ 135467 h 626697"/>
                  <a:gd name="connsiteX10" fmla="*/ 203200 w 726059"/>
                  <a:gd name="connsiteY10" fmla="*/ 169333 h 626697"/>
                  <a:gd name="connsiteX11" fmla="*/ 135467 w 726059"/>
                  <a:gd name="connsiteY11" fmla="*/ 214489 h 626697"/>
                  <a:gd name="connsiteX12" fmla="*/ 112889 w 726059"/>
                  <a:gd name="connsiteY12" fmla="*/ 248355 h 626697"/>
                  <a:gd name="connsiteX13" fmla="*/ 101600 w 726059"/>
                  <a:gd name="connsiteY13" fmla="*/ 316089 h 626697"/>
                  <a:gd name="connsiteX14" fmla="*/ 56445 w 726059"/>
                  <a:gd name="connsiteY14" fmla="*/ 327378 h 626697"/>
                  <a:gd name="connsiteX15" fmla="*/ 33867 w 726059"/>
                  <a:gd name="connsiteY15" fmla="*/ 361244 h 626697"/>
                  <a:gd name="connsiteX16" fmla="*/ 0 w 726059"/>
                  <a:gd name="connsiteY16" fmla="*/ 372533 h 626697"/>
                  <a:gd name="connsiteX17" fmla="*/ 0 w 726059"/>
                  <a:gd name="connsiteY17" fmla="*/ 372533 h 626697"/>
                  <a:gd name="connsiteX18" fmla="*/ 95956 w 726059"/>
                  <a:gd name="connsiteY18" fmla="*/ 471311 h 626697"/>
                  <a:gd name="connsiteX19" fmla="*/ 95956 w 726059"/>
                  <a:gd name="connsiteY19" fmla="*/ 471311 h 626697"/>
                  <a:gd name="connsiteX20" fmla="*/ 172156 w 726059"/>
                  <a:gd name="connsiteY20" fmla="*/ 547511 h 626697"/>
                  <a:gd name="connsiteX21" fmla="*/ 203200 w 726059"/>
                  <a:gd name="connsiteY21" fmla="*/ 620889 h 626697"/>
                  <a:gd name="connsiteX22" fmla="*/ 237067 w 726059"/>
                  <a:gd name="connsiteY22" fmla="*/ 620889 h 626697"/>
                  <a:gd name="connsiteX23" fmla="*/ 237067 w 726059"/>
                  <a:gd name="connsiteY23" fmla="*/ 620889 h 626697"/>
                  <a:gd name="connsiteX24" fmla="*/ 316089 w 726059"/>
                  <a:gd name="connsiteY24" fmla="*/ 564444 h 626697"/>
                  <a:gd name="connsiteX25" fmla="*/ 338667 w 726059"/>
                  <a:gd name="connsiteY25" fmla="*/ 530578 h 626697"/>
                  <a:gd name="connsiteX26" fmla="*/ 372534 w 726059"/>
                  <a:gd name="connsiteY26" fmla="*/ 508000 h 626697"/>
                  <a:gd name="connsiteX27" fmla="*/ 496712 w 726059"/>
                  <a:gd name="connsiteY27" fmla="*/ 406400 h 626697"/>
                  <a:gd name="connsiteX28" fmla="*/ 541867 w 726059"/>
                  <a:gd name="connsiteY28" fmla="*/ 383822 h 626697"/>
                  <a:gd name="connsiteX29" fmla="*/ 587023 w 726059"/>
                  <a:gd name="connsiteY29" fmla="*/ 349955 h 626697"/>
                  <a:gd name="connsiteX30" fmla="*/ 654756 w 726059"/>
                  <a:gd name="connsiteY30" fmla="*/ 327378 h 626697"/>
                  <a:gd name="connsiteX31" fmla="*/ 688623 w 726059"/>
                  <a:gd name="connsiteY31" fmla="*/ 316089 h 626697"/>
                  <a:gd name="connsiteX32" fmla="*/ 722489 w 726059"/>
                  <a:gd name="connsiteY32" fmla="*/ 270933 h 626697"/>
                  <a:gd name="connsiteX0" fmla="*/ 722489 w 726059"/>
                  <a:gd name="connsiteY0" fmla="*/ 270933 h 626697"/>
                  <a:gd name="connsiteX1" fmla="*/ 722489 w 726059"/>
                  <a:gd name="connsiteY1" fmla="*/ 270933 h 626697"/>
                  <a:gd name="connsiteX2" fmla="*/ 609600 w 726059"/>
                  <a:gd name="connsiteY2" fmla="*/ 146755 h 626697"/>
                  <a:gd name="connsiteX3" fmla="*/ 575734 w 726059"/>
                  <a:gd name="connsiteY3" fmla="*/ 112889 h 626697"/>
                  <a:gd name="connsiteX4" fmla="*/ 553156 w 726059"/>
                  <a:gd name="connsiteY4" fmla="*/ 79022 h 626697"/>
                  <a:gd name="connsiteX5" fmla="*/ 519289 w 726059"/>
                  <a:gd name="connsiteY5" fmla="*/ 45155 h 626697"/>
                  <a:gd name="connsiteX6" fmla="*/ 451556 w 726059"/>
                  <a:gd name="connsiteY6" fmla="*/ 0 h 626697"/>
                  <a:gd name="connsiteX7" fmla="*/ 372534 w 726059"/>
                  <a:gd name="connsiteY7" fmla="*/ 56444 h 626697"/>
                  <a:gd name="connsiteX8" fmla="*/ 304800 w 726059"/>
                  <a:gd name="connsiteY8" fmla="*/ 101600 h 626697"/>
                  <a:gd name="connsiteX9" fmla="*/ 225778 w 726059"/>
                  <a:gd name="connsiteY9" fmla="*/ 135467 h 626697"/>
                  <a:gd name="connsiteX10" fmla="*/ 203200 w 726059"/>
                  <a:gd name="connsiteY10" fmla="*/ 169333 h 626697"/>
                  <a:gd name="connsiteX11" fmla="*/ 135467 w 726059"/>
                  <a:gd name="connsiteY11" fmla="*/ 214489 h 626697"/>
                  <a:gd name="connsiteX12" fmla="*/ 112889 w 726059"/>
                  <a:gd name="connsiteY12" fmla="*/ 248355 h 626697"/>
                  <a:gd name="connsiteX13" fmla="*/ 101600 w 726059"/>
                  <a:gd name="connsiteY13" fmla="*/ 316089 h 626697"/>
                  <a:gd name="connsiteX14" fmla="*/ 56445 w 726059"/>
                  <a:gd name="connsiteY14" fmla="*/ 327378 h 626697"/>
                  <a:gd name="connsiteX15" fmla="*/ 33867 w 726059"/>
                  <a:gd name="connsiteY15" fmla="*/ 361244 h 626697"/>
                  <a:gd name="connsiteX16" fmla="*/ 0 w 726059"/>
                  <a:gd name="connsiteY16" fmla="*/ 372533 h 626697"/>
                  <a:gd name="connsiteX17" fmla="*/ 0 w 726059"/>
                  <a:gd name="connsiteY17" fmla="*/ 372533 h 626697"/>
                  <a:gd name="connsiteX18" fmla="*/ 95956 w 726059"/>
                  <a:gd name="connsiteY18" fmla="*/ 471311 h 626697"/>
                  <a:gd name="connsiteX19" fmla="*/ 95956 w 726059"/>
                  <a:gd name="connsiteY19" fmla="*/ 471311 h 626697"/>
                  <a:gd name="connsiteX20" fmla="*/ 117387 w 726059"/>
                  <a:gd name="connsiteY20" fmla="*/ 490361 h 626697"/>
                  <a:gd name="connsiteX21" fmla="*/ 172156 w 726059"/>
                  <a:gd name="connsiteY21" fmla="*/ 547511 h 626697"/>
                  <a:gd name="connsiteX22" fmla="*/ 203200 w 726059"/>
                  <a:gd name="connsiteY22" fmla="*/ 620889 h 626697"/>
                  <a:gd name="connsiteX23" fmla="*/ 237067 w 726059"/>
                  <a:gd name="connsiteY23" fmla="*/ 620889 h 626697"/>
                  <a:gd name="connsiteX24" fmla="*/ 237067 w 726059"/>
                  <a:gd name="connsiteY24" fmla="*/ 620889 h 626697"/>
                  <a:gd name="connsiteX25" fmla="*/ 316089 w 726059"/>
                  <a:gd name="connsiteY25" fmla="*/ 564444 h 626697"/>
                  <a:gd name="connsiteX26" fmla="*/ 338667 w 726059"/>
                  <a:gd name="connsiteY26" fmla="*/ 530578 h 626697"/>
                  <a:gd name="connsiteX27" fmla="*/ 372534 w 726059"/>
                  <a:gd name="connsiteY27" fmla="*/ 508000 h 626697"/>
                  <a:gd name="connsiteX28" fmla="*/ 496712 w 726059"/>
                  <a:gd name="connsiteY28" fmla="*/ 406400 h 626697"/>
                  <a:gd name="connsiteX29" fmla="*/ 541867 w 726059"/>
                  <a:gd name="connsiteY29" fmla="*/ 383822 h 626697"/>
                  <a:gd name="connsiteX30" fmla="*/ 587023 w 726059"/>
                  <a:gd name="connsiteY30" fmla="*/ 349955 h 626697"/>
                  <a:gd name="connsiteX31" fmla="*/ 654756 w 726059"/>
                  <a:gd name="connsiteY31" fmla="*/ 327378 h 626697"/>
                  <a:gd name="connsiteX32" fmla="*/ 688623 w 726059"/>
                  <a:gd name="connsiteY32" fmla="*/ 316089 h 626697"/>
                  <a:gd name="connsiteX33" fmla="*/ 722489 w 726059"/>
                  <a:gd name="connsiteY33" fmla="*/ 270933 h 626697"/>
                  <a:gd name="connsiteX0" fmla="*/ 722489 w 726059"/>
                  <a:gd name="connsiteY0" fmla="*/ 270933 h 626697"/>
                  <a:gd name="connsiteX1" fmla="*/ 722489 w 726059"/>
                  <a:gd name="connsiteY1" fmla="*/ 270933 h 626697"/>
                  <a:gd name="connsiteX2" fmla="*/ 609600 w 726059"/>
                  <a:gd name="connsiteY2" fmla="*/ 146755 h 626697"/>
                  <a:gd name="connsiteX3" fmla="*/ 575734 w 726059"/>
                  <a:gd name="connsiteY3" fmla="*/ 112889 h 626697"/>
                  <a:gd name="connsiteX4" fmla="*/ 553156 w 726059"/>
                  <a:gd name="connsiteY4" fmla="*/ 79022 h 626697"/>
                  <a:gd name="connsiteX5" fmla="*/ 519289 w 726059"/>
                  <a:gd name="connsiteY5" fmla="*/ 45155 h 626697"/>
                  <a:gd name="connsiteX6" fmla="*/ 451556 w 726059"/>
                  <a:gd name="connsiteY6" fmla="*/ 0 h 626697"/>
                  <a:gd name="connsiteX7" fmla="*/ 372534 w 726059"/>
                  <a:gd name="connsiteY7" fmla="*/ 56444 h 626697"/>
                  <a:gd name="connsiteX8" fmla="*/ 304800 w 726059"/>
                  <a:gd name="connsiteY8" fmla="*/ 101600 h 626697"/>
                  <a:gd name="connsiteX9" fmla="*/ 225778 w 726059"/>
                  <a:gd name="connsiteY9" fmla="*/ 135467 h 626697"/>
                  <a:gd name="connsiteX10" fmla="*/ 203200 w 726059"/>
                  <a:gd name="connsiteY10" fmla="*/ 169333 h 626697"/>
                  <a:gd name="connsiteX11" fmla="*/ 135467 w 726059"/>
                  <a:gd name="connsiteY11" fmla="*/ 214489 h 626697"/>
                  <a:gd name="connsiteX12" fmla="*/ 112889 w 726059"/>
                  <a:gd name="connsiteY12" fmla="*/ 248355 h 626697"/>
                  <a:gd name="connsiteX13" fmla="*/ 101600 w 726059"/>
                  <a:gd name="connsiteY13" fmla="*/ 316089 h 626697"/>
                  <a:gd name="connsiteX14" fmla="*/ 56445 w 726059"/>
                  <a:gd name="connsiteY14" fmla="*/ 327378 h 626697"/>
                  <a:gd name="connsiteX15" fmla="*/ 33867 w 726059"/>
                  <a:gd name="connsiteY15" fmla="*/ 361244 h 626697"/>
                  <a:gd name="connsiteX16" fmla="*/ 0 w 726059"/>
                  <a:gd name="connsiteY16" fmla="*/ 372533 h 626697"/>
                  <a:gd name="connsiteX17" fmla="*/ 0 w 726059"/>
                  <a:gd name="connsiteY17" fmla="*/ 372533 h 626697"/>
                  <a:gd name="connsiteX18" fmla="*/ 95956 w 726059"/>
                  <a:gd name="connsiteY18" fmla="*/ 471311 h 626697"/>
                  <a:gd name="connsiteX19" fmla="*/ 95956 w 726059"/>
                  <a:gd name="connsiteY19" fmla="*/ 471311 h 626697"/>
                  <a:gd name="connsiteX20" fmla="*/ 172156 w 726059"/>
                  <a:gd name="connsiteY20" fmla="*/ 547511 h 626697"/>
                  <a:gd name="connsiteX21" fmla="*/ 172156 w 726059"/>
                  <a:gd name="connsiteY21" fmla="*/ 547511 h 626697"/>
                  <a:gd name="connsiteX22" fmla="*/ 203200 w 726059"/>
                  <a:gd name="connsiteY22" fmla="*/ 620889 h 626697"/>
                  <a:gd name="connsiteX23" fmla="*/ 237067 w 726059"/>
                  <a:gd name="connsiteY23" fmla="*/ 620889 h 626697"/>
                  <a:gd name="connsiteX24" fmla="*/ 237067 w 726059"/>
                  <a:gd name="connsiteY24" fmla="*/ 620889 h 626697"/>
                  <a:gd name="connsiteX25" fmla="*/ 316089 w 726059"/>
                  <a:gd name="connsiteY25" fmla="*/ 564444 h 626697"/>
                  <a:gd name="connsiteX26" fmla="*/ 338667 w 726059"/>
                  <a:gd name="connsiteY26" fmla="*/ 530578 h 626697"/>
                  <a:gd name="connsiteX27" fmla="*/ 372534 w 726059"/>
                  <a:gd name="connsiteY27" fmla="*/ 508000 h 626697"/>
                  <a:gd name="connsiteX28" fmla="*/ 496712 w 726059"/>
                  <a:gd name="connsiteY28" fmla="*/ 406400 h 626697"/>
                  <a:gd name="connsiteX29" fmla="*/ 541867 w 726059"/>
                  <a:gd name="connsiteY29" fmla="*/ 383822 h 626697"/>
                  <a:gd name="connsiteX30" fmla="*/ 587023 w 726059"/>
                  <a:gd name="connsiteY30" fmla="*/ 349955 h 626697"/>
                  <a:gd name="connsiteX31" fmla="*/ 654756 w 726059"/>
                  <a:gd name="connsiteY31" fmla="*/ 327378 h 626697"/>
                  <a:gd name="connsiteX32" fmla="*/ 688623 w 726059"/>
                  <a:gd name="connsiteY32" fmla="*/ 316089 h 626697"/>
                  <a:gd name="connsiteX33" fmla="*/ 722489 w 726059"/>
                  <a:gd name="connsiteY33" fmla="*/ 270933 h 626697"/>
                  <a:gd name="connsiteX0" fmla="*/ 722489 w 726059"/>
                  <a:gd name="connsiteY0" fmla="*/ 270933 h 626697"/>
                  <a:gd name="connsiteX1" fmla="*/ 722489 w 726059"/>
                  <a:gd name="connsiteY1" fmla="*/ 270933 h 626697"/>
                  <a:gd name="connsiteX2" fmla="*/ 609600 w 726059"/>
                  <a:gd name="connsiteY2" fmla="*/ 146755 h 626697"/>
                  <a:gd name="connsiteX3" fmla="*/ 575734 w 726059"/>
                  <a:gd name="connsiteY3" fmla="*/ 112889 h 626697"/>
                  <a:gd name="connsiteX4" fmla="*/ 553156 w 726059"/>
                  <a:gd name="connsiteY4" fmla="*/ 79022 h 626697"/>
                  <a:gd name="connsiteX5" fmla="*/ 519289 w 726059"/>
                  <a:gd name="connsiteY5" fmla="*/ 45155 h 626697"/>
                  <a:gd name="connsiteX6" fmla="*/ 451556 w 726059"/>
                  <a:gd name="connsiteY6" fmla="*/ 0 h 626697"/>
                  <a:gd name="connsiteX7" fmla="*/ 372534 w 726059"/>
                  <a:gd name="connsiteY7" fmla="*/ 56444 h 626697"/>
                  <a:gd name="connsiteX8" fmla="*/ 304800 w 726059"/>
                  <a:gd name="connsiteY8" fmla="*/ 101600 h 626697"/>
                  <a:gd name="connsiteX9" fmla="*/ 225778 w 726059"/>
                  <a:gd name="connsiteY9" fmla="*/ 135467 h 626697"/>
                  <a:gd name="connsiteX10" fmla="*/ 203200 w 726059"/>
                  <a:gd name="connsiteY10" fmla="*/ 169333 h 626697"/>
                  <a:gd name="connsiteX11" fmla="*/ 135467 w 726059"/>
                  <a:gd name="connsiteY11" fmla="*/ 214489 h 626697"/>
                  <a:gd name="connsiteX12" fmla="*/ 112889 w 726059"/>
                  <a:gd name="connsiteY12" fmla="*/ 248355 h 626697"/>
                  <a:gd name="connsiteX13" fmla="*/ 101600 w 726059"/>
                  <a:gd name="connsiteY13" fmla="*/ 316089 h 626697"/>
                  <a:gd name="connsiteX14" fmla="*/ 56445 w 726059"/>
                  <a:gd name="connsiteY14" fmla="*/ 327378 h 626697"/>
                  <a:gd name="connsiteX15" fmla="*/ 33867 w 726059"/>
                  <a:gd name="connsiteY15" fmla="*/ 361244 h 626697"/>
                  <a:gd name="connsiteX16" fmla="*/ 0 w 726059"/>
                  <a:gd name="connsiteY16" fmla="*/ 372533 h 626697"/>
                  <a:gd name="connsiteX17" fmla="*/ 0 w 726059"/>
                  <a:gd name="connsiteY17" fmla="*/ 372533 h 626697"/>
                  <a:gd name="connsiteX18" fmla="*/ 95956 w 726059"/>
                  <a:gd name="connsiteY18" fmla="*/ 471311 h 626697"/>
                  <a:gd name="connsiteX19" fmla="*/ 95956 w 726059"/>
                  <a:gd name="connsiteY19" fmla="*/ 471311 h 626697"/>
                  <a:gd name="connsiteX20" fmla="*/ 172156 w 726059"/>
                  <a:gd name="connsiteY20" fmla="*/ 547511 h 626697"/>
                  <a:gd name="connsiteX21" fmla="*/ 172156 w 726059"/>
                  <a:gd name="connsiteY21" fmla="*/ 547511 h 626697"/>
                  <a:gd name="connsiteX22" fmla="*/ 203200 w 726059"/>
                  <a:gd name="connsiteY22" fmla="*/ 620889 h 626697"/>
                  <a:gd name="connsiteX23" fmla="*/ 237067 w 726059"/>
                  <a:gd name="connsiteY23" fmla="*/ 620889 h 626697"/>
                  <a:gd name="connsiteX24" fmla="*/ 237067 w 726059"/>
                  <a:gd name="connsiteY24" fmla="*/ 620889 h 626697"/>
                  <a:gd name="connsiteX25" fmla="*/ 316089 w 726059"/>
                  <a:gd name="connsiteY25" fmla="*/ 564444 h 626697"/>
                  <a:gd name="connsiteX26" fmla="*/ 338667 w 726059"/>
                  <a:gd name="connsiteY26" fmla="*/ 530578 h 626697"/>
                  <a:gd name="connsiteX27" fmla="*/ 372534 w 726059"/>
                  <a:gd name="connsiteY27" fmla="*/ 508000 h 626697"/>
                  <a:gd name="connsiteX28" fmla="*/ 496712 w 726059"/>
                  <a:gd name="connsiteY28" fmla="*/ 406400 h 626697"/>
                  <a:gd name="connsiteX29" fmla="*/ 541867 w 726059"/>
                  <a:gd name="connsiteY29" fmla="*/ 383822 h 626697"/>
                  <a:gd name="connsiteX30" fmla="*/ 587023 w 726059"/>
                  <a:gd name="connsiteY30" fmla="*/ 349955 h 626697"/>
                  <a:gd name="connsiteX31" fmla="*/ 654756 w 726059"/>
                  <a:gd name="connsiteY31" fmla="*/ 327378 h 626697"/>
                  <a:gd name="connsiteX32" fmla="*/ 688623 w 726059"/>
                  <a:gd name="connsiteY32" fmla="*/ 316089 h 626697"/>
                  <a:gd name="connsiteX33" fmla="*/ 722489 w 726059"/>
                  <a:gd name="connsiteY33" fmla="*/ 270933 h 626697"/>
                  <a:gd name="connsiteX0" fmla="*/ 722489 w 726059"/>
                  <a:gd name="connsiteY0" fmla="*/ 270933 h 626697"/>
                  <a:gd name="connsiteX1" fmla="*/ 722489 w 726059"/>
                  <a:gd name="connsiteY1" fmla="*/ 270933 h 626697"/>
                  <a:gd name="connsiteX2" fmla="*/ 609600 w 726059"/>
                  <a:gd name="connsiteY2" fmla="*/ 146755 h 626697"/>
                  <a:gd name="connsiteX3" fmla="*/ 575734 w 726059"/>
                  <a:gd name="connsiteY3" fmla="*/ 112889 h 626697"/>
                  <a:gd name="connsiteX4" fmla="*/ 553156 w 726059"/>
                  <a:gd name="connsiteY4" fmla="*/ 79022 h 626697"/>
                  <a:gd name="connsiteX5" fmla="*/ 519289 w 726059"/>
                  <a:gd name="connsiteY5" fmla="*/ 45155 h 626697"/>
                  <a:gd name="connsiteX6" fmla="*/ 451556 w 726059"/>
                  <a:gd name="connsiteY6" fmla="*/ 0 h 626697"/>
                  <a:gd name="connsiteX7" fmla="*/ 372534 w 726059"/>
                  <a:gd name="connsiteY7" fmla="*/ 56444 h 626697"/>
                  <a:gd name="connsiteX8" fmla="*/ 304800 w 726059"/>
                  <a:gd name="connsiteY8" fmla="*/ 101600 h 626697"/>
                  <a:gd name="connsiteX9" fmla="*/ 225778 w 726059"/>
                  <a:gd name="connsiteY9" fmla="*/ 135467 h 626697"/>
                  <a:gd name="connsiteX10" fmla="*/ 203200 w 726059"/>
                  <a:gd name="connsiteY10" fmla="*/ 169333 h 626697"/>
                  <a:gd name="connsiteX11" fmla="*/ 135467 w 726059"/>
                  <a:gd name="connsiteY11" fmla="*/ 214489 h 626697"/>
                  <a:gd name="connsiteX12" fmla="*/ 112889 w 726059"/>
                  <a:gd name="connsiteY12" fmla="*/ 248355 h 626697"/>
                  <a:gd name="connsiteX13" fmla="*/ 101600 w 726059"/>
                  <a:gd name="connsiteY13" fmla="*/ 316089 h 626697"/>
                  <a:gd name="connsiteX14" fmla="*/ 56445 w 726059"/>
                  <a:gd name="connsiteY14" fmla="*/ 327378 h 626697"/>
                  <a:gd name="connsiteX15" fmla="*/ 33867 w 726059"/>
                  <a:gd name="connsiteY15" fmla="*/ 361244 h 626697"/>
                  <a:gd name="connsiteX16" fmla="*/ 0 w 726059"/>
                  <a:gd name="connsiteY16" fmla="*/ 372533 h 626697"/>
                  <a:gd name="connsiteX17" fmla="*/ 0 w 726059"/>
                  <a:gd name="connsiteY17" fmla="*/ 372533 h 626697"/>
                  <a:gd name="connsiteX18" fmla="*/ 95956 w 726059"/>
                  <a:gd name="connsiteY18" fmla="*/ 471311 h 626697"/>
                  <a:gd name="connsiteX19" fmla="*/ 95956 w 726059"/>
                  <a:gd name="connsiteY19" fmla="*/ 471311 h 626697"/>
                  <a:gd name="connsiteX20" fmla="*/ 172156 w 726059"/>
                  <a:gd name="connsiteY20" fmla="*/ 547511 h 626697"/>
                  <a:gd name="connsiteX21" fmla="*/ 172156 w 726059"/>
                  <a:gd name="connsiteY21" fmla="*/ 547511 h 626697"/>
                  <a:gd name="connsiteX22" fmla="*/ 203200 w 726059"/>
                  <a:gd name="connsiteY22" fmla="*/ 620889 h 626697"/>
                  <a:gd name="connsiteX23" fmla="*/ 237067 w 726059"/>
                  <a:gd name="connsiteY23" fmla="*/ 620889 h 626697"/>
                  <a:gd name="connsiteX24" fmla="*/ 237067 w 726059"/>
                  <a:gd name="connsiteY24" fmla="*/ 620889 h 626697"/>
                  <a:gd name="connsiteX25" fmla="*/ 316089 w 726059"/>
                  <a:gd name="connsiteY25" fmla="*/ 564444 h 626697"/>
                  <a:gd name="connsiteX26" fmla="*/ 338667 w 726059"/>
                  <a:gd name="connsiteY26" fmla="*/ 530578 h 626697"/>
                  <a:gd name="connsiteX27" fmla="*/ 372534 w 726059"/>
                  <a:gd name="connsiteY27" fmla="*/ 508000 h 626697"/>
                  <a:gd name="connsiteX28" fmla="*/ 496712 w 726059"/>
                  <a:gd name="connsiteY28" fmla="*/ 406400 h 626697"/>
                  <a:gd name="connsiteX29" fmla="*/ 541867 w 726059"/>
                  <a:gd name="connsiteY29" fmla="*/ 383822 h 626697"/>
                  <a:gd name="connsiteX30" fmla="*/ 587023 w 726059"/>
                  <a:gd name="connsiteY30" fmla="*/ 349955 h 626697"/>
                  <a:gd name="connsiteX31" fmla="*/ 654756 w 726059"/>
                  <a:gd name="connsiteY31" fmla="*/ 327378 h 626697"/>
                  <a:gd name="connsiteX32" fmla="*/ 688623 w 726059"/>
                  <a:gd name="connsiteY32" fmla="*/ 316089 h 626697"/>
                  <a:gd name="connsiteX33" fmla="*/ 722489 w 726059"/>
                  <a:gd name="connsiteY33" fmla="*/ 270933 h 626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26059" h="626697">
                    <a:moveTo>
                      <a:pt x="722489" y="270933"/>
                    </a:moveTo>
                    <a:lnTo>
                      <a:pt x="722489" y="270933"/>
                    </a:lnTo>
                    <a:cubicBezTo>
                      <a:pt x="518862" y="67306"/>
                      <a:pt x="722034" y="277928"/>
                      <a:pt x="609600" y="146755"/>
                    </a:cubicBezTo>
                    <a:cubicBezTo>
                      <a:pt x="599210" y="134634"/>
                      <a:pt x="585954" y="125153"/>
                      <a:pt x="575734" y="112889"/>
                    </a:cubicBezTo>
                    <a:cubicBezTo>
                      <a:pt x="567048" y="102466"/>
                      <a:pt x="561842" y="89445"/>
                      <a:pt x="553156" y="79022"/>
                    </a:cubicBezTo>
                    <a:cubicBezTo>
                      <a:pt x="542935" y="66757"/>
                      <a:pt x="531891" y="54957"/>
                      <a:pt x="519289" y="45155"/>
                    </a:cubicBezTo>
                    <a:cubicBezTo>
                      <a:pt x="497870" y="28496"/>
                      <a:pt x="451556" y="0"/>
                      <a:pt x="451556" y="0"/>
                    </a:cubicBezTo>
                    <a:cubicBezTo>
                      <a:pt x="391692" y="59864"/>
                      <a:pt x="446828" y="11868"/>
                      <a:pt x="372534" y="56444"/>
                    </a:cubicBezTo>
                    <a:cubicBezTo>
                      <a:pt x="349266" y="70405"/>
                      <a:pt x="329071" y="89464"/>
                      <a:pt x="304800" y="101600"/>
                    </a:cubicBezTo>
                    <a:cubicBezTo>
                      <a:pt x="249002" y="129500"/>
                      <a:pt x="275610" y="118856"/>
                      <a:pt x="225778" y="135467"/>
                    </a:cubicBezTo>
                    <a:cubicBezTo>
                      <a:pt x="218252" y="146756"/>
                      <a:pt x="213411" y="160399"/>
                      <a:pt x="203200" y="169333"/>
                    </a:cubicBezTo>
                    <a:cubicBezTo>
                      <a:pt x="182779" y="187202"/>
                      <a:pt x="135467" y="214489"/>
                      <a:pt x="135467" y="214489"/>
                    </a:cubicBezTo>
                    <a:cubicBezTo>
                      <a:pt x="127941" y="225778"/>
                      <a:pt x="117179" y="235484"/>
                      <a:pt x="112889" y="248355"/>
                    </a:cubicBezTo>
                    <a:cubicBezTo>
                      <a:pt x="105651" y="270070"/>
                      <a:pt x="114904" y="297463"/>
                      <a:pt x="101600" y="316089"/>
                    </a:cubicBezTo>
                    <a:cubicBezTo>
                      <a:pt x="92582" y="328714"/>
                      <a:pt x="71497" y="323615"/>
                      <a:pt x="56445" y="327378"/>
                    </a:cubicBezTo>
                    <a:cubicBezTo>
                      <a:pt x="48919" y="338667"/>
                      <a:pt x="44461" y="352769"/>
                      <a:pt x="33867" y="361244"/>
                    </a:cubicBezTo>
                    <a:cubicBezTo>
                      <a:pt x="24575" y="368678"/>
                      <a:pt x="0" y="372533"/>
                      <a:pt x="0" y="372533"/>
                    </a:cubicBezTo>
                    <a:lnTo>
                      <a:pt x="0" y="372533"/>
                    </a:lnTo>
                    <a:lnTo>
                      <a:pt x="95956" y="471311"/>
                    </a:lnTo>
                    <a:lnTo>
                      <a:pt x="95956" y="471311"/>
                    </a:lnTo>
                    <a:cubicBezTo>
                      <a:pt x="99528" y="474486"/>
                      <a:pt x="159456" y="534811"/>
                      <a:pt x="172156" y="547511"/>
                    </a:cubicBezTo>
                    <a:lnTo>
                      <a:pt x="172156" y="547511"/>
                    </a:lnTo>
                    <a:cubicBezTo>
                      <a:pt x="178970" y="570224"/>
                      <a:pt x="169124" y="600443"/>
                      <a:pt x="203200" y="620889"/>
                    </a:cubicBezTo>
                    <a:cubicBezTo>
                      <a:pt x="212880" y="626697"/>
                      <a:pt x="225778" y="620889"/>
                      <a:pt x="237067" y="620889"/>
                    </a:cubicBezTo>
                    <a:lnTo>
                      <a:pt x="237067" y="620889"/>
                    </a:lnTo>
                    <a:cubicBezTo>
                      <a:pt x="263408" y="602074"/>
                      <a:pt x="291895" y="585950"/>
                      <a:pt x="316089" y="564444"/>
                    </a:cubicBezTo>
                    <a:cubicBezTo>
                      <a:pt x="326229" y="555430"/>
                      <a:pt x="329073" y="540172"/>
                      <a:pt x="338667" y="530578"/>
                    </a:cubicBezTo>
                    <a:cubicBezTo>
                      <a:pt x="348261" y="520984"/>
                      <a:pt x="362393" y="517014"/>
                      <a:pt x="372534" y="508000"/>
                    </a:cubicBezTo>
                    <a:cubicBezTo>
                      <a:pt x="467270" y="423790"/>
                      <a:pt x="404993" y="457355"/>
                      <a:pt x="496712" y="406400"/>
                    </a:cubicBezTo>
                    <a:cubicBezTo>
                      <a:pt x="511423" y="398227"/>
                      <a:pt x="527597" y="392741"/>
                      <a:pt x="541867" y="383822"/>
                    </a:cubicBezTo>
                    <a:cubicBezTo>
                      <a:pt x="557822" y="373850"/>
                      <a:pt x="570194" y="358369"/>
                      <a:pt x="587023" y="349955"/>
                    </a:cubicBezTo>
                    <a:cubicBezTo>
                      <a:pt x="608309" y="339312"/>
                      <a:pt x="632178" y="334904"/>
                      <a:pt x="654756" y="327378"/>
                    </a:cubicBezTo>
                    <a:lnTo>
                      <a:pt x="688623" y="316089"/>
                    </a:lnTo>
                    <a:cubicBezTo>
                      <a:pt x="726059" y="303610"/>
                      <a:pt x="716845" y="278459"/>
                      <a:pt x="722489" y="270933"/>
                    </a:cubicBezTo>
                    <a:close/>
                  </a:path>
                </a:pathLst>
              </a:cu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6817771" y="883058"/>
                <a:ext cx="723243" cy="768981"/>
              </a:xfrm>
              <a:custGeom>
                <a:avLst/>
                <a:gdLst>
                  <a:gd name="connsiteX0" fmla="*/ 0 w 722489"/>
                  <a:gd name="connsiteY0" fmla="*/ 485423 h 745067"/>
                  <a:gd name="connsiteX1" fmla="*/ 485422 w 722489"/>
                  <a:gd name="connsiteY1" fmla="*/ 135467 h 745067"/>
                  <a:gd name="connsiteX2" fmla="*/ 722489 w 722489"/>
                  <a:gd name="connsiteY2" fmla="*/ 0 h 745067"/>
                  <a:gd name="connsiteX3" fmla="*/ 722489 w 722489"/>
                  <a:gd name="connsiteY3" fmla="*/ 282223 h 745067"/>
                  <a:gd name="connsiteX4" fmla="*/ 598311 w 722489"/>
                  <a:gd name="connsiteY4" fmla="*/ 372534 h 745067"/>
                  <a:gd name="connsiteX5" fmla="*/ 677333 w 722489"/>
                  <a:gd name="connsiteY5" fmla="*/ 485423 h 745067"/>
                  <a:gd name="connsiteX6" fmla="*/ 395111 w 722489"/>
                  <a:gd name="connsiteY6" fmla="*/ 654756 h 745067"/>
                  <a:gd name="connsiteX7" fmla="*/ 338667 w 722489"/>
                  <a:gd name="connsiteY7" fmla="*/ 745067 h 745067"/>
                  <a:gd name="connsiteX8" fmla="*/ 338667 w 722489"/>
                  <a:gd name="connsiteY8" fmla="*/ 745067 h 745067"/>
                  <a:gd name="connsiteX9" fmla="*/ 259644 w 722489"/>
                  <a:gd name="connsiteY9" fmla="*/ 632178 h 745067"/>
                  <a:gd name="connsiteX10" fmla="*/ 180622 w 722489"/>
                  <a:gd name="connsiteY10" fmla="*/ 530578 h 745067"/>
                  <a:gd name="connsiteX11" fmla="*/ 0 w 722489"/>
                  <a:gd name="connsiteY11" fmla="*/ 485423 h 745067"/>
                  <a:gd name="connsiteX0" fmla="*/ 0 w 722489"/>
                  <a:gd name="connsiteY0" fmla="*/ 485423 h 770467"/>
                  <a:gd name="connsiteX1" fmla="*/ 485422 w 722489"/>
                  <a:gd name="connsiteY1" fmla="*/ 135467 h 770467"/>
                  <a:gd name="connsiteX2" fmla="*/ 722489 w 722489"/>
                  <a:gd name="connsiteY2" fmla="*/ 0 h 770467"/>
                  <a:gd name="connsiteX3" fmla="*/ 722489 w 722489"/>
                  <a:gd name="connsiteY3" fmla="*/ 282223 h 770467"/>
                  <a:gd name="connsiteX4" fmla="*/ 598311 w 722489"/>
                  <a:gd name="connsiteY4" fmla="*/ 372534 h 770467"/>
                  <a:gd name="connsiteX5" fmla="*/ 677333 w 722489"/>
                  <a:gd name="connsiteY5" fmla="*/ 485423 h 770467"/>
                  <a:gd name="connsiteX6" fmla="*/ 395111 w 722489"/>
                  <a:gd name="connsiteY6" fmla="*/ 654756 h 770467"/>
                  <a:gd name="connsiteX7" fmla="*/ 338667 w 722489"/>
                  <a:gd name="connsiteY7" fmla="*/ 745067 h 770467"/>
                  <a:gd name="connsiteX8" fmla="*/ 338667 w 722489"/>
                  <a:gd name="connsiteY8" fmla="*/ 745067 h 770467"/>
                  <a:gd name="connsiteX9" fmla="*/ 268111 w 722489"/>
                  <a:gd name="connsiteY9" fmla="*/ 770467 h 770467"/>
                  <a:gd name="connsiteX10" fmla="*/ 259644 w 722489"/>
                  <a:gd name="connsiteY10" fmla="*/ 632178 h 770467"/>
                  <a:gd name="connsiteX11" fmla="*/ 180622 w 722489"/>
                  <a:gd name="connsiteY11" fmla="*/ 530578 h 770467"/>
                  <a:gd name="connsiteX12" fmla="*/ 0 w 722489"/>
                  <a:gd name="connsiteY12" fmla="*/ 485423 h 770467"/>
                  <a:gd name="connsiteX0" fmla="*/ 0 w 722489"/>
                  <a:gd name="connsiteY0" fmla="*/ 485423 h 770467"/>
                  <a:gd name="connsiteX1" fmla="*/ 485422 w 722489"/>
                  <a:gd name="connsiteY1" fmla="*/ 135467 h 770467"/>
                  <a:gd name="connsiteX2" fmla="*/ 722489 w 722489"/>
                  <a:gd name="connsiteY2" fmla="*/ 0 h 770467"/>
                  <a:gd name="connsiteX3" fmla="*/ 722489 w 722489"/>
                  <a:gd name="connsiteY3" fmla="*/ 282223 h 770467"/>
                  <a:gd name="connsiteX4" fmla="*/ 598311 w 722489"/>
                  <a:gd name="connsiteY4" fmla="*/ 372534 h 770467"/>
                  <a:gd name="connsiteX5" fmla="*/ 677333 w 722489"/>
                  <a:gd name="connsiteY5" fmla="*/ 485423 h 770467"/>
                  <a:gd name="connsiteX6" fmla="*/ 395111 w 722489"/>
                  <a:gd name="connsiteY6" fmla="*/ 654756 h 770467"/>
                  <a:gd name="connsiteX7" fmla="*/ 338667 w 722489"/>
                  <a:gd name="connsiteY7" fmla="*/ 745067 h 770467"/>
                  <a:gd name="connsiteX8" fmla="*/ 338667 w 722489"/>
                  <a:gd name="connsiteY8" fmla="*/ 745067 h 770467"/>
                  <a:gd name="connsiteX9" fmla="*/ 268111 w 722489"/>
                  <a:gd name="connsiteY9" fmla="*/ 770467 h 770467"/>
                  <a:gd name="connsiteX10" fmla="*/ 259644 w 722489"/>
                  <a:gd name="connsiteY10" fmla="*/ 632178 h 770467"/>
                  <a:gd name="connsiteX11" fmla="*/ 180622 w 722489"/>
                  <a:gd name="connsiteY11" fmla="*/ 530578 h 770467"/>
                  <a:gd name="connsiteX12" fmla="*/ 0 w 722489"/>
                  <a:gd name="connsiteY12" fmla="*/ 485423 h 770467"/>
                  <a:gd name="connsiteX0" fmla="*/ 0 w 722489"/>
                  <a:gd name="connsiteY0" fmla="*/ 485423 h 770467"/>
                  <a:gd name="connsiteX1" fmla="*/ 485422 w 722489"/>
                  <a:gd name="connsiteY1" fmla="*/ 135467 h 770467"/>
                  <a:gd name="connsiteX2" fmla="*/ 722489 w 722489"/>
                  <a:gd name="connsiteY2" fmla="*/ 0 h 770467"/>
                  <a:gd name="connsiteX3" fmla="*/ 722489 w 722489"/>
                  <a:gd name="connsiteY3" fmla="*/ 282223 h 770467"/>
                  <a:gd name="connsiteX4" fmla="*/ 598311 w 722489"/>
                  <a:gd name="connsiteY4" fmla="*/ 372534 h 770467"/>
                  <a:gd name="connsiteX5" fmla="*/ 677333 w 722489"/>
                  <a:gd name="connsiteY5" fmla="*/ 485423 h 770467"/>
                  <a:gd name="connsiteX6" fmla="*/ 395111 w 722489"/>
                  <a:gd name="connsiteY6" fmla="*/ 654756 h 770467"/>
                  <a:gd name="connsiteX7" fmla="*/ 338667 w 722489"/>
                  <a:gd name="connsiteY7" fmla="*/ 745067 h 770467"/>
                  <a:gd name="connsiteX8" fmla="*/ 338667 w 722489"/>
                  <a:gd name="connsiteY8" fmla="*/ 745067 h 770467"/>
                  <a:gd name="connsiteX9" fmla="*/ 268111 w 722489"/>
                  <a:gd name="connsiteY9" fmla="*/ 770467 h 770467"/>
                  <a:gd name="connsiteX10" fmla="*/ 259644 w 722489"/>
                  <a:gd name="connsiteY10" fmla="*/ 632178 h 770467"/>
                  <a:gd name="connsiteX11" fmla="*/ 180622 w 722489"/>
                  <a:gd name="connsiteY11" fmla="*/ 530578 h 770467"/>
                  <a:gd name="connsiteX12" fmla="*/ 0 w 722489"/>
                  <a:gd name="connsiteY12" fmla="*/ 485423 h 770467"/>
                  <a:gd name="connsiteX0" fmla="*/ 0 w 722489"/>
                  <a:gd name="connsiteY0" fmla="*/ 485423 h 776817"/>
                  <a:gd name="connsiteX1" fmla="*/ 485422 w 722489"/>
                  <a:gd name="connsiteY1" fmla="*/ 135467 h 776817"/>
                  <a:gd name="connsiteX2" fmla="*/ 722489 w 722489"/>
                  <a:gd name="connsiteY2" fmla="*/ 0 h 776817"/>
                  <a:gd name="connsiteX3" fmla="*/ 722489 w 722489"/>
                  <a:gd name="connsiteY3" fmla="*/ 282223 h 776817"/>
                  <a:gd name="connsiteX4" fmla="*/ 598311 w 722489"/>
                  <a:gd name="connsiteY4" fmla="*/ 372534 h 776817"/>
                  <a:gd name="connsiteX5" fmla="*/ 677333 w 722489"/>
                  <a:gd name="connsiteY5" fmla="*/ 485423 h 776817"/>
                  <a:gd name="connsiteX6" fmla="*/ 395111 w 722489"/>
                  <a:gd name="connsiteY6" fmla="*/ 654756 h 776817"/>
                  <a:gd name="connsiteX7" fmla="*/ 338667 w 722489"/>
                  <a:gd name="connsiteY7" fmla="*/ 745067 h 776817"/>
                  <a:gd name="connsiteX8" fmla="*/ 338667 w 722489"/>
                  <a:gd name="connsiteY8" fmla="*/ 745067 h 776817"/>
                  <a:gd name="connsiteX9" fmla="*/ 268111 w 722489"/>
                  <a:gd name="connsiteY9" fmla="*/ 770467 h 776817"/>
                  <a:gd name="connsiteX10" fmla="*/ 258586 w 722489"/>
                  <a:gd name="connsiteY10" fmla="*/ 776817 h 776817"/>
                  <a:gd name="connsiteX11" fmla="*/ 259644 w 722489"/>
                  <a:gd name="connsiteY11" fmla="*/ 632178 h 776817"/>
                  <a:gd name="connsiteX12" fmla="*/ 180622 w 722489"/>
                  <a:gd name="connsiteY12" fmla="*/ 530578 h 776817"/>
                  <a:gd name="connsiteX13" fmla="*/ 0 w 722489"/>
                  <a:gd name="connsiteY13" fmla="*/ 485423 h 776817"/>
                  <a:gd name="connsiteX0" fmla="*/ 0 w 722489"/>
                  <a:gd name="connsiteY0" fmla="*/ 485423 h 770467"/>
                  <a:gd name="connsiteX1" fmla="*/ 485422 w 722489"/>
                  <a:gd name="connsiteY1" fmla="*/ 135467 h 770467"/>
                  <a:gd name="connsiteX2" fmla="*/ 722489 w 722489"/>
                  <a:gd name="connsiteY2" fmla="*/ 0 h 770467"/>
                  <a:gd name="connsiteX3" fmla="*/ 722489 w 722489"/>
                  <a:gd name="connsiteY3" fmla="*/ 282223 h 770467"/>
                  <a:gd name="connsiteX4" fmla="*/ 598311 w 722489"/>
                  <a:gd name="connsiteY4" fmla="*/ 372534 h 770467"/>
                  <a:gd name="connsiteX5" fmla="*/ 677333 w 722489"/>
                  <a:gd name="connsiteY5" fmla="*/ 485423 h 770467"/>
                  <a:gd name="connsiteX6" fmla="*/ 395111 w 722489"/>
                  <a:gd name="connsiteY6" fmla="*/ 654756 h 770467"/>
                  <a:gd name="connsiteX7" fmla="*/ 338667 w 722489"/>
                  <a:gd name="connsiteY7" fmla="*/ 745067 h 770467"/>
                  <a:gd name="connsiteX8" fmla="*/ 338667 w 722489"/>
                  <a:gd name="connsiteY8" fmla="*/ 745067 h 770467"/>
                  <a:gd name="connsiteX9" fmla="*/ 268111 w 722489"/>
                  <a:gd name="connsiteY9" fmla="*/ 770467 h 770467"/>
                  <a:gd name="connsiteX10" fmla="*/ 268111 w 722489"/>
                  <a:gd name="connsiteY10" fmla="*/ 770467 h 770467"/>
                  <a:gd name="connsiteX11" fmla="*/ 259644 w 722489"/>
                  <a:gd name="connsiteY11" fmla="*/ 632178 h 770467"/>
                  <a:gd name="connsiteX12" fmla="*/ 180622 w 722489"/>
                  <a:gd name="connsiteY12" fmla="*/ 530578 h 770467"/>
                  <a:gd name="connsiteX13" fmla="*/ 0 w 722489"/>
                  <a:gd name="connsiteY13" fmla="*/ 485423 h 770467"/>
                  <a:gd name="connsiteX0" fmla="*/ 0 w 722489"/>
                  <a:gd name="connsiteY0" fmla="*/ 485423 h 770467"/>
                  <a:gd name="connsiteX1" fmla="*/ 485422 w 722489"/>
                  <a:gd name="connsiteY1" fmla="*/ 135467 h 770467"/>
                  <a:gd name="connsiteX2" fmla="*/ 722489 w 722489"/>
                  <a:gd name="connsiteY2" fmla="*/ 0 h 770467"/>
                  <a:gd name="connsiteX3" fmla="*/ 722489 w 722489"/>
                  <a:gd name="connsiteY3" fmla="*/ 282223 h 770467"/>
                  <a:gd name="connsiteX4" fmla="*/ 598311 w 722489"/>
                  <a:gd name="connsiteY4" fmla="*/ 372534 h 770467"/>
                  <a:gd name="connsiteX5" fmla="*/ 677333 w 722489"/>
                  <a:gd name="connsiteY5" fmla="*/ 485423 h 770467"/>
                  <a:gd name="connsiteX6" fmla="*/ 395111 w 722489"/>
                  <a:gd name="connsiteY6" fmla="*/ 654756 h 770467"/>
                  <a:gd name="connsiteX7" fmla="*/ 338667 w 722489"/>
                  <a:gd name="connsiteY7" fmla="*/ 745067 h 770467"/>
                  <a:gd name="connsiteX8" fmla="*/ 338667 w 722489"/>
                  <a:gd name="connsiteY8" fmla="*/ 745067 h 770467"/>
                  <a:gd name="connsiteX9" fmla="*/ 268111 w 722489"/>
                  <a:gd name="connsiteY9" fmla="*/ 770467 h 770467"/>
                  <a:gd name="connsiteX10" fmla="*/ 268111 w 722489"/>
                  <a:gd name="connsiteY10" fmla="*/ 770467 h 770467"/>
                  <a:gd name="connsiteX11" fmla="*/ 259644 w 722489"/>
                  <a:gd name="connsiteY11" fmla="*/ 632178 h 770467"/>
                  <a:gd name="connsiteX12" fmla="*/ 180622 w 722489"/>
                  <a:gd name="connsiteY12" fmla="*/ 530578 h 770467"/>
                  <a:gd name="connsiteX13" fmla="*/ 0 w 722489"/>
                  <a:gd name="connsiteY13" fmla="*/ 485423 h 770467"/>
                  <a:gd name="connsiteX0" fmla="*/ 0 w 722489"/>
                  <a:gd name="connsiteY0" fmla="*/ 485423 h 770467"/>
                  <a:gd name="connsiteX1" fmla="*/ 485422 w 722489"/>
                  <a:gd name="connsiteY1" fmla="*/ 135467 h 770467"/>
                  <a:gd name="connsiteX2" fmla="*/ 722489 w 722489"/>
                  <a:gd name="connsiteY2" fmla="*/ 0 h 770467"/>
                  <a:gd name="connsiteX3" fmla="*/ 722489 w 722489"/>
                  <a:gd name="connsiteY3" fmla="*/ 282223 h 770467"/>
                  <a:gd name="connsiteX4" fmla="*/ 598311 w 722489"/>
                  <a:gd name="connsiteY4" fmla="*/ 372534 h 770467"/>
                  <a:gd name="connsiteX5" fmla="*/ 677333 w 722489"/>
                  <a:gd name="connsiteY5" fmla="*/ 485423 h 770467"/>
                  <a:gd name="connsiteX6" fmla="*/ 395111 w 722489"/>
                  <a:gd name="connsiteY6" fmla="*/ 654756 h 770467"/>
                  <a:gd name="connsiteX7" fmla="*/ 338667 w 722489"/>
                  <a:gd name="connsiteY7" fmla="*/ 745067 h 770467"/>
                  <a:gd name="connsiteX8" fmla="*/ 338667 w 722489"/>
                  <a:gd name="connsiteY8" fmla="*/ 745067 h 770467"/>
                  <a:gd name="connsiteX9" fmla="*/ 268111 w 722489"/>
                  <a:gd name="connsiteY9" fmla="*/ 770467 h 770467"/>
                  <a:gd name="connsiteX10" fmla="*/ 268111 w 722489"/>
                  <a:gd name="connsiteY10" fmla="*/ 770467 h 770467"/>
                  <a:gd name="connsiteX11" fmla="*/ 259644 w 722489"/>
                  <a:gd name="connsiteY11" fmla="*/ 632178 h 770467"/>
                  <a:gd name="connsiteX12" fmla="*/ 115711 w 722489"/>
                  <a:gd name="connsiteY12" fmla="*/ 541867 h 770467"/>
                  <a:gd name="connsiteX13" fmla="*/ 0 w 722489"/>
                  <a:gd name="connsiteY13" fmla="*/ 485423 h 770467"/>
                  <a:gd name="connsiteX0" fmla="*/ 0 w 722489"/>
                  <a:gd name="connsiteY0" fmla="*/ 485423 h 770467"/>
                  <a:gd name="connsiteX1" fmla="*/ 485422 w 722489"/>
                  <a:gd name="connsiteY1" fmla="*/ 135467 h 770467"/>
                  <a:gd name="connsiteX2" fmla="*/ 722489 w 722489"/>
                  <a:gd name="connsiteY2" fmla="*/ 0 h 770467"/>
                  <a:gd name="connsiteX3" fmla="*/ 722489 w 722489"/>
                  <a:gd name="connsiteY3" fmla="*/ 282223 h 770467"/>
                  <a:gd name="connsiteX4" fmla="*/ 598311 w 722489"/>
                  <a:gd name="connsiteY4" fmla="*/ 372534 h 770467"/>
                  <a:gd name="connsiteX5" fmla="*/ 677333 w 722489"/>
                  <a:gd name="connsiteY5" fmla="*/ 485423 h 770467"/>
                  <a:gd name="connsiteX6" fmla="*/ 395111 w 722489"/>
                  <a:gd name="connsiteY6" fmla="*/ 654756 h 770467"/>
                  <a:gd name="connsiteX7" fmla="*/ 338667 w 722489"/>
                  <a:gd name="connsiteY7" fmla="*/ 745067 h 770467"/>
                  <a:gd name="connsiteX8" fmla="*/ 338667 w 722489"/>
                  <a:gd name="connsiteY8" fmla="*/ 745067 h 770467"/>
                  <a:gd name="connsiteX9" fmla="*/ 268111 w 722489"/>
                  <a:gd name="connsiteY9" fmla="*/ 770467 h 770467"/>
                  <a:gd name="connsiteX10" fmla="*/ 268111 w 722489"/>
                  <a:gd name="connsiteY10" fmla="*/ 770467 h 770467"/>
                  <a:gd name="connsiteX11" fmla="*/ 259644 w 722489"/>
                  <a:gd name="connsiteY11" fmla="*/ 632178 h 770467"/>
                  <a:gd name="connsiteX12" fmla="*/ 206199 w 722489"/>
                  <a:gd name="connsiteY12" fmla="*/ 599017 h 770467"/>
                  <a:gd name="connsiteX13" fmla="*/ 115711 w 722489"/>
                  <a:gd name="connsiteY13" fmla="*/ 541867 h 770467"/>
                  <a:gd name="connsiteX14" fmla="*/ 0 w 722489"/>
                  <a:gd name="connsiteY14" fmla="*/ 485423 h 770467"/>
                  <a:gd name="connsiteX0" fmla="*/ 0 w 722489"/>
                  <a:gd name="connsiteY0" fmla="*/ 485423 h 770467"/>
                  <a:gd name="connsiteX1" fmla="*/ 485422 w 722489"/>
                  <a:gd name="connsiteY1" fmla="*/ 135467 h 770467"/>
                  <a:gd name="connsiteX2" fmla="*/ 722489 w 722489"/>
                  <a:gd name="connsiteY2" fmla="*/ 0 h 770467"/>
                  <a:gd name="connsiteX3" fmla="*/ 722489 w 722489"/>
                  <a:gd name="connsiteY3" fmla="*/ 282223 h 770467"/>
                  <a:gd name="connsiteX4" fmla="*/ 598311 w 722489"/>
                  <a:gd name="connsiteY4" fmla="*/ 372534 h 770467"/>
                  <a:gd name="connsiteX5" fmla="*/ 677333 w 722489"/>
                  <a:gd name="connsiteY5" fmla="*/ 485423 h 770467"/>
                  <a:gd name="connsiteX6" fmla="*/ 395111 w 722489"/>
                  <a:gd name="connsiteY6" fmla="*/ 654756 h 770467"/>
                  <a:gd name="connsiteX7" fmla="*/ 338667 w 722489"/>
                  <a:gd name="connsiteY7" fmla="*/ 745067 h 770467"/>
                  <a:gd name="connsiteX8" fmla="*/ 338667 w 722489"/>
                  <a:gd name="connsiteY8" fmla="*/ 745067 h 770467"/>
                  <a:gd name="connsiteX9" fmla="*/ 268111 w 722489"/>
                  <a:gd name="connsiteY9" fmla="*/ 770467 h 770467"/>
                  <a:gd name="connsiteX10" fmla="*/ 268111 w 722489"/>
                  <a:gd name="connsiteY10" fmla="*/ 770467 h 770467"/>
                  <a:gd name="connsiteX11" fmla="*/ 259644 w 722489"/>
                  <a:gd name="connsiteY11" fmla="*/ 632178 h 770467"/>
                  <a:gd name="connsiteX12" fmla="*/ 191911 w 722489"/>
                  <a:gd name="connsiteY12" fmla="*/ 541867 h 770467"/>
                  <a:gd name="connsiteX13" fmla="*/ 115711 w 722489"/>
                  <a:gd name="connsiteY13" fmla="*/ 541867 h 770467"/>
                  <a:gd name="connsiteX14" fmla="*/ 0 w 722489"/>
                  <a:gd name="connsiteY14" fmla="*/ 485423 h 770467"/>
                  <a:gd name="connsiteX0" fmla="*/ 0 w 722489"/>
                  <a:gd name="connsiteY0" fmla="*/ 485423 h 770467"/>
                  <a:gd name="connsiteX1" fmla="*/ 485422 w 722489"/>
                  <a:gd name="connsiteY1" fmla="*/ 135467 h 770467"/>
                  <a:gd name="connsiteX2" fmla="*/ 722489 w 722489"/>
                  <a:gd name="connsiteY2" fmla="*/ 0 h 770467"/>
                  <a:gd name="connsiteX3" fmla="*/ 722489 w 722489"/>
                  <a:gd name="connsiteY3" fmla="*/ 282223 h 770467"/>
                  <a:gd name="connsiteX4" fmla="*/ 598311 w 722489"/>
                  <a:gd name="connsiteY4" fmla="*/ 372534 h 770467"/>
                  <a:gd name="connsiteX5" fmla="*/ 677333 w 722489"/>
                  <a:gd name="connsiteY5" fmla="*/ 485423 h 770467"/>
                  <a:gd name="connsiteX6" fmla="*/ 395111 w 722489"/>
                  <a:gd name="connsiteY6" fmla="*/ 654756 h 770467"/>
                  <a:gd name="connsiteX7" fmla="*/ 338667 w 722489"/>
                  <a:gd name="connsiteY7" fmla="*/ 745067 h 770467"/>
                  <a:gd name="connsiteX8" fmla="*/ 338667 w 722489"/>
                  <a:gd name="connsiteY8" fmla="*/ 745067 h 770467"/>
                  <a:gd name="connsiteX9" fmla="*/ 268111 w 722489"/>
                  <a:gd name="connsiteY9" fmla="*/ 770467 h 770467"/>
                  <a:gd name="connsiteX10" fmla="*/ 268111 w 722489"/>
                  <a:gd name="connsiteY10" fmla="*/ 770467 h 770467"/>
                  <a:gd name="connsiteX11" fmla="*/ 259644 w 722489"/>
                  <a:gd name="connsiteY11" fmla="*/ 632178 h 770467"/>
                  <a:gd name="connsiteX12" fmla="*/ 191911 w 722489"/>
                  <a:gd name="connsiteY12" fmla="*/ 541867 h 770467"/>
                  <a:gd name="connsiteX13" fmla="*/ 115711 w 722489"/>
                  <a:gd name="connsiteY13" fmla="*/ 541867 h 770467"/>
                  <a:gd name="connsiteX14" fmla="*/ 0 w 722489"/>
                  <a:gd name="connsiteY14" fmla="*/ 485423 h 770467"/>
                  <a:gd name="connsiteX0" fmla="*/ 0 w 722489"/>
                  <a:gd name="connsiteY0" fmla="*/ 485423 h 770467"/>
                  <a:gd name="connsiteX1" fmla="*/ 485422 w 722489"/>
                  <a:gd name="connsiteY1" fmla="*/ 135467 h 770467"/>
                  <a:gd name="connsiteX2" fmla="*/ 722489 w 722489"/>
                  <a:gd name="connsiteY2" fmla="*/ 0 h 770467"/>
                  <a:gd name="connsiteX3" fmla="*/ 722489 w 722489"/>
                  <a:gd name="connsiteY3" fmla="*/ 282223 h 770467"/>
                  <a:gd name="connsiteX4" fmla="*/ 598311 w 722489"/>
                  <a:gd name="connsiteY4" fmla="*/ 372534 h 770467"/>
                  <a:gd name="connsiteX5" fmla="*/ 677333 w 722489"/>
                  <a:gd name="connsiteY5" fmla="*/ 485423 h 770467"/>
                  <a:gd name="connsiteX6" fmla="*/ 395111 w 722489"/>
                  <a:gd name="connsiteY6" fmla="*/ 654756 h 770467"/>
                  <a:gd name="connsiteX7" fmla="*/ 338667 w 722489"/>
                  <a:gd name="connsiteY7" fmla="*/ 745067 h 770467"/>
                  <a:gd name="connsiteX8" fmla="*/ 338667 w 722489"/>
                  <a:gd name="connsiteY8" fmla="*/ 745067 h 770467"/>
                  <a:gd name="connsiteX9" fmla="*/ 268111 w 722489"/>
                  <a:gd name="connsiteY9" fmla="*/ 770467 h 770467"/>
                  <a:gd name="connsiteX10" fmla="*/ 268111 w 722489"/>
                  <a:gd name="connsiteY10" fmla="*/ 770467 h 770467"/>
                  <a:gd name="connsiteX11" fmla="*/ 259644 w 722489"/>
                  <a:gd name="connsiteY11" fmla="*/ 632178 h 770467"/>
                  <a:gd name="connsiteX12" fmla="*/ 191911 w 722489"/>
                  <a:gd name="connsiteY12" fmla="*/ 541867 h 770467"/>
                  <a:gd name="connsiteX13" fmla="*/ 115711 w 722489"/>
                  <a:gd name="connsiteY13" fmla="*/ 541867 h 770467"/>
                  <a:gd name="connsiteX14" fmla="*/ 0 w 722489"/>
                  <a:gd name="connsiteY14" fmla="*/ 485423 h 770467"/>
                  <a:gd name="connsiteX0" fmla="*/ 0 w 722489"/>
                  <a:gd name="connsiteY0" fmla="*/ 485423 h 770467"/>
                  <a:gd name="connsiteX1" fmla="*/ 485422 w 722489"/>
                  <a:gd name="connsiteY1" fmla="*/ 135467 h 770467"/>
                  <a:gd name="connsiteX2" fmla="*/ 722489 w 722489"/>
                  <a:gd name="connsiteY2" fmla="*/ 0 h 770467"/>
                  <a:gd name="connsiteX3" fmla="*/ 722489 w 722489"/>
                  <a:gd name="connsiteY3" fmla="*/ 282223 h 770467"/>
                  <a:gd name="connsiteX4" fmla="*/ 598311 w 722489"/>
                  <a:gd name="connsiteY4" fmla="*/ 372534 h 770467"/>
                  <a:gd name="connsiteX5" fmla="*/ 677333 w 722489"/>
                  <a:gd name="connsiteY5" fmla="*/ 485423 h 770467"/>
                  <a:gd name="connsiteX6" fmla="*/ 395111 w 722489"/>
                  <a:gd name="connsiteY6" fmla="*/ 654756 h 770467"/>
                  <a:gd name="connsiteX7" fmla="*/ 338667 w 722489"/>
                  <a:gd name="connsiteY7" fmla="*/ 745067 h 770467"/>
                  <a:gd name="connsiteX8" fmla="*/ 338667 w 722489"/>
                  <a:gd name="connsiteY8" fmla="*/ 745067 h 770467"/>
                  <a:gd name="connsiteX9" fmla="*/ 268111 w 722489"/>
                  <a:gd name="connsiteY9" fmla="*/ 770467 h 770467"/>
                  <a:gd name="connsiteX10" fmla="*/ 268111 w 722489"/>
                  <a:gd name="connsiteY10" fmla="*/ 770467 h 770467"/>
                  <a:gd name="connsiteX11" fmla="*/ 259644 w 722489"/>
                  <a:gd name="connsiteY11" fmla="*/ 632178 h 770467"/>
                  <a:gd name="connsiteX12" fmla="*/ 191911 w 722489"/>
                  <a:gd name="connsiteY12" fmla="*/ 541867 h 770467"/>
                  <a:gd name="connsiteX13" fmla="*/ 115711 w 722489"/>
                  <a:gd name="connsiteY13" fmla="*/ 541867 h 770467"/>
                  <a:gd name="connsiteX14" fmla="*/ 0 w 722489"/>
                  <a:gd name="connsiteY14" fmla="*/ 485423 h 770467"/>
                  <a:gd name="connsiteX0" fmla="*/ 0 w 722489"/>
                  <a:gd name="connsiteY0" fmla="*/ 485423 h 770467"/>
                  <a:gd name="connsiteX1" fmla="*/ 485422 w 722489"/>
                  <a:gd name="connsiteY1" fmla="*/ 135467 h 770467"/>
                  <a:gd name="connsiteX2" fmla="*/ 722489 w 722489"/>
                  <a:gd name="connsiteY2" fmla="*/ 0 h 770467"/>
                  <a:gd name="connsiteX3" fmla="*/ 722489 w 722489"/>
                  <a:gd name="connsiteY3" fmla="*/ 282223 h 770467"/>
                  <a:gd name="connsiteX4" fmla="*/ 598311 w 722489"/>
                  <a:gd name="connsiteY4" fmla="*/ 372534 h 770467"/>
                  <a:gd name="connsiteX5" fmla="*/ 677333 w 722489"/>
                  <a:gd name="connsiteY5" fmla="*/ 485423 h 770467"/>
                  <a:gd name="connsiteX6" fmla="*/ 395111 w 722489"/>
                  <a:gd name="connsiteY6" fmla="*/ 654756 h 770467"/>
                  <a:gd name="connsiteX7" fmla="*/ 338667 w 722489"/>
                  <a:gd name="connsiteY7" fmla="*/ 745067 h 770467"/>
                  <a:gd name="connsiteX8" fmla="*/ 338667 w 722489"/>
                  <a:gd name="connsiteY8" fmla="*/ 745067 h 770467"/>
                  <a:gd name="connsiteX9" fmla="*/ 268111 w 722489"/>
                  <a:gd name="connsiteY9" fmla="*/ 770467 h 770467"/>
                  <a:gd name="connsiteX10" fmla="*/ 268111 w 722489"/>
                  <a:gd name="connsiteY10" fmla="*/ 770467 h 770467"/>
                  <a:gd name="connsiteX11" fmla="*/ 259644 w 722489"/>
                  <a:gd name="connsiteY11" fmla="*/ 632178 h 770467"/>
                  <a:gd name="connsiteX12" fmla="*/ 191911 w 722489"/>
                  <a:gd name="connsiteY12" fmla="*/ 541867 h 770467"/>
                  <a:gd name="connsiteX13" fmla="*/ 115711 w 722489"/>
                  <a:gd name="connsiteY13" fmla="*/ 541867 h 770467"/>
                  <a:gd name="connsiteX14" fmla="*/ 0 w 722489"/>
                  <a:gd name="connsiteY14" fmla="*/ 485423 h 77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22489" h="770467">
                    <a:moveTo>
                      <a:pt x="0" y="485423"/>
                    </a:moveTo>
                    <a:lnTo>
                      <a:pt x="485422" y="135467"/>
                    </a:lnTo>
                    <a:lnTo>
                      <a:pt x="722489" y="0"/>
                    </a:lnTo>
                    <a:lnTo>
                      <a:pt x="722489" y="282223"/>
                    </a:lnTo>
                    <a:lnTo>
                      <a:pt x="598311" y="372534"/>
                    </a:lnTo>
                    <a:lnTo>
                      <a:pt x="677333" y="485423"/>
                    </a:lnTo>
                    <a:lnTo>
                      <a:pt x="395111" y="654756"/>
                    </a:lnTo>
                    <a:lnTo>
                      <a:pt x="338667" y="745067"/>
                    </a:lnTo>
                    <a:lnTo>
                      <a:pt x="338667" y="745067"/>
                    </a:lnTo>
                    <a:lnTo>
                      <a:pt x="268111" y="770467"/>
                    </a:lnTo>
                    <a:lnTo>
                      <a:pt x="268111" y="770467"/>
                    </a:lnTo>
                    <a:cubicBezTo>
                      <a:pt x="268464" y="722254"/>
                      <a:pt x="259291" y="680391"/>
                      <a:pt x="259644" y="632178"/>
                    </a:cubicBezTo>
                    <a:lnTo>
                      <a:pt x="191911" y="541867"/>
                    </a:lnTo>
                    <a:lnTo>
                      <a:pt x="115711" y="541867"/>
                    </a:lnTo>
                    <a:lnTo>
                      <a:pt x="0" y="485423"/>
                    </a:lnTo>
                    <a:close/>
                  </a:path>
                </a:pathLst>
              </a:cu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7419" name="TextBox 20"/>
              <p:cNvSpPr txBox="1">
                <a:spLocks noChangeArrowheads="1"/>
              </p:cNvSpPr>
              <p:nvPr/>
            </p:nvSpPr>
            <p:spPr bwMode="auto">
              <a:xfrm>
                <a:off x="7391773" y="1795304"/>
                <a:ext cx="533185" cy="308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i="1">
                    <a:solidFill>
                      <a:srgbClr val="FFFFFF"/>
                    </a:solidFill>
                    <a:latin typeface="Arial" pitchFamily="34" charset="0"/>
                    <a:ea typeface="+mn-ea"/>
                  </a:rPr>
                  <a:t>ZLA</a:t>
                </a:r>
              </a:p>
            </p:txBody>
          </p:sp>
          <p:sp>
            <p:nvSpPr>
              <p:cNvPr id="22" name="TextBox 21"/>
              <p:cNvSpPr txBox="1">
                <a:spLocks noChangeArrowheads="1"/>
              </p:cNvSpPr>
              <p:nvPr/>
            </p:nvSpPr>
            <p:spPr bwMode="auto">
              <a:xfrm>
                <a:off x="7162172" y="1462243"/>
                <a:ext cx="609718" cy="369797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400" i="1" dirty="0">
                    <a:solidFill>
                      <a:srgbClr val="FFFFFF"/>
                    </a:solidFill>
                  </a:rPr>
                  <a:t>ZOA</a:t>
                </a:r>
              </a:p>
            </p:txBody>
          </p:sp>
          <p:sp>
            <p:nvSpPr>
              <p:cNvPr id="17421" name="TextBox 22"/>
              <p:cNvSpPr txBox="1">
                <a:spLocks noChangeArrowheads="1"/>
              </p:cNvSpPr>
              <p:nvPr/>
            </p:nvSpPr>
            <p:spPr bwMode="auto">
              <a:xfrm>
                <a:off x="6946602" y="1176936"/>
                <a:ext cx="533185" cy="3073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i="1">
                    <a:solidFill>
                      <a:srgbClr val="FFFFFF"/>
                    </a:solidFill>
                    <a:latin typeface="Arial" pitchFamily="34" charset="0"/>
                    <a:ea typeface="+mn-ea"/>
                  </a:rPr>
                  <a:t>ZSE</a:t>
                </a:r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3216860" y="509588"/>
                <a:ext cx="3428709" cy="1075104"/>
              </a:xfrm>
              <a:custGeom>
                <a:avLst/>
                <a:gdLst>
                  <a:gd name="connsiteX0" fmla="*/ 182880 w 3429000"/>
                  <a:gd name="connsiteY0" fmla="*/ 1074420 h 1074420"/>
                  <a:gd name="connsiteX1" fmla="*/ 0 w 3429000"/>
                  <a:gd name="connsiteY1" fmla="*/ 937260 h 1074420"/>
                  <a:gd name="connsiteX2" fmla="*/ 403860 w 3429000"/>
                  <a:gd name="connsiteY2" fmla="*/ 670560 h 1074420"/>
                  <a:gd name="connsiteX3" fmla="*/ 1524000 w 3429000"/>
                  <a:gd name="connsiteY3" fmla="*/ 335280 h 1074420"/>
                  <a:gd name="connsiteX4" fmla="*/ 1668780 w 3429000"/>
                  <a:gd name="connsiteY4" fmla="*/ 335280 h 1074420"/>
                  <a:gd name="connsiteX5" fmla="*/ 1668780 w 3429000"/>
                  <a:gd name="connsiteY5" fmla="*/ 0 h 1074420"/>
                  <a:gd name="connsiteX6" fmla="*/ 3429000 w 3429000"/>
                  <a:gd name="connsiteY6" fmla="*/ 0 h 1074420"/>
                  <a:gd name="connsiteX7" fmla="*/ 3131820 w 3429000"/>
                  <a:gd name="connsiteY7" fmla="*/ 678180 h 1074420"/>
                  <a:gd name="connsiteX8" fmla="*/ 2514600 w 3429000"/>
                  <a:gd name="connsiteY8" fmla="*/ 617220 h 1074420"/>
                  <a:gd name="connsiteX9" fmla="*/ 1805940 w 3429000"/>
                  <a:gd name="connsiteY9" fmla="*/ 822960 h 1074420"/>
                  <a:gd name="connsiteX10" fmla="*/ 1005840 w 3429000"/>
                  <a:gd name="connsiteY10" fmla="*/ 868680 h 1074420"/>
                  <a:gd name="connsiteX11" fmla="*/ 182880 w 3429000"/>
                  <a:gd name="connsiteY11" fmla="*/ 1074420 h 1074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29000" h="1074420">
                    <a:moveTo>
                      <a:pt x="182880" y="1074420"/>
                    </a:moveTo>
                    <a:lnTo>
                      <a:pt x="0" y="937260"/>
                    </a:lnTo>
                    <a:lnTo>
                      <a:pt x="403860" y="670560"/>
                    </a:lnTo>
                    <a:lnTo>
                      <a:pt x="1524000" y="335280"/>
                    </a:lnTo>
                    <a:lnTo>
                      <a:pt x="1668780" y="335280"/>
                    </a:lnTo>
                    <a:lnTo>
                      <a:pt x="1668780" y="0"/>
                    </a:lnTo>
                    <a:lnTo>
                      <a:pt x="3429000" y="0"/>
                    </a:lnTo>
                    <a:lnTo>
                      <a:pt x="3131820" y="678180"/>
                    </a:lnTo>
                    <a:lnTo>
                      <a:pt x="2514600" y="617220"/>
                    </a:lnTo>
                    <a:lnTo>
                      <a:pt x="1805940" y="822960"/>
                    </a:lnTo>
                    <a:lnTo>
                      <a:pt x="1005840" y="868680"/>
                    </a:lnTo>
                    <a:lnTo>
                      <a:pt x="182880" y="1074420"/>
                    </a:lnTo>
                    <a:close/>
                  </a:path>
                </a:pathLst>
              </a:cu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7423" name="TextBox 24"/>
              <p:cNvSpPr txBox="1">
                <a:spLocks noChangeArrowheads="1"/>
              </p:cNvSpPr>
              <p:nvPr/>
            </p:nvSpPr>
            <p:spPr bwMode="auto">
              <a:xfrm>
                <a:off x="5486084" y="661425"/>
                <a:ext cx="1295971" cy="308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i="1">
                    <a:solidFill>
                      <a:srgbClr val="FFFFFF"/>
                    </a:solidFill>
                    <a:latin typeface="Arial" pitchFamily="34" charset="0"/>
                    <a:ea typeface="+mn-ea"/>
                  </a:rPr>
                  <a:t>ZAN</a:t>
                </a:r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1829049" y="1131630"/>
                <a:ext cx="5613747" cy="2483269"/>
              </a:xfrm>
              <a:custGeom>
                <a:avLst/>
                <a:gdLst>
                  <a:gd name="connsiteX0" fmla="*/ 0 w 5613400"/>
                  <a:gd name="connsiteY0" fmla="*/ 1822450 h 2482850"/>
                  <a:gd name="connsiteX1" fmla="*/ 6350 w 5613400"/>
                  <a:gd name="connsiteY1" fmla="*/ 1314450 h 2482850"/>
                  <a:gd name="connsiteX2" fmla="*/ 1104900 w 5613400"/>
                  <a:gd name="connsiteY2" fmla="*/ 1327150 h 2482850"/>
                  <a:gd name="connsiteX3" fmla="*/ 1104900 w 5613400"/>
                  <a:gd name="connsiteY3" fmla="*/ 1073150 h 2482850"/>
                  <a:gd name="connsiteX4" fmla="*/ 1606550 w 5613400"/>
                  <a:gd name="connsiteY4" fmla="*/ 1073150 h 2482850"/>
                  <a:gd name="connsiteX5" fmla="*/ 1606550 w 5613400"/>
                  <a:gd name="connsiteY5" fmla="*/ 431800 h 2482850"/>
                  <a:gd name="connsiteX6" fmla="*/ 2381250 w 5613400"/>
                  <a:gd name="connsiteY6" fmla="*/ 247650 h 2482850"/>
                  <a:gd name="connsiteX7" fmla="*/ 2959100 w 5613400"/>
                  <a:gd name="connsiteY7" fmla="*/ 215900 h 2482850"/>
                  <a:gd name="connsiteX8" fmla="*/ 3225800 w 5613400"/>
                  <a:gd name="connsiteY8" fmla="*/ 184150 h 2482850"/>
                  <a:gd name="connsiteX9" fmla="*/ 3511550 w 5613400"/>
                  <a:gd name="connsiteY9" fmla="*/ 114300 h 2482850"/>
                  <a:gd name="connsiteX10" fmla="*/ 3911600 w 5613400"/>
                  <a:gd name="connsiteY10" fmla="*/ 0 h 2482850"/>
                  <a:gd name="connsiteX11" fmla="*/ 3924300 w 5613400"/>
                  <a:gd name="connsiteY11" fmla="*/ 0 h 2482850"/>
                  <a:gd name="connsiteX12" fmla="*/ 4114800 w 5613400"/>
                  <a:gd name="connsiteY12" fmla="*/ 12700 h 2482850"/>
                  <a:gd name="connsiteX13" fmla="*/ 4279900 w 5613400"/>
                  <a:gd name="connsiteY13" fmla="*/ 25400 h 2482850"/>
                  <a:gd name="connsiteX14" fmla="*/ 4521200 w 5613400"/>
                  <a:gd name="connsiteY14" fmla="*/ 57150 h 2482850"/>
                  <a:gd name="connsiteX15" fmla="*/ 4756150 w 5613400"/>
                  <a:gd name="connsiteY15" fmla="*/ 76200 h 2482850"/>
                  <a:gd name="connsiteX16" fmla="*/ 4889500 w 5613400"/>
                  <a:gd name="connsiteY16" fmla="*/ 209550 h 2482850"/>
                  <a:gd name="connsiteX17" fmla="*/ 5003800 w 5613400"/>
                  <a:gd name="connsiteY17" fmla="*/ 247650 h 2482850"/>
                  <a:gd name="connsiteX18" fmla="*/ 5207000 w 5613400"/>
                  <a:gd name="connsiteY18" fmla="*/ 317500 h 2482850"/>
                  <a:gd name="connsiteX19" fmla="*/ 5264150 w 5613400"/>
                  <a:gd name="connsiteY19" fmla="*/ 425450 h 2482850"/>
                  <a:gd name="connsiteX20" fmla="*/ 5238750 w 5613400"/>
                  <a:gd name="connsiteY20" fmla="*/ 584200 h 2482850"/>
                  <a:gd name="connsiteX21" fmla="*/ 5613400 w 5613400"/>
                  <a:gd name="connsiteY21" fmla="*/ 1009650 h 2482850"/>
                  <a:gd name="connsiteX22" fmla="*/ 5600700 w 5613400"/>
                  <a:gd name="connsiteY22" fmla="*/ 1854200 h 2482850"/>
                  <a:gd name="connsiteX23" fmla="*/ 4464050 w 5613400"/>
                  <a:gd name="connsiteY23" fmla="*/ 1854200 h 2482850"/>
                  <a:gd name="connsiteX24" fmla="*/ 3898900 w 5613400"/>
                  <a:gd name="connsiteY24" fmla="*/ 2279650 h 2482850"/>
                  <a:gd name="connsiteX25" fmla="*/ 2444750 w 5613400"/>
                  <a:gd name="connsiteY25" fmla="*/ 2273300 h 2482850"/>
                  <a:gd name="connsiteX26" fmla="*/ 2451100 w 5613400"/>
                  <a:gd name="connsiteY26" fmla="*/ 1911350 h 2482850"/>
                  <a:gd name="connsiteX27" fmla="*/ 1860550 w 5613400"/>
                  <a:gd name="connsiteY27" fmla="*/ 1911350 h 2482850"/>
                  <a:gd name="connsiteX28" fmla="*/ 1860550 w 5613400"/>
                  <a:gd name="connsiteY28" fmla="*/ 2368550 h 2482850"/>
                  <a:gd name="connsiteX29" fmla="*/ 1739900 w 5613400"/>
                  <a:gd name="connsiteY29" fmla="*/ 2482850 h 2482850"/>
                  <a:gd name="connsiteX30" fmla="*/ 1447800 w 5613400"/>
                  <a:gd name="connsiteY30" fmla="*/ 2266950 h 2482850"/>
                  <a:gd name="connsiteX31" fmla="*/ 1441450 w 5613400"/>
                  <a:gd name="connsiteY31" fmla="*/ 2101850 h 2482850"/>
                  <a:gd name="connsiteX32" fmla="*/ 596900 w 5613400"/>
                  <a:gd name="connsiteY32" fmla="*/ 2101850 h 2482850"/>
                  <a:gd name="connsiteX33" fmla="*/ 596900 w 5613400"/>
                  <a:gd name="connsiteY33" fmla="*/ 1930400 h 2482850"/>
                  <a:gd name="connsiteX34" fmla="*/ 139700 w 5613400"/>
                  <a:gd name="connsiteY34" fmla="*/ 1943100 h 2482850"/>
                  <a:gd name="connsiteX35" fmla="*/ 139700 w 5613400"/>
                  <a:gd name="connsiteY35" fmla="*/ 1841500 h 2482850"/>
                  <a:gd name="connsiteX36" fmla="*/ 0 w 5613400"/>
                  <a:gd name="connsiteY36" fmla="*/ 1822450 h 248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613400" h="2482850">
                    <a:moveTo>
                      <a:pt x="0" y="1822450"/>
                    </a:moveTo>
                    <a:cubicBezTo>
                      <a:pt x="2117" y="1653117"/>
                      <a:pt x="4233" y="1483783"/>
                      <a:pt x="6350" y="1314450"/>
                    </a:cubicBezTo>
                    <a:lnTo>
                      <a:pt x="1104900" y="1327150"/>
                    </a:lnTo>
                    <a:lnTo>
                      <a:pt x="1104900" y="1073150"/>
                    </a:lnTo>
                    <a:lnTo>
                      <a:pt x="1606550" y="1073150"/>
                    </a:lnTo>
                    <a:lnTo>
                      <a:pt x="1606550" y="431800"/>
                    </a:lnTo>
                    <a:lnTo>
                      <a:pt x="2381250" y="247650"/>
                    </a:lnTo>
                    <a:lnTo>
                      <a:pt x="2959100" y="215900"/>
                    </a:lnTo>
                    <a:lnTo>
                      <a:pt x="3225800" y="184150"/>
                    </a:lnTo>
                    <a:lnTo>
                      <a:pt x="3511550" y="114300"/>
                    </a:lnTo>
                    <a:lnTo>
                      <a:pt x="3911600" y="0"/>
                    </a:lnTo>
                    <a:lnTo>
                      <a:pt x="3924300" y="0"/>
                    </a:lnTo>
                    <a:lnTo>
                      <a:pt x="4114800" y="12700"/>
                    </a:lnTo>
                    <a:lnTo>
                      <a:pt x="4279900" y="25400"/>
                    </a:lnTo>
                    <a:lnTo>
                      <a:pt x="4521200" y="57150"/>
                    </a:lnTo>
                    <a:lnTo>
                      <a:pt x="4756150" y="76200"/>
                    </a:lnTo>
                    <a:lnTo>
                      <a:pt x="4889500" y="209550"/>
                    </a:lnTo>
                    <a:lnTo>
                      <a:pt x="5003800" y="247650"/>
                    </a:lnTo>
                    <a:lnTo>
                      <a:pt x="5207000" y="317500"/>
                    </a:lnTo>
                    <a:lnTo>
                      <a:pt x="5264150" y="425450"/>
                    </a:lnTo>
                    <a:lnTo>
                      <a:pt x="5238750" y="584200"/>
                    </a:lnTo>
                    <a:lnTo>
                      <a:pt x="5613400" y="1009650"/>
                    </a:lnTo>
                    <a:lnTo>
                      <a:pt x="5600700" y="1854200"/>
                    </a:lnTo>
                    <a:lnTo>
                      <a:pt x="4464050" y="1854200"/>
                    </a:lnTo>
                    <a:lnTo>
                      <a:pt x="3898900" y="2279650"/>
                    </a:lnTo>
                    <a:lnTo>
                      <a:pt x="2444750" y="2273300"/>
                    </a:lnTo>
                    <a:lnTo>
                      <a:pt x="2451100" y="1911350"/>
                    </a:lnTo>
                    <a:lnTo>
                      <a:pt x="1860550" y="1911350"/>
                    </a:lnTo>
                    <a:lnTo>
                      <a:pt x="1860550" y="2368550"/>
                    </a:lnTo>
                    <a:lnTo>
                      <a:pt x="1739900" y="2482850"/>
                    </a:lnTo>
                    <a:lnTo>
                      <a:pt x="1447800" y="2266950"/>
                    </a:lnTo>
                    <a:lnTo>
                      <a:pt x="1441450" y="2101850"/>
                    </a:lnTo>
                    <a:lnTo>
                      <a:pt x="596900" y="2101850"/>
                    </a:lnTo>
                    <a:lnTo>
                      <a:pt x="596900" y="1930400"/>
                    </a:lnTo>
                    <a:lnTo>
                      <a:pt x="139700" y="1943100"/>
                    </a:lnTo>
                    <a:lnTo>
                      <a:pt x="139700" y="1841500"/>
                    </a:lnTo>
                    <a:lnTo>
                      <a:pt x="0" y="182245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7425" name="TextBox 12"/>
              <p:cNvSpPr txBox="1">
                <a:spLocks noChangeArrowheads="1"/>
              </p:cNvSpPr>
              <p:nvPr/>
            </p:nvSpPr>
            <p:spPr bwMode="auto">
              <a:xfrm>
                <a:off x="3961788" y="2243468"/>
                <a:ext cx="2438874" cy="579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000" b="1" dirty="0">
                    <a:solidFill>
                      <a:srgbClr val="FFFFFF"/>
                    </a:solidFill>
                    <a:latin typeface="Arial" pitchFamily="34" charset="0"/>
                    <a:ea typeface="+mn-ea"/>
                  </a:rPr>
                  <a:t>Oakland Oceanic</a:t>
                </a:r>
              </a:p>
              <a:p>
                <a:pPr algn="ctr">
                  <a:defRPr/>
                </a:pPr>
                <a:r>
                  <a:rPr lang="en-US" sz="2000" b="1" dirty="0">
                    <a:solidFill>
                      <a:srgbClr val="FFFFFF"/>
                    </a:solidFill>
                    <a:latin typeface="Arial" pitchFamily="34" charset="0"/>
                    <a:ea typeface="+mn-ea"/>
                  </a:rPr>
                  <a:t>(ZOA ATOP)</a:t>
                </a:r>
              </a:p>
            </p:txBody>
          </p:sp>
        </p:grpSp>
        <p:sp>
          <p:nvSpPr>
            <p:cNvPr id="21" name="Rounded Rectangle 20"/>
            <p:cNvSpPr/>
            <p:nvPr/>
          </p:nvSpPr>
          <p:spPr bwMode="auto">
            <a:xfrm>
              <a:off x="3505200" y="5029200"/>
              <a:ext cx="4953000" cy="6858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 cap="flat" cmpd="sng" algn="ctr">
              <a:solidFill>
                <a:srgbClr val="093189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p:spPr>
          <p:txBody>
            <a:bodyPr/>
            <a:lstStyle/>
            <a:p>
              <a:pPr algn="ctr">
                <a:spcBef>
                  <a:spcPts val="0"/>
                </a:spcBef>
                <a:defRPr/>
              </a:pPr>
              <a:r>
                <a:rPr lang="en-US" sz="1600" b="1" dirty="0">
                  <a:solidFill>
                    <a:srgbClr val="000000"/>
                  </a:solidFill>
                  <a:ea typeface="+mn-ea"/>
                </a:rPr>
                <a:t>OCAT Trial Partners can “probe” their flights while the flight is in ZOA ATOP Airspace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477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OCAT</a:t>
            </a:r>
            <a:endParaRPr lang="en-US" sz="3200" dirty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ea typeface="ＭＳ Ｐゴシック"/>
                <a:cs typeface="Arial" pitchFamily="34" charset="0"/>
              </a:rPr>
              <a:t>Allows users to pre-probe </a:t>
            </a: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proposed routing changes against the current oceanic situation with a “shadow system” utilizing the most recent Ocean21 conflict probe algorithms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Analyzes the proposed routing against current traffic to determine if this change would result in any predicted separation violations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ea typeface="ＭＳ Ｐゴシック"/>
                <a:cs typeface="Arial" pitchFamily="34" charset="0"/>
              </a:rPr>
              <a:t>Operates without impacting ATOP systems or air traffic 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controllers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Projected benefits include</a:t>
            </a:r>
            <a:r>
              <a:rPr lang="en-US" dirty="0">
                <a:latin typeface="Arial" pitchFamily="34" charset="0"/>
                <a:ea typeface="ＭＳ Ｐゴシック"/>
                <a:cs typeface="Arial" pitchFamily="34" charset="0"/>
              </a:rPr>
              <a:t> savings of time, fuel, &amp; 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emissions</a:t>
            </a:r>
            <a:endParaRPr lang="en-US" dirty="0">
              <a:latin typeface="Arial" pitchFamily="34" charset="0"/>
              <a:ea typeface="ＭＳ Ｐゴシック"/>
              <a:cs typeface="Arial" pitchFamily="34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1794D-CE01-4982-8A1C-98D478D9AB49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04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pitchFamily="34" charset="-128"/>
              </a:rPr>
              <a:t>OCAT compared to Present Practices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6613" y="1600200"/>
            <a:ext cx="3279775" cy="4525963"/>
          </a:xfrm>
          <a:noFill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86325" y="1600200"/>
            <a:ext cx="3300413" cy="4525963"/>
          </a:xfrm>
          <a:noFill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373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0 L 3.33333E-6 0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79216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charset="0"/>
                <a:ea typeface="ＭＳ Ｐゴシック" pitchFamily="34" charset="-128"/>
              </a:rPr>
              <a:t>OCAT Promotes In-flight Re-routes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4572000" cy="51054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dirty="0" smtClean="0"/>
              <a:t>Studies have shown that 58% of flights could have better routes over the Pacific; yet currently less than 1% of ZOA flights use Dynamic Airborne Reroute Procedure (DARP)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GB" dirty="0" smtClean="0"/>
              <a:t>Airlines cite an increase in dispatcher workload as one barrier to the implementation and adoption of DARP in the region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GB" dirty="0" smtClean="0"/>
              <a:t>OCAT intends to improve the airline confidence in receiving DARP acceptance, and therefore may increase the usage of the procedure</a:t>
            </a:r>
            <a:endParaRPr lang="en-US" b="1" dirty="0" smtClean="0">
              <a:solidFill>
                <a:srgbClr val="034AFB"/>
              </a:solidFill>
            </a:endParaRP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1066800"/>
            <a:ext cx="41529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61694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OCAT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SRMD signed April 2012</a:t>
            </a:r>
          </a:p>
          <a:p>
            <a:r>
              <a:rPr lang="en-US" dirty="0" smtClean="0"/>
              <a:t>Testing completed April 2012</a:t>
            </a:r>
          </a:p>
          <a:p>
            <a:r>
              <a:rPr lang="en-US" dirty="0" smtClean="0"/>
              <a:t>Service Level Agreement signed July 2012</a:t>
            </a:r>
          </a:p>
          <a:p>
            <a:r>
              <a:rPr lang="en-US" dirty="0" smtClean="0"/>
              <a:t>Delta, UPS, Qantas committed to trial</a:t>
            </a:r>
          </a:p>
          <a:p>
            <a:r>
              <a:rPr lang="en-US" dirty="0" smtClean="0"/>
              <a:t>Oakland ATOP installation scheduled to begin 01 October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90338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2308</TotalTime>
  <Words>423</Words>
  <Application>Microsoft Office PowerPoint</Application>
  <PresentationFormat>On-screen Show (4:3)</PresentationFormat>
  <Paragraphs>50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1_Custom Design</vt:lpstr>
      <vt:lpstr>2_Custom Design</vt:lpstr>
      <vt:lpstr>Oceanic Conflict Advisory Trial</vt:lpstr>
      <vt:lpstr>Oceanic Conflict Advisory Trial (OCAT)</vt:lpstr>
      <vt:lpstr>OCAT/ Oakland FIR </vt:lpstr>
      <vt:lpstr>OCAT</vt:lpstr>
      <vt:lpstr>OCAT compared to Present Practices</vt:lpstr>
      <vt:lpstr>OCAT Promotes In-flight Re-routes</vt:lpstr>
      <vt:lpstr>OCAT Status</vt:lpstr>
    </vt:vector>
  </TitlesOfParts>
  <Company>FAA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MTONEY</dc:creator>
  <cp:lastModifiedBy>Braks Etta</cp:lastModifiedBy>
  <cp:revision>136</cp:revision>
  <dcterms:created xsi:type="dcterms:W3CDTF">2005-01-28T20:32:53Z</dcterms:created>
  <dcterms:modified xsi:type="dcterms:W3CDTF">2012-10-18T14:31:12Z</dcterms:modified>
</cp:coreProperties>
</file>