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61" r:id="rId2"/>
  </p:sldMasterIdLst>
  <p:notesMasterIdLst>
    <p:notesMasterId r:id="rId12"/>
  </p:notesMasterIdLst>
  <p:handoutMasterIdLst>
    <p:handoutMasterId r:id="rId13"/>
  </p:handoutMasterIdLst>
  <p:sldIdLst>
    <p:sldId id="273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94705" autoAdjust="0"/>
  </p:normalViewPr>
  <p:slideViewPr>
    <p:cSldViewPr snapToGrid="0">
      <p:cViewPr varScale="1">
        <p:scale>
          <a:sx n="74" d="100"/>
          <a:sy n="74" d="100"/>
        </p:scale>
        <p:origin x="-1218" y="-90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45" name="Picture 108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31892"/>
          <a:stretch/>
        </p:blipFill>
        <p:spPr bwMode="auto">
          <a:xfrm>
            <a:off x="5577840" y="-1832"/>
            <a:ext cx="3566160" cy="68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427038" y="4497388"/>
            <a:ext cx="482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5873750" y="271463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65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1165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6"/>
                </a:solidFill>
                <a:latin typeface="Times New Roman" pitchFamily="18" charset="0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708650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ICAO Communication Failure Coordinating Group (CFCG)</a:t>
            </a:r>
            <a:endParaRPr lang="en-US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440717" y="2010562"/>
            <a:ext cx="4951412" cy="1752600"/>
          </a:xfrm>
        </p:spPr>
        <p:txBody>
          <a:bodyPr/>
          <a:lstStyle/>
          <a:p>
            <a:r>
              <a:rPr lang="en-US" dirty="0" smtClean="0"/>
              <a:t>Update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754187" y="4505593"/>
            <a:ext cx="43646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IPACG/39</a:t>
            </a:r>
            <a:endParaRPr lang="en-US" sz="1600" dirty="0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788988" y="4875213"/>
            <a:ext cx="34655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dirty="0" smtClean="0"/>
              <a:t>Keith Dutch, FAA</a:t>
            </a:r>
            <a:endParaRPr lang="en-US" sz="1600" dirty="0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000125" y="5224463"/>
            <a:ext cx="3465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 smtClean="0"/>
              <a:t>03 – 06 February 2014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for CFCG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Cross Polar Working Group (CPWG) proposed a common communication failure procedure for FIRs around North Pole</a:t>
            </a:r>
          </a:p>
          <a:p>
            <a:pPr lvl="1"/>
            <a:r>
              <a:rPr lang="en-GB" dirty="0" smtClean="0"/>
              <a:t>Each FIR has its own </a:t>
            </a:r>
            <a:r>
              <a:rPr lang="en-GB" dirty="0" err="1" smtClean="0"/>
              <a:t>comm</a:t>
            </a:r>
            <a:r>
              <a:rPr lang="en-GB" dirty="0" smtClean="0"/>
              <a:t> failure procedure</a:t>
            </a:r>
          </a:p>
          <a:p>
            <a:pPr lvl="1"/>
            <a:r>
              <a:rPr lang="en-GB" dirty="0" smtClean="0"/>
              <a:t>Aircraft pass through FIRs for relatively short periods</a:t>
            </a:r>
          </a:p>
          <a:p>
            <a:pPr lvl="1"/>
            <a:r>
              <a:rPr lang="en-GB" dirty="0" smtClean="0"/>
              <a:t>Proposed that aircraft maintain the last ATC-assigned speed, route, and altitude</a:t>
            </a:r>
          </a:p>
          <a:p>
            <a:r>
              <a:rPr lang="en-US" dirty="0" smtClean="0"/>
              <a:t>Annex 2 procedures and several Regions/ANSPs tell aircraft to follow “flight plan”, which permits step-climbs from Item 15.</a:t>
            </a:r>
          </a:p>
          <a:p>
            <a:r>
              <a:rPr lang="en-US" dirty="0" smtClean="0"/>
              <a:t>ICAO formed CFCG to resolve difference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033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CFCG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ICAO CFCG met 23-25 October 2012</a:t>
            </a:r>
          </a:p>
          <a:p>
            <a:r>
              <a:rPr lang="en-US" dirty="0" smtClean="0"/>
              <a:t>The </a:t>
            </a:r>
            <a:r>
              <a:rPr lang="en-US" dirty="0"/>
              <a:t>Meeting </a:t>
            </a:r>
            <a:r>
              <a:rPr lang="en-US" dirty="0" smtClean="0"/>
              <a:t>reviewed communication failure provisions contained</a:t>
            </a:r>
          </a:p>
          <a:p>
            <a:pPr lvl="1"/>
            <a:r>
              <a:rPr lang="en-US" dirty="0" smtClean="0"/>
              <a:t>Annex </a:t>
            </a:r>
            <a:r>
              <a:rPr lang="en-US" dirty="0"/>
              <a:t>2 — Rules of the </a:t>
            </a:r>
            <a:r>
              <a:rPr lang="en-US" dirty="0" smtClean="0"/>
              <a:t>Air</a:t>
            </a:r>
          </a:p>
          <a:p>
            <a:pPr lvl="1"/>
            <a:r>
              <a:rPr lang="en-US" dirty="0" smtClean="0"/>
              <a:t>Annex </a:t>
            </a:r>
            <a:r>
              <a:rPr lang="en-US" dirty="0"/>
              <a:t>10 — Aeronautical Telecommunications, Volume II — Communication Procedures including those with PANS </a:t>
            </a:r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Current </a:t>
            </a:r>
            <a:r>
              <a:rPr lang="en-US" dirty="0"/>
              <a:t>regionally-agreed provisions, amendment proposals submitted by the European </a:t>
            </a:r>
            <a:r>
              <a:rPr lang="en-US" dirty="0" smtClean="0"/>
              <a:t>Region, North </a:t>
            </a:r>
            <a:r>
              <a:rPr lang="en-US" dirty="0"/>
              <a:t>American </a:t>
            </a:r>
            <a:r>
              <a:rPr lang="en-US" dirty="0" smtClean="0"/>
              <a:t>Region, </a:t>
            </a:r>
            <a:r>
              <a:rPr lang="en-US" dirty="0"/>
              <a:t>and many national </a:t>
            </a:r>
            <a:r>
              <a:rPr lang="en-US" dirty="0" smtClean="0"/>
              <a:t>regulations, </a:t>
            </a:r>
            <a:r>
              <a:rPr lang="en-US" dirty="0"/>
              <a:t>which differ from </a:t>
            </a:r>
            <a:r>
              <a:rPr lang="en-US" dirty="0" smtClean="0"/>
              <a:t>ICAO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80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CFCG </a:t>
            </a:r>
            <a:r>
              <a:rPr lang="en-US" dirty="0" smtClean="0"/>
              <a:t>Activity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Discussions about “communication failure” and the scope of work for the CFCG</a:t>
            </a:r>
          </a:p>
          <a:p>
            <a:pPr lvl="1"/>
            <a:r>
              <a:rPr lang="en-GB" dirty="0" smtClean="0"/>
              <a:t>Failure of ATC </a:t>
            </a:r>
            <a:r>
              <a:rPr lang="en-GB" dirty="0" err="1" smtClean="0"/>
              <a:t>comms</a:t>
            </a:r>
            <a:r>
              <a:rPr lang="en-GB" dirty="0" smtClean="0"/>
              <a:t> were considered outside the scope of the CFCG</a:t>
            </a:r>
          </a:p>
          <a:p>
            <a:pPr lvl="1"/>
            <a:r>
              <a:rPr lang="en-GB" dirty="0" smtClean="0"/>
              <a:t>Would address single aircraft with partial and total </a:t>
            </a:r>
            <a:r>
              <a:rPr lang="en-GB" dirty="0" err="1" smtClean="0"/>
              <a:t>comm</a:t>
            </a:r>
            <a:r>
              <a:rPr lang="en-GB" dirty="0" smtClean="0"/>
              <a:t> (ATC-approved voice, data link, SATCOM, etc. and non-approved [cell phone]) loss</a:t>
            </a:r>
          </a:p>
          <a:p>
            <a:r>
              <a:rPr lang="en-GB" dirty="0" smtClean="0"/>
              <a:t>Discussed various scenarios (low-density vs. high-density, surveillance, remote, etc.)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836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CFCG Activity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Phase of flight (departure, en route, descent)</a:t>
            </a:r>
          </a:p>
          <a:p>
            <a:r>
              <a:rPr lang="en-GB" dirty="0" smtClean="0"/>
              <a:t>Flight plan (Filed, Current, Repetitive, operational version for aircrew)</a:t>
            </a:r>
          </a:p>
          <a:p>
            <a:r>
              <a:rPr lang="en-GB" dirty="0" smtClean="0"/>
              <a:t>Subsequent meetings to be held by WebEx</a:t>
            </a:r>
          </a:p>
          <a:p>
            <a:r>
              <a:rPr lang="en-GB" dirty="0" smtClean="0"/>
              <a:t>Unable to progress activity due to differences</a:t>
            </a:r>
          </a:p>
          <a:p>
            <a:pPr lvl="1"/>
            <a:r>
              <a:rPr lang="en-GB" dirty="0" smtClean="0"/>
              <a:t>Continue flight according to FPL (altitude changes)</a:t>
            </a:r>
          </a:p>
          <a:p>
            <a:pPr lvl="1"/>
            <a:r>
              <a:rPr lang="en-GB" dirty="0" smtClean="0"/>
              <a:t>Continue flight last ATC assigned altitude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14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CFCG Current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ISAVIA, NAV CANADA, and FAA </a:t>
            </a:r>
            <a:r>
              <a:rPr lang="en-US" dirty="0" smtClean="0"/>
              <a:t>propose that </a:t>
            </a:r>
            <a:r>
              <a:rPr lang="en-US" dirty="0"/>
              <a:t>a flight should not automatically climb in accordance with the flight </a:t>
            </a:r>
            <a:r>
              <a:rPr lang="en-US" dirty="0" smtClean="0"/>
              <a:t>plan</a:t>
            </a:r>
            <a:endParaRPr lang="en-US" dirty="0"/>
          </a:p>
          <a:p>
            <a:pPr lvl="1"/>
            <a:r>
              <a:rPr lang="en-US" dirty="0" smtClean="0"/>
              <a:t>ICAO </a:t>
            </a:r>
            <a:r>
              <a:rPr lang="en-US" dirty="0"/>
              <a:t>NAT </a:t>
            </a:r>
            <a:r>
              <a:rPr lang="en-US" dirty="0" smtClean="0"/>
              <a:t>Region </a:t>
            </a:r>
            <a:r>
              <a:rPr lang="en-US" dirty="0"/>
              <a:t>clearance </a:t>
            </a:r>
            <a:r>
              <a:rPr lang="en-US" dirty="0" smtClean="0"/>
              <a:t>formulated to provide conflict-free flight</a:t>
            </a:r>
            <a:endParaRPr lang="en-US" dirty="0"/>
          </a:p>
          <a:p>
            <a:pPr lvl="1"/>
            <a:r>
              <a:rPr lang="en-US" dirty="0" smtClean="0"/>
              <a:t>Assigned flight level coordinated </a:t>
            </a:r>
            <a:r>
              <a:rPr lang="en-US" dirty="0"/>
              <a:t>with </a:t>
            </a:r>
            <a:r>
              <a:rPr lang="en-US" dirty="0" smtClean="0"/>
              <a:t>downstream ATC</a:t>
            </a:r>
            <a:endParaRPr lang="en-US" dirty="0"/>
          </a:p>
          <a:p>
            <a:pPr lvl="1"/>
            <a:r>
              <a:rPr lang="en-US" dirty="0" smtClean="0"/>
              <a:t>Level in FPL may </a:t>
            </a:r>
            <a:r>
              <a:rPr lang="en-US" dirty="0"/>
              <a:t>no longer be operationally </a:t>
            </a:r>
            <a:r>
              <a:rPr lang="en-US" dirty="0" smtClean="0"/>
              <a:t>suitable</a:t>
            </a:r>
            <a:endParaRPr lang="en-US" dirty="0"/>
          </a:p>
          <a:p>
            <a:pPr lvl="1"/>
            <a:r>
              <a:rPr lang="en-US" dirty="0" smtClean="0"/>
              <a:t>Flight </a:t>
            </a:r>
            <a:r>
              <a:rPr lang="en-US" dirty="0"/>
              <a:t>crew and ATC may have different understandings of </a:t>
            </a:r>
            <a:r>
              <a:rPr lang="en-US" dirty="0" smtClean="0"/>
              <a:t>“</a:t>
            </a:r>
            <a:r>
              <a:rPr lang="en-US" dirty="0"/>
              <a:t>current flight </a:t>
            </a:r>
            <a:r>
              <a:rPr lang="en-US" dirty="0" smtClean="0"/>
              <a:t>plan”</a:t>
            </a:r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470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CFCG Current </a:t>
            </a:r>
            <a:r>
              <a:rPr lang="en-GB" dirty="0" smtClean="0"/>
              <a:t>Status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Others </a:t>
            </a:r>
            <a:r>
              <a:rPr lang="en-US" dirty="0"/>
              <a:t>contend </a:t>
            </a:r>
            <a:r>
              <a:rPr lang="en-US" dirty="0" smtClean="0"/>
              <a:t>flight </a:t>
            </a:r>
            <a:r>
              <a:rPr lang="en-US" dirty="0"/>
              <a:t>should automatically climb in accordance with the flight </a:t>
            </a:r>
            <a:r>
              <a:rPr lang="en-US" dirty="0" smtClean="0"/>
              <a:t>plan</a:t>
            </a:r>
            <a:endParaRPr lang="en-US" dirty="0"/>
          </a:p>
          <a:p>
            <a:pPr lvl="1"/>
            <a:r>
              <a:rPr lang="en-US" dirty="0" smtClean="0"/>
              <a:t>Last </a:t>
            </a:r>
            <a:r>
              <a:rPr lang="en-US" dirty="0"/>
              <a:t>assigned level may not provide </a:t>
            </a:r>
            <a:r>
              <a:rPr lang="en-US" dirty="0" smtClean="0"/>
              <a:t>terrain </a:t>
            </a:r>
            <a:r>
              <a:rPr lang="en-US" dirty="0"/>
              <a:t>and obstacle clearance for the entire </a:t>
            </a:r>
            <a:r>
              <a:rPr lang="en-US" dirty="0" smtClean="0"/>
              <a:t>route</a:t>
            </a:r>
          </a:p>
          <a:p>
            <a:pPr lvl="1"/>
            <a:r>
              <a:rPr lang="en-US" dirty="0" smtClean="0"/>
              <a:t>Flight </a:t>
            </a:r>
            <a:r>
              <a:rPr lang="en-US" dirty="0"/>
              <a:t>plan represents an operationally suitable profile for the </a:t>
            </a:r>
            <a:r>
              <a:rPr lang="en-US" dirty="0" smtClean="0"/>
              <a:t>flight</a:t>
            </a:r>
            <a:endParaRPr lang="en-US" dirty="0"/>
          </a:p>
          <a:p>
            <a:pPr lvl="1"/>
            <a:r>
              <a:rPr lang="en-US" dirty="0" smtClean="0"/>
              <a:t>Flight </a:t>
            </a:r>
            <a:r>
              <a:rPr lang="en-US" dirty="0"/>
              <a:t>plan is a single point of </a:t>
            </a:r>
            <a:r>
              <a:rPr lang="en-US" dirty="0" smtClean="0"/>
              <a:t>information </a:t>
            </a:r>
            <a:r>
              <a:rPr lang="en-US" dirty="0"/>
              <a:t>about the flight’s </a:t>
            </a:r>
            <a:r>
              <a:rPr lang="en-US" dirty="0" smtClean="0"/>
              <a:t>intentions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035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CFCG Next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10-14 February 2014</a:t>
            </a:r>
          </a:p>
          <a:p>
            <a:r>
              <a:rPr lang="en-GB" dirty="0" smtClean="0"/>
              <a:t>ICAO Montreal, Canada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401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CFCG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8000" dirty="0" smtClean="0"/>
          </a:p>
          <a:p>
            <a:pPr marL="0" indent="0" algn="ctr">
              <a:buNone/>
            </a:pPr>
            <a:r>
              <a:rPr lang="en-GB" sz="8000" dirty="0" smtClean="0"/>
              <a:t>Questions?</a:t>
            </a:r>
            <a:endParaRPr lang="en-GB" sz="8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94545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331DB4-933B-46A2-ABEE-E677E0D147A5}"/>
</file>

<file path=customXml/itemProps2.xml><?xml version="1.0" encoding="utf-8"?>
<ds:datastoreItem xmlns:ds="http://schemas.openxmlformats.org/officeDocument/2006/customXml" ds:itemID="{84C07809-0FF8-4182-AE6B-25FF8D1129E5}"/>
</file>

<file path=customXml/itemProps3.xml><?xml version="1.0" encoding="utf-8"?>
<ds:datastoreItem xmlns:ds="http://schemas.openxmlformats.org/officeDocument/2006/customXml" ds:itemID="{4BD15107-D468-4F41-BF84-D6E245CE1AA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2619</TotalTime>
  <Words>431</Words>
  <Application>Microsoft Office PowerPoint</Application>
  <PresentationFormat>On-screen Show (4:3)</PresentationFormat>
  <Paragraphs>56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1_Custom Design</vt:lpstr>
      <vt:lpstr>2_Custom Design</vt:lpstr>
      <vt:lpstr>ICAO Communication Failure Coordinating Group (CFCG)</vt:lpstr>
      <vt:lpstr>Reason for CFCG</vt:lpstr>
      <vt:lpstr>CFCG Activity</vt:lpstr>
      <vt:lpstr>CFCG Activity (continued)</vt:lpstr>
      <vt:lpstr>CFCG Activity (continued)</vt:lpstr>
      <vt:lpstr>CFCG Current Status</vt:lpstr>
      <vt:lpstr>CFCG Current Status (continued)</vt:lpstr>
      <vt:lpstr>CFCG Next Meeting</vt:lpstr>
      <vt:lpstr>CFCG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Etta, Braks (FAA)</cp:lastModifiedBy>
  <cp:revision>180</cp:revision>
  <dcterms:created xsi:type="dcterms:W3CDTF">2005-01-28T20:32:53Z</dcterms:created>
  <dcterms:modified xsi:type="dcterms:W3CDTF">2014-02-05T01:40:50Z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