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mp4" ContentType="video/unknown"/>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1.xml" ContentType="application/vnd.openxmlformats-officedocument.presentationml.slideLayout+xml"/>
  <Override PartName="/ppt/notesSlides/notesSlide10.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notesSlides/notesSlide9.xml" ContentType="application/vnd.openxmlformats-officedocument.presentationml.notesSlide+xml"/>
  <Override PartName="/ppt/slideLayouts/slideLayout3.xml" ContentType="application/vnd.openxmlformats-officedocument.presentationml.slideLayout+xml"/>
  <Override PartName="/ppt/notesSlides/notesSlide8.xml" ContentType="application/vnd.openxmlformats-officedocument.presentationml.notesSlide+xml"/>
  <Override PartName="/ppt/theme/theme1.xml" ContentType="application/vnd.openxmlformats-officedocument.theme+xml"/>
  <Override PartName="/ppt/charts/chart1.xml" ContentType="application/vnd.openxmlformats-officedocument.drawingml.chart+xml"/>
  <Override PartName="/ppt/charts/chart4.xml" ContentType="application/vnd.openxmlformats-officedocument.drawingml.chart+xml"/>
  <Override PartName="/ppt/theme/theme2.xml" ContentType="application/vnd.openxmlformats-officedocument.theme+xml"/>
  <Override PartName="/ppt/charts/chart5.xml" ContentType="application/vnd.openxmlformats-officedocument.drawingml.chart+xml"/>
  <Override PartName="/ppt/notesMasters/notesMaster1.xml" ContentType="application/vnd.openxmlformats-officedocument.presentationml.notesMaster+xml"/>
  <Override PartName="/ppt/charts/chart3.xml" ContentType="application/vnd.openxmlformats-officedocument.drawingml.chart+xml"/>
  <Override PartName="/ppt/charts/chart2.xml" ContentType="application/vnd.openxmlformats-officedocument.drawingml.char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1" r:id="rId6"/>
    <p:sldId id="260" r:id="rId7"/>
    <p:sldId id="276" r:id="rId8"/>
    <p:sldId id="264" r:id="rId9"/>
    <p:sldId id="277" r:id="rId10"/>
    <p:sldId id="283" r:id="rId11"/>
    <p:sldId id="284" r:id="rId12"/>
    <p:sldId id="280" r:id="rId13"/>
    <p:sldId id="275"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128" autoAdjust="0"/>
  </p:normalViewPr>
  <p:slideViewPr>
    <p:cSldViewPr>
      <p:cViewPr>
        <p:scale>
          <a:sx n="66" d="100"/>
          <a:sy n="66" d="100"/>
        </p:scale>
        <p:origin x="-20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hirabayashi.ENRI\AppData\Local\Microsoft\Windows\Temporary%20Internet%20Files\Content.Outlook\6HC4AIP2\DayPlan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hirabayashi.ENRI\Desktop\IPACG39ws\ws_160Eal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hirabayashi.ENRI\Desktop\IPACG39ws\w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hirabayashi.ENRI\Desktop\IPACG39ws\w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hirabayashi.ENRI\Desktop\IPACG39ws\ws_gate_rev.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Traffic</c:v>
          </c:tx>
          <c:spPr>
            <a:solidFill>
              <a:srgbClr val="00B050">
                <a:alpha val="53000"/>
              </a:srgbClr>
            </a:solidFill>
            <a:ln>
              <a:solidFill>
                <a:srgbClr val="00B050"/>
              </a:solidFill>
            </a:ln>
          </c:spPr>
          <c:invertIfNegative val="0"/>
          <c:cat>
            <c:multiLvlStrRef>
              <c:f>[DayPlans.xlsx]Sheet1!$A$2:$B$7</c:f>
              <c:multiLvlStrCache>
                <c:ptCount val="6"/>
                <c:lvl>
                  <c:pt idx="0">
                    <c:v>Dec</c:v>
                  </c:pt>
                  <c:pt idx="1">
                    <c:v>Jun</c:v>
                  </c:pt>
                  <c:pt idx="2">
                    <c:v>Dec</c:v>
                  </c:pt>
                  <c:pt idx="3">
                    <c:v>Jun</c:v>
                  </c:pt>
                  <c:pt idx="4">
                    <c:v>Dec</c:v>
                  </c:pt>
                  <c:pt idx="5">
                    <c:v>Jun</c:v>
                  </c:pt>
                </c:lvl>
                <c:lvl>
                  <c:pt idx="0">
                    <c:v>2010</c:v>
                  </c:pt>
                  <c:pt idx="1">
                    <c:v>2011</c:v>
                  </c:pt>
                  <c:pt idx="3">
                    <c:v>2012</c:v>
                  </c:pt>
                  <c:pt idx="5">
                    <c:v>2013</c:v>
                  </c:pt>
                </c:lvl>
              </c:multiLvlStrCache>
            </c:multiLvlStrRef>
          </c:cat>
          <c:val>
            <c:numRef>
              <c:f>[DayPlans.xlsx]Sheet1!$I$2:$I$7</c:f>
              <c:numCache>
                <c:formatCode>General</c:formatCode>
                <c:ptCount val="6"/>
                <c:pt idx="0">
                  <c:v>182</c:v>
                </c:pt>
                <c:pt idx="1">
                  <c:v>179</c:v>
                </c:pt>
                <c:pt idx="2">
                  <c:v>183</c:v>
                </c:pt>
                <c:pt idx="3">
                  <c:v>190</c:v>
                </c:pt>
                <c:pt idx="4">
                  <c:v>178</c:v>
                </c:pt>
                <c:pt idx="5">
                  <c:v>183</c:v>
                </c:pt>
              </c:numCache>
            </c:numRef>
          </c:val>
        </c:ser>
        <c:dLbls>
          <c:showLegendKey val="0"/>
          <c:showVal val="0"/>
          <c:showCatName val="0"/>
          <c:showSerName val="0"/>
          <c:showPercent val="0"/>
          <c:showBubbleSize val="0"/>
        </c:dLbls>
        <c:gapWidth val="74"/>
        <c:axId val="146557568"/>
        <c:axId val="146567936"/>
      </c:barChart>
      <c:lineChart>
        <c:grouping val="stacked"/>
        <c:varyColors val="0"/>
        <c:ser>
          <c:idx val="1"/>
          <c:order val="1"/>
          <c:tx>
            <c:v>RNP4</c:v>
          </c:tx>
          <c:spPr>
            <a:ln>
              <a:solidFill>
                <a:srgbClr val="FF0000"/>
              </a:solidFill>
            </a:ln>
          </c:spPr>
          <c:marker>
            <c:symbol val="diamond"/>
            <c:size val="7"/>
            <c:spPr>
              <a:solidFill>
                <a:srgbClr val="FF0000"/>
              </a:solidFill>
              <a:ln>
                <a:solidFill>
                  <a:srgbClr val="FF0000"/>
                </a:solidFill>
              </a:ln>
            </c:spPr>
          </c:marker>
          <c:val>
            <c:numRef>
              <c:f>[DayPlans.xlsx]Sheet1!$K$2:$K$7</c:f>
              <c:numCache>
                <c:formatCode>0%</c:formatCode>
                <c:ptCount val="6"/>
                <c:pt idx="0">
                  <c:v>0.3</c:v>
                </c:pt>
                <c:pt idx="1">
                  <c:v>0.27</c:v>
                </c:pt>
                <c:pt idx="2">
                  <c:v>0.33</c:v>
                </c:pt>
                <c:pt idx="3">
                  <c:v>0.39</c:v>
                </c:pt>
                <c:pt idx="4">
                  <c:v>0.56000000000000005</c:v>
                </c:pt>
                <c:pt idx="5">
                  <c:v>0.64</c:v>
                </c:pt>
              </c:numCache>
            </c:numRef>
          </c:val>
          <c:smooth val="0"/>
        </c:ser>
        <c:dLbls>
          <c:showLegendKey val="0"/>
          <c:showVal val="0"/>
          <c:showCatName val="0"/>
          <c:showSerName val="0"/>
          <c:showPercent val="0"/>
          <c:showBubbleSize val="0"/>
        </c:dLbls>
        <c:marker val="1"/>
        <c:smooth val="0"/>
        <c:axId val="146576128"/>
        <c:axId val="146569856"/>
      </c:lineChart>
      <c:catAx>
        <c:axId val="146557568"/>
        <c:scaling>
          <c:orientation val="minMax"/>
        </c:scaling>
        <c:delete val="0"/>
        <c:axPos val="b"/>
        <c:numFmt formatCode="General" sourceLinked="1"/>
        <c:majorTickMark val="out"/>
        <c:minorTickMark val="none"/>
        <c:tickLblPos val="nextTo"/>
        <c:crossAx val="146567936"/>
        <c:crosses val="autoZero"/>
        <c:auto val="1"/>
        <c:lblAlgn val="ctr"/>
        <c:lblOffset val="100"/>
        <c:noMultiLvlLbl val="0"/>
      </c:catAx>
      <c:valAx>
        <c:axId val="146567936"/>
        <c:scaling>
          <c:orientation val="minMax"/>
          <c:max val="200"/>
          <c:min val="0"/>
        </c:scaling>
        <c:delete val="0"/>
        <c:axPos val="l"/>
        <c:majorGridlines/>
        <c:title>
          <c:tx>
            <c:rich>
              <a:bodyPr rot="-5400000" vert="horz"/>
              <a:lstStyle/>
              <a:p>
                <a:pPr>
                  <a:defRPr/>
                </a:pPr>
                <a:r>
                  <a:rPr lang="en-US"/>
                  <a:t>Number of traffic</a:t>
                </a:r>
              </a:p>
            </c:rich>
          </c:tx>
          <c:layout/>
          <c:overlay val="0"/>
        </c:title>
        <c:numFmt formatCode="General" sourceLinked="1"/>
        <c:majorTickMark val="out"/>
        <c:minorTickMark val="none"/>
        <c:tickLblPos val="nextTo"/>
        <c:crossAx val="146557568"/>
        <c:crosses val="autoZero"/>
        <c:crossBetween val="between"/>
      </c:valAx>
      <c:valAx>
        <c:axId val="146569856"/>
        <c:scaling>
          <c:orientation val="minMax"/>
          <c:max val="1"/>
        </c:scaling>
        <c:delete val="0"/>
        <c:axPos val="r"/>
        <c:title>
          <c:tx>
            <c:rich>
              <a:bodyPr rot="-5400000" vert="horz"/>
              <a:lstStyle/>
              <a:p>
                <a:pPr>
                  <a:defRPr/>
                </a:pPr>
                <a:r>
                  <a:rPr lang="en-US"/>
                  <a:t>Ratio of RNP4</a:t>
                </a:r>
              </a:p>
            </c:rich>
          </c:tx>
          <c:layout/>
          <c:overlay val="0"/>
        </c:title>
        <c:numFmt formatCode="0%" sourceLinked="1"/>
        <c:majorTickMark val="out"/>
        <c:minorTickMark val="none"/>
        <c:tickLblPos val="nextTo"/>
        <c:crossAx val="146576128"/>
        <c:crosses val="max"/>
        <c:crossBetween val="between"/>
      </c:valAx>
      <c:catAx>
        <c:axId val="146576128"/>
        <c:scaling>
          <c:orientation val="minMax"/>
        </c:scaling>
        <c:delete val="1"/>
        <c:axPos val="b"/>
        <c:majorTickMark val="out"/>
        <c:minorTickMark val="none"/>
        <c:tickLblPos val="none"/>
        <c:crossAx val="146569856"/>
        <c:crosses val="autoZero"/>
        <c:auto val="1"/>
        <c:lblAlgn val="ctr"/>
        <c:lblOffset val="100"/>
        <c:noMultiLvlLbl val="0"/>
      </c:catAx>
    </c:plotArea>
    <c:legend>
      <c:legendPos val="r"/>
      <c:layout/>
      <c:overlay val="0"/>
    </c:legend>
    <c:plotVisOnly val="1"/>
    <c:dispBlanksAs val="zero"/>
    <c:showDLblsOverMax val="0"/>
  </c:chart>
  <c:txPr>
    <a:bodyPr/>
    <a:lstStyle/>
    <a:p>
      <a:pPr>
        <a:defRPr sz="1400">
          <a:latin typeface="+mj-lt"/>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a:pPr>
            <a:r>
              <a:rPr lang="en-US"/>
              <a:t>160E crossing Aircraft No.</a:t>
            </a:r>
          </a:p>
        </c:rich>
      </c:tx>
      <c:layout/>
      <c:overlay val="0"/>
    </c:title>
    <c:autoTitleDeleted val="0"/>
    <c:plotArea>
      <c:layout/>
      <c:barChart>
        <c:barDir val="col"/>
        <c:grouping val="clustered"/>
        <c:varyColors val="0"/>
        <c:ser>
          <c:idx val="1"/>
          <c:order val="0"/>
          <c:tx>
            <c:strRef>
              <c:f>'160E通過時刻'!$B$2</c:f>
              <c:strCache>
                <c:ptCount val="1"/>
                <c:pt idx="0">
                  <c:v>Aircraft No.</c:v>
                </c:pt>
              </c:strCache>
            </c:strRef>
          </c:tx>
          <c:invertIfNegative val="0"/>
          <c:cat>
            <c:numRef>
              <c:f>'160E通過時刻'!$A$3:$A$16</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'160E通過時刻'!$B$3:$B$16</c:f>
              <c:numCache>
                <c:formatCode>General</c:formatCode>
                <c:ptCount val="14"/>
                <c:pt idx="0">
                  <c:v>1</c:v>
                </c:pt>
                <c:pt idx="1">
                  <c:v>0</c:v>
                </c:pt>
                <c:pt idx="2">
                  <c:v>1</c:v>
                </c:pt>
                <c:pt idx="3">
                  <c:v>1</c:v>
                </c:pt>
                <c:pt idx="4">
                  <c:v>0</c:v>
                </c:pt>
                <c:pt idx="5">
                  <c:v>4</c:v>
                </c:pt>
                <c:pt idx="6">
                  <c:v>5</c:v>
                </c:pt>
                <c:pt idx="7">
                  <c:v>3</c:v>
                </c:pt>
                <c:pt idx="8">
                  <c:v>10</c:v>
                </c:pt>
                <c:pt idx="9">
                  <c:v>1</c:v>
                </c:pt>
                <c:pt idx="10">
                  <c:v>3</c:v>
                </c:pt>
                <c:pt idx="11">
                  <c:v>2</c:v>
                </c:pt>
                <c:pt idx="12">
                  <c:v>3</c:v>
                </c:pt>
                <c:pt idx="13">
                  <c:v>3</c:v>
                </c:pt>
              </c:numCache>
            </c:numRef>
          </c:val>
        </c:ser>
        <c:dLbls>
          <c:showLegendKey val="0"/>
          <c:showVal val="0"/>
          <c:showCatName val="0"/>
          <c:showSerName val="0"/>
          <c:showPercent val="0"/>
          <c:showBubbleSize val="0"/>
        </c:dLbls>
        <c:gapWidth val="30"/>
        <c:axId val="146323328"/>
        <c:axId val="146325504"/>
      </c:barChart>
      <c:catAx>
        <c:axId val="146323328"/>
        <c:scaling>
          <c:orientation val="minMax"/>
        </c:scaling>
        <c:delete val="0"/>
        <c:axPos val="b"/>
        <c:title>
          <c:tx>
            <c:rich>
              <a:bodyPr/>
              <a:lstStyle/>
              <a:p>
                <a:pPr>
                  <a:defRPr/>
                </a:pPr>
                <a:r>
                  <a:rPr lang="en-US"/>
                  <a:t>UTC</a:t>
                </a:r>
              </a:p>
            </c:rich>
          </c:tx>
          <c:layout/>
          <c:overlay val="0"/>
        </c:title>
        <c:numFmt formatCode="General" sourceLinked="1"/>
        <c:majorTickMark val="out"/>
        <c:minorTickMark val="none"/>
        <c:tickLblPos val="nextTo"/>
        <c:crossAx val="146325504"/>
        <c:crosses val="autoZero"/>
        <c:auto val="1"/>
        <c:lblAlgn val="ctr"/>
        <c:lblOffset val="100"/>
        <c:noMultiLvlLbl val="0"/>
      </c:catAx>
      <c:valAx>
        <c:axId val="146325504"/>
        <c:scaling>
          <c:orientation val="minMax"/>
          <c:max val="10"/>
        </c:scaling>
        <c:delete val="0"/>
        <c:axPos val="l"/>
        <c:majorGridlines/>
        <c:numFmt formatCode="General" sourceLinked="1"/>
        <c:majorTickMark val="out"/>
        <c:minorTickMark val="none"/>
        <c:tickLblPos val="nextTo"/>
        <c:crossAx val="146323328"/>
        <c:crosses val="autoZero"/>
        <c:crossBetween val="between"/>
      </c:valAx>
    </c:plotArea>
    <c:plotVisOnly val="1"/>
    <c:dispBlanksAs val="gap"/>
    <c:showDLblsOverMax val="0"/>
  </c:chart>
  <c:txPr>
    <a:bodyPr/>
    <a:lstStyle/>
    <a:p>
      <a:pPr>
        <a:defRPr sz="14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まとめ!$A$16</c:f>
              <c:strCache>
                <c:ptCount val="1"/>
                <c:pt idx="0">
                  <c:v>Fuel(lbs)</c:v>
                </c:pt>
              </c:strCache>
            </c:strRef>
          </c:tx>
          <c:spPr>
            <a:solidFill>
              <a:srgbClr val="FF0000"/>
            </a:solidFill>
            <a:ln>
              <a:solidFill>
                <a:srgbClr val="FF0000"/>
              </a:solidFill>
            </a:ln>
          </c:spPr>
          <c:invertIfNegative val="0"/>
          <c:cat>
            <c:strRef>
              <c:f>まとめ!$B$14:$Q$14</c:f>
              <c:strCache>
                <c:ptCount val="16"/>
                <c:pt idx="0">
                  <c:v>Day1</c:v>
                </c:pt>
                <c:pt idx="1">
                  <c:v>Day2</c:v>
                </c:pt>
                <c:pt idx="2">
                  <c:v>Day3</c:v>
                </c:pt>
                <c:pt idx="3">
                  <c:v>Day4</c:v>
                </c:pt>
                <c:pt idx="4">
                  <c:v>Day5</c:v>
                </c:pt>
                <c:pt idx="5">
                  <c:v>Day6</c:v>
                </c:pt>
                <c:pt idx="6">
                  <c:v>Day7</c:v>
                </c:pt>
                <c:pt idx="7">
                  <c:v>Day8</c:v>
                </c:pt>
                <c:pt idx="8">
                  <c:v>Day9</c:v>
                </c:pt>
                <c:pt idx="9">
                  <c:v>Day10</c:v>
                </c:pt>
                <c:pt idx="10">
                  <c:v>Day11</c:v>
                </c:pt>
                <c:pt idx="11">
                  <c:v>Day12</c:v>
                </c:pt>
                <c:pt idx="12">
                  <c:v>Day13</c:v>
                </c:pt>
                <c:pt idx="13">
                  <c:v>Day14</c:v>
                </c:pt>
                <c:pt idx="14">
                  <c:v>Day15</c:v>
                </c:pt>
                <c:pt idx="15">
                  <c:v>Day16</c:v>
                </c:pt>
              </c:strCache>
            </c:strRef>
          </c:cat>
          <c:val>
            <c:numRef>
              <c:f>まとめ!$B$16:$Q$16</c:f>
              <c:numCache>
                <c:formatCode>General</c:formatCode>
                <c:ptCount val="16"/>
                <c:pt idx="0">
                  <c:v>-63.189189189189186</c:v>
                </c:pt>
                <c:pt idx="1">
                  <c:v>-259.81081081081084</c:v>
                </c:pt>
                <c:pt idx="2">
                  <c:v>-30.594594594594593</c:v>
                </c:pt>
                <c:pt idx="3">
                  <c:v>-69.837837837837839</c:v>
                </c:pt>
                <c:pt idx="4">
                  <c:v>35.135135135135137</c:v>
                </c:pt>
                <c:pt idx="5">
                  <c:v>-79.513513513513516</c:v>
                </c:pt>
                <c:pt idx="6">
                  <c:v>-581.89189189189187</c:v>
                </c:pt>
                <c:pt idx="7">
                  <c:v>-125.81081081081081</c:v>
                </c:pt>
                <c:pt idx="8">
                  <c:v>-241.32432432432432</c:v>
                </c:pt>
                <c:pt idx="9">
                  <c:v>-61.729729729729726</c:v>
                </c:pt>
                <c:pt idx="10">
                  <c:v>-5.1081081081081079</c:v>
                </c:pt>
                <c:pt idx="11">
                  <c:v>-31.135135135135137</c:v>
                </c:pt>
                <c:pt idx="12">
                  <c:v>0</c:v>
                </c:pt>
                <c:pt idx="13">
                  <c:v>-155.62162162162161</c:v>
                </c:pt>
                <c:pt idx="14">
                  <c:v>-4.4864864864864868</c:v>
                </c:pt>
                <c:pt idx="15">
                  <c:v>-109.56756756756756</c:v>
                </c:pt>
              </c:numCache>
            </c:numRef>
          </c:val>
        </c:ser>
        <c:ser>
          <c:idx val="2"/>
          <c:order val="2"/>
          <c:tx>
            <c:strRef>
              <c:f>まとめ!$A$17</c:f>
              <c:strCache>
                <c:ptCount val="1"/>
                <c:pt idx="0">
                  <c:v>Distans(NM)</c:v>
                </c:pt>
              </c:strCache>
            </c:strRef>
          </c:tx>
          <c:spPr>
            <a:solidFill>
              <a:schemeClr val="bg1">
                <a:lumMod val="50000"/>
              </a:schemeClr>
            </a:solidFill>
            <a:ln>
              <a:solidFill>
                <a:schemeClr val="tx1">
                  <a:lumMod val="50000"/>
                  <a:lumOff val="50000"/>
                </a:schemeClr>
              </a:solidFill>
            </a:ln>
          </c:spPr>
          <c:invertIfNegative val="0"/>
          <c:cat>
            <c:strRef>
              <c:f>まとめ!$B$14:$Q$14</c:f>
              <c:strCache>
                <c:ptCount val="16"/>
                <c:pt idx="0">
                  <c:v>Day1</c:v>
                </c:pt>
                <c:pt idx="1">
                  <c:v>Day2</c:v>
                </c:pt>
                <c:pt idx="2">
                  <c:v>Day3</c:v>
                </c:pt>
                <c:pt idx="3">
                  <c:v>Day4</c:v>
                </c:pt>
                <c:pt idx="4">
                  <c:v>Day5</c:v>
                </c:pt>
                <c:pt idx="5">
                  <c:v>Day6</c:v>
                </c:pt>
                <c:pt idx="6">
                  <c:v>Day7</c:v>
                </c:pt>
                <c:pt idx="7">
                  <c:v>Day8</c:v>
                </c:pt>
                <c:pt idx="8">
                  <c:v>Day9</c:v>
                </c:pt>
                <c:pt idx="9">
                  <c:v>Day10</c:v>
                </c:pt>
                <c:pt idx="10">
                  <c:v>Day11</c:v>
                </c:pt>
                <c:pt idx="11">
                  <c:v>Day12</c:v>
                </c:pt>
                <c:pt idx="12">
                  <c:v>Day13</c:v>
                </c:pt>
                <c:pt idx="13">
                  <c:v>Day14</c:v>
                </c:pt>
                <c:pt idx="14">
                  <c:v>Day15</c:v>
                </c:pt>
                <c:pt idx="15">
                  <c:v>Day16</c:v>
                </c:pt>
              </c:strCache>
            </c:strRef>
          </c:cat>
          <c:val>
            <c:numRef>
              <c:f>まとめ!$B$17:$Q$17</c:f>
              <c:numCache>
                <c:formatCode>General</c:formatCode>
                <c:ptCount val="16"/>
                <c:pt idx="0">
                  <c:v>-142.48648648648648</c:v>
                </c:pt>
                <c:pt idx="1">
                  <c:v>-176.62162162162161</c:v>
                </c:pt>
                <c:pt idx="2">
                  <c:v>-56.567567567567565</c:v>
                </c:pt>
                <c:pt idx="3">
                  <c:v>11.378378378378379</c:v>
                </c:pt>
                <c:pt idx="4">
                  <c:v>-20.918918918918919</c:v>
                </c:pt>
                <c:pt idx="5">
                  <c:v>-33.027027027027025</c:v>
                </c:pt>
                <c:pt idx="6">
                  <c:v>119.08108108108108</c:v>
                </c:pt>
                <c:pt idx="7">
                  <c:v>-46.378378378378379</c:v>
                </c:pt>
                <c:pt idx="8">
                  <c:v>-136.81081081081081</c:v>
                </c:pt>
                <c:pt idx="9">
                  <c:v>-81.675675675675677</c:v>
                </c:pt>
                <c:pt idx="10">
                  <c:v>-14.108108108108109</c:v>
                </c:pt>
                <c:pt idx="11">
                  <c:v>-260.24324324324323</c:v>
                </c:pt>
                <c:pt idx="12">
                  <c:v>0</c:v>
                </c:pt>
                <c:pt idx="13">
                  <c:v>-102.4054054054054</c:v>
                </c:pt>
                <c:pt idx="14">
                  <c:v>-7.1891891891891895</c:v>
                </c:pt>
                <c:pt idx="15">
                  <c:v>-267.86486486486484</c:v>
                </c:pt>
              </c:numCache>
            </c:numRef>
          </c:val>
        </c:ser>
        <c:dLbls>
          <c:showLegendKey val="0"/>
          <c:showVal val="0"/>
          <c:showCatName val="0"/>
          <c:showSerName val="0"/>
          <c:showPercent val="0"/>
          <c:showBubbleSize val="0"/>
        </c:dLbls>
        <c:gapWidth val="150"/>
        <c:axId val="156718208"/>
        <c:axId val="156719744"/>
      </c:barChart>
      <c:lineChart>
        <c:grouping val="standard"/>
        <c:varyColors val="0"/>
        <c:ser>
          <c:idx val="0"/>
          <c:order val="0"/>
          <c:tx>
            <c:strRef>
              <c:f>まとめ!$A$15</c:f>
              <c:strCache>
                <c:ptCount val="1"/>
                <c:pt idx="0">
                  <c:v>Time(min)</c:v>
                </c:pt>
              </c:strCache>
            </c:strRef>
          </c:tx>
          <c:spPr>
            <a:ln>
              <a:solidFill>
                <a:schemeClr val="tx1">
                  <a:lumMod val="75000"/>
                  <a:lumOff val="25000"/>
                </a:schemeClr>
              </a:solidFill>
            </a:ln>
          </c:spPr>
          <c:marker>
            <c:symbol val="none"/>
          </c:marker>
          <c:cat>
            <c:strRef>
              <c:f>まとめ!$B$14:$Q$14</c:f>
              <c:strCache>
                <c:ptCount val="16"/>
                <c:pt idx="0">
                  <c:v>Day1</c:v>
                </c:pt>
                <c:pt idx="1">
                  <c:v>Day2</c:v>
                </c:pt>
                <c:pt idx="2">
                  <c:v>Day3</c:v>
                </c:pt>
                <c:pt idx="3">
                  <c:v>Day4</c:v>
                </c:pt>
                <c:pt idx="4">
                  <c:v>Day5</c:v>
                </c:pt>
                <c:pt idx="5">
                  <c:v>Day6</c:v>
                </c:pt>
                <c:pt idx="6">
                  <c:v>Day7</c:v>
                </c:pt>
                <c:pt idx="7">
                  <c:v>Day8</c:v>
                </c:pt>
                <c:pt idx="8">
                  <c:v>Day9</c:v>
                </c:pt>
                <c:pt idx="9">
                  <c:v>Day10</c:v>
                </c:pt>
                <c:pt idx="10">
                  <c:v>Day11</c:v>
                </c:pt>
                <c:pt idx="11">
                  <c:v>Day12</c:v>
                </c:pt>
                <c:pt idx="12">
                  <c:v>Day13</c:v>
                </c:pt>
                <c:pt idx="13">
                  <c:v>Day14</c:v>
                </c:pt>
                <c:pt idx="14">
                  <c:v>Day15</c:v>
                </c:pt>
                <c:pt idx="15">
                  <c:v>Day16</c:v>
                </c:pt>
              </c:strCache>
            </c:strRef>
          </c:cat>
          <c:val>
            <c:numRef>
              <c:f>まとめ!$B$15:$Q$15</c:f>
              <c:numCache>
                <c:formatCode>General</c:formatCode>
                <c:ptCount val="16"/>
                <c:pt idx="0">
                  <c:v>-4.710702702702501E-2</c:v>
                </c:pt>
                <c:pt idx="1">
                  <c:v>-0.33775027027026705</c:v>
                </c:pt>
                <c:pt idx="2">
                  <c:v>-0.28739864864866149</c:v>
                </c:pt>
                <c:pt idx="3">
                  <c:v>0.14561108108106252</c:v>
                </c:pt>
                <c:pt idx="4">
                  <c:v>0.12328567567568076</c:v>
                </c:pt>
                <c:pt idx="5">
                  <c:v>-0.17182810810810975</c:v>
                </c:pt>
                <c:pt idx="6">
                  <c:v>-2.125639729729734</c:v>
                </c:pt>
                <c:pt idx="7">
                  <c:v>-1.1103745945946011</c:v>
                </c:pt>
                <c:pt idx="8">
                  <c:v>-0.82876081081081554</c:v>
                </c:pt>
                <c:pt idx="9">
                  <c:v>-0.2314700000000047</c:v>
                </c:pt>
                <c:pt idx="10">
                  <c:v>-1.4608108108097588E-3</c:v>
                </c:pt>
                <c:pt idx="11">
                  <c:v>0.17566054054054495</c:v>
                </c:pt>
                <c:pt idx="12">
                  <c:v>0</c:v>
                </c:pt>
                <c:pt idx="13">
                  <c:v>-5.2062162162158261E-2</c:v>
                </c:pt>
                <c:pt idx="14">
                  <c:v>2.4783783783892139E-4</c:v>
                </c:pt>
                <c:pt idx="15">
                  <c:v>-5.4594594594609466E-3</c:v>
                </c:pt>
              </c:numCache>
            </c:numRef>
          </c:val>
          <c:smooth val="0"/>
        </c:ser>
        <c:dLbls>
          <c:showLegendKey val="0"/>
          <c:showVal val="0"/>
          <c:showCatName val="0"/>
          <c:showSerName val="0"/>
          <c:showPercent val="0"/>
          <c:showBubbleSize val="0"/>
        </c:dLbls>
        <c:marker val="1"/>
        <c:smooth val="0"/>
        <c:axId val="156732032"/>
        <c:axId val="156730112"/>
      </c:lineChart>
      <c:catAx>
        <c:axId val="156718208"/>
        <c:scaling>
          <c:orientation val="minMax"/>
        </c:scaling>
        <c:delete val="0"/>
        <c:axPos val="b"/>
        <c:majorGridlines/>
        <c:majorTickMark val="out"/>
        <c:minorTickMark val="none"/>
        <c:tickLblPos val="nextTo"/>
        <c:crossAx val="156719744"/>
        <c:crosses val="autoZero"/>
        <c:auto val="1"/>
        <c:lblAlgn val="ctr"/>
        <c:lblOffset val="100"/>
        <c:noMultiLvlLbl val="0"/>
      </c:catAx>
      <c:valAx>
        <c:axId val="156719744"/>
        <c:scaling>
          <c:orientation val="minMax"/>
          <c:min val="-600"/>
        </c:scaling>
        <c:delete val="0"/>
        <c:axPos val="l"/>
        <c:title>
          <c:tx>
            <c:rich>
              <a:bodyPr rot="-5400000" vert="horz"/>
              <a:lstStyle/>
              <a:p>
                <a:pPr>
                  <a:defRPr/>
                </a:pPr>
                <a:r>
                  <a:rPr lang="en-US"/>
                  <a:t>Fuel(lbs)/Distans(NM)</a:t>
                </a:r>
              </a:p>
            </c:rich>
          </c:tx>
          <c:layout/>
          <c:overlay val="0"/>
        </c:title>
        <c:numFmt formatCode="General" sourceLinked="1"/>
        <c:majorTickMark val="out"/>
        <c:minorTickMark val="none"/>
        <c:tickLblPos val="nextTo"/>
        <c:crossAx val="156718208"/>
        <c:crosses val="autoZero"/>
        <c:crossBetween val="between"/>
      </c:valAx>
      <c:valAx>
        <c:axId val="156730112"/>
        <c:scaling>
          <c:orientation val="minMax"/>
          <c:max val="2"/>
          <c:min val="-6"/>
        </c:scaling>
        <c:delete val="0"/>
        <c:axPos val="r"/>
        <c:title>
          <c:tx>
            <c:rich>
              <a:bodyPr rot="-5400000" vert="horz"/>
              <a:lstStyle/>
              <a:p>
                <a:pPr>
                  <a:defRPr/>
                </a:pPr>
                <a:r>
                  <a:rPr lang="en-US"/>
                  <a:t>Time(min)</a:t>
                </a:r>
              </a:p>
            </c:rich>
          </c:tx>
          <c:layout/>
          <c:overlay val="0"/>
        </c:title>
        <c:numFmt formatCode="General" sourceLinked="1"/>
        <c:majorTickMark val="out"/>
        <c:minorTickMark val="none"/>
        <c:tickLblPos val="nextTo"/>
        <c:crossAx val="156732032"/>
        <c:crosses val="max"/>
        <c:crossBetween val="between"/>
      </c:valAx>
      <c:catAx>
        <c:axId val="156732032"/>
        <c:scaling>
          <c:orientation val="minMax"/>
        </c:scaling>
        <c:delete val="1"/>
        <c:axPos val="b"/>
        <c:majorTickMark val="out"/>
        <c:minorTickMark val="none"/>
        <c:tickLblPos val="nextTo"/>
        <c:crossAx val="156730112"/>
        <c:crosses val="autoZero"/>
        <c:auto val="1"/>
        <c:lblAlgn val="ctr"/>
        <c:lblOffset val="100"/>
        <c:noMultiLvlLbl val="0"/>
      </c:catAx>
    </c:plotArea>
    <c:legend>
      <c:legendPos val="l"/>
      <c:layout>
        <c:manualLayout>
          <c:xMode val="edge"/>
          <c:yMode val="edge"/>
          <c:x val="0.17713584450280989"/>
          <c:y val="0.58419661255316524"/>
          <c:w val="0.14471355521609305"/>
          <c:h val="0.25551939911909172"/>
        </c:manualLayout>
      </c:layout>
      <c:overlay val="1"/>
    </c:legend>
    <c:plotVisOnly val="1"/>
    <c:dispBlanksAs val="gap"/>
    <c:showDLblsOverMax val="0"/>
  </c:chart>
  <c:txPr>
    <a:bodyPr/>
    <a:lstStyle/>
    <a:p>
      <a:pPr>
        <a:defRPr b="0"/>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6350">
              <a:solidFill>
                <a:srgbClr val="00B050"/>
              </a:solidFill>
            </a:ln>
          </c:spPr>
          <c:marker>
            <c:symbol val="circle"/>
            <c:size val="4"/>
            <c:spPr>
              <a:solidFill>
                <a:srgbClr val="00B050"/>
              </a:solidFill>
              <a:ln>
                <a:solidFill>
                  <a:srgbClr val="00B050"/>
                </a:solidFill>
              </a:ln>
            </c:spPr>
          </c:marker>
          <c:xVal>
            <c:numRef>
              <c:f>Sheet2!$R$1:$R$592</c:f>
              <c:numCache>
                <c:formatCode>General</c:formatCode>
                <c:ptCount val="592"/>
                <c:pt idx="0">
                  <c:v>-3221</c:v>
                </c:pt>
                <c:pt idx="1">
                  <c:v>-2300</c:v>
                </c:pt>
                <c:pt idx="2">
                  <c:v>-2071</c:v>
                </c:pt>
                <c:pt idx="3">
                  <c:v>-1936</c:v>
                </c:pt>
                <c:pt idx="4">
                  <c:v>-1773</c:v>
                </c:pt>
                <c:pt idx="5">
                  <c:v>-1574</c:v>
                </c:pt>
                <c:pt idx="6">
                  <c:v>-1445</c:v>
                </c:pt>
                <c:pt idx="7">
                  <c:v>-1379</c:v>
                </c:pt>
                <c:pt idx="8">
                  <c:v>-1348</c:v>
                </c:pt>
                <c:pt idx="9">
                  <c:v>-1262</c:v>
                </c:pt>
                <c:pt idx="10">
                  <c:v>-1225</c:v>
                </c:pt>
                <c:pt idx="11">
                  <c:v>-1212</c:v>
                </c:pt>
                <c:pt idx="12">
                  <c:v>-1211</c:v>
                </c:pt>
                <c:pt idx="13">
                  <c:v>-1148</c:v>
                </c:pt>
                <c:pt idx="14">
                  <c:v>-1089</c:v>
                </c:pt>
                <c:pt idx="15">
                  <c:v>-1042</c:v>
                </c:pt>
                <c:pt idx="16">
                  <c:v>-1009</c:v>
                </c:pt>
                <c:pt idx="17">
                  <c:v>-998</c:v>
                </c:pt>
                <c:pt idx="18">
                  <c:v>-976</c:v>
                </c:pt>
                <c:pt idx="19">
                  <c:v>-961</c:v>
                </c:pt>
                <c:pt idx="20">
                  <c:v>-941</c:v>
                </c:pt>
                <c:pt idx="21">
                  <c:v>-934</c:v>
                </c:pt>
                <c:pt idx="22">
                  <c:v>-911</c:v>
                </c:pt>
                <c:pt idx="23">
                  <c:v>-887</c:v>
                </c:pt>
                <c:pt idx="24">
                  <c:v>-864</c:v>
                </c:pt>
                <c:pt idx="25">
                  <c:v>-858</c:v>
                </c:pt>
                <c:pt idx="26">
                  <c:v>-847</c:v>
                </c:pt>
                <c:pt idx="27">
                  <c:v>-843</c:v>
                </c:pt>
                <c:pt idx="28">
                  <c:v>-839</c:v>
                </c:pt>
                <c:pt idx="29">
                  <c:v>-819</c:v>
                </c:pt>
                <c:pt idx="30">
                  <c:v>-817</c:v>
                </c:pt>
                <c:pt idx="31">
                  <c:v>-813</c:v>
                </c:pt>
                <c:pt idx="32">
                  <c:v>-810</c:v>
                </c:pt>
                <c:pt idx="33">
                  <c:v>-804</c:v>
                </c:pt>
                <c:pt idx="34">
                  <c:v>-799</c:v>
                </c:pt>
                <c:pt idx="35">
                  <c:v>-799</c:v>
                </c:pt>
                <c:pt idx="36">
                  <c:v>-795</c:v>
                </c:pt>
                <c:pt idx="37">
                  <c:v>-793</c:v>
                </c:pt>
                <c:pt idx="38">
                  <c:v>-742</c:v>
                </c:pt>
                <c:pt idx="39">
                  <c:v>-738</c:v>
                </c:pt>
                <c:pt idx="40">
                  <c:v>-737</c:v>
                </c:pt>
                <c:pt idx="41">
                  <c:v>-731</c:v>
                </c:pt>
                <c:pt idx="42">
                  <c:v>-725</c:v>
                </c:pt>
                <c:pt idx="43">
                  <c:v>-723</c:v>
                </c:pt>
                <c:pt idx="44">
                  <c:v>-723</c:v>
                </c:pt>
                <c:pt idx="45">
                  <c:v>-716</c:v>
                </c:pt>
                <c:pt idx="46">
                  <c:v>-709</c:v>
                </c:pt>
                <c:pt idx="47">
                  <c:v>-702</c:v>
                </c:pt>
                <c:pt idx="48">
                  <c:v>-653</c:v>
                </c:pt>
                <c:pt idx="49">
                  <c:v>-650</c:v>
                </c:pt>
                <c:pt idx="50">
                  <c:v>-636</c:v>
                </c:pt>
                <c:pt idx="51">
                  <c:v>-632</c:v>
                </c:pt>
                <c:pt idx="52">
                  <c:v>-621</c:v>
                </c:pt>
                <c:pt idx="53">
                  <c:v>-620</c:v>
                </c:pt>
                <c:pt idx="54">
                  <c:v>-585</c:v>
                </c:pt>
                <c:pt idx="55">
                  <c:v>-578</c:v>
                </c:pt>
                <c:pt idx="56">
                  <c:v>-574</c:v>
                </c:pt>
                <c:pt idx="57">
                  <c:v>-537</c:v>
                </c:pt>
                <c:pt idx="58">
                  <c:v>-537</c:v>
                </c:pt>
                <c:pt idx="59">
                  <c:v>-533</c:v>
                </c:pt>
                <c:pt idx="60">
                  <c:v>-532</c:v>
                </c:pt>
                <c:pt idx="61">
                  <c:v>-528</c:v>
                </c:pt>
                <c:pt idx="62">
                  <c:v>-526</c:v>
                </c:pt>
                <c:pt idx="63">
                  <c:v>-511</c:v>
                </c:pt>
                <c:pt idx="64">
                  <c:v>-505</c:v>
                </c:pt>
                <c:pt idx="65">
                  <c:v>-497</c:v>
                </c:pt>
                <c:pt idx="66">
                  <c:v>-497</c:v>
                </c:pt>
                <c:pt idx="67">
                  <c:v>-492</c:v>
                </c:pt>
                <c:pt idx="68">
                  <c:v>-490</c:v>
                </c:pt>
                <c:pt idx="69">
                  <c:v>-472</c:v>
                </c:pt>
                <c:pt idx="70">
                  <c:v>-468</c:v>
                </c:pt>
                <c:pt idx="71">
                  <c:v>-463</c:v>
                </c:pt>
                <c:pt idx="72">
                  <c:v>-461</c:v>
                </c:pt>
                <c:pt idx="73">
                  <c:v>-444</c:v>
                </c:pt>
                <c:pt idx="74">
                  <c:v>-438</c:v>
                </c:pt>
                <c:pt idx="75">
                  <c:v>-438</c:v>
                </c:pt>
                <c:pt idx="76">
                  <c:v>-436</c:v>
                </c:pt>
                <c:pt idx="77">
                  <c:v>-430</c:v>
                </c:pt>
                <c:pt idx="78">
                  <c:v>-428</c:v>
                </c:pt>
                <c:pt idx="79">
                  <c:v>-425</c:v>
                </c:pt>
                <c:pt idx="80">
                  <c:v>-425</c:v>
                </c:pt>
                <c:pt idx="81">
                  <c:v>-419</c:v>
                </c:pt>
                <c:pt idx="82">
                  <c:v>-419</c:v>
                </c:pt>
                <c:pt idx="83">
                  <c:v>-412</c:v>
                </c:pt>
                <c:pt idx="84">
                  <c:v>-409</c:v>
                </c:pt>
                <c:pt idx="85">
                  <c:v>-406</c:v>
                </c:pt>
                <c:pt idx="86">
                  <c:v>-387</c:v>
                </c:pt>
                <c:pt idx="87">
                  <c:v>-381</c:v>
                </c:pt>
                <c:pt idx="88">
                  <c:v>-364</c:v>
                </c:pt>
                <c:pt idx="89">
                  <c:v>-360</c:v>
                </c:pt>
                <c:pt idx="90">
                  <c:v>-352</c:v>
                </c:pt>
                <c:pt idx="91">
                  <c:v>-351</c:v>
                </c:pt>
                <c:pt idx="92">
                  <c:v>-351</c:v>
                </c:pt>
                <c:pt idx="93">
                  <c:v>-349</c:v>
                </c:pt>
                <c:pt idx="94">
                  <c:v>-347</c:v>
                </c:pt>
                <c:pt idx="95">
                  <c:v>-344</c:v>
                </c:pt>
                <c:pt idx="96">
                  <c:v>-342</c:v>
                </c:pt>
                <c:pt idx="97">
                  <c:v>-339</c:v>
                </c:pt>
                <c:pt idx="98">
                  <c:v>-337</c:v>
                </c:pt>
                <c:pt idx="99">
                  <c:v>-335</c:v>
                </c:pt>
                <c:pt idx="100">
                  <c:v>-334</c:v>
                </c:pt>
                <c:pt idx="101">
                  <c:v>-332</c:v>
                </c:pt>
                <c:pt idx="102">
                  <c:v>-322</c:v>
                </c:pt>
                <c:pt idx="103">
                  <c:v>-303</c:v>
                </c:pt>
                <c:pt idx="104">
                  <c:v>-293</c:v>
                </c:pt>
                <c:pt idx="105">
                  <c:v>-285</c:v>
                </c:pt>
                <c:pt idx="106">
                  <c:v>-282</c:v>
                </c:pt>
                <c:pt idx="107">
                  <c:v>-268</c:v>
                </c:pt>
                <c:pt idx="108">
                  <c:v>-265</c:v>
                </c:pt>
                <c:pt idx="109">
                  <c:v>-255</c:v>
                </c:pt>
                <c:pt idx="110">
                  <c:v>-238</c:v>
                </c:pt>
                <c:pt idx="111">
                  <c:v>-236</c:v>
                </c:pt>
                <c:pt idx="112">
                  <c:v>-231</c:v>
                </c:pt>
                <c:pt idx="113">
                  <c:v>-229</c:v>
                </c:pt>
                <c:pt idx="114">
                  <c:v>-228</c:v>
                </c:pt>
                <c:pt idx="115">
                  <c:v>-219</c:v>
                </c:pt>
                <c:pt idx="116">
                  <c:v>-218</c:v>
                </c:pt>
                <c:pt idx="117">
                  <c:v>-216</c:v>
                </c:pt>
                <c:pt idx="118">
                  <c:v>-214</c:v>
                </c:pt>
                <c:pt idx="119">
                  <c:v>-212</c:v>
                </c:pt>
                <c:pt idx="120">
                  <c:v>-212</c:v>
                </c:pt>
                <c:pt idx="121">
                  <c:v>-210</c:v>
                </c:pt>
                <c:pt idx="122">
                  <c:v>-209</c:v>
                </c:pt>
                <c:pt idx="123">
                  <c:v>-204</c:v>
                </c:pt>
                <c:pt idx="124">
                  <c:v>-203</c:v>
                </c:pt>
                <c:pt idx="125">
                  <c:v>-203</c:v>
                </c:pt>
                <c:pt idx="126">
                  <c:v>-195</c:v>
                </c:pt>
                <c:pt idx="127">
                  <c:v>-195</c:v>
                </c:pt>
                <c:pt idx="128">
                  <c:v>-194</c:v>
                </c:pt>
                <c:pt idx="129">
                  <c:v>-194</c:v>
                </c:pt>
                <c:pt idx="130">
                  <c:v>-193</c:v>
                </c:pt>
                <c:pt idx="131">
                  <c:v>-191</c:v>
                </c:pt>
                <c:pt idx="132">
                  <c:v>-178</c:v>
                </c:pt>
                <c:pt idx="133">
                  <c:v>-173</c:v>
                </c:pt>
                <c:pt idx="134">
                  <c:v>-167</c:v>
                </c:pt>
                <c:pt idx="135">
                  <c:v>-165</c:v>
                </c:pt>
                <c:pt idx="136">
                  <c:v>-149</c:v>
                </c:pt>
                <c:pt idx="137">
                  <c:v>-141</c:v>
                </c:pt>
                <c:pt idx="138">
                  <c:v>-139</c:v>
                </c:pt>
                <c:pt idx="139">
                  <c:v>-137</c:v>
                </c:pt>
                <c:pt idx="140">
                  <c:v>-137</c:v>
                </c:pt>
                <c:pt idx="141">
                  <c:v>-135</c:v>
                </c:pt>
                <c:pt idx="142">
                  <c:v>-130</c:v>
                </c:pt>
                <c:pt idx="143">
                  <c:v>-129</c:v>
                </c:pt>
                <c:pt idx="144">
                  <c:v>-129</c:v>
                </c:pt>
                <c:pt idx="145">
                  <c:v>-124</c:v>
                </c:pt>
                <c:pt idx="146">
                  <c:v>-121</c:v>
                </c:pt>
                <c:pt idx="147">
                  <c:v>-114</c:v>
                </c:pt>
                <c:pt idx="148">
                  <c:v>-105</c:v>
                </c:pt>
                <c:pt idx="149">
                  <c:v>-104</c:v>
                </c:pt>
                <c:pt idx="150">
                  <c:v>-97</c:v>
                </c:pt>
                <c:pt idx="151">
                  <c:v>-95</c:v>
                </c:pt>
                <c:pt idx="152">
                  <c:v>-94</c:v>
                </c:pt>
                <c:pt idx="153">
                  <c:v>-94</c:v>
                </c:pt>
                <c:pt idx="154">
                  <c:v>-93</c:v>
                </c:pt>
                <c:pt idx="155">
                  <c:v>-91</c:v>
                </c:pt>
                <c:pt idx="156">
                  <c:v>-90</c:v>
                </c:pt>
                <c:pt idx="157">
                  <c:v>-86</c:v>
                </c:pt>
                <c:pt idx="158">
                  <c:v>-83</c:v>
                </c:pt>
                <c:pt idx="159">
                  <c:v>-82</c:v>
                </c:pt>
                <c:pt idx="160">
                  <c:v>-82</c:v>
                </c:pt>
                <c:pt idx="161">
                  <c:v>-81</c:v>
                </c:pt>
                <c:pt idx="162">
                  <c:v>-77</c:v>
                </c:pt>
                <c:pt idx="163">
                  <c:v>-75</c:v>
                </c:pt>
                <c:pt idx="164">
                  <c:v>-72</c:v>
                </c:pt>
                <c:pt idx="165">
                  <c:v>-71</c:v>
                </c:pt>
                <c:pt idx="166">
                  <c:v>-69</c:v>
                </c:pt>
                <c:pt idx="167">
                  <c:v>-67</c:v>
                </c:pt>
                <c:pt idx="168">
                  <c:v>-66</c:v>
                </c:pt>
                <c:pt idx="169">
                  <c:v>-66</c:v>
                </c:pt>
                <c:pt idx="170">
                  <c:v>-64</c:v>
                </c:pt>
                <c:pt idx="171">
                  <c:v>-63</c:v>
                </c:pt>
                <c:pt idx="172">
                  <c:v>-56</c:v>
                </c:pt>
                <c:pt idx="173">
                  <c:v>-52</c:v>
                </c:pt>
                <c:pt idx="174">
                  <c:v>-49</c:v>
                </c:pt>
                <c:pt idx="175">
                  <c:v>-48</c:v>
                </c:pt>
                <c:pt idx="176">
                  <c:v>-48</c:v>
                </c:pt>
                <c:pt idx="177">
                  <c:v>-47</c:v>
                </c:pt>
                <c:pt idx="178">
                  <c:v>-46</c:v>
                </c:pt>
                <c:pt idx="179">
                  <c:v>-45</c:v>
                </c:pt>
                <c:pt idx="180">
                  <c:v>-45</c:v>
                </c:pt>
                <c:pt idx="181">
                  <c:v>-42</c:v>
                </c:pt>
                <c:pt idx="182">
                  <c:v>-38</c:v>
                </c:pt>
                <c:pt idx="183">
                  <c:v>-31</c:v>
                </c:pt>
                <c:pt idx="184">
                  <c:v>-28</c:v>
                </c:pt>
                <c:pt idx="185">
                  <c:v>-26</c:v>
                </c:pt>
                <c:pt idx="186">
                  <c:v>-26</c:v>
                </c:pt>
                <c:pt idx="187">
                  <c:v>-26</c:v>
                </c:pt>
                <c:pt idx="188">
                  <c:v>-25</c:v>
                </c:pt>
                <c:pt idx="189">
                  <c:v>-25</c:v>
                </c:pt>
                <c:pt idx="190">
                  <c:v>-25</c:v>
                </c:pt>
                <c:pt idx="191">
                  <c:v>-20</c:v>
                </c:pt>
                <c:pt idx="192">
                  <c:v>-20</c:v>
                </c:pt>
                <c:pt idx="193">
                  <c:v>-20</c:v>
                </c:pt>
                <c:pt idx="194">
                  <c:v>-19</c:v>
                </c:pt>
                <c:pt idx="195">
                  <c:v>-19</c:v>
                </c:pt>
                <c:pt idx="196">
                  <c:v>-19</c:v>
                </c:pt>
                <c:pt idx="197">
                  <c:v>-18</c:v>
                </c:pt>
                <c:pt idx="198">
                  <c:v>-17</c:v>
                </c:pt>
                <c:pt idx="199">
                  <c:v>-13</c:v>
                </c:pt>
                <c:pt idx="200">
                  <c:v>-13</c:v>
                </c:pt>
                <c:pt idx="201">
                  <c:v>-10</c:v>
                </c:pt>
                <c:pt idx="202">
                  <c:v>-8</c:v>
                </c:pt>
                <c:pt idx="203">
                  <c:v>-8</c:v>
                </c:pt>
                <c:pt idx="204">
                  <c:v>-6</c:v>
                </c:pt>
                <c:pt idx="205">
                  <c:v>-6</c:v>
                </c:pt>
                <c:pt idx="206">
                  <c:v>-5</c:v>
                </c:pt>
                <c:pt idx="207">
                  <c:v>-4</c:v>
                </c:pt>
                <c:pt idx="208">
                  <c:v>-4</c:v>
                </c:pt>
                <c:pt idx="209">
                  <c:v>-3</c:v>
                </c:pt>
                <c:pt idx="210">
                  <c:v>-3</c:v>
                </c:pt>
                <c:pt idx="211">
                  <c:v>-2</c:v>
                </c:pt>
                <c:pt idx="212">
                  <c:v>-1</c:v>
                </c:pt>
                <c:pt idx="213">
                  <c:v>-1</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1</c:v>
                </c:pt>
                <c:pt idx="546">
                  <c:v>21</c:v>
                </c:pt>
                <c:pt idx="547">
                  <c:v>28</c:v>
                </c:pt>
                <c:pt idx="548">
                  <c:v>42</c:v>
                </c:pt>
                <c:pt idx="549">
                  <c:v>50</c:v>
                </c:pt>
                <c:pt idx="550">
                  <c:v>62</c:v>
                </c:pt>
                <c:pt idx="551">
                  <c:v>65</c:v>
                </c:pt>
                <c:pt idx="552">
                  <c:v>70</c:v>
                </c:pt>
                <c:pt idx="553">
                  <c:v>92</c:v>
                </c:pt>
                <c:pt idx="554">
                  <c:v>100</c:v>
                </c:pt>
                <c:pt idx="555">
                  <c:v>125</c:v>
                </c:pt>
                <c:pt idx="556">
                  <c:v>127</c:v>
                </c:pt>
                <c:pt idx="557">
                  <c:v>141</c:v>
                </c:pt>
                <c:pt idx="558">
                  <c:v>142</c:v>
                </c:pt>
                <c:pt idx="559">
                  <c:v>151</c:v>
                </c:pt>
                <c:pt idx="560">
                  <c:v>193</c:v>
                </c:pt>
                <c:pt idx="561">
                  <c:v>216</c:v>
                </c:pt>
                <c:pt idx="562">
                  <c:v>222</c:v>
                </c:pt>
                <c:pt idx="563">
                  <c:v>236</c:v>
                </c:pt>
                <c:pt idx="564">
                  <c:v>240</c:v>
                </c:pt>
                <c:pt idx="565">
                  <c:v>258</c:v>
                </c:pt>
                <c:pt idx="566">
                  <c:v>262</c:v>
                </c:pt>
                <c:pt idx="567">
                  <c:v>276</c:v>
                </c:pt>
                <c:pt idx="568">
                  <c:v>279</c:v>
                </c:pt>
                <c:pt idx="569">
                  <c:v>283</c:v>
                </c:pt>
                <c:pt idx="570">
                  <c:v>283</c:v>
                </c:pt>
                <c:pt idx="571">
                  <c:v>291</c:v>
                </c:pt>
                <c:pt idx="572">
                  <c:v>295</c:v>
                </c:pt>
                <c:pt idx="573">
                  <c:v>296</c:v>
                </c:pt>
                <c:pt idx="574">
                  <c:v>302</c:v>
                </c:pt>
                <c:pt idx="575">
                  <c:v>316</c:v>
                </c:pt>
                <c:pt idx="576">
                  <c:v>328</c:v>
                </c:pt>
                <c:pt idx="577">
                  <c:v>342</c:v>
                </c:pt>
                <c:pt idx="578">
                  <c:v>378</c:v>
                </c:pt>
                <c:pt idx="579">
                  <c:v>383</c:v>
                </c:pt>
                <c:pt idx="580">
                  <c:v>391</c:v>
                </c:pt>
                <c:pt idx="581">
                  <c:v>406</c:v>
                </c:pt>
                <c:pt idx="582">
                  <c:v>450</c:v>
                </c:pt>
                <c:pt idx="583">
                  <c:v>513</c:v>
                </c:pt>
                <c:pt idx="584">
                  <c:v>638</c:v>
                </c:pt>
                <c:pt idx="585">
                  <c:v>747</c:v>
                </c:pt>
                <c:pt idx="586">
                  <c:v>943</c:v>
                </c:pt>
                <c:pt idx="587">
                  <c:v>1274</c:v>
                </c:pt>
                <c:pt idx="588">
                  <c:v>1345</c:v>
                </c:pt>
                <c:pt idx="589">
                  <c:v>1600</c:v>
                </c:pt>
                <c:pt idx="590">
                  <c:v>2036</c:v>
                </c:pt>
                <c:pt idx="591">
                  <c:v>5185</c:v>
                </c:pt>
              </c:numCache>
            </c:numRef>
          </c:xVal>
          <c:yVal>
            <c:numRef>
              <c:f>Sheet2!$S$1:$S$592</c:f>
              <c:numCache>
                <c:formatCode>General</c:formatCode>
                <c:ptCount val="592"/>
                <c:pt idx="0">
                  <c:v>1.6891891891891893E-3</c:v>
                </c:pt>
                <c:pt idx="1">
                  <c:v>3.3783783783783786E-3</c:v>
                </c:pt>
                <c:pt idx="2">
                  <c:v>5.0675675675675678E-3</c:v>
                </c:pt>
                <c:pt idx="3">
                  <c:v>6.7567567567567571E-3</c:v>
                </c:pt>
                <c:pt idx="4">
                  <c:v>8.4459459459459464E-3</c:v>
                </c:pt>
                <c:pt idx="5">
                  <c:v>1.0135135135135136E-2</c:v>
                </c:pt>
                <c:pt idx="6">
                  <c:v>1.1824324324324325E-2</c:v>
                </c:pt>
                <c:pt idx="7">
                  <c:v>1.3513513513513514E-2</c:v>
                </c:pt>
                <c:pt idx="8">
                  <c:v>1.5202702702702704E-2</c:v>
                </c:pt>
                <c:pt idx="9">
                  <c:v>1.6891891891891893E-2</c:v>
                </c:pt>
                <c:pt idx="10">
                  <c:v>1.8581081081081082E-2</c:v>
                </c:pt>
                <c:pt idx="11">
                  <c:v>2.0270270270270271E-2</c:v>
                </c:pt>
                <c:pt idx="12">
                  <c:v>2.1959459459459461E-2</c:v>
                </c:pt>
                <c:pt idx="13">
                  <c:v>2.364864864864865E-2</c:v>
                </c:pt>
                <c:pt idx="14">
                  <c:v>2.5337837837837839E-2</c:v>
                </c:pt>
                <c:pt idx="15">
                  <c:v>2.7027027027027029E-2</c:v>
                </c:pt>
                <c:pt idx="16">
                  <c:v>2.8716216216216218E-2</c:v>
                </c:pt>
                <c:pt idx="17">
                  <c:v>3.0405405405405407E-2</c:v>
                </c:pt>
                <c:pt idx="18">
                  <c:v>3.2094594594594593E-2</c:v>
                </c:pt>
                <c:pt idx="19">
                  <c:v>3.3783783783783786E-2</c:v>
                </c:pt>
                <c:pt idx="20">
                  <c:v>3.5472972972972971E-2</c:v>
                </c:pt>
                <c:pt idx="21">
                  <c:v>3.7162162162162164E-2</c:v>
                </c:pt>
                <c:pt idx="22">
                  <c:v>3.885135135135135E-2</c:v>
                </c:pt>
                <c:pt idx="23">
                  <c:v>4.0540540540540543E-2</c:v>
                </c:pt>
                <c:pt idx="24">
                  <c:v>4.2229729729729729E-2</c:v>
                </c:pt>
                <c:pt idx="25">
                  <c:v>4.3918918918918921E-2</c:v>
                </c:pt>
                <c:pt idx="26">
                  <c:v>4.5608108108108107E-2</c:v>
                </c:pt>
                <c:pt idx="27">
                  <c:v>4.72972972972973E-2</c:v>
                </c:pt>
                <c:pt idx="28">
                  <c:v>4.8986486486486486E-2</c:v>
                </c:pt>
                <c:pt idx="29">
                  <c:v>5.0675675675675678E-2</c:v>
                </c:pt>
                <c:pt idx="30">
                  <c:v>5.2364864864864864E-2</c:v>
                </c:pt>
                <c:pt idx="31">
                  <c:v>5.4054054054054057E-2</c:v>
                </c:pt>
                <c:pt idx="32">
                  <c:v>5.5743243243243243E-2</c:v>
                </c:pt>
                <c:pt idx="33">
                  <c:v>5.7432432432432436E-2</c:v>
                </c:pt>
                <c:pt idx="34">
                  <c:v>5.9121621621621621E-2</c:v>
                </c:pt>
                <c:pt idx="35">
                  <c:v>6.0810810810810814E-2</c:v>
                </c:pt>
                <c:pt idx="36">
                  <c:v>6.25E-2</c:v>
                </c:pt>
                <c:pt idx="37">
                  <c:v>6.4189189189189186E-2</c:v>
                </c:pt>
                <c:pt idx="38">
                  <c:v>6.5878378378378372E-2</c:v>
                </c:pt>
                <c:pt idx="39">
                  <c:v>6.7567567567567571E-2</c:v>
                </c:pt>
                <c:pt idx="40">
                  <c:v>6.9256756756756757E-2</c:v>
                </c:pt>
                <c:pt idx="41">
                  <c:v>7.0945945945945943E-2</c:v>
                </c:pt>
                <c:pt idx="42">
                  <c:v>7.2635135135135129E-2</c:v>
                </c:pt>
                <c:pt idx="43">
                  <c:v>7.4324324324324328E-2</c:v>
                </c:pt>
                <c:pt idx="44">
                  <c:v>7.6013513513513514E-2</c:v>
                </c:pt>
                <c:pt idx="45">
                  <c:v>7.77027027027027E-2</c:v>
                </c:pt>
                <c:pt idx="46">
                  <c:v>7.9391891891891886E-2</c:v>
                </c:pt>
                <c:pt idx="47">
                  <c:v>8.1081081081081086E-2</c:v>
                </c:pt>
                <c:pt idx="48">
                  <c:v>8.2770270270270271E-2</c:v>
                </c:pt>
                <c:pt idx="49">
                  <c:v>8.4459459459459457E-2</c:v>
                </c:pt>
                <c:pt idx="50">
                  <c:v>8.6148648648648643E-2</c:v>
                </c:pt>
                <c:pt idx="51">
                  <c:v>8.7837837837837843E-2</c:v>
                </c:pt>
                <c:pt idx="52">
                  <c:v>8.9527027027027029E-2</c:v>
                </c:pt>
                <c:pt idx="53">
                  <c:v>9.1216216216216214E-2</c:v>
                </c:pt>
                <c:pt idx="54">
                  <c:v>9.29054054054054E-2</c:v>
                </c:pt>
                <c:pt idx="55">
                  <c:v>9.45945945945946E-2</c:v>
                </c:pt>
                <c:pt idx="56">
                  <c:v>9.6283783783783786E-2</c:v>
                </c:pt>
                <c:pt idx="57">
                  <c:v>9.7972972972972971E-2</c:v>
                </c:pt>
                <c:pt idx="58">
                  <c:v>9.9662162162162157E-2</c:v>
                </c:pt>
                <c:pt idx="59">
                  <c:v>0.10135135135135136</c:v>
                </c:pt>
                <c:pt idx="60">
                  <c:v>0.10304054054054054</c:v>
                </c:pt>
                <c:pt idx="61">
                  <c:v>0.10472972972972973</c:v>
                </c:pt>
                <c:pt idx="62">
                  <c:v>0.10641891891891891</c:v>
                </c:pt>
                <c:pt idx="63">
                  <c:v>0.10810810810810811</c:v>
                </c:pt>
                <c:pt idx="64">
                  <c:v>0.1097972972972973</c:v>
                </c:pt>
                <c:pt idx="65">
                  <c:v>0.11148648648648649</c:v>
                </c:pt>
                <c:pt idx="66">
                  <c:v>0.11317567567567567</c:v>
                </c:pt>
                <c:pt idx="67">
                  <c:v>0.11486486486486487</c:v>
                </c:pt>
                <c:pt idx="68">
                  <c:v>0.11655405405405406</c:v>
                </c:pt>
                <c:pt idx="69">
                  <c:v>0.11824324324324324</c:v>
                </c:pt>
                <c:pt idx="70">
                  <c:v>0.11993243243243243</c:v>
                </c:pt>
                <c:pt idx="71">
                  <c:v>0.12162162162162163</c:v>
                </c:pt>
                <c:pt idx="72">
                  <c:v>0.12331081081081081</c:v>
                </c:pt>
                <c:pt idx="73">
                  <c:v>0.125</c:v>
                </c:pt>
                <c:pt idx="74">
                  <c:v>0.1266891891891892</c:v>
                </c:pt>
                <c:pt idx="75">
                  <c:v>0.12837837837837837</c:v>
                </c:pt>
                <c:pt idx="76">
                  <c:v>0.13006756756756757</c:v>
                </c:pt>
                <c:pt idx="77">
                  <c:v>0.13175675675675674</c:v>
                </c:pt>
                <c:pt idx="78">
                  <c:v>0.13344594594594594</c:v>
                </c:pt>
                <c:pt idx="79">
                  <c:v>0.13513513513513514</c:v>
                </c:pt>
                <c:pt idx="80">
                  <c:v>0.13682432432432431</c:v>
                </c:pt>
                <c:pt idx="81">
                  <c:v>0.13851351351351351</c:v>
                </c:pt>
                <c:pt idx="82">
                  <c:v>0.14020270270270271</c:v>
                </c:pt>
                <c:pt idx="83">
                  <c:v>0.14189189189189189</c:v>
                </c:pt>
                <c:pt idx="84">
                  <c:v>0.14358108108108109</c:v>
                </c:pt>
                <c:pt idx="85">
                  <c:v>0.14527027027027026</c:v>
                </c:pt>
                <c:pt idx="86">
                  <c:v>0.14695945945945946</c:v>
                </c:pt>
                <c:pt idx="87">
                  <c:v>0.14864864864864866</c:v>
                </c:pt>
                <c:pt idx="88">
                  <c:v>0.15033783783783783</c:v>
                </c:pt>
                <c:pt idx="89">
                  <c:v>0.15202702702702703</c:v>
                </c:pt>
                <c:pt idx="90">
                  <c:v>0.15371621621621623</c:v>
                </c:pt>
                <c:pt idx="91">
                  <c:v>0.1554054054054054</c:v>
                </c:pt>
                <c:pt idx="92">
                  <c:v>0.1570945945945946</c:v>
                </c:pt>
                <c:pt idx="93">
                  <c:v>0.15878378378378377</c:v>
                </c:pt>
                <c:pt idx="94">
                  <c:v>0.16047297297297297</c:v>
                </c:pt>
                <c:pt idx="95">
                  <c:v>0.16216216216216217</c:v>
                </c:pt>
                <c:pt idx="96">
                  <c:v>0.16385135135135134</c:v>
                </c:pt>
                <c:pt idx="97">
                  <c:v>0.16554054054054054</c:v>
                </c:pt>
                <c:pt idx="98">
                  <c:v>0.16722972972972974</c:v>
                </c:pt>
                <c:pt idx="99">
                  <c:v>0.16891891891891891</c:v>
                </c:pt>
                <c:pt idx="100">
                  <c:v>0.17060810810810811</c:v>
                </c:pt>
                <c:pt idx="101">
                  <c:v>0.17229729729729729</c:v>
                </c:pt>
                <c:pt idx="102">
                  <c:v>0.17398648648648649</c:v>
                </c:pt>
                <c:pt idx="103">
                  <c:v>0.17567567567567569</c:v>
                </c:pt>
                <c:pt idx="104">
                  <c:v>0.17736486486486486</c:v>
                </c:pt>
                <c:pt idx="105">
                  <c:v>0.17905405405405406</c:v>
                </c:pt>
                <c:pt idx="106">
                  <c:v>0.18074324324324326</c:v>
                </c:pt>
                <c:pt idx="107">
                  <c:v>0.18243243243243243</c:v>
                </c:pt>
                <c:pt idx="108">
                  <c:v>0.18412162162162163</c:v>
                </c:pt>
                <c:pt idx="109">
                  <c:v>0.1858108108108108</c:v>
                </c:pt>
                <c:pt idx="110">
                  <c:v>0.1875</c:v>
                </c:pt>
                <c:pt idx="111">
                  <c:v>0.1891891891891892</c:v>
                </c:pt>
                <c:pt idx="112">
                  <c:v>0.19087837837837837</c:v>
                </c:pt>
                <c:pt idx="113">
                  <c:v>0.19256756756756757</c:v>
                </c:pt>
                <c:pt idx="114">
                  <c:v>0.19425675675675674</c:v>
                </c:pt>
                <c:pt idx="115">
                  <c:v>0.19594594594594594</c:v>
                </c:pt>
                <c:pt idx="116">
                  <c:v>0.19763513513513514</c:v>
                </c:pt>
                <c:pt idx="117">
                  <c:v>0.19932432432432431</c:v>
                </c:pt>
                <c:pt idx="118">
                  <c:v>0.20101351351351351</c:v>
                </c:pt>
                <c:pt idx="119">
                  <c:v>0.20270270270270271</c:v>
                </c:pt>
                <c:pt idx="120">
                  <c:v>0.20439189189189189</c:v>
                </c:pt>
                <c:pt idx="121">
                  <c:v>0.20608108108108109</c:v>
                </c:pt>
                <c:pt idx="122">
                  <c:v>0.20777027027027026</c:v>
                </c:pt>
                <c:pt idx="123">
                  <c:v>0.20945945945945946</c:v>
                </c:pt>
                <c:pt idx="124">
                  <c:v>0.21114864864864866</c:v>
                </c:pt>
                <c:pt idx="125">
                  <c:v>0.21283783783783783</c:v>
                </c:pt>
                <c:pt idx="126">
                  <c:v>0.21452702702702703</c:v>
                </c:pt>
                <c:pt idx="127">
                  <c:v>0.21621621621621623</c:v>
                </c:pt>
                <c:pt idx="128">
                  <c:v>0.2179054054054054</c:v>
                </c:pt>
                <c:pt idx="129">
                  <c:v>0.2195945945945946</c:v>
                </c:pt>
                <c:pt idx="130">
                  <c:v>0.22128378378378377</c:v>
                </c:pt>
                <c:pt idx="131">
                  <c:v>0.22297297297297297</c:v>
                </c:pt>
                <c:pt idx="132">
                  <c:v>0.22466216216216217</c:v>
                </c:pt>
                <c:pt idx="133">
                  <c:v>0.22635135135135134</c:v>
                </c:pt>
                <c:pt idx="134">
                  <c:v>0.22804054054054054</c:v>
                </c:pt>
                <c:pt idx="135">
                  <c:v>0.22972972972972974</c:v>
                </c:pt>
                <c:pt idx="136">
                  <c:v>0.23141891891891891</c:v>
                </c:pt>
                <c:pt idx="137">
                  <c:v>0.23310810810810811</c:v>
                </c:pt>
                <c:pt idx="138">
                  <c:v>0.23479729729729729</c:v>
                </c:pt>
                <c:pt idx="139">
                  <c:v>0.23648648648648649</c:v>
                </c:pt>
                <c:pt idx="140">
                  <c:v>0.23817567567567569</c:v>
                </c:pt>
                <c:pt idx="141">
                  <c:v>0.23986486486486486</c:v>
                </c:pt>
                <c:pt idx="142">
                  <c:v>0.24155405405405406</c:v>
                </c:pt>
                <c:pt idx="143">
                  <c:v>0.24324324324324326</c:v>
                </c:pt>
                <c:pt idx="144">
                  <c:v>0.24493243243243243</c:v>
                </c:pt>
                <c:pt idx="145">
                  <c:v>0.24662162162162163</c:v>
                </c:pt>
                <c:pt idx="146">
                  <c:v>0.2483108108108108</c:v>
                </c:pt>
                <c:pt idx="147">
                  <c:v>0.25</c:v>
                </c:pt>
                <c:pt idx="148">
                  <c:v>0.2516891891891892</c:v>
                </c:pt>
                <c:pt idx="149">
                  <c:v>0.2533783783783784</c:v>
                </c:pt>
                <c:pt idx="150">
                  <c:v>0.25506756756756754</c:v>
                </c:pt>
                <c:pt idx="151">
                  <c:v>0.25675675675675674</c:v>
                </c:pt>
                <c:pt idx="152">
                  <c:v>0.25844594594594594</c:v>
                </c:pt>
                <c:pt idx="153">
                  <c:v>0.26013513513513514</c:v>
                </c:pt>
                <c:pt idx="154">
                  <c:v>0.26182432432432434</c:v>
                </c:pt>
                <c:pt idx="155">
                  <c:v>0.26351351351351349</c:v>
                </c:pt>
                <c:pt idx="156">
                  <c:v>0.26520270270270269</c:v>
                </c:pt>
                <c:pt idx="157">
                  <c:v>0.26689189189189189</c:v>
                </c:pt>
                <c:pt idx="158">
                  <c:v>0.26858108108108109</c:v>
                </c:pt>
                <c:pt idx="159">
                  <c:v>0.27027027027027029</c:v>
                </c:pt>
                <c:pt idx="160">
                  <c:v>0.27195945945945948</c:v>
                </c:pt>
                <c:pt idx="161">
                  <c:v>0.27364864864864863</c:v>
                </c:pt>
                <c:pt idx="162">
                  <c:v>0.27533783783783783</c:v>
                </c:pt>
                <c:pt idx="163">
                  <c:v>0.27702702702702703</c:v>
                </c:pt>
                <c:pt idx="164">
                  <c:v>0.27871621621621623</c:v>
                </c:pt>
                <c:pt idx="165">
                  <c:v>0.28040540540540543</c:v>
                </c:pt>
                <c:pt idx="166">
                  <c:v>0.28209459459459457</c:v>
                </c:pt>
                <c:pt idx="167">
                  <c:v>0.28378378378378377</c:v>
                </c:pt>
                <c:pt idx="168">
                  <c:v>0.28547297297297297</c:v>
                </c:pt>
                <c:pt idx="169">
                  <c:v>0.28716216216216217</c:v>
                </c:pt>
                <c:pt idx="170">
                  <c:v>0.28885135135135137</c:v>
                </c:pt>
                <c:pt idx="171">
                  <c:v>0.29054054054054052</c:v>
                </c:pt>
                <c:pt idx="172">
                  <c:v>0.29222972972972971</c:v>
                </c:pt>
                <c:pt idx="173">
                  <c:v>0.29391891891891891</c:v>
                </c:pt>
                <c:pt idx="174">
                  <c:v>0.29560810810810811</c:v>
                </c:pt>
                <c:pt idx="175">
                  <c:v>0.29729729729729731</c:v>
                </c:pt>
                <c:pt idx="176">
                  <c:v>0.29898648648648651</c:v>
                </c:pt>
                <c:pt idx="177">
                  <c:v>0.30067567567567566</c:v>
                </c:pt>
                <c:pt idx="178">
                  <c:v>0.30236486486486486</c:v>
                </c:pt>
                <c:pt idx="179">
                  <c:v>0.30405405405405406</c:v>
                </c:pt>
                <c:pt idx="180">
                  <c:v>0.30574324324324326</c:v>
                </c:pt>
                <c:pt idx="181">
                  <c:v>0.30743243243243246</c:v>
                </c:pt>
                <c:pt idx="182">
                  <c:v>0.3091216216216216</c:v>
                </c:pt>
                <c:pt idx="183">
                  <c:v>0.3108108108108108</c:v>
                </c:pt>
                <c:pt idx="184">
                  <c:v>0.3125</c:v>
                </c:pt>
                <c:pt idx="185">
                  <c:v>0.3141891891891892</c:v>
                </c:pt>
                <c:pt idx="186">
                  <c:v>0.3158783783783784</c:v>
                </c:pt>
                <c:pt idx="187">
                  <c:v>0.31756756756756754</c:v>
                </c:pt>
                <c:pt idx="188">
                  <c:v>0.31925675675675674</c:v>
                </c:pt>
                <c:pt idx="189">
                  <c:v>0.32094594594594594</c:v>
                </c:pt>
                <c:pt idx="190">
                  <c:v>0.32263513513513514</c:v>
                </c:pt>
                <c:pt idx="191">
                  <c:v>0.32432432432432434</c:v>
                </c:pt>
                <c:pt idx="192">
                  <c:v>0.32601351351351349</c:v>
                </c:pt>
                <c:pt idx="193">
                  <c:v>0.32770270270270269</c:v>
                </c:pt>
                <c:pt idx="194">
                  <c:v>0.32939189189189189</c:v>
                </c:pt>
                <c:pt idx="195">
                  <c:v>0.33108108108108109</c:v>
                </c:pt>
                <c:pt idx="196">
                  <c:v>0.33277027027027029</c:v>
                </c:pt>
                <c:pt idx="197">
                  <c:v>0.33445945945945948</c:v>
                </c:pt>
                <c:pt idx="198">
                  <c:v>0.33614864864864863</c:v>
                </c:pt>
                <c:pt idx="199">
                  <c:v>0.33783783783783783</c:v>
                </c:pt>
                <c:pt idx="200">
                  <c:v>0.33952702702702703</c:v>
                </c:pt>
                <c:pt idx="201">
                  <c:v>0.34121621621621623</c:v>
                </c:pt>
                <c:pt idx="202">
                  <c:v>0.34290540540540543</c:v>
                </c:pt>
                <c:pt idx="203">
                  <c:v>0.34459459459459457</c:v>
                </c:pt>
                <c:pt idx="204">
                  <c:v>0.34628378378378377</c:v>
                </c:pt>
                <c:pt idx="205">
                  <c:v>0.34797297297297297</c:v>
                </c:pt>
                <c:pt idx="206">
                  <c:v>0.34966216216216217</c:v>
                </c:pt>
                <c:pt idx="207">
                  <c:v>0.35135135135135137</c:v>
                </c:pt>
                <c:pt idx="208">
                  <c:v>0.35304054054054052</c:v>
                </c:pt>
                <c:pt idx="209">
                  <c:v>0.35472972972972971</c:v>
                </c:pt>
                <c:pt idx="210">
                  <c:v>0.35641891891891891</c:v>
                </c:pt>
                <c:pt idx="211">
                  <c:v>0.35810810810810811</c:v>
                </c:pt>
                <c:pt idx="212">
                  <c:v>0.35979729729729731</c:v>
                </c:pt>
                <c:pt idx="213">
                  <c:v>0.36148648648648651</c:v>
                </c:pt>
                <c:pt idx="214">
                  <c:v>0.36317567567567566</c:v>
                </c:pt>
                <c:pt idx="215">
                  <c:v>0.36486486486486486</c:v>
                </c:pt>
                <c:pt idx="216">
                  <c:v>0.36655405405405406</c:v>
                </c:pt>
                <c:pt idx="217">
                  <c:v>0.36824324324324326</c:v>
                </c:pt>
                <c:pt idx="218">
                  <c:v>0.36993243243243246</c:v>
                </c:pt>
                <c:pt idx="219">
                  <c:v>0.3716216216216216</c:v>
                </c:pt>
                <c:pt idx="220">
                  <c:v>0.3733108108108108</c:v>
                </c:pt>
                <c:pt idx="221">
                  <c:v>0.375</c:v>
                </c:pt>
                <c:pt idx="222">
                  <c:v>0.3766891891891892</c:v>
                </c:pt>
                <c:pt idx="223">
                  <c:v>0.3783783783783784</c:v>
                </c:pt>
                <c:pt idx="224">
                  <c:v>0.38006756756756754</c:v>
                </c:pt>
                <c:pt idx="225">
                  <c:v>0.38175675675675674</c:v>
                </c:pt>
                <c:pt idx="226">
                  <c:v>0.38344594594594594</c:v>
                </c:pt>
                <c:pt idx="227">
                  <c:v>0.38513513513513514</c:v>
                </c:pt>
                <c:pt idx="228">
                  <c:v>0.38682432432432434</c:v>
                </c:pt>
                <c:pt idx="229">
                  <c:v>0.38851351351351349</c:v>
                </c:pt>
                <c:pt idx="230">
                  <c:v>0.39020270270270269</c:v>
                </c:pt>
                <c:pt idx="231">
                  <c:v>0.39189189189189189</c:v>
                </c:pt>
                <c:pt idx="232">
                  <c:v>0.39358108108108109</c:v>
                </c:pt>
                <c:pt idx="233">
                  <c:v>0.39527027027027029</c:v>
                </c:pt>
                <c:pt idx="234">
                  <c:v>0.39695945945945948</c:v>
                </c:pt>
                <c:pt idx="235">
                  <c:v>0.39864864864864863</c:v>
                </c:pt>
                <c:pt idx="236">
                  <c:v>0.40033783783783783</c:v>
                </c:pt>
                <c:pt idx="237">
                  <c:v>0.40202702702702703</c:v>
                </c:pt>
                <c:pt idx="238">
                  <c:v>0.40371621621621623</c:v>
                </c:pt>
                <c:pt idx="239">
                  <c:v>0.40540540540540543</c:v>
                </c:pt>
                <c:pt idx="240">
                  <c:v>0.40709459459459457</c:v>
                </c:pt>
                <c:pt idx="241">
                  <c:v>0.40878378378378377</c:v>
                </c:pt>
                <c:pt idx="242">
                  <c:v>0.41047297297297297</c:v>
                </c:pt>
                <c:pt idx="243">
                  <c:v>0.41216216216216217</c:v>
                </c:pt>
                <c:pt idx="244">
                  <c:v>0.41385135135135137</c:v>
                </c:pt>
                <c:pt idx="245">
                  <c:v>0.41554054054054052</c:v>
                </c:pt>
                <c:pt idx="246">
                  <c:v>0.41722972972972971</c:v>
                </c:pt>
                <c:pt idx="247">
                  <c:v>0.41891891891891891</c:v>
                </c:pt>
                <c:pt idx="248">
                  <c:v>0.42060810810810811</c:v>
                </c:pt>
                <c:pt idx="249">
                  <c:v>0.42229729729729731</c:v>
                </c:pt>
                <c:pt idx="250">
                  <c:v>0.42398648648648651</c:v>
                </c:pt>
                <c:pt idx="251">
                  <c:v>0.42567567567567566</c:v>
                </c:pt>
                <c:pt idx="252">
                  <c:v>0.42736486486486486</c:v>
                </c:pt>
                <c:pt idx="253">
                  <c:v>0.42905405405405406</c:v>
                </c:pt>
                <c:pt idx="254">
                  <c:v>0.43074324324324326</c:v>
                </c:pt>
                <c:pt idx="255">
                  <c:v>0.43243243243243246</c:v>
                </c:pt>
                <c:pt idx="256">
                  <c:v>0.4341216216216216</c:v>
                </c:pt>
                <c:pt idx="257">
                  <c:v>0.4358108108108108</c:v>
                </c:pt>
                <c:pt idx="258">
                  <c:v>0.4375</c:v>
                </c:pt>
                <c:pt idx="259">
                  <c:v>0.4391891891891892</c:v>
                </c:pt>
                <c:pt idx="260">
                  <c:v>0.4408783783783784</c:v>
                </c:pt>
                <c:pt idx="261">
                  <c:v>0.44256756756756754</c:v>
                </c:pt>
                <c:pt idx="262">
                  <c:v>0.44425675675675674</c:v>
                </c:pt>
                <c:pt idx="263">
                  <c:v>0.44594594594594594</c:v>
                </c:pt>
                <c:pt idx="264">
                  <c:v>0.44763513513513514</c:v>
                </c:pt>
                <c:pt idx="265">
                  <c:v>0.44932432432432434</c:v>
                </c:pt>
                <c:pt idx="266">
                  <c:v>0.45101351351351349</c:v>
                </c:pt>
                <c:pt idx="267">
                  <c:v>0.45270270270270269</c:v>
                </c:pt>
                <c:pt idx="268">
                  <c:v>0.45439189189189189</c:v>
                </c:pt>
                <c:pt idx="269">
                  <c:v>0.45608108108108109</c:v>
                </c:pt>
                <c:pt idx="270">
                  <c:v>0.45777027027027029</c:v>
                </c:pt>
                <c:pt idx="271">
                  <c:v>0.45945945945945948</c:v>
                </c:pt>
                <c:pt idx="272">
                  <c:v>0.46114864864864863</c:v>
                </c:pt>
                <c:pt idx="273">
                  <c:v>0.46283783783783783</c:v>
                </c:pt>
                <c:pt idx="274">
                  <c:v>0.46452702702702703</c:v>
                </c:pt>
                <c:pt idx="275">
                  <c:v>0.46621621621621623</c:v>
                </c:pt>
                <c:pt idx="276">
                  <c:v>0.46790540540540543</c:v>
                </c:pt>
                <c:pt idx="277">
                  <c:v>0.46959459459459457</c:v>
                </c:pt>
                <c:pt idx="278">
                  <c:v>0.47128378378378377</c:v>
                </c:pt>
                <c:pt idx="279">
                  <c:v>0.47297297297297297</c:v>
                </c:pt>
                <c:pt idx="280">
                  <c:v>0.47466216216216217</c:v>
                </c:pt>
                <c:pt idx="281">
                  <c:v>0.47635135135135137</c:v>
                </c:pt>
                <c:pt idx="282">
                  <c:v>0.47804054054054052</c:v>
                </c:pt>
                <c:pt idx="283">
                  <c:v>0.47972972972972971</c:v>
                </c:pt>
                <c:pt idx="284">
                  <c:v>0.48141891891891891</c:v>
                </c:pt>
                <c:pt idx="285">
                  <c:v>0.48310810810810811</c:v>
                </c:pt>
                <c:pt idx="286">
                  <c:v>0.48479729729729731</c:v>
                </c:pt>
                <c:pt idx="287">
                  <c:v>0.48648648648648651</c:v>
                </c:pt>
                <c:pt idx="288">
                  <c:v>0.48817567567567566</c:v>
                </c:pt>
                <c:pt idx="289">
                  <c:v>0.48986486486486486</c:v>
                </c:pt>
                <c:pt idx="290">
                  <c:v>0.49155405405405406</c:v>
                </c:pt>
                <c:pt idx="291">
                  <c:v>0.49324324324324326</c:v>
                </c:pt>
                <c:pt idx="292">
                  <c:v>0.49493243243243246</c:v>
                </c:pt>
                <c:pt idx="293">
                  <c:v>0.4966216216216216</c:v>
                </c:pt>
                <c:pt idx="294">
                  <c:v>0.4983108108108108</c:v>
                </c:pt>
                <c:pt idx="295">
                  <c:v>0.5</c:v>
                </c:pt>
                <c:pt idx="296">
                  <c:v>0.50168918918918914</c:v>
                </c:pt>
                <c:pt idx="297">
                  <c:v>0.5033783783783784</c:v>
                </c:pt>
                <c:pt idx="298">
                  <c:v>0.50506756756756754</c:v>
                </c:pt>
                <c:pt idx="299">
                  <c:v>0.5067567567567568</c:v>
                </c:pt>
                <c:pt idx="300">
                  <c:v>0.50844594594594594</c:v>
                </c:pt>
                <c:pt idx="301">
                  <c:v>0.51013513513513509</c:v>
                </c:pt>
                <c:pt idx="302">
                  <c:v>0.51182432432432434</c:v>
                </c:pt>
                <c:pt idx="303">
                  <c:v>0.51351351351351349</c:v>
                </c:pt>
                <c:pt idx="304">
                  <c:v>0.51520270270270274</c:v>
                </c:pt>
                <c:pt idx="305">
                  <c:v>0.51689189189189189</c:v>
                </c:pt>
                <c:pt idx="306">
                  <c:v>0.51858108108108103</c:v>
                </c:pt>
                <c:pt idx="307">
                  <c:v>0.52027027027027029</c:v>
                </c:pt>
                <c:pt idx="308">
                  <c:v>0.52195945945945943</c:v>
                </c:pt>
                <c:pt idx="309">
                  <c:v>0.52364864864864868</c:v>
                </c:pt>
                <c:pt idx="310">
                  <c:v>0.52533783783783783</c:v>
                </c:pt>
                <c:pt idx="311">
                  <c:v>0.52702702702702697</c:v>
                </c:pt>
                <c:pt idx="312">
                  <c:v>0.52871621621621623</c:v>
                </c:pt>
                <c:pt idx="313">
                  <c:v>0.53040540540540537</c:v>
                </c:pt>
                <c:pt idx="314">
                  <c:v>0.53209459459459463</c:v>
                </c:pt>
                <c:pt idx="315">
                  <c:v>0.53378378378378377</c:v>
                </c:pt>
                <c:pt idx="316">
                  <c:v>0.53547297297297303</c:v>
                </c:pt>
                <c:pt idx="317">
                  <c:v>0.53716216216216217</c:v>
                </c:pt>
                <c:pt idx="318">
                  <c:v>0.53885135135135132</c:v>
                </c:pt>
                <c:pt idx="319">
                  <c:v>0.54054054054054057</c:v>
                </c:pt>
                <c:pt idx="320">
                  <c:v>0.54222972972972971</c:v>
                </c:pt>
                <c:pt idx="321">
                  <c:v>0.54391891891891897</c:v>
                </c:pt>
                <c:pt idx="322">
                  <c:v>0.54560810810810811</c:v>
                </c:pt>
                <c:pt idx="323">
                  <c:v>0.54729729729729726</c:v>
                </c:pt>
                <c:pt idx="324">
                  <c:v>0.54898648648648651</c:v>
                </c:pt>
                <c:pt idx="325">
                  <c:v>0.55067567567567566</c:v>
                </c:pt>
                <c:pt idx="326">
                  <c:v>0.55236486486486491</c:v>
                </c:pt>
                <c:pt idx="327">
                  <c:v>0.55405405405405406</c:v>
                </c:pt>
                <c:pt idx="328">
                  <c:v>0.5557432432432432</c:v>
                </c:pt>
                <c:pt idx="329">
                  <c:v>0.55743243243243246</c:v>
                </c:pt>
                <c:pt idx="330">
                  <c:v>0.5591216216216216</c:v>
                </c:pt>
                <c:pt idx="331">
                  <c:v>0.56081081081081086</c:v>
                </c:pt>
                <c:pt idx="332">
                  <c:v>0.5625</c:v>
                </c:pt>
                <c:pt idx="333">
                  <c:v>0.56418918918918914</c:v>
                </c:pt>
                <c:pt idx="334">
                  <c:v>0.5658783783783784</c:v>
                </c:pt>
                <c:pt idx="335">
                  <c:v>0.56756756756756754</c:v>
                </c:pt>
                <c:pt idx="336">
                  <c:v>0.5692567567567568</c:v>
                </c:pt>
                <c:pt idx="337">
                  <c:v>0.57094594594594594</c:v>
                </c:pt>
                <c:pt idx="338">
                  <c:v>0.57263513513513509</c:v>
                </c:pt>
                <c:pt idx="339">
                  <c:v>0.57432432432432434</c:v>
                </c:pt>
                <c:pt idx="340">
                  <c:v>0.57601351351351349</c:v>
                </c:pt>
                <c:pt idx="341">
                  <c:v>0.57770270270270274</c:v>
                </c:pt>
                <c:pt idx="342">
                  <c:v>0.57939189189189189</c:v>
                </c:pt>
                <c:pt idx="343">
                  <c:v>0.58108108108108103</c:v>
                </c:pt>
                <c:pt idx="344">
                  <c:v>0.58277027027027029</c:v>
                </c:pt>
                <c:pt idx="345">
                  <c:v>0.58445945945945943</c:v>
                </c:pt>
                <c:pt idx="346">
                  <c:v>0.58614864864864868</c:v>
                </c:pt>
                <c:pt idx="347">
                  <c:v>0.58783783783783783</c:v>
                </c:pt>
                <c:pt idx="348">
                  <c:v>0.58952702702702697</c:v>
                </c:pt>
                <c:pt idx="349">
                  <c:v>0.59121621621621623</c:v>
                </c:pt>
                <c:pt idx="350">
                  <c:v>0.59290540540540537</c:v>
                </c:pt>
                <c:pt idx="351">
                  <c:v>0.59459459459459463</c:v>
                </c:pt>
                <c:pt idx="352">
                  <c:v>0.59628378378378377</c:v>
                </c:pt>
                <c:pt idx="353">
                  <c:v>0.59797297297297303</c:v>
                </c:pt>
                <c:pt idx="354">
                  <c:v>0.59966216216216217</c:v>
                </c:pt>
                <c:pt idx="355">
                  <c:v>0.60135135135135132</c:v>
                </c:pt>
                <c:pt idx="356">
                  <c:v>0.60304054054054057</c:v>
                </c:pt>
                <c:pt idx="357">
                  <c:v>0.60472972972972971</c:v>
                </c:pt>
                <c:pt idx="358">
                  <c:v>0.60641891891891897</c:v>
                </c:pt>
                <c:pt idx="359">
                  <c:v>0.60810810810810811</c:v>
                </c:pt>
                <c:pt idx="360">
                  <c:v>0.60979729729729726</c:v>
                </c:pt>
                <c:pt idx="361">
                  <c:v>0.61148648648648651</c:v>
                </c:pt>
                <c:pt idx="362">
                  <c:v>0.61317567567567566</c:v>
                </c:pt>
                <c:pt idx="363">
                  <c:v>0.61486486486486491</c:v>
                </c:pt>
                <c:pt idx="364">
                  <c:v>0.61655405405405406</c:v>
                </c:pt>
                <c:pt idx="365">
                  <c:v>0.6182432432432432</c:v>
                </c:pt>
                <c:pt idx="366">
                  <c:v>0.61993243243243246</c:v>
                </c:pt>
                <c:pt idx="367">
                  <c:v>0.6216216216216216</c:v>
                </c:pt>
                <c:pt idx="368">
                  <c:v>0.62331081081081086</c:v>
                </c:pt>
                <c:pt idx="369">
                  <c:v>0.625</c:v>
                </c:pt>
                <c:pt idx="370">
                  <c:v>0.62668918918918914</c:v>
                </c:pt>
                <c:pt idx="371">
                  <c:v>0.6283783783783784</c:v>
                </c:pt>
                <c:pt idx="372">
                  <c:v>0.63006756756756754</c:v>
                </c:pt>
                <c:pt idx="373">
                  <c:v>0.6317567567567568</c:v>
                </c:pt>
                <c:pt idx="374">
                  <c:v>0.63344594594594594</c:v>
                </c:pt>
                <c:pt idx="375">
                  <c:v>0.63513513513513509</c:v>
                </c:pt>
                <c:pt idx="376">
                  <c:v>0.63682432432432434</c:v>
                </c:pt>
                <c:pt idx="377">
                  <c:v>0.63851351351351349</c:v>
                </c:pt>
                <c:pt idx="378">
                  <c:v>0.64020270270270274</c:v>
                </c:pt>
                <c:pt idx="379">
                  <c:v>0.64189189189189189</c:v>
                </c:pt>
                <c:pt idx="380">
                  <c:v>0.64358108108108103</c:v>
                </c:pt>
                <c:pt idx="381">
                  <c:v>0.64527027027027029</c:v>
                </c:pt>
                <c:pt idx="382">
                  <c:v>0.64695945945945943</c:v>
                </c:pt>
                <c:pt idx="383">
                  <c:v>0.64864864864864868</c:v>
                </c:pt>
                <c:pt idx="384">
                  <c:v>0.65033783783783783</c:v>
                </c:pt>
                <c:pt idx="385">
                  <c:v>0.65202702702702697</c:v>
                </c:pt>
                <c:pt idx="386">
                  <c:v>0.65371621621621623</c:v>
                </c:pt>
                <c:pt idx="387">
                  <c:v>0.65540540540540537</c:v>
                </c:pt>
                <c:pt idx="388">
                  <c:v>0.65709459459459463</c:v>
                </c:pt>
                <c:pt idx="389">
                  <c:v>0.65878378378378377</c:v>
                </c:pt>
                <c:pt idx="390">
                  <c:v>0.66047297297297303</c:v>
                </c:pt>
                <c:pt idx="391">
                  <c:v>0.66216216216216217</c:v>
                </c:pt>
                <c:pt idx="392">
                  <c:v>0.66385135135135132</c:v>
                </c:pt>
                <c:pt idx="393">
                  <c:v>0.66554054054054057</c:v>
                </c:pt>
                <c:pt idx="394">
                  <c:v>0.66722972972972971</c:v>
                </c:pt>
                <c:pt idx="395">
                  <c:v>0.66891891891891897</c:v>
                </c:pt>
                <c:pt idx="396">
                  <c:v>0.67060810810810811</c:v>
                </c:pt>
                <c:pt idx="397">
                  <c:v>0.67229729729729726</c:v>
                </c:pt>
                <c:pt idx="398">
                  <c:v>0.67398648648648651</c:v>
                </c:pt>
                <c:pt idx="399">
                  <c:v>0.67567567567567566</c:v>
                </c:pt>
                <c:pt idx="400">
                  <c:v>0.67736486486486491</c:v>
                </c:pt>
                <c:pt idx="401">
                  <c:v>0.67905405405405406</c:v>
                </c:pt>
                <c:pt idx="402">
                  <c:v>0.6807432432432432</c:v>
                </c:pt>
                <c:pt idx="403">
                  <c:v>0.68243243243243246</c:v>
                </c:pt>
                <c:pt idx="404">
                  <c:v>0.6841216216216216</c:v>
                </c:pt>
                <c:pt idx="405">
                  <c:v>0.68581081081081086</c:v>
                </c:pt>
                <c:pt idx="406">
                  <c:v>0.6875</c:v>
                </c:pt>
                <c:pt idx="407">
                  <c:v>0.68918918918918914</c:v>
                </c:pt>
                <c:pt idx="408">
                  <c:v>0.6908783783783784</c:v>
                </c:pt>
                <c:pt idx="409">
                  <c:v>0.69256756756756754</c:v>
                </c:pt>
                <c:pt idx="410">
                  <c:v>0.6942567567567568</c:v>
                </c:pt>
                <c:pt idx="411">
                  <c:v>0.69594594594594594</c:v>
                </c:pt>
                <c:pt idx="412">
                  <c:v>0.69763513513513509</c:v>
                </c:pt>
                <c:pt idx="413">
                  <c:v>0.69932432432432434</c:v>
                </c:pt>
                <c:pt idx="414">
                  <c:v>0.70101351351351349</c:v>
                </c:pt>
                <c:pt idx="415">
                  <c:v>0.70270270270270274</c:v>
                </c:pt>
                <c:pt idx="416">
                  <c:v>0.70439189189189189</c:v>
                </c:pt>
                <c:pt idx="417">
                  <c:v>0.70608108108108103</c:v>
                </c:pt>
                <c:pt idx="418">
                  <c:v>0.70777027027027029</c:v>
                </c:pt>
                <c:pt idx="419">
                  <c:v>0.70945945945945943</c:v>
                </c:pt>
                <c:pt idx="420">
                  <c:v>0.71114864864864868</c:v>
                </c:pt>
                <c:pt idx="421">
                  <c:v>0.71283783783783783</c:v>
                </c:pt>
                <c:pt idx="422">
                  <c:v>0.71452702702702697</c:v>
                </c:pt>
                <c:pt idx="423">
                  <c:v>0.71621621621621623</c:v>
                </c:pt>
                <c:pt idx="424">
                  <c:v>0.71790540540540537</c:v>
                </c:pt>
                <c:pt idx="425">
                  <c:v>0.71959459459459463</c:v>
                </c:pt>
                <c:pt idx="426">
                  <c:v>0.72128378378378377</c:v>
                </c:pt>
                <c:pt idx="427">
                  <c:v>0.72297297297297303</c:v>
                </c:pt>
                <c:pt idx="428">
                  <c:v>0.72466216216216217</c:v>
                </c:pt>
                <c:pt idx="429">
                  <c:v>0.72635135135135132</c:v>
                </c:pt>
                <c:pt idx="430">
                  <c:v>0.72804054054054057</c:v>
                </c:pt>
                <c:pt idx="431">
                  <c:v>0.72972972972972971</c:v>
                </c:pt>
                <c:pt idx="432">
                  <c:v>0.73141891891891897</c:v>
                </c:pt>
                <c:pt idx="433">
                  <c:v>0.73310810810810811</c:v>
                </c:pt>
                <c:pt idx="434">
                  <c:v>0.73479729729729726</c:v>
                </c:pt>
                <c:pt idx="435">
                  <c:v>0.73648648648648651</c:v>
                </c:pt>
                <c:pt idx="436">
                  <c:v>0.73817567567567566</c:v>
                </c:pt>
                <c:pt idx="437">
                  <c:v>0.73986486486486491</c:v>
                </c:pt>
                <c:pt idx="438">
                  <c:v>0.74155405405405406</c:v>
                </c:pt>
                <c:pt idx="439">
                  <c:v>0.7432432432432432</c:v>
                </c:pt>
                <c:pt idx="440">
                  <c:v>0.74493243243243246</c:v>
                </c:pt>
                <c:pt idx="441">
                  <c:v>0.7466216216216216</c:v>
                </c:pt>
                <c:pt idx="442">
                  <c:v>0.74831081081081086</c:v>
                </c:pt>
                <c:pt idx="443">
                  <c:v>0.75</c:v>
                </c:pt>
                <c:pt idx="444">
                  <c:v>0.75168918918918914</c:v>
                </c:pt>
                <c:pt idx="445">
                  <c:v>0.7533783783783784</c:v>
                </c:pt>
                <c:pt idx="446">
                  <c:v>0.75506756756756754</c:v>
                </c:pt>
                <c:pt idx="447">
                  <c:v>0.7567567567567568</c:v>
                </c:pt>
                <c:pt idx="448">
                  <c:v>0.75844594594594594</c:v>
                </c:pt>
                <c:pt idx="449">
                  <c:v>0.76013513513513509</c:v>
                </c:pt>
                <c:pt idx="450">
                  <c:v>0.76182432432432434</c:v>
                </c:pt>
                <c:pt idx="451">
                  <c:v>0.76351351351351349</c:v>
                </c:pt>
                <c:pt idx="452">
                  <c:v>0.76520270270270274</c:v>
                </c:pt>
                <c:pt idx="453">
                  <c:v>0.76689189189189189</c:v>
                </c:pt>
                <c:pt idx="454">
                  <c:v>0.76858108108108103</c:v>
                </c:pt>
                <c:pt idx="455">
                  <c:v>0.77027027027027029</c:v>
                </c:pt>
                <c:pt idx="456">
                  <c:v>0.77195945945945943</c:v>
                </c:pt>
                <c:pt idx="457">
                  <c:v>0.77364864864864868</c:v>
                </c:pt>
                <c:pt idx="458">
                  <c:v>0.77533783783783783</c:v>
                </c:pt>
                <c:pt idx="459">
                  <c:v>0.77702702702702697</c:v>
                </c:pt>
                <c:pt idx="460">
                  <c:v>0.77871621621621623</c:v>
                </c:pt>
                <c:pt idx="461">
                  <c:v>0.78040540540540537</c:v>
                </c:pt>
                <c:pt idx="462">
                  <c:v>0.78209459459459463</c:v>
                </c:pt>
                <c:pt idx="463">
                  <c:v>0.78378378378378377</c:v>
                </c:pt>
                <c:pt idx="464">
                  <c:v>0.78547297297297303</c:v>
                </c:pt>
                <c:pt idx="465">
                  <c:v>0.78716216216216217</c:v>
                </c:pt>
                <c:pt idx="466">
                  <c:v>0.78885135135135132</c:v>
                </c:pt>
                <c:pt idx="467">
                  <c:v>0.79054054054054057</c:v>
                </c:pt>
                <c:pt idx="468">
                  <c:v>0.79222972972972971</c:v>
                </c:pt>
                <c:pt idx="469">
                  <c:v>0.79391891891891897</c:v>
                </c:pt>
                <c:pt idx="470">
                  <c:v>0.79560810810810811</c:v>
                </c:pt>
                <c:pt idx="471">
                  <c:v>0.79729729729729726</c:v>
                </c:pt>
                <c:pt idx="472">
                  <c:v>0.79898648648648651</c:v>
                </c:pt>
                <c:pt idx="473">
                  <c:v>0.80067567567567566</c:v>
                </c:pt>
                <c:pt idx="474">
                  <c:v>0.80236486486486491</c:v>
                </c:pt>
                <c:pt idx="475">
                  <c:v>0.80405405405405406</c:v>
                </c:pt>
                <c:pt idx="476">
                  <c:v>0.8057432432432432</c:v>
                </c:pt>
                <c:pt idx="477">
                  <c:v>0.80743243243243246</c:v>
                </c:pt>
                <c:pt idx="478">
                  <c:v>0.8091216216216216</c:v>
                </c:pt>
                <c:pt idx="479">
                  <c:v>0.81081081081081086</c:v>
                </c:pt>
                <c:pt idx="480">
                  <c:v>0.8125</c:v>
                </c:pt>
                <c:pt idx="481">
                  <c:v>0.81418918918918914</c:v>
                </c:pt>
                <c:pt idx="482">
                  <c:v>0.8158783783783784</c:v>
                </c:pt>
                <c:pt idx="483">
                  <c:v>0.81756756756756754</c:v>
                </c:pt>
                <c:pt idx="484">
                  <c:v>0.8192567567567568</c:v>
                </c:pt>
                <c:pt idx="485">
                  <c:v>0.82094594594594594</c:v>
                </c:pt>
                <c:pt idx="486">
                  <c:v>0.82263513513513509</c:v>
                </c:pt>
                <c:pt idx="487">
                  <c:v>0.82432432432432434</c:v>
                </c:pt>
                <c:pt idx="488">
                  <c:v>0.82601351351351349</c:v>
                </c:pt>
                <c:pt idx="489">
                  <c:v>0.82770270270270274</c:v>
                </c:pt>
                <c:pt idx="490">
                  <c:v>0.82939189189189189</c:v>
                </c:pt>
                <c:pt idx="491">
                  <c:v>0.83108108108108103</c:v>
                </c:pt>
                <c:pt idx="492">
                  <c:v>0.83277027027027029</c:v>
                </c:pt>
                <c:pt idx="493">
                  <c:v>0.83445945945945943</c:v>
                </c:pt>
                <c:pt idx="494">
                  <c:v>0.83614864864864868</c:v>
                </c:pt>
                <c:pt idx="495">
                  <c:v>0.83783783783783783</c:v>
                </c:pt>
                <c:pt idx="496">
                  <c:v>0.83952702702702697</c:v>
                </c:pt>
                <c:pt idx="497">
                  <c:v>0.84121621621621623</c:v>
                </c:pt>
                <c:pt idx="498">
                  <c:v>0.84290540540540537</c:v>
                </c:pt>
                <c:pt idx="499">
                  <c:v>0.84459459459459463</c:v>
                </c:pt>
                <c:pt idx="500">
                  <c:v>0.84628378378378377</c:v>
                </c:pt>
                <c:pt idx="501">
                  <c:v>0.84797297297297303</c:v>
                </c:pt>
                <c:pt idx="502">
                  <c:v>0.84966216216216217</c:v>
                </c:pt>
                <c:pt idx="503">
                  <c:v>0.85135135135135132</c:v>
                </c:pt>
                <c:pt idx="504">
                  <c:v>0.85304054054054057</c:v>
                </c:pt>
                <c:pt idx="505">
                  <c:v>0.85472972972972971</c:v>
                </c:pt>
                <c:pt idx="506">
                  <c:v>0.85641891891891897</c:v>
                </c:pt>
                <c:pt idx="507">
                  <c:v>0.85810810810810811</c:v>
                </c:pt>
                <c:pt idx="508">
                  <c:v>0.85979729729729726</c:v>
                </c:pt>
                <c:pt idx="509">
                  <c:v>0.86148648648648651</c:v>
                </c:pt>
                <c:pt idx="510">
                  <c:v>0.86317567567567566</c:v>
                </c:pt>
                <c:pt idx="511">
                  <c:v>0.86486486486486491</c:v>
                </c:pt>
                <c:pt idx="512">
                  <c:v>0.86655405405405406</c:v>
                </c:pt>
                <c:pt idx="513">
                  <c:v>0.8682432432432432</c:v>
                </c:pt>
                <c:pt idx="514">
                  <c:v>0.86993243243243246</c:v>
                </c:pt>
                <c:pt idx="515">
                  <c:v>0.8716216216216216</c:v>
                </c:pt>
                <c:pt idx="516">
                  <c:v>0.87331081081081086</c:v>
                </c:pt>
                <c:pt idx="517">
                  <c:v>0.875</c:v>
                </c:pt>
                <c:pt idx="518">
                  <c:v>0.87668918918918914</c:v>
                </c:pt>
                <c:pt idx="519">
                  <c:v>0.8783783783783784</c:v>
                </c:pt>
                <c:pt idx="520">
                  <c:v>0.88006756756756754</c:v>
                </c:pt>
                <c:pt idx="521">
                  <c:v>0.8817567567567568</c:v>
                </c:pt>
                <c:pt idx="522">
                  <c:v>0.88344594594594594</c:v>
                </c:pt>
                <c:pt idx="523">
                  <c:v>0.88513513513513509</c:v>
                </c:pt>
                <c:pt idx="524">
                  <c:v>0.88682432432432434</c:v>
                </c:pt>
                <c:pt idx="525">
                  <c:v>0.88851351351351349</c:v>
                </c:pt>
                <c:pt idx="526">
                  <c:v>0.89020270270270274</c:v>
                </c:pt>
                <c:pt idx="527">
                  <c:v>0.89189189189189189</c:v>
                </c:pt>
                <c:pt idx="528">
                  <c:v>0.89358108108108103</c:v>
                </c:pt>
                <c:pt idx="529">
                  <c:v>0.89527027027027029</c:v>
                </c:pt>
                <c:pt idx="530">
                  <c:v>0.89695945945945943</c:v>
                </c:pt>
                <c:pt idx="531">
                  <c:v>0.89864864864864868</c:v>
                </c:pt>
                <c:pt idx="532">
                  <c:v>0.90033783783783783</c:v>
                </c:pt>
                <c:pt idx="533">
                  <c:v>0.90202702702702697</c:v>
                </c:pt>
                <c:pt idx="534">
                  <c:v>0.90371621621621623</c:v>
                </c:pt>
                <c:pt idx="535">
                  <c:v>0.90540540540540537</c:v>
                </c:pt>
                <c:pt idx="536">
                  <c:v>0.90709459459459463</c:v>
                </c:pt>
                <c:pt idx="537">
                  <c:v>0.90878378378378377</c:v>
                </c:pt>
                <c:pt idx="538">
                  <c:v>0.91047297297297303</c:v>
                </c:pt>
                <c:pt idx="539">
                  <c:v>0.91216216216216217</c:v>
                </c:pt>
                <c:pt idx="540">
                  <c:v>0.91385135135135132</c:v>
                </c:pt>
                <c:pt idx="541">
                  <c:v>0.91554054054054057</c:v>
                </c:pt>
                <c:pt idx="542">
                  <c:v>0.91722972972972971</c:v>
                </c:pt>
                <c:pt idx="543">
                  <c:v>0.91891891891891897</c:v>
                </c:pt>
                <c:pt idx="544">
                  <c:v>0.92060810810810811</c:v>
                </c:pt>
                <c:pt idx="545">
                  <c:v>0.92229729729729726</c:v>
                </c:pt>
                <c:pt idx="546">
                  <c:v>0.92398648648648651</c:v>
                </c:pt>
                <c:pt idx="547">
                  <c:v>0.92567567567567566</c:v>
                </c:pt>
                <c:pt idx="548">
                  <c:v>0.92736486486486491</c:v>
                </c:pt>
                <c:pt idx="549">
                  <c:v>0.92905405405405406</c:v>
                </c:pt>
                <c:pt idx="550">
                  <c:v>0.9307432432432432</c:v>
                </c:pt>
                <c:pt idx="551">
                  <c:v>0.93243243243243246</c:v>
                </c:pt>
                <c:pt idx="552">
                  <c:v>0.9341216216216216</c:v>
                </c:pt>
                <c:pt idx="553">
                  <c:v>0.93581081081081086</c:v>
                </c:pt>
                <c:pt idx="554">
                  <c:v>0.9375</c:v>
                </c:pt>
                <c:pt idx="555">
                  <c:v>0.93918918918918914</c:v>
                </c:pt>
                <c:pt idx="556">
                  <c:v>0.9408783783783784</c:v>
                </c:pt>
                <c:pt idx="557">
                  <c:v>0.94256756756756754</c:v>
                </c:pt>
                <c:pt idx="558">
                  <c:v>0.9442567567567568</c:v>
                </c:pt>
                <c:pt idx="559">
                  <c:v>0.94594594594594594</c:v>
                </c:pt>
                <c:pt idx="560">
                  <c:v>0.94763513513513509</c:v>
                </c:pt>
                <c:pt idx="561">
                  <c:v>0.94932432432432434</c:v>
                </c:pt>
                <c:pt idx="562">
                  <c:v>0.95101351351351349</c:v>
                </c:pt>
                <c:pt idx="563">
                  <c:v>0.95270270270270274</c:v>
                </c:pt>
                <c:pt idx="564">
                  <c:v>0.95439189189189189</c:v>
                </c:pt>
                <c:pt idx="565">
                  <c:v>0.95608108108108103</c:v>
                </c:pt>
                <c:pt idx="566">
                  <c:v>0.95777027027027029</c:v>
                </c:pt>
                <c:pt idx="567">
                  <c:v>0.95945945945945943</c:v>
                </c:pt>
                <c:pt idx="568">
                  <c:v>0.96114864864864868</c:v>
                </c:pt>
                <c:pt idx="569">
                  <c:v>0.96283783783783783</c:v>
                </c:pt>
                <c:pt idx="570">
                  <c:v>0.96452702702702697</c:v>
                </c:pt>
                <c:pt idx="571">
                  <c:v>0.96621621621621623</c:v>
                </c:pt>
                <c:pt idx="572">
                  <c:v>0.96790540540540537</c:v>
                </c:pt>
                <c:pt idx="573">
                  <c:v>0.96959459459459463</c:v>
                </c:pt>
                <c:pt idx="574">
                  <c:v>0.97128378378378377</c:v>
                </c:pt>
                <c:pt idx="575">
                  <c:v>0.97297297297297303</c:v>
                </c:pt>
                <c:pt idx="576">
                  <c:v>0.97466216216216217</c:v>
                </c:pt>
                <c:pt idx="577">
                  <c:v>0.97635135135135132</c:v>
                </c:pt>
                <c:pt idx="578">
                  <c:v>0.97804054054054057</c:v>
                </c:pt>
                <c:pt idx="579">
                  <c:v>0.97972972972972971</c:v>
                </c:pt>
                <c:pt idx="580">
                  <c:v>0.98141891891891897</c:v>
                </c:pt>
                <c:pt idx="581">
                  <c:v>0.98310810810810811</c:v>
                </c:pt>
                <c:pt idx="582">
                  <c:v>0.98479729729729726</c:v>
                </c:pt>
                <c:pt idx="583">
                  <c:v>0.98648648648648651</c:v>
                </c:pt>
                <c:pt idx="584">
                  <c:v>0.98817567567567566</c:v>
                </c:pt>
                <c:pt idx="585">
                  <c:v>0.98986486486486491</c:v>
                </c:pt>
                <c:pt idx="586">
                  <c:v>0.99155405405405406</c:v>
                </c:pt>
                <c:pt idx="587">
                  <c:v>0.9932432432432432</c:v>
                </c:pt>
                <c:pt idx="588">
                  <c:v>0.99493243243243246</c:v>
                </c:pt>
                <c:pt idx="589">
                  <c:v>0.9966216216216216</c:v>
                </c:pt>
                <c:pt idx="590">
                  <c:v>0.99831081081081086</c:v>
                </c:pt>
                <c:pt idx="591">
                  <c:v>1</c:v>
                </c:pt>
              </c:numCache>
            </c:numRef>
          </c:yVal>
          <c:smooth val="0"/>
        </c:ser>
        <c:dLbls>
          <c:showLegendKey val="0"/>
          <c:showVal val="0"/>
          <c:showCatName val="0"/>
          <c:showSerName val="0"/>
          <c:showPercent val="0"/>
          <c:showBubbleSize val="0"/>
        </c:dLbls>
        <c:axId val="156504064"/>
        <c:axId val="156505984"/>
      </c:scatterChart>
      <c:valAx>
        <c:axId val="156504064"/>
        <c:scaling>
          <c:orientation val="minMax"/>
          <c:max val="5500"/>
          <c:min val="-4000"/>
        </c:scaling>
        <c:delete val="0"/>
        <c:axPos val="b"/>
        <c:numFmt formatCode="General" sourceLinked="1"/>
        <c:majorTickMark val="out"/>
        <c:minorTickMark val="none"/>
        <c:tickLblPos val="nextTo"/>
        <c:crossAx val="156505984"/>
        <c:crosses val="autoZero"/>
        <c:crossBetween val="midCat"/>
        <c:majorUnit val="2000"/>
      </c:valAx>
      <c:valAx>
        <c:axId val="156505984"/>
        <c:scaling>
          <c:orientation val="minMax"/>
          <c:max val="1"/>
        </c:scaling>
        <c:delete val="0"/>
        <c:axPos val="l"/>
        <c:majorGridlines/>
        <c:numFmt formatCode="General" sourceLinked="1"/>
        <c:majorTickMark val="out"/>
        <c:minorTickMark val="none"/>
        <c:tickLblPos val="nextTo"/>
        <c:crossAx val="156504064"/>
        <c:crosses val="autoZero"/>
        <c:crossBetween val="midCat"/>
      </c:valAx>
    </c:plotArea>
    <c:plotVisOnly val="1"/>
    <c:dispBlanksAs val="gap"/>
    <c:showDLblsOverMax val="0"/>
  </c:chart>
  <c:txPr>
    <a:bodyPr/>
    <a:lstStyle/>
    <a:p>
      <a:pPr>
        <a:defRPr sz="1200"/>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0"/>
    <c:plotArea>
      <c:layout/>
      <c:barChart>
        <c:barDir val="col"/>
        <c:grouping val="clustered"/>
        <c:varyColors val="0"/>
        <c:ser>
          <c:idx val="0"/>
          <c:order val="0"/>
          <c:spPr>
            <a:solidFill>
              <a:srgbClr val="00B0F0"/>
            </a:solidFill>
            <a:ln>
              <a:solidFill>
                <a:srgbClr val="00B0F0"/>
              </a:solidFill>
            </a:ln>
          </c:spPr>
          <c:invertIfNegative val="0"/>
          <c:cat>
            <c:strRef>
              <c:f>'分岐交通量　分岐地点'!$W$22:$AD$22</c:f>
              <c:strCache>
                <c:ptCount val="8"/>
                <c:pt idx="0">
                  <c:v>150E or Entrance gate</c:v>
                </c:pt>
                <c:pt idx="1">
                  <c:v>160E</c:v>
                </c:pt>
                <c:pt idx="2">
                  <c:v>170E or CARTO</c:v>
                </c:pt>
                <c:pt idx="3">
                  <c:v>180E or LYLLE</c:v>
                </c:pt>
                <c:pt idx="4">
                  <c:v>170W</c:v>
                </c:pt>
                <c:pt idx="5">
                  <c:v>160W</c:v>
                </c:pt>
                <c:pt idx="6">
                  <c:v>150W</c:v>
                </c:pt>
                <c:pt idx="7">
                  <c:v>140W</c:v>
                </c:pt>
              </c:strCache>
            </c:strRef>
          </c:cat>
          <c:val>
            <c:numRef>
              <c:f>'分岐交通量　分岐地点'!$W$23:$AD$23</c:f>
              <c:numCache>
                <c:formatCode>General</c:formatCode>
                <c:ptCount val="8"/>
                <c:pt idx="0">
                  <c:v>61</c:v>
                </c:pt>
                <c:pt idx="1">
                  <c:v>20</c:v>
                </c:pt>
                <c:pt idx="2">
                  <c:v>6</c:v>
                </c:pt>
                <c:pt idx="3">
                  <c:v>32</c:v>
                </c:pt>
                <c:pt idx="4">
                  <c:v>19</c:v>
                </c:pt>
                <c:pt idx="5">
                  <c:v>9</c:v>
                </c:pt>
                <c:pt idx="6">
                  <c:v>53</c:v>
                </c:pt>
                <c:pt idx="7">
                  <c:v>8</c:v>
                </c:pt>
              </c:numCache>
            </c:numRef>
          </c:val>
        </c:ser>
        <c:dLbls>
          <c:showLegendKey val="0"/>
          <c:showVal val="1"/>
          <c:showCatName val="0"/>
          <c:showSerName val="0"/>
          <c:showPercent val="0"/>
          <c:showBubbleSize val="0"/>
        </c:dLbls>
        <c:gapWidth val="75"/>
        <c:axId val="161693696"/>
        <c:axId val="161695232"/>
      </c:barChart>
      <c:catAx>
        <c:axId val="161693696"/>
        <c:scaling>
          <c:orientation val="minMax"/>
        </c:scaling>
        <c:delete val="0"/>
        <c:axPos val="b"/>
        <c:majorTickMark val="none"/>
        <c:minorTickMark val="none"/>
        <c:tickLblPos val="nextTo"/>
        <c:crossAx val="161695232"/>
        <c:crosses val="autoZero"/>
        <c:auto val="1"/>
        <c:lblAlgn val="ctr"/>
        <c:lblOffset val="100"/>
        <c:noMultiLvlLbl val="0"/>
      </c:catAx>
      <c:valAx>
        <c:axId val="161695232"/>
        <c:scaling>
          <c:orientation val="minMax"/>
        </c:scaling>
        <c:delete val="0"/>
        <c:axPos val="l"/>
        <c:numFmt formatCode="General" sourceLinked="1"/>
        <c:majorTickMark val="none"/>
        <c:minorTickMark val="none"/>
        <c:tickLblPos val="nextTo"/>
        <c:crossAx val="161693696"/>
        <c:crosses val="autoZero"/>
        <c:crossBetween val="between"/>
      </c:valAx>
    </c:plotArea>
    <c:plotVisOnly val="1"/>
    <c:dispBlanksAs val="gap"/>
    <c:showDLblsOverMax val="0"/>
  </c:chart>
  <c:txPr>
    <a:bodyPr/>
    <a:lstStyle/>
    <a:p>
      <a:pPr>
        <a:defRPr sz="11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A7F370-ED45-4B98-9809-386DD88EE767}" type="datetimeFigureOut">
              <a:rPr kumimoji="1" lang="ja-JP" altLang="en-US" smtClean="0"/>
              <a:t>2014/2/4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F2C609-59B4-448D-9EC4-27D03FB43882}" type="slidenum">
              <a:rPr kumimoji="1" lang="ja-JP" altLang="en-US" smtClean="0"/>
              <a:t>‹#›</a:t>
            </a:fld>
            <a:endParaRPr kumimoji="1" lang="ja-JP" altLang="en-US"/>
          </a:p>
        </p:txBody>
      </p:sp>
    </p:spTree>
    <p:extLst>
      <p:ext uri="{BB962C8B-B14F-4D97-AF65-F5344CB8AC3E}">
        <p14:creationId xmlns:p14="http://schemas.microsoft.com/office/powerpoint/2010/main" val="290024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UPR</a:t>
            </a:r>
            <a:r>
              <a:rPr kumimoji="1" lang="ja-JP" altLang="en-US" dirty="0" smtClean="0"/>
              <a:t>の運用制限を緩和するには、短縮管制間隔の使用頻度が多くなることが重要。</a:t>
            </a:r>
            <a:endParaRPr kumimoji="1" lang="en-US" altLang="ja-JP" dirty="0" smtClean="0"/>
          </a:p>
          <a:p>
            <a:r>
              <a:rPr kumimoji="1" lang="en-US" altLang="ja-JP" dirty="0" smtClean="0"/>
              <a:t>RNP4</a:t>
            </a:r>
            <a:r>
              <a:rPr kumimoji="1" lang="ja-JP" altLang="en-US" dirty="0" smtClean="0"/>
              <a:t>搭載機の割合は、ここ数年で急激に上昇。</a:t>
            </a:r>
            <a:endParaRPr kumimoji="1" lang="en-US" altLang="ja-JP" dirty="0" smtClean="0"/>
          </a:p>
          <a:p>
            <a:r>
              <a:rPr kumimoji="1" lang="ja-JP" altLang="en-US" dirty="0" smtClean="0"/>
              <a:t>このグラフは、北米、ハワイ方面の航空機の</a:t>
            </a:r>
            <a:r>
              <a:rPr kumimoji="1" lang="en-US" altLang="ja-JP" dirty="0" smtClean="0"/>
              <a:t>RNP4</a:t>
            </a:r>
            <a:r>
              <a:rPr kumimoji="1" lang="ja-JP" altLang="en-US" dirty="0" smtClean="0"/>
              <a:t>搭載率を示す。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3</a:t>
            </a:fld>
            <a:endParaRPr kumimoji="1" lang="ja-JP" altLang="en-US"/>
          </a:p>
        </p:txBody>
      </p:sp>
    </p:spTree>
    <p:extLst>
      <p:ext uri="{BB962C8B-B14F-4D97-AF65-F5344CB8AC3E}">
        <p14:creationId xmlns:p14="http://schemas.microsoft.com/office/powerpoint/2010/main" val="10212223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分岐後の合流時において、合流が発生し、コンフリクトが発生するケースもあります。</a:t>
            </a:r>
            <a:endParaRPr kumimoji="1" lang="en-US" altLang="ja-JP" smtClean="0"/>
          </a:p>
          <a:p>
            <a:endParaRPr kumimoji="1" lang="ja-JP" altLang="en-US"/>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12</a:t>
            </a:fld>
            <a:endParaRPr kumimoji="1" lang="ja-JP" altLang="en-US"/>
          </a:p>
        </p:txBody>
      </p:sp>
    </p:spTree>
    <p:extLst>
      <p:ext uri="{BB962C8B-B14F-4D97-AF65-F5344CB8AC3E}">
        <p14:creationId xmlns:p14="http://schemas.microsoft.com/office/powerpoint/2010/main" val="2701603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今回のシミュレーションで使用したシナリオは、</a:t>
            </a:r>
            <a:r>
              <a:rPr kumimoji="1" lang="en-US" altLang="ja-JP" dirty="0" smtClean="0"/>
              <a:t>15</a:t>
            </a:r>
            <a:r>
              <a:rPr kumimoji="1" lang="ja-JP" altLang="en-US" dirty="0" smtClean="0"/>
              <a:t>時間の間に</a:t>
            </a:r>
            <a:r>
              <a:rPr kumimoji="1" lang="en-US" altLang="ja-JP" dirty="0" smtClean="0"/>
              <a:t>37</a:t>
            </a:r>
            <a:r>
              <a:rPr kumimoji="1" lang="ja-JP" altLang="en-US" dirty="0" smtClean="0"/>
              <a:t>機のサンフランシスコおよびロサンゼルス行きフライトが飛行する。</a:t>
            </a:r>
            <a:endParaRPr kumimoji="1" lang="en-US" altLang="ja-JP" dirty="0" smtClean="0"/>
          </a:p>
          <a:p>
            <a:r>
              <a:rPr kumimoji="1" lang="en-US" altLang="ja-JP" dirty="0" smtClean="0"/>
              <a:t>RNP4</a:t>
            </a:r>
            <a:r>
              <a:rPr kumimoji="1" lang="ja-JP" altLang="en-US" dirty="0" smtClean="0"/>
              <a:t>搭載率は、現状に合わせて作成した。</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4</a:t>
            </a:fld>
            <a:endParaRPr kumimoji="1" lang="ja-JP" altLang="en-US"/>
          </a:p>
        </p:txBody>
      </p:sp>
    </p:spTree>
    <p:extLst>
      <p:ext uri="{BB962C8B-B14F-4D97-AF65-F5344CB8AC3E}">
        <p14:creationId xmlns:p14="http://schemas.microsoft.com/office/powerpoint/2010/main" val="1045078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サンプル数である対象日は、この表にある</a:t>
            </a:r>
            <a:r>
              <a:rPr kumimoji="1" lang="en-US" altLang="ja-JP" dirty="0" smtClean="0"/>
              <a:t>16</a:t>
            </a:r>
            <a:r>
              <a:rPr kumimoji="1" lang="ja-JP" altLang="en-US" dirty="0" smtClean="0"/>
              <a:t>日間。</a:t>
            </a:r>
            <a:endParaRPr kumimoji="1" lang="en-US" altLang="ja-JP" dirty="0" smtClean="0"/>
          </a:p>
          <a:p>
            <a:r>
              <a:rPr kumimoji="1" lang="ja-JP" altLang="en-US" dirty="0" smtClean="0"/>
              <a:t>対象日からは、公示</a:t>
            </a:r>
            <a:r>
              <a:rPr kumimoji="1" lang="en-US" altLang="ja-JP" dirty="0" smtClean="0"/>
              <a:t>PACOTS</a:t>
            </a:r>
            <a:r>
              <a:rPr kumimoji="1" lang="ja-JP" altLang="en-US" dirty="0" smtClean="0"/>
              <a:t>情報と風などの気象情報を使用。</a:t>
            </a:r>
            <a:endParaRPr kumimoji="1" lang="en-US" altLang="ja-JP" dirty="0" smtClean="0"/>
          </a:p>
          <a:p>
            <a:endParaRPr kumimoji="1" lang="en-US" altLang="ja-JP" dirty="0" smtClean="0"/>
          </a:p>
          <a:p>
            <a:r>
              <a:rPr kumimoji="1" lang="ja-JP" altLang="en-US" dirty="0" smtClean="0"/>
              <a:t>シミュレーションでは、ふたつのモデルを比較することで、それぞれのモデルの有効性を評価した。</a:t>
            </a:r>
            <a:endParaRPr kumimoji="1" lang="en-US" altLang="ja-JP" dirty="0" smtClean="0"/>
          </a:p>
          <a:p>
            <a:r>
              <a:rPr kumimoji="1" lang="ja-JP" altLang="en-US" dirty="0" smtClean="0"/>
              <a:t>モデル</a:t>
            </a:r>
            <a:r>
              <a:rPr kumimoji="1" lang="en-US" altLang="ja-JP" dirty="0" smtClean="0"/>
              <a:t>A</a:t>
            </a:r>
            <a:r>
              <a:rPr kumimoji="1" lang="ja-JP" altLang="en-US" dirty="0" smtClean="0"/>
              <a:t>は、現状の運用に合わせ、</a:t>
            </a:r>
            <a:r>
              <a:rPr kumimoji="1" lang="en-US" altLang="ja-JP" dirty="0" smtClean="0"/>
              <a:t>PACOTS</a:t>
            </a:r>
            <a:r>
              <a:rPr kumimoji="1" lang="ja-JP" altLang="en-US" dirty="0" smtClean="0"/>
              <a:t>トラック</a:t>
            </a:r>
            <a:r>
              <a:rPr kumimoji="1" lang="en-US" altLang="ja-JP" dirty="0" smtClean="0"/>
              <a:t>2</a:t>
            </a:r>
            <a:r>
              <a:rPr kumimoji="1" lang="ja-JP" altLang="en-US" dirty="0" smtClean="0"/>
              <a:t>から</a:t>
            </a:r>
            <a:r>
              <a:rPr kumimoji="1" lang="en-US" altLang="ja-JP" dirty="0" smtClean="0"/>
              <a:t>50NM</a:t>
            </a:r>
            <a:r>
              <a:rPr kumimoji="1" lang="ja-JP" altLang="en-US" dirty="0" smtClean="0"/>
              <a:t>は飛行しない。</a:t>
            </a:r>
            <a:endParaRPr kumimoji="1" lang="en-US" altLang="ja-JP" dirty="0" smtClean="0"/>
          </a:p>
          <a:p>
            <a:r>
              <a:rPr kumimoji="1" lang="ja-JP" altLang="en-US" dirty="0" smtClean="0"/>
              <a:t>モデル</a:t>
            </a:r>
            <a:r>
              <a:rPr kumimoji="1" lang="en-US" altLang="ja-JP" dirty="0" smtClean="0"/>
              <a:t>B</a:t>
            </a:r>
            <a:r>
              <a:rPr kumimoji="1" lang="ja-JP" altLang="en-US" dirty="0" smtClean="0"/>
              <a:t>は、</a:t>
            </a:r>
            <a:r>
              <a:rPr kumimoji="1" lang="en-US" altLang="ja-JP" dirty="0" smtClean="0"/>
              <a:t>PACOTS</a:t>
            </a:r>
            <a:r>
              <a:rPr kumimoji="1" lang="ja-JP" altLang="en-US" dirty="0" smtClean="0"/>
              <a:t>トラック</a:t>
            </a:r>
            <a:r>
              <a:rPr kumimoji="1" lang="en-US" altLang="ja-JP" dirty="0" smtClean="0"/>
              <a:t>2</a:t>
            </a:r>
            <a:r>
              <a:rPr kumimoji="1" lang="ja-JP" altLang="en-US" dirty="0" smtClean="0"/>
              <a:t>から南側への分岐を可能とする。ただし再合流は付加とする条件である。</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5</a:t>
            </a:fld>
            <a:endParaRPr kumimoji="1" lang="ja-JP" altLang="en-US"/>
          </a:p>
        </p:txBody>
      </p:sp>
    </p:spTree>
    <p:extLst>
      <p:ext uri="{BB962C8B-B14F-4D97-AF65-F5344CB8AC3E}">
        <p14:creationId xmlns:p14="http://schemas.microsoft.com/office/powerpoint/2010/main" val="2341519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まず最初に、各フライトにおいて、出発地から到着地までの最適軌道（トラジェクトリ）を作成する。</a:t>
            </a:r>
            <a:endParaRPr kumimoji="1" lang="en-US" altLang="ja-JP" dirty="0" smtClean="0"/>
          </a:p>
          <a:p>
            <a:r>
              <a:rPr kumimoji="1" lang="ja-JP" altLang="en-US" dirty="0" smtClean="0"/>
              <a:t>トラジェクトリを作成後、トラジェクトリの重なり、すなわちコンフリクトを検出する。</a:t>
            </a:r>
            <a:endParaRPr kumimoji="1" lang="en-US" altLang="ja-JP" dirty="0" smtClean="0"/>
          </a:p>
          <a:p>
            <a:r>
              <a:rPr kumimoji="1" lang="ja-JP" altLang="en-US" dirty="0" smtClean="0"/>
              <a:t>コンフリクト検出後に、管制シミュレーションによりコンフリクトを解消する。</a:t>
            </a:r>
            <a:endParaRPr kumimoji="1" lang="en-US" altLang="ja-JP" dirty="0" smtClean="0"/>
          </a:p>
          <a:p>
            <a:r>
              <a:rPr kumimoji="1" lang="ja-JP" altLang="en-US" dirty="0" smtClean="0"/>
              <a:t>コンフリクト解消は、高度変更により実施した。</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6</a:t>
            </a:fld>
            <a:endParaRPr kumimoji="1" lang="ja-JP" altLang="en-US"/>
          </a:p>
        </p:txBody>
      </p:sp>
    </p:spTree>
    <p:extLst>
      <p:ext uri="{BB962C8B-B14F-4D97-AF65-F5344CB8AC3E}">
        <p14:creationId xmlns:p14="http://schemas.microsoft.com/office/powerpoint/2010/main" val="2763734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各モデルの指標として、飛行距離、飛行時間および消費燃料を比較した。</a:t>
            </a:r>
            <a:endParaRPr kumimoji="1" lang="en-US" altLang="ja-JP" dirty="0" smtClean="0"/>
          </a:p>
          <a:p>
            <a:r>
              <a:rPr kumimoji="1" lang="ja-JP" altLang="en-US" dirty="0" smtClean="0"/>
              <a:t>各値は、モデル</a:t>
            </a:r>
            <a:r>
              <a:rPr kumimoji="1" lang="en-US" altLang="ja-JP" dirty="0" smtClean="0"/>
              <a:t>B</a:t>
            </a:r>
            <a:r>
              <a:rPr kumimoji="1" lang="ja-JP" altLang="en-US" dirty="0" smtClean="0"/>
              <a:t>からモデル</a:t>
            </a:r>
            <a:r>
              <a:rPr kumimoji="1" lang="en-US" altLang="ja-JP" dirty="0" smtClean="0"/>
              <a:t>A</a:t>
            </a:r>
            <a:r>
              <a:rPr kumimoji="1" lang="ja-JP" altLang="en-US" dirty="0" smtClean="0"/>
              <a:t>を引いているので、マイナスの値は、モデル</a:t>
            </a:r>
            <a:r>
              <a:rPr kumimoji="1" lang="en-US" altLang="ja-JP" dirty="0" smtClean="0"/>
              <a:t>B</a:t>
            </a:r>
            <a:r>
              <a:rPr kumimoji="1" lang="ja-JP" altLang="en-US" dirty="0" smtClean="0"/>
              <a:t>の方が、短い距離、短い時間および少ない消費燃料で飛行したことを示す。</a:t>
            </a:r>
            <a:endParaRPr kumimoji="1" lang="en-US" altLang="ja-JP" dirty="0" smtClean="0"/>
          </a:p>
          <a:p>
            <a:r>
              <a:rPr kumimoji="1" lang="ja-JP" altLang="en-US" dirty="0" smtClean="0"/>
              <a:t>横軸に対象日ごとの各指標の比較結果を示す。</a:t>
            </a:r>
            <a:endParaRPr kumimoji="1" lang="en-US" altLang="ja-JP" dirty="0" smtClean="0"/>
          </a:p>
          <a:p>
            <a:r>
              <a:rPr kumimoji="1" lang="en-US" altLang="ja-JP" dirty="0" smtClean="0"/>
              <a:t>16</a:t>
            </a:r>
            <a:r>
              <a:rPr kumimoji="1" lang="ja-JP" altLang="en-US" dirty="0" smtClean="0"/>
              <a:t>対象日のトータルで、一機当たり平均、７６</a:t>
            </a:r>
            <a:r>
              <a:rPr kumimoji="1" lang="en-US" altLang="ja-JP" dirty="0" smtClean="0"/>
              <a:t>NM</a:t>
            </a:r>
            <a:r>
              <a:rPr kumimoji="1" lang="ja-JP" altLang="en-US" dirty="0" err="1" smtClean="0"/>
              <a:t>、</a:t>
            </a:r>
            <a:r>
              <a:rPr kumimoji="1" lang="ja-JP" altLang="en-US" dirty="0" smtClean="0"/>
              <a:t>０．３分、</a:t>
            </a:r>
            <a:r>
              <a:rPr kumimoji="1" lang="en-US" altLang="ja-JP" dirty="0" smtClean="0"/>
              <a:t>112</a:t>
            </a:r>
            <a:r>
              <a:rPr kumimoji="1" lang="ja-JP" altLang="en-US" dirty="0" smtClean="0"/>
              <a:t>ポンドの削減効果である。</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7</a:t>
            </a:fld>
            <a:endParaRPr kumimoji="1" lang="ja-JP" altLang="en-US"/>
          </a:p>
        </p:txBody>
      </p:sp>
    </p:spTree>
    <p:extLst>
      <p:ext uri="{BB962C8B-B14F-4D97-AF65-F5344CB8AC3E}">
        <p14:creationId xmlns:p14="http://schemas.microsoft.com/office/powerpoint/2010/main" val="375988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個別のフライトごとの消費燃料の比較である。</a:t>
            </a:r>
            <a:endParaRPr kumimoji="1" lang="en-US" altLang="ja-JP" dirty="0" smtClean="0"/>
          </a:p>
          <a:p>
            <a:r>
              <a:rPr kumimoji="1" lang="ja-JP" altLang="en-US" dirty="0" smtClean="0"/>
              <a:t>３４％のフライトは正の便益、５８％のフライトは両モデルでほぼ同様の効果、８％はモデル</a:t>
            </a:r>
            <a:r>
              <a:rPr kumimoji="1" lang="en-US" altLang="ja-JP" dirty="0" smtClean="0"/>
              <a:t>B</a:t>
            </a:r>
            <a:r>
              <a:rPr kumimoji="1" lang="ja-JP" altLang="en-US" dirty="0" smtClean="0"/>
              <a:t>の方がマイナスの効果となった。</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8</a:t>
            </a:fld>
            <a:endParaRPr kumimoji="1" lang="ja-JP" altLang="en-US"/>
          </a:p>
        </p:txBody>
      </p:sp>
    </p:spTree>
    <p:extLst>
      <p:ext uri="{BB962C8B-B14F-4D97-AF65-F5344CB8AC3E}">
        <p14:creationId xmlns:p14="http://schemas.microsoft.com/office/powerpoint/2010/main" val="1275535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ここまでのシミュレーションでは、すべてのフライトは、各フライトにあわせた最適経路を作成し模擬したので、すべてのフライトが</a:t>
            </a:r>
            <a:r>
              <a:rPr kumimoji="1" lang="en-US" altLang="ja-JP" dirty="0" smtClean="0"/>
              <a:t>UPR</a:t>
            </a:r>
            <a:r>
              <a:rPr kumimoji="1" lang="ja-JP" altLang="en-US" dirty="0" smtClean="0"/>
              <a:t>で飛行した結果である。</a:t>
            </a:r>
            <a:endParaRPr kumimoji="1" lang="en-US" altLang="ja-JP" dirty="0" smtClean="0"/>
          </a:p>
          <a:p>
            <a:r>
              <a:rPr kumimoji="1" lang="ja-JP" altLang="en-US" dirty="0" smtClean="0"/>
              <a:t>しかし、現実では、運航者により作成する</a:t>
            </a:r>
            <a:r>
              <a:rPr kumimoji="1" lang="en-US" altLang="ja-JP" dirty="0" smtClean="0"/>
              <a:t>UPR</a:t>
            </a:r>
            <a:r>
              <a:rPr kumimoji="1" lang="ja-JP" altLang="en-US" dirty="0" smtClean="0"/>
              <a:t>も異なるし、</a:t>
            </a:r>
            <a:r>
              <a:rPr kumimoji="1" lang="en-US" altLang="ja-JP" dirty="0" smtClean="0"/>
              <a:t>PACOTS</a:t>
            </a:r>
            <a:r>
              <a:rPr kumimoji="1" lang="ja-JP" altLang="en-US" dirty="0" smtClean="0"/>
              <a:t>を飛行する運航者も多くある。</a:t>
            </a:r>
            <a:endParaRPr kumimoji="1" lang="en-US" altLang="ja-JP" dirty="0" smtClean="0"/>
          </a:p>
          <a:p>
            <a:r>
              <a:rPr kumimoji="1" lang="ja-JP" altLang="en-US" dirty="0" smtClean="0"/>
              <a:t>そこで、シナリオのうち、半分のフライトは</a:t>
            </a:r>
            <a:r>
              <a:rPr kumimoji="1" lang="en-US" altLang="ja-JP" dirty="0" smtClean="0"/>
              <a:t>UPR</a:t>
            </a:r>
            <a:r>
              <a:rPr kumimoji="1" lang="ja-JP" altLang="en-US" dirty="0" smtClean="0"/>
              <a:t>で飛行し、残り半分は公示</a:t>
            </a:r>
            <a:r>
              <a:rPr kumimoji="1" lang="en-US" altLang="ja-JP" dirty="0" smtClean="0"/>
              <a:t>PACOTS</a:t>
            </a:r>
            <a:r>
              <a:rPr kumimoji="1" lang="ja-JP" altLang="en-US" dirty="0" smtClean="0"/>
              <a:t>経路を飛行すると仮定、同様のシミュレーションを実施した。</a:t>
            </a:r>
            <a:endParaRPr kumimoji="1" lang="en-US" altLang="ja-JP" dirty="0" smtClean="0"/>
          </a:p>
          <a:p>
            <a:r>
              <a:rPr kumimoji="1" lang="ja-JP" altLang="en-US" dirty="0" smtClean="0"/>
              <a:t>その結果、各指標のトータル便益は、すべての飛行が</a:t>
            </a:r>
            <a:r>
              <a:rPr kumimoji="1" lang="en-US" altLang="ja-JP" dirty="0" smtClean="0"/>
              <a:t>UPR</a:t>
            </a:r>
            <a:r>
              <a:rPr kumimoji="1" lang="ja-JP" altLang="en-US" dirty="0" smtClean="0"/>
              <a:t>で飛行した場合を比較して非常に少なく、モデル</a:t>
            </a:r>
            <a:r>
              <a:rPr kumimoji="1" lang="en-US" altLang="ja-JP" dirty="0" smtClean="0"/>
              <a:t>B</a:t>
            </a:r>
            <a:r>
              <a:rPr kumimoji="1" lang="ja-JP" altLang="en-US" dirty="0" err="1" smtClean="0"/>
              <a:t>での</a:t>
            </a:r>
            <a:r>
              <a:rPr kumimoji="1" lang="ja-JP" altLang="en-US" dirty="0" smtClean="0"/>
              <a:t>有効性は非常に小さい。</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9</a:t>
            </a:fld>
            <a:endParaRPr kumimoji="1" lang="ja-JP" altLang="en-US"/>
          </a:p>
        </p:txBody>
      </p:sp>
    </p:spTree>
    <p:extLst>
      <p:ext uri="{BB962C8B-B14F-4D97-AF65-F5344CB8AC3E}">
        <p14:creationId xmlns:p14="http://schemas.microsoft.com/office/powerpoint/2010/main" val="1485323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各指標においてシナリオ全体での効果は、理想的な高度での飛行と、飛行時間短縮効果のトレードオフにより生じる。</a:t>
            </a:r>
            <a:endParaRPr kumimoji="1" lang="en-US" altLang="ja-JP" dirty="0" smtClean="0"/>
          </a:p>
          <a:p>
            <a:r>
              <a:rPr kumimoji="1" lang="ja-JP" altLang="en-US" dirty="0" smtClean="0"/>
              <a:t>飛行時間が短縮し得られる燃料削減効果と、多くのフライトが同経路上に集中することで理想的な高度で飛行できないペナルティーのバランスにより、全体効果が生じる。</a:t>
            </a:r>
            <a:endParaRPr kumimoji="1" lang="ja-JP" altLang="en-US" dirty="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10</a:t>
            </a:fld>
            <a:endParaRPr kumimoji="1" lang="ja-JP" altLang="en-US"/>
          </a:p>
        </p:txBody>
      </p:sp>
    </p:spTree>
    <p:extLst>
      <p:ext uri="{BB962C8B-B14F-4D97-AF65-F5344CB8AC3E}">
        <p14:creationId xmlns:p14="http://schemas.microsoft.com/office/powerpoint/2010/main" val="1411680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今回のシミュレーションでは、</a:t>
            </a:r>
            <a:r>
              <a:rPr kumimoji="1" lang="en-US" altLang="ja-JP" dirty="0" smtClean="0"/>
              <a:t>PACOTS</a:t>
            </a:r>
            <a:r>
              <a:rPr kumimoji="1" lang="ja-JP" altLang="en-US" dirty="0" smtClean="0"/>
              <a:t>トラック</a:t>
            </a:r>
            <a:r>
              <a:rPr kumimoji="1" lang="en-US" altLang="ja-JP" dirty="0" smtClean="0"/>
              <a:t>2</a:t>
            </a:r>
            <a:r>
              <a:rPr kumimoji="1" lang="ja-JP" altLang="en-US" dirty="0" smtClean="0"/>
              <a:t>からの分岐を可能とすることで、トラック</a:t>
            </a:r>
            <a:r>
              <a:rPr kumimoji="1" lang="en-US" altLang="ja-JP" dirty="0" smtClean="0"/>
              <a:t>2</a:t>
            </a:r>
            <a:r>
              <a:rPr kumimoji="1" lang="ja-JP" altLang="en-US" dirty="0" smtClean="0"/>
              <a:t>入口側ゲートウェイでの交通量が増加します。</a:t>
            </a:r>
            <a:endParaRPr kumimoji="1" lang="en-US" altLang="ja-JP" dirty="0" smtClean="0"/>
          </a:p>
          <a:p>
            <a:r>
              <a:rPr kumimoji="1" lang="ja-JP" altLang="en-US" dirty="0" smtClean="0"/>
              <a:t>また、トラック</a:t>
            </a:r>
            <a:r>
              <a:rPr kumimoji="1" lang="en-US" altLang="ja-JP" dirty="0" smtClean="0"/>
              <a:t>2</a:t>
            </a:r>
            <a:r>
              <a:rPr kumimoji="1" lang="ja-JP" altLang="en-US" dirty="0" smtClean="0"/>
              <a:t>ゲートウェイを通過した</a:t>
            </a:r>
            <a:r>
              <a:rPr kumimoji="1" lang="en-US" altLang="ja-JP" dirty="0" smtClean="0"/>
              <a:t>292</a:t>
            </a:r>
            <a:r>
              <a:rPr kumimoji="1" lang="ja-JP" altLang="en-US" dirty="0" smtClean="0"/>
              <a:t>機のうち、</a:t>
            </a:r>
            <a:r>
              <a:rPr kumimoji="1" lang="en-US" altLang="ja-JP" dirty="0" smtClean="0"/>
              <a:t>208</a:t>
            </a:r>
            <a:r>
              <a:rPr kumimoji="1" lang="ja-JP" altLang="en-US" dirty="0" smtClean="0"/>
              <a:t>機が途中で分岐しました。</a:t>
            </a:r>
            <a:endParaRPr kumimoji="1" lang="en-US" altLang="ja-JP" dirty="0" smtClean="0"/>
          </a:p>
          <a:p>
            <a:r>
              <a:rPr kumimoji="1" lang="ja-JP" altLang="en-US" dirty="0" smtClean="0"/>
              <a:t>もっとも多い分岐箇所は、</a:t>
            </a:r>
            <a:r>
              <a:rPr kumimoji="1" lang="en-US" altLang="ja-JP" dirty="0" smtClean="0"/>
              <a:t>150E</a:t>
            </a:r>
            <a:r>
              <a:rPr kumimoji="1" lang="ja-JP" altLang="en-US" dirty="0" err="1" smtClean="0"/>
              <a:t>、</a:t>
            </a:r>
            <a:r>
              <a:rPr kumimoji="1" lang="ja-JP" altLang="en-US" dirty="0" smtClean="0"/>
              <a:t>次が</a:t>
            </a:r>
            <a:r>
              <a:rPr kumimoji="1" lang="en-US" altLang="ja-JP" dirty="0" smtClean="0"/>
              <a:t>150W</a:t>
            </a:r>
            <a:r>
              <a:rPr kumimoji="1" lang="ja-JP" altLang="en-US" dirty="0" smtClean="0"/>
              <a:t>です。</a:t>
            </a:r>
            <a:endParaRPr kumimoji="1" lang="en-US" altLang="ja-JP" dirty="0" smtClean="0"/>
          </a:p>
          <a:p>
            <a:r>
              <a:rPr kumimoji="1" lang="ja-JP" altLang="en-US" dirty="0" smtClean="0"/>
              <a:t>交通が集中することで、理想的な高度が取得しにくくなります。</a:t>
            </a:r>
            <a:endParaRPr kumimoji="1" lang="en-US" altLang="ja-JP" dirty="0" smtClean="0"/>
          </a:p>
          <a:p>
            <a:r>
              <a:rPr kumimoji="1" lang="ja-JP" altLang="en-US" dirty="0" smtClean="0"/>
              <a:t>この表は、１６０</a:t>
            </a:r>
            <a:r>
              <a:rPr kumimoji="1" lang="en-US" altLang="ja-JP" dirty="0" smtClean="0"/>
              <a:t>E </a:t>
            </a:r>
            <a:r>
              <a:rPr kumimoji="1" lang="ja-JP" altLang="en-US" dirty="0" err="1" smtClean="0"/>
              <a:t>での</a:t>
            </a:r>
            <a:r>
              <a:rPr kumimoji="1" lang="ja-JP" altLang="en-US" dirty="0" smtClean="0"/>
              <a:t>モデル</a:t>
            </a:r>
            <a:r>
              <a:rPr kumimoji="1" lang="en-US" altLang="ja-JP" dirty="0" smtClean="0"/>
              <a:t>B</a:t>
            </a:r>
            <a:r>
              <a:rPr kumimoji="1" lang="ja-JP" altLang="en-US" dirty="0" smtClean="0"/>
              <a:t>の飛行高度をモデル</a:t>
            </a:r>
            <a:r>
              <a:rPr kumimoji="1" lang="en-US" altLang="ja-JP" dirty="0" smtClean="0"/>
              <a:t>A</a:t>
            </a:r>
            <a:r>
              <a:rPr kumimoji="1" lang="ja-JP" altLang="en-US" dirty="0" smtClean="0"/>
              <a:t>と比較したものです。</a:t>
            </a:r>
            <a:endParaRPr kumimoji="1" lang="en-US" altLang="ja-JP" dirty="0" smtClean="0"/>
          </a:p>
          <a:p>
            <a:r>
              <a:rPr kumimoji="1" lang="ja-JP" altLang="en-US" dirty="0" smtClean="0"/>
              <a:t>モデル</a:t>
            </a:r>
            <a:r>
              <a:rPr kumimoji="1" lang="en-US" altLang="ja-JP" dirty="0" smtClean="0"/>
              <a:t>B</a:t>
            </a:r>
            <a:r>
              <a:rPr kumimoji="1" lang="ja-JP" altLang="en-US" dirty="0" smtClean="0"/>
              <a:t>の方が高かったのは</a:t>
            </a:r>
            <a:r>
              <a:rPr kumimoji="1" lang="en-US" altLang="ja-JP" dirty="0" smtClean="0"/>
              <a:t>19</a:t>
            </a:r>
            <a:r>
              <a:rPr kumimoji="1" lang="ja-JP" altLang="en-US" dirty="0" smtClean="0"/>
              <a:t>フライト、同高度が</a:t>
            </a:r>
            <a:r>
              <a:rPr kumimoji="1" lang="en-US" altLang="ja-JP" dirty="0" smtClean="0"/>
              <a:t>542</a:t>
            </a:r>
            <a:r>
              <a:rPr kumimoji="1" lang="ja-JP" altLang="en-US" dirty="0" smtClean="0"/>
              <a:t>フライト、低い高度だったのは</a:t>
            </a:r>
            <a:r>
              <a:rPr kumimoji="1" lang="en-US" altLang="ja-JP" dirty="0" smtClean="0"/>
              <a:t>31</a:t>
            </a:r>
            <a:r>
              <a:rPr kumimoji="1" lang="ja-JP" altLang="en-US" dirty="0" smtClean="0"/>
              <a:t>フライトです。</a:t>
            </a:r>
            <a:endParaRPr kumimoji="1" lang="en-US" altLang="ja-JP" dirty="0" smtClean="0"/>
          </a:p>
          <a:p>
            <a:r>
              <a:rPr kumimoji="1" lang="ja-JP" altLang="en-US" dirty="0" smtClean="0"/>
              <a:t>モデル</a:t>
            </a:r>
            <a:r>
              <a:rPr kumimoji="1" lang="en-US" altLang="ja-JP" dirty="0" smtClean="0"/>
              <a:t>B</a:t>
            </a:r>
            <a:r>
              <a:rPr kumimoji="1" lang="ja-JP" altLang="en-US" dirty="0" smtClean="0"/>
              <a:t>の方が高度が抑えられるフライト数が、高い高度で飛行する数より多い傾向があります。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3AF2C609-59B4-448D-9EC4-27D03FB43882}" type="slidenum">
              <a:rPr kumimoji="1" lang="ja-JP" altLang="en-US" smtClean="0"/>
              <a:t>11</a:t>
            </a:fld>
            <a:endParaRPr kumimoji="1" lang="ja-JP" altLang="en-US"/>
          </a:p>
        </p:txBody>
      </p:sp>
    </p:spTree>
    <p:extLst>
      <p:ext uri="{BB962C8B-B14F-4D97-AF65-F5344CB8AC3E}">
        <p14:creationId xmlns:p14="http://schemas.microsoft.com/office/powerpoint/2010/main" val="166683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2014/2/4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2014/2/4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844824"/>
            <a:ext cx="7772400" cy="1470025"/>
          </a:xfrm>
        </p:spPr>
        <p:txBody>
          <a:bodyPr>
            <a:normAutofit fontScale="90000"/>
          </a:bodyPr>
          <a:lstStyle/>
          <a:p>
            <a:r>
              <a:rPr kumimoji="1" lang="en-US" altLang="ja-JP" dirty="0" smtClean="0"/>
              <a:t>Outcome of Analysis of Branching UPRs from PACOTS Track 2</a:t>
            </a:r>
            <a:endParaRPr kumimoji="1" lang="ja-JP" altLang="en-US" dirty="0"/>
          </a:p>
        </p:txBody>
      </p:sp>
      <p:sp>
        <p:nvSpPr>
          <p:cNvPr id="3" name="サブタイトル 2"/>
          <p:cNvSpPr>
            <a:spLocks noGrp="1"/>
          </p:cNvSpPr>
          <p:nvPr>
            <p:ph type="subTitle" idx="1"/>
          </p:nvPr>
        </p:nvSpPr>
        <p:spPr>
          <a:xfrm>
            <a:off x="1547664" y="3573016"/>
            <a:ext cx="6008712" cy="1270992"/>
          </a:xfrm>
        </p:spPr>
        <p:txBody>
          <a:bodyPr>
            <a:normAutofit/>
          </a:bodyPr>
          <a:lstStyle/>
          <a:p>
            <a:r>
              <a:rPr kumimoji="1" lang="en-US" altLang="ja-JP" sz="2800" dirty="0" smtClean="0"/>
              <a:t>Japan Civil Aviation Bureau and Electronic Navigation Research Institute</a:t>
            </a:r>
            <a:endParaRPr kumimoji="1" lang="ja-JP" altLang="en-US" sz="2800" dirty="0"/>
          </a:p>
        </p:txBody>
      </p:sp>
      <p:sp>
        <p:nvSpPr>
          <p:cNvPr id="4" name="テキスト ボックス 3"/>
          <p:cNvSpPr txBox="1"/>
          <p:nvPr/>
        </p:nvSpPr>
        <p:spPr>
          <a:xfrm>
            <a:off x="5662170" y="5805264"/>
            <a:ext cx="3240360" cy="646331"/>
          </a:xfrm>
          <a:prstGeom prst="rect">
            <a:avLst/>
          </a:prstGeom>
          <a:noFill/>
        </p:spPr>
        <p:txBody>
          <a:bodyPr wrap="square" rtlCol="0">
            <a:spAutoFit/>
          </a:bodyPr>
          <a:lstStyle/>
          <a:p>
            <a:r>
              <a:rPr kumimoji="1" lang="en-US" altLang="ja-JP" dirty="0" smtClean="0"/>
              <a:t>IPACG/39, 5-6 February 2014</a:t>
            </a:r>
            <a:r>
              <a:rPr lang="en-US" altLang="ja-JP" dirty="0" smtClean="0"/>
              <a:t>, </a:t>
            </a:r>
          </a:p>
          <a:p>
            <a:r>
              <a:rPr lang="en-US" altLang="ja-JP" dirty="0" smtClean="0"/>
              <a:t>Fukuoka, Japan</a:t>
            </a:r>
            <a:endParaRPr kumimoji="1" lang="ja-JP" altLang="en-US" dirty="0"/>
          </a:p>
        </p:txBody>
      </p:sp>
    </p:spTree>
    <p:extLst>
      <p:ext uri="{BB962C8B-B14F-4D97-AF65-F5344CB8AC3E}">
        <p14:creationId xmlns:p14="http://schemas.microsoft.com/office/powerpoint/2010/main" val="40963031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6512" y="548680"/>
            <a:ext cx="8988219" cy="1656184"/>
          </a:xfrm>
        </p:spPr>
        <p:txBody>
          <a:bodyPr>
            <a:normAutofit/>
          </a:bodyPr>
          <a:lstStyle/>
          <a:p>
            <a:r>
              <a:rPr kumimoji="1" lang="en-US" altLang="ja-JP" sz="2800" dirty="0" smtClean="0"/>
              <a:t>Total effect</a:t>
            </a:r>
          </a:p>
          <a:p>
            <a:pPr lvl="1"/>
            <a:r>
              <a:rPr kumimoji="1" lang="en-US" altLang="ja-JP" sz="2400" dirty="0" smtClean="0"/>
              <a:t>Trade-off of </a:t>
            </a:r>
            <a:r>
              <a:rPr kumimoji="1" lang="en-US" altLang="ja-JP" sz="2400" dirty="0" smtClean="0"/>
              <a:t>flight on ideal altitude </a:t>
            </a:r>
            <a:r>
              <a:rPr kumimoji="1" lang="en-US" altLang="ja-JP" sz="2400" dirty="0" smtClean="0"/>
              <a:t>and time-of-flight shortening effect of the branch.</a:t>
            </a:r>
            <a:endParaRPr kumimoji="1" lang="ja-JP" altLang="en-US" sz="2400" dirty="0"/>
          </a:p>
        </p:txBody>
      </p:sp>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Discussion</a:t>
            </a:r>
            <a:endParaRPr kumimoji="1" lang="ja-JP" altLang="en-US" dirty="0"/>
          </a:p>
        </p:txBody>
      </p:sp>
      <p:grpSp>
        <p:nvGrpSpPr>
          <p:cNvPr id="5" name="グループ化 4"/>
          <p:cNvGrpSpPr>
            <a:grpSpLocks noChangeAspect="1"/>
          </p:cNvGrpSpPr>
          <p:nvPr/>
        </p:nvGrpSpPr>
        <p:grpSpPr>
          <a:xfrm>
            <a:off x="370568" y="2080960"/>
            <a:ext cx="6198396" cy="1274917"/>
            <a:chOff x="764275" y="1340768"/>
            <a:chExt cx="6196083" cy="1274440"/>
          </a:xfrm>
        </p:grpSpPr>
        <p:grpSp>
          <p:nvGrpSpPr>
            <p:cNvPr id="6" name="グループ化 5"/>
            <p:cNvGrpSpPr/>
            <p:nvPr/>
          </p:nvGrpSpPr>
          <p:grpSpPr>
            <a:xfrm>
              <a:off x="764275" y="1340768"/>
              <a:ext cx="6196083" cy="1274440"/>
              <a:chOff x="764275" y="1340768"/>
              <a:chExt cx="6196083" cy="1274440"/>
            </a:xfrm>
          </p:grpSpPr>
          <p:sp>
            <p:nvSpPr>
              <p:cNvPr id="8" name="正方形/長方形 7"/>
              <p:cNvSpPr/>
              <p:nvPr/>
            </p:nvSpPr>
            <p:spPr>
              <a:xfrm>
                <a:off x="791570" y="1340768"/>
                <a:ext cx="6168788" cy="12744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p:cNvSpPr/>
              <p:nvPr/>
            </p:nvSpPr>
            <p:spPr>
              <a:xfrm>
                <a:off x="791570" y="1615670"/>
                <a:ext cx="6168788" cy="805218"/>
              </a:xfrm>
              <a:custGeom>
                <a:avLst/>
                <a:gdLst>
                  <a:gd name="connsiteX0" fmla="*/ 13648 w 6168788"/>
                  <a:gd name="connsiteY0" fmla="*/ 436728 h 805218"/>
                  <a:gd name="connsiteX1" fmla="*/ 1364776 w 6168788"/>
                  <a:gd name="connsiteY1" fmla="*/ 95534 h 805218"/>
                  <a:gd name="connsiteX2" fmla="*/ 2674961 w 6168788"/>
                  <a:gd name="connsiteY2" fmla="*/ 0 h 805218"/>
                  <a:gd name="connsiteX3" fmla="*/ 4804012 w 6168788"/>
                  <a:gd name="connsiteY3" fmla="*/ 54591 h 805218"/>
                  <a:gd name="connsiteX4" fmla="*/ 6168788 w 6168788"/>
                  <a:gd name="connsiteY4" fmla="*/ 423081 h 805218"/>
                  <a:gd name="connsiteX5" fmla="*/ 6168788 w 6168788"/>
                  <a:gd name="connsiteY5" fmla="*/ 791570 h 805218"/>
                  <a:gd name="connsiteX6" fmla="*/ 4817660 w 6168788"/>
                  <a:gd name="connsiteY6" fmla="*/ 368490 h 805218"/>
                  <a:gd name="connsiteX7" fmla="*/ 3057099 w 6168788"/>
                  <a:gd name="connsiteY7" fmla="*/ 300251 h 805218"/>
                  <a:gd name="connsiteX8" fmla="*/ 1514902 w 6168788"/>
                  <a:gd name="connsiteY8" fmla="*/ 382137 h 805218"/>
                  <a:gd name="connsiteX9" fmla="*/ 0 w 6168788"/>
                  <a:gd name="connsiteY9" fmla="*/ 805218 h 805218"/>
                  <a:gd name="connsiteX10" fmla="*/ 13648 w 6168788"/>
                  <a:gd name="connsiteY10" fmla="*/ 436728 h 8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68788" h="805218">
                    <a:moveTo>
                      <a:pt x="13648" y="436728"/>
                    </a:moveTo>
                    <a:lnTo>
                      <a:pt x="1364776" y="95534"/>
                    </a:lnTo>
                    <a:lnTo>
                      <a:pt x="2674961" y="0"/>
                    </a:lnTo>
                    <a:lnTo>
                      <a:pt x="4804012" y="54591"/>
                    </a:lnTo>
                    <a:lnTo>
                      <a:pt x="6168788" y="423081"/>
                    </a:lnTo>
                    <a:lnTo>
                      <a:pt x="6168788" y="791570"/>
                    </a:lnTo>
                    <a:lnTo>
                      <a:pt x="4817660" y="368490"/>
                    </a:lnTo>
                    <a:lnTo>
                      <a:pt x="3057099" y="300251"/>
                    </a:lnTo>
                    <a:lnTo>
                      <a:pt x="1514902" y="382137"/>
                    </a:lnTo>
                    <a:lnTo>
                      <a:pt x="0" y="805218"/>
                    </a:lnTo>
                    <a:lnTo>
                      <a:pt x="13648" y="436728"/>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9"/>
              <p:cNvSpPr/>
              <p:nvPr/>
            </p:nvSpPr>
            <p:spPr>
              <a:xfrm>
                <a:off x="764275" y="1746913"/>
                <a:ext cx="6182435" cy="477672"/>
              </a:xfrm>
              <a:custGeom>
                <a:avLst/>
                <a:gdLst>
                  <a:gd name="connsiteX0" fmla="*/ 0 w 6182435"/>
                  <a:gd name="connsiteY0" fmla="*/ 477672 h 477672"/>
                  <a:gd name="connsiteX1" fmla="*/ 1433015 w 6182435"/>
                  <a:gd name="connsiteY1" fmla="*/ 95535 h 477672"/>
                  <a:gd name="connsiteX2" fmla="*/ 3057098 w 6182435"/>
                  <a:gd name="connsiteY2" fmla="*/ 0 h 477672"/>
                  <a:gd name="connsiteX3" fmla="*/ 4831307 w 6182435"/>
                  <a:gd name="connsiteY3" fmla="*/ 68239 h 477672"/>
                  <a:gd name="connsiteX4" fmla="*/ 6182435 w 6182435"/>
                  <a:gd name="connsiteY4" fmla="*/ 423081 h 477672"/>
                  <a:gd name="connsiteX5" fmla="*/ 6182435 w 6182435"/>
                  <a:gd name="connsiteY5" fmla="*/ 423081 h 477672"/>
                  <a:gd name="connsiteX6" fmla="*/ 6182435 w 6182435"/>
                  <a:gd name="connsiteY6" fmla="*/ 423081 h 4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82435" h="477672">
                    <a:moveTo>
                      <a:pt x="0" y="477672"/>
                    </a:moveTo>
                    <a:lnTo>
                      <a:pt x="1433015" y="95535"/>
                    </a:lnTo>
                    <a:lnTo>
                      <a:pt x="3057098" y="0"/>
                    </a:lnTo>
                    <a:lnTo>
                      <a:pt x="4831307" y="68239"/>
                    </a:lnTo>
                    <a:lnTo>
                      <a:pt x="6182435" y="423081"/>
                    </a:lnTo>
                    <a:lnTo>
                      <a:pt x="6182435" y="423081"/>
                    </a:lnTo>
                    <a:lnTo>
                      <a:pt x="6182435" y="423081"/>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フリーフォーム 6"/>
            <p:cNvSpPr/>
            <p:nvPr/>
          </p:nvSpPr>
          <p:spPr>
            <a:xfrm>
              <a:off x="795647" y="1947553"/>
              <a:ext cx="6139543" cy="641268"/>
            </a:xfrm>
            <a:custGeom>
              <a:avLst/>
              <a:gdLst>
                <a:gd name="connsiteX0" fmla="*/ 0 w 6139543"/>
                <a:gd name="connsiteY0" fmla="*/ 486889 h 641268"/>
                <a:gd name="connsiteX1" fmla="*/ 1484415 w 6139543"/>
                <a:gd name="connsiteY1" fmla="*/ 59377 h 641268"/>
                <a:gd name="connsiteX2" fmla="*/ 3016332 w 6139543"/>
                <a:gd name="connsiteY2" fmla="*/ 0 h 641268"/>
                <a:gd name="connsiteX3" fmla="*/ 4797631 w 6139543"/>
                <a:gd name="connsiteY3" fmla="*/ 320634 h 641268"/>
                <a:gd name="connsiteX4" fmla="*/ 6139543 w 6139543"/>
                <a:gd name="connsiteY4" fmla="*/ 641268 h 641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543" h="641268">
                  <a:moveTo>
                    <a:pt x="0" y="486889"/>
                  </a:moveTo>
                  <a:lnTo>
                    <a:pt x="1484415" y="59377"/>
                  </a:lnTo>
                  <a:lnTo>
                    <a:pt x="3016332" y="0"/>
                  </a:lnTo>
                  <a:lnTo>
                    <a:pt x="4797631" y="320634"/>
                  </a:lnTo>
                  <a:lnTo>
                    <a:pt x="6139543" y="641268"/>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2627784" y="4099240"/>
            <a:ext cx="6141835" cy="1396006"/>
            <a:chOff x="5045940" y="5551162"/>
            <a:chExt cx="3717650" cy="767219"/>
          </a:xfrm>
        </p:grpSpPr>
        <p:grpSp>
          <p:nvGrpSpPr>
            <p:cNvPr id="15" name="グループ化 14"/>
            <p:cNvGrpSpPr/>
            <p:nvPr/>
          </p:nvGrpSpPr>
          <p:grpSpPr>
            <a:xfrm>
              <a:off x="5045940" y="5551162"/>
              <a:ext cx="3717650" cy="764664"/>
              <a:chOff x="683568" y="3162672"/>
              <a:chExt cx="6196083" cy="1274440"/>
            </a:xfrm>
          </p:grpSpPr>
          <p:sp>
            <p:nvSpPr>
              <p:cNvPr id="16" name="正方形/長方形 15"/>
              <p:cNvSpPr/>
              <p:nvPr/>
            </p:nvSpPr>
            <p:spPr>
              <a:xfrm>
                <a:off x="710863" y="3162672"/>
                <a:ext cx="6168788" cy="12744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p:cNvSpPr/>
              <p:nvPr/>
            </p:nvSpPr>
            <p:spPr>
              <a:xfrm>
                <a:off x="710863" y="3437574"/>
                <a:ext cx="6168788" cy="805218"/>
              </a:xfrm>
              <a:custGeom>
                <a:avLst/>
                <a:gdLst>
                  <a:gd name="connsiteX0" fmla="*/ 13648 w 6168788"/>
                  <a:gd name="connsiteY0" fmla="*/ 436728 h 805218"/>
                  <a:gd name="connsiteX1" fmla="*/ 1364776 w 6168788"/>
                  <a:gd name="connsiteY1" fmla="*/ 95534 h 805218"/>
                  <a:gd name="connsiteX2" fmla="*/ 2674961 w 6168788"/>
                  <a:gd name="connsiteY2" fmla="*/ 0 h 805218"/>
                  <a:gd name="connsiteX3" fmla="*/ 4804012 w 6168788"/>
                  <a:gd name="connsiteY3" fmla="*/ 54591 h 805218"/>
                  <a:gd name="connsiteX4" fmla="*/ 6168788 w 6168788"/>
                  <a:gd name="connsiteY4" fmla="*/ 423081 h 805218"/>
                  <a:gd name="connsiteX5" fmla="*/ 6168788 w 6168788"/>
                  <a:gd name="connsiteY5" fmla="*/ 791570 h 805218"/>
                  <a:gd name="connsiteX6" fmla="*/ 4817660 w 6168788"/>
                  <a:gd name="connsiteY6" fmla="*/ 368490 h 805218"/>
                  <a:gd name="connsiteX7" fmla="*/ 3057099 w 6168788"/>
                  <a:gd name="connsiteY7" fmla="*/ 300251 h 805218"/>
                  <a:gd name="connsiteX8" fmla="*/ 1514902 w 6168788"/>
                  <a:gd name="connsiteY8" fmla="*/ 382137 h 805218"/>
                  <a:gd name="connsiteX9" fmla="*/ 0 w 6168788"/>
                  <a:gd name="connsiteY9" fmla="*/ 805218 h 805218"/>
                  <a:gd name="connsiteX10" fmla="*/ 13648 w 6168788"/>
                  <a:gd name="connsiteY10" fmla="*/ 436728 h 8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68788" h="805218">
                    <a:moveTo>
                      <a:pt x="13648" y="436728"/>
                    </a:moveTo>
                    <a:lnTo>
                      <a:pt x="1364776" y="95534"/>
                    </a:lnTo>
                    <a:lnTo>
                      <a:pt x="2674961" y="0"/>
                    </a:lnTo>
                    <a:lnTo>
                      <a:pt x="4804012" y="54591"/>
                    </a:lnTo>
                    <a:lnTo>
                      <a:pt x="6168788" y="423081"/>
                    </a:lnTo>
                    <a:lnTo>
                      <a:pt x="6168788" y="791570"/>
                    </a:lnTo>
                    <a:lnTo>
                      <a:pt x="4817660" y="368490"/>
                    </a:lnTo>
                    <a:lnTo>
                      <a:pt x="3057099" y="300251"/>
                    </a:lnTo>
                    <a:lnTo>
                      <a:pt x="1514902" y="382137"/>
                    </a:lnTo>
                    <a:lnTo>
                      <a:pt x="0" y="805218"/>
                    </a:lnTo>
                    <a:lnTo>
                      <a:pt x="13648" y="436728"/>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683568" y="3568817"/>
                <a:ext cx="6182435" cy="477672"/>
              </a:xfrm>
              <a:custGeom>
                <a:avLst/>
                <a:gdLst>
                  <a:gd name="connsiteX0" fmla="*/ 0 w 6182435"/>
                  <a:gd name="connsiteY0" fmla="*/ 477672 h 477672"/>
                  <a:gd name="connsiteX1" fmla="*/ 1433015 w 6182435"/>
                  <a:gd name="connsiteY1" fmla="*/ 95535 h 477672"/>
                  <a:gd name="connsiteX2" fmla="*/ 3057098 w 6182435"/>
                  <a:gd name="connsiteY2" fmla="*/ 0 h 477672"/>
                  <a:gd name="connsiteX3" fmla="*/ 4831307 w 6182435"/>
                  <a:gd name="connsiteY3" fmla="*/ 68239 h 477672"/>
                  <a:gd name="connsiteX4" fmla="*/ 6182435 w 6182435"/>
                  <a:gd name="connsiteY4" fmla="*/ 423081 h 477672"/>
                  <a:gd name="connsiteX5" fmla="*/ 6182435 w 6182435"/>
                  <a:gd name="connsiteY5" fmla="*/ 423081 h 477672"/>
                  <a:gd name="connsiteX6" fmla="*/ 6182435 w 6182435"/>
                  <a:gd name="connsiteY6" fmla="*/ 423081 h 4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82435" h="477672">
                    <a:moveTo>
                      <a:pt x="0" y="477672"/>
                    </a:moveTo>
                    <a:lnTo>
                      <a:pt x="1433015" y="95535"/>
                    </a:lnTo>
                    <a:lnTo>
                      <a:pt x="3057098" y="0"/>
                    </a:lnTo>
                    <a:lnTo>
                      <a:pt x="4831307" y="68239"/>
                    </a:lnTo>
                    <a:lnTo>
                      <a:pt x="6182435" y="423081"/>
                    </a:lnTo>
                    <a:lnTo>
                      <a:pt x="6182435" y="423081"/>
                    </a:lnTo>
                    <a:lnTo>
                      <a:pt x="6182435" y="423081"/>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 name="フリーフォーム 18"/>
            <p:cNvSpPr/>
            <p:nvPr/>
          </p:nvSpPr>
          <p:spPr>
            <a:xfrm>
              <a:off x="5904084" y="5848119"/>
              <a:ext cx="2842953" cy="470262"/>
            </a:xfrm>
            <a:custGeom>
              <a:avLst/>
              <a:gdLst>
                <a:gd name="connsiteX0" fmla="*/ 0 w 4738254"/>
                <a:gd name="connsiteY0" fmla="*/ 0 h 783771"/>
                <a:gd name="connsiteX1" fmla="*/ 1650670 w 4738254"/>
                <a:gd name="connsiteY1" fmla="*/ 83127 h 783771"/>
                <a:gd name="connsiteX2" fmla="*/ 3396343 w 4738254"/>
                <a:gd name="connsiteY2" fmla="*/ 391886 h 783771"/>
                <a:gd name="connsiteX3" fmla="*/ 4738254 w 4738254"/>
                <a:gd name="connsiteY3" fmla="*/ 783771 h 783771"/>
              </a:gdLst>
              <a:ahLst/>
              <a:cxnLst>
                <a:cxn ang="0">
                  <a:pos x="connsiteX0" y="connsiteY0"/>
                </a:cxn>
                <a:cxn ang="0">
                  <a:pos x="connsiteX1" y="connsiteY1"/>
                </a:cxn>
                <a:cxn ang="0">
                  <a:pos x="connsiteX2" y="connsiteY2"/>
                </a:cxn>
                <a:cxn ang="0">
                  <a:pos x="connsiteX3" y="connsiteY3"/>
                </a:cxn>
              </a:cxnLst>
              <a:rect l="l" t="t" r="r" b="b"/>
              <a:pathLst>
                <a:path w="4738254" h="783771">
                  <a:moveTo>
                    <a:pt x="0" y="0"/>
                  </a:moveTo>
                  <a:lnTo>
                    <a:pt x="1650670" y="83127"/>
                  </a:lnTo>
                  <a:lnTo>
                    <a:pt x="3396343" y="391886"/>
                  </a:lnTo>
                  <a:lnTo>
                    <a:pt x="4738254" y="783771"/>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Picture 2" descr="C:\Users\h-hirabayashi.ENRI\AppData\Local\Microsoft\Windows\Temporary Internet Files\Content.IE5\60WRQEXO\MC9002280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4164" y="5776250"/>
              <a:ext cx="323885" cy="259320"/>
            </a:xfrm>
            <a:prstGeom prst="rect">
              <a:avLst/>
            </a:prstGeom>
            <a:noFill/>
            <a:extLst>
              <a:ext uri="{909E8E84-426E-40DD-AFC4-6F175D3DCCD1}">
                <a14:hiddenFill xmlns:a14="http://schemas.microsoft.com/office/drawing/2010/main">
                  <a:solidFill>
                    <a:srgbClr val="FFFFFF"/>
                  </a:solidFill>
                </a14:hiddenFill>
              </a:ext>
            </a:extLst>
          </p:spPr>
        </p:pic>
      </p:grpSp>
      <p:pic>
        <p:nvPicPr>
          <p:cNvPr id="25"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792877" y="2541308"/>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475803" y="2883842"/>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5400000">
            <a:off x="2917660" y="2462915"/>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5400000">
            <a:off x="3556298" y="2262200"/>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1324857" y="2641482"/>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2733655" y="4718513"/>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2999644" y="4718513"/>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4530169">
            <a:off x="3321783" y="4564356"/>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5400000">
            <a:off x="5442862" y="4541687"/>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descr="C:\Users\h-hirabayashi.ENRI\AppData\Local\Microsoft\Windows\Temporary Internet Files\Content.IE5\661SYPHI\MC900303549[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rot="5400000">
            <a:off x="6117086" y="4366443"/>
            <a:ext cx="384277" cy="450114"/>
          </a:xfrm>
          <a:prstGeom prst="rect">
            <a:avLst/>
          </a:prstGeom>
          <a:noFill/>
          <a:extLst>
            <a:ext uri="{909E8E84-426E-40DD-AFC4-6F175D3DCCD1}">
              <a14:hiddenFill xmlns:a14="http://schemas.microsoft.com/office/drawing/2010/main">
                <a:solidFill>
                  <a:srgbClr val="FFFFFF"/>
                </a:solidFill>
              </a14:hiddenFill>
            </a:ext>
          </a:extLst>
        </p:spPr>
      </p:pic>
      <p:sp>
        <p:nvSpPr>
          <p:cNvPr id="35" name="テキスト ボックス 34"/>
          <p:cNvSpPr txBox="1"/>
          <p:nvPr/>
        </p:nvSpPr>
        <p:spPr>
          <a:xfrm>
            <a:off x="5364087" y="1916832"/>
            <a:ext cx="1296144" cy="369332"/>
          </a:xfrm>
          <a:prstGeom prst="rect">
            <a:avLst/>
          </a:prstGeom>
          <a:solidFill>
            <a:schemeClr val="accent5">
              <a:lumMod val="60000"/>
              <a:lumOff val="40000"/>
            </a:schemeClr>
          </a:solidFill>
        </p:spPr>
        <p:txBody>
          <a:bodyPr wrap="square" rtlCol="0">
            <a:spAutoFit/>
          </a:bodyPr>
          <a:lstStyle/>
          <a:p>
            <a:pPr algn="ctr"/>
            <a:r>
              <a:rPr kumimoji="1" lang="en-US" altLang="ja-JP" dirty="0" smtClean="0"/>
              <a:t>Model A</a:t>
            </a:r>
            <a:endParaRPr kumimoji="1" lang="ja-JP" altLang="en-US" dirty="0"/>
          </a:p>
        </p:txBody>
      </p:sp>
      <p:sp>
        <p:nvSpPr>
          <p:cNvPr id="36" name="テキスト ボックス 35"/>
          <p:cNvSpPr txBox="1"/>
          <p:nvPr/>
        </p:nvSpPr>
        <p:spPr>
          <a:xfrm>
            <a:off x="7524328" y="4005064"/>
            <a:ext cx="1296144" cy="369332"/>
          </a:xfrm>
          <a:prstGeom prst="rect">
            <a:avLst/>
          </a:prstGeom>
          <a:solidFill>
            <a:schemeClr val="accent2">
              <a:lumMod val="60000"/>
              <a:lumOff val="40000"/>
            </a:schemeClr>
          </a:solidFill>
        </p:spPr>
        <p:txBody>
          <a:bodyPr wrap="square" rtlCol="0">
            <a:spAutoFit/>
          </a:bodyPr>
          <a:lstStyle/>
          <a:p>
            <a:pPr algn="ctr"/>
            <a:r>
              <a:rPr kumimoji="1" lang="en-US" altLang="ja-JP" dirty="0" smtClean="0"/>
              <a:t>Model B</a:t>
            </a:r>
            <a:endParaRPr kumimoji="1" lang="ja-JP" altLang="en-US" dirty="0"/>
          </a:p>
        </p:txBody>
      </p:sp>
      <p:sp>
        <p:nvSpPr>
          <p:cNvPr id="37" name="角丸四角形吹き出し 36"/>
          <p:cNvSpPr/>
          <p:nvPr/>
        </p:nvSpPr>
        <p:spPr>
          <a:xfrm>
            <a:off x="5724316" y="5080536"/>
            <a:ext cx="2088044" cy="724728"/>
          </a:xfrm>
          <a:prstGeom prst="wedgeRoundRectCallout">
            <a:avLst>
              <a:gd name="adj1" fmla="val -52113"/>
              <a:gd name="adj2" fmla="val -73685"/>
              <a:gd name="adj3" fmla="val 16667"/>
            </a:avLst>
          </a:prstGeom>
          <a:solidFill>
            <a:srgbClr val="7030A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Time-of-flight shortening effect</a:t>
            </a:r>
            <a:endParaRPr kumimoji="1" lang="ja-JP" altLang="en-US" dirty="0"/>
          </a:p>
        </p:txBody>
      </p:sp>
      <p:sp>
        <p:nvSpPr>
          <p:cNvPr id="38" name="円/楕円 37"/>
          <p:cNvSpPr/>
          <p:nvPr/>
        </p:nvSpPr>
        <p:spPr>
          <a:xfrm rot="20737627">
            <a:off x="2464204" y="4545238"/>
            <a:ext cx="1327643" cy="651404"/>
          </a:xfrm>
          <a:prstGeom prst="ellipse">
            <a:avLst/>
          </a:prstGeom>
          <a:solidFill>
            <a:srgbClr val="FFFF00">
              <a:alpha val="30196"/>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角丸四角形吹き出し 38"/>
          <p:cNvSpPr/>
          <p:nvPr/>
        </p:nvSpPr>
        <p:spPr>
          <a:xfrm>
            <a:off x="155781" y="4348792"/>
            <a:ext cx="2190449" cy="1044295"/>
          </a:xfrm>
          <a:prstGeom prst="wedgeRoundRectCallout">
            <a:avLst>
              <a:gd name="adj1" fmla="val 62137"/>
              <a:gd name="adj2" fmla="val -4838"/>
              <a:gd name="adj3" fmla="val 16667"/>
            </a:avLst>
          </a:prstGeom>
          <a:solidFill>
            <a:srgbClr val="7030A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Penalty (flight in non-ideal altitude) caused by traffic concentration</a:t>
            </a:r>
            <a:endParaRPr kumimoji="1" lang="ja-JP" altLang="en-US" dirty="0"/>
          </a:p>
        </p:txBody>
      </p:sp>
    </p:spTree>
    <p:extLst>
      <p:ext uri="{BB962C8B-B14F-4D97-AF65-F5344CB8AC3E}">
        <p14:creationId xmlns:p14="http://schemas.microsoft.com/office/powerpoint/2010/main" val="267706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par>
                                <p:cTn id="15" presetID="10"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コンテンツ プレースホルダー 7"/>
          <p:cNvGraphicFramePr>
            <a:graphicFrameLocks noGrp="1"/>
          </p:cNvGraphicFramePr>
          <p:nvPr>
            <p:ph idx="1"/>
            <p:extLst>
              <p:ext uri="{D42A27DB-BD31-4B8C-83A1-F6EECF244321}">
                <p14:modId xmlns:p14="http://schemas.microsoft.com/office/powerpoint/2010/main" val="2459408156"/>
              </p:ext>
            </p:extLst>
          </p:nvPr>
        </p:nvGraphicFramePr>
        <p:xfrm>
          <a:off x="2162522" y="1650685"/>
          <a:ext cx="4458916" cy="792480"/>
        </p:xfrm>
        <a:graphic>
          <a:graphicData uri="http://schemas.openxmlformats.org/drawingml/2006/table">
            <a:tbl>
              <a:tblPr firstRow="1" bandRow="1">
                <a:tableStyleId>{5C22544A-7EE6-4342-B048-85BDC9FD1C3A}</a:tableStyleId>
              </a:tblPr>
              <a:tblGrid>
                <a:gridCol w="2229458"/>
                <a:gridCol w="2229458"/>
              </a:tblGrid>
              <a:tr h="370840">
                <a:tc>
                  <a:txBody>
                    <a:bodyPr/>
                    <a:lstStyle/>
                    <a:p>
                      <a:pPr algn="ctr"/>
                      <a:r>
                        <a:rPr kumimoji="1" lang="en-US" altLang="ja-JP" sz="2000" dirty="0" smtClean="0"/>
                        <a:t>Model</a:t>
                      </a:r>
                      <a:r>
                        <a:rPr kumimoji="1" lang="en-US" altLang="ja-JP" sz="2000" baseline="0" dirty="0" smtClean="0"/>
                        <a:t> A</a:t>
                      </a:r>
                      <a:endParaRPr kumimoji="1" lang="ja-JP" altLang="en-US" sz="2000" dirty="0"/>
                    </a:p>
                  </a:txBody>
                  <a:tcPr/>
                </a:tc>
                <a:tc>
                  <a:txBody>
                    <a:bodyPr/>
                    <a:lstStyle/>
                    <a:p>
                      <a:pPr algn="ctr"/>
                      <a:r>
                        <a:rPr kumimoji="1" lang="en-US" altLang="ja-JP" sz="2000" dirty="0" smtClean="0"/>
                        <a:t>Model B(Branch)</a:t>
                      </a:r>
                      <a:endParaRPr kumimoji="1" lang="ja-JP" altLang="en-US" sz="2000" dirty="0"/>
                    </a:p>
                  </a:txBody>
                  <a:tcPr/>
                </a:tc>
              </a:tr>
              <a:tr h="370840">
                <a:tc>
                  <a:txBody>
                    <a:bodyPr/>
                    <a:lstStyle/>
                    <a:p>
                      <a:pPr algn="ctr"/>
                      <a:r>
                        <a:rPr kumimoji="1" lang="en-US" altLang="ja-JP" sz="2000" dirty="0" smtClean="0"/>
                        <a:t>138</a:t>
                      </a:r>
                      <a:endParaRPr kumimoji="1" lang="ja-JP" altLang="en-US" sz="2000" dirty="0"/>
                    </a:p>
                  </a:txBody>
                  <a:tcPr/>
                </a:tc>
                <a:tc>
                  <a:txBody>
                    <a:bodyPr/>
                    <a:lstStyle/>
                    <a:p>
                      <a:pPr algn="ctr"/>
                      <a:r>
                        <a:rPr kumimoji="1" lang="en-US" altLang="ja-JP" sz="2000" dirty="0" smtClean="0"/>
                        <a:t>292(208)</a:t>
                      </a:r>
                      <a:endParaRPr kumimoji="1" lang="ja-JP" altLang="en-US" sz="2000" dirty="0"/>
                    </a:p>
                  </a:txBody>
                  <a:tcPr/>
                </a:tc>
              </a:tr>
            </a:tbl>
          </a:graphicData>
        </a:graphic>
      </p:graphicFrame>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Discussion</a:t>
            </a:r>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159617943"/>
              </p:ext>
            </p:extLst>
          </p:nvPr>
        </p:nvGraphicFramePr>
        <p:xfrm>
          <a:off x="4076554" y="3155957"/>
          <a:ext cx="4556224" cy="2887216"/>
        </p:xfrm>
        <a:graphic>
          <a:graphicData uri="http://schemas.openxmlformats.org/drawingml/2006/chart">
            <c:chart xmlns:c="http://schemas.openxmlformats.org/drawingml/2006/chart" xmlns:r="http://schemas.openxmlformats.org/officeDocument/2006/relationships" r:id="rId3"/>
          </a:graphicData>
        </a:graphic>
      </p:graphicFrame>
      <p:sp>
        <p:nvSpPr>
          <p:cNvPr id="7" name="テキスト ボックス 6"/>
          <p:cNvSpPr txBox="1"/>
          <p:nvPr/>
        </p:nvSpPr>
        <p:spPr>
          <a:xfrm>
            <a:off x="4211960" y="6043173"/>
            <a:ext cx="5040560" cy="461665"/>
          </a:xfrm>
          <a:prstGeom prst="rect">
            <a:avLst/>
          </a:prstGeom>
          <a:noFill/>
        </p:spPr>
        <p:txBody>
          <a:bodyPr wrap="square" rtlCol="0">
            <a:spAutoFit/>
          </a:bodyPr>
          <a:lstStyle/>
          <a:p>
            <a:r>
              <a:rPr kumimoji="1" lang="en-US" altLang="ja-JP" sz="2400" dirty="0" smtClean="0"/>
              <a:t>Branching point from PACOTS Track 2</a:t>
            </a:r>
            <a:endParaRPr kumimoji="1" lang="ja-JP" altLang="en-US" sz="2400" dirty="0"/>
          </a:p>
        </p:txBody>
      </p:sp>
      <p:sp>
        <p:nvSpPr>
          <p:cNvPr id="9" name="テキスト ボックス 8"/>
          <p:cNvSpPr txBox="1"/>
          <p:nvPr/>
        </p:nvSpPr>
        <p:spPr>
          <a:xfrm>
            <a:off x="899592" y="1124744"/>
            <a:ext cx="7704856" cy="461665"/>
          </a:xfrm>
          <a:prstGeom prst="rect">
            <a:avLst/>
          </a:prstGeom>
          <a:noFill/>
        </p:spPr>
        <p:txBody>
          <a:bodyPr wrap="square" rtlCol="0">
            <a:spAutoFit/>
          </a:bodyPr>
          <a:lstStyle/>
          <a:p>
            <a:r>
              <a:rPr kumimoji="1" lang="en-US" altLang="ja-JP" sz="2400" dirty="0" smtClean="0"/>
              <a:t>Traffic number at PACOTS Track 2 gate-way (of 592 flights)</a:t>
            </a:r>
            <a:endParaRPr kumimoji="1" lang="ja-JP" altLang="en-US" sz="2400" dirty="0"/>
          </a:p>
        </p:txBody>
      </p:sp>
      <p:sp>
        <p:nvSpPr>
          <p:cNvPr id="12" name="環状矢印 11"/>
          <p:cNvSpPr/>
          <p:nvPr/>
        </p:nvSpPr>
        <p:spPr>
          <a:xfrm rot="3293161">
            <a:off x="5055757" y="2361335"/>
            <a:ext cx="978408" cy="978408"/>
          </a:xfrm>
          <a:prstGeom prst="circularArrow">
            <a:avLst>
              <a:gd name="adj1" fmla="val 12500"/>
              <a:gd name="adj2" fmla="val 1142319"/>
              <a:gd name="adj3" fmla="val 20457681"/>
              <a:gd name="adj4" fmla="val 13545974"/>
              <a:gd name="adj5" fmla="val 12500"/>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円/楕円 9"/>
          <p:cNvSpPr/>
          <p:nvPr/>
        </p:nvSpPr>
        <p:spPr>
          <a:xfrm>
            <a:off x="5364088" y="2082733"/>
            <a:ext cx="720080" cy="457200"/>
          </a:xfrm>
          <a:prstGeom prst="ellipse">
            <a:avLst/>
          </a:prstGeom>
          <a:solidFill>
            <a:srgbClr val="FFFF00">
              <a:alpha val="18039"/>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323528" y="3451452"/>
            <a:ext cx="3528392" cy="646331"/>
          </a:xfrm>
          <a:prstGeom prst="rect">
            <a:avLst/>
          </a:prstGeom>
          <a:noFill/>
        </p:spPr>
        <p:txBody>
          <a:bodyPr wrap="square" rtlCol="0">
            <a:spAutoFit/>
          </a:bodyPr>
          <a:lstStyle/>
          <a:p>
            <a:pPr algn="ctr"/>
            <a:r>
              <a:rPr kumimoji="1" lang="en-US" altLang="ja-JP" dirty="0" smtClean="0"/>
              <a:t>Model B altitude as compared with the Model A, at 160E</a:t>
            </a:r>
            <a:endParaRPr kumimoji="1" lang="ja-JP" altLang="en-US" dirty="0"/>
          </a:p>
        </p:txBody>
      </p:sp>
      <p:graphicFrame>
        <p:nvGraphicFramePr>
          <p:cNvPr id="14" name="表 13"/>
          <p:cNvGraphicFramePr>
            <a:graphicFrameLocks noGrp="1"/>
          </p:cNvGraphicFramePr>
          <p:nvPr>
            <p:extLst>
              <p:ext uri="{D42A27DB-BD31-4B8C-83A1-F6EECF244321}">
                <p14:modId xmlns:p14="http://schemas.microsoft.com/office/powerpoint/2010/main" val="3963059947"/>
              </p:ext>
            </p:extLst>
          </p:nvPr>
        </p:nvGraphicFramePr>
        <p:xfrm>
          <a:off x="851756" y="4149080"/>
          <a:ext cx="2471936" cy="1188720"/>
        </p:xfrm>
        <a:graphic>
          <a:graphicData uri="http://schemas.openxmlformats.org/drawingml/2006/table">
            <a:tbl>
              <a:tblPr>
                <a:tableStyleId>{5C22544A-7EE6-4342-B048-85BDC9FD1C3A}</a:tableStyleId>
              </a:tblPr>
              <a:tblGrid>
                <a:gridCol w="1487996"/>
                <a:gridCol w="983940"/>
              </a:tblGrid>
              <a:tr h="346215">
                <a:tc>
                  <a:txBody>
                    <a:bodyPr/>
                    <a:lstStyle/>
                    <a:p>
                      <a:pPr algn="ctr"/>
                      <a:r>
                        <a:rPr kumimoji="1" lang="en-US" altLang="ja-JP" sz="2000" dirty="0" smtClean="0">
                          <a:solidFill>
                            <a:schemeClr val="bg1"/>
                          </a:solidFill>
                        </a:rPr>
                        <a:t>Higher</a:t>
                      </a:r>
                      <a:endParaRPr kumimoji="1" lang="ja-JP" altLang="en-US" sz="2000" dirty="0">
                        <a:solidFill>
                          <a:schemeClr val="bg1"/>
                        </a:solidFill>
                      </a:endParaRPr>
                    </a:p>
                  </a:txBody>
                  <a:tcPr>
                    <a:solidFill>
                      <a:srgbClr val="00B050"/>
                    </a:solidFill>
                  </a:tcPr>
                </a:tc>
                <a:tc>
                  <a:txBody>
                    <a:bodyPr/>
                    <a:lstStyle/>
                    <a:p>
                      <a:pPr algn="ctr"/>
                      <a:r>
                        <a:rPr kumimoji="1" lang="en-US" altLang="ja-JP" sz="2000" dirty="0" smtClean="0"/>
                        <a:t>19</a:t>
                      </a:r>
                      <a:endParaRPr kumimoji="1" lang="ja-JP" altLang="en-US" sz="2000" dirty="0"/>
                    </a:p>
                  </a:txBody>
                  <a:tcPr>
                    <a:solidFill>
                      <a:schemeClr val="accent3">
                        <a:lumMod val="20000"/>
                        <a:lumOff val="80000"/>
                      </a:schemeClr>
                    </a:solidFill>
                  </a:tcPr>
                </a:tc>
              </a:tr>
              <a:tr h="346215">
                <a:tc>
                  <a:txBody>
                    <a:bodyPr/>
                    <a:lstStyle/>
                    <a:p>
                      <a:pPr algn="ctr"/>
                      <a:r>
                        <a:rPr kumimoji="1" lang="en-US" altLang="ja-JP" sz="2000" dirty="0" smtClean="0">
                          <a:solidFill>
                            <a:schemeClr val="bg1"/>
                          </a:solidFill>
                        </a:rPr>
                        <a:t>Same alt.</a:t>
                      </a:r>
                      <a:endParaRPr kumimoji="1" lang="ja-JP" altLang="en-US" sz="2000" dirty="0">
                        <a:solidFill>
                          <a:schemeClr val="bg1"/>
                        </a:solidFill>
                      </a:endParaRPr>
                    </a:p>
                  </a:txBody>
                  <a:tcPr>
                    <a:solidFill>
                      <a:srgbClr val="00B050"/>
                    </a:solidFill>
                  </a:tcPr>
                </a:tc>
                <a:tc>
                  <a:txBody>
                    <a:bodyPr/>
                    <a:lstStyle/>
                    <a:p>
                      <a:pPr algn="ctr"/>
                      <a:r>
                        <a:rPr kumimoji="1" lang="en-US" altLang="ja-JP" sz="2000" dirty="0" smtClean="0"/>
                        <a:t>542</a:t>
                      </a:r>
                      <a:endParaRPr kumimoji="1" lang="ja-JP" altLang="en-US" sz="2000" dirty="0"/>
                    </a:p>
                  </a:txBody>
                  <a:tcPr>
                    <a:solidFill>
                      <a:schemeClr val="accent3">
                        <a:lumMod val="20000"/>
                        <a:lumOff val="80000"/>
                      </a:schemeClr>
                    </a:solidFill>
                  </a:tcPr>
                </a:tc>
              </a:tr>
              <a:tr h="346215">
                <a:tc>
                  <a:txBody>
                    <a:bodyPr/>
                    <a:lstStyle/>
                    <a:p>
                      <a:pPr algn="ctr"/>
                      <a:r>
                        <a:rPr kumimoji="1" lang="en-US" altLang="ja-JP" sz="2000" dirty="0" smtClean="0">
                          <a:solidFill>
                            <a:schemeClr val="bg1"/>
                          </a:solidFill>
                        </a:rPr>
                        <a:t>Lower</a:t>
                      </a:r>
                      <a:endParaRPr kumimoji="1" lang="ja-JP" altLang="en-US" sz="2000" dirty="0">
                        <a:solidFill>
                          <a:schemeClr val="bg1"/>
                        </a:solidFill>
                      </a:endParaRPr>
                    </a:p>
                  </a:txBody>
                  <a:tcPr>
                    <a:solidFill>
                      <a:srgbClr val="00B050"/>
                    </a:solidFill>
                  </a:tcPr>
                </a:tc>
                <a:tc>
                  <a:txBody>
                    <a:bodyPr/>
                    <a:lstStyle/>
                    <a:p>
                      <a:pPr algn="ctr"/>
                      <a:r>
                        <a:rPr kumimoji="1" lang="en-US" altLang="ja-JP" sz="2000" dirty="0" smtClean="0"/>
                        <a:t>31</a:t>
                      </a:r>
                      <a:endParaRPr kumimoji="1" lang="ja-JP" altLang="en-US" sz="2000" dirty="0"/>
                    </a:p>
                  </a:txBody>
                  <a:tcPr>
                    <a:solidFill>
                      <a:schemeClr val="accent3">
                        <a:lumMod val="20000"/>
                        <a:lumOff val="80000"/>
                      </a:schemeClr>
                    </a:solidFill>
                  </a:tcPr>
                </a:tc>
              </a:tr>
            </a:tbl>
          </a:graphicData>
        </a:graphic>
      </p:graphicFrame>
      <p:sp>
        <p:nvSpPr>
          <p:cNvPr id="15" name="テキスト ボックス 14"/>
          <p:cNvSpPr txBox="1"/>
          <p:nvPr/>
        </p:nvSpPr>
        <p:spPr>
          <a:xfrm>
            <a:off x="1835696" y="5363924"/>
            <a:ext cx="1728192" cy="369332"/>
          </a:xfrm>
          <a:prstGeom prst="rect">
            <a:avLst/>
          </a:prstGeom>
          <a:noFill/>
        </p:spPr>
        <p:txBody>
          <a:bodyPr wrap="square" rtlCol="0">
            <a:spAutoFit/>
          </a:bodyPr>
          <a:lstStyle/>
          <a:p>
            <a:r>
              <a:rPr kumimoji="1" lang="en-US" altLang="ja-JP" dirty="0" smtClean="0"/>
              <a:t>(of 592 flights)</a:t>
            </a:r>
            <a:endParaRPr kumimoji="1" lang="ja-JP" altLang="en-US" dirty="0"/>
          </a:p>
        </p:txBody>
      </p:sp>
    </p:spTree>
    <p:extLst>
      <p:ext uri="{BB962C8B-B14F-4D97-AF65-F5344CB8AC3E}">
        <p14:creationId xmlns:p14="http://schemas.microsoft.com/office/powerpoint/2010/main" val="349946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p:bldP spid="12" grpId="0" animBg="1"/>
      <p:bldP spid="10" grpId="0" animBg="1"/>
      <p:bldP spid="13"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67544" y="6230531"/>
            <a:ext cx="2160240" cy="369332"/>
          </a:xfrm>
          <a:prstGeom prst="rect">
            <a:avLst/>
          </a:prstGeom>
          <a:noFill/>
        </p:spPr>
        <p:txBody>
          <a:bodyPr wrap="square" rtlCol="0">
            <a:spAutoFit/>
          </a:bodyPr>
          <a:lstStyle/>
          <a:p>
            <a:r>
              <a:rPr kumimoji="1" lang="en-US" altLang="ja-JP" dirty="0" smtClean="0"/>
              <a:t>Day2 1130Z 170W</a:t>
            </a:r>
            <a:endParaRPr kumimoji="1" lang="ja-JP" altLang="en-US" dirty="0"/>
          </a:p>
        </p:txBody>
      </p:sp>
      <p:grpSp>
        <p:nvGrpSpPr>
          <p:cNvPr id="14" name="グループ化 13"/>
          <p:cNvGrpSpPr/>
          <p:nvPr/>
        </p:nvGrpSpPr>
        <p:grpSpPr>
          <a:xfrm>
            <a:off x="1259632" y="2060848"/>
            <a:ext cx="6840760" cy="3762186"/>
            <a:chOff x="1259632" y="2924944"/>
            <a:chExt cx="6280415" cy="2898090"/>
          </a:xfrm>
        </p:grpSpPr>
        <p:pic>
          <p:nvPicPr>
            <p:cNvPr id="7" name="7t1130.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259632" y="2924944"/>
              <a:ext cx="5156184" cy="2898090"/>
            </a:xfrm>
            <a:prstGeom prst="rect">
              <a:avLst/>
            </a:prstGeom>
          </p:spPr>
        </p:pic>
        <p:sp>
          <p:nvSpPr>
            <p:cNvPr id="9" name="テキスト ボックス 8"/>
            <p:cNvSpPr txBox="1"/>
            <p:nvPr/>
          </p:nvSpPr>
          <p:spPr>
            <a:xfrm>
              <a:off x="5069335" y="3051200"/>
              <a:ext cx="1296144" cy="369332"/>
            </a:xfrm>
            <a:prstGeom prst="rect">
              <a:avLst/>
            </a:prstGeom>
            <a:solidFill>
              <a:schemeClr val="accent2">
                <a:lumMod val="60000"/>
                <a:lumOff val="40000"/>
              </a:schemeClr>
            </a:solidFill>
          </p:spPr>
          <p:txBody>
            <a:bodyPr wrap="square" rtlCol="0">
              <a:spAutoFit/>
            </a:bodyPr>
            <a:lstStyle/>
            <a:p>
              <a:pPr algn="ctr"/>
              <a:r>
                <a:rPr kumimoji="1" lang="en-US" altLang="ja-JP" dirty="0" smtClean="0"/>
                <a:t>Model B</a:t>
              </a:r>
              <a:endParaRPr kumimoji="1" lang="ja-JP" altLang="en-US" dirty="0"/>
            </a:p>
          </p:txBody>
        </p:sp>
        <p:sp>
          <p:nvSpPr>
            <p:cNvPr id="11" name="四角形吹き出し 10"/>
            <p:cNvSpPr/>
            <p:nvPr/>
          </p:nvSpPr>
          <p:spPr>
            <a:xfrm>
              <a:off x="6080772" y="3498964"/>
              <a:ext cx="1008112" cy="306324"/>
            </a:xfrm>
            <a:prstGeom prst="wedgeRectCallout">
              <a:avLst>
                <a:gd name="adj1" fmla="val -60093"/>
                <a:gd name="adj2" fmla="val 102598"/>
              </a:avLst>
            </a:prstGeom>
            <a:solidFill>
              <a:srgbClr val="00206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Track 2</a:t>
              </a:r>
              <a:endParaRPr kumimoji="1" lang="ja-JP" altLang="en-US" dirty="0">
                <a:solidFill>
                  <a:schemeClr val="bg1"/>
                </a:solidFill>
              </a:endParaRPr>
            </a:p>
          </p:txBody>
        </p:sp>
        <p:sp>
          <p:nvSpPr>
            <p:cNvPr id="13" name="四角形吹き出し 12"/>
            <p:cNvSpPr/>
            <p:nvPr/>
          </p:nvSpPr>
          <p:spPr>
            <a:xfrm>
              <a:off x="6531935" y="4142614"/>
              <a:ext cx="1008112" cy="306324"/>
            </a:xfrm>
            <a:prstGeom prst="wedgeRectCallout">
              <a:avLst>
                <a:gd name="adj1" fmla="val -81754"/>
                <a:gd name="adj2" fmla="val 22402"/>
              </a:avLst>
            </a:prstGeom>
            <a:solidFill>
              <a:srgbClr val="7030A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Track 3</a:t>
              </a:r>
              <a:endParaRPr kumimoji="1" lang="ja-JP" altLang="en-US" dirty="0">
                <a:solidFill>
                  <a:schemeClr val="bg1"/>
                </a:solidFill>
              </a:endParaRPr>
            </a:p>
          </p:txBody>
        </p:sp>
      </p:grpSp>
      <p:sp>
        <p:nvSpPr>
          <p:cNvPr id="15"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Discussion</a:t>
            </a:r>
            <a:endParaRPr kumimoji="1" lang="ja-JP" altLang="en-US" dirty="0"/>
          </a:p>
        </p:txBody>
      </p:sp>
      <p:sp>
        <p:nvSpPr>
          <p:cNvPr id="16" name="テキスト ボックス 15"/>
          <p:cNvSpPr txBox="1"/>
          <p:nvPr/>
        </p:nvSpPr>
        <p:spPr>
          <a:xfrm>
            <a:off x="904528" y="1355576"/>
            <a:ext cx="5400600" cy="461665"/>
          </a:xfrm>
          <a:prstGeom prst="rect">
            <a:avLst/>
          </a:prstGeom>
          <a:noFill/>
        </p:spPr>
        <p:txBody>
          <a:bodyPr wrap="square" rtlCol="0">
            <a:spAutoFit/>
          </a:bodyPr>
          <a:lstStyle/>
          <a:p>
            <a:r>
              <a:rPr kumimoji="1" lang="en-US" altLang="ja-JP" sz="2400" dirty="0" smtClean="0"/>
              <a:t>Merging that occurs after the branch</a:t>
            </a:r>
            <a:endParaRPr kumimoji="1" lang="ja-JP" altLang="en-US" sz="2400" dirty="0"/>
          </a:p>
        </p:txBody>
      </p:sp>
    </p:spTree>
    <p:extLst>
      <p:ext uri="{BB962C8B-B14F-4D97-AF65-F5344CB8AC3E}">
        <p14:creationId xmlns:p14="http://schemas.microsoft.com/office/powerpoint/2010/main" val="106079346"/>
      </p:ext>
    </p:extLst>
  </p:cSld>
  <p:clrMapOvr>
    <a:masterClrMapping/>
  </p:clrMapOvr>
  <p:timing>
    <p:tnLst>
      <p:par>
        <p:cTn id="1" dur="indefinite" restart="never" nodeType="tmRoot">
          <p:childTnLst>
            <p:video>
              <p:cMediaNode vol="80000">
                <p:cTn id="2" fill="hold" display="0">
                  <p:stCondLst>
                    <p:cond delay="indefinite"/>
                  </p:stCondLst>
                </p:cTn>
                <p:tgtEl>
                  <p:spTgt spid="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2"/>
          <p:cNvSpPr>
            <a:spLocks noGrp="1"/>
          </p:cNvSpPr>
          <p:nvPr>
            <p:ph idx="1"/>
          </p:nvPr>
        </p:nvSpPr>
        <p:spPr>
          <a:xfrm>
            <a:off x="251520" y="1268760"/>
            <a:ext cx="8640960" cy="4392488"/>
          </a:xfrm>
        </p:spPr>
        <p:txBody>
          <a:bodyPr>
            <a:normAutofit/>
          </a:bodyPr>
          <a:lstStyle/>
          <a:p>
            <a:r>
              <a:rPr kumimoji="1" lang="en-US" altLang="ja-JP" dirty="0" smtClean="0"/>
              <a:t>The results show benefit of time, fuel consumption and distance totally in the branching UPR from PACOTS Track 2.</a:t>
            </a:r>
          </a:p>
          <a:p>
            <a:r>
              <a:rPr lang="en-US" altLang="ja-JP" dirty="0" smtClean="0"/>
              <a:t>In the case that some aircraft fly with PACOTS, the benefits were small compared with the case all flight with UPR.</a:t>
            </a:r>
          </a:p>
          <a:p>
            <a:r>
              <a:rPr lang="en-US" altLang="ja-JP" dirty="0" smtClean="0"/>
              <a:t>UPR flights have some effect, but branching effect is not so much.</a:t>
            </a:r>
            <a:endParaRPr kumimoji="1" lang="ja-JP" altLang="en-US" dirty="0"/>
          </a:p>
        </p:txBody>
      </p:sp>
      <p:sp>
        <p:nvSpPr>
          <p:cNvPr id="5" name="タイトル 1"/>
          <p:cNvSpPr>
            <a:spLocks noGrp="1"/>
          </p:cNvSpPr>
          <p:nvPr>
            <p:ph type="title"/>
          </p:nvPr>
        </p:nvSpPr>
        <p:spPr>
          <a:xfrm>
            <a:off x="457200" y="274638"/>
            <a:ext cx="8219256" cy="778098"/>
          </a:xfrm>
        </p:spPr>
        <p:txBody>
          <a:bodyPr/>
          <a:lstStyle/>
          <a:p>
            <a:r>
              <a:rPr kumimoji="1" lang="en-US" altLang="ja-JP" dirty="0" smtClean="0"/>
              <a:t>Conclusion</a:t>
            </a:r>
            <a:endParaRPr kumimoji="1" lang="ja-JP" altLang="en-US" dirty="0"/>
          </a:p>
        </p:txBody>
      </p:sp>
    </p:spTree>
    <p:extLst>
      <p:ext uri="{BB962C8B-B14F-4D97-AF65-F5344CB8AC3E}">
        <p14:creationId xmlns:p14="http://schemas.microsoft.com/office/powerpoint/2010/main" val="292239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19256" cy="778098"/>
          </a:xfrm>
        </p:spPr>
        <p:txBody>
          <a:bodyPr/>
          <a:lstStyle/>
          <a:p>
            <a:r>
              <a:rPr kumimoji="1" lang="en-US" altLang="ja-JP" dirty="0" smtClean="0"/>
              <a:t>Introduction</a:t>
            </a:r>
            <a:endParaRPr kumimoji="1" lang="ja-JP" altLang="en-US" dirty="0"/>
          </a:p>
        </p:txBody>
      </p:sp>
      <p:sp>
        <p:nvSpPr>
          <p:cNvPr id="3" name="コンテンツ プレースホルダー 2"/>
          <p:cNvSpPr>
            <a:spLocks noGrp="1"/>
          </p:cNvSpPr>
          <p:nvPr>
            <p:ph idx="1"/>
          </p:nvPr>
        </p:nvSpPr>
        <p:spPr>
          <a:xfrm>
            <a:off x="323528" y="1124744"/>
            <a:ext cx="8640960" cy="5040560"/>
          </a:xfrm>
        </p:spPr>
        <p:txBody>
          <a:bodyPr>
            <a:normAutofit fontScale="85000" lnSpcReduction="20000"/>
          </a:bodyPr>
          <a:lstStyle/>
          <a:p>
            <a:r>
              <a:rPr lang="en-US" altLang="ja-JP" dirty="0" smtClean="0"/>
              <a:t>The User Preferred Route (UPR) of PACOTS Track 2 the only eastbound track without an alternative UPR.</a:t>
            </a:r>
          </a:p>
          <a:p>
            <a:r>
              <a:rPr kumimoji="1" lang="en-US" altLang="ja-JP" dirty="0" smtClean="0"/>
              <a:t>To avoid problems with extreme complex route constructions caused by crossing/converging with PACOTS Track 1 or 3.</a:t>
            </a:r>
          </a:p>
          <a:p>
            <a:r>
              <a:rPr lang="en-US" altLang="ja-JP" dirty="0" smtClean="0"/>
              <a:t>In the IPACG/38 meeting, computer simulation were executed under relaxation of restriction, allowed Track 2 UPR only to branch south ward from PACOTS Track 2 and is not permitted to re-converge to avoid route complexity.</a:t>
            </a:r>
          </a:p>
          <a:p>
            <a:r>
              <a:rPr kumimoji="1" lang="en-US" altLang="ja-JP" dirty="0" smtClean="0"/>
              <a:t>The result showed, the relaxation model show positive benefits of fuel consumption totally.</a:t>
            </a:r>
          </a:p>
          <a:p>
            <a:r>
              <a:rPr lang="en-US" altLang="ja-JP" dirty="0" smtClean="0"/>
              <a:t>However, it remains concerns that the traffic concentration at PACOTS Track 2 entrance gate disrupts a flight with optimal altitude.</a:t>
            </a:r>
            <a:endParaRPr kumimoji="1" lang="ja-JP" altLang="en-US" dirty="0"/>
          </a:p>
        </p:txBody>
      </p:sp>
    </p:spTree>
    <p:extLst>
      <p:ext uri="{BB962C8B-B14F-4D97-AF65-F5344CB8AC3E}">
        <p14:creationId xmlns:p14="http://schemas.microsoft.com/office/powerpoint/2010/main" val="100843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en-US" altLang="ja-JP" dirty="0" smtClean="0"/>
              <a:t>Increasing RNP4 aircraft ratio </a:t>
            </a:r>
            <a:endParaRPr kumimoji="1" lang="ja-JP" altLang="en-US" dirty="0"/>
          </a:p>
        </p:txBody>
      </p:sp>
      <p:graphicFrame>
        <p:nvGraphicFramePr>
          <p:cNvPr id="4" name="グラフ 3"/>
          <p:cNvGraphicFramePr>
            <a:graphicFrameLocks/>
          </p:cNvGraphicFramePr>
          <p:nvPr>
            <p:extLst>
              <p:ext uri="{D42A27DB-BD31-4B8C-83A1-F6EECF244321}">
                <p14:modId xmlns:p14="http://schemas.microsoft.com/office/powerpoint/2010/main" val="1925765601"/>
              </p:ext>
            </p:extLst>
          </p:nvPr>
        </p:nvGraphicFramePr>
        <p:xfrm>
          <a:off x="2195736" y="1268760"/>
          <a:ext cx="5847729" cy="3304380"/>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467544" y="4758570"/>
            <a:ext cx="8352928" cy="461665"/>
          </a:xfrm>
          <a:prstGeom prst="rect">
            <a:avLst/>
          </a:prstGeom>
          <a:noFill/>
        </p:spPr>
        <p:txBody>
          <a:bodyPr wrap="square" rtlCol="0">
            <a:spAutoFit/>
          </a:bodyPr>
          <a:lstStyle/>
          <a:p>
            <a:r>
              <a:rPr lang="en-US" altLang="ja-JP" sz="2400" dirty="0"/>
              <a:t>N</a:t>
            </a:r>
            <a:r>
              <a:rPr kumimoji="1" lang="en-US" altLang="ja-JP" sz="2400" dirty="0" smtClean="0"/>
              <a:t>umbers were counted from east-bound flights to P*, C* and K*</a:t>
            </a:r>
            <a:endParaRPr kumimoji="1" lang="ja-JP" altLang="en-US" sz="2400" dirty="0"/>
          </a:p>
        </p:txBody>
      </p:sp>
    </p:spTree>
    <p:extLst>
      <p:ext uri="{BB962C8B-B14F-4D97-AF65-F5344CB8AC3E}">
        <p14:creationId xmlns:p14="http://schemas.microsoft.com/office/powerpoint/2010/main" val="2991744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Computer Simulation</a:t>
            </a:r>
            <a:endParaRPr kumimoji="1" lang="ja-JP" altLang="en-US" dirty="0"/>
          </a:p>
        </p:txBody>
      </p:sp>
      <p:sp>
        <p:nvSpPr>
          <p:cNvPr id="3" name="コンテンツ プレースホルダー 2"/>
          <p:cNvSpPr>
            <a:spLocks noGrp="1"/>
          </p:cNvSpPr>
          <p:nvPr>
            <p:ph idx="1"/>
          </p:nvPr>
        </p:nvSpPr>
        <p:spPr>
          <a:xfrm>
            <a:off x="323528" y="836712"/>
            <a:ext cx="7056784" cy="576064"/>
          </a:xfrm>
        </p:spPr>
        <p:txBody>
          <a:bodyPr>
            <a:normAutofit lnSpcReduction="10000"/>
          </a:bodyPr>
          <a:lstStyle/>
          <a:p>
            <a:r>
              <a:rPr kumimoji="1" lang="en-US" altLang="ja-JP" dirty="0" smtClean="0"/>
              <a:t>Flight Scenario</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2395735899"/>
              </p:ext>
            </p:extLst>
          </p:nvPr>
        </p:nvGraphicFramePr>
        <p:xfrm>
          <a:off x="1619672" y="1628800"/>
          <a:ext cx="4680520" cy="1703070"/>
        </p:xfrm>
        <a:graphic>
          <a:graphicData uri="http://schemas.openxmlformats.org/drawingml/2006/table">
            <a:tbl>
              <a:tblPr lastRow="1">
                <a:tableStyleId>{10A1B5D5-9B99-4C35-A422-299274C87663}</a:tableStyleId>
              </a:tblPr>
              <a:tblGrid>
                <a:gridCol w="2001307"/>
                <a:gridCol w="2013461"/>
                <a:gridCol w="665752"/>
              </a:tblGrid>
              <a:tr h="135890">
                <a:tc>
                  <a:txBody>
                    <a:bodyPr/>
                    <a:lstStyle/>
                    <a:p>
                      <a:pPr algn="ctr">
                        <a:spcAft>
                          <a:spcPts val="0"/>
                        </a:spcAft>
                      </a:pPr>
                      <a:r>
                        <a:rPr lang="en-US" sz="1800" kern="100" dirty="0">
                          <a:effectLst/>
                        </a:rPr>
                        <a:t>Departure Airport</a:t>
                      </a:r>
                      <a:endParaRPr lang="ja-JP" sz="2400" kern="100" dirty="0">
                        <a:effectLst/>
                        <a:latin typeface="Century"/>
                        <a:ea typeface="ＭＳ 明朝"/>
                        <a:cs typeface="Times New Roman"/>
                      </a:endParaRPr>
                    </a:p>
                  </a:txBody>
                  <a:tcPr marL="9525" marR="9525" marT="9525" marB="0" anchor="ctr"/>
                </a:tc>
                <a:tc>
                  <a:txBody>
                    <a:bodyPr/>
                    <a:lstStyle/>
                    <a:p>
                      <a:pPr algn="ctr">
                        <a:spcAft>
                          <a:spcPts val="0"/>
                        </a:spcAft>
                      </a:pPr>
                      <a:r>
                        <a:rPr lang="en-US" sz="1800" kern="100" dirty="0">
                          <a:effectLst/>
                        </a:rPr>
                        <a:t>Destination Airport</a:t>
                      </a:r>
                      <a:endParaRPr lang="ja-JP" sz="2400" kern="100" dirty="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No</a:t>
                      </a:r>
                      <a:endParaRPr lang="ja-JP" sz="2400" kern="100">
                        <a:effectLst/>
                        <a:latin typeface="Century"/>
                        <a:ea typeface="ＭＳ 明朝"/>
                        <a:cs typeface="Times New Roman"/>
                      </a:endParaRPr>
                    </a:p>
                  </a:txBody>
                  <a:tcPr marL="9525" marR="9525" marT="9525" marB="0" anchor="ctr"/>
                </a:tc>
              </a:tr>
              <a:tr h="171450">
                <a:tc>
                  <a:txBody>
                    <a:bodyPr/>
                    <a:lstStyle/>
                    <a:p>
                      <a:pPr algn="ctr">
                        <a:spcAft>
                          <a:spcPts val="0"/>
                        </a:spcAft>
                      </a:pPr>
                      <a:r>
                        <a:rPr lang="en-US" sz="1800" kern="100">
                          <a:effectLst/>
                        </a:rPr>
                        <a:t>Japan</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KLAX</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8</a:t>
                      </a:r>
                      <a:endParaRPr lang="ja-JP" sz="2400" kern="100">
                        <a:effectLst/>
                        <a:latin typeface="Century"/>
                        <a:ea typeface="ＭＳ 明朝"/>
                        <a:cs typeface="Times New Roman"/>
                      </a:endParaRPr>
                    </a:p>
                  </a:txBody>
                  <a:tcPr marL="9525" marR="9525" marT="9525" marB="0" anchor="ctr"/>
                </a:tc>
              </a:tr>
              <a:tr h="171450">
                <a:tc>
                  <a:txBody>
                    <a:bodyPr/>
                    <a:lstStyle/>
                    <a:p>
                      <a:pPr algn="ctr">
                        <a:spcAft>
                          <a:spcPts val="0"/>
                        </a:spcAft>
                      </a:pPr>
                      <a:r>
                        <a:rPr lang="en-US" sz="1800" kern="100">
                          <a:effectLst/>
                        </a:rPr>
                        <a:t>Asian countries</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KLAX</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15</a:t>
                      </a:r>
                      <a:endParaRPr lang="ja-JP" sz="2400" kern="100">
                        <a:effectLst/>
                        <a:latin typeface="Century"/>
                        <a:ea typeface="ＭＳ 明朝"/>
                        <a:cs typeface="Times New Roman"/>
                      </a:endParaRPr>
                    </a:p>
                  </a:txBody>
                  <a:tcPr marL="9525" marR="9525" marT="9525" marB="0" anchor="ctr"/>
                </a:tc>
              </a:tr>
              <a:tr h="171450">
                <a:tc>
                  <a:txBody>
                    <a:bodyPr/>
                    <a:lstStyle/>
                    <a:p>
                      <a:pPr algn="ctr">
                        <a:spcAft>
                          <a:spcPts val="0"/>
                        </a:spcAft>
                      </a:pPr>
                      <a:r>
                        <a:rPr lang="en-US" sz="1800" kern="100">
                          <a:effectLst/>
                        </a:rPr>
                        <a:t>Japan</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KSFO</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5</a:t>
                      </a:r>
                      <a:endParaRPr lang="ja-JP" sz="2400" kern="100">
                        <a:effectLst/>
                        <a:latin typeface="Century"/>
                        <a:ea typeface="ＭＳ 明朝"/>
                        <a:cs typeface="Times New Roman"/>
                      </a:endParaRPr>
                    </a:p>
                  </a:txBody>
                  <a:tcPr marL="9525" marR="9525" marT="9525" marB="0" anchor="ctr"/>
                </a:tc>
              </a:tr>
              <a:tr h="171450">
                <a:tc>
                  <a:txBody>
                    <a:bodyPr/>
                    <a:lstStyle/>
                    <a:p>
                      <a:pPr algn="ctr">
                        <a:spcAft>
                          <a:spcPts val="0"/>
                        </a:spcAft>
                      </a:pPr>
                      <a:r>
                        <a:rPr lang="en-US" sz="1800" kern="100">
                          <a:effectLst/>
                        </a:rPr>
                        <a:t>Asian countries</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KSFO</a:t>
                      </a:r>
                      <a:endParaRPr lang="ja-JP" sz="2400" kern="100">
                        <a:effectLst/>
                        <a:latin typeface="Century"/>
                        <a:ea typeface="ＭＳ 明朝"/>
                        <a:cs typeface="Times New Roman"/>
                      </a:endParaRPr>
                    </a:p>
                  </a:txBody>
                  <a:tcPr marL="9525" marR="9525" marT="9525" marB="0" anchor="ctr"/>
                </a:tc>
                <a:tc>
                  <a:txBody>
                    <a:bodyPr/>
                    <a:lstStyle/>
                    <a:p>
                      <a:pPr algn="ctr">
                        <a:spcAft>
                          <a:spcPts val="0"/>
                        </a:spcAft>
                      </a:pPr>
                      <a:r>
                        <a:rPr lang="en-US" sz="1800" kern="100">
                          <a:effectLst/>
                        </a:rPr>
                        <a:t>9</a:t>
                      </a:r>
                      <a:endParaRPr lang="ja-JP" sz="2400" kern="100">
                        <a:effectLst/>
                        <a:latin typeface="Century"/>
                        <a:ea typeface="ＭＳ 明朝"/>
                        <a:cs typeface="Times New Roman"/>
                      </a:endParaRPr>
                    </a:p>
                  </a:txBody>
                  <a:tcPr marL="9525" marR="9525" marT="9525" marB="0" anchor="ctr"/>
                </a:tc>
              </a:tr>
              <a:tr h="171450">
                <a:tc gridSpan="2">
                  <a:txBody>
                    <a:bodyPr/>
                    <a:lstStyle/>
                    <a:p>
                      <a:pPr algn="ctr">
                        <a:spcAft>
                          <a:spcPts val="0"/>
                        </a:spcAft>
                      </a:pPr>
                      <a:r>
                        <a:rPr lang="en-US" sz="1800" kern="100">
                          <a:effectLst/>
                        </a:rPr>
                        <a:t>TOTAL</a:t>
                      </a:r>
                      <a:endParaRPr lang="ja-JP" sz="2400" kern="100">
                        <a:effectLst/>
                        <a:latin typeface="Century"/>
                        <a:ea typeface="ＭＳ 明朝"/>
                        <a:cs typeface="Times New Roman"/>
                      </a:endParaRPr>
                    </a:p>
                  </a:txBody>
                  <a:tcPr marL="9525" marR="9525" marT="9525" marB="0" anchor="ctr"/>
                </a:tc>
                <a:tc hMerge="1">
                  <a:txBody>
                    <a:bodyPr/>
                    <a:lstStyle/>
                    <a:p>
                      <a:endParaRPr kumimoji="1" lang="ja-JP" altLang="en-US"/>
                    </a:p>
                  </a:txBody>
                  <a:tcPr/>
                </a:tc>
                <a:tc>
                  <a:txBody>
                    <a:bodyPr/>
                    <a:lstStyle/>
                    <a:p>
                      <a:pPr algn="ctr">
                        <a:spcAft>
                          <a:spcPts val="0"/>
                        </a:spcAft>
                      </a:pPr>
                      <a:r>
                        <a:rPr lang="en-US" sz="1800" kern="100" dirty="0">
                          <a:effectLst/>
                        </a:rPr>
                        <a:t>37</a:t>
                      </a:r>
                      <a:endParaRPr lang="ja-JP" sz="2400" kern="100" dirty="0">
                        <a:effectLst/>
                        <a:latin typeface="Century"/>
                        <a:ea typeface="ＭＳ 明朝"/>
                        <a:cs typeface="Times New Roman"/>
                      </a:endParaRPr>
                    </a:p>
                  </a:txBody>
                  <a:tcPr marL="9525" marR="9525" marT="9525" marB="0" anchor="ctr"/>
                </a:tc>
              </a:tr>
            </a:tbl>
          </a:graphicData>
        </a:graphic>
      </p:graphicFrame>
      <p:sp>
        <p:nvSpPr>
          <p:cNvPr id="5" name="テキスト ボックス 4"/>
          <p:cNvSpPr txBox="1"/>
          <p:nvPr/>
        </p:nvSpPr>
        <p:spPr>
          <a:xfrm>
            <a:off x="6444208" y="1641574"/>
            <a:ext cx="2160240" cy="923330"/>
          </a:xfrm>
          <a:prstGeom prst="rect">
            <a:avLst/>
          </a:prstGeom>
          <a:noFill/>
        </p:spPr>
        <p:txBody>
          <a:bodyPr wrap="square" rtlCol="0">
            <a:spAutoFit/>
          </a:bodyPr>
          <a:lstStyle/>
          <a:p>
            <a:r>
              <a:rPr kumimoji="1" lang="en-US" altLang="ja-JP" dirty="0" smtClean="0"/>
              <a:t>RNP4 ratio</a:t>
            </a:r>
          </a:p>
          <a:p>
            <a:r>
              <a:rPr lang="en-US" altLang="ja-JP" dirty="0"/>
              <a:t> </a:t>
            </a:r>
            <a:r>
              <a:rPr lang="en-US" altLang="ja-JP" dirty="0" smtClean="0"/>
              <a:t> IPACG/38  44%</a:t>
            </a:r>
          </a:p>
          <a:p>
            <a:r>
              <a:rPr kumimoji="1" lang="en-US" altLang="ja-JP" dirty="0" smtClean="0"/>
              <a:t>  IPACG/39  59%</a:t>
            </a:r>
            <a:endParaRPr kumimoji="1" lang="ja-JP" altLang="en-US" dirty="0"/>
          </a:p>
        </p:txBody>
      </p:sp>
      <p:sp>
        <p:nvSpPr>
          <p:cNvPr id="6" name="テキスト ボックス 5"/>
          <p:cNvSpPr txBox="1"/>
          <p:nvPr/>
        </p:nvSpPr>
        <p:spPr>
          <a:xfrm>
            <a:off x="1187624" y="1268760"/>
            <a:ext cx="2664296" cy="400110"/>
          </a:xfrm>
          <a:prstGeom prst="rect">
            <a:avLst/>
          </a:prstGeom>
          <a:noFill/>
        </p:spPr>
        <p:txBody>
          <a:bodyPr wrap="square" rtlCol="0">
            <a:spAutoFit/>
          </a:bodyPr>
          <a:lstStyle/>
          <a:p>
            <a:r>
              <a:rPr kumimoji="1" lang="en-US" altLang="ja-JP" sz="2000" dirty="0" smtClean="0"/>
              <a:t>City Pairs</a:t>
            </a:r>
            <a:endParaRPr kumimoji="1" lang="ja-JP" altLang="en-US" sz="2000" dirty="0"/>
          </a:p>
        </p:txBody>
      </p:sp>
      <p:sp>
        <p:nvSpPr>
          <p:cNvPr id="7" name="テキスト ボックス 6"/>
          <p:cNvSpPr txBox="1"/>
          <p:nvPr/>
        </p:nvSpPr>
        <p:spPr>
          <a:xfrm>
            <a:off x="1211937" y="3573016"/>
            <a:ext cx="2664296" cy="400110"/>
          </a:xfrm>
          <a:prstGeom prst="rect">
            <a:avLst/>
          </a:prstGeom>
          <a:noFill/>
        </p:spPr>
        <p:txBody>
          <a:bodyPr wrap="square" rtlCol="0">
            <a:spAutoFit/>
          </a:bodyPr>
          <a:lstStyle/>
          <a:p>
            <a:r>
              <a:rPr lang="en-US" altLang="ja-JP" sz="2000" dirty="0" smtClean="0"/>
              <a:t>Flight Schedule</a:t>
            </a:r>
            <a:endParaRPr kumimoji="1" lang="ja-JP" altLang="en-US" sz="2000" dirty="0"/>
          </a:p>
        </p:txBody>
      </p:sp>
      <p:graphicFrame>
        <p:nvGraphicFramePr>
          <p:cNvPr id="8" name="グラフ 7"/>
          <p:cNvGraphicFramePr>
            <a:graphicFrameLocks/>
          </p:cNvGraphicFramePr>
          <p:nvPr>
            <p:extLst>
              <p:ext uri="{D42A27DB-BD31-4B8C-83A1-F6EECF244321}">
                <p14:modId xmlns:p14="http://schemas.microsoft.com/office/powerpoint/2010/main" val="3676283320"/>
              </p:ext>
            </p:extLst>
          </p:nvPr>
        </p:nvGraphicFramePr>
        <p:xfrm>
          <a:off x="1547664" y="3905952"/>
          <a:ext cx="42672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p:cNvSpPr txBox="1"/>
          <p:nvPr/>
        </p:nvSpPr>
        <p:spPr>
          <a:xfrm>
            <a:off x="6130058" y="4437112"/>
            <a:ext cx="2448272" cy="646331"/>
          </a:xfrm>
          <a:prstGeom prst="rect">
            <a:avLst/>
          </a:prstGeom>
          <a:noFill/>
        </p:spPr>
        <p:txBody>
          <a:bodyPr wrap="square" rtlCol="0">
            <a:spAutoFit/>
          </a:bodyPr>
          <a:lstStyle/>
          <a:p>
            <a:r>
              <a:rPr kumimoji="1" lang="en-US" altLang="ja-JP" dirty="0" smtClean="0"/>
              <a:t>Generated based on actual Flight Plan</a:t>
            </a:r>
            <a:endParaRPr kumimoji="1" lang="ja-JP" altLang="en-US" dirty="0"/>
          </a:p>
        </p:txBody>
      </p:sp>
    </p:spTree>
    <p:extLst>
      <p:ext uri="{BB962C8B-B14F-4D97-AF65-F5344CB8AC3E}">
        <p14:creationId xmlns:p14="http://schemas.microsoft.com/office/powerpoint/2010/main" val="39645889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コンテンツ プレースホルダー 2"/>
          <p:cNvSpPr txBox="1">
            <a:spLocks/>
          </p:cNvSpPr>
          <p:nvPr/>
        </p:nvSpPr>
        <p:spPr>
          <a:xfrm>
            <a:off x="4716016" y="1716294"/>
            <a:ext cx="4248472" cy="4118838"/>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ü"/>
            </a:pPr>
            <a:r>
              <a:rPr lang="en-US" altLang="ja-JP" b="1" i="1" dirty="0" smtClean="0"/>
              <a:t>Model A</a:t>
            </a:r>
          </a:p>
          <a:p>
            <a:pPr marL="0" indent="0">
              <a:buNone/>
            </a:pPr>
            <a:r>
              <a:rPr lang="en-US" altLang="ja-JP" dirty="0" smtClean="0"/>
              <a:t>Baseline case that includes the current restriction to avoid PACOTS Track 2 by at least 50 NM</a:t>
            </a:r>
          </a:p>
          <a:p>
            <a:pPr marL="0" indent="0">
              <a:buNone/>
            </a:pPr>
            <a:endParaRPr lang="en-US" altLang="ja-JP" dirty="0" smtClean="0"/>
          </a:p>
          <a:p>
            <a:pPr marL="0" indent="0">
              <a:buNone/>
            </a:pPr>
            <a:endParaRPr lang="en-US" altLang="ja-JP" dirty="0"/>
          </a:p>
          <a:p>
            <a:pPr marL="0" indent="0">
              <a:buNone/>
            </a:pPr>
            <a:endParaRPr lang="en-US" altLang="ja-JP" dirty="0" smtClean="0"/>
          </a:p>
          <a:p>
            <a:pPr>
              <a:buFont typeface="Wingdings" panose="05000000000000000000" pitchFamily="2" charset="2"/>
              <a:buChar char="ü"/>
            </a:pPr>
            <a:r>
              <a:rPr lang="en-US" altLang="ja-JP" b="1" i="1" dirty="0" smtClean="0"/>
              <a:t>Model B</a:t>
            </a:r>
          </a:p>
          <a:p>
            <a:pPr marL="0" indent="0">
              <a:buNone/>
            </a:pPr>
            <a:r>
              <a:rPr lang="en-US" altLang="ja-JP" dirty="0" smtClean="0"/>
              <a:t>Allows Track 2 UPRs only to branch southward from PACOTS Track 2 and are not permitted to re-converge</a:t>
            </a:r>
            <a:endParaRPr lang="ja-JP" altLang="en-US" dirty="0"/>
          </a:p>
        </p:txBody>
      </p:sp>
      <p:grpSp>
        <p:nvGrpSpPr>
          <p:cNvPr id="33" name="グループ化 32"/>
          <p:cNvGrpSpPr/>
          <p:nvPr/>
        </p:nvGrpSpPr>
        <p:grpSpPr>
          <a:xfrm>
            <a:off x="5045940" y="5551162"/>
            <a:ext cx="3717650" cy="764664"/>
            <a:chOff x="683568" y="3162672"/>
            <a:chExt cx="6196083" cy="1274440"/>
          </a:xfrm>
        </p:grpSpPr>
        <p:sp>
          <p:nvSpPr>
            <p:cNvPr id="38" name="正方形/長方形 37"/>
            <p:cNvSpPr/>
            <p:nvPr/>
          </p:nvSpPr>
          <p:spPr>
            <a:xfrm>
              <a:off x="710863" y="3162672"/>
              <a:ext cx="6168788" cy="12744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a:off x="710863" y="3437574"/>
              <a:ext cx="6168788" cy="805218"/>
            </a:xfrm>
            <a:custGeom>
              <a:avLst/>
              <a:gdLst>
                <a:gd name="connsiteX0" fmla="*/ 13648 w 6168788"/>
                <a:gd name="connsiteY0" fmla="*/ 436728 h 805218"/>
                <a:gd name="connsiteX1" fmla="*/ 1364776 w 6168788"/>
                <a:gd name="connsiteY1" fmla="*/ 95534 h 805218"/>
                <a:gd name="connsiteX2" fmla="*/ 2674961 w 6168788"/>
                <a:gd name="connsiteY2" fmla="*/ 0 h 805218"/>
                <a:gd name="connsiteX3" fmla="*/ 4804012 w 6168788"/>
                <a:gd name="connsiteY3" fmla="*/ 54591 h 805218"/>
                <a:gd name="connsiteX4" fmla="*/ 6168788 w 6168788"/>
                <a:gd name="connsiteY4" fmla="*/ 423081 h 805218"/>
                <a:gd name="connsiteX5" fmla="*/ 6168788 w 6168788"/>
                <a:gd name="connsiteY5" fmla="*/ 791570 h 805218"/>
                <a:gd name="connsiteX6" fmla="*/ 4817660 w 6168788"/>
                <a:gd name="connsiteY6" fmla="*/ 368490 h 805218"/>
                <a:gd name="connsiteX7" fmla="*/ 3057099 w 6168788"/>
                <a:gd name="connsiteY7" fmla="*/ 300251 h 805218"/>
                <a:gd name="connsiteX8" fmla="*/ 1514902 w 6168788"/>
                <a:gd name="connsiteY8" fmla="*/ 382137 h 805218"/>
                <a:gd name="connsiteX9" fmla="*/ 0 w 6168788"/>
                <a:gd name="connsiteY9" fmla="*/ 805218 h 805218"/>
                <a:gd name="connsiteX10" fmla="*/ 13648 w 6168788"/>
                <a:gd name="connsiteY10" fmla="*/ 436728 h 8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68788" h="805218">
                  <a:moveTo>
                    <a:pt x="13648" y="436728"/>
                  </a:moveTo>
                  <a:lnTo>
                    <a:pt x="1364776" y="95534"/>
                  </a:lnTo>
                  <a:lnTo>
                    <a:pt x="2674961" y="0"/>
                  </a:lnTo>
                  <a:lnTo>
                    <a:pt x="4804012" y="54591"/>
                  </a:lnTo>
                  <a:lnTo>
                    <a:pt x="6168788" y="423081"/>
                  </a:lnTo>
                  <a:lnTo>
                    <a:pt x="6168788" y="791570"/>
                  </a:lnTo>
                  <a:lnTo>
                    <a:pt x="4817660" y="368490"/>
                  </a:lnTo>
                  <a:lnTo>
                    <a:pt x="3057099" y="300251"/>
                  </a:lnTo>
                  <a:lnTo>
                    <a:pt x="1514902" y="382137"/>
                  </a:lnTo>
                  <a:lnTo>
                    <a:pt x="0" y="805218"/>
                  </a:lnTo>
                  <a:lnTo>
                    <a:pt x="13648" y="436728"/>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p:cNvSpPr/>
            <p:nvPr/>
          </p:nvSpPr>
          <p:spPr>
            <a:xfrm>
              <a:off x="683568" y="3568817"/>
              <a:ext cx="6182435" cy="477672"/>
            </a:xfrm>
            <a:custGeom>
              <a:avLst/>
              <a:gdLst>
                <a:gd name="connsiteX0" fmla="*/ 0 w 6182435"/>
                <a:gd name="connsiteY0" fmla="*/ 477672 h 477672"/>
                <a:gd name="connsiteX1" fmla="*/ 1433015 w 6182435"/>
                <a:gd name="connsiteY1" fmla="*/ 95535 h 477672"/>
                <a:gd name="connsiteX2" fmla="*/ 3057098 w 6182435"/>
                <a:gd name="connsiteY2" fmla="*/ 0 h 477672"/>
                <a:gd name="connsiteX3" fmla="*/ 4831307 w 6182435"/>
                <a:gd name="connsiteY3" fmla="*/ 68239 h 477672"/>
                <a:gd name="connsiteX4" fmla="*/ 6182435 w 6182435"/>
                <a:gd name="connsiteY4" fmla="*/ 423081 h 477672"/>
                <a:gd name="connsiteX5" fmla="*/ 6182435 w 6182435"/>
                <a:gd name="connsiteY5" fmla="*/ 423081 h 477672"/>
                <a:gd name="connsiteX6" fmla="*/ 6182435 w 6182435"/>
                <a:gd name="connsiteY6" fmla="*/ 423081 h 4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82435" h="477672">
                  <a:moveTo>
                    <a:pt x="0" y="477672"/>
                  </a:moveTo>
                  <a:lnTo>
                    <a:pt x="1433015" y="95535"/>
                  </a:lnTo>
                  <a:lnTo>
                    <a:pt x="3057098" y="0"/>
                  </a:lnTo>
                  <a:lnTo>
                    <a:pt x="4831307" y="68239"/>
                  </a:lnTo>
                  <a:lnTo>
                    <a:pt x="6182435" y="423081"/>
                  </a:lnTo>
                  <a:lnTo>
                    <a:pt x="6182435" y="423081"/>
                  </a:lnTo>
                  <a:lnTo>
                    <a:pt x="6182435" y="423081"/>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フリーフォーム 33"/>
          <p:cNvSpPr/>
          <p:nvPr/>
        </p:nvSpPr>
        <p:spPr>
          <a:xfrm>
            <a:off x="5904084" y="5848119"/>
            <a:ext cx="2842953" cy="470262"/>
          </a:xfrm>
          <a:custGeom>
            <a:avLst/>
            <a:gdLst>
              <a:gd name="connsiteX0" fmla="*/ 0 w 4738254"/>
              <a:gd name="connsiteY0" fmla="*/ 0 h 783771"/>
              <a:gd name="connsiteX1" fmla="*/ 1650670 w 4738254"/>
              <a:gd name="connsiteY1" fmla="*/ 83127 h 783771"/>
              <a:gd name="connsiteX2" fmla="*/ 3396343 w 4738254"/>
              <a:gd name="connsiteY2" fmla="*/ 391886 h 783771"/>
              <a:gd name="connsiteX3" fmla="*/ 4738254 w 4738254"/>
              <a:gd name="connsiteY3" fmla="*/ 783771 h 783771"/>
            </a:gdLst>
            <a:ahLst/>
            <a:cxnLst>
              <a:cxn ang="0">
                <a:pos x="connsiteX0" y="connsiteY0"/>
              </a:cxn>
              <a:cxn ang="0">
                <a:pos x="connsiteX1" y="connsiteY1"/>
              </a:cxn>
              <a:cxn ang="0">
                <a:pos x="connsiteX2" y="connsiteY2"/>
              </a:cxn>
              <a:cxn ang="0">
                <a:pos x="connsiteX3" y="connsiteY3"/>
              </a:cxn>
            </a:cxnLst>
            <a:rect l="l" t="t" r="r" b="b"/>
            <a:pathLst>
              <a:path w="4738254" h="783771">
                <a:moveTo>
                  <a:pt x="0" y="0"/>
                </a:moveTo>
                <a:lnTo>
                  <a:pt x="1650670" y="83127"/>
                </a:lnTo>
                <a:lnTo>
                  <a:pt x="3396343" y="391886"/>
                </a:lnTo>
                <a:lnTo>
                  <a:pt x="4738254" y="783771"/>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コネクタ 34"/>
          <p:cNvCxnSpPr>
            <a:stCxn id="34" idx="2"/>
            <a:endCxn id="40" idx="4"/>
          </p:cNvCxnSpPr>
          <p:nvPr/>
        </p:nvCxnSpPr>
        <p:spPr>
          <a:xfrm flipV="1">
            <a:off x="7941890" y="6048697"/>
            <a:ext cx="813511" cy="34553"/>
          </a:xfrm>
          <a:prstGeom prst="line">
            <a:avLst/>
          </a:prstGeom>
          <a:ln w="19050">
            <a:solidFill>
              <a:srgbClr val="FF0000"/>
            </a:solidFill>
            <a:prstDash val="sysDash"/>
            <a:tailEnd type="triangle" w="lg" len="lg"/>
          </a:ln>
        </p:spPr>
        <p:style>
          <a:lnRef idx="1">
            <a:schemeClr val="accent1"/>
          </a:lnRef>
          <a:fillRef idx="0">
            <a:schemeClr val="accent1"/>
          </a:fillRef>
          <a:effectRef idx="0">
            <a:schemeClr val="accent1"/>
          </a:effectRef>
          <a:fontRef idx="minor">
            <a:schemeClr val="tx1"/>
          </a:fontRef>
        </p:style>
      </p:cxnSp>
      <p:pic>
        <p:nvPicPr>
          <p:cNvPr id="36" name="Picture 2" descr="C:\Users\h-hirabayashi.ENRI\AppData\Local\Microsoft\Windows\Temporary Internet Files\Content.IE5\60WRQEXO\MC90022809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2322" y="5823930"/>
            <a:ext cx="323885" cy="25932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Users\h-hirabayashi.ENRI\AppData\Local\Microsoft\Windows\Temporary Internet Files\Content.IE5\661SYPHI\MC90030367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56567" y="5963333"/>
            <a:ext cx="184156" cy="185104"/>
          </a:xfrm>
          <a:prstGeom prst="rect">
            <a:avLst/>
          </a:prstGeom>
          <a:noFill/>
          <a:extLst>
            <a:ext uri="{909E8E84-426E-40DD-AFC4-6F175D3DCCD1}">
              <a14:hiddenFill xmlns:a14="http://schemas.microsoft.com/office/drawing/2010/main">
                <a:solidFill>
                  <a:srgbClr val="FFFFFF"/>
                </a:solidFill>
              </a14:hiddenFill>
            </a:ext>
          </a:extLst>
        </p:spPr>
      </p:pic>
      <p:grpSp>
        <p:nvGrpSpPr>
          <p:cNvPr id="26" name="グループ化 25"/>
          <p:cNvGrpSpPr>
            <a:grpSpLocks noChangeAspect="1"/>
          </p:cNvGrpSpPr>
          <p:nvPr/>
        </p:nvGrpSpPr>
        <p:grpSpPr>
          <a:xfrm>
            <a:off x="5061045" y="3013186"/>
            <a:ext cx="3717646" cy="764664"/>
            <a:chOff x="764275" y="1340768"/>
            <a:chExt cx="6196083" cy="1274440"/>
          </a:xfrm>
        </p:grpSpPr>
        <p:grpSp>
          <p:nvGrpSpPr>
            <p:cNvPr id="27" name="グループ化 26"/>
            <p:cNvGrpSpPr/>
            <p:nvPr/>
          </p:nvGrpSpPr>
          <p:grpSpPr>
            <a:xfrm>
              <a:off x="764275" y="1340768"/>
              <a:ext cx="6196083" cy="1274440"/>
              <a:chOff x="764275" y="1340768"/>
              <a:chExt cx="6196083" cy="1274440"/>
            </a:xfrm>
          </p:grpSpPr>
          <p:sp>
            <p:nvSpPr>
              <p:cNvPr id="29" name="正方形/長方形 28"/>
              <p:cNvSpPr/>
              <p:nvPr/>
            </p:nvSpPr>
            <p:spPr>
              <a:xfrm>
                <a:off x="791570" y="1340768"/>
                <a:ext cx="6168788" cy="12744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p:cNvSpPr/>
              <p:nvPr/>
            </p:nvSpPr>
            <p:spPr>
              <a:xfrm>
                <a:off x="791570" y="1615670"/>
                <a:ext cx="6168788" cy="805218"/>
              </a:xfrm>
              <a:custGeom>
                <a:avLst/>
                <a:gdLst>
                  <a:gd name="connsiteX0" fmla="*/ 13648 w 6168788"/>
                  <a:gd name="connsiteY0" fmla="*/ 436728 h 805218"/>
                  <a:gd name="connsiteX1" fmla="*/ 1364776 w 6168788"/>
                  <a:gd name="connsiteY1" fmla="*/ 95534 h 805218"/>
                  <a:gd name="connsiteX2" fmla="*/ 2674961 w 6168788"/>
                  <a:gd name="connsiteY2" fmla="*/ 0 h 805218"/>
                  <a:gd name="connsiteX3" fmla="*/ 4804012 w 6168788"/>
                  <a:gd name="connsiteY3" fmla="*/ 54591 h 805218"/>
                  <a:gd name="connsiteX4" fmla="*/ 6168788 w 6168788"/>
                  <a:gd name="connsiteY4" fmla="*/ 423081 h 805218"/>
                  <a:gd name="connsiteX5" fmla="*/ 6168788 w 6168788"/>
                  <a:gd name="connsiteY5" fmla="*/ 791570 h 805218"/>
                  <a:gd name="connsiteX6" fmla="*/ 4817660 w 6168788"/>
                  <a:gd name="connsiteY6" fmla="*/ 368490 h 805218"/>
                  <a:gd name="connsiteX7" fmla="*/ 3057099 w 6168788"/>
                  <a:gd name="connsiteY7" fmla="*/ 300251 h 805218"/>
                  <a:gd name="connsiteX8" fmla="*/ 1514902 w 6168788"/>
                  <a:gd name="connsiteY8" fmla="*/ 382137 h 805218"/>
                  <a:gd name="connsiteX9" fmla="*/ 0 w 6168788"/>
                  <a:gd name="connsiteY9" fmla="*/ 805218 h 805218"/>
                  <a:gd name="connsiteX10" fmla="*/ 13648 w 6168788"/>
                  <a:gd name="connsiteY10" fmla="*/ 436728 h 8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68788" h="805218">
                    <a:moveTo>
                      <a:pt x="13648" y="436728"/>
                    </a:moveTo>
                    <a:lnTo>
                      <a:pt x="1364776" y="95534"/>
                    </a:lnTo>
                    <a:lnTo>
                      <a:pt x="2674961" y="0"/>
                    </a:lnTo>
                    <a:lnTo>
                      <a:pt x="4804012" y="54591"/>
                    </a:lnTo>
                    <a:lnTo>
                      <a:pt x="6168788" y="423081"/>
                    </a:lnTo>
                    <a:lnTo>
                      <a:pt x="6168788" y="791570"/>
                    </a:lnTo>
                    <a:lnTo>
                      <a:pt x="4817660" y="368490"/>
                    </a:lnTo>
                    <a:lnTo>
                      <a:pt x="3057099" y="300251"/>
                    </a:lnTo>
                    <a:lnTo>
                      <a:pt x="1514902" y="382137"/>
                    </a:lnTo>
                    <a:lnTo>
                      <a:pt x="0" y="805218"/>
                    </a:lnTo>
                    <a:lnTo>
                      <a:pt x="13648" y="436728"/>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リーフォーム 30"/>
              <p:cNvSpPr/>
              <p:nvPr/>
            </p:nvSpPr>
            <p:spPr>
              <a:xfrm>
                <a:off x="764275" y="1746913"/>
                <a:ext cx="6182435" cy="477672"/>
              </a:xfrm>
              <a:custGeom>
                <a:avLst/>
                <a:gdLst>
                  <a:gd name="connsiteX0" fmla="*/ 0 w 6182435"/>
                  <a:gd name="connsiteY0" fmla="*/ 477672 h 477672"/>
                  <a:gd name="connsiteX1" fmla="*/ 1433015 w 6182435"/>
                  <a:gd name="connsiteY1" fmla="*/ 95535 h 477672"/>
                  <a:gd name="connsiteX2" fmla="*/ 3057098 w 6182435"/>
                  <a:gd name="connsiteY2" fmla="*/ 0 h 477672"/>
                  <a:gd name="connsiteX3" fmla="*/ 4831307 w 6182435"/>
                  <a:gd name="connsiteY3" fmla="*/ 68239 h 477672"/>
                  <a:gd name="connsiteX4" fmla="*/ 6182435 w 6182435"/>
                  <a:gd name="connsiteY4" fmla="*/ 423081 h 477672"/>
                  <a:gd name="connsiteX5" fmla="*/ 6182435 w 6182435"/>
                  <a:gd name="connsiteY5" fmla="*/ 423081 h 477672"/>
                  <a:gd name="connsiteX6" fmla="*/ 6182435 w 6182435"/>
                  <a:gd name="connsiteY6" fmla="*/ 423081 h 4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82435" h="477672">
                    <a:moveTo>
                      <a:pt x="0" y="477672"/>
                    </a:moveTo>
                    <a:lnTo>
                      <a:pt x="1433015" y="95535"/>
                    </a:lnTo>
                    <a:lnTo>
                      <a:pt x="3057098" y="0"/>
                    </a:lnTo>
                    <a:lnTo>
                      <a:pt x="4831307" y="68239"/>
                    </a:lnTo>
                    <a:lnTo>
                      <a:pt x="6182435" y="423081"/>
                    </a:lnTo>
                    <a:lnTo>
                      <a:pt x="6182435" y="423081"/>
                    </a:lnTo>
                    <a:lnTo>
                      <a:pt x="6182435" y="423081"/>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フリーフォーム 27"/>
            <p:cNvSpPr/>
            <p:nvPr/>
          </p:nvSpPr>
          <p:spPr>
            <a:xfrm>
              <a:off x="795647" y="1947553"/>
              <a:ext cx="6139543" cy="641268"/>
            </a:xfrm>
            <a:custGeom>
              <a:avLst/>
              <a:gdLst>
                <a:gd name="connsiteX0" fmla="*/ 0 w 6139543"/>
                <a:gd name="connsiteY0" fmla="*/ 486889 h 641268"/>
                <a:gd name="connsiteX1" fmla="*/ 1484415 w 6139543"/>
                <a:gd name="connsiteY1" fmla="*/ 59377 h 641268"/>
                <a:gd name="connsiteX2" fmla="*/ 3016332 w 6139543"/>
                <a:gd name="connsiteY2" fmla="*/ 0 h 641268"/>
                <a:gd name="connsiteX3" fmla="*/ 4797631 w 6139543"/>
                <a:gd name="connsiteY3" fmla="*/ 320634 h 641268"/>
                <a:gd name="connsiteX4" fmla="*/ 6139543 w 6139543"/>
                <a:gd name="connsiteY4" fmla="*/ 641268 h 641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543" h="641268">
                  <a:moveTo>
                    <a:pt x="0" y="486889"/>
                  </a:moveTo>
                  <a:lnTo>
                    <a:pt x="1484415" y="59377"/>
                  </a:lnTo>
                  <a:lnTo>
                    <a:pt x="3016332" y="0"/>
                  </a:lnTo>
                  <a:lnTo>
                    <a:pt x="4797631" y="320634"/>
                  </a:lnTo>
                  <a:lnTo>
                    <a:pt x="6139543" y="641268"/>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Computer Simulation</a:t>
            </a:r>
            <a:endParaRPr kumimoji="1" lang="ja-JP" altLang="en-US" dirty="0"/>
          </a:p>
        </p:txBody>
      </p:sp>
      <p:sp>
        <p:nvSpPr>
          <p:cNvPr id="3" name="コンテンツ プレースホルダー 2"/>
          <p:cNvSpPr>
            <a:spLocks noGrp="1"/>
          </p:cNvSpPr>
          <p:nvPr>
            <p:ph idx="1"/>
          </p:nvPr>
        </p:nvSpPr>
        <p:spPr>
          <a:xfrm>
            <a:off x="323528" y="764704"/>
            <a:ext cx="2448272" cy="576064"/>
          </a:xfrm>
        </p:spPr>
        <p:txBody>
          <a:bodyPr>
            <a:normAutofit lnSpcReduction="10000"/>
          </a:bodyPr>
          <a:lstStyle/>
          <a:p>
            <a:r>
              <a:rPr kumimoji="1" lang="en-US" altLang="ja-JP" dirty="0" smtClean="0"/>
              <a:t>Wind Data</a:t>
            </a:r>
            <a:endParaRPr kumimoji="1" lang="ja-JP" altLang="en-US" dirty="0"/>
          </a:p>
        </p:txBody>
      </p:sp>
      <p:graphicFrame>
        <p:nvGraphicFramePr>
          <p:cNvPr id="9" name="表 8"/>
          <p:cNvGraphicFramePr>
            <a:graphicFrameLocks noGrp="1"/>
          </p:cNvGraphicFramePr>
          <p:nvPr>
            <p:extLst>
              <p:ext uri="{D42A27DB-BD31-4B8C-83A1-F6EECF244321}">
                <p14:modId xmlns:p14="http://schemas.microsoft.com/office/powerpoint/2010/main" val="3314674107"/>
              </p:ext>
            </p:extLst>
          </p:nvPr>
        </p:nvGraphicFramePr>
        <p:xfrm>
          <a:off x="179512" y="1488152"/>
          <a:ext cx="4217673" cy="4389120"/>
        </p:xfrm>
        <a:graphic>
          <a:graphicData uri="http://schemas.openxmlformats.org/drawingml/2006/table">
            <a:tbl>
              <a:tblPr firstRow="1" firstCol="1" bandRow="1">
                <a:tableStyleId>{2A488322-F2BA-4B5B-9748-0D474271808F}</a:tableStyleId>
              </a:tblPr>
              <a:tblGrid>
                <a:gridCol w="1497755"/>
                <a:gridCol w="1918192"/>
                <a:gridCol w="801726"/>
              </a:tblGrid>
              <a:tr h="171450">
                <a:tc>
                  <a:txBody>
                    <a:bodyPr/>
                    <a:lstStyle/>
                    <a:p>
                      <a:endParaRPr lang="ja-JP" sz="2000" b="0" kern="100" dirty="0">
                        <a:solidFill>
                          <a:sysClr val="windowText" lastClr="000000"/>
                        </a:solidFill>
                        <a:effectLst/>
                        <a:latin typeface="Century"/>
                      </a:endParaRPr>
                    </a:p>
                  </a:txBody>
                  <a:tcPr marL="62865" marR="62865" marT="0" marB="0" anchor="ctr"/>
                </a:tc>
                <a:tc>
                  <a:txBody>
                    <a:bodyPr/>
                    <a:lstStyle/>
                    <a:p>
                      <a:pPr algn="ctr">
                        <a:spcAft>
                          <a:spcPts val="0"/>
                        </a:spcAft>
                      </a:pPr>
                      <a:r>
                        <a:rPr lang="en-US" sz="1600" b="0" kern="0" dirty="0" smtClean="0">
                          <a:solidFill>
                            <a:sysClr val="windowText" lastClr="000000"/>
                          </a:solidFill>
                          <a:effectLst/>
                        </a:rPr>
                        <a:t>PACOTS Track 2</a:t>
                      </a:r>
                    </a:p>
                    <a:p>
                      <a:pPr algn="ctr">
                        <a:spcAft>
                          <a:spcPts val="0"/>
                        </a:spcAft>
                      </a:pPr>
                      <a:r>
                        <a:rPr lang="en-US" altLang="ja-JP" sz="1600" b="0" kern="0" dirty="0" smtClean="0">
                          <a:solidFill>
                            <a:sysClr val="windowText" lastClr="000000"/>
                          </a:solidFill>
                          <a:effectLst/>
                        </a:rPr>
                        <a:t>Entrance Gate</a:t>
                      </a:r>
                      <a:endParaRPr lang="ja-JP" sz="2000" b="0" kern="100" dirty="0">
                        <a:solidFill>
                          <a:sysClr val="windowText" lastClr="000000"/>
                        </a:solidFill>
                        <a:effectLst/>
                        <a:latin typeface="+mj-lt"/>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No</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2012/1/8</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SEALS</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2012/2/1</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LEPKI</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Day2</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2012/4/4</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EMRON</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Day3</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2012/7/30</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KALNA</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Day4</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2012/8/22</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KALNA</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Day5</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2012/8/29</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EMRON</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Day6</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2012/10/7</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KALNA</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Day7</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2012/11/16</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EMRON</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Day8</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2013/1/20</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SEALS</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Day9</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2013/1/24</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LEPKI</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Day10</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2013/1/25</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EMRON</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Day11</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2013/1/31</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SEALS</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Day12</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2013/2/5</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KALNA</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Day13</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2013/3/7</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LEPKI</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Day14</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2013/4/15</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KALNA</a:t>
                      </a:r>
                      <a:endParaRPr lang="ja-JP" sz="2000" b="0" kern="10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a:solidFill>
                            <a:sysClr val="windowText" lastClr="000000"/>
                          </a:solidFill>
                          <a:effectLst/>
                        </a:rPr>
                        <a:t>Day15</a:t>
                      </a:r>
                      <a:endParaRPr lang="ja-JP" sz="2000" b="0" kern="100">
                        <a:solidFill>
                          <a:sysClr val="windowText" lastClr="000000"/>
                        </a:solidFill>
                        <a:effectLst/>
                        <a:latin typeface="Century"/>
                        <a:ea typeface="ＭＳ 明朝"/>
                        <a:cs typeface="Times New Roman"/>
                      </a:endParaRPr>
                    </a:p>
                  </a:txBody>
                  <a:tcPr marL="62865" marR="62865" marT="0" marB="0" anchor="ctr"/>
                </a:tc>
              </a:tr>
              <a:tr h="171450">
                <a:tc>
                  <a:txBody>
                    <a:bodyPr/>
                    <a:lstStyle/>
                    <a:p>
                      <a:pPr algn="ctr">
                        <a:spcAft>
                          <a:spcPts val="0"/>
                        </a:spcAft>
                      </a:pPr>
                      <a:r>
                        <a:rPr lang="en-US" sz="1600" b="0" kern="0" dirty="0" smtClean="0">
                          <a:solidFill>
                            <a:sysClr val="windowText" lastClr="000000"/>
                          </a:solidFill>
                          <a:effectLst/>
                        </a:rPr>
                        <a:t>2013/6/6</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dirty="0">
                          <a:solidFill>
                            <a:sysClr val="windowText" lastClr="000000"/>
                          </a:solidFill>
                          <a:effectLst/>
                        </a:rPr>
                        <a:t>EMRON</a:t>
                      </a:r>
                      <a:endParaRPr lang="ja-JP" sz="2000" b="0" kern="100" dirty="0">
                        <a:solidFill>
                          <a:sysClr val="windowText" lastClr="000000"/>
                        </a:solidFill>
                        <a:effectLst/>
                        <a:latin typeface="Century"/>
                        <a:ea typeface="ＭＳ 明朝"/>
                        <a:cs typeface="Times New Roman"/>
                      </a:endParaRPr>
                    </a:p>
                  </a:txBody>
                  <a:tcPr marL="62865" marR="62865" marT="0" marB="0" anchor="ctr"/>
                </a:tc>
                <a:tc>
                  <a:txBody>
                    <a:bodyPr/>
                    <a:lstStyle/>
                    <a:p>
                      <a:pPr algn="ctr">
                        <a:spcAft>
                          <a:spcPts val="0"/>
                        </a:spcAft>
                      </a:pPr>
                      <a:r>
                        <a:rPr lang="en-US" sz="1600" b="0" kern="0" dirty="0">
                          <a:solidFill>
                            <a:sysClr val="windowText" lastClr="000000"/>
                          </a:solidFill>
                          <a:effectLst/>
                        </a:rPr>
                        <a:t>Day16</a:t>
                      </a:r>
                      <a:endParaRPr lang="ja-JP" sz="2000" b="0" kern="100" dirty="0">
                        <a:solidFill>
                          <a:sysClr val="windowText" lastClr="000000"/>
                        </a:solidFill>
                        <a:effectLst/>
                        <a:latin typeface="Century"/>
                        <a:ea typeface="ＭＳ 明朝"/>
                        <a:cs typeface="Times New Roman"/>
                      </a:endParaRPr>
                    </a:p>
                  </a:txBody>
                  <a:tcPr marL="62865" marR="62865" marT="0" marB="0" anchor="ctr"/>
                </a:tc>
              </a:tr>
            </a:tbl>
          </a:graphicData>
        </a:graphic>
      </p:graphicFrame>
      <p:sp>
        <p:nvSpPr>
          <p:cNvPr id="10" name="コンテンツ プレースホルダー 2"/>
          <p:cNvSpPr txBox="1">
            <a:spLocks/>
          </p:cNvSpPr>
          <p:nvPr/>
        </p:nvSpPr>
        <p:spPr>
          <a:xfrm>
            <a:off x="4860032" y="764704"/>
            <a:ext cx="3312368" cy="57606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smtClean="0"/>
              <a:t>Route Networks</a:t>
            </a:r>
            <a:endParaRPr lang="ja-JP" altLang="en-US" dirty="0"/>
          </a:p>
        </p:txBody>
      </p:sp>
      <p:sp>
        <p:nvSpPr>
          <p:cNvPr id="11" name="テキスト ボックス 10"/>
          <p:cNvSpPr txBox="1"/>
          <p:nvPr/>
        </p:nvSpPr>
        <p:spPr>
          <a:xfrm>
            <a:off x="5076056" y="1196752"/>
            <a:ext cx="3600400" cy="461665"/>
          </a:xfrm>
          <a:prstGeom prst="rect">
            <a:avLst/>
          </a:prstGeom>
          <a:noFill/>
        </p:spPr>
        <p:txBody>
          <a:bodyPr wrap="square" rtlCol="0">
            <a:spAutoFit/>
          </a:bodyPr>
          <a:lstStyle/>
          <a:p>
            <a:r>
              <a:rPr kumimoji="1" lang="en-US" altLang="ja-JP" sz="2400" dirty="0" smtClean="0"/>
              <a:t>Two different model</a:t>
            </a:r>
            <a:endParaRPr kumimoji="1" lang="ja-JP" altLang="en-US" sz="2400" dirty="0"/>
          </a:p>
        </p:txBody>
      </p:sp>
      <p:sp>
        <p:nvSpPr>
          <p:cNvPr id="24" name="テキスト ボックス 23"/>
          <p:cNvSpPr txBox="1"/>
          <p:nvPr/>
        </p:nvSpPr>
        <p:spPr>
          <a:xfrm>
            <a:off x="5337764" y="3111915"/>
            <a:ext cx="561993" cy="307777"/>
          </a:xfrm>
          <a:prstGeom prst="rect">
            <a:avLst/>
          </a:prstGeom>
          <a:noFill/>
        </p:spPr>
        <p:txBody>
          <a:bodyPr wrap="square" rtlCol="0">
            <a:spAutoFit/>
          </a:bodyPr>
          <a:lstStyle/>
          <a:p>
            <a:r>
              <a:rPr kumimoji="1" lang="en-US" altLang="ja-JP" sz="1400" b="1" dirty="0" err="1" smtClean="0">
                <a:solidFill>
                  <a:srgbClr val="FF0000"/>
                </a:solidFill>
              </a:rPr>
              <a:t>Trk</a:t>
            </a:r>
            <a:r>
              <a:rPr kumimoji="1" lang="en-US" altLang="ja-JP" sz="1400" b="1" dirty="0" smtClean="0">
                <a:solidFill>
                  <a:srgbClr val="FF0000"/>
                </a:solidFill>
              </a:rPr>
              <a:t> 2</a:t>
            </a:r>
            <a:endParaRPr kumimoji="1" lang="ja-JP" altLang="en-US" sz="1400" b="1" dirty="0">
              <a:solidFill>
                <a:srgbClr val="FF0000"/>
              </a:solidFill>
            </a:endParaRPr>
          </a:p>
        </p:txBody>
      </p:sp>
      <p:sp>
        <p:nvSpPr>
          <p:cNvPr id="25" name="テキスト ボックス 24"/>
          <p:cNvSpPr txBox="1"/>
          <p:nvPr/>
        </p:nvSpPr>
        <p:spPr>
          <a:xfrm>
            <a:off x="5342091" y="5659477"/>
            <a:ext cx="561993" cy="307777"/>
          </a:xfrm>
          <a:prstGeom prst="rect">
            <a:avLst/>
          </a:prstGeom>
          <a:noFill/>
        </p:spPr>
        <p:txBody>
          <a:bodyPr wrap="square" rtlCol="0">
            <a:spAutoFit/>
          </a:bodyPr>
          <a:lstStyle/>
          <a:p>
            <a:r>
              <a:rPr kumimoji="1" lang="en-US" altLang="ja-JP" sz="1400" b="1" dirty="0" err="1" smtClean="0">
                <a:solidFill>
                  <a:srgbClr val="FF0000"/>
                </a:solidFill>
              </a:rPr>
              <a:t>Trk</a:t>
            </a:r>
            <a:r>
              <a:rPr kumimoji="1" lang="en-US" altLang="ja-JP" sz="1400" b="1" dirty="0" smtClean="0">
                <a:solidFill>
                  <a:srgbClr val="FF0000"/>
                </a:solidFill>
              </a:rPr>
              <a:t> 2</a:t>
            </a:r>
            <a:endParaRPr kumimoji="1" lang="ja-JP" altLang="en-US" sz="1400" b="1" dirty="0">
              <a:solidFill>
                <a:srgbClr val="FF0000"/>
              </a:solidFill>
            </a:endParaRPr>
          </a:p>
        </p:txBody>
      </p:sp>
    </p:spTree>
    <p:extLst>
      <p:ext uri="{BB962C8B-B14F-4D97-AF65-F5344CB8AC3E}">
        <p14:creationId xmlns:p14="http://schemas.microsoft.com/office/powerpoint/2010/main" val="114057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Computer Simulation</a:t>
            </a:r>
            <a:endParaRPr kumimoji="1" lang="ja-JP" altLang="en-US" dirty="0"/>
          </a:p>
        </p:txBody>
      </p:sp>
      <p:sp>
        <p:nvSpPr>
          <p:cNvPr id="5" name="コンテンツ プレースホルダー 2"/>
          <p:cNvSpPr>
            <a:spLocks noGrp="1"/>
          </p:cNvSpPr>
          <p:nvPr>
            <p:ph idx="1"/>
          </p:nvPr>
        </p:nvSpPr>
        <p:spPr>
          <a:xfrm>
            <a:off x="323528" y="764704"/>
            <a:ext cx="3240360" cy="576064"/>
          </a:xfrm>
        </p:spPr>
        <p:txBody>
          <a:bodyPr>
            <a:normAutofit lnSpcReduction="10000"/>
          </a:bodyPr>
          <a:lstStyle/>
          <a:p>
            <a:r>
              <a:rPr kumimoji="1" lang="en-US" altLang="ja-JP" dirty="0" smtClean="0"/>
              <a:t>ATC Simulation</a:t>
            </a:r>
            <a:endParaRPr kumimoji="1" lang="ja-JP" altLang="en-US" dirty="0"/>
          </a:p>
        </p:txBody>
      </p:sp>
      <p:sp>
        <p:nvSpPr>
          <p:cNvPr id="6" name="テキスト ボックス 5"/>
          <p:cNvSpPr txBox="1"/>
          <p:nvPr/>
        </p:nvSpPr>
        <p:spPr>
          <a:xfrm>
            <a:off x="623547" y="1340768"/>
            <a:ext cx="7617253" cy="1323439"/>
          </a:xfrm>
          <a:prstGeom prst="rect">
            <a:avLst/>
          </a:prstGeom>
          <a:noFill/>
        </p:spPr>
        <p:txBody>
          <a:bodyPr wrap="square" rtlCol="0">
            <a:spAutoFit/>
          </a:bodyPr>
          <a:lstStyle/>
          <a:p>
            <a:r>
              <a:rPr kumimoji="1" lang="en-US" altLang="ja-JP" sz="2000" dirty="0" smtClean="0"/>
              <a:t>After conflict detection on the generated UPRs, conflicts were solved. </a:t>
            </a:r>
            <a:endParaRPr lang="en-US" altLang="ja-JP" sz="2000" dirty="0"/>
          </a:p>
          <a:p>
            <a:r>
              <a:rPr kumimoji="1" lang="en-US" altLang="ja-JP" sz="2000" dirty="0" smtClean="0"/>
              <a:t>Conflicts were resolved mainly by changing altitude.</a:t>
            </a:r>
          </a:p>
          <a:p>
            <a:r>
              <a:rPr lang="en-US" altLang="ja-JP" sz="2000" dirty="0" smtClean="0"/>
              <a:t>The rule for selecting which aircraft of a conflicting pair changed altitude to resolve a conflict was the same for both model cases.</a:t>
            </a:r>
            <a:endParaRPr kumimoji="1" lang="ja-JP" altLang="en-US" sz="2000" dirty="0"/>
          </a:p>
        </p:txBody>
      </p:sp>
      <p:pic>
        <p:nvPicPr>
          <p:cNvPr id="3075" name="Picture 3" descr="C:\Users\h-hirabayashi.ENRI\AppData\Local\Microsoft\Windows\Temporary Internet Files\Content.IE5\XGDABQK0\MP90043049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1085" y="3174962"/>
            <a:ext cx="2486286" cy="2486286"/>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4716016" y="3030946"/>
            <a:ext cx="3816424" cy="369332"/>
          </a:xfrm>
          <a:prstGeom prst="rect">
            <a:avLst/>
          </a:prstGeom>
          <a:noFill/>
        </p:spPr>
        <p:txBody>
          <a:bodyPr wrap="square" rtlCol="0">
            <a:spAutoFit/>
          </a:bodyPr>
          <a:lstStyle/>
          <a:p>
            <a:r>
              <a:rPr kumimoji="1" lang="en-US" altLang="ja-JP" dirty="0" smtClean="0"/>
              <a:t>Pseud Controller resolve conflicts</a:t>
            </a:r>
            <a:endParaRPr kumimoji="1" lang="ja-JP" altLang="en-US" dirty="0"/>
          </a:p>
        </p:txBody>
      </p:sp>
      <p:sp>
        <p:nvSpPr>
          <p:cNvPr id="10" name="正方形/長方形 9"/>
          <p:cNvSpPr/>
          <p:nvPr/>
        </p:nvSpPr>
        <p:spPr>
          <a:xfrm>
            <a:off x="755576" y="2996952"/>
            <a:ext cx="2448272" cy="15408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755576" y="4023892"/>
            <a:ext cx="2448272" cy="9894"/>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二等辺三角形 11"/>
          <p:cNvSpPr>
            <a:spLocks/>
          </p:cNvSpPr>
          <p:nvPr/>
        </p:nvSpPr>
        <p:spPr>
          <a:xfrm rot="5400000">
            <a:off x="1225993" y="3886321"/>
            <a:ext cx="193504" cy="294931"/>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a:spLocks/>
          </p:cNvSpPr>
          <p:nvPr/>
        </p:nvSpPr>
        <p:spPr>
          <a:xfrm rot="5400000">
            <a:off x="2032797" y="3876427"/>
            <a:ext cx="193504" cy="294931"/>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00"/>
              </a:solidFill>
            </a:endParaRPr>
          </a:p>
        </p:txBody>
      </p:sp>
      <p:sp>
        <p:nvSpPr>
          <p:cNvPr id="14" name="正方形/長方形 13"/>
          <p:cNvSpPr/>
          <p:nvPr/>
        </p:nvSpPr>
        <p:spPr>
          <a:xfrm>
            <a:off x="1409784" y="3184415"/>
            <a:ext cx="114599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rgbClr val="FF0000"/>
                </a:solidFill>
              </a:rPr>
              <a:t>A/C 1</a:t>
            </a:r>
          </a:p>
          <a:p>
            <a:r>
              <a:rPr kumimoji="1" lang="en-US" altLang="ja-JP" sz="1400" b="1" dirty="0" smtClean="0">
                <a:solidFill>
                  <a:srgbClr val="FF0000"/>
                </a:solidFill>
              </a:rPr>
              <a:t>FL350</a:t>
            </a:r>
            <a:endParaRPr kumimoji="1" lang="ja-JP" altLang="en-US" sz="1400" b="1" dirty="0">
              <a:solidFill>
                <a:srgbClr val="FF0000"/>
              </a:solidFill>
            </a:endParaRPr>
          </a:p>
        </p:txBody>
      </p:sp>
      <p:sp>
        <p:nvSpPr>
          <p:cNvPr id="15" name="正方形/長方形 14"/>
          <p:cNvSpPr/>
          <p:nvPr/>
        </p:nvSpPr>
        <p:spPr>
          <a:xfrm>
            <a:off x="2340406" y="3187824"/>
            <a:ext cx="114599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rgbClr val="FF0000"/>
                </a:solidFill>
              </a:rPr>
              <a:t>A/C 2</a:t>
            </a:r>
          </a:p>
          <a:p>
            <a:r>
              <a:rPr kumimoji="1" lang="en-US" altLang="ja-JP" sz="1400" b="1" dirty="0" smtClean="0">
                <a:solidFill>
                  <a:srgbClr val="FF0000"/>
                </a:solidFill>
              </a:rPr>
              <a:t>FL350</a:t>
            </a:r>
            <a:endParaRPr kumimoji="1" lang="ja-JP" altLang="en-US" sz="1400" b="1" dirty="0">
              <a:solidFill>
                <a:srgbClr val="FF0000"/>
              </a:solidFill>
            </a:endParaRPr>
          </a:p>
        </p:txBody>
      </p:sp>
      <p:cxnSp>
        <p:nvCxnSpPr>
          <p:cNvPr id="16" name="直線コネクタ 15"/>
          <p:cNvCxnSpPr>
            <a:endCxn id="12" idx="2"/>
          </p:cNvCxnSpPr>
          <p:nvPr/>
        </p:nvCxnSpPr>
        <p:spPr>
          <a:xfrm flipH="1">
            <a:off x="1175280" y="3470298"/>
            <a:ext cx="294931" cy="46673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15" idx="1"/>
          </p:cNvCxnSpPr>
          <p:nvPr/>
        </p:nvCxnSpPr>
        <p:spPr>
          <a:xfrm flipH="1">
            <a:off x="1998572" y="3416424"/>
            <a:ext cx="341834" cy="5313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1175279" y="3641615"/>
            <a:ext cx="1101735"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1998572" y="3641615"/>
            <a:ext cx="1101735"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2561258" y="4869160"/>
            <a:ext cx="2448272" cy="15408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24" name="直線コネクタ 23"/>
          <p:cNvCxnSpPr/>
          <p:nvPr/>
        </p:nvCxnSpPr>
        <p:spPr>
          <a:xfrm>
            <a:off x="2561258" y="5896100"/>
            <a:ext cx="2448272" cy="9894"/>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25" name="二等辺三角形 24"/>
          <p:cNvSpPr>
            <a:spLocks/>
          </p:cNvSpPr>
          <p:nvPr/>
        </p:nvSpPr>
        <p:spPr>
          <a:xfrm rot="5400000">
            <a:off x="3031675" y="5758529"/>
            <a:ext cx="193504" cy="294931"/>
          </a:xfrm>
          <a:prstGeom prst="triangle">
            <a:avLst/>
          </a:prstGeom>
          <a:solidFill>
            <a:srgbClr val="99F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p:cNvSpPr>
            <a:spLocks/>
          </p:cNvSpPr>
          <p:nvPr/>
        </p:nvSpPr>
        <p:spPr>
          <a:xfrm rot="5400000">
            <a:off x="3838479" y="5748635"/>
            <a:ext cx="193504" cy="294931"/>
          </a:xfrm>
          <a:prstGeom prst="triangle">
            <a:avLst/>
          </a:prstGeom>
          <a:solidFill>
            <a:srgbClr val="99F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FF00"/>
              </a:solidFill>
            </a:endParaRPr>
          </a:p>
        </p:txBody>
      </p:sp>
      <p:sp>
        <p:nvSpPr>
          <p:cNvPr id="27" name="正方形/長方形 26"/>
          <p:cNvSpPr/>
          <p:nvPr/>
        </p:nvSpPr>
        <p:spPr>
          <a:xfrm>
            <a:off x="3190655" y="4991533"/>
            <a:ext cx="114599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rgbClr val="99FF33"/>
                </a:solidFill>
              </a:rPr>
              <a:t>A/C 1</a:t>
            </a:r>
          </a:p>
          <a:p>
            <a:r>
              <a:rPr kumimoji="1" lang="en-US" altLang="ja-JP" sz="1600" b="1" dirty="0" smtClean="0">
                <a:solidFill>
                  <a:srgbClr val="99FF33"/>
                </a:solidFill>
              </a:rPr>
              <a:t>FL340</a:t>
            </a:r>
            <a:endParaRPr kumimoji="1" lang="ja-JP" altLang="en-US" sz="1600" b="1" dirty="0">
              <a:solidFill>
                <a:srgbClr val="99FF33"/>
              </a:solidFill>
            </a:endParaRPr>
          </a:p>
        </p:txBody>
      </p:sp>
      <p:sp>
        <p:nvSpPr>
          <p:cNvPr id="28" name="正方形/長方形 27"/>
          <p:cNvSpPr/>
          <p:nvPr/>
        </p:nvSpPr>
        <p:spPr>
          <a:xfrm>
            <a:off x="4146088" y="5013176"/>
            <a:ext cx="1145992"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rgbClr val="99FF33"/>
                </a:solidFill>
              </a:rPr>
              <a:t>A/C 2</a:t>
            </a:r>
          </a:p>
          <a:p>
            <a:r>
              <a:rPr kumimoji="1" lang="en-US" altLang="ja-JP" sz="1400" b="1" dirty="0" smtClean="0">
                <a:solidFill>
                  <a:srgbClr val="99FF33"/>
                </a:solidFill>
              </a:rPr>
              <a:t>FL350</a:t>
            </a:r>
            <a:endParaRPr kumimoji="1" lang="ja-JP" altLang="en-US" sz="1400" b="1" dirty="0">
              <a:solidFill>
                <a:srgbClr val="99FF33"/>
              </a:solidFill>
            </a:endParaRPr>
          </a:p>
        </p:txBody>
      </p:sp>
      <p:cxnSp>
        <p:nvCxnSpPr>
          <p:cNvPr id="29" name="直線コネクタ 28"/>
          <p:cNvCxnSpPr>
            <a:endCxn id="25" idx="2"/>
          </p:cNvCxnSpPr>
          <p:nvPr/>
        </p:nvCxnSpPr>
        <p:spPr>
          <a:xfrm flipH="1">
            <a:off x="2980962" y="5342506"/>
            <a:ext cx="294931" cy="466737"/>
          </a:xfrm>
          <a:prstGeom prst="line">
            <a:avLst/>
          </a:prstGeom>
          <a:ln>
            <a:solidFill>
              <a:srgbClr val="99FF33"/>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a:off x="3804254" y="5266989"/>
            <a:ext cx="341834" cy="531357"/>
          </a:xfrm>
          <a:prstGeom prst="line">
            <a:avLst/>
          </a:prstGeom>
          <a:ln>
            <a:solidFill>
              <a:srgbClr val="99FF33"/>
            </a:solidFill>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2980961" y="5513823"/>
            <a:ext cx="1101735" cy="72008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3804254" y="5513823"/>
            <a:ext cx="1101735" cy="720080"/>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841492" y="2990296"/>
            <a:ext cx="779743" cy="369332"/>
          </a:xfrm>
          <a:prstGeom prst="rect">
            <a:avLst/>
          </a:prstGeom>
          <a:noFill/>
        </p:spPr>
        <p:txBody>
          <a:bodyPr wrap="square" rtlCol="0">
            <a:spAutoFit/>
          </a:bodyPr>
          <a:lstStyle/>
          <a:p>
            <a:r>
              <a:rPr kumimoji="1" lang="en-US" altLang="ja-JP" b="1" i="1" dirty="0" smtClean="0">
                <a:solidFill>
                  <a:srgbClr val="FF0000"/>
                </a:solidFill>
              </a:rPr>
              <a:t>CNF</a:t>
            </a:r>
            <a:endParaRPr kumimoji="1" lang="ja-JP" altLang="en-US" b="1" i="1" dirty="0">
              <a:solidFill>
                <a:srgbClr val="FF0000"/>
              </a:solidFill>
            </a:endParaRPr>
          </a:p>
        </p:txBody>
      </p:sp>
      <p:sp>
        <p:nvSpPr>
          <p:cNvPr id="21" name="屈折矢印 20"/>
          <p:cNvSpPr/>
          <p:nvPr/>
        </p:nvSpPr>
        <p:spPr>
          <a:xfrm rot="5400000">
            <a:off x="1395961" y="4870292"/>
            <a:ext cx="850392" cy="731520"/>
          </a:xfrm>
          <a:prstGeom prst="bentUpArrow">
            <a:avLst>
              <a:gd name="adj1" fmla="val 28538"/>
              <a:gd name="adj2" fmla="val 25000"/>
              <a:gd name="adj3" fmla="val 25000"/>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504165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par>
                          <p:cTn id="42" fill="hold">
                            <p:stCondLst>
                              <p:cond delay="500"/>
                            </p:stCondLst>
                            <p:childTnLst>
                              <p:par>
                                <p:cTn id="43" presetID="53" presetClass="entr" presetSubtype="16"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6" grpId="0" animBg="1"/>
      <p:bldP spid="27" grpId="0"/>
      <p:bldP spid="28" grpId="0"/>
      <p:bldP spid="31" grpId="0" animBg="1"/>
      <p:bldP spid="32" grpId="0" animBg="1"/>
      <p:bldP spid="20"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Result</a:t>
            </a:r>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661191038"/>
              </p:ext>
            </p:extLst>
          </p:nvPr>
        </p:nvGraphicFramePr>
        <p:xfrm>
          <a:off x="755576" y="2276872"/>
          <a:ext cx="7502641" cy="2696308"/>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p:cNvSpPr txBox="1"/>
          <p:nvPr/>
        </p:nvSpPr>
        <p:spPr>
          <a:xfrm>
            <a:off x="467544" y="1137518"/>
            <a:ext cx="7416824" cy="1015663"/>
          </a:xfrm>
          <a:prstGeom prst="rect">
            <a:avLst/>
          </a:prstGeom>
          <a:noFill/>
        </p:spPr>
        <p:txBody>
          <a:bodyPr wrap="square" rtlCol="0">
            <a:spAutoFit/>
          </a:bodyPr>
          <a:lstStyle/>
          <a:p>
            <a:r>
              <a:rPr kumimoji="1" lang="en-US" altLang="ja-JP" sz="2000" dirty="0" smtClean="0"/>
              <a:t>Average of differences per flight </a:t>
            </a:r>
            <a:r>
              <a:rPr kumimoji="1" lang="en-US" altLang="ja-JP" sz="2000" b="1" i="1" dirty="0" smtClean="0"/>
              <a:t>Model B – Model A</a:t>
            </a:r>
          </a:p>
          <a:p>
            <a:r>
              <a:rPr kumimoji="1" lang="en-US" altLang="ja-JP" sz="2000" dirty="0" smtClean="0"/>
              <a:t>Negative values indicate an average flight of </a:t>
            </a:r>
            <a:r>
              <a:rPr kumimoji="1" lang="en-US" altLang="ja-JP" sz="2000" i="1" dirty="0" smtClean="0"/>
              <a:t>Model B</a:t>
            </a:r>
            <a:r>
              <a:rPr kumimoji="1" lang="en-US" altLang="ja-JP" sz="2000" dirty="0" smtClean="0"/>
              <a:t> operate with less</a:t>
            </a:r>
            <a:r>
              <a:rPr kumimoji="1" lang="en-US" altLang="ja-JP" sz="2000" i="1" dirty="0" smtClean="0"/>
              <a:t> </a:t>
            </a:r>
            <a:r>
              <a:rPr kumimoji="1" lang="en-US" altLang="ja-JP" sz="2000" b="1" i="1" dirty="0" smtClean="0"/>
              <a:t>fuel burn</a:t>
            </a:r>
            <a:r>
              <a:rPr kumimoji="1" lang="en-US" altLang="ja-JP" sz="2000" dirty="0" smtClean="0"/>
              <a:t>, </a:t>
            </a:r>
            <a:r>
              <a:rPr kumimoji="1" lang="en-US" altLang="ja-JP" sz="2000" b="1" i="1" dirty="0" smtClean="0"/>
              <a:t>flight distance </a:t>
            </a:r>
            <a:r>
              <a:rPr kumimoji="1" lang="en-US" altLang="ja-JP" sz="2000" dirty="0" smtClean="0"/>
              <a:t>and </a:t>
            </a:r>
            <a:r>
              <a:rPr kumimoji="1" lang="en-US" altLang="ja-JP" sz="2000" b="1" i="1" dirty="0" smtClean="0"/>
              <a:t>flight time</a:t>
            </a:r>
            <a:r>
              <a:rPr kumimoji="1" lang="en-US" altLang="ja-JP" sz="2000" dirty="0" smtClean="0"/>
              <a:t> than </a:t>
            </a:r>
            <a:r>
              <a:rPr kumimoji="1" lang="en-US" altLang="ja-JP" sz="2000" i="1" dirty="0" smtClean="0"/>
              <a:t>Model A</a:t>
            </a:r>
            <a:endParaRPr kumimoji="1" lang="ja-JP" altLang="en-US" sz="2000" i="1" dirty="0"/>
          </a:p>
        </p:txBody>
      </p:sp>
      <p:sp>
        <p:nvSpPr>
          <p:cNvPr id="7" name="テキスト ボックス 6"/>
          <p:cNvSpPr txBox="1"/>
          <p:nvPr/>
        </p:nvSpPr>
        <p:spPr>
          <a:xfrm>
            <a:off x="1115616" y="5237916"/>
            <a:ext cx="6984776" cy="461665"/>
          </a:xfrm>
          <a:prstGeom prst="rect">
            <a:avLst/>
          </a:prstGeom>
          <a:solidFill>
            <a:srgbClr val="92D050"/>
          </a:solidFill>
        </p:spPr>
        <p:txBody>
          <a:bodyPr wrap="square" rtlCol="0">
            <a:spAutoFit/>
          </a:bodyPr>
          <a:lstStyle/>
          <a:p>
            <a:pPr algn="ctr"/>
            <a:r>
              <a:rPr lang="en-US" altLang="ja-JP" sz="2400" b="1" dirty="0" smtClean="0"/>
              <a:t>Totally, 0.3minutes, 112lbs and 76NM reduction.</a:t>
            </a:r>
            <a:endParaRPr kumimoji="1" lang="ja-JP" altLang="en-US" sz="2400" b="1" dirty="0"/>
          </a:p>
        </p:txBody>
      </p:sp>
    </p:spTree>
    <p:extLst>
      <p:ext uri="{BB962C8B-B14F-4D97-AF65-F5344CB8AC3E}">
        <p14:creationId xmlns:p14="http://schemas.microsoft.com/office/powerpoint/2010/main" val="3971445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Result</a:t>
            </a:r>
            <a:endParaRPr kumimoji="1" lang="ja-JP" altLang="en-US" dirty="0"/>
          </a:p>
        </p:txBody>
      </p:sp>
      <p:graphicFrame>
        <p:nvGraphicFramePr>
          <p:cNvPr id="5" name="グラフ 4"/>
          <p:cNvGraphicFramePr>
            <a:graphicFrameLocks/>
          </p:cNvGraphicFramePr>
          <p:nvPr>
            <p:extLst>
              <p:ext uri="{D42A27DB-BD31-4B8C-83A1-F6EECF244321}">
                <p14:modId xmlns:p14="http://schemas.microsoft.com/office/powerpoint/2010/main" val="4247047207"/>
              </p:ext>
            </p:extLst>
          </p:nvPr>
        </p:nvGraphicFramePr>
        <p:xfrm>
          <a:off x="2123728" y="2708920"/>
          <a:ext cx="4608512" cy="2575185"/>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p:cNvSpPr txBox="1"/>
          <p:nvPr/>
        </p:nvSpPr>
        <p:spPr>
          <a:xfrm>
            <a:off x="323528" y="1268760"/>
            <a:ext cx="8568952" cy="1015663"/>
          </a:xfrm>
          <a:prstGeom prst="rect">
            <a:avLst/>
          </a:prstGeom>
          <a:noFill/>
        </p:spPr>
        <p:txBody>
          <a:bodyPr wrap="square" rtlCol="0">
            <a:spAutoFit/>
          </a:bodyPr>
          <a:lstStyle/>
          <a:p>
            <a:r>
              <a:rPr kumimoji="1" lang="en-US" altLang="ja-JP" sz="2000" dirty="0" smtClean="0"/>
              <a:t>58% of flight showed the nearly same fuel consumption between </a:t>
            </a:r>
            <a:r>
              <a:rPr kumimoji="1" lang="en-US" altLang="ja-JP" sz="2000" i="1" dirty="0" smtClean="0"/>
              <a:t>Model A</a:t>
            </a:r>
            <a:r>
              <a:rPr kumimoji="1" lang="en-US" altLang="ja-JP" sz="2000" dirty="0" smtClean="0"/>
              <a:t> and </a:t>
            </a:r>
            <a:r>
              <a:rPr kumimoji="1" lang="en-US" altLang="ja-JP" sz="2000" i="1" dirty="0" smtClean="0"/>
              <a:t>B</a:t>
            </a:r>
          </a:p>
          <a:p>
            <a:r>
              <a:rPr lang="en-US" altLang="ja-JP" sz="2000" dirty="0" smtClean="0"/>
              <a:t>8% of flight had penalty in </a:t>
            </a:r>
            <a:r>
              <a:rPr lang="en-US" altLang="ja-JP" sz="2000" i="1" dirty="0" smtClean="0"/>
              <a:t>Model B</a:t>
            </a:r>
          </a:p>
          <a:p>
            <a:r>
              <a:rPr lang="en-US" altLang="ja-JP" sz="2000" dirty="0" smtClean="0"/>
              <a:t>34% of flight had positive benefit in </a:t>
            </a:r>
            <a:r>
              <a:rPr lang="en-US" altLang="ja-JP" sz="2000" i="1" dirty="0" smtClean="0"/>
              <a:t>Model B</a:t>
            </a:r>
            <a:endParaRPr kumimoji="1" lang="ja-JP" altLang="en-US" sz="2000" i="1" dirty="0"/>
          </a:p>
        </p:txBody>
      </p:sp>
      <p:sp>
        <p:nvSpPr>
          <p:cNvPr id="8" name="コンテンツ プレースホルダー 2"/>
          <p:cNvSpPr>
            <a:spLocks noGrp="1"/>
          </p:cNvSpPr>
          <p:nvPr>
            <p:ph idx="1"/>
          </p:nvPr>
        </p:nvSpPr>
        <p:spPr>
          <a:xfrm>
            <a:off x="257981" y="633462"/>
            <a:ext cx="3240360" cy="432048"/>
          </a:xfrm>
        </p:spPr>
        <p:txBody>
          <a:bodyPr>
            <a:normAutofit fontScale="85000" lnSpcReduction="20000"/>
          </a:bodyPr>
          <a:lstStyle/>
          <a:p>
            <a:r>
              <a:rPr kumimoji="1" lang="en-US" altLang="ja-JP" dirty="0" smtClean="0"/>
              <a:t>Individual flight</a:t>
            </a:r>
            <a:endParaRPr kumimoji="1" lang="ja-JP" altLang="en-US" dirty="0"/>
          </a:p>
        </p:txBody>
      </p:sp>
      <p:sp>
        <p:nvSpPr>
          <p:cNvPr id="9" name="左大かっこ 8"/>
          <p:cNvSpPr/>
          <p:nvPr/>
        </p:nvSpPr>
        <p:spPr>
          <a:xfrm>
            <a:off x="3347864" y="4221088"/>
            <a:ext cx="144015" cy="698376"/>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左大かっこ 9"/>
          <p:cNvSpPr/>
          <p:nvPr/>
        </p:nvSpPr>
        <p:spPr>
          <a:xfrm>
            <a:off x="3349622" y="3033088"/>
            <a:ext cx="142258" cy="1188000"/>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左大かっこ 10"/>
          <p:cNvSpPr/>
          <p:nvPr/>
        </p:nvSpPr>
        <p:spPr>
          <a:xfrm>
            <a:off x="3349622" y="2852936"/>
            <a:ext cx="144015" cy="180152"/>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p:cNvSpPr txBox="1"/>
          <p:nvPr/>
        </p:nvSpPr>
        <p:spPr>
          <a:xfrm>
            <a:off x="1839346" y="2753958"/>
            <a:ext cx="1656184" cy="378108"/>
          </a:xfrm>
          <a:prstGeom prst="rect">
            <a:avLst/>
          </a:prstGeom>
          <a:noFill/>
        </p:spPr>
        <p:txBody>
          <a:bodyPr wrap="square" rtlCol="0">
            <a:spAutoFit/>
          </a:bodyPr>
          <a:lstStyle/>
          <a:p>
            <a:r>
              <a:rPr kumimoji="1" lang="en-US" altLang="ja-JP" dirty="0" smtClean="0"/>
              <a:t>8% penalty</a:t>
            </a:r>
            <a:endParaRPr kumimoji="1" lang="ja-JP" altLang="en-US" dirty="0"/>
          </a:p>
        </p:txBody>
      </p:sp>
      <p:sp>
        <p:nvSpPr>
          <p:cNvPr id="13" name="テキスト ボックス 12"/>
          <p:cNvSpPr txBox="1"/>
          <p:nvPr/>
        </p:nvSpPr>
        <p:spPr>
          <a:xfrm>
            <a:off x="1839346" y="3438034"/>
            <a:ext cx="1656184" cy="646331"/>
          </a:xfrm>
          <a:prstGeom prst="rect">
            <a:avLst/>
          </a:prstGeom>
          <a:noFill/>
        </p:spPr>
        <p:txBody>
          <a:bodyPr wrap="square" rtlCol="0">
            <a:spAutoFit/>
          </a:bodyPr>
          <a:lstStyle/>
          <a:p>
            <a:r>
              <a:rPr kumimoji="1" lang="en-US" altLang="ja-JP" dirty="0" smtClean="0"/>
              <a:t>58% same fuel consumption</a:t>
            </a:r>
            <a:endParaRPr kumimoji="1" lang="ja-JP" altLang="en-US" dirty="0"/>
          </a:p>
        </p:txBody>
      </p:sp>
      <p:sp>
        <p:nvSpPr>
          <p:cNvPr id="14" name="テキスト ボックス 13"/>
          <p:cNvSpPr txBox="1"/>
          <p:nvPr/>
        </p:nvSpPr>
        <p:spPr>
          <a:xfrm>
            <a:off x="1839346" y="4247110"/>
            <a:ext cx="1656184" cy="646331"/>
          </a:xfrm>
          <a:prstGeom prst="rect">
            <a:avLst/>
          </a:prstGeom>
          <a:noFill/>
        </p:spPr>
        <p:txBody>
          <a:bodyPr wrap="square" rtlCol="0">
            <a:spAutoFit/>
          </a:bodyPr>
          <a:lstStyle/>
          <a:p>
            <a:r>
              <a:rPr lang="en-US" altLang="ja-JP" dirty="0" smtClean="0"/>
              <a:t>34</a:t>
            </a:r>
            <a:r>
              <a:rPr kumimoji="1" lang="en-US" altLang="ja-JP" dirty="0" smtClean="0"/>
              <a:t>% positive benefit</a:t>
            </a:r>
            <a:endParaRPr kumimoji="1" lang="ja-JP" altLang="en-US" dirty="0"/>
          </a:p>
        </p:txBody>
      </p:sp>
    </p:spTree>
    <p:extLst>
      <p:ext uri="{BB962C8B-B14F-4D97-AF65-F5344CB8AC3E}">
        <p14:creationId xmlns:p14="http://schemas.microsoft.com/office/powerpoint/2010/main" val="3332077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116632"/>
            <a:ext cx="8229600" cy="706090"/>
          </a:xfrm>
        </p:spPr>
        <p:txBody>
          <a:bodyPr>
            <a:normAutofit fontScale="90000"/>
          </a:bodyPr>
          <a:lstStyle/>
          <a:p>
            <a:r>
              <a:rPr kumimoji="1" lang="en-US" altLang="ja-JP" dirty="0" smtClean="0"/>
              <a:t>Another Simulation</a:t>
            </a:r>
            <a:endParaRPr kumimoji="1" lang="ja-JP" altLang="en-US" dirty="0"/>
          </a:p>
        </p:txBody>
      </p:sp>
      <p:sp>
        <p:nvSpPr>
          <p:cNvPr id="5" name="コンテンツ プレースホルダー 2"/>
          <p:cNvSpPr>
            <a:spLocks noGrp="1"/>
          </p:cNvSpPr>
          <p:nvPr>
            <p:ph idx="1"/>
          </p:nvPr>
        </p:nvSpPr>
        <p:spPr>
          <a:xfrm>
            <a:off x="257981" y="633462"/>
            <a:ext cx="3240360" cy="432048"/>
          </a:xfrm>
        </p:spPr>
        <p:txBody>
          <a:bodyPr>
            <a:normAutofit fontScale="85000" lnSpcReduction="20000"/>
          </a:bodyPr>
          <a:lstStyle/>
          <a:p>
            <a:r>
              <a:rPr kumimoji="1" lang="en-US" altLang="ja-JP" dirty="0" smtClean="0"/>
              <a:t>Another Simulation</a:t>
            </a:r>
            <a:endParaRPr kumimoji="1" lang="ja-JP" altLang="en-US" dirty="0"/>
          </a:p>
        </p:txBody>
      </p:sp>
      <p:sp>
        <p:nvSpPr>
          <p:cNvPr id="6" name="テキスト ボックス 5"/>
          <p:cNvSpPr txBox="1"/>
          <p:nvPr/>
        </p:nvSpPr>
        <p:spPr>
          <a:xfrm>
            <a:off x="539552" y="1065510"/>
            <a:ext cx="7776864" cy="1015663"/>
          </a:xfrm>
          <a:prstGeom prst="rect">
            <a:avLst/>
          </a:prstGeom>
          <a:noFill/>
        </p:spPr>
        <p:txBody>
          <a:bodyPr wrap="square" rtlCol="0">
            <a:spAutoFit/>
          </a:bodyPr>
          <a:lstStyle/>
          <a:p>
            <a:r>
              <a:rPr kumimoji="1" lang="en-US" altLang="ja-JP" sz="2000" dirty="0" smtClean="0"/>
              <a:t>Some operators use PACOTS tracks instead of UPRs. We therefore carried out simulations in which half of the flights used PACOTS tracks and half used UPRs.</a:t>
            </a:r>
            <a:endParaRPr kumimoji="1" lang="ja-JP" altLang="en-US" sz="2000" i="1" dirty="0"/>
          </a:p>
        </p:txBody>
      </p:sp>
      <p:sp>
        <p:nvSpPr>
          <p:cNvPr id="16" name="正方形/長方形 15"/>
          <p:cNvSpPr/>
          <p:nvPr/>
        </p:nvSpPr>
        <p:spPr>
          <a:xfrm>
            <a:off x="630275" y="2517765"/>
            <a:ext cx="4229757" cy="1127259"/>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リーフォーム 16"/>
          <p:cNvSpPr/>
          <p:nvPr/>
        </p:nvSpPr>
        <p:spPr>
          <a:xfrm>
            <a:off x="630275" y="2760919"/>
            <a:ext cx="4229757" cy="712226"/>
          </a:xfrm>
          <a:custGeom>
            <a:avLst/>
            <a:gdLst>
              <a:gd name="connsiteX0" fmla="*/ 13648 w 6168788"/>
              <a:gd name="connsiteY0" fmla="*/ 436728 h 805218"/>
              <a:gd name="connsiteX1" fmla="*/ 1364776 w 6168788"/>
              <a:gd name="connsiteY1" fmla="*/ 95534 h 805218"/>
              <a:gd name="connsiteX2" fmla="*/ 2674961 w 6168788"/>
              <a:gd name="connsiteY2" fmla="*/ 0 h 805218"/>
              <a:gd name="connsiteX3" fmla="*/ 4804012 w 6168788"/>
              <a:gd name="connsiteY3" fmla="*/ 54591 h 805218"/>
              <a:gd name="connsiteX4" fmla="*/ 6168788 w 6168788"/>
              <a:gd name="connsiteY4" fmla="*/ 423081 h 805218"/>
              <a:gd name="connsiteX5" fmla="*/ 6168788 w 6168788"/>
              <a:gd name="connsiteY5" fmla="*/ 791570 h 805218"/>
              <a:gd name="connsiteX6" fmla="*/ 4817660 w 6168788"/>
              <a:gd name="connsiteY6" fmla="*/ 368490 h 805218"/>
              <a:gd name="connsiteX7" fmla="*/ 3057099 w 6168788"/>
              <a:gd name="connsiteY7" fmla="*/ 300251 h 805218"/>
              <a:gd name="connsiteX8" fmla="*/ 1514902 w 6168788"/>
              <a:gd name="connsiteY8" fmla="*/ 382137 h 805218"/>
              <a:gd name="connsiteX9" fmla="*/ 0 w 6168788"/>
              <a:gd name="connsiteY9" fmla="*/ 805218 h 805218"/>
              <a:gd name="connsiteX10" fmla="*/ 13648 w 6168788"/>
              <a:gd name="connsiteY10" fmla="*/ 436728 h 80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68788" h="805218">
                <a:moveTo>
                  <a:pt x="13648" y="436728"/>
                </a:moveTo>
                <a:lnTo>
                  <a:pt x="1364776" y="95534"/>
                </a:lnTo>
                <a:lnTo>
                  <a:pt x="2674961" y="0"/>
                </a:lnTo>
                <a:lnTo>
                  <a:pt x="4804012" y="54591"/>
                </a:lnTo>
                <a:lnTo>
                  <a:pt x="6168788" y="423081"/>
                </a:lnTo>
                <a:lnTo>
                  <a:pt x="6168788" y="791570"/>
                </a:lnTo>
                <a:lnTo>
                  <a:pt x="4817660" y="368490"/>
                </a:lnTo>
                <a:lnTo>
                  <a:pt x="3057099" y="300251"/>
                </a:lnTo>
                <a:lnTo>
                  <a:pt x="1514902" y="382137"/>
                </a:lnTo>
                <a:lnTo>
                  <a:pt x="0" y="805218"/>
                </a:lnTo>
                <a:lnTo>
                  <a:pt x="13648" y="436728"/>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611560" y="2877006"/>
            <a:ext cx="4239114" cy="422507"/>
          </a:xfrm>
          <a:custGeom>
            <a:avLst/>
            <a:gdLst>
              <a:gd name="connsiteX0" fmla="*/ 0 w 6182435"/>
              <a:gd name="connsiteY0" fmla="*/ 477672 h 477672"/>
              <a:gd name="connsiteX1" fmla="*/ 1433015 w 6182435"/>
              <a:gd name="connsiteY1" fmla="*/ 95535 h 477672"/>
              <a:gd name="connsiteX2" fmla="*/ 3057098 w 6182435"/>
              <a:gd name="connsiteY2" fmla="*/ 0 h 477672"/>
              <a:gd name="connsiteX3" fmla="*/ 4831307 w 6182435"/>
              <a:gd name="connsiteY3" fmla="*/ 68239 h 477672"/>
              <a:gd name="connsiteX4" fmla="*/ 6182435 w 6182435"/>
              <a:gd name="connsiteY4" fmla="*/ 423081 h 477672"/>
              <a:gd name="connsiteX5" fmla="*/ 6182435 w 6182435"/>
              <a:gd name="connsiteY5" fmla="*/ 423081 h 477672"/>
              <a:gd name="connsiteX6" fmla="*/ 6182435 w 6182435"/>
              <a:gd name="connsiteY6" fmla="*/ 423081 h 477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82435" h="477672">
                <a:moveTo>
                  <a:pt x="0" y="477672"/>
                </a:moveTo>
                <a:lnTo>
                  <a:pt x="1433015" y="95535"/>
                </a:lnTo>
                <a:lnTo>
                  <a:pt x="3057098" y="0"/>
                </a:lnTo>
                <a:lnTo>
                  <a:pt x="4831307" y="68239"/>
                </a:lnTo>
                <a:lnTo>
                  <a:pt x="6182435" y="423081"/>
                </a:lnTo>
                <a:lnTo>
                  <a:pt x="6182435" y="423081"/>
                </a:lnTo>
                <a:lnTo>
                  <a:pt x="6182435" y="423081"/>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p:cNvSpPr/>
          <p:nvPr/>
        </p:nvSpPr>
        <p:spPr>
          <a:xfrm>
            <a:off x="1661442" y="2964509"/>
            <a:ext cx="3189232" cy="627982"/>
          </a:xfrm>
          <a:custGeom>
            <a:avLst/>
            <a:gdLst>
              <a:gd name="connsiteX0" fmla="*/ 0 w 4738254"/>
              <a:gd name="connsiteY0" fmla="*/ 0 h 783771"/>
              <a:gd name="connsiteX1" fmla="*/ 1650670 w 4738254"/>
              <a:gd name="connsiteY1" fmla="*/ 83127 h 783771"/>
              <a:gd name="connsiteX2" fmla="*/ 3396343 w 4738254"/>
              <a:gd name="connsiteY2" fmla="*/ 391886 h 783771"/>
              <a:gd name="connsiteX3" fmla="*/ 4738254 w 4738254"/>
              <a:gd name="connsiteY3" fmla="*/ 783771 h 783771"/>
            </a:gdLst>
            <a:ahLst/>
            <a:cxnLst>
              <a:cxn ang="0">
                <a:pos x="connsiteX0" y="connsiteY0"/>
              </a:cxn>
              <a:cxn ang="0">
                <a:pos x="connsiteX1" y="connsiteY1"/>
              </a:cxn>
              <a:cxn ang="0">
                <a:pos x="connsiteX2" y="connsiteY2"/>
              </a:cxn>
              <a:cxn ang="0">
                <a:pos x="connsiteX3" y="connsiteY3"/>
              </a:cxn>
            </a:cxnLst>
            <a:rect l="l" t="t" r="r" b="b"/>
            <a:pathLst>
              <a:path w="4738254" h="783771">
                <a:moveTo>
                  <a:pt x="0" y="0"/>
                </a:moveTo>
                <a:lnTo>
                  <a:pt x="1650670" y="83127"/>
                </a:lnTo>
                <a:lnTo>
                  <a:pt x="3396343" y="391886"/>
                </a:lnTo>
                <a:lnTo>
                  <a:pt x="4738254" y="783771"/>
                </a:lnTo>
              </a:path>
            </a:pathLst>
          </a:custGeom>
          <a:noFill/>
          <a:ln>
            <a:solidFill>
              <a:srgbClr val="FF0000"/>
            </a:solidFill>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630275" y="2773617"/>
            <a:ext cx="919673" cy="307777"/>
          </a:xfrm>
          <a:prstGeom prst="rect">
            <a:avLst/>
          </a:prstGeom>
          <a:noFill/>
        </p:spPr>
        <p:txBody>
          <a:bodyPr wrap="square" rtlCol="0">
            <a:spAutoFit/>
          </a:bodyPr>
          <a:lstStyle/>
          <a:p>
            <a:r>
              <a:rPr kumimoji="1" lang="en-US" altLang="ja-JP" sz="1400" b="1" dirty="0" smtClean="0">
                <a:solidFill>
                  <a:srgbClr val="FF0000"/>
                </a:solidFill>
              </a:rPr>
              <a:t>PACOTS</a:t>
            </a:r>
            <a:endParaRPr kumimoji="1" lang="ja-JP" altLang="en-US" sz="1400" b="1" dirty="0">
              <a:solidFill>
                <a:srgbClr val="FF0000"/>
              </a:solidFill>
            </a:endParaRPr>
          </a:p>
        </p:txBody>
      </p:sp>
      <p:pic>
        <p:nvPicPr>
          <p:cNvPr id="27" name="Picture 3" descr="C:\Users\h-hirabayashi.ENRI\AppData\Local\Microsoft\Windows\Temporary Internet Files\Content.IE5\661SYPHI\MC900303549[1].wmf"/>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rot="5400000">
            <a:off x="2327958" y="2671064"/>
            <a:ext cx="384277" cy="45011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descr="C:\Users\h-hirabayashi.ENRI\AppData\Local\Microsoft\Windows\Temporary Internet Files\Content.IE5\661SYPHI\MC9003035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211565">
            <a:off x="3164758" y="2957126"/>
            <a:ext cx="384277" cy="450114"/>
          </a:xfrm>
          <a:prstGeom prst="rect">
            <a:avLst/>
          </a:prstGeom>
          <a:noFill/>
          <a:extLst>
            <a:ext uri="{909E8E84-426E-40DD-AFC4-6F175D3DCCD1}">
              <a14:hiddenFill xmlns:a14="http://schemas.microsoft.com/office/drawing/2010/main">
                <a:solidFill>
                  <a:srgbClr val="FFFFFF"/>
                </a:solidFill>
              </a14:hiddenFill>
            </a:ext>
          </a:extLst>
        </p:spPr>
      </p:pic>
      <p:sp>
        <p:nvSpPr>
          <p:cNvPr id="24" name="角丸四角形吹き出し 23"/>
          <p:cNvSpPr/>
          <p:nvPr/>
        </p:nvSpPr>
        <p:spPr>
          <a:xfrm>
            <a:off x="2515636" y="2168686"/>
            <a:ext cx="1480844" cy="453170"/>
          </a:xfrm>
          <a:prstGeom prst="wedgeRoundRectCallout">
            <a:avLst>
              <a:gd name="adj1" fmla="val -36059"/>
              <a:gd name="adj2" fmla="val 76320"/>
              <a:gd name="adj3" fmla="val 16667"/>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smtClean="0">
                <a:solidFill>
                  <a:schemeClr val="accent3">
                    <a:lumMod val="50000"/>
                  </a:schemeClr>
                </a:solidFill>
              </a:rPr>
              <a:t>Track2</a:t>
            </a:r>
            <a:endParaRPr kumimoji="1" lang="ja-JP" altLang="en-US" sz="2800" dirty="0">
              <a:solidFill>
                <a:schemeClr val="accent3">
                  <a:lumMod val="50000"/>
                </a:schemeClr>
              </a:solidFill>
            </a:endParaRPr>
          </a:p>
        </p:txBody>
      </p:sp>
      <p:sp>
        <p:nvSpPr>
          <p:cNvPr id="30" name="角丸四角形吹き出し 29"/>
          <p:cNvSpPr/>
          <p:nvPr/>
        </p:nvSpPr>
        <p:spPr>
          <a:xfrm>
            <a:off x="3779912" y="3139321"/>
            <a:ext cx="1480844" cy="453170"/>
          </a:xfrm>
          <a:prstGeom prst="wedgeRoundRectCallout">
            <a:avLst>
              <a:gd name="adj1" fmla="val -63127"/>
              <a:gd name="adj2" fmla="val -9367"/>
              <a:gd name="adj3" fmla="val 16667"/>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smtClean="0">
                <a:solidFill>
                  <a:schemeClr val="accent3">
                    <a:lumMod val="50000"/>
                  </a:schemeClr>
                </a:solidFill>
              </a:rPr>
              <a:t>UPR</a:t>
            </a:r>
            <a:endParaRPr kumimoji="1" lang="ja-JP" altLang="en-US" sz="2800" dirty="0">
              <a:solidFill>
                <a:schemeClr val="accent3">
                  <a:lumMod val="50000"/>
                </a:schemeClr>
              </a:solidFill>
            </a:endParaRPr>
          </a:p>
        </p:txBody>
      </p:sp>
      <p:sp>
        <p:nvSpPr>
          <p:cNvPr id="29" name="テキスト ボックス 28"/>
          <p:cNvSpPr txBox="1"/>
          <p:nvPr/>
        </p:nvSpPr>
        <p:spPr>
          <a:xfrm>
            <a:off x="5363288" y="1948846"/>
            <a:ext cx="3168352" cy="2031325"/>
          </a:xfrm>
          <a:prstGeom prst="rect">
            <a:avLst/>
          </a:prstGeom>
          <a:noFill/>
          <a:ln>
            <a:solidFill>
              <a:schemeClr val="accent3">
                <a:lumMod val="75000"/>
              </a:schemeClr>
            </a:solidFill>
          </a:ln>
        </p:spPr>
        <p:txBody>
          <a:bodyPr wrap="square" rtlCol="0">
            <a:spAutoFit/>
          </a:bodyPr>
          <a:lstStyle/>
          <a:p>
            <a:r>
              <a:rPr kumimoji="1" lang="en-US" altLang="ja-JP" dirty="0" smtClean="0"/>
              <a:t>Assumption</a:t>
            </a:r>
          </a:p>
          <a:p>
            <a:r>
              <a:rPr lang="en-US" altLang="ja-JP" dirty="0" smtClean="0"/>
              <a:t>    KLAX flight</a:t>
            </a:r>
            <a:endParaRPr kumimoji="1" lang="en-US" altLang="ja-JP" dirty="0" smtClean="0"/>
          </a:p>
          <a:p>
            <a:r>
              <a:rPr lang="en-US" altLang="ja-JP" dirty="0" smtClean="0"/>
              <a:t>      10 flights	Track3</a:t>
            </a:r>
          </a:p>
          <a:p>
            <a:r>
              <a:rPr lang="en-US" altLang="ja-JP" dirty="0"/>
              <a:t> </a:t>
            </a:r>
            <a:r>
              <a:rPr lang="en-US" altLang="ja-JP" dirty="0" smtClean="0"/>
              <a:t>     13 flights	UPR</a:t>
            </a:r>
          </a:p>
          <a:p>
            <a:r>
              <a:rPr lang="en-US" altLang="ja-JP" dirty="0" smtClean="0"/>
              <a:t>    KSFO flight</a:t>
            </a:r>
          </a:p>
          <a:p>
            <a:r>
              <a:rPr lang="en-US" altLang="ja-JP" dirty="0" smtClean="0"/>
              <a:t>      8 flights	Track2</a:t>
            </a:r>
          </a:p>
          <a:p>
            <a:r>
              <a:rPr lang="en-US" altLang="ja-JP" dirty="0"/>
              <a:t> </a:t>
            </a:r>
            <a:r>
              <a:rPr lang="en-US" altLang="ja-JP" dirty="0" smtClean="0"/>
              <a:t>     6 flights	UPR</a:t>
            </a:r>
            <a:endParaRPr lang="en-US" altLang="ja-JP" dirty="0"/>
          </a:p>
        </p:txBody>
      </p:sp>
      <p:sp>
        <p:nvSpPr>
          <p:cNvPr id="31" name="テキスト ボックス 30"/>
          <p:cNvSpPr txBox="1"/>
          <p:nvPr/>
        </p:nvSpPr>
        <p:spPr>
          <a:xfrm>
            <a:off x="323528" y="5234716"/>
            <a:ext cx="8640960" cy="1077218"/>
          </a:xfrm>
          <a:prstGeom prst="rect">
            <a:avLst/>
          </a:prstGeom>
          <a:noFill/>
        </p:spPr>
        <p:txBody>
          <a:bodyPr wrap="square" rtlCol="0">
            <a:spAutoFit/>
          </a:bodyPr>
          <a:lstStyle/>
          <a:p>
            <a:r>
              <a:rPr kumimoji="1" lang="en-US" altLang="ja-JP" sz="3200" dirty="0" smtClean="0"/>
              <a:t>Less effectiveness than in the case in which all flights fly with UPRs.</a:t>
            </a:r>
            <a:endParaRPr kumimoji="1" lang="ja-JP" altLang="en-US" sz="3200" dirty="0"/>
          </a:p>
        </p:txBody>
      </p:sp>
      <p:sp>
        <p:nvSpPr>
          <p:cNvPr id="20" name="テキスト ボックス 19"/>
          <p:cNvSpPr txBox="1"/>
          <p:nvPr/>
        </p:nvSpPr>
        <p:spPr>
          <a:xfrm>
            <a:off x="1151620" y="4509120"/>
            <a:ext cx="6984776" cy="461665"/>
          </a:xfrm>
          <a:prstGeom prst="rect">
            <a:avLst/>
          </a:prstGeom>
          <a:solidFill>
            <a:srgbClr val="92D050"/>
          </a:solidFill>
        </p:spPr>
        <p:txBody>
          <a:bodyPr wrap="square" rtlCol="0">
            <a:spAutoFit/>
          </a:bodyPr>
          <a:lstStyle/>
          <a:p>
            <a:pPr algn="ctr"/>
            <a:r>
              <a:rPr lang="en-US" altLang="ja-JP" sz="2400" b="1" dirty="0" smtClean="0"/>
              <a:t>Totally, 0.2minutes, 27lbs and 43NM reduction.</a:t>
            </a:r>
            <a:endParaRPr kumimoji="1" lang="ja-JP" altLang="en-US" sz="2400" b="1" dirty="0"/>
          </a:p>
        </p:txBody>
      </p:sp>
    </p:spTree>
    <p:extLst>
      <p:ext uri="{BB962C8B-B14F-4D97-AF65-F5344CB8AC3E}">
        <p14:creationId xmlns:p14="http://schemas.microsoft.com/office/powerpoint/2010/main" val="56153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4" grpId="0" animBg="1"/>
      <p:bldP spid="30"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FB5F57E013D3A4DB33485A3E71C567D" ma:contentTypeVersion="0" ma:contentTypeDescription="Create a new document." ma:contentTypeScope="" ma:versionID="a95e6c41f05adc40ef6bdbc903e159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CA9FE2-132C-4AA0-AD29-0686E90845DE}"/>
</file>

<file path=customXml/itemProps2.xml><?xml version="1.0" encoding="utf-8"?>
<ds:datastoreItem xmlns:ds="http://schemas.openxmlformats.org/officeDocument/2006/customXml" ds:itemID="{1BA86CED-0620-4A44-9612-A50A8E15DE9E}"/>
</file>

<file path=customXml/itemProps3.xml><?xml version="1.0" encoding="utf-8"?>
<ds:datastoreItem xmlns:ds="http://schemas.openxmlformats.org/officeDocument/2006/customXml" ds:itemID="{0D328EAB-6492-4846-8B62-A284A4731977}"/>
</file>

<file path=docProps/app.xml><?xml version="1.0" encoding="utf-8"?>
<Properties xmlns="http://schemas.openxmlformats.org/officeDocument/2006/extended-properties" xmlns:vt="http://schemas.openxmlformats.org/officeDocument/2006/docPropsVTypes">
  <TotalTime>621</TotalTime>
  <Words>1473</Words>
  <Application>Microsoft Office PowerPoint</Application>
  <PresentationFormat>画面に合わせる (4:3)</PresentationFormat>
  <Paragraphs>226</Paragraphs>
  <Slides>13</Slides>
  <Notes>10</Notes>
  <HiddenSlides>0</HiddenSlides>
  <MMClips>1</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Office テーマ</vt:lpstr>
      <vt:lpstr>Outcome of Analysis of Branching UPRs from PACOTS Track 2</vt:lpstr>
      <vt:lpstr>Introduction</vt:lpstr>
      <vt:lpstr>Increasing RNP4 aircraft ratio </vt:lpstr>
      <vt:lpstr>Computer Simulation</vt:lpstr>
      <vt:lpstr>Computer Simulation</vt:lpstr>
      <vt:lpstr>Computer Simulation</vt:lpstr>
      <vt:lpstr>Result</vt:lpstr>
      <vt:lpstr>Result</vt:lpstr>
      <vt:lpstr>Another Simulation</vt:lpstr>
      <vt:lpstr>Discussion</vt:lpstr>
      <vt:lpstr>Discussion</vt:lpstr>
      <vt:lpstr>Discussion</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平林博子</dc:creator>
  <cp:lastModifiedBy>hiroko</cp:lastModifiedBy>
  <cp:revision>80</cp:revision>
  <dcterms:created xsi:type="dcterms:W3CDTF">2013-10-01T09:53:30Z</dcterms:created>
  <dcterms:modified xsi:type="dcterms:W3CDTF">2014-02-04T14:19:25Z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0x0101005FB5F57E013D3A4DB33485A3E71C567D</vt:lpwstr>
  </property>
</Properties>
</file>