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jpeg" ContentType="image/jpeg"/>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7.xml" ContentType="application/vnd.openxmlformats-officedocument.presentationml.slide+xml"/>
  <Override PartName="/ppt/slides/slide3.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23.xml" ContentType="application/vnd.openxmlformats-officedocument.presentationml.slide+xml"/>
  <Override PartName="/ppt/slides/slide15.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8.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9.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slides/slide8.xml" ContentType="application/vnd.openxmlformats-officedocument.presentationml.slide+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5"/>
  </p:notesMasterIdLst>
  <p:handoutMasterIdLst>
    <p:handoutMasterId r:id="rId26"/>
  </p:handoutMasterIdLst>
  <p:sldIdLst>
    <p:sldId id="256" r:id="rId2"/>
    <p:sldId id="384" r:id="rId3"/>
    <p:sldId id="379" r:id="rId4"/>
    <p:sldId id="260" r:id="rId5"/>
    <p:sldId id="365" r:id="rId6"/>
    <p:sldId id="305" r:id="rId7"/>
    <p:sldId id="276" r:id="rId8"/>
    <p:sldId id="380" r:id="rId9"/>
    <p:sldId id="381" r:id="rId10"/>
    <p:sldId id="382" r:id="rId11"/>
    <p:sldId id="377" r:id="rId12"/>
    <p:sldId id="359" r:id="rId13"/>
    <p:sldId id="383" r:id="rId14"/>
    <p:sldId id="307" r:id="rId15"/>
    <p:sldId id="309" r:id="rId16"/>
    <p:sldId id="311" r:id="rId17"/>
    <p:sldId id="310" r:id="rId18"/>
    <p:sldId id="370" r:id="rId19"/>
    <p:sldId id="323" r:id="rId20"/>
    <p:sldId id="371" r:id="rId21"/>
    <p:sldId id="374" r:id="rId22"/>
    <p:sldId id="327" r:id="rId23"/>
    <p:sldId id="358" r:id="rId2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3327" autoAdjust="0"/>
    <p:restoredTop sz="75580" autoAdjust="0"/>
  </p:normalViewPr>
  <p:slideViewPr>
    <p:cSldViewPr>
      <p:cViewPr varScale="1">
        <p:scale>
          <a:sx n="73" d="100"/>
          <a:sy n="73" d="100"/>
        </p:scale>
        <p:origin x="-68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946" y="-102"/>
      </p:cViewPr>
      <p:guideLst>
        <p:guide orient="horz" pos="3107"/>
        <p:guide pos="212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25" tIns="45713" rIns="91425" bIns="45713" rtlCol="0"/>
          <a:lstStyle>
            <a:lvl1pPr algn="r">
              <a:defRPr sz="1200"/>
            </a:lvl1pPr>
          </a:lstStyle>
          <a:p>
            <a:fld id="{99B5A5E0-E3A8-478A-9E05-D042E8568FCD}" type="datetimeFigureOut">
              <a:rPr kumimoji="1" lang="ja-JP" altLang="en-US" smtClean="0"/>
              <a:pPr/>
              <a:t>2014/1/31</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25" tIns="45713" rIns="91425" bIns="45713"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25" tIns="45713" rIns="91425" bIns="45713" rtlCol="0" anchor="b"/>
          <a:lstStyle>
            <a:lvl1pPr algn="r">
              <a:defRPr sz="1200"/>
            </a:lvl1pPr>
          </a:lstStyle>
          <a:p>
            <a:fld id="{96608E67-F0A3-4315-BA54-A09D615F5550}"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25" tIns="45713" rIns="91425" bIns="45713"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4" y="0"/>
            <a:ext cx="2918831" cy="493316"/>
          </a:xfrm>
          <a:prstGeom prst="rect">
            <a:avLst/>
          </a:prstGeom>
        </p:spPr>
        <p:txBody>
          <a:bodyPr vert="horz" lIns="91425" tIns="45713" rIns="91425" bIns="45713" rtlCol="0"/>
          <a:lstStyle>
            <a:lvl1pPr algn="r">
              <a:defRPr sz="1200"/>
            </a:lvl1pPr>
          </a:lstStyle>
          <a:p>
            <a:fld id="{99B672AC-0F1C-4B34-B015-E086EE9B526A}" type="datetimeFigureOut">
              <a:rPr kumimoji="1" lang="ja-JP" altLang="en-US" smtClean="0"/>
              <a:pPr/>
              <a:t>2014/1/31</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25" tIns="45713" rIns="91425" bIns="45713"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25" tIns="45713" rIns="91425" bIns="45713"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25" tIns="45713" rIns="91425" bIns="45713"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4" y="9371285"/>
            <a:ext cx="2918831" cy="493316"/>
          </a:xfrm>
          <a:prstGeom prst="rect">
            <a:avLst/>
          </a:prstGeom>
        </p:spPr>
        <p:txBody>
          <a:bodyPr vert="horz" lIns="91425" tIns="45713" rIns="91425" bIns="45713" rtlCol="0" anchor="b"/>
          <a:lstStyle>
            <a:lvl1pPr algn="r">
              <a:defRPr sz="1200"/>
            </a:lvl1pPr>
          </a:lstStyle>
          <a:p>
            <a:fld id="{33269F88-D4D0-43CF-AB66-4F9BA0520FC4}"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en-US" altLang="ja-JP" baseline="0" dirty="0" smtClean="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342845" indent="-342845">
              <a:lnSpc>
                <a:spcPct val="90000"/>
              </a:lnSpc>
              <a:spcAft>
                <a:spcPct val="50000"/>
              </a:spcAft>
            </a:pPr>
            <a:r>
              <a:rPr lang="ja-JP" altLang="ja-JP" dirty="0" smtClean="0"/>
              <a:t>CDM</a:t>
            </a:r>
            <a:r>
              <a:rPr lang="ja-JP" altLang="en-US" dirty="0" smtClean="0"/>
              <a:t>の運用導入によって、</a:t>
            </a:r>
            <a:r>
              <a:rPr lang="ja-JP" altLang="ja-JP" dirty="0" smtClean="0"/>
              <a:t>ATM</a:t>
            </a:r>
            <a:r>
              <a:rPr lang="ja-JP" altLang="en-US" dirty="0" smtClean="0"/>
              <a:t>関係者は、</a:t>
            </a:r>
            <a:r>
              <a:rPr lang="ja-JP" altLang="ja-JP" dirty="0" smtClean="0"/>
              <a:t>同じ情報を共有することに</a:t>
            </a:r>
            <a:r>
              <a:rPr lang="ja-JP" altLang="en-US" dirty="0" smtClean="0"/>
              <a:t>より、</a:t>
            </a:r>
            <a:r>
              <a:rPr lang="ja-JP" altLang="ja-JP" dirty="0" smtClean="0"/>
              <a:t>より良い意思決定</a:t>
            </a:r>
            <a:r>
              <a:rPr lang="ja-JP" altLang="en-US" dirty="0" smtClean="0"/>
              <a:t>をおこなうことができます。</a:t>
            </a:r>
            <a:endParaRPr lang="en-US" altLang="ja-JP" dirty="0" smtClean="0"/>
          </a:p>
          <a:p>
            <a:pPr marL="342845" indent="-342845">
              <a:lnSpc>
                <a:spcPct val="90000"/>
              </a:lnSpc>
              <a:spcAft>
                <a:spcPct val="50000"/>
              </a:spcAft>
            </a:pPr>
            <a:endParaRPr lang="en-US" altLang="ja-JP" dirty="0" smtClean="0"/>
          </a:p>
          <a:p>
            <a:pPr marL="342845" indent="-342845">
              <a:lnSpc>
                <a:spcPct val="90000"/>
              </a:lnSpc>
              <a:spcAft>
                <a:spcPct val="50000"/>
              </a:spcAft>
            </a:pPr>
            <a:r>
              <a:rPr lang="en-US" altLang="ja-JP" dirty="0" smtClean="0"/>
              <a:t>ATFM</a:t>
            </a:r>
            <a:r>
              <a:rPr lang="ja-JP" altLang="en-US" dirty="0" smtClean="0"/>
              <a:t>における</a:t>
            </a:r>
            <a:r>
              <a:rPr lang="en-US" altLang="ja-JP" dirty="0" smtClean="0"/>
              <a:t>CDM</a:t>
            </a:r>
            <a:r>
              <a:rPr lang="ja-JP" altLang="en-US" dirty="0" smtClean="0"/>
              <a:t>運用には次のようなものがあります。</a:t>
            </a:r>
            <a:endParaRPr lang="en-US" altLang="ja-JP" dirty="0" smtClean="0"/>
          </a:p>
          <a:p>
            <a:pPr marL="342845" indent="-342845">
              <a:lnSpc>
                <a:spcPct val="90000"/>
              </a:lnSpc>
              <a:spcAft>
                <a:spcPct val="50000"/>
              </a:spcAft>
            </a:pPr>
            <a:endParaRPr lang="en-US" altLang="ja-JP" dirty="0" smtClean="0"/>
          </a:p>
          <a:p>
            <a:pPr marL="342845" indent="-342845">
              <a:lnSpc>
                <a:spcPct val="90000"/>
              </a:lnSpc>
              <a:spcAft>
                <a:spcPct val="50000"/>
              </a:spcAft>
            </a:pPr>
            <a:r>
              <a:rPr lang="ja-JP" altLang="en-US" dirty="0" smtClean="0"/>
              <a:t>・</a:t>
            </a:r>
            <a:r>
              <a:rPr lang="en-US" altLang="ja-JP" dirty="0" smtClean="0"/>
              <a:t>ATMC</a:t>
            </a:r>
            <a:r>
              <a:rPr lang="ja-JP" altLang="en-US" dirty="0" smtClean="0"/>
              <a:t>は</a:t>
            </a:r>
            <a:r>
              <a:rPr lang="en-US" altLang="ja-JP" dirty="0" smtClean="0"/>
              <a:t>CDM</a:t>
            </a:r>
            <a:r>
              <a:rPr lang="ja-JP" altLang="en-US" dirty="0" smtClean="0"/>
              <a:t>情報として、飛行計画リスト、交通量、交通状況、ダイバートスポットなどを提供します</a:t>
            </a:r>
            <a:endParaRPr lang="en-US" altLang="ja-JP" dirty="0" smtClean="0"/>
          </a:p>
          <a:p>
            <a:pPr marL="342845" marR="0" indent="-342845" algn="l" defTabSz="914400" rtl="0" eaLnBrk="1" fontAlgn="auto" latinLnBrk="0" hangingPunct="1">
              <a:lnSpc>
                <a:spcPct val="90000"/>
              </a:lnSpc>
              <a:spcBef>
                <a:spcPts val="0"/>
              </a:spcBef>
              <a:spcAft>
                <a:spcPct val="50000"/>
              </a:spcAft>
              <a:buClrTx/>
              <a:buSzTx/>
              <a:buFontTx/>
              <a:buNone/>
              <a:tabLst/>
              <a:defRPr/>
            </a:pPr>
            <a:r>
              <a:rPr lang="ja-JP" altLang="en-US" dirty="0" smtClean="0"/>
              <a:t>・</a:t>
            </a:r>
            <a:r>
              <a:rPr lang="en-US" altLang="ja-JP" dirty="0" smtClean="0"/>
              <a:t>CDM</a:t>
            </a:r>
            <a:r>
              <a:rPr lang="ja-JP" altLang="en-US" dirty="0" smtClean="0"/>
              <a:t>参加者は航空機運航方針として欠航便情報など</a:t>
            </a:r>
            <a:r>
              <a:rPr lang="en-US" altLang="ja-JP" dirty="0" smtClean="0"/>
              <a:t>CDM</a:t>
            </a:r>
            <a:r>
              <a:rPr lang="ja-JP" altLang="en-US" dirty="0" smtClean="0"/>
              <a:t>に必要な情報を提供します</a:t>
            </a:r>
            <a:endParaRPr lang="en-US" altLang="ja-JP" dirty="0" smtClean="0"/>
          </a:p>
          <a:p>
            <a:pPr marL="342845" indent="-342845">
              <a:lnSpc>
                <a:spcPct val="90000"/>
              </a:lnSpc>
              <a:spcAft>
                <a:spcPct val="50000"/>
              </a:spcAft>
            </a:pPr>
            <a:r>
              <a:rPr lang="ja-JP" altLang="en-US" dirty="0" smtClean="0"/>
              <a:t>・システムによる双方向の調整として、</a:t>
            </a:r>
            <a:r>
              <a:rPr lang="en-US" altLang="ja-JP" dirty="0" smtClean="0"/>
              <a:t>EDCT</a:t>
            </a:r>
            <a:r>
              <a:rPr lang="ja-JP" altLang="en-US" dirty="0" smtClean="0"/>
              <a:t>対象機の到着タイムフレームの交換、混雑や悪天のための経路調整をおこないます</a:t>
            </a:r>
            <a:endParaRPr lang="en-US" altLang="ja-JP" dirty="0" smtClean="0"/>
          </a:p>
          <a:p>
            <a:pPr marL="342845" indent="-342845">
              <a:lnSpc>
                <a:spcPct val="90000"/>
              </a:lnSpc>
              <a:spcAft>
                <a:spcPct val="50000"/>
              </a:spcAft>
            </a:pPr>
            <a:r>
              <a:rPr lang="ja-JP" altLang="en-US" dirty="0" smtClean="0"/>
              <a:t>・</a:t>
            </a:r>
            <a:r>
              <a:rPr lang="en-US" altLang="ja-JP" dirty="0" smtClean="0"/>
              <a:t>ATMC</a:t>
            </a:r>
            <a:r>
              <a:rPr lang="ja-JP" altLang="en-US" dirty="0" smtClean="0"/>
              <a:t>は</a:t>
            </a:r>
            <a:r>
              <a:rPr lang="en-US" altLang="ja-JP" dirty="0" smtClean="0"/>
              <a:t>CDM</a:t>
            </a:r>
            <a:r>
              <a:rPr lang="ja-JP" altLang="en-US" dirty="0" smtClean="0"/>
              <a:t>会議を１日２回開催し、</a:t>
            </a:r>
            <a:r>
              <a:rPr lang="en-US" altLang="ja-JP" dirty="0" smtClean="0"/>
              <a:t>OP</a:t>
            </a:r>
            <a:r>
              <a:rPr lang="ja-JP" altLang="en-US" dirty="0" smtClean="0"/>
              <a:t>を発行しています</a:t>
            </a:r>
            <a:endParaRPr lang="en-US" altLang="ja-JP" dirty="0" smtClean="0"/>
          </a:p>
          <a:p>
            <a:pPr marL="342845" indent="-342845">
              <a:lnSpc>
                <a:spcPct val="90000"/>
              </a:lnSpc>
              <a:spcAft>
                <a:spcPct val="50000"/>
              </a:spcAft>
            </a:pPr>
            <a:r>
              <a:rPr lang="ja-JP" altLang="en-US" dirty="0" smtClean="0"/>
              <a:t>・</a:t>
            </a:r>
            <a:r>
              <a:rPr lang="en-US" altLang="ja-JP" dirty="0" smtClean="0"/>
              <a:t>ATM</a:t>
            </a:r>
            <a:r>
              <a:rPr lang="ja-JP" altLang="en-US" dirty="0" smtClean="0"/>
              <a:t>業務検討委員会を年</a:t>
            </a:r>
            <a:r>
              <a:rPr lang="en-US" altLang="ja-JP" dirty="0" smtClean="0"/>
              <a:t>2</a:t>
            </a:r>
            <a:r>
              <a:rPr lang="ja-JP" altLang="en-US" dirty="0" smtClean="0"/>
              <a:t>回開催し、</a:t>
            </a:r>
            <a:r>
              <a:rPr lang="en-US" altLang="ja-JP" dirty="0" smtClean="0"/>
              <a:t>CDM</a:t>
            </a:r>
            <a:r>
              <a:rPr lang="ja-JP" altLang="en-US" dirty="0" smtClean="0"/>
              <a:t>航空会社、航空局、気象庁、防衛省の合意のもとに</a:t>
            </a:r>
            <a:r>
              <a:rPr lang="en-US" altLang="ja-JP" dirty="0" smtClean="0"/>
              <a:t>ATM</a:t>
            </a:r>
            <a:r>
              <a:rPr lang="ja-JP" altLang="en-US" dirty="0" smtClean="0"/>
              <a:t>業務計画を進めています。</a:t>
            </a:r>
            <a:endParaRPr lang="en-US" altLang="ja-JP" dirty="0" smtClean="0"/>
          </a:p>
          <a:p>
            <a:pPr marL="342845" indent="-342845">
              <a:lnSpc>
                <a:spcPct val="90000"/>
              </a:lnSpc>
              <a:spcAft>
                <a:spcPct val="50000"/>
              </a:spcAft>
            </a:pPr>
            <a:endParaRPr lang="en-US" altLang="ja-JP" b="1" dirty="0" smtClean="0">
              <a:latin typeface="Century" pitchFamily="18" charset="0"/>
              <a:ea typeface="ＭＳ 明朝" pitchFamily="17" charset="-128"/>
            </a:endParaRPr>
          </a:p>
          <a:p>
            <a:pPr marL="342845" indent="-342845">
              <a:lnSpc>
                <a:spcPct val="90000"/>
              </a:lnSpc>
              <a:spcAft>
                <a:spcPct val="50000"/>
              </a:spcAft>
            </a:pPr>
            <a:r>
              <a:rPr lang="en-US" altLang="ja-JP" dirty="0" smtClean="0"/>
              <a:t>CDM is the framework which enables ATM participants to make better decisions based on sharing the same information.</a:t>
            </a:r>
          </a:p>
          <a:p>
            <a:pPr marL="342845" indent="-342845">
              <a:lnSpc>
                <a:spcPct val="90000"/>
              </a:lnSpc>
              <a:spcAft>
                <a:spcPct val="50000"/>
              </a:spcAft>
            </a:pPr>
            <a:r>
              <a:rPr lang="en-US" altLang="ja-JP" dirty="0" smtClean="0"/>
              <a:t>ATM Center builds up and develops CDM as effective operational procedures to manage airspace resources.</a:t>
            </a:r>
          </a:p>
          <a:p>
            <a:pPr marL="342845" indent="-342845">
              <a:lnSpc>
                <a:spcPct val="90000"/>
              </a:lnSpc>
              <a:spcAft>
                <a:spcPct val="50000"/>
              </a:spcAft>
            </a:pPr>
            <a:endParaRPr lang="en-US" altLang="ja-JP" dirty="0" smtClean="0"/>
          </a:p>
          <a:p>
            <a:pPr marL="342845" indent="-342845">
              <a:lnSpc>
                <a:spcPct val="90000"/>
              </a:lnSpc>
              <a:spcAft>
                <a:spcPct val="50000"/>
              </a:spcAft>
            </a:pPr>
            <a:r>
              <a:rPr lang="en-US" altLang="ja-JP" dirty="0" smtClean="0"/>
              <a:t>This is an example of CDM at ATMC.</a:t>
            </a:r>
          </a:p>
          <a:p>
            <a:pPr>
              <a:buFont typeface="Wingdings" pitchFamily="2" charset="2"/>
              <a:buChar char="p"/>
            </a:pPr>
            <a:r>
              <a:rPr lang="en-US" altLang="ja-JP" dirty="0" smtClean="0"/>
              <a:t>ATMC supply CDM information.</a:t>
            </a:r>
          </a:p>
          <a:p>
            <a:pPr>
              <a:buNone/>
            </a:pPr>
            <a:r>
              <a:rPr lang="en-US" altLang="ja-JP" dirty="0" smtClean="0"/>
              <a:t>    flight plan list, traffic volume, traffic situation, diversion spots, etc</a:t>
            </a:r>
          </a:p>
          <a:p>
            <a:pPr>
              <a:buFont typeface="Wingdings" pitchFamily="2" charset="2"/>
              <a:buChar char="p"/>
            </a:pPr>
            <a:r>
              <a:rPr lang="en-US" altLang="ja-JP" dirty="0" smtClean="0"/>
              <a:t>Participant will make the most of CDM information.</a:t>
            </a:r>
          </a:p>
          <a:p>
            <a:pPr>
              <a:buNone/>
            </a:pPr>
            <a:r>
              <a:rPr lang="en-US" altLang="ja-JP" dirty="0" smtClean="0"/>
              <a:t>    information of  flight cancellation, any distinguished issues,</a:t>
            </a:r>
          </a:p>
          <a:p>
            <a:pPr>
              <a:buFont typeface="Wingdings" pitchFamily="2" charset="2"/>
              <a:buChar char="p"/>
            </a:pPr>
            <a:r>
              <a:rPr lang="en-US" altLang="ja-JP" dirty="0" smtClean="0"/>
              <a:t>Interactive coordination and real time system updates.</a:t>
            </a:r>
          </a:p>
          <a:p>
            <a:pPr>
              <a:buNone/>
            </a:pPr>
            <a:r>
              <a:rPr lang="en-US" altLang="ja-JP" dirty="0" smtClean="0"/>
              <a:t>    time frame exchange, route coordination, etc </a:t>
            </a:r>
          </a:p>
          <a:p>
            <a:pPr>
              <a:buFont typeface="Wingdings" pitchFamily="2" charset="2"/>
              <a:buChar char="p"/>
            </a:pPr>
            <a:r>
              <a:rPr lang="en-US" altLang="ja-JP" dirty="0" smtClean="0"/>
              <a:t> Daily CDM conference and Operation Plan. (twice a day)</a:t>
            </a:r>
          </a:p>
          <a:p>
            <a:pPr>
              <a:buNone/>
            </a:pPr>
            <a:r>
              <a:rPr lang="en-US" altLang="ja-JP" dirty="0" smtClean="0"/>
              <a:t>     the result is published as OP </a:t>
            </a:r>
          </a:p>
          <a:p>
            <a:pPr>
              <a:buFont typeface="Wingdings" pitchFamily="2" charset="2"/>
              <a:buChar char="p"/>
            </a:pPr>
            <a:r>
              <a:rPr lang="en-US" altLang="ja-JP" dirty="0" smtClean="0"/>
              <a:t>CDM conference (twice a year)</a:t>
            </a:r>
          </a:p>
          <a:p>
            <a:pPr>
              <a:buNone/>
            </a:pPr>
            <a:r>
              <a:rPr lang="en-US" altLang="ja-JP" dirty="0" smtClean="0"/>
              <a:t>     We promote ATM operations on the basis of consensus of all  stakeholders.</a:t>
            </a:r>
          </a:p>
          <a:p>
            <a:pPr marL="342845" indent="-342845">
              <a:lnSpc>
                <a:spcPct val="90000"/>
              </a:lnSpc>
              <a:spcAft>
                <a:spcPct val="50000"/>
              </a:spcAft>
            </a:pPr>
            <a:endParaRPr lang="en-US" altLang="ja-JP" dirty="0" smtClean="0"/>
          </a:p>
          <a:p>
            <a:pPr marL="342845" indent="-342845">
              <a:lnSpc>
                <a:spcPct val="90000"/>
              </a:lnSpc>
              <a:spcAft>
                <a:spcPct val="50000"/>
              </a:spcAft>
            </a:pPr>
            <a:endParaRPr lang="en-US" altLang="ja-JP" b="1" dirty="0" smtClean="0">
              <a:latin typeface="Century" pitchFamily="18" charset="0"/>
              <a:ea typeface="ＭＳ 明朝" pitchFamily="17" charset="-128"/>
            </a:endParaRPr>
          </a:p>
          <a:p>
            <a:pPr marL="342845" indent="-342845">
              <a:lnSpc>
                <a:spcPct val="90000"/>
              </a:lnSpc>
              <a:spcAft>
                <a:spcPct val="50000"/>
              </a:spcAft>
            </a:pPr>
            <a:endParaRPr lang="en-US" altLang="ja-JP" b="1" dirty="0" smtClean="0">
              <a:latin typeface="Century" pitchFamily="18" charset="0"/>
              <a:ea typeface="ＭＳ 明朝" pitchFamily="17" charset="-128"/>
            </a:endParaRPr>
          </a:p>
          <a:p>
            <a:pPr marL="342845" indent="-342845">
              <a:lnSpc>
                <a:spcPct val="90000"/>
              </a:lnSpc>
              <a:spcAft>
                <a:spcPct val="50000"/>
              </a:spcAft>
            </a:pPr>
            <a:endParaRPr lang="en-US" altLang="ja-JP" b="1" dirty="0" smtClean="0">
              <a:latin typeface="Century" pitchFamily="18" charset="0"/>
              <a:ea typeface="ＭＳ 明朝" pitchFamily="17" charset="-128"/>
            </a:endParaRPr>
          </a:p>
          <a:p>
            <a:pPr marL="342845" indent="-342845">
              <a:lnSpc>
                <a:spcPct val="90000"/>
              </a:lnSpc>
              <a:spcAft>
                <a:spcPct val="50000"/>
              </a:spcAft>
            </a:pPr>
            <a:endParaRPr lang="en-US" altLang="ja-JP" sz="1100" dirty="0" smtClean="0">
              <a:latin typeface="Century" pitchFamily="18" charset="0"/>
              <a:ea typeface="ＭＳ 明朝" pitchFamily="17" charset="-128"/>
            </a:endParaRPr>
          </a:p>
          <a:p>
            <a:endParaRPr kumimoji="1" lang="ja-JP" altLang="en-US"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スライド イメージ プレースホルダ 1"/>
          <p:cNvSpPr>
            <a:spLocks noGrp="1" noRot="1" noChangeAspect="1" noTextEdit="1"/>
          </p:cNvSpPr>
          <p:nvPr>
            <p:ph type="sldImg"/>
          </p:nvPr>
        </p:nvSpPr>
        <p:spPr>
          <a:ln/>
        </p:spPr>
      </p:sp>
      <p:sp>
        <p:nvSpPr>
          <p:cNvPr id="113667" name="ノート プレースホルダ 2"/>
          <p:cNvSpPr>
            <a:spLocks noGrp="1"/>
          </p:cNvSpPr>
          <p:nvPr>
            <p:ph type="body" idx="1"/>
          </p:nvPr>
        </p:nvSpPr>
        <p:spPr>
          <a:noFill/>
          <a:ln/>
        </p:spPr>
        <p:txBody>
          <a:bodyPr/>
          <a:lstStyle/>
          <a:p>
            <a:pPr eaLnBrk="1" hangingPunct="1"/>
            <a:r>
              <a:rPr lang="ja-JP" altLang="en-US" dirty="0" smtClean="0"/>
              <a:t>航空交通が増え続けるに従って、協調的意志決定の仕組みを促進することは極めて重要なことです。</a:t>
            </a:r>
            <a:endParaRPr lang="en-US" altLang="ja-JP" dirty="0" smtClean="0"/>
          </a:p>
          <a:p>
            <a:pPr eaLnBrk="1" hangingPunct="1"/>
            <a:r>
              <a:rPr lang="en-US" altLang="ja-JP" dirty="0" smtClean="0"/>
              <a:t>ATFM</a:t>
            </a:r>
            <a:r>
              <a:rPr lang="ja-JP" altLang="en-US" dirty="0" smtClean="0"/>
              <a:t>は空域が最大限有効に活用されるよう、制限を最小にするための取り組みをおこなっています。</a:t>
            </a:r>
            <a:endParaRPr lang="en-US" altLang="ja-JP" dirty="0" smtClean="0"/>
          </a:p>
          <a:p>
            <a:pPr eaLnBrk="1" hangingPunct="1"/>
            <a:endParaRPr lang="ja-JP" altLang="en-US" dirty="0" smtClean="0"/>
          </a:p>
        </p:txBody>
      </p:sp>
      <p:sp>
        <p:nvSpPr>
          <p:cNvPr id="113668" name="スライド番号プレースホルダ 3"/>
          <p:cNvSpPr>
            <a:spLocks noGrp="1"/>
          </p:cNvSpPr>
          <p:nvPr>
            <p:ph type="sldNum" sz="quarter" idx="5"/>
          </p:nvPr>
        </p:nvSpPr>
        <p:spPr>
          <a:noFill/>
        </p:spPr>
        <p:txBody>
          <a:bodyPr/>
          <a:lstStyle/>
          <a:p>
            <a:fld id="{4604F94B-14E2-483B-86D6-86951DEB68C1}" type="slidenum">
              <a:rPr lang="en-US" altLang="ja-JP" smtClean="0">
                <a:latin typeface="Arial" pitchFamily="34" charset="0"/>
              </a:rPr>
              <a:pPr/>
              <a:t>11</a:t>
            </a:fld>
            <a:endParaRPr lang="en-US" altLang="ja-JP"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8C714EBD-4F83-4234-9D15-30FDC1124D33}" type="slidenum">
              <a:rPr lang="en-US" altLang="ja-JP" smtClean="0">
                <a:latin typeface="Arial" pitchFamily="34" charset="0"/>
              </a:rPr>
              <a:pPr/>
              <a:t>12</a:t>
            </a:fld>
            <a:endParaRPr lang="en-US" altLang="ja-JP" smtClean="0">
              <a:latin typeface="Arial" pitchFamily="34"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r>
              <a:rPr lang="ja-JP" altLang="en-US" dirty="0" smtClean="0">
                <a:latin typeface="Arial" pitchFamily="34" charset="0"/>
              </a:rPr>
              <a:t>次に</a:t>
            </a:r>
            <a:r>
              <a:rPr lang="en-US" altLang="ja-JP" sz="1100" dirty="0" smtClean="0"/>
              <a:t>Air Space Management </a:t>
            </a:r>
            <a:r>
              <a:rPr lang="ja-JP" altLang="ja-JP" sz="1100" dirty="0" smtClean="0"/>
              <a:t>空域管理</a:t>
            </a:r>
            <a:r>
              <a:rPr lang="ja-JP" altLang="en-US" sz="1100" dirty="0" smtClean="0"/>
              <a:t>をご紹介します。</a:t>
            </a:r>
            <a:endParaRPr lang="en-US" altLang="ja-JP" sz="1100"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DBC3EEC1-31BF-4081-9C68-CE51A8E60F1A}" type="slidenum">
              <a:rPr lang="en-US" altLang="ja-JP" smtClean="0">
                <a:ea typeface="ＭＳ Ｐゴシック" charset="-128"/>
              </a:rPr>
              <a:pPr/>
              <a:t>13</a:t>
            </a:fld>
            <a:endParaRPr lang="en-US" altLang="ja-JP" smtClean="0">
              <a:ea typeface="ＭＳ Ｐゴシック" charset="-128"/>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normAutofit/>
          </a:bodyPr>
          <a:lstStyle/>
          <a:p>
            <a:pPr marL="228563" indent="-228563"/>
            <a:r>
              <a:rPr lang="ja-JP" altLang="ja-JP" dirty="0" smtClean="0">
                <a:ea typeface="メイリオ" pitchFamily="50" charset="-128"/>
              </a:rPr>
              <a:t>設計・企画機能においては、空域管理は、最大限の空域容量を確保するため、総合的に空域と交通流を評価・検証します。</a:t>
            </a:r>
            <a:endParaRPr lang="en-US" altLang="ja-JP" dirty="0" smtClean="0">
              <a:ea typeface="メイリオ" pitchFamily="50" charset="-128"/>
            </a:endParaRPr>
          </a:p>
          <a:p>
            <a:pPr marL="228563" indent="-228563"/>
            <a:r>
              <a:rPr lang="ja-JP" altLang="ja-JP" dirty="0" smtClean="0">
                <a:ea typeface="メイリオ" pitchFamily="50" charset="-128"/>
              </a:rPr>
              <a:t>空域管理は効率的な飛行経路と管制空域を設計し、空域使用者の要望に応えるよう訓練空域も設計します。</a:t>
            </a:r>
            <a:endParaRPr lang="en-US" altLang="ja-JP" dirty="0" smtClean="0">
              <a:ea typeface="メイリオ" pitchFamily="50" charset="-128"/>
            </a:endParaRPr>
          </a:p>
          <a:p>
            <a:pPr marL="228563" indent="-228563"/>
            <a:endParaRPr lang="en-US" altLang="ja-JP" dirty="0" smtClean="0">
              <a:ea typeface="メイリオ" pitchFamily="50" charset="-128"/>
            </a:endParaRPr>
          </a:p>
          <a:p>
            <a:pPr marL="228563" indent="-228563"/>
            <a:r>
              <a:rPr lang="ja-JP" altLang="ja-JP" dirty="0" smtClean="0">
                <a:ea typeface="メイリオ" pitchFamily="50" charset="-128"/>
              </a:rPr>
              <a:t>空域運用機能では、空域管理は軍・民の使用者にとって共有すべき資源である限られた空域を柔軟に使用するため関係者と調整します。</a:t>
            </a:r>
            <a:endParaRPr lang="en-US" altLang="ja-JP" dirty="0" smtClean="0">
              <a:ea typeface="メイリオ" pitchFamily="50" charset="-128"/>
            </a:endParaRPr>
          </a:p>
          <a:p>
            <a:pPr marL="228563" indent="-228563"/>
            <a:r>
              <a:rPr lang="ja-JP" altLang="ja-JP" dirty="0" smtClean="0">
                <a:ea typeface="メイリオ" pitchFamily="50" charset="-128"/>
              </a:rPr>
              <a:t>空域管理機能とは空域を柔軟に動的に使用する過程を言います</a:t>
            </a:r>
            <a:endParaRPr lang="en-US" altLang="ja-JP" sz="900" dirty="0" smtClean="0">
              <a:latin typeface="Century" pitchFamily="18" charset="0"/>
              <a:ea typeface="ＭＳ Ｐ明朝"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77A255BC-3252-4FFF-8BEC-273D0C2AB422}" type="slidenum">
              <a:rPr lang="en-US" altLang="ja-JP" smtClean="0">
                <a:ea typeface="ＭＳ Ｐゴシック" charset="-128"/>
              </a:rPr>
              <a:pPr/>
              <a:t>14</a:t>
            </a:fld>
            <a:endParaRPr lang="en-US" altLang="ja-JP" smtClean="0">
              <a:ea typeface="ＭＳ Ｐゴシック" charset="-128"/>
            </a:endParaRPr>
          </a:p>
        </p:txBody>
      </p:sp>
      <p:sp>
        <p:nvSpPr>
          <p:cNvPr id="97283" name="Rectangle 2"/>
          <p:cNvSpPr>
            <a:spLocks noGrp="1" noRot="1" noChangeAspect="1" noChangeArrowheads="1" noTextEdit="1"/>
          </p:cNvSpPr>
          <p:nvPr>
            <p:ph type="sldImg"/>
          </p:nvPr>
        </p:nvSpPr>
        <p:spPr>
          <a:xfrm>
            <a:off x="904875" y="741363"/>
            <a:ext cx="4929188" cy="3697287"/>
          </a:xfrm>
          <a:ln/>
        </p:spPr>
      </p:sp>
      <p:sp>
        <p:nvSpPr>
          <p:cNvPr id="97284" name="Rectangle 3"/>
          <p:cNvSpPr>
            <a:spLocks noGrp="1" noChangeArrowheads="1"/>
          </p:cNvSpPr>
          <p:nvPr>
            <p:ph type="body" idx="1"/>
          </p:nvPr>
        </p:nvSpPr>
        <p:spPr>
          <a:xfrm>
            <a:off x="898527" y="4686301"/>
            <a:ext cx="4938713" cy="4438650"/>
          </a:xfrm>
          <a:noFill/>
          <a:ln/>
        </p:spPr>
        <p:txBody>
          <a:bodyPr/>
          <a:lstStyle/>
          <a:p>
            <a:r>
              <a:rPr lang="ja-JP" altLang="ja-JP" dirty="0" smtClean="0">
                <a:latin typeface="メイリオ" pitchFamily="50" charset="-128"/>
                <a:ea typeface="メイリオ" pitchFamily="50" charset="-128"/>
                <a:cs typeface="メイリオ" pitchFamily="50" charset="-128"/>
              </a:rPr>
              <a:t>民間訓練試験空域に関しては、民間訓練試験空域の使用者は訓練計画書を</a:t>
            </a:r>
            <a:r>
              <a:rPr lang="ja-JP" altLang="en-US" dirty="0" smtClean="0">
                <a:latin typeface="メイリオ" pitchFamily="50" charset="-128"/>
                <a:ea typeface="メイリオ" pitchFamily="50" charset="-128"/>
                <a:cs typeface="メイリオ" pitchFamily="50" charset="-128"/>
              </a:rPr>
              <a:t> </a:t>
            </a:r>
            <a:r>
              <a:rPr lang="en-US" altLang="ja-JP" dirty="0" smtClean="0">
                <a:latin typeface="メイリオ" pitchFamily="50" charset="-128"/>
                <a:ea typeface="メイリオ" pitchFamily="50" charset="-128"/>
                <a:cs typeface="メイリオ" pitchFamily="50" charset="-128"/>
              </a:rPr>
              <a:t>ATMC </a:t>
            </a:r>
            <a:r>
              <a:rPr lang="ja-JP" altLang="ja-JP" dirty="0" err="1" smtClean="0">
                <a:latin typeface="メイリオ" pitchFamily="50" charset="-128"/>
                <a:ea typeface="メイリオ" pitchFamily="50" charset="-128"/>
                <a:cs typeface="メイリオ" pitchFamily="50" charset="-128"/>
              </a:rPr>
              <a:t>に提</a:t>
            </a:r>
            <a:r>
              <a:rPr lang="ja-JP" altLang="ja-JP" dirty="0" smtClean="0">
                <a:latin typeface="メイリオ" pitchFamily="50" charset="-128"/>
                <a:ea typeface="メイリオ" pitchFamily="50" charset="-128"/>
                <a:cs typeface="メイリオ" pitchFamily="50" charset="-128"/>
              </a:rPr>
              <a:t>出しなければなりません。訓練計画書は出発前に</a:t>
            </a:r>
            <a:endParaRPr lang="en-US" altLang="ja-JP" dirty="0" smtClean="0">
              <a:latin typeface="メイリオ" pitchFamily="50" charset="-128"/>
              <a:ea typeface="メイリオ" pitchFamily="50" charset="-128"/>
              <a:cs typeface="メイリオ" pitchFamily="50" charset="-128"/>
            </a:endParaRPr>
          </a:p>
          <a:p>
            <a:r>
              <a:rPr lang="en-US" altLang="ja-JP" dirty="0" smtClean="0">
                <a:latin typeface="メイリオ" pitchFamily="50" charset="-128"/>
                <a:ea typeface="メイリオ" pitchFamily="50" charset="-128"/>
                <a:cs typeface="メイリオ" pitchFamily="50" charset="-128"/>
              </a:rPr>
              <a:t>ATMC </a:t>
            </a:r>
            <a:r>
              <a:rPr lang="ja-JP" altLang="ja-JP" dirty="0" smtClean="0">
                <a:latin typeface="メイリオ" pitchFamily="50" charset="-128"/>
                <a:ea typeface="メイリオ" pitchFamily="50" charset="-128"/>
                <a:cs typeface="メイリオ" pitchFamily="50" charset="-128"/>
              </a:rPr>
              <a:t>によって調整･承認されます。日本中に</a:t>
            </a:r>
            <a:r>
              <a:rPr lang="en-US" altLang="ja-JP" dirty="0" smtClean="0">
                <a:latin typeface="メイリオ" pitchFamily="50" charset="-128"/>
                <a:ea typeface="メイリオ" pitchFamily="50" charset="-128"/>
                <a:cs typeface="メイリオ" pitchFamily="50" charset="-128"/>
              </a:rPr>
              <a:t>155</a:t>
            </a:r>
            <a:r>
              <a:rPr lang="ja-JP" altLang="ja-JP" dirty="0" smtClean="0">
                <a:latin typeface="メイリオ" pitchFamily="50" charset="-128"/>
                <a:ea typeface="メイリオ" pitchFamily="50" charset="-128"/>
                <a:cs typeface="メイリオ" pitchFamily="50" charset="-128"/>
              </a:rPr>
              <a:t>の民間訓練空域が広がっています。空域ユーザーとの調整手段としてインターネットを導入しています。空域管理システムはリアルタイムで空域の使用状況を把握・管理するために使用されます。</a:t>
            </a:r>
          </a:p>
          <a:p>
            <a:endParaRPr lang="ja-JP" altLang="ja-JP" dirty="0" smtClean="0">
              <a:latin typeface="メイリオ" pitchFamily="50" charset="-128"/>
              <a:ea typeface="メイリオ" pitchFamily="50" charset="-128"/>
              <a:cs typeface="メイリオ" pitchFamily="50" charset="-128"/>
            </a:endParaRPr>
          </a:p>
          <a:p>
            <a:endParaRPr lang="ja-JP" altLang="ja-JP" dirty="0" smtClean="0"/>
          </a:p>
          <a:p>
            <a:endParaRPr lang="en-US" altLang="ja-JP"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F8759818-3DE5-4B54-BF6F-F3007F53A929}" type="slidenum">
              <a:rPr lang="en-US" altLang="ja-JP" smtClean="0">
                <a:ea typeface="ＭＳ Ｐゴシック" charset="-128"/>
              </a:rPr>
              <a:pPr/>
              <a:t>15</a:t>
            </a:fld>
            <a:endParaRPr lang="en-US" altLang="ja-JP" smtClean="0">
              <a:ea typeface="ＭＳ Ｐゴシック" charset="-128"/>
            </a:endParaRPr>
          </a:p>
        </p:txBody>
      </p:sp>
      <p:sp>
        <p:nvSpPr>
          <p:cNvPr id="100355" name="Rectangle 2"/>
          <p:cNvSpPr>
            <a:spLocks noGrp="1" noRot="1" noChangeAspect="1" noChangeArrowheads="1" noTextEdit="1"/>
          </p:cNvSpPr>
          <p:nvPr>
            <p:ph type="sldImg"/>
          </p:nvPr>
        </p:nvSpPr>
        <p:spPr>
          <a:xfrm>
            <a:off x="901700" y="741363"/>
            <a:ext cx="4932363" cy="3700462"/>
          </a:xfrm>
          <a:ln/>
        </p:spPr>
      </p:sp>
      <p:sp>
        <p:nvSpPr>
          <p:cNvPr id="100356" name="Rectangle 3"/>
          <p:cNvSpPr>
            <a:spLocks noGrp="1" noChangeArrowheads="1"/>
          </p:cNvSpPr>
          <p:nvPr>
            <p:ph type="body" idx="1"/>
          </p:nvPr>
        </p:nvSpPr>
        <p:spPr>
          <a:noFill/>
          <a:ln/>
        </p:spPr>
        <p:txBody>
          <a:bodyPr/>
          <a:lstStyle/>
          <a:p>
            <a:r>
              <a:rPr lang="ja-JP" altLang="en-US" dirty="0" smtClean="0">
                <a:latin typeface="メイリオ" pitchFamily="50" charset="-128"/>
                <a:ea typeface="メイリオ" pitchFamily="50" charset="-128"/>
                <a:cs typeface="メイリオ" pitchFamily="50" charset="-128"/>
              </a:rPr>
              <a:t>また、一方では</a:t>
            </a:r>
            <a:r>
              <a:rPr lang="ja-JP" altLang="ja-JP" dirty="0" smtClean="0">
                <a:latin typeface="メイリオ" pitchFamily="50" charset="-128"/>
                <a:ea typeface="メイリオ" pitchFamily="50" charset="-128"/>
                <a:cs typeface="メイリオ" pitchFamily="50" charset="-128"/>
              </a:rPr>
              <a:t>自衛隊連絡幹部と自衛隊高々度訓練・試験空域の使用状況に応じて</a:t>
            </a:r>
            <a:r>
              <a:rPr lang="en-US" altLang="ja-JP" dirty="0" smtClean="0">
                <a:latin typeface="メイリオ" pitchFamily="50" charset="-128"/>
                <a:ea typeface="メイリオ" pitchFamily="50" charset="-128"/>
                <a:cs typeface="メイリオ" pitchFamily="50" charset="-128"/>
              </a:rPr>
              <a:t>CDR</a:t>
            </a:r>
            <a:r>
              <a:rPr lang="ja-JP" altLang="ja-JP" dirty="0" smtClean="0">
                <a:latin typeface="メイリオ" pitchFamily="50" charset="-128"/>
                <a:ea typeface="メイリオ" pitchFamily="50" charset="-128"/>
                <a:cs typeface="メイリオ" pitchFamily="50" charset="-128"/>
              </a:rPr>
              <a:t>を設定するために調整を行います。</a:t>
            </a:r>
            <a:endParaRPr lang="en-US" altLang="ja-JP" dirty="0" smtClean="0">
              <a:latin typeface="メイリオ" pitchFamily="50" charset="-128"/>
              <a:ea typeface="メイリオ" pitchFamily="50" charset="-128"/>
              <a:cs typeface="メイリオ" pitchFamily="50" charset="-128"/>
            </a:endParaRPr>
          </a:p>
          <a:p>
            <a:r>
              <a:rPr lang="en-US" altLang="ja-JP" dirty="0" smtClean="0">
                <a:latin typeface="メイリオ" pitchFamily="50" charset="-128"/>
                <a:ea typeface="メイリオ" pitchFamily="50" charset="-128"/>
                <a:cs typeface="メイリオ" pitchFamily="50" charset="-128"/>
              </a:rPr>
              <a:t>CDR</a:t>
            </a:r>
            <a:r>
              <a:rPr lang="ja-JP" altLang="ja-JP" dirty="0" smtClean="0">
                <a:latin typeface="メイリオ" pitchFamily="50" charset="-128"/>
                <a:ea typeface="メイリオ" pitchFamily="50" charset="-128"/>
                <a:cs typeface="メイリオ" pitchFamily="50" charset="-128"/>
              </a:rPr>
              <a:t>とは、調整経路のことで</a:t>
            </a:r>
            <a:r>
              <a:rPr lang="en-US" altLang="ja-JP" dirty="0" smtClean="0">
                <a:latin typeface="メイリオ" pitchFamily="50" charset="-128"/>
                <a:ea typeface="メイリオ" pitchFamily="50" charset="-128"/>
                <a:cs typeface="メイリオ" pitchFamily="50" charset="-128"/>
              </a:rPr>
              <a:t>ATS</a:t>
            </a:r>
            <a:r>
              <a:rPr lang="ja-JP" altLang="en-US" dirty="0" smtClean="0">
                <a:latin typeface="メイリオ" pitchFamily="50" charset="-128"/>
                <a:ea typeface="メイリオ" pitchFamily="50" charset="-128"/>
                <a:cs typeface="メイリオ" pitchFamily="50" charset="-128"/>
              </a:rPr>
              <a:t>ルート</a:t>
            </a:r>
            <a:r>
              <a:rPr lang="ja-JP" altLang="ja-JP" dirty="0" smtClean="0">
                <a:latin typeface="メイリオ" pitchFamily="50" charset="-128"/>
                <a:ea typeface="メイリオ" pitchFamily="50" charset="-128"/>
                <a:cs typeface="メイリオ" pitchFamily="50" charset="-128"/>
              </a:rPr>
              <a:t>の一種です。</a:t>
            </a:r>
            <a:endParaRPr lang="en-US" altLang="ja-JP" dirty="0" smtClean="0">
              <a:latin typeface="メイリオ" pitchFamily="50" charset="-128"/>
              <a:ea typeface="メイリオ" pitchFamily="50" charset="-128"/>
              <a:cs typeface="メイリオ" pitchFamily="50" charset="-128"/>
            </a:endParaRPr>
          </a:p>
          <a:p>
            <a:r>
              <a:rPr lang="en-US" altLang="ja-JP" dirty="0" smtClean="0">
                <a:latin typeface="メイリオ" pitchFamily="50" charset="-128"/>
                <a:ea typeface="メイリオ" pitchFamily="50" charset="-128"/>
                <a:cs typeface="メイリオ" pitchFamily="50" charset="-128"/>
              </a:rPr>
              <a:t>2</a:t>
            </a:r>
            <a:r>
              <a:rPr lang="ja-JP" altLang="ja-JP" dirty="0" err="1" smtClean="0">
                <a:latin typeface="メイリオ" pitchFamily="50" charset="-128"/>
                <a:ea typeface="メイリオ" pitchFamily="50" charset="-128"/>
                <a:cs typeface="メイリオ" pitchFamily="50" charset="-128"/>
              </a:rPr>
              <a:t>つの</a:t>
            </a:r>
            <a:r>
              <a:rPr lang="ja-JP" altLang="ja-JP" dirty="0" smtClean="0">
                <a:latin typeface="メイリオ" pitchFamily="50" charset="-128"/>
                <a:ea typeface="メイリオ" pitchFamily="50" charset="-128"/>
                <a:cs typeface="メイリオ" pitchFamily="50" charset="-128"/>
              </a:rPr>
              <a:t>タイプに分けられ、</a:t>
            </a:r>
            <a:r>
              <a:rPr lang="en-US" altLang="ja-JP" dirty="0" smtClean="0">
                <a:latin typeface="メイリオ" pitchFamily="50" charset="-128"/>
                <a:ea typeface="メイリオ" pitchFamily="50" charset="-128"/>
                <a:cs typeface="メイリオ" pitchFamily="50" charset="-128"/>
              </a:rPr>
              <a:t>CDR1 </a:t>
            </a:r>
            <a:r>
              <a:rPr lang="ja-JP" altLang="ja-JP" dirty="0" smtClean="0">
                <a:latin typeface="メイリオ" pitchFamily="50" charset="-128"/>
                <a:ea typeface="メイリオ" pitchFamily="50" charset="-128"/>
                <a:cs typeface="メイリオ" pitchFamily="50" charset="-128"/>
              </a:rPr>
              <a:t>及び</a:t>
            </a:r>
            <a:r>
              <a:rPr lang="en-US" altLang="ja-JP" dirty="0" smtClean="0">
                <a:latin typeface="メイリオ" pitchFamily="50" charset="-128"/>
                <a:ea typeface="メイリオ" pitchFamily="50" charset="-128"/>
                <a:cs typeface="メイリオ" pitchFamily="50" charset="-128"/>
              </a:rPr>
              <a:t> CDR2 </a:t>
            </a:r>
            <a:r>
              <a:rPr lang="ja-JP" altLang="ja-JP" dirty="0" smtClean="0">
                <a:latin typeface="メイリオ" pitchFamily="50" charset="-128"/>
                <a:ea typeface="メイリオ" pitchFamily="50" charset="-128"/>
                <a:cs typeface="メイリオ" pitchFamily="50" charset="-128"/>
              </a:rPr>
              <a:t>があります。</a:t>
            </a:r>
            <a:endParaRPr lang="en-US" altLang="ja-JP" dirty="0" smtClean="0">
              <a:latin typeface="メイリオ" pitchFamily="50" charset="-128"/>
              <a:ea typeface="メイリオ" pitchFamily="50" charset="-128"/>
              <a:cs typeface="メイリオ" pitchFamily="50" charset="-128"/>
            </a:endParaRPr>
          </a:p>
          <a:p>
            <a:r>
              <a:rPr lang="en-US" altLang="ja-JP" dirty="0" smtClean="0">
                <a:latin typeface="メイリオ" pitchFamily="50" charset="-128"/>
                <a:ea typeface="メイリオ" pitchFamily="50" charset="-128"/>
                <a:cs typeface="メイリオ" pitchFamily="50" charset="-128"/>
              </a:rPr>
              <a:t>CDR1 </a:t>
            </a:r>
            <a:r>
              <a:rPr lang="ja-JP" altLang="ja-JP" dirty="0" smtClean="0">
                <a:latin typeface="メイリオ" pitchFamily="50" charset="-128"/>
                <a:ea typeface="メイリオ" pitchFamily="50" charset="-128"/>
                <a:cs typeface="メイリオ" pitchFamily="50" charset="-128"/>
              </a:rPr>
              <a:t>は</a:t>
            </a:r>
            <a:r>
              <a:rPr lang="ja-JP" altLang="en-US" dirty="0" smtClean="0">
                <a:latin typeface="メイリオ" pitchFamily="50" charset="-128"/>
                <a:ea typeface="メイリオ" pitchFamily="50" charset="-128"/>
                <a:cs typeface="メイリオ" pitchFamily="50" charset="-128"/>
              </a:rPr>
              <a:t>使用可能時間帯が</a:t>
            </a:r>
            <a:r>
              <a:rPr lang="en-US" altLang="ja-JP" dirty="0" smtClean="0">
                <a:latin typeface="メイリオ" pitchFamily="50" charset="-128"/>
                <a:ea typeface="メイリオ" pitchFamily="50" charset="-128"/>
                <a:cs typeface="メイリオ" pitchFamily="50" charset="-128"/>
              </a:rPr>
              <a:t> AIP </a:t>
            </a:r>
            <a:r>
              <a:rPr lang="ja-JP" altLang="ja-JP" dirty="0" smtClean="0">
                <a:latin typeface="メイリオ" pitchFamily="50" charset="-128"/>
                <a:ea typeface="メイリオ" pitchFamily="50" charset="-128"/>
                <a:cs typeface="メイリオ" pitchFamily="50" charset="-128"/>
              </a:rPr>
              <a:t>に公示され</a:t>
            </a:r>
            <a:r>
              <a:rPr lang="ja-JP" altLang="en-US" dirty="0" smtClean="0">
                <a:latin typeface="メイリオ" pitchFamily="50" charset="-128"/>
                <a:ea typeface="メイリオ" pitchFamily="50" charset="-128"/>
                <a:cs typeface="メイリオ" pitchFamily="50" charset="-128"/>
              </a:rPr>
              <a:t>ており、その</a:t>
            </a:r>
            <a:r>
              <a:rPr lang="ja-JP" altLang="ja-JP" dirty="0" smtClean="0">
                <a:latin typeface="メイリオ" pitchFamily="50" charset="-128"/>
                <a:ea typeface="メイリオ" pitchFamily="50" charset="-128"/>
                <a:cs typeface="メイリオ" pitchFamily="50" charset="-128"/>
              </a:rPr>
              <a:t>時間内に飛行</a:t>
            </a:r>
            <a:r>
              <a:rPr lang="ja-JP" altLang="en-US" dirty="0" smtClean="0">
                <a:latin typeface="メイリオ" pitchFamily="50" charset="-128"/>
                <a:ea typeface="メイリオ" pitchFamily="50" charset="-128"/>
                <a:cs typeface="メイリオ" pitchFamily="50" charset="-128"/>
              </a:rPr>
              <a:t>を</a:t>
            </a:r>
            <a:r>
              <a:rPr lang="ja-JP" altLang="ja-JP" dirty="0" smtClean="0">
                <a:latin typeface="メイリオ" pitchFamily="50" charset="-128"/>
                <a:ea typeface="メイリオ" pitchFamily="50" charset="-128"/>
                <a:cs typeface="メイリオ" pitchFamily="50" charset="-128"/>
              </a:rPr>
              <a:t>計画</a:t>
            </a:r>
            <a:r>
              <a:rPr lang="ja-JP" altLang="en-US" dirty="0" smtClean="0">
                <a:latin typeface="メイリオ" pitchFamily="50" charset="-128"/>
                <a:ea typeface="メイリオ" pitchFamily="50" charset="-128"/>
                <a:cs typeface="メイリオ" pitchFamily="50" charset="-128"/>
              </a:rPr>
              <a:t>する</a:t>
            </a:r>
            <a:r>
              <a:rPr lang="ja-JP" altLang="ja-JP" dirty="0" smtClean="0">
                <a:latin typeface="メイリオ" pitchFamily="50" charset="-128"/>
                <a:ea typeface="メイリオ" pitchFamily="50" charset="-128"/>
                <a:cs typeface="メイリオ" pitchFamily="50" charset="-128"/>
              </a:rPr>
              <a:t>ことができます。</a:t>
            </a:r>
            <a:endParaRPr lang="en-US" altLang="ja-JP" dirty="0" smtClean="0">
              <a:latin typeface="メイリオ" pitchFamily="50" charset="-128"/>
              <a:ea typeface="メイリオ" pitchFamily="50" charset="-128"/>
              <a:cs typeface="メイリオ" pitchFamily="50" charset="-128"/>
            </a:endParaRPr>
          </a:p>
          <a:p>
            <a:r>
              <a:rPr lang="ja-JP" altLang="ja-JP" dirty="0" smtClean="0">
                <a:latin typeface="メイリオ" pitchFamily="50" charset="-128"/>
                <a:ea typeface="メイリオ" pitchFamily="50" charset="-128"/>
                <a:cs typeface="メイリオ" pitchFamily="50" charset="-128"/>
              </a:rPr>
              <a:t>一方、</a:t>
            </a:r>
            <a:r>
              <a:rPr lang="en-US" altLang="ja-JP" dirty="0" smtClean="0">
                <a:latin typeface="メイリオ" pitchFamily="50" charset="-128"/>
                <a:ea typeface="メイリオ" pitchFamily="50" charset="-128"/>
                <a:cs typeface="メイリオ" pitchFamily="50" charset="-128"/>
              </a:rPr>
              <a:t>CDR2 </a:t>
            </a:r>
            <a:r>
              <a:rPr lang="ja-JP" altLang="ja-JP" dirty="0" smtClean="0">
                <a:latin typeface="メイリオ" pitchFamily="50" charset="-128"/>
                <a:ea typeface="メイリオ" pitchFamily="50" charset="-128"/>
                <a:cs typeface="メイリオ" pitchFamily="50" charset="-128"/>
              </a:rPr>
              <a:t>は</a:t>
            </a:r>
            <a:r>
              <a:rPr lang="ja-JP" altLang="en-US" dirty="0" smtClean="0">
                <a:latin typeface="メイリオ" pitchFamily="50" charset="-128"/>
                <a:ea typeface="メイリオ" pitchFamily="50" charset="-128"/>
                <a:cs typeface="メイリオ" pitchFamily="50" charset="-128"/>
              </a:rPr>
              <a:t>、使用可能時間帯が航空自衛隊との連絡調整をもとに毎日ノ</a:t>
            </a:r>
            <a:r>
              <a:rPr lang="ja-JP" altLang="ja-JP" dirty="0" smtClean="0">
                <a:latin typeface="メイリオ" pitchFamily="50" charset="-128"/>
                <a:ea typeface="メイリオ" pitchFamily="50" charset="-128"/>
                <a:cs typeface="メイリオ" pitchFamily="50" charset="-128"/>
              </a:rPr>
              <a:t>ータム</a:t>
            </a:r>
            <a:r>
              <a:rPr lang="ja-JP" altLang="en-US" dirty="0" smtClean="0">
                <a:latin typeface="メイリオ" pitchFamily="50" charset="-128"/>
                <a:ea typeface="メイリオ" pitchFamily="50" charset="-128"/>
                <a:cs typeface="メイリオ" pitchFamily="50" charset="-128"/>
              </a:rPr>
              <a:t>で公示されています。</a:t>
            </a:r>
            <a:endParaRPr lang="en-US" altLang="ja-JP" dirty="0" smtClean="0">
              <a:latin typeface="メイリオ" pitchFamily="50" charset="-128"/>
              <a:ea typeface="メイリオ" pitchFamily="50" charset="-128"/>
              <a:cs typeface="メイリオ" pitchFamily="50" charset="-128"/>
            </a:endParaRPr>
          </a:p>
          <a:p>
            <a:endParaRPr lang="ja-JP" altLang="ja-JP"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F6301A81-8070-4281-99A9-BF7F151F3E76}" type="slidenum">
              <a:rPr lang="en-US" altLang="ja-JP" smtClean="0">
                <a:ea typeface="ＭＳ Ｐゴシック" charset="-128"/>
              </a:rPr>
              <a:pPr/>
              <a:t>16</a:t>
            </a:fld>
            <a:endParaRPr lang="en-US" altLang="ja-JP" smtClean="0">
              <a:ea typeface="ＭＳ Ｐゴシック" charset="-128"/>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r>
              <a:rPr lang="ja-JP" altLang="en-US" dirty="0" smtClean="0">
                <a:latin typeface="メイリオ" pitchFamily="50" charset="-128"/>
                <a:ea typeface="メイリオ" pitchFamily="50" charset="-128"/>
                <a:cs typeface="メイリオ" pitchFamily="50" charset="-128"/>
              </a:rPr>
              <a:t>また、</a:t>
            </a:r>
            <a:r>
              <a:rPr lang="ja-JP" altLang="ja-JP" dirty="0" smtClean="0">
                <a:latin typeface="メイリオ" pitchFamily="50" charset="-128"/>
                <a:ea typeface="メイリオ" pitchFamily="50" charset="-128"/>
                <a:cs typeface="メイリオ" pitchFamily="50" charset="-128"/>
              </a:rPr>
              <a:t>空域管理</a:t>
            </a:r>
            <a:r>
              <a:rPr lang="ja-JP" altLang="en-US" dirty="0" smtClean="0">
                <a:latin typeface="メイリオ" pitchFamily="50" charset="-128"/>
                <a:ea typeface="メイリオ" pitchFamily="50" charset="-128"/>
                <a:cs typeface="メイリオ" pitchFamily="50" charset="-128"/>
              </a:rPr>
              <a:t>で</a:t>
            </a:r>
            <a:r>
              <a:rPr lang="ja-JP" altLang="ja-JP" dirty="0" smtClean="0">
                <a:latin typeface="メイリオ" pitchFamily="50" charset="-128"/>
                <a:ea typeface="メイリオ" pitchFamily="50" charset="-128"/>
                <a:cs typeface="メイリオ" pitchFamily="50" charset="-128"/>
              </a:rPr>
              <a:t>は毎日</a:t>
            </a:r>
            <a:r>
              <a:rPr lang="en-US" altLang="ja-JP" dirty="0" smtClean="0">
                <a:latin typeface="メイリオ" pitchFamily="50" charset="-128"/>
                <a:ea typeface="メイリオ" pitchFamily="50" charset="-128"/>
                <a:cs typeface="メイリオ" pitchFamily="50" charset="-128"/>
              </a:rPr>
              <a:t> OTG</a:t>
            </a:r>
            <a:r>
              <a:rPr lang="ja-JP" altLang="ja-JP" dirty="0" smtClean="0">
                <a:latin typeface="メイリオ" pitchFamily="50" charset="-128"/>
                <a:ea typeface="メイリオ" pitchFamily="50" charset="-128"/>
                <a:cs typeface="メイリオ" pitchFamily="50" charset="-128"/>
              </a:rPr>
              <a:t>システムで</a:t>
            </a:r>
            <a:r>
              <a:rPr lang="en-US" altLang="ja-JP" dirty="0" smtClean="0">
                <a:latin typeface="メイリオ" pitchFamily="50" charset="-128"/>
                <a:ea typeface="メイリオ" pitchFamily="50" charset="-128"/>
                <a:cs typeface="メイリオ" pitchFamily="50" charset="-128"/>
              </a:rPr>
              <a:t>PACOTS</a:t>
            </a:r>
            <a:r>
              <a:rPr lang="ja-JP" altLang="en-US" dirty="0" smtClean="0">
                <a:latin typeface="メイリオ" pitchFamily="50" charset="-128"/>
                <a:ea typeface="メイリオ" pitchFamily="50" charset="-128"/>
                <a:cs typeface="メイリオ" pitchFamily="50" charset="-128"/>
              </a:rPr>
              <a:t> </a:t>
            </a:r>
            <a:r>
              <a:rPr lang="ja-JP" altLang="ja-JP" dirty="0" smtClean="0">
                <a:latin typeface="メイリオ" pitchFamily="50" charset="-128"/>
                <a:ea typeface="メイリオ" pitchFamily="50" charset="-128"/>
                <a:cs typeface="メイリオ" pitchFamily="50" charset="-128"/>
              </a:rPr>
              <a:t>を設定しています。</a:t>
            </a:r>
            <a:endParaRPr lang="en-US" altLang="ja-JP" dirty="0" smtClean="0">
              <a:latin typeface="メイリオ" pitchFamily="50" charset="-128"/>
              <a:ea typeface="メイリオ" pitchFamily="50" charset="-128"/>
              <a:cs typeface="メイリオ" pitchFamily="50" charset="-128"/>
            </a:endParaRPr>
          </a:p>
          <a:p>
            <a:r>
              <a:rPr lang="ja-JP" altLang="ja-JP" dirty="0" smtClean="0">
                <a:latin typeface="メイリオ" pitchFamily="50" charset="-128"/>
                <a:ea typeface="メイリオ" pitchFamily="50" charset="-128"/>
                <a:cs typeface="メイリオ" pitchFamily="50" charset="-128"/>
              </a:rPr>
              <a:t>効率的な洋上経路を作成するために、</a:t>
            </a:r>
            <a:r>
              <a:rPr lang="ja-JP" altLang="ja-JP" sz="1100" dirty="0" smtClean="0"/>
              <a:t>作成の際には高層風の予測、悪天候を考慮し、オークランド</a:t>
            </a:r>
            <a:r>
              <a:rPr lang="en-US" altLang="ja-JP" sz="1100" dirty="0" smtClean="0"/>
              <a:t>TMU</a:t>
            </a:r>
            <a:r>
              <a:rPr lang="ja-JP" altLang="ja-JP" sz="1100" dirty="0" smtClean="0"/>
              <a:t>との調整の上、効率的な経路作成に努めています。</a:t>
            </a:r>
            <a:endParaRPr lang="ja-JP"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9D9BC0D5-CE3D-4F64-8B1A-34F56EE6F795}" type="slidenum">
              <a:rPr lang="en-US" altLang="ja-JP" smtClean="0">
                <a:ea typeface="ＭＳ Ｐゴシック" charset="-128"/>
              </a:rPr>
              <a:pPr/>
              <a:t>17</a:t>
            </a:fld>
            <a:endParaRPr lang="en-US" altLang="ja-JP" smtClean="0">
              <a:ea typeface="ＭＳ Ｐゴシック" charset="-128"/>
            </a:endParaRPr>
          </a:p>
        </p:txBody>
      </p:sp>
      <p:sp>
        <p:nvSpPr>
          <p:cNvPr id="101379" name="Rectangle 2"/>
          <p:cNvSpPr>
            <a:spLocks noGrp="1" noRot="1" noChangeAspect="1" noChangeArrowheads="1" noTextEdit="1"/>
          </p:cNvSpPr>
          <p:nvPr>
            <p:ph type="sldImg"/>
          </p:nvPr>
        </p:nvSpPr>
        <p:spPr>
          <a:xfrm>
            <a:off x="901700" y="741363"/>
            <a:ext cx="4932363" cy="3700462"/>
          </a:xfrm>
          <a:ln/>
        </p:spPr>
      </p:sp>
      <p:sp>
        <p:nvSpPr>
          <p:cNvPr id="101380" name="Rectangle 3"/>
          <p:cNvSpPr>
            <a:spLocks noGrp="1" noChangeArrowheads="1"/>
          </p:cNvSpPr>
          <p:nvPr>
            <p:ph type="body" idx="1"/>
          </p:nvPr>
        </p:nvSpPr>
        <p:spPr>
          <a:noFill/>
          <a:ln/>
        </p:spPr>
        <p:txBody>
          <a:bodyPr/>
          <a:lstStyle/>
          <a:p>
            <a:r>
              <a:rPr lang="ja-JP" altLang="ja-JP" dirty="0" smtClean="0">
                <a:latin typeface="メイリオ" pitchFamily="50" charset="-128"/>
                <a:ea typeface="メイリオ" pitchFamily="50" charset="-128"/>
                <a:cs typeface="メイリオ" pitchFamily="50" charset="-128"/>
              </a:rPr>
              <a:t>これまで述べた業務以外にも、空域管理は、要求に応じて、</a:t>
            </a:r>
            <a:r>
              <a:rPr lang="en-US" altLang="ja-JP" dirty="0" smtClean="0">
                <a:latin typeface="メイリオ" pitchFamily="50" charset="-128"/>
                <a:ea typeface="メイリオ" pitchFamily="50" charset="-128"/>
                <a:cs typeface="メイリオ" pitchFamily="50" charset="-128"/>
              </a:rPr>
              <a:t>RVSM</a:t>
            </a:r>
            <a:r>
              <a:rPr lang="ja-JP" altLang="ja-JP" dirty="0" smtClean="0">
                <a:latin typeface="メイリオ" pitchFamily="50" charset="-128"/>
                <a:ea typeface="メイリオ" pitchFamily="50" charset="-128"/>
                <a:cs typeface="メイリオ" pitchFamily="50" charset="-128"/>
              </a:rPr>
              <a:t>非適用機による</a:t>
            </a:r>
            <a:r>
              <a:rPr lang="en-US" altLang="ja-JP" dirty="0" smtClean="0">
                <a:latin typeface="メイリオ" pitchFamily="50" charset="-128"/>
                <a:ea typeface="メイリオ" pitchFamily="50" charset="-128"/>
                <a:cs typeface="メイリオ" pitchFamily="50" charset="-128"/>
              </a:rPr>
              <a:t> RVSM</a:t>
            </a:r>
            <a:r>
              <a:rPr lang="ja-JP" altLang="ja-JP" dirty="0" smtClean="0">
                <a:latin typeface="メイリオ" pitchFamily="50" charset="-128"/>
                <a:ea typeface="メイリオ" pitchFamily="50" charset="-128"/>
                <a:cs typeface="メイリオ" pitchFamily="50" charset="-128"/>
              </a:rPr>
              <a:t>適用空域（</a:t>
            </a:r>
            <a:r>
              <a:rPr lang="en-US" altLang="ja-JP" dirty="0" smtClean="0">
                <a:latin typeface="メイリオ" pitchFamily="50" charset="-128"/>
                <a:ea typeface="メイリオ" pitchFamily="50" charset="-128"/>
                <a:cs typeface="メイリオ" pitchFamily="50" charset="-128"/>
              </a:rPr>
              <a:t>FL290</a:t>
            </a:r>
            <a:r>
              <a:rPr lang="ja-JP" altLang="ja-JP" dirty="0" smtClean="0">
                <a:latin typeface="メイリオ" pitchFamily="50" charset="-128"/>
                <a:ea typeface="メイリオ" pitchFamily="50" charset="-128"/>
                <a:cs typeface="メイリオ" pitchFamily="50" charset="-128"/>
              </a:rPr>
              <a:t>～</a:t>
            </a:r>
            <a:r>
              <a:rPr lang="en-US" altLang="ja-JP" dirty="0" smtClean="0">
                <a:latin typeface="メイリオ" pitchFamily="50" charset="-128"/>
                <a:ea typeface="メイリオ" pitchFamily="50" charset="-128"/>
                <a:cs typeface="メイリオ" pitchFamily="50" charset="-128"/>
              </a:rPr>
              <a:t>FL410</a:t>
            </a:r>
            <a:r>
              <a:rPr lang="ja-JP" altLang="ja-JP" dirty="0" smtClean="0">
                <a:latin typeface="メイリオ" pitchFamily="50" charset="-128"/>
                <a:ea typeface="メイリオ" pitchFamily="50" charset="-128"/>
                <a:cs typeface="メイリオ" pitchFamily="50" charset="-128"/>
              </a:rPr>
              <a:t>）の飛行及び</a:t>
            </a:r>
            <a:r>
              <a:rPr lang="en-US" altLang="ja-JP" dirty="0" smtClean="0">
                <a:latin typeface="メイリオ" pitchFamily="50" charset="-128"/>
                <a:ea typeface="メイリオ" pitchFamily="50" charset="-128"/>
                <a:cs typeface="メイリオ" pitchFamily="50" charset="-128"/>
              </a:rPr>
              <a:t> VFR</a:t>
            </a:r>
            <a:r>
              <a:rPr lang="ja-JP" altLang="ja-JP" dirty="0" smtClean="0">
                <a:latin typeface="メイリオ" pitchFamily="50" charset="-128"/>
                <a:ea typeface="メイリオ" pitchFamily="50" charset="-128"/>
                <a:cs typeface="メイリオ" pitchFamily="50" charset="-128"/>
              </a:rPr>
              <a:t>機による</a:t>
            </a:r>
            <a:r>
              <a:rPr lang="en-US" altLang="ja-JP" dirty="0" smtClean="0">
                <a:latin typeface="メイリオ" pitchFamily="50" charset="-128"/>
                <a:ea typeface="メイリオ" pitchFamily="50" charset="-128"/>
                <a:cs typeface="メイリオ" pitchFamily="50" charset="-128"/>
              </a:rPr>
              <a:t>FL290</a:t>
            </a:r>
            <a:r>
              <a:rPr lang="ja-JP" altLang="ja-JP" dirty="0" smtClean="0">
                <a:latin typeface="メイリオ" pitchFamily="50" charset="-128"/>
                <a:ea typeface="メイリオ" pitchFamily="50" charset="-128"/>
                <a:cs typeface="メイリオ" pitchFamily="50" charset="-128"/>
              </a:rPr>
              <a:t>以上の空域の飛行について調整を行います。</a:t>
            </a:r>
            <a:endParaRPr lang="en-US" altLang="ja-JP" dirty="0" smtClean="0">
              <a:latin typeface="メイリオ" pitchFamily="50" charset="-128"/>
              <a:ea typeface="メイリオ" pitchFamily="50" charset="-128"/>
              <a:cs typeface="メイリオ" pitchFamily="50" charset="-128"/>
            </a:endParaRPr>
          </a:p>
          <a:p>
            <a:r>
              <a:rPr lang="ja-JP" altLang="ja-JP" dirty="0" smtClean="0">
                <a:latin typeface="メイリオ" pitchFamily="50" charset="-128"/>
                <a:ea typeface="メイリオ" pitchFamily="50" charset="-128"/>
                <a:cs typeface="メイリオ" pitchFamily="50" charset="-128"/>
              </a:rPr>
              <a:t>臨時訓練試験空域の柔軟な使用の調整、また、</a:t>
            </a:r>
            <a:r>
              <a:rPr lang="en-US" altLang="ja-JP" dirty="0" smtClean="0">
                <a:latin typeface="メイリオ" pitchFamily="50" charset="-128"/>
                <a:ea typeface="メイリオ" pitchFamily="50" charset="-128"/>
                <a:cs typeface="メイリオ" pitchFamily="50" charset="-128"/>
              </a:rPr>
              <a:t>JAXA</a:t>
            </a:r>
            <a:r>
              <a:rPr lang="ja-JP" altLang="ja-JP" dirty="0" smtClean="0">
                <a:latin typeface="メイリオ" pitchFamily="50" charset="-128"/>
                <a:ea typeface="メイリオ" pitchFamily="50" charset="-128"/>
                <a:cs typeface="メイリオ" pitchFamily="50" charset="-128"/>
              </a:rPr>
              <a:t>によるロケット打上に係る調整を行います。</a:t>
            </a:r>
          </a:p>
          <a:p>
            <a:endParaRPr lang="ja-JP" altLang="en-US" dirty="0" smtClean="0">
              <a:ea typeface="ＭＳ Ｐ明朝" charset="-128"/>
            </a:endParaRPr>
          </a:p>
          <a:p>
            <a:pPr eaLnBrk="1" hangingPunct="1"/>
            <a:endParaRPr lang="ja-JP"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C3DD0B14-E05A-4A63-8B0C-C9AAA79E7A75}" type="slidenum">
              <a:rPr lang="en-US" altLang="ja-JP" smtClean="0">
                <a:latin typeface="Arial" pitchFamily="34" charset="0"/>
              </a:rPr>
              <a:pPr/>
              <a:t>18</a:t>
            </a:fld>
            <a:endParaRPr lang="en-US" altLang="ja-JP" smtClean="0">
              <a:latin typeface="Arial" pitchFamily="34"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defTabSz="875721"/>
            <a:r>
              <a:rPr lang="ja-JP" altLang="ja-JP" sz="1100" dirty="0" smtClean="0"/>
              <a:t>　最後に、洋上</a:t>
            </a:r>
            <a:r>
              <a:rPr lang="ja-JP" altLang="en-US" sz="1100" dirty="0" smtClean="0"/>
              <a:t>管理</a:t>
            </a:r>
            <a:r>
              <a:rPr lang="ja-JP" altLang="ja-JP" sz="1100" dirty="0" smtClean="0"/>
              <a:t>について紹介します。</a:t>
            </a:r>
          </a:p>
          <a:p>
            <a:r>
              <a:rPr lang="en-US" altLang="ja-JP" b="1" dirty="0" smtClean="0">
                <a:latin typeface="Arial" pitchFamily="34" charset="0"/>
              </a:rPr>
              <a:t> </a:t>
            </a:r>
            <a:endParaRPr lang="ja-JP" altLang="ja-JP" dirty="0" smtClean="0">
              <a:latin typeface="Arial" pitchFamily="34" charset="0"/>
            </a:endParaRPr>
          </a:p>
          <a:p>
            <a:pPr eaLnBrk="1" hangingPunct="1"/>
            <a:endParaRPr lang="ja-JP" altLang="en-US"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defTabSz="875721"/>
            <a:r>
              <a:rPr lang="ja-JP" altLang="ja-JP" sz="1100" dirty="0" smtClean="0"/>
              <a:t>　福岡</a:t>
            </a:r>
            <a:r>
              <a:rPr lang="en-US" altLang="ja-JP" sz="1100" dirty="0" smtClean="0"/>
              <a:t>FIR</a:t>
            </a:r>
            <a:r>
              <a:rPr lang="ja-JP" altLang="ja-JP" sz="1100" dirty="0" smtClean="0"/>
              <a:t>の洋上</a:t>
            </a:r>
            <a:r>
              <a:rPr lang="ja-JP" altLang="en-US" sz="1100" dirty="0" smtClean="0"/>
              <a:t>管制</a:t>
            </a:r>
            <a:r>
              <a:rPr lang="ja-JP" altLang="ja-JP" sz="1100" dirty="0" smtClean="0"/>
              <a:t>は、アンカレッジ、オークランド、マニラ</a:t>
            </a:r>
            <a:r>
              <a:rPr lang="en-US" altLang="ja-JP" sz="1100" dirty="0" smtClean="0"/>
              <a:t>FIR</a:t>
            </a:r>
            <a:r>
              <a:rPr lang="ja-JP" altLang="ja-JP" sz="1100" dirty="0" smtClean="0"/>
              <a:t>と隣接しています。</a:t>
            </a:r>
          </a:p>
          <a:p>
            <a:endParaRPr kumimoji="1" lang="ja-JP" altLang="en-US"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19</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本日、皆さんには</a:t>
            </a:r>
            <a:r>
              <a:rPr kumimoji="1" lang="en-US" altLang="ja-JP" dirty="0" smtClean="0"/>
              <a:t>ATMC</a:t>
            </a:r>
            <a:r>
              <a:rPr kumimoji="1" lang="ja-JP" altLang="en-US" dirty="0" smtClean="0"/>
              <a:t>の業務内容として、</a:t>
            </a:r>
            <a:endParaRPr kumimoji="1" lang="en-US" altLang="ja-JP" dirty="0" smtClean="0"/>
          </a:p>
          <a:p>
            <a:r>
              <a:rPr kumimoji="1" lang="en-US" altLang="ja-JP" dirty="0" smtClean="0"/>
              <a:t>CAPACITY</a:t>
            </a:r>
            <a:r>
              <a:rPr kumimoji="1" lang="ja-JP" altLang="en-US" dirty="0" smtClean="0"/>
              <a:t>や交通流、空域の管理状況等の御紹介をさせて頂きます。</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2</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340ECE86-0D66-41C0-9334-C4452C391962}" type="slidenum">
              <a:rPr lang="en-US" altLang="ja-JP" smtClean="0">
                <a:latin typeface="Arial" pitchFamily="34" charset="0"/>
              </a:rPr>
              <a:pPr/>
              <a:t>20</a:t>
            </a:fld>
            <a:endParaRPr lang="en-US" altLang="ja-JP" smtClean="0">
              <a:latin typeface="Arial" pitchFamily="34"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r>
              <a:rPr lang="ja-JP" altLang="en-US" dirty="0" smtClean="0">
                <a:latin typeface="Arial" pitchFamily="34" charset="0"/>
              </a:rPr>
              <a:t>この絵は、洋上管制の各セクターを示しています。</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0CB5A399-5A4B-4B76-8B98-BF1AEFEF50CA}" type="slidenum">
              <a:rPr lang="en-US" altLang="ja-JP" smtClean="0">
                <a:latin typeface="Arial" pitchFamily="34" charset="0"/>
              </a:rPr>
              <a:pPr/>
              <a:t>21</a:t>
            </a:fld>
            <a:endParaRPr lang="en-US" altLang="ja-JP" smtClean="0">
              <a:latin typeface="Arial" pitchFamily="34"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各セクターに於いて、</a:t>
            </a:r>
            <a:r>
              <a:rPr lang="en-US" altLang="ja-JP" sz="1200" dirty="0" smtClean="0"/>
              <a:t>ODP</a:t>
            </a:r>
            <a:r>
              <a:rPr lang="ja-JP" altLang="en-US" sz="1200" dirty="0" smtClean="0"/>
              <a:t>（</a:t>
            </a:r>
            <a:r>
              <a:rPr lang="en-US" altLang="ja-JP" sz="1200" dirty="0" smtClean="0"/>
              <a:t> oceanic traffic control data processing system</a:t>
            </a:r>
            <a:r>
              <a:rPr lang="ja-JP" altLang="en-US" sz="1200" dirty="0" smtClean="0"/>
              <a:t>）</a:t>
            </a:r>
            <a:r>
              <a:rPr lang="ja-JP" altLang="ja-JP" sz="1200" dirty="0" smtClean="0"/>
              <a:t>と呼ばれる機器を使い、電子ストリップで管制を行っています。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ja-JP" sz="1200" dirty="0" smtClean="0"/>
              <a:t>航空機との通信は対空通信局のみでなく、</a:t>
            </a:r>
            <a:r>
              <a:rPr lang="en-US" altLang="ja-JP" sz="1200" dirty="0" smtClean="0"/>
              <a:t>CPDLC</a:t>
            </a:r>
            <a:r>
              <a:rPr lang="ja-JP" altLang="ja-JP" sz="1200" dirty="0" smtClean="0"/>
              <a:t>や位置通報の為の</a:t>
            </a:r>
            <a:r>
              <a:rPr lang="en-US" altLang="ja-JP" sz="1200" dirty="0" smtClean="0"/>
              <a:t>ADS</a:t>
            </a:r>
            <a:r>
              <a:rPr lang="ja-JP" altLang="ja-JP" sz="1200" dirty="0" smtClean="0"/>
              <a:t>が使用されています。</a:t>
            </a:r>
          </a:p>
          <a:p>
            <a:r>
              <a:rPr lang="ja-JP" altLang="en-US" dirty="0" smtClean="0">
                <a:latin typeface="Arial" pitchFamily="34" charset="0"/>
              </a:rPr>
              <a:t>この絵は、ＡＤＳ画面を示したものです。</a:t>
            </a:r>
            <a:endParaRPr lang="ja-JP" altLang="ja-JP" dirty="0"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この絵は、洋上北席で表示される航空機画面を表しています。</a:t>
            </a:r>
            <a:endParaRPr kumimoji="1" lang="en-US" altLang="ja-JP" dirty="0" smtClean="0"/>
          </a:p>
          <a:p>
            <a:endParaRPr kumimoji="1" lang="en-US" altLang="ja-JP" dirty="0" smtClean="0"/>
          </a:p>
          <a:p>
            <a:r>
              <a:rPr kumimoji="1" lang="ja-JP" altLang="en-US" dirty="0" smtClean="0"/>
              <a:t>明日、皆さまには実際の洋上管理席を近くでご覧頂きたいと思います。</a:t>
            </a:r>
            <a:endParaRPr kumimoji="1" lang="en-US" altLang="ja-JP"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ja-JP" sz="1200" dirty="0" smtClean="0"/>
              <a:t>アンカレッジ、オークランド、マニラの管制官の皆</a:t>
            </a:r>
            <a:r>
              <a:rPr lang="ja-JP" altLang="ja-JP" sz="1200" dirty="0" smtClean="0"/>
              <a:t>さま</a:t>
            </a:r>
            <a:r>
              <a:rPr lang="ja-JP" altLang="en-US" sz="1200" dirty="0" smtClean="0"/>
              <a:t>、ならびにエアラインの方々</a:t>
            </a:r>
            <a:r>
              <a:rPr lang="ja-JP" altLang="ja-JP" sz="1200" dirty="0" smtClean="0"/>
              <a:t>の</a:t>
            </a:r>
            <a:r>
              <a:rPr lang="ja-JP" altLang="ja-JP" sz="1200" dirty="0" smtClean="0"/>
              <a:t>ご協力</a:t>
            </a:r>
            <a:r>
              <a:rPr lang="ja-JP" altLang="ja-JP" sz="1200" dirty="0" smtClean="0"/>
              <a:t>に</a:t>
            </a:r>
            <a:r>
              <a:rPr lang="ja-JP" altLang="en-US" sz="1200" dirty="0" smtClean="0"/>
              <a:t>は</a:t>
            </a:r>
            <a:r>
              <a:rPr lang="ja-JP" altLang="ja-JP" sz="1200" dirty="0" smtClean="0"/>
              <a:t>いつも</a:t>
            </a:r>
            <a:r>
              <a:rPr lang="ja-JP" altLang="ja-JP" sz="1200" dirty="0" smtClean="0"/>
              <a:t>感謝しています。</a:t>
            </a:r>
            <a:endParaRPr kumimoji="1" lang="en-US" altLang="ja-JP"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22</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6D6E76BF-E2E8-4DFD-80F5-22085F43F93A}" type="slidenum">
              <a:rPr lang="en-US" altLang="ja-JP" smtClean="0">
                <a:latin typeface="Arial" pitchFamily="34" charset="0"/>
              </a:rPr>
              <a:pPr/>
              <a:t>23</a:t>
            </a:fld>
            <a:endParaRPr lang="en-US" altLang="ja-JP" smtClean="0">
              <a:latin typeface="Arial" pitchFamily="34"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r>
              <a:rPr lang="en-US" altLang="ja-JP" sz="1100" dirty="0" smtClean="0"/>
              <a:t> </a:t>
            </a:r>
            <a:endParaRPr lang="ja-JP" altLang="ja-JP" sz="1100" dirty="0" smtClean="0"/>
          </a:p>
          <a:p>
            <a:r>
              <a:rPr lang="ja-JP" altLang="ja-JP" sz="1100" dirty="0" smtClean="0"/>
              <a:t>それでは、明日のご訪問をお待ちしております。</a:t>
            </a:r>
          </a:p>
          <a:p>
            <a:r>
              <a:rPr lang="en-US" altLang="ja-JP" sz="1100" dirty="0" smtClean="0"/>
              <a:t> </a:t>
            </a:r>
            <a:endParaRPr lang="ja-JP" altLang="ja-JP" sz="1100" dirty="0" smtClean="0"/>
          </a:p>
          <a:p>
            <a:r>
              <a:rPr lang="ja-JP" altLang="ja-JP" sz="1100" dirty="0" smtClean="0"/>
              <a:t>ありがとうございました。</a:t>
            </a:r>
          </a:p>
          <a:p>
            <a:pPr eaLnBrk="1" hangingPunct="1"/>
            <a:endParaRPr lang="ja-JP" altLang="en-US"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AA6E4545-90B9-4596-B8BD-18E01AF3AC11}" type="slidenum">
              <a:rPr lang="en-US" altLang="ja-JP" smtClean="0">
                <a:latin typeface="Arial" pitchFamily="34" charset="0"/>
              </a:rPr>
              <a:pPr/>
              <a:t>3</a:t>
            </a:fld>
            <a:endParaRPr lang="en-US" altLang="ja-JP" smtClean="0">
              <a:latin typeface="Arial" pitchFamily="34"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r>
              <a:rPr lang="ja-JP" altLang="en-US" sz="1200" dirty="0" smtClean="0"/>
              <a:t>この図面は、明日見学頂くＡＴＭＣの運用室の各卓のレイアウトを示したものです。</a:t>
            </a:r>
            <a:endParaRPr lang="en-US" altLang="ja-JP" sz="1200" dirty="0" smtClean="0"/>
          </a:p>
          <a:p>
            <a:endParaRPr lang="en-US" altLang="ja-JP" sz="1200" dirty="0" smtClean="0"/>
          </a:p>
          <a:p>
            <a:r>
              <a:rPr lang="ja-JP" altLang="en-US" sz="1200" dirty="0" smtClean="0"/>
              <a:t>ここには</a:t>
            </a:r>
            <a:r>
              <a:rPr lang="en-US" altLang="ja-JP" sz="1200" dirty="0" smtClean="0"/>
              <a:t>JCAB</a:t>
            </a:r>
            <a:r>
              <a:rPr lang="ja-JP" altLang="en-US" sz="1200" dirty="0" smtClean="0"/>
              <a:t>の３</a:t>
            </a:r>
            <a:r>
              <a:rPr lang="ja-JP" altLang="ja-JP" sz="1200" dirty="0" smtClean="0"/>
              <a:t>つの</a:t>
            </a:r>
            <a:r>
              <a:rPr lang="ja-JP" altLang="en-US" sz="1200" dirty="0" smtClean="0"/>
              <a:t>職種</a:t>
            </a:r>
            <a:r>
              <a:rPr lang="ja-JP" altLang="ja-JP" sz="1200" dirty="0" smtClean="0"/>
              <a:t>、</a:t>
            </a:r>
            <a:endParaRPr lang="en-US" altLang="ja-JP" sz="1200" dirty="0" smtClean="0"/>
          </a:p>
          <a:p>
            <a:r>
              <a:rPr lang="ja-JP" altLang="ja-JP" sz="1200" dirty="0" smtClean="0"/>
              <a:t>管理管制官、管理管制運航情報官、管理管制技術官、</a:t>
            </a:r>
            <a:endParaRPr lang="en-US" altLang="ja-JP" sz="1200" dirty="0" smtClean="0"/>
          </a:p>
          <a:p>
            <a:endParaRPr lang="en-US" altLang="ja-JP" sz="1200" dirty="0" smtClean="0"/>
          </a:p>
          <a:p>
            <a:r>
              <a:rPr lang="ja-JP" altLang="en-US" sz="1200" dirty="0" smtClean="0"/>
              <a:t>ならびに、</a:t>
            </a:r>
            <a:r>
              <a:rPr lang="en-US" altLang="ja-JP" sz="1200" dirty="0" smtClean="0"/>
              <a:t>JCAB</a:t>
            </a:r>
            <a:r>
              <a:rPr lang="ja-JP" altLang="en-US" sz="1200" dirty="0" smtClean="0"/>
              <a:t>以外に、</a:t>
            </a:r>
            <a:endParaRPr lang="en-US" altLang="ja-JP" sz="1200" dirty="0" smtClean="0"/>
          </a:p>
          <a:p>
            <a:r>
              <a:rPr lang="ja-JP" altLang="ja-JP" sz="1200" dirty="0" smtClean="0"/>
              <a:t>気象庁の</a:t>
            </a:r>
            <a:r>
              <a:rPr lang="ja-JP" altLang="en-US" sz="1200" dirty="0" smtClean="0"/>
              <a:t>航空交通気象センター（英語名でいう）</a:t>
            </a:r>
            <a:r>
              <a:rPr lang="ja-JP" altLang="ja-JP" sz="1200" dirty="0" smtClean="0"/>
              <a:t>、防衛省の</a:t>
            </a:r>
            <a:r>
              <a:rPr lang="ja-JP" altLang="en-US" sz="1200" dirty="0" smtClean="0"/>
              <a:t>連絡調整幹部が配置され</a:t>
            </a:r>
            <a:r>
              <a:rPr lang="ja-JP" altLang="ja-JP" sz="1200" dirty="0" smtClean="0"/>
              <a:t>、</a:t>
            </a:r>
            <a:endParaRPr lang="en-US" altLang="ja-JP" sz="1200" dirty="0" smtClean="0"/>
          </a:p>
          <a:p>
            <a:r>
              <a:rPr lang="ja-JP" altLang="en-US" sz="1200" dirty="0" smtClean="0"/>
              <a:t>連携して</a:t>
            </a:r>
            <a:r>
              <a:rPr lang="ja-JP" altLang="ja-JP" sz="1200" dirty="0" smtClean="0"/>
              <a:t>業務を行っています。</a:t>
            </a:r>
          </a:p>
          <a:p>
            <a:pPr eaLnBrk="1" hangingPunct="1"/>
            <a:endParaRPr lang="en-US" altLang="ja-JP"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a:buFont typeface="Wingdings" pitchFamily="2" charset="2"/>
              <a:buNone/>
            </a:pPr>
            <a:r>
              <a:rPr lang="ja-JP" altLang="en-US" dirty="0" smtClean="0">
                <a:latin typeface="+mj-lt"/>
              </a:rPr>
              <a:t>Ａ</a:t>
            </a:r>
            <a:r>
              <a:rPr lang="en-US" altLang="ja-JP" dirty="0" smtClean="0">
                <a:latin typeface="+mj-lt"/>
              </a:rPr>
              <a:t>TM</a:t>
            </a:r>
            <a:r>
              <a:rPr lang="ja-JP" altLang="en-US" dirty="0" smtClean="0">
                <a:latin typeface="+mj-lt"/>
              </a:rPr>
              <a:t>ｅｔセンターは、空港・空域に関する</a:t>
            </a:r>
            <a:r>
              <a:rPr lang="en-US" altLang="ja-JP" dirty="0" smtClean="0">
                <a:latin typeface="+mj-lt"/>
              </a:rPr>
              <a:t>ATM</a:t>
            </a:r>
            <a:r>
              <a:rPr lang="ja-JP" altLang="en-US" dirty="0" smtClean="0">
                <a:latin typeface="+mj-lt"/>
              </a:rPr>
              <a:t>用コンテンツを開発し、</a:t>
            </a:r>
            <a:endParaRPr lang="en-US" altLang="ja-JP" dirty="0" smtClean="0">
              <a:latin typeface="+mj-lt"/>
            </a:endParaRPr>
          </a:p>
          <a:p>
            <a:pPr>
              <a:buFont typeface="Wingdings" pitchFamily="2" charset="2"/>
              <a:buNone/>
            </a:pPr>
            <a:r>
              <a:rPr lang="ja-JP" altLang="en-US" dirty="0" smtClean="0">
                <a:latin typeface="+mj-lt"/>
              </a:rPr>
              <a:t>気象解説、資料提供をおこない、大画面表示装置でリアルタイムな情報も提供されます。</a:t>
            </a:r>
            <a:endParaRPr lang="en-US" altLang="ja-JP" dirty="0" smtClean="0">
              <a:latin typeface="+mj-lt"/>
            </a:endParaRPr>
          </a:p>
          <a:p>
            <a:pPr>
              <a:buFont typeface="Wingdings" pitchFamily="2" charset="2"/>
              <a:buNone/>
            </a:pPr>
            <a:r>
              <a:rPr lang="ja-JP" altLang="en-US" dirty="0" smtClean="0">
                <a:latin typeface="+mj-lt"/>
              </a:rPr>
              <a:t>また、管理管制官との定期的な勉強会をおこない、相互に事例のレビューを実施します。</a:t>
            </a:r>
            <a:endParaRPr lang="en-US" altLang="ja-JP" dirty="0" smtClean="0">
              <a:latin typeface="+mj-lt"/>
            </a:endParaRPr>
          </a:p>
          <a:p>
            <a:pPr>
              <a:buNone/>
            </a:pPr>
            <a:endParaRPr kumimoji="1" lang="en-US" altLang="ja-JP" b="0" dirty="0" smtClean="0"/>
          </a:p>
          <a:p>
            <a:pPr>
              <a:buNone/>
            </a:pPr>
            <a:r>
              <a:rPr kumimoji="1" lang="ja-JP" altLang="en-US" b="0" dirty="0" smtClean="0"/>
              <a:t>防衛省連絡幹部とは、</a:t>
            </a:r>
            <a:endParaRPr kumimoji="1" lang="en-US" altLang="ja-JP" b="0" dirty="0" smtClean="0"/>
          </a:p>
          <a:p>
            <a:pPr>
              <a:buNone/>
            </a:pPr>
            <a:r>
              <a:rPr kumimoji="1" lang="ja-JP" altLang="en-US" b="0" dirty="0" smtClean="0"/>
              <a:t>自衛隊訓練／試験空域や臨時訓練空域の使用状況、調整経路（</a:t>
            </a:r>
            <a:r>
              <a:rPr kumimoji="1" lang="en-US" altLang="ja-JP" b="0" dirty="0" smtClean="0"/>
              <a:t>CDR</a:t>
            </a:r>
            <a:r>
              <a:rPr kumimoji="1" lang="ja-JP" altLang="en-US" b="0" dirty="0" smtClean="0"/>
              <a:t>）の設定に係る調整をおこなっています。</a:t>
            </a:r>
            <a:endParaRPr kumimoji="1" lang="ja-JP" altLang="en-US" b="0"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2072962A-A072-42F8-8CC9-678750D650C4}" type="slidenum">
              <a:rPr lang="en-US" altLang="ja-JP" smtClean="0"/>
              <a:pPr/>
              <a:t>5</a:t>
            </a:fld>
            <a:endParaRPr lang="en-US" altLang="ja-JP"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r>
              <a:rPr lang="ja-JP" altLang="ja-JP" sz="1100" dirty="0" smtClean="0"/>
              <a:t>ここからは、</a:t>
            </a:r>
            <a:r>
              <a:rPr lang="ja-JP" altLang="en-US" sz="1100" dirty="0" smtClean="0"/>
              <a:t>管理管制官がおこなう</a:t>
            </a:r>
            <a:r>
              <a:rPr lang="en-US" altLang="ja-JP" sz="1100" dirty="0" smtClean="0"/>
              <a:t>ATM</a:t>
            </a:r>
            <a:r>
              <a:rPr lang="ja-JP" altLang="ja-JP" sz="1100" dirty="0" smtClean="0"/>
              <a:t>業務について、</a:t>
            </a:r>
            <a:r>
              <a:rPr lang="ja-JP" altLang="en-US" sz="1100" dirty="0" smtClean="0"/>
              <a:t>紹介します</a:t>
            </a:r>
            <a:r>
              <a:rPr lang="ja-JP" altLang="ja-JP" sz="1100" dirty="0" smtClean="0"/>
              <a:t>。</a:t>
            </a:r>
            <a:endParaRPr lang="en-US" altLang="ja-JP" sz="1100" dirty="0" smtClean="0"/>
          </a:p>
          <a:p>
            <a:endParaRPr lang="ja-JP" altLang="ja-JP" sz="1100" dirty="0" smtClean="0"/>
          </a:p>
          <a:p>
            <a:r>
              <a:rPr lang="en-US" altLang="ja-JP" sz="1100" dirty="0" smtClean="0"/>
              <a:t>ATMC</a:t>
            </a:r>
            <a:r>
              <a:rPr lang="ja-JP" altLang="ja-JP" sz="1100" dirty="0" smtClean="0"/>
              <a:t>において</a:t>
            </a:r>
            <a:r>
              <a:rPr lang="ja-JP" altLang="en-US" sz="1100" dirty="0" smtClean="0"/>
              <a:t>管理</a:t>
            </a:r>
            <a:r>
              <a:rPr lang="ja-JP" altLang="ja-JP" sz="1100" dirty="0" smtClean="0"/>
              <a:t>管制官は、</a:t>
            </a:r>
            <a:r>
              <a:rPr lang="ja-JP" altLang="en-US" sz="1100" dirty="0" smtClean="0"/>
              <a:t>ＡＴＦＭ、ＡＳＭ、</a:t>
            </a:r>
            <a:r>
              <a:rPr lang="en-US" altLang="ja-JP" sz="1100" dirty="0" smtClean="0"/>
              <a:t>Oceanic ATC</a:t>
            </a:r>
            <a:r>
              <a:rPr lang="ja-JP" altLang="en-US" sz="1100" dirty="0" smtClean="0"/>
              <a:t>三つの</a:t>
            </a:r>
            <a:r>
              <a:rPr lang="ja-JP" altLang="ja-JP" sz="1100" dirty="0" smtClean="0"/>
              <a:t>業務を行っています。</a:t>
            </a:r>
          </a:p>
          <a:p>
            <a:endParaRPr lang="ja-JP" altLang="ja-JP" sz="1100" dirty="0" smtClean="0"/>
          </a:p>
          <a:p>
            <a:r>
              <a:rPr lang="ja-JP" altLang="ja-JP" sz="1100" dirty="0" smtClean="0"/>
              <a:t>それでは</a:t>
            </a:r>
            <a:r>
              <a:rPr lang="ja-JP" altLang="en-US" sz="1100" dirty="0" smtClean="0"/>
              <a:t>まず</a:t>
            </a:r>
            <a:r>
              <a:rPr lang="ja-JP" altLang="ja-JP" sz="1100" dirty="0" smtClean="0"/>
              <a:t>交通流を管理する</a:t>
            </a:r>
            <a:r>
              <a:rPr lang="en-US" altLang="ja-JP" sz="1100" dirty="0" smtClean="0"/>
              <a:t>ATFM</a:t>
            </a:r>
            <a:r>
              <a:rPr lang="ja-JP" altLang="ja-JP" sz="1100" dirty="0" smtClean="0"/>
              <a:t>についてご紹介します。</a:t>
            </a:r>
          </a:p>
          <a:p>
            <a:r>
              <a:rPr lang="en-US" altLang="ja-JP" sz="1100" dirty="0" smtClean="0"/>
              <a:t> </a:t>
            </a:r>
            <a:endParaRPr lang="ja-JP" altLang="ja-JP" sz="110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algn="just">
              <a:lnSpc>
                <a:spcPct val="90000"/>
              </a:lnSpc>
            </a:pPr>
            <a:endParaRPr lang="en-US" altLang="ja-JP" dirty="0" smtClean="0"/>
          </a:p>
          <a:p>
            <a:pPr algn="just">
              <a:lnSpc>
                <a:spcPct val="90000"/>
              </a:lnSpc>
            </a:pPr>
            <a:r>
              <a:rPr lang="ja-JP" altLang="en-US" dirty="0" smtClean="0"/>
              <a:t>空域キャパシティの管理は、</a:t>
            </a:r>
            <a:r>
              <a:rPr lang="en-US" altLang="ja-JP" dirty="0" smtClean="0"/>
              <a:t>ACC</a:t>
            </a:r>
            <a:r>
              <a:rPr lang="ja-JP" altLang="en-US" dirty="0" smtClean="0"/>
              <a:t>セクターと空港のアプローチ空域に分けられます。</a:t>
            </a:r>
            <a:endParaRPr lang="en-US" altLang="ja-JP" dirty="0" smtClean="0"/>
          </a:p>
          <a:p>
            <a:pPr algn="just">
              <a:lnSpc>
                <a:spcPct val="90000"/>
              </a:lnSpc>
            </a:pPr>
            <a:endParaRPr lang="en-US" altLang="ja-JP" dirty="0" smtClean="0"/>
          </a:p>
          <a:p>
            <a:pPr algn="just">
              <a:lnSpc>
                <a:spcPct val="90000"/>
              </a:lnSpc>
            </a:pPr>
            <a:r>
              <a:rPr lang="ja-JP" altLang="en-US" dirty="0" smtClean="0"/>
              <a:t>セクターの容量管理は、</a:t>
            </a:r>
            <a:r>
              <a:rPr lang="en-US" altLang="ja-JP" dirty="0" smtClean="0"/>
              <a:t>30</a:t>
            </a:r>
            <a:r>
              <a:rPr lang="ja-JP" altLang="en-US" dirty="0" smtClean="0"/>
              <a:t>分あたりの管制官のワークロードを時間合算する手法です。</a:t>
            </a:r>
            <a:endParaRPr lang="en-US" altLang="ja-JP" dirty="0" smtClean="0"/>
          </a:p>
          <a:p>
            <a:pPr>
              <a:lnSpc>
                <a:spcPct val="90000"/>
              </a:lnSpc>
            </a:pPr>
            <a:r>
              <a:rPr lang="ja-JP" altLang="en-US" dirty="0" smtClean="0"/>
              <a:t>一方、空港の容量管理は、</a:t>
            </a:r>
            <a:r>
              <a:rPr lang="en-US" altLang="ja-JP" dirty="0" smtClean="0"/>
              <a:t>30</a:t>
            </a:r>
            <a:r>
              <a:rPr lang="ja-JP" altLang="en-US" dirty="0" smtClean="0"/>
              <a:t>分あたりの離着陸機数</a:t>
            </a:r>
            <a:r>
              <a:rPr lang="ja-JP" altLang="ja-JP" dirty="0" smtClean="0"/>
              <a:t>と</a:t>
            </a:r>
            <a:r>
              <a:rPr lang="ja-JP" altLang="en-US" dirty="0" smtClean="0"/>
              <a:t>、アプローチ</a:t>
            </a:r>
            <a:r>
              <a:rPr lang="ja-JP" altLang="ja-JP" dirty="0" smtClean="0"/>
              <a:t>空域</a:t>
            </a:r>
            <a:r>
              <a:rPr lang="ja-JP" altLang="en-US" dirty="0" smtClean="0"/>
              <a:t>での許容するスペーシング時間で算出します</a:t>
            </a:r>
            <a:r>
              <a:rPr lang="ja-JP" altLang="ja-JP" dirty="0" smtClean="0"/>
              <a:t>。</a:t>
            </a:r>
            <a:endParaRPr lang="en-US" altLang="ja-JP" dirty="0" smtClean="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6</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algn="just">
              <a:lnSpc>
                <a:spcPct val="90000"/>
              </a:lnSpc>
            </a:pPr>
            <a:r>
              <a:rPr lang="en-US" altLang="ja-JP" dirty="0" smtClean="0">
                <a:latin typeface="+mn-ea"/>
                <a:ea typeface="+mn-ea"/>
              </a:rPr>
              <a:t>ATFM</a:t>
            </a:r>
            <a:r>
              <a:rPr lang="ja-JP" altLang="en-US" dirty="0" smtClean="0">
                <a:latin typeface="+mn-ea"/>
                <a:ea typeface="+mn-ea"/>
              </a:rPr>
              <a:t>の計画的対応策として、飛行経路の管理と調整をおこなっています。</a:t>
            </a:r>
            <a:endParaRPr lang="en-US" altLang="ja-JP" dirty="0" smtClean="0">
              <a:latin typeface="+mn-ea"/>
              <a:ea typeface="+mn-ea"/>
            </a:endParaRPr>
          </a:p>
          <a:p>
            <a:pPr algn="just">
              <a:lnSpc>
                <a:spcPct val="90000"/>
              </a:lnSpc>
            </a:pPr>
            <a:r>
              <a:rPr lang="ja-JP" altLang="en-US" dirty="0" smtClean="0">
                <a:latin typeface="+mn-ea"/>
                <a:ea typeface="+mn-ea"/>
              </a:rPr>
              <a:t>これは空域を有効活用し円滑な交通流の形成を目的として、</a:t>
            </a:r>
            <a:r>
              <a:rPr lang="en-US" altLang="ja-JP" dirty="0" smtClean="0">
                <a:latin typeface="+mn-ea"/>
                <a:ea typeface="+mn-ea"/>
              </a:rPr>
              <a:t>CDM</a:t>
            </a:r>
            <a:r>
              <a:rPr lang="ja-JP" altLang="en-US" dirty="0" smtClean="0">
                <a:latin typeface="+mn-ea"/>
                <a:ea typeface="+mn-ea"/>
              </a:rPr>
              <a:t>手法も導入しています。</a:t>
            </a:r>
            <a:endParaRPr lang="en-US" altLang="ja-JP" dirty="0" smtClean="0">
              <a:latin typeface="+mn-ea"/>
              <a:ea typeface="+mn-ea"/>
            </a:endParaRPr>
          </a:p>
          <a:p>
            <a:pPr algn="just">
              <a:lnSpc>
                <a:spcPct val="90000"/>
              </a:lnSpc>
            </a:pPr>
            <a:endParaRPr lang="en-US" altLang="ja-JP" dirty="0" smtClean="0">
              <a:latin typeface="+mn-ea"/>
              <a:ea typeface="+mn-ea"/>
            </a:endParaRPr>
          </a:p>
          <a:p>
            <a:pPr algn="just">
              <a:lnSpc>
                <a:spcPct val="90000"/>
              </a:lnSpc>
            </a:pPr>
            <a:r>
              <a:rPr lang="ja-JP" altLang="en-US" dirty="0" smtClean="0">
                <a:latin typeface="+mn-ea"/>
                <a:ea typeface="+mn-ea"/>
              </a:rPr>
              <a:t>先ず、標準的な飛行経路は、</a:t>
            </a:r>
            <a:r>
              <a:rPr lang="en-US" altLang="ja-JP" dirty="0" smtClean="0">
                <a:latin typeface="+mn-ea"/>
                <a:ea typeface="+mn-ea"/>
              </a:rPr>
              <a:t>AIC</a:t>
            </a:r>
            <a:r>
              <a:rPr lang="ja-JP" altLang="en-US" dirty="0" smtClean="0">
                <a:latin typeface="+mn-ea"/>
                <a:ea typeface="+mn-ea"/>
              </a:rPr>
              <a:t>に掲載し中長期的に管理しています。</a:t>
            </a:r>
            <a:endParaRPr lang="en-US" altLang="ja-JP" dirty="0" smtClean="0">
              <a:latin typeface="+mn-ea"/>
              <a:ea typeface="+mn-ea"/>
            </a:endParaRPr>
          </a:p>
          <a:p>
            <a:pPr algn="just">
              <a:lnSpc>
                <a:spcPct val="90000"/>
              </a:lnSpc>
            </a:pPr>
            <a:r>
              <a:rPr lang="ja-JP" altLang="en-US" dirty="0" smtClean="0">
                <a:latin typeface="+mn-ea"/>
                <a:ea typeface="+mn-ea"/>
              </a:rPr>
              <a:t>飛行の当日には、悪天候や空域の混雑による飛行計画経路変更の判断を</a:t>
            </a:r>
            <a:r>
              <a:rPr lang="en-US" altLang="ja-JP" dirty="0" smtClean="0">
                <a:latin typeface="+mn-ea"/>
                <a:ea typeface="+mn-ea"/>
              </a:rPr>
              <a:t>ATMC</a:t>
            </a:r>
            <a:r>
              <a:rPr lang="ja-JP" altLang="en-US" dirty="0" smtClean="0">
                <a:latin typeface="+mn-ea"/>
                <a:ea typeface="+mn-ea"/>
              </a:rPr>
              <a:t>及び航空会社で相互に調整する仕組みがあります。</a:t>
            </a:r>
            <a:endParaRPr lang="en-US" altLang="ja-JP" dirty="0" smtClean="0">
              <a:latin typeface="+mn-ea"/>
              <a:ea typeface="+mn-ea"/>
            </a:endParaRPr>
          </a:p>
          <a:p>
            <a:pPr algn="just">
              <a:lnSpc>
                <a:spcPct val="90000"/>
              </a:lnSpc>
            </a:pPr>
            <a:endParaRPr lang="en-US" altLang="ja-JP" dirty="0" smtClean="0">
              <a:latin typeface="+mn-ea"/>
              <a:ea typeface="+mn-ea"/>
            </a:endParaRPr>
          </a:p>
          <a:p>
            <a:pPr algn="just">
              <a:lnSpc>
                <a:spcPct val="90000"/>
              </a:lnSpc>
            </a:pPr>
            <a:r>
              <a:rPr lang="ja-JP" altLang="en-US" dirty="0" smtClean="0">
                <a:latin typeface="+mn-ea"/>
                <a:ea typeface="+mn-ea"/>
              </a:rPr>
              <a:t>これにより、遅延の総量を減らし、空域の最大限有効活用を推進します。</a:t>
            </a:r>
            <a:endParaRPr lang="en-US" altLang="ja-JP" dirty="0" smtClean="0">
              <a:latin typeface="+mn-ea"/>
              <a:ea typeface="+mn-ea"/>
            </a:endParaRPr>
          </a:p>
          <a:p>
            <a:pPr algn="just">
              <a:lnSpc>
                <a:spcPct val="90000"/>
              </a:lnSpc>
            </a:pPr>
            <a:endParaRPr lang="en-US" altLang="ja-JP" dirty="0" smtClean="0">
              <a:latin typeface="+mn-ea"/>
              <a:ea typeface="+mn-ea"/>
            </a:endParaRPr>
          </a:p>
          <a:p>
            <a:pPr algn="just">
              <a:lnSpc>
                <a:spcPct val="90000"/>
              </a:lnSpc>
            </a:pPr>
            <a:r>
              <a:rPr lang="ja-JP" altLang="en-US" dirty="0" smtClean="0">
                <a:latin typeface="+mn-ea"/>
                <a:ea typeface="+mn-ea"/>
              </a:rPr>
              <a:t>これは経路調整の一例を示した迂回経路のイメージです。</a:t>
            </a:r>
            <a:endParaRPr lang="en-US" altLang="ja-JP" dirty="0" smtClean="0">
              <a:latin typeface="+mn-ea"/>
              <a:ea typeface="+mn-ea"/>
            </a:endParaRPr>
          </a:p>
          <a:p>
            <a:r>
              <a:rPr lang="ja-JP" altLang="en-US" dirty="0" smtClean="0">
                <a:latin typeface="+mn-ea"/>
                <a:ea typeface="+mn-ea"/>
              </a:rPr>
              <a:t>通常の飛行計画経路（</a:t>
            </a:r>
            <a:r>
              <a:rPr lang="en-US" altLang="ja-JP" dirty="0" smtClean="0">
                <a:latin typeface="+mn-ea"/>
                <a:ea typeface="+mn-ea"/>
              </a:rPr>
              <a:t>AIC</a:t>
            </a:r>
            <a:r>
              <a:rPr lang="ja-JP" altLang="en-US" dirty="0" smtClean="0">
                <a:latin typeface="+mn-ea"/>
                <a:ea typeface="+mn-ea"/>
              </a:rPr>
              <a:t>経路）は赤い点線で黄色の混雑空域をとおっていました。</a:t>
            </a:r>
            <a:endParaRPr lang="en-US" altLang="ja-JP" dirty="0" smtClean="0">
              <a:latin typeface="+mn-ea"/>
              <a:ea typeface="+mn-ea"/>
            </a:endParaRPr>
          </a:p>
          <a:p>
            <a:r>
              <a:rPr lang="en-US" altLang="ja-JP" dirty="0" smtClean="0">
                <a:latin typeface="+mn-ea"/>
                <a:ea typeface="+mn-ea"/>
              </a:rPr>
              <a:t>ATMC</a:t>
            </a:r>
            <a:r>
              <a:rPr lang="ja-JP" altLang="en-US" dirty="0" err="1" smtClean="0">
                <a:latin typeface="+mn-ea"/>
                <a:ea typeface="+mn-ea"/>
              </a:rPr>
              <a:t>と航</a:t>
            </a:r>
            <a:r>
              <a:rPr lang="ja-JP" altLang="en-US" dirty="0" smtClean="0">
                <a:latin typeface="+mn-ea"/>
                <a:ea typeface="+mn-ea"/>
              </a:rPr>
              <a:t>空会社は相互に調整し、航空会社が総合的に判断し</a:t>
            </a:r>
            <a:r>
              <a:rPr lang="en-US" altLang="ja-JP" dirty="0" smtClean="0">
                <a:latin typeface="+mn-ea"/>
                <a:ea typeface="+mn-ea"/>
              </a:rPr>
              <a:t>EDCT</a:t>
            </a:r>
            <a:r>
              <a:rPr lang="ja-JP" altLang="en-US" dirty="0" smtClean="0">
                <a:latin typeface="+mn-ea"/>
                <a:ea typeface="+mn-ea"/>
              </a:rPr>
              <a:t>か迂回かを選択できるというものです。</a:t>
            </a:r>
            <a:endParaRPr lang="en-US" altLang="ja-JP" dirty="0" smtClean="0">
              <a:latin typeface="+mn-ea"/>
              <a:ea typeface="+mn-ea"/>
            </a:endParaRPr>
          </a:p>
          <a:p>
            <a:endParaRPr lang="ja-JP" altLang="ja-JP" dirty="0" smtClean="0">
              <a:latin typeface="+mn-ea"/>
              <a:ea typeface="+mn-ea"/>
            </a:endParaRPr>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algn="just"/>
            <a:r>
              <a:rPr lang="ja-JP" altLang="en-US" dirty="0" smtClean="0">
                <a:ea typeface="ＭＳ Ｐゴシック" charset="-128"/>
              </a:rPr>
              <a:t>これは</a:t>
            </a:r>
            <a:r>
              <a:rPr lang="en-US" altLang="ja-JP" dirty="0" smtClean="0">
                <a:ea typeface="ＭＳ Ｐゴシック" charset="-128"/>
              </a:rPr>
              <a:t>ATFM</a:t>
            </a:r>
            <a:r>
              <a:rPr lang="ja-JP" altLang="en-US" dirty="0" smtClean="0">
                <a:ea typeface="ＭＳ Ｐゴシック" charset="-128"/>
              </a:rPr>
              <a:t>システムの交通量監視画面のサンプルです。</a:t>
            </a:r>
            <a:endParaRPr lang="en-US" altLang="ja-JP" dirty="0" smtClean="0">
              <a:ea typeface="ＭＳ Ｐゴシック" charset="-128"/>
            </a:endParaRPr>
          </a:p>
          <a:p>
            <a:pPr algn="just"/>
            <a:r>
              <a:rPr lang="ja-JP" altLang="en-US" dirty="0" smtClean="0">
                <a:ea typeface="ＭＳ Ｐゴシック" charset="-128"/>
              </a:rPr>
              <a:t>画面では６時間先までのセクター及び空港の交通量を監視できます。</a:t>
            </a:r>
            <a:endParaRPr lang="en-US" altLang="ja-JP" dirty="0" smtClean="0">
              <a:ea typeface="ＭＳ Ｐゴシック" charset="-128"/>
            </a:endParaRPr>
          </a:p>
          <a:p>
            <a:pPr algn="just"/>
            <a:endParaRPr lang="en-US" altLang="ja-JP" dirty="0" smtClean="0">
              <a:ea typeface="ＭＳ Ｐゴシック" charset="-128"/>
            </a:endParaRPr>
          </a:p>
          <a:p>
            <a:pPr algn="just"/>
            <a:r>
              <a:rPr lang="ja-JP" altLang="en-US" dirty="0" smtClean="0">
                <a:ea typeface="ＭＳ Ｐゴシック" charset="-128"/>
              </a:rPr>
              <a:t>黄色のピリオドは交通量が容量の８０</a:t>
            </a:r>
            <a:r>
              <a:rPr lang="en-US" altLang="ja-JP" dirty="0" smtClean="0">
                <a:ea typeface="ＭＳ Ｐゴシック" charset="-128"/>
              </a:rPr>
              <a:t>%</a:t>
            </a:r>
            <a:r>
              <a:rPr lang="ja-JP" altLang="en-US" dirty="0" smtClean="0">
                <a:ea typeface="ＭＳ Ｐゴシック" charset="-128"/>
              </a:rPr>
              <a:t>を超えていて警告状態である予測を示しています。</a:t>
            </a:r>
            <a:endParaRPr lang="en-US" altLang="ja-JP" dirty="0" smtClean="0">
              <a:ea typeface="ＭＳ Ｐゴシック" charset="-128"/>
            </a:endParaRPr>
          </a:p>
          <a:p>
            <a:pPr algn="just"/>
            <a:r>
              <a:rPr lang="ja-JP" altLang="en-US" dirty="0" smtClean="0">
                <a:ea typeface="ＭＳ Ｐゴシック" charset="-128"/>
              </a:rPr>
              <a:t>赤色のピリオドは交通量が容量の１００</a:t>
            </a:r>
            <a:r>
              <a:rPr lang="en-US" altLang="ja-JP" dirty="0" smtClean="0">
                <a:ea typeface="ＭＳ Ｐゴシック" charset="-128"/>
              </a:rPr>
              <a:t>%</a:t>
            </a:r>
            <a:r>
              <a:rPr lang="ja-JP" altLang="en-US" dirty="0" smtClean="0">
                <a:ea typeface="ＭＳ Ｐゴシック" charset="-128"/>
              </a:rPr>
              <a:t>以上で管制の処理容量を超える予測を示しています。</a:t>
            </a:r>
            <a:endParaRPr lang="en-US" altLang="ja-JP" dirty="0" smtClean="0">
              <a:ea typeface="ＭＳ Ｐゴシック" charset="-128"/>
            </a:endParaRPr>
          </a:p>
          <a:p>
            <a:pPr algn="just"/>
            <a:r>
              <a:rPr lang="ja-JP" altLang="en-US" dirty="0" smtClean="0">
                <a:ea typeface="ＭＳ Ｐゴシック" charset="-128"/>
              </a:rPr>
              <a:t>このシンプルな表示は端末を利用する</a:t>
            </a:r>
            <a:r>
              <a:rPr lang="en-US" altLang="ja-JP" dirty="0" smtClean="0">
                <a:ea typeface="ＭＳ Ｐゴシック" charset="-128"/>
              </a:rPr>
              <a:t>CDM</a:t>
            </a:r>
            <a:r>
              <a:rPr lang="ja-JP" altLang="en-US" dirty="0" smtClean="0">
                <a:ea typeface="ＭＳ Ｐゴシック" charset="-128"/>
              </a:rPr>
              <a:t>関係者への注意喚起に役立っています。</a:t>
            </a:r>
            <a:endParaRPr lang="en-US" altLang="ja-JP" dirty="0" smtClean="0">
              <a:ea typeface="ＭＳ Ｐゴシック" charset="-128"/>
            </a:endParaRPr>
          </a:p>
          <a:p>
            <a:endParaRPr kumimoji="1" lang="ja-JP" altLang="en-US"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defTabSz="914253">
              <a:defRPr/>
            </a:pPr>
            <a:r>
              <a:rPr lang="ja-JP" altLang="ja-JP" dirty="0" smtClean="0"/>
              <a:t>交通流制御には手法がいくつかあり、</a:t>
            </a:r>
            <a:r>
              <a:rPr lang="ja-JP" altLang="en-US" dirty="0" smtClean="0"/>
              <a:t>管理管制官は</a:t>
            </a:r>
            <a:r>
              <a:rPr lang="ja-JP" altLang="ja-JP" dirty="0" smtClean="0"/>
              <a:t>交通</a:t>
            </a:r>
            <a:r>
              <a:rPr lang="ja-JP" altLang="en-US" dirty="0" smtClean="0"/>
              <a:t>状況</a:t>
            </a:r>
            <a:r>
              <a:rPr lang="ja-JP" altLang="ja-JP" dirty="0" smtClean="0"/>
              <a:t>に応じて</a:t>
            </a:r>
            <a:r>
              <a:rPr lang="ja-JP" altLang="en-US" dirty="0" smtClean="0"/>
              <a:t>、航空機運航への影響が最も少ない手法を選択します。</a:t>
            </a:r>
            <a:endParaRPr lang="en-US" altLang="ja-JP" dirty="0" smtClean="0"/>
          </a:p>
          <a:p>
            <a:pPr defTabSz="914253">
              <a:defRPr/>
            </a:pPr>
            <a:endParaRPr lang="en-US" altLang="ja-JP" dirty="0" smtClean="0"/>
          </a:p>
          <a:p>
            <a:pPr defTabSz="914253">
              <a:defRPr/>
            </a:pPr>
            <a:r>
              <a:rPr lang="ja-JP" altLang="ja-JP" dirty="0" smtClean="0"/>
              <a:t>交通流制御は</a:t>
            </a:r>
            <a:r>
              <a:rPr lang="ja-JP" altLang="en-US" dirty="0" smtClean="0"/>
              <a:t>、航空機の出発時機を指示する出発</a:t>
            </a:r>
            <a:r>
              <a:rPr lang="ja-JP" altLang="ja-JP" dirty="0" smtClean="0"/>
              <a:t>制御と</a:t>
            </a:r>
            <a:r>
              <a:rPr lang="ja-JP" altLang="en-US" dirty="0" smtClean="0"/>
              <a:t>、飛行中の</a:t>
            </a:r>
            <a:r>
              <a:rPr lang="ja-JP" altLang="ja-JP" dirty="0" smtClean="0"/>
              <a:t>インフライト制御の</a:t>
            </a:r>
            <a:r>
              <a:rPr lang="en-US" altLang="ja-JP" dirty="0" smtClean="0"/>
              <a:t>2</a:t>
            </a:r>
            <a:r>
              <a:rPr lang="ja-JP" altLang="ja-JP" dirty="0" smtClean="0"/>
              <a:t>つ</a:t>
            </a:r>
            <a:r>
              <a:rPr lang="ja-JP" altLang="en-US" dirty="0" smtClean="0"/>
              <a:t>フェーズでおこないます</a:t>
            </a:r>
            <a:r>
              <a:rPr lang="ja-JP" altLang="ja-JP" dirty="0" smtClean="0"/>
              <a:t>。</a:t>
            </a:r>
            <a:endParaRPr lang="en-US" altLang="ja-JP" dirty="0" smtClean="0"/>
          </a:p>
          <a:p>
            <a:pPr defTabSz="914253">
              <a:defRPr/>
            </a:pPr>
            <a:endParaRPr lang="en-US" altLang="ja-JP" dirty="0" smtClean="0"/>
          </a:p>
          <a:p>
            <a:pPr defTabSz="914253">
              <a:defRPr/>
            </a:pPr>
            <a:r>
              <a:rPr lang="ja-JP" altLang="en-US" dirty="0" smtClean="0"/>
              <a:t>出発</a:t>
            </a:r>
            <a:r>
              <a:rPr lang="ja-JP" altLang="ja-JP" dirty="0" smtClean="0"/>
              <a:t>制御は、</a:t>
            </a:r>
            <a:r>
              <a:rPr lang="en-US" altLang="ja-JP" dirty="0" smtClean="0"/>
              <a:t>3</a:t>
            </a:r>
            <a:r>
              <a:rPr lang="ja-JP" altLang="ja-JP" dirty="0" err="1" smtClean="0"/>
              <a:t>つの</a:t>
            </a:r>
            <a:r>
              <a:rPr lang="ja-JP" altLang="ja-JP" dirty="0" smtClean="0"/>
              <a:t>方法</a:t>
            </a:r>
            <a:r>
              <a:rPr lang="ja-JP" altLang="en-US" dirty="0" smtClean="0"/>
              <a:t>です。</a:t>
            </a:r>
            <a:endParaRPr lang="en-US" altLang="ja-JP" dirty="0" smtClean="0"/>
          </a:p>
          <a:p>
            <a:pPr defTabSz="914253">
              <a:defRPr/>
            </a:pPr>
            <a:endParaRPr lang="en-US" altLang="ja-JP" dirty="0" smtClean="0"/>
          </a:p>
          <a:p>
            <a:pPr defTabSz="914253">
              <a:defRPr/>
            </a:pPr>
            <a:r>
              <a:rPr lang="ja-JP" altLang="ja-JP" dirty="0" smtClean="0"/>
              <a:t>１つ目は、出発機に対しＥＤＣＴを</a:t>
            </a:r>
            <a:r>
              <a:rPr lang="ja-JP" altLang="en-US" dirty="0" smtClean="0"/>
              <a:t>指示します</a:t>
            </a:r>
            <a:r>
              <a:rPr lang="ja-JP" altLang="ja-JP" dirty="0" smtClean="0"/>
              <a:t>。</a:t>
            </a:r>
            <a:endParaRPr lang="en-US" altLang="ja-JP" dirty="0" smtClean="0"/>
          </a:p>
          <a:p>
            <a:pPr defTabSz="914253">
              <a:defRPr/>
            </a:pPr>
            <a:r>
              <a:rPr lang="en-US" altLang="ja-JP" dirty="0" smtClean="0"/>
              <a:t>2</a:t>
            </a:r>
            <a:r>
              <a:rPr lang="ja-JP" altLang="ja-JP" dirty="0" smtClean="0"/>
              <a:t>つ目は、</a:t>
            </a:r>
            <a:r>
              <a:rPr lang="ja-JP" altLang="en-US" dirty="0" smtClean="0"/>
              <a:t>航空機間に</a:t>
            </a:r>
            <a:r>
              <a:rPr lang="ja-JP" altLang="ja-JP" dirty="0" smtClean="0"/>
              <a:t>出発</a:t>
            </a:r>
            <a:r>
              <a:rPr lang="ja-JP" altLang="en-US" dirty="0" smtClean="0"/>
              <a:t>の時間</a:t>
            </a:r>
            <a:r>
              <a:rPr lang="ja-JP" altLang="ja-JP" dirty="0" smtClean="0"/>
              <a:t>間隔を</a:t>
            </a:r>
            <a:r>
              <a:rPr lang="ja-JP" altLang="en-US" dirty="0" smtClean="0"/>
              <a:t>指定します</a:t>
            </a:r>
            <a:r>
              <a:rPr lang="ja-JP" altLang="ja-JP" dirty="0" smtClean="0"/>
              <a:t>。</a:t>
            </a:r>
            <a:endParaRPr lang="en-US" altLang="ja-JP" dirty="0" smtClean="0"/>
          </a:p>
          <a:p>
            <a:pPr defTabSz="914253">
              <a:defRPr/>
            </a:pPr>
            <a:r>
              <a:rPr lang="en-US" altLang="ja-JP" dirty="0" smtClean="0"/>
              <a:t>3</a:t>
            </a:r>
            <a:r>
              <a:rPr lang="ja-JP" altLang="ja-JP" dirty="0" smtClean="0"/>
              <a:t>つ目は、</a:t>
            </a:r>
            <a:r>
              <a:rPr lang="ja-JP" altLang="en-US" dirty="0" smtClean="0"/>
              <a:t>空港における</a:t>
            </a:r>
            <a:r>
              <a:rPr lang="ja-JP" altLang="ja-JP" dirty="0" smtClean="0"/>
              <a:t>出発</a:t>
            </a:r>
            <a:r>
              <a:rPr lang="ja-JP" altLang="en-US" dirty="0" smtClean="0"/>
              <a:t>の</a:t>
            </a:r>
            <a:r>
              <a:rPr lang="ja-JP" altLang="ja-JP" dirty="0" smtClean="0"/>
              <a:t>停止</a:t>
            </a:r>
            <a:r>
              <a:rPr lang="ja-JP" altLang="en-US" dirty="0" smtClean="0"/>
              <a:t>措置です</a:t>
            </a:r>
            <a:r>
              <a:rPr lang="ja-JP" altLang="ja-JP" dirty="0" smtClean="0"/>
              <a:t>。</a:t>
            </a:r>
            <a:endParaRPr lang="en-US" altLang="ja-JP" dirty="0" smtClean="0"/>
          </a:p>
          <a:p>
            <a:pPr defTabSz="914253">
              <a:defRPr/>
            </a:pPr>
            <a:endParaRPr lang="en-US" altLang="ja-JP" dirty="0" smtClean="0"/>
          </a:p>
          <a:p>
            <a:pPr defTabSz="914253">
              <a:defRPr/>
            </a:pPr>
            <a:r>
              <a:rPr lang="ja-JP" altLang="ja-JP" dirty="0" smtClean="0"/>
              <a:t>インフライト制御において</a:t>
            </a:r>
            <a:r>
              <a:rPr lang="ja-JP" altLang="en-US" dirty="0" smtClean="0"/>
              <a:t>は</a:t>
            </a:r>
            <a:r>
              <a:rPr lang="en-US" altLang="ja-JP" dirty="0" smtClean="0"/>
              <a:t>4</a:t>
            </a:r>
            <a:r>
              <a:rPr lang="ja-JP" altLang="ja-JP" dirty="0" err="1" smtClean="0"/>
              <a:t>つの</a:t>
            </a:r>
            <a:r>
              <a:rPr lang="ja-JP" altLang="ja-JP" dirty="0" smtClean="0"/>
              <a:t>方法があります。</a:t>
            </a:r>
            <a:endParaRPr lang="en-US" altLang="ja-JP" dirty="0" smtClean="0"/>
          </a:p>
          <a:p>
            <a:pPr defTabSz="914253">
              <a:defRPr/>
            </a:pPr>
            <a:endParaRPr lang="en-US" altLang="ja-JP" dirty="0" smtClean="0"/>
          </a:p>
          <a:p>
            <a:pPr defTabSz="914253">
              <a:defRPr/>
            </a:pPr>
            <a:r>
              <a:rPr lang="ja-JP" altLang="en-US" dirty="0" smtClean="0"/>
              <a:t>１</a:t>
            </a:r>
            <a:r>
              <a:rPr lang="ja-JP" altLang="ja-JP" dirty="0" smtClean="0"/>
              <a:t>つ目は、</a:t>
            </a:r>
            <a:r>
              <a:rPr lang="ja-JP" altLang="en-US" dirty="0" smtClean="0"/>
              <a:t>航空機間の空域への入域間隔を</a:t>
            </a:r>
            <a:r>
              <a:rPr lang="ja-JP" altLang="ja-JP" dirty="0" smtClean="0"/>
              <a:t>指定します。</a:t>
            </a:r>
            <a:endParaRPr lang="en-US" altLang="ja-JP" dirty="0" smtClean="0"/>
          </a:p>
          <a:p>
            <a:pPr defTabSz="914253">
              <a:defRPr/>
            </a:pPr>
            <a:r>
              <a:rPr lang="en-US" altLang="ja-JP" dirty="0" smtClean="0"/>
              <a:t>2</a:t>
            </a:r>
            <a:r>
              <a:rPr lang="ja-JP" altLang="ja-JP" dirty="0" smtClean="0"/>
              <a:t>つ目は、</a:t>
            </a:r>
            <a:r>
              <a:rPr lang="ja-JP" altLang="en-US" dirty="0" smtClean="0"/>
              <a:t>特定の通過地点における</a:t>
            </a:r>
            <a:r>
              <a:rPr lang="ja-JP" altLang="ja-JP" dirty="0" smtClean="0"/>
              <a:t>、速度を指定し</a:t>
            </a:r>
            <a:r>
              <a:rPr lang="ja-JP" altLang="en-US" dirty="0" smtClean="0"/>
              <a:t>ます。</a:t>
            </a:r>
            <a:endParaRPr lang="en-US" altLang="ja-JP" dirty="0" smtClean="0"/>
          </a:p>
          <a:p>
            <a:pPr defTabSz="914253">
              <a:defRPr/>
            </a:pPr>
            <a:r>
              <a:rPr lang="en-US" altLang="ja-JP" dirty="0" smtClean="0"/>
              <a:t>3</a:t>
            </a:r>
            <a:r>
              <a:rPr lang="ja-JP" altLang="en-US" dirty="0" smtClean="0"/>
              <a:t>つ</a:t>
            </a:r>
            <a:r>
              <a:rPr lang="ja-JP" altLang="ja-JP" dirty="0" smtClean="0"/>
              <a:t>目</a:t>
            </a:r>
            <a:r>
              <a:rPr lang="ja-JP" altLang="en-US" dirty="0" smtClean="0"/>
              <a:t>は</a:t>
            </a:r>
            <a:r>
              <a:rPr lang="ja-JP" altLang="ja-JP" dirty="0" smtClean="0"/>
              <a:t>、</a:t>
            </a:r>
            <a:r>
              <a:rPr lang="ja-JP" altLang="en-US" dirty="0" smtClean="0"/>
              <a:t>空域への入域制限に伴う、</a:t>
            </a:r>
            <a:r>
              <a:rPr lang="ja-JP" altLang="ja-JP" dirty="0" smtClean="0"/>
              <a:t>空中待機を指示</a:t>
            </a:r>
            <a:r>
              <a:rPr lang="ja-JP" altLang="en-US" dirty="0" smtClean="0"/>
              <a:t>します</a:t>
            </a:r>
            <a:r>
              <a:rPr lang="ja-JP" altLang="ja-JP" dirty="0" smtClean="0"/>
              <a:t>。</a:t>
            </a:r>
            <a:endParaRPr lang="en-US" altLang="ja-JP" dirty="0" smtClean="0"/>
          </a:p>
          <a:p>
            <a:pPr defTabSz="914253">
              <a:defRPr/>
            </a:pPr>
            <a:r>
              <a:rPr lang="en-US" altLang="ja-JP" dirty="0" smtClean="0"/>
              <a:t>4</a:t>
            </a:r>
            <a:r>
              <a:rPr lang="ja-JP" altLang="en-US" dirty="0" smtClean="0"/>
              <a:t>つ目として、飛行経路上の特定の</a:t>
            </a:r>
            <a:r>
              <a:rPr lang="en-US" altLang="ja-JP" dirty="0" smtClean="0"/>
              <a:t>FIX</a:t>
            </a:r>
            <a:r>
              <a:rPr lang="ja-JP" altLang="en-US" dirty="0" smtClean="0"/>
              <a:t>を通過する時機（</a:t>
            </a:r>
            <a:r>
              <a:rPr lang="en-US" altLang="ja-JP" dirty="0" smtClean="0"/>
              <a:t>CFDT</a:t>
            </a:r>
            <a:r>
              <a:rPr lang="ja-JP" altLang="en-US" dirty="0" smtClean="0"/>
              <a:t>）を指定する指示（</a:t>
            </a:r>
            <a:r>
              <a:rPr lang="en-US" altLang="ja-JP" dirty="0" smtClean="0"/>
              <a:t>SCAS</a:t>
            </a:r>
            <a:r>
              <a:rPr lang="ja-JP" altLang="en-US" dirty="0" smtClean="0"/>
              <a:t>）を試行しています。</a:t>
            </a:r>
            <a:endParaRPr lang="en-US" altLang="ja-JP" dirty="0" smtClean="0"/>
          </a:p>
          <a:p>
            <a:pPr defTabSz="914253">
              <a:defRPr/>
            </a:pPr>
            <a:endParaRPr lang="en-US" altLang="ja-JP" dirty="0" smtClean="0"/>
          </a:p>
          <a:p>
            <a:pPr>
              <a:defRPr/>
            </a:pPr>
            <a:endParaRPr lang="ja-JP" altLang="ja-JP" dirty="0" smtClean="0"/>
          </a:p>
          <a:p>
            <a:pPr>
              <a:defRPr/>
            </a:pPr>
            <a:r>
              <a:rPr lang="en-US" altLang="ja-JP" dirty="0" smtClean="0"/>
              <a:t> </a:t>
            </a:r>
            <a:endParaRPr lang="ja-JP" altLang="ja-JP" dirty="0" smtClean="0"/>
          </a:p>
          <a:p>
            <a:pPr marL="228563" indent="-228563">
              <a:lnSpc>
                <a:spcPct val="90000"/>
              </a:lnSpc>
              <a:defRPr/>
            </a:pPr>
            <a:endParaRPr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fld id="{33269F88-D4D0-43CF-AB66-4F9BA0520FC4}" type="slidenum">
              <a:rPr kumimoji="1" lang="ja-JP" altLang="en-US" smtClean="0"/>
              <a:pPr/>
              <a:t>9</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角丸四角形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8" name="日付プレースホルダ 27"/>
          <p:cNvSpPr>
            <a:spLocks noGrp="1"/>
          </p:cNvSpPr>
          <p:nvPr>
            <p:ph type="dt" sz="half" idx="10"/>
          </p:nvPr>
        </p:nvSpPr>
        <p:spPr/>
        <p:txBody>
          <a:bodyPr/>
          <a:lstStyle/>
          <a:p>
            <a:fld id="{E4FE0DD5-FF15-48E7-9592-0C71C936EB03}" type="datetime1">
              <a:rPr kumimoji="1" lang="ja-JP" altLang="en-US" smtClean="0"/>
              <a:pPr/>
              <a:t>2014/1/31</a:t>
            </a:fld>
            <a:endParaRPr kumimoji="1" lang="ja-JP" altLang="en-US"/>
          </a:p>
        </p:txBody>
      </p:sp>
      <p:sp>
        <p:nvSpPr>
          <p:cNvPr id="17" name="フッター プレースホルダ 16"/>
          <p:cNvSpPr>
            <a:spLocks noGrp="1"/>
          </p:cNvSpPr>
          <p:nvPr>
            <p:ph type="ftr" sz="quarter" idx="11"/>
          </p:nvPr>
        </p:nvSpPr>
        <p:spPr/>
        <p:txBody>
          <a:bodyPr/>
          <a:lstStyle/>
          <a:p>
            <a:endParaRPr kumimoji="1" lang="ja-JP" altLang="en-US"/>
          </a:p>
        </p:txBody>
      </p:sp>
      <p:sp>
        <p:nvSpPr>
          <p:cNvPr id="29" name="スライド番号プレースホルダ 28"/>
          <p:cNvSpPr>
            <a:spLocks noGrp="1"/>
          </p:cNvSpPr>
          <p:nvPr>
            <p:ph type="sldNum" sz="quarter" idx="12"/>
          </p:nvPr>
        </p:nvSpPr>
        <p:spPr/>
        <p:txBody>
          <a:bodyPr lIns="0" tIns="0" rIns="0" bIns="0">
            <a:noAutofit/>
          </a:bodyPr>
          <a:lstStyle>
            <a:lvl1pPr>
              <a:defRPr sz="1400">
                <a:solidFill>
                  <a:srgbClr val="FFFFFF"/>
                </a:solidFill>
              </a:defRPr>
            </a:lvl1pPr>
          </a:lstStyle>
          <a:p>
            <a:fld id="{67D31813-A22D-46AB-8338-5A8D6D03111A}" type="slidenum">
              <a:rPr kumimoji="1" lang="ja-JP" altLang="en-US" smtClean="0"/>
              <a:pPr/>
              <a:t>&lt;#&gt;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69357DA2-021C-4F96-A6D2-AF052493AF20}" type="datetime1">
              <a:rPr kumimoji="1" lang="ja-JP" altLang="en-US" smtClean="0"/>
              <a:pPr/>
              <a:t>2014/1/31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098F31A7-8D1F-4F2F-91D2-5B8A8BB4C2BC}" type="datetime1">
              <a:rPr kumimoji="1" lang="ja-JP" altLang="en-US" smtClean="0"/>
              <a:pPr/>
              <a:t>2014/1/31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13716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981200"/>
            <a:ext cx="4038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981200"/>
            <a:ext cx="4038600" cy="3886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フッター プレースホルダ 4"/>
          <p:cNvSpPr>
            <a:spLocks noGrp="1"/>
          </p:cNvSpPr>
          <p:nvPr>
            <p:ph type="ftr" sz="quarter" idx="10"/>
          </p:nvPr>
        </p:nvSpPr>
        <p:spPr>
          <a:xfrm>
            <a:off x="3124200" y="6248400"/>
            <a:ext cx="2895600" cy="457200"/>
          </a:xfrm>
        </p:spPr>
        <p:txBody>
          <a:bodyPr/>
          <a:lstStyle>
            <a:lvl1pPr>
              <a:defRPr/>
            </a:lvl1pPr>
          </a:lstStyle>
          <a:p>
            <a:endParaRPr lang="en-US" altLang="ja-JP"/>
          </a:p>
        </p:txBody>
      </p:sp>
      <p:sp>
        <p:nvSpPr>
          <p:cNvPr id="6" name="スライド番号プレースホルダ 5"/>
          <p:cNvSpPr>
            <a:spLocks noGrp="1"/>
          </p:cNvSpPr>
          <p:nvPr>
            <p:ph type="sldNum" sz="quarter" idx="11"/>
          </p:nvPr>
        </p:nvSpPr>
        <p:spPr>
          <a:xfrm>
            <a:off x="6553200" y="6248400"/>
            <a:ext cx="2133600" cy="457200"/>
          </a:xfrm>
        </p:spPr>
        <p:txBody>
          <a:bodyPr/>
          <a:lstStyle>
            <a:lvl1pPr>
              <a:defRPr/>
            </a:lvl1pPr>
          </a:lstStyle>
          <a:p>
            <a:fld id="{2D2634A6-0E73-4BF3-8DCF-A889E6E78A1C}" type="slidenum">
              <a:rPr lang="en-US" altLang="ja-JP"/>
              <a:pPr/>
              <a:t>&lt;#&gt;</a:t>
            </a:fld>
            <a:endParaRPr lang="en-US" altLang="ja-JP"/>
          </a:p>
        </p:txBody>
      </p:sp>
      <p:sp>
        <p:nvSpPr>
          <p:cNvPr id="7" name="日付プレースホルダ 6"/>
          <p:cNvSpPr>
            <a:spLocks noGrp="1"/>
          </p:cNvSpPr>
          <p:nvPr>
            <p:ph type="dt" sz="half" idx="12"/>
          </p:nvPr>
        </p:nvSpPr>
        <p:spPr>
          <a:xfrm>
            <a:off x="457200" y="6245225"/>
            <a:ext cx="2133600" cy="476250"/>
          </a:xfrm>
        </p:spPr>
        <p:txBody>
          <a:bodyPr/>
          <a:lstStyle>
            <a:lvl1pPr>
              <a:defRPr/>
            </a:lvl1pPr>
          </a:lstStyle>
          <a:p>
            <a:fld id="{CF808914-01FF-4EB1-8643-DB3A578954A0}" type="datetime1">
              <a:rPr lang="ja-JP" altLang="en-US" smtClean="0"/>
              <a:pPr/>
              <a:t>2014/1/31</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4" name="日付プレースホルダ 3"/>
          <p:cNvSpPr>
            <a:spLocks noGrp="1"/>
          </p:cNvSpPr>
          <p:nvPr>
            <p:ph type="dt" sz="half" idx="10"/>
          </p:nvPr>
        </p:nvSpPr>
        <p:spPr/>
        <p:txBody>
          <a:bodyPr/>
          <a:lstStyle/>
          <a:p>
            <a:fld id="{9B6B0FDF-F8B8-486F-BEA7-FF7CE778C887}" type="datetime1">
              <a:rPr kumimoji="1" lang="ja-JP" altLang="en-US" smtClean="0"/>
              <a:pPr/>
              <a:t>2014/1/31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
        <p:nvSpPr>
          <p:cNvPr id="8" name="コンテンツ プレースホルダ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角丸四角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17CADD68-D793-44AA-B104-FC9DBE47B167}" type="datetime1">
              <a:rPr kumimoji="1" lang="ja-JP" altLang="en-US" smtClean="0"/>
              <a:pPr/>
              <a:t>2014/1/31</a:t>
            </a:fld>
            <a:endParaRPr kumimoji="1" lang="ja-JP" altLang="en-US"/>
          </a:p>
        </p:txBody>
      </p:sp>
      <p:sp>
        <p:nvSpPr>
          <p:cNvPr id="5" name="フッター プレースホルダ 4"/>
          <p:cNvSpPr>
            <a:spLocks noGrp="1"/>
          </p:cNvSpPr>
          <p:nvPr>
            <p:ph type="ftr" sz="quarter" idx="11"/>
          </p:nvPr>
        </p:nvSpPr>
        <p:spPr>
          <a:xfrm>
            <a:off x="800100" y="6172200"/>
            <a:ext cx="4000500" cy="457200"/>
          </a:xfrm>
        </p:spPr>
        <p:txBody>
          <a:bodyPr/>
          <a:lstStyle/>
          <a:p>
            <a:endParaRPr kumimoji="1" lang="ja-JP" altLang="en-US"/>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スライド番号プレースホルダ 5"/>
          <p:cNvSpPr>
            <a:spLocks noGrp="1"/>
          </p:cNvSpPr>
          <p:nvPr>
            <p:ph type="sldNum" sz="quarter" idx="12"/>
          </p:nvPr>
        </p:nvSpPr>
        <p:spPr>
          <a:xfrm>
            <a:off x="146304" y="6208776"/>
            <a:ext cx="457200" cy="457200"/>
          </a:xfrm>
        </p:spPr>
        <p:txBody>
          <a:bodyPr/>
          <a:lstStyle/>
          <a:p>
            <a:fld id="{67D31813-A22D-46AB-8338-5A8D6D03111A}" type="slidenum">
              <a:rPr kumimoji="1" lang="ja-JP" altLang="en-US" smtClean="0"/>
              <a:pPr/>
              <a:t>&lt;#&gt;</a:t>
            </a:fld>
            <a:endParaRPr kumimoji="1" lang="ja-JP" alt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p>
            <a:fld id="{7084FC5D-B335-4528-B07B-129AE38EDB55}" type="datetime1">
              <a:rPr kumimoji="1" lang="ja-JP" altLang="en-US" smtClean="0"/>
              <a:pPr/>
              <a:t>2014/1/31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
        <p:nvSpPr>
          <p:cNvPr id="9" name="コンテンツ プレースホルダ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7" name="日付プレースホルダ 6"/>
          <p:cNvSpPr>
            <a:spLocks noGrp="1"/>
          </p:cNvSpPr>
          <p:nvPr>
            <p:ph type="dt" sz="half" idx="10"/>
          </p:nvPr>
        </p:nvSpPr>
        <p:spPr/>
        <p:txBody>
          <a:bodyPr/>
          <a:lstStyle/>
          <a:p>
            <a:fld id="{31E7AFAC-65E4-43B7-8735-577F78F16D84}" type="datetime1">
              <a:rPr kumimoji="1" lang="ja-JP" altLang="en-US" smtClean="0"/>
              <a:pPr/>
              <a:t>2014/1/31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
        <p:nvSpPr>
          <p:cNvPr id="11" name="コンテンツ プレースホルダ 10"/>
          <p:cNvSpPr>
            <a:spLocks noGrp="1"/>
          </p:cNvSpPr>
          <p:nvPr>
            <p:ph sz="half" idx="2"/>
          </p:nvPr>
        </p:nvSpPr>
        <p:spPr>
          <a:xfrm>
            <a:off x="914400" y="2247900"/>
            <a:ext cx="3733800" cy="38862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 12"/>
          <p:cNvSpPr>
            <a:spLocks noGrp="1"/>
          </p:cNvSpPr>
          <p:nvPr>
            <p:ph sz="half" idx="4"/>
          </p:nvPr>
        </p:nvSpPr>
        <p:spPr>
          <a:xfrm>
            <a:off x="4953000" y="2247900"/>
            <a:ext cx="3733800" cy="38862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p>
            <a:fld id="{BB086911-73D8-469E-BC41-64F7F8B20339}" type="datetime1">
              <a:rPr kumimoji="1" lang="ja-JP" altLang="en-US" smtClean="0"/>
              <a:pPr/>
              <a:t>2014/1/31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CC92284-C86C-46EB-AA3D-A200F1D74C99}" type="datetime1">
              <a:rPr kumimoji="1" lang="ja-JP" altLang="en-US" smtClean="0"/>
              <a:pPr/>
              <a:t>2014/1/31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角丸四角形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09BF7E5E-E9BA-4FDB-87D3-FD45A27E4275}" type="datetime1">
              <a:rPr kumimoji="1" lang="ja-JP" altLang="en-US" smtClean="0"/>
              <a:pPr/>
              <a:t>2014/1/31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7D31813-A22D-46AB-8338-5A8D6D03111A}" type="slidenum">
              <a:rPr kumimoji="1" lang="ja-JP" altLang="en-US" smtClean="0"/>
              <a:pPr/>
              <a:t>&lt;#&gt;</a:t>
            </a:fld>
            <a:endParaRPr kumimoji="1" lang="ja-JP" altLang="en-US"/>
          </a:p>
        </p:txBody>
      </p:sp>
      <p:sp>
        <p:nvSpPr>
          <p:cNvPr id="11" name="コンテンツ プレースホルダ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 タイトルの書式設定</a:t>
            </a:r>
            <a:endParaRPr kumimoji="0" lang="en-US"/>
          </a:p>
        </p:txBody>
      </p:sp>
      <p:sp>
        <p:nvSpPr>
          <p:cNvPr id="4" name="テキスト プレースホル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125ECECF-E17E-4470-A42C-845308359918}" type="datetime1">
              <a:rPr kumimoji="1" lang="ja-JP" altLang="en-US" smtClean="0"/>
              <a:pPr/>
              <a:t>2014/1/31</a:t>
            </a:fld>
            <a:endParaRPr kumimoji="1" lang="ja-JP" altLang="en-US"/>
          </a:p>
        </p:txBody>
      </p:sp>
      <p:sp>
        <p:nvSpPr>
          <p:cNvPr id="6" name="フッター プレースホルダ 5"/>
          <p:cNvSpPr>
            <a:spLocks noGrp="1"/>
          </p:cNvSpPr>
          <p:nvPr>
            <p:ph type="ftr" sz="quarter" idx="11"/>
          </p:nvPr>
        </p:nvSpPr>
        <p:spPr>
          <a:xfrm>
            <a:off x="914400" y="6172200"/>
            <a:ext cx="3886200" cy="457200"/>
          </a:xfrm>
        </p:spPr>
        <p:txBody>
          <a:bodyPr/>
          <a:lstStyle/>
          <a:p>
            <a:endParaRPr kumimoji="1" lang="ja-JP" altLang="en-US"/>
          </a:p>
        </p:txBody>
      </p:sp>
      <p:sp>
        <p:nvSpPr>
          <p:cNvPr id="7" name="スライド番号プレースホルダ 6"/>
          <p:cNvSpPr>
            <a:spLocks noGrp="1"/>
          </p:cNvSpPr>
          <p:nvPr>
            <p:ph type="sldNum" sz="quarter" idx="12"/>
          </p:nvPr>
        </p:nvSpPr>
        <p:spPr>
          <a:xfrm>
            <a:off x="146304" y="6208776"/>
            <a:ext cx="457200" cy="457200"/>
          </a:xfrm>
        </p:spPr>
        <p:txBody>
          <a:bodyPr/>
          <a:lstStyle/>
          <a:p>
            <a:fld id="{67D31813-A22D-46AB-8338-5A8D6D03111A}" type="slidenum">
              <a:rPr kumimoji="1" lang="ja-JP" altLang="en-US" smtClean="0"/>
              <a:pPr/>
              <a:t>&lt;#&gt;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図プレースホル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角丸四角形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タイトル プレースホルダ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5FB2D1B-4D4B-4E6F-BAFA-5A5EDCBCE256}" type="datetime1">
              <a:rPr kumimoji="1" lang="ja-JP" altLang="en-US" smtClean="0"/>
              <a:pPr/>
              <a:t>2014/1/31</a:t>
            </a:fld>
            <a:endParaRPr kumimoji="1" lang="ja-JP" altLang="en-US"/>
          </a:p>
        </p:txBody>
      </p:sp>
      <p:sp>
        <p:nvSpPr>
          <p:cNvPr id="3" name="フッター プレースホルダ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p>
        </p:txBody>
      </p:sp>
      <p:sp>
        <p:nvSpPr>
          <p:cNvPr id="23" name="スライド番号プレースホルダ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7D31813-A22D-46AB-8338-5A8D6D03111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transition>
    <p:fade/>
  </p:transition>
  <p:hf sldNum="0" hdr="0" ftr="0" dt="0"/>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7609380" y="133004"/>
            <a:ext cx="1224136" cy="620688"/>
          </a:xfrm>
        </p:spPr>
        <p:txBody>
          <a:bodyPr>
            <a:normAutofit/>
          </a:bodyPr>
          <a:lstStyle/>
          <a:p>
            <a:r>
              <a:rPr kumimoji="1" lang="en-US" altLang="ja-JP" sz="3200" dirty="0" smtClean="0"/>
              <a:t>IP20</a:t>
            </a:r>
            <a:endParaRPr kumimoji="1" lang="ja-JP" altLang="en-US" sz="3200" dirty="0"/>
          </a:p>
        </p:txBody>
      </p:sp>
      <p:sp>
        <p:nvSpPr>
          <p:cNvPr id="2" name="タイトル 1"/>
          <p:cNvSpPr>
            <a:spLocks noGrp="1"/>
          </p:cNvSpPr>
          <p:nvPr>
            <p:ph type="ctrTitle"/>
          </p:nvPr>
        </p:nvSpPr>
        <p:spPr>
          <a:xfrm>
            <a:off x="323528" y="1505930"/>
            <a:ext cx="8568952" cy="1470025"/>
          </a:xfrm>
        </p:spPr>
        <p:txBody>
          <a:bodyPr>
            <a:normAutofit/>
          </a:bodyPr>
          <a:lstStyle/>
          <a:p>
            <a:r>
              <a:rPr lang="en-US" altLang="ja-JP" sz="3600" dirty="0" smtClean="0">
                <a:latin typeface="Elephant" pitchFamily="18" charset="0"/>
              </a:rPr>
              <a:t>Air  Traffic  Management  Center</a:t>
            </a:r>
            <a:endParaRPr kumimoji="1" lang="ja-JP" altLang="en-US" sz="3600" dirty="0">
              <a:latin typeface="Elephant" pitchFamily="18" charset="0"/>
            </a:endParaRPr>
          </a:p>
        </p:txBody>
      </p:sp>
      <p:sp>
        <p:nvSpPr>
          <p:cNvPr id="7" name="テキスト ボックス 6"/>
          <p:cNvSpPr txBox="1"/>
          <p:nvPr/>
        </p:nvSpPr>
        <p:spPr>
          <a:xfrm>
            <a:off x="179512" y="5733256"/>
            <a:ext cx="325730" cy="461665"/>
          </a:xfrm>
          <a:prstGeom prst="rect">
            <a:avLst/>
          </a:prstGeom>
          <a:noFill/>
        </p:spPr>
        <p:txBody>
          <a:bodyPr wrap="none" rtlCol="0">
            <a:spAutoFit/>
          </a:bodyPr>
          <a:lstStyle/>
          <a:p>
            <a:r>
              <a:rPr kumimoji="1" lang="en-US" altLang="ja-JP" sz="2400" dirty="0" smtClean="0">
                <a:solidFill>
                  <a:schemeClr val="accent1">
                    <a:lumMod val="75000"/>
                  </a:schemeClr>
                </a:solidFill>
              </a:rPr>
              <a:t>1</a:t>
            </a:r>
            <a:endParaRPr kumimoji="1" lang="ja-JP" altLang="en-US" sz="2400" dirty="0">
              <a:solidFill>
                <a:schemeClr val="accent1">
                  <a:lumMod val="75000"/>
                </a:schemeClr>
              </a:solidFill>
            </a:endParaRPr>
          </a:p>
        </p:txBody>
      </p:sp>
      <p:pic>
        <p:nvPicPr>
          <p:cNvPr id="5" name="Picture 2"/>
          <p:cNvPicPr>
            <a:picLocks noChangeAspect="1" noChangeArrowheads="1"/>
          </p:cNvPicPr>
          <p:nvPr/>
        </p:nvPicPr>
        <p:blipFill>
          <a:blip r:embed="rId3" cstate="print"/>
          <a:srcRect/>
          <a:stretch>
            <a:fillRect/>
          </a:stretch>
        </p:blipFill>
        <p:spPr bwMode="auto">
          <a:xfrm>
            <a:off x="100822" y="3126452"/>
            <a:ext cx="8943425" cy="312672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4638"/>
            <a:ext cx="7772400" cy="922114"/>
          </a:xfrm>
        </p:spPr>
        <p:txBody>
          <a:bodyPr/>
          <a:lstStyle/>
          <a:p>
            <a:r>
              <a:rPr kumimoji="1" lang="en-US" altLang="ja-JP" dirty="0" smtClean="0"/>
              <a:t>CDM ATFM</a:t>
            </a:r>
            <a:endParaRPr kumimoji="1" lang="ja-JP" altLang="en-US" dirty="0"/>
          </a:p>
        </p:txBody>
      </p:sp>
      <p:sp>
        <p:nvSpPr>
          <p:cNvPr id="3" name="コンテンツ プレースホルダ 2"/>
          <p:cNvSpPr>
            <a:spLocks noGrp="1"/>
          </p:cNvSpPr>
          <p:nvPr>
            <p:ph sz="quarter" idx="1"/>
          </p:nvPr>
        </p:nvSpPr>
        <p:spPr>
          <a:xfrm>
            <a:off x="611560" y="1268760"/>
            <a:ext cx="8075240" cy="4751040"/>
          </a:xfrm>
        </p:spPr>
        <p:txBody>
          <a:bodyPr>
            <a:normAutofit lnSpcReduction="10000"/>
          </a:bodyPr>
          <a:lstStyle/>
          <a:p>
            <a:pPr>
              <a:buFont typeface="Wingdings" pitchFamily="2" charset="2"/>
              <a:buChar char="p"/>
            </a:pPr>
            <a:r>
              <a:rPr kumimoji="1" lang="en-US" altLang="ja-JP" dirty="0" smtClean="0"/>
              <a:t>ATMC supply CDM information.</a:t>
            </a:r>
          </a:p>
          <a:p>
            <a:pPr>
              <a:buNone/>
            </a:pPr>
            <a:r>
              <a:rPr lang="en-US" altLang="ja-JP" sz="2400" dirty="0" smtClean="0"/>
              <a:t>    flight plan list, traffic volume, traffic situation, diversion spots, etc</a:t>
            </a:r>
            <a:endParaRPr kumimoji="1" lang="en-US" altLang="ja-JP" sz="2400" dirty="0" smtClean="0"/>
          </a:p>
          <a:p>
            <a:pPr>
              <a:buFont typeface="Wingdings" pitchFamily="2" charset="2"/>
              <a:buChar char="p"/>
            </a:pPr>
            <a:r>
              <a:rPr kumimoji="1" lang="en-US" altLang="ja-JP" dirty="0" smtClean="0"/>
              <a:t>Participant will make the most of CDM information.</a:t>
            </a:r>
          </a:p>
          <a:p>
            <a:pPr>
              <a:buNone/>
            </a:pPr>
            <a:r>
              <a:rPr kumimoji="1" lang="en-US" altLang="ja-JP" dirty="0" smtClean="0"/>
              <a:t>    information of  flight cancellation, any distinguished issues,</a:t>
            </a:r>
          </a:p>
          <a:p>
            <a:pPr>
              <a:buFont typeface="Wingdings" pitchFamily="2" charset="2"/>
              <a:buChar char="p"/>
            </a:pPr>
            <a:r>
              <a:rPr lang="en-US" altLang="ja-JP" dirty="0" smtClean="0"/>
              <a:t>Interactive coordination and real time system updates.</a:t>
            </a:r>
          </a:p>
          <a:p>
            <a:pPr>
              <a:buNone/>
            </a:pPr>
            <a:r>
              <a:rPr lang="en-US" altLang="ja-JP" dirty="0" smtClean="0"/>
              <a:t>    time frame exchange, route coordination, etc </a:t>
            </a:r>
          </a:p>
          <a:p>
            <a:pPr>
              <a:buFont typeface="Wingdings" pitchFamily="2" charset="2"/>
              <a:buChar char="p"/>
            </a:pPr>
            <a:r>
              <a:rPr lang="en-US" altLang="ja-JP" dirty="0" smtClean="0"/>
              <a:t> Daily </a:t>
            </a:r>
            <a:r>
              <a:rPr kumimoji="1" lang="en-US" altLang="ja-JP" dirty="0" smtClean="0"/>
              <a:t>CDM conference and Operation Plan. (twice a day)</a:t>
            </a:r>
          </a:p>
          <a:p>
            <a:pPr>
              <a:buNone/>
            </a:pPr>
            <a:r>
              <a:rPr lang="en-US" altLang="ja-JP" dirty="0" smtClean="0"/>
              <a:t>     the result is published as OP </a:t>
            </a:r>
          </a:p>
          <a:p>
            <a:pPr>
              <a:buFont typeface="Wingdings" pitchFamily="2" charset="2"/>
              <a:buChar char="p"/>
            </a:pPr>
            <a:r>
              <a:rPr kumimoji="1" lang="en-US" altLang="ja-JP" dirty="0" smtClean="0"/>
              <a:t>CDM conference (twice a year)</a:t>
            </a:r>
          </a:p>
          <a:p>
            <a:pPr>
              <a:buNone/>
            </a:pPr>
            <a:r>
              <a:rPr lang="en-US" altLang="ja-JP" dirty="0" smtClean="0"/>
              <a:t>     We promote ATM operations on the basis of consensus of all  </a:t>
            </a:r>
          </a:p>
          <a:p>
            <a:pPr>
              <a:buNone/>
            </a:pPr>
            <a:r>
              <a:rPr lang="en-US" altLang="ja-JP" dirty="0" smtClean="0"/>
              <a:t>     stakeholders.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endParaRPr lang="ja-JP" altLang="ja-JP" smtClean="0"/>
          </a:p>
        </p:txBody>
      </p:sp>
      <p:sp>
        <p:nvSpPr>
          <p:cNvPr id="64515" name="Rectangle 3"/>
          <p:cNvSpPr>
            <a:spLocks noGrp="1" noChangeArrowheads="1"/>
          </p:cNvSpPr>
          <p:nvPr>
            <p:ph type="body" idx="1"/>
          </p:nvPr>
        </p:nvSpPr>
        <p:spPr/>
        <p:txBody>
          <a:bodyPr/>
          <a:lstStyle/>
          <a:p>
            <a:pPr eaLnBrk="1" hangingPunct="1"/>
            <a:endParaRPr lang="ja-JP" altLang="ja-JP" smtClean="0"/>
          </a:p>
        </p:txBody>
      </p:sp>
      <p:pic>
        <p:nvPicPr>
          <p:cNvPr id="64516" name="Picture 4" descr="P1000669"/>
          <p:cNvPicPr>
            <a:picLocks noChangeAspect="1" noChangeArrowheads="1"/>
          </p:cNvPicPr>
          <p:nvPr/>
        </p:nvPicPr>
        <p:blipFill>
          <a:blip r:embed="rId3" cstate="print"/>
          <a:srcRect/>
          <a:stretch>
            <a:fillRect/>
          </a:stretch>
        </p:blipFill>
        <p:spPr bwMode="auto">
          <a:xfrm>
            <a:off x="-1524000" y="-1143000"/>
            <a:ext cx="12192000" cy="9144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pPr eaLnBrk="1" hangingPunct="1"/>
            <a:r>
              <a:rPr lang="en-US" altLang="ja-JP" sz="3600" smtClean="0">
                <a:latin typeface="Arial Black" pitchFamily="34" charset="0"/>
              </a:rPr>
              <a:t> Air Space Management</a:t>
            </a:r>
          </a:p>
        </p:txBody>
      </p:sp>
      <p:sp>
        <p:nvSpPr>
          <p:cNvPr id="1004547" name="Oval 3"/>
          <p:cNvSpPr>
            <a:spLocks noChangeArrowheads="1"/>
          </p:cNvSpPr>
          <p:nvPr/>
        </p:nvSpPr>
        <p:spPr bwMode="auto">
          <a:xfrm>
            <a:off x="3492500" y="2349500"/>
            <a:ext cx="2232025" cy="2232025"/>
          </a:xfrm>
          <a:prstGeom prst="ellipse">
            <a:avLst/>
          </a:prstGeom>
          <a:gradFill rotWithShape="1">
            <a:gsLst>
              <a:gs pos="0">
                <a:srgbClr val="0000FF">
                  <a:gamma/>
                  <a:shade val="46275"/>
                  <a:invGamma/>
                </a:srgbClr>
              </a:gs>
              <a:gs pos="50000">
                <a:srgbClr val="0000FF">
                  <a:alpha val="50000"/>
                </a:srgbClr>
              </a:gs>
              <a:gs pos="100000">
                <a:srgbClr val="0000FF">
                  <a:gamma/>
                  <a:shade val="46275"/>
                  <a:invGamma/>
                </a:srgbClr>
              </a:gs>
            </a:gsLst>
            <a:lin ang="5400000" scaled="1"/>
          </a:gradFill>
          <a:ln w="9525">
            <a:noFill/>
            <a:round/>
            <a:headEnd/>
            <a:tailEnd/>
          </a:ln>
          <a:effectLst/>
        </p:spPr>
        <p:txBody>
          <a:bodyPr wrap="none" anchor="ctr"/>
          <a:lstStyle/>
          <a:p>
            <a:pPr algn="ctr" eaLnBrk="1" hangingPunct="1">
              <a:defRPr/>
            </a:pPr>
            <a:r>
              <a:rPr kumimoji="1" lang="en-US" altLang="ja-JP" sz="2400">
                <a:solidFill>
                  <a:srgbClr val="000066"/>
                </a:solidFill>
                <a:latin typeface="Arial Black" pitchFamily="34" charset="0"/>
              </a:rPr>
              <a:t>ASM</a:t>
            </a:r>
            <a:endParaRPr kumimoji="1" lang="en-US" altLang="ja-JP" sz="2400">
              <a:latin typeface="Arial Black"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026"/>
          <p:cNvSpPr>
            <a:spLocks noChangeArrowheads="1"/>
          </p:cNvSpPr>
          <p:nvPr/>
        </p:nvSpPr>
        <p:spPr bwMode="auto">
          <a:xfrm>
            <a:off x="990600" y="228600"/>
            <a:ext cx="7772400" cy="838200"/>
          </a:xfrm>
          <a:prstGeom prst="rect">
            <a:avLst/>
          </a:prstGeom>
          <a:noFill/>
          <a:ln w="9525">
            <a:noFill/>
            <a:miter lim="800000"/>
            <a:headEnd/>
            <a:tailEnd/>
          </a:ln>
        </p:spPr>
        <p:txBody>
          <a:bodyPr anchor="ctr"/>
          <a:lstStyle/>
          <a:p>
            <a:pPr algn="r"/>
            <a:endParaRPr lang="en-US" altLang="ja-JP" i="1" dirty="0">
              <a:solidFill>
                <a:schemeClr val="tx2"/>
              </a:solidFill>
              <a:latin typeface="Century" pitchFamily="18" charset="0"/>
            </a:endParaRPr>
          </a:p>
        </p:txBody>
      </p:sp>
      <p:sp>
        <p:nvSpPr>
          <p:cNvPr id="248837" name="Text Box 1029"/>
          <p:cNvSpPr txBox="1">
            <a:spLocks noChangeArrowheads="1"/>
          </p:cNvSpPr>
          <p:nvPr/>
        </p:nvSpPr>
        <p:spPr bwMode="auto">
          <a:xfrm>
            <a:off x="611560" y="620688"/>
            <a:ext cx="7920880" cy="5389168"/>
          </a:xfrm>
          <a:prstGeom prst="rect">
            <a:avLst/>
          </a:prstGeom>
          <a:noFill/>
          <a:ln w="9525">
            <a:noFill/>
            <a:miter lim="800000"/>
            <a:headEnd/>
            <a:tailEnd/>
          </a:ln>
        </p:spPr>
        <p:txBody>
          <a:bodyPr wrap="square">
            <a:spAutoFit/>
          </a:bodyPr>
          <a:lstStyle/>
          <a:p>
            <a:pPr algn="just">
              <a:spcBef>
                <a:spcPct val="30000"/>
              </a:spcBef>
            </a:pPr>
            <a:r>
              <a:rPr lang="en-US" altLang="ja-JP" sz="2800" b="1" dirty="0">
                <a:latin typeface="Arial Unicode MS" pitchFamily="50" charset="-128"/>
                <a:ea typeface="ＭＳ 明朝" pitchFamily="17" charset="-128"/>
              </a:rPr>
              <a:t>AIRSPACE MANAGEMENT</a:t>
            </a:r>
          </a:p>
          <a:p>
            <a:pPr algn="just">
              <a:spcBef>
                <a:spcPct val="30000"/>
              </a:spcBef>
            </a:pPr>
            <a:endParaRPr lang="en-US" altLang="ja-JP" sz="1400" dirty="0">
              <a:latin typeface="Century" pitchFamily="18" charset="0"/>
              <a:ea typeface="ＭＳ 明朝" pitchFamily="17" charset="-128"/>
            </a:endParaRPr>
          </a:p>
          <a:p>
            <a:pPr>
              <a:spcBef>
                <a:spcPct val="30000"/>
              </a:spcBef>
            </a:pPr>
            <a:r>
              <a:rPr lang="en-US" altLang="ja-JP" sz="2800" dirty="0" smtClean="0"/>
              <a:t>Let’s move on to ASM. In ASM there are mainly two functions including </a:t>
            </a:r>
            <a:r>
              <a:rPr lang="en-US" altLang="ja-JP" sz="2800" b="1" dirty="0" smtClean="0"/>
              <a:t>airspace design and development function</a:t>
            </a:r>
            <a:r>
              <a:rPr lang="en-US" altLang="ja-JP" sz="2800" dirty="0" smtClean="0"/>
              <a:t> and </a:t>
            </a:r>
            <a:r>
              <a:rPr lang="en-US" altLang="ja-JP" sz="2800" b="1" dirty="0" smtClean="0"/>
              <a:t>airspace operational function</a:t>
            </a:r>
            <a:r>
              <a:rPr lang="en-US" altLang="ja-JP" sz="2800" dirty="0" smtClean="0"/>
              <a:t>.</a:t>
            </a:r>
          </a:p>
          <a:p>
            <a:pPr>
              <a:spcBef>
                <a:spcPct val="30000"/>
              </a:spcBef>
            </a:pPr>
            <a:r>
              <a:rPr lang="en-US" altLang="ja-JP" sz="2800" dirty="0" smtClean="0"/>
              <a:t> In airspace design and development function, ASM designs efficient flight routes and controlled airspace, and also designs training areas in response to airspace user needs.</a:t>
            </a:r>
          </a:p>
          <a:p>
            <a:pPr>
              <a:spcBef>
                <a:spcPct val="30000"/>
              </a:spcBef>
            </a:pPr>
            <a:r>
              <a:rPr lang="en-US" altLang="ja-JP" sz="2800" dirty="0" smtClean="0"/>
              <a:t> In airspace operational function, ASM coordinates the flexible usage of limited airspace with related parties as a shared resource for both military and civil sector use. </a:t>
            </a:r>
            <a:endParaRPr lang="ja-JP" altLang="ja-JP" sz="2800" dirty="0" smtClean="0"/>
          </a:p>
          <a:p>
            <a:pPr>
              <a:spcBef>
                <a:spcPct val="30000"/>
              </a:spcBef>
            </a:pPr>
            <a:endParaRPr lang="en-US" altLang="ja-JP" sz="1600" dirty="0">
              <a:ea typeface="ＭＳ Ｐ明朝" pitchFamily="18" charset="-128"/>
            </a:endParaRPr>
          </a:p>
        </p:txBody>
      </p:sp>
      <p:cxnSp>
        <p:nvCxnSpPr>
          <p:cNvPr id="6" name="直線コネクタ 5"/>
          <p:cNvCxnSpPr/>
          <p:nvPr/>
        </p:nvCxnSpPr>
        <p:spPr>
          <a:xfrm>
            <a:off x="611560" y="1052736"/>
            <a:ext cx="468052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0"/>
                                  </p:stCondLst>
                                  <p:childTnLst>
                                    <p:set>
                                      <p:cBhvr>
                                        <p:cTn id="6" dur="1" fill="hold">
                                          <p:stCondLst>
                                            <p:cond delay="0"/>
                                          </p:stCondLst>
                                        </p:cTn>
                                        <p:tgtEl>
                                          <p:spTgt spid="248837"/>
                                        </p:tgtEl>
                                        <p:attrNameLst>
                                          <p:attrName>style.visibility</p:attrName>
                                        </p:attrNameLst>
                                      </p:cBhvr>
                                      <p:to>
                                        <p:strVal val="visible"/>
                                      </p:to>
                                    </p:set>
                                    <p:animEffect transition="in" filter="dissolve">
                                      <p:cBhvr>
                                        <p:cTn id="7" dur="500"/>
                                        <p:tgtEl>
                                          <p:spTgt spid="248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2" descr="CSPC003"/>
          <p:cNvPicPr preferRelativeResize="0">
            <a:picLocks noChangeAspect="1" noChangeArrowheads="1"/>
          </p:cNvPicPr>
          <p:nvPr/>
        </p:nvPicPr>
        <p:blipFill>
          <a:blip r:embed="rId3" cstate="print"/>
          <a:srcRect/>
          <a:stretch>
            <a:fillRect/>
          </a:stretch>
        </p:blipFill>
        <p:spPr bwMode="auto">
          <a:xfrm>
            <a:off x="288454" y="2348880"/>
            <a:ext cx="1619250" cy="1182687"/>
          </a:xfrm>
          <a:prstGeom prst="rect">
            <a:avLst/>
          </a:prstGeom>
          <a:solidFill>
            <a:schemeClr val="accent1"/>
          </a:solidFill>
          <a:ln w="9525">
            <a:noFill/>
            <a:miter lim="800000"/>
            <a:headEnd/>
            <a:tailEnd/>
          </a:ln>
        </p:spPr>
      </p:pic>
      <p:sp>
        <p:nvSpPr>
          <p:cNvPr id="50180" name="Rectangle 3"/>
          <p:cNvSpPr>
            <a:spLocks noGrp="1" noChangeArrowheads="1"/>
          </p:cNvSpPr>
          <p:nvPr>
            <p:ph type="title"/>
          </p:nvPr>
        </p:nvSpPr>
        <p:spPr>
          <a:xfrm>
            <a:off x="539552" y="404664"/>
            <a:ext cx="4967783" cy="639217"/>
          </a:xfrm>
          <a:noFill/>
        </p:spPr>
        <p:txBody>
          <a:bodyPr>
            <a:normAutofit/>
          </a:bodyPr>
          <a:lstStyle/>
          <a:p>
            <a:pPr algn="l" eaLnBrk="1" hangingPunct="1"/>
            <a:r>
              <a:rPr lang="en-US" altLang="ja-JP" sz="2800" b="1" u="sng" dirty="0" smtClean="0">
                <a:solidFill>
                  <a:schemeClr val="tx1"/>
                </a:solidFill>
                <a:latin typeface="Arial Unicode MS" pitchFamily="50" charset="-128"/>
                <a:ea typeface="Arial Unicode MS" pitchFamily="50" charset="-128"/>
                <a:cs typeface="Arial Unicode MS" pitchFamily="50" charset="-128"/>
              </a:rPr>
              <a:t>Civil Training/Testing Areas</a:t>
            </a:r>
          </a:p>
        </p:txBody>
      </p:sp>
      <p:sp>
        <p:nvSpPr>
          <p:cNvPr id="50181" name="AutoShape 4"/>
          <p:cNvSpPr>
            <a:spLocks noChangeAspect="1" noChangeArrowheads="1" noTextEdit="1"/>
          </p:cNvSpPr>
          <p:nvPr/>
        </p:nvSpPr>
        <p:spPr bwMode="auto">
          <a:xfrm>
            <a:off x="3451225" y="0"/>
            <a:ext cx="4727575" cy="6858000"/>
          </a:xfrm>
          <a:prstGeom prst="rect">
            <a:avLst/>
          </a:prstGeom>
          <a:noFill/>
          <a:ln w="9525">
            <a:noFill/>
            <a:miter lim="800000"/>
            <a:headEnd/>
            <a:tailEnd/>
          </a:ln>
        </p:spPr>
        <p:txBody>
          <a:bodyPr/>
          <a:lstStyle/>
          <a:p>
            <a:endParaRPr lang="ja-JP" altLang="en-US"/>
          </a:p>
        </p:txBody>
      </p:sp>
      <p:sp>
        <p:nvSpPr>
          <p:cNvPr id="50182" name="Rectangle 5"/>
          <p:cNvSpPr>
            <a:spLocks noChangeArrowheads="1"/>
          </p:cNvSpPr>
          <p:nvPr/>
        </p:nvSpPr>
        <p:spPr bwMode="auto">
          <a:xfrm>
            <a:off x="3348038" y="238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183" name="Freeform 6"/>
          <p:cNvSpPr>
            <a:spLocks/>
          </p:cNvSpPr>
          <p:nvPr/>
        </p:nvSpPr>
        <p:spPr bwMode="auto">
          <a:xfrm>
            <a:off x="6310313" y="3522663"/>
            <a:ext cx="34925" cy="79375"/>
          </a:xfrm>
          <a:custGeom>
            <a:avLst/>
            <a:gdLst>
              <a:gd name="T0" fmla="*/ 2147483647 w 18"/>
              <a:gd name="T1" fmla="*/ 2147483647 h 48"/>
              <a:gd name="T2" fmla="*/ 2147483647 w 18"/>
              <a:gd name="T3" fmla="*/ 2147483647 h 48"/>
              <a:gd name="T4" fmla="*/ 2147483647 w 18"/>
              <a:gd name="T5" fmla="*/ 2147483647 h 48"/>
              <a:gd name="T6" fmla="*/ 0 w 18"/>
              <a:gd name="T7" fmla="*/ 0 h 48"/>
              <a:gd name="T8" fmla="*/ 2147483647 w 18"/>
              <a:gd name="T9" fmla="*/ 2147483647 h 48"/>
              <a:gd name="T10" fmla="*/ 0 60000 65536"/>
              <a:gd name="T11" fmla="*/ 0 60000 65536"/>
              <a:gd name="T12" fmla="*/ 0 60000 65536"/>
              <a:gd name="T13" fmla="*/ 0 60000 65536"/>
              <a:gd name="T14" fmla="*/ 0 60000 65536"/>
              <a:gd name="T15" fmla="*/ 0 w 18"/>
              <a:gd name="T16" fmla="*/ 0 h 48"/>
              <a:gd name="T17" fmla="*/ 18 w 18"/>
              <a:gd name="T18" fmla="*/ 48 h 48"/>
            </a:gdLst>
            <a:ahLst/>
            <a:cxnLst>
              <a:cxn ang="T10">
                <a:pos x="T0" y="T1"/>
              </a:cxn>
              <a:cxn ang="T11">
                <a:pos x="T2" y="T3"/>
              </a:cxn>
              <a:cxn ang="T12">
                <a:pos x="T4" y="T5"/>
              </a:cxn>
              <a:cxn ang="T13">
                <a:pos x="T6" y="T7"/>
              </a:cxn>
              <a:cxn ang="T14">
                <a:pos x="T8" y="T9"/>
              </a:cxn>
            </a:cxnLst>
            <a:rect l="T15" t="T16" r="T17" b="T18"/>
            <a:pathLst>
              <a:path w="18" h="48">
                <a:moveTo>
                  <a:pt x="18" y="11"/>
                </a:moveTo>
                <a:lnTo>
                  <a:pt x="15" y="47"/>
                </a:lnTo>
                <a:lnTo>
                  <a:pt x="1" y="48"/>
                </a:lnTo>
                <a:lnTo>
                  <a:pt x="0" y="0"/>
                </a:lnTo>
                <a:lnTo>
                  <a:pt x="18" y="11"/>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84" name="Freeform 7"/>
          <p:cNvSpPr>
            <a:spLocks/>
          </p:cNvSpPr>
          <p:nvPr/>
        </p:nvSpPr>
        <p:spPr bwMode="auto">
          <a:xfrm>
            <a:off x="6278563" y="3514725"/>
            <a:ext cx="31750" cy="87313"/>
          </a:xfrm>
          <a:custGeom>
            <a:avLst/>
            <a:gdLst>
              <a:gd name="T0" fmla="*/ 2147483647 w 17"/>
              <a:gd name="T1" fmla="*/ 2147483647 h 53"/>
              <a:gd name="T2" fmla="*/ 2147483647 w 17"/>
              <a:gd name="T3" fmla="*/ 0 h 53"/>
              <a:gd name="T4" fmla="*/ 0 w 17"/>
              <a:gd name="T5" fmla="*/ 2147483647 h 53"/>
              <a:gd name="T6" fmla="*/ 2147483647 w 17"/>
              <a:gd name="T7" fmla="*/ 2147483647 h 53"/>
              <a:gd name="T8" fmla="*/ 2147483647 w 17"/>
              <a:gd name="T9" fmla="*/ 2147483647 h 53"/>
              <a:gd name="T10" fmla="*/ 0 60000 65536"/>
              <a:gd name="T11" fmla="*/ 0 60000 65536"/>
              <a:gd name="T12" fmla="*/ 0 60000 65536"/>
              <a:gd name="T13" fmla="*/ 0 60000 65536"/>
              <a:gd name="T14" fmla="*/ 0 60000 65536"/>
              <a:gd name="T15" fmla="*/ 0 w 17"/>
              <a:gd name="T16" fmla="*/ 0 h 53"/>
              <a:gd name="T17" fmla="*/ 17 w 17"/>
              <a:gd name="T18" fmla="*/ 53 h 53"/>
            </a:gdLst>
            <a:ahLst/>
            <a:cxnLst>
              <a:cxn ang="T10">
                <a:pos x="T0" y="T1"/>
              </a:cxn>
              <a:cxn ang="T11">
                <a:pos x="T2" y="T3"/>
              </a:cxn>
              <a:cxn ang="T12">
                <a:pos x="T4" y="T5"/>
              </a:cxn>
              <a:cxn ang="T13">
                <a:pos x="T6" y="T7"/>
              </a:cxn>
              <a:cxn ang="T14">
                <a:pos x="T8" y="T9"/>
              </a:cxn>
            </a:cxnLst>
            <a:rect l="T15" t="T16" r="T17" b="T18"/>
            <a:pathLst>
              <a:path w="17" h="53">
                <a:moveTo>
                  <a:pt x="17" y="5"/>
                </a:moveTo>
                <a:lnTo>
                  <a:pt x="7" y="0"/>
                </a:lnTo>
                <a:lnTo>
                  <a:pt x="0" y="53"/>
                </a:lnTo>
                <a:lnTo>
                  <a:pt x="17" y="53"/>
                </a:lnTo>
                <a:lnTo>
                  <a:pt x="17" y="5"/>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85" name="Freeform 8"/>
          <p:cNvSpPr>
            <a:spLocks/>
          </p:cNvSpPr>
          <p:nvPr/>
        </p:nvSpPr>
        <p:spPr bwMode="auto">
          <a:xfrm>
            <a:off x="6219825" y="3582988"/>
            <a:ext cx="58738" cy="104775"/>
          </a:xfrm>
          <a:custGeom>
            <a:avLst/>
            <a:gdLst>
              <a:gd name="T0" fmla="*/ 2147483647 w 31"/>
              <a:gd name="T1" fmla="*/ 2147483647 h 64"/>
              <a:gd name="T2" fmla="*/ 2147483647 w 31"/>
              <a:gd name="T3" fmla="*/ 2147483647 h 64"/>
              <a:gd name="T4" fmla="*/ 2147483647 w 31"/>
              <a:gd name="T5" fmla="*/ 2147483647 h 64"/>
              <a:gd name="T6" fmla="*/ 0 w 31"/>
              <a:gd name="T7" fmla="*/ 2147483647 h 64"/>
              <a:gd name="T8" fmla="*/ 2147483647 w 31"/>
              <a:gd name="T9" fmla="*/ 0 h 64"/>
              <a:gd name="T10" fmla="*/ 2147483647 w 31"/>
              <a:gd name="T11" fmla="*/ 2147483647 h 64"/>
              <a:gd name="T12" fmla="*/ 0 60000 65536"/>
              <a:gd name="T13" fmla="*/ 0 60000 65536"/>
              <a:gd name="T14" fmla="*/ 0 60000 65536"/>
              <a:gd name="T15" fmla="*/ 0 60000 65536"/>
              <a:gd name="T16" fmla="*/ 0 60000 65536"/>
              <a:gd name="T17" fmla="*/ 0 60000 65536"/>
              <a:gd name="T18" fmla="*/ 0 w 31"/>
              <a:gd name="T19" fmla="*/ 0 h 64"/>
              <a:gd name="T20" fmla="*/ 31 w 31"/>
              <a:gd name="T21" fmla="*/ 64 h 64"/>
            </a:gdLst>
            <a:ahLst/>
            <a:cxnLst>
              <a:cxn ang="T12">
                <a:pos x="T0" y="T1"/>
              </a:cxn>
              <a:cxn ang="T13">
                <a:pos x="T2" y="T3"/>
              </a:cxn>
              <a:cxn ang="T14">
                <a:pos x="T4" y="T5"/>
              </a:cxn>
              <a:cxn ang="T15">
                <a:pos x="T6" y="T7"/>
              </a:cxn>
              <a:cxn ang="T16">
                <a:pos x="T8" y="T9"/>
              </a:cxn>
              <a:cxn ang="T17">
                <a:pos x="T10" y="T11"/>
              </a:cxn>
            </a:cxnLst>
            <a:rect l="T18" t="T19" r="T20" b="T21"/>
            <a:pathLst>
              <a:path w="31" h="64">
                <a:moveTo>
                  <a:pt x="31" y="1"/>
                </a:moveTo>
                <a:lnTo>
                  <a:pt x="27" y="32"/>
                </a:lnTo>
                <a:lnTo>
                  <a:pt x="21" y="56"/>
                </a:lnTo>
                <a:lnTo>
                  <a:pt x="0" y="64"/>
                </a:lnTo>
                <a:lnTo>
                  <a:pt x="11" y="0"/>
                </a:lnTo>
                <a:lnTo>
                  <a:pt x="31" y="1"/>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86" name="Rectangle 9"/>
          <p:cNvSpPr>
            <a:spLocks noChangeArrowheads="1"/>
          </p:cNvSpPr>
          <p:nvPr/>
        </p:nvSpPr>
        <p:spPr bwMode="auto">
          <a:xfrm>
            <a:off x="6308725" y="3533775"/>
            <a:ext cx="185738" cy="138113"/>
          </a:xfrm>
          <a:prstGeom prst="rect">
            <a:avLst/>
          </a:prstGeom>
          <a:noFill/>
          <a:ln w="9525">
            <a:noFill/>
            <a:miter lim="800000"/>
            <a:headEnd/>
            <a:tailEnd/>
          </a:ln>
        </p:spPr>
        <p:txBody>
          <a:bodyPr/>
          <a:lstStyle/>
          <a:p>
            <a:endParaRPr lang="ja-JP" altLang="en-US"/>
          </a:p>
        </p:txBody>
      </p:sp>
      <p:sp>
        <p:nvSpPr>
          <p:cNvPr id="50187" name="Rectangle 10"/>
          <p:cNvSpPr>
            <a:spLocks noChangeArrowheads="1"/>
          </p:cNvSpPr>
          <p:nvPr/>
        </p:nvSpPr>
        <p:spPr bwMode="auto">
          <a:xfrm>
            <a:off x="6456363" y="35480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188" name="Freeform 11"/>
          <p:cNvSpPr>
            <a:spLocks/>
          </p:cNvSpPr>
          <p:nvPr/>
        </p:nvSpPr>
        <p:spPr bwMode="auto">
          <a:xfrm>
            <a:off x="6069013" y="3487738"/>
            <a:ext cx="101600" cy="157162"/>
          </a:xfrm>
          <a:custGeom>
            <a:avLst/>
            <a:gdLst>
              <a:gd name="T0" fmla="*/ 2147483647 w 106"/>
              <a:gd name="T1" fmla="*/ 2147483647 h 191"/>
              <a:gd name="T2" fmla="*/ 2147483647 w 106"/>
              <a:gd name="T3" fmla="*/ 2147483647 h 191"/>
              <a:gd name="T4" fmla="*/ 2147483647 w 106"/>
              <a:gd name="T5" fmla="*/ 2147483647 h 191"/>
              <a:gd name="T6" fmla="*/ 2147483647 w 106"/>
              <a:gd name="T7" fmla="*/ 2147483647 h 191"/>
              <a:gd name="T8" fmla="*/ 0 w 106"/>
              <a:gd name="T9" fmla="*/ 2147483647 h 191"/>
              <a:gd name="T10" fmla="*/ 2147483647 w 106"/>
              <a:gd name="T11" fmla="*/ 2147483647 h 191"/>
              <a:gd name="T12" fmla="*/ 2147483647 w 106"/>
              <a:gd name="T13" fmla="*/ 2147483647 h 191"/>
              <a:gd name="T14" fmla="*/ 2147483647 w 106"/>
              <a:gd name="T15" fmla="*/ 2147483647 h 191"/>
              <a:gd name="T16" fmla="*/ 2147483647 w 106"/>
              <a:gd name="T17" fmla="*/ 2147483647 h 191"/>
              <a:gd name="T18" fmla="*/ 2147483647 w 106"/>
              <a:gd name="T19" fmla="*/ 0 h 191"/>
              <a:gd name="T20" fmla="*/ 2147483647 w 106"/>
              <a:gd name="T21" fmla="*/ 2147483647 h 1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6"/>
              <a:gd name="T34" fmla="*/ 0 h 191"/>
              <a:gd name="T35" fmla="*/ 106 w 106"/>
              <a:gd name="T36" fmla="*/ 191 h 1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6" h="191">
                <a:moveTo>
                  <a:pt x="31" y="20"/>
                </a:moveTo>
                <a:lnTo>
                  <a:pt x="51" y="53"/>
                </a:lnTo>
                <a:lnTo>
                  <a:pt x="9" y="107"/>
                </a:lnTo>
                <a:lnTo>
                  <a:pt x="9" y="139"/>
                </a:lnTo>
                <a:lnTo>
                  <a:pt x="0" y="172"/>
                </a:lnTo>
                <a:lnTo>
                  <a:pt x="20" y="191"/>
                </a:lnTo>
                <a:lnTo>
                  <a:pt x="20" y="139"/>
                </a:lnTo>
                <a:lnTo>
                  <a:pt x="106" y="85"/>
                </a:lnTo>
                <a:lnTo>
                  <a:pt x="106" y="33"/>
                </a:lnTo>
                <a:lnTo>
                  <a:pt x="74" y="0"/>
                </a:lnTo>
                <a:lnTo>
                  <a:pt x="31" y="20"/>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89" name="Rectangle 12"/>
          <p:cNvSpPr>
            <a:spLocks noChangeArrowheads="1"/>
          </p:cNvSpPr>
          <p:nvPr/>
        </p:nvSpPr>
        <p:spPr bwMode="auto">
          <a:xfrm>
            <a:off x="6064250" y="3430588"/>
            <a:ext cx="187325" cy="158750"/>
          </a:xfrm>
          <a:prstGeom prst="rect">
            <a:avLst/>
          </a:prstGeom>
          <a:noFill/>
          <a:ln w="9525">
            <a:noFill/>
            <a:miter lim="800000"/>
            <a:headEnd/>
            <a:tailEnd/>
          </a:ln>
        </p:spPr>
        <p:txBody>
          <a:bodyPr/>
          <a:lstStyle/>
          <a:p>
            <a:endParaRPr lang="ja-JP" altLang="en-US"/>
          </a:p>
        </p:txBody>
      </p:sp>
      <p:sp>
        <p:nvSpPr>
          <p:cNvPr id="50190" name="Rectangle 13"/>
          <p:cNvSpPr>
            <a:spLocks noChangeArrowheads="1"/>
          </p:cNvSpPr>
          <p:nvPr/>
        </p:nvSpPr>
        <p:spPr bwMode="auto">
          <a:xfrm>
            <a:off x="6064250" y="3476625"/>
            <a:ext cx="1333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CK3</a:t>
            </a:r>
            <a:endParaRPr kumimoji="1" lang="en-US" altLang="ja-JP" sz="1200">
              <a:latin typeface="Garamond" pitchFamily="18" charset="0"/>
            </a:endParaRPr>
          </a:p>
        </p:txBody>
      </p:sp>
      <p:sp>
        <p:nvSpPr>
          <p:cNvPr id="50191" name="Rectangle 14"/>
          <p:cNvSpPr>
            <a:spLocks noChangeArrowheads="1"/>
          </p:cNvSpPr>
          <p:nvPr/>
        </p:nvSpPr>
        <p:spPr bwMode="auto">
          <a:xfrm>
            <a:off x="6211888" y="3444875"/>
            <a:ext cx="26987"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192" name="Rectangle 15"/>
          <p:cNvSpPr>
            <a:spLocks noChangeArrowheads="1"/>
          </p:cNvSpPr>
          <p:nvPr/>
        </p:nvSpPr>
        <p:spPr bwMode="auto">
          <a:xfrm>
            <a:off x="6361113" y="3824288"/>
            <a:ext cx="188912" cy="123825"/>
          </a:xfrm>
          <a:prstGeom prst="rect">
            <a:avLst/>
          </a:prstGeom>
          <a:noFill/>
          <a:ln w="9525">
            <a:noFill/>
            <a:miter lim="800000"/>
            <a:headEnd/>
            <a:tailEnd/>
          </a:ln>
        </p:spPr>
        <p:txBody>
          <a:bodyPr/>
          <a:lstStyle/>
          <a:p>
            <a:endParaRPr lang="ja-JP" altLang="en-US"/>
          </a:p>
        </p:txBody>
      </p:sp>
      <p:sp>
        <p:nvSpPr>
          <p:cNvPr id="50193" name="Rectangle 16"/>
          <p:cNvSpPr>
            <a:spLocks noChangeArrowheads="1"/>
          </p:cNvSpPr>
          <p:nvPr/>
        </p:nvSpPr>
        <p:spPr bwMode="auto">
          <a:xfrm>
            <a:off x="6505575" y="38084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194" name="Freeform 17"/>
          <p:cNvSpPr>
            <a:spLocks/>
          </p:cNvSpPr>
          <p:nvPr/>
        </p:nvSpPr>
        <p:spPr bwMode="auto">
          <a:xfrm>
            <a:off x="5997575" y="3678238"/>
            <a:ext cx="79375" cy="98425"/>
          </a:xfrm>
          <a:custGeom>
            <a:avLst/>
            <a:gdLst>
              <a:gd name="T0" fmla="*/ 2147483647 w 85"/>
              <a:gd name="T1" fmla="*/ 0 h 119"/>
              <a:gd name="T2" fmla="*/ 2147483647 w 85"/>
              <a:gd name="T3" fmla="*/ 2147483647 h 119"/>
              <a:gd name="T4" fmla="*/ 2147483647 w 85"/>
              <a:gd name="T5" fmla="*/ 2147483647 h 119"/>
              <a:gd name="T6" fmla="*/ 2147483647 w 85"/>
              <a:gd name="T7" fmla="*/ 2147483647 h 119"/>
              <a:gd name="T8" fmla="*/ 0 w 85"/>
              <a:gd name="T9" fmla="*/ 2147483647 h 119"/>
              <a:gd name="T10" fmla="*/ 2147483647 w 85"/>
              <a:gd name="T11" fmla="*/ 2147483647 h 119"/>
              <a:gd name="T12" fmla="*/ 2147483647 w 85"/>
              <a:gd name="T13" fmla="*/ 2147483647 h 119"/>
              <a:gd name="T14" fmla="*/ 2147483647 w 85"/>
              <a:gd name="T15" fmla="*/ 0 h 119"/>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119"/>
              <a:gd name="T26" fmla="*/ 85 w 85"/>
              <a:gd name="T27" fmla="*/ 119 h 1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119">
                <a:moveTo>
                  <a:pt x="65" y="0"/>
                </a:moveTo>
                <a:lnTo>
                  <a:pt x="85" y="32"/>
                </a:lnTo>
                <a:lnTo>
                  <a:pt x="76" y="97"/>
                </a:lnTo>
                <a:lnTo>
                  <a:pt x="33" y="119"/>
                </a:lnTo>
                <a:lnTo>
                  <a:pt x="0" y="87"/>
                </a:lnTo>
                <a:lnTo>
                  <a:pt x="20" y="54"/>
                </a:lnTo>
                <a:lnTo>
                  <a:pt x="20" y="22"/>
                </a:lnTo>
                <a:lnTo>
                  <a:pt x="65" y="0"/>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95" name="Freeform 18"/>
          <p:cNvSpPr>
            <a:spLocks/>
          </p:cNvSpPr>
          <p:nvPr/>
        </p:nvSpPr>
        <p:spPr bwMode="auto">
          <a:xfrm>
            <a:off x="6007100" y="3759200"/>
            <a:ext cx="61913" cy="60325"/>
          </a:xfrm>
          <a:custGeom>
            <a:avLst/>
            <a:gdLst>
              <a:gd name="T0" fmla="*/ 2147483647 w 65"/>
              <a:gd name="T1" fmla="*/ 0 h 74"/>
              <a:gd name="T2" fmla="*/ 2147483647 w 65"/>
              <a:gd name="T3" fmla="*/ 2147483647 h 74"/>
              <a:gd name="T4" fmla="*/ 2147483647 w 65"/>
              <a:gd name="T5" fmla="*/ 2147483647 h 74"/>
              <a:gd name="T6" fmla="*/ 0 w 65"/>
              <a:gd name="T7" fmla="*/ 2147483647 h 74"/>
              <a:gd name="T8" fmla="*/ 2147483647 w 65"/>
              <a:gd name="T9" fmla="*/ 0 h 74"/>
              <a:gd name="T10" fmla="*/ 0 60000 65536"/>
              <a:gd name="T11" fmla="*/ 0 60000 65536"/>
              <a:gd name="T12" fmla="*/ 0 60000 65536"/>
              <a:gd name="T13" fmla="*/ 0 60000 65536"/>
              <a:gd name="T14" fmla="*/ 0 60000 65536"/>
              <a:gd name="T15" fmla="*/ 0 w 65"/>
              <a:gd name="T16" fmla="*/ 0 h 74"/>
              <a:gd name="T17" fmla="*/ 65 w 65"/>
              <a:gd name="T18" fmla="*/ 74 h 74"/>
            </a:gdLst>
            <a:ahLst/>
            <a:cxnLst>
              <a:cxn ang="T10">
                <a:pos x="T0" y="T1"/>
              </a:cxn>
              <a:cxn ang="T11">
                <a:pos x="T2" y="T3"/>
              </a:cxn>
              <a:cxn ang="T12">
                <a:pos x="T4" y="T5"/>
              </a:cxn>
              <a:cxn ang="T13">
                <a:pos x="T6" y="T7"/>
              </a:cxn>
              <a:cxn ang="T14">
                <a:pos x="T8" y="T9"/>
              </a:cxn>
            </a:cxnLst>
            <a:rect l="T15" t="T16" r="T17" b="T18"/>
            <a:pathLst>
              <a:path w="65" h="74">
                <a:moveTo>
                  <a:pt x="65" y="0"/>
                </a:moveTo>
                <a:lnTo>
                  <a:pt x="54" y="74"/>
                </a:lnTo>
                <a:lnTo>
                  <a:pt x="9" y="74"/>
                </a:lnTo>
                <a:lnTo>
                  <a:pt x="0" y="31"/>
                </a:lnTo>
                <a:lnTo>
                  <a:pt x="65" y="0"/>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196" name="Freeform 19"/>
          <p:cNvSpPr>
            <a:spLocks/>
          </p:cNvSpPr>
          <p:nvPr/>
        </p:nvSpPr>
        <p:spPr bwMode="auto">
          <a:xfrm>
            <a:off x="5978525" y="3786188"/>
            <a:ext cx="38100" cy="33337"/>
          </a:xfrm>
          <a:custGeom>
            <a:avLst/>
            <a:gdLst>
              <a:gd name="T0" fmla="*/ 2147483647 w 41"/>
              <a:gd name="T1" fmla="*/ 0 h 43"/>
              <a:gd name="T2" fmla="*/ 2147483647 w 41"/>
              <a:gd name="T3" fmla="*/ 2147483647 h 43"/>
              <a:gd name="T4" fmla="*/ 0 w 41"/>
              <a:gd name="T5" fmla="*/ 2147483647 h 43"/>
              <a:gd name="T6" fmla="*/ 2147483647 w 41"/>
              <a:gd name="T7" fmla="*/ 0 h 43"/>
              <a:gd name="T8" fmla="*/ 2147483647 w 41"/>
              <a:gd name="T9" fmla="*/ 0 h 43"/>
              <a:gd name="T10" fmla="*/ 0 60000 65536"/>
              <a:gd name="T11" fmla="*/ 0 60000 65536"/>
              <a:gd name="T12" fmla="*/ 0 60000 65536"/>
              <a:gd name="T13" fmla="*/ 0 60000 65536"/>
              <a:gd name="T14" fmla="*/ 0 60000 65536"/>
              <a:gd name="T15" fmla="*/ 0 w 41"/>
              <a:gd name="T16" fmla="*/ 0 h 43"/>
              <a:gd name="T17" fmla="*/ 41 w 41"/>
              <a:gd name="T18" fmla="*/ 43 h 43"/>
            </a:gdLst>
            <a:ahLst/>
            <a:cxnLst>
              <a:cxn ang="T10">
                <a:pos x="T0" y="T1"/>
              </a:cxn>
              <a:cxn ang="T11">
                <a:pos x="T2" y="T3"/>
              </a:cxn>
              <a:cxn ang="T12">
                <a:pos x="T4" y="T5"/>
              </a:cxn>
              <a:cxn ang="T13">
                <a:pos x="T6" y="T7"/>
              </a:cxn>
              <a:cxn ang="T14">
                <a:pos x="T8" y="T9"/>
              </a:cxn>
            </a:cxnLst>
            <a:rect l="T15" t="T16" r="T17" b="T18"/>
            <a:pathLst>
              <a:path w="41" h="43">
                <a:moveTo>
                  <a:pt x="32" y="0"/>
                </a:moveTo>
                <a:lnTo>
                  <a:pt x="41" y="43"/>
                </a:lnTo>
                <a:lnTo>
                  <a:pt x="0" y="43"/>
                </a:lnTo>
                <a:lnTo>
                  <a:pt x="9" y="0"/>
                </a:lnTo>
                <a:lnTo>
                  <a:pt x="32" y="0"/>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197" name="Freeform 20"/>
          <p:cNvSpPr>
            <a:spLocks/>
          </p:cNvSpPr>
          <p:nvPr/>
        </p:nvSpPr>
        <p:spPr bwMode="auto">
          <a:xfrm>
            <a:off x="5978525" y="3819525"/>
            <a:ext cx="80963" cy="44450"/>
          </a:xfrm>
          <a:custGeom>
            <a:avLst/>
            <a:gdLst>
              <a:gd name="T0" fmla="*/ 2147483647 w 86"/>
              <a:gd name="T1" fmla="*/ 0 h 54"/>
              <a:gd name="T2" fmla="*/ 2147483647 w 86"/>
              <a:gd name="T3" fmla="*/ 2147483647 h 54"/>
              <a:gd name="T4" fmla="*/ 0 w 86"/>
              <a:gd name="T5" fmla="*/ 2147483647 h 54"/>
              <a:gd name="T6" fmla="*/ 0 w 86"/>
              <a:gd name="T7" fmla="*/ 0 h 54"/>
              <a:gd name="T8" fmla="*/ 2147483647 w 86"/>
              <a:gd name="T9" fmla="*/ 0 h 54"/>
              <a:gd name="T10" fmla="*/ 0 60000 65536"/>
              <a:gd name="T11" fmla="*/ 0 60000 65536"/>
              <a:gd name="T12" fmla="*/ 0 60000 65536"/>
              <a:gd name="T13" fmla="*/ 0 60000 65536"/>
              <a:gd name="T14" fmla="*/ 0 60000 65536"/>
              <a:gd name="T15" fmla="*/ 0 w 86"/>
              <a:gd name="T16" fmla="*/ 0 h 54"/>
              <a:gd name="T17" fmla="*/ 86 w 86"/>
              <a:gd name="T18" fmla="*/ 54 h 54"/>
            </a:gdLst>
            <a:ahLst/>
            <a:cxnLst>
              <a:cxn ang="T10">
                <a:pos x="T0" y="T1"/>
              </a:cxn>
              <a:cxn ang="T11">
                <a:pos x="T2" y="T3"/>
              </a:cxn>
              <a:cxn ang="T12">
                <a:pos x="T4" y="T5"/>
              </a:cxn>
              <a:cxn ang="T13">
                <a:pos x="T6" y="T7"/>
              </a:cxn>
              <a:cxn ang="T14">
                <a:pos x="T8" y="T9"/>
              </a:cxn>
            </a:cxnLst>
            <a:rect l="T15" t="T16" r="T17" b="T18"/>
            <a:pathLst>
              <a:path w="86" h="54">
                <a:moveTo>
                  <a:pt x="86" y="0"/>
                </a:moveTo>
                <a:lnTo>
                  <a:pt x="86" y="42"/>
                </a:lnTo>
                <a:lnTo>
                  <a:pt x="0" y="54"/>
                </a:lnTo>
                <a:lnTo>
                  <a:pt x="0" y="0"/>
                </a:lnTo>
                <a:lnTo>
                  <a:pt x="86" y="0"/>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98" name="Freeform 21"/>
          <p:cNvSpPr>
            <a:spLocks/>
          </p:cNvSpPr>
          <p:nvPr/>
        </p:nvSpPr>
        <p:spPr bwMode="auto">
          <a:xfrm>
            <a:off x="5884863" y="3819525"/>
            <a:ext cx="93662" cy="52388"/>
          </a:xfrm>
          <a:custGeom>
            <a:avLst/>
            <a:gdLst>
              <a:gd name="T0" fmla="*/ 2147483647 w 97"/>
              <a:gd name="T1" fmla="*/ 0 h 65"/>
              <a:gd name="T2" fmla="*/ 2147483647 w 97"/>
              <a:gd name="T3" fmla="*/ 2147483647 h 65"/>
              <a:gd name="T4" fmla="*/ 0 w 97"/>
              <a:gd name="T5" fmla="*/ 2147483647 h 65"/>
              <a:gd name="T6" fmla="*/ 2147483647 w 97"/>
              <a:gd name="T7" fmla="*/ 2147483647 h 65"/>
              <a:gd name="T8" fmla="*/ 2147483647 w 97"/>
              <a:gd name="T9" fmla="*/ 2147483647 h 65"/>
              <a:gd name="T10" fmla="*/ 2147483647 w 97"/>
              <a:gd name="T11" fmla="*/ 2147483647 h 65"/>
              <a:gd name="T12" fmla="*/ 2147483647 w 97"/>
              <a:gd name="T13" fmla="*/ 0 h 65"/>
              <a:gd name="T14" fmla="*/ 0 60000 65536"/>
              <a:gd name="T15" fmla="*/ 0 60000 65536"/>
              <a:gd name="T16" fmla="*/ 0 60000 65536"/>
              <a:gd name="T17" fmla="*/ 0 60000 65536"/>
              <a:gd name="T18" fmla="*/ 0 60000 65536"/>
              <a:gd name="T19" fmla="*/ 0 60000 65536"/>
              <a:gd name="T20" fmla="*/ 0 60000 65536"/>
              <a:gd name="T21" fmla="*/ 0 w 97"/>
              <a:gd name="T22" fmla="*/ 0 h 65"/>
              <a:gd name="T23" fmla="*/ 97 w 97"/>
              <a:gd name="T24" fmla="*/ 65 h 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65">
                <a:moveTo>
                  <a:pt x="97" y="0"/>
                </a:moveTo>
                <a:lnTo>
                  <a:pt x="97" y="54"/>
                </a:lnTo>
                <a:lnTo>
                  <a:pt x="0" y="65"/>
                </a:lnTo>
                <a:lnTo>
                  <a:pt x="12" y="42"/>
                </a:lnTo>
                <a:lnTo>
                  <a:pt x="65" y="32"/>
                </a:lnTo>
                <a:lnTo>
                  <a:pt x="86" y="22"/>
                </a:lnTo>
                <a:lnTo>
                  <a:pt x="97" y="0"/>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199" name="Rectangle 22"/>
          <p:cNvSpPr>
            <a:spLocks noChangeArrowheads="1"/>
          </p:cNvSpPr>
          <p:nvPr/>
        </p:nvSpPr>
        <p:spPr bwMode="auto">
          <a:xfrm>
            <a:off x="5984875" y="3727450"/>
            <a:ext cx="230188" cy="188913"/>
          </a:xfrm>
          <a:prstGeom prst="rect">
            <a:avLst/>
          </a:prstGeom>
          <a:noFill/>
          <a:ln w="9525">
            <a:noFill/>
            <a:miter lim="800000"/>
            <a:headEnd/>
            <a:tailEnd/>
          </a:ln>
        </p:spPr>
        <p:txBody>
          <a:bodyPr/>
          <a:lstStyle/>
          <a:p>
            <a:endParaRPr lang="ja-JP" altLang="en-US"/>
          </a:p>
        </p:txBody>
      </p:sp>
      <p:sp>
        <p:nvSpPr>
          <p:cNvPr id="50200" name="Rectangle 23"/>
          <p:cNvSpPr>
            <a:spLocks noChangeArrowheads="1"/>
          </p:cNvSpPr>
          <p:nvPr/>
        </p:nvSpPr>
        <p:spPr bwMode="auto">
          <a:xfrm>
            <a:off x="5984875" y="3776663"/>
            <a:ext cx="144463" cy="76200"/>
          </a:xfrm>
          <a:prstGeom prst="rect">
            <a:avLst/>
          </a:prstGeom>
          <a:noFill/>
          <a:ln w="9525">
            <a:noFill/>
            <a:miter lim="800000"/>
            <a:headEnd/>
            <a:tailEnd/>
          </a:ln>
        </p:spPr>
        <p:txBody>
          <a:bodyPr wrap="none" lIns="0" tIns="0" rIns="0" bIns="0">
            <a:spAutoFit/>
          </a:bodyPr>
          <a:lstStyle/>
          <a:p>
            <a:pPr eaLnBrk="1" hangingPunct="1"/>
            <a:r>
              <a:rPr kumimoji="1" lang="en-US" altLang="ja-JP" sz="500">
                <a:solidFill>
                  <a:srgbClr val="000000"/>
                </a:solidFill>
                <a:latin typeface="ＭＳ Ｐゴシック" charset="-128"/>
              </a:rPr>
              <a:t>CK11</a:t>
            </a:r>
            <a:endParaRPr kumimoji="1" lang="en-US" altLang="ja-JP" sz="1200">
              <a:latin typeface="Garamond" pitchFamily="18" charset="0"/>
            </a:endParaRPr>
          </a:p>
        </p:txBody>
      </p:sp>
      <p:sp>
        <p:nvSpPr>
          <p:cNvPr id="50201" name="Rectangle 24"/>
          <p:cNvSpPr>
            <a:spLocks noChangeArrowheads="1"/>
          </p:cNvSpPr>
          <p:nvPr/>
        </p:nvSpPr>
        <p:spPr bwMode="auto">
          <a:xfrm>
            <a:off x="6153150" y="37385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02" name="Freeform 25"/>
          <p:cNvSpPr>
            <a:spLocks/>
          </p:cNvSpPr>
          <p:nvPr/>
        </p:nvSpPr>
        <p:spPr bwMode="auto">
          <a:xfrm>
            <a:off x="5915025" y="3495675"/>
            <a:ext cx="123825" cy="106363"/>
          </a:xfrm>
          <a:custGeom>
            <a:avLst/>
            <a:gdLst>
              <a:gd name="T0" fmla="*/ 2147483647 w 130"/>
              <a:gd name="T1" fmla="*/ 2147483647 h 129"/>
              <a:gd name="T2" fmla="*/ 2147483647 w 130"/>
              <a:gd name="T3" fmla="*/ 2147483647 h 129"/>
              <a:gd name="T4" fmla="*/ 2147483647 w 130"/>
              <a:gd name="T5" fmla="*/ 2147483647 h 129"/>
              <a:gd name="T6" fmla="*/ 0 w 130"/>
              <a:gd name="T7" fmla="*/ 0 h 129"/>
              <a:gd name="T8" fmla="*/ 2147483647 w 130"/>
              <a:gd name="T9" fmla="*/ 2147483647 h 129"/>
              <a:gd name="T10" fmla="*/ 0 60000 65536"/>
              <a:gd name="T11" fmla="*/ 0 60000 65536"/>
              <a:gd name="T12" fmla="*/ 0 60000 65536"/>
              <a:gd name="T13" fmla="*/ 0 60000 65536"/>
              <a:gd name="T14" fmla="*/ 0 60000 65536"/>
              <a:gd name="T15" fmla="*/ 0 w 130"/>
              <a:gd name="T16" fmla="*/ 0 h 129"/>
              <a:gd name="T17" fmla="*/ 130 w 130"/>
              <a:gd name="T18" fmla="*/ 129 h 129"/>
            </a:gdLst>
            <a:ahLst/>
            <a:cxnLst>
              <a:cxn ang="T10">
                <a:pos x="T0" y="T1"/>
              </a:cxn>
              <a:cxn ang="T11">
                <a:pos x="T2" y="T3"/>
              </a:cxn>
              <a:cxn ang="T12">
                <a:pos x="T4" y="T5"/>
              </a:cxn>
              <a:cxn ang="T13">
                <a:pos x="T6" y="T7"/>
              </a:cxn>
              <a:cxn ang="T14">
                <a:pos x="T8" y="T9"/>
              </a:cxn>
            </a:cxnLst>
            <a:rect l="T15" t="T16" r="T17" b="T18"/>
            <a:pathLst>
              <a:path w="130" h="129">
                <a:moveTo>
                  <a:pt x="130" y="52"/>
                </a:moveTo>
                <a:lnTo>
                  <a:pt x="97" y="129"/>
                </a:lnTo>
                <a:lnTo>
                  <a:pt x="23" y="97"/>
                </a:lnTo>
                <a:lnTo>
                  <a:pt x="0" y="0"/>
                </a:lnTo>
                <a:lnTo>
                  <a:pt x="130" y="52"/>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203" name="Rectangle 26"/>
          <p:cNvSpPr>
            <a:spLocks noChangeArrowheads="1"/>
          </p:cNvSpPr>
          <p:nvPr/>
        </p:nvSpPr>
        <p:spPr bwMode="auto">
          <a:xfrm>
            <a:off x="5832475" y="3492500"/>
            <a:ext cx="185738" cy="179388"/>
          </a:xfrm>
          <a:prstGeom prst="rect">
            <a:avLst/>
          </a:prstGeom>
          <a:noFill/>
          <a:ln w="9525">
            <a:noFill/>
            <a:miter lim="800000"/>
            <a:headEnd/>
            <a:tailEnd/>
          </a:ln>
        </p:spPr>
        <p:txBody>
          <a:bodyPr/>
          <a:lstStyle/>
          <a:p>
            <a:endParaRPr lang="ja-JP" altLang="en-US"/>
          </a:p>
        </p:txBody>
      </p:sp>
      <p:sp>
        <p:nvSpPr>
          <p:cNvPr id="50204" name="Rectangle 27"/>
          <p:cNvSpPr>
            <a:spLocks noChangeArrowheads="1"/>
          </p:cNvSpPr>
          <p:nvPr/>
        </p:nvSpPr>
        <p:spPr bwMode="auto">
          <a:xfrm>
            <a:off x="5832475" y="3536950"/>
            <a:ext cx="1349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CK4</a:t>
            </a:r>
            <a:endParaRPr kumimoji="1" lang="en-US" altLang="ja-JP" sz="1200">
              <a:latin typeface="Garamond" pitchFamily="18" charset="0"/>
            </a:endParaRPr>
          </a:p>
        </p:txBody>
      </p:sp>
      <p:sp>
        <p:nvSpPr>
          <p:cNvPr id="50205" name="Rectangle 28"/>
          <p:cNvSpPr>
            <a:spLocks noChangeArrowheads="1"/>
          </p:cNvSpPr>
          <p:nvPr/>
        </p:nvSpPr>
        <p:spPr bwMode="auto">
          <a:xfrm>
            <a:off x="5980113" y="3506788"/>
            <a:ext cx="23812"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06" name="Freeform 29"/>
          <p:cNvSpPr>
            <a:spLocks/>
          </p:cNvSpPr>
          <p:nvPr/>
        </p:nvSpPr>
        <p:spPr bwMode="auto">
          <a:xfrm>
            <a:off x="5711825" y="3717925"/>
            <a:ext cx="107950" cy="96838"/>
          </a:xfrm>
          <a:custGeom>
            <a:avLst/>
            <a:gdLst>
              <a:gd name="T0" fmla="*/ 2147483647 w 115"/>
              <a:gd name="T1" fmla="*/ 2147483647 h 116"/>
              <a:gd name="T2" fmla="*/ 2147483647 w 115"/>
              <a:gd name="T3" fmla="*/ 2147483647 h 116"/>
              <a:gd name="T4" fmla="*/ 2147483647 w 115"/>
              <a:gd name="T5" fmla="*/ 2147483647 h 116"/>
              <a:gd name="T6" fmla="*/ 0 w 115"/>
              <a:gd name="T7" fmla="*/ 2147483647 h 116"/>
              <a:gd name="T8" fmla="*/ 0 w 115"/>
              <a:gd name="T9" fmla="*/ 0 h 116"/>
              <a:gd name="T10" fmla="*/ 2147483647 w 115"/>
              <a:gd name="T11" fmla="*/ 0 h 116"/>
              <a:gd name="T12" fmla="*/ 2147483647 w 115"/>
              <a:gd name="T13" fmla="*/ 2147483647 h 116"/>
              <a:gd name="T14" fmla="*/ 0 60000 65536"/>
              <a:gd name="T15" fmla="*/ 0 60000 65536"/>
              <a:gd name="T16" fmla="*/ 0 60000 65536"/>
              <a:gd name="T17" fmla="*/ 0 60000 65536"/>
              <a:gd name="T18" fmla="*/ 0 60000 65536"/>
              <a:gd name="T19" fmla="*/ 0 60000 65536"/>
              <a:gd name="T20" fmla="*/ 0 60000 65536"/>
              <a:gd name="T21" fmla="*/ 0 w 115"/>
              <a:gd name="T22" fmla="*/ 0 h 116"/>
              <a:gd name="T23" fmla="*/ 115 w 115"/>
              <a:gd name="T24" fmla="*/ 116 h 1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116">
                <a:moveTo>
                  <a:pt x="115" y="39"/>
                </a:moveTo>
                <a:lnTo>
                  <a:pt x="115" y="58"/>
                </a:lnTo>
                <a:lnTo>
                  <a:pt x="66" y="114"/>
                </a:lnTo>
                <a:lnTo>
                  <a:pt x="0" y="116"/>
                </a:lnTo>
                <a:lnTo>
                  <a:pt x="0" y="0"/>
                </a:lnTo>
                <a:lnTo>
                  <a:pt x="29" y="0"/>
                </a:lnTo>
                <a:lnTo>
                  <a:pt x="115" y="39"/>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207" name="Freeform 30"/>
          <p:cNvSpPr>
            <a:spLocks/>
          </p:cNvSpPr>
          <p:nvPr/>
        </p:nvSpPr>
        <p:spPr bwMode="auto">
          <a:xfrm>
            <a:off x="5422900" y="3538538"/>
            <a:ext cx="322263" cy="133350"/>
          </a:xfrm>
          <a:custGeom>
            <a:avLst/>
            <a:gdLst>
              <a:gd name="T0" fmla="*/ 2147483647 w 339"/>
              <a:gd name="T1" fmla="*/ 2147483647 h 162"/>
              <a:gd name="T2" fmla="*/ 2147483647 w 339"/>
              <a:gd name="T3" fmla="*/ 2147483647 h 162"/>
              <a:gd name="T4" fmla="*/ 2147483647 w 339"/>
              <a:gd name="T5" fmla="*/ 2147483647 h 162"/>
              <a:gd name="T6" fmla="*/ 2147483647 w 339"/>
              <a:gd name="T7" fmla="*/ 2147483647 h 162"/>
              <a:gd name="T8" fmla="*/ 2147483647 w 339"/>
              <a:gd name="T9" fmla="*/ 2147483647 h 162"/>
              <a:gd name="T10" fmla="*/ 2147483647 w 339"/>
              <a:gd name="T11" fmla="*/ 2147483647 h 162"/>
              <a:gd name="T12" fmla="*/ 2147483647 w 339"/>
              <a:gd name="T13" fmla="*/ 2147483647 h 162"/>
              <a:gd name="T14" fmla="*/ 2147483647 w 339"/>
              <a:gd name="T15" fmla="*/ 2147483647 h 162"/>
              <a:gd name="T16" fmla="*/ 0 w 339"/>
              <a:gd name="T17" fmla="*/ 2147483647 h 162"/>
              <a:gd name="T18" fmla="*/ 2147483647 w 339"/>
              <a:gd name="T19" fmla="*/ 0 h 162"/>
              <a:gd name="T20" fmla="*/ 2147483647 w 339"/>
              <a:gd name="T21" fmla="*/ 2147483647 h 1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9"/>
              <a:gd name="T34" fmla="*/ 0 h 162"/>
              <a:gd name="T35" fmla="*/ 339 w 339"/>
              <a:gd name="T36" fmla="*/ 162 h 1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9" h="162">
                <a:moveTo>
                  <a:pt x="297" y="77"/>
                </a:moveTo>
                <a:lnTo>
                  <a:pt x="339" y="162"/>
                </a:lnTo>
                <a:lnTo>
                  <a:pt x="297" y="162"/>
                </a:lnTo>
                <a:lnTo>
                  <a:pt x="265" y="97"/>
                </a:lnTo>
                <a:lnTo>
                  <a:pt x="74" y="45"/>
                </a:lnTo>
                <a:lnTo>
                  <a:pt x="42" y="45"/>
                </a:lnTo>
                <a:lnTo>
                  <a:pt x="74" y="119"/>
                </a:lnTo>
                <a:lnTo>
                  <a:pt x="29" y="97"/>
                </a:lnTo>
                <a:lnTo>
                  <a:pt x="0" y="45"/>
                </a:lnTo>
                <a:lnTo>
                  <a:pt x="29" y="0"/>
                </a:lnTo>
                <a:lnTo>
                  <a:pt x="297" y="77"/>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08" name="Freeform 31"/>
          <p:cNvSpPr>
            <a:spLocks/>
          </p:cNvSpPr>
          <p:nvPr/>
        </p:nvSpPr>
        <p:spPr bwMode="auto">
          <a:xfrm>
            <a:off x="5464175" y="3576638"/>
            <a:ext cx="239713" cy="95250"/>
          </a:xfrm>
          <a:custGeom>
            <a:avLst/>
            <a:gdLst>
              <a:gd name="T0" fmla="*/ 2147483647 w 255"/>
              <a:gd name="T1" fmla="*/ 2147483647 h 117"/>
              <a:gd name="T2" fmla="*/ 2147483647 w 255"/>
              <a:gd name="T3" fmla="*/ 2147483647 h 117"/>
              <a:gd name="T4" fmla="*/ 2147483647 w 255"/>
              <a:gd name="T5" fmla="*/ 2147483647 h 117"/>
              <a:gd name="T6" fmla="*/ 2147483647 w 255"/>
              <a:gd name="T7" fmla="*/ 2147483647 h 117"/>
              <a:gd name="T8" fmla="*/ 2147483647 w 255"/>
              <a:gd name="T9" fmla="*/ 2147483647 h 117"/>
              <a:gd name="T10" fmla="*/ 0 w 255"/>
              <a:gd name="T11" fmla="*/ 0 h 117"/>
              <a:gd name="T12" fmla="*/ 2147483647 w 255"/>
              <a:gd name="T13" fmla="*/ 0 h 117"/>
              <a:gd name="T14" fmla="*/ 2147483647 w 255"/>
              <a:gd name="T15" fmla="*/ 2147483647 h 117"/>
              <a:gd name="T16" fmla="*/ 2147483647 w 255"/>
              <a:gd name="T17" fmla="*/ 2147483647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5"/>
              <a:gd name="T28" fmla="*/ 0 h 117"/>
              <a:gd name="T29" fmla="*/ 255 w 255"/>
              <a:gd name="T30" fmla="*/ 117 h 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5" h="117">
                <a:moveTo>
                  <a:pt x="255" y="117"/>
                </a:moveTo>
                <a:lnTo>
                  <a:pt x="200" y="117"/>
                </a:lnTo>
                <a:lnTo>
                  <a:pt x="158" y="94"/>
                </a:lnTo>
                <a:lnTo>
                  <a:pt x="94" y="74"/>
                </a:lnTo>
                <a:lnTo>
                  <a:pt x="32" y="74"/>
                </a:lnTo>
                <a:lnTo>
                  <a:pt x="0" y="0"/>
                </a:lnTo>
                <a:lnTo>
                  <a:pt x="32" y="0"/>
                </a:lnTo>
                <a:lnTo>
                  <a:pt x="223" y="52"/>
                </a:lnTo>
                <a:lnTo>
                  <a:pt x="255" y="117"/>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09" name="Freeform 32"/>
          <p:cNvSpPr>
            <a:spLocks/>
          </p:cNvSpPr>
          <p:nvPr/>
        </p:nvSpPr>
        <p:spPr bwMode="auto">
          <a:xfrm>
            <a:off x="4975225" y="4275138"/>
            <a:ext cx="203200" cy="104775"/>
          </a:xfrm>
          <a:custGeom>
            <a:avLst/>
            <a:gdLst>
              <a:gd name="T0" fmla="*/ 2147483647 w 213"/>
              <a:gd name="T1" fmla="*/ 0 h 129"/>
              <a:gd name="T2" fmla="*/ 0 w 213"/>
              <a:gd name="T3" fmla="*/ 2147483647 h 129"/>
              <a:gd name="T4" fmla="*/ 2147483647 w 213"/>
              <a:gd name="T5" fmla="*/ 2147483647 h 129"/>
              <a:gd name="T6" fmla="*/ 2147483647 w 213"/>
              <a:gd name="T7" fmla="*/ 2147483647 h 129"/>
              <a:gd name="T8" fmla="*/ 2147483647 w 213"/>
              <a:gd name="T9" fmla="*/ 2147483647 h 129"/>
              <a:gd name="T10" fmla="*/ 2147483647 w 213"/>
              <a:gd name="T11" fmla="*/ 2147483647 h 129"/>
              <a:gd name="T12" fmla="*/ 2147483647 w 213"/>
              <a:gd name="T13" fmla="*/ 2147483647 h 129"/>
              <a:gd name="T14" fmla="*/ 2147483647 w 213"/>
              <a:gd name="T15" fmla="*/ 2147483647 h 129"/>
              <a:gd name="T16" fmla="*/ 2147483647 w 213"/>
              <a:gd name="T17" fmla="*/ 2147483647 h 129"/>
              <a:gd name="T18" fmla="*/ 2147483647 w 213"/>
              <a:gd name="T19" fmla="*/ 0 h 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3"/>
              <a:gd name="T31" fmla="*/ 0 h 129"/>
              <a:gd name="T32" fmla="*/ 213 w 213"/>
              <a:gd name="T33" fmla="*/ 129 h 1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3" h="129">
                <a:moveTo>
                  <a:pt x="12" y="0"/>
                </a:moveTo>
                <a:lnTo>
                  <a:pt x="0" y="129"/>
                </a:lnTo>
                <a:lnTo>
                  <a:pt x="86" y="108"/>
                </a:lnTo>
                <a:lnTo>
                  <a:pt x="213" y="65"/>
                </a:lnTo>
                <a:lnTo>
                  <a:pt x="119" y="11"/>
                </a:lnTo>
                <a:lnTo>
                  <a:pt x="97" y="23"/>
                </a:lnTo>
                <a:lnTo>
                  <a:pt x="74" y="23"/>
                </a:lnTo>
                <a:lnTo>
                  <a:pt x="42" y="23"/>
                </a:lnTo>
                <a:lnTo>
                  <a:pt x="22" y="11"/>
                </a:lnTo>
                <a:lnTo>
                  <a:pt x="12" y="0"/>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10" name="Freeform 33"/>
          <p:cNvSpPr>
            <a:spLocks/>
          </p:cNvSpPr>
          <p:nvPr/>
        </p:nvSpPr>
        <p:spPr bwMode="auto">
          <a:xfrm>
            <a:off x="4984750" y="4222750"/>
            <a:ext cx="123825" cy="69850"/>
          </a:xfrm>
          <a:custGeom>
            <a:avLst/>
            <a:gdLst>
              <a:gd name="T0" fmla="*/ 2147483647 w 130"/>
              <a:gd name="T1" fmla="*/ 2147483647 h 86"/>
              <a:gd name="T2" fmla="*/ 0 w 130"/>
              <a:gd name="T3" fmla="*/ 2147483647 h 86"/>
              <a:gd name="T4" fmla="*/ 2147483647 w 130"/>
              <a:gd name="T5" fmla="*/ 2147483647 h 86"/>
              <a:gd name="T6" fmla="*/ 2147483647 w 130"/>
              <a:gd name="T7" fmla="*/ 2147483647 h 86"/>
              <a:gd name="T8" fmla="*/ 2147483647 w 130"/>
              <a:gd name="T9" fmla="*/ 2147483647 h 86"/>
              <a:gd name="T10" fmla="*/ 2147483647 w 130"/>
              <a:gd name="T11" fmla="*/ 2147483647 h 86"/>
              <a:gd name="T12" fmla="*/ 2147483647 w 130"/>
              <a:gd name="T13" fmla="*/ 2147483647 h 86"/>
              <a:gd name="T14" fmla="*/ 2147483647 w 130"/>
              <a:gd name="T15" fmla="*/ 2147483647 h 86"/>
              <a:gd name="T16" fmla="*/ 2147483647 w 130"/>
              <a:gd name="T17" fmla="*/ 2147483647 h 86"/>
              <a:gd name="T18" fmla="*/ 2147483647 w 130"/>
              <a:gd name="T19" fmla="*/ 0 h 86"/>
              <a:gd name="T20" fmla="*/ 2147483647 w 130"/>
              <a:gd name="T21" fmla="*/ 2147483647 h 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0"/>
              <a:gd name="T34" fmla="*/ 0 h 86"/>
              <a:gd name="T35" fmla="*/ 130 w 130"/>
              <a:gd name="T36" fmla="*/ 86 h 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0" h="86">
                <a:moveTo>
                  <a:pt x="3" y="22"/>
                </a:moveTo>
                <a:lnTo>
                  <a:pt x="0" y="63"/>
                </a:lnTo>
                <a:lnTo>
                  <a:pt x="13" y="74"/>
                </a:lnTo>
                <a:lnTo>
                  <a:pt x="33" y="86"/>
                </a:lnTo>
                <a:lnTo>
                  <a:pt x="56" y="86"/>
                </a:lnTo>
                <a:lnTo>
                  <a:pt x="88" y="86"/>
                </a:lnTo>
                <a:lnTo>
                  <a:pt x="110" y="74"/>
                </a:lnTo>
                <a:lnTo>
                  <a:pt x="119" y="63"/>
                </a:lnTo>
                <a:lnTo>
                  <a:pt x="130" y="32"/>
                </a:lnTo>
                <a:lnTo>
                  <a:pt x="130" y="0"/>
                </a:lnTo>
                <a:lnTo>
                  <a:pt x="3" y="22"/>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11" name="Freeform 34"/>
          <p:cNvSpPr>
            <a:spLocks/>
          </p:cNvSpPr>
          <p:nvPr/>
        </p:nvSpPr>
        <p:spPr bwMode="auto">
          <a:xfrm>
            <a:off x="5089525" y="4214813"/>
            <a:ext cx="180975" cy="112712"/>
          </a:xfrm>
          <a:custGeom>
            <a:avLst/>
            <a:gdLst>
              <a:gd name="T0" fmla="*/ 2147483647 w 189"/>
              <a:gd name="T1" fmla="*/ 2147483647 h 137"/>
              <a:gd name="T2" fmla="*/ 2147483647 w 189"/>
              <a:gd name="T3" fmla="*/ 2147483647 h 137"/>
              <a:gd name="T4" fmla="*/ 2147483647 w 189"/>
              <a:gd name="T5" fmla="*/ 2147483647 h 137"/>
              <a:gd name="T6" fmla="*/ 0 w 189"/>
              <a:gd name="T7" fmla="*/ 2147483647 h 137"/>
              <a:gd name="T8" fmla="*/ 2147483647 w 189"/>
              <a:gd name="T9" fmla="*/ 2147483647 h 137"/>
              <a:gd name="T10" fmla="*/ 2147483647 w 189"/>
              <a:gd name="T11" fmla="*/ 2147483647 h 137"/>
              <a:gd name="T12" fmla="*/ 2147483647 w 189"/>
              <a:gd name="T13" fmla="*/ 2147483647 h 137"/>
              <a:gd name="T14" fmla="*/ 2147483647 w 189"/>
              <a:gd name="T15" fmla="*/ 0 h 137"/>
              <a:gd name="T16" fmla="*/ 2147483647 w 189"/>
              <a:gd name="T17" fmla="*/ 2147483647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9"/>
              <a:gd name="T28" fmla="*/ 0 h 137"/>
              <a:gd name="T29" fmla="*/ 189 w 189"/>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9" h="137">
                <a:moveTo>
                  <a:pt x="20" y="9"/>
                </a:moveTo>
                <a:lnTo>
                  <a:pt x="20" y="41"/>
                </a:lnTo>
                <a:lnTo>
                  <a:pt x="9" y="72"/>
                </a:lnTo>
                <a:lnTo>
                  <a:pt x="0" y="83"/>
                </a:lnTo>
                <a:lnTo>
                  <a:pt x="94" y="137"/>
                </a:lnTo>
                <a:lnTo>
                  <a:pt x="171" y="108"/>
                </a:lnTo>
                <a:lnTo>
                  <a:pt x="189" y="72"/>
                </a:lnTo>
                <a:lnTo>
                  <a:pt x="61" y="0"/>
                </a:lnTo>
                <a:lnTo>
                  <a:pt x="20" y="9"/>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12" name="Freeform 35"/>
          <p:cNvSpPr>
            <a:spLocks/>
          </p:cNvSpPr>
          <p:nvPr/>
        </p:nvSpPr>
        <p:spPr bwMode="auto">
          <a:xfrm>
            <a:off x="5148263" y="4179888"/>
            <a:ext cx="182562" cy="95250"/>
          </a:xfrm>
          <a:custGeom>
            <a:avLst/>
            <a:gdLst>
              <a:gd name="T0" fmla="*/ 0 w 193"/>
              <a:gd name="T1" fmla="*/ 2147483647 h 115"/>
              <a:gd name="T2" fmla="*/ 2147483647 w 193"/>
              <a:gd name="T3" fmla="*/ 2147483647 h 115"/>
              <a:gd name="T4" fmla="*/ 2147483647 w 193"/>
              <a:gd name="T5" fmla="*/ 0 h 115"/>
              <a:gd name="T6" fmla="*/ 0 w 193"/>
              <a:gd name="T7" fmla="*/ 2147483647 h 115"/>
              <a:gd name="T8" fmla="*/ 0 60000 65536"/>
              <a:gd name="T9" fmla="*/ 0 60000 65536"/>
              <a:gd name="T10" fmla="*/ 0 60000 65536"/>
              <a:gd name="T11" fmla="*/ 0 60000 65536"/>
              <a:gd name="T12" fmla="*/ 0 w 193"/>
              <a:gd name="T13" fmla="*/ 0 h 115"/>
              <a:gd name="T14" fmla="*/ 193 w 193"/>
              <a:gd name="T15" fmla="*/ 115 h 115"/>
            </a:gdLst>
            <a:ahLst/>
            <a:cxnLst>
              <a:cxn ang="T8">
                <a:pos x="T0" y="T1"/>
              </a:cxn>
              <a:cxn ang="T9">
                <a:pos x="T2" y="T3"/>
              </a:cxn>
              <a:cxn ang="T10">
                <a:pos x="T4" y="T5"/>
              </a:cxn>
              <a:cxn ang="T11">
                <a:pos x="T6" y="T7"/>
              </a:cxn>
            </a:cxnLst>
            <a:rect l="T12" t="T13" r="T14" b="T15"/>
            <a:pathLst>
              <a:path w="193" h="115">
                <a:moveTo>
                  <a:pt x="0" y="43"/>
                </a:moveTo>
                <a:lnTo>
                  <a:pt x="128" y="115"/>
                </a:lnTo>
                <a:lnTo>
                  <a:pt x="193" y="0"/>
                </a:lnTo>
                <a:lnTo>
                  <a:pt x="0" y="43"/>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13" name="Freeform 36"/>
          <p:cNvSpPr>
            <a:spLocks/>
          </p:cNvSpPr>
          <p:nvPr/>
        </p:nvSpPr>
        <p:spPr bwMode="auto">
          <a:xfrm>
            <a:off x="4997450" y="3986213"/>
            <a:ext cx="111125" cy="141287"/>
          </a:xfrm>
          <a:custGeom>
            <a:avLst/>
            <a:gdLst>
              <a:gd name="T0" fmla="*/ 0 w 117"/>
              <a:gd name="T1" fmla="*/ 2147483647 h 171"/>
              <a:gd name="T2" fmla="*/ 2147483647 w 117"/>
              <a:gd name="T3" fmla="*/ 2147483647 h 171"/>
              <a:gd name="T4" fmla="*/ 2147483647 w 117"/>
              <a:gd name="T5" fmla="*/ 2147483647 h 171"/>
              <a:gd name="T6" fmla="*/ 2147483647 w 117"/>
              <a:gd name="T7" fmla="*/ 0 h 171"/>
              <a:gd name="T8" fmla="*/ 0 w 117"/>
              <a:gd name="T9" fmla="*/ 2147483647 h 171"/>
              <a:gd name="T10" fmla="*/ 0 60000 65536"/>
              <a:gd name="T11" fmla="*/ 0 60000 65536"/>
              <a:gd name="T12" fmla="*/ 0 60000 65536"/>
              <a:gd name="T13" fmla="*/ 0 60000 65536"/>
              <a:gd name="T14" fmla="*/ 0 60000 65536"/>
              <a:gd name="T15" fmla="*/ 0 w 117"/>
              <a:gd name="T16" fmla="*/ 0 h 171"/>
              <a:gd name="T17" fmla="*/ 117 w 117"/>
              <a:gd name="T18" fmla="*/ 171 h 171"/>
            </a:gdLst>
            <a:ahLst/>
            <a:cxnLst>
              <a:cxn ang="T10">
                <a:pos x="T0" y="T1"/>
              </a:cxn>
              <a:cxn ang="T11">
                <a:pos x="T2" y="T3"/>
              </a:cxn>
              <a:cxn ang="T12">
                <a:pos x="T4" y="T5"/>
              </a:cxn>
              <a:cxn ang="T13">
                <a:pos x="T6" y="T7"/>
              </a:cxn>
              <a:cxn ang="T14">
                <a:pos x="T8" y="T9"/>
              </a:cxn>
            </a:cxnLst>
            <a:rect l="T15" t="T16" r="T17" b="T18"/>
            <a:pathLst>
              <a:path w="117" h="171">
                <a:moveTo>
                  <a:pt x="0" y="34"/>
                </a:moveTo>
                <a:lnTo>
                  <a:pt x="32" y="171"/>
                </a:lnTo>
                <a:lnTo>
                  <a:pt x="117" y="129"/>
                </a:lnTo>
                <a:lnTo>
                  <a:pt x="84" y="0"/>
                </a:lnTo>
                <a:lnTo>
                  <a:pt x="0" y="34"/>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214" name="Rectangle 37"/>
          <p:cNvSpPr>
            <a:spLocks noChangeArrowheads="1"/>
          </p:cNvSpPr>
          <p:nvPr/>
        </p:nvSpPr>
        <p:spPr bwMode="auto">
          <a:xfrm>
            <a:off x="4938713" y="4006850"/>
            <a:ext cx="87312" cy="153988"/>
          </a:xfrm>
          <a:prstGeom prst="rect">
            <a:avLst/>
          </a:prstGeom>
          <a:noFill/>
          <a:ln w="9525">
            <a:noFill/>
            <a:miter lim="800000"/>
            <a:headEnd/>
            <a:tailEnd/>
          </a:ln>
        </p:spPr>
        <p:txBody>
          <a:bodyPr/>
          <a:lstStyle/>
          <a:p>
            <a:endParaRPr lang="ja-JP" altLang="en-US"/>
          </a:p>
        </p:txBody>
      </p:sp>
      <p:sp>
        <p:nvSpPr>
          <p:cNvPr id="50215" name="Rectangle 38"/>
          <p:cNvSpPr>
            <a:spLocks noChangeArrowheads="1"/>
          </p:cNvSpPr>
          <p:nvPr/>
        </p:nvSpPr>
        <p:spPr bwMode="auto">
          <a:xfrm>
            <a:off x="4938713" y="4052888"/>
            <a:ext cx="46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16" name="Rectangle 39"/>
          <p:cNvSpPr>
            <a:spLocks noChangeArrowheads="1"/>
          </p:cNvSpPr>
          <p:nvPr/>
        </p:nvSpPr>
        <p:spPr bwMode="auto">
          <a:xfrm>
            <a:off x="4987925" y="4021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17" name="Rectangle 40"/>
          <p:cNvSpPr>
            <a:spLocks noChangeArrowheads="1"/>
          </p:cNvSpPr>
          <p:nvPr/>
        </p:nvSpPr>
        <p:spPr bwMode="auto">
          <a:xfrm>
            <a:off x="4986338" y="4006850"/>
            <a:ext cx="87312" cy="153988"/>
          </a:xfrm>
          <a:prstGeom prst="rect">
            <a:avLst/>
          </a:prstGeom>
          <a:noFill/>
          <a:ln w="9525">
            <a:noFill/>
            <a:miter lim="800000"/>
            <a:headEnd/>
            <a:tailEnd/>
          </a:ln>
        </p:spPr>
        <p:txBody>
          <a:bodyPr/>
          <a:lstStyle/>
          <a:p>
            <a:endParaRPr lang="ja-JP" altLang="en-US"/>
          </a:p>
        </p:txBody>
      </p:sp>
      <p:sp>
        <p:nvSpPr>
          <p:cNvPr id="50218" name="Rectangle 41"/>
          <p:cNvSpPr>
            <a:spLocks noChangeArrowheads="1"/>
          </p:cNvSpPr>
          <p:nvPr/>
        </p:nvSpPr>
        <p:spPr bwMode="auto">
          <a:xfrm>
            <a:off x="4986338" y="4052888"/>
            <a:ext cx="46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a:t>
            </a:r>
            <a:endParaRPr kumimoji="1" lang="en-US" altLang="ja-JP" sz="1200">
              <a:latin typeface="Garamond" pitchFamily="18" charset="0"/>
            </a:endParaRPr>
          </a:p>
        </p:txBody>
      </p:sp>
      <p:sp>
        <p:nvSpPr>
          <p:cNvPr id="50219" name="Rectangle 42"/>
          <p:cNvSpPr>
            <a:spLocks noChangeArrowheads="1"/>
          </p:cNvSpPr>
          <p:nvPr/>
        </p:nvSpPr>
        <p:spPr bwMode="auto">
          <a:xfrm>
            <a:off x="5035550" y="4021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20" name="Rectangle 43"/>
          <p:cNvSpPr>
            <a:spLocks noChangeArrowheads="1"/>
          </p:cNvSpPr>
          <p:nvPr/>
        </p:nvSpPr>
        <p:spPr bwMode="auto">
          <a:xfrm>
            <a:off x="5035550" y="4006850"/>
            <a:ext cx="104775" cy="153988"/>
          </a:xfrm>
          <a:prstGeom prst="rect">
            <a:avLst/>
          </a:prstGeom>
          <a:noFill/>
          <a:ln w="9525">
            <a:noFill/>
            <a:miter lim="800000"/>
            <a:headEnd/>
            <a:tailEnd/>
          </a:ln>
        </p:spPr>
        <p:txBody>
          <a:bodyPr/>
          <a:lstStyle/>
          <a:p>
            <a:endParaRPr lang="ja-JP" altLang="en-US"/>
          </a:p>
        </p:txBody>
      </p:sp>
      <p:sp>
        <p:nvSpPr>
          <p:cNvPr id="50221" name="Rectangle 44"/>
          <p:cNvSpPr>
            <a:spLocks noChangeArrowheads="1"/>
          </p:cNvSpPr>
          <p:nvPr/>
        </p:nvSpPr>
        <p:spPr bwMode="auto">
          <a:xfrm>
            <a:off x="5035550" y="4052888"/>
            <a:ext cx="3810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2</a:t>
            </a:r>
            <a:endParaRPr kumimoji="1" lang="en-US" altLang="ja-JP" sz="1200">
              <a:latin typeface="Garamond" pitchFamily="18" charset="0"/>
            </a:endParaRPr>
          </a:p>
        </p:txBody>
      </p:sp>
      <p:sp>
        <p:nvSpPr>
          <p:cNvPr id="50222" name="Rectangle 45"/>
          <p:cNvSpPr>
            <a:spLocks noChangeArrowheads="1"/>
          </p:cNvSpPr>
          <p:nvPr/>
        </p:nvSpPr>
        <p:spPr bwMode="auto">
          <a:xfrm>
            <a:off x="5078413" y="4021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23" name="Rectangle 46"/>
          <p:cNvSpPr>
            <a:spLocks noChangeArrowheads="1"/>
          </p:cNvSpPr>
          <p:nvPr/>
        </p:nvSpPr>
        <p:spPr bwMode="auto">
          <a:xfrm>
            <a:off x="5013325" y="4287838"/>
            <a:ext cx="98425" cy="119062"/>
          </a:xfrm>
          <a:prstGeom prst="rect">
            <a:avLst/>
          </a:prstGeom>
          <a:noFill/>
          <a:ln w="9525">
            <a:noFill/>
            <a:miter lim="800000"/>
            <a:headEnd/>
            <a:tailEnd/>
          </a:ln>
        </p:spPr>
        <p:txBody>
          <a:bodyPr/>
          <a:lstStyle/>
          <a:p>
            <a:endParaRPr lang="ja-JP" altLang="en-US"/>
          </a:p>
        </p:txBody>
      </p:sp>
      <p:sp>
        <p:nvSpPr>
          <p:cNvPr id="50224" name="Rectangle 47"/>
          <p:cNvSpPr>
            <a:spLocks noChangeArrowheads="1"/>
          </p:cNvSpPr>
          <p:nvPr/>
        </p:nvSpPr>
        <p:spPr bwMode="auto">
          <a:xfrm>
            <a:off x="5013325" y="4332288"/>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25" name="Rectangle 48"/>
          <p:cNvSpPr>
            <a:spLocks noChangeArrowheads="1"/>
          </p:cNvSpPr>
          <p:nvPr/>
        </p:nvSpPr>
        <p:spPr bwMode="auto">
          <a:xfrm>
            <a:off x="5064125" y="43005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26" name="Rectangle 49"/>
          <p:cNvSpPr>
            <a:spLocks noChangeArrowheads="1"/>
          </p:cNvSpPr>
          <p:nvPr/>
        </p:nvSpPr>
        <p:spPr bwMode="auto">
          <a:xfrm>
            <a:off x="5064125" y="4287838"/>
            <a:ext cx="146050" cy="119062"/>
          </a:xfrm>
          <a:prstGeom prst="rect">
            <a:avLst/>
          </a:prstGeom>
          <a:noFill/>
          <a:ln w="9525">
            <a:noFill/>
            <a:miter lim="800000"/>
            <a:headEnd/>
            <a:tailEnd/>
          </a:ln>
        </p:spPr>
        <p:txBody>
          <a:bodyPr/>
          <a:lstStyle/>
          <a:p>
            <a:endParaRPr lang="ja-JP" altLang="en-US"/>
          </a:p>
        </p:txBody>
      </p:sp>
      <p:sp>
        <p:nvSpPr>
          <p:cNvPr id="50227" name="Rectangle 50"/>
          <p:cNvSpPr>
            <a:spLocks noChangeArrowheads="1"/>
          </p:cNvSpPr>
          <p:nvPr/>
        </p:nvSpPr>
        <p:spPr bwMode="auto">
          <a:xfrm>
            <a:off x="5064125" y="4332288"/>
            <a:ext cx="841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S3</a:t>
            </a:r>
            <a:endParaRPr kumimoji="1" lang="en-US" altLang="ja-JP" sz="1200">
              <a:latin typeface="Garamond" pitchFamily="18" charset="0"/>
            </a:endParaRPr>
          </a:p>
        </p:txBody>
      </p:sp>
      <p:sp>
        <p:nvSpPr>
          <p:cNvPr id="50228" name="Rectangle 51"/>
          <p:cNvSpPr>
            <a:spLocks noChangeArrowheads="1"/>
          </p:cNvSpPr>
          <p:nvPr/>
        </p:nvSpPr>
        <p:spPr bwMode="auto">
          <a:xfrm>
            <a:off x="5157788" y="43005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29" name="Freeform 52"/>
          <p:cNvSpPr>
            <a:spLocks/>
          </p:cNvSpPr>
          <p:nvPr/>
        </p:nvSpPr>
        <p:spPr bwMode="auto">
          <a:xfrm>
            <a:off x="4664075" y="4564063"/>
            <a:ext cx="271463" cy="182562"/>
          </a:xfrm>
          <a:custGeom>
            <a:avLst/>
            <a:gdLst>
              <a:gd name="T0" fmla="*/ 2147483647 w 287"/>
              <a:gd name="T1" fmla="*/ 2147483647 h 222"/>
              <a:gd name="T2" fmla="*/ 2147483647 w 287"/>
              <a:gd name="T3" fmla="*/ 0 h 222"/>
              <a:gd name="T4" fmla="*/ 0 w 287"/>
              <a:gd name="T5" fmla="*/ 2147483647 h 222"/>
              <a:gd name="T6" fmla="*/ 2147483647 w 287"/>
              <a:gd name="T7" fmla="*/ 2147483647 h 222"/>
              <a:gd name="T8" fmla="*/ 2147483647 w 287"/>
              <a:gd name="T9" fmla="*/ 2147483647 h 222"/>
              <a:gd name="T10" fmla="*/ 2147483647 w 287"/>
              <a:gd name="T11" fmla="*/ 2147483647 h 222"/>
              <a:gd name="T12" fmla="*/ 0 60000 65536"/>
              <a:gd name="T13" fmla="*/ 0 60000 65536"/>
              <a:gd name="T14" fmla="*/ 0 60000 65536"/>
              <a:gd name="T15" fmla="*/ 0 60000 65536"/>
              <a:gd name="T16" fmla="*/ 0 60000 65536"/>
              <a:gd name="T17" fmla="*/ 0 60000 65536"/>
              <a:gd name="T18" fmla="*/ 0 w 287"/>
              <a:gd name="T19" fmla="*/ 0 h 222"/>
              <a:gd name="T20" fmla="*/ 287 w 287"/>
              <a:gd name="T21" fmla="*/ 222 h 222"/>
            </a:gdLst>
            <a:ahLst/>
            <a:cxnLst>
              <a:cxn ang="T12">
                <a:pos x="T0" y="T1"/>
              </a:cxn>
              <a:cxn ang="T13">
                <a:pos x="T2" y="T3"/>
              </a:cxn>
              <a:cxn ang="T14">
                <a:pos x="T4" y="T5"/>
              </a:cxn>
              <a:cxn ang="T15">
                <a:pos x="T6" y="T7"/>
              </a:cxn>
              <a:cxn ang="T16">
                <a:pos x="T8" y="T9"/>
              </a:cxn>
              <a:cxn ang="T17">
                <a:pos x="T10" y="T11"/>
              </a:cxn>
            </a:cxnLst>
            <a:rect l="T18" t="T19" r="T20" b="T21"/>
            <a:pathLst>
              <a:path w="287" h="222">
                <a:moveTo>
                  <a:pt x="287" y="51"/>
                </a:moveTo>
                <a:lnTo>
                  <a:pt x="10" y="0"/>
                </a:lnTo>
                <a:lnTo>
                  <a:pt x="0" y="74"/>
                </a:lnTo>
                <a:lnTo>
                  <a:pt x="84" y="180"/>
                </a:lnTo>
                <a:lnTo>
                  <a:pt x="264" y="222"/>
                </a:lnTo>
                <a:lnTo>
                  <a:pt x="287" y="51"/>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30" name="Rectangle 53"/>
          <p:cNvSpPr>
            <a:spLocks noChangeArrowheads="1"/>
          </p:cNvSpPr>
          <p:nvPr/>
        </p:nvSpPr>
        <p:spPr bwMode="auto">
          <a:xfrm>
            <a:off x="4760913" y="4624388"/>
            <a:ext cx="88900" cy="188912"/>
          </a:xfrm>
          <a:prstGeom prst="rect">
            <a:avLst/>
          </a:prstGeom>
          <a:noFill/>
          <a:ln w="9525">
            <a:noFill/>
            <a:miter lim="800000"/>
            <a:headEnd/>
            <a:tailEnd/>
          </a:ln>
        </p:spPr>
        <p:txBody>
          <a:bodyPr/>
          <a:lstStyle/>
          <a:p>
            <a:endParaRPr lang="ja-JP" altLang="en-US"/>
          </a:p>
        </p:txBody>
      </p:sp>
      <p:sp>
        <p:nvSpPr>
          <p:cNvPr id="50231" name="Rectangle 54"/>
          <p:cNvSpPr>
            <a:spLocks noChangeArrowheads="1"/>
          </p:cNvSpPr>
          <p:nvPr/>
        </p:nvSpPr>
        <p:spPr bwMode="auto">
          <a:xfrm>
            <a:off x="4760913" y="4668838"/>
            <a:ext cx="46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32" name="Rectangle 55"/>
          <p:cNvSpPr>
            <a:spLocks noChangeArrowheads="1"/>
          </p:cNvSpPr>
          <p:nvPr/>
        </p:nvSpPr>
        <p:spPr bwMode="auto">
          <a:xfrm>
            <a:off x="4810125" y="4638675"/>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33" name="Rectangle 56"/>
          <p:cNvSpPr>
            <a:spLocks noChangeArrowheads="1"/>
          </p:cNvSpPr>
          <p:nvPr/>
        </p:nvSpPr>
        <p:spPr bwMode="auto">
          <a:xfrm>
            <a:off x="4810125" y="4624388"/>
            <a:ext cx="128588" cy="109537"/>
          </a:xfrm>
          <a:prstGeom prst="rect">
            <a:avLst/>
          </a:prstGeom>
          <a:noFill/>
          <a:ln w="9525">
            <a:noFill/>
            <a:miter lim="800000"/>
            <a:headEnd/>
            <a:tailEnd/>
          </a:ln>
        </p:spPr>
        <p:txBody>
          <a:bodyPr/>
          <a:lstStyle/>
          <a:p>
            <a:endParaRPr lang="ja-JP" altLang="en-US"/>
          </a:p>
        </p:txBody>
      </p:sp>
      <p:sp>
        <p:nvSpPr>
          <p:cNvPr id="50234" name="Rectangle 57"/>
          <p:cNvSpPr>
            <a:spLocks noChangeArrowheads="1"/>
          </p:cNvSpPr>
          <p:nvPr/>
        </p:nvSpPr>
        <p:spPr bwMode="auto">
          <a:xfrm>
            <a:off x="4810125" y="4670425"/>
            <a:ext cx="841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S4</a:t>
            </a:r>
            <a:endParaRPr kumimoji="1" lang="en-US" altLang="ja-JP" sz="1200">
              <a:latin typeface="Garamond" pitchFamily="18" charset="0"/>
            </a:endParaRPr>
          </a:p>
        </p:txBody>
      </p:sp>
      <p:sp>
        <p:nvSpPr>
          <p:cNvPr id="50235" name="Rectangle 58"/>
          <p:cNvSpPr>
            <a:spLocks noChangeArrowheads="1"/>
          </p:cNvSpPr>
          <p:nvPr/>
        </p:nvSpPr>
        <p:spPr bwMode="auto">
          <a:xfrm>
            <a:off x="4903788" y="46402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36" name="Oval 59"/>
          <p:cNvSpPr>
            <a:spLocks noChangeArrowheads="1"/>
          </p:cNvSpPr>
          <p:nvPr/>
        </p:nvSpPr>
        <p:spPr bwMode="auto">
          <a:xfrm>
            <a:off x="4610100" y="4668838"/>
            <a:ext cx="47625" cy="38100"/>
          </a:xfrm>
          <a:prstGeom prst="ellipse">
            <a:avLst/>
          </a:prstGeom>
          <a:solidFill>
            <a:srgbClr val="00FF00">
              <a:alpha val="59999"/>
            </a:srgbClr>
          </a:solidFill>
          <a:ln w="1651">
            <a:solidFill>
              <a:srgbClr val="00FF00"/>
            </a:solidFill>
            <a:round/>
            <a:headEnd/>
            <a:tailEnd/>
          </a:ln>
        </p:spPr>
        <p:txBody>
          <a:bodyPr/>
          <a:lstStyle/>
          <a:p>
            <a:endParaRPr lang="ja-JP" altLang="en-US"/>
          </a:p>
        </p:txBody>
      </p:sp>
      <p:sp>
        <p:nvSpPr>
          <p:cNvPr id="50237" name="Rectangle 60"/>
          <p:cNvSpPr>
            <a:spLocks noChangeArrowheads="1"/>
          </p:cNvSpPr>
          <p:nvPr/>
        </p:nvSpPr>
        <p:spPr bwMode="auto">
          <a:xfrm>
            <a:off x="4705350" y="4752975"/>
            <a:ext cx="87313" cy="142875"/>
          </a:xfrm>
          <a:prstGeom prst="rect">
            <a:avLst/>
          </a:prstGeom>
          <a:noFill/>
          <a:ln w="9525">
            <a:noFill/>
            <a:miter lim="800000"/>
            <a:headEnd/>
            <a:tailEnd/>
          </a:ln>
        </p:spPr>
        <p:txBody>
          <a:bodyPr/>
          <a:lstStyle/>
          <a:p>
            <a:endParaRPr lang="ja-JP" altLang="en-US"/>
          </a:p>
        </p:txBody>
      </p:sp>
      <p:sp>
        <p:nvSpPr>
          <p:cNvPr id="50238" name="Rectangle 61"/>
          <p:cNvSpPr>
            <a:spLocks noChangeArrowheads="1"/>
          </p:cNvSpPr>
          <p:nvPr/>
        </p:nvSpPr>
        <p:spPr bwMode="auto">
          <a:xfrm>
            <a:off x="4705350" y="4799013"/>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39" name="Rectangle 62"/>
          <p:cNvSpPr>
            <a:spLocks noChangeArrowheads="1"/>
          </p:cNvSpPr>
          <p:nvPr/>
        </p:nvSpPr>
        <p:spPr bwMode="auto">
          <a:xfrm>
            <a:off x="4757738" y="47672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40" name="Rectangle 63"/>
          <p:cNvSpPr>
            <a:spLocks noChangeArrowheads="1"/>
          </p:cNvSpPr>
          <p:nvPr/>
        </p:nvSpPr>
        <p:spPr bwMode="auto">
          <a:xfrm>
            <a:off x="4757738" y="4752975"/>
            <a:ext cx="87312" cy="142875"/>
          </a:xfrm>
          <a:prstGeom prst="rect">
            <a:avLst/>
          </a:prstGeom>
          <a:noFill/>
          <a:ln w="9525">
            <a:noFill/>
            <a:miter lim="800000"/>
            <a:headEnd/>
            <a:tailEnd/>
          </a:ln>
        </p:spPr>
        <p:txBody>
          <a:bodyPr/>
          <a:lstStyle/>
          <a:p>
            <a:endParaRPr lang="ja-JP" altLang="en-US"/>
          </a:p>
        </p:txBody>
      </p:sp>
      <p:sp>
        <p:nvSpPr>
          <p:cNvPr id="50241" name="Rectangle 64"/>
          <p:cNvSpPr>
            <a:spLocks noChangeArrowheads="1"/>
          </p:cNvSpPr>
          <p:nvPr/>
        </p:nvSpPr>
        <p:spPr bwMode="auto">
          <a:xfrm>
            <a:off x="4757738" y="4799013"/>
            <a:ext cx="46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a:t>
            </a:r>
            <a:endParaRPr kumimoji="1" lang="en-US" altLang="ja-JP" sz="1200">
              <a:latin typeface="Garamond" pitchFamily="18" charset="0"/>
            </a:endParaRPr>
          </a:p>
        </p:txBody>
      </p:sp>
      <p:sp>
        <p:nvSpPr>
          <p:cNvPr id="50242" name="Rectangle 65"/>
          <p:cNvSpPr>
            <a:spLocks noChangeArrowheads="1"/>
          </p:cNvSpPr>
          <p:nvPr/>
        </p:nvSpPr>
        <p:spPr bwMode="auto">
          <a:xfrm>
            <a:off x="4806950" y="47672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43" name="Rectangle 66"/>
          <p:cNvSpPr>
            <a:spLocks noChangeArrowheads="1"/>
          </p:cNvSpPr>
          <p:nvPr/>
        </p:nvSpPr>
        <p:spPr bwMode="auto">
          <a:xfrm>
            <a:off x="4803775" y="4752975"/>
            <a:ext cx="149225" cy="142875"/>
          </a:xfrm>
          <a:prstGeom prst="rect">
            <a:avLst/>
          </a:prstGeom>
          <a:noFill/>
          <a:ln w="9525">
            <a:noFill/>
            <a:miter lim="800000"/>
            <a:headEnd/>
            <a:tailEnd/>
          </a:ln>
        </p:spPr>
        <p:txBody>
          <a:bodyPr/>
          <a:lstStyle/>
          <a:p>
            <a:endParaRPr lang="ja-JP" altLang="en-US"/>
          </a:p>
        </p:txBody>
      </p:sp>
      <p:sp>
        <p:nvSpPr>
          <p:cNvPr id="50244" name="Rectangle 67"/>
          <p:cNvSpPr>
            <a:spLocks noChangeArrowheads="1"/>
          </p:cNvSpPr>
          <p:nvPr/>
        </p:nvSpPr>
        <p:spPr bwMode="auto">
          <a:xfrm>
            <a:off x="4803775" y="4799013"/>
            <a:ext cx="3810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5</a:t>
            </a:r>
            <a:endParaRPr kumimoji="1" lang="en-US" altLang="ja-JP" sz="1200">
              <a:latin typeface="Garamond" pitchFamily="18" charset="0"/>
            </a:endParaRPr>
          </a:p>
        </p:txBody>
      </p:sp>
      <p:sp>
        <p:nvSpPr>
          <p:cNvPr id="50245" name="Rectangle 68"/>
          <p:cNvSpPr>
            <a:spLocks noChangeArrowheads="1"/>
          </p:cNvSpPr>
          <p:nvPr/>
        </p:nvSpPr>
        <p:spPr bwMode="auto">
          <a:xfrm>
            <a:off x="4848225" y="47672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46" name="Oval 69"/>
          <p:cNvSpPr>
            <a:spLocks noChangeArrowheads="1"/>
          </p:cNvSpPr>
          <p:nvPr/>
        </p:nvSpPr>
        <p:spPr bwMode="auto">
          <a:xfrm>
            <a:off x="4278313" y="4537075"/>
            <a:ext cx="195262" cy="160338"/>
          </a:xfrm>
          <a:prstGeom prst="ellipse">
            <a:avLst/>
          </a:prstGeom>
          <a:solidFill>
            <a:srgbClr val="00FF00">
              <a:alpha val="59999"/>
            </a:srgbClr>
          </a:solidFill>
          <a:ln w="1651">
            <a:solidFill>
              <a:srgbClr val="00FF00"/>
            </a:solidFill>
            <a:round/>
            <a:headEnd/>
            <a:tailEnd/>
          </a:ln>
        </p:spPr>
        <p:txBody>
          <a:bodyPr/>
          <a:lstStyle/>
          <a:p>
            <a:endParaRPr lang="ja-JP" altLang="en-US"/>
          </a:p>
        </p:txBody>
      </p:sp>
      <p:sp>
        <p:nvSpPr>
          <p:cNvPr id="50247" name="Freeform 70"/>
          <p:cNvSpPr>
            <a:spLocks/>
          </p:cNvSpPr>
          <p:nvPr/>
        </p:nvSpPr>
        <p:spPr bwMode="auto">
          <a:xfrm>
            <a:off x="4198938" y="4362450"/>
            <a:ext cx="263525" cy="141288"/>
          </a:xfrm>
          <a:custGeom>
            <a:avLst/>
            <a:gdLst>
              <a:gd name="T0" fmla="*/ 2147483647 w 276"/>
              <a:gd name="T1" fmla="*/ 2147483647 h 171"/>
              <a:gd name="T2" fmla="*/ 2147483647 w 276"/>
              <a:gd name="T3" fmla="*/ 0 h 171"/>
              <a:gd name="T4" fmla="*/ 0 w 276"/>
              <a:gd name="T5" fmla="*/ 2147483647 h 171"/>
              <a:gd name="T6" fmla="*/ 2147483647 w 276"/>
              <a:gd name="T7" fmla="*/ 2147483647 h 171"/>
              <a:gd name="T8" fmla="*/ 2147483647 w 276"/>
              <a:gd name="T9" fmla="*/ 2147483647 h 171"/>
              <a:gd name="T10" fmla="*/ 2147483647 w 276"/>
              <a:gd name="T11" fmla="*/ 0 h 171"/>
              <a:gd name="T12" fmla="*/ 2147483647 w 276"/>
              <a:gd name="T13" fmla="*/ 2147483647 h 171"/>
              <a:gd name="T14" fmla="*/ 0 60000 65536"/>
              <a:gd name="T15" fmla="*/ 0 60000 65536"/>
              <a:gd name="T16" fmla="*/ 0 60000 65536"/>
              <a:gd name="T17" fmla="*/ 0 60000 65536"/>
              <a:gd name="T18" fmla="*/ 0 60000 65536"/>
              <a:gd name="T19" fmla="*/ 0 60000 65536"/>
              <a:gd name="T20" fmla="*/ 0 60000 65536"/>
              <a:gd name="T21" fmla="*/ 0 w 276"/>
              <a:gd name="T22" fmla="*/ 0 h 171"/>
              <a:gd name="T23" fmla="*/ 276 w 276"/>
              <a:gd name="T24" fmla="*/ 171 h 1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 h="171">
                <a:moveTo>
                  <a:pt x="137" y="9"/>
                </a:moveTo>
                <a:lnTo>
                  <a:pt x="9" y="0"/>
                </a:lnTo>
                <a:lnTo>
                  <a:pt x="0" y="148"/>
                </a:lnTo>
                <a:lnTo>
                  <a:pt x="276" y="171"/>
                </a:lnTo>
                <a:lnTo>
                  <a:pt x="211" y="32"/>
                </a:lnTo>
                <a:lnTo>
                  <a:pt x="189" y="0"/>
                </a:lnTo>
                <a:lnTo>
                  <a:pt x="137" y="9"/>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48" name="Rectangle 71"/>
          <p:cNvSpPr>
            <a:spLocks noChangeArrowheads="1"/>
          </p:cNvSpPr>
          <p:nvPr/>
        </p:nvSpPr>
        <p:spPr bwMode="auto">
          <a:xfrm>
            <a:off x="4276725" y="4579938"/>
            <a:ext cx="88900" cy="153987"/>
          </a:xfrm>
          <a:prstGeom prst="rect">
            <a:avLst/>
          </a:prstGeom>
          <a:noFill/>
          <a:ln w="9525">
            <a:noFill/>
            <a:miter lim="800000"/>
            <a:headEnd/>
            <a:tailEnd/>
          </a:ln>
        </p:spPr>
        <p:txBody>
          <a:bodyPr/>
          <a:lstStyle/>
          <a:p>
            <a:endParaRPr lang="ja-JP" altLang="en-US"/>
          </a:p>
        </p:txBody>
      </p:sp>
      <p:sp>
        <p:nvSpPr>
          <p:cNvPr id="50249" name="Rectangle 72"/>
          <p:cNvSpPr>
            <a:spLocks noChangeArrowheads="1"/>
          </p:cNvSpPr>
          <p:nvPr/>
        </p:nvSpPr>
        <p:spPr bwMode="auto">
          <a:xfrm>
            <a:off x="4276725" y="4625975"/>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50" name="Rectangle 73"/>
          <p:cNvSpPr>
            <a:spLocks noChangeArrowheads="1"/>
          </p:cNvSpPr>
          <p:nvPr/>
        </p:nvSpPr>
        <p:spPr bwMode="auto">
          <a:xfrm>
            <a:off x="4325938" y="4594225"/>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51" name="Rectangle 74"/>
          <p:cNvSpPr>
            <a:spLocks noChangeArrowheads="1"/>
          </p:cNvSpPr>
          <p:nvPr/>
        </p:nvSpPr>
        <p:spPr bwMode="auto">
          <a:xfrm>
            <a:off x="4325938" y="4579938"/>
            <a:ext cx="173037" cy="153987"/>
          </a:xfrm>
          <a:prstGeom prst="rect">
            <a:avLst/>
          </a:prstGeom>
          <a:noFill/>
          <a:ln w="9525">
            <a:noFill/>
            <a:miter lim="800000"/>
            <a:headEnd/>
            <a:tailEnd/>
          </a:ln>
        </p:spPr>
        <p:txBody>
          <a:bodyPr/>
          <a:lstStyle/>
          <a:p>
            <a:endParaRPr lang="ja-JP" altLang="en-US"/>
          </a:p>
        </p:txBody>
      </p:sp>
      <p:sp>
        <p:nvSpPr>
          <p:cNvPr id="50252" name="Rectangle 75"/>
          <p:cNvSpPr>
            <a:spLocks noChangeArrowheads="1"/>
          </p:cNvSpPr>
          <p:nvPr/>
        </p:nvSpPr>
        <p:spPr bwMode="auto">
          <a:xfrm>
            <a:off x="4325938" y="4625975"/>
            <a:ext cx="1222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S13</a:t>
            </a:r>
            <a:endParaRPr kumimoji="1" lang="en-US" altLang="ja-JP" sz="1200">
              <a:latin typeface="Garamond" pitchFamily="18" charset="0"/>
            </a:endParaRPr>
          </a:p>
        </p:txBody>
      </p:sp>
      <p:sp>
        <p:nvSpPr>
          <p:cNvPr id="50253" name="Rectangle 76"/>
          <p:cNvSpPr>
            <a:spLocks noChangeArrowheads="1"/>
          </p:cNvSpPr>
          <p:nvPr/>
        </p:nvSpPr>
        <p:spPr bwMode="auto">
          <a:xfrm>
            <a:off x="4462463" y="4594225"/>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54" name="Rectangle 77"/>
          <p:cNvSpPr>
            <a:spLocks noChangeArrowheads="1"/>
          </p:cNvSpPr>
          <p:nvPr/>
        </p:nvSpPr>
        <p:spPr bwMode="auto">
          <a:xfrm>
            <a:off x="4216400" y="4387850"/>
            <a:ext cx="87313" cy="180975"/>
          </a:xfrm>
          <a:prstGeom prst="rect">
            <a:avLst/>
          </a:prstGeom>
          <a:noFill/>
          <a:ln w="9525">
            <a:noFill/>
            <a:miter lim="800000"/>
            <a:headEnd/>
            <a:tailEnd/>
          </a:ln>
        </p:spPr>
        <p:txBody>
          <a:bodyPr/>
          <a:lstStyle/>
          <a:p>
            <a:endParaRPr lang="ja-JP" altLang="en-US"/>
          </a:p>
        </p:txBody>
      </p:sp>
      <p:sp>
        <p:nvSpPr>
          <p:cNvPr id="50255" name="Rectangle 78"/>
          <p:cNvSpPr>
            <a:spLocks noChangeArrowheads="1"/>
          </p:cNvSpPr>
          <p:nvPr/>
        </p:nvSpPr>
        <p:spPr bwMode="auto">
          <a:xfrm>
            <a:off x="4216400" y="4432300"/>
            <a:ext cx="476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56" name="Rectangle 79"/>
          <p:cNvSpPr>
            <a:spLocks noChangeArrowheads="1"/>
          </p:cNvSpPr>
          <p:nvPr/>
        </p:nvSpPr>
        <p:spPr bwMode="auto">
          <a:xfrm>
            <a:off x="4265613" y="4402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57" name="Rectangle 80"/>
          <p:cNvSpPr>
            <a:spLocks noChangeArrowheads="1"/>
          </p:cNvSpPr>
          <p:nvPr/>
        </p:nvSpPr>
        <p:spPr bwMode="auto">
          <a:xfrm>
            <a:off x="4265613" y="4387850"/>
            <a:ext cx="169862" cy="180975"/>
          </a:xfrm>
          <a:prstGeom prst="rect">
            <a:avLst/>
          </a:prstGeom>
          <a:noFill/>
          <a:ln w="9525">
            <a:noFill/>
            <a:miter lim="800000"/>
            <a:headEnd/>
            <a:tailEnd/>
          </a:ln>
        </p:spPr>
        <p:txBody>
          <a:bodyPr/>
          <a:lstStyle/>
          <a:p>
            <a:endParaRPr lang="ja-JP" altLang="en-US"/>
          </a:p>
        </p:txBody>
      </p:sp>
      <p:sp>
        <p:nvSpPr>
          <p:cNvPr id="50258" name="Rectangle 81"/>
          <p:cNvSpPr>
            <a:spLocks noChangeArrowheads="1"/>
          </p:cNvSpPr>
          <p:nvPr/>
        </p:nvSpPr>
        <p:spPr bwMode="auto">
          <a:xfrm>
            <a:off x="4265613" y="4432300"/>
            <a:ext cx="1238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S14</a:t>
            </a:r>
            <a:endParaRPr kumimoji="1" lang="en-US" altLang="ja-JP" sz="1200">
              <a:latin typeface="Garamond" pitchFamily="18" charset="0"/>
            </a:endParaRPr>
          </a:p>
        </p:txBody>
      </p:sp>
      <p:sp>
        <p:nvSpPr>
          <p:cNvPr id="50259" name="Rectangle 82"/>
          <p:cNvSpPr>
            <a:spLocks noChangeArrowheads="1"/>
          </p:cNvSpPr>
          <p:nvPr/>
        </p:nvSpPr>
        <p:spPr bwMode="auto">
          <a:xfrm>
            <a:off x="4400550" y="4402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60" name="Freeform 83"/>
          <p:cNvSpPr>
            <a:spLocks/>
          </p:cNvSpPr>
          <p:nvPr/>
        </p:nvSpPr>
        <p:spPr bwMode="auto">
          <a:xfrm>
            <a:off x="4510088" y="4265613"/>
            <a:ext cx="84137" cy="122237"/>
          </a:xfrm>
          <a:custGeom>
            <a:avLst/>
            <a:gdLst>
              <a:gd name="T0" fmla="*/ 0 w 86"/>
              <a:gd name="T1" fmla="*/ 0 h 148"/>
              <a:gd name="T2" fmla="*/ 2147483647 w 86"/>
              <a:gd name="T3" fmla="*/ 2147483647 h 148"/>
              <a:gd name="T4" fmla="*/ 2147483647 w 86"/>
              <a:gd name="T5" fmla="*/ 2147483647 h 148"/>
              <a:gd name="T6" fmla="*/ 2147483647 w 86"/>
              <a:gd name="T7" fmla="*/ 2147483647 h 148"/>
              <a:gd name="T8" fmla="*/ 2147483647 w 86"/>
              <a:gd name="T9" fmla="*/ 2147483647 h 148"/>
              <a:gd name="T10" fmla="*/ 2147483647 w 86"/>
              <a:gd name="T11" fmla="*/ 2147483647 h 148"/>
              <a:gd name="T12" fmla="*/ 2147483647 w 86"/>
              <a:gd name="T13" fmla="*/ 2147483647 h 148"/>
              <a:gd name="T14" fmla="*/ 2147483647 w 86"/>
              <a:gd name="T15" fmla="*/ 2147483647 h 148"/>
              <a:gd name="T16" fmla="*/ 0 w 86"/>
              <a:gd name="T17" fmla="*/ 0 h 1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
              <a:gd name="T28" fmla="*/ 0 h 148"/>
              <a:gd name="T29" fmla="*/ 86 w 86"/>
              <a:gd name="T30" fmla="*/ 148 h 1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 h="148">
                <a:moveTo>
                  <a:pt x="0" y="0"/>
                </a:moveTo>
                <a:lnTo>
                  <a:pt x="54" y="9"/>
                </a:lnTo>
                <a:lnTo>
                  <a:pt x="86" y="52"/>
                </a:lnTo>
                <a:lnTo>
                  <a:pt x="42" y="148"/>
                </a:lnTo>
                <a:lnTo>
                  <a:pt x="13" y="148"/>
                </a:lnTo>
                <a:lnTo>
                  <a:pt x="13" y="106"/>
                </a:lnTo>
                <a:lnTo>
                  <a:pt x="33" y="94"/>
                </a:lnTo>
                <a:lnTo>
                  <a:pt x="33" y="62"/>
                </a:lnTo>
                <a:lnTo>
                  <a:pt x="0" y="0"/>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61" name="Line 84"/>
          <p:cNvSpPr>
            <a:spLocks noChangeShapeType="1"/>
          </p:cNvSpPr>
          <p:nvPr/>
        </p:nvSpPr>
        <p:spPr bwMode="auto">
          <a:xfrm flipH="1">
            <a:off x="4541838" y="4275138"/>
            <a:ext cx="22225" cy="34925"/>
          </a:xfrm>
          <a:prstGeom prst="line">
            <a:avLst/>
          </a:prstGeom>
          <a:noFill/>
          <a:ln w="1588">
            <a:solidFill>
              <a:srgbClr val="008000"/>
            </a:solidFill>
            <a:round/>
            <a:headEnd/>
            <a:tailEnd/>
          </a:ln>
        </p:spPr>
        <p:txBody>
          <a:bodyPr/>
          <a:lstStyle/>
          <a:p>
            <a:endParaRPr lang="ja-JP" altLang="en-US"/>
          </a:p>
        </p:txBody>
      </p:sp>
      <p:sp>
        <p:nvSpPr>
          <p:cNvPr id="50262" name="Line 85"/>
          <p:cNvSpPr>
            <a:spLocks noChangeShapeType="1"/>
          </p:cNvSpPr>
          <p:nvPr/>
        </p:nvSpPr>
        <p:spPr bwMode="auto">
          <a:xfrm>
            <a:off x="4541838" y="4327525"/>
            <a:ext cx="41275" cy="1588"/>
          </a:xfrm>
          <a:prstGeom prst="line">
            <a:avLst/>
          </a:prstGeom>
          <a:noFill/>
          <a:ln w="1588">
            <a:solidFill>
              <a:srgbClr val="008000"/>
            </a:solidFill>
            <a:round/>
            <a:headEnd/>
            <a:tailEnd/>
          </a:ln>
        </p:spPr>
        <p:txBody>
          <a:bodyPr/>
          <a:lstStyle/>
          <a:p>
            <a:endParaRPr lang="ja-JP" altLang="en-US"/>
          </a:p>
        </p:txBody>
      </p:sp>
      <p:sp>
        <p:nvSpPr>
          <p:cNvPr id="50263" name="Line 86"/>
          <p:cNvSpPr>
            <a:spLocks noChangeShapeType="1"/>
          </p:cNvSpPr>
          <p:nvPr/>
        </p:nvSpPr>
        <p:spPr bwMode="auto">
          <a:xfrm>
            <a:off x="4541838" y="4343400"/>
            <a:ext cx="22225" cy="19050"/>
          </a:xfrm>
          <a:prstGeom prst="line">
            <a:avLst/>
          </a:prstGeom>
          <a:noFill/>
          <a:ln w="1588">
            <a:solidFill>
              <a:srgbClr val="008000"/>
            </a:solidFill>
            <a:round/>
            <a:headEnd/>
            <a:tailEnd/>
          </a:ln>
        </p:spPr>
        <p:txBody>
          <a:bodyPr/>
          <a:lstStyle/>
          <a:p>
            <a:endParaRPr lang="ja-JP" altLang="en-US"/>
          </a:p>
        </p:txBody>
      </p:sp>
      <p:sp>
        <p:nvSpPr>
          <p:cNvPr id="50264" name="Rectangle 87"/>
          <p:cNvSpPr>
            <a:spLocks noChangeArrowheads="1"/>
          </p:cNvSpPr>
          <p:nvPr/>
        </p:nvSpPr>
        <p:spPr bwMode="auto">
          <a:xfrm>
            <a:off x="4537075" y="4267200"/>
            <a:ext cx="98425" cy="139700"/>
          </a:xfrm>
          <a:prstGeom prst="rect">
            <a:avLst/>
          </a:prstGeom>
          <a:noFill/>
          <a:ln w="9525">
            <a:noFill/>
            <a:miter lim="800000"/>
            <a:headEnd/>
            <a:tailEnd/>
          </a:ln>
        </p:spPr>
        <p:txBody>
          <a:bodyPr/>
          <a:lstStyle/>
          <a:p>
            <a:endParaRPr lang="ja-JP" altLang="en-US"/>
          </a:p>
        </p:txBody>
      </p:sp>
      <p:sp>
        <p:nvSpPr>
          <p:cNvPr id="50265" name="Rectangle 88"/>
          <p:cNvSpPr>
            <a:spLocks noChangeArrowheads="1"/>
          </p:cNvSpPr>
          <p:nvPr/>
        </p:nvSpPr>
        <p:spPr bwMode="auto">
          <a:xfrm>
            <a:off x="4537075" y="4313238"/>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66" name="Rectangle 89"/>
          <p:cNvSpPr>
            <a:spLocks noChangeArrowheads="1"/>
          </p:cNvSpPr>
          <p:nvPr/>
        </p:nvSpPr>
        <p:spPr bwMode="auto">
          <a:xfrm>
            <a:off x="4587875" y="42814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67" name="Rectangle 90"/>
          <p:cNvSpPr>
            <a:spLocks noChangeArrowheads="1"/>
          </p:cNvSpPr>
          <p:nvPr/>
        </p:nvSpPr>
        <p:spPr bwMode="auto">
          <a:xfrm>
            <a:off x="4586288" y="4267200"/>
            <a:ext cx="98425" cy="139700"/>
          </a:xfrm>
          <a:prstGeom prst="rect">
            <a:avLst/>
          </a:prstGeom>
          <a:noFill/>
          <a:ln w="9525">
            <a:noFill/>
            <a:miter lim="800000"/>
            <a:headEnd/>
            <a:tailEnd/>
          </a:ln>
        </p:spPr>
        <p:txBody>
          <a:bodyPr/>
          <a:lstStyle/>
          <a:p>
            <a:endParaRPr lang="ja-JP" altLang="en-US"/>
          </a:p>
        </p:txBody>
      </p:sp>
      <p:sp>
        <p:nvSpPr>
          <p:cNvPr id="50268" name="Rectangle 91"/>
          <p:cNvSpPr>
            <a:spLocks noChangeArrowheads="1"/>
          </p:cNvSpPr>
          <p:nvPr/>
        </p:nvSpPr>
        <p:spPr bwMode="auto">
          <a:xfrm>
            <a:off x="4586288" y="4313238"/>
            <a:ext cx="46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a:t>
            </a:r>
            <a:endParaRPr kumimoji="1" lang="en-US" altLang="ja-JP" sz="1200">
              <a:latin typeface="Garamond" pitchFamily="18" charset="0"/>
            </a:endParaRPr>
          </a:p>
        </p:txBody>
      </p:sp>
      <p:sp>
        <p:nvSpPr>
          <p:cNvPr id="50269" name="Rectangle 92"/>
          <p:cNvSpPr>
            <a:spLocks noChangeArrowheads="1"/>
          </p:cNvSpPr>
          <p:nvPr/>
        </p:nvSpPr>
        <p:spPr bwMode="auto">
          <a:xfrm>
            <a:off x="4637088" y="42814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70" name="Rectangle 93"/>
          <p:cNvSpPr>
            <a:spLocks noChangeArrowheads="1"/>
          </p:cNvSpPr>
          <p:nvPr/>
        </p:nvSpPr>
        <p:spPr bwMode="auto">
          <a:xfrm>
            <a:off x="4637088" y="4267200"/>
            <a:ext cx="88900" cy="139700"/>
          </a:xfrm>
          <a:prstGeom prst="rect">
            <a:avLst/>
          </a:prstGeom>
          <a:noFill/>
          <a:ln w="9525">
            <a:noFill/>
            <a:miter lim="800000"/>
            <a:headEnd/>
            <a:tailEnd/>
          </a:ln>
        </p:spPr>
        <p:txBody>
          <a:bodyPr/>
          <a:lstStyle/>
          <a:p>
            <a:endParaRPr lang="ja-JP" altLang="en-US"/>
          </a:p>
        </p:txBody>
      </p:sp>
      <p:sp>
        <p:nvSpPr>
          <p:cNvPr id="50271" name="Rectangle 94"/>
          <p:cNvSpPr>
            <a:spLocks noChangeArrowheads="1"/>
          </p:cNvSpPr>
          <p:nvPr/>
        </p:nvSpPr>
        <p:spPr bwMode="auto">
          <a:xfrm>
            <a:off x="4637088" y="4313238"/>
            <a:ext cx="3810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1</a:t>
            </a:r>
            <a:endParaRPr kumimoji="1" lang="en-US" altLang="ja-JP" sz="1200">
              <a:latin typeface="Garamond" pitchFamily="18" charset="0"/>
            </a:endParaRPr>
          </a:p>
        </p:txBody>
      </p:sp>
      <p:sp>
        <p:nvSpPr>
          <p:cNvPr id="50272" name="Rectangle 95"/>
          <p:cNvSpPr>
            <a:spLocks noChangeArrowheads="1"/>
          </p:cNvSpPr>
          <p:nvPr/>
        </p:nvSpPr>
        <p:spPr bwMode="auto">
          <a:xfrm>
            <a:off x="4681538" y="42814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73" name="Freeform 96"/>
          <p:cNvSpPr>
            <a:spLocks/>
          </p:cNvSpPr>
          <p:nvPr/>
        </p:nvSpPr>
        <p:spPr bwMode="auto">
          <a:xfrm>
            <a:off x="4144963" y="4152900"/>
            <a:ext cx="146050" cy="95250"/>
          </a:xfrm>
          <a:custGeom>
            <a:avLst/>
            <a:gdLst>
              <a:gd name="T0" fmla="*/ 2147483647 w 152"/>
              <a:gd name="T1" fmla="*/ 0 h 117"/>
              <a:gd name="T2" fmla="*/ 0 w 152"/>
              <a:gd name="T3" fmla="*/ 2147483647 h 117"/>
              <a:gd name="T4" fmla="*/ 2147483647 w 152"/>
              <a:gd name="T5" fmla="*/ 2147483647 h 117"/>
              <a:gd name="T6" fmla="*/ 2147483647 w 152"/>
              <a:gd name="T7" fmla="*/ 2147483647 h 117"/>
              <a:gd name="T8" fmla="*/ 2147483647 w 152"/>
              <a:gd name="T9" fmla="*/ 0 h 117"/>
              <a:gd name="T10" fmla="*/ 0 60000 65536"/>
              <a:gd name="T11" fmla="*/ 0 60000 65536"/>
              <a:gd name="T12" fmla="*/ 0 60000 65536"/>
              <a:gd name="T13" fmla="*/ 0 60000 65536"/>
              <a:gd name="T14" fmla="*/ 0 60000 65536"/>
              <a:gd name="T15" fmla="*/ 0 w 152"/>
              <a:gd name="T16" fmla="*/ 0 h 117"/>
              <a:gd name="T17" fmla="*/ 152 w 152"/>
              <a:gd name="T18" fmla="*/ 117 h 117"/>
            </a:gdLst>
            <a:ahLst/>
            <a:cxnLst>
              <a:cxn ang="T10">
                <a:pos x="T0" y="T1"/>
              </a:cxn>
              <a:cxn ang="T11">
                <a:pos x="T2" y="T3"/>
              </a:cxn>
              <a:cxn ang="T12">
                <a:pos x="T4" y="T5"/>
              </a:cxn>
              <a:cxn ang="T13">
                <a:pos x="T6" y="T7"/>
              </a:cxn>
              <a:cxn ang="T14">
                <a:pos x="T8" y="T9"/>
              </a:cxn>
            </a:cxnLst>
            <a:rect l="T15" t="T16" r="T17" b="T18"/>
            <a:pathLst>
              <a:path w="152" h="117">
                <a:moveTo>
                  <a:pt x="56" y="0"/>
                </a:moveTo>
                <a:lnTo>
                  <a:pt x="0" y="117"/>
                </a:lnTo>
                <a:lnTo>
                  <a:pt x="139" y="117"/>
                </a:lnTo>
                <a:lnTo>
                  <a:pt x="152" y="52"/>
                </a:lnTo>
                <a:lnTo>
                  <a:pt x="56" y="0"/>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74" name="Freeform 97"/>
          <p:cNvSpPr>
            <a:spLocks/>
          </p:cNvSpPr>
          <p:nvPr/>
        </p:nvSpPr>
        <p:spPr bwMode="auto">
          <a:xfrm>
            <a:off x="4451350" y="4643438"/>
            <a:ext cx="112713" cy="68262"/>
          </a:xfrm>
          <a:custGeom>
            <a:avLst/>
            <a:gdLst>
              <a:gd name="T0" fmla="*/ 2147483647 w 118"/>
              <a:gd name="T1" fmla="*/ 0 h 84"/>
              <a:gd name="T2" fmla="*/ 0 w 118"/>
              <a:gd name="T3" fmla="*/ 2147483647 h 84"/>
              <a:gd name="T4" fmla="*/ 2147483647 w 118"/>
              <a:gd name="T5" fmla="*/ 2147483647 h 84"/>
              <a:gd name="T6" fmla="*/ 2147483647 w 118"/>
              <a:gd name="T7" fmla="*/ 2147483647 h 84"/>
              <a:gd name="T8" fmla="*/ 2147483647 w 118"/>
              <a:gd name="T9" fmla="*/ 0 h 84"/>
              <a:gd name="T10" fmla="*/ 0 60000 65536"/>
              <a:gd name="T11" fmla="*/ 0 60000 65536"/>
              <a:gd name="T12" fmla="*/ 0 60000 65536"/>
              <a:gd name="T13" fmla="*/ 0 60000 65536"/>
              <a:gd name="T14" fmla="*/ 0 60000 65536"/>
              <a:gd name="T15" fmla="*/ 0 w 118"/>
              <a:gd name="T16" fmla="*/ 0 h 84"/>
              <a:gd name="T17" fmla="*/ 118 w 118"/>
              <a:gd name="T18" fmla="*/ 84 h 84"/>
            </a:gdLst>
            <a:ahLst/>
            <a:cxnLst>
              <a:cxn ang="T10">
                <a:pos x="T0" y="T1"/>
              </a:cxn>
              <a:cxn ang="T11">
                <a:pos x="T2" y="T3"/>
              </a:cxn>
              <a:cxn ang="T12">
                <a:pos x="T4" y="T5"/>
              </a:cxn>
              <a:cxn ang="T13">
                <a:pos x="T6" y="T7"/>
              </a:cxn>
              <a:cxn ang="T14">
                <a:pos x="T8" y="T9"/>
              </a:cxn>
            </a:cxnLst>
            <a:rect l="T15" t="T16" r="T17" b="T18"/>
            <a:pathLst>
              <a:path w="118" h="84">
                <a:moveTo>
                  <a:pt x="53" y="0"/>
                </a:moveTo>
                <a:lnTo>
                  <a:pt x="0" y="84"/>
                </a:lnTo>
                <a:lnTo>
                  <a:pt x="77" y="84"/>
                </a:lnTo>
                <a:lnTo>
                  <a:pt x="118" y="10"/>
                </a:lnTo>
                <a:lnTo>
                  <a:pt x="53" y="0"/>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75" name="Rectangle 98"/>
          <p:cNvSpPr>
            <a:spLocks noChangeArrowheads="1"/>
          </p:cNvSpPr>
          <p:nvPr/>
        </p:nvSpPr>
        <p:spPr bwMode="auto">
          <a:xfrm>
            <a:off x="4459288" y="4695825"/>
            <a:ext cx="88900" cy="117475"/>
          </a:xfrm>
          <a:prstGeom prst="rect">
            <a:avLst/>
          </a:prstGeom>
          <a:noFill/>
          <a:ln w="9525">
            <a:noFill/>
            <a:miter lim="800000"/>
            <a:headEnd/>
            <a:tailEnd/>
          </a:ln>
        </p:spPr>
        <p:txBody>
          <a:bodyPr/>
          <a:lstStyle/>
          <a:p>
            <a:endParaRPr lang="ja-JP" altLang="en-US"/>
          </a:p>
        </p:txBody>
      </p:sp>
      <p:sp>
        <p:nvSpPr>
          <p:cNvPr id="50276" name="Rectangle 99"/>
          <p:cNvSpPr>
            <a:spLocks noChangeArrowheads="1"/>
          </p:cNvSpPr>
          <p:nvPr/>
        </p:nvSpPr>
        <p:spPr bwMode="auto">
          <a:xfrm>
            <a:off x="4459288" y="4741863"/>
            <a:ext cx="444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77" name="Rectangle 100"/>
          <p:cNvSpPr>
            <a:spLocks noChangeArrowheads="1"/>
          </p:cNvSpPr>
          <p:nvPr/>
        </p:nvSpPr>
        <p:spPr bwMode="auto">
          <a:xfrm>
            <a:off x="4510088" y="47101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78" name="Rectangle 101"/>
          <p:cNvSpPr>
            <a:spLocks noChangeArrowheads="1"/>
          </p:cNvSpPr>
          <p:nvPr/>
        </p:nvSpPr>
        <p:spPr bwMode="auto">
          <a:xfrm>
            <a:off x="4508500" y="4695825"/>
            <a:ext cx="174625" cy="117475"/>
          </a:xfrm>
          <a:prstGeom prst="rect">
            <a:avLst/>
          </a:prstGeom>
          <a:noFill/>
          <a:ln w="9525">
            <a:noFill/>
            <a:miter lim="800000"/>
            <a:headEnd/>
            <a:tailEnd/>
          </a:ln>
        </p:spPr>
        <p:txBody>
          <a:bodyPr/>
          <a:lstStyle/>
          <a:p>
            <a:endParaRPr lang="ja-JP" altLang="en-US"/>
          </a:p>
        </p:txBody>
      </p:sp>
      <p:sp>
        <p:nvSpPr>
          <p:cNvPr id="50279" name="Rectangle 102"/>
          <p:cNvSpPr>
            <a:spLocks noChangeArrowheads="1"/>
          </p:cNvSpPr>
          <p:nvPr/>
        </p:nvSpPr>
        <p:spPr bwMode="auto">
          <a:xfrm>
            <a:off x="4508500" y="4741863"/>
            <a:ext cx="1206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S12</a:t>
            </a:r>
            <a:endParaRPr kumimoji="1" lang="en-US" altLang="ja-JP" sz="1200">
              <a:latin typeface="Garamond" pitchFamily="18" charset="0"/>
            </a:endParaRPr>
          </a:p>
        </p:txBody>
      </p:sp>
      <p:sp>
        <p:nvSpPr>
          <p:cNvPr id="50280" name="Rectangle 103"/>
          <p:cNvSpPr>
            <a:spLocks noChangeArrowheads="1"/>
          </p:cNvSpPr>
          <p:nvPr/>
        </p:nvSpPr>
        <p:spPr bwMode="auto">
          <a:xfrm>
            <a:off x="4645025" y="47101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81" name="Freeform 104"/>
          <p:cNvSpPr>
            <a:spLocks/>
          </p:cNvSpPr>
          <p:nvPr/>
        </p:nvSpPr>
        <p:spPr bwMode="auto">
          <a:xfrm>
            <a:off x="4189413" y="4711700"/>
            <a:ext cx="434975" cy="271463"/>
          </a:xfrm>
          <a:custGeom>
            <a:avLst/>
            <a:gdLst>
              <a:gd name="T0" fmla="*/ 2147483647 w 458"/>
              <a:gd name="T1" fmla="*/ 0 h 330"/>
              <a:gd name="T2" fmla="*/ 0 w 458"/>
              <a:gd name="T3" fmla="*/ 2147483647 h 330"/>
              <a:gd name="T4" fmla="*/ 2147483647 w 458"/>
              <a:gd name="T5" fmla="*/ 2147483647 h 330"/>
              <a:gd name="T6" fmla="*/ 2147483647 w 458"/>
              <a:gd name="T7" fmla="*/ 2147483647 h 330"/>
              <a:gd name="T8" fmla="*/ 2147483647 w 458"/>
              <a:gd name="T9" fmla="*/ 0 h 330"/>
              <a:gd name="T10" fmla="*/ 0 60000 65536"/>
              <a:gd name="T11" fmla="*/ 0 60000 65536"/>
              <a:gd name="T12" fmla="*/ 0 60000 65536"/>
              <a:gd name="T13" fmla="*/ 0 60000 65536"/>
              <a:gd name="T14" fmla="*/ 0 60000 65536"/>
              <a:gd name="T15" fmla="*/ 0 w 458"/>
              <a:gd name="T16" fmla="*/ 0 h 330"/>
              <a:gd name="T17" fmla="*/ 458 w 458"/>
              <a:gd name="T18" fmla="*/ 330 h 330"/>
            </a:gdLst>
            <a:ahLst/>
            <a:cxnLst>
              <a:cxn ang="T10">
                <a:pos x="T0" y="T1"/>
              </a:cxn>
              <a:cxn ang="T11">
                <a:pos x="T2" y="T3"/>
              </a:cxn>
              <a:cxn ang="T12">
                <a:pos x="T4" y="T5"/>
              </a:cxn>
              <a:cxn ang="T13">
                <a:pos x="T6" y="T7"/>
              </a:cxn>
              <a:cxn ang="T14">
                <a:pos x="T8" y="T9"/>
              </a:cxn>
            </a:cxnLst>
            <a:rect l="T15" t="T16" r="T17" b="T18"/>
            <a:pathLst>
              <a:path w="458" h="330">
                <a:moveTo>
                  <a:pt x="74" y="0"/>
                </a:moveTo>
                <a:lnTo>
                  <a:pt x="0" y="139"/>
                </a:lnTo>
                <a:lnTo>
                  <a:pt x="287" y="330"/>
                </a:lnTo>
                <a:lnTo>
                  <a:pt x="458" y="139"/>
                </a:lnTo>
                <a:lnTo>
                  <a:pt x="74" y="0"/>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82" name="Rectangle 105"/>
          <p:cNvSpPr>
            <a:spLocks noChangeArrowheads="1"/>
          </p:cNvSpPr>
          <p:nvPr/>
        </p:nvSpPr>
        <p:spPr bwMode="auto">
          <a:xfrm>
            <a:off x="4318000" y="4794250"/>
            <a:ext cx="88900" cy="184150"/>
          </a:xfrm>
          <a:prstGeom prst="rect">
            <a:avLst/>
          </a:prstGeom>
          <a:noFill/>
          <a:ln w="9525">
            <a:noFill/>
            <a:miter lim="800000"/>
            <a:headEnd/>
            <a:tailEnd/>
          </a:ln>
        </p:spPr>
        <p:txBody>
          <a:bodyPr/>
          <a:lstStyle/>
          <a:p>
            <a:endParaRPr lang="ja-JP" altLang="en-US"/>
          </a:p>
        </p:txBody>
      </p:sp>
      <p:sp>
        <p:nvSpPr>
          <p:cNvPr id="50283" name="Rectangle 106"/>
          <p:cNvSpPr>
            <a:spLocks noChangeArrowheads="1"/>
          </p:cNvSpPr>
          <p:nvPr/>
        </p:nvSpPr>
        <p:spPr bwMode="auto">
          <a:xfrm>
            <a:off x="4318000" y="4838700"/>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284" name="Rectangle 107"/>
          <p:cNvSpPr>
            <a:spLocks noChangeArrowheads="1"/>
          </p:cNvSpPr>
          <p:nvPr/>
        </p:nvSpPr>
        <p:spPr bwMode="auto">
          <a:xfrm>
            <a:off x="4370388" y="480695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85" name="Rectangle 108"/>
          <p:cNvSpPr>
            <a:spLocks noChangeArrowheads="1"/>
          </p:cNvSpPr>
          <p:nvPr/>
        </p:nvSpPr>
        <p:spPr bwMode="auto">
          <a:xfrm>
            <a:off x="4367213" y="4794250"/>
            <a:ext cx="173037" cy="184150"/>
          </a:xfrm>
          <a:prstGeom prst="rect">
            <a:avLst/>
          </a:prstGeom>
          <a:noFill/>
          <a:ln w="9525">
            <a:noFill/>
            <a:miter lim="800000"/>
            <a:headEnd/>
            <a:tailEnd/>
          </a:ln>
        </p:spPr>
        <p:txBody>
          <a:bodyPr/>
          <a:lstStyle/>
          <a:p>
            <a:endParaRPr lang="ja-JP" altLang="en-US"/>
          </a:p>
        </p:txBody>
      </p:sp>
      <p:sp>
        <p:nvSpPr>
          <p:cNvPr id="50286" name="Rectangle 109"/>
          <p:cNvSpPr>
            <a:spLocks noChangeArrowheads="1"/>
          </p:cNvSpPr>
          <p:nvPr/>
        </p:nvSpPr>
        <p:spPr bwMode="auto">
          <a:xfrm>
            <a:off x="4367213" y="4838700"/>
            <a:ext cx="1222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S11</a:t>
            </a:r>
            <a:endParaRPr kumimoji="1" lang="en-US" altLang="ja-JP" sz="1200">
              <a:latin typeface="Garamond" pitchFamily="18" charset="0"/>
            </a:endParaRPr>
          </a:p>
        </p:txBody>
      </p:sp>
      <p:sp>
        <p:nvSpPr>
          <p:cNvPr id="50287" name="Rectangle 110"/>
          <p:cNvSpPr>
            <a:spLocks noChangeArrowheads="1"/>
          </p:cNvSpPr>
          <p:nvPr/>
        </p:nvSpPr>
        <p:spPr bwMode="auto">
          <a:xfrm>
            <a:off x="4502150" y="480695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88" name="Freeform 111"/>
          <p:cNvSpPr>
            <a:spLocks/>
          </p:cNvSpPr>
          <p:nvPr/>
        </p:nvSpPr>
        <p:spPr bwMode="auto">
          <a:xfrm>
            <a:off x="7540625" y="5487988"/>
            <a:ext cx="322263" cy="182562"/>
          </a:xfrm>
          <a:custGeom>
            <a:avLst/>
            <a:gdLst>
              <a:gd name="T0" fmla="*/ 2147483647 w 342"/>
              <a:gd name="T1" fmla="*/ 2147483647 h 225"/>
              <a:gd name="T2" fmla="*/ 2147483647 w 342"/>
              <a:gd name="T3" fmla="*/ 2147483647 h 225"/>
              <a:gd name="T4" fmla="*/ 2147483647 w 342"/>
              <a:gd name="T5" fmla="*/ 2147483647 h 225"/>
              <a:gd name="T6" fmla="*/ 2147483647 w 342"/>
              <a:gd name="T7" fmla="*/ 2147483647 h 225"/>
              <a:gd name="T8" fmla="*/ 2147483647 w 342"/>
              <a:gd name="T9" fmla="*/ 2147483647 h 225"/>
              <a:gd name="T10" fmla="*/ 2147483647 w 342"/>
              <a:gd name="T11" fmla="*/ 0 h 225"/>
              <a:gd name="T12" fmla="*/ 2147483647 w 342"/>
              <a:gd name="T13" fmla="*/ 2147483647 h 225"/>
              <a:gd name="T14" fmla="*/ 2147483647 w 342"/>
              <a:gd name="T15" fmla="*/ 2147483647 h 225"/>
              <a:gd name="T16" fmla="*/ 2147483647 w 342"/>
              <a:gd name="T17" fmla="*/ 2147483647 h 225"/>
              <a:gd name="T18" fmla="*/ 2147483647 w 342"/>
              <a:gd name="T19" fmla="*/ 2147483647 h 225"/>
              <a:gd name="T20" fmla="*/ 2147483647 w 342"/>
              <a:gd name="T21" fmla="*/ 2147483647 h 225"/>
              <a:gd name="T22" fmla="*/ 0 w 342"/>
              <a:gd name="T23" fmla="*/ 2147483647 h 225"/>
              <a:gd name="T24" fmla="*/ 2147483647 w 342"/>
              <a:gd name="T25" fmla="*/ 2147483647 h 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2"/>
              <a:gd name="T40" fmla="*/ 0 h 225"/>
              <a:gd name="T41" fmla="*/ 342 w 342"/>
              <a:gd name="T42" fmla="*/ 225 h 22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2" h="225">
                <a:moveTo>
                  <a:pt x="69" y="20"/>
                </a:moveTo>
                <a:lnTo>
                  <a:pt x="109" y="29"/>
                </a:lnTo>
                <a:lnTo>
                  <a:pt x="146" y="40"/>
                </a:lnTo>
                <a:lnTo>
                  <a:pt x="195" y="29"/>
                </a:lnTo>
                <a:lnTo>
                  <a:pt x="245" y="9"/>
                </a:lnTo>
                <a:lnTo>
                  <a:pt x="265" y="0"/>
                </a:lnTo>
                <a:lnTo>
                  <a:pt x="342" y="106"/>
                </a:lnTo>
                <a:lnTo>
                  <a:pt x="294" y="196"/>
                </a:lnTo>
                <a:lnTo>
                  <a:pt x="225" y="216"/>
                </a:lnTo>
                <a:lnTo>
                  <a:pt x="146" y="225"/>
                </a:lnTo>
                <a:lnTo>
                  <a:pt x="60" y="216"/>
                </a:lnTo>
                <a:lnTo>
                  <a:pt x="0" y="196"/>
                </a:lnTo>
                <a:lnTo>
                  <a:pt x="69" y="20"/>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289" name="Oval 112"/>
          <p:cNvSpPr>
            <a:spLocks noChangeArrowheads="1"/>
          </p:cNvSpPr>
          <p:nvPr/>
        </p:nvSpPr>
        <p:spPr bwMode="auto">
          <a:xfrm>
            <a:off x="6572250" y="3235325"/>
            <a:ext cx="107950" cy="92075"/>
          </a:xfrm>
          <a:prstGeom prst="ellipse">
            <a:avLst/>
          </a:prstGeom>
          <a:solidFill>
            <a:srgbClr val="00FF00">
              <a:alpha val="59999"/>
            </a:srgbClr>
          </a:solidFill>
          <a:ln w="1588">
            <a:solidFill>
              <a:srgbClr val="008000"/>
            </a:solidFill>
            <a:round/>
            <a:headEnd/>
            <a:tailEnd/>
          </a:ln>
        </p:spPr>
        <p:txBody>
          <a:bodyPr/>
          <a:lstStyle/>
          <a:p>
            <a:endParaRPr lang="ja-JP" altLang="en-US"/>
          </a:p>
        </p:txBody>
      </p:sp>
      <p:sp>
        <p:nvSpPr>
          <p:cNvPr id="50290" name="Rectangle 113"/>
          <p:cNvSpPr>
            <a:spLocks noChangeArrowheads="1"/>
          </p:cNvSpPr>
          <p:nvPr/>
        </p:nvSpPr>
        <p:spPr bwMode="auto">
          <a:xfrm>
            <a:off x="6540500" y="3275013"/>
            <a:ext cx="214313" cy="152400"/>
          </a:xfrm>
          <a:prstGeom prst="rect">
            <a:avLst/>
          </a:prstGeom>
          <a:noFill/>
          <a:ln w="9525">
            <a:noFill/>
            <a:miter lim="800000"/>
            <a:headEnd/>
            <a:tailEnd/>
          </a:ln>
        </p:spPr>
        <p:txBody>
          <a:bodyPr/>
          <a:lstStyle/>
          <a:p>
            <a:endParaRPr lang="ja-JP" altLang="en-US"/>
          </a:p>
        </p:txBody>
      </p:sp>
      <p:sp>
        <p:nvSpPr>
          <p:cNvPr id="50291" name="Rectangle 114"/>
          <p:cNvSpPr>
            <a:spLocks noChangeArrowheads="1"/>
          </p:cNvSpPr>
          <p:nvPr/>
        </p:nvSpPr>
        <p:spPr bwMode="auto">
          <a:xfrm>
            <a:off x="6540500" y="3321050"/>
            <a:ext cx="57150" cy="92075"/>
          </a:xfrm>
          <a:prstGeom prst="rect">
            <a:avLst/>
          </a:prstGeom>
          <a:noFill/>
          <a:ln w="9525">
            <a:noFill/>
            <a:miter lim="800000"/>
            <a:headEnd/>
            <a:tailEnd/>
          </a:ln>
        </p:spPr>
        <p:txBody>
          <a:bodyPr wrap="none" lIns="0" tIns="0" rIns="0" bIns="0">
            <a:spAutoFit/>
          </a:bodyPr>
          <a:lstStyle/>
          <a:p>
            <a:pPr eaLnBrk="1" hangingPunct="1"/>
            <a:r>
              <a:rPr kumimoji="1" lang="ja-JP" altLang="en-US" sz="600">
                <a:solidFill>
                  <a:srgbClr val="000000"/>
                </a:solidFill>
                <a:latin typeface="ＭＳ Ｐゴシック" charset="-128"/>
              </a:rPr>
              <a:t>Ｋ</a:t>
            </a:r>
            <a:endParaRPr kumimoji="1" lang="ja-JP" altLang="en-US" sz="1200">
              <a:latin typeface="Garamond" pitchFamily="18" charset="0"/>
            </a:endParaRPr>
          </a:p>
        </p:txBody>
      </p:sp>
      <p:sp>
        <p:nvSpPr>
          <p:cNvPr id="50292" name="Rectangle 115"/>
          <p:cNvSpPr>
            <a:spLocks noChangeArrowheads="1"/>
          </p:cNvSpPr>
          <p:nvPr/>
        </p:nvSpPr>
        <p:spPr bwMode="auto">
          <a:xfrm>
            <a:off x="6604000" y="3321050"/>
            <a:ext cx="841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K3</a:t>
            </a:r>
            <a:endParaRPr kumimoji="1" lang="en-US" altLang="ja-JP" sz="1200">
              <a:latin typeface="Garamond" pitchFamily="18" charset="0"/>
            </a:endParaRPr>
          </a:p>
        </p:txBody>
      </p:sp>
      <p:sp>
        <p:nvSpPr>
          <p:cNvPr id="50293" name="Rectangle 116"/>
          <p:cNvSpPr>
            <a:spLocks noChangeArrowheads="1"/>
          </p:cNvSpPr>
          <p:nvPr/>
        </p:nvSpPr>
        <p:spPr bwMode="auto">
          <a:xfrm>
            <a:off x="6697663" y="32893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94" name="Freeform 117"/>
          <p:cNvSpPr>
            <a:spLocks/>
          </p:cNvSpPr>
          <p:nvPr/>
        </p:nvSpPr>
        <p:spPr bwMode="auto">
          <a:xfrm>
            <a:off x="6945313" y="3175000"/>
            <a:ext cx="207962" cy="117475"/>
          </a:xfrm>
          <a:custGeom>
            <a:avLst/>
            <a:gdLst>
              <a:gd name="T0" fmla="*/ 2147483647 w 222"/>
              <a:gd name="T1" fmla="*/ 2147483647 h 146"/>
              <a:gd name="T2" fmla="*/ 2147483647 w 222"/>
              <a:gd name="T3" fmla="*/ 0 h 146"/>
              <a:gd name="T4" fmla="*/ 0 w 222"/>
              <a:gd name="T5" fmla="*/ 2147483647 h 146"/>
              <a:gd name="T6" fmla="*/ 2147483647 w 222"/>
              <a:gd name="T7" fmla="*/ 2147483647 h 146"/>
              <a:gd name="T8" fmla="*/ 2147483647 w 222"/>
              <a:gd name="T9" fmla="*/ 2147483647 h 146"/>
              <a:gd name="T10" fmla="*/ 0 60000 65536"/>
              <a:gd name="T11" fmla="*/ 0 60000 65536"/>
              <a:gd name="T12" fmla="*/ 0 60000 65536"/>
              <a:gd name="T13" fmla="*/ 0 60000 65536"/>
              <a:gd name="T14" fmla="*/ 0 60000 65536"/>
              <a:gd name="T15" fmla="*/ 0 w 222"/>
              <a:gd name="T16" fmla="*/ 0 h 146"/>
              <a:gd name="T17" fmla="*/ 222 w 222"/>
              <a:gd name="T18" fmla="*/ 146 h 146"/>
            </a:gdLst>
            <a:ahLst/>
            <a:cxnLst>
              <a:cxn ang="T10">
                <a:pos x="T0" y="T1"/>
              </a:cxn>
              <a:cxn ang="T11">
                <a:pos x="T2" y="T3"/>
              </a:cxn>
              <a:cxn ang="T12">
                <a:pos x="T4" y="T5"/>
              </a:cxn>
              <a:cxn ang="T13">
                <a:pos x="T6" y="T7"/>
              </a:cxn>
              <a:cxn ang="T14">
                <a:pos x="T8" y="T9"/>
              </a:cxn>
            </a:cxnLst>
            <a:rect l="T15" t="T16" r="T17" b="T18"/>
            <a:pathLst>
              <a:path w="222" h="146">
                <a:moveTo>
                  <a:pt x="222" y="97"/>
                </a:moveTo>
                <a:lnTo>
                  <a:pt x="196" y="0"/>
                </a:lnTo>
                <a:lnTo>
                  <a:pt x="0" y="122"/>
                </a:lnTo>
                <a:lnTo>
                  <a:pt x="109" y="146"/>
                </a:lnTo>
                <a:lnTo>
                  <a:pt x="222" y="97"/>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295" name="Rectangle 118"/>
          <p:cNvSpPr>
            <a:spLocks noChangeArrowheads="1"/>
          </p:cNvSpPr>
          <p:nvPr/>
        </p:nvSpPr>
        <p:spPr bwMode="auto">
          <a:xfrm>
            <a:off x="6929438" y="3276600"/>
            <a:ext cx="201612" cy="150813"/>
          </a:xfrm>
          <a:prstGeom prst="rect">
            <a:avLst/>
          </a:prstGeom>
          <a:noFill/>
          <a:ln w="9525">
            <a:noFill/>
            <a:miter lim="800000"/>
            <a:headEnd/>
            <a:tailEnd/>
          </a:ln>
        </p:spPr>
        <p:txBody>
          <a:bodyPr/>
          <a:lstStyle/>
          <a:p>
            <a:endParaRPr lang="ja-JP" altLang="en-US"/>
          </a:p>
        </p:txBody>
      </p:sp>
      <p:sp>
        <p:nvSpPr>
          <p:cNvPr id="50296" name="Rectangle 119"/>
          <p:cNvSpPr>
            <a:spLocks noChangeArrowheads="1"/>
          </p:cNvSpPr>
          <p:nvPr/>
        </p:nvSpPr>
        <p:spPr bwMode="auto">
          <a:xfrm>
            <a:off x="6929438" y="3322638"/>
            <a:ext cx="131762"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KK4</a:t>
            </a:r>
            <a:endParaRPr kumimoji="1" lang="en-US" altLang="ja-JP" sz="1200">
              <a:latin typeface="Garamond" pitchFamily="18" charset="0"/>
            </a:endParaRPr>
          </a:p>
        </p:txBody>
      </p:sp>
      <p:sp>
        <p:nvSpPr>
          <p:cNvPr id="50297" name="Rectangle 120"/>
          <p:cNvSpPr>
            <a:spLocks noChangeArrowheads="1"/>
          </p:cNvSpPr>
          <p:nvPr/>
        </p:nvSpPr>
        <p:spPr bwMode="auto">
          <a:xfrm>
            <a:off x="7073900" y="3290888"/>
            <a:ext cx="23813"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298" name="Freeform 121"/>
          <p:cNvSpPr>
            <a:spLocks/>
          </p:cNvSpPr>
          <p:nvPr/>
        </p:nvSpPr>
        <p:spPr bwMode="auto">
          <a:xfrm>
            <a:off x="7316788" y="3352800"/>
            <a:ext cx="358775" cy="303213"/>
          </a:xfrm>
          <a:custGeom>
            <a:avLst/>
            <a:gdLst>
              <a:gd name="T0" fmla="*/ 2147483647 w 379"/>
              <a:gd name="T1" fmla="*/ 2147483647 h 367"/>
              <a:gd name="T2" fmla="*/ 2147483647 w 379"/>
              <a:gd name="T3" fmla="*/ 0 h 367"/>
              <a:gd name="T4" fmla="*/ 0 w 379"/>
              <a:gd name="T5" fmla="*/ 2147483647 h 367"/>
              <a:gd name="T6" fmla="*/ 2147483647 w 379"/>
              <a:gd name="T7" fmla="*/ 2147483647 h 367"/>
              <a:gd name="T8" fmla="*/ 2147483647 w 379"/>
              <a:gd name="T9" fmla="*/ 2147483647 h 367"/>
              <a:gd name="T10" fmla="*/ 0 60000 65536"/>
              <a:gd name="T11" fmla="*/ 0 60000 65536"/>
              <a:gd name="T12" fmla="*/ 0 60000 65536"/>
              <a:gd name="T13" fmla="*/ 0 60000 65536"/>
              <a:gd name="T14" fmla="*/ 0 60000 65536"/>
              <a:gd name="T15" fmla="*/ 0 w 379"/>
              <a:gd name="T16" fmla="*/ 0 h 367"/>
              <a:gd name="T17" fmla="*/ 379 w 379"/>
              <a:gd name="T18" fmla="*/ 367 h 367"/>
            </a:gdLst>
            <a:ahLst/>
            <a:cxnLst>
              <a:cxn ang="T10">
                <a:pos x="T0" y="T1"/>
              </a:cxn>
              <a:cxn ang="T11">
                <a:pos x="T2" y="T3"/>
              </a:cxn>
              <a:cxn ang="T12">
                <a:pos x="T4" y="T5"/>
              </a:cxn>
              <a:cxn ang="T13">
                <a:pos x="T6" y="T7"/>
              </a:cxn>
              <a:cxn ang="T14">
                <a:pos x="T8" y="T9"/>
              </a:cxn>
            </a:cxnLst>
            <a:rect l="T15" t="T16" r="T17" b="T18"/>
            <a:pathLst>
              <a:path w="379" h="367">
                <a:moveTo>
                  <a:pt x="379" y="71"/>
                </a:moveTo>
                <a:lnTo>
                  <a:pt x="121" y="0"/>
                </a:lnTo>
                <a:lnTo>
                  <a:pt x="0" y="196"/>
                </a:lnTo>
                <a:lnTo>
                  <a:pt x="146" y="367"/>
                </a:lnTo>
                <a:lnTo>
                  <a:pt x="379" y="71"/>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299" name="Rectangle 122"/>
          <p:cNvSpPr>
            <a:spLocks noChangeArrowheads="1"/>
          </p:cNvSpPr>
          <p:nvPr/>
        </p:nvSpPr>
        <p:spPr bwMode="auto">
          <a:xfrm>
            <a:off x="7381875" y="3427413"/>
            <a:ext cx="200025" cy="161925"/>
          </a:xfrm>
          <a:prstGeom prst="rect">
            <a:avLst/>
          </a:prstGeom>
          <a:noFill/>
          <a:ln w="9525">
            <a:noFill/>
            <a:miter lim="800000"/>
            <a:headEnd/>
            <a:tailEnd/>
          </a:ln>
        </p:spPr>
        <p:txBody>
          <a:bodyPr/>
          <a:lstStyle/>
          <a:p>
            <a:endParaRPr lang="ja-JP" altLang="en-US"/>
          </a:p>
        </p:txBody>
      </p:sp>
      <p:sp>
        <p:nvSpPr>
          <p:cNvPr id="50300" name="Rectangle 123"/>
          <p:cNvSpPr>
            <a:spLocks noChangeArrowheads="1"/>
          </p:cNvSpPr>
          <p:nvPr/>
        </p:nvSpPr>
        <p:spPr bwMode="auto">
          <a:xfrm>
            <a:off x="7381875" y="3473450"/>
            <a:ext cx="13017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KK5</a:t>
            </a:r>
            <a:endParaRPr kumimoji="1" lang="en-US" altLang="ja-JP" sz="1200">
              <a:latin typeface="Garamond" pitchFamily="18" charset="0"/>
            </a:endParaRPr>
          </a:p>
        </p:txBody>
      </p:sp>
      <p:sp>
        <p:nvSpPr>
          <p:cNvPr id="50301" name="Rectangle 124"/>
          <p:cNvSpPr>
            <a:spLocks noChangeArrowheads="1"/>
          </p:cNvSpPr>
          <p:nvPr/>
        </p:nvSpPr>
        <p:spPr bwMode="auto">
          <a:xfrm>
            <a:off x="7526338" y="34417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02" name="Freeform 125"/>
          <p:cNvSpPr>
            <a:spLocks/>
          </p:cNvSpPr>
          <p:nvPr/>
        </p:nvSpPr>
        <p:spPr bwMode="auto">
          <a:xfrm>
            <a:off x="7419975" y="2732088"/>
            <a:ext cx="171450" cy="171450"/>
          </a:xfrm>
          <a:custGeom>
            <a:avLst/>
            <a:gdLst>
              <a:gd name="T0" fmla="*/ 2147483647 w 183"/>
              <a:gd name="T1" fmla="*/ 2147483647 h 210"/>
              <a:gd name="T2" fmla="*/ 2147483647 w 183"/>
              <a:gd name="T3" fmla="*/ 0 h 210"/>
              <a:gd name="T4" fmla="*/ 0 w 183"/>
              <a:gd name="T5" fmla="*/ 2147483647 h 210"/>
              <a:gd name="T6" fmla="*/ 2147483647 w 183"/>
              <a:gd name="T7" fmla="*/ 2147483647 h 210"/>
              <a:gd name="T8" fmla="*/ 2147483647 w 183"/>
              <a:gd name="T9" fmla="*/ 2147483647 h 210"/>
              <a:gd name="T10" fmla="*/ 0 60000 65536"/>
              <a:gd name="T11" fmla="*/ 0 60000 65536"/>
              <a:gd name="T12" fmla="*/ 0 60000 65536"/>
              <a:gd name="T13" fmla="*/ 0 60000 65536"/>
              <a:gd name="T14" fmla="*/ 0 60000 65536"/>
              <a:gd name="T15" fmla="*/ 0 w 183"/>
              <a:gd name="T16" fmla="*/ 0 h 210"/>
              <a:gd name="T17" fmla="*/ 183 w 183"/>
              <a:gd name="T18" fmla="*/ 210 h 210"/>
            </a:gdLst>
            <a:ahLst/>
            <a:cxnLst>
              <a:cxn ang="T10">
                <a:pos x="T0" y="T1"/>
              </a:cxn>
              <a:cxn ang="T11">
                <a:pos x="T2" y="T3"/>
              </a:cxn>
              <a:cxn ang="T12">
                <a:pos x="T4" y="T5"/>
              </a:cxn>
              <a:cxn ang="T13">
                <a:pos x="T6" y="T7"/>
              </a:cxn>
              <a:cxn ang="T14">
                <a:pos x="T8" y="T9"/>
              </a:cxn>
            </a:cxnLst>
            <a:rect l="T15" t="T16" r="T17" b="T18"/>
            <a:pathLst>
              <a:path w="183" h="210">
                <a:moveTo>
                  <a:pt x="183" y="51"/>
                </a:moveTo>
                <a:lnTo>
                  <a:pt x="134" y="0"/>
                </a:lnTo>
                <a:lnTo>
                  <a:pt x="0" y="159"/>
                </a:lnTo>
                <a:lnTo>
                  <a:pt x="49" y="210"/>
                </a:lnTo>
                <a:lnTo>
                  <a:pt x="183" y="51"/>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303" name="Freeform 126"/>
          <p:cNvSpPr>
            <a:spLocks/>
          </p:cNvSpPr>
          <p:nvPr/>
        </p:nvSpPr>
        <p:spPr bwMode="auto">
          <a:xfrm>
            <a:off x="7327900" y="2862263"/>
            <a:ext cx="136525" cy="109537"/>
          </a:xfrm>
          <a:custGeom>
            <a:avLst/>
            <a:gdLst>
              <a:gd name="T0" fmla="*/ 2147483647 w 146"/>
              <a:gd name="T1" fmla="*/ 2147483647 h 134"/>
              <a:gd name="T2" fmla="*/ 2147483647 w 146"/>
              <a:gd name="T3" fmla="*/ 2147483647 h 134"/>
              <a:gd name="T4" fmla="*/ 2147483647 w 146"/>
              <a:gd name="T5" fmla="*/ 2147483647 h 134"/>
              <a:gd name="T6" fmla="*/ 2147483647 w 146"/>
              <a:gd name="T7" fmla="*/ 2147483647 h 134"/>
              <a:gd name="T8" fmla="*/ 2147483647 w 146"/>
              <a:gd name="T9" fmla="*/ 2147483647 h 134"/>
              <a:gd name="T10" fmla="*/ 2147483647 w 146"/>
              <a:gd name="T11" fmla="*/ 2147483647 h 134"/>
              <a:gd name="T12" fmla="*/ 2147483647 w 146"/>
              <a:gd name="T13" fmla="*/ 2147483647 h 134"/>
              <a:gd name="T14" fmla="*/ 2147483647 w 146"/>
              <a:gd name="T15" fmla="*/ 2147483647 h 134"/>
              <a:gd name="T16" fmla="*/ 2147483647 w 146"/>
              <a:gd name="T17" fmla="*/ 2147483647 h 134"/>
              <a:gd name="T18" fmla="*/ 0 w 146"/>
              <a:gd name="T19" fmla="*/ 2147483647 h 134"/>
              <a:gd name="T20" fmla="*/ 2147483647 w 146"/>
              <a:gd name="T21" fmla="*/ 2147483647 h 134"/>
              <a:gd name="T22" fmla="*/ 2147483647 w 146"/>
              <a:gd name="T23" fmla="*/ 2147483647 h 134"/>
              <a:gd name="T24" fmla="*/ 2147483647 w 146"/>
              <a:gd name="T25" fmla="*/ 2147483647 h 134"/>
              <a:gd name="T26" fmla="*/ 2147483647 w 146"/>
              <a:gd name="T27" fmla="*/ 2147483647 h 134"/>
              <a:gd name="T28" fmla="*/ 2147483647 w 146"/>
              <a:gd name="T29" fmla="*/ 2147483647 h 134"/>
              <a:gd name="T30" fmla="*/ 2147483647 w 146"/>
              <a:gd name="T31" fmla="*/ 0 h 134"/>
              <a:gd name="T32" fmla="*/ 2147483647 w 146"/>
              <a:gd name="T33" fmla="*/ 2147483647 h 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6"/>
              <a:gd name="T52" fmla="*/ 0 h 134"/>
              <a:gd name="T53" fmla="*/ 146 w 146"/>
              <a:gd name="T54" fmla="*/ 134 h 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6" h="134">
                <a:moveTo>
                  <a:pt x="146" y="51"/>
                </a:moveTo>
                <a:lnTo>
                  <a:pt x="134" y="62"/>
                </a:lnTo>
                <a:lnTo>
                  <a:pt x="134" y="86"/>
                </a:lnTo>
                <a:lnTo>
                  <a:pt x="122" y="110"/>
                </a:lnTo>
                <a:lnTo>
                  <a:pt x="97" y="122"/>
                </a:lnTo>
                <a:lnTo>
                  <a:pt x="72" y="134"/>
                </a:lnTo>
                <a:lnTo>
                  <a:pt x="47" y="134"/>
                </a:lnTo>
                <a:lnTo>
                  <a:pt x="23" y="122"/>
                </a:lnTo>
                <a:lnTo>
                  <a:pt x="12" y="100"/>
                </a:lnTo>
                <a:lnTo>
                  <a:pt x="0" y="74"/>
                </a:lnTo>
                <a:lnTo>
                  <a:pt x="12" y="37"/>
                </a:lnTo>
                <a:lnTo>
                  <a:pt x="35" y="13"/>
                </a:lnTo>
                <a:lnTo>
                  <a:pt x="72" y="13"/>
                </a:lnTo>
                <a:lnTo>
                  <a:pt x="84" y="25"/>
                </a:lnTo>
                <a:lnTo>
                  <a:pt x="97" y="13"/>
                </a:lnTo>
                <a:lnTo>
                  <a:pt x="97" y="0"/>
                </a:lnTo>
                <a:lnTo>
                  <a:pt x="146" y="51"/>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304" name="Rectangle 127"/>
          <p:cNvSpPr>
            <a:spLocks noChangeArrowheads="1"/>
          </p:cNvSpPr>
          <p:nvPr/>
        </p:nvSpPr>
        <p:spPr bwMode="auto">
          <a:xfrm>
            <a:off x="7372350" y="2851150"/>
            <a:ext cx="223838" cy="166688"/>
          </a:xfrm>
          <a:prstGeom prst="rect">
            <a:avLst/>
          </a:prstGeom>
          <a:noFill/>
          <a:ln w="9525">
            <a:noFill/>
            <a:miter lim="800000"/>
            <a:headEnd/>
            <a:tailEnd/>
          </a:ln>
        </p:spPr>
        <p:txBody>
          <a:bodyPr/>
          <a:lstStyle/>
          <a:p>
            <a:endParaRPr lang="ja-JP" altLang="en-US"/>
          </a:p>
        </p:txBody>
      </p:sp>
      <p:sp>
        <p:nvSpPr>
          <p:cNvPr id="50305" name="Rectangle 128"/>
          <p:cNvSpPr>
            <a:spLocks noChangeArrowheads="1"/>
          </p:cNvSpPr>
          <p:nvPr/>
        </p:nvSpPr>
        <p:spPr bwMode="auto">
          <a:xfrm>
            <a:off x="7372350" y="2895600"/>
            <a:ext cx="169863"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TH13</a:t>
            </a:r>
            <a:endParaRPr kumimoji="1" lang="en-US" altLang="ja-JP" sz="1200">
              <a:latin typeface="Garamond" pitchFamily="18" charset="0"/>
            </a:endParaRPr>
          </a:p>
        </p:txBody>
      </p:sp>
      <p:sp>
        <p:nvSpPr>
          <p:cNvPr id="50306" name="Rectangle 129"/>
          <p:cNvSpPr>
            <a:spLocks noChangeArrowheads="1"/>
          </p:cNvSpPr>
          <p:nvPr/>
        </p:nvSpPr>
        <p:spPr bwMode="auto">
          <a:xfrm>
            <a:off x="7561263" y="286385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07" name="Oval 130"/>
          <p:cNvSpPr>
            <a:spLocks noChangeArrowheads="1"/>
          </p:cNvSpPr>
          <p:nvPr/>
        </p:nvSpPr>
        <p:spPr bwMode="auto">
          <a:xfrm>
            <a:off x="7327900" y="2722563"/>
            <a:ext cx="130175" cy="112712"/>
          </a:xfrm>
          <a:prstGeom prst="ellipse">
            <a:avLst/>
          </a:prstGeom>
          <a:solidFill>
            <a:srgbClr val="00FF00">
              <a:alpha val="59999"/>
            </a:srgbClr>
          </a:solidFill>
          <a:ln w="1651">
            <a:solidFill>
              <a:srgbClr val="00C200"/>
            </a:solidFill>
            <a:round/>
            <a:headEnd/>
            <a:tailEnd/>
          </a:ln>
        </p:spPr>
        <p:txBody>
          <a:bodyPr/>
          <a:lstStyle/>
          <a:p>
            <a:endParaRPr lang="ja-JP" altLang="en-US"/>
          </a:p>
        </p:txBody>
      </p:sp>
      <p:sp>
        <p:nvSpPr>
          <p:cNvPr id="50308" name="Rectangle 131"/>
          <p:cNvSpPr>
            <a:spLocks noChangeArrowheads="1"/>
          </p:cNvSpPr>
          <p:nvPr/>
        </p:nvSpPr>
        <p:spPr bwMode="auto">
          <a:xfrm>
            <a:off x="7248525" y="2690813"/>
            <a:ext cx="223838" cy="165100"/>
          </a:xfrm>
          <a:prstGeom prst="rect">
            <a:avLst/>
          </a:prstGeom>
          <a:noFill/>
          <a:ln w="9525">
            <a:noFill/>
            <a:miter lim="800000"/>
            <a:headEnd/>
            <a:tailEnd/>
          </a:ln>
        </p:spPr>
        <p:txBody>
          <a:bodyPr/>
          <a:lstStyle/>
          <a:p>
            <a:endParaRPr lang="ja-JP" altLang="en-US"/>
          </a:p>
        </p:txBody>
      </p:sp>
      <p:sp>
        <p:nvSpPr>
          <p:cNvPr id="50309" name="Rectangle 132"/>
          <p:cNvSpPr>
            <a:spLocks noChangeArrowheads="1"/>
          </p:cNvSpPr>
          <p:nvPr/>
        </p:nvSpPr>
        <p:spPr bwMode="auto">
          <a:xfrm>
            <a:off x="7248525" y="2736850"/>
            <a:ext cx="1714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TH12</a:t>
            </a:r>
            <a:endParaRPr kumimoji="1" lang="en-US" altLang="ja-JP" sz="1200">
              <a:latin typeface="Garamond" pitchFamily="18" charset="0"/>
            </a:endParaRPr>
          </a:p>
        </p:txBody>
      </p:sp>
      <p:sp>
        <p:nvSpPr>
          <p:cNvPr id="50310" name="Rectangle 133"/>
          <p:cNvSpPr>
            <a:spLocks noChangeArrowheads="1"/>
          </p:cNvSpPr>
          <p:nvPr/>
        </p:nvSpPr>
        <p:spPr bwMode="auto">
          <a:xfrm>
            <a:off x="7439025" y="27066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11" name="Freeform 134"/>
          <p:cNvSpPr>
            <a:spLocks/>
          </p:cNvSpPr>
          <p:nvPr/>
        </p:nvSpPr>
        <p:spPr bwMode="auto">
          <a:xfrm>
            <a:off x="7119938" y="2752725"/>
            <a:ext cx="138112" cy="150813"/>
          </a:xfrm>
          <a:custGeom>
            <a:avLst/>
            <a:gdLst>
              <a:gd name="T0" fmla="*/ 2147483647 w 146"/>
              <a:gd name="T1" fmla="*/ 0 h 185"/>
              <a:gd name="T2" fmla="*/ 0 w 146"/>
              <a:gd name="T3" fmla="*/ 2147483647 h 185"/>
              <a:gd name="T4" fmla="*/ 2147483647 w 146"/>
              <a:gd name="T5" fmla="*/ 2147483647 h 185"/>
              <a:gd name="T6" fmla="*/ 2147483647 w 146"/>
              <a:gd name="T7" fmla="*/ 2147483647 h 185"/>
              <a:gd name="T8" fmla="*/ 2147483647 w 146"/>
              <a:gd name="T9" fmla="*/ 2147483647 h 185"/>
              <a:gd name="T10" fmla="*/ 2147483647 w 146"/>
              <a:gd name="T11" fmla="*/ 0 h 185"/>
              <a:gd name="T12" fmla="*/ 0 60000 65536"/>
              <a:gd name="T13" fmla="*/ 0 60000 65536"/>
              <a:gd name="T14" fmla="*/ 0 60000 65536"/>
              <a:gd name="T15" fmla="*/ 0 60000 65536"/>
              <a:gd name="T16" fmla="*/ 0 60000 65536"/>
              <a:gd name="T17" fmla="*/ 0 60000 65536"/>
              <a:gd name="T18" fmla="*/ 0 w 146"/>
              <a:gd name="T19" fmla="*/ 0 h 185"/>
              <a:gd name="T20" fmla="*/ 146 w 146"/>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46" h="185">
                <a:moveTo>
                  <a:pt x="97" y="0"/>
                </a:moveTo>
                <a:lnTo>
                  <a:pt x="0" y="51"/>
                </a:lnTo>
                <a:lnTo>
                  <a:pt x="49" y="171"/>
                </a:lnTo>
                <a:lnTo>
                  <a:pt x="121" y="185"/>
                </a:lnTo>
                <a:lnTo>
                  <a:pt x="146" y="122"/>
                </a:lnTo>
                <a:lnTo>
                  <a:pt x="97" y="0"/>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312" name="Rectangle 135"/>
          <p:cNvSpPr>
            <a:spLocks noChangeArrowheads="1"/>
          </p:cNvSpPr>
          <p:nvPr/>
        </p:nvSpPr>
        <p:spPr bwMode="auto">
          <a:xfrm>
            <a:off x="7026275" y="2819400"/>
            <a:ext cx="223838" cy="198438"/>
          </a:xfrm>
          <a:prstGeom prst="rect">
            <a:avLst/>
          </a:prstGeom>
          <a:noFill/>
          <a:ln w="9525">
            <a:noFill/>
            <a:miter lim="800000"/>
            <a:headEnd/>
            <a:tailEnd/>
          </a:ln>
        </p:spPr>
        <p:txBody>
          <a:bodyPr/>
          <a:lstStyle/>
          <a:p>
            <a:endParaRPr lang="ja-JP" altLang="en-US"/>
          </a:p>
        </p:txBody>
      </p:sp>
      <p:sp>
        <p:nvSpPr>
          <p:cNvPr id="50313" name="Rectangle 136"/>
          <p:cNvSpPr>
            <a:spLocks noChangeArrowheads="1"/>
          </p:cNvSpPr>
          <p:nvPr/>
        </p:nvSpPr>
        <p:spPr bwMode="auto">
          <a:xfrm>
            <a:off x="7026275" y="2863850"/>
            <a:ext cx="16827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TH11</a:t>
            </a:r>
            <a:endParaRPr kumimoji="1" lang="en-US" altLang="ja-JP" sz="1200">
              <a:latin typeface="Garamond" pitchFamily="18" charset="0"/>
            </a:endParaRPr>
          </a:p>
        </p:txBody>
      </p:sp>
      <p:sp>
        <p:nvSpPr>
          <p:cNvPr id="50314" name="Rectangle 137"/>
          <p:cNvSpPr>
            <a:spLocks noChangeArrowheads="1"/>
          </p:cNvSpPr>
          <p:nvPr/>
        </p:nvSpPr>
        <p:spPr bwMode="auto">
          <a:xfrm>
            <a:off x="7216775" y="28321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15" name="Freeform 138"/>
          <p:cNvSpPr>
            <a:spLocks/>
          </p:cNvSpPr>
          <p:nvPr/>
        </p:nvSpPr>
        <p:spPr bwMode="auto">
          <a:xfrm>
            <a:off x="6637338" y="2725738"/>
            <a:ext cx="285750" cy="134937"/>
          </a:xfrm>
          <a:custGeom>
            <a:avLst/>
            <a:gdLst>
              <a:gd name="T0" fmla="*/ 2147483647 w 302"/>
              <a:gd name="T1" fmla="*/ 2147483647 h 163"/>
              <a:gd name="T2" fmla="*/ 0 w 302"/>
              <a:gd name="T3" fmla="*/ 2147483647 h 163"/>
              <a:gd name="T4" fmla="*/ 2147483647 w 302"/>
              <a:gd name="T5" fmla="*/ 2147483647 h 163"/>
              <a:gd name="T6" fmla="*/ 2147483647 w 302"/>
              <a:gd name="T7" fmla="*/ 2147483647 h 163"/>
              <a:gd name="T8" fmla="*/ 2147483647 w 302"/>
              <a:gd name="T9" fmla="*/ 2147483647 h 163"/>
              <a:gd name="T10" fmla="*/ 2147483647 w 302"/>
              <a:gd name="T11" fmla="*/ 2147483647 h 163"/>
              <a:gd name="T12" fmla="*/ 2147483647 w 302"/>
              <a:gd name="T13" fmla="*/ 2147483647 h 163"/>
              <a:gd name="T14" fmla="*/ 2147483647 w 302"/>
              <a:gd name="T15" fmla="*/ 2147483647 h 163"/>
              <a:gd name="T16" fmla="*/ 2147483647 w 302"/>
              <a:gd name="T17" fmla="*/ 0 h 163"/>
              <a:gd name="T18" fmla="*/ 2147483647 w 302"/>
              <a:gd name="T19" fmla="*/ 2147483647 h 163"/>
              <a:gd name="T20" fmla="*/ 2147483647 w 302"/>
              <a:gd name="T21" fmla="*/ 2147483647 h 163"/>
              <a:gd name="T22" fmla="*/ 2147483647 w 302"/>
              <a:gd name="T23" fmla="*/ 2147483647 h 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2"/>
              <a:gd name="T37" fmla="*/ 0 h 163"/>
              <a:gd name="T38" fmla="*/ 302 w 302"/>
              <a:gd name="T39" fmla="*/ 163 h 1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2" h="163">
                <a:moveTo>
                  <a:pt x="17" y="10"/>
                </a:moveTo>
                <a:lnTo>
                  <a:pt x="0" y="86"/>
                </a:lnTo>
                <a:lnTo>
                  <a:pt x="215" y="163"/>
                </a:lnTo>
                <a:lnTo>
                  <a:pt x="223" y="145"/>
                </a:lnTo>
                <a:lnTo>
                  <a:pt x="232" y="156"/>
                </a:lnTo>
                <a:lnTo>
                  <a:pt x="302" y="59"/>
                </a:lnTo>
                <a:lnTo>
                  <a:pt x="243" y="59"/>
                </a:lnTo>
                <a:lnTo>
                  <a:pt x="155" y="39"/>
                </a:lnTo>
                <a:lnTo>
                  <a:pt x="135" y="0"/>
                </a:lnTo>
                <a:lnTo>
                  <a:pt x="86" y="30"/>
                </a:lnTo>
                <a:lnTo>
                  <a:pt x="57" y="30"/>
                </a:lnTo>
                <a:lnTo>
                  <a:pt x="17" y="10"/>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316" name="Oval 139"/>
          <p:cNvSpPr>
            <a:spLocks noChangeArrowheads="1"/>
          </p:cNvSpPr>
          <p:nvPr/>
        </p:nvSpPr>
        <p:spPr bwMode="auto">
          <a:xfrm>
            <a:off x="7291388" y="2182813"/>
            <a:ext cx="188912" cy="160337"/>
          </a:xfrm>
          <a:prstGeom prst="ellipse">
            <a:avLst/>
          </a:prstGeom>
          <a:solidFill>
            <a:srgbClr val="00FF00">
              <a:alpha val="59999"/>
            </a:srgbClr>
          </a:solidFill>
          <a:ln w="1588">
            <a:solidFill>
              <a:srgbClr val="008000"/>
            </a:solidFill>
            <a:round/>
            <a:headEnd/>
            <a:tailEnd/>
          </a:ln>
        </p:spPr>
        <p:txBody>
          <a:bodyPr/>
          <a:lstStyle/>
          <a:p>
            <a:endParaRPr lang="ja-JP" altLang="en-US"/>
          </a:p>
        </p:txBody>
      </p:sp>
      <p:sp>
        <p:nvSpPr>
          <p:cNvPr id="50317" name="Rectangle 140"/>
          <p:cNvSpPr>
            <a:spLocks noChangeArrowheads="1"/>
          </p:cNvSpPr>
          <p:nvPr/>
        </p:nvSpPr>
        <p:spPr bwMode="auto">
          <a:xfrm>
            <a:off x="7297738" y="2228850"/>
            <a:ext cx="182562" cy="138113"/>
          </a:xfrm>
          <a:prstGeom prst="rect">
            <a:avLst/>
          </a:prstGeom>
          <a:noFill/>
          <a:ln w="9525">
            <a:noFill/>
            <a:miter lim="800000"/>
            <a:headEnd/>
            <a:tailEnd/>
          </a:ln>
        </p:spPr>
        <p:txBody>
          <a:bodyPr/>
          <a:lstStyle/>
          <a:p>
            <a:endParaRPr lang="ja-JP" altLang="en-US"/>
          </a:p>
        </p:txBody>
      </p:sp>
      <p:sp>
        <p:nvSpPr>
          <p:cNvPr id="50318" name="Rectangle 141"/>
          <p:cNvSpPr>
            <a:spLocks noChangeArrowheads="1"/>
          </p:cNvSpPr>
          <p:nvPr/>
        </p:nvSpPr>
        <p:spPr bwMode="auto">
          <a:xfrm>
            <a:off x="7297738" y="2274888"/>
            <a:ext cx="131762"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TH3</a:t>
            </a:r>
            <a:endParaRPr kumimoji="1" lang="en-US" altLang="ja-JP" sz="1200">
              <a:latin typeface="Garamond" pitchFamily="18" charset="0"/>
            </a:endParaRPr>
          </a:p>
        </p:txBody>
      </p:sp>
      <p:sp>
        <p:nvSpPr>
          <p:cNvPr id="50319" name="Rectangle 142"/>
          <p:cNvSpPr>
            <a:spLocks noChangeArrowheads="1"/>
          </p:cNvSpPr>
          <p:nvPr/>
        </p:nvSpPr>
        <p:spPr bwMode="auto">
          <a:xfrm>
            <a:off x="7443788" y="22431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20" name="Rectangle 143"/>
          <p:cNvSpPr>
            <a:spLocks noChangeArrowheads="1"/>
          </p:cNvSpPr>
          <p:nvPr/>
        </p:nvSpPr>
        <p:spPr bwMode="auto">
          <a:xfrm>
            <a:off x="6897688" y="2062163"/>
            <a:ext cx="180975" cy="141287"/>
          </a:xfrm>
          <a:prstGeom prst="rect">
            <a:avLst/>
          </a:prstGeom>
          <a:noFill/>
          <a:ln w="9525">
            <a:noFill/>
            <a:miter lim="800000"/>
            <a:headEnd/>
            <a:tailEnd/>
          </a:ln>
        </p:spPr>
        <p:txBody>
          <a:bodyPr/>
          <a:lstStyle/>
          <a:p>
            <a:endParaRPr lang="ja-JP" altLang="en-US"/>
          </a:p>
        </p:txBody>
      </p:sp>
      <p:sp>
        <p:nvSpPr>
          <p:cNvPr id="50321" name="Rectangle 144"/>
          <p:cNvSpPr>
            <a:spLocks noChangeArrowheads="1"/>
          </p:cNvSpPr>
          <p:nvPr/>
        </p:nvSpPr>
        <p:spPr bwMode="auto">
          <a:xfrm>
            <a:off x="7045325" y="2074863"/>
            <a:ext cx="23813"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22" name="Rectangle 145"/>
          <p:cNvSpPr>
            <a:spLocks noChangeArrowheads="1"/>
          </p:cNvSpPr>
          <p:nvPr/>
        </p:nvSpPr>
        <p:spPr bwMode="auto">
          <a:xfrm>
            <a:off x="6869113" y="1714500"/>
            <a:ext cx="196850" cy="196850"/>
          </a:xfrm>
          <a:prstGeom prst="rect">
            <a:avLst/>
          </a:prstGeom>
          <a:noFill/>
          <a:ln w="9525">
            <a:noFill/>
            <a:miter lim="800000"/>
            <a:headEnd/>
            <a:tailEnd/>
          </a:ln>
        </p:spPr>
        <p:txBody>
          <a:bodyPr/>
          <a:lstStyle/>
          <a:p>
            <a:endParaRPr lang="ja-JP" altLang="en-US"/>
          </a:p>
        </p:txBody>
      </p:sp>
      <p:sp>
        <p:nvSpPr>
          <p:cNvPr id="50323" name="Rectangle 146"/>
          <p:cNvSpPr>
            <a:spLocks noChangeArrowheads="1"/>
          </p:cNvSpPr>
          <p:nvPr/>
        </p:nvSpPr>
        <p:spPr bwMode="auto">
          <a:xfrm>
            <a:off x="6848475" y="1824038"/>
            <a:ext cx="131763"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TH1</a:t>
            </a:r>
            <a:endParaRPr kumimoji="1" lang="en-US" altLang="ja-JP" sz="1200">
              <a:latin typeface="Garamond" pitchFamily="18" charset="0"/>
            </a:endParaRPr>
          </a:p>
        </p:txBody>
      </p:sp>
      <p:sp>
        <p:nvSpPr>
          <p:cNvPr id="50324" name="Rectangle 147"/>
          <p:cNvSpPr>
            <a:spLocks noChangeArrowheads="1"/>
          </p:cNvSpPr>
          <p:nvPr/>
        </p:nvSpPr>
        <p:spPr bwMode="auto">
          <a:xfrm>
            <a:off x="7024688" y="1774825"/>
            <a:ext cx="26987"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25" name="Freeform 148"/>
          <p:cNvSpPr>
            <a:spLocks/>
          </p:cNvSpPr>
          <p:nvPr/>
        </p:nvSpPr>
        <p:spPr bwMode="auto">
          <a:xfrm>
            <a:off x="7386638" y="5070475"/>
            <a:ext cx="349250" cy="215900"/>
          </a:xfrm>
          <a:custGeom>
            <a:avLst/>
            <a:gdLst>
              <a:gd name="T0" fmla="*/ 2147483647 w 368"/>
              <a:gd name="T1" fmla="*/ 2147483647 h 265"/>
              <a:gd name="T2" fmla="*/ 2147483647 w 368"/>
              <a:gd name="T3" fmla="*/ 2147483647 h 265"/>
              <a:gd name="T4" fmla="*/ 2147483647 w 368"/>
              <a:gd name="T5" fmla="*/ 2147483647 h 265"/>
              <a:gd name="T6" fmla="*/ 2147483647 w 368"/>
              <a:gd name="T7" fmla="*/ 2147483647 h 265"/>
              <a:gd name="T8" fmla="*/ 2147483647 w 368"/>
              <a:gd name="T9" fmla="*/ 2147483647 h 265"/>
              <a:gd name="T10" fmla="*/ 2147483647 w 368"/>
              <a:gd name="T11" fmla="*/ 2147483647 h 265"/>
              <a:gd name="T12" fmla="*/ 2147483647 w 368"/>
              <a:gd name="T13" fmla="*/ 2147483647 h 265"/>
              <a:gd name="T14" fmla="*/ 2147483647 w 368"/>
              <a:gd name="T15" fmla="*/ 0 h 265"/>
              <a:gd name="T16" fmla="*/ 2147483647 w 368"/>
              <a:gd name="T17" fmla="*/ 0 h 265"/>
              <a:gd name="T18" fmla="*/ 2147483647 w 368"/>
              <a:gd name="T19" fmla="*/ 2147483647 h 265"/>
              <a:gd name="T20" fmla="*/ 2147483647 w 368"/>
              <a:gd name="T21" fmla="*/ 2147483647 h 265"/>
              <a:gd name="T22" fmla="*/ 2147483647 w 368"/>
              <a:gd name="T23" fmla="*/ 2147483647 h 265"/>
              <a:gd name="T24" fmla="*/ 2147483647 w 368"/>
              <a:gd name="T25" fmla="*/ 2147483647 h 265"/>
              <a:gd name="T26" fmla="*/ 0 w 368"/>
              <a:gd name="T27" fmla="*/ 2147483647 h 265"/>
              <a:gd name="T28" fmla="*/ 2147483647 w 368"/>
              <a:gd name="T29" fmla="*/ 2147483647 h 2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8"/>
              <a:gd name="T46" fmla="*/ 0 h 265"/>
              <a:gd name="T47" fmla="*/ 368 w 368"/>
              <a:gd name="T48" fmla="*/ 265 h 2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8" h="265">
                <a:moveTo>
                  <a:pt x="145" y="265"/>
                </a:moveTo>
                <a:lnTo>
                  <a:pt x="172" y="225"/>
                </a:lnTo>
                <a:lnTo>
                  <a:pt x="211" y="196"/>
                </a:lnTo>
                <a:lnTo>
                  <a:pt x="251" y="176"/>
                </a:lnTo>
                <a:lnTo>
                  <a:pt x="291" y="165"/>
                </a:lnTo>
                <a:lnTo>
                  <a:pt x="317" y="165"/>
                </a:lnTo>
                <a:lnTo>
                  <a:pt x="342" y="136"/>
                </a:lnTo>
                <a:lnTo>
                  <a:pt x="368" y="0"/>
                </a:lnTo>
                <a:lnTo>
                  <a:pt x="271" y="0"/>
                </a:lnTo>
                <a:lnTo>
                  <a:pt x="211" y="9"/>
                </a:lnTo>
                <a:lnTo>
                  <a:pt x="156" y="29"/>
                </a:lnTo>
                <a:lnTo>
                  <a:pt x="96" y="69"/>
                </a:lnTo>
                <a:lnTo>
                  <a:pt x="37" y="119"/>
                </a:lnTo>
                <a:lnTo>
                  <a:pt x="0" y="176"/>
                </a:lnTo>
                <a:lnTo>
                  <a:pt x="145" y="265"/>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326" name="Rectangle 149"/>
          <p:cNvSpPr>
            <a:spLocks noChangeArrowheads="1"/>
          </p:cNvSpPr>
          <p:nvPr/>
        </p:nvSpPr>
        <p:spPr bwMode="auto">
          <a:xfrm>
            <a:off x="7507288" y="5129213"/>
            <a:ext cx="87312" cy="174625"/>
          </a:xfrm>
          <a:prstGeom prst="rect">
            <a:avLst/>
          </a:prstGeom>
          <a:noFill/>
          <a:ln w="9525">
            <a:noFill/>
            <a:miter lim="800000"/>
            <a:headEnd/>
            <a:tailEnd/>
          </a:ln>
        </p:spPr>
        <p:txBody>
          <a:bodyPr/>
          <a:lstStyle/>
          <a:p>
            <a:endParaRPr lang="ja-JP" altLang="en-US"/>
          </a:p>
        </p:txBody>
      </p:sp>
      <p:sp>
        <p:nvSpPr>
          <p:cNvPr id="50327" name="Rectangle 150"/>
          <p:cNvSpPr>
            <a:spLocks noChangeArrowheads="1"/>
          </p:cNvSpPr>
          <p:nvPr/>
        </p:nvSpPr>
        <p:spPr bwMode="auto">
          <a:xfrm>
            <a:off x="7410450" y="5140325"/>
            <a:ext cx="15557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SM</a:t>
            </a:r>
            <a:r>
              <a:rPr kumimoji="1" lang="ja-JP" altLang="en-US" sz="600">
                <a:solidFill>
                  <a:srgbClr val="000000"/>
                </a:solidFill>
                <a:latin typeface="ＭＳ Ｐゴシック" charset="-128"/>
              </a:rPr>
              <a:t>１</a:t>
            </a:r>
            <a:endParaRPr kumimoji="1" lang="ja-JP" altLang="en-US" sz="1200">
              <a:latin typeface="Garamond" pitchFamily="18" charset="0"/>
            </a:endParaRPr>
          </a:p>
        </p:txBody>
      </p:sp>
      <p:sp>
        <p:nvSpPr>
          <p:cNvPr id="50328" name="Rectangle 151"/>
          <p:cNvSpPr>
            <a:spLocks noChangeArrowheads="1"/>
          </p:cNvSpPr>
          <p:nvPr/>
        </p:nvSpPr>
        <p:spPr bwMode="auto">
          <a:xfrm>
            <a:off x="7556500" y="51419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29" name="Rectangle 152"/>
          <p:cNvSpPr>
            <a:spLocks noChangeArrowheads="1"/>
          </p:cNvSpPr>
          <p:nvPr/>
        </p:nvSpPr>
        <p:spPr bwMode="auto">
          <a:xfrm>
            <a:off x="7554913" y="5129213"/>
            <a:ext cx="100012" cy="174625"/>
          </a:xfrm>
          <a:prstGeom prst="rect">
            <a:avLst/>
          </a:prstGeom>
          <a:noFill/>
          <a:ln w="9525">
            <a:noFill/>
            <a:miter lim="800000"/>
            <a:headEnd/>
            <a:tailEnd/>
          </a:ln>
        </p:spPr>
        <p:txBody>
          <a:bodyPr/>
          <a:lstStyle/>
          <a:p>
            <a:endParaRPr lang="ja-JP" altLang="en-US"/>
          </a:p>
        </p:txBody>
      </p:sp>
      <p:sp>
        <p:nvSpPr>
          <p:cNvPr id="50330" name="Rectangle 153"/>
          <p:cNvSpPr>
            <a:spLocks noChangeArrowheads="1"/>
          </p:cNvSpPr>
          <p:nvPr/>
        </p:nvSpPr>
        <p:spPr bwMode="auto">
          <a:xfrm>
            <a:off x="7618413" y="51419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31" name="Rectangle 154"/>
          <p:cNvSpPr>
            <a:spLocks noChangeArrowheads="1"/>
          </p:cNvSpPr>
          <p:nvPr/>
        </p:nvSpPr>
        <p:spPr bwMode="auto">
          <a:xfrm>
            <a:off x="7616825" y="5129213"/>
            <a:ext cx="100013" cy="174625"/>
          </a:xfrm>
          <a:prstGeom prst="rect">
            <a:avLst/>
          </a:prstGeom>
          <a:noFill/>
          <a:ln w="9525">
            <a:noFill/>
            <a:miter lim="800000"/>
            <a:headEnd/>
            <a:tailEnd/>
          </a:ln>
        </p:spPr>
        <p:txBody>
          <a:bodyPr/>
          <a:lstStyle/>
          <a:p>
            <a:endParaRPr lang="ja-JP" altLang="en-US"/>
          </a:p>
        </p:txBody>
      </p:sp>
      <p:sp>
        <p:nvSpPr>
          <p:cNvPr id="50332" name="Rectangle 155"/>
          <p:cNvSpPr>
            <a:spLocks noChangeArrowheads="1"/>
          </p:cNvSpPr>
          <p:nvPr/>
        </p:nvSpPr>
        <p:spPr bwMode="auto">
          <a:xfrm>
            <a:off x="7658100" y="51419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33" name="Rectangle 156"/>
          <p:cNvSpPr>
            <a:spLocks noChangeArrowheads="1"/>
          </p:cNvSpPr>
          <p:nvPr/>
        </p:nvSpPr>
        <p:spPr bwMode="auto">
          <a:xfrm>
            <a:off x="7607300" y="5553075"/>
            <a:ext cx="106363" cy="158750"/>
          </a:xfrm>
          <a:prstGeom prst="rect">
            <a:avLst/>
          </a:prstGeom>
          <a:noFill/>
          <a:ln w="9525">
            <a:noFill/>
            <a:miter lim="800000"/>
            <a:headEnd/>
            <a:tailEnd/>
          </a:ln>
        </p:spPr>
        <p:txBody>
          <a:bodyPr/>
          <a:lstStyle/>
          <a:p>
            <a:endParaRPr lang="ja-JP" altLang="en-US"/>
          </a:p>
        </p:txBody>
      </p:sp>
      <p:sp>
        <p:nvSpPr>
          <p:cNvPr id="50334" name="Rectangle 157"/>
          <p:cNvSpPr>
            <a:spLocks noChangeArrowheads="1"/>
          </p:cNvSpPr>
          <p:nvPr/>
        </p:nvSpPr>
        <p:spPr bwMode="auto">
          <a:xfrm>
            <a:off x="7581900" y="5513388"/>
            <a:ext cx="258763" cy="92075"/>
          </a:xfrm>
          <a:prstGeom prst="rect">
            <a:avLst/>
          </a:prstGeom>
          <a:noFill/>
          <a:ln w="9525">
            <a:noFill/>
            <a:miter lim="800000"/>
            <a:headEnd/>
            <a:tailEnd/>
          </a:ln>
        </p:spPr>
        <p:txBody>
          <a:bodyPr lIns="0" tIns="0" rIns="0" bIns="0">
            <a:spAutoFit/>
          </a:bodyPr>
          <a:lstStyle/>
          <a:p>
            <a:pPr eaLnBrk="1" hangingPunct="1"/>
            <a:r>
              <a:rPr kumimoji="1" lang="en-US" altLang="ja-JP" sz="600">
                <a:solidFill>
                  <a:srgbClr val="000000"/>
                </a:solidFill>
                <a:latin typeface="ＭＳ Ｐゴシック" charset="-128"/>
              </a:rPr>
              <a:t>SM</a:t>
            </a:r>
            <a:r>
              <a:rPr kumimoji="1" lang="ja-JP" altLang="en-US" sz="600">
                <a:solidFill>
                  <a:srgbClr val="000000"/>
                </a:solidFill>
                <a:latin typeface="ＭＳ Ｐゴシック" charset="-128"/>
              </a:rPr>
              <a:t>２</a:t>
            </a:r>
            <a:endParaRPr kumimoji="1" lang="ja-JP" altLang="en-US" sz="1200">
              <a:latin typeface="Garamond" pitchFamily="18" charset="0"/>
            </a:endParaRPr>
          </a:p>
        </p:txBody>
      </p:sp>
      <p:sp>
        <p:nvSpPr>
          <p:cNvPr id="50335" name="Rectangle 158"/>
          <p:cNvSpPr>
            <a:spLocks noChangeArrowheads="1"/>
          </p:cNvSpPr>
          <p:nvPr/>
        </p:nvSpPr>
        <p:spPr bwMode="auto">
          <a:xfrm>
            <a:off x="7656513" y="5553075"/>
            <a:ext cx="98425" cy="158750"/>
          </a:xfrm>
          <a:prstGeom prst="rect">
            <a:avLst/>
          </a:prstGeom>
          <a:noFill/>
          <a:ln w="9525">
            <a:noFill/>
            <a:miter lim="800000"/>
            <a:headEnd/>
            <a:tailEnd/>
          </a:ln>
        </p:spPr>
        <p:txBody>
          <a:bodyPr/>
          <a:lstStyle/>
          <a:p>
            <a:endParaRPr lang="ja-JP" altLang="en-US"/>
          </a:p>
        </p:txBody>
      </p:sp>
      <p:sp>
        <p:nvSpPr>
          <p:cNvPr id="50336" name="Rectangle 159"/>
          <p:cNvSpPr>
            <a:spLocks noChangeArrowheads="1"/>
          </p:cNvSpPr>
          <p:nvPr/>
        </p:nvSpPr>
        <p:spPr bwMode="auto">
          <a:xfrm>
            <a:off x="7720013" y="556736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37" name="Rectangle 160"/>
          <p:cNvSpPr>
            <a:spLocks noChangeArrowheads="1"/>
          </p:cNvSpPr>
          <p:nvPr/>
        </p:nvSpPr>
        <p:spPr bwMode="auto">
          <a:xfrm>
            <a:off x="7716838" y="5553075"/>
            <a:ext cx="158750" cy="158750"/>
          </a:xfrm>
          <a:prstGeom prst="rect">
            <a:avLst/>
          </a:prstGeom>
          <a:noFill/>
          <a:ln w="9525">
            <a:noFill/>
            <a:miter lim="800000"/>
            <a:headEnd/>
            <a:tailEnd/>
          </a:ln>
        </p:spPr>
        <p:txBody>
          <a:bodyPr/>
          <a:lstStyle/>
          <a:p>
            <a:endParaRPr lang="ja-JP" altLang="en-US"/>
          </a:p>
        </p:txBody>
      </p:sp>
      <p:sp>
        <p:nvSpPr>
          <p:cNvPr id="50338" name="Rectangle 161"/>
          <p:cNvSpPr>
            <a:spLocks noChangeArrowheads="1"/>
          </p:cNvSpPr>
          <p:nvPr/>
        </p:nvSpPr>
        <p:spPr bwMode="auto">
          <a:xfrm>
            <a:off x="5456238" y="3605213"/>
            <a:ext cx="228600" cy="149225"/>
          </a:xfrm>
          <a:prstGeom prst="rect">
            <a:avLst/>
          </a:prstGeom>
          <a:noFill/>
          <a:ln w="9525">
            <a:noFill/>
            <a:miter lim="800000"/>
            <a:headEnd/>
            <a:tailEnd/>
          </a:ln>
        </p:spPr>
        <p:txBody>
          <a:bodyPr/>
          <a:lstStyle/>
          <a:p>
            <a:endParaRPr lang="ja-JP" altLang="en-US"/>
          </a:p>
        </p:txBody>
      </p:sp>
      <p:sp>
        <p:nvSpPr>
          <p:cNvPr id="50339" name="Rectangle 162"/>
          <p:cNvSpPr>
            <a:spLocks noChangeArrowheads="1"/>
          </p:cNvSpPr>
          <p:nvPr/>
        </p:nvSpPr>
        <p:spPr bwMode="auto">
          <a:xfrm>
            <a:off x="5456238" y="3651250"/>
            <a:ext cx="1730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CK21</a:t>
            </a:r>
            <a:endParaRPr kumimoji="1" lang="en-US" altLang="ja-JP" sz="1200">
              <a:latin typeface="Garamond" pitchFamily="18" charset="0"/>
            </a:endParaRPr>
          </a:p>
        </p:txBody>
      </p:sp>
      <p:sp>
        <p:nvSpPr>
          <p:cNvPr id="50340" name="Rectangle 163"/>
          <p:cNvSpPr>
            <a:spLocks noChangeArrowheads="1"/>
          </p:cNvSpPr>
          <p:nvPr/>
        </p:nvSpPr>
        <p:spPr bwMode="auto">
          <a:xfrm>
            <a:off x="5645150" y="36179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41" name="Freeform 164"/>
          <p:cNvSpPr>
            <a:spLocks/>
          </p:cNvSpPr>
          <p:nvPr/>
        </p:nvSpPr>
        <p:spPr bwMode="auto">
          <a:xfrm>
            <a:off x="4394200" y="5568950"/>
            <a:ext cx="231775" cy="171450"/>
          </a:xfrm>
          <a:custGeom>
            <a:avLst/>
            <a:gdLst>
              <a:gd name="T0" fmla="*/ 0 w 245"/>
              <a:gd name="T1" fmla="*/ 2147483647 h 208"/>
              <a:gd name="T2" fmla="*/ 0 w 245"/>
              <a:gd name="T3" fmla="*/ 2147483647 h 208"/>
              <a:gd name="T4" fmla="*/ 2147483647 w 245"/>
              <a:gd name="T5" fmla="*/ 2147483647 h 208"/>
              <a:gd name="T6" fmla="*/ 2147483647 w 245"/>
              <a:gd name="T7" fmla="*/ 0 h 208"/>
              <a:gd name="T8" fmla="*/ 0 w 245"/>
              <a:gd name="T9" fmla="*/ 2147483647 h 208"/>
              <a:gd name="T10" fmla="*/ 0 60000 65536"/>
              <a:gd name="T11" fmla="*/ 0 60000 65536"/>
              <a:gd name="T12" fmla="*/ 0 60000 65536"/>
              <a:gd name="T13" fmla="*/ 0 60000 65536"/>
              <a:gd name="T14" fmla="*/ 0 60000 65536"/>
              <a:gd name="T15" fmla="*/ 0 w 245"/>
              <a:gd name="T16" fmla="*/ 0 h 208"/>
              <a:gd name="T17" fmla="*/ 245 w 245"/>
              <a:gd name="T18" fmla="*/ 208 h 208"/>
            </a:gdLst>
            <a:ahLst/>
            <a:cxnLst>
              <a:cxn ang="T10">
                <a:pos x="T0" y="T1"/>
              </a:cxn>
              <a:cxn ang="T11">
                <a:pos x="T2" y="T3"/>
              </a:cxn>
              <a:cxn ang="T12">
                <a:pos x="T4" y="T5"/>
              </a:cxn>
              <a:cxn ang="T13">
                <a:pos x="T6" y="T7"/>
              </a:cxn>
              <a:cxn ang="T14">
                <a:pos x="T8" y="T9"/>
              </a:cxn>
            </a:cxnLst>
            <a:rect l="T15" t="T16" r="T17" b="T18"/>
            <a:pathLst>
              <a:path w="245" h="208">
                <a:moveTo>
                  <a:pt x="0" y="172"/>
                </a:moveTo>
                <a:lnTo>
                  <a:pt x="0" y="208"/>
                </a:lnTo>
                <a:lnTo>
                  <a:pt x="232" y="124"/>
                </a:lnTo>
                <a:lnTo>
                  <a:pt x="245" y="0"/>
                </a:lnTo>
                <a:lnTo>
                  <a:pt x="0" y="172"/>
                </a:lnTo>
                <a:close/>
              </a:path>
            </a:pathLst>
          </a:custGeom>
          <a:solidFill>
            <a:srgbClr val="00FF00">
              <a:alpha val="59999"/>
            </a:srgbClr>
          </a:solidFill>
          <a:ln w="1651">
            <a:solidFill>
              <a:srgbClr val="00FF00"/>
            </a:solidFill>
            <a:prstDash val="solid"/>
            <a:round/>
            <a:headEnd/>
            <a:tailEnd/>
          </a:ln>
        </p:spPr>
        <p:txBody>
          <a:bodyPr/>
          <a:lstStyle/>
          <a:p>
            <a:endParaRPr lang="ja-JP" altLang="en-US"/>
          </a:p>
        </p:txBody>
      </p:sp>
      <p:sp>
        <p:nvSpPr>
          <p:cNvPr id="50342" name="Rectangle 165"/>
          <p:cNvSpPr>
            <a:spLocks noChangeArrowheads="1"/>
          </p:cNvSpPr>
          <p:nvPr/>
        </p:nvSpPr>
        <p:spPr bwMode="auto">
          <a:xfrm>
            <a:off x="4518025" y="5638800"/>
            <a:ext cx="98425" cy="153988"/>
          </a:xfrm>
          <a:prstGeom prst="rect">
            <a:avLst/>
          </a:prstGeom>
          <a:noFill/>
          <a:ln w="9525">
            <a:noFill/>
            <a:miter lim="800000"/>
            <a:headEnd/>
            <a:tailEnd/>
          </a:ln>
        </p:spPr>
        <p:txBody>
          <a:bodyPr/>
          <a:lstStyle/>
          <a:p>
            <a:endParaRPr lang="ja-JP" altLang="en-US"/>
          </a:p>
        </p:txBody>
      </p:sp>
      <p:sp>
        <p:nvSpPr>
          <p:cNvPr id="50343" name="Rectangle 166"/>
          <p:cNvSpPr>
            <a:spLocks noChangeArrowheads="1"/>
          </p:cNvSpPr>
          <p:nvPr/>
        </p:nvSpPr>
        <p:spPr bwMode="auto">
          <a:xfrm>
            <a:off x="4518025" y="5684838"/>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344" name="Rectangle 167"/>
          <p:cNvSpPr>
            <a:spLocks noChangeArrowheads="1"/>
          </p:cNvSpPr>
          <p:nvPr/>
        </p:nvSpPr>
        <p:spPr bwMode="auto">
          <a:xfrm>
            <a:off x="4568825" y="56530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45" name="Rectangle 168"/>
          <p:cNvSpPr>
            <a:spLocks noChangeArrowheads="1"/>
          </p:cNvSpPr>
          <p:nvPr/>
        </p:nvSpPr>
        <p:spPr bwMode="auto">
          <a:xfrm>
            <a:off x="4570413" y="5638800"/>
            <a:ext cx="142875" cy="153988"/>
          </a:xfrm>
          <a:prstGeom prst="rect">
            <a:avLst/>
          </a:prstGeom>
          <a:noFill/>
          <a:ln w="9525">
            <a:noFill/>
            <a:miter lim="800000"/>
            <a:headEnd/>
            <a:tailEnd/>
          </a:ln>
        </p:spPr>
        <p:txBody>
          <a:bodyPr/>
          <a:lstStyle/>
          <a:p>
            <a:endParaRPr lang="ja-JP" altLang="en-US"/>
          </a:p>
        </p:txBody>
      </p:sp>
      <p:sp>
        <p:nvSpPr>
          <p:cNvPr id="50346" name="Rectangle 169"/>
          <p:cNvSpPr>
            <a:spLocks noChangeArrowheads="1"/>
          </p:cNvSpPr>
          <p:nvPr/>
        </p:nvSpPr>
        <p:spPr bwMode="auto">
          <a:xfrm>
            <a:off x="4570413" y="5684838"/>
            <a:ext cx="841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S2</a:t>
            </a:r>
            <a:endParaRPr kumimoji="1" lang="en-US" altLang="ja-JP" sz="1200">
              <a:latin typeface="Garamond" pitchFamily="18" charset="0"/>
            </a:endParaRPr>
          </a:p>
        </p:txBody>
      </p:sp>
      <p:sp>
        <p:nvSpPr>
          <p:cNvPr id="50347" name="Rectangle 170"/>
          <p:cNvSpPr>
            <a:spLocks noChangeArrowheads="1"/>
          </p:cNvSpPr>
          <p:nvPr/>
        </p:nvSpPr>
        <p:spPr bwMode="auto">
          <a:xfrm>
            <a:off x="4664075" y="5653088"/>
            <a:ext cx="23813"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48" name="Rectangle 171"/>
          <p:cNvSpPr>
            <a:spLocks noChangeArrowheads="1"/>
          </p:cNvSpPr>
          <p:nvPr/>
        </p:nvSpPr>
        <p:spPr bwMode="auto">
          <a:xfrm>
            <a:off x="4662488" y="5638800"/>
            <a:ext cx="104775" cy="153988"/>
          </a:xfrm>
          <a:prstGeom prst="rect">
            <a:avLst/>
          </a:prstGeom>
          <a:noFill/>
          <a:ln w="9525">
            <a:noFill/>
            <a:miter lim="800000"/>
            <a:headEnd/>
            <a:tailEnd/>
          </a:ln>
        </p:spPr>
        <p:txBody>
          <a:bodyPr/>
          <a:lstStyle/>
          <a:p>
            <a:endParaRPr lang="ja-JP" altLang="en-US"/>
          </a:p>
        </p:txBody>
      </p:sp>
      <p:sp>
        <p:nvSpPr>
          <p:cNvPr id="50349" name="Rectangle 172"/>
          <p:cNvSpPr>
            <a:spLocks noChangeArrowheads="1"/>
          </p:cNvSpPr>
          <p:nvPr/>
        </p:nvSpPr>
        <p:spPr bwMode="auto">
          <a:xfrm>
            <a:off x="4662488" y="5684838"/>
            <a:ext cx="52387" cy="92075"/>
          </a:xfrm>
          <a:prstGeom prst="rect">
            <a:avLst/>
          </a:prstGeom>
          <a:noFill/>
          <a:ln w="9525">
            <a:noFill/>
            <a:miter lim="800000"/>
            <a:headEnd/>
            <a:tailEnd/>
          </a:ln>
        </p:spPr>
        <p:txBody>
          <a:bodyPr wrap="none" lIns="0" tIns="0" rIns="0" bIns="0">
            <a:spAutoFit/>
          </a:bodyPr>
          <a:lstStyle/>
          <a:p>
            <a:pPr eaLnBrk="1" hangingPunct="1"/>
            <a:r>
              <a:rPr kumimoji="1" lang="ja-JP" altLang="en-US" sz="600">
                <a:solidFill>
                  <a:srgbClr val="000000"/>
                </a:solidFill>
                <a:latin typeface="ＭＳ Ｐゴシック" charset="-128"/>
              </a:rPr>
              <a:t>１</a:t>
            </a:r>
            <a:endParaRPr kumimoji="1" lang="ja-JP" altLang="en-US" sz="1200">
              <a:latin typeface="Garamond" pitchFamily="18" charset="0"/>
            </a:endParaRPr>
          </a:p>
        </p:txBody>
      </p:sp>
      <p:sp>
        <p:nvSpPr>
          <p:cNvPr id="50350" name="Rectangle 173"/>
          <p:cNvSpPr>
            <a:spLocks noChangeArrowheads="1"/>
          </p:cNvSpPr>
          <p:nvPr/>
        </p:nvSpPr>
        <p:spPr bwMode="auto">
          <a:xfrm>
            <a:off x="4719638" y="56530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51" name="Line 174"/>
          <p:cNvSpPr>
            <a:spLocks noChangeShapeType="1"/>
          </p:cNvSpPr>
          <p:nvPr/>
        </p:nvSpPr>
        <p:spPr bwMode="auto">
          <a:xfrm flipH="1" flipV="1">
            <a:off x="4662488" y="4706938"/>
            <a:ext cx="68262" cy="61912"/>
          </a:xfrm>
          <a:prstGeom prst="line">
            <a:avLst/>
          </a:prstGeom>
          <a:noFill/>
          <a:ln w="1588">
            <a:solidFill>
              <a:srgbClr val="000000"/>
            </a:solidFill>
            <a:round/>
            <a:headEnd/>
            <a:tailEnd/>
          </a:ln>
        </p:spPr>
        <p:txBody>
          <a:bodyPr/>
          <a:lstStyle/>
          <a:p>
            <a:endParaRPr lang="ja-JP" altLang="en-US"/>
          </a:p>
        </p:txBody>
      </p:sp>
      <p:sp>
        <p:nvSpPr>
          <p:cNvPr id="50352" name="Freeform 175"/>
          <p:cNvSpPr>
            <a:spLocks/>
          </p:cNvSpPr>
          <p:nvPr/>
        </p:nvSpPr>
        <p:spPr bwMode="auto">
          <a:xfrm>
            <a:off x="4662488" y="4706938"/>
            <a:ext cx="57150" cy="50800"/>
          </a:xfrm>
          <a:custGeom>
            <a:avLst/>
            <a:gdLst>
              <a:gd name="T0" fmla="*/ 2147483647 w 61"/>
              <a:gd name="T1" fmla="*/ 2147483647 h 62"/>
              <a:gd name="T2" fmla="*/ 0 w 61"/>
              <a:gd name="T3" fmla="*/ 0 h 62"/>
              <a:gd name="T4" fmla="*/ 2147483647 w 61"/>
              <a:gd name="T5" fmla="*/ 2147483647 h 62"/>
              <a:gd name="T6" fmla="*/ 0 60000 65536"/>
              <a:gd name="T7" fmla="*/ 0 60000 65536"/>
              <a:gd name="T8" fmla="*/ 0 60000 65536"/>
              <a:gd name="T9" fmla="*/ 0 w 61"/>
              <a:gd name="T10" fmla="*/ 0 h 62"/>
              <a:gd name="T11" fmla="*/ 61 w 61"/>
              <a:gd name="T12" fmla="*/ 62 h 62"/>
            </a:gdLst>
            <a:ahLst/>
            <a:cxnLst>
              <a:cxn ang="T6">
                <a:pos x="T0" y="T1"/>
              </a:cxn>
              <a:cxn ang="T7">
                <a:pos x="T2" y="T3"/>
              </a:cxn>
              <a:cxn ang="T8">
                <a:pos x="T4" y="T5"/>
              </a:cxn>
            </a:cxnLst>
            <a:rect l="T9" t="T10" r="T11" b="T12"/>
            <a:pathLst>
              <a:path w="61" h="62">
                <a:moveTo>
                  <a:pt x="20" y="62"/>
                </a:moveTo>
                <a:lnTo>
                  <a:pt x="0" y="0"/>
                </a:lnTo>
                <a:lnTo>
                  <a:pt x="61" y="20"/>
                </a:lnTo>
              </a:path>
            </a:pathLst>
          </a:custGeom>
          <a:noFill/>
          <a:ln w="1588">
            <a:solidFill>
              <a:srgbClr val="000000"/>
            </a:solidFill>
            <a:prstDash val="solid"/>
            <a:round/>
            <a:headEnd/>
            <a:tailEnd/>
          </a:ln>
        </p:spPr>
        <p:txBody>
          <a:bodyPr/>
          <a:lstStyle/>
          <a:p>
            <a:endParaRPr lang="ja-JP" altLang="en-US"/>
          </a:p>
        </p:txBody>
      </p:sp>
      <p:sp>
        <p:nvSpPr>
          <p:cNvPr id="50353" name="Line 176"/>
          <p:cNvSpPr>
            <a:spLocks noChangeShapeType="1"/>
          </p:cNvSpPr>
          <p:nvPr/>
        </p:nvSpPr>
        <p:spPr bwMode="auto">
          <a:xfrm flipH="1">
            <a:off x="6183313" y="3478213"/>
            <a:ext cx="2420937" cy="1366837"/>
          </a:xfrm>
          <a:prstGeom prst="line">
            <a:avLst/>
          </a:prstGeom>
          <a:noFill/>
          <a:ln w="1588">
            <a:solidFill>
              <a:srgbClr val="000000"/>
            </a:solidFill>
            <a:round/>
            <a:headEnd/>
            <a:tailEnd/>
          </a:ln>
        </p:spPr>
        <p:txBody>
          <a:bodyPr/>
          <a:lstStyle/>
          <a:p>
            <a:endParaRPr lang="ja-JP" altLang="en-US"/>
          </a:p>
        </p:txBody>
      </p:sp>
      <p:sp>
        <p:nvSpPr>
          <p:cNvPr id="50354" name="Line 177"/>
          <p:cNvSpPr>
            <a:spLocks noChangeShapeType="1"/>
          </p:cNvSpPr>
          <p:nvPr/>
        </p:nvSpPr>
        <p:spPr bwMode="auto">
          <a:xfrm flipH="1">
            <a:off x="5980113" y="4821238"/>
            <a:ext cx="258762" cy="1776412"/>
          </a:xfrm>
          <a:prstGeom prst="line">
            <a:avLst/>
          </a:prstGeom>
          <a:noFill/>
          <a:ln w="1588">
            <a:solidFill>
              <a:srgbClr val="000000"/>
            </a:solidFill>
            <a:round/>
            <a:headEnd/>
            <a:tailEnd/>
          </a:ln>
        </p:spPr>
        <p:txBody>
          <a:bodyPr/>
          <a:lstStyle/>
          <a:p>
            <a:endParaRPr lang="ja-JP" altLang="en-US"/>
          </a:p>
        </p:txBody>
      </p:sp>
      <p:sp>
        <p:nvSpPr>
          <p:cNvPr id="50355" name="Freeform 178"/>
          <p:cNvSpPr>
            <a:spLocks/>
          </p:cNvSpPr>
          <p:nvPr/>
        </p:nvSpPr>
        <p:spPr bwMode="auto">
          <a:xfrm>
            <a:off x="7654925" y="1095375"/>
            <a:ext cx="258763" cy="269875"/>
          </a:xfrm>
          <a:custGeom>
            <a:avLst/>
            <a:gdLst>
              <a:gd name="T0" fmla="*/ 2147483647 w 271"/>
              <a:gd name="T1" fmla="*/ 2147483647 h 331"/>
              <a:gd name="T2" fmla="*/ 2147483647 w 271"/>
              <a:gd name="T3" fmla="*/ 2147483647 h 331"/>
              <a:gd name="T4" fmla="*/ 2147483647 w 271"/>
              <a:gd name="T5" fmla="*/ 2147483647 h 331"/>
              <a:gd name="T6" fmla="*/ 2147483647 w 271"/>
              <a:gd name="T7" fmla="*/ 2147483647 h 331"/>
              <a:gd name="T8" fmla="*/ 0 w 271"/>
              <a:gd name="T9" fmla="*/ 2147483647 h 331"/>
              <a:gd name="T10" fmla="*/ 2147483647 w 271"/>
              <a:gd name="T11" fmla="*/ 2147483647 h 331"/>
              <a:gd name="T12" fmla="*/ 2147483647 w 271"/>
              <a:gd name="T13" fmla="*/ 0 h 331"/>
              <a:gd name="T14" fmla="*/ 2147483647 w 271"/>
              <a:gd name="T15" fmla="*/ 2147483647 h 331"/>
              <a:gd name="T16" fmla="*/ 2147483647 w 271"/>
              <a:gd name="T17" fmla="*/ 2147483647 h 331"/>
              <a:gd name="T18" fmla="*/ 2147483647 w 271"/>
              <a:gd name="T19" fmla="*/ 2147483647 h 331"/>
              <a:gd name="T20" fmla="*/ 2147483647 w 271"/>
              <a:gd name="T21" fmla="*/ 2147483647 h 331"/>
              <a:gd name="T22" fmla="*/ 2147483647 w 271"/>
              <a:gd name="T23" fmla="*/ 2147483647 h 3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1"/>
              <a:gd name="T37" fmla="*/ 0 h 331"/>
              <a:gd name="T38" fmla="*/ 271 w 271"/>
              <a:gd name="T39" fmla="*/ 331 h 3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1" h="331">
                <a:moveTo>
                  <a:pt x="155" y="322"/>
                </a:moveTo>
                <a:lnTo>
                  <a:pt x="106" y="331"/>
                </a:lnTo>
                <a:lnTo>
                  <a:pt x="66" y="282"/>
                </a:lnTo>
                <a:lnTo>
                  <a:pt x="19" y="116"/>
                </a:lnTo>
                <a:lnTo>
                  <a:pt x="0" y="66"/>
                </a:lnTo>
                <a:lnTo>
                  <a:pt x="86" y="29"/>
                </a:lnTo>
                <a:lnTo>
                  <a:pt x="231" y="0"/>
                </a:lnTo>
                <a:lnTo>
                  <a:pt x="271" y="106"/>
                </a:lnTo>
                <a:lnTo>
                  <a:pt x="211" y="176"/>
                </a:lnTo>
                <a:lnTo>
                  <a:pt x="202" y="185"/>
                </a:lnTo>
                <a:lnTo>
                  <a:pt x="155" y="311"/>
                </a:lnTo>
                <a:lnTo>
                  <a:pt x="155" y="322"/>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356" name="Rectangle 179"/>
          <p:cNvSpPr>
            <a:spLocks noChangeArrowheads="1"/>
          </p:cNvSpPr>
          <p:nvPr/>
        </p:nvSpPr>
        <p:spPr bwMode="auto">
          <a:xfrm>
            <a:off x="7726363" y="1154113"/>
            <a:ext cx="184150" cy="150812"/>
          </a:xfrm>
          <a:prstGeom prst="rect">
            <a:avLst/>
          </a:prstGeom>
          <a:noFill/>
          <a:ln w="9525">
            <a:noFill/>
            <a:miter lim="800000"/>
            <a:headEnd/>
            <a:tailEnd/>
          </a:ln>
        </p:spPr>
        <p:txBody>
          <a:bodyPr/>
          <a:lstStyle/>
          <a:p>
            <a:endParaRPr lang="ja-JP" altLang="en-US"/>
          </a:p>
        </p:txBody>
      </p:sp>
      <p:sp>
        <p:nvSpPr>
          <p:cNvPr id="50357" name="Rectangle 180"/>
          <p:cNvSpPr>
            <a:spLocks noChangeArrowheads="1"/>
          </p:cNvSpPr>
          <p:nvPr/>
        </p:nvSpPr>
        <p:spPr bwMode="auto">
          <a:xfrm>
            <a:off x="7726363" y="1198563"/>
            <a:ext cx="1333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HK2</a:t>
            </a:r>
            <a:endParaRPr kumimoji="1" lang="en-US" altLang="ja-JP" sz="1200">
              <a:latin typeface="Garamond" pitchFamily="18" charset="0"/>
            </a:endParaRPr>
          </a:p>
        </p:txBody>
      </p:sp>
      <p:sp>
        <p:nvSpPr>
          <p:cNvPr id="50358" name="Rectangle 181"/>
          <p:cNvSpPr>
            <a:spLocks noChangeArrowheads="1"/>
          </p:cNvSpPr>
          <p:nvPr/>
        </p:nvSpPr>
        <p:spPr bwMode="auto">
          <a:xfrm>
            <a:off x="7875588" y="11668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59" name="Oval 182"/>
          <p:cNvSpPr>
            <a:spLocks noChangeArrowheads="1"/>
          </p:cNvSpPr>
          <p:nvPr/>
        </p:nvSpPr>
        <p:spPr bwMode="auto">
          <a:xfrm>
            <a:off x="7716838" y="1422400"/>
            <a:ext cx="152400" cy="130175"/>
          </a:xfrm>
          <a:prstGeom prst="ellipse">
            <a:avLst/>
          </a:prstGeom>
          <a:solidFill>
            <a:srgbClr val="00FF00"/>
          </a:solidFill>
          <a:ln w="1588">
            <a:solidFill>
              <a:srgbClr val="000000"/>
            </a:solidFill>
            <a:round/>
            <a:headEnd/>
            <a:tailEnd/>
          </a:ln>
        </p:spPr>
        <p:txBody>
          <a:bodyPr/>
          <a:lstStyle/>
          <a:p>
            <a:endParaRPr lang="ja-JP" altLang="en-US"/>
          </a:p>
        </p:txBody>
      </p:sp>
      <p:sp>
        <p:nvSpPr>
          <p:cNvPr id="50360" name="Rectangle 183"/>
          <p:cNvSpPr>
            <a:spLocks noChangeArrowheads="1"/>
          </p:cNvSpPr>
          <p:nvPr/>
        </p:nvSpPr>
        <p:spPr bwMode="auto">
          <a:xfrm>
            <a:off x="7735888" y="1449388"/>
            <a:ext cx="184150" cy="182562"/>
          </a:xfrm>
          <a:prstGeom prst="rect">
            <a:avLst/>
          </a:prstGeom>
          <a:noFill/>
          <a:ln w="9525">
            <a:noFill/>
            <a:miter lim="800000"/>
            <a:headEnd/>
            <a:tailEnd/>
          </a:ln>
        </p:spPr>
        <p:txBody>
          <a:bodyPr/>
          <a:lstStyle/>
          <a:p>
            <a:endParaRPr lang="ja-JP" altLang="en-US"/>
          </a:p>
        </p:txBody>
      </p:sp>
      <p:sp>
        <p:nvSpPr>
          <p:cNvPr id="50361" name="Rectangle 184"/>
          <p:cNvSpPr>
            <a:spLocks noChangeArrowheads="1"/>
          </p:cNvSpPr>
          <p:nvPr/>
        </p:nvSpPr>
        <p:spPr bwMode="auto">
          <a:xfrm>
            <a:off x="7735888" y="1495425"/>
            <a:ext cx="1333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HK3</a:t>
            </a:r>
            <a:endParaRPr kumimoji="1" lang="en-US" altLang="ja-JP" sz="1200">
              <a:latin typeface="Garamond" pitchFamily="18" charset="0"/>
            </a:endParaRPr>
          </a:p>
        </p:txBody>
      </p:sp>
      <p:sp>
        <p:nvSpPr>
          <p:cNvPr id="50362" name="Rectangle 185"/>
          <p:cNvSpPr>
            <a:spLocks noChangeArrowheads="1"/>
          </p:cNvSpPr>
          <p:nvPr/>
        </p:nvSpPr>
        <p:spPr bwMode="auto">
          <a:xfrm>
            <a:off x="7881938" y="14620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63" name="Freeform 186"/>
          <p:cNvSpPr>
            <a:spLocks/>
          </p:cNvSpPr>
          <p:nvPr/>
        </p:nvSpPr>
        <p:spPr bwMode="auto">
          <a:xfrm>
            <a:off x="7239000" y="990600"/>
            <a:ext cx="136525" cy="141288"/>
          </a:xfrm>
          <a:custGeom>
            <a:avLst/>
            <a:gdLst>
              <a:gd name="T0" fmla="*/ 2147483647 w 146"/>
              <a:gd name="T1" fmla="*/ 2147483647 h 172"/>
              <a:gd name="T2" fmla="*/ 2147483647 w 146"/>
              <a:gd name="T3" fmla="*/ 2147483647 h 172"/>
              <a:gd name="T4" fmla="*/ 2147483647 w 146"/>
              <a:gd name="T5" fmla="*/ 2147483647 h 172"/>
              <a:gd name="T6" fmla="*/ 2147483647 w 146"/>
              <a:gd name="T7" fmla="*/ 2147483647 h 172"/>
              <a:gd name="T8" fmla="*/ 0 w 146"/>
              <a:gd name="T9" fmla="*/ 0 h 172"/>
              <a:gd name="T10" fmla="*/ 2147483647 w 146"/>
              <a:gd name="T11" fmla="*/ 2147483647 h 172"/>
              <a:gd name="T12" fmla="*/ 2147483647 w 146"/>
              <a:gd name="T13" fmla="*/ 2147483647 h 172"/>
              <a:gd name="T14" fmla="*/ 2147483647 w 146"/>
              <a:gd name="T15" fmla="*/ 2147483647 h 172"/>
              <a:gd name="T16" fmla="*/ 2147483647 w 146"/>
              <a:gd name="T17" fmla="*/ 2147483647 h 1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
              <a:gd name="T28" fmla="*/ 0 h 172"/>
              <a:gd name="T29" fmla="*/ 146 w 146"/>
              <a:gd name="T30" fmla="*/ 172 h 1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 h="172">
                <a:moveTo>
                  <a:pt x="146" y="155"/>
                </a:moveTo>
                <a:lnTo>
                  <a:pt x="146" y="106"/>
                </a:lnTo>
                <a:lnTo>
                  <a:pt x="137" y="86"/>
                </a:lnTo>
                <a:lnTo>
                  <a:pt x="146" y="37"/>
                </a:lnTo>
                <a:lnTo>
                  <a:pt x="0" y="0"/>
                </a:lnTo>
                <a:lnTo>
                  <a:pt x="48" y="117"/>
                </a:lnTo>
                <a:lnTo>
                  <a:pt x="37" y="136"/>
                </a:lnTo>
                <a:lnTo>
                  <a:pt x="97" y="172"/>
                </a:lnTo>
                <a:lnTo>
                  <a:pt x="146" y="155"/>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364" name="Rectangle 187"/>
          <p:cNvSpPr>
            <a:spLocks noChangeArrowheads="1"/>
          </p:cNvSpPr>
          <p:nvPr/>
        </p:nvSpPr>
        <p:spPr bwMode="auto">
          <a:xfrm>
            <a:off x="7078663" y="1017588"/>
            <a:ext cx="227012" cy="206375"/>
          </a:xfrm>
          <a:prstGeom prst="rect">
            <a:avLst/>
          </a:prstGeom>
          <a:noFill/>
          <a:ln w="9525">
            <a:noFill/>
            <a:miter lim="800000"/>
            <a:headEnd/>
            <a:tailEnd/>
          </a:ln>
        </p:spPr>
        <p:txBody>
          <a:bodyPr/>
          <a:lstStyle/>
          <a:p>
            <a:endParaRPr lang="ja-JP" altLang="en-US"/>
          </a:p>
        </p:txBody>
      </p:sp>
      <p:sp>
        <p:nvSpPr>
          <p:cNvPr id="50365" name="Rectangle 188"/>
          <p:cNvSpPr>
            <a:spLocks noChangeArrowheads="1"/>
          </p:cNvSpPr>
          <p:nvPr/>
        </p:nvSpPr>
        <p:spPr bwMode="auto">
          <a:xfrm>
            <a:off x="7078663" y="1062038"/>
            <a:ext cx="1714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HK11</a:t>
            </a:r>
            <a:endParaRPr kumimoji="1" lang="en-US" altLang="ja-JP" sz="1200">
              <a:latin typeface="Garamond" pitchFamily="18" charset="0"/>
            </a:endParaRPr>
          </a:p>
        </p:txBody>
      </p:sp>
      <p:sp>
        <p:nvSpPr>
          <p:cNvPr id="50366" name="Rectangle 189"/>
          <p:cNvSpPr>
            <a:spLocks noChangeArrowheads="1"/>
          </p:cNvSpPr>
          <p:nvPr/>
        </p:nvSpPr>
        <p:spPr bwMode="auto">
          <a:xfrm>
            <a:off x="7269163" y="10302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67" name="Freeform 190"/>
          <p:cNvSpPr>
            <a:spLocks/>
          </p:cNvSpPr>
          <p:nvPr/>
        </p:nvSpPr>
        <p:spPr bwMode="auto">
          <a:xfrm>
            <a:off x="7053263" y="1239838"/>
            <a:ext cx="212725" cy="301625"/>
          </a:xfrm>
          <a:custGeom>
            <a:avLst/>
            <a:gdLst>
              <a:gd name="T0" fmla="*/ 2147483647 w 224"/>
              <a:gd name="T1" fmla="*/ 2147483647 h 368"/>
              <a:gd name="T2" fmla="*/ 0 w 224"/>
              <a:gd name="T3" fmla="*/ 2147483647 h 368"/>
              <a:gd name="T4" fmla="*/ 2147483647 w 224"/>
              <a:gd name="T5" fmla="*/ 2147483647 h 368"/>
              <a:gd name="T6" fmla="*/ 2147483647 w 224"/>
              <a:gd name="T7" fmla="*/ 2147483647 h 368"/>
              <a:gd name="T8" fmla="*/ 2147483647 w 224"/>
              <a:gd name="T9" fmla="*/ 2147483647 h 368"/>
              <a:gd name="T10" fmla="*/ 2147483647 w 224"/>
              <a:gd name="T11" fmla="*/ 0 h 368"/>
              <a:gd name="T12" fmla="*/ 2147483647 w 224"/>
              <a:gd name="T13" fmla="*/ 2147483647 h 368"/>
              <a:gd name="T14" fmla="*/ 0 60000 65536"/>
              <a:gd name="T15" fmla="*/ 0 60000 65536"/>
              <a:gd name="T16" fmla="*/ 0 60000 65536"/>
              <a:gd name="T17" fmla="*/ 0 60000 65536"/>
              <a:gd name="T18" fmla="*/ 0 60000 65536"/>
              <a:gd name="T19" fmla="*/ 0 60000 65536"/>
              <a:gd name="T20" fmla="*/ 0 60000 65536"/>
              <a:gd name="T21" fmla="*/ 0 w 224"/>
              <a:gd name="T22" fmla="*/ 0 h 368"/>
              <a:gd name="T23" fmla="*/ 224 w 224"/>
              <a:gd name="T24" fmla="*/ 368 h 3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4" h="368">
                <a:moveTo>
                  <a:pt x="11" y="46"/>
                </a:moveTo>
                <a:lnTo>
                  <a:pt x="0" y="311"/>
                </a:lnTo>
                <a:lnTo>
                  <a:pt x="176" y="348"/>
                </a:lnTo>
                <a:lnTo>
                  <a:pt x="224" y="368"/>
                </a:lnTo>
                <a:lnTo>
                  <a:pt x="196" y="272"/>
                </a:lnTo>
                <a:lnTo>
                  <a:pt x="204" y="0"/>
                </a:lnTo>
                <a:lnTo>
                  <a:pt x="11" y="46"/>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368" name="Rectangle 191"/>
          <p:cNvSpPr>
            <a:spLocks noChangeArrowheads="1"/>
          </p:cNvSpPr>
          <p:nvPr/>
        </p:nvSpPr>
        <p:spPr bwMode="auto">
          <a:xfrm>
            <a:off x="7153275" y="1409700"/>
            <a:ext cx="225425" cy="139700"/>
          </a:xfrm>
          <a:prstGeom prst="rect">
            <a:avLst/>
          </a:prstGeom>
          <a:noFill/>
          <a:ln w="9525">
            <a:noFill/>
            <a:miter lim="800000"/>
            <a:headEnd/>
            <a:tailEnd/>
          </a:ln>
        </p:spPr>
        <p:txBody>
          <a:bodyPr/>
          <a:lstStyle/>
          <a:p>
            <a:endParaRPr lang="ja-JP" altLang="en-US"/>
          </a:p>
        </p:txBody>
      </p:sp>
      <p:sp>
        <p:nvSpPr>
          <p:cNvPr id="50369" name="Rectangle 192"/>
          <p:cNvSpPr>
            <a:spLocks noChangeArrowheads="1"/>
          </p:cNvSpPr>
          <p:nvPr/>
        </p:nvSpPr>
        <p:spPr bwMode="auto">
          <a:xfrm>
            <a:off x="7153275" y="1455738"/>
            <a:ext cx="1714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HK12</a:t>
            </a:r>
            <a:endParaRPr kumimoji="1" lang="en-US" altLang="ja-JP" sz="1200">
              <a:latin typeface="Garamond" pitchFamily="18" charset="0"/>
            </a:endParaRPr>
          </a:p>
        </p:txBody>
      </p:sp>
      <p:sp>
        <p:nvSpPr>
          <p:cNvPr id="50370" name="Rectangle 193"/>
          <p:cNvSpPr>
            <a:spLocks noChangeArrowheads="1"/>
          </p:cNvSpPr>
          <p:nvPr/>
        </p:nvSpPr>
        <p:spPr bwMode="auto">
          <a:xfrm>
            <a:off x="7343775" y="1425575"/>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71" name="Freeform 194"/>
          <p:cNvSpPr>
            <a:spLocks/>
          </p:cNvSpPr>
          <p:nvPr/>
        </p:nvSpPr>
        <p:spPr bwMode="auto">
          <a:xfrm>
            <a:off x="7367588" y="747713"/>
            <a:ext cx="182562" cy="138112"/>
          </a:xfrm>
          <a:custGeom>
            <a:avLst/>
            <a:gdLst>
              <a:gd name="T0" fmla="*/ 0 w 192"/>
              <a:gd name="T1" fmla="*/ 2147483647 h 167"/>
              <a:gd name="T2" fmla="*/ 2147483647 w 192"/>
              <a:gd name="T3" fmla="*/ 2147483647 h 167"/>
              <a:gd name="T4" fmla="*/ 2147483647 w 192"/>
              <a:gd name="T5" fmla="*/ 2147483647 h 167"/>
              <a:gd name="T6" fmla="*/ 2147483647 w 192"/>
              <a:gd name="T7" fmla="*/ 2147483647 h 167"/>
              <a:gd name="T8" fmla="*/ 2147483647 w 192"/>
              <a:gd name="T9" fmla="*/ 2147483647 h 167"/>
              <a:gd name="T10" fmla="*/ 2147483647 w 192"/>
              <a:gd name="T11" fmla="*/ 0 h 167"/>
              <a:gd name="T12" fmla="*/ 2147483647 w 192"/>
              <a:gd name="T13" fmla="*/ 2147483647 h 167"/>
              <a:gd name="T14" fmla="*/ 0 w 192"/>
              <a:gd name="T15" fmla="*/ 2147483647 h 167"/>
              <a:gd name="T16" fmla="*/ 0 60000 65536"/>
              <a:gd name="T17" fmla="*/ 0 60000 65536"/>
              <a:gd name="T18" fmla="*/ 0 60000 65536"/>
              <a:gd name="T19" fmla="*/ 0 60000 65536"/>
              <a:gd name="T20" fmla="*/ 0 60000 65536"/>
              <a:gd name="T21" fmla="*/ 0 60000 65536"/>
              <a:gd name="T22" fmla="*/ 0 60000 65536"/>
              <a:gd name="T23" fmla="*/ 0 60000 65536"/>
              <a:gd name="T24" fmla="*/ 0 w 192"/>
              <a:gd name="T25" fmla="*/ 0 h 167"/>
              <a:gd name="T26" fmla="*/ 192 w 192"/>
              <a:gd name="T27" fmla="*/ 167 h 1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2" h="167">
                <a:moveTo>
                  <a:pt x="0" y="79"/>
                </a:moveTo>
                <a:lnTo>
                  <a:pt x="37" y="156"/>
                </a:lnTo>
                <a:lnTo>
                  <a:pt x="66" y="167"/>
                </a:lnTo>
                <a:lnTo>
                  <a:pt x="176" y="129"/>
                </a:lnTo>
                <a:lnTo>
                  <a:pt x="192" y="30"/>
                </a:lnTo>
                <a:lnTo>
                  <a:pt x="136" y="0"/>
                </a:lnTo>
                <a:lnTo>
                  <a:pt x="86" y="39"/>
                </a:lnTo>
                <a:lnTo>
                  <a:pt x="0" y="79"/>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372" name="Freeform 195"/>
          <p:cNvSpPr>
            <a:spLocks/>
          </p:cNvSpPr>
          <p:nvPr/>
        </p:nvSpPr>
        <p:spPr bwMode="auto">
          <a:xfrm>
            <a:off x="6756400" y="2574925"/>
            <a:ext cx="239713" cy="107950"/>
          </a:xfrm>
          <a:custGeom>
            <a:avLst/>
            <a:gdLst>
              <a:gd name="T0" fmla="*/ 2147483647 w 253"/>
              <a:gd name="T1" fmla="*/ 0 h 134"/>
              <a:gd name="T2" fmla="*/ 0 w 253"/>
              <a:gd name="T3" fmla="*/ 2147483647 h 134"/>
              <a:gd name="T4" fmla="*/ 2147483647 w 253"/>
              <a:gd name="T5" fmla="*/ 2147483647 h 134"/>
              <a:gd name="T6" fmla="*/ 2147483647 w 253"/>
              <a:gd name="T7" fmla="*/ 2147483647 h 134"/>
              <a:gd name="T8" fmla="*/ 2147483647 w 253"/>
              <a:gd name="T9" fmla="*/ 2147483647 h 134"/>
              <a:gd name="T10" fmla="*/ 2147483647 w 253"/>
              <a:gd name="T11" fmla="*/ 2147483647 h 134"/>
              <a:gd name="T12" fmla="*/ 2147483647 w 253"/>
              <a:gd name="T13" fmla="*/ 2147483647 h 134"/>
              <a:gd name="T14" fmla="*/ 2147483647 w 253"/>
              <a:gd name="T15" fmla="*/ 2147483647 h 134"/>
              <a:gd name="T16" fmla="*/ 2147483647 w 253"/>
              <a:gd name="T17" fmla="*/ 2147483647 h 134"/>
              <a:gd name="T18" fmla="*/ 2147483647 w 253"/>
              <a:gd name="T19" fmla="*/ 2147483647 h 134"/>
              <a:gd name="T20" fmla="*/ 2147483647 w 253"/>
              <a:gd name="T21" fmla="*/ 2147483647 h 134"/>
              <a:gd name="T22" fmla="*/ 2147483647 w 253"/>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3"/>
              <a:gd name="T37" fmla="*/ 0 h 134"/>
              <a:gd name="T38" fmla="*/ 253 w 253"/>
              <a:gd name="T39" fmla="*/ 134 h 1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3" h="134">
                <a:moveTo>
                  <a:pt x="139" y="0"/>
                </a:moveTo>
                <a:lnTo>
                  <a:pt x="0" y="106"/>
                </a:lnTo>
                <a:lnTo>
                  <a:pt x="20" y="126"/>
                </a:lnTo>
                <a:lnTo>
                  <a:pt x="48" y="97"/>
                </a:lnTo>
                <a:lnTo>
                  <a:pt x="68" y="80"/>
                </a:lnTo>
                <a:lnTo>
                  <a:pt x="106" y="69"/>
                </a:lnTo>
                <a:lnTo>
                  <a:pt x="146" y="69"/>
                </a:lnTo>
                <a:lnTo>
                  <a:pt x="185" y="80"/>
                </a:lnTo>
                <a:lnTo>
                  <a:pt x="213" y="106"/>
                </a:lnTo>
                <a:lnTo>
                  <a:pt x="225" y="134"/>
                </a:lnTo>
                <a:lnTo>
                  <a:pt x="253" y="60"/>
                </a:lnTo>
                <a:lnTo>
                  <a:pt x="139" y="0"/>
                </a:lnTo>
                <a:close/>
              </a:path>
            </a:pathLst>
          </a:custGeom>
          <a:solidFill>
            <a:srgbClr val="00FF00">
              <a:alpha val="59999"/>
            </a:srgbClr>
          </a:solidFill>
          <a:ln w="1651">
            <a:solidFill>
              <a:srgbClr val="00C200"/>
            </a:solidFill>
            <a:prstDash val="solid"/>
            <a:round/>
            <a:headEnd/>
            <a:tailEnd/>
          </a:ln>
        </p:spPr>
        <p:txBody>
          <a:bodyPr/>
          <a:lstStyle/>
          <a:p>
            <a:endParaRPr lang="ja-JP" altLang="en-US"/>
          </a:p>
        </p:txBody>
      </p:sp>
      <p:sp>
        <p:nvSpPr>
          <p:cNvPr id="50373" name="Rectangle 196"/>
          <p:cNvSpPr>
            <a:spLocks noChangeArrowheads="1"/>
          </p:cNvSpPr>
          <p:nvPr/>
        </p:nvSpPr>
        <p:spPr bwMode="auto">
          <a:xfrm>
            <a:off x="5999163" y="4078288"/>
            <a:ext cx="85725" cy="68262"/>
          </a:xfrm>
          <a:prstGeom prst="rect">
            <a:avLst/>
          </a:prstGeom>
          <a:solidFill>
            <a:srgbClr val="00FF00">
              <a:alpha val="59999"/>
            </a:srgbClr>
          </a:solidFill>
          <a:ln w="1588">
            <a:solidFill>
              <a:srgbClr val="008000"/>
            </a:solidFill>
            <a:miter lim="800000"/>
            <a:headEnd/>
            <a:tailEnd/>
          </a:ln>
        </p:spPr>
        <p:txBody>
          <a:bodyPr/>
          <a:lstStyle/>
          <a:p>
            <a:endParaRPr lang="ja-JP" altLang="en-US"/>
          </a:p>
        </p:txBody>
      </p:sp>
      <p:sp>
        <p:nvSpPr>
          <p:cNvPr id="50374" name="Rectangle 197"/>
          <p:cNvSpPr>
            <a:spLocks noChangeArrowheads="1"/>
          </p:cNvSpPr>
          <p:nvPr/>
        </p:nvSpPr>
        <p:spPr bwMode="auto">
          <a:xfrm>
            <a:off x="5967413" y="4130675"/>
            <a:ext cx="227012" cy="193675"/>
          </a:xfrm>
          <a:prstGeom prst="rect">
            <a:avLst/>
          </a:prstGeom>
          <a:noFill/>
          <a:ln w="9525">
            <a:noFill/>
            <a:miter lim="800000"/>
            <a:headEnd/>
            <a:tailEnd/>
          </a:ln>
        </p:spPr>
        <p:txBody>
          <a:bodyPr/>
          <a:lstStyle/>
          <a:p>
            <a:endParaRPr lang="ja-JP" altLang="en-US"/>
          </a:p>
        </p:txBody>
      </p:sp>
      <p:sp>
        <p:nvSpPr>
          <p:cNvPr id="50375" name="Rectangle 198"/>
          <p:cNvSpPr>
            <a:spLocks noChangeArrowheads="1"/>
          </p:cNvSpPr>
          <p:nvPr/>
        </p:nvSpPr>
        <p:spPr bwMode="auto">
          <a:xfrm>
            <a:off x="5967413" y="4179888"/>
            <a:ext cx="142875" cy="77787"/>
          </a:xfrm>
          <a:prstGeom prst="rect">
            <a:avLst/>
          </a:prstGeom>
          <a:noFill/>
          <a:ln w="9525">
            <a:noFill/>
            <a:miter lim="800000"/>
            <a:headEnd/>
            <a:tailEnd/>
          </a:ln>
        </p:spPr>
        <p:txBody>
          <a:bodyPr wrap="none" lIns="0" tIns="0" rIns="0" bIns="0">
            <a:spAutoFit/>
          </a:bodyPr>
          <a:lstStyle/>
          <a:p>
            <a:pPr eaLnBrk="1" hangingPunct="1"/>
            <a:r>
              <a:rPr kumimoji="1" lang="en-US" altLang="ja-JP" sz="500">
                <a:solidFill>
                  <a:srgbClr val="000000"/>
                </a:solidFill>
                <a:latin typeface="ＭＳ Ｐゴシック" charset="-128"/>
              </a:rPr>
              <a:t>CK12</a:t>
            </a:r>
            <a:endParaRPr kumimoji="1" lang="en-US" altLang="ja-JP" sz="1200">
              <a:latin typeface="Garamond" pitchFamily="18" charset="0"/>
            </a:endParaRPr>
          </a:p>
        </p:txBody>
      </p:sp>
      <p:sp>
        <p:nvSpPr>
          <p:cNvPr id="50376" name="Rectangle 199"/>
          <p:cNvSpPr>
            <a:spLocks noChangeArrowheads="1"/>
          </p:cNvSpPr>
          <p:nvPr/>
        </p:nvSpPr>
        <p:spPr bwMode="auto">
          <a:xfrm>
            <a:off x="6132513" y="41402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77" name="Rectangle 200"/>
          <p:cNvSpPr>
            <a:spLocks noChangeArrowheads="1"/>
          </p:cNvSpPr>
          <p:nvPr/>
        </p:nvSpPr>
        <p:spPr bwMode="auto">
          <a:xfrm>
            <a:off x="5688013" y="3740150"/>
            <a:ext cx="228600" cy="176213"/>
          </a:xfrm>
          <a:prstGeom prst="rect">
            <a:avLst/>
          </a:prstGeom>
          <a:noFill/>
          <a:ln w="9525">
            <a:noFill/>
            <a:miter lim="800000"/>
            <a:headEnd/>
            <a:tailEnd/>
          </a:ln>
        </p:spPr>
        <p:txBody>
          <a:bodyPr/>
          <a:lstStyle/>
          <a:p>
            <a:endParaRPr lang="ja-JP" altLang="en-US"/>
          </a:p>
        </p:txBody>
      </p:sp>
      <p:sp>
        <p:nvSpPr>
          <p:cNvPr id="50378" name="Rectangle 201"/>
          <p:cNvSpPr>
            <a:spLocks noChangeArrowheads="1"/>
          </p:cNvSpPr>
          <p:nvPr/>
        </p:nvSpPr>
        <p:spPr bwMode="auto">
          <a:xfrm>
            <a:off x="5688013" y="3789363"/>
            <a:ext cx="144462" cy="77787"/>
          </a:xfrm>
          <a:prstGeom prst="rect">
            <a:avLst/>
          </a:prstGeom>
          <a:noFill/>
          <a:ln w="9525">
            <a:noFill/>
            <a:miter lim="800000"/>
            <a:headEnd/>
            <a:tailEnd/>
          </a:ln>
        </p:spPr>
        <p:txBody>
          <a:bodyPr wrap="none" lIns="0" tIns="0" rIns="0" bIns="0">
            <a:spAutoFit/>
          </a:bodyPr>
          <a:lstStyle/>
          <a:p>
            <a:pPr eaLnBrk="1" hangingPunct="1"/>
            <a:r>
              <a:rPr kumimoji="1" lang="en-US" altLang="ja-JP" sz="500">
                <a:solidFill>
                  <a:srgbClr val="000000"/>
                </a:solidFill>
                <a:latin typeface="ＭＳ Ｐゴシック" charset="-128"/>
              </a:rPr>
              <a:t>CK13</a:t>
            </a:r>
            <a:endParaRPr kumimoji="1" lang="en-US" altLang="ja-JP" sz="1200">
              <a:latin typeface="Garamond" pitchFamily="18" charset="0"/>
            </a:endParaRPr>
          </a:p>
        </p:txBody>
      </p:sp>
      <p:sp>
        <p:nvSpPr>
          <p:cNvPr id="50379" name="Rectangle 202"/>
          <p:cNvSpPr>
            <a:spLocks noChangeArrowheads="1"/>
          </p:cNvSpPr>
          <p:nvPr/>
        </p:nvSpPr>
        <p:spPr bwMode="auto">
          <a:xfrm>
            <a:off x="5854700" y="3748088"/>
            <a:ext cx="23813"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80" name="Rectangle 203"/>
          <p:cNvSpPr>
            <a:spLocks noChangeArrowheads="1"/>
          </p:cNvSpPr>
          <p:nvPr/>
        </p:nvSpPr>
        <p:spPr bwMode="auto">
          <a:xfrm>
            <a:off x="4095750" y="4113213"/>
            <a:ext cx="87313" cy="130175"/>
          </a:xfrm>
          <a:prstGeom prst="rect">
            <a:avLst/>
          </a:prstGeom>
          <a:noFill/>
          <a:ln w="9525">
            <a:noFill/>
            <a:miter lim="800000"/>
            <a:headEnd/>
            <a:tailEnd/>
          </a:ln>
        </p:spPr>
        <p:txBody>
          <a:bodyPr/>
          <a:lstStyle/>
          <a:p>
            <a:endParaRPr lang="ja-JP" altLang="en-US"/>
          </a:p>
        </p:txBody>
      </p:sp>
      <p:sp>
        <p:nvSpPr>
          <p:cNvPr id="50381" name="Rectangle 204"/>
          <p:cNvSpPr>
            <a:spLocks noChangeArrowheads="1"/>
          </p:cNvSpPr>
          <p:nvPr/>
        </p:nvSpPr>
        <p:spPr bwMode="auto">
          <a:xfrm>
            <a:off x="4095750" y="4159250"/>
            <a:ext cx="460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a:t>
            </a:r>
            <a:endParaRPr kumimoji="1" lang="en-US" altLang="ja-JP" sz="1200">
              <a:latin typeface="Garamond" pitchFamily="18" charset="0"/>
            </a:endParaRPr>
          </a:p>
        </p:txBody>
      </p:sp>
      <p:sp>
        <p:nvSpPr>
          <p:cNvPr id="50382" name="Rectangle 205"/>
          <p:cNvSpPr>
            <a:spLocks noChangeArrowheads="1"/>
          </p:cNvSpPr>
          <p:nvPr/>
        </p:nvSpPr>
        <p:spPr bwMode="auto">
          <a:xfrm>
            <a:off x="4144963" y="41290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83" name="Rectangle 206"/>
          <p:cNvSpPr>
            <a:spLocks noChangeArrowheads="1"/>
          </p:cNvSpPr>
          <p:nvPr/>
        </p:nvSpPr>
        <p:spPr bwMode="auto">
          <a:xfrm>
            <a:off x="4144963" y="4113213"/>
            <a:ext cx="171450" cy="130175"/>
          </a:xfrm>
          <a:prstGeom prst="rect">
            <a:avLst/>
          </a:prstGeom>
          <a:noFill/>
          <a:ln w="9525">
            <a:noFill/>
            <a:miter lim="800000"/>
            <a:headEnd/>
            <a:tailEnd/>
          </a:ln>
        </p:spPr>
        <p:txBody>
          <a:bodyPr/>
          <a:lstStyle/>
          <a:p>
            <a:endParaRPr lang="ja-JP" altLang="en-US"/>
          </a:p>
        </p:txBody>
      </p:sp>
      <p:sp>
        <p:nvSpPr>
          <p:cNvPr id="50384" name="Rectangle 207"/>
          <p:cNvSpPr>
            <a:spLocks noChangeArrowheads="1"/>
          </p:cNvSpPr>
          <p:nvPr/>
        </p:nvSpPr>
        <p:spPr bwMode="auto">
          <a:xfrm>
            <a:off x="4144963" y="4159250"/>
            <a:ext cx="1222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S15</a:t>
            </a:r>
            <a:endParaRPr kumimoji="1" lang="en-US" altLang="ja-JP" sz="1200">
              <a:latin typeface="Garamond" pitchFamily="18" charset="0"/>
            </a:endParaRPr>
          </a:p>
        </p:txBody>
      </p:sp>
      <p:sp>
        <p:nvSpPr>
          <p:cNvPr id="50385" name="Rectangle 208"/>
          <p:cNvSpPr>
            <a:spLocks noChangeArrowheads="1"/>
          </p:cNvSpPr>
          <p:nvPr/>
        </p:nvSpPr>
        <p:spPr bwMode="auto">
          <a:xfrm>
            <a:off x="4279900" y="412908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86" name="Freeform 209"/>
          <p:cNvSpPr>
            <a:spLocks/>
          </p:cNvSpPr>
          <p:nvPr/>
        </p:nvSpPr>
        <p:spPr bwMode="auto">
          <a:xfrm>
            <a:off x="6672263" y="2752725"/>
            <a:ext cx="112712" cy="53975"/>
          </a:xfrm>
          <a:custGeom>
            <a:avLst/>
            <a:gdLst>
              <a:gd name="T0" fmla="*/ 0 w 118"/>
              <a:gd name="T1" fmla="*/ 2147483647 h 66"/>
              <a:gd name="T2" fmla="*/ 2147483647 w 118"/>
              <a:gd name="T3" fmla="*/ 0 h 66"/>
              <a:gd name="T4" fmla="*/ 2147483647 w 118"/>
              <a:gd name="T5" fmla="*/ 2147483647 h 66"/>
              <a:gd name="T6" fmla="*/ 0 60000 65536"/>
              <a:gd name="T7" fmla="*/ 0 60000 65536"/>
              <a:gd name="T8" fmla="*/ 0 60000 65536"/>
              <a:gd name="T9" fmla="*/ 0 w 118"/>
              <a:gd name="T10" fmla="*/ 0 h 66"/>
              <a:gd name="T11" fmla="*/ 118 w 118"/>
              <a:gd name="T12" fmla="*/ 66 h 66"/>
            </a:gdLst>
            <a:ahLst/>
            <a:cxnLst>
              <a:cxn ang="T6">
                <a:pos x="T0" y="T1"/>
              </a:cxn>
              <a:cxn ang="T7">
                <a:pos x="T2" y="T3"/>
              </a:cxn>
              <a:cxn ang="T8">
                <a:pos x="T4" y="T5"/>
              </a:cxn>
            </a:cxnLst>
            <a:rect l="T9" t="T10" r="T11" b="T12"/>
            <a:pathLst>
              <a:path w="118" h="66">
                <a:moveTo>
                  <a:pt x="0" y="66"/>
                </a:moveTo>
                <a:lnTo>
                  <a:pt x="49" y="0"/>
                </a:lnTo>
                <a:lnTo>
                  <a:pt x="118" y="9"/>
                </a:lnTo>
              </a:path>
            </a:pathLst>
          </a:custGeom>
          <a:noFill/>
          <a:ln w="1588">
            <a:solidFill>
              <a:srgbClr val="00C200"/>
            </a:solidFill>
            <a:prstDash val="solid"/>
            <a:round/>
            <a:headEnd/>
            <a:tailEnd/>
          </a:ln>
        </p:spPr>
        <p:txBody>
          <a:bodyPr/>
          <a:lstStyle/>
          <a:p>
            <a:endParaRPr lang="ja-JP" altLang="en-US"/>
          </a:p>
        </p:txBody>
      </p:sp>
      <p:sp>
        <p:nvSpPr>
          <p:cNvPr id="50387" name="Line 210"/>
          <p:cNvSpPr>
            <a:spLocks noChangeShapeType="1"/>
          </p:cNvSpPr>
          <p:nvPr/>
        </p:nvSpPr>
        <p:spPr bwMode="auto">
          <a:xfrm flipH="1">
            <a:off x="6858000" y="2590800"/>
            <a:ext cx="9525" cy="39688"/>
          </a:xfrm>
          <a:prstGeom prst="line">
            <a:avLst/>
          </a:prstGeom>
          <a:noFill/>
          <a:ln w="1588">
            <a:solidFill>
              <a:srgbClr val="00C200"/>
            </a:solidFill>
            <a:round/>
            <a:headEnd/>
            <a:tailEnd/>
          </a:ln>
        </p:spPr>
        <p:txBody>
          <a:bodyPr/>
          <a:lstStyle/>
          <a:p>
            <a:endParaRPr lang="ja-JP" altLang="en-US"/>
          </a:p>
        </p:txBody>
      </p:sp>
      <p:sp>
        <p:nvSpPr>
          <p:cNvPr id="50388" name="Line 211"/>
          <p:cNvSpPr>
            <a:spLocks noChangeShapeType="1"/>
          </p:cNvSpPr>
          <p:nvPr/>
        </p:nvSpPr>
        <p:spPr bwMode="auto">
          <a:xfrm>
            <a:off x="6794500" y="2638425"/>
            <a:ext cx="15875" cy="7938"/>
          </a:xfrm>
          <a:prstGeom prst="line">
            <a:avLst/>
          </a:prstGeom>
          <a:noFill/>
          <a:ln w="1588">
            <a:solidFill>
              <a:srgbClr val="00C200"/>
            </a:solidFill>
            <a:round/>
            <a:headEnd/>
            <a:tailEnd/>
          </a:ln>
        </p:spPr>
        <p:txBody>
          <a:bodyPr/>
          <a:lstStyle/>
          <a:p>
            <a:endParaRPr lang="ja-JP" altLang="en-US"/>
          </a:p>
        </p:txBody>
      </p:sp>
      <p:sp>
        <p:nvSpPr>
          <p:cNvPr id="50389" name="Line 212"/>
          <p:cNvSpPr>
            <a:spLocks noChangeShapeType="1"/>
          </p:cNvSpPr>
          <p:nvPr/>
        </p:nvSpPr>
        <p:spPr bwMode="auto">
          <a:xfrm flipH="1">
            <a:off x="6829425" y="2597150"/>
            <a:ext cx="19050" cy="41275"/>
          </a:xfrm>
          <a:prstGeom prst="line">
            <a:avLst/>
          </a:prstGeom>
          <a:noFill/>
          <a:ln w="1588">
            <a:solidFill>
              <a:srgbClr val="00C200"/>
            </a:solidFill>
            <a:round/>
            <a:headEnd/>
            <a:tailEnd/>
          </a:ln>
        </p:spPr>
        <p:txBody>
          <a:bodyPr/>
          <a:lstStyle/>
          <a:p>
            <a:endParaRPr lang="ja-JP" altLang="en-US"/>
          </a:p>
        </p:txBody>
      </p:sp>
      <p:sp>
        <p:nvSpPr>
          <p:cNvPr id="50390" name="Rectangle 213"/>
          <p:cNvSpPr>
            <a:spLocks noChangeArrowheads="1"/>
          </p:cNvSpPr>
          <p:nvPr/>
        </p:nvSpPr>
        <p:spPr bwMode="auto">
          <a:xfrm>
            <a:off x="6807200" y="2614613"/>
            <a:ext cx="182563" cy="158750"/>
          </a:xfrm>
          <a:prstGeom prst="rect">
            <a:avLst/>
          </a:prstGeom>
          <a:noFill/>
          <a:ln w="9525">
            <a:noFill/>
            <a:miter lim="800000"/>
            <a:headEnd/>
            <a:tailEnd/>
          </a:ln>
        </p:spPr>
        <p:txBody>
          <a:bodyPr/>
          <a:lstStyle/>
          <a:p>
            <a:endParaRPr lang="ja-JP" altLang="en-US"/>
          </a:p>
        </p:txBody>
      </p:sp>
      <p:sp>
        <p:nvSpPr>
          <p:cNvPr id="50391" name="Rectangle 214"/>
          <p:cNvSpPr>
            <a:spLocks noChangeArrowheads="1"/>
          </p:cNvSpPr>
          <p:nvPr/>
        </p:nvSpPr>
        <p:spPr bwMode="auto">
          <a:xfrm>
            <a:off x="6807200" y="2660650"/>
            <a:ext cx="13017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KK1</a:t>
            </a:r>
            <a:endParaRPr kumimoji="1" lang="en-US" altLang="ja-JP" sz="1200">
              <a:latin typeface="Garamond" pitchFamily="18" charset="0"/>
            </a:endParaRPr>
          </a:p>
        </p:txBody>
      </p:sp>
      <p:sp>
        <p:nvSpPr>
          <p:cNvPr id="50392" name="Rectangle 215"/>
          <p:cNvSpPr>
            <a:spLocks noChangeArrowheads="1"/>
          </p:cNvSpPr>
          <p:nvPr/>
        </p:nvSpPr>
        <p:spPr bwMode="auto">
          <a:xfrm>
            <a:off x="6951663" y="26289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93" name="Line 216"/>
          <p:cNvSpPr>
            <a:spLocks noChangeShapeType="1"/>
          </p:cNvSpPr>
          <p:nvPr/>
        </p:nvSpPr>
        <p:spPr bwMode="auto">
          <a:xfrm flipH="1">
            <a:off x="6959600" y="2614613"/>
            <a:ext cx="19050" cy="47625"/>
          </a:xfrm>
          <a:prstGeom prst="line">
            <a:avLst/>
          </a:prstGeom>
          <a:noFill/>
          <a:ln w="1588">
            <a:solidFill>
              <a:srgbClr val="00C200"/>
            </a:solidFill>
            <a:round/>
            <a:headEnd/>
            <a:tailEnd/>
          </a:ln>
        </p:spPr>
        <p:txBody>
          <a:bodyPr/>
          <a:lstStyle/>
          <a:p>
            <a:endParaRPr lang="ja-JP" altLang="en-US"/>
          </a:p>
        </p:txBody>
      </p:sp>
      <p:sp>
        <p:nvSpPr>
          <p:cNvPr id="50394" name="Rectangle 217"/>
          <p:cNvSpPr>
            <a:spLocks noChangeArrowheads="1"/>
          </p:cNvSpPr>
          <p:nvPr/>
        </p:nvSpPr>
        <p:spPr bwMode="auto">
          <a:xfrm>
            <a:off x="5362575" y="4171950"/>
            <a:ext cx="188913" cy="152400"/>
          </a:xfrm>
          <a:prstGeom prst="rect">
            <a:avLst/>
          </a:prstGeom>
          <a:noFill/>
          <a:ln w="9525">
            <a:noFill/>
            <a:miter lim="800000"/>
            <a:headEnd/>
            <a:tailEnd/>
          </a:ln>
        </p:spPr>
        <p:txBody>
          <a:bodyPr/>
          <a:lstStyle/>
          <a:p>
            <a:endParaRPr lang="ja-JP" altLang="en-US"/>
          </a:p>
        </p:txBody>
      </p:sp>
      <p:sp>
        <p:nvSpPr>
          <p:cNvPr id="50395" name="Rectangle 218"/>
          <p:cNvSpPr>
            <a:spLocks noChangeArrowheads="1"/>
          </p:cNvSpPr>
          <p:nvPr/>
        </p:nvSpPr>
        <p:spPr bwMode="auto">
          <a:xfrm>
            <a:off x="5513388" y="418465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396" name="Freeform 219"/>
          <p:cNvSpPr>
            <a:spLocks/>
          </p:cNvSpPr>
          <p:nvPr/>
        </p:nvSpPr>
        <p:spPr bwMode="auto">
          <a:xfrm>
            <a:off x="5359400" y="3805238"/>
            <a:ext cx="138113" cy="106362"/>
          </a:xfrm>
          <a:custGeom>
            <a:avLst/>
            <a:gdLst>
              <a:gd name="T0" fmla="*/ 2147483647 w 145"/>
              <a:gd name="T1" fmla="*/ 2147483647 h 128"/>
              <a:gd name="T2" fmla="*/ 2147483647 w 145"/>
              <a:gd name="T3" fmla="*/ 2147483647 h 128"/>
              <a:gd name="T4" fmla="*/ 2147483647 w 145"/>
              <a:gd name="T5" fmla="*/ 0 h 128"/>
              <a:gd name="T6" fmla="*/ 2147483647 w 145"/>
              <a:gd name="T7" fmla="*/ 0 h 128"/>
              <a:gd name="T8" fmla="*/ 2147483647 w 145"/>
              <a:gd name="T9" fmla="*/ 2147483647 h 128"/>
              <a:gd name="T10" fmla="*/ 0 w 145"/>
              <a:gd name="T11" fmla="*/ 2147483647 h 128"/>
              <a:gd name="T12" fmla="*/ 2147483647 w 145"/>
              <a:gd name="T13" fmla="*/ 2147483647 h 128"/>
              <a:gd name="T14" fmla="*/ 0 60000 65536"/>
              <a:gd name="T15" fmla="*/ 0 60000 65536"/>
              <a:gd name="T16" fmla="*/ 0 60000 65536"/>
              <a:gd name="T17" fmla="*/ 0 60000 65536"/>
              <a:gd name="T18" fmla="*/ 0 60000 65536"/>
              <a:gd name="T19" fmla="*/ 0 60000 65536"/>
              <a:gd name="T20" fmla="*/ 0 60000 65536"/>
              <a:gd name="T21" fmla="*/ 0 w 145"/>
              <a:gd name="T22" fmla="*/ 0 h 128"/>
              <a:gd name="T23" fmla="*/ 145 w 145"/>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5" h="128">
                <a:moveTo>
                  <a:pt x="89" y="128"/>
                </a:moveTo>
                <a:lnTo>
                  <a:pt x="145" y="59"/>
                </a:lnTo>
                <a:lnTo>
                  <a:pt x="126" y="0"/>
                </a:lnTo>
                <a:lnTo>
                  <a:pt x="78" y="0"/>
                </a:lnTo>
                <a:lnTo>
                  <a:pt x="29" y="49"/>
                </a:lnTo>
                <a:lnTo>
                  <a:pt x="0" y="99"/>
                </a:lnTo>
                <a:lnTo>
                  <a:pt x="89" y="128"/>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397" name="Rectangle 220"/>
          <p:cNvSpPr>
            <a:spLocks noChangeArrowheads="1"/>
          </p:cNvSpPr>
          <p:nvPr/>
        </p:nvSpPr>
        <p:spPr bwMode="auto">
          <a:xfrm>
            <a:off x="5362575" y="3835400"/>
            <a:ext cx="188913" cy="163513"/>
          </a:xfrm>
          <a:prstGeom prst="rect">
            <a:avLst/>
          </a:prstGeom>
          <a:noFill/>
          <a:ln w="9525">
            <a:noFill/>
            <a:miter lim="800000"/>
            <a:headEnd/>
            <a:tailEnd/>
          </a:ln>
        </p:spPr>
        <p:txBody>
          <a:bodyPr/>
          <a:lstStyle/>
          <a:p>
            <a:endParaRPr lang="ja-JP" altLang="en-US"/>
          </a:p>
        </p:txBody>
      </p:sp>
      <p:sp>
        <p:nvSpPr>
          <p:cNvPr id="50398" name="Rectangle 221"/>
          <p:cNvSpPr>
            <a:spLocks noChangeArrowheads="1"/>
          </p:cNvSpPr>
          <p:nvPr/>
        </p:nvSpPr>
        <p:spPr bwMode="auto">
          <a:xfrm>
            <a:off x="5362575" y="3879850"/>
            <a:ext cx="968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CS</a:t>
            </a:r>
            <a:endParaRPr kumimoji="1" lang="en-US" altLang="ja-JP" sz="1200">
              <a:latin typeface="Garamond" pitchFamily="18" charset="0"/>
            </a:endParaRPr>
          </a:p>
        </p:txBody>
      </p:sp>
      <p:sp>
        <p:nvSpPr>
          <p:cNvPr id="50399" name="Rectangle 222"/>
          <p:cNvSpPr>
            <a:spLocks noChangeArrowheads="1"/>
          </p:cNvSpPr>
          <p:nvPr/>
        </p:nvSpPr>
        <p:spPr bwMode="auto">
          <a:xfrm>
            <a:off x="5362575" y="4043363"/>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0" name="Rectangle 223"/>
          <p:cNvSpPr>
            <a:spLocks noChangeArrowheads="1"/>
          </p:cNvSpPr>
          <p:nvPr/>
        </p:nvSpPr>
        <p:spPr bwMode="auto">
          <a:xfrm>
            <a:off x="5362575" y="4205288"/>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1" name="Rectangle 224"/>
          <p:cNvSpPr>
            <a:spLocks noChangeArrowheads="1"/>
          </p:cNvSpPr>
          <p:nvPr/>
        </p:nvSpPr>
        <p:spPr bwMode="auto">
          <a:xfrm>
            <a:off x="5362575" y="4368800"/>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2" name="Rectangle 225"/>
          <p:cNvSpPr>
            <a:spLocks noChangeArrowheads="1"/>
          </p:cNvSpPr>
          <p:nvPr/>
        </p:nvSpPr>
        <p:spPr bwMode="auto">
          <a:xfrm>
            <a:off x="5362575" y="4532313"/>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3" name="Rectangle 226"/>
          <p:cNvSpPr>
            <a:spLocks noChangeArrowheads="1"/>
          </p:cNvSpPr>
          <p:nvPr/>
        </p:nvSpPr>
        <p:spPr bwMode="auto">
          <a:xfrm>
            <a:off x="5362575" y="4695825"/>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4" name="Rectangle 227"/>
          <p:cNvSpPr>
            <a:spLocks noChangeArrowheads="1"/>
          </p:cNvSpPr>
          <p:nvPr/>
        </p:nvSpPr>
        <p:spPr bwMode="auto">
          <a:xfrm>
            <a:off x="5362575" y="4857750"/>
            <a:ext cx="2222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 </a:t>
            </a:r>
            <a:endParaRPr kumimoji="1" lang="en-US" altLang="ja-JP" sz="1200">
              <a:latin typeface="Garamond" pitchFamily="18" charset="0"/>
            </a:endParaRPr>
          </a:p>
        </p:txBody>
      </p:sp>
      <p:sp>
        <p:nvSpPr>
          <p:cNvPr id="50405" name="Rectangle 228"/>
          <p:cNvSpPr>
            <a:spLocks noChangeArrowheads="1"/>
          </p:cNvSpPr>
          <p:nvPr/>
        </p:nvSpPr>
        <p:spPr bwMode="auto">
          <a:xfrm>
            <a:off x="5407025" y="499110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406" name="Freeform 229"/>
          <p:cNvSpPr>
            <a:spLocks/>
          </p:cNvSpPr>
          <p:nvPr/>
        </p:nvSpPr>
        <p:spPr bwMode="auto">
          <a:xfrm>
            <a:off x="5602288" y="3733800"/>
            <a:ext cx="71437" cy="71438"/>
          </a:xfrm>
          <a:custGeom>
            <a:avLst/>
            <a:gdLst>
              <a:gd name="T0" fmla="*/ 0 w 77"/>
              <a:gd name="T1" fmla="*/ 2147483647 h 87"/>
              <a:gd name="T2" fmla="*/ 0 w 77"/>
              <a:gd name="T3" fmla="*/ 2147483647 h 87"/>
              <a:gd name="T4" fmla="*/ 2147483647 w 77"/>
              <a:gd name="T5" fmla="*/ 2147483647 h 87"/>
              <a:gd name="T6" fmla="*/ 2147483647 w 77"/>
              <a:gd name="T7" fmla="*/ 0 h 87"/>
              <a:gd name="T8" fmla="*/ 2147483647 w 77"/>
              <a:gd name="T9" fmla="*/ 2147483647 h 87"/>
              <a:gd name="T10" fmla="*/ 2147483647 w 77"/>
              <a:gd name="T11" fmla="*/ 2147483647 h 87"/>
              <a:gd name="T12" fmla="*/ 2147483647 w 77"/>
              <a:gd name="T13" fmla="*/ 2147483647 h 87"/>
              <a:gd name="T14" fmla="*/ 0 w 77"/>
              <a:gd name="T15" fmla="*/ 2147483647 h 87"/>
              <a:gd name="T16" fmla="*/ 0 60000 65536"/>
              <a:gd name="T17" fmla="*/ 0 60000 65536"/>
              <a:gd name="T18" fmla="*/ 0 60000 65536"/>
              <a:gd name="T19" fmla="*/ 0 60000 65536"/>
              <a:gd name="T20" fmla="*/ 0 60000 65536"/>
              <a:gd name="T21" fmla="*/ 0 60000 65536"/>
              <a:gd name="T22" fmla="*/ 0 60000 65536"/>
              <a:gd name="T23" fmla="*/ 0 60000 65536"/>
              <a:gd name="T24" fmla="*/ 0 w 77"/>
              <a:gd name="T25" fmla="*/ 0 h 87"/>
              <a:gd name="T26" fmla="*/ 77 w 77"/>
              <a:gd name="T27" fmla="*/ 87 h 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7" h="87">
                <a:moveTo>
                  <a:pt x="0" y="77"/>
                </a:moveTo>
                <a:lnTo>
                  <a:pt x="0" y="50"/>
                </a:lnTo>
                <a:lnTo>
                  <a:pt x="27" y="20"/>
                </a:lnTo>
                <a:lnTo>
                  <a:pt x="66" y="0"/>
                </a:lnTo>
                <a:lnTo>
                  <a:pt x="77" y="30"/>
                </a:lnTo>
                <a:lnTo>
                  <a:pt x="77" y="87"/>
                </a:lnTo>
                <a:lnTo>
                  <a:pt x="20" y="87"/>
                </a:lnTo>
                <a:lnTo>
                  <a:pt x="0" y="77"/>
                </a:lnTo>
                <a:close/>
              </a:path>
            </a:pathLst>
          </a:custGeom>
          <a:solidFill>
            <a:srgbClr val="00FF00">
              <a:alpha val="59999"/>
            </a:srgbClr>
          </a:solidFill>
          <a:ln w="1588">
            <a:solidFill>
              <a:srgbClr val="008000"/>
            </a:solidFill>
            <a:prstDash val="solid"/>
            <a:round/>
            <a:headEnd/>
            <a:tailEnd/>
          </a:ln>
        </p:spPr>
        <p:txBody>
          <a:bodyPr/>
          <a:lstStyle/>
          <a:p>
            <a:endParaRPr lang="ja-JP" altLang="en-US"/>
          </a:p>
        </p:txBody>
      </p:sp>
      <p:sp>
        <p:nvSpPr>
          <p:cNvPr id="50407" name="Rectangle 230"/>
          <p:cNvSpPr>
            <a:spLocks noChangeArrowheads="1"/>
          </p:cNvSpPr>
          <p:nvPr/>
        </p:nvSpPr>
        <p:spPr bwMode="auto">
          <a:xfrm>
            <a:off x="5519738" y="3730625"/>
            <a:ext cx="188912" cy="185738"/>
          </a:xfrm>
          <a:prstGeom prst="rect">
            <a:avLst/>
          </a:prstGeom>
          <a:noFill/>
          <a:ln w="9525">
            <a:noFill/>
            <a:miter lim="800000"/>
            <a:headEnd/>
            <a:tailEnd/>
          </a:ln>
        </p:spPr>
        <p:txBody>
          <a:bodyPr/>
          <a:lstStyle/>
          <a:p>
            <a:endParaRPr lang="ja-JP" altLang="en-US"/>
          </a:p>
        </p:txBody>
      </p:sp>
      <p:sp>
        <p:nvSpPr>
          <p:cNvPr id="50408" name="Rectangle 231"/>
          <p:cNvSpPr>
            <a:spLocks noChangeArrowheads="1"/>
          </p:cNvSpPr>
          <p:nvPr/>
        </p:nvSpPr>
        <p:spPr bwMode="auto">
          <a:xfrm>
            <a:off x="5519738" y="3775075"/>
            <a:ext cx="134937"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CS3</a:t>
            </a:r>
            <a:endParaRPr kumimoji="1" lang="en-US" altLang="ja-JP" sz="1200">
              <a:latin typeface="Garamond" pitchFamily="18" charset="0"/>
            </a:endParaRPr>
          </a:p>
        </p:txBody>
      </p:sp>
      <p:sp>
        <p:nvSpPr>
          <p:cNvPr id="50409" name="Rectangle 232"/>
          <p:cNvSpPr>
            <a:spLocks noChangeArrowheads="1"/>
          </p:cNvSpPr>
          <p:nvPr/>
        </p:nvSpPr>
        <p:spPr bwMode="auto">
          <a:xfrm>
            <a:off x="5668963" y="3744913"/>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410" name="Freeform 233"/>
          <p:cNvSpPr>
            <a:spLocks/>
          </p:cNvSpPr>
          <p:nvPr/>
        </p:nvSpPr>
        <p:spPr bwMode="auto">
          <a:xfrm>
            <a:off x="5387975" y="3709988"/>
            <a:ext cx="63500" cy="95250"/>
          </a:xfrm>
          <a:custGeom>
            <a:avLst/>
            <a:gdLst>
              <a:gd name="T0" fmla="*/ 2147483647 w 69"/>
              <a:gd name="T1" fmla="*/ 2147483647 h 117"/>
              <a:gd name="T2" fmla="*/ 0 w 69"/>
              <a:gd name="T3" fmla="*/ 2147483647 h 117"/>
              <a:gd name="T4" fmla="*/ 0 w 69"/>
              <a:gd name="T5" fmla="*/ 0 h 117"/>
              <a:gd name="T6" fmla="*/ 2147483647 w 69"/>
              <a:gd name="T7" fmla="*/ 0 h 117"/>
              <a:gd name="T8" fmla="*/ 2147483647 w 69"/>
              <a:gd name="T9" fmla="*/ 2147483647 h 117"/>
              <a:gd name="T10" fmla="*/ 2147483647 w 69"/>
              <a:gd name="T11" fmla="*/ 2147483647 h 117"/>
              <a:gd name="T12" fmla="*/ 0 60000 65536"/>
              <a:gd name="T13" fmla="*/ 0 60000 65536"/>
              <a:gd name="T14" fmla="*/ 0 60000 65536"/>
              <a:gd name="T15" fmla="*/ 0 60000 65536"/>
              <a:gd name="T16" fmla="*/ 0 60000 65536"/>
              <a:gd name="T17" fmla="*/ 0 60000 65536"/>
              <a:gd name="T18" fmla="*/ 0 w 69"/>
              <a:gd name="T19" fmla="*/ 0 h 117"/>
              <a:gd name="T20" fmla="*/ 69 w 69"/>
              <a:gd name="T21" fmla="*/ 117 h 117"/>
            </a:gdLst>
            <a:ahLst/>
            <a:cxnLst>
              <a:cxn ang="T12">
                <a:pos x="T0" y="T1"/>
              </a:cxn>
              <a:cxn ang="T13">
                <a:pos x="T2" y="T3"/>
              </a:cxn>
              <a:cxn ang="T14">
                <a:pos x="T4" y="T5"/>
              </a:cxn>
              <a:cxn ang="T15">
                <a:pos x="T6" y="T7"/>
              </a:cxn>
              <a:cxn ang="T16">
                <a:pos x="T8" y="T9"/>
              </a:cxn>
              <a:cxn ang="T17">
                <a:pos x="T10" y="T11"/>
              </a:cxn>
            </a:cxnLst>
            <a:rect l="T18" t="T19" r="T20" b="T21"/>
            <a:pathLst>
              <a:path w="69" h="117">
                <a:moveTo>
                  <a:pt x="69" y="117"/>
                </a:moveTo>
                <a:lnTo>
                  <a:pt x="0" y="117"/>
                </a:lnTo>
                <a:lnTo>
                  <a:pt x="0" y="0"/>
                </a:lnTo>
                <a:lnTo>
                  <a:pt x="40" y="0"/>
                </a:lnTo>
                <a:lnTo>
                  <a:pt x="40" y="69"/>
                </a:lnTo>
                <a:lnTo>
                  <a:pt x="69" y="117"/>
                </a:lnTo>
                <a:close/>
              </a:path>
            </a:pathLst>
          </a:custGeom>
          <a:solidFill>
            <a:srgbClr val="00FF00">
              <a:alpha val="59999"/>
            </a:srgbClr>
          </a:solidFill>
          <a:ln w="1651">
            <a:solidFill>
              <a:srgbClr val="008000"/>
            </a:solidFill>
            <a:prstDash val="solid"/>
            <a:round/>
            <a:headEnd/>
            <a:tailEnd/>
          </a:ln>
        </p:spPr>
        <p:txBody>
          <a:bodyPr/>
          <a:lstStyle/>
          <a:p>
            <a:endParaRPr lang="ja-JP" altLang="en-US"/>
          </a:p>
        </p:txBody>
      </p:sp>
      <p:sp>
        <p:nvSpPr>
          <p:cNvPr id="50411" name="Rectangle 234"/>
          <p:cNvSpPr>
            <a:spLocks noChangeArrowheads="1"/>
          </p:cNvSpPr>
          <p:nvPr/>
        </p:nvSpPr>
        <p:spPr bwMode="auto">
          <a:xfrm>
            <a:off x="5343525" y="3714750"/>
            <a:ext cx="188913" cy="120650"/>
          </a:xfrm>
          <a:prstGeom prst="rect">
            <a:avLst/>
          </a:prstGeom>
          <a:noFill/>
          <a:ln w="9525">
            <a:noFill/>
            <a:miter lim="800000"/>
            <a:headEnd/>
            <a:tailEnd/>
          </a:ln>
        </p:spPr>
        <p:txBody>
          <a:bodyPr/>
          <a:lstStyle/>
          <a:p>
            <a:endParaRPr lang="ja-JP" altLang="en-US"/>
          </a:p>
        </p:txBody>
      </p:sp>
      <p:sp>
        <p:nvSpPr>
          <p:cNvPr id="50412" name="Rectangle 235"/>
          <p:cNvSpPr>
            <a:spLocks noChangeArrowheads="1"/>
          </p:cNvSpPr>
          <p:nvPr/>
        </p:nvSpPr>
        <p:spPr bwMode="auto">
          <a:xfrm>
            <a:off x="5343525" y="3759200"/>
            <a:ext cx="134938"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CS1</a:t>
            </a:r>
            <a:endParaRPr kumimoji="1" lang="en-US" altLang="ja-JP" sz="1200">
              <a:latin typeface="Garamond" pitchFamily="18" charset="0"/>
            </a:endParaRPr>
          </a:p>
        </p:txBody>
      </p:sp>
      <p:sp>
        <p:nvSpPr>
          <p:cNvPr id="50413" name="Rectangle 236"/>
          <p:cNvSpPr>
            <a:spLocks noChangeArrowheads="1"/>
          </p:cNvSpPr>
          <p:nvPr/>
        </p:nvSpPr>
        <p:spPr bwMode="auto">
          <a:xfrm>
            <a:off x="5494338" y="3727450"/>
            <a:ext cx="25400" cy="106363"/>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414" name="Rectangle 237"/>
          <p:cNvSpPr>
            <a:spLocks noChangeArrowheads="1"/>
          </p:cNvSpPr>
          <p:nvPr/>
        </p:nvSpPr>
        <p:spPr bwMode="auto">
          <a:xfrm>
            <a:off x="6686550" y="2763838"/>
            <a:ext cx="182563" cy="174625"/>
          </a:xfrm>
          <a:prstGeom prst="rect">
            <a:avLst/>
          </a:prstGeom>
          <a:noFill/>
          <a:ln w="9525">
            <a:noFill/>
            <a:miter lim="800000"/>
            <a:headEnd/>
            <a:tailEnd/>
          </a:ln>
        </p:spPr>
        <p:txBody>
          <a:bodyPr/>
          <a:lstStyle/>
          <a:p>
            <a:endParaRPr lang="ja-JP" altLang="en-US"/>
          </a:p>
        </p:txBody>
      </p:sp>
      <p:sp>
        <p:nvSpPr>
          <p:cNvPr id="50415" name="Rectangle 238"/>
          <p:cNvSpPr>
            <a:spLocks noChangeArrowheads="1"/>
          </p:cNvSpPr>
          <p:nvPr/>
        </p:nvSpPr>
        <p:spPr bwMode="auto">
          <a:xfrm>
            <a:off x="6686550" y="2808288"/>
            <a:ext cx="130175"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KK2</a:t>
            </a:r>
            <a:endParaRPr kumimoji="1" lang="en-US" altLang="ja-JP" sz="1200">
              <a:latin typeface="Garamond" pitchFamily="18" charset="0"/>
            </a:endParaRPr>
          </a:p>
        </p:txBody>
      </p:sp>
      <p:sp>
        <p:nvSpPr>
          <p:cNvPr id="50416" name="Rectangle 239"/>
          <p:cNvSpPr>
            <a:spLocks noChangeArrowheads="1"/>
          </p:cNvSpPr>
          <p:nvPr/>
        </p:nvSpPr>
        <p:spPr bwMode="auto">
          <a:xfrm>
            <a:off x="6829425" y="2776538"/>
            <a:ext cx="25400"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417" name="Rectangle 240"/>
          <p:cNvSpPr>
            <a:spLocks noChangeArrowheads="1"/>
          </p:cNvSpPr>
          <p:nvPr/>
        </p:nvSpPr>
        <p:spPr bwMode="auto">
          <a:xfrm>
            <a:off x="7412038" y="785813"/>
            <a:ext cx="184150" cy="193675"/>
          </a:xfrm>
          <a:prstGeom prst="rect">
            <a:avLst/>
          </a:prstGeom>
          <a:noFill/>
          <a:ln w="9525">
            <a:noFill/>
            <a:miter lim="800000"/>
            <a:headEnd/>
            <a:tailEnd/>
          </a:ln>
        </p:spPr>
        <p:txBody>
          <a:bodyPr/>
          <a:lstStyle/>
          <a:p>
            <a:endParaRPr lang="ja-JP" altLang="en-US"/>
          </a:p>
        </p:txBody>
      </p:sp>
      <p:sp>
        <p:nvSpPr>
          <p:cNvPr id="50418" name="Rectangle 241"/>
          <p:cNvSpPr>
            <a:spLocks noChangeArrowheads="1"/>
          </p:cNvSpPr>
          <p:nvPr/>
        </p:nvSpPr>
        <p:spPr bwMode="auto">
          <a:xfrm>
            <a:off x="7412038" y="830263"/>
            <a:ext cx="1333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HK1</a:t>
            </a:r>
            <a:endParaRPr kumimoji="1" lang="en-US" altLang="ja-JP" sz="1200">
              <a:latin typeface="Garamond" pitchFamily="18" charset="0"/>
            </a:endParaRPr>
          </a:p>
        </p:txBody>
      </p:sp>
      <p:sp>
        <p:nvSpPr>
          <p:cNvPr id="50419" name="Rectangle 242"/>
          <p:cNvSpPr>
            <a:spLocks noChangeArrowheads="1"/>
          </p:cNvSpPr>
          <p:nvPr/>
        </p:nvSpPr>
        <p:spPr bwMode="auto">
          <a:xfrm>
            <a:off x="7558088" y="798513"/>
            <a:ext cx="23812" cy="106362"/>
          </a:xfrm>
          <a:prstGeom prst="rect">
            <a:avLst/>
          </a:prstGeom>
          <a:noFill/>
          <a:ln w="9525">
            <a:noFill/>
            <a:miter lim="800000"/>
            <a:headEnd/>
            <a:tailEnd/>
          </a:ln>
        </p:spPr>
        <p:txBody>
          <a:bodyPr wrap="none" lIns="0" tIns="0" rIns="0" bIns="0">
            <a:spAutoFit/>
          </a:bodyPr>
          <a:lstStyle/>
          <a:p>
            <a:pPr eaLnBrk="1" hangingPunct="1"/>
            <a:r>
              <a:rPr kumimoji="1" lang="en-US" altLang="ja-JP" sz="700">
                <a:solidFill>
                  <a:srgbClr val="000000"/>
                </a:solidFill>
                <a:latin typeface="Century" pitchFamily="18" charset="0"/>
              </a:rPr>
              <a:t> </a:t>
            </a:r>
            <a:endParaRPr kumimoji="1" lang="en-US" altLang="ja-JP" sz="1200">
              <a:latin typeface="Garamond" pitchFamily="18" charset="0"/>
            </a:endParaRPr>
          </a:p>
        </p:txBody>
      </p:sp>
      <p:sp>
        <p:nvSpPr>
          <p:cNvPr id="50420" name="Freeform 243"/>
          <p:cNvSpPr>
            <a:spLocks/>
          </p:cNvSpPr>
          <p:nvPr/>
        </p:nvSpPr>
        <p:spPr bwMode="auto">
          <a:xfrm>
            <a:off x="6907213" y="442913"/>
            <a:ext cx="1455737" cy="1247775"/>
          </a:xfrm>
          <a:custGeom>
            <a:avLst/>
            <a:gdLst>
              <a:gd name="T0" fmla="*/ 2147483647 w 1534"/>
              <a:gd name="T1" fmla="*/ 0 h 1522"/>
              <a:gd name="T2" fmla="*/ 2147483647 w 1534"/>
              <a:gd name="T3" fmla="*/ 2147483647 h 1522"/>
              <a:gd name="T4" fmla="*/ 2147483647 w 1534"/>
              <a:gd name="T5" fmla="*/ 2147483647 h 1522"/>
              <a:gd name="T6" fmla="*/ 2147483647 w 1534"/>
              <a:gd name="T7" fmla="*/ 2147483647 h 1522"/>
              <a:gd name="T8" fmla="*/ 2147483647 w 1534"/>
              <a:gd name="T9" fmla="*/ 2147483647 h 1522"/>
              <a:gd name="T10" fmla="*/ 2147483647 w 1534"/>
              <a:gd name="T11" fmla="*/ 2147483647 h 1522"/>
              <a:gd name="T12" fmla="*/ 2147483647 w 1534"/>
              <a:gd name="T13" fmla="*/ 2147483647 h 1522"/>
              <a:gd name="T14" fmla="*/ 2147483647 w 1534"/>
              <a:gd name="T15" fmla="*/ 2147483647 h 1522"/>
              <a:gd name="T16" fmla="*/ 2147483647 w 1534"/>
              <a:gd name="T17" fmla="*/ 2147483647 h 1522"/>
              <a:gd name="T18" fmla="*/ 2147483647 w 1534"/>
              <a:gd name="T19" fmla="*/ 2147483647 h 1522"/>
              <a:gd name="T20" fmla="*/ 2147483647 w 1534"/>
              <a:gd name="T21" fmla="*/ 2147483647 h 1522"/>
              <a:gd name="T22" fmla="*/ 2147483647 w 1534"/>
              <a:gd name="T23" fmla="*/ 2147483647 h 1522"/>
              <a:gd name="T24" fmla="*/ 2147483647 w 1534"/>
              <a:gd name="T25" fmla="*/ 2147483647 h 1522"/>
              <a:gd name="T26" fmla="*/ 2147483647 w 1534"/>
              <a:gd name="T27" fmla="*/ 2147483647 h 1522"/>
              <a:gd name="T28" fmla="*/ 2147483647 w 1534"/>
              <a:gd name="T29" fmla="*/ 2147483647 h 1522"/>
              <a:gd name="T30" fmla="*/ 2147483647 w 1534"/>
              <a:gd name="T31" fmla="*/ 2147483647 h 1522"/>
              <a:gd name="T32" fmla="*/ 2147483647 w 1534"/>
              <a:gd name="T33" fmla="*/ 2147483647 h 1522"/>
              <a:gd name="T34" fmla="*/ 2147483647 w 1534"/>
              <a:gd name="T35" fmla="*/ 2147483647 h 1522"/>
              <a:gd name="T36" fmla="*/ 2147483647 w 1534"/>
              <a:gd name="T37" fmla="*/ 2147483647 h 1522"/>
              <a:gd name="T38" fmla="*/ 2147483647 w 1534"/>
              <a:gd name="T39" fmla="*/ 2147483647 h 1522"/>
              <a:gd name="T40" fmla="*/ 2147483647 w 1534"/>
              <a:gd name="T41" fmla="*/ 2147483647 h 1522"/>
              <a:gd name="T42" fmla="*/ 2147483647 w 1534"/>
              <a:gd name="T43" fmla="*/ 2147483647 h 1522"/>
              <a:gd name="T44" fmla="*/ 2147483647 w 1534"/>
              <a:gd name="T45" fmla="*/ 2147483647 h 1522"/>
              <a:gd name="T46" fmla="*/ 2147483647 w 1534"/>
              <a:gd name="T47" fmla="*/ 2147483647 h 1522"/>
              <a:gd name="T48" fmla="*/ 2147483647 w 1534"/>
              <a:gd name="T49" fmla="*/ 2147483647 h 1522"/>
              <a:gd name="T50" fmla="*/ 2147483647 w 1534"/>
              <a:gd name="T51" fmla="*/ 2147483647 h 1522"/>
              <a:gd name="T52" fmla="*/ 2147483647 w 1534"/>
              <a:gd name="T53" fmla="*/ 2147483647 h 1522"/>
              <a:gd name="T54" fmla="*/ 2147483647 w 1534"/>
              <a:gd name="T55" fmla="*/ 2147483647 h 1522"/>
              <a:gd name="T56" fmla="*/ 2147483647 w 1534"/>
              <a:gd name="T57" fmla="*/ 2147483647 h 1522"/>
              <a:gd name="T58" fmla="*/ 2147483647 w 1534"/>
              <a:gd name="T59" fmla="*/ 2147483647 h 1522"/>
              <a:gd name="T60" fmla="*/ 2147483647 w 1534"/>
              <a:gd name="T61" fmla="*/ 2147483647 h 1522"/>
              <a:gd name="T62" fmla="*/ 2147483647 w 1534"/>
              <a:gd name="T63" fmla="*/ 2147483647 h 1522"/>
              <a:gd name="T64" fmla="*/ 2147483647 w 1534"/>
              <a:gd name="T65" fmla="*/ 2147483647 h 1522"/>
              <a:gd name="T66" fmla="*/ 2147483647 w 1534"/>
              <a:gd name="T67" fmla="*/ 2147483647 h 1522"/>
              <a:gd name="T68" fmla="*/ 2147483647 w 1534"/>
              <a:gd name="T69" fmla="*/ 2147483647 h 1522"/>
              <a:gd name="T70" fmla="*/ 2147483647 w 1534"/>
              <a:gd name="T71" fmla="*/ 2147483647 h 1522"/>
              <a:gd name="T72" fmla="*/ 2147483647 w 1534"/>
              <a:gd name="T73" fmla="*/ 2147483647 h 1522"/>
              <a:gd name="T74" fmla="*/ 2147483647 w 1534"/>
              <a:gd name="T75" fmla="*/ 2147483647 h 1522"/>
              <a:gd name="T76" fmla="*/ 2147483647 w 1534"/>
              <a:gd name="T77" fmla="*/ 2147483647 h 1522"/>
              <a:gd name="T78" fmla="*/ 2147483647 w 1534"/>
              <a:gd name="T79" fmla="*/ 2147483647 h 1522"/>
              <a:gd name="T80" fmla="*/ 2147483647 w 1534"/>
              <a:gd name="T81" fmla="*/ 2147483647 h 1522"/>
              <a:gd name="T82" fmla="*/ 2147483647 w 1534"/>
              <a:gd name="T83" fmla="*/ 2147483647 h 1522"/>
              <a:gd name="T84" fmla="*/ 2147483647 w 1534"/>
              <a:gd name="T85" fmla="*/ 2147483647 h 1522"/>
              <a:gd name="T86" fmla="*/ 2147483647 w 1534"/>
              <a:gd name="T87" fmla="*/ 2147483647 h 1522"/>
              <a:gd name="T88" fmla="*/ 2147483647 w 1534"/>
              <a:gd name="T89" fmla="*/ 2147483647 h 1522"/>
              <a:gd name="T90" fmla="*/ 2147483647 w 1534"/>
              <a:gd name="T91" fmla="*/ 2147483647 h 1522"/>
              <a:gd name="T92" fmla="*/ 2147483647 w 1534"/>
              <a:gd name="T93" fmla="*/ 2147483647 h 1522"/>
              <a:gd name="T94" fmla="*/ 2147483647 w 1534"/>
              <a:gd name="T95" fmla="*/ 2147483647 h 1522"/>
              <a:gd name="T96" fmla="*/ 2147483647 w 1534"/>
              <a:gd name="T97" fmla="*/ 2147483647 h 1522"/>
              <a:gd name="T98" fmla="*/ 2147483647 w 1534"/>
              <a:gd name="T99" fmla="*/ 2147483647 h 1522"/>
              <a:gd name="T100" fmla="*/ 2147483647 w 1534"/>
              <a:gd name="T101" fmla="*/ 2147483647 h 15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34"/>
              <a:gd name="T154" fmla="*/ 0 h 1522"/>
              <a:gd name="T155" fmla="*/ 1534 w 1534"/>
              <a:gd name="T156" fmla="*/ 1522 h 15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34" h="1522">
                <a:moveTo>
                  <a:pt x="618" y="182"/>
                </a:moveTo>
                <a:lnTo>
                  <a:pt x="429" y="0"/>
                </a:lnTo>
                <a:lnTo>
                  <a:pt x="406" y="42"/>
                </a:lnTo>
                <a:lnTo>
                  <a:pt x="369" y="53"/>
                </a:lnTo>
                <a:lnTo>
                  <a:pt x="360" y="35"/>
                </a:lnTo>
                <a:lnTo>
                  <a:pt x="347" y="122"/>
                </a:lnTo>
                <a:lnTo>
                  <a:pt x="423" y="282"/>
                </a:lnTo>
                <a:lnTo>
                  <a:pt x="431" y="396"/>
                </a:lnTo>
                <a:lnTo>
                  <a:pt x="413" y="441"/>
                </a:lnTo>
                <a:lnTo>
                  <a:pt x="418" y="592"/>
                </a:lnTo>
                <a:lnTo>
                  <a:pt x="384" y="619"/>
                </a:lnTo>
                <a:lnTo>
                  <a:pt x="349" y="669"/>
                </a:lnTo>
                <a:lnTo>
                  <a:pt x="373" y="710"/>
                </a:lnTo>
                <a:lnTo>
                  <a:pt x="369" y="730"/>
                </a:lnTo>
                <a:lnTo>
                  <a:pt x="397" y="786"/>
                </a:lnTo>
                <a:lnTo>
                  <a:pt x="378" y="837"/>
                </a:lnTo>
                <a:lnTo>
                  <a:pt x="335" y="877"/>
                </a:lnTo>
                <a:lnTo>
                  <a:pt x="287" y="844"/>
                </a:lnTo>
                <a:lnTo>
                  <a:pt x="235" y="866"/>
                </a:lnTo>
                <a:lnTo>
                  <a:pt x="147" y="815"/>
                </a:lnTo>
                <a:lnTo>
                  <a:pt x="119" y="829"/>
                </a:lnTo>
                <a:lnTo>
                  <a:pt x="115" y="872"/>
                </a:lnTo>
                <a:lnTo>
                  <a:pt x="176" y="946"/>
                </a:lnTo>
                <a:lnTo>
                  <a:pt x="124" y="1017"/>
                </a:lnTo>
                <a:lnTo>
                  <a:pt x="110" y="1037"/>
                </a:lnTo>
                <a:lnTo>
                  <a:pt x="95" y="1017"/>
                </a:lnTo>
                <a:lnTo>
                  <a:pt x="62" y="1064"/>
                </a:lnTo>
                <a:lnTo>
                  <a:pt x="30" y="1074"/>
                </a:lnTo>
                <a:lnTo>
                  <a:pt x="2" y="1103"/>
                </a:lnTo>
                <a:lnTo>
                  <a:pt x="18" y="1166"/>
                </a:lnTo>
                <a:lnTo>
                  <a:pt x="0" y="1208"/>
                </a:lnTo>
                <a:lnTo>
                  <a:pt x="50" y="1269"/>
                </a:lnTo>
                <a:lnTo>
                  <a:pt x="76" y="1280"/>
                </a:lnTo>
                <a:lnTo>
                  <a:pt x="107" y="1325"/>
                </a:lnTo>
                <a:lnTo>
                  <a:pt x="107" y="1384"/>
                </a:lnTo>
                <a:lnTo>
                  <a:pt x="84" y="1441"/>
                </a:lnTo>
                <a:lnTo>
                  <a:pt x="95" y="1493"/>
                </a:lnTo>
                <a:lnTo>
                  <a:pt x="148" y="1522"/>
                </a:lnTo>
                <a:lnTo>
                  <a:pt x="164" y="1497"/>
                </a:lnTo>
                <a:lnTo>
                  <a:pt x="201" y="1477"/>
                </a:lnTo>
                <a:lnTo>
                  <a:pt x="204" y="1416"/>
                </a:lnTo>
                <a:lnTo>
                  <a:pt x="221" y="1408"/>
                </a:lnTo>
                <a:lnTo>
                  <a:pt x="245" y="1388"/>
                </a:lnTo>
                <a:lnTo>
                  <a:pt x="243" y="1368"/>
                </a:lnTo>
                <a:lnTo>
                  <a:pt x="264" y="1362"/>
                </a:lnTo>
                <a:lnTo>
                  <a:pt x="278" y="1374"/>
                </a:lnTo>
                <a:lnTo>
                  <a:pt x="270" y="1391"/>
                </a:lnTo>
                <a:lnTo>
                  <a:pt x="300" y="1376"/>
                </a:lnTo>
                <a:lnTo>
                  <a:pt x="340" y="1391"/>
                </a:lnTo>
                <a:lnTo>
                  <a:pt x="398" y="1351"/>
                </a:lnTo>
                <a:lnTo>
                  <a:pt x="329" y="1317"/>
                </a:lnTo>
                <a:lnTo>
                  <a:pt x="258" y="1245"/>
                </a:lnTo>
                <a:lnTo>
                  <a:pt x="223" y="1260"/>
                </a:lnTo>
                <a:lnTo>
                  <a:pt x="141" y="1217"/>
                </a:lnTo>
                <a:lnTo>
                  <a:pt x="141" y="1163"/>
                </a:lnTo>
                <a:lnTo>
                  <a:pt x="178" y="1094"/>
                </a:lnTo>
                <a:lnTo>
                  <a:pt x="206" y="1097"/>
                </a:lnTo>
                <a:lnTo>
                  <a:pt x="225" y="1089"/>
                </a:lnTo>
                <a:lnTo>
                  <a:pt x="324" y="1180"/>
                </a:lnTo>
                <a:lnTo>
                  <a:pt x="366" y="1126"/>
                </a:lnTo>
                <a:lnTo>
                  <a:pt x="433" y="1064"/>
                </a:lnTo>
                <a:lnTo>
                  <a:pt x="492" y="1046"/>
                </a:lnTo>
                <a:lnTo>
                  <a:pt x="592" y="1082"/>
                </a:lnTo>
                <a:lnTo>
                  <a:pt x="819" y="1179"/>
                </a:lnTo>
                <a:lnTo>
                  <a:pt x="868" y="1191"/>
                </a:lnTo>
                <a:lnTo>
                  <a:pt x="939" y="1237"/>
                </a:lnTo>
                <a:lnTo>
                  <a:pt x="950" y="1191"/>
                </a:lnTo>
                <a:lnTo>
                  <a:pt x="948" y="1137"/>
                </a:lnTo>
                <a:lnTo>
                  <a:pt x="940" y="1106"/>
                </a:lnTo>
                <a:lnTo>
                  <a:pt x="995" y="972"/>
                </a:lnTo>
                <a:lnTo>
                  <a:pt x="1107" y="841"/>
                </a:lnTo>
                <a:lnTo>
                  <a:pt x="1173" y="815"/>
                </a:lnTo>
                <a:lnTo>
                  <a:pt x="1213" y="829"/>
                </a:lnTo>
                <a:lnTo>
                  <a:pt x="1289" y="819"/>
                </a:lnTo>
                <a:lnTo>
                  <a:pt x="1274" y="797"/>
                </a:lnTo>
                <a:lnTo>
                  <a:pt x="1301" y="775"/>
                </a:lnTo>
                <a:lnTo>
                  <a:pt x="1313" y="797"/>
                </a:lnTo>
                <a:lnTo>
                  <a:pt x="1350" y="786"/>
                </a:lnTo>
                <a:lnTo>
                  <a:pt x="1383" y="755"/>
                </a:lnTo>
                <a:lnTo>
                  <a:pt x="1370" y="733"/>
                </a:lnTo>
                <a:lnTo>
                  <a:pt x="1472" y="698"/>
                </a:lnTo>
                <a:lnTo>
                  <a:pt x="1480" y="661"/>
                </a:lnTo>
                <a:lnTo>
                  <a:pt x="1534" y="616"/>
                </a:lnTo>
                <a:lnTo>
                  <a:pt x="1489" y="621"/>
                </a:lnTo>
                <a:lnTo>
                  <a:pt x="1452" y="669"/>
                </a:lnTo>
                <a:lnTo>
                  <a:pt x="1410" y="653"/>
                </a:lnTo>
                <a:lnTo>
                  <a:pt x="1403" y="570"/>
                </a:lnTo>
                <a:lnTo>
                  <a:pt x="1317" y="505"/>
                </a:lnTo>
                <a:lnTo>
                  <a:pt x="1327" y="436"/>
                </a:lnTo>
                <a:lnTo>
                  <a:pt x="1346" y="396"/>
                </a:lnTo>
                <a:lnTo>
                  <a:pt x="1366" y="319"/>
                </a:lnTo>
                <a:lnTo>
                  <a:pt x="1350" y="291"/>
                </a:lnTo>
                <a:lnTo>
                  <a:pt x="1292" y="387"/>
                </a:lnTo>
                <a:lnTo>
                  <a:pt x="1235" y="470"/>
                </a:lnTo>
                <a:lnTo>
                  <a:pt x="1128" y="473"/>
                </a:lnTo>
                <a:lnTo>
                  <a:pt x="1101" y="461"/>
                </a:lnTo>
                <a:lnTo>
                  <a:pt x="1088" y="424"/>
                </a:lnTo>
                <a:lnTo>
                  <a:pt x="976" y="419"/>
                </a:lnTo>
                <a:lnTo>
                  <a:pt x="863" y="387"/>
                </a:lnTo>
                <a:lnTo>
                  <a:pt x="725" y="295"/>
                </a:lnTo>
                <a:lnTo>
                  <a:pt x="618" y="196"/>
                </a:lnTo>
                <a:lnTo>
                  <a:pt x="618" y="182"/>
                </a:lnTo>
              </a:path>
            </a:pathLst>
          </a:custGeom>
          <a:noFill/>
          <a:ln w="1588">
            <a:solidFill>
              <a:srgbClr val="000000"/>
            </a:solidFill>
            <a:prstDash val="solid"/>
            <a:round/>
            <a:headEnd/>
            <a:tailEnd/>
          </a:ln>
        </p:spPr>
        <p:txBody>
          <a:bodyPr/>
          <a:lstStyle/>
          <a:p>
            <a:endParaRPr lang="ja-JP" altLang="en-US"/>
          </a:p>
        </p:txBody>
      </p:sp>
      <p:sp>
        <p:nvSpPr>
          <p:cNvPr id="50421" name="Freeform 244"/>
          <p:cNvSpPr>
            <a:spLocks/>
          </p:cNvSpPr>
          <p:nvPr/>
        </p:nvSpPr>
        <p:spPr bwMode="auto">
          <a:xfrm>
            <a:off x="7132638" y="538163"/>
            <a:ext cx="49212" cy="46037"/>
          </a:xfrm>
          <a:custGeom>
            <a:avLst/>
            <a:gdLst>
              <a:gd name="T0" fmla="*/ 2147483647 w 52"/>
              <a:gd name="T1" fmla="*/ 2147483647 h 57"/>
              <a:gd name="T2" fmla="*/ 2147483647 w 52"/>
              <a:gd name="T3" fmla="*/ 0 h 57"/>
              <a:gd name="T4" fmla="*/ 0 w 52"/>
              <a:gd name="T5" fmla="*/ 2147483647 h 57"/>
              <a:gd name="T6" fmla="*/ 2147483647 w 52"/>
              <a:gd name="T7" fmla="*/ 2147483647 h 57"/>
              <a:gd name="T8" fmla="*/ 2147483647 w 52"/>
              <a:gd name="T9" fmla="*/ 2147483647 h 57"/>
              <a:gd name="T10" fmla="*/ 2147483647 w 52"/>
              <a:gd name="T11" fmla="*/ 2147483647 h 57"/>
              <a:gd name="T12" fmla="*/ 2147483647 w 52"/>
              <a:gd name="T13" fmla="*/ 2147483647 h 57"/>
              <a:gd name="T14" fmla="*/ 0 60000 65536"/>
              <a:gd name="T15" fmla="*/ 0 60000 65536"/>
              <a:gd name="T16" fmla="*/ 0 60000 65536"/>
              <a:gd name="T17" fmla="*/ 0 60000 65536"/>
              <a:gd name="T18" fmla="*/ 0 60000 65536"/>
              <a:gd name="T19" fmla="*/ 0 60000 65536"/>
              <a:gd name="T20" fmla="*/ 0 60000 65536"/>
              <a:gd name="T21" fmla="*/ 0 w 52"/>
              <a:gd name="T22" fmla="*/ 0 h 57"/>
              <a:gd name="T23" fmla="*/ 52 w 52"/>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7">
                <a:moveTo>
                  <a:pt x="52" y="25"/>
                </a:moveTo>
                <a:lnTo>
                  <a:pt x="20" y="0"/>
                </a:lnTo>
                <a:lnTo>
                  <a:pt x="0" y="17"/>
                </a:lnTo>
                <a:lnTo>
                  <a:pt x="7" y="42"/>
                </a:lnTo>
                <a:lnTo>
                  <a:pt x="32" y="57"/>
                </a:lnTo>
                <a:lnTo>
                  <a:pt x="49" y="45"/>
                </a:lnTo>
                <a:lnTo>
                  <a:pt x="52" y="25"/>
                </a:lnTo>
              </a:path>
            </a:pathLst>
          </a:custGeom>
          <a:noFill/>
          <a:ln w="1588">
            <a:solidFill>
              <a:srgbClr val="000000"/>
            </a:solidFill>
            <a:prstDash val="solid"/>
            <a:round/>
            <a:headEnd/>
            <a:tailEnd/>
          </a:ln>
        </p:spPr>
        <p:txBody>
          <a:bodyPr/>
          <a:lstStyle/>
          <a:p>
            <a:endParaRPr lang="ja-JP" altLang="en-US"/>
          </a:p>
        </p:txBody>
      </p:sp>
      <p:sp>
        <p:nvSpPr>
          <p:cNvPr id="50422" name="Freeform 245"/>
          <p:cNvSpPr>
            <a:spLocks/>
          </p:cNvSpPr>
          <p:nvPr/>
        </p:nvSpPr>
        <p:spPr bwMode="auto">
          <a:xfrm>
            <a:off x="7088188" y="484188"/>
            <a:ext cx="23812" cy="55562"/>
          </a:xfrm>
          <a:custGeom>
            <a:avLst/>
            <a:gdLst>
              <a:gd name="T0" fmla="*/ 2147483647 w 23"/>
              <a:gd name="T1" fmla="*/ 2147483647 h 69"/>
              <a:gd name="T2" fmla="*/ 2147483647 w 23"/>
              <a:gd name="T3" fmla="*/ 2147483647 h 69"/>
              <a:gd name="T4" fmla="*/ 2147483647 w 23"/>
              <a:gd name="T5" fmla="*/ 2147483647 h 69"/>
              <a:gd name="T6" fmla="*/ 2147483647 w 23"/>
              <a:gd name="T7" fmla="*/ 2147483647 h 69"/>
              <a:gd name="T8" fmla="*/ 2147483647 w 23"/>
              <a:gd name="T9" fmla="*/ 2147483647 h 69"/>
              <a:gd name="T10" fmla="*/ 0 w 23"/>
              <a:gd name="T11" fmla="*/ 0 h 69"/>
              <a:gd name="T12" fmla="*/ 2147483647 w 23"/>
              <a:gd name="T13" fmla="*/ 2147483647 h 69"/>
              <a:gd name="T14" fmla="*/ 2147483647 w 23"/>
              <a:gd name="T15" fmla="*/ 2147483647 h 69"/>
              <a:gd name="T16" fmla="*/ 2147483647 w 23"/>
              <a:gd name="T17" fmla="*/ 2147483647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69"/>
              <a:gd name="T29" fmla="*/ 23 w 23"/>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69">
                <a:moveTo>
                  <a:pt x="20" y="69"/>
                </a:moveTo>
                <a:lnTo>
                  <a:pt x="23" y="69"/>
                </a:lnTo>
                <a:lnTo>
                  <a:pt x="21" y="10"/>
                </a:lnTo>
                <a:lnTo>
                  <a:pt x="14" y="3"/>
                </a:lnTo>
                <a:lnTo>
                  <a:pt x="6" y="12"/>
                </a:lnTo>
                <a:lnTo>
                  <a:pt x="0" y="0"/>
                </a:lnTo>
                <a:lnTo>
                  <a:pt x="4" y="12"/>
                </a:lnTo>
                <a:lnTo>
                  <a:pt x="6" y="35"/>
                </a:lnTo>
                <a:lnTo>
                  <a:pt x="20" y="69"/>
                </a:lnTo>
              </a:path>
            </a:pathLst>
          </a:custGeom>
          <a:noFill/>
          <a:ln w="1588">
            <a:solidFill>
              <a:srgbClr val="000000"/>
            </a:solidFill>
            <a:prstDash val="solid"/>
            <a:round/>
            <a:headEnd/>
            <a:tailEnd/>
          </a:ln>
        </p:spPr>
        <p:txBody>
          <a:bodyPr/>
          <a:lstStyle/>
          <a:p>
            <a:endParaRPr lang="ja-JP" altLang="en-US"/>
          </a:p>
        </p:txBody>
      </p:sp>
      <p:sp>
        <p:nvSpPr>
          <p:cNvPr id="50423" name="Freeform 246"/>
          <p:cNvSpPr>
            <a:spLocks/>
          </p:cNvSpPr>
          <p:nvPr/>
        </p:nvSpPr>
        <p:spPr bwMode="auto">
          <a:xfrm>
            <a:off x="6816725" y="1457325"/>
            <a:ext cx="42863" cy="66675"/>
          </a:xfrm>
          <a:custGeom>
            <a:avLst/>
            <a:gdLst>
              <a:gd name="T0" fmla="*/ 2147483647 w 44"/>
              <a:gd name="T1" fmla="*/ 2147483647 h 80"/>
              <a:gd name="T2" fmla="*/ 2147483647 w 44"/>
              <a:gd name="T3" fmla="*/ 0 h 80"/>
              <a:gd name="T4" fmla="*/ 2147483647 w 44"/>
              <a:gd name="T5" fmla="*/ 2147483647 h 80"/>
              <a:gd name="T6" fmla="*/ 0 w 44"/>
              <a:gd name="T7" fmla="*/ 2147483647 h 80"/>
              <a:gd name="T8" fmla="*/ 2147483647 w 44"/>
              <a:gd name="T9" fmla="*/ 2147483647 h 80"/>
              <a:gd name="T10" fmla="*/ 2147483647 w 44"/>
              <a:gd name="T11" fmla="*/ 2147483647 h 80"/>
              <a:gd name="T12" fmla="*/ 2147483647 w 44"/>
              <a:gd name="T13" fmla="*/ 2147483647 h 80"/>
              <a:gd name="T14" fmla="*/ 2147483647 w 44"/>
              <a:gd name="T15" fmla="*/ 2147483647 h 80"/>
              <a:gd name="T16" fmla="*/ 2147483647 w 44"/>
              <a:gd name="T17" fmla="*/ 214748364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80"/>
              <a:gd name="T29" fmla="*/ 44 w 44"/>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80">
                <a:moveTo>
                  <a:pt x="44" y="20"/>
                </a:moveTo>
                <a:lnTo>
                  <a:pt x="41" y="0"/>
                </a:lnTo>
                <a:lnTo>
                  <a:pt x="7" y="15"/>
                </a:lnTo>
                <a:lnTo>
                  <a:pt x="0" y="35"/>
                </a:lnTo>
                <a:lnTo>
                  <a:pt x="9" y="77"/>
                </a:lnTo>
                <a:lnTo>
                  <a:pt x="21" y="80"/>
                </a:lnTo>
                <a:lnTo>
                  <a:pt x="36" y="51"/>
                </a:lnTo>
                <a:lnTo>
                  <a:pt x="34" y="25"/>
                </a:lnTo>
                <a:lnTo>
                  <a:pt x="44" y="20"/>
                </a:lnTo>
              </a:path>
            </a:pathLst>
          </a:custGeom>
          <a:noFill/>
          <a:ln w="1588">
            <a:solidFill>
              <a:srgbClr val="000000"/>
            </a:solidFill>
            <a:prstDash val="solid"/>
            <a:round/>
            <a:headEnd/>
            <a:tailEnd/>
          </a:ln>
        </p:spPr>
        <p:txBody>
          <a:bodyPr/>
          <a:lstStyle/>
          <a:p>
            <a:endParaRPr lang="ja-JP" altLang="en-US"/>
          </a:p>
        </p:txBody>
      </p:sp>
      <p:sp>
        <p:nvSpPr>
          <p:cNvPr id="50424" name="Freeform 247"/>
          <p:cNvSpPr>
            <a:spLocks/>
          </p:cNvSpPr>
          <p:nvPr/>
        </p:nvSpPr>
        <p:spPr bwMode="auto">
          <a:xfrm>
            <a:off x="8407400" y="882650"/>
            <a:ext cx="41275" cy="36513"/>
          </a:xfrm>
          <a:custGeom>
            <a:avLst/>
            <a:gdLst>
              <a:gd name="T0" fmla="*/ 2147483647 w 42"/>
              <a:gd name="T1" fmla="*/ 2147483647 h 43"/>
              <a:gd name="T2" fmla="*/ 0 w 42"/>
              <a:gd name="T3" fmla="*/ 2147483647 h 43"/>
              <a:gd name="T4" fmla="*/ 2147483647 w 42"/>
              <a:gd name="T5" fmla="*/ 0 h 43"/>
              <a:gd name="T6" fmla="*/ 2147483647 w 42"/>
              <a:gd name="T7" fmla="*/ 2147483647 h 43"/>
              <a:gd name="T8" fmla="*/ 2147483647 w 42"/>
              <a:gd name="T9" fmla="*/ 2147483647 h 43"/>
              <a:gd name="T10" fmla="*/ 0 60000 65536"/>
              <a:gd name="T11" fmla="*/ 0 60000 65536"/>
              <a:gd name="T12" fmla="*/ 0 60000 65536"/>
              <a:gd name="T13" fmla="*/ 0 60000 65536"/>
              <a:gd name="T14" fmla="*/ 0 60000 65536"/>
              <a:gd name="T15" fmla="*/ 0 w 42"/>
              <a:gd name="T16" fmla="*/ 0 h 43"/>
              <a:gd name="T17" fmla="*/ 42 w 42"/>
              <a:gd name="T18" fmla="*/ 43 h 43"/>
            </a:gdLst>
            <a:ahLst/>
            <a:cxnLst>
              <a:cxn ang="T10">
                <a:pos x="T0" y="T1"/>
              </a:cxn>
              <a:cxn ang="T11">
                <a:pos x="T2" y="T3"/>
              </a:cxn>
              <a:cxn ang="T12">
                <a:pos x="T4" y="T5"/>
              </a:cxn>
              <a:cxn ang="T13">
                <a:pos x="T6" y="T7"/>
              </a:cxn>
              <a:cxn ang="T14">
                <a:pos x="T8" y="T9"/>
              </a:cxn>
            </a:cxnLst>
            <a:rect l="T15" t="T16" r="T17" b="T18"/>
            <a:pathLst>
              <a:path w="42" h="43">
                <a:moveTo>
                  <a:pt x="28" y="43"/>
                </a:moveTo>
                <a:lnTo>
                  <a:pt x="0" y="15"/>
                </a:lnTo>
                <a:lnTo>
                  <a:pt x="42" y="0"/>
                </a:lnTo>
                <a:lnTo>
                  <a:pt x="42" y="27"/>
                </a:lnTo>
                <a:lnTo>
                  <a:pt x="28" y="43"/>
                </a:lnTo>
              </a:path>
            </a:pathLst>
          </a:custGeom>
          <a:noFill/>
          <a:ln w="1588">
            <a:solidFill>
              <a:srgbClr val="000000"/>
            </a:solidFill>
            <a:prstDash val="solid"/>
            <a:round/>
            <a:headEnd/>
            <a:tailEnd/>
          </a:ln>
        </p:spPr>
        <p:txBody>
          <a:bodyPr/>
          <a:lstStyle/>
          <a:p>
            <a:endParaRPr lang="ja-JP" altLang="en-US"/>
          </a:p>
        </p:txBody>
      </p:sp>
      <p:sp>
        <p:nvSpPr>
          <p:cNvPr id="50425" name="Freeform 248"/>
          <p:cNvSpPr>
            <a:spLocks/>
          </p:cNvSpPr>
          <p:nvPr/>
        </p:nvSpPr>
        <p:spPr bwMode="auto">
          <a:xfrm>
            <a:off x="8234363" y="598488"/>
            <a:ext cx="247650" cy="276225"/>
          </a:xfrm>
          <a:custGeom>
            <a:avLst/>
            <a:gdLst>
              <a:gd name="T0" fmla="*/ 2147483647 w 262"/>
              <a:gd name="T1" fmla="*/ 2147483647 h 336"/>
              <a:gd name="T2" fmla="*/ 2147483647 w 262"/>
              <a:gd name="T3" fmla="*/ 2147483647 h 336"/>
              <a:gd name="T4" fmla="*/ 2147483647 w 262"/>
              <a:gd name="T5" fmla="*/ 2147483647 h 336"/>
              <a:gd name="T6" fmla="*/ 2147483647 w 262"/>
              <a:gd name="T7" fmla="*/ 2147483647 h 336"/>
              <a:gd name="T8" fmla="*/ 0 w 262"/>
              <a:gd name="T9" fmla="*/ 2147483647 h 336"/>
              <a:gd name="T10" fmla="*/ 2147483647 w 262"/>
              <a:gd name="T11" fmla="*/ 2147483647 h 336"/>
              <a:gd name="T12" fmla="*/ 2147483647 w 262"/>
              <a:gd name="T13" fmla="*/ 0 h 336"/>
              <a:gd name="T14" fmla="*/ 2147483647 w 262"/>
              <a:gd name="T15" fmla="*/ 2147483647 h 336"/>
              <a:gd name="T16" fmla="*/ 2147483647 w 262"/>
              <a:gd name="T17" fmla="*/ 2147483647 h 336"/>
              <a:gd name="T18" fmla="*/ 2147483647 w 262"/>
              <a:gd name="T19" fmla="*/ 2147483647 h 336"/>
              <a:gd name="T20" fmla="*/ 2147483647 w 262"/>
              <a:gd name="T21" fmla="*/ 2147483647 h 336"/>
              <a:gd name="T22" fmla="*/ 2147483647 w 262"/>
              <a:gd name="T23" fmla="*/ 2147483647 h 336"/>
              <a:gd name="T24" fmla="*/ 2147483647 w 262"/>
              <a:gd name="T25" fmla="*/ 2147483647 h 336"/>
              <a:gd name="T26" fmla="*/ 2147483647 w 262"/>
              <a:gd name="T27" fmla="*/ 2147483647 h 336"/>
              <a:gd name="T28" fmla="*/ 2147483647 w 262"/>
              <a:gd name="T29" fmla="*/ 2147483647 h 3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2"/>
              <a:gd name="T46" fmla="*/ 0 h 336"/>
              <a:gd name="T47" fmla="*/ 262 w 262"/>
              <a:gd name="T48" fmla="*/ 336 h 3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2" h="336">
                <a:moveTo>
                  <a:pt x="48" y="270"/>
                </a:moveTo>
                <a:lnTo>
                  <a:pt x="49" y="336"/>
                </a:lnTo>
                <a:lnTo>
                  <a:pt x="42" y="312"/>
                </a:lnTo>
                <a:lnTo>
                  <a:pt x="15" y="322"/>
                </a:lnTo>
                <a:lnTo>
                  <a:pt x="0" y="282"/>
                </a:lnTo>
                <a:lnTo>
                  <a:pt x="77" y="183"/>
                </a:lnTo>
                <a:lnTo>
                  <a:pt x="154" y="0"/>
                </a:lnTo>
                <a:lnTo>
                  <a:pt x="203" y="28"/>
                </a:lnTo>
                <a:lnTo>
                  <a:pt x="262" y="5"/>
                </a:lnTo>
                <a:lnTo>
                  <a:pt x="260" y="37"/>
                </a:lnTo>
                <a:lnTo>
                  <a:pt x="253" y="45"/>
                </a:lnTo>
                <a:lnTo>
                  <a:pt x="211" y="82"/>
                </a:lnTo>
                <a:lnTo>
                  <a:pt x="156" y="104"/>
                </a:lnTo>
                <a:lnTo>
                  <a:pt x="99" y="230"/>
                </a:lnTo>
                <a:lnTo>
                  <a:pt x="48" y="270"/>
                </a:lnTo>
              </a:path>
            </a:pathLst>
          </a:custGeom>
          <a:noFill/>
          <a:ln w="1588">
            <a:solidFill>
              <a:srgbClr val="000000"/>
            </a:solidFill>
            <a:prstDash val="solid"/>
            <a:round/>
            <a:headEnd/>
            <a:tailEnd/>
          </a:ln>
        </p:spPr>
        <p:txBody>
          <a:bodyPr/>
          <a:lstStyle/>
          <a:p>
            <a:endParaRPr lang="ja-JP" altLang="en-US"/>
          </a:p>
        </p:txBody>
      </p:sp>
      <p:sp>
        <p:nvSpPr>
          <p:cNvPr id="50426" name="Freeform 249"/>
          <p:cNvSpPr>
            <a:spLocks/>
          </p:cNvSpPr>
          <p:nvPr/>
        </p:nvSpPr>
        <p:spPr bwMode="auto">
          <a:xfrm>
            <a:off x="4692650" y="1633538"/>
            <a:ext cx="2906713" cy="2449512"/>
          </a:xfrm>
          <a:custGeom>
            <a:avLst/>
            <a:gdLst>
              <a:gd name="T0" fmla="*/ 2147483647 w 3063"/>
              <a:gd name="T1" fmla="*/ 2147483647 h 2982"/>
              <a:gd name="T2" fmla="*/ 2147483647 w 3063"/>
              <a:gd name="T3" fmla="*/ 2147483647 h 2982"/>
              <a:gd name="T4" fmla="*/ 2147483647 w 3063"/>
              <a:gd name="T5" fmla="*/ 2147483647 h 2982"/>
              <a:gd name="T6" fmla="*/ 2147483647 w 3063"/>
              <a:gd name="T7" fmla="*/ 2147483647 h 2982"/>
              <a:gd name="T8" fmla="*/ 2147483647 w 3063"/>
              <a:gd name="T9" fmla="*/ 2147483647 h 2982"/>
              <a:gd name="T10" fmla="*/ 2147483647 w 3063"/>
              <a:gd name="T11" fmla="*/ 2147483647 h 2982"/>
              <a:gd name="T12" fmla="*/ 2147483647 w 3063"/>
              <a:gd name="T13" fmla="*/ 2147483647 h 2982"/>
              <a:gd name="T14" fmla="*/ 2147483647 w 3063"/>
              <a:gd name="T15" fmla="*/ 2147483647 h 2982"/>
              <a:gd name="T16" fmla="*/ 2147483647 w 3063"/>
              <a:gd name="T17" fmla="*/ 2147483647 h 2982"/>
              <a:gd name="T18" fmla="*/ 2147483647 w 3063"/>
              <a:gd name="T19" fmla="*/ 2147483647 h 2982"/>
              <a:gd name="T20" fmla="*/ 2147483647 w 3063"/>
              <a:gd name="T21" fmla="*/ 2147483647 h 2982"/>
              <a:gd name="T22" fmla="*/ 2147483647 w 3063"/>
              <a:gd name="T23" fmla="*/ 2147483647 h 2982"/>
              <a:gd name="T24" fmla="*/ 2147483647 w 3063"/>
              <a:gd name="T25" fmla="*/ 2147483647 h 2982"/>
              <a:gd name="T26" fmla="*/ 2147483647 w 3063"/>
              <a:gd name="T27" fmla="*/ 2147483647 h 2982"/>
              <a:gd name="T28" fmla="*/ 2147483647 w 3063"/>
              <a:gd name="T29" fmla="*/ 2147483647 h 2982"/>
              <a:gd name="T30" fmla="*/ 2147483647 w 3063"/>
              <a:gd name="T31" fmla="*/ 2147483647 h 2982"/>
              <a:gd name="T32" fmla="*/ 2147483647 w 3063"/>
              <a:gd name="T33" fmla="*/ 2147483647 h 2982"/>
              <a:gd name="T34" fmla="*/ 2147483647 w 3063"/>
              <a:gd name="T35" fmla="*/ 2147483647 h 2982"/>
              <a:gd name="T36" fmla="*/ 2147483647 w 3063"/>
              <a:gd name="T37" fmla="*/ 2147483647 h 2982"/>
              <a:gd name="T38" fmla="*/ 2147483647 w 3063"/>
              <a:gd name="T39" fmla="*/ 2147483647 h 2982"/>
              <a:gd name="T40" fmla="*/ 2147483647 w 3063"/>
              <a:gd name="T41" fmla="*/ 2147483647 h 2982"/>
              <a:gd name="T42" fmla="*/ 2147483647 w 3063"/>
              <a:gd name="T43" fmla="*/ 2147483647 h 2982"/>
              <a:gd name="T44" fmla="*/ 2147483647 w 3063"/>
              <a:gd name="T45" fmla="*/ 2147483647 h 2982"/>
              <a:gd name="T46" fmla="*/ 2147483647 w 3063"/>
              <a:gd name="T47" fmla="*/ 2147483647 h 2982"/>
              <a:gd name="T48" fmla="*/ 2147483647 w 3063"/>
              <a:gd name="T49" fmla="*/ 2147483647 h 2982"/>
              <a:gd name="T50" fmla="*/ 2147483647 w 3063"/>
              <a:gd name="T51" fmla="*/ 2147483647 h 2982"/>
              <a:gd name="T52" fmla="*/ 2147483647 w 3063"/>
              <a:gd name="T53" fmla="*/ 2147483647 h 2982"/>
              <a:gd name="T54" fmla="*/ 2147483647 w 3063"/>
              <a:gd name="T55" fmla="*/ 2147483647 h 2982"/>
              <a:gd name="T56" fmla="*/ 2147483647 w 3063"/>
              <a:gd name="T57" fmla="*/ 2147483647 h 2982"/>
              <a:gd name="T58" fmla="*/ 2147483647 w 3063"/>
              <a:gd name="T59" fmla="*/ 2147483647 h 2982"/>
              <a:gd name="T60" fmla="*/ 2147483647 w 3063"/>
              <a:gd name="T61" fmla="*/ 2147483647 h 2982"/>
              <a:gd name="T62" fmla="*/ 2147483647 w 3063"/>
              <a:gd name="T63" fmla="*/ 2147483647 h 2982"/>
              <a:gd name="T64" fmla="*/ 2147483647 w 3063"/>
              <a:gd name="T65" fmla="*/ 2147483647 h 2982"/>
              <a:gd name="T66" fmla="*/ 2147483647 w 3063"/>
              <a:gd name="T67" fmla="*/ 2147483647 h 2982"/>
              <a:gd name="T68" fmla="*/ 2147483647 w 3063"/>
              <a:gd name="T69" fmla="*/ 2147483647 h 2982"/>
              <a:gd name="T70" fmla="*/ 2147483647 w 3063"/>
              <a:gd name="T71" fmla="*/ 2147483647 h 2982"/>
              <a:gd name="T72" fmla="*/ 2147483647 w 3063"/>
              <a:gd name="T73" fmla="*/ 2147483647 h 2982"/>
              <a:gd name="T74" fmla="*/ 2147483647 w 3063"/>
              <a:gd name="T75" fmla="*/ 2147483647 h 2982"/>
              <a:gd name="T76" fmla="*/ 2147483647 w 3063"/>
              <a:gd name="T77" fmla="*/ 2147483647 h 2982"/>
              <a:gd name="T78" fmla="*/ 2147483647 w 3063"/>
              <a:gd name="T79" fmla="*/ 2147483647 h 2982"/>
              <a:gd name="T80" fmla="*/ 2147483647 w 3063"/>
              <a:gd name="T81" fmla="*/ 2147483647 h 2982"/>
              <a:gd name="T82" fmla="*/ 2147483647 w 3063"/>
              <a:gd name="T83" fmla="*/ 2147483647 h 2982"/>
              <a:gd name="T84" fmla="*/ 2147483647 w 3063"/>
              <a:gd name="T85" fmla="*/ 2147483647 h 2982"/>
              <a:gd name="T86" fmla="*/ 2147483647 w 3063"/>
              <a:gd name="T87" fmla="*/ 2147483647 h 2982"/>
              <a:gd name="T88" fmla="*/ 2147483647 w 3063"/>
              <a:gd name="T89" fmla="*/ 2147483647 h 2982"/>
              <a:gd name="T90" fmla="*/ 2147483647 w 3063"/>
              <a:gd name="T91" fmla="*/ 2147483647 h 2982"/>
              <a:gd name="T92" fmla="*/ 2147483647 w 3063"/>
              <a:gd name="T93" fmla="*/ 2147483647 h 2982"/>
              <a:gd name="T94" fmla="*/ 2147483647 w 3063"/>
              <a:gd name="T95" fmla="*/ 2147483647 h 2982"/>
              <a:gd name="T96" fmla="*/ 2147483647 w 3063"/>
              <a:gd name="T97" fmla="*/ 2147483647 h 2982"/>
              <a:gd name="T98" fmla="*/ 2147483647 w 3063"/>
              <a:gd name="T99" fmla="*/ 2147483647 h 2982"/>
              <a:gd name="T100" fmla="*/ 2147483647 w 3063"/>
              <a:gd name="T101" fmla="*/ 2147483647 h 29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063"/>
              <a:gd name="T154" fmla="*/ 0 h 2982"/>
              <a:gd name="T155" fmla="*/ 3063 w 3063"/>
              <a:gd name="T156" fmla="*/ 2982 h 298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063" h="2982">
                <a:moveTo>
                  <a:pt x="2642" y="159"/>
                </a:moveTo>
                <a:lnTo>
                  <a:pt x="2667" y="0"/>
                </a:lnTo>
                <a:lnTo>
                  <a:pt x="2781" y="57"/>
                </a:lnTo>
                <a:lnTo>
                  <a:pt x="2818" y="26"/>
                </a:lnTo>
                <a:lnTo>
                  <a:pt x="2820" y="240"/>
                </a:lnTo>
                <a:lnTo>
                  <a:pt x="2898" y="365"/>
                </a:lnTo>
                <a:lnTo>
                  <a:pt x="3006" y="530"/>
                </a:lnTo>
                <a:lnTo>
                  <a:pt x="3037" y="742"/>
                </a:lnTo>
                <a:lnTo>
                  <a:pt x="3063" y="948"/>
                </a:lnTo>
                <a:lnTo>
                  <a:pt x="2941" y="1089"/>
                </a:lnTo>
                <a:lnTo>
                  <a:pt x="2969" y="1146"/>
                </a:lnTo>
                <a:lnTo>
                  <a:pt x="2914" y="1099"/>
                </a:lnTo>
                <a:lnTo>
                  <a:pt x="2875" y="1109"/>
                </a:lnTo>
                <a:lnTo>
                  <a:pt x="2800" y="1212"/>
                </a:lnTo>
                <a:lnTo>
                  <a:pt x="2855" y="1411"/>
                </a:lnTo>
                <a:lnTo>
                  <a:pt x="2857" y="1614"/>
                </a:lnTo>
                <a:lnTo>
                  <a:pt x="2778" y="1807"/>
                </a:lnTo>
                <a:lnTo>
                  <a:pt x="2773" y="1904"/>
                </a:lnTo>
                <a:lnTo>
                  <a:pt x="2877" y="2076"/>
                </a:lnTo>
                <a:lnTo>
                  <a:pt x="2802" y="2101"/>
                </a:lnTo>
                <a:lnTo>
                  <a:pt x="2753" y="2195"/>
                </a:lnTo>
                <a:lnTo>
                  <a:pt x="2761" y="2272"/>
                </a:lnTo>
                <a:lnTo>
                  <a:pt x="2649" y="2344"/>
                </a:lnTo>
                <a:lnTo>
                  <a:pt x="2630" y="2386"/>
                </a:lnTo>
                <a:lnTo>
                  <a:pt x="2582" y="2373"/>
                </a:lnTo>
                <a:lnTo>
                  <a:pt x="2612" y="2210"/>
                </a:lnTo>
                <a:lnTo>
                  <a:pt x="2669" y="2146"/>
                </a:lnTo>
                <a:lnTo>
                  <a:pt x="2616" y="2109"/>
                </a:lnTo>
                <a:lnTo>
                  <a:pt x="2562" y="2161"/>
                </a:lnTo>
                <a:lnTo>
                  <a:pt x="2530" y="2224"/>
                </a:lnTo>
                <a:lnTo>
                  <a:pt x="2559" y="2269"/>
                </a:lnTo>
                <a:lnTo>
                  <a:pt x="2533" y="2312"/>
                </a:lnTo>
                <a:lnTo>
                  <a:pt x="2508" y="2255"/>
                </a:lnTo>
                <a:lnTo>
                  <a:pt x="2416" y="2275"/>
                </a:lnTo>
                <a:lnTo>
                  <a:pt x="2379" y="2356"/>
                </a:lnTo>
                <a:lnTo>
                  <a:pt x="2404" y="2395"/>
                </a:lnTo>
                <a:lnTo>
                  <a:pt x="2357" y="2495"/>
                </a:lnTo>
                <a:lnTo>
                  <a:pt x="2328" y="2520"/>
                </a:lnTo>
                <a:lnTo>
                  <a:pt x="2299" y="2483"/>
                </a:lnTo>
                <a:lnTo>
                  <a:pt x="2295" y="2373"/>
                </a:lnTo>
                <a:lnTo>
                  <a:pt x="2325" y="2366"/>
                </a:lnTo>
                <a:lnTo>
                  <a:pt x="2299" y="2338"/>
                </a:lnTo>
                <a:lnTo>
                  <a:pt x="2234" y="2352"/>
                </a:lnTo>
                <a:lnTo>
                  <a:pt x="2159" y="2463"/>
                </a:lnTo>
                <a:lnTo>
                  <a:pt x="2146" y="2541"/>
                </a:lnTo>
                <a:lnTo>
                  <a:pt x="1944" y="2526"/>
                </a:lnTo>
                <a:lnTo>
                  <a:pt x="1795" y="2571"/>
                </a:lnTo>
                <a:lnTo>
                  <a:pt x="1803" y="2534"/>
                </a:lnTo>
                <a:lnTo>
                  <a:pt x="1838" y="2540"/>
                </a:lnTo>
                <a:lnTo>
                  <a:pt x="1877" y="2489"/>
                </a:lnTo>
                <a:lnTo>
                  <a:pt x="1795" y="2503"/>
                </a:lnTo>
                <a:lnTo>
                  <a:pt x="1764" y="2468"/>
                </a:lnTo>
                <a:lnTo>
                  <a:pt x="1756" y="2503"/>
                </a:lnTo>
                <a:lnTo>
                  <a:pt x="1766" y="2526"/>
                </a:lnTo>
                <a:lnTo>
                  <a:pt x="1736" y="2509"/>
                </a:lnTo>
                <a:lnTo>
                  <a:pt x="1729" y="2432"/>
                </a:lnTo>
                <a:lnTo>
                  <a:pt x="1732" y="2415"/>
                </a:lnTo>
                <a:lnTo>
                  <a:pt x="1679" y="2431"/>
                </a:lnTo>
                <a:lnTo>
                  <a:pt x="1647" y="2540"/>
                </a:lnTo>
                <a:lnTo>
                  <a:pt x="1692" y="2591"/>
                </a:lnTo>
                <a:lnTo>
                  <a:pt x="1758" y="2620"/>
                </a:lnTo>
                <a:lnTo>
                  <a:pt x="1756" y="2675"/>
                </a:lnTo>
                <a:lnTo>
                  <a:pt x="1598" y="2725"/>
                </a:lnTo>
                <a:lnTo>
                  <a:pt x="1450" y="2982"/>
                </a:lnTo>
                <a:lnTo>
                  <a:pt x="1319" y="2918"/>
                </a:lnTo>
                <a:lnTo>
                  <a:pt x="1229" y="2839"/>
                </a:lnTo>
                <a:lnTo>
                  <a:pt x="1266" y="2757"/>
                </a:lnTo>
                <a:lnTo>
                  <a:pt x="1229" y="2697"/>
                </a:lnTo>
                <a:lnTo>
                  <a:pt x="1299" y="2654"/>
                </a:lnTo>
                <a:lnTo>
                  <a:pt x="1336" y="2591"/>
                </a:lnTo>
                <a:lnTo>
                  <a:pt x="1296" y="2546"/>
                </a:lnTo>
                <a:lnTo>
                  <a:pt x="1211" y="2579"/>
                </a:lnTo>
                <a:lnTo>
                  <a:pt x="1093" y="2540"/>
                </a:lnTo>
                <a:lnTo>
                  <a:pt x="1031" y="2552"/>
                </a:lnTo>
                <a:lnTo>
                  <a:pt x="960" y="2591"/>
                </a:lnTo>
                <a:lnTo>
                  <a:pt x="883" y="2658"/>
                </a:lnTo>
                <a:lnTo>
                  <a:pt x="821" y="2643"/>
                </a:lnTo>
                <a:lnTo>
                  <a:pt x="752" y="2656"/>
                </a:lnTo>
                <a:lnTo>
                  <a:pt x="729" y="2693"/>
                </a:lnTo>
                <a:lnTo>
                  <a:pt x="690" y="2675"/>
                </a:lnTo>
                <a:lnTo>
                  <a:pt x="641" y="2700"/>
                </a:lnTo>
                <a:lnTo>
                  <a:pt x="544" y="2752"/>
                </a:lnTo>
                <a:lnTo>
                  <a:pt x="484" y="2765"/>
                </a:lnTo>
                <a:lnTo>
                  <a:pt x="470" y="2717"/>
                </a:lnTo>
                <a:lnTo>
                  <a:pt x="445" y="2700"/>
                </a:lnTo>
                <a:lnTo>
                  <a:pt x="410" y="2729"/>
                </a:lnTo>
                <a:lnTo>
                  <a:pt x="393" y="2782"/>
                </a:lnTo>
                <a:lnTo>
                  <a:pt x="356" y="2879"/>
                </a:lnTo>
                <a:lnTo>
                  <a:pt x="259" y="2819"/>
                </a:lnTo>
                <a:lnTo>
                  <a:pt x="193" y="2822"/>
                </a:lnTo>
                <a:lnTo>
                  <a:pt x="114" y="2856"/>
                </a:lnTo>
                <a:lnTo>
                  <a:pt x="43" y="2816"/>
                </a:lnTo>
                <a:lnTo>
                  <a:pt x="5" y="2859"/>
                </a:lnTo>
                <a:lnTo>
                  <a:pt x="0" y="2709"/>
                </a:lnTo>
                <a:lnTo>
                  <a:pt x="131" y="2693"/>
                </a:lnTo>
                <a:lnTo>
                  <a:pt x="208" y="2609"/>
                </a:lnTo>
                <a:lnTo>
                  <a:pt x="282" y="2579"/>
                </a:lnTo>
                <a:lnTo>
                  <a:pt x="373" y="2489"/>
                </a:lnTo>
                <a:lnTo>
                  <a:pt x="517" y="2361"/>
                </a:lnTo>
                <a:lnTo>
                  <a:pt x="499" y="2326"/>
                </a:lnTo>
                <a:lnTo>
                  <a:pt x="621" y="2269"/>
                </a:lnTo>
                <a:lnTo>
                  <a:pt x="698" y="2269"/>
                </a:lnTo>
                <a:lnTo>
                  <a:pt x="678" y="2279"/>
                </a:lnTo>
                <a:lnTo>
                  <a:pt x="717" y="2309"/>
                </a:lnTo>
                <a:lnTo>
                  <a:pt x="776" y="2284"/>
                </a:lnTo>
                <a:lnTo>
                  <a:pt x="942" y="2272"/>
                </a:lnTo>
                <a:lnTo>
                  <a:pt x="1037" y="2227"/>
                </a:lnTo>
                <a:lnTo>
                  <a:pt x="1157" y="2227"/>
                </a:lnTo>
                <a:lnTo>
                  <a:pt x="1231" y="2178"/>
                </a:lnTo>
                <a:lnTo>
                  <a:pt x="1268" y="2206"/>
                </a:lnTo>
                <a:lnTo>
                  <a:pt x="1242" y="2255"/>
                </a:lnTo>
                <a:lnTo>
                  <a:pt x="1378" y="2257"/>
                </a:lnTo>
                <a:lnTo>
                  <a:pt x="1462" y="2218"/>
                </a:lnTo>
                <a:lnTo>
                  <a:pt x="1470" y="2170"/>
                </a:lnTo>
                <a:lnTo>
                  <a:pt x="1493" y="2187"/>
                </a:lnTo>
                <a:lnTo>
                  <a:pt x="1454" y="2076"/>
                </a:lnTo>
                <a:lnTo>
                  <a:pt x="1573" y="1941"/>
                </a:lnTo>
                <a:lnTo>
                  <a:pt x="1656" y="1793"/>
                </a:lnTo>
                <a:lnTo>
                  <a:pt x="1656" y="1710"/>
                </a:lnTo>
                <a:lnTo>
                  <a:pt x="1644" y="1599"/>
                </a:lnTo>
                <a:lnTo>
                  <a:pt x="1810" y="1520"/>
                </a:lnTo>
                <a:lnTo>
                  <a:pt x="1793" y="1599"/>
                </a:lnTo>
                <a:lnTo>
                  <a:pt x="1733" y="1643"/>
                </a:lnTo>
                <a:lnTo>
                  <a:pt x="1704" y="1636"/>
                </a:lnTo>
                <a:lnTo>
                  <a:pt x="1689" y="1691"/>
                </a:lnTo>
                <a:lnTo>
                  <a:pt x="1741" y="1673"/>
                </a:lnTo>
                <a:lnTo>
                  <a:pt x="1736" y="1769"/>
                </a:lnTo>
                <a:lnTo>
                  <a:pt x="1824" y="1794"/>
                </a:lnTo>
                <a:lnTo>
                  <a:pt x="1864" y="1725"/>
                </a:lnTo>
                <a:lnTo>
                  <a:pt x="2093" y="1614"/>
                </a:lnTo>
                <a:lnTo>
                  <a:pt x="2214" y="1406"/>
                </a:lnTo>
                <a:lnTo>
                  <a:pt x="2300" y="1326"/>
                </a:lnTo>
                <a:lnTo>
                  <a:pt x="2367" y="1275"/>
                </a:lnTo>
                <a:lnTo>
                  <a:pt x="2414" y="1072"/>
                </a:lnTo>
                <a:lnTo>
                  <a:pt x="2493" y="832"/>
                </a:lnTo>
                <a:lnTo>
                  <a:pt x="2504" y="659"/>
                </a:lnTo>
                <a:lnTo>
                  <a:pt x="2464" y="614"/>
                </a:lnTo>
                <a:lnTo>
                  <a:pt x="2416" y="636"/>
                </a:lnTo>
                <a:lnTo>
                  <a:pt x="2394" y="585"/>
                </a:lnTo>
                <a:lnTo>
                  <a:pt x="2436" y="591"/>
                </a:lnTo>
                <a:lnTo>
                  <a:pt x="2473" y="451"/>
                </a:lnTo>
                <a:lnTo>
                  <a:pt x="2419" y="369"/>
                </a:lnTo>
                <a:lnTo>
                  <a:pt x="2464" y="302"/>
                </a:lnTo>
                <a:lnTo>
                  <a:pt x="2510" y="292"/>
                </a:lnTo>
                <a:lnTo>
                  <a:pt x="2525" y="121"/>
                </a:lnTo>
                <a:lnTo>
                  <a:pt x="2604" y="140"/>
                </a:lnTo>
                <a:lnTo>
                  <a:pt x="2634" y="256"/>
                </a:lnTo>
                <a:lnTo>
                  <a:pt x="2661" y="252"/>
                </a:lnTo>
                <a:lnTo>
                  <a:pt x="2679" y="191"/>
                </a:lnTo>
                <a:lnTo>
                  <a:pt x="2750" y="236"/>
                </a:lnTo>
                <a:lnTo>
                  <a:pt x="2781" y="132"/>
                </a:lnTo>
                <a:lnTo>
                  <a:pt x="2749" y="92"/>
                </a:lnTo>
                <a:lnTo>
                  <a:pt x="2642" y="159"/>
                </a:lnTo>
              </a:path>
            </a:pathLst>
          </a:custGeom>
          <a:noFill/>
          <a:ln w="1588">
            <a:solidFill>
              <a:srgbClr val="000000"/>
            </a:solidFill>
            <a:prstDash val="solid"/>
            <a:round/>
            <a:headEnd/>
            <a:tailEnd/>
          </a:ln>
        </p:spPr>
        <p:txBody>
          <a:bodyPr/>
          <a:lstStyle/>
          <a:p>
            <a:endParaRPr lang="ja-JP" altLang="en-US"/>
          </a:p>
        </p:txBody>
      </p:sp>
      <p:sp>
        <p:nvSpPr>
          <p:cNvPr id="50427" name="Freeform 250"/>
          <p:cNvSpPr>
            <a:spLocks/>
          </p:cNvSpPr>
          <p:nvPr/>
        </p:nvSpPr>
        <p:spPr bwMode="auto">
          <a:xfrm>
            <a:off x="6637338" y="2622550"/>
            <a:ext cx="92075" cy="160338"/>
          </a:xfrm>
          <a:custGeom>
            <a:avLst/>
            <a:gdLst>
              <a:gd name="T0" fmla="*/ 0 w 98"/>
              <a:gd name="T1" fmla="*/ 2147483647 h 195"/>
              <a:gd name="T2" fmla="*/ 2147483647 w 98"/>
              <a:gd name="T3" fmla="*/ 0 h 195"/>
              <a:gd name="T4" fmla="*/ 2147483647 w 98"/>
              <a:gd name="T5" fmla="*/ 2147483647 h 195"/>
              <a:gd name="T6" fmla="*/ 2147483647 w 98"/>
              <a:gd name="T7" fmla="*/ 2147483647 h 195"/>
              <a:gd name="T8" fmla="*/ 2147483647 w 98"/>
              <a:gd name="T9" fmla="*/ 2147483647 h 195"/>
              <a:gd name="T10" fmla="*/ 2147483647 w 98"/>
              <a:gd name="T11" fmla="*/ 2147483647 h 195"/>
              <a:gd name="T12" fmla="*/ 2147483647 w 98"/>
              <a:gd name="T13" fmla="*/ 2147483647 h 195"/>
              <a:gd name="T14" fmla="*/ 0 w 98"/>
              <a:gd name="T15" fmla="*/ 2147483647 h 195"/>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195"/>
              <a:gd name="T26" fmla="*/ 98 w 98"/>
              <a:gd name="T27" fmla="*/ 195 h 1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195">
                <a:moveTo>
                  <a:pt x="0" y="126"/>
                </a:moveTo>
                <a:lnTo>
                  <a:pt x="74" y="0"/>
                </a:lnTo>
                <a:lnTo>
                  <a:pt x="55" y="103"/>
                </a:lnTo>
                <a:lnTo>
                  <a:pt x="98" y="86"/>
                </a:lnTo>
                <a:lnTo>
                  <a:pt x="77" y="152"/>
                </a:lnTo>
                <a:lnTo>
                  <a:pt x="10" y="195"/>
                </a:lnTo>
                <a:lnTo>
                  <a:pt x="32" y="128"/>
                </a:lnTo>
                <a:lnTo>
                  <a:pt x="0" y="126"/>
                </a:lnTo>
              </a:path>
            </a:pathLst>
          </a:custGeom>
          <a:noFill/>
          <a:ln w="1588">
            <a:solidFill>
              <a:srgbClr val="000000"/>
            </a:solidFill>
            <a:prstDash val="solid"/>
            <a:round/>
            <a:headEnd/>
            <a:tailEnd/>
          </a:ln>
        </p:spPr>
        <p:txBody>
          <a:bodyPr/>
          <a:lstStyle/>
          <a:p>
            <a:endParaRPr lang="ja-JP" altLang="en-US"/>
          </a:p>
        </p:txBody>
      </p:sp>
      <p:sp>
        <p:nvSpPr>
          <p:cNvPr id="50428" name="Freeform 251"/>
          <p:cNvSpPr>
            <a:spLocks/>
          </p:cNvSpPr>
          <p:nvPr/>
        </p:nvSpPr>
        <p:spPr bwMode="auto">
          <a:xfrm>
            <a:off x="7037388" y="3638550"/>
            <a:ext cx="28575" cy="33338"/>
          </a:xfrm>
          <a:custGeom>
            <a:avLst/>
            <a:gdLst>
              <a:gd name="T0" fmla="*/ 0 w 29"/>
              <a:gd name="T1" fmla="*/ 2147483647 h 40"/>
              <a:gd name="T2" fmla="*/ 0 w 29"/>
              <a:gd name="T3" fmla="*/ 0 h 40"/>
              <a:gd name="T4" fmla="*/ 2147483647 w 29"/>
              <a:gd name="T5" fmla="*/ 2147483647 h 40"/>
              <a:gd name="T6" fmla="*/ 2147483647 w 29"/>
              <a:gd name="T7" fmla="*/ 2147483647 h 40"/>
              <a:gd name="T8" fmla="*/ 0 w 29"/>
              <a:gd name="T9" fmla="*/ 2147483647 h 40"/>
              <a:gd name="T10" fmla="*/ 0 60000 65536"/>
              <a:gd name="T11" fmla="*/ 0 60000 65536"/>
              <a:gd name="T12" fmla="*/ 0 60000 65536"/>
              <a:gd name="T13" fmla="*/ 0 60000 65536"/>
              <a:gd name="T14" fmla="*/ 0 60000 65536"/>
              <a:gd name="T15" fmla="*/ 0 w 29"/>
              <a:gd name="T16" fmla="*/ 0 h 40"/>
              <a:gd name="T17" fmla="*/ 29 w 29"/>
              <a:gd name="T18" fmla="*/ 40 h 40"/>
            </a:gdLst>
            <a:ahLst/>
            <a:cxnLst>
              <a:cxn ang="T10">
                <a:pos x="T0" y="T1"/>
              </a:cxn>
              <a:cxn ang="T11">
                <a:pos x="T2" y="T3"/>
              </a:cxn>
              <a:cxn ang="T12">
                <a:pos x="T4" y="T5"/>
              </a:cxn>
              <a:cxn ang="T13">
                <a:pos x="T6" y="T7"/>
              </a:cxn>
              <a:cxn ang="T14">
                <a:pos x="T8" y="T9"/>
              </a:cxn>
            </a:cxnLst>
            <a:rect l="T15" t="T16" r="T17" b="T18"/>
            <a:pathLst>
              <a:path w="29" h="40">
                <a:moveTo>
                  <a:pt x="0" y="29"/>
                </a:moveTo>
                <a:lnTo>
                  <a:pt x="0" y="0"/>
                </a:lnTo>
                <a:lnTo>
                  <a:pt x="22" y="5"/>
                </a:lnTo>
                <a:lnTo>
                  <a:pt x="29" y="40"/>
                </a:lnTo>
                <a:lnTo>
                  <a:pt x="0" y="29"/>
                </a:lnTo>
              </a:path>
            </a:pathLst>
          </a:custGeom>
          <a:noFill/>
          <a:ln w="1588">
            <a:solidFill>
              <a:srgbClr val="000000"/>
            </a:solidFill>
            <a:prstDash val="solid"/>
            <a:round/>
            <a:headEnd/>
            <a:tailEnd/>
          </a:ln>
        </p:spPr>
        <p:txBody>
          <a:bodyPr/>
          <a:lstStyle/>
          <a:p>
            <a:endParaRPr lang="ja-JP" altLang="en-US"/>
          </a:p>
        </p:txBody>
      </p:sp>
      <p:sp>
        <p:nvSpPr>
          <p:cNvPr id="50429" name="Freeform 252"/>
          <p:cNvSpPr>
            <a:spLocks/>
          </p:cNvSpPr>
          <p:nvPr/>
        </p:nvSpPr>
        <p:spPr bwMode="auto">
          <a:xfrm>
            <a:off x="7092950" y="3827463"/>
            <a:ext cx="22225" cy="22225"/>
          </a:xfrm>
          <a:custGeom>
            <a:avLst/>
            <a:gdLst>
              <a:gd name="T0" fmla="*/ 2147483647 w 25"/>
              <a:gd name="T1" fmla="*/ 0 h 27"/>
              <a:gd name="T2" fmla="*/ 2147483647 w 25"/>
              <a:gd name="T3" fmla="*/ 2147483647 h 27"/>
              <a:gd name="T4" fmla="*/ 2147483647 w 25"/>
              <a:gd name="T5" fmla="*/ 2147483647 h 27"/>
              <a:gd name="T6" fmla="*/ 0 w 25"/>
              <a:gd name="T7" fmla="*/ 2147483647 h 27"/>
              <a:gd name="T8" fmla="*/ 2147483647 w 25"/>
              <a:gd name="T9" fmla="*/ 0 h 27"/>
              <a:gd name="T10" fmla="*/ 0 60000 65536"/>
              <a:gd name="T11" fmla="*/ 0 60000 65536"/>
              <a:gd name="T12" fmla="*/ 0 60000 65536"/>
              <a:gd name="T13" fmla="*/ 0 60000 65536"/>
              <a:gd name="T14" fmla="*/ 0 60000 65536"/>
              <a:gd name="T15" fmla="*/ 0 w 25"/>
              <a:gd name="T16" fmla="*/ 0 h 27"/>
              <a:gd name="T17" fmla="*/ 25 w 25"/>
              <a:gd name="T18" fmla="*/ 27 h 27"/>
            </a:gdLst>
            <a:ahLst/>
            <a:cxnLst>
              <a:cxn ang="T10">
                <a:pos x="T0" y="T1"/>
              </a:cxn>
              <a:cxn ang="T11">
                <a:pos x="T2" y="T3"/>
              </a:cxn>
              <a:cxn ang="T12">
                <a:pos x="T4" y="T5"/>
              </a:cxn>
              <a:cxn ang="T13">
                <a:pos x="T6" y="T7"/>
              </a:cxn>
              <a:cxn ang="T14">
                <a:pos x="T8" y="T9"/>
              </a:cxn>
            </a:cxnLst>
            <a:rect l="T15" t="T16" r="T17" b="T18"/>
            <a:pathLst>
              <a:path w="25" h="27">
                <a:moveTo>
                  <a:pt x="17" y="0"/>
                </a:moveTo>
                <a:lnTo>
                  <a:pt x="25" y="20"/>
                </a:lnTo>
                <a:lnTo>
                  <a:pt x="5" y="27"/>
                </a:lnTo>
                <a:lnTo>
                  <a:pt x="0" y="7"/>
                </a:lnTo>
                <a:lnTo>
                  <a:pt x="17" y="0"/>
                </a:lnTo>
              </a:path>
            </a:pathLst>
          </a:custGeom>
          <a:noFill/>
          <a:ln w="1588">
            <a:solidFill>
              <a:srgbClr val="000000"/>
            </a:solidFill>
            <a:prstDash val="solid"/>
            <a:round/>
            <a:headEnd/>
            <a:tailEnd/>
          </a:ln>
        </p:spPr>
        <p:txBody>
          <a:bodyPr/>
          <a:lstStyle/>
          <a:p>
            <a:endParaRPr lang="ja-JP" altLang="en-US"/>
          </a:p>
        </p:txBody>
      </p:sp>
      <p:sp>
        <p:nvSpPr>
          <p:cNvPr id="50430" name="Freeform 253"/>
          <p:cNvSpPr>
            <a:spLocks/>
          </p:cNvSpPr>
          <p:nvPr/>
        </p:nvSpPr>
        <p:spPr bwMode="auto">
          <a:xfrm>
            <a:off x="7191375" y="4103688"/>
            <a:ext cx="39688" cy="34925"/>
          </a:xfrm>
          <a:custGeom>
            <a:avLst/>
            <a:gdLst>
              <a:gd name="T0" fmla="*/ 0 w 41"/>
              <a:gd name="T1" fmla="*/ 2147483647 h 41"/>
              <a:gd name="T2" fmla="*/ 2147483647 w 41"/>
              <a:gd name="T3" fmla="*/ 0 h 41"/>
              <a:gd name="T4" fmla="*/ 2147483647 w 41"/>
              <a:gd name="T5" fmla="*/ 2147483647 h 41"/>
              <a:gd name="T6" fmla="*/ 2147483647 w 41"/>
              <a:gd name="T7" fmla="*/ 2147483647 h 41"/>
              <a:gd name="T8" fmla="*/ 0 w 41"/>
              <a:gd name="T9" fmla="*/ 2147483647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6"/>
                </a:moveTo>
                <a:lnTo>
                  <a:pt x="10" y="0"/>
                </a:lnTo>
                <a:lnTo>
                  <a:pt x="41" y="21"/>
                </a:lnTo>
                <a:lnTo>
                  <a:pt x="29" y="41"/>
                </a:lnTo>
                <a:lnTo>
                  <a:pt x="0" y="6"/>
                </a:lnTo>
              </a:path>
            </a:pathLst>
          </a:custGeom>
          <a:noFill/>
          <a:ln w="1588">
            <a:solidFill>
              <a:srgbClr val="000000"/>
            </a:solidFill>
            <a:prstDash val="solid"/>
            <a:round/>
            <a:headEnd/>
            <a:tailEnd/>
          </a:ln>
        </p:spPr>
        <p:txBody>
          <a:bodyPr/>
          <a:lstStyle/>
          <a:p>
            <a:endParaRPr lang="ja-JP" altLang="en-US"/>
          </a:p>
        </p:txBody>
      </p:sp>
      <p:sp>
        <p:nvSpPr>
          <p:cNvPr id="50431" name="Freeform 254"/>
          <p:cNvSpPr>
            <a:spLocks/>
          </p:cNvSpPr>
          <p:nvPr/>
        </p:nvSpPr>
        <p:spPr bwMode="auto">
          <a:xfrm>
            <a:off x="5741988" y="3762375"/>
            <a:ext cx="96837" cy="125413"/>
          </a:xfrm>
          <a:custGeom>
            <a:avLst/>
            <a:gdLst>
              <a:gd name="T0" fmla="*/ 2147483647 w 104"/>
              <a:gd name="T1" fmla="*/ 0 h 151"/>
              <a:gd name="T2" fmla="*/ 2147483647 w 104"/>
              <a:gd name="T3" fmla="*/ 2147483647 h 151"/>
              <a:gd name="T4" fmla="*/ 2147483647 w 104"/>
              <a:gd name="T5" fmla="*/ 2147483647 h 151"/>
              <a:gd name="T6" fmla="*/ 2147483647 w 104"/>
              <a:gd name="T7" fmla="*/ 2147483647 h 151"/>
              <a:gd name="T8" fmla="*/ 2147483647 w 104"/>
              <a:gd name="T9" fmla="*/ 2147483647 h 151"/>
              <a:gd name="T10" fmla="*/ 0 w 104"/>
              <a:gd name="T11" fmla="*/ 2147483647 h 151"/>
              <a:gd name="T12" fmla="*/ 2147483647 w 104"/>
              <a:gd name="T13" fmla="*/ 2147483647 h 151"/>
              <a:gd name="T14" fmla="*/ 2147483647 w 104"/>
              <a:gd name="T15" fmla="*/ 0 h 151"/>
              <a:gd name="T16" fmla="*/ 0 60000 65536"/>
              <a:gd name="T17" fmla="*/ 0 60000 65536"/>
              <a:gd name="T18" fmla="*/ 0 60000 65536"/>
              <a:gd name="T19" fmla="*/ 0 60000 65536"/>
              <a:gd name="T20" fmla="*/ 0 60000 65536"/>
              <a:gd name="T21" fmla="*/ 0 60000 65536"/>
              <a:gd name="T22" fmla="*/ 0 60000 65536"/>
              <a:gd name="T23" fmla="*/ 0 60000 65536"/>
              <a:gd name="T24" fmla="*/ 0 w 104"/>
              <a:gd name="T25" fmla="*/ 0 h 151"/>
              <a:gd name="T26" fmla="*/ 104 w 104"/>
              <a:gd name="T27" fmla="*/ 151 h 15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4" h="151">
                <a:moveTo>
                  <a:pt x="89" y="0"/>
                </a:moveTo>
                <a:lnTo>
                  <a:pt x="104" y="9"/>
                </a:lnTo>
                <a:lnTo>
                  <a:pt x="72" y="71"/>
                </a:lnTo>
                <a:lnTo>
                  <a:pt x="84" y="115"/>
                </a:lnTo>
                <a:lnTo>
                  <a:pt x="23" y="151"/>
                </a:lnTo>
                <a:lnTo>
                  <a:pt x="0" y="115"/>
                </a:lnTo>
                <a:lnTo>
                  <a:pt x="32" y="54"/>
                </a:lnTo>
                <a:lnTo>
                  <a:pt x="89" y="0"/>
                </a:lnTo>
              </a:path>
            </a:pathLst>
          </a:custGeom>
          <a:noFill/>
          <a:ln w="1588">
            <a:solidFill>
              <a:srgbClr val="000000"/>
            </a:solidFill>
            <a:prstDash val="solid"/>
            <a:round/>
            <a:headEnd/>
            <a:tailEnd/>
          </a:ln>
        </p:spPr>
        <p:txBody>
          <a:bodyPr/>
          <a:lstStyle/>
          <a:p>
            <a:endParaRPr lang="ja-JP" altLang="en-US"/>
          </a:p>
        </p:txBody>
      </p:sp>
      <p:sp>
        <p:nvSpPr>
          <p:cNvPr id="50432" name="Freeform 255"/>
          <p:cNvSpPr>
            <a:spLocks/>
          </p:cNvSpPr>
          <p:nvPr/>
        </p:nvSpPr>
        <p:spPr bwMode="auto">
          <a:xfrm>
            <a:off x="5595938" y="3778250"/>
            <a:ext cx="53975" cy="39688"/>
          </a:xfrm>
          <a:custGeom>
            <a:avLst/>
            <a:gdLst>
              <a:gd name="T0" fmla="*/ 2147483647 w 57"/>
              <a:gd name="T1" fmla="*/ 2147483647 h 46"/>
              <a:gd name="T2" fmla="*/ 2147483647 w 57"/>
              <a:gd name="T3" fmla="*/ 0 h 46"/>
              <a:gd name="T4" fmla="*/ 2147483647 w 57"/>
              <a:gd name="T5" fmla="*/ 2147483647 h 46"/>
              <a:gd name="T6" fmla="*/ 2147483647 w 57"/>
              <a:gd name="T7" fmla="*/ 2147483647 h 46"/>
              <a:gd name="T8" fmla="*/ 2147483647 w 57"/>
              <a:gd name="T9" fmla="*/ 2147483647 h 46"/>
              <a:gd name="T10" fmla="*/ 0 w 57"/>
              <a:gd name="T11" fmla="*/ 2147483647 h 46"/>
              <a:gd name="T12" fmla="*/ 2147483647 w 57"/>
              <a:gd name="T13" fmla="*/ 2147483647 h 46"/>
              <a:gd name="T14" fmla="*/ 0 60000 65536"/>
              <a:gd name="T15" fmla="*/ 0 60000 65536"/>
              <a:gd name="T16" fmla="*/ 0 60000 65536"/>
              <a:gd name="T17" fmla="*/ 0 60000 65536"/>
              <a:gd name="T18" fmla="*/ 0 60000 65536"/>
              <a:gd name="T19" fmla="*/ 0 60000 65536"/>
              <a:gd name="T20" fmla="*/ 0 60000 65536"/>
              <a:gd name="T21" fmla="*/ 0 w 57"/>
              <a:gd name="T22" fmla="*/ 0 h 46"/>
              <a:gd name="T23" fmla="*/ 57 w 57"/>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46">
                <a:moveTo>
                  <a:pt x="10" y="20"/>
                </a:moveTo>
                <a:lnTo>
                  <a:pt x="57" y="0"/>
                </a:lnTo>
                <a:lnTo>
                  <a:pt x="54" y="46"/>
                </a:lnTo>
                <a:lnTo>
                  <a:pt x="29" y="46"/>
                </a:lnTo>
                <a:lnTo>
                  <a:pt x="20" y="34"/>
                </a:lnTo>
                <a:lnTo>
                  <a:pt x="0" y="37"/>
                </a:lnTo>
                <a:lnTo>
                  <a:pt x="10" y="20"/>
                </a:lnTo>
              </a:path>
            </a:pathLst>
          </a:custGeom>
          <a:noFill/>
          <a:ln w="1588">
            <a:solidFill>
              <a:srgbClr val="000000"/>
            </a:solidFill>
            <a:prstDash val="solid"/>
            <a:round/>
            <a:headEnd/>
            <a:tailEnd/>
          </a:ln>
        </p:spPr>
        <p:txBody>
          <a:bodyPr/>
          <a:lstStyle/>
          <a:p>
            <a:endParaRPr lang="ja-JP" altLang="en-US"/>
          </a:p>
        </p:txBody>
      </p:sp>
      <p:sp>
        <p:nvSpPr>
          <p:cNvPr id="50433" name="Freeform 256"/>
          <p:cNvSpPr>
            <a:spLocks/>
          </p:cNvSpPr>
          <p:nvPr/>
        </p:nvSpPr>
        <p:spPr bwMode="auto">
          <a:xfrm>
            <a:off x="5314950" y="3270250"/>
            <a:ext cx="55563" cy="49213"/>
          </a:xfrm>
          <a:custGeom>
            <a:avLst/>
            <a:gdLst>
              <a:gd name="T0" fmla="*/ 0 w 60"/>
              <a:gd name="T1" fmla="*/ 2147483647 h 59"/>
              <a:gd name="T2" fmla="*/ 2147483647 w 60"/>
              <a:gd name="T3" fmla="*/ 0 h 59"/>
              <a:gd name="T4" fmla="*/ 2147483647 w 60"/>
              <a:gd name="T5" fmla="*/ 2147483647 h 59"/>
              <a:gd name="T6" fmla="*/ 2147483647 w 60"/>
              <a:gd name="T7" fmla="*/ 2147483647 h 59"/>
              <a:gd name="T8" fmla="*/ 2147483647 w 60"/>
              <a:gd name="T9" fmla="*/ 2147483647 h 59"/>
              <a:gd name="T10" fmla="*/ 0 w 60"/>
              <a:gd name="T11" fmla="*/ 2147483647 h 59"/>
              <a:gd name="T12" fmla="*/ 0 60000 65536"/>
              <a:gd name="T13" fmla="*/ 0 60000 65536"/>
              <a:gd name="T14" fmla="*/ 0 60000 65536"/>
              <a:gd name="T15" fmla="*/ 0 60000 65536"/>
              <a:gd name="T16" fmla="*/ 0 60000 65536"/>
              <a:gd name="T17" fmla="*/ 0 60000 65536"/>
              <a:gd name="T18" fmla="*/ 0 w 60"/>
              <a:gd name="T19" fmla="*/ 0 h 59"/>
              <a:gd name="T20" fmla="*/ 60 w 60"/>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60" h="59">
                <a:moveTo>
                  <a:pt x="0" y="17"/>
                </a:moveTo>
                <a:lnTo>
                  <a:pt x="25" y="0"/>
                </a:lnTo>
                <a:lnTo>
                  <a:pt x="60" y="26"/>
                </a:lnTo>
                <a:lnTo>
                  <a:pt x="35" y="57"/>
                </a:lnTo>
                <a:lnTo>
                  <a:pt x="12" y="59"/>
                </a:lnTo>
                <a:lnTo>
                  <a:pt x="0" y="17"/>
                </a:lnTo>
              </a:path>
            </a:pathLst>
          </a:custGeom>
          <a:noFill/>
          <a:ln w="1588">
            <a:solidFill>
              <a:srgbClr val="000000"/>
            </a:solidFill>
            <a:prstDash val="solid"/>
            <a:round/>
            <a:headEnd/>
            <a:tailEnd/>
          </a:ln>
        </p:spPr>
        <p:txBody>
          <a:bodyPr/>
          <a:lstStyle/>
          <a:p>
            <a:endParaRPr lang="ja-JP" altLang="en-US"/>
          </a:p>
        </p:txBody>
      </p:sp>
      <p:sp>
        <p:nvSpPr>
          <p:cNvPr id="50434" name="Freeform 257"/>
          <p:cNvSpPr>
            <a:spLocks/>
          </p:cNvSpPr>
          <p:nvPr/>
        </p:nvSpPr>
        <p:spPr bwMode="auto">
          <a:xfrm>
            <a:off x="5010150" y="3840163"/>
            <a:ext cx="754063" cy="481012"/>
          </a:xfrm>
          <a:custGeom>
            <a:avLst/>
            <a:gdLst>
              <a:gd name="T0" fmla="*/ 2147483647 w 795"/>
              <a:gd name="T1" fmla="*/ 2147483647 h 585"/>
              <a:gd name="T2" fmla="*/ 2147483647 w 795"/>
              <a:gd name="T3" fmla="*/ 2147483647 h 585"/>
              <a:gd name="T4" fmla="*/ 2147483647 w 795"/>
              <a:gd name="T5" fmla="*/ 2147483647 h 585"/>
              <a:gd name="T6" fmla="*/ 2147483647 w 795"/>
              <a:gd name="T7" fmla="*/ 2147483647 h 585"/>
              <a:gd name="T8" fmla="*/ 2147483647 w 795"/>
              <a:gd name="T9" fmla="*/ 2147483647 h 585"/>
              <a:gd name="T10" fmla="*/ 2147483647 w 795"/>
              <a:gd name="T11" fmla="*/ 2147483647 h 585"/>
              <a:gd name="T12" fmla="*/ 2147483647 w 795"/>
              <a:gd name="T13" fmla="*/ 2147483647 h 585"/>
              <a:gd name="T14" fmla="*/ 2147483647 w 795"/>
              <a:gd name="T15" fmla="*/ 2147483647 h 585"/>
              <a:gd name="T16" fmla="*/ 2147483647 w 795"/>
              <a:gd name="T17" fmla="*/ 2147483647 h 585"/>
              <a:gd name="T18" fmla="*/ 2147483647 w 795"/>
              <a:gd name="T19" fmla="*/ 2147483647 h 585"/>
              <a:gd name="T20" fmla="*/ 2147483647 w 795"/>
              <a:gd name="T21" fmla="*/ 2147483647 h 585"/>
              <a:gd name="T22" fmla="*/ 2147483647 w 795"/>
              <a:gd name="T23" fmla="*/ 2147483647 h 585"/>
              <a:gd name="T24" fmla="*/ 2147483647 w 795"/>
              <a:gd name="T25" fmla="*/ 2147483647 h 585"/>
              <a:gd name="T26" fmla="*/ 2147483647 w 795"/>
              <a:gd name="T27" fmla="*/ 2147483647 h 585"/>
              <a:gd name="T28" fmla="*/ 2147483647 w 795"/>
              <a:gd name="T29" fmla="*/ 2147483647 h 585"/>
              <a:gd name="T30" fmla="*/ 2147483647 w 795"/>
              <a:gd name="T31" fmla="*/ 2147483647 h 585"/>
              <a:gd name="T32" fmla="*/ 2147483647 w 795"/>
              <a:gd name="T33" fmla="*/ 2147483647 h 585"/>
              <a:gd name="T34" fmla="*/ 2147483647 w 795"/>
              <a:gd name="T35" fmla="*/ 2147483647 h 585"/>
              <a:gd name="T36" fmla="*/ 2147483647 w 795"/>
              <a:gd name="T37" fmla="*/ 2147483647 h 585"/>
              <a:gd name="T38" fmla="*/ 0 w 795"/>
              <a:gd name="T39" fmla="*/ 2147483647 h 585"/>
              <a:gd name="T40" fmla="*/ 2147483647 w 795"/>
              <a:gd name="T41" fmla="*/ 2147483647 h 585"/>
              <a:gd name="T42" fmla="*/ 2147483647 w 795"/>
              <a:gd name="T43" fmla="*/ 2147483647 h 585"/>
              <a:gd name="T44" fmla="*/ 2147483647 w 795"/>
              <a:gd name="T45" fmla="*/ 2147483647 h 585"/>
              <a:gd name="T46" fmla="*/ 2147483647 w 795"/>
              <a:gd name="T47" fmla="*/ 2147483647 h 585"/>
              <a:gd name="T48" fmla="*/ 2147483647 w 795"/>
              <a:gd name="T49" fmla="*/ 2147483647 h 585"/>
              <a:gd name="T50" fmla="*/ 2147483647 w 795"/>
              <a:gd name="T51" fmla="*/ 2147483647 h 585"/>
              <a:gd name="T52" fmla="*/ 2147483647 w 795"/>
              <a:gd name="T53" fmla="*/ 2147483647 h 585"/>
              <a:gd name="T54" fmla="*/ 2147483647 w 795"/>
              <a:gd name="T55" fmla="*/ 2147483647 h 585"/>
              <a:gd name="T56" fmla="*/ 2147483647 w 795"/>
              <a:gd name="T57" fmla="*/ 2147483647 h 585"/>
              <a:gd name="T58" fmla="*/ 2147483647 w 795"/>
              <a:gd name="T59" fmla="*/ 0 h 585"/>
              <a:gd name="T60" fmla="*/ 2147483647 w 795"/>
              <a:gd name="T61" fmla="*/ 2147483647 h 58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95"/>
              <a:gd name="T94" fmla="*/ 0 h 585"/>
              <a:gd name="T95" fmla="*/ 795 w 795"/>
              <a:gd name="T96" fmla="*/ 585 h 58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95" h="585">
                <a:moveTo>
                  <a:pt x="648" y="7"/>
                </a:moveTo>
                <a:lnTo>
                  <a:pt x="747" y="45"/>
                </a:lnTo>
                <a:lnTo>
                  <a:pt x="755" y="77"/>
                </a:lnTo>
                <a:lnTo>
                  <a:pt x="767" y="134"/>
                </a:lnTo>
                <a:lnTo>
                  <a:pt x="795" y="191"/>
                </a:lnTo>
                <a:lnTo>
                  <a:pt x="686" y="272"/>
                </a:lnTo>
                <a:lnTo>
                  <a:pt x="644" y="393"/>
                </a:lnTo>
                <a:lnTo>
                  <a:pt x="572" y="319"/>
                </a:lnTo>
                <a:lnTo>
                  <a:pt x="488" y="297"/>
                </a:lnTo>
                <a:lnTo>
                  <a:pt x="357" y="425"/>
                </a:lnTo>
                <a:lnTo>
                  <a:pt x="294" y="502"/>
                </a:lnTo>
                <a:lnTo>
                  <a:pt x="293" y="585"/>
                </a:lnTo>
                <a:lnTo>
                  <a:pt x="188" y="576"/>
                </a:lnTo>
                <a:lnTo>
                  <a:pt x="206" y="528"/>
                </a:lnTo>
                <a:lnTo>
                  <a:pt x="146" y="495"/>
                </a:lnTo>
                <a:lnTo>
                  <a:pt x="129" y="436"/>
                </a:lnTo>
                <a:lnTo>
                  <a:pt x="154" y="413"/>
                </a:lnTo>
                <a:lnTo>
                  <a:pt x="109" y="383"/>
                </a:lnTo>
                <a:lnTo>
                  <a:pt x="112" y="328"/>
                </a:lnTo>
                <a:lnTo>
                  <a:pt x="0" y="373"/>
                </a:lnTo>
                <a:lnTo>
                  <a:pt x="137" y="282"/>
                </a:lnTo>
                <a:lnTo>
                  <a:pt x="186" y="252"/>
                </a:lnTo>
                <a:lnTo>
                  <a:pt x="199" y="205"/>
                </a:lnTo>
                <a:lnTo>
                  <a:pt x="220" y="138"/>
                </a:lnTo>
                <a:lnTo>
                  <a:pt x="274" y="97"/>
                </a:lnTo>
                <a:lnTo>
                  <a:pt x="327" y="160"/>
                </a:lnTo>
                <a:lnTo>
                  <a:pt x="384" y="140"/>
                </a:lnTo>
                <a:lnTo>
                  <a:pt x="443" y="146"/>
                </a:lnTo>
                <a:lnTo>
                  <a:pt x="476" y="57"/>
                </a:lnTo>
                <a:lnTo>
                  <a:pt x="550" y="0"/>
                </a:lnTo>
                <a:lnTo>
                  <a:pt x="648" y="7"/>
                </a:lnTo>
              </a:path>
            </a:pathLst>
          </a:custGeom>
          <a:noFill/>
          <a:ln w="1588">
            <a:solidFill>
              <a:srgbClr val="000000"/>
            </a:solidFill>
            <a:prstDash val="solid"/>
            <a:round/>
            <a:headEnd/>
            <a:tailEnd/>
          </a:ln>
        </p:spPr>
        <p:txBody>
          <a:bodyPr/>
          <a:lstStyle/>
          <a:p>
            <a:endParaRPr lang="ja-JP" altLang="en-US"/>
          </a:p>
        </p:txBody>
      </p:sp>
      <p:sp>
        <p:nvSpPr>
          <p:cNvPr id="50435" name="Freeform 258"/>
          <p:cNvSpPr>
            <a:spLocks/>
          </p:cNvSpPr>
          <p:nvPr/>
        </p:nvSpPr>
        <p:spPr bwMode="auto">
          <a:xfrm>
            <a:off x="4197350" y="3914775"/>
            <a:ext cx="769938" cy="865188"/>
          </a:xfrm>
          <a:custGeom>
            <a:avLst/>
            <a:gdLst>
              <a:gd name="T0" fmla="*/ 2147483647 w 812"/>
              <a:gd name="T1" fmla="*/ 2147483647 h 1052"/>
              <a:gd name="T2" fmla="*/ 2147483647 w 812"/>
              <a:gd name="T3" fmla="*/ 2147483647 h 1052"/>
              <a:gd name="T4" fmla="*/ 2147483647 w 812"/>
              <a:gd name="T5" fmla="*/ 2147483647 h 1052"/>
              <a:gd name="T6" fmla="*/ 2147483647 w 812"/>
              <a:gd name="T7" fmla="*/ 2147483647 h 1052"/>
              <a:gd name="T8" fmla="*/ 2147483647 w 812"/>
              <a:gd name="T9" fmla="*/ 2147483647 h 1052"/>
              <a:gd name="T10" fmla="*/ 2147483647 w 812"/>
              <a:gd name="T11" fmla="*/ 2147483647 h 1052"/>
              <a:gd name="T12" fmla="*/ 2147483647 w 812"/>
              <a:gd name="T13" fmla="*/ 2147483647 h 1052"/>
              <a:gd name="T14" fmla="*/ 0 w 812"/>
              <a:gd name="T15" fmla="*/ 2147483647 h 1052"/>
              <a:gd name="T16" fmla="*/ 2147483647 w 812"/>
              <a:gd name="T17" fmla="*/ 2147483647 h 1052"/>
              <a:gd name="T18" fmla="*/ 2147483647 w 812"/>
              <a:gd name="T19" fmla="*/ 2147483647 h 1052"/>
              <a:gd name="T20" fmla="*/ 2147483647 w 812"/>
              <a:gd name="T21" fmla="*/ 2147483647 h 1052"/>
              <a:gd name="T22" fmla="*/ 2147483647 w 812"/>
              <a:gd name="T23" fmla="*/ 2147483647 h 1052"/>
              <a:gd name="T24" fmla="*/ 2147483647 w 812"/>
              <a:gd name="T25" fmla="*/ 2147483647 h 1052"/>
              <a:gd name="T26" fmla="*/ 2147483647 w 812"/>
              <a:gd name="T27" fmla="*/ 2147483647 h 1052"/>
              <a:gd name="T28" fmla="*/ 2147483647 w 812"/>
              <a:gd name="T29" fmla="*/ 2147483647 h 1052"/>
              <a:gd name="T30" fmla="*/ 2147483647 w 812"/>
              <a:gd name="T31" fmla="*/ 2147483647 h 1052"/>
              <a:gd name="T32" fmla="*/ 2147483647 w 812"/>
              <a:gd name="T33" fmla="*/ 2147483647 h 1052"/>
              <a:gd name="T34" fmla="*/ 2147483647 w 812"/>
              <a:gd name="T35" fmla="*/ 2147483647 h 1052"/>
              <a:gd name="T36" fmla="*/ 2147483647 w 812"/>
              <a:gd name="T37" fmla="*/ 2147483647 h 1052"/>
              <a:gd name="T38" fmla="*/ 2147483647 w 812"/>
              <a:gd name="T39" fmla="*/ 2147483647 h 1052"/>
              <a:gd name="T40" fmla="*/ 2147483647 w 812"/>
              <a:gd name="T41" fmla="*/ 2147483647 h 1052"/>
              <a:gd name="T42" fmla="*/ 2147483647 w 812"/>
              <a:gd name="T43" fmla="*/ 2147483647 h 1052"/>
              <a:gd name="T44" fmla="*/ 2147483647 w 812"/>
              <a:gd name="T45" fmla="*/ 2147483647 h 1052"/>
              <a:gd name="T46" fmla="*/ 2147483647 w 812"/>
              <a:gd name="T47" fmla="*/ 2147483647 h 1052"/>
              <a:gd name="T48" fmla="*/ 2147483647 w 812"/>
              <a:gd name="T49" fmla="*/ 2147483647 h 1052"/>
              <a:gd name="T50" fmla="*/ 2147483647 w 812"/>
              <a:gd name="T51" fmla="*/ 2147483647 h 1052"/>
              <a:gd name="T52" fmla="*/ 2147483647 w 812"/>
              <a:gd name="T53" fmla="*/ 2147483647 h 1052"/>
              <a:gd name="T54" fmla="*/ 2147483647 w 812"/>
              <a:gd name="T55" fmla="*/ 2147483647 h 1052"/>
              <a:gd name="T56" fmla="*/ 2147483647 w 812"/>
              <a:gd name="T57" fmla="*/ 2147483647 h 1052"/>
              <a:gd name="T58" fmla="*/ 2147483647 w 812"/>
              <a:gd name="T59" fmla="*/ 2147483647 h 1052"/>
              <a:gd name="T60" fmla="*/ 2147483647 w 812"/>
              <a:gd name="T61" fmla="*/ 2147483647 h 1052"/>
              <a:gd name="T62" fmla="*/ 2147483647 w 812"/>
              <a:gd name="T63" fmla="*/ 2147483647 h 1052"/>
              <a:gd name="T64" fmla="*/ 2147483647 w 812"/>
              <a:gd name="T65" fmla="*/ 2147483647 h 1052"/>
              <a:gd name="T66" fmla="*/ 2147483647 w 812"/>
              <a:gd name="T67" fmla="*/ 2147483647 h 1052"/>
              <a:gd name="T68" fmla="*/ 2147483647 w 812"/>
              <a:gd name="T69" fmla="*/ 2147483647 h 1052"/>
              <a:gd name="T70" fmla="*/ 2147483647 w 812"/>
              <a:gd name="T71" fmla="*/ 2147483647 h 1052"/>
              <a:gd name="T72" fmla="*/ 2147483647 w 812"/>
              <a:gd name="T73" fmla="*/ 2147483647 h 1052"/>
              <a:gd name="T74" fmla="*/ 2147483647 w 812"/>
              <a:gd name="T75" fmla="*/ 2147483647 h 1052"/>
              <a:gd name="T76" fmla="*/ 2147483647 w 812"/>
              <a:gd name="T77" fmla="*/ 2147483647 h 1052"/>
              <a:gd name="T78" fmla="*/ 2147483647 w 812"/>
              <a:gd name="T79" fmla="*/ 2147483647 h 1052"/>
              <a:gd name="T80" fmla="*/ 2147483647 w 812"/>
              <a:gd name="T81" fmla="*/ 2147483647 h 1052"/>
              <a:gd name="T82" fmla="*/ 2147483647 w 812"/>
              <a:gd name="T83" fmla="*/ 2147483647 h 1052"/>
              <a:gd name="T84" fmla="*/ 2147483647 w 812"/>
              <a:gd name="T85" fmla="*/ 2147483647 h 1052"/>
              <a:gd name="T86" fmla="*/ 2147483647 w 812"/>
              <a:gd name="T87" fmla="*/ 2147483647 h 1052"/>
              <a:gd name="T88" fmla="*/ 2147483647 w 812"/>
              <a:gd name="T89" fmla="*/ 2147483647 h 1052"/>
              <a:gd name="T90" fmla="*/ 2147483647 w 812"/>
              <a:gd name="T91" fmla="*/ 2147483647 h 1052"/>
              <a:gd name="T92" fmla="*/ 2147483647 w 812"/>
              <a:gd name="T93" fmla="*/ 2147483647 h 1052"/>
              <a:gd name="T94" fmla="*/ 2147483647 w 812"/>
              <a:gd name="T95" fmla="*/ 2147483647 h 1052"/>
              <a:gd name="T96" fmla="*/ 2147483647 w 812"/>
              <a:gd name="T97" fmla="*/ 2147483647 h 1052"/>
              <a:gd name="T98" fmla="*/ 2147483647 w 812"/>
              <a:gd name="T99" fmla="*/ 2147483647 h 1052"/>
              <a:gd name="T100" fmla="*/ 2147483647 w 812"/>
              <a:gd name="T101" fmla="*/ 2147483647 h 1052"/>
              <a:gd name="T102" fmla="*/ 2147483647 w 812"/>
              <a:gd name="T103" fmla="*/ 2147483647 h 1052"/>
              <a:gd name="T104" fmla="*/ 2147483647 w 812"/>
              <a:gd name="T105" fmla="*/ 2147483647 h 1052"/>
              <a:gd name="T106" fmla="*/ 2147483647 w 812"/>
              <a:gd name="T107" fmla="*/ 2147483647 h 10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1052"/>
              <a:gd name="T164" fmla="*/ 812 w 812"/>
              <a:gd name="T165" fmla="*/ 1052 h 10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1052">
                <a:moveTo>
                  <a:pt x="446" y="30"/>
                </a:moveTo>
                <a:lnTo>
                  <a:pt x="398" y="26"/>
                </a:lnTo>
                <a:lnTo>
                  <a:pt x="342" y="30"/>
                </a:lnTo>
                <a:lnTo>
                  <a:pt x="314" y="131"/>
                </a:lnTo>
                <a:lnTo>
                  <a:pt x="270" y="135"/>
                </a:lnTo>
                <a:lnTo>
                  <a:pt x="262" y="120"/>
                </a:lnTo>
                <a:lnTo>
                  <a:pt x="230" y="135"/>
                </a:lnTo>
                <a:lnTo>
                  <a:pt x="241" y="154"/>
                </a:lnTo>
                <a:lnTo>
                  <a:pt x="185" y="183"/>
                </a:lnTo>
                <a:lnTo>
                  <a:pt x="176" y="149"/>
                </a:lnTo>
                <a:lnTo>
                  <a:pt x="136" y="161"/>
                </a:lnTo>
                <a:lnTo>
                  <a:pt x="139" y="235"/>
                </a:lnTo>
                <a:lnTo>
                  <a:pt x="65" y="212"/>
                </a:lnTo>
                <a:lnTo>
                  <a:pt x="57" y="200"/>
                </a:lnTo>
                <a:lnTo>
                  <a:pt x="28" y="226"/>
                </a:lnTo>
                <a:lnTo>
                  <a:pt x="0" y="277"/>
                </a:lnTo>
                <a:lnTo>
                  <a:pt x="48" y="260"/>
                </a:lnTo>
                <a:lnTo>
                  <a:pt x="65" y="212"/>
                </a:lnTo>
                <a:lnTo>
                  <a:pt x="65" y="260"/>
                </a:lnTo>
                <a:lnTo>
                  <a:pt x="104" y="308"/>
                </a:lnTo>
                <a:lnTo>
                  <a:pt x="185" y="332"/>
                </a:lnTo>
                <a:lnTo>
                  <a:pt x="201" y="400"/>
                </a:lnTo>
                <a:lnTo>
                  <a:pt x="114" y="388"/>
                </a:lnTo>
                <a:lnTo>
                  <a:pt x="99" y="379"/>
                </a:lnTo>
                <a:lnTo>
                  <a:pt x="114" y="359"/>
                </a:lnTo>
                <a:lnTo>
                  <a:pt x="134" y="371"/>
                </a:lnTo>
                <a:lnTo>
                  <a:pt x="128" y="342"/>
                </a:lnTo>
                <a:lnTo>
                  <a:pt x="119" y="342"/>
                </a:lnTo>
                <a:lnTo>
                  <a:pt x="94" y="329"/>
                </a:lnTo>
                <a:lnTo>
                  <a:pt x="93" y="308"/>
                </a:lnTo>
                <a:lnTo>
                  <a:pt x="85" y="366"/>
                </a:lnTo>
                <a:lnTo>
                  <a:pt x="144" y="456"/>
                </a:lnTo>
                <a:lnTo>
                  <a:pt x="124" y="496"/>
                </a:lnTo>
                <a:lnTo>
                  <a:pt x="128" y="500"/>
                </a:lnTo>
                <a:lnTo>
                  <a:pt x="188" y="431"/>
                </a:lnTo>
                <a:lnTo>
                  <a:pt x="245" y="419"/>
                </a:lnTo>
                <a:lnTo>
                  <a:pt x="253" y="443"/>
                </a:lnTo>
                <a:lnTo>
                  <a:pt x="228" y="456"/>
                </a:lnTo>
                <a:lnTo>
                  <a:pt x="245" y="490"/>
                </a:lnTo>
                <a:lnTo>
                  <a:pt x="293" y="460"/>
                </a:lnTo>
                <a:lnTo>
                  <a:pt x="304" y="426"/>
                </a:lnTo>
                <a:lnTo>
                  <a:pt x="278" y="379"/>
                </a:lnTo>
                <a:lnTo>
                  <a:pt x="238" y="408"/>
                </a:lnTo>
                <a:lnTo>
                  <a:pt x="222" y="384"/>
                </a:lnTo>
                <a:lnTo>
                  <a:pt x="259" y="361"/>
                </a:lnTo>
                <a:lnTo>
                  <a:pt x="218" y="332"/>
                </a:lnTo>
                <a:lnTo>
                  <a:pt x="222" y="308"/>
                </a:lnTo>
                <a:lnTo>
                  <a:pt x="267" y="285"/>
                </a:lnTo>
                <a:lnTo>
                  <a:pt x="304" y="308"/>
                </a:lnTo>
                <a:lnTo>
                  <a:pt x="324" y="374"/>
                </a:lnTo>
                <a:lnTo>
                  <a:pt x="359" y="388"/>
                </a:lnTo>
                <a:lnTo>
                  <a:pt x="373" y="437"/>
                </a:lnTo>
                <a:lnTo>
                  <a:pt x="334" y="485"/>
                </a:lnTo>
                <a:lnTo>
                  <a:pt x="384" y="477"/>
                </a:lnTo>
                <a:lnTo>
                  <a:pt x="344" y="579"/>
                </a:lnTo>
                <a:lnTo>
                  <a:pt x="282" y="663"/>
                </a:lnTo>
                <a:lnTo>
                  <a:pt x="258" y="653"/>
                </a:lnTo>
                <a:lnTo>
                  <a:pt x="248" y="696"/>
                </a:lnTo>
                <a:lnTo>
                  <a:pt x="253" y="708"/>
                </a:lnTo>
                <a:lnTo>
                  <a:pt x="242" y="802"/>
                </a:lnTo>
                <a:lnTo>
                  <a:pt x="293" y="856"/>
                </a:lnTo>
                <a:lnTo>
                  <a:pt x="282" y="898"/>
                </a:lnTo>
                <a:lnTo>
                  <a:pt x="238" y="908"/>
                </a:lnTo>
                <a:lnTo>
                  <a:pt x="267" y="963"/>
                </a:lnTo>
                <a:lnTo>
                  <a:pt x="339" y="963"/>
                </a:lnTo>
                <a:lnTo>
                  <a:pt x="349" y="998"/>
                </a:lnTo>
                <a:lnTo>
                  <a:pt x="398" y="973"/>
                </a:lnTo>
                <a:lnTo>
                  <a:pt x="364" y="955"/>
                </a:lnTo>
                <a:lnTo>
                  <a:pt x="339" y="886"/>
                </a:lnTo>
                <a:lnTo>
                  <a:pt x="393" y="785"/>
                </a:lnTo>
                <a:lnTo>
                  <a:pt x="438" y="810"/>
                </a:lnTo>
                <a:lnTo>
                  <a:pt x="430" y="844"/>
                </a:lnTo>
                <a:lnTo>
                  <a:pt x="379" y="856"/>
                </a:lnTo>
                <a:lnTo>
                  <a:pt x="369" y="839"/>
                </a:lnTo>
                <a:lnTo>
                  <a:pt x="389" y="819"/>
                </a:lnTo>
                <a:lnTo>
                  <a:pt x="408" y="839"/>
                </a:lnTo>
                <a:lnTo>
                  <a:pt x="406" y="886"/>
                </a:lnTo>
                <a:lnTo>
                  <a:pt x="413" y="898"/>
                </a:lnTo>
                <a:lnTo>
                  <a:pt x="441" y="950"/>
                </a:lnTo>
                <a:lnTo>
                  <a:pt x="393" y="1052"/>
                </a:lnTo>
                <a:lnTo>
                  <a:pt x="475" y="1010"/>
                </a:lnTo>
                <a:lnTo>
                  <a:pt x="538" y="955"/>
                </a:lnTo>
                <a:lnTo>
                  <a:pt x="495" y="926"/>
                </a:lnTo>
                <a:lnTo>
                  <a:pt x="530" y="884"/>
                </a:lnTo>
                <a:lnTo>
                  <a:pt x="596" y="921"/>
                </a:lnTo>
                <a:lnTo>
                  <a:pt x="636" y="831"/>
                </a:lnTo>
                <a:lnTo>
                  <a:pt x="636" y="738"/>
                </a:lnTo>
                <a:lnTo>
                  <a:pt x="692" y="500"/>
                </a:lnTo>
                <a:lnTo>
                  <a:pt x="812" y="357"/>
                </a:lnTo>
                <a:lnTo>
                  <a:pt x="757" y="357"/>
                </a:lnTo>
                <a:lnTo>
                  <a:pt x="755" y="329"/>
                </a:lnTo>
                <a:lnTo>
                  <a:pt x="806" y="322"/>
                </a:lnTo>
                <a:lnTo>
                  <a:pt x="755" y="317"/>
                </a:lnTo>
                <a:lnTo>
                  <a:pt x="730" y="292"/>
                </a:lnTo>
                <a:lnTo>
                  <a:pt x="744" y="251"/>
                </a:lnTo>
                <a:lnTo>
                  <a:pt x="666" y="252"/>
                </a:lnTo>
                <a:lnTo>
                  <a:pt x="636" y="248"/>
                </a:lnTo>
                <a:lnTo>
                  <a:pt x="633" y="218"/>
                </a:lnTo>
                <a:lnTo>
                  <a:pt x="655" y="218"/>
                </a:lnTo>
                <a:lnTo>
                  <a:pt x="704" y="194"/>
                </a:lnTo>
                <a:lnTo>
                  <a:pt x="712" y="151"/>
                </a:lnTo>
                <a:lnTo>
                  <a:pt x="692" y="112"/>
                </a:lnTo>
                <a:lnTo>
                  <a:pt x="649" y="100"/>
                </a:lnTo>
                <a:lnTo>
                  <a:pt x="624" y="141"/>
                </a:lnTo>
                <a:lnTo>
                  <a:pt x="523" y="124"/>
                </a:lnTo>
                <a:lnTo>
                  <a:pt x="492" y="52"/>
                </a:lnTo>
                <a:lnTo>
                  <a:pt x="504" y="0"/>
                </a:lnTo>
                <a:lnTo>
                  <a:pt x="446" y="30"/>
                </a:lnTo>
              </a:path>
            </a:pathLst>
          </a:custGeom>
          <a:noFill/>
          <a:ln w="1588">
            <a:solidFill>
              <a:srgbClr val="000000"/>
            </a:solidFill>
            <a:prstDash val="solid"/>
            <a:round/>
            <a:headEnd/>
            <a:tailEnd/>
          </a:ln>
        </p:spPr>
        <p:txBody>
          <a:bodyPr/>
          <a:lstStyle/>
          <a:p>
            <a:endParaRPr lang="ja-JP" altLang="en-US"/>
          </a:p>
        </p:txBody>
      </p:sp>
      <p:sp>
        <p:nvSpPr>
          <p:cNvPr id="50436" name="Freeform 259"/>
          <p:cNvSpPr>
            <a:spLocks/>
          </p:cNvSpPr>
          <p:nvPr/>
        </p:nvSpPr>
        <p:spPr bwMode="auto">
          <a:xfrm>
            <a:off x="3348038" y="4073525"/>
            <a:ext cx="231775" cy="106363"/>
          </a:xfrm>
          <a:custGeom>
            <a:avLst/>
            <a:gdLst>
              <a:gd name="T0" fmla="*/ 2147483647 w 245"/>
              <a:gd name="T1" fmla="*/ 2147483647 h 131"/>
              <a:gd name="T2" fmla="*/ 2147483647 w 245"/>
              <a:gd name="T3" fmla="*/ 2147483647 h 131"/>
              <a:gd name="T4" fmla="*/ 2147483647 w 245"/>
              <a:gd name="T5" fmla="*/ 2147483647 h 131"/>
              <a:gd name="T6" fmla="*/ 0 w 245"/>
              <a:gd name="T7" fmla="*/ 2147483647 h 131"/>
              <a:gd name="T8" fmla="*/ 2147483647 w 245"/>
              <a:gd name="T9" fmla="*/ 2147483647 h 131"/>
              <a:gd name="T10" fmla="*/ 2147483647 w 245"/>
              <a:gd name="T11" fmla="*/ 0 h 131"/>
              <a:gd name="T12" fmla="*/ 2147483647 w 245"/>
              <a:gd name="T13" fmla="*/ 2147483647 h 131"/>
              <a:gd name="T14" fmla="*/ 0 60000 65536"/>
              <a:gd name="T15" fmla="*/ 0 60000 65536"/>
              <a:gd name="T16" fmla="*/ 0 60000 65536"/>
              <a:gd name="T17" fmla="*/ 0 60000 65536"/>
              <a:gd name="T18" fmla="*/ 0 60000 65536"/>
              <a:gd name="T19" fmla="*/ 0 60000 65536"/>
              <a:gd name="T20" fmla="*/ 0 60000 65536"/>
              <a:gd name="T21" fmla="*/ 0 w 245"/>
              <a:gd name="T22" fmla="*/ 0 h 131"/>
              <a:gd name="T23" fmla="*/ 245 w 245"/>
              <a:gd name="T24" fmla="*/ 131 h 1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5" h="131">
                <a:moveTo>
                  <a:pt x="245" y="37"/>
                </a:moveTo>
                <a:lnTo>
                  <a:pt x="208" y="94"/>
                </a:lnTo>
                <a:lnTo>
                  <a:pt x="37" y="131"/>
                </a:lnTo>
                <a:lnTo>
                  <a:pt x="0" y="86"/>
                </a:lnTo>
                <a:lnTo>
                  <a:pt x="53" y="29"/>
                </a:lnTo>
                <a:lnTo>
                  <a:pt x="201" y="0"/>
                </a:lnTo>
                <a:lnTo>
                  <a:pt x="245" y="37"/>
                </a:lnTo>
              </a:path>
            </a:pathLst>
          </a:custGeom>
          <a:noFill/>
          <a:ln w="1588">
            <a:solidFill>
              <a:srgbClr val="000000"/>
            </a:solidFill>
            <a:prstDash val="solid"/>
            <a:round/>
            <a:headEnd/>
            <a:tailEnd/>
          </a:ln>
        </p:spPr>
        <p:txBody>
          <a:bodyPr/>
          <a:lstStyle/>
          <a:p>
            <a:endParaRPr lang="ja-JP" altLang="en-US"/>
          </a:p>
        </p:txBody>
      </p:sp>
      <p:sp>
        <p:nvSpPr>
          <p:cNvPr id="50437" name="Freeform 260"/>
          <p:cNvSpPr>
            <a:spLocks/>
          </p:cNvSpPr>
          <p:nvPr/>
        </p:nvSpPr>
        <p:spPr bwMode="auto">
          <a:xfrm>
            <a:off x="4206875" y="3748088"/>
            <a:ext cx="92075" cy="182562"/>
          </a:xfrm>
          <a:custGeom>
            <a:avLst/>
            <a:gdLst>
              <a:gd name="T0" fmla="*/ 2147483647 w 99"/>
              <a:gd name="T1" fmla="*/ 2147483647 h 223"/>
              <a:gd name="T2" fmla="*/ 2147483647 w 99"/>
              <a:gd name="T3" fmla="*/ 0 h 223"/>
              <a:gd name="T4" fmla="*/ 2147483647 w 99"/>
              <a:gd name="T5" fmla="*/ 2147483647 h 223"/>
              <a:gd name="T6" fmla="*/ 2147483647 w 99"/>
              <a:gd name="T7" fmla="*/ 2147483647 h 223"/>
              <a:gd name="T8" fmla="*/ 2147483647 w 99"/>
              <a:gd name="T9" fmla="*/ 2147483647 h 223"/>
              <a:gd name="T10" fmla="*/ 2147483647 w 99"/>
              <a:gd name="T11" fmla="*/ 2147483647 h 223"/>
              <a:gd name="T12" fmla="*/ 2147483647 w 99"/>
              <a:gd name="T13" fmla="*/ 2147483647 h 223"/>
              <a:gd name="T14" fmla="*/ 2147483647 w 99"/>
              <a:gd name="T15" fmla="*/ 2147483647 h 223"/>
              <a:gd name="T16" fmla="*/ 2147483647 w 99"/>
              <a:gd name="T17" fmla="*/ 2147483647 h 223"/>
              <a:gd name="T18" fmla="*/ 0 w 99"/>
              <a:gd name="T19" fmla="*/ 2147483647 h 223"/>
              <a:gd name="T20" fmla="*/ 2147483647 w 99"/>
              <a:gd name="T21" fmla="*/ 2147483647 h 223"/>
              <a:gd name="T22" fmla="*/ 2147483647 w 99"/>
              <a:gd name="T23" fmla="*/ 2147483647 h 223"/>
              <a:gd name="T24" fmla="*/ 2147483647 w 99"/>
              <a:gd name="T25" fmla="*/ 2147483647 h 223"/>
              <a:gd name="T26" fmla="*/ 2147483647 w 99"/>
              <a:gd name="T27" fmla="*/ 2147483647 h 223"/>
              <a:gd name="T28" fmla="*/ 2147483647 w 99"/>
              <a:gd name="T29" fmla="*/ 2147483647 h 223"/>
              <a:gd name="T30" fmla="*/ 2147483647 w 99"/>
              <a:gd name="T31" fmla="*/ 2147483647 h 223"/>
              <a:gd name="T32" fmla="*/ 2147483647 w 99"/>
              <a:gd name="T33" fmla="*/ 2147483647 h 2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223"/>
              <a:gd name="T53" fmla="*/ 99 w 99"/>
              <a:gd name="T54" fmla="*/ 223 h 2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223">
                <a:moveTo>
                  <a:pt x="99" y="5"/>
                </a:moveTo>
                <a:lnTo>
                  <a:pt x="77" y="0"/>
                </a:lnTo>
                <a:lnTo>
                  <a:pt x="53" y="17"/>
                </a:lnTo>
                <a:lnTo>
                  <a:pt x="37" y="40"/>
                </a:lnTo>
                <a:lnTo>
                  <a:pt x="33" y="106"/>
                </a:lnTo>
                <a:lnTo>
                  <a:pt x="28" y="129"/>
                </a:lnTo>
                <a:lnTo>
                  <a:pt x="57" y="139"/>
                </a:lnTo>
                <a:lnTo>
                  <a:pt x="48" y="154"/>
                </a:lnTo>
                <a:lnTo>
                  <a:pt x="13" y="143"/>
                </a:lnTo>
                <a:lnTo>
                  <a:pt x="0" y="217"/>
                </a:lnTo>
                <a:lnTo>
                  <a:pt x="15" y="223"/>
                </a:lnTo>
                <a:lnTo>
                  <a:pt x="37" y="208"/>
                </a:lnTo>
                <a:lnTo>
                  <a:pt x="53" y="171"/>
                </a:lnTo>
                <a:lnTo>
                  <a:pt x="68" y="154"/>
                </a:lnTo>
                <a:lnTo>
                  <a:pt x="68" y="103"/>
                </a:lnTo>
                <a:lnTo>
                  <a:pt x="86" y="54"/>
                </a:lnTo>
                <a:lnTo>
                  <a:pt x="99" y="5"/>
                </a:lnTo>
              </a:path>
            </a:pathLst>
          </a:custGeom>
          <a:noFill/>
          <a:ln w="1588">
            <a:solidFill>
              <a:srgbClr val="000000"/>
            </a:solidFill>
            <a:prstDash val="solid"/>
            <a:round/>
            <a:headEnd/>
            <a:tailEnd/>
          </a:ln>
        </p:spPr>
        <p:txBody>
          <a:bodyPr/>
          <a:lstStyle/>
          <a:p>
            <a:endParaRPr lang="ja-JP" altLang="en-US"/>
          </a:p>
        </p:txBody>
      </p:sp>
      <p:sp>
        <p:nvSpPr>
          <p:cNvPr id="50438" name="Freeform 261"/>
          <p:cNvSpPr>
            <a:spLocks/>
          </p:cNvSpPr>
          <p:nvPr/>
        </p:nvSpPr>
        <p:spPr bwMode="auto">
          <a:xfrm>
            <a:off x="4343400" y="4002088"/>
            <a:ext cx="41275" cy="44450"/>
          </a:xfrm>
          <a:custGeom>
            <a:avLst/>
            <a:gdLst>
              <a:gd name="T0" fmla="*/ 2147483647 w 44"/>
              <a:gd name="T1" fmla="*/ 0 h 55"/>
              <a:gd name="T2" fmla="*/ 2147483647 w 44"/>
              <a:gd name="T3" fmla="*/ 2147483647 h 55"/>
              <a:gd name="T4" fmla="*/ 2147483647 w 44"/>
              <a:gd name="T5" fmla="*/ 2147483647 h 55"/>
              <a:gd name="T6" fmla="*/ 2147483647 w 44"/>
              <a:gd name="T7" fmla="*/ 2147483647 h 55"/>
              <a:gd name="T8" fmla="*/ 0 w 44"/>
              <a:gd name="T9" fmla="*/ 2147483647 h 55"/>
              <a:gd name="T10" fmla="*/ 2147483647 w 44"/>
              <a:gd name="T11" fmla="*/ 0 h 55"/>
              <a:gd name="T12" fmla="*/ 0 60000 65536"/>
              <a:gd name="T13" fmla="*/ 0 60000 65536"/>
              <a:gd name="T14" fmla="*/ 0 60000 65536"/>
              <a:gd name="T15" fmla="*/ 0 60000 65536"/>
              <a:gd name="T16" fmla="*/ 0 60000 65536"/>
              <a:gd name="T17" fmla="*/ 0 60000 65536"/>
              <a:gd name="T18" fmla="*/ 0 w 44"/>
              <a:gd name="T19" fmla="*/ 0 h 55"/>
              <a:gd name="T20" fmla="*/ 44 w 44"/>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4" h="55">
                <a:moveTo>
                  <a:pt x="10" y="0"/>
                </a:moveTo>
                <a:lnTo>
                  <a:pt x="35" y="3"/>
                </a:lnTo>
                <a:lnTo>
                  <a:pt x="44" y="33"/>
                </a:lnTo>
                <a:lnTo>
                  <a:pt x="10" y="55"/>
                </a:lnTo>
                <a:lnTo>
                  <a:pt x="0" y="33"/>
                </a:lnTo>
                <a:lnTo>
                  <a:pt x="10" y="0"/>
                </a:lnTo>
              </a:path>
            </a:pathLst>
          </a:custGeom>
          <a:noFill/>
          <a:ln w="1588">
            <a:solidFill>
              <a:srgbClr val="000000"/>
            </a:solidFill>
            <a:prstDash val="solid"/>
            <a:round/>
            <a:headEnd/>
            <a:tailEnd/>
          </a:ln>
        </p:spPr>
        <p:txBody>
          <a:bodyPr/>
          <a:lstStyle/>
          <a:p>
            <a:endParaRPr lang="ja-JP" altLang="en-US"/>
          </a:p>
        </p:txBody>
      </p:sp>
      <p:sp>
        <p:nvSpPr>
          <p:cNvPr id="50439" name="Freeform 262"/>
          <p:cNvSpPr>
            <a:spLocks/>
          </p:cNvSpPr>
          <p:nvPr/>
        </p:nvSpPr>
        <p:spPr bwMode="auto">
          <a:xfrm>
            <a:off x="4038600" y="4308475"/>
            <a:ext cx="87313" cy="60325"/>
          </a:xfrm>
          <a:custGeom>
            <a:avLst/>
            <a:gdLst>
              <a:gd name="T0" fmla="*/ 2147483647 w 92"/>
              <a:gd name="T1" fmla="*/ 2147483647 h 76"/>
              <a:gd name="T2" fmla="*/ 2147483647 w 92"/>
              <a:gd name="T3" fmla="*/ 2147483647 h 76"/>
              <a:gd name="T4" fmla="*/ 0 w 92"/>
              <a:gd name="T5" fmla="*/ 2147483647 h 76"/>
              <a:gd name="T6" fmla="*/ 2147483647 w 92"/>
              <a:gd name="T7" fmla="*/ 2147483647 h 76"/>
              <a:gd name="T8" fmla="*/ 2147483647 w 92"/>
              <a:gd name="T9" fmla="*/ 2147483647 h 76"/>
              <a:gd name="T10" fmla="*/ 2147483647 w 92"/>
              <a:gd name="T11" fmla="*/ 2147483647 h 76"/>
              <a:gd name="T12" fmla="*/ 2147483647 w 92"/>
              <a:gd name="T13" fmla="*/ 0 h 76"/>
              <a:gd name="T14" fmla="*/ 2147483647 w 92"/>
              <a:gd name="T15" fmla="*/ 2147483647 h 76"/>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76"/>
              <a:gd name="T26" fmla="*/ 92 w 92"/>
              <a:gd name="T27" fmla="*/ 76 h 7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76">
                <a:moveTo>
                  <a:pt x="52" y="17"/>
                </a:moveTo>
                <a:lnTo>
                  <a:pt x="18" y="6"/>
                </a:lnTo>
                <a:lnTo>
                  <a:pt x="0" y="70"/>
                </a:lnTo>
                <a:lnTo>
                  <a:pt x="56" y="76"/>
                </a:lnTo>
                <a:lnTo>
                  <a:pt x="52" y="53"/>
                </a:lnTo>
                <a:lnTo>
                  <a:pt x="92" y="53"/>
                </a:lnTo>
                <a:lnTo>
                  <a:pt x="67" y="0"/>
                </a:lnTo>
                <a:lnTo>
                  <a:pt x="52" y="17"/>
                </a:lnTo>
              </a:path>
            </a:pathLst>
          </a:custGeom>
          <a:noFill/>
          <a:ln w="1588">
            <a:solidFill>
              <a:srgbClr val="000000"/>
            </a:solidFill>
            <a:prstDash val="solid"/>
            <a:round/>
            <a:headEnd/>
            <a:tailEnd/>
          </a:ln>
        </p:spPr>
        <p:txBody>
          <a:bodyPr/>
          <a:lstStyle/>
          <a:p>
            <a:endParaRPr lang="ja-JP" altLang="en-US"/>
          </a:p>
        </p:txBody>
      </p:sp>
      <p:sp>
        <p:nvSpPr>
          <p:cNvPr id="50440" name="Freeform 263"/>
          <p:cNvSpPr>
            <a:spLocks/>
          </p:cNvSpPr>
          <p:nvPr/>
        </p:nvSpPr>
        <p:spPr bwMode="auto">
          <a:xfrm>
            <a:off x="4102100" y="4168775"/>
            <a:ext cx="106363" cy="149225"/>
          </a:xfrm>
          <a:custGeom>
            <a:avLst/>
            <a:gdLst>
              <a:gd name="T0" fmla="*/ 0 w 111"/>
              <a:gd name="T1" fmla="*/ 2147483647 h 182"/>
              <a:gd name="T2" fmla="*/ 2147483647 w 111"/>
              <a:gd name="T3" fmla="*/ 2147483647 h 182"/>
              <a:gd name="T4" fmla="*/ 2147483647 w 111"/>
              <a:gd name="T5" fmla="*/ 2147483647 h 182"/>
              <a:gd name="T6" fmla="*/ 2147483647 w 111"/>
              <a:gd name="T7" fmla="*/ 2147483647 h 182"/>
              <a:gd name="T8" fmla="*/ 2147483647 w 111"/>
              <a:gd name="T9" fmla="*/ 2147483647 h 182"/>
              <a:gd name="T10" fmla="*/ 2147483647 w 111"/>
              <a:gd name="T11" fmla="*/ 2147483647 h 182"/>
              <a:gd name="T12" fmla="*/ 2147483647 w 111"/>
              <a:gd name="T13" fmla="*/ 2147483647 h 182"/>
              <a:gd name="T14" fmla="*/ 2147483647 w 111"/>
              <a:gd name="T15" fmla="*/ 2147483647 h 182"/>
              <a:gd name="T16" fmla="*/ 2147483647 w 111"/>
              <a:gd name="T17" fmla="*/ 2147483647 h 182"/>
              <a:gd name="T18" fmla="*/ 2147483647 w 111"/>
              <a:gd name="T19" fmla="*/ 0 h 182"/>
              <a:gd name="T20" fmla="*/ 2147483647 w 111"/>
              <a:gd name="T21" fmla="*/ 2147483647 h 182"/>
              <a:gd name="T22" fmla="*/ 2147483647 w 111"/>
              <a:gd name="T23" fmla="*/ 2147483647 h 182"/>
              <a:gd name="T24" fmla="*/ 2147483647 w 111"/>
              <a:gd name="T25" fmla="*/ 2147483647 h 182"/>
              <a:gd name="T26" fmla="*/ 0 w 111"/>
              <a:gd name="T27" fmla="*/ 2147483647 h 18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1"/>
              <a:gd name="T43" fmla="*/ 0 h 182"/>
              <a:gd name="T44" fmla="*/ 111 w 111"/>
              <a:gd name="T45" fmla="*/ 182 h 18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1" h="182">
                <a:moveTo>
                  <a:pt x="0" y="163"/>
                </a:moveTo>
                <a:lnTo>
                  <a:pt x="14" y="182"/>
                </a:lnTo>
                <a:lnTo>
                  <a:pt x="56" y="152"/>
                </a:lnTo>
                <a:lnTo>
                  <a:pt x="71" y="165"/>
                </a:lnTo>
                <a:lnTo>
                  <a:pt x="79" y="140"/>
                </a:lnTo>
                <a:lnTo>
                  <a:pt x="91" y="129"/>
                </a:lnTo>
                <a:lnTo>
                  <a:pt x="111" y="106"/>
                </a:lnTo>
                <a:lnTo>
                  <a:pt x="86" y="106"/>
                </a:lnTo>
                <a:lnTo>
                  <a:pt x="96" y="6"/>
                </a:lnTo>
                <a:lnTo>
                  <a:pt x="76" y="0"/>
                </a:lnTo>
                <a:lnTo>
                  <a:pt x="62" y="29"/>
                </a:lnTo>
                <a:lnTo>
                  <a:pt x="71" y="58"/>
                </a:lnTo>
                <a:lnTo>
                  <a:pt x="46" y="118"/>
                </a:lnTo>
                <a:lnTo>
                  <a:pt x="0" y="163"/>
                </a:lnTo>
              </a:path>
            </a:pathLst>
          </a:custGeom>
          <a:noFill/>
          <a:ln w="1588">
            <a:solidFill>
              <a:srgbClr val="000000"/>
            </a:solidFill>
            <a:prstDash val="solid"/>
            <a:round/>
            <a:headEnd/>
            <a:tailEnd/>
          </a:ln>
        </p:spPr>
        <p:txBody>
          <a:bodyPr/>
          <a:lstStyle/>
          <a:p>
            <a:endParaRPr lang="ja-JP" altLang="en-US"/>
          </a:p>
        </p:txBody>
      </p:sp>
      <p:sp>
        <p:nvSpPr>
          <p:cNvPr id="50441" name="Freeform 264"/>
          <p:cNvSpPr>
            <a:spLocks/>
          </p:cNvSpPr>
          <p:nvPr/>
        </p:nvSpPr>
        <p:spPr bwMode="auto">
          <a:xfrm>
            <a:off x="4429125" y="4383088"/>
            <a:ext cx="138113" cy="112712"/>
          </a:xfrm>
          <a:custGeom>
            <a:avLst/>
            <a:gdLst>
              <a:gd name="T0" fmla="*/ 2147483647 w 146"/>
              <a:gd name="T1" fmla="*/ 2147483647 h 135"/>
              <a:gd name="T2" fmla="*/ 2147483647 w 146"/>
              <a:gd name="T3" fmla="*/ 2147483647 h 135"/>
              <a:gd name="T4" fmla="*/ 2147483647 w 146"/>
              <a:gd name="T5" fmla="*/ 2147483647 h 135"/>
              <a:gd name="T6" fmla="*/ 2147483647 w 146"/>
              <a:gd name="T7" fmla="*/ 2147483647 h 135"/>
              <a:gd name="T8" fmla="*/ 2147483647 w 146"/>
              <a:gd name="T9" fmla="*/ 0 h 135"/>
              <a:gd name="T10" fmla="*/ 2147483647 w 146"/>
              <a:gd name="T11" fmla="*/ 2147483647 h 135"/>
              <a:gd name="T12" fmla="*/ 0 w 146"/>
              <a:gd name="T13" fmla="*/ 2147483647 h 135"/>
              <a:gd name="T14" fmla="*/ 2147483647 w 146"/>
              <a:gd name="T15" fmla="*/ 2147483647 h 135"/>
              <a:gd name="T16" fmla="*/ 2147483647 w 146"/>
              <a:gd name="T17" fmla="*/ 2147483647 h 135"/>
              <a:gd name="T18" fmla="*/ 2147483647 w 146"/>
              <a:gd name="T19" fmla="*/ 2147483647 h 135"/>
              <a:gd name="T20" fmla="*/ 2147483647 w 146"/>
              <a:gd name="T21" fmla="*/ 2147483647 h 1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
              <a:gd name="T34" fmla="*/ 0 h 135"/>
              <a:gd name="T35" fmla="*/ 146 w 146"/>
              <a:gd name="T36" fmla="*/ 135 h 1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 h="135">
                <a:moveTo>
                  <a:pt x="123" y="60"/>
                </a:moveTo>
                <a:lnTo>
                  <a:pt x="146" y="16"/>
                </a:lnTo>
                <a:lnTo>
                  <a:pt x="106" y="9"/>
                </a:lnTo>
                <a:lnTo>
                  <a:pt x="74" y="40"/>
                </a:lnTo>
                <a:lnTo>
                  <a:pt x="69" y="0"/>
                </a:lnTo>
                <a:lnTo>
                  <a:pt x="14" y="9"/>
                </a:lnTo>
                <a:lnTo>
                  <a:pt x="0" y="98"/>
                </a:lnTo>
                <a:lnTo>
                  <a:pt x="14" y="135"/>
                </a:lnTo>
                <a:lnTo>
                  <a:pt x="69" y="106"/>
                </a:lnTo>
                <a:lnTo>
                  <a:pt x="83" y="52"/>
                </a:lnTo>
                <a:lnTo>
                  <a:pt x="123" y="60"/>
                </a:lnTo>
              </a:path>
            </a:pathLst>
          </a:custGeom>
          <a:noFill/>
          <a:ln w="1588">
            <a:solidFill>
              <a:srgbClr val="000000"/>
            </a:solidFill>
            <a:prstDash val="solid"/>
            <a:round/>
            <a:headEnd/>
            <a:tailEnd/>
          </a:ln>
        </p:spPr>
        <p:txBody>
          <a:bodyPr/>
          <a:lstStyle/>
          <a:p>
            <a:endParaRPr lang="ja-JP" altLang="en-US"/>
          </a:p>
        </p:txBody>
      </p:sp>
      <p:sp>
        <p:nvSpPr>
          <p:cNvPr id="50442" name="Freeform 265"/>
          <p:cNvSpPr>
            <a:spLocks/>
          </p:cNvSpPr>
          <p:nvPr/>
        </p:nvSpPr>
        <p:spPr bwMode="auto">
          <a:xfrm>
            <a:off x="4222750" y="4579938"/>
            <a:ext cx="76200" cy="73025"/>
          </a:xfrm>
          <a:custGeom>
            <a:avLst/>
            <a:gdLst>
              <a:gd name="T0" fmla="*/ 0 w 80"/>
              <a:gd name="T1" fmla="*/ 2147483647 h 87"/>
              <a:gd name="T2" fmla="*/ 2147483647 w 80"/>
              <a:gd name="T3" fmla="*/ 2147483647 h 87"/>
              <a:gd name="T4" fmla="*/ 2147483647 w 80"/>
              <a:gd name="T5" fmla="*/ 2147483647 h 87"/>
              <a:gd name="T6" fmla="*/ 2147483647 w 80"/>
              <a:gd name="T7" fmla="*/ 2147483647 h 87"/>
              <a:gd name="T8" fmla="*/ 2147483647 w 80"/>
              <a:gd name="T9" fmla="*/ 2147483647 h 87"/>
              <a:gd name="T10" fmla="*/ 2147483647 w 80"/>
              <a:gd name="T11" fmla="*/ 0 h 87"/>
              <a:gd name="T12" fmla="*/ 2147483647 w 80"/>
              <a:gd name="T13" fmla="*/ 0 h 87"/>
              <a:gd name="T14" fmla="*/ 2147483647 w 80"/>
              <a:gd name="T15" fmla="*/ 2147483647 h 87"/>
              <a:gd name="T16" fmla="*/ 0 w 80"/>
              <a:gd name="T17" fmla="*/ 214748364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0"/>
              <a:gd name="T28" fmla="*/ 0 h 87"/>
              <a:gd name="T29" fmla="*/ 80 w 80"/>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0" h="87">
                <a:moveTo>
                  <a:pt x="0" y="75"/>
                </a:moveTo>
                <a:lnTo>
                  <a:pt x="15" y="87"/>
                </a:lnTo>
                <a:lnTo>
                  <a:pt x="29" y="53"/>
                </a:lnTo>
                <a:lnTo>
                  <a:pt x="49" y="28"/>
                </a:lnTo>
                <a:lnTo>
                  <a:pt x="80" y="19"/>
                </a:lnTo>
                <a:lnTo>
                  <a:pt x="80" y="0"/>
                </a:lnTo>
                <a:lnTo>
                  <a:pt x="57" y="0"/>
                </a:lnTo>
                <a:lnTo>
                  <a:pt x="15" y="45"/>
                </a:lnTo>
                <a:lnTo>
                  <a:pt x="0" y="75"/>
                </a:lnTo>
              </a:path>
            </a:pathLst>
          </a:custGeom>
          <a:noFill/>
          <a:ln w="1588">
            <a:solidFill>
              <a:srgbClr val="000000"/>
            </a:solidFill>
            <a:prstDash val="solid"/>
            <a:round/>
            <a:headEnd/>
            <a:tailEnd/>
          </a:ln>
        </p:spPr>
        <p:txBody>
          <a:bodyPr/>
          <a:lstStyle/>
          <a:p>
            <a:endParaRPr lang="ja-JP" altLang="en-US"/>
          </a:p>
        </p:txBody>
      </p:sp>
      <p:sp>
        <p:nvSpPr>
          <p:cNvPr id="50443" name="Freeform 266"/>
          <p:cNvSpPr>
            <a:spLocks/>
          </p:cNvSpPr>
          <p:nvPr/>
        </p:nvSpPr>
        <p:spPr bwMode="auto">
          <a:xfrm>
            <a:off x="4683125" y="4881563"/>
            <a:ext cx="74613" cy="146050"/>
          </a:xfrm>
          <a:custGeom>
            <a:avLst/>
            <a:gdLst>
              <a:gd name="T0" fmla="*/ 2147483647 w 77"/>
              <a:gd name="T1" fmla="*/ 2147483647 h 179"/>
              <a:gd name="T2" fmla="*/ 2147483647 w 77"/>
              <a:gd name="T3" fmla="*/ 0 h 179"/>
              <a:gd name="T4" fmla="*/ 2147483647 w 77"/>
              <a:gd name="T5" fmla="*/ 2147483647 h 179"/>
              <a:gd name="T6" fmla="*/ 2147483647 w 77"/>
              <a:gd name="T7" fmla="*/ 2147483647 h 179"/>
              <a:gd name="T8" fmla="*/ 2147483647 w 77"/>
              <a:gd name="T9" fmla="*/ 2147483647 h 179"/>
              <a:gd name="T10" fmla="*/ 2147483647 w 77"/>
              <a:gd name="T11" fmla="*/ 2147483647 h 179"/>
              <a:gd name="T12" fmla="*/ 2147483647 w 77"/>
              <a:gd name="T13" fmla="*/ 2147483647 h 179"/>
              <a:gd name="T14" fmla="*/ 0 w 77"/>
              <a:gd name="T15" fmla="*/ 2147483647 h 179"/>
              <a:gd name="T16" fmla="*/ 2147483647 w 77"/>
              <a:gd name="T17" fmla="*/ 2147483647 h 179"/>
              <a:gd name="T18" fmla="*/ 2147483647 w 77"/>
              <a:gd name="T19" fmla="*/ 2147483647 h 1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7"/>
              <a:gd name="T31" fmla="*/ 0 h 179"/>
              <a:gd name="T32" fmla="*/ 77 w 77"/>
              <a:gd name="T33" fmla="*/ 179 h 1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7" h="179">
                <a:moveTo>
                  <a:pt x="37" y="60"/>
                </a:moveTo>
                <a:lnTo>
                  <a:pt x="67" y="0"/>
                </a:lnTo>
                <a:lnTo>
                  <a:pt x="77" y="17"/>
                </a:lnTo>
                <a:lnTo>
                  <a:pt x="67" y="90"/>
                </a:lnTo>
                <a:lnTo>
                  <a:pt x="37" y="137"/>
                </a:lnTo>
                <a:lnTo>
                  <a:pt x="41" y="162"/>
                </a:lnTo>
                <a:lnTo>
                  <a:pt x="7" y="179"/>
                </a:lnTo>
                <a:lnTo>
                  <a:pt x="0" y="137"/>
                </a:lnTo>
                <a:lnTo>
                  <a:pt x="32" y="100"/>
                </a:lnTo>
                <a:lnTo>
                  <a:pt x="37" y="60"/>
                </a:lnTo>
              </a:path>
            </a:pathLst>
          </a:custGeom>
          <a:noFill/>
          <a:ln w="1588">
            <a:solidFill>
              <a:srgbClr val="000000"/>
            </a:solidFill>
            <a:prstDash val="solid"/>
            <a:round/>
            <a:headEnd/>
            <a:tailEnd/>
          </a:ln>
        </p:spPr>
        <p:txBody>
          <a:bodyPr/>
          <a:lstStyle/>
          <a:p>
            <a:endParaRPr lang="ja-JP" altLang="en-US"/>
          </a:p>
        </p:txBody>
      </p:sp>
      <p:sp>
        <p:nvSpPr>
          <p:cNvPr id="50444" name="Freeform 267"/>
          <p:cNvSpPr>
            <a:spLocks/>
          </p:cNvSpPr>
          <p:nvPr/>
        </p:nvSpPr>
        <p:spPr bwMode="auto">
          <a:xfrm>
            <a:off x="4546600" y="4992688"/>
            <a:ext cx="88900" cy="69850"/>
          </a:xfrm>
          <a:custGeom>
            <a:avLst/>
            <a:gdLst>
              <a:gd name="T0" fmla="*/ 2147483647 w 94"/>
              <a:gd name="T1" fmla="*/ 2147483647 h 83"/>
              <a:gd name="T2" fmla="*/ 2147483647 w 94"/>
              <a:gd name="T3" fmla="*/ 2147483647 h 83"/>
              <a:gd name="T4" fmla="*/ 2147483647 w 94"/>
              <a:gd name="T5" fmla="*/ 0 h 83"/>
              <a:gd name="T6" fmla="*/ 0 w 94"/>
              <a:gd name="T7" fmla="*/ 2147483647 h 83"/>
              <a:gd name="T8" fmla="*/ 2147483647 w 94"/>
              <a:gd name="T9" fmla="*/ 2147483647 h 83"/>
              <a:gd name="T10" fmla="*/ 2147483647 w 94"/>
              <a:gd name="T11" fmla="*/ 2147483647 h 83"/>
              <a:gd name="T12" fmla="*/ 0 60000 65536"/>
              <a:gd name="T13" fmla="*/ 0 60000 65536"/>
              <a:gd name="T14" fmla="*/ 0 60000 65536"/>
              <a:gd name="T15" fmla="*/ 0 60000 65536"/>
              <a:gd name="T16" fmla="*/ 0 60000 65536"/>
              <a:gd name="T17" fmla="*/ 0 60000 65536"/>
              <a:gd name="T18" fmla="*/ 0 w 94"/>
              <a:gd name="T19" fmla="*/ 0 h 83"/>
              <a:gd name="T20" fmla="*/ 94 w 94"/>
              <a:gd name="T21" fmla="*/ 83 h 83"/>
            </a:gdLst>
            <a:ahLst/>
            <a:cxnLst>
              <a:cxn ang="T12">
                <a:pos x="T0" y="T1"/>
              </a:cxn>
              <a:cxn ang="T13">
                <a:pos x="T2" y="T3"/>
              </a:cxn>
              <a:cxn ang="T14">
                <a:pos x="T4" y="T5"/>
              </a:cxn>
              <a:cxn ang="T15">
                <a:pos x="T6" y="T7"/>
              </a:cxn>
              <a:cxn ang="T16">
                <a:pos x="T8" y="T9"/>
              </a:cxn>
              <a:cxn ang="T17">
                <a:pos x="T10" y="T11"/>
              </a:cxn>
            </a:cxnLst>
            <a:rect l="T18" t="T19" r="T20" b="T21"/>
            <a:pathLst>
              <a:path w="94" h="83">
                <a:moveTo>
                  <a:pt x="69" y="76"/>
                </a:moveTo>
                <a:lnTo>
                  <a:pt x="94" y="29"/>
                </a:lnTo>
                <a:lnTo>
                  <a:pt x="37" y="0"/>
                </a:lnTo>
                <a:lnTo>
                  <a:pt x="0" y="34"/>
                </a:lnTo>
                <a:lnTo>
                  <a:pt x="12" y="83"/>
                </a:lnTo>
                <a:lnTo>
                  <a:pt x="69" y="76"/>
                </a:lnTo>
              </a:path>
            </a:pathLst>
          </a:custGeom>
          <a:noFill/>
          <a:ln w="1588">
            <a:solidFill>
              <a:srgbClr val="000000"/>
            </a:solidFill>
            <a:prstDash val="solid"/>
            <a:round/>
            <a:headEnd/>
            <a:tailEnd/>
          </a:ln>
        </p:spPr>
        <p:txBody>
          <a:bodyPr/>
          <a:lstStyle/>
          <a:p>
            <a:endParaRPr lang="ja-JP" altLang="en-US"/>
          </a:p>
        </p:txBody>
      </p:sp>
      <p:sp>
        <p:nvSpPr>
          <p:cNvPr id="50445" name="Freeform 268"/>
          <p:cNvSpPr>
            <a:spLocks/>
          </p:cNvSpPr>
          <p:nvPr/>
        </p:nvSpPr>
        <p:spPr bwMode="auto">
          <a:xfrm>
            <a:off x="4386263" y="5157788"/>
            <a:ext cx="23812" cy="19050"/>
          </a:xfrm>
          <a:custGeom>
            <a:avLst/>
            <a:gdLst>
              <a:gd name="T0" fmla="*/ 2147483647 w 25"/>
              <a:gd name="T1" fmla="*/ 0 h 25"/>
              <a:gd name="T2" fmla="*/ 2147483647 w 25"/>
              <a:gd name="T3" fmla="*/ 2147483647 h 25"/>
              <a:gd name="T4" fmla="*/ 2147483647 w 25"/>
              <a:gd name="T5" fmla="*/ 2147483647 h 25"/>
              <a:gd name="T6" fmla="*/ 0 w 25"/>
              <a:gd name="T7" fmla="*/ 2147483647 h 25"/>
              <a:gd name="T8" fmla="*/ 2147483647 w 25"/>
              <a:gd name="T9" fmla="*/ 0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4" y="0"/>
                </a:moveTo>
                <a:lnTo>
                  <a:pt x="25" y="25"/>
                </a:lnTo>
                <a:lnTo>
                  <a:pt x="10" y="25"/>
                </a:lnTo>
                <a:lnTo>
                  <a:pt x="0" y="2"/>
                </a:lnTo>
                <a:lnTo>
                  <a:pt x="14" y="0"/>
                </a:lnTo>
              </a:path>
            </a:pathLst>
          </a:custGeom>
          <a:noFill/>
          <a:ln w="1588">
            <a:solidFill>
              <a:srgbClr val="000000"/>
            </a:solidFill>
            <a:prstDash val="solid"/>
            <a:round/>
            <a:headEnd/>
            <a:tailEnd/>
          </a:ln>
        </p:spPr>
        <p:txBody>
          <a:bodyPr/>
          <a:lstStyle/>
          <a:p>
            <a:endParaRPr lang="ja-JP" altLang="en-US"/>
          </a:p>
        </p:txBody>
      </p:sp>
      <p:sp>
        <p:nvSpPr>
          <p:cNvPr id="50446" name="Freeform 269"/>
          <p:cNvSpPr>
            <a:spLocks/>
          </p:cNvSpPr>
          <p:nvPr/>
        </p:nvSpPr>
        <p:spPr bwMode="auto">
          <a:xfrm>
            <a:off x="4343400" y="5219700"/>
            <a:ext cx="17463" cy="22225"/>
          </a:xfrm>
          <a:custGeom>
            <a:avLst/>
            <a:gdLst>
              <a:gd name="T0" fmla="*/ 0 w 17"/>
              <a:gd name="T1" fmla="*/ 2147483647 h 27"/>
              <a:gd name="T2" fmla="*/ 2147483647 w 17"/>
              <a:gd name="T3" fmla="*/ 0 h 27"/>
              <a:gd name="T4" fmla="*/ 2147483647 w 17"/>
              <a:gd name="T5" fmla="*/ 2147483647 h 27"/>
              <a:gd name="T6" fmla="*/ 2147483647 w 17"/>
              <a:gd name="T7" fmla="*/ 2147483647 h 27"/>
              <a:gd name="T8" fmla="*/ 0 w 17"/>
              <a:gd name="T9" fmla="*/ 2147483647 h 27"/>
              <a:gd name="T10" fmla="*/ 0 60000 65536"/>
              <a:gd name="T11" fmla="*/ 0 60000 65536"/>
              <a:gd name="T12" fmla="*/ 0 60000 65536"/>
              <a:gd name="T13" fmla="*/ 0 60000 65536"/>
              <a:gd name="T14" fmla="*/ 0 60000 65536"/>
              <a:gd name="T15" fmla="*/ 0 w 17"/>
              <a:gd name="T16" fmla="*/ 0 h 27"/>
              <a:gd name="T17" fmla="*/ 17 w 17"/>
              <a:gd name="T18" fmla="*/ 27 h 27"/>
            </a:gdLst>
            <a:ahLst/>
            <a:cxnLst>
              <a:cxn ang="T10">
                <a:pos x="T0" y="T1"/>
              </a:cxn>
              <a:cxn ang="T11">
                <a:pos x="T2" y="T3"/>
              </a:cxn>
              <a:cxn ang="T12">
                <a:pos x="T4" y="T5"/>
              </a:cxn>
              <a:cxn ang="T13">
                <a:pos x="T6" y="T7"/>
              </a:cxn>
              <a:cxn ang="T14">
                <a:pos x="T8" y="T9"/>
              </a:cxn>
            </a:cxnLst>
            <a:rect l="T15" t="T16" r="T17" b="T18"/>
            <a:pathLst>
              <a:path w="17" h="27">
                <a:moveTo>
                  <a:pt x="0" y="5"/>
                </a:moveTo>
                <a:lnTo>
                  <a:pt x="17" y="0"/>
                </a:lnTo>
                <a:lnTo>
                  <a:pt x="13" y="17"/>
                </a:lnTo>
                <a:lnTo>
                  <a:pt x="2" y="27"/>
                </a:lnTo>
                <a:lnTo>
                  <a:pt x="0" y="5"/>
                </a:lnTo>
              </a:path>
            </a:pathLst>
          </a:custGeom>
          <a:noFill/>
          <a:ln w="1588">
            <a:solidFill>
              <a:srgbClr val="000000"/>
            </a:solidFill>
            <a:prstDash val="solid"/>
            <a:round/>
            <a:headEnd/>
            <a:tailEnd/>
          </a:ln>
        </p:spPr>
        <p:txBody>
          <a:bodyPr/>
          <a:lstStyle/>
          <a:p>
            <a:endParaRPr lang="ja-JP" altLang="en-US"/>
          </a:p>
        </p:txBody>
      </p:sp>
      <p:sp>
        <p:nvSpPr>
          <p:cNvPr id="50447" name="Freeform 270"/>
          <p:cNvSpPr>
            <a:spLocks/>
          </p:cNvSpPr>
          <p:nvPr/>
        </p:nvSpPr>
        <p:spPr bwMode="auto">
          <a:xfrm>
            <a:off x="4176713" y="5549900"/>
            <a:ext cx="180975" cy="112713"/>
          </a:xfrm>
          <a:custGeom>
            <a:avLst/>
            <a:gdLst>
              <a:gd name="T0" fmla="*/ 2147483647 w 194"/>
              <a:gd name="T1" fmla="*/ 2147483647 h 139"/>
              <a:gd name="T2" fmla="*/ 2147483647 w 194"/>
              <a:gd name="T3" fmla="*/ 0 h 139"/>
              <a:gd name="T4" fmla="*/ 2147483647 w 194"/>
              <a:gd name="T5" fmla="*/ 0 h 139"/>
              <a:gd name="T6" fmla="*/ 2147483647 w 194"/>
              <a:gd name="T7" fmla="*/ 2147483647 h 139"/>
              <a:gd name="T8" fmla="*/ 2147483647 w 194"/>
              <a:gd name="T9" fmla="*/ 2147483647 h 139"/>
              <a:gd name="T10" fmla="*/ 2147483647 w 194"/>
              <a:gd name="T11" fmla="*/ 2147483647 h 139"/>
              <a:gd name="T12" fmla="*/ 2147483647 w 194"/>
              <a:gd name="T13" fmla="*/ 2147483647 h 139"/>
              <a:gd name="T14" fmla="*/ 2147483647 w 194"/>
              <a:gd name="T15" fmla="*/ 2147483647 h 139"/>
              <a:gd name="T16" fmla="*/ 2147483647 w 194"/>
              <a:gd name="T17" fmla="*/ 2147483647 h 139"/>
              <a:gd name="T18" fmla="*/ 2147483647 w 194"/>
              <a:gd name="T19" fmla="*/ 2147483647 h 139"/>
              <a:gd name="T20" fmla="*/ 2147483647 w 194"/>
              <a:gd name="T21" fmla="*/ 2147483647 h 139"/>
              <a:gd name="T22" fmla="*/ 2147483647 w 194"/>
              <a:gd name="T23" fmla="*/ 2147483647 h 139"/>
              <a:gd name="T24" fmla="*/ 2147483647 w 194"/>
              <a:gd name="T25" fmla="*/ 2147483647 h 139"/>
              <a:gd name="T26" fmla="*/ 2147483647 w 194"/>
              <a:gd name="T27" fmla="*/ 2147483647 h 139"/>
              <a:gd name="T28" fmla="*/ 2147483647 w 194"/>
              <a:gd name="T29" fmla="*/ 2147483647 h 139"/>
              <a:gd name="T30" fmla="*/ 2147483647 w 194"/>
              <a:gd name="T31" fmla="*/ 2147483647 h 139"/>
              <a:gd name="T32" fmla="*/ 2147483647 w 194"/>
              <a:gd name="T33" fmla="*/ 2147483647 h 139"/>
              <a:gd name="T34" fmla="*/ 0 w 194"/>
              <a:gd name="T35" fmla="*/ 2147483647 h 139"/>
              <a:gd name="T36" fmla="*/ 2147483647 w 194"/>
              <a:gd name="T37" fmla="*/ 2147483647 h 139"/>
              <a:gd name="T38" fmla="*/ 2147483647 w 194"/>
              <a:gd name="T39" fmla="*/ 2147483647 h 139"/>
              <a:gd name="T40" fmla="*/ 2147483647 w 194"/>
              <a:gd name="T41" fmla="*/ 2147483647 h 139"/>
              <a:gd name="T42" fmla="*/ 2147483647 w 194"/>
              <a:gd name="T43" fmla="*/ 2147483647 h 139"/>
              <a:gd name="T44" fmla="*/ 2147483647 w 194"/>
              <a:gd name="T45" fmla="*/ 2147483647 h 139"/>
              <a:gd name="T46" fmla="*/ 2147483647 w 194"/>
              <a:gd name="T47" fmla="*/ 2147483647 h 139"/>
              <a:gd name="T48" fmla="*/ 2147483647 w 194"/>
              <a:gd name="T49" fmla="*/ 2147483647 h 139"/>
              <a:gd name="T50" fmla="*/ 2147483647 w 194"/>
              <a:gd name="T51" fmla="*/ 2147483647 h 139"/>
              <a:gd name="T52" fmla="*/ 2147483647 w 194"/>
              <a:gd name="T53" fmla="*/ 2147483647 h 139"/>
              <a:gd name="T54" fmla="*/ 2147483647 w 194"/>
              <a:gd name="T55" fmla="*/ 2147483647 h 139"/>
              <a:gd name="T56" fmla="*/ 2147483647 w 194"/>
              <a:gd name="T57" fmla="*/ 2147483647 h 139"/>
              <a:gd name="T58" fmla="*/ 2147483647 w 194"/>
              <a:gd name="T59" fmla="*/ 2147483647 h 139"/>
              <a:gd name="T60" fmla="*/ 2147483647 w 194"/>
              <a:gd name="T61" fmla="*/ 2147483647 h 139"/>
              <a:gd name="T62" fmla="*/ 2147483647 w 194"/>
              <a:gd name="T63" fmla="*/ 2147483647 h 139"/>
              <a:gd name="T64" fmla="*/ 2147483647 w 194"/>
              <a:gd name="T65" fmla="*/ 2147483647 h 139"/>
              <a:gd name="T66" fmla="*/ 2147483647 w 194"/>
              <a:gd name="T67" fmla="*/ 2147483647 h 139"/>
              <a:gd name="T68" fmla="*/ 2147483647 w 194"/>
              <a:gd name="T69" fmla="*/ 2147483647 h 139"/>
              <a:gd name="T70" fmla="*/ 2147483647 w 194"/>
              <a:gd name="T71" fmla="*/ 2147483647 h 139"/>
              <a:gd name="T72" fmla="*/ 2147483647 w 194"/>
              <a:gd name="T73" fmla="*/ 2147483647 h 139"/>
              <a:gd name="T74" fmla="*/ 2147483647 w 194"/>
              <a:gd name="T75" fmla="*/ 2147483647 h 139"/>
              <a:gd name="T76" fmla="*/ 2147483647 w 194"/>
              <a:gd name="T77" fmla="*/ 2147483647 h 139"/>
              <a:gd name="T78" fmla="*/ 2147483647 w 194"/>
              <a:gd name="T79" fmla="*/ 2147483647 h 13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94"/>
              <a:gd name="T121" fmla="*/ 0 h 139"/>
              <a:gd name="T122" fmla="*/ 194 w 194"/>
              <a:gd name="T123" fmla="*/ 139 h 13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94" h="139">
                <a:moveTo>
                  <a:pt x="183" y="12"/>
                </a:moveTo>
                <a:lnTo>
                  <a:pt x="194" y="0"/>
                </a:lnTo>
                <a:lnTo>
                  <a:pt x="174" y="0"/>
                </a:lnTo>
                <a:lnTo>
                  <a:pt x="163" y="22"/>
                </a:lnTo>
                <a:lnTo>
                  <a:pt x="169" y="37"/>
                </a:lnTo>
                <a:lnTo>
                  <a:pt x="157" y="42"/>
                </a:lnTo>
                <a:lnTo>
                  <a:pt x="154" y="24"/>
                </a:lnTo>
                <a:lnTo>
                  <a:pt x="157" y="17"/>
                </a:lnTo>
                <a:lnTo>
                  <a:pt x="126" y="22"/>
                </a:lnTo>
                <a:lnTo>
                  <a:pt x="122" y="49"/>
                </a:lnTo>
                <a:lnTo>
                  <a:pt x="112" y="40"/>
                </a:lnTo>
                <a:lnTo>
                  <a:pt x="94" y="57"/>
                </a:lnTo>
                <a:lnTo>
                  <a:pt x="52" y="57"/>
                </a:lnTo>
                <a:lnTo>
                  <a:pt x="32" y="69"/>
                </a:lnTo>
                <a:lnTo>
                  <a:pt x="37" y="81"/>
                </a:lnTo>
                <a:lnTo>
                  <a:pt x="52" y="86"/>
                </a:lnTo>
                <a:lnTo>
                  <a:pt x="37" y="86"/>
                </a:lnTo>
                <a:lnTo>
                  <a:pt x="0" y="103"/>
                </a:lnTo>
                <a:lnTo>
                  <a:pt x="15" y="108"/>
                </a:lnTo>
                <a:lnTo>
                  <a:pt x="37" y="108"/>
                </a:lnTo>
                <a:lnTo>
                  <a:pt x="37" y="103"/>
                </a:lnTo>
                <a:lnTo>
                  <a:pt x="63" y="111"/>
                </a:lnTo>
                <a:lnTo>
                  <a:pt x="47" y="116"/>
                </a:lnTo>
                <a:lnTo>
                  <a:pt x="52" y="134"/>
                </a:lnTo>
                <a:lnTo>
                  <a:pt x="77" y="139"/>
                </a:lnTo>
                <a:lnTo>
                  <a:pt x="67" y="128"/>
                </a:lnTo>
                <a:lnTo>
                  <a:pt x="89" y="128"/>
                </a:lnTo>
                <a:lnTo>
                  <a:pt x="117" y="111"/>
                </a:lnTo>
                <a:lnTo>
                  <a:pt x="100" y="99"/>
                </a:lnTo>
                <a:lnTo>
                  <a:pt x="109" y="86"/>
                </a:lnTo>
                <a:lnTo>
                  <a:pt x="104" y="81"/>
                </a:lnTo>
                <a:lnTo>
                  <a:pt x="117" y="86"/>
                </a:lnTo>
                <a:lnTo>
                  <a:pt x="137" y="81"/>
                </a:lnTo>
                <a:lnTo>
                  <a:pt x="146" y="44"/>
                </a:lnTo>
                <a:lnTo>
                  <a:pt x="154" y="51"/>
                </a:lnTo>
                <a:lnTo>
                  <a:pt x="163" y="44"/>
                </a:lnTo>
                <a:lnTo>
                  <a:pt x="174" y="44"/>
                </a:lnTo>
                <a:lnTo>
                  <a:pt x="194" y="42"/>
                </a:lnTo>
                <a:lnTo>
                  <a:pt x="194" y="22"/>
                </a:lnTo>
                <a:lnTo>
                  <a:pt x="183" y="12"/>
                </a:lnTo>
              </a:path>
            </a:pathLst>
          </a:custGeom>
          <a:noFill/>
          <a:ln w="1588">
            <a:solidFill>
              <a:srgbClr val="000000"/>
            </a:solidFill>
            <a:prstDash val="solid"/>
            <a:round/>
            <a:headEnd/>
            <a:tailEnd/>
          </a:ln>
        </p:spPr>
        <p:txBody>
          <a:bodyPr/>
          <a:lstStyle/>
          <a:p>
            <a:endParaRPr lang="ja-JP" altLang="en-US"/>
          </a:p>
        </p:txBody>
      </p:sp>
      <p:sp>
        <p:nvSpPr>
          <p:cNvPr id="50448" name="Freeform 271"/>
          <p:cNvSpPr>
            <a:spLocks/>
          </p:cNvSpPr>
          <p:nvPr/>
        </p:nvSpPr>
        <p:spPr bwMode="auto">
          <a:xfrm>
            <a:off x="4406900" y="5599113"/>
            <a:ext cx="38100" cy="26987"/>
          </a:xfrm>
          <a:custGeom>
            <a:avLst/>
            <a:gdLst>
              <a:gd name="T0" fmla="*/ 0 w 40"/>
              <a:gd name="T1" fmla="*/ 2147483647 h 35"/>
              <a:gd name="T2" fmla="*/ 2147483647 w 40"/>
              <a:gd name="T3" fmla="*/ 0 h 35"/>
              <a:gd name="T4" fmla="*/ 2147483647 w 40"/>
              <a:gd name="T5" fmla="*/ 2147483647 h 35"/>
              <a:gd name="T6" fmla="*/ 2147483647 w 40"/>
              <a:gd name="T7" fmla="*/ 2147483647 h 35"/>
              <a:gd name="T8" fmla="*/ 2147483647 w 40"/>
              <a:gd name="T9" fmla="*/ 2147483647 h 35"/>
              <a:gd name="T10" fmla="*/ 0 w 40"/>
              <a:gd name="T11" fmla="*/ 2147483647 h 35"/>
              <a:gd name="T12" fmla="*/ 0 60000 65536"/>
              <a:gd name="T13" fmla="*/ 0 60000 65536"/>
              <a:gd name="T14" fmla="*/ 0 60000 65536"/>
              <a:gd name="T15" fmla="*/ 0 60000 65536"/>
              <a:gd name="T16" fmla="*/ 0 60000 65536"/>
              <a:gd name="T17" fmla="*/ 0 60000 65536"/>
              <a:gd name="T18" fmla="*/ 0 w 40"/>
              <a:gd name="T19" fmla="*/ 0 h 35"/>
              <a:gd name="T20" fmla="*/ 40 w 40"/>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40" h="35">
                <a:moveTo>
                  <a:pt x="0" y="22"/>
                </a:moveTo>
                <a:lnTo>
                  <a:pt x="35" y="0"/>
                </a:lnTo>
                <a:lnTo>
                  <a:pt x="40" y="4"/>
                </a:lnTo>
                <a:lnTo>
                  <a:pt x="20" y="30"/>
                </a:lnTo>
                <a:lnTo>
                  <a:pt x="8" y="35"/>
                </a:lnTo>
                <a:lnTo>
                  <a:pt x="0" y="22"/>
                </a:lnTo>
              </a:path>
            </a:pathLst>
          </a:custGeom>
          <a:noFill/>
          <a:ln w="1588">
            <a:solidFill>
              <a:srgbClr val="000000"/>
            </a:solidFill>
            <a:prstDash val="solid"/>
            <a:round/>
            <a:headEnd/>
            <a:tailEnd/>
          </a:ln>
        </p:spPr>
        <p:txBody>
          <a:bodyPr/>
          <a:lstStyle/>
          <a:p>
            <a:endParaRPr lang="ja-JP" altLang="en-US"/>
          </a:p>
        </p:txBody>
      </p:sp>
      <p:sp>
        <p:nvSpPr>
          <p:cNvPr id="50449" name="Freeform 272"/>
          <p:cNvSpPr>
            <a:spLocks/>
          </p:cNvSpPr>
          <p:nvPr/>
        </p:nvSpPr>
        <p:spPr bwMode="auto">
          <a:xfrm>
            <a:off x="4092575" y="5730875"/>
            <a:ext cx="57150" cy="65088"/>
          </a:xfrm>
          <a:custGeom>
            <a:avLst/>
            <a:gdLst>
              <a:gd name="T0" fmla="*/ 2147483647 w 60"/>
              <a:gd name="T1" fmla="*/ 2147483647 h 79"/>
              <a:gd name="T2" fmla="*/ 2147483647 w 60"/>
              <a:gd name="T3" fmla="*/ 2147483647 h 79"/>
              <a:gd name="T4" fmla="*/ 2147483647 w 60"/>
              <a:gd name="T5" fmla="*/ 0 h 79"/>
              <a:gd name="T6" fmla="*/ 0 w 60"/>
              <a:gd name="T7" fmla="*/ 2147483647 h 79"/>
              <a:gd name="T8" fmla="*/ 2147483647 w 60"/>
              <a:gd name="T9" fmla="*/ 2147483647 h 79"/>
              <a:gd name="T10" fmla="*/ 2147483647 w 60"/>
              <a:gd name="T11" fmla="*/ 2147483647 h 79"/>
              <a:gd name="T12" fmla="*/ 2147483647 w 60"/>
              <a:gd name="T13" fmla="*/ 2147483647 h 79"/>
              <a:gd name="T14" fmla="*/ 2147483647 w 60"/>
              <a:gd name="T15" fmla="*/ 2147483647 h 79"/>
              <a:gd name="T16" fmla="*/ 2147483647 w 60"/>
              <a:gd name="T17" fmla="*/ 2147483647 h 79"/>
              <a:gd name="T18" fmla="*/ 2147483647 w 60"/>
              <a:gd name="T19" fmla="*/ 2147483647 h 79"/>
              <a:gd name="T20" fmla="*/ 2147483647 w 60"/>
              <a:gd name="T21" fmla="*/ 2147483647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0"/>
              <a:gd name="T34" fmla="*/ 0 h 79"/>
              <a:gd name="T35" fmla="*/ 60 w 60"/>
              <a:gd name="T36" fmla="*/ 79 h 7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0" h="79">
                <a:moveTo>
                  <a:pt x="38" y="25"/>
                </a:moveTo>
                <a:lnTo>
                  <a:pt x="38" y="8"/>
                </a:lnTo>
                <a:lnTo>
                  <a:pt x="11" y="0"/>
                </a:lnTo>
                <a:lnTo>
                  <a:pt x="0" y="20"/>
                </a:lnTo>
                <a:lnTo>
                  <a:pt x="11" y="49"/>
                </a:lnTo>
                <a:lnTo>
                  <a:pt x="5" y="65"/>
                </a:lnTo>
                <a:lnTo>
                  <a:pt x="24" y="77"/>
                </a:lnTo>
                <a:lnTo>
                  <a:pt x="42" y="79"/>
                </a:lnTo>
                <a:lnTo>
                  <a:pt x="60" y="49"/>
                </a:lnTo>
                <a:lnTo>
                  <a:pt x="57" y="42"/>
                </a:lnTo>
                <a:lnTo>
                  <a:pt x="38" y="25"/>
                </a:lnTo>
              </a:path>
            </a:pathLst>
          </a:custGeom>
          <a:noFill/>
          <a:ln w="1588">
            <a:solidFill>
              <a:srgbClr val="000000"/>
            </a:solidFill>
            <a:prstDash val="solid"/>
            <a:round/>
            <a:headEnd/>
            <a:tailEnd/>
          </a:ln>
        </p:spPr>
        <p:txBody>
          <a:bodyPr/>
          <a:lstStyle/>
          <a:p>
            <a:endParaRPr lang="ja-JP" altLang="en-US"/>
          </a:p>
        </p:txBody>
      </p:sp>
      <p:sp>
        <p:nvSpPr>
          <p:cNvPr id="50450" name="Freeform 273"/>
          <p:cNvSpPr>
            <a:spLocks/>
          </p:cNvSpPr>
          <p:nvPr/>
        </p:nvSpPr>
        <p:spPr bwMode="auto">
          <a:xfrm>
            <a:off x="3987800" y="5867400"/>
            <a:ext cx="57150" cy="28575"/>
          </a:xfrm>
          <a:custGeom>
            <a:avLst/>
            <a:gdLst>
              <a:gd name="T0" fmla="*/ 2147483647 w 61"/>
              <a:gd name="T1" fmla="*/ 0 h 36"/>
              <a:gd name="T2" fmla="*/ 2147483647 w 61"/>
              <a:gd name="T3" fmla="*/ 0 h 36"/>
              <a:gd name="T4" fmla="*/ 2147483647 w 61"/>
              <a:gd name="T5" fmla="*/ 2147483647 h 36"/>
              <a:gd name="T6" fmla="*/ 2147483647 w 61"/>
              <a:gd name="T7" fmla="*/ 2147483647 h 36"/>
              <a:gd name="T8" fmla="*/ 2147483647 w 61"/>
              <a:gd name="T9" fmla="*/ 2147483647 h 36"/>
              <a:gd name="T10" fmla="*/ 2147483647 w 61"/>
              <a:gd name="T11" fmla="*/ 2147483647 h 36"/>
              <a:gd name="T12" fmla="*/ 2147483647 w 61"/>
              <a:gd name="T13" fmla="*/ 2147483647 h 36"/>
              <a:gd name="T14" fmla="*/ 2147483647 w 61"/>
              <a:gd name="T15" fmla="*/ 2147483647 h 36"/>
              <a:gd name="T16" fmla="*/ 2147483647 w 61"/>
              <a:gd name="T17" fmla="*/ 2147483647 h 36"/>
              <a:gd name="T18" fmla="*/ 2147483647 w 61"/>
              <a:gd name="T19" fmla="*/ 2147483647 h 36"/>
              <a:gd name="T20" fmla="*/ 0 w 61"/>
              <a:gd name="T21" fmla="*/ 2147483647 h 36"/>
              <a:gd name="T22" fmla="*/ 2147483647 w 61"/>
              <a:gd name="T23" fmla="*/ 2147483647 h 36"/>
              <a:gd name="T24" fmla="*/ 2147483647 w 61"/>
              <a:gd name="T25" fmla="*/ 0 h 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1"/>
              <a:gd name="T40" fmla="*/ 0 h 36"/>
              <a:gd name="T41" fmla="*/ 61 w 61"/>
              <a:gd name="T42" fmla="*/ 36 h 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1" h="36">
                <a:moveTo>
                  <a:pt x="54" y="0"/>
                </a:moveTo>
                <a:lnTo>
                  <a:pt x="61" y="0"/>
                </a:lnTo>
                <a:lnTo>
                  <a:pt x="61" y="3"/>
                </a:lnTo>
                <a:lnTo>
                  <a:pt x="52" y="3"/>
                </a:lnTo>
                <a:lnTo>
                  <a:pt x="38" y="25"/>
                </a:lnTo>
                <a:lnTo>
                  <a:pt x="34" y="28"/>
                </a:lnTo>
                <a:lnTo>
                  <a:pt x="24" y="36"/>
                </a:lnTo>
                <a:lnTo>
                  <a:pt x="15" y="36"/>
                </a:lnTo>
                <a:lnTo>
                  <a:pt x="7" y="31"/>
                </a:lnTo>
                <a:lnTo>
                  <a:pt x="1" y="20"/>
                </a:lnTo>
                <a:lnTo>
                  <a:pt x="0" y="11"/>
                </a:lnTo>
                <a:lnTo>
                  <a:pt x="24" y="12"/>
                </a:lnTo>
                <a:lnTo>
                  <a:pt x="54" y="0"/>
                </a:lnTo>
              </a:path>
            </a:pathLst>
          </a:custGeom>
          <a:noFill/>
          <a:ln w="1588">
            <a:solidFill>
              <a:srgbClr val="000000"/>
            </a:solidFill>
            <a:prstDash val="solid"/>
            <a:round/>
            <a:headEnd/>
            <a:tailEnd/>
          </a:ln>
        </p:spPr>
        <p:txBody>
          <a:bodyPr/>
          <a:lstStyle/>
          <a:p>
            <a:endParaRPr lang="ja-JP" altLang="en-US"/>
          </a:p>
        </p:txBody>
      </p:sp>
      <p:sp>
        <p:nvSpPr>
          <p:cNvPr id="50451" name="Freeform 274"/>
          <p:cNvSpPr>
            <a:spLocks/>
          </p:cNvSpPr>
          <p:nvPr/>
        </p:nvSpPr>
        <p:spPr bwMode="auto">
          <a:xfrm>
            <a:off x="3948113" y="5970588"/>
            <a:ext cx="22225" cy="14287"/>
          </a:xfrm>
          <a:custGeom>
            <a:avLst/>
            <a:gdLst>
              <a:gd name="T0" fmla="*/ 2147483647 w 24"/>
              <a:gd name="T1" fmla="*/ 0 h 19"/>
              <a:gd name="T2" fmla="*/ 2147483647 w 24"/>
              <a:gd name="T3" fmla="*/ 2147483647 h 19"/>
              <a:gd name="T4" fmla="*/ 2147483647 w 24"/>
              <a:gd name="T5" fmla="*/ 2147483647 h 19"/>
              <a:gd name="T6" fmla="*/ 0 w 24"/>
              <a:gd name="T7" fmla="*/ 2147483647 h 19"/>
              <a:gd name="T8" fmla="*/ 2147483647 w 24"/>
              <a:gd name="T9" fmla="*/ 0 h 19"/>
              <a:gd name="T10" fmla="*/ 0 60000 65536"/>
              <a:gd name="T11" fmla="*/ 0 60000 65536"/>
              <a:gd name="T12" fmla="*/ 0 60000 65536"/>
              <a:gd name="T13" fmla="*/ 0 60000 65536"/>
              <a:gd name="T14" fmla="*/ 0 60000 65536"/>
              <a:gd name="T15" fmla="*/ 0 w 24"/>
              <a:gd name="T16" fmla="*/ 0 h 19"/>
              <a:gd name="T17" fmla="*/ 24 w 24"/>
              <a:gd name="T18" fmla="*/ 19 h 19"/>
            </a:gdLst>
            <a:ahLst/>
            <a:cxnLst>
              <a:cxn ang="T10">
                <a:pos x="T0" y="T1"/>
              </a:cxn>
              <a:cxn ang="T11">
                <a:pos x="T2" y="T3"/>
              </a:cxn>
              <a:cxn ang="T12">
                <a:pos x="T4" y="T5"/>
              </a:cxn>
              <a:cxn ang="T13">
                <a:pos x="T6" y="T7"/>
              </a:cxn>
              <a:cxn ang="T14">
                <a:pos x="T8" y="T9"/>
              </a:cxn>
            </a:cxnLst>
            <a:rect l="T15" t="T16" r="T17" b="T18"/>
            <a:pathLst>
              <a:path w="24" h="19">
                <a:moveTo>
                  <a:pt x="12" y="0"/>
                </a:moveTo>
                <a:lnTo>
                  <a:pt x="24" y="15"/>
                </a:lnTo>
                <a:lnTo>
                  <a:pt x="9" y="19"/>
                </a:lnTo>
                <a:lnTo>
                  <a:pt x="0" y="10"/>
                </a:lnTo>
                <a:lnTo>
                  <a:pt x="12" y="0"/>
                </a:lnTo>
              </a:path>
            </a:pathLst>
          </a:custGeom>
          <a:noFill/>
          <a:ln w="1588">
            <a:solidFill>
              <a:srgbClr val="000000"/>
            </a:solidFill>
            <a:prstDash val="solid"/>
            <a:round/>
            <a:headEnd/>
            <a:tailEnd/>
          </a:ln>
        </p:spPr>
        <p:txBody>
          <a:bodyPr/>
          <a:lstStyle/>
          <a:p>
            <a:endParaRPr lang="ja-JP" altLang="en-US"/>
          </a:p>
        </p:txBody>
      </p:sp>
      <p:sp>
        <p:nvSpPr>
          <p:cNvPr id="50452" name="Freeform 275"/>
          <p:cNvSpPr>
            <a:spLocks/>
          </p:cNvSpPr>
          <p:nvPr/>
        </p:nvSpPr>
        <p:spPr bwMode="auto">
          <a:xfrm>
            <a:off x="3810000" y="5962650"/>
            <a:ext cx="30163" cy="28575"/>
          </a:xfrm>
          <a:custGeom>
            <a:avLst/>
            <a:gdLst>
              <a:gd name="T0" fmla="*/ 2147483647 w 32"/>
              <a:gd name="T1" fmla="*/ 2147483647 h 37"/>
              <a:gd name="T2" fmla="*/ 2147483647 w 32"/>
              <a:gd name="T3" fmla="*/ 0 h 37"/>
              <a:gd name="T4" fmla="*/ 2147483647 w 32"/>
              <a:gd name="T5" fmla="*/ 2147483647 h 37"/>
              <a:gd name="T6" fmla="*/ 0 w 32"/>
              <a:gd name="T7" fmla="*/ 2147483647 h 37"/>
              <a:gd name="T8" fmla="*/ 2147483647 w 32"/>
              <a:gd name="T9" fmla="*/ 2147483647 h 37"/>
              <a:gd name="T10" fmla="*/ 0 60000 65536"/>
              <a:gd name="T11" fmla="*/ 0 60000 65536"/>
              <a:gd name="T12" fmla="*/ 0 60000 65536"/>
              <a:gd name="T13" fmla="*/ 0 60000 65536"/>
              <a:gd name="T14" fmla="*/ 0 60000 65536"/>
              <a:gd name="T15" fmla="*/ 0 w 32"/>
              <a:gd name="T16" fmla="*/ 0 h 37"/>
              <a:gd name="T17" fmla="*/ 32 w 32"/>
              <a:gd name="T18" fmla="*/ 37 h 37"/>
            </a:gdLst>
            <a:ahLst/>
            <a:cxnLst>
              <a:cxn ang="T10">
                <a:pos x="T0" y="T1"/>
              </a:cxn>
              <a:cxn ang="T11">
                <a:pos x="T2" y="T3"/>
              </a:cxn>
              <a:cxn ang="T12">
                <a:pos x="T4" y="T5"/>
              </a:cxn>
              <a:cxn ang="T13">
                <a:pos x="T6" y="T7"/>
              </a:cxn>
              <a:cxn ang="T14">
                <a:pos x="T8" y="T9"/>
              </a:cxn>
            </a:cxnLst>
            <a:rect l="T15" t="T16" r="T17" b="T18"/>
            <a:pathLst>
              <a:path w="32" h="37">
                <a:moveTo>
                  <a:pt x="20" y="2"/>
                </a:moveTo>
                <a:lnTo>
                  <a:pt x="32" y="0"/>
                </a:lnTo>
                <a:lnTo>
                  <a:pt x="1" y="37"/>
                </a:lnTo>
                <a:lnTo>
                  <a:pt x="0" y="28"/>
                </a:lnTo>
                <a:lnTo>
                  <a:pt x="20" y="2"/>
                </a:lnTo>
              </a:path>
            </a:pathLst>
          </a:custGeom>
          <a:noFill/>
          <a:ln w="1588">
            <a:solidFill>
              <a:srgbClr val="000000"/>
            </a:solidFill>
            <a:prstDash val="solid"/>
            <a:round/>
            <a:headEnd/>
            <a:tailEnd/>
          </a:ln>
        </p:spPr>
        <p:txBody>
          <a:bodyPr/>
          <a:lstStyle/>
          <a:p>
            <a:endParaRPr lang="ja-JP" altLang="en-US"/>
          </a:p>
        </p:txBody>
      </p:sp>
      <p:sp>
        <p:nvSpPr>
          <p:cNvPr id="50453" name="Freeform 276"/>
          <p:cNvSpPr>
            <a:spLocks/>
          </p:cNvSpPr>
          <p:nvPr/>
        </p:nvSpPr>
        <p:spPr bwMode="auto">
          <a:xfrm>
            <a:off x="3705225" y="6029325"/>
            <a:ext cx="222250" cy="230188"/>
          </a:xfrm>
          <a:custGeom>
            <a:avLst/>
            <a:gdLst>
              <a:gd name="T0" fmla="*/ 2147483647 w 233"/>
              <a:gd name="T1" fmla="*/ 2147483647 h 279"/>
              <a:gd name="T2" fmla="*/ 2147483647 w 233"/>
              <a:gd name="T3" fmla="*/ 0 h 279"/>
              <a:gd name="T4" fmla="*/ 2147483647 w 233"/>
              <a:gd name="T5" fmla="*/ 2147483647 h 279"/>
              <a:gd name="T6" fmla="*/ 2147483647 w 233"/>
              <a:gd name="T7" fmla="*/ 2147483647 h 279"/>
              <a:gd name="T8" fmla="*/ 2147483647 w 233"/>
              <a:gd name="T9" fmla="*/ 2147483647 h 279"/>
              <a:gd name="T10" fmla="*/ 2147483647 w 233"/>
              <a:gd name="T11" fmla="*/ 2147483647 h 279"/>
              <a:gd name="T12" fmla="*/ 2147483647 w 233"/>
              <a:gd name="T13" fmla="*/ 2147483647 h 279"/>
              <a:gd name="T14" fmla="*/ 2147483647 w 233"/>
              <a:gd name="T15" fmla="*/ 2147483647 h 279"/>
              <a:gd name="T16" fmla="*/ 2147483647 w 233"/>
              <a:gd name="T17" fmla="*/ 2147483647 h 279"/>
              <a:gd name="T18" fmla="*/ 2147483647 w 233"/>
              <a:gd name="T19" fmla="*/ 2147483647 h 279"/>
              <a:gd name="T20" fmla="*/ 2147483647 w 233"/>
              <a:gd name="T21" fmla="*/ 2147483647 h 279"/>
              <a:gd name="T22" fmla="*/ 2147483647 w 233"/>
              <a:gd name="T23" fmla="*/ 2147483647 h 279"/>
              <a:gd name="T24" fmla="*/ 2147483647 w 233"/>
              <a:gd name="T25" fmla="*/ 2147483647 h 279"/>
              <a:gd name="T26" fmla="*/ 2147483647 w 233"/>
              <a:gd name="T27" fmla="*/ 2147483647 h 279"/>
              <a:gd name="T28" fmla="*/ 2147483647 w 233"/>
              <a:gd name="T29" fmla="*/ 2147483647 h 279"/>
              <a:gd name="T30" fmla="*/ 2147483647 w 233"/>
              <a:gd name="T31" fmla="*/ 2147483647 h 279"/>
              <a:gd name="T32" fmla="*/ 2147483647 w 233"/>
              <a:gd name="T33" fmla="*/ 2147483647 h 279"/>
              <a:gd name="T34" fmla="*/ 2147483647 w 233"/>
              <a:gd name="T35" fmla="*/ 2147483647 h 279"/>
              <a:gd name="T36" fmla="*/ 2147483647 w 233"/>
              <a:gd name="T37" fmla="*/ 2147483647 h 279"/>
              <a:gd name="T38" fmla="*/ 2147483647 w 233"/>
              <a:gd name="T39" fmla="*/ 2147483647 h 279"/>
              <a:gd name="T40" fmla="*/ 2147483647 w 233"/>
              <a:gd name="T41" fmla="*/ 2147483647 h 279"/>
              <a:gd name="T42" fmla="*/ 0 w 233"/>
              <a:gd name="T43" fmla="*/ 2147483647 h 279"/>
              <a:gd name="T44" fmla="*/ 2147483647 w 233"/>
              <a:gd name="T45" fmla="*/ 2147483647 h 279"/>
              <a:gd name="T46" fmla="*/ 2147483647 w 233"/>
              <a:gd name="T47" fmla="*/ 2147483647 h 279"/>
              <a:gd name="T48" fmla="*/ 2147483647 w 233"/>
              <a:gd name="T49" fmla="*/ 2147483647 h 279"/>
              <a:gd name="T50" fmla="*/ 2147483647 w 233"/>
              <a:gd name="T51" fmla="*/ 2147483647 h 279"/>
              <a:gd name="T52" fmla="*/ 2147483647 w 233"/>
              <a:gd name="T53" fmla="*/ 2147483647 h 279"/>
              <a:gd name="T54" fmla="*/ 2147483647 w 233"/>
              <a:gd name="T55" fmla="*/ 2147483647 h 279"/>
              <a:gd name="T56" fmla="*/ 2147483647 w 233"/>
              <a:gd name="T57" fmla="*/ 2147483647 h 279"/>
              <a:gd name="T58" fmla="*/ 2147483647 w 233"/>
              <a:gd name="T59" fmla="*/ 2147483647 h 279"/>
              <a:gd name="T60" fmla="*/ 2147483647 w 233"/>
              <a:gd name="T61" fmla="*/ 2147483647 h 279"/>
              <a:gd name="T62" fmla="*/ 2147483647 w 233"/>
              <a:gd name="T63" fmla="*/ 2147483647 h 279"/>
              <a:gd name="T64" fmla="*/ 2147483647 w 233"/>
              <a:gd name="T65" fmla="*/ 2147483647 h 279"/>
              <a:gd name="T66" fmla="*/ 2147483647 w 233"/>
              <a:gd name="T67" fmla="*/ 2147483647 h 279"/>
              <a:gd name="T68" fmla="*/ 2147483647 w 233"/>
              <a:gd name="T69" fmla="*/ 2147483647 h 279"/>
              <a:gd name="T70" fmla="*/ 2147483647 w 233"/>
              <a:gd name="T71" fmla="*/ 2147483647 h 279"/>
              <a:gd name="T72" fmla="*/ 2147483647 w 233"/>
              <a:gd name="T73" fmla="*/ 2147483647 h 279"/>
              <a:gd name="T74" fmla="*/ 2147483647 w 233"/>
              <a:gd name="T75" fmla="*/ 2147483647 h 279"/>
              <a:gd name="T76" fmla="*/ 2147483647 w 233"/>
              <a:gd name="T77" fmla="*/ 2147483647 h 279"/>
              <a:gd name="T78" fmla="*/ 2147483647 w 233"/>
              <a:gd name="T79" fmla="*/ 2147483647 h 279"/>
              <a:gd name="T80" fmla="*/ 2147483647 w 233"/>
              <a:gd name="T81" fmla="*/ 2147483647 h 279"/>
              <a:gd name="T82" fmla="*/ 2147483647 w 233"/>
              <a:gd name="T83" fmla="*/ 2147483647 h 279"/>
              <a:gd name="T84" fmla="*/ 2147483647 w 233"/>
              <a:gd name="T85" fmla="*/ 2147483647 h 279"/>
              <a:gd name="T86" fmla="*/ 2147483647 w 233"/>
              <a:gd name="T87" fmla="*/ 2147483647 h 279"/>
              <a:gd name="T88" fmla="*/ 2147483647 w 233"/>
              <a:gd name="T89" fmla="*/ 2147483647 h 279"/>
              <a:gd name="T90" fmla="*/ 2147483647 w 233"/>
              <a:gd name="T91" fmla="*/ 2147483647 h 279"/>
              <a:gd name="T92" fmla="*/ 2147483647 w 233"/>
              <a:gd name="T93" fmla="*/ 2147483647 h 279"/>
              <a:gd name="T94" fmla="*/ 2147483647 w 233"/>
              <a:gd name="T95" fmla="*/ 2147483647 h 279"/>
              <a:gd name="T96" fmla="*/ 2147483647 w 233"/>
              <a:gd name="T97" fmla="*/ 2147483647 h 27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3"/>
              <a:gd name="T148" fmla="*/ 0 h 279"/>
              <a:gd name="T149" fmla="*/ 233 w 233"/>
              <a:gd name="T150" fmla="*/ 279 h 27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3" h="279">
                <a:moveTo>
                  <a:pt x="228" y="12"/>
                </a:moveTo>
                <a:lnTo>
                  <a:pt x="203" y="0"/>
                </a:lnTo>
                <a:lnTo>
                  <a:pt x="203" y="22"/>
                </a:lnTo>
                <a:lnTo>
                  <a:pt x="187" y="46"/>
                </a:lnTo>
                <a:lnTo>
                  <a:pt x="154" y="57"/>
                </a:lnTo>
                <a:lnTo>
                  <a:pt x="167" y="71"/>
                </a:lnTo>
                <a:lnTo>
                  <a:pt x="127" y="86"/>
                </a:lnTo>
                <a:lnTo>
                  <a:pt x="127" y="57"/>
                </a:lnTo>
                <a:lnTo>
                  <a:pt x="85" y="49"/>
                </a:lnTo>
                <a:lnTo>
                  <a:pt x="94" y="91"/>
                </a:lnTo>
                <a:lnTo>
                  <a:pt x="105" y="82"/>
                </a:lnTo>
                <a:lnTo>
                  <a:pt x="105" y="94"/>
                </a:lnTo>
                <a:lnTo>
                  <a:pt x="117" y="98"/>
                </a:lnTo>
                <a:lnTo>
                  <a:pt x="90" y="128"/>
                </a:lnTo>
                <a:lnTo>
                  <a:pt x="80" y="128"/>
                </a:lnTo>
                <a:lnTo>
                  <a:pt x="57" y="146"/>
                </a:lnTo>
                <a:lnTo>
                  <a:pt x="50" y="160"/>
                </a:lnTo>
                <a:lnTo>
                  <a:pt x="35" y="151"/>
                </a:lnTo>
                <a:lnTo>
                  <a:pt x="31" y="155"/>
                </a:lnTo>
                <a:lnTo>
                  <a:pt x="45" y="197"/>
                </a:lnTo>
                <a:lnTo>
                  <a:pt x="35" y="203"/>
                </a:lnTo>
                <a:lnTo>
                  <a:pt x="0" y="232"/>
                </a:lnTo>
                <a:lnTo>
                  <a:pt x="5" y="268"/>
                </a:lnTo>
                <a:lnTo>
                  <a:pt x="15" y="279"/>
                </a:lnTo>
                <a:lnTo>
                  <a:pt x="80" y="249"/>
                </a:lnTo>
                <a:lnTo>
                  <a:pt x="65" y="249"/>
                </a:lnTo>
                <a:lnTo>
                  <a:pt x="65" y="245"/>
                </a:lnTo>
                <a:lnTo>
                  <a:pt x="60" y="232"/>
                </a:lnTo>
                <a:lnTo>
                  <a:pt x="54" y="240"/>
                </a:lnTo>
                <a:lnTo>
                  <a:pt x="50" y="232"/>
                </a:lnTo>
                <a:lnTo>
                  <a:pt x="74" y="205"/>
                </a:lnTo>
                <a:lnTo>
                  <a:pt x="82" y="205"/>
                </a:lnTo>
                <a:lnTo>
                  <a:pt x="82" y="192"/>
                </a:lnTo>
                <a:lnTo>
                  <a:pt x="97" y="205"/>
                </a:lnTo>
                <a:lnTo>
                  <a:pt x="114" y="180"/>
                </a:lnTo>
                <a:lnTo>
                  <a:pt x="94" y="188"/>
                </a:lnTo>
                <a:lnTo>
                  <a:pt x="73" y="158"/>
                </a:lnTo>
                <a:lnTo>
                  <a:pt x="87" y="146"/>
                </a:lnTo>
                <a:lnTo>
                  <a:pt x="110" y="158"/>
                </a:lnTo>
                <a:lnTo>
                  <a:pt x="105" y="146"/>
                </a:lnTo>
                <a:lnTo>
                  <a:pt x="144" y="123"/>
                </a:lnTo>
                <a:lnTo>
                  <a:pt x="136" y="115"/>
                </a:lnTo>
                <a:lnTo>
                  <a:pt x="154" y="111"/>
                </a:lnTo>
                <a:lnTo>
                  <a:pt x="159" y="115"/>
                </a:lnTo>
                <a:lnTo>
                  <a:pt x="174" y="111"/>
                </a:lnTo>
                <a:lnTo>
                  <a:pt x="182" y="89"/>
                </a:lnTo>
                <a:lnTo>
                  <a:pt x="201" y="82"/>
                </a:lnTo>
                <a:lnTo>
                  <a:pt x="233" y="49"/>
                </a:lnTo>
                <a:lnTo>
                  <a:pt x="228" y="12"/>
                </a:lnTo>
              </a:path>
            </a:pathLst>
          </a:custGeom>
          <a:noFill/>
          <a:ln w="1588">
            <a:solidFill>
              <a:srgbClr val="000000"/>
            </a:solidFill>
            <a:prstDash val="solid"/>
            <a:round/>
            <a:headEnd/>
            <a:tailEnd/>
          </a:ln>
        </p:spPr>
        <p:txBody>
          <a:bodyPr/>
          <a:lstStyle/>
          <a:p>
            <a:endParaRPr lang="ja-JP" altLang="en-US"/>
          </a:p>
        </p:txBody>
      </p:sp>
      <p:sp>
        <p:nvSpPr>
          <p:cNvPr id="50454" name="Freeform 277"/>
          <p:cNvSpPr>
            <a:spLocks/>
          </p:cNvSpPr>
          <p:nvPr/>
        </p:nvSpPr>
        <p:spPr bwMode="auto">
          <a:xfrm>
            <a:off x="3802063" y="6000750"/>
            <a:ext cx="12700" cy="14288"/>
          </a:xfrm>
          <a:custGeom>
            <a:avLst/>
            <a:gdLst>
              <a:gd name="T0" fmla="*/ 2147483647 w 15"/>
              <a:gd name="T1" fmla="*/ 0 h 16"/>
              <a:gd name="T2" fmla="*/ 2147483647 w 15"/>
              <a:gd name="T3" fmla="*/ 2147483647 h 16"/>
              <a:gd name="T4" fmla="*/ 2147483647 w 15"/>
              <a:gd name="T5" fmla="*/ 2147483647 h 16"/>
              <a:gd name="T6" fmla="*/ 0 w 15"/>
              <a:gd name="T7" fmla="*/ 2147483647 h 16"/>
              <a:gd name="T8" fmla="*/ 2147483647 w 15"/>
              <a:gd name="T9" fmla="*/ 0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8" y="0"/>
                </a:moveTo>
                <a:lnTo>
                  <a:pt x="15" y="8"/>
                </a:lnTo>
                <a:lnTo>
                  <a:pt x="8" y="16"/>
                </a:lnTo>
                <a:lnTo>
                  <a:pt x="0" y="10"/>
                </a:lnTo>
                <a:lnTo>
                  <a:pt x="8" y="0"/>
                </a:lnTo>
              </a:path>
            </a:pathLst>
          </a:custGeom>
          <a:noFill/>
          <a:ln w="1588">
            <a:solidFill>
              <a:srgbClr val="000000"/>
            </a:solidFill>
            <a:prstDash val="solid"/>
            <a:round/>
            <a:headEnd/>
            <a:tailEnd/>
          </a:ln>
        </p:spPr>
        <p:txBody>
          <a:bodyPr/>
          <a:lstStyle/>
          <a:p>
            <a:endParaRPr lang="ja-JP" altLang="en-US"/>
          </a:p>
        </p:txBody>
      </p:sp>
      <p:sp>
        <p:nvSpPr>
          <p:cNvPr id="50455" name="Freeform 278"/>
          <p:cNvSpPr>
            <a:spLocks/>
          </p:cNvSpPr>
          <p:nvPr/>
        </p:nvSpPr>
        <p:spPr bwMode="auto">
          <a:xfrm>
            <a:off x="3751263" y="6065838"/>
            <a:ext cx="23812" cy="9525"/>
          </a:xfrm>
          <a:custGeom>
            <a:avLst/>
            <a:gdLst>
              <a:gd name="T0" fmla="*/ 2147483647 w 26"/>
              <a:gd name="T1" fmla="*/ 0 h 13"/>
              <a:gd name="T2" fmla="*/ 2147483647 w 26"/>
              <a:gd name="T3" fmla="*/ 2147483647 h 13"/>
              <a:gd name="T4" fmla="*/ 2147483647 w 26"/>
              <a:gd name="T5" fmla="*/ 2147483647 h 13"/>
              <a:gd name="T6" fmla="*/ 0 w 26"/>
              <a:gd name="T7" fmla="*/ 0 h 13"/>
              <a:gd name="T8" fmla="*/ 2147483647 w 26"/>
              <a:gd name="T9" fmla="*/ 0 h 13"/>
              <a:gd name="T10" fmla="*/ 0 60000 65536"/>
              <a:gd name="T11" fmla="*/ 0 60000 65536"/>
              <a:gd name="T12" fmla="*/ 0 60000 65536"/>
              <a:gd name="T13" fmla="*/ 0 60000 65536"/>
              <a:gd name="T14" fmla="*/ 0 60000 65536"/>
              <a:gd name="T15" fmla="*/ 0 w 26"/>
              <a:gd name="T16" fmla="*/ 0 h 13"/>
              <a:gd name="T17" fmla="*/ 26 w 26"/>
              <a:gd name="T18" fmla="*/ 13 h 13"/>
            </a:gdLst>
            <a:ahLst/>
            <a:cxnLst>
              <a:cxn ang="T10">
                <a:pos x="T0" y="T1"/>
              </a:cxn>
              <a:cxn ang="T11">
                <a:pos x="T2" y="T3"/>
              </a:cxn>
              <a:cxn ang="T12">
                <a:pos x="T4" y="T5"/>
              </a:cxn>
              <a:cxn ang="T13">
                <a:pos x="T6" y="T7"/>
              </a:cxn>
              <a:cxn ang="T14">
                <a:pos x="T8" y="T9"/>
              </a:cxn>
            </a:cxnLst>
            <a:rect l="T15" t="T16" r="T17" b="T18"/>
            <a:pathLst>
              <a:path w="26" h="13">
                <a:moveTo>
                  <a:pt x="20" y="0"/>
                </a:moveTo>
                <a:lnTo>
                  <a:pt x="26" y="13"/>
                </a:lnTo>
                <a:lnTo>
                  <a:pt x="2" y="13"/>
                </a:lnTo>
                <a:lnTo>
                  <a:pt x="0" y="0"/>
                </a:lnTo>
                <a:lnTo>
                  <a:pt x="20" y="0"/>
                </a:lnTo>
              </a:path>
            </a:pathLst>
          </a:custGeom>
          <a:noFill/>
          <a:ln w="1588">
            <a:solidFill>
              <a:srgbClr val="000000"/>
            </a:solidFill>
            <a:prstDash val="solid"/>
            <a:round/>
            <a:headEnd/>
            <a:tailEnd/>
          </a:ln>
        </p:spPr>
        <p:txBody>
          <a:bodyPr/>
          <a:lstStyle/>
          <a:p>
            <a:endParaRPr lang="ja-JP" altLang="en-US"/>
          </a:p>
        </p:txBody>
      </p:sp>
      <p:sp>
        <p:nvSpPr>
          <p:cNvPr id="50456" name="Freeform 279"/>
          <p:cNvSpPr>
            <a:spLocks/>
          </p:cNvSpPr>
          <p:nvPr/>
        </p:nvSpPr>
        <p:spPr bwMode="auto">
          <a:xfrm>
            <a:off x="3579813" y="6099175"/>
            <a:ext cx="19050" cy="12700"/>
          </a:xfrm>
          <a:custGeom>
            <a:avLst/>
            <a:gdLst>
              <a:gd name="T0" fmla="*/ 2147483647 w 20"/>
              <a:gd name="T1" fmla="*/ 0 h 15"/>
              <a:gd name="T2" fmla="*/ 2147483647 w 20"/>
              <a:gd name="T3" fmla="*/ 2147483647 h 15"/>
              <a:gd name="T4" fmla="*/ 0 w 20"/>
              <a:gd name="T5" fmla="*/ 2147483647 h 15"/>
              <a:gd name="T6" fmla="*/ 2147483647 w 20"/>
              <a:gd name="T7" fmla="*/ 0 h 15"/>
              <a:gd name="T8" fmla="*/ 0 60000 65536"/>
              <a:gd name="T9" fmla="*/ 0 60000 65536"/>
              <a:gd name="T10" fmla="*/ 0 60000 65536"/>
              <a:gd name="T11" fmla="*/ 0 60000 65536"/>
              <a:gd name="T12" fmla="*/ 0 w 20"/>
              <a:gd name="T13" fmla="*/ 0 h 15"/>
              <a:gd name="T14" fmla="*/ 20 w 20"/>
              <a:gd name="T15" fmla="*/ 15 h 15"/>
            </a:gdLst>
            <a:ahLst/>
            <a:cxnLst>
              <a:cxn ang="T8">
                <a:pos x="T0" y="T1"/>
              </a:cxn>
              <a:cxn ang="T9">
                <a:pos x="T2" y="T3"/>
              </a:cxn>
              <a:cxn ang="T10">
                <a:pos x="T4" y="T5"/>
              </a:cxn>
              <a:cxn ang="T11">
                <a:pos x="T6" y="T7"/>
              </a:cxn>
            </a:cxnLst>
            <a:rect l="T12" t="T13" r="T14" b="T15"/>
            <a:pathLst>
              <a:path w="20" h="15">
                <a:moveTo>
                  <a:pt x="16" y="0"/>
                </a:moveTo>
                <a:lnTo>
                  <a:pt x="20" y="15"/>
                </a:lnTo>
                <a:lnTo>
                  <a:pt x="0" y="11"/>
                </a:lnTo>
                <a:lnTo>
                  <a:pt x="16" y="0"/>
                </a:lnTo>
              </a:path>
            </a:pathLst>
          </a:custGeom>
          <a:noFill/>
          <a:ln w="1588">
            <a:solidFill>
              <a:srgbClr val="000000"/>
            </a:solidFill>
            <a:prstDash val="solid"/>
            <a:round/>
            <a:headEnd/>
            <a:tailEnd/>
          </a:ln>
        </p:spPr>
        <p:txBody>
          <a:bodyPr/>
          <a:lstStyle/>
          <a:p>
            <a:endParaRPr lang="ja-JP" altLang="en-US"/>
          </a:p>
        </p:txBody>
      </p:sp>
      <p:sp>
        <p:nvSpPr>
          <p:cNvPr id="50457" name="Freeform 280"/>
          <p:cNvSpPr>
            <a:spLocks/>
          </p:cNvSpPr>
          <p:nvPr/>
        </p:nvSpPr>
        <p:spPr bwMode="auto">
          <a:xfrm>
            <a:off x="3598863" y="6203950"/>
            <a:ext cx="22225" cy="20638"/>
          </a:xfrm>
          <a:custGeom>
            <a:avLst/>
            <a:gdLst>
              <a:gd name="T0" fmla="*/ 2147483647 w 22"/>
              <a:gd name="T1" fmla="*/ 0 h 25"/>
              <a:gd name="T2" fmla="*/ 2147483647 w 22"/>
              <a:gd name="T3" fmla="*/ 2147483647 h 25"/>
              <a:gd name="T4" fmla="*/ 2147483647 w 22"/>
              <a:gd name="T5" fmla="*/ 2147483647 h 25"/>
              <a:gd name="T6" fmla="*/ 0 w 22"/>
              <a:gd name="T7" fmla="*/ 2147483647 h 25"/>
              <a:gd name="T8" fmla="*/ 2147483647 w 22"/>
              <a:gd name="T9" fmla="*/ 0 h 25"/>
              <a:gd name="T10" fmla="*/ 0 60000 65536"/>
              <a:gd name="T11" fmla="*/ 0 60000 65536"/>
              <a:gd name="T12" fmla="*/ 0 60000 65536"/>
              <a:gd name="T13" fmla="*/ 0 60000 65536"/>
              <a:gd name="T14" fmla="*/ 0 60000 65536"/>
              <a:gd name="T15" fmla="*/ 0 w 22"/>
              <a:gd name="T16" fmla="*/ 0 h 25"/>
              <a:gd name="T17" fmla="*/ 22 w 22"/>
              <a:gd name="T18" fmla="*/ 25 h 25"/>
            </a:gdLst>
            <a:ahLst/>
            <a:cxnLst>
              <a:cxn ang="T10">
                <a:pos x="T0" y="T1"/>
              </a:cxn>
              <a:cxn ang="T11">
                <a:pos x="T2" y="T3"/>
              </a:cxn>
              <a:cxn ang="T12">
                <a:pos x="T4" y="T5"/>
              </a:cxn>
              <a:cxn ang="T13">
                <a:pos x="T6" y="T7"/>
              </a:cxn>
              <a:cxn ang="T14">
                <a:pos x="T8" y="T9"/>
              </a:cxn>
            </a:cxnLst>
            <a:rect l="T15" t="T16" r="T17" b="T18"/>
            <a:pathLst>
              <a:path w="22" h="25">
                <a:moveTo>
                  <a:pt x="16" y="0"/>
                </a:moveTo>
                <a:lnTo>
                  <a:pt x="22" y="5"/>
                </a:lnTo>
                <a:lnTo>
                  <a:pt x="5" y="25"/>
                </a:lnTo>
                <a:lnTo>
                  <a:pt x="0" y="16"/>
                </a:lnTo>
                <a:lnTo>
                  <a:pt x="16" y="0"/>
                </a:lnTo>
              </a:path>
            </a:pathLst>
          </a:custGeom>
          <a:noFill/>
          <a:ln w="1588">
            <a:solidFill>
              <a:srgbClr val="000000"/>
            </a:solidFill>
            <a:prstDash val="solid"/>
            <a:round/>
            <a:headEnd/>
            <a:tailEnd/>
          </a:ln>
        </p:spPr>
        <p:txBody>
          <a:bodyPr/>
          <a:lstStyle/>
          <a:p>
            <a:endParaRPr lang="ja-JP" altLang="en-US"/>
          </a:p>
        </p:txBody>
      </p:sp>
      <p:sp>
        <p:nvSpPr>
          <p:cNvPr id="50458" name="Freeform 281"/>
          <p:cNvSpPr>
            <a:spLocks/>
          </p:cNvSpPr>
          <p:nvPr/>
        </p:nvSpPr>
        <p:spPr bwMode="auto">
          <a:xfrm>
            <a:off x="3622675" y="6208713"/>
            <a:ext cx="9525" cy="26987"/>
          </a:xfrm>
          <a:custGeom>
            <a:avLst/>
            <a:gdLst>
              <a:gd name="T0" fmla="*/ 2147483647 w 11"/>
              <a:gd name="T1" fmla="*/ 0 h 35"/>
              <a:gd name="T2" fmla="*/ 2147483647 w 11"/>
              <a:gd name="T3" fmla="*/ 2147483647 h 35"/>
              <a:gd name="T4" fmla="*/ 0 w 11"/>
              <a:gd name="T5" fmla="*/ 2147483647 h 35"/>
              <a:gd name="T6" fmla="*/ 0 w 11"/>
              <a:gd name="T7" fmla="*/ 2147483647 h 35"/>
              <a:gd name="T8" fmla="*/ 2147483647 w 11"/>
              <a:gd name="T9" fmla="*/ 0 h 35"/>
              <a:gd name="T10" fmla="*/ 0 60000 65536"/>
              <a:gd name="T11" fmla="*/ 0 60000 65536"/>
              <a:gd name="T12" fmla="*/ 0 60000 65536"/>
              <a:gd name="T13" fmla="*/ 0 60000 65536"/>
              <a:gd name="T14" fmla="*/ 0 60000 65536"/>
              <a:gd name="T15" fmla="*/ 0 w 11"/>
              <a:gd name="T16" fmla="*/ 0 h 35"/>
              <a:gd name="T17" fmla="*/ 11 w 11"/>
              <a:gd name="T18" fmla="*/ 35 h 35"/>
            </a:gdLst>
            <a:ahLst/>
            <a:cxnLst>
              <a:cxn ang="T10">
                <a:pos x="T0" y="T1"/>
              </a:cxn>
              <a:cxn ang="T11">
                <a:pos x="T2" y="T3"/>
              </a:cxn>
              <a:cxn ang="T12">
                <a:pos x="T4" y="T5"/>
              </a:cxn>
              <a:cxn ang="T13">
                <a:pos x="T6" y="T7"/>
              </a:cxn>
              <a:cxn ang="T14">
                <a:pos x="T8" y="T9"/>
              </a:cxn>
            </a:cxnLst>
            <a:rect l="T15" t="T16" r="T17" b="T18"/>
            <a:pathLst>
              <a:path w="11" h="35">
                <a:moveTo>
                  <a:pt x="8" y="0"/>
                </a:moveTo>
                <a:lnTo>
                  <a:pt x="11" y="20"/>
                </a:lnTo>
                <a:lnTo>
                  <a:pt x="0" y="35"/>
                </a:lnTo>
                <a:lnTo>
                  <a:pt x="0" y="13"/>
                </a:lnTo>
                <a:lnTo>
                  <a:pt x="8" y="0"/>
                </a:lnTo>
              </a:path>
            </a:pathLst>
          </a:custGeom>
          <a:noFill/>
          <a:ln w="1588">
            <a:solidFill>
              <a:srgbClr val="000000"/>
            </a:solidFill>
            <a:prstDash val="solid"/>
            <a:round/>
            <a:headEnd/>
            <a:tailEnd/>
          </a:ln>
        </p:spPr>
        <p:txBody>
          <a:bodyPr/>
          <a:lstStyle/>
          <a:p>
            <a:endParaRPr lang="ja-JP" altLang="en-US"/>
          </a:p>
        </p:txBody>
      </p:sp>
      <p:sp>
        <p:nvSpPr>
          <p:cNvPr id="50459" name="Freeform 282"/>
          <p:cNvSpPr>
            <a:spLocks/>
          </p:cNvSpPr>
          <p:nvPr/>
        </p:nvSpPr>
        <p:spPr bwMode="auto">
          <a:xfrm>
            <a:off x="7635875" y="5340350"/>
            <a:ext cx="20638" cy="20638"/>
          </a:xfrm>
          <a:custGeom>
            <a:avLst/>
            <a:gdLst>
              <a:gd name="T0" fmla="*/ 2147483647 w 22"/>
              <a:gd name="T1" fmla="*/ 2147483647 h 23"/>
              <a:gd name="T2" fmla="*/ 2147483647 w 22"/>
              <a:gd name="T3" fmla="*/ 2147483647 h 23"/>
              <a:gd name="T4" fmla="*/ 2147483647 w 22"/>
              <a:gd name="T5" fmla="*/ 2147483647 h 23"/>
              <a:gd name="T6" fmla="*/ 0 w 22"/>
              <a:gd name="T7" fmla="*/ 2147483647 h 23"/>
              <a:gd name="T8" fmla="*/ 2147483647 w 22"/>
              <a:gd name="T9" fmla="*/ 0 h 23"/>
              <a:gd name="T10" fmla="*/ 2147483647 w 22"/>
              <a:gd name="T11" fmla="*/ 2147483647 h 23"/>
              <a:gd name="T12" fmla="*/ 0 60000 65536"/>
              <a:gd name="T13" fmla="*/ 0 60000 65536"/>
              <a:gd name="T14" fmla="*/ 0 60000 65536"/>
              <a:gd name="T15" fmla="*/ 0 60000 65536"/>
              <a:gd name="T16" fmla="*/ 0 60000 65536"/>
              <a:gd name="T17" fmla="*/ 0 60000 65536"/>
              <a:gd name="T18" fmla="*/ 0 w 22"/>
              <a:gd name="T19" fmla="*/ 0 h 23"/>
              <a:gd name="T20" fmla="*/ 22 w 22"/>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2" h="23">
                <a:moveTo>
                  <a:pt x="22" y="3"/>
                </a:moveTo>
                <a:lnTo>
                  <a:pt x="22" y="19"/>
                </a:lnTo>
                <a:lnTo>
                  <a:pt x="4" y="23"/>
                </a:lnTo>
                <a:lnTo>
                  <a:pt x="0" y="11"/>
                </a:lnTo>
                <a:lnTo>
                  <a:pt x="6" y="0"/>
                </a:lnTo>
                <a:lnTo>
                  <a:pt x="22" y="3"/>
                </a:lnTo>
              </a:path>
            </a:pathLst>
          </a:custGeom>
          <a:noFill/>
          <a:ln w="1588">
            <a:solidFill>
              <a:srgbClr val="000000"/>
            </a:solidFill>
            <a:prstDash val="solid"/>
            <a:round/>
            <a:headEnd/>
            <a:tailEnd/>
          </a:ln>
        </p:spPr>
        <p:txBody>
          <a:bodyPr/>
          <a:lstStyle/>
          <a:p>
            <a:endParaRPr lang="ja-JP" altLang="en-US"/>
          </a:p>
        </p:txBody>
      </p:sp>
      <p:sp>
        <p:nvSpPr>
          <p:cNvPr id="50460" name="Freeform 283"/>
          <p:cNvSpPr>
            <a:spLocks/>
          </p:cNvSpPr>
          <p:nvPr/>
        </p:nvSpPr>
        <p:spPr bwMode="auto">
          <a:xfrm>
            <a:off x="7662863" y="5321300"/>
            <a:ext cx="63500" cy="61913"/>
          </a:xfrm>
          <a:custGeom>
            <a:avLst/>
            <a:gdLst>
              <a:gd name="T0" fmla="*/ 2147483647 w 66"/>
              <a:gd name="T1" fmla="*/ 2147483647 h 77"/>
              <a:gd name="T2" fmla="*/ 2147483647 w 66"/>
              <a:gd name="T3" fmla="*/ 2147483647 h 77"/>
              <a:gd name="T4" fmla="*/ 2147483647 w 66"/>
              <a:gd name="T5" fmla="*/ 2147483647 h 77"/>
              <a:gd name="T6" fmla="*/ 2147483647 w 66"/>
              <a:gd name="T7" fmla="*/ 2147483647 h 77"/>
              <a:gd name="T8" fmla="*/ 2147483647 w 66"/>
              <a:gd name="T9" fmla="*/ 2147483647 h 77"/>
              <a:gd name="T10" fmla="*/ 0 w 66"/>
              <a:gd name="T11" fmla="*/ 0 h 77"/>
              <a:gd name="T12" fmla="*/ 2147483647 w 66"/>
              <a:gd name="T13" fmla="*/ 2147483647 h 77"/>
              <a:gd name="T14" fmla="*/ 0 60000 65536"/>
              <a:gd name="T15" fmla="*/ 0 60000 65536"/>
              <a:gd name="T16" fmla="*/ 0 60000 65536"/>
              <a:gd name="T17" fmla="*/ 0 60000 65536"/>
              <a:gd name="T18" fmla="*/ 0 60000 65536"/>
              <a:gd name="T19" fmla="*/ 0 60000 65536"/>
              <a:gd name="T20" fmla="*/ 0 60000 65536"/>
              <a:gd name="T21" fmla="*/ 0 w 66"/>
              <a:gd name="T22" fmla="*/ 0 h 77"/>
              <a:gd name="T23" fmla="*/ 66 w 66"/>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77">
                <a:moveTo>
                  <a:pt x="45" y="57"/>
                </a:moveTo>
                <a:lnTo>
                  <a:pt x="66" y="73"/>
                </a:lnTo>
                <a:lnTo>
                  <a:pt x="14" y="77"/>
                </a:lnTo>
                <a:lnTo>
                  <a:pt x="2" y="59"/>
                </a:lnTo>
                <a:lnTo>
                  <a:pt x="13" y="33"/>
                </a:lnTo>
                <a:lnTo>
                  <a:pt x="0" y="0"/>
                </a:lnTo>
                <a:lnTo>
                  <a:pt x="45" y="57"/>
                </a:lnTo>
              </a:path>
            </a:pathLst>
          </a:custGeom>
          <a:noFill/>
          <a:ln w="1588">
            <a:solidFill>
              <a:srgbClr val="000000"/>
            </a:solidFill>
            <a:prstDash val="solid"/>
            <a:round/>
            <a:headEnd/>
            <a:tailEnd/>
          </a:ln>
        </p:spPr>
        <p:txBody>
          <a:bodyPr/>
          <a:lstStyle/>
          <a:p>
            <a:endParaRPr lang="ja-JP" altLang="en-US"/>
          </a:p>
        </p:txBody>
      </p:sp>
      <p:sp>
        <p:nvSpPr>
          <p:cNvPr id="50461" name="Freeform 284"/>
          <p:cNvSpPr>
            <a:spLocks/>
          </p:cNvSpPr>
          <p:nvPr/>
        </p:nvSpPr>
        <p:spPr bwMode="auto">
          <a:xfrm>
            <a:off x="7499350" y="5383213"/>
            <a:ext cx="20638" cy="14287"/>
          </a:xfrm>
          <a:custGeom>
            <a:avLst/>
            <a:gdLst>
              <a:gd name="T0" fmla="*/ 2147483647 w 23"/>
              <a:gd name="T1" fmla="*/ 0 h 17"/>
              <a:gd name="T2" fmla="*/ 2147483647 w 23"/>
              <a:gd name="T3" fmla="*/ 2147483647 h 17"/>
              <a:gd name="T4" fmla="*/ 2147483647 w 23"/>
              <a:gd name="T5" fmla="*/ 2147483647 h 17"/>
              <a:gd name="T6" fmla="*/ 0 w 23"/>
              <a:gd name="T7" fmla="*/ 2147483647 h 17"/>
              <a:gd name="T8" fmla="*/ 2147483647 w 23"/>
              <a:gd name="T9" fmla="*/ 0 h 17"/>
              <a:gd name="T10" fmla="*/ 0 60000 65536"/>
              <a:gd name="T11" fmla="*/ 0 60000 65536"/>
              <a:gd name="T12" fmla="*/ 0 60000 65536"/>
              <a:gd name="T13" fmla="*/ 0 60000 65536"/>
              <a:gd name="T14" fmla="*/ 0 60000 65536"/>
              <a:gd name="T15" fmla="*/ 0 w 23"/>
              <a:gd name="T16" fmla="*/ 0 h 17"/>
              <a:gd name="T17" fmla="*/ 23 w 23"/>
              <a:gd name="T18" fmla="*/ 17 h 17"/>
            </a:gdLst>
            <a:ahLst/>
            <a:cxnLst>
              <a:cxn ang="T10">
                <a:pos x="T0" y="T1"/>
              </a:cxn>
              <a:cxn ang="T11">
                <a:pos x="T2" y="T3"/>
              </a:cxn>
              <a:cxn ang="T12">
                <a:pos x="T4" y="T5"/>
              </a:cxn>
              <a:cxn ang="T13">
                <a:pos x="T6" y="T7"/>
              </a:cxn>
              <a:cxn ang="T14">
                <a:pos x="T8" y="T9"/>
              </a:cxn>
            </a:cxnLst>
            <a:rect l="T15" t="T16" r="T17" b="T18"/>
            <a:pathLst>
              <a:path w="23" h="17">
                <a:moveTo>
                  <a:pt x="14" y="0"/>
                </a:moveTo>
                <a:lnTo>
                  <a:pt x="23" y="7"/>
                </a:lnTo>
                <a:lnTo>
                  <a:pt x="14" y="17"/>
                </a:lnTo>
                <a:lnTo>
                  <a:pt x="0" y="12"/>
                </a:lnTo>
                <a:lnTo>
                  <a:pt x="14" y="0"/>
                </a:lnTo>
              </a:path>
            </a:pathLst>
          </a:custGeom>
          <a:noFill/>
          <a:ln w="1588">
            <a:solidFill>
              <a:srgbClr val="000000"/>
            </a:solidFill>
            <a:prstDash val="solid"/>
            <a:round/>
            <a:headEnd/>
            <a:tailEnd/>
          </a:ln>
        </p:spPr>
        <p:txBody>
          <a:bodyPr/>
          <a:lstStyle/>
          <a:p>
            <a:endParaRPr lang="ja-JP" altLang="en-US"/>
          </a:p>
        </p:txBody>
      </p:sp>
      <p:sp>
        <p:nvSpPr>
          <p:cNvPr id="50462" name="Freeform 285"/>
          <p:cNvSpPr>
            <a:spLocks/>
          </p:cNvSpPr>
          <p:nvPr/>
        </p:nvSpPr>
        <p:spPr bwMode="auto">
          <a:xfrm>
            <a:off x="7329488" y="5400675"/>
            <a:ext cx="82550" cy="71438"/>
          </a:xfrm>
          <a:custGeom>
            <a:avLst/>
            <a:gdLst>
              <a:gd name="T0" fmla="*/ 2147483647 w 86"/>
              <a:gd name="T1" fmla="*/ 0 h 89"/>
              <a:gd name="T2" fmla="*/ 2147483647 w 86"/>
              <a:gd name="T3" fmla="*/ 2147483647 h 89"/>
              <a:gd name="T4" fmla="*/ 2147483647 w 86"/>
              <a:gd name="T5" fmla="*/ 2147483647 h 89"/>
              <a:gd name="T6" fmla="*/ 2147483647 w 86"/>
              <a:gd name="T7" fmla="*/ 2147483647 h 89"/>
              <a:gd name="T8" fmla="*/ 2147483647 w 86"/>
              <a:gd name="T9" fmla="*/ 2147483647 h 89"/>
              <a:gd name="T10" fmla="*/ 0 w 86"/>
              <a:gd name="T11" fmla="*/ 2147483647 h 89"/>
              <a:gd name="T12" fmla="*/ 2147483647 w 86"/>
              <a:gd name="T13" fmla="*/ 2147483647 h 89"/>
              <a:gd name="T14" fmla="*/ 2147483647 w 86"/>
              <a:gd name="T15" fmla="*/ 2147483647 h 89"/>
              <a:gd name="T16" fmla="*/ 2147483647 w 86"/>
              <a:gd name="T17" fmla="*/ 0 h 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
              <a:gd name="T28" fmla="*/ 0 h 89"/>
              <a:gd name="T29" fmla="*/ 86 w 86"/>
              <a:gd name="T30" fmla="*/ 89 h 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 h="89">
                <a:moveTo>
                  <a:pt x="77" y="0"/>
                </a:moveTo>
                <a:lnTo>
                  <a:pt x="86" y="1"/>
                </a:lnTo>
                <a:lnTo>
                  <a:pt x="60" y="41"/>
                </a:lnTo>
                <a:lnTo>
                  <a:pt x="52" y="81"/>
                </a:lnTo>
                <a:lnTo>
                  <a:pt x="26" y="89"/>
                </a:lnTo>
                <a:lnTo>
                  <a:pt x="0" y="54"/>
                </a:lnTo>
                <a:lnTo>
                  <a:pt x="12" y="38"/>
                </a:lnTo>
                <a:lnTo>
                  <a:pt x="40" y="46"/>
                </a:lnTo>
                <a:lnTo>
                  <a:pt x="77" y="0"/>
                </a:lnTo>
              </a:path>
            </a:pathLst>
          </a:custGeom>
          <a:noFill/>
          <a:ln w="1588">
            <a:solidFill>
              <a:srgbClr val="000000"/>
            </a:solidFill>
            <a:prstDash val="solid"/>
            <a:round/>
            <a:headEnd/>
            <a:tailEnd/>
          </a:ln>
        </p:spPr>
        <p:txBody>
          <a:bodyPr/>
          <a:lstStyle/>
          <a:p>
            <a:endParaRPr lang="ja-JP" altLang="en-US"/>
          </a:p>
        </p:txBody>
      </p:sp>
      <p:sp>
        <p:nvSpPr>
          <p:cNvPr id="50463" name="Freeform 286"/>
          <p:cNvSpPr>
            <a:spLocks/>
          </p:cNvSpPr>
          <p:nvPr/>
        </p:nvSpPr>
        <p:spPr bwMode="auto">
          <a:xfrm>
            <a:off x="7235825" y="5532438"/>
            <a:ext cx="15875" cy="9525"/>
          </a:xfrm>
          <a:custGeom>
            <a:avLst/>
            <a:gdLst>
              <a:gd name="T0" fmla="*/ 2147483647 w 17"/>
              <a:gd name="T1" fmla="*/ 0 h 11"/>
              <a:gd name="T2" fmla="*/ 2147483647 w 17"/>
              <a:gd name="T3" fmla="*/ 2147483647 h 11"/>
              <a:gd name="T4" fmla="*/ 2147483647 w 17"/>
              <a:gd name="T5" fmla="*/ 2147483647 h 11"/>
              <a:gd name="T6" fmla="*/ 0 w 17"/>
              <a:gd name="T7" fmla="*/ 2147483647 h 11"/>
              <a:gd name="T8" fmla="*/ 2147483647 w 17"/>
              <a:gd name="T9" fmla="*/ 0 h 11"/>
              <a:gd name="T10" fmla="*/ 0 60000 65536"/>
              <a:gd name="T11" fmla="*/ 0 60000 65536"/>
              <a:gd name="T12" fmla="*/ 0 60000 65536"/>
              <a:gd name="T13" fmla="*/ 0 60000 65536"/>
              <a:gd name="T14" fmla="*/ 0 60000 65536"/>
              <a:gd name="T15" fmla="*/ 0 w 17"/>
              <a:gd name="T16" fmla="*/ 0 h 11"/>
              <a:gd name="T17" fmla="*/ 17 w 17"/>
              <a:gd name="T18" fmla="*/ 11 h 11"/>
            </a:gdLst>
            <a:ahLst/>
            <a:cxnLst>
              <a:cxn ang="T10">
                <a:pos x="T0" y="T1"/>
              </a:cxn>
              <a:cxn ang="T11">
                <a:pos x="T2" y="T3"/>
              </a:cxn>
              <a:cxn ang="T12">
                <a:pos x="T4" y="T5"/>
              </a:cxn>
              <a:cxn ang="T13">
                <a:pos x="T6" y="T7"/>
              </a:cxn>
              <a:cxn ang="T14">
                <a:pos x="T8" y="T9"/>
              </a:cxn>
            </a:cxnLst>
            <a:rect l="T15" t="T16" r="T17" b="T18"/>
            <a:pathLst>
              <a:path w="17" h="11">
                <a:moveTo>
                  <a:pt x="8" y="0"/>
                </a:moveTo>
                <a:lnTo>
                  <a:pt x="17" y="5"/>
                </a:lnTo>
                <a:lnTo>
                  <a:pt x="10" y="11"/>
                </a:lnTo>
                <a:lnTo>
                  <a:pt x="0" y="5"/>
                </a:lnTo>
                <a:lnTo>
                  <a:pt x="8" y="0"/>
                </a:lnTo>
              </a:path>
            </a:pathLst>
          </a:custGeom>
          <a:noFill/>
          <a:ln w="1588">
            <a:solidFill>
              <a:srgbClr val="000000"/>
            </a:solidFill>
            <a:prstDash val="solid"/>
            <a:round/>
            <a:headEnd/>
            <a:tailEnd/>
          </a:ln>
        </p:spPr>
        <p:txBody>
          <a:bodyPr/>
          <a:lstStyle/>
          <a:p>
            <a:endParaRPr lang="ja-JP" altLang="en-US"/>
          </a:p>
        </p:txBody>
      </p:sp>
      <p:sp>
        <p:nvSpPr>
          <p:cNvPr id="50464" name="Freeform 287"/>
          <p:cNvSpPr>
            <a:spLocks/>
          </p:cNvSpPr>
          <p:nvPr/>
        </p:nvSpPr>
        <p:spPr bwMode="auto">
          <a:xfrm>
            <a:off x="7210425" y="5434013"/>
            <a:ext cx="87313" cy="53975"/>
          </a:xfrm>
          <a:custGeom>
            <a:avLst/>
            <a:gdLst>
              <a:gd name="T0" fmla="*/ 2147483647 w 91"/>
              <a:gd name="T1" fmla="*/ 2147483647 h 62"/>
              <a:gd name="T2" fmla="*/ 2147483647 w 91"/>
              <a:gd name="T3" fmla="*/ 2147483647 h 62"/>
              <a:gd name="T4" fmla="*/ 2147483647 w 91"/>
              <a:gd name="T5" fmla="*/ 2147483647 h 62"/>
              <a:gd name="T6" fmla="*/ 2147483647 w 91"/>
              <a:gd name="T7" fmla="*/ 2147483647 h 62"/>
              <a:gd name="T8" fmla="*/ 0 w 91"/>
              <a:gd name="T9" fmla="*/ 2147483647 h 62"/>
              <a:gd name="T10" fmla="*/ 2147483647 w 91"/>
              <a:gd name="T11" fmla="*/ 2147483647 h 62"/>
              <a:gd name="T12" fmla="*/ 2147483647 w 91"/>
              <a:gd name="T13" fmla="*/ 0 h 62"/>
              <a:gd name="T14" fmla="*/ 2147483647 w 91"/>
              <a:gd name="T15" fmla="*/ 2147483647 h 62"/>
              <a:gd name="T16" fmla="*/ 0 60000 65536"/>
              <a:gd name="T17" fmla="*/ 0 60000 65536"/>
              <a:gd name="T18" fmla="*/ 0 60000 65536"/>
              <a:gd name="T19" fmla="*/ 0 60000 65536"/>
              <a:gd name="T20" fmla="*/ 0 60000 65536"/>
              <a:gd name="T21" fmla="*/ 0 60000 65536"/>
              <a:gd name="T22" fmla="*/ 0 60000 65536"/>
              <a:gd name="T23" fmla="*/ 0 60000 65536"/>
              <a:gd name="T24" fmla="*/ 0 w 91"/>
              <a:gd name="T25" fmla="*/ 0 h 62"/>
              <a:gd name="T26" fmla="*/ 91 w 91"/>
              <a:gd name="T27" fmla="*/ 62 h 6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1" h="62">
                <a:moveTo>
                  <a:pt x="52" y="13"/>
                </a:moveTo>
                <a:lnTo>
                  <a:pt x="91" y="25"/>
                </a:lnTo>
                <a:lnTo>
                  <a:pt x="69" y="62"/>
                </a:lnTo>
                <a:lnTo>
                  <a:pt x="4" y="47"/>
                </a:lnTo>
                <a:lnTo>
                  <a:pt x="0" y="45"/>
                </a:lnTo>
                <a:lnTo>
                  <a:pt x="29" y="42"/>
                </a:lnTo>
                <a:lnTo>
                  <a:pt x="37" y="0"/>
                </a:lnTo>
                <a:lnTo>
                  <a:pt x="52" y="13"/>
                </a:lnTo>
              </a:path>
            </a:pathLst>
          </a:custGeom>
          <a:noFill/>
          <a:ln w="1588">
            <a:solidFill>
              <a:srgbClr val="000000"/>
            </a:solidFill>
            <a:prstDash val="solid"/>
            <a:round/>
            <a:headEnd/>
            <a:tailEnd/>
          </a:ln>
        </p:spPr>
        <p:txBody>
          <a:bodyPr/>
          <a:lstStyle/>
          <a:p>
            <a:endParaRPr lang="ja-JP" altLang="en-US"/>
          </a:p>
        </p:txBody>
      </p:sp>
      <p:sp>
        <p:nvSpPr>
          <p:cNvPr id="50465" name="Freeform 288"/>
          <p:cNvSpPr>
            <a:spLocks/>
          </p:cNvSpPr>
          <p:nvPr/>
        </p:nvSpPr>
        <p:spPr bwMode="auto">
          <a:xfrm>
            <a:off x="7015163" y="5416550"/>
            <a:ext cx="28575" cy="7938"/>
          </a:xfrm>
          <a:custGeom>
            <a:avLst/>
            <a:gdLst>
              <a:gd name="T0" fmla="*/ 2147483647 w 29"/>
              <a:gd name="T1" fmla="*/ 0 h 11"/>
              <a:gd name="T2" fmla="*/ 2147483647 w 29"/>
              <a:gd name="T3" fmla="*/ 2147483647 h 11"/>
              <a:gd name="T4" fmla="*/ 2147483647 w 29"/>
              <a:gd name="T5" fmla="*/ 2147483647 h 11"/>
              <a:gd name="T6" fmla="*/ 0 w 29"/>
              <a:gd name="T7" fmla="*/ 2147483647 h 11"/>
              <a:gd name="T8" fmla="*/ 2147483647 w 29"/>
              <a:gd name="T9" fmla="*/ 0 h 11"/>
              <a:gd name="T10" fmla="*/ 0 60000 65536"/>
              <a:gd name="T11" fmla="*/ 0 60000 65536"/>
              <a:gd name="T12" fmla="*/ 0 60000 65536"/>
              <a:gd name="T13" fmla="*/ 0 60000 65536"/>
              <a:gd name="T14" fmla="*/ 0 60000 65536"/>
              <a:gd name="T15" fmla="*/ 0 w 29"/>
              <a:gd name="T16" fmla="*/ 0 h 11"/>
              <a:gd name="T17" fmla="*/ 29 w 29"/>
              <a:gd name="T18" fmla="*/ 11 h 11"/>
            </a:gdLst>
            <a:ahLst/>
            <a:cxnLst>
              <a:cxn ang="T10">
                <a:pos x="T0" y="T1"/>
              </a:cxn>
              <a:cxn ang="T11">
                <a:pos x="T2" y="T3"/>
              </a:cxn>
              <a:cxn ang="T12">
                <a:pos x="T4" y="T5"/>
              </a:cxn>
              <a:cxn ang="T13">
                <a:pos x="T6" y="T7"/>
              </a:cxn>
              <a:cxn ang="T14">
                <a:pos x="T8" y="T9"/>
              </a:cxn>
            </a:cxnLst>
            <a:rect l="T15" t="T16" r="T17" b="T18"/>
            <a:pathLst>
              <a:path w="29" h="11">
                <a:moveTo>
                  <a:pt x="14" y="0"/>
                </a:moveTo>
                <a:lnTo>
                  <a:pt x="29" y="6"/>
                </a:lnTo>
                <a:lnTo>
                  <a:pt x="21" y="11"/>
                </a:lnTo>
                <a:lnTo>
                  <a:pt x="0" y="6"/>
                </a:lnTo>
                <a:lnTo>
                  <a:pt x="14" y="0"/>
                </a:lnTo>
              </a:path>
            </a:pathLst>
          </a:custGeom>
          <a:noFill/>
          <a:ln w="1588">
            <a:solidFill>
              <a:srgbClr val="000000"/>
            </a:solidFill>
            <a:prstDash val="solid"/>
            <a:round/>
            <a:headEnd/>
            <a:tailEnd/>
          </a:ln>
        </p:spPr>
        <p:txBody>
          <a:bodyPr/>
          <a:lstStyle/>
          <a:p>
            <a:endParaRPr lang="ja-JP" altLang="en-US"/>
          </a:p>
        </p:txBody>
      </p:sp>
      <p:sp>
        <p:nvSpPr>
          <p:cNvPr id="50466" name="Freeform 289"/>
          <p:cNvSpPr>
            <a:spLocks/>
          </p:cNvSpPr>
          <p:nvPr/>
        </p:nvSpPr>
        <p:spPr bwMode="auto">
          <a:xfrm>
            <a:off x="6407150" y="3665538"/>
            <a:ext cx="47625" cy="63500"/>
          </a:xfrm>
          <a:custGeom>
            <a:avLst/>
            <a:gdLst>
              <a:gd name="T0" fmla="*/ 2147483647 w 25"/>
              <a:gd name="T1" fmla="*/ 2147483647 h 39"/>
              <a:gd name="T2" fmla="*/ 2147483647 w 25"/>
              <a:gd name="T3" fmla="*/ 0 h 39"/>
              <a:gd name="T4" fmla="*/ 0 w 25"/>
              <a:gd name="T5" fmla="*/ 2147483647 h 39"/>
              <a:gd name="T6" fmla="*/ 2147483647 w 25"/>
              <a:gd name="T7" fmla="*/ 2147483647 h 39"/>
              <a:gd name="T8" fmla="*/ 2147483647 w 25"/>
              <a:gd name="T9" fmla="*/ 2147483647 h 39"/>
              <a:gd name="T10" fmla="*/ 2147483647 w 25"/>
              <a:gd name="T11" fmla="*/ 2147483647 h 39"/>
              <a:gd name="T12" fmla="*/ 0 60000 65536"/>
              <a:gd name="T13" fmla="*/ 0 60000 65536"/>
              <a:gd name="T14" fmla="*/ 0 60000 65536"/>
              <a:gd name="T15" fmla="*/ 0 60000 65536"/>
              <a:gd name="T16" fmla="*/ 0 60000 65536"/>
              <a:gd name="T17" fmla="*/ 0 60000 65536"/>
              <a:gd name="T18" fmla="*/ 0 w 25"/>
              <a:gd name="T19" fmla="*/ 0 h 39"/>
              <a:gd name="T20" fmla="*/ 25 w 25"/>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25" h="39">
                <a:moveTo>
                  <a:pt x="19" y="20"/>
                </a:moveTo>
                <a:lnTo>
                  <a:pt x="16" y="0"/>
                </a:lnTo>
                <a:lnTo>
                  <a:pt x="0" y="3"/>
                </a:lnTo>
                <a:lnTo>
                  <a:pt x="6" y="39"/>
                </a:lnTo>
                <a:lnTo>
                  <a:pt x="25" y="36"/>
                </a:lnTo>
                <a:lnTo>
                  <a:pt x="19" y="20"/>
                </a:lnTo>
                <a:close/>
              </a:path>
            </a:pathLst>
          </a:custGeom>
          <a:solidFill>
            <a:srgbClr val="00FF00">
              <a:alpha val="59999"/>
            </a:srgbClr>
          </a:solidFill>
          <a:ln w="1651">
            <a:solidFill>
              <a:srgbClr val="000000"/>
            </a:solidFill>
            <a:round/>
            <a:headEnd type="none" w="med" len="med"/>
            <a:tailEnd type="none" w="med" len="med"/>
          </a:ln>
        </p:spPr>
        <p:txBody>
          <a:bodyPr/>
          <a:lstStyle/>
          <a:p>
            <a:endParaRPr lang="ja-JP" altLang="en-US"/>
          </a:p>
        </p:txBody>
      </p:sp>
      <p:sp>
        <p:nvSpPr>
          <p:cNvPr id="50467" name="Freeform 290"/>
          <p:cNvSpPr>
            <a:spLocks/>
          </p:cNvSpPr>
          <p:nvPr/>
        </p:nvSpPr>
        <p:spPr bwMode="auto">
          <a:xfrm>
            <a:off x="6442075" y="3663950"/>
            <a:ext cx="46038" cy="60325"/>
          </a:xfrm>
          <a:custGeom>
            <a:avLst/>
            <a:gdLst>
              <a:gd name="T0" fmla="*/ 2147483647 w 25"/>
              <a:gd name="T1" fmla="*/ 2147483647 h 37"/>
              <a:gd name="T2" fmla="*/ 2147483647 w 25"/>
              <a:gd name="T3" fmla="*/ 0 h 37"/>
              <a:gd name="T4" fmla="*/ 0 w 25"/>
              <a:gd name="T5" fmla="*/ 2147483647 h 37"/>
              <a:gd name="T6" fmla="*/ 0 w 25"/>
              <a:gd name="T7" fmla="*/ 2147483647 h 37"/>
              <a:gd name="T8" fmla="*/ 2147483647 w 25"/>
              <a:gd name="T9" fmla="*/ 2147483647 h 37"/>
              <a:gd name="T10" fmla="*/ 2147483647 w 25"/>
              <a:gd name="T11" fmla="*/ 2147483647 h 37"/>
              <a:gd name="T12" fmla="*/ 2147483647 w 25"/>
              <a:gd name="T13" fmla="*/ 2147483647 h 37"/>
              <a:gd name="T14" fmla="*/ 0 60000 65536"/>
              <a:gd name="T15" fmla="*/ 0 60000 65536"/>
              <a:gd name="T16" fmla="*/ 0 60000 65536"/>
              <a:gd name="T17" fmla="*/ 0 60000 65536"/>
              <a:gd name="T18" fmla="*/ 0 60000 65536"/>
              <a:gd name="T19" fmla="*/ 0 60000 65536"/>
              <a:gd name="T20" fmla="*/ 0 60000 65536"/>
              <a:gd name="T21" fmla="*/ 0 w 25"/>
              <a:gd name="T22" fmla="*/ 0 h 37"/>
              <a:gd name="T23" fmla="*/ 25 w 25"/>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37">
                <a:moveTo>
                  <a:pt x="19" y="19"/>
                </a:moveTo>
                <a:lnTo>
                  <a:pt x="18" y="0"/>
                </a:lnTo>
                <a:lnTo>
                  <a:pt x="0" y="1"/>
                </a:lnTo>
                <a:lnTo>
                  <a:pt x="0" y="22"/>
                </a:lnTo>
                <a:lnTo>
                  <a:pt x="9" y="37"/>
                </a:lnTo>
                <a:lnTo>
                  <a:pt x="25" y="31"/>
                </a:lnTo>
                <a:lnTo>
                  <a:pt x="19" y="19"/>
                </a:lnTo>
                <a:close/>
              </a:path>
            </a:pathLst>
          </a:custGeom>
          <a:solidFill>
            <a:srgbClr val="00FF00">
              <a:alpha val="59999"/>
            </a:srgbClr>
          </a:solidFill>
          <a:ln w="1651">
            <a:solidFill>
              <a:srgbClr val="000000"/>
            </a:solidFill>
            <a:round/>
            <a:headEnd type="none" w="med" len="med"/>
            <a:tailEnd type="none" w="med" len="med"/>
          </a:ln>
        </p:spPr>
        <p:txBody>
          <a:bodyPr/>
          <a:lstStyle/>
          <a:p>
            <a:endParaRPr lang="ja-JP" altLang="en-US"/>
          </a:p>
        </p:txBody>
      </p:sp>
      <p:sp>
        <p:nvSpPr>
          <p:cNvPr id="50468" name="Rectangle 291"/>
          <p:cNvSpPr>
            <a:spLocks noChangeArrowheads="1"/>
          </p:cNvSpPr>
          <p:nvPr/>
        </p:nvSpPr>
        <p:spPr bwMode="auto">
          <a:xfrm>
            <a:off x="6364288" y="3548063"/>
            <a:ext cx="133350"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CK1</a:t>
            </a:r>
            <a:endParaRPr kumimoji="1" lang="en-US" altLang="ja-JP" sz="1200">
              <a:latin typeface="Garamond" pitchFamily="18" charset="0"/>
            </a:endParaRPr>
          </a:p>
        </p:txBody>
      </p:sp>
      <p:sp>
        <p:nvSpPr>
          <p:cNvPr id="50469" name="Freeform 292"/>
          <p:cNvSpPr>
            <a:spLocks/>
          </p:cNvSpPr>
          <p:nvPr/>
        </p:nvSpPr>
        <p:spPr bwMode="auto">
          <a:xfrm>
            <a:off x="6872288" y="1957388"/>
            <a:ext cx="295275" cy="328612"/>
          </a:xfrm>
          <a:custGeom>
            <a:avLst/>
            <a:gdLst>
              <a:gd name="T0" fmla="*/ 2147483647 w 186"/>
              <a:gd name="T1" fmla="*/ 0 h 207"/>
              <a:gd name="T2" fmla="*/ 0 w 186"/>
              <a:gd name="T3" fmla="*/ 2147483647 h 207"/>
              <a:gd name="T4" fmla="*/ 2147483647 w 186"/>
              <a:gd name="T5" fmla="*/ 2147483647 h 207"/>
              <a:gd name="T6" fmla="*/ 2147483647 w 186"/>
              <a:gd name="T7" fmla="*/ 0 h 207"/>
              <a:gd name="T8" fmla="*/ 2147483647 w 186"/>
              <a:gd name="T9" fmla="*/ 0 h 207"/>
              <a:gd name="T10" fmla="*/ 0 60000 65536"/>
              <a:gd name="T11" fmla="*/ 0 60000 65536"/>
              <a:gd name="T12" fmla="*/ 0 60000 65536"/>
              <a:gd name="T13" fmla="*/ 0 60000 65536"/>
              <a:gd name="T14" fmla="*/ 0 60000 65536"/>
              <a:gd name="T15" fmla="*/ 0 w 186"/>
              <a:gd name="T16" fmla="*/ 0 h 207"/>
              <a:gd name="T17" fmla="*/ 186 w 186"/>
              <a:gd name="T18" fmla="*/ 207 h 207"/>
            </a:gdLst>
            <a:ahLst/>
            <a:cxnLst>
              <a:cxn ang="T10">
                <a:pos x="T0" y="T1"/>
              </a:cxn>
              <a:cxn ang="T11">
                <a:pos x="T2" y="T3"/>
              </a:cxn>
              <a:cxn ang="T12">
                <a:pos x="T4" y="T5"/>
              </a:cxn>
              <a:cxn ang="T13">
                <a:pos x="T6" y="T7"/>
              </a:cxn>
              <a:cxn ang="T14">
                <a:pos x="T8" y="T9"/>
              </a:cxn>
            </a:cxnLst>
            <a:rect l="T15" t="T16" r="T17" b="T18"/>
            <a:pathLst>
              <a:path w="186" h="207">
                <a:moveTo>
                  <a:pt x="51" y="0"/>
                </a:moveTo>
                <a:lnTo>
                  <a:pt x="0" y="207"/>
                </a:lnTo>
                <a:lnTo>
                  <a:pt x="186" y="201"/>
                </a:lnTo>
                <a:lnTo>
                  <a:pt x="180" y="0"/>
                </a:lnTo>
                <a:lnTo>
                  <a:pt x="51" y="0"/>
                </a:lnTo>
                <a:close/>
              </a:path>
            </a:pathLst>
          </a:custGeom>
          <a:solidFill>
            <a:srgbClr val="00FF00">
              <a:alpha val="70195"/>
            </a:srgbClr>
          </a:solidFill>
          <a:ln w="3175" cap="flat" cmpd="sng">
            <a:solidFill>
              <a:srgbClr val="008000"/>
            </a:solidFill>
            <a:prstDash val="solid"/>
            <a:round/>
            <a:headEnd/>
            <a:tailEnd/>
          </a:ln>
        </p:spPr>
        <p:txBody>
          <a:bodyPr wrap="none" anchor="ctr"/>
          <a:lstStyle/>
          <a:p>
            <a:endParaRPr lang="ja-JP" altLang="en-US"/>
          </a:p>
        </p:txBody>
      </p:sp>
      <p:sp>
        <p:nvSpPr>
          <p:cNvPr id="50470" name="Freeform 293"/>
          <p:cNvSpPr>
            <a:spLocks/>
          </p:cNvSpPr>
          <p:nvPr/>
        </p:nvSpPr>
        <p:spPr bwMode="auto">
          <a:xfrm>
            <a:off x="6962775" y="1831975"/>
            <a:ext cx="88900" cy="85725"/>
          </a:xfrm>
          <a:custGeom>
            <a:avLst/>
            <a:gdLst>
              <a:gd name="T0" fmla="*/ 2147483647 w 56"/>
              <a:gd name="T1" fmla="*/ 2147483647 h 54"/>
              <a:gd name="T2" fmla="*/ 0 w 56"/>
              <a:gd name="T3" fmla="*/ 2147483647 h 54"/>
              <a:gd name="T4" fmla="*/ 2147483647 w 56"/>
              <a:gd name="T5" fmla="*/ 2147483647 h 54"/>
              <a:gd name="T6" fmla="*/ 2147483647 w 56"/>
              <a:gd name="T7" fmla="*/ 0 h 54"/>
              <a:gd name="T8" fmla="*/ 2147483647 w 56"/>
              <a:gd name="T9" fmla="*/ 2147483647 h 54"/>
              <a:gd name="T10" fmla="*/ 0 60000 65536"/>
              <a:gd name="T11" fmla="*/ 0 60000 65536"/>
              <a:gd name="T12" fmla="*/ 0 60000 65536"/>
              <a:gd name="T13" fmla="*/ 0 60000 65536"/>
              <a:gd name="T14" fmla="*/ 0 60000 65536"/>
              <a:gd name="T15" fmla="*/ 0 w 56"/>
              <a:gd name="T16" fmla="*/ 0 h 54"/>
              <a:gd name="T17" fmla="*/ 56 w 56"/>
              <a:gd name="T18" fmla="*/ 54 h 54"/>
            </a:gdLst>
            <a:ahLst/>
            <a:cxnLst>
              <a:cxn ang="T10">
                <a:pos x="T0" y="T1"/>
              </a:cxn>
              <a:cxn ang="T11">
                <a:pos x="T2" y="T3"/>
              </a:cxn>
              <a:cxn ang="T12">
                <a:pos x="T4" y="T5"/>
              </a:cxn>
              <a:cxn ang="T13">
                <a:pos x="T6" y="T7"/>
              </a:cxn>
              <a:cxn ang="T14">
                <a:pos x="T8" y="T9"/>
              </a:cxn>
            </a:cxnLst>
            <a:rect l="T15" t="T16" r="T17" b="T18"/>
            <a:pathLst>
              <a:path w="56" h="54">
                <a:moveTo>
                  <a:pt x="10" y="2"/>
                </a:moveTo>
                <a:lnTo>
                  <a:pt x="0" y="54"/>
                </a:lnTo>
                <a:lnTo>
                  <a:pt x="56" y="54"/>
                </a:lnTo>
                <a:lnTo>
                  <a:pt x="54" y="0"/>
                </a:lnTo>
                <a:lnTo>
                  <a:pt x="10" y="2"/>
                </a:lnTo>
                <a:close/>
              </a:path>
            </a:pathLst>
          </a:custGeom>
          <a:solidFill>
            <a:srgbClr val="00FF00">
              <a:alpha val="79999"/>
            </a:srgbClr>
          </a:solidFill>
          <a:ln w="3175" cap="flat" cmpd="sng">
            <a:solidFill>
              <a:srgbClr val="008000"/>
            </a:solidFill>
            <a:prstDash val="solid"/>
            <a:round/>
            <a:headEnd/>
            <a:tailEnd/>
          </a:ln>
        </p:spPr>
        <p:txBody>
          <a:bodyPr wrap="none" anchor="ctr"/>
          <a:lstStyle/>
          <a:p>
            <a:endParaRPr lang="ja-JP" altLang="en-US"/>
          </a:p>
        </p:txBody>
      </p:sp>
      <p:sp>
        <p:nvSpPr>
          <p:cNvPr id="50471" name="Rectangle 294"/>
          <p:cNvSpPr>
            <a:spLocks noChangeArrowheads="1"/>
          </p:cNvSpPr>
          <p:nvPr/>
        </p:nvSpPr>
        <p:spPr bwMode="auto">
          <a:xfrm>
            <a:off x="6981825" y="2036763"/>
            <a:ext cx="131763" cy="92075"/>
          </a:xfrm>
          <a:prstGeom prst="rect">
            <a:avLst/>
          </a:prstGeom>
          <a:noFill/>
          <a:ln w="9525">
            <a:noFill/>
            <a:miter lim="800000"/>
            <a:headEnd/>
            <a:tailEnd/>
          </a:ln>
        </p:spPr>
        <p:txBody>
          <a:bodyPr wrap="none" lIns="0" tIns="0" rIns="0" bIns="0">
            <a:spAutoFit/>
          </a:bodyPr>
          <a:lstStyle/>
          <a:p>
            <a:pPr eaLnBrk="1" hangingPunct="1"/>
            <a:r>
              <a:rPr kumimoji="1" lang="en-US" altLang="ja-JP" sz="600">
                <a:solidFill>
                  <a:srgbClr val="000000"/>
                </a:solidFill>
                <a:latin typeface="ＭＳ Ｐゴシック" charset="-128"/>
              </a:rPr>
              <a:t>TH2</a:t>
            </a:r>
            <a:endParaRPr kumimoji="1" lang="en-US" altLang="ja-JP" sz="1200">
              <a:latin typeface="Garamond" pitchFamily="18" charset="0"/>
            </a:endParaRPr>
          </a:p>
        </p:txBody>
      </p:sp>
      <p:sp>
        <p:nvSpPr>
          <p:cNvPr id="50473" name="Rectangle 348"/>
          <p:cNvSpPr>
            <a:spLocks noChangeArrowheads="1"/>
          </p:cNvSpPr>
          <p:nvPr/>
        </p:nvSpPr>
        <p:spPr bwMode="auto">
          <a:xfrm>
            <a:off x="3195638" y="4003675"/>
            <a:ext cx="38100" cy="168275"/>
          </a:xfrm>
          <a:prstGeom prst="rect">
            <a:avLst/>
          </a:prstGeom>
          <a:noFill/>
          <a:ln w="9525">
            <a:noFill/>
            <a:miter lim="800000"/>
            <a:headEnd/>
            <a:tailEnd/>
          </a:ln>
        </p:spPr>
        <p:txBody>
          <a:bodyPr wrap="none" lIns="0" tIns="0" rIns="0" bIns="0">
            <a:spAutoFit/>
          </a:bodyPr>
          <a:lstStyle/>
          <a:p>
            <a:pPr algn="ctr" eaLnBrk="1" hangingPunct="1"/>
            <a:r>
              <a:rPr kumimoji="1" lang="en-US" altLang="ja-JP" sz="1100">
                <a:solidFill>
                  <a:srgbClr val="000000"/>
                </a:solidFill>
                <a:latin typeface="Century" pitchFamily="18" charset="0"/>
              </a:rPr>
              <a:t> </a:t>
            </a:r>
            <a:endParaRPr kumimoji="1" lang="en-US" altLang="ja-JP"/>
          </a:p>
        </p:txBody>
      </p:sp>
      <p:pic>
        <p:nvPicPr>
          <p:cNvPr id="50475" name="Picture 350" descr="CSDE003"/>
          <p:cNvPicPr preferRelativeResize="0">
            <a:picLocks noChangeAspect="1" noChangeArrowheads="1"/>
          </p:cNvPicPr>
          <p:nvPr/>
        </p:nvPicPr>
        <p:blipFill>
          <a:blip r:embed="rId4" cstate="print"/>
          <a:srcRect/>
          <a:stretch>
            <a:fillRect/>
          </a:stretch>
        </p:blipFill>
        <p:spPr bwMode="auto">
          <a:xfrm flipH="1">
            <a:off x="3275856" y="1268760"/>
            <a:ext cx="1619250" cy="1447800"/>
          </a:xfrm>
          <a:prstGeom prst="rect">
            <a:avLst/>
          </a:prstGeom>
          <a:solidFill>
            <a:srgbClr val="FFFFFF"/>
          </a:solidFill>
          <a:ln w="9525">
            <a:noFill/>
            <a:miter lim="800000"/>
            <a:headEnd/>
            <a:tailEnd/>
          </a:ln>
        </p:spPr>
      </p:pic>
      <p:sp>
        <p:nvSpPr>
          <p:cNvPr id="50476" name="AutoShape 351"/>
          <p:cNvSpPr>
            <a:spLocks noChangeArrowheads="1"/>
          </p:cNvSpPr>
          <p:nvPr/>
        </p:nvSpPr>
        <p:spPr bwMode="auto">
          <a:xfrm>
            <a:off x="755576" y="3933056"/>
            <a:ext cx="2376488" cy="1865313"/>
          </a:xfrm>
          <a:prstGeom prst="wedgeRoundRectCallout">
            <a:avLst>
              <a:gd name="adj1" fmla="val -27127"/>
              <a:gd name="adj2" fmla="val -93658"/>
              <a:gd name="adj3" fmla="val 16667"/>
            </a:avLst>
          </a:prstGeom>
          <a:solidFill>
            <a:srgbClr val="FFFFFF"/>
          </a:solidFill>
          <a:ln w="9525" algn="ctr">
            <a:solidFill>
              <a:schemeClr val="tx1"/>
            </a:solidFill>
            <a:miter lim="800000"/>
            <a:headEnd/>
            <a:tailEnd/>
          </a:ln>
        </p:spPr>
        <p:txBody>
          <a:bodyPr anchor="ctr"/>
          <a:lstStyle/>
          <a:p>
            <a:pPr algn="ctr" eaLnBrk="1" hangingPunct="1"/>
            <a:endParaRPr kumimoji="1" lang="ja-JP" altLang="ja-JP">
              <a:solidFill>
                <a:srgbClr val="000000"/>
              </a:solidFill>
            </a:endParaRPr>
          </a:p>
        </p:txBody>
      </p:sp>
      <p:pic>
        <p:nvPicPr>
          <p:cNvPr id="50477" name="Picture 352" descr="スケジュール"/>
          <p:cNvPicPr preferRelativeResize="0">
            <a:picLocks noChangeAspect="1" noChangeArrowheads="1"/>
          </p:cNvPicPr>
          <p:nvPr/>
        </p:nvPicPr>
        <p:blipFill>
          <a:blip r:embed="rId5" cstate="print"/>
          <a:srcRect/>
          <a:stretch>
            <a:fillRect/>
          </a:stretch>
        </p:blipFill>
        <p:spPr bwMode="auto">
          <a:xfrm>
            <a:off x="827584" y="4077072"/>
            <a:ext cx="2166937" cy="1582738"/>
          </a:xfrm>
          <a:prstGeom prst="rect">
            <a:avLst/>
          </a:prstGeom>
          <a:solidFill>
            <a:srgbClr val="FFFFFF"/>
          </a:solidFill>
          <a:ln w="9525">
            <a:noFill/>
            <a:miter lim="800000"/>
            <a:headEnd/>
            <a:tailEnd/>
          </a:ln>
        </p:spPr>
      </p:pic>
      <p:grpSp>
        <p:nvGrpSpPr>
          <p:cNvPr id="2" name="Group 354"/>
          <p:cNvGrpSpPr>
            <a:grpSpLocks/>
          </p:cNvGrpSpPr>
          <p:nvPr/>
        </p:nvGrpSpPr>
        <p:grpSpPr bwMode="auto">
          <a:xfrm rot="226111">
            <a:off x="5938838" y="2062163"/>
            <a:ext cx="862012" cy="433387"/>
            <a:chOff x="3528" y="22"/>
            <a:chExt cx="788" cy="333"/>
          </a:xfrm>
        </p:grpSpPr>
        <p:sp>
          <p:nvSpPr>
            <p:cNvPr id="50646" name="Freeform 355"/>
            <p:cNvSpPr>
              <a:spLocks/>
            </p:cNvSpPr>
            <p:nvPr/>
          </p:nvSpPr>
          <p:spPr bwMode="auto">
            <a:xfrm>
              <a:off x="3770" y="22"/>
              <a:ext cx="165" cy="78"/>
            </a:xfrm>
            <a:custGeom>
              <a:avLst/>
              <a:gdLst>
                <a:gd name="T0" fmla="*/ 100 w 165"/>
                <a:gd name="T1" fmla="*/ 34 h 78"/>
                <a:gd name="T2" fmla="*/ 103 w 165"/>
                <a:gd name="T3" fmla="*/ 30 h 78"/>
                <a:gd name="T4" fmla="*/ 108 w 165"/>
                <a:gd name="T5" fmla="*/ 30 h 78"/>
                <a:gd name="T6" fmla="*/ 112 w 165"/>
                <a:gd name="T7" fmla="*/ 34 h 78"/>
                <a:gd name="T8" fmla="*/ 112 w 165"/>
                <a:gd name="T9" fmla="*/ 39 h 78"/>
                <a:gd name="T10" fmla="*/ 109 w 165"/>
                <a:gd name="T11" fmla="*/ 66 h 78"/>
                <a:gd name="T12" fmla="*/ 124 w 165"/>
                <a:gd name="T13" fmla="*/ 68 h 78"/>
                <a:gd name="T14" fmla="*/ 136 w 165"/>
                <a:gd name="T15" fmla="*/ 69 h 78"/>
                <a:gd name="T16" fmla="*/ 144 w 165"/>
                <a:gd name="T17" fmla="*/ 70 h 78"/>
                <a:gd name="T18" fmla="*/ 149 w 165"/>
                <a:gd name="T19" fmla="*/ 72 h 78"/>
                <a:gd name="T20" fmla="*/ 157 w 165"/>
                <a:gd name="T21" fmla="*/ 75 h 78"/>
                <a:gd name="T22" fmla="*/ 162 w 165"/>
                <a:gd name="T23" fmla="*/ 57 h 78"/>
                <a:gd name="T24" fmla="*/ 165 w 165"/>
                <a:gd name="T25" fmla="*/ 11 h 78"/>
                <a:gd name="T26" fmla="*/ 158 w 165"/>
                <a:gd name="T27" fmla="*/ 2 h 78"/>
                <a:gd name="T28" fmla="*/ 141 w 165"/>
                <a:gd name="T29" fmla="*/ 1 h 78"/>
                <a:gd name="T30" fmla="*/ 120 w 165"/>
                <a:gd name="T31" fmla="*/ 1 h 78"/>
                <a:gd name="T32" fmla="*/ 103 w 165"/>
                <a:gd name="T33" fmla="*/ 0 h 78"/>
                <a:gd name="T34" fmla="*/ 95 w 165"/>
                <a:gd name="T35" fmla="*/ 0 h 78"/>
                <a:gd name="T36" fmla="*/ 86 w 165"/>
                <a:gd name="T37" fmla="*/ 0 h 78"/>
                <a:gd name="T38" fmla="*/ 77 w 165"/>
                <a:gd name="T39" fmla="*/ 2 h 78"/>
                <a:gd name="T40" fmla="*/ 69 w 165"/>
                <a:gd name="T41" fmla="*/ 5 h 78"/>
                <a:gd name="T42" fmla="*/ 63 w 165"/>
                <a:gd name="T43" fmla="*/ 10 h 78"/>
                <a:gd name="T44" fmla="*/ 49 w 165"/>
                <a:gd name="T45" fmla="*/ 21 h 78"/>
                <a:gd name="T46" fmla="*/ 29 w 165"/>
                <a:gd name="T47" fmla="*/ 37 h 78"/>
                <a:gd name="T48" fmla="*/ 9 w 165"/>
                <a:gd name="T49" fmla="*/ 53 h 78"/>
                <a:gd name="T50" fmla="*/ 0 w 165"/>
                <a:gd name="T51" fmla="*/ 60 h 78"/>
                <a:gd name="T52" fmla="*/ 0 w 165"/>
                <a:gd name="T53" fmla="*/ 60 h 78"/>
                <a:gd name="T54" fmla="*/ 3 w 165"/>
                <a:gd name="T55" fmla="*/ 59 h 78"/>
                <a:gd name="T56" fmla="*/ 11 w 165"/>
                <a:gd name="T57" fmla="*/ 59 h 78"/>
                <a:gd name="T58" fmla="*/ 20 w 165"/>
                <a:gd name="T59" fmla="*/ 59 h 78"/>
                <a:gd name="T60" fmla="*/ 31 w 165"/>
                <a:gd name="T61" fmla="*/ 59 h 78"/>
                <a:gd name="T62" fmla="*/ 43 w 165"/>
                <a:gd name="T63" fmla="*/ 60 h 78"/>
                <a:gd name="T64" fmla="*/ 56 w 165"/>
                <a:gd name="T65" fmla="*/ 61 h 78"/>
                <a:gd name="T66" fmla="*/ 69 w 165"/>
                <a:gd name="T67" fmla="*/ 62 h 78"/>
                <a:gd name="T68" fmla="*/ 82 w 165"/>
                <a:gd name="T69" fmla="*/ 63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5"/>
                <a:gd name="T106" fmla="*/ 0 h 78"/>
                <a:gd name="T107" fmla="*/ 165 w 165"/>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close/>
                </a:path>
              </a:pathLst>
            </a:custGeom>
            <a:solidFill>
              <a:srgbClr val="FFFFFF"/>
            </a:solidFill>
            <a:ln w="9525">
              <a:noFill/>
              <a:round/>
              <a:headEnd/>
              <a:tailEnd/>
            </a:ln>
          </p:spPr>
          <p:txBody>
            <a:bodyPr/>
            <a:lstStyle/>
            <a:p>
              <a:endParaRPr lang="ja-JP" altLang="en-US"/>
            </a:p>
          </p:txBody>
        </p:sp>
        <p:sp>
          <p:nvSpPr>
            <p:cNvPr id="50647" name="Freeform 356"/>
            <p:cNvSpPr>
              <a:spLocks/>
            </p:cNvSpPr>
            <p:nvPr/>
          </p:nvSpPr>
          <p:spPr bwMode="auto">
            <a:xfrm>
              <a:off x="3770" y="22"/>
              <a:ext cx="165" cy="78"/>
            </a:xfrm>
            <a:custGeom>
              <a:avLst/>
              <a:gdLst>
                <a:gd name="T0" fmla="*/ 100 w 165"/>
                <a:gd name="T1" fmla="*/ 34 h 78"/>
                <a:gd name="T2" fmla="*/ 101 w 165"/>
                <a:gd name="T3" fmla="*/ 32 h 78"/>
                <a:gd name="T4" fmla="*/ 106 w 165"/>
                <a:gd name="T5" fmla="*/ 30 h 78"/>
                <a:gd name="T6" fmla="*/ 108 w 165"/>
                <a:gd name="T7" fmla="*/ 30 h 78"/>
                <a:gd name="T8" fmla="*/ 112 w 165"/>
                <a:gd name="T9" fmla="*/ 34 h 78"/>
                <a:gd name="T10" fmla="*/ 112 w 165"/>
                <a:gd name="T11" fmla="*/ 39 h 78"/>
                <a:gd name="T12" fmla="*/ 101 w 165"/>
                <a:gd name="T13" fmla="*/ 65 h 78"/>
                <a:gd name="T14" fmla="*/ 117 w 165"/>
                <a:gd name="T15" fmla="*/ 67 h 78"/>
                <a:gd name="T16" fmla="*/ 130 w 165"/>
                <a:gd name="T17" fmla="*/ 69 h 78"/>
                <a:gd name="T18" fmla="*/ 140 w 165"/>
                <a:gd name="T19" fmla="*/ 70 h 78"/>
                <a:gd name="T20" fmla="*/ 146 w 165"/>
                <a:gd name="T21" fmla="*/ 71 h 78"/>
                <a:gd name="T22" fmla="*/ 149 w 165"/>
                <a:gd name="T23" fmla="*/ 72 h 78"/>
                <a:gd name="T24" fmla="*/ 157 w 165"/>
                <a:gd name="T25" fmla="*/ 75 h 78"/>
                <a:gd name="T26" fmla="*/ 160 w 165"/>
                <a:gd name="T27" fmla="*/ 78 h 78"/>
                <a:gd name="T28" fmla="*/ 164 w 165"/>
                <a:gd name="T29" fmla="*/ 32 h 78"/>
                <a:gd name="T30" fmla="*/ 162 w 165"/>
                <a:gd name="T31" fmla="*/ 2 h 78"/>
                <a:gd name="T32" fmla="*/ 158 w 165"/>
                <a:gd name="T33" fmla="*/ 2 h 78"/>
                <a:gd name="T34" fmla="*/ 141 w 165"/>
                <a:gd name="T35" fmla="*/ 1 h 78"/>
                <a:gd name="T36" fmla="*/ 120 w 165"/>
                <a:gd name="T37" fmla="*/ 1 h 78"/>
                <a:gd name="T38" fmla="*/ 103 w 165"/>
                <a:gd name="T39" fmla="*/ 0 h 78"/>
                <a:gd name="T40" fmla="*/ 98 w 165"/>
                <a:gd name="T41" fmla="*/ 0 h 78"/>
                <a:gd name="T42" fmla="*/ 91 w 165"/>
                <a:gd name="T43" fmla="*/ 0 h 78"/>
                <a:gd name="T44" fmla="*/ 81 w 165"/>
                <a:gd name="T45" fmla="*/ 1 h 78"/>
                <a:gd name="T46" fmla="*/ 72 w 165"/>
                <a:gd name="T47" fmla="*/ 3 h 78"/>
                <a:gd name="T48" fmla="*/ 67 w 165"/>
                <a:gd name="T49" fmla="*/ 7 h 78"/>
                <a:gd name="T50" fmla="*/ 63 w 165"/>
                <a:gd name="T51" fmla="*/ 10 h 78"/>
                <a:gd name="T52" fmla="*/ 49 w 165"/>
                <a:gd name="T53" fmla="*/ 21 h 78"/>
                <a:gd name="T54" fmla="*/ 29 w 165"/>
                <a:gd name="T55" fmla="*/ 37 h 78"/>
                <a:gd name="T56" fmla="*/ 9 w 165"/>
                <a:gd name="T57" fmla="*/ 53 h 78"/>
                <a:gd name="T58" fmla="*/ 0 w 165"/>
                <a:gd name="T59" fmla="*/ 60 h 78"/>
                <a:gd name="T60" fmla="*/ 0 w 165"/>
                <a:gd name="T61" fmla="*/ 60 h 78"/>
                <a:gd name="T62" fmla="*/ 1 w 165"/>
                <a:gd name="T63" fmla="*/ 60 h 78"/>
                <a:gd name="T64" fmla="*/ 3 w 165"/>
                <a:gd name="T65" fmla="*/ 59 h 78"/>
                <a:gd name="T66" fmla="*/ 11 w 165"/>
                <a:gd name="T67" fmla="*/ 59 h 78"/>
                <a:gd name="T68" fmla="*/ 20 w 165"/>
                <a:gd name="T69" fmla="*/ 59 h 78"/>
                <a:gd name="T70" fmla="*/ 31 w 165"/>
                <a:gd name="T71" fmla="*/ 59 h 78"/>
                <a:gd name="T72" fmla="*/ 43 w 165"/>
                <a:gd name="T73" fmla="*/ 60 h 78"/>
                <a:gd name="T74" fmla="*/ 56 w 165"/>
                <a:gd name="T75" fmla="*/ 61 h 78"/>
                <a:gd name="T76" fmla="*/ 69 w 165"/>
                <a:gd name="T77" fmla="*/ 62 h 78"/>
                <a:gd name="T78" fmla="*/ 82 w 165"/>
                <a:gd name="T79" fmla="*/ 63 h 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
                <a:gd name="T121" fmla="*/ 0 h 78"/>
                <a:gd name="T122" fmla="*/ 165 w 165"/>
                <a:gd name="T123" fmla="*/ 78 h 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path>
              </a:pathLst>
            </a:custGeom>
            <a:noFill/>
            <a:ln w="0">
              <a:solidFill>
                <a:srgbClr val="000000"/>
              </a:solidFill>
              <a:prstDash val="solid"/>
              <a:round/>
              <a:headEnd/>
              <a:tailEnd/>
            </a:ln>
          </p:spPr>
          <p:txBody>
            <a:bodyPr/>
            <a:lstStyle/>
            <a:p>
              <a:endParaRPr lang="ja-JP" altLang="en-US"/>
            </a:p>
          </p:txBody>
        </p:sp>
        <p:sp>
          <p:nvSpPr>
            <p:cNvPr id="50648" name="Freeform 357"/>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1 h 2"/>
                <a:gd name="T12" fmla="*/ 0 w 1"/>
                <a:gd name="T13" fmla="*/ 1 h 2"/>
                <a:gd name="T14" fmla="*/ 0 w 1"/>
                <a:gd name="T15" fmla="*/ 0 h 2"/>
                <a:gd name="T16" fmla="*/ 0 w 1"/>
                <a:gd name="T17" fmla="*/ 0 h 2"/>
                <a:gd name="T18" fmla="*/ 0 w 1"/>
                <a:gd name="T19" fmla="*/ 0 h 2"/>
                <a:gd name="T20" fmla="*/ 0 w 1"/>
                <a:gd name="T21" fmla="*/ 1 h 2"/>
                <a:gd name="T22" fmla="*/ 0 w 1"/>
                <a:gd name="T23" fmla="*/ 1 h 2"/>
                <a:gd name="T24" fmla="*/ 0 w 1"/>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2"/>
                  </a:moveTo>
                  <a:lnTo>
                    <a:pt x="0" y="2"/>
                  </a:lnTo>
                  <a:lnTo>
                    <a:pt x="0" y="1"/>
                  </a:lnTo>
                  <a:lnTo>
                    <a:pt x="0" y="0"/>
                  </a:lnTo>
                  <a:lnTo>
                    <a:pt x="0" y="1"/>
                  </a:lnTo>
                  <a:lnTo>
                    <a:pt x="0" y="2"/>
                  </a:lnTo>
                  <a:close/>
                </a:path>
              </a:pathLst>
            </a:custGeom>
            <a:solidFill>
              <a:srgbClr val="FFFFFF"/>
            </a:solidFill>
            <a:ln w="9525">
              <a:noFill/>
              <a:round/>
              <a:headEnd/>
              <a:tailEnd/>
            </a:ln>
          </p:spPr>
          <p:txBody>
            <a:bodyPr/>
            <a:lstStyle/>
            <a:p>
              <a:endParaRPr lang="ja-JP" altLang="en-US"/>
            </a:p>
          </p:txBody>
        </p:sp>
        <p:sp>
          <p:nvSpPr>
            <p:cNvPr id="50649" name="Freeform 358"/>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2 h 2"/>
                <a:gd name="T12" fmla="*/ 0 w 1"/>
                <a:gd name="T13" fmla="*/ 2 h 2"/>
                <a:gd name="T14" fmla="*/ 0 w 1"/>
                <a:gd name="T15" fmla="*/ 1 h 2"/>
                <a:gd name="T16" fmla="*/ 0 w 1"/>
                <a:gd name="T17" fmla="*/ 1 h 2"/>
                <a:gd name="T18" fmla="*/ 0 w 1"/>
                <a:gd name="T19" fmla="*/ 0 h 2"/>
                <a:gd name="T20" fmla="*/ 0 w 1"/>
                <a:gd name="T21" fmla="*/ 0 h 2"/>
                <a:gd name="T22" fmla="*/ 0 w 1"/>
                <a:gd name="T23" fmla="*/ 0 h 2"/>
                <a:gd name="T24" fmla="*/ 0 w 1"/>
                <a:gd name="T25" fmla="*/ 0 h 2"/>
                <a:gd name="T26" fmla="*/ 0 w 1"/>
                <a:gd name="T27" fmla="*/ 1 h 2"/>
                <a:gd name="T28" fmla="*/ 0 w 1"/>
                <a:gd name="T29" fmla="*/ 1 h 2"/>
                <a:gd name="T30" fmla="*/ 0 w 1"/>
                <a:gd name="T31" fmla="*/ 2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2"/>
                  </a:moveTo>
                  <a:lnTo>
                    <a:pt x="0" y="2"/>
                  </a:lnTo>
                  <a:lnTo>
                    <a:pt x="0" y="1"/>
                  </a:lnTo>
                  <a:lnTo>
                    <a:pt x="0" y="0"/>
                  </a:lnTo>
                  <a:lnTo>
                    <a:pt x="0" y="1"/>
                  </a:lnTo>
                  <a:lnTo>
                    <a:pt x="0" y="2"/>
                  </a:lnTo>
                </a:path>
              </a:pathLst>
            </a:custGeom>
            <a:noFill/>
            <a:ln w="0">
              <a:solidFill>
                <a:srgbClr val="000000"/>
              </a:solidFill>
              <a:prstDash val="solid"/>
              <a:round/>
              <a:headEnd/>
              <a:tailEnd/>
            </a:ln>
          </p:spPr>
          <p:txBody>
            <a:bodyPr/>
            <a:lstStyle/>
            <a:p>
              <a:endParaRPr lang="ja-JP" altLang="en-US"/>
            </a:p>
          </p:txBody>
        </p:sp>
        <p:sp>
          <p:nvSpPr>
            <p:cNvPr id="50650" name="Freeform 359"/>
            <p:cNvSpPr>
              <a:spLocks/>
            </p:cNvSpPr>
            <p:nvPr/>
          </p:nvSpPr>
          <p:spPr bwMode="auto">
            <a:xfrm>
              <a:off x="3555" y="194"/>
              <a:ext cx="263" cy="25"/>
            </a:xfrm>
            <a:custGeom>
              <a:avLst/>
              <a:gdLst>
                <a:gd name="T0" fmla="*/ 0 w 263"/>
                <a:gd name="T1" fmla="*/ 0 h 25"/>
                <a:gd name="T2" fmla="*/ 1 w 263"/>
                <a:gd name="T3" fmla="*/ 4 h 25"/>
                <a:gd name="T4" fmla="*/ 2 w 263"/>
                <a:gd name="T5" fmla="*/ 7 h 25"/>
                <a:gd name="T6" fmla="*/ 4 w 263"/>
                <a:gd name="T7" fmla="*/ 12 h 25"/>
                <a:gd name="T8" fmla="*/ 6 w 263"/>
                <a:gd name="T9" fmla="*/ 16 h 25"/>
                <a:gd name="T10" fmla="*/ 6 w 263"/>
                <a:gd name="T11" fmla="*/ 18 h 25"/>
                <a:gd name="T12" fmla="*/ 8 w 263"/>
                <a:gd name="T13" fmla="*/ 20 h 25"/>
                <a:gd name="T14" fmla="*/ 9 w 263"/>
                <a:gd name="T15" fmla="*/ 23 h 25"/>
                <a:gd name="T16" fmla="*/ 10 w 263"/>
                <a:gd name="T17" fmla="*/ 25 h 25"/>
                <a:gd name="T18" fmla="*/ 21 w 263"/>
                <a:gd name="T19" fmla="*/ 25 h 25"/>
                <a:gd name="T20" fmla="*/ 33 w 263"/>
                <a:gd name="T21" fmla="*/ 25 h 25"/>
                <a:gd name="T22" fmla="*/ 46 w 263"/>
                <a:gd name="T23" fmla="*/ 25 h 25"/>
                <a:gd name="T24" fmla="*/ 59 w 263"/>
                <a:gd name="T25" fmla="*/ 25 h 25"/>
                <a:gd name="T26" fmla="*/ 73 w 263"/>
                <a:gd name="T27" fmla="*/ 25 h 25"/>
                <a:gd name="T28" fmla="*/ 87 w 263"/>
                <a:gd name="T29" fmla="*/ 25 h 25"/>
                <a:gd name="T30" fmla="*/ 102 w 263"/>
                <a:gd name="T31" fmla="*/ 25 h 25"/>
                <a:gd name="T32" fmla="*/ 117 w 263"/>
                <a:gd name="T33" fmla="*/ 25 h 25"/>
                <a:gd name="T34" fmla="*/ 133 w 263"/>
                <a:gd name="T35" fmla="*/ 25 h 25"/>
                <a:gd name="T36" fmla="*/ 149 w 263"/>
                <a:gd name="T37" fmla="*/ 25 h 25"/>
                <a:gd name="T38" fmla="*/ 166 w 263"/>
                <a:gd name="T39" fmla="*/ 25 h 25"/>
                <a:gd name="T40" fmla="*/ 183 w 263"/>
                <a:gd name="T41" fmla="*/ 24 h 25"/>
                <a:gd name="T42" fmla="*/ 200 w 263"/>
                <a:gd name="T43" fmla="*/ 24 h 25"/>
                <a:gd name="T44" fmla="*/ 218 w 263"/>
                <a:gd name="T45" fmla="*/ 24 h 25"/>
                <a:gd name="T46" fmla="*/ 236 w 263"/>
                <a:gd name="T47" fmla="*/ 24 h 25"/>
                <a:gd name="T48" fmla="*/ 255 w 263"/>
                <a:gd name="T49" fmla="*/ 23 h 25"/>
                <a:gd name="T50" fmla="*/ 263 w 263"/>
                <a:gd name="T51" fmla="*/ 0 h 25"/>
                <a:gd name="T52" fmla="*/ 243 w 263"/>
                <a:gd name="T53" fmla="*/ 0 h 25"/>
                <a:gd name="T54" fmla="*/ 223 w 263"/>
                <a:gd name="T55" fmla="*/ 0 h 25"/>
                <a:gd name="T56" fmla="*/ 203 w 263"/>
                <a:gd name="T57" fmla="*/ 0 h 25"/>
                <a:gd name="T58" fmla="*/ 185 w 263"/>
                <a:gd name="T59" fmla="*/ 1 h 25"/>
                <a:gd name="T60" fmla="*/ 166 w 263"/>
                <a:gd name="T61" fmla="*/ 1 h 25"/>
                <a:gd name="T62" fmla="*/ 147 w 263"/>
                <a:gd name="T63" fmla="*/ 1 h 25"/>
                <a:gd name="T64" fmla="*/ 130 w 263"/>
                <a:gd name="T65" fmla="*/ 1 h 25"/>
                <a:gd name="T66" fmla="*/ 113 w 263"/>
                <a:gd name="T67" fmla="*/ 1 h 25"/>
                <a:gd name="T68" fmla="*/ 96 w 263"/>
                <a:gd name="T69" fmla="*/ 1 h 25"/>
                <a:gd name="T70" fmla="*/ 80 w 263"/>
                <a:gd name="T71" fmla="*/ 1 h 25"/>
                <a:gd name="T72" fmla="*/ 65 w 263"/>
                <a:gd name="T73" fmla="*/ 0 h 25"/>
                <a:gd name="T74" fmla="*/ 51 w 263"/>
                <a:gd name="T75" fmla="*/ 0 h 25"/>
                <a:gd name="T76" fmla="*/ 37 w 263"/>
                <a:gd name="T77" fmla="*/ 0 h 25"/>
                <a:gd name="T78" fmla="*/ 24 w 263"/>
                <a:gd name="T79" fmla="*/ 0 h 25"/>
                <a:gd name="T80" fmla="*/ 12 w 263"/>
                <a:gd name="T81" fmla="*/ 0 h 25"/>
                <a:gd name="T82" fmla="*/ 0 w 263"/>
                <a:gd name="T83" fmla="*/ 0 h 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3"/>
                <a:gd name="T127" fmla="*/ 0 h 25"/>
                <a:gd name="T128" fmla="*/ 263 w 263"/>
                <a:gd name="T129" fmla="*/ 25 h 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3" h="25">
                  <a:moveTo>
                    <a:pt x="0" y="0"/>
                  </a:move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close/>
                </a:path>
              </a:pathLst>
            </a:custGeom>
            <a:solidFill>
              <a:srgbClr val="3F3F3F"/>
            </a:solidFill>
            <a:ln w="9525">
              <a:noFill/>
              <a:round/>
              <a:headEnd/>
              <a:tailEnd/>
            </a:ln>
          </p:spPr>
          <p:txBody>
            <a:bodyPr/>
            <a:lstStyle/>
            <a:p>
              <a:endParaRPr lang="ja-JP" altLang="en-US"/>
            </a:p>
          </p:txBody>
        </p:sp>
        <p:sp>
          <p:nvSpPr>
            <p:cNvPr id="50651" name="Freeform 360"/>
            <p:cNvSpPr>
              <a:spLocks/>
            </p:cNvSpPr>
            <p:nvPr/>
          </p:nvSpPr>
          <p:spPr bwMode="auto">
            <a:xfrm>
              <a:off x="3555" y="194"/>
              <a:ext cx="263" cy="25"/>
            </a:xfrm>
            <a:custGeom>
              <a:avLst/>
              <a:gdLst>
                <a:gd name="T0" fmla="*/ 0 w 263"/>
                <a:gd name="T1" fmla="*/ 0 h 25"/>
                <a:gd name="T2" fmla="*/ 0 w 263"/>
                <a:gd name="T3" fmla="*/ 0 h 25"/>
                <a:gd name="T4" fmla="*/ 1 w 263"/>
                <a:gd name="T5" fmla="*/ 4 h 25"/>
                <a:gd name="T6" fmla="*/ 2 w 263"/>
                <a:gd name="T7" fmla="*/ 7 h 25"/>
                <a:gd name="T8" fmla="*/ 4 w 263"/>
                <a:gd name="T9" fmla="*/ 12 h 25"/>
                <a:gd name="T10" fmla="*/ 6 w 263"/>
                <a:gd name="T11" fmla="*/ 16 h 25"/>
                <a:gd name="T12" fmla="*/ 6 w 263"/>
                <a:gd name="T13" fmla="*/ 16 h 25"/>
                <a:gd name="T14" fmla="*/ 6 w 263"/>
                <a:gd name="T15" fmla="*/ 18 h 25"/>
                <a:gd name="T16" fmla="*/ 8 w 263"/>
                <a:gd name="T17" fmla="*/ 20 h 25"/>
                <a:gd name="T18" fmla="*/ 9 w 263"/>
                <a:gd name="T19" fmla="*/ 23 h 25"/>
                <a:gd name="T20" fmla="*/ 10 w 263"/>
                <a:gd name="T21" fmla="*/ 25 h 25"/>
                <a:gd name="T22" fmla="*/ 10 w 263"/>
                <a:gd name="T23" fmla="*/ 25 h 25"/>
                <a:gd name="T24" fmla="*/ 21 w 263"/>
                <a:gd name="T25" fmla="*/ 25 h 25"/>
                <a:gd name="T26" fmla="*/ 33 w 263"/>
                <a:gd name="T27" fmla="*/ 25 h 25"/>
                <a:gd name="T28" fmla="*/ 46 w 263"/>
                <a:gd name="T29" fmla="*/ 25 h 25"/>
                <a:gd name="T30" fmla="*/ 59 w 263"/>
                <a:gd name="T31" fmla="*/ 25 h 25"/>
                <a:gd name="T32" fmla="*/ 73 w 263"/>
                <a:gd name="T33" fmla="*/ 25 h 25"/>
                <a:gd name="T34" fmla="*/ 87 w 263"/>
                <a:gd name="T35" fmla="*/ 25 h 25"/>
                <a:gd name="T36" fmla="*/ 102 w 263"/>
                <a:gd name="T37" fmla="*/ 25 h 25"/>
                <a:gd name="T38" fmla="*/ 117 w 263"/>
                <a:gd name="T39" fmla="*/ 25 h 25"/>
                <a:gd name="T40" fmla="*/ 133 w 263"/>
                <a:gd name="T41" fmla="*/ 25 h 25"/>
                <a:gd name="T42" fmla="*/ 149 w 263"/>
                <a:gd name="T43" fmla="*/ 25 h 25"/>
                <a:gd name="T44" fmla="*/ 166 w 263"/>
                <a:gd name="T45" fmla="*/ 25 h 25"/>
                <a:gd name="T46" fmla="*/ 183 w 263"/>
                <a:gd name="T47" fmla="*/ 24 h 25"/>
                <a:gd name="T48" fmla="*/ 200 w 263"/>
                <a:gd name="T49" fmla="*/ 24 h 25"/>
                <a:gd name="T50" fmla="*/ 218 w 263"/>
                <a:gd name="T51" fmla="*/ 24 h 25"/>
                <a:gd name="T52" fmla="*/ 236 w 263"/>
                <a:gd name="T53" fmla="*/ 24 h 25"/>
                <a:gd name="T54" fmla="*/ 255 w 263"/>
                <a:gd name="T55" fmla="*/ 23 h 25"/>
                <a:gd name="T56" fmla="*/ 263 w 263"/>
                <a:gd name="T57" fmla="*/ 0 h 25"/>
                <a:gd name="T58" fmla="*/ 263 w 263"/>
                <a:gd name="T59" fmla="*/ 0 h 25"/>
                <a:gd name="T60" fmla="*/ 243 w 263"/>
                <a:gd name="T61" fmla="*/ 0 h 25"/>
                <a:gd name="T62" fmla="*/ 223 w 263"/>
                <a:gd name="T63" fmla="*/ 0 h 25"/>
                <a:gd name="T64" fmla="*/ 203 w 263"/>
                <a:gd name="T65" fmla="*/ 0 h 25"/>
                <a:gd name="T66" fmla="*/ 185 w 263"/>
                <a:gd name="T67" fmla="*/ 1 h 25"/>
                <a:gd name="T68" fmla="*/ 166 w 263"/>
                <a:gd name="T69" fmla="*/ 1 h 25"/>
                <a:gd name="T70" fmla="*/ 147 w 263"/>
                <a:gd name="T71" fmla="*/ 1 h 25"/>
                <a:gd name="T72" fmla="*/ 130 w 263"/>
                <a:gd name="T73" fmla="*/ 1 h 25"/>
                <a:gd name="T74" fmla="*/ 113 w 263"/>
                <a:gd name="T75" fmla="*/ 1 h 25"/>
                <a:gd name="T76" fmla="*/ 96 w 263"/>
                <a:gd name="T77" fmla="*/ 1 h 25"/>
                <a:gd name="T78" fmla="*/ 80 w 263"/>
                <a:gd name="T79" fmla="*/ 1 h 25"/>
                <a:gd name="T80" fmla="*/ 65 w 263"/>
                <a:gd name="T81" fmla="*/ 0 h 25"/>
                <a:gd name="T82" fmla="*/ 51 w 263"/>
                <a:gd name="T83" fmla="*/ 0 h 25"/>
                <a:gd name="T84" fmla="*/ 37 w 263"/>
                <a:gd name="T85" fmla="*/ 0 h 25"/>
                <a:gd name="T86" fmla="*/ 24 w 263"/>
                <a:gd name="T87" fmla="*/ 0 h 25"/>
                <a:gd name="T88" fmla="*/ 12 w 263"/>
                <a:gd name="T89" fmla="*/ 0 h 25"/>
                <a:gd name="T90" fmla="*/ 0 w 263"/>
                <a:gd name="T91" fmla="*/ 0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3"/>
                <a:gd name="T139" fmla="*/ 0 h 25"/>
                <a:gd name="T140" fmla="*/ 263 w 263"/>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3" h="25">
                  <a:moveTo>
                    <a:pt x="0" y="0"/>
                  </a:moveTo>
                  <a:lnTo>
                    <a:pt x="0" y="0"/>
                  </a:ln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652" name="Freeform 361"/>
            <p:cNvSpPr>
              <a:spLocks/>
            </p:cNvSpPr>
            <p:nvPr/>
          </p:nvSpPr>
          <p:spPr bwMode="auto">
            <a:xfrm>
              <a:off x="3676" y="90"/>
              <a:ext cx="100" cy="58"/>
            </a:xfrm>
            <a:custGeom>
              <a:avLst/>
              <a:gdLst>
                <a:gd name="T0" fmla="*/ 96 w 100"/>
                <a:gd name="T1" fmla="*/ 10 h 58"/>
                <a:gd name="T2" fmla="*/ 97 w 100"/>
                <a:gd name="T3" fmla="*/ 10 h 58"/>
                <a:gd name="T4" fmla="*/ 98 w 100"/>
                <a:gd name="T5" fmla="*/ 9 h 58"/>
                <a:gd name="T6" fmla="*/ 99 w 100"/>
                <a:gd name="T7" fmla="*/ 8 h 58"/>
                <a:gd name="T8" fmla="*/ 100 w 100"/>
                <a:gd name="T9" fmla="*/ 6 h 58"/>
                <a:gd name="T10" fmla="*/ 100 w 100"/>
                <a:gd name="T11" fmla="*/ 4 h 58"/>
                <a:gd name="T12" fmla="*/ 99 w 100"/>
                <a:gd name="T13" fmla="*/ 3 h 58"/>
                <a:gd name="T14" fmla="*/ 97 w 100"/>
                <a:gd name="T15" fmla="*/ 2 h 58"/>
                <a:gd name="T16" fmla="*/ 93 w 100"/>
                <a:gd name="T17" fmla="*/ 1 h 58"/>
                <a:gd name="T18" fmla="*/ 90 w 100"/>
                <a:gd name="T19" fmla="*/ 1 h 58"/>
                <a:gd name="T20" fmla="*/ 88 w 100"/>
                <a:gd name="T21" fmla="*/ 0 h 58"/>
                <a:gd name="T22" fmla="*/ 86 w 100"/>
                <a:gd name="T23" fmla="*/ 0 h 58"/>
                <a:gd name="T24" fmla="*/ 84 w 100"/>
                <a:gd name="T25" fmla="*/ 0 h 58"/>
                <a:gd name="T26" fmla="*/ 82 w 100"/>
                <a:gd name="T27" fmla="*/ 0 h 58"/>
                <a:gd name="T28" fmla="*/ 79 w 100"/>
                <a:gd name="T29" fmla="*/ 0 h 58"/>
                <a:gd name="T30" fmla="*/ 77 w 100"/>
                <a:gd name="T31" fmla="*/ 0 h 58"/>
                <a:gd name="T32" fmla="*/ 75 w 100"/>
                <a:gd name="T33" fmla="*/ 0 h 58"/>
                <a:gd name="T34" fmla="*/ 65 w 100"/>
                <a:gd name="T35" fmla="*/ 5 h 58"/>
                <a:gd name="T36" fmla="*/ 55 w 100"/>
                <a:gd name="T37" fmla="*/ 11 h 58"/>
                <a:gd name="T38" fmla="*/ 45 w 100"/>
                <a:gd name="T39" fmla="*/ 18 h 58"/>
                <a:gd name="T40" fmla="*/ 35 w 100"/>
                <a:gd name="T41" fmla="*/ 25 h 58"/>
                <a:gd name="T42" fmla="*/ 25 w 100"/>
                <a:gd name="T43" fmla="*/ 32 h 58"/>
                <a:gd name="T44" fmla="*/ 16 w 100"/>
                <a:gd name="T45" fmla="*/ 38 h 58"/>
                <a:gd name="T46" fmla="*/ 8 w 100"/>
                <a:gd name="T47" fmla="*/ 43 h 58"/>
                <a:gd name="T48" fmla="*/ 0 w 100"/>
                <a:gd name="T49" fmla="*/ 47 h 58"/>
                <a:gd name="T50" fmla="*/ 68 w 100"/>
                <a:gd name="T51" fmla="*/ 58 h 58"/>
                <a:gd name="T52" fmla="*/ 96 w 100"/>
                <a:gd name="T53" fmla="*/ 10 h 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58"/>
                <a:gd name="T83" fmla="*/ 100 w 100"/>
                <a:gd name="T84" fmla="*/ 58 h 5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58">
                  <a:moveTo>
                    <a:pt x="96" y="10"/>
                  </a:move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close/>
                </a:path>
              </a:pathLst>
            </a:custGeom>
            <a:solidFill>
              <a:srgbClr val="7F7F7F"/>
            </a:solidFill>
            <a:ln w="9525">
              <a:noFill/>
              <a:round/>
              <a:headEnd/>
              <a:tailEnd/>
            </a:ln>
          </p:spPr>
          <p:txBody>
            <a:bodyPr/>
            <a:lstStyle/>
            <a:p>
              <a:endParaRPr lang="ja-JP" altLang="en-US"/>
            </a:p>
          </p:txBody>
        </p:sp>
        <p:sp>
          <p:nvSpPr>
            <p:cNvPr id="50653" name="Freeform 362"/>
            <p:cNvSpPr>
              <a:spLocks/>
            </p:cNvSpPr>
            <p:nvPr/>
          </p:nvSpPr>
          <p:spPr bwMode="auto">
            <a:xfrm>
              <a:off x="3676" y="90"/>
              <a:ext cx="100" cy="58"/>
            </a:xfrm>
            <a:custGeom>
              <a:avLst/>
              <a:gdLst>
                <a:gd name="T0" fmla="*/ 96 w 100"/>
                <a:gd name="T1" fmla="*/ 10 h 58"/>
                <a:gd name="T2" fmla="*/ 96 w 100"/>
                <a:gd name="T3" fmla="*/ 10 h 58"/>
                <a:gd name="T4" fmla="*/ 97 w 100"/>
                <a:gd name="T5" fmla="*/ 10 h 58"/>
                <a:gd name="T6" fmla="*/ 98 w 100"/>
                <a:gd name="T7" fmla="*/ 9 h 58"/>
                <a:gd name="T8" fmla="*/ 99 w 100"/>
                <a:gd name="T9" fmla="*/ 8 h 58"/>
                <a:gd name="T10" fmla="*/ 100 w 100"/>
                <a:gd name="T11" fmla="*/ 6 h 58"/>
                <a:gd name="T12" fmla="*/ 100 w 100"/>
                <a:gd name="T13" fmla="*/ 4 h 58"/>
                <a:gd name="T14" fmla="*/ 99 w 100"/>
                <a:gd name="T15" fmla="*/ 3 h 58"/>
                <a:gd name="T16" fmla="*/ 97 w 100"/>
                <a:gd name="T17" fmla="*/ 2 h 58"/>
                <a:gd name="T18" fmla="*/ 93 w 100"/>
                <a:gd name="T19" fmla="*/ 1 h 58"/>
                <a:gd name="T20" fmla="*/ 93 w 100"/>
                <a:gd name="T21" fmla="*/ 1 h 58"/>
                <a:gd name="T22" fmla="*/ 90 w 100"/>
                <a:gd name="T23" fmla="*/ 1 h 58"/>
                <a:gd name="T24" fmla="*/ 88 w 100"/>
                <a:gd name="T25" fmla="*/ 0 h 58"/>
                <a:gd name="T26" fmla="*/ 86 w 100"/>
                <a:gd name="T27" fmla="*/ 0 h 58"/>
                <a:gd name="T28" fmla="*/ 84 w 100"/>
                <a:gd name="T29" fmla="*/ 0 h 58"/>
                <a:gd name="T30" fmla="*/ 82 w 100"/>
                <a:gd name="T31" fmla="*/ 0 h 58"/>
                <a:gd name="T32" fmla="*/ 79 w 100"/>
                <a:gd name="T33" fmla="*/ 0 h 58"/>
                <a:gd name="T34" fmla="*/ 77 w 100"/>
                <a:gd name="T35" fmla="*/ 0 h 58"/>
                <a:gd name="T36" fmla="*/ 75 w 100"/>
                <a:gd name="T37" fmla="*/ 0 h 58"/>
                <a:gd name="T38" fmla="*/ 75 w 100"/>
                <a:gd name="T39" fmla="*/ 0 h 58"/>
                <a:gd name="T40" fmla="*/ 65 w 100"/>
                <a:gd name="T41" fmla="*/ 5 h 58"/>
                <a:gd name="T42" fmla="*/ 55 w 100"/>
                <a:gd name="T43" fmla="*/ 11 h 58"/>
                <a:gd name="T44" fmla="*/ 45 w 100"/>
                <a:gd name="T45" fmla="*/ 18 h 58"/>
                <a:gd name="T46" fmla="*/ 35 w 100"/>
                <a:gd name="T47" fmla="*/ 25 h 58"/>
                <a:gd name="T48" fmla="*/ 25 w 100"/>
                <a:gd name="T49" fmla="*/ 32 h 58"/>
                <a:gd name="T50" fmla="*/ 16 w 100"/>
                <a:gd name="T51" fmla="*/ 38 h 58"/>
                <a:gd name="T52" fmla="*/ 8 w 100"/>
                <a:gd name="T53" fmla="*/ 43 h 58"/>
                <a:gd name="T54" fmla="*/ 0 w 100"/>
                <a:gd name="T55" fmla="*/ 47 h 58"/>
                <a:gd name="T56" fmla="*/ 68 w 100"/>
                <a:gd name="T57" fmla="*/ 58 h 58"/>
                <a:gd name="T58" fmla="*/ 96 w 100"/>
                <a:gd name="T59" fmla="*/ 10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0"/>
                <a:gd name="T91" fmla="*/ 0 h 58"/>
                <a:gd name="T92" fmla="*/ 100 w 100"/>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0" h="58">
                  <a:moveTo>
                    <a:pt x="96" y="10"/>
                  </a:moveTo>
                  <a:lnTo>
                    <a:pt x="96" y="10"/>
                  </a:ln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path>
              </a:pathLst>
            </a:custGeom>
            <a:noFill/>
            <a:ln w="0">
              <a:solidFill>
                <a:srgbClr val="000000"/>
              </a:solidFill>
              <a:prstDash val="solid"/>
              <a:round/>
              <a:headEnd/>
              <a:tailEnd/>
            </a:ln>
          </p:spPr>
          <p:txBody>
            <a:bodyPr/>
            <a:lstStyle/>
            <a:p>
              <a:endParaRPr lang="ja-JP" altLang="en-US"/>
            </a:p>
          </p:txBody>
        </p:sp>
        <p:sp>
          <p:nvSpPr>
            <p:cNvPr id="50654" name="Freeform 363"/>
            <p:cNvSpPr>
              <a:spLocks/>
            </p:cNvSpPr>
            <p:nvPr/>
          </p:nvSpPr>
          <p:spPr bwMode="auto">
            <a:xfrm>
              <a:off x="3848" y="101"/>
              <a:ext cx="87" cy="49"/>
            </a:xfrm>
            <a:custGeom>
              <a:avLst/>
              <a:gdLst>
                <a:gd name="T0" fmla="*/ 87 w 87"/>
                <a:gd name="T1" fmla="*/ 48 h 49"/>
                <a:gd name="T2" fmla="*/ 85 w 87"/>
                <a:gd name="T3" fmla="*/ 44 h 49"/>
                <a:gd name="T4" fmla="*/ 82 w 87"/>
                <a:gd name="T5" fmla="*/ 38 h 49"/>
                <a:gd name="T6" fmla="*/ 79 w 87"/>
                <a:gd name="T7" fmla="*/ 30 h 49"/>
                <a:gd name="T8" fmla="*/ 76 w 87"/>
                <a:gd name="T9" fmla="*/ 23 h 49"/>
                <a:gd name="T10" fmla="*/ 72 w 87"/>
                <a:gd name="T11" fmla="*/ 16 h 49"/>
                <a:gd name="T12" fmla="*/ 67 w 87"/>
                <a:gd name="T13" fmla="*/ 10 h 49"/>
                <a:gd name="T14" fmla="*/ 62 w 87"/>
                <a:gd name="T15" fmla="*/ 5 h 49"/>
                <a:gd name="T16" fmla="*/ 56 w 87"/>
                <a:gd name="T17" fmla="*/ 3 h 49"/>
                <a:gd name="T18" fmla="*/ 53 w 87"/>
                <a:gd name="T19" fmla="*/ 3 h 49"/>
                <a:gd name="T20" fmla="*/ 50 w 87"/>
                <a:gd name="T21" fmla="*/ 3 h 49"/>
                <a:gd name="T22" fmla="*/ 46 w 87"/>
                <a:gd name="T23" fmla="*/ 2 h 49"/>
                <a:gd name="T24" fmla="*/ 41 w 87"/>
                <a:gd name="T25" fmla="*/ 2 h 49"/>
                <a:gd name="T26" fmla="*/ 36 w 87"/>
                <a:gd name="T27" fmla="*/ 2 h 49"/>
                <a:gd name="T28" fmla="*/ 30 w 87"/>
                <a:gd name="T29" fmla="*/ 1 h 49"/>
                <a:gd name="T30" fmla="*/ 24 w 87"/>
                <a:gd name="T31" fmla="*/ 1 h 49"/>
                <a:gd name="T32" fmla="*/ 18 w 87"/>
                <a:gd name="T33" fmla="*/ 0 h 49"/>
                <a:gd name="T34" fmla="*/ 0 w 87"/>
                <a:gd name="T35" fmla="*/ 49 h 49"/>
                <a:gd name="T36" fmla="*/ 8 w 87"/>
                <a:gd name="T37" fmla="*/ 49 h 49"/>
                <a:gd name="T38" fmla="*/ 17 w 87"/>
                <a:gd name="T39" fmla="*/ 49 h 49"/>
                <a:gd name="T40" fmla="*/ 24 w 87"/>
                <a:gd name="T41" fmla="*/ 48 h 49"/>
                <a:gd name="T42" fmla="*/ 32 w 87"/>
                <a:gd name="T43" fmla="*/ 48 h 49"/>
                <a:gd name="T44" fmla="*/ 40 w 87"/>
                <a:gd name="T45" fmla="*/ 48 h 49"/>
                <a:gd name="T46" fmla="*/ 47 w 87"/>
                <a:gd name="T47" fmla="*/ 48 h 49"/>
                <a:gd name="T48" fmla="*/ 54 w 87"/>
                <a:gd name="T49" fmla="*/ 48 h 49"/>
                <a:gd name="T50" fmla="*/ 60 w 87"/>
                <a:gd name="T51" fmla="*/ 48 h 49"/>
                <a:gd name="T52" fmla="*/ 66 w 87"/>
                <a:gd name="T53" fmla="*/ 48 h 49"/>
                <a:gd name="T54" fmla="*/ 71 w 87"/>
                <a:gd name="T55" fmla="*/ 48 h 49"/>
                <a:gd name="T56" fmla="*/ 76 w 87"/>
                <a:gd name="T57" fmla="*/ 48 h 49"/>
                <a:gd name="T58" fmla="*/ 79 w 87"/>
                <a:gd name="T59" fmla="*/ 48 h 49"/>
                <a:gd name="T60" fmla="*/ 82 w 87"/>
                <a:gd name="T61" fmla="*/ 48 h 49"/>
                <a:gd name="T62" fmla="*/ 85 w 87"/>
                <a:gd name="T63" fmla="*/ 48 h 49"/>
                <a:gd name="T64" fmla="*/ 86 w 87"/>
                <a:gd name="T65" fmla="*/ 48 h 49"/>
                <a:gd name="T66" fmla="*/ 87 w 87"/>
                <a:gd name="T67" fmla="*/ 48 h 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7"/>
                <a:gd name="T103" fmla="*/ 0 h 49"/>
                <a:gd name="T104" fmla="*/ 87 w 87"/>
                <a:gd name="T105" fmla="*/ 49 h 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7" h="49">
                  <a:moveTo>
                    <a:pt x="87" y="48"/>
                  </a:move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close/>
                </a:path>
              </a:pathLst>
            </a:custGeom>
            <a:solidFill>
              <a:srgbClr val="7F7F7F"/>
            </a:solidFill>
            <a:ln w="9525">
              <a:noFill/>
              <a:round/>
              <a:headEnd/>
              <a:tailEnd/>
            </a:ln>
          </p:spPr>
          <p:txBody>
            <a:bodyPr/>
            <a:lstStyle/>
            <a:p>
              <a:endParaRPr lang="ja-JP" altLang="en-US"/>
            </a:p>
          </p:txBody>
        </p:sp>
        <p:sp>
          <p:nvSpPr>
            <p:cNvPr id="50655" name="Freeform 364"/>
            <p:cNvSpPr>
              <a:spLocks/>
            </p:cNvSpPr>
            <p:nvPr/>
          </p:nvSpPr>
          <p:spPr bwMode="auto">
            <a:xfrm>
              <a:off x="3848" y="101"/>
              <a:ext cx="87" cy="49"/>
            </a:xfrm>
            <a:custGeom>
              <a:avLst/>
              <a:gdLst>
                <a:gd name="T0" fmla="*/ 87 w 87"/>
                <a:gd name="T1" fmla="*/ 48 h 49"/>
                <a:gd name="T2" fmla="*/ 87 w 87"/>
                <a:gd name="T3" fmla="*/ 48 h 49"/>
                <a:gd name="T4" fmla="*/ 85 w 87"/>
                <a:gd name="T5" fmla="*/ 44 h 49"/>
                <a:gd name="T6" fmla="*/ 82 w 87"/>
                <a:gd name="T7" fmla="*/ 38 h 49"/>
                <a:gd name="T8" fmla="*/ 79 w 87"/>
                <a:gd name="T9" fmla="*/ 30 h 49"/>
                <a:gd name="T10" fmla="*/ 76 w 87"/>
                <a:gd name="T11" fmla="*/ 23 h 49"/>
                <a:gd name="T12" fmla="*/ 72 w 87"/>
                <a:gd name="T13" fmla="*/ 16 h 49"/>
                <a:gd name="T14" fmla="*/ 67 w 87"/>
                <a:gd name="T15" fmla="*/ 10 h 49"/>
                <a:gd name="T16" fmla="*/ 62 w 87"/>
                <a:gd name="T17" fmla="*/ 5 h 49"/>
                <a:gd name="T18" fmla="*/ 56 w 87"/>
                <a:gd name="T19" fmla="*/ 3 h 49"/>
                <a:gd name="T20" fmla="*/ 56 w 87"/>
                <a:gd name="T21" fmla="*/ 3 h 49"/>
                <a:gd name="T22" fmla="*/ 53 w 87"/>
                <a:gd name="T23" fmla="*/ 3 h 49"/>
                <a:gd name="T24" fmla="*/ 50 w 87"/>
                <a:gd name="T25" fmla="*/ 3 h 49"/>
                <a:gd name="T26" fmla="*/ 46 w 87"/>
                <a:gd name="T27" fmla="*/ 2 h 49"/>
                <a:gd name="T28" fmla="*/ 41 w 87"/>
                <a:gd name="T29" fmla="*/ 2 h 49"/>
                <a:gd name="T30" fmla="*/ 36 w 87"/>
                <a:gd name="T31" fmla="*/ 2 h 49"/>
                <a:gd name="T32" fmla="*/ 30 w 87"/>
                <a:gd name="T33" fmla="*/ 1 h 49"/>
                <a:gd name="T34" fmla="*/ 24 w 87"/>
                <a:gd name="T35" fmla="*/ 1 h 49"/>
                <a:gd name="T36" fmla="*/ 18 w 87"/>
                <a:gd name="T37" fmla="*/ 0 h 49"/>
                <a:gd name="T38" fmla="*/ 0 w 87"/>
                <a:gd name="T39" fmla="*/ 49 h 49"/>
                <a:gd name="T40" fmla="*/ 0 w 87"/>
                <a:gd name="T41" fmla="*/ 49 h 49"/>
                <a:gd name="T42" fmla="*/ 8 w 87"/>
                <a:gd name="T43" fmla="*/ 49 h 49"/>
                <a:gd name="T44" fmla="*/ 17 w 87"/>
                <a:gd name="T45" fmla="*/ 49 h 49"/>
                <a:gd name="T46" fmla="*/ 24 w 87"/>
                <a:gd name="T47" fmla="*/ 48 h 49"/>
                <a:gd name="T48" fmla="*/ 32 w 87"/>
                <a:gd name="T49" fmla="*/ 48 h 49"/>
                <a:gd name="T50" fmla="*/ 40 w 87"/>
                <a:gd name="T51" fmla="*/ 48 h 49"/>
                <a:gd name="T52" fmla="*/ 47 w 87"/>
                <a:gd name="T53" fmla="*/ 48 h 49"/>
                <a:gd name="T54" fmla="*/ 54 w 87"/>
                <a:gd name="T55" fmla="*/ 48 h 49"/>
                <a:gd name="T56" fmla="*/ 60 w 87"/>
                <a:gd name="T57" fmla="*/ 48 h 49"/>
                <a:gd name="T58" fmla="*/ 66 w 87"/>
                <a:gd name="T59" fmla="*/ 48 h 49"/>
                <a:gd name="T60" fmla="*/ 71 w 87"/>
                <a:gd name="T61" fmla="*/ 48 h 49"/>
                <a:gd name="T62" fmla="*/ 76 w 87"/>
                <a:gd name="T63" fmla="*/ 48 h 49"/>
                <a:gd name="T64" fmla="*/ 79 w 87"/>
                <a:gd name="T65" fmla="*/ 48 h 49"/>
                <a:gd name="T66" fmla="*/ 82 w 87"/>
                <a:gd name="T67" fmla="*/ 48 h 49"/>
                <a:gd name="T68" fmla="*/ 85 w 87"/>
                <a:gd name="T69" fmla="*/ 48 h 49"/>
                <a:gd name="T70" fmla="*/ 86 w 87"/>
                <a:gd name="T71" fmla="*/ 48 h 49"/>
                <a:gd name="T72" fmla="*/ 87 w 87"/>
                <a:gd name="T73" fmla="*/ 48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7"/>
                <a:gd name="T112" fmla="*/ 0 h 49"/>
                <a:gd name="T113" fmla="*/ 87 w 87"/>
                <a:gd name="T114" fmla="*/ 49 h 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7" h="49">
                  <a:moveTo>
                    <a:pt x="87" y="48"/>
                  </a:moveTo>
                  <a:lnTo>
                    <a:pt x="87" y="48"/>
                  </a:ln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path>
              </a:pathLst>
            </a:custGeom>
            <a:noFill/>
            <a:ln w="0">
              <a:solidFill>
                <a:srgbClr val="000000"/>
              </a:solidFill>
              <a:prstDash val="solid"/>
              <a:round/>
              <a:headEnd/>
              <a:tailEnd/>
            </a:ln>
          </p:spPr>
          <p:txBody>
            <a:bodyPr/>
            <a:lstStyle/>
            <a:p>
              <a:endParaRPr lang="ja-JP" altLang="en-US"/>
            </a:p>
          </p:txBody>
        </p:sp>
        <p:sp>
          <p:nvSpPr>
            <p:cNvPr id="50656" name="Freeform 365"/>
            <p:cNvSpPr>
              <a:spLocks/>
            </p:cNvSpPr>
            <p:nvPr/>
          </p:nvSpPr>
          <p:spPr bwMode="auto">
            <a:xfrm>
              <a:off x="3772" y="95"/>
              <a:ext cx="81" cy="55"/>
            </a:xfrm>
            <a:custGeom>
              <a:avLst/>
              <a:gdLst>
                <a:gd name="T0" fmla="*/ 16 w 81"/>
                <a:gd name="T1" fmla="*/ 0 h 55"/>
                <a:gd name="T2" fmla="*/ 0 w 81"/>
                <a:gd name="T3" fmla="*/ 55 h 55"/>
                <a:gd name="T4" fmla="*/ 6 w 81"/>
                <a:gd name="T5" fmla="*/ 55 h 55"/>
                <a:gd name="T6" fmla="*/ 13 w 81"/>
                <a:gd name="T7" fmla="*/ 55 h 55"/>
                <a:gd name="T8" fmla="*/ 20 w 81"/>
                <a:gd name="T9" fmla="*/ 55 h 55"/>
                <a:gd name="T10" fmla="*/ 28 w 81"/>
                <a:gd name="T11" fmla="*/ 55 h 55"/>
                <a:gd name="T12" fmla="*/ 36 w 81"/>
                <a:gd name="T13" fmla="*/ 55 h 55"/>
                <a:gd name="T14" fmla="*/ 44 w 81"/>
                <a:gd name="T15" fmla="*/ 55 h 55"/>
                <a:gd name="T16" fmla="*/ 53 w 81"/>
                <a:gd name="T17" fmla="*/ 55 h 55"/>
                <a:gd name="T18" fmla="*/ 62 w 81"/>
                <a:gd name="T19" fmla="*/ 55 h 55"/>
                <a:gd name="T20" fmla="*/ 81 w 81"/>
                <a:gd name="T21" fmla="*/ 5 h 55"/>
                <a:gd name="T22" fmla="*/ 69 w 81"/>
                <a:gd name="T23" fmla="*/ 4 h 55"/>
                <a:gd name="T24" fmla="*/ 57 w 81"/>
                <a:gd name="T25" fmla="*/ 3 h 55"/>
                <a:gd name="T26" fmla="*/ 47 w 81"/>
                <a:gd name="T27" fmla="*/ 2 h 55"/>
                <a:gd name="T28" fmla="*/ 37 w 81"/>
                <a:gd name="T29" fmla="*/ 2 h 55"/>
                <a:gd name="T30" fmla="*/ 28 w 81"/>
                <a:gd name="T31" fmla="*/ 1 h 55"/>
                <a:gd name="T32" fmla="*/ 22 w 81"/>
                <a:gd name="T33" fmla="*/ 0 h 55"/>
                <a:gd name="T34" fmla="*/ 18 w 81"/>
                <a:gd name="T35" fmla="*/ 0 h 55"/>
                <a:gd name="T36" fmla="*/ 16 w 81"/>
                <a:gd name="T37" fmla="*/ 0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1"/>
                <a:gd name="T58" fmla="*/ 0 h 55"/>
                <a:gd name="T59" fmla="*/ 81 w 8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close/>
                </a:path>
              </a:pathLst>
            </a:custGeom>
            <a:solidFill>
              <a:srgbClr val="7F7F7F"/>
            </a:solidFill>
            <a:ln w="9525">
              <a:noFill/>
              <a:round/>
              <a:headEnd/>
              <a:tailEnd/>
            </a:ln>
          </p:spPr>
          <p:txBody>
            <a:bodyPr/>
            <a:lstStyle/>
            <a:p>
              <a:endParaRPr lang="ja-JP" altLang="en-US"/>
            </a:p>
          </p:txBody>
        </p:sp>
        <p:sp>
          <p:nvSpPr>
            <p:cNvPr id="50657" name="Freeform 366"/>
            <p:cNvSpPr>
              <a:spLocks/>
            </p:cNvSpPr>
            <p:nvPr/>
          </p:nvSpPr>
          <p:spPr bwMode="auto">
            <a:xfrm>
              <a:off x="3772" y="95"/>
              <a:ext cx="81" cy="55"/>
            </a:xfrm>
            <a:custGeom>
              <a:avLst/>
              <a:gdLst>
                <a:gd name="T0" fmla="*/ 16 w 81"/>
                <a:gd name="T1" fmla="*/ 0 h 55"/>
                <a:gd name="T2" fmla="*/ 0 w 81"/>
                <a:gd name="T3" fmla="*/ 55 h 55"/>
                <a:gd name="T4" fmla="*/ 0 w 81"/>
                <a:gd name="T5" fmla="*/ 55 h 55"/>
                <a:gd name="T6" fmla="*/ 6 w 81"/>
                <a:gd name="T7" fmla="*/ 55 h 55"/>
                <a:gd name="T8" fmla="*/ 13 w 81"/>
                <a:gd name="T9" fmla="*/ 55 h 55"/>
                <a:gd name="T10" fmla="*/ 20 w 81"/>
                <a:gd name="T11" fmla="*/ 55 h 55"/>
                <a:gd name="T12" fmla="*/ 28 w 81"/>
                <a:gd name="T13" fmla="*/ 55 h 55"/>
                <a:gd name="T14" fmla="*/ 36 w 81"/>
                <a:gd name="T15" fmla="*/ 55 h 55"/>
                <a:gd name="T16" fmla="*/ 44 w 81"/>
                <a:gd name="T17" fmla="*/ 55 h 55"/>
                <a:gd name="T18" fmla="*/ 53 w 81"/>
                <a:gd name="T19" fmla="*/ 55 h 55"/>
                <a:gd name="T20" fmla="*/ 62 w 81"/>
                <a:gd name="T21" fmla="*/ 55 h 55"/>
                <a:gd name="T22" fmla="*/ 81 w 81"/>
                <a:gd name="T23" fmla="*/ 5 h 55"/>
                <a:gd name="T24" fmla="*/ 81 w 81"/>
                <a:gd name="T25" fmla="*/ 5 h 55"/>
                <a:gd name="T26" fmla="*/ 69 w 81"/>
                <a:gd name="T27" fmla="*/ 4 h 55"/>
                <a:gd name="T28" fmla="*/ 57 w 81"/>
                <a:gd name="T29" fmla="*/ 3 h 55"/>
                <a:gd name="T30" fmla="*/ 47 w 81"/>
                <a:gd name="T31" fmla="*/ 2 h 55"/>
                <a:gd name="T32" fmla="*/ 37 w 81"/>
                <a:gd name="T33" fmla="*/ 2 h 55"/>
                <a:gd name="T34" fmla="*/ 28 w 81"/>
                <a:gd name="T35" fmla="*/ 1 h 55"/>
                <a:gd name="T36" fmla="*/ 22 w 81"/>
                <a:gd name="T37" fmla="*/ 0 h 55"/>
                <a:gd name="T38" fmla="*/ 18 w 81"/>
                <a:gd name="T39" fmla="*/ 0 h 55"/>
                <a:gd name="T40" fmla="*/ 16 w 81"/>
                <a:gd name="T41" fmla="*/ 0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1"/>
                <a:gd name="T64" fmla="*/ 0 h 55"/>
                <a:gd name="T65" fmla="*/ 81 w 81"/>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path>
              </a:pathLst>
            </a:custGeom>
            <a:noFill/>
            <a:ln w="0">
              <a:solidFill>
                <a:srgbClr val="000000"/>
              </a:solidFill>
              <a:prstDash val="solid"/>
              <a:round/>
              <a:headEnd/>
              <a:tailEnd/>
            </a:ln>
          </p:spPr>
          <p:txBody>
            <a:bodyPr/>
            <a:lstStyle/>
            <a:p>
              <a:endParaRPr lang="ja-JP" altLang="en-US"/>
            </a:p>
          </p:txBody>
        </p:sp>
        <p:sp>
          <p:nvSpPr>
            <p:cNvPr id="50658" name="Freeform 367"/>
            <p:cNvSpPr>
              <a:spLocks/>
            </p:cNvSpPr>
            <p:nvPr/>
          </p:nvSpPr>
          <p:spPr bwMode="auto">
            <a:xfrm>
              <a:off x="3809" y="69"/>
              <a:ext cx="66" cy="157"/>
            </a:xfrm>
            <a:custGeom>
              <a:avLst/>
              <a:gdLst>
                <a:gd name="T0" fmla="*/ 62 w 66"/>
                <a:gd name="T1" fmla="*/ 1 h 157"/>
                <a:gd name="T2" fmla="*/ 60 w 66"/>
                <a:gd name="T3" fmla="*/ 0 h 157"/>
                <a:gd name="T4" fmla="*/ 57 w 66"/>
                <a:gd name="T5" fmla="*/ 1 h 157"/>
                <a:gd name="T6" fmla="*/ 55 w 66"/>
                <a:gd name="T7" fmla="*/ 2 h 157"/>
                <a:gd name="T8" fmla="*/ 54 w 66"/>
                <a:gd name="T9" fmla="*/ 5 h 157"/>
                <a:gd name="T10" fmla="*/ 49 w 66"/>
                <a:gd name="T11" fmla="*/ 17 h 157"/>
                <a:gd name="T12" fmla="*/ 44 w 66"/>
                <a:gd name="T13" fmla="*/ 31 h 157"/>
                <a:gd name="T14" fmla="*/ 25 w 66"/>
                <a:gd name="T15" fmla="*/ 81 h 157"/>
                <a:gd name="T16" fmla="*/ 13 w 66"/>
                <a:gd name="T17" fmla="*/ 116 h 157"/>
                <a:gd name="T18" fmla="*/ 9 w 66"/>
                <a:gd name="T19" fmla="*/ 125 h 157"/>
                <a:gd name="T20" fmla="*/ 1 w 66"/>
                <a:gd name="T21" fmla="*/ 148 h 157"/>
                <a:gd name="T22" fmla="*/ 1 w 66"/>
                <a:gd name="T23" fmla="*/ 149 h 157"/>
                <a:gd name="T24" fmla="*/ 0 w 66"/>
                <a:gd name="T25" fmla="*/ 151 h 157"/>
                <a:gd name="T26" fmla="*/ 1 w 66"/>
                <a:gd name="T27" fmla="*/ 154 h 157"/>
                <a:gd name="T28" fmla="*/ 2 w 66"/>
                <a:gd name="T29" fmla="*/ 156 h 157"/>
                <a:gd name="T30" fmla="*/ 4 w 66"/>
                <a:gd name="T31" fmla="*/ 157 h 157"/>
                <a:gd name="T32" fmla="*/ 6 w 66"/>
                <a:gd name="T33" fmla="*/ 157 h 157"/>
                <a:gd name="T34" fmla="*/ 9 w 66"/>
                <a:gd name="T35" fmla="*/ 157 h 157"/>
                <a:gd name="T36" fmla="*/ 11 w 66"/>
                <a:gd name="T37" fmla="*/ 155 h 157"/>
                <a:gd name="T38" fmla="*/ 12 w 66"/>
                <a:gd name="T39" fmla="*/ 154 h 157"/>
                <a:gd name="T40" fmla="*/ 15 w 66"/>
                <a:gd name="T41" fmla="*/ 148 h 157"/>
                <a:gd name="T42" fmla="*/ 23 w 66"/>
                <a:gd name="T43" fmla="*/ 124 h 157"/>
                <a:gd name="T44" fmla="*/ 26 w 66"/>
                <a:gd name="T45" fmla="*/ 116 h 157"/>
                <a:gd name="T46" fmla="*/ 39 w 66"/>
                <a:gd name="T47" fmla="*/ 81 h 157"/>
                <a:gd name="T48" fmla="*/ 57 w 66"/>
                <a:gd name="T49" fmla="*/ 32 h 157"/>
                <a:gd name="T50" fmla="*/ 62 w 66"/>
                <a:gd name="T51" fmla="*/ 18 h 157"/>
                <a:gd name="T52" fmla="*/ 65 w 66"/>
                <a:gd name="T53" fmla="*/ 9 h 157"/>
                <a:gd name="T54" fmla="*/ 66 w 66"/>
                <a:gd name="T55" fmla="*/ 7 h 157"/>
                <a:gd name="T56" fmla="*/ 65 w 66"/>
                <a:gd name="T57" fmla="*/ 4 h 157"/>
                <a:gd name="T58" fmla="*/ 64 w 66"/>
                <a:gd name="T59" fmla="*/ 2 h 157"/>
                <a:gd name="T60" fmla="*/ 62 w 66"/>
                <a:gd name="T61" fmla="*/ 1 h 1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157"/>
                <a:gd name="T95" fmla="*/ 66 w 66"/>
                <a:gd name="T96" fmla="*/ 157 h 1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157">
                  <a:moveTo>
                    <a:pt x="62" y="1"/>
                  </a:move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close/>
                </a:path>
              </a:pathLst>
            </a:custGeom>
            <a:solidFill>
              <a:srgbClr val="BFBFBF"/>
            </a:solidFill>
            <a:ln w="9525">
              <a:noFill/>
              <a:round/>
              <a:headEnd/>
              <a:tailEnd/>
            </a:ln>
          </p:spPr>
          <p:txBody>
            <a:bodyPr/>
            <a:lstStyle/>
            <a:p>
              <a:endParaRPr lang="ja-JP" altLang="en-US"/>
            </a:p>
          </p:txBody>
        </p:sp>
        <p:sp>
          <p:nvSpPr>
            <p:cNvPr id="50659" name="Freeform 368"/>
            <p:cNvSpPr>
              <a:spLocks/>
            </p:cNvSpPr>
            <p:nvPr/>
          </p:nvSpPr>
          <p:spPr bwMode="auto">
            <a:xfrm>
              <a:off x="3809" y="69"/>
              <a:ext cx="66" cy="157"/>
            </a:xfrm>
            <a:custGeom>
              <a:avLst/>
              <a:gdLst>
                <a:gd name="T0" fmla="*/ 62 w 66"/>
                <a:gd name="T1" fmla="*/ 1 h 157"/>
                <a:gd name="T2" fmla="*/ 62 w 66"/>
                <a:gd name="T3" fmla="*/ 1 h 157"/>
                <a:gd name="T4" fmla="*/ 60 w 66"/>
                <a:gd name="T5" fmla="*/ 0 h 157"/>
                <a:gd name="T6" fmla="*/ 57 w 66"/>
                <a:gd name="T7" fmla="*/ 1 h 157"/>
                <a:gd name="T8" fmla="*/ 55 w 66"/>
                <a:gd name="T9" fmla="*/ 2 h 157"/>
                <a:gd name="T10" fmla="*/ 54 w 66"/>
                <a:gd name="T11" fmla="*/ 5 h 157"/>
                <a:gd name="T12" fmla="*/ 49 w 66"/>
                <a:gd name="T13" fmla="*/ 17 h 157"/>
                <a:gd name="T14" fmla="*/ 44 w 66"/>
                <a:gd name="T15" fmla="*/ 31 h 157"/>
                <a:gd name="T16" fmla="*/ 25 w 66"/>
                <a:gd name="T17" fmla="*/ 81 h 157"/>
                <a:gd name="T18" fmla="*/ 13 w 66"/>
                <a:gd name="T19" fmla="*/ 116 h 157"/>
                <a:gd name="T20" fmla="*/ 9 w 66"/>
                <a:gd name="T21" fmla="*/ 125 h 157"/>
                <a:gd name="T22" fmla="*/ 1 w 66"/>
                <a:gd name="T23" fmla="*/ 148 h 157"/>
                <a:gd name="T24" fmla="*/ 1 w 66"/>
                <a:gd name="T25" fmla="*/ 149 h 157"/>
                <a:gd name="T26" fmla="*/ 1 w 66"/>
                <a:gd name="T27" fmla="*/ 149 h 157"/>
                <a:gd name="T28" fmla="*/ 0 w 66"/>
                <a:gd name="T29" fmla="*/ 151 h 157"/>
                <a:gd name="T30" fmla="*/ 1 w 66"/>
                <a:gd name="T31" fmla="*/ 154 h 157"/>
                <a:gd name="T32" fmla="*/ 2 w 66"/>
                <a:gd name="T33" fmla="*/ 156 h 157"/>
                <a:gd name="T34" fmla="*/ 4 w 66"/>
                <a:gd name="T35" fmla="*/ 157 h 157"/>
                <a:gd name="T36" fmla="*/ 4 w 66"/>
                <a:gd name="T37" fmla="*/ 157 h 157"/>
                <a:gd name="T38" fmla="*/ 6 w 66"/>
                <a:gd name="T39" fmla="*/ 157 h 157"/>
                <a:gd name="T40" fmla="*/ 9 w 66"/>
                <a:gd name="T41" fmla="*/ 157 h 157"/>
                <a:gd name="T42" fmla="*/ 11 w 66"/>
                <a:gd name="T43" fmla="*/ 155 h 157"/>
                <a:gd name="T44" fmla="*/ 12 w 66"/>
                <a:gd name="T45" fmla="*/ 154 h 157"/>
                <a:gd name="T46" fmla="*/ 15 w 66"/>
                <a:gd name="T47" fmla="*/ 148 h 157"/>
                <a:gd name="T48" fmla="*/ 23 w 66"/>
                <a:gd name="T49" fmla="*/ 124 h 157"/>
                <a:gd name="T50" fmla="*/ 26 w 66"/>
                <a:gd name="T51" fmla="*/ 116 h 157"/>
                <a:gd name="T52" fmla="*/ 39 w 66"/>
                <a:gd name="T53" fmla="*/ 81 h 157"/>
                <a:gd name="T54" fmla="*/ 57 w 66"/>
                <a:gd name="T55" fmla="*/ 32 h 157"/>
                <a:gd name="T56" fmla="*/ 62 w 66"/>
                <a:gd name="T57" fmla="*/ 18 h 157"/>
                <a:gd name="T58" fmla="*/ 65 w 66"/>
                <a:gd name="T59" fmla="*/ 9 h 157"/>
                <a:gd name="T60" fmla="*/ 65 w 66"/>
                <a:gd name="T61" fmla="*/ 9 h 157"/>
                <a:gd name="T62" fmla="*/ 66 w 66"/>
                <a:gd name="T63" fmla="*/ 7 h 157"/>
                <a:gd name="T64" fmla="*/ 65 w 66"/>
                <a:gd name="T65" fmla="*/ 4 h 157"/>
                <a:gd name="T66" fmla="*/ 64 w 66"/>
                <a:gd name="T67" fmla="*/ 2 h 157"/>
                <a:gd name="T68" fmla="*/ 62 w 66"/>
                <a:gd name="T69" fmla="*/ 1 h 1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6"/>
                <a:gd name="T106" fmla="*/ 0 h 157"/>
                <a:gd name="T107" fmla="*/ 66 w 66"/>
                <a:gd name="T108" fmla="*/ 157 h 1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6" h="157">
                  <a:moveTo>
                    <a:pt x="62" y="1"/>
                  </a:moveTo>
                  <a:lnTo>
                    <a:pt x="62" y="1"/>
                  </a:ln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path>
              </a:pathLst>
            </a:custGeom>
            <a:noFill/>
            <a:ln w="0">
              <a:solidFill>
                <a:srgbClr val="000000"/>
              </a:solidFill>
              <a:prstDash val="solid"/>
              <a:round/>
              <a:headEnd/>
              <a:tailEnd/>
            </a:ln>
          </p:spPr>
          <p:txBody>
            <a:bodyPr/>
            <a:lstStyle/>
            <a:p>
              <a:endParaRPr lang="ja-JP" altLang="en-US"/>
            </a:p>
          </p:txBody>
        </p:sp>
        <p:sp>
          <p:nvSpPr>
            <p:cNvPr id="50660" name="Freeform 369"/>
            <p:cNvSpPr>
              <a:spLocks/>
            </p:cNvSpPr>
            <p:nvPr/>
          </p:nvSpPr>
          <p:spPr bwMode="auto">
            <a:xfrm>
              <a:off x="3913" y="259"/>
              <a:ext cx="46" cy="46"/>
            </a:xfrm>
            <a:custGeom>
              <a:avLst/>
              <a:gdLst>
                <a:gd name="T0" fmla="*/ 0 w 46"/>
                <a:gd name="T1" fmla="*/ 22 h 46"/>
                <a:gd name="T2" fmla="*/ 0 w 46"/>
                <a:gd name="T3" fmla="*/ 27 h 46"/>
                <a:gd name="T4" fmla="*/ 2 w 46"/>
                <a:gd name="T5" fmla="*/ 31 h 46"/>
                <a:gd name="T6" fmla="*/ 4 w 46"/>
                <a:gd name="T7" fmla="*/ 35 h 46"/>
                <a:gd name="T8" fmla="*/ 7 w 46"/>
                <a:gd name="T9" fmla="*/ 39 h 46"/>
                <a:gd name="T10" fmla="*/ 10 w 46"/>
                <a:gd name="T11" fmla="*/ 42 h 46"/>
                <a:gd name="T12" fmla="*/ 14 w 46"/>
                <a:gd name="T13" fmla="*/ 44 h 46"/>
                <a:gd name="T14" fmla="*/ 18 w 46"/>
                <a:gd name="T15" fmla="*/ 45 h 46"/>
                <a:gd name="T16" fmla="*/ 23 w 46"/>
                <a:gd name="T17" fmla="*/ 46 h 46"/>
                <a:gd name="T18" fmla="*/ 28 w 46"/>
                <a:gd name="T19" fmla="*/ 45 h 46"/>
                <a:gd name="T20" fmla="*/ 32 w 46"/>
                <a:gd name="T21" fmla="*/ 44 h 46"/>
                <a:gd name="T22" fmla="*/ 36 w 46"/>
                <a:gd name="T23" fmla="*/ 42 h 46"/>
                <a:gd name="T24" fmla="*/ 40 w 46"/>
                <a:gd name="T25" fmla="*/ 39 h 46"/>
                <a:gd name="T26" fmla="*/ 42 w 46"/>
                <a:gd name="T27" fmla="*/ 35 h 46"/>
                <a:gd name="T28" fmla="*/ 44 w 46"/>
                <a:gd name="T29" fmla="*/ 31 h 46"/>
                <a:gd name="T30" fmla="*/ 46 w 46"/>
                <a:gd name="T31" fmla="*/ 27 h 46"/>
                <a:gd name="T32" fmla="*/ 46 w 46"/>
                <a:gd name="T33" fmla="*/ 22 h 46"/>
                <a:gd name="T34" fmla="*/ 45 w 46"/>
                <a:gd name="T35" fmla="*/ 15 h 46"/>
                <a:gd name="T36" fmla="*/ 43 w 46"/>
                <a:gd name="T37" fmla="*/ 9 h 46"/>
                <a:gd name="T38" fmla="*/ 39 w 46"/>
                <a:gd name="T39" fmla="*/ 4 h 46"/>
                <a:gd name="T40" fmla="*/ 34 w 46"/>
                <a:gd name="T41" fmla="*/ 0 h 46"/>
                <a:gd name="T42" fmla="*/ 31 w 46"/>
                <a:gd name="T43" fmla="*/ 0 h 46"/>
                <a:gd name="T44" fmla="*/ 28 w 46"/>
                <a:gd name="T45" fmla="*/ 1 h 46"/>
                <a:gd name="T46" fmla="*/ 25 w 46"/>
                <a:gd name="T47" fmla="*/ 1 h 46"/>
                <a:gd name="T48" fmla="*/ 22 w 46"/>
                <a:gd name="T49" fmla="*/ 1 h 46"/>
                <a:gd name="T50" fmla="*/ 19 w 46"/>
                <a:gd name="T51" fmla="*/ 1 h 46"/>
                <a:gd name="T52" fmla="*/ 16 w 46"/>
                <a:gd name="T53" fmla="*/ 1 h 46"/>
                <a:gd name="T54" fmla="*/ 13 w 46"/>
                <a:gd name="T55" fmla="*/ 1 h 46"/>
                <a:gd name="T56" fmla="*/ 10 w 46"/>
                <a:gd name="T57" fmla="*/ 1 h 46"/>
                <a:gd name="T58" fmla="*/ 6 w 46"/>
                <a:gd name="T59" fmla="*/ 5 h 46"/>
                <a:gd name="T60" fmla="*/ 3 w 46"/>
                <a:gd name="T61" fmla="*/ 10 h 46"/>
                <a:gd name="T62" fmla="*/ 0 w 46"/>
                <a:gd name="T63" fmla="*/ 16 h 46"/>
                <a:gd name="T64" fmla="*/ 0 w 46"/>
                <a:gd name="T65" fmla="*/ 22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
                <a:gd name="T100" fmla="*/ 0 h 46"/>
                <a:gd name="T101" fmla="*/ 46 w 4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 h="46">
                  <a:moveTo>
                    <a:pt x="0" y="22"/>
                  </a:move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close/>
                </a:path>
              </a:pathLst>
            </a:custGeom>
            <a:solidFill>
              <a:srgbClr val="3F3F3F"/>
            </a:solidFill>
            <a:ln w="9525">
              <a:noFill/>
              <a:round/>
              <a:headEnd/>
              <a:tailEnd/>
            </a:ln>
          </p:spPr>
          <p:txBody>
            <a:bodyPr/>
            <a:lstStyle/>
            <a:p>
              <a:endParaRPr lang="ja-JP" altLang="en-US"/>
            </a:p>
          </p:txBody>
        </p:sp>
        <p:sp>
          <p:nvSpPr>
            <p:cNvPr id="50661" name="Freeform 370"/>
            <p:cNvSpPr>
              <a:spLocks/>
            </p:cNvSpPr>
            <p:nvPr/>
          </p:nvSpPr>
          <p:spPr bwMode="auto">
            <a:xfrm>
              <a:off x="3913" y="259"/>
              <a:ext cx="46" cy="46"/>
            </a:xfrm>
            <a:custGeom>
              <a:avLst/>
              <a:gdLst>
                <a:gd name="T0" fmla="*/ 0 w 46"/>
                <a:gd name="T1" fmla="*/ 22 h 46"/>
                <a:gd name="T2" fmla="*/ 0 w 46"/>
                <a:gd name="T3" fmla="*/ 22 h 46"/>
                <a:gd name="T4" fmla="*/ 0 w 46"/>
                <a:gd name="T5" fmla="*/ 27 h 46"/>
                <a:gd name="T6" fmla="*/ 2 w 46"/>
                <a:gd name="T7" fmla="*/ 31 h 46"/>
                <a:gd name="T8" fmla="*/ 4 w 46"/>
                <a:gd name="T9" fmla="*/ 35 h 46"/>
                <a:gd name="T10" fmla="*/ 7 w 46"/>
                <a:gd name="T11" fmla="*/ 39 h 46"/>
                <a:gd name="T12" fmla="*/ 10 w 46"/>
                <a:gd name="T13" fmla="*/ 42 h 46"/>
                <a:gd name="T14" fmla="*/ 14 w 46"/>
                <a:gd name="T15" fmla="*/ 44 h 46"/>
                <a:gd name="T16" fmla="*/ 18 w 46"/>
                <a:gd name="T17" fmla="*/ 45 h 46"/>
                <a:gd name="T18" fmla="*/ 23 w 46"/>
                <a:gd name="T19" fmla="*/ 46 h 46"/>
                <a:gd name="T20" fmla="*/ 23 w 46"/>
                <a:gd name="T21" fmla="*/ 46 h 46"/>
                <a:gd name="T22" fmla="*/ 28 w 46"/>
                <a:gd name="T23" fmla="*/ 45 h 46"/>
                <a:gd name="T24" fmla="*/ 32 w 46"/>
                <a:gd name="T25" fmla="*/ 44 h 46"/>
                <a:gd name="T26" fmla="*/ 36 w 46"/>
                <a:gd name="T27" fmla="*/ 42 h 46"/>
                <a:gd name="T28" fmla="*/ 40 w 46"/>
                <a:gd name="T29" fmla="*/ 39 h 46"/>
                <a:gd name="T30" fmla="*/ 42 w 46"/>
                <a:gd name="T31" fmla="*/ 35 h 46"/>
                <a:gd name="T32" fmla="*/ 44 w 46"/>
                <a:gd name="T33" fmla="*/ 31 h 46"/>
                <a:gd name="T34" fmla="*/ 46 w 46"/>
                <a:gd name="T35" fmla="*/ 27 h 46"/>
                <a:gd name="T36" fmla="*/ 46 w 46"/>
                <a:gd name="T37" fmla="*/ 22 h 46"/>
                <a:gd name="T38" fmla="*/ 46 w 46"/>
                <a:gd name="T39" fmla="*/ 22 h 46"/>
                <a:gd name="T40" fmla="*/ 45 w 46"/>
                <a:gd name="T41" fmla="*/ 15 h 46"/>
                <a:gd name="T42" fmla="*/ 43 w 46"/>
                <a:gd name="T43" fmla="*/ 9 h 46"/>
                <a:gd name="T44" fmla="*/ 39 w 46"/>
                <a:gd name="T45" fmla="*/ 4 h 46"/>
                <a:gd name="T46" fmla="*/ 34 w 46"/>
                <a:gd name="T47" fmla="*/ 0 h 46"/>
                <a:gd name="T48" fmla="*/ 34 w 46"/>
                <a:gd name="T49" fmla="*/ 0 h 46"/>
                <a:gd name="T50" fmla="*/ 31 w 46"/>
                <a:gd name="T51" fmla="*/ 0 h 46"/>
                <a:gd name="T52" fmla="*/ 28 w 46"/>
                <a:gd name="T53" fmla="*/ 1 h 46"/>
                <a:gd name="T54" fmla="*/ 25 w 46"/>
                <a:gd name="T55" fmla="*/ 1 h 46"/>
                <a:gd name="T56" fmla="*/ 22 w 46"/>
                <a:gd name="T57" fmla="*/ 1 h 46"/>
                <a:gd name="T58" fmla="*/ 19 w 46"/>
                <a:gd name="T59" fmla="*/ 1 h 46"/>
                <a:gd name="T60" fmla="*/ 16 w 46"/>
                <a:gd name="T61" fmla="*/ 1 h 46"/>
                <a:gd name="T62" fmla="*/ 13 w 46"/>
                <a:gd name="T63" fmla="*/ 1 h 46"/>
                <a:gd name="T64" fmla="*/ 10 w 46"/>
                <a:gd name="T65" fmla="*/ 1 h 46"/>
                <a:gd name="T66" fmla="*/ 10 w 46"/>
                <a:gd name="T67" fmla="*/ 1 h 46"/>
                <a:gd name="T68" fmla="*/ 6 w 46"/>
                <a:gd name="T69" fmla="*/ 5 h 46"/>
                <a:gd name="T70" fmla="*/ 3 w 46"/>
                <a:gd name="T71" fmla="*/ 10 h 46"/>
                <a:gd name="T72" fmla="*/ 0 w 46"/>
                <a:gd name="T73" fmla="*/ 16 h 46"/>
                <a:gd name="T74" fmla="*/ 0 w 46"/>
                <a:gd name="T75" fmla="*/ 22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6"/>
                <a:gd name="T115" fmla="*/ 0 h 46"/>
                <a:gd name="T116" fmla="*/ 46 w 46"/>
                <a:gd name="T117" fmla="*/ 46 h 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6" h="46">
                  <a:moveTo>
                    <a:pt x="0" y="22"/>
                  </a:moveTo>
                  <a:lnTo>
                    <a:pt x="0" y="22"/>
                  </a:ln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path>
              </a:pathLst>
            </a:custGeom>
            <a:noFill/>
            <a:ln w="0">
              <a:solidFill>
                <a:srgbClr val="000000"/>
              </a:solidFill>
              <a:prstDash val="solid"/>
              <a:round/>
              <a:headEnd/>
              <a:tailEnd/>
            </a:ln>
          </p:spPr>
          <p:txBody>
            <a:bodyPr/>
            <a:lstStyle/>
            <a:p>
              <a:endParaRPr lang="ja-JP" altLang="en-US"/>
            </a:p>
          </p:txBody>
        </p:sp>
        <p:sp>
          <p:nvSpPr>
            <p:cNvPr id="50662" name="Freeform 371"/>
            <p:cNvSpPr>
              <a:spLocks/>
            </p:cNvSpPr>
            <p:nvPr/>
          </p:nvSpPr>
          <p:spPr bwMode="auto">
            <a:xfrm>
              <a:off x="3856" y="262"/>
              <a:ext cx="17" cy="35"/>
            </a:xfrm>
            <a:custGeom>
              <a:avLst/>
              <a:gdLst>
                <a:gd name="T0" fmla="*/ 0 w 17"/>
                <a:gd name="T1" fmla="*/ 33 h 35"/>
                <a:gd name="T2" fmla="*/ 2 w 17"/>
                <a:gd name="T3" fmla="*/ 33 h 35"/>
                <a:gd name="T4" fmla="*/ 5 w 17"/>
                <a:gd name="T5" fmla="*/ 33 h 35"/>
                <a:gd name="T6" fmla="*/ 7 w 17"/>
                <a:gd name="T7" fmla="*/ 34 h 35"/>
                <a:gd name="T8" fmla="*/ 10 w 17"/>
                <a:gd name="T9" fmla="*/ 35 h 35"/>
                <a:gd name="T10" fmla="*/ 17 w 17"/>
                <a:gd name="T11" fmla="*/ 0 h 35"/>
                <a:gd name="T12" fmla="*/ 14 w 17"/>
                <a:gd name="T13" fmla="*/ 0 h 35"/>
                <a:gd name="T14" fmla="*/ 12 w 17"/>
                <a:gd name="T15" fmla="*/ 0 h 35"/>
                <a:gd name="T16" fmla="*/ 9 w 17"/>
                <a:gd name="T17" fmla="*/ 0 h 35"/>
                <a:gd name="T18" fmla="*/ 7 w 17"/>
                <a:gd name="T19" fmla="*/ 0 h 35"/>
                <a:gd name="T20" fmla="*/ 0 w 17"/>
                <a:gd name="T21" fmla="*/ 33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35"/>
                <a:gd name="T35" fmla="*/ 17 w 1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35">
                  <a:moveTo>
                    <a:pt x="0" y="33"/>
                  </a:moveTo>
                  <a:lnTo>
                    <a:pt x="2" y="33"/>
                  </a:lnTo>
                  <a:lnTo>
                    <a:pt x="5" y="33"/>
                  </a:lnTo>
                  <a:lnTo>
                    <a:pt x="7" y="34"/>
                  </a:lnTo>
                  <a:lnTo>
                    <a:pt x="10" y="35"/>
                  </a:lnTo>
                  <a:lnTo>
                    <a:pt x="17" y="0"/>
                  </a:lnTo>
                  <a:lnTo>
                    <a:pt x="14" y="0"/>
                  </a:lnTo>
                  <a:lnTo>
                    <a:pt x="12" y="0"/>
                  </a:lnTo>
                  <a:lnTo>
                    <a:pt x="9" y="0"/>
                  </a:lnTo>
                  <a:lnTo>
                    <a:pt x="7" y="0"/>
                  </a:lnTo>
                  <a:lnTo>
                    <a:pt x="0" y="33"/>
                  </a:lnTo>
                  <a:close/>
                </a:path>
              </a:pathLst>
            </a:custGeom>
            <a:solidFill>
              <a:srgbClr val="FFFFFF"/>
            </a:solidFill>
            <a:ln w="9525">
              <a:noFill/>
              <a:round/>
              <a:headEnd/>
              <a:tailEnd/>
            </a:ln>
          </p:spPr>
          <p:txBody>
            <a:bodyPr/>
            <a:lstStyle/>
            <a:p>
              <a:endParaRPr lang="ja-JP" altLang="en-US"/>
            </a:p>
          </p:txBody>
        </p:sp>
        <p:sp>
          <p:nvSpPr>
            <p:cNvPr id="50663" name="Freeform 372"/>
            <p:cNvSpPr>
              <a:spLocks/>
            </p:cNvSpPr>
            <p:nvPr/>
          </p:nvSpPr>
          <p:spPr bwMode="auto">
            <a:xfrm>
              <a:off x="3856" y="262"/>
              <a:ext cx="17" cy="35"/>
            </a:xfrm>
            <a:custGeom>
              <a:avLst/>
              <a:gdLst>
                <a:gd name="T0" fmla="*/ 0 w 17"/>
                <a:gd name="T1" fmla="*/ 33 h 35"/>
                <a:gd name="T2" fmla="*/ 0 w 17"/>
                <a:gd name="T3" fmla="*/ 33 h 35"/>
                <a:gd name="T4" fmla="*/ 2 w 17"/>
                <a:gd name="T5" fmla="*/ 33 h 35"/>
                <a:gd name="T6" fmla="*/ 5 w 17"/>
                <a:gd name="T7" fmla="*/ 33 h 35"/>
                <a:gd name="T8" fmla="*/ 7 w 17"/>
                <a:gd name="T9" fmla="*/ 34 h 35"/>
                <a:gd name="T10" fmla="*/ 10 w 17"/>
                <a:gd name="T11" fmla="*/ 35 h 35"/>
                <a:gd name="T12" fmla="*/ 17 w 17"/>
                <a:gd name="T13" fmla="*/ 0 h 35"/>
                <a:gd name="T14" fmla="*/ 17 w 17"/>
                <a:gd name="T15" fmla="*/ 0 h 35"/>
                <a:gd name="T16" fmla="*/ 14 w 17"/>
                <a:gd name="T17" fmla="*/ 0 h 35"/>
                <a:gd name="T18" fmla="*/ 12 w 17"/>
                <a:gd name="T19" fmla="*/ 0 h 35"/>
                <a:gd name="T20" fmla="*/ 9 w 17"/>
                <a:gd name="T21" fmla="*/ 0 h 35"/>
                <a:gd name="T22" fmla="*/ 7 w 17"/>
                <a:gd name="T23" fmla="*/ 0 h 35"/>
                <a:gd name="T24" fmla="*/ 0 w 17"/>
                <a:gd name="T25" fmla="*/ 33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5"/>
                <a:gd name="T41" fmla="*/ 17 w 1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5">
                  <a:moveTo>
                    <a:pt x="0" y="33"/>
                  </a:moveTo>
                  <a:lnTo>
                    <a:pt x="0" y="33"/>
                  </a:lnTo>
                  <a:lnTo>
                    <a:pt x="2" y="33"/>
                  </a:lnTo>
                  <a:lnTo>
                    <a:pt x="5" y="33"/>
                  </a:lnTo>
                  <a:lnTo>
                    <a:pt x="7" y="34"/>
                  </a:lnTo>
                  <a:lnTo>
                    <a:pt x="10" y="35"/>
                  </a:lnTo>
                  <a:lnTo>
                    <a:pt x="17" y="0"/>
                  </a:lnTo>
                  <a:lnTo>
                    <a:pt x="14" y="0"/>
                  </a:lnTo>
                  <a:lnTo>
                    <a:pt x="12" y="0"/>
                  </a:lnTo>
                  <a:lnTo>
                    <a:pt x="9" y="0"/>
                  </a:lnTo>
                  <a:lnTo>
                    <a:pt x="7" y="0"/>
                  </a:lnTo>
                  <a:lnTo>
                    <a:pt x="0" y="33"/>
                  </a:lnTo>
                </a:path>
              </a:pathLst>
            </a:custGeom>
            <a:noFill/>
            <a:ln w="0">
              <a:solidFill>
                <a:srgbClr val="000000"/>
              </a:solidFill>
              <a:prstDash val="solid"/>
              <a:round/>
              <a:headEnd/>
              <a:tailEnd/>
            </a:ln>
          </p:spPr>
          <p:txBody>
            <a:bodyPr/>
            <a:lstStyle/>
            <a:p>
              <a:endParaRPr lang="ja-JP" altLang="en-US"/>
            </a:p>
          </p:txBody>
        </p:sp>
        <p:sp>
          <p:nvSpPr>
            <p:cNvPr id="50664" name="Freeform 373"/>
            <p:cNvSpPr>
              <a:spLocks/>
            </p:cNvSpPr>
            <p:nvPr/>
          </p:nvSpPr>
          <p:spPr bwMode="auto">
            <a:xfrm>
              <a:off x="3826" y="295"/>
              <a:ext cx="58" cy="60"/>
            </a:xfrm>
            <a:custGeom>
              <a:avLst/>
              <a:gdLst>
                <a:gd name="T0" fmla="*/ 40 w 58"/>
                <a:gd name="T1" fmla="*/ 2 h 60"/>
                <a:gd name="T2" fmla="*/ 37 w 58"/>
                <a:gd name="T3" fmla="*/ 1 h 60"/>
                <a:gd name="T4" fmla="*/ 35 w 58"/>
                <a:gd name="T5" fmla="*/ 0 h 60"/>
                <a:gd name="T6" fmla="*/ 32 w 58"/>
                <a:gd name="T7" fmla="*/ 0 h 60"/>
                <a:gd name="T8" fmla="*/ 30 w 58"/>
                <a:gd name="T9" fmla="*/ 0 h 60"/>
                <a:gd name="T10" fmla="*/ 30 w 58"/>
                <a:gd name="T11" fmla="*/ 0 h 60"/>
                <a:gd name="T12" fmla="*/ 30 w 58"/>
                <a:gd name="T13" fmla="*/ 0 h 60"/>
                <a:gd name="T14" fmla="*/ 29 w 58"/>
                <a:gd name="T15" fmla="*/ 0 h 60"/>
                <a:gd name="T16" fmla="*/ 29 w 58"/>
                <a:gd name="T17" fmla="*/ 0 h 60"/>
                <a:gd name="T18" fmla="*/ 23 w 58"/>
                <a:gd name="T19" fmla="*/ 0 h 60"/>
                <a:gd name="T20" fmla="*/ 18 w 58"/>
                <a:gd name="T21" fmla="*/ 2 h 60"/>
                <a:gd name="T22" fmla="*/ 13 w 58"/>
                <a:gd name="T23" fmla="*/ 5 h 60"/>
                <a:gd name="T24" fmla="*/ 9 w 58"/>
                <a:gd name="T25" fmla="*/ 9 h 60"/>
                <a:gd name="T26" fmla="*/ 5 w 58"/>
                <a:gd name="T27" fmla="*/ 13 h 60"/>
                <a:gd name="T28" fmla="*/ 2 w 58"/>
                <a:gd name="T29" fmla="*/ 18 h 60"/>
                <a:gd name="T30" fmla="*/ 1 w 58"/>
                <a:gd name="T31" fmla="*/ 23 h 60"/>
                <a:gd name="T32" fmla="*/ 0 w 58"/>
                <a:gd name="T33" fmla="*/ 29 h 60"/>
                <a:gd name="T34" fmla="*/ 1 w 58"/>
                <a:gd name="T35" fmla="*/ 35 h 60"/>
                <a:gd name="T36" fmla="*/ 2 w 58"/>
                <a:gd name="T37" fmla="*/ 41 h 60"/>
                <a:gd name="T38" fmla="*/ 5 w 58"/>
                <a:gd name="T39" fmla="*/ 46 h 60"/>
                <a:gd name="T40" fmla="*/ 9 w 58"/>
                <a:gd name="T41" fmla="*/ 51 h 60"/>
                <a:gd name="T42" fmla="*/ 13 w 58"/>
                <a:gd name="T43" fmla="*/ 55 h 60"/>
                <a:gd name="T44" fmla="*/ 18 w 58"/>
                <a:gd name="T45" fmla="*/ 57 h 60"/>
                <a:gd name="T46" fmla="*/ 23 w 58"/>
                <a:gd name="T47" fmla="*/ 59 h 60"/>
                <a:gd name="T48" fmla="*/ 29 w 58"/>
                <a:gd name="T49" fmla="*/ 60 h 60"/>
                <a:gd name="T50" fmla="*/ 35 w 58"/>
                <a:gd name="T51" fmla="*/ 59 h 60"/>
                <a:gd name="T52" fmla="*/ 40 w 58"/>
                <a:gd name="T53" fmla="*/ 57 h 60"/>
                <a:gd name="T54" fmla="*/ 45 w 58"/>
                <a:gd name="T55" fmla="*/ 55 h 60"/>
                <a:gd name="T56" fmla="*/ 49 w 58"/>
                <a:gd name="T57" fmla="*/ 51 h 60"/>
                <a:gd name="T58" fmla="*/ 53 w 58"/>
                <a:gd name="T59" fmla="*/ 46 h 60"/>
                <a:gd name="T60" fmla="*/ 56 w 58"/>
                <a:gd name="T61" fmla="*/ 41 h 60"/>
                <a:gd name="T62" fmla="*/ 58 w 58"/>
                <a:gd name="T63" fmla="*/ 35 h 60"/>
                <a:gd name="T64" fmla="*/ 58 w 58"/>
                <a:gd name="T65" fmla="*/ 29 h 60"/>
                <a:gd name="T66" fmla="*/ 58 w 58"/>
                <a:gd name="T67" fmla="*/ 25 h 60"/>
                <a:gd name="T68" fmla="*/ 57 w 58"/>
                <a:gd name="T69" fmla="*/ 20 h 60"/>
                <a:gd name="T70" fmla="*/ 55 w 58"/>
                <a:gd name="T71" fmla="*/ 16 h 60"/>
                <a:gd name="T72" fmla="*/ 53 w 58"/>
                <a:gd name="T73" fmla="*/ 13 h 60"/>
                <a:gd name="T74" fmla="*/ 50 w 58"/>
                <a:gd name="T75" fmla="*/ 9 h 60"/>
                <a:gd name="T76" fmla="*/ 47 w 58"/>
                <a:gd name="T77" fmla="*/ 6 h 60"/>
                <a:gd name="T78" fmla="*/ 44 w 58"/>
                <a:gd name="T79" fmla="*/ 4 h 60"/>
                <a:gd name="T80" fmla="*/ 40 w 58"/>
                <a:gd name="T81" fmla="*/ 2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0"/>
                <a:gd name="T125" fmla="*/ 58 w 5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0">
                  <a:moveTo>
                    <a:pt x="40" y="2"/>
                  </a:move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close/>
                </a:path>
              </a:pathLst>
            </a:custGeom>
            <a:solidFill>
              <a:srgbClr val="3F3F3F"/>
            </a:solidFill>
            <a:ln w="9525">
              <a:noFill/>
              <a:round/>
              <a:headEnd/>
              <a:tailEnd/>
            </a:ln>
          </p:spPr>
          <p:txBody>
            <a:bodyPr/>
            <a:lstStyle/>
            <a:p>
              <a:endParaRPr lang="ja-JP" altLang="en-US"/>
            </a:p>
          </p:txBody>
        </p:sp>
        <p:sp>
          <p:nvSpPr>
            <p:cNvPr id="50665" name="Freeform 374"/>
            <p:cNvSpPr>
              <a:spLocks/>
            </p:cNvSpPr>
            <p:nvPr/>
          </p:nvSpPr>
          <p:spPr bwMode="auto">
            <a:xfrm>
              <a:off x="3826" y="295"/>
              <a:ext cx="58" cy="60"/>
            </a:xfrm>
            <a:custGeom>
              <a:avLst/>
              <a:gdLst>
                <a:gd name="T0" fmla="*/ 40 w 58"/>
                <a:gd name="T1" fmla="*/ 2 h 60"/>
                <a:gd name="T2" fmla="*/ 40 w 58"/>
                <a:gd name="T3" fmla="*/ 2 h 60"/>
                <a:gd name="T4" fmla="*/ 37 w 58"/>
                <a:gd name="T5" fmla="*/ 1 h 60"/>
                <a:gd name="T6" fmla="*/ 35 w 58"/>
                <a:gd name="T7" fmla="*/ 0 h 60"/>
                <a:gd name="T8" fmla="*/ 32 w 58"/>
                <a:gd name="T9" fmla="*/ 0 h 60"/>
                <a:gd name="T10" fmla="*/ 30 w 58"/>
                <a:gd name="T11" fmla="*/ 0 h 60"/>
                <a:gd name="T12" fmla="*/ 30 w 58"/>
                <a:gd name="T13" fmla="*/ 0 h 60"/>
                <a:gd name="T14" fmla="*/ 30 w 58"/>
                <a:gd name="T15" fmla="*/ 0 h 60"/>
                <a:gd name="T16" fmla="*/ 30 w 58"/>
                <a:gd name="T17" fmla="*/ 0 h 60"/>
                <a:gd name="T18" fmla="*/ 29 w 58"/>
                <a:gd name="T19" fmla="*/ 0 h 60"/>
                <a:gd name="T20" fmla="*/ 29 w 58"/>
                <a:gd name="T21" fmla="*/ 0 h 60"/>
                <a:gd name="T22" fmla="*/ 29 w 58"/>
                <a:gd name="T23" fmla="*/ 0 h 60"/>
                <a:gd name="T24" fmla="*/ 23 w 58"/>
                <a:gd name="T25" fmla="*/ 0 h 60"/>
                <a:gd name="T26" fmla="*/ 18 w 58"/>
                <a:gd name="T27" fmla="*/ 2 h 60"/>
                <a:gd name="T28" fmla="*/ 13 w 58"/>
                <a:gd name="T29" fmla="*/ 5 h 60"/>
                <a:gd name="T30" fmla="*/ 9 w 58"/>
                <a:gd name="T31" fmla="*/ 9 h 60"/>
                <a:gd name="T32" fmla="*/ 5 w 58"/>
                <a:gd name="T33" fmla="*/ 13 h 60"/>
                <a:gd name="T34" fmla="*/ 2 w 58"/>
                <a:gd name="T35" fmla="*/ 18 h 60"/>
                <a:gd name="T36" fmla="*/ 1 w 58"/>
                <a:gd name="T37" fmla="*/ 23 h 60"/>
                <a:gd name="T38" fmla="*/ 0 w 58"/>
                <a:gd name="T39" fmla="*/ 29 h 60"/>
                <a:gd name="T40" fmla="*/ 0 w 58"/>
                <a:gd name="T41" fmla="*/ 29 h 60"/>
                <a:gd name="T42" fmla="*/ 1 w 58"/>
                <a:gd name="T43" fmla="*/ 35 h 60"/>
                <a:gd name="T44" fmla="*/ 2 w 58"/>
                <a:gd name="T45" fmla="*/ 41 h 60"/>
                <a:gd name="T46" fmla="*/ 5 w 58"/>
                <a:gd name="T47" fmla="*/ 46 h 60"/>
                <a:gd name="T48" fmla="*/ 9 w 58"/>
                <a:gd name="T49" fmla="*/ 51 h 60"/>
                <a:gd name="T50" fmla="*/ 13 w 58"/>
                <a:gd name="T51" fmla="*/ 55 h 60"/>
                <a:gd name="T52" fmla="*/ 18 w 58"/>
                <a:gd name="T53" fmla="*/ 57 h 60"/>
                <a:gd name="T54" fmla="*/ 23 w 58"/>
                <a:gd name="T55" fmla="*/ 59 h 60"/>
                <a:gd name="T56" fmla="*/ 29 w 58"/>
                <a:gd name="T57" fmla="*/ 60 h 60"/>
                <a:gd name="T58" fmla="*/ 29 w 58"/>
                <a:gd name="T59" fmla="*/ 60 h 60"/>
                <a:gd name="T60" fmla="*/ 35 w 58"/>
                <a:gd name="T61" fmla="*/ 59 h 60"/>
                <a:gd name="T62" fmla="*/ 40 w 58"/>
                <a:gd name="T63" fmla="*/ 57 h 60"/>
                <a:gd name="T64" fmla="*/ 45 w 58"/>
                <a:gd name="T65" fmla="*/ 55 h 60"/>
                <a:gd name="T66" fmla="*/ 49 w 58"/>
                <a:gd name="T67" fmla="*/ 51 h 60"/>
                <a:gd name="T68" fmla="*/ 53 w 58"/>
                <a:gd name="T69" fmla="*/ 46 h 60"/>
                <a:gd name="T70" fmla="*/ 56 w 58"/>
                <a:gd name="T71" fmla="*/ 41 h 60"/>
                <a:gd name="T72" fmla="*/ 58 w 58"/>
                <a:gd name="T73" fmla="*/ 35 h 60"/>
                <a:gd name="T74" fmla="*/ 58 w 58"/>
                <a:gd name="T75" fmla="*/ 29 h 60"/>
                <a:gd name="T76" fmla="*/ 58 w 58"/>
                <a:gd name="T77" fmla="*/ 29 h 60"/>
                <a:gd name="T78" fmla="*/ 58 w 58"/>
                <a:gd name="T79" fmla="*/ 25 h 60"/>
                <a:gd name="T80" fmla="*/ 57 w 58"/>
                <a:gd name="T81" fmla="*/ 20 h 60"/>
                <a:gd name="T82" fmla="*/ 55 w 58"/>
                <a:gd name="T83" fmla="*/ 16 h 60"/>
                <a:gd name="T84" fmla="*/ 53 w 58"/>
                <a:gd name="T85" fmla="*/ 13 h 60"/>
                <a:gd name="T86" fmla="*/ 50 w 58"/>
                <a:gd name="T87" fmla="*/ 9 h 60"/>
                <a:gd name="T88" fmla="*/ 47 w 58"/>
                <a:gd name="T89" fmla="*/ 6 h 60"/>
                <a:gd name="T90" fmla="*/ 44 w 58"/>
                <a:gd name="T91" fmla="*/ 4 h 60"/>
                <a:gd name="T92" fmla="*/ 40 w 58"/>
                <a:gd name="T93" fmla="*/ 2 h 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
                <a:gd name="T142" fmla="*/ 0 h 60"/>
                <a:gd name="T143" fmla="*/ 58 w 58"/>
                <a:gd name="T144" fmla="*/ 60 h 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 h="60">
                  <a:moveTo>
                    <a:pt x="40" y="2"/>
                  </a:moveTo>
                  <a:lnTo>
                    <a:pt x="40" y="2"/>
                  </a:ln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path>
              </a:pathLst>
            </a:custGeom>
            <a:noFill/>
            <a:ln w="0">
              <a:solidFill>
                <a:srgbClr val="000000"/>
              </a:solidFill>
              <a:prstDash val="solid"/>
              <a:round/>
              <a:headEnd/>
              <a:tailEnd/>
            </a:ln>
          </p:spPr>
          <p:txBody>
            <a:bodyPr/>
            <a:lstStyle/>
            <a:p>
              <a:endParaRPr lang="ja-JP" altLang="en-US"/>
            </a:p>
          </p:txBody>
        </p:sp>
        <p:sp>
          <p:nvSpPr>
            <p:cNvPr id="50666" name="Freeform 375"/>
            <p:cNvSpPr>
              <a:spLocks/>
            </p:cNvSpPr>
            <p:nvPr/>
          </p:nvSpPr>
          <p:spPr bwMode="auto">
            <a:xfrm>
              <a:off x="3616" y="253"/>
              <a:ext cx="16" cy="45"/>
            </a:xfrm>
            <a:custGeom>
              <a:avLst/>
              <a:gdLst>
                <a:gd name="T0" fmla="*/ 0 w 16"/>
                <a:gd name="T1" fmla="*/ 44 h 45"/>
                <a:gd name="T2" fmla="*/ 0 w 16"/>
                <a:gd name="T3" fmla="*/ 44 h 45"/>
                <a:gd name="T4" fmla="*/ 1 w 16"/>
                <a:gd name="T5" fmla="*/ 44 h 45"/>
                <a:gd name="T6" fmla="*/ 1 w 16"/>
                <a:gd name="T7" fmla="*/ 44 h 45"/>
                <a:gd name="T8" fmla="*/ 1 w 16"/>
                <a:gd name="T9" fmla="*/ 44 h 45"/>
                <a:gd name="T10" fmla="*/ 3 w 16"/>
                <a:gd name="T11" fmla="*/ 44 h 45"/>
                <a:gd name="T12" fmla="*/ 6 w 16"/>
                <a:gd name="T13" fmla="*/ 44 h 45"/>
                <a:gd name="T14" fmla="*/ 8 w 16"/>
                <a:gd name="T15" fmla="*/ 45 h 45"/>
                <a:gd name="T16" fmla="*/ 10 w 16"/>
                <a:gd name="T17" fmla="*/ 45 h 45"/>
                <a:gd name="T18" fmla="*/ 16 w 16"/>
                <a:gd name="T19" fmla="*/ 1 h 45"/>
                <a:gd name="T20" fmla="*/ 14 w 16"/>
                <a:gd name="T21" fmla="*/ 0 h 45"/>
                <a:gd name="T22" fmla="*/ 11 w 16"/>
                <a:gd name="T23" fmla="*/ 0 h 45"/>
                <a:gd name="T24" fmla="*/ 8 w 16"/>
                <a:gd name="T25" fmla="*/ 0 h 45"/>
                <a:gd name="T26" fmla="*/ 6 w 16"/>
                <a:gd name="T27" fmla="*/ 0 h 45"/>
                <a:gd name="T28" fmla="*/ 0 w 16"/>
                <a:gd name="T29" fmla="*/ 44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45"/>
                <a:gd name="T47" fmla="*/ 16 w 16"/>
                <a:gd name="T48" fmla="*/ 45 h 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close/>
                </a:path>
              </a:pathLst>
            </a:custGeom>
            <a:solidFill>
              <a:srgbClr val="FFFFFF"/>
            </a:solidFill>
            <a:ln w="9525">
              <a:noFill/>
              <a:round/>
              <a:headEnd/>
              <a:tailEnd/>
            </a:ln>
          </p:spPr>
          <p:txBody>
            <a:bodyPr/>
            <a:lstStyle/>
            <a:p>
              <a:endParaRPr lang="ja-JP" altLang="en-US"/>
            </a:p>
          </p:txBody>
        </p:sp>
        <p:sp>
          <p:nvSpPr>
            <p:cNvPr id="50667" name="Freeform 376"/>
            <p:cNvSpPr>
              <a:spLocks/>
            </p:cNvSpPr>
            <p:nvPr/>
          </p:nvSpPr>
          <p:spPr bwMode="auto">
            <a:xfrm>
              <a:off x="3616" y="253"/>
              <a:ext cx="16" cy="45"/>
            </a:xfrm>
            <a:custGeom>
              <a:avLst/>
              <a:gdLst>
                <a:gd name="T0" fmla="*/ 0 w 16"/>
                <a:gd name="T1" fmla="*/ 44 h 45"/>
                <a:gd name="T2" fmla="*/ 0 w 16"/>
                <a:gd name="T3" fmla="*/ 44 h 45"/>
                <a:gd name="T4" fmla="*/ 0 w 16"/>
                <a:gd name="T5" fmla="*/ 44 h 45"/>
                <a:gd name="T6" fmla="*/ 1 w 16"/>
                <a:gd name="T7" fmla="*/ 44 h 45"/>
                <a:gd name="T8" fmla="*/ 1 w 16"/>
                <a:gd name="T9" fmla="*/ 44 h 45"/>
                <a:gd name="T10" fmla="*/ 1 w 16"/>
                <a:gd name="T11" fmla="*/ 44 h 45"/>
                <a:gd name="T12" fmla="*/ 1 w 16"/>
                <a:gd name="T13" fmla="*/ 44 h 45"/>
                <a:gd name="T14" fmla="*/ 3 w 16"/>
                <a:gd name="T15" fmla="*/ 44 h 45"/>
                <a:gd name="T16" fmla="*/ 6 w 16"/>
                <a:gd name="T17" fmla="*/ 44 h 45"/>
                <a:gd name="T18" fmla="*/ 8 w 16"/>
                <a:gd name="T19" fmla="*/ 45 h 45"/>
                <a:gd name="T20" fmla="*/ 10 w 16"/>
                <a:gd name="T21" fmla="*/ 45 h 45"/>
                <a:gd name="T22" fmla="*/ 16 w 16"/>
                <a:gd name="T23" fmla="*/ 1 h 45"/>
                <a:gd name="T24" fmla="*/ 16 w 16"/>
                <a:gd name="T25" fmla="*/ 1 h 45"/>
                <a:gd name="T26" fmla="*/ 14 w 16"/>
                <a:gd name="T27" fmla="*/ 0 h 45"/>
                <a:gd name="T28" fmla="*/ 11 w 16"/>
                <a:gd name="T29" fmla="*/ 0 h 45"/>
                <a:gd name="T30" fmla="*/ 8 w 16"/>
                <a:gd name="T31" fmla="*/ 0 h 45"/>
                <a:gd name="T32" fmla="*/ 6 w 16"/>
                <a:gd name="T33" fmla="*/ 0 h 45"/>
                <a:gd name="T34" fmla="*/ 0 w 16"/>
                <a:gd name="T35" fmla="*/ 44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45"/>
                <a:gd name="T56" fmla="*/ 16 w 16"/>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path>
              </a:pathLst>
            </a:custGeom>
            <a:noFill/>
            <a:ln w="0">
              <a:solidFill>
                <a:srgbClr val="000000"/>
              </a:solidFill>
              <a:prstDash val="solid"/>
              <a:round/>
              <a:headEnd/>
              <a:tailEnd/>
            </a:ln>
          </p:spPr>
          <p:txBody>
            <a:bodyPr/>
            <a:lstStyle/>
            <a:p>
              <a:endParaRPr lang="ja-JP" altLang="en-US"/>
            </a:p>
          </p:txBody>
        </p:sp>
        <p:sp>
          <p:nvSpPr>
            <p:cNvPr id="50668" name="Freeform 377"/>
            <p:cNvSpPr>
              <a:spLocks/>
            </p:cNvSpPr>
            <p:nvPr/>
          </p:nvSpPr>
          <p:spPr bwMode="auto">
            <a:xfrm>
              <a:off x="3598" y="297"/>
              <a:ext cx="39" cy="40"/>
            </a:xfrm>
            <a:custGeom>
              <a:avLst/>
              <a:gdLst>
                <a:gd name="T0" fmla="*/ 28 w 39"/>
                <a:gd name="T1" fmla="*/ 1 h 40"/>
                <a:gd name="T2" fmla="*/ 26 w 39"/>
                <a:gd name="T3" fmla="*/ 1 h 40"/>
                <a:gd name="T4" fmla="*/ 24 w 39"/>
                <a:gd name="T5" fmla="*/ 0 h 40"/>
                <a:gd name="T6" fmla="*/ 21 w 39"/>
                <a:gd name="T7" fmla="*/ 0 h 40"/>
                <a:gd name="T8" fmla="*/ 19 w 39"/>
                <a:gd name="T9" fmla="*/ 0 h 40"/>
                <a:gd name="T10" fmla="*/ 19 w 39"/>
                <a:gd name="T11" fmla="*/ 0 h 40"/>
                <a:gd name="T12" fmla="*/ 19 w 39"/>
                <a:gd name="T13" fmla="*/ 0 h 40"/>
                <a:gd name="T14" fmla="*/ 18 w 39"/>
                <a:gd name="T15" fmla="*/ 0 h 40"/>
                <a:gd name="T16" fmla="*/ 18 w 39"/>
                <a:gd name="T17" fmla="*/ 0 h 40"/>
                <a:gd name="T18" fmla="*/ 14 w 39"/>
                <a:gd name="T19" fmla="*/ 0 h 40"/>
                <a:gd name="T20" fmla="*/ 10 w 39"/>
                <a:gd name="T21" fmla="*/ 2 h 40"/>
                <a:gd name="T22" fmla="*/ 7 w 39"/>
                <a:gd name="T23" fmla="*/ 4 h 40"/>
                <a:gd name="T24" fmla="*/ 5 w 39"/>
                <a:gd name="T25" fmla="*/ 6 h 40"/>
                <a:gd name="T26" fmla="*/ 3 w 39"/>
                <a:gd name="T27" fmla="*/ 9 h 40"/>
                <a:gd name="T28" fmla="*/ 1 w 39"/>
                <a:gd name="T29" fmla="*/ 12 h 40"/>
                <a:gd name="T30" fmla="*/ 0 w 39"/>
                <a:gd name="T31" fmla="*/ 16 h 40"/>
                <a:gd name="T32" fmla="*/ 0 w 39"/>
                <a:gd name="T33" fmla="*/ 20 h 40"/>
                <a:gd name="T34" fmla="*/ 0 w 39"/>
                <a:gd name="T35" fmla="*/ 24 h 40"/>
                <a:gd name="T36" fmla="*/ 1 w 39"/>
                <a:gd name="T37" fmla="*/ 28 h 40"/>
                <a:gd name="T38" fmla="*/ 3 w 39"/>
                <a:gd name="T39" fmla="*/ 31 h 40"/>
                <a:gd name="T40" fmla="*/ 5 w 39"/>
                <a:gd name="T41" fmla="*/ 34 h 40"/>
                <a:gd name="T42" fmla="*/ 8 w 39"/>
                <a:gd name="T43" fmla="*/ 37 h 40"/>
                <a:gd name="T44" fmla="*/ 12 w 39"/>
                <a:gd name="T45" fmla="*/ 39 h 40"/>
                <a:gd name="T46" fmla="*/ 16 w 39"/>
                <a:gd name="T47" fmla="*/ 40 h 40"/>
                <a:gd name="T48" fmla="*/ 19 w 39"/>
                <a:gd name="T49" fmla="*/ 40 h 40"/>
                <a:gd name="T50" fmla="*/ 23 w 39"/>
                <a:gd name="T51" fmla="*/ 40 h 40"/>
                <a:gd name="T52" fmla="*/ 27 w 39"/>
                <a:gd name="T53" fmla="*/ 39 h 40"/>
                <a:gd name="T54" fmla="*/ 31 w 39"/>
                <a:gd name="T55" fmla="*/ 37 h 40"/>
                <a:gd name="T56" fmla="*/ 33 w 39"/>
                <a:gd name="T57" fmla="*/ 34 h 40"/>
                <a:gd name="T58" fmla="*/ 36 w 39"/>
                <a:gd name="T59" fmla="*/ 31 h 40"/>
                <a:gd name="T60" fmla="*/ 38 w 39"/>
                <a:gd name="T61" fmla="*/ 28 h 40"/>
                <a:gd name="T62" fmla="*/ 39 w 39"/>
                <a:gd name="T63" fmla="*/ 24 h 40"/>
                <a:gd name="T64" fmla="*/ 39 w 39"/>
                <a:gd name="T65" fmla="*/ 20 h 40"/>
                <a:gd name="T66" fmla="*/ 38 w 39"/>
                <a:gd name="T67" fmla="*/ 14 h 40"/>
                <a:gd name="T68" fmla="*/ 36 w 39"/>
                <a:gd name="T69" fmla="*/ 9 h 40"/>
                <a:gd name="T70" fmla="*/ 33 w 39"/>
                <a:gd name="T71" fmla="*/ 4 h 40"/>
                <a:gd name="T72" fmla="*/ 28 w 39"/>
                <a:gd name="T73" fmla="*/ 1 h 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
                <a:gd name="T112" fmla="*/ 0 h 40"/>
                <a:gd name="T113" fmla="*/ 39 w 39"/>
                <a:gd name="T114" fmla="*/ 40 h 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 h="40">
                  <a:moveTo>
                    <a:pt x="28" y="1"/>
                  </a:move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close/>
                </a:path>
              </a:pathLst>
            </a:custGeom>
            <a:solidFill>
              <a:srgbClr val="3F3F3F"/>
            </a:solidFill>
            <a:ln w="9525">
              <a:noFill/>
              <a:round/>
              <a:headEnd/>
              <a:tailEnd/>
            </a:ln>
          </p:spPr>
          <p:txBody>
            <a:bodyPr/>
            <a:lstStyle/>
            <a:p>
              <a:endParaRPr lang="ja-JP" altLang="en-US"/>
            </a:p>
          </p:txBody>
        </p:sp>
        <p:sp>
          <p:nvSpPr>
            <p:cNvPr id="50669" name="Freeform 378"/>
            <p:cNvSpPr>
              <a:spLocks/>
            </p:cNvSpPr>
            <p:nvPr/>
          </p:nvSpPr>
          <p:spPr bwMode="auto">
            <a:xfrm>
              <a:off x="3598" y="297"/>
              <a:ext cx="39" cy="40"/>
            </a:xfrm>
            <a:custGeom>
              <a:avLst/>
              <a:gdLst>
                <a:gd name="T0" fmla="*/ 28 w 39"/>
                <a:gd name="T1" fmla="*/ 1 h 40"/>
                <a:gd name="T2" fmla="*/ 28 w 39"/>
                <a:gd name="T3" fmla="*/ 1 h 40"/>
                <a:gd name="T4" fmla="*/ 26 w 39"/>
                <a:gd name="T5" fmla="*/ 1 h 40"/>
                <a:gd name="T6" fmla="*/ 24 w 39"/>
                <a:gd name="T7" fmla="*/ 0 h 40"/>
                <a:gd name="T8" fmla="*/ 21 w 39"/>
                <a:gd name="T9" fmla="*/ 0 h 40"/>
                <a:gd name="T10" fmla="*/ 19 w 39"/>
                <a:gd name="T11" fmla="*/ 0 h 40"/>
                <a:gd name="T12" fmla="*/ 19 w 39"/>
                <a:gd name="T13" fmla="*/ 0 h 40"/>
                <a:gd name="T14" fmla="*/ 19 w 39"/>
                <a:gd name="T15" fmla="*/ 0 h 40"/>
                <a:gd name="T16" fmla="*/ 19 w 39"/>
                <a:gd name="T17" fmla="*/ 0 h 40"/>
                <a:gd name="T18" fmla="*/ 18 w 39"/>
                <a:gd name="T19" fmla="*/ 0 h 40"/>
                <a:gd name="T20" fmla="*/ 18 w 39"/>
                <a:gd name="T21" fmla="*/ 0 h 40"/>
                <a:gd name="T22" fmla="*/ 18 w 39"/>
                <a:gd name="T23" fmla="*/ 0 h 40"/>
                <a:gd name="T24" fmla="*/ 14 w 39"/>
                <a:gd name="T25" fmla="*/ 0 h 40"/>
                <a:gd name="T26" fmla="*/ 10 w 39"/>
                <a:gd name="T27" fmla="*/ 2 h 40"/>
                <a:gd name="T28" fmla="*/ 7 w 39"/>
                <a:gd name="T29" fmla="*/ 4 h 40"/>
                <a:gd name="T30" fmla="*/ 5 w 39"/>
                <a:gd name="T31" fmla="*/ 6 h 40"/>
                <a:gd name="T32" fmla="*/ 3 w 39"/>
                <a:gd name="T33" fmla="*/ 9 h 40"/>
                <a:gd name="T34" fmla="*/ 1 w 39"/>
                <a:gd name="T35" fmla="*/ 12 h 40"/>
                <a:gd name="T36" fmla="*/ 0 w 39"/>
                <a:gd name="T37" fmla="*/ 16 h 40"/>
                <a:gd name="T38" fmla="*/ 0 w 39"/>
                <a:gd name="T39" fmla="*/ 20 h 40"/>
                <a:gd name="T40" fmla="*/ 0 w 39"/>
                <a:gd name="T41" fmla="*/ 20 h 40"/>
                <a:gd name="T42" fmla="*/ 0 w 39"/>
                <a:gd name="T43" fmla="*/ 24 h 40"/>
                <a:gd name="T44" fmla="*/ 1 w 39"/>
                <a:gd name="T45" fmla="*/ 28 h 40"/>
                <a:gd name="T46" fmla="*/ 3 w 39"/>
                <a:gd name="T47" fmla="*/ 31 h 40"/>
                <a:gd name="T48" fmla="*/ 5 w 39"/>
                <a:gd name="T49" fmla="*/ 34 h 40"/>
                <a:gd name="T50" fmla="*/ 8 w 39"/>
                <a:gd name="T51" fmla="*/ 37 h 40"/>
                <a:gd name="T52" fmla="*/ 12 w 39"/>
                <a:gd name="T53" fmla="*/ 39 h 40"/>
                <a:gd name="T54" fmla="*/ 16 w 39"/>
                <a:gd name="T55" fmla="*/ 40 h 40"/>
                <a:gd name="T56" fmla="*/ 19 w 39"/>
                <a:gd name="T57" fmla="*/ 40 h 40"/>
                <a:gd name="T58" fmla="*/ 19 w 39"/>
                <a:gd name="T59" fmla="*/ 40 h 40"/>
                <a:gd name="T60" fmla="*/ 23 w 39"/>
                <a:gd name="T61" fmla="*/ 40 h 40"/>
                <a:gd name="T62" fmla="*/ 27 w 39"/>
                <a:gd name="T63" fmla="*/ 39 h 40"/>
                <a:gd name="T64" fmla="*/ 31 w 39"/>
                <a:gd name="T65" fmla="*/ 37 h 40"/>
                <a:gd name="T66" fmla="*/ 33 w 39"/>
                <a:gd name="T67" fmla="*/ 34 h 40"/>
                <a:gd name="T68" fmla="*/ 36 w 39"/>
                <a:gd name="T69" fmla="*/ 31 h 40"/>
                <a:gd name="T70" fmla="*/ 38 w 39"/>
                <a:gd name="T71" fmla="*/ 28 h 40"/>
                <a:gd name="T72" fmla="*/ 39 w 39"/>
                <a:gd name="T73" fmla="*/ 24 h 40"/>
                <a:gd name="T74" fmla="*/ 39 w 39"/>
                <a:gd name="T75" fmla="*/ 20 h 40"/>
                <a:gd name="T76" fmla="*/ 39 w 39"/>
                <a:gd name="T77" fmla="*/ 20 h 40"/>
                <a:gd name="T78" fmla="*/ 38 w 39"/>
                <a:gd name="T79" fmla="*/ 14 h 40"/>
                <a:gd name="T80" fmla="*/ 36 w 39"/>
                <a:gd name="T81" fmla="*/ 9 h 40"/>
                <a:gd name="T82" fmla="*/ 33 w 39"/>
                <a:gd name="T83" fmla="*/ 4 h 40"/>
                <a:gd name="T84" fmla="*/ 28 w 39"/>
                <a:gd name="T85" fmla="*/ 1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0"/>
                <a:gd name="T131" fmla="*/ 39 w 39"/>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0">
                  <a:moveTo>
                    <a:pt x="28" y="1"/>
                  </a:moveTo>
                  <a:lnTo>
                    <a:pt x="28" y="1"/>
                  </a:ln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path>
              </a:pathLst>
            </a:custGeom>
            <a:noFill/>
            <a:ln w="0">
              <a:solidFill>
                <a:srgbClr val="000000"/>
              </a:solidFill>
              <a:prstDash val="solid"/>
              <a:round/>
              <a:headEnd/>
              <a:tailEnd/>
            </a:ln>
          </p:spPr>
          <p:txBody>
            <a:bodyPr/>
            <a:lstStyle/>
            <a:p>
              <a:endParaRPr lang="ja-JP" altLang="en-US"/>
            </a:p>
          </p:txBody>
        </p:sp>
        <p:sp>
          <p:nvSpPr>
            <p:cNvPr id="50670" name="Freeform 379"/>
            <p:cNvSpPr>
              <a:spLocks/>
            </p:cNvSpPr>
            <p:nvPr/>
          </p:nvSpPr>
          <p:spPr bwMode="auto">
            <a:xfrm>
              <a:off x="3543" y="113"/>
              <a:ext cx="16" cy="80"/>
            </a:xfrm>
            <a:custGeom>
              <a:avLst/>
              <a:gdLst>
                <a:gd name="T0" fmla="*/ 12 w 16"/>
                <a:gd name="T1" fmla="*/ 71 h 80"/>
                <a:gd name="T2" fmla="*/ 12 w 16"/>
                <a:gd name="T3" fmla="*/ 70 h 80"/>
                <a:gd name="T4" fmla="*/ 12 w 16"/>
                <a:gd name="T5" fmla="*/ 70 h 80"/>
                <a:gd name="T6" fmla="*/ 12 w 16"/>
                <a:gd name="T7" fmla="*/ 69 h 80"/>
                <a:gd name="T8" fmla="*/ 13 w 16"/>
                <a:gd name="T9" fmla="*/ 68 h 80"/>
                <a:gd name="T10" fmla="*/ 14 w 16"/>
                <a:gd name="T11" fmla="*/ 52 h 80"/>
                <a:gd name="T12" fmla="*/ 15 w 16"/>
                <a:gd name="T13" fmla="*/ 34 h 80"/>
                <a:gd name="T14" fmla="*/ 15 w 16"/>
                <a:gd name="T15" fmla="*/ 19 h 80"/>
                <a:gd name="T16" fmla="*/ 16 w 16"/>
                <a:gd name="T17" fmla="*/ 10 h 80"/>
                <a:gd name="T18" fmla="*/ 14 w 16"/>
                <a:gd name="T19" fmla="*/ 3 h 80"/>
                <a:gd name="T20" fmla="*/ 10 w 16"/>
                <a:gd name="T21" fmla="*/ 0 h 80"/>
                <a:gd name="T22" fmla="*/ 6 w 16"/>
                <a:gd name="T23" fmla="*/ 2 h 80"/>
                <a:gd name="T24" fmla="*/ 4 w 16"/>
                <a:gd name="T25" fmla="*/ 10 h 80"/>
                <a:gd name="T26" fmla="*/ 4 w 16"/>
                <a:gd name="T27" fmla="*/ 23 h 80"/>
                <a:gd name="T28" fmla="*/ 3 w 16"/>
                <a:gd name="T29" fmla="*/ 40 h 80"/>
                <a:gd name="T30" fmla="*/ 2 w 16"/>
                <a:gd name="T31" fmla="*/ 57 h 80"/>
                <a:gd name="T32" fmla="*/ 1 w 16"/>
                <a:gd name="T33" fmla="*/ 72 h 80"/>
                <a:gd name="T34" fmla="*/ 1 w 16"/>
                <a:gd name="T35" fmla="*/ 75 h 80"/>
                <a:gd name="T36" fmla="*/ 1 w 16"/>
                <a:gd name="T37" fmla="*/ 77 h 80"/>
                <a:gd name="T38" fmla="*/ 0 w 16"/>
                <a:gd name="T39" fmla="*/ 79 h 80"/>
                <a:gd name="T40" fmla="*/ 0 w 16"/>
                <a:gd name="T41" fmla="*/ 79 h 80"/>
                <a:gd name="T42" fmla="*/ 2 w 16"/>
                <a:gd name="T43" fmla="*/ 80 h 80"/>
                <a:gd name="T44" fmla="*/ 4 w 16"/>
                <a:gd name="T45" fmla="*/ 79 h 80"/>
                <a:gd name="T46" fmla="*/ 6 w 16"/>
                <a:gd name="T47" fmla="*/ 78 h 80"/>
                <a:gd name="T48" fmla="*/ 9 w 16"/>
                <a:gd name="T49" fmla="*/ 77 h 80"/>
                <a:gd name="T50" fmla="*/ 12 w 16"/>
                <a:gd name="T51" fmla="*/ 77 h 80"/>
                <a:gd name="T52" fmla="*/ 12 w 16"/>
                <a:gd name="T53" fmla="*/ 76 h 80"/>
                <a:gd name="T54" fmla="*/ 12 w 16"/>
                <a:gd name="T55" fmla="*/ 75 h 80"/>
                <a:gd name="T56" fmla="*/ 12 w 16"/>
                <a:gd name="T57" fmla="*/ 73 h 80"/>
                <a:gd name="T58" fmla="*/ 12 w 16"/>
                <a:gd name="T59" fmla="*/ 72 h 80"/>
                <a:gd name="T60" fmla="*/ 12 w 16"/>
                <a:gd name="T61" fmla="*/ 72 h 80"/>
                <a:gd name="T62" fmla="*/ 12 w 16"/>
                <a:gd name="T63" fmla="*/ 72 h 80"/>
                <a:gd name="T64" fmla="*/ 12 w 16"/>
                <a:gd name="T65" fmla="*/ 72 h 80"/>
                <a:gd name="T66" fmla="*/ 12 w 16"/>
                <a:gd name="T67" fmla="*/ 71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80"/>
                <a:gd name="T104" fmla="*/ 16 w 16"/>
                <a:gd name="T105" fmla="*/ 80 h 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80">
                  <a:moveTo>
                    <a:pt x="12" y="71"/>
                  </a:move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close/>
                </a:path>
              </a:pathLst>
            </a:custGeom>
            <a:solidFill>
              <a:srgbClr val="FFFFFF"/>
            </a:solidFill>
            <a:ln w="9525">
              <a:noFill/>
              <a:round/>
              <a:headEnd/>
              <a:tailEnd/>
            </a:ln>
          </p:spPr>
          <p:txBody>
            <a:bodyPr/>
            <a:lstStyle/>
            <a:p>
              <a:endParaRPr lang="ja-JP" altLang="en-US"/>
            </a:p>
          </p:txBody>
        </p:sp>
        <p:sp>
          <p:nvSpPr>
            <p:cNvPr id="50671" name="Freeform 380"/>
            <p:cNvSpPr>
              <a:spLocks/>
            </p:cNvSpPr>
            <p:nvPr/>
          </p:nvSpPr>
          <p:spPr bwMode="auto">
            <a:xfrm>
              <a:off x="3543" y="113"/>
              <a:ext cx="16" cy="80"/>
            </a:xfrm>
            <a:custGeom>
              <a:avLst/>
              <a:gdLst>
                <a:gd name="T0" fmla="*/ 12 w 16"/>
                <a:gd name="T1" fmla="*/ 71 h 80"/>
                <a:gd name="T2" fmla="*/ 12 w 16"/>
                <a:gd name="T3" fmla="*/ 71 h 80"/>
                <a:gd name="T4" fmla="*/ 12 w 16"/>
                <a:gd name="T5" fmla="*/ 70 h 80"/>
                <a:gd name="T6" fmla="*/ 12 w 16"/>
                <a:gd name="T7" fmla="*/ 70 h 80"/>
                <a:gd name="T8" fmla="*/ 12 w 16"/>
                <a:gd name="T9" fmla="*/ 69 h 80"/>
                <a:gd name="T10" fmla="*/ 13 w 16"/>
                <a:gd name="T11" fmla="*/ 68 h 80"/>
                <a:gd name="T12" fmla="*/ 13 w 16"/>
                <a:gd name="T13" fmla="*/ 68 h 80"/>
                <a:gd name="T14" fmla="*/ 14 w 16"/>
                <a:gd name="T15" fmla="*/ 52 h 80"/>
                <a:gd name="T16" fmla="*/ 15 w 16"/>
                <a:gd name="T17" fmla="*/ 34 h 80"/>
                <a:gd name="T18" fmla="*/ 15 w 16"/>
                <a:gd name="T19" fmla="*/ 19 h 80"/>
                <a:gd name="T20" fmla="*/ 16 w 16"/>
                <a:gd name="T21" fmla="*/ 10 h 80"/>
                <a:gd name="T22" fmla="*/ 16 w 16"/>
                <a:gd name="T23" fmla="*/ 10 h 80"/>
                <a:gd name="T24" fmla="*/ 14 w 16"/>
                <a:gd name="T25" fmla="*/ 3 h 80"/>
                <a:gd name="T26" fmla="*/ 10 w 16"/>
                <a:gd name="T27" fmla="*/ 0 h 80"/>
                <a:gd name="T28" fmla="*/ 6 w 16"/>
                <a:gd name="T29" fmla="*/ 2 h 80"/>
                <a:gd name="T30" fmla="*/ 4 w 16"/>
                <a:gd name="T31" fmla="*/ 10 h 80"/>
                <a:gd name="T32" fmla="*/ 4 w 16"/>
                <a:gd name="T33" fmla="*/ 10 h 80"/>
                <a:gd name="T34" fmla="*/ 4 w 16"/>
                <a:gd name="T35" fmla="*/ 23 h 80"/>
                <a:gd name="T36" fmla="*/ 3 w 16"/>
                <a:gd name="T37" fmla="*/ 40 h 80"/>
                <a:gd name="T38" fmla="*/ 2 w 16"/>
                <a:gd name="T39" fmla="*/ 57 h 80"/>
                <a:gd name="T40" fmla="*/ 1 w 16"/>
                <a:gd name="T41" fmla="*/ 72 h 80"/>
                <a:gd name="T42" fmla="*/ 1 w 16"/>
                <a:gd name="T43" fmla="*/ 72 h 80"/>
                <a:gd name="T44" fmla="*/ 1 w 16"/>
                <a:gd name="T45" fmla="*/ 75 h 80"/>
                <a:gd name="T46" fmla="*/ 1 w 16"/>
                <a:gd name="T47" fmla="*/ 77 h 80"/>
                <a:gd name="T48" fmla="*/ 0 w 16"/>
                <a:gd name="T49" fmla="*/ 79 h 80"/>
                <a:gd name="T50" fmla="*/ 0 w 16"/>
                <a:gd name="T51" fmla="*/ 79 h 80"/>
                <a:gd name="T52" fmla="*/ 2 w 16"/>
                <a:gd name="T53" fmla="*/ 80 h 80"/>
                <a:gd name="T54" fmla="*/ 2 w 16"/>
                <a:gd name="T55" fmla="*/ 80 h 80"/>
                <a:gd name="T56" fmla="*/ 4 w 16"/>
                <a:gd name="T57" fmla="*/ 79 h 80"/>
                <a:gd name="T58" fmla="*/ 6 w 16"/>
                <a:gd name="T59" fmla="*/ 78 h 80"/>
                <a:gd name="T60" fmla="*/ 9 w 16"/>
                <a:gd name="T61" fmla="*/ 77 h 80"/>
                <a:gd name="T62" fmla="*/ 12 w 16"/>
                <a:gd name="T63" fmla="*/ 77 h 80"/>
                <a:gd name="T64" fmla="*/ 12 w 16"/>
                <a:gd name="T65" fmla="*/ 77 h 80"/>
                <a:gd name="T66" fmla="*/ 12 w 16"/>
                <a:gd name="T67" fmla="*/ 76 h 80"/>
                <a:gd name="T68" fmla="*/ 12 w 16"/>
                <a:gd name="T69" fmla="*/ 75 h 80"/>
                <a:gd name="T70" fmla="*/ 12 w 16"/>
                <a:gd name="T71" fmla="*/ 73 h 80"/>
                <a:gd name="T72" fmla="*/ 12 w 16"/>
                <a:gd name="T73" fmla="*/ 72 h 80"/>
                <a:gd name="T74" fmla="*/ 12 w 16"/>
                <a:gd name="T75" fmla="*/ 72 h 80"/>
                <a:gd name="T76" fmla="*/ 12 w 16"/>
                <a:gd name="T77" fmla="*/ 72 h 80"/>
                <a:gd name="T78" fmla="*/ 12 w 16"/>
                <a:gd name="T79" fmla="*/ 72 h 80"/>
                <a:gd name="T80" fmla="*/ 12 w 16"/>
                <a:gd name="T81" fmla="*/ 72 h 80"/>
                <a:gd name="T82" fmla="*/ 12 w 16"/>
                <a:gd name="T83" fmla="*/ 71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80"/>
                <a:gd name="T128" fmla="*/ 16 w 1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80">
                  <a:moveTo>
                    <a:pt x="12" y="71"/>
                  </a:moveTo>
                  <a:lnTo>
                    <a:pt x="12" y="71"/>
                  </a:ln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path>
              </a:pathLst>
            </a:custGeom>
            <a:noFill/>
            <a:ln w="0">
              <a:solidFill>
                <a:srgbClr val="000000"/>
              </a:solidFill>
              <a:prstDash val="solid"/>
              <a:round/>
              <a:headEnd/>
              <a:tailEnd/>
            </a:ln>
          </p:spPr>
          <p:txBody>
            <a:bodyPr/>
            <a:lstStyle/>
            <a:p>
              <a:endParaRPr lang="ja-JP" altLang="en-US"/>
            </a:p>
          </p:txBody>
        </p:sp>
        <p:sp>
          <p:nvSpPr>
            <p:cNvPr id="50672" name="Freeform 381"/>
            <p:cNvSpPr>
              <a:spLocks/>
            </p:cNvSpPr>
            <p:nvPr/>
          </p:nvSpPr>
          <p:spPr bwMode="auto">
            <a:xfrm>
              <a:off x="3538" y="190"/>
              <a:ext cx="23" cy="20"/>
            </a:xfrm>
            <a:custGeom>
              <a:avLst/>
              <a:gdLst>
                <a:gd name="T0" fmla="*/ 23 w 23"/>
                <a:gd name="T1" fmla="*/ 20 h 20"/>
                <a:gd name="T2" fmla="*/ 21 w 23"/>
                <a:gd name="T3" fmla="*/ 16 h 20"/>
                <a:gd name="T4" fmla="*/ 19 w 23"/>
                <a:gd name="T5" fmla="*/ 11 h 20"/>
                <a:gd name="T6" fmla="*/ 18 w 23"/>
                <a:gd name="T7" fmla="*/ 8 h 20"/>
                <a:gd name="T8" fmla="*/ 17 w 23"/>
                <a:gd name="T9" fmla="*/ 4 h 20"/>
                <a:gd name="T10" fmla="*/ 17 w 23"/>
                <a:gd name="T11" fmla="*/ 4 h 20"/>
                <a:gd name="T12" fmla="*/ 17 w 23"/>
                <a:gd name="T13" fmla="*/ 4 h 20"/>
                <a:gd name="T14" fmla="*/ 17 w 23"/>
                <a:gd name="T15" fmla="*/ 4 h 20"/>
                <a:gd name="T16" fmla="*/ 17 w 23"/>
                <a:gd name="T17" fmla="*/ 4 h 20"/>
                <a:gd name="T18" fmla="*/ 17 w 23"/>
                <a:gd name="T19" fmla="*/ 3 h 20"/>
                <a:gd name="T20" fmla="*/ 17 w 23"/>
                <a:gd name="T21" fmla="*/ 3 h 20"/>
                <a:gd name="T22" fmla="*/ 17 w 23"/>
                <a:gd name="T23" fmla="*/ 2 h 20"/>
                <a:gd name="T24" fmla="*/ 17 w 23"/>
                <a:gd name="T25" fmla="*/ 2 h 20"/>
                <a:gd name="T26" fmla="*/ 17 w 23"/>
                <a:gd name="T27" fmla="*/ 1 h 20"/>
                <a:gd name="T28" fmla="*/ 17 w 23"/>
                <a:gd name="T29" fmla="*/ 1 h 20"/>
                <a:gd name="T30" fmla="*/ 17 w 23"/>
                <a:gd name="T31" fmla="*/ 1 h 20"/>
                <a:gd name="T32" fmla="*/ 17 w 23"/>
                <a:gd name="T33" fmla="*/ 0 h 20"/>
                <a:gd name="T34" fmla="*/ 14 w 23"/>
                <a:gd name="T35" fmla="*/ 0 h 20"/>
                <a:gd name="T36" fmla="*/ 11 w 23"/>
                <a:gd name="T37" fmla="*/ 1 h 20"/>
                <a:gd name="T38" fmla="*/ 9 w 23"/>
                <a:gd name="T39" fmla="*/ 2 h 20"/>
                <a:gd name="T40" fmla="*/ 7 w 23"/>
                <a:gd name="T41" fmla="*/ 3 h 20"/>
                <a:gd name="T42" fmla="*/ 6 w 23"/>
                <a:gd name="T43" fmla="*/ 3 h 20"/>
                <a:gd name="T44" fmla="*/ 6 w 23"/>
                <a:gd name="T45" fmla="*/ 3 h 20"/>
                <a:gd name="T46" fmla="*/ 5 w 23"/>
                <a:gd name="T47" fmla="*/ 3 h 20"/>
                <a:gd name="T48" fmla="*/ 5 w 23"/>
                <a:gd name="T49" fmla="*/ 3 h 20"/>
                <a:gd name="T50" fmla="*/ 1 w 23"/>
                <a:gd name="T51" fmla="*/ 7 h 20"/>
                <a:gd name="T52" fmla="*/ 0 w 23"/>
                <a:gd name="T53" fmla="*/ 10 h 20"/>
                <a:gd name="T54" fmla="*/ 2 w 23"/>
                <a:gd name="T55" fmla="*/ 13 h 20"/>
                <a:gd name="T56" fmla="*/ 6 w 23"/>
                <a:gd name="T57" fmla="*/ 16 h 20"/>
                <a:gd name="T58" fmla="*/ 7 w 23"/>
                <a:gd name="T59" fmla="*/ 11 h 20"/>
                <a:gd name="T60" fmla="*/ 8 w 23"/>
                <a:gd name="T61" fmla="*/ 8 h 20"/>
                <a:gd name="T62" fmla="*/ 9 w 23"/>
                <a:gd name="T63" fmla="*/ 6 h 20"/>
                <a:gd name="T64" fmla="*/ 9 w 23"/>
                <a:gd name="T65" fmla="*/ 5 h 20"/>
                <a:gd name="T66" fmla="*/ 19 w 23"/>
                <a:gd name="T67" fmla="*/ 12 h 20"/>
                <a:gd name="T68" fmla="*/ 19 w 23"/>
                <a:gd name="T69" fmla="*/ 12 h 20"/>
                <a:gd name="T70" fmla="*/ 19 w 23"/>
                <a:gd name="T71" fmla="*/ 14 h 20"/>
                <a:gd name="T72" fmla="*/ 18 w 23"/>
                <a:gd name="T73" fmla="*/ 16 h 20"/>
                <a:gd name="T74" fmla="*/ 17 w 23"/>
                <a:gd name="T75" fmla="*/ 20 h 20"/>
                <a:gd name="T76" fmla="*/ 18 w 23"/>
                <a:gd name="T77" fmla="*/ 20 h 20"/>
                <a:gd name="T78" fmla="*/ 20 w 23"/>
                <a:gd name="T79" fmla="*/ 20 h 20"/>
                <a:gd name="T80" fmla="*/ 21 w 23"/>
                <a:gd name="T81" fmla="*/ 20 h 20"/>
                <a:gd name="T82" fmla="*/ 23 w 23"/>
                <a:gd name="T83" fmla="*/ 20 h 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
                <a:gd name="T127" fmla="*/ 0 h 20"/>
                <a:gd name="T128" fmla="*/ 23 w 23"/>
                <a:gd name="T129" fmla="*/ 20 h 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 h="20">
                  <a:moveTo>
                    <a:pt x="23" y="20"/>
                  </a:move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close/>
                </a:path>
              </a:pathLst>
            </a:custGeom>
            <a:solidFill>
              <a:srgbClr val="BFBFBF"/>
            </a:solidFill>
            <a:ln w="9525">
              <a:noFill/>
              <a:round/>
              <a:headEnd/>
              <a:tailEnd/>
            </a:ln>
          </p:spPr>
          <p:txBody>
            <a:bodyPr/>
            <a:lstStyle/>
            <a:p>
              <a:endParaRPr lang="ja-JP" altLang="en-US"/>
            </a:p>
          </p:txBody>
        </p:sp>
        <p:sp>
          <p:nvSpPr>
            <p:cNvPr id="50673" name="Freeform 382"/>
            <p:cNvSpPr>
              <a:spLocks/>
            </p:cNvSpPr>
            <p:nvPr/>
          </p:nvSpPr>
          <p:spPr bwMode="auto">
            <a:xfrm>
              <a:off x="3538" y="190"/>
              <a:ext cx="23" cy="20"/>
            </a:xfrm>
            <a:custGeom>
              <a:avLst/>
              <a:gdLst>
                <a:gd name="T0" fmla="*/ 23 w 23"/>
                <a:gd name="T1" fmla="*/ 20 h 20"/>
                <a:gd name="T2" fmla="*/ 23 w 23"/>
                <a:gd name="T3" fmla="*/ 20 h 20"/>
                <a:gd name="T4" fmla="*/ 21 w 23"/>
                <a:gd name="T5" fmla="*/ 16 h 20"/>
                <a:gd name="T6" fmla="*/ 19 w 23"/>
                <a:gd name="T7" fmla="*/ 11 h 20"/>
                <a:gd name="T8" fmla="*/ 18 w 23"/>
                <a:gd name="T9" fmla="*/ 8 h 20"/>
                <a:gd name="T10" fmla="*/ 17 w 23"/>
                <a:gd name="T11" fmla="*/ 4 h 20"/>
                <a:gd name="T12" fmla="*/ 17 w 23"/>
                <a:gd name="T13" fmla="*/ 4 h 20"/>
                <a:gd name="T14" fmla="*/ 17 w 23"/>
                <a:gd name="T15" fmla="*/ 4 h 20"/>
                <a:gd name="T16" fmla="*/ 17 w 23"/>
                <a:gd name="T17" fmla="*/ 4 h 20"/>
                <a:gd name="T18" fmla="*/ 17 w 23"/>
                <a:gd name="T19" fmla="*/ 4 h 20"/>
                <a:gd name="T20" fmla="*/ 17 w 23"/>
                <a:gd name="T21" fmla="*/ 4 h 20"/>
                <a:gd name="T22" fmla="*/ 17 w 23"/>
                <a:gd name="T23" fmla="*/ 4 h 20"/>
                <a:gd name="T24" fmla="*/ 17 w 23"/>
                <a:gd name="T25" fmla="*/ 3 h 20"/>
                <a:gd name="T26" fmla="*/ 17 w 23"/>
                <a:gd name="T27" fmla="*/ 3 h 20"/>
                <a:gd name="T28" fmla="*/ 17 w 23"/>
                <a:gd name="T29" fmla="*/ 2 h 20"/>
                <a:gd name="T30" fmla="*/ 17 w 23"/>
                <a:gd name="T31" fmla="*/ 2 h 20"/>
                <a:gd name="T32" fmla="*/ 17 w 23"/>
                <a:gd name="T33" fmla="*/ 2 h 20"/>
                <a:gd name="T34" fmla="*/ 17 w 23"/>
                <a:gd name="T35" fmla="*/ 1 h 20"/>
                <a:gd name="T36" fmla="*/ 17 w 23"/>
                <a:gd name="T37" fmla="*/ 1 h 20"/>
                <a:gd name="T38" fmla="*/ 17 w 23"/>
                <a:gd name="T39" fmla="*/ 1 h 20"/>
                <a:gd name="T40" fmla="*/ 17 w 23"/>
                <a:gd name="T41" fmla="*/ 0 h 20"/>
                <a:gd name="T42" fmla="*/ 17 w 23"/>
                <a:gd name="T43" fmla="*/ 0 h 20"/>
                <a:gd name="T44" fmla="*/ 14 w 23"/>
                <a:gd name="T45" fmla="*/ 0 h 20"/>
                <a:gd name="T46" fmla="*/ 11 w 23"/>
                <a:gd name="T47" fmla="*/ 1 h 20"/>
                <a:gd name="T48" fmla="*/ 9 w 23"/>
                <a:gd name="T49" fmla="*/ 2 h 20"/>
                <a:gd name="T50" fmla="*/ 7 w 23"/>
                <a:gd name="T51" fmla="*/ 3 h 20"/>
                <a:gd name="T52" fmla="*/ 7 w 23"/>
                <a:gd name="T53" fmla="*/ 3 h 20"/>
                <a:gd name="T54" fmla="*/ 6 w 23"/>
                <a:gd name="T55" fmla="*/ 3 h 20"/>
                <a:gd name="T56" fmla="*/ 6 w 23"/>
                <a:gd name="T57" fmla="*/ 3 h 20"/>
                <a:gd name="T58" fmla="*/ 5 w 23"/>
                <a:gd name="T59" fmla="*/ 3 h 20"/>
                <a:gd name="T60" fmla="*/ 5 w 23"/>
                <a:gd name="T61" fmla="*/ 3 h 20"/>
                <a:gd name="T62" fmla="*/ 5 w 23"/>
                <a:gd name="T63" fmla="*/ 3 h 20"/>
                <a:gd name="T64" fmla="*/ 1 w 23"/>
                <a:gd name="T65" fmla="*/ 7 h 20"/>
                <a:gd name="T66" fmla="*/ 0 w 23"/>
                <a:gd name="T67" fmla="*/ 10 h 20"/>
                <a:gd name="T68" fmla="*/ 2 w 23"/>
                <a:gd name="T69" fmla="*/ 13 h 20"/>
                <a:gd name="T70" fmla="*/ 6 w 23"/>
                <a:gd name="T71" fmla="*/ 16 h 20"/>
                <a:gd name="T72" fmla="*/ 6 w 23"/>
                <a:gd name="T73" fmla="*/ 16 h 20"/>
                <a:gd name="T74" fmla="*/ 7 w 23"/>
                <a:gd name="T75" fmla="*/ 11 h 20"/>
                <a:gd name="T76" fmla="*/ 8 w 23"/>
                <a:gd name="T77" fmla="*/ 8 h 20"/>
                <a:gd name="T78" fmla="*/ 9 w 23"/>
                <a:gd name="T79" fmla="*/ 6 h 20"/>
                <a:gd name="T80" fmla="*/ 9 w 23"/>
                <a:gd name="T81" fmla="*/ 5 h 20"/>
                <a:gd name="T82" fmla="*/ 19 w 23"/>
                <a:gd name="T83" fmla="*/ 12 h 20"/>
                <a:gd name="T84" fmla="*/ 19 w 23"/>
                <a:gd name="T85" fmla="*/ 12 h 20"/>
                <a:gd name="T86" fmla="*/ 19 w 23"/>
                <a:gd name="T87" fmla="*/ 12 h 20"/>
                <a:gd name="T88" fmla="*/ 19 w 23"/>
                <a:gd name="T89" fmla="*/ 14 h 20"/>
                <a:gd name="T90" fmla="*/ 18 w 23"/>
                <a:gd name="T91" fmla="*/ 16 h 20"/>
                <a:gd name="T92" fmla="*/ 17 w 23"/>
                <a:gd name="T93" fmla="*/ 20 h 20"/>
                <a:gd name="T94" fmla="*/ 17 w 23"/>
                <a:gd name="T95" fmla="*/ 20 h 20"/>
                <a:gd name="T96" fmla="*/ 18 w 23"/>
                <a:gd name="T97" fmla="*/ 20 h 20"/>
                <a:gd name="T98" fmla="*/ 20 w 23"/>
                <a:gd name="T99" fmla="*/ 20 h 20"/>
                <a:gd name="T100" fmla="*/ 21 w 23"/>
                <a:gd name="T101" fmla="*/ 20 h 20"/>
                <a:gd name="T102" fmla="*/ 23 w 23"/>
                <a:gd name="T103" fmla="*/ 20 h 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
                <a:gd name="T157" fmla="*/ 0 h 20"/>
                <a:gd name="T158" fmla="*/ 23 w 23"/>
                <a:gd name="T159" fmla="*/ 20 h 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 h="20">
                  <a:moveTo>
                    <a:pt x="23" y="20"/>
                  </a:moveTo>
                  <a:lnTo>
                    <a:pt x="23" y="20"/>
                  </a:ln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path>
              </a:pathLst>
            </a:custGeom>
            <a:noFill/>
            <a:ln w="0">
              <a:solidFill>
                <a:srgbClr val="000000"/>
              </a:solidFill>
              <a:prstDash val="solid"/>
              <a:round/>
              <a:headEnd/>
              <a:tailEnd/>
            </a:ln>
          </p:spPr>
          <p:txBody>
            <a:bodyPr/>
            <a:lstStyle/>
            <a:p>
              <a:endParaRPr lang="ja-JP" altLang="en-US"/>
            </a:p>
          </p:txBody>
        </p:sp>
        <p:sp>
          <p:nvSpPr>
            <p:cNvPr id="50674" name="Freeform 383"/>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1 h 10"/>
                <a:gd name="T12" fmla="*/ 0 w 267"/>
                <a:gd name="T13" fmla="*/ 3 h 10"/>
                <a:gd name="T14" fmla="*/ 0 w 267"/>
                <a:gd name="T15" fmla="*/ 4 h 10"/>
                <a:gd name="T16" fmla="*/ 0 w 267"/>
                <a:gd name="T17" fmla="*/ 5 h 10"/>
                <a:gd name="T18" fmla="*/ 0 w 267"/>
                <a:gd name="T19" fmla="*/ 5 h 10"/>
                <a:gd name="T20" fmla="*/ 0 w 267"/>
                <a:gd name="T21" fmla="*/ 5 h 10"/>
                <a:gd name="T22" fmla="*/ 0 w 267"/>
                <a:gd name="T23" fmla="*/ 5 h 10"/>
                <a:gd name="T24" fmla="*/ 0 w 267"/>
                <a:gd name="T25" fmla="*/ 5 h 10"/>
                <a:gd name="T26" fmla="*/ 0 w 267"/>
                <a:gd name="T27" fmla="*/ 6 h 10"/>
                <a:gd name="T28" fmla="*/ 0 w 267"/>
                <a:gd name="T29" fmla="*/ 6 h 10"/>
                <a:gd name="T30" fmla="*/ 0 w 267"/>
                <a:gd name="T31" fmla="*/ 6 h 10"/>
                <a:gd name="T32" fmla="*/ 0 w 267"/>
                <a:gd name="T33" fmla="*/ 7 h 10"/>
                <a:gd name="T34" fmla="*/ 0 w 267"/>
                <a:gd name="T35" fmla="*/ 7 h 10"/>
                <a:gd name="T36" fmla="*/ 0 w 267"/>
                <a:gd name="T37" fmla="*/ 8 h 10"/>
                <a:gd name="T38" fmla="*/ 0 w 267"/>
                <a:gd name="T39" fmla="*/ 8 h 10"/>
                <a:gd name="T40" fmla="*/ 0 w 267"/>
                <a:gd name="T41" fmla="*/ 9 h 10"/>
                <a:gd name="T42" fmla="*/ 12 w 267"/>
                <a:gd name="T43" fmla="*/ 9 h 10"/>
                <a:gd name="T44" fmla="*/ 24 w 267"/>
                <a:gd name="T45" fmla="*/ 9 h 10"/>
                <a:gd name="T46" fmla="*/ 37 w 267"/>
                <a:gd name="T47" fmla="*/ 9 h 10"/>
                <a:gd name="T48" fmla="*/ 51 w 267"/>
                <a:gd name="T49" fmla="*/ 9 h 10"/>
                <a:gd name="T50" fmla="*/ 65 w 267"/>
                <a:gd name="T51" fmla="*/ 9 h 10"/>
                <a:gd name="T52" fmla="*/ 80 w 267"/>
                <a:gd name="T53" fmla="*/ 10 h 10"/>
                <a:gd name="T54" fmla="*/ 96 w 267"/>
                <a:gd name="T55" fmla="*/ 10 h 10"/>
                <a:gd name="T56" fmla="*/ 113 w 267"/>
                <a:gd name="T57" fmla="*/ 10 h 10"/>
                <a:gd name="T58" fmla="*/ 130 w 267"/>
                <a:gd name="T59" fmla="*/ 10 h 10"/>
                <a:gd name="T60" fmla="*/ 147 w 267"/>
                <a:gd name="T61" fmla="*/ 10 h 10"/>
                <a:gd name="T62" fmla="*/ 166 w 267"/>
                <a:gd name="T63" fmla="*/ 10 h 10"/>
                <a:gd name="T64" fmla="*/ 185 w 267"/>
                <a:gd name="T65" fmla="*/ 10 h 10"/>
                <a:gd name="T66" fmla="*/ 203 w 267"/>
                <a:gd name="T67" fmla="*/ 9 h 10"/>
                <a:gd name="T68" fmla="*/ 223 w 267"/>
                <a:gd name="T69" fmla="*/ 9 h 10"/>
                <a:gd name="T70" fmla="*/ 243 w 267"/>
                <a:gd name="T71" fmla="*/ 9 h 10"/>
                <a:gd name="T72" fmla="*/ 263 w 267"/>
                <a:gd name="T73" fmla="*/ 9 h 10"/>
                <a:gd name="T74" fmla="*/ 267 w 267"/>
                <a:gd name="T75" fmla="*/ 0 h 10"/>
                <a:gd name="T76" fmla="*/ 246 w 267"/>
                <a:gd name="T77" fmla="*/ 1 h 10"/>
                <a:gd name="T78" fmla="*/ 226 w 267"/>
                <a:gd name="T79" fmla="*/ 1 h 10"/>
                <a:gd name="T80" fmla="*/ 206 w 267"/>
                <a:gd name="T81" fmla="*/ 1 h 10"/>
                <a:gd name="T82" fmla="*/ 187 w 267"/>
                <a:gd name="T83" fmla="*/ 1 h 10"/>
                <a:gd name="T84" fmla="*/ 168 w 267"/>
                <a:gd name="T85" fmla="*/ 1 h 10"/>
                <a:gd name="T86" fmla="*/ 149 w 267"/>
                <a:gd name="T87" fmla="*/ 1 h 10"/>
                <a:gd name="T88" fmla="*/ 132 w 267"/>
                <a:gd name="T89" fmla="*/ 1 h 10"/>
                <a:gd name="T90" fmla="*/ 114 w 267"/>
                <a:gd name="T91" fmla="*/ 1 h 10"/>
                <a:gd name="T92" fmla="*/ 98 w 267"/>
                <a:gd name="T93" fmla="*/ 1 h 10"/>
                <a:gd name="T94" fmla="*/ 81 w 267"/>
                <a:gd name="T95" fmla="*/ 1 h 10"/>
                <a:gd name="T96" fmla="*/ 66 w 267"/>
                <a:gd name="T97" fmla="*/ 1 h 10"/>
                <a:gd name="T98" fmla="*/ 51 w 267"/>
                <a:gd name="T99" fmla="*/ 1 h 10"/>
                <a:gd name="T100" fmla="*/ 37 w 267"/>
                <a:gd name="T101" fmla="*/ 1 h 10"/>
                <a:gd name="T102" fmla="*/ 24 w 267"/>
                <a:gd name="T103" fmla="*/ 1 h 10"/>
                <a:gd name="T104" fmla="*/ 12 w 267"/>
                <a:gd name="T105" fmla="*/ 0 h 10"/>
                <a:gd name="T106" fmla="*/ 0 w 267"/>
                <a:gd name="T107" fmla="*/ 0 h 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7"/>
                <a:gd name="T163" fmla="*/ 0 h 10"/>
                <a:gd name="T164" fmla="*/ 267 w 267"/>
                <a:gd name="T165" fmla="*/ 10 h 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close/>
                </a:path>
              </a:pathLst>
            </a:custGeom>
            <a:solidFill>
              <a:srgbClr val="BFBFBF"/>
            </a:solidFill>
            <a:ln w="9525">
              <a:noFill/>
              <a:round/>
              <a:headEnd/>
              <a:tailEnd/>
            </a:ln>
          </p:spPr>
          <p:txBody>
            <a:bodyPr/>
            <a:lstStyle/>
            <a:p>
              <a:endParaRPr lang="ja-JP" altLang="en-US"/>
            </a:p>
          </p:txBody>
        </p:sp>
        <p:sp>
          <p:nvSpPr>
            <p:cNvPr id="50675" name="Freeform 384"/>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0 h 10"/>
                <a:gd name="T12" fmla="*/ 0 w 267"/>
                <a:gd name="T13" fmla="*/ 0 h 10"/>
                <a:gd name="T14" fmla="*/ 0 w 267"/>
                <a:gd name="T15" fmla="*/ 1 h 10"/>
                <a:gd name="T16" fmla="*/ 0 w 267"/>
                <a:gd name="T17" fmla="*/ 3 h 10"/>
                <a:gd name="T18" fmla="*/ 0 w 267"/>
                <a:gd name="T19" fmla="*/ 4 h 10"/>
                <a:gd name="T20" fmla="*/ 0 w 267"/>
                <a:gd name="T21" fmla="*/ 5 h 10"/>
                <a:gd name="T22" fmla="*/ 0 w 267"/>
                <a:gd name="T23" fmla="*/ 5 h 10"/>
                <a:gd name="T24" fmla="*/ 0 w 267"/>
                <a:gd name="T25" fmla="*/ 5 h 10"/>
                <a:gd name="T26" fmla="*/ 0 w 267"/>
                <a:gd name="T27" fmla="*/ 5 h 10"/>
                <a:gd name="T28" fmla="*/ 0 w 267"/>
                <a:gd name="T29" fmla="*/ 5 h 10"/>
                <a:gd name="T30" fmla="*/ 0 w 267"/>
                <a:gd name="T31" fmla="*/ 5 h 10"/>
                <a:gd name="T32" fmla="*/ 0 w 267"/>
                <a:gd name="T33" fmla="*/ 5 h 10"/>
                <a:gd name="T34" fmla="*/ 0 w 267"/>
                <a:gd name="T35" fmla="*/ 6 h 10"/>
                <a:gd name="T36" fmla="*/ 0 w 267"/>
                <a:gd name="T37" fmla="*/ 6 h 10"/>
                <a:gd name="T38" fmla="*/ 0 w 267"/>
                <a:gd name="T39" fmla="*/ 6 h 10"/>
                <a:gd name="T40" fmla="*/ 0 w 267"/>
                <a:gd name="T41" fmla="*/ 7 h 10"/>
                <a:gd name="T42" fmla="*/ 0 w 267"/>
                <a:gd name="T43" fmla="*/ 7 h 10"/>
                <a:gd name="T44" fmla="*/ 0 w 267"/>
                <a:gd name="T45" fmla="*/ 7 h 10"/>
                <a:gd name="T46" fmla="*/ 0 w 267"/>
                <a:gd name="T47" fmla="*/ 8 h 10"/>
                <a:gd name="T48" fmla="*/ 0 w 267"/>
                <a:gd name="T49" fmla="*/ 8 h 10"/>
                <a:gd name="T50" fmla="*/ 0 w 267"/>
                <a:gd name="T51" fmla="*/ 9 h 10"/>
                <a:gd name="T52" fmla="*/ 0 w 267"/>
                <a:gd name="T53" fmla="*/ 9 h 10"/>
                <a:gd name="T54" fmla="*/ 12 w 267"/>
                <a:gd name="T55" fmla="*/ 9 h 10"/>
                <a:gd name="T56" fmla="*/ 24 w 267"/>
                <a:gd name="T57" fmla="*/ 9 h 10"/>
                <a:gd name="T58" fmla="*/ 37 w 267"/>
                <a:gd name="T59" fmla="*/ 9 h 10"/>
                <a:gd name="T60" fmla="*/ 51 w 267"/>
                <a:gd name="T61" fmla="*/ 9 h 10"/>
                <a:gd name="T62" fmla="*/ 65 w 267"/>
                <a:gd name="T63" fmla="*/ 9 h 10"/>
                <a:gd name="T64" fmla="*/ 80 w 267"/>
                <a:gd name="T65" fmla="*/ 10 h 10"/>
                <a:gd name="T66" fmla="*/ 96 w 267"/>
                <a:gd name="T67" fmla="*/ 10 h 10"/>
                <a:gd name="T68" fmla="*/ 113 w 267"/>
                <a:gd name="T69" fmla="*/ 10 h 10"/>
                <a:gd name="T70" fmla="*/ 130 w 267"/>
                <a:gd name="T71" fmla="*/ 10 h 10"/>
                <a:gd name="T72" fmla="*/ 147 w 267"/>
                <a:gd name="T73" fmla="*/ 10 h 10"/>
                <a:gd name="T74" fmla="*/ 166 w 267"/>
                <a:gd name="T75" fmla="*/ 10 h 10"/>
                <a:gd name="T76" fmla="*/ 185 w 267"/>
                <a:gd name="T77" fmla="*/ 10 h 10"/>
                <a:gd name="T78" fmla="*/ 203 w 267"/>
                <a:gd name="T79" fmla="*/ 9 h 10"/>
                <a:gd name="T80" fmla="*/ 223 w 267"/>
                <a:gd name="T81" fmla="*/ 9 h 10"/>
                <a:gd name="T82" fmla="*/ 243 w 267"/>
                <a:gd name="T83" fmla="*/ 9 h 10"/>
                <a:gd name="T84" fmla="*/ 263 w 267"/>
                <a:gd name="T85" fmla="*/ 9 h 10"/>
                <a:gd name="T86" fmla="*/ 267 w 267"/>
                <a:gd name="T87" fmla="*/ 0 h 10"/>
                <a:gd name="T88" fmla="*/ 267 w 267"/>
                <a:gd name="T89" fmla="*/ 0 h 10"/>
                <a:gd name="T90" fmla="*/ 246 w 267"/>
                <a:gd name="T91" fmla="*/ 1 h 10"/>
                <a:gd name="T92" fmla="*/ 226 w 267"/>
                <a:gd name="T93" fmla="*/ 1 h 10"/>
                <a:gd name="T94" fmla="*/ 206 w 267"/>
                <a:gd name="T95" fmla="*/ 1 h 10"/>
                <a:gd name="T96" fmla="*/ 187 w 267"/>
                <a:gd name="T97" fmla="*/ 1 h 10"/>
                <a:gd name="T98" fmla="*/ 168 w 267"/>
                <a:gd name="T99" fmla="*/ 1 h 10"/>
                <a:gd name="T100" fmla="*/ 149 w 267"/>
                <a:gd name="T101" fmla="*/ 1 h 10"/>
                <a:gd name="T102" fmla="*/ 132 w 267"/>
                <a:gd name="T103" fmla="*/ 1 h 10"/>
                <a:gd name="T104" fmla="*/ 114 w 267"/>
                <a:gd name="T105" fmla="*/ 1 h 10"/>
                <a:gd name="T106" fmla="*/ 98 w 267"/>
                <a:gd name="T107" fmla="*/ 1 h 10"/>
                <a:gd name="T108" fmla="*/ 81 w 267"/>
                <a:gd name="T109" fmla="*/ 1 h 10"/>
                <a:gd name="T110" fmla="*/ 66 w 267"/>
                <a:gd name="T111" fmla="*/ 1 h 10"/>
                <a:gd name="T112" fmla="*/ 51 w 267"/>
                <a:gd name="T113" fmla="*/ 1 h 10"/>
                <a:gd name="T114" fmla="*/ 37 w 267"/>
                <a:gd name="T115" fmla="*/ 1 h 10"/>
                <a:gd name="T116" fmla="*/ 24 w 267"/>
                <a:gd name="T117" fmla="*/ 1 h 10"/>
                <a:gd name="T118" fmla="*/ 12 w 267"/>
                <a:gd name="T119" fmla="*/ 0 h 10"/>
                <a:gd name="T120" fmla="*/ 0 w 267"/>
                <a:gd name="T121" fmla="*/ 0 h 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10"/>
                <a:gd name="T185" fmla="*/ 267 w 267"/>
                <a:gd name="T186" fmla="*/ 10 h 1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676" name="Freeform 385"/>
            <p:cNvSpPr>
              <a:spLocks/>
            </p:cNvSpPr>
            <p:nvPr/>
          </p:nvSpPr>
          <p:spPr bwMode="auto">
            <a:xfrm>
              <a:off x="3555" y="190"/>
              <a:ext cx="1" cy="2"/>
            </a:xfrm>
            <a:custGeom>
              <a:avLst/>
              <a:gdLst>
                <a:gd name="T0" fmla="*/ 0 w 1"/>
                <a:gd name="T1" fmla="*/ 0 h 2"/>
                <a:gd name="T2" fmla="*/ 0 w 1"/>
                <a:gd name="T3" fmla="*/ 1 h 2"/>
                <a:gd name="T4" fmla="*/ 0 w 1"/>
                <a:gd name="T5" fmla="*/ 1 h 2"/>
                <a:gd name="T6" fmla="*/ 0 w 1"/>
                <a:gd name="T7" fmla="*/ 1 h 2"/>
                <a:gd name="T8" fmla="*/ 0 w 1"/>
                <a:gd name="T9" fmla="*/ 2 h 2"/>
                <a:gd name="T10" fmla="*/ 0 w 1"/>
                <a:gd name="T11" fmla="*/ 1 h 2"/>
                <a:gd name="T12" fmla="*/ 0 w 1"/>
                <a:gd name="T13" fmla="*/ 1 h 2"/>
                <a:gd name="T14" fmla="*/ 0 w 1"/>
                <a:gd name="T15" fmla="*/ 1 h 2"/>
                <a:gd name="T16" fmla="*/ 0 w 1"/>
                <a:gd name="T17" fmla="*/ 0 h 2"/>
                <a:gd name="T18" fmla="*/ 0 w 1"/>
                <a:gd name="T19" fmla="*/ 0 h 2"/>
                <a:gd name="T20" fmla="*/ 0 w 1"/>
                <a:gd name="T21" fmla="*/ 0 h 2"/>
                <a:gd name="T22" fmla="*/ 0 w 1"/>
                <a:gd name="T23" fmla="*/ 0 h 2"/>
                <a:gd name="T24" fmla="*/ 0 w 1"/>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0"/>
                  </a:moveTo>
                  <a:lnTo>
                    <a:pt x="0" y="1"/>
                  </a:lnTo>
                  <a:lnTo>
                    <a:pt x="0" y="2"/>
                  </a:lnTo>
                  <a:lnTo>
                    <a:pt x="0" y="1"/>
                  </a:lnTo>
                  <a:lnTo>
                    <a:pt x="0" y="0"/>
                  </a:lnTo>
                  <a:close/>
                </a:path>
              </a:pathLst>
            </a:custGeom>
            <a:solidFill>
              <a:srgbClr val="FFFFFF"/>
            </a:solidFill>
            <a:ln w="9525">
              <a:noFill/>
              <a:round/>
              <a:headEnd/>
              <a:tailEnd/>
            </a:ln>
          </p:spPr>
          <p:txBody>
            <a:bodyPr/>
            <a:lstStyle/>
            <a:p>
              <a:endParaRPr lang="ja-JP" altLang="en-US"/>
            </a:p>
          </p:txBody>
        </p:sp>
        <p:sp>
          <p:nvSpPr>
            <p:cNvPr id="50677" name="Freeform 386"/>
            <p:cNvSpPr>
              <a:spLocks/>
            </p:cNvSpPr>
            <p:nvPr/>
          </p:nvSpPr>
          <p:spPr bwMode="auto">
            <a:xfrm>
              <a:off x="3555" y="190"/>
              <a:ext cx="1" cy="2"/>
            </a:xfrm>
            <a:custGeom>
              <a:avLst/>
              <a:gdLst>
                <a:gd name="T0" fmla="*/ 0 w 1"/>
                <a:gd name="T1" fmla="*/ 0 h 2"/>
                <a:gd name="T2" fmla="*/ 0 w 1"/>
                <a:gd name="T3" fmla="*/ 0 h 2"/>
                <a:gd name="T4" fmla="*/ 0 w 1"/>
                <a:gd name="T5" fmla="*/ 1 h 2"/>
                <a:gd name="T6" fmla="*/ 0 w 1"/>
                <a:gd name="T7" fmla="*/ 1 h 2"/>
                <a:gd name="T8" fmla="*/ 0 w 1"/>
                <a:gd name="T9" fmla="*/ 1 h 2"/>
                <a:gd name="T10" fmla="*/ 0 w 1"/>
                <a:gd name="T11" fmla="*/ 2 h 2"/>
                <a:gd name="T12" fmla="*/ 0 w 1"/>
                <a:gd name="T13" fmla="*/ 2 h 2"/>
                <a:gd name="T14" fmla="*/ 0 w 1"/>
                <a:gd name="T15" fmla="*/ 1 h 2"/>
                <a:gd name="T16" fmla="*/ 0 w 1"/>
                <a:gd name="T17" fmla="*/ 1 h 2"/>
                <a:gd name="T18" fmla="*/ 0 w 1"/>
                <a:gd name="T19" fmla="*/ 1 h 2"/>
                <a:gd name="T20" fmla="*/ 0 w 1"/>
                <a:gd name="T21" fmla="*/ 0 h 2"/>
                <a:gd name="T22" fmla="*/ 0 w 1"/>
                <a:gd name="T23" fmla="*/ 0 h 2"/>
                <a:gd name="T24" fmla="*/ 0 w 1"/>
                <a:gd name="T25" fmla="*/ 0 h 2"/>
                <a:gd name="T26" fmla="*/ 0 w 1"/>
                <a:gd name="T27" fmla="*/ 0 h 2"/>
                <a:gd name="T28" fmla="*/ 0 w 1"/>
                <a:gd name="T29" fmla="*/ 0 h 2"/>
                <a:gd name="T30" fmla="*/ 0 w 1"/>
                <a:gd name="T31" fmla="*/ 0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0"/>
                  </a:moveTo>
                  <a:lnTo>
                    <a:pt x="0" y="0"/>
                  </a:lnTo>
                  <a:lnTo>
                    <a:pt x="0" y="1"/>
                  </a:lnTo>
                  <a:lnTo>
                    <a:pt x="0" y="2"/>
                  </a:lnTo>
                  <a:lnTo>
                    <a:pt x="0" y="1"/>
                  </a:lnTo>
                  <a:lnTo>
                    <a:pt x="0" y="0"/>
                  </a:lnTo>
                </a:path>
              </a:pathLst>
            </a:custGeom>
            <a:noFill/>
            <a:ln w="0">
              <a:solidFill>
                <a:srgbClr val="000000"/>
              </a:solidFill>
              <a:prstDash val="solid"/>
              <a:round/>
              <a:headEnd/>
              <a:tailEnd/>
            </a:ln>
          </p:spPr>
          <p:txBody>
            <a:bodyPr/>
            <a:lstStyle/>
            <a:p>
              <a:endParaRPr lang="ja-JP" altLang="en-US"/>
            </a:p>
          </p:txBody>
        </p:sp>
        <p:sp>
          <p:nvSpPr>
            <p:cNvPr id="50678" name="Freeform 387"/>
            <p:cNvSpPr>
              <a:spLocks/>
            </p:cNvSpPr>
            <p:nvPr/>
          </p:nvSpPr>
          <p:spPr bwMode="auto">
            <a:xfrm>
              <a:off x="3555" y="81"/>
              <a:ext cx="303" cy="105"/>
            </a:xfrm>
            <a:custGeom>
              <a:avLst/>
              <a:gdLst>
                <a:gd name="T0" fmla="*/ 303 w 303"/>
                <a:gd name="T1" fmla="*/ 5 h 105"/>
                <a:gd name="T2" fmla="*/ 290 w 303"/>
                <a:gd name="T3" fmla="*/ 3 h 105"/>
                <a:gd name="T4" fmla="*/ 277 w 303"/>
                <a:gd name="T5" fmla="*/ 2 h 105"/>
                <a:gd name="T6" fmla="*/ 264 w 303"/>
                <a:gd name="T7" fmla="*/ 1 h 105"/>
                <a:gd name="T8" fmla="*/ 252 w 303"/>
                <a:gd name="T9" fmla="*/ 0 h 105"/>
                <a:gd name="T10" fmla="*/ 240 w 303"/>
                <a:gd name="T11" fmla="*/ 0 h 105"/>
                <a:gd name="T12" fmla="*/ 231 w 303"/>
                <a:gd name="T13" fmla="*/ 0 h 105"/>
                <a:gd name="T14" fmla="*/ 222 w 303"/>
                <a:gd name="T15" fmla="*/ 0 h 105"/>
                <a:gd name="T16" fmla="*/ 216 w 303"/>
                <a:gd name="T17" fmla="*/ 1 h 105"/>
                <a:gd name="T18" fmla="*/ 215 w 303"/>
                <a:gd name="T19" fmla="*/ 1 h 105"/>
                <a:gd name="T20" fmla="*/ 215 w 303"/>
                <a:gd name="T21" fmla="*/ 1 h 105"/>
                <a:gd name="T22" fmla="*/ 211 w 303"/>
                <a:gd name="T23" fmla="*/ 2 h 105"/>
                <a:gd name="T24" fmla="*/ 206 w 303"/>
                <a:gd name="T25" fmla="*/ 3 h 105"/>
                <a:gd name="T26" fmla="*/ 202 w 303"/>
                <a:gd name="T27" fmla="*/ 6 h 105"/>
                <a:gd name="T28" fmla="*/ 196 w 303"/>
                <a:gd name="T29" fmla="*/ 9 h 105"/>
                <a:gd name="T30" fmla="*/ 200 w 303"/>
                <a:gd name="T31" fmla="*/ 9 h 105"/>
                <a:gd name="T32" fmla="*/ 205 w 303"/>
                <a:gd name="T33" fmla="*/ 9 h 105"/>
                <a:gd name="T34" fmla="*/ 209 w 303"/>
                <a:gd name="T35" fmla="*/ 9 h 105"/>
                <a:gd name="T36" fmla="*/ 214 w 303"/>
                <a:gd name="T37" fmla="*/ 10 h 105"/>
                <a:gd name="T38" fmla="*/ 220 w 303"/>
                <a:gd name="T39" fmla="*/ 12 h 105"/>
                <a:gd name="T40" fmla="*/ 221 w 303"/>
                <a:gd name="T41" fmla="*/ 15 h 105"/>
                <a:gd name="T42" fmla="*/ 219 w 303"/>
                <a:gd name="T43" fmla="*/ 18 h 105"/>
                <a:gd name="T44" fmla="*/ 217 w 303"/>
                <a:gd name="T45" fmla="*/ 19 h 105"/>
                <a:gd name="T46" fmla="*/ 121 w 303"/>
                <a:gd name="T47" fmla="*/ 56 h 105"/>
                <a:gd name="T48" fmla="*/ 117 w 303"/>
                <a:gd name="T49" fmla="*/ 59 h 105"/>
                <a:gd name="T50" fmla="*/ 113 w 303"/>
                <a:gd name="T51" fmla="*/ 60 h 105"/>
                <a:gd name="T52" fmla="*/ 97 w 303"/>
                <a:gd name="T53" fmla="*/ 63 h 105"/>
                <a:gd name="T54" fmla="*/ 80 w 303"/>
                <a:gd name="T55" fmla="*/ 66 h 105"/>
                <a:gd name="T56" fmla="*/ 62 w 303"/>
                <a:gd name="T57" fmla="*/ 70 h 105"/>
                <a:gd name="T58" fmla="*/ 45 w 303"/>
                <a:gd name="T59" fmla="*/ 76 h 105"/>
                <a:gd name="T60" fmla="*/ 29 w 303"/>
                <a:gd name="T61" fmla="*/ 81 h 105"/>
                <a:gd name="T62" fmla="*/ 16 w 303"/>
                <a:gd name="T63" fmla="*/ 88 h 105"/>
                <a:gd name="T64" fmla="*/ 6 w 303"/>
                <a:gd name="T65" fmla="*/ 94 h 105"/>
                <a:gd name="T66" fmla="*/ 1 w 303"/>
                <a:gd name="T67" fmla="*/ 100 h 105"/>
                <a:gd name="T68" fmla="*/ 0 w 303"/>
                <a:gd name="T69" fmla="*/ 102 h 105"/>
                <a:gd name="T70" fmla="*/ 0 w 303"/>
                <a:gd name="T71" fmla="*/ 103 h 105"/>
                <a:gd name="T72" fmla="*/ 0 w 303"/>
                <a:gd name="T73" fmla="*/ 104 h 105"/>
                <a:gd name="T74" fmla="*/ 0 w 303"/>
                <a:gd name="T75" fmla="*/ 104 h 105"/>
                <a:gd name="T76" fmla="*/ 0 w 303"/>
                <a:gd name="T77" fmla="*/ 104 h 105"/>
                <a:gd name="T78" fmla="*/ 0 w 303"/>
                <a:gd name="T79" fmla="*/ 104 h 105"/>
                <a:gd name="T80" fmla="*/ 24 w 303"/>
                <a:gd name="T81" fmla="*/ 105 h 105"/>
                <a:gd name="T82" fmla="*/ 51 w 303"/>
                <a:gd name="T83" fmla="*/ 105 h 105"/>
                <a:gd name="T84" fmla="*/ 81 w 303"/>
                <a:gd name="T85" fmla="*/ 105 h 105"/>
                <a:gd name="T86" fmla="*/ 114 w 303"/>
                <a:gd name="T87" fmla="*/ 105 h 105"/>
                <a:gd name="T88" fmla="*/ 149 w 303"/>
                <a:gd name="T89" fmla="*/ 105 h 105"/>
                <a:gd name="T90" fmla="*/ 187 w 303"/>
                <a:gd name="T91" fmla="*/ 105 h 105"/>
                <a:gd name="T92" fmla="*/ 226 w 303"/>
                <a:gd name="T93" fmla="*/ 105 h 105"/>
                <a:gd name="T94" fmla="*/ 267 w 303"/>
                <a:gd name="T95" fmla="*/ 104 h 105"/>
                <a:gd name="T96" fmla="*/ 270 w 303"/>
                <a:gd name="T97" fmla="*/ 69 h 105"/>
                <a:gd name="T98" fmla="*/ 253 w 303"/>
                <a:gd name="T99" fmla="*/ 69 h 105"/>
                <a:gd name="T100" fmla="*/ 237 w 303"/>
                <a:gd name="T101" fmla="*/ 69 h 105"/>
                <a:gd name="T102" fmla="*/ 223 w 303"/>
                <a:gd name="T103" fmla="*/ 69 h 105"/>
                <a:gd name="T104" fmla="*/ 233 w 303"/>
                <a:gd name="T105" fmla="*/ 14 h 105"/>
                <a:gd name="T106" fmla="*/ 239 w 303"/>
                <a:gd name="T107" fmla="*/ 14 h 105"/>
                <a:gd name="T108" fmla="*/ 254 w 303"/>
                <a:gd name="T109" fmla="*/ 16 h 105"/>
                <a:gd name="T110" fmla="*/ 274 w 303"/>
                <a:gd name="T111" fmla="*/ 17 h 105"/>
                <a:gd name="T112" fmla="*/ 298 w 303"/>
                <a:gd name="T113" fmla="*/ 19 h 10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3"/>
                <a:gd name="T172" fmla="*/ 0 h 105"/>
                <a:gd name="T173" fmla="*/ 303 w 303"/>
                <a:gd name="T174" fmla="*/ 105 h 10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close/>
                </a:path>
              </a:pathLst>
            </a:custGeom>
            <a:solidFill>
              <a:srgbClr val="FFFFFF"/>
            </a:solidFill>
            <a:ln w="9525">
              <a:noFill/>
              <a:round/>
              <a:headEnd/>
              <a:tailEnd/>
            </a:ln>
          </p:spPr>
          <p:txBody>
            <a:bodyPr/>
            <a:lstStyle/>
            <a:p>
              <a:endParaRPr lang="ja-JP" altLang="en-US"/>
            </a:p>
          </p:txBody>
        </p:sp>
        <p:sp>
          <p:nvSpPr>
            <p:cNvPr id="50679" name="Freeform 388"/>
            <p:cNvSpPr>
              <a:spLocks/>
            </p:cNvSpPr>
            <p:nvPr/>
          </p:nvSpPr>
          <p:spPr bwMode="auto">
            <a:xfrm>
              <a:off x="3555" y="81"/>
              <a:ext cx="303" cy="105"/>
            </a:xfrm>
            <a:custGeom>
              <a:avLst/>
              <a:gdLst>
                <a:gd name="T0" fmla="*/ 303 w 303"/>
                <a:gd name="T1" fmla="*/ 5 h 105"/>
                <a:gd name="T2" fmla="*/ 297 w 303"/>
                <a:gd name="T3" fmla="*/ 4 h 105"/>
                <a:gd name="T4" fmla="*/ 284 w 303"/>
                <a:gd name="T5" fmla="*/ 3 h 105"/>
                <a:gd name="T6" fmla="*/ 271 w 303"/>
                <a:gd name="T7" fmla="*/ 2 h 105"/>
                <a:gd name="T8" fmla="*/ 258 w 303"/>
                <a:gd name="T9" fmla="*/ 1 h 105"/>
                <a:gd name="T10" fmla="*/ 246 w 303"/>
                <a:gd name="T11" fmla="*/ 0 h 105"/>
                <a:gd name="T12" fmla="*/ 235 w 303"/>
                <a:gd name="T13" fmla="*/ 0 h 105"/>
                <a:gd name="T14" fmla="*/ 226 w 303"/>
                <a:gd name="T15" fmla="*/ 0 h 105"/>
                <a:gd name="T16" fmla="*/ 218 w 303"/>
                <a:gd name="T17" fmla="*/ 0 h 105"/>
                <a:gd name="T18" fmla="*/ 216 w 303"/>
                <a:gd name="T19" fmla="*/ 1 h 105"/>
                <a:gd name="T20" fmla="*/ 215 w 303"/>
                <a:gd name="T21" fmla="*/ 1 h 105"/>
                <a:gd name="T22" fmla="*/ 215 w 303"/>
                <a:gd name="T23" fmla="*/ 1 h 105"/>
                <a:gd name="T24" fmla="*/ 213 w 303"/>
                <a:gd name="T25" fmla="*/ 1 h 105"/>
                <a:gd name="T26" fmla="*/ 209 w 303"/>
                <a:gd name="T27" fmla="*/ 2 h 105"/>
                <a:gd name="T28" fmla="*/ 204 w 303"/>
                <a:gd name="T29" fmla="*/ 4 h 105"/>
                <a:gd name="T30" fmla="*/ 199 w 303"/>
                <a:gd name="T31" fmla="*/ 7 h 105"/>
                <a:gd name="T32" fmla="*/ 196 w 303"/>
                <a:gd name="T33" fmla="*/ 9 h 105"/>
                <a:gd name="T34" fmla="*/ 200 w 303"/>
                <a:gd name="T35" fmla="*/ 9 h 105"/>
                <a:gd name="T36" fmla="*/ 205 w 303"/>
                <a:gd name="T37" fmla="*/ 9 h 105"/>
                <a:gd name="T38" fmla="*/ 209 w 303"/>
                <a:gd name="T39" fmla="*/ 9 h 105"/>
                <a:gd name="T40" fmla="*/ 214 w 303"/>
                <a:gd name="T41" fmla="*/ 10 h 105"/>
                <a:gd name="T42" fmla="*/ 218 w 303"/>
                <a:gd name="T43" fmla="*/ 11 h 105"/>
                <a:gd name="T44" fmla="*/ 221 w 303"/>
                <a:gd name="T45" fmla="*/ 13 h 105"/>
                <a:gd name="T46" fmla="*/ 220 w 303"/>
                <a:gd name="T47" fmla="*/ 17 h 105"/>
                <a:gd name="T48" fmla="*/ 218 w 303"/>
                <a:gd name="T49" fmla="*/ 19 h 105"/>
                <a:gd name="T50" fmla="*/ 189 w 303"/>
                <a:gd name="T51" fmla="*/ 67 h 105"/>
                <a:gd name="T52" fmla="*/ 121 w 303"/>
                <a:gd name="T53" fmla="*/ 56 h 105"/>
                <a:gd name="T54" fmla="*/ 117 w 303"/>
                <a:gd name="T55" fmla="*/ 59 h 105"/>
                <a:gd name="T56" fmla="*/ 113 w 303"/>
                <a:gd name="T57" fmla="*/ 60 h 105"/>
                <a:gd name="T58" fmla="*/ 105 w 303"/>
                <a:gd name="T59" fmla="*/ 61 h 105"/>
                <a:gd name="T60" fmla="*/ 89 w 303"/>
                <a:gd name="T61" fmla="*/ 64 h 105"/>
                <a:gd name="T62" fmla="*/ 71 w 303"/>
                <a:gd name="T63" fmla="*/ 68 h 105"/>
                <a:gd name="T64" fmla="*/ 53 w 303"/>
                <a:gd name="T65" fmla="*/ 73 h 105"/>
                <a:gd name="T66" fmla="*/ 37 w 303"/>
                <a:gd name="T67" fmla="*/ 78 h 105"/>
                <a:gd name="T68" fmla="*/ 22 w 303"/>
                <a:gd name="T69" fmla="*/ 84 h 105"/>
                <a:gd name="T70" fmla="*/ 11 w 303"/>
                <a:gd name="T71" fmla="*/ 91 h 105"/>
                <a:gd name="T72" fmla="*/ 3 w 303"/>
                <a:gd name="T73" fmla="*/ 97 h 105"/>
                <a:gd name="T74" fmla="*/ 1 w 303"/>
                <a:gd name="T75" fmla="*/ 100 h 105"/>
                <a:gd name="T76" fmla="*/ 0 w 303"/>
                <a:gd name="T77" fmla="*/ 102 h 105"/>
                <a:gd name="T78" fmla="*/ 0 w 303"/>
                <a:gd name="T79" fmla="*/ 103 h 105"/>
                <a:gd name="T80" fmla="*/ 0 w 303"/>
                <a:gd name="T81" fmla="*/ 104 h 105"/>
                <a:gd name="T82" fmla="*/ 0 w 303"/>
                <a:gd name="T83" fmla="*/ 104 h 105"/>
                <a:gd name="T84" fmla="*/ 0 w 303"/>
                <a:gd name="T85" fmla="*/ 104 h 105"/>
                <a:gd name="T86" fmla="*/ 0 w 303"/>
                <a:gd name="T87" fmla="*/ 104 h 105"/>
                <a:gd name="T88" fmla="*/ 0 w 303"/>
                <a:gd name="T89" fmla="*/ 104 h 105"/>
                <a:gd name="T90" fmla="*/ 12 w 303"/>
                <a:gd name="T91" fmla="*/ 104 h 105"/>
                <a:gd name="T92" fmla="*/ 37 w 303"/>
                <a:gd name="T93" fmla="*/ 105 h 105"/>
                <a:gd name="T94" fmla="*/ 66 w 303"/>
                <a:gd name="T95" fmla="*/ 105 h 105"/>
                <a:gd name="T96" fmla="*/ 98 w 303"/>
                <a:gd name="T97" fmla="*/ 105 h 105"/>
                <a:gd name="T98" fmla="*/ 132 w 303"/>
                <a:gd name="T99" fmla="*/ 105 h 105"/>
                <a:gd name="T100" fmla="*/ 168 w 303"/>
                <a:gd name="T101" fmla="*/ 105 h 105"/>
                <a:gd name="T102" fmla="*/ 206 w 303"/>
                <a:gd name="T103" fmla="*/ 105 h 105"/>
                <a:gd name="T104" fmla="*/ 246 w 303"/>
                <a:gd name="T105" fmla="*/ 105 h 105"/>
                <a:gd name="T106" fmla="*/ 279 w 303"/>
                <a:gd name="T107" fmla="*/ 69 h 105"/>
                <a:gd name="T108" fmla="*/ 270 w 303"/>
                <a:gd name="T109" fmla="*/ 69 h 105"/>
                <a:gd name="T110" fmla="*/ 253 w 303"/>
                <a:gd name="T111" fmla="*/ 69 h 105"/>
                <a:gd name="T112" fmla="*/ 237 w 303"/>
                <a:gd name="T113" fmla="*/ 69 h 105"/>
                <a:gd name="T114" fmla="*/ 223 w 303"/>
                <a:gd name="T115" fmla="*/ 69 h 105"/>
                <a:gd name="T116" fmla="*/ 233 w 303"/>
                <a:gd name="T117" fmla="*/ 14 h 105"/>
                <a:gd name="T118" fmla="*/ 235 w 303"/>
                <a:gd name="T119" fmla="*/ 14 h 105"/>
                <a:gd name="T120" fmla="*/ 245 w 303"/>
                <a:gd name="T121" fmla="*/ 15 h 105"/>
                <a:gd name="T122" fmla="*/ 264 w 303"/>
                <a:gd name="T123" fmla="*/ 16 h 105"/>
                <a:gd name="T124" fmla="*/ 286 w 303"/>
                <a:gd name="T125" fmla="*/ 18 h 1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03"/>
                <a:gd name="T190" fmla="*/ 0 h 105"/>
                <a:gd name="T191" fmla="*/ 303 w 303"/>
                <a:gd name="T192" fmla="*/ 105 h 1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path>
              </a:pathLst>
            </a:custGeom>
            <a:noFill/>
            <a:ln w="0">
              <a:solidFill>
                <a:srgbClr val="000000"/>
              </a:solidFill>
              <a:prstDash val="solid"/>
              <a:round/>
              <a:headEnd/>
              <a:tailEnd/>
            </a:ln>
          </p:spPr>
          <p:txBody>
            <a:bodyPr/>
            <a:lstStyle/>
            <a:p>
              <a:endParaRPr lang="ja-JP" altLang="en-US"/>
            </a:p>
          </p:txBody>
        </p:sp>
        <p:sp>
          <p:nvSpPr>
            <p:cNvPr id="50680" name="Freeform 389"/>
            <p:cNvSpPr>
              <a:spLocks/>
            </p:cNvSpPr>
            <p:nvPr/>
          </p:nvSpPr>
          <p:spPr bwMode="auto">
            <a:xfrm>
              <a:off x="3528" y="195"/>
              <a:ext cx="29" cy="83"/>
            </a:xfrm>
            <a:custGeom>
              <a:avLst/>
              <a:gdLst>
                <a:gd name="T0" fmla="*/ 19 w 29"/>
                <a:gd name="T1" fmla="*/ 0 h 83"/>
                <a:gd name="T2" fmla="*/ 19 w 29"/>
                <a:gd name="T3" fmla="*/ 1 h 83"/>
                <a:gd name="T4" fmla="*/ 18 w 29"/>
                <a:gd name="T5" fmla="*/ 3 h 83"/>
                <a:gd name="T6" fmla="*/ 17 w 29"/>
                <a:gd name="T7" fmla="*/ 6 h 83"/>
                <a:gd name="T8" fmla="*/ 16 w 29"/>
                <a:gd name="T9" fmla="*/ 11 h 83"/>
                <a:gd name="T10" fmla="*/ 15 w 29"/>
                <a:gd name="T11" fmla="*/ 14 h 83"/>
                <a:gd name="T12" fmla="*/ 15 w 29"/>
                <a:gd name="T13" fmla="*/ 17 h 83"/>
                <a:gd name="T14" fmla="*/ 14 w 29"/>
                <a:gd name="T15" fmla="*/ 20 h 83"/>
                <a:gd name="T16" fmla="*/ 13 w 29"/>
                <a:gd name="T17" fmla="*/ 24 h 83"/>
                <a:gd name="T18" fmla="*/ 9 w 29"/>
                <a:gd name="T19" fmla="*/ 39 h 83"/>
                <a:gd name="T20" fmla="*/ 5 w 29"/>
                <a:gd name="T21" fmla="*/ 53 h 83"/>
                <a:gd name="T22" fmla="*/ 2 w 29"/>
                <a:gd name="T23" fmla="*/ 65 h 83"/>
                <a:gd name="T24" fmla="*/ 0 w 29"/>
                <a:gd name="T25" fmla="*/ 72 h 83"/>
                <a:gd name="T26" fmla="*/ 0 w 29"/>
                <a:gd name="T27" fmla="*/ 79 h 83"/>
                <a:gd name="T28" fmla="*/ 4 w 29"/>
                <a:gd name="T29" fmla="*/ 83 h 83"/>
                <a:gd name="T30" fmla="*/ 7 w 29"/>
                <a:gd name="T31" fmla="*/ 83 h 83"/>
                <a:gd name="T32" fmla="*/ 11 w 29"/>
                <a:gd name="T33" fmla="*/ 75 h 83"/>
                <a:gd name="T34" fmla="*/ 14 w 29"/>
                <a:gd name="T35" fmla="*/ 66 h 83"/>
                <a:gd name="T36" fmla="*/ 18 w 29"/>
                <a:gd name="T37" fmla="*/ 53 h 83"/>
                <a:gd name="T38" fmla="*/ 21 w 29"/>
                <a:gd name="T39" fmla="*/ 38 h 83"/>
                <a:gd name="T40" fmla="*/ 25 w 29"/>
                <a:gd name="T41" fmla="*/ 24 h 83"/>
                <a:gd name="T42" fmla="*/ 25 w 29"/>
                <a:gd name="T43" fmla="*/ 21 h 83"/>
                <a:gd name="T44" fmla="*/ 26 w 29"/>
                <a:gd name="T45" fmla="*/ 19 h 83"/>
                <a:gd name="T46" fmla="*/ 27 w 29"/>
                <a:gd name="T47" fmla="*/ 17 h 83"/>
                <a:gd name="T48" fmla="*/ 27 w 29"/>
                <a:gd name="T49" fmla="*/ 15 h 83"/>
                <a:gd name="T50" fmla="*/ 28 w 29"/>
                <a:gd name="T51" fmla="*/ 11 h 83"/>
                <a:gd name="T52" fmla="*/ 29 w 29"/>
                <a:gd name="T53" fmla="*/ 9 h 83"/>
                <a:gd name="T54" fmla="*/ 29 w 29"/>
                <a:gd name="T55" fmla="*/ 7 h 83"/>
                <a:gd name="T56" fmla="*/ 29 w 29"/>
                <a:gd name="T57" fmla="*/ 7 h 83"/>
                <a:gd name="T58" fmla="*/ 19 w 29"/>
                <a:gd name="T59" fmla="*/ 0 h 8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
                <a:gd name="T91" fmla="*/ 0 h 83"/>
                <a:gd name="T92" fmla="*/ 29 w 29"/>
                <a:gd name="T93" fmla="*/ 83 h 8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 h="83">
                  <a:moveTo>
                    <a:pt x="19" y="0"/>
                  </a:move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close/>
                </a:path>
              </a:pathLst>
            </a:custGeom>
            <a:solidFill>
              <a:srgbClr val="FFFFFF"/>
            </a:solidFill>
            <a:ln w="9525">
              <a:noFill/>
              <a:round/>
              <a:headEnd/>
              <a:tailEnd/>
            </a:ln>
          </p:spPr>
          <p:txBody>
            <a:bodyPr/>
            <a:lstStyle/>
            <a:p>
              <a:endParaRPr lang="ja-JP" altLang="en-US"/>
            </a:p>
          </p:txBody>
        </p:sp>
        <p:sp>
          <p:nvSpPr>
            <p:cNvPr id="50681" name="Freeform 390"/>
            <p:cNvSpPr>
              <a:spLocks/>
            </p:cNvSpPr>
            <p:nvPr/>
          </p:nvSpPr>
          <p:spPr bwMode="auto">
            <a:xfrm>
              <a:off x="3528" y="195"/>
              <a:ext cx="29" cy="83"/>
            </a:xfrm>
            <a:custGeom>
              <a:avLst/>
              <a:gdLst>
                <a:gd name="T0" fmla="*/ 19 w 29"/>
                <a:gd name="T1" fmla="*/ 0 h 83"/>
                <a:gd name="T2" fmla="*/ 19 w 29"/>
                <a:gd name="T3" fmla="*/ 0 h 83"/>
                <a:gd name="T4" fmla="*/ 19 w 29"/>
                <a:gd name="T5" fmla="*/ 1 h 83"/>
                <a:gd name="T6" fmla="*/ 18 w 29"/>
                <a:gd name="T7" fmla="*/ 3 h 83"/>
                <a:gd name="T8" fmla="*/ 17 w 29"/>
                <a:gd name="T9" fmla="*/ 6 h 83"/>
                <a:gd name="T10" fmla="*/ 16 w 29"/>
                <a:gd name="T11" fmla="*/ 11 h 83"/>
                <a:gd name="T12" fmla="*/ 16 w 29"/>
                <a:gd name="T13" fmla="*/ 11 h 83"/>
                <a:gd name="T14" fmla="*/ 15 w 29"/>
                <a:gd name="T15" fmla="*/ 14 h 83"/>
                <a:gd name="T16" fmla="*/ 15 w 29"/>
                <a:gd name="T17" fmla="*/ 17 h 83"/>
                <a:gd name="T18" fmla="*/ 14 w 29"/>
                <a:gd name="T19" fmla="*/ 20 h 83"/>
                <a:gd name="T20" fmla="*/ 13 w 29"/>
                <a:gd name="T21" fmla="*/ 24 h 83"/>
                <a:gd name="T22" fmla="*/ 13 w 29"/>
                <a:gd name="T23" fmla="*/ 24 h 83"/>
                <a:gd name="T24" fmla="*/ 9 w 29"/>
                <a:gd name="T25" fmla="*/ 39 h 83"/>
                <a:gd name="T26" fmla="*/ 5 w 29"/>
                <a:gd name="T27" fmla="*/ 53 h 83"/>
                <a:gd name="T28" fmla="*/ 2 w 29"/>
                <a:gd name="T29" fmla="*/ 65 h 83"/>
                <a:gd name="T30" fmla="*/ 0 w 29"/>
                <a:gd name="T31" fmla="*/ 72 h 83"/>
                <a:gd name="T32" fmla="*/ 0 w 29"/>
                <a:gd name="T33" fmla="*/ 72 h 83"/>
                <a:gd name="T34" fmla="*/ 0 w 29"/>
                <a:gd name="T35" fmla="*/ 79 h 83"/>
                <a:gd name="T36" fmla="*/ 4 w 29"/>
                <a:gd name="T37" fmla="*/ 83 h 83"/>
                <a:gd name="T38" fmla="*/ 7 w 29"/>
                <a:gd name="T39" fmla="*/ 83 h 83"/>
                <a:gd name="T40" fmla="*/ 11 w 29"/>
                <a:gd name="T41" fmla="*/ 75 h 83"/>
                <a:gd name="T42" fmla="*/ 11 w 29"/>
                <a:gd name="T43" fmla="*/ 75 h 83"/>
                <a:gd name="T44" fmla="*/ 14 w 29"/>
                <a:gd name="T45" fmla="*/ 66 h 83"/>
                <a:gd name="T46" fmla="*/ 18 w 29"/>
                <a:gd name="T47" fmla="*/ 53 h 83"/>
                <a:gd name="T48" fmla="*/ 21 w 29"/>
                <a:gd name="T49" fmla="*/ 38 h 83"/>
                <a:gd name="T50" fmla="*/ 25 w 29"/>
                <a:gd name="T51" fmla="*/ 24 h 83"/>
                <a:gd name="T52" fmla="*/ 25 w 29"/>
                <a:gd name="T53" fmla="*/ 24 h 83"/>
                <a:gd name="T54" fmla="*/ 25 w 29"/>
                <a:gd name="T55" fmla="*/ 21 h 83"/>
                <a:gd name="T56" fmla="*/ 26 w 29"/>
                <a:gd name="T57" fmla="*/ 19 h 83"/>
                <a:gd name="T58" fmla="*/ 27 w 29"/>
                <a:gd name="T59" fmla="*/ 17 h 83"/>
                <a:gd name="T60" fmla="*/ 27 w 29"/>
                <a:gd name="T61" fmla="*/ 15 h 83"/>
                <a:gd name="T62" fmla="*/ 27 w 29"/>
                <a:gd name="T63" fmla="*/ 15 h 83"/>
                <a:gd name="T64" fmla="*/ 28 w 29"/>
                <a:gd name="T65" fmla="*/ 11 h 83"/>
                <a:gd name="T66" fmla="*/ 29 w 29"/>
                <a:gd name="T67" fmla="*/ 9 h 83"/>
                <a:gd name="T68" fmla="*/ 29 w 29"/>
                <a:gd name="T69" fmla="*/ 7 h 83"/>
                <a:gd name="T70" fmla="*/ 29 w 29"/>
                <a:gd name="T71" fmla="*/ 7 h 83"/>
                <a:gd name="T72" fmla="*/ 19 w 29"/>
                <a:gd name="T73" fmla="*/ 0 h 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
                <a:gd name="T112" fmla="*/ 0 h 83"/>
                <a:gd name="T113" fmla="*/ 29 w 29"/>
                <a:gd name="T114" fmla="*/ 83 h 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 h="83">
                  <a:moveTo>
                    <a:pt x="19" y="0"/>
                  </a:moveTo>
                  <a:lnTo>
                    <a:pt x="19" y="0"/>
                  </a:ln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path>
              </a:pathLst>
            </a:custGeom>
            <a:noFill/>
            <a:ln w="0">
              <a:solidFill>
                <a:srgbClr val="000000"/>
              </a:solidFill>
              <a:prstDash val="solid"/>
              <a:round/>
              <a:headEnd/>
              <a:tailEnd/>
            </a:ln>
          </p:spPr>
          <p:txBody>
            <a:bodyPr/>
            <a:lstStyle/>
            <a:p>
              <a:endParaRPr lang="ja-JP" altLang="en-US"/>
            </a:p>
          </p:txBody>
        </p:sp>
        <p:sp>
          <p:nvSpPr>
            <p:cNvPr id="50682" name="Freeform 391"/>
            <p:cNvSpPr>
              <a:spLocks/>
            </p:cNvSpPr>
            <p:nvPr/>
          </p:nvSpPr>
          <p:spPr bwMode="auto">
            <a:xfrm>
              <a:off x="4315" y="181"/>
              <a:ext cx="1" cy="6"/>
            </a:xfrm>
            <a:custGeom>
              <a:avLst/>
              <a:gdLst>
                <a:gd name="T0" fmla="*/ 1 w 1"/>
                <a:gd name="T1" fmla="*/ 0 h 6"/>
                <a:gd name="T2" fmla="*/ 0 w 1"/>
                <a:gd name="T3" fmla="*/ 6 h 6"/>
                <a:gd name="T4" fmla="*/ 1 w 1"/>
                <a:gd name="T5" fmla="*/ 5 h 6"/>
                <a:gd name="T6" fmla="*/ 1 w 1"/>
                <a:gd name="T7" fmla="*/ 3 h 6"/>
                <a:gd name="T8" fmla="*/ 1 w 1"/>
                <a:gd name="T9" fmla="*/ 2 h 6"/>
                <a:gd name="T10" fmla="*/ 1 w 1"/>
                <a:gd name="T11" fmla="*/ 0 h 6"/>
                <a:gd name="T12" fmla="*/ 0 60000 65536"/>
                <a:gd name="T13" fmla="*/ 0 60000 65536"/>
                <a:gd name="T14" fmla="*/ 0 60000 65536"/>
                <a:gd name="T15" fmla="*/ 0 60000 65536"/>
                <a:gd name="T16" fmla="*/ 0 60000 65536"/>
                <a:gd name="T17" fmla="*/ 0 60000 65536"/>
                <a:gd name="T18" fmla="*/ 0 w 1"/>
                <a:gd name="T19" fmla="*/ 0 h 6"/>
                <a:gd name="T20" fmla="*/ 1 w 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 h="6">
                  <a:moveTo>
                    <a:pt x="1" y="0"/>
                  </a:moveTo>
                  <a:lnTo>
                    <a:pt x="0" y="6"/>
                  </a:lnTo>
                  <a:lnTo>
                    <a:pt x="1" y="5"/>
                  </a:lnTo>
                  <a:lnTo>
                    <a:pt x="1" y="3"/>
                  </a:lnTo>
                  <a:lnTo>
                    <a:pt x="1" y="2"/>
                  </a:lnTo>
                  <a:lnTo>
                    <a:pt x="1" y="0"/>
                  </a:lnTo>
                  <a:close/>
                </a:path>
              </a:pathLst>
            </a:custGeom>
            <a:solidFill>
              <a:srgbClr val="FFFFFF"/>
            </a:solidFill>
            <a:ln w="9525">
              <a:noFill/>
              <a:round/>
              <a:headEnd/>
              <a:tailEnd/>
            </a:ln>
          </p:spPr>
          <p:txBody>
            <a:bodyPr/>
            <a:lstStyle/>
            <a:p>
              <a:endParaRPr lang="ja-JP" altLang="en-US"/>
            </a:p>
          </p:txBody>
        </p:sp>
        <p:sp>
          <p:nvSpPr>
            <p:cNvPr id="50683" name="Freeform 392"/>
            <p:cNvSpPr>
              <a:spLocks/>
            </p:cNvSpPr>
            <p:nvPr/>
          </p:nvSpPr>
          <p:spPr bwMode="auto">
            <a:xfrm>
              <a:off x="4315" y="181"/>
              <a:ext cx="1" cy="6"/>
            </a:xfrm>
            <a:custGeom>
              <a:avLst/>
              <a:gdLst>
                <a:gd name="T0" fmla="*/ 1 w 1"/>
                <a:gd name="T1" fmla="*/ 0 h 6"/>
                <a:gd name="T2" fmla="*/ 0 w 1"/>
                <a:gd name="T3" fmla="*/ 6 h 6"/>
                <a:gd name="T4" fmla="*/ 0 w 1"/>
                <a:gd name="T5" fmla="*/ 6 h 6"/>
                <a:gd name="T6" fmla="*/ 1 w 1"/>
                <a:gd name="T7" fmla="*/ 5 h 6"/>
                <a:gd name="T8" fmla="*/ 1 w 1"/>
                <a:gd name="T9" fmla="*/ 3 h 6"/>
                <a:gd name="T10" fmla="*/ 1 w 1"/>
                <a:gd name="T11" fmla="*/ 2 h 6"/>
                <a:gd name="T12" fmla="*/ 1 w 1"/>
                <a:gd name="T13" fmla="*/ 0 h 6"/>
                <a:gd name="T14" fmla="*/ 0 60000 65536"/>
                <a:gd name="T15" fmla="*/ 0 60000 65536"/>
                <a:gd name="T16" fmla="*/ 0 60000 65536"/>
                <a:gd name="T17" fmla="*/ 0 60000 65536"/>
                <a:gd name="T18" fmla="*/ 0 60000 65536"/>
                <a:gd name="T19" fmla="*/ 0 60000 65536"/>
                <a:gd name="T20" fmla="*/ 0 60000 65536"/>
                <a:gd name="T21" fmla="*/ 0 w 1"/>
                <a:gd name="T22" fmla="*/ 0 h 6"/>
                <a:gd name="T23" fmla="*/ 1 w 1"/>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6">
                  <a:moveTo>
                    <a:pt x="1" y="0"/>
                  </a:moveTo>
                  <a:lnTo>
                    <a:pt x="0" y="6"/>
                  </a:lnTo>
                  <a:lnTo>
                    <a:pt x="1" y="5"/>
                  </a:lnTo>
                  <a:lnTo>
                    <a:pt x="1" y="3"/>
                  </a:lnTo>
                  <a:lnTo>
                    <a:pt x="1" y="2"/>
                  </a:lnTo>
                  <a:lnTo>
                    <a:pt x="1" y="0"/>
                  </a:lnTo>
                </a:path>
              </a:pathLst>
            </a:custGeom>
            <a:noFill/>
            <a:ln w="0">
              <a:solidFill>
                <a:srgbClr val="000000"/>
              </a:solidFill>
              <a:prstDash val="solid"/>
              <a:round/>
              <a:headEnd/>
              <a:tailEnd/>
            </a:ln>
          </p:spPr>
          <p:txBody>
            <a:bodyPr/>
            <a:lstStyle/>
            <a:p>
              <a:endParaRPr lang="ja-JP" altLang="en-US"/>
            </a:p>
          </p:txBody>
        </p:sp>
        <p:sp>
          <p:nvSpPr>
            <p:cNvPr id="50684" name="Freeform 393"/>
            <p:cNvSpPr>
              <a:spLocks/>
            </p:cNvSpPr>
            <p:nvPr/>
          </p:nvSpPr>
          <p:spPr bwMode="auto">
            <a:xfrm>
              <a:off x="3565" y="190"/>
              <a:ext cx="747" cy="72"/>
            </a:xfrm>
            <a:custGeom>
              <a:avLst/>
              <a:gdLst>
                <a:gd name="T0" fmla="*/ 253 w 747"/>
                <a:gd name="T1" fmla="*/ 36 h 72"/>
                <a:gd name="T2" fmla="*/ 246 w 747"/>
                <a:gd name="T3" fmla="*/ 35 h 72"/>
                <a:gd name="T4" fmla="*/ 245 w 747"/>
                <a:gd name="T5" fmla="*/ 28 h 72"/>
                <a:gd name="T6" fmla="*/ 208 w 747"/>
                <a:gd name="T7" fmla="*/ 28 h 72"/>
                <a:gd name="T8" fmla="*/ 156 w 747"/>
                <a:gd name="T9" fmla="*/ 29 h 72"/>
                <a:gd name="T10" fmla="*/ 107 w 747"/>
                <a:gd name="T11" fmla="*/ 29 h 72"/>
                <a:gd name="T12" fmla="*/ 63 w 747"/>
                <a:gd name="T13" fmla="*/ 29 h 72"/>
                <a:gd name="T14" fmla="*/ 23 w 747"/>
                <a:gd name="T15" fmla="*/ 29 h 72"/>
                <a:gd name="T16" fmla="*/ 4 w 747"/>
                <a:gd name="T17" fmla="*/ 36 h 72"/>
                <a:gd name="T18" fmla="*/ 13 w 747"/>
                <a:gd name="T19" fmla="*/ 51 h 72"/>
                <a:gd name="T20" fmla="*/ 20 w 747"/>
                <a:gd name="T21" fmla="*/ 55 h 72"/>
                <a:gd name="T22" fmla="*/ 38 w 747"/>
                <a:gd name="T23" fmla="*/ 60 h 72"/>
                <a:gd name="T24" fmla="*/ 59 w 747"/>
                <a:gd name="T25" fmla="*/ 63 h 72"/>
                <a:gd name="T26" fmla="*/ 67 w 747"/>
                <a:gd name="T27" fmla="*/ 64 h 72"/>
                <a:gd name="T28" fmla="*/ 94 w 747"/>
                <a:gd name="T29" fmla="*/ 66 h 72"/>
                <a:gd name="T30" fmla="*/ 126 w 747"/>
                <a:gd name="T31" fmla="*/ 68 h 72"/>
                <a:gd name="T32" fmla="*/ 165 w 747"/>
                <a:gd name="T33" fmla="*/ 70 h 72"/>
                <a:gd name="T34" fmla="*/ 211 w 747"/>
                <a:gd name="T35" fmla="*/ 72 h 72"/>
                <a:gd name="T36" fmla="*/ 264 w 747"/>
                <a:gd name="T37" fmla="*/ 72 h 72"/>
                <a:gd name="T38" fmla="*/ 291 w 747"/>
                <a:gd name="T39" fmla="*/ 72 h 72"/>
                <a:gd name="T40" fmla="*/ 300 w 747"/>
                <a:gd name="T41" fmla="*/ 72 h 72"/>
                <a:gd name="T42" fmla="*/ 308 w 747"/>
                <a:gd name="T43" fmla="*/ 72 h 72"/>
                <a:gd name="T44" fmla="*/ 327 w 747"/>
                <a:gd name="T45" fmla="*/ 72 h 72"/>
                <a:gd name="T46" fmla="*/ 346 w 747"/>
                <a:gd name="T47" fmla="*/ 71 h 72"/>
                <a:gd name="T48" fmla="*/ 361 w 747"/>
                <a:gd name="T49" fmla="*/ 70 h 72"/>
                <a:gd name="T50" fmla="*/ 370 w 747"/>
                <a:gd name="T51" fmla="*/ 70 h 72"/>
                <a:gd name="T52" fmla="*/ 379 w 747"/>
                <a:gd name="T53" fmla="*/ 69 h 72"/>
                <a:gd name="T54" fmla="*/ 447 w 747"/>
                <a:gd name="T55" fmla="*/ 64 h 72"/>
                <a:gd name="T56" fmla="*/ 530 w 747"/>
                <a:gd name="T57" fmla="*/ 55 h 72"/>
                <a:gd name="T58" fmla="*/ 596 w 747"/>
                <a:gd name="T59" fmla="*/ 45 h 72"/>
                <a:gd name="T60" fmla="*/ 643 w 747"/>
                <a:gd name="T61" fmla="*/ 35 h 72"/>
                <a:gd name="T62" fmla="*/ 673 w 747"/>
                <a:gd name="T63" fmla="*/ 28 h 72"/>
                <a:gd name="T64" fmla="*/ 692 w 747"/>
                <a:gd name="T65" fmla="*/ 23 h 72"/>
                <a:gd name="T66" fmla="*/ 718 w 747"/>
                <a:gd name="T67" fmla="*/ 15 h 72"/>
                <a:gd name="T68" fmla="*/ 741 w 747"/>
                <a:gd name="T69" fmla="*/ 4 h 72"/>
                <a:gd name="T70" fmla="*/ 718 w 747"/>
                <a:gd name="T71" fmla="*/ 3 h 72"/>
                <a:gd name="T72" fmla="*/ 675 w 747"/>
                <a:gd name="T73" fmla="*/ 8 h 72"/>
                <a:gd name="T74" fmla="*/ 633 w 747"/>
                <a:gd name="T75" fmla="*/ 11 h 72"/>
                <a:gd name="T76" fmla="*/ 590 w 747"/>
                <a:gd name="T77" fmla="*/ 14 h 72"/>
                <a:gd name="T78" fmla="*/ 548 w 747"/>
                <a:gd name="T79" fmla="*/ 17 h 72"/>
                <a:gd name="T80" fmla="*/ 504 w 747"/>
                <a:gd name="T81" fmla="*/ 19 h 72"/>
                <a:gd name="T82" fmla="*/ 460 w 747"/>
                <a:gd name="T83" fmla="*/ 21 h 72"/>
                <a:gd name="T84" fmla="*/ 413 w 747"/>
                <a:gd name="T85" fmla="*/ 23 h 72"/>
                <a:gd name="T86" fmla="*/ 365 w 747"/>
                <a:gd name="T87" fmla="*/ 24 h 72"/>
                <a:gd name="T88" fmla="*/ 313 w 747"/>
                <a:gd name="T89" fmla="*/ 25 h 72"/>
                <a:gd name="T90" fmla="*/ 259 w 747"/>
                <a:gd name="T91" fmla="*/ 27 h 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7"/>
                <a:gd name="T139" fmla="*/ 0 h 72"/>
                <a:gd name="T140" fmla="*/ 747 w 747"/>
                <a:gd name="T141" fmla="*/ 72 h 7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7" h="72">
                  <a:moveTo>
                    <a:pt x="256" y="33"/>
                  </a:move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close/>
                </a:path>
              </a:pathLst>
            </a:custGeom>
            <a:solidFill>
              <a:srgbClr val="FFFFFF"/>
            </a:solidFill>
            <a:ln w="9525">
              <a:noFill/>
              <a:round/>
              <a:headEnd/>
              <a:tailEnd/>
            </a:ln>
          </p:spPr>
          <p:txBody>
            <a:bodyPr/>
            <a:lstStyle/>
            <a:p>
              <a:endParaRPr lang="ja-JP" altLang="en-US"/>
            </a:p>
          </p:txBody>
        </p:sp>
        <p:sp>
          <p:nvSpPr>
            <p:cNvPr id="50685" name="Freeform 394"/>
            <p:cNvSpPr>
              <a:spLocks/>
            </p:cNvSpPr>
            <p:nvPr/>
          </p:nvSpPr>
          <p:spPr bwMode="auto">
            <a:xfrm>
              <a:off x="3565" y="190"/>
              <a:ext cx="747" cy="72"/>
            </a:xfrm>
            <a:custGeom>
              <a:avLst/>
              <a:gdLst>
                <a:gd name="T0" fmla="*/ 255 w 747"/>
                <a:gd name="T1" fmla="*/ 34 h 72"/>
                <a:gd name="T2" fmla="*/ 248 w 747"/>
                <a:gd name="T3" fmla="*/ 36 h 72"/>
                <a:gd name="T4" fmla="*/ 245 w 747"/>
                <a:gd name="T5" fmla="*/ 33 h 72"/>
                <a:gd name="T6" fmla="*/ 245 w 747"/>
                <a:gd name="T7" fmla="*/ 27 h 72"/>
                <a:gd name="T8" fmla="*/ 208 w 747"/>
                <a:gd name="T9" fmla="*/ 28 h 72"/>
                <a:gd name="T10" fmla="*/ 156 w 747"/>
                <a:gd name="T11" fmla="*/ 29 h 72"/>
                <a:gd name="T12" fmla="*/ 107 w 747"/>
                <a:gd name="T13" fmla="*/ 29 h 72"/>
                <a:gd name="T14" fmla="*/ 63 w 747"/>
                <a:gd name="T15" fmla="*/ 29 h 72"/>
                <a:gd name="T16" fmla="*/ 23 w 747"/>
                <a:gd name="T17" fmla="*/ 29 h 72"/>
                <a:gd name="T18" fmla="*/ 0 w 747"/>
                <a:gd name="T19" fmla="*/ 29 h 72"/>
                <a:gd name="T20" fmla="*/ 10 w 747"/>
                <a:gd name="T21" fmla="*/ 47 h 72"/>
                <a:gd name="T22" fmla="*/ 14 w 747"/>
                <a:gd name="T23" fmla="*/ 52 h 72"/>
                <a:gd name="T24" fmla="*/ 25 w 747"/>
                <a:gd name="T25" fmla="*/ 57 h 72"/>
                <a:gd name="T26" fmla="*/ 47 w 747"/>
                <a:gd name="T27" fmla="*/ 61 h 72"/>
                <a:gd name="T28" fmla="*/ 59 w 747"/>
                <a:gd name="T29" fmla="*/ 63 h 72"/>
                <a:gd name="T30" fmla="*/ 67 w 747"/>
                <a:gd name="T31" fmla="*/ 64 h 72"/>
                <a:gd name="T32" fmla="*/ 84 w 747"/>
                <a:gd name="T33" fmla="*/ 65 h 72"/>
                <a:gd name="T34" fmla="*/ 114 w 747"/>
                <a:gd name="T35" fmla="*/ 68 h 72"/>
                <a:gd name="T36" fmla="*/ 151 w 747"/>
                <a:gd name="T37" fmla="*/ 70 h 72"/>
                <a:gd name="T38" fmla="*/ 195 w 747"/>
                <a:gd name="T39" fmla="*/ 71 h 72"/>
                <a:gd name="T40" fmla="*/ 246 w 747"/>
                <a:gd name="T41" fmla="*/ 72 h 72"/>
                <a:gd name="T42" fmla="*/ 284 w 747"/>
                <a:gd name="T43" fmla="*/ 72 h 72"/>
                <a:gd name="T44" fmla="*/ 294 w 747"/>
                <a:gd name="T45" fmla="*/ 72 h 72"/>
                <a:gd name="T46" fmla="*/ 300 w 747"/>
                <a:gd name="T47" fmla="*/ 72 h 72"/>
                <a:gd name="T48" fmla="*/ 308 w 747"/>
                <a:gd name="T49" fmla="*/ 72 h 72"/>
                <a:gd name="T50" fmla="*/ 320 w 747"/>
                <a:gd name="T51" fmla="*/ 72 h 72"/>
                <a:gd name="T52" fmla="*/ 339 w 747"/>
                <a:gd name="T53" fmla="*/ 71 h 72"/>
                <a:gd name="T54" fmla="*/ 358 w 747"/>
                <a:gd name="T55" fmla="*/ 70 h 72"/>
                <a:gd name="T56" fmla="*/ 364 w 747"/>
                <a:gd name="T57" fmla="*/ 70 h 72"/>
                <a:gd name="T58" fmla="*/ 373 w 747"/>
                <a:gd name="T59" fmla="*/ 70 h 72"/>
                <a:gd name="T60" fmla="*/ 382 w 747"/>
                <a:gd name="T61" fmla="*/ 69 h 72"/>
                <a:gd name="T62" fmla="*/ 447 w 747"/>
                <a:gd name="T63" fmla="*/ 64 h 72"/>
                <a:gd name="T64" fmla="*/ 530 w 747"/>
                <a:gd name="T65" fmla="*/ 55 h 72"/>
                <a:gd name="T66" fmla="*/ 596 w 747"/>
                <a:gd name="T67" fmla="*/ 45 h 72"/>
                <a:gd name="T68" fmla="*/ 643 w 747"/>
                <a:gd name="T69" fmla="*/ 35 h 72"/>
                <a:gd name="T70" fmla="*/ 673 w 747"/>
                <a:gd name="T71" fmla="*/ 28 h 72"/>
                <a:gd name="T72" fmla="*/ 684 w 747"/>
                <a:gd name="T73" fmla="*/ 25 h 72"/>
                <a:gd name="T74" fmla="*/ 709 w 747"/>
                <a:gd name="T75" fmla="*/ 18 h 72"/>
                <a:gd name="T76" fmla="*/ 734 w 747"/>
                <a:gd name="T77" fmla="*/ 8 h 72"/>
                <a:gd name="T78" fmla="*/ 747 w 747"/>
                <a:gd name="T79" fmla="*/ 0 h 72"/>
                <a:gd name="T80" fmla="*/ 704 w 747"/>
                <a:gd name="T81" fmla="*/ 5 h 72"/>
                <a:gd name="T82" fmla="*/ 661 w 747"/>
                <a:gd name="T83" fmla="*/ 9 h 72"/>
                <a:gd name="T84" fmla="*/ 619 w 747"/>
                <a:gd name="T85" fmla="*/ 12 h 72"/>
                <a:gd name="T86" fmla="*/ 576 w 747"/>
                <a:gd name="T87" fmla="*/ 15 h 72"/>
                <a:gd name="T88" fmla="*/ 533 w 747"/>
                <a:gd name="T89" fmla="*/ 18 h 72"/>
                <a:gd name="T90" fmla="*/ 490 w 747"/>
                <a:gd name="T91" fmla="*/ 20 h 72"/>
                <a:gd name="T92" fmla="*/ 445 w 747"/>
                <a:gd name="T93" fmla="*/ 22 h 72"/>
                <a:gd name="T94" fmla="*/ 397 w 747"/>
                <a:gd name="T95" fmla="*/ 23 h 72"/>
                <a:gd name="T96" fmla="*/ 348 w 747"/>
                <a:gd name="T97" fmla="*/ 25 h 72"/>
                <a:gd name="T98" fmla="*/ 295 w 747"/>
                <a:gd name="T99" fmla="*/ 26 h 72"/>
                <a:gd name="T100" fmla="*/ 256 w 747"/>
                <a:gd name="T101" fmla="*/ 33 h 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7"/>
                <a:gd name="T154" fmla="*/ 0 h 72"/>
                <a:gd name="T155" fmla="*/ 747 w 747"/>
                <a:gd name="T156" fmla="*/ 72 h 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7" h="72">
                  <a:moveTo>
                    <a:pt x="256" y="33"/>
                  </a:moveTo>
                  <a:lnTo>
                    <a:pt x="256" y="33"/>
                  </a:ln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path>
              </a:pathLst>
            </a:custGeom>
            <a:noFill/>
            <a:ln w="0">
              <a:solidFill>
                <a:srgbClr val="000000"/>
              </a:solidFill>
              <a:prstDash val="solid"/>
              <a:round/>
              <a:headEnd/>
              <a:tailEnd/>
            </a:ln>
          </p:spPr>
          <p:txBody>
            <a:bodyPr/>
            <a:lstStyle/>
            <a:p>
              <a:endParaRPr lang="ja-JP" altLang="en-US"/>
            </a:p>
          </p:txBody>
        </p:sp>
        <p:sp>
          <p:nvSpPr>
            <p:cNvPr id="50686" name="Freeform 395"/>
            <p:cNvSpPr>
              <a:spLocks/>
            </p:cNvSpPr>
            <p:nvPr/>
          </p:nvSpPr>
          <p:spPr bwMode="auto">
            <a:xfrm>
              <a:off x="4118" y="37"/>
              <a:ext cx="192" cy="133"/>
            </a:xfrm>
            <a:custGeom>
              <a:avLst/>
              <a:gdLst>
                <a:gd name="T0" fmla="*/ 131 w 192"/>
                <a:gd name="T1" fmla="*/ 0 h 133"/>
                <a:gd name="T2" fmla="*/ 130 w 192"/>
                <a:gd name="T3" fmla="*/ 1 h 133"/>
                <a:gd name="T4" fmla="*/ 127 w 192"/>
                <a:gd name="T5" fmla="*/ 5 h 133"/>
                <a:gd name="T6" fmla="*/ 121 w 192"/>
                <a:gd name="T7" fmla="*/ 12 h 133"/>
                <a:gd name="T8" fmla="*/ 113 w 192"/>
                <a:gd name="T9" fmla="*/ 21 h 133"/>
                <a:gd name="T10" fmla="*/ 103 w 192"/>
                <a:gd name="T11" fmla="*/ 33 h 133"/>
                <a:gd name="T12" fmla="*/ 90 w 192"/>
                <a:gd name="T13" fmla="*/ 48 h 133"/>
                <a:gd name="T14" fmla="*/ 75 w 192"/>
                <a:gd name="T15" fmla="*/ 64 h 133"/>
                <a:gd name="T16" fmla="*/ 58 w 192"/>
                <a:gd name="T17" fmla="*/ 83 h 133"/>
                <a:gd name="T18" fmla="*/ 53 w 192"/>
                <a:gd name="T19" fmla="*/ 88 h 133"/>
                <a:gd name="T20" fmla="*/ 47 w 192"/>
                <a:gd name="T21" fmla="*/ 93 h 133"/>
                <a:gd name="T22" fmla="*/ 39 w 192"/>
                <a:gd name="T23" fmla="*/ 97 h 133"/>
                <a:gd name="T24" fmla="*/ 32 w 192"/>
                <a:gd name="T25" fmla="*/ 101 h 133"/>
                <a:gd name="T26" fmla="*/ 24 w 192"/>
                <a:gd name="T27" fmla="*/ 105 h 133"/>
                <a:gd name="T28" fmla="*/ 16 w 192"/>
                <a:gd name="T29" fmla="*/ 108 h 133"/>
                <a:gd name="T30" fmla="*/ 8 w 192"/>
                <a:gd name="T31" fmla="*/ 110 h 133"/>
                <a:gd name="T32" fmla="*/ 0 w 192"/>
                <a:gd name="T33" fmla="*/ 112 h 133"/>
                <a:gd name="T34" fmla="*/ 12 w 192"/>
                <a:gd name="T35" fmla="*/ 112 h 133"/>
                <a:gd name="T36" fmla="*/ 23 w 192"/>
                <a:gd name="T37" fmla="*/ 112 h 133"/>
                <a:gd name="T38" fmla="*/ 34 w 192"/>
                <a:gd name="T39" fmla="*/ 112 h 133"/>
                <a:gd name="T40" fmla="*/ 44 w 192"/>
                <a:gd name="T41" fmla="*/ 112 h 133"/>
                <a:gd name="T42" fmla="*/ 54 w 192"/>
                <a:gd name="T43" fmla="*/ 112 h 133"/>
                <a:gd name="T44" fmla="*/ 64 w 192"/>
                <a:gd name="T45" fmla="*/ 112 h 133"/>
                <a:gd name="T46" fmla="*/ 73 w 192"/>
                <a:gd name="T47" fmla="*/ 112 h 133"/>
                <a:gd name="T48" fmla="*/ 81 w 192"/>
                <a:gd name="T49" fmla="*/ 112 h 133"/>
                <a:gd name="T50" fmla="*/ 89 w 192"/>
                <a:gd name="T51" fmla="*/ 112 h 133"/>
                <a:gd name="T52" fmla="*/ 96 w 192"/>
                <a:gd name="T53" fmla="*/ 112 h 133"/>
                <a:gd name="T54" fmla="*/ 102 w 192"/>
                <a:gd name="T55" fmla="*/ 112 h 133"/>
                <a:gd name="T56" fmla="*/ 107 w 192"/>
                <a:gd name="T57" fmla="*/ 112 h 133"/>
                <a:gd name="T58" fmla="*/ 112 w 192"/>
                <a:gd name="T59" fmla="*/ 112 h 133"/>
                <a:gd name="T60" fmla="*/ 116 w 192"/>
                <a:gd name="T61" fmla="*/ 112 h 133"/>
                <a:gd name="T62" fmla="*/ 118 w 192"/>
                <a:gd name="T63" fmla="*/ 112 h 133"/>
                <a:gd name="T64" fmla="*/ 120 w 192"/>
                <a:gd name="T65" fmla="*/ 112 h 133"/>
                <a:gd name="T66" fmla="*/ 124 w 192"/>
                <a:gd name="T67" fmla="*/ 113 h 133"/>
                <a:gd name="T68" fmla="*/ 129 w 192"/>
                <a:gd name="T69" fmla="*/ 114 h 133"/>
                <a:gd name="T70" fmla="*/ 135 w 192"/>
                <a:gd name="T71" fmla="*/ 116 h 133"/>
                <a:gd name="T72" fmla="*/ 141 w 192"/>
                <a:gd name="T73" fmla="*/ 118 h 133"/>
                <a:gd name="T74" fmla="*/ 147 w 192"/>
                <a:gd name="T75" fmla="*/ 120 h 133"/>
                <a:gd name="T76" fmla="*/ 155 w 192"/>
                <a:gd name="T77" fmla="*/ 122 h 133"/>
                <a:gd name="T78" fmla="*/ 161 w 192"/>
                <a:gd name="T79" fmla="*/ 124 h 133"/>
                <a:gd name="T80" fmla="*/ 168 w 192"/>
                <a:gd name="T81" fmla="*/ 127 h 133"/>
                <a:gd name="T82" fmla="*/ 170 w 192"/>
                <a:gd name="T83" fmla="*/ 128 h 133"/>
                <a:gd name="T84" fmla="*/ 173 w 192"/>
                <a:gd name="T85" fmla="*/ 128 h 133"/>
                <a:gd name="T86" fmla="*/ 174 w 192"/>
                <a:gd name="T87" fmla="*/ 129 h 133"/>
                <a:gd name="T88" fmla="*/ 176 w 192"/>
                <a:gd name="T89" fmla="*/ 130 h 133"/>
                <a:gd name="T90" fmla="*/ 178 w 192"/>
                <a:gd name="T91" fmla="*/ 131 h 133"/>
                <a:gd name="T92" fmla="*/ 180 w 192"/>
                <a:gd name="T93" fmla="*/ 131 h 133"/>
                <a:gd name="T94" fmla="*/ 182 w 192"/>
                <a:gd name="T95" fmla="*/ 132 h 133"/>
                <a:gd name="T96" fmla="*/ 184 w 192"/>
                <a:gd name="T97" fmla="*/ 133 h 133"/>
                <a:gd name="T98" fmla="*/ 184 w 192"/>
                <a:gd name="T99" fmla="*/ 133 h 133"/>
                <a:gd name="T100" fmla="*/ 184 w 192"/>
                <a:gd name="T101" fmla="*/ 133 h 133"/>
                <a:gd name="T102" fmla="*/ 184 w 192"/>
                <a:gd name="T103" fmla="*/ 133 h 133"/>
                <a:gd name="T104" fmla="*/ 185 w 192"/>
                <a:gd name="T105" fmla="*/ 133 h 133"/>
                <a:gd name="T106" fmla="*/ 185 w 192"/>
                <a:gd name="T107" fmla="*/ 131 h 133"/>
                <a:gd name="T108" fmla="*/ 185 w 192"/>
                <a:gd name="T109" fmla="*/ 129 h 133"/>
                <a:gd name="T110" fmla="*/ 185 w 192"/>
                <a:gd name="T111" fmla="*/ 127 h 133"/>
                <a:gd name="T112" fmla="*/ 186 w 192"/>
                <a:gd name="T113" fmla="*/ 125 h 133"/>
                <a:gd name="T114" fmla="*/ 190 w 192"/>
                <a:gd name="T115" fmla="*/ 78 h 133"/>
                <a:gd name="T116" fmla="*/ 192 w 192"/>
                <a:gd name="T117" fmla="*/ 39 h 133"/>
                <a:gd name="T118" fmla="*/ 192 w 192"/>
                <a:gd name="T119" fmla="*/ 13 h 133"/>
                <a:gd name="T120" fmla="*/ 192 w 192"/>
                <a:gd name="T121" fmla="*/ 3 h 133"/>
                <a:gd name="T122" fmla="*/ 131 w 192"/>
                <a:gd name="T123" fmla="*/ 0 h 1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
                <a:gd name="T187" fmla="*/ 0 h 133"/>
                <a:gd name="T188" fmla="*/ 192 w 192"/>
                <a:gd name="T189" fmla="*/ 133 h 1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 h="133">
                  <a:moveTo>
                    <a:pt x="131" y="0"/>
                  </a:move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close/>
                </a:path>
              </a:pathLst>
            </a:custGeom>
            <a:solidFill>
              <a:srgbClr val="FFFFFF"/>
            </a:solidFill>
            <a:ln w="9525">
              <a:noFill/>
              <a:round/>
              <a:headEnd/>
              <a:tailEnd/>
            </a:ln>
          </p:spPr>
          <p:txBody>
            <a:bodyPr/>
            <a:lstStyle/>
            <a:p>
              <a:endParaRPr lang="ja-JP" altLang="en-US"/>
            </a:p>
          </p:txBody>
        </p:sp>
        <p:sp>
          <p:nvSpPr>
            <p:cNvPr id="50687" name="Freeform 396"/>
            <p:cNvSpPr>
              <a:spLocks/>
            </p:cNvSpPr>
            <p:nvPr/>
          </p:nvSpPr>
          <p:spPr bwMode="auto">
            <a:xfrm>
              <a:off x="4118" y="37"/>
              <a:ext cx="192" cy="133"/>
            </a:xfrm>
            <a:custGeom>
              <a:avLst/>
              <a:gdLst>
                <a:gd name="T0" fmla="*/ 131 w 192"/>
                <a:gd name="T1" fmla="*/ 0 h 133"/>
                <a:gd name="T2" fmla="*/ 127 w 192"/>
                <a:gd name="T3" fmla="*/ 5 h 133"/>
                <a:gd name="T4" fmla="*/ 113 w 192"/>
                <a:gd name="T5" fmla="*/ 21 h 133"/>
                <a:gd name="T6" fmla="*/ 90 w 192"/>
                <a:gd name="T7" fmla="*/ 48 h 133"/>
                <a:gd name="T8" fmla="*/ 58 w 192"/>
                <a:gd name="T9" fmla="*/ 83 h 133"/>
                <a:gd name="T10" fmla="*/ 53 w 192"/>
                <a:gd name="T11" fmla="*/ 88 h 133"/>
                <a:gd name="T12" fmla="*/ 39 w 192"/>
                <a:gd name="T13" fmla="*/ 97 h 133"/>
                <a:gd name="T14" fmla="*/ 24 w 192"/>
                <a:gd name="T15" fmla="*/ 105 h 133"/>
                <a:gd name="T16" fmla="*/ 8 w 192"/>
                <a:gd name="T17" fmla="*/ 110 h 133"/>
                <a:gd name="T18" fmla="*/ 0 w 192"/>
                <a:gd name="T19" fmla="*/ 112 h 133"/>
                <a:gd name="T20" fmla="*/ 23 w 192"/>
                <a:gd name="T21" fmla="*/ 112 h 133"/>
                <a:gd name="T22" fmla="*/ 44 w 192"/>
                <a:gd name="T23" fmla="*/ 112 h 133"/>
                <a:gd name="T24" fmla="*/ 64 w 192"/>
                <a:gd name="T25" fmla="*/ 112 h 133"/>
                <a:gd name="T26" fmla="*/ 81 w 192"/>
                <a:gd name="T27" fmla="*/ 112 h 133"/>
                <a:gd name="T28" fmla="*/ 96 w 192"/>
                <a:gd name="T29" fmla="*/ 112 h 133"/>
                <a:gd name="T30" fmla="*/ 107 w 192"/>
                <a:gd name="T31" fmla="*/ 112 h 133"/>
                <a:gd name="T32" fmla="*/ 116 w 192"/>
                <a:gd name="T33" fmla="*/ 112 h 133"/>
                <a:gd name="T34" fmla="*/ 120 w 192"/>
                <a:gd name="T35" fmla="*/ 112 h 133"/>
                <a:gd name="T36" fmla="*/ 124 w 192"/>
                <a:gd name="T37" fmla="*/ 113 h 133"/>
                <a:gd name="T38" fmla="*/ 135 w 192"/>
                <a:gd name="T39" fmla="*/ 116 h 133"/>
                <a:gd name="T40" fmla="*/ 147 w 192"/>
                <a:gd name="T41" fmla="*/ 120 h 133"/>
                <a:gd name="T42" fmla="*/ 161 w 192"/>
                <a:gd name="T43" fmla="*/ 124 h 133"/>
                <a:gd name="T44" fmla="*/ 168 w 192"/>
                <a:gd name="T45" fmla="*/ 127 h 133"/>
                <a:gd name="T46" fmla="*/ 173 w 192"/>
                <a:gd name="T47" fmla="*/ 128 h 133"/>
                <a:gd name="T48" fmla="*/ 176 w 192"/>
                <a:gd name="T49" fmla="*/ 130 h 133"/>
                <a:gd name="T50" fmla="*/ 180 w 192"/>
                <a:gd name="T51" fmla="*/ 131 h 133"/>
                <a:gd name="T52" fmla="*/ 184 w 192"/>
                <a:gd name="T53" fmla="*/ 133 h 133"/>
                <a:gd name="T54" fmla="*/ 184 w 192"/>
                <a:gd name="T55" fmla="*/ 133 h 133"/>
                <a:gd name="T56" fmla="*/ 184 w 192"/>
                <a:gd name="T57" fmla="*/ 133 h 133"/>
                <a:gd name="T58" fmla="*/ 185 w 192"/>
                <a:gd name="T59" fmla="*/ 133 h 133"/>
                <a:gd name="T60" fmla="*/ 185 w 192"/>
                <a:gd name="T61" fmla="*/ 129 h 133"/>
                <a:gd name="T62" fmla="*/ 186 w 192"/>
                <a:gd name="T63" fmla="*/ 125 h 133"/>
                <a:gd name="T64" fmla="*/ 190 w 192"/>
                <a:gd name="T65" fmla="*/ 78 h 133"/>
                <a:gd name="T66" fmla="*/ 192 w 192"/>
                <a:gd name="T67" fmla="*/ 13 h 133"/>
                <a:gd name="T68" fmla="*/ 131 w 192"/>
                <a:gd name="T69" fmla="*/ 0 h 1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2"/>
                <a:gd name="T106" fmla="*/ 0 h 133"/>
                <a:gd name="T107" fmla="*/ 192 w 192"/>
                <a:gd name="T108" fmla="*/ 133 h 1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2" h="133">
                  <a:moveTo>
                    <a:pt x="131" y="0"/>
                  </a:moveTo>
                  <a:lnTo>
                    <a:pt x="131" y="0"/>
                  </a:ln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path>
              </a:pathLst>
            </a:custGeom>
            <a:noFill/>
            <a:ln w="0">
              <a:solidFill>
                <a:srgbClr val="000000"/>
              </a:solidFill>
              <a:prstDash val="solid"/>
              <a:round/>
              <a:headEnd/>
              <a:tailEnd/>
            </a:ln>
          </p:spPr>
          <p:txBody>
            <a:bodyPr/>
            <a:lstStyle/>
            <a:p>
              <a:endParaRPr lang="ja-JP" altLang="en-US"/>
            </a:p>
          </p:txBody>
        </p:sp>
        <p:sp>
          <p:nvSpPr>
            <p:cNvPr id="50688" name="Freeform 397"/>
            <p:cNvSpPr>
              <a:spLocks/>
            </p:cNvSpPr>
            <p:nvPr/>
          </p:nvSpPr>
          <p:spPr bwMode="auto">
            <a:xfrm>
              <a:off x="4302" y="170"/>
              <a:ext cx="1" cy="1"/>
            </a:xfrm>
            <a:custGeom>
              <a:avLst/>
              <a:gdLst>
                <a:gd name="T0" fmla="*/ 1 w 1"/>
                <a:gd name="T1" fmla="*/ 1 h 1"/>
                <a:gd name="T2" fmla="*/ 1 w 1"/>
                <a:gd name="T3" fmla="*/ 0 h 1"/>
                <a:gd name="T4" fmla="*/ 1 w 1"/>
                <a:gd name="T5" fmla="*/ 0 h 1"/>
                <a:gd name="T6" fmla="*/ 1 w 1"/>
                <a:gd name="T7" fmla="*/ 0 h 1"/>
                <a:gd name="T8" fmla="*/ 1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1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1"/>
                <a:gd name="T41" fmla="*/ 1 w 1"/>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1">
                  <a:moveTo>
                    <a:pt x="1" y="1"/>
                  </a:moveTo>
                  <a:lnTo>
                    <a:pt x="1" y="0"/>
                  </a:lnTo>
                  <a:lnTo>
                    <a:pt x="0" y="0"/>
                  </a:lnTo>
                  <a:lnTo>
                    <a:pt x="1" y="1"/>
                  </a:lnTo>
                  <a:close/>
                </a:path>
              </a:pathLst>
            </a:custGeom>
            <a:solidFill>
              <a:srgbClr val="FFFFFF"/>
            </a:solidFill>
            <a:ln w="9525">
              <a:noFill/>
              <a:round/>
              <a:headEnd/>
              <a:tailEnd/>
            </a:ln>
          </p:spPr>
          <p:txBody>
            <a:bodyPr/>
            <a:lstStyle/>
            <a:p>
              <a:endParaRPr lang="ja-JP" altLang="en-US"/>
            </a:p>
          </p:txBody>
        </p:sp>
        <p:sp>
          <p:nvSpPr>
            <p:cNvPr id="50689" name="Freeform 398"/>
            <p:cNvSpPr>
              <a:spLocks/>
            </p:cNvSpPr>
            <p:nvPr/>
          </p:nvSpPr>
          <p:spPr bwMode="auto">
            <a:xfrm>
              <a:off x="4302" y="170"/>
              <a:ext cx="1" cy="1"/>
            </a:xfrm>
            <a:custGeom>
              <a:avLst/>
              <a:gdLst>
                <a:gd name="T0" fmla="*/ 1 w 1"/>
                <a:gd name="T1" fmla="*/ 1 h 1"/>
                <a:gd name="T2" fmla="*/ 1 w 1"/>
                <a:gd name="T3" fmla="*/ 1 h 1"/>
                <a:gd name="T4" fmla="*/ 1 w 1"/>
                <a:gd name="T5" fmla="*/ 0 h 1"/>
                <a:gd name="T6" fmla="*/ 1 w 1"/>
                <a:gd name="T7" fmla="*/ 0 h 1"/>
                <a:gd name="T8" fmla="*/ 1 w 1"/>
                <a:gd name="T9" fmla="*/ 0 h 1"/>
                <a:gd name="T10" fmla="*/ 1 w 1"/>
                <a:gd name="T11" fmla="*/ 0 h 1"/>
                <a:gd name="T12" fmla="*/ 1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1 w 1"/>
                <a:gd name="T31" fmla="*/ 1 h 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1"/>
                <a:gd name="T50" fmla="*/ 1 w 1"/>
                <a:gd name="T51" fmla="*/ 1 h 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1">
                  <a:moveTo>
                    <a:pt x="1" y="1"/>
                  </a:moveTo>
                  <a:lnTo>
                    <a:pt x="1" y="1"/>
                  </a:lnTo>
                  <a:lnTo>
                    <a:pt x="1" y="0"/>
                  </a:lnTo>
                  <a:lnTo>
                    <a:pt x="0" y="0"/>
                  </a:lnTo>
                  <a:lnTo>
                    <a:pt x="1" y="1"/>
                  </a:lnTo>
                </a:path>
              </a:pathLst>
            </a:custGeom>
            <a:noFill/>
            <a:ln w="0">
              <a:solidFill>
                <a:srgbClr val="000000"/>
              </a:solidFill>
              <a:prstDash val="solid"/>
              <a:round/>
              <a:headEnd/>
              <a:tailEnd/>
            </a:ln>
          </p:spPr>
          <p:txBody>
            <a:bodyPr/>
            <a:lstStyle/>
            <a:p>
              <a:endParaRPr lang="ja-JP" altLang="en-US"/>
            </a:p>
          </p:txBody>
        </p:sp>
        <p:sp>
          <p:nvSpPr>
            <p:cNvPr id="50690" name="Freeform 399"/>
            <p:cNvSpPr>
              <a:spLocks/>
            </p:cNvSpPr>
            <p:nvPr/>
          </p:nvSpPr>
          <p:spPr bwMode="auto">
            <a:xfrm>
              <a:off x="3824" y="170"/>
              <a:ext cx="492" cy="47"/>
            </a:xfrm>
            <a:custGeom>
              <a:avLst/>
              <a:gdLst>
                <a:gd name="T0" fmla="*/ 478 w 492"/>
                <a:gd name="T1" fmla="*/ 0 h 47"/>
                <a:gd name="T2" fmla="*/ 478 w 492"/>
                <a:gd name="T3" fmla="*/ 0 h 47"/>
                <a:gd name="T4" fmla="*/ 471 w 492"/>
                <a:gd name="T5" fmla="*/ 1 h 47"/>
                <a:gd name="T6" fmla="*/ 457 w 492"/>
                <a:gd name="T7" fmla="*/ 2 h 47"/>
                <a:gd name="T8" fmla="*/ 443 w 492"/>
                <a:gd name="T9" fmla="*/ 4 h 47"/>
                <a:gd name="T10" fmla="*/ 429 w 492"/>
                <a:gd name="T11" fmla="*/ 5 h 47"/>
                <a:gd name="T12" fmla="*/ 408 w 492"/>
                <a:gd name="T13" fmla="*/ 8 h 47"/>
                <a:gd name="T14" fmla="*/ 381 w 492"/>
                <a:gd name="T15" fmla="*/ 10 h 47"/>
                <a:gd name="T16" fmla="*/ 355 w 492"/>
                <a:gd name="T17" fmla="*/ 12 h 47"/>
                <a:gd name="T18" fmla="*/ 329 w 492"/>
                <a:gd name="T19" fmla="*/ 14 h 47"/>
                <a:gd name="T20" fmla="*/ 305 w 492"/>
                <a:gd name="T21" fmla="*/ 15 h 47"/>
                <a:gd name="T22" fmla="*/ 281 w 492"/>
                <a:gd name="T23" fmla="*/ 17 h 47"/>
                <a:gd name="T24" fmla="*/ 257 w 492"/>
                <a:gd name="T25" fmla="*/ 18 h 47"/>
                <a:gd name="T26" fmla="*/ 234 w 492"/>
                <a:gd name="T27" fmla="*/ 19 h 47"/>
                <a:gd name="T28" fmla="*/ 211 w 492"/>
                <a:gd name="T29" fmla="*/ 20 h 47"/>
                <a:gd name="T30" fmla="*/ 187 w 492"/>
                <a:gd name="T31" fmla="*/ 20 h 47"/>
                <a:gd name="T32" fmla="*/ 162 w 492"/>
                <a:gd name="T33" fmla="*/ 21 h 47"/>
                <a:gd name="T34" fmla="*/ 137 w 492"/>
                <a:gd name="T35" fmla="*/ 21 h 47"/>
                <a:gd name="T36" fmla="*/ 111 w 492"/>
                <a:gd name="T37" fmla="*/ 22 h 47"/>
                <a:gd name="T38" fmla="*/ 83 w 492"/>
                <a:gd name="T39" fmla="*/ 22 h 47"/>
                <a:gd name="T40" fmla="*/ 55 w 492"/>
                <a:gd name="T41" fmla="*/ 23 h 47"/>
                <a:gd name="T42" fmla="*/ 24 w 492"/>
                <a:gd name="T43" fmla="*/ 23 h 47"/>
                <a:gd name="T44" fmla="*/ 0 w 492"/>
                <a:gd name="T45" fmla="*/ 47 h 47"/>
                <a:gd name="T46" fmla="*/ 36 w 492"/>
                <a:gd name="T47" fmla="*/ 46 h 47"/>
                <a:gd name="T48" fmla="*/ 72 w 492"/>
                <a:gd name="T49" fmla="*/ 45 h 47"/>
                <a:gd name="T50" fmla="*/ 106 w 492"/>
                <a:gd name="T51" fmla="*/ 44 h 47"/>
                <a:gd name="T52" fmla="*/ 138 w 492"/>
                <a:gd name="T53" fmla="*/ 43 h 47"/>
                <a:gd name="T54" fmla="*/ 170 w 492"/>
                <a:gd name="T55" fmla="*/ 42 h 47"/>
                <a:gd name="T56" fmla="*/ 201 w 492"/>
                <a:gd name="T57" fmla="*/ 41 h 47"/>
                <a:gd name="T58" fmla="*/ 231 w 492"/>
                <a:gd name="T59" fmla="*/ 40 h 47"/>
                <a:gd name="T60" fmla="*/ 260 w 492"/>
                <a:gd name="T61" fmla="*/ 39 h 47"/>
                <a:gd name="T62" fmla="*/ 289 w 492"/>
                <a:gd name="T63" fmla="*/ 37 h 47"/>
                <a:gd name="T64" fmla="*/ 317 w 492"/>
                <a:gd name="T65" fmla="*/ 35 h 47"/>
                <a:gd name="T66" fmla="*/ 345 w 492"/>
                <a:gd name="T67" fmla="*/ 33 h 47"/>
                <a:gd name="T68" fmla="*/ 374 w 492"/>
                <a:gd name="T69" fmla="*/ 31 h 47"/>
                <a:gd name="T70" fmla="*/ 402 w 492"/>
                <a:gd name="T71" fmla="*/ 29 h 47"/>
                <a:gd name="T72" fmla="*/ 430 w 492"/>
                <a:gd name="T73" fmla="*/ 26 h 47"/>
                <a:gd name="T74" fmla="*/ 459 w 492"/>
                <a:gd name="T75" fmla="*/ 23 h 47"/>
                <a:gd name="T76" fmla="*/ 488 w 492"/>
                <a:gd name="T77" fmla="*/ 20 h 47"/>
                <a:gd name="T78" fmla="*/ 490 w 492"/>
                <a:gd name="T79" fmla="*/ 18 h 47"/>
                <a:gd name="T80" fmla="*/ 491 w 492"/>
                <a:gd name="T81" fmla="*/ 17 h 47"/>
                <a:gd name="T82" fmla="*/ 490 w 492"/>
                <a:gd name="T83" fmla="*/ 9 h 47"/>
                <a:gd name="T84" fmla="*/ 483 w 492"/>
                <a:gd name="T85" fmla="*/ 3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2"/>
                <a:gd name="T130" fmla="*/ 0 h 47"/>
                <a:gd name="T131" fmla="*/ 492 w 492"/>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2" h="47">
                  <a:moveTo>
                    <a:pt x="479" y="1"/>
                  </a:move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close/>
                </a:path>
              </a:pathLst>
            </a:custGeom>
            <a:solidFill>
              <a:srgbClr val="3F3F3F"/>
            </a:solidFill>
            <a:ln w="9525">
              <a:noFill/>
              <a:round/>
              <a:headEnd/>
              <a:tailEnd/>
            </a:ln>
          </p:spPr>
          <p:txBody>
            <a:bodyPr/>
            <a:lstStyle/>
            <a:p>
              <a:endParaRPr lang="ja-JP" altLang="en-US"/>
            </a:p>
          </p:txBody>
        </p:sp>
        <p:sp>
          <p:nvSpPr>
            <p:cNvPr id="50691" name="Freeform 400"/>
            <p:cNvSpPr>
              <a:spLocks/>
            </p:cNvSpPr>
            <p:nvPr/>
          </p:nvSpPr>
          <p:spPr bwMode="auto">
            <a:xfrm>
              <a:off x="3824" y="170"/>
              <a:ext cx="492" cy="47"/>
            </a:xfrm>
            <a:custGeom>
              <a:avLst/>
              <a:gdLst>
                <a:gd name="T0" fmla="*/ 479 w 492"/>
                <a:gd name="T1" fmla="*/ 1 h 47"/>
                <a:gd name="T2" fmla="*/ 478 w 492"/>
                <a:gd name="T3" fmla="*/ 0 h 47"/>
                <a:gd name="T4" fmla="*/ 478 w 492"/>
                <a:gd name="T5" fmla="*/ 0 h 47"/>
                <a:gd name="T6" fmla="*/ 471 w 492"/>
                <a:gd name="T7" fmla="*/ 1 h 47"/>
                <a:gd name="T8" fmla="*/ 457 w 492"/>
                <a:gd name="T9" fmla="*/ 2 h 47"/>
                <a:gd name="T10" fmla="*/ 443 w 492"/>
                <a:gd name="T11" fmla="*/ 4 h 47"/>
                <a:gd name="T12" fmla="*/ 429 w 492"/>
                <a:gd name="T13" fmla="*/ 5 h 47"/>
                <a:gd name="T14" fmla="*/ 422 w 492"/>
                <a:gd name="T15" fmla="*/ 6 h 47"/>
                <a:gd name="T16" fmla="*/ 394 w 492"/>
                <a:gd name="T17" fmla="*/ 9 h 47"/>
                <a:gd name="T18" fmla="*/ 368 w 492"/>
                <a:gd name="T19" fmla="*/ 11 h 47"/>
                <a:gd name="T20" fmla="*/ 342 w 492"/>
                <a:gd name="T21" fmla="*/ 13 h 47"/>
                <a:gd name="T22" fmla="*/ 317 w 492"/>
                <a:gd name="T23" fmla="*/ 15 h 47"/>
                <a:gd name="T24" fmla="*/ 293 w 492"/>
                <a:gd name="T25" fmla="*/ 16 h 47"/>
                <a:gd name="T26" fmla="*/ 269 w 492"/>
                <a:gd name="T27" fmla="*/ 17 h 47"/>
                <a:gd name="T28" fmla="*/ 246 w 492"/>
                <a:gd name="T29" fmla="*/ 18 h 47"/>
                <a:gd name="T30" fmla="*/ 222 w 492"/>
                <a:gd name="T31" fmla="*/ 19 h 47"/>
                <a:gd name="T32" fmla="*/ 199 w 492"/>
                <a:gd name="T33" fmla="*/ 20 h 47"/>
                <a:gd name="T34" fmla="*/ 174 w 492"/>
                <a:gd name="T35" fmla="*/ 21 h 47"/>
                <a:gd name="T36" fmla="*/ 150 w 492"/>
                <a:gd name="T37" fmla="*/ 21 h 47"/>
                <a:gd name="T38" fmla="*/ 124 w 492"/>
                <a:gd name="T39" fmla="*/ 22 h 47"/>
                <a:gd name="T40" fmla="*/ 97 w 492"/>
                <a:gd name="T41" fmla="*/ 22 h 47"/>
                <a:gd name="T42" fmla="*/ 69 w 492"/>
                <a:gd name="T43" fmla="*/ 22 h 47"/>
                <a:gd name="T44" fmla="*/ 40 w 492"/>
                <a:gd name="T45" fmla="*/ 23 h 47"/>
                <a:gd name="T46" fmla="*/ 8 w 492"/>
                <a:gd name="T47" fmla="*/ 23 h 47"/>
                <a:gd name="T48" fmla="*/ 0 w 492"/>
                <a:gd name="T49" fmla="*/ 47 h 47"/>
                <a:gd name="T50" fmla="*/ 36 w 492"/>
                <a:gd name="T51" fmla="*/ 46 h 47"/>
                <a:gd name="T52" fmla="*/ 72 w 492"/>
                <a:gd name="T53" fmla="*/ 45 h 47"/>
                <a:gd name="T54" fmla="*/ 106 w 492"/>
                <a:gd name="T55" fmla="*/ 44 h 47"/>
                <a:gd name="T56" fmla="*/ 138 w 492"/>
                <a:gd name="T57" fmla="*/ 43 h 47"/>
                <a:gd name="T58" fmla="*/ 170 w 492"/>
                <a:gd name="T59" fmla="*/ 42 h 47"/>
                <a:gd name="T60" fmla="*/ 201 w 492"/>
                <a:gd name="T61" fmla="*/ 41 h 47"/>
                <a:gd name="T62" fmla="*/ 231 w 492"/>
                <a:gd name="T63" fmla="*/ 40 h 47"/>
                <a:gd name="T64" fmla="*/ 260 w 492"/>
                <a:gd name="T65" fmla="*/ 39 h 47"/>
                <a:gd name="T66" fmla="*/ 289 w 492"/>
                <a:gd name="T67" fmla="*/ 37 h 47"/>
                <a:gd name="T68" fmla="*/ 317 w 492"/>
                <a:gd name="T69" fmla="*/ 35 h 47"/>
                <a:gd name="T70" fmla="*/ 345 w 492"/>
                <a:gd name="T71" fmla="*/ 33 h 47"/>
                <a:gd name="T72" fmla="*/ 374 w 492"/>
                <a:gd name="T73" fmla="*/ 31 h 47"/>
                <a:gd name="T74" fmla="*/ 402 w 492"/>
                <a:gd name="T75" fmla="*/ 29 h 47"/>
                <a:gd name="T76" fmla="*/ 430 w 492"/>
                <a:gd name="T77" fmla="*/ 26 h 47"/>
                <a:gd name="T78" fmla="*/ 459 w 492"/>
                <a:gd name="T79" fmla="*/ 23 h 47"/>
                <a:gd name="T80" fmla="*/ 488 w 492"/>
                <a:gd name="T81" fmla="*/ 20 h 47"/>
                <a:gd name="T82" fmla="*/ 489 w 492"/>
                <a:gd name="T83" fmla="*/ 19 h 47"/>
                <a:gd name="T84" fmla="*/ 490 w 492"/>
                <a:gd name="T85" fmla="*/ 18 h 47"/>
                <a:gd name="T86" fmla="*/ 492 w 492"/>
                <a:gd name="T87" fmla="*/ 11 h 47"/>
                <a:gd name="T88" fmla="*/ 490 w 492"/>
                <a:gd name="T89" fmla="*/ 9 h 47"/>
                <a:gd name="T90" fmla="*/ 483 w 492"/>
                <a:gd name="T91" fmla="*/ 3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2"/>
                <a:gd name="T139" fmla="*/ 0 h 47"/>
                <a:gd name="T140" fmla="*/ 492 w 492"/>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2" h="47">
                  <a:moveTo>
                    <a:pt x="479" y="1"/>
                  </a:moveTo>
                  <a:lnTo>
                    <a:pt x="479" y="1"/>
                  </a:ln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path>
              </a:pathLst>
            </a:custGeom>
            <a:noFill/>
            <a:ln w="0">
              <a:solidFill>
                <a:srgbClr val="000000"/>
              </a:solidFill>
              <a:prstDash val="solid"/>
              <a:round/>
              <a:headEnd/>
              <a:tailEnd/>
            </a:ln>
          </p:spPr>
          <p:txBody>
            <a:bodyPr/>
            <a:lstStyle/>
            <a:p>
              <a:endParaRPr lang="ja-JP" altLang="en-US"/>
            </a:p>
          </p:txBody>
        </p:sp>
        <p:sp>
          <p:nvSpPr>
            <p:cNvPr id="50692" name="Freeform 401"/>
            <p:cNvSpPr>
              <a:spLocks/>
            </p:cNvSpPr>
            <p:nvPr/>
          </p:nvSpPr>
          <p:spPr bwMode="auto">
            <a:xfrm>
              <a:off x="3835" y="87"/>
              <a:ext cx="451" cy="98"/>
            </a:xfrm>
            <a:custGeom>
              <a:avLst/>
              <a:gdLst>
                <a:gd name="T0" fmla="*/ 399 w 451"/>
                <a:gd name="T1" fmla="*/ 62 h 98"/>
                <a:gd name="T2" fmla="*/ 385 w 451"/>
                <a:gd name="T3" fmla="*/ 62 h 98"/>
                <a:gd name="T4" fmla="*/ 364 w 451"/>
                <a:gd name="T5" fmla="*/ 62 h 98"/>
                <a:gd name="T6" fmla="*/ 337 w 451"/>
                <a:gd name="T7" fmla="*/ 62 h 98"/>
                <a:gd name="T8" fmla="*/ 306 w 451"/>
                <a:gd name="T9" fmla="*/ 62 h 98"/>
                <a:gd name="T10" fmla="*/ 264 w 451"/>
                <a:gd name="T11" fmla="*/ 62 h 98"/>
                <a:gd name="T12" fmla="*/ 217 w 451"/>
                <a:gd name="T13" fmla="*/ 62 h 98"/>
                <a:gd name="T14" fmla="*/ 184 w 451"/>
                <a:gd name="T15" fmla="*/ 60 h 98"/>
                <a:gd name="T16" fmla="*/ 162 w 451"/>
                <a:gd name="T17" fmla="*/ 58 h 98"/>
                <a:gd name="T18" fmla="*/ 150 w 451"/>
                <a:gd name="T19" fmla="*/ 55 h 98"/>
                <a:gd name="T20" fmla="*/ 144 w 451"/>
                <a:gd name="T21" fmla="*/ 52 h 98"/>
                <a:gd name="T22" fmla="*/ 130 w 451"/>
                <a:gd name="T23" fmla="*/ 39 h 98"/>
                <a:gd name="T24" fmla="*/ 109 w 451"/>
                <a:gd name="T25" fmla="*/ 22 h 98"/>
                <a:gd name="T26" fmla="*/ 92 w 451"/>
                <a:gd name="T27" fmla="*/ 10 h 98"/>
                <a:gd name="T28" fmla="*/ 81 w 451"/>
                <a:gd name="T29" fmla="*/ 6 h 98"/>
                <a:gd name="T30" fmla="*/ 71 w 451"/>
                <a:gd name="T31" fmla="*/ 4 h 98"/>
                <a:gd name="T32" fmla="*/ 52 w 451"/>
                <a:gd name="T33" fmla="*/ 2 h 98"/>
                <a:gd name="T34" fmla="*/ 31 w 451"/>
                <a:gd name="T35" fmla="*/ 14 h 98"/>
                <a:gd name="T36" fmla="*/ 49 w 451"/>
                <a:gd name="T37" fmla="*/ 16 h 98"/>
                <a:gd name="T38" fmla="*/ 63 w 451"/>
                <a:gd name="T39" fmla="*/ 17 h 98"/>
                <a:gd name="T40" fmla="*/ 75 w 451"/>
                <a:gd name="T41" fmla="*/ 19 h 98"/>
                <a:gd name="T42" fmla="*/ 89 w 451"/>
                <a:gd name="T43" fmla="*/ 37 h 98"/>
                <a:gd name="T44" fmla="*/ 98 w 451"/>
                <a:gd name="T45" fmla="*/ 58 h 98"/>
                <a:gd name="T46" fmla="*/ 98 w 451"/>
                <a:gd name="T47" fmla="*/ 62 h 98"/>
                <a:gd name="T48" fmla="*/ 89 w 451"/>
                <a:gd name="T49" fmla="*/ 62 h 98"/>
                <a:gd name="T50" fmla="*/ 73 w 451"/>
                <a:gd name="T51" fmla="*/ 62 h 98"/>
                <a:gd name="T52" fmla="*/ 53 w 451"/>
                <a:gd name="T53" fmla="*/ 62 h 98"/>
                <a:gd name="T54" fmla="*/ 30 w 451"/>
                <a:gd name="T55" fmla="*/ 63 h 98"/>
                <a:gd name="T56" fmla="*/ 0 w 451"/>
                <a:gd name="T57" fmla="*/ 98 h 98"/>
                <a:gd name="T58" fmla="*/ 42 w 451"/>
                <a:gd name="T59" fmla="*/ 97 h 98"/>
                <a:gd name="T60" fmla="*/ 80 w 451"/>
                <a:gd name="T61" fmla="*/ 97 h 98"/>
                <a:gd name="T62" fmla="*/ 115 w 451"/>
                <a:gd name="T63" fmla="*/ 96 h 98"/>
                <a:gd name="T64" fmla="*/ 148 w 451"/>
                <a:gd name="T65" fmla="*/ 96 h 98"/>
                <a:gd name="T66" fmla="*/ 180 w 451"/>
                <a:gd name="T67" fmla="*/ 95 h 98"/>
                <a:gd name="T68" fmla="*/ 211 w 451"/>
                <a:gd name="T69" fmla="*/ 94 h 98"/>
                <a:gd name="T70" fmla="*/ 242 w 451"/>
                <a:gd name="T71" fmla="*/ 93 h 98"/>
                <a:gd name="T72" fmla="*/ 275 w 451"/>
                <a:gd name="T73" fmla="*/ 91 h 98"/>
                <a:gd name="T74" fmla="*/ 309 w 451"/>
                <a:gd name="T75" fmla="*/ 89 h 98"/>
                <a:gd name="T76" fmla="*/ 346 w 451"/>
                <a:gd name="T77" fmla="*/ 86 h 98"/>
                <a:gd name="T78" fmla="*/ 378 w 451"/>
                <a:gd name="T79" fmla="*/ 84 h 98"/>
                <a:gd name="T80" fmla="*/ 393 w 451"/>
                <a:gd name="T81" fmla="*/ 82 h 98"/>
                <a:gd name="T82" fmla="*/ 408 w 451"/>
                <a:gd name="T83" fmla="*/ 81 h 98"/>
                <a:gd name="T84" fmla="*/ 423 w 451"/>
                <a:gd name="T85" fmla="*/ 80 h 98"/>
                <a:gd name="T86" fmla="*/ 437 w 451"/>
                <a:gd name="T87" fmla="*/ 78 h 98"/>
                <a:gd name="T88" fmla="*/ 451 w 451"/>
                <a:gd name="T89" fmla="*/ 77 h 98"/>
                <a:gd name="T90" fmla="*/ 430 w 451"/>
                <a:gd name="T91" fmla="*/ 70 h 98"/>
                <a:gd name="T92" fmla="*/ 412 w 451"/>
                <a:gd name="T93" fmla="*/ 64 h 9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1"/>
                <a:gd name="T142" fmla="*/ 0 h 98"/>
                <a:gd name="T143" fmla="*/ 451 w 451"/>
                <a:gd name="T144" fmla="*/ 98 h 9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1" h="98">
                  <a:moveTo>
                    <a:pt x="403" y="62"/>
                  </a:move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close/>
                </a:path>
              </a:pathLst>
            </a:custGeom>
            <a:solidFill>
              <a:srgbClr val="FFFFFF"/>
            </a:solidFill>
            <a:ln w="9525">
              <a:noFill/>
              <a:round/>
              <a:headEnd/>
              <a:tailEnd/>
            </a:ln>
          </p:spPr>
          <p:txBody>
            <a:bodyPr/>
            <a:lstStyle/>
            <a:p>
              <a:endParaRPr lang="ja-JP" altLang="en-US"/>
            </a:p>
          </p:txBody>
        </p:sp>
        <p:sp>
          <p:nvSpPr>
            <p:cNvPr id="50693" name="Freeform 402"/>
            <p:cNvSpPr>
              <a:spLocks/>
            </p:cNvSpPr>
            <p:nvPr/>
          </p:nvSpPr>
          <p:spPr bwMode="auto">
            <a:xfrm>
              <a:off x="3835" y="87"/>
              <a:ext cx="451" cy="98"/>
            </a:xfrm>
            <a:custGeom>
              <a:avLst/>
              <a:gdLst>
                <a:gd name="T0" fmla="*/ 401 w 451"/>
                <a:gd name="T1" fmla="*/ 62 h 98"/>
                <a:gd name="T2" fmla="*/ 390 w 451"/>
                <a:gd name="T3" fmla="*/ 62 h 98"/>
                <a:gd name="T4" fmla="*/ 372 w 451"/>
                <a:gd name="T5" fmla="*/ 62 h 98"/>
                <a:gd name="T6" fmla="*/ 347 w 451"/>
                <a:gd name="T7" fmla="*/ 62 h 98"/>
                <a:gd name="T8" fmla="*/ 317 w 451"/>
                <a:gd name="T9" fmla="*/ 62 h 98"/>
                <a:gd name="T10" fmla="*/ 283 w 451"/>
                <a:gd name="T11" fmla="*/ 62 h 98"/>
                <a:gd name="T12" fmla="*/ 246 w 451"/>
                <a:gd name="T13" fmla="*/ 62 h 98"/>
                <a:gd name="T14" fmla="*/ 204 w 451"/>
                <a:gd name="T15" fmla="*/ 61 h 98"/>
                <a:gd name="T16" fmla="*/ 176 w 451"/>
                <a:gd name="T17" fmla="*/ 59 h 98"/>
                <a:gd name="T18" fmla="*/ 157 w 451"/>
                <a:gd name="T19" fmla="*/ 57 h 98"/>
                <a:gd name="T20" fmla="*/ 147 w 451"/>
                <a:gd name="T21" fmla="*/ 54 h 98"/>
                <a:gd name="T22" fmla="*/ 144 w 451"/>
                <a:gd name="T23" fmla="*/ 52 h 98"/>
                <a:gd name="T24" fmla="*/ 130 w 451"/>
                <a:gd name="T25" fmla="*/ 39 h 98"/>
                <a:gd name="T26" fmla="*/ 109 w 451"/>
                <a:gd name="T27" fmla="*/ 22 h 98"/>
                <a:gd name="T28" fmla="*/ 95 w 451"/>
                <a:gd name="T29" fmla="*/ 13 h 98"/>
                <a:gd name="T30" fmla="*/ 84 w 451"/>
                <a:gd name="T31" fmla="*/ 7 h 98"/>
                <a:gd name="T32" fmla="*/ 79 w 451"/>
                <a:gd name="T33" fmla="*/ 5 h 98"/>
                <a:gd name="T34" fmla="*/ 65 w 451"/>
                <a:gd name="T35" fmla="*/ 4 h 98"/>
                <a:gd name="T36" fmla="*/ 44 w 451"/>
                <a:gd name="T37" fmla="*/ 1 h 98"/>
                <a:gd name="T38" fmla="*/ 31 w 451"/>
                <a:gd name="T39" fmla="*/ 14 h 98"/>
                <a:gd name="T40" fmla="*/ 49 w 451"/>
                <a:gd name="T41" fmla="*/ 16 h 98"/>
                <a:gd name="T42" fmla="*/ 63 w 451"/>
                <a:gd name="T43" fmla="*/ 17 h 98"/>
                <a:gd name="T44" fmla="*/ 69 w 451"/>
                <a:gd name="T45" fmla="*/ 17 h 98"/>
                <a:gd name="T46" fmla="*/ 85 w 451"/>
                <a:gd name="T47" fmla="*/ 30 h 98"/>
                <a:gd name="T48" fmla="*/ 95 w 451"/>
                <a:gd name="T49" fmla="*/ 52 h 98"/>
                <a:gd name="T50" fmla="*/ 100 w 451"/>
                <a:gd name="T51" fmla="*/ 62 h 98"/>
                <a:gd name="T52" fmla="*/ 95 w 451"/>
                <a:gd name="T53" fmla="*/ 62 h 98"/>
                <a:gd name="T54" fmla="*/ 84 w 451"/>
                <a:gd name="T55" fmla="*/ 62 h 98"/>
                <a:gd name="T56" fmla="*/ 67 w 451"/>
                <a:gd name="T57" fmla="*/ 62 h 98"/>
                <a:gd name="T58" fmla="*/ 45 w 451"/>
                <a:gd name="T59" fmla="*/ 62 h 98"/>
                <a:gd name="T60" fmla="*/ 21 w 451"/>
                <a:gd name="T61" fmla="*/ 63 h 98"/>
                <a:gd name="T62" fmla="*/ 0 w 451"/>
                <a:gd name="T63" fmla="*/ 98 h 98"/>
                <a:gd name="T64" fmla="*/ 42 w 451"/>
                <a:gd name="T65" fmla="*/ 97 h 98"/>
                <a:gd name="T66" fmla="*/ 80 w 451"/>
                <a:gd name="T67" fmla="*/ 97 h 98"/>
                <a:gd name="T68" fmla="*/ 115 w 451"/>
                <a:gd name="T69" fmla="*/ 96 h 98"/>
                <a:gd name="T70" fmla="*/ 148 w 451"/>
                <a:gd name="T71" fmla="*/ 96 h 98"/>
                <a:gd name="T72" fmla="*/ 180 w 451"/>
                <a:gd name="T73" fmla="*/ 95 h 98"/>
                <a:gd name="T74" fmla="*/ 211 w 451"/>
                <a:gd name="T75" fmla="*/ 94 h 98"/>
                <a:gd name="T76" fmla="*/ 242 w 451"/>
                <a:gd name="T77" fmla="*/ 93 h 98"/>
                <a:gd name="T78" fmla="*/ 275 w 451"/>
                <a:gd name="T79" fmla="*/ 91 h 98"/>
                <a:gd name="T80" fmla="*/ 309 w 451"/>
                <a:gd name="T81" fmla="*/ 89 h 98"/>
                <a:gd name="T82" fmla="*/ 346 w 451"/>
                <a:gd name="T83" fmla="*/ 86 h 98"/>
                <a:gd name="T84" fmla="*/ 373 w 451"/>
                <a:gd name="T85" fmla="*/ 84 h 98"/>
                <a:gd name="T86" fmla="*/ 388 w 451"/>
                <a:gd name="T87" fmla="*/ 83 h 98"/>
                <a:gd name="T88" fmla="*/ 403 w 451"/>
                <a:gd name="T89" fmla="*/ 81 h 98"/>
                <a:gd name="T90" fmla="*/ 418 w 451"/>
                <a:gd name="T91" fmla="*/ 80 h 98"/>
                <a:gd name="T92" fmla="*/ 432 w 451"/>
                <a:gd name="T93" fmla="*/ 79 h 98"/>
                <a:gd name="T94" fmla="*/ 446 w 451"/>
                <a:gd name="T95" fmla="*/ 77 h 98"/>
                <a:gd name="T96" fmla="*/ 444 w 451"/>
                <a:gd name="T97" fmla="*/ 74 h 98"/>
                <a:gd name="T98" fmla="*/ 424 w 451"/>
                <a:gd name="T99" fmla="*/ 68 h 98"/>
                <a:gd name="T100" fmla="*/ 407 w 451"/>
                <a:gd name="T101" fmla="*/ 63 h 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1"/>
                <a:gd name="T154" fmla="*/ 0 h 98"/>
                <a:gd name="T155" fmla="*/ 451 w 451"/>
                <a:gd name="T156" fmla="*/ 98 h 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1" h="98">
                  <a:moveTo>
                    <a:pt x="403" y="62"/>
                  </a:moveTo>
                  <a:lnTo>
                    <a:pt x="403" y="62"/>
                  </a:ln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path>
              </a:pathLst>
            </a:custGeom>
            <a:noFill/>
            <a:ln w="0">
              <a:solidFill>
                <a:srgbClr val="000000"/>
              </a:solidFill>
              <a:prstDash val="solid"/>
              <a:round/>
              <a:headEnd/>
              <a:tailEnd/>
            </a:ln>
          </p:spPr>
          <p:txBody>
            <a:bodyPr/>
            <a:lstStyle/>
            <a:p>
              <a:endParaRPr lang="ja-JP" altLang="en-US"/>
            </a:p>
          </p:txBody>
        </p:sp>
        <p:sp>
          <p:nvSpPr>
            <p:cNvPr id="50694" name="Freeform 403"/>
            <p:cNvSpPr>
              <a:spLocks/>
            </p:cNvSpPr>
            <p:nvPr/>
          </p:nvSpPr>
          <p:spPr bwMode="auto">
            <a:xfrm>
              <a:off x="3832" y="164"/>
              <a:ext cx="470" cy="29"/>
            </a:xfrm>
            <a:custGeom>
              <a:avLst/>
              <a:gdLst>
                <a:gd name="T0" fmla="*/ 449 w 470"/>
                <a:gd name="T1" fmla="*/ 0 h 29"/>
                <a:gd name="T2" fmla="*/ 440 w 470"/>
                <a:gd name="T3" fmla="*/ 1 h 29"/>
                <a:gd name="T4" fmla="*/ 431 w 470"/>
                <a:gd name="T5" fmla="*/ 2 h 29"/>
                <a:gd name="T6" fmla="*/ 421 w 470"/>
                <a:gd name="T7" fmla="*/ 3 h 29"/>
                <a:gd name="T8" fmla="*/ 411 w 470"/>
                <a:gd name="T9" fmla="*/ 4 h 29"/>
                <a:gd name="T10" fmla="*/ 401 w 470"/>
                <a:gd name="T11" fmla="*/ 5 h 29"/>
                <a:gd name="T12" fmla="*/ 391 w 470"/>
                <a:gd name="T13" fmla="*/ 6 h 29"/>
                <a:gd name="T14" fmla="*/ 381 w 470"/>
                <a:gd name="T15" fmla="*/ 7 h 29"/>
                <a:gd name="T16" fmla="*/ 362 w 470"/>
                <a:gd name="T17" fmla="*/ 8 h 29"/>
                <a:gd name="T18" fmla="*/ 336 w 470"/>
                <a:gd name="T19" fmla="*/ 10 h 29"/>
                <a:gd name="T20" fmla="*/ 312 w 470"/>
                <a:gd name="T21" fmla="*/ 12 h 29"/>
                <a:gd name="T22" fmla="*/ 289 w 470"/>
                <a:gd name="T23" fmla="*/ 13 h 29"/>
                <a:gd name="T24" fmla="*/ 266 w 470"/>
                <a:gd name="T25" fmla="*/ 15 h 29"/>
                <a:gd name="T26" fmla="*/ 245 w 470"/>
                <a:gd name="T27" fmla="*/ 16 h 29"/>
                <a:gd name="T28" fmla="*/ 224 w 470"/>
                <a:gd name="T29" fmla="*/ 17 h 29"/>
                <a:gd name="T30" fmla="*/ 204 w 470"/>
                <a:gd name="T31" fmla="*/ 17 h 29"/>
                <a:gd name="T32" fmla="*/ 183 w 470"/>
                <a:gd name="T33" fmla="*/ 18 h 29"/>
                <a:gd name="T34" fmla="*/ 162 w 470"/>
                <a:gd name="T35" fmla="*/ 18 h 29"/>
                <a:gd name="T36" fmla="*/ 140 w 470"/>
                <a:gd name="T37" fmla="*/ 19 h 29"/>
                <a:gd name="T38" fmla="*/ 118 w 470"/>
                <a:gd name="T39" fmla="*/ 19 h 29"/>
                <a:gd name="T40" fmla="*/ 95 w 470"/>
                <a:gd name="T41" fmla="*/ 19 h 29"/>
                <a:gd name="T42" fmla="*/ 71 w 470"/>
                <a:gd name="T43" fmla="*/ 20 h 29"/>
                <a:gd name="T44" fmla="*/ 45 w 470"/>
                <a:gd name="T45" fmla="*/ 20 h 29"/>
                <a:gd name="T46" fmla="*/ 18 w 470"/>
                <a:gd name="T47" fmla="*/ 21 h 29"/>
                <a:gd name="T48" fmla="*/ 0 w 470"/>
                <a:gd name="T49" fmla="*/ 29 h 29"/>
                <a:gd name="T50" fmla="*/ 32 w 470"/>
                <a:gd name="T51" fmla="*/ 29 h 29"/>
                <a:gd name="T52" fmla="*/ 61 w 470"/>
                <a:gd name="T53" fmla="*/ 28 h 29"/>
                <a:gd name="T54" fmla="*/ 89 w 470"/>
                <a:gd name="T55" fmla="*/ 28 h 29"/>
                <a:gd name="T56" fmla="*/ 116 w 470"/>
                <a:gd name="T57" fmla="*/ 28 h 29"/>
                <a:gd name="T58" fmla="*/ 142 w 470"/>
                <a:gd name="T59" fmla="*/ 27 h 29"/>
                <a:gd name="T60" fmla="*/ 166 w 470"/>
                <a:gd name="T61" fmla="*/ 27 h 29"/>
                <a:gd name="T62" fmla="*/ 191 w 470"/>
                <a:gd name="T63" fmla="*/ 26 h 29"/>
                <a:gd name="T64" fmla="*/ 214 w 470"/>
                <a:gd name="T65" fmla="*/ 25 h 29"/>
                <a:gd name="T66" fmla="*/ 238 w 470"/>
                <a:gd name="T67" fmla="*/ 24 h 29"/>
                <a:gd name="T68" fmla="*/ 261 w 470"/>
                <a:gd name="T69" fmla="*/ 23 h 29"/>
                <a:gd name="T70" fmla="*/ 285 w 470"/>
                <a:gd name="T71" fmla="*/ 22 h 29"/>
                <a:gd name="T72" fmla="*/ 309 w 470"/>
                <a:gd name="T73" fmla="*/ 21 h 29"/>
                <a:gd name="T74" fmla="*/ 334 w 470"/>
                <a:gd name="T75" fmla="*/ 19 h 29"/>
                <a:gd name="T76" fmla="*/ 360 w 470"/>
                <a:gd name="T77" fmla="*/ 17 h 29"/>
                <a:gd name="T78" fmla="*/ 386 w 470"/>
                <a:gd name="T79" fmla="*/ 15 h 29"/>
                <a:gd name="T80" fmla="*/ 414 w 470"/>
                <a:gd name="T81" fmla="*/ 12 h 29"/>
                <a:gd name="T82" fmla="*/ 429 w 470"/>
                <a:gd name="T83" fmla="*/ 11 h 29"/>
                <a:gd name="T84" fmla="*/ 443 w 470"/>
                <a:gd name="T85" fmla="*/ 9 h 29"/>
                <a:gd name="T86" fmla="*/ 456 w 470"/>
                <a:gd name="T87" fmla="*/ 8 h 29"/>
                <a:gd name="T88" fmla="*/ 470 w 470"/>
                <a:gd name="T89" fmla="*/ 6 h 29"/>
                <a:gd name="T90" fmla="*/ 466 w 470"/>
                <a:gd name="T91" fmla="*/ 4 h 29"/>
                <a:gd name="T92" fmla="*/ 462 w 470"/>
                <a:gd name="T93" fmla="*/ 3 h 29"/>
                <a:gd name="T94" fmla="*/ 459 w 470"/>
                <a:gd name="T95" fmla="*/ 1 h 29"/>
                <a:gd name="T96" fmla="*/ 454 w 470"/>
                <a:gd name="T97" fmla="*/ 0 h 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0"/>
                <a:gd name="T148" fmla="*/ 0 h 29"/>
                <a:gd name="T149" fmla="*/ 470 w 470"/>
                <a:gd name="T150" fmla="*/ 29 h 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0" h="29">
                  <a:moveTo>
                    <a:pt x="454" y="0"/>
                  </a:move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close/>
                </a:path>
              </a:pathLst>
            </a:custGeom>
            <a:solidFill>
              <a:srgbClr val="BFBFBF"/>
            </a:solidFill>
            <a:ln w="9525">
              <a:noFill/>
              <a:round/>
              <a:headEnd/>
              <a:tailEnd/>
            </a:ln>
          </p:spPr>
          <p:txBody>
            <a:bodyPr/>
            <a:lstStyle/>
            <a:p>
              <a:endParaRPr lang="ja-JP" altLang="en-US"/>
            </a:p>
          </p:txBody>
        </p:sp>
        <p:sp>
          <p:nvSpPr>
            <p:cNvPr id="50695" name="Freeform 404"/>
            <p:cNvSpPr>
              <a:spLocks/>
            </p:cNvSpPr>
            <p:nvPr/>
          </p:nvSpPr>
          <p:spPr bwMode="auto">
            <a:xfrm>
              <a:off x="3832" y="164"/>
              <a:ext cx="470" cy="29"/>
            </a:xfrm>
            <a:custGeom>
              <a:avLst/>
              <a:gdLst>
                <a:gd name="T0" fmla="*/ 454 w 470"/>
                <a:gd name="T1" fmla="*/ 0 h 29"/>
                <a:gd name="T2" fmla="*/ 445 w 470"/>
                <a:gd name="T3" fmla="*/ 1 h 29"/>
                <a:gd name="T4" fmla="*/ 435 w 470"/>
                <a:gd name="T5" fmla="*/ 2 h 29"/>
                <a:gd name="T6" fmla="*/ 426 w 470"/>
                <a:gd name="T7" fmla="*/ 3 h 29"/>
                <a:gd name="T8" fmla="*/ 416 w 470"/>
                <a:gd name="T9" fmla="*/ 3 h 29"/>
                <a:gd name="T10" fmla="*/ 406 w 470"/>
                <a:gd name="T11" fmla="*/ 4 h 29"/>
                <a:gd name="T12" fmla="*/ 396 w 470"/>
                <a:gd name="T13" fmla="*/ 5 h 29"/>
                <a:gd name="T14" fmla="*/ 386 w 470"/>
                <a:gd name="T15" fmla="*/ 6 h 29"/>
                <a:gd name="T16" fmla="*/ 376 w 470"/>
                <a:gd name="T17" fmla="*/ 7 h 29"/>
                <a:gd name="T18" fmla="*/ 362 w 470"/>
                <a:gd name="T19" fmla="*/ 8 h 29"/>
                <a:gd name="T20" fmla="*/ 336 w 470"/>
                <a:gd name="T21" fmla="*/ 10 h 29"/>
                <a:gd name="T22" fmla="*/ 312 w 470"/>
                <a:gd name="T23" fmla="*/ 12 h 29"/>
                <a:gd name="T24" fmla="*/ 289 w 470"/>
                <a:gd name="T25" fmla="*/ 13 h 29"/>
                <a:gd name="T26" fmla="*/ 266 w 470"/>
                <a:gd name="T27" fmla="*/ 15 h 29"/>
                <a:gd name="T28" fmla="*/ 245 w 470"/>
                <a:gd name="T29" fmla="*/ 16 h 29"/>
                <a:gd name="T30" fmla="*/ 224 w 470"/>
                <a:gd name="T31" fmla="*/ 17 h 29"/>
                <a:gd name="T32" fmla="*/ 204 w 470"/>
                <a:gd name="T33" fmla="*/ 17 h 29"/>
                <a:gd name="T34" fmla="*/ 183 w 470"/>
                <a:gd name="T35" fmla="*/ 18 h 29"/>
                <a:gd name="T36" fmla="*/ 162 w 470"/>
                <a:gd name="T37" fmla="*/ 18 h 29"/>
                <a:gd name="T38" fmla="*/ 140 w 470"/>
                <a:gd name="T39" fmla="*/ 19 h 29"/>
                <a:gd name="T40" fmla="*/ 118 w 470"/>
                <a:gd name="T41" fmla="*/ 19 h 29"/>
                <a:gd name="T42" fmla="*/ 95 w 470"/>
                <a:gd name="T43" fmla="*/ 19 h 29"/>
                <a:gd name="T44" fmla="*/ 71 w 470"/>
                <a:gd name="T45" fmla="*/ 20 h 29"/>
                <a:gd name="T46" fmla="*/ 45 w 470"/>
                <a:gd name="T47" fmla="*/ 20 h 29"/>
                <a:gd name="T48" fmla="*/ 18 w 470"/>
                <a:gd name="T49" fmla="*/ 21 h 29"/>
                <a:gd name="T50" fmla="*/ 0 w 470"/>
                <a:gd name="T51" fmla="*/ 29 h 29"/>
                <a:gd name="T52" fmla="*/ 16 w 470"/>
                <a:gd name="T53" fmla="*/ 29 h 29"/>
                <a:gd name="T54" fmla="*/ 47 w 470"/>
                <a:gd name="T55" fmla="*/ 29 h 29"/>
                <a:gd name="T56" fmla="*/ 75 w 470"/>
                <a:gd name="T57" fmla="*/ 28 h 29"/>
                <a:gd name="T58" fmla="*/ 103 w 470"/>
                <a:gd name="T59" fmla="*/ 28 h 29"/>
                <a:gd name="T60" fmla="*/ 129 w 470"/>
                <a:gd name="T61" fmla="*/ 27 h 29"/>
                <a:gd name="T62" fmla="*/ 154 w 470"/>
                <a:gd name="T63" fmla="*/ 27 h 29"/>
                <a:gd name="T64" fmla="*/ 179 w 470"/>
                <a:gd name="T65" fmla="*/ 26 h 29"/>
                <a:gd name="T66" fmla="*/ 203 w 470"/>
                <a:gd name="T67" fmla="*/ 26 h 29"/>
                <a:gd name="T68" fmla="*/ 226 w 470"/>
                <a:gd name="T69" fmla="*/ 25 h 29"/>
                <a:gd name="T70" fmla="*/ 249 w 470"/>
                <a:gd name="T71" fmla="*/ 24 h 29"/>
                <a:gd name="T72" fmla="*/ 273 w 470"/>
                <a:gd name="T73" fmla="*/ 23 h 29"/>
                <a:gd name="T74" fmla="*/ 297 w 470"/>
                <a:gd name="T75" fmla="*/ 21 h 29"/>
                <a:gd name="T76" fmla="*/ 321 w 470"/>
                <a:gd name="T77" fmla="*/ 20 h 29"/>
                <a:gd name="T78" fmla="*/ 347 w 470"/>
                <a:gd name="T79" fmla="*/ 18 h 29"/>
                <a:gd name="T80" fmla="*/ 373 w 470"/>
                <a:gd name="T81" fmla="*/ 16 h 29"/>
                <a:gd name="T82" fmla="*/ 400 w 470"/>
                <a:gd name="T83" fmla="*/ 14 h 29"/>
                <a:gd name="T84" fmla="*/ 414 w 470"/>
                <a:gd name="T85" fmla="*/ 12 h 29"/>
                <a:gd name="T86" fmla="*/ 429 w 470"/>
                <a:gd name="T87" fmla="*/ 11 h 29"/>
                <a:gd name="T88" fmla="*/ 443 w 470"/>
                <a:gd name="T89" fmla="*/ 9 h 29"/>
                <a:gd name="T90" fmla="*/ 456 w 470"/>
                <a:gd name="T91" fmla="*/ 8 h 29"/>
                <a:gd name="T92" fmla="*/ 470 w 470"/>
                <a:gd name="T93" fmla="*/ 6 h 29"/>
                <a:gd name="T94" fmla="*/ 468 w 470"/>
                <a:gd name="T95" fmla="*/ 5 h 29"/>
                <a:gd name="T96" fmla="*/ 464 w 470"/>
                <a:gd name="T97" fmla="*/ 4 h 29"/>
                <a:gd name="T98" fmla="*/ 460 w 470"/>
                <a:gd name="T99" fmla="*/ 2 h 29"/>
                <a:gd name="T100" fmla="*/ 456 w 470"/>
                <a:gd name="T101" fmla="*/ 1 h 2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0"/>
                <a:gd name="T154" fmla="*/ 0 h 29"/>
                <a:gd name="T155" fmla="*/ 470 w 470"/>
                <a:gd name="T156" fmla="*/ 29 h 2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0" h="29">
                  <a:moveTo>
                    <a:pt x="454" y="0"/>
                  </a:moveTo>
                  <a:lnTo>
                    <a:pt x="454" y="0"/>
                  </a:ln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path>
              </a:pathLst>
            </a:custGeom>
            <a:noFill/>
            <a:ln w="0">
              <a:solidFill>
                <a:srgbClr val="000000"/>
              </a:solidFill>
              <a:prstDash val="solid"/>
              <a:round/>
              <a:headEnd/>
              <a:tailEnd/>
            </a:ln>
          </p:spPr>
          <p:txBody>
            <a:bodyPr/>
            <a:lstStyle/>
            <a:p>
              <a:endParaRPr lang="ja-JP" altLang="en-US"/>
            </a:p>
          </p:txBody>
        </p:sp>
        <p:sp>
          <p:nvSpPr>
            <p:cNvPr id="50696" name="Freeform 405"/>
            <p:cNvSpPr>
              <a:spLocks/>
            </p:cNvSpPr>
            <p:nvPr/>
          </p:nvSpPr>
          <p:spPr bwMode="auto">
            <a:xfrm>
              <a:off x="3528" y="37"/>
              <a:ext cx="788" cy="318"/>
            </a:xfrm>
            <a:custGeom>
              <a:avLst/>
              <a:gdLst>
                <a:gd name="T0" fmla="*/ 775 w 788"/>
                <a:gd name="T1" fmla="*/ 133 h 318"/>
                <a:gd name="T2" fmla="*/ 782 w 788"/>
                <a:gd name="T3" fmla="*/ 39 h 318"/>
                <a:gd name="T4" fmla="*/ 711 w 788"/>
                <a:gd name="T5" fmla="*/ 12 h 318"/>
                <a:gd name="T6" fmla="*/ 643 w 788"/>
                <a:gd name="T7" fmla="*/ 88 h 318"/>
                <a:gd name="T8" fmla="*/ 590 w 788"/>
                <a:gd name="T9" fmla="*/ 112 h 318"/>
                <a:gd name="T10" fmla="*/ 500 w 788"/>
                <a:gd name="T11" fmla="*/ 111 h 318"/>
                <a:gd name="T12" fmla="*/ 457 w 788"/>
                <a:gd name="T13" fmla="*/ 105 h 318"/>
                <a:gd name="T14" fmla="*/ 437 w 788"/>
                <a:gd name="T15" fmla="*/ 89 h 318"/>
                <a:gd name="T16" fmla="*/ 406 w 788"/>
                <a:gd name="T17" fmla="*/ 51 h 318"/>
                <a:gd name="T18" fmla="*/ 408 w 788"/>
                <a:gd name="T19" fmla="*/ 10 h 318"/>
                <a:gd name="T20" fmla="*/ 381 w 788"/>
                <a:gd name="T21" fmla="*/ 4 h 318"/>
                <a:gd name="T22" fmla="*/ 331 w 788"/>
                <a:gd name="T23" fmla="*/ 0 h 318"/>
                <a:gd name="T24" fmla="*/ 308 w 788"/>
                <a:gd name="T25" fmla="*/ 2 h 318"/>
                <a:gd name="T26" fmla="*/ 294 w 788"/>
                <a:gd name="T27" fmla="*/ 9 h 318"/>
                <a:gd name="T28" fmla="*/ 250 w 788"/>
                <a:gd name="T29" fmla="*/ 39 h 318"/>
                <a:gd name="T30" fmla="*/ 231 w 788"/>
                <a:gd name="T31" fmla="*/ 48 h 318"/>
                <a:gd name="T32" fmla="*/ 193 w 788"/>
                <a:gd name="T33" fmla="*/ 71 h 318"/>
                <a:gd name="T34" fmla="*/ 146 w 788"/>
                <a:gd name="T35" fmla="*/ 102 h 318"/>
                <a:gd name="T36" fmla="*/ 116 w 788"/>
                <a:gd name="T37" fmla="*/ 108 h 318"/>
                <a:gd name="T38" fmla="*/ 56 w 788"/>
                <a:gd name="T39" fmla="*/ 125 h 318"/>
                <a:gd name="T40" fmla="*/ 28 w 788"/>
                <a:gd name="T41" fmla="*/ 144 h 318"/>
                <a:gd name="T42" fmla="*/ 25 w 788"/>
                <a:gd name="T43" fmla="*/ 76 h 318"/>
                <a:gd name="T44" fmla="*/ 16 w 788"/>
                <a:gd name="T45" fmla="*/ 148 h 318"/>
                <a:gd name="T46" fmla="*/ 17 w 788"/>
                <a:gd name="T47" fmla="*/ 156 h 318"/>
                <a:gd name="T48" fmla="*/ 10 w 788"/>
                <a:gd name="T49" fmla="*/ 163 h 318"/>
                <a:gd name="T50" fmla="*/ 13 w 788"/>
                <a:gd name="T51" fmla="*/ 182 h 318"/>
                <a:gd name="T52" fmla="*/ 0 w 788"/>
                <a:gd name="T53" fmla="*/ 237 h 318"/>
                <a:gd name="T54" fmla="*/ 21 w 788"/>
                <a:gd name="T55" fmla="*/ 196 h 318"/>
                <a:gd name="T56" fmla="*/ 27 w 788"/>
                <a:gd name="T57" fmla="*/ 173 h 318"/>
                <a:gd name="T58" fmla="*/ 35 w 788"/>
                <a:gd name="T59" fmla="*/ 177 h 318"/>
                <a:gd name="T60" fmla="*/ 50 w 788"/>
                <a:gd name="T61" fmla="*/ 204 h 318"/>
                <a:gd name="T62" fmla="*/ 75 w 788"/>
                <a:gd name="T63" fmla="*/ 213 h 318"/>
                <a:gd name="T64" fmla="*/ 77 w 788"/>
                <a:gd name="T65" fmla="*/ 264 h 318"/>
                <a:gd name="T66" fmla="*/ 70 w 788"/>
                <a:gd name="T67" fmla="*/ 284 h 318"/>
                <a:gd name="T68" fmla="*/ 89 w 788"/>
                <a:gd name="T69" fmla="*/ 300 h 318"/>
                <a:gd name="T70" fmla="*/ 108 w 788"/>
                <a:gd name="T71" fmla="*/ 288 h 318"/>
                <a:gd name="T72" fmla="*/ 98 w 788"/>
                <a:gd name="T73" fmla="*/ 261 h 318"/>
                <a:gd name="T74" fmla="*/ 151 w 788"/>
                <a:gd name="T75" fmla="*/ 221 h 318"/>
                <a:gd name="T76" fmla="*/ 248 w 788"/>
                <a:gd name="T77" fmla="*/ 225 h 318"/>
                <a:gd name="T78" fmla="*/ 328 w 788"/>
                <a:gd name="T79" fmla="*/ 225 h 318"/>
                <a:gd name="T80" fmla="*/ 327 w 788"/>
                <a:gd name="T81" fmla="*/ 258 h 318"/>
                <a:gd name="T82" fmla="*/ 303 w 788"/>
                <a:gd name="T83" fmla="*/ 271 h 318"/>
                <a:gd name="T84" fmla="*/ 303 w 788"/>
                <a:gd name="T85" fmla="*/ 304 h 318"/>
                <a:gd name="T86" fmla="*/ 333 w 788"/>
                <a:gd name="T87" fmla="*/ 317 h 318"/>
                <a:gd name="T88" fmla="*/ 356 w 788"/>
                <a:gd name="T89" fmla="*/ 287 h 318"/>
                <a:gd name="T90" fmla="*/ 345 w 788"/>
                <a:gd name="T91" fmla="*/ 264 h 318"/>
                <a:gd name="T92" fmla="*/ 364 w 788"/>
                <a:gd name="T93" fmla="*/ 225 h 318"/>
                <a:gd name="T94" fmla="*/ 391 w 788"/>
                <a:gd name="T95" fmla="*/ 227 h 318"/>
                <a:gd name="T96" fmla="*/ 389 w 788"/>
                <a:gd name="T97" fmla="*/ 257 h 318"/>
                <a:gd name="T98" fmla="*/ 413 w 788"/>
                <a:gd name="T99" fmla="*/ 267 h 318"/>
                <a:gd name="T100" fmla="*/ 431 w 788"/>
                <a:gd name="T101" fmla="*/ 244 h 318"/>
                <a:gd name="T102" fmla="*/ 453 w 788"/>
                <a:gd name="T103" fmla="*/ 220 h 318"/>
                <a:gd name="T104" fmla="*/ 633 w 788"/>
                <a:gd name="T105" fmla="*/ 198 h 318"/>
                <a:gd name="T106" fmla="*/ 717 w 788"/>
                <a:gd name="T107" fmla="*/ 179 h 318"/>
                <a:gd name="T108" fmla="*/ 763 w 788"/>
                <a:gd name="T109" fmla="*/ 164 h 318"/>
                <a:gd name="T110" fmla="*/ 786 w 788"/>
                <a:gd name="T111" fmla="*/ 151 h 318"/>
                <a:gd name="T112" fmla="*/ 788 w 788"/>
                <a:gd name="T113" fmla="*/ 144 h 3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8"/>
                <a:gd name="T172" fmla="*/ 0 h 318"/>
                <a:gd name="T173" fmla="*/ 788 w 788"/>
                <a:gd name="T174" fmla="*/ 318 h 31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8" h="318">
                  <a:moveTo>
                    <a:pt x="775" y="134"/>
                  </a:moveTo>
                  <a:lnTo>
                    <a:pt x="775" y="134"/>
                  </a:lnTo>
                  <a:lnTo>
                    <a:pt x="775" y="133"/>
                  </a:lnTo>
                  <a:lnTo>
                    <a:pt x="775" y="131"/>
                  </a:lnTo>
                  <a:lnTo>
                    <a:pt x="775" y="129"/>
                  </a:lnTo>
                  <a:lnTo>
                    <a:pt x="775" y="127"/>
                  </a:lnTo>
                  <a:lnTo>
                    <a:pt x="776" y="125"/>
                  </a:lnTo>
                  <a:lnTo>
                    <a:pt x="780" y="78"/>
                  </a:lnTo>
                  <a:lnTo>
                    <a:pt x="782" y="39"/>
                  </a:lnTo>
                  <a:lnTo>
                    <a:pt x="782" y="13"/>
                  </a:lnTo>
                  <a:lnTo>
                    <a:pt x="782" y="3"/>
                  </a:lnTo>
                  <a:lnTo>
                    <a:pt x="721" y="0"/>
                  </a:lnTo>
                  <a:lnTo>
                    <a:pt x="720" y="1"/>
                  </a:lnTo>
                  <a:lnTo>
                    <a:pt x="717" y="5"/>
                  </a:lnTo>
                  <a:lnTo>
                    <a:pt x="711" y="12"/>
                  </a:lnTo>
                  <a:lnTo>
                    <a:pt x="703" y="21"/>
                  </a:lnTo>
                  <a:lnTo>
                    <a:pt x="693" y="33"/>
                  </a:lnTo>
                  <a:lnTo>
                    <a:pt x="680" y="48"/>
                  </a:lnTo>
                  <a:lnTo>
                    <a:pt x="665" y="64"/>
                  </a:lnTo>
                  <a:lnTo>
                    <a:pt x="648" y="83"/>
                  </a:lnTo>
                  <a:lnTo>
                    <a:pt x="643" y="88"/>
                  </a:lnTo>
                  <a:lnTo>
                    <a:pt x="637" y="93"/>
                  </a:lnTo>
                  <a:lnTo>
                    <a:pt x="629" y="97"/>
                  </a:lnTo>
                  <a:lnTo>
                    <a:pt x="622" y="101"/>
                  </a:lnTo>
                  <a:lnTo>
                    <a:pt x="614" y="105"/>
                  </a:lnTo>
                  <a:lnTo>
                    <a:pt x="606" y="108"/>
                  </a:lnTo>
                  <a:lnTo>
                    <a:pt x="598" y="110"/>
                  </a:lnTo>
                  <a:lnTo>
                    <a:pt x="590" y="112"/>
                  </a:lnTo>
                  <a:lnTo>
                    <a:pt x="571" y="112"/>
                  </a:lnTo>
                  <a:lnTo>
                    <a:pt x="553" y="112"/>
                  </a:lnTo>
                  <a:lnTo>
                    <a:pt x="538" y="112"/>
                  </a:lnTo>
                  <a:lnTo>
                    <a:pt x="524" y="112"/>
                  </a:lnTo>
                  <a:lnTo>
                    <a:pt x="511" y="111"/>
                  </a:lnTo>
                  <a:lnTo>
                    <a:pt x="500" y="111"/>
                  </a:lnTo>
                  <a:lnTo>
                    <a:pt x="491" y="110"/>
                  </a:lnTo>
                  <a:lnTo>
                    <a:pt x="483" y="109"/>
                  </a:lnTo>
                  <a:lnTo>
                    <a:pt x="475" y="109"/>
                  </a:lnTo>
                  <a:lnTo>
                    <a:pt x="469" y="108"/>
                  </a:lnTo>
                  <a:lnTo>
                    <a:pt x="464" y="107"/>
                  </a:lnTo>
                  <a:lnTo>
                    <a:pt x="460" y="106"/>
                  </a:lnTo>
                  <a:lnTo>
                    <a:pt x="457" y="105"/>
                  </a:lnTo>
                  <a:lnTo>
                    <a:pt x="454" y="104"/>
                  </a:lnTo>
                  <a:lnTo>
                    <a:pt x="453" y="103"/>
                  </a:lnTo>
                  <a:lnTo>
                    <a:pt x="451" y="102"/>
                  </a:lnTo>
                  <a:lnTo>
                    <a:pt x="448" y="99"/>
                  </a:lnTo>
                  <a:lnTo>
                    <a:pt x="443" y="94"/>
                  </a:lnTo>
                  <a:lnTo>
                    <a:pt x="437" y="89"/>
                  </a:lnTo>
                  <a:lnTo>
                    <a:pt x="430" y="84"/>
                  </a:lnTo>
                  <a:lnTo>
                    <a:pt x="424" y="78"/>
                  </a:lnTo>
                  <a:lnTo>
                    <a:pt x="416" y="72"/>
                  </a:lnTo>
                  <a:lnTo>
                    <a:pt x="409" y="67"/>
                  </a:lnTo>
                  <a:lnTo>
                    <a:pt x="402" y="63"/>
                  </a:lnTo>
                  <a:lnTo>
                    <a:pt x="406" y="51"/>
                  </a:lnTo>
                  <a:lnTo>
                    <a:pt x="408" y="39"/>
                  </a:lnTo>
                  <a:lnTo>
                    <a:pt x="411" y="29"/>
                  </a:lnTo>
                  <a:lnTo>
                    <a:pt x="413" y="22"/>
                  </a:lnTo>
                  <a:lnTo>
                    <a:pt x="413" y="18"/>
                  </a:lnTo>
                  <a:lnTo>
                    <a:pt x="411" y="14"/>
                  </a:lnTo>
                  <a:lnTo>
                    <a:pt x="408" y="10"/>
                  </a:lnTo>
                  <a:lnTo>
                    <a:pt x="404" y="8"/>
                  </a:lnTo>
                  <a:lnTo>
                    <a:pt x="402" y="7"/>
                  </a:lnTo>
                  <a:lnTo>
                    <a:pt x="398" y="6"/>
                  </a:lnTo>
                  <a:lnTo>
                    <a:pt x="393" y="6"/>
                  </a:lnTo>
                  <a:lnTo>
                    <a:pt x="388" y="5"/>
                  </a:lnTo>
                  <a:lnTo>
                    <a:pt x="381" y="4"/>
                  </a:lnTo>
                  <a:lnTo>
                    <a:pt x="374" y="3"/>
                  </a:lnTo>
                  <a:lnTo>
                    <a:pt x="367" y="3"/>
                  </a:lnTo>
                  <a:lnTo>
                    <a:pt x="359" y="2"/>
                  </a:lnTo>
                  <a:lnTo>
                    <a:pt x="352" y="1"/>
                  </a:lnTo>
                  <a:lnTo>
                    <a:pt x="344" y="1"/>
                  </a:lnTo>
                  <a:lnTo>
                    <a:pt x="338" y="0"/>
                  </a:lnTo>
                  <a:lnTo>
                    <a:pt x="331" y="0"/>
                  </a:lnTo>
                  <a:lnTo>
                    <a:pt x="325" y="0"/>
                  </a:lnTo>
                  <a:lnTo>
                    <a:pt x="320" y="0"/>
                  </a:lnTo>
                  <a:lnTo>
                    <a:pt x="316" y="0"/>
                  </a:lnTo>
                  <a:lnTo>
                    <a:pt x="314" y="0"/>
                  </a:lnTo>
                  <a:lnTo>
                    <a:pt x="311" y="1"/>
                  </a:lnTo>
                  <a:lnTo>
                    <a:pt x="308" y="2"/>
                  </a:lnTo>
                  <a:lnTo>
                    <a:pt x="306" y="2"/>
                  </a:lnTo>
                  <a:lnTo>
                    <a:pt x="304" y="3"/>
                  </a:lnTo>
                  <a:lnTo>
                    <a:pt x="301" y="4"/>
                  </a:lnTo>
                  <a:lnTo>
                    <a:pt x="299" y="6"/>
                  </a:lnTo>
                  <a:lnTo>
                    <a:pt x="296" y="7"/>
                  </a:lnTo>
                  <a:lnTo>
                    <a:pt x="294" y="9"/>
                  </a:lnTo>
                  <a:lnTo>
                    <a:pt x="291" y="11"/>
                  </a:lnTo>
                  <a:lnTo>
                    <a:pt x="286" y="14"/>
                  </a:lnTo>
                  <a:lnTo>
                    <a:pt x="280" y="18"/>
                  </a:lnTo>
                  <a:lnTo>
                    <a:pt x="273" y="22"/>
                  </a:lnTo>
                  <a:lnTo>
                    <a:pt x="266" y="27"/>
                  </a:lnTo>
                  <a:lnTo>
                    <a:pt x="258" y="33"/>
                  </a:lnTo>
                  <a:lnTo>
                    <a:pt x="250" y="39"/>
                  </a:lnTo>
                  <a:lnTo>
                    <a:pt x="242" y="45"/>
                  </a:lnTo>
                  <a:lnTo>
                    <a:pt x="240" y="45"/>
                  </a:lnTo>
                  <a:lnTo>
                    <a:pt x="238" y="46"/>
                  </a:lnTo>
                  <a:lnTo>
                    <a:pt x="236" y="46"/>
                  </a:lnTo>
                  <a:lnTo>
                    <a:pt x="233" y="47"/>
                  </a:lnTo>
                  <a:lnTo>
                    <a:pt x="231" y="48"/>
                  </a:lnTo>
                  <a:lnTo>
                    <a:pt x="229" y="50"/>
                  </a:lnTo>
                  <a:lnTo>
                    <a:pt x="226" y="51"/>
                  </a:lnTo>
                  <a:lnTo>
                    <a:pt x="223" y="53"/>
                  </a:lnTo>
                  <a:lnTo>
                    <a:pt x="213" y="58"/>
                  </a:lnTo>
                  <a:lnTo>
                    <a:pt x="203" y="64"/>
                  </a:lnTo>
                  <a:lnTo>
                    <a:pt x="193" y="71"/>
                  </a:lnTo>
                  <a:lnTo>
                    <a:pt x="183" y="78"/>
                  </a:lnTo>
                  <a:lnTo>
                    <a:pt x="173" y="85"/>
                  </a:lnTo>
                  <a:lnTo>
                    <a:pt x="164" y="91"/>
                  </a:lnTo>
                  <a:lnTo>
                    <a:pt x="156" y="96"/>
                  </a:lnTo>
                  <a:lnTo>
                    <a:pt x="148" y="100"/>
                  </a:lnTo>
                  <a:lnTo>
                    <a:pt x="146" y="102"/>
                  </a:lnTo>
                  <a:lnTo>
                    <a:pt x="144" y="103"/>
                  </a:lnTo>
                  <a:lnTo>
                    <a:pt x="142" y="103"/>
                  </a:lnTo>
                  <a:lnTo>
                    <a:pt x="140" y="104"/>
                  </a:lnTo>
                  <a:lnTo>
                    <a:pt x="132" y="105"/>
                  </a:lnTo>
                  <a:lnTo>
                    <a:pt x="124" y="107"/>
                  </a:lnTo>
                  <a:lnTo>
                    <a:pt x="116" y="108"/>
                  </a:lnTo>
                  <a:lnTo>
                    <a:pt x="107" y="110"/>
                  </a:lnTo>
                  <a:lnTo>
                    <a:pt x="98" y="112"/>
                  </a:lnTo>
                  <a:lnTo>
                    <a:pt x="89" y="114"/>
                  </a:lnTo>
                  <a:lnTo>
                    <a:pt x="80" y="117"/>
                  </a:lnTo>
                  <a:lnTo>
                    <a:pt x="72" y="120"/>
                  </a:lnTo>
                  <a:lnTo>
                    <a:pt x="64" y="122"/>
                  </a:lnTo>
                  <a:lnTo>
                    <a:pt x="56" y="125"/>
                  </a:lnTo>
                  <a:lnTo>
                    <a:pt x="49" y="128"/>
                  </a:lnTo>
                  <a:lnTo>
                    <a:pt x="43" y="132"/>
                  </a:lnTo>
                  <a:lnTo>
                    <a:pt x="38" y="135"/>
                  </a:lnTo>
                  <a:lnTo>
                    <a:pt x="33" y="138"/>
                  </a:lnTo>
                  <a:lnTo>
                    <a:pt x="30" y="141"/>
                  </a:lnTo>
                  <a:lnTo>
                    <a:pt x="28" y="144"/>
                  </a:lnTo>
                  <a:lnTo>
                    <a:pt x="29" y="128"/>
                  </a:lnTo>
                  <a:lnTo>
                    <a:pt x="30" y="110"/>
                  </a:lnTo>
                  <a:lnTo>
                    <a:pt x="30" y="95"/>
                  </a:lnTo>
                  <a:lnTo>
                    <a:pt x="31" y="86"/>
                  </a:lnTo>
                  <a:lnTo>
                    <a:pt x="29" y="79"/>
                  </a:lnTo>
                  <a:lnTo>
                    <a:pt x="25" y="76"/>
                  </a:lnTo>
                  <a:lnTo>
                    <a:pt x="21" y="78"/>
                  </a:lnTo>
                  <a:lnTo>
                    <a:pt x="19" y="86"/>
                  </a:lnTo>
                  <a:lnTo>
                    <a:pt x="19" y="99"/>
                  </a:lnTo>
                  <a:lnTo>
                    <a:pt x="18" y="116"/>
                  </a:lnTo>
                  <a:lnTo>
                    <a:pt x="17" y="133"/>
                  </a:lnTo>
                  <a:lnTo>
                    <a:pt x="16" y="148"/>
                  </a:lnTo>
                  <a:lnTo>
                    <a:pt x="16" y="151"/>
                  </a:lnTo>
                  <a:lnTo>
                    <a:pt x="16" y="153"/>
                  </a:lnTo>
                  <a:lnTo>
                    <a:pt x="15" y="155"/>
                  </a:lnTo>
                  <a:lnTo>
                    <a:pt x="17" y="156"/>
                  </a:lnTo>
                  <a:lnTo>
                    <a:pt x="16" y="156"/>
                  </a:lnTo>
                  <a:lnTo>
                    <a:pt x="15" y="156"/>
                  </a:lnTo>
                  <a:lnTo>
                    <a:pt x="11" y="160"/>
                  </a:lnTo>
                  <a:lnTo>
                    <a:pt x="10" y="163"/>
                  </a:lnTo>
                  <a:lnTo>
                    <a:pt x="12" y="166"/>
                  </a:lnTo>
                  <a:lnTo>
                    <a:pt x="16" y="169"/>
                  </a:lnTo>
                  <a:lnTo>
                    <a:pt x="15" y="172"/>
                  </a:lnTo>
                  <a:lnTo>
                    <a:pt x="15" y="175"/>
                  </a:lnTo>
                  <a:lnTo>
                    <a:pt x="14" y="178"/>
                  </a:lnTo>
                  <a:lnTo>
                    <a:pt x="13" y="182"/>
                  </a:lnTo>
                  <a:lnTo>
                    <a:pt x="9" y="197"/>
                  </a:lnTo>
                  <a:lnTo>
                    <a:pt x="5" y="211"/>
                  </a:lnTo>
                  <a:lnTo>
                    <a:pt x="2" y="223"/>
                  </a:lnTo>
                  <a:lnTo>
                    <a:pt x="0" y="230"/>
                  </a:lnTo>
                  <a:lnTo>
                    <a:pt x="0" y="237"/>
                  </a:lnTo>
                  <a:lnTo>
                    <a:pt x="4" y="241"/>
                  </a:lnTo>
                  <a:lnTo>
                    <a:pt x="7" y="241"/>
                  </a:lnTo>
                  <a:lnTo>
                    <a:pt x="11" y="233"/>
                  </a:lnTo>
                  <a:lnTo>
                    <a:pt x="14" y="224"/>
                  </a:lnTo>
                  <a:lnTo>
                    <a:pt x="18" y="211"/>
                  </a:lnTo>
                  <a:lnTo>
                    <a:pt x="21" y="196"/>
                  </a:lnTo>
                  <a:lnTo>
                    <a:pt x="25" y="182"/>
                  </a:lnTo>
                  <a:lnTo>
                    <a:pt x="25" y="179"/>
                  </a:lnTo>
                  <a:lnTo>
                    <a:pt x="26" y="177"/>
                  </a:lnTo>
                  <a:lnTo>
                    <a:pt x="27" y="175"/>
                  </a:lnTo>
                  <a:lnTo>
                    <a:pt x="27" y="173"/>
                  </a:lnTo>
                  <a:lnTo>
                    <a:pt x="28" y="173"/>
                  </a:lnTo>
                  <a:lnTo>
                    <a:pt x="30" y="173"/>
                  </a:lnTo>
                  <a:lnTo>
                    <a:pt x="31" y="173"/>
                  </a:lnTo>
                  <a:lnTo>
                    <a:pt x="33" y="173"/>
                  </a:lnTo>
                  <a:lnTo>
                    <a:pt x="33" y="175"/>
                  </a:lnTo>
                  <a:lnTo>
                    <a:pt x="35" y="177"/>
                  </a:lnTo>
                  <a:lnTo>
                    <a:pt x="36" y="180"/>
                  </a:lnTo>
                  <a:lnTo>
                    <a:pt x="37" y="182"/>
                  </a:lnTo>
                  <a:lnTo>
                    <a:pt x="41" y="189"/>
                  </a:lnTo>
                  <a:lnTo>
                    <a:pt x="44" y="195"/>
                  </a:lnTo>
                  <a:lnTo>
                    <a:pt x="47" y="200"/>
                  </a:lnTo>
                  <a:lnTo>
                    <a:pt x="50" y="204"/>
                  </a:lnTo>
                  <a:lnTo>
                    <a:pt x="51" y="205"/>
                  </a:lnTo>
                  <a:lnTo>
                    <a:pt x="54" y="207"/>
                  </a:lnTo>
                  <a:lnTo>
                    <a:pt x="57" y="208"/>
                  </a:lnTo>
                  <a:lnTo>
                    <a:pt x="62" y="210"/>
                  </a:lnTo>
                  <a:lnTo>
                    <a:pt x="68" y="211"/>
                  </a:lnTo>
                  <a:lnTo>
                    <a:pt x="75" y="213"/>
                  </a:lnTo>
                  <a:lnTo>
                    <a:pt x="84" y="214"/>
                  </a:lnTo>
                  <a:lnTo>
                    <a:pt x="94" y="216"/>
                  </a:lnTo>
                  <a:lnTo>
                    <a:pt x="88" y="260"/>
                  </a:lnTo>
                  <a:lnTo>
                    <a:pt x="84" y="260"/>
                  </a:lnTo>
                  <a:lnTo>
                    <a:pt x="80" y="262"/>
                  </a:lnTo>
                  <a:lnTo>
                    <a:pt x="77" y="264"/>
                  </a:lnTo>
                  <a:lnTo>
                    <a:pt x="75" y="266"/>
                  </a:lnTo>
                  <a:lnTo>
                    <a:pt x="73" y="269"/>
                  </a:lnTo>
                  <a:lnTo>
                    <a:pt x="71" y="272"/>
                  </a:lnTo>
                  <a:lnTo>
                    <a:pt x="70" y="276"/>
                  </a:lnTo>
                  <a:lnTo>
                    <a:pt x="70" y="280"/>
                  </a:lnTo>
                  <a:lnTo>
                    <a:pt x="70" y="284"/>
                  </a:lnTo>
                  <a:lnTo>
                    <a:pt x="71" y="288"/>
                  </a:lnTo>
                  <a:lnTo>
                    <a:pt x="73" y="291"/>
                  </a:lnTo>
                  <a:lnTo>
                    <a:pt x="75" y="294"/>
                  </a:lnTo>
                  <a:lnTo>
                    <a:pt x="78" y="297"/>
                  </a:lnTo>
                  <a:lnTo>
                    <a:pt x="82" y="299"/>
                  </a:lnTo>
                  <a:lnTo>
                    <a:pt x="86" y="300"/>
                  </a:lnTo>
                  <a:lnTo>
                    <a:pt x="89" y="300"/>
                  </a:lnTo>
                  <a:lnTo>
                    <a:pt x="93" y="300"/>
                  </a:lnTo>
                  <a:lnTo>
                    <a:pt x="97" y="299"/>
                  </a:lnTo>
                  <a:lnTo>
                    <a:pt x="101" y="297"/>
                  </a:lnTo>
                  <a:lnTo>
                    <a:pt x="103" y="294"/>
                  </a:lnTo>
                  <a:lnTo>
                    <a:pt x="106" y="291"/>
                  </a:lnTo>
                  <a:lnTo>
                    <a:pt x="108" y="288"/>
                  </a:lnTo>
                  <a:lnTo>
                    <a:pt x="109" y="284"/>
                  </a:lnTo>
                  <a:lnTo>
                    <a:pt x="109" y="280"/>
                  </a:lnTo>
                  <a:lnTo>
                    <a:pt x="108" y="274"/>
                  </a:lnTo>
                  <a:lnTo>
                    <a:pt x="106" y="269"/>
                  </a:lnTo>
                  <a:lnTo>
                    <a:pt x="103" y="264"/>
                  </a:lnTo>
                  <a:lnTo>
                    <a:pt x="98" y="261"/>
                  </a:lnTo>
                  <a:lnTo>
                    <a:pt x="104" y="217"/>
                  </a:lnTo>
                  <a:lnTo>
                    <a:pt x="112" y="217"/>
                  </a:lnTo>
                  <a:lnTo>
                    <a:pt x="121" y="218"/>
                  </a:lnTo>
                  <a:lnTo>
                    <a:pt x="131" y="219"/>
                  </a:lnTo>
                  <a:lnTo>
                    <a:pt x="141" y="220"/>
                  </a:lnTo>
                  <a:lnTo>
                    <a:pt x="151" y="221"/>
                  </a:lnTo>
                  <a:lnTo>
                    <a:pt x="163" y="221"/>
                  </a:lnTo>
                  <a:lnTo>
                    <a:pt x="175" y="222"/>
                  </a:lnTo>
                  <a:lnTo>
                    <a:pt x="188" y="223"/>
                  </a:lnTo>
                  <a:lnTo>
                    <a:pt x="202" y="223"/>
                  </a:lnTo>
                  <a:lnTo>
                    <a:pt x="216" y="224"/>
                  </a:lnTo>
                  <a:lnTo>
                    <a:pt x="232" y="224"/>
                  </a:lnTo>
                  <a:lnTo>
                    <a:pt x="248" y="225"/>
                  </a:lnTo>
                  <a:lnTo>
                    <a:pt x="265" y="225"/>
                  </a:lnTo>
                  <a:lnTo>
                    <a:pt x="283" y="225"/>
                  </a:lnTo>
                  <a:lnTo>
                    <a:pt x="301" y="225"/>
                  </a:lnTo>
                  <a:lnTo>
                    <a:pt x="321" y="225"/>
                  </a:lnTo>
                  <a:lnTo>
                    <a:pt x="325" y="225"/>
                  </a:lnTo>
                  <a:lnTo>
                    <a:pt x="328" y="225"/>
                  </a:lnTo>
                  <a:lnTo>
                    <a:pt x="331" y="225"/>
                  </a:lnTo>
                  <a:lnTo>
                    <a:pt x="335" y="225"/>
                  </a:lnTo>
                  <a:lnTo>
                    <a:pt x="328" y="258"/>
                  </a:lnTo>
                  <a:lnTo>
                    <a:pt x="327" y="258"/>
                  </a:lnTo>
                  <a:lnTo>
                    <a:pt x="321" y="258"/>
                  </a:lnTo>
                  <a:lnTo>
                    <a:pt x="316" y="260"/>
                  </a:lnTo>
                  <a:lnTo>
                    <a:pt x="311" y="263"/>
                  </a:lnTo>
                  <a:lnTo>
                    <a:pt x="307" y="267"/>
                  </a:lnTo>
                  <a:lnTo>
                    <a:pt x="303" y="271"/>
                  </a:lnTo>
                  <a:lnTo>
                    <a:pt x="300" y="276"/>
                  </a:lnTo>
                  <a:lnTo>
                    <a:pt x="299" y="281"/>
                  </a:lnTo>
                  <a:lnTo>
                    <a:pt x="298" y="287"/>
                  </a:lnTo>
                  <a:lnTo>
                    <a:pt x="299" y="293"/>
                  </a:lnTo>
                  <a:lnTo>
                    <a:pt x="300" y="299"/>
                  </a:lnTo>
                  <a:lnTo>
                    <a:pt x="303" y="304"/>
                  </a:lnTo>
                  <a:lnTo>
                    <a:pt x="307" y="309"/>
                  </a:lnTo>
                  <a:lnTo>
                    <a:pt x="311" y="313"/>
                  </a:lnTo>
                  <a:lnTo>
                    <a:pt x="316" y="315"/>
                  </a:lnTo>
                  <a:lnTo>
                    <a:pt x="321" y="317"/>
                  </a:lnTo>
                  <a:lnTo>
                    <a:pt x="327" y="318"/>
                  </a:lnTo>
                  <a:lnTo>
                    <a:pt x="333" y="317"/>
                  </a:lnTo>
                  <a:lnTo>
                    <a:pt x="338" y="315"/>
                  </a:lnTo>
                  <a:lnTo>
                    <a:pt x="343" y="313"/>
                  </a:lnTo>
                  <a:lnTo>
                    <a:pt x="347" y="309"/>
                  </a:lnTo>
                  <a:lnTo>
                    <a:pt x="351" y="304"/>
                  </a:lnTo>
                  <a:lnTo>
                    <a:pt x="354" y="299"/>
                  </a:lnTo>
                  <a:lnTo>
                    <a:pt x="356" y="293"/>
                  </a:lnTo>
                  <a:lnTo>
                    <a:pt x="356" y="287"/>
                  </a:lnTo>
                  <a:lnTo>
                    <a:pt x="356" y="283"/>
                  </a:lnTo>
                  <a:lnTo>
                    <a:pt x="355" y="278"/>
                  </a:lnTo>
                  <a:lnTo>
                    <a:pt x="353" y="274"/>
                  </a:lnTo>
                  <a:lnTo>
                    <a:pt x="351" y="271"/>
                  </a:lnTo>
                  <a:lnTo>
                    <a:pt x="348" y="267"/>
                  </a:lnTo>
                  <a:lnTo>
                    <a:pt x="345" y="264"/>
                  </a:lnTo>
                  <a:lnTo>
                    <a:pt x="342" y="262"/>
                  </a:lnTo>
                  <a:lnTo>
                    <a:pt x="338" y="260"/>
                  </a:lnTo>
                  <a:lnTo>
                    <a:pt x="345" y="225"/>
                  </a:lnTo>
                  <a:lnTo>
                    <a:pt x="351" y="225"/>
                  </a:lnTo>
                  <a:lnTo>
                    <a:pt x="357" y="225"/>
                  </a:lnTo>
                  <a:lnTo>
                    <a:pt x="364" y="225"/>
                  </a:lnTo>
                  <a:lnTo>
                    <a:pt x="370" y="224"/>
                  </a:lnTo>
                  <a:lnTo>
                    <a:pt x="376" y="224"/>
                  </a:lnTo>
                  <a:lnTo>
                    <a:pt x="383" y="224"/>
                  </a:lnTo>
                  <a:lnTo>
                    <a:pt x="389" y="224"/>
                  </a:lnTo>
                  <a:lnTo>
                    <a:pt x="395" y="223"/>
                  </a:lnTo>
                  <a:lnTo>
                    <a:pt x="391" y="227"/>
                  </a:lnTo>
                  <a:lnTo>
                    <a:pt x="388" y="232"/>
                  </a:lnTo>
                  <a:lnTo>
                    <a:pt x="385" y="238"/>
                  </a:lnTo>
                  <a:lnTo>
                    <a:pt x="385" y="244"/>
                  </a:lnTo>
                  <a:lnTo>
                    <a:pt x="385" y="249"/>
                  </a:lnTo>
                  <a:lnTo>
                    <a:pt x="387" y="253"/>
                  </a:lnTo>
                  <a:lnTo>
                    <a:pt x="389" y="257"/>
                  </a:lnTo>
                  <a:lnTo>
                    <a:pt x="392" y="261"/>
                  </a:lnTo>
                  <a:lnTo>
                    <a:pt x="395" y="264"/>
                  </a:lnTo>
                  <a:lnTo>
                    <a:pt x="399" y="266"/>
                  </a:lnTo>
                  <a:lnTo>
                    <a:pt x="403" y="267"/>
                  </a:lnTo>
                  <a:lnTo>
                    <a:pt x="408" y="268"/>
                  </a:lnTo>
                  <a:lnTo>
                    <a:pt x="413" y="267"/>
                  </a:lnTo>
                  <a:lnTo>
                    <a:pt x="417" y="266"/>
                  </a:lnTo>
                  <a:lnTo>
                    <a:pt x="421" y="264"/>
                  </a:lnTo>
                  <a:lnTo>
                    <a:pt x="425" y="261"/>
                  </a:lnTo>
                  <a:lnTo>
                    <a:pt x="427" y="257"/>
                  </a:lnTo>
                  <a:lnTo>
                    <a:pt x="429" y="253"/>
                  </a:lnTo>
                  <a:lnTo>
                    <a:pt x="431" y="249"/>
                  </a:lnTo>
                  <a:lnTo>
                    <a:pt x="431" y="244"/>
                  </a:lnTo>
                  <a:lnTo>
                    <a:pt x="430" y="237"/>
                  </a:lnTo>
                  <a:lnTo>
                    <a:pt x="428" y="231"/>
                  </a:lnTo>
                  <a:lnTo>
                    <a:pt x="424" y="226"/>
                  </a:lnTo>
                  <a:lnTo>
                    <a:pt x="419" y="222"/>
                  </a:lnTo>
                  <a:lnTo>
                    <a:pt x="453" y="220"/>
                  </a:lnTo>
                  <a:lnTo>
                    <a:pt x="484" y="217"/>
                  </a:lnTo>
                  <a:lnTo>
                    <a:pt x="514" y="215"/>
                  </a:lnTo>
                  <a:lnTo>
                    <a:pt x="542" y="212"/>
                  </a:lnTo>
                  <a:lnTo>
                    <a:pt x="567" y="208"/>
                  </a:lnTo>
                  <a:lnTo>
                    <a:pt x="591" y="205"/>
                  </a:lnTo>
                  <a:lnTo>
                    <a:pt x="613" y="201"/>
                  </a:lnTo>
                  <a:lnTo>
                    <a:pt x="633" y="198"/>
                  </a:lnTo>
                  <a:lnTo>
                    <a:pt x="651" y="194"/>
                  </a:lnTo>
                  <a:lnTo>
                    <a:pt x="666" y="191"/>
                  </a:lnTo>
                  <a:lnTo>
                    <a:pt x="680" y="188"/>
                  </a:lnTo>
                  <a:lnTo>
                    <a:pt x="693" y="185"/>
                  </a:lnTo>
                  <a:lnTo>
                    <a:pt x="702" y="183"/>
                  </a:lnTo>
                  <a:lnTo>
                    <a:pt x="710" y="181"/>
                  </a:lnTo>
                  <a:lnTo>
                    <a:pt x="717" y="179"/>
                  </a:lnTo>
                  <a:lnTo>
                    <a:pt x="721" y="178"/>
                  </a:lnTo>
                  <a:lnTo>
                    <a:pt x="729" y="176"/>
                  </a:lnTo>
                  <a:lnTo>
                    <a:pt x="737" y="173"/>
                  </a:lnTo>
                  <a:lnTo>
                    <a:pt x="746" y="171"/>
                  </a:lnTo>
                  <a:lnTo>
                    <a:pt x="755" y="168"/>
                  </a:lnTo>
                  <a:lnTo>
                    <a:pt x="763" y="164"/>
                  </a:lnTo>
                  <a:lnTo>
                    <a:pt x="771" y="161"/>
                  </a:lnTo>
                  <a:lnTo>
                    <a:pt x="778" y="157"/>
                  </a:lnTo>
                  <a:lnTo>
                    <a:pt x="784" y="153"/>
                  </a:lnTo>
                  <a:lnTo>
                    <a:pt x="785" y="152"/>
                  </a:lnTo>
                  <a:lnTo>
                    <a:pt x="786" y="151"/>
                  </a:lnTo>
                  <a:lnTo>
                    <a:pt x="787" y="150"/>
                  </a:lnTo>
                  <a:lnTo>
                    <a:pt x="788" y="149"/>
                  </a:lnTo>
                  <a:lnTo>
                    <a:pt x="788" y="147"/>
                  </a:lnTo>
                  <a:lnTo>
                    <a:pt x="788" y="146"/>
                  </a:lnTo>
                  <a:lnTo>
                    <a:pt x="788" y="144"/>
                  </a:lnTo>
                  <a:lnTo>
                    <a:pt x="786" y="142"/>
                  </a:lnTo>
                  <a:lnTo>
                    <a:pt x="783" y="139"/>
                  </a:lnTo>
                  <a:lnTo>
                    <a:pt x="779" y="136"/>
                  </a:lnTo>
                  <a:lnTo>
                    <a:pt x="775" y="134"/>
                  </a:lnTo>
                </a:path>
              </a:pathLst>
            </a:custGeom>
            <a:noFill/>
            <a:ln w="0">
              <a:solidFill>
                <a:srgbClr val="000000"/>
              </a:solidFill>
              <a:prstDash val="solid"/>
              <a:round/>
              <a:headEnd/>
              <a:tailEnd/>
            </a:ln>
          </p:spPr>
          <p:txBody>
            <a:bodyPr/>
            <a:lstStyle/>
            <a:p>
              <a:endParaRPr lang="ja-JP" altLang="en-US"/>
            </a:p>
          </p:txBody>
        </p:sp>
        <p:sp>
          <p:nvSpPr>
            <p:cNvPr id="50697" name="Freeform 406"/>
            <p:cNvSpPr>
              <a:spLocks/>
            </p:cNvSpPr>
            <p:nvPr/>
          </p:nvSpPr>
          <p:spPr bwMode="auto">
            <a:xfrm>
              <a:off x="3834" y="42"/>
              <a:ext cx="103" cy="14"/>
            </a:xfrm>
            <a:custGeom>
              <a:avLst/>
              <a:gdLst>
                <a:gd name="T0" fmla="*/ 1 w 103"/>
                <a:gd name="T1" fmla="*/ 0 h 14"/>
                <a:gd name="T2" fmla="*/ 0 w 103"/>
                <a:gd name="T3" fmla="*/ 2 h 14"/>
                <a:gd name="T4" fmla="*/ 0 w 103"/>
                <a:gd name="T5" fmla="*/ 4 h 14"/>
                <a:gd name="T6" fmla="*/ 1 w 103"/>
                <a:gd name="T7" fmla="*/ 6 h 14"/>
                <a:gd name="T8" fmla="*/ 3 w 103"/>
                <a:gd name="T9" fmla="*/ 7 h 14"/>
                <a:gd name="T10" fmla="*/ 5 w 103"/>
                <a:gd name="T11" fmla="*/ 8 h 14"/>
                <a:gd name="T12" fmla="*/ 8 w 103"/>
                <a:gd name="T13" fmla="*/ 9 h 14"/>
                <a:gd name="T14" fmla="*/ 13 w 103"/>
                <a:gd name="T15" fmla="*/ 10 h 14"/>
                <a:gd name="T16" fmla="*/ 18 w 103"/>
                <a:gd name="T17" fmla="*/ 11 h 14"/>
                <a:gd name="T18" fmla="*/ 23 w 103"/>
                <a:gd name="T19" fmla="*/ 12 h 14"/>
                <a:gd name="T20" fmla="*/ 30 w 103"/>
                <a:gd name="T21" fmla="*/ 13 h 14"/>
                <a:gd name="T22" fmla="*/ 36 w 103"/>
                <a:gd name="T23" fmla="*/ 13 h 14"/>
                <a:gd name="T24" fmla="*/ 42 w 103"/>
                <a:gd name="T25" fmla="*/ 14 h 14"/>
                <a:gd name="T26" fmla="*/ 50 w 103"/>
                <a:gd name="T27" fmla="*/ 14 h 14"/>
                <a:gd name="T28" fmla="*/ 58 w 103"/>
                <a:gd name="T29" fmla="*/ 14 h 14"/>
                <a:gd name="T30" fmla="*/ 67 w 103"/>
                <a:gd name="T31" fmla="*/ 14 h 14"/>
                <a:gd name="T32" fmla="*/ 76 w 103"/>
                <a:gd name="T33" fmla="*/ 14 h 14"/>
                <a:gd name="T34" fmla="*/ 84 w 103"/>
                <a:gd name="T35" fmla="*/ 14 h 14"/>
                <a:gd name="T36" fmla="*/ 92 w 103"/>
                <a:gd name="T37" fmla="*/ 14 h 14"/>
                <a:gd name="T38" fmla="*/ 97 w 103"/>
                <a:gd name="T39" fmla="*/ 14 h 14"/>
                <a:gd name="T40" fmla="*/ 99 w 103"/>
                <a:gd name="T41" fmla="*/ 13 h 14"/>
                <a:gd name="T42" fmla="*/ 101 w 103"/>
                <a:gd name="T43" fmla="*/ 12 h 14"/>
                <a:gd name="T44" fmla="*/ 102 w 103"/>
                <a:gd name="T45" fmla="*/ 11 h 14"/>
                <a:gd name="T46" fmla="*/ 103 w 103"/>
                <a:gd name="T47" fmla="*/ 10 h 14"/>
                <a:gd name="T48" fmla="*/ 103 w 103"/>
                <a:gd name="T49" fmla="*/ 10 h 14"/>
                <a:gd name="T50" fmla="*/ 1 w 103"/>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3"/>
                <a:gd name="T79" fmla="*/ 0 h 14"/>
                <a:gd name="T80" fmla="*/ 103 w 103"/>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3" h="14">
                  <a:moveTo>
                    <a:pt x="1" y="0"/>
                  </a:move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lnTo>
                    <a:pt x="1" y="0"/>
                  </a:lnTo>
                  <a:close/>
                </a:path>
              </a:pathLst>
            </a:custGeom>
            <a:solidFill>
              <a:srgbClr val="FFFFFF"/>
            </a:solidFill>
            <a:ln w="9525">
              <a:noFill/>
              <a:round/>
              <a:headEnd/>
              <a:tailEnd/>
            </a:ln>
          </p:spPr>
          <p:txBody>
            <a:bodyPr/>
            <a:lstStyle/>
            <a:p>
              <a:endParaRPr lang="ja-JP" altLang="en-US"/>
            </a:p>
          </p:txBody>
        </p:sp>
        <p:sp>
          <p:nvSpPr>
            <p:cNvPr id="50698" name="Freeform 407"/>
            <p:cNvSpPr>
              <a:spLocks/>
            </p:cNvSpPr>
            <p:nvPr/>
          </p:nvSpPr>
          <p:spPr bwMode="auto">
            <a:xfrm>
              <a:off x="3834" y="42"/>
              <a:ext cx="103" cy="14"/>
            </a:xfrm>
            <a:custGeom>
              <a:avLst/>
              <a:gdLst>
                <a:gd name="T0" fmla="*/ 1 w 103"/>
                <a:gd name="T1" fmla="*/ 0 h 14"/>
                <a:gd name="T2" fmla="*/ 1 w 103"/>
                <a:gd name="T3" fmla="*/ 0 h 14"/>
                <a:gd name="T4" fmla="*/ 0 w 103"/>
                <a:gd name="T5" fmla="*/ 2 h 14"/>
                <a:gd name="T6" fmla="*/ 0 w 103"/>
                <a:gd name="T7" fmla="*/ 4 h 14"/>
                <a:gd name="T8" fmla="*/ 1 w 103"/>
                <a:gd name="T9" fmla="*/ 6 h 14"/>
                <a:gd name="T10" fmla="*/ 3 w 103"/>
                <a:gd name="T11" fmla="*/ 7 h 14"/>
                <a:gd name="T12" fmla="*/ 3 w 103"/>
                <a:gd name="T13" fmla="*/ 7 h 14"/>
                <a:gd name="T14" fmla="*/ 5 w 103"/>
                <a:gd name="T15" fmla="*/ 8 h 14"/>
                <a:gd name="T16" fmla="*/ 8 w 103"/>
                <a:gd name="T17" fmla="*/ 9 h 14"/>
                <a:gd name="T18" fmla="*/ 13 w 103"/>
                <a:gd name="T19" fmla="*/ 10 h 14"/>
                <a:gd name="T20" fmla="*/ 18 w 103"/>
                <a:gd name="T21" fmla="*/ 11 h 14"/>
                <a:gd name="T22" fmla="*/ 23 w 103"/>
                <a:gd name="T23" fmla="*/ 12 h 14"/>
                <a:gd name="T24" fmla="*/ 30 w 103"/>
                <a:gd name="T25" fmla="*/ 13 h 14"/>
                <a:gd name="T26" fmla="*/ 36 w 103"/>
                <a:gd name="T27" fmla="*/ 13 h 14"/>
                <a:gd name="T28" fmla="*/ 42 w 103"/>
                <a:gd name="T29" fmla="*/ 14 h 14"/>
                <a:gd name="T30" fmla="*/ 42 w 103"/>
                <a:gd name="T31" fmla="*/ 14 h 14"/>
                <a:gd name="T32" fmla="*/ 50 w 103"/>
                <a:gd name="T33" fmla="*/ 14 h 14"/>
                <a:gd name="T34" fmla="*/ 58 w 103"/>
                <a:gd name="T35" fmla="*/ 14 h 14"/>
                <a:gd name="T36" fmla="*/ 67 w 103"/>
                <a:gd name="T37" fmla="*/ 14 h 14"/>
                <a:gd name="T38" fmla="*/ 76 w 103"/>
                <a:gd name="T39" fmla="*/ 14 h 14"/>
                <a:gd name="T40" fmla="*/ 84 w 103"/>
                <a:gd name="T41" fmla="*/ 14 h 14"/>
                <a:gd name="T42" fmla="*/ 92 w 103"/>
                <a:gd name="T43" fmla="*/ 14 h 14"/>
                <a:gd name="T44" fmla="*/ 97 w 103"/>
                <a:gd name="T45" fmla="*/ 14 h 14"/>
                <a:gd name="T46" fmla="*/ 99 w 103"/>
                <a:gd name="T47" fmla="*/ 13 h 14"/>
                <a:gd name="T48" fmla="*/ 99 w 103"/>
                <a:gd name="T49" fmla="*/ 13 h 14"/>
                <a:gd name="T50" fmla="*/ 101 w 103"/>
                <a:gd name="T51" fmla="*/ 12 h 14"/>
                <a:gd name="T52" fmla="*/ 102 w 103"/>
                <a:gd name="T53" fmla="*/ 11 h 14"/>
                <a:gd name="T54" fmla="*/ 103 w 103"/>
                <a:gd name="T55" fmla="*/ 10 h 14"/>
                <a:gd name="T56" fmla="*/ 103 w 103"/>
                <a:gd name="T57" fmla="*/ 10 h 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
                <a:gd name="T88" fmla="*/ 0 h 14"/>
                <a:gd name="T89" fmla="*/ 103 w 103"/>
                <a:gd name="T90" fmla="*/ 14 h 1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 h="14">
                  <a:moveTo>
                    <a:pt x="1" y="0"/>
                  </a:moveTo>
                  <a:lnTo>
                    <a:pt x="1" y="0"/>
                  </a:ln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path>
              </a:pathLst>
            </a:custGeom>
            <a:noFill/>
            <a:ln w="0">
              <a:solidFill>
                <a:srgbClr val="000000"/>
              </a:solidFill>
              <a:prstDash val="solid"/>
              <a:round/>
              <a:headEnd/>
              <a:tailEnd/>
            </a:ln>
          </p:spPr>
          <p:txBody>
            <a:bodyPr/>
            <a:lstStyle/>
            <a:p>
              <a:endParaRPr lang="ja-JP" altLang="en-US"/>
            </a:p>
          </p:txBody>
        </p:sp>
      </p:grpSp>
      <p:grpSp>
        <p:nvGrpSpPr>
          <p:cNvPr id="3" name="Group 408"/>
          <p:cNvGrpSpPr>
            <a:grpSpLocks/>
          </p:cNvGrpSpPr>
          <p:nvPr/>
        </p:nvGrpSpPr>
        <p:grpSpPr bwMode="auto">
          <a:xfrm rot="226111">
            <a:off x="5145088" y="4354513"/>
            <a:ext cx="792162" cy="431800"/>
            <a:chOff x="3528" y="22"/>
            <a:chExt cx="788" cy="333"/>
          </a:xfrm>
        </p:grpSpPr>
        <p:sp>
          <p:nvSpPr>
            <p:cNvPr id="50593" name="Freeform 409"/>
            <p:cNvSpPr>
              <a:spLocks/>
            </p:cNvSpPr>
            <p:nvPr/>
          </p:nvSpPr>
          <p:spPr bwMode="auto">
            <a:xfrm>
              <a:off x="3770" y="22"/>
              <a:ext cx="165" cy="78"/>
            </a:xfrm>
            <a:custGeom>
              <a:avLst/>
              <a:gdLst>
                <a:gd name="T0" fmla="*/ 100 w 165"/>
                <a:gd name="T1" fmla="*/ 34 h 78"/>
                <a:gd name="T2" fmla="*/ 103 w 165"/>
                <a:gd name="T3" fmla="*/ 30 h 78"/>
                <a:gd name="T4" fmla="*/ 108 w 165"/>
                <a:gd name="T5" fmla="*/ 30 h 78"/>
                <a:gd name="T6" fmla="*/ 112 w 165"/>
                <a:gd name="T7" fmla="*/ 34 h 78"/>
                <a:gd name="T8" fmla="*/ 112 w 165"/>
                <a:gd name="T9" fmla="*/ 39 h 78"/>
                <a:gd name="T10" fmla="*/ 109 w 165"/>
                <a:gd name="T11" fmla="*/ 66 h 78"/>
                <a:gd name="T12" fmla="*/ 124 w 165"/>
                <a:gd name="T13" fmla="*/ 68 h 78"/>
                <a:gd name="T14" fmla="*/ 136 w 165"/>
                <a:gd name="T15" fmla="*/ 69 h 78"/>
                <a:gd name="T16" fmla="*/ 144 w 165"/>
                <a:gd name="T17" fmla="*/ 70 h 78"/>
                <a:gd name="T18" fmla="*/ 149 w 165"/>
                <a:gd name="T19" fmla="*/ 72 h 78"/>
                <a:gd name="T20" fmla="*/ 157 w 165"/>
                <a:gd name="T21" fmla="*/ 75 h 78"/>
                <a:gd name="T22" fmla="*/ 162 w 165"/>
                <a:gd name="T23" fmla="*/ 57 h 78"/>
                <a:gd name="T24" fmla="*/ 165 w 165"/>
                <a:gd name="T25" fmla="*/ 11 h 78"/>
                <a:gd name="T26" fmla="*/ 158 w 165"/>
                <a:gd name="T27" fmla="*/ 2 h 78"/>
                <a:gd name="T28" fmla="*/ 141 w 165"/>
                <a:gd name="T29" fmla="*/ 1 h 78"/>
                <a:gd name="T30" fmla="*/ 120 w 165"/>
                <a:gd name="T31" fmla="*/ 1 h 78"/>
                <a:gd name="T32" fmla="*/ 103 w 165"/>
                <a:gd name="T33" fmla="*/ 0 h 78"/>
                <a:gd name="T34" fmla="*/ 95 w 165"/>
                <a:gd name="T35" fmla="*/ 0 h 78"/>
                <a:gd name="T36" fmla="*/ 86 w 165"/>
                <a:gd name="T37" fmla="*/ 0 h 78"/>
                <a:gd name="T38" fmla="*/ 77 w 165"/>
                <a:gd name="T39" fmla="*/ 2 h 78"/>
                <a:gd name="T40" fmla="*/ 69 w 165"/>
                <a:gd name="T41" fmla="*/ 5 h 78"/>
                <a:gd name="T42" fmla="*/ 63 w 165"/>
                <a:gd name="T43" fmla="*/ 10 h 78"/>
                <a:gd name="T44" fmla="*/ 49 w 165"/>
                <a:gd name="T45" fmla="*/ 21 h 78"/>
                <a:gd name="T46" fmla="*/ 29 w 165"/>
                <a:gd name="T47" fmla="*/ 37 h 78"/>
                <a:gd name="T48" fmla="*/ 9 w 165"/>
                <a:gd name="T49" fmla="*/ 53 h 78"/>
                <a:gd name="T50" fmla="*/ 0 w 165"/>
                <a:gd name="T51" fmla="*/ 60 h 78"/>
                <a:gd name="T52" fmla="*/ 0 w 165"/>
                <a:gd name="T53" fmla="*/ 60 h 78"/>
                <a:gd name="T54" fmla="*/ 3 w 165"/>
                <a:gd name="T55" fmla="*/ 59 h 78"/>
                <a:gd name="T56" fmla="*/ 11 w 165"/>
                <a:gd name="T57" fmla="*/ 59 h 78"/>
                <a:gd name="T58" fmla="*/ 20 w 165"/>
                <a:gd name="T59" fmla="*/ 59 h 78"/>
                <a:gd name="T60" fmla="*/ 31 w 165"/>
                <a:gd name="T61" fmla="*/ 59 h 78"/>
                <a:gd name="T62" fmla="*/ 43 w 165"/>
                <a:gd name="T63" fmla="*/ 60 h 78"/>
                <a:gd name="T64" fmla="*/ 56 w 165"/>
                <a:gd name="T65" fmla="*/ 61 h 78"/>
                <a:gd name="T66" fmla="*/ 69 w 165"/>
                <a:gd name="T67" fmla="*/ 62 h 78"/>
                <a:gd name="T68" fmla="*/ 82 w 165"/>
                <a:gd name="T69" fmla="*/ 63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5"/>
                <a:gd name="T106" fmla="*/ 0 h 78"/>
                <a:gd name="T107" fmla="*/ 165 w 165"/>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close/>
                </a:path>
              </a:pathLst>
            </a:custGeom>
            <a:solidFill>
              <a:srgbClr val="FFFFFF"/>
            </a:solidFill>
            <a:ln w="9525">
              <a:noFill/>
              <a:round/>
              <a:headEnd/>
              <a:tailEnd/>
            </a:ln>
          </p:spPr>
          <p:txBody>
            <a:bodyPr/>
            <a:lstStyle/>
            <a:p>
              <a:endParaRPr lang="ja-JP" altLang="en-US"/>
            </a:p>
          </p:txBody>
        </p:sp>
        <p:sp>
          <p:nvSpPr>
            <p:cNvPr id="50594" name="Freeform 410"/>
            <p:cNvSpPr>
              <a:spLocks/>
            </p:cNvSpPr>
            <p:nvPr/>
          </p:nvSpPr>
          <p:spPr bwMode="auto">
            <a:xfrm>
              <a:off x="3770" y="22"/>
              <a:ext cx="165" cy="78"/>
            </a:xfrm>
            <a:custGeom>
              <a:avLst/>
              <a:gdLst>
                <a:gd name="T0" fmla="*/ 100 w 165"/>
                <a:gd name="T1" fmla="*/ 34 h 78"/>
                <a:gd name="T2" fmla="*/ 101 w 165"/>
                <a:gd name="T3" fmla="*/ 32 h 78"/>
                <a:gd name="T4" fmla="*/ 106 w 165"/>
                <a:gd name="T5" fmla="*/ 30 h 78"/>
                <a:gd name="T6" fmla="*/ 108 w 165"/>
                <a:gd name="T7" fmla="*/ 30 h 78"/>
                <a:gd name="T8" fmla="*/ 112 w 165"/>
                <a:gd name="T9" fmla="*/ 34 h 78"/>
                <a:gd name="T10" fmla="*/ 112 w 165"/>
                <a:gd name="T11" fmla="*/ 39 h 78"/>
                <a:gd name="T12" fmla="*/ 101 w 165"/>
                <a:gd name="T13" fmla="*/ 65 h 78"/>
                <a:gd name="T14" fmla="*/ 117 w 165"/>
                <a:gd name="T15" fmla="*/ 67 h 78"/>
                <a:gd name="T16" fmla="*/ 130 w 165"/>
                <a:gd name="T17" fmla="*/ 69 h 78"/>
                <a:gd name="T18" fmla="*/ 140 w 165"/>
                <a:gd name="T19" fmla="*/ 70 h 78"/>
                <a:gd name="T20" fmla="*/ 146 w 165"/>
                <a:gd name="T21" fmla="*/ 71 h 78"/>
                <a:gd name="T22" fmla="*/ 149 w 165"/>
                <a:gd name="T23" fmla="*/ 72 h 78"/>
                <a:gd name="T24" fmla="*/ 157 w 165"/>
                <a:gd name="T25" fmla="*/ 75 h 78"/>
                <a:gd name="T26" fmla="*/ 160 w 165"/>
                <a:gd name="T27" fmla="*/ 78 h 78"/>
                <a:gd name="T28" fmla="*/ 164 w 165"/>
                <a:gd name="T29" fmla="*/ 32 h 78"/>
                <a:gd name="T30" fmla="*/ 162 w 165"/>
                <a:gd name="T31" fmla="*/ 2 h 78"/>
                <a:gd name="T32" fmla="*/ 158 w 165"/>
                <a:gd name="T33" fmla="*/ 2 h 78"/>
                <a:gd name="T34" fmla="*/ 141 w 165"/>
                <a:gd name="T35" fmla="*/ 1 h 78"/>
                <a:gd name="T36" fmla="*/ 120 w 165"/>
                <a:gd name="T37" fmla="*/ 1 h 78"/>
                <a:gd name="T38" fmla="*/ 103 w 165"/>
                <a:gd name="T39" fmla="*/ 0 h 78"/>
                <a:gd name="T40" fmla="*/ 98 w 165"/>
                <a:gd name="T41" fmla="*/ 0 h 78"/>
                <a:gd name="T42" fmla="*/ 91 w 165"/>
                <a:gd name="T43" fmla="*/ 0 h 78"/>
                <a:gd name="T44" fmla="*/ 81 w 165"/>
                <a:gd name="T45" fmla="*/ 1 h 78"/>
                <a:gd name="T46" fmla="*/ 72 w 165"/>
                <a:gd name="T47" fmla="*/ 3 h 78"/>
                <a:gd name="T48" fmla="*/ 67 w 165"/>
                <a:gd name="T49" fmla="*/ 7 h 78"/>
                <a:gd name="T50" fmla="*/ 63 w 165"/>
                <a:gd name="T51" fmla="*/ 10 h 78"/>
                <a:gd name="T52" fmla="*/ 49 w 165"/>
                <a:gd name="T53" fmla="*/ 21 h 78"/>
                <a:gd name="T54" fmla="*/ 29 w 165"/>
                <a:gd name="T55" fmla="*/ 37 h 78"/>
                <a:gd name="T56" fmla="*/ 9 w 165"/>
                <a:gd name="T57" fmla="*/ 53 h 78"/>
                <a:gd name="T58" fmla="*/ 0 w 165"/>
                <a:gd name="T59" fmla="*/ 60 h 78"/>
                <a:gd name="T60" fmla="*/ 0 w 165"/>
                <a:gd name="T61" fmla="*/ 60 h 78"/>
                <a:gd name="T62" fmla="*/ 1 w 165"/>
                <a:gd name="T63" fmla="*/ 60 h 78"/>
                <a:gd name="T64" fmla="*/ 3 w 165"/>
                <a:gd name="T65" fmla="*/ 59 h 78"/>
                <a:gd name="T66" fmla="*/ 11 w 165"/>
                <a:gd name="T67" fmla="*/ 59 h 78"/>
                <a:gd name="T68" fmla="*/ 20 w 165"/>
                <a:gd name="T69" fmla="*/ 59 h 78"/>
                <a:gd name="T70" fmla="*/ 31 w 165"/>
                <a:gd name="T71" fmla="*/ 59 h 78"/>
                <a:gd name="T72" fmla="*/ 43 w 165"/>
                <a:gd name="T73" fmla="*/ 60 h 78"/>
                <a:gd name="T74" fmla="*/ 56 w 165"/>
                <a:gd name="T75" fmla="*/ 61 h 78"/>
                <a:gd name="T76" fmla="*/ 69 w 165"/>
                <a:gd name="T77" fmla="*/ 62 h 78"/>
                <a:gd name="T78" fmla="*/ 82 w 165"/>
                <a:gd name="T79" fmla="*/ 63 h 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
                <a:gd name="T121" fmla="*/ 0 h 78"/>
                <a:gd name="T122" fmla="*/ 165 w 165"/>
                <a:gd name="T123" fmla="*/ 78 h 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path>
              </a:pathLst>
            </a:custGeom>
            <a:noFill/>
            <a:ln w="0">
              <a:solidFill>
                <a:srgbClr val="000000"/>
              </a:solidFill>
              <a:prstDash val="solid"/>
              <a:round/>
              <a:headEnd/>
              <a:tailEnd/>
            </a:ln>
          </p:spPr>
          <p:txBody>
            <a:bodyPr/>
            <a:lstStyle/>
            <a:p>
              <a:endParaRPr lang="ja-JP" altLang="en-US"/>
            </a:p>
          </p:txBody>
        </p:sp>
        <p:sp>
          <p:nvSpPr>
            <p:cNvPr id="50595" name="Freeform 411"/>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1 h 2"/>
                <a:gd name="T12" fmla="*/ 0 w 1"/>
                <a:gd name="T13" fmla="*/ 1 h 2"/>
                <a:gd name="T14" fmla="*/ 0 w 1"/>
                <a:gd name="T15" fmla="*/ 0 h 2"/>
                <a:gd name="T16" fmla="*/ 0 w 1"/>
                <a:gd name="T17" fmla="*/ 0 h 2"/>
                <a:gd name="T18" fmla="*/ 0 w 1"/>
                <a:gd name="T19" fmla="*/ 0 h 2"/>
                <a:gd name="T20" fmla="*/ 0 w 1"/>
                <a:gd name="T21" fmla="*/ 1 h 2"/>
                <a:gd name="T22" fmla="*/ 0 w 1"/>
                <a:gd name="T23" fmla="*/ 1 h 2"/>
                <a:gd name="T24" fmla="*/ 0 w 1"/>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2"/>
                  </a:moveTo>
                  <a:lnTo>
                    <a:pt x="0" y="2"/>
                  </a:lnTo>
                  <a:lnTo>
                    <a:pt x="0" y="1"/>
                  </a:lnTo>
                  <a:lnTo>
                    <a:pt x="0" y="0"/>
                  </a:lnTo>
                  <a:lnTo>
                    <a:pt x="0" y="1"/>
                  </a:lnTo>
                  <a:lnTo>
                    <a:pt x="0" y="2"/>
                  </a:lnTo>
                  <a:close/>
                </a:path>
              </a:pathLst>
            </a:custGeom>
            <a:solidFill>
              <a:srgbClr val="FFFFFF"/>
            </a:solidFill>
            <a:ln w="9525">
              <a:noFill/>
              <a:round/>
              <a:headEnd/>
              <a:tailEnd/>
            </a:ln>
          </p:spPr>
          <p:txBody>
            <a:bodyPr/>
            <a:lstStyle/>
            <a:p>
              <a:endParaRPr lang="ja-JP" altLang="en-US"/>
            </a:p>
          </p:txBody>
        </p:sp>
        <p:sp>
          <p:nvSpPr>
            <p:cNvPr id="50596" name="Freeform 412"/>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2 h 2"/>
                <a:gd name="T12" fmla="*/ 0 w 1"/>
                <a:gd name="T13" fmla="*/ 2 h 2"/>
                <a:gd name="T14" fmla="*/ 0 w 1"/>
                <a:gd name="T15" fmla="*/ 1 h 2"/>
                <a:gd name="T16" fmla="*/ 0 w 1"/>
                <a:gd name="T17" fmla="*/ 1 h 2"/>
                <a:gd name="T18" fmla="*/ 0 w 1"/>
                <a:gd name="T19" fmla="*/ 0 h 2"/>
                <a:gd name="T20" fmla="*/ 0 w 1"/>
                <a:gd name="T21" fmla="*/ 0 h 2"/>
                <a:gd name="T22" fmla="*/ 0 w 1"/>
                <a:gd name="T23" fmla="*/ 0 h 2"/>
                <a:gd name="T24" fmla="*/ 0 w 1"/>
                <a:gd name="T25" fmla="*/ 0 h 2"/>
                <a:gd name="T26" fmla="*/ 0 w 1"/>
                <a:gd name="T27" fmla="*/ 1 h 2"/>
                <a:gd name="T28" fmla="*/ 0 w 1"/>
                <a:gd name="T29" fmla="*/ 1 h 2"/>
                <a:gd name="T30" fmla="*/ 0 w 1"/>
                <a:gd name="T31" fmla="*/ 2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2"/>
                  </a:moveTo>
                  <a:lnTo>
                    <a:pt x="0" y="2"/>
                  </a:lnTo>
                  <a:lnTo>
                    <a:pt x="0" y="1"/>
                  </a:lnTo>
                  <a:lnTo>
                    <a:pt x="0" y="0"/>
                  </a:lnTo>
                  <a:lnTo>
                    <a:pt x="0" y="1"/>
                  </a:lnTo>
                  <a:lnTo>
                    <a:pt x="0" y="2"/>
                  </a:lnTo>
                </a:path>
              </a:pathLst>
            </a:custGeom>
            <a:noFill/>
            <a:ln w="0">
              <a:solidFill>
                <a:srgbClr val="000000"/>
              </a:solidFill>
              <a:prstDash val="solid"/>
              <a:round/>
              <a:headEnd/>
              <a:tailEnd/>
            </a:ln>
          </p:spPr>
          <p:txBody>
            <a:bodyPr/>
            <a:lstStyle/>
            <a:p>
              <a:endParaRPr lang="ja-JP" altLang="en-US"/>
            </a:p>
          </p:txBody>
        </p:sp>
        <p:sp>
          <p:nvSpPr>
            <p:cNvPr id="50597" name="Freeform 413"/>
            <p:cNvSpPr>
              <a:spLocks/>
            </p:cNvSpPr>
            <p:nvPr/>
          </p:nvSpPr>
          <p:spPr bwMode="auto">
            <a:xfrm>
              <a:off x="3555" y="194"/>
              <a:ext cx="263" cy="25"/>
            </a:xfrm>
            <a:custGeom>
              <a:avLst/>
              <a:gdLst>
                <a:gd name="T0" fmla="*/ 0 w 263"/>
                <a:gd name="T1" fmla="*/ 0 h 25"/>
                <a:gd name="T2" fmla="*/ 1 w 263"/>
                <a:gd name="T3" fmla="*/ 4 h 25"/>
                <a:gd name="T4" fmla="*/ 2 w 263"/>
                <a:gd name="T5" fmla="*/ 7 h 25"/>
                <a:gd name="T6" fmla="*/ 4 w 263"/>
                <a:gd name="T7" fmla="*/ 12 h 25"/>
                <a:gd name="T8" fmla="*/ 6 w 263"/>
                <a:gd name="T9" fmla="*/ 16 h 25"/>
                <a:gd name="T10" fmla="*/ 6 w 263"/>
                <a:gd name="T11" fmla="*/ 18 h 25"/>
                <a:gd name="T12" fmla="*/ 8 w 263"/>
                <a:gd name="T13" fmla="*/ 20 h 25"/>
                <a:gd name="T14" fmla="*/ 9 w 263"/>
                <a:gd name="T15" fmla="*/ 23 h 25"/>
                <a:gd name="T16" fmla="*/ 10 w 263"/>
                <a:gd name="T17" fmla="*/ 25 h 25"/>
                <a:gd name="T18" fmla="*/ 21 w 263"/>
                <a:gd name="T19" fmla="*/ 25 h 25"/>
                <a:gd name="T20" fmla="*/ 33 w 263"/>
                <a:gd name="T21" fmla="*/ 25 h 25"/>
                <a:gd name="T22" fmla="*/ 46 w 263"/>
                <a:gd name="T23" fmla="*/ 25 h 25"/>
                <a:gd name="T24" fmla="*/ 59 w 263"/>
                <a:gd name="T25" fmla="*/ 25 h 25"/>
                <a:gd name="T26" fmla="*/ 73 w 263"/>
                <a:gd name="T27" fmla="*/ 25 h 25"/>
                <a:gd name="T28" fmla="*/ 87 w 263"/>
                <a:gd name="T29" fmla="*/ 25 h 25"/>
                <a:gd name="T30" fmla="*/ 102 w 263"/>
                <a:gd name="T31" fmla="*/ 25 h 25"/>
                <a:gd name="T32" fmla="*/ 117 w 263"/>
                <a:gd name="T33" fmla="*/ 25 h 25"/>
                <a:gd name="T34" fmla="*/ 133 w 263"/>
                <a:gd name="T35" fmla="*/ 25 h 25"/>
                <a:gd name="T36" fmla="*/ 149 w 263"/>
                <a:gd name="T37" fmla="*/ 25 h 25"/>
                <a:gd name="T38" fmla="*/ 166 w 263"/>
                <a:gd name="T39" fmla="*/ 25 h 25"/>
                <a:gd name="T40" fmla="*/ 183 w 263"/>
                <a:gd name="T41" fmla="*/ 24 h 25"/>
                <a:gd name="T42" fmla="*/ 200 w 263"/>
                <a:gd name="T43" fmla="*/ 24 h 25"/>
                <a:gd name="T44" fmla="*/ 218 w 263"/>
                <a:gd name="T45" fmla="*/ 24 h 25"/>
                <a:gd name="T46" fmla="*/ 236 w 263"/>
                <a:gd name="T47" fmla="*/ 24 h 25"/>
                <a:gd name="T48" fmla="*/ 255 w 263"/>
                <a:gd name="T49" fmla="*/ 23 h 25"/>
                <a:gd name="T50" fmla="*/ 263 w 263"/>
                <a:gd name="T51" fmla="*/ 0 h 25"/>
                <a:gd name="T52" fmla="*/ 243 w 263"/>
                <a:gd name="T53" fmla="*/ 0 h 25"/>
                <a:gd name="T54" fmla="*/ 223 w 263"/>
                <a:gd name="T55" fmla="*/ 0 h 25"/>
                <a:gd name="T56" fmla="*/ 203 w 263"/>
                <a:gd name="T57" fmla="*/ 0 h 25"/>
                <a:gd name="T58" fmla="*/ 185 w 263"/>
                <a:gd name="T59" fmla="*/ 1 h 25"/>
                <a:gd name="T60" fmla="*/ 166 w 263"/>
                <a:gd name="T61" fmla="*/ 1 h 25"/>
                <a:gd name="T62" fmla="*/ 147 w 263"/>
                <a:gd name="T63" fmla="*/ 1 h 25"/>
                <a:gd name="T64" fmla="*/ 130 w 263"/>
                <a:gd name="T65" fmla="*/ 1 h 25"/>
                <a:gd name="T66" fmla="*/ 113 w 263"/>
                <a:gd name="T67" fmla="*/ 1 h 25"/>
                <a:gd name="T68" fmla="*/ 96 w 263"/>
                <a:gd name="T69" fmla="*/ 1 h 25"/>
                <a:gd name="T70" fmla="*/ 80 w 263"/>
                <a:gd name="T71" fmla="*/ 1 h 25"/>
                <a:gd name="T72" fmla="*/ 65 w 263"/>
                <a:gd name="T73" fmla="*/ 0 h 25"/>
                <a:gd name="T74" fmla="*/ 51 w 263"/>
                <a:gd name="T75" fmla="*/ 0 h 25"/>
                <a:gd name="T76" fmla="*/ 37 w 263"/>
                <a:gd name="T77" fmla="*/ 0 h 25"/>
                <a:gd name="T78" fmla="*/ 24 w 263"/>
                <a:gd name="T79" fmla="*/ 0 h 25"/>
                <a:gd name="T80" fmla="*/ 12 w 263"/>
                <a:gd name="T81" fmla="*/ 0 h 25"/>
                <a:gd name="T82" fmla="*/ 0 w 263"/>
                <a:gd name="T83" fmla="*/ 0 h 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3"/>
                <a:gd name="T127" fmla="*/ 0 h 25"/>
                <a:gd name="T128" fmla="*/ 263 w 263"/>
                <a:gd name="T129" fmla="*/ 25 h 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3" h="25">
                  <a:moveTo>
                    <a:pt x="0" y="0"/>
                  </a:move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close/>
                </a:path>
              </a:pathLst>
            </a:custGeom>
            <a:solidFill>
              <a:srgbClr val="3F3F3F"/>
            </a:solidFill>
            <a:ln w="9525">
              <a:noFill/>
              <a:round/>
              <a:headEnd/>
              <a:tailEnd/>
            </a:ln>
          </p:spPr>
          <p:txBody>
            <a:bodyPr/>
            <a:lstStyle/>
            <a:p>
              <a:endParaRPr lang="ja-JP" altLang="en-US"/>
            </a:p>
          </p:txBody>
        </p:sp>
        <p:sp>
          <p:nvSpPr>
            <p:cNvPr id="50598" name="Freeform 414"/>
            <p:cNvSpPr>
              <a:spLocks/>
            </p:cNvSpPr>
            <p:nvPr/>
          </p:nvSpPr>
          <p:spPr bwMode="auto">
            <a:xfrm>
              <a:off x="3555" y="194"/>
              <a:ext cx="263" cy="25"/>
            </a:xfrm>
            <a:custGeom>
              <a:avLst/>
              <a:gdLst>
                <a:gd name="T0" fmla="*/ 0 w 263"/>
                <a:gd name="T1" fmla="*/ 0 h 25"/>
                <a:gd name="T2" fmla="*/ 0 w 263"/>
                <a:gd name="T3" fmla="*/ 0 h 25"/>
                <a:gd name="T4" fmla="*/ 1 w 263"/>
                <a:gd name="T5" fmla="*/ 4 h 25"/>
                <a:gd name="T6" fmla="*/ 2 w 263"/>
                <a:gd name="T7" fmla="*/ 7 h 25"/>
                <a:gd name="T8" fmla="*/ 4 w 263"/>
                <a:gd name="T9" fmla="*/ 12 h 25"/>
                <a:gd name="T10" fmla="*/ 6 w 263"/>
                <a:gd name="T11" fmla="*/ 16 h 25"/>
                <a:gd name="T12" fmla="*/ 6 w 263"/>
                <a:gd name="T13" fmla="*/ 16 h 25"/>
                <a:gd name="T14" fmla="*/ 6 w 263"/>
                <a:gd name="T15" fmla="*/ 18 h 25"/>
                <a:gd name="T16" fmla="*/ 8 w 263"/>
                <a:gd name="T17" fmla="*/ 20 h 25"/>
                <a:gd name="T18" fmla="*/ 9 w 263"/>
                <a:gd name="T19" fmla="*/ 23 h 25"/>
                <a:gd name="T20" fmla="*/ 10 w 263"/>
                <a:gd name="T21" fmla="*/ 25 h 25"/>
                <a:gd name="T22" fmla="*/ 10 w 263"/>
                <a:gd name="T23" fmla="*/ 25 h 25"/>
                <a:gd name="T24" fmla="*/ 21 w 263"/>
                <a:gd name="T25" fmla="*/ 25 h 25"/>
                <a:gd name="T26" fmla="*/ 33 w 263"/>
                <a:gd name="T27" fmla="*/ 25 h 25"/>
                <a:gd name="T28" fmla="*/ 46 w 263"/>
                <a:gd name="T29" fmla="*/ 25 h 25"/>
                <a:gd name="T30" fmla="*/ 59 w 263"/>
                <a:gd name="T31" fmla="*/ 25 h 25"/>
                <a:gd name="T32" fmla="*/ 73 w 263"/>
                <a:gd name="T33" fmla="*/ 25 h 25"/>
                <a:gd name="T34" fmla="*/ 87 w 263"/>
                <a:gd name="T35" fmla="*/ 25 h 25"/>
                <a:gd name="T36" fmla="*/ 102 w 263"/>
                <a:gd name="T37" fmla="*/ 25 h 25"/>
                <a:gd name="T38" fmla="*/ 117 w 263"/>
                <a:gd name="T39" fmla="*/ 25 h 25"/>
                <a:gd name="T40" fmla="*/ 133 w 263"/>
                <a:gd name="T41" fmla="*/ 25 h 25"/>
                <a:gd name="T42" fmla="*/ 149 w 263"/>
                <a:gd name="T43" fmla="*/ 25 h 25"/>
                <a:gd name="T44" fmla="*/ 166 w 263"/>
                <a:gd name="T45" fmla="*/ 25 h 25"/>
                <a:gd name="T46" fmla="*/ 183 w 263"/>
                <a:gd name="T47" fmla="*/ 24 h 25"/>
                <a:gd name="T48" fmla="*/ 200 w 263"/>
                <a:gd name="T49" fmla="*/ 24 h 25"/>
                <a:gd name="T50" fmla="*/ 218 w 263"/>
                <a:gd name="T51" fmla="*/ 24 h 25"/>
                <a:gd name="T52" fmla="*/ 236 w 263"/>
                <a:gd name="T53" fmla="*/ 24 h 25"/>
                <a:gd name="T54" fmla="*/ 255 w 263"/>
                <a:gd name="T55" fmla="*/ 23 h 25"/>
                <a:gd name="T56" fmla="*/ 263 w 263"/>
                <a:gd name="T57" fmla="*/ 0 h 25"/>
                <a:gd name="T58" fmla="*/ 263 w 263"/>
                <a:gd name="T59" fmla="*/ 0 h 25"/>
                <a:gd name="T60" fmla="*/ 243 w 263"/>
                <a:gd name="T61" fmla="*/ 0 h 25"/>
                <a:gd name="T62" fmla="*/ 223 w 263"/>
                <a:gd name="T63" fmla="*/ 0 h 25"/>
                <a:gd name="T64" fmla="*/ 203 w 263"/>
                <a:gd name="T65" fmla="*/ 0 h 25"/>
                <a:gd name="T66" fmla="*/ 185 w 263"/>
                <a:gd name="T67" fmla="*/ 1 h 25"/>
                <a:gd name="T68" fmla="*/ 166 w 263"/>
                <a:gd name="T69" fmla="*/ 1 h 25"/>
                <a:gd name="T70" fmla="*/ 147 w 263"/>
                <a:gd name="T71" fmla="*/ 1 h 25"/>
                <a:gd name="T72" fmla="*/ 130 w 263"/>
                <a:gd name="T73" fmla="*/ 1 h 25"/>
                <a:gd name="T74" fmla="*/ 113 w 263"/>
                <a:gd name="T75" fmla="*/ 1 h 25"/>
                <a:gd name="T76" fmla="*/ 96 w 263"/>
                <a:gd name="T77" fmla="*/ 1 h 25"/>
                <a:gd name="T78" fmla="*/ 80 w 263"/>
                <a:gd name="T79" fmla="*/ 1 h 25"/>
                <a:gd name="T80" fmla="*/ 65 w 263"/>
                <a:gd name="T81" fmla="*/ 0 h 25"/>
                <a:gd name="T82" fmla="*/ 51 w 263"/>
                <a:gd name="T83" fmla="*/ 0 h 25"/>
                <a:gd name="T84" fmla="*/ 37 w 263"/>
                <a:gd name="T85" fmla="*/ 0 h 25"/>
                <a:gd name="T86" fmla="*/ 24 w 263"/>
                <a:gd name="T87" fmla="*/ 0 h 25"/>
                <a:gd name="T88" fmla="*/ 12 w 263"/>
                <a:gd name="T89" fmla="*/ 0 h 25"/>
                <a:gd name="T90" fmla="*/ 0 w 263"/>
                <a:gd name="T91" fmla="*/ 0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3"/>
                <a:gd name="T139" fmla="*/ 0 h 25"/>
                <a:gd name="T140" fmla="*/ 263 w 263"/>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3" h="25">
                  <a:moveTo>
                    <a:pt x="0" y="0"/>
                  </a:moveTo>
                  <a:lnTo>
                    <a:pt x="0" y="0"/>
                  </a:ln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599" name="Freeform 415"/>
            <p:cNvSpPr>
              <a:spLocks/>
            </p:cNvSpPr>
            <p:nvPr/>
          </p:nvSpPr>
          <p:spPr bwMode="auto">
            <a:xfrm>
              <a:off x="3676" y="90"/>
              <a:ext cx="100" cy="58"/>
            </a:xfrm>
            <a:custGeom>
              <a:avLst/>
              <a:gdLst>
                <a:gd name="T0" fmla="*/ 96 w 100"/>
                <a:gd name="T1" fmla="*/ 10 h 58"/>
                <a:gd name="T2" fmla="*/ 97 w 100"/>
                <a:gd name="T3" fmla="*/ 10 h 58"/>
                <a:gd name="T4" fmla="*/ 98 w 100"/>
                <a:gd name="T5" fmla="*/ 9 h 58"/>
                <a:gd name="T6" fmla="*/ 99 w 100"/>
                <a:gd name="T7" fmla="*/ 8 h 58"/>
                <a:gd name="T8" fmla="*/ 100 w 100"/>
                <a:gd name="T9" fmla="*/ 6 h 58"/>
                <a:gd name="T10" fmla="*/ 100 w 100"/>
                <a:gd name="T11" fmla="*/ 4 h 58"/>
                <a:gd name="T12" fmla="*/ 99 w 100"/>
                <a:gd name="T13" fmla="*/ 3 h 58"/>
                <a:gd name="T14" fmla="*/ 97 w 100"/>
                <a:gd name="T15" fmla="*/ 2 h 58"/>
                <a:gd name="T16" fmla="*/ 93 w 100"/>
                <a:gd name="T17" fmla="*/ 1 h 58"/>
                <a:gd name="T18" fmla="*/ 90 w 100"/>
                <a:gd name="T19" fmla="*/ 1 h 58"/>
                <a:gd name="T20" fmla="*/ 88 w 100"/>
                <a:gd name="T21" fmla="*/ 0 h 58"/>
                <a:gd name="T22" fmla="*/ 86 w 100"/>
                <a:gd name="T23" fmla="*/ 0 h 58"/>
                <a:gd name="T24" fmla="*/ 84 w 100"/>
                <a:gd name="T25" fmla="*/ 0 h 58"/>
                <a:gd name="T26" fmla="*/ 82 w 100"/>
                <a:gd name="T27" fmla="*/ 0 h 58"/>
                <a:gd name="T28" fmla="*/ 79 w 100"/>
                <a:gd name="T29" fmla="*/ 0 h 58"/>
                <a:gd name="T30" fmla="*/ 77 w 100"/>
                <a:gd name="T31" fmla="*/ 0 h 58"/>
                <a:gd name="T32" fmla="*/ 75 w 100"/>
                <a:gd name="T33" fmla="*/ 0 h 58"/>
                <a:gd name="T34" fmla="*/ 65 w 100"/>
                <a:gd name="T35" fmla="*/ 5 h 58"/>
                <a:gd name="T36" fmla="*/ 55 w 100"/>
                <a:gd name="T37" fmla="*/ 11 h 58"/>
                <a:gd name="T38" fmla="*/ 45 w 100"/>
                <a:gd name="T39" fmla="*/ 18 h 58"/>
                <a:gd name="T40" fmla="*/ 35 w 100"/>
                <a:gd name="T41" fmla="*/ 25 h 58"/>
                <a:gd name="T42" fmla="*/ 25 w 100"/>
                <a:gd name="T43" fmla="*/ 32 h 58"/>
                <a:gd name="T44" fmla="*/ 16 w 100"/>
                <a:gd name="T45" fmla="*/ 38 h 58"/>
                <a:gd name="T46" fmla="*/ 8 w 100"/>
                <a:gd name="T47" fmla="*/ 43 h 58"/>
                <a:gd name="T48" fmla="*/ 0 w 100"/>
                <a:gd name="T49" fmla="*/ 47 h 58"/>
                <a:gd name="T50" fmla="*/ 68 w 100"/>
                <a:gd name="T51" fmla="*/ 58 h 58"/>
                <a:gd name="T52" fmla="*/ 96 w 100"/>
                <a:gd name="T53" fmla="*/ 10 h 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58"/>
                <a:gd name="T83" fmla="*/ 100 w 100"/>
                <a:gd name="T84" fmla="*/ 58 h 5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58">
                  <a:moveTo>
                    <a:pt x="96" y="10"/>
                  </a:move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close/>
                </a:path>
              </a:pathLst>
            </a:custGeom>
            <a:solidFill>
              <a:srgbClr val="7F7F7F"/>
            </a:solidFill>
            <a:ln w="9525">
              <a:noFill/>
              <a:round/>
              <a:headEnd/>
              <a:tailEnd/>
            </a:ln>
          </p:spPr>
          <p:txBody>
            <a:bodyPr/>
            <a:lstStyle/>
            <a:p>
              <a:endParaRPr lang="ja-JP" altLang="en-US"/>
            </a:p>
          </p:txBody>
        </p:sp>
        <p:sp>
          <p:nvSpPr>
            <p:cNvPr id="50600" name="Freeform 416"/>
            <p:cNvSpPr>
              <a:spLocks/>
            </p:cNvSpPr>
            <p:nvPr/>
          </p:nvSpPr>
          <p:spPr bwMode="auto">
            <a:xfrm>
              <a:off x="3676" y="90"/>
              <a:ext cx="100" cy="58"/>
            </a:xfrm>
            <a:custGeom>
              <a:avLst/>
              <a:gdLst>
                <a:gd name="T0" fmla="*/ 96 w 100"/>
                <a:gd name="T1" fmla="*/ 10 h 58"/>
                <a:gd name="T2" fmla="*/ 96 w 100"/>
                <a:gd name="T3" fmla="*/ 10 h 58"/>
                <a:gd name="T4" fmla="*/ 97 w 100"/>
                <a:gd name="T5" fmla="*/ 10 h 58"/>
                <a:gd name="T6" fmla="*/ 98 w 100"/>
                <a:gd name="T7" fmla="*/ 9 h 58"/>
                <a:gd name="T8" fmla="*/ 99 w 100"/>
                <a:gd name="T9" fmla="*/ 8 h 58"/>
                <a:gd name="T10" fmla="*/ 100 w 100"/>
                <a:gd name="T11" fmla="*/ 6 h 58"/>
                <a:gd name="T12" fmla="*/ 100 w 100"/>
                <a:gd name="T13" fmla="*/ 4 h 58"/>
                <a:gd name="T14" fmla="*/ 99 w 100"/>
                <a:gd name="T15" fmla="*/ 3 h 58"/>
                <a:gd name="T16" fmla="*/ 97 w 100"/>
                <a:gd name="T17" fmla="*/ 2 h 58"/>
                <a:gd name="T18" fmla="*/ 93 w 100"/>
                <a:gd name="T19" fmla="*/ 1 h 58"/>
                <a:gd name="T20" fmla="*/ 93 w 100"/>
                <a:gd name="T21" fmla="*/ 1 h 58"/>
                <a:gd name="T22" fmla="*/ 90 w 100"/>
                <a:gd name="T23" fmla="*/ 1 h 58"/>
                <a:gd name="T24" fmla="*/ 88 w 100"/>
                <a:gd name="T25" fmla="*/ 0 h 58"/>
                <a:gd name="T26" fmla="*/ 86 w 100"/>
                <a:gd name="T27" fmla="*/ 0 h 58"/>
                <a:gd name="T28" fmla="*/ 84 w 100"/>
                <a:gd name="T29" fmla="*/ 0 h 58"/>
                <a:gd name="T30" fmla="*/ 82 w 100"/>
                <a:gd name="T31" fmla="*/ 0 h 58"/>
                <a:gd name="T32" fmla="*/ 79 w 100"/>
                <a:gd name="T33" fmla="*/ 0 h 58"/>
                <a:gd name="T34" fmla="*/ 77 w 100"/>
                <a:gd name="T35" fmla="*/ 0 h 58"/>
                <a:gd name="T36" fmla="*/ 75 w 100"/>
                <a:gd name="T37" fmla="*/ 0 h 58"/>
                <a:gd name="T38" fmla="*/ 75 w 100"/>
                <a:gd name="T39" fmla="*/ 0 h 58"/>
                <a:gd name="T40" fmla="*/ 65 w 100"/>
                <a:gd name="T41" fmla="*/ 5 h 58"/>
                <a:gd name="T42" fmla="*/ 55 w 100"/>
                <a:gd name="T43" fmla="*/ 11 h 58"/>
                <a:gd name="T44" fmla="*/ 45 w 100"/>
                <a:gd name="T45" fmla="*/ 18 h 58"/>
                <a:gd name="T46" fmla="*/ 35 w 100"/>
                <a:gd name="T47" fmla="*/ 25 h 58"/>
                <a:gd name="T48" fmla="*/ 25 w 100"/>
                <a:gd name="T49" fmla="*/ 32 h 58"/>
                <a:gd name="T50" fmla="*/ 16 w 100"/>
                <a:gd name="T51" fmla="*/ 38 h 58"/>
                <a:gd name="T52" fmla="*/ 8 w 100"/>
                <a:gd name="T53" fmla="*/ 43 h 58"/>
                <a:gd name="T54" fmla="*/ 0 w 100"/>
                <a:gd name="T55" fmla="*/ 47 h 58"/>
                <a:gd name="T56" fmla="*/ 68 w 100"/>
                <a:gd name="T57" fmla="*/ 58 h 58"/>
                <a:gd name="T58" fmla="*/ 96 w 100"/>
                <a:gd name="T59" fmla="*/ 10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0"/>
                <a:gd name="T91" fmla="*/ 0 h 58"/>
                <a:gd name="T92" fmla="*/ 100 w 100"/>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0" h="58">
                  <a:moveTo>
                    <a:pt x="96" y="10"/>
                  </a:moveTo>
                  <a:lnTo>
                    <a:pt x="96" y="10"/>
                  </a:ln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path>
              </a:pathLst>
            </a:custGeom>
            <a:noFill/>
            <a:ln w="0">
              <a:solidFill>
                <a:srgbClr val="000000"/>
              </a:solidFill>
              <a:prstDash val="solid"/>
              <a:round/>
              <a:headEnd/>
              <a:tailEnd/>
            </a:ln>
          </p:spPr>
          <p:txBody>
            <a:bodyPr/>
            <a:lstStyle/>
            <a:p>
              <a:endParaRPr lang="ja-JP" altLang="en-US"/>
            </a:p>
          </p:txBody>
        </p:sp>
        <p:sp>
          <p:nvSpPr>
            <p:cNvPr id="50601" name="Freeform 417"/>
            <p:cNvSpPr>
              <a:spLocks/>
            </p:cNvSpPr>
            <p:nvPr/>
          </p:nvSpPr>
          <p:spPr bwMode="auto">
            <a:xfrm>
              <a:off x="3848" y="101"/>
              <a:ext cx="87" cy="49"/>
            </a:xfrm>
            <a:custGeom>
              <a:avLst/>
              <a:gdLst>
                <a:gd name="T0" fmla="*/ 87 w 87"/>
                <a:gd name="T1" fmla="*/ 48 h 49"/>
                <a:gd name="T2" fmla="*/ 85 w 87"/>
                <a:gd name="T3" fmla="*/ 44 h 49"/>
                <a:gd name="T4" fmla="*/ 82 w 87"/>
                <a:gd name="T5" fmla="*/ 38 h 49"/>
                <a:gd name="T6" fmla="*/ 79 w 87"/>
                <a:gd name="T7" fmla="*/ 30 h 49"/>
                <a:gd name="T8" fmla="*/ 76 w 87"/>
                <a:gd name="T9" fmla="*/ 23 h 49"/>
                <a:gd name="T10" fmla="*/ 72 w 87"/>
                <a:gd name="T11" fmla="*/ 16 h 49"/>
                <a:gd name="T12" fmla="*/ 67 w 87"/>
                <a:gd name="T13" fmla="*/ 10 h 49"/>
                <a:gd name="T14" fmla="*/ 62 w 87"/>
                <a:gd name="T15" fmla="*/ 5 h 49"/>
                <a:gd name="T16" fmla="*/ 56 w 87"/>
                <a:gd name="T17" fmla="*/ 3 h 49"/>
                <a:gd name="T18" fmla="*/ 53 w 87"/>
                <a:gd name="T19" fmla="*/ 3 h 49"/>
                <a:gd name="T20" fmla="*/ 50 w 87"/>
                <a:gd name="T21" fmla="*/ 3 h 49"/>
                <a:gd name="T22" fmla="*/ 46 w 87"/>
                <a:gd name="T23" fmla="*/ 2 h 49"/>
                <a:gd name="T24" fmla="*/ 41 w 87"/>
                <a:gd name="T25" fmla="*/ 2 h 49"/>
                <a:gd name="T26" fmla="*/ 36 w 87"/>
                <a:gd name="T27" fmla="*/ 2 h 49"/>
                <a:gd name="T28" fmla="*/ 30 w 87"/>
                <a:gd name="T29" fmla="*/ 1 h 49"/>
                <a:gd name="T30" fmla="*/ 24 w 87"/>
                <a:gd name="T31" fmla="*/ 1 h 49"/>
                <a:gd name="T32" fmla="*/ 18 w 87"/>
                <a:gd name="T33" fmla="*/ 0 h 49"/>
                <a:gd name="T34" fmla="*/ 0 w 87"/>
                <a:gd name="T35" fmla="*/ 49 h 49"/>
                <a:gd name="T36" fmla="*/ 8 w 87"/>
                <a:gd name="T37" fmla="*/ 49 h 49"/>
                <a:gd name="T38" fmla="*/ 17 w 87"/>
                <a:gd name="T39" fmla="*/ 49 h 49"/>
                <a:gd name="T40" fmla="*/ 24 w 87"/>
                <a:gd name="T41" fmla="*/ 48 h 49"/>
                <a:gd name="T42" fmla="*/ 32 w 87"/>
                <a:gd name="T43" fmla="*/ 48 h 49"/>
                <a:gd name="T44" fmla="*/ 40 w 87"/>
                <a:gd name="T45" fmla="*/ 48 h 49"/>
                <a:gd name="T46" fmla="*/ 47 w 87"/>
                <a:gd name="T47" fmla="*/ 48 h 49"/>
                <a:gd name="T48" fmla="*/ 54 w 87"/>
                <a:gd name="T49" fmla="*/ 48 h 49"/>
                <a:gd name="T50" fmla="*/ 60 w 87"/>
                <a:gd name="T51" fmla="*/ 48 h 49"/>
                <a:gd name="T52" fmla="*/ 66 w 87"/>
                <a:gd name="T53" fmla="*/ 48 h 49"/>
                <a:gd name="T54" fmla="*/ 71 w 87"/>
                <a:gd name="T55" fmla="*/ 48 h 49"/>
                <a:gd name="T56" fmla="*/ 76 w 87"/>
                <a:gd name="T57" fmla="*/ 48 h 49"/>
                <a:gd name="T58" fmla="*/ 79 w 87"/>
                <a:gd name="T59" fmla="*/ 48 h 49"/>
                <a:gd name="T60" fmla="*/ 82 w 87"/>
                <a:gd name="T61" fmla="*/ 48 h 49"/>
                <a:gd name="T62" fmla="*/ 85 w 87"/>
                <a:gd name="T63" fmla="*/ 48 h 49"/>
                <a:gd name="T64" fmla="*/ 86 w 87"/>
                <a:gd name="T65" fmla="*/ 48 h 49"/>
                <a:gd name="T66" fmla="*/ 87 w 87"/>
                <a:gd name="T67" fmla="*/ 48 h 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7"/>
                <a:gd name="T103" fmla="*/ 0 h 49"/>
                <a:gd name="T104" fmla="*/ 87 w 87"/>
                <a:gd name="T105" fmla="*/ 49 h 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7" h="49">
                  <a:moveTo>
                    <a:pt x="87" y="48"/>
                  </a:move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close/>
                </a:path>
              </a:pathLst>
            </a:custGeom>
            <a:solidFill>
              <a:srgbClr val="7F7F7F"/>
            </a:solidFill>
            <a:ln w="9525">
              <a:noFill/>
              <a:round/>
              <a:headEnd/>
              <a:tailEnd/>
            </a:ln>
          </p:spPr>
          <p:txBody>
            <a:bodyPr/>
            <a:lstStyle/>
            <a:p>
              <a:endParaRPr lang="ja-JP" altLang="en-US"/>
            </a:p>
          </p:txBody>
        </p:sp>
        <p:sp>
          <p:nvSpPr>
            <p:cNvPr id="50602" name="Freeform 418"/>
            <p:cNvSpPr>
              <a:spLocks/>
            </p:cNvSpPr>
            <p:nvPr/>
          </p:nvSpPr>
          <p:spPr bwMode="auto">
            <a:xfrm>
              <a:off x="3848" y="101"/>
              <a:ext cx="87" cy="49"/>
            </a:xfrm>
            <a:custGeom>
              <a:avLst/>
              <a:gdLst>
                <a:gd name="T0" fmla="*/ 87 w 87"/>
                <a:gd name="T1" fmla="*/ 48 h 49"/>
                <a:gd name="T2" fmla="*/ 87 w 87"/>
                <a:gd name="T3" fmla="*/ 48 h 49"/>
                <a:gd name="T4" fmla="*/ 85 w 87"/>
                <a:gd name="T5" fmla="*/ 44 h 49"/>
                <a:gd name="T6" fmla="*/ 82 w 87"/>
                <a:gd name="T7" fmla="*/ 38 h 49"/>
                <a:gd name="T8" fmla="*/ 79 w 87"/>
                <a:gd name="T9" fmla="*/ 30 h 49"/>
                <a:gd name="T10" fmla="*/ 76 w 87"/>
                <a:gd name="T11" fmla="*/ 23 h 49"/>
                <a:gd name="T12" fmla="*/ 72 w 87"/>
                <a:gd name="T13" fmla="*/ 16 h 49"/>
                <a:gd name="T14" fmla="*/ 67 w 87"/>
                <a:gd name="T15" fmla="*/ 10 h 49"/>
                <a:gd name="T16" fmla="*/ 62 w 87"/>
                <a:gd name="T17" fmla="*/ 5 h 49"/>
                <a:gd name="T18" fmla="*/ 56 w 87"/>
                <a:gd name="T19" fmla="*/ 3 h 49"/>
                <a:gd name="T20" fmla="*/ 56 w 87"/>
                <a:gd name="T21" fmla="*/ 3 h 49"/>
                <a:gd name="T22" fmla="*/ 53 w 87"/>
                <a:gd name="T23" fmla="*/ 3 h 49"/>
                <a:gd name="T24" fmla="*/ 50 w 87"/>
                <a:gd name="T25" fmla="*/ 3 h 49"/>
                <a:gd name="T26" fmla="*/ 46 w 87"/>
                <a:gd name="T27" fmla="*/ 2 h 49"/>
                <a:gd name="T28" fmla="*/ 41 w 87"/>
                <a:gd name="T29" fmla="*/ 2 h 49"/>
                <a:gd name="T30" fmla="*/ 36 w 87"/>
                <a:gd name="T31" fmla="*/ 2 h 49"/>
                <a:gd name="T32" fmla="*/ 30 w 87"/>
                <a:gd name="T33" fmla="*/ 1 h 49"/>
                <a:gd name="T34" fmla="*/ 24 w 87"/>
                <a:gd name="T35" fmla="*/ 1 h 49"/>
                <a:gd name="T36" fmla="*/ 18 w 87"/>
                <a:gd name="T37" fmla="*/ 0 h 49"/>
                <a:gd name="T38" fmla="*/ 0 w 87"/>
                <a:gd name="T39" fmla="*/ 49 h 49"/>
                <a:gd name="T40" fmla="*/ 0 w 87"/>
                <a:gd name="T41" fmla="*/ 49 h 49"/>
                <a:gd name="T42" fmla="*/ 8 w 87"/>
                <a:gd name="T43" fmla="*/ 49 h 49"/>
                <a:gd name="T44" fmla="*/ 17 w 87"/>
                <a:gd name="T45" fmla="*/ 49 h 49"/>
                <a:gd name="T46" fmla="*/ 24 w 87"/>
                <a:gd name="T47" fmla="*/ 48 h 49"/>
                <a:gd name="T48" fmla="*/ 32 w 87"/>
                <a:gd name="T49" fmla="*/ 48 h 49"/>
                <a:gd name="T50" fmla="*/ 40 w 87"/>
                <a:gd name="T51" fmla="*/ 48 h 49"/>
                <a:gd name="T52" fmla="*/ 47 w 87"/>
                <a:gd name="T53" fmla="*/ 48 h 49"/>
                <a:gd name="T54" fmla="*/ 54 w 87"/>
                <a:gd name="T55" fmla="*/ 48 h 49"/>
                <a:gd name="T56" fmla="*/ 60 w 87"/>
                <a:gd name="T57" fmla="*/ 48 h 49"/>
                <a:gd name="T58" fmla="*/ 66 w 87"/>
                <a:gd name="T59" fmla="*/ 48 h 49"/>
                <a:gd name="T60" fmla="*/ 71 w 87"/>
                <a:gd name="T61" fmla="*/ 48 h 49"/>
                <a:gd name="T62" fmla="*/ 76 w 87"/>
                <a:gd name="T63" fmla="*/ 48 h 49"/>
                <a:gd name="T64" fmla="*/ 79 w 87"/>
                <a:gd name="T65" fmla="*/ 48 h 49"/>
                <a:gd name="T66" fmla="*/ 82 w 87"/>
                <a:gd name="T67" fmla="*/ 48 h 49"/>
                <a:gd name="T68" fmla="*/ 85 w 87"/>
                <a:gd name="T69" fmla="*/ 48 h 49"/>
                <a:gd name="T70" fmla="*/ 86 w 87"/>
                <a:gd name="T71" fmla="*/ 48 h 49"/>
                <a:gd name="T72" fmla="*/ 87 w 87"/>
                <a:gd name="T73" fmla="*/ 48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7"/>
                <a:gd name="T112" fmla="*/ 0 h 49"/>
                <a:gd name="T113" fmla="*/ 87 w 87"/>
                <a:gd name="T114" fmla="*/ 49 h 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7" h="49">
                  <a:moveTo>
                    <a:pt x="87" y="48"/>
                  </a:moveTo>
                  <a:lnTo>
                    <a:pt x="87" y="48"/>
                  </a:ln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path>
              </a:pathLst>
            </a:custGeom>
            <a:noFill/>
            <a:ln w="0">
              <a:solidFill>
                <a:srgbClr val="000000"/>
              </a:solidFill>
              <a:prstDash val="solid"/>
              <a:round/>
              <a:headEnd/>
              <a:tailEnd/>
            </a:ln>
          </p:spPr>
          <p:txBody>
            <a:bodyPr/>
            <a:lstStyle/>
            <a:p>
              <a:endParaRPr lang="ja-JP" altLang="en-US"/>
            </a:p>
          </p:txBody>
        </p:sp>
        <p:sp>
          <p:nvSpPr>
            <p:cNvPr id="50603" name="Freeform 419"/>
            <p:cNvSpPr>
              <a:spLocks/>
            </p:cNvSpPr>
            <p:nvPr/>
          </p:nvSpPr>
          <p:spPr bwMode="auto">
            <a:xfrm>
              <a:off x="3772" y="95"/>
              <a:ext cx="81" cy="55"/>
            </a:xfrm>
            <a:custGeom>
              <a:avLst/>
              <a:gdLst>
                <a:gd name="T0" fmla="*/ 16 w 81"/>
                <a:gd name="T1" fmla="*/ 0 h 55"/>
                <a:gd name="T2" fmla="*/ 0 w 81"/>
                <a:gd name="T3" fmla="*/ 55 h 55"/>
                <a:gd name="T4" fmla="*/ 6 w 81"/>
                <a:gd name="T5" fmla="*/ 55 h 55"/>
                <a:gd name="T6" fmla="*/ 13 w 81"/>
                <a:gd name="T7" fmla="*/ 55 h 55"/>
                <a:gd name="T8" fmla="*/ 20 w 81"/>
                <a:gd name="T9" fmla="*/ 55 h 55"/>
                <a:gd name="T10" fmla="*/ 28 w 81"/>
                <a:gd name="T11" fmla="*/ 55 h 55"/>
                <a:gd name="T12" fmla="*/ 36 w 81"/>
                <a:gd name="T13" fmla="*/ 55 h 55"/>
                <a:gd name="T14" fmla="*/ 44 w 81"/>
                <a:gd name="T15" fmla="*/ 55 h 55"/>
                <a:gd name="T16" fmla="*/ 53 w 81"/>
                <a:gd name="T17" fmla="*/ 55 h 55"/>
                <a:gd name="T18" fmla="*/ 62 w 81"/>
                <a:gd name="T19" fmla="*/ 55 h 55"/>
                <a:gd name="T20" fmla="*/ 81 w 81"/>
                <a:gd name="T21" fmla="*/ 5 h 55"/>
                <a:gd name="T22" fmla="*/ 69 w 81"/>
                <a:gd name="T23" fmla="*/ 4 h 55"/>
                <a:gd name="T24" fmla="*/ 57 w 81"/>
                <a:gd name="T25" fmla="*/ 3 h 55"/>
                <a:gd name="T26" fmla="*/ 47 w 81"/>
                <a:gd name="T27" fmla="*/ 2 h 55"/>
                <a:gd name="T28" fmla="*/ 37 w 81"/>
                <a:gd name="T29" fmla="*/ 2 h 55"/>
                <a:gd name="T30" fmla="*/ 28 w 81"/>
                <a:gd name="T31" fmla="*/ 1 h 55"/>
                <a:gd name="T32" fmla="*/ 22 w 81"/>
                <a:gd name="T33" fmla="*/ 0 h 55"/>
                <a:gd name="T34" fmla="*/ 18 w 81"/>
                <a:gd name="T35" fmla="*/ 0 h 55"/>
                <a:gd name="T36" fmla="*/ 16 w 81"/>
                <a:gd name="T37" fmla="*/ 0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1"/>
                <a:gd name="T58" fmla="*/ 0 h 55"/>
                <a:gd name="T59" fmla="*/ 81 w 8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close/>
                </a:path>
              </a:pathLst>
            </a:custGeom>
            <a:solidFill>
              <a:srgbClr val="7F7F7F"/>
            </a:solidFill>
            <a:ln w="9525">
              <a:noFill/>
              <a:round/>
              <a:headEnd/>
              <a:tailEnd/>
            </a:ln>
          </p:spPr>
          <p:txBody>
            <a:bodyPr/>
            <a:lstStyle/>
            <a:p>
              <a:endParaRPr lang="ja-JP" altLang="en-US"/>
            </a:p>
          </p:txBody>
        </p:sp>
        <p:sp>
          <p:nvSpPr>
            <p:cNvPr id="50604" name="Freeform 420"/>
            <p:cNvSpPr>
              <a:spLocks/>
            </p:cNvSpPr>
            <p:nvPr/>
          </p:nvSpPr>
          <p:spPr bwMode="auto">
            <a:xfrm>
              <a:off x="3772" y="95"/>
              <a:ext cx="81" cy="55"/>
            </a:xfrm>
            <a:custGeom>
              <a:avLst/>
              <a:gdLst>
                <a:gd name="T0" fmla="*/ 16 w 81"/>
                <a:gd name="T1" fmla="*/ 0 h 55"/>
                <a:gd name="T2" fmla="*/ 0 w 81"/>
                <a:gd name="T3" fmla="*/ 55 h 55"/>
                <a:gd name="T4" fmla="*/ 0 w 81"/>
                <a:gd name="T5" fmla="*/ 55 h 55"/>
                <a:gd name="T6" fmla="*/ 6 w 81"/>
                <a:gd name="T7" fmla="*/ 55 h 55"/>
                <a:gd name="T8" fmla="*/ 13 w 81"/>
                <a:gd name="T9" fmla="*/ 55 h 55"/>
                <a:gd name="T10" fmla="*/ 20 w 81"/>
                <a:gd name="T11" fmla="*/ 55 h 55"/>
                <a:gd name="T12" fmla="*/ 28 w 81"/>
                <a:gd name="T13" fmla="*/ 55 h 55"/>
                <a:gd name="T14" fmla="*/ 36 w 81"/>
                <a:gd name="T15" fmla="*/ 55 h 55"/>
                <a:gd name="T16" fmla="*/ 44 w 81"/>
                <a:gd name="T17" fmla="*/ 55 h 55"/>
                <a:gd name="T18" fmla="*/ 53 w 81"/>
                <a:gd name="T19" fmla="*/ 55 h 55"/>
                <a:gd name="T20" fmla="*/ 62 w 81"/>
                <a:gd name="T21" fmla="*/ 55 h 55"/>
                <a:gd name="T22" fmla="*/ 81 w 81"/>
                <a:gd name="T23" fmla="*/ 5 h 55"/>
                <a:gd name="T24" fmla="*/ 81 w 81"/>
                <a:gd name="T25" fmla="*/ 5 h 55"/>
                <a:gd name="T26" fmla="*/ 69 w 81"/>
                <a:gd name="T27" fmla="*/ 4 h 55"/>
                <a:gd name="T28" fmla="*/ 57 w 81"/>
                <a:gd name="T29" fmla="*/ 3 h 55"/>
                <a:gd name="T30" fmla="*/ 47 w 81"/>
                <a:gd name="T31" fmla="*/ 2 h 55"/>
                <a:gd name="T32" fmla="*/ 37 w 81"/>
                <a:gd name="T33" fmla="*/ 2 h 55"/>
                <a:gd name="T34" fmla="*/ 28 w 81"/>
                <a:gd name="T35" fmla="*/ 1 h 55"/>
                <a:gd name="T36" fmla="*/ 22 w 81"/>
                <a:gd name="T37" fmla="*/ 0 h 55"/>
                <a:gd name="T38" fmla="*/ 18 w 81"/>
                <a:gd name="T39" fmla="*/ 0 h 55"/>
                <a:gd name="T40" fmla="*/ 16 w 81"/>
                <a:gd name="T41" fmla="*/ 0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1"/>
                <a:gd name="T64" fmla="*/ 0 h 55"/>
                <a:gd name="T65" fmla="*/ 81 w 81"/>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path>
              </a:pathLst>
            </a:custGeom>
            <a:noFill/>
            <a:ln w="0">
              <a:solidFill>
                <a:srgbClr val="000000"/>
              </a:solidFill>
              <a:prstDash val="solid"/>
              <a:round/>
              <a:headEnd/>
              <a:tailEnd/>
            </a:ln>
          </p:spPr>
          <p:txBody>
            <a:bodyPr/>
            <a:lstStyle/>
            <a:p>
              <a:endParaRPr lang="ja-JP" altLang="en-US"/>
            </a:p>
          </p:txBody>
        </p:sp>
        <p:sp>
          <p:nvSpPr>
            <p:cNvPr id="50605" name="Freeform 421"/>
            <p:cNvSpPr>
              <a:spLocks/>
            </p:cNvSpPr>
            <p:nvPr/>
          </p:nvSpPr>
          <p:spPr bwMode="auto">
            <a:xfrm>
              <a:off x="3809" y="69"/>
              <a:ext cx="66" cy="157"/>
            </a:xfrm>
            <a:custGeom>
              <a:avLst/>
              <a:gdLst>
                <a:gd name="T0" fmla="*/ 62 w 66"/>
                <a:gd name="T1" fmla="*/ 1 h 157"/>
                <a:gd name="T2" fmla="*/ 60 w 66"/>
                <a:gd name="T3" fmla="*/ 0 h 157"/>
                <a:gd name="T4" fmla="*/ 57 w 66"/>
                <a:gd name="T5" fmla="*/ 1 h 157"/>
                <a:gd name="T6" fmla="*/ 55 w 66"/>
                <a:gd name="T7" fmla="*/ 2 h 157"/>
                <a:gd name="T8" fmla="*/ 54 w 66"/>
                <a:gd name="T9" fmla="*/ 5 h 157"/>
                <a:gd name="T10" fmla="*/ 49 w 66"/>
                <a:gd name="T11" fmla="*/ 17 h 157"/>
                <a:gd name="T12" fmla="*/ 44 w 66"/>
                <a:gd name="T13" fmla="*/ 31 h 157"/>
                <a:gd name="T14" fmla="*/ 25 w 66"/>
                <a:gd name="T15" fmla="*/ 81 h 157"/>
                <a:gd name="T16" fmla="*/ 13 w 66"/>
                <a:gd name="T17" fmla="*/ 116 h 157"/>
                <a:gd name="T18" fmla="*/ 9 w 66"/>
                <a:gd name="T19" fmla="*/ 125 h 157"/>
                <a:gd name="T20" fmla="*/ 1 w 66"/>
                <a:gd name="T21" fmla="*/ 148 h 157"/>
                <a:gd name="T22" fmla="*/ 1 w 66"/>
                <a:gd name="T23" fmla="*/ 149 h 157"/>
                <a:gd name="T24" fmla="*/ 0 w 66"/>
                <a:gd name="T25" fmla="*/ 151 h 157"/>
                <a:gd name="T26" fmla="*/ 1 w 66"/>
                <a:gd name="T27" fmla="*/ 154 h 157"/>
                <a:gd name="T28" fmla="*/ 2 w 66"/>
                <a:gd name="T29" fmla="*/ 156 h 157"/>
                <a:gd name="T30" fmla="*/ 4 w 66"/>
                <a:gd name="T31" fmla="*/ 157 h 157"/>
                <a:gd name="T32" fmla="*/ 6 w 66"/>
                <a:gd name="T33" fmla="*/ 157 h 157"/>
                <a:gd name="T34" fmla="*/ 9 w 66"/>
                <a:gd name="T35" fmla="*/ 157 h 157"/>
                <a:gd name="T36" fmla="*/ 11 w 66"/>
                <a:gd name="T37" fmla="*/ 155 h 157"/>
                <a:gd name="T38" fmla="*/ 12 w 66"/>
                <a:gd name="T39" fmla="*/ 154 h 157"/>
                <a:gd name="T40" fmla="*/ 15 w 66"/>
                <a:gd name="T41" fmla="*/ 148 h 157"/>
                <a:gd name="T42" fmla="*/ 23 w 66"/>
                <a:gd name="T43" fmla="*/ 124 h 157"/>
                <a:gd name="T44" fmla="*/ 26 w 66"/>
                <a:gd name="T45" fmla="*/ 116 h 157"/>
                <a:gd name="T46" fmla="*/ 39 w 66"/>
                <a:gd name="T47" fmla="*/ 81 h 157"/>
                <a:gd name="T48" fmla="*/ 57 w 66"/>
                <a:gd name="T49" fmla="*/ 32 h 157"/>
                <a:gd name="T50" fmla="*/ 62 w 66"/>
                <a:gd name="T51" fmla="*/ 18 h 157"/>
                <a:gd name="T52" fmla="*/ 65 w 66"/>
                <a:gd name="T53" fmla="*/ 9 h 157"/>
                <a:gd name="T54" fmla="*/ 66 w 66"/>
                <a:gd name="T55" fmla="*/ 7 h 157"/>
                <a:gd name="T56" fmla="*/ 65 w 66"/>
                <a:gd name="T57" fmla="*/ 4 h 157"/>
                <a:gd name="T58" fmla="*/ 64 w 66"/>
                <a:gd name="T59" fmla="*/ 2 h 157"/>
                <a:gd name="T60" fmla="*/ 62 w 66"/>
                <a:gd name="T61" fmla="*/ 1 h 1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157"/>
                <a:gd name="T95" fmla="*/ 66 w 66"/>
                <a:gd name="T96" fmla="*/ 157 h 1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157">
                  <a:moveTo>
                    <a:pt x="62" y="1"/>
                  </a:move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close/>
                </a:path>
              </a:pathLst>
            </a:custGeom>
            <a:solidFill>
              <a:srgbClr val="BFBFBF"/>
            </a:solidFill>
            <a:ln w="9525">
              <a:noFill/>
              <a:round/>
              <a:headEnd/>
              <a:tailEnd/>
            </a:ln>
          </p:spPr>
          <p:txBody>
            <a:bodyPr/>
            <a:lstStyle/>
            <a:p>
              <a:endParaRPr lang="ja-JP" altLang="en-US"/>
            </a:p>
          </p:txBody>
        </p:sp>
        <p:sp>
          <p:nvSpPr>
            <p:cNvPr id="50606" name="Freeform 422"/>
            <p:cNvSpPr>
              <a:spLocks/>
            </p:cNvSpPr>
            <p:nvPr/>
          </p:nvSpPr>
          <p:spPr bwMode="auto">
            <a:xfrm>
              <a:off x="3809" y="69"/>
              <a:ext cx="66" cy="157"/>
            </a:xfrm>
            <a:custGeom>
              <a:avLst/>
              <a:gdLst>
                <a:gd name="T0" fmla="*/ 62 w 66"/>
                <a:gd name="T1" fmla="*/ 1 h 157"/>
                <a:gd name="T2" fmla="*/ 62 w 66"/>
                <a:gd name="T3" fmla="*/ 1 h 157"/>
                <a:gd name="T4" fmla="*/ 60 w 66"/>
                <a:gd name="T5" fmla="*/ 0 h 157"/>
                <a:gd name="T6" fmla="*/ 57 w 66"/>
                <a:gd name="T7" fmla="*/ 1 h 157"/>
                <a:gd name="T8" fmla="*/ 55 w 66"/>
                <a:gd name="T9" fmla="*/ 2 h 157"/>
                <a:gd name="T10" fmla="*/ 54 w 66"/>
                <a:gd name="T11" fmla="*/ 5 h 157"/>
                <a:gd name="T12" fmla="*/ 49 w 66"/>
                <a:gd name="T13" fmla="*/ 17 h 157"/>
                <a:gd name="T14" fmla="*/ 44 w 66"/>
                <a:gd name="T15" fmla="*/ 31 h 157"/>
                <a:gd name="T16" fmla="*/ 25 w 66"/>
                <a:gd name="T17" fmla="*/ 81 h 157"/>
                <a:gd name="T18" fmla="*/ 13 w 66"/>
                <a:gd name="T19" fmla="*/ 116 h 157"/>
                <a:gd name="T20" fmla="*/ 9 w 66"/>
                <a:gd name="T21" fmla="*/ 125 h 157"/>
                <a:gd name="T22" fmla="*/ 1 w 66"/>
                <a:gd name="T23" fmla="*/ 148 h 157"/>
                <a:gd name="T24" fmla="*/ 1 w 66"/>
                <a:gd name="T25" fmla="*/ 149 h 157"/>
                <a:gd name="T26" fmla="*/ 1 w 66"/>
                <a:gd name="T27" fmla="*/ 149 h 157"/>
                <a:gd name="T28" fmla="*/ 0 w 66"/>
                <a:gd name="T29" fmla="*/ 151 h 157"/>
                <a:gd name="T30" fmla="*/ 1 w 66"/>
                <a:gd name="T31" fmla="*/ 154 h 157"/>
                <a:gd name="T32" fmla="*/ 2 w 66"/>
                <a:gd name="T33" fmla="*/ 156 h 157"/>
                <a:gd name="T34" fmla="*/ 4 w 66"/>
                <a:gd name="T35" fmla="*/ 157 h 157"/>
                <a:gd name="T36" fmla="*/ 4 w 66"/>
                <a:gd name="T37" fmla="*/ 157 h 157"/>
                <a:gd name="T38" fmla="*/ 6 w 66"/>
                <a:gd name="T39" fmla="*/ 157 h 157"/>
                <a:gd name="T40" fmla="*/ 9 w 66"/>
                <a:gd name="T41" fmla="*/ 157 h 157"/>
                <a:gd name="T42" fmla="*/ 11 w 66"/>
                <a:gd name="T43" fmla="*/ 155 h 157"/>
                <a:gd name="T44" fmla="*/ 12 w 66"/>
                <a:gd name="T45" fmla="*/ 154 h 157"/>
                <a:gd name="T46" fmla="*/ 15 w 66"/>
                <a:gd name="T47" fmla="*/ 148 h 157"/>
                <a:gd name="T48" fmla="*/ 23 w 66"/>
                <a:gd name="T49" fmla="*/ 124 h 157"/>
                <a:gd name="T50" fmla="*/ 26 w 66"/>
                <a:gd name="T51" fmla="*/ 116 h 157"/>
                <a:gd name="T52" fmla="*/ 39 w 66"/>
                <a:gd name="T53" fmla="*/ 81 h 157"/>
                <a:gd name="T54" fmla="*/ 57 w 66"/>
                <a:gd name="T55" fmla="*/ 32 h 157"/>
                <a:gd name="T56" fmla="*/ 62 w 66"/>
                <a:gd name="T57" fmla="*/ 18 h 157"/>
                <a:gd name="T58" fmla="*/ 65 w 66"/>
                <a:gd name="T59" fmla="*/ 9 h 157"/>
                <a:gd name="T60" fmla="*/ 65 w 66"/>
                <a:gd name="T61" fmla="*/ 9 h 157"/>
                <a:gd name="T62" fmla="*/ 66 w 66"/>
                <a:gd name="T63" fmla="*/ 7 h 157"/>
                <a:gd name="T64" fmla="*/ 65 w 66"/>
                <a:gd name="T65" fmla="*/ 4 h 157"/>
                <a:gd name="T66" fmla="*/ 64 w 66"/>
                <a:gd name="T67" fmla="*/ 2 h 157"/>
                <a:gd name="T68" fmla="*/ 62 w 66"/>
                <a:gd name="T69" fmla="*/ 1 h 1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6"/>
                <a:gd name="T106" fmla="*/ 0 h 157"/>
                <a:gd name="T107" fmla="*/ 66 w 66"/>
                <a:gd name="T108" fmla="*/ 157 h 1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6" h="157">
                  <a:moveTo>
                    <a:pt x="62" y="1"/>
                  </a:moveTo>
                  <a:lnTo>
                    <a:pt x="62" y="1"/>
                  </a:ln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path>
              </a:pathLst>
            </a:custGeom>
            <a:noFill/>
            <a:ln w="0">
              <a:solidFill>
                <a:srgbClr val="000000"/>
              </a:solidFill>
              <a:prstDash val="solid"/>
              <a:round/>
              <a:headEnd/>
              <a:tailEnd/>
            </a:ln>
          </p:spPr>
          <p:txBody>
            <a:bodyPr/>
            <a:lstStyle/>
            <a:p>
              <a:endParaRPr lang="ja-JP" altLang="en-US"/>
            </a:p>
          </p:txBody>
        </p:sp>
        <p:sp>
          <p:nvSpPr>
            <p:cNvPr id="50607" name="Freeform 423"/>
            <p:cNvSpPr>
              <a:spLocks/>
            </p:cNvSpPr>
            <p:nvPr/>
          </p:nvSpPr>
          <p:spPr bwMode="auto">
            <a:xfrm>
              <a:off x="3913" y="259"/>
              <a:ext cx="46" cy="46"/>
            </a:xfrm>
            <a:custGeom>
              <a:avLst/>
              <a:gdLst>
                <a:gd name="T0" fmla="*/ 0 w 46"/>
                <a:gd name="T1" fmla="*/ 22 h 46"/>
                <a:gd name="T2" fmla="*/ 0 w 46"/>
                <a:gd name="T3" fmla="*/ 27 h 46"/>
                <a:gd name="T4" fmla="*/ 2 w 46"/>
                <a:gd name="T5" fmla="*/ 31 h 46"/>
                <a:gd name="T6" fmla="*/ 4 w 46"/>
                <a:gd name="T7" fmla="*/ 35 h 46"/>
                <a:gd name="T8" fmla="*/ 7 w 46"/>
                <a:gd name="T9" fmla="*/ 39 h 46"/>
                <a:gd name="T10" fmla="*/ 10 w 46"/>
                <a:gd name="T11" fmla="*/ 42 h 46"/>
                <a:gd name="T12" fmla="*/ 14 w 46"/>
                <a:gd name="T13" fmla="*/ 44 h 46"/>
                <a:gd name="T14" fmla="*/ 18 w 46"/>
                <a:gd name="T15" fmla="*/ 45 h 46"/>
                <a:gd name="T16" fmla="*/ 23 w 46"/>
                <a:gd name="T17" fmla="*/ 46 h 46"/>
                <a:gd name="T18" fmla="*/ 28 w 46"/>
                <a:gd name="T19" fmla="*/ 45 h 46"/>
                <a:gd name="T20" fmla="*/ 32 w 46"/>
                <a:gd name="T21" fmla="*/ 44 h 46"/>
                <a:gd name="T22" fmla="*/ 36 w 46"/>
                <a:gd name="T23" fmla="*/ 42 h 46"/>
                <a:gd name="T24" fmla="*/ 40 w 46"/>
                <a:gd name="T25" fmla="*/ 39 h 46"/>
                <a:gd name="T26" fmla="*/ 42 w 46"/>
                <a:gd name="T27" fmla="*/ 35 h 46"/>
                <a:gd name="T28" fmla="*/ 44 w 46"/>
                <a:gd name="T29" fmla="*/ 31 h 46"/>
                <a:gd name="T30" fmla="*/ 46 w 46"/>
                <a:gd name="T31" fmla="*/ 27 h 46"/>
                <a:gd name="T32" fmla="*/ 46 w 46"/>
                <a:gd name="T33" fmla="*/ 22 h 46"/>
                <a:gd name="T34" fmla="*/ 45 w 46"/>
                <a:gd name="T35" fmla="*/ 15 h 46"/>
                <a:gd name="T36" fmla="*/ 43 w 46"/>
                <a:gd name="T37" fmla="*/ 9 h 46"/>
                <a:gd name="T38" fmla="*/ 39 w 46"/>
                <a:gd name="T39" fmla="*/ 4 h 46"/>
                <a:gd name="T40" fmla="*/ 34 w 46"/>
                <a:gd name="T41" fmla="*/ 0 h 46"/>
                <a:gd name="T42" fmla="*/ 31 w 46"/>
                <a:gd name="T43" fmla="*/ 0 h 46"/>
                <a:gd name="T44" fmla="*/ 28 w 46"/>
                <a:gd name="T45" fmla="*/ 1 h 46"/>
                <a:gd name="T46" fmla="*/ 25 w 46"/>
                <a:gd name="T47" fmla="*/ 1 h 46"/>
                <a:gd name="T48" fmla="*/ 22 w 46"/>
                <a:gd name="T49" fmla="*/ 1 h 46"/>
                <a:gd name="T50" fmla="*/ 19 w 46"/>
                <a:gd name="T51" fmla="*/ 1 h 46"/>
                <a:gd name="T52" fmla="*/ 16 w 46"/>
                <a:gd name="T53" fmla="*/ 1 h 46"/>
                <a:gd name="T54" fmla="*/ 13 w 46"/>
                <a:gd name="T55" fmla="*/ 1 h 46"/>
                <a:gd name="T56" fmla="*/ 10 w 46"/>
                <a:gd name="T57" fmla="*/ 1 h 46"/>
                <a:gd name="T58" fmla="*/ 6 w 46"/>
                <a:gd name="T59" fmla="*/ 5 h 46"/>
                <a:gd name="T60" fmla="*/ 3 w 46"/>
                <a:gd name="T61" fmla="*/ 10 h 46"/>
                <a:gd name="T62" fmla="*/ 0 w 46"/>
                <a:gd name="T63" fmla="*/ 16 h 46"/>
                <a:gd name="T64" fmla="*/ 0 w 46"/>
                <a:gd name="T65" fmla="*/ 22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
                <a:gd name="T100" fmla="*/ 0 h 46"/>
                <a:gd name="T101" fmla="*/ 46 w 4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 h="46">
                  <a:moveTo>
                    <a:pt x="0" y="22"/>
                  </a:move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close/>
                </a:path>
              </a:pathLst>
            </a:custGeom>
            <a:solidFill>
              <a:srgbClr val="3F3F3F"/>
            </a:solidFill>
            <a:ln w="9525">
              <a:noFill/>
              <a:round/>
              <a:headEnd/>
              <a:tailEnd/>
            </a:ln>
          </p:spPr>
          <p:txBody>
            <a:bodyPr/>
            <a:lstStyle/>
            <a:p>
              <a:endParaRPr lang="ja-JP" altLang="en-US"/>
            </a:p>
          </p:txBody>
        </p:sp>
        <p:sp>
          <p:nvSpPr>
            <p:cNvPr id="50608" name="Freeform 424"/>
            <p:cNvSpPr>
              <a:spLocks/>
            </p:cNvSpPr>
            <p:nvPr/>
          </p:nvSpPr>
          <p:spPr bwMode="auto">
            <a:xfrm>
              <a:off x="3913" y="259"/>
              <a:ext cx="46" cy="46"/>
            </a:xfrm>
            <a:custGeom>
              <a:avLst/>
              <a:gdLst>
                <a:gd name="T0" fmla="*/ 0 w 46"/>
                <a:gd name="T1" fmla="*/ 22 h 46"/>
                <a:gd name="T2" fmla="*/ 0 w 46"/>
                <a:gd name="T3" fmla="*/ 22 h 46"/>
                <a:gd name="T4" fmla="*/ 0 w 46"/>
                <a:gd name="T5" fmla="*/ 27 h 46"/>
                <a:gd name="T6" fmla="*/ 2 w 46"/>
                <a:gd name="T7" fmla="*/ 31 h 46"/>
                <a:gd name="T8" fmla="*/ 4 w 46"/>
                <a:gd name="T9" fmla="*/ 35 h 46"/>
                <a:gd name="T10" fmla="*/ 7 w 46"/>
                <a:gd name="T11" fmla="*/ 39 h 46"/>
                <a:gd name="T12" fmla="*/ 10 w 46"/>
                <a:gd name="T13" fmla="*/ 42 h 46"/>
                <a:gd name="T14" fmla="*/ 14 w 46"/>
                <a:gd name="T15" fmla="*/ 44 h 46"/>
                <a:gd name="T16" fmla="*/ 18 w 46"/>
                <a:gd name="T17" fmla="*/ 45 h 46"/>
                <a:gd name="T18" fmla="*/ 23 w 46"/>
                <a:gd name="T19" fmla="*/ 46 h 46"/>
                <a:gd name="T20" fmla="*/ 23 w 46"/>
                <a:gd name="T21" fmla="*/ 46 h 46"/>
                <a:gd name="T22" fmla="*/ 28 w 46"/>
                <a:gd name="T23" fmla="*/ 45 h 46"/>
                <a:gd name="T24" fmla="*/ 32 w 46"/>
                <a:gd name="T25" fmla="*/ 44 h 46"/>
                <a:gd name="T26" fmla="*/ 36 w 46"/>
                <a:gd name="T27" fmla="*/ 42 h 46"/>
                <a:gd name="T28" fmla="*/ 40 w 46"/>
                <a:gd name="T29" fmla="*/ 39 h 46"/>
                <a:gd name="T30" fmla="*/ 42 w 46"/>
                <a:gd name="T31" fmla="*/ 35 h 46"/>
                <a:gd name="T32" fmla="*/ 44 w 46"/>
                <a:gd name="T33" fmla="*/ 31 h 46"/>
                <a:gd name="T34" fmla="*/ 46 w 46"/>
                <a:gd name="T35" fmla="*/ 27 h 46"/>
                <a:gd name="T36" fmla="*/ 46 w 46"/>
                <a:gd name="T37" fmla="*/ 22 h 46"/>
                <a:gd name="T38" fmla="*/ 46 w 46"/>
                <a:gd name="T39" fmla="*/ 22 h 46"/>
                <a:gd name="T40" fmla="*/ 45 w 46"/>
                <a:gd name="T41" fmla="*/ 15 h 46"/>
                <a:gd name="T42" fmla="*/ 43 w 46"/>
                <a:gd name="T43" fmla="*/ 9 h 46"/>
                <a:gd name="T44" fmla="*/ 39 w 46"/>
                <a:gd name="T45" fmla="*/ 4 h 46"/>
                <a:gd name="T46" fmla="*/ 34 w 46"/>
                <a:gd name="T47" fmla="*/ 0 h 46"/>
                <a:gd name="T48" fmla="*/ 34 w 46"/>
                <a:gd name="T49" fmla="*/ 0 h 46"/>
                <a:gd name="T50" fmla="*/ 31 w 46"/>
                <a:gd name="T51" fmla="*/ 0 h 46"/>
                <a:gd name="T52" fmla="*/ 28 w 46"/>
                <a:gd name="T53" fmla="*/ 1 h 46"/>
                <a:gd name="T54" fmla="*/ 25 w 46"/>
                <a:gd name="T55" fmla="*/ 1 h 46"/>
                <a:gd name="T56" fmla="*/ 22 w 46"/>
                <a:gd name="T57" fmla="*/ 1 h 46"/>
                <a:gd name="T58" fmla="*/ 19 w 46"/>
                <a:gd name="T59" fmla="*/ 1 h 46"/>
                <a:gd name="T60" fmla="*/ 16 w 46"/>
                <a:gd name="T61" fmla="*/ 1 h 46"/>
                <a:gd name="T62" fmla="*/ 13 w 46"/>
                <a:gd name="T63" fmla="*/ 1 h 46"/>
                <a:gd name="T64" fmla="*/ 10 w 46"/>
                <a:gd name="T65" fmla="*/ 1 h 46"/>
                <a:gd name="T66" fmla="*/ 10 w 46"/>
                <a:gd name="T67" fmla="*/ 1 h 46"/>
                <a:gd name="T68" fmla="*/ 6 w 46"/>
                <a:gd name="T69" fmla="*/ 5 h 46"/>
                <a:gd name="T70" fmla="*/ 3 w 46"/>
                <a:gd name="T71" fmla="*/ 10 h 46"/>
                <a:gd name="T72" fmla="*/ 0 w 46"/>
                <a:gd name="T73" fmla="*/ 16 h 46"/>
                <a:gd name="T74" fmla="*/ 0 w 46"/>
                <a:gd name="T75" fmla="*/ 22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6"/>
                <a:gd name="T115" fmla="*/ 0 h 46"/>
                <a:gd name="T116" fmla="*/ 46 w 46"/>
                <a:gd name="T117" fmla="*/ 46 h 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6" h="46">
                  <a:moveTo>
                    <a:pt x="0" y="22"/>
                  </a:moveTo>
                  <a:lnTo>
                    <a:pt x="0" y="22"/>
                  </a:ln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path>
              </a:pathLst>
            </a:custGeom>
            <a:noFill/>
            <a:ln w="0">
              <a:solidFill>
                <a:srgbClr val="000000"/>
              </a:solidFill>
              <a:prstDash val="solid"/>
              <a:round/>
              <a:headEnd/>
              <a:tailEnd/>
            </a:ln>
          </p:spPr>
          <p:txBody>
            <a:bodyPr/>
            <a:lstStyle/>
            <a:p>
              <a:endParaRPr lang="ja-JP" altLang="en-US"/>
            </a:p>
          </p:txBody>
        </p:sp>
        <p:sp>
          <p:nvSpPr>
            <p:cNvPr id="50609" name="Freeform 425"/>
            <p:cNvSpPr>
              <a:spLocks/>
            </p:cNvSpPr>
            <p:nvPr/>
          </p:nvSpPr>
          <p:spPr bwMode="auto">
            <a:xfrm>
              <a:off x="3856" y="262"/>
              <a:ext cx="17" cy="35"/>
            </a:xfrm>
            <a:custGeom>
              <a:avLst/>
              <a:gdLst>
                <a:gd name="T0" fmla="*/ 0 w 17"/>
                <a:gd name="T1" fmla="*/ 33 h 35"/>
                <a:gd name="T2" fmla="*/ 2 w 17"/>
                <a:gd name="T3" fmla="*/ 33 h 35"/>
                <a:gd name="T4" fmla="*/ 5 w 17"/>
                <a:gd name="T5" fmla="*/ 33 h 35"/>
                <a:gd name="T6" fmla="*/ 7 w 17"/>
                <a:gd name="T7" fmla="*/ 34 h 35"/>
                <a:gd name="T8" fmla="*/ 10 w 17"/>
                <a:gd name="T9" fmla="*/ 35 h 35"/>
                <a:gd name="T10" fmla="*/ 17 w 17"/>
                <a:gd name="T11" fmla="*/ 0 h 35"/>
                <a:gd name="T12" fmla="*/ 14 w 17"/>
                <a:gd name="T13" fmla="*/ 0 h 35"/>
                <a:gd name="T14" fmla="*/ 12 w 17"/>
                <a:gd name="T15" fmla="*/ 0 h 35"/>
                <a:gd name="T16" fmla="*/ 9 w 17"/>
                <a:gd name="T17" fmla="*/ 0 h 35"/>
                <a:gd name="T18" fmla="*/ 7 w 17"/>
                <a:gd name="T19" fmla="*/ 0 h 35"/>
                <a:gd name="T20" fmla="*/ 0 w 17"/>
                <a:gd name="T21" fmla="*/ 33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35"/>
                <a:gd name="T35" fmla="*/ 17 w 1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35">
                  <a:moveTo>
                    <a:pt x="0" y="33"/>
                  </a:moveTo>
                  <a:lnTo>
                    <a:pt x="2" y="33"/>
                  </a:lnTo>
                  <a:lnTo>
                    <a:pt x="5" y="33"/>
                  </a:lnTo>
                  <a:lnTo>
                    <a:pt x="7" y="34"/>
                  </a:lnTo>
                  <a:lnTo>
                    <a:pt x="10" y="35"/>
                  </a:lnTo>
                  <a:lnTo>
                    <a:pt x="17" y="0"/>
                  </a:lnTo>
                  <a:lnTo>
                    <a:pt x="14" y="0"/>
                  </a:lnTo>
                  <a:lnTo>
                    <a:pt x="12" y="0"/>
                  </a:lnTo>
                  <a:lnTo>
                    <a:pt x="9" y="0"/>
                  </a:lnTo>
                  <a:lnTo>
                    <a:pt x="7" y="0"/>
                  </a:lnTo>
                  <a:lnTo>
                    <a:pt x="0" y="33"/>
                  </a:lnTo>
                  <a:close/>
                </a:path>
              </a:pathLst>
            </a:custGeom>
            <a:solidFill>
              <a:srgbClr val="FFFFFF"/>
            </a:solidFill>
            <a:ln w="9525">
              <a:noFill/>
              <a:round/>
              <a:headEnd/>
              <a:tailEnd/>
            </a:ln>
          </p:spPr>
          <p:txBody>
            <a:bodyPr/>
            <a:lstStyle/>
            <a:p>
              <a:endParaRPr lang="ja-JP" altLang="en-US"/>
            </a:p>
          </p:txBody>
        </p:sp>
        <p:sp>
          <p:nvSpPr>
            <p:cNvPr id="50610" name="Freeform 426"/>
            <p:cNvSpPr>
              <a:spLocks/>
            </p:cNvSpPr>
            <p:nvPr/>
          </p:nvSpPr>
          <p:spPr bwMode="auto">
            <a:xfrm>
              <a:off x="3856" y="262"/>
              <a:ext cx="17" cy="35"/>
            </a:xfrm>
            <a:custGeom>
              <a:avLst/>
              <a:gdLst>
                <a:gd name="T0" fmla="*/ 0 w 17"/>
                <a:gd name="T1" fmla="*/ 33 h 35"/>
                <a:gd name="T2" fmla="*/ 0 w 17"/>
                <a:gd name="T3" fmla="*/ 33 h 35"/>
                <a:gd name="T4" fmla="*/ 2 w 17"/>
                <a:gd name="T5" fmla="*/ 33 h 35"/>
                <a:gd name="T6" fmla="*/ 5 w 17"/>
                <a:gd name="T7" fmla="*/ 33 h 35"/>
                <a:gd name="T8" fmla="*/ 7 w 17"/>
                <a:gd name="T9" fmla="*/ 34 h 35"/>
                <a:gd name="T10" fmla="*/ 10 w 17"/>
                <a:gd name="T11" fmla="*/ 35 h 35"/>
                <a:gd name="T12" fmla="*/ 17 w 17"/>
                <a:gd name="T13" fmla="*/ 0 h 35"/>
                <a:gd name="T14" fmla="*/ 17 w 17"/>
                <a:gd name="T15" fmla="*/ 0 h 35"/>
                <a:gd name="T16" fmla="*/ 14 w 17"/>
                <a:gd name="T17" fmla="*/ 0 h 35"/>
                <a:gd name="T18" fmla="*/ 12 w 17"/>
                <a:gd name="T19" fmla="*/ 0 h 35"/>
                <a:gd name="T20" fmla="*/ 9 w 17"/>
                <a:gd name="T21" fmla="*/ 0 h 35"/>
                <a:gd name="T22" fmla="*/ 7 w 17"/>
                <a:gd name="T23" fmla="*/ 0 h 35"/>
                <a:gd name="T24" fmla="*/ 0 w 17"/>
                <a:gd name="T25" fmla="*/ 33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5"/>
                <a:gd name="T41" fmla="*/ 17 w 1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5">
                  <a:moveTo>
                    <a:pt x="0" y="33"/>
                  </a:moveTo>
                  <a:lnTo>
                    <a:pt x="0" y="33"/>
                  </a:lnTo>
                  <a:lnTo>
                    <a:pt x="2" y="33"/>
                  </a:lnTo>
                  <a:lnTo>
                    <a:pt x="5" y="33"/>
                  </a:lnTo>
                  <a:lnTo>
                    <a:pt x="7" y="34"/>
                  </a:lnTo>
                  <a:lnTo>
                    <a:pt x="10" y="35"/>
                  </a:lnTo>
                  <a:lnTo>
                    <a:pt x="17" y="0"/>
                  </a:lnTo>
                  <a:lnTo>
                    <a:pt x="14" y="0"/>
                  </a:lnTo>
                  <a:lnTo>
                    <a:pt x="12" y="0"/>
                  </a:lnTo>
                  <a:lnTo>
                    <a:pt x="9" y="0"/>
                  </a:lnTo>
                  <a:lnTo>
                    <a:pt x="7" y="0"/>
                  </a:lnTo>
                  <a:lnTo>
                    <a:pt x="0" y="33"/>
                  </a:lnTo>
                </a:path>
              </a:pathLst>
            </a:custGeom>
            <a:noFill/>
            <a:ln w="0">
              <a:solidFill>
                <a:srgbClr val="000000"/>
              </a:solidFill>
              <a:prstDash val="solid"/>
              <a:round/>
              <a:headEnd/>
              <a:tailEnd/>
            </a:ln>
          </p:spPr>
          <p:txBody>
            <a:bodyPr/>
            <a:lstStyle/>
            <a:p>
              <a:endParaRPr lang="ja-JP" altLang="en-US"/>
            </a:p>
          </p:txBody>
        </p:sp>
        <p:sp>
          <p:nvSpPr>
            <p:cNvPr id="50611" name="Freeform 427"/>
            <p:cNvSpPr>
              <a:spLocks/>
            </p:cNvSpPr>
            <p:nvPr/>
          </p:nvSpPr>
          <p:spPr bwMode="auto">
            <a:xfrm>
              <a:off x="3826" y="295"/>
              <a:ext cx="58" cy="60"/>
            </a:xfrm>
            <a:custGeom>
              <a:avLst/>
              <a:gdLst>
                <a:gd name="T0" fmla="*/ 40 w 58"/>
                <a:gd name="T1" fmla="*/ 2 h 60"/>
                <a:gd name="T2" fmla="*/ 37 w 58"/>
                <a:gd name="T3" fmla="*/ 1 h 60"/>
                <a:gd name="T4" fmla="*/ 35 w 58"/>
                <a:gd name="T5" fmla="*/ 0 h 60"/>
                <a:gd name="T6" fmla="*/ 32 w 58"/>
                <a:gd name="T7" fmla="*/ 0 h 60"/>
                <a:gd name="T8" fmla="*/ 30 w 58"/>
                <a:gd name="T9" fmla="*/ 0 h 60"/>
                <a:gd name="T10" fmla="*/ 30 w 58"/>
                <a:gd name="T11" fmla="*/ 0 h 60"/>
                <a:gd name="T12" fmla="*/ 30 w 58"/>
                <a:gd name="T13" fmla="*/ 0 h 60"/>
                <a:gd name="T14" fmla="*/ 29 w 58"/>
                <a:gd name="T15" fmla="*/ 0 h 60"/>
                <a:gd name="T16" fmla="*/ 29 w 58"/>
                <a:gd name="T17" fmla="*/ 0 h 60"/>
                <a:gd name="T18" fmla="*/ 23 w 58"/>
                <a:gd name="T19" fmla="*/ 0 h 60"/>
                <a:gd name="T20" fmla="*/ 18 w 58"/>
                <a:gd name="T21" fmla="*/ 2 h 60"/>
                <a:gd name="T22" fmla="*/ 13 w 58"/>
                <a:gd name="T23" fmla="*/ 5 h 60"/>
                <a:gd name="T24" fmla="*/ 9 w 58"/>
                <a:gd name="T25" fmla="*/ 9 h 60"/>
                <a:gd name="T26" fmla="*/ 5 w 58"/>
                <a:gd name="T27" fmla="*/ 13 h 60"/>
                <a:gd name="T28" fmla="*/ 2 w 58"/>
                <a:gd name="T29" fmla="*/ 18 h 60"/>
                <a:gd name="T30" fmla="*/ 1 w 58"/>
                <a:gd name="T31" fmla="*/ 23 h 60"/>
                <a:gd name="T32" fmla="*/ 0 w 58"/>
                <a:gd name="T33" fmla="*/ 29 h 60"/>
                <a:gd name="T34" fmla="*/ 1 w 58"/>
                <a:gd name="T35" fmla="*/ 35 h 60"/>
                <a:gd name="T36" fmla="*/ 2 w 58"/>
                <a:gd name="T37" fmla="*/ 41 h 60"/>
                <a:gd name="T38" fmla="*/ 5 w 58"/>
                <a:gd name="T39" fmla="*/ 46 h 60"/>
                <a:gd name="T40" fmla="*/ 9 w 58"/>
                <a:gd name="T41" fmla="*/ 51 h 60"/>
                <a:gd name="T42" fmla="*/ 13 w 58"/>
                <a:gd name="T43" fmla="*/ 55 h 60"/>
                <a:gd name="T44" fmla="*/ 18 w 58"/>
                <a:gd name="T45" fmla="*/ 57 h 60"/>
                <a:gd name="T46" fmla="*/ 23 w 58"/>
                <a:gd name="T47" fmla="*/ 59 h 60"/>
                <a:gd name="T48" fmla="*/ 29 w 58"/>
                <a:gd name="T49" fmla="*/ 60 h 60"/>
                <a:gd name="T50" fmla="*/ 35 w 58"/>
                <a:gd name="T51" fmla="*/ 59 h 60"/>
                <a:gd name="T52" fmla="*/ 40 w 58"/>
                <a:gd name="T53" fmla="*/ 57 h 60"/>
                <a:gd name="T54" fmla="*/ 45 w 58"/>
                <a:gd name="T55" fmla="*/ 55 h 60"/>
                <a:gd name="T56" fmla="*/ 49 w 58"/>
                <a:gd name="T57" fmla="*/ 51 h 60"/>
                <a:gd name="T58" fmla="*/ 53 w 58"/>
                <a:gd name="T59" fmla="*/ 46 h 60"/>
                <a:gd name="T60" fmla="*/ 56 w 58"/>
                <a:gd name="T61" fmla="*/ 41 h 60"/>
                <a:gd name="T62" fmla="*/ 58 w 58"/>
                <a:gd name="T63" fmla="*/ 35 h 60"/>
                <a:gd name="T64" fmla="*/ 58 w 58"/>
                <a:gd name="T65" fmla="*/ 29 h 60"/>
                <a:gd name="T66" fmla="*/ 58 w 58"/>
                <a:gd name="T67" fmla="*/ 25 h 60"/>
                <a:gd name="T68" fmla="*/ 57 w 58"/>
                <a:gd name="T69" fmla="*/ 20 h 60"/>
                <a:gd name="T70" fmla="*/ 55 w 58"/>
                <a:gd name="T71" fmla="*/ 16 h 60"/>
                <a:gd name="T72" fmla="*/ 53 w 58"/>
                <a:gd name="T73" fmla="*/ 13 h 60"/>
                <a:gd name="T74" fmla="*/ 50 w 58"/>
                <a:gd name="T75" fmla="*/ 9 h 60"/>
                <a:gd name="T76" fmla="*/ 47 w 58"/>
                <a:gd name="T77" fmla="*/ 6 h 60"/>
                <a:gd name="T78" fmla="*/ 44 w 58"/>
                <a:gd name="T79" fmla="*/ 4 h 60"/>
                <a:gd name="T80" fmla="*/ 40 w 58"/>
                <a:gd name="T81" fmla="*/ 2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0"/>
                <a:gd name="T125" fmla="*/ 58 w 5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0">
                  <a:moveTo>
                    <a:pt x="40" y="2"/>
                  </a:move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close/>
                </a:path>
              </a:pathLst>
            </a:custGeom>
            <a:solidFill>
              <a:srgbClr val="3F3F3F"/>
            </a:solidFill>
            <a:ln w="9525">
              <a:noFill/>
              <a:round/>
              <a:headEnd/>
              <a:tailEnd/>
            </a:ln>
          </p:spPr>
          <p:txBody>
            <a:bodyPr/>
            <a:lstStyle/>
            <a:p>
              <a:endParaRPr lang="ja-JP" altLang="en-US"/>
            </a:p>
          </p:txBody>
        </p:sp>
        <p:sp>
          <p:nvSpPr>
            <p:cNvPr id="50612" name="Freeform 428"/>
            <p:cNvSpPr>
              <a:spLocks/>
            </p:cNvSpPr>
            <p:nvPr/>
          </p:nvSpPr>
          <p:spPr bwMode="auto">
            <a:xfrm>
              <a:off x="3826" y="295"/>
              <a:ext cx="58" cy="60"/>
            </a:xfrm>
            <a:custGeom>
              <a:avLst/>
              <a:gdLst>
                <a:gd name="T0" fmla="*/ 40 w 58"/>
                <a:gd name="T1" fmla="*/ 2 h 60"/>
                <a:gd name="T2" fmla="*/ 40 w 58"/>
                <a:gd name="T3" fmla="*/ 2 h 60"/>
                <a:gd name="T4" fmla="*/ 37 w 58"/>
                <a:gd name="T5" fmla="*/ 1 h 60"/>
                <a:gd name="T6" fmla="*/ 35 w 58"/>
                <a:gd name="T7" fmla="*/ 0 h 60"/>
                <a:gd name="T8" fmla="*/ 32 w 58"/>
                <a:gd name="T9" fmla="*/ 0 h 60"/>
                <a:gd name="T10" fmla="*/ 30 w 58"/>
                <a:gd name="T11" fmla="*/ 0 h 60"/>
                <a:gd name="T12" fmla="*/ 30 w 58"/>
                <a:gd name="T13" fmla="*/ 0 h 60"/>
                <a:gd name="T14" fmla="*/ 30 w 58"/>
                <a:gd name="T15" fmla="*/ 0 h 60"/>
                <a:gd name="T16" fmla="*/ 30 w 58"/>
                <a:gd name="T17" fmla="*/ 0 h 60"/>
                <a:gd name="T18" fmla="*/ 29 w 58"/>
                <a:gd name="T19" fmla="*/ 0 h 60"/>
                <a:gd name="T20" fmla="*/ 29 w 58"/>
                <a:gd name="T21" fmla="*/ 0 h 60"/>
                <a:gd name="T22" fmla="*/ 29 w 58"/>
                <a:gd name="T23" fmla="*/ 0 h 60"/>
                <a:gd name="T24" fmla="*/ 23 w 58"/>
                <a:gd name="T25" fmla="*/ 0 h 60"/>
                <a:gd name="T26" fmla="*/ 18 w 58"/>
                <a:gd name="T27" fmla="*/ 2 h 60"/>
                <a:gd name="T28" fmla="*/ 13 w 58"/>
                <a:gd name="T29" fmla="*/ 5 h 60"/>
                <a:gd name="T30" fmla="*/ 9 w 58"/>
                <a:gd name="T31" fmla="*/ 9 h 60"/>
                <a:gd name="T32" fmla="*/ 5 w 58"/>
                <a:gd name="T33" fmla="*/ 13 h 60"/>
                <a:gd name="T34" fmla="*/ 2 w 58"/>
                <a:gd name="T35" fmla="*/ 18 h 60"/>
                <a:gd name="T36" fmla="*/ 1 w 58"/>
                <a:gd name="T37" fmla="*/ 23 h 60"/>
                <a:gd name="T38" fmla="*/ 0 w 58"/>
                <a:gd name="T39" fmla="*/ 29 h 60"/>
                <a:gd name="T40" fmla="*/ 0 w 58"/>
                <a:gd name="T41" fmla="*/ 29 h 60"/>
                <a:gd name="T42" fmla="*/ 1 w 58"/>
                <a:gd name="T43" fmla="*/ 35 h 60"/>
                <a:gd name="T44" fmla="*/ 2 w 58"/>
                <a:gd name="T45" fmla="*/ 41 h 60"/>
                <a:gd name="T46" fmla="*/ 5 w 58"/>
                <a:gd name="T47" fmla="*/ 46 h 60"/>
                <a:gd name="T48" fmla="*/ 9 w 58"/>
                <a:gd name="T49" fmla="*/ 51 h 60"/>
                <a:gd name="T50" fmla="*/ 13 w 58"/>
                <a:gd name="T51" fmla="*/ 55 h 60"/>
                <a:gd name="T52" fmla="*/ 18 w 58"/>
                <a:gd name="T53" fmla="*/ 57 h 60"/>
                <a:gd name="T54" fmla="*/ 23 w 58"/>
                <a:gd name="T55" fmla="*/ 59 h 60"/>
                <a:gd name="T56" fmla="*/ 29 w 58"/>
                <a:gd name="T57" fmla="*/ 60 h 60"/>
                <a:gd name="T58" fmla="*/ 29 w 58"/>
                <a:gd name="T59" fmla="*/ 60 h 60"/>
                <a:gd name="T60" fmla="*/ 35 w 58"/>
                <a:gd name="T61" fmla="*/ 59 h 60"/>
                <a:gd name="T62" fmla="*/ 40 w 58"/>
                <a:gd name="T63" fmla="*/ 57 h 60"/>
                <a:gd name="T64" fmla="*/ 45 w 58"/>
                <a:gd name="T65" fmla="*/ 55 h 60"/>
                <a:gd name="T66" fmla="*/ 49 w 58"/>
                <a:gd name="T67" fmla="*/ 51 h 60"/>
                <a:gd name="T68" fmla="*/ 53 w 58"/>
                <a:gd name="T69" fmla="*/ 46 h 60"/>
                <a:gd name="T70" fmla="*/ 56 w 58"/>
                <a:gd name="T71" fmla="*/ 41 h 60"/>
                <a:gd name="T72" fmla="*/ 58 w 58"/>
                <a:gd name="T73" fmla="*/ 35 h 60"/>
                <a:gd name="T74" fmla="*/ 58 w 58"/>
                <a:gd name="T75" fmla="*/ 29 h 60"/>
                <a:gd name="T76" fmla="*/ 58 w 58"/>
                <a:gd name="T77" fmla="*/ 29 h 60"/>
                <a:gd name="T78" fmla="*/ 58 w 58"/>
                <a:gd name="T79" fmla="*/ 25 h 60"/>
                <a:gd name="T80" fmla="*/ 57 w 58"/>
                <a:gd name="T81" fmla="*/ 20 h 60"/>
                <a:gd name="T82" fmla="*/ 55 w 58"/>
                <a:gd name="T83" fmla="*/ 16 h 60"/>
                <a:gd name="T84" fmla="*/ 53 w 58"/>
                <a:gd name="T85" fmla="*/ 13 h 60"/>
                <a:gd name="T86" fmla="*/ 50 w 58"/>
                <a:gd name="T87" fmla="*/ 9 h 60"/>
                <a:gd name="T88" fmla="*/ 47 w 58"/>
                <a:gd name="T89" fmla="*/ 6 h 60"/>
                <a:gd name="T90" fmla="*/ 44 w 58"/>
                <a:gd name="T91" fmla="*/ 4 h 60"/>
                <a:gd name="T92" fmla="*/ 40 w 58"/>
                <a:gd name="T93" fmla="*/ 2 h 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
                <a:gd name="T142" fmla="*/ 0 h 60"/>
                <a:gd name="T143" fmla="*/ 58 w 58"/>
                <a:gd name="T144" fmla="*/ 60 h 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 h="60">
                  <a:moveTo>
                    <a:pt x="40" y="2"/>
                  </a:moveTo>
                  <a:lnTo>
                    <a:pt x="40" y="2"/>
                  </a:ln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path>
              </a:pathLst>
            </a:custGeom>
            <a:noFill/>
            <a:ln w="0">
              <a:solidFill>
                <a:srgbClr val="000000"/>
              </a:solidFill>
              <a:prstDash val="solid"/>
              <a:round/>
              <a:headEnd/>
              <a:tailEnd/>
            </a:ln>
          </p:spPr>
          <p:txBody>
            <a:bodyPr/>
            <a:lstStyle/>
            <a:p>
              <a:endParaRPr lang="ja-JP" altLang="en-US"/>
            </a:p>
          </p:txBody>
        </p:sp>
        <p:sp>
          <p:nvSpPr>
            <p:cNvPr id="50613" name="Freeform 429"/>
            <p:cNvSpPr>
              <a:spLocks/>
            </p:cNvSpPr>
            <p:nvPr/>
          </p:nvSpPr>
          <p:spPr bwMode="auto">
            <a:xfrm>
              <a:off x="3616" y="253"/>
              <a:ext cx="16" cy="45"/>
            </a:xfrm>
            <a:custGeom>
              <a:avLst/>
              <a:gdLst>
                <a:gd name="T0" fmla="*/ 0 w 16"/>
                <a:gd name="T1" fmla="*/ 44 h 45"/>
                <a:gd name="T2" fmla="*/ 0 w 16"/>
                <a:gd name="T3" fmla="*/ 44 h 45"/>
                <a:gd name="T4" fmla="*/ 1 w 16"/>
                <a:gd name="T5" fmla="*/ 44 h 45"/>
                <a:gd name="T6" fmla="*/ 1 w 16"/>
                <a:gd name="T7" fmla="*/ 44 h 45"/>
                <a:gd name="T8" fmla="*/ 1 w 16"/>
                <a:gd name="T9" fmla="*/ 44 h 45"/>
                <a:gd name="T10" fmla="*/ 3 w 16"/>
                <a:gd name="T11" fmla="*/ 44 h 45"/>
                <a:gd name="T12" fmla="*/ 6 w 16"/>
                <a:gd name="T13" fmla="*/ 44 h 45"/>
                <a:gd name="T14" fmla="*/ 8 w 16"/>
                <a:gd name="T15" fmla="*/ 45 h 45"/>
                <a:gd name="T16" fmla="*/ 10 w 16"/>
                <a:gd name="T17" fmla="*/ 45 h 45"/>
                <a:gd name="T18" fmla="*/ 16 w 16"/>
                <a:gd name="T19" fmla="*/ 1 h 45"/>
                <a:gd name="T20" fmla="*/ 14 w 16"/>
                <a:gd name="T21" fmla="*/ 0 h 45"/>
                <a:gd name="T22" fmla="*/ 11 w 16"/>
                <a:gd name="T23" fmla="*/ 0 h 45"/>
                <a:gd name="T24" fmla="*/ 8 w 16"/>
                <a:gd name="T25" fmla="*/ 0 h 45"/>
                <a:gd name="T26" fmla="*/ 6 w 16"/>
                <a:gd name="T27" fmla="*/ 0 h 45"/>
                <a:gd name="T28" fmla="*/ 0 w 16"/>
                <a:gd name="T29" fmla="*/ 44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45"/>
                <a:gd name="T47" fmla="*/ 16 w 16"/>
                <a:gd name="T48" fmla="*/ 45 h 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close/>
                </a:path>
              </a:pathLst>
            </a:custGeom>
            <a:solidFill>
              <a:srgbClr val="FFFFFF"/>
            </a:solidFill>
            <a:ln w="9525">
              <a:noFill/>
              <a:round/>
              <a:headEnd/>
              <a:tailEnd/>
            </a:ln>
          </p:spPr>
          <p:txBody>
            <a:bodyPr/>
            <a:lstStyle/>
            <a:p>
              <a:endParaRPr lang="ja-JP" altLang="en-US"/>
            </a:p>
          </p:txBody>
        </p:sp>
        <p:sp>
          <p:nvSpPr>
            <p:cNvPr id="50614" name="Freeform 430"/>
            <p:cNvSpPr>
              <a:spLocks/>
            </p:cNvSpPr>
            <p:nvPr/>
          </p:nvSpPr>
          <p:spPr bwMode="auto">
            <a:xfrm>
              <a:off x="3616" y="253"/>
              <a:ext cx="16" cy="45"/>
            </a:xfrm>
            <a:custGeom>
              <a:avLst/>
              <a:gdLst>
                <a:gd name="T0" fmla="*/ 0 w 16"/>
                <a:gd name="T1" fmla="*/ 44 h 45"/>
                <a:gd name="T2" fmla="*/ 0 w 16"/>
                <a:gd name="T3" fmla="*/ 44 h 45"/>
                <a:gd name="T4" fmla="*/ 0 w 16"/>
                <a:gd name="T5" fmla="*/ 44 h 45"/>
                <a:gd name="T6" fmla="*/ 1 w 16"/>
                <a:gd name="T7" fmla="*/ 44 h 45"/>
                <a:gd name="T8" fmla="*/ 1 w 16"/>
                <a:gd name="T9" fmla="*/ 44 h 45"/>
                <a:gd name="T10" fmla="*/ 1 w 16"/>
                <a:gd name="T11" fmla="*/ 44 h 45"/>
                <a:gd name="T12" fmla="*/ 1 w 16"/>
                <a:gd name="T13" fmla="*/ 44 h 45"/>
                <a:gd name="T14" fmla="*/ 3 w 16"/>
                <a:gd name="T15" fmla="*/ 44 h 45"/>
                <a:gd name="T16" fmla="*/ 6 w 16"/>
                <a:gd name="T17" fmla="*/ 44 h 45"/>
                <a:gd name="T18" fmla="*/ 8 w 16"/>
                <a:gd name="T19" fmla="*/ 45 h 45"/>
                <a:gd name="T20" fmla="*/ 10 w 16"/>
                <a:gd name="T21" fmla="*/ 45 h 45"/>
                <a:gd name="T22" fmla="*/ 16 w 16"/>
                <a:gd name="T23" fmla="*/ 1 h 45"/>
                <a:gd name="T24" fmla="*/ 16 w 16"/>
                <a:gd name="T25" fmla="*/ 1 h 45"/>
                <a:gd name="T26" fmla="*/ 14 w 16"/>
                <a:gd name="T27" fmla="*/ 0 h 45"/>
                <a:gd name="T28" fmla="*/ 11 w 16"/>
                <a:gd name="T29" fmla="*/ 0 h 45"/>
                <a:gd name="T30" fmla="*/ 8 w 16"/>
                <a:gd name="T31" fmla="*/ 0 h 45"/>
                <a:gd name="T32" fmla="*/ 6 w 16"/>
                <a:gd name="T33" fmla="*/ 0 h 45"/>
                <a:gd name="T34" fmla="*/ 0 w 16"/>
                <a:gd name="T35" fmla="*/ 44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45"/>
                <a:gd name="T56" fmla="*/ 16 w 16"/>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path>
              </a:pathLst>
            </a:custGeom>
            <a:noFill/>
            <a:ln w="0">
              <a:solidFill>
                <a:srgbClr val="000000"/>
              </a:solidFill>
              <a:prstDash val="solid"/>
              <a:round/>
              <a:headEnd/>
              <a:tailEnd/>
            </a:ln>
          </p:spPr>
          <p:txBody>
            <a:bodyPr/>
            <a:lstStyle/>
            <a:p>
              <a:endParaRPr lang="ja-JP" altLang="en-US"/>
            </a:p>
          </p:txBody>
        </p:sp>
        <p:sp>
          <p:nvSpPr>
            <p:cNvPr id="50615" name="Freeform 431"/>
            <p:cNvSpPr>
              <a:spLocks/>
            </p:cNvSpPr>
            <p:nvPr/>
          </p:nvSpPr>
          <p:spPr bwMode="auto">
            <a:xfrm>
              <a:off x="3598" y="297"/>
              <a:ext cx="39" cy="40"/>
            </a:xfrm>
            <a:custGeom>
              <a:avLst/>
              <a:gdLst>
                <a:gd name="T0" fmla="*/ 28 w 39"/>
                <a:gd name="T1" fmla="*/ 1 h 40"/>
                <a:gd name="T2" fmla="*/ 26 w 39"/>
                <a:gd name="T3" fmla="*/ 1 h 40"/>
                <a:gd name="T4" fmla="*/ 24 w 39"/>
                <a:gd name="T5" fmla="*/ 0 h 40"/>
                <a:gd name="T6" fmla="*/ 21 w 39"/>
                <a:gd name="T7" fmla="*/ 0 h 40"/>
                <a:gd name="T8" fmla="*/ 19 w 39"/>
                <a:gd name="T9" fmla="*/ 0 h 40"/>
                <a:gd name="T10" fmla="*/ 19 w 39"/>
                <a:gd name="T11" fmla="*/ 0 h 40"/>
                <a:gd name="T12" fmla="*/ 19 w 39"/>
                <a:gd name="T13" fmla="*/ 0 h 40"/>
                <a:gd name="T14" fmla="*/ 18 w 39"/>
                <a:gd name="T15" fmla="*/ 0 h 40"/>
                <a:gd name="T16" fmla="*/ 18 w 39"/>
                <a:gd name="T17" fmla="*/ 0 h 40"/>
                <a:gd name="T18" fmla="*/ 14 w 39"/>
                <a:gd name="T19" fmla="*/ 0 h 40"/>
                <a:gd name="T20" fmla="*/ 10 w 39"/>
                <a:gd name="T21" fmla="*/ 2 h 40"/>
                <a:gd name="T22" fmla="*/ 7 w 39"/>
                <a:gd name="T23" fmla="*/ 4 h 40"/>
                <a:gd name="T24" fmla="*/ 5 w 39"/>
                <a:gd name="T25" fmla="*/ 6 h 40"/>
                <a:gd name="T26" fmla="*/ 3 w 39"/>
                <a:gd name="T27" fmla="*/ 9 h 40"/>
                <a:gd name="T28" fmla="*/ 1 w 39"/>
                <a:gd name="T29" fmla="*/ 12 h 40"/>
                <a:gd name="T30" fmla="*/ 0 w 39"/>
                <a:gd name="T31" fmla="*/ 16 h 40"/>
                <a:gd name="T32" fmla="*/ 0 w 39"/>
                <a:gd name="T33" fmla="*/ 20 h 40"/>
                <a:gd name="T34" fmla="*/ 0 w 39"/>
                <a:gd name="T35" fmla="*/ 24 h 40"/>
                <a:gd name="T36" fmla="*/ 1 w 39"/>
                <a:gd name="T37" fmla="*/ 28 h 40"/>
                <a:gd name="T38" fmla="*/ 3 w 39"/>
                <a:gd name="T39" fmla="*/ 31 h 40"/>
                <a:gd name="T40" fmla="*/ 5 w 39"/>
                <a:gd name="T41" fmla="*/ 34 h 40"/>
                <a:gd name="T42" fmla="*/ 8 w 39"/>
                <a:gd name="T43" fmla="*/ 37 h 40"/>
                <a:gd name="T44" fmla="*/ 12 w 39"/>
                <a:gd name="T45" fmla="*/ 39 h 40"/>
                <a:gd name="T46" fmla="*/ 16 w 39"/>
                <a:gd name="T47" fmla="*/ 40 h 40"/>
                <a:gd name="T48" fmla="*/ 19 w 39"/>
                <a:gd name="T49" fmla="*/ 40 h 40"/>
                <a:gd name="T50" fmla="*/ 23 w 39"/>
                <a:gd name="T51" fmla="*/ 40 h 40"/>
                <a:gd name="T52" fmla="*/ 27 w 39"/>
                <a:gd name="T53" fmla="*/ 39 h 40"/>
                <a:gd name="T54" fmla="*/ 31 w 39"/>
                <a:gd name="T55" fmla="*/ 37 h 40"/>
                <a:gd name="T56" fmla="*/ 33 w 39"/>
                <a:gd name="T57" fmla="*/ 34 h 40"/>
                <a:gd name="T58" fmla="*/ 36 w 39"/>
                <a:gd name="T59" fmla="*/ 31 h 40"/>
                <a:gd name="T60" fmla="*/ 38 w 39"/>
                <a:gd name="T61" fmla="*/ 28 h 40"/>
                <a:gd name="T62" fmla="*/ 39 w 39"/>
                <a:gd name="T63" fmla="*/ 24 h 40"/>
                <a:gd name="T64" fmla="*/ 39 w 39"/>
                <a:gd name="T65" fmla="*/ 20 h 40"/>
                <a:gd name="T66" fmla="*/ 38 w 39"/>
                <a:gd name="T67" fmla="*/ 14 h 40"/>
                <a:gd name="T68" fmla="*/ 36 w 39"/>
                <a:gd name="T69" fmla="*/ 9 h 40"/>
                <a:gd name="T70" fmla="*/ 33 w 39"/>
                <a:gd name="T71" fmla="*/ 4 h 40"/>
                <a:gd name="T72" fmla="*/ 28 w 39"/>
                <a:gd name="T73" fmla="*/ 1 h 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
                <a:gd name="T112" fmla="*/ 0 h 40"/>
                <a:gd name="T113" fmla="*/ 39 w 39"/>
                <a:gd name="T114" fmla="*/ 40 h 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 h="40">
                  <a:moveTo>
                    <a:pt x="28" y="1"/>
                  </a:move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close/>
                </a:path>
              </a:pathLst>
            </a:custGeom>
            <a:solidFill>
              <a:srgbClr val="3F3F3F"/>
            </a:solidFill>
            <a:ln w="9525">
              <a:noFill/>
              <a:round/>
              <a:headEnd/>
              <a:tailEnd/>
            </a:ln>
          </p:spPr>
          <p:txBody>
            <a:bodyPr/>
            <a:lstStyle/>
            <a:p>
              <a:endParaRPr lang="ja-JP" altLang="en-US"/>
            </a:p>
          </p:txBody>
        </p:sp>
        <p:sp>
          <p:nvSpPr>
            <p:cNvPr id="50616" name="Freeform 432"/>
            <p:cNvSpPr>
              <a:spLocks/>
            </p:cNvSpPr>
            <p:nvPr/>
          </p:nvSpPr>
          <p:spPr bwMode="auto">
            <a:xfrm>
              <a:off x="3598" y="297"/>
              <a:ext cx="39" cy="40"/>
            </a:xfrm>
            <a:custGeom>
              <a:avLst/>
              <a:gdLst>
                <a:gd name="T0" fmla="*/ 28 w 39"/>
                <a:gd name="T1" fmla="*/ 1 h 40"/>
                <a:gd name="T2" fmla="*/ 28 w 39"/>
                <a:gd name="T3" fmla="*/ 1 h 40"/>
                <a:gd name="T4" fmla="*/ 26 w 39"/>
                <a:gd name="T5" fmla="*/ 1 h 40"/>
                <a:gd name="T6" fmla="*/ 24 w 39"/>
                <a:gd name="T7" fmla="*/ 0 h 40"/>
                <a:gd name="T8" fmla="*/ 21 w 39"/>
                <a:gd name="T9" fmla="*/ 0 h 40"/>
                <a:gd name="T10" fmla="*/ 19 w 39"/>
                <a:gd name="T11" fmla="*/ 0 h 40"/>
                <a:gd name="T12" fmla="*/ 19 w 39"/>
                <a:gd name="T13" fmla="*/ 0 h 40"/>
                <a:gd name="T14" fmla="*/ 19 w 39"/>
                <a:gd name="T15" fmla="*/ 0 h 40"/>
                <a:gd name="T16" fmla="*/ 19 w 39"/>
                <a:gd name="T17" fmla="*/ 0 h 40"/>
                <a:gd name="T18" fmla="*/ 18 w 39"/>
                <a:gd name="T19" fmla="*/ 0 h 40"/>
                <a:gd name="T20" fmla="*/ 18 w 39"/>
                <a:gd name="T21" fmla="*/ 0 h 40"/>
                <a:gd name="T22" fmla="*/ 18 w 39"/>
                <a:gd name="T23" fmla="*/ 0 h 40"/>
                <a:gd name="T24" fmla="*/ 14 w 39"/>
                <a:gd name="T25" fmla="*/ 0 h 40"/>
                <a:gd name="T26" fmla="*/ 10 w 39"/>
                <a:gd name="T27" fmla="*/ 2 h 40"/>
                <a:gd name="T28" fmla="*/ 7 w 39"/>
                <a:gd name="T29" fmla="*/ 4 h 40"/>
                <a:gd name="T30" fmla="*/ 5 w 39"/>
                <a:gd name="T31" fmla="*/ 6 h 40"/>
                <a:gd name="T32" fmla="*/ 3 w 39"/>
                <a:gd name="T33" fmla="*/ 9 h 40"/>
                <a:gd name="T34" fmla="*/ 1 w 39"/>
                <a:gd name="T35" fmla="*/ 12 h 40"/>
                <a:gd name="T36" fmla="*/ 0 w 39"/>
                <a:gd name="T37" fmla="*/ 16 h 40"/>
                <a:gd name="T38" fmla="*/ 0 w 39"/>
                <a:gd name="T39" fmla="*/ 20 h 40"/>
                <a:gd name="T40" fmla="*/ 0 w 39"/>
                <a:gd name="T41" fmla="*/ 20 h 40"/>
                <a:gd name="T42" fmla="*/ 0 w 39"/>
                <a:gd name="T43" fmla="*/ 24 h 40"/>
                <a:gd name="T44" fmla="*/ 1 w 39"/>
                <a:gd name="T45" fmla="*/ 28 h 40"/>
                <a:gd name="T46" fmla="*/ 3 w 39"/>
                <a:gd name="T47" fmla="*/ 31 h 40"/>
                <a:gd name="T48" fmla="*/ 5 w 39"/>
                <a:gd name="T49" fmla="*/ 34 h 40"/>
                <a:gd name="T50" fmla="*/ 8 w 39"/>
                <a:gd name="T51" fmla="*/ 37 h 40"/>
                <a:gd name="T52" fmla="*/ 12 w 39"/>
                <a:gd name="T53" fmla="*/ 39 h 40"/>
                <a:gd name="T54" fmla="*/ 16 w 39"/>
                <a:gd name="T55" fmla="*/ 40 h 40"/>
                <a:gd name="T56" fmla="*/ 19 w 39"/>
                <a:gd name="T57" fmla="*/ 40 h 40"/>
                <a:gd name="T58" fmla="*/ 19 w 39"/>
                <a:gd name="T59" fmla="*/ 40 h 40"/>
                <a:gd name="T60" fmla="*/ 23 w 39"/>
                <a:gd name="T61" fmla="*/ 40 h 40"/>
                <a:gd name="T62" fmla="*/ 27 w 39"/>
                <a:gd name="T63" fmla="*/ 39 h 40"/>
                <a:gd name="T64" fmla="*/ 31 w 39"/>
                <a:gd name="T65" fmla="*/ 37 h 40"/>
                <a:gd name="T66" fmla="*/ 33 w 39"/>
                <a:gd name="T67" fmla="*/ 34 h 40"/>
                <a:gd name="T68" fmla="*/ 36 w 39"/>
                <a:gd name="T69" fmla="*/ 31 h 40"/>
                <a:gd name="T70" fmla="*/ 38 w 39"/>
                <a:gd name="T71" fmla="*/ 28 h 40"/>
                <a:gd name="T72" fmla="*/ 39 w 39"/>
                <a:gd name="T73" fmla="*/ 24 h 40"/>
                <a:gd name="T74" fmla="*/ 39 w 39"/>
                <a:gd name="T75" fmla="*/ 20 h 40"/>
                <a:gd name="T76" fmla="*/ 39 w 39"/>
                <a:gd name="T77" fmla="*/ 20 h 40"/>
                <a:gd name="T78" fmla="*/ 38 w 39"/>
                <a:gd name="T79" fmla="*/ 14 h 40"/>
                <a:gd name="T80" fmla="*/ 36 w 39"/>
                <a:gd name="T81" fmla="*/ 9 h 40"/>
                <a:gd name="T82" fmla="*/ 33 w 39"/>
                <a:gd name="T83" fmla="*/ 4 h 40"/>
                <a:gd name="T84" fmla="*/ 28 w 39"/>
                <a:gd name="T85" fmla="*/ 1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0"/>
                <a:gd name="T131" fmla="*/ 39 w 39"/>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0">
                  <a:moveTo>
                    <a:pt x="28" y="1"/>
                  </a:moveTo>
                  <a:lnTo>
                    <a:pt x="28" y="1"/>
                  </a:ln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path>
              </a:pathLst>
            </a:custGeom>
            <a:noFill/>
            <a:ln w="0">
              <a:solidFill>
                <a:srgbClr val="000000"/>
              </a:solidFill>
              <a:prstDash val="solid"/>
              <a:round/>
              <a:headEnd/>
              <a:tailEnd/>
            </a:ln>
          </p:spPr>
          <p:txBody>
            <a:bodyPr/>
            <a:lstStyle/>
            <a:p>
              <a:endParaRPr lang="ja-JP" altLang="en-US"/>
            </a:p>
          </p:txBody>
        </p:sp>
        <p:sp>
          <p:nvSpPr>
            <p:cNvPr id="50617" name="Freeform 433"/>
            <p:cNvSpPr>
              <a:spLocks/>
            </p:cNvSpPr>
            <p:nvPr/>
          </p:nvSpPr>
          <p:spPr bwMode="auto">
            <a:xfrm>
              <a:off x="3543" y="113"/>
              <a:ext cx="16" cy="80"/>
            </a:xfrm>
            <a:custGeom>
              <a:avLst/>
              <a:gdLst>
                <a:gd name="T0" fmla="*/ 12 w 16"/>
                <a:gd name="T1" fmla="*/ 71 h 80"/>
                <a:gd name="T2" fmla="*/ 12 w 16"/>
                <a:gd name="T3" fmla="*/ 70 h 80"/>
                <a:gd name="T4" fmla="*/ 12 w 16"/>
                <a:gd name="T5" fmla="*/ 70 h 80"/>
                <a:gd name="T6" fmla="*/ 12 w 16"/>
                <a:gd name="T7" fmla="*/ 69 h 80"/>
                <a:gd name="T8" fmla="*/ 13 w 16"/>
                <a:gd name="T9" fmla="*/ 68 h 80"/>
                <a:gd name="T10" fmla="*/ 14 w 16"/>
                <a:gd name="T11" fmla="*/ 52 h 80"/>
                <a:gd name="T12" fmla="*/ 15 w 16"/>
                <a:gd name="T13" fmla="*/ 34 h 80"/>
                <a:gd name="T14" fmla="*/ 15 w 16"/>
                <a:gd name="T15" fmla="*/ 19 h 80"/>
                <a:gd name="T16" fmla="*/ 16 w 16"/>
                <a:gd name="T17" fmla="*/ 10 h 80"/>
                <a:gd name="T18" fmla="*/ 14 w 16"/>
                <a:gd name="T19" fmla="*/ 3 h 80"/>
                <a:gd name="T20" fmla="*/ 10 w 16"/>
                <a:gd name="T21" fmla="*/ 0 h 80"/>
                <a:gd name="T22" fmla="*/ 6 w 16"/>
                <a:gd name="T23" fmla="*/ 2 h 80"/>
                <a:gd name="T24" fmla="*/ 4 w 16"/>
                <a:gd name="T25" fmla="*/ 10 h 80"/>
                <a:gd name="T26" fmla="*/ 4 w 16"/>
                <a:gd name="T27" fmla="*/ 23 h 80"/>
                <a:gd name="T28" fmla="*/ 3 w 16"/>
                <a:gd name="T29" fmla="*/ 40 h 80"/>
                <a:gd name="T30" fmla="*/ 2 w 16"/>
                <a:gd name="T31" fmla="*/ 57 h 80"/>
                <a:gd name="T32" fmla="*/ 1 w 16"/>
                <a:gd name="T33" fmla="*/ 72 h 80"/>
                <a:gd name="T34" fmla="*/ 1 w 16"/>
                <a:gd name="T35" fmla="*/ 75 h 80"/>
                <a:gd name="T36" fmla="*/ 1 w 16"/>
                <a:gd name="T37" fmla="*/ 77 h 80"/>
                <a:gd name="T38" fmla="*/ 0 w 16"/>
                <a:gd name="T39" fmla="*/ 79 h 80"/>
                <a:gd name="T40" fmla="*/ 0 w 16"/>
                <a:gd name="T41" fmla="*/ 79 h 80"/>
                <a:gd name="T42" fmla="*/ 2 w 16"/>
                <a:gd name="T43" fmla="*/ 80 h 80"/>
                <a:gd name="T44" fmla="*/ 4 w 16"/>
                <a:gd name="T45" fmla="*/ 79 h 80"/>
                <a:gd name="T46" fmla="*/ 6 w 16"/>
                <a:gd name="T47" fmla="*/ 78 h 80"/>
                <a:gd name="T48" fmla="*/ 9 w 16"/>
                <a:gd name="T49" fmla="*/ 77 h 80"/>
                <a:gd name="T50" fmla="*/ 12 w 16"/>
                <a:gd name="T51" fmla="*/ 77 h 80"/>
                <a:gd name="T52" fmla="*/ 12 w 16"/>
                <a:gd name="T53" fmla="*/ 76 h 80"/>
                <a:gd name="T54" fmla="*/ 12 w 16"/>
                <a:gd name="T55" fmla="*/ 75 h 80"/>
                <a:gd name="T56" fmla="*/ 12 w 16"/>
                <a:gd name="T57" fmla="*/ 73 h 80"/>
                <a:gd name="T58" fmla="*/ 12 w 16"/>
                <a:gd name="T59" fmla="*/ 72 h 80"/>
                <a:gd name="T60" fmla="*/ 12 w 16"/>
                <a:gd name="T61" fmla="*/ 72 h 80"/>
                <a:gd name="T62" fmla="*/ 12 w 16"/>
                <a:gd name="T63" fmla="*/ 72 h 80"/>
                <a:gd name="T64" fmla="*/ 12 w 16"/>
                <a:gd name="T65" fmla="*/ 72 h 80"/>
                <a:gd name="T66" fmla="*/ 12 w 16"/>
                <a:gd name="T67" fmla="*/ 71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80"/>
                <a:gd name="T104" fmla="*/ 16 w 16"/>
                <a:gd name="T105" fmla="*/ 80 h 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80">
                  <a:moveTo>
                    <a:pt x="12" y="71"/>
                  </a:move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close/>
                </a:path>
              </a:pathLst>
            </a:custGeom>
            <a:solidFill>
              <a:srgbClr val="FFFFFF"/>
            </a:solidFill>
            <a:ln w="9525">
              <a:noFill/>
              <a:round/>
              <a:headEnd/>
              <a:tailEnd/>
            </a:ln>
          </p:spPr>
          <p:txBody>
            <a:bodyPr/>
            <a:lstStyle/>
            <a:p>
              <a:endParaRPr lang="ja-JP" altLang="en-US"/>
            </a:p>
          </p:txBody>
        </p:sp>
        <p:sp>
          <p:nvSpPr>
            <p:cNvPr id="50618" name="Freeform 434"/>
            <p:cNvSpPr>
              <a:spLocks/>
            </p:cNvSpPr>
            <p:nvPr/>
          </p:nvSpPr>
          <p:spPr bwMode="auto">
            <a:xfrm>
              <a:off x="3543" y="113"/>
              <a:ext cx="16" cy="80"/>
            </a:xfrm>
            <a:custGeom>
              <a:avLst/>
              <a:gdLst>
                <a:gd name="T0" fmla="*/ 12 w 16"/>
                <a:gd name="T1" fmla="*/ 71 h 80"/>
                <a:gd name="T2" fmla="*/ 12 w 16"/>
                <a:gd name="T3" fmla="*/ 71 h 80"/>
                <a:gd name="T4" fmla="*/ 12 w 16"/>
                <a:gd name="T5" fmla="*/ 70 h 80"/>
                <a:gd name="T6" fmla="*/ 12 w 16"/>
                <a:gd name="T7" fmla="*/ 70 h 80"/>
                <a:gd name="T8" fmla="*/ 12 w 16"/>
                <a:gd name="T9" fmla="*/ 69 h 80"/>
                <a:gd name="T10" fmla="*/ 13 w 16"/>
                <a:gd name="T11" fmla="*/ 68 h 80"/>
                <a:gd name="T12" fmla="*/ 13 w 16"/>
                <a:gd name="T13" fmla="*/ 68 h 80"/>
                <a:gd name="T14" fmla="*/ 14 w 16"/>
                <a:gd name="T15" fmla="*/ 52 h 80"/>
                <a:gd name="T16" fmla="*/ 15 w 16"/>
                <a:gd name="T17" fmla="*/ 34 h 80"/>
                <a:gd name="T18" fmla="*/ 15 w 16"/>
                <a:gd name="T19" fmla="*/ 19 h 80"/>
                <a:gd name="T20" fmla="*/ 16 w 16"/>
                <a:gd name="T21" fmla="*/ 10 h 80"/>
                <a:gd name="T22" fmla="*/ 16 w 16"/>
                <a:gd name="T23" fmla="*/ 10 h 80"/>
                <a:gd name="T24" fmla="*/ 14 w 16"/>
                <a:gd name="T25" fmla="*/ 3 h 80"/>
                <a:gd name="T26" fmla="*/ 10 w 16"/>
                <a:gd name="T27" fmla="*/ 0 h 80"/>
                <a:gd name="T28" fmla="*/ 6 w 16"/>
                <a:gd name="T29" fmla="*/ 2 h 80"/>
                <a:gd name="T30" fmla="*/ 4 w 16"/>
                <a:gd name="T31" fmla="*/ 10 h 80"/>
                <a:gd name="T32" fmla="*/ 4 w 16"/>
                <a:gd name="T33" fmla="*/ 10 h 80"/>
                <a:gd name="T34" fmla="*/ 4 w 16"/>
                <a:gd name="T35" fmla="*/ 23 h 80"/>
                <a:gd name="T36" fmla="*/ 3 w 16"/>
                <a:gd name="T37" fmla="*/ 40 h 80"/>
                <a:gd name="T38" fmla="*/ 2 w 16"/>
                <a:gd name="T39" fmla="*/ 57 h 80"/>
                <a:gd name="T40" fmla="*/ 1 w 16"/>
                <a:gd name="T41" fmla="*/ 72 h 80"/>
                <a:gd name="T42" fmla="*/ 1 w 16"/>
                <a:gd name="T43" fmla="*/ 72 h 80"/>
                <a:gd name="T44" fmla="*/ 1 w 16"/>
                <a:gd name="T45" fmla="*/ 75 h 80"/>
                <a:gd name="T46" fmla="*/ 1 w 16"/>
                <a:gd name="T47" fmla="*/ 77 h 80"/>
                <a:gd name="T48" fmla="*/ 0 w 16"/>
                <a:gd name="T49" fmla="*/ 79 h 80"/>
                <a:gd name="T50" fmla="*/ 0 w 16"/>
                <a:gd name="T51" fmla="*/ 79 h 80"/>
                <a:gd name="T52" fmla="*/ 2 w 16"/>
                <a:gd name="T53" fmla="*/ 80 h 80"/>
                <a:gd name="T54" fmla="*/ 2 w 16"/>
                <a:gd name="T55" fmla="*/ 80 h 80"/>
                <a:gd name="T56" fmla="*/ 4 w 16"/>
                <a:gd name="T57" fmla="*/ 79 h 80"/>
                <a:gd name="T58" fmla="*/ 6 w 16"/>
                <a:gd name="T59" fmla="*/ 78 h 80"/>
                <a:gd name="T60" fmla="*/ 9 w 16"/>
                <a:gd name="T61" fmla="*/ 77 h 80"/>
                <a:gd name="T62" fmla="*/ 12 w 16"/>
                <a:gd name="T63" fmla="*/ 77 h 80"/>
                <a:gd name="T64" fmla="*/ 12 w 16"/>
                <a:gd name="T65" fmla="*/ 77 h 80"/>
                <a:gd name="T66" fmla="*/ 12 w 16"/>
                <a:gd name="T67" fmla="*/ 76 h 80"/>
                <a:gd name="T68" fmla="*/ 12 w 16"/>
                <a:gd name="T69" fmla="*/ 75 h 80"/>
                <a:gd name="T70" fmla="*/ 12 w 16"/>
                <a:gd name="T71" fmla="*/ 73 h 80"/>
                <a:gd name="T72" fmla="*/ 12 w 16"/>
                <a:gd name="T73" fmla="*/ 72 h 80"/>
                <a:gd name="T74" fmla="*/ 12 w 16"/>
                <a:gd name="T75" fmla="*/ 72 h 80"/>
                <a:gd name="T76" fmla="*/ 12 w 16"/>
                <a:gd name="T77" fmla="*/ 72 h 80"/>
                <a:gd name="T78" fmla="*/ 12 w 16"/>
                <a:gd name="T79" fmla="*/ 72 h 80"/>
                <a:gd name="T80" fmla="*/ 12 w 16"/>
                <a:gd name="T81" fmla="*/ 72 h 80"/>
                <a:gd name="T82" fmla="*/ 12 w 16"/>
                <a:gd name="T83" fmla="*/ 71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80"/>
                <a:gd name="T128" fmla="*/ 16 w 1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80">
                  <a:moveTo>
                    <a:pt x="12" y="71"/>
                  </a:moveTo>
                  <a:lnTo>
                    <a:pt x="12" y="71"/>
                  </a:ln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path>
              </a:pathLst>
            </a:custGeom>
            <a:noFill/>
            <a:ln w="0">
              <a:solidFill>
                <a:srgbClr val="000000"/>
              </a:solidFill>
              <a:prstDash val="solid"/>
              <a:round/>
              <a:headEnd/>
              <a:tailEnd/>
            </a:ln>
          </p:spPr>
          <p:txBody>
            <a:bodyPr/>
            <a:lstStyle/>
            <a:p>
              <a:endParaRPr lang="ja-JP" altLang="en-US"/>
            </a:p>
          </p:txBody>
        </p:sp>
        <p:sp>
          <p:nvSpPr>
            <p:cNvPr id="50619" name="Freeform 435"/>
            <p:cNvSpPr>
              <a:spLocks/>
            </p:cNvSpPr>
            <p:nvPr/>
          </p:nvSpPr>
          <p:spPr bwMode="auto">
            <a:xfrm>
              <a:off x="3538" y="190"/>
              <a:ext cx="23" cy="20"/>
            </a:xfrm>
            <a:custGeom>
              <a:avLst/>
              <a:gdLst>
                <a:gd name="T0" fmla="*/ 23 w 23"/>
                <a:gd name="T1" fmla="*/ 20 h 20"/>
                <a:gd name="T2" fmla="*/ 21 w 23"/>
                <a:gd name="T3" fmla="*/ 16 h 20"/>
                <a:gd name="T4" fmla="*/ 19 w 23"/>
                <a:gd name="T5" fmla="*/ 11 h 20"/>
                <a:gd name="T6" fmla="*/ 18 w 23"/>
                <a:gd name="T7" fmla="*/ 8 h 20"/>
                <a:gd name="T8" fmla="*/ 17 w 23"/>
                <a:gd name="T9" fmla="*/ 4 h 20"/>
                <a:gd name="T10" fmla="*/ 17 w 23"/>
                <a:gd name="T11" fmla="*/ 4 h 20"/>
                <a:gd name="T12" fmla="*/ 17 w 23"/>
                <a:gd name="T13" fmla="*/ 4 h 20"/>
                <a:gd name="T14" fmla="*/ 17 w 23"/>
                <a:gd name="T15" fmla="*/ 4 h 20"/>
                <a:gd name="T16" fmla="*/ 17 w 23"/>
                <a:gd name="T17" fmla="*/ 4 h 20"/>
                <a:gd name="T18" fmla="*/ 17 w 23"/>
                <a:gd name="T19" fmla="*/ 3 h 20"/>
                <a:gd name="T20" fmla="*/ 17 w 23"/>
                <a:gd name="T21" fmla="*/ 3 h 20"/>
                <a:gd name="T22" fmla="*/ 17 w 23"/>
                <a:gd name="T23" fmla="*/ 2 h 20"/>
                <a:gd name="T24" fmla="*/ 17 w 23"/>
                <a:gd name="T25" fmla="*/ 2 h 20"/>
                <a:gd name="T26" fmla="*/ 17 w 23"/>
                <a:gd name="T27" fmla="*/ 1 h 20"/>
                <a:gd name="T28" fmla="*/ 17 w 23"/>
                <a:gd name="T29" fmla="*/ 1 h 20"/>
                <a:gd name="T30" fmla="*/ 17 w 23"/>
                <a:gd name="T31" fmla="*/ 1 h 20"/>
                <a:gd name="T32" fmla="*/ 17 w 23"/>
                <a:gd name="T33" fmla="*/ 0 h 20"/>
                <a:gd name="T34" fmla="*/ 14 w 23"/>
                <a:gd name="T35" fmla="*/ 0 h 20"/>
                <a:gd name="T36" fmla="*/ 11 w 23"/>
                <a:gd name="T37" fmla="*/ 1 h 20"/>
                <a:gd name="T38" fmla="*/ 9 w 23"/>
                <a:gd name="T39" fmla="*/ 2 h 20"/>
                <a:gd name="T40" fmla="*/ 7 w 23"/>
                <a:gd name="T41" fmla="*/ 3 h 20"/>
                <a:gd name="T42" fmla="*/ 6 w 23"/>
                <a:gd name="T43" fmla="*/ 3 h 20"/>
                <a:gd name="T44" fmla="*/ 6 w 23"/>
                <a:gd name="T45" fmla="*/ 3 h 20"/>
                <a:gd name="T46" fmla="*/ 5 w 23"/>
                <a:gd name="T47" fmla="*/ 3 h 20"/>
                <a:gd name="T48" fmla="*/ 5 w 23"/>
                <a:gd name="T49" fmla="*/ 3 h 20"/>
                <a:gd name="T50" fmla="*/ 1 w 23"/>
                <a:gd name="T51" fmla="*/ 7 h 20"/>
                <a:gd name="T52" fmla="*/ 0 w 23"/>
                <a:gd name="T53" fmla="*/ 10 h 20"/>
                <a:gd name="T54" fmla="*/ 2 w 23"/>
                <a:gd name="T55" fmla="*/ 13 h 20"/>
                <a:gd name="T56" fmla="*/ 6 w 23"/>
                <a:gd name="T57" fmla="*/ 16 h 20"/>
                <a:gd name="T58" fmla="*/ 7 w 23"/>
                <a:gd name="T59" fmla="*/ 11 h 20"/>
                <a:gd name="T60" fmla="*/ 8 w 23"/>
                <a:gd name="T61" fmla="*/ 8 h 20"/>
                <a:gd name="T62" fmla="*/ 9 w 23"/>
                <a:gd name="T63" fmla="*/ 6 h 20"/>
                <a:gd name="T64" fmla="*/ 9 w 23"/>
                <a:gd name="T65" fmla="*/ 5 h 20"/>
                <a:gd name="T66" fmla="*/ 19 w 23"/>
                <a:gd name="T67" fmla="*/ 12 h 20"/>
                <a:gd name="T68" fmla="*/ 19 w 23"/>
                <a:gd name="T69" fmla="*/ 12 h 20"/>
                <a:gd name="T70" fmla="*/ 19 w 23"/>
                <a:gd name="T71" fmla="*/ 14 h 20"/>
                <a:gd name="T72" fmla="*/ 18 w 23"/>
                <a:gd name="T73" fmla="*/ 16 h 20"/>
                <a:gd name="T74" fmla="*/ 17 w 23"/>
                <a:gd name="T75" fmla="*/ 20 h 20"/>
                <a:gd name="T76" fmla="*/ 18 w 23"/>
                <a:gd name="T77" fmla="*/ 20 h 20"/>
                <a:gd name="T78" fmla="*/ 20 w 23"/>
                <a:gd name="T79" fmla="*/ 20 h 20"/>
                <a:gd name="T80" fmla="*/ 21 w 23"/>
                <a:gd name="T81" fmla="*/ 20 h 20"/>
                <a:gd name="T82" fmla="*/ 23 w 23"/>
                <a:gd name="T83" fmla="*/ 20 h 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
                <a:gd name="T127" fmla="*/ 0 h 20"/>
                <a:gd name="T128" fmla="*/ 23 w 23"/>
                <a:gd name="T129" fmla="*/ 20 h 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 h="20">
                  <a:moveTo>
                    <a:pt x="23" y="20"/>
                  </a:move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close/>
                </a:path>
              </a:pathLst>
            </a:custGeom>
            <a:solidFill>
              <a:srgbClr val="BFBFBF"/>
            </a:solidFill>
            <a:ln w="9525">
              <a:noFill/>
              <a:round/>
              <a:headEnd/>
              <a:tailEnd/>
            </a:ln>
          </p:spPr>
          <p:txBody>
            <a:bodyPr/>
            <a:lstStyle/>
            <a:p>
              <a:endParaRPr lang="ja-JP" altLang="en-US"/>
            </a:p>
          </p:txBody>
        </p:sp>
        <p:sp>
          <p:nvSpPr>
            <p:cNvPr id="50620" name="Freeform 436"/>
            <p:cNvSpPr>
              <a:spLocks/>
            </p:cNvSpPr>
            <p:nvPr/>
          </p:nvSpPr>
          <p:spPr bwMode="auto">
            <a:xfrm>
              <a:off x="3538" y="190"/>
              <a:ext cx="23" cy="20"/>
            </a:xfrm>
            <a:custGeom>
              <a:avLst/>
              <a:gdLst>
                <a:gd name="T0" fmla="*/ 23 w 23"/>
                <a:gd name="T1" fmla="*/ 20 h 20"/>
                <a:gd name="T2" fmla="*/ 23 w 23"/>
                <a:gd name="T3" fmla="*/ 20 h 20"/>
                <a:gd name="T4" fmla="*/ 21 w 23"/>
                <a:gd name="T5" fmla="*/ 16 h 20"/>
                <a:gd name="T6" fmla="*/ 19 w 23"/>
                <a:gd name="T7" fmla="*/ 11 h 20"/>
                <a:gd name="T8" fmla="*/ 18 w 23"/>
                <a:gd name="T9" fmla="*/ 8 h 20"/>
                <a:gd name="T10" fmla="*/ 17 w 23"/>
                <a:gd name="T11" fmla="*/ 4 h 20"/>
                <a:gd name="T12" fmla="*/ 17 w 23"/>
                <a:gd name="T13" fmla="*/ 4 h 20"/>
                <a:gd name="T14" fmla="*/ 17 w 23"/>
                <a:gd name="T15" fmla="*/ 4 h 20"/>
                <a:gd name="T16" fmla="*/ 17 w 23"/>
                <a:gd name="T17" fmla="*/ 4 h 20"/>
                <a:gd name="T18" fmla="*/ 17 w 23"/>
                <a:gd name="T19" fmla="*/ 4 h 20"/>
                <a:gd name="T20" fmla="*/ 17 w 23"/>
                <a:gd name="T21" fmla="*/ 4 h 20"/>
                <a:gd name="T22" fmla="*/ 17 w 23"/>
                <a:gd name="T23" fmla="*/ 4 h 20"/>
                <a:gd name="T24" fmla="*/ 17 w 23"/>
                <a:gd name="T25" fmla="*/ 3 h 20"/>
                <a:gd name="T26" fmla="*/ 17 w 23"/>
                <a:gd name="T27" fmla="*/ 3 h 20"/>
                <a:gd name="T28" fmla="*/ 17 w 23"/>
                <a:gd name="T29" fmla="*/ 2 h 20"/>
                <a:gd name="T30" fmla="*/ 17 w 23"/>
                <a:gd name="T31" fmla="*/ 2 h 20"/>
                <a:gd name="T32" fmla="*/ 17 w 23"/>
                <a:gd name="T33" fmla="*/ 2 h 20"/>
                <a:gd name="T34" fmla="*/ 17 w 23"/>
                <a:gd name="T35" fmla="*/ 1 h 20"/>
                <a:gd name="T36" fmla="*/ 17 w 23"/>
                <a:gd name="T37" fmla="*/ 1 h 20"/>
                <a:gd name="T38" fmla="*/ 17 w 23"/>
                <a:gd name="T39" fmla="*/ 1 h 20"/>
                <a:gd name="T40" fmla="*/ 17 w 23"/>
                <a:gd name="T41" fmla="*/ 0 h 20"/>
                <a:gd name="T42" fmla="*/ 17 w 23"/>
                <a:gd name="T43" fmla="*/ 0 h 20"/>
                <a:gd name="T44" fmla="*/ 14 w 23"/>
                <a:gd name="T45" fmla="*/ 0 h 20"/>
                <a:gd name="T46" fmla="*/ 11 w 23"/>
                <a:gd name="T47" fmla="*/ 1 h 20"/>
                <a:gd name="T48" fmla="*/ 9 w 23"/>
                <a:gd name="T49" fmla="*/ 2 h 20"/>
                <a:gd name="T50" fmla="*/ 7 w 23"/>
                <a:gd name="T51" fmla="*/ 3 h 20"/>
                <a:gd name="T52" fmla="*/ 7 w 23"/>
                <a:gd name="T53" fmla="*/ 3 h 20"/>
                <a:gd name="T54" fmla="*/ 6 w 23"/>
                <a:gd name="T55" fmla="*/ 3 h 20"/>
                <a:gd name="T56" fmla="*/ 6 w 23"/>
                <a:gd name="T57" fmla="*/ 3 h 20"/>
                <a:gd name="T58" fmla="*/ 5 w 23"/>
                <a:gd name="T59" fmla="*/ 3 h 20"/>
                <a:gd name="T60" fmla="*/ 5 w 23"/>
                <a:gd name="T61" fmla="*/ 3 h 20"/>
                <a:gd name="T62" fmla="*/ 5 w 23"/>
                <a:gd name="T63" fmla="*/ 3 h 20"/>
                <a:gd name="T64" fmla="*/ 1 w 23"/>
                <a:gd name="T65" fmla="*/ 7 h 20"/>
                <a:gd name="T66" fmla="*/ 0 w 23"/>
                <a:gd name="T67" fmla="*/ 10 h 20"/>
                <a:gd name="T68" fmla="*/ 2 w 23"/>
                <a:gd name="T69" fmla="*/ 13 h 20"/>
                <a:gd name="T70" fmla="*/ 6 w 23"/>
                <a:gd name="T71" fmla="*/ 16 h 20"/>
                <a:gd name="T72" fmla="*/ 6 w 23"/>
                <a:gd name="T73" fmla="*/ 16 h 20"/>
                <a:gd name="T74" fmla="*/ 7 w 23"/>
                <a:gd name="T75" fmla="*/ 11 h 20"/>
                <a:gd name="T76" fmla="*/ 8 w 23"/>
                <a:gd name="T77" fmla="*/ 8 h 20"/>
                <a:gd name="T78" fmla="*/ 9 w 23"/>
                <a:gd name="T79" fmla="*/ 6 h 20"/>
                <a:gd name="T80" fmla="*/ 9 w 23"/>
                <a:gd name="T81" fmla="*/ 5 h 20"/>
                <a:gd name="T82" fmla="*/ 19 w 23"/>
                <a:gd name="T83" fmla="*/ 12 h 20"/>
                <a:gd name="T84" fmla="*/ 19 w 23"/>
                <a:gd name="T85" fmla="*/ 12 h 20"/>
                <a:gd name="T86" fmla="*/ 19 w 23"/>
                <a:gd name="T87" fmla="*/ 12 h 20"/>
                <a:gd name="T88" fmla="*/ 19 w 23"/>
                <a:gd name="T89" fmla="*/ 14 h 20"/>
                <a:gd name="T90" fmla="*/ 18 w 23"/>
                <a:gd name="T91" fmla="*/ 16 h 20"/>
                <a:gd name="T92" fmla="*/ 17 w 23"/>
                <a:gd name="T93" fmla="*/ 20 h 20"/>
                <a:gd name="T94" fmla="*/ 17 w 23"/>
                <a:gd name="T95" fmla="*/ 20 h 20"/>
                <a:gd name="T96" fmla="*/ 18 w 23"/>
                <a:gd name="T97" fmla="*/ 20 h 20"/>
                <a:gd name="T98" fmla="*/ 20 w 23"/>
                <a:gd name="T99" fmla="*/ 20 h 20"/>
                <a:gd name="T100" fmla="*/ 21 w 23"/>
                <a:gd name="T101" fmla="*/ 20 h 20"/>
                <a:gd name="T102" fmla="*/ 23 w 23"/>
                <a:gd name="T103" fmla="*/ 20 h 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
                <a:gd name="T157" fmla="*/ 0 h 20"/>
                <a:gd name="T158" fmla="*/ 23 w 23"/>
                <a:gd name="T159" fmla="*/ 20 h 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 h="20">
                  <a:moveTo>
                    <a:pt x="23" y="20"/>
                  </a:moveTo>
                  <a:lnTo>
                    <a:pt x="23" y="20"/>
                  </a:ln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path>
              </a:pathLst>
            </a:custGeom>
            <a:noFill/>
            <a:ln w="0">
              <a:solidFill>
                <a:srgbClr val="000000"/>
              </a:solidFill>
              <a:prstDash val="solid"/>
              <a:round/>
              <a:headEnd/>
              <a:tailEnd/>
            </a:ln>
          </p:spPr>
          <p:txBody>
            <a:bodyPr/>
            <a:lstStyle/>
            <a:p>
              <a:endParaRPr lang="ja-JP" altLang="en-US"/>
            </a:p>
          </p:txBody>
        </p:sp>
        <p:sp>
          <p:nvSpPr>
            <p:cNvPr id="50621" name="Freeform 437"/>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1 h 10"/>
                <a:gd name="T12" fmla="*/ 0 w 267"/>
                <a:gd name="T13" fmla="*/ 3 h 10"/>
                <a:gd name="T14" fmla="*/ 0 w 267"/>
                <a:gd name="T15" fmla="*/ 4 h 10"/>
                <a:gd name="T16" fmla="*/ 0 w 267"/>
                <a:gd name="T17" fmla="*/ 5 h 10"/>
                <a:gd name="T18" fmla="*/ 0 w 267"/>
                <a:gd name="T19" fmla="*/ 5 h 10"/>
                <a:gd name="T20" fmla="*/ 0 w 267"/>
                <a:gd name="T21" fmla="*/ 5 h 10"/>
                <a:gd name="T22" fmla="*/ 0 w 267"/>
                <a:gd name="T23" fmla="*/ 5 h 10"/>
                <a:gd name="T24" fmla="*/ 0 w 267"/>
                <a:gd name="T25" fmla="*/ 5 h 10"/>
                <a:gd name="T26" fmla="*/ 0 w 267"/>
                <a:gd name="T27" fmla="*/ 6 h 10"/>
                <a:gd name="T28" fmla="*/ 0 w 267"/>
                <a:gd name="T29" fmla="*/ 6 h 10"/>
                <a:gd name="T30" fmla="*/ 0 w 267"/>
                <a:gd name="T31" fmla="*/ 6 h 10"/>
                <a:gd name="T32" fmla="*/ 0 w 267"/>
                <a:gd name="T33" fmla="*/ 7 h 10"/>
                <a:gd name="T34" fmla="*/ 0 w 267"/>
                <a:gd name="T35" fmla="*/ 7 h 10"/>
                <a:gd name="T36" fmla="*/ 0 w 267"/>
                <a:gd name="T37" fmla="*/ 8 h 10"/>
                <a:gd name="T38" fmla="*/ 0 w 267"/>
                <a:gd name="T39" fmla="*/ 8 h 10"/>
                <a:gd name="T40" fmla="*/ 0 w 267"/>
                <a:gd name="T41" fmla="*/ 9 h 10"/>
                <a:gd name="T42" fmla="*/ 12 w 267"/>
                <a:gd name="T43" fmla="*/ 9 h 10"/>
                <a:gd name="T44" fmla="*/ 24 w 267"/>
                <a:gd name="T45" fmla="*/ 9 h 10"/>
                <a:gd name="T46" fmla="*/ 37 w 267"/>
                <a:gd name="T47" fmla="*/ 9 h 10"/>
                <a:gd name="T48" fmla="*/ 51 w 267"/>
                <a:gd name="T49" fmla="*/ 9 h 10"/>
                <a:gd name="T50" fmla="*/ 65 w 267"/>
                <a:gd name="T51" fmla="*/ 9 h 10"/>
                <a:gd name="T52" fmla="*/ 80 w 267"/>
                <a:gd name="T53" fmla="*/ 10 h 10"/>
                <a:gd name="T54" fmla="*/ 96 w 267"/>
                <a:gd name="T55" fmla="*/ 10 h 10"/>
                <a:gd name="T56" fmla="*/ 113 w 267"/>
                <a:gd name="T57" fmla="*/ 10 h 10"/>
                <a:gd name="T58" fmla="*/ 130 w 267"/>
                <a:gd name="T59" fmla="*/ 10 h 10"/>
                <a:gd name="T60" fmla="*/ 147 w 267"/>
                <a:gd name="T61" fmla="*/ 10 h 10"/>
                <a:gd name="T62" fmla="*/ 166 w 267"/>
                <a:gd name="T63" fmla="*/ 10 h 10"/>
                <a:gd name="T64" fmla="*/ 185 w 267"/>
                <a:gd name="T65" fmla="*/ 10 h 10"/>
                <a:gd name="T66" fmla="*/ 203 w 267"/>
                <a:gd name="T67" fmla="*/ 9 h 10"/>
                <a:gd name="T68" fmla="*/ 223 w 267"/>
                <a:gd name="T69" fmla="*/ 9 h 10"/>
                <a:gd name="T70" fmla="*/ 243 w 267"/>
                <a:gd name="T71" fmla="*/ 9 h 10"/>
                <a:gd name="T72" fmla="*/ 263 w 267"/>
                <a:gd name="T73" fmla="*/ 9 h 10"/>
                <a:gd name="T74" fmla="*/ 267 w 267"/>
                <a:gd name="T75" fmla="*/ 0 h 10"/>
                <a:gd name="T76" fmla="*/ 246 w 267"/>
                <a:gd name="T77" fmla="*/ 1 h 10"/>
                <a:gd name="T78" fmla="*/ 226 w 267"/>
                <a:gd name="T79" fmla="*/ 1 h 10"/>
                <a:gd name="T80" fmla="*/ 206 w 267"/>
                <a:gd name="T81" fmla="*/ 1 h 10"/>
                <a:gd name="T82" fmla="*/ 187 w 267"/>
                <a:gd name="T83" fmla="*/ 1 h 10"/>
                <a:gd name="T84" fmla="*/ 168 w 267"/>
                <a:gd name="T85" fmla="*/ 1 h 10"/>
                <a:gd name="T86" fmla="*/ 149 w 267"/>
                <a:gd name="T87" fmla="*/ 1 h 10"/>
                <a:gd name="T88" fmla="*/ 132 w 267"/>
                <a:gd name="T89" fmla="*/ 1 h 10"/>
                <a:gd name="T90" fmla="*/ 114 w 267"/>
                <a:gd name="T91" fmla="*/ 1 h 10"/>
                <a:gd name="T92" fmla="*/ 98 w 267"/>
                <a:gd name="T93" fmla="*/ 1 h 10"/>
                <a:gd name="T94" fmla="*/ 81 w 267"/>
                <a:gd name="T95" fmla="*/ 1 h 10"/>
                <a:gd name="T96" fmla="*/ 66 w 267"/>
                <a:gd name="T97" fmla="*/ 1 h 10"/>
                <a:gd name="T98" fmla="*/ 51 w 267"/>
                <a:gd name="T99" fmla="*/ 1 h 10"/>
                <a:gd name="T100" fmla="*/ 37 w 267"/>
                <a:gd name="T101" fmla="*/ 1 h 10"/>
                <a:gd name="T102" fmla="*/ 24 w 267"/>
                <a:gd name="T103" fmla="*/ 1 h 10"/>
                <a:gd name="T104" fmla="*/ 12 w 267"/>
                <a:gd name="T105" fmla="*/ 0 h 10"/>
                <a:gd name="T106" fmla="*/ 0 w 267"/>
                <a:gd name="T107" fmla="*/ 0 h 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7"/>
                <a:gd name="T163" fmla="*/ 0 h 10"/>
                <a:gd name="T164" fmla="*/ 267 w 267"/>
                <a:gd name="T165" fmla="*/ 10 h 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close/>
                </a:path>
              </a:pathLst>
            </a:custGeom>
            <a:solidFill>
              <a:srgbClr val="BFBFBF"/>
            </a:solidFill>
            <a:ln w="9525">
              <a:noFill/>
              <a:round/>
              <a:headEnd/>
              <a:tailEnd/>
            </a:ln>
          </p:spPr>
          <p:txBody>
            <a:bodyPr/>
            <a:lstStyle/>
            <a:p>
              <a:endParaRPr lang="ja-JP" altLang="en-US"/>
            </a:p>
          </p:txBody>
        </p:sp>
        <p:sp>
          <p:nvSpPr>
            <p:cNvPr id="50622" name="Freeform 438"/>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0 h 10"/>
                <a:gd name="T12" fmla="*/ 0 w 267"/>
                <a:gd name="T13" fmla="*/ 0 h 10"/>
                <a:gd name="T14" fmla="*/ 0 w 267"/>
                <a:gd name="T15" fmla="*/ 1 h 10"/>
                <a:gd name="T16" fmla="*/ 0 w 267"/>
                <a:gd name="T17" fmla="*/ 3 h 10"/>
                <a:gd name="T18" fmla="*/ 0 w 267"/>
                <a:gd name="T19" fmla="*/ 4 h 10"/>
                <a:gd name="T20" fmla="*/ 0 w 267"/>
                <a:gd name="T21" fmla="*/ 5 h 10"/>
                <a:gd name="T22" fmla="*/ 0 w 267"/>
                <a:gd name="T23" fmla="*/ 5 h 10"/>
                <a:gd name="T24" fmla="*/ 0 w 267"/>
                <a:gd name="T25" fmla="*/ 5 h 10"/>
                <a:gd name="T26" fmla="*/ 0 w 267"/>
                <a:gd name="T27" fmla="*/ 5 h 10"/>
                <a:gd name="T28" fmla="*/ 0 w 267"/>
                <a:gd name="T29" fmla="*/ 5 h 10"/>
                <a:gd name="T30" fmla="*/ 0 w 267"/>
                <a:gd name="T31" fmla="*/ 5 h 10"/>
                <a:gd name="T32" fmla="*/ 0 w 267"/>
                <a:gd name="T33" fmla="*/ 5 h 10"/>
                <a:gd name="T34" fmla="*/ 0 w 267"/>
                <a:gd name="T35" fmla="*/ 6 h 10"/>
                <a:gd name="T36" fmla="*/ 0 w 267"/>
                <a:gd name="T37" fmla="*/ 6 h 10"/>
                <a:gd name="T38" fmla="*/ 0 w 267"/>
                <a:gd name="T39" fmla="*/ 6 h 10"/>
                <a:gd name="T40" fmla="*/ 0 w 267"/>
                <a:gd name="T41" fmla="*/ 7 h 10"/>
                <a:gd name="T42" fmla="*/ 0 w 267"/>
                <a:gd name="T43" fmla="*/ 7 h 10"/>
                <a:gd name="T44" fmla="*/ 0 w 267"/>
                <a:gd name="T45" fmla="*/ 7 h 10"/>
                <a:gd name="T46" fmla="*/ 0 w 267"/>
                <a:gd name="T47" fmla="*/ 8 h 10"/>
                <a:gd name="T48" fmla="*/ 0 w 267"/>
                <a:gd name="T49" fmla="*/ 8 h 10"/>
                <a:gd name="T50" fmla="*/ 0 w 267"/>
                <a:gd name="T51" fmla="*/ 9 h 10"/>
                <a:gd name="T52" fmla="*/ 0 w 267"/>
                <a:gd name="T53" fmla="*/ 9 h 10"/>
                <a:gd name="T54" fmla="*/ 12 w 267"/>
                <a:gd name="T55" fmla="*/ 9 h 10"/>
                <a:gd name="T56" fmla="*/ 24 w 267"/>
                <a:gd name="T57" fmla="*/ 9 h 10"/>
                <a:gd name="T58" fmla="*/ 37 w 267"/>
                <a:gd name="T59" fmla="*/ 9 h 10"/>
                <a:gd name="T60" fmla="*/ 51 w 267"/>
                <a:gd name="T61" fmla="*/ 9 h 10"/>
                <a:gd name="T62" fmla="*/ 65 w 267"/>
                <a:gd name="T63" fmla="*/ 9 h 10"/>
                <a:gd name="T64" fmla="*/ 80 w 267"/>
                <a:gd name="T65" fmla="*/ 10 h 10"/>
                <a:gd name="T66" fmla="*/ 96 w 267"/>
                <a:gd name="T67" fmla="*/ 10 h 10"/>
                <a:gd name="T68" fmla="*/ 113 w 267"/>
                <a:gd name="T69" fmla="*/ 10 h 10"/>
                <a:gd name="T70" fmla="*/ 130 w 267"/>
                <a:gd name="T71" fmla="*/ 10 h 10"/>
                <a:gd name="T72" fmla="*/ 147 w 267"/>
                <a:gd name="T73" fmla="*/ 10 h 10"/>
                <a:gd name="T74" fmla="*/ 166 w 267"/>
                <a:gd name="T75" fmla="*/ 10 h 10"/>
                <a:gd name="T76" fmla="*/ 185 w 267"/>
                <a:gd name="T77" fmla="*/ 10 h 10"/>
                <a:gd name="T78" fmla="*/ 203 w 267"/>
                <a:gd name="T79" fmla="*/ 9 h 10"/>
                <a:gd name="T80" fmla="*/ 223 w 267"/>
                <a:gd name="T81" fmla="*/ 9 h 10"/>
                <a:gd name="T82" fmla="*/ 243 w 267"/>
                <a:gd name="T83" fmla="*/ 9 h 10"/>
                <a:gd name="T84" fmla="*/ 263 w 267"/>
                <a:gd name="T85" fmla="*/ 9 h 10"/>
                <a:gd name="T86" fmla="*/ 267 w 267"/>
                <a:gd name="T87" fmla="*/ 0 h 10"/>
                <a:gd name="T88" fmla="*/ 267 w 267"/>
                <a:gd name="T89" fmla="*/ 0 h 10"/>
                <a:gd name="T90" fmla="*/ 246 w 267"/>
                <a:gd name="T91" fmla="*/ 1 h 10"/>
                <a:gd name="T92" fmla="*/ 226 w 267"/>
                <a:gd name="T93" fmla="*/ 1 h 10"/>
                <a:gd name="T94" fmla="*/ 206 w 267"/>
                <a:gd name="T95" fmla="*/ 1 h 10"/>
                <a:gd name="T96" fmla="*/ 187 w 267"/>
                <a:gd name="T97" fmla="*/ 1 h 10"/>
                <a:gd name="T98" fmla="*/ 168 w 267"/>
                <a:gd name="T99" fmla="*/ 1 h 10"/>
                <a:gd name="T100" fmla="*/ 149 w 267"/>
                <a:gd name="T101" fmla="*/ 1 h 10"/>
                <a:gd name="T102" fmla="*/ 132 w 267"/>
                <a:gd name="T103" fmla="*/ 1 h 10"/>
                <a:gd name="T104" fmla="*/ 114 w 267"/>
                <a:gd name="T105" fmla="*/ 1 h 10"/>
                <a:gd name="T106" fmla="*/ 98 w 267"/>
                <a:gd name="T107" fmla="*/ 1 h 10"/>
                <a:gd name="T108" fmla="*/ 81 w 267"/>
                <a:gd name="T109" fmla="*/ 1 h 10"/>
                <a:gd name="T110" fmla="*/ 66 w 267"/>
                <a:gd name="T111" fmla="*/ 1 h 10"/>
                <a:gd name="T112" fmla="*/ 51 w 267"/>
                <a:gd name="T113" fmla="*/ 1 h 10"/>
                <a:gd name="T114" fmla="*/ 37 w 267"/>
                <a:gd name="T115" fmla="*/ 1 h 10"/>
                <a:gd name="T116" fmla="*/ 24 w 267"/>
                <a:gd name="T117" fmla="*/ 1 h 10"/>
                <a:gd name="T118" fmla="*/ 12 w 267"/>
                <a:gd name="T119" fmla="*/ 0 h 10"/>
                <a:gd name="T120" fmla="*/ 0 w 267"/>
                <a:gd name="T121" fmla="*/ 0 h 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10"/>
                <a:gd name="T185" fmla="*/ 267 w 267"/>
                <a:gd name="T186" fmla="*/ 10 h 1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623" name="Freeform 439"/>
            <p:cNvSpPr>
              <a:spLocks/>
            </p:cNvSpPr>
            <p:nvPr/>
          </p:nvSpPr>
          <p:spPr bwMode="auto">
            <a:xfrm>
              <a:off x="3555" y="190"/>
              <a:ext cx="1" cy="2"/>
            </a:xfrm>
            <a:custGeom>
              <a:avLst/>
              <a:gdLst>
                <a:gd name="T0" fmla="*/ 0 w 1"/>
                <a:gd name="T1" fmla="*/ 0 h 2"/>
                <a:gd name="T2" fmla="*/ 0 w 1"/>
                <a:gd name="T3" fmla="*/ 1 h 2"/>
                <a:gd name="T4" fmla="*/ 0 w 1"/>
                <a:gd name="T5" fmla="*/ 1 h 2"/>
                <a:gd name="T6" fmla="*/ 0 w 1"/>
                <a:gd name="T7" fmla="*/ 1 h 2"/>
                <a:gd name="T8" fmla="*/ 0 w 1"/>
                <a:gd name="T9" fmla="*/ 2 h 2"/>
                <a:gd name="T10" fmla="*/ 0 w 1"/>
                <a:gd name="T11" fmla="*/ 1 h 2"/>
                <a:gd name="T12" fmla="*/ 0 w 1"/>
                <a:gd name="T13" fmla="*/ 1 h 2"/>
                <a:gd name="T14" fmla="*/ 0 w 1"/>
                <a:gd name="T15" fmla="*/ 1 h 2"/>
                <a:gd name="T16" fmla="*/ 0 w 1"/>
                <a:gd name="T17" fmla="*/ 0 h 2"/>
                <a:gd name="T18" fmla="*/ 0 w 1"/>
                <a:gd name="T19" fmla="*/ 0 h 2"/>
                <a:gd name="T20" fmla="*/ 0 w 1"/>
                <a:gd name="T21" fmla="*/ 0 h 2"/>
                <a:gd name="T22" fmla="*/ 0 w 1"/>
                <a:gd name="T23" fmla="*/ 0 h 2"/>
                <a:gd name="T24" fmla="*/ 0 w 1"/>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0"/>
                  </a:moveTo>
                  <a:lnTo>
                    <a:pt x="0" y="1"/>
                  </a:lnTo>
                  <a:lnTo>
                    <a:pt x="0" y="2"/>
                  </a:lnTo>
                  <a:lnTo>
                    <a:pt x="0" y="1"/>
                  </a:lnTo>
                  <a:lnTo>
                    <a:pt x="0" y="0"/>
                  </a:lnTo>
                  <a:close/>
                </a:path>
              </a:pathLst>
            </a:custGeom>
            <a:solidFill>
              <a:srgbClr val="FFFFFF"/>
            </a:solidFill>
            <a:ln w="9525">
              <a:noFill/>
              <a:round/>
              <a:headEnd/>
              <a:tailEnd/>
            </a:ln>
          </p:spPr>
          <p:txBody>
            <a:bodyPr/>
            <a:lstStyle/>
            <a:p>
              <a:endParaRPr lang="ja-JP" altLang="en-US"/>
            </a:p>
          </p:txBody>
        </p:sp>
        <p:sp>
          <p:nvSpPr>
            <p:cNvPr id="50624" name="Freeform 440"/>
            <p:cNvSpPr>
              <a:spLocks/>
            </p:cNvSpPr>
            <p:nvPr/>
          </p:nvSpPr>
          <p:spPr bwMode="auto">
            <a:xfrm>
              <a:off x="3555" y="190"/>
              <a:ext cx="1" cy="2"/>
            </a:xfrm>
            <a:custGeom>
              <a:avLst/>
              <a:gdLst>
                <a:gd name="T0" fmla="*/ 0 w 1"/>
                <a:gd name="T1" fmla="*/ 0 h 2"/>
                <a:gd name="T2" fmla="*/ 0 w 1"/>
                <a:gd name="T3" fmla="*/ 0 h 2"/>
                <a:gd name="T4" fmla="*/ 0 w 1"/>
                <a:gd name="T5" fmla="*/ 1 h 2"/>
                <a:gd name="T6" fmla="*/ 0 w 1"/>
                <a:gd name="T7" fmla="*/ 1 h 2"/>
                <a:gd name="T8" fmla="*/ 0 w 1"/>
                <a:gd name="T9" fmla="*/ 1 h 2"/>
                <a:gd name="T10" fmla="*/ 0 w 1"/>
                <a:gd name="T11" fmla="*/ 2 h 2"/>
                <a:gd name="T12" fmla="*/ 0 w 1"/>
                <a:gd name="T13" fmla="*/ 2 h 2"/>
                <a:gd name="T14" fmla="*/ 0 w 1"/>
                <a:gd name="T15" fmla="*/ 1 h 2"/>
                <a:gd name="T16" fmla="*/ 0 w 1"/>
                <a:gd name="T17" fmla="*/ 1 h 2"/>
                <a:gd name="T18" fmla="*/ 0 w 1"/>
                <a:gd name="T19" fmla="*/ 1 h 2"/>
                <a:gd name="T20" fmla="*/ 0 w 1"/>
                <a:gd name="T21" fmla="*/ 0 h 2"/>
                <a:gd name="T22" fmla="*/ 0 w 1"/>
                <a:gd name="T23" fmla="*/ 0 h 2"/>
                <a:gd name="T24" fmla="*/ 0 w 1"/>
                <a:gd name="T25" fmla="*/ 0 h 2"/>
                <a:gd name="T26" fmla="*/ 0 w 1"/>
                <a:gd name="T27" fmla="*/ 0 h 2"/>
                <a:gd name="T28" fmla="*/ 0 w 1"/>
                <a:gd name="T29" fmla="*/ 0 h 2"/>
                <a:gd name="T30" fmla="*/ 0 w 1"/>
                <a:gd name="T31" fmla="*/ 0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0"/>
                  </a:moveTo>
                  <a:lnTo>
                    <a:pt x="0" y="0"/>
                  </a:lnTo>
                  <a:lnTo>
                    <a:pt x="0" y="1"/>
                  </a:lnTo>
                  <a:lnTo>
                    <a:pt x="0" y="2"/>
                  </a:lnTo>
                  <a:lnTo>
                    <a:pt x="0" y="1"/>
                  </a:lnTo>
                  <a:lnTo>
                    <a:pt x="0" y="0"/>
                  </a:lnTo>
                </a:path>
              </a:pathLst>
            </a:custGeom>
            <a:noFill/>
            <a:ln w="0">
              <a:solidFill>
                <a:srgbClr val="000000"/>
              </a:solidFill>
              <a:prstDash val="solid"/>
              <a:round/>
              <a:headEnd/>
              <a:tailEnd/>
            </a:ln>
          </p:spPr>
          <p:txBody>
            <a:bodyPr/>
            <a:lstStyle/>
            <a:p>
              <a:endParaRPr lang="ja-JP" altLang="en-US"/>
            </a:p>
          </p:txBody>
        </p:sp>
        <p:sp>
          <p:nvSpPr>
            <p:cNvPr id="50625" name="Freeform 441"/>
            <p:cNvSpPr>
              <a:spLocks/>
            </p:cNvSpPr>
            <p:nvPr/>
          </p:nvSpPr>
          <p:spPr bwMode="auto">
            <a:xfrm>
              <a:off x="3555" y="81"/>
              <a:ext cx="303" cy="105"/>
            </a:xfrm>
            <a:custGeom>
              <a:avLst/>
              <a:gdLst>
                <a:gd name="T0" fmla="*/ 303 w 303"/>
                <a:gd name="T1" fmla="*/ 5 h 105"/>
                <a:gd name="T2" fmla="*/ 290 w 303"/>
                <a:gd name="T3" fmla="*/ 3 h 105"/>
                <a:gd name="T4" fmla="*/ 277 w 303"/>
                <a:gd name="T5" fmla="*/ 2 h 105"/>
                <a:gd name="T6" fmla="*/ 264 w 303"/>
                <a:gd name="T7" fmla="*/ 1 h 105"/>
                <a:gd name="T8" fmla="*/ 252 w 303"/>
                <a:gd name="T9" fmla="*/ 0 h 105"/>
                <a:gd name="T10" fmla="*/ 240 w 303"/>
                <a:gd name="T11" fmla="*/ 0 h 105"/>
                <a:gd name="T12" fmla="*/ 231 w 303"/>
                <a:gd name="T13" fmla="*/ 0 h 105"/>
                <a:gd name="T14" fmla="*/ 222 w 303"/>
                <a:gd name="T15" fmla="*/ 0 h 105"/>
                <a:gd name="T16" fmla="*/ 216 w 303"/>
                <a:gd name="T17" fmla="*/ 1 h 105"/>
                <a:gd name="T18" fmla="*/ 215 w 303"/>
                <a:gd name="T19" fmla="*/ 1 h 105"/>
                <a:gd name="T20" fmla="*/ 215 w 303"/>
                <a:gd name="T21" fmla="*/ 1 h 105"/>
                <a:gd name="T22" fmla="*/ 211 w 303"/>
                <a:gd name="T23" fmla="*/ 2 h 105"/>
                <a:gd name="T24" fmla="*/ 206 w 303"/>
                <a:gd name="T25" fmla="*/ 3 h 105"/>
                <a:gd name="T26" fmla="*/ 202 w 303"/>
                <a:gd name="T27" fmla="*/ 6 h 105"/>
                <a:gd name="T28" fmla="*/ 196 w 303"/>
                <a:gd name="T29" fmla="*/ 9 h 105"/>
                <a:gd name="T30" fmla="*/ 200 w 303"/>
                <a:gd name="T31" fmla="*/ 9 h 105"/>
                <a:gd name="T32" fmla="*/ 205 w 303"/>
                <a:gd name="T33" fmla="*/ 9 h 105"/>
                <a:gd name="T34" fmla="*/ 209 w 303"/>
                <a:gd name="T35" fmla="*/ 9 h 105"/>
                <a:gd name="T36" fmla="*/ 214 w 303"/>
                <a:gd name="T37" fmla="*/ 10 h 105"/>
                <a:gd name="T38" fmla="*/ 220 w 303"/>
                <a:gd name="T39" fmla="*/ 12 h 105"/>
                <a:gd name="T40" fmla="*/ 221 w 303"/>
                <a:gd name="T41" fmla="*/ 15 h 105"/>
                <a:gd name="T42" fmla="*/ 219 w 303"/>
                <a:gd name="T43" fmla="*/ 18 h 105"/>
                <a:gd name="T44" fmla="*/ 217 w 303"/>
                <a:gd name="T45" fmla="*/ 19 h 105"/>
                <a:gd name="T46" fmla="*/ 121 w 303"/>
                <a:gd name="T47" fmla="*/ 56 h 105"/>
                <a:gd name="T48" fmla="*/ 117 w 303"/>
                <a:gd name="T49" fmla="*/ 59 h 105"/>
                <a:gd name="T50" fmla="*/ 113 w 303"/>
                <a:gd name="T51" fmla="*/ 60 h 105"/>
                <a:gd name="T52" fmla="*/ 97 w 303"/>
                <a:gd name="T53" fmla="*/ 63 h 105"/>
                <a:gd name="T54" fmla="*/ 80 w 303"/>
                <a:gd name="T55" fmla="*/ 66 h 105"/>
                <a:gd name="T56" fmla="*/ 62 w 303"/>
                <a:gd name="T57" fmla="*/ 70 h 105"/>
                <a:gd name="T58" fmla="*/ 45 w 303"/>
                <a:gd name="T59" fmla="*/ 76 h 105"/>
                <a:gd name="T60" fmla="*/ 29 w 303"/>
                <a:gd name="T61" fmla="*/ 81 h 105"/>
                <a:gd name="T62" fmla="*/ 16 w 303"/>
                <a:gd name="T63" fmla="*/ 88 h 105"/>
                <a:gd name="T64" fmla="*/ 6 w 303"/>
                <a:gd name="T65" fmla="*/ 94 h 105"/>
                <a:gd name="T66" fmla="*/ 1 w 303"/>
                <a:gd name="T67" fmla="*/ 100 h 105"/>
                <a:gd name="T68" fmla="*/ 0 w 303"/>
                <a:gd name="T69" fmla="*/ 102 h 105"/>
                <a:gd name="T70" fmla="*/ 0 w 303"/>
                <a:gd name="T71" fmla="*/ 103 h 105"/>
                <a:gd name="T72" fmla="*/ 0 w 303"/>
                <a:gd name="T73" fmla="*/ 104 h 105"/>
                <a:gd name="T74" fmla="*/ 0 w 303"/>
                <a:gd name="T75" fmla="*/ 104 h 105"/>
                <a:gd name="T76" fmla="*/ 0 w 303"/>
                <a:gd name="T77" fmla="*/ 104 h 105"/>
                <a:gd name="T78" fmla="*/ 0 w 303"/>
                <a:gd name="T79" fmla="*/ 104 h 105"/>
                <a:gd name="T80" fmla="*/ 24 w 303"/>
                <a:gd name="T81" fmla="*/ 105 h 105"/>
                <a:gd name="T82" fmla="*/ 51 w 303"/>
                <a:gd name="T83" fmla="*/ 105 h 105"/>
                <a:gd name="T84" fmla="*/ 81 w 303"/>
                <a:gd name="T85" fmla="*/ 105 h 105"/>
                <a:gd name="T86" fmla="*/ 114 w 303"/>
                <a:gd name="T87" fmla="*/ 105 h 105"/>
                <a:gd name="T88" fmla="*/ 149 w 303"/>
                <a:gd name="T89" fmla="*/ 105 h 105"/>
                <a:gd name="T90" fmla="*/ 187 w 303"/>
                <a:gd name="T91" fmla="*/ 105 h 105"/>
                <a:gd name="T92" fmla="*/ 226 w 303"/>
                <a:gd name="T93" fmla="*/ 105 h 105"/>
                <a:gd name="T94" fmla="*/ 267 w 303"/>
                <a:gd name="T95" fmla="*/ 104 h 105"/>
                <a:gd name="T96" fmla="*/ 270 w 303"/>
                <a:gd name="T97" fmla="*/ 69 h 105"/>
                <a:gd name="T98" fmla="*/ 253 w 303"/>
                <a:gd name="T99" fmla="*/ 69 h 105"/>
                <a:gd name="T100" fmla="*/ 237 w 303"/>
                <a:gd name="T101" fmla="*/ 69 h 105"/>
                <a:gd name="T102" fmla="*/ 223 w 303"/>
                <a:gd name="T103" fmla="*/ 69 h 105"/>
                <a:gd name="T104" fmla="*/ 233 w 303"/>
                <a:gd name="T105" fmla="*/ 14 h 105"/>
                <a:gd name="T106" fmla="*/ 239 w 303"/>
                <a:gd name="T107" fmla="*/ 14 h 105"/>
                <a:gd name="T108" fmla="*/ 254 w 303"/>
                <a:gd name="T109" fmla="*/ 16 h 105"/>
                <a:gd name="T110" fmla="*/ 274 w 303"/>
                <a:gd name="T111" fmla="*/ 17 h 105"/>
                <a:gd name="T112" fmla="*/ 298 w 303"/>
                <a:gd name="T113" fmla="*/ 19 h 10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3"/>
                <a:gd name="T172" fmla="*/ 0 h 105"/>
                <a:gd name="T173" fmla="*/ 303 w 303"/>
                <a:gd name="T174" fmla="*/ 105 h 10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close/>
                </a:path>
              </a:pathLst>
            </a:custGeom>
            <a:solidFill>
              <a:srgbClr val="FFFFFF"/>
            </a:solidFill>
            <a:ln w="9525">
              <a:noFill/>
              <a:round/>
              <a:headEnd/>
              <a:tailEnd/>
            </a:ln>
          </p:spPr>
          <p:txBody>
            <a:bodyPr/>
            <a:lstStyle/>
            <a:p>
              <a:endParaRPr lang="ja-JP" altLang="en-US"/>
            </a:p>
          </p:txBody>
        </p:sp>
        <p:sp>
          <p:nvSpPr>
            <p:cNvPr id="50626" name="Freeform 442"/>
            <p:cNvSpPr>
              <a:spLocks/>
            </p:cNvSpPr>
            <p:nvPr/>
          </p:nvSpPr>
          <p:spPr bwMode="auto">
            <a:xfrm>
              <a:off x="3555" y="81"/>
              <a:ext cx="303" cy="105"/>
            </a:xfrm>
            <a:custGeom>
              <a:avLst/>
              <a:gdLst>
                <a:gd name="T0" fmla="*/ 303 w 303"/>
                <a:gd name="T1" fmla="*/ 5 h 105"/>
                <a:gd name="T2" fmla="*/ 297 w 303"/>
                <a:gd name="T3" fmla="*/ 4 h 105"/>
                <a:gd name="T4" fmla="*/ 284 w 303"/>
                <a:gd name="T5" fmla="*/ 3 h 105"/>
                <a:gd name="T6" fmla="*/ 271 w 303"/>
                <a:gd name="T7" fmla="*/ 2 h 105"/>
                <a:gd name="T8" fmla="*/ 258 w 303"/>
                <a:gd name="T9" fmla="*/ 1 h 105"/>
                <a:gd name="T10" fmla="*/ 246 w 303"/>
                <a:gd name="T11" fmla="*/ 0 h 105"/>
                <a:gd name="T12" fmla="*/ 235 w 303"/>
                <a:gd name="T13" fmla="*/ 0 h 105"/>
                <a:gd name="T14" fmla="*/ 226 w 303"/>
                <a:gd name="T15" fmla="*/ 0 h 105"/>
                <a:gd name="T16" fmla="*/ 218 w 303"/>
                <a:gd name="T17" fmla="*/ 0 h 105"/>
                <a:gd name="T18" fmla="*/ 216 w 303"/>
                <a:gd name="T19" fmla="*/ 1 h 105"/>
                <a:gd name="T20" fmla="*/ 215 w 303"/>
                <a:gd name="T21" fmla="*/ 1 h 105"/>
                <a:gd name="T22" fmla="*/ 215 w 303"/>
                <a:gd name="T23" fmla="*/ 1 h 105"/>
                <a:gd name="T24" fmla="*/ 213 w 303"/>
                <a:gd name="T25" fmla="*/ 1 h 105"/>
                <a:gd name="T26" fmla="*/ 209 w 303"/>
                <a:gd name="T27" fmla="*/ 2 h 105"/>
                <a:gd name="T28" fmla="*/ 204 w 303"/>
                <a:gd name="T29" fmla="*/ 4 h 105"/>
                <a:gd name="T30" fmla="*/ 199 w 303"/>
                <a:gd name="T31" fmla="*/ 7 h 105"/>
                <a:gd name="T32" fmla="*/ 196 w 303"/>
                <a:gd name="T33" fmla="*/ 9 h 105"/>
                <a:gd name="T34" fmla="*/ 200 w 303"/>
                <a:gd name="T35" fmla="*/ 9 h 105"/>
                <a:gd name="T36" fmla="*/ 205 w 303"/>
                <a:gd name="T37" fmla="*/ 9 h 105"/>
                <a:gd name="T38" fmla="*/ 209 w 303"/>
                <a:gd name="T39" fmla="*/ 9 h 105"/>
                <a:gd name="T40" fmla="*/ 214 w 303"/>
                <a:gd name="T41" fmla="*/ 10 h 105"/>
                <a:gd name="T42" fmla="*/ 218 w 303"/>
                <a:gd name="T43" fmla="*/ 11 h 105"/>
                <a:gd name="T44" fmla="*/ 221 w 303"/>
                <a:gd name="T45" fmla="*/ 13 h 105"/>
                <a:gd name="T46" fmla="*/ 220 w 303"/>
                <a:gd name="T47" fmla="*/ 17 h 105"/>
                <a:gd name="T48" fmla="*/ 218 w 303"/>
                <a:gd name="T49" fmla="*/ 19 h 105"/>
                <a:gd name="T50" fmla="*/ 189 w 303"/>
                <a:gd name="T51" fmla="*/ 67 h 105"/>
                <a:gd name="T52" fmla="*/ 121 w 303"/>
                <a:gd name="T53" fmla="*/ 56 h 105"/>
                <a:gd name="T54" fmla="*/ 117 w 303"/>
                <a:gd name="T55" fmla="*/ 59 h 105"/>
                <a:gd name="T56" fmla="*/ 113 w 303"/>
                <a:gd name="T57" fmla="*/ 60 h 105"/>
                <a:gd name="T58" fmla="*/ 105 w 303"/>
                <a:gd name="T59" fmla="*/ 61 h 105"/>
                <a:gd name="T60" fmla="*/ 89 w 303"/>
                <a:gd name="T61" fmla="*/ 64 h 105"/>
                <a:gd name="T62" fmla="*/ 71 w 303"/>
                <a:gd name="T63" fmla="*/ 68 h 105"/>
                <a:gd name="T64" fmla="*/ 53 w 303"/>
                <a:gd name="T65" fmla="*/ 73 h 105"/>
                <a:gd name="T66" fmla="*/ 37 w 303"/>
                <a:gd name="T67" fmla="*/ 78 h 105"/>
                <a:gd name="T68" fmla="*/ 22 w 303"/>
                <a:gd name="T69" fmla="*/ 84 h 105"/>
                <a:gd name="T70" fmla="*/ 11 w 303"/>
                <a:gd name="T71" fmla="*/ 91 h 105"/>
                <a:gd name="T72" fmla="*/ 3 w 303"/>
                <a:gd name="T73" fmla="*/ 97 h 105"/>
                <a:gd name="T74" fmla="*/ 1 w 303"/>
                <a:gd name="T75" fmla="*/ 100 h 105"/>
                <a:gd name="T76" fmla="*/ 0 w 303"/>
                <a:gd name="T77" fmla="*/ 102 h 105"/>
                <a:gd name="T78" fmla="*/ 0 w 303"/>
                <a:gd name="T79" fmla="*/ 103 h 105"/>
                <a:gd name="T80" fmla="*/ 0 w 303"/>
                <a:gd name="T81" fmla="*/ 104 h 105"/>
                <a:gd name="T82" fmla="*/ 0 w 303"/>
                <a:gd name="T83" fmla="*/ 104 h 105"/>
                <a:gd name="T84" fmla="*/ 0 w 303"/>
                <a:gd name="T85" fmla="*/ 104 h 105"/>
                <a:gd name="T86" fmla="*/ 0 w 303"/>
                <a:gd name="T87" fmla="*/ 104 h 105"/>
                <a:gd name="T88" fmla="*/ 0 w 303"/>
                <a:gd name="T89" fmla="*/ 104 h 105"/>
                <a:gd name="T90" fmla="*/ 12 w 303"/>
                <a:gd name="T91" fmla="*/ 104 h 105"/>
                <a:gd name="T92" fmla="*/ 37 w 303"/>
                <a:gd name="T93" fmla="*/ 105 h 105"/>
                <a:gd name="T94" fmla="*/ 66 w 303"/>
                <a:gd name="T95" fmla="*/ 105 h 105"/>
                <a:gd name="T96" fmla="*/ 98 w 303"/>
                <a:gd name="T97" fmla="*/ 105 h 105"/>
                <a:gd name="T98" fmla="*/ 132 w 303"/>
                <a:gd name="T99" fmla="*/ 105 h 105"/>
                <a:gd name="T100" fmla="*/ 168 w 303"/>
                <a:gd name="T101" fmla="*/ 105 h 105"/>
                <a:gd name="T102" fmla="*/ 206 w 303"/>
                <a:gd name="T103" fmla="*/ 105 h 105"/>
                <a:gd name="T104" fmla="*/ 246 w 303"/>
                <a:gd name="T105" fmla="*/ 105 h 105"/>
                <a:gd name="T106" fmla="*/ 279 w 303"/>
                <a:gd name="T107" fmla="*/ 69 h 105"/>
                <a:gd name="T108" fmla="*/ 270 w 303"/>
                <a:gd name="T109" fmla="*/ 69 h 105"/>
                <a:gd name="T110" fmla="*/ 253 w 303"/>
                <a:gd name="T111" fmla="*/ 69 h 105"/>
                <a:gd name="T112" fmla="*/ 237 w 303"/>
                <a:gd name="T113" fmla="*/ 69 h 105"/>
                <a:gd name="T114" fmla="*/ 223 w 303"/>
                <a:gd name="T115" fmla="*/ 69 h 105"/>
                <a:gd name="T116" fmla="*/ 233 w 303"/>
                <a:gd name="T117" fmla="*/ 14 h 105"/>
                <a:gd name="T118" fmla="*/ 235 w 303"/>
                <a:gd name="T119" fmla="*/ 14 h 105"/>
                <a:gd name="T120" fmla="*/ 245 w 303"/>
                <a:gd name="T121" fmla="*/ 15 h 105"/>
                <a:gd name="T122" fmla="*/ 264 w 303"/>
                <a:gd name="T123" fmla="*/ 16 h 105"/>
                <a:gd name="T124" fmla="*/ 286 w 303"/>
                <a:gd name="T125" fmla="*/ 18 h 1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03"/>
                <a:gd name="T190" fmla="*/ 0 h 105"/>
                <a:gd name="T191" fmla="*/ 303 w 303"/>
                <a:gd name="T192" fmla="*/ 105 h 1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path>
              </a:pathLst>
            </a:custGeom>
            <a:noFill/>
            <a:ln w="0">
              <a:solidFill>
                <a:srgbClr val="000000"/>
              </a:solidFill>
              <a:prstDash val="solid"/>
              <a:round/>
              <a:headEnd/>
              <a:tailEnd/>
            </a:ln>
          </p:spPr>
          <p:txBody>
            <a:bodyPr/>
            <a:lstStyle/>
            <a:p>
              <a:endParaRPr lang="ja-JP" altLang="en-US"/>
            </a:p>
          </p:txBody>
        </p:sp>
        <p:sp>
          <p:nvSpPr>
            <p:cNvPr id="50627" name="Freeform 443"/>
            <p:cNvSpPr>
              <a:spLocks/>
            </p:cNvSpPr>
            <p:nvPr/>
          </p:nvSpPr>
          <p:spPr bwMode="auto">
            <a:xfrm>
              <a:off x="3528" y="195"/>
              <a:ext cx="29" cy="83"/>
            </a:xfrm>
            <a:custGeom>
              <a:avLst/>
              <a:gdLst>
                <a:gd name="T0" fmla="*/ 19 w 29"/>
                <a:gd name="T1" fmla="*/ 0 h 83"/>
                <a:gd name="T2" fmla="*/ 19 w 29"/>
                <a:gd name="T3" fmla="*/ 1 h 83"/>
                <a:gd name="T4" fmla="*/ 18 w 29"/>
                <a:gd name="T5" fmla="*/ 3 h 83"/>
                <a:gd name="T6" fmla="*/ 17 w 29"/>
                <a:gd name="T7" fmla="*/ 6 h 83"/>
                <a:gd name="T8" fmla="*/ 16 w 29"/>
                <a:gd name="T9" fmla="*/ 11 h 83"/>
                <a:gd name="T10" fmla="*/ 15 w 29"/>
                <a:gd name="T11" fmla="*/ 14 h 83"/>
                <a:gd name="T12" fmla="*/ 15 w 29"/>
                <a:gd name="T13" fmla="*/ 17 h 83"/>
                <a:gd name="T14" fmla="*/ 14 w 29"/>
                <a:gd name="T15" fmla="*/ 20 h 83"/>
                <a:gd name="T16" fmla="*/ 13 w 29"/>
                <a:gd name="T17" fmla="*/ 24 h 83"/>
                <a:gd name="T18" fmla="*/ 9 w 29"/>
                <a:gd name="T19" fmla="*/ 39 h 83"/>
                <a:gd name="T20" fmla="*/ 5 w 29"/>
                <a:gd name="T21" fmla="*/ 53 h 83"/>
                <a:gd name="T22" fmla="*/ 2 w 29"/>
                <a:gd name="T23" fmla="*/ 65 h 83"/>
                <a:gd name="T24" fmla="*/ 0 w 29"/>
                <a:gd name="T25" fmla="*/ 72 h 83"/>
                <a:gd name="T26" fmla="*/ 0 w 29"/>
                <a:gd name="T27" fmla="*/ 79 h 83"/>
                <a:gd name="T28" fmla="*/ 4 w 29"/>
                <a:gd name="T29" fmla="*/ 83 h 83"/>
                <a:gd name="T30" fmla="*/ 7 w 29"/>
                <a:gd name="T31" fmla="*/ 83 h 83"/>
                <a:gd name="T32" fmla="*/ 11 w 29"/>
                <a:gd name="T33" fmla="*/ 75 h 83"/>
                <a:gd name="T34" fmla="*/ 14 w 29"/>
                <a:gd name="T35" fmla="*/ 66 h 83"/>
                <a:gd name="T36" fmla="*/ 18 w 29"/>
                <a:gd name="T37" fmla="*/ 53 h 83"/>
                <a:gd name="T38" fmla="*/ 21 w 29"/>
                <a:gd name="T39" fmla="*/ 38 h 83"/>
                <a:gd name="T40" fmla="*/ 25 w 29"/>
                <a:gd name="T41" fmla="*/ 24 h 83"/>
                <a:gd name="T42" fmla="*/ 25 w 29"/>
                <a:gd name="T43" fmla="*/ 21 h 83"/>
                <a:gd name="T44" fmla="*/ 26 w 29"/>
                <a:gd name="T45" fmla="*/ 19 h 83"/>
                <a:gd name="T46" fmla="*/ 27 w 29"/>
                <a:gd name="T47" fmla="*/ 17 h 83"/>
                <a:gd name="T48" fmla="*/ 27 w 29"/>
                <a:gd name="T49" fmla="*/ 15 h 83"/>
                <a:gd name="T50" fmla="*/ 28 w 29"/>
                <a:gd name="T51" fmla="*/ 11 h 83"/>
                <a:gd name="T52" fmla="*/ 29 w 29"/>
                <a:gd name="T53" fmla="*/ 9 h 83"/>
                <a:gd name="T54" fmla="*/ 29 w 29"/>
                <a:gd name="T55" fmla="*/ 7 h 83"/>
                <a:gd name="T56" fmla="*/ 29 w 29"/>
                <a:gd name="T57" fmla="*/ 7 h 83"/>
                <a:gd name="T58" fmla="*/ 19 w 29"/>
                <a:gd name="T59" fmla="*/ 0 h 8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
                <a:gd name="T91" fmla="*/ 0 h 83"/>
                <a:gd name="T92" fmla="*/ 29 w 29"/>
                <a:gd name="T93" fmla="*/ 83 h 8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 h="83">
                  <a:moveTo>
                    <a:pt x="19" y="0"/>
                  </a:move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close/>
                </a:path>
              </a:pathLst>
            </a:custGeom>
            <a:solidFill>
              <a:srgbClr val="FFFFFF"/>
            </a:solidFill>
            <a:ln w="9525">
              <a:noFill/>
              <a:round/>
              <a:headEnd/>
              <a:tailEnd/>
            </a:ln>
          </p:spPr>
          <p:txBody>
            <a:bodyPr/>
            <a:lstStyle/>
            <a:p>
              <a:endParaRPr lang="ja-JP" altLang="en-US"/>
            </a:p>
          </p:txBody>
        </p:sp>
        <p:sp>
          <p:nvSpPr>
            <p:cNvPr id="50628" name="Freeform 444"/>
            <p:cNvSpPr>
              <a:spLocks/>
            </p:cNvSpPr>
            <p:nvPr/>
          </p:nvSpPr>
          <p:spPr bwMode="auto">
            <a:xfrm>
              <a:off x="3528" y="195"/>
              <a:ext cx="29" cy="83"/>
            </a:xfrm>
            <a:custGeom>
              <a:avLst/>
              <a:gdLst>
                <a:gd name="T0" fmla="*/ 19 w 29"/>
                <a:gd name="T1" fmla="*/ 0 h 83"/>
                <a:gd name="T2" fmla="*/ 19 w 29"/>
                <a:gd name="T3" fmla="*/ 0 h 83"/>
                <a:gd name="T4" fmla="*/ 19 w 29"/>
                <a:gd name="T5" fmla="*/ 1 h 83"/>
                <a:gd name="T6" fmla="*/ 18 w 29"/>
                <a:gd name="T7" fmla="*/ 3 h 83"/>
                <a:gd name="T8" fmla="*/ 17 w 29"/>
                <a:gd name="T9" fmla="*/ 6 h 83"/>
                <a:gd name="T10" fmla="*/ 16 w 29"/>
                <a:gd name="T11" fmla="*/ 11 h 83"/>
                <a:gd name="T12" fmla="*/ 16 w 29"/>
                <a:gd name="T13" fmla="*/ 11 h 83"/>
                <a:gd name="T14" fmla="*/ 15 w 29"/>
                <a:gd name="T15" fmla="*/ 14 h 83"/>
                <a:gd name="T16" fmla="*/ 15 w 29"/>
                <a:gd name="T17" fmla="*/ 17 h 83"/>
                <a:gd name="T18" fmla="*/ 14 w 29"/>
                <a:gd name="T19" fmla="*/ 20 h 83"/>
                <a:gd name="T20" fmla="*/ 13 w 29"/>
                <a:gd name="T21" fmla="*/ 24 h 83"/>
                <a:gd name="T22" fmla="*/ 13 w 29"/>
                <a:gd name="T23" fmla="*/ 24 h 83"/>
                <a:gd name="T24" fmla="*/ 9 w 29"/>
                <a:gd name="T25" fmla="*/ 39 h 83"/>
                <a:gd name="T26" fmla="*/ 5 w 29"/>
                <a:gd name="T27" fmla="*/ 53 h 83"/>
                <a:gd name="T28" fmla="*/ 2 w 29"/>
                <a:gd name="T29" fmla="*/ 65 h 83"/>
                <a:gd name="T30" fmla="*/ 0 w 29"/>
                <a:gd name="T31" fmla="*/ 72 h 83"/>
                <a:gd name="T32" fmla="*/ 0 w 29"/>
                <a:gd name="T33" fmla="*/ 72 h 83"/>
                <a:gd name="T34" fmla="*/ 0 w 29"/>
                <a:gd name="T35" fmla="*/ 79 h 83"/>
                <a:gd name="T36" fmla="*/ 4 w 29"/>
                <a:gd name="T37" fmla="*/ 83 h 83"/>
                <a:gd name="T38" fmla="*/ 7 w 29"/>
                <a:gd name="T39" fmla="*/ 83 h 83"/>
                <a:gd name="T40" fmla="*/ 11 w 29"/>
                <a:gd name="T41" fmla="*/ 75 h 83"/>
                <a:gd name="T42" fmla="*/ 11 w 29"/>
                <a:gd name="T43" fmla="*/ 75 h 83"/>
                <a:gd name="T44" fmla="*/ 14 w 29"/>
                <a:gd name="T45" fmla="*/ 66 h 83"/>
                <a:gd name="T46" fmla="*/ 18 w 29"/>
                <a:gd name="T47" fmla="*/ 53 h 83"/>
                <a:gd name="T48" fmla="*/ 21 w 29"/>
                <a:gd name="T49" fmla="*/ 38 h 83"/>
                <a:gd name="T50" fmla="*/ 25 w 29"/>
                <a:gd name="T51" fmla="*/ 24 h 83"/>
                <a:gd name="T52" fmla="*/ 25 w 29"/>
                <a:gd name="T53" fmla="*/ 24 h 83"/>
                <a:gd name="T54" fmla="*/ 25 w 29"/>
                <a:gd name="T55" fmla="*/ 21 h 83"/>
                <a:gd name="T56" fmla="*/ 26 w 29"/>
                <a:gd name="T57" fmla="*/ 19 h 83"/>
                <a:gd name="T58" fmla="*/ 27 w 29"/>
                <a:gd name="T59" fmla="*/ 17 h 83"/>
                <a:gd name="T60" fmla="*/ 27 w 29"/>
                <a:gd name="T61" fmla="*/ 15 h 83"/>
                <a:gd name="T62" fmla="*/ 27 w 29"/>
                <a:gd name="T63" fmla="*/ 15 h 83"/>
                <a:gd name="T64" fmla="*/ 28 w 29"/>
                <a:gd name="T65" fmla="*/ 11 h 83"/>
                <a:gd name="T66" fmla="*/ 29 w 29"/>
                <a:gd name="T67" fmla="*/ 9 h 83"/>
                <a:gd name="T68" fmla="*/ 29 w 29"/>
                <a:gd name="T69" fmla="*/ 7 h 83"/>
                <a:gd name="T70" fmla="*/ 29 w 29"/>
                <a:gd name="T71" fmla="*/ 7 h 83"/>
                <a:gd name="T72" fmla="*/ 19 w 29"/>
                <a:gd name="T73" fmla="*/ 0 h 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
                <a:gd name="T112" fmla="*/ 0 h 83"/>
                <a:gd name="T113" fmla="*/ 29 w 29"/>
                <a:gd name="T114" fmla="*/ 83 h 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 h="83">
                  <a:moveTo>
                    <a:pt x="19" y="0"/>
                  </a:moveTo>
                  <a:lnTo>
                    <a:pt x="19" y="0"/>
                  </a:ln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path>
              </a:pathLst>
            </a:custGeom>
            <a:noFill/>
            <a:ln w="0">
              <a:solidFill>
                <a:srgbClr val="000000"/>
              </a:solidFill>
              <a:prstDash val="solid"/>
              <a:round/>
              <a:headEnd/>
              <a:tailEnd/>
            </a:ln>
          </p:spPr>
          <p:txBody>
            <a:bodyPr/>
            <a:lstStyle/>
            <a:p>
              <a:endParaRPr lang="ja-JP" altLang="en-US"/>
            </a:p>
          </p:txBody>
        </p:sp>
        <p:sp>
          <p:nvSpPr>
            <p:cNvPr id="50629" name="Freeform 445"/>
            <p:cNvSpPr>
              <a:spLocks/>
            </p:cNvSpPr>
            <p:nvPr/>
          </p:nvSpPr>
          <p:spPr bwMode="auto">
            <a:xfrm>
              <a:off x="4315" y="181"/>
              <a:ext cx="1" cy="6"/>
            </a:xfrm>
            <a:custGeom>
              <a:avLst/>
              <a:gdLst>
                <a:gd name="T0" fmla="*/ 1 w 1"/>
                <a:gd name="T1" fmla="*/ 0 h 6"/>
                <a:gd name="T2" fmla="*/ 0 w 1"/>
                <a:gd name="T3" fmla="*/ 6 h 6"/>
                <a:gd name="T4" fmla="*/ 1 w 1"/>
                <a:gd name="T5" fmla="*/ 5 h 6"/>
                <a:gd name="T6" fmla="*/ 1 w 1"/>
                <a:gd name="T7" fmla="*/ 3 h 6"/>
                <a:gd name="T8" fmla="*/ 1 w 1"/>
                <a:gd name="T9" fmla="*/ 2 h 6"/>
                <a:gd name="T10" fmla="*/ 1 w 1"/>
                <a:gd name="T11" fmla="*/ 0 h 6"/>
                <a:gd name="T12" fmla="*/ 0 60000 65536"/>
                <a:gd name="T13" fmla="*/ 0 60000 65536"/>
                <a:gd name="T14" fmla="*/ 0 60000 65536"/>
                <a:gd name="T15" fmla="*/ 0 60000 65536"/>
                <a:gd name="T16" fmla="*/ 0 60000 65536"/>
                <a:gd name="T17" fmla="*/ 0 60000 65536"/>
                <a:gd name="T18" fmla="*/ 0 w 1"/>
                <a:gd name="T19" fmla="*/ 0 h 6"/>
                <a:gd name="T20" fmla="*/ 1 w 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 h="6">
                  <a:moveTo>
                    <a:pt x="1" y="0"/>
                  </a:moveTo>
                  <a:lnTo>
                    <a:pt x="0" y="6"/>
                  </a:lnTo>
                  <a:lnTo>
                    <a:pt x="1" y="5"/>
                  </a:lnTo>
                  <a:lnTo>
                    <a:pt x="1" y="3"/>
                  </a:lnTo>
                  <a:lnTo>
                    <a:pt x="1" y="2"/>
                  </a:lnTo>
                  <a:lnTo>
                    <a:pt x="1" y="0"/>
                  </a:lnTo>
                  <a:close/>
                </a:path>
              </a:pathLst>
            </a:custGeom>
            <a:solidFill>
              <a:srgbClr val="FFFFFF"/>
            </a:solidFill>
            <a:ln w="9525">
              <a:noFill/>
              <a:round/>
              <a:headEnd/>
              <a:tailEnd/>
            </a:ln>
          </p:spPr>
          <p:txBody>
            <a:bodyPr/>
            <a:lstStyle/>
            <a:p>
              <a:endParaRPr lang="ja-JP" altLang="en-US"/>
            </a:p>
          </p:txBody>
        </p:sp>
        <p:sp>
          <p:nvSpPr>
            <p:cNvPr id="50630" name="Freeform 446"/>
            <p:cNvSpPr>
              <a:spLocks/>
            </p:cNvSpPr>
            <p:nvPr/>
          </p:nvSpPr>
          <p:spPr bwMode="auto">
            <a:xfrm>
              <a:off x="4315" y="181"/>
              <a:ext cx="1" cy="6"/>
            </a:xfrm>
            <a:custGeom>
              <a:avLst/>
              <a:gdLst>
                <a:gd name="T0" fmla="*/ 1 w 1"/>
                <a:gd name="T1" fmla="*/ 0 h 6"/>
                <a:gd name="T2" fmla="*/ 0 w 1"/>
                <a:gd name="T3" fmla="*/ 6 h 6"/>
                <a:gd name="T4" fmla="*/ 0 w 1"/>
                <a:gd name="T5" fmla="*/ 6 h 6"/>
                <a:gd name="T6" fmla="*/ 1 w 1"/>
                <a:gd name="T7" fmla="*/ 5 h 6"/>
                <a:gd name="T8" fmla="*/ 1 w 1"/>
                <a:gd name="T9" fmla="*/ 3 h 6"/>
                <a:gd name="T10" fmla="*/ 1 w 1"/>
                <a:gd name="T11" fmla="*/ 2 h 6"/>
                <a:gd name="T12" fmla="*/ 1 w 1"/>
                <a:gd name="T13" fmla="*/ 0 h 6"/>
                <a:gd name="T14" fmla="*/ 0 60000 65536"/>
                <a:gd name="T15" fmla="*/ 0 60000 65536"/>
                <a:gd name="T16" fmla="*/ 0 60000 65536"/>
                <a:gd name="T17" fmla="*/ 0 60000 65536"/>
                <a:gd name="T18" fmla="*/ 0 60000 65536"/>
                <a:gd name="T19" fmla="*/ 0 60000 65536"/>
                <a:gd name="T20" fmla="*/ 0 60000 65536"/>
                <a:gd name="T21" fmla="*/ 0 w 1"/>
                <a:gd name="T22" fmla="*/ 0 h 6"/>
                <a:gd name="T23" fmla="*/ 1 w 1"/>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6">
                  <a:moveTo>
                    <a:pt x="1" y="0"/>
                  </a:moveTo>
                  <a:lnTo>
                    <a:pt x="0" y="6"/>
                  </a:lnTo>
                  <a:lnTo>
                    <a:pt x="1" y="5"/>
                  </a:lnTo>
                  <a:lnTo>
                    <a:pt x="1" y="3"/>
                  </a:lnTo>
                  <a:lnTo>
                    <a:pt x="1" y="2"/>
                  </a:lnTo>
                  <a:lnTo>
                    <a:pt x="1" y="0"/>
                  </a:lnTo>
                </a:path>
              </a:pathLst>
            </a:custGeom>
            <a:noFill/>
            <a:ln w="0">
              <a:solidFill>
                <a:srgbClr val="000000"/>
              </a:solidFill>
              <a:prstDash val="solid"/>
              <a:round/>
              <a:headEnd/>
              <a:tailEnd/>
            </a:ln>
          </p:spPr>
          <p:txBody>
            <a:bodyPr/>
            <a:lstStyle/>
            <a:p>
              <a:endParaRPr lang="ja-JP" altLang="en-US"/>
            </a:p>
          </p:txBody>
        </p:sp>
        <p:sp>
          <p:nvSpPr>
            <p:cNvPr id="50631" name="Freeform 447"/>
            <p:cNvSpPr>
              <a:spLocks/>
            </p:cNvSpPr>
            <p:nvPr/>
          </p:nvSpPr>
          <p:spPr bwMode="auto">
            <a:xfrm>
              <a:off x="3565" y="190"/>
              <a:ext cx="747" cy="72"/>
            </a:xfrm>
            <a:custGeom>
              <a:avLst/>
              <a:gdLst>
                <a:gd name="T0" fmla="*/ 253 w 747"/>
                <a:gd name="T1" fmla="*/ 36 h 72"/>
                <a:gd name="T2" fmla="*/ 246 w 747"/>
                <a:gd name="T3" fmla="*/ 35 h 72"/>
                <a:gd name="T4" fmla="*/ 245 w 747"/>
                <a:gd name="T5" fmla="*/ 28 h 72"/>
                <a:gd name="T6" fmla="*/ 208 w 747"/>
                <a:gd name="T7" fmla="*/ 28 h 72"/>
                <a:gd name="T8" fmla="*/ 156 w 747"/>
                <a:gd name="T9" fmla="*/ 29 h 72"/>
                <a:gd name="T10" fmla="*/ 107 w 747"/>
                <a:gd name="T11" fmla="*/ 29 h 72"/>
                <a:gd name="T12" fmla="*/ 63 w 747"/>
                <a:gd name="T13" fmla="*/ 29 h 72"/>
                <a:gd name="T14" fmla="*/ 23 w 747"/>
                <a:gd name="T15" fmla="*/ 29 h 72"/>
                <a:gd name="T16" fmla="*/ 4 w 747"/>
                <a:gd name="T17" fmla="*/ 36 h 72"/>
                <a:gd name="T18" fmla="*/ 13 w 747"/>
                <a:gd name="T19" fmla="*/ 51 h 72"/>
                <a:gd name="T20" fmla="*/ 20 w 747"/>
                <a:gd name="T21" fmla="*/ 55 h 72"/>
                <a:gd name="T22" fmla="*/ 38 w 747"/>
                <a:gd name="T23" fmla="*/ 60 h 72"/>
                <a:gd name="T24" fmla="*/ 59 w 747"/>
                <a:gd name="T25" fmla="*/ 63 h 72"/>
                <a:gd name="T26" fmla="*/ 67 w 747"/>
                <a:gd name="T27" fmla="*/ 64 h 72"/>
                <a:gd name="T28" fmla="*/ 94 w 747"/>
                <a:gd name="T29" fmla="*/ 66 h 72"/>
                <a:gd name="T30" fmla="*/ 126 w 747"/>
                <a:gd name="T31" fmla="*/ 68 h 72"/>
                <a:gd name="T32" fmla="*/ 165 w 747"/>
                <a:gd name="T33" fmla="*/ 70 h 72"/>
                <a:gd name="T34" fmla="*/ 211 w 747"/>
                <a:gd name="T35" fmla="*/ 72 h 72"/>
                <a:gd name="T36" fmla="*/ 264 w 747"/>
                <a:gd name="T37" fmla="*/ 72 h 72"/>
                <a:gd name="T38" fmla="*/ 291 w 747"/>
                <a:gd name="T39" fmla="*/ 72 h 72"/>
                <a:gd name="T40" fmla="*/ 300 w 747"/>
                <a:gd name="T41" fmla="*/ 72 h 72"/>
                <a:gd name="T42" fmla="*/ 308 w 747"/>
                <a:gd name="T43" fmla="*/ 72 h 72"/>
                <a:gd name="T44" fmla="*/ 327 w 747"/>
                <a:gd name="T45" fmla="*/ 72 h 72"/>
                <a:gd name="T46" fmla="*/ 346 w 747"/>
                <a:gd name="T47" fmla="*/ 71 h 72"/>
                <a:gd name="T48" fmla="*/ 361 w 747"/>
                <a:gd name="T49" fmla="*/ 70 h 72"/>
                <a:gd name="T50" fmla="*/ 370 w 747"/>
                <a:gd name="T51" fmla="*/ 70 h 72"/>
                <a:gd name="T52" fmla="*/ 379 w 747"/>
                <a:gd name="T53" fmla="*/ 69 h 72"/>
                <a:gd name="T54" fmla="*/ 447 w 747"/>
                <a:gd name="T55" fmla="*/ 64 h 72"/>
                <a:gd name="T56" fmla="*/ 530 w 747"/>
                <a:gd name="T57" fmla="*/ 55 h 72"/>
                <a:gd name="T58" fmla="*/ 596 w 747"/>
                <a:gd name="T59" fmla="*/ 45 h 72"/>
                <a:gd name="T60" fmla="*/ 643 w 747"/>
                <a:gd name="T61" fmla="*/ 35 h 72"/>
                <a:gd name="T62" fmla="*/ 673 w 747"/>
                <a:gd name="T63" fmla="*/ 28 h 72"/>
                <a:gd name="T64" fmla="*/ 692 w 747"/>
                <a:gd name="T65" fmla="*/ 23 h 72"/>
                <a:gd name="T66" fmla="*/ 718 w 747"/>
                <a:gd name="T67" fmla="*/ 15 h 72"/>
                <a:gd name="T68" fmla="*/ 741 w 747"/>
                <a:gd name="T69" fmla="*/ 4 h 72"/>
                <a:gd name="T70" fmla="*/ 718 w 747"/>
                <a:gd name="T71" fmla="*/ 3 h 72"/>
                <a:gd name="T72" fmla="*/ 675 w 747"/>
                <a:gd name="T73" fmla="*/ 8 h 72"/>
                <a:gd name="T74" fmla="*/ 633 w 747"/>
                <a:gd name="T75" fmla="*/ 11 h 72"/>
                <a:gd name="T76" fmla="*/ 590 w 747"/>
                <a:gd name="T77" fmla="*/ 14 h 72"/>
                <a:gd name="T78" fmla="*/ 548 w 747"/>
                <a:gd name="T79" fmla="*/ 17 h 72"/>
                <a:gd name="T80" fmla="*/ 504 w 747"/>
                <a:gd name="T81" fmla="*/ 19 h 72"/>
                <a:gd name="T82" fmla="*/ 460 w 747"/>
                <a:gd name="T83" fmla="*/ 21 h 72"/>
                <a:gd name="T84" fmla="*/ 413 w 747"/>
                <a:gd name="T85" fmla="*/ 23 h 72"/>
                <a:gd name="T86" fmla="*/ 365 w 747"/>
                <a:gd name="T87" fmla="*/ 24 h 72"/>
                <a:gd name="T88" fmla="*/ 313 w 747"/>
                <a:gd name="T89" fmla="*/ 25 h 72"/>
                <a:gd name="T90" fmla="*/ 259 w 747"/>
                <a:gd name="T91" fmla="*/ 27 h 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7"/>
                <a:gd name="T139" fmla="*/ 0 h 72"/>
                <a:gd name="T140" fmla="*/ 747 w 747"/>
                <a:gd name="T141" fmla="*/ 72 h 7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7" h="72">
                  <a:moveTo>
                    <a:pt x="256" y="33"/>
                  </a:move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close/>
                </a:path>
              </a:pathLst>
            </a:custGeom>
            <a:solidFill>
              <a:srgbClr val="FFFFFF"/>
            </a:solidFill>
            <a:ln w="9525">
              <a:noFill/>
              <a:round/>
              <a:headEnd/>
              <a:tailEnd/>
            </a:ln>
          </p:spPr>
          <p:txBody>
            <a:bodyPr/>
            <a:lstStyle/>
            <a:p>
              <a:endParaRPr lang="ja-JP" altLang="en-US"/>
            </a:p>
          </p:txBody>
        </p:sp>
        <p:sp>
          <p:nvSpPr>
            <p:cNvPr id="50632" name="Freeform 448"/>
            <p:cNvSpPr>
              <a:spLocks/>
            </p:cNvSpPr>
            <p:nvPr/>
          </p:nvSpPr>
          <p:spPr bwMode="auto">
            <a:xfrm>
              <a:off x="3565" y="190"/>
              <a:ext cx="747" cy="72"/>
            </a:xfrm>
            <a:custGeom>
              <a:avLst/>
              <a:gdLst>
                <a:gd name="T0" fmla="*/ 255 w 747"/>
                <a:gd name="T1" fmla="*/ 34 h 72"/>
                <a:gd name="T2" fmla="*/ 248 w 747"/>
                <a:gd name="T3" fmla="*/ 36 h 72"/>
                <a:gd name="T4" fmla="*/ 245 w 747"/>
                <a:gd name="T5" fmla="*/ 33 h 72"/>
                <a:gd name="T6" fmla="*/ 245 w 747"/>
                <a:gd name="T7" fmla="*/ 27 h 72"/>
                <a:gd name="T8" fmla="*/ 208 w 747"/>
                <a:gd name="T9" fmla="*/ 28 h 72"/>
                <a:gd name="T10" fmla="*/ 156 w 747"/>
                <a:gd name="T11" fmla="*/ 29 h 72"/>
                <a:gd name="T12" fmla="*/ 107 w 747"/>
                <a:gd name="T13" fmla="*/ 29 h 72"/>
                <a:gd name="T14" fmla="*/ 63 w 747"/>
                <a:gd name="T15" fmla="*/ 29 h 72"/>
                <a:gd name="T16" fmla="*/ 23 w 747"/>
                <a:gd name="T17" fmla="*/ 29 h 72"/>
                <a:gd name="T18" fmla="*/ 0 w 747"/>
                <a:gd name="T19" fmla="*/ 29 h 72"/>
                <a:gd name="T20" fmla="*/ 10 w 747"/>
                <a:gd name="T21" fmla="*/ 47 h 72"/>
                <a:gd name="T22" fmla="*/ 14 w 747"/>
                <a:gd name="T23" fmla="*/ 52 h 72"/>
                <a:gd name="T24" fmla="*/ 25 w 747"/>
                <a:gd name="T25" fmla="*/ 57 h 72"/>
                <a:gd name="T26" fmla="*/ 47 w 747"/>
                <a:gd name="T27" fmla="*/ 61 h 72"/>
                <a:gd name="T28" fmla="*/ 59 w 747"/>
                <a:gd name="T29" fmla="*/ 63 h 72"/>
                <a:gd name="T30" fmla="*/ 67 w 747"/>
                <a:gd name="T31" fmla="*/ 64 h 72"/>
                <a:gd name="T32" fmla="*/ 84 w 747"/>
                <a:gd name="T33" fmla="*/ 65 h 72"/>
                <a:gd name="T34" fmla="*/ 114 w 747"/>
                <a:gd name="T35" fmla="*/ 68 h 72"/>
                <a:gd name="T36" fmla="*/ 151 w 747"/>
                <a:gd name="T37" fmla="*/ 70 h 72"/>
                <a:gd name="T38" fmla="*/ 195 w 747"/>
                <a:gd name="T39" fmla="*/ 71 h 72"/>
                <a:gd name="T40" fmla="*/ 246 w 747"/>
                <a:gd name="T41" fmla="*/ 72 h 72"/>
                <a:gd name="T42" fmla="*/ 284 w 747"/>
                <a:gd name="T43" fmla="*/ 72 h 72"/>
                <a:gd name="T44" fmla="*/ 294 w 747"/>
                <a:gd name="T45" fmla="*/ 72 h 72"/>
                <a:gd name="T46" fmla="*/ 300 w 747"/>
                <a:gd name="T47" fmla="*/ 72 h 72"/>
                <a:gd name="T48" fmla="*/ 308 w 747"/>
                <a:gd name="T49" fmla="*/ 72 h 72"/>
                <a:gd name="T50" fmla="*/ 320 w 747"/>
                <a:gd name="T51" fmla="*/ 72 h 72"/>
                <a:gd name="T52" fmla="*/ 339 w 747"/>
                <a:gd name="T53" fmla="*/ 71 h 72"/>
                <a:gd name="T54" fmla="*/ 358 w 747"/>
                <a:gd name="T55" fmla="*/ 70 h 72"/>
                <a:gd name="T56" fmla="*/ 364 w 747"/>
                <a:gd name="T57" fmla="*/ 70 h 72"/>
                <a:gd name="T58" fmla="*/ 373 w 747"/>
                <a:gd name="T59" fmla="*/ 70 h 72"/>
                <a:gd name="T60" fmla="*/ 382 w 747"/>
                <a:gd name="T61" fmla="*/ 69 h 72"/>
                <a:gd name="T62" fmla="*/ 447 w 747"/>
                <a:gd name="T63" fmla="*/ 64 h 72"/>
                <a:gd name="T64" fmla="*/ 530 w 747"/>
                <a:gd name="T65" fmla="*/ 55 h 72"/>
                <a:gd name="T66" fmla="*/ 596 w 747"/>
                <a:gd name="T67" fmla="*/ 45 h 72"/>
                <a:gd name="T68" fmla="*/ 643 w 747"/>
                <a:gd name="T69" fmla="*/ 35 h 72"/>
                <a:gd name="T70" fmla="*/ 673 w 747"/>
                <a:gd name="T71" fmla="*/ 28 h 72"/>
                <a:gd name="T72" fmla="*/ 684 w 747"/>
                <a:gd name="T73" fmla="*/ 25 h 72"/>
                <a:gd name="T74" fmla="*/ 709 w 747"/>
                <a:gd name="T75" fmla="*/ 18 h 72"/>
                <a:gd name="T76" fmla="*/ 734 w 747"/>
                <a:gd name="T77" fmla="*/ 8 h 72"/>
                <a:gd name="T78" fmla="*/ 747 w 747"/>
                <a:gd name="T79" fmla="*/ 0 h 72"/>
                <a:gd name="T80" fmla="*/ 704 w 747"/>
                <a:gd name="T81" fmla="*/ 5 h 72"/>
                <a:gd name="T82" fmla="*/ 661 w 747"/>
                <a:gd name="T83" fmla="*/ 9 h 72"/>
                <a:gd name="T84" fmla="*/ 619 w 747"/>
                <a:gd name="T85" fmla="*/ 12 h 72"/>
                <a:gd name="T86" fmla="*/ 576 w 747"/>
                <a:gd name="T87" fmla="*/ 15 h 72"/>
                <a:gd name="T88" fmla="*/ 533 w 747"/>
                <a:gd name="T89" fmla="*/ 18 h 72"/>
                <a:gd name="T90" fmla="*/ 490 w 747"/>
                <a:gd name="T91" fmla="*/ 20 h 72"/>
                <a:gd name="T92" fmla="*/ 445 w 747"/>
                <a:gd name="T93" fmla="*/ 22 h 72"/>
                <a:gd name="T94" fmla="*/ 397 w 747"/>
                <a:gd name="T95" fmla="*/ 23 h 72"/>
                <a:gd name="T96" fmla="*/ 348 w 747"/>
                <a:gd name="T97" fmla="*/ 25 h 72"/>
                <a:gd name="T98" fmla="*/ 295 w 747"/>
                <a:gd name="T99" fmla="*/ 26 h 72"/>
                <a:gd name="T100" fmla="*/ 256 w 747"/>
                <a:gd name="T101" fmla="*/ 33 h 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7"/>
                <a:gd name="T154" fmla="*/ 0 h 72"/>
                <a:gd name="T155" fmla="*/ 747 w 747"/>
                <a:gd name="T156" fmla="*/ 72 h 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7" h="72">
                  <a:moveTo>
                    <a:pt x="256" y="33"/>
                  </a:moveTo>
                  <a:lnTo>
                    <a:pt x="256" y="33"/>
                  </a:ln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path>
              </a:pathLst>
            </a:custGeom>
            <a:noFill/>
            <a:ln w="0">
              <a:solidFill>
                <a:srgbClr val="000000"/>
              </a:solidFill>
              <a:prstDash val="solid"/>
              <a:round/>
              <a:headEnd/>
              <a:tailEnd/>
            </a:ln>
          </p:spPr>
          <p:txBody>
            <a:bodyPr/>
            <a:lstStyle/>
            <a:p>
              <a:endParaRPr lang="ja-JP" altLang="en-US"/>
            </a:p>
          </p:txBody>
        </p:sp>
        <p:sp>
          <p:nvSpPr>
            <p:cNvPr id="50633" name="Freeform 449"/>
            <p:cNvSpPr>
              <a:spLocks/>
            </p:cNvSpPr>
            <p:nvPr/>
          </p:nvSpPr>
          <p:spPr bwMode="auto">
            <a:xfrm>
              <a:off x="4118" y="37"/>
              <a:ext cx="192" cy="133"/>
            </a:xfrm>
            <a:custGeom>
              <a:avLst/>
              <a:gdLst>
                <a:gd name="T0" fmla="*/ 131 w 192"/>
                <a:gd name="T1" fmla="*/ 0 h 133"/>
                <a:gd name="T2" fmla="*/ 130 w 192"/>
                <a:gd name="T3" fmla="*/ 1 h 133"/>
                <a:gd name="T4" fmla="*/ 127 w 192"/>
                <a:gd name="T5" fmla="*/ 5 h 133"/>
                <a:gd name="T6" fmla="*/ 121 w 192"/>
                <a:gd name="T7" fmla="*/ 12 h 133"/>
                <a:gd name="T8" fmla="*/ 113 w 192"/>
                <a:gd name="T9" fmla="*/ 21 h 133"/>
                <a:gd name="T10" fmla="*/ 103 w 192"/>
                <a:gd name="T11" fmla="*/ 33 h 133"/>
                <a:gd name="T12" fmla="*/ 90 w 192"/>
                <a:gd name="T13" fmla="*/ 48 h 133"/>
                <a:gd name="T14" fmla="*/ 75 w 192"/>
                <a:gd name="T15" fmla="*/ 64 h 133"/>
                <a:gd name="T16" fmla="*/ 58 w 192"/>
                <a:gd name="T17" fmla="*/ 83 h 133"/>
                <a:gd name="T18" fmla="*/ 53 w 192"/>
                <a:gd name="T19" fmla="*/ 88 h 133"/>
                <a:gd name="T20" fmla="*/ 47 w 192"/>
                <a:gd name="T21" fmla="*/ 93 h 133"/>
                <a:gd name="T22" fmla="*/ 39 w 192"/>
                <a:gd name="T23" fmla="*/ 97 h 133"/>
                <a:gd name="T24" fmla="*/ 32 w 192"/>
                <a:gd name="T25" fmla="*/ 101 h 133"/>
                <a:gd name="T26" fmla="*/ 24 w 192"/>
                <a:gd name="T27" fmla="*/ 105 h 133"/>
                <a:gd name="T28" fmla="*/ 16 w 192"/>
                <a:gd name="T29" fmla="*/ 108 h 133"/>
                <a:gd name="T30" fmla="*/ 8 w 192"/>
                <a:gd name="T31" fmla="*/ 110 h 133"/>
                <a:gd name="T32" fmla="*/ 0 w 192"/>
                <a:gd name="T33" fmla="*/ 112 h 133"/>
                <a:gd name="T34" fmla="*/ 12 w 192"/>
                <a:gd name="T35" fmla="*/ 112 h 133"/>
                <a:gd name="T36" fmla="*/ 23 w 192"/>
                <a:gd name="T37" fmla="*/ 112 h 133"/>
                <a:gd name="T38" fmla="*/ 34 w 192"/>
                <a:gd name="T39" fmla="*/ 112 h 133"/>
                <a:gd name="T40" fmla="*/ 44 w 192"/>
                <a:gd name="T41" fmla="*/ 112 h 133"/>
                <a:gd name="T42" fmla="*/ 54 w 192"/>
                <a:gd name="T43" fmla="*/ 112 h 133"/>
                <a:gd name="T44" fmla="*/ 64 w 192"/>
                <a:gd name="T45" fmla="*/ 112 h 133"/>
                <a:gd name="T46" fmla="*/ 73 w 192"/>
                <a:gd name="T47" fmla="*/ 112 h 133"/>
                <a:gd name="T48" fmla="*/ 81 w 192"/>
                <a:gd name="T49" fmla="*/ 112 h 133"/>
                <a:gd name="T50" fmla="*/ 89 w 192"/>
                <a:gd name="T51" fmla="*/ 112 h 133"/>
                <a:gd name="T52" fmla="*/ 96 w 192"/>
                <a:gd name="T53" fmla="*/ 112 h 133"/>
                <a:gd name="T54" fmla="*/ 102 w 192"/>
                <a:gd name="T55" fmla="*/ 112 h 133"/>
                <a:gd name="T56" fmla="*/ 107 w 192"/>
                <a:gd name="T57" fmla="*/ 112 h 133"/>
                <a:gd name="T58" fmla="*/ 112 w 192"/>
                <a:gd name="T59" fmla="*/ 112 h 133"/>
                <a:gd name="T60" fmla="*/ 116 w 192"/>
                <a:gd name="T61" fmla="*/ 112 h 133"/>
                <a:gd name="T62" fmla="*/ 118 w 192"/>
                <a:gd name="T63" fmla="*/ 112 h 133"/>
                <a:gd name="T64" fmla="*/ 120 w 192"/>
                <a:gd name="T65" fmla="*/ 112 h 133"/>
                <a:gd name="T66" fmla="*/ 124 w 192"/>
                <a:gd name="T67" fmla="*/ 113 h 133"/>
                <a:gd name="T68" fmla="*/ 129 w 192"/>
                <a:gd name="T69" fmla="*/ 114 h 133"/>
                <a:gd name="T70" fmla="*/ 135 w 192"/>
                <a:gd name="T71" fmla="*/ 116 h 133"/>
                <a:gd name="T72" fmla="*/ 141 w 192"/>
                <a:gd name="T73" fmla="*/ 118 h 133"/>
                <a:gd name="T74" fmla="*/ 147 w 192"/>
                <a:gd name="T75" fmla="*/ 120 h 133"/>
                <a:gd name="T76" fmla="*/ 155 w 192"/>
                <a:gd name="T77" fmla="*/ 122 h 133"/>
                <a:gd name="T78" fmla="*/ 161 w 192"/>
                <a:gd name="T79" fmla="*/ 124 h 133"/>
                <a:gd name="T80" fmla="*/ 168 w 192"/>
                <a:gd name="T81" fmla="*/ 127 h 133"/>
                <a:gd name="T82" fmla="*/ 170 w 192"/>
                <a:gd name="T83" fmla="*/ 128 h 133"/>
                <a:gd name="T84" fmla="*/ 173 w 192"/>
                <a:gd name="T85" fmla="*/ 128 h 133"/>
                <a:gd name="T86" fmla="*/ 174 w 192"/>
                <a:gd name="T87" fmla="*/ 129 h 133"/>
                <a:gd name="T88" fmla="*/ 176 w 192"/>
                <a:gd name="T89" fmla="*/ 130 h 133"/>
                <a:gd name="T90" fmla="*/ 178 w 192"/>
                <a:gd name="T91" fmla="*/ 131 h 133"/>
                <a:gd name="T92" fmla="*/ 180 w 192"/>
                <a:gd name="T93" fmla="*/ 131 h 133"/>
                <a:gd name="T94" fmla="*/ 182 w 192"/>
                <a:gd name="T95" fmla="*/ 132 h 133"/>
                <a:gd name="T96" fmla="*/ 184 w 192"/>
                <a:gd name="T97" fmla="*/ 133 h 133"/>
                <a:gd name="T98" fmla="*/ 184 w 192"/>
                <a:gd name="T99" fmla="*/ 133 h 133"/>
                <a:gd name="T100" fmla="*/ 184 w 192"/>
                <a:gd name="T101" fmla="*/ 133 h 133"/>
                <a:gd name="T102" fmla="*/ 184 w 192"/>
                <a:gd name="T103" fmla="*/ 133 h 133"/>
                <a:gd name="T104" fmla="*/ 185 w 192"/>
                <a:gd name="T105" fmla="*/ 133 h 133"/>
                <a:gd name="T106" fmla="*/ 185 w 192"/>
                <a:gd name="T107" fmla="*/ 131 h 133"/>
                <a:gd name="T108" fmla="*/ 185 w 192"/>
                <a:gd name="T109" fmla="*/ 129 h 133"/>
                <a:gd name="T110" fmla="*/ 185 w 192"/>
                <a:gd name="T111" fmla="*/ 127 h 133"/>
                <a:gd name="T112" fmla="*/ 186 w 192"/>
                <a:gd name="T113" fmla="*/ 125 h 133"/>
                <a:gd name="T114" fmla="*/ 190 w 192"/>
                <a:gd name="T115" fmla="*/ 78 h 133"/>
                <a:gd name="T116" fmla="*/ 192 w 192"/>
                <a:gd name="T117" fmla="*/ 39 h 133"/>
                <a:gd name="T118" fmla="*/ 192 w 192"/>
                <a:gd name="T119" fmla="*/ 13 h 133"/>
                <a:gd name="T120" fmla="*/ 192 w 192"/>
                <a:gd name="T121" fmla="*/ 3 h 133"/>
                <a:gd name="T122" fmla="*/ 131 w 192"/>
                <a:gd name="T123" fmla="*/ 0 h 1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
                <a:gd name="T187" fmla="*/ 0 h 133"/>
                <a:gd name="T188" fmla="*/ 192 w 192"/>
                <a:gd name="T189" fmla="*/ 133 h 1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 h="133">
                  <a:moveTo>
                    <a:pt x="131" y="0"/>
                  </a:move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close/>
                </a:path>
              </a:pathLst>
            </a:custGeom>
            <a:solidFill>
              <a:srgbClr val="FFFFFF"/>
            </a:solidFill>
            <a:ln w="9525">
              <a:noFill/>
              <a:round/>
              <a:headEnd/>
              <a:tailEnd/>
            </a:ln>
          </p:spPr>
          <p:txBody>
            <a:bodyPr/>
            <a:lstStyle/>
            <a:p>
              <a:endParaRPr lang="ja-JP" altLang="en-US"/>
            </a:p>
          </p:txBody>
        </p:sp>
        <p:sp>
          <p:nvSpPr>
            <p:cNvPr id="50634" name="Freeform 450"/>
            <p:cNvSpPr>
              <a:spLocks/>
            </p:cNvSpPr>
            <p:nvPr/>
          </p:nvSpPr>
          <p:spPr bwMode="auto">
            <a:xfrm>
              <a:off x="4118" y="37"/>
              <a:ext cx="192" cy="133"/>
            </a:xfrm>
            <a:custGeom>
              <a:avLst/>
              <a:gdLst>
                <a:gd name="T0" fmla="*/ 131 w 192"/>
                <a:gd name="T1" fmla="*/ 0 h 133"/>
                <a:gd name="T2" fmla="*/ 127 w 192"/>
                <a:gd name="T3" fmla="*/ 5 h 133"/>
                <a:gd name="T4" fmla="*/ 113 w 192"/>
                <a:gd name="T5" fmla="*/ 21 h 133"/>
                <a:gd name="T6" fmla="*/ 90 w 192"/>
                <a:gd name="T7" fmla="*/ 48 h 133"/>
                <a:gd name="T8" fmla="*/ 58 w 192"/>
                <a:gd name="T9" fmla="*/ 83 h 133"/>
                <a:gd name="T10" fmla="*/ 53 w 192"/>
                <a:gd name="T11" fmla="*/ 88 h 133"/>
                <a:gd name="T12" fmla="*/ 39 w 192"/>
                <a:gd name="T13" fmla="*/ 97 h 133"/>
                <a:gd name="T14" fmla="*/ 24 w 192"/>
                <a:gd name="T15" fmla="*/ 105 h 133"/>
                <a:gd name="T16" fmla="*/ 8 w 192"/>
                <a:gd name="T17" fmla="*/ 110 h 133"/>
                <a:gd name="T18" fmla="*/ 0 w 192"/>
                <a:gd name="T19" fmla="*/ 112 h 133"/>
                <a:gd name="T20" fmla="*/ 23 w 192"/>
                <a:gd name="T21" fmla="*/ 112 h 133"/>
                <a:gd name="T22" fmla="*/ 44 w 192"/>
                <a:gd name="T23" fmla="*/ 112 h 133"/>
                <a:gd name="T24" fmla="*/ 64 w 192"/>
                <a:gd name="T25" fmla="*/ 112 h 133"/>
                <a:gd name="T26" fmla="*/ 81 w 192"/>
                <a:gd name="T27" fmla="*/ 112 h 133"/>
                <a:gd name="T28" fmla="*/ 96 w 192"/>
                <a:gd name="T29" fmla="*/ 112 h 133"/>
                <a:gd name="T30" fmla="*/ 107 w 192"/>
                <a:gd name="T31" fmla="*/ 112 h 133"/>
                <a:gd name="T32" fmla="*/ 116 w 192"/>
                <a:gd name="T33" fmla="*/ 112 h 133"/>
                <a:gd name="T34" fmla="*/ 120 w 192"/>
                <a:gd name="T35" fmla="*/ 112 h 133"/>
                <a:gd name="T36" fmla="*/ 124 w 192"/>
                <a:gd name="T37" fmla="*/ 113 h 133"/>
                <a:gd name="T38" fmla="*/ 135 w 192"/>
                <a:gd name="T39" fmla="*/ 116 h 133"/>
                <a:gd name="T40" fmla="*/ 147 w 192"/>
                <a:gd name="T41" fmla="*/ 120 h 133"/>
                <a:gd name="T42" fmla="*/ 161 w 192"/>
                <a:gd name="T43" fmla="*/ 124 h 133"/>
                <a:gd name="T44" fmla="*/ 168 w 192"/>
                <a:gd name="T45" fmla="*/ 127 h 133"/>
                <a:gd name="T46" fmla="*/ 173 w 192"/>
                <a:gd name="T47" fmla="*/ 128 h 133"/>
                <a:gd name="T48" fmla="*/ 176 w 192"/>
                <a:gd name="T49" fmla="*/ 130 h 133"/>
                <a:gd name="T50" fmla="*/ 180 w 192"/>
                <a:gd name="T51" fmla="*/ 131 h 133"/>
                <a:gd name="T52" fmla="*/ 184 w 192"/>
                <a:gd name="T53" fmla="*/ 133 h 133"/>
                <a:gd name="T54" fmla="*/ 184 w 192"/>
                <a:gd name="T55" fmla="*/ 133 h 133"/>
                <a:gd name="T56" fmla="*/ 184 w 192"/>
                <a:gd name="T57" fmla="*/ 133 h 133"/>
                <a:gd name="T58" fmla="*/ 185 w 192"/>
                <a:gd name="T59" fmla="*/ 133 h 133"/>
                <a:gd name="T60" fmla="*/ 185 w 192"/>
                <a:gd name="T61" fmla="*/ 129 h 133"/>
                <a:gd name="T62" fmla="*/ 186 w 192"/>
                <a:gd name="T63" fmla="*/ 125 h 133"/>
                <a:gd name="T64" fmla="*/ 190 w 192"/>
                <a:gd name="T65" fmla="*/ 78 h 133"/>
                <a:gd name="T66" fmla="*/ 192 w 192"/>
                <a:gd name="T67" fmla="*/ 13 h 133"/>
                <a:gd name="T68" fmla="*/ 131 w 192"/>
                <a:gd name="T69" fmla="*/ 0 h 1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2"/>
                <a:gd name="T106" fmla="*/ 0 h 133"/>
                <a:gd name="T107" fmla="*/ 192 w 192"/>
                <a:gd name="T108" fmla="*/ 133 h 1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2" h="133">
                  <a:moveTo>
                    <a:pt x="131" y="0"/>
                  </a:moveTo>
                  <a:lnTo>
                    <a:pt x="131" y="0"/>
                  </a:ln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path>
              </a:pathLst>
            </a:custGeom>
            <a:noFill/>
            <a:ln w="0">
              <a:solidFill>
                <a:srgbClr val="000000"/>
              </a:solidFill>
              <a:prstDash val="solid"/>
              <a:round/>
              <a:headEnd/>
              <a:tailEnd/>
            </a:ln>
          </p:spPr>
          <p:txBody>
            <a:bodyPr/>
            <a:lstStyle/>
            <a:p>
              <a:endParaRPr lang="ja-JP" altLang="en-US"/>
            </a:p>
          </p:txBody>
        </p:sp>
        <p:sp>
          <p:nvSpPr>
            <p:cNvPr id="50635" name="Freeform 451"/>
            <p:cNvSpPr>
              <a:spLocks/>
            </p:cNvSpPr>
            <p:nvPr/>
          </p:nvSpPr>
          <p:spPr bwMode="auto">
            <a:xfrm>
              <a:off x="4302" y="170"/>
              <a:ext cx="1" cy="1"/>
            </a:xfrm>
            <a:custGeom>
              <a:avLst/>
              <a:gdLst>
                <a:gd name="T0" fmla="*/ 1 w 1"/>
                <a:gd name="T1" fmla="*/ 1 h 1"/>
                <a:gd name="T2" fmla="*/ 1 w 1"/>
                <a:gd name="T3" fmla="*/ 0 h 1"/>
                <a:gd name="T4" fmla="*/ 1 w 1"/>
                <a:gd name="T5" fmla="*/ 0 h 1"/>
                <a:gd name="T6" fmla="*/ 1 w 1"/>
                <a:gd name="T7" fmla="*/ 0 h 1"/>
                <a:gd name="T8" fmla="*/ 1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1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1"/>
                <a:gd name="T41" fmla="*/ 1 w 1"/>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1">
                  <a:moveTo>
                    <a:pt x="1" y="1"/>
                  </a:moveTo>
                  <a:lnTo>
                    <a:pt x="1" y="0"/>
                  </a:lnTo>
                  <a:lnTo>
                    <a:pt x="0" y="0"/>
                  </a:lnTo>
                  <a:lnTo>
                    <a:pt x="1" y="1"/>
                  </a:lnTo>
                  <a:close/>
                </a:path>
              </a:pathLst>
            </a:custGeom>
            <a:solidFill>
              <a:srgbClr val="FFFFFF"/>
            </a:solidFill>
            <a:ln w="9525">
              <a:noFill/>
              <a:round/>
              <a:headEnd/>
              <a:tailEnd/>
            </a:ln>
          </p:spPr>
          <p:txBody>
            <a:bodyPr/>
            <a:lstStyle/>
            <a:p>
              <a:endParaRPr lang="ja-JP" altLang="en-US"/>
            </a:p>
          </p:txBody>
        </p:sp>
        <p:sp>
          <p:nvSpPr>
            <p:cNvPr id="50636" name="Freeform 452"/>
            <p:cNvSpPr>
              <a:spLocks/>
            </p:cNvSpPr>
            <p:nvPr/>
          </p:nvSpPr>
          <p:spPr bwMode="auto">
            <a:xfrm>
              <a:off x="4302" y="170"/>
              <a:ext cx="1" cy="1"/>
            </a:xfrm>
            <a:custGeom>
              <a:avLst/>
              <a:gdLst>
                <a:gd name="T0" fmla="*/ 1 w 1"/>
                <a:gd name="T1" fmla="*/ 1 h 1"/>
                <a:gd name="T2" fmla="*/ 1 w 1"/>
                <a:gd name="T3" fmla="*/ 1 h 1"/>
                <a:gd name="T4" fmla="*/ 1 w 1"/>
                <a:gd name="T5" fmla="*/ 0 h 1"/>
                <a:gd name="T6" fmla="*/ 1 w 1"/>
                <a:gd name="T7" fmla="*/ 0 h 1"/>
                <a:gd name="T8" fmla="*/ 1 w 1"/>
                <a:gd name="T9" fmla="*/ 0 h 1"/>
                <a:gd name="T10" fmla="*/ 1 w 1"/>
                <a:gd name="T11" fmla="*/ 0 h 1"/>
                <a:gd name="T12" fmla="*/ 1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1 w 1"/>
                <a:gd name="T31" fmla="*/ 1 h 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1"/>
                <a:gd name="T50" fmla="*/ 1 w 1"/>
                <a:gd name="T51" fmla="*/ 1 h 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1">
                  <a:moveTo>
                    <a:pt x="1" y="1"/>
                  </a:moveTo>
                  <a:lnTo>
                    <a:pt x="1" y="1"/>
                  </a:lnTo>
                  <a:lnTo>
                    <a:pt x="1" y="0"/>
                  </a:lnTo>
                  <a:lnTo>
                    <a:pt x="0" y="0"/>
                  </a:lnTo>
                  <a:lnTo>
                    <a:pt x="1" y="1"/>
                  </a:lnTo>
                </a:path>
              </a:pathLst>
            </a:custGeom>
            <a:noFill/>
            <a:ln w="0">
              <a:solidFill>
                <a:srgbClr val="000000"/>
              </a:solidFill>
              <a:prstDash val="solid"/>
              <a:round/>
              <a:headEnd/>
              <a:tailEnd/>
            </a:ln>
          </p:spPr>
          <p:txBody>
            <a:bodyPr/>
            <a:lstStyle/>
            <a:p>
              <a:endParaRPr lang="ja-JP" altLang="en-US"/>
            </a:p>
          </p:txBody>
        </p:sp>
        <p:sp>
          <p:nvSpPr>
            <p:cNvPr id="50637" name="Freeform 453"/>
            <p:cNvSpPr>
              <a:spLocks/>
            </p:cNvSpPr>
            <p:nvPr/>
          </p:nvSpPr>
          <p:spPr bwMode="auto">
            <a:xfrm>
              <a:off x="3824" y="170"/>
              <a:ext cx="492" cy="47"/>
            </a:xfrm>
            <a:custGeom>
              <a:avLst/>
              <a:gdLst>
                <a:gd name="T0" fmla="*/ 478 w 492"/>
                <a:gd name="T1" fmla="*/ 0 h 47"/>
                <a:gd name="T2" fmla="*/ 478 w 492"/>
                <a:gd name="T3" fmla="*/ 0 h 47"/>
                <a:gd name="T4" fmla="*/ 471 w 492"/>
                <a:gd name="T5" fmla="*/ 1 h 47"/>
                <a:gd name="T6" fmla="*/ 457 w 492"/>
                <a:gd name="T7" fmla="*/ 2 h 47"/>
                <a:gd name="T8" fmla="*/ 443 w 492"/>
                <a:gd name="T9" fmla="*/ 4 h 47"/>
                <a:gd name="T10" fmla="*/ 429 w 492"/>
                <a:gd name="T11" fmla="*/ 5 h 47"/>
                <a:gd name="T12" fmla="*/ 408 w 492"/>
                <a:gd name="T13" fmla="*/ 8 h 47"/>
                <a:gd name="T14" fmla="*/ 381 w 492"/>
                <a:gd name="T15" fmla="*/ 10 h 47"/>
                <a:gd name="T16" fmla="*/ 355 w 492"/>
                <a:gd name="T17" fmla="*/ 12 h 47"/>
                <a:gd name="T18" fmla="*/ 329 w 492"/>
                <a:gd name="T19" fmla="*/ 14 h 47"/>
                <a:gd name="T20" fmla="*/ 305 w 492"/>
                <a:gd name="T21" fmla="*/ 15 h 47"/>
                <a:gd name="T22" fmla="*/ 281 w 492"/>
                <a:gd name="T23" fmla="*/ 17 h 47"/>
                <a:gd name="T24" fmla="*/ 257 w 492"/>
                <a:gd name="T25" fmla="*/ 18 h 47"/>
                <a:gd name="T26" fmla="*/ 234 w 492"/>
                <a:gd name="T27" fmla="*/ 19 h 47"/>
                <a:gd name="T28" fmla="*/ 211 w 492"/>
                <a:gd name="T29" fmla="*/ 20 h 47"/>
                <a:gd name="T30" fmla="*/ 187 w 492"/>
                <a:gd name="T31" fmla="*/ 20 h 47"/>
                <a:gd name="T32" fmla="*/ 162 w 492"/>
                <a:gd name="T33" fmla="*/ 21 h 47"/>
                <a:gd name="T34" fmla="*/ 137 w 492"/>
                <a:gd name="T35" fmla="*/ 21 h 47"/>
                <a:gd name="T36" fmla="*/ 111 w 492"/>
                <a:gd name="T37" fmla="*/ 22 h 47"/>
                <a:gd name="T38" fmla="*/ 83 w 492"/>
                <a:gd name="T39" fmla="*/ 22 h 47"/>
                <a:gd name="T40" fmla="*/ 55 w 492"/>
                <a:gd name="T41" fmla="*/ 23 h 47"/>
                <a:gd name="T42" fmla="*/ 24 w 492"/>
                <a:gd name="T43" fmla="*/ 23 h 47"/>
                <a:gd name="T44" fmla="*/ 0 w 492"/>
                <a:gd name="T45" fmla="*/ 47 h 47"/>
                <a:gd name="T46" fmla="*/ 36 w 492"/>
                <a:gd name="T47" fmla="*/ 46 h 47"/>
                <a:gd name="T48" fmla="*/ 72 w 492"/>
                <a:gd name="T49" fmla="*/ 45 h 47"/>
                <a:gd name="T50" fmla="*/ 106 w 492"/>
                <a:gd name="T51" fmla="*/ 44 h 47"/>
                <a:gd name="T52" fmla="*/ 138 w 492"/>
                <a:gd name="T53" fmla="*/ 43 h 47"/>
                <a:gd name="T54" fmla="*/ 170 w 492"/>
                <a:gd name="T55" fmla="*/ 42 h 47"/>
                <a:gd name="T56" fmla="*/ 201 w 492"/>
                <a:gd name="T57" fmla="*/ 41 h 47"/>
                <a:gd name="T58" fmla="*/ 231 w 492"/>
                <a:gd name="T59" fmla="*/ 40 h 47"/>
                <a:gd name="T60" fmla="*/ 260 w 492"/>
                <a:gd name="T61" fmla="*/ 39 h 47"/>
                <a:gd name="T62" fmla="*/ 289 w 492"/>
                <a:gd name="T63" fmla="*/ 37 h 47"/>
                <a:gd name="T64" fmla="*/ 317 w 492"/>
                <a:gd name="T65" fmla="*/ 35 h 47"/>
                <a:gd name="T66" fmla="*/ 345 w 492"/>
                <a:gd name="T67" fmla="*/ 33 h 47"/>
                <a:gd name="T68" fmla="*/ 374 w 492"/>
                <a:gd name="T69" fmla="*/ 31 h 47"/>
                <a:gd name="T70" fmla="*/ 402 w 492"/>
                <a:gd name="T71" fmla="*/ 29 h 47"/>
                <a:gd name="T72" fmla="*/ 430 w 492"/>
                <a:gd name="T73" fmla="*/ 26 h 47"/>
                <a:gd name="T74" fmla="*/ 459 w 492"/>
                <a:gd name="T75" fmla="*/ 23 h 47"/>
                <a:gd name="T76" fmla="*/ 488 w 492"/>
                <a:gd name="T77" fmla="*/ 20 h 47"/>
                <a:gd name="T78" fmla="*/ 490 w 492"/>
                <a:gd name="T79" fmla="*/ 18 h 47"/>
                <a:gd name="T80" fmla="*/ 491 w 492"/>
                <a:gd name="T81" fmla="*/ 17 h 47"/>
                <a:gd name="T82" fmla="*/ 490 w 492"/>
                <a:gd name="T83" fmla="*/ 9 h 47"/>
                <a:gd name="T84" fmla="*/ 483 w 492"/>
                <a:gd name="T85" fmla="*/ 3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2"/>
                <a:gd name="T130" fmla="*/ 0 h 47"/>
                <a:gd name="T131" fmla="*/ 492 w 492"/>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2" h="47">
                  <a:moveTo>
                    <a:pt x="479" y="1"/>
                  </a:move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close/>
                </a:path>
              </a:pathLst>
            </a:custGeom>
            <a:solidFill>
              <a:srgbClr val="3F3F3F"/>
            </a:solidFill>
            <a:ln w="9525">
              <a:noFill/>
              <a:round/>
              <a:headEnd/>
              <a:tailEnd/>
            </a:ln>
          </p:spPr>
          <p:txBody>
            <a:bodyPr/>
            <a:lstStyle/>
            <a:p>
              <a:endParaRPr lang="ja-JP" altLang="en-US"/>
            </a:p>
          </p:txBody>
        </p:sp>
        <p:sp>
          <p:nvSpPr>
            <p:cNvPr id="50638" name="Freeform 454"/>
            <p:cNvSpPr>
              <a:spLocks/>
            </p:cNvSpPr>
            <p:nvPr/>
          </p:nvSpPr>
          <p:spPr bwMode="auto">
            <a:xfrm>
              <a:off x="3824" y="170"/>
              <a:ext cx="492" cy="47"/>
            </a:xfrm>
            <a:custGeom>
              <a:avLst/>
              <a:gdLst>
                <a:gd name="T0" fmla="*/ 479 w 492"/>
                <a:gd name="T1" fmla="*/ 1 h 47"/>
                <a:gd name="T2" fmla="*/ 478 w 492"/>
                <a:gd name="T3" fmla="*/ 0 h 47"/>
                <a:gd name="T4" fmla="*/ 478 w 492"/>
                <a:gd name="T5" fmla="*/ 0 h 47"/>
                <a:gd name="T6" fmla="*/ 471 w 492"/>
                <a:gd name="T7" fmla="*/ 1 h 47"/>
                <a:gd name="T8" fmla="*/ 457 w 492"/>
                <a:gd name="T9" fmla="*/ 2 h 47"/>
                <a:gd name="T10" fmla="*/ 443 w 492"/>
                <a:gd name="T11" fmla="*/ 4 h 47"/>
                <a:gd name="T12" fmla="*/ 429 w 492"/>
                <a:gd name="T13" fmla="*/ 5 h 47"/>
                <a:gd name="T14" fmla="*/ 422 w 492"/>
                <a:gd name="T15" fmla="*/ 6 h 47"/>
                <a:gd name="T16" fmla="*/ 394 w 492"/>
                <a:gd name="T17" fmla="*/ 9 h 47"/>
                <a:gd name="T18" fmla="*/ 368 w 492"/>
                <a:gd name="T19" fmla="*/ 11 h 47"/>
                <a:gd name="T20" fmla="*/ 342 w 492"/>
                <a:gd name="T21" fmla="*/ 13 h 47"/>
                <a:gd name="T22" fmla="*/ 317 w 492"/>
                <a:gd name="T23" fmla="*/ 15 h 47"/>
                <a:gd name="T24" fmla="*/ 293 w 492"/>
                <a:gd name="T25" fmla="*/ 16 h 47"/>
                <a:gd name="T26" fmla="*/ 269 w 492"/>
                <a:gd name="T27" fmla="*/ 17 h 47"/>
                <a:gd name="T28" fmla="*/ 246 w 492"/>
                <a:gd name="T29" fmla="*/ 18 h 47"/>
                <a:gd name="T30" fmla="*/ 222 w 492"/>
                <a:gd name="T31" fmla="*/ 19 h 47"/>
                <a:gd name="T32" fmla="*/ 199 w 492"/>
                <a:gd name="T33" fmla="*/ 20 h 47"/>
                <a:gd name="T34" fmla="*/ 174 w 492"/>
                <a:gd name="T35" fmla="*/ 21 h 47"/>
                <a:gd name="T36" fmla="*/ 150 w 492"/>
                <a:gd name="T37" fmla="*/ 21 h 47"/>
                <a:gd name="T38" fmla="*/ 124 w 492"/>
                <a:gd name="T39" fmla="*/ 22 h 47"/>
                <a:gd name="T40" fmla="*/ 97 w 492"/>
                <a:gd name="T41" fmla="*/ 22 h 47"/>
                <a:gd name="T42" fmla="*/ 69 w 492"/>
                <a:gd name="T43" fmla="*/ 22 h 47"/>
                <a:gd name="T44" fmla="*/ 40 w 492"/>
                <a:gd name="T45" fmla="*/ 23 h 47"/>
                <a:gd name="T46" fmla="*/ 8 w 492"/>
                <a:gd name="T47" fmla="*/ 23 h 47"/>
                <a:gd name="T48" fmla="*/ 0 w 492"/>
                <a:gd name="T49" fmla="*/ 47 h 47"/>
                <a:gd name="T50" fmla="*/ 36 w 492"/>
                <a:gd name="T51" fmla="*/ 46 h 47"/>
                <a:gd name="T52" fmla="*/ 72 w 492"/>
                <a:gd name="T53" fmla="*/ 45 h 47"/>
                <a:gd name="T54" fmla="*/ 106 w 492"/>
                <a:gd name="T55" fmla="*/ 44 h 47"/>
                <a:gd name="T56" fmla="*/ 138 w 492"/>
                <a:gd name="T57" fmla="*/ 43 h 47"/>
                <a:gd name="T58" fmla="*/ 170 w 492"/>
                <a:gd name="T59" fmla="*/ 42 h 47"/>
                <a:gd name="T60" fmla="*/ 201 w 492"/>
                <a:gd name="T61" fmla="*/ 41 h 47"/>
                <a:gd name="T62" fmla="*/ 231 w 492"/>
                <a:gd name="T63" fmla="*/ 40 h 47"/>
                <a:gd name="T64" fmla="*/ 260 w 492"/>
                <a:gd name="T65" fmla="*/ 39 h 47"/>
                <a:gd name="T66" fmla="*/ 289 w 492"/>
                <a:gd name="T67" fmla="*/ 37 h 47"/>
                <a:gd name="T68" fmla="*/ 317 w 492"/>
                <a:gd name="T69" fmla="*/ 35 h 47"/>
                <a:gd name="T70" fmla="*/ 345 w 492"/>
                <a:gd name="T71" fmla="*/ 33 h 47"/>
                <a:gd name="T72" fmla="*/ 374 w 492"/>
                <a:gd name="T73" fmla="*/ 31 h 47"/>
                <a:gd name="T74" fmla="*/ 402 w 492"/>
                <a:gd name="T75" fmla="*/ 29 h 47"/>
                <a:gd name="T76" fmla="*/ 430 w 492"/>
                <a:gd name="T77" fmla="*/ 26 h 47"/>
                <a:gd name="T78" fmla="*/ 459 w 492"/>
                <a:gd name="T79" fmla="*/ 23 h 47"/>
                <a:gd name="T80" fmla="*/ 488 w 492"/>
                <a:gd name="T81" fmla="*/ 20 h 47"/>
                <a:gd name="T82" fmla="*/ 489 w 492"/>
                <a:gd name="T83" fmla="*/ 19 h 47"/>
                <a:gd name="T84" fmla="*/ 490 w 492"/>
                <a:gd name="T85" fmla="*/ 18 h 47"/>
                <a:gd name="T86" fmla="*/ 492 w 492"/>
                <a:gd name="T87" fmla="*/ 11 h 47"/>
                <a:gd name="T88" fmla="*/ 490 w 492"/>
                <a:gd name="T89" fmla="*/ 9 h 47"/>
                <a:gd name="T90" fmla="*/ 483 w 492"/>
                <a:gd name="T91" fmla="*/ 3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2"/>
                <a:gd name="T139" fmla="*/ 0 h 47"/>
                <a:gd name="T140" fmla="*/ 492 w 492"/>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2" h="47">
                  <a:moveTo>
                    <a:pt x="479" y="1"/>
                  </a:moveTo>
                  <a:lnTo>
                    <a:pt x="479" y="1"/>
                  </a:ln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path>
              </a:pathLst>
            </a:custGeom>
            <a:noFill/>
            <a:ln w="0">
              <a:solidFill>
                <a:srgbClr val="000000"/>
              </a:solidFill>
              <a:prstDash val="solid"/>
              <a:round/>
              <a:headEnd/>
              <a:tailEnd/>
            </a:ln>
          </p:spPr>
          <p:txBody>
            <a:bodyPr/>
            <a:lstStyle/>
            <a:p>
              <a:endParaRPr lang="ja-JP" altLang="en-US"/>
            </a:p>
          </p:txBody>
        </p:sp>
        <p:sp>
          <p:nvSpPr>
            <p:cNvPr id="50639" name="Freeform 455"/>
            <p:cNvSpPr>
              <a:spLocks/>
            </p:cNvSpPr>
            <p:nvPr/>
          </p:nvSpPr>
          <p:spPr bwMode="auto">
            <a:xfrm>
              <a:off x="3835" y="87"/>
              <a:ext cx="451" cy="98"/>
            </a:xfrm>
            <a:custGeom>
              <a:avLst/>
              <a:gdLst>
                <a:gd name="T0" fmla="*/ 399 w 451"/>
                <a:gd name="T1" fmla="*/ 62 h 98"/>
                <a:gd name="T2" fmla="*/ 385 w 451"/>
                <a:gd name="T3" fmla="*/ 62 h 98"/>
                <a:gd name="T4" fmla="*/ 364 w 451"/>
                <a:gd name="T5" fmla="*/ 62 h 98"/>
                <a:gd name="T6" fmla="*/ 337 w 451"/>
                <a:gd name="T7" fmla="*/ 62 h 98"/>
                <a:gd name="T8" fmla="*/ 306 w 451"/>
                <a:gd name="T9" fmla="*/ 62 h 98"/>
                <a:gd name="T10" fmla="*/ 264 w 451"/>
                <a:gd name="T11" fmla="*/ 62 h 98"/>
                <a:gd name="T12" fmla="*/ 217 w 451"/>
                <a:gd name="T13" fmla="*/ 62 h 98"/>
                <a:gd name="T14" fmla="*/ 184 w 451"/>
                <a:gd name="T15" fmla="*/ 60 h 98"/>
                <a:gd name="T16" fmla="*/ 162 w 451"/>
                <a:gd name="T17" fmla="*/ 58 h 98"/>
                <a:gd name="T18" fmla="*/ 150 w 451"/>
                <a:gd name="T19" fmla="*/ 55 h 98"/>
                <a:gd name="T20" fmla="*/ 144 w 451"/>
                <a:gd name="T21" fmla="*/ 52 h 98"/>
                <a:gd name="T22" fmla="*/ 130 w 451"/>
                <a:gd name="T23" fmla="*/ 39 h 98"/>
                <a:gd name="T24" fmla="*/ 109 w 451"/>
                <a:gd name="T25" fmla="*/ 22 h 98"/>
                <a:gd name="T26" fmla="*/ 92 w 451"/>
                <a:gd name="T27" fmla="*/ 10 h 98"/>
                <a:gd name="T28" fmla="*/ 81 w 451"/>
                <a:gd name="T29" fmla="*/ 6 h 98"/>
                <a:gd name="T30" fmla="*/ 71 w 451"/>
                <a:gd name="T31" fmla="*/ 4 h 98"/>
                <a:gd name="T32" fmla="*/ 52 w 451"/>
                <a:gd name="T33" fmla="*/ 2 h 98"/>
                <a:gd name="T34" fmla="*/ 31 w 451"/>
                <a:gd name="T35" fmla="*/ 14 h 98"/>
                <a:gd name="T36" fmla="*/ 49 w 451"/>
                <a:gd name="T37" fmla="*/ 16 h 98"/>
                <a:gd name="T38" fmla="*/ 63 w 451"/>
                <a:gd name="T39" fmla="*/ 17 h 98"/>
                <a:gd name="T40" fmla="*/ 75 w 451"/>
                <a:gd name="T41" fmla="*/ 19 h 98"/>
                <a:gd name="T42" fmla="*/ 89 w 451"/>
                <a:gd name="T43" fmla="*/ 37 h 98"/>
                <a:gd name="T44" fmla="*/ 98 w 451"/>
                <a:gd name="T45" fmla="*/ 58 h 98"/>
                <a:gd name="T46" fmla="*/ 98 w 451"/>
                <a:gd name="T47" fmla="*/ 62 h 98"/>
                <a:gd name="T48" fmla="*/ 89 w 451"/>
                <a:gd name="T49" fmla="*/ 62 h 98"/>
                <a:gd name="T50" fmla="*/ 73 w 451"/>
                <a:gd name="T51" fmla="*/ 62 h 98"/>
                <a:gd name="T52" fmla="*/ 53 w 451"/>
                <a:gd name="T53" fmla="*/ 62 h 98"/>
                <a:gd name="T54" fmla="*/ 30 w 451"/>
                <a:gd name="T55" fmla="*/ 63 h 98"/>
                <a:gd name="T56" fmla="*/ 0 w 451"/>
                <a:gd name="T57" fmla="*/ 98 h 98"/>
                <a:gd name="T58" fmla="*/ 42 w 451"/>
                <a:gd name="T59" fmla="*/ 97 h 98"/>
                <a:gd name="T60" fmla="*/ 80 w 451"/>
                <a:gd name="T61" fmla="*/ 97 h 98"/>
                <a:gd name="T62" fmla="*/ 115 w 451"/>
                <a:gd name="T63" fmla="*/ 96 h 98"/>
                <a:gd name="T64" fmla="*/ 148 w 451"/>
                <a:gd name="T65" fmla="*/ 96 h 98"/>
                <a:gd name="T66" fmla="*/ 180 w 451"/>
                <a:gd name="T67" fmla="*/ 95 h 98"/>
                <a:gd name="T68" fmla="*/ 211 w 451"/>
                <a:gd name="T69" fmla="*/ 94 h 98"/>
                <a:gd name="T70" fmla="*/ 242 w 451"/>
                <a:gd name="T71" fmla="*/ 93 h 98"/>
                <a:gd name="T72" fmla="*/ 275 w 451"/>
                <a:gd name="T73" fmla="*/ 91 h 98"/>
                <a:gd name="T74" fmla="*/ 309 w 451"/>
                <a:gd name="T75" fmla="*/ 89 h 98"/>
                <a:gd name="T76" fmla="*/ 346 w 451"/>
                <a:gd name="T77" fmla="*/ 86 h 98"/>
                <a:gd name="T78" fmla="*/ 378 w 451"/>
                <a:gd name="T79" fmla="*/ 84 h 98"/>
                <a:gd name="T80" fmla="*/ 393 w 451"/>
                <a:gd name="T81" fmla="*/ 82 h 98"/>
                <a:gd name="T82" fmla="*/ 408 w 451"/>
                <a:gd name="T83" fmla="*/ 81 h 98"/>
                <a:gd name="T84" fmla="*/ 423 w 451"/>
                <a:gd name="T85" fmla="*/ 80 h 98"/>
                <a:gd name="T86" fmla="*/ 437 w 451"/>
                <a:gd name="T87" fmla="*/ 78 h 98"/>
                <a:gd name="T88" fmla="*/ 451 w 451"/>
                <a:gd name="T89" fmla="*/ 77 h 98"/>
                <a:gd name="T90" fmla="*/ 430 w 451"/>
                <a:gd name="T91" fmla="*/ 70 h 98"/>
                <a:gd name="T92" fmla="*/ 412 w 451"/>
                <a:gd name="T93" fmla="*/ 64 h 9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1"/>
                <a:gd name="T142" fmla="*/ 0 h 98"/>
                <a:gd name="T143" fmla="*/ 451 w 451"/>
                <a:gd name="T144" fmla="*/ 98 h 9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1" h="98">
                  <a:moveTo>
                    <a:pt x="403" y="62"/>
                  </a:move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close/>
                </a:path>
              </a:pathLst>
            </a:custGeom>
            <a:solidFill>
              <a:srgbClr val="FFFFFF"/>
            </a:solidFill>
            <a:ln w="9525">
              <a:noFill/>
              <a:round/>
              <a:headEnd/>
              <a:tailEnd/>
            </a:ln>
          </p:spPr>
          <p:txBody>
            <a:bodyPr/>
            <a:lstStyle/>
            <a:p>
              <a:endParaRPr lang="ja-JP" altLang="en-US"/>
            </a:p>
          </p:txBody>
        </p:sp>
        <p:sp>
          <p:nvSpPr>
            <p:cNvPr id="50640" name="Freeform 456"/>
            <p:cNvSpPr>
              <a:spLocks/>
            </p:cNvSpPr>
            <p:nvPr/>
          </p:nvSpPr>
          <p:spPr bwMode="auto">
            <a:xfrm>
              <a:off x="3835" y="87"/>
              <a:ext cx="451" cy="98"/>
            </a:xfrm>
            <a:custGeom>
              <a:avLst/>
              <a:gdLst>
                <a:gd name="T0" fmla="*/ 401 w 451"/>
                <a:gd name="T1" fmla="*/ 62 h 98"/>
                <a:gd name="T2" fmla="*/ 390 w 451"/>
                <a:gd name="T3" fmla="*/ 62 h 98"/>
                <a:gd name="T4" fmla="*/ 372 w 451"/>
                <a:gd name="T5" fmla="*/ 62 h 98"/>
                <a:gd name="T6" fmla="*/ 347 w 451"/>
                <a:gd name="T7" fmla="*/ 62 h 98"/>
                <a:gd name="T8" fmla="*/ 317 w 451"/>
                <a:gd name="T9" fmla="*/ 62 h 98"/>
                <a:gd name="T10" fmla="*/ 283 w 451"/>
                <a:gd name="T11" fmla="*/ 62 h 98"/>
                <a:gd name="T12" fmla="*/ 246 w 451"/>
                <a:gd name="T13" fmla="*/ 62 h 98"/>
                <a:gd name="T14" fmla="*/ 204 w 451"/>
                <a:gd name="T15" fmla="*/ 61 h 98"/>
                <a:gd name="T16" fmla="*/ 176 w 451"/>
                <a:gd name="T17" fmla="*/ 59 h 98"/>
                <a:gd name="T18" fmla="*/ 157 w 451"/>
                <a:gd name="T19" fmla="*/ 57 h 98"/>
                <a:gd name="T20" fmla="*/ 147 w 451"/>
                <a:gd name="T21" fmla="*/ 54 h 98"/>
                <a:gd name="T22" fmla="*/ 144 w 451"/>
                <a:gd name="T23" fmla="*/ 52 h 98"/>
                <a:gd name="T24" fmla="*/ 130 w 451"/>
                <a:gd name="T25" fmla="*/ 39 h 98"/>
                <a:gd name="T26" fmla="*/ 109 w 451"/>
                <a:gd name="T27" fmla="*/ 22 h 98"/>
                <a:gd name="T28" fmla="*/ 95 w 451"/>
                <a:gd name="T29" fmla="*/ 13 h 98"/>
                <a:gd name="T30" fmla="*/ 84 w 451"/>
                <a:gd name="T31" fmla="*/ 7 h 98"/>
                <a:gd name="T32" fmla="*/ 79 w 451"/>
                <a:gd name="T33" fmla="*/ 5 h 98"/>
                <a:gd name="T34" fmla="*/ 65 w 451"/>
                <a:gd name="T35" fmla="*/ 4 h 98"/>
                <a:gd name="T36" fmla="*/ 44 w 451"/>
                <a:gd name="T37" fmla="*/ 1 h 98"/>
                <a:gd name="T38" fmla="*/ 31 w 451"/>
                <a:gd name="T39" fmla="*/ 14 h 98"/>
                <a:gd name="T40" fmla="*/ 49 w 451"/>
                <a:gd name="T41" fmla="*/ 16 h 98"/>
                <a:gd name="T42" fmla="*/ 63 w 451"/>
                <a:gd name="T43" fmla="*/ 17 h 98"/>
                <a:gd name="T44" fmla="*/ 69 w 451"/>
                <a:gd name="T45" fmla="*/ 17 h 98"/>
                <a:gd name="T46" fmla="*/ 85 w 451"/>
                <a:gd name="T47" fmla="*/ 30 h 98"/>
                <a:gd name="T48" fmla="*/ 95 w 451"/>
                <a:gd name="T49" fmla="*/ 52 h 98"/>
                <a:gd name="T50" fmla="*/ 100 w 451"/>
                <a:gd name="T51" fmla="*/ 62 h 98"/>
                <a:gd name="T52" fmla="*/ 95 w 451"/>
                <a:gd name="T53" fmla="*/ 62 h 98"/>
                <a:gd name="T54" fmla="*/ 84 w 451"/>
                <a:gd name="T55" fmla="*/ 62 h 98"/>
                <a:gd name="T56" fmla="*/ 67 w 451"/>
                <a:gd name="T57" fmla="*/ 62 h 98"/>
                <a:gd name="T58" fmla="*/ 45 w 451"/>
                <a:gd name="T59" fmla="*/ 62 h 98"/>
                <a:gd name="T60" fmla="*/ 21 w 451"/>
                <a:gd name="T61" fmla="*/ 63 h 98"/>
                <a:gd name="T62" fmla="*/ 0 w 451"/>
                <a:gd name="T63" fmla="*/ 98 h 98"/>
                <a:gd name="T64" fmla="*/ 42 w 451"/>
                <a:gd name="T65" fmla="*/ 97 h 98"/>
                <a:gd name="T66" fmla="*/ 80 w 451"/>
                <a:gd name="T67" fmla="*/ 97 h 98"/>
                <a:gd name="T68" fmla="*/ 115 w 451"/>
                <a:gd name="T69" fmla="*/ 96 h 98"/>
                <a:gd name="T70" fmla="*/ 148 w 451"/>
                <a:gd name="T71" fmla="*/ 96 h 98"/>
                <a:gd name="T72" fmla="*/ 180 w 451"/>
                <a:gd name="T73" fmla="*/ 95 h 98"/>
                <a:gd name="T74" fmla="*/ 211 w 451"/>
                <a:gd name="T75" fmla="*/ 94 h 98"/>
                <a:gd name="T76" fmla="*/ 242 w 451"/>
                <a:gd name="T77" fmla="*/ 93 h 98"/>
                <a:gd name="T78" fmla="*/ 275 w 451"/>
                <a:gd name="T79" fmla="*/ 91 h 98"/>
                <a:gd name="T80" fmla="*/ 309 w 451"/>
                <a:gd name="T81" fmla="*/ 89 h 98"/>
                <a:gd name="T82" fmla="*/ 346 w 451"/>
                <a:gd name="T83" fmla="*/ 86 h 98"/>
                <a:gd name="T84" fmla="*/ 373 w 451"/>
                <a:gd name="T85" fmla="*/ 84 h 98"/>
                <a:gd name="T86" fmla="*/ 388 w 451"/>
                <a:gd name="T87" fmla="*/ 83 h 98"/>
                <a:gd name="T88" fmla="*/ 403 w 451"/>
                <a:gd name="T89" fmla="*/ 81 h 98"/>
                <a:gd name="T90" fmla="*/ 418 w 451"/>
                <a:gd name="T91" fmla="*/ 80 h 98"/>
                <a:gd name="T92" fmla="*/ 432 w 451"/>
                <a:gd name="T93" fmla="*/ 79 h 98"/>
                <a:gd name="T94" fmla="*/ 446 w 451"/>
                <a:gd name="T95" fmla="*/ 77 h 98"/>
                <a:gd name="T96" fmla="*/ 444 w 451"/>
                <a:gd name="T97" fmla="*/ 74 h 98"/>
                <a:gd name="T98" fmla="*/ 424 w 451"/>
                <a:gd name="T99" fmla="*/ 68 h 98"/>
                <a:gd name="T100" fmla="*/ 407 w 451"/>
                <a:gd name="T101" fmla="*/ 63 h 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1"/>
                <a:gd name="T154" fmla="*/ 0 h 98"/>
                <a:gd name="T155" fmla="*/ 451 w 451"/>
                <a:gd name="T156" fmla="*/ 98 h 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1" h="98">
                  <a:moveTo>
                    <a:pt x="403" y="62"/>
                  </a:moveTo>
                  <a:lnTo>
                    <a:pt x="403" y="62"/>
                  </a:ln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path>
              </a:pathLst>
            </a:custGeom>
            <a:noFill/>
            <a:ln w="0">
              <a:solidFill>
                <a:srgbClr val="000000"/>
              </a:solidFill>
              <a:prstDash val="solid"/>
              <a:round/>
              <a:headEnd/>
              <a:tailEnd/>
            </a:ln>
          </p:spPr>
          <p:txBody>
            <a:bodyPr/>
            <a:lstStyle/>
            <a:p>
              <a:endParaRPr lang="ja-JP" altLang="en-US"/>
            </a:p>
          </p:txBody>
        </p:sp>
        <p:sp>
          <p:nvSpPr>
            <p:cNvPr id="50641" name="Freeform 457"/>
            <p:cNvSpPr>
              <a:spLocks/>
            </p:cNvSpPr>
            <p:nvPr/>
          </p:nvSpPr>
          <p:spPr bwMode="auto">
            <a:xfrm>
              <a:off x="3832" y="164"/>
              <a:ext cx="470" cy="29"/>
            </a:xfrm>
            <a:custGeom>
              <a:avLst/>
              <a:gdLst>
                <a:gd name="T0" fmla="*/ 449 w 470"/>
                <a:gd name="T1" fmla="*/ 0 h 29"/>
                <a:gd name="T2" fmla="*/ 440 w 470"/>
                <a:gd name="T3" fmla="*/ 1 h 29"/>
                <a:gd name="T4" fmla="*/ 431 w 470"/>
                <a:gd name="T5" fmla="*/ 2 h 29"/>
                <a:gd name="T6" fmla="*/ 421 w 470"/>
                <a:gd name="T7" fmla="*/ 3 h 29"/>
                <a:gd name="T8" fmla="*/ 411 w 470"/>
                <a:gd name="T9" fmla="*/ 4 h 29"/>
                <a:gd name="T10" fmla="*/ 401 w 470"/>
                <a:gd name="T11" fmla="*/ 5 h 29"/>
                <a:gd name="T12" fmla="*/ 391 w 470"/>
                <a:gd name="T13" fmla="*/ 6 h 29"/>
                <a:gd name="T14" fmla="*/ 381 w 470"/>
                <a:gd name="T15" fmla="*/ 7 h 29"/>
                <a:gd name="T16" fmla="*/ 362 w 470"/>
                <a:gd name="T17" fmla="*/ 8 h 29"/>
                <a:gd name="T18" fmla="*/ 336 w 470"/>
                <a:gd name="T19" fmla="*/ 10 h 29"/>
                <a:gd name="T20" fmla="*/ 312 w 470"/>
                <a:gd name="T21" fmla="*/ 12 h 29"/>
                <a:gd name="T22" fmla="*/ 289 w 470"/>
                <a:gd name="T23" fmla="*/ 13 h 29"/>
                <a:gd name="T24" fmla="*/ 266 w 470"/>
                <a:gd name="T25" fmla="*/ 15 h 29"/>
                <a:gd name="T26" fmla="*/ 245 w 470"/>
                <a:gd name="T27" fmla="*/ 16 h 29"/>
                <a:gd name="T28" fmla="*/ 224 w 470"/>
                <a:gd name="T29" fmla="*/ 17 h 29"/>
                <a:gd name="T30" fmla="*/ 204 w 470"/>
                <a:gd name="T31" fmla="*/ 17 h 29"/>
                <a:gd name="T32" fmla="*/ 183 w 470"/>
                <a:gd name="T33" fmla="*/ 18 h 29"/>
                <a:gd name="T34" fmla="*/ 162 w 470"/>
                <a:gd name="T35" fmla="*/ 18 h 29"/>
                <a:gd name="T36" fmla="*/ 140 w 470"/>
                <a:gd name="T37" fmla="*/ 19 h 29"/>
                <a:gd name="T38" fmla="*/ 118 w 470"/>
                <a:gd name="T39" fmla="*/ 19 h 29"/>
                <a:gd name="T40" fmla="*/ 95 w 470"/>
                <a:gd name="T41" fmla="*/ 19 h 29"/>
                <a:gd name="T42" fmla="*/ 71 w 470"/>
                <a:gd name="T43" fmla="*/ 20 h 29"/>
                <a:gd name="T44" fmla="*/ 45 w 470"/>
                <a:gd name="T45" fmla="*/ 20 h 29"/>
                <a:gd name="T46" fmla="*/ 18 w 470"/>
                <a:gd name="T47" fmla="*/ 21 h 29"/>
                <a:gd name="T48" fmla="*/ 0 w 470"/>
                <a:gd name="T49" fmla="*/ 29 h 29"/>
                <a:gd name="T50" fmla="*/ 32 w 470"/>
                <a:gd name="T51" fmla="*/ 29 h 29"/>
                <a:gd name="T52" fmla="*/ 61 w 470"/>
                <a:gd name="T53" fmla="*/ 28 h 29"/>
                <a:gd name="T54" fmla="*/ 89 w 470"/>
                <a:gd name="T55" fmla="*/ 28 h 29"/>
                <a:gd name="T56" fmla="*/ 116 w 470"/>
                <a:gd name="T57" fmla="*/ 28 h 29"/>
                <a:gd name="T58" fmla="*/ 142 w 470"/>
                <a:gd name="T59" fmla="*/ 27 h 29"/>
                <a:gd name="T60" fmla="*/ 166 w 470"/>
                <a:gd name="T61" fmla="*/ 27 h 29"/>
                <a:gd name="T62" fmla="*/ 191 w 470"/>
                <a:gd name="T63" fmla="*/ 26 h 29"/>
                <a:gd name="T64" fmla="*/ 214 w 470"/>
                <a:gd name="T65" fmla="*/ 25 h 29"/>
                <a:gd name="T66" fmla="*/ 238 w 470"/>
                <a:gd name="T67" fmla="*/ 24 h 29"/>
                <a:gd name="T68" fmla="*/ 261 w 470"/>
                <a:gd name="T69" fmla="*/ 23 h 29"/>
                <a:gd name="T70" fmla="*/ 285 w 470"/>
                <a:gd name="T71" fmla="*/ 22 h 29"/>
                <a:gd name="T72" fmla="*/ 309 w 470"/>
                <a:gd name="T73" fmla="*/ 21 h 29"/>
                <a:gd name="T74" fmla="*/ 334 w 470"/>
                <a:gd name="T75" fmla="*/ 19 h 29"/>
                <a:gd name="T76" fmla="*/ 360 w 470"/>
                <a:gd name="T77" fmla="*/ 17 h 29"/>
                <a:gd name="T78" fmla="*/ 386 w 470"/>
                <a:gd name="T79" fmla="*/ 15 h 29"/>
                <a:gd name="T80" fmla="*/ 414 w 470"/>
                <a:gd name="T81" fmla="*/ 12 h 29"/>
                <a:gd name="T82" fmla="*/ 429 w 470"/>
                <a:gd name="T83" fmla="*/ 11 h 29"/>
                <a:gd name="T84" fmla="*/ 443 w 470"/>
                <a:gd name="T85" fmla="*/ 9 h 29"/>
                <a:gd name="T86" fmla="*/ 456 w 470"/>
                <a:gd name="T87" fmla="*/ 8 h 29"/>
                <a:gd name="T88" fmla="*/ 470 w 470"/>
                <a:gd name="T89" fmla="*/ 6 h 29"/>
                <a:gd name="T90" fmla="*/ 466 w 470"/>
                <a:gd name="T91" fmla="*/ 4 h 29"/>
                <a:gd name="T92" fmla="*/ 462 w 470"/>
                <a:gd name="T93" fmla="*/ 3 h 29"/>
                <a:gd name="T94" fmla="*/ 459 w 470"/>
                <a:gd name="T95" fmla="*/ 1 h 29"/>
                <a:gd name="T96" fmla="*/ 454 w 470"/>
                <a:gd name="T97" fmla="*/ 0 h 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0"/>
                <a:gd name="T148" fmla="*/ 0 h 29"/>
                <a:gd name="T149" fmla="*/ 470 w 470"/>
                <a:gd name="T150" fmla="*/ 29 h 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0" h="29">
                  <a:moveTo>
                    <a:pt x="454" y="0"/>
                  </a:move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close/>
                </a:path>
              </a:pathLst>
            </a:custGeom>
            <a:solidFill>
              <a:srgbClr val="BFBFBF"/>
            </a:solidFill>
            <a:ln w="9525">
              <a:noFill/>
              <a:round/>
              <a:headEnd/>
              <a:tailEnd/>
            </a:ln>
          </p:spPr>
          <p:txBody>
            <a:bodyPr/>
            <a:lstStyle/>
            <a:p>
              <a:endParaRPr lang="ja-JP" altLang="en-US"/>
            </a:p>
          </p:txBody>
        </p:sp>
        <p:sp>
          <p:nvSpPr>
            <p:cNvPr id="50642" name="Freeform 458"/>
            <p:cNvSpPr>
              <a:spLocks/>
            </p:cNvSpPr>
            <p:nvPr/>
          </p:nvSpPr>
          <p:spPr bwMode="auto">
            <a:xfrm>
              <a:off x="3832" y="164"/>
              <a:ext cx="470" cy="29"/>
            </a:xfrm>
            <a:custGeom>
              <a:avLst/>
              <a:gdLst>
                <a:gd name="T0" fmla="*/ 454 w 470"/>
                <a:gd name="T1" fmla="*/ 0 h 29"/>
                <a:gd name="T2" fmla="*/ 445 w 470"/>
                <a:gd name="T3" fmla="*/ 1 h 29"/>
                <a:gd name="T4" fmla="*/ 435 w 470"/>
                <a:gd name="T5" fmla="*/ 2 h 29"/>
                <a:gd name="T6" fmla="*/ 426 w 470"/>
                <a:gd name="T7" fmla="*/ 3 h 29"/>
                <a:gd name="T8" fmla="*/ 416 w 470"/>
                <a:gd name="T9" fmla="*/ 3 h 29"/>
                <a:gd name="T10" fmla="*/ 406 w 470"/>
                <a:gd name="T11" fmla="*/ 4 h 29"/>
                <a:gd name="T12" fmla="*/ 396 w 470"/>
                <a:gd name="T13" fmla="*/ 5 h 29"/>
                <a:gd name="T14" fmla="*/ 386 w 470"/>
                <a:gd name="T15" fmla="*/ 6 h 29"/>
                <a:gd name="T16" fmla="*/ 376 w 470"/>
                <a:gd name="T17" fmla="*/ 7 h 29"/>
                <a:gd name="T18" fmla="*/ 362 w 470"/>
                <a:gd name="T19" fmla="*/ 8 h 29"/>
                <a:gd name="T20" fmla="*/ 336 w 470"/>
                <a:gd name="T21" fmla="*/ 10 h 29"/>
                <a:gd name="T22" fmla="*/ 312 w 470"/>
                <a:gd name="T23" fmla="*/ 12 h 29"/>
                <a:gd name="T24" fmla="*/ 289 w 470"/>
                <a:gd name="T25" fmla="*/ 13 h 29"/>
                <a:gd name="T26" fmla="*/ 266 w 470"/>
                <a:gd name="T27" fmla="*/ 15 h 29"/>
                <a:gd name="T28" fmla="*/ 245 w 470"/>
                <a:gd name="T29" fmla="*/ 16 h 29"/>
                <a:gd name="T30" fmla="*/ 224 w 470"/>
                <a:gd name="T31" fmla="*/ 17 h 29"/>
                <a:gd name="T32" fmla="*/ 204 w 470"/>
                <a:gd name="T33" fmla="*/ 17 h 29"/>
                <a:gd name="T34" fmla="*/ 183 w 470"/>
                <a:gd name="T35" fmla="*/ 18 h 29"/>
                <a:gd name="T36" fmla="*/ 162 w 470"/>
                <a:gd name="T37" fmla="*/ 18 h 29"/>
                <a:gd name="T38" fmla="*/ 140 w 470"/>
                <a:gd name="T39" fmla="*/ 19 h 29"/>
                <a:gd name="T40" fmla="*/ 118 w 470"/>
                <a:gd name="T41" fmla="*/ 19 h 29"/>
                <a:gd name="T42" fmla="*/ 95 w 470"/>
                <a:gd name="T43" fmla="*/ 19 h 29"/>
                <a:gd name="T44" fmla="*/ 71 w 470"/>
                <a:gd name="T45" fmla="*/ 20 h 29"/>
                <a:gd name="T46" fmla="*/ 45 w 470"/>
                <a:gd name="T47" fmla="*/ 20 h 29"/>
                <a:gd name="T48" fmla="*/ 18 w 470"/>
                <a:gd name="T49" fmla="*/ 21 h 29"/>
                <a:gd name="T50" fmla="*/ 0 w 470"/>
                <a:gd name="T51" fmla="*/ 29 h 29"/>
                <a:gd name="T52" fmla="*/ 16 w 470"/>
                <a:gd name="T53" fmla="*/ 29 h 29"/>
                <a:gd name="T54" fmla="*/ 47 w 470"/>
                <a:gd name="T55" fmla="*/ 29 h 29"/>
                <a:gd name="T56" fmla="*/ 75 w 470"/>
                <a:gd name="T57" fmla="*/ 28 h 29"/>
                <a:gd name="T58" fmla="*/ 103 w 470"/>
                <a:gd name="T59" fmla="*/ 28 h 29"/>
                <a:gd name="T60" fmla="*/ 129 w 470"/>
                <a:gd name="T61" fmla="*/ 27 h 29"/>
                <a:gd name="T62" fmla="*/ 154 w 470"/>
                <a:gd name="T63" fmla="*/ 27 h 29"/>
                <a:gd name="T64" fmla="*/ 179 w 470"/>
                <a:gd name="T65" fmla="*/ 26 h 29"/>
                <a:gd name="T66" fmla="*/ 203 w 470"/>
                <a:gd name="T67" fmla="*/ 26 h 29"/>
                <a:gd name="T68" fmla="*/ 226 w 470"/>
                <a:gd name="T69" fmla="*/ 25 h 29"/>
                <a:gd name="T70" fmla="*/ 249 w 470"/>
                <a:gd name="T71" fmla="*/ 24 h 29"/>
                <a:gd name="T72" fmla="*/ 273 w 470"/>
                <a:gd name="T73" fmla="*/ 23 h 29"/>
                <a:gd name="T74" fmla="*/ 297 w 470"/>
                <a:gd name="T75" fmla="*/ 21 h 29"/>
                <a:gd name="T76" fmla="*/ 321 w 470"/>
                <a:gd name="T77" fmla="*/ 20 h 29"/>
                <a:gd name="T78" fmla="*/ 347 w 470"/>
                <a:gd name="T79" fmla="*/ 18 h 29"/>
                <a:gd name="T80" fmla="*/ 373 w 470"/>
                <a:gd name="T81" fmla="*/ 16 h 29"/>
                <a:gd name="T82" fmla="*/ 400 w 470"/>
                <a:gd name="T83" fmla="*/ 14 h 29"/>
                <a:gd name="T84" fmla="*/ 414 w 470"/>
                <a:gd name="T85" fmla="*/ 12 h 29"/>
                <a:gd name="T86" fmla="*/ 429 w 470"/>
                <a:gd name="T87" fmla="*/ 11 h 29"/>
                <a:gd name="T88" fmla="*/ 443 w 470"/>
                <a:gd name="T89" fmla="*/ 9 h 29"/>
                <a:gd name="T90" fmla="*/ 456 w 470"/>
                <a:gd name="T91" fmla="*/ 8 h 29"/>
                <a:gd name="T92" fmla="*/ 470 w 470"/>
                <a:gd name="T93" fmla="*/ 6 h 29"/>
                <a:gd name="T94" fmla="*/ 468 w 470"/>
                <a:gd name="T95" fmla="*/ 5 h 29"/>
                <a:gd name="T96" fmla="*/ 464 w 470"/>
                <a:gd name="T97" fmla="*/ 4 h 29"/>
                <a:gd name="T98" fmla="*/ 460 w 470"/>
                <a:gd name="T99" fmla="*/ 2 h 29"/>
                <a:gd name="T100" fmla="*/ 456 w 470"/>
                <a:gd name="T101" fmla="*/ 1 h 2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0"/>
                <a:gd name="T154" fmla="*/ 0 h 29"/>
                <a:gd name="T155" fmla="*/ 470 w 470"/>
                <a:gd name="T156" fmla="*/ 29 h 2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0" h="29">
                  <a:moveTo>
                    <a:pt x="454" y="0"/>
                  </a:moveTo>
                  <a:lnTo>
                    <a:pt x="454" y="0"/>
                  </a:ln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path>
              </a:pathLst>
            </a:custGeom>
            <a:noFill/>
            <a:ln w="0">
              <a:solidFill>
                <a:srgbClr val="000000"/>
              </a:solidFill>
              <a:prstDash val="solid"/>
              <a:round/>
              <a:headEnd/>
              <a:tailEnd/>
            </a:ln>
          </p:spPr>
          <p:txBody>
            <a:bodyPr/>
            <a:lstStyle/>
            <a:p>
              <a:endParaRPr lang="ja-JP" altLang="en-US"/>
            </a:p>
          </p:txBody>
        </p:sp>
        <p:sp>
          <p:nvSpPr>
            <p:cNvPr id="50643" name="Freeform 459"/>
            <p:cNvSpPr>
              <a:spLocks/>
            </p:cNvSpPr>
            <p:nvPr/>
          </p:nvSpPr>
          <p:spPr bwMode="auto">
            <a:xfrm>
              <a:off x="3528" y="37"/>
              <a:ext cx="788" cy="318"/>
            </a:xfrm>
            <a:custGeom>
              <a:avLst/>
              <a:gdLst>
                <a:gd name="T0" fmla="*/ 775 w 788"/>
                <a:gd name="T1" fmla="*/ 133 h 318"/>
                <a:gd name="T2" fmla="*/ 782 w 788"/>
                <a:gd name="T3" fmla="*/ 39 h 318"/>
                <a:gd name="T4" fmla="*/ 711 w 788"/>
                <a:gd name="T5" fmla="*/ 12 h 318"/>
                <a:gd name="T6" fmla="*/ 643 w 788"/>
                <a:gd name="T7" fmla="*/ 88 h 318"/>
                <a:gd name="T8" fmla="*/ 590 w 788"/>
                <a:gd name="T9" fmla="*/ 112 h 318"/>
                <a:gd name="T10" fmla="*/ 500 w 788"/>
                <a:gd name="T11" fmla="*/ 111 h 318"/>
                <a:gd name="T12" fmla="*/ 457 w 788"/>
                <a:gd name="T13" fmla="*/ 105 h 318"/>
                <a:gd name="T14" fmla="*/ 437 w 788"/>
                <a:gd name="T15" fmla="*/ 89 h 318"/>
                <a:gd name="T16" fmla="*/ 406 w 788"/>
                <a:gd name="T17" fmla="*/ 51 h 318"/>
                <a:gd name="T18" fmla="*/ 408 w 788"/>
                <a:gd name="T19" fmla="*/ 10 h 318"/>
                <a:gd name="T20" fmla="*/ 381 w 788"/>
                <a:gd name="T21" fmla="*/ 4 h 318"/>
                <a:gd name="T22" fmla="*/ 331 w 788"/>
                <a:gd name="T23" fmla="*/ 0 h 318"/>
                <a:gd name="T24" fmla="*/ 308 w 788"/>
                <a:gd name="T25" fmla="*/ 2 h 318"/>
                <a:gd name="T26" fmla="*/ 294 w 788"/>
                <a:gd name="T27" fmla="*/ 9 h 318"/>
                <a:gd name="T28" fmla="*/ 250 w 788"/>
                <a:gd name="T29" fmla="*/ 39 h 318"/>
                <a:gd name="T30" fmla="*/ 231 w 788"/>
                <a:gd name="T31" fmla="*/ 48 h 318"/>
                <a:gd name="T32" fmla="*/ 193 w 788"/>
                <a:gd name="T33" fmla="*/ 71 h 318"/>
                <a:gd name="T34" fmla="*/ 146 w 788"/>
                <a:gd name="T35" fmla="*/ 102 h 318"/>
                <a:gd name="T36" fmla="*/ 116 w 788"/>
                <a:gd name="T37" fmla="*/ 108 h 318"/>
                <a:gd name="T38" fmla="*/ 56 w 788"/>
                <a:gd name="T39" fmla="*/ 125 h 318"/>
                <a:gd name="T40" fmla="*/ 28 w 788"/>
                <a:gd name="T41" fmla="*/ 144 h 318"/>
                <a:gd name="T42" fmla="*/ 25 w 788"/>
                <a:gd name="T43" fmla="*/ 76 h 318"/>
                <a:gd name="T44" fmla="*/ 16 w 788"/>
                <a:gd name="T45" fmla="*/ 148 h 318"/>
                <a:gd name="T46" fmla="*/ 17 w 788"/>
                <a:gd name="T47" fmla="*/ 156 h 318"/>
                <a:gd name="T48" fmla="*/ 10 w 788"/>
                <a:gd name="T49" fmla="*/ 163 h 318"/>
                <a:gd name="T50" fmla="*/ 13 w 788"/>
                <a:gd name="T51" fmla="*/ 182 h 318"/>
                <a:gd name="T52" fmla="*/ 0 w 788"/>
                <a:gd name="T53" fmla="*/ 237 h 318"/>
                <a:gd name="T54" fmla="*/ 21 w 788"/>
                <a:gd name="T55" fmla="*/ 196 h 318"/>
                <a:gd name="T56" fmla="*/ 27 w 788"/>
                <a:gd name="T57" fmla="*/ 173 h 318"/>
                <a:gd name="T58" fmla="*/ 35 w 788"/>
                <a:gd name="T59" fmla="*/ 177 h 318"/>
                <a:gd name="T60" fmla="*/ 50 w 788"/>
                <a:gd name="T61" fmla="*/ 204 h 318"/>
                <a:gd name="T62" fmla="*/ 75 w 788"/>
                <a:gd name="T63" fmla="*/ 213 h 318"/>
                <a:gd name="T64" fmla="*/ 77 w 788"/>
                <a:gd name="T65" fmla="*/ 264 h 318"/>
                <a:gd name="T66" fmla="*/ 70 w 788"/>
                <a:gd name="T67" fmla="*/ 284 h 318"/>
                <a:gd name="T68" fmla="*/ 89 w 788"/>
                <a:gd name="T69" fmla="*/ 300 h 318"/>
                <a:gd name="T70" fmla="*/ 108 w 788"/>
                <a:gd name="T71" fmla="*/ 288 h 318"/>
                <a:gd name="T72" fmla="*/ 98 w 788"/>
                <a:gd name="T73" fmla="*/ 261 h 318"/>
                <a:gd name="T74" fmla="*/ 151 w 788"/>
                <a:gd name="T75" fmla="*/ 221 h 318"/>
                <a:gd name="T76" fmla="*/ 248 w 788"/>
                <a:gd name="T77" fmla="*/ 225 h 318"/>
                <a:gd name="T78" fmla="*/ 328 w 788"/>
                <a:gd name="T79" fmla="*/ 225 h 318"/>
                <a:gd name="T80" fmla="*/ 327 w 788"/>
                <a:gd name="T81" fmla="*/ 258 h 318"/>
                <a:gd name="T82" fmla="*/ 303 w 788"/>
                <a:gd name="T83" fmla="*/ 271 h 318"/>
                <a:gd name="T84" fmla="*/ 303 w 788"/>
                <a:gd name="T85" fmla="*/ 304 h 318"/>
                <a:gd name="T86" fmla="*/ 333 w 788"/>
                <a:gd name="T87" fmla="*/ 317 h 318"/>
                <a:gd name="T88" fmla="*/ 356 w 788"/>
                <a:gd name="T89" fmla="*/ 287 h 318"/>
                <a:gd name="T90" fmla="*/ 345 w 788"/>
                <a:gd name="T91" fmla="*/ 264 h 318"/>
                <a:gd name="T92" fmla="*/ 364 w 788"/>
                <a:gd name="T93" fmla="*/ 225 h 318"/>
                <a:gd name="T94" fmla="*/ 391 w 788"/>
                <a:gd name="T95" fmla="*/ 227 h 318"/>
                <a:gd name="T96" fmla="*/ 389 w 788"/>
                <a:gd name="T97" fmla="*/ 257 h 318"/>
                <a:gd name="T98" fmla="*/ 413 w 788"/>
                <a:gd name="T99" fmla="*/ 267 h 318"/>
                <a:gd name="T100" fmla="*/ 431 w 788"/>
                <a:gd name="T101" fmla="*/ 244 h 318"/>
                <a:gd name="T102" fmla="*/ 453 w 788"/>
                <a:gd name="T103" fmla="*/ 220 h 318"/>
                <a:gd name="T104" fmla="*/ 633 w 788"/>
                <a:gd name="T105" fmla="*/ 198 h 318"/>
                <a:gd name="T106" fmla="*/ 717 w 788"/>
                <a:gd name="T107" fmla="*/ 179 h 318"/>
                <a:gd name="T108" fmla="*/ 763 w 788"/>
                <a:gd name="T109" fmla="*/ 164 h 318"/>
                <a:gd name="T110" fmla="*/ 786 w 788"/>
                <a:gd name="T111" fmla="*/ 151 h 318"/>
                <a:gd name="T112" fmla="*/ 788 w 788"/>
                <a:gd name="T113" fmla="*/ 144 h 3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8"/>
                <a:gd name="T172" fmla="*/ 0 h 318"/>
                <a:gd name="T173" fmla="*/ 788 w 788"/>
                <a:gd name="T174" fmla="*/ 318 h 31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8" h="318">
                  <a:moveTo>
                    <a:pt x="775" y="134"/>
                  </a:moveTo>
                  <a:lnTo>
                    <a:pt x="775" y="134"/>
                  </a:lnTo>
                  <a:lnTo>
                    <a:pt x="775" y="133"/>
                  </a:lnTo>
                  <a:lnTo>
                    <a:pt x="775" y="131"/>
                  </a:lnTo>
                  <a:lnTo>
                    <a:pt x="775" y="129"/>
                  </a:lnTo>
                  <a:lnTo>
                    <a:pt x="775" y="127"/>
                  </a:lnTo>
                  <a:lnTo>
                    <a:pt x="776" y="125"/>
                  </a:lnTo>
                  <a:lnTo>
                    <a:pt x="780" y="78"/>
                  </a:lnTo>
                  <a:lnTo>
                    <a:pt x="782" y="39"/>
                  </a:lnTo>
                  <a:lnTo>
                    <a:pt x="782" y="13"/>
                  </a:lnTo>
                  <a:lnTo>
                    <a:pt x="782" y="3"/>
                  </a:lnTo>
                  <a:lnTo>
                    <a:pt x="721" y="0"/>
                  </a:lnTo>
                  <a:lnTo>
                    <a:pt x="720" y="1"/>
                  </a:lnTo>
                  <a:lnTo>
                    <a:pt x="717" y="5"/>
                  </a:lnTo>
                  <a:lnTo>
                    <a:pt x="711" y="12"/>
                  </a:lnTo>
                  <a:lnTo>
                    <a:pt x="703" y="21"/>
                  </a:lnTo>
                  <a:lnTo>
                    <a:pt x="693" y="33"/>
                  </a:lnTo>
                  <a:lnTo>
                    <a:pt x="680" y="48"/>
                  </a:lnTo>
                  <a:lnTo>
                    <a:pt x="665" y="64"/>
                  </a:lnTo>
                  <a:lnTo>
                    <a:pt x="648" y="83"/>
                  </a:lnTo>
                  <a:lnTo>
                    <a:pt x="643" y="88"/>
                  </a:lnTo>
                  <a:lnTo>
                    <a:pt x="637" y="93"/>
                  </a:lnTo>
                  <a:lnTo>
                    <a:pt x="629" y="97"/>
                  </a:lnTo>
                  <a:lnTo>
                    <a:pt x="622" y="101"/>
                  </a:lnTo>
                  <a:lnTo>
                    <a:pt x="614" y="105"/>
                  </a:lnTo>
                  <a:lnTo>
                    <a:pt x="606" y="108"/>
                  </a:lnTo>
                  <a:lnTo>
                    <a:pt x="598" y="110"/>
                  </a:lnTo>
                  <a:lnTo>
                    <a:pt x="590" y="112"/>
                  </a:lnTo>
                  <a:lnTo>
                    <a:pt x="571" y="112"/>
                  </a:lnTo>
                  <a:lnTo>
                    <a:pt x="553" y="112"/>
                  </a:lnTo>
                  <a:lnTo>
                    <a:pt x="538" y="112"/>
                  </a:lnTo>
                  <a:lnTo>
                    <a:pt x="524" y="112"/>
                  </a:lnTo>
                  <a:lnTo>
                    <a:pt x="511" y="111"/>
                  </a:lnTo>
                  <a:lnTo>
                    <a:pt x="500" y="111"/>
                  </a:lnTo>
                  <a:lnTo>
                    <a:pt x="491" y="110"/>
                  </a:lnTo>
                  <a:lnTo>
                    <a:pt x="483" y="109"/>
                  </a:lnTo>
                  <a:lnTo>
                    <a:pt x="475" y="109"/>
                  </a:lnTo>
                  <a:lnTo>
                    <a:pt x="469" y="108"/>
                  </a:lnTo>
                  <a:lnTo>
                    <a:pt x="464" y="107"/>
                  </a:lnTo>
                  <a:lnTo>
                    <a:pt x="460" y="106"/>
                  </a:lnTo>
                  <a:lnTo>
                    <a:pt x="457" y="105"/>
                  </a:lnTo>
                  <a:lnTo>
                    <a:pt x="454" y="104"/>
                  </a:lnTo>
                  <a:lnTo>
                    <a:pt x="453" y="103"/>
                  </a:lnTo>
                  <a:lnTo>
                    <a:pt x="451" y="102"/>
                  </a:lnTo>
                  <a:lnTo>
                    <a:pt x="448" y="99"/>
                  </a:lnTo>
                  <a:lnTo>
                    <a:pt x="443" y="94"/>
                  </a:lnTo>
                  <a:lnTo>
                    <a:pt x="437" y="89"/>
                  </a:lnTo>
                  <a:lnTo>
                    <a:pt x="430" y="84"/>
                  </a:lnTo>
                  <a:lnTo>
                    <a:pt x="424" y="78"/>
                  </a:lnTo>
                  <a:lnTo>
                    <a:pt x="416" y="72"/>
                  </a:lnTo>
                  <a:lnTo>
                    <a:pt x="409" y="67"/>
                  </a:lnTo>
                  <a:lnTo>
                    <a:pt x="402" y="63"/>
                  </a:lnTo>
                  <a:lnTo>
                    <a:pt x="406" y="51"/>
                  </a:lnTo>
                  <a:lnTo>
                    <a:pt x="408" y="39"/>
                  </a:lnTo>
                  <a:lnTo>
                    <a:pt x="411" y="29"/>
                  </a:lnTo>
                  <a:lnTo>
                    <a:pt x="413" y="22"/>
                  </a:lnTo>
                  <a:lnTo>
                    <a:pt x="413" y="18"/>
                  </a:lnTo>
                  <a:lnTo>
                    <a:pt x="411" y="14"/>
                  </a:lnTo>
                  <a:lnTo>
                    <a:pt x="408" y="10"/>
                  </a:lnTo>
                  <a:lnTo>
                    <a:pt x="404" y="8"/>
                  </a:lnTo>
                  <a:lnTo>
                    <a:pt x="402" y="7"/>
                  </a:lnTo>
                  <a:lnTo>
                    <a:pt x="398" y="6"/>
                  </a:lnTo>
                  <a:lnTo>
                    <a:pt x="393" y="6"/>
                  </a:lnTo>
                  <a:lnTo>
                    <a:pt x="388" y="5"/>
                  </a:lnTo>
                  <a:lnTo>
                    <a:pt x="381" y="4"/>
                  </a:lnTo>
                  <a:lnTo>
                    <a:pt x="374" y="3"/>
                  </a:lnTo>
                  <a:lnTo>
                    <a:pt x="367" y="3"/>
                  </a:lnTo>
                  <a:lnTo>
                    <a:pt x="359" y="2"/>
                  </a:lnTo>
                  <a:lnTo>
                    <a:pt x="352" y="1"/>
                  </a:lnTo>
                  <a:lnTo>
                    <a:pt x="344" y="1"/>
                  </a:lnTo>
                  <a:lnTo>
                    <a:pt x="338" y="0"/>
                  </a:lnTo>
                  <a:lnTo>
                    <a:pt x="331" y="0"/>
                  </a:lnTo>
                  <a:lnTo>
                    <a:pt x="325" y="0"/>
                  </a:lnTo>
                  <a:lnTo>
                    <a:pt x="320" y="0"/>
                  </a:lnTo>
                  <a:lnTo>
                    <a:pt x="316" y="0"/>
                  </a:lnTo>
                  <a:lnTo>
                    <a:pt x="314" y="0"/>
                  </a:lnTo>
                  <a:lnTo>
                    <a:pt x="311" y="1"/>
                  </a:lnTo>
                  <a:lnTo>
                    <a:pt x="308" y="2"/>
                  </a:lnTo>
                  <a:lnTo>
                    <a:pt x="306" y="2"/>
                  </a:lnTo>
                  <a:lnTo>
                    <a:pt x="304" y="3"/>
                  </a:lnTo>
                  <a:lnTo>
                    <a:pt x="301" y="4"/>
                  </a:lnTo>
                  <a:lnTo>
                    <a:pt x="299" y="6"/>
                  </a:lnTo>
                  <a:lnTo>
                    <a:pt x="296" y="7"/>
                  </a:lnTo>
                  <a:lnTo>
                    <a:pt x="294" y="9"/>
                  </a:lnTo>
                  <a:lnTo>
                    <a:pt x="291" y="11"/>
                  </a:lnTo>
                  <a:lnTo>
                    <a:pt x="286" y="14"/>
                  </a:lnTo>
                  <a:lnTo>
                    <a:pt x="280" y="18"/>
                  </a:lnTo>
                  <a:lnTo>
                    <a:pt x="273" y="22"/>
                  </a:lnTo>
                  <a:lnTo>
                    <a:pt x="266" y="27"/>
                  </a:lnTo>
                  <a:lnTo>
                    <a:pt x="258" y="33"/>
                  </a:lnTo>
                  <a:lnTo>
                    <a:pt x="250" y="39"/>
                  </a:lnTo>
                  <a:lnTo>
                    <a:pt x="242" y="45"/>
                  </a:lnTo>
                  <a:lnTo>
                    <a:pt x="240" y="45"/>
                  </a:lnTo>
                  <a:lnTo>
                    <a:pt x="238" y="46"/>
                  </a:lnTo>
                  <a:lnTo>
                    <a:pt x="236" y="46"/>
                  </a:lnTo>
                  <a:lnTo>
                    <a:pt x="233" y="47"/>
                  </a:lnTo>
                  <a:lnTo>
                    <a:pt x="231" y="48"/>
                  </a:lnTo>
                  <a:lnTo>
                    <a:pt x="229" y="50"/>
                  </a:lnTo>
                  <a:lnTo>
                    <a:pt x="226" y="51"/>
                  </a:lnTo>
                  <a:lnTo>
                    <a:pt x="223" y="53"/>
                  </a:lnTo>
                  <a:lnTo>
                    <a:pt x="213" y="58"/>
                  </a:lnTo>
                  <a:lnTo>
                    <a:pt x="203" y="64"/>
                  </a:lnTo>
                  <a:lnTo>
                    <a:pt x="193" y="71"/>
                  </a:lnTo>
                  <a:lnTo>
                    <a:pt x="183" y="78"/>
                  </a:lnTo>
                  <a:lnTo>
                    <a:pt x="173" y="85"/>
                  </a:lnTo>
                  <a:lnTo>
                    <a:pt x="164" y="91"/>
                  </a:lnTo>
                  <a:lnTo>
                    <a:pt x="156" y="96"/>
                  </a:lnTo>
                  <a:lnTo>
                    <a:pt x="148" y="100"/>
                  </a:lnTo>
                  <a:lnTo>
                    <a:pt x="146" y="102"/>
                  </a:lnTo>
                  <a:lnTo>
                    <a:pt x="144" y="103"/>
                  </a:lnTo>
                  <a:lnTo>
                    <a:pt x="142" y="103"/>
                  </a:lnTo>
                  <a:lnTo>
                    <a:pt x="140" y="104"/>
                  </a:lnTo>
                  <a:lnTo>
                    <a:pt x="132" y="105"/>
                  </a:lnTo>
                  <a:lnTo>
                    <a:pt x="124" y="107"/>
                  </a:lnTo>
                  <a:lnTo>
                    <a:pt x="116" y="108"/>
                  </a:lnTo>
                  <a:lnTo>
                    <a:pt x="107" y="110"/>
                  </a:lnTo>
                  <a:lnTo>
                    <a:pt x="98" y="112"/>
                  </a:lnTo>
                  <a:lnTo>
                    <a:pt x="89" y="114"/>
                  </a:lnTo>
                  <a:lnTo>
                    <a:pt x="80" y="117"/>
                  </a:lnTo>
                  <a:lnTo>
                    <a:pt x="72" y="120"/>
                  </a:lnTo>
                  <a:lnTo>
                    <a:pt x="64" y="122"/>
                  </a:lnTo>
                  <a:lnTo>
                    <a:pt x="56" y="125"/>
                  </a:lnTo>
                  <a:lnTo>
                    <a:pt x="49" y="128"/>
                  </a:lnTo>
                  <a:lnTo>
                    <a:pt x="43" y="132"/>
                  </a:lnTo>
                  <a:lnTo>
                    <a:pt x="38" y="135"/>
                  </a:lnTo>
                  <a:lnTo>
                    <a:pt x="33" y="138"/>
                  </a:lnTo>
                  <a:lnTo>
                    <a:pt x="30" y="141"/>
                  </a:lnTo>
                  <a:lnTo>
                    <a:pt x="28" y="144"/>
                  </a:lnTo>
                  <a:lnTo>
                    <a:pt x="29" y="128"/>
                  </a:lnTo>
                  <a:lnTo>
                    <a:pt x="30" y="110"/>
                  </a:lnTo>
                  <a:lnTo>
                    <a:pt x="30" y="95"/>
                  </a:lnTo>
                  <a:lnTo>
                    <a:pt x="31" y="86"/>
                  </a:lnTo>
                  <a:lnTo>
                    <a:pt x="29" y="79"/>
                  </a:lnTo>
                  <a:lnTo>
                    <a:pt x="25" y="76"/>
                  </a:lnTo>
                  <a:lnTo>
                    <a:pt x="21" y="78"/>
                  </a:lnTo>
                  <a:lnTo>
                    <a:pt x="19" y="86"/>
                  </a:lnTo>
                  <a:lnTo>
                    <a:pt x="19" y="99"/>
                  </a:lnTo>
                  <a:lnTo>
                    <a:pt x="18" y="116"/>
                  </a:lnTo>
                  <a:lnTo>
                    <a:pt x="17" y="133"/>
                  </a:lnTo>
                  <a:lnTo>
                    <a:pt x="16" y="148"/>
                  </a:lnTo>
                  <a:lnTo>
                    <a:pt x="16" y="151"/>
                  </a:lnTo>
                  <a:lnTo>
                    <a:pt x="16" y="153"/>
                  </a:lnTo>
                  <a:lnTo>
                    <a:pt x="15" y="155"/>
                  </a:lnTo>
                  <a:lnTo>
                    <a:pt x="17" y="156"/>
                  </a:lnTo>
                  <a:lnTo>
                    <a:pt x="16" y="156"/>
                  </a:lnTo>
                  <a:lnTo>
                    <a:pt x="15" y="156"/>
                  </a:lnTo>
                  <a:lnTo>
                    <a:pt x="11" y="160"/>
                  </a:lnTo>
                  <a:lnTo>
                    <a:pt x="10" y="163"/>
                  </a:lnTo>
                  <a:lnTo>
                    <a:pt x="12" y="166"/>
                  </a:lnTo>
                  <a:lnTo>
                    <a:pt x="16" y="169"/>
                  </a:lnTo>
                  <a:lnTo>
                    <a:pt x="15" y="172"/>
                  </a:lnTo>
                  <a:lnTo>
                    <a:pt x="15" y="175"/>
                  </a:lnTo>
                  <a:lnTo>
                    <a:pt x="14" y="178"/>
                  </a:lnTo>
                  <a:lnTo>
                    <a:pt x="13" y="182"/>
                  </a:lnTo>
                  <a:lnTo>
                    <a:pt x="9" y="197"/>
                  </a:lnTo>
                  <a:lnTo>
                    <a:pt x="5" y="211"/>
                  </a:lnTo>
                  <a:lnTo>
                    <a:pt x="2" y="223"/>
                  </a:lnTo>
                  <a:lnTo>
                    <a:pt x="0" y="230"/>
                  </a:lnTo>
                  <a:lnTo>
                    <a:pt x="0" y="237"/>
                  </a:lnTo>
                  <a:lnTo>
                    <a:pt x="4" y="241"/>
                  </a:lnTo>
                  <a:lnTo>
                    <a:pt x="7" y="241"/>
                  </a:lnTo>
                  <a:lnTo>
                    <a:pt x="11" y="233"/>
                  </a:lnTo>
                  <a:lnTo>
                    <a:pt x="14" y="224"/>
                  </a:lnTo>
                  <a:lnTo>
                    <a:pt x="18" y="211"/>
                  </a:lnTo>
                  <a:lnTo>
                    <a:pt x="21" y="196"/>
                  </a:lnTo>
                  <a:lnTo>
                    <a:pt x="25" y="182"/>
                  </a:lnTo>
                  <a:lnTo>
                    <a:pt x="25" y="179"/>
                  </a:lnTo>
                  <a:lnTo>
                    <a:pt x="26" y="177"/>
                  </a:lnTo>
                  <a:lnTo>
                    <a:pt x="27" y="175"/>
                  </a:lnTo>
                  <a:lnTo>
                    <a:pt x="27" y="173"/>
                  </a:lnTo>
                  <a:lnTo>
                    <a:pt x="28" y="173"/>
                  </a:lnTo>
                  <a:lnTo>
                    <a:pt x="30" y="173"/>
                  </a:lnTo>
                  <a:lnTo>
                    <a:pt x="31" y="173"/>
                  </a:lnTo>
                  <a:lnTo>
                    <a:pt x="33" y="173"/>
                  </a:lnTo>
                  <a:lnTo>
                    <a:pt x="33" y="175"/>
                  </a:lnTo>
                  <a:lnTo>
                    <a:pt x="35" y="177"/>
                  </a:lnTo>
                  <a:lnTo>
                    <a:pt x="36" y="180"/>
                  </a:lnTo>
                  <a:lnTo>
                    <a:pt x="37" y="182"/>
                  </a:lnTo>
                  <a:lnTo>
                    <a:pt x="41" y="189"/>
                  </a:lnTo>
                  <a:lnTo>
                    <a:pt x="44" y="195"/>
                  </a:lnTo>
                  <a:lnTo>
                    <a:pt x="47" y="200"/>
                  </a:lnTo>
                  <a:lnTo>
                    <a:pt x="50" y="204"/>
                  </a:lnTo>
                  <a:lnTo>
                    <a:pt x="51" y="205"/>
                  </a:lnTo>
                  <a:lnTo>
                    <a:pt x="54" y="207"/>
                  </a:lnTo>
                  <a:lnTo>
                    <a:pt x="57" y="208"/>
                  </a:lnTo>
                  <a:lnTo>
                    <a:pt x="62" y="210"/>
                  </a:lnTo>
                  <a:lnTo>
                    <a:pt x="68" y="211"/>
                  </a:lnTo>
                  <a:lnTo>
                    <a:pt x="75" y="213"/>
                  </a:lnTo>
                  <a:lnTo>
                    <a:pt x="84" y="214"/>
                  </a:lnTo>
                  <a:lnTo>
                    <a:pt x="94" y="216"/>
                  </a:lnTo>
                  <a:lnTo>
                    <a:pt x="88" y="260"/>
                  </a:lnTo>
                  <a:lnTo>
                    <a:pt x="84" y="260"/>
                  </a:lnTo>
                  <a:lnTo>
                    <a:pt x="80" y="262"/>
                  </a:lnTo>
                  <a:lnTo>
                    <a:pt x="77" y="264"/>
                  </a:lnTo>
                  <a:lnTo>
                    <a:pt x="75" y="266"/>
                  </a:lnTo>
                  <a:lnTo>
                    <a:pt x="73" y="269"/>
                  </a:lnTo>
                  <a:lnTo>
                    <a:pt x="71" y="272"/>
                  </a:lnTo>
                  <a:lnTo>
                    <a:pt x="70" y="276"/>
                  </a:lnTo>
                  <a:lnTo>
                    <a:pt x="70" y="280"/>
                  </a:lnTo>
                  <a:lnTo>
                    <a:pt x="70" y="284"/>
                  </a:lnTo>
                  <a:lnTo>
                    <a:pt x="71" y="288"/>
                  </a:lnTo>
                  <a:lnTo>
                    <a:pt x="73" y="291"/>
                  </a:lnTo>
                  <a:lnTo>
                    <a:pt x="75" y="294"/>
                  </a:lnTo>
                  <a:lnTo>
                    <a:pt x="78" y="297"/>
                  </a:lnTo>
                  <a:lnTo>
                    <a:pt x="82" y="299"/>
                  </a:lnTo>
                  <a:lnTo>
                    <a:pt x="86" y="300"/>
                  </a:lnTo>
                  <a:lnTo>
                    <a:pt x="89" y="300"/>
                  </a:lnTo>
                  <a:lnTo>
                    <a:pt x="93" y="300"/>
                  </a:lnTo>
                  <a:lnTo>
                    <a:pt x="97" y="299"/>
                  </a:lnTo>
                  <a:lnTo>
                    <a:pt x="101" y="297"/>
                  </a:lnTo>
                  <a:lnTo>
                    <a:pt x="103" y="294"/>
                  </a:lnTo>
                  <a:lnTo>
                    <a:pt x="106" y="291"/>
                  </a:lnTo>
                  <a:lnTo>
                    <a:pt x="108" y="288"/>
                  </a:lnTo>
                  <a:lnTo>
                    <a:pt x="109" y="284"/>
                  </a:lnTo>
                  <a:lnTo>
                    <a:pt x="109" y="280"/>
                  </a:lnTo>
                  <a:lnTo>
                    <a:pt x="108" y="274"/>
                  </a:lnTo>
                  <a:lnTo>
                    <a:pt x="106" y="269"/>
                  </a:lnTo>
                  <a:lnTo>
                    <a:pt x="103" y="264"/>
                  </a:lnTo>
                  <a:lnTo>
                    <a:pt x="98" y="261"/>
                  </a:lnTo>
                  <a:lnTo>
                    <a:pt x="104" y="217"/>
                  </a:lnTo>
                  <a:lnTo>
                    <a:pt x="112" y="217"/>
                  </a:lnTo>
                  <a:lnTo>
                    <a:pt x="121" y="218"/>
                  </a:lnTo>
                  <a:lnTo>
                    <a:pt x="131" y="219"/>
                  </a:lnTo>
                  <a:lnTo>
                    <a:pt x="141" y="220"/>
                  </a:lnTo>
                  <a:lnTo>
                    <a:pt x="151" y="221"/>
                  </a:lnTo>
                  <a:lnTo>
                    <a:pt x="163" y="221"/>
                  </a:lnTo>
                  <a:lnTo>
                    <a:pt x="175" y="222"/>
                  </a:lnTo>
                  <a:lnTo>
                    <a:pt x="188" y="223"/>
                  </a:lnTo>
                  <a:lnTo>
                    <a:pt x="202" y="223"/>
                  </a:lnTo>
                  <a:lnTo>
                    <a:pt x="216" y="224"/>
                  </a:lnTo>
                  <a:lnTo>
                    <a:pt x="232" y="224"/>
                  </a:lnTo>
                  <a:lnTo>
                    <a:pt x="248" y="225"/>
                  </a:lnTo>
                  <a:lnTo>
                    <a:pt x="265" y="225"/>
                  </a:lnTo>
                  <a:lnTo>
                    <a:pt x="283" y="225"/>
                  </a:lnTo>
                  <a:lnTo>
                    <a:pt x="301" y="225"/>
                  </a:lnTo>
                  <a:lnTo>
                    <a:pt x="321" y="225"/>
                  </a:lnTo>
                  <a:lnTo>
                    <a:pt x="325" y="225"/>
                  </a:lnTo>
                  <a:lnTo>
                    <a:pt x="328" y="225"/>
                  </a:lnTo>
                  <a:lnTo>
                    <a:pt x="331" y="225"/>
                  </a:lnTo>
                  <a:lnTo>
                    <a:pt x="335" y="225"/>
                  </a:lnTo>
                  <a:lnTo>
                    <a:pt x="328" y="258"/>
                  </a:lnTo>
                  <a:lnTo>
                    <a:pt x="327" y="258"/>
                  </a:lnTo>
                  <a:lnTo>
                    <a:pt x="321" y="258"/>
                  </a:lnTo>
                  <a:lnTo>
                    <a:pt x="316" y="260"/>
                  </a:lnTo>
                  <a:lnTo>
                    <a:pt x="311" y="263"/>
                  </a:lnTo>
                  <a:lnTo>
                    <a:pt x="307" y="267"/>
                  </a:lnTo>
                  <a:lnTo>
                    <a:pt x="303" y="271"/>
                  </a:lnTo>
                  <a:lnTo>
                    <a:pt x="300" y="276"/>
                  </a:lnTo>
                  <a:lnTo>
                    <a:pt x="299" y="281"/>
                  </a:lnTo>
                  <a:lnTo>
                    <a:pt x="298" y="287"/>
                  </a:lnTo>
                  <a:lnTo>
                    <a:pt x="299" y="293"/>
                  </a:lnTo>
                  <a:lnTo>
                    <a:pt x="300" y="299"/>
                  </a:lnTo>
                  <a:lnTo>
                    <a:pt x="303" y="304"/>
                  </a:lnTo>
                  <a:lnTo>
                    <a:pt x="307" y="309"/>
                  </a:lnTo>
                  <a:lnTo>
                    <a:pt x="311" y="313"/>
                  </a:lnTo>
                  <a:lnTo>
                    <a:pt x="316" y="315"/>
                  </a:lnTo>
                  <a:lnTo>
                    <a:pt x="321" y="317"/>
                  </a:lnTo>
                  <a:lnTo>
                    <a:pt x="327" y="318"/>
                  </a:lnTo>
                  <a:lnTo>
                    <a:pt x="333" y="317"/>
                  </a:lnTo>
                  <a:lnTo>
                    <a:pt x="338" y="315"/>
                  </a:lnTo>
                  <a:lnTo>
                    <a:pt x="343" y="313"/>
                  </a:lnTo>
                  <a:lnTo>
                    <a:pt x="347" y="309"/>
                  </a:lnTo>
                  <a:lnTo>
                    <a:pt x="351" y="304"/>
                  </a:lnTo>
                  <a:lnTo>
                    <a:pt x="354" y="299"/>
                  </a:lnTo>
                  <a:lnTo>
                    <a:pt x="356" y="293"/>
                  </a:lnTo>
                  <a:lnTo>
                    <a:pt x="356" y="287"/>
                  </a:lnTo>
                  <a:lnTo>
                    <a:pt x="356" y="283"/>
                  </a:lnTo>
                  <a:lnTo>
                    <a:pt x="355" y="278"/>
                  </a:lnTo>
                  <a:lnTo>
                    <a:pt x="353" y="274"/>
                  </a:lnTo>
                  <a:lnTo>
                    <a:pt x="351" y="271"/>
                  </a:lnTo>
                  <a:lnTo>
                    <a:pt x="348" y="267"/>
                  </a:lnTo>
                  <a:lnTo>
                    <a:pt x="345" y="264"/>
                  </a:lnTo>
                  <a:lnTo>
                    <a:pt x="342" y="262"/>
                  </a:lnTo>
                  <a:lnTo>
                    <a:pt x="338" y="260"/>
                  </a:lnTo>
                  <a:lnTo>
                    <a:pt x="345" y="225"/>
                  </a:lnTo>
                  <a:lnTo>
                    <a:pt x="351" y="225"/>
                  </a:lnTo>
                  <a:lnTo>
                    <a:pt x="357" y="225"/>
                  </a:lnTo>
                  <a:lnTo>
                    <a:pt x="364" y="225"/>
                  </a:lnTo>
                  <a:lnTo>
                    <a:pt x="370" y="224"/>
                  </a:lnTo>
                  <a:lnTo>
                    <a:pt x="376" y="224"/>
                  </a:lnTo>
                  <a:lnTo>
                    <a:pt x="383" y="224"/>
                  </a:lnTo>
                  <a:lnTo>
                    <a:pt x="389" y="224"/>
                  </a:lnTo>
                  <a:lnTo>
                    <a:pt x="395" y="223"/>
                  </a:lnTo>
                  <a:lnTo>
                    <a:pt x="391" y="227"/>
                  </a:lnTo>
                  <a:lnTo>
                    <a:pt x="388" y="232"/>
                  </a:lnTo>
                  <a:lnTo>
                    <a:pt x="385" y="238"/>
                  </a:lnTo>
                  <a:lnTo>
                    <a:pt x="385" y="244"/>
                  </a:lnTo>
                  <a:lnTo>
                    <a:pt x="385" y="249"/>
                  </a:lnTo>
                  <a:lnTo>
                    <a:pt x="387" y="253"/>
                  </a:lnTo>
                  <a:lnTo>
                    <a:pt x="389" y="257"/>
                  </a:lnTo>
                  <a:lnTo>
                    <a:pt x="392" y="261"/>
                  </a:lnTo>
                  <a:lnTo>
                    <a:pt x="395" y="264"/>
                  </a:lnTo>
                  <a:lnTo>
                    <a:pt x="399" y="266"/>
                  </a:lnTo>
                  <a:lnTo>
                    <a:pt x="403" y="267"/>
                  </a:lnTo>
                  <a:lnTo>
                    <a:pt x="408" y="268"/>
                  </a:lnTo>
                  <a:lnTo>
                    <a:pt x="413" y="267"/>
                  </a:lnTo>
                  <a:lnTo>
                    <a:pt x="417" y="266"/>
                  </a:lnTo>
                  <a:lnTo>
                    <a:pt x="421" y="264"/>
                  </a:lnTo>
                  <a:lnTo>
                    <a:pt x="425" y="261"/>
                  </a:lnTo>
                  <a:lnTo>
                    <a:pt x="427" y="257"/>
                  </a:lnTo>
                  <a:lnTo>
                    <a:pt x="429" y="253"/>
                  </a:lnTo>
                  <a:lnTo>
                    <a:pt x="431" y="249"/>
                  </a:lnTo>
                  <a:lnTo>
                    <a:pt x="431" y="244"/>
                  </a:lnTo>
                  <a:lnTo>
                    <a:pt x="430" y="237"/>
                  </a:lnTo>
                  <a:lnTo>
                    <a:pt x="428" y="231"/>
                  </a:lnTo>
                  <a:lnTo>
                    <a:pt x="424" y="226"/>
                  </a:lnTo>
                  <a:lnTo>
                    <a:pt x="419" y="222"/>
                  </a:lnTo>
                  <a:lnTo>
                    <a:pt x="453" y="220"/>
                  </a:lnTo>
                  <a:lnTo>
                    <a:pt x="484" y="217"/>
                  </a:lnTo>
                  <a:lnTo>
                    <a:pt x="514" y="215"/>
                  </a:lnTo>
                  <a:lnTo>
                    <a:pt x="542" y="212"/>
                  </a:lnTo>
                  <a:lnTo>
                    <a:pt x="567" y="208"/>
                  </a:lnTo>
                  <a:lnTo>
                    <a:pt x="591" y="205"/>
                  </a:lnTo>
                  <a:lnTo>
                    <a:pt x="613" y="201"/>
                  </a:lnTo>
                  <a:lnTo>
                    <a:pt x="633" y="198"/>
                  </a:lnTo>
                  <a:lnTo>
                    <a:pt x="651" y="194"/>
                  </a:lnTo>
                  <a:lnTo>
                    <a:pt x="666" y="191"/>
                  </a:lnTo>
                  <a:lnTo>
                    <a:pt x="680" y="188"/>
                  </a:lnTo>
                  <a:lnTo>
                    <a:pt x="693" y="185"/>
                  </a:lnTo>
                  <a:lnTo>
                    <a:pt x="702" y="183"/>
                  </a:lnTo>
                  <a:lnTo>
                    <a:pt x="710" y="181"/>
                  </a:lnTo>
                  <a:lnTo>
                    <a:pt x="717" y="179"/>
                  </a:lnTo>
                  <a:lnTo>
                    <a:pt x="721" y="178"/>
                  </a:lnTo>
                  <a:lnTo>
                    <a:pt x="729" y="176"/>
                  </a:lnTo>
                  <a:lnTo>
                    <a:pt x="737" y="173"/>
                  </a:lnTo>
                  <a:lnTo>
                    <a:pt x="746" y="171"/>
                  </a:lnTo>
                  <a:lnTo>
                    <a:pt x="755" y="168"/>
                  </a:lnTo>
                  <a:lnTo>
                    <a:pt x="763" y="164"/>
                  </a:lnTo>
                  <a:lnTo>
                    <a:pt x="771" y="161"/>
                  </a:lnTo>
                  <a:lnTo>
                    <a:pt x="778" y="157"/>
                  </a:lnTo>
                  <a:lnTo>
                    <a:pt x="784" y="153"/>
                  </a:lnTo>
                  <a:lnTo>
                    <a:pt x="785" y="152"/>
                  </a:lnTo>
                  <a:lnTo>
                    <a:pt x="786" y="151"/>
                  </a:lnTo>
                  <a:lnTo>
                    <a:pt x="787" y="150"/>
                  </a:lnTo>
                  <a:lnTo>
                    <a:pt x="788" y="149"/>
                  </a:lnTo>
                  <a:lnTo>
                    <a:pt x="788" y="147"/>
                  </a:lnTo>
                  <a:lnTo>
                    <a:pt x="788" y="146"/>
                  </a:lnTo>
                  <a:lnTo>
                    <a:pt x="788" y="144"/>
                  </a:lnTo>
                  <a:lnTo>
                    <a:pt x="786" y="142"/>
                  </a:lnTo>
                  <a:lnTo>
                    <a:pt x="783" y="139"/>
                  </a:lnTo>
                  <a:lnTo>
                    <a:pt x="779" y="136"/>
                  </a:lnTo>
                  <a:lnTo>
                    <a:pt x="775" y="134"/>
                  </a:lnTo>
                </a:path>
              </a:pathLst>
            </a:custGeom>
            <a:noFill/>
            <a:ln w="0">
              <a:solidFill>
                <a:srgbClr val="000000"/>
              </a:solidFill>
              <a:prstDash val="solid"/>
              <a:round/>
              <a:headEnd/>
              <a:tailEnd/>
            </a:ln>
          </p:spPr>
          <p:txBody>
            <a:bodyPr/>
            <a:lstStyle/>
            <a:p>
              <a:endParaRPr lang="ja-JP" altLang="en-US"/>
            </a:p>
          </p:txBody>
        </p:sp>
        <p:sp>
          <p:nvSpPr>
            <p:cNvPr id="50644" name="Freeform 460"/>
            <p:cNvSpPr>
              <a:spLocks/>
            </p:cNvSpPr>
            <p:nvPr/>
          </p:nvSpPr>
          <p:spPr bwMode="auto">
            <a:xfrm>
              <a:off x="3834" y="42"/>
              <a:ext cx="103" cy="14"/>
            </a:xfrm>
            <a:custGeom>
              <a:avLst/>
              <a:gdLst>
                <a:gd name="T0" fmla="*/ 1 w 103"/>
                <a:gd name="T1" fmla="*/ 0 h 14"/>
                <a:gd name="T2" fmla="*/ 0 w 103"/>
                <a:gd name="T3" fmla="*/ 2 h 14"/>
                <a:gd name="T4" fmla="*/ 0 w 103"/>
                <a:gd name="T5" fmla="*/ 4 h 14"/>
                <a:gd name="T6" fmla="*/ 1 w 103"/>
                <a:gd name="T7" fmla="*/ 6 h 14"/>
                <a:gd name="T8" fmla="*/ 3 w 103"/>
                <a:gd name="T9" fmla="*/ 7 h 14"/>
                <a:gd name="T10" fmla="*/ 5 w 103"/>
                <a:gd name="T11" fmla="*/ 8 h 14"/>
                <a:gd name="T12" fmla="*/ 8 w 103"/>
                <a:gd name="T13" fmla="*/ 9 h 14"/>
                <a:gd name="T14" fmla="*/ 13 w 103"/>
                <a:gd name="T15" fmla="*/ 10 h 14"/>
                <a:gd name="T16" fmla="*/ 18 w 103"/>
                <a:gd name="T17" fmla="*/ 11 h 14"/>
                <a:gd name="T18" fmla="*/ 23 w 103"/>
                <a:gd name="T19" fmla="*/ 12 h 14"/>
                <a:gd name="T20" fmla="*/ 30 w 103"/>
                <a:gd name="T21" fmla="*/ 13 h 14"/>
                <a:gd name="T22" fmla="*/ 36 w 103"/>
                <a:gd name="T23" fmla="*/ 13 h 14"/>
                <a:gd name="T24" fmla="*/ 42 w 103"/>
                <a:gd name="T25" fmla="*/ 14 h 14"/>
                <a:gd name="T26" fmla="*/ 50 w 103"/>
                <a:gd name="T27" fmla="*/ 14 h 14"/>
                <a:gd name="T28" fmla="*/ 58 w 103"/>
                <a:gd name="T29" fmla="*/ 14 h 14"/>
                <a:gd name="T30" fmla="*/ 67 w 103"/>
                <a:gd name="T31" fmla="*/ 14 h 14"/>
                <a:gd name="T32" fmla="*/ 76 w 103"/>
                <a:gd name="T33" fmla="*/ 14 h 14"/>
                <a:gd name="T34" fmla="*/ 84 w 103"/>
                <a:gd name="T35" fmla="*/ 14 h 14"/>
                <a:gd name="T36" fmla="*/ 92 w 103"/>
                <a:gd name="T37" fmla="*/ 14 h 14"/>
                <a:gd name="T38" fmla="*/ 97 w 103"/>
                <a:gd name="T39" fmla="*/ 14 h 14"/>
                <a:gd name="T40" fmla="*/ 99 w 103"/>
                <a:gd name="T41" fmla="*/ 13 h 14"/>
                <a:gd name="T42" fmla="*/ 101 w 103"/>
                <a:gd name="T43" fmla="*/ 12 h 14"/>
                <a:gd name="T44" fmla="*/ 102 w 103"/>
                <a:gd name="T45" fmla="*/ 11 h 14"/>
                <a:gd name="T46" fmla="*/ 103 w 103"/>
                <a:gd name="T47" fmla="*/ 10 h 14"/>
                <a:gd name="T48" fmla="*/ 103 w 103"/>
                <a:gd name="T49" fmla="*/ 10 h 14"/>
                <a:gd name="T50" fmla="*/ 1 w 103"/>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3"/>
                <a:gd name="T79" fmla="*/ 0 h 14"/>
                <a:gd name="T80" fmla="*/ 103 w 103"/>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3" h="14">
                  <a:moveTo>
                    <a:pt x="1" y="0"/>
                  </a:move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lnTo>
                    <a:pt x="1" y="0"/>
                  </a:lnTo>
                  <a:close/>
                </a:path>
              </a:pathLst>
            </a:custGeom>
            <a:solidFill>
              <a:srgbClr val="FFFFFF"/>
            </a:solidFill>
            <a:ln w="9525">
              <a:noFill/>
              <a:round/>
              <a:headEnd/>
              <a:tailEnd/>
            </a:ln>
          </p:spPr>
          <p:txBody>
            <a:bodyPr/>
            <a:lstStyle/>
            <a:p>
              <a:endParaRPr lang="ja-JP" altLang="en-US"/>
            </a:p>
          </p:txBody>
        </p:sp>
        <p:sp>
          <p:nvSpPr>
            <p:cNvPr id="50645" name="Freeform 461"/>
            <p:cNvSpPr>
              <a:spLocks/>
            </p:cNvSpPr>
            <p:nvPr/>
          </p:nvSpPr>
          <p:spPr bwMode="auto">
            <a:xfrm>
              <a:off x="3834" y="42"/>
              <a:ext cx="103" cy="14"/>
            </a:xfrm>
            <a:custGeom>
              <a:avLst/>
              <a:gdLst>
                <a:gd name="T0" fmla="*/ 1 w 103"/>
                <a:gd name="T1" fmla="*/ 0 h 14"/>
                <a:gd name="T2" fmla="*/ 1 w 103"/>
                <a:gd name="T3" fmla="*/ 0 h 14"/>
                <a:gd name="T4" fmla="*/ 0 w 103"/>
                <a:gd name="T5" fmla="*/ 2 h 14"/>
                <a:gd name="T6" fmla="*/ 0 w 103"/>
                <a:gd name="T7" fmla="*/ 4 h 14"/>
                <a:gd name="T8" fmla="*/ 1 w 103"/>
                <a:gd name="T9" fmla="*/ 6 h 14"/>
                <a:gd name="T10" fmla="*/ 3 w 103"/>
                <a:gd name="T11" fmla="*/ 7 h 14"/>
                <a:gd name="T12" fmla="*/ 3 w 103"/>
                <a:gd name="T13" fmla="*/ 7 h 14"/>
                <a:gd name="T14" fmla="*/ 5 w 103"/>
                <a:gd name="T15" fmla="*/ 8 h 14"/>
                <a:gd name="T16" fmla="*/ 8 w 103"/>
                <a:gd name="T17" fmla="*/ 9 h 14"/>
                <a:gd name="T18" fmla="*/ 13 w 103"/>
                <a:gd name="T19" fmla="*/ 10 h 14"/>
                <a:gd name="T20" fmla="*/ 18 w 103"/>
                <a:gd name="T21" fmla="*/ 11 h 14"/>
                <a:gd name="T22" fmla="*/ 23 w 103"/>
                <a:gd name="T23" fmla="*/ 12 h 14"/>
                <a:gd name="T24" fmla="*/ 30 w 103"/>
                <a:gd name="T25" fmla="*/ 13 h 14"/>
                <a:gd name="T26" fmla="*/ 36 w 103"/>
                <a:gd name="T27" fmla="*/ 13 h 14"/>
                <a:gd name="T28" fmla="*/ 42 w 103"/>
                <a:gd name="T29" fmla="*/ 14 h 14"/>
                <a:gd name="T30" fmla="*/ 42 w 103"/>
                <a:gd name="T31" fmla="*/ 14 h 14"/>
                <a:gd name="T32" fmla="*/ 50 w 103"/>
                <a:gd name="T33" fmla="*/ 14 h 14"/>
                <a:gd name="T34" fmla="*/ 58 w 103"/>
                <a:gd name="T35" fmla="*/ 14 h 14"/>
                <a:gd name="T36" fmla="*/ 67 w 103"/>
                <a:gd name="T37" fmla="*/ 14 h 14"/>
                <a:gd name="T38" fmla="*/ 76 w 103"/>
                <a:gd name="T39" fmla="*/ 14 h 14"/>
                <a:gd name="T40" fmla="*/ 84 w 103"/>
                <a:gd name="T41" fmla="*/ 14 h 14"/>
                <a:gd name="T42" fmla="*/ 92 w 103"/>
                <a:gd name="T43" fmla="*/ 14 h 14"/>
                <a:gd name="T44" fmla="*/ 97 w 103"/>
                <a:gd name="T45" fmla="*/ 14 h 14"/>
                <a:gd name="T46" fmla="*/ 99 w 103"/>
                <a:gd name="T47" fmla="*/ 13 h 14"/>
                <a:gd name="T48" fmla="*/ 99 w 103"/>
                <a:gd name="T49" fmla="*/ 13 h 14"/>
                <a:gd name="T50" fmla="*/ 101 w 103"/>
                <a:gd name="T51" fmla="*/ 12 h 14"/>
                <a:gd name="T52" fmla="*/ 102 w 103"/>
                <a:gd name="T53" fmla="*/ 11 h 14"/>
                <a:gd name="T54" fmla="*/ 103 w 103"/>
                <a:gd name="T55" fmla="*/ 10 h 14"/>
                <a:gd name="T56" fmla="*/ 103 w 103"/>
                <a:gd name="T57" fmla="*/ 10 h 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
                <a:gd name="T88" fmla="*/ 0 h 14"/>
                <a:gd name="T89" fmla="*/ 103 w 103"/>
                <a:gd name="T90" fmla="*/ 14 h 1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 h="14">
                  <a:moveTo>
                    <a:pt x="1" y="0"/>
                  </a:moveTo>
                  <a:lnTo>
                    <a:pt x="1" y="0"/>
                  </a:ln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path>
              </a:pathLst>
            </a:custGeom>
            <a:noFill/>
            <a:ln w="0">
              <a:solidFill>
                <a:srgbClr val="000000"/>
              </a:solidFill>
              <a:prstDash val="solid"/>
              <a:round/>
              <a:headEnd/>
              <a:tailEnd/>
            </a:ln>
          </p:spPr>
          <p:txBody>
            <a:bodyPr/>
            <a:lstStyle/>
            <a:p>
              <a:endParaRPr lang="ja-JP" altLang="en-US"/>
            </a:p>
          </p:txBody>
        </p:sp>
      </p:grpSp>
      <p:grpSp>
        <p:nvGrpSpPr>
          <p:cNvPr id="4" name="Group 462"/>
          <p:cNvGrpSpPr>
            <a:grpSpLocks/>
          </p:cNvGrpSpPr>
          <p:nvPr/>
        </p:nvGrpSpPr>
        <p:grpSpPr bwMode="auto">
          <a:xfrm rot="226111">
            <a:off x="7885113" y="5084763"/>
            <a:ext cx="792162" cy="431800"/>
            <a:chOff x="3528" y="22"/>
            <a:chExt cx="788" cy="333"/>
          </a:xfrm>
        </p:grpSpPr>
        <p:sp>
          <p:nvSpPr>
            <p:cNvPr id="50540" name="Freeform 463"/>
            <p:cNvSpPr>
              <a:spLocks/>
            </p:cNvSpPr>
            <p:nvPr/>
          </p:nvSpPr>
          <p:spPr bwMode="auto">
            <a:xfrm>
              <a:off x="3770" y="22"/>
              <a:ext cx="165" cy="78"/>
            </a:xfrm>
            <a:custGeom>
              <a:avLst/>
              <a:gdLst>
                <a:gd name="T0" fmla="*/ 100 w 165"/>
                <a:gd name="T1" fmla="*/ 34 h 78"/>
                <a:gd name="T2" fmla="*/ 103 w 165"/>
                <a:gd name="T3" fmla="*/ 30 h 78"/>
                <a:gd name="T4" fmla="*/ 108 w 165"/>
                <a:gd name="T5" fmla="*/ 30 h 78"/>
                <a:gd name="T6" fmla="*/ 112 w 165"/>
                <a:gd name="T7" fmla="*/ 34 h 78"/>
                <a:gd name="T8" fmla="*/ 112 w 165"/>
                <a:gd name="T9" fmla="*/ 39 h 78"/>
                <a:gd name="T10" fmla="*/ 109 w 165"/>
                <a:gd name="T11" fmla="*/ 66 h 78"/>
                <a:gd name="T12" fmla="*/ 124 w 165"/>
                <a:gd name="T13" fmla="*/ 68 h 78"/>
                <a:gd name="T14" fmla="*/ 136 w 165"/>
                <a:gd name="T15" fmla="*/ 69 h 78"/>
                <a:gd name="T16" fmla="*/ 144 w 165"/>
                <a:gd name="T17" fmla="*/ 70 h 78"/>
                <a:gd name="T18" fmla="*/ 149 w 165"/>
                <a:gd name="T19" fmla="*/ 72 h 78"/>
                <a:gd name="T20" fmla="*/ 157 w 165"/>
                <a:gd name="T21" fmla="*/ 75 h 78"/>
                <a:gd name="T22" fmla="*/ 162 w 165"/>
                <a:gd name="T23" fmla="*/ 57 h 78"/>
                <a:gd name="T24" fmla="*/ 165 w 165"/>
                <a:gd name="T25" fmla="*/ 11 h 78"/>
                <a:gd name="T26" fmla="*/ 158 w 165"/>
                <a:gd name="T27" fmla="*/ 2 h 78"/>
                <a:gd name="T28" fmla="*/ 141 w 165"/>
                <a:gd name="T29" fmla="*/ 1 h 78"/>
                <a:gd name="T30" fmla="*/ 120 w 165"/>
                <a:gd name="T31" fmla="*/ 1 h 78"/>
                <a:gd name="T32" fmla="*/ 103 w 165"/>
                <a:gd name="T33" fmla="*/ 0 h 78"/>
                <a:gd name="T34" fmla="*/ 95 w 165"/>
                <a:gd name="T35" fmla="*/ 0 h 78"/>
                <a:gd name="T36" fmla="*/ 86 w 165"/>
                <a:gd name="T37" fmla="*/ 0 h 78"/>
                <a:gd name="T38" fmla="*/ 77 w 165"/>
                <a:gd name="T39" fmla="*/ 2 h 78"/>
                <a:gd name="T40" fmla="*/ 69 w 165"/>
                <a:gd name="T41" fmla="*/ 5 h 78"/>
                <a:gd name="T42" fmla="*/ 63 w 165"/>
                <a:gd name="T43" fmla="*/ 10 h 78"/>
                <a:gd name="T44" fmla="*/ 49 w 165"/>
                <a:gd name="T45" fmla="*/ 21 h 78"/>
                <a:gd name="T46" fmla="*/ 29 w 165"/>
                <a:gd name="T47" fmla="*/ 37 h 78"/>
                <a:gd name="T48" fmla="*/ 9 w 165"/>
                <a:gd name="T49" fmla="*/ 53 h 78"/>
                <a:gd name="T50" fmla="*/ 0 w 165"/>
                <a:gd name="T51" fmla="*/ 60 h 78"/>
                <a:gd name="T52" fmla="*/ 0 w 165"/>
                <a:gd name="T53" fmla="*/ 60 h 78"/>
                <a:gd name="T54" fmla="*/ 3 w 165"/>
                <a:gd name="T55" fmla="*/ 59 h 78"/>
                <a:gd name="T56" fmla="*/ 11 w 165"/>
                <a:gd name="T57" fmla="*/ 59 h 78"/>
                <a:gd name="T58" fmla="*/ 20 w 165"/>
                <a:gd name="T59" fmla="*/ 59 h 78"/>
                <a:gd name="T60" fmla="*/ 31 w 165"/>
                <a:gd name="T61" fmla="*/ 59 h 78"/>
                <a:gd name="T62" fmla="*/ 43 w 165"/>
                <a:gd name="T63" fmla="*/ 60 h 78"/>
                <a:gd name="T64" fmla="*/ 56 w 165"/>
                <a:gd name="T65" fmla="*/ 61 h 78"/>
                <a:gd name="T66" fmla="*/ 69 w 165"/>
                <a:gd name="T67" fmla="*/ 62 h 78"/>
                <a:gd name="T68" fmla="*/ 82 w 165"/>
                <a:gd name="T69" fmla="*/ 63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5"/>
                <a:gd name="T106" fmla="*/ 0 h 78"/>
                <a:gd name="T107" fmla="*/ 165 w 165"/>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close/>
                </a:path>
              </a:pathLst>
            </a:custGeom>
            <a:solidFill>
              <a:srgbClr val="FFFFFF"/>
            </a:solidFill>
            <a:ln w="9525">
              <a:noFill/>
              <a:round/>
              <a:headEnd/>
              <a:tailEnd/>
            </a:ln>
          </p:spPr>
          <p:txBody>
            <a:bodyPr/>
            <a:lstStyle/>
            <a:p>
              <a:endParaRPr lang="ja-JP" altLang="en-US"/>
            </a:p>
          </p:txBody>
        </p:sp>
        <p:sp>
          <p:nvSpPr>
            <p:cNvPr id="50541" name="Freeform 464"/>
            <p:cNvSpPr>
              <a:spLocks/>
            </p:cNvSpPr>
            <p:nvPr/>
          </p:nvSpPr>
          <p:spPr bwMode="auto">
            <a:xfrm>
              <a:off x="3770" y="22"/>
              <a:ext cx="165" cy="78"/>
            </a:xfrm>
            <a:custGeom>
              <a:avLst/>
              <a:gdLst>
                <a:gd name="T0" fmla="*/ 100 w 165"/>
                <a:gd name="T1" fmla="*/ 34 h 78"/>
                <a:gd name="T2" fmla="*/ 101 w 165"/>
                <a:gd name="T3" fmla="*/ 32 h 78"/>
                <a:gd name="T4" fmla="*/ 106 w 165"/>
                <a:gd name="T5" fmla="*/ 30 h 78"/>
                <a:gd name="T6" fmla="*/ 108 w 165"/>
                <a:gd name="T7" fmla="*/ 30 h 78"/>
                <a:gd name="T8" fmla="*/ 112 w 165"/>
                <a:gd name="T9" fmla="*/ 34 h 78"/>
                <a:gd name="T10" fmla="*/ 112 w 165"/>
                <a:gd name="T11" fmla="*/ 39 h 78"/>
                <a:gd name="T12" fmla="*/ 101 w 165"/>
                <a:gd name="T13" fmla="*/ 65 h 78"/>
                <a:gd name="T14" fmla="*/ 117 w 165"/>
                <a:gd name="T15" fmla="*/ 67 h 78"/>
                <a:gd name="T16" fmla="*/ 130 w 165"/>
                <a:gd name="T17" fmla="*/ 69 h 78"/>
                <a:gd name="T18" fmla="*/ 140 w 165"/>
                <a:gd name="T19" fmla="*/ 70 h 78"/>
                <a:gd name="T20" fmla="*/ 146 w 165"/>
                <a:gd name="T21" fmla="*/ 71 h 78"/>
                <a:gd name="T22" fmla="*/ 149 w 165"/>
                <a:gd name="T23" fmla="*/ 72 h 78"/>
                <a:gd name="T24" fmla="*/ 157 w 165"/>
                <a:gd name="T25" fmla="*/ 75 h 78"/>
                <a:gd name="T26" fmla="*/ 160 w 165"/>
                <a:gd name="T27" fmla="*/ 78 h 78"/>
                <a:gd name="T28" fmla="*/ 164 w 165"/>
                <a:gd name="T29" fmla="*/ 32 h 78"/>
                <a:gd name="T30" fmla="*/ 162 w 165"/>
                <a:gd name="T31" fmla="*/ 2 h 78"/>
                <a:gd name="T32" fmla="*/ 158 w 165"/>
                <a:gd name="T33" fmla="*/ 2 h 78"/>
                <a:gd name="T34" fmla="*/ 141 w 165"/>
                <a:gd name="T35" fmla="*/ 1 h 78"/>
                <a:gd name="T36" fmla="*/ 120 w 165"/>
                <a:gd name="T37" fmla="*/ 1 h 78"/>
                <a:gd name="T38" fmla="*/ 103 w 165"/>
                <a:gd name="T39" fmla="*/ 0 h 78"/>
                <a:gd name="T40" fmla="*/ 98 w 165"/>
                <a:gd name="T41" fmla="*/ 0 h 78"/>
                <a:gd name="T42" fmla="*/ 91 w 165"/>
                <a:gd name="T43" fmla="*/ 0 h 78"/>
                <a:gd name="T44" fmla="*/ 81 w 165"/>
                <a:gd name="T45" fmla="*/ 1 h 78"/>
                <a:gd name="T46" fmla="*/ 72 w 165"/>
                <a:gd name="T47" fmla="*/ 3 h 78"/>
                <a:gd name="T48" fmla="*/ 67 w 165"/>
                <a:gd name="T49" fmla="*/ 7 h 78"/>
                <a:gd name="T50" fmla="*/ 63 w 165"/>
                <a:gd name="T51" fmla="*/ 10 h 78"/>
                <a:gd name="T52" fmla="*/ 49 w 165"/>
                <a:gd name="T53" fmla="*/ 21 h 78"/>
                <a:gd name="T54" fmla="*/ 29 w 165"/>
                <a:gd name="T55" fmla="*/ 37 h 78"/>
                <a:gd name="T56" fmla="*/ 9 w 165"/>
                <a:gd name="T57" fmla="*/ 53 h 78"/>
                <a:gd name="T58" fmla="*/ 0 w 165"/>
                <a:gd name="T59" fmla="*/ 60 h 78"/>
                <a:gd name="T60" fmla="*/ 0 w 165"/>
                <a:gd name="T61" fmla="*/ 60 h 78"/>
                <a:gd name="T62" fmla="*/ 1 w 165"/>
                <a:gd name="T63" fmla="*/ 60 h 78"/>
                <a:gd name="T64" fmla="*/ 3 w 165"/>
                <a:gd name="T65" fmla="*/ 59 h 78"/>
                <a:gd name="T66" fmla="*/ 11 w 165"/>
                <a:gd name="T67" fmla="*/ 59 h 78"/>
                <a:gd name="T68" fmla="*/ 20 w 165"/>
                <a:gd name="T69" fmla="*/ 59 h 78"/>
                <a:gd name="T70" fmla="*/ 31 w 165"/>
                <a:gd name="T71" fmla="*/ 59 h 78"/>
                <a:gd name="T72" fmla="*/ 43 w 165"/>
                <a:gd name="T73" fmla="*/ 60 h 78"/>
                <a:gd name="T74" fmla="*/ 56 w 165"/>
                <a:gd name="T75" fmla="*/ 61 h 78"/>
                <a:gd name="T76" fmla="*/ 69 w 165"/>
                <a:gd name="T77" fmla="*/ 62 h 78"/>
                <a:gd name="T78" fmla="*/ 82 w 165"/>
                <a:gd name="T79" fmla="*/ 63 h 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
                <a:gd name="T121" fmla="*/ 0 h 78"/>
                <a:gd name="T122" fmla="*/ 165 w 165"/>
                <a:gd name="T123" fmla="*/ 78 h 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path>
              </a:pathLst>
            </a:custGeom>
            <a:noFill/>
            <a:ln w="0">
              <a:solidFill>
                <a:srgbClr val="000000"/>
              </a:solidFill>
              <a:prstDash val="solid"/>
              <a:round/>
              <a:headEnd/>
              <a:tailEnd/>
            </a:ln>
          </p:spPr>
          <p:txBody>
            <a:bodyPr/>
            <a:lstStyle/>
            <a:p>
              <a:endParaRPr lang="ja-JP" altLang="en-US"/>
            </a:p>
          </p:txBody>
        </p:sp>
        <p:sp>
          <p:nvSpPr>
            <p:cNvPr id="50542" name="Freeform 465"/>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1 h 2"/>
                <a:gd name="T12" fmla="*/ 0 w 1"/>
                <a:gd name="T13" fmla="*/ 1 h 2"/>
                <a:gd name="T14" fmla="*/ 0 w 1"/>
                <a:gd name="T15" fmla="*/ 0 h 2"/>
                <a:gd name="T16" fmla="*/ 0 w 1"/>
                <a:gd name="T17" fmla="*/ 0 h 2"/>
                <a:gd name="T18" fmla="*/ 0 w 1"/>
                <a:gd name="T19" fmla="*/ 0 h 2"/>
                <a:gd name="T20" fmla="*/ 0 w 1"/>
                <a:gd name="T21" fmla="*/ 1 h 2"/>
                <a:gd name="T22" fmla="*/ 0 w 1"/>
                <a:gd name="T23" fmla="*/ 1 h 2"/>
                <a:gd name="T24" fmla="*/ 0 w 1"/>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2"/>
                  </a:moveTo>
                  <a:lnTo>
                    <a:pt x="0" y="2"/>
                  </a:lnTo>
                  <a:lnTo>
                    <a:pt x="0" y="1"/>
                  </a:lnTo>
                  <a:lnTo>
                    <a:pt x="0" y="0"/>
                  </a:lnTo>
                  <a:lnTo>
                    <a:pt x="0" y="1"/>
                  </a:lnTo>
                  <a:lnTo>
                    <a:pt x="0" y="2"/>
                  </a:lnTo>
                  <a:close/>
                </a:path>
              </a:pathLst>
            </a:custGeom>
            <a:solidFill>
              <a:srgbClr val="FFFFFF"/>
            </a:solidFill>
            <a:ln w="9525">
              <a:noFill/>
              <a:round/>
              <a:headEnd/>
              <a:tailEnd/>
            </a:ln>
          </p:spPr>
          <p:txBody>
            <a:bodyPr/>
            <a:lstStyle/>
            <a:p>
              <a:endParaRPr lang="ja-JP" altLang="en-US"/>
            </a:p>
          </p:txBody>
        </p:sp>
        <p:sp>
          <p:nvSpPr>
            <p:cNvPr id="50543" name="Freeform 466"/>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2 h 2"/>
                <a:gd name="T12" fmla="*/ 0 w 1"/>
                <a:gd name="T13" fmla="*/ 2 h 2"/>
                <a:gd name="T14" fmla="*/ 0 w 1"/>
                <a:gd name="T15" fmla="*/ 1 h 2"/>
                <a:gd name="T16" fmla="*/ 0 w 1"/>
                <a:gd name="T17" fmla="*/ 1 h 2"/>
                <a:gd name="T18" fmla="*/ 0 w 1"/>
                <a:gd name="T19" fmla="*/ 0 h 2"/>
                <a:gd name="T20" fmla="*/ 0 w 1"/>
                <a:gd name="T21" fmla="*/ 0 h 2"/>
                <a:gd name="T22" fmla="*/ 0 w 1"/>
                <a:gd name="T23" fmla="*/ 0 h 2"/>
                <a:gd name="T24" fmla="*/ 0 w 1"/>
                <a:gd name="T25" fmla="*/ 0 h 2"/>
                <a:gd name="T26" fmla="*/ 0 w 1"/>
                <a:gd name="T27" fmla="*/ 1 h 2"/>
                <a:gd name="T28" fmla="*/ 0 w 1"/>
                <a:gd name="T29" fmla="*/ 1 h 2"/>
                <a:gd name="T30" fmla="*/ 0 w 1"/>
                <a:gd name="T31" fmla="*/ 2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2"/>
                  </a:moveTo>
                  <a:lnTo>
                    <a:pt x="0" y="2"/>
                  </a:lnTo>
                  <a:lnTo>
                    <a:pt x="0" y="1"/>
                  </a:lnTo>
                  <a:lnTo>
                    <a:pt x="0" y="0"/>
                  </a:lnTo>
                  <a:lnTo>
                    <a:pt x="0" y="1"/>
                  </a:lnTo>
                  <a:lnTo>
                    <a:pt x="0" y="2"/>
                  </a:lnTo>
                </a:path>
              </a:pathLst>
            </a:custGeom>
            <a:noFill/>
            <a:ln w="0">
              <a:solidFill>
                <a:srgbClr val="000000"/>
              </a:solidFill>
              <a:prstDash val="solid"/>
              <a:round/>
              <a:headEnd/>
              <a:tailEnd/>
            </a:ln>
          </p:spPr>
          <p:txBody>
            <a:bodyPr/>
            <a:lstStyle/>
            <a:p>
              <a:endParaRPr lang="ja-JP" altLang="en-US"/>
            </a:p>
          </p:txBody>
        </p:sp>
        <p:sp>
          <p:nvSpPr>
            <p:cNvPr id="50544" name="Freeform 467"/>
            <p:cNvSpPr>
              <a:spLocks/>
            </p:cNvSpPr>
            <p:nvPr/>
          </p:nvSpPr>
          <p:spPr bwMode="auto">
            <a:xfrm>
              <a:off x="3555" y="194"/>
              <a:ext cx="263" cy="25"/>
            </a:xfrm>
            <a:custGeom>
              <a:avLst/>
              <a:gdLst>
                <a:gd name="T0" fmla="*/ 0 w 263"/>
                <a:gd name="T1" fmla="*/ 0 h 25"/>
                <a:gd name="T2" fmla="*/ 1 w 263"/>
                <a:gd name="T3" fmla="*/ 4 h 25"/>
                <a:gd name="T4" fmla="*/ 2 w 263"/>
                <a:gd name="T5" fmla="*/ 7 h 25"/>
                <a:gd name="T6" fmla="*/ 4 w 263"/>
                <a:gd name="T7" fmla="*/ 12 h 25"/>
                <a:gd name="T8" fmla="*/ 6 w 263"/>
                <a:gd name="T9" fmla="*/ 16 h 25"/>
                <a:gd name="T10" fmla="*/ 6 w 263"/>
                <a:gd name="T11" fmla="*/ 18 h 25"/>
                <a:gd name="T12" fmla="*/ 8 w 263"/>
                <a:gd name="T13" fmla="*/ 20 h 25"/>
                <a:gd name="T14" fmla="*/ 9 w 263"/>
                <a:gd name="T15" fmla="*/ 23 h 25"/>
                <a:gd name="T16" fmla="*/ 10 w 263"/>
                <a:gd name="T17" fmla="*/ 25 h 25"/>
                <a:gd name="T18" fmla="*/ 21 w 263"/>
                <a:gd name="T19" fmla="*/ 25 h 25"/>
                <a:gd name="T20" fmla="*/ 33 w 263"/>
                <a:gd name="T21" fmla="*/ 25 h 25"/>
                <a:gd name="T22" fmla="*/ 46 w 263"/>
                <a:gd name="T23" fmla="*/ 25 h 25"/>
                <a:gd name="T24" fmla="*/ 59 w 263"/>
                <a:gd name="T25" fmla="*/ 25 h 25"/>
                <a:gd name="T26" fmla="*/ 73 w 263"/>
                <a:gd name="T27" fmla="*/ 25 h 25"/>
                <a:gd name="T28" fmla="*/ 87 w 263"/>
                <a:gd name="T29" fmla="*/ 25 h 25"/>
                <a:gd name="T30" fmla="*/ 102 w 263"/>
                <a:gd name="T31" fmla="*/ 25 h 25"/>
                <a:gd name="T32" fmla="*/ 117 w 263"/>
                <a:gd name="T33" fmla="*/ 25 h 25"/>
                <a:gd name="T34" fmla="*/ 133 w 263"/>
                <a:gd name="T35" fmla="*/ 25 h 25"/>
                <a:gd name="T36" fmla="*/ 149 w 263"/>
                <a:gd name="T37" fmla="*/ 25 h 25"/>
                <a:gd name="T38" fmla="*/ 166 w 263"/>
                <a:gd name="T39" fmla="*/ 25 h 25"/>
                <a:gd name="T40" fmla="*/ 183 w 263"/>
                <a:gd name="T41" fmla="*/ 24 h 25"/>
                <a:gd name="T42" fmla="*/ 200 w 263"/>
                <a:gd name="T43" fmla="*/ 24 h 25"/>
                <a:gd name="T44" fmla="*/ 218 w 263"/>
                <a:gd name="T45" fmla="*/ 24 h 25"/>
                <a:gd name="T46" fmla="*/ 236 w 263"/>
                <a:gd name="T47" fmla="*/ 24 h 25"/>
                <a:gd name="T48" fmla="*/ 255 w 263"/>
                <a:gd name="T49" fmla="*/ 23 h 25"/>
                <a:gd name="T50" fmla="*/ 263 w 263"/>
                <a:gd name="T51" fmla="*/ 0 h 25"/>
                <a:gd name="T52" fmla="*/ 243 w 263"/>
                <a:gd name="T53" fmla="*/ 0 h 25"/>
                <a:gd name="T54" fmla="*/ 223 w 263"/>
                <a:gd name="T55" fmla="*/ 0 h 25"/>
                <a:gd name="T56" fmla="*/ 203 w 263"/>
                <a:gd name="T57" fmla="*/ 0 h 25"/>
                <a:gd name="T58" fmla="*/ 185 w 263"/>
                <a:gd name="T59" fmla="*/ 1 h 25"/>
                <a:gd name="T60" fmla="*/ 166 w 263"/>
                <a:gd name="T61" fmla="*/ 1 h 25"/>
                <a:gd name="T62" fmla="*/ 147 w 263"/>
                <a:gd name="T63" fmla="*/ 1 h 25"/>
                <a:gd name="T64" fmla="*/ 130 w 263"/>
                <a:gd name="T65" fmla="*/ 1 h 25"/>
                <a:gd name="T66" fmla="*/ 113 w 263"/>
                <a:gd name="T67" fmla="*/ 1 h 25"/>
                <a:gd name="T68" fmla="*/ 96 w 263"/>
                <a:gd name="T69" fmla="*/ 1 h 25"/>
                <a:gd name="T70" fmla="*/ 80 w 263"/>
                <a:gd name="T71" fmla="*/ 1 h 25"/>
                <a:gd name="T72" fmla="*/ 65 w 263"/>
                <a:gd name="T73" fmla="*/ 0 h 25"/>
                <a:gd name="T74" fmla="*/ 51 w 263"/>
                <a:gd name="T75" fmla="*/ 0 h 25"/>
                <a:gd name="T76" fmla="*/ 37 w 263"/>
                <a:gd name="T77" fmla="*/ 0 h 25"/>
                <a:gd name="T78" fmla="*/ 24 w 263"/>
                <a:gd name="T79" fmla="*/ 0 h 25"/>
                <a:gd name="T80" fmla="*/ 12 w 263"/>
                <a:gd name="T81" fmla="*/ 0 h 25"/>
                <a:gd name="T82" fmla="*/ 0 w 263"/>
                <a:gd name="T83" fmla="*/ 0 h 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3"/>
                <a:gd name="T127" fmla="*/ 0 h 25"/>
                <a:gd name="T128" fmla="*/ 263 w 263"/>
                <a:gd name="T129" fmla="*/ 25 h 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3" h="25">
                  <a:moveTo>
                    <a:pt x="0" y="0"/>
                  </a:move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close/>
                </a:path>
              </a:pathLst>
            </a:custGeom>
            <a:solidFill>
              <a:srgbClr val="3F3F3F"/>
            </a:solidFill>
            <a:ln w="9525">
              <a:noFill/>
              <a:round/>
              <a:headEnd/>
              <a:tailEnd/>
            </a:ln>
          </p:spPr>
          <p:txBody>
            <a:bodyPr/>
            <a:lstStyle/>
            <a:p>
              <a:endParaRPr lang="ja-JP" altLang="en-US"/>
            </a:p>
          </p:txBody>
        </p:sp>
        <p:sp>
          <p:nvSpPr>
            <p:cNvPr id="50545" name="Freeform 468"/>
            <p:cNvSpPr>
              <a:spLocks/>
            </p:cNvSpPr>
            <p:nvPr/>
          </p:nvSpPr>
          <p:spPr bwMode="auto">
            <a:xfrm>
              <a:off x="3555" y="194"/>
              <a:ext cx="263" cy="25"/>
            </a:xfrm>
            <a:custGeom>
              <a:avLst/>
              <a:gdLst>
                <a:gd name="T0" fmla="*/ 0 w 263"/>
                <a:gd name="T1" fmla="*/ 0 h 25"/>
                <a:gd name="T2" fmla="*/ 0 w 263"/>
                <a:gd name="T3" fmla="*/ 0 h 25"/>
                <a:gd name="T4" fmla="*/ 1 w 263"/>
                <a:gd name="T5" fmla="*/ 4 h 25"/>
                <a:gd name="T6" fmla="*/ 2 w 263"/>
                <a:gd name="T7" fmla="*/ 7 h 25"/>
                <a:gd name="T8" fmla="*/ 4 w 263"/>
                <a:gd name="T9" fmla="*/ 12 h 25"/>
                <a:gd name="T10" fmla="*/ 6 w 263"/>
                <a:gd name="T11" fmla="*/ 16 h 25"/>
                <a:gd name="T12" fmla="*/ 6 w 263"/>
                <a:gd name="T13" fmla="*/ 16 h 25"/>
                <a:gd name="T14" fmla="*/ 6 w 263"/>
                <a:gd name="T15" fmla="*/ 18 h 25"/>
                <a:gd name="T16" fmla="*/ 8 w 263"/>
                <a:gd name="T17" fmla="*/ 20 h 25"/>
                <a:gd name="T18" fmla="*/ 9 w 263"/>
                <a:gd name="T19" fmla="*/ 23 h 25"/>
                <a:gd name="T20" fmla="*/ 10 w 263"/>
                <a:gd name="T21" fmla="*/ 25 h 25"/>
                <a:gd name="T22" fmla="*/ 10 w 263"/>
                <a:gd name="T23" fmla="*/ 25 h 25"/>
                <a:gd name="T24" fmla="*/ 21 w 263"/>
                <a:gd name="T25" fmla="*/ 25 h 25"/>
                <a:gd name="T26" fmla="*/ 33 w 263"/>
                <a:gd name="T27" fmla="*/ 25 h 25"/>
                <a:gd name="T28" fmla="*/ 46 w 263"/>
                <a:gd name="T29" fmla="*/ 25 h 25"/>
                <a:gd name="T30" fmla="*/ 59 w 263"/>
                <a:gd name="T31" fmla="*/ 25 h 25"/>
                <a:gd name="T32" fmla="*/ 73 w 263"/>
                <a:gd name="T33" fmla="*/ 25 h 25"/>
                <a:gd name="T34" fmla="*/ 87 w 263"/>
                <a:gd name="T35" fmla="*/ 25 h 25"/>
                <a:gd name="T36" fmla="*/ 102 w 263"/>
                <a:gd name="T37" fmla="*/ 25 h 25"/>
                <a:gd name="T38" fmla="*/ 117 w 263"/>
                <a:gd name="T39" fmla="*/ 25 h 25"/>
                <a:gd name="T40" fmla="*/ 133 w 263"/>
                <a:gd name="T41" fmla="*/ 25 h 25"/>
                <a:gd name="T42" fmla="*/ 149 w 263"/>
                <a:gd name="T43" fmla="*/ 25 h 25"/>
                <a:gd name="T44" fmla="*/ 166 w 263"/>
                <a:gd name="T45" fmla="*/ 25 h 25"/>
                <a:gd name="T46" fmla="*/ 183 w 263"/>
                <a:gd name="T47" fmla="*/ 24 h 25"/>
                <a:gd name="T48" fmla="*/ 200 w 263"/>
                <a:gd name="T49" fmla="*/ 24 h 25"/>
                <a:gd name="T50" fmla="*/ 218 w 263"/>
                <a:gd name="T51" fmla="*/ 24 h 25"/>
                <a:gd name="T52" fmla="*/ 236 w 263"/>
                <a:gd name="T53" fmla="*/ 24 h 25"/>
                <a:gd name="T54" fmla="*/ 255 w 263"/>
                <a:gd name="T55" fmla="*/ 23 h 25"/>
                <a:gd name="T56" fmla="*/ 263 w 263"/>
                <a:gd name="T57" fmla="*/ 0 h 25"/>
                <a:gd name="T58" fmla="*/ 263 w 263"/>
                <a:gd name="T59" fmla="*/ 0 h 25"/>
                <a:gd name="T60" fmla="*/ 243 w 263"/>
                <a:gd name="T61" fmla="*/ 0 h 25"/>
                <a:gd name="T62" fmla="*/ 223 w 263"/>
                <a:gd name="T63" fmla="*/ 0 h 25"/>
                <a:gd name="T64" fmla="*/ 203 w 263"/>
                <a:gd name="T65" fmla="*/ 0 h 25"/>
                <a:gd name="T66" fmla="*/ 185 w 263"/>
                <a:gd name="T67" fmla="*/ 1 h 25"/>
                <a:gd name="T68" fmla="*/ 166 w 263"/>
                <a:gd name="T69" fmla="*/ 1 h 25"/>
                <a:gd name="T70" fmla="*/ 147 w 263"/>
                <a:gd name="T71" fmla="*/ 1 h 25"/>
                <a:gd name="T72" fmla="*/ 130 w 263"/>
                <a:gd name="T73" fmla="*/ 1 h 25"/>
                <a:gd name="T74" fmla="*/ 113 w 263"/>
                <a:gd name="T75" fmla="*/ 1 h 25"/>
                <a:gd name="T76" fmla="*/ 96 w 263"/>
                <a:gd name="T77" fmla="*/ 1 h 25"/>
                <a:gd name="T78" fmla="*/ 80 w 263"/>
                <a:gd name="T79" fmla="*/ 1 h 25"/>
                <a:gd name="T80" fmla="*/ 65 w 263"/>
                <a:gd name="T81" fmla="*/ 0 h 25"/>
                <a:gd name="T82" fmla="*/ 51 w 263"/>
                <a:gd name="T83" fmla="*/ 0 h 25"/>
                <a:gd name="T84" fmla="*/ 37 w 263"/>
                <a:gd name="T85" fmla="*/ 0 h 25"/>
                <a:gd name="T86" fmla="*/ 24 w 263"/>
                <a:gd name="T87" fmla="*/ 0 h 25"/>
                <a:gd name="T88" fmla="*/ 12 w 263"/>
                <a:gd name="T89" fmla="*/ 0 h 25"/>
                <a:gd name="T90" fmla="*/ 0 w 263"/>
                <a:gd name="T91" fmla="*/ 0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3"/>
                <a:gd name="T139" fmla="*/ 0 h 25"/>
                <a:gd name="T140" fmla="*/ 263 w 263"/>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3" h="25">
                  <a:moveTo>
                    <a:pt x="0" y="0"/>
                  </a:moveTo>
                  <a:lnTo>
                    <a:pt x="0" y="0"/>
                  </a:ln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546" name="Freeform 469"/>
            <p:cNvSpPr>
              <a:spLocks/>
            </p:cNvSpPr>
            <p:nvPr/>
          </p:nvSpPr>
          <p:spPr bwMode="auto">
            <a:xfrm>
              <a:off x="3676" y="90"/>
              <a:ext cx="100" cy="58"/>
            </a:xfrm>
            <a:custGeom>
              <a:avLst/>
              <a:gdLst>
                <a:gd name="T0" fmla="*/ 96 w 100"/>
                <a:gd name="T1" fmla="*/ 10 h 58"/>
                <a:gd name="T2" fmla="*/ 97 w 100"/>
                <a:gd name="T3" fmla="*/ 10 h 58"/>
                <a:gd name="T4" fmla="*/ 98 w 100"/>
                <a:gd name="T5" fmla="*/ 9 h 58"/>
                <a:gd name="T6" fmla="*/ 99 w 100"/>
                <a:gd name="T7" fmla="*/ 8 h 58"/>
                <a:gd name="T8" fmla="*/ 100 w 100"/>
                <a:gd name="T9" fmla="*/ 6 h 58"/>
                <a:gd name="T10" fmla="*/ 100 w 100"/>
                <a:gd name="T11" fmla="*/ 4 h 58"/>
                <a:gd name="T12" fmla="*/ 99 w 100"/>
                <a:gd name="T13" fmla="*/ 3 h 58"/>
                <a:gd name="T14" fmla="*/ 97 w 100"/>
                <a:gd name="T15" fmla="*/ 2 h 58"/>
                <a:gd name="T16" fmla="*/ 93 w 100"/>
                <a:gd name="T17" fmla="*/ 1 h 58"/>
                <a:gd name="T18" fmla="*/ 90 w 100"/>
                <a:gd name="T19" fmla="*/ 1 h 58"/>
                <a:gd name="T20" fmla="*/ 88 w 100"/>
                <a:gd name="T21" fmla="*/ 0 h 58"/>
                <a:gd name="T22" fmla="*/ 86 w 100"/>
                <a:gd name="T23" fmla="*/ 0 h 58"/>
                <a:gd name="T24" fmla="*/ 84 w 100"/>
                <a:gd name="T25" fmla="*/ 0 h 58"/>
                <a:gd name="T26" fmla="*/ 82 w 100"/>
                <a:gd name="T27" fmla="*/ 0 h 58"/>
                <a:gd name="T28" fmla="*/ 79 w 100"/>
                <a:gd name="T29" fmla="*/ 0 h 58"/>
                <a:gd name="T30" fmla="*/ 77 w 100"/>
                <a:gd name="T31" fmla="*/ 0 h 58"/>
                <a:gd name="T32" fmla="*/ 75 w 100"/>
                <a:gd name="T33" fmla="*/ 0 h 58"/>
                <a:gd name="T34" fmla="*/ 65 w 100"/>
                <a:gd name="T35" fmla="*/ 5 h 58"/>
                <a:gd name="T36" fmla="*/ 55 w 100"/>
                <a:gd name="T37" fmla="*/ 11 h 58"/>
                <a:gd name="T38" fmla="*/ 45 w 100"/>
                <a:gd name="T39" fmla="*/ 18 h 58"/>
                <a:gd name="T40" fmla="*/ 35 w 100"/>
                <a:gd name="T41" fmla="*/ 25 h 58"/>
                <a:gd name="T42" fmla="*/ 25 w 100"/>
                <a:gd name="T43" fmla="*/ 32 h 58"/>
                <a:gd name="T44" fmla="*/ 16 w 100"/>
                <a:gd name="T45" fmla="*/ 38 h 58"/>
                <a:gd name="T46" fmla="*/ 8 w 100"/>
                <a:gd name="T47" fmla="*/ 43 h 58"/>
                <a:gd name="T48" fmla="*/ 0 w 100"/>
                <a:gd name="T49" fmla="*/ 47 h 58"/>
                <a:gd name="T50" fmla="*/ 68 w 100"/>
                <a:gd name="T51" fmla="*/ 58 h 58"/>
                <a:gd name="T52" fmla="*/ 96 w 100"/>
                <a:gd name="T53" fmla="*/ 10 h 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58"/>
                <a:gd name="T83" fmla="*/ 100 w 100"/>
                <a:gd name="T84" fmla="*/ 58 h 5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58">
                  <a:moveTo>
                    <a:pt x="96" y="10"/>
                  </a:move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close/>
                </a:path>
              </a:pathLst>
            </a:custGeom>
            <a:solidFill>
              <a:srgbClr val="7F7F7F"/>
            </a:solidFill>
            <a:ln w="9525">
              <a:noFill/>
              <a:round/>
              <a:headEnd/>
              <a:tailEnd/>
            </a:ln>
          </p:spPr>
          <p:txBody>
            <a:bodyPr/>
            <a:lstStyle/>
            <a:p>
              <a:endParaRPr lang="ja-JP" altLang="en-US"/>
            </a:p>
          </p:txBody>
        </p:sp>
        <p:sp>
          <p:nvSpPr>
            <p:cNvPr id="50547" name="Freeform 470"/>
            <p:cNvSpPr>
              <a:spLocks/>
            </p:cNvSpPr>
            <p:nvPr/>
          </p:nvSpPr>
          <p:spPr bwMode="auto">
            <a:xfrm>
              <a:off x="3676" y="90"/>
              <a:ext cx="100" cy="58"/>
            </a:xfrm>
            <a:custGeom>
              <a:avLst/>
              <a:gdLst>
                <a:gd name="T0" fmla="*/ 96 w 100"/>
                <a:gd name="T1" fmla="*/ 10 h 58"/>
                <a:gd name="T2" fmla="*/ 96 w 100"/>
                <a:gd name="T3" fmla="*/ 10 h 58"/>
                <a:gd name="T4" fmla="*/ 97 w 100"/>
                <a:gd name="T5" fmla="*/ 10 h 58"/>
                <a:gd name="T6" fmla="*/ 98 w 100"/>
                <a:gd name="T7" fmla="*/ 9 h 58"/>
                <a:gd name="T8" fmla="*/ 99 w 100"/>
                <a:gd name="T9" fmla="*/ 8 h 58"/>
                <a:gd name="T10" fmla="*/ 100 w 100"/>
                <a:gd name="T11" fmla="*/ 6 h 58"/>
                <a:gd name="T12" fmla="*/ 100 w 100"/>
                <a:gd name="T13" fmla="*/ 4 h 58"/>
                <a:gd name="T14" fmla="*/ 99 w 100"/>
                <a:gd name="T15" fmla="*/ 3 h 58"/>
                <a:gd name="T16" fmla="*/ 97 w 100"/>
                <a:gd name="T17" fmla="*/ 2 h 58"/>
                <a:gd name="T18" fmla="*/ 93 w 100"/>
                <a:gd name="T19" fmla="*/ 1 h 58"/>
                <a:gd name="T20" fmla="*/ 93 w 100"/>
                <a:gd name="T21" fmla="*/ 1 h 58"/>
                <a:gd name="T22" fmla="*/ 90 w 100"/>
                <a:gd name="T23" fmla="*/ 1 h 58"/>
                <a:gd name="T24" fmla="*/ 88 w 100"/>
                <a:gd name="T25" fmla="*/ 0 h 58"/>
                <a:gd name="T26" fmla="*/ 86 w 100"/>
                <a:gd name="T27" fmla="*/ 0 h 58"/>
                <a:gd name="T28" fmla="*/ 84 w 100"/>
                <a:gd name="T29" fmla="*/ 0 h 58"/>
                <a:gd name="T30" fmla="*/ 82 w 100"/>
                <a:gd name="T31" fmla="*/ 0 h 58"/>
                <a:gd name="T32" fmla="*/ 79 w 100"/>
                <a:gd name="T33" fmla="*/ 0 h 58"/>
                <a:gd name="T34" fmla="*/ 77 w 100"/>
                <a:gd name="T35" fmla="*/ 0 h 58"/>
                <a:gd name="T36" fmla="*/ 75 w 100"/>
                <a:gd name="T37" fmla="*/ 0 h 58"/>
                <a:gd name="T38" fmla="*/ 75 w 100"/>
                <a:gd name="T39" fmla="*/ 0 h 58"/>
                <a:gd name="T40" fmla="*/ 65 w 100"/>
                <a:gd name="T41" fmla="*/ 5 h 58"/>
                <a:gd name="T42" fmla="*/ 55 w 100"/>
                <a:gd name="T43" fmla="*/ 11 h 58"/>
                <a:gd name="T44" fmla="*/ 45 w 100"/>
                <a:gd name="T45" fmla="*/ 18 h 58"/>
                <a:gd name="T46" fmla="*/ 35 w 100"/>
                <a:gd name="T47" fmla="*/ 25 h 58"/>
                <a:gd name="T48" fmla="*/ 25 w 100"/>
                <a:gd name="T49" fmla="*/ 32 h 58"/>
                <a:gd name="T50" fmla="*/ 16 w 100"/>
                <a:gd name="T51" fmla="*/ 38 h 58"/>
                <a:gd name="T52" fmla="*/ 8 w 100"/>
                <a:gd name="T53" fmla="*/ 43 h 58"/>
                <a:gd name="T54" fmla="*/ 0 w 100"/>
                <a:gd name="T55" fmla="*/ 47 h 58"/>
                <a:gd name="T56" fmla="*/ 68 w 100"/>
                <a:gd name="T57" fmla="*/ 58 h 58"/>
                <a:gd name="T58" fmla="*/ 96 w 100"/>
                <a:gd name="T59" fmla="*/ 10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0"/>
                <a:gd name="T91" fmla="*/ 0 h 58"/>
                <a:gd name="T92" fmla="*/ 100 w 100"/>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0" h="58">
                  <a:moveTo>
                    <a:pt x="96" y="10"/>
                  </a:moveTo>
                  <a:lnTo>
                    <a:pt x="96" y="10"/>
                  </a:ln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path>
              </a:pathLst>
            </a:custGeom>
            <a:noFill/>
            <a:ln w="0">
              <a:solidFill>
                <a:srgbClr val="000000"/>
              </a:solidFill>
              <a:prstDash val="solid"/>
              <a:round/>
              <a:headEnd/>
              <a:tailEnd/>
            </a:ln>
          </p:spPr>
          <p:txBody>
            <a:bodyPr/>
            <a:lstStyle/>
            <a:p>
              <a:endParaRPr lang="ja-JP" altLang="en-US"/>
            </a:p>
          </p:txBody>
        </p:sp>
        <p:sp>
          <p:nvSpPr>
            <p:cNvPr id="50548" name="Freeform 471"/>
            <p:cNvSpPr>
              <a:spLocks/>
            </p:cNvSpPr>
            <p:nvPr/>
          </p:nvSpPr>
          <p:spPr bwMode="auto">
            <a:xfrm>
              <a:off x="3848" y="101"/>
              <a:ext cx="87" cy="49"/>
            </a:xfrm>
            <a:custGeom>
              <a:avLst/>
              <a:gdLst>
                <a:gd name="T0" fmla="*/ 87 w 87"/>
                <a:gd name="T1" fmla="*/ 48 h 49"/>
                <a:gd name="T2" fmla="*/ 85 w 87"/>
                <a:gd name="T3" fmla="*/ 44 h 49"/>
                <a:gd name="T4" fmla="*/ 82 w 87"/>
                <a:gd name="T5" fmla="*/ 38 h 49"/>
                <a:gd name="T6" fmla="*/ 79 w 87"/>
                <a:gd name="T7" fmla="*/ 30 h 49"/>
                <a:gd name="T8" fmla="*/ 76 w 87"/>
                <a:gd name="T9" fmla="*/ 23 h 49"/>
                <a:gd name="T10" fmla="*/ 72 w 87"/>
                <a:gd name="T11" fmla="*/ 16 h 49"/>
                <a:gd name="T12" fmla="*/ 67 w 87"/>
                <a:gd name="T13" fmla="*/ 10 h 49"/>
                <a:gd name="T14" fmla="*/ 62 w 87"/>
                <a:gd name="T15" fmla="*/ 5 h 49"/>
                <a:gd name="T16" fmla="*/ 56 w 87"/>
                <a:gd name="T17" fmla="*/ 3 h 49"/>
                <a:gd name="T18" fmla="*/ 53 w 87"/>
                <a:gd name="T19" fmla="*/ 3 h 49"/>
                <a:gd name="T20" fmla="*/ 50 w 87"/>
                <a:gd name="T21" fmla="*/ 3 h 49"/>
                <a:gd name="T22" fmla="*/ 46 w 87"/>
                <a:gd name="T23" fmla="*/ 2 h 49"/>
                <a:gd name="T24" fmla="*/ 41 w 87"/>
                <a:gd name="T25" fmla="*/ 2 h 49"/>
                <a:gd name="T26" fmla="*/ 36 w 87"/>
                <a:gd name="T27" fmla="*/ 2 h 49"/>
                <a:gd name="T28" fmla="*/ 30 w 87"/>
                <a:gd name="T29" fmla="*/ 1 h 49"/>
                <a:gd name="T30" fmla="*/ 24 w 87"/>
                <a:gd name="T31" fmla="*/ 1 h 49"/>
                <a:gd name="T32" fmla="*/ 18 w 87"/>
                <a:gd name="T33" fmla="*/ 0 h 49"/>
                <a:gd name="T34" fmla="*/ 0 w 87"/>
                <a:gd name="T35" fmla="*/ 49 h 49"/>
                <a:gd name="T36" fmla="*/ 8 w 87"/>
                <a:gd name="T37" fmla="*/ 49 h 49"/>
                <a:gd name="T38" fmla="*/ 17 w 87"/>
                <a:gd name="T39" fmla="*/ 49 h 49"/>
                <a:gd name="T40" fmla="*/ 24 w 87"/>
                <a:gd name="T41" fmla="*/ 48 h 49"/>
                <a:gd name="T42" fmla="*/ 32 w 87"/>
                <a:gd name="T43" fmla="*/ 48 h 49"/>
                <a:gd name="T44" fmla="*/ 40 w 87"/>
                <a:gd name="T45" fmla="*/ 48 h 49"/>
                <a:gd name="T46" fmla="*/ 47 w 87"/>
                <a:gd name="T47" fmla="*/ 48 h 49"/>
                <a:gd name="T48" fmla="*/ 54 w 87"/>
                <a:gd name="T49" fmla="*/ 48 h 49"/>
                <a:gd name="T50" fmla="*/ 60 w 87"/>
                <a:gd name="T51" fmla="*/ 48 h 49"/>
                <a:gd name="T52" fmla="*/ 66 w 87"/>
                <a:gd name="T53" fmla="*/ 48 h 49"/>
                <a:gd name="T54" fmla="*/ 71 w 87"/>
                <a:gd name="T55" fmla="*/ 48 h 49"/>
                <a:gd name="T56" fmla="*/ 76 w 87"/>
                <a:gd name="T57" fmla="*/ 48 h 49"/>
                <a:gd name="T58" fmla="*/ 79 w 87"/>
                <a:gd name="T59" fmla="*/ 48 h 49"/>
                <a:gd name="T60" fmla="*/ 82 w 87"/>
                <a:gd name="T61" fmla="*/ 48 h 49"/>
                <a:gd name="T62" fmla="*/ 85 w 87"/>
                <a:gd name="T63" fmla="*/ 48 h 49"/>
                <a:gd name="T64" fmla="*/ 86 w 87"/>
                <a:gd name="T65" fmla="*/ 48 h 49"/>
                <a:gd name="T66" fmla="*/ 87 w 87"/>
                <a:gd name="T67" fmla="*/ 48 h 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7"/>
                <a:gd name="T103" fmla="*/ 0 h 49"/>
                <a:gd name="T104" fmla="*/ 87 w 87"/>
                <a:gd name="T105" fmla="*/ 49 h 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7" h="49">
                  <a:moveTo>
                    <a:pt x="87" y="48"/>
                  </a:move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close/>
                </a:path>
              </a:pathLst>
            </a:custGeom>
            <a:solidFill>
              <a:srgbClr val="7F7F7F"/>
            </a:solidFill>
            <a:ln w="9525">
              <a:noFill/>
              <a:round/>
              <a:headEnd/>
              <a:tailEnd/>
            </a:ln>
          </p:spPr>
          <p:txBody>
            <a:bodyPr/>
            <a:lstStyle/>
            <a:p>
              <a:endParaRPr lang="ja-JP" altLang="en-US"/>
            </a:p>
          </p:txBody>
        </p:sp>
        <p:sp>
          <p:nvSpPr>
            <p:cNvPr id="50549" name="Freeform 472"/>
            <p:cNvSpPr>
              <a:spLocks/>
            </p:cNvSpPr>
            <p:nvPr/>
          </p:nvSpPr>
          <p:spPr bwMode="auto">
            <a:xfrm>
              <a:off x="3848" y="101"/>
              <a:ext cx="87" cy="49"/>
            </a:xfrm>
            <a:custGeom>
              <a:avLst/>
              <a:gdLst>
                <a:gd name="T0" fmla="*/ 87 w 87"/>
                <a:gd name="T1" fmla="*/ 48 h 49"/>
                <a:gd name="T2" fmla="*/ 87 w 87"/>
                <a:gd name="T3" fmla="*/ 48 h 49"/>
                <a:gd name="T4" fmla="*/ 85 w 87"/>
                <a:gd name="T5" fmla="*/ 44 h 49"/>
                <a:gd name="T6" fmla="*/ 82 w 87"/>
                <a:gd name="T7" fmla="*/ 38 h 49"/>
                <a:gd name="T8" fmla="*/ 79 w 87"/>
                <a:gd name="T9" fmla="*/ 30 h 49"/>
                <a:gd name="T10" fmla="*/ 76 w 87"/>
                <a:gd name="T11" fmla="*/ 23 h 49"/>
                <a:gd name="T12" fmla="*/ 72 w 87"/>
                <a:gd name="T13" fmla="*/ 16 h 49"/>
                <a:gd name="T14" fmla="*/ 67 w 87"/>
                <a:gd name="T15" fmla="*/ 10 h 49"/>
                <a:gd name="T16" fmla="*/ 62 w 87"/>
                <a:gd name="T17" fmla="*/ 5 h 49"/>
                <a:gd name="T18" fmla="*/ 56 w 87"/>
                <a:gd name="T19" fmla="*/ 3 h 49"/>
                <a:gd name="T20" fmla="*/ 56 w 87"/>
                <a:gd name="T21" fmla="*/ 3 h 49"/>
                <a:gd name="T22" fmla="*/ 53 w 87"/>
                <a:gd name="T23" fmla="*/ 3 h 49"/>
                <a:gd name="T24" fmla="*/ 50 w 87"/>
                <a:gd name="T25" fmla="*/ 3 h 49"/>
                <a:gd name="T26" fmla="*/ 46 w 87"/>
                <a:gd name="T27" fmla="*/ 2 h 49"/>
                <a:gd name="T28" fmla="*/ 41 w 87"/>
                <a:gd name="T29" fmla="*/ 2 h 49"/>
                <a:gd name="T30" fmla="*/ 36 w 87"/>
                <a:gd name="T31" fmla="*/ 2 h 49"/>
                <a:gd name="T32" fmla="*/ 30 w 87"/>
                <a:gd name="T33" fmla="*/ 1 h 49"/>
                <a:gd name="T34" fmla="*/ 24 w 87"/>
                <a:gd name="T35" fmla="*/ 1 h 49"/>
                <a:gd name="T36" fmla="*/ 18 w 87"/>
                <a:gd name="T37" fmla="*/ 0 h 49"/>
                <a:gd name="T38" fmla="*/ 0 w 87"/>
                <a:gd name="T39" fmla="*/ 49 h 49"/>
                <a:gd name="T40" fmla="*/ 0 w 87"/>
                <a:gd name="T41" fmla="*/ 49 h 49"/>
                <a:gd name="T42" fmla="*/ 8 w 87"/>
                <a:gd name="T43" fmla="*/ 49 h 49"/>
                <a:gd name="T44" fmla="*/ 17 w 87"/>
                <a:gd name="T45" fmla="*/ 49 h 49"/>
                <a:gd name="T46" fmla="*/ 24 w 87"/>
                <a:gd name="T47" fmla="*/ 48 h 49"/>
                <a:gd name="T48" fmla="*/ 32 w 87"/>
                <a:gd name="T49" fmla="*/ 48 h 49"/>
                <a:gd name="T50" fmla="*/ 40 w 87"/>
                <a:gd name="T51" fmla="*/ 48 h 49"/>
                <a:gd name="T52" fmla="*/ 47 w 87"/>
                <a:gd name="T53" fmla="*/ 48 h 49"/>
                <a:gd name="T54" fmla="*/ 54 w 87"/>
                <a:gd name="T55" fmla="*/ 48 h 49"/>
                <a:gd name="T56" fmla="*/ 60 w 87"/>
                <a:gd name="T57" fmla="*/ 48 h 49"/>
                <a:gd name="T58" fmla="*/ 66 w 87"/>
                <a:gd name="T59" fmla="*/ 48 h 49"/>
                <a:gd name="T60" fmla="*/ 71 w 87"/>
                <a:gd name="T61" fmla="*/ 48 h 49"/>
                <a:gd name="T62" fmla="*/ 76 w 87"/>
                <a:gd name="T63" fmla="*/ 48 h 49"/>
                <a:gd name="T64" fmla="*/ 79 w 87"/>
                <a:gd name="T65" fmla="*/ 48 h 49"/>
                <a:gd name="T66" fmla="*/ 82 w 87"/>
                <a:gd name="T67" fmla="*/ 48 h 49"/>
                <a:gd name="T68" fmla="*/ 85 w 87"/>
                <a:gd name="T69" fmla="*/ 48 h 49"/>
                <a:gd name="T70" fmla="*/ 86 w 87"/>
                <a:gd name="T71" fmla="*/ 48 h 49"/>
                <a:gd name="T72" fmla="*/ 87 w 87"/>
                <a:gd name="T73" fmla="*/ 48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7"/>
                <a:gd name="T112" fmla="*/ 0 h 49"/>
                <a:gd name="T113" fmla="*/ 87 w 87"/>
                <a:gd name="T114" fmla="*/ 49 h 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7" h="49">
                  <a:moveTo>
                    <a:pt x="87" y="48"/>
                  </a:moveTo>
                  <a:lnTo>
                    <a:pt x="87" y="48"/>
                  </a:ln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path>
              </a:pathLst>
            </a:custGeom>
            <a:noFill/>
            <a:ln w="0">
              <a:solidFill>
                <a:srgbClr val="000000"/>
              </a:solidFill>
              <a:prstDash val="solid"/>
              <a:round/>
              <a:headEnd/>
              <a:tailEnd/>
            </a:ln>
          </p:spPr>
          <p:txBody>
            <a:bodyPr/>
            <a:lstStyle/>
            <a:p>
              <a:endParaRPr lang="ja-JP" altLang="en-US"/>
            </a:p>
          </p:txBody>
        </p:sp>
        <p:sp>
          <p:nvSpPr>
            <p:cNvPr id="50550" name="Freeform 473"/>
            <p:cNvSpPr>
              <a:spLocks/>
            </p:cNvSpPr>
            <p:nvPr/>
          </p:nvSpPr>
          <p:spPr bwMode="auto">
            <a:xfrm>
              <a:off x="3772" y="95"/>
              <a:ext cx="81" cy="55"/>
            </a:xfrm>
            <a:custGeom>
              <a:avLst/>
              <a:gdLst>
                <a:gd name="T0" fmla="*/ 16 w 81"/>
                <a:gd name="T1" fmla="*/ 0 h 55"/>
                <a:gd name="T2" fmla="*/ 0 w 81"/>
                <a:gd name="T3" fmla="*/ 55 h 55"/>
                <a:gd name="T4" fmla="*/ 6 w 81"/>
                <a:gd name="T5" fmla="*/ 55 h 55"/>
                <a:gd name="T6" fmla="*/ 13 w 81"/>
                <a:gd name="T7" fmla="*/ 55 h 55"/>
                <a:gd name="T8" fmla="*/ 20 w 81"/>
                <a:gd name="T9" fmla="*/ 55 h 55"/>
                <a:gd name="T10" fmla="*/ 28 w 81"/>
                <a:gd name="T11" fmla="*/ 55 h 55"/>
                <a:gd name="T12" fmla="*/ 36 w 81"/>
                <a:gd name="T13" fmla="*/ 55 h 55"/>
                <a:gd name="T14" fmla="*/ 44 w 81"/>
                <a:gd name="T15" fmla="*/ 55 h 55"/>
                <a:gd name="T16" fmla="*/ 53 w 81"/>
                <a:gd name="T17" fmla="*/ 55 h 55"/>
                <a:gd name="T18" fmla="*/ 62 w 81"/>
                <a:gd name="T19" fmla="*/ 55 h 55"/>
                <a:gd name="T20" fmla="*/ 81 w 81"/>
                <a:gd name="T21" fmla="*/ 5 h 55"/>
                <a:gd name="T22" fmla="*/ 69 w 81"/>
                <a:gd name="T23" fmla="*/ 4 h 55"/>
                <a:gd name="T24" fmla="*/ 57 w 81"/>
                <a:gd name="T25" fmla="*/ 3 h 55"/>
                <a:gd name="T26" fmla="*/ 47 w 81"/>
                <a:gd name="T27" fmla="*/ 2 h 55"/>
                <a:gd name="T28" fmla="*/ 37 w 81"/>
                <a:gd name="T29" fmla="*/ 2 h 55"/>
                <a:gd name="T30" fmla="*/ 28 w 81"/>
                <a:gd name="T31" fmla="*/ 1 h 55"/>
                <a:gd name="T32" fmla="*/ 22 w 81"/>
                <a:gd name="T33" fmla="*/ 0 h 55"/>
                <a:gd name="T34" fmla="*/ 18 w 81"/>
                <a:gd name="T35" fmla="*/ 0 h 55"/>
                <a:gd name="T36" fmla="*/ 16 w 81"/>
                <a:gd name="T37" fmla="*/ 0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1"/>
                <a:gd name="T58" fmla="*/ 0 h 55"/>
                <a:gd name="T59" fmla="*/ 81 w 8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close/>
                </a:path>
              </a:pathLst>
            </a:custGeom>
            <a:solidFill>
              <a:srgbClr val="7F7F7F"/>
            </a:solidFill>
            <a:ln w="9525">
              <a:noFill/>
              <a:round/>
              <a:headEnd/>
              <a:tailEnd/>
            </a:ln>
          </p:spPr>
          <p:txBody>
            <a:bodyPr/>
            <a:lstStyle/>
            <a:p>
              <a:endParaRPr lang="ja-JP" altLang="en-US"/>
            </a:p>
          </p:txBody>
        </p:sp>
        <p:sp>
          <p:nvSpPr>
            <p:cNvPr id="50551" name="Freeform 474"/>
            <p:cNvSpPr>
              <a:spLocks/>
            </p:cNvSpPr>
            <p:nvPr/>
          </p:nvSpPr>
          <p:spPr bwMode="auto">
            <a:xfrm>
              <a:off x="3772" y="95"/>
              <a:ext cx="81" cy="55"/>
            </a:xfrm>
            <a:custGeom>
              <a:avLst/>
              <a:gdLst>
                <a:gd name="T0" fmla="*/ 16 w 81"/>
                <a:gd name="T1" fmla="*/ 0 h 55"/>
                <a:gd name="T2" fmla="*/ 0 w 81"/>
                <a:gd name="T3" fmla="*/ 55 h 55"/>
                <a:gd name="T4" fmla="*/ 0 w 81"/>
                <a:gd name="T5" fmla="*/ 55 h 55"/>
                <a:gd name="T6" fmla="*/ 6 w 81"/>
                <a:gd name="T7" fmla="*/ 55 h 55"/>
                <a:gd name="T8" fmla="*/ 13 w 81"/>
                <a:gd name="T9" fmla="*/ 55 h 55"/>
                <a:gd name="T10" fmla="*/ 20 w 81"/>
                <a:gd name="T11" fmla="*/ 55 h 55"/>
                <a:gd name="T12" fmla="*/ 28 w 81"/>
                <a:gd name="T13" fmla="*/ 55 h 55"/>
                <a:gd name="T14" fmla="*/ 36 w 81"/>
                <a:gd name="T15" fmla="*/ 55 h 55"/>
                <a:gd name="T16" fmla="*/ 44 w 81"/>
                <a:gd name="T17" fmla="*/ 55 h 55"/>
                <a:gd name="T18" fmla="*/ 53 w 81"/>
                <a:gd name="T19" fmla="*/ 55 h 55"/>
                <a:gd name="T20" fmla="*/ 62 w 81"/>
                <a:gd name="T21" fmla="*/ 55 h 55"/>
                <a:gd name="T22" fmla="*/ 81 w 81"/>
                <a:gd name="T23" fmla="*/ 5 h 55"/>
                <a:gd name="T24" fmla="*/ 81 w 81"/>
                <a:gd name="T25" fmla="*/ 5 h 55"/>
                <a:gd name="T26" fmla="*/ 69 w 81"/>
                <a:gd name="T27" fmla="*/ 4 h 55"/>
                <a:gd name="T28" fmla="*/ 57 w 81"/>
                <a:gd name="T29" fmla="*/ 3 h 55"/>
                <a:gd name="T30" fmla="*/ 47 w 81"/>
                <a:gd name="T31" fmla="*/ 2 h 55"/>
                <a:gd name="T32" fmla="*/ 37 w 81"/>
                <a:gd name="T33" fmla="*/ 2 h 55"/>
                <a:gd name="T34" fmla="*/ 28 w 81"/>
                <a:gd name="T35" fmla="*/ 1 h 55"/>
                <a:gd name="T36" fmla="*/ 22 w 81"/>
                <a:gd name="T37" fmla="*/ 0 h 55"/>
                <a:gd name="T38" fmla="*/ 18 w 81"/>
                <a:gd name="T39" fmla="*/ 0 h 55"/>
                <a:gd name="T40" fmla="*/ 16 w 81"/>
                <a:gd name="T41" fmla="*/ 0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1"/>
                <a:gd name="T64" fmla="*/ 0 h 55"/>
                <a:gd name="T65" fmla="*/ 81 w 81"/>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path>
              </a:pathLst>
            </a:custGeom>
            <a:noFill/>
            <a:ln w="0">
              <a:solidFill>
                <a:srgbClr val="000000"/>
              </a:solidFill>
              <a:prstDash val="solid"/>
              <a:round/>
              <a:headEnd/>
              <a:tailEnd/>
            </a:ln>
          </p:spPr>
          <p:txBody>
            <a:bodyPr/>
            <a:lstStyle/>
            <a:p>
              <a:endParaRPr lang="ja-JP" altLang="en-US"/>
            </a:p>
          </p:txBody>
        </p:sp>
        <p:sp>
          <p:nvSpPr>
            <p:cNvPr id="50552" name="Freeform 475"/>
            <p:cNvSpPr>
              <a:spLocks/>
            </p:cNvSpPr>
            <p:nvPr/>
          </p:nvSpPr>
          <p:spPr bwMode="auto">
            <a:xfrm>
              <a:off x="3809" y="69"/>
              <a:ext cx="66" cy="157"/>
            </a:xfrm>
            <a:custGeom>
              <a:avLst/>
              <a:gdLst>
                <a:gd name="T0" fmla="*/ 62 w 66"/>
                <a:gd name="T1" fmla="*/ 1 h 157"/>
                <a:gd name="T2" fmla="*/ 60 w 66"/>
                <a:gd name="T3" fmla="*/ 0 h 157"/>
                <a:gd name="T4" fmla="*/ 57 w 66"/>
                <a:gd name="T5" fmla="*/ 1 h 157"/>
                <a:gd name="T6" fmla="*/ 55 w 66"/>
                <a:gd name="T7" fmla="*/ 2 h 157"/>
                <a:gd name="T8" fmla="*/ 54 w 66"/>
                <a:gd name="T9" fmla="*/ 5 h 157"/>
                <a:gd name="T10" fmla="*/ 49 w 66"/>
                <a:gd name="T11" fmla="*/ 17 h 157"/>
                <a:gd name="T12" fmla="*/ 44 w 66"/>
                <a:gd name="T13" fmla="*/ 31 h 157"/>
                <a:gd name="T14" fmla="*/ 25 w 66"/>
                <a:gd name="T15" fmla="*/ 81 h 157"/>
                <a:gd name="T16" fmla="*/ 13 w 66"/>
                <a:gd name="T17" fmla="*/ 116 h 157"/>
                <a:gd name="T18" fmla="*/ 9 w 66"/>
                <a:gd name="T19" fmla="*/ 125 h 157"/>
                <a:gd name="T20" fmla="*/ 1 w 66"/>
                <a:gd name="T21" fmla="*/ 148 h 157"/>
                <a:gd name="T22" fmla="*/ 1 w 66"/>
                <a:gd name="T23" fmla="*/ 149 h 157"/>
                <a:gd name="T24" fmla="*/ 0 w 66"/>
                <a:gd name="T25" fmla="*/ 151 h 157"/>
                <a:gd name="T26" fmla="*/ 1 w 66"/>
                <a:gd name="T27" fmla="*/ 154 h 157"/>
                <a:gd name="T28" fmla="*/ 2 w 66"/>
                <a:gd name="T29" fmla="*/ 156 h 157"/>
                <a:gd name="T30" fmla="*/ 4 w 66"/>
                <a:gd name="T31" fmla="*/ 157 h 157"/>
                <a:gd name="T32" fmla="*/ 6 w 66"/>
                <a:gd name="T33" fmla="*/ 157 h 157"/>
                <a:gd name="T34" fmla="*/ 9 w 66"/>
                <a:gd name="T35" fmla="*/ 157 h 157"/>
                <a:gd name="T36" fmla="*/ 11 w 66"/>
                <a:gd name="T37" fmla="*/ 155 h 157"/>
                <a:gd name="T38" fmla="*/ 12 w 66"/>
                <a:gd name="T39" fmla="*/ 154 h 157"/>
                <a:gd name="T40" fmla="*/ 15 w 66"/>
                <a:gd name="T41" fmla="*/ 148 h 157"/>
                <a:gd name="T42" fmla="*/ 23 w 66"/>
                <a:gd name="T43" fmla="*/ 124 h 157"/>
                <a:gd name="T44" fmla="*/ 26 w 66"/>
                <a:gd name="T45" fmla="*/ 116 h 157"/>
                <a:gd name="T46" fmla="*/ 39 w 66"/>
                <a:gd name="T47" fmla="*/ 81 h 157"/>
                <a:gd name="T48" fmla="*/ 57 w 66"/>
                <a:gd name="T49" fmla="*/ 32 h 157"/>
                <a:gd name="T50" fmla="*/ 62 w 66"/>
                <a:gd name="T51" fmla="*/ 18 h 157"/>
                <a:gd name="T52" fmla="*/ 65 w 66"/>
                <a:gd name="T53" fmla="*/ 9 h 157"/>
                <a:gd name="T54" fmla="*/ 66 w 66"/>
                <a:gd name="T55" fmla="*/ 7 h 157"/>
                <a:gd name="T56" fmla="*/ 65 w 66"/>
                <a:gd name="T57" fmla="*/ 4 h 157"/>
                <a:gd name="T58" fmla="*/ 64 w 66"/>
                <a:gd name="T59" fmla="*/ 2 h 157"/>
                <a:gd name="T60" fmla="*/ 62 w 66"/>
                <a:gd name="T61" fmla="*/ 1 h 1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157"/>
                <a:gd name="T95" fmla="*/ 66 w 66"/>
                <a:gd name="T96" fmla="*/ 157 h 1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157">
                  <a:moveTo>
                    <a:pt x="62" y="1"/>
                  </a:move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close/>
                </a:path>
              </a:pathLst>
            </a:custGeom>
            <a:solidFill>
              <a:srgbClr val="BFBFBF"/>
            </a:solidFill>
            <a:ln w="9525">
              <a:noFill/>
              <a:round/>
              <a:headEnd/>
              <a:tailEnd/>
            </a:ln>
          </p:spPr>
          <p:txBody>
            <a:bodyPr/>
            <a:lstStyle/>
            <a:p>
              <a:endParaRPr lang="ja-JP" altLang="en-US"/>
            </a:p>
          </p:txBody>
        </p:sp>
        <p:sp>
          <p:nvSpPr>
            <p:cNvPr id="50553" name="Freeform 476"/>
            <p:cNvSpPr>
              <a:spLocks/>
            </p:cNvSpPr>
            <p:nvPr/>
          </p:nvSpPr>
          <p:spPr bwMode="auto">
            <a:xfrm>
              <a:off x="3809" y="69"/>
              <a:ext cx="66" cy="157"/>
            </a:xfrm>
            <a:custGeom>
              <a:avLst/>
              <a:gdLst>
                <a:gd name="T0" fmla="*/ 62 w 66"/>
                <a:gd name="T1" fmla="*/ 1 h 157"/>
                <a:gd name="T2" fmla="*/ 62 w 66"/>
                <a:gd name="T3" fmla="*/ 1 h 157"/>
                <a:gd name="T4" fmla="*/ 60 w 66"/>
                <a:gd name="T5" fmla="*/ 0 h 157"/>
                <a:gd name="T6" fmla="*/ 57 w 66"/>
                <a:gd name="T7" fmla="*/ 1 h 157"/>
                <a:gd name="T8" fmla="*/ 55 w 66"/>
                <a:gd name="T9" fmla="*/ 2 h 157"/>
                <a:gd name="T10" fmla="*/ 54 w 66"/>
                <a:gd name="T11" fmla="*/ 5 h 157"/>
                <a:gd name="T12" fmla="*/ 49 w 66"/>
                <a:gd name="T13" fmla="*/ 17 h 157"/>
                <a:gd name="T14" fmla="*/ 44 w 66"/>
                <a:gd name="T15" fmla="*/ 31 h 157"/>
                <a:gd name="T16" fmla="*/ 25 w 66"/>
                <a:gd name="T17" fmla="*/ 81 h 157"/>
                <a:gd name="T18" fmla="*/ 13 w 66"/>
                <a:gd name="T19" fmla="*/ 116 h 157"/>
                <a:gd name="T20" fmla="*/ 9 w 66"/>
                <a:gd name="T21" fmla="*/ 125 h 157"/>
                <a:gd name="T22" fmla="*/ 1 w 66"/>
                <a:gd name="T23" fmla="*/ 148 h 157"/>
                <a:gd name="T24" fmla="*/ 1 w 66"/>
                <a:gd name="T25" fmla="*/ 149 h 157"/>
                <a:gd name="T26" fmla="*/ 1 w 66"/>
                <a:gd name="T27" fmla="*/ 149 h 157"/>
                <a:gd name="T28" fmla="*/ 0 w 66"/>
                <a:gd name="T29" fmla="*/ 151 h 157"/>
                <a:gd name="T30" fmla="*/ 1 w 66"/>
                <a:gd name="T31" fmla="*/ 154 h 157"/>
                <a:gd name="T32" fmla="*/ 2 w 66"/>
                <a:gd name="T33" fmla="*/ 156 h 157"/>
                <a:gd name="T34" fmla="*/ 4 w 66"/>
                <a:gd name="T35" fmla="*/ 157 h 157"/>
                <a:gd name="T36" fmla="*/ 4 w 66"/>
                <a:gd name="T37" fmla="*/ 157 h 157"/>
                <a:gd name="T38" fmla="*/ 6 w 66"/>
                <a:gd name="T39" fmla="*/ 157 h 157"/>
                <a:gd name="T40" fmla="*/ 9 w 66"/>
                <a:gd name="T41" fmla="*/ 157 h 157"/>
                <a:gd name="T42" fmla="*/ 11 w 66"/>
                <a:gd name="T43" fmla="*/ 155 h 157"/>
                <a:gd name="T44" fmla="*/ 12 w 66"/>
                <a:gd name="T45" fmla="*/ 154 h 157"/>
                <a:gd name="T46" fmla="*/ 15 w 66"/>
                <a:gd name="T47" fmla="*/ 148 h 157"/>
                <a:gd name="T48" fmla="*/ 23 w 66"/>
                <a:gd name="T49" fmla="*/ 124 h 157"/>
                <a:gd name="T50" fmla="*/ 26 w 66"/>
                <a:gd name="T51" fmla="*/ 116 h 157"/>
                <a:gd name="T52" fmla="*/ 39 w 66"/>
                <a:gd name="T53" fmla="*/ 81 h 157"/>
                <a:gd name="T54" fmla="*/ 57 w 66"/>
                <a:gd name="T55" fmla="*/ 32 h 157"/>
                <a:gd name="T56" fmla="*/ 62 w 66"/>
                <a:gd name="T57" fmla="*/ 18 h 157"/>
                <a:gd name="T58" fmla="*/ 65 w 66"/>
                <a:gd name="T59" fmla="*/ 9 h 157"/>
                <a:gd name="T60" fmla="*/ 65 w 66"/>
                <a:gd name="T61" fmla="*/ 9 h 157"/>
                <a:gd name="T62" fmla="*/ 66 w 66"/>
                <a:gd name="T63" fmla="*/ 7 h 157"/>
                <a:gd name="T64" fmla="*/ 65 w 66"/>
                <a:gd name="T65" fmla="*/ 4 h 157"/>
                <a:gd name="T66" fmla="*/ 64 w 66"/>
                <a:gd name="T67" fmla="*/ 2 h 157"/>
                <a:gd name="T68" fmla="*/ 62 w 66"/>
                <a:gd name="T69" fmla="*/ 1 h 1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6"/>
                <a:gd name="T106" fmla="*/ 0 h 157"/>
                <a:gd name="T107" fmla="*/ 66 w 66"/>
                <a:gd name="T108" fmla="*/ 157 h 1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6" h="157">
                  <a:moveTo>
                    <a:pt x="62" y="1"/>
                  </a:moveTo>
                  <a:lnTo>
                    <a:pt x="62" y="1"/>
                  </a:ln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path>
              </a:pathLst>
            </a:custGeom>
            <a:noFill/>
            <a:ln w="0">
              <a:solidFill>
                <a:srgbClr val="000000"/>
              </a:solidFill>
              <a:prstDash val="solid"/>
              <a:round/>
              <a:headEnd/>
              <a:tailEnd/>
            </a:ln>
          </p:spPr>
          <p:txBody>
            <a:bodyPr/>
            <a:lstStyle/>
            <a:p>
              <a:endParaRPr lang="ja-JP" altLang="en-US"/>
            </a:p>
          </p:txBody>
        </p:sp>
        <p:sp>
          <p:nvSpPr>
            <p:cNvPr id="50554" name="Freeform 477"/>
            <p:cNvSpPr>
              <a:spLocks/>
            </p:cNvSpPr>
            <p:nvPr/>
          </p:nvSpPr>
          <p:spPr bwMode="auto">
            <a:xfrm>
              <a:off x="3913" y="259"/>
              <a:ext cx="46" cy="46"/>
            </a:xfrm>
            <a:custGeom>
              <a:avLst/>
              <a:gdLst>
                <a:gd name="T0" fmla="*/ 0 w 46"/>
                <a:gd name="T1" fmla="*/ 22 h 46"/>
                <a:gd name="T2" fmla="*/ 0 w 46"/>
                <a:gd name="T3" fmla="*/ 27 h 46"/>
                <a:gd name="T4" fmla="*/ 2 w 46"/>
                <a:gd name="T5" fmla="*/ 31 h 46"/>
                <a:gd name="T6" fmla="*/ 4 w 46"/>
                <a:gd name="T7" fmla="*/ 35 h 46"/>
                <a:gd name="T8" fmla="*/ 7 w 46"/>
                <a:gd name="T9" fmla="*/ 39 h 46"/>
                <a:gd name="T10" fmla="*/ 10 w 46"/>
                <a:gd name="T11" fmla="*/ 42 h 46"/>
                <a:gd name="T12" fmla="*/ 14 w 46"/>
                <a:gd name="T13" fmla="*/ 44 h 46"/>
                <a:gd name="T14" fmla="*/ 18 w 46"/>
                <a:gd name="T15" fmla="*/ 45 h 46"/>
                <a:gd name="T16" fmla="*/ 23 w 46"/>
                <a:gd name="T17" fmla="*/ 46 h 46"/>
                <a:gd name="T18" fmla="*/ 28 w 46"/>
                <a:gd name="T19" fmla="*/ 45 h 46"/>
                <a:gd name="T20" fmla="*/ 32 w 46"/>
                <a:gd name="T21" fmla="*/ 44 h 46"/>
                <a:gd name="T22" fmla="*/ 36 w 46"/>
                <a:gd name="T23" fmla="*/ 42 h 46"/>
                <a:gd name="T24" fmla="*/ 40 w 46"/>
                <a:gd name="T25" fmla="*/ 39 h 46"/>
                <a:gd name="T26" fmla="*/ 42 w 46"/>
                <a:gd name="T27" fmla="*/ 35 h 46"/>
                <a:gd name="T28" fmla="*/ 44 w 46"/>
                <a:gd name="T29" fmla="*/ 31 h 46"/>
                <a:gd name="T30" fmla="*/ 46 w 46"/>
                <a:gd name="T31" fmla="*/ 27 h 46"/>
                <a:gd name="T32" fmla="*/ 46 w 46"/>
                <a:gd name="T33" fmla="*/ 22 h 46"/>
                <a:gd name="T34" fmla="*/ 45 w 46"/>
                <a:gd name="T35" fmla="*/ 15 h 46"/>
                <a:gd name="T36" fmla="*/ 43 w 46"/>
                <a:gd name="T37" fmla="*/ 9 h 46"/>
                <a:gd name="T38" fmla="*/ 39 w 46"/>
                <a:gd name="T39" fmla="*/ 4 h 46"/>
                <a:gd name="T40" fmla="*/ 34 w 46"/>
                <a:gd name="T41" fmla="*/ 0 h 46"/>
                <a:gd name="T42" fmla="*/ 31 w 46"/>
                <a:gd name="T43" fmla="*/ 0 h 46"/>
                <a:gd name="T44" fmla="*/ 28 w 46"/>
                <a:gd name="T45" fmla="*/ 1 h 46"/>
                <a:gd name="T46" fmla="*/ 25 w 46"/>
                <a:gd name="T47" fmla="*/ 1 h 46"/>
                <a:gd name="T48" fmla="*/ 22 w 46"/>
                <a:gd name="T49" fmla="*/ 1 h 46"/>
                <a:gd name="T50" fmla="*/ 19 w 46"/>
                <a:gd name="T51" fmla="*/ 1 h 46"/>
                <a:gd name="T52" fmla="*/ 16 w 46"/>
                <a:gd name="T53" fmla="*/ 1 h 46"/>
                <a:gd name="T54" fmla="*/ 13 w 46"/>
                <a:gd name="T55" fmla="*/ 1 h 46"/>
                <a:gd name="T56" fmla="*/ 10 w 46"/>
                <a:gd name="T57" fmla="*/ 1 h 46"/>
                <a:gd name="T58" fmla="*/ 6 w 46"/>
                <a:gd name="T59" fmla="*/ 5 h 46"/>
                <a:gd name="T60" fmla="*/ 3 w 46"/>
                <a:gd name="T61" fmla="*/ 10 h 46"/>
                <a:gd name="T62" fmla="*/ 0 w 46"/>
                <a:gd name="T63" fmla="*/ 16 h 46"/>
                <a:gd name="T64" fmla="*/ 0 w 46"/>
                <a:gd name="T65" fmla="*/ 22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
                <a:gd name="T100" fmla="*/ 0 h 46"/>
                <a:gd name="T101" fmla="*/ 46 w 4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 h="46">
                  <a:moveTo>
                    <a:pt x="0" y="22"/>
                  </a:move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close/>
                </a:path>
              </a:pathLst>
            </a:custGeom>
            <a:solidFill>
              <a:srgbClr val="3F3F3F"/>
            </a:solidFill>
            <a:ln w="9525">
              <a:noFill/>
              <a:round/>
              <a:headEnd/>
              <a:tailEnd/>
            </a:ln>
          </p:spPr>
          <p:txBody>
            <a:bodyPr/>
            <a:lstStyle/>
            <a:p>
              <a:endParaRPr lang="ja-JP" altLang="en-US"/>
            </a:p>
          </p:txBody>
        </p:sp>
        <p:sp>
          <p:nvSpPr>
            <p:cNvPr id="50555" name="Freeform 478"/>
            <p:cNvSpPr>
              <a:spLocks/>
            </p:cNvSpPr>
            <p:nvPr/>
          </p:nvSpPr>
          <p:spPr bwMode="auto">
            <a:xfrm>
              <a:off x="3913" y="259"/>
              <a:ext cx="46" cy="46"/>
            </a:xfrm>
            <a:custGeom>
              <a:avLst/>
              <a:gdLst>
                <a:gd name="T0" fmla="*/ 0 w 46"/>
                <a:gd name="T1" fmla="*/ 22 h 46"/>
                <a:gd name="T2" fmla="*/ 0 w 46"/>
                <a:gd name="T3" fmla="*/ 22 h 46"/>
                <a:gd name="T4" fmla="*/ 0 w 46"/>
                <a:gd name="T5" fmla="*/ 27 h 46"/>
                <a:gd name="T6" fmla="*/ 2 w 46"/>
                <a:gd name="T7" fmla="*/ 31 h 46"/>
                <a:gd name="T8" fmla="*/ 4 w 46"/>
                <a:gd name="T9" fmla="*/ 35 h 46"/>
                <a:gd name="T10" fmla="*/ 7 w 46"/>
                <a:gd name="T11" fmla="*/ 39 h 46"/>
                <a:gd name="T12" fmla="*/ 10 w 46"/>
                <a:gd name="T13" fmla="*/ 42 h 46"/>
                <a:gd name="T14" fmla="*/ 14 w 46"/>
                <a:gd name="T15" fmla="*/ 44 h 46"/>
                <a:gd name="T16" fmla="*/ 18 w 46"/>
                <a:gd name="T17" fmla="*/ 45 h 46"/>
                <a:gd name="T18" fmla="*/ 23 w 46"/>
                <a:gd name="T19" fmla="*/ 46 h 46"/>
                <a:gd name="T20" fmla="*/ 23 w 46"/>
                <a:gd name="T21" fmla="*/ 46 h 46"/>
                <a:gd name="T22" fmla="*/ 28 w 46"/>
                <a:gd name="T23" fmla="*/ 45 h 46"/>
                <a:gd name="T24" fmla="*/ 32 w 46"/>
                <a:gd name="T25" fmla="*/ 44 h 46"/>
                <a:gd name="T26" fmla="*/ 36 w 46"/>
                <a:gd name="T27" fmla="*/ 42 h 46"/>
                <a:gd name="T28" fmla="*/ 40 w 46"/>
                <a:gd name="T29" fmla="*/ 39 h 46"/>
                <a:gd name="T30" fmla="*/ 42 w 46"/>
                <a:gd name="T31" fmla="*/ 35 h 46"/>
                <a:gd name="T32" fmla="*/ 44 w 46"/>
                <a:gd name="T33" fmla="*/ 31 h 46"/>
                <a:gd name="T34" fmla="*/ 46 w 46"/>
                <a:gd name="T35" fmla="*/ 27 h 46"/>
                <a:gd name="T36" fmla="*/ 46 w 46"/>
                <a:gd name="T37" fmla="*/ 22 h 46"/>
                <a:gd name="T38" fmla="*/ 46 w 46"/>
                <a:gd name="T39" fmla="*/ 22 h 46"/>
                <a:gd name="T40" fmla="*/ 45 w 46"/>
                <a:gd name="T41" fmla="*/ 15 h 46"/>
                <a:gd name="T42" fmla="*/ 43 w 46"/>
                <a:gd name="T43" fmla="*/ 9 h 46"/>
                <a:gd name="T44" fmla="*/ 39 w 46"/>
                <a:gd name="T45" fmla="*/ 4 h 46"/>
                <a:gd name="T46" fmla="*/ 34 w 46"/>
                <a:gd name="T47" fmla="*/ 0 h 46"/>
                <a:gd name="T48" fmla="*/ 34 w 46"/>
                <a:gd name="T49" fmla="*/ 0 h 46"/>
                <a:gd name="T50" fmla="*/ 31 w 46"/>
                <a:gd name="T51" fmla="*/ 0 h 46"/>
                <a:gd name="T52" fmla="*/ 28 w 46"/>
                <a:gd name="T53" fmla="*/ 1 h 46"/>
                <a:gd name="T54" fmla="*/ 25 w 46"/>
                <a:gd name="T55" fmla="*/ 1 h 46"/>
                <a:gd name="T56" fmla="*/ 22 w 46"/>
                <a:gd name="T57" fmla="*/ 1 h 46"/>
                <a:gd name="T58" fmla="*/ 19 w 46"/>
                <a:gd name="T59" fmla="*/ 1 h 46"/>
                <a:gd name="T60" fmla="*/ 16 w 46"/>
                <a:gd name="T61" fmla="*/ 1 h 46"/>
                <a:gd name="T62" fmla="*/ 13 w 46"/>
                <a:gd name="T63" fmla="*/ 1 h 46"/>
                <a:gd name="T64" fmla="*/ 10 w 46"/>
                <a:gd name="T65" fmla="*/ 1 h 46"/>
                <a:gd name="T66" fmla="*/ 10 w 46"/>
                <a:gd name="T67" fmla="*/ 1 h 46"/>
                <a:gd name="T68" fmla="*/ 6 w 46"/>
                <a:gd name="T69" fmla="*/ 5 h 46"/>
                <a:gd name="T70" fmla="*/ 3 w 46"/>
                <a:gd name="T71" fmla="*/ 10 h 46"/>
                <a:gd name="T72" fmla="*/ 0 w 46"/>
                <a:gd name="T73" fmla="*/ 16 h 46"/>
                <a:gd name="T74" fmla="*/ 0 w 46"/>
                <a:gd name="T75" fmla="*/ 22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6"/>
                <a:gd name="T115" fmla="*/ 0 h 46"/>
                <a:gd name="T116" fmla="*/ 46 w 46"/>
                <a:gd name="T117" fmla="*/ 46 h 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6" h="46">
                  <a:moveTo>
                    <a:pt x="0" y="22"/>
                  </a:moveTo>
                  <a:lnTo>
                    <a:pt x="0" y="22"/>
                  </a:ln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path>
              </a:pathLst>
            </a:custGeom>
            <a:noFill/>
            <a:ln w="0">
              <a:solidFill>
                <a:srgbClr val="000000"/>
              </a:solidFill>
              <a:prstDash val="solid"/>
              <a:round/>
              <a:headEnd/>
              <a:tailEnd/>
            </a:ln>
          </p:spPr>
          <p:txBody>
            <a:bodyPr/>
            <a:lstStyle/>
            <a:p>
              <a:endParaRPr lang="ja-JP" altLang="en-US"/>
            </a:p>
          </p:txBody>
        </p:sp>
        <p:sp>
          <p:nvSpPr>
            <p:cNvPr id="50556" name="Freeform 479"/>
            <p:cNvSpPr>
              <a:spLocks/>
            </p:cNvSpPr>
            <p:nvPr/>
          </p:nvSpPr>
          <p:spPr bwMode="auto">
            <a:xfrm>
              <a:off x="3856" y="262"/>
              <a:ext cx="17" cy="35"/>
            </a:xfrm>
            <a:custGeom>
              <a:avLst/>
              <a:gdLst>
                <a:gd name="T0" fmla="*/ 0 w 17"/>
                <a:gd name="T1" fmla="*/ 33 h 35"/>
                <a:gd name="T2" fmla="*/ 2 w 17"/>
                <a:gd name="T3" fmla="*/ 33 h 35"/>
                <a:gd name="T4" fmla="*/ 5 w 17"/>
                <a:gd name="T5" fmla="*/ 33 h 35"/>
                <a:gd name="T6" fmla="*/ 7 w 17"/>
                <a:gd name="T7" fmla="*/ 34 h 35"/>
                <a:gd name="T8" fmla="*/ 10 w 17"/>
                <a:gd name="T9" fmla="*/ 35 h 35"/>
                <a:gd name="T10" fmla="*/ 17 w 17"/>
                <a:gd name="T11" fmla="*/ 0 h 35"/>
                <a:gd name="T12" fmla="*/ 14 w 17"/>
                <a:gd name="T13" fmla="*/ 0 h 35"/>
                <a:gd name="T14" fmla="*/ 12 w 17"/>
                <a:gd name="T15" fmla="*/ 0 h 35"/>
                <a:gd name="T16" fmla="*/ 9 w 17"/>
                <a:gd name="T17" fmla="*/ 0 h 35"/>
                <a:gd name="T18" fmla="*/ 7 w 17"/>
                <a:gd name="T19" fmla="*/ 0 h 35"/>
                <a:gd name="T20" fmla="*/ 0 w 17"/>
                <a:gd name="T21" fmla="*/ 33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35"/>
                <a:gd name="T35" fmla="*/ 17 w 1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35">
                  <a:moveTo>
                    <a:pt x="0" y="33"/>
                  </a:moveTo>
                  <a:lnTo>
                    <a:pt x="2" y="33"/>
                  </a:lnTo>
                  <a:lnTo>
                    <a:pt x="5" y="33"/>
                  </a:lnTo>
                  <a:lnTo>
                    <a:pt x="7" y="34"/>
                  </a:lnTo>
                  <a:lnTo>
                    <a:pt x="10" y="35"/>
                  </a:lnTo>
                  <a:lnTo>
                    <a:pt x="17" y="0"/>
                  </a:lnTo>
                  <a:lnTo>
                    <a:pt x="14" y="0"/>
                  </a:lnTo>
                  <a:lnTo>
                    <a:pt x="12" y="0"/>
                  </a:lnTo>
                  <a:lnTo>
                    <a:pt x="9" y="0"/>
                  </a:lnTo>
                  <a:lnTo>
                    <a:pt x="7" y="0"/>
                  </a:lnTo>
                  <a:lnTo>
                    <a:pt x="0" y="33"/>
                  </a:lnTo>
                  <a:close/>
                </a:path>
              </a:pathLst>
            </a:custGeom>
            <a:solidFill>
              <a:srgbClr val="FFFFFF"/>
            </a:solidFill>
            <a:ln w="9525">
              <a:noFill/>
              <a:round/>
              <a:headEnd/>
              <a:tailEnd/>
            </a:ln>
          </p:spPr>
          <p:txBody>
            <a:bodyPr/>
            <a:lstStyle/>
            <a:p>
              <a:endParaRPr lang="ja-JP" altLang="en-US"/>
            </a:p>
          </p:txBody>
        </p:sp>
        <p:sp>
          <p:nvSpPr>
            <p:cNvPr id="50557" name="Freeform 480"/>
            <p:cNvSpPr>
              <a:spLocks/>
            </p:cNvSpPr>
            <p:nvPr/>
          </p:nvSpPr>
          <p:spPr bwMode="auto">
            <a:xfrm>
              <a:off x="3856" y="262"/>
              <a:ext cx="17" cy="35"/>
            </a:xfrm>
            <a:custGeom>
              <a:avLst/>
              <a:gdLst>
                <a:gd name="T0" fmla="*/ 0 w 17"/>
                <a:gd name="T1" fmla="*/ 33 h 35"/>
                <a:gd name="T2" fmla="*/ 0 w 17"/>
                <a:gd name="T3" fmla="*/ 33 h 35"/>
                <a:gd name="T4" fmla="*/ 2 w 17"/>
                <a:gd name="T5" fmla="*/ 33 h 35"/>
                <a:gd name="T6" fmla="*/ 5 w 17"/>
                <a:gd name="T7" fmla="*/ 33 h 35"/>
                <a:gd name="T8" fmla="*/ 7 w 17"/>
                <a:gd name="T9" fmla="*/ 34 h 35"/>
                <a:gd name="T10" fmla="*/ 10 w 17"/>
                <a:gd name="T11" fmla="*/ 35 h 35"/>
                <a:gd name="T12" fmla="*/ 17 w 17"/>
                <a:gd name="T13" fmla="*/ 0 h 35"/>
                <a:gd name="T14" fmla="*/ 17 w 17"/>
                <a:gd name="T15" fmla="*/ 0 h 35"/>
                <a:gd name="T16" fmla="*/ 14 w 17"/>
                <a:gd name="T17" fmla="*/ 0 h 35"/>
                <a:gd name="T18" fmla="*/ 12 w 17"/>
                <a:gd name="T19" fmla="*/ 0 h 35"/>
                <a:gd name="T20" fmla="*/ 9 w 17"/>
                <a:gd name="T21" fmla="*/ 0 h 35"/>
                <a:gd name="T22" fmla="*/ 7 w 17"/>
                <a:gd name="T23" fmla="*/ 0 h 35"/>
                <a:gd name="T24" fmla="*/ 0 w 17"/>
                <a:gd name="T25" fmla="*/ 33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5"/>
                <a:gd name="T41" fmla="*/ 17 w 1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5">
                  <a:moveTo>
                    <a:pt x="0" y="33"/>
                  </a:moveTo>
                  <a:lnTo>
                    <a:pt x="0" y="33"/>
                  </a:lnTo>
                  <a:lnTo>
                    <a:pt x="2" y="33"/>
                  </a:lnTo>
                  <a:lnTo>
                    <a:pt x="5" y="33"/>
                  </a:lnTo>
                  <a:lnTo>
                    <a:pt x="7" y="34"/>
                  </a:lnTo>
                  <a:lnTo>
                    <a:pt x="10" y="35"/>
                  </a:lnTo>
                  <a:lnTo>
                    <a:pt x="17" y="0"/>
                  </a:lnTo>
                  <a:lnTo>
                    <a:pt x="14" y="0"/>
                  </a:lnTo>
                  <a:lnTo>
                    <a:pt x="12" y="0"/>
                  </a:lnTo>
                  <a:lnTo>
                    <a:pt x="9" y="0"/>
                  </a:lnTo>
                  <a:lnTo>
                    <a:pt x="7" y="0"/>
                  </a:lnTo>
                  <a:lnTo>
                    <a:pt x="0" y="33"/>
                  </a:lnTo>
                </a:path>
              </a:pathLst>
            </a:custGeom>
            <a:noFill/>
            <a:ln w="0">
              <a:solidFill>
                <a:srgbClr val="000000"/>
              </a:solidFill>
              <a:prstDash val="solid"/>
              <a:round/>
              <a:headEnd/>
              <a:tailEnd/>
            </a:ln>
          </p:spPr>
          <p:txBody>
            <a:bodyPr/>
            <a:lstStyle/>
            <a:p>
              <a:endParaRPr lang="ja-JP" altLang="en-US"/>
            </a:p>
          </p:txBody>
        </p:sp>
        <p:sp>
          <p:nvSpPr>
            <p:cNvPr id="50558" name="Freeform 481"/>
            <p:cNvSpPr>
              <a:spLocks/>
            </p:cNvSpPr>
            <p:nvPr/>
          </p:nvSpPr>
          <p:spPr bwMode="auto">
            <a:xfrm>
              <a:off x="3826" y="295"/>
              <a:ext cx="58" cy="60"/>
            </a:xfrm>
            <a:custGeom>
              <a:avLst/>
              <a:gdLst>
                <a:gd name="T0" fmla="*/ 40 w 58"/>
                <a:gd name="T1" fmla="*/ 2 h 60"/>
                <a:gd name="T2" fmla="*/ 37 w 58"/>
                <a:gd name="T3" fmla="*/ 1 h 60"/>
                <a:gd name="T4" fmla="*/ 35 w 58"/>
                <a:gd name="T5" fmla="*/ 0 h 60"/>
                <a:gd name="T6" fmla="*/ 32 w 58"/>
                <a:gd name="T7" fmla="*/ 0 h 60"/>
                <a:gd name="T8" fmla="*/ 30 w 58"/>
                <a:gd name="T9" fmla="*/ 0 h 60"/>
                <a:gd name="T10" fmla="*/ 30 w 58"/>
                <a:gd name="T11" fmla="*/ 0 h 60"/>
                <a:gd name="T12" fmla="*/ 30 w 58"/>
                <a:gd name="T13" fmla="*/ 0 h 60"/>
                <a:gd name="T14" fmla="*/ 29 w 58"/>
                <a:gd name="T15" fmla="*/ 0 h 60"/>
                <a:gd name="T16" fmla="*/ 29 w 58"/>
                <a:gd name="T17" fmla="*/ 0 h 60"/>
                <a:gd name="T18" fmla="*/ 23 w 58"/>
                <a:gd name="T19" fmla="*/ 0 h 60"/>
                <a:gd name="T20" fmla="*/ 18 w 58"/>
                <a:gd name="T21" fmla="*/ 2 h 60"/>
                <a:gd name="T22" fmla="*/ 13 w 58"/>
                <a:gd name="T23" fmla="*/ 5 h 60"/>
                <a:gd name="T24" fmla="*/ 9 w 58"/>
                <a:gd name="T25" fmla="*/ 9 h 60"/>
                <a:gd name="T26" fmla="*/ 5 w 58"/>
                <a:gd name="T27" fmla="*/ 13 h 60"/>
                <a:gd name="T28" fmla="*/ 2 w 58"/>
                <a:gd name="T29" fmla="*/ 18 h 60"/>
                <a:gd name="T30" fmla="*/ 1 w 58"/>
                <a:gd name="T31" fmla="*/ 23 h 60"/>
                <a:gd name="T32" fmla="*/ 0 w 58"/>
                <a:gd name="T33" fmla="*/ 29 h 60"/>
                <a:gd name="T34" fmla="*/ 1 w 58"/>
                <a:gd name="T35" fmla="*/ 35 h 60"/>
                <a:gd name="T36" fmla="*/ 2 w 58"/>
                <a:gd name="T37" fmla="*/ 41 h 60"/>
                <a:gd name="T38" fmla="*/ 5 w 58"/>
                <a:gd name="T39" fmla="*/ 46 h 60"/>
                <a:gd name="T40" fmla="*/ 9 w 58"/>
                <a:gd name="T41" fmla="*/ 51 h 60"/>
                <a:gd name="T42" fmla="*/ 13 w 58"/>
                <a:gd name="T43" fmla="*/ 55 h 60"/>
                <a:gd name="T44" fmla="*/ 18 w 58"/>
                <a:gd name="T45" fmla="*/ 57 h 60"/>
                <a:gd name="T46" fmla="*/ 23 w 58"/>
                <a:gd name="T47" fmla="*/ 59 h 60"/>
                <a:gd name="T48" fmla="*/ 29 w 58"/>
                <a:gd name="T49" fmla="*/ 60 h 60"/>
                <a:gd name="T50" fmla="*/ 35 w 58"/>
                <a:gd name="T51" fmla="*/ 59 h 60"/>
                <a:gd name="T52" fmla="*/ 40 w 58"/>
                <a:gd name="T53" fmla="*/ 57 h 60"/>
                <a:gd name="T54" fmla="*/ 45 w 58"/>
                <a:gd name="T55" fmla="*/ 55 h 60"/>
                <a:gd name="T56" fmla="*/ 49 w 58"/>
                <a:gd name="T57" fmla="*/ 51 h 60"/>
                <a:gd name="T58" fmla="*/ 53 w 58"/>
                <a:gd name="T59" fmla="*/ 46 h 60"/>
                <a:gd name="T60" fmla="*/ 56 w 58"/>
                <a:gd name="T61" fmla="*/ 41 h 60"/>
                <a:gd name="T62" fmla="*/ 58 w 58"/>
                <a:gd name="T63" fmla="*/ 35 h 60"/>
                <a:gd name="T64" fmla="*/ 58 w 58"/>
                <a:gd name="T65" fmla="*/ 29 h 60"/>
                <a:gd name="T66" fmla="*/ 58 w 58"/>
                <a:gd name="T67" fmla="*/ 25 h 60"/>
                <a:gd name="T68" fmla="*/ 57 w 58"/>
                <a:gd name="T69" fmla="*/ 20 h 60"/>
                <a:gd name="T70" fmla="*/ 55 w 58"/>
                <a:gd name="T71" fmla="*/ 16 h 60"/>
                <a:gd name="T72" fmla="*/ 53 w 58"/>
                <a:gd name="T73" fmla="*/ 13 h 60"/>
                <a:gd name="T74" fmla="*/ 50 w 58"/>
                <a:gd name="T75" fmla="*/ 9 h 60"/>
                <a:gd name="T76" fmla="*/ 47 w 58"/>
                <a:gd name="T77" fmla="*/ 6 h 60"/>
                <a:gd name="T78" fmla="*/ 44 w 58"/>
                <a:gd name="T79" fmla="*/ 4 h 60"/>
                <a:gd name="T80" fmla="*/ 40 w 58"/>
                <a:gd name="T81" fmla="*/ 2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0"/>
                <a:gd name="T125" fmla="*/ 58 w 5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0">
                  <a:moveTo>
                    <a:pt x="40" y="2"/>
                  </a:move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close/>
                </a:path>
              </a:pathLst>
            </a:custGeom>
            <a:solidFill>
              <a:srgbClr val="3F3F3F"/>
            </a:solidFill>
            <a:ln w="9525">
              <a:noFill/>
              <a:round/>
              <a:headEnd/>
              <a:tailEnd/>
            </a:ln>
          </p:spPr>
          <p:txBody>
            <a:bodyPr/>
            <a:lstStyle/>
            <a:p>
              <a:endParaRPr lang="ja-JP" altLang="en-US"/>
            </a:p>
          </p:txBody>
        </p:sp>
        <p:sp>
          <p:nvSpPr>
            <p:cNvPr id="50559" name="Freeform 482"/>
            <p:cNvSpPr>
              <a:spLocks/>
            </p:cNvSpPr>
            <p:nvPr/>
          </p:nvSpPr>
          <p:spPr bwMode="auto">
            <a:xfrm>
              <a:off x="3826" y="295"/>
              <a:ext cx="58" cy="60"/>
            </a:xfrm>
            <a:custGeom>
              <a:avLst/>
              <a:gdLst>
                <a:gd name="T0" fmla="*/ 40 w 58"/>
                <a:gd name="T1" fmla="*/ 2 h 60"/>
                <a:gd name="T2" fmla="*/ 40 w 58"/>
                <a:gd name="T3" fmla="*/ 2 h 60"/>
                <a:gd name="T4" fmla="*/ 37 w 58"/>
                <a:gd name="T5" fmla="*/ 1 h 60"/>
                <a:gd name="T6" fmla="*/ 35 w 58"/>
                <a:gd name="T7" fmla="*/ 0 h 60"/>
                <a:gd name="T8" fmla="*/ 32 w 58"/>
                <a:gd name="T9" fmla="*/ 0 h 60"/>
                <a:gd name="T10" fmla="*/ 30 w 58"/>
                <a:gd name="T11" fmla="*/ 0 h 60"/>
                <a:gd name="T12" fmla="*/ 30 w 58"/>
                <a:gd name="T13" fmla="*/ 0 h 60"/>
                <a:gd name="T14" fmla="*/ 30 w 58"/>
                <a:gd name="T15" fmla="*/ 0 h 60"/>
                <a:gd name="T16" fmla="*/ 30 w 58"/>
                <a:gd name="T17" fmla="*/ 0 h 60"/>
                <a:gd name="T18" fmla="*/ 29 w 58"/>
                <a:gd name="T19" fmla="*/ 0 h 60"/>
                <a:gd name="T20" fmla="*/ 29 w 58"/>
                <a:gd name="T21" fmla="*/ 0 h 60"/>
                <a:gd name="T22" fmla="*/ 29 w 58"/>
                <a:gd name="T23" fmla="*/ 0 h 60"/>
                <a:gd name="T24" fmla="*/ 23 w 58"/>
                <a:gd name="T25" fmla="*/ 0 h 60"/>
                <a:gd name="T26" fmla="*/ 18 w 58"/>
                <a:gd name="T27" fmla="*/ 2 h 60"/>
                <a:gd name="T28" fmla="*/ 13 w 58"/>
                <a:gd name="T29" fmla="*/ 5 h 60"/>
                <a:gd name="T30" fmla="*/ 9 w 58"/>
                <a:gd name="T31" fmla="*/ 9 h 60"/>
                <a:gd name="T32" fmla="*/ 5 w 58"/>
                <a:gd name="T33" fmla="*/ 13 h 60"/>
                <a:gd name="T34" fmla="*/ 2 w 58"/>
                <a:gd name="T35" fmla="*/ 18 h 60"/>
                <a:gd name="T36" fmla="*/ 1 w 58"/>
                <a:gd name="T37" fmla="*/ 23 h 60"/>
                <a:gd name="T38" fmla="*/ 0 w 58"/>
                <a:gd name="T39" fmla="*/ 29 h 60"/>
                <a:gd name="T40" fmla="*/ 0 w 58"/>
                <a:gd name="T41" fmla="*/ 29 h 60"/>
                <a:gd name="T42" fmla="*/ 1 w 58"/>
                <a:gd name="T43" fmla="*/ 35 h 60"/>
                <a:gd name="T44" fmla="*/ 2 w 58"/>
                <a:gd name="T45" fmla="*/ 41 h 60"/>
                <a:gd name="T46" fmla="*/ 5 w 58"/>
                <a:gd name="T47" fmla="*/ 46 h 60"/>
                <a:gd name="T48" fmla="*/ 9 w 58"/>
                <a:gd name="T49" fmla="*/ 51 h 60"/>
                <a:gd name="T50" fmla="*/ 13 w 58"/>
                <a:gd name="T51" fmla="*/ 55 h 60"/>
                <a:gd name="T52" fmla="*/ 18 w 58"/>
                <a:gd name="T53" fmla="*/ 57 h 60"/>
                <a:gd name="T54" fmla="*/ 23 w 58"/>
                <a:gd name="T55" fmla="*/ 59 h 60"/>
                <a:gd name="T56" fmla="*/ 29 w 58"/>
                <a:gd name="T57" fmla="*/ 60 h 60"/>
                <a:gd name="T58" fmla="*/ 29 w 58"/>
                <a:gd name="T59" fmla="*/ 60 h 60"/>
                <a:gd name="T60" fmla="*/ 35 w 58"/>
                <a:gd name="T61" fmla="*/ 59 h 60"/>
                <a:gd name="T62" fmla="*/ 40 w 58"/>
                <a:gd name="T63" fmla="*/ 57 h 60"/>
                <a:gd name="T64" fmla="*/ 45 w 58"/>
                <a:gd name="T65" fmla="*/ 55 h 60"/>
                <a:gd name="T66" fmla="*/ 49 w 58"/>
                <a:gd name="T67" fmla="*/ 51 h 60"/>
                <a:gd name="T68" fmla="*/ 53 w 58"/>
                <a:gd name="T69" fmla="*/ 46 h 60"/>
                <a:gd name="T70" fmla="*/ 56 w 58"/>
                <a:gd name="T71" fmla="*/ 41 h 60"/>
                <a:gd name="T72" fmla="*/ 58 w 58"/>
                <a:gd name="T73" fmla="*/ 35 h 60"/>
                <a:gd name="T74" fmla="*/ 58 w 58"/>
                <a:gd name="T75" fmla="*/ 29 h 60"/>
                <a:gd name="T76" fmla="*/ 58 w 58"/>
                <a:gd name="T77" fmla="*/ 29 h 60"/>
                <a:gd name="T78" fmla="*/ 58 w 58"/>
                <a:gd name="T79" fmla="*/ 25 h 60"/>
                <a:gd name="T80" fmla="*/ 57 w 58"/>
                <a:gd name="T81" fmla="*/ 20 h 60"/>
                <a:gd name="T82" fmla="*/ 55 w 58"/>
                <a:gd name="T83" fmla="*/ 16 h 60"/>
                <a:gd name="T84" fmla="*/ 53 w 58"/>
                <a:gd name="T85" fmla="*/ 13 h 60"/>
                <a:gd name="T86" fmla="*/ 50 w 58"/>
                <a:gd name="T87" fmla="*/ 9 h 60"/>
                <a:gd name="T88" fmla="*/ 47 w 58"/>
                <a:gd name="T89" fmla="*/ 6 h 60"/>
                <a:gd name="T90" fmla="*/ 44 w 58"/>
                <a:gd name="T91" fmla="*/ 4 h 60"/>
                <a:gd name="T92" fmla="*/ 40 w 58"/>
                <a:gd name="T93" fmla="*/ 2 h 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
                <a:gd name="T142" fmla="*/ 0 h 60"/>
                <a:gd name="T143" fmla="*/ 58 w 58"/>
                <a:gd name="T144" fmla="*/ 60 h 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 h="60">
                  <a:moveTo>
                    <a:pt x="40" y="2"/>
                  </a:moveTo>
                  <a:lnTo>
                    <a:pt x="40" y="2"/>
                  </a:ln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path>
              </a:pathLst>
            </a:custGeom>
            <a:noFill/>
            <a:ln w="0">
              <a:solidFill>
                <a:srgbClr val="000000"/>
              </a:solidFill>
              <a:prstDash val="solid"/>
              <a:round/>
              <a:headEnd/>
              <a:tailEnd/>
            </a:ln>
          </p:spPr>
          <p:txBody>
            <a:bodyPr/>
            <a:lstStyle/>
            <a:p>
              <a:endParaRPr lang="ja-JP" altLang="en-US"/>
            </a:p>
          </p:txBody>
        </p:sp>
        <p:sp>
          <p:nvSpPr>
            <p:cNvPr id="50560" name="Freeform 483"/>
            <p:cNvSpPr>
              <a:spLocks/>
            </p:cNvSpPr>
            <p:nvPr/>
          </p:nvSpPr>
          <p:spPr bwMode="auto">
            <a:xfrm>
              <a:off x="3616" y="253"/>
              <a:ext cx="16" cy="45"/>
            </a:xfrm>
            <a:custGeom>
              <a:avLst/>
              <a:gdLst>
                <a:gd name="T0" fmla="*/ 0 w 16"/>
                <a:gd name="T1" fmla="*/ 44 h 45"/>
                <a:gd name="T2" fmla="*/ 0 w 16"/>
                <a:gd name="T3" fmla="*/ 44 h 45"/>
                <a:gd name="T4" fmla="*/ 1 w 16"/>
                <a:gd name="T5" fmla="*/ 44 h 45"/>
                <a:gd name="T6" fmla="*/ 1 w 16"/>
                <a:gd name="T7" fmla="*/ 44 h 45"/>
                <a:gd name="T8" fmla="*/ 1 w 16"/>
                <a:gd name="T9" fmla="*/ 44 h 45"/>
                <a:gd name="T10" fmla="*/ 3 w 16"/>
                <a:gd name="T11" fmla="*/ 44 h 45"/>
                <a:gd name="T12" fmla="*/ 6 w 16"/>
                <a:gd name="T13" fmla="*/ 44 h 45"/>
                <a:gd name="T14" fmla="*/ 8 w 16"/>
                <a:gd name="T15" fmla="*/ 45 h 45"/>
                <a:gd name="T16" fmla="*/ 10 w 16"/>
                <a:gd name="T17" fmla="*/ 45 h 45"/>
                <a:gd name="T18" fmla="*/ 16 w 16"/>
                <a:gd name="T19" fmla="*/ 1 h 45"/>
                <a:gd name="T20" fmla="*/ 14 w 16"/>
                <a:gd name="T21" fmla="*/ 0 h 45"/>
                <a:gd name="T22" fmla="*/ 11 w 16"/>
                <a:gd name="T23" fmla="*/ 0 h 45"/>
                <a:gd name="T24" fmla="*/ 8 w 16"/>
                <a:gd name="T25" fmla="*/ 0 h 45"/>
                <a:gd name="T26" fmla="*/ 6 w 16"/>
                <a:gd name="T27" fmla="*/ 0 h 45"/>
                <a:gd name="T28" fmla="*/ 0 w 16"/>
                <a:gd name="T29" fmla="*/ 44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45"/>
                <a:gd name="T47" fmla="*/ 16 w 16"/>
                <a:gd name="T48" fmla="*/ 45 h 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close/>
                </a:path>
              </a:pathLst>
            </a:custGeom>
            <a:solidFill>
              <a:srgbClr val="FFFFFF"/>
            </a:solidFill>
            <a:ln w="9525">
              <a:noFill/>
              <a:round/>
              <a:headEnd/>
              <a:tailEnd/>
            </a:ln>
          </p:spPr>
          <p:txBody>
            <a:bodyPr/>
            <a:lstStyle/>
            <a:p>
              <a:endParaRPr lang="ja-JP" altLang="en-US"/>
            </a:p>
          </p:txBody>
        </p:sp>
        <p:sp>
          <p:nvSpPr>
            <p:cNvPr id="50561" name="Freeform 484"/>
            <p:cNvSpPr>
              <a:spLocks/>
            </p:cNvSpPr>
            <p:nvPr/>
          </p:nvSpPr>
          <p:spPr bwMode="auto">
            <a:xfrm>
              <a:off x="3616" y="253"/>
              <a:ext cx="16" cy="45"/>
            </a:xfrm>
            <a:custGeom>
              <a:avLst/>
              <a:gdLst>
                <a:gd name="T0" fmla="*/ 0 w 16"/>
                <a:gd name="T1" fmla="*/ 44 h 45"/>
                <a:gd name="T2" fmla="*/ 0 w 16"/>
                <a:gd name="T3" fmla="*/ 44 h 45"/>
                <a:gd name="T4" fmla="*/ 0 w 16"/>
                <a:gd name="T5" fmla="*/ 44 h 45"/>
                <a:gd name="T6" fmla="*/ 1 w 16"/>
                <a:gd name="T7" fmla="*/ 44 h 45"/>
                <a:gd name="T8" fmla="*/ 1 w 16"/>
                <a:gd name="T9" fmla="*/ 44 h 45"/>
                <a:gd name="T10" fmla="*/ 1 w 16"/>
                <a:gd name="T11" fmla="*/ 44 h 45"/>
                <a:gd name="T12" fmla="*/ 1 w 16"/>
                <a:gd name="T13" fmla="*/ 44 h 45"/>
                <a:gd name="T14" fmla="*/ 3 w 16"/>
                <a:gd name="T15" fmla="*/ 44 h 45"/>
                <a:gd name="T16" fmla="*/ 6 w 16"/>
                <a:gd name="T17" fmla="*/ 44 h 45"/>
                <a:gd name="T18" fmla="*/ 8 w 16"/>
                <a:gd name="T19" fmla="*/ 45 h 45"/>
                <a:gd name="T20" fmla="*/ 10 w 16"/>
                <a:gd name="T21" fmla="*/ 45 h 45"/>
                <a:gd name="T22" fmla="*/ 16 w 16"/>
                <a:gd name="T23" fmla="*/ 1 h 45"/>
                <a:gd name="T24" fmla="*/ 16 w 16"/>
                <a:gd name="T25" fmla="*/ 1 h 45"/>
                <a:gd name="T26" fmla="*/ 14 w 16"/>
                <a:gd name="T27" fmla="*/ 0 h 45"/>
                <a:gd name="T28" fmla="*/ 11 w 16"/>
                <a:gd name="T29" fmla="*/ 0 h 45"/>
                <a:gd name="T30" fmla="*/ 8 w 16"/>
                <a:gd name="T31" fmla="*/ 0 h 45"/>
                <a:gd name="T32" fmla="*/ 6 w 16"/>
                <a:gd name="T33" fmla="*/ 0 h 45"/>
                <a:gd name="T34" fmla="*/ 0 w 16"/>
                <a:gd name="T35" fmla="*/ 44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45"/>
                <a:gd name="T56" fmla="*/ 16 w 16"/>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path>
              </a:pathLst>
            </a:custGeom>
            <a:noFill/>
            <a:ln w="0">
              <a:solidFill>
                <a:srgbClr val="000000"/>
              </a:solidFill>
              <a:prstDash val="solid"/>
              <a:round/>
              <a:headEnd/>
              <a:tailEnd/>
            </a:ln>
          </p:spPr>
          <p:txBody>
            <a:bodyPr/>
            <a:lstStyle/>
            <a:p>
              <a:endParaRPr lang="ja-JP" altLang="en-US"/>
            </a:p>
          </p:txBody>
        </p:sp>
        <p:sp>
          <p:nvSpPr>
            <p:cNvPr id="50562" name="Freeform 485"/>
            <p:cNvSpPr>
              <a:spLocks/>
            </p:cNvSpPr>
            <p:nvPr/>
          </p:nvSpPr>
          <p:spPr bwMode="auto">
            <a:xfrm>
              <a:off x="3598" y="297"/>
              <a:ext cx="39" cy="40"/>
            </a:xfrm>
            <a:custGeom>
              <a:avLst/>
              <a:gdLst>
                <a:gd name="T0" fmla="*/ 28 w 39"/>
                <a:gd name="T1" fmla="*/ 1 h 40"/>
                <a:gd name="T2" fmla="*/ 26 w 39"/>
                <a:gd name="T3" fmla="*/ 1 h 40"/>
                <a:gd name="T4" fmla="*/ 24 w 39"/>
                <a:gd name="T5" fmla="*/ 0 h 40"/>
                <a:gd name="T6" fmla="*/ 21 w 39"/>
                <a:gd name="T7" fmla="*/ 0 h 40"/>
                <a:gd name="T8" fmla="*/ 19 w 39"/>
                <a:gd name="T9" fmla="*/ 0 h 40"/>
                <a:gd name="T10" fmla="*/ 19 w 39"/>
                <a:gd name="T11" fmla="*/ 0 h 40"/>
                <a:gd name="T12" fmla="*/ 19 w 39"/>
                <a:gd name="T13" fmla="*/ 0 h 40"/>
                <a:gd name="T14" fmla="*/ 18 w 39"/>
                <a:gd name="T15" fmla="*/ 0 h 40"/>
                <a:gd name="T16" fmla="*/ 18 w 39"/>
                <a:gd name="T17" fmla="*/ 0 h 40"/>
                <a:gd name="T18" fmla="*/ 14 w 39"/>
                <a:gd name="T19" fmla="*/ 0 h 40"/>
                <a:gd name="T20" fmla="*/ 10 w 39"/>
                <a:gd name="T21" fmla="*/ 2 h 40"/>
                <a:gd name="T22" fmla="*/ 7 w 39"/>
                <a:gd name="T23" fmla="*/ 4 h 40"/>
                <a:gd name="T24" fmla="*/ 5 w 39"/>
                <a:gd name="T25" fmla="*/ 6 h 40"/>
                <a:gd name="T26" fmla="*/ 3 w 39"/>
                <a:gd name="T27" fmla="*/ 9 h 40"/>
                <a:gd name="T28" fmla="*/ 1 w 39"/>
                <a:gd name="T29" fmla="*/ 12 h 40"/>
                <a:gd name="T30" fmla="*/ 0 w 39"/>
                <a:gd name="T31" fmla="*/ 16 h 40"/>
                <a:gd name="T32" fmla="*/ 0 w 39"/>
                <a:gd name="T33" fmla="*/ 20 h 40"/>
                <a:gd name="T34" fmla="*/ 0 w 39"/>
                <a:gd name="T35" fmla="*/ 24 h 40"/>
                <a:gd name="T36" fmla="*/ 1 w 39"/>
                <a:gd name="T37" fmla="*/ 28 h 40"/>
                <a:gd name="T38" fmla="*/ 3 w 39"/>
                <a:gd name="T39" fmla="*/ 31 h 40"/>
                <a:gd name="T40" fmla="*/ 5 w 39"/>
                <a:gd name="T41" fmla="*/ 34 h 40"/>
                <a:gd name="T42" fmla="*/ 8 w 39"/>
                <a:gd name="T43" fmla="*/ 37 h 40"/>
                <a:gd name="T44" fmla="*/ 12 w 39"/>
                <a:gd name="T45" fmla="*/ 39 h 40"/>
                <a:gd name="T46" fmla="*/ 16 w 39"/>
                <a:gd name="T47" fmla="*/ 40 h 40"/>
                <a:gd name="T48" fmla="*/ 19 w 39"/>
                <a:gd name="T49" fmla="*/ 40 h 40"/>
                <a:gd name="T50" fmla="*/ 23 w 39"/>
                <a:gd name="T51" fmla="*/ 40 h 40"/>
                <a:gd name="T52" fmla="*/ 27 w 39"/>
                <a:gd name="T53" fmla="*/ 39 h 40"/>
                <a:gd name="T54" fmla="*/ 31 w 39"/>
                <a:gd name="T55" fmla="*/ 37 h 40"/>
                <a:gd name="T56" fmla="*/ 33 w 39"/>
                <a:gd name="T57" fmla="*/ 34 h 40"/>
                <a:gd name="T58" fmla="*/ 36 w 39"/>
                <a:gd name="T59" fmla="*/ 31 h 40"/>
                <a:gd name="T60" fmla="*/ 38 w 39"/>
                <a:gd name="T61" fmla="*/ 28 h 40"/>
                <a:gd name="T62" fmla="*/ 39 w 39"/>
                <a:gd name="T63" fmla="*/ 24 h 40"/>
                <a:gd name="T64" fmla="*/ 39 w 39"/>
                <a:gd name="T65" fmla="*/ 20 h 40"/>
                <a:gd name="T66" fmla="*/ 38 w 39"/>
                <a:gd name="T67" fmla="*/ 14 h 40"/>
                <a:gd name="T68" fmla="*/ 36 w 39"/>
                <a:gd name="T69" fmla="*/ 9 h 40"/>
                <a:gd name="T70" fmla="*/ 33 w 39"/>
                <a:gd name="T71" fmla="*/ 4 h 40"/>
                <a:gd name="T72" fmla="*/ 28 w 39"/>
                <a:gd name="T73" fmla="*/ 1 h 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
                <a:gd name="T112" fmla="*/ 0 h 40"/>
                <a:gd name="T113" fmla="*/ 39 w 39"/>
                <a:gd name="T114" fmla="*/ 40 h 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 h="40">
                  <a:moveTo>
                    <a:pt x="28" y="1"/>
                  </a:move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close/>
                </a:path>
              </a:pathLst>
            </a:custGeom>
            <a:solidFill>
              <a:srgbClr val="3F3F3F"/>
            </a:solidFill>
            <a:ln w="9525">
              <a:noFill/>
              <a:round/>
              <a:headEnd/>
              <a:tailEnd/>
            </a:ln>
          </p:spPr>
          <p:txBody>
            <a:bodyPr/>
            <a:lstStyle/>
            <a:p>
              <a:endParaRPr lang="ja-JP" altLang="en-US"/>
            </a:p>
          </p:txBody>
        </p:sp>
        <p:sp>
          <p:nvSpPr>
            <p:cNvPr id="50563" name="Freeform 486"/>
            <p:cNvSpPr>
              <a:spLocks/>
            </p:cNvSpPr>
            <p:nvPr/>
          </p:nvSpPr>
          <p:spPr bwMode="auto">
            <a:xfrm>
              <a:off x="3598" y="297"/>
              <a:ext cx="39" cy="40"/>
            </a:xfrm>
            <a:custGeom>
              <a:avLst/>
              <a:gdLst>
                <a:gd name="T0" fmla="*/ 28 w 39"/>
                <a:gd name="T1" fmla="*/ 1 h 40"/>
                <a:gd name="T2" fmla="*/ 28 w 39"/>
                <a:gd name="T3" fmla="*/ 1 h 40"/>
                <a:gd name="T4" fmla="*/ 26 w 39"/>
                <a:gd name="T5" fmla="*/ 1 h 40"/>
                <a:gd name="T6" fmla="*/ 24 w 39"/>
                <a:gd name="T7" fmla="*/ 0 h 40"/>
                <a:gd name="T8" fmla="*/ 21 w 39"/>
                <a:gd name="T9" fmla="*/ 0 h 40"/>
                <a:gd name="T10" fmla="*/ 19 w 39"/>
                <a:gd name="T11" fmla="*/ 0 h 40"/>
                <a:gd name="T12" fmla="*/ 19 w 39"/>
                <a:gd name="T13" fmla="*/ 0 h 40"/>
                <a:gd name="T14" fmla="*/ 19 w 39"/>
                <a:gd name="T15" fmla="*/ 0 h 40"/>
                <a:gd name="T16" fmla="*/ 19 w 39"/>
                <a:gd name="T17" fmla="*/ 0 h 40"/>
                <a:gd name="T18" fmla="*/ 18 w 39"/>
                <a:gd name="T19" fmla="*/ 0 h 40"/>
                <a:gd name="T20" fmla="*/ 18 w 39"/>
                <a:gd name="T21" fmla="*/ 0 h 40"/>
                <a:gd name="T22" fmla="*/ 18 w 39"/>
                <a:gd name="T23" fmla="*/ 0 h 40"/>
                <a:gd name="T24" fmla="*/ 14 w 39"/>
                <a:gd name="T25" fmla="*/ 0 h 40"/>
                <a:gd name="T26" fmla="*/ 10 w 39"/>
                <a:gd name="T27" fmla="*/ 2 h 40"/>
                <a:gd name="T28" fmla="*/ 7 w 39"/>
                <a:gd name="T29" fmla="*/ 4 h 40"/>
                <a:gd name="T30" fmla="*/ 5 w 39"/>
                <a:gd name="T31" fmla="*/ 6 h 40"/>
                <a:gd name="T32" fmla="*/ 3 w 39"/>
                <a:gd name="T33" fmla="*/ 9 h 40"/>
                <a:gd name="T34" fmla="*/ 1 w 39"/>
                <a:gd name="T35" fmla="*/ 12 h 40"/>
                <a:gd name="T36" fmla="*/ 0 w 39"/>
                <a:gd name="T37" fmla="*/ 16 h 40"/>
                <a:gd name="T38" fmla="*/ 0 w 39"/>
                <a:gd name="T39" fmla="*/ 20 h 40"/>
                <a:gd name="T40" fmla="*/ 0 w 39"/>
                <a:gd name="T41" fmla="*/ 20 h 40"/>
                <a:gd name="T42" fmla="*/ 0 w 39"/>
                <a:gd name="T43" fmla="*/ 24 h 40"/>
                <a:gd name="T44" fmla="*/ 1 w 39"/>
                <a:gd name="T45" fmla="*/ 28 h 40"/>
                <a:gd name="T46" fmla="*/ 3 w 39"/>
                <a:gd name="T47" fmla="*/ 31 h 40"/>
                <a:gd name="T48" fmla="*/ 5 w 39"/>
                <a:gd name="T49" fmla="*/ 34 h 40"/>
                <a:gd name="T50" fmla="*/ 8 w 39"/>
                <a:gd name="T51" fmla="*/ 37 h 40"/>
                <a:gd name="T52" fmla="*/ 12 w 39"/>
                <a:gd name="T53" fmla="*/ 39 h 40"/>
                <a:gd name="T54" fmla="*/ 16 w 39"/>
                <a:gd name="T55" fmla="*/ 40 h 40"/>
                <a:gd name="T56" fmla="*/ 19 w 39"/>
                <a:gd name="T57" fmla="*/ 40 h 40"/>
                <a:gd name="T58" fmla="*/ 19 w 39"/>
                <a:gd name="T59" fmla="*/ 40 h 40"/>
                <a:gd name="T60" fmla="*/ 23 w 39"/>
                <a:gd name="T61" fmla="*/ 40 h 40"/>
                <a:gd name="T62" fmla="*/ 27 w 39"/>
                <a:gd name="T63" fmla="*/ 39 h 40"/>
                <a:gd name="T64" fmla="*/ 31 w 39"/>
                <a:gd name="T65" fmla="*/ 37 h 40"/>
                <a:gd name="T66" fmla="*/ 33 w 39"/>
                <a:gd name="T67" fmla="*/ 34 h 40"/>
                <a:gd name="T68" fmla="*/ 36 w 39"/>
                <a:gd name="T69" fmla="*/ 31 h 40"/>
                <a:gd name="T70" fmla="*/ 38 w 39"/>
                <a:gd name="T71" fmla="*/ 28 h 40"/>
                <a:gd name="T72" fmla="*/ 39 w 39"/>
                <a:gd name="T73" fmla="*/ 24 h 40"/>
                <a:gd name="T74" fmla="*/ 39 w 39"/>
                <a:gd name="T75" fmla="*/ 20 h 40"/>
                <a:gd name="T76" fmla="*/ 39 w 39"/>
                <a:gd name="T77" fmla="*/ 20 h 40"/>
                <a:gd name="T78" fmla="*/ 38 w 39"/>
                <a:gd name="T79" fmla="*/ 14 h 40"/>
                <a:gd name="T80" fmla="*/ 36 w 39"/>
                <a:gd name="T81" fmla="*/ 9 h 40"/>
                <a:gd name="T82" fmla="*/ 33 w 39"/>
                <a:gd name="T83" fmla="*/ 4 h 40"/>
                <a:gd name="T84" fmla="*/ 28 w 39"/>
                <a:gd name="T85" fmla="*/ 1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0"/>
                <a:gd name="T131" fmla="*/ 39 w 39"/>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0">
                  <a:moveTo>
                    <a:pt x="28" y="1"/>
                  </a:moveTo>
                  <a:lnTo>
                    <a:pt x="28" y="1"/>
                  </a:ln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path>
              </a:pathLst>
            </a:custGeom>
            <a:noFill/>
            <a:ln w="0">
              <a:solidFill>
                <a:srgbClr val="000000"/>
              </a:solidFill>
              <a:prstDash val="solid"/>
              <a:round/>
              <a:headEnd/>
              <a:tailEnd/>
            </a:ln>
          </p:spPr>
          <p:txBody>
            <a:bodyPr/>
            <a:lstStyle/>
            <a:p>
              <a:endParaRPr lang="ja-JP" altLang="en-US"/>
            </a:p>
          </p:txBody>
        </p:sp>
        <p:sp>
          <p:nvSpPr>
            <p:cNvPr id="50564" name="Freeform 487"/>
            <p:cNvSpPr>
              <a:spLocks/>
            </p:cNvSpPr>
            <p:nvPr/>
          </p:nvSpPr>
          <p:spPr bwMode="auto">
            <a:xfrm>
              <a:off x="3543" y="113"/>
              <a:ext cx="16" cy="80"/>
            </a:xfrm>
            <a:custGeom>
              <a:avLst/>
              <a:gdLst>
                <a:gd name="T0" fmla="*/ 12 w 16"/>
                <a:gd name="T1" fmla="*/ 71 h 80"/>
                <a:gd name="T2" fmla="*/ 12 w 16"/>
                <a:gd name="T3" fmla="*/ 70 h 80"/>
                <a:gd name="T4" fmla="*/ 12 w 16"/>
                <a:gd name="T5" fmla="*/ 70 h 80"/>
                <a:gd name="T6" fmla="*/ 12 w 16"/>
                <a:gd name="T7" fmla="*/ 69 h 80"/>
                <a:gd name="T8" fmla="*/ 13 w 16"/>
                <a:gd name="T9" fmla="*/ 68 h 80"/>
                <a:gd name="T10" fmla="*/ 14 w 16"/>
                <a:gd name="T11" fmla="*/ 52 h 80"/>
                <a:gd name="T12" fmla="*/ 15 w 16"/>
                <a:gd name="T13" fmla="*/ 34 h 80"/>
                <a:gd name="T14" fmla="*/ 15 w 16"/>
                <a:gd name="T15" fmla="*/ 19 h 80"/>
                <a:gd name="T16" fmla="*/ 16 w 16"/>
                <a:gd name="T17" fmla="*/ 10 h 80"/>
                <a:gd name="T18" fmla="*/ 14 w 16"/>
                <a:gd name="T19" fmla="*/ 3 h 80"/>
                <a:gd name="T20" fmla="*/ 10 w 16"/>
                <a:gd name="T21" fmla="*/ 0 h 80"/>
                <a:gd name="T22" fmla="*/ 6 w 16"/>
                <a:gd name="T23" fmla="*/ 2 h 80"/>
                <a:gd name="T24" fmla="*/ 4 w 16"/>
                <a:gd name="T25" fmla="*/ 10 h 80"/>
                <a:gd name="T26" fmla="*/ 4 w 16"/>
                <a:gd name="T27" fmla="*/ 23 h 80"/>
                <a:gd name="T28" fmla="*/ 3 w 16"/>
                <a:gd name="T29" fmla="*/ 40 h 80"/>
                <a:gd name="T30" fmla="*/ 2 w 16"/>
                <a:gd name="T31" fmla="*/ 57 h 80"/>
                <a:gd name="T32" fmla="*/ 1 w 16"/>
                <a:gd name="T33" fmla="*/ 72 h 80"/>
                <a:gd name="T34" fmla="*/ 1 w 16"/>
                <a:gd name="T35" fmla="*/ 75 h 80"/>
                <a:gd name="T36" fmla="*/ 1 w 16"/>
                <a:gd name="T37" fmla="*/ 77 h 80"/>
                <a:gd name="T38" fmla="*/ 0 w 16"/>
                <a:gd name="T39" fmla="*/ 79 h 80"/>
                <a:gd name="T40" fmla="*/ 0 w 16"/>
                <a:gd name="T41" fmla="*/ 79 h 80"/>
                <a:gd name="T42" fmla="*/ 2 w 16"/>
                <a:gd name="T43" fmla="*/ 80 h 80"/>
                <a:gd name="T44" fmla="*/ 4 w 16"/>
                <a:gd name="T45" fmla="*/ 79 h 80"/>
                <a:gd name="T46" fmla="*/ 6 w 16"/>
                <a:gd name="T47" fmla="*/ 78 h 80"/>
                <a:gd name="T48" fmla="*/ 9 w 16"/>
                <a:gd name="T49" fmla="*/ 77 h 80"/>
                <a:gd name="T50" fmla="*/ 12 w 16"/>
                <a:gd name="T51" fmla="*/ 77 h 80"/>
                <a:gd name="T52" fmla="*/ 12 w 16"/>
                <a:gd name="T53" fmla="*/ 76 h 80"/>
                <a:gd name="T54" fmla="*/ 12 w 16"/>
                <a:gd name="T55" fmla="*/ 75 h 80"/>
                <a:gd name="T56" fmla="*/ 12 w 16"/>
                <a:gd name="T57" fmla="*/ 73 h 80"/>
                <a:gd name="T58" fmla="*/ 12 w 16"/>
                <a:gd name="T59" fmla="*/ 72 h 80"/>
                <a:gd name="T60" fmla="*/ 12 w 16"/>
                <a:gd name="T61" fmla="*/ 72 h 80"/>
                <a:gd name="T62" fmla="*/ 12 w 16"/>
                <a:gd name="T63" fmla="*/ 72 h 80"/>
                <a:gd name="T64" fmla="*/ 12 w 16"/>
                <a:gd name="T65" fmla="*/ 72 h 80"/>
                <a:gd name="T66" fmla="*/ 12 w 16"/>
                <a:gd name="T67" fmla="*/ 71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80"/>
                <a:gd name="T104" fmla="*/ 16 w 16"/>
                <a:gd name="T105" fmla="*/ 80 h 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80">
                  <a:moveTo>
                    <a:pt x="12" y="71"/>
                  </a:move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close/>
                </a:path>
              </a:pathLst>
            </a:custGeom>
            <a:solidFill>
              <a:srgbClr val="FFFFFF"/>
            </a:solidFill>
            <a:ln w="9525">
              <a:noFill/>
              <a:round/>
              <a:headEnd/>
              <a:tailEnd/>
            </a:ln>
          </p:spPr>
          <p:txBody>
            <a:bodyPr/>
            <a:lstStyle/>
            <a:p>
              <a:endParaRPr lang="ja-JP" altLang="en-US"/>
            </a:p>
          </p:txBody>
        </p:sp>
        <p:sp>
          <p:nvSpPr>
            <p:cNvPr id="50565" name="Freeform 488"/>
            <p:cNvSpPr>
              <a:spLocks/>
            </p:cNvSpPr>
            <p:nvPr/>
          </p:nvSpPr>
          <p:spPr bwMode="auto">
            <a:xfrm>
              <a:off x="3543" y="113"/>
              <a:ext cx="16" cy="80"/>
            </a:xfrm>
            <a:custGeom>
              <a:avLst/>
              <a:gdLst>
                <a:gd name="T0" fmla="*/ 12 w 16"/>
                <a:gd name="T1" fmla="*/ 71 h 80"/>
                <a:gd name="T2" fmla="*/ 12 w 16"/>
                <a:gd name="T3" fmla="*/ 71 h 80"/>
                <a:gd name="T4" fmla="*/ 12 w 16"/>
                <a:gd name="T5" fmla="*/ 70 h 80"/>
                <a:gd name="T6" fmla="*/ 12 w 16"/>
                <a:gd name="T7" fmla="*/ 70 h 80"/>
                <a:gd name="T8" fmla="*/ 12 w 16"/>
                <a:gd name="T9" fmla="*/ 69 h 80"/>
                <a:gd name="T10" fmla="*/ 13 w 16"/>
                <a:gd name="T11" fmla="*/ 68 h 80"/>
                <a:gd name="T12" fmla="*/ 13 w 16"/>
                <a:gd name="T13" fmla="*/ 68 h 80"/>
                <a:gd name="T14" fmla="*/ 14 w 16"/>
                <a:gd name="T15" fmla="*/ 52 h 80"/>
                <a:gd name="T16" fmla="*/ 15 w 16"/>
                <a:gd name="T17" fmla="*/ 34 h 80"/>
                <a:gd name="T18" fmla="*/ 15 w 16"/>
                <a:gd name="T19" fmla="*/ 19 h 80"/>
                <a:gd name="T20" fmla="*/ 16 w 16"/>
                <a:gd name="T21" fmla="*/ 10 h 80"/>
                <a:gd name="T22" fmla="*/ 16 w 16"/>
                <a:gd name="T23" fmla="*/ 10 h 80"/>
                <a:gd name="T24" fmla="*/ 14 w 16"/>
                <a:gd name="T25" fmla="*/ 3 h 80"/>
                <a:gd name="T26" fmla="*/ 10 w 16"/>
                <a:gd name="T27" fmla="*/ 0 h 80"/>
                <a:gd name="T28" fmla="*/ 6 w 16"/>
                <a:gd name="T29" fmla="*/ 2 h 80"/>
                <a:gd name="T30" fmla="*/ 4 w 16"/>
                <a:gd name="T31" fmla="*/ 10 h 80"/>
                <a:gd name="T32" fmla="*/ 4 w 16"/>
                <a:gd name="T33" fmla="*/ 10 h 80"/>
                <a:gd name="T34" fmla="*/ 4 w 16"/>
                <a:gd name="T35" fmla="*/ 23 h 80"/>
                <a:gd name="T36" fmla="*/ 3 w 16"/>
                <a:gd name="T37" fmla="*/ 40 h 80"/>
                <a:gd name="T38" fmla="*/ 2 w 16"/>
                <a:gd name="T39" fmla="*/ 57 h 80"/>
                <a:gd name="T40" fmla="*/ 1 w 16"/>
                <a:gd name="T41" fmla="*/ 72 h 80"/>
                <a:gd name="T42" fmla="*/ 1 w 16"/>
                <a:gd name="T43" fmla="*/ 72 h 80"/>
                <a:gd name="T44" fmla="*/ 1 w 16"/>
                <a:gd name="T45" fmla="*/ 75 h 80"/>
                <a:gd name="T46" fmla="*/ 1 w 16"/>
                <a:gd name="T47" fmla="*/ 77 h 80"/>
                <a:gd name="T48" fmla="*/ 0 w 16"/>
                <a:gd name="T49" fmla="*/ 79 h 80"/>
                <a:gd name="T50" fmla="*/ 0 w 16"/>
                <a:gd name="T51" fmla="*/ 79 h 80"/>
                <a:gd name="T52" fmla="*/ 2 w 16"/>
                <a:gd name="T53" fmla="*/ 80 h 80"/>
                <a:gd name="T54" fmla="*/ 2 w 16"/>
                <a:gd name="T55" fmla="*/ 80 h 80"/>
                <a:gd name="T56" fmla="*/ 4 w 16"/>
                <a:gd name="T57" fmla="*/ 79 h 80"/>
                <a:gd name="T58" fmla="*/ 6 w 16"/>
                <a:gd name="T59" fmla="*/ 78 h 80"/>
                <a:gd name="T60" fmla="*/ 9 w 16"/>
                <a:gd name="T61" fmla="*/ 77 h 80"/>
                <a:gd name="T62" fmla="*/ 12 w 16"/>
                <a:gd name="T63" fmla="*/ 77 h 80"/>
                <a:gd name="T64" fmla="*/ 12 w 16"/>
                <a:gd name="T65" fmla="*/ 77 h 80"/>
                <a:gd name="T66" fmla="*/ 12 w 16"/>
                <a:gd name="T67" fmla="*/ 76 h 80"/>
                <a:gd name="T68" fmla="*/ 12 w 16"/>
                <a:gd name="T69" fmla="*/ 75 h 80"/>
                <a:gd name="T70" fmla="*/ 12 w 16"/>
                <a:gd name="T71" fmla="*/ 73 h 80"/>
                <a:gd name="T72" fmla="*/ 12 w 16"/>
                <a:gd name="T73" fmla="*/ 72 h 80"/>
                <a:gd name="T74" fmla="*/ 12 w 16"/>
                <a:gd name="T75" fmla="*/ 72 h 80"/>
                <a:gd name="T76" fmla="*/ 12 w 16"/>
                <a:gd name="T77" fmla="*/ 72 h 80"/>
                <a:gd name="T78" fmla="*/ 12 w 16"/>
                <a:gd name="T79" fmla="*/ 72 h 80"/>
                <a:gd name="T80" fmla="*/ 12 w 16"/>
                <a:gd name="T81" fmla="*/ 72 h 80"/>
                <a:gd name="T82" fmla="*/ 12 w 16"/>
                <a:gd name="T83" fmla="*/ 71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80"/>
                <a:gd name="T128" fmla="*/ 16 w 1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80">
                  <a:moveTo>
                    <a:pt x="12" y="71"/>
                  </a:moveTo>
                  <a:lnTo>
                    <a:pt x="12" y="71"/>
                  </a:ln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path>
              </a:pathLst>
            </a:custGeom>
            <a:noFill/>
            <a:ln w="0">
              <a:solidFill>
                <a:srgbClr val="000000"/>
              </a:solidFill>
              <a:prstDash val="solid"/>
              <a:round/>
              <a:headEnd/>
              <a:tailEnd/>
            </a:ln>
          </p:spPr>
          <p:txBody>
            <a:bodyPr/>
            <a:lstStyle/>
            <a:p>
              <a:endParaRPr lang="ja-JP" altLang="en-US"/>
            </a:p>
          </p:txBody>
        </p:sp>
        <p:sp>
          <p:nvSpPr>
            <p:cNvPr id="50566" name="Freeform 489"/>
            <p:cNvSpPr>
              <a:spLocks/>
            </p:cNvSpPr>
            <p:nvPr/>
          </p:nvSpPr>
          <p:spPr bwMode="auto">
            <a:xfrm>
              <a:off x="3538" y="190"/>
              <a:ext cx="23" cy="20"/>
            </a:xfrm>
            <a:custGeom>
              <a:avLst/>
              <a:gdLst>
                <a:gd name="T0" fmla="*/ 23 w 23"/>
                <a:gd name="T1" fmla="*/ 20 h 20"/>
                <a:gd name="T2" fmla="*/ 21 w 23"/>
                <a:gd name="T3" fmla="*/ 16 h 20"/>
                <a:gd name="T4" fmla="*/ 19 w 23"/>
                <a:gd name="T5" fmla="*/ 11 h 20"/>
                <a:gd name="T6" fmla="*/ 18 w 23"/>
                <a:gd name="T7" fmla="*/ 8 h 20"/>
                <a:gd name="T8" fmla="*/ 17 w 23"/>
                <a:gd name="T9" fmla="*/ 4 h 20"/>
                <a:gd name="T10" fmla="*/ 17 w 23"/>
                <a:gd name="T11" fmla="*/ 4 h 20"/>
                <a:gd name="T12" fmla="*/ 17 w 23"/>
                <a:gd name="T13" fmla="*/ 4 h 20"/>
                <a:gd name="T14" fmla="*/ 17 w 23"/>
                <a:gd name="T15" fmla="*/ 4 h 20"/>
                <a:gd name="T16" fmla="*/ 17 w 23"/>
                <a:gd name="T17" fmla="*/ 4 h 20"/>
                <a:gd name="T18" fmla="*/ 17 w 23"/>
                <a:gd name="T19" fmla="*/ 3 h 20"/>
                <a:gd name="T20" fmla="*/ 17 w 23"/>
                <a:gd name="T21" fmla="*/ 3 h 20"/>
                <a:gd name="T22" fmla="*/ 17 w 23"/>
                <a:gd name="T23" fmla="*/ 2 h 20"/>
                <a:gd name="T24" fmla="*/ 17 w 23"/>
                <a:gd name="T25" fmla="*/ 2 h 20"/>
                <a:gd name="T26" fmla="*/ 17 w 23"/>
                <a:gd name="T27" fmla="*/ 1 h 20"/>
                <a:gd name="T28" fmla="*/ 17 w 23"/>
                <a:gd name="T29" fmla="*/ 1 h 20"/>
                <a:gd name="T30" fmla="*/ 17 w 23"/>
                <a:gd name="T31" fmla="*/ 1 h 20"/>
                <a:gd name="T32" fmla="*/ 17 w 23"/>
                <a:gd name="T33" fmla="*/ 0 h 20"/>
                <a:gd name="T34" fmla="*/ 14 w 23"/>
                <a:gd name="T35" fmla="*/ 0 h 20"/>
                <a:gd name="T36" fmla="*/ 11 w 23"/>
                <a:gd name="T37" fmla="*/ 1 h 20"/>
                <a:gd name="T38" fmla="*/ 9 w 23"/>
                <a:gd name="T39" fmla="*/ 2 h 20"/>
                <a:gd name="T40" fmla="*/ 7 w 23"/>
                <a:gd name="T41" fmla="*/ 3 h 20"/>
                <a:gd name="T42" fmla="*/ 6 w 23"/>
                <a:gd name="T43" fmla="*/ 3 h 20"/>
                <a:gd name="T44" fmla="*/ 6 w 23"/>
                <a:gd name="T45" fmla="*/ 3 h 20"/>
                <a:gd name="T46" fmla="*/ 5 w 23"/>
                <a:gd name="T47" fmla="*/ 3 h 20"/>
                <a:gd name="T48" fmla="*/ 5 w 23"/>
                <a:gd name="T49" fmla="*/ 3 h 20"/>
                <a:gd name="T50" fmla="*/ 1 w 23"/>
                <a:gd name="T51" fmla="*/ 7 h 20"/>
                <a:gd name="T52" fmla="*/ 0 w 23"/>
                <a:gd name="T53" fmla="*/ 10 h 20"/>
                <a:gd name="T54" fmla="*/ 2 w 23"/>
                <a:gd name="T55" fmla="*/ 13 h 20"/>
                <a:gd name="T56" fmla="*/ 6 w 23"/>
                <a:gd name="T57" fmla="*/ 16 h 20"/>
                <a:gd name="T58" fmla="*/ 7 w 23"/>
                <a:gd name="T59" fmla="*/ 11 h 20"/>
                <a:gd name="T60" fmla="*/ 8 w 23"/>
                <a:gd name="T61" fmla="*/ 8 h 20"/>
                <a:gd name="T62" fmla="*/ 9 w 23"/>
                <a:gd name="T63" fmla="*/ 6 h 20"/>
                <a:gd name="T64" fmla="*/ 9 w 23"/>
                <a:gd name="T65" fmla="*/ 5 h 20"/>
                <a:gd name="T66" fmla="*/ 19 w 23"/>
                <a:gd name="T67" fmla="*/ 12 h 20"/>
                <a:gd name="T68" fmla="*/ 19 w 23"/>
                <a:gd name="T69" fmla="*/ 12 h 20"/>
                <a:gd name="T70" fmla="*/ 19 w 23"/>
                <a:gd name="T71" fmla="*/ 14 h 20"/>
                <a:gd name="T72" fmla="*/ 18 w 23"/>
                <a:gd name="T73" fmla="*/ 16 h 20"/>
                <a:gd name="T74" fmla="*/ 17 w 23"/>
                <a:gd name="T75" fmla="*/ 20 h 20"/>
                <a:gd name="T76" fmla="*/ 18 w 23"/>
                <a:gd name="T77" fmla="*/ 20 h 20"/>
                <a:gd name="T78" fmla="*/ 20 w 23"/>
                <a:gd name="T79" fmla="*/ 20 h 20"/>
                <a:gd name="T80" fmla="*/ 21 w 23"/>
                <a:gd name="T81" fmla="*/ 20 h 20"/>
                <a:gd name="T82" fmla="*/ 23 w 23"/>
                <a:gd name="T83" fmla="*/ 20 h 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
                <a:gd name="T127" fmla="*/ 0 h 20"/>
                <a:gd name="T128" fmla="*/ 23 w 23"/>
                <a:gd name="T129" fmla="*/ 20 h 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 h="20">
                  <a:moveTo>
                    <a:pt x="23" y="20"/>
                  </a:move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close/>
                </a:path>
              </a:pathLst>
            </a:custGeom>
            <a:solidFill>
              <a:srgbClr val="BFBFBF"/>
            </a:solidFill>
            <a:ln w="9525">
              <a:noFill/>
              <a:round/>
              <a:headEnd/>
              <a:tailEnd/>
            </a:ln>
          </p:spPr>
          <p:txBody>
            <a:bodyPr/>
            <a:lstStyle/>
            <a:p>
              <a:endParaRPr lang="ja-JP" altLang="en-US"/>
            </a:p>
          </p:txBody>
        </p:sp>
        <p:sp>
          <p:nvSpPr>
            <p:cNvPr id="50567" name="Freeform 490"/>
            <p:cNvSpPr>
              <a:spLocks/>
            </p:cNvSpPr>
            <p:nvPr/>
          </p:nvSpPr>
          <p:spPr bwMode="auto">
            <a:xfrm>
              <a:off x="3538" y="190"/>
              <a:ext cx="23" cy="20"/>
            </a:xfrm>
            <a:custGeom>
              <a:avLst/>
              <a:gdLst>
                <a:gd name="T0" fmla="*/ 23 w 23"/>
                <a:gd name="T1" fmla="*/ 20 h 20"/>
                <a:gd name="T2" fmla="*/ 23 w 23"/>
                <a:gd name="T3" fmla="*/ 20 h 20"/>
                <a:gd name="T4" fmla="*/ 21 w 23"/>
                <a:gd name="T5" fmla="*/ 16 h 20"/>
                <a:gd name="T6" fmla="*/ 19 w 23"/>
                <a:gd name="T7" fmla="*/ 11 h 20"/>
                <a:gd name="T8" fmla="*/ 18 w 23"/>
                <a:gd name="T9" fmla="*/ 8 h 20"/>
                <a:gd name="T10" fmla="*/ 17 w 23"/>
                <a:gd name="T11" fmla="*/ 4 h 20"/>
                <a:gd name="T12" fmla="*/ 17 w 23"/>
                <a:gd name="T13" fmla="*/ 4 h 20"/>
                <a:gd name="T14" fmla="*/ 17 w 23"/>
                <a:gd name="T15" fmla="*/ 4 h 20"/>
                <a:gd name="T16" fmla="*/ 17 w 23"/>
                <a:gd name="T17" fmla="*/ 4 h 20"/>
                <a:gd name="T18" fmla="*/ 17 w 23"/>
                <a:gd name="T19" fmla="*/ 4 h 20"/>
                <a:gd name="T20" fmla="*/ 17 w 23"/>
                <a:gd name="T21" fmla="*/ 4 h 20"/>
                <a:gd name="T22" fmla="*/ 17 w 23"/>
                <a:gd name="T23" fmla="*/ 4 h 20"/>
                <a:gd name="T24" fmla="*/ 17 w 23"/>
                <a:gd name="T25" fmla="*/ 3 h 20"/>
                <a:gd name="T26" fmla="*/ 17 w 23"/>
                <a:gd name="T27" fmla="*/ 3 h 20"/>
                <a:gd name="T28" fmla="*/ 17 w 23"/>
                <a:gd name="T29" fmla="*/ 2 h 20"/>
                <a:gd name="T30" fmla="*/ 17 w 23"/>
                <a:gd name="T31" fmla="*/ 2 h 20"/>
                <a:gd name="T32" fmla="*/ 17 w 23"/>
                <a:gd name="T33" fmla="*/ 2 h 20"/>
                <a:gd name="T34" fmla="*/ 17 w 23"/>
                <a:gd name="T35" fmla="*/ 1 h 20"/>
                <a:gd name="T36" fmla="*/ 17 w 23"/>
                <a:gd name="T37" fmla="*/ 1 h 20"/>
                <a:gd name="T38" fmla="*/ 17 w 23"/>
                <a:gd name="T39" fmla="*/ 1 h 20"/>
                <a:gd name="T40" fmla="*/ 17 w 23"/>
                <a:gd name="T41" fmla="*/ 0 h 20"/>
                <a:gd name="T42" fmla="*/ 17 w 23"/>
                <a:gd name="T43" fmla="*/ 0 h 20"/>
                <a:gd name="T44" fmla="*/ 14 w 23"/>
                <a:gd name="T45" fmla="*/ 0 h 20"/>
                <a:gd name="T46" fmla="*/ 11 w 23"/>
                <a:gd name="T47" fmla="*/ 1 h 20"/>
                <a:gd name="T48" fmla="*/ 9 w 23"/>
                <a:gd name="T49" fmla="*/ 2 h 20"/>
                <a:gd name="T50" fmla="*/ 7 w 23"/>
                <a:gd name="T51" fmla="*/ 3 h 20"/>
                <a:gd name="T52" fmla="*/ 7 w 23"/>
                <a:gd name="T53" fmla="*/ 3 h 20"/>
                <a:gd name="T54" fmla="*/ 6 w 23"/>
                <a:gd name="T55" fmla="*/ 3 h 20"/>
                <a:gd name="T56" fmla="*/ 6 w 23"/>
                <a:gd name="T57" fmla="*/ 3 h 20"/>
                <a:gd name="T58" fmla="*/ 5 w 23"/>
                <a:gd name="T59" fmla="*/ 3 h 20"/>
                <a:gd name="T60" fmla="*/ 5 w 23"/>
                <a:gd name="T61" fmla="*/ 3 h 20"/>
                <a:gd name="T62" fmla="*/ 5 w 23"/>
                <a:gd name="T63" fmla="*/ 3 h 20"/>
                <a:gd name="T64" fmla="*/ 1 w 23"/>
                <a:gd name="T65" fmla="*/ 7 h 20"/>
                <a:gd name="T66" fmla="*/ 0 w 23"/>
                <a:gd name="T67" fmla="*/ 10 h 20"/>
                <a:gd name="T68" fmla="*/ 2 w 23"/>
                <a:gd name="T69" fmla="*/ 13 h 20"/>
                <a:gd name="T70" fmla="*/ 6 w 23"/>
                <a:gd name="T71" fmla="*/ 16 h 20"/>
                <a:gd name="T72" fmla="*/ 6 w 23"/>
                <a:gd name="T73" fmla="*/ 16 h 20"/>
                <a:gd name="T74" fmla="*/ 7 w 23"/>
                <a:gd name="T75" fmla="*/ 11 h 20"/>
                <a:gd name="T76" fmla="*/ 8 w 23"/>
                <a:gd name="T77" fmla="*/ 8 h 20"/>
                <a:gd name="T78" fmla="*/ 9 w 23"/>
                <a:gd name="T79" fmla="*/ 6 h 20"/>
                <a:gd name="T80" fmla="*/ 9 w 23"/>
                <a:gd name="T81" fmla="*/ 5 h 20"/>
                <a:gd name="T82" fmla="*/ 19 w 23"/>
                <a:gd name="T83" fmla="*/ 12 h 20"/>
                <a:gd name="T84" fmla="*/ 19 w 23"/>
                <a:gd name="T85" fmla="*/ 12 h 20"/>
                <a:gd name="T86" fmla="*/ 19 w 23"/>
                <a:gd name="T87" fmla="*/ 12 h 20"/>
                <a:gd name="T88" fmla="*/ 19 w 23"/>
                <a:gd name="T89" fmla="*/ 14 h 20"/>
                <a:gd name="T90" fmla="*/ 18 w 23"/>
                <a:gd name="T91" fmla="*/ 16 h 20"/>
                <a:gd name="T92" fmla="*/ 17 w 23"/>
                <a:gd name="T93" fmla="*/ 20 h 20"/>
                <a:gd name="T94" fmla="*/ 17 w 23"/>
                <a:gd name="T95" fmla="*/ 20 h 20"/>
                <a:gd name="T96" fmla="*/ 18 w 23"/>
                <a:gd name="T97" fmla="*/ 20 h 20"/>
                <a:gd name="T98" fmla="*/ 20 w 23"/>
                <a:gd name="T99" fmla="*/ 20 h 20"/>
                <a:gd name="T100" fmla="*/ 21 w 23"/>
                <a:gd name="T101" fmla="*/ 20 h 20"/>
                <a:gd name="T102" fmla="*/ 23 w 23"/>
                <a:gd name="T103" fmla="*/ 20 h 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
                <a:gd name="T157" fmla="*/ 0 h 20"/>
                <a:gd name="T158" fmla="*/ 23 w 23"/>
                <a:gd name="T159" fmla="*/ 20 h 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 h="20">
                  <a:moveTo>
                    <a:pt x="23" y="20"/>
                  </a:moveTo>
                  <a:lnTo>
                    <a:pt x="23" y="20"/>
                  </a:ln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path>
              </a:pathLst>
            </a:custGeom>
            <a:noFill/>
            <a:ln w="0">
              <a:solidFill>
                <a:srgbClr val="000000"/>
              </a:solidFill>
              <a:prstDash val="solid"/>
              <a:round/>
              <a:headEnd/>
              <a:tailEnd/>
            </a:ln>
          </p:spPr>
          <p:txBody>
            <a:bodyPr/>
            <a:lstStyle/>
            <a:p>
              <a:endParaRPr lang="ja-JP" altLang="en-US"/>
            </a:p>
          </p:txBody>
        </p:sp>
        <p:sp>
          <p:nvSpPr>
            <p:cNvPr id="50568" name="Freeform 491"/>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1 h 10"/>
                <a:gd name="T12" fmla="*/ 0 w 267"/>
                <a:gd name="T13" fmla="*/ 3 h 10"/>
                <a:gd name="T14" fmla="*/ 0 w 267"/>
                <a:gd name="T15" fmla="*/ 4 h 10"/>
                <a:gd name="T16" fmla="*/ 0 w 267"/>
                <a:gd name="T17" fmla="*/ 5 h 10"/>
                <a:gd name="T18" fmla="*/ 0 w 267"/>
                <a:gd name="T19" fmla="*/ 5 h 10"/>
                <a:gd name="T20" fmla="*/ 0 w 267"/>
                <a:gd name="T21" fmla="*/ 5 h 10"/>
                <a:gd name="T22" fmla="*/ 0 w 267"/>
                <a:gd name="T23" fmla="*/ 5 h 10"/>
                <a:gd name="T24" fmla="*/ 0 w 267"/>
                <a:gd name="T25" fmla="*/ 5 h 10"/>
                <a:gd name="T26" fmla="*/ 0 w 267"/>
                <a:gd name="T27" fmla="*/ 6 h 10"/>
                <a:gd name="T28" fmla="*/ 0 w 267"/>
                <a:gd name="T29" fmla="*/ 6 h 10"/>
                <a:gd name="T30" fmla="*/ 0 w 267"/>
                <a:gd name="T31" fmla="*/ 6 h 10"/>
                <a:gd name="T32" fmla="*/ 0 w 267"/>
                <a:gd name="T33" fmla="*/ 7 h 10"/>
                <a:gd name="T34" fmla="*/ 0 w 267"/>
                <a:gd name="T35" fmla="*/ 7 h 10"/>
                <a:gd name="T36" fmla="*/ 0 w 267"/>
                <a:gd name="T37" fmla="*/ 8 h 10"/>
                <a:gd name="T38" fmla="*/ 0 w 267"/>
                <a:gd name="T39" fmla="*/ 8 h 10"/>
                <a:gd name="T40" fmla="*/ 0 w 267"/>
                <a:gd name="T41" fmla="*/ 9 h 10"/>
                <a:gd name="T42" fmla="*/ 12 w 267"/>
                <a:gd name="T43" fmla="*/ 9 h 10"/>
                <a:gd name="T44" fmla="*/ 24 w 267"/>
                <a:gd name="T45" fmla="*/ 9 h 10"/>
                <a:gd name="T46" fmla="*/ 37 w 267"/>
                <a:gd name="T47" fmla="*/ 9 h 10"/>
                <a:gd name="T48" fmla="*/ 51 w 267"/>
                <a:gd name="T49" fmla="*/ 9 h 10"/>
                <a:gd name="T50" fmla="*/ 65 w 267"/>
                <a:gd name="T51" fmla="*/ 9 h 10"/>
                <a:gd name="T52" fmla="*/ 80 w 267"/>
                <a:gd name="T53" fmla="*/ 10 h 10"/>
                <a:gd name="T54" fmla="*/ 96 w 267"/>
                <a:gd name="T55" fmla="*/ 10 h 10"/>
                <a:gd name="T56" fmla="*/ 113 w 267"/>
                <a:gd name="T57" fmla="*/ 10 h 10"/>
                <a:gd name="T58" fmla="*/ 130 w 267"/>
                <a:gd name="T59" fmla="*/ 10 h 10"/>
                <a:gd name="T60" fmla="*/ 147 w 267"/>
                <a:gd name="T61" fmla="*/ 10 h 10"/>
                <a:gd name="T62" fmla="*/ 166 w 267"/>
                <a:gd name="T63" fmla="*/ 10 h 10"/>
                <a:gd name="T64" fmla="*/ 185 w 267"/>
                <a:gd name="T65" fmla="*/ 10 h 10"/>
                <a:gd name="T66" fmla="*/ 203 w 267"/>
                <a:gd name="T67" fmla="*/ 9 h 10"/>
                <a:gd name="T68" fmla="*/ 223 w 267"/>
                <a:gd name="T69" fmla="*/ 9 h 10"/>
                <a:gd name="T70" fmla="*/ 243 w 267"/>
                <a:gd name="T71" fmla="*/ 9 h 10"/>
                <a:gd name="T72" fmla="*/ 263 w 267"/>
                <a:gd name="T73" fmla="*/ 9 h 10"/>
                <a:gd name="T74" fmla="*/ 267 w 267"/>
                <a:gd name="T75" fmla="*/ 0 h 10"/>
                <a:gd name="T76" fmla="*/ 246 w 267"/>
                <a:gd name="T77" fmla="*/ 1 h 10"/>
                <a:gd name="T78" fmla="*/ 226 w 267"/>
                <a:gd name="T79" fmla="*/ 1 h 10"/>
                <a:gd name="T80" fmla="*/ 206 w 267"/>
                <a:gd name="T81" fmla="*/ 1 h 10"/>
                <a:gd name="T82" fmla="*/ 187 w 267"/>
                <a:gd name="T83" fmla="*/ 1 h 10"/>
                <a:gd name="T84" fmla="*/ 168 w 267"/>
                <a:gd name="T85" fmla="*/ 1 h 10"/>
                <a:gd name="T86" fmla="*/ 149 w 267"/>
                <a:gd name="T87" fmla="*/ 1 h 10"/>
                <a:gd name="T88" fmla="*/ 132 w 267"/>
                <a:gd name="T89" fmla="*/ 1 h 10"/>
                <a:gd name="T90" fmla="*/ 114 w 267"/>
                <a:gd name="T91" fmla="*/ 1 h 10"/>
                <a:gd name="T92" fmla="*/ 98 w 267"/>
                <a:gd name="T93" fmla="*/ 1 h 10"/>
                <a:gd name="T94" fmla="*/ 81 w 267"/>
                <a:gd name="T95" fmla="*/ 1 h 10"/>
                <a:gd name="T96" fmla="*/ 66 w 267"/>
                <a:gd name="T97" fmla="*/ 1 h 10"/>
                <a:gd name="T98" fmla="*/ 51 w 267"/>
                <a:gd name="T99" fmla="*/ 1 h 10"/>
                <a:gd name="T100" fmla="*/ 37 w 267"/>
                <a:gd name="T101" fmla="*/ 1 h 10"/>
                <a:gd name="T102" fmla="*/ 24 w 267"/>
                <a:gd name="T103" fmla="*/ 1 h 10"/>
                <a:gd name="T104" fmla="*/ 12 w 267"/>
                <a:gd name="T105" fmla="*/ 0 h 10"/>
                <a:gd name="T106" fmla="*/ 0 w 267"/>
                <a:gd name="T107" fmla="*/ 0 h 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7"/>
                <a:gd name="T163" fmla="*/ 0 h 10"/>
                <a:gd name="T164" fmla="*/ 267 w 267"/>
                <a:gd name="T165" fmla="*/ 10 h 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close/>
                </a:path>
              </a:pathLst>
            </a:custGeom>
            <a:solidFill>
              <a:srgbClr val="BFBFBF"/>
            </a:solidFill>
            <a:ln w="9525">
              <a:noFill/>
              <a:round/>
              <a:headEnd/>
              <a:tailEnd/>
            </a:ln>
          </p:spPr>
          <p:txBody>
            <a:bodyPr/>
            <a:lstStyle/>
            <a:p>
              <a:endParaRPr lang="ja-JP" altLang="en-US"/>
            </a:p>
          </p:txBody>
        </p:sp>
        <p:sp>
          <p:nvSpPr>
            <p:cNvPr id="50569" name="Freeform 492"/>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0 h 10"/>
                <a:gd name="T12" fmla="*/ 0 w 267"/>
                <a:gd name="T13" fmla="*/ 0 h 10"/>
                <a:gd name="T14" fmla="*/ 0 w 267"/>
                <a:gd name="T15" fmla="*/ 1 h 10"/>
                <a:gd name="T16" fmla="*/ 0 w 267"/>
                <a:gd name="T17" fmla="*/ 3 h 10"/>
                <a:gd name="T18" fmla="*/ 0 w 267"/>
                <a:gd name="T19" fmla="*/ 4 h 10"/>
                <a:gd name="T20" fmla="*/ 0 w 267"/>
                <a:gd name="T21" fmla="*/ 5 h 10"/>
                <a:gd name="T22" fmla="*/ 0 w 267"/>
                <a:gd name="T23" fmla="*/ 5 h 10"/>
                <a:gd name="T24" fmla="*/ 0 w 267"/>
                <a:gd name="T25" fmla="*/ 5 h 10"/>
                <a:gd name="T26" fmla="*/ 0 w 267"/>
                <a:gd name="T27" fmla="*/ 5 h 10"/>
                <a:gd name="T28" fmla="*/ 0 w 267"/>
                <a:gd name="T29" fmla="*/ 5 h 10"/>
                <a:gd name="T30" fmla="*/ 0 w 267"/>
                <a:gd name="T31" fmla="*/ 5 h 10"/>
                <a:gd name="T32" fmla="*/ 0 w 267"/>
                <a:gd name="T33" fmla="*/ 5 h 10"/>
                <a:gd name="T34" fmla="*/ 0 w 267"/>
                <a:gd name="T35" fmla="*/ 6 h 10"/>
                <a:gd name="T36" fmla="*/ 0 w 267"/>
                <a:gd name="T37" fmla="*/ 6 h 10"/>
                <a:gd name="T38" fmla="*/ 0 w 267"/>
                <a:gd name="T39" fmla="*/ 6 h 10"/>
                <a:gd name="T40" fmla="*/ 0 w 267"/>
                <a:gd name="T41" fmla="*/ 7 h 10"/>
                <a:gd name="T42" fmla="*/ 0 w 267"/>
                <a:gd name="T43" fmla="*/ 7 h 10"/>
                <a:gd name="T44" fmla="*/ 0 w 267"/>
                <a:gd name="T45" fmla="*/ 7 h 10"/>
                <a:gd name="T46" fmla="*/ 0 w 267"/>
                <a:gd name="T47" fmla="*/ 8 h 10"/>
                <a:gd name="T48" fmla="*/ 0 w 267"/>
                <a:gd name="T49" fmla="*/ 8 h 10"/>
                <a:gd name="T50" fmla="*/ 0 w 267"/>
                <a:gd name="T51" fmla="*/ 9 h 10"/>
                <a:gd name="T52" fmla="*/ 0 w 267"/>
                <a:gd name="T53" fmla="*/ 9 h 10"/>
                <a:gd name="T54" fmla="*/ 12 w 267"/>
                <a:gd name="T55" fmla="*/ 9 h 10"/>
                <a:gd name="T56" fmla="*/ 24 w 267"/>
                <a:gd name="T57" fmla="*/ 9 h 10"/>
                <a:gd name="T58" fmla="*/ 37 w 267"/>
                <a:gd name="T59" fmla="*/ 9 h 10"/>
                <a:gd name="T60" fmla="*/ 51 w 267"/>
                <a:gd name="T61" fmla="*/ 9 h 10"/>
                <a:gd name="T62" fmla="*/ 65 w 267"/>
                <a:gd name="T63" fmla="*/ 9 h 10"/>
                <a:gd name="T64" fmla="*/ 80 w 267"/>
                <a:gd name="T65" fmla="*/ 10 h 10"/>
                <a:gd name="T66" fmla="*/ 96 w 267"/>
                <a:gd name="T67" fmla="*/ 10 h 10"/>
                <a:gd name="T68" fmla="*/ 113 w 267"/>
                <a:gd name="T69" fmla="*/ 10 h 10"/>
                <a:gd name="T70" fmla="*/ 130 w 267"/>
                <a:gd name="T71" fmla="*/ 10 h 10"/>
                <a:gd name="T72" fmla="*/ 147 w 267"/>
                <a:gd name="T73" fmla="*/ 10 h 10"/>
                <a:gd name="T74" fmla="*/ 166 w 267"/>
                <a:gd name="T75" fmla="*/ 10 h 10"/>
                <a:gd name="T76" fmla="*/ 185 w 267"/>
                <a:gd name="T77" fmla="*/ 10 h 10"/>
                <a:gd name="T78" fmla="*/ 203 w 267"/>
                <a:gd name="T79" fmla="*/ 9 h 10"/>
                <a:gd name="T80" fmla="*/ 223 w 267"/>
                <a:gd name="T81" fmla="*/ 9 h 10"/>
                <a:gd name="T82" fmla="*/ 243 w 267"/>
                <a:gd name="T83" fmla="*/ 9 h 10"/>
                <a:gd name="T84" fmla="*/ 263 w 267"/>
                <a:gd name="T85" fmla="*/ 9 h 10"/>
                <a:gd name="T86" fmla="*/ 267 w 267"/>
                <a:gd name="T87" fmla="*/ 0 h 10"/>
                <a:gd name="T88" fmla="*/ 267 w 267"/>
                <a:gd name="T89" fmla="*/ 0 h 10"/>
                <a:gd name="T90" fmla="*/ 246 w 267"/>
                <a:gd name="T91" fmla="*/ 1 h 10"/>
                <a:gd name="T92" fmla="*/ 226 w 267"/>
                <a:gd name="T93" fmla="*/ 1 h 10"/>
                <a:gd name="T94" fmla="*/ 206 w 267"/>
                <a:gd name="T95" fmla="*/ 1 h 10"/>
                <a:gd name="T96" fmla="*/ 187 w 267"/>
                <a:gd name="T97" fmla="*/ 1 h 10"/>
                <a:gd name="T98" fmla="*/ 168 w 267"/>
                <a:gd name="T99" fmla="*/ 1 h 10"/>
                <a:gd name="T100" fmla="*/ 149 w 267"/>
                <a:gd name="T101" fmla="*/ 1 h 10"/>
                <a:gd name="T102" fmla="*/ 132 w 267"/>
                <a:gd name="T103" fmla="*/ 1 h 10"/>
                <a:gd name="T104" fmla="*/ 114 w 267"/>
                <a:gd name="T105" fmla="*/ 1 h 10"/>
                <a:gd name="T106" fmla="*/ 98 w 267"/>
                <a:gd name="T107" fmla="*/ 1 h 10"/>
                <a:gd name="T108" fmla="*/ 81 w 267"/>
                <a:gd name="T109" fmla="*/ 1 h 10"/>
                <a:gd name="T110" fmla="*/ 66 w 267"/>
                <a:gd name="T111" fmla="*/ 1 h 10"/>
                <a:gd name="T112" fmla="*/ 51 w 267"/>
                <a:gd name="T113" fmla="*/ 1 h 10"/>
                <a:gd name="T114" fmla="*/ 37 w 267"/>
                <a:gd name="T115" fmla="*/ 1 h 10"/>
                <a:gd name="T116" fmla="*/ 24 w 267"/>
                <a:gd name="T117" fmla="*/ 1 h 10"/>
                <a:gd name="T118" fmla="*/ 12 w 267"/>
                <a:gd name="T119" fmla="*/ 0 h 10"/>
                <a:gd name="T120" fmla="*/ 0 w 267"/>
                <a:gd name="T121" fmla="*/ 0 h 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10"/>
                <a:gd name="T185" fmla="*/ 267 w 267"/>
                <a:gd name="T186" fmla="*/ 10 h 1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570" name="Freeform 493"/>
            <p:cNvSpPr>
              <a:spLocks/>
            </p:cNvSpPr>
            <p:nvPr/>
          </p:nvSpPr>
          <p:spPr bwMode="auto">
            <a:xfrm>
              <a:off x="3555" y="190"/>
              <a:ext cx="1" cy="2"/>
            </a:xfrm>
            <a:custGeom>
              <a:avLst/>
              <a:gdLst>
                <a:gd name="T0" fmla="*/ 0 w 1"/>
                <a:gd name="T1" fmla="*/ 0 h 2"/>
                <a:gd name="T2" fmla="*/ 0 w 1"/>
                <a:gd name="T3" fmla="*/ 1 h 2"/>
                <a:gd name="T4" fmla="*/ 0 w 1"/>
                <a:gd name="T5" fmla="*/ 1 h 2"/>
                <a:gd name="T6" fmla="*/ 0 w 1"/>
                <a:gd name="T7" fmla="*/ 1 h 2"/>
                <a:gd name="T8" fmla="*/ 0 w 1"/>
                <a:gd name="T9" fmla="*/ 2 h 2"/>
                <a:gd name="T10" fmla="*/ 0 w 1"/>
                <a:gd name="T11" fmla="*/ 1 h 2"/>
                <a:gd name="T12" fmla="*/ 0 w 1"/>
                <a:gd name="T13" fmla="*/ 1 h 2"/>
                <a:gd name="T14" fmla="*/ 0 w 1"/>
                <a:gd name="T15" fmla="*/ 1 h 2"/>
                <a:gd name="T16" fmla="*/ 0 w 1"/>
                <a:gd name="T17" fmla="*/ 0 h 2"/>
                <a:gd name="T18" fmla="*/ 0 w 1"/>
                <a:gd name="T19" fmla="*/ 0 h 2"/>
                <a:gd name="T20" fmla="*/ 0 w 1"/>
                <a:gd name="T21" fmla="*/ 0 h 2"/>
                <a:gd name="T22" fmla="*/ 0 w 1"/>
                <a:gd name="T23" fmla="*/ 0 h 2"/>
                <a:gd name="T24" fmla="*/ 0 w 1"/>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0"/>
                  </a:moveTo>
                  <a:lnTo>
                    <a:pt x="0" y="1"/>
                  </a:lnTo>
                  <a:lnTo>
                    <a:pt x="0" y="2"/>
                  </a:lnTo>
                  <a:lnTo>
                    <a:pt x="0" y="1"/>
                  </a:lnTo>
                  <a:lnTo>
                    <a:pt x="0" y="0"/>
                  </a:lnTo>
                  <a:close/>
                </a:path>
              </a:pathLst>
            </a:custGeom>
            <a:solidFill>
              <a:srgbClr val="FFFFFF"/>
            </a:solidFill>
            <a:ln w="9525">
              <a:noFill/>
              <a:round/>
              <a:headEnd/>
              <a:tailEnd/>
            </a:ln>
          </p:spPr>
          <p:txBody>
            <a:bodyPr/>
            <a:lstStyle/>
            <a:p>
              <a:endParaRPr lang="ja-JP" altLang="en-US"/>
            </a:p>
          </p:txBody>
        </p:sp>
        <p:sp>
          <p:nvSpPr>
            <p:cNvPr id="50571" name="Freeform 494"/>
            <p:cNvSpPr>
              <a:spLocks/>
            </p:cNvSpPr>
            <p:nvPr/>
          </p:nvSpPr>
          <p:spPr bwMode="auto">
            <a:xfrm>
              <a:off x="3555" y="190"/>
              <a:ext cx="1" cy="2"/>
            </a:xfrm>
            <a:custGeom>
              <a:avLst/>
              <a:gdLst>
                <a:gd name="T0" fmla="*/ 0 w 1"/>
                <a:gd name="T1" fmla="*/ 0 h 2"/>
                <a:gd name="T2" fmla="*/ 0 w 1"/>
                <a:gd name="T3" fmla="*/ 0 h 2"/>
                <a:gd name="T4" fmla="*/ 0 w 1"/>
                <a:gd name="T5" fmla="*/ 1 h 2"/>
                <a:gd name="T6" fmla="*/ 0 w 1"/>
                <a:gd name="T7" fmla="*/ 1 h 2"/>
                <a:gd name="T8" fmla="*/ 0 w 1"/>
                <a:gd name="T9" fmla="*/ 1 h 2"/>
                <a:gd name="T10" fmla="*/ 0 w 1"/>
                <a:gd name="T11" fmla="*/ 2 h 2"/>
                <a:gd name="T12" fmla="*/ 0 w 1"/>
                <a:gd name="T13" fmla="*/ 2 h 2"/>
                <a:gd name="T14" fmla="*/ 0 w 1"/>
                <a:gd name="T15" fmla="*/ 1 h 2"/>
                <a:gd name="T16" fmla="*/ 0 w 1"/>
                <a:gd name="T17" fmla="*/ 1 h 2"/>
                <a:gd name="T18" fmla="*/ 0 w 1"/>
                <a:gd name="T19" fmla="*/ 1 h 2"/>
                <a:gd name="T20" fmla="*/ 0 w 1"/>
                <a:gd name="T21" fmla="*/ 0 h 2"/>
                <a:gd name="T22" fmla="*/ 0 w 1"/>
                <a:gd name="T23" fmla="*/ 0 h 2"/>
                <a:gd name="T24" fmla="*/ 0 w 1"/>
                <a:gd name="T25" fmla="*/ 0 h 2"/>
                <a:gd name="T26" fmla="*/ 0 w 1"/>
                <a:gd name="T27" fmla="*/ 0 h 2"/>
                <a:gd name="T28" fmla="*/ 0 w 1"/>
                <a:gd name="T29" fmla="*/ 0 h 2"/>
                <a:gd name="T30" fmla="*/ 0 w 1"/>
                <a:gd name="T31" fmla="*/ 0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0"/>
                  </a:moveTo>
                  <a:lnTo>
                    <a:pt x="0" y="0"/>
                  </a:lnTo>
                  <a:lnTo>
                    <a:pt x="0" y="1"/>
                  </a:lnTo>
                  <a:lnTo>
                    <a:pt x="0" y="2"/>
                  </a:lnTo>
                  <a:lnTo>
                    <a:pt x="0" y="1"/>
                  </a:lnTo>
                  <a:lnTo>
                    <a:pt x="0" y="0"/>
                  </a:lnTo>
                </a:path>
              </a:pathLst>
            </a:custGeom>
            <a:noFill/>
            <a:ln w="0">
              <a:solidFill>
                <a:srgbClr val="000000"/>
              </a:solidFill>
              <a:prstDash val="solid"/>
              <a:round/>
              <a:headEnd/>
              <a:tailEnd/>
            </a:ln>
          </p:spPr>
          <p:txBody>
            <a:bodyPr/>
            <a:lstStyle/>
            <a:p>
              <a:endParaRPr lang="ja-JP" altLang="en-US"/>
            </a:p>
          </p:txBody>
        </p:sp>
        <p:sp>
          <p:nvSpPr>
            <p:cNvPr id="50572" name="Freeform 495"/>
            <p:cNvSpPr>
              <a:spLocks/>
            </p:cNvSpPr>
            <p:nvPr/>
          </p:nvSpPr>
          <p:spPr bwMode="auto">
            <a:xfrm>
              <a:off x="3555" y="81"/>
              <a:ext cx="303" cy="105"/>
            </a:xfrm>
            <a:custGeom>
              <a:avLst/>
              <a:gdLst>
                <a:gd name="T0" fmla="*/ 303 w 303"/>
                <a:gd name="T1" fmla="*/ 5 h 105"/>
                <a:gd name="T2" fmla="*/ 290 w 303"/>
                <a:gd name="T3" fmla="*/ 3 h 105"/>
                <a:gd name="T4" fmla="*/ 277 w 303"/>
                <a:gd name="T5" fmla="*/ 2 h 105"/>
                <a:gd name="T6" fmla="*/ 264 w 303"/>
                <a:gd name="T7" fmla="*/ 1 h 105"/>
                <a:gd name="T8" fmla="*/ 252 w 303"/>
                <a:gd name="T9" fmla="*/ 0 h 105"/>
                <a:gd name="T10" fmla="*/ 240 w 303"/>
                <a:gd name="T11" fmla="*/ 0 h 105"/>
                <a:gd name="T12" fmla="*/ 231 w 303"/>
                <a:gd name="T13" fmla="*/ 0 h 105"/>
                <a:gd name="T14" fmla="*/ 222 w 303"/>
                <a:gd name="T15" fmla="*/ 0 h 105"/>
                <a:gd name="T16" fmla="*/ 216 w 303"/>
                <a:gd name="T17" fmla="*/ 1 h 105"/>
                <a:gd name="T18" fmla="*/ 215 w 303"/>
                <a:gd name="T19" fmla="*/ 1 h 105"/>
                <a:gd name="T20" fmla="*/ 215 w 303"/>
                <a:gd name="T21" fmla="*/ 1 h 105"/>
                <a:gd name="T22" fmla="*/ 211 w 303"/>
                <a:gd name="T23" fmla="*/ 2 h 105"/>
                <a:gd name="T24" fmla="*/ 206 w 303"/>
                <a:gd name="T25" fmla="*/ 3 h 105"/>
                <a:gd name="T26" fmla="*/ 202 w 303"/>
                <a:gd name="T27" fmla="*/ 6 h 105"/>
                <a:gd name="T28" fmla="*/ 196 w 303"/>
                <a:gd name="T29" fmla="*/ 9 h 105"/>
                <a:gd name="T30" fmla="*/ 200 w 303"/>
                <a:gd name="T31" fmla="*/ 9 h 105"/>
                <a:gd name="T32" fmla="*/ 205 w 303"/>
                <a:gd name="T33" fmla="*/ 9 h 105"/>
                <a:gd name="T34" fmla="*/ 209 w 303"/>
                <a:gd name="T35" fmla="*/ 9 h 105"/>
                <a:gd name="T36" fmla="*/ 214 w 303"/>
                <a:gd name="T37" fmla="*/ 10 h 105"/>
                <a:gd name="T38" fmla="*/ 220 w 303"/>
                <a:gd name="T39" fmla="*/ 12 h 105"/>
                <a:gd name="T40" fmla="*/ 221 w 303"/>
                <a:gd name="T41" fmla="*/ 15 h 105"/>
                <a:gd name="T42" fmla="*/ 219 w 303"/>
                <a:gd name="T43" fmla="*/ 18 h 105"/>
                <a:gd name="T44" fmla="*/ 217 w 303"/>
                <a:gd name="T45" fmla="*/ 19 h 105"/>
                <a:gd name="T46" fmla="*/ 121 w 303"/>
                <a:gd name="T47" fmla="*/ 56 h 105"/>
                <a:gd name="T48" fmla="*/ 117 w 303"/>
                <a:gd name="T49" fmla="*/ 59 h 105"/>
                <a:gd name="T50" fmla="*/ 113 w 303"/>
                <a:gd name="T51" fmla="*/ 60 h 105"/>
                <a:gd name="T52" fmla="*/ 97 w 303"/>
                <a:gd name="T53" fmla="*/ 63 h 105"/>
                <a:gd name="T54" fmla="*/ 80 w 303"/>
                <a:gd name="T55" fmla="*/ 66 h 105"/>
                <a:gd name="T56" fmla="*/ 62 w 303"/>
                <a:gd name="T57" fmla="*/ 70 h 105"/>
                <a:gd name="T58" fmla="*/ 45 w 303"/>
                <a:gd name="T59" fmla="*/ 76 h 105"/>
                <a:gd name="T60" fmla="*/ 29 w 303"/>
                <a:gd name="T61" fmla="*/ 81 h 105"/>
                <a:gd name="T62" fmla="*/ 16 w 303"/>
                <a:gd name="T63" fmla="*/ 88 h 105"/>
                <a:gd name="T64" fmla="*/ 6 w 303"/>
                <a:gd name="T65" fmla="*/ 94 h 105"/>
                <a:gd name="T66" fmla="*/ 1 w 303"/>
                <a:gd name="T67" fmla="*/ 100 h 105"/>
                <a:gd name="T68" fmla="*/ 0 w 303"/>
                <a:gd name="T69" fmla="*/ 102 h 105"/>
                <a:gd name="T70" fmla="*/ 0 w 303"/>
                <a:gd name="T71" fmla="*/ 103 h 105"/>
                <a:gd name="T72" fmla="*/ 0 w 303"/>
                <a:gd name="T73" fmla="*/ 104 h 105"/>
                <a:gd name="T74" fmla="*/ 0 w 303"/>
                <a:gd name="T75" fmla="*/ 104 h 105"/>
                <a:gd name="T76" fmla="*/ 0 w 303"/>
                <a:gd name="T77" fmla="*/ 104 h 105"/>
                <a:gd name="T78" fmla="*/ 0 w 303"/>
                <a:gd name="T79" fmla="*/ 104 h 105"/>
                <a:gd name="T80" fmla="*/ 24 w 303"/>
                <a:gd name="T81" fmla="*/ 105 h 105"/>
                <a:gd name="T82" fmla="*/ 51 w 303"/>
                <a:gd name="T83" fmla="*/ 105 h 105"/>
                <a:gd name="T84" fmla="*/ 81 w 303"/>
                <a:gd name="T85" fmla="*/ 105 h 105"/>
                <a:gd name="T86" fmla="*/ 114 w 303"/>
                <a:gd name="T87" fmla="*/ 105 h 105"/>
                <a:gd name="T88" fmla="*/ 149 w 303"/>
                <a:gd name="T89" fmla="*/ 105 h 105"/>
                <a:gd name="T90" fmla="*/ 187 w 303"/>
                <a:gd name="T91" fmla="*/ 105 h 105"/>
                <a:gd name="T92" fmla="*/ 226 w 303"/>
                <a:gd name="T93" fmla="*/ 105 h 105"/>
                <a:gd name="T94" fmla="*/ 267 w 303"/>
                <a:gd name="T95" fmla="*/ 104 h 105"/>
                <a:gd name="T96" fmla="*/ 270 w 303"/>
                <a:gd name="T97" fmla="*/ 69 h 105"/>
                <a:gd name="T98" fmla="*/ 253 w 303"/>
                <a:gd name="T99" fmla="*/ 69 h 105"/>
                <a:gd name="T100" fmla="*/ 237 w 303"/>
                <a:gd name="T101" fmla="*/ 69 h 105"/>
                <a:gd name="T102" fmla="*/ 223 w 303"/>
                <a:gd name="T103" fmla="*/ 69 h 105"/>
                <a:gd name="T104" fmla="*/ 233 w 303"/>
                <a:gd name="T105" fmla="*/ 14 h 105"/>
                <a:gd name="T106" fmla="*/ 239 w 303"/>
                <a:gd name="T107" fmla="*/ 14 h 105"/>
                <a:gd name="T108" fmla="*/ 254 w 303"/>
                <a:gd name="T109" fmla="*/ 16 h 105"/>
                <a:gd name="T110" fmla="*/ 274 w 303"/>
                <a:gd name="T111" fmla="*/ 17 h 105"/>
                <a:gd name="T112" fmla="*/ 298 w 303"/>
                <a:gd name="T113" fmla="*/ 19 h 10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3"/>
                <a:gd name="T172" fmla="*/ 0 h 105"/>
                <a:gd name="T173" fmla="*/ 303 w 303"/>
                <a:gd name="T174" fmla="*/ 105 h 10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close/>
                </a:path>
              </a:pathLst>
            </a:custGeom>
            <a:solidFill>
              <a:srgbClr val="FFFFFF"/>
            </a:solidFill>
            <a:ln w="9525">
              <a:noFill/>
              <a:round/>
              <a:headEnd/>
              <a:tailEnd/>
            </a:ln>
          </p:spPr>
          <p:txBody>
            <a:bodyPr/>
            <a:lstStyle/>
            <a:p>
              <a:endParaRPr lang="ja-JP" altLang="en-US"/>
            </a:p>
          </p:txBody>
        </p:sp>
        <p:sp>
          <p:nvSpPr>
            <p:cNvPr id="50573" name="Freeform 496"/>
            <p:cNvSpPr>
              <a:spLocks/>
            </p:cNvSpPr>
            <p:nvPr/>
          </p:nvSpPr>
          <p:spPr bwMode="auto">
            <a:xfrm>
              <a:off x="3555" y="81"/>
              <a:ext cx="303" cy="105"/>
            </a:xfrm>
            <a:custGeom>
              <a:avLst/>
              <a:gdLst>
                <a:gd name="T0" fmla="*/ 303 w 303"/>
                <a:gd name="T1" fmla="*/ 5 h 105"/>
                <a:gd name="T2" fmla="*/ 297 w 303"/>
                <a:gd name="T3" fmla="*/ 4 h 105"/>
                <a:gd name="T4" fmla="*/ 284 w 303"/>
                <a:gd name="T5" fmla="*/ 3 h 105"/>
                <a:gd name="T6" fmla="*/ 271 w 303"/>
                <a:gd name="T7" fmla="*/ 2 h 105"/>
                <a:gd name="T8" fmla="*/ 258 w 303"/>
                <a:gd name="T9" fmla="*/ 1 h 105"/>
                <a:gd name="T10" fmla="*/ 246 w 303"/>
                <a:gd name="T11" fmla="*/ 0 h 105"/>
                <a:gd name="T12" fmla="*/ 235 w 303"/>
                <a:gd name="T13" fmla="*/ 0 h 105"/>
                <a:gd name="T14" fmla="*/ 226 w 303"/>
                <a:gd name="T15" fmla="*/ 0 h 105"/>
                <a:gd name="T16" fmla="*/ 218 w 303"/>
                <a:gd name="T17" fmla="*/ 0 h 105"/>
                <a:gd name="T18" fmla="*/ 216 w 303"/>
                <a:gd name="T19" fmla="*/ 1 h 105"/>
                <a:gd name="T20" fmla="*/ 215 w 303"/>
                <a:gd name="T21" fmla="*/ 1 h 105"/>
                <a:gd name="T22" fmla="*/ 215 w 303"/>
                <a:gd name="T23" fmla="*/ 1 h 105"/>
                <a:gd name="T24" fmla="*/ 213 w 303"/>
                <a:gd name="T25" fmla="*/ 1 h 105"/>
                <a:gd name="T26" fmla="*/ 209 w 303"/>
                <a:gd name="T27" fmla="*/ 2 h 105"/>
                <a:gd name="T28" fmla="*/ 204 w 303"/>
                <a:gd name="T29" fmla="*/ 4 h 105"/>
                <a:gd name="T30" fmla="*/ 199 w 303"/>
                <a:gd name="T31" fmla="*/ 7 h 105"/>
                <a:gd name="T32" fmla="*/ 196 w 303"/>
                <a:gd name="T33" fmla="*/ 9 h 105"/>
                <a:gd name="T34" fmla="*/ 200 w 303"/>
                <a:gd name="T35" fmla="*/ 9 h 105"/>
                <a:gd name="T36" fmla="*/ 205 w 303"/>
                <a:gd name="T37" fmla="*/ 9 h 105"/>
                <a:gd name="T38" fmla="*/ 209 w 303"/>
                <a:gd name="T39" fmla="*/ 9 h 105"/>
                <a:gd name="T40" fmla="*/ 214 w 303"/>
                <a:gd name="T41" fmla="*/ 10 h 105"/>
                <a:gd name="T42" fmla="*/ 218 w 303"/>
                <a:gd name="T43" fmla="*/ 11 h 105"/>
                <a:gd name="T44" fmla="*/ 221 w 303"/>
                <a:gd name="T45" fmla="*/ 13 h 105"/>
                <a:gd name="T46" fmla="*/ 220 w 303"/>
                <a:gd name="T47" fmla="*/ 17 h 105"/>
                <a:gd name="T48" fmla="*/ 218 w 303"/>
                <a:gd name="T49" fmla="*/ 19 h 105"/>
                <a:gd name="T50" fmla="*/ 189 w 303"/>
                <a:gd name="T51" fmla="*/ 67 h 105"/>
                <a:gd name="T52" fmla="*/ 121 w 303"/>
                <a:gd name="T53" fmla="*/ 56 h 105"/>
                <a:gd name="T54" fmla="*/ 117 w 303"/>
                <a:gd name="T55" fmla="*/ 59 h 105"/>
                <a:gd name="T56" fmla="*/ 113 w 303"/>
                <a:gd name="T57" fmla="*/ 60 h 105"/>
                <a:gd name="T58" fmla="*/ 105 w 303"/>
                <a:gd name="T59" fmla="*/ 61 h 105"/>
                <a:gd name="T60" fmla="*/ 89 w 303"/>
                <a:gd name="T61" fmla="*/ 64 h 105"/>
                <a:gd name="T62" fmla="*/ 71 w 303"/>
                <a:gd name="T63" fmla="*/ 68 h 105"/>
                <a:gd name="T64" fmla="*/ 53 w 303"/>
                <a:gd name="T65" fmla="*/ 73 h 105"/>
                <a:gd name="T66" fmla="*/ 37 w 303"/>
                <a:gd name="T67" fmla="*/ 78 h 105"/>
                <a:gd name="T68" fmla="*/ 22 w 303"/>
                <a:gd name="T69" fmla="*/ 84 h 105"/>
                <a:gd name="T70" fmla="*/ 11 w 303"/>
                <a:gd name="T71" fmla="*/ 91 h 105"/>
                <a:gd name="T72" fmla="*/ 3 w 303"/>
                <a:gd name="T73" fmla="*/ 97 h 105"/>
                <a:gd name="T74" fmla="*/ 1 w 303"/>
                <a:gd name="T75" fmla="*/ 100 h 105"/>
                <a:gd name="T76" fmla="*/ 0 w 303"/>
                <a:gd name="T77" fmla="*/ 102 h 105"/>
                <a:gd name="T78" fmla="*/ 0 w 303"/>
                <a:gd name="T79" fmla="*/ 103 h 105"/>
                <a:gd name="T80" fmla="*/ 0 w 303"/>
                <a:gd name="T81" fmla="*/ 104 h 105"/>
                <a:gd name="T82" fmla="*/ 0 w 303"/>
                <a:gd name="T83" fmla="*/ 104 h 105"/>
                <a:gd name="T84" fmla="*/ 0 w 303"/>
                <a:gd name="T85" fmla="*/ 104 h 105"/>
                <a:gd name="T86" fmla="*/ 0 w 303"/>
                <a:gd name="T87" fmla="*/ 104 h 105"/>
                <a:gd name="T88" fmla="*/ 0 w 303"/>
                <a:gd name="T89" fmla="*/ 104 h 105"/>
                <a:gd name="T90" fmla="*/ 12 w 303"/>
                <a:gd name="T91" fmla="*/ 104 h 105"/>
                <a:gd name="T92" fmla="*/ 37 w 303"/>
                <a:gd name="T93" fmla="*/ 105 h 105"/>
                <a:gd name="T94" fmla="*/ 66 w 303"/>
                <a:gd name="T95" fmla="*/ 105 h 105"/>
                <a:gd name="T96" fmla="*/ 98 w 303"/>
                <a:gd name="T97" fmla="*/ 105 h 105"/>
                <a:gd name="T98" fmla="*/ 132 w 303"/>
                <a:gd name="T99" fmla="*/ 105 h 105"/>
                <a:gd name="T100" fmla="*/ 168 w 303"/>
                <a:gd name="T101" fmla="*/ 105 h 105"/>
                <a:gd name="T102" fmla="*/ 206 w 303"/>
                <a:gd name="T103" fmla="*/ 105 h 105"/>
                <a:gd name="T104" fmla="*/ 246 w 303"/>
                <a:gd name="T105" fmla="*/ 105 h 105"/>
                <a:gd name="T106" fmla="*/ 279 w 303"/>
                <a:gd name="T107" fmla="*/ 69 h 105"/>
                <a:gd name="T108" fmla="*/ 270 w 303"/>
                <a:gd name="T109" fmla="*/ 69 h 105"/>
                <a:gd name="T110" fmla="*/ 253 w 303"/>
                <a:gd name="T111" fmla="*/ 69 h 105"/>
                <a:gd name="T112" fmla="*/ 237 w 303"/>
                <a:gd name="T113" fmla="*/ 69 h 105"/>
                <a:gd name="T114" fmla="*/ 223 w 303"/>
                <a:gd name="T115" fmla="*/ 69 h 105"/>
                <a:gd name="T116" fmla="*/ 233 w 303"/>
                <a:gd name="T117" fmla="*/ 14 h 105"/>
                <a:gd name="T118" fmla="*/ 235 w 303"/>
                <a:gd name="T119" fmla="*/ 14 h 105"/>
                <a:gd name="T120" fmla="*/ 245 w 303"/>
                <a:gd name="T121" fmla="*/ 15 h 105"/>
                <a:gd name="T122" fmla="*/ 264 w 303"/>
                <a:gd name="T123" fmla="*/ 16 h 105"/>
                <a:gd name="T124" fmla="*/ 286 w 303"/>
                <a:gd name="T125" fmla="*/ 18 h 1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03"/>
                <a:gd name="T190" fmla="*/ 0 h 105"/>
                <a:gd name="T191" fmla="*/ 303 w 303"/>
                <a:gd name="T192" fmla="*/ 105 h 1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path>
              </a:pathLst>
            </a:custGeom>
            <a:noFill/>
            <a:ln w="0">
              <a:solidFill>
                <a:srgbClr val="000000"/>
              </a:solidFill>
              <a:prstDash val="solid"/>
              <a:round/>
              <a:headEnd/>
              <a:tailEnd/>
            </a:ln>
          </p:spPr>
          <p:txBody>
            <a:bodyPr/>
            <a:lstStyle/>
            <a:p>
              <a:endParaRPr lang="ja-JP" altLang="en-US"/>
            </a:p>
          </p:txBody>
        </p:sp>
        <p:sp>
          <p:nvSpPr>
            <p:cNvPr id="50574" name="Freeform 497"/>
            <p:cNvSpPr>
              <a:spLocks/>
            </p:cNvSpPr>
            <p:nvPr/>
          </p:nvSpPr>
          <p:spPr bwMode="auto">
            <a:xfrm>
              <a:off x="3528" y="195"/>
              <a:ext cx="29" cy="83"/>
            </a:xfrm>
            <a:custGeom>
              <a:avLst/>
              <a:gdLst>
                <a:gd name="T0" fmla="*/ 19 w 29"/>
                <a:gd name="T1" fmla="*/ 0 h 83"/>
                <a:gd name="T2" fmla="*/ 19 w 29"/>
                <a:gd name="T3" fmla="*/ 1 h 83"/>
                <a:gd name="T4" fmla="*/ 18 w 29"/>
                <a:gd name="T5" fmla="*/ 3 h 83"/>
                <a:gd name="T6" fmla="*/ 17 w 29"/>
                <a:gd name="T7" fmla="*/ 6 h 83"/>
                <a:gd name="T8" fmla="*/ 16 w 29"/>
                <a:gd name="T9" fmla="*/ 11 h 83"/>
                <a:gd name="T10" fmla="*/ 15 w 29"/>
                <a:gd name="T11" fmla="*/ 14 h 83"/>
                <a:gd name="T12" fmla="*/ 15 w 29"/>
                <a:gd name="T13" fmla="*/ 17 h 83"/>
                <a:gd name="T14" fmla="*/ 14 w 29"/>
                <a:gd name="T15" fmla="*/ 20 h 83"/>
                <a:gd name="T16" fmla="*/ 13 w 29"/>
                <a:gd name="T17" fmla="*/ 24 h 83"/>
                <a:gd name="T18" fmla="*/ 9 w 29"/>
                <a:gd name="T19" fmla="*/ 39 h 83"/>
                <a:gd name="T20" fmla="*/ 5 w 29"/>
                <a:gd name="T21" fmla="*/ 53 h 83"/>
                <a:gd name="T22" fmla="*/ 2 w 29"/>
                <a:gd name="T23" fmla="*/ 65 h 83"/>
                <a:gd name="T24" fmla="*/ 0 w 29"/>
                <a:gd name="T25" fmla="*/ 72 h 83"/>
                <a:gd name="T26" fmla="*/ 0 w 29"/>
                <a:gd name="T27" fmla="*/ 79 h 83"/>
                <a:gd name="T28" fmla="*/ 4 w 29"/>
                <a:gd name="T29" fmla="*/ 83 h 83"/>
                <a:gd name="T30" fmla="*/ 7 w 29"/>
                <a:gd name="T31" fmla="*/ 83 h 83"/>
                <a:gd name="T32" fmla="*/ 11 w 29"/>
                <a:gd name="T33" fmla="*/ 75 h 83"/>
                <a:gd name="T34" fmla="*/ 14 w 29"/>
                <a:gd name="T35" fmla="*/ 66 h 83"/>
                <a:gd name="T36" fmla="*/ 18 w 29"/>
                <a:gd name="T37" fmla="*/ 53 h 83"/>
                <a:gd name="T38" fmla="*/ 21 w 29"/>
                <a:gd name="T39" fmla="*/ 38 h 83"/>
                <a:gd name="T40" fmla="*/ 25 w 29"/>
                <a:gd name="T41" fmla="*/ 24 h 83"/>
                <a:gd name="T42" fmla="*/ 25 w 29"/>
                <a:gd name="T43" fmla="*/ 21 h 83"/>
                <a:gd name="T44" fmla="*/ 26 w 29"/>
                <a:gd name="T45" fmla="*/ 19 h 83"/>
                <a:gd name="T46" fmla="*/ 27 w 29"/>
                <a:gd name="T47" fmla="*/ 17 h 83"/>
                <a:gd name="T48" fmla="*/ 27 w 29"/>
                <a:gd name="T49" fmla="*/ 15 h 83"/>
                <a:gd name="T50" fmla="*/ 28 w 29"/>
                <a:gd name="T51" fmla="*/ 11 h 83"/>
                <a:gd name="T52" fmla="*/ 29 w 29"/>
                <a:gd name="T53" fmla="*/ 9 h 83"/>
                <a:gd name="T54" fmla="*/ 29 w 29"/>
                <a:gd name="T55" fmla="*/ 7 h 83"/>
                <a:gd name="T56" fmla="*/ 29 w 29"/>
                <a:gd name="T57" fmla="*/ 7 h 83"/>
                <a:gd name="T58" fmla="*/ 19 w 29"/>
                <a:gd name="T59" fmla="*/ 0 h 8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
                <a:gd name="T91" fmla="*/ 0 h 83"/>
                <a:gd name="T92" fmla="*/ 29 w 29"/>
                <a:gd name="T93" fmla="*/ 83 h 8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 h="83">
                  <a:moveTo>
                    <a:pt x="19" y="0"/>
                  </a:move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close/>
                </a:path>
              </a:pathLst>
            </a:custGeom>
            <a:solidFill>
              <a:srgbClr val="FFFFFF"/>
            </a:solidFill>
            <a:ln w="9525">
              <a:noFill/>
              <a:round/>
              <a:headEnd/>
              <a:tailEnd/>
            </a:ln>
          </p:spPr>
          <p:txBody>
            <a:bodyPr/>
            <a:lstStyle/>
            <a:p>
              <a:endParaRPr lang="ja-JP" altLang="en-US"/>
            </a:p>
          </p:txBody>
        </p:sp>
        <p:sp>
          <p:nvSpPr>
            <p:cNvPr id="50575" name="Freeform 498"/>
            <p:cNvSpPr>
              <a:spLocks/>
            </p:cNvSpPr>
            <p:nvPr/>
          </p:nvSpPr>
          <p:spPr bwMode="auto">
            <a:xfrm>
              <a:off x="3528" y="195"/>
              <a:ext cx="29" cy="83"/>
            </a:xfrm>
            <a:custGeom>
              <a:avLst/>
              <a:gdLst>
                <a:gd name="T0" fmla="*/ 19 w 29"/>
                <a:gd name="T1" fmla="*/ 0 h 83"/>
                <a:gd name="T2" fmla="*/ 19 w 29"/>
                <a:gd name="T3" fmla="*/ 0 h 83"/>
                <a:gd name="T4" fmla="*/ 19 w 29"/>
                <a:gd name="T5" fmla="*/ 1 h 83"/>
                <a:gd name="T6" fmla="*/ 18 w 29"/>
                <a:gd name="T7" fmla="*/ 3 h 83"/>
                <a:gd name="T8" fmla="*/ 17 w 29"/>
                <a:gd name="T9" fmla="*/ 6 h 83"/>
                <a:gd name="T10" fmla="*/ 16 w 29"/>
                <a:gd name="T11" fmla="*/ 11 h 83"/>
                <a:gd name="T12" fmla="*/ 16 w 29"/>
                <a:gd name="T13" fmla="*/ 11 h 83"/>
                <a:gd name="T14" fmla="*/ 15 w 29"/>
                <a:gd name="T15" fmla="*/ 14 h 83"/>
                <a:gd name="T16" fmla="*/ 15 w 29"/>
                <a:gd name="T17" fmla="*/ 17 h 83"/>
                <a:gd name="T18" fmla="*/ 14 w 29"/>
                <a:gd name="T19" fmla="*/ 20 h 83"/>
                <a:gd name="T20" fmla="*/ 13 w 29"/>
                <a:gd name="T21" fmla="*/ 24 h 83"/>
                <a:gd name="T22" fmla="*/ 13 w 29"/>
                <a:gd name="T23" fmla="*/ 24 h 83"/>
                <a:gd name="T24" fmla="*/ 9 w 29"/>
                <a:gd name="T25" fmla="*/ 39 h 83"/>
                <a:gd name="T26" fmla="*/ 5 w 29"/>
                <a:gd name="T27" fmla="*/ 53 h 83"/>
                <a:gd name="T28" fmla="*/ 2 w 29"/>
                <a:gd name="T29" fmla="*/ 65 h 83"/>
                <a:gd name="T30" fmla="*/ 0 w 29"/>
                <a:gd name="T31" fmla="*/ 72 h 83"/>
                <a:gd name="T32" fmla="*/ 0 w 29"/>
                <a:gd name="T33" fmla="*/ 72 h 83"/>
                <a:gd name="T34" fmla="*/ 0 w 29"/>
                <a:gd name="T35" fmla="*/ 79 h 83"/>
                <a:gd name="T36" fmla="*/ 4 w 29"/>
                <a:gd name="T37" fmla="*/ 83 h 83"/>
                <a:gd name="T38" fmla="*/ 7 w 29"/>
                <a:gd name="T39" fmla="*/ 83 h 83"/>
                <a:gd name="T40" fmla="*/ 11 w 29"/>
                <a:gd name="T41" fmla="*/ 75 h 83"/>
                <a:gd name="T42" fmla="*/ 11 w 29"/>
                <a:gd name="T43" fmla="*/ 75 h 83"/>
                <a:gd name="T44" fmla="*/ 14 w 29"/>
                <a:gd name="T45" fmla="*/ 66 h 83"/>
                <a:gd name="T46" fmla="*/ 18 w 29"/>
                <a:gd name="T47" fmla="*/ 53 h 83"/>
                <a:gd name="T48" fmla="*/ 21 w 29"/>
                <a:gd name="T49" fmla="*/ 38 h 83"/>
                <a:gd name="T50" fmla="*/ 25 w 29"/>
                <a:gd name="T51" fmla="*/ 24 h 83"/>
                <a:gd name="T52" fmla="*/ 25 w 29"/>
                <a:gd name="T53" fmla="*/ 24 h 83"/>
                <a:gd name="T54" fmla="*/ 25 w 29"/>
                <a:gd name="T55" fmla="*/ 21 h 83"/>
                <a:gd name="T56" fmla="*/ 26 w 29"/>
                <a:gd name="T57" fmla="*/ 19 h 83"/>
                <a:gd name="T58" fmla="*/ 27 w 29"/>
                <a:gd name="T59" fmla="*/ 17 h 83"/>
                <a:gd name="T60" fmla="*/ 27 w 29"/>
                <a:gd name="T61" fmla="*/ 15 h 83"/>
                <a:gd name="T62" fmla="*/ 27 w 29"/>
                <a:gd name="T63" fmla="*/ 15 h 83"/>
                <a:gd name="T64" fmla="*/ 28 w 29"/>
                <a:gd name="T65" fmla="*/ 11 h 83"/>
                <a:gd name="T66" fmla="*/ 29 w 29"/>
                <a:gd name="T67" fmla="*/ 9 h 83"/>
                <a:gd name="T68" fmla="*/ 29 w 29"/>
                <a:gd name="T69" fmla="*/ 7 h 83"/>
                <a:gd name="T70" fmla="*/ 29 w 29"/>
                <a:gd name="T71" fmla="*/ 7 h 83"/>
                <a:gd name="T72" fmla="*/ 19 w 29"/>
                <a:gd name="T73" fmla="*/ 0 h 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
                <a:gd name="T112" fmla="*/ 0 h 83"/>
                <a:gd name="T113" fmla="*/ 29 w 29"/>
                <a:gd name="T114" fmla="*/ 83 h 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 h="83">
                  <a:moveTo>
                    <a:pt x="19" y="0"/>
                  </a:moveTo>
                  <a:lnTo>
                    <a:pt x="19" y="0"/>
                  </a:ln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path>
              </a:pathLst>
            </a:custGeom>
            <a:noFill/>
            <a:ln w="0">
              <a:solidFill>
                <a:srgbClr val="000000"/>
              </a:solidFill>
              <a:prstDash val="solid"/>
              <a:round/>
              <a:headEnd/>
              <a:tailEnd/>
            </a:ln>
          </p:spPr>
          <p:txBody>
            <a:bodyPr/>
            <a:lstStyle/>
            <a:p>
              <a:endParaRPr lang="ja-JP" altLang="en-US"/>
            </a:p>
          </p:txBody>
        </p:sp>
        <p:sp>
          <p:nvSpPr>
            <p:cNvPr id="50576" name="Freeform 499"/>
            <p:cNvSpPr>
              <a:spLocks/>
            </p:cNvSpPr>
            <p:nvPr/>
          </p:nvSpPr>
          <p:spPr bwMode="auto">
            <a:xfrm>
              <a:off x="4315" y="181"/>
              <a:ext cx="1" cy="6"/>
            </a:xfrm>
            <a:custGeom>
              <a:avLst/>
              <a:gdLst>
                <a:gd name="T0" fmla="*/ 1 w 1"/>
                <a:gd name="T1" fmla="*/ 0 h 6"/>
                <a:gd name="T2" fmla="*/ 0 w 1"/>
                <a:gd name="T3" fmla="*/ 6 h 6"/>
                <a:gd name="T4" fmla="*/ 1 w 1"/>
                <a:gd name="T5" fmla="*/ 5 h 6"/>
                <a:gd name="T6" fmla="*/ 1 w 1"/>
                <a:gd name="T7" fmla="*/ 3 h 6"/>
                <a:gd name="T8" fmla="*/ 1 w 1"/>
                <a:gd name="T9" fmla="*/ 2 h 6"/>
                <a:gd name="T10" fmla="*/ 1 w 1"/>
                <a:gd name="T11" fmla="*/ 0 h 6"/>
                <a:gd name="T12" fmla="*/ 0 60000 65536"/>
                <a:gd name="T13" fmla="*/ 0 60000 65536"/>
                <a:gd name="T14" fmla="*/ 0 60000 65536"/>
                <a:gd name="T15" fmla="*/ 0 60000 65536"/>
                <a:gd name="T16" fmla="*/ 0 60000 65536"/>
                <a:gd name="T17" fmla="*/ 0 60000 65536"/>
                <a:gd name="T18" fmla="*/ 0 w 1"/>
                <a:gd name="T19" fmla="*/ 0 h 6"/>
                <a:gd name="T20" fmla="*/ 1 w 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 h="6">
                  <a:moveTo>
                    <a:pt x="1" y="0"/>
                  </a:moveTo>
                  <a:lnTo>
                    <a:pt x="0" y="6"/>
                  </a:lnTo>
                  <a:lnTo>
                    <a:pt x="1" y="5"/>
                  </a:lnTo>
                  <a:lnTo>
                    <a:pt x="1" y="3"/>
                  </a:lnTo>
                  <a:lnTo>
                    <a:pt x="1" y="2"/>
                  </a:lnTo>
                  <a:lnTo>
                    <a:pt x="1" y="0"/>
                  </a:lnTo>
                  <a:close/>
                </a:path>
              </a:pathLst>
            </a:custGeom>
            <a:solidFill>
              <a:srgbClr val="FFFFFF"/>
            </a:solidFill>
            <a:ln w="9525">
              <a:noFill/>
              <a:round/>
              <a:headEnd/>
              <a:tailEnd/>
            </a:ln>
          </p:spPr>
          <p:txBody>
            <a:bodyPr/>
            <a:lstStyle/>
            <a:p>
              <a:endParaRPr lang="ja-JP" altLang="en-US"/>
            </a:p>
          </p:txBody>
        </p:sp>
        <p:sp>
          <p:nvSpPr>
            <p:cNvPr id="50577" name="Freeform 500"/>
            <p:cNvSpPr>
              <a:spLocks/>
            </p:cNvSpPr>
            <p:nvPr/>
          </p:nvSpPr>
          <p:spPr bwMode="auto">
            <a:xfrm>
              <a:off x="4315" y="181"/>
              <a:ext cx="1" cy="6"/>
            </a:xfrm>
            <a:custGeom>
              <a:avLst/>
              <a:gdLst>
                <a:gd name="T0" fmla="*/ 1 w 1"/>
                <a:gd name="T1" fmla="*/ 0 h 6"/>
                <a:gd name="T2" fmla="*/ 0 w 1"/>
                <a:gd name="T3" fmla="*/ 6 h 6"/>
                <a:gd name="T4" fmla="*/ 0 w 1"/>
                <a:gd name="T5" fmla="*/ 6 h 6"/>
                <a:gd name="T6" fmla="*/ 1 w 1"/>
                <a:gd name="T7" fmla="*/ 5 h 6"/>
                <a:gd name="T8" fmla="*/ 1 w 1"/>
                <a:gd name="T9" fmla="*/ 3 h 6"/>
                <a:gd name="T10" fmla="*/ 1 w 1"/>
                <a:gd name="T11" fmla="*/ 2 h 6"/>
                <a:gd name="T12" fmla="*/ 1 w 1"/>
                <a:gd name="T13" fmla="*/ 0 h 6"/>
                <a:gd name="T14" fmla="*/ 0 60000 65536"/>
                <a:gd name="T15" fmla="*/ 0 60000 65536"/>
                <a:gd name="T16" fmla="*/ 0 60000 65536"/>
                <a:gd name="T17" fmla="*/ 0 60000 65536"/>
                <a:gd name="T18" fmla="*/ 0 60000 65536"/>
                <a:gd name="T19" fmla="*/ 0 60000 65536"/>
                <a:gd name="T20" fmla="*/ 0 60000 65536"/>
                <a:gd name="T21" fmla="*/ 0 w 1"/>
                <a:gd name="T22" fmla="*/ 0 h 6"/>
                <a:gd name="T23" fmla="*/ 1 w 1"/>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6">
                  <a:moveTo>
                    <a:pt x="1" y="0"/>
                  </a:moveTo>
                  <a:lnTo>
                    <a:pt x="0" y="6"/>
                  </a:lnTo>
                  <a:lnTo>
                    <a:pt x="1" y="5"/>
                  </a:lnTo>
                  <a:lnTo>
                    <a:pt x="1" y="3"/>
                  </a:lnTo>
                  <a:lnTo>
                    <a:pt x="1" y="2"/>
                  </a:lnTo>
                  <a:lnTo>
                    <a:pt x="1" y="0"/>
                  </a:lnTo>
                </a:path>
              </a:pathLst>
            </a:custGeom>
            <a:noFill/>
            <a:ln w="0">
              <a:solidFill>
                <a:srgbClr val="000000"/>
              </a:solidFill>
              <a:prstDash val="solid"/>
              <a:round/>
              <a:headEnd/>
              <a:tailEnd/>
            </a:ln>
          </p:spPr>
          <p:txBody>
            <a:bodyPr/>
            <a:lstStyle/>
            <a:p>
              <a:endParaRPr lang="ja-JP" altLang="en-US"/>
            </a:p>
          </p:txBody>
        </p:sp>
        <p:sp>
          <p:nvSpPr>
            <p:cNvPr id="50578" name="Freeform 501"/>
            <p:cNvSpPr>
              <a:spLocks/>
            </p:cNvSpPr>
            <p:nvPr/>
          </p:nvSpPr>
          <p:spPr bwMode="auto">
            <a:xfrm>
              <a:off x="3565" y="190"/>
              <a:ext cx="747" cy="72"/>
            </a:xfrm>
            <a:custGeom>
              <a:avLst/>
              <a:gdLst>
                <a:gd name="T0" fmla="*/ 253 w 747"/>
                <a:gd name="T1" fmla="*/ 36 h 72"/>
                <a:gd name="T2" fmla="*/ 246 w 747"/>
                <a:gd name="T3" fmla="*/ 35 h 72"/>
                <a:gd name="T4" fmla="*/ 245 w 747"/>
                <a:gd name="T5" fmla="*/ 28 h 72"/>
                <a:gd name="T6" fmla="*/ 208 w 747"/>
                <a:gd name="T7" fmla="*/ 28 h 72"/>
                <a:gd name="T8" fmla="*/ 156 w 747"/>
                <a:gd name="T9" fmla="*/ 29 h 72"/>
                <a:gd name="T10" fmla="*/ 107 w 747"/>
                <a:gd name="T11" fmla="*/ 29 h 72"/>
                <a:gd name="T12" fmla="*/ 63 w 747"/>
                <a:gd name="T13" fmla="*/ 29 h 72"/>
                <a:gd name="T14" fmla="*/ 23 w 747"/>
                <a:gd name="T15" fmla="*/ 29 h 72"/>
                <a:gd name="T16" fmla="*/ 4 w 747"/>
                <a:gd name="T17" fmla="*/ 36 h 72"/>
                <a:gd name="T18" fmla="*/ 13 w 747"/>
                <a:gd name="T19" fmla="*/ 51 h 72"/>
                <a:gd name="T20" fmla="*/ 20 w 747"/>
                <a:gd name="T21" fmla="*/ 55 h 72"/>
                <a:gd name="T22" fmla="*/ 38 w 747"/>
                <a:gd name="T23" fmla="*/ 60 h 72"/>
                <a:gd name="T24" fmla="*/ 59 w 747"/>
                <a:gd name="T25" fmla="*/ 63 h 72"/>
                <a:gd name="T26" fmla="*/ 67 w 747"/>
                <a:gd name="T27" fmla="*/ 64 h 72"/>
                <a:gd name="T28" fmla="*/ 94 w 747"/>
                <a:gd name="T29" fmla="*/ 66 h 72"/>
                <a:gd name="T30" fmla="*/ 126 w 747"/>
                <a:gd name="T31" fmla="*/ 68 h 72"/>
                <a:gd name="T32" fmla="*/ 165 w 747"/>
                <a:gd name="T33" fmla="*/ 70 h 72"/>
                <a:gd name="T34" fmla="*/ 211 w 747"/>
                <a:gd name="T35" fmla="*/ 72 h 72"/>
                <a:gd name="T36" fmla="*/ 264 w 747"/>
                <a:gd name="T37" fmla="*/ 72 h 72"/>
                <a:gd name="T38" fmla="*/ 291 w 747"/>
                <a:gd name="T39" fmla="*/ 72 h 72"/>
                <a:gd name="T40" fmla="*/ 300 w 747"/>
                <a:gd name="T41" fmla="*/ 72 h 72"/>
                <a:gd name="T42" fmla="*/ 308 w 747"/>
                <a:gd name="T43" fmla="*/ 72 h 72"/>
                <a:gd name="T44" fmla="*/ 327 w 747"/>
                <a:gd name="T45" fmla="*/ 72 h 72"/>
                <a:gd name="T46" fmla="*/ 346 w 747"/>
                <a:gd name="T47" fmla="*/ 71 h 72"/>
                <a:gd name="T48" fmla="*/ 361 w 747"/>
                <a:gd name="T49" fmla="*/ 70 h 72"/>
                <a:gd name="T50" fmla="*/ 370 w 747"/>
                <a:gd name="T51" fmla="*/ 70 h 72"/>
                <a:gd name="T52" fmla="*/ 379 w 747"/>
                <a:gd name="T53" fmla="*/ 69 h 72"/>
                <a:gd name="T54" fmla="*/ 447 w 747"/>
                <a:gd name="T55" fmla="*/ 64 h 72"/>
                <a:gd name="T56" fmla="*/ 530 w 747"/>
                <a:gd name="T57" fmla="*/ 55 h 72"/>
                <a:gd name="T58" fmla="*/ 596 w 747"/>
                <a:gd name="T59" fmla="*/ 45 h 72"/>
                <a:gd name="T60" fmla="*/ 643 w 747"/>
                <a:gd name="T61" fmla="*/ 35 h 72"/>
                <a:gd name="T62" fmla="*/ 673 w 747"/>
                <a:gd name="T63" fmla="*/ 28 h 72"/>
                <a:gd name="T64" fmla="*/ 692 w 747"/>
                <a:gd name="T65" fmla="*/ 23 h 72"/>
                <a:gd name="T66" fmla="*/ 718 w 747"/>
                <a:gd name="T67" fmla="*/ 15 h 72"/>
                <a:gd name="T68" fmla="*/ 741 w 747"/>
                <a:gd name="T69" fmla="*/ 4 h 72"/>
                <a:gd name="T70" fmla="*/ 718 w 747"/>
                <a:gd name="T71" fmla="*/ 3 h 72"/>
                <a:gd name="T72" fmla="*/ 675 w 747"/>
                <a:gd name="T73" fmla="*/ 8 h 72"/>
                <a:gd name="T74" fmla="*/ 633 w 747"/>
                <a:gd name="T75" fmla="*/ 11 h 72"/>
                <a:gd name="T76" fmla="*/ 590 w 747"/>
                <a:gd name="T77" fmla="*/ 14 h 72"/>
                <a:gd name="T78" fmla="*/ 548 w 747"/>
                <a:gd name="T79" fmla="*/ 17 h 72"/>
                <a:gd name="T80" fmla="*/ 504 w 747"/>
                <a:gd name="T81" fmla="*/ 19 h 72"/>
                <a:gd name="T82" fmla="*/ 460 w 747"/>
                <a:gd name="T83" fmla="*/ 21 h 72"/>
                <a:gd name="T84" fmla="*/ 413 w 747"/>
                <a:gd name="T85" fmla="*/ 23 h 72"/>
                <a:gd name="T86" fmla="*/ 365 w 747"/>
                <a:gd name="T87" fmla="*/ 24 h 72"/>
                <a:gd name="T88" fmla="*/ 313 w 747"/>
                <a:gd name="T89" fmla="*/ 25 h 72"/>
                <a:gd name="T90" fmla="*/ 259 w 747"/>
                <a:gd name="T91" fmla="*/ 27 h 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7"/>
                <a:gd name="T139" fmla="*/ 0 h 72"/>
                <a:gd name="T140" fmla="*/ 747 w 747"/>
                <a:gd name="T141" fmla="*/ 72 h 7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7" h="72">
                  <a:moveTo>
                    <a:pt x="256" y="33"/>
                  </a:move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close/>
                </a:path>
              </a:pathLst>
            </a:custGeom>
            <a:solidFill>
              <a:srgbClr val="FFFFFF"/>
            </a:solidFill>
            <a:ln w="9525">
              <a:noFill/>
              <a:round/>
              <a:headEnd/>
              <a:tailEnd/>
            </a:ln>
          </p:spPr>
          <p:txBody>
            <a:bodyPr/>
            <a:lstStyle/>
            <a:p>
              <a:endParaRPr lang="ja-JP" altLang="en-US"/>
            </a:p>
          </p:txBody>
        </p:sp>
        <p:sp>
          <p:nvSpPr>
            <p:cNvPr id="50579" name="Freeform 502"/>
            <p:cNvSpPr>
              <a:spLocks/>
            </p:cNvSpPr>
            <p:nvPr/>
          </p:nvSpPr>
          <p:spPr bwMode="auto">
            <a:xfrm>
              <a:off x="3565" y="190"/>
              <a:ext cx="747" cy="72"/>
            </a:xfrm>
            <a:custGeom>
              <a:avLst/>
              <a:gdLst>
                <a:gd name="T0" fmla="*/ 255 w 747"/>
                <a:gd name="T1" fmla="*/ 34 h 72"/>
                <a:gd name="T2" fmla="*/ 248 w 747"/>
                <a:gd name="T3" fmla="*/ 36 h 72"/>
                <a:gd name="T4" fmla="*/ 245 w 747"/>
                <a:gd name="T5" fmla="*/ 33 h 72"/>
                <a:gd name="T6" fmla="*/ 245 w 747"/>
                <a:gd name="T7" fmla="*/ 27 h 72"/>
                <a:gd name="T8" fmla="*/ 208 w 747"/>
                <a:gd name="T9" fmla="*/ 28 h 72"/>
                <a:gd name="T10" fmla="*/ 156 w 747"/>
                <a:gd name="T11" fmla="*/ 29 h 72"/>
                <a:gd name="T12" fmla="*/ 107 w 747"/>
                <a:gd name="T13" fmla="*/ 29 h 72"/>
                <a:gd name="T14" fmla="*/ 63 w 747"/>
                <a:gd name="T15" fmla="*/ 29 h 72"/>
                <a:gd name="T16" fmla="*/ 23 w 747"/>
                <a:gd name="T17" fmla="*/ 29 h 72"/>
                <a:gd name="T18" fmla="*/ 0 w 747"/>
                <a:gd name="T19" fmla="*/ 29 h 72"/>
                <a:gd name="T20" fmla="*/ 10 w 747"/>
                <a:gd name="T21" fmla="*/ 47 h 72"/>
                <a:gd name="T22" fmla="*/ 14 w 747"/>
                <a:gd name="T23" fmla="*/ 52 h 72"/>
                <a:gd name="T24" fmla="*/ 25 w 747"/>
                <a:gd name="T25" fmla="*/ 57 h 72"/>
                <a:gd name="T26" fmla="*/ 47 w 747"/>
                <a:gd name="T27" fmla="*/ 61 h 72"/>
                <a:gd name="T28" fmla="*/ 59 w 747"/>
                <a:gd name="T29" fmla="*/ 63 h 72"/>
                <a:gd name="T30" fmla="*/ 67 w 747"/>
                <a:gd name="T31" fmla="*/ 64 h 72"/>
                <a:gd name="T32" fmla="*/ 84 w 747"/>
                <a:gd name="T33" fmla="*/ 65 h 72"/>
                <a:gd name="T34" fmla="*/ 114 w 747"/>
                <a:gd name="T35" fmla="*/ 68 h 72"/>
                <a:gd name="T36" fmla="*/ 151 w 747"/>
                <a:gd name="T37" fmla="*/ 70 h 72"/>
                <a:gd name="T38" fmla="*/ 195 w 747"/>
                <a:gd name="T39" fmla="*/ 71 h 72"/>
                <a:gd name="T40" fmla="*/ 246 w 747"/>
                <a:gd name="T41" fmla="*/ 72 h 72"/>
                <a:gd name="T42" fmla="*/ 284 w 747"/>
                <a:gd name="T43" fmla="*/ 72 h 72"/>
                <a:gd name="T44" fmla="*/ 294 w 747"/>
                <a:gd name="T45" fmla="*/ 72 h 72"/>
                <a:gd name="T46" fmla="*/ 300 w 747"/>
                <a:gd name="T47" fmla="*/ 72 h 72"/>
                <a:gd name="T48" fmla="*/ 308 w 747"/>
                <a:gd name="T49" fmla="*/ 72 h 72"/>
                <a:gd name="T50" fmla="*/ 320 w 747"/>
                <a:gd name="T51" fmla="*/ 72 h 72"/>
                <a:gd name="T52" fmla="*/ 339 w 747"/>
                <a:gd name="T53" fmla="*/ 71 h 72"/>
                <a:gd name="T54" fmla="*/ 358 w 747"/>
                <a:gd name="T55" fmla="*/ 70 h 72"/>
                <a:gd name="T56" fmla="*/ 364 w 747"/>
                <a:gd name="T57" fmla="*/ 70 h 72"/>
                <a:gd name="T58" fmla="*/ 373 w 747"/>
                <a:gd name="T59" fmla="*/ 70 h 72"/>
                <a:gd name="T60" fmla="*/ 382 w 747"/>
                <a:gd name="T61" fmla="*/ 69 h 72"/>
                <a:gd name="T62" fmla="*/ 447 w 747"/>
                <a:gd name="T63" fmla="*/ 64 h 72"/>
                <a:gd name="T64" fmla="*/ 530 w 747"/>
                <a:gd name="T65" fmla="*/ 55 h 72"/>
                <a:gd name="T66" fmla="*/ 596 w 747"/>
                <a:gd name="T67" fmla="*/ 45 h 72"/>
                <a:gd name="T68" fmla="*/ 643 w 747"/>
                <a:gd name="T69" fmla="*/ 35 h 72"/>
                <a:gd name="T70" fmla="*/ 673 w 747"/>
                <a:gd name="T71" fmla="*/ 28 h 72"/>
                <a:gd name="T72" fmla="*/ 684 w 747"/>
                <a:gd name="T73" fmla="*/ 25 h 72"/>
                <a:gd name="T74" fmla="*/ 709 w 747"/>
                <a:gd name="T75" fmla="*/ 18 h 72"/>
                <a:gd name="T76" fmla="*/ 734 w 747"/>
                <a:gd name="T77" fmla="*/ 8 h 72"/>
                <a:gd name="T78" fmla="*/ 747 w 747"/>
                <a:gd name="T79" fmla="*/ 0 h 72"/>
                <a:gd name="T80" fmla="*/ 704 w 747"/>
                <a:gd name="T81" fmla="*/ 5 h 72"/>
                <a:gd name="T82" fmla="*/ 661 w 747"/>
                <a:gd name="T83" fmla="*/ 9 h 72"/>
                <a:gd name="T84" fmla="*/ 619 w 747"/>
                <a:gd name="T85" fmla="*/ 12 h 72"/>
                <a:gd name="T86" fmla="*/ 576 w 747"/>
                <a:gd name="T87" fmla="*/ 15 h 72"/>
                <a:gd name="T88" fmla="*/ 533 w 747"/>
                <a:gd name="T89" fmla="*/ 18 h 72"/>
                <a:gd name="T90" fmla="*/ 490 w 747"/>
                <a:gd name="T91" fmla="*/ 20 h 72"/>
                <a:gd name="T92" fmla="*/ 445 w 747"/>
                <a:gd name="T93" fmla="*/ 22 h 72"/>
                <a:gd name="T94" fmla="*/ 397 w 747"/>
                <a:gd name="T95" fmla="*/ 23 h 72"/>
                <a:gd name="T96" fmla="*/ 348 w 747"/>
                <a:gd name="T97" fmla="*/ 25 h 72"/>
                <a:gd name="T98" fmla="*/ 295 w 747"/>
                <a:gd name="T99" fmla="*/ 26 h 72"/>
                <a:gd name="T100" fmla="*/ 256 w 747"/>
                <a:gd name="T101" fmla="*/ 33 h 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7"/>
                <a:gd name="T154" fmla="*/ 0 h 72"/>
                <a:gd name="T155" fmla="*/ 747 w 747"/>
                <a:gd name="T156" fmla="*/ 72 h 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7" h="72">
                  <a:moveTo>
                    <a:pt x="256" y="33"/>
                  </a:moveTo>
                  <a:lnTo>
                    <a:pt x="256" y="33"/>
                  </a:ln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path>
              </a:pathLst>
            </a:custGeom>
            <a:noFill/>
            <a:ln w="0">
              <a:solidFill>
                <a:srgbClr val="000000"/>
              </a:solidFill>
              <a:prstDash val="solid"/>
              <a:round/>
              <a:headEnd/>
              <a:tailEnd/>
            </a:ln>
          </p:spPr>
          <p:txBody>
            <a:bodyPr/>
            <a:lstStyle/>
            <a:p>
              <a:endParaRPr lang="ja-JP" altLang="en-US"/>
            </a:p>
          </p:txBody>
        </p:sp>
        <p:sp>
          <p:nvSpPr>
            <p:cNvPr id="50580" name="Freeform 503"/>
            <p:cNvSpPr>
              <a:spLocks/>
            </p:cNvSpPr>
            <p:nvPr/>
          </p:nvSpPr>
          <p:spPr bwMode="auto">
            <a:xfrm>
              <a:off x="4118" y="37"/>
              <a:ext cx="192" cy="133"/>
            </a:xfrm>
            <a:custGeom>
              <a:avLst/>
              <a:gdLst>
                <a:gd name="T0" fmla="*/ 131 w 192"/>
                <a:gd name="T1" fmla="*/ 0 h 133"/>
                <a:gd name="T2" fmla="*/ 130 w 192"/>
                <a:gd name="T3" fmla="*/ 1 h 133"/>
                <a:gd name="T4" fmla="*/ 127 w 192"/>
                <a:gd name="T5" fmla="*/ 5 h 133"/>
                <a:gd name="T6" fmla="*/ 121 w 192"/>
                <a:gd name="T7" fmla="*/ 12 h 133"/>
                <a:gd name="T8" fmla="*/ 113 w 192"/>
                <a:gd name="T9" fmla="*/ 21 h 133"/>
                <a:gd name="T10" fmla="*/ 103 w 192"/>
                <a:gd name="T11" fmla="*/ 33 h 133"/>
                <a:gd name="T12" fmla="*/ 90 w 192"/>
                <a:gd name="T13" fmla="*/ 48 h 133"/>
                <a:gd name="T14" fmla="*/ 75 w 192"/>
                <a:gd name="T15" fmla="*/ 64 h 133"/>
                <a:gd name="T16" fmla="*/ 58 w 192"/>
                <a:gd name="T17" fmla="*/ 83 h 133"/>
                <a:gd name="T18" fmla="*/ 53 w 192"/>
                <a:gd name="T19" fmla="*/ 88 h 133"/>
                <a:gd name="T20" fmla="*/ 47 w 192"/>
                <a:gd name="T21" fmla="*/ 93 h 133"/>
                <a:gd name="T22" fmla="*/ 39 w 192"/>
                <a:gd name="T23" fmla="*/ 97 h 133"/>
                <a:gd name="T24" fmla="*/ 32 w 192"/>
                <a:gd name="T25" fmla="*/ 101 h 133"/>
                <a:gd name="T26" fmla="*/ 24 w 192"/>
                <a:gd name="T27" fmla="*/ 105 h 133"/>
                <a:gd name="T28" fmla="*/ 16 w 192"/>
                <a:gd name="T29" fmla="*/ 108 h 133"/>
                <a:gd name="T30" fmla="*/ 8 w 192"/>
                <a:gd name="T31" fmla="*/ 110 h 133"/>
                <a:gd name="T32" fmla="*/ 0 w 192"/>
                <a:gd name="T33" fmla="*/ 112 h 133"/>
                <a:gd name="T34" fmla="*/ 12 w 192"/>
                <a:gd name="T35" fmla="*/ 112 h 133"/>
                <a:gd name="T36" fmla="*/ 23 w 192"/>
                <a:gd name="T37" fmla="*/ 112 h 133"/>
                <a:gd name="T38" fmla="*/ 34 w 192"/>
                <a:gd name="T39" fmla="*/ 112 h 133"/>
                <a:gd name="T40" fmla="*/ 44 w 192"/>
                <a:gd name="T41" fmla="*/ 112 h 133"/>
                <a:gd name="T42" fmla="*/ 54 w 192"/>
                <a:gd name="T43" fmla="*/ 112 h 133"/>
                <a:gd name="T44" fmla="*/ 64 w 192"/>
                <a:gd name="T45" fmla="*/ 112 h 133"/>
                <a:gd name="T46" fmla="*/ 73 w 192"/>
                <a:gd name="T47" fmla="*/ 112 h 133"/>
                <a:gd name="T48" fmla="*/ 81 w 192"/>
                <a:gd name="T49" fmla="*/ 112 h 133"/>
                <a:gd name="T50" fmla="*/ 89 w 192"/>
                <a:gd name="T51" fmla="*/ 112 h 133"/>
                <a:gd name="T52" fmla="*/ 96 w 192"/>
                <a:gd name="T53" fmla="*/ 112 h 133"/>
                <a:gd name="T54" fmla="*/ 102 w 192"/>
                <a:gd name="T55" fmla="*/ 112 h 133"/>
                <a:gd name="T56" fmla="*/ 107 w 192"/>
                <a:gd name="T57" fmla="*/ 112 h 133"/>
                <a:gd name="T58" fmla="*/ 112 w 192"/>
                <a:gd name="T59" fmla="*/ 112 h 133"/>
                <a:gd name="T60" fmla="*/ 116 w 192"/>
                <a:gd name="T61" fmla="*/ 112 h 133"/>
                <a:gd name="T62" fmla="*/ 118 w 192"/>
                <a:gd name="T63" fmla="*/ 112 h 133"/>
                <a:gd name="T64" fmla="*/ 120 w 192"/>
                <a:gd name="T65" fmla="*/ 112 h 133"/>
                <a:gd name="T66" fmla="*/ 124 w 192"/>
                <a:gd name="T67" fmla="*/ 113 h 133"/>
                <a:gd name="T68" fmla="*/ 129 w 192"/>
                <a:gd name="T69" fmla="*/ 114 h 133"/>
                <a:gd name="T70" fmla="*/ 135 w 192"/>
                <a:gd name="T71" fmla="*/ 116 h 133"/>
                <a:gd name="T72" fmla="*/ 141 w 192"/>
                <a:gd name="T73" fmla="*/ 118 h 133"/>
                <a:gd name="T74" fmla="*/ 147 w 192"/>
                <a:gd name="T75" fmla="*/ 120 h 133"/>
                <a:gd name="T76" fmla="*/ 155 w 192"/>
                <a:gd name="T77" fmla="*/ 122 h 133"/>
                <a:gd name="T78" fmla="*/ 161 w 192"/>
                <a:gd name="T79" fmla="*/ 124 h 133"/>
                <a:gd name="T80" fmla="*/ 168 w 192"/>
                <a:gd name="T81" fmla="*/ 127 h 133"/>
                <a:gd name="T82" fmla="*/ 170 w 192"/>
                <a:gd name="T83" fmla="*/ 128 h 133"/>
                <a:gd name="T84" fmla="*/ 173 w 192"/>
                <a:gd name="T85" fmla="*/ 128 h 133"/>
                <a:gd name="T86" fmla="*/ 174 w 192"/>
                <a:gd name="T87" fmla="*/ 129 h 133"/>
                <a:gd name="T88" fmla="*/ 176 w 192"/>
                <a:gd name="T89" fmla="*/ 130 h 133"/>
                <a:gd name="T90" fmla="*/ 178 w 192"/>
                <a:gd name="T91" fmla="*/ 131 h 133"/>
                <a:gd name="T92" fmla="*/ 180 w 192"/>
                <a:gd name="T93" fmla="*/ 131 h 133"/>
                <a:gd name="T94" fmla="*/ 182 w 192"/>
                <a:gd name="T95" fmla="*/ 132 h 133"/>
                <a:gd name="T96" fmla="*/ 184 w 192"/>
                <a:gd name="T97" fmla="*/ 133 h 133"/>
                <a:gd name="T98" fmla="*/ 184 w 192"/>
                <a:gd name="T99" fmla="*/ 133 h 133"/>
                <a:gd name="T100" fmla="*/ 184 w 192"/>
                <a:gd name="T101" fmla="*/ 133 h 133"/>
                <a:gd name="T102" fmla="*/ 184 w 192"/>
                <a:gd name="T103" fmla="*/ 133 h 133"/>
                <a:gd name="T104" fmla="*/ 185 w 192"/>
                <a:gd name="T105" fmla="*/ 133 h 133"/>
                <a:gd name="T106" fmla="*/ 185 w 192"/>
                <a:gd name="T107" fmla="*/ 131 h 133"/>
                <a:gd name="T108" fmla="*/ 185 w 192"/>
                <a:gd name="T109" fmla="*/ 129 h 133"/>
                <a:gd name="T110" fmla="*/ 185 w 192"/>
                <a:gd name="T111" fmla="*/ 127 h 133"/>
                <a:gd name="T112" fmla="*/ 186 w 192"/>
                <a:gd name="T113" fmla="*/ 125 h 133"/>
                <a:gd name="T114" fmla="*/ 190 w 192"/>
                <a:gd name="T115" fmla="*/ 78 h 133"/>
                <a:gd name="T116" fmla="*/ 192 w 192"/>
                <a:gd name="T117" fmla="*/ 39 h 133"/>
                <a:gd name="T118" fmla="*/ 192 w 192"/>
                <a:gd name="T119" fmla="*/ 13 h 133"/>
                <a:gd name="T120" fmla="*/ 192 w 192"/>
                <a:gd name="T121" fmla="*/ 3 h 133"/>
                <a:gd name="T122" fmla="*/ 131 w 192"/>
                <a:gd name="T123" fmla="*/ 0 h 1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
                <a:gd name="T187" fmla="*/ 0 h 133"/>
                <a:gd name="T188" fmla="*/ 192 w 192"/>
                <a:gd name="T189" fmla="*/ 133 h 1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 h="133">
                  <a:moveTo>
                    <a:pt x="131" y="0"/>
                  </a:move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close/>
                </a:path>
              </a:pathLst>
            </a:custGeom>
            <a:solidFill>
              <a:srgbClr val="FFFFFF"/>
            </a:solidFill>
            <a:ln w="9525">
              <a:noFill/>
              <a:round/>
              <a:headEnd/>
              <a:tailEnd/>
            </a:ln>
          </p:spPr>
          <p:txBody>
            <a:bodyPr/>
            <a:lstStyle/>
            <a:p>
              <a:endParaRPr lang="ja-JP" altLang="en-US"/>
            </a:p>
          </p:txBody>
        </p:sp>
        <p:sp>
          <p:nvSpPr>
            <p:cNvPr id="50581" name="Freeform 504"/>
            <p:cNvSpPr>
              <a:spLocks/>
            </p:cNvSpPr>
            <p:nvPr/>
          </p:nvSpPr>
          <p:spPr bwMode="auto">
            <a:xfrm>
              <a:off x="4118" y="37"/>
              <a:ext cx="192" cy="133"/>
            </a:xfrm>
            <a:custGeom>
              <a:avLst/>
              <a:gdLst>
                <a:gd name="T0" fmla="*/ 131 w 192"/>
                <a:gd name="T1" fmla="*/ 0 h 133"/>
                <a:gd name="T2" fmla="*/ 127 w 192"/>
                <a:gd name="T3" fmla="*/ 5 h 133"/>
                <a:gd name="T4" fmla="*/ 113 w 192"/>
                <a:gd name="T5" fmla="*/ 21 h 133"/>
                <a:gd name="T6" fmla="*/ 90 w 192"/>
                <a:gd name="T7" fmla="*/ 48 h 133"/>
                <a:gd name="T8" fmla="*/ 58 w 192"/>
                <a:gd name="T9" fmla="*/ 83 h 133"/>
                <a:gd name="T10" fmla="*/ 53 w 192"/>
                <a:gd name="T11" fmla="*/ 88 h 133"/>
                <a:gd name="T12" fmla="*/ 39 w 192"/>
                <a:gd name="T13" fmla="*/ 97 h 133"/>
                <a:gd name="T14" fmla="*/ 24 w 192"/>
                <a:gd name="T15" fmla="*/ 105 h 133"/>
                <a:gd name="T16" fmla="*/ 8 w 192"/>
                <a:gd name="T17" fmla="*/ 110 h 133"/>
                <a:gd name="T18" fmla="*/ 0 w 192"/>
                <a:gd name="T19" fmla="*/ 112 h 133"/>
                <a:gd name="T20" fmla="*/ 23 w 192"/>
                <a:gd name="T21" fmla="*/ 112 h 133"/>
                <a:gd name="T22" fmla="*/ 44 w 192"/>
                <a:gd name="T23" fmla="*/ 112 h 133"/>
                <a:gd name="T24" fmla="*/ 64 w 192"/>
                <a:gd name="T25" fmla="*/ 112 h 133"/>
                <a:gd name="T26" fmla="*/ 81 w 192"/>
                <a:gd name="T27" fmla="*/ 112 h 133"/>
                <a:gd name="T28" fmla="*/ 96 w 192"/>
                <a:gd name="T29" fmla="*/ 112 h 133"/>
                <a:gd name="T30" fmla="*/ 107 w 192"/>
                <a:gd name="T31" fmla="*/ 112 h 133"/>
                <a:gd name="T32" fmla="*/ 116 w 192"/>
                <a:gd name="T33" fmla="*/ 112 h 133"/>
                <a:gd name="T34" fmla="*/ 120 w 192"/>
                <a:gd name="T35" fmla="*/ 112 h 133"/>
                <a:gd name="T36" fmla="*/ 124 w 192"/>
                <a:gd name="T37" fmla="*/ 113 h 133"/>
                <a:gd name="T38" fmla="*/ 135 w 192"/>
                <a:gd name="T39" fmla="*/ 116 h 133"/>
                <a:gd name="T40" fmla="*/ 147 w 192"/>
                <a:gd name="T41" fmla="*/ 120 h 133"/>
                <a:gd name="T42" fmla="*/ 161 w 192"/>
                <a:gd name="T43" fmla="*/ 124 h 133"/>
                <a:gd name="T44" fmla="*/ 168 w 192"/>
                <a:gd name="T45" fmla="*/ 127 h 133"/>
                <a:gd name="T46" fmla="*/ 173 w 192"/>
                <a:gd name="T47" fmla="*/ 128 h 133"/>
                <a:gd name="T48" fmla="*/ 176 w 192"/>
                <a:gd name="T49" fmla="*/ 130 h 133"/>
                <a:gd name="T50" fmla="*/ 180 w 192"/>
                <a:gd name="T51" fmla="*/ 131 h 133"/>
                <a:gd name="T52" fmla="*/ 184 w 192"/>
                <a:gd name="T53" fmla="*/ 133 h 133"/>
                <a:gd name="T54" fmla="*/ 184 w 192"/>
                <a:gd name="T55" fmla="*/ 133 h 133"/>
                <a:gd name="T56" fmla="*/ 184 w 192"/>
                <a:gd name="T57" fmla="*/ 133 h 133"/>
                <a:gd name="T58" fmla="*/ 185 w 192"/>
                <a:gd name="T59" fmla="*/ 133 h 133"/>
                <a:gd name="T60" fmla="*/ 185 w 192"/>
                <a:gd name="T61" fmla="*/ 129 h 133"/>
                <a:gd name="T62" fmla="*/ 186 w 192"/>
                <a:gd name="T63" fmla="*/ 125 h 133"/>
                <a:gd name="T64" fmla="*/ 190 w 192"/>
                <a:gd name="T65" fmla="*/ 78 h 133"/>
                <a:gd name="T66" fmla="*/ 192 w 192"/>
                <a:gd name="T67" fmla="*/ 13 h 133"/>
                <a:gd name="T68" fmla="*/ 131 w 192"/>
                <a:gd name="T69" fmla="*/ 0 h 1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2"/>
                <a:gd name="T106" fmla="*/ 0 h 133"/>
                <a:gd name="T107" fmla="*/ 192 w 192"/>
                <a:gd name="T108" fmla="*/ 133 h 1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2" h="133">
                  <a:moveTo>
                    <a:pt x="131" y="0"/>
                  </a:moveTo>
                  <a:lnTo>
                    <a:pt x="131" y="0"/>
                  </a:ln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path>
              </a:pathLst>
            </a:custGeom>
            <a:noFill/>
            <a:ln w="0">
              <a:solidFill>
                <a:srgbClr val="000000"/>
              </a:solidFill>
              <a:prstDash val="solid"/>
              <a:round/>
              <a:headEnd/>
              <a:tailEnd/>
            </a:ln>
          </p:spPr>
          <p:txBody>
            <a:bodyPr/>
            <a:lstStyle/>
            <a:p>
              <a:endParaRPr lang="ja-JP" altLang="en-US"/>
            </a:p>
          </p:txBody>
        </p:sp>
        <p:sp>
          <p:nvSpPr>
            <p:cNvPr id="50582" name="Freeform 505"/>
            <p:cNvSpPr>
              <a:spLocks/>
            </p:cNvSpPr>
            <p:nvPr/>
          </p:nvSpPr>
          <p:spPr bwMode="auto">
            <a:xfrm>
              <a:off x="4302" y="170"/>
              <a:ext cx="1" cy="1"/>
            </a:xfrm>
            <a:custGeom>
              <a:avLst/>
              <a:gdLst>
                <a:gd name="T0" fmla="*/ 1 w 1"/>
                <a:gd name="T1" fmla="*/ 1 h 1"/>
                <a:gd name="T2" fmla="*/ 1 w 1"/>
                <a:gd name="T3" fmla="*/ 0 h 1"/>
                <a:gd name="T4" fmla="*/ 1 w 1"/>
                <a:gd name="T5" fmla="*/ 0 h 1"/>
                <a:gd name="T6" fmla="*/ 1 w 1"/>
                <a:gd name="T7" fmla="*/ 0 h 1"/>
                <a:gd name="T8" fmla="*/ 1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1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1"/>
                <a:gd name="T41" fmla="*/ 1 w 1"/>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1">
                  <a:moveTo>
                    <a:pt x="1" y="1"/>
                  </a:moveTo>
                  <a:lnTo>
                    <a:pt x="1" y="0"/>
                  </a:lnTo>
                  <a:lnTo>
                    <a:pt x="0" y="0"/>
                  </a:lnTo>
                  <a:lnTo>
                    <a:pt x="1" y="1"/>
                  </a:lnTo>
                  <a:close/>
                </a:path>
              </a:pathLst>
            </a:custGeom>
            <a:solidFill>
              <a:srgbClr val="FFFFFF"/>
            </a:solidFill>
            <a:ln w="9525">
              <a:noFill/>
              <a:round/>
              <a:headEnd/>
              <a:tailEnd/>
            </a:ln>
          </p:spPr>
          <p:txBody>
            <a:bodyPr/>
            <a:lstStyle/>
            <a:p>
              <a:endParaRPr lang="ja-JP" altLang="en-US"/>
            </a:p>
          </p:txBody>
        </p:sp>
        <p:sp>
          <p:nvSpPr>
            <p:cNvPr id="50583" name="Freeform 506"/>
            <p:cNvSpPr>
              <a:spLocks/>
            </p:cNvSpPr>
            <p:nvPr/>
          </p:nvSpPr>
          <p:spPr bwMode="auto">
            <a:xfrm>
              <a:off x="4302" y="170"/>
              <a:ext cx="1" cy="1"/>
            </a:xfrm>
            <a:custGeom>
              <a:avLst/>
              <a:gdLst>
                <a:gd name="T0" fmla="*/ 1 w 1"/>
                <a:gd name="T1" fmla="*/ 1 h 1"/>
                <a:gd name="T2" fmla="*/ 1 w 1"/>
                <a:gd name="T3" fmla="*/ 1 h 1"/>
                <a:gd name="T4" fmla="*/ 1 w 1"/>
                <a:gd name="T5" fmla="*/ 0 h 1"/>
                <a:gd name="T6" fmla="*/ 1 w 1"/>
                <a:gd name="T7" fmla="*/ 0 h 1"/>
                <a:gd name="T8" fmla="*/ 1 w 1"/>
                <a:gd name="T9" fmla="*/ 0 h 1"/>
                <a:gd name="T10" fmla="*/ 1 w 1"/>
                <a:gd name="T11" fmla="*/ 0 h 1"/>
                <a:gd name="T12" fmla="*/ 1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1 w 1"/>
                <a:gd name="T31" fmla="*/ 1 h 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1"/>
                <a:gd name="T50" fmla="*/ 1 w 1"/>
                <a:gd name="T51" fmla="*/ 1 h 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1">
                  <a:moveTo>
                    <a:pt x="1" y="1"/>
                  </a:moveTo>
                  <a:lnTo>
                    <a:pt x="1" y="1"/>
                  </a:lnTo>
                  <a:lnTo>
                    <a:pt x="1" y="0"/>
                  </a:lnTo>
                  <a:lnTo>
                    <a:pt x="0" y="0"/>
                  </a:lnTo>
                  <a:lnTo>
                    <a:pt x="1" y="1"/>
                  </a:lnTo>
                </a:path>
              </a:pathLst>
            </a:custGeom>
            <a:noFill/>
            <a:ln w="0">
              <a:solidFill>
                <a:srgbClr val="000000"/>
              </a:solidFill>
              <a:prstDash val="solid"/>
              <a:round/>
              <a:headEnd/>
              <a:tailEnd/>
            </a:ln>
          </p:spPr>
          <p:txBody>
            <a:bodyPr/>
            <a:lstStyle/>
            <a:p>
              <a:endParaRPr lang="ja-JP" altLang="en-US"/>
            </a:p>
          </p:txBody>
        </p:sp>
        <p:sp>
          <p:nvSpPr>
            <p:cNvPr id="50584" name="Freeform 507"/>
            <p:cNvSpPr>
              <a:spLocks/>
            </p:cNvSpPr>
            <p:nvPr/>
          </p:nvSpPr>
          <p:spPr bwMode="auto">
            <a:xfrm>
              <a:off x="3824" y="170"/>
              <a:ext cx="492" cy="47"/>
            </a:xfrm>
            <a:custGeom>
              <a:avLst/>
              <a:gdLst>
                <a:gd name="T0" fmla="*/ 478 w 492"/>
                <a:gd name="T1" fmla="*/ 0 h 47"/>
                <a:gd name="T2" fmla="*/ 478 w 492"/>
                <a:gd name="T3" fmla="*/ 0 h 47"/>
                <a:gd name="T4" fmla="*/ 471 w 492"/>
                <a:gd name="T5" fmla="*/ 1 h 47"/>
                <a:gd name="T6" fmla="*/ 457 w 492"/>
                <a:gd name="T7" fmla="*/ 2 h 47"/>
                <a:gd name="T8" fmla="*/ 443 w 492"/>
                <a:gd name="T9" fmla="*/ 4 h 47"/>
                <a:gd name="T10" fmla="*/ 429 w 492"/>
                <a:gd name="T11" fmla="*/ 5 h 47"/>
                <a:gd name="T12" fmla="*/ 408 w 492"/>
                <a:gd name="T13" fmla="*/ 8 h 47"/>
                <a:gd name="T14" fmla="*/ 381 w 492"/>
                <a:gd name="T15" fmla="*/ 10 h 47"/>
                <a:gd name="T16" fmla="*/ 355 w 492"/>
                <a:gd name="T17" fmla="*/ 12 h 47"/>
                <a:gd name="T18" fmla="*/ 329 w 492"/>
                <a:gd name="T19" fmla="*/ 14 h 47"/>
                <a:gd name="T20" fmla="*/ 305 w 492"/>
                <a:gd name="T21" fmla="*/ 15 h 47"/>
                <a:gd name="T22" fmla="*/ 281 w 492"/>
                <a:gd name="T23" fmla="*/ 17 h 47"/>
                <a:gd name="T24" fmla="*/ 257 w 492"/>
                <a:gd name="T25" fmla="*/ 18 h 47"/>
                <a:gd name="T26" fmla="*/ 234 w 492"/>
                <a:gd name="T27" fmla="*/ 19 h 47"/>
                <a:gd name="T28" fmla="*/ 211 w 492"/>
                <a:gd name="T29" fmla="*/ 20 h 47"/>
                <a:gd name="T30" fmla="*/ 187 w 492"/>
                <a:gd name="T31" fmla="*/ 20 h 47"/>
                <a:gd name="T32" fmla="*/ 162 w 492"/>
                <a:gd name="T33" fmla="*/ 21 h 47"/>
                <a:gd name="T34" fmla="*/ 137 w 492"/>
                <a:gd name="T35" fmla="*/ 21 h 47"/>
                <a:gd name="T36" fmla="*/ 111 w 492"/>
                <a:gd name="T37" fmla="*/ 22 h 47"/>
                <a:gd name="T38" fmla="*/ 83 w 492"/>
                <a:gd name="T39" fmla="*/ 22 h 47"/>
                <a:gd name="T40" fmla="*/ 55 w 492"/>
                <a:gd name="T41" fmla="*/ 23 h 47"/>
                <a:gd name="T42" fmla="*/ 24 w 492"/>
                <a:gd name="T43" fmla="*/ 23 h 47"/>
                <a:gd name="T44" fmla="*/ 0 w 492"/>
                <a:gd name="T45" fmla="*/ 47 h 47"/>
                <a:gd name="T46" fmla="*/ 36 w 492"/>
                <a:gd name="T47" fmla="*/ 46 h 47"/>
                <a:gd name="T48" fmla="*/ 72 w 492"/>
                <a:gd name="T49" fmla="*/ 45 h 47"/>
                <a:gd name="T50" fmla="*/ 106 w 492"/>
                <a:gd name="T51" fmla="*/ 44 h 47"/>
                <a:gd name="T52" fmla="*/ 138 w 492"/>
                <a:gd name="T53" fmla="*/ 43 h 47"/>
                <a:gd name="T54" fmla="*/ 170 w 492"/>
                <a:gd name="T55" fmla="*/ 42 h 47"/>
                <a:gd name="T56" fmla="*/ 201 w 492"/>
                <a:gd name="T57" fmla="*/ 41 h 47"/>
                <a:gd name="T58" fmla="*/ 231 w 492"/>
                <a:gd name="T59" fmla="*/ 40 h 47"/>
                <a:gd name="T60" fmla="*/ 260 w 492"/>
                <a:gd name="T61" fmla="*/ 39 h 47"/>
                <a:gd name="T62" fmla="*/ 289 w 492"/>
                <a:gd name="T63" fmla="*/ 37 h 47"/>
                <a:gd name="T64" fmla="*/ 317 w 492"/>
                <a:gd name="T65" fmla="*/ 35 h 47"/>
                <a:gd name="T66" fmla="*/ 345 w 492"/>
                <a:gd name="T67" fmla="*/ 33 h 47"/>
                <a:gd name="T68" fmla="*/ 374 w 492"/>
                <a:gd name="T69" fmla="*/ 31 h 47"/>
                <a:gd name="T70" fmla="*/ 402 w 492"/>
                <a:gd name="T71" fmla="*/ 29 h 47"/>
                <a:gd name="T72" fmla="*/ 430 w 492"/>
                <a:gd name="T73" fmla="*/ 26 h 47"/>
                <a:gd name="T74" fmla="*/ 459 w 492"/>
                <a:gd name="T75" fmla="*/ 23 h 47"/>
                <a:gd name="T76" fmla="*/ 488 w 492"/>
                <a:gd name="T77" fmla="*/ 20 h 47"/>
                <a:gd name="T78" fmla="*/ 490 w 492"/>
                <a:gd name="T79" fmla="*/ 18 h 47"/>
                <a:gd name="T80" fmla="*/ 491 w 492"/>
                <a:gd name="T81" fmla="*/ 17 h 47"/>
                <a:gd name="T82" fmla="*/ 490 w 492"/>
                <a:gd name="T83" fmla="*/ 9 h 47"/>
                <a:gd name="T84" fmla="*/ 483 w 492"/>
                <a:gd name="T85" fmla="*/ 3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2"/>
                <a:gd name="T130" fmla="*/ 0 h 47"/>
                <a:gd name="T131" fmla="*/ 492 w 492"/>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2" h="47">
                  <a:moveTo>
                    <a:pt x="479" y="1"/>
                  </a:move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close/>
                </a:path>
              </a:pathLst>
            </a:custGeom>
            <a:solidFill>
              <a:srgbClr val="3F3F3F"/>
            </a:solidFill>
            <a:ln w="9525">
              <a:noFill/>
              <a:round/>
              <a:headEnd/>
              <a:tailEnd/>
            </a:ln>
          </p:spPr>
          <p:txBody>
            <a:bodyPr/>
            <a:lstStyle/>
            <a:p>
              <a:endParaRPr lang="ja-JP" altLang="en-US"/>
            </a:p>
          </p:txBody>
        </p:sp>
        <p:sp>
          <p:nvSpPr>
            <p:cNvPr id="50585" name="Freeform 508"/>
            <p:cNvSpPr>
              <a:spLocks/>
            </p:cNvSpPr>
            <p:nvPr/>
          </p:nvSpPr>
          <p:spPr bwMode="auto">
            <a:xfrm>
              <a:off x="3824" y="170"/>
              <a:ext cx="492" cy="47"/>
            </a:xfrm>
            <a:custGeom>
              <a:avLst/>
              <a:gdLst>
                <a:gd name="T0" fmla="*/ 479 w 492"/>
                <a:gd name="T1" fmla="*/ 1 h 47"/>
                <a:gd name="T2" fmla="*/ 478 w 492"/>
                <a:gd name="T3" fmla="*/ 0 h 47"/>
                <a:gd name="T4" fmla="*/ 478 w 492"/>
                <a:gd name="T5" fmla="*/ 0 h 47"/>
                <a:gd name="T6" fmla="*/ 471 w 492"/>
                <a:gd name="T7" fmla="*/ 1 h 47"/>
                <a:gd name="T8" fmla="*/ 457 w 492"/>
                <a:gd name="T9" fmla="*/ 2 h 47"/>
                <a:gd name="T10" fmla="*/ 443 w 492"/>
                <a:gd name="T11" fmla="*/ 4 h 47"/>
                <a:gd name="T12" fmla="*/ 429 w 492"/>
                <a:gd name="T13" fmla="*/ 5 h 47"/>
                <a:gd name="T14" fmla="*/ 422 w 492"/>
                <a:gd name="T15" fmla="*/ 6 h 47"/>
                <a:gd name="T16" fmla="*/ 394 w 492"/>
                <a:gd name="T17" fmla="*/ 9 h 47"/>
                <a:gd name="T18" fmla="*/ 368 w 492"/>
                <a:gd name="T19" fmla="*/ 11 h 47"/>
                <a:gd name="T20" fmla="*/ 342 w 492"/>
                <a:gd name="T21" fmla="*/ 13 h 47"/>
                <a:gd name="T22" fmla="*/ 317 w 492"/>
                <a:gd name="T23" fmla="*/ 15 h 47"/>
                <a:gd name="T24" fmla="*/ 293 w 492"/>
                <a:gd name="T25" fmla="*/ 16 h 47"/>
                <a:gd name="T26" fmla="*/ 269 w 492"/>
                <a:gd name="T27" fmla="*/ 17 h 47"/>
                <a:gd name="T28" fmla="*/ 246 w 492"/>
                <a:gd name="T29" fmla="*/ 18 h 47"/>
                <a:gd name="T30" fmla="*/ 222 w 492"/>
                <a:gd name="T31" fmla="*/ 19 h 47"/>
                <a:gd name="T32" fmla="*/ 199 w 492"/>
                <a:gd name="T33" fmla="*/ 20 h 47"/>
                <a:gd name="T34" fmla="*/ 174 w 492"/>
                <a:gd name="T35" fmla="*/ 21 h 47"/>
                <a:gd name="T36" fmla="*/ 150 w 492"/>
                <a:gd name="T37" fmla="*/ 21 h 47"/>
                <a:gd name="T38" fmla="*/ 124 w 492"/>
                <a:gd name="T39" fmla="*/ 22 h 47"/>
                <a:gd name="T40" fmla="*/ 97 w 492"/>
                <a:gd name="T41" fmla="*/ 22 h 47"/>
                <a:gd name="T42" fmla="*/ 69 w 492"/>
                <a:gd name="T43" fmla="*/ 22 h 47"/>
                <a:gd name="T44" fmla="*/ 40 w 492"/>
                <a:gd name="T45" fmla="*/ 23 h 47"/>
                <a:gd name="T46" fmla="*/ 8 w 492"/>
                <a:gd name="T47" fmla="*/ 23 h 47"/>
                <a:gd name="T48" fmla="*/ 0 w 492"/>
                <a:gd name="T49" fmla="*/ 47 h 47"/>
                <a:gd name="T50" fmla="*/ 36 w 492"/>
                <a:gd name="T51" fmla="*/ 46 h 47"/>
                <a:gd name="T52" fmla="*/ 72 w 492"/>
                <a:gd name="T53" fmla="*/ 45 h 47"/>
                <a:gd name="T54" fmla="*/ 106 w 492"/>
                <a:gd name="T55" fmla="*/ 44 h 47"/>
                <a:gd name="T56" fmla="*/ 138 w 492"/>
                <a:gd name="T57" fmla="*/ 43 h 47"/>
                <a:gd name="T58" fmla="*/ 170 w 492"/>
                <a:gd name="T59" fmla="*/ 42 h 47"/>
                <a:gd name="T60" fmla="*/ 201 w 492"/>
                <a:gd name="T61" fmla="*/ 41 h 47"/>
                <a:gd name="T62" fmla="*/ 231 w 492"/>
                <a:gd name="T63" fmla="*/ 40 h 47"/>
                <a:gd name="T64" fmla="*/ 260 w 492"/>
                <a:gd name="T65" fmla="*/ 39 h 47"/>
                <a:gd name="T66" fmla="*/ 289 w 492"/>
                <a:gd name="T67" fmla="*/ 37 h 47"/>
                <a:gd name="T68" fmla="*/ 317 w 492"/>
                <a:gd name="T69" fmla="*/ 35 h 47"/>
                <a:gd name="T70" fmla="*/ 345 w 492"/>
                <a:gd name="T71" fmla="*/ 33 h 47"/>
                <a:gd name="T72" fmla="*/ 374 w 492"/>
                <a:gd name="T73" fmla="*/ 31 h 47"/>
                <a:gd name="T74" fmla="*/ 402 w 492"/>
                <a:gd name="T75" fmla="*/ 29 h 47"/>
                <a:gd name="T76" fmla="*/ 430 w 492"/>
                <a:gd name="T77" fmla="*/ 26 h 47"/>
                <a:gd name="T78" fmla="*/ 459 w 492"/>
                <a:gd name="T79" fmla="*/ 23 h 47"/>
                <a:gd name="T80" fmla="*/ 488 w 492"/>
                <a:gd name="T81" fmla="*/ 20 h 47"/>
                <a:gd name="T82" fmla="*/ 489 w 492"/>
                <a:gd name="T83" fmla="*/ 19 h 47"/>
                <a:gd name="T84" fmla="*/ 490 w 492"/>
                <a:gd name="T85" fmla="*/ 18 h 47"/>
                <a:gd name="T86" fmla="*/ 492 w 492"/>
                <a:gd name="T87" fmla="*/ 11 h 47"/>
                <a:gd name="T88" fmla="*/ 490 w 492"/>
                <a:gd name="T89" fmla="*/ 9 h 47"/>
                <a:gd name="T90" fmla="*/ 483 w 492"/>
                <a:gd name="T91" fmla="*/ 3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2"/>
                <a:gd name="T139" fmla="*/ 0 h 47"/>
                <a:gd name="T140" fmla="*/ 492 w 492"/>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2" h="47">
                  <a:moveTo>
                    <a:pt x="479" y="1"/>
                  </a:moveTo>
                  <a:lnTo>
                    <a:pt x="479" y="1"/>
                  </a:ln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path>
              </a:pathLst>
            </a:custGeom>
            <a:noFill/>
            <a:ln w="0">
              <a:solidFill>
                <a:srgbClr val="000000"/>
              </a:solidFill>
              <a:prstDash val="solid"/>
              <a:round/>
              <a:headEnd/>
              <a:tailEnd/>
            </a:ln>
          </p:spPr>
          <p:txBody>
            <a:bodyPr/>
            <a:lstStyle/>
            <a:p>
              <a:endParaRPr lang="ja-JP" altLang="en-US"/>
            </a:p>
          </p:txBody>
        </p:sp>
        <p:sp>
          <p:nvSpPr>
            <p:cNvPr id="50586" name="Freeform 509"/>
            <p:cNvSpPr>
              <a:spLocks/>
            </p:cNvSpPr>
            <p:nvPr/>
          </p:nvSpPr>
          <p:spPr bwMode="auto">
            <a:xfrm>
              <a:off x="3835" y="87"/>
              <a:ext cx="451" cy="98"/>
            </a:xfrm>
            <a:custGeom>
              <a:avLst/>
              <a:gdLst>
                <a:gd name="T0" fmla="*/ 399 w 451"/>
                <a:gd name="T1" fmla="*/ 62 h 98"/>
                <a:gd name="T2" fmla="*/ 385 w 451"/>
                <a:gd name="T3" fmla="*/ 62 h 98"/>
                <a:gd name="T4" fmla="*/ 364 w 451"/>
                <a:gd name="T5" fmla="*/ 62 h 98"/>
                <a:gd name="T6" fmla="*/ 337 w 451"/>
                <a:gd name="T7" fmla="*/ 62 h 98"/>
                <a:gd name="T8" fmla="*/ 306 w 451"/>
                <a:gd name="T9" fmla="*/ 62 h 98"/>
                <a:gd name="T10" fmla="*/ 264 w 451"/>
                <a:gd name="T11" fmla="*/ 62 h 98"/>
                <a:gd name="T12" fmla="*/ 217 w 451"/>
                <a:gd name="T13" fmla="*/ 62 h 98"/>
                <a:gd name="T14" fmla="*/ 184 w 451"/>
                <a:gd name="T15" fmla="*/ 60 h 98"/>
                <a:gd name="T16" fmla="*/ 162 w 451"/>
                <a:gd name="T17" fmla="*/ 58 h 98"/>
                <a:gd name="T18" fmla="*/ 150 w 451"/>
                <a:gd name="T19" fmla="*/ 55 h 98"/>
                <a:gd name="T20" fmla="*/ 144 w 451"/>
                <a:gd name="T21" fmla="*/ 52 h 98"/>
                <a:gd name="T22" fmla="*/ 130 w 451"/>
                <a:gd name="T23" fmla="*/ 39 h 98"/>
                <a:gd name="T24" fmla="*/ 109 w 451"/>
                <a:gd name="T25" fmla="*/ 22 h 98"/>
                <a:gd name="T26" fmla="*/ 92 w 451"/>
                <a:gd name="T27" fmla="*/ 10 h 98"/>
                <a:gd name="T28" fmla="*/ 81 w 451"/>
                <a:gd name="T29" fmla="*/ 6 h 98"/>
                <a:gd name="T30" fmla="*/ 71 w 451"/>
                <a:gd name="T31" fmla="*/ 4 h 98"/>
                <a:gd name="T32" fmla="*/ 52 w 451"/>
                <a:gd name="T33" fmla="*/ 2 h 98"/>
                <a:gd name="T34" fmla="*/ 31 w 451"/>
                <a:gd name="T35" fmla="*/ 14 h 98"/>
                <a:gd name="T36" fmla="*/ 49 w 451"/>
                <a:gd name="T37" fmla="*/ 16 h 98"/>
                <a:gd name="T38" fmla="*/ 63 w 451"/>
                <a:gd name="T39" fmla="*/ 17 h 98"/>
                <a:gd name="T40" fmla="*/ 75 w 451"/>
                <a:gd name="T41" fmla="*/ 19 h 98"/>
                <a:gd name="T42" fmla="*/ 89 w 451"/>
                <a:gd name="T43" fmla="*/ 37 h 98"/>
                <a:gd name="T44" fmla="*/ 98 w 451"/>
                <a:gd name="T45" fmla="*/ 58 h 98"/>
                <a:gd name="T46" fmla="*/ 98 w 451"/>
                <a:gd name="T47" fmla="*/ 62 h 98"/>
                <a:gd name="T48" fmla="*/ 89 w 451"/>
                <a:gd name="T49" fmla="*/ 62 h 98"/>
                <a:gd name="T50" fmla="*/ 73 w 451"/>
                <a:gd name="T51" fmla="*/ 62 h 98"/>
                <a:gd name="T52" fmla="*/ 53 w 451"/>
                <a:gd name="T53" fmla="*/ 62 h 98"/>
                <a:gd name="T54" fmla="*/ 30 w 451"/>
                <a:gd name="T55" fmla="*/ 63 h 98"/>
                <a:gd name="T56" fmla="*/ 0 w 451"/>
                <a:gd name="T57" fmla="*/ 98 h 98"/>
                <a:gd name="T58" fmla="*/ 42 w 451"/>
                <a:gd name="T59" fmla="*/ 97 h 98"/>
                <a:gd name="T60" fmla="*/ 80 w 451"/>
                <a:gd name="T61" fmla="*/ 97 h 98"/>
                <a:gd name="T62" fmla="*/ 115 w 451"/>
                <a:gd name="T63" fmla="*/ 96 h 98"/>
                <a:gd name="T64" fmla="*/ 148 w 451"/>
                <a:gd name="T65" fmla="*/ 96 h 98"/>
                <a:gd name="T66" fmla="*/ 180 w 451"/>
                <a:gd name="T67" fmla="*/ 95 h 98"/>
                <a:gd name="T68" fmla="*/ 211 w 451"/>
                <a:gd name="T69" fmla="*/ 94 h 98"/>
                <a:gd name="T70" fmla="*/ 242 w 451"/>
                <a:gd name="T71" fmla="*/ 93 h 98"/>
                <a:gd name="T72" fmla="*/ 275 w 451"/>
                <a:gd name="T73" fmla="*/ 91 h 98"/>
                <a:gd name="T74" fmla="*/ 309 w 451"/>
                <a:gd name="T75" fmla="*/ 89 h 98"/>
                <a:gd name="T76" fmla="*/ 346 w 451"/>
                <a:gd name="T77" fmla="*/ 86 h 98"/>
                <a:gd name="T78" fmla="*/ 378 w 451"/>
                <a:gd name="T79" fmla="*/ 84 h 98"/>
                <a:gd name="T80" fmla="*/ 393 w 451"/>
                <a:gd name="T81" fmla="*/ 82 h 98"/>
                <a:gd name="T82" fmla="*/ 408 w 451"/>
                <a:gd name="T83" fmla="*/ 81 h 98"/>
                <a:gd name="T84" fmla="*/ 423 w 451"/>
                <a:gd name="T85" fmla="*/ 80 h 98"/>
                <a:gd name="T86" fmla="*/ 437 w 451"/>
                <a:gd name="T87" fmla="*/ 78 h 98"/>
                <a:gd name="T88" fmla="*/ 451 w 451"/>
                <a:gd name="T89" fmla="*/ 77 h 98"/>
                <a:gd name="T90" fmla="*/ 430 w 451"/>
                <a:gd name="T91" fmla="*/ 70 h 98"/>
                <a:gd name="T92" fmla="*/ 412 w 451"/>
                <a:gd name="T93" fmla="*/ 64 h 9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1"/>
                <a:gd name="T142" fmla="*/ 0 h 98"/>
                <a:gd name="T143" fmla="*/ 451 w 451"/>
                <a:gd name="T144" fmla="*/ 98 h 9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1" h="98">
                  <a:moveTo>
                    <a:pt x="403" y="62"/>
                  </a:move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close/>
                </a:path>
              </a:pathLst>
            </a:custGeom>
            <a:solidFill>
              <a:srgbClr val="FFFFFF"/>
            </a:solidFill>
            <a:ln w="9525">
              <a:noFill/>
              <a:round/>
              <a:headEnd/>
              <a:tailEnd/>
            </a:ln>
          </p:spPr>
          <p:txBody>
            <a:bodyPr/>
            <a:lstStyle/>
            <a:p>
              <a:endParaRPr lang="ja-JP" altLang="en-US"/>
            </a:p>
          </p:txBody>
        </p:sp>
        <p:sp>
          <p:nvSpPr>
            <p:cNvPr id="50587" name="Freeform 510"/>
            <p:cNvSpPr>
              <a:spLocks/>
            </p:cNvSpPr>
            <p:nvPr/>
          </p:nvSpPr>
          <p:spPr bwMode="auto">
            <a:xfrm>
              <a:off x="3835" y="87"/>
              <a:ext cx="451" cy="98"/>
            </a:xfrm>
            <a:custGeom>
              <a:avLst/>
              <a:gdLst>
                <a:gd name="T0" fmla="*/ 401 w 451"/>
                <a:gd name="T1" fmla="*/ 62 h 98"/>
                <a:gd name="T2" fmla="*/ 390 w 451"/>
                <a:gd name="T3" fmla="*/ 62 h 98"/>
                <a:gd name="T4" fmla="*/ 372 w 451"/>
                <a:gd name="T5" fmla="*/ 62 h 98"/>
                <a:gd name="T6" fmla="*/ 347 w 451"/>
                <a:gd name="T7" fmla="*/ 62 h 98"/>
                <a:gd name="T8" fmla="*/ 317 w 451"/>
                <a:gd name="T9" fmla="*/ 62 h 98"/>
                <a:gd name="T10" fmla="*/ 283 w 451"/>
                <a:gd name="T11" fmla="*/ 62 h 98"/>
                <a:gd name="T12" fmla="*/ 246 w 451"/>
                <a:gd name="T13" fmla="*/ 62 h 98"/>
                <a:gd name="T14" fmla="*/ 204 w 451"/>
                <a:gd name="T15" fmla="*/ 61 h 98"/>
                <a:gd name="T16" fmla="*/ 176 w 451"/>
                <a:gd name="T17" fmla="*/ 59 h 98"/>
                <a:gd name="T18" fmla="*/ 157 w 451"/>
                <a:gd name="T19" fmla="*/ 57 h 98"/>
                <a:gd name="T20" fmla="*/ 147 w 451"/>
                <a:gd name="T21" fmla="*/ 54 h 98"/>
                <a:gd name="T22" fmla="*/ 144 w 451"/>
                <a:gd name="T23" fmla="*/ 52 h 98"/>
                <a:gd name="T24" fmla="*/ 130 w 451"/>
                <a:gd name="T25" fmla="*/ 39 h 98"/>
                <a:gd name="T26" fmla="*/ 109 w 451"/>
                <a:gd name="T27" fmla="*/ 22 h 98"/>
                <a:gd name="T28" fmla="*/ 95 w 451"/>
                <a:gd name="T29" fmla="*/ 13 h 98"/>
                <a:gd name="T30" fmla="*/ 84 w 451"/>
                <a:gd name="T31" fmla="*/ 7 h 98"/>
                <a:gd name="T32" fmla="*/ 79 w 451"/>
                <a:gd name="T33" fmla="*/ 5 h 98"/>
                <a:gd name="T34" fmla="*/ 65 w 451"/>
                <a:gd name="T35" fmla="*/ 4 h 98"/>
                <a:gd name="T36" fmla="*/ 44 w 451"/>
                <a:gd name="T37" fmla="*/ 1 h 98"/>
                <a:gd name="T38" fmla="*/ 31 w 451"/>
                <a:gd name="T39" fmla="*/ 14 h 98"/>
                <a:gd name="T40" fmla="*/ 49 w 451"/>
                <a:gd name="T41" fmla="*/ 16 h 98"/>
                <a:gd name="T42" fmla="*/ 63 w 451"/>
                <a:gd name="T43" fmla="*/ 17 h 98"/>
                <a:gd name="T44" fmla="*/ 69 w 451"/>
                <a:gd name="T45" fmla="*/ 17 h 98"/>
                <a:gd name="T46" fmla="*/ 85 w 451"/>
                <a:gd name="T47" fmla="*/ 30 h 98"/>
                <a:gd name="T48" fmla="*/ 95 w 451"/>
                <a:gd name="T49" fmla="*/ 52 h 98"/>
                <a:gd name="T50" fmla="*/ 100 w 451"/>
                <a:gd name="T51" fmla="*/ 62 h 98"/>
                <a:gd name="T52" fmla="*/ 95 w 451"/>
                <a:gd name="T53" fmla="*/ 62 h 98"/>
                <a:gd name="T54" fmla="*/ 84 w 451"/>
                <a:gd name="T55" fmla="*/ 62 h 98"/>
                <a:gd name="T56" fmla="*/ 67 w 451"/>
                <a:gd name="T57" fmla="*/ 62 h 98"/>
                <a:gd name="T58" fmla="*/ 45 w 451"/>
                <a:gd name="T59" fmla="*/ 62 h 98"/>
                <a:gd name="T60" fmla="*/ 21 w 451"/>
                <a:gd name="T61" fmla="*/ 63 h 98"/>
                <a:gd name="T62" fmla="*/ 0 w 451"/>
                <a:gd name="T63" fmla="*/ 98 h 98"/>
                <a:gd name="T64" fmla="*/ 42 w 451"/>
                <a:gd name="T65" fmla="*/ 97 h 98"/>
                <a:gd name="T66" fmla="*/ 80 w 451"/>
                <a:gd name="T67" fmla="*/ 97 h 98"/>
                <a:gd name="T68" fmla="*/ 115 w 451"/>
                <a:gd name="T69" fmla="*/ 96 h 98"/>
                <a:gd name="T70" fmla="*/ 148 w 451"/>
                <a:gd name="T71" fmla="*/ 96 h 98"/>
                <a:gd name="T72" fmla="*/ 180 w 451"/>
                <a:gd name="T73" fmla="*/ 95 h 98"/>
                <a:gd name="T74" fmla="*/ 211 w 451"/>
                <a:gd name="T75" fmla="*/ 94 h 98"/>
                <a:gd name="T76" fmla="*/ 242 w 451"/>
                <a:gd name="T77" fmla="*/ 93 h 98"/>
                <a:gd name="T78" fmla="*/ 275 w 451"/>
                <a:gd name="T79" fmla="*/ 91 h 98"/>
                <a:gd name="T80" fmla="*/ 309 w 451"/>
                <a:gd name="T81" fmla="*/ 89 h 98"/>
                <a:gd name="T82" fmla="*/ 346 w 451"/>
                <a:gd name="T83" fmla="*/ 86 h 98"/>
                <a:gd name="T84" fmla="*/ 373 w 451"/>
                <a:gd name="T85" fmla="*/ 84 h 98"/>
                <a:gd name="T86" fmla="*/ 388 w 451"/>
                <a:gd name="T87" fmla="*/ 83 h 98"/>
                <a:gd name="T88" fmla="*/ 403 w 451"/>
                <a:gd name="T89" fmla="*/ 81 h 98"/>
                <a:gd name="T90" fmla="*/ 418 w 451"/>
                <a:gd name="T91" fmla="*/ 80 h 98"/>
                <a:gd name="T92" fmla="*/ 432 w 451"/>
                <a:gd name="T93" fmla="*/ 79 h 98"/>
                <a:gd name="T94" fmla="*/ 446 w 451"/>
                <a:gd name="T95" fmla="*/ 77 h 98"/>
                <a:gd name="T96" fmla="*/ 444 w 451"/>
                <a:gd name="T97" fmla="*/ 74 h 98"/>
                <a:gd name="T98" fmla="*/ 424 w 451"/>
                <a:gd name="T99" fmla="*/ 68 h 98"/>
                <a:gd name="T100" fmla="*/ 407 w 451"/>
                <a:gd name="T101" fmla="*/ 63 h 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1"/>
                <a:gd name="T154" fmla="*/ 0 h 98"/>
                <a:gd name="T155" fmla="*/ 451 w 451"/>
                <a:gd name="T156" fmla="*/ 98 h 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1" h="98">
                  <a:moveTo>
                    <a:pt x="403" y="62"/>
                  </a:moveTo>
                  <a:lnTo>
                    <a:pt x="403" y="62"/>
                  </a:ln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path>
              </a:pathLst>
            </a:custGeom>
            <a:noFill/>
            <a:ln w="0">
              <a:solidFill>
                <a:srgbClr val="000000"/>
              </a:solidFill>
              <a:prstDash val="solid"/>
              <a:round/>
              <a:headEnd/>
              <a:tailEnd/>
            </a:ln>
          </p:spPr>
          <p:txBody>
            <a:bodyPr/>
            <a:lstStyle/>
            <a:p>
              <a:endParaRPr lang="ja-JP" altLang="en-US"/>
            </a:p>
          </p:txBody>
        </p:sp>
        <p:sp>
          <p:nvSpPr>
            <p:cNvPr id="50588" name="Freeform 511"/>
            <p:cNvSpPr>
              <a:spLocks/>
            </p:cNvSpPr>
            <p:nvPr/>
          </p:nvSpPr>
          <p:spPr bwMode="auto">
            <a:xfrm>
              <a:off x="3832" y="164"/>
              <a:ext cx="470" cy="29"/>
            </a:xfrm>
            <a:custGeom>
              <a:avLst/>
              <a:gdLst>
                <a:gd name="T0" fmla="*/ 449 w 470"/>
                <a:gd name="T1" fmla="*/ 0 h 29"/>
                <a:gd name="T2" fmla="*/ 440 w 470"/>
                <a:gd name="T3" fmla="*/ 1 h 29"/>
                <a:gd name="T4" fmla="*/ 431 w 470"/>
                <a:gd name="T5" fmla="*/ 2 h 29"/>
                <a:gd name="T6" fmla="*/ 421 w 470"/>
                <a:gd name="T7" fmla="*/ 3 h 29"/>
                <a:gd name="T8" fmla="*/ 411 w 470"/>
                <a:gd name="T9" fmla="*/ 4 h 29"/>
                <a:gd name="T10" fmla="*/ 401 w 470"/>
                <a:gd name="T11" fmla="*/ 5 h 29"/>
                <a:gd name="T12" fmla="*/ 391 w 470"/>
                <a:gd name="T13" fmla="*/ 6 h 29"/>
                <a:gd name="T14" fmla="*/ 381 w 470"/>
                <a:gd name="T15" fmla="*/ 7 h 29"/>
                <a:gd name="T16" fmla="*/ 362 w 470"/>
                <a:gd name="T17" fmla="*/ 8 h 29"/>
                <a:gd name="T18" fmla="*/ 336 w 470"/>
                <a:gd name="T19" fmla="*/ 10 h 29"/>
                <a:gd name="T20" fmla="*/ 312 w 470"/>
                <a:gd name="T21" fmla="*/ 12 h 29"/>
                <a:gd name="T22" fmla="*/ 289 w 470"/>
                <a:gd name="T23" fmla="*/ 13 h 29"/>
                <a:gd name="T24" fmla="*/ 266 w 470"/>
                <a:gd name="T25" fmla="*/ 15 h 29"/>
                <a:gd name="T26" fmla="*/ 245 w 470"/>
                <a:gd name="T27" fmla="*/ 16 h 29"/>
                <a:gd name="T28" fmla="*/ 224 w 470"/>
                <a:gd name="T29" fmla="*/ 17 h 29"/>
                <a:gd name="T30" fmla="*/ 204 w 470"/>
                <a:gd name="T31" fmla="*/ 17 h 29"/>
                <a:gd name="T32" fmla="*/ 183 w 470"/>
                <a:gd name="T33" fmla="*/ 18 h 29"/>
                <a:gd name="T34" fmla="*/ 162 w 470"/>
                <a:gd name="T35" fmla="*/ 18 h 29"/>
                <a:gd name="T36" fmla="*/ 140 w 470"/>
                <a:gd name="T37" fmla="*/ 19 h 29"/>
                <a:gd name="T38" fmla="*/ 118 w 470"/>
                <a:gd name="T39" fmla="*/ 19 h 29"/>
                <a:gd name="T40" fmla="*/ 95 w 470"/>
                <a:gd name="T41" fmla="*/ 19 h 29"/>
                <a:gd name="T42" fmla="*/ 71 w 470"/>
                <a:gd name="T43" fmla="*/ 20 h 29"/>
                <a:gd name="T44" fmla="*/ 45 w 470"/>
                <a:gd name="T45" fmla="*/ 20 h 29"/>
                <a:gd name="T46" fmla="*/ 18 w 470"/>
                <a:gd name="T47" fmla="*/ 21 h 29"/>
                <a:gd name="T48" fmla="*/ 0 w 470"/>
                <a:gd name="T49" fmla="*/ 29 h 29"/>
                <a:gd name="T50" fmla="*/ 32 w 470"/>
                <a:gd name="T51" fmla="*/ 29 h 29"/>
                <a:gd name="T52" fmla="*/ 61 w 470"/>
                <a:gd name="T53" fmla="*/ 28 h 29"/>
                <a:gd name="T54" fmla="*/ 89 w 470"/>
                <a:gd name="T55" fmla="*/ 28 h 29"/>
                <a:gd name="T56" fmla="*/ 116 w 470"/>
                <a:gd name="T57" fmla="*/ 28 h 29"/>
                <a:gd name="T58" fmla="*/ 142 w 470"/>
                <a:gd name="T59" fmla="*/ 27 h 29"/>
                <a:gd name="T60" fmla="*/ 166 w 470"/>
                <a:gd name="T61" fmla="*/ 27 h 29"/>
                <a:gd name="T62" fmla="*/ 191 w 470"/>
                <a:gd name="T63" fmla="*/ 26 h 29"/>
                <a:gd name="T64" fmla="*/ 214 w 470"/>
                <a:gd name="T65" fmla="*/ 25 h 29"/>
                <a:gd name="T66" fmla="*/ 238 w 470"/>
                <a:gd name="T67" fmla="*/ 24 h 29"/>
                <a:gd name="T68" fmla="*/ 261 w 470"/>
                <a:gd name="T69" fmla="*/ 23 h 29"/>
                <a:gd name="T70" fmla="*/ 285 w 470"/>
                <a:gd name="T71" fmla="*/ 22 h 29"/>
                <a:gd name="T72" fmla="*/ 309 w 470"/>
                <a:gd name="T73" fmla="*/ 21 h 29"/>
                <a:gd name="T74" fmla="*/ 334 w 470"/>
                <a:gd name="T75" fmla="*/ 19 h 29"/>
                <a:gd name="T76" fmla="*/ 360 w 470"/>
                <a:gd name="T77" fmla="*/ 17 h 29"/>
                <a:gd name="T78" fmla="*/ 386 w 470"/>
                <a:gd name="T79" fmla="*/ 15 h 29"/>
                <a:gd name="T80" fmla="*/ 414 w 470"/>
                <a:gd name="T81" fmla="*/ 12 h 29"/>
                <a:gd name="T82" fmla="*/ 429 w 470"/>
                <a:gd name="T83" fmla="*/ 11 h 29"/>
                <a:gd name="T84" fmla="*/ 443 w 470"/>
                <a:gd name="T85" fmla="*/ 9 h 29"/>
                <a:gd name="T86" fmla="*/ 456 w 470"/>
                <a:gd name="T87" fmla="*/ 8 h 29"/>
                <a:gd name="T88" fmla="*/ 470 w 470"/>
                <a:gd name="T89" fmla="*/ 6 h 29"/>
                <a:gd name="T90" fmla="*/ 466 w 470"/>
                <a:gd name="T91" fmla="*/ 4 h 29"/>
                <a:gd name="T92" fmla="*/ 462 w 470"/>
                <a:gd name="T93" fmla="*/ 3 h 29"/>
                <a:gd name="T94" fmla="*/ 459 w 470"/>
                <a:gd name="T95" fmla="*/ 1 h 29"/>
                <a:gd name="T96" fmla="*/ 454 w 470"/>
                <a:gd name="T97" fmla="*/ 0 h 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0"/>
                <a:gd name="T148" fmla="*/ 0 h 29"/>
                <a:gd name="T149" fmla="*/ 470 w 470"/>
                <a:gd name="T150" fmla="*/ 29 h 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0" h="29">
                  <a:moveTo>
                    <a:pt x="454" y="0"/>
                  </a:move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close/>
                </a:path>
              </a:pathLst>
            </a:custGeom>
            <a:solidFill>
              <a:srgbClr val="BFBFBF"/>
            </a:solidFill>
            <a:ln w="9525">
              <a:noFill/>
              <a:round/>
              <a:headEnd/>
              <a:tailEnd/>
            </a:ln>
          </p:spPr>
          <p:txBody>
            <a:bodyPr/>
            <a:lstStyle/>
            <a:p>
              <a:endParaRPr lang="ja-JP" altLang="en-US"/>
            </a:p>
          </p:txBody>
        </p:sp>
        <p:sp>
          <p:nvSpPr>
            <p:cNvPr id="50589" name="Freeform 512"/>
            <p:cNvSpPr>
              <a:spLocks/>
            </p:cNvSpPr>
            <p:nvPr/>
          </p:nvSpPr>
          <p:spPr bwMode="auto">
            <a:xfrm>
              <a:off x="3832" y="164"/>
              <a:ext cx="470" cy="29"/>
            </a:xfrm>
            <a:custGeom>
              <a:avLst/>
              <a:gdLst>
                <a:gd name="T0" fmla="*/ 454 w 470"/>
                <a:gd name="T1" fmla="*/ 0 h 29"/>
                <a:gd name="T2" fmla="*/ 445 w 470"/>
                <a:gd name="T3" fmla="*/ 1 h 29"/>
                <a:gd name="T4" fmla="*/ 435 w 470"/>
                <a:gd name="T5" fmla="*/ 2 h 29"/>
                <a:gd name="T6" fmla="*/ 426 w 470"/>
                <a:gd name="T7" fmla="*/ 3 h 29"/>
                <a:gd name="T8" fmla="*/ 416 w 470"/>
                <a:gd name="T9" fmla="*/ 3 h 29"/>
                <a:gd name="T10" fmla="*/ 406 w 470"/>
                <a:gd name="T11" fmla="*/ 4 h 29"/>
                <a:gd name="T12" fmla="*/ 396 w 470"/>
                <a:gd name="T13" fmla="*/ 5 h 29"/>
                <a:gd name="T14" fmla="*/ 386 w 470"/>
                <a:gd name="T15" fmla="*/ 6 h 29"/>
                <a:gd name="T16" fmla="*/ 376 w 470"/>
                <a:gd name="T17" fmla="*/ 7 h 29"/>
                <a:gd name="T18" fmla="*/ 362 w 470"/>
                <a:gd name="T19" fmla="*/ 8 h 29"/>
                <a:gd name="T20" fmla="*/ 336 w 470"/>
                <a:gd name="T21" fmla="*/ 10 h 29"/>
                <a:gd name="T22" fmla="*/ 312 w 470"/>
                <a:gd name="T23" fmla="*/ 12 h 29"/>
                <a:gd name="T24" fmla="*/ 289 w 470"/>
                <a:gd name="T25" fmla="*/ 13 h 29"/>
                <a:gd name="T26" fmla="*/ 266 w 470"/>
                <a:gd name="T27" fmla="*/ 15 h 29"/>
                <a:gd name="T28" fmla="*/ 245 w 470"/>
                <a:gd name="T29" fmla="*/ 16 h 29"/>
                <a:gd name="T30" fmla="*/ 224 w 470"/>
                <a:gd name="T31" fmla="*/ 17 h 29"/>
                <a:gd name="T32" fmla="*/ 204 w 470"/>
                <a:gd name="T33" fmla="*/ 17 h 29"/>
                <a:gd name="T34" fmla="*/ 183 w 470"/>
                <a:gd name="T35" fmla="*/ 18 h 29"/>
                <a:gd name="T36" fmla="*/ 162 w 470"/>
                <a:gd name="T37" fmla="*/ 18 h 29"/>
                <a:gd name="T38" fmla="*/ 140 w 470"/>
                <a:gd name="T39" fmla="*/ 19 h 29"/>
                <a:gd name="T40" fmla="*/ 118 w 470"/>
                <a:gd name="T41" fmla="*/ 19 h 29"/>
                <a:gd name="T42" fmla="*/ 95 w 470"/>
                <a:gd name="T43" fmla="*/ 19 h 29"/>
                <a:gd name="T44" fmla="*/ 71 w 470"/>
                <a:gd name="T45" fmla="*/ 20 h 29"/>
                <a:gd name="T46" fmla="*/ 45 w 470"/>
                <a:gd name="T47" fmla="*/ 20 h 29"/>
                <a:gd name="T48" fmla="*/ 18 w 470"/>
                <a:gd name="T49" fmla="*/ 21 h 29"/>
                <a:gd name="T50" fmla="*/ 0 w 470"/>
                <a:gd name="T51" fmla="*/ 29 h 29"/>
                <a:gd name="T52" fmla="*/ 16 w 470"/>
                <a:gd name="T53" fmla="*/ 29 h 29"/>
                <a:gd name="T54" fmla="*/ 47 w 470"/>
                <a:gd name="T55" fmla="*/ 29 h 29"/>
                <a:gd name="T56" fmla="*/ 75 w 470"/>
                <a:gd name="T57" fmla="*/ 28 h 29"/>
                <a:gd name="T58" fmla="*/ 103 w 470"/>
                <a:gd name="T59" fmla="*/ 28 h 29"/>
                <a:gd name="T60" fmla="*/ 129 w 470"/>
                <a:gd name="T61" fmla="*/ 27 h 29"/>
                <a:gd name="T62" fmla="*/ 154 w 470"/>
                <a:gd name="T63" fmla="*/ 27 h 29"/>
                <a:gd name="T64" fmla="*/ 179 w 470"/>
                <a:gd name="T65" fmla="*/ 26 h 29"/>
                <a:gd name="T66" fmla="*/ 203 w 470"/>
                <a:gd name="T67" fmla="*/ 26 h 29"/>
                <a:gd name="T68" fmla="*/ 226 w 470"/>
                <a:gd name="T69" fmla="*/ 25 h 29"/>
                <a:gd name="T70" fmla="*/ 249 w 470"/>
                <a:gd name="T71" fmla="*/ 24 h 29"/>
                <a:gd name="T72" fmla="*/ 273 w 470"/>
                <a:gd name="T73" fmla="*/ 23 h 29"/>
                <a:gd name="T74" fmla="*/ 297 w 470"/>
                <a:gd name="T75" fmla="*/ 21 h 29"/>
                <a:gd name="T76" fmla="*/ 321 w 470"/>
                <a:gd name="T77" fmla="*/ 20 h 29"/>
                <a:gd name="T78" fmla="*/ 347 w 470"/>
                <a:gd name="T79" fmla="*/ 18 h 29"/>
                <a:gd name="T80" fmla="*/ 373 w 470"/>
                <a:gd name="T81" fmla="*/ 16 h 29"/>
                <a:gd name="T82" fmla="*/ 400 w 470"/>
                <a:gd name="T83" fmla="*/ 14 h 29"/>
                <a:gd name="T84" fmla="*/ 414 w 470"/>
                <a:gd name="T85" fmla="*/ 12 h 29"/>
                <a:gd name="T86" fmla="*/ 429 w 470"/>
                <a:gd name="T87" fmla="*/ 11 h 29"/>
                <a:gd name="T88" fmla="*/ 443 w 470"/>
                <a:gd name="T89" fmla="*/ 9 h 29"/>
                <a:gd name="T90" fmla="*/ 456 w 470"/>
                <a:gd name="T91" fmla="*/ 8 h 29"/>
                <a:gd name="T92" fmla="*/ 470 w 470"/>
                <a:gd name="T93" fmla="*/ 6 h 29"/>
                <a:gd name="T94" fmla="*/ 468 w 470"/>
                <a:gd name="T95" fmla="*/ 5 h 29"/>
                <a:gd name="T96" fmla="*/ 464 w 470"/>
                <a:gd name="T97" fmla="*/ 4 h 29"/>
                <a:gd name="T98" fmla="*/ 460 w 470"/>
                <a:gd name="T99" fmla="*/ 2 h 29"/>
                <a:gd name="T100" fmla="*/ 456 w 470"/>
                <a:gd name="T101" fmla="*/ 1 h 2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0"/>
                <a:gd name="T154" fmla="*/ 0 h 29"/>
                <a:gd name="T155" fmla="*/ 470 w 470"/>
                <a:gd name="T156" fmla="*/ 29 h 2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0" h="29">
                  <a:moveTo>
                    <a:pt x="454" y="0"/>
                  </a:moveTo>
                  <a:lnTo>
                    <a:pt x="454" y="0"/>
                  </a:ln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path>
              </a:pathLst>
            </a:custGeom>
            <a:noFill/>
            <a:ln w="0">
              <a:solidFill>
                <a:srgbClr val="000000"/>
              </a:solidFill>
              <a:prstDash val="solid"/>
              <a:round/>
              <a:headEnd/>
              <a:tailEnd/>
            </a:ln>
          </p:spPr>
          <p:txBody>
            <a:bodyPr/>
            <a:lstStyle/>
            <a:p>
              <a:endParaRPr lang="ja-JP" altLang="en-US"/>
            </a:p>
          </p:txBody>
        </p:sp>
        <p:sp>
          <p:nvSpPr>
            <p:cNvPr id="50590" name="Freeform 513"/>
            <p:cNvSpPr>
              <a:spLocks/>
            </p:cNvSpPr>
            <p:nvPr/>
          </p:nvSpPr>
          <p:spPr bwMode="auto">
            <a:xfrm>
              <a:off x="3528" y="37"/>
              <a:ext cx="788" cy="318"/>
            </a:xfrm>
            <a:custGeom>
              <a:avLst/>
              <a:gdLst>
                <a:gd name="T0" fmla="*/ 775 w 788"/>
                <a:gd name="T1" fmla="*/ 133 h 318"/>
                <a:gd name="T2" fmla="*/ 782 w 788"/>
                <a:gd name="T3" fmla="*/ 39 h 318"/>
                <a:gd name="T4" fmla="*/ 711 w 788"/>
                <a:gd name="T5" fmla="*/ 12 h 318"/>
                <a:gd name="T6" fmla="*/ 643 w 788"/>
                <a:gd name="T7" fmla="*/ 88 h 318"/>
                <a:gd name="T8" fmla="*/ 590 w 788"/>
                <a:gd name="T9" fmla="*/ 112 h 318"/>
                <a:gd name="T10" fmla="*/ 500 w 788"/>
                <a:gd name="T11" fmla="*/ 111 h 318"/>
                <a:gd name="T12" fmla="*/ 457 w 788"/>
                <a:gd name="T13" fmla="*/ 105 h 318"/>
                <a:gd name="T14" fmla="*/ 437 w 788"/>
                <a:gd name="T15" fmla="*/ 89 h 318"/>
                <a:gd name="T16" fmla="*/ 406 w 788"/>
                <a:gd name="T17" fmla="*/ 51 h 318"/>
                <a:gd name="T18" fmla="*/ 408 w 788"/>
                <a:gd name="T19" fmla="*/ 10 h 318"/>
                <a:gd name="T20" fmla="*/ 381 w 788"/>
                <a:gd name="T21" fmla="*/ 4 h 318"/>
                <a:gd name="T22" fmla="*/ 331 w 788"/>
                <a:gd name="T23" fmla="*/ 0 h 318"/>
                <a:gd name="T24" fmla="*/ 308 w 788"/>
                <a:gd name="T25" fmla="*/ 2 h 318"/>
                <a:gd name="T26" fmla="*/ 294 w 788"/>
                <a:gd name="T27" fmla="*/ 9 h 318"/>
                <a:gd name="T28" fmla="*/ 250 w 788"/>
                <a:gd name="T29" fmla="*/ 39 h 318"/>
                <a:gd name="T30" fmla="*/ 231 w 788"/>
                <a:gd name="T31" fmla="*/ 48 h 318"/>
                <a:gd name="T32" fmla="*/ 193 w 788"/>
                <a:gd name="T33" fmla="*/ 71 h 318"/>
                <a:gd name="T34" fmla="*/ 146 w 788"/>
                <a:gd name="T35" fmla="*/ 102 h 318"/>
                <a:gd name="T36" fmla="*/ 116 w 788"/>
                <a:gd name="T37" fmla="*/ 108 h 318"/>
                <a:gd name="T38" fmla="*/ 56 w 788"/>
                <a:gd name="T39" fmla="*/ 125 h 318"/>
                <a:gd name="T40" fmla="*/ 28 w 788"/>
                <a:gd name="T41" fmla="*/ 144 h 318"/>
                <a:gd name="T42" fmla="*/ 25 w 788"/>
                <a:gd name="T43" fmla="*/ 76 h 318"/>
                <a:gd name="T44" fmla="*/ 16 w 788"/>
                <a:gd name="T45" fmla="*/ 148 h 318"/>
                <a:gd name="T46" fmla="*/ 17 w 788"/>
                <a:gd name="T47" fmla="*/ 156 h 318"/>
                <a:gd name="T48" fmla="*/ 10 w 788"/>
                <a:gd name="T49" fmla="*/ 163 h 318"/>
                <a:gd name="T50" fmla="*/ 13 w 788"/>
                <a:gd name="T51" fmla="*/ 182 h 318"/>
                <a:gd name="T52" fmla="*/ 0 w 788"/>
                <a:gd name="T53" fmla="*/ 237 h 318"/>
                <a:gd name="T54" fmla="*/ 21 w 788"/>
                <a:gd name="T55" fmla="*/ 196 h 318"/>
                <a:gd name="T56" fmla="*/ 27 w 788"/>
                <a:gd name="T57" fmla="*/ 173 h 318"/>
                <a:gd name="T58" fmla="*/ 35 w 788"/>
                <a:gd name="T59" fmla="*/ 177 h 318"/>
                <a:gd name="T60" fmla="*/ 50 w 788"/>
                <a:gd name="T61" fmla="*/ 204 h 318"/>
                <a:gd name="T62" fmla="*/ 75 w 788"/>
                <a:gd name="T63" fmla="*/ 213 h 318"/>
                <a:gd name="T64" fmla="*/ 77 w 788"/>
                <a:gd name="T65" fmla="*/ 264 h 318"/>
                <a:gd name="T66" fmla="*/ 70 w 788"/>
                <a:gd name="T67" fmla="*/ 284 h 318"/>
                <a:gd name="T68" fmla="*/ 89 w 788"/>
                <a:gd name="T69" fmla="*/ 300 h 318"/>
                <a:gd name="T70" fmla="*/ 108 w 788"/>
                <a:gd name="T71" fmla="*/ 288 h 318"/>
                <a:gd name="T72" fmla="*/ 98 w 788"/>
                <a:gd name="T73" fmla="*/ 261 h 318"/>
                <a:gd name="T74" fmla="*/ 151 w 788"/>
                <a:gd name="T75" fmla="*/ 221 h 318"/>
                <a:gd name="T76" fmla="*/ 248 w 788"/>
                <a:gd name="T77" fmla="*/ 225 h 318"/>
                <a:gd name="T78" fmla="*/ 328 w 788"/>
                <a:gd name="T79" fmla="*/ 225 h 318"/>
                <a:gd name="T80" fmla="*/ 327 w 788"/>
                <a:gd name="T81" fmla="*/ 258 h 318"/>
                <a:gd name="T82" fmla="*/ 303 w 788"/>
                <a:gd name="T83" fmla="*/ 271 h 318"/>
                <a:gd name="T84" fmla="*/ 303 w 788"/>
                <a:gd name="T85" fmla="*/ 304 h 318"/>
                <a:gd name="T86" fmla="*/ 333 w 788"/>
                <a:gd name="T87" fmla="*/ 317 h 318"/>
                <a:gd name="T88" fmla="*/ 356 w 788"/>
                <a:gd name="T89" fmla="*/ 287 h 318"/>
                <a:gd name="T90" fmla="*/ 345 w 788"/>
                <a:gd name="T91" fmla="*/ 264 h 318"/>
                <a:gd name="T92" fmla="*/ 364 w 788"/>
                <a:gd name="T93" fmla="*/ 225 h 318"/>
                <a:gd name="T94" fmla="*/ 391 w 788"/>
                <a:gd name="T95" fmla="*/ 227 h 318"/>
                <a:gd name="T96" fmla="*/ 389 w 788"/>
                <a:gd name="T97" fmla="*/ 257 h 318"/>
                <a:gd name="T98" fmla="*/ 413 w 788"/>
                <a:gd name="T99" fmla="*/ 267 h 318"/>
                <a:gd name="T100" fmla="*/ 431 w 788"/>
                <a:gd name="T101" fmla="*/ 244 h 318"/>
                <a:gd name="T102" fmla="*/ 453 w 788"/>
                <a:gd name="T103" fmla="*/ 220 h 318"/>
                <a:gd name="T104" fmla="*/ 633 w 788"/>
                <a:gd name="T105" fmla="*/ 198 h 318"/>
                <a:gd name="T106" fmla="*/ 717 w 788"/>
                <a:gd name="T107" fmla="*/ 179 h 318"/>
                <a:gd name="T108" fmla="*/ 763 w 788"/>
                <a:gd name="T109" fmla="*/ 164 h 318"/>
                <a:gd name="T110" fmla="*/ 786 w 788"/>
                <a:gd name="T111" fmla="*/ 151 h 318"/>
                <a:gd name="T112" fmla="*/ 788 w 788"/>
                <a:gd name="T113" fmla="*/ 144 h 3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8"/>
                <a:gd name="T172" fmla="*/ 0 h 318"/>
                <a:gd name="T173" fmla="*/ 788 w 788"/>
                <a:gd name="T174" fmla="*/ 318 h 31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8" h="318">
                  <a:moveTo>
                    <a:pt x="775" y="134"/>
                  </a:moveTo>
                  <a:lnTo>
                    <a:pt x="775" y="134"/>
                  </a:lnTo>
                  <a:lnTo>
                    <a:pt x="775" y="133"/>
                  </a:lnTo>
                  <a:lnTo>
                    <a:pt x="775" y="131"/>
                  </a:lnTo>
                  <a:lnTo>
                    <a:pt x="775" y="129"/>
                  </a:lnTo>
                  <a:lnTo>
                    <a:pt x="775" y="127"/>
                  </a:lnTo>
                  <a:lnTo>
                    <a:pt x="776" y="125"/>
                  </a:lnTo>
                  <a:lnTo>
                    <a:pt x="780" y="78"/>
                  </a:lnTo>
                  <a:lnTo>
                    <a:pt x="782" y="39"/>
                  </a:lnTo>
                  <a:lnTo>
                    <a:pt x="782" y="13"/>
                  </a:lnTo>
                  <a:lnTo>
                    <a:pt x="782" y="3"/>
                  </a:lnTo>
                  <a:lnTo>
                    <a:pt x="721" y="0"/>
                  </a:lnTo>
                  <a:lnTo>
                    <a:pt x="720" y="1"/>
                  </a:lnTo>
                  <a:lnTo>
                    <a:pt x="717" y="5"/>
                  </a:lnTo>
                  <a:lnTo>
                    <a:pt x="711" y="12"/>
                  </a:lnTo>
                  <a:lnTo>
                    <a:pt x="703" y="21"/>
                  </a:lnTo>
                  <a:lnTo>
                    <a:pt x="693" y="33"/>
                  </a:lnTo>
                  <a:lnTo>
                    <a:pt x="680" y="48"/>
                  </a:lnTo>
                  <a:lnTo>
                    <a:pt x="665" y="64"/>
                  </a:lnTo>
                  <a:lnTo>
                    <a:pt x="648" y="83"/>
                  </a:lnTo>
                  <a:lnTo>
                    <a:pt x="643" y="88"/>
                  </a:lnTo>
                  <a:lnTo>
                    <a:pt x="637" y="93"/>
                  </a:lnTo>
                  <a:lnTo>
                    <a:pt x="629" y="97"/>
                  </a:lnTo>
                  <a:lnTo>
                    <a:pt x="622" y="101"/>
                  </a:lnTo>
                  <a:lnTo>
                    <a:pt x="614" y="105"/>
                  </a:lnTo>
                  <a:lnTo>
                    <a:pt x="606" y="108"/>
                  </a:lnTo>
                  <a:lnTo>
                    <a:pt x="598" y="110"/>
                  </a:lnTo>
                  <a:lnTo>
                    <a:pt x="590" y="112"/>
                  </a:lnTo>
                  <a:lnTo>
                    <a:pt x="571" y="112"/>
                  </a:lnTo>
                  <a:lnTo>
                    <a:pt x="553" y="112"/>
                  </a:lnTo>
                  <a:lnTo>
                    <a:pt x="538" y="112"/>
                  </a:lnTo>
                  <a:lnTo>
                    <a:pt x="524" y="112"/>
                  </a:lnTo>
                  <a:lnTo>
                    <a:pt x="511" y="111"/>
                  </a:lnTo>
                  <a:lnTo>
                    <a:pt x="500" y="111"/>
                  </a:lnTo>
                  <a:lnTo>
                    <a:pt x="491" y="110"/>
                  </a:lnTo>
                  <a:lnTo>
                    <a:pt x="483" y="109"/>
                  </a:lnTo>
                  <a:lnTo>
                    <a:pt x="475" y="109"/>
                  </a:lnTo>
                  <a:lnTo>
                    <a:pt x="469" y="108"/>
                  </a:lnTo>
                  <a:lnTo>
                    <a:pt x="464" y="107"/>
                  </a:lnTo>
                  <a:lnTo>
                    <a:pt x="460" y="106"/>
                  </a:lnTo>
                  <a:lnTo>
                    <a:pt x="457" y="105"/>
                  </a:lnTo>
                  <a:lnTo>
                    <a:pt x="454" y="104"/>
                  </a:lnTo>
                  <a:lnTo>
                    <a:pt x="453" y="103"/>
                  </a:lnTo>
                  <a:lnTo>
                    <a:pt x="451" y="102"/>
                  </a:lnTo>
                  <a:lnTo>
                    <a:pt x="448" y="99"/>
                  </a:lnTo>
                  <a:lnTo>
                    <a:pt x="443" y="94"/>
                  </a:lnTo>
                  <a:lnTo>
                    <a:pt x="437" y="89"/>
                  </a:lnTo>
                  <a:lnTo>
                    <a:pt x="430" y="84"/>
                  </a:lnTo>
                  <a:lnTo>
                    <a:pt x="424" y="78"/>
                  </a:lnTo>
                  <a:lnTo>
                    <a:pt x="416" y="72"/>
                  </a:lnTo>
                  <a:lnTo>
                    <a:pt x="409" y="67"/>
                  </a:lnTo>
                  <a:lnTo>
                    <a:pt x="402" y="63"/>
                  </a:lnTo>
                  <a:lnTo>
                    <a:pt x="406" y="51"/>
                  </a:lnTo>
                  <a:lnTo>
                    <a:pt x="408" y="39"/>
                  </a:lnTo>
                  <a:lnTo>
                    <a:pt x="411" y="29"/>
                  </a:lnTo>
                  <a:lnTo>
                    <a:pt x="413" y="22"/>
                  </a:lnTo>
                  <a:lnTo>
                    <a:pt x="413" y="18"/>
                  </a:lnTo>
                  <a:lnTo>
                    <a:pt x="411" y="14"/>
                  </a:lnTo>
                  <a:lnTo>
                    <a:pt x="408" y="10"/>
                  </a:lnTo>
                  <a:lnTo>
                    <a:pt x="404" y="8"/>
                  </a:lnTo>
                  <a:lnTo>
                    <a:pt x="402" y="7"/>
                  </a:lnTo>
                  <a:lnTo>
                    <a:pt x="398" y="6"/>
                  </a:lnTo>
                  <a:lnTo>
                    <a:pt x="393" y="6"/>
                  </a:lnTo>
                  <a:lnTo>
                    <a:pt x="388" y="5"/>
                  </a:lnTo>
                  <a:lnTo>
                    <a:pt x="381" y="4"/>
                  </a:lnTo>
                  <a:lnTo>
                    <a:pt x="374" y="3"/>
                  </a:lnTo>
                  <a:lnTo>
                    <a:pt x="367" y="3"/>
                  </a:lnTo>
                  <a:lnTo>
                    <a:pt x="359" y="2"/>
                  </a:lnTo>
                  <a:lnTo>
                    <a:pt x="352" y="1"/>
                  </a:lnTo>
                  <a:lnTo>
                    <a:pt x="344" y="1"/>
                  </a:lnTo>
                  <a:lnTo>
                    <a:pt x="338" y="0"/>
                  </a:lnTo>
                  <a:lnTo>
                    <a:pt x="331" y="0"/>
                  </a:lnTo>
                  <a:lnTo>
                    <a:pt x="325" y="0"/>
                  </a:lnTo>
                  <a:lnTo>
                    <a:pt x="320" y="0"/>
                  </a:lnTo>
                  <a:lnTo>
                    <a:pt x="316" y="0"/>
                  </a:lnTo>
                  <a:lnTo>
                    <a:pt x="314" y="0"/>
                  </a:lnTo>
                  <a:lnTo>
                    <a:pt x="311" y="1"/>
                  </a:lnTo>
                  <a:lnTo>
                    <a:pt x="308" y="2"/>
                  </a:lnTo>
                  <a:lnTo>
                    <a:pt x="306" y="2"/>
                  </a:lnTo>
                  <a:lnTo>
                    <a:pt x="304" y="3"/>
                  </a:lnTo>
                  <a:lnTo>
                    <a:pt x="301" y="4"/>
                  </a:lnTo>
                  <a:lnTo>
                    <a:pt x="299" y="6"/>
                  </a:lnTo>
                  <a:lnTo>
                    <a:pt x="296" y="7"/>
                  </a:lnTo>
                  <a:lnTo>
                    <a:pt x="294" y="9"/>
                  </a:lnTo>
                  <a:lnTo>
                    <a:pt x="291" y="11"/>
                  </a:lnTo>
                  <a:lnTo>
                    <a:pt x="286" y="14"/>
                  </a:lnTo>
                  <a:lnTo>
                    <a:pt x="280" y="18"/>
                  </a:lnTo>
                  <a:lnTo>
                    <a:pt x="273" y="22"/>
                  </a:lnTo>
                  <a:lnTo>
                    <a:pt x="266" y="27"/>
                  </a:lnTo>
                  <a:lnTo>
                    <a:pt x="258" y="33"/>
                  </a:lnTo>
                  <a:lnTo>
                    <a:pt x="250" y="39"/>
                  </a:lnTo>
                  <a:lnTo>
                    <a:pt x="242" y="45"/>
                  </a:lnTo>
                  <a:lnTo>
                    <a:pt x="240" y="45"/>
                  </a:lnTo>
                  <a:lnTo>
                    <a:pt x="238" y="46"/>
                  </a:lnTo>
                  <a:lnTo>
                    <a:pt x="236" y="46"/>
                  </a:lnTo>
                  <a:lnTo>
                    <a:pt x="233" y="47"/>
                  </a:lnTo>
                  <a:lnTo>
                    <a:pt x="231" y="48"/>
                  </a:lnTo>
                  <a:lnTo>
                    <a:pt x="229" y="50"/>
                  </a:lnTo>
                  <a:lnTo>
                    <a:pt x="226" y="51"/>
                  </a:lnTo>
                  <a:lnTo>
                    <a:pt x="223" y="53"/>
                  </a:lnTo>
                  <a:lnTo>
                    <a:pt x="213" y="58"/>
                  </a:lnTo>
                  <a:lnTo>
                    <a:pt x="203" y="64"/>
                  </a:lnTo>
                  <a:lnTo>
                    <a:pt x="193" y="71"/>
                  </a:lnTo>
                  <a:lnTo>
                    <a:pt x="183" y="78"/>
                  </a:lnTo>
                  <a:lnTo>
                    <a:pt x="173" y="85"/>
                  </a:lnTo>
                  <a:lnTo>
                    <a:pt x="164" y="91"/>
                  </a:lnTo>
                  <a:lnTo>
                    <a:pt x="156" y="96"/>
                  </a:lnTo>
                  <a:lnTo>
                    <a:pt x="148" y="100"/>
                  </a:lnTo>
                  <a:lnTo>
                    <a:pt x="146" y="102"/>
                  </a:lnTo>
                  <a:lnTo>
                    <a:pt x="144" y="103"/>
                  </a:lnTo>
                  <a:lnTo>
                    <a:pt x="142" y="103"/>
                  </a:lnTo>
                  <a:lnTo>
                    <a:pt x="140" y="104"/>
                  </a:lnTo>
                  <a:lnTo>
                    <a:pt x="132" y="105"/>
                  </a:lnTo>
                  <a:lnTo>
                    <a:pt x="124" y="107"/>
                  </a:lnTo>
                  <a:lnTo>
                    <a:pt x="116" y="108"/>
                  </a:lnTo>
                  <a:lnTo>
                    <a:pt x="107" y="110"/>
                  </a:lnTo>
                  <a:lnTo>
                    <a:pt x="98" y="112"/>
                  </a:lnTo>
                  <a:lnTo>
                    <a:pt x="89" y="114"/>
                  </a:lnTo>
                  <a:lnTo>
                    <a:pt x="80" y="117"/>
                  </a:lnTo>
                  <a:lnTo>
                    <a:pt x="72" y="120"/>
                  </a:lnTo>
                  <a:lnTo>
                    <a:pt x="64" y="122"/>
                  </a:lnTo>
                  <a:lnTo>
                    <a:pt x="56" y="125"/>
                  </a:lnTo>
                  <a:lnTo>
                    <a:pt x="49" y="128"/>
                  </a:lnTo>
                  <a:lnTo>
                    <a:pt x="43" y="132"/>
                  </a:lnTo>
                  <a:lnTo>
                    <a:pt x="38" y="135"/>
                  </a:lnTo>
                  <a:lnTo>
                    <a:pt x="33" y="138"/>
                  </a:lnTo>
                  <a:lnTo>
                    <a:pt x="30" y="141"/>
                  </a:lnTo>
                  <a:lnTo>
                    <a:pt x="28" y="144"/>
                  </a:lnTo>
                  <a:lnTo>
                    <a:pt x="29" y="128"/>
                  </a:lnTo>
                  <a:lnTo>
                    <a:pt x="30" y="110"/>
                  </a:lnTo>
                  <a:lnTo>
                    <a:pt x="30" y="95"/>
                  </a:lnTo>
                  <a:lnTo>
                    <a:pt x="31" y="86"/>
                  </a:lnTo>
                  <a:lnTo>
                    <a:pt x="29" y="79"/>
                  </a:lnTo>
                  <a:lnTo>
                    <a:pt x="25" y="76"/>
                  </a:lnTo>
                  <a:lnTo>
                    <a:pt x="21" y="78"/>
                  </a:lnTo>
                  <a:lnTo>
                    <a:pt x="19" y="86"/>
                  </a:lnTo>
                  <a:lnTo>
                    <a:pt x="19" y="99"/>
                  </a:lnTo>
                  <a:lnTo>
                    <a:pt x="18" y="116"/>
                  </a:lnTo>
                  <a:lnTo>
                    <a:pt x="17" y="133"/>
                  </a:lnTo>
                  <a:lnTo>
                    <a:pt x="16" y="148"/>
                  </a:lnTo>
                  <a:lnTo>
                    <a:pt x="16" y="151"/>
                  </a:lnTo>
                  <a:lnTo>
                    <a:pt x="16" y="153"/>
                  </a:lnTo>
                  <a:lnTo>
                    <a:pt x="15" y="155"/>
                  </a:lnTo>
                  <a:lnTo>
                    <a:pt x="17" y="156"/>
                  </a:lnTo>
                  <a:lnTo>
                    <a:pt x="16" y="156"/>
                  </a:lnTo>
                  <a:lnTo>
                    <a:pt x="15" y="156"/>
                  </a:lnTo>
                  <a:lnTo>
                    <a:pt x="11" y="160"/>
                  </a:lnTo>
                  <a:lnTo>
                    <a:pt x="10" y="163"/>
                  </a:lnTo>
                  <a:lnTo>
                    <a:pt x="12" y="166"/>
                  </a:lnTo>
                  <a:lnTo>
                    <a:pt x="16" y="169"/>
                  </a:lnTo>
                  <a:lnTo>
                    <a:pt x="15" y="172"/>
                  </a:lnTo>
                  <a:lnTo>
                    <a:pt x="15" y="175"/>
                  </a:lnTo>
                  <a:lnTo>
                    <a:pt x="14" y="178"/>
                  </a:lnTo>
                  <a:lnTo>
                    <a:pt x="13" y="182"/>
                  </a:lnTo>
                  <a:lnTo>
                    <a:pt x="9" y="197"/>
                  </a:lnTo>
                  <a:lnTo>
                    <a:pt x="5" y="211"/>
                  </a:lnTo>
                  <a:lnTo>
                    <a:pt x="2" y="223"/>
                  </a:lnTo>
                  <a:lnTo>
                    <a:pt x="0" y="230"/>
                  </a:lnTo>
                  <a:lnTo>
                    <a:pt x="0" y="237"/>
                  </a:lnTo>
                  <a:lnTo>
                    <a:pt x="4" y="241"/>
                  </a:lnTo>
                  <a:lnTo>
                    <a:pt x="7" y="241"/>
                  </a:lnTo>
                  <a:lnTo>
                    <a:pt x="11" y="233"/>
                  </a:lnTo>
                  <a:lnTo>
                    <a:pt x="14" y="224"/>
                  </a:lnTo>
                  <a:lnTo>
                    <a:pt x="18" y="211"/>
                  </a:lnTo>
                  <a:lnTo>
                    <a:pt x="21" y="196"/>
                  </a:lnTo>
                  <a:lnTo>
                    <a:pt x="25" y="182"/>
                  </a:lnTo>
                  <a:lnTo>
                    <a:pt x="25" y="179"/>
                  </a:lnTo>
                  <a:lnTo>
                    <a:pt x="26" y="177"/>
                  </a:lnTo>
                  <a:lnTo>
                    <a:pt x="27" y="175"/>
                  </a:lnTo>
                  <a:lnTo>
                    <a:pt x="27" y="173"/>
                  </a:lnTo>
                  <a:lnTo>
                    <a:pt x="28" y="173"/>
                  </a:lnTo>
                  <a:lnTo>
                    <a:pt x="30" y="173"/>
                  </a:lnTo>
                  <a:lnTo>
                    <a:pt x="31" y="173"/>
                  </a:lnTo>
                  <a:lnTo>
                    <a:pt x="33" y="173"/>
                  </a:lnTo>
                  <a:lnTo>
                    <a:pt x="33" y="175"/>
                  </a:lnTo>
                  <a:lnTo>
                    <a:pt x="35" y="177"/>
                  </a:lnTo>
                  <a:lnTo>
                    <a:pt x="36" y="180"/>
                  </a:lnTo>
                  <a:lnTo>
                    <a:pt x="37" y="182"/>
                  </a:lnTo>
                  <a:lnTo>
                    <a:pt x="41" y="189"/>
                  </a:lnTo>
                  <a:lnTo>
                    <a:pt x="44" y="195"/>
                  </a:lnTo>
                  <a:lnTo>
                    <a:pt x="47" y="200"/>
                  </a:lnTo>
                  <a:lnTo>
                    <a:pt x="50" y="204"/>
                  </a:lnTo>
                  <a:lnTo>
                    <a:pt x="51" y="205"/>
                  </a:lnTo>
                  <a:lnTo>
                    <a:pt x="54" y="207"/>
                  </a:lnTo>
                  <a:lnTo>
                    <a:pt x="57" y="208"/>
                  </a:lnTo>
                  <a:lnTo>
                    <a:pt x="62" y="210"/>
                  </a:lnTo>
                  <a:lnTo>
                    <a:pt x="68" y="211"/>
                  </a:lnTo>
                  <a:lnTo>
                    <a:pt x="75" y="213"/>
                  </a:lnTo>
                  <a:lnTo>
                    <a:pt x="84" y="214"/>
                  </a:lnTo>
                  <a:lnTo>
                    <a:pt x="94" y="216"/>
                  </a:lnTo>
                  <a:lnTo>
                    <a:pt x="88" y="260"/>
                  </a:lnTo>
                  <a:lnTo>
                    <a:pt x="84" y="260"/>
                  </a:lnTo>
                  <a:lnTo>
                    <a:pt x="80" y="262"/>
                  </a:lnTo>
                  <a:lnTo>
                    <a:pt x="77" y="264"/>
                  </a:lnTo>
                  <a:lnTo>
                    <a:pt x="75" y="266"/>
                  </a:lnTo>
                  <a:lnTo>
                    <a:pt x="73" y="269"/>
                  </a:lnTo>
                  <a:lnTo>
                    <a:pt x="71" y="272"/>
                  </a:lnTo>
                  <a:lnTo>
                    <a:pt x="70" y="276"/>
                  </a:lnTo>
                  <a:lnTo>
                    <a:pt x="70" y="280"/>
                  </a:lnTo>
                  <a:lnTo>
                    <a:pt x="70" y="284"/>
                  </a:lnTo>
                  <a:lnTo>
                    <a:pt x="71" y="288"/>
                  </a:lnTo>
                  <a:lnTo>
                    <a:pt x="73" y="291"/>
                  </a:lnTo>
                  <a:lnTo>
                    <a:pt x="75" y="294"/>
                  </a:lnTo>
                  <a:lnTo>
                    <a:pt x="78" y="297"/>
                  </a:lnTo>
                  <a:lnTo>
                    <a:pt x="82" y="299"/>
                  </a:lnTo>
                  <a:lnTo>
                    <a:pt x="86" y="300"/>
                  </a:lnTo>
                  <a:lnTo>
                    <a:pt x="89" y="300"/>
                  </a:lnTo>
                  <a:lnTo>
                    <a:pt x="93" y="300"/>
                  </a:lnTo>
                  <a:lnTo>
                    <a:pt x="97" y="299"/>
                  </a:lnTo>
                  <a:lnTo>
                    <a:pt x="101" y="297"/>
                  </a:lnTo>
                  <a:lnTo>
                    <a:pt x="103" y="294"/>
                  </a:lnTo>
                  <a:lnTo>
                    <a:pt x="106" y="291"/>
                  </a:lnTo>
                  <a:lnTo>
                    <a:pt x="108" y="288"/>
                  </a:lnTo>
                  <a:lnTo>
                    <a:pt x="109" y="284"/>
                  </a:lnTo>
                  <a:lnTo>
                    <a:pt x="109" y="280"/>
                  </a:lnTo>
                  <a:lnTo>
                    <a:pt x="108" y="274"/>
                  </a:lnTo>
                  <a:lnTo>
                    <a:pt x="106" y="269"/>
                  </a:lnTo>
                  <a:lnTo>
                    <a:pt x="103" y="264"/>
                  </a:lnTo>
                  <a:lnTo>
                    <a:pt x="98" y="261"/>
                  </a:lnTo>
                  <a:lnTo>
                    <a:pt x="104" y="217"/>
                  </a:lnTo>
                  <a:lnTo>
                    <a:pt x="112" y="217"/>
                  </a:lnTo>
                  <a:lnTo>
                    <a:pt x="121" y="218"/>
                  </a:lnTo>
                  <a:lnTo>
                    <a:pt x="131" y="219"/>
                  </a:lnTo>
                  <a:lnTo>
                    <a:pt x="141" y="220"/>
                  </a:lnTo>
                  <a:lnTo>
                    <a:pt x="151" y="221"/>
                  </a:lnTo>
                  <a:lnTo>
                    <a:pt x="163" y="221"/>
                  </a:lnTo>
                  <a:lnTo>
                    <a:pt x="175" y="222"/>
                  </a:lnTo>
                  <a:lnTo>
                    <a:pt x="188" y="223"/>
                  </a:lnTo>
                  <a:lnTo>
                    <a:pt x="202" y="223"/>
                  </a:lnTo>
                  <a:lnTo>
                    <a:pt x="216" y="224"/>
                  </a:lnTo>
                  <a:lnTo>
                    <a:pt x="232" y="224"/>
                  </a:lnTo>
                  <a:lnTo>
                    <a:pt x="248" y="225"/>
                  </a:lnTo>
                  <a:lnTo>
                    <a:pt x="265" y="225"/>
                  </a:lnTo>
                  <a:lnTo>
                    <a:pt x="283" y="225"/>
                  </a:lnTo>
                  <a:lnTo>
                    <a:pt x="301" y="225"/>
                  </a:lnTo>
                  <a:lnTo>
                    <a:pt x="321" y="225"/>
                  </a:lnTo>
                  <a:lnTo>
                    <a:pt x="325" y="225"/>
                  </a:lnTo>
                  <a:lnTo>
                    <a:pt x="328" y="225"/>
                  </a:lnTo>
                  <a:lnTo>
                    <a:pt x="331" y="225"/>
                  </a:lnTo>
                  <a:lnTo>
                    <a:pt x="335" y="225"/>
                  </a:lnTo>
                  <a:lnTo>
                    <a:pt x="328" y="258"/>
                  </a:lnTo>
                  <a:lnTo>
                    <a:pt x="327" y="258"/>
                  </a:lnTo>
                  <a:lnTo>
                    <a:pt x="321" y="258"/>
                  </a:lnTo>
                  <a:lnTo>
                    <a:pt x="316" y="260"/>
                  </a:lnTo>
                  <a:lnTo>
                    <a:pt x="311" y="263"/>
                  </a:lnTo>
                  <a:lnTo>
                    <a:pt x="307" y="267"/>
                  </a:lnTo>
                  <a:lnTo>
                    <a:pt x="303" y="271"/>
                  </a:lnTo>
                  <a:lnTo>
                    <a:pt x="300" y="276"/>
                  </a:lnTo>
                  <a:lnTo>
                    <a:pt x="299" y="281"/>
                  </a:lnTo>
                  <a:lnTo>
                    <a:pt x="298" y="287"/>
                  </a:lnTo>
                  <a:lnTo>
                    <a:pt x="299" y="293"/>
                  </a:lnTo>
                  <a:lnTo>
                    <a:pt x="300" y="299"/>
                  </a:lnTo>
                  <a:lnTo>
                    <a:pt x="303" y="304"/>
                  </a:lnTo>
                  <a:lnTo>
                    <a:pt x="307" y="309"/>
                  </a:lnTo>
                  <a:lnTo>
                    <a:pt x="311" y="313"/>
                  </a:lnTo>
                  <a:lnTo>
                    <a:pt x="316" y="315"/>
                  </a:lnTo>
                  <a:lnTo>
                    <a:pt x="321" y="317"/>
                  </a:lnTo>
                  <a:lnTo>
                    <a:pt x="327" y="318"/>
                  </a:lnTo>
                  <a:lnTo>
                    <a:pt x="333" y="317"/>
                  </a:lnTo>
                  <a:lnTo>
                    <a:pt x="338" y="315"/>
                  </a:lnTo>
                  <a:lnTo>
                    <a:pt x="343" y="313"/>
                  </a:lnTo>
                  <a:lnTo>
                    <a:pt x="347" y="309"/>
                  </a:lnTo>
                  <a:lnTo>
                    <a:pt x="351" y="304"/>
                  </a:lnTo>
                  <a:lnTo>
                    <a:pt x="354" y="299"/>
                  </a:lnTo>
                  <a:lnTo>
                    <a:pt x="356" y="293"/>
                  </a:lnTo>
                  <a:lnTo>
                    <a:pt x="356" y="287"/>
                  </a:lnTo>
                  <a:lnTo>
                    <a:pt x="356" y="283"/>
                  </a:lnTo>
                  <a:lnTo>
                    <a:pt x="355" y="278"/>
                  </a:lnTo>
                  <a:lnTo>
                    <a:pt x="353" y="274"/>
                  </a:lnTo>
                  <a:lnTo>
                    <a:pt x="351" y="271"/>
                  </a:lnTo>
                  <a:lnTo>
                    <a:pt x="348" y="267"/>
                  </a:lnTo>
                  <a:lnTo>
                    <a:pt x="345" y="264"/>
                  </a:lnTo>
                  <a:lnTo>
                    <a:pt x="342" y="262"/>
                  </a:lnTo>
                  <a:lnTo>
                    <a:pt x="338" y="260"/>
                  </a:lnTo>
                  <a:lnTo>
                    <a:pt x="345" y="225"/>
                  </a:lnTo>
                  <a:lnTo>
                    <a:pt x="351" y="225"/>
                  </a:lnTo>
                  <a:lnTo>
                    <a:pt x="357" y="225"/>
                  </a:lnTo>
                  <a:lnTo>
                    <a:pt x="364" y="225"/>
                  </a:lnTo>
                  <a:lnTo>
                    <a:pt x="370" y="224"/>
                  </a:lnTo>
                  <a:lnTo>
                    <a:pt x="376" y="224"/>
                  </a:lnTo>
                  <a:lnTo>
                    <a:pt x="383" y="224"/>
                  </a:lnTo>
                  <a:lnTo>
                    <a:pt x="389" y="224"/>
                  </a:lnTo>
                  <a:lnTo>
                    <a:pt x="395" y="223"/>
                  </a:lnTo>
                  <a:lnTo>
                    <a:pt x="391" y="227"/>
                  </a:lnTo>
                  <a:lnTo>
                    <a:pt x="388" y="232"/>
                  </a:lnTo>
                  <a:lnTo>
                    <a:pt x="385" y="238"/>
                  </a:lnTo>
                  <a:lnTo>
                    <a:pt x="385" y="244"/>
                  </a:lnTo>
                  <a:lnTo>
                    <a:pt x="385" y="249"/>
                  </a:lnTo>
                  <a:lnTo>
                    <a:pt x="387" y="253"/>
                  </a:lnTo>
                  <a:lnTo>
                    <a:pt x="389" y="257"/>
                  </a:lnTo>
                  <a:lnTo>
                    <a:pt x="392" y="261"/>
                  </a:lnTo>
                  <a:lnTo>
                    <a:pt x="395" y="264"/>
                  </a:lnTo>
                  <a:lnTo>
                    <a:pt x="399" y="266"/>
                  </a:lnTo>
                  <a:lnTo>
                    <a:pt x="403" y="267"/>
                  </a:lnTo>
                  <a:lnTo>
                    <a:pt x="408" y="268"/>
                  </a:lnTo>
                  <a:lnTo>
                    <a:pt x="413" y="267"/>
                  </a:lnTo>
                  <a:lnTo>
                    <a:pt x="417" y="266"/>
                  </a:lnTo>
                  <a:lnTo>
                    <a:pt x="421" y="264"/>
                  </a:lnTo>
                  <a:lnTo>
                    <a:pt x="425" y="261"/>
                  </a:lnTo>
                  <a:lnTo>
                    <a:pt x="427" y="257"/>
                  </a:lnTo>
                  <a:lnTo>
                    <a:pt x="429" y="253"/>
                  </a:lnTo>
                  <a:lnTo>
                    <a:pt x="431" y="249"/>
                  </a:lnTo>
                  <a:lnTo>
                    <a:pt x="431" y="244"/>
                  </a:lnTo>
                  <a:lnTo>
                    <a:pt x="430" y="237"/>
                  </a:lnTo>
                  <a:lnTo>
                    <a:pt x="428" y="231"/>
                  </a:lnTo>
                  <a:lnTo>
                    <a:pt x="424" y="226"/>
                  </a:lnTo>
                  <a:lnTo>
                    <a:pt x="419" y="222"/>
                  </a:lnTo>
                  <a:lnTo>
                    <a:pt x="453" y="220"/>
                  </a:lnTo>
                  <a:lnTo>
                    <a:pt x="484" y="217"/>
                  </a:lnTo>
                  <a:lnTo>
                    <a:pt x="514" y="215"/>
                  </a:lnTo>
                  <a:lnTo>
                    <a:pt x="542" y="212"/>
                  </a:lnTo>
                  <a:lnTo>
                    <a:pt x="567" y="208"/>
                  </a:lnTo>
                  <a:lnTo>
                    <a:pt x="591" y="205"/>
                  </a:lnTo>
                  <a:lnTo>
                    <a:pt x="613" y="201"/>
                  </a:lnTo>
                  <a:lnTo>
                    <a:pt x="633" y="198"/>
                  </a:lnTo>
                  <a:lnTo>
                    <a:pt x="651" y="194"/>
                  </a:lnTo>
                  <a:lnTo>
                    <a:pt x="666" y="191"/>
                  </a:lnTo>
                  <a:lnTo>
                    <a:pt x="680" y="188"/>
                  </a:lnTo>
                  <a:lnTo>
                    <a:pt x="693" y="185"/>
                  </a:lnTo>
                  <a:lnTo>
                    <a:pt x="702" y="183"/>
                  </a:lnTo>
                  <a:lnTo>
                    <a:pt x="710" y="181"/>
                  </a:lnTo>
                  <a:lnTo>
                    <a:pt x="717" y="179"/>
                  </a:lnTo>
                  <a:lnTo>
                    <a:pt x="721" y="178"/>
                  </a:lnTo>
                  <a:lnTo>
                    <a:pt x="729" y="176"/>
                  </a:lnTo>
                  <a:lnTo>
                    <a:pt x="737" y="173"/>
                  </a:lnTo>
                  <a:lnTo>
                    <a:pt x="746" y="171"/>
                  </a:lnTo>
                  <a:lnTo>
                    <a:pt x="755" y="168"/>
                  </a:lnTo>
                  <a:lnTo>
                    <a:pt x="763" y="164"/>
                  </a:lnTo>
                  <a:lnTo>
                    <a:pt x="771" y="161"/>
                  </a:lnTo>
                  <a:lnTo>
                    <a:pt x="778" y="157"/>
                  </a:lnTo>
                  <a:lnTo>
                    <a:pt x="784" y="153"/>
                  </a:lnTo>
                  <a:lnTo>
                    <a:pt x="785" y="152"/>
                  </a:lnTo>
                  <a:lnTo>
                    <a:pt x="786" y="151"/>
                  </a:lnTo>
                  <a:lnTo>
                    <a:pt x="787" y="150"/>
                  </a:lnTo>
                  <a:lnTo>
                    <a:pt x="788" y="149"/>
                  </a:lnTo>
                  <a:lnTo>
                    <a:pt x="788" y="147"/>
                  </a:lnTo>
                  <a:lnTo>
                    <a:pt x="788" y="146"/>
                  </a:lnTo>
                  <a:lnTo>
                    <a:pt x="788" y="144"/>
                  </a:lnTo>
                  <a:lnTo>
                    <a:pt x="786" y="142"/>
                  </a:lnTo>
                  <a:lnTo>
                    <a:pt x="783" y="139"/>
                  </a:lnTo>
                  <a:lnTo>
                    <a:pt x="779" y="136"/>
                  </a:lnTo>
                  <a:lnTo>
                    <a:pt x="775" y="134"/>
                  </a:lnTo>
                </a:path>
              </a:pathLst>
            </a:custGeom>
            <a:noFill/>
            <a:ln w="0">
              <a:solidFill>
                <a:srgbClr val="000000"/>
              </a:solidFill>
              <a:prstDash val="solid"/>
              <a:round/>
              <a:headEnd/>
              <a:tailEnd/>
            </a:ln>
          </p:spPr>
          <p:txBody>
            <a:bodyPr/>
            <a:lstStyle/>
            <a:p>
              <a:endParaRPr lang="ja-JP" altLang="en-US"/>
            </a:p>
          </p:txBody>
        </p:sp>
        <p:sp>
          <p:nvSpPr>
            <p:cNvPr id="50591" name="Freeform 514"/>
            <p:cNvSpPr>
              <a:spLocks/>
            </p:cNvSpPr>
            <p:nvPr/>
          </p:nvSpPr>
          <p:spPr bwMode="auto">
            <a:xfrm>
              <a:off x="3834" y="42"/>
              <a:ext cx="103" cy="14"/>
            </a:xfrm>
            <a:custGeom>
              <a:avLst/>
              <a:gdLst>
                <a:gd name="T0" fmla="*/ 1 w 103"/>
                <a:gd name="T1" fmla="*/ 0 h 14"/>
                <a:gd name="T2" fmla="*/ 0 w 103"/>
                <a:gd name="T3" fmla="*/ 2 h 14"/>
                <a:gd name="T4" fmla="*/ 0 w 103"/>
                <a:gd name="T5" fmla="*/ 4 h 14"/>
                <a:gd name="T6" fmla="*/ 1 w 103"/>
                <a:gd name="T7" fmla="*/ 6 h 14"/>
                <a:gd name="T8" fmla="*/ 3 w 103"/>
                <a:gd name="T9" fmla="*/ 7 h 14"/>
                <a:gd name="T10" fmla="*/ 5 w 103"/>
                <a:gd name="T11" fmla="*/ 8 h 14"/>
                <a:gd name="T12" fmla="*/ 8 w 103"/>
                <a:gd name="T13" fmla="*/ 9 h 14"/>
                <a:gd name="T14" fmla="*/ 13 w 103"/>
                <a:gd name="T15" fmla="*/ 10 h 14"/>
                <a:gd name="T16" fmla="*/ 18 w 103"/>
                <a:gd name="T17" fmla="*/ 11 h 14"/>
                <a:gd name="T18" fmla="*/ 23 w 103"/>
                <a:gd name="T19" fmla="*/ 12 h 14"/>
                <a:gd name="T20" fmla="*/ 30 w 103"/>
                <a:gd name="T21" fmla="*/ 13 h 14"/>
                <a:gd name="T22" fmla="*/ 36 w 103"/>
                <a:gd name="T23" fmla="*/ 13 h 14"/>
                <a:gd name="T24" fmla="*/ 42 w 103"/>
                <a:gd name="T25" fmla="*/ 14 h 14"/>
                <a:gd name="T26" fmla="*/ 50 w 103"/>
                <a:gd name="T27" fmla="*/ 14 h 14"/>
                <a:gd name="T28" fmla="*/ 58 w 103"/>
                <a:gd name="T29" fmla="*/ 14 h 14"/>
                <a:gd name="T30" fmla="*/ 67 w 103"/>
                <a:gd name="T31" fmla="*/ 14 h 14"/>
                <a:gd name="T32" fmla="*/ 76 w 103"/>
                <a:gd name="T33" fmla="*/ 14 h 14"/>
                <a:gd name="T34" fmla="*/ 84 w 103"/>
                <a:gd name="T35" fmla="*/ 14 h 14"/>
                <a:gd name="T36" fmla="*/ 92 w 103"/>
                <a:gd name="T37" fmla="*/ 14 h 14"/>
                <a:gd name="T38" fmla="*/ 97 w 103"/>
                <a:gd name="T39" fmla="*/ 14 h 14"/>
                <a:gd name="T40" fmla="*/ 99 w 103"/>
                <a:gd name="T41" fmla="*/ 13 h 14"/>
                <a:gd name="T42" fmla="*/ 101 w 103"/>
                <a:gd name="T43" fmla="*/ 12 h 14"/>
                <a:gd name="T44" fmla="*/ 102 w 103"/>
                <a:gd name="T45" fmla="*/ 11 h 14"/>
                <a:gd name="T46" fmla="*/ 103 w 103"/>
                <a:gd name="T47" fmla="*/ 10 h 14"/>
                <a:gd name="T48" fmla="*/ 103 w 103"/>
                <a:gd name="T49" fmla="*/ 10 h 14"/>
                <a:gd name="T50" fmla="*/ 1 w 103"/>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3"/>
                <a:gd name="T79" fmla="*/ 0 h 14"/>
                <a:gd name="T80" fmla="*/ 103 w 103"/>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3" h="14">
                  <a:moveTo>
                    <a:pt x="1" y="0"/>
                  </a:move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lnTo>
                    <a:pt x="1" y="0"/>
                  </a:lnTo>
                  <a:close/>
                </a:path>
              </a:pathLst>
            </a:custGeom>
            <a:solidFill>
              <a:srgbClr val="FFFFFF"/>
            </a:solidFill>
            <a:ln w="9525">
              <a:noFill/>
              <a:round/>
              <a:headEnd/>
              <a:tailEnd/>
            </a:ln>
          </p:spPr>
          <p:txBody>
            <a:bodyPr/>
            <a:lstStyle/>
            <a:p>
              <a:endParaRPr lang="ja-JP" altLang="en-US"/>
            </a:p>
          </p:txBody>
        </p:sp>
        <p:sp>
          <p:nvSpPr>
            <p:cNvPr id="50592" name="Freeform 515"/>
            <p:cNvSpPr>
              <a:spLocks/>
            </p:cNvSpPr>
            <p:nvPr/>
          </p:nvSpPr>
          <p:spPr bwMode="auto">
            <a:xfrm>
              <a:off x="3834" y="42"/>
              <a:ext cx="103" cy="14"/>
            </a:xfrm>
            <a:custGeom>
              <a:avLst/>
              <a:gdLst>
                <a:gd name="T0" fmla="*/ 1 w 103"/>
                <a:gd name="T1" fmla="*/ 0 h 14"/>
                <a:gd name="T2" fmla="*/ 1 w 103"/>
                <a:gd name="T3" fmla="*/ 0 h 14"/>
                <a:gd name="T4" fmla="*/ 0 w 103"/>
                <a:gd name="T5" fmla="*/ 2 h 14"/>
                <a:gd name="T6" fmla="*/ 0 w 103"/>
                <a:gd name="T7" fmla="*/ 4 h 14"/>
                <a:gd name="T8" fmla="*/ 1 w 103"/>
                <a:gd name="T9" fmla="*/ 6 h 14"/>
                <a:gd name="T10" fmla="*/ 3 w 103"/>
                <a:gd name="T11" fmla="*/ 7 h 14"/>
                <a:gd name="T12" fmla="*/ 3 w 103"/>
                <a:gd name="T13" fmla="*/ 7 h 14"/>
                <a:gd name="T14" fmla="*/ 5 w 103"/>
                <a:gd name="T15" fmla="*/ 8 h 14"/>
                <a:gd name="T16" fmla="*/ 8 w 103"/>
                <a:gd name="T17" fmla="*/ 9 h 14"/>
                <a:gd name="T18" fmla="*/ 13 w 103"/>
                <a:gd name="T19" fmla="*/ 10 h 14"/>
                <a:gd name="T20" fmla="*/ 18 w 103"/>
                <a:gd name="T21" fmla="*/ 11 h 14"/>
                <a:gd name="T22" fmla="*/ 23 w 103"/>
                <a:gd name="T23" fmla="*/ 12 h 14"/>
                <a:gd name="T24" fmla="*/ 30 w 103"/>
                <a:gd name="T25" fmla="*/ 13 h 14"/>
                <a:gd name="T26" fmla="*/ 36 w 103"/>
                <a:gd name="T27" fmla="*/ 13 h 14"/>
                <a:gd name="T28" fmla="*/ 42 w 103"/>
                <a:gd name="T29" fmla="*/ 14 h 14"/>
                <a:gd name="T30" fmla="*/ 42 w 103"/>
                <a:gd name="T31" fmla="*/ 14 h 14"/>
                <a:gd name="T32" fmla="*/ 50 w 103"/>
                <a:gd name="T33" fmla="*/ 14 h 14"/>
                <a:gd name="T34" fmla="*/ 58 w 103"/>
                <a:gd name="T35" fmla="*/ 14 h 14"/>
                <a:gd name="T36" fmla="*/ 67 w 103"/>
                <a:gd name="T37" fmla="*/ 14 h 14"/>
                <a:gd name="T38" fmla="*/ 76 w 103"/>
                <a:gd name="T39" fmla="*/ 14 h 14"/>
                <a:gd name="T40" fmla="*/ 84 w 103"/>
                <a:gd name="T41" fmla="*/ 14 h 14"/>
                <a:gd name="T42" fmla="*/ 92 w 103"/>
                <a:gd name="T43" fmla="*/ 14 h 14"/>
                <a:gd name="T44" fmla="*/ 97 w 103"/>
                <a:gd name="T45" fmla="*/ 14 h 14"/>
                <a:gd name="T46" fmla="*/ 99 w 103"/>
                <a:gd name="T47" fmla="*/ 13 h 14"/>
                <a:gd name="T48" fmla="*/ 99 w 103"/>
                <a:gd name="T49" fmla="*/ 13 h 14"/>
                <a:gd name="T50" fmla="*/ 101 w 103"/>
                <a:gd name="T51" fmla="*/ 12 h 14"/>
                <a:gd name="T52" fmla="*/ 102 w 103"/>
                <a:gd name="T53" fmla="*/ 11 h 14"/>
                <a:gd name="T54" fmla="*/ 103 w 103"/>
                <a:gd name="T55" fmla="*/ 10 h 14"/>
                <a:gd name="T56" fmla="*/ 103 w 103"/>
                <a:gd name="T57" fmla="*/ 10 h 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
                <a:gd name="T88" fmla="*/ 0 h 14"/>
                <a:gd name="T89" fmla="*/ 103 w 103"/>
                <a:gd name="T90" fmla="*/ 14 h 1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 h="14">
                  <a:moveTo>
                    <a:pt x="1" y="0"/>
                  </a:moveTo>
                  <a:lnTo>
                    <a:pt x="1" y="0"/>
                  </a:ln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path>
              </a:pathLst>
            </a:custGeom>
            <a:noFill/>
            <a:ln w="0">
              <a:solidFill>
                <a:srgbClr val="000000"/>
              </a:solidFill>
              <a:prstDash val="solid"/>
              <a:round/>
              <a:headEnd/>
              <a:tailEnd/>
            </a:ln>
          </p:spPr>
          <p:txBody>
            <a:bodyPr/>
            <a:lstStyle/>
            <a:p>
              <a:endParaRPr lang="ja-JP" altLang="en-US"/>
            </a:p>
          </p:txBody>
        </p:sp>
      </p:grpSp>
      <p:sp>
        <p:nvSpPr>
          <p:cNvPr id="50482" name="AutoShape 517"/>
          <p:cNvSpPr>
            <a:spLocks noChangeArrowheads="1"/>
          </p:cNvSpPr>
          <p:nvPr/>
        </p:nvSpPr>
        <p:spPr bwMode="auto">
          <a:xfrm>
            <a:off x="4932040" y="5229200"/>
            <a:ext cx="1511300" cy="1008062"/>
          </a:xfrm>
          <a:prstGeom prst="wedgeRoundRectCallout">
            <a:avLst>
              <a:gd name="adj1" fmla="val -25031"/>
              <a:gd name="adj2" fmla="val -97963"/>
              <a:gd name="adj3" fmla="val 16667"/>
            </a:avLst>
          </a:prstGeom>
          <a:solidFill>
            <a:srgbClr val="FFFFFF"/>
          </a:solidFill>
          <a:ln w="9525" algn="ctr">
            <a:solidFill>
              <a:schemeClr val="tx1"/>
            </a:solidFill>
            <a:miter lim="800000"/>
            <a:headEnd/>
            <a:tailEnd/>
          </a:ln>
        </p:spPr>
        <p:txBody>
          <a:bodyPr anchor="ctr"/>
          <a:lstStyle/>
          <a:p>
            <a:pPr algn="ctr" eaLnBrk="1" hangingPunct="1"/>
            <a:r>
              <a:rPr kumimoji="1" lang="en-US" altLang="ja-JP" sz="1400" b="1" dirty="0">
                <a:solidFill>
                  <a:srgbClr val="000000"/>
                </a:solidFill>
              </a:rPr>
              <a:t>Practical exam for airmen certificate</a:t>
            </a:r>
          </a:p>
        </p:txBody>
      </p:sp>
      <p:sp>
        <p:nvSpPr>
          <p:cNvPr id="50483" name="AutoShape 518"/>
          <p:cNvSpPr>
            <a:spLocks noChangeArrowheads="1"/>
          </p:cNvSpPr>
          <p:nvPr/>
        </p:nvSpPr>
        <p:spPr bwMode="auto">
          <a:xfrm>
            <a:off x="4716463" y="2781300"/>
            <a:ext cx="1511300" cy="576263"/>
          </a:xfrm>
          <a:prstGeom prst="wedgeRoundRectCallout">
            <a:avLst>
              <a:gd name="adj1" fmla="val 24157"/>
              <a:gd name="adj2" fmla="val -119148"/>
              <a:gd name="adj3" fmla="val 16667"/>
            </a:avLst>
          </a:prstGeom>
          <a:solidFill>
            <a:srgbClr val="FFFFFF"/>
          </a:solidFill>
          <a:ln w="9525" algn="ctr">
            <a:solidFill>
              <a:schemeClr val="tx1"/>
            </a:solidFill>
            <a:miter lim="800000"/>
            <a:headEnd/>
            <a:tailEnd/>
          </a:ln>
        </p:spPr>
        <p:txBody>
          <a:bodyPr anchor="ctr"/>
          <a:lstStyle/>
          <a:p>
            <a:pPr algn="ctr" eaLnBrk="1" hangingPunct="1"/>
            <a:r>
              <a:rPr kumimoji="1" lang="en-US" altLang="ja-JP" sz="1400" b="1">
                <a:solidFill>
                  <a:srgbClr val="000000"/>
                </a:solidFill>
              </a:rPr>
              <a:t>Radio station inspection</a:t>
            </a:r>
          </a:p>
        </p:txBody>
      </p:sp>
      <p:sp>
        <p:nvSpPr>
          <p:cNvPr id="50484" name="AutoShape 519"/>
          <p:cNvSpPr>
            <a:spLocks noChangeArrowheads="1"/>
          </p:cNvSpPr>
          <p:nvPr/>
        </p:nvSpPr>
        <p:spPr bwMode="auto">
          <a:xfrm>
            <a:off x="7380288" y="4149725"/>
            <a:ext cx="1511300" cy="503238"/>
          </a:xfrm>
          <a:prstGeom prst="wedgeRoundRectCallout">
            <a:avLst>
              <a:gd name="adj1" fmla="val -11764"/>
              <a:gd name="adj2" fmla="val 111199"/>
              <a:gd name="adj3" fmla="val 16667"/>
            </a:avLst>
          </a:prstGeom>
          <a:solidFill>
            <a:srgbClr val="FFFFFF"/>
          </a:solidFill>
          <a:ln w="9525" algn="ctr">
            <a:solidFill>
              <a:schemeClr val="tx1"/>
            </a:solidFill>
            <a:miter lim="800000"/>
            <a:headEnd/>
            <a:tailEnd/>
          </a:ln>
        </p:spPr>
        <p:txBody>
          <a:bodyPr anchor="ctr"/>
          <a:lstStyle/>
          <a:p>
            <a:pPr algn="ctr" eaLnBrk="1" hangingPunct="1"/>
            <a:r>
              <a:rPr kumimoji="1" lang="en-US" altLang="ja-JP" sz="1400" b="1">
                <a:solidFill>
                  <a:srgbClr val="000000"/>
                </a:solidFill>
              </a:rPr>
              <a:t>Certificate for Airworthiness</a:t>
            </a:r>
          </a:p>
        </p:txBody>
      </p:sp>
      <p:grpSp>
        <p:nvGrpSpPr>
          <p:cNvPr id="5" name="Group 520"/>
          <p:cNvGrpSpPr>
            <a:grpSpLocks/>
          </p:cNvGrpSpPr>
          <p:nvPr/>
        </p:nvGrpSpPr>
        <p:grpSpPr bwMode="auto">
          <a:xfrm rot="226111">
            <a:off x="7812088" y="2781300"/>
            <a:ext cx="862012" cy="433388"/>
            <a:chOff x="3528" y="22"/>
            <a:chExt cx="788" cy="333"/>
          </a:xfrm>
        </p:grpSpPr>
        <p:sp>
          <p:nvSpPr>
            <p:cNvPr id="50487" name="Freeform 521"/>
            <p:cNvSpPr>
              <a:spLocks/>
            </p:cNvSpPr>
            <p:nvPr/>
          </p:nvSpPr>
          <p:spPr bwMode="auto">
            <a:xfrm>
              <a:off x="3770" y="22"/>
              <a:ext cx="165" cy="78"/>
            </a:xfrm>
            <a:custGeom>
              <a:avLst/>
              <a:gdLst>
                <a:gd name="T0" fmla="*/ 100 w 165"/>
                <a:gd name="T1" fmla="*/ 34 h 78"/>
                <a:gd name="T2" fmla="*/ 103 w 165"/>
                <a:gd name="T3" fmla="*/ 30 h 78"/>
                <a:gd name="T4" fmla="*/ 108 w 165"/>
                <a:gd name="T5" fmla="*/ 30 h 78"/>
                <a:gd name="T6" fmla="*/ 112 w 165"/>
                <a:gd name="T7" fmla="*/ 34 h 78"/>
                <a:gd name="T8" fmla="*/ 112 w 165"/>
                <a:gd name="T9" fmla="*/ 39 h 78"/>
                <a:gd name="T10" fmla="*/ 109 w 165"/>
                <a:gd name="T11" fmla="*/ 66 h 78"/>
                <a:gd name="T12" fmla="*/ 124 w 165"/>
                <a:gd name="T13" fmla="*/ 68 h 78"/>
                <a:gd name="T14" fmla="*/ 136 w 165"/>
                <a:gd name="T15" fmla="*/ 69 h 78"/>
                <a:gd name="T16" fmla="*/ 144 w 165"/>
                <a:gd name="T17" fmla="*/ 70 h 78"/>
                <a:gd name="T18" fmla="*/ 149 w 165"/>
                <a:gd name="T19" fmla="*/ 72 h 78"/>
                <a:gd name="T20" fmla="*/ 157 w 165"/>
                <a:gd name="T21" fmla="*/ 75 h 78"/>
                <a:gd name="T22" fmla="*/ 162 w 165"/>
                <a:gd name="T23" fmla="*/ 57 h 78"/>
                <a:gd name="T24" fmla="*/ 165 w 165"/>
                <a:gd name="T25" fmla="*/ 11 h 78"/>
                <a:gd name="T26" fmla="*/ 158 w 165"/>
                <a:gd name="T27" fmla="*/ 2 h 78"/>
                <a:gd name="T28" fmla="*/ 141 w 165"/>
                <a:gd name="T29" fmla="*/ 1 h 78"/>
                <a:gd name="T30" fmla="*/ 120 w 165"/>
                <a:gd name="T31" fmla="*/ 1 h 78"/>
                <a:gd name="T32" fmla="*/ 103 w 165"/>
                <a:gd name="T33" fmla="*/ 0 h 78"/>
                <a:gd name="T34" fmla="*/ 95 w 165"/>
                <a:gd name="T35" fmla="*/ 0 h 78"/>
                <a:gd name="T36" fmla="*/ 86 w 165"/>
                <a:gd name="T37" fmla="*/ 0 h 78"/>
                <a:gd name="T38" fmla="*/ 77 w 165"/>
                <a:gd name="T39" fmla="*/ 2 h 78"/>
                <a:gd name="T40" fmla="*/ 69 w 165"/>
                <a:gd name="T41" fmla="*/ 5 h 78"/>
                <a:gd name="T42" fmla="*/ 63 w 165"/>
                <a:gd name="T43" fmla="*/ 10 h 78"/>
                <a:gd name="T44" fmla="*/ 49 w 165"/>
                <a:gd name="T45" fmla="*/ 21 h 78"/>
                <a:gd name="T46" fmla="*/ 29 w 165"/>
                <a:gd name="T47" fmla="*/ 37 h 78"/>
                <a:gd name="T48" fmla="*/ 9 w 165"/>
                <a:gd name="T49" fmla="*/ 53 h 78"/>
                <a:gd name="T50" fmla="*/ 0 w 165"/>
                <a:gd name="T51" fmla="*/ 60 h 78"/>
                <a:gd name="T52" fmla="*/ 0 w 165"/>
                <a:gd name="T53" fmla="*/ 60 h 78"/>
                <a:gd name="T54" fmla="*/ 3 w 165"/>
                <a:gd name="T55" fmla="*/ 59 h 78"/>
                <a:gd name="T56" fmla="*/ 11 w 165"/>
                <a:gd name="T57" fmla="*/ 59 h 78"/>
                <a:gd name="T58" fmla="*/ 20 w 165"/>
                <a:gd name="T59" fmla="*/ 59 h 78"/>
                <a:gd name="T60" fmla="*/ 31 w 165"/>
                <a:gd name="T61" fmla="*/ 59 h 78"/>
                <a:gd name="T62" fmla="*/ 43 w 165"/>
                <a:gd name="T63" fmla="*/ 60 h 78"/>
                <a:gd name="T64" fmla="*/ 56 w 165"/>
                <a:gd name="T65" fmla="*/ 61 h 78"/>
                <a:gd name="T66" fmla="*/ 69 w 165"/>
                <a:gd name="T67" fmla="*/ 62 h 78"/>
                <a:gd name="T68" fmla="*/ 82 w 165"/>
                <a:gd name="T69" fmla="*/ 63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5"/>
                <a:gd name="T106" fmla="*/ 0 h 78"/>
                <a:gd name="T107" fmla="*/ 165 w 165"/>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close/>
                </a:path>
              </a:pathLst>
            </a:custGeom>
            <a:solidFill>
              <a:srgbClr val="FFFFFF"/>
            </a:solidFill>
            <a:ln w="9525">
              <a:noFill/>
              <a:round/>
              <a:headEnd/>
              <a:tailEnd/>
            </a:ln>
          </p:spPr>
          <p:txBody>
            <a:bodyPr/>
            <a:lstStyle/>
            <a:p>
              <a:endParaRPr lang="ja-JP" altLang="en-US"/>
            </a:p>
          </p:txBody>
        </p:sp>
        <p:sp>
          <p:nvSpPr>
            <p:cNvPr id="50488" name="Freeform 522"/>
            <p:cNvSpPr>
              <a:spLocks/>
            </p:cNvSpPr>
            <p:nvPr/>
          </p:nvSpPr>
          <p:spPr bwMode="auto">
            <a:xfrm>
              <a:off x="3770" y="22"/>
              <a:ext cx="165" cy="78"/>
            </a:xfrm>
            <a:custGeom>
              <a:avLst/>
              <a:gdLst>
                <a:gd name="T0" fmla="*/ 100 w 165"/>
                <a:gd name="T1" fmla="*/ 34 h 78"/>
                <a:gd name="T2" fmla="*/ 101 w 165"/>
                <a:gd name="T3" fmla="*/ 32 h 78"/>
                <a:gd name="T4" fmla="*/ 106 w 165"/>
                <a:gd name="T5" fmla="*/ 30 h 78"/>
                <a:gd name="T6" fmla="*/ 108 w 165"/>
                <a:gd name="T7" fmla="*/ 30 h 78"/>
                <a:gd name="T8" fmla="*/ 112 w 165"/>
                <a:gd name="T9" fmla="*/ 34 h 78"/>
                <a:gd name="T10" fmla="*/ 112 w 165"/>
                <a:gd name="T11" fmla="*/ 39 h 78"/>
                <a:gd name="T12" fmla="*/ 101 w 165"/>
                <a:gd name="T13" fmla="*/ 65 h 78"/>
                <a:gd name="T14" fmla="*/ 117 w 165"/>
                <a:gd name="T15" fmla="*/ 67 h 78"/>
                <a:gd name="T16" fmla="*/ 130 w 165"/>
                <a:gd name="T17" fmla="*/ 69 h 78"/>
                <a:gd name="T18" fmla="*/ 140 w 165"/>
                <a:gd name="T19" fmla="*/ 70 h 78"/>
                <a:gd name="T20" fmla="*/ 146 w 165"/>
                <a:gd name="T21" fmla="*/ 71 h 78"/>
                <a:gd name="T22" fmla="*/ 149 w 165"/>
                <a:gd name="T23" fmla="*/ 72 h 78"/>
                <a:gd name="T24" fmla="*/ 157 w 165"/>
                <a:gd name="T25" fmla="*/ 75 h 78"/>
                <a:gd name="T26" fmla="*/ 160 w 165"/>
                <a:gd name="T27" fmla="*/ 78 h 78"/>
                <a:gd name="T28" fmla="*/ 164 w 165"/>
                <a:gd name="T29" fmla="*/ 32 h 78"/>
                <a:gd name="T30" fmla="*/ 162 w 165"/>
                <a:gd name="T31" fmla="*/ 2 h 78"/>
                <a:gd name="T32" fmla="*/ 158 w 165"/>
                <a:gd name="T33" fmla="*/ 2 h 78"/>
                <a:gd name="T34" fmla="*/ 141 w 165"/>
                <a:gd name="T35" fmla="*/ 1 h 78"/>
                <a:gd name="T36" fmla="*/ 120 w 165"/>
                <a:gd name="T37" fmla="*/ 1 h 78"/>
                <a:gd name="T38" fmla="*/ 103 w 165"/>
                <a:gd name="T39" fmla="*/ 0 h 78"/>
                <a:gd name="T40" fmla="*/ 98 w 165"/>
                <a:gd name="T41" fmla="*/ 0 h 78"/>
                <a:gd name="T42" fmla="*/ 91 w 165"/>
                <a:gd name="T43" fmla="*/ 0 h 78"/>
                <a:gd name="T44" fmla="*/ 81 w 165"/>
                <a:gd name="T45" fmla="*/ 1 h 78"/>
                <a:gd name="T46" fmla="*/ 72 w 165"/>
                <a:gd name="T47" fmla="*/ 3 h 78"/>
                <a:gd name="T48" fmla="*/ 67 w 165"/>
                <a:gd name="T49" fmla="*/ 7 h 78"/>
                <a:gd name="T50" fmla="*/ 63 w 165"/>
                <a:gd name="T51" fmla="*/ 10 h 78"/>
                <a:gd name="T52" fmla="*/ 49 w 165"/>
                <a:gd name="T53" fmla="*/ 21 h 78"/>
                <a:gd name="T54" fmla="*/ 29 w 165"/>
                <a:gd name="T55" fmla="*/ 37 h 78"/>
                <a:gd name="T56" fmla="*/ 9 w 165"/>
                <a:gd name="T57" fmla="*/ 53 h 78"/>
                <a:gd name="T58" fmla="*/ 0 w 165"/>
                <a:gd name="T59" fmla="*/ 60 h 78"/>
                <a:gd name="T60" fmla="*/ 0 w 165"/>
                <a:gd name="T61" fmla="*/ 60 h 78"/>
                <a:gd name="T62" fmla="*/ 1 w 165"/>
                <a:gd name="T63" fmla="*/ 60 h 78"/>
                <a:gd name="T64" fmla="*/ 3 w 165"/>
                <a:gd name="T65" fmla="*/ 59 h 78"/>
                <a:gd name="T66" fmla="*/ 11 w 165"/>
                <a:gd name="T67" fmla="*/ 59 h 78"/>
                <a:gd name="T68" fmla="*/ 20 w 165"/>
                <a:gd name="T69" fmla="*/ 59 h 78"/>
                <a:gd name="T70" fmla="*/ 31 w 165"/>
                <a:gd name="T71" fmla="*/ 59 h 78"/>
                <a:gd name="T72" fmla="*/ 43 w 165"/>
                <a:gd name="T73" fmla="*/ 60 h 78"/>
                <a:gd name="T74" fmla="*/ 56 w 165"/>
                <a:gd name="T75" fmla="*/ 61 h 78"/>
                <a:gd name="T76" fmla="*/ 69 w 165"/>
                <a:gd name="T77" fmla="*/ 62 h 78"/>
                <a:gd name="T78" fmla="*/ 82 w 165"/>
                <a:gd name="T79" fmla="*/ 63 h 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5"/>
                <a:gd name="T121" fmla="*/ 0 h 78"/>
                <a:gd name="T122" fmla="*/ 165 w 165"/>
                <a:gd name="T123" fmla="*/ 78 h 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5" h="78">
                  <a:moveTo>
                    <a:pt x="88" y="64"/>
                  </a:moveTo>
                  <a:lnTo>
                    <a:pt x="100" y="34"/>
                  </a:lnTo>
                  <a:lnTo>
                    <a:pt x="101" y="32"/>
                  </a:lnTo>
                  <a:lnTo>
                    <a:pt x="103" y="30"/>
                  </a:lnTo>
                  <a:lnTo>
                    <a:pt x="106" y="30"/>
                  </a:lnTo>
                  <a:lnTo>
                    <a:pt x="108" y="30"/>
                  </a:lnTo>
                  <a:lnTo>
                    <a:pt x="110" y="32"/>
                  </a:lnTo>
                  <a:lnTo>
                    <a:pt x="112" y="34"/>
                  </a:lnTo>
                  <a:lnTo>
                    <a:pt x="113" y="36"/>
                  </a:lnTo>
                  <a:lnTo>
                    <a:pt x="112" y="39"/>
                  </a:lnTo>
                  <a:lnTo>
                    <a:pt x="101" y="65"/>
                  </a:lnTo>
                  <a:lnTo>
                    <a:pt x="109" y="66"/>
                  </a:lnTo>
                  <a:lnTo>
                    <a:pt x="117" y="67"/>
                  </a:lnTo>
                  <a:lnTo>
                    <a:pt x="124" y="68"/>
                  </a:lnTo>
                  <a:lnTo>
                    <a:pt x="130" y="69"/>
                  </a:lnTo>
                  <a:lnTo>
                    <a:pt x="136" y="69"/>
                  </a:lnTo>
                  <a:lnTo>
                    <a:pt x="140" y="70"/>
                  </a:lnTo>
                  <a:lnTo>
                    <a:pt x="144" y="70"/>
                  </a:lnTo>
                  <a:lnTo>
                    <a:pt x="146" y="71"/>
                  </a:lnTo>
                  <a:lnTo>
                    <a:pt x="149" y="72"/>
                  </a:lnTo>
                  <a:lnTo>
                    <a:pt x="153" y="73"/>
                  </a:lnTo>
                  <a:lnTo>
                    <a:pt x="157" y="75"/>
                  </a:lnTo>
                  <a:lnTo>
                    <a:pt x="160" y="78"/>
                  </a:lnTo>
                  <a:lnTo>
                    <a:pt x="162" y="57"/>
                  </a:lnTo>
                  <a:lnTo>
                    <a:pt x="164" y="32"/>
                  </a:lnTo>
                  <a:lnTo>
                    <a:pt x="165" y="11"/>
                  </a:lnTo>
                  <a:lnTo>
                    <a:pt x="162" y="2"/>
                  </a:lnTo>
                  <a:lnTo>
                    <a:pt x="158" y="2"/>
                  </a:lnTo>
                  <a:lnTo>
                    <a:pt x="151" y="2"/>
                  </a:lnTo>
                  <a:lnTo>
                    <a:pt x="141" y="1"/>
                  </a:lnTo>
                  <a:lnTo>
                    <a:pt x="130" y="1"/>
                  </a:lnTo>
                  <a:lnTo>
                    <a:pt x="120" y="1"/>
                  </a:lnTo>
                  <a:lnTo>
                    <a:pt x="111" y="0"/>
                  </a:lnTo>
                  <a:lnTo>
                    <a:pt x="103" y="0"/>
                  </a:lnTo>
                  <a:lnTo>
                    <a:pt x="98" y="0"/>
                  </a:lnTo>
                  <a:lnTo>
                    <a:pt x="95" y="0"/>
                  </a:lnTo>
                  <a:lnTo>
                    <a:pt x="91" y="0"/>
                  </a:lnTo>
                  <a:lnTo>
                    <a:pt x="86" y="0"/>
                  </a:lnTo>
                  <a:lnTo>
                    <a:pt x="81" y="1"/>
                  </a:lnTo>
                  <a:lnTo>
                    <a:pt x="77" y="2"/>
                  </a:lnTo>
                  <a:lnTo>
                    <a:pt x="72" y="3"/>
                  </a:lnTo>
                  <a:lnTo>
                    <a:pt x="69" y="5"/>
                  </a:lnTo>
                  <a:lnTo>
                    <a:pt x="67" y="7"/>
                  </a:lnTo>
                  <a:lnTo>
                    <a:pt x="63" y="10"/>
                  </a:lnTo>
                  <a:lnTo>
                    <a:pt x="58" y="15"/>
                  </a:lnTo>
                  <a:lnTo>
                    <a:pt x="49" y="21"/>
                  </a:lnTo>
                  <a:lnTo>
                    <a:pt x="40" y="29"/>
                  </a:lnTo>
                  <a:lnTo>
                    <a:pt x="29" y="37"/>
                  </a:lnTo>
                  <a:lnTo>
                    <a:pt x="18" y="45"/>
                  </a:lnTo>
                  <a:lnTo>
                    <a:pt x="9" y="53"/>
                  </a:lnTo>
                  <a:lnTo>
                    <a:pt x="0" y="60"/>
                  </a:lnTo>
                  <a:lnTo>
                    <a:pt x="1" y="60"/>
                  </a:lnTo>
                  <a:lnTo>
                    <a:pt x="3" y="59"/>
                  </a:lnTo>
                  <a:lnTo>
                    <a:pt x="7" y="59"/>
                  </a:lnTo>
                  <a:lnTo>
                    <a:pt x="11" y="59"/>
                  </a:lnTo>
                  <a:lnTo>
                    <a:pt x="16" y="59"/>
                  </a:lnTo>
                  <a:lnTo>
                    <a:pt x="20" y="59"/>
                  </a:lnTo>
                  <a:lnTo>
                    <a:pt x="25" y="59"/>
                  </a:lnTo>
                  <a:lnTo>
                    <a:pt x="31" y="59"/>
                  </a:lnTo>
                  <a:lnTo>
                    <a:pt x="37" y="59"/>
                  </a:lnTo>
                  <a:lnTo>
                    <a:pt x="43" y="60"/>
                  </a:lnTo>
                  <a:lnTo>
                    <a:pt x="49" y="60"/>
                  </a:lnTo>
                  <a:lnTo>
                    <a:pt x="56" y="61"/>
                  </a:lnTo>
                  <a:lnTo>
                    <a:pt x="62" y="61"/>
                  </a:lnTo>
                  <a:lnTo>
                    <a:pt x="69" y="62"/>
                  </a:lnTo>
                  <a:lnTo>
                    <a:pt x="75" y="62"/>
                  </a:lnTo>
                  <a:lnTo>
                    <a:pt x="82" y="63"/>
                  </a:lnTo>
                  <a:lnTo>
                    <a:pt x="88" y="64"/>
                  </a:lnTo>
                </a:path>
              </a:pathLst>
            </a:custGeom>
            <a:noFill/>
            <a:ln w="0">
              <a:solidFill>
                <a:srgbClr val="000000"/>
              </a:solidFill>
              <a:prstDash val="solid"/>
              <a:round/>
              <a:headEnd/>
              <a:tailEnd/>
            </a:ln>
          </p:spPr>
          <p:txBody>
            <a:bodyPr/>
            <a:lstStyle/>
            <a:p>
              <a:endParaRPr lang="ja-JP" altLang="en-US"/>
            </a:p>
          </p:txBody>
        </p:sp>
        <p:sp>
          <p:nvSpPr>
            <p:cNvPr id="50489" name="Freeform 523"/>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1 h 2"/>
                <a:gd name="T12" fmla="*/ 0 w 1"/>
                <a:gd name="T13" fmla="*/ 1 h 2"/>
                <a:gd name="T14" fmla="*/ 0 w 1"/>
                <a:gd name="T15" fmla="*/ 0 h 2"/>
                <a:gd name="T16" fmla="*/ 0 w 1"/>
                <a:gd name="T17" fmla="*/ 0 h 2"/>
                <a:gd name="T18" fmla="*/ 0 w 1"/>
                <a:gd name="T19" fmla="*/ 0 h 2"/>
                <a:gd name="T20" fmla="*/ 0 w 1"/>
                <a:gd name="T21" fmla="*/ 1 h 2"/>
                <a:gd name="T22" fmla="*/ 0 w 1"/>
                <a:gd name="T23" fmla="*/ 1 h 2"/>
                <a:gd name="T24" fmla="*/ 0 w 1"/>
                <a:gd name="T25" fmla="*/ 2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2"/>
                  </a:moveTo>
                  <a:lnTo>
                    <a:pt x="0" y="2"/>
                  </a:lnTo>
                  <a:lnTo>
                    <a:pt x="0" y="1"/>
                  </a:lnTo>
                  <a:lnTo>
                    <a:pt x="0" y="0"/>
                  </a:lnTo>
                  <a:lnTo>
                    <a:pt x="0" y="1"/>
                  </a:lnTo>
                  <a:lnTo>
                    <a:pt x="0" y="2"/>
                  </a:lnTo>
                  <a:close/>
                </a:path>
              </a:pathLst>
            </a:custGeom>
            <a:solidFill>
              <a:srgbClr val="FFFFFF"/>
            </a:solidFill>
            <a:ln w="9525">
              <a:noFill/>
              <a:round/>
              <a:headEnd/>
              <a:tailEnd/>
            </a:ln>
          </p:spPr>
          <p:txBody>
            <a:bodyPr/>
            <a:lstStyle/>
            <a:p>
              <a:endParaRPr lang="ja-JP" altLang="en-US"/>
            </a:p>
          </p:txBody>
        </p:sp>
        <p:sp>
          <p:nvSpPr>
            <p:cNvPr id="50490" name="Freeform 524"/>
            <p:cNvSpPr>
              <a:spLocks/>
            </p:cNvSpPr>
            <p:nvPr/>
          </p:nvSpPr>
          <p:spPr bwMode="auto">
            <a:xfrm>
              <a:off x="3555" y="192"/>
              <a:ext cx="1" cy="2"/>
            </a:xfrm>
            <a:custGeom>
              <a:avLst/>
              <a:gdLst>
                <a:gd name="T0" fmla="*/ 0 w 1"/>
                <a:gd name="T1" fmla="*/ 2 h 2"/>
                <a:gd name="T2" fmla="*/ 0 w 1"/>
                <a:gd name="T3" fmla="*/ 2 h 2"/>
                <a:gd name="T4" fmla="*/ 0 w 1"/>
                <a:gd name="T5" fmla="*/ 2 h 2"/>
                <a:gd name="T6" fmla="*/ 0 w 1"/>
                <a:gd name="T7" fmla="*/ 2 h 2"/>
                <a:gd name="T8" fmla="*/ 0 w 1"/>
                <a:gd name="T9" fmla="*/ 2 h 2"/>
                <a:gd name="T10" fmla="*/ 0 w 1"/>
                <a:gd name="T11" fmla="*/ 2 h 2"/>
                <a:gd name="T12" fmla="*/ 0 w 1"/>
                <a:gd name="T13" fmla="*/ 2 h 2"/>
                <a:gd name="T14" fmla="*/ 0 w 1"/>
                <a:gd name="T15" fmla="*/ 1 h 2"/>
                <a:gd name="T16" fmla="*/ 0 w 1"/>
                <a:gd name="T17" fmla="*/ 1 h 2"/>
                <a:gd name="T18" fmla="*/ 0 w 1"/>
                <a:gd name="T19" fmla="*/ 0 h 2"/>
                <a:gd name="T20" fmla="*/ 0 w 1"/>
                <a:gd name="T21" fmla="*/ 0 h 2"/>
                <a:gd name="T22" fmla="*/ 0 w 1"/>
                <a:gd name="T23" fmla="*/ 0 h 2"/>
                <a:gd name="T24" fmla="*/ 0 w 1"/>
                <a:gd name="T25" fmla="*/ 0 h 2"/>
                <a:gd name="T26" fmla="*/ 0 w 1"/>
                <a:gd name="T27" fmla="*/ 1 h 2"/>
                <a:gd name="T28" fmla="*/ 0 w 1"/>
                <a:gd name="T29" fmla="*/ 1 h 2"/>
                <a:gd name="T30" fmla="*/ 0 w 1"/>
                <a:gd name="T31" fmla="*/ 2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2"/>
                  </a:moveTo>
                  <a:lnTo>
                    <a:pt x="0" y="2"/>
                  </a:lnTo>
                  <a:lnTo>
                    <a:pt x="0" y="1"/>
                  </a:lnTo>
                  <a:lnTo>
                    <a:pt x="0" y="0"/>
                  </a:lnTo>
                  <a:lnTo>
                    <a:pt x="0" y="1"/>
                  </a:lnTo>
                  <a:lnTo>
                    <a:pt x="0" y="2"/>
                  </a:lnTo>
                </a:path>
              </a:pathLst>
            </a:custGeom>
            <a:noFill/>
            <a:ln w="0">
              <a:solidFill>
                <a:srgbClr val="000000"/>
              </a:solidFill>
              <a:prstDash val="solid"/>
              <a:round/>
              <a:headEnd/>
              <a:tailEnd/>
            </a:ln>
          </p:spPr>
          <p:txBody>
            <a:bodyPr/>
            <a:lstStyle/>
            <a:p>
              <a:endParaRPr lang="ja-JP" altLang="en-US"/>
            </a:p>
          </p:txBody>
        </p:sp>
        <p:sp>
          <p:nvSpPr>
            <p:cNvPr id="50491" name="Freeform 525"/>
            <p:cNvSpPr>
              <a:spLocks/>
            </p:cNvSpPr>
            <p:nvPr/>
          </p:nvSpPr>
          <p:spPr bwMode="auto">
            <a:xfrm>
              <a:off x="3555" y="194"/>
              <a:ext cx="263" cy="25"/>
            </a:xfrm>
            <a:custGeom>
              <a:avLst/>
              <a:gdLst>
                <a:gd name="T0" fmla="*/ 0 w 263"/>
                <a:gd name="T1" fmla="*/ 0 h 25"/>
                <a:gd name="T2" fmla="*/ 1 w 263"/>
                <a:gd name="T3" fmla="*/ 4 h 25"/>
                <a:gd name="T4" fmla="*/ 2 w 263"/>
                <a:gd name="T5" fmla="*/ 7 h 25"/>
                <a:gd name="T6" fmla="*/ 4 w 263"/>
                <a:gd name="T7" fmla="*/ 12 h 25"/>
                <a:gd name="T8" fmla="*/ 6 w 263"/>
                <a:gd name="T9" fmla="*/ 16 h 25"/>
                <a:gd name="T10" fmla="*/ 6 w 263"/>
                <a:gd name="T11" fmla="*/ 18 h 25"/>
                <a:gd name="T12" fmla="*/ 8 w 263"/>
                <a:gd name="T13" fmla="*/ 20 h 25"/>
                <a:gd name="T14" fmla="*/ 9 w 263"/>
                <a:gd name="T15" fmla="*/ 23 h 25"/>
                <a:gd name="T16" fmla="*/ 10 w 263"/>
                <a:gd name="T17" fmla="*/ 25 h 25"/>
                <a:gd name="T18" fmla="*/ 21 w 263"/>
                <a:gd name="T19" fmla="*/ 25 h 25"/>
                <a:gd name="T20" fmla="*/ 33 w 263"/>
                <a:gd name="T21" fmla="*/ 25 h 25"/>
                <a:gd name="T22" fmla="*/ 46 w 263"/>
                <a:gd name="T23" fmla="*/ 25 h 25"/>
                <a:gd name="T24" fmla="*/ 59 w 263"/>
                <a:gd name="T25" fmla="*/ 25 h 25"/>
                <a:gd name="T26" fmla="*/ 73 w 263"/>
                <a:gd name="T27" fmla="*/ 25 h 25"/>
                <a:gd name="T28" fmla="*/ 87 w 263"/>
                <a:gd name="T29" fmla="*/ 25 h 25"/>
                <a:gd name="T30" fmla="*/ 102 w 263"/>
                <a:gd name="T31" fmla="*/ 25 h 25"/>
                <a:gd name="T32" fmla="*/ 117 w 263"/>
                <a:gd name="T33" fmla="*/ 25 h 25"/>
                <a:gd name="T34" fmla="*/ 133 w 263"/>
                <a:gd name="T35" fmla="*/ 25 h 25"/>
                <a:gd name="T36" fmla="*/ 149 w 263"/>
                <a:gd name="T37" fmla="*/ 25 h 25"/>
                <a:gd name="T38" fmla="*/ 166 w 263"/>
                <a:gd name="T39" fmla="*/ 25 h 25"/>
                <a:gd name="T40" fmla="*/ 183 w 263"/>
                <a:gd name="T41" fmla="*/ 24 h 25"/>
                <a:gd name="T42" fmla="*/ 200 w 263"/>
                <a:gd name="T43" fmla="*/ 24 h 25"/>
                <a:gd name="T44" fmla="*/ 218 w 263"/>
                <a:gd name="T45" fmla="*/ 24 h 25"/>
                <a:gd name="T46" fmla="*/ 236 w 263"/>
                <a:gd name="T47" fmla="*/ 24 h 25"/>
                <a:gd name="T48" fmla="*/ 255 w 263"/>
                <a:gd name="T49" fmla="*/ 23 h 25"/>
                <a:gd name="T50" fmla="*/ 263 w 263"/>
                <a:gd name="T51" fmla="*/ 0 h 25"/>
                <a:gd name="T52" fmla="*/ 243 w 263"/>
                <a:gd name="T53" fmla="*/ 0 h 25"/>
                <a:gd name="T54" fmla="*/ 223 w 263"/>
                <a:gd name="T55" fmla="*/ 0 h 25"/>
                <a:gd name="T56" fmla="*/ 203 w 263"/>
                <a:gd name="T57" fmla="*/ 0 h 25"/>
                <a:gd name="T58" fmla="*/ 185 w 263"/>
                <a:gd name="T59" fmla="*/ 1 h 25"/>
                <a:gd name="T60" fmla="*/ 166 w 263"/>
                <a:gd name="T61" fmla="*/ 1 h 25"/>
                <a:gd name="T62" fmla="*/ 147 w 263"/>
                <a:gd name="T63" fmla="*/ 1 h 25"/>
                <a:gd name="T64" fmla="*/ 130 w 263"/>
                <a:gd name="T65" fmla="*/ 1 h 25"/>
                <a:gd name="T66" fmla="*/ 113 w 263"/>
                <a:gd name="T67" fmla="*/ 1 h 25"/>
                <a:gd name="T68" fmla="*/ 96 w 263"/>
                <a:gd name="T69" fmla="*/ 1 h 25"/>
                <a:gd name="T70" fmla="*/ 80 w 263"/>
                <a:gd name="T71" fmla="*/ 1 h 25"/>
                <a:gd name="T72" fmla="*/ 65 w 263"/>
                <a:gd name="T73" fmla="*/ 0 h 25"/>
                <a:gd name="T74" fmla="*/ 51 w 263"/>
                <a:gd name="T75" fmla="*/ 0 h 25"/>
                <a:gd name="T76" fmla="*/ 37 w 263"/>
                <a:gd name="T77" fmla="*/ 0 h 25"/>
                <a:gd name="T78" fmla="*/ 24 w 263"/>
                <a:gd name="T79" fmla="*/ 0 h 25"/>
                <a:gd name="T80" fmla="*/ 12 w 263"/>
                <a:gd name="T81" fmla="*/ 0 h 25"/>
                <a:gd name="T82" fmla="*/ 0 w 263"/>
                <a:gd name="T83" fmla="*/ 0 h 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3"/>
                <a:gd name="T127" fmla="*/ 0 h 25"/>
                <a:gd name="T128" fmla="*/ 263 w 263"/>
                <a:gd name="T129" fmla="*/ 25 h 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3" h="25">
                  <a:moveTo>
                    <a:pt x="0" y="0"/>
                  </a:move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close/>
                </a:path>
              </a:pathLst>
            </a:custGeom>
            <a:solidFill>
              <a:srgbClr val="3F3F3F"/>
            </a:solidFill>
            <a:ln w="9525">
              <a:noFill/>
              <a:round/>
              <a:headEnd/>
              <a:tailEnd/>
            </a:ln>
          </p:spPr>
          <p:txBody>
            <a:bodyPr/>
            <a:lstStyle/>
            <a:p>
              <a:endParaRPr lang="ja-JP" altLang="en-US"/>
            </a:p>
          </p:txBody>
        </p:sp>
        <p:sp>
          <p:nvSpPr>
            <p:cNvPr id="50492" name="Freeform 526"/>
            <p:cNvSpPr>
              <a:spLocks/>
            </p:cNvSpPr>
            <p:nvPr/>
          </p:nvSpPr>
          <p:spPr bwMode="auto">
            <a:xfrm>
              <a:off x="3555" y="194"/>
              <a:ext cx="263" cy="25"/>
            </a:xfrm>
            <a:custGeom>
              <a:avLst/>
              <a:gdLst>
                <a:gd name="T0" fmla="*/ 0 w 263"/>
                <a:gd name="T1" fmla="*/ 0 h 25"/>
                <a:gd name="T2" fmla="*/ 0 w 263"/>
                <a:gd name="T3" fmla="*/ 0 h 25"/>
                <a:gd name="T4" fmla="*/ 1 w 263"/>
                <a:gd name="T5" fmla="*/ 4 h 25"/>
                <a:gd name="T6" fmla="*/ 2 w 263"/>
                <a:gd name="T7" fmla="*/ 7 h 25"/>
                <a:gd name="T8" fmla="*/ 4 w 263"/>
                <a:gd name="T9" fmla="*/ 12 h 25"/>
                <a:gd name="T10" fmla="*/ 6 w 263"/>
                <a:gd name="T11" fmla="*/ 16 h 25"/>
                <a:gd name="T12" fmla="*/ 6 w 263"/>
                <a:gd name="T13" fmla="*/ 16 h 25"/>
                <a:gd name="T14" fmla="*/ 6 w 263"/>
                <a:gd name="T15" fmla="*/ 18 h 25"/>
                <a:gd name="T16" fmla="*/ 8 w 263"/>
                <a:gd name="T17" fmla="*/ 20 h 25"/>
                <a:gd name="T18" fmla="*/ 9 w 263"/>
                <a:gd name="T19" fmla="*/ 23 h 25"/>
                <a:gd name="T20" fmla="*/ 10 w 263"/>
                <a:gd name="T21" fmla="*/ 25 h 25"/>
                <a:gd name="T22" fmla="*/ 10 w 263"/>
                <a:gd name="T23" fmla="*/ 25 h 25"/>
                <a:gd name="T24" fmla="*/ 21 w 263"/>
                <a:gd name="T25" fmla="*/ 25 h 25"/>
                <a:gd name="T26" fmla="*/ 33 w 263"/>
                <a:gd name="T27" fmla="*/ 25 h 25"/>
                <a:gd name="T28" fmla="*/ 46 w 263"/>
                <a:gd name="T29" fmla="*/ 25 h 25"/>
                <a:gd name="T30" fmla="*/ 59 w 263"/>
                <a:gd name="T31" fmla="*/ 25 h 25"/>
                <a:gd name="T32" fmla="*/ 73 w 263"/>
                <a:gd name="T33" fmla="*/ 25 h 25"/>
                <a:gd name="T34" fmla="*/ 87 w 263"/>
                <a:gd name="T35" fmla="*/ 25 h 25"/>
                <a:gd name="T36" fmla="*/ 102 w 263"/>
                <a:gd name="T37" fmla="*/ 25 h 25"/>
                <a:gd name="T38" fmla="*/ 117 w 263"/>
                <a:gd name="T39" fmla="*/ 25 h 25"/>
                <a:gd name="T40" fmla="*/ 133 w 263"/>
                <a:gd name="T41" fmla="*/ 25 h 25"/>
                <a:gd name="T42" fmla="*/ 149 w 263"/>
                <a:gd name="T43" fmla="*/ 25 h 25"/>
                <a:gd name="T44" fmla="*/ 166 w 263"/>
                <a:gd name="T45" fmla="*/ 25 h 25"/>
                <a:gd name="T46" fmla="*/ 183 w 263"/>
                <a:gd name="T47" fmla="*/ 24 h 25"/>
                <a:gd name="T48" fmla="*/ 200 w 263"/>
                <a:gd name="T49" fmla="*/ 24 h 25"/>
                <a:gd name="T50" fmla="*/ 218 w 263"/>
                <a:gd name="T51" fmla="*/ 24 h 25"/>
                <a:gd name="T52" fmla="*/ 236 w 263"/>
                <a:gd name="T53" fmla="*/ 24 h 25"/>
                <a:gd name="T54" fmla="*/ 255 w 263"/>
                <a:gd name="T55" fmla="*/ 23 h 25"/>
                <a:gd name="T56" fmla="*/ 263 w 263"/>
                <a:gd name="T57" fmla="*/ 0 h 25"/>
                <a:gd name="T58" fmla="*/ 263 w 263"/>
                <a:gd name="T59" fmla="*/ 0 h 25"/>
                <a:gd name="T60" fmla="*/ 243 w 263"/>
                <a:gd name="T61" fmla="*/ 0 h 25"/>
                <a:gd name="T62" fmla="*/ 223 w 263"/>
                <a:gd name="T63" fmla="*/ 0 h 25"/>
                <a:gd name="T64" fmla="*/ 203 w 263"/>
                <a:gd name="T65" fmla="*/ 0 h 25"/>
                <a:gd name="T66" fmla="*/ 185 w 263"/>
                <a:gd name="T67" fmla="*/ 1 h 25"/>
                <a:gd name="T68" fmla="*/ 166 w 263"/>
                <a:gd name="T69" fmla="*/ 1 h 25"/>
                <a:gd name="T70" fmla="*/ 147 w 263"/>
                <a:gd name="T71" fmla="*/ 1 h 25"/>
                <a:gd name="T72" fmla="*/ 130 w 263"/>
                <a:gd name="T73" fmla="*/ 1 h 25"/>
                <a:gd name="T74" fmla="*/ 113 w 263"/>
                <a:gd name="T75" fmla="*/ 1 h 25"/>
                <a:gd name="T76" fmla="*/ 96 w 263"/>
                <a:gd name="T77" fmla="*/ 1 h 25"/>
                <a:gd name="T78" fmla="*/ 80 w 263"/>
                <a:gd name="T79" fmla="*/ 1 h 25"/>
                <a:gd name="T80" fmla="*/ 65 w 263"/>
                <a:gd name="T81" fmla="*/ 0 h 25"/>
                <a:gd name="T82" fmla="*/ 51 w 263"/>
                <a:gd name="T83" fmla="*/ 0 h 25"/>
                <a:gd name="T84" fmla="*/ 37 w 263"/>
                <a:gd name="T85" fmla="*/ 0 h 25"/>
                <a:gd name="T86" fmla="*/ 24 w 263"/>
                <a:gd name="T87" fmla="*/ 0 h 25"/>
                <a:gd name="T88" fmla="*/ 12 w 263"/>
                <a:gd name="T89" fmla="*/ 0 h 25"/>
                <a:gd name="T90" fmla="*/ 0 w 263"/>
                <a:gd name="T91" fmla="*/ 0 h 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3"/>
                <a:gd name="T139" fmla="*/ 0 h 25"/>
                <a:gd name="T140" fmla="*/ 263 w 263"/>
                <a:gd name="T141" fmla="*/ 25 h 2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3" h="25">
                  <a:moveTo>
                    <a:pt x="0" y="0"/>
                  </a:moveTo>
                  <a:lnTo>
                    <a:pt x="0" y="0"/>
                  </a:lnTo>
                  <a:lnTo>
                    <a:pt x="1" y="4"/>
                  </a:lnTo>
                  <a:lnTo>
                    <a:pt x="2" y="7"/>
                  </a:lnTo>
                  <a:lnTo>
                    <a:pt x="4" y="12"/>
                  </a:lnTo>
                  <a:lnTo>
                    <a:pt x="6" y="16"/>
                  </a:lnTo>
                  <a:lnTo>
                    <a:pt x="6" y="18"/>
                  </a:lnTo>
                  <a:lnTo>
                    <a:pt x="8" y="20"/>
                  </a:lnTo>
                  <a:lnTo>
                    <a:pt x="9" y="23"/>
                  </a:lnTo>
                  <a:lnTo>
                    <a:pt x="10" y="25"/>
                  </a:lnTo>
                  <a:lnTo>
                    <a:pt x="21" y="25"/>
                  </a:lnTo>
                  <a:lnTo>
                    <a:pt x="33" y="25"/>
                  </a:lnTo>
                  <a:lnTo>
                    <a:pt x="46" y="25"/>
                  </a:lnTo>
                  <a:lnTo>
                    <a:pt x="59" y="25"/>
                  </a:lnTo>
                  <a:lnTo>
                    <a:pt x="73" y="25"/>
                  </a:lnTo>
                  <a:lnTo>
                    <a:pt x="87" y="25"/>
                  </a:lnTo>
                  <a:lnTo>
                    <a:pt x="102" y="25"/>
                  </a:lnTo>
                  <a:lnTo>
                    <a:pt x="117" y="25"/>
                  </a:lnTo>
                  <a:lnTo>
                    <a:pt x="133" y="25"/>
                  </a:lnTo>
                  <a:lnTo>
                    <a:pt x="149" y="25"/>
                  </a:lnTo>
                  <a:lnTo>
                    <a:pt x="166" y="25"/>
                  </a:lnTo>
                  <a:lnTo>
                    <a:pt x="183" y="24"/>
                  </a:lnTo>
                  <a:lnTo>
                    <a:pt x="200" y="24"/>
                  </a:lnTo>
                  <a:lnTo>
                    <a:pt x="218" y="24"/>
                  </a:lnTo>
                  <a:lnTo>
                    <a:pt x="236" y="24"/>
                  </a:lnTo>
                  <a:lnTo>
                    <a:pt x="255" y="23"/>
                  </a:lnTo>
                  <a:lnTo>
                    <a:pt x="263" y="0"/>
                  </a:lnTo>
                  <a:lnTo>
                    <a:pt x="243" y="0"/>
                  </a:lnTo>
                  <a:lnTo>
                    <a:pt x="223" y="0"/>
                  </a:lnTo>
                  <a:lnTo>
                    <a:pt x="203" y="0"/>
                  </a:lnTo>
                  <a:lnTo>
                    <a:pt x="185" y="1"/>
                  </a:lnTo>
                  <a:lnTo>
                    <a:pt x="166" y="1"/>
                  </a:lnTo>
                  <a:lnTo>
                    <a:pt x="147" y="1"/>
                  </a:lnTo>
                  <a:lnTo>
                    <a:pt x="130" y="1"/>
                  </a:lnTo>
                  <a:lnTo>
                    <a:pt x="113" y="1"/>
                  </a:lnTo>
                  <a:lnTo>
                    <a:pt x="96" y="1"/>
                  </a:lnTo>
                  <a:lnTo>
                    <a:pt x="80" y="1"/>
                  </a:lnTo>
                  <a:lnTo>
                    <a:pt x="65" y="0"/>
                  </a:lnTo>
                  <a:lnTo>
                    <a:pt x="51" y="0"/>
                  </a:lnTo>
                  <a:lnTo>
                    <a:pt x="37" y="0"/>
                  </a:lnTo>
                  <a:lnTo>
                    <a:pt x="24" y="0"/>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493" name="Freeform 527"/>
            <p:cNvSpPr>
              <a:spLocks/>
            </p:cNvSpPr>
            <p:nvPr/>
          </p:nvSpPr>
          <p:spPr bwMode="auto">
            <a:xfrm>
              <a:off x="3676" y="90"/>
              <a:ext cx="100" cy="58"/>
            </a:xfrm>
            <a:custGeom>
              <a:avLst/>
              <a:gdLst>
                <a:gd name="T0" fmla="*/ 96 w 100"/>
                <a:gd name="T1" fmla="*/ 10 h 58"/>
                <a:gd name="T2" fmla="*/ 97 w 100"/>
                <a:gd name="T3" fmla="*/ 10 h 58"/>
                <a:gd name="T4" fmla="*/ 98 w 100"/>
                <a:gd name="T5" fmla="*/ 9 h 58"/>
                <a:gd name="T6" fmla="*/ 99 w 100"/>
                <a:gd name="T7" fmla="*/ 8 h 58"/>
                <a:gd name="T8" fmla="*/ 100 w 100"/>
                <a:gd name="T9" fmla="*/ 6 h 58"/>
                <a:gd name="T10" fmla="*/ 100 w 100"/>
                <a:gd name="T11" fmla="*/ 4 h 58"/>
                <a:gd name="T12" fmla="*/ 99 w 100"/>
                <a:gd name="T13" fmla="*/ 3 h 58"/>
                <a:gd name="T14" fmla="*/ 97 w 100"/>
                <a:gd name="T15" fmla="*/ 2 h 58"/>
                <a:gd name="T16" fmla="*/ 93 w 100"/>
                <a:gd name="T17" fmla="*/ 1 h 58"/>
                <a:gd name="T18" fmla="*/ 90 w 100"/>
                <a:gd name="T19" fmla="*/ 1 h 58"/>
                <a:gd name="T20" fmla="*/ 88 w 100"/>
                <a:gd name="T21" fmla="*/ 0 h 58"/>
                <a:gd name="T22" fmla="*/ 86 w 100"/>
                <a:gd name="T23" fmla="*/ 0 h 58"/>
                <a:gd name="T24" fmla="*/ 84 w 100"/>
                <a:gd name="T25" fmla="*/ 0 h 58"/>
                <a:gd name="T26" fmla="*/ 82 w 100"/>
                <a:gd name="T27" fmla="*/ 0 h 58"/>
                <a:gd name="T28" fmla="*/ 79 w 100"/>
                <a:gd name="T29" fmla="*/ 0 h 58"/>
                <a:gd name="T30" fmla="*/ 77 w 100"/>
                <a:gd name="T31" fmla="*/ 0 h 58"/>
                <a:gd name="T32" fmla="*/ 75 w 100"/>
                <a:gd name="T33" fmla="*/ 0 h 58"/>
                <a:gd name="T34" fmla="*/ 65 w 100"/>
                <a:gd name="T35" fmla="*/ 5 h 58"/>
                <a:gd name="T36" fmla="*/ 55 w 100"/>
                <a:gd name="T37" fmla="*/ 11 h 58"/>
                <a:gd name="T38" fmla="*/ 45 w 100"/>
                <a:gd name="T39" fmla="*/ 18 h 58"/>
                <a:gd name="T40" fmla="*/ 35 w 100"/>
                <a:gd name="T41" fmla="*/ 25 h 58"/>
                <a:gd name="T42" fmla="*/ 25 w 100"/>
                <a:gd name="T43" fmla="*/ 32 h 58"/>
                <a:gd name="T44" fmla="*/ 16 w 100"/>
                <a:gd name="T45" fmla="*/ 38 h 58"/>
                <a:gd name="T46" fmla="*/ 8 w 100"/>
                <a:gd name="T47" fmla="*/ 43 h 58"/>
                <a:gd name="T48" fmla="*/ 0 w 100"/>
                <a:gd name="T49" fmla="*/ 47 h 58"/>
                <a:gd name="T50" fmla="*/ 68 w 100"/>
                <a:gd name="T51" fmla="*/ 58 h 58"/>
                <a:gd name="T52" fmla="*/ 96 w 100"/>
                <a:gd name="T53" fmla="*/ 10 h 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58"/>
                <a:gd name="T83" fmla="*/ 100 w 100"/>
                <a:gd name="T84" fmla="*/ 58 h 5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58">
                  <a:moveTo>
                    <a:pt x="96" y="10"/>
                  </a:move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close/>
                </a:path>
              </a:pathLst>
            </a:custGeom>
            <a:solidFill>
              <a:srgbClr val="7F7F7F"/>
            </a:solidFill>
            <a:ln w="9525">
              <a:noFill/>
              <a:round/>
              <a:headEnd/>
              <a:tailEnd/>
            </a:ln>
          </p:spPr>
          <p:txBody>
            <a:bodyPr/>
            <a:lstStyle/>
            <a:p>
              <a:endParaRPr lang="ja-JP" altLang="en-US"/>
            </a:p>
          </p:txBody>
        </p:sp>
        <p:sp>
          <p:nvSpPr>
            <p:cNvPr id="50494" name="Freeform 528"/>
            <p:cNvSpPr>
              <a:spLocks/>
            </p:cNvSpPr>
            <p:nvPr/>
          </p:nvSpPr>
          <p:spPr bwMode="auto">
            <a:xfrm>
              <a:off x="3676" y="90"/>
              <a:ext cx="100" cy="58"/>
            </a:xfrm>
            <a:custGeom>
              <a:avLst/>
              <a:gdLst>
                <a:gd name="T0" fmla="*/ 96 w 100"/>
                <a:gd name="T1" fmla="*/ 10 h 58"/>
                <a:gd name="T2" fmla="*/ 96 w 100"/>
                <a:gd name="T3" fmla="*/ 10 h 58"/>
                <a:gd name="T4" fmla="*/ 97 w 100"/>
                <a:gd name="T5" fmla="*/ 10 h 58"/>
                <a:gd name="T6" fmla="*/ 98 w 100"/>
                <a:gd name="T7" fmla="*/ 9 h 58"/>
                <a:gd name="T8" fmla="*/ 99 w 100"/>
                <a:gd name="T9" fmla="*/ 8 h 58"/>
                <a:gd name="T10" fmla="*/ 100 w 100"/>
                <a:gd name="T11" fmla="*/ 6 h 58"/>
                <a:gd name="T12" fmla="*/ 100 w 100"/>
                <a:gd name="T13" fmla="*/ 4 h 58"/>
                <a:gd name="T14" fmla="*/ 99 w 100"/>
                <a:gd name="T15" fmla="*/ 3 h 58"/>
                <a:gd name="T16" fmla="*/ 97 w 100"/>
                <a:gd name="T17" fmla="*/ 2 h 58"/>
                <a:gd name="T18" fmla="*/ 93 w 100"/>
                <a:gd name="T19" fmla="*/ 1 h 58"/>
                <a:gd name="T20" fmla="*/ 93 w 100"/>
                <a:gd name="T21" fmla="*/ 1 h 58"/>
                <a:gd name="T22" fmla="*/ 90 w 100"/>
                <a:gd name="T23" fmla="*/ 1 h 58"/>
                <a:gd name="T24" fmla="*/ 88 w 100"/>
                <a:gd name="T25" fmla="*/ 0 h 58"/>
                <a:gd name="T26" fmla="*/ 86 w 100"/>
                <a:gd name="T27" fmla="*/ 0 h 58"/>
                <a:gd name="T28" fmla="*/ 84 w 100"/>
                <a:gd name="T29" fmla="*/ 0 h 58"/>
                <a:gd name="T30" fmla="*/ 82 w 100"/>
                <a:gd name="T31" fmla="*/ 0 h 58"/>
                <a:gd name="T32" fmla="*/ 79 w 100"/>
                <a:gd name="T33" fmla="*/ 0 h 58"/>
                <a:gd name="T34" fmla="*/ 77 w 100"/>
                <a:gd name="T35" fmla="*/ 0 h 58"/>
                <a:gd name="T36" fmla="*/ 75 w 100"/>
                <a:gd name="T37" fmla="*/ 0 h 58"/>
                <a:gd name="T38" fmla="*/ 75 w 100"/>
                <a:gd name="T39" fmla="*/ 0 h 58"/>
                <a:gd name="T40" fmla="*/ 65 w 100"/>
                <a:gd name="T41" fmla="*/ 5 h 58"/>
                <a:gd name="T42" fmla="*/ 55 w 100"/>
                <a:gd name="T43" fmla="*/ 11 h 58"/>
                <a:gd name="T44" fmla="*/ 45 w 100"/>
                <a:gd name="T45" fmla="*/ 18 h 58"/>
                <a:gd name="T46" fmla="*/ 35 w 100"/>
                <a:gd name="T47" fmla="*/ 25 h 58"/>
                <a:gd name="T48" fmla="*/ 25 w 100"/>
                <a:gd name="T49" fmla="*/ 32 h 58"/>
                <a:gd name="T50" fmla="*/ 16 w 100"/>
                <a:gd name="T51" fmla="*/ 38 h 58"/>
                <a:gd name="T52" fmla="*/ 8 w 100"/>
                <a:gd name="T53" fmla="*/ 43 h 58"/>
                <a:gd name="T54" fmla="*/ 0 w 100"/>
                <a:gd name="T55" fmla="*/ 47 h 58"/>
                <a:gd name="T56" fmla="*/ 68 w 100"/>
                <a:gd name="T57" fmla="*/ 58 h 58"/>
                <a:gd name="T58" fmla="*/ 96 w 100"/>
                <a:gd name="T59" fmla="*/ 10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0"/>
                <a:gd name="T91" fmla="*/ 0 h 58"/>
                <a:gd name="T92" fmla="*/ 100 w 100"/>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0" h="58">
                  <a:moveTo>
                    <a:pt x="96" y="10"/>
                  </a:moveTo>
                  <a:lnTo>
                    <a:pt x="96" y="10"/>
                  </a:lnTo>
                  <a:lnTo>
                    <a:pt x="97" y="10"/>
                  </a:lnTo>
                  <a:lnTo>
                    <a:pt x="98" y="9"/>
                  </a:lnTo>
                  <a:lnTo>
                    <a:pt x="99" y="8"/>
                  </a:lnTo>
                  <a:lnTo>
                    <a:pt x="100" y="6"/>
                  </a:lnTo>
                  <a:lnTo>
                    <a:pt x="100" y="4"/>
                  </a:lnTo>
                  <a:lnTo>
                    <a:pt x="99" y="3"/>
                  </a:lnTo>
                  <a:lnTo>
                    <a:pt x="97" y="2"/>
                  </a:lnTo>
                  <a:lnTo>
                    <a:pt x="93" y="1"/>
                  </a:lnTo>
                  <a:lnTo>
                    <a:pt x="90" y="1"/>
                  </a:lnTo>
                  <a:lnTo>
                    <a:pt x="88" y="0"/>
                  </a:lnTo>
                  <a:lnTo>
                    <a:pt x="86" y="0"/>
                  </a:lnTo>
                  <a:lnTo>
                    <a:pt x="84" y="0"/>
                  </a:lnTo>
                  <a:lnTo>
                    <a:pt x="82" y="0"/>
                  </a:lnTo>
                  <a:lnTo>
                    <a:pt x="79" y="0"/>
                  </a:lnTo>
                  <a:lnTo>
                    <a:pt x="77" y="0"/>
                  </a:lnTo>
                  <a:lnTo>
                    <a:pt x="75" y="0"/>
                  </a:lnTo>
                  <a:lnTo>
                    <a:pt x="65" y="5"/>
                  </a:lnTo>
                  <a:lnTo>
                    <a:pt x="55" y="11"/>
                  </a:lnTo>
                  <a:lnTo>
                    <a:pt x="45" y="18"/>
                  </a:lnTo>
                  <a:lnTo>
                    <a:pt x="35" y="25"/>
                  </a:lnTo>
                  <a:lnTo>
                    <a:pt x="25" y="32"/>
                  </a:lnTo>
                  <a:lnTo>
                    <a:pt x="16" y="38"/>
                  </a:lnTo>
                  <a:lnTo>
                    <a:pt x="8" y="43"/>
                  </a:lnTo>
                  <a:lnTo>
                    <a:pt x="0" y="47"/>
                  </a:lnTo>
                  <a:lnTo>
                    <a:pt x="68" y="58"/>
                  </a:lnTo>
                  <a:lnTo>
                    <a:pt x="96" y="10"/>
                  </a:lnTo>
                </a:path>
              </a:pathLst>
            </a:custGeom>
            <a:noFill/>
            <a:ln w="0">
              <a:solidFill>
                <a:srgbClr val="000000"/>
              </a:solidFill>
              <a:prstDash val="solid"/>
              <a:round/>
              <a:headEnd/>
              <a:tailEnd/>
            </a:ln>
          </p:spPr>
          <p:txBody>
            <a:bodyPr/>
            <a:lstStyle/>
            <a:p>
              <a:endParaRPr lang="ja-JP" altLang="en-US"/>
            </a:p>
          </p:txBody>
        </p:sp>
        <p:sp>
          <p:nvSpPr>
            <p:cNvPr id="50495" name="Freeform 529"/>
            <p:cNvSpPr>
              <a:spLocks/>
            </p:cNvSpPr>
            <p:nvPr/>
          </p:nvSpPr>
          <p:spPr bwMode="auto">
            <a:xfrm>
              <a:off x="3848" y="101"/>
              <a:ext cx="87" cy="49"/>
            </a:xfrm>
            <a:custGeom>
              <a:avLst/>
              <a:gdLst>
                <a:gd name="T0" fmla="*/ 87 w 87"/>
                <a:gd name="T1" fmla="*/ 48 h 49"/>
                <a:gd name="T2" fmla="*/ 85 w 87"/>
                <a:gd name="T3" fmla="*/ 44 h 49"/>
                <a:gd name="T4" fmla="*/ 82 w 87"/>
                <a:gd name="T5" fmla="*/ 38 h 49"/>
                <a:gd name="T6" fmla="*/ 79 w 87"/>
                <a:gd name="T7" fmla="*/ 30 h 49"/>
                <a:gd name="T8" fmla="*/ 76 w 87"/>
                <a:gd name="T9" fmla="*/ 23 h 49"/>
                <a:gd name="T10" fmla="*/ 72 w 87"/>
                <a:gd name="T11" fmla="*/ 16 h 49"/>
                <a:gd name="T12" fmla="*/ 67 w 87"/>
                <a:gd name="T13" fmla="*/ 10 h 49"/>
                <a:gd name="T14" fmla="*/ 62 w 87"/>
                <a:gd name="T15" fmla="*/ 5 h 49"/>
                <a:gd name="T16" fmla="*/ 56 w 87"/>
                <a:gd name="T17" fmla="*/ 3 h 49"/>
                <a:gd name="T18" fmla="*/ 53 w 87"/>
                <a:gd name="T19" fmla="*/ 3 h 49"/>
                <a:gd name="T20" fmla="*/ 50 w 87"/>
                <a:gd name="T21" fmla="*/ 3 h 49"/>
                <a:gd name="T22" fmla="*/ 46 w 87"/>
                <a:gd name="T23" fmla="*/ 2 h 49"/>
                <a:gd name="T24" fmla="*/ 41 w 87"/>
                <a:gd name="T25" fmla="*/ 2 h 49"/>
                <a:gd name="T26" fmla="*/ 36 w 87"/>
                <a:gd name="T27" fmla="*/ 2 h 49"/>
                <a:gd name="T28" fmla="*/ 30 w 87"/>
                <a:gd name="T29" fmla="*/ 1 h 49"/>
                <a:gd name="T30" fmla="*/ 24 w 87"/>
                <a:gd name="T31" fmla="*/ 1 h 49"/>
                <a:gd name="T32" fmla="*/ 18 w 87"/>
                <a:gd name="T33" fmla="*/ 0 h 49"/>
                <a:gd name="T34" fmla="*/ 0 w 87"/>
                <a:gd name="T35" fmla="*/ 49 h 49"/>
                <a:gd name="T36" fmla="*/ 8 w 87"/>
                <a:gd name="T37" fmla="*/ 49 h 49"/>
                <a:gd name="T38" fmla="*/ 17 w 87"/>
                <a:gd name="T39" fmla="*/ 49 h 49"/>
                <a:gd name="T40" fmla="*/ 24 w 87"/>
                <a:gd name="T41" fmla="*/ 48 h 49"/>
                <a:gd name="T42" fmla="*/ 32 w 87"/>
                <a:gd name="T43" fmla="*/ 48 h 49"/>
                <a:gd name="T44" fmla="*/ 40 w 87"/>
                <a:gd name="T45" fmla="*/ 48 h 49"/>
                <a:gd name="T46" fmla="*/ 47 w 87"/>
                <a:gd name="T47" fmla="*/ 48 h 49"/>
                <a:gd name="T48" fmla="*/ 54 w 87"/>
                <a:gd name="T49" fmla="*/ 48 h 49"/>
                <a:gd name="T50" fmla="*/ 60 w 87"/>
                <a:gd name="T51" fmla="*/ 48 h 49"/>
                <a:gd name="T52" fmla="*/ 66 w 87"/>
                <a:gd name="T53" fmla="*/ 48 h 49"/>
                <a:gd name="T54" fmla="*/ 71 w 87"/>
                <a:gd name="T55" fmla="*/ 48 h 49"/>
                <a:gd name="T56" fmla="*/ 76 w 87"/>
                <a:gd name="T57" fmla="*/ 48 h 49"/>
                <a:gd name="T58" fmla="*/ 79 w 87"/>
                <a:gd name="T59" fmla="*/ 48 h 49"/>
                <a:gd name="T60" fmla="*/ 82 w 87"/>
                <a:gd name="T61" fmla="*/ 48 h 49"/>
                <a:gd name="T62" fmla="*/ 85 w 87"/>
                <a:gd name="T63" fmla="*/ 48 h 49"/>
                <a:gd name="T64" fmla="*/ 86 w 87"/>
                <a:gd name="T65" fmla="*/ 48 h 49"/>
                <a:gd name="T66" fmla="*/ 87 w 87"/>
                <a:gd name="T67" fmla="*/ 48 h 4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7"/>
                <a:gd name="T103" fmla="*/ 0 h 49"/>
                <a:gd name="T104" fmla="*/ 87 w 87"/>
                <a:gd name="T105" fmla="*/ 49 h 4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7" h="49">
                  <a:moveTo>
                    <a:pt x="87" y="48"/>
                  </a:move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close/>
                </a:path>
              </a:pathLst>
            </a:custGeom>
            <a:solidFill>
              <a:srgbClr val="7F7F7F"/>
            </a:solidFill>
            <a:ln w="9525">
              <a:noFill/>
              <a:round/>
              <a:headEnd/>
              <a:tailEnd/>
            </a:ln>
          </p:spPr>
          <p:txBody>
            <a:bodyPr/>
            <a:lstStyle/>
            <a:p>
              <a:endParaRPr lang="ja-JP" altLang="en-US"/>
            </a:p>
          </p:txBody>
        </p:sp>
        <p:sp>
          <p:nvSpPr>
            <p:cNvPr id="50496" name="Freeform 530"/>
            <p:cNvSpPr>
              <a:spLocks/>
            </p:cNvSpPr>
            <p:nvPr/>
          </p:nvSpPr>
          <p:spPr bwMode="auto">
            <a:xfrm>
              <a:off x="3848" y="101"/>
              <a:ext cx="87" cy="49"/>
            </a:xfrm>
            <a:custGeom>
              <a:avLst/>
              <a:gdLst>
                <a:gd name="T0" fmla="*/ 87 w 87"/>
                <a:gd name="T1" fmla="*/ 48 h 49"/>
                <a:gd name="T2" fmla="*/ 87 w 87"/>
                <a:gd name="T3" fmla="*/ 48 h 49"/>
                <a:gd name="T4" fmla="*/ 85 w 87"/>
                <a:gd name="T5" fmla="*/ 44 h 49"/>
                <a:gd name="T6" fmla="*/ 82 w 87"/>
                <a:gd name="T7" fmla="*/ 38 h 49"/>
                <a:gd name="T8" fmla="*/ 79 w 87"/>
                <a:gd name="T9" fmla="*/ 30 h 49"/>
                <a:gd name="T10" fmla="*/ 76 w 87"/>
                <a:gd name="T11" fmla="*/ 23 h 49"/>
                <a:gd name="T12" fmla="*/ 72 w 87"/>
                <a:gd name="T13" fmla="*/ 16 h 49"/>
                <a:gd name="T14" fmla="*/ 67 w 87"/>
                <a:gd name="T15" fmla="*/ 10 h 49"/>
                <a:gd name="T16" fmla="*/ 62 w 87"/>
                <a:gd name="T17" fmla="*/ 5 h 49"/>
                <a:gd name="T18" fmla="*/ 56 w 87"/>
                <a:gd name="T19" fmla="*/ 3 h 49"/>
                <a:gd name="T20" fmla="*/ 56 w 87"/>
                <a:gd name="T21" fmla="*/ 3 h 49"/>
                <a:gd name="T22" fmla="*/ 53 w 87"/>
                <a:gd name="T23" fmla="*/ 3 h 49"/>
                <a:gd name="T24" fmla="*/ 50 w 87"/>
                <a:gd name="T25" fmla="*/ 3 h 49"/>
                <a:gd name="T26" fmla="*/ 46 w 87"/>
                <a:gd name="T27" fmla="*/ 2 h 49"/>
                <a:gd name="T28" fmla="*/ 41 w 87"/>
                <a:gd name="T29" fmla="*/ 2 h 49"/>
                <a:gd name="T30" fmla="*/ 36 w 87"/>
                <a:gd name="T31" fmla="*/ 2 h 49"/>
                <a:gd name="T32" fmla="*/ 30 w 87"/>
                <a:gd name="T33" fmla="*/ 1 h 49"/>
                <a:gd name="T34" fmla="*/ 24 w 87"/>
                <a:gd name="T35" fmla="*/ 1 h 49"/>
                <a:gd name="T36" fmla="*/ 18 w 87"/>
                <a:gd name="T37" fmla="*/ 0 h 49"/>
                <a:gd name="T38" fmla="*/ 0 w 87"/>
                <a:gd name="T39" fmla="*/ 49 h 49"/>
                <a:gd name="T40" fmla="*/ 0 w 87"/>
                <a:gd name="T41" fmla="*/ 49 h 49"/>
                <a:gd name="T42" fmla="*/ 8 w 87"/>
                <a:gd name="T43" fmla="*/ 49 h 49"/>
                <a:gd name="T44" fmla="*/ 17 w 87"/>
                <a:gd name="T45" fmla="*/ 49 h 49"/>
                <a:gd name="T46" fmla="*/ 24 w 87"/>
                <a:gd name="T47" fmla="*/ 48 h 49"/>
                <a:gd name="T48" fmla="*/ 32 w 87"/>
                <a:gd name="T49" fmla="*/ 48 h 49"/>
                <a:gd name="T50" fmla="*/ 40 w 87"/>
                <a:gd name="T51" fmla="*/ 48 h 49"/>
                <a:gd name="T52" fmla="*/ 47 w 87"/>
                <a:gd name="T53" fmla="*/ 48 h 49"/>
                <a:gd name="T54" fmla="*/ 54 w 87"/>
                <a:gd name="T55" fmla="*/ 48 h 49"/>
                <a:gd name="T56" fmla="*/ 60 w 87"/>
                <a:gd name="T57" fmla="*/ 48 h 49"/>
                <a:gd name="T58" fmla="*/ 66 w 87"/>
                <a:gd name="T59" fmla="*/ 48 h 49"/>
                <a:gd name="T60" fmla="*/ 71 w 87"/>
                <a:gd name="T61" fmla="*/ 48 h 49"/>
                <a:gd name="T62" fmla="*/ 76 w 87"/>
                <a:gd name="T63" fmla="*/ 48 h 49"/>
                <a:gd name="T64" fmla="*/ 79 w 87"/>
                <a:gd name="T65" fmla="*/ 48 h 49"/>
                <a:gd name="T66" fmla="*/ 82 w 87"/>
                <a:gd name="T67" fmla="*/ 48 h 49"/>
                <a:gd name="T68" fmla="*/ 85 w 87"/>
                <a:gd name="T69" fmla="*/ 48 h 49"/>
                <a:gd name="T70" fmla="*/ 86 w 87"/>
                <a:gd name="T71" fmla="*/ 48 h 49"/>
                <a:gd name="T72" fmla="*/ 87 w 87"/>
                <a:gd name="T73" fmla="*/ 48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7"/>
                <a:gd name="T112" fmla="*/ 0 h 49"/>
                <a:gd name="T113" fmla="*/ 87 w 87"/>
                <a:gd name="T114" fmla="*/ 49 h 4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7" h="49">
                  <a:moveTo>
                    <a:pt x="87" y="48"/>
                  </a:moveTo>
                  <a:lnTo>
                    <a:pt x="87" y="48"/>
                  </a:lnTo>
                  <a:lnTo>
                    <a:pt x="85" y="44"/>
                  </a:lnTo>
                  <a:lnTo>
                    <a:pt x="82" y="38"/>
                  </a:lnTo>
                  <a:lnTo>
                    <a:pt x="79" y="30"/>
                  </a:lnTo>
                  <a:lnTo>
                    <a:pt x="76" y="23"/>
                  </a:lnTo>
                  <a:lnTo>
                    <a:pt x="72" y="16"/>
                  </a:lnTo>
                  <a:lnTo>
                    <a:pt x="67" y="10"/>
                  </a:lnTo>
                  <a:lnTo>
                    <a:pt x="62" y="5"/>
                  </a:lnTo>
                  <a:lnTo>
                    <a:pt x="56" y="3"/>
                  </a:lnTo>
                  <a:lnTo>
                    <a:pt x="53" y="3"/>
                  </a:lnTo>
                  <a:lnTo>
                    <a:pt x="50" y="3"/>
                  </a:lnTo>
                  <a:lnTo>
                    <a:pt x="46" y="2"/>
                  </a:lnTo>
                  <a:lnTo>
                    <a:pt x="41" y="2"/>
                  </a:lnTo>
                  <a:lnTo>
                    <a:pt x="36" y="2"/>
                  </a:lnTo>
                  <a:lnTo>
                    <a:pt x="30" y="1"/>
                  </a:lnTo>
                  <a:lnTo>
                    <a:pt x="24" y="1"/>
                  </a:lnTo>
                  <a:lnTo>
                    <a:pt x="18" y="0"/>
                  </a:lnTo>
                  <a:lnTo>
                    <a:pt x="0" y="49"/>
                  </a:lnTo>
                  <a:lnTo>
                    <a:pt x="8" y="49"/>
                  </a:lnTo>
                  <a:lnTo>
                    <a:pt x="17" y="49"/>
                  </a:lnTo>
                  <a:lnTo>
                    <a:pt x="24" y="48"/>
                  </a:lnTo>
                  <a:lnTo>
                    <a:pt x="32" y="48"/>
                  </a:lnTo>
                  <a:lnTo>
                    <a:pt x="40" y="48"/>
                  </a:lnTo>
                  <a:lnTo>
                    <a:pt x="47" y="48"/>
                  </a:lnTo>
                  <a:lnTo>
                    <a:pt x="54" y="48"/>
                  </a:lnTo>
                  <a:lnTo>
                    <a:pt x="60" y="48"/>
                  </a:lnTo>
                  <a:lnTo>
                    <a:pt x="66" y="48"/>
                  </a:lnTo>
                  <a:lnTo>
                    <a:pt x="71" y="48"/>
                  </a:lnTo>
                  <a:lnTo>
                    <a:pt x="76" y="48"/>
                  </a:lnTo>
                  <a:lnTo>
                    <a:pt x="79" y="48"/>
                  </a:lnTo>
                  <a:lnTo>
                    <a:pt x="82" y="48"/>
                  </a:lnTo>
                  <a:lnTo>
                    <a:pt x="85" y="48"/>
                  </a:lnTo>
                  <a:lnTo>
                    <a:pt x="86" y="48"/>
                  </a:lnTo>
                  <a:lnTo>
                    <a:pt x="87" y="48"/>
                  </a:lnTo>
                </a:path>
              </a:pathLst>
            </a:custGeom>
            <a:noFill/>
            <a:ln w="0">
              <a:solidFill>
                <a:srgbClr val="000000"/>
              </a:solidFill>
              <a:prstDash val="solid"/>
              <a:round/>
              <a:headEnd/>
              <a:tailEnd/>
            </a:ln>
          </p:spPr>
          <p:txBody>
            <a:bodyPr/>
            <a:lstStyle/>
            <a:p>
              <a:endParaRPr lang="ja-JP" altLang="en-US"/>
            </a:p>
          </p:txBody>
        </p:sp>
        <p:sp>
          <p:nvSpPr>
            <p:cNvPr id="50497" name="Freeform 531"/>
            <p:cNvSpPr>
              <a:spLocks/>
            </p:cNvSpPr>
            <p:nvPr/>
          </p:nvSpPr>
          <p:spPr bwMode="auto">
            <a:xfrm>
              <a:off x="3772" y="95"/>
              <a:ext cx="81" cy="55"/>
            </a:xfrm>
            <a:custGeom>
              <a:avLst/>
              <a:gdLst>
                <a:gd name="T0" fmla="*/ 16 w 81"/>
                <a:gd name="T1" fmla="*/ 0 h 55"/>
                <a:gd name="T2" fmla="*/ 0 w 81"/>
                <a:gd name="T3" fmla="*/ 55 h 55"/>
                <a:gd name="T4" fmla="*/ 6 w 81"/>
                <a:gd name="T5" fmla="*/ 55 h 55"/>
                <a:gd name="T6" fmla="*/ 13 w 81"/>
                <a:gd name="T7" fmla="*/ 55 h 55"/>
                <a:gd name="T8" fmla="*/ 20 w 81"/>
                <a:gd name="T9" fmla="*/ 55 h 55"/>
                <a:gd name="T10" fmla="*/ 28 w 81"/>
                <a:gd name="T11" fmla="*/ 55 h 55"/>
                <a:gd name="T12" fmla="*/ 36 w 81"/>
                <a:gd name="T13" fmla="*/ 55 h 55"/>
                <a:gd name="T14" fmla="*/ 44 w 81"/>
                <a:gd name="T15" fmla="*/ 55 h 55"/>
                <a:gd name="T16" fmla="*/ 53 w 81"/>
                <a:gd name="T17" fmla="*/ 55 h 55"/>
                <a:gd name="T18" fmla="*/ 62 w 81"/>
                <a:gd name="T19" fmla="*/ 55 h 55"/>
                <a:gd name="T20" fmla="*/ 81 w 81"/>
                <a:gd name="T21" fmla="*/ 5 h 55"/>
                <a:gd name="T22" fmla="*/ 69 w 81"/>
                <a:gd name="T23" fmla="*/ 4 h 55"/>
                <a:gd name="T24" fmla="*/ 57 w 81"/>
                <a:gd name="T25" fmla="*/ 3 h 55"/>
                <a:gd name="T26" fmla="*/ 47 w 81"/>
                <a:gd name="T27" fmla="*/ 2 h 55"/>
                <a:gd name="T28" fmla="*/ 37 w 81"/>
                <a:gd name="T29" fmla="*/ 2 h 55"/>
                <a:gd name="T30" fmla="*/ 28 w 81"/>
                <a:gd name="T31" fmla="*/ 1 h 55"/>
                <a:gd name="T32" fmla="*/ 22 w 81"/>
                <a:gd name="T33" fmla="*/ 0 h 55"/>
                <a:gd name="T34" fmla="*/ 18 w 81"/>
                <a:gd name="T35" fmla="*/ 0 h 55"/>
                <a:gd name="T36" fmla="*/ 16 w 81"/>
                <a:gd name="T37" fmla="*/ 0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1"/>
                <a:gd name="T58" fmla="*/ 0 h 55"/>
                <a:gd name="T59" fmla="*/ 81 w 8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close/>
                </a:path>
              </a:pathLst>
            </a:custGeom>
            <a:solidFill>
              <a:srgbClr val="7F7F7F"/>
            </a:solidFill>
            <a:ln w="9525">
              <a:noFill/>
              <a:round/>
              <a:headEnd/>
              <a:tailEnd/>
            </a:ln>
          </p:spPr>
          <p:txBody>
            <a:bodyPr/>
            <a:lstStyle/>
            <a:p>
              <a:endParaRPr lang="ja-JP" altLang="en-US"/>
            </a:p>
          </p:txBody>
        </p:sp>
        <p:sp>
          <p:nvSpPr>
            <p:cNvPr id="50498" name="Freeform 532"/>
            <p:cNvSpPr>
              <a:spLocks/>
            </p:cNvSpPr>
            <p:nvPr/>
          </p:nvSpPr>
          <p:spPr bwMode="auto">
            <a:xfrm>
              <a:off x="3772" y="95"/>
              <a:ext cx="81" cy="55"/>
            </a:xfrm>
            <a:custGeom>
              <a:avLst/>
              <a:gdLst>
                <a:gd name="T0" fmla="*/ 16 w 81"/>
                <a:gd name="T1" fmla="*/ 0 h 55"/>
                <a:gd name="T2" fmla="*/ 0 w 81"/>
                <a:gd name="T3" fmla="*/ 55 h 55"/>
                <a:gd name="T4" fmla="*/ 0 w 81"/>
                <a:gd name="T5" fmla="*/ 55 h 55"/>
                <a:gd name="T6" fmla="*/ 6 w 81"/>
                <a:gd name="T7" fmla="*/ 55 h 55"/>
                <a:gd name="T8" fmla="*/ 13 w 81"/>
                <a:gd name="T9" fmla="*/ 55 h 55"/>
                <a:gd name="T10" fmla="*/ 20 w 81"/>
                <a:gd name="T11" fmla="*/ 55 h 55"/>
                <a:gd name="T12" fmla="*/ 28 w 81"/>
                <a:gd name="T13" fmla="*/ 55 h 55"/>
                <a:gd name="T14" fmla="*/ 36 w 81"/>
                <a:gd name="T15" fmla="*/ 55 h 55"/>
                <a:gd name="T16" fmla="*/ 44 w 81"/>
                <a:gd name="T17" fmla="*/ 55 h 55"/>
                <a:gd name="T18" fmla="*/ 53 w 81"/>
                <a:gd name="T19" fmla="*/ 55 h 55"/>
                <a:gd name="T20" fmla="*/ 62 w 81"/>
                <a:gd name="T21" fmla="*/ 55 h 55"/>
                <a:gd name="T22" fmla="*/ 81 w 81"/>
                <a:gd name="T23" fmla="*/ 5 h 55"/>
                <a:gd name="T24" fmla="*/ 81 w 81"/>
                <a:gd name="T25" fmla="*/ 5 h 55"/>
                <a:gd name="T26" fmla="*/ 69 w 81"/>
                <a:gd name="T27" fmla="*/ 4 h 55"/>
                <a:gd name="T28" fmla="*/ 57 w 81"/>
                <a:gd name="T29" fmla="*/ 3 h 55"/>
                <a:gd name="T30" fmla="*/ 47 w 81"/>
                <a:gd name="T31" fmla="*/ 2 h 55"/>
                <a:gd name="T32" fmla="*/ 37 w 81"/>
                <a:gd name="T33" fmla="*/ 2 h 55"/>
                <a:gd name="T34" fmla="*/ 28 w 81"/>
                <a:gd name="T35" fmla="*/ 1 h 55"/>
                <a:gd name="T36" fmla="*/ 22 w 81"/>
                <a:gd name="T37" fmla="*/ 0 h 55"/>
                <a:gd name="T38" fmla="*/ 18 w 81"/>
                <a:gd name="T39" fmla="*/ 0 h 55"/>
                <a:gd name="T40" fmla="*/ 16 w 81"/>
                <a:gd name="T41" fmla="*/ 0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1"/>
                <a:gd name="T64" fmla="*/ 0 h 55"/>
                <a:gd name="T65" fmla="*/ 81 w 81"/>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1" h="55">
                  <a:moveTo>
                    <a:pt x="16" y="0"/>
                  </a:moveTo>
                  <a:lnTo>
                    <a:pt x="0" y="55"/>
                  </a:lnTo>
                  <a:lnTo>
                    <a:pt x="6" y="55"/>
                  </a:lnTo>
                  <a:lnTo>
                    <a:pt x="13" y="55"/>
                  </a:lnTo>
                  <a:lnTo>
                    <a:pt x="20" y="55"/>
                  </a:lnTo>
                  <a:lnTo>
                    <a:pt x="28" y="55"/>
                  </a:lnTo>
                  <a:lnTo>
                    <a:pt x="36" y="55"/>
                  </a:lnTo>
                  <a:lnTo>
                    <a:pt x="44" y="55"/>
                  </a:lnTo>
                  <a:lnTo>
                    <a:pt x="53" y="55"/>
                  </a:lnTo>
                  <a:lnTo>
                    <a:pt x="62" y="55"/>
                  </a:lnTo>
                  <a:lnTo>
                    <a:pt x="81" y="5"/>
                  </a:lnTo>
                  <a:lnTo>
                    <a:pt x="69" y="4"/>
                  </a:lnTo>
                  <a:lnTo>
                    <a:pt x="57" y="3"/>
                  </a:lnTo>
                  <a:lnTo>
                    <a:pt x="47" y="2"/>
                  </a:lnTo>
                  <a:lnTo>
                    <a:pt x="37" y="2"/>
                  </a:lnTo>
                  <a:lnTo>
                    <a:pt x="28" y="1"/>
                  </a:lnTo>
                  <a:lnTo>
                    <a:pt x="22" y="0"/>
                  </a:lnTo>
                  <a:lnTo>
                    <a:pt x="18" y="0"/>
                  </a:lnTo>
                  <a:lnTo>
                    <a:pt x="16" y="0"/>
                  </a:lnTo>
                </a:path>
              </a:pathLst>
            </a:custGeom>
            <a:noFill/>
            <a:ln w="0">
              <a:solidFill>
                <a:srgbClr val="000000"/>
              </a:solidFill>
              <a:prstDash val="solid"/>
              <a:round/>
              <a:headEnd/>
              <a:tailEnd/>
            </a:ln>
          </p:spPr>
          <p:txBody>
            <a:bodyPr/>
            <a:lstStyle/>
            <a:p>
              <a:endParaRPr lang="ja-JP" altLang="en-US"/>
            </a:p>
          </p:txBody>
        </p:sp>
        <p:sp>
          <p:nvSpPr>
            <p:cNvPr id="50499" name="Freeform 533"/>
            <p:cNvSpPr>
              <a:spLocks/>
            </p:cNvSpPr>
            <p:nvPr/>
          </p:nvSpPr>
          <p:spPr bwMode="auto">
            <a:xfrm>
              <a:off x="3809" y="69"/>
              <a:ext cx="66" cy="157"/>
            </a:xfrm>
            <a:custGeom>
              <a:avLst/>
              <a:gdLst>
                <a:gd name="T0" fmla="*/ 62 w 66"/>
                <a:gd name="T1" fmla="*/ 1 h 157"/>
                <a:gd name="T2" fmla="*/ 60 w 66"/>
                <a:gd name="T3" fmla="*/ 0 h 157"/>
                <a:gd name="T4" fmla="*/ 57 w 66"/>
                <a:gd name="T5" fmla="*/ 1 h 157"/>
                <a:gd name="T6" fmla="*/ 55 w 66"/>
                <a:gd name="T7" fmla="*/ 2 h 157"/>
                <a:gd name="T8" fmla="*/ 54 w 66"/>
                <a:gd name="T9" fmla="*/ 5 h 157"/>
                <a:gd name="T10" fmla="*/ 49 w 66"/>
                <a:gd name="T11" fmla="*/ 17 h 157"/>
                <a:gd name="T12" fmla="*/ 44 w 66"/>
                <a:gd name="T13" fmla="*/ 31 h 157"/>
                <a:gd name="T14" fmla="*/ 25 w 66"/>
                <a:gd name="T15" fmla="*/ 81 h 157"/>
                <a:gd name="T16" fmla="*/ 13 w 66"/>
                <a:gd name="T17" fmla="*/ 116 h 157"/>
                <a:gd name="T18" fmla="*/ 9 w 66"/>
                <a:gd name="T19" fmla="*/ 125 h 157"/>
                <a:gd name="T20" fmla="*/ 1 w 66"/>
                <a:gd name="T21" fmla="*/ 148 h 157"/>
                <a:gd name="T22" fmla="*/ 1 w 66"/>
                <a:gd name="T23" fmla="*/ 149 h 157"/>
                <a:gd name="T24" fmla="*/ 0 w 66"/>
                <a:gd name="T25" fmla="*/ 151 h 157"/>
                <a:gd name="T26" fmla="*/ 1 w 66"/>
                <a:gd name="T27" fmla="*/ 154 h 157"/>
                <a:gd name="T28" fmla="*/ 2 w 66"/>
                <a:gd name="T29" fmla="*/ 156 h 157"/>
                <a:gd name="T30" fmla="*/ 4 w 66"/>
                <a:gd name="T31" fmla="*/ 157 h 157"/>
                <a:gd name="T32" fmla="*/ 6 w 66"/>
                <a:gd name="T33" fmla="*/ 157 h 157"/>
                <a:gd name="T34" fmla="*/ 9 w 66"/>
                <a:gd name="T35" fmla="*/ 157 h 157"/>
                <a:gd name="T36" fmla="*/ 11 w 66"/>
                <a:gd name="T37" fmla="*/ 155 h 157"/>
                <a:gd name="T38" fmla="*/ 12 w 66"/>
                <a:gd name="T39" fmla="*/ 154 h 157"/>
                <a:gd name="T40" fmla="*/ 15 w 66"/>
                <a:gd name="T41" fmla="*/ 148 h 157"/>
                <a:gd name="T42" fmla="*/ 23 w 66"/>
                <a:gd name="T43" fmla="*/ 124 h 157"/>
                <a:gd name="T44" fmla="*/ 26 w 66"/>
                <a:gd name="T45" fmla="*/ 116 h 157"/>
                <a:gd name="T46" fmla="*/ 39 w 66"/>
                <a:gd name="T47" fmla="*/ 81 h 157"/>
                <a:gd name="T48" fmla="*/ 57 w 66"/>
                <a:gd name="T49" fmla="*/ 32 h 157"/>
                <a:gd name="T50" fmla="*/ 62 w 66"/>
                <a:gd name="T51" fmla="*/ 18 h 157"/>
                <a:gd name="T52" fmla="*/ 65 w 66"/>
                <a:gd name="T53" fmla="*/ 9 h 157"/>
                <a:gd name="T54" fmla="*/ 66 w 66"/>
                <a:gd name="T55" fmla="*/ 7 h 157"/>
                <a:gd name="T56" fmla="*/ 65 w 66"/>
                <a:gd name="T57" fmla="*/ 4 h 157"/>
                <a:gd name="T58" fmla="*/ 64 w 66"/>
                <a:gd name="T59" fmla="*/ 2 h 157"/>
                <a:gd name="T60" fmla="*/ 62 w 66"/>
                <a:gd name="T61" fmla="*/ 1 h 1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157"/>
                <a:gd name="T95" fmla="*/ 66 w 66"/>
                <a:gd name="T96" fmla="*/ 157 h 1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157">
                  <a:moveTo>
                    <a:pt x="62" y="1"/>
                  </a:move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close/>
                </a:path>
              </a:pathLst>
            </a:custGeom>
            <a:solidFill>
              <a:srgbClr val="BFBFBF"/>
            </a:solidFill>
            <a:ln w="9525">
              <a:noFill/>
              <a:round/>
              <a:headEnd/>
              <a:tailEnd/>
            </a:ln>
          </p:spPr>
          <p:txBody>
            <a:bodyPr/>
            <a:lstStyle/>
            <a:p>
              <a:endParaRPr lang="ja-JP" altLang="en-US"/>
            </a:p>
          </p:txBody>
        </p:sp>
        <p:sp>
          <p:nvSpPr>
            <p:cNvPr id="50500" name="Freeform 534"/>
            <p:cNvSpPr>
              <a:spLocks/>
            </p:cNvSpPr>
            <p:nvPr/>
          </p:nvSpPr>
          <p:spPr bwMode="auto">
            <a:xfrm>
              <a:off x="3809" y="69"/>
              <a:ext cx="66" cy="157"/>
            </a:xfrm>
            <a:custGeom>
              <a:avLst/>
              <a:gdLst>
                <a:gd name="T0" fmla="*/ 62 w 66"/>
                <a:gd name="T1" fmla="*/ 1 h 157"/>
                <a:gd name="T2" fmla="*/ 62 w 66"/>
                <a:gd name="T3" fmla="*/ 1 h 157"/>
                <a:gd name="T4" fmla="*/ 60 w 66"/>
                <a:gd name="T5" fmla="*/ 0 h 157"/>
                <a:gd name="T6" fmla="*/ 57 w 66"/>
                <a:gd name="T7" fmla="*/ 1 h 157"/>
                <a:gd name="T8" fmla="*/ 55 w 66"/>
                <a:gd name="T9" fmla="*/ 2 h 157"/>
                <a:gd name="T10" fmla="*/ 54 w 66"/>
                <a:gd name="T11" fmla="*/ 5 h 157"/>
                <a:gd name="T12" fmla="*/ 49 w 66"/>
                <a:gd name="T13" fmla="*/ 17 h 157"/>
                <a:gd name="T14" fmla="*/ 44 w 66"/>
                <a:gd name="T15" fmla="*/ 31 h 157"/>
                <a:gd name="T16" fmla="*/ 25 w 66"/>
                <a:gd name="T17" fmla="*/ 81 h 157"/>
                <a:gd name="T18" fmla="*/ 13 w 66"/>
                <a:gd name="T19" fmla="*/ 116 h 157"/>
                <a:gd name="T20" fmla="*/ 9 w 66"/>
                <a:gd name="T21" fmla="*/ 125 h 157"/>
                <a:gd name="T22" fmla="*/ 1 w 66"/>
                <a:gd name="T23" fmla="*/ 148 h 157"/>
                <a:gd name="T24" fmla="*/ 1 w 66"/>
                <a:gd name="T25" fmla="*/ 149 h 157"/>
                <a:gd name="T26" fmla="*/ 1 w 66"/>
                <a:gd name="T27" fmla="*/ 149 h 157"/>
                <a:gd name="T28" fmla="*/ 0 w 66"/>
                <a:gd name="T29" fmla="*/ 151 h 157"/>
                <a:gd name="T30" fmla="*/ 1 w 66"/>
                <a:gd name="T31" fmla="*/ 154 h 157"/>
                <a:gd name="T32" fmla="*/ 2 w 66"/>
                <a:gd name="T33" fmla="*/ 156 h 157"/>
                <a:gd name="T34" fmla="*/ 4 w 66"/>
                <a:gd name="T35" fmla="*/ 157 h 157"/>
                <a:gd name="T36" fmla="*/ 4 w 66"/>
                <a:gd name="T37" fmla="*/ 157 h 157"/>
                <a:gd name="T38" fmla="*/ 6 w 66"/>
                <a:gd name="T39" fmla="*/ 157 h 157"/>
                <a:gd name="T40" fmla="*/ 9 w 66"/>
                <a:gd name="T41" fmla="*/ 157 h 157"/>
                <a:gd name="T42" fmla="*/ 11 w 66"/>
                <a:gd name="T43" fmla="*/ 155 h 157"/>
                <a:gd name="T44" fmla="*/ 12 w 66"/>
                <a:gd name="T45" fmla="*/ 154 h 157"/>
                <a:gd name="T46" fmla="*/ 15 w 66"/>
                <a:gd name="T47" fmla="*/ 148 h 157"/>
                <a:gd name="T48" fmla="*/ 23 w 66"/>
                <a:gd name="T49" fmla="*/ 124 h 157"/>
                <a:gd name="T50" fmla="*/ 26 w 66"/>
                <a:gd name="T51" fmla="*/ 116 h 157"/>
                <a:gd name="T52" fmla="*/ 39 w 66"/>
                <a:gd name="T53" fmla="*/ 81 h 157"/>
                <a:gd name="T54" fmla="*/ 57 w 66"/>
                <a:gd name="T55" fmla="*/ 32 h 157"/>
                <a:gd name="T56" fmla="*/ 62 w 66"/>
                <a:gd name="T57" fmla="*/ 18 h 157"/>
                <a:gd name="T58" fmla="*/ 65 w 66"/>
                <a:gd name="T59" fmla="*/ 9 h 157"/>
                <a:gd name="T60" fmla="*/ 65 w 66"/>
                <a:gd name="T61" fmla="*/ 9 h 157"/>
                <a:gd name="T62" fmla="*/ 66 w 66"/>
                <a:gd name="T63" fmla="*/ 7 h 157"/>
                <a:gd name="T64" fmla="*/ 65 w 66"/>
                <a:gd name="T65" fmla="*/ 4 h 157"/>
                <a:gd name="T66" fmla="*/ 64 w 66"/>
                <a:gd name="T67" fmla="*/ 2 h 157"/>
                <a:gd name="T68" fmla="*/ 62 w 66"/>
                <a:gd name="T69" fmla="*/ 1 h 1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6"/>
                <a:gd name="T106" fmla="*/ 0 h 157"/>
                <a:gd name="T107" fmla="*/ 66 w 66"/>
                <a:gd name="T108" fmla="*/ 157 h 1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6" h="157">
                  <a:moveTo>
                    <a:pt x="62" y="1"/>
                  </a:moveTo>
                  <a:lnTo>
                    <a:pt x="62" y="1"/>
                  </a:lnTo>
                  <a:lnTo>
                    <a:pt x="60" y="0"/>
                  </a:lnTo>
                  <a:lnTo>
                    <a:pt x="57" y="1"/>
                  </a:lnTo>
                  <a:lnTo>
                    <a:pt x="55" y="2"/>
                  </a:lnTo>
                  <a:lnTo>
                    <a:pt x="54" y="5"/>
                  </a:lnTo>
                  <a:lnTo>
                    <a:pt x="49" y="17"/>
                  </a:lnTo>
                  <a:lnTo>
                    <a:pt x="44" y="31"/>
                  </a:lnTo>
                  <a:lnTo>
                    <a:pt x="25" y="81"/>
                  </a:lnTo>
                  <a:lnTo>
                    <a:pt x="13" y="116"/>
                  </a:lnTo>
                  <a:lnTo>
                    <a:pt x="9" y="125"/>
                  </a:lnTo>
                  <a:lnTo>
                    <a:pt x="1" y="148"/>
                  </a:lnTo>
                  <a:lnTo>
                    <a:pt x="1" y="149"/>
                  </a:lnTo>
                  <a:lnTo>
                    <a:pt x="0" y="151"/>
                  </a:lnTo>
                  <a:lnTo>
                    <a:pt x="1" y="154"/>
                  </a:lnTo>
                  <a:lnTo>
                    <a:pt x="2" y="156"/>
                  </a:lnTo>
                  <a:lnTo>
                    <a:pt x="4" y="157"/>
                  </a:lnTo>
                  <a:lnTo>
                    <a:pt x="6" y="157"/>
                  </a:lnTo>
                  <a:lnTo>
                    <a:pt x="9" y="157"/>
                  </a:lnTo>
                  <a:lnTo>
                    <a:pt x="11" y="155"/>
                  </a:lnTo>
                  <a:lnTo>
                    <a:pt x="12" y="154"/>
                  </a:lnTo>
                  <a:lnTo>
                    <a:pt x="15" y="148"/>
                  </a:lnTo>
                  <a:lnTo>
                    <a:pt x="23" y="124"/>
                  </a:lnTo>
                  <a:lnTo>
                    <a:pt x="26" y="116"/>
                  </a:lnTo>
                  <a:lnTo>
                    <a:pt x="39" y="81"/>
                  </a:lnTo>
                  <a:lnTo>
                    <a:pt x="57" y="32"/>
                  </a:lnTo>
                  <a:lnTo>
                    <a:pt x="62" y="18"/>
                  </a:lnTo>
                  <a:lnTo>
                    <a:pt x="65" y="9"/>
                  </a:lnTo>
                  <a:lnTo>
                    <a:pt x="66" y="7"/>
                  </a:lnTo>
                  <a:lnTo>
                    <a:pt x="65" y="4"/>
                  </a:lnTo>
                  <a:lnTo>
                    <a:pt x="64" y="2"/>
                  </a:lnTo>
                  <a:lnTo>
                    <a:pt x="62" y="1"/>
                  </a:lnTo>
                </a:path>
              </a:pathLst>
            </a:custGeom>
            <a:noFill/>
            <a:ln w="0">
              <a:solidFill>
                <a:srgbClr val="000000"/>
              </a:solidFill>
              <a:prstDash val="solid"/>
              <a:round/>
              <a:headEnd/>
              <a:tailEnd/>
            </a:ln>
          </p:spPr>
          <p:txBody>
            <a:bodyPr/>
            <a:lstStyle/>
            <a:p>
              <a:endParaRPr lang="ja-JP" altLang="en-US"/>
            </a:p>
          </p:txBody>
        </p:sp>
        <p:sp>
          <p:nvSpPr>
            <p:cNvPr id="50501" name="Freeform 535"/>
            <p:cNvSpPr>
              <a:spLocks/>
            </p:cNvSpPr>
            <p:nvPr/>
          </p:nvSpPr>
          <p:spPr bwMode="auto">
            <a:xfrm>
              <a:off x="3913" y="259"/>
              <a:ext cx="46" cy="46"/>
            </a:xfrm>
            <a:custGeom>
              <a:avLst/>
              <a:gdLst>
                <a:gd name="T0" fmla="*/ 0 w 46"/>
                <a:gd name="T1" fmla="*/ 22 h 46"/>
                <a:gd name="T2" fmla="*/ 0 w 46"/>
                <a:gd name="T3" fmla="*/ 27 h 46"/>
                <a:gd name="T4" fmla="*/ 2 w 46"/>
                <a:gd name="T5" fmla="*/ 31 h 46"/>
                <a:gd name="T6" fmla="*/ 4 w 46"/>
                <a:gd name="T7" fmla="*/ 35 h 46"/>
                <a:gd name="T8" fmla="*/ 7 w 46"/>
                <a:gd name="T9" fmla="*/ 39 h 46"/>
                <a:gd name="T10" fmla="*/ 10 w 46"/>
                <a:gd name="T11" fmla="*/ 42 h 46"/>
                <a:gd name="T12" fmla="*/ 14 w 46"/>
                <a:gd name="T13" fmla="*/ 44 h 46"/>
                <a:gd name="T14" fmla="*/ 18 w 46"/>
                <a:gd name="T15" fmla="*/ 45 h 46"/>
                <a:gd name="T16" fmla="*/ 23 w 46"/>
                <a:gd name="T17" fmla="*/ 46 h 46"/>
                <a:gd name="T18" fmla="*/ 28 w 46"/>
                <a:gd name="T19" fmla="*/ 45 h 46"/>
                <a:gd name="T20" fmla="*/ 32 w 46"/>
                <a:gd name="T21" fmla="*/ 44 h 46"/>
                <a:gd name="T22" fmla="*/ 36 w 46"/>
                <a:gd name="T23" fmla="*/ 42 h 46"/>
                <a:gd name="T24" fmla="*/ 40 w 46"/>
                <a:gd name="T25" fmla="*/ 39 h 46"/>
                <a:gd name="T26" fmla="*/ 42 w 46"/>
                <a:gd name="T27" fmla="*/ 35 h 46"/>
                <a:gd name="T28" fmla="*/ 44 w 46"/>
                <a:gd name="T29" fmla="*/ 31 h 46"/>
                <a:gd name="T30" fmla="*/ 46 w 46"/>
                <a:gd name="T31" fmla="*/ 27 h 46"/>
                <a:gd name="T32" fmla="*/ 46 w 46"/>
                <a:gd name="T33" fmla="*/ 22 h 46"/>
                <a:gd name="T34" fmla="*/ 45 w 46"/>
                <a:gd name="T35" fmla="*/ 15 h 46"/>
                <a:gd name="T36" fmla="*/ 43 w 46"/>
                <a:gd name="T37" fmla="*/ 9 h 46"/>
                <a:gd name="T38" fmla="*/ 39 w 46"/>
                <a:gd name="T39" fmla="*/ 4 h 46"/>
                <a:gd name="T40" fmla="*/ 34 w 46"/>
                <a:gd name="T41" fmla="*/ 0 h 46"/>
                <a:gd name="T42" fmla="*/ 31 w 46"/>
                <a:gd name="T43" fmla="*/ 0 h 46"/>
                <a:gd name="T44" fmla="*/ 28 w 46"/>
                <a:gd name="T45" fmla="*/ 1 h 46"/>
                <a:gd name="T46" fmla="*/ 25 w 46"/>
                <a:gd name="T47" fmla="*/ 1 h 46"/>
                <a:gd name="T48" fmla="*/ 22 w 46"/>
                <a:gd name="T49" fmla="*/ 1 h 46"/>
                <a:gd name="T50" fmla="*/ 19 w 46"/>
                <a:gd name="T51" fmla="*/ 1 h 46"/>
                <a:gd name="T52" fmla="*/ 16 w 46"/>
                <a:gd name="T53" fmla="*/ 1 h 46"/>
                <a:gd name="T54" fmla="*/ 13 w 46"/>
                <a:gd name="T55" fmla="*/ 1 h 46"/>
                <a:gd name="T56" fmla="*/ 10 w 46"/>
                <a:gd name="T57" fmla="*/ 1 h 46"/>
                <a:gd name="T58" fmla="*/ 6 w 46"/>
                <a:gd name="T59" fmla="*/ 5 h 46"/>
                <a:gd name="T60" fmla="*/ 3 w 46"/>
                <a:gd name="T61" fmla="*/ 10 h 46"/>
                <a:gd name="T62" fmla="*/ 0 w 46"/>
                <a:gd name="T63" fmla="*/ 16 h 46"/>
                <a:gd name="T64" fmla="*/ 0 w 46"/>
                <a:gd name="T65" fmla="*/ 22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6"/>
                <a:gd name="T100" fmla="*/ 0 h 46"/>
                <a:gd name="T101" fmla="*/ 46 w 4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6" h="46">
                  <a:moveTo>
                    <a:pt x="0" y="22"/>
                  </a:move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close/>
                </a:path>
              </a:pathLst>
            </a:custGeom>
            <a:solidFill>
              <a:srgbClr val="3F3F3F"/>
            </a:solidFill>
            <a:ln w="9525">
              <a:noFill/>
              <a:round/>
              <a:headEnd/>
              <a:tailEnd/>
            </a:ln>
          </p:spPr>
          <p:txBody>
            <a:bodyPr/>
            <a:lstStyle/>
            <a:p>
              <a:endParaRPr lang="ja-JP" altLang="en-US"/>
            </a:p>
          </p:txBody>
        </p:sp>
        <p:sp>
          <p:nvSpPr>
            <p:cNvPr id="50502" name="Freeform 536"/>
            <p:cNvSpPr>
              <a:spLocks/>
            </p:cNvSpPr>
            <p:nvPr/>
          </p:nvSpPr>
          <p:spPr bwMode="auto">
            <a:xfrm>
              <a:off x="3913" y="259"/>
              <a:ext cx="46" cy="46"/>
            </a:xfrm>
            <a:custGeom>
              <a:avLst/>
              <a:gdLst>
                <a:gd name="T0" fmla="*/ 0 w 46"/>
                <a:gd name="T1" fmla="*/ 22 h 46"/>
                <a:gd name="T2" fmla="*/ 0 w 46"/>
                <a:gd name="T3" fmla="*/ 22 h 46"/>
                <a:gd name="T4" fmla="*/ 0 w 46"/>
                <a:gd name="T5" fmla="*/ 27 h 46"/>
                <a:gd name="T6" fmla="*/ 2 w 46"/>
                <a:gd name="T7" fmla="*/ 31 h 46"/>
                <a:gd name="T8" fmla="*/ 4 w 46"/>
                <a:gd name="T9" fmla="*/ 35 h 46"/>
                <a:gd name="T10" fmla="*/ 7 w 46"/>
                <a:gd name="T11" fmla="*/ 39 h 46"/>
                <a:gd name="T12" fmla="*/ 10 w 46"/>
                <a:gd name="T13" fmla="*/ 42 h 46"/>
                <a:gd name="T14" fmla="*/ 14 w 46"/>
                <a:gd name="T15" fmla="*/ 44 h 46"/>
                <a:gd name="T16" fmla="*/ 18 w 46"/>
                <a:gd name="T17" fmla="*/ 45 h 46"/>
                <a:gd name="T18" fmla="*/ 23 w 46"/>
                <a:gd name="T19" fmla="*/ 46 h 46"/>
                <a:gd name="T20" fmla="*/ 23 w 46"/>
                <a:gd name="T21" fmla="*/ 46 h 46"/>
                <a:gd name="T22" fmla="*/ 28 w 46"/>
                <a:gd name="T23" fmla="*/ 45 h 46"/>
                <a:gd name="T24" fmla="*/ 32 w 46"/>
                <a:gd name="T25" fmla="*/ 44 h 46"/>
                <a:gd name="T26" fmla="*/ 36 w 46"/>
                <a:gd name="T27" fmla="*/ 42 h 46"/>
                <a:gd name="T28" fmla="*/ 40 w 46"/>
                <a:gd name="T29" fmla="*/ 39 h 46"/>
                <a:gd name="T30" fmla="*/ 42 w 46"/>
                <a:gd name="T31" fmla="*/ 35 h 46"/>
                <a:gd name="T32" fmla="*/ 44 w 46"/>
                <a:gd name="T33" fmla="*/ 31 h 46"/>
                <a:gd name="T34" fmla="*/ 46 w 46"/>
                <a:gd name="T35" fmla="*/ 27 h 46"/>
                <a:gd name="T36" fmla="*/ 46 w 46"/>
                <a:gd name="T37" fmla="*/ 22 h 46"/>
                <a:gd name="T38" fmla="*/ 46 w 46"/>
                <a:gd name="T39" fmla="*/ 22 h 46"/>
                <a:gd name="T40" fmla="*/ 45 w 46"/>
                <a:gd name="T41" fmla="*/ 15 h 46"/>
                <a:gd name="T42" fmla="*/ 43 w 46"/>
                <a:gd name="T43" fmla="*/ 9 h 46"/>
                <a:gd name="T44" fmla="*/ 39 w 46"/>
                <a:gd name="T45" fmla="*/ 4 h 46"/>
                <a:gd name="T46" fmla="*/ 34 w 46"/>
                <a:gd name="T47" fmla="*/ 0 h 46"/>
                <a:gd name="T48" fmla="*/ 34 w 46"/>
                <a:gd name="T49" fmla="*/ 0 h 46"/>
                <a:gd name="T50" fmla="*/ 31 w 46"/>
                <a:gd name="T51" fmla="*/ 0 h 46"/>
                <a:gd name="T52" fmla="*/ 28 w 46"/>
                <a:gd name="T53" fmla="*/ 1 h 46"/>
                <a:gd name="T54" fmla="*/ 25 w 46"/>
                <a:gd name="T55" fmla="*/ 1 h 46"/>
                <a:gd name="T56" fmla="*/ 22 w 46"/>
                <a:gd name="T57" fmla="*/ 1 h 46"/>
                <a:gd name="T58" fmla="*/ 19 w 46"/>
                <a:gd name="T59" fmla="*/ 1 h 46"/>
                <a:gd name="T60" fmla="*/ 16 w 46"/>
                <a:gd name="T61" fmla="*/ 1 h 46"/>
                <a:gd name="T62" fmla="*/ 13 w 46"/>
                <a:gd name="T63" fmla="*/ 1 h 46"/>
                <a:gd name="T64" fmla="*/ 10 w 46"/>
                <a:gd name="T65" fmla="*/ 1 h 46"/>
                <a:gd name="T66" fmla="*/ 10 w 46"/>
                <a:gd name="T67" fmla="*/ 1 h 46"/>
                <a:gd name="T68" fmla="*/ 6 w 46"/>
                <a:gd name="T69" fmla="*/ 5 h 46"/>
                <a:gd name="T70" fmla="*/ 3 w 46"/>
                <a:gd name="T71" fmla="*/ 10 h 46"/>
                <a:gd name="T72" fmla="*/ 0 w 46"/>
                <a:gd name="T73" fmla="*/ 16 h 46"/>
                <a:gd name="T74" fmla="*/ 0 w 46"/>
                <a:gd name="T75" fmla="*/ 22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6"/>
                <a:gd name="T115" fmla="*/ 0 h 46"/>
                <a:gd name="T116" fmla="*/ 46 w 46"/>
                <a:gd name="T117" fmla="*/ 46 h 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6" h="46">
                  <a:moveTo>
                    <a:pt x="0" y="22"/>
                  </a:moveTo>
                  <a:lnTo>
                    <a:pt x="0" y="22"/>
                  </a:lnTo>
                  <a:lnTo>
                    <a:pt x="0" y="27"/>
                  </a:lnTo>
                  <a:lnTo>
                    <a:pt x="2" y="31"/>
                  </a:lnTo>
                  <a:lnTo>
                    <a:pt x="4" y="35"/>
                  </a:lnTo>
                  <a:lnTo>
                    <a:pt x="7" y="39"/>
                  </a:lnTo>
                  <a:lnTo>
                    <a:pt x="10" y="42"/>
                  </a:lnTo>
                  <a:lnTo>
                    <a:pt x="14" y="44"/>
                  </a:lnTo>
                  <a:lnTo>
                    <a:pt x="18" y="45"/>
                  </a:lnTo>
                  <a:lnTo>
                    <a:pt x="23" y="46"/>
                  </a:lnTo>
                  <a:lnTo>
                    <a:pt x="28" y="45"/>
                  </a:lnTo>
                  <a:lnTo>
                    <a:pt x="32" y="44"/>
                  </a:lnTo>
                  <a:lnTo>
                    <a:pt x="36" y="42"/>
                  </a:lnTo>
                  <a:lnTo>
                    <a:pt x="40" y="39"/>
                  </a:lnTo>
                  <a:lnTo>
                    <a:pt x="42" y="35"/>
                  </a:lnTo>
                  <a:lnTo>
                    <a:pt x="44" y="31"/>
                  </a:lnTo>
                  <a:lnTo>
                    <a:pt x="46" y="27"/>
                  </a:lnTo>
                  <a:lnTo>
                    <a:pt x="46" y="22"/>
                  </a:lnTo>
                  <a:lnTo>
                    <a:pt x="45" y="15"/>
                  </a:lnTo>
                  <a:lnTo>
                    <a:pt x="43" y="9"/>
                  </a:lnTo>
                  <a:lnTo>
                    <a:pt x="39" y="4"/>
                  </a:lnTo>
                  <a:lnTo>
                    <a:pt x="34" y="0"/>
                  </a:lnTo>
                  <a:lnTo>
                    <a:pt x="31" y="0"/>
                  </a:lnTo>
                  <a:lnTo>
                    <a:pt x="28" y="1"/>
                  </a:lnTo>
                  <a:lnTo>
                    <a:pt x="25" y="1"/>
                  </a:lnTo>
                  <a:lnTo>
                    <a:pt x="22" y="1"/>
                  </a:lnTo>
                  <a:lnTo>
                    <a:pt x="19" y="1"/>
                  </a:lnTo>
                  <a:lnTo>
                    <a:pt x="16" y="1"/>
                  </a:lnTo>
                  <a:lnTo>
                    <a:pt x="13" y="1"/>
                  </a:lnTo>
                  <a:lnTo>
                    <a:pt x="10" y="1"/>
                  </a:lnTo>
                  <a:lnTo>
                    <a:pt x="6" y="5"/>
                  </a:lnTo>
                  <a:lnTo>
                    <a:pt x="3" y="10"/>
                  </a:lnTo>
                  <a:lnTo>
                    <a:pt x="0" y="16"/>
                  </a:lnTo>
                  <a:lnTo>
                    <a:pt x="0" y="22"/>
                  </a:lnTo>
                </a:path>
              </a:pathLst>
            </a:custGeom>
            <a:noFill/>
            <a:ln w="0">
              <a:solidFill>
                <a:srgbClr val="000000"/>
              </a:solidFill>
              <a:prstDash val="solid"/>
              <a:round/>
              <a:headEnd/>
              <a:tailEnd/>
            </a:ln>
          </p:spPr>
          <p:txBody>
            <a:bodyPr/>
            <a:lstStyle/>
            <a:p>
              <a:endParaRPr lang="ja-JP" altLang="en-US"/>
            </a:p>
          </p:txBody>
        </p:sp>
        <p:sp>
          <p:nvSpPr>
            <p:cNvPr id="50503" name="Freeform 537"/>
            <p:cNvSpPr>
              <a:spLocks/>
            </p:cNvSpPr>
            <p:nvPr/>
          </p:nvSpPr>
          <p:spPr bwMode="auto">
            <a:xfrm>
              <a:off x="3856" y="262"/>
              <a:ext cx="17" cy="35"/>
            </a:xfrm>
            <a:custGeom>
              <a:avLst/>
              <a:gdLst>
                <a:gd name="T0" fmla="*/ 0 w 17"/>
                <a:gd name="T1" fmla="*/ 33 h 35"/>
                <a:gd name="T2" fmla="*/ 2 w 17"/>
                <a:gd name="T3" fmla="*/ 33 h 35"/>
                <a:gd name="T4" fmla="*/ 5 w 17"/>
                <a:gd name="T5" fmla="*/ 33 h 35"/>
                <a:gd name="T6" fmla="*/ 7 w 17"/>
                <a:gd name="T7" fmla="*/ 34 h 35"/>
                <a:gd name="T8" fmla="*/ 10 w 17"/>
                <a:gd name="T9" fmla="*/ 35 h 35"/>
                <a:gd name="T10" fmla="*/ 17 w 17"/>
                <a:gd name="T11" fmla="*/ 0 h 35"/>
                <a:gd name="T12" fmla="*/ 14 w 17"/>
                <a:gd name="T13" fmla="*/ 0 h 35"/>
                <a:gd name="T14" fmla="*/ 12 w 17"/>
                <a:gd name="T15" fmla="*/ 0 h 35"/>
                <a:gd name="T16" fmla="*/ 9 w 17"/>
                <a:gd name="T17" fmla="*/ 0 h 35"/>
                <a:gd name="T18" fmla="*/ 7 w 17"/>
                <a:gd name="T19" fmla="*/ 0 h 35"/>
                <a:gd name="T20" fmla="*/ 0 w 17"/>
                <a:gd name="T21" fmla="*/ 33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35"/>
                <a:gd name="T35" fmla="*/ 17 w 17"/>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35">
                  <a:moveTo>
                    <a:pt x="0" y="33"/>
                  </a:moveTo>
                  <a:lnTo>
                    <a:pt x="2" y="33"/>
                  </a:lnTo>
                  <a:lnTo>
                    <a:pt x="5" y="33"/>
                  </a:lnTo>
                  <a:lnTo>
                    <a:pt x="7" y="34"/>
                  </a:lnTo>
                  <a:lnTo>
                    <a:pt x="10" y="35"/>
                  </a:lnTo>
                  <a:lnTo>
                    <a:pt x="17" y="0"/>
                  </a:lnTo>
                  <a:lnTo>
                    <a:pt x="14" y="0"/>
                  </a:lnTo>
                  <a:lnTo>
                    <a:pt x="12" y="0"/>
                  </a:lnTo>
                  <a:lnTo>
                    <a:pt x="9" y="0"/>
                  </a:lnTo>
                  <a:lnTo>
                    <a:pt x="7" y="0"/>
                  </a:lnTo>
                  <a:lnTo>
                    <a:pt x="0" y="33"/>
                  </a:lnTo>
                  <a:close/>
                </a:path>
              </a:pathLst>
            </a:custGeom>
            <a:solidFill>
              <a:srgbClr val="FFFFFF"/>
            </a:solidFill>
            <a:ln w="9525">
              <a:noFill/>
              <a:round/>
              <a:headEnd/>
              <a:tailEnd/>
            </a:ln>
          </p:spPr>
          <p:txBody>
            <a:bodyPr/>
            <a:lstStyle/>
            <a:p>
              <a:endParaRPr lang="ja-JP" altLang="en-US"/>
            </a:p>
          </p:txBody>
        </p:sp>
        <p:sp>
          <p:nvSpPr>
            <p:cNvPr id="50504" name="Freeform 538"/>
            <p:cNvSpPr>
              <a:spLocks/>
            </p:cNvSpPr>
            <p:nvPr/>
          </p:nvSpPr>
          <p:spPr bwMode="auto">
            <a:xfrm>
              <a:off x="3856" y="262"/>
              <a:ext cx="17" cy="35"/>
            </a:xfrm>
            <a:custGeom>
              <a:avLst/>
              <a:gdLst>
                <a:gd name="T0" fmla="*/ 0 w 17"/>
                <a:gd name="T1" fmla="*/ 33 h 35"/>
                <a:gd name="T2" fmla="*/ 0 w 17"/>
                <a:gd name="T3" fmla="*/ 33 h 35"/>
                <a:gd name="T4" fmla="*/ 2 w 17"/>
                <a:gd name="T5" fmla="*/ 33 h 35"/>
                <a:gd name="T6" fmla="*/ 5 w 17"/>
                <a:gd name="T7" fmla="*/ 33 h 35"/>
                <a:gd name="T8" fmla="*/ 7 w 17"/>
                <a:gd name="T9" fmla="*/ 34 h 35"/>
                <a:gd name="T10" fmla="*/ 10 w 17"/>
                <a:gd name="T11" fmla="*/ 35 h 35"/>
                <a:gd name="T12" fmla="*/ 17 w 17"/>
                <a:gd name="T13" fmla="*/ 0 h 35"/>
                <a:gd name="T14" fmla="*/ 17 w 17"/>
                <a:gd name="T15" fmla="*/ 0 h 35"/>
                <a:gd name="T16" fmla="*/ 14 w 17"/>
                <a:gd name="T17" fmla="*/ 0 h 35"/>
                <a:gd name="T18" fmla="*/ 12 w 17"/>
                <a:gd name="T19" fmla="*/ 0 h 35"/>
                <a:gd name="T20" fmla="*/ 9 w 17"/>
                <a:gd name="T21" fmla="*/ 0 h 35"/>
                <a:gd name="T22" fmla="*/ 7 w 17"/>
                <a:gd name="T23" fmla="*/ 0 h 35"/>
                <a:gd name="T24" fmla="*/ 0 w 17"/>
                <a:gd name="T25" fmla="*/ 33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5"/>
                <a:gd name="T41" fmla="*/ 17 w 17"/>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5">
                  <a:moveTo>
                    <a:pt x="0" y="33"/>
                  </a:moveTo>
                  <a:lnTo>
                    <a:pt x="0" y="33"/>
                  </a:lnTo>
                  <a:lnTo>
                    <a:pt x="2" y="33"/>
                  </a:lnTo>
                  <a:lnTo>
                    <a:pt x="5" y="33"/>
                  </a:lnTo>
                  <a:lnTo>
                    <a:pt x="7" y="34"/>
                  </a:lnTo>
                  <a:lnTo>
                    <a:pt x="10" y="35"/>
                  </a:lnTo>
                  <a:lnTo>
                    <a:pt x="17" y="0"/>
                  </a:lnTo>
                  <a:lnTo>
                    <a:pt x="14" y="0"/>
                  </a:lnTo>
                  <a:lnTo>
                    <a:pt x="12" y="0"/>
                  </a:lnTo>
                  <a:lnTo>
                    <a:pt x="9" y="0"/>
                  </a:lnTo>
                  <a:lnTo>
                    <a:pt x="7" y="0"/>
                  </a:lnTo>
                  <a:lnTo>
                    <a:pt x="0" y="33"/>
                  </a:lnTo>
                </a:path>
              </a:pathLst>
            </a:custGeom>
            <a:noFill/>
            <a:ln w="0">
              <a:solidFill>
                <a:srgbClr val="000000"/>
              </a:solidFill>
              <a:prstDash val="solid"/>
              <a:round/>
              <a:headEnd/>
              <a:tailEnd/>
            </a:ln>
          </p:spPr>
          <p:txBody>
            <a:bodyPr/>
            <a:lstStyle/>
            <a:p>
              <a:endParaRPr lang="ja-JP" altLang="en-US"/>
            </a:p>
          </p:txBody>
        </p:sp>
        <p:sp>
          <p:nvSpPr>
            <p:cNvPr id="50505" name="Freeform 539"/>
            <p:cNvSpPr>
              <a:spLocks/>
            </p:cNvSpPr>
            <p:nvPr/>
          </p:nvSpPr>
          <p:spPr bwMode="auto">
            <a:xfrm>
              <a:off x="3826" y="295"/>
              <a:ext cx="58" cy="60"/>
            </a:xfrm>
            <a:custGeom>
              <a:avLst/>
              <a:gdLst>
                <a:gd name="T0" fmla="*/ 40 w 58"/>
                <a:gd name="T1" fmla="*/ 2 h 60"/>
                <a:gd name="T2" fmla="*/ 37 w 58"/>
                <a:gd name="T3" fmla="*/ 1 h 60"/>
                <a:gd name="T4" fmla="*/ 35 w 58"/>
                <a:gd name="T5" fmla="*/ 0 h 60"/>
                <a:gd name="T6" fmla="*/ 32 w 58"/>
                <a:gd name="T7" fmla="*/ 0 h 60"/>
                <a:gd name="T8" fmla="*/ 30 w 58"/>
                <a:gd name="T9" fmla="*/ 0 h 60"/>
                <a:gd name="T10" fmla="*/ 30 w 58"/>
                <a:gd name="T11" fmla="*/ 0 h 60"/>
                <a:gd name="T12" fmla="*/ 30 w 58"/>
                <a:gd name="T13" fmla="*/ 0 h 60"/>
                <a:gd name="T14" fmla="*/ 29 w 58"/>
                <a:gd name="T15" fmla="*/ 0 h 60"/>
                <a:gd name="T16" fmla="*/ 29 w 58"/>
                <a:gd name="T17" fmla="*/ 0 h 60"/>
                <a:gd name="T18" fmla="*/ 23 w 58"/>
                <a:gd name="T19" fmla="*/ 0 h 60"/>
                <a:gd name="T20" fmla="*/ 18 w 58"/>
                <a:gd name="T21" fmla="*/ 2 h 60"/>
                <a:gd name="T22" fmla="*/ 13 w 58"/>
                <a:gd name="T23" fmla="*/ 5 h 60"/>
                <a:gd name="T24" fmla="*/ 9 w 58"/>
                <a:gd name="T25" fmla="*/ 9 h 60"/>
                <a:gd name="T26" fmla="*/ 5 w 58"/>
                <a:gd name="T27" fmla="*/ 13 h 60"/>
                <a:gd name="T28" fmla="*/ 2 w 58"/>
                <a:gd name="T29" fmla="*/ 18 h 60"/>
                <a:gd name="T30" fmla="*/ 1 w 58"/>
                <a:gd name="T31" fmla="*/ 23 h 60"/>
                <a:gd name="T32" fmla="*/ 0 w 58"/>
                <a:gd name="T33" fmla="*/ 29 h 60"/>
                <a:gd name="T34" fmla="*/ 1 w 58"/>
                <a:gd name="T35" fmla="*/ 35 h 60"/>
                <a:gd name="T36" fmla="*/ 2 w 58"/>
                <a:gd name="T37" fmla="*/ 41 h 60"/>
                <a:gd name="T38" fmla="*/ 5 w 58"/>
                <a:gd name="T39" fmla="*/ 46 h 60"/>
                <a:gd name="T40" fmla="*/ 9 w 58"/>
                <a:gd name="T41" fmla="*/ 51 h 60"/>
                <a:gd name="T42" fmla="*/ 13 w 58"/>
                <a:gd name="T43" fmla="*/ 55 h 60"/>
                <a:gd name="T44" fmla="*/ 18 w 58"/>
                <a:gd name="T45" fmla="*/ 57 h 60"/>
                <a:gd name="T46" fmla="*/ 23 w 58"/>
                <a:gd name="T47" fmla="*/ 59 h 60"/>
                <a:gd name="T48" fmla="*/ 29 w 58"/>
                <a:gd name="T49" fmla="*/ 60 h 60"/>
                <a:gd name="T50" fmla="*/ 35 w 58"/>
                <a:gd name="T51" fmla="*/ 59 h 60"/>
                <a:gd name="T52" fmla="*/ 40 w 58"/>
                <a:gd name="T53" fmla="*/ 57 h 60"/>
                <a:gd name="T54" fmla="*/ 45 w 58"/>
                <a:gd name="T55" fmla="*/ 55 h 60"/>
                <a:gd name="T56" fmla="*/ 49 w 58"/>
                <a:gd name="T57" fmla="*/ 51 h 60"/>
                <a:gd name="T58" fmla="*/ 53 w 58"/>
                <a:gd name="T59" fmla="*/ 46 h 60"/>
                <a:gd name="T60" fmla="*/ 56 w 58"/>
                <a:gd name="T61" fmla="*/ 41 h 60"/>
                <a:gd name="T62" fmla="*/ 58 w 58"/>
                <a:gd name="T63" fmla="*/ 35 h 60"/>
                <a:gd name="T64" fmla="*/ 58 w 58"/>
                <a:gd name="T65" fmla="*/ 29 h 60"/>
                <a:gd name="T66" fmla="*/ 58 w 58"/>
                <a:gd name="T67" fmla="*/ 25 h 60"/>
                <a:gd name="T68" fmla="*/ 57 w 58"/>
                <a:gd name="T69" fmla="*/ 20 h 60"/>
                <a:gd name="T70" fmla="*/ 55 w 58"/>
                <a:gd name="T71" fmla="*/ 16 h 60"/>
                <a:gd name="T72" fmla="*/ 53 w 58"/>
                <a:gd name="T73" fmla="*/ 13 h 60"/>
                <a:gd name="T74" fmla="*/ 50 w 58"/>
                <a:gd name="T75" fmla="*/ 9 h 60"/>
                <a:gd name="T76" fmla="*/ 47 w 58"/>
                <a:gd name="T77" fmla="*/ 6 h 60"/>
                <a:gd name="T78" fmla="*/ 44 w 58"/>
                <a:gd name="T79" fmla="*/ 4 h 60"/>
                <a:gd name="T80" fmla="*/ 40 w 58"/>
                <a:gd name="T81" fmla="*/ 2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0"/>
                <a:gd name="T125" fmla="*/ 58 w 5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0">
                  <a:moveTo>
                    <a:pt x="40" y="2"/>
                  </a:move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close/>
                </a:path>
              </a:pathLst>
            </a:custGeom>
            <a:solidFill>
              <a:srgbClr val="3F3F3F"/>
            </a:solidFill>
            <a:ln w="9525">
              <a:noFill/>
              <a:round/>
              <a:headEnd/>
              <a:tailEnd/>
            </a:ln>
          </p:spPr>
          <p:txBody>
            <a:bodyPr/>
            <a:lstStyle/>
            <a:p>
              <a:endParaRPr lang="ja-JP" altLang="en-US"/>
            </a:p>
          </p:txBody>
        </p:sp>
        <p:sp>
          <p:nvSpPr>
            <p:cNvPr id="50506" name="Freeform 540"/>
            <p:cNvSpPr>
              <a:spLocks/>
            </p:cNvSpPr>
            <p:nvPr/>
          </p:nvSpPr>
          <p:spPr bwMode="auto">
            <a:xfrm>
              <a:off x="3826" y="295"/>
              <a:ext cx="58" cy="60"/>
            </a:xfrm>
            <a:custGeom>
              <a:avLst/>
              <a:gdLst>
                <a:gd name="T0" fmla="*/ 40 w 58"/>
                <a:gd name="T1" fmla="*/ 2 h 60"/>
                <a:gd name="T2" fmla="*/ 40 w 58"/>
                <a:gd name="T3" fmla="*/ 2 h 60"/>
                <a:gd name="T4" fmla="*/ 37 w 58"/>
                <a:gd name="T5" fmla="*/ 1 h 60"/>
                <a:gd name="T6" fmla="*/ 35 w 58"/>
                <a:gd name="T7" fmla="*/ 0 h 60"/>
                <a:gd name="T8" fmla="*/ 32 w 58"/>
                <a:gd name="T9" fmla="*/ 0 h 60"/>
                <a:gd name="T10" fmla="*/ 30 w 58"/>
                <a:gd name="T11" fmla="*/ 0 h 60"/>
                <a:gd name="T12" fmla="*/ 30 w 58"/>
                <a:gd name="T13" fmla="*/ 0 h 60"/>
                <a:gd name="T14" fmla="*/ 30 w 58"/>
                <a:gd name="T15" fmla="*/ 0 h 60"/>
                <a:gd name="T16" fmla="*/ 30 w 58"/>
                <a:gd name="T17" fmla="*/ 0 h 60"/>
                <a:gd name="T18" fmla="*/ 29 w 58"/>
                <a:gd name="T19" fmla="*/ 0 h 60"/>
                <a:gd name="T20" fmla="*/ 29 w 58"/>
                <a:gd name="T21" fmla="*/ 0 h 60"/>
                <a:gd name="T22" fmla="*/ 29 w 58"/>
                <a:gd name="T23" fmla="*/ 0 h 60"/>
                <a:gd name="T24" fmla="*/ 23 w 58"/>
                <a:gd name="T25" fmla="*/ 0 h 60"/>
                <a:gd name="T26" fmla="*/ 18 w 58"/>
                <a:gd name="T27" fmla="*/ 2 h 60"/>
                <a:gd name="T28" fmla="*/ 13 w 58"/>
                <a:gd name="T29" fmla="*/ 5 h 60"/>
                <a:gd name="T30" fmla="*/ 9 w 58"/>
                <a:gd name="T31" fmla="*/ 9 h 60"/>
                <a:gd name="T32" fmla="*/ 5 w 58"/>
                <a:gd name="T33" fmla="*/ 13 h 60"/>
                <a:gd name="T34" fmla="*/ 2 w 58"/>
                <a:gd name="T35" fmla="*/ 18 h 60"/>
                <a:gd name="T36" fmla="*/ 1 w 58"/>
                <a:gd name="T37" fmla="*/ 23 h 60"/>
                <a:gd name="T38" fmla="*/ 0 w 58"/>
                <a:gd name="T39" fmla="*/ 29 h 60"/>
                <a:gd name="T40" fmla="*/ 0 w 58"/>
                <a:gd name="T41" fmla="*/ 29 h 60"/>
                <a:gd name="T42" fmla="*/ 1 w 58"/>
                <a:gd name="T43" fmla="*/ 35 h 60"/>
                <a:gd name="T44" fmla="*/ 2 w 58"/>
                <a:gd name="T45" fmla="*/ 41 h 60"/>
                <a:gd name="T46" fmla="*/ 5 w 58"/>
                <a:gd name="T47" fmla="*/ 46 h 60"/>
                <a:gd name="T48" fmla="*/ 9 w 58"/>
                <a:gd name="T49" fmla="*/ 51 h 60"/>
                <a:gd name="T50" fmla="*/ 13 w 58"/>
                <a:gd name="T51" fmla="*/ 55 h 60"/>
                <a:gd name="T52" fmla="*/ 18 w 58"/>
                <a:gd name="T53" fmla="*/ 57 h 60"/>
                <a:gd name="T54" fmla="*/ 23 w 58"/>
                <a:gd name="T55" fmla="*/ 59 h 60"/>
                <a:gd name="T56" fmla="*/ 29 w 58"/>
                <a:gd name="T57" fmla="*/ 60 h 60"/>
                <a:gd name="T58" fmla="*/ 29 w 58"/>
                <a:gd name="T59" fmla="*/ 60 h 60"/>
                <a:gd name="T60" fmla="*/ 35 w 58"/>
                <a:gd name="T61" fmla="*/ 59 h 60"/>
                <a:gd name="T62" fmla="*/ 40 w 58"/>
                <a:gd name="T63" fmla="*/ 57 h 60"/>
                <a:gd name="T64" fmla="*/ 45 w 58"/>
                <a:gd name="T65" fmla="*/ 55 h 60"/>
                <a:gd name="T66" fmla="*/ 49 w 58"/>
                <a:gd name="T67" fmla="*/ 51 h 60"/>
                <a:gd name="T68" fmla="*/ 53 w 58"/>
                <a:gd name="T69" fmla="*/ 46 h 60"/>
                <a:gd name="T70" fmla="*/ 56 w 58"/>
                <a:gd name="T71" fmla="*/ 41 h 60"/>
                <a:gd name="T72" fmla="*/ 58 w 58"/>
                <a:gd name="T73" fmla="*/ 35 h 60"/>
                <a:gd name="T74" fmla="*/ 58 w 58"/>
                <a:gd name="T75" fmla="*/ 29 h 60"/>
                <a:gd name="T76" fmla="*/ 58 w 58"/>
                <a:gd name="T77" fmla="*/ 29 h 60"/>
                <a:gd name="T78" fmla="*/ 58 w 58"/>
                <a:gd name="T79" fmla="*/ 25 h 60"/>
                <a:gd name="T80" fmla="*/ 57 w 58"/>
                <a:gd name="T81" fmla="*/ 20 h 60"/>
                <a:gd name="T82" fmla="*/ 55 w 58"/>
                <a:gd name="T83" fmla="*/ 16 h 60"/>
                <a:gd name="T84" fmla="*/ 53 w 58"/>
                <a:gd name="T85" fmla="*/ 13 h 60"/>
                <a:gd name="T86" fmla="*/ 50 w 58"/>
                <a:gd name="T87" fmla="*/ 9 h 60"/>
                <a:gd name="T88" fmla="*/ 47 w 58"/>
                <a:gd name="T89" fmla="*/ 6 h 60"/>
                <a:gd name="T90" fmla="*/ 44 w 58"/>
                <a:gd name="T91" fmla="*/ 4 h 60"/>
                <a:gd name="T92" fmla="*/ 40 w 58"/>
                <a:gd name="T93" fmla="*/ 2 h 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
                <a:gd name="T142" fmla="*/ 0 h 60"/>
                <a:gd name="T143" fmla="*/ 58 w 58"/>
                <a:gd name="T144" fmla="*/ 60 h 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 h="60">
                  <a:moveTo>
                    <a:pt x="40" y="2"/>
                  </a:moveTo>
                  <a:lnTo>
                    <a:pt x="40" y="2"/>
                  </a:lnTo>
                  <a:lnTo>
                    <a:pt x="37" y="1"/>
                  </a:lnTo>
                  <a:lnTo>
                    <a:pt x="35" y="0"/>
                  </a:lnTo>
                  <a:lnTo>
                    <a:pt x="32" y="0"/>
                  </a:lnTo>
                  <a:lnTo>
                    <a:pt x="30" y="0"/>
                  </a:lnTo>
                  <a:lnTo>
                    <a:pt x="29" y="0"/>
                  </a:lnTo>
                  <a:lnTo>
                    <a:pt x="23" y="0"/>
                  </a:lnTo>
                  <a:lnTo>
                    <a:pt x="18" y="2"/>
                  </a:lnTo>
                  <a:lnTo>
                    <a:pt x="13" y="5"/>
                  </a:lnTo>
                  <a:lnTo>
                    <a:pt x="9" y="9"/>
                  </a:lnTo>
                  <a:lnTo>
                    <a:pt x="5" y="13"/>
                  </a:lnTo>
                  <a:lnTo>
                    <a:pt x="2" y="18"/>
                  </a:lnTo>
                  <a:lnTo>
                    <a:pt x="1" y="23"/>
                  </a:lnTo>
                  <a:lnTo>
                    <a:pt x="0" y="29"/>
                  </a:lnTo>
                  <a:lnTo>
                    <a:pt x="1" y="35"/>
                  </a:lnTo>
                  <a:lnTo>
                    <a:pt x="2" y="41"/>
                  </a:lnTo>
                  <a:lnTo>
                    <a:pt x="5" y="46"/>
                  </a:lnTo>
                  <a:lnTo>
                    <a:pt x="9" y="51"/>
                  </a:lnTo>
                  <a:lnTo>
                    <a:pt x="13" y="55"/>
                  </a:lnTo>
                  <a:lnTo>
                    <a:pt x="18" y="57"/>
                  </a:lnTo>
                  <a:lnTo>
                    <a:pt x="23" y="59"/>
                  </a:lnTo>
                  <a:lnTo>
                    <a:pt x="29" y="60"/>
                  </a:lnTo>
                  <a:lnTo>
                    <a:pt x="35" y="59"/>
                  </a:lnTo>
                  <a:lnTo>
                    <a:pt x="40" y="57"/>
                  </a:lnTo>
                  <a:lnTo>
                    <a:pt x="45" y="55"/>
                  </a:lnTo>
                  <a:lnTo>
                    <a:pt x="49" y="51"/>
                  </a:lnTo>
                  <a:lnTo>
                    <a:pt x="53" y="46"/>
                  </a:lnTo>
                  <a:lnTo>
                    <a:pt x="56" y="41"/>
                  </a:lnTo>
                  <a:lnTo>
                    <a:pt x="58" y="35"/>
                  </a:lnTo>
                  <a:lnTo>
                    <a:pt x="58" y="29"/>
                  </a:lnTo>
                  <a:lnTo>
                    <a:pt x="58" y="25"/>
                  </a:lnTo>
                  <a:lnTo>
                    <a:pt x="57" y="20"/>
                  </a:lnTo>
                  <a:lnTo>
                    <a:pt x="55" y="16"/>
                  </a:lnTo>
                  <a:lnTo>
                    <a:pt x="53" y="13"/>
                  </a:lnTo>
                  <a:lnTo>
                    <a:pt x="50" y="9"/>
                  </a:lnTo>
                  <a:lnTo>
                    <a:pt x="47" y="6"/>
                  </a:lnTo>
                  <a:lnTo>
                    <a:pt x="44" y="4"/>
                  </a:lnTo>
                  <a:lnTo>
                    <a:pt x="40" y="2"/>
                  </a:lnTo>
                </a:path>
              </a:pathLst>
            </a:custGeom>
            <a:noFill/>
            <a:ln w="0">
              <a:solidFill>
                <a:srgbClr val="000000"/>
              </a:solidFill>
              <a:prstDash val="solid"/>
              <a:round/>
              <a:headEnd/>
              <a:tailEnd/>
            </a:ln>
          </p:spPr>
          <p:txBody>
            <a:bodyPr/>
            <a:lstStyle/>
            <a:p>
              <a:endParaRPr lang="ja-JP" altLang="en-US"/>
            </a:p>
          </p:txBody>
        </p:sp>
        <p:sp>
          <p:nvSpPr>
            <p:cNvPr id="50507" name="Freeform 541"/>
            <p:cNvSpPr>
              <a:spLocks/>
            </p:cNvSpPr>
            <p:nvPr/>
          </p:nvSpPr>
          <p:spPr bwMode="auto">
            <a:xfrm>
              <a:off x="3616" y="253"/>
              <a:ext cx="16" cy="45"/>
            </a:xfrm>
            <a:custGeom>
              <a:avLst/>
              <a:gdLst>
                <a:gd name="T0" fmla="*/ 0 w 16"/>
                <a:gd name="T1" fmla="*/ 44 h 45"/>
                <a:gd name="T2" fmla="*/ 0 w 16"/>
                <a:gd name="T3" fmla="*/ 44 h 45"/>
                <a:gd name="T4" fmla="*/ 1 w 16"/>
                <a:gd name="T5" fmla="*/ 44 h 45"/>
                <a:gd name="T6" fmla="*/ 1 w 16"/>
                <a:gd name="T7" fmla="*/ 44 h 45"/>
                <a:gd name="T8" fmla="*/ 1 w 16"/>
                <a:gd name="T9" fmla="*/ 44 h 45"/>
                <a:gd name="T10" fmla="*/ 3 w 16"/>
                <a:gd name="T11" fmla="*/ 44 h 45"/>
                <a:gd name="T12" fmla="*/ 6 w 16"/>
                <a:gd name="T13" fmla="*/ 44 h 45"/>
                <a:gd name="T14" fmla="*/ 8 w 16"/>
                <a:gd name="T15" fmla="*/ 45 h 45"/>
                <a:gd name="T16" fmla="*/ 10 w 16"/>
                <a:gd name="T17" fmla="*/ 45 h 45"/>
                <a:gd name="T18" fmla="*/ 16 w 16"/>
                <a:gd name="T19" fmla="*/ 1 h 45"/>
                <a:gd name="T20" fmla="*/ 14 w 16"/>
                <a:gd name="T21" fmla="*/ 0 h 45"/>
                <a:gd name="T22" fmla="*/ 11 w 16"/>
                <a:gd name="T23" fmla="*/ 0 h 45"/>
                <a:gd name="T24" fmla="*/ 8 w 16"/>
                <a:gd name="T25" fmla="*/ 0 h 45"/>
                <a:gd name="T26" fmla="*/ 6 w 16"/>
                <a:gd name="T27" fmla="*/ 0 h 45"/>
                <a:gd name="T28" fmla="*/ 0 w 16"/>
                <a:gd name="T29" fmla="*/ 44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45"/>
                <a:gd name="T47" fmla="*/ 16 w 16"/>
                <a:gd name="T48" fmla="*/ 45 h 4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close/>
                </a:path>
              </a:pathLst>
            </a:custGeom>
            <a:solidFill>
              <a:srgbClr val="FFFFFF"/>
            </a:solidFill>
            <a:ln w="9525">
              <a:noFill/>
              <a:round/>
              <a:headEnd/>
              <a:tailEnd/>
            </a:ln>
          </p:spPr>
          <p:txBody>
            <a:bodyPr/>
            <a:lstStyle/>
            <a:p>
              <a:endParaRPr lang="ja-JP" altLang="en-US"/>
            </a:p>
          </p:txBody>
        </p:sp>
        <p:sp>
          <p:nvSpPr>
            <p:cNvPr id="50508" name="Freeform 542"/>
            <p:cNvSpPr>
              <a:spLocks/>
            </p:cNvSpPr>
            <p:nvPr/>
          </p:nvSpPr>
          <p:spPr bwMode="auto">
            <a:xfrm>
              <a:off x="3616" y="253"/>
              <a:ext cx="16" cy="45"/>
            </a:xfrm>
            <a:custGeom>
              <a:avLst/>
              <a:gdLst>
                <a:gd name="T0" fmla="*/ 0 w 16"/>
                <a:gd name="T1" fmla="*/ 44 h 45"/>
                <a:gd name="T2" fmla="*/ 0 w 16"/>
                <a:gd name="T3" fmla="*/ 44 h 45"/>
                <a:gd name="T4" fmla="*/ 0 w 16"/>
                <a:gd name="T5" fmla="*/ 44 h 45"/>
                <a:gd name="T6" fmla="*/ 1 w 16"/>
                <a:gd name="T7" fmla="*/ 44 h 45"/>
                <a:gd name="T8" fmla="*/ 1 w 16"/>
                <a:gd name="T9" fmla="*/ 44 h 45"/>
                <a:gd name="T10" fmla="*/ 1 w 16"/>
                <a:gd name="T11" fmla="*/ 44 h 45"/>
                <a:gd name="T12" fmla="*/ 1 w 16"/>
                <a:gd name="T13" fmla="*/ 44 h 45"/>
                <a:gd name="T14" fmla="*/ 3 w 16"/>
                <a:gd name="T15" fmla="*/ 44 h 45"/>
                <a:gd name="T16" fmla="*/ 6 w 16"/>
                <a:gd name="T17" fmla="*/ 44 h 45"/>
                <a:gd name="T18" fmla="*/ 8 w 16"/>
                <a:gd name="T19" fmla="*/ 45 h 45"/>
                <a:gd name="T20" fmla="*/ 10 w 16"/>
                <a:gd name="T21" fmla="*/ 45 h 45"/>
                <a:gd name="T22" fmla="*/ 16 w 16"/>
                <a:gd name="T23" fmla="*/ 1 h 45"/>
                <a:gd name="T24" fmla="*/ 16 w 16"/>
                <a:gd name="T25" fmla="*/ 1 h 45"/>
                <a:gd name="T26" fmla="*/ 14 w 16"/>
                <a:gd name="T27" fmla="*/ 0 h 45"/>
                <a:gd name="T28" fmla="*/ 11 w 16"/>
                <a:gd name="T29" fmla="*/ 0 h 45"/>
                <a:gd name="T30" fmla="*/ 8 w 16"/>
                <a:gd name="T31" fmla="*/ 0 h 45"/>
                <a:gd name="T32" fmla="*/ 6 w 16"/>
                <a:gd name="T33" fmla="*/ 0 h 45"/>
                <a:gd name="T34" fmla="*/ 0 w 16"/>
                <a:gd name="T35" fmla="*/ 44 h 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45"/>
                <a:gd name="T56" fmla="*/ 16 w 16"/>
                <a:gd name="T57" fmla="*/ 45 h 4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45">
                  <a:moveTo>
                    <a:pt x="0" y="44"/>
                  </a:moveTo>
                  <a:lnTo>
                    <a:pt x="0" y="44"/>
                  </a:lnTo>
                  <a:lnTo>
                    <a:pt x="1" y="44"/>
                  </a:lnTo>
                  <a:lnTo>
                    <a:pt x="3" y="44"/>
                  </a:lnTo>
                  <a:lnTo>
                    <a:pt x="6" y="44"/>
                  </a:lnTo>
                  <a:lnTo>
                    <a:pt x="8" y="45"/>
                  </a:lnTo>
                  <a:lnTo>
                    <a:pt x="10" y="45"/>
                  </a:lnTo>
                  <a:lnTo>
                    <a:pt x="16" y="1"/>
                  </a:lnTo>
                  <a:lnTo>
                    <a:pt x="14" y="0"/>
                  </a:lnTo>
                  <a:lnTo>
                    <a:pt x="11" y="0"/>
                  </a:lnTo>
                  <a:lnTo>
                    <a:pt x="8" y="0"/>
                  </a:lnTo>
                  <a:lnTo>
                    <a:pt x="6" y="0"/>
                  </a:lnTo>
                  <a:lnTo>
                    <a:pt x="0" y="44"/>
                  </a:lnTo>
                </a:path>
              </a:pathLst>
            </a:custGeom>
            <a:noFill/>
            <a:ln w="0">
              <a:solidFill>
                <a:srgbClr val="000000"/>
              </a:solidFill>
              <a:prstDash val="solid"/>
              <a:round/>
              <a:headEnd/>
              <a:tailEnd/>
            </a:ln>
          </p:spPr>
          <p:txBody>
            <a:bodyPr/>
            <a:lstStyle/>
            <a:p>
              <a:endParaRPr lang="ja-JP" altLang="en-US"/>
            </a:p>
          </p:txBody>
        </p:sp>
        <p:sp>
          <p:nvSpPr>
            <p:cNvPr id="50509" name="Freeform 543"/>
            <p:cNvSpPr>
              <a:spLocks/>
            </p:cNvSpPr>
            <p:nvPr/>
          </p:nvSpPr>
          <p:spPr bwMode="auto">
            <a:xfrm>
              <a:off x="3598" y="297"/>
              <a:ext cx="39" cy="40"/>
            </a:xfrm>
            <a:custGeom>
              <a:avLst/>
              <a:gdLst>
                <a:gd name="T0" fmla="*/ 28 w 39"/>
                <a:gd name="T1" fmla="*/ 1 h 40"/>
                <a:gd name="T2" fmla="*/ 26 w 39"/>
                <a:gd name="T3" fmla="*/ 1 h 40"/>
                <a:gd name="T4" fmla="*/ 24 w 39"/>
                <a:gd name="T5" fmla="*/ 0 h 40"/>
                <a:gd name="T6" fmla="*/ 21 w 39"/>
                <a:gd name="T7" fmla="*/ 0 h 40"/>
                <a:gd name="T8" fmla="*/ 19 w 39"/>
                <a:gd name="T9" fmla="*/ 0 h 40"/>
                <a:gd name="T10" fmla="*/ 19 w 39"/>
                <a:gd name="T11" fmla="*/ 0 h 40"/>
                <a:gd name="T12" fmla="*/ 19 w 39"/>
                <a:gd name="T13" fmla="*/ 0 h 40"/>
                <a:gd name="T14" fmla="*/ 18 w 39"/>
                <a:gd name="T15" fmla="*/ 0 h 40"/>
                <a:gd name="T16" fmla="*/ 18 w 39"/>
                <a:gd name="T17" fmla="*/ 0 h 40"/>
                <a:gd name="T18" fmla="*/ 14 w 39"/>
                <a:gd name="T19" fmla="*/ 0 h 40"/>
                <a:gd name="T20" fmla="*/ 10 w 39"/>
                <a:gd name="T21" fmla="*/ 2 h 40"/>
                <a:gd name="T22" fmla="*/ 7 w 39"/>
                <a:gd name="T23" fmla="*/ 4 h 40"/>
                <a:gd name="T24" fmla="*/ 5 w 39"/>
                <a:gd name="T25" fmla="*/ 6 h 40"/>
                <a:gd name="T26" fmla="*/ 3 w 39"/>
                <a:gd name="T27" fmla="*/ 9 h 40"/>
                <a:gd name="T28" fmla="*/ 1 w 39"/>
                <a:gd name="T29" fmla="*/ 12 h 40"/>
                <a:gd name="T30" fmla="*/ 0 w 39"/>
                <a:gd name="T31" fmla="*/ 16 h 40"/>
                <a:gd name="T32" fmla="*/ 0 w 39"/>
                <a:gd name="T33" fmla="*/ 20 h 40"/>
                <a:gd name="T34" fmla="*/ 0 w 39"/>
                <a:gd name="T35" fmla="*/ 24 h 40"/>
                <a:gd name="T36" fmla="*/ 1 w 39"/>
                <a:gd name="T37" fmla="*/ 28 h 40"/>
                <a:gd name="T38" fmla="*/ 3 w 39"/>
                <a:gd name="T39" fmla="*/ 31 h 40"/>
                <a:gd name="T40" fmla="*/ 5 w 39"/>
                <a:gd name="T41" fmla="*/ 34 h 40"/>
                <a:gd name="T42" fmla="*/ 8 w 39"/>
                <a:gd name="T43" fmla="*/ 37 h 40"/>
                <a:gd name="T44" fmla="*/ 12 w 39"/>
                <a:gd name="T45" fmla="*/ 39 h 40"/>
                <a:gd name="T46" fmla="*/ 16 w 39"/>
                <a:gd name="T47" fmla="*/ 40 h 40"/>
                <a:gd name="T48" fmla="*/ 19 w 39"/>
                <a:gd name="T49" fmla="*/ 40 h 40"/>
                <a:gd name="T50" fmla="*/ 23 w 39"/>
                <a:gd name="T51" fmla="*/ 40 h 40"/>
                <a:gd name="T52" fmla="*/ 27 w 39"/>
                <a:gd name="T53" fmla="*/ 39 h 40"/>
                <a:gd name="T54" fmla="*/ 31 w 39"/>
                <a:gd name="T55" fmla="*/ 37 h 40"/>
                <a:gd name="T56" fmla="*/ 33 w 39"/>
                <a:gd name="T57" fmla="*/ 34 h 40"/>
                <a:gd name="T58" fmla="*/ 36 w 39"/>
                <a:gd name="T59" fmla="*/ 31 h 40"/>
                <a:gd name="T60" fmla="*/ 38 w 39"/>
                <a:gd name="T61" fmla="*/ 28 h 40"/>
                <a:gd name="T62" fmla="*/ 39 w 39"/>
                <a:gd name="T63" fmla="*/ 24 h 40"/>
                <a:gd name="T64" fmla="*/ 39 w 39"/>
                <a:gd name="T65" fmla="*/ 20 h 40"/>
                <a:gd name="T66" fmla="*/ 38 w 39"/>
                <a:gd name="T67" fmla="*/ 14 h 40"/>
                <a:gd name="T68" fmla="*/ 36 w 39"/>
                <a:gd name="T69" fmla="*/ 9 h 40"/>
                <a:gd name="T70" fmla="*/ 33 w 39"/>
                <a:gd name="T71" fmla="*/ 4 h 40"/>
                <a:gd name="T72" fmla="*/ 28 w 39"/>
                <a:gd name="T73" fmla="*/ 1 h 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
                <a:gd name="T112" fmla="*/ 0 h 40"/>
                <a:gd name="T113" fmla="*/ 39 w 39"/>
                <a:gd name="T114" fmla="*/ 40 h 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 h="40">
                  <a:moveTo>
                    <a:pt x="28" y="1"/>
                  </a:move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close/>
                </a:path>
              </a:pathLst>
            </a:custGeom>
            <a:solidFill>
              <a:srgbClr val="3F3F3F"/>
            </a:solidFill>
            <a:ln w="9525">
              <a:noFill/>
              <a:round/>
              <a:headEnd/>
              <a:tailEnd/>
            </a:ln>
          </p:spPr>
          <p:txBody>
            <a:bodyPr/>
            <a:lstStyle/>
            <a:p>
              <a:endParaRPr lang="ja-JP" altLang="en-US"/>
            </a:p>
          </p:txBody>
        </p:sp>
        <p:sp>
          <p:nvSpPr>
            <p:cNvPr id="50510" name="Freeform 544"/>
            <p:cNvSpPr>
              <a:spLocks/>
            </p:cNvSpPr>
            <p:nvPr/>
          </p:nvSpPr>
          <p:spPr bwMode="auto">
            <a:xfrm>
              <a:off x="3598" y="297"/>
              <a:ext cx="39" cy="40"/>
            </a:xfrm>
            <a:custGeom>
              <a:avLst/>
              <a:gdLst>
                <a:gd name="T0" fmla="*/ 28 w 39"/>
                <a:gd name="T1" fmla="*/ 1 h 40"/>
                <a:gd name="T2" fmla="*/ 28 w 39"/>
                <a:gd name="T3" fmla="*/ 1 h 40"/>
                <a:gd name="T4" fmla="*/ 26 w 39"/>
                <a:gd name="T5" fmla="*/ 1 h 40"/>
                <a:gd name="T6" fmla="*/ 24 w 39"/>
                <a:gd name="T7" fmla="*/ 0 h 40"/>
                <a:gd name="T8" fmla="*/ 21 w 39"/>
                <a:gd name="T9" fmla="*/ 0 h 40"/>
                <a:gd name="T10" fmla="*/ 19 w 39"/>
                <a:gd name="T11" fmla="*/ 0 h 40"/>
                <a:gd name="T12" fmla="*/ 19 w 39"/>
                <a:gd name="T13" fmla="*/ 0 h 40"/>
                <a:gd name="T14" fmla="*/ 19 w 39"/>
                <a:gd name="T15" fmla="*/ 0 h 40"/>
                <a:gd name="T16" fmla="*/ 19 w 39"/>
                <a:gd name="T17" fmla="*/ 0 h 40"/>
                <a:gd name="T18" fmla="*/ 18 w 39"/>
                <a:gd name="T19" fmla="*/ 0 h 40"/>
                <a:gd name="T20" fmla="*/ 18 w 39"/>
                <a:gd name="T21" fmla="*/ 0 h 40"/>
                <a:gd name="T22" fmla="*/ 18 w 39"/>
                <a:gd name="T23" fmla="*/ 0 h 40"/>
                <a:gd name="T24" fmla="*/ 14 w 39"/>
                <a:gd name="T25" fmla="*/ 0 h 40"/>
                <a:gd name="T26" fmla="*/ 10 w 39"/>
                <a:gd name="T27" fmla="*/ 2 h 40"/>
                <a:gd name="T28" fmla="*/ 7 w 39"/>
                <a:gd name="T29" fmla="*/ 4 h 40"/>
                <a:gd name="T30" fmla="*/ 5 w 39"/>
                <a:gd name="T31" fmla="*/ 6 h 40"/>
                <a:gd name="T32" fmla="*/ 3 w 39"/>
                <a:gd name="T33" fmla="*/ 9 h 40"/>
                <a:gd name="T34" fmla="*/ 1 w 39"/>
                <a:gd name="T35" fmla="*/ 12 h 40"/>
                <a:gd name="T36" fmla="*/ 0 w 39"/>
                <a:gd name="T37" fmla="*/ 16 h 40"/>
                <a:gd name="T38" fmla="*/ 0 w 39"/>
                <a:gd name="T39" fmla="*/ 20 h 40"/>
                <a:gd name="T40" fmla="*/ 0 w 39"/>
                <a:gd name="T41" fmla="*/ 20 h 40"/>
                <a:gd name="T42" fmla="*/ 0 w 39"/>
                <a:gd name="T43" fmla="*/ 24 h 40"/>
                <a:gd name="T44" fmla="*/ 1 w 39"/>
                <a:gd name="T45" fmla="*/ 28 h 40"/>
                <a:gd name="T46" fmla="*/ 3 w 39"/>
                <a:gd name="T47" fmla="*/ 31 h 40"/>
                <a:gd name="T48" fmla="*/ 5 w 39"/>
                <a:gd name="T49" fmla="*/ 34 h 40"/>
                <a:gd name="T50" fmla="*/ 8 w 39"/>
                <a:gd name="T51" fmla="*/ 37 h 40"/>
                <a:gd name="T52" fmla="*/ 12 w 39"/>
                <a:gd name="T53" fmla="*/ 39 h 40"/>
                <a:gd name="T54" fmla="*/ 16 w 39"/>
                <a:gd name="T55" fmla="*/ 40 h 40"/>
                <a:gd name="T56" fmla="*/ 19 w 39"/>
                <a:gd name="T57" fmla="*/ 40 h 40"/>
                <a:gd name="T58" fmla="*/ 19 w 39"/>
                <a:gd name="T59" fmla="*/ 40 h 40"/>
                <a:gd name="T60" fmla="*/ 23 w 39"/>
                <a:gd name="T61" fmla="*/ 40 h 40"/>
                <a:gd name="T62" fmla="*/ 27 w 39"/>
                <a:gd name="T63" fmla="*/ 39 h 40"/>
                <a:gd name="T64" fmla="*/ 31 w 39"/>
                <a:gd name="T65" fmla="*/ 37 h 40"/>
                <a:gd name="T66" fmla="*/ 33 w 39"/>
                <a:gd name="T67" fmla="*/ 34 h 40"/>
                <a:gd name="T68" fmla="*/ 36 w 39"/>
                <a:gd name="T69" fmla="*/ 31 h 40"/>
                <a:gd name="T70" fmla="*/ 38 w 39"/>
                <a:gd name="T71" fmla="*/ 28 h 40"/>
                <a:gd name="T72" fmla="*/ 39 w 39"/>
                <a:gd name="T73" fmla="*/ 24 h 40"/>
                <a:gd name="T74" fmla="*/ 39 w 39"/>
                <a:gd name="T75" fmla="*/ 20 h 40"/>
                <a:gd name="T76" fmla="*/ 39 w 39"/>
                <a:gd name="T77" fmla="*/ 20 h 40"/>
                <a:gd name="T78" fmla="*/ 38 w 39"/>
                <a:gd name="T79" fmla="*/ 14 h 40"/>
                <a:gd name="T80" fmla="*/ 36 w 39"/>
                <a:gd name="T81" fmla="*/ 9 h 40"/>
                <a:gd name="T82" fmla="*/ 33 w 39"/>
                <a:gd name="T83" fmla="*/ 4 h 40"/>
                <a:gd name="T84" fmla="*/ 28 w 39"/>
                <a:gd name="T85" fmla="*/ 1 h 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40"/>
                <a:gd name="T131" fmla="*/ 39 w 39"/>
                <a:gd name="T132" fmla="*/ 40 h 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40">
                  <a:moveTo>
                    <a:pt x="28" y="1"/>
                  </a:moveTo>
                  <a:lnTo>
                    <a:pt x="28" y="1"/>
                  </a:lnTo>
                  <a:lnTo>
                    <a:pt x="26" y="1"/>
                  </a:lnTo>
                  <a:lnTo>
                    <a:pt x="24" y="0"/>
                  </a:lnTo>
                  <a:lnTo>
                    <a:pt x="21" y="0"/>
                  </a:lnTo>
                  <a:lnTo>
                    <a:pt x="19" y="0"/>
                  </a:lnTo>
                  <a:lnTo>
                    <a:pt x="18" y="0"/>
                  </a:lnTo>
                  <a:lnTo>
                    <a:pt x="14" y="0"/>
                  </a:lnTo>
                  <a:lnTo>
                    <a:pt x="10" y="2"/>
                  </a:lnTo>
                  <a:lnTo>
                    <a:pt x="7" y="4"/>
                  </a:lnTo>
                  <a:lnTo>
                    <a:pt x="5" y="6"/>
                  </a:lnTo>
                  <a:lnTo>
                    <a:pt x="3" y="9"/>
                  </a:lnTo>
                  <a:lnTo>
                    <a:pt x="1" y="12"/>
                  </a:lnTo>
                  <a:lnTo>
                    <a:pt x="0" y="16"/>
                  </a:lnTo>
                  <a:lnTo>
                    <a:pt x="0" y="20"/>
                  </a:lnTo>
                  <a:lnTo>
                    <a:pt x="0" y="24"/>
                  </a:lnTo>
                  <a:lnTo>
                    <a:pt x="1" y="28"/>
                  </a:lnTo>
                  <a:lnTo>
                    <a:pt x="3" y="31"/>
                  </a:lnTo>
                  <a:lnTo>
                    <a:pt x="5" y="34"/>
                  </a:lnTo>
                  <a:lnTo>
                    <a:pt x="8" y="37"/>
                  </a:lnTo>
                  <a:lnTo>
                    <a:pt x="12" y="39"/>
                  </a:lnTo>
                  <a:lnTo>
                    <a:pt x="16" y="40"/>
                  </a:lnTo>
                  <a:lnTo>
                    <a:pt x="19" y="40"/>
                  </a:lnTo>
                  <a:lnTo>
                    <a:pt x="23" y="40"/>
                  </a:lnTo>
                  <a:lnTo>
                    <a:pt x="27" y="39"/>
                  </a:lnTo>
                  <a:lnTo>
                    <a:pt x="31" y="37"/>
                  </a:lnTo>
                  <a:lnTo>
                    <a:pt x="33" y="34"/>
                  </a:lnTo>
                  <a:lnTo>
                    <a:pt x="36" y="31"/>
                  </a:lnTo>
                  <a:lnTo>
                    <a:pt x="38" y="28"/>
                  </a:lnTo>
                  <a:lnTo>
                    <a:pt x="39" y="24"/>
                  </a:lnTo>
                  <a:lnTo>
                    <a:pt x="39" y="20"/>
                  </a:lnTo>
                  <a:lnTo>
                    <a:pt x="38" y="14"/>
                  </a:lnTo>
                  <a:lnTo>
                    <a:pt x="36" y="9"/>
                  </a:lnTo>
                  <a:lnTo>
                    <a:pt x="33" y="4"/>
                  </a:lnTo>
                  <a:lnTo>
                    <a:pt x="28" y="1"/>
                  </a:lnTo>
                </a:path>
              </a:pathLst>
            </a:custGeom>
            <a:noFill/>
            <a:ln w="0">
              <a:solidFill>
                <a:srgbClr val="000000"/>
              </a:solidFill>
              <a:prstDash val="solid"/>
              <a:round/>
              <a:headEnd/>
              <a:tailEnd/>
            </a:ln>
          </p:spPr>
          <p:txBody>
            <a:bodyPr/>
            <a:lstStyle/>
            <a:p>
              <a:endParaRPr lang="ja-JP" altLang="en-US"/>
            </a:p>
          </p:txBody>
        </p:sp>
        <p:sp>
          <p:nvSpPr>
            <p:cNvPr id="50511" name="Freeform 545"/>
            <p:cNvSpPr>
              <a:spLocks/>
            </p:cNvSpPr>
            <p:nvPr/>
          </p:nvSpPr>
          <p:spPr bwMode="auto">
            <a:xfrm>
              <a:off x="3543" y="113"/>
              <a:ext cx="16" cy="80"/>
            </a:xfrm>
            <a:custGeom>
              <a:avLst/>
              <a:gdLst>
                <a:gd name="T0" fmla="*/ 12 w 16"/>
                <a:gd name="T1" fmla="*/ 71 h 80"/>
                <a:gd name="T2" fmla="*/ 12 w 16"/>
                <a:gd name="T3" fmla="*/ 70 h 80"/>
                <a:gd name="T4" fmla="*/ 12 w 16"/>
                <a:gd name="T5" fmla="*/ 70 h 80"/>
                <a:gd name="T6" fmla="*/ 12 w 16"/>
                <a:gd name="T7" fmla="*/ 69 h 80"/>
                <a:gd name="T8" fmla="*/ 13 w 16"/>
                <a:gd name="T9" fmla="*/ 68 h 80"/>
                <a:gd name="T10" fmla="*/ 14 w 16"/>
                <a:gd name="T11" fmla="*/ 52 h 80"/>
                <a:gd name="T12" fmla="*/ 15 w 16"/>
                <a:gd name="T13" fmla="*/ 34 h 80"/>
                <a:gd name="T14" fmla="*/ 15 w 16"/>
                <a:gd name="T15" fmla="*/ 19 h 80"/>
                <a:gd name="T16" fmla="*/ 16 w 16"/>
                <a:gd name="T17" fmla="*/ 10 h 80"/>
                <a:gd name="T18" fmla="*/ 14 w 16"/>
                <a:gd name="T19" fmla="*/ 3 h 80"/>
                <a:gd name="T20" fmla="*/ 10 w 16"/>
                <a:gd name="T21" fmla="*/ 0 h 80"/>
                <a:gd name="T22" fmla="*/ 6 w 16"/>
                <a:gd name="T23" fmla="*/ 2 h 80"/>
                <a:gd name="T24" fmla="*/ 4 w 16"/>
                <a:gd name="T25" fmla="*/ 10 h 80"/>
                <a:gd name="T26" fmla="*/ 4 w 16"/>
                <a:gd name="T27" fmla="*/ 23 h 80"/>
                <a:gd name="T28" fmla="*/ 3 w 16"/>
                <a:gd name="T29" fmla="*/ 40 h 80"/>
                <a:gd name="T30" fmla="*/ 2 w 16"/>
                <a:gd name="T31" fmla="*/ 57 h 80"/>
                <a:gd name="T32" fmla="*/ 1 w 16"/>
                <a:gd name="T33" fmla="*/ 72 h 80"/>
                <a:gd name="T34" fmla="*/ 1 w 16"/>
                <a:gd name="T35" fmla="*/ 75 h 80"/>
                <a:gd name="T36" fmla="*/ 1 w 16"/>
                <a:gd name="T37" fmla="*/ 77 h 80"/>
                <a:gd name="T38" fmla="*/ 0 w 16"/>
                <a:gd name="T39" fmla="*/ 79 h 80"/>
                <a:gd name="T40" fmla="*/ 0 w 16"/>
                <a:gd name="T41" fmla="*/ 79 h 80"/>
                <a:gd name="T42" fmla="*/ 2 w 16"/>
                <a:gd name="T43" fmla="*/ 80 h 80"/>
                <a:gd name="T44" fmla="*/ 4 w 16"/>
                <a:gd name="T45" fmla="*/ 79 h 80"/>
                <a:gd name="T46" fmla="*/ 6 w 16"/>
                <a:gd name="T47" fmla="*/ 78 h 80"/>
                <a:gd name="T48" fmla="*/ 9 w 16"/>
                <a:gd name="T49" fmla="*/ 77 h 80"/>
                <a:gd name="T50" fmla="*/ 12 w 16"/>
                <a:gd name="T51" fmla="*/ 77 h 80"/>
                <a:gd name="T52" fmla="*/ 12 w 16"/>
                <a:gd name="T53" fmla="*/ 76 h 80"/>
                <a:gd name="T54" fmla="*/ 12 w 16"/>
                <a:gd name="T55" fmla="*/ 75 h 80"/>
                <a:gd name="T56" fmla="*/ 12 w 16"/>
                <a:gd name="T57" fmla="*/ 73 h 80"/>
                <a:gd name="T58" fmla="*/ 12 w 16"/>
                <a:gd name="T59" fmla="*/ 72 h 80"/>
                <a:gd name="T60" fmla="*/ 12 w 16"/>
                <a:gd name="T61" fmla="*/ 72 h 80"/>
                <a:gd name="T62" fmla="*/ 12 w 16"/>
                <a:gd name="T63" fmla="*/ 72 h 80"/>
                <a:gd name="T64" fmla="*/ 12 w 16"/>
                <a:gd name="T65" fmla="*/ 72 h 80"/>
                <a:gd name="T66" fmla="*/ 12 w 16"/>
                <a:gd name="T67" fmla="*/ 71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80"/>
                <a:gd name="T104" fmla="*/ 16 w 16"/>
                <a:gd name="T105" fmla="*/ 80 h 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80">
                  <a:moveTo>
                    <a:pt x="12" y="71"/>
                  </a:move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close/>
                </a:path>
              </a:pathLst>
            </a:custGeom>
            <a:solidFill>
              <a:srgbClr val="FFFFFF"/>
            </a:solidFill>
            <a:ln w="9525">
              <a:noFill/>
              <a:round/>
              <a:headEnd/>
              <a:tailEnd/>
            </a:ln>
          </p:spPr>
          <p:txBody>
            <a:bodyPr/>
            <a:lstStyle/>
            <a:p>
              <a:endParaRPr lang="ja-JP" altLang="en-US"/>
            </a:p>
          </p:txBody>
        </p:sp>
        <p:sp>
          <p:nvSpPr>
            <p:cNvPr id="50512" name="Freeform 546"/>
            <p:cNvSpPr>
              <a:spLocks/>
            </p:cNvSpPr>
            <p:nvPr/>
          </p:nvSpPr>
          <p:spPr bwMode="auto">
            <a:xfrm>
              <a:off x="3543" y="113"/>
              <a:ext cx="16" cy="80"/>
            </a:xfrm>
            <a:custGeom>
              <a:avLst/>
              <a:gdLst>
                <a:gd name="T0" fmla="*/ 12 w 16"/>
                <a:gd name="T1" fmla="*/ 71 h 80"/>
                <a:gd name="T2" fmla="*/ 12 w 16"/>
                <a:gd name="T3" fmla="*/ 71 h 80"/>
                <a:gd name="T4" fmla="*/ 12 w 16"/>
                <a:gd name="T5" fmla="*/ 70 h 80"/>
                <a:gd name="T6" fmla="*/ 12 w 16"/>
                <a:gd name="T7" fmla="*/ 70 h 80"/>
                <a:gd name="T8" fmla="*/ 12 w 16"/>
                <a:gd name="T9" fmla="*/ 69 h 80"/>
                <a:gd name="T10" fmla="*/ 13 w 16"/>
                <a:gd name="T11" fmla="*/ 68 h 80"/>
                <a:gd name="T12" fmla="*/ 13 w 16"/>
                <a:gd name="T13" fmla="*/ 68 h 80"/>
                <a:gd name="T14" fmla="*/ 14 w 16"/>
                <a:gd name="T15" fmla="*/ 52 h 80"/>
                <a:gd name="T16" fmla="*/ 15 w 16"/>
                <a:gd name="T17" fmla="*/ 34 h 80"/>
                <a:gd name="T18" fmla="*/ 15 w 16"/>
                <a:gd name="T19" fmla="*/ 19 h 80"/>
                <a:gd name="T20" fmla="*/ 16 w 16"/>
                <a:gd name="T21" fmla="*/ 10 h 80"/>
                <a:gd name="T22" fmla="*/ 16 w 16"/>
                <a:gd name="T23" fmla="*/ 10 h 80"/>
                <a:gd name="T24" fmla="*/ 14 w 16"/>
                <a:gd name="T25" fmla="*/ 3 h 80"/>
                <a:gd name="T26" fmla="*/ 10 w 16"/>
                <a:gd name="T27" fmla="*/ 0 h 80"/>
                <a:gd name="T28" fmla="*/ 6 w 16"/>
                <a:gd name="T29" fmla="*/ 2 h 80"/>
                <a:gd name="T30" fmla="*/ 4 w 16"/>
                <a:gd name="T31" fmla="*/ 10 h 80"/>
                <a:gd name="T32" fmla="*/ 4 w 16"/>
                <a:gd name="T33" fmla="*/ 10 h 80"/>
                <a:gd name="T34" fmla="*/ 4 w 16"/>
                <a:gd name="T35" fmla="*/ 23 h 80"/>
                <a:gd name="T36" fmla="*/ 3 w 16"/>
                <a:gd name="T37" fmla="*/ 40 h 80"/>
                <a:gd name="T38" fmla="*/ 2 w 16"/>
                <a:gd name="T39" fmla="*/ 57 h 80"/>
                <a:gd name="T40" fmla="*/ 1 w 16"/>
                <a:gd name="T41" fmla="*/ 72 h 80"/>
                <a:gd name="T42" fmla="*/ 1 w 16"/>
                <a:gd name="T43" fmla="*/ 72 h 80"/>
                <a:gd name="T44" fmla="*/ 1 w 16"/>
                <a:gd name="T45" fmla="*/ 75 h 80"/>
                <a:gd name="T46" fmla="*/ 1 w 16"/>
                <a:gd name="T47" fmla="*/ 77 h 80"/>
                <a:gd name="T48" fmla="*/ 0 w 16"/>
                <a:gd name="T49" fmla="*/ 79 h 80"/>
                <a:gd name="T50" fmla="*/ 0 w 16"/>
                <a:gd name="T51" fmla="*/ 79 h 80"/>
                <a:gd name="T52" fmla="*/ 2 w 16"/>
                <a:gd name="T53" fmla="*/ 80 h 80"/>
                <a:gd name="T54" fmla="*/ 2 w 16"/>
                <a:gd name="T55" fmla="*/ 80 h 80"/>
                <a:gd name="T56" fmla="*/ 4 w 16"/>
                <a:gd name="T57" fmla="*/ 79 h 80"/>
                <a:gd name="T58" fmla="*/ 6 w 16"/>
                <a:gd name="T59" fmla="*/ 78 h 80"/>
                <a:gd name="T60" fmla="*/ 9 w 16"/>
                <a:gd name="T61" fmla="*/ 77 h 80"/>
                <a:gd name="T62" fmla="*/ 12 w 16"/>
                <a:gd name="T63" fmla="*/ 77 h 80"/>
                <a:gd name="T64" fmla="*/ 12 w 16"/>
                <a:gd name="T65" fmla="*/ 77 h 80"/>
                <a:gd name="T66" fmla="*/ 12 w 16"/>
                <a:gd name="T67" fmla="*/ 76 h 80"/>
                <a:gd name="T68" fmla="*/ 12 w 16"/>
                <a:gd name="T69" fmla="*/ 75 h 80"/>
                <a:gd name="T70" fmla="*/ 12 w 16"/>
                <a:gd name="T71" fmla="*/ 73 h 80"/>
                <a:gd name="T72" fmla="*/ 12 w 16"/>
                <a:gd name="T73" fmla="*/ 72 h 80"/>
                <a:gd name="T74" fmla="*/ 12 w 16"/>
                <a:gd name="T75" fmla="*/ 72 h 80"/>
                <a:gd name="T76" fmla="*/ 12 w 16"/>
                <a:gd name="T77" fmla="*/ 72 h 80"/>
                <a:gd name="T78" fmla="*/ 12 w 16"/>
                <a:gd name="T79" fmla="*/ 72 h 80"/>
                <a:gd name="T80" fmla="*/ 12 w 16"/>
                <a:gd name="T81" fmla="*/ 72 h 80"/>
                <a:gd name="T82" fmla="*/ 12 w 16"/>
                <a:gd name="T83" fmla="*/ 71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
                <a:gd name="T127" fmla="*/ 0 h 80"/>
                <a:gd name="T128" fmla="*/ 16 w 1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 h="80">
                  <a:moveTo>
                    <a:pt x="12" y="71"/>
                  </a:moveTo>
                  <a:lnTo>
                    <a:pt x="12" y="71"/>
                  </a:lnTo>
                  <a:lnTo>
                    <a:pt x="12" y="70"/>
                  </a:lnTo>
                  <a:lnTo>
                    <a:pt x="12" y="69"/>
                  </a:lnTo>
                  <a:lnTo>
                    <a:pt x="13" y="68"/>
                  </a:lnTo>
                  <a:lnTo>
                    <a:pt x="14" y="52"/>
                  </a:lnTo>
                  <a:lnTo>
                    <a:pt x="15" y="34"/>
                  </a:lnTo>
                  <a:lnTo>
                    <a:pt x="15" y="19"/>
                  </a:lnTo>
                  <a:lnTo>
                    <a:pt x="16" y="10"/>
                  </a:lnTo>
                  <a:lnTo>
                    <a:pt x="14" y="3"/>
                  </a:lnTo>
                  <a:lnTo>
                    <a:pt x="10" y="0"/>
                  </a:lnTo>
                  <a:lnTo>
                    <a:pt x="6" y="2"/>
                  </a:lnTo>
                  <a:lnTo>
                    <a:pt x="4" y="10"/>
                  </a:lnTo>
                  <a:lnTo>
                    <a:pt x="4" y="23"/>
                  </a:lnTo>
                  <a:lnTo>
                    <a:pt x="3" y="40"/>
                  </a:lnTo>
                  <a:lnTo>
                    <a:pt x="2" y="57"/>
                  </a:lnTo>
                  <a:lnTo>
                    <a:pt x="1" y="72"/>
                  </a:lnTo>
                  <a:lnTo>
                    <a:pt x="1" y="75"/>
                  </a:lnTo>
                  <a:lnTo>
                    <a:pt x="1" y="77"/>
                  </a:lnTo>
                  <a:lnTo>
                    <a:pt x="0" y="79"/>
                  </a:lnTo>
                  <a:lnTo>
                    <a:pt x="2" y="80"/>
                  </a:lnTo>
                  <a:lnTo>
                    <a:pt x="4" y="79"/>
                  </a:lnTo>
                  <a:lnTo>
                    <a:pt x="6" y="78"/>
                  </a:lnTo>
                  <a:lnTo>
                    <a:pt x="9" y="77"/>
                  </a:lnTo>
                  <a:lnTo>
                    <a:pt x="12" y="77"/>
                  </a:lnTo>
                  <a:lnTo>
                    <a:pt x="12" y="76"/>
                  </a:lnTo>
                  <a:lnTo>
                    <a:pt x="12" y="75"/>
                  </a:lnTo>
                  <a:lnTo>
                    <a:pt x="12" y="73"/>
                  </a:lnTo>
                  <a:lnTo>
                    <a:pt x="12" y="72"/>
                  </a:lnTo>
                  <a:lnTo>
                    <a:pt x="12" y="71"/>
                  </a:lnTo>
                </a:path>
              </a:pathLst>
            </a:custGeom>
            <a:noFill/>
            <a:ln w="0">
              <a:solidFill>
                <a:srgbClr val="000000"/>
              </a:solidFill>
              <a:prstDash val="solid"/>
              <a:round/>
              <a:headEnd/>
              <a:tailEnd/>
            </a:ln>
          </p:spPr>
          <p:txBody>
            <a:bodyPr/>
            <a:lstStyle/>
            <a:p>
              <a:endParaRPr lang="ja-JP" altLang="en-US"/>
            </a:p>
          </p:txBody>
        </p:sp>
        <p:sp>
          <p:nvSpPr>
            <p:cNvPr id="50513" name="Freeform 547"/>
            <p:cNvSpPr>
              <a:spLocks/>
            </p:cNvSpPr>
            <p:nvPr/>
          </p:nvSpPr>
          <p:spPr bwMode="auto">
            <a:xfrm>
              <a:off x="3538" y="190"/>
              <a:ext cx="23" cy="20"/>
            </a:xfrm>
            <a:custGeom>
              <a:avLst/>
              <a:gdLst>
                <a:gd name="T0" fmla="*/ 23 w 23"/>
                <a:gd name="T1" fmla="*/ 20 h 20"/>
                <a:gd name="T2" fmla="*/ 21 w 23"/>
                <a:gd name="T3" fmla="*/ 16 h 20"/>
                <a:gd name="T4" fmla="*/ 19 w 23"/>
                <a:gd name="T5" fmla="*/ 11 h 20"/>
                <a:gd name="T6" fmla="*/ 18 w 23"/>
                <a:gd name="T7" fmla="*/ 8 h 20"/>
                <a:gd name="T8" fmla="*/ 17 w 23"/>
                <a:gd name="T9" fmla="*/ 4 h 20"/>
                <a:gd name="T10" fmla="*/ 17 w 23"/>
                <a:gd name="T11" fmla="*/ 4 h 20"/>
                <a:gd name="T12" fmla="*/ 17 w 23"/>
                <a:gd name="T13" fmla="*/ 4 h 20"/>
                <a:gd name="T14" fmla="*/ 17 w 23"/>
                <a:gd name="T15" fmla="*/ 4 h 20"/>
                <a:gd name="T16" fmla="*/ 17 w 23"/>
                <a:gd name="T17" fmla="*/ 4 h 20"/>
                <a:gd name="T18" fmla="*/ 17 w 23"/>
                <a:gd name="T19" fmla="*/ 3 h 20"/>
                <a:gd name="T20" fmla="*/ 17 w 23"/>
                <a:gd name="T21" fmla="*/ 3 h 20"/>
                <a:gd name="T22" fmla="*/ 17 w 23"/>
                <a:gd name="T23" fmla="*/ 2 h 20"/>
                <a:gd name="T24" fmla="*/ 17 w 23"/>
                <a:gd name="T25" fmla="*/ 2 h 20"/>
                <a:gd name="T26" fmla="*/ 17 w 23"/>
                <a:gd name="T27" fmla="*/ 1 h 20"/>
                <a:gd name="T28" fmla="*/ 17 w 23"/>
                <a:gd name="T29" fmla="*/ 1 h 20"/>
                <a:gd name="T30" fmla="*/ 17 w 23"/>
                <a:gd name="T31" fmla="*/ 1 h 20"/>
                <a:gd name="T32" fmla="*/ 17 w 23"/>
                <a:gd name="T33" fmla="*/ 0 h 20"/>
                <a:gd name="T34" fmla="*/ 14 w 23"/>
                <a:gd name="T35" fmla="*/ 0 h 20"/>
                <a:gd name="T36" fmla="*/ 11 w 23"/>
                <a:gd name="T37" fmla="*/ 1 h 20"/>
                <a:gd name="T38" fmla="*/ 9 w 23"/>
                <a:gd name="T39" fmla="*/ 2 h 20"/>
                <a:gd name="T40" fmla="*/ 7 w 23"/>
                <a:gd name="T41" fmla="*/ 3 h 20"/>
                <a:gd name="T42" fmla="*/ 6 w 23"/>
                <a:gd name="T43" fmla="*/ 3 h 20"/>
                <a:gd name="T44" fmla="*/ 6 w 23"/>
                <a:gd name="T45" fmla="*/ 3 h 20"/>
                <a:gd name="T46" fmla="*/ 5 w 23"/>
                <a:gd name="T47" fmla="*/ 3 h 20"/>
                <a:gd name="T48" fmla="*/ 5 w 23"/>
                <a:gd name="T49" fmla="*/ 3 h 20"/>
                <a:gd name="T50" fmla="*/ 1 w 23"/>
                <a:gd name="T51" fmla="*/ 7 h 20"/>
                <a:gd name="T52" fmla="*/ 0 w 23"/>
                <a:gd name="T53" fmla="*/ 10 h 20"/>
                <a:gd name="T54" fmla="*/ 2 w 23"/>
                <a:gd name="T55" fmla="*/ 13 h 20"/>
                <a:gd name="T56" fmla="*/ 6 w 23"/>
                <a:gd name="T57" fmla="*/ 16 h 20"/>
                <a:gd name="T58" fmla="*/ 7 w 23"/>
                <a:gd name="T59" fmla="*/ 11 h 20"/>
                <a:gd name="T60" fmla="*/ 8 w 23"/>
                <a:gd name="T61" fmla="*/ 8 h 20"/>
                <a:gd name="T62" fmla="*/ 9 w 23"/>
                <a:gd name="T63" fmla="*/ 6 h 20"/>
                <a:gd name="T64" fmla="*/ 9 w 23"/>
                <a:gd name="T65" fmla="*/ 5 h 20"/>
                <a:gd name="T66" fmla="*/ 19 w 23"/>
                <a:gd name="T67" fmla="*/ 12 h 20"/>
                <a:gd name="T68" fmla="*/ 19 w 23"/>
                <a:gd name="T69" fmla="*/ 12 h 20"/>
                <a:gd name="T70" fmla="*/ 19 w 23"/>
                <a:gd name="T71" fmla="*/ 14 h 20"/>
                <a:gd name="T72" fmla="*/ 18 w 23"/>
                <a:gd name="T73" fmla="*/ 16 h 20"/>
                <a:gd name="T74" fmla="*/ 17 w 23"/>
                <a:gd name="T75" fmla="*/ 20 h 20"/>
                <a:gd name="T76" fmla="*/ 18 w 23"/>
                <a:gd name="T77" fmla="*/ 20 h 20"/>
                <a:gd name="T78" fmla="*/ 20 w 23"/>
                <a:gd name="T79" fmla="*/ 20 h 20"/>
                <a:gd name="T80" fmla="*/ 21 w 23"/>
                <a:gd name="T81" fmla="*/ 20 h 20"/>
                <a:gd name="T82" fmla="*/ 23 w 23"/>
                <a:gd name="T83" fmla="*/ 20 h 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
                <a:gd name="T127" fmla="*/ 0 h 20"/>
                <a:gd name="T128" fmla="*/ 23 w 23"/>
                <a:gd name="T129" fmla="*/ 20 h 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 h="20">
                  <a:moveTo>
                    <a:pt x="23" y="20"/>
                  </a:move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close/>
                </a:path>
              </a:pathLst>
            </a:custGeom>
            <a:solidFill>
              <a:srgbClr val="BFBFBF"/>
            </a:solidFill>
            <a:ln w="9525">
              <a:noFill/>
              <a:round/>
              <a:headEnd/>
              <a:tailEnd/>
            </a:ln>
          </p:spPr>
          <p:txBody>
            <a:bodyPr/>
            <a:lstStyle/>
            <a:p>
              <a:endParaRPr lang="ja-JP" altLang="en-US"/>
            </a:p>
          </p:txBody>
        </p:sp>
        <p:sp>
          <p:nvSpPr>
            <p:cNvPr id="50514" name="Freeform 548"/>
            <p:cNvSpPr>
              <a:spLocks/>
            </p:cNvSpPr>
            <p:nvPr/>
          </p:nvSpPr>
          <p:spPr bwMode="auto">
            <a:xfrm>
              <a:off x="3538" y="190"/>
              <a:ext cx="23" cy="20"/>
            </a:xfrm>
            <a:custGeom>
              <a:avLst/>
              <a:gdLst>
                <a:gd name="T0" fmla="*/ 23 w 23"/>
                <a:gd name="T1" fmla="*/ 20 h 20"/>
                <a:gd name="T2" fmla="*/ 23 w 23"/>
                <a:gd name="T3" fmla="*/ 20 h 20"/>
                <a:gd name="T4" fmla="*/ 21 w 23"/>
                <a:gd name="T5" fmla="*/ 16 h 20"/>
                <a:gd name="T6" fmla="*/ 19 w 23"/>
                <a:gd name="T7" fmla="*/ 11 h 20"/>
                <a:gd name="T8" fmla="*/ 18 w 23"/>
                <a:gd name="T9" fmla="*/ 8 h 20"/>
                <a:gd name="T10" fmla="*/ 17 w 23"/>
                <a:gd name="T11" fmla="*/ 4 h 20"/>
                <a:gd name="T12" fmla="*/ 17 w 23"/>
                <a:gd name="T13" fmla="*/ 4 h 20"/>
                <a:gd name="T14" fmla="*/ 17 w 23"/>
                <a:gd name="T15" fmla="*/ 4 h 20"/>
                <a:gd name="T16" fmla="*/ 17 w 23"/>
                <a:gd name="T17" fmla="*/ 4 h 20"/>
                <a:gd name="T18" fmla="*/ 17 w 23"/>
                <a:gd name="T19" fmla="*/ 4 h 20"/>
                <a:gd name="T20" fmla="*/ 17 w 23"/>
                <a:gd name="T21" fmla="*/ 4 h 20"/>
                <a:gd name="T22" fmla="*/ 17 w 23"/>
                <a:gd name="T23" fmla="*/ 4 h 20"/>
                <a:gd name="T24" fmla="*/ 17 w 23"/>
                <a:gd name="T25" fmla="*/ 3 h 20"/>
                <a:gd name="T26" fmla="*/ 17 w 23"/>
                <a:gd name="T27" fmla="*/ 3 h 20"/>
                <a:gd name="T28" fmla="*/ 17 w 23"/>
                <a:gd name="T29" fmla="*/ 2 h 20"/>
                <a:gd name="T30" fmla="*/ 17 w 23"/>
                <a:gd name="T31" fmla="*/ 2 h 20"/>
                <a:gd name="T32" fmla="*/ 17 w 23"/>
                <a:gd name="T33" fmla="*/ 2 h 20"/>
                <a:gd name="T34" fmla="*/ 17 w 23"/>
                <a:gd name="T35" fmla="*/ 1 h 20"/>
                <a:gd name="T36" fmla="*/ 17 w 23"/>
                <a:gd name="T37" fmla="*/ 1 h 20"/>
                <a:gd name="T38" fmla="*/ 17 w 23"/>
                <a:gd name="T39" fmla="*/ 1 h 20"/>
                <a:gd name="T40" fmla="*/ 17 w 23"/>
                <a:gd name="T41" fmla="*/ 0 h 20"/>
                <a:gd name="T42" fmla="*/ 17 w 23"/>
                <a:gd name="T43" fmla="*/ 0 h 20"/>
                <a:gd name="T44" fmla="*/ 14 w 23"/>
                <a:gd name="T45" fmla="*/ 0 h 20"/>
                <a:gd name="T46" fmla="*/ 11 w 23"/>
                <a:gd name="T47" fmla="*/ 1 h 20"/>
                <a:gd name="T48" fmla="*/ 9 w 23"/>
                <a:gd name="T49" fmla="*/ 2 h 20"/>
                <a:gd name="T50" fmla="*/ 7 w 23"/>
                <a:gd name="T51" fmla="*/ 3 h 20"/>
                <a:gd name="T52" fmla="*/ 7 w 23"/>
                <a:gd name="T53" fmla="*/ 3 h 20"/>
                <a:gd name="T54" fmla="*/ 6 w 23"/>
                <a:gd name="T55" fmla="*/ 3 h 20"/>
                <a:gd name="T56" fmla="*/ 6 w 23"/>
                <a:gd name="T57" fmla="*/ 3 h 20"/>
                <a:gd name="T58" fmla="*/ 5 w 23"/>
                <a:gd name="T59" fmla="*/ 3 h 20"/>
                <a:gd name="T60" fmla="*/ 5 w 23"/>
                <a:gd name="T61" fmla="*/ 3 h 20"/>
                <a:gd name="T62" fmla="*/ 5 w 23"/>
                <a:gd name="T63" fmla="*/ 3 h 20"/>
                <a:gd name="T64" fmla="*/ 1 w 23"/>
                <a:gd name="T65" fmla="*/ 7 h 20"/>
                <a:gd name="T66" fmla="*/ 0 w 23"/>
                <a:gd name="T67" fmla="*/ 10 h 20"/>
                <a:gd name="T68" fmla="*/ 2 w 23"/>
                <a:gd name="T69" fmla="*/ 13 h 20"/>
                <a:gd name="T70" fmla="*/ 6 w 23"/>
                <a:gd name="T71" fmla="*/ 16 h 20"/>
                <a:gd name="T72" fmla="*/ 6 w 23"/>
                <a:gd name="T73" fmla="*/ 16 h 20"/>
                <a:gd name="T74" fmla="*/ 7 w 23"/>
                <a:gd name="T75" fmla="*/ 11 h 20"/>
                <a:gd name="T76" fmla="*/ 8 w 23"/>
                <a:gd name="T77" fmla="*/ 8 h 20"/>
                <a:gd name="T78" fmla="*/ 9 w 23"/>
                <a:gd name="T79" fmla="*/ 6 h 20"/>
                <a:gd name="T80" fmla="*/ 9 w 23"/>
                <a:gd name="T81" fmla="*/ 5 h 20"/>
                <a:gd name="T82" fmla="*/ 19 w 23"/>
                <a:gd name="T83" fmla="*/ 12 h 20"/>
                <a:gd name="T84" fmla="*/ 19 w 23"/>
                <a:gd name="T85" fmla="*/ 12 h 20"/>
                <a:gd name="T86" fmla="*/ 19 w 23"/>
                <a:gd name="T87" fmla="*/ 12 h 20"/>
                <a:gd name="T88" fmla="*/ 19 w 23"/>
                <a:gd name="T89" fmla="*/ 14 h 20"/>
                <a:gd name="T90" fmla="*/ 18 w 23"/>
                <a:gd name="T91" fmla="*/ 16 h 20"/>
                <a:gd name="T92" fmla="*/ 17 w 23"/>
                <a:gd name="T93" fmla="*/ 20 h 20"/>
                <a:gd name="T94" fmla="*/ 17 w 23"/>
                <a:gd name="T95" fmla="*/ 20 h 20"/>
                <a:gd name="T96" fmla="*/ 18 w 23"/>
                <a:gd name="T97" fmla="*/ 20 h 20"/>
                <a:gd name="T98" fmla="*/ 20 w 23"/>
                <a:gd name="T99" fmla="*/ 20 h 20"/>
                <a:gd name="T100" fmla="*/ 21 w 23"/>
                <a:gd name="T101" fmla="*/ 20 h 20"/>
                <a:gd name="T102" fmla="*/ 23 w 23"/>
                <a:gd name="T103" fmla="*/ 20 h 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
                <a:gd name="T157" fmla="*/ 0 h 20"/>
                <a:gd name="T158" fmla="*/ 23 w 23"/>
                <a:gd name="T159" fmla="*/ 20 h 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 h="20">
                  <a:moveTo>
                    <a:pt x="23" y="20"/>
                  </a:moveTo>
                  <a:lnTo>
                    <a:pt x="23" y="20"/>
                  </a:lnTo>
                  <a:lnTo>
                    <a:pt x="21" y="16"/>
                  </a:lnTo>
                  <a:lnTo>
                    <a:pt x="19" y="11"/>
                  </a:lnTo>
                  <a:lnTo>
                    <a:pt x="18" y="8"/>
                  </a:lnTo>
                  <a:lnTo>
                    <a:pt x="17" y="4"/>
                  </a:lnTo>
                  <a:lnTo>
                    <a:pt x="17" y="3"/>
                  </a:lnTo>
                  <a:lnTo>
                    <a:pt x="17" y="2"/>
                  </a:lnTo>
                  <a:lnTo>
                    <a:pt x="17" y="1"/>
                  </a:lnTo>
                  <a:lnTo>
                    <a:pt x="17" y="0"/>
                  </a:lnTo>
                  <a:lnTo>
                    <a:pt x="14" y="0"/>
                  </a:lnTo>
                  <a:lnTo>
                    <a:pt x="11" y="1"/>
                  </a:lnTo>
                  <a:lnTo>
                    <a:pt x="9" y="2"/>
                  </a:lnTo>
                  <a:lnTo>
                    <a:pt x="7" y="3"/>
                  </a:lnTo>
                  <a:lnTo>
                    <a:pt x="6" y="3"/>
                  </a:lnTo>
                  <a:lnTo>
                    <a:pt x="5" y="3"/>
                  </a:lnTo>
                  <a:lnTo>
                    <a:pt x="1" y="7"/>
                  </a:lnTo>
                  <a:lnTo>
                    <a:pt x="0" y="10"/>
                  </a:lnTo>
                  <a:lnTo>
                    <a:pt x="2" y="13"/>
                  </a:lnTo>
                  <a:lnTo>
                    <a:pt x="6" y="16"/>
                  </a:lnTo>
                  <a:lnTo>
                    <a:pt x="7" y="11"/>
                  </a:lnTo>
                  <a:lnTo>
                    <a:pt x="8" y="8"/>
                  </a:lnTo>
                  <a:lnTo>
                    <a:pt x="9" y="6"/>
                  </a:lnTo>
                  <a:lnTo>
                    <a:pt x="9" y="5"/>
                  </a:lnTo>
                  <a:lnTo>
                    <a:pt x="19" y="12"/>
                  </a:lnTo>
                  <a:lnTo>
                    <a:pt x="19" y="14"/>
                  </a:lnTo>
                  <a:lnTo>
                    <a:pt x="18" y="16"/>
                  </a:lnTo>
                  <a:lnTo>
                    <a:pt x="17" y="20"/>
                  </a:lnTo>
                  <a:lnTo>
                    <a:pt x="18" y="20"/>
                  </a:lnTo>
                  <a:lnTo>
                    <a:pt x="20" y="20"/>
                  </a:lnTo>
                  <a:lnTo>
                    <a:pt x="21" y="20"/>
                  </a:lnTo>
                  <a:lnTo>
                    <a:pt x="23" y="20"/>
                  </a:lnTo>
                </a:path>
              </a:pathLst>
            </a:custGeom>
            <a:noFill/>
            <a:ln w="0">
              <a:solidFill>
                <a:srgbClr val="000000"/>
              </a:solidFill>
              <a:prstDash val="solid"/>
              <a:round/>
              <a:headEnd/>
              <a:tailEnd/>
            </a:ln>
          </p:spPr>
          <p:txBody>
            <a:bodyPr/>
            <a:lstStyle/>
            <a:p>
              <a:endParaRPr lang="ja-JP" altLang="en-US"/>
            </a:p>
          </p:txBody>
        </p:sp>
        <p:sp>
          <p:nvSpPr>
            <p:cNvPr id="50515" name="Freeform 549"/>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1 h 10"/>
                <a:gd name="T12" fmla="*/ 0 w 267"/>
                <a:gd name="T13" fmla="*/ 3 h 10"/>
                <a:gd name="T14" fmla="*/ 0 w 267"/>
                <a:gd name="T15" fmla="*/ 4 h 10"/>
                <a:gd name="T16" fmla="*/ 0 w 267"/>
                <a:gd name="T17" fmla="*/ 5 h 10"/>
                <a:gd name="T18" fmla="*/ 0 w 267"/>
                <a:gd name="T19" fmla="*/ 5 h 10"/>
                <a:gd name="T20" fmla="*/ 0 w 267"/>
                <a:gd name="T21" fmla="*/ 5 h 10"/>
                <a:gd name="T22" fmla="*/ 0 w 267"/>
                <a:gd name="T23" fmla="*/ 5 h 10"/>
                <a:gd name="T24" fmla="*/ 0 w 267"/>
                <a:gd name="T25" fmla="*/ 5 h 10"/>
                <a:gd name="T26" fmla="*/ 0 w 267"/>
                <a:gd name="T27" fmla="*/ 6 h 10"/>
                <a:gd name="T28" fmla="*/ 0 w 267"/>
                <a:gd name="T29" fmla="*/ 6 h 10"/>
                <a:gd name="T30" fmla="*/ 0 w 267"/>
                <a:gd name="T31" fmla="*/ 6 h 10"/>
                <a:gd name="T32" fmla="*/ 0 w 267"/>
                <a:gd name="T33" fmla="*/ 7 h 10"/>
                <a:gd name="T34" fmla="*/ 0 w 267"/>
                <a:gd name="T35" fmla="*/ 7 h 10"/>
                <a:gd name="T36" fmla="*/ 0 w 267"/>
                <a:gd name="T37" fmla="*/ 8 h 10"/>
                <a:gd name="T38" fmla="*/ 0 w 267"/>
                <a:gd name="T39" fmla="*/ 8 h 10"/>
                <a:gd name="T40" fmla="*/ 0 w 267"/>
                <a:gd name="T41" fmla="*/ 9 h 10"/>
                <a:gd name="T42" fmla="*/ 12 w 267"/>
                <a:gd name="T43" fmla="*/ 9 h 10"/>
                <a:gd name="T44" fmla="*/ 24 w 267"/>
                <a:gd name="T45" fmla="*/ 9 h 10"/>
                <a:gd name="T46" fmla="*/ 37 w 267"/>
                <a:gd name="T47" fmla="*/ 9 h 10"/>
                <a:gd name="T48" fmla="*/ 51 w 267"/>
                <a:gd name="T49" fmla="*/ 9 h 10"/>
                <a:gd name="T50" fmla="*/ 65 w 267"/>
                <a:gd name="T51" fmla="*/ 9 h 10"/>
                <a:gd name="T52" fmla="*/ 80 w 267"/>
                <a:gd name="T53" fmla="*/ 10 h 10"/>
                <a:gd name="T54" fmla="*/ 96 w 267"/>
                <a:gd name="T55" fmla="*/ 10 h 10"/>
                <a:gd name="T56" fmla="*/ 113 w 267"/>
                <a:gd name="T57" fmla="*/ 10 h 10"/>
                <a:gd name="T58" fmla="*/ 130 w 267"/>
                <a:gd name="T59" fmla="*/ 10 h 10"/>
                <a:gd name="T60" fmla="*/ 147 w 267"/>
                <a:gd name="T61" fmla="*/ 10 h 10"/>
                <a:gd name="T62" fmla="*/ 166 w 267"/>
                <a:gd name="T63" fmla="*/ 10 h 10"/>
                <a:gd name="T64" fmla="*/ 185 w 267"/>
                <a:gd name="T65" fmla="*/ 10 h 10"/>
                <a:gd name="T66" fmla="*/ 203 w 267"/>
                <a:gd name="T67" fmla="*/ 9 h 10"/>
                <a:gd name="T68" fmla="*/ 223 w 267"/>
                <a:gd name="T69" fmla="*/ 9 h 10"/>
                <a:gd name="T70" fmla="*/ 243 w 267"/>
                <a:gd name="T71" fmla="*/ 9 h 10"/>
                <a:gd name="T72" fmla="*/ 263 w 267"/>
                <a:gd name="T73" fmla="*/ 9 h 10"/>
                <a:gd name="T74" fmla="*/ 267 w 267"/>
                <a:gd name="T75" fmla="*/ 0 h 10"/>
                <a:gd name="T76" fmla="*/ 246 w 267"/>
                <a:gd name="T77" fmla="*/ 1 h 10"/>
                <a:gd name="T78" fmla="*/ 226 w 267"/>
                <a:gd name="T79" fmla="*/ 1 h 10"/>
                <a:gd name="T80" fmla="*/ 206 w 267"/>
                <a:gd name="T81" fmla="*/ 1 h 10"/>
                <a:gd name="T82" fmla="*/ 187 w 267"/>
                <a:gd name="T83" fmla="*/ 1 h 10"/>
                <a:gd name="T84" fmla="*/ 168 w 267"/>
                <a:gd name="T85" fmla="*/ 1 h 10"/>
                <a:gd name="T86" fmla="*/ 149 w 267"/>
                <a:gd name="T87" fmla="*/ 1 h 10"/>
                <a:gd name="T88" fmla="*/ 132 w 267"/>
                <a:gd name="T89" fmla="*/ 1 h 10"/>
                <a:gd name="T90" fmla="*/ 114 w 267"/>
                <a:gd name="T91" fmla="*/ 1 h 10"/>
                <a:gd name="T92" fmla="*/ 98 w 267"/>
                <a:gd name="T93" fmla="*/ 1 h 10"/>
                <a:gd name="T94" fmla="*/ 81 w 267"/>
                <a:gd name="T95" fmla="*/ 1 h 10"/>
                <a:gd name="T96" fmla="*/ 66 w 267"/>
                <a:gd name="T97" fmla="*/ 1 h 10"/>
                <a:gd name="T98" fmla="*/ 51 w 267"/>
                <a:gd name="T99" fmla="*/ 1 h 10"/>
                <a:gd name="T100" fmla="*/ 37 w 267"/>
                <a:gd name="T101" fmla="*/ 1 h 10"/>
                <a:gd name="T102" fmla="*/ 24 w 267"/>
                <a:gd name="T103" fmla="*/ 1 h 10"/>
                <a:gd name="T104" fmla="*/ 12 w 267"/>
                <a:gd name="T105" fmla="*/ 0 h 10"/>
                <a:gd name="T106" fmla="*/ 0 w 267"/>
                <a:gd name="T107" fmla="*/ 0 h 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7"/>
                <a:gd name="T163" fmla="*/ 0 h 10"/>
                <a:gd name="T164" fmla="*/ 267 w 267"/>
                <a:gd name="T165" fmla="*/ 10 h 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close/>
                </a:path>
              </a:pathLst>
            </a:custGeom>
            <a:solidFill>
              <a:srgbClr val="BFBFBF"/>
            </a:solidFill>
            <a:ln w="9525">
              <a:noFill/>
              <a:round/>
              <a:headEnd/>
              <a:tailEnd/>
            </a:ln>
          </p:spPr>
          <p:txBody>
            <a:bodyPr/>
            <a:lstStyle/>
            <a:p>
              <a:endParaRPr lang="ja-JP" altLang="en-US"/>
            </a:p>
          </p:txBody>
        </p:sp>
        <p:sp>
          <p:nvSpPr>
            <p:cNvPr id="50516" name="Freeform 550"/>
            <p:cNvSpPr>
              <a:spLocks/>
            </p:cNvSpPr>
            <p:nvPr/>
          </p:nvSpPr>
          <p:spPr bwMode="auto">
            <a:xfrm>
              <a:off x="3555" y="185"/>
              <a:ext cx="267" cy="10"/>
            </a:xfrm>
            <a:custGeom>
              <a:avLst/>
              <a:gdLst>
                <a:gd name="T0" fmla="*/ 0 w 267"/>
                <a:gd name="T1" fmla="*/ 0 h 10"/>
                <a:gd name="T2" fmla="*/ 0 w 267"/>
                <a:gd name="T3" fmla="*/ 0 h 10"/>
                <a:gd name="T4" fmla="*/ 0 w 267"/>
                <a:gd name="T5" fmla="*/ 0 h 10"/>
                <a:gd name="T6" fmla="*/ 0 w 267"/>
                <a:gd name="T7" fmla="*/ 0 h 10"/>
                <a:gd name="T8" fmla="*/ 0 w 267"/>
                <a:gd name="T9" fmla="*/ 0 h 10"/>
                <a:gd name="T10" fmla="*/ 0 w 267"/>
                <a:gd name="T11" fmla="*/ 0 h 10"/>
                <a:gd name="T12" fmla="*/ 0 w 267"/>
                <a:gd name="T13" fmla="*/ 0 h 10"/>
                <a:gd name="T14" fmla="*/ 0 w 267"/>
                <a:gd name="T15" fmla="*/ 1 h 10"/>
                <a:gd name="T16" fmla="*/ 0 w 267"/>
                <a:gd name="T17" fmla="*/ 3 h 10"/>
                <a:gd name="T18" fmla="*/ 0 w 267"/>
                <a:gd name="T19" fmla="*/ 4 h 10"/>
                <a:gd name="T20" fmla="*/ 0 w 267"/>
                <a:gd name="T21" fmla="*/ 5 h 10"/>
                <a:gd name="T22" fmla="*/ 0 w 267"/>
                <a:gd name="T23" fmla="*/ 5 h 10"/>
                <a:gd name="T24" fmla="*/ 0 w 267"/>
                <a:gd name="T25" fmla="*/ 5 h 10"/>
                <a:gd name="T26" fmla="*/ 0 w 267"/>
                <a:gd name="T27" fmla="*/ 5 h 10"/>
                <a:gd name="T28" fmla="*/ 0 w 267"/>
                <a:gd name="T29" fmla="*/ 5 h 10"/>
                <a:gd name="T30" fmla="*/ 0 w 267"/>
                <a:gd name="T31" fmla="*/ 5 h 10"/>
                <a:gd name="T32" fmla="*/ 0 w 267"/>
                <a:gd name="T33" fmla="*/ 5 h 10"/>
                <a:gd name="T34" fmla="*/ 0 w 267"/>
                <a:gd name="T35" fmla="*/ 6 h 10"/>
                <a:gd name="T36" fmla="*/ 0 w 267"/>
                <a:gd name="T37" fmla="*/ 6 h 10"/>
                <a:gd name="T38" fmla="*/ 0 w 267"/>
                <a:gd name="T39" fmla="*/ 6 h 10"/>
                <a:gd name="T40" fmla="*/ 0 w 267"/>
                <a:gd name="T41" fmla="*/ 7 h 10"/>
                <a:gd name="T42" fmla="*/ 0 w 267"/>
                <a:gd name="T43" fmla="*/ 7 h 10"/>
                <a:gd name="T44" fmla="*/ 0 w 267"/>
                <a:gd name="T45" fmla="*/ 7 h 10"/>
                <a:gd name="T46" fmla="*/ 0 w 267"/>
                <a:gd name="T47" fmla="*/ 8 h 10"/>
                <a:gd name="T48" fmla="*/ 0 w 267"/>
                <a:gd name="T49" fmla="*/ 8 h 10"/>
                <a:gd name="T50" fmla="*/ 0 w 267"/>
                <a:gd name="T51" fmla="*/ 9 h 10"/>
                <a:gd name="T52" fmla="*/ 0 w 267"/>
                <a:gd name="T53" fmla="*/ 9 h 10"/>
                <a:gd name="T54" fmla="*/ 12 w 267"/>
                <a:gd name="T55" fmla="*/ 9 h 10"/>
                <a:gd name="T56" fmla="*/ 24 w 267"/>
                <a:gd name="T57" fmla="*/ 9 h 10"/>
                <a:gd name="T58" fmla="*/ 37 w 267"/>
                <a:gd name="T59" fmla="*/ 9 h 10"/>
                <a:gd name="T60" fmla="*/ 51 w 267"/>
                <a:gd name="T61" fmla="*/ 9 h 10"/>
                <a:gd name="T62" fmla="*/ 65 w 267"/>
                <a:gd name="T63" fmla="*/ 9 h 10"/>
                <a:gd name="T64" fmla="*/ 80 w 267"/>
                <a:gd name="T65" fmla="*/ 10 h 10"/>
                <a:gd name="T66" fmla="*/ 96 w 267"/>
                <a:gd name="T67" fmla="*/ 10 h 10"/>
                <a:gd name="T68" fmla="*/ 113 w 267"/>
                <a:gd name="T69" fmla="*/ 10 h 10"/>
                <a:gd name="T70" fmla="*/ 130 w 267"/>
                <a:gd name="T71" fmla="*/ 10 h 10"/>
                <a:gd name="T72" fmla="*/ 147 w 267"/>
                <a:gd name="T73" fmla="*/ 10 h 10"/>
                <a:gd name="T74" fmla="*/ 166 w 267"/>
                <a:gd name="T75" fmla="*/ 10 h 10"/>
                <a:gd name="T76" fmla="*/ 185 w 267"/>
                <a:gd name="T77" fmla="*/ 10 h 10"/>
                <a:gd name="T78" fmla="*/ 203 w 267"/>
                <a:gd name="T79" fmla="*/ 9 h 10"/>
                <a:gd name="T80" fmla="*/ 223 w 267"/>
                <a:gd name="T81" fmla="*/ 9 h 10"/>
                <a:gd name="T82" fmla="*/ 243 w 267"/>
                <a:gd name="T83" fmla="*/ 9 h 10"/>
                <a:gd name="T84" fmla="*/ 263 w 267"/>
                <a:gd name="T85" fmla="*/ 9 h 10"/>
                <a:gd name="T86" fmla="*/ 267 w 267"/>
                <a:gd name="T87" fmla="*/ 0 h 10"/>
                <a:gd name="T88" fmla="*/ 267 w 267"/>
                <a:gd name="T89" fmla="*/ 0 h 10"/>
                <a:gd name="T90" fmla="*/ 246 w 267"/>
                <a:gd name="T91" fmla="*/ 1 h 10"/>
                <a:gd name="T92" fmla="*/ 226 w 267"/>
                <a:gd name="T93" fmla="*/ 1 h 10"/>
                <a:gd name="T94" fmla="*/ 206 w 267"/>
                <a:gd name="T95" fmla="*/ 1 h 10"/>
                <a:gd name="T96" fmla="*/ 187 w 267"/>
                <a:gd name="T97" fmla="*/ 1 h 10"/>
                <a:gd name="T98" fmla="*/ 168 w 267"/>
                <a:gd name="T99" fmla="*/ 1 h 10"/>
                <a:gd name="T100" fmla="*/ 149 w 267"/>
                <a:gd name="T101" fmla="*/ 1 h 10"/>
                <a:gd name="T102" fmla="*/ 132 w 267"/>
                <a:gd name="T103" fmla="*/ 1 h 10"/>
                <a:gd name="T104" fmla="*/ 114 w 267"/>
                <a:gd name="T105" fmla="*/ 1 h 10"/>
                <a:gd name="T106" fmla="*/ 98 w 267"/>
                <a:gd name="T107" fmla="*/ 1 h 10"/>
                <a:gd name="T108" fmla="*/ 81 w 267"/>
                <a:gd name="T109" fmla="*/ 1 h 10"/>
                <a:gd name="T110" fmla="*/ 66 w 267"/>
                <a:gd name="T111" fmla="*/ 1 h 10"/>
                <a:gd name="T112" fmla="*/ 51 w 267"/>
                <a:gd name="T113" fmla="*/ 1 h 10"/>
                <a:gd name="T114" fmla="*/ 37 w 267"/>
                <a:gd name="T115" fmla="*/ 1 h 10"/>
                <a:gd name="T116" fmla="*/ 24 w 267"/>
                <a:gd name="T117" fmla="*/ 1 h 10"/>
                <a:gd name="T118" fmla="*/ 12 w 267"/>
                <a:gd name="T119" fmla="*/ 0 h 10"/>
                <a:gd name="T120" fmla="*/ 0 w 267"/>
                <a:gd name="T121" fmla="*/ 0 h 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10"/>
                <a:gd name="T185" fmla="*/ 267 w 267"/>
                <a:gd name="T186" fmla="*/ 10 h 1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10">
                  <a:moveTo>
                    <a:pt x="0" y="0"/>
                  </a:moveTo>
                  <a:lnTo>
                    <a:pt x="0" y="0"/>
                  </a:lnTo>
                  <a:lnTo>
                    <a:pt x="0" y="1"/>
                  </a:lnTo>
                  <a:lnTo>
                    <a:pt x="0" y="3"/>
                  </a:lnTo>
                  <a:lnTo>
                    <a:pt x="0" y="4"/>
                  </a:lnTo>
                  <a:lnTo>
                    <a:pt x="0" y="5"/>
                  </a:lnTo>
                  <a:lnTo>
                    <a:pt x="0" y="6"/>
                  </a:lnTo>
                  <a:lnTo>
                    <a:pt x="0" y="7"/>
                  </a:lnTo>
                  <a:lnTo>
                    <a:pt x="0" y="8"/>
                  </a:lnTo>
                  <a:lnTo>
                    <a:pt x="0" y="9"/>
                  </a:lnTo>
                  <a:lnTo>
                    <a:pt x="12" y="9"/>
                  </a:lnTo>
                  <a:lnTo>
                    <a:pt x="24" y="9"/>
                  </a:lnTo>
                  <a:lnTo>
                    <a:pt x="37" y="9"/>
                  </a:lnTo>
                  <a:lnTo>
                    <a:pt x="51" y="9"/>
                  </a:lnTo>
                  <a:lnTo>
                    <a:pt x="65" y="9"/>
                  </a:lnTo>
                  <a:lnTo>
                    <a:pt x="80" y="10"/>
                  </a:lnTo>
                  <a:lnTo>
                    <a:pt x="96" y="10"/>
                  </a:lnTo>
                  <a:lnTo>
                    <a:pt x="113" y="10"/>
                  </a:lnTo>
                  <a:lnTo>
                    <a:pt x="130" y="10"/>
                  </a:lnTo>
                  <a:lnTo>
                    <a:pt x="147" y="10"/>
                  </a:lnTo>
                  <a:lnTo>
                    <a:pt x="166" y="10"/>
                  </a:lnTo>
                  <a:lnTo>
                    <a:pt x="185" y="10"/>
                  </a:lnTo>
                  <a:lnTo>
                    <a:pt x="203" y="9"/>
                  </a:lnTo>
                  <a:lnTo>
                    <a:pt x="223" y="9"/>
                  </a:lnTo>
                  <a:lnTo>
                    <a:pt x="243" y="9"/>
                  </a:lnTo>
                  <a:lnTo>
                    <a:pt x="263" y="9"/>
                  </a:lnTo>
                  <a:lnTo>
                    <a:pt x="267" y="0"/>
                  </a:lnTo>
                  <a:lnTo>
                    <a:pt x="246" y="1"/>
                  </a:lnTo>
                  <a:lnTo>
                    <a:pt x="226" y="1"/>
                  </a:lnTo>
                  <a:lnTo>
                    <a:pt x="206" y="1"/>
                  </a:lnTo>
                  <a:lnTo>
                    <a:pt x="187" y="1"/>
                  </a:lnTo>
                  <a:lnTo>
                    <a:pt x="168" y="1"/>
                  </a:lnTo>
                  <a:lnTo>
                    <a:pt x="149" y="1"/>
                  </a:lnTo>
                  <a:lnTo>
                    <a:pt x="132" y="1"/>
                  </a:lnTo>
                  <a:lnTo>
                    <a:pt x="114" y="1"/>
                  </a:lnTo>
                  <a:lnTo>
                    <a:pt x="98" y="1"/>
                  </a:lnTo>
                  <a:lnTo>
                    <a:pt x="81" y="1"/>
                  </a:lnTo>
                  <a:lnTo>
                    <a:pt x="66" y="1"/>
                  </a:lnTo>
                  <a:lnTo>
                    <a:pt x="51" y="1"/>
                  </a:lnTo>
                  <a:lnTo>
                    <a:pt x="37" y="1"/>
                  </a:lnTo>
                  <a:lnTo>
                    <a:pt x="24" y="1"/>
                  </a:lnTo>
                  <a:lnTo>
                    <a:pt x="12" y="0"/>
                  </a:lnTo>
                  <a:lnTo>
                    <a:pt x="0" y="0"/>
                  </a:lnTo>
                </a:path>
              </a:pathLst>
            </a:custGeom>
            <a:noFill/>
            <a:ln w="0">
              <a:solidFill>
                <a:srgbClr val="000000"/>
              </a:solidFill>
              <a:prstDash val="solid"/>
              <a:round/>
              <a:headEnd/>
              <a:tailEnd/>
            </a:ln>
          </p:spPr>
          <p:txBody>
            <a:bodyPr/>
            <a:lstStyle/>
            <a:p>
              <a:endParaRPr lang="ja-JP" altLang="en-US"/>
            </a:p>
          </p:txBody>
        </p:sp>
        <p:sp>
          <p:nvSpPr>
            <p:cNvPr id="50517" name="Freeform 551"/>
            <p:cNvSpPr>
              <a:spLocks/>
            </p:cNvSpPr>
            <p:nvPr/>
          </p:nvSpPr>
          <p:spPr bwMode="auto">
            <a:xfrm>
              <a:off x="3555" y="190"/>
              <a:ext cx="1" cy="2"/>
            </a:xfrm>
            <a:custGeom>
              <a:avLst/>
              <a:gdLst>
                <a:gd name="T0" fmla="*/ 0 w 1"/>
                <a:gd name="T1" fmla="*/ 0 h 2"/>
                <a:gd name="T2" fmla="*/ 0 w 1"/>
                <a:gd name="T3" fmla="*/ 1 h 2"/>
                <a:gd name="T4" fmla="*/ 0 w 1"/>
                <a:gd name="T5" fmla="*/ 1 h 2"/>
                <a:gd name="T6" fmla="*/ 0 w 1"/>
                <a:gd name="T7" fmla="*/ 1 h 2"/>
                <a:gd name="T8" fmla="*/ 0 w 1"/>
                <a:gd name="T9" fmla="*/ 2 h 2"/>
                <a:gd name="T10" fmla="*/ 0 w 1"/>
                <a:gd name="T11" fmla="*/ 1 h 2"/>
                <a:gd name="T12" fmla="*/ 0 w 1"/>
                <a:gd name="T13" fmla="*/ 1 h 2"/>
                <a:gd name="T14" fmla="*/ 0 w 1"/>
                <a:gd name="T15" fmla="*/ 1 h 2"/>
                <a:gd name="T16" fmla="*/ 0 w 1"/>
                <a:gd name="T17" fmla="*/ 0 h 2"/>
                <a:gd name="T18" fmla="*/ 0 w 1"/>
                <a:gd name="T19" fmla="*/ 0 h 2"/>
                <a:gd name="T20" fmla="*/ 0 w 1"/>
                <a:gd name="T21" fmla="*/ 0 h 2"/>
                <a:gd name="T22" fmla="*/ 0 w 1"/>
                <a:gd name="T23" fmla="*/ 0 h 2"/>
                <a:gd name="T24" fmla="*/ 0 w 1"/>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2"/>
                <a:gd name="T41" fmla="*/ 1 w 1"/>
                <a:gd name="T42" fmla="*/ 2 h 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2">
                  <a:moveTo>
                    <a:pt x="0" y="0"/>
                  </a:moveTo>
                  <a:lnTo>
                    <a:pt x="0" y="1"/>
                  </a:lnTo>
                  <a:lnTo>
                    <a:pt x="0" y="2"/>
                  </a:lnTo>
                  <a:lnTo>
                    <a:pt x="0" y="1"/>
                  </a:lnTo>
                  <a:lnTo>
                    <a:pt x="0" y="0"/>
                  </a:lnTo>
                  <a:close/>
                </a:path>
              </a:pathLst>
            </a:custGeom>
            <a:solidFill>
              <a:srgbClr val="FFFFFF"/>
            </a:solidFill>
            <a:ln w="9525">
              <a:noFill/>
              <a:round/>
              <a:headEnd/>
              <a:tailEnd/>
            </a:ln>
          </p:spPr>
          <p:txBody>
            <a:bodyPr/>
            <a:lstStyle/>
            <a:p>
              <a:endParaRPr lang="ja-JP" altLang="en-US"/>
            </a:p>
          </p:txBody>
        </p:sp>
        <p:sp>
          <p:nvSpPr>
            <p:cNvPr id="50518" name="Freeform 552"/>
            <p:cNvSpPr>
              <a:spLocks/>
            </p:cNvSpPr>
            <p:nvPr/>
          </p:nvSpPr>
          <p:spPr bwMode="auto">
            <a:xfrm>
              <a:off x="3555" y="190"/>
              <a:ext cx="1" cy="2"/>
            </a:xfrm>
            <a:custGeom>
              <a:avLst/>
              <a:gdLst>
                <a:gd name="T0" fmla="*/ 0 w 1"/>
                <a:gd name="T1" fmla="*/ 0 h 2"/>
                <a:gd name="T2" fmla="*/ 0 w 1"/>
                <a:gd name="T3" fmla="*/ 0 h 2"/>
                <a:gd name="T4" fmla="*/ 0 w 1"/>
                <a:gd name="T5" fmla="*/ 1 h 2"/>
                <a:gd name="T6" fmla="*/ 0 w 1"/>
                <a:gd name="T7" fmla="*/ 1 h 2"/>
                <a:gd name="T8" fmla="*/ 0 w 1"/>
                <a:gd name="T9" fmla="*/ 1 h 2"/>
                <a:gd name="T10" fmla="*/ 0 w 1"/>
                <a:gd name="T11" fmla="*/ 2 h 2"/>
                <a:gd name="T12" fmla="*/ 0 w 1"/>
                <a:gd name="T13" fmla="*/ 2 h 2"/>
                <a:gd name="T14" fmla="*/ 0 w 1"/>
                <a:gd name="T15" fmla="*/ 1 h 2"/>
                <a:gd name="T16" fmla="*/ 0 w 1"/>
                <a:gd name="T17" fmla="*/ 1 h 2"/>
                <a:gd name="T18" fmla="*/ 0 w 1"/>
                <a:gd name="T19" fmla="*/ 1 h 2"/>
                <a:gd name="T20" fmla="*/ 0 w 1"/>
                <a:gd name="T21" fmla="*/ 0 h 2"/>
                <a:gd name="T22" fmla="*/ 0 w 1"/>
                <a:gd name="T23" fmla="*/ 0 h 2"/>
                <a:gd name="T24" fmla="*/ 0 w 1"/>
                <a:gd name="T25" fmla="*/ 0 h 2"/>
                <a:gd name="T26" fmla="*/ 0 w 1"/>
                <a:gd name="T27" fmla="*/ 0 h 2"/>
                <a:gd name="T28" fmla="*/ 0 w 1"/>
                <a:gd name="T29" fmla="*/ 0 h 2"/>
                <a:gd name="T30" fmla="*/ 0 w 1"/>
                <a:gd name="T31" fmla="*/ 0 h 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2"/>
                <a:gd name="T50" fmla="*/ 1 w 1"/>
                <a:gd name="T51" fmla="*/ 2 h 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2">
                  <a:moveTo>
                    <a:pt x="0" y="0"/>
                  </a:moveTo>
                  <a:lnTo>
                    <a:pt x="0" y="0"/>
                  </a:lnTo>
                  <a:lnTo>
                    <a:pt x="0" y="1"/>
                  </a:lnTo>
                  <a:lnTo>
                    <a:pt x="0" y="2"/>
                  </a:lnTo>
                  <a:lnTo>
                    <a:pt x="0" y="1"/>
                  </a:lnTo>
                  <a:lnTo>
                    <a:pt x="0" y="0"/>
                  </a:lnTo>
                </a:path>
              </a:pathLst>
            </a:custGeom>
            <a:noFill/>
            <a:ln w="0">
              <a:solidFill>
                <a:srgbClr val="000000"/>
              </a:solidFill>
              <a:prstDash val="solid"/>
              <a:round/>
              <a:headEnd/>
              <a:tailEnd/>
            </a:ln>
          </p:spPr>
          <p:txBody>
            <a:bodyPr/>
            <a:lstStyle/>
            <a:p>
              <a:endParaRPr lang="ja-JP" altLang="en-US"/>
            </a:p>
          </p:txBody>
        </p:sp>
        <p:sp>
          <p:nvSpPr>
            <p:cNvPr id="50519" name="Freeform 553"/>
            <p:cNvSpPr>
              <a:spLocks/>
            </p:cNvSpPr>
            <p:nvPr/>
          </p:nvSpPr>
          <p:spPr bwMode="auto">
            <a:xfrm>
              <a:off x="3555" y="81"/>
              <a:ext cx="303" cy="105"/>
            </a:xfrm>
            <a:custGeom>
              <a:avLst/>
              <a:gdLst>
                <a:gd name="T0" fmla="*/ 303 w 303"/>
                <a:gd name="T1" fmla="*/ 5 h 105"/>
                <a:gd name="T2" fmla="*/ 290 w 303"/>
                <a:gd name="T3" fmla="*/ 3 h 105"/>
                <a:gd name="T4" fmla="*/ 277 w 303"/>
                <a:gd name="T5" fmla="*/ 2 h 105"/>
                <a:gd name="T6" fmla="*/ 264 w 303"/>
                <a:gd name="T7" fmla="*/ 1 h 105"/>
                <a:gd name="T8" fmla="*/ 252 w 303"/>
                <a:gd name="T9" fmla="*/ 0 h 105"/>
                <a:gd name="T10" fmla="*/ 240 w 303"/>
                <a:gd name="T11" fmla="*/ 0 h 105"/>
                <a:gd name="T12" fmla="*/ 231 w 303"/>
                <a:gd name="T13" fmla="*/ 0 h 105"/>
                <a:gd name="T14" fmla="*/ 222 w 303"/>
                <a:gd name="T15" fmla="*/ 0 h 105"/>
                <a:gd name="T16" fmla="*/ 216 w 303"/>
                <a:gd name="T17" fmla="*/ 1 h 105"/>
                <a:gd name="T18" fmla="*/ 215 w 303"/>
                <a:gd name="T19" fmla="*/ 1 h 105"/>
                <a:gd name="T20" fmla="*/ 215 w 303"/>
                <a:gd name="T21" fmla="*/ 1 h 105"/>
                <a:gd name="T22" fmla="*/ 211 w 303"/>
                <a:gd name="T23" fmla="*/ 2 h 105"/>
                <a:gd name="T24" fmla="*/ 206 w 303"/>
                <a:gd name="T25" fmla="*/ 3 h 105"/>
                <a:gd name="T26" fmla="*/ 202 w 303"/>
                <a:gd name="T27" fmla="*/ 6 h 105"/>
                <a:gd name="T28" fmla="*/ 196 w 303"/>
                <a:gd name="T29" fmla="*/ 9 h 105"/>
                <a:gd name="T30" fmla="*/ 200 w 303"/>
                <a:gd name="T31" fmla="*/ 9 h 105"/>
                <a:gd name="T32" fmla="*/ 205 w 303"/>
                <a:gd name="T33" fmla="*/ 9 h 105"/>
                <a:gd name="T34" fmla="*/ 209 w 303"/>
                <a:gd name="T35" fmla="*/ 9 h 105"/>
                <a:gd name="T36" fmla="*/ 214 w 303"/>
                <a:gd name="T37" fmla="*/ 10 h 105"/>
                <a:gd name="T38" fmla="*/ 220 w 303"/>
                <a:gd name="T39" fmla="*/ 12 h 105"/>
                <a:gd name="T40" fmla="*/ 221 w 303"/>
                <a:gd name="T41" fmla="*/ 15 h 105"/>
                <a:gd name="T42" fmla="*/ 219 w 303"/>
                <a:gd name="T43" fmla="*/ 18 h 105"/>
                <a:gd name="T44" fmla="*/ 217 w 303"/>
                <a:gd name="T45" fmla="*/ 19 h 105"/>
                <a:gd name="T46" fmla="*/ 121 w 303"/>
                <a:gd name="T47" fmla="*/ 56 h 105"/>
                <a:gd name="T48" fmla="*/ 117 w 303"/>
                <a:gd name="T49" fmla="*/ 59 h 105"/>
                <a:gd name="T50" fmla="*/ 113 w 303"/>
                <a:gd name="T51" fmla="*/ 60 h 105"/>
                <a:gd name="T52" fmla="*/ 97 w 303"/>
                <a:gd name="T53" fmla="*/ 63 h 105"/>
                <a:gd name="T54" fmla="*/ 80 w 303"/>
                <a:gd name="T55" fmla="*/ 66 h 105"/>
                <a:gd name="T56" fmla="*/ 62 w 303"/>
                <a:gd name="T57" fmla="*/ 70 h 105"/>
                <a:gd name="T58" fmla="*/ 45 w 303"/>
                <a:gd name="T59" fmla="*/ 76 h 105"/>
                <a:gd name="T60" fmla="*/ 29 w 303"/>
                <a:gd name="T61" fmla="*/ 81 h 105"/>
                <a:gd name="T62" fmla="*/ 16 w 303"/>
                <a:gd name="T63" fmla="*/ 88 h 105"/>
                <a:gd name="T64" fmla="*/ 6 w 303"/>
                <a:gd name="T65" fmla="*/ 94 h 105"/>
                <a:gd name="T66" fmla="*/ 1 w 303"/>
                <a:gd name="T67" fmla="*/ 100 h 105"/>
                <a:gd name="T68" fmla="*/ 0 w 303"/>
                <a:gd name="T69" fmla="*/ 102 h 105"/>
                <a:gd name="T70" fmla="*/ 0 w 303"/>
                <a:gd name="T71" fmla="*/ 103 h 105"/>
                <a:gd name="T72" fmla="*/ 0 w 303"/>
                <a:gd name="T73" fmla="*/ 104 h 105"/>
                <a:gd name="T74" fmla="*/ 0 w 303"/>
                <a:gd name="T75" fmla="*/ 104 h 105"/>
                <a:gd name="T76" fmla="*/ 0 w 303"/>
                <a:gd name="T77" fmla="*/ 104 h 105"/>
                <a:gd name="T78" fmla="*/ 0 w 303"/>
                <a:gd name="T79" fmla="*/ 104 h 105"/>
                <a:gd name="T80" fmla="*/ 24 w 303"/>
                <a:gd name="T81" fmla="*/ 105 h 105"/>
                <a:gd name="T82" fmla="*/ 51 w 303"/>
                <a:gd name="T83" fmla="*/ 105 h 105"/>
                <a:gd name="T84" fmla="*/ 81 w 303"/>
                <a:gd name="T85" fmla="*/ 105 h 105"/>
                <a:gd name="T86" fmla="*/ 114 w 303"/>
                <a:gd name="T87" fmla="*/ 105 h 105"/>
                <a:gd name="T88" fmla="*/ 149 w 303"/>
                <a:gd name="T89" fmla="*/ 105 h 105"/>
                <a:gd name="T90" fmla="*/ 187 w 303"/>
                <a:gd name="T91" fmla="*/ 105 h 105"/>
                <a:gd name="T92" fmla="*/ 226 w 303"/>
                <a:gd name="T93" fmla="*/ 105 h 105"/>
                <a:gd name="T94" fmla="*/ 267 w 303"/>
                <a:gd name="T95" fmla="*/ 104 h 105"/>
                <a:gd name="T96" fmla="*/ 270 w 303"/>
                <a:gd name="T97" fmla="*/ 69 h 105"/>
                <a:gd name="T98" fmla="*/ 253 w 303"/>
                <a:gd name="T99" fmla="*/ 69 h 105"/>
                <a:gd name="T100" fmla="*/ 237 w 303"/>
                <a:gd name="T101" fmla="*/ 69 h 105"/>
                <a:gd name="T102" fmla="*/ 223 w 303"/>
                <a:gd name="T103" fmla="*/ 69 h 105"/>
                <a:gd name="T104" fmla="*/ 233 w 303"/>
                <a:gd name="T105" fmla="*/ 14 h 105"/>
                <a:gd name="T106" fmla="*/ 239 w 303"/>
                <a:gd name="T107" fmla="*/ 14 h 105"/>
                <a:gd name="T108" fmla="*/ 254 w 303"/>
                <a:gd name="T109" fmla="*/ 16 h 105"/>
                <a:gd name="T110" fmla="*/ 274 w 303"/>
                <a:gd name="T111" fmla="*/ 17 h 105"/>
                <a:gd name="T112" fmla="*/ 298 w 303"/>
                <a:gd name="T113" fmla="*/ 19 h 10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3"/>
                <a:gd name="T172" fmla="*/ 0 h 105"/>
                <a:gd name="T173" fmla="*/ 303 w 303"/>
                <a:gd name="T174" fmla="*/ 105 h 10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close/>
                </a:path>
              </a:pathLst>
            </a:custGeom>
            <a:solidFill>
              <a:srgbClr val="FFFFFF"/>
            </a:solidFill>
            <a:ln w="9525">
              <a:noFill/>
              <a:round/>
              <a:headEnd/>
              <a:tailEnd/>
            </a:ln>
          </p:spPr>
          <p:txBody>
            <a:bodyPr/>
            <a:lstStyle/>
            <a:p>
              <a:endParaRPr lang="ja-JP" altLang="en-US"/>
            </a:p>
          </p:txBody>
        </p:sp>
        <p:sp>
          <p:nvSpPr>
            <p:cNvPr id="50520" name="Freeform 554"/>
            <p:cNvSpPr>
              <a:spLocks/>
            </p:cNvSpPr>
            <p:nvPr/>
          </p:nvSpPr>
          <p:spPr bwMode="auto">
            <a:xfrm>
              <a:off x="3555" y="81"/>
              <a:ext cx="303" cy="105"/>
            </a:xfrm>
            <a:custGeom>
              <a:avLst/>
              <a:gdLst>
                <a:gd name="T0" fmla="*/ 303 w 303"/>
                <a:gd name="T1" fmla="*/ 5 h 105"/>
                <a:gd name="T2" fmla="*/ 297 w 303"/>
                <a:gd name="T3" fmla="*/ 4 h 105"/>
                <a:gd name="T4" fmla="*/ 284 w 303"/>
                <a:gd name="T5" fmla="*/ 3 h 105"/>
                <a:gd name="T6" fmla="*/ 271 w 303"/>
                <a:gd name="T7" fmla="*/ 2 h 105"/>
                <a:gd name="T8" fmla="*/ 258 w 303"/>
                <a:gd name="T9" fmla="*/ 1 h 105"/>
                <a:gd name="T10" fmla="*/ 246 w 303"/>
                <a:gd name="T11" fmla="*/ 0 h 105"/>
                <a:gd name="T12" fmla="*/ 235 w 303"/>
                <a:gd name="T13" fmla="*/ 0 h 105"/>
                <a:gd name="T14" fmla="*/ 226 w 303"/>
                <a:gd name="T15" fmla="*/ 0 h 105"/>
                <a:gd name="T16" fmla="*/ 218 w 303"/>
                <a:gd name="T17" fmla="*/ 0 h 105"/>
                <a:gd name="T18" fmla="*/ 216 w 303"/>
                <a:gd name="T19" fmla="*/ 1 h 105"/>
                <a:gd name="T20" fmla="*/ 215 w 303"/>
                <a:gd name="T21" fmla="*/ 1 h 105"/>
                <a:gd name="T22" fmla="*/ 215 w 303"/>
                <a:gd name="T23" fmla="*/ 1 h 105"/>
                <a:gd name="T24" fmla="*/ 213 w 303"/>
                <a:gd name="T25" fmla="*/ 1 h 105"/>
                <a:gd name="T26" fmla="*/ 209 w 303"/>
                <a:gd name="T27" fmla="*/ 2 h 105"/>
                <a:gd name="T28" fmla="*/ 204 w 303"/>
                <a:gd name="T29" fmla="*/ 4 h 105"/>
                <a:gd name="T30" fmla="*/ 199 w 303"/>
                <a:gd name="T31" fmla="*/ 7 h 105"/>
                <a:gd name="T32" fmla="*/ 196 w 303"/>
                <a:gd name="T33" fmla="*/ 9 h 105"/>
                <a:gd name="T34" fmla="*/ 200 w 303"/>
                <a:gd name="T35" fmla="*/ 9 h 105"/>
                <a:gd name="T36" fmla="*/ 205 w 303"/>
                <a:gd name="T37" fmla="*/ 9 h 105"/>
                <a:gd name="T38" fmla="*/ 209 w 303"/>
                <a:gd name="T39" fmla="*/ 9 h 105"/>
                <a:gd name="T40" fmla="*/ 214 w 303"/>
                <a:gd name="T41" fmla="*/ 10 h 105"/>
                <a:gd name="T42" fmla="*/ 218 w 303"/>
                <a:gd name="T43" fmla="*/ 11 h 105"/>
                <a:gd name="T44" fmla="*/ 221 w 303"/>
                <a:gd name="T45" fmla="*/ 13 h 105"/>
                <a:gd name="T46" fmla="*/ 220 w 303"/>
                <a:gd name="T47" fmla="*/ 17 h 105"/>
                <a:gd name="T48" fmla="*/ 218 w 303"/>
                <a:gd name="T49" fmla="*/ 19 h 105"/>
                <a:gd name="T50" fmla="*/ 189 w 303"/>
                <a:gd name="T51" fmla="*/ 67 h 105"/>
                <a:gd name="T52" fmla="*/ 121 w 303"/>
                <a:gd name="T53" fmla="*/ 56 h 105"/>
                <a:gd name="T54" fmla="*/ 117 w 303"/>
                <a:gd name="T55" fmla="*/ 59 h 105"/>
                <a:gd name="T56" fmla="*/ 113 w 303"/>
                <a:gd name="T57" fmla="*/ 60 h 105"/>
                <a:gd name="T58" fmla="*/ 105 w 303"/>
                <a:gd name="T59" fmla="*/ 61 h 105"/>
                <a:gd name="T60" fmla="*/ 89 w 303"/>
                <a:gd name="T61" fmla="*/ 64 h 105"/>
                <a:gd name="T62" fmla="*/ 71 w 303"/>
                <a:gd name="T63" fmla="*/ 68 h 105"/>
                <a:gd name="T64" fmla="*/ 53 w 303"/>
                <a:gd name="T65" fmla="*/ 73 h 105"/>
                <a:gd name="T66" fmla="*/ 37 w 303"/>
                <a:gd name="T67" fmla="*/ 78 h 105"/>
                <a:gd name="T68" fmla="*/ 22 w 303"/>
                <a:gd name="T69" fmla="*/ 84 h 105"/>
                <a:gd name="T70" fmla="*/ 11 w 303"/>
                <a:gd name="T71" fmla="*/ 91 h 105"/>
                <a:gd name="T72" fmla="*/ 3 w 303"/>
                <a:gd name="T73" fmla="*/ 97 h 105"/>
                <a:gd name="T74" fmla="*/ 1 w 303"/>
                <a:gd name="T75" fmla="*/ 100 h 105"/>
                <a:gd name="T76" fmla="*/ 0 w 303"/>
                <a:gd name="T77" fmla="*/ 102 h 105"/>
                <a:gd name="T78" fmla="*/ 0 w 303"/>
                <a:gd name="T79" fmla="*/ 103 h 105"/>
                <a:gd name="T80" fmla="*/ 0 w 303"/>
                <a:gd name="T81" fmla="*/ 104 h 105"/>
                <a:gd name="T82" fmla="*/ 0 w 303"/>
                <a:gd name="T83" fmla="*/ 104 h 105"/>
                <a:gd name="T84" fmla="*/ 0 w 303"/>
                <a:gd name="T85" fmla="*/ 104 h 105"/>
                <a:gd name="T86" fmla="*/ 0 w 303"/>
                <a:gd name="T87" fmla="*/ 104 h 105"/>
                <a:gd name="T88" fmla="*/ 0 w 303"/>
                <a:gd name="T89" fmla="*/ 104 h 105"/>
                <a:gd name="T90" fmla="*/ 12 w 303"/>
                <a:gd name="T91" fmla="*/ 104 h 105"/>
                <a:gd name="T92" fmla="*/ 37 w 303"/>
                <a:gd name="T93" fmla="*/ 105 h 105"/>
                <a:gd name="T94" fmla="*/ 66 w 303"/>
                <a:gd name="T95" fmla="*/ 105 h 105"/>
                <a:gd name="T96" fmla="*/ 98 w 303"/>
                <a:gd name="T97" fmla="*/ 105 h 105"/>
                <a:gd name="T98" fmla="*/ 132 w 303"/>
                <a:gd name="T99" fmla="*/ 105 h 105"/>
                <a:gd name="T100" fmla="*/ 168 w 303"/>
                <a:gd name="T101" fmla="*/ 105 h 105"/>
                <a:gd name="T102" fmla="*/ 206 w 303"/>
                <a:gd name="T103" fmla="*/ 105 h 105"/>
                <a:gd name="T104" fmla="*/ 246 w 303"/>
                <a:gd name="T105" fmla="*/ 105 h 105"/>
                <a:gd name="T106" fmla="*/ 279 w 303"/>
                <a:gd name="T107" fmla="*/ 69 h 105"/>
                <a:gd name="T108" fmla="*/ 270 w 303"/>
                <a:gd name="T109" fmla="*/ 69 h 105"/>
                <a:gd name="T110" fmla="*/ 253 w 303"/>
                <a:gd name="T111" fmla="*/ 69 h 105"/>
                <a:gd name="T112" fmla="*/ 237 w 303"/>
                <a:gd name="T113" fmla="*/ 69 h 105"/>
                <a:gd name="T114" fmla="*/ 223 w 303"/>
                <a:gd name="T115" fmla="*/ 69 h 105"/>
                <a:gd name="T116" fmla="*/ 233 w 303"/>
                <a:gd name="T117" fmla="*/ 14 h 105"/>
                <a:gd name="T118" fmla="*/ 235 w 303"/>
                <a:gd name="T119" fmla="*/ 14 h 105"/>
                <a:gd name="T120" fmla="*/ 245 w 303"/>
                <a:gd name="T121" fmla="*/ 15 h 105"/>
                <a:gd name="T122" fmla="*/ 264 w 303"/>
                <a:gd name="T123" fmla="*/ 16 h 105"/>
                <a:gd name="T124" fmla="*/ 286 w 303"/>
                <a:gd name="T125" fmla="*/ 18 h 1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03"/>
                <a:gd name="T190" fmla="*/ 0 h 105"/>
                <a:gd name="T191" fmla="*/ 303 w 303"/>
                <a:gd name="T192" fmla="*/ 105 h 1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03" h="105">
                  <a:moveTo>
                    <a:pt x="298" y="19"/>
                  </a:moveTo>
                  <a:lnTo>
                    <a:pt x="303" y="5"/>
                  </a:lnTo>
                  <a:lnTo>
                    <a:pt x="297" y="4"/>
                  </a:lnTo>
                  <a:lnTo>
                    <a:pt x="290" y="3"/>
                  </a:lnTo>
                  <a:lnTo>
                    <a:pt x="284" y="3"/>
                  </a:lnTo>
                  <a:lnTo>
                    <a:pt x="277" y="2"/>
                  </a:lnTo>
                  <a:lnTo>
                    <a:pt x="271" y="2"/>
                  </a:lnTo>
                  <a:lnTo>
                    <a:pt x="264" y="1"/>
                  </a:lnTo>
                  <a:lnTo>
                    <a:pt x="258" y="1"/>
                  </a:lnTo>
                  <a:lnTo>
                    <a:pt x="252" y="0"/>
                  </a:lnTo>
                  <a:lnTo>
                    <a:pt x="246" y="0"/>
                  </a:lnTo>
                  <a:lnTo>
                    <a:pt x="240" y="0"/>
                  </a:lnTo>
                  <a:lnTo>
                    <a:pt x="235" y="0"/>
                  </a:lnTo>
                  <a:lnTo>
                    <a:pt x="231" y="0"/>
                  </a:lnTo>
                  <a:lnTo>
                    <a:pt x="226" y="0"/>
                  </a:lnTo>
                  <a:lnTo>
                    <a:pt x="222" y="0"/>
                  </a:lnTo>
                  <a:lnTo>
                    <a:pt x="218" y="0"/>
                  </a:lnTo>
                  <a:lnTo>
                    <a:pt x="216" y="1"/>
                  </a:lnTo>
                  <a:lnTo>
                    <a:pt x="215" y="1"/>
                  </a:lnTo>
                  <a:lnTo>
                    <a:pt x="213" y="1"/>
                  </a:lnTo>
                  <a:lnTo>
                    <a:pt x="211" y="2"/>
                  </a:lnTo>
                  <a:lnTo>
                    <a:pt x="209" y="2"/>
                  </a:lnTo>
                  <a:lnTo>
                    <a:pt x="206" y="3"/>
                  </a:lnTo>
                  <a:lnTo>
                    <a:pt x="204" y="4"/>
                  </a:lnTo>
                  <a:lnTo>
                    <a:pt x="202" y="6"/>
                  </a:lnTo>
                  <a:lnTo>
                    <a:pt x="199" y="7"/>
                  </a:lnTo>
                  <a:lnTo>
                    <a:pt x="196" y="9"/>
                  </a:lnTo>
                  <a:lnTo>
                    <a:pt x="198" y="9"/>
                  </a:lnTo>
                  <a:lnTo>
                    <a:pt x="200" y="9"/>
                  </a:lnTo>
                  <a:lnTo>
                    <a:pt x="203" y="9"/>
                  </a:lnTo>
                  <a:lnTo>
                    <a:pt x="205" y="9"/>
                  </a:lnTo>
                  <a:lnTo>
                    <a:pt x="207" y="9"/>
                  </a:lnTo>
                  <a:lnTo>
                    <a:pt x="209" y="9"/>
                  </a:lnTo>
                  <a:lnTo>
                    <a:pt x="211" y="10"/>
                  </a:lnTo>
                  <a:lnTo>
                    <a:pt x="214" y="10"/>
                  </a:lnTo>
                  <a:lnTo>
                    <a:pt x="218" y="11"/>
                  </a:lnTo>
                  <a:lnTo>
                    <a:pt x="220" y="12"/>
                  </a:lnTo>
                  <a:lnTo>
                    <a:pt x="221" y="13"/>
                  </a:lnTo>
                  <a:lnTo>
                    <a:pt x="221" y="15"/>
                  </a:lnTo>
                  <a:lnTo>
                    <a:pt x="220" y="17"/>
                  </a:lnTo>
                  <a:lnTo>
                    <a:pt x="219" y="18"/>
                  </a:lnTo>
                  <a:lnTo>
                    <a:pt x="218" y="19"/>
                  </a:lnTo>
                  <a:lnTo>
                    <a:pt x="217" y="19"/>
                  </a:lnTo>
                  <a:lnTo>
                    <a:pt x="189" y="67"/>
                  </a:lnTo>
                  <a:lnTo>
                    <a:pt x="121" y="56"/>
                  </a:lnTo>
                  <a:lnTo>
                    <a:pt x="119" y="58"/>
                  </a:lnTo>
                  <a:lnTo>
                    <a:pt x="117" y="59"/>
                  </a:lnTo>
                  <a:lnTo>
                    <a:pt x="115" y="59"/>
                  </a:lnTo>
                  <a:lnTo>
                    <a:pt x="113" y="60"/>
                  </a:lnTo>
                  <a:lnTo>
                    <a:pt x="105" y="61"/>
                  </a:lnTo>
                  <a:lnTo>
                    <a:pt x="97" y="63"/>
                  </a:lnTo>
                  <a:lnTo>
                    <a:pt x="89" y="64"/>
                  </a:lnTo>
                  <a:lnTo>
                    <a:pt x="80" y="66"/>
                  </a:lnTo>
                  <a:lnTo>
                    <a:pt x="71" y="68"/>
                  </a:lnTo>
                  <a:lnTo>
                    <a:pt x="62" y="70"/>
                  </a:lnTo>
                  <a:lnTo>
                    <a:pt x="53" y="73"/>
                  </a:lnTo>
                  <a:lnTo>
                    <a:pt x="45" y="76"/>
                  </a:lnTo>
                  <a:lnTo>
                    <a:pt x="37" y="78"/>
                  </a:lnTo>
                  <a:lnTo>
                    <a:pt x="29" y="81"/>
                  </a:lnTo>
                  <a:lnTo>
                    <a:pt x="22" y="84"/>
                  </a:lnTo>
                  <a:lnTo>
                    <a:pt x="16" y="88"/>
                  </a:lnTo>
                  <a:lnTo>
                    <a:pt x="11" y="91"/>
                  </a:lnTo>
                  <a:lnTo>
                    <a:pt x="6" y="94"/>
                  </a:lnTo>
                  <a:lnTo>
                    <a:pt x="3" y="97"/>
                  </a:lnTo>
                  <a:lnTo>
                    <a:pt x="1" y="100"/>
                  </a:lnTo>
                  <a:lnTo>
                    <a:pt x="0" y="101"/>
                  </a:lnTo>
                  <a:lnTo>
                    <a:pt x="0" y="102"/>
                  </a:lnTo>
                  <a:lnTo>
                    <a:pt x="0" y="103"/>
                  </a:lnTo>
                  <a:lnTo>
                    <a:pt x="0" y="104"/>
                  </a:lnTo>
                  <a:lnTo>
                    <a:pt x="12" y="104"/>
                  </a:lnTo>
                  <a:lnTo>
                    <a:pt x="24" y="105"/>
                  </a:lnTo>
                  <a:lnTo>
                    <a:pt x="37" y="105"/>
                  </a:lnTo>
                  <a:lnTo>
                    <a:pt x="51" y="105"/>
                  </a:lnTo>
                  <a:lnTo>
                    <a:pt x="66" y="105"/>
                  </a:lnTo>
                  <a:lnTo>
                    <a:pt x="81" y="105"/>
                  </a:lnTo>
                  <a:lnTo>
                    <a:pt x="98" y="105"/>
                  </a:lnTo>
                  <a:lnTo>
                    <a:pt x="114" y="105"/>
                  </a:lnTo>
                  <a:lnTo>
                    <a:pt x="132" y="105"/>
                  </a:lnTo>
                  <a:lnTo>
                    <a:pt x="149" y="105"/>
                  </a:lnTo>
                  <a:lnTo>
                    <a:pt x="168" y="105"/>
                  </a:lnTo>
                  <a:lnTo>
                    <a:pt x="187" y="105"/>
                  </a:lnTo>
                  <a:lnTo>
                    <a:pt x="206" y="105"/>
                  </a:lnTo>
                  <a:lnTo>
                    <a:pt x="226" y="105"/>
                  </a:lnTo>
                  <a:lnTo>
                    <a:pt x="246" y="105"/>
                  </a:lnTo>
                  <a:lnTo>
                    <a:pt x="267" y="104"/>
                  </a:lnTo>
                  <a:lnTo>
                    <a:pt x="279" y="69"/>
                  </a:lnTo>
                  <a:lnTo>
                    <a:pt x="270" y="69"/>
                  </a:lnTo>
                  <a:lnTo>
                    <a:pt x="261" y="69"/>
                  </a:lnTo>
                  <a:lnTo>
                    <a:pt x="253" y="69"/>
                  </a:lnTo>
                  <a:lnTo>
                    <a:pt x="245" y="69"/>
                  </a:lnTo>
                  <a:lnTo>
                    <a:pt x="237" y="69"/>
                  </a:lnTo>
                  <a:lnTo>
                    <a:pt x="230" y="69"/>
                  </a:lnTo>
                  <a:lnTo>
                    <a:pt x="223" y="69"/>
                  </a:lnTo>
                  <a:lnTo>
                    <a:pt x="217" y="69"/>
                  </a:lnTo>
                  <a:lnTo>
                    <a:pt x="233" y="14"/>
                  </a:lnTo>
                  <a:lnTo>
                    <a:pt x="235" y="14"/>
                  </a:lnTo>
                  <a:lnTo>
                    <a:pt x="239" y="14"/>
                  </a:lnTo>
                  <a:lnTo>
                    <a:pt x="245" y="15"/>
                  </a:lnTo>
                  <a:lnTo>
                    <a:pt x="254" y="16"/>
                  </a:lnTo>
                  <a:lnTo>
                    <a:pt x="264" y="16"/>
                  </a:lnTo>
                  <a:lnTo>
                    <a:pt x="274" y="17"/>
                  </a:lnTo>
                  <a:lnTo>
                    <a:pt x="286" y="18"/>
                  </a:lnTo>
                  <a:lnTo>
                    <a:pt x="298" y="19"/>
                  </a:lnTo>
                </a:path>
              </a:pathLst>
            </a:custGeom>
            <a:noFill/>
            <a:ln w="0">
              <a:solidFill>
                <a:srgbClr val="000000"/>
              </a:solidFill>
              <a:prstDash val="solid"/>
              <a:round/>
              <a:headEnd/>
              <a:tailEnd/>
            </a:ln>
          </p:spPr>
          <p:txBody>
            <a:bodyPr/>
            <a:lstStyle/>
            <a:p>
              <a:endParaRPr lang="ja-JP" altLang="en-US"/>
            </a:p>
          </p:txBody>
        </p:sp>
        <p:sp>
          <p:nvSpPr>
            <p:cNvPr id="50521" name="Freeform 555"/>
            <p:cNvSpPr>
              <a:spLocks/>
            </p:cNvSpPr>
            <p:nvPr/>
          </p:nvSpPr>
          <p:spPr bwMode="auto">
            <a:xfrm>
              <a:off x="3528" y="195"/>
              <a:ext cx="29" cy="83"/>
            </a:xfrm>
            <a:custGeom>
              <a:avLst/>
              <a:gdLst>
                <a:gd name="T0" fmla="*/ 19 w 29"/>
                <a:gd name="T1" fmla="*/ 0 h 83"/>
                <a:gd name="T2" fmla="*/ 19 w 29"/>
                <a:gd name="T3" fmla="*/ 1 h 83"/>
                <a:gd name="T4" fmla="*/ 18 w 29"/>
                <a:gd name="T5" fmla="*/ 3 h 83"/>
                <a:gd name="T6" fmla="*/ 17 w 29"/>
                <a:gd name="T7" fmla="*/ 6 h 83"/>
                <a:gd name="T8" fmla="*/ 16 w 29"/>
                <a:gd name="T9" fmla="*/ 11 h 83"/>
                <a:gd name="T10" fmla="*/ 15 w 29"/>
                <a:gd name="T11" fmla="*/ 14 h 83"/>
                <a:gd name="T12" fmla="*/ 15 w 29"/>
                <a:gd name="T13" fmla="*/ 17 h 83"/>
                <a:gd name="T14" fmla="*/ 14 w 29"/>
                <a:gd name="T15" fmla="*/ 20 h 83"/>
                <a:gd name="T16" fmla="*/ 13 w 29"/>
                <a:gd name="T17" fmla="*/ 24 h 83"/>
                <a:gd name="T18" fmla="*/ 9 w 29"/>
                <a:gd name="T19" fmla="*/ 39 h 83"/>
                <a:gd name="T20" fmla="*/ 5 w 29"/>
                <a:gd name="T21" fmla="*/ 53 h 83"/>
                <a:gd name="T22" fmla="*/ 2 w 29"/>
                <a:gd name="T23" fmla="*/ 65 h 83"/>
                <a:gd name="T24" fmla="*/ 0 w 29"/>
                <a:gd name="T25" fmla="*/ 72 h 83"/>
                <a:gd name="T26" fmla="*/ 0 w 29"/>
                <a:gd name="T27" fmla="*/ 79 h 83"/>
                <a:gd name="T28" fmla="*/ 4 w 29"/>
                <a:gd name="T29" fmla="*/ 83 h 83"/>
                <a:gd name="T30" fmla="*/ 7 w 29"/>
                <a:gd name="T31" fmla="*/ 83 h 83"/>
                <a:gd name="T32" fmla="*/ 11 w 29"/>
                <a:gd name="T33" fmla="*/ 75 h 83"/>
                <a:gd name="T34" fmla="*/ 14 w 29"/>
                <a:gd name="T35" fmla="*/ 66 h 83"/>
                <a:gd name="T36" fmla="*/ 18 w 29"/>
                <a:gd name="T37" fmla="*/ 53 h 83"/>
                <a:gd name="T38" fmla="*/ 21 w 29"/>
                <a:gd name="T39" fmla="*/ 38 h 83"/>
                <a:gd name="T40" fmla="*/ 25 w 29"/>
                <a:gd name="T41" fmla="*/ 24 h 83"/>
                <a:gd name="T42" fmla="*/ 25 w 29"/>
                <a:gd name="T43" fmla="*/ 21 h 83"/>
                <a:gd name="T44" fmla="*/ 26 w 29"/>
                <a:gd name="T45" fmla="*/ 19 h 83"/>
                <a:gd name="T46" fmla="*/ 27 w 29"/>
                <a:gd name="T47" fmla="*/ 17 h 83"/>
                <a:gd name="T48" fmla="*/ 27 w 29"/>
                <a:gd name="T49" fmla="*/ 15 h 83"/>
                <a:gd name="T50" fmla="*/ 28 w 29"/>
                <a:gd name="T51" fmla="*/ 11 h 83"/>
                <a:gd name="T52" fmla="*/ 29 w 29"/>
                <a:gd name="T53" fmla="*/ 9 h 83"/>
                <a:gd name="T54" fmla="*/ 29 w 29"/>
                <a:gd name="T55" fmla="*/ 7 h 83"/>
                <a:gd name="T56" fmla="*/ 29 w 29"/>
                <a:gd name="T57" fmla="*/ 7 h 83"/>
                <a:gd name="T58" fmla="*/ 19 w 29"/>
                <a:gd name="T59" fmla="*/ 0 h 8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
                <a:gd name="T91" fmla="*/ 0 h 83"/>
                <a:gd name="T92" fmla="*/ 29 w 29"/>
                <a:gd name="T93" fmla="*/ 83 h 8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 h="83">
                  <a:moveTo>
                    <a:pt x="19" y="0"/>
                  </a:move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close/>
                </a:path>
              </a:pathLst>
            </a:custGeom>
            <a:solidFill>
              <a:srgbClr val="FFFFFF"/>
            </a:solidFill>
            <a:ln w="9525">
              <a:noFill/>
              <a:round/>
              <a:headEnd/>
              <a:tailEnd/>
            </a:ln>
          </p:spPr>
          <p:txBody>
            <a:bodyPr/>
            <a:lstStyle/>
            <a:p>
              <a:endParaRPr lang="ja-JP" altLang="en-US"/>
            </a:p>
          </p:txBody>
        </p:sp>
        <p:sp>
          <p:nvSpPr>
            <p:cNvPr id="50522" name="Freeform 556"/>
            <p:cNvSpPr>
              <a:spLocks/>
            </p:cNvSpPr>
            <p:nvPr/>
          </p:nvSpPr>
          <p:spPr bwMode="auto">
            <a:xfrm>
              <a:off x="3528" y="195"/>
              <a:ext cx="29" cy="83"/>
            </a:xfrm>
            <a:custGeom>
              <a:avLst/>
              <a:gdLst>
                <a:gd name="T0" fmla="*/ 19 w 29"/>
                <a:gd name="T1" fmla="*/ 0 h 83"/>
                <a:gd name="T2" fmla="*/ 19 w 29"/>
                <a:gd name="T3" fmla="*/ 0 h 83"/>
                <a:gd name="T4" fmla="*/ 19 w 29"/>
                <a:gd name="T5" fmla="*/ 1 h 83"/>
                <a:gd name="T6" fmla="*/ 18 w 29"/>
                <a:gd name="T7" fmla="*/ 3 h 83"/>
                <a:gd name="T8" fmla="*/ 17 w 29"/>
                <a:gd name="T9" fmla="*/ 6 h 83"/>
                <a:gd name="T10" fmla="*/ 16 w 29"/>
                <a:gd name="T11" fmla="*/ 11 h 83"/>
                <a:gd name="T12" fmla="*/ 16 w 29"/>
                <a:gd name="T13" fmla="*/ 11 h 83"/>
                <a:gd name="T14" fmla="*/ 15 w 29"/>
                <a:gd name="T15" fmla="*/ 14 h 83"/>
                <a:gd name="T16" fmla="*/ 15 w 29"/>
                <a:gd name="T17" fmla="*/ 17 h 83"/>
                <a:gd name="T18" fmla="*/ 14 w 29"/>
                <a:gd name="T19" fmla="*/ 20 h 83"/>
                <a:gd name="T20" fmla="*/ 13 w 29"/>
                <a:gd name="T21" fmla="*/ 24 h 83"/>
                <a:gd name="T22" fmla="*/ 13 w 29"/>
                <a:gd name="T23" fmla="*/ 24 h 83"/>
                <a:gd name="T24" fmla="*/ 9 w 29"/>
                <a:gd name="T25" fmla="*/ 39 h 83"/>
                <a:gd name="T26" fmla="*/ 5 w 29"/>
                <a:gd name="T27" fmla="*/ 53 h 83"/>
                <a:gd name="T28" fmla="*/ 2 w 29"/>
                <a:gd name="T29" fmla="*/ 65 h 83"/>
                <a:gd name="T30" fmla="*/ 0 w 29"/>
                <a:gd name="T31" fmla="*/ 72 h 83"/>
                <a:gd name="T32" fmla="*/ 0 w 29"/>
                <a:gd name="T33" fmla="*/ 72 h 83"/>
                <a:gd name="T34" fmla="*/ 0 w 29"/>
                <a:gd name="T35" fmla="*/ 79 h 83"/>
                <a:gd name="T36" fmla="*/ 4 w 29"/>
                <a:gd name="T37" fmla="*/ 83 h 83"/>
                <a:gd name="T38" fmla="*/ 7 w 29"/>
                <a:gd name="T39" fmla="*/ 83 h 83"/>
                <a:gd name="T40" fmla="*/ 11 w 29"/>
                <a:gd name="T41" fmla="*/ 75 h 83"/>
                <a:gd name="T42" fmla="*/ 11 w 29"/>
                <a:gd name="T43" fmla="*/ 75 h 83"/>
                <a:gd name="T44" fmla="*/ 14 w 29"/>
                <a:gd name="T45" fmla="*/ 66 h 83"/>
                <a:gd name="T46" fmla="*/ 18 w 29"/>
                <a:gd name="T47" fmla="*/ 53 h 83"/>
                <a:gd name="T48" fmla="*/ 21 w 29"/>
                <a:gd name="T49" fmla="*/ 38 h 83"/>
                <a:gd name="T50" fmla="*/ 25 w 29"/>
                <a:gd name="T51" fmla="*/ 24 h 83"/>
                <a:gd name="T52" fmla="*/ 25 w 29"/>
                <a:gd name="T53" fmla="*/ 24 h 83"/>
                <a:gd name="T54" fmla="*/ 25 w 29"/>
                <a:gd name="T55" fmla="*/ 21 h 83"/>
                <a:gd name="T56" fmla="*/ 26 w 29"/>
                <a:gd name="T57" fmla="*/ 19 h 83"/>
                <a:gd name="T58" fmla="*/ 27 w 29"/>
                <a:gd name="T59" fmla="*/ 17 h 83"/>
                <a:gd name="T60" fmla="*/ 27 w 29"/>
                <a:gd name="T61" fmla="*/ 15 h 83"/>
                <a:gd name="T62" fmla="*/ 27 w 29"/>
                <a:gd name="T63" fmla="*/ 15 h 83"/>
                <a:gd name="T64" fmla="*/ 28 w 29"/>
                <a:gd name="T65" fmla="*/ 11 h 83"/>
                <a:gd name="T66" fmla="*/ 29 w 29"/>
                <a:gd name="T67" fmla="*/ 9 h 83"/>
                <a:gd name="T68" fmla="*/ 29 w 29"/>
                <a:gd name="T69" fmla="*/ 7 h 83"/>
                <a:gd name="T70" fmla="*/ 29 w 29"/>
                <a:gd name="T71" fmla="*/ 7 h 83"/>
                <a:gd name="T72" fmla="*/ 19 w 29"/>
                <a:gd name="T73" fmla="*/ 0 h 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
                <a:gd name="T112" fmla="*/ 0 h 83"/>
                <a:gd name="T113" fmla="*/ 29 w 29"/>
                <a:gd name="T114" fmla="*/ 83 h 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 h="83">
                  <a:moveTo>
                    <a:pt x="19" y="0"/>
                  </a:moveTo>
                  <a:lnTo>
                    <a:pt x="19" y="0"/>
                  </a:lnTo>
                  <a:lnTo>
                    <a:pt x="19" y="1"/>
                  </a:lnTo>
                  <a:lnTo>
                    <a:pt x="18" y="3"/>
                  </a:lnTo>
                  <a:lnTo>
                    <a:pt x="17" y="6"/>
                  </a:lnTo>
                  <a:lnTo>
                    <a:pt x="16" y="11"/>
                  </a:lnTo>
                  <a:lnTo>
                    <a:pt x="15" y="14"/>
                  </a:lnTo>
                  <a:lnTo>
                    <a:pt x="15" y="17"/>
                  </a:lnTo>
                  <a:lnTo>
                    <a:pt x="14" y="20"/>
                  </a:lnTo>
                  <a:lnTo>
                    <a:pt x="13" y="24"/>
                  </a:lnTo>
                  <a:lnTo>
                    <a:pt x="9" y="39"/>
                  </a:lnTo>
                  <a:lnTo>
                    <a:pt x="5" y="53"/>
                  </a:lnTo>
                  <a:lnTo>
                    <a:pt x="2" y="65"/>
                  </a:lnTo>
                  <a:lnTo>
                    <a:pt x="0" y="72"/>
                  </a:lnTo>
                  <a:lnTo>
                    <a:pt x="0" y="79"/>
                  </a:lnTo>
                  <a:lnTo>
                    <a:pt x="4" y="83"/>
                  </a:lnTo>
                  <a:lnTo>
                    <a:pt x="7" y="83"/>
                  </a:lnTo>
                  <a:lnTo>
                    <a:pt x="11" y="75"/>
                  </a:lnTo>
                  <a:lnTo>
                    <a:pt x="14" y="66"/>
                  </a:lnTo>
                  <a:lnTo>
                    <a:pt x="18" y="53"/>
                  </a:lnTo>
                  <a:lnTo>
                    <a:pt x="21" y="38"/>
                  </a:lnTo>
                  <a:lnTo>
                    <a:pt x="25" y="24"/>
                  </a:lnTo>
                  <a:lnTo>
                    <a:pt x="25" y="21"/>
                  </a:lnTo>
                  <a:lnTo>
                    <a:pt x="26" y="19"/>
                  </a:lnTo>
                  <a:lnTo>
                    <a:pt x="27" y="17"/>
                  </a:lnTo>
                  <a:lnTo>
                    <a:pt x="27" y="15"/>
                  </a:lnTo>
                  <a:lnTo>
                    <a:pt x="28" y="11"/>
                  </a:lnTo>
                  <a:lnTo>
                    <a:pt x="29" y="9"/>
                  </a:lnTo>
                  <a:lnTo>
                    <a:pt x="29" y="7"/>
                  </a:lnTo>
                  <a:lnTo>
                    <a:pt x="19" y="0"/>
                  </a:lnTo>
                </a:path>
              </a:pathLst>
            </a:custGeom>
            <a:noFill/>
            <a:ln w="0">
              <a:solidFill>
                <a:srgbClr val="000000"/>
              </a:solidFill>
              <a:prstDash val="solid"/>
              <a:round/>
              <a:headEnd/>
              <a:tailEnd/>
            </a:ln>
          </p:spPr>
          <p:txBody>
            <a:bodyPr/>
            <a:lstStyle/>
            <a:p>
              <a:endParaRPr lang="ja-JP" altLang="en-US"/>
            </a:p>
          </p:txBody>
        </p:sp>
        <p:sp>
          <p:nvSpPr>
            <p:cNvPr id="50523" name="Freeform 557"/>
            <p:cNvSpPr>
              <a:spLocks/>
            </p:cNvSpPr>
            <p:nvPr/>
          </p:nvSpPr>
          <p:spPr bwMode="auto">
            <a:xfrm>
              <a:off x="4315" y="181"/>
              <a:ext cx="1" cy="6"/>
            </a:xfrm>
            <a:custGeom>
              <a:avLst/>
              <a:gdLst>
                <a:gd name="T0" fmla="*/ 1 w 1"/>
                <a:gd name="T1" fmla="*/ 0 h 6"/>
                <a:gd name="T2" fmla="*/ 0 w 1"/>
                <a:gd name="T3" fmla="*/ 6 h 6"/>
                <a:gd name="T4" fmla="*/ 1 w 1"/>
                <a:gd name="T5" fmla="*/ 5 h 6"/>
                <a:gd name="T6" fmla="*/ 1 w 1"/>
                <a:gd name="T7" fmla="*/ 3 h 6"/>
                <a:gd name="T8" fmla="*/ 1 w 1"/>
                <a:gd name="T9" fmla="*/ 2 h 6"/>
                <a:gd name="T10" fmla="*/ 1 w 1"/>
                <a:gd name="T11" fmla="*/ 0 h 6"/>
                <a:gd name="T12" fmla="*/ 0 60000 65536"/>
                <a:gd name="T13" fmla="*/ 0 60000 65536"/>
                <a:gd name="T14" fmla="*/ 0 60000 65536"/>
                <a:gd name="T15" fmla="*/ 0 60000 65536"/>
                <a:gd name="T16" fmla="*/ 0 60000 65536"/>
                <a:gd name="T17" fmla="*/ 0 60000 65536"/>
                <a:gd name="T18" fmla="*/ 0 w 1"/>
                <a:gd name="T19" fmla="*/ 0 h 6"/>
                <a:gd name="T20" fmla="*/ 1 w 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 h="6">
                  <a:moveTo>
                    <a:pt x="1" y="0"/>
                  </a:moveTo>
                  <a:lnTo>
                    <a:pt x="0" y="6"/>
                  </a:lnTo>
                  <a:lnTo>
                    <a:pt x="1" y="5"/>
                  </a:lnTo>
                  <a:lnTo>
                    <a:pt x="1" y="3"/>
                  </a:lnTo>
                  <a:lnTo>
                    <a:pt x="1" y="2"/>
                  </a:lnTo>
                  <a:lnTo>
                    <a:pt x="1" y="0"/>
                  </a:lnTo>
                  <a:close/>
                </a:path>
              </a:pathLst>
            </a:custGeom>
            <a:solidFill>
              <a:srgbClr val="FFFFFF"/>
            </a:solidFill>
            <a:ln w="9525">
              <a:noFill/>
              <a:round/>
              <a:headEnd/>
              <a:tailEnd/>
            </a:ln>
          </p:spPr>
          <p:txBody>
            <a:bodyPr/>
            <a:lstStyle/>
            <a:p>
              <a:endParaRPr lang="ja-JP" altLang="en-US"/>
            </a:p>
          </p:txBody>
        </p:sp>
        <p:sp>
          <p:nvSpPr>
            <p:cNvPr id="50524" name="Freeform 558"/>
            <p:cNvSpPr>
              <a:spLocks/>
            </p:cNvSpPr>
            <p:nvPr/>
          </p:nvSpPr>
          <p:spPr bwMode="auto">
            <a:xfrm>
              <a:off x="4315" y="181"/>
              <a:ext cx="1" cy="6"/>
            </a:xfrm>
            <a:custGeom>
              <a:avLst/>
              <a:gdLst>
                <a:gd name="T0" fmla="*/ 1 w 1"/>
                <a:gd name="T1" fmla="*/ 0 h 6"/>
                <a:gd name="T2" fmla="*/ 0 w 1"/>
                <a:gd name="T3" fmla="*/ 6 h 6"/>
                <a:gd name="T4" fmla="*/ 0 w 1"/>
                <a:gd name="T5" fmla="*/ 6 h 6"/>
                <a:gd name="T6" fmla="*/ 1 w 1"/>
                <a:gd name="T7" fmla="*/ 5 h 6"/>
                <a:gd name="T8" fmla="*/ 1 w 1"/>
                <a:gd name="T9" fmla="*/ 3 h 6"/>
                <a:gd name="T10" fmla="*/ 1 w 1"/>
                <a:gd name="T11" fmla="*/ 2 h 6"/>
                <a:gd name="T12" fmla="*/ 1 w 1"/>
                <a:gd name="T13" fmla="*/ 0 h 6"/>
                <a:gd name="T14" fmla="*/ 0 60000 65536"/>
                <a:gd name="T15" fmla="*/ 0 60000 65536"/>
                <a:gd name="T16" fmla="*/ 0 60000 65536"/>
                <a:gd name="T17" fmla="*/ 0 60000 65536"/>
                <a:gd name="T18" fmla="*/ 0 60000 65536"/>
                <a:gd name="T19" fmla="*/ 0 60000 65536"/>
                <a:gd name="T20" fmla="*/ 0 60000 65536"/>
                <a:gd name="T21" fmla="*/ 0 w 1"/>
                <a:gd name="T22" fmla="*/ 0 h 6"/>
                <a:gd name="T23" fmla="*/ 1 w 1"/>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 h="6">
                  <a:moveTo>
                    <a:pt x="1" y="0"/>
                  </a:moveTo>
                  <a:lnTo>
                    <a:pt x="0" y="6"/>
                  </a:lnTo>
                  <a:lnTo>
                    <a:pt x="1" y="5"/>
                  </a:lnTo>
                  <a:lnTo>
                    <a:pt x="1" y="3"/>
                  </a:lnTo>
                  <a:lnTo>
                    <a:pt x="1" y="2"/>
                  </a:lnTo>
                  <a:lnTo>
                    <a:pt x="1" y="0"/>
                  </a:lnTo>
                </a:path>
              </a:pathLst>
            </a:custGeom>
            <a:noFill/>
            <a:ln w="0">
              <a:solidFill>
                <a:srgbClr val="000000"/>
              </a:solidFill>
              <a:prstDash val="solid"/>
              <a:round/>
              <a:headEnd/>
              <a:tailEnd/>
            </a:ln>
          </p:spPr>
          <p:txBody>
            <a:bodyPr/>
            <a:lstStyle/>
            <a:p>
              <a:endParaRPr lang="ja-JP" altLang="en-US"/>
            </a:p>
          </p:txBody>
        </p:sp>
        <p:sp>
          <p:nvSpPr>
            <p:cNvPr id="50525" name="Freeform 559"/>
            <p:cNvSpPr>
              <a:spLocks/>
            </p:cNvSpPr>
            <p:nvPr/>
          </p:nvSpPr>
          <p:spPr bwMode="auto">
            <a:xfrm>
              <a:off x="3565" y="190"/>
              <a:ext cx="747" cy="72"/>
            </a:xfrm>
            <a:custGeom>
              <a:avLst/>
              <a:gdLst>
                <a:gd name="T0" fmla="*/ 253 w 747"/>
                <a:gd name="T1" fmla="*/ 36 h 72"/>
                <a:gd name="T2" fmla="*/ 246 w 747"/>
                <a:gd name="T3" fmla="*/ 35 h 72"/>
                <a:gd name="T4" fmla="*/ 245 w 747"/>
                <a:gd name="T5" fmla="*/ 28 h 72"/>
                <a:gd name="T6" fmla="*/ 208 w 747"/>
                <a:gd name="T7" fmla="*/ 28 h 72"/>
                <a:gd name="T8" fmla="*/ 156 w 747"/>
                <a:gd name="T9" fmla="*/ 29 h 72"/>
                <a:gd name="T10" fmla="*/ 107 w 747"/>
                <a:gd name="T11" fmla="*/ 29 h 72"/>
                <a:gd name="T12" fmla="*/ 63 w 747"/>
                <a:gd name="T13" fmla="*/ 29 h 72"/>
                <a:gd name="T14" fmla="*/ 23 w 747"/>
                <a:gd name="T15" fmla="*/ 29 h 72"/>
                <a:gd name="T16" fmla="*/ 4 w 747"/>
                <a:gd name="T17" fmla="*/ 36 h 72"/>
                <a:gd name="T18" fmla="*/ 13 w 747"/>
                <a:gd name="T19" fmla="*/ 51 h 72"/>
                <a:gd name="T20" fmla="*/ 20 w 747"/>
                <a:gd name="T21" fmla="*/ 55 h 72"/>
                <a:gd name="T22" fmla="*/ 38 w 747"/>
                <a:gd name="T23" fmla="*/ 60 h 72"/>
                <a:gd name="T24" fmla="*/ 59 w 747"/>
                <a:gd name="T25" fmla="*/ 63 h 72"/>
                <a:gd name="T26" fmla="*/ 67 w 747"/>
                <a:gd name="T27" fmla="*/ 64 h 72"/>
                <a:gd name="T28" fmla="*/ 94 w 747"/>
                <a:gd name="T29" fmla="*/ 66 h 72"/>
                <a:gd name="T30" fmla="*/ 126 w 747"/>
                <a:gd name="T31" fmla="*/ 68 h 72"/>
                <a:gd name="T32" fmla="*/ 165 w 747"/>
                <a:gd name="T33" fmla="*/ 70 h 72"/>
                <a:gd name="T34" fmla="*/ 211 w 747"/>
                <a:gd name="T35" fmla="*/ 72 h 72"/>
                <a:gd name="T36" fmla="*/ 264 w 747"/>
                <a:gd name="T37" fmla="*/ 72 h 72"/>
                <a:gd name="T38" fmla="*/ 291 w 747"/>
                <a:gd name="T39" fmla="*/ 72 h 72"/>
                <a:gd name="T40" fmla="*/ 300 w 747"/>
                <a:gd name="T41" fmla="*/ 72 h 72"/>
                <a:gd name="T42" fmla="*/ 308 w 747"/>
                <a:gd name="T43" fmla="*/ 72 h 72"/>
                <a:gd name="T44" fmla="*/ 327 w 747"/>
                <a:gd name="T45" fmla="*/ 72 h 72"/>
                <a:gd name="T46" fmla="*/ 346 w 747"/>
                <a:gd name="T47" fmla="*/ 71 h 72"/>
                <a:gd name="T48" fmla="*/ 361 w 747"/>
                <a:gd name="T49" fmla="*/ 70 h 72"/>
                <a:gd name="T50" fmla="*/ 370 w 747"/>
                <a:gd name="T51" fmla="*/ 70 h 72"/>
                <a:gd name="T52" fmla="*/ 379 w 747"/>
                <a:gd name="T53" fmla="*/ 69 h 72"/>
                <a:gd name="T54" fmla="*/ 447 w 747"/>
                <a:gd name="T55" fmla="*/ 64 h 72"/>
                <a:gd name="T56" fmla="*/ 530 w 747"/>
                <a:gd name="T57" fmla="*/ 55 h 72"/>
                <a:gd name="T58" fmla="*/ 596 w 747"/>
                <a:gd name="T59" fmla="*/ 45 h 72"/>
                <a:gd name="T60" fmla="*/ 643 w 747"/>
                <a:gd name="T61" fmla="*/ 35 h 72"/>
                <a:gd name="T62" fmla="*/ 673 w 747"/>
                <a:gd name="T63" fmla="*/ 28 h 72"/>
                <a:gd name="T64" fmla="*/ 692 w 747"/>
                <a:gd name="T65" fmla="*/ 23 h 72"/>
                <a:gd name="T66" fmla="*/ 718 w 747"/>
                <a:gd name="T67" fmla="*/ 15 h 72"/>
                <a:gd name="T68" fmla="*/ 741 w 747"/>
                <a:gd name="T69" fmla="*/ 4 h 72"/>
                <a:gd name="T70" fmla="*/ 718 w 747"/>
                <a:gd name="T71" fmla="*/ 3 h 72"/>
                <a:gd name="T72" fmla="*/ 675 w 747"/>
                <a:gd name="T73" fmla="*/ 8 h 72"/>
                <a:gd name="T74" fmla="*/ 633 w 747"/>
                <a:gd name="T75" fmla="*/ 11 h 72"/>
                <a:gd name="T76" fmla="*/ 590 w 747"/>
                <a:gd name="T77" fmla="*/ 14 h 72"/>
                <a:gd name="T78" fmla="*/ 548 w 747"/>
                <a:gd name="T79" fmla="*/ 17 h 72"/>
                <a:gd name="T80" fmla="*/ 504 w 747"/>
                <a:gd name="T81" fmla="*/ 19 h 72"/>
                <a:gd name="T82" fmla="*/ 460 w 747"/>
                <a:gd name="T83" fmla="*/ 21 h 72"/>
                <a:gd name="T84" fmla="*/ 413 w 747"/>
                <a:gd name="T85" fmla="*/ 23 h 72"/>
                <a:gd name="T86" fmla="*/ 365 w 747"/>
                <a:gd name="T87" fmla="*/ 24 h 72"/>
                <a:gd name="T88" fmla="*/ 313 w 747"/>
                <a:gd name="T89" fmla="*/ 25 h 72"/>
                <a:gd name="T90" fmla="*/ 259 w 747"/>
                <a:gd name="T91" fmla="*/ 27 h 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47"/>
                <a:gd name="T139" fmla="*/ 0 h 72"/>
                <a:gd name="T140" fmla="*/ 747 w 747"/>
                <a:gd name="T141" fmla="*/ 72 h 7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47" h="72">
                  <a:moveTo>
                    <a:pt x="256" y="33"/>
                  </a:move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close/>
                </a:path>
              </a:pathLst>
            </a:custGeom>
            <a:solidFill>
              <a:srgbClr val="FFFFFF"/>
            </a:solidFill>
            <a:ln w="9525">
              <a:noFill/>
              <a:round/>
              <a:headEnd/>
              <a:tailEnd/>
            </a:ln>
          </p:spPr>
          <p:txBody>
            <a:bodyPr/>
            <a:lstStyle/>
            <a:p>
              <a:endParaRPr lang="ja-JP" altLang="en-US"/>
            </a:p>
          </p:txBody>
        </p:sp>
        <p:sp>
          <p:nvSpPr>
            <p:cNvPr id="50526" name="Freeform 560"/>
            <p:cNvSpPr>
              <a:spLocks/>
            </p:cNvSpPr>
            <p:nvPr/>
          </p:nvSpPr>
          <p:spPr bwMode="auto">
            <a:xfrm>
              <a:off x="3565" y="190"/>
              <a:ext cx="747" cy="72"/>
            </a:xfrm>
            <a:custGeom>
              <a:avLst/>
              <a:gdLst>
                <a:gd name="T0" fmla="*/ 255 w 747"/>
                <a:gd name="T1" fmla="*/ 34 h 72"/>
                <a:gd name="T2" fmla="*/ 248 w 747"/>
                <a:gd name="T3" fmla="*/ 36 h 72"/>
                <a:gd name="T4" fmla="*/ 245 w 747"/>
                <a:gd name="T5" fmla="*/ 33 h 72"/>
                <a:gd name="T6" fmla="*/ 245 w 747"/>
                <a:gd name="T7" fmla="*/ 27 h 72"/>
                <a:gd name="T8" fmla="*/ 208 w 747"/>
                <a:gd name="T9" fmla="*/ 28 h 72"/>
                <a:gd name="T10" fmla="*/ 156 w 747"/>
                <a:gd name="T11" fmla="*/ 29 h 72"/>
                <a:gd name="T12" fmla="*/ 107 w 747"/>
                <a:gd name="T13" fmla="*/ 29 h 72"/>
                <a:gd name="T14" fmla="*/ 63 w 747"/>
                <a:gd name="T15" fmla="*/ 29 h 72"/>
                <a:gd name="T16" fmla="*/ 23 w 747"/>
                <a:gd name="T17" fmla="*/ 29 h 72"/>
                <a:gd name="T18" fmla="*/ 0 w 747"/>
                <a:gd name="T19" fmla="*/ 29 h 72"/>
                <a:gd name="T20" fmla="*/ 10 w 747"/>
                <a:gd name="T21" fmla="*/ 47 h 72"/>
                <a:gd name="T22" fmla="*/ 14 w 747"/>
                <a:gd name="T23" fmla="*/ 52 h 72"/>
                <a:gd name="T24" fmla="*/ 25 w 747"/>
                <a:gd name="T25" fmla="*/ 57 h 72"/>
                <a:gd name="T26" fmla="*/ 47 w 747"/>
                <a:gd name="T27" fmla="*/ 61 h 72"/>
                <a:gd name="T28" fmla="*/ 59 w 747"/>
                <a:gd name="T29" fmla="*/ 63 h 72"/>
                <a:gd name="T30" fmla="*/ 67 w 747"/>
                <a:gd name="T31" fmla="*/ 64 h 72"/>
                <a:gd name="T32" fmla="*/ 84 w 747"/>
                <a:gd name="T33" fmla="*/ 65 h 72"/>
                <a:gd name="T34" fmla="*/ 114 w 747"/>
                <a:gd name="T35" fmla="*/ 68 h 72"/>
                <a:gd name="T36" fmla="*/ 151 w 747"/>
                <a:gd name="T37" fmla="*/ 70 h 72"/>
                <a:gd name="T38" fmla="*/ 195 w 747"/>
                <a:gd name="T39" fmla="*/ 71 h 72"/>
                <a:gd name="T40" fmla="*/ 246 w 747"/>
                <a:gd name="T41" fmla="*/ 72 h 72"/>
                <a:gd name="T42" fmla="*/ 284 w 747"/>
                <a:gd name="T43" fmla="*/ 72 h 72"/>
                <a:gd name="T44" fmla="*/ 294 w 747"/>
                <a:gd name="T45" fmla="*/ 72 h 72"/>
                <a:gd name="T46" fmla="*/ 300 w 747"/>
                <a:gd name="T47" fmla="*/ 72 h 72"/>
                <a:gd name="T48" fmla="*/ 308 w 747"/>
                <a:gd name="T49" fmla="*/ 72 h 72"/>
                <a:gd name="T50" fmla="*/ 320 w 747"/>
                <a:gd name="T51" fmla="*/ 72 h 72"/>
                <a:gd name="T52" fmla="*/ 339 w 747"/>
                <a:gd name="T53" fmla="*/ 71 h 72"/>
                <a:gd name="T54" fmla="*/ 358 w 747"/>
                <a:gd name="T55" fmla="*/ 70 h 72"/>
                <a:gd name="T56" fmla="*/ 364 w 747"/>
                <a:gd name="T57" fmla="*/ 70 h 72"/>
                <a:gd name="T58" fmla="*/ 373 w 747"/>
                <a:gd name="T59" fmla="*/ 70 h 72"/>
                <a:gd name="T60" fmla="*/ 382 w 747"/>
                <a:gd name="T61" fmla="*/ 69 h 72"/>
                <a:gd name="T62" fmla="*/ 447 w 747"/>
                <a:gd name="T63" fmla="*/ 64 h 72"/>
                <a:gd name="T64" fmla="*/ 530 w 747"/>
                <a:gd name="T65" fmla="*/ 55 h 72"/>
                <a:gd name="T66" fmla="*/ 596 w 747"/>
                <a:gd name="T67" fmla="*/ 45 h 72"/>
                <a:gd name="T68" fmla="*/ 643 w 747"/>
                <a:gd name="T69" fmla="*/ 35 h 72"/>
                <a:gd name="T70" fmla="*/ 673 w 747"/>
                <a:gd name="T71" fmla="*/ 28 h 72"/>
                <a:gd name="T72" fmla="*/ 684 w 747"/>
                <a:gd name="T73" fmla="*/ 25 h 72"/>
                <a:gd name="T74" fmla="*/ 709 w 747"/>
                <a:gd name="T75" fmla="*/ 18 h 72"/>
                <a:gd name="T76" fmla="*/ 734 w 747"/>
                <a:gd name="T77" fmla="*/ 8 h 72"/>
                <a:gd name="T78" fmla="*/ 747 w 747"/>
                <a:gd name="T79" fmla="*/ 0 h 72"/>
                <a:gd name="T80" fmla="*/ 704 w 747"/>
                <a:gd name="T81" fmla="*/ 5 h 72"/>
                <a:gd name="T82" fmla="*/ 661 w 747"/>
                <a:gd name="T83" fmla="*/ 9 h 72"/>
                <a:gd name="T84" fmla="*/ 619 w 747"/>
                <a:gd name="T85" fmla="*/ 12 h 72"/>
                <a:gd name="T86" fmla="*/ 576 w 747"/>
                <a:gd name="T87" fmla="*/ 15 h 72"/>
                <a:gd name="T88" fmla="*/ 533 w 747"/>
                <a:gd name="T89" fmla="*/ 18 h 72"/>
                <a:gd name="T90" fmla="*/ 490 w 747"/>
                <a:gd name="T91" fmla="*/ 20 h 72"/>
                <a:gd name="T92" fmla="*/ 445 w 747"/>
                <a:gd name="T93" fmla="*/ 22 h 72"/>
                <a:gd name="T94" fmla="*/ 397 w 747"/>
                <a:gd name="T95" fmla="*/ 23 h 72"/>
                <a:gd name="T96" fmla="*/ 348 w 747"/>
                <a:gd name="T97" fmla="*/ 25 h 72"/>
                <a:gd name="T98" fmla="*/ 295 w 747"/>
                <a:gd name="T99" fmla="*/ 26 h 72"/>
                <a:gd name="T100" fmla="*/ 256 w 747"/>
                <a:gd name="T101" fmla="*/ 33 h 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7"/>
                <a:gd name="T154" fmla="*/ 0 h 72"/>
                <a:gd name="T155" fmla="*/ 747 w 747"/>
                <a:gd name="T156" fmla="*/ 72 h 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7" h="72">
                  <a:moveTo>
                    <a:pt x="256" y="33"/>
                  </a:moveTo>
                  <a:lnTo>
                    <a:pt x="256" y="33"/>
                  </a:lnTo>
                  <a:lnTo>
                    <a:pt x="255" y="34"/>
                  </a:lnTo>
                  <a:lnTo>
                    <a:pt x="253" y="36"/>
                  </a:lnTo>
                  <a:lnTo>
                    <a:pt x="250" y="36"/>
                  </a:lnTo>
                  <a:lnTo>
                    <a:pt x="248" y="36"/>
                  </a:lnTo>
                  <a:lnTo>
                    <a:pt x="246" y="35"/>
                  </a:lnTo>
                  <a:lnTo>
                    <a:pt x="245" y="33"/>
                  </a:lnTo>
                  <a:lnTo>
                    <a:pt x="244" y="30"/>
                  </a:lnTo>
                  <a:lnTo>
                    <a:pt x="245" y="28"/>
                  </a:lnTo>
                  <a:lnTo>
                    <a:pt x="245" y="27"/>
                  </a:lnTo>
                  <a:lnTo>
                    <a:pt x="226" y="28"/>
                  </a:lnTo>
                  <a:lnTo>
                    <a:pt x="208" y="28"/>
                  </a:lnTo>
                  <a:lnTo>
                    <a:pt x="190" y="28"/>
                  </a:lnTo>
                  <a:lnTo>
                    <a:pt x="173" y="28"/>
                  </a:lnTo>
                  <a:lnTo>
                    <a:pt x="156" y="29"/>
                  </a:lnTo>
                  <a:lnTo>
                    <a:pt x="139" y="29"/>
                  </a:lnTo>
                  <a:lnTo>
                    <a:pt x="123" y="29"/>
                  </a:lnTo>
                  <a:lnTo>
                    <a:pt x="107" y="29"/>
                  </a:lnTo>
                  <a:lnTo>
                    <a:pt x="92" y="29"/>
                  </a:lnTo>
                  <a:lnTo>
                    <a:pt x="77" y="29"/>
                  </a:lnTo>
                  <a:lnTo>
                    <a:pt x="63" y="29"/>
                  </a:lnTo>
                  <a:lnTo>
                    <a:pt x="49" y="29"/>
                  </a:lnTo>
                  <a:lnTo>
                    <a:pt x="36" y="29"/>
                  </a:lnTo>
                  <a:lnTo>
                    <a:pt x="23" y="29"/>
                  </a:lnTo>
                  <a:lnTo>
                    <a:pt x="11" y="29"/>
                  </a:lnTo>
                  <a:lnTo>
                    <a:pt x="0" y="29"/>
                  </a:lnTo>
                  <a:lnTo>
                    <a:pt x="4" y="36"/>
                  </a:lnTo>
                  <a:lnTo>
                    <a:pt x="7" y="42"/>
                  </a:lnTo>
                  <a:lnTo>
                    <a:pt x="10" y="47"/>
                  </a:lnTo>
                  <a:lnTo>
                    <a:pt x="13" y="51"/>
                  </a:lnTo>
                  <a:lnTo>
                    <a:pt x="14" y="52"/>
                  </a:lnTo>
                  <a:lnTo>
                    <a:pt x="17" y="54"/>
                  </a:lnTo>
                  <a:lnTo>
                    <a:pt x="20" y="55"/>
                  </a:lnTo>
                  <a:lnTo>
                    <a:pt x="25" y="57"/>
                  </a:lnTo>
                  <a:lnTo>
                    <a:pt x="31" y="58"/>
                  </a:lnTo>
                  <a:lnTo>
                    <a:pt x="38" y="60"/>
                  </a:lnTo>
                  <a:lnTo>
                    <a:pt x="47" y="61"/>
                  </a:lnTo>
                  <a:lnTo>
                    <a:pt x="57" y="63"/>
                  </a:lnTo>
                  <a:lnTo>
                    <a:pt x="59" y="63"/>
                  </a:lnTo>
                  <a:lnTo>
                    <a:pt x="62" y="63"/>
                  </a:lnTo>
                  <a:lnTo>
                    <a:pt x="65" y="63"/>
                  </a:lnTo>
                  <a:lnTo>
                    <a:pt x="67" y="64"/>
                  </a:lnTo>
                  <a:lnTo>
                    <a:pt x="75" y="64"/>
                  </a:lnTo>
                  <a:lnTo>
                    <a:pt x="84" y="65"/>
                  </a:lnTo>
                  <a:lnTo>
                    <a:pt x="94" y="66"/>
                  </a:lnTo>
                  <a:lnTo>
                    <a:pt x="104" y="67"/>
                  </a:lnTo>
                  <a:lnTo>
                    <a:pt x="114" y="68"/>
                  </a:lnTo>
                  <a:lnTo>
                    <a:pt x="126" y="68"/>
                  </a:lnTo>
                  <a:lnTo>
                    <a:pt x="138" y="69"/>
                  </a:lnTo>
                  <a:lnTo>
                    <a:pt x="151" y="70"/>
                  </a:lnTo>
                  <a:lnTo>
                    <a:pt x="165" y="70"/>
                  </a:lnTo>
                  <a:lnTo>
                    <a:pt x="179" y="71"/>
                  </a:lnTo>
                  <a:lnTo>
                    <a:pt x="195" y="71"/>
                  </a:lnTo>
                  <a:lnTo>
                    <a:pt x="211" y="72"/>
                  </a:lnTo>
                  <a:lnTo>
                    <a:pt x="228" y="72"/>
                  </a:lnTo>
                  <a:lnTo>
                    <a:pt x="246" y="72"/>
                  </a:lnTo>
                  <a:lnTo>
                    <a:pt x="264" y="72"/>
                  </a:lnTo>
                  <a:lnTo>
                    <a:pt x="284" y="72"/>
                  </a:lnTo>
                  <a:lnTo>
                    <a:pt x="288" y="72"/>
                  </a:lnTo>
                  <a:lnTo>
                    <a:pt x="291" y="72"/>
                  </a:lnTo>
                  <a:lnTo>
                    <a:pt x="294" y="72"/>
                  </a:lnTo>
                  <a:lnTo>
                    <a:pt x="298" y="72"/>
                  </a:lnTo>
                  <a:lnTo>
                    <a:pt x="300" y="72"/>
                  </a:lnTo>
                  <a:lnTo>
                    <a:pt x="303" y="72"/>
                  </a:lnTo>
                  <a:lnTo>
                    <a:pt x="305" y="72"/>
                  </a:lnTo>
                  <a:lnTo>
                    <a:pt x="308" y="72"/>
                  </a:lnTo>
                  <a:lnTo>
                    <a:pt x="314" y="72"/>
                  </a:lnTo>
                  <a:lnTo>
                    <a:pt x="320" y="72"/>
                  </a:lnTo>
                  <a:lnTo>
                    <a:pt x="327" y="72"/>
                  </a:lnTo>
                  <a:lnTo>
                    <a:pt x="333" y="71"/>
                  </a:lnTo>
                  <a:lnTo>
                    <a:pt x="339" y="71"/>
                  </a:lnTo>
                  <a:lnTo>
                    <a:pt x="346" y="71"/>
                  </a:lnTo>
                  <a:lnTo>
                    <a:pt x="352" y="71"/>
                  </a:lnTo>
                  <a:lnTo>
                    <a:pt x="358" y="70"/>
                  </a:lnTo>
                  <a:lnTo>
                    <a:pt x="361" y="70"/>
                  </a:lnTo>
                  <a:lnTo>
                    <a:pt x="364" y="70"/>
                  </a:lnTo>
                  <a:lnTo>
                    <a:pt x="367" y="70"/>
                  </a:lnTo>
                  <a:lnTo>
                    <a:pt x="370" y="70"/>
                  </a:lnTo>
                  <a:lnTo>
                    <a:pt x="373" y="70"/>
                  </a:lnTo>
                  <a:lnTo>
                    <a:pt x="376" y="70"/>
                  </a:lnTo>
                  <a:lnTo>
                    <a:pt x="379" y="69"/>
                  </a:lnTo>
                  <a:lnTo>
                    <a:pt x="382" y="69"/>
                  </a:lnTo>
                  <a:lnTo>
                    <a:pt x="416" y="67"/>
                  </a:lnTo>
                  <a:lnTo>
                    <a:pt x="447" y="64"/>
                  </a:lnTo>
                  <a:lnTo>
                    <a:pt x="477" y="62"/>
                  </a:lnTo>
                  <a:lnTo>
                    <a:pt x="505" y="59"/>
                  </a:lnTo>
                  <a:lnTo>
                    <a:pt x="530" y="55"/>
                  </a:lnTo>
                  <a:lnTo>
                    <a:pt x="554" y="52"/>
                  </a:lnTo>
                  <a:lnTo>
                    <a:pt x="576" y="48"/>
                  </a:lnTo>
                  <a:lnTo>
                    <a:pt x="596" y="45"/>
                  </a:lnTo>
                  <a:lnTo>
                    <a:pt x="614" y="41"/>
                  </a:lnTo>
                  <a:lnTo>
                    <a:pt x="629" y="38"/>
                  </a:lnTo>
                  <a:lnTo>
                    <a:pt x="643" y="35"/>
                  </a:lnTo>
                  <a:lnTo>
                    <a:pt x="656" y="32"/>
                  </a:lnTo>
                  <a:lnTo>
                    <a:pt x="665" y="30"/>
                  </a:lnTo>
                  <a:lnTo>
                    <a:pt x="673" y="28"/>
                  </a:lnTo>
                  <a:lnTo>
                    <a:pt x="680" y="26"/>
                  </a:lnTo>
                  <a:lnTo>
                    <a:pt x="684" y="25"/>
                  </a:lnTo>
                  <a:lnTo>
                    <a:pt x="692" y="23"/>
                  </a:lnTo>
                  <a:lnTo>
                    <a:pt x="700" y="20"/>
                  </a:lnTo>
                  <a:lnTo>
                    <a:pt x="709" y="18"/>
                  </a:lnTo>
                  <a:lnTo>
                    <a:pt x="718" y="15"/>
                  </a:lnTo>
                  <a:lnTo>
                    <a:pt x="726" y="11"/>
                  </a:lnTo>
                  <a:lnTo>
                    <a:pt x="734" y="8"/>
                  </a:lnTo>
                  <a:lnTo>
                    <a:pt x="741" y="4"/>
                  </a:lnTo>
                  <a:lnTo>
                    <a:pt x="747" y="0"/>
                  </a:lnTo>
                  <a:lnTo>
                    <a:pt x="733" y="2"/>
                  </a:lnTo>
                  <a:lnTo>
                    <a:pt x="718" y="3"/>
                  </a:lnTo>
                  <a:lnTo>
                    <a:pt x="704" y="5"/>
                  </a:lnTo>
                  <a:lnTo>
                    <a:pt x="689" y="6"/>
                  </a:lnTo>
                  <a:lnTo>
                    <a:pt x="675" y="8"/>
                  </a:lnTo>
                  <a:lnTo>
                    <a:pt x="661" y="9"/>
                  </a:lnTo>
                  <a:lnTo>
                    <a:pt x="647" y="10"/>
                  </a:lnTo>
                  <a:lnTo>
                    <a:pt x="633" y="11"/>
                  </a:lnTo>
                  <a:lnTo>
                    <a:pt x="619" y="12"/>
                  </a:lnTo>
                  <a:lnTo>
                    <a:pt x="604" y="13"/>
                  </a:lnTo>
                  <a:lnTo>
                    <a:pt x="590" y="14"/>
                  </a:lnTo>
                  <a:lnTo>
                    <a:pt x="576" y="15"/>
                  </a:lnTo>
                  <a:lnTo>
                    <a:pt x="562" y="16"/>
                  </a:lnTo>
                  <a:lnTo>
                    <a:pt x="548" y="17"/>
                  </a:lnTo>
                  <a:lnTo>
                    <a:pt x="533" y="18"/>
                  </a:lnTo>
                  <a:lnTo>
                    <a:pt x="519" y="19"/>
                  </a:lnTo>
                  <a:lnTo>
                    <a:pt x="504" y="19"/>
                  </a:lnTo>
                  <a:lnTo>
                    <a:pt x="490" y="20"/>
                  </a:lnTo>
                  <a:lnTo>
                    <a:pt x="475" y="21"/>
                  </a:lnTo>
                  <a:lnTo>
                    <a:pt x="460" y="21"/>
                  </a:lnTo>
                  <a:lnTo>
                    <a:pt x="445" y="22"/>
                  </a:lnTo>
                  <a:lnTo>
                    <a:pt x="429" y="22"/>
                  </a:lnTo>
                  <a:lnTo>
                    <a:pt x="413" y="23"/>
                  </a:lnTo>
                  <a:lnTo>
                    <a:pt x="397" y="23"/>
                  </a:lnTo>
                  <a:lnTo>
                    <a:pt x="381" y="24"/>
                  </a:lnTo>
                  <a:lnTo>
                    <a:pt x="365" y="24"/>
                  </a:lnTo>
                  <a:lnTo>
                    <a:pt x="348" y="25"/>
                  </a:lnTo>
                  <a:lnTo>
                    <a:pt x="331" y="25"/>
                  </a:lnTo>
                  <a:lnTo>
                    <a:pt x="313" y="25"/>
                  </a:lnTo>
                  <a:lnTo>
                    <a:pt x="295" y="26"/>
                  </a:lnTo>
                  <a:lnTo>
                    <a:pt x="277" y="26"/>
                  </a:lnTo>
                  <a:lnTo>
                    <a:pt x="259" y="27"/>
                  </a:lnTo>
                  <a:lnTo>
                    <a:pt x="256" y="33"/>
                  </a:lnTo>
                </a:path>
              </a:pathLst>
            </a:custGeom>
            <a:noFill/>
            <a:ln w="0">
              <a:solidFill>
                <a:srgbClr val="000000"/>
              </a:solidFill>
              <a:prstDash val="solid"/>
              <a:round/>
              <a:headEnd/>
              <a:tailEnd/>
            </a:ln>
          </p:spPr>
          <p:txBody>
            <a:bodyPr/>
            <a:lstStyle/>
            <a:p>
              <a:endParaRPr lang="ja-JP" altLang="en-US"/>
            </a:p>
          </p:txBody>
        </p:sp>
        <p:sp>
          <p:nvSpPr>
            <p:cNvPr id="50527" name="Freeform 561"/>
            <p:cNvSpPr>
              <a:spLocks/>
            </p:cNvSpPr>
            <p:nvPr/>
          </p:nvSpPr>
          <p:spPr bwMode="auto">
            <a:xfrm>
              <a:off x="4118" y="37"/>
              <a:ext cx="192" cy="133"/>
            </a:xfrm>
            <a:custGeom>
              <a:avLst/>
              <a:gdLst>
                <a:gd name="T0" fmla="*/ 131 w 192"/>
                <a:gd name="T1" fmla="*/ 0 h 133"/>
                <a:gd name="T2" fmla="*/ 130 w 192"/>
                <a:gd name="T3" fmla="*/ 1 h 133"/>
                <a:gd name="T4" fmla="*/ 127 w 192"/>
                <a:gd name="T5" fmla="*/ 5 h 133"/>
                <a:gd name="T6" fmla="*/ 121 w 192"/>
                <a:gd name="T7" fmla="*/ 12 h 133"/>
                <a:gd name="T8" fmla="*/ 113 w 192"/>
                <a:gd name="T9" fmla="*/ 21 h 133"/>
                <a:gd name="T10" fmla="*/ 103 w 192"/>
                <a:gd name="T11" fmla="*/ 33 h 133"/>
                <a:gd name="T12" fmla="*/ 90 w 192"/>
                <a:gd name="T13" fmla="*/ 48 h 133"/>
                <a:gd name="T14" fmla="*/ 75 w 192"/>
                <a:gd name="T15" fmla="*/ 64 h 133"/>
                <a:gd name="T16" fmla="*/ 58 w 192"/>
                <a:gd name="T17" fmla="*/ 83 h 133"/>
                <a:gd name="T18" fmla="*/ 53 w 192"/>
                <a:gd name="T19" fmla="*/ 88 h 133"/>
                <a:gd name="T20" fmla="*/ 47 w 192"/>
                <a:gd name="T21" fmla="*/ 93 h 133"/>
                <a:gd name="T22" fmla="*/ 39 w 192"/>
                <a:gd name="T23" fmla="*/ 97 h 133"/>
                <a:gd name="T24" fmla="*/ 32 w 192"/>
                <a:gd name="T25" fmla="*/ 101 h 133"/>
                <a:gd name="T26" fmla="*/ 24 w 192"/>
                <a:gd name="T27" fmla="*/ 105 h 133"/>
                <a:gd name="T28" fmla="*/ 16 w 192"/>
                <a:gd name="T29" fmla="*/ 108 h 133"/>
                <a:gd name="T30" fmla="*/ 8 w 192"/>
                <a:gd name="T31" fmla="*/ 110 h 133"/>
                <a:gd name="T32" fmla="*/ 0 w 192"/>
                <a:gd name="T33" fmla="*/ 112 h 133"/>
                <a:gd name="T34" fmla="*/ 12 w 192"/>
                <a:gd name="T35" fmla="*/ 112 h 133"/>
                <a:gd name="T36" fmla="*/ 23 w 192"/>
                <a:gd name="T37" fmla="*/ 112 h 133"/>
                <a:gd name="T38" fmla="*/ 34 w 192"/>
                <a:gd name="T39" fmla="*/ 112 h 133"/>
                <a:gd name="T40" fmla="*/ 44 w 192"/>
                <a:gd name="T41" fmla="*/ 112 h 133"/>
                <a:gd name="T42" fmla="*/ 54 w 192"/>
                <a:gd name="T43" fmla="*/ 112 h 133"/>
                <a:gd name="T44" fmla="*/ 64 w 192"/>
                <a:gd name="T45" fmla="*/ 112 h 133"/>
                <a:gd name="T46" fmla="*/ 73 w 192"/>
                <a:gd name="T47" fmla="*/ 112 h 133"/>
                <a:gd name="T48" fmla="*/ 81 w 192"/>
                <a:gd name="T49" fmla="*/ 112 h 133"/>
                <a:gd name="T50" fmla="*/ 89 w 192"/>
                <a:gd name="T51" fmla="*/ 112 h 133"/>
                <a:gd name="T52" fmla="*/ 96 w 192"/>
                <a:gd name="T53" fmla="*/ 112 h 133"/>
                <a:gd name="T54" fmla="*/ 102 w 192"/>
                <a:gd name="T55" fmla="*/ 112 h 133"/>
                <a:gd name="T56" fmla="*/ 107 w 192"/>
                <a:gd name="T57" fmla="*/ 112 h 133"/>
                <a:gd name="T58" fmla="*/ 112 w 192"/>
                <a:gd name="T59" fmla="*/ 112 h 133"/>
                <a:gd name="T60" fmla="*/ 116 w 192"/>
                <a:gd name="T61" fmla="*/ 112 h 133"/>
                <a:gd name="T62" fmla="*/ 118 w 192"/>
                <a:gd name="T63" fmla="*/ 112 h 133"/>
                <a:gd name="T64" fmla="*/ 120 w 192"/>
                <a:gd name="T65" fmla="*/ 112 h 133"/>
                <a:gd name="T66" fmla="*/ 124 w 192"/>
                <a:gd name="T67" fmla="*/ 113 h 133"/>
                <a:gd name="T68" fmla="*/ 129 w 192"/>
                <a:gd name="T69" fmla="*/ 114 h 133"/>
                <a:gd name="T70" fmla="*/ 135 w 192"/>
                <a:gd name="T71" fmla="*/ 116 h 133"/>
                <a:gd name="T72" fmla="*/ 141 w 192"/>
                <a:gd name="T73" fmla="*/ 118 h 133"/>
                <a:gd name="T74" fmla="*/ 147 w 192"/>
                <a:gd name="T75" fmla="*/ 120 h 133"/>
                <a:gd name="T76" fmla="*/ 155 w 192"/>
                <a:gd name="T77" fmla="*/ 122 h 133"/>
                <a:gd name="T78" fmla="*/ 161 w 192"/>
                <a:gd name="T79" fmla="*/ 124 h 133"/>
                <a:gd name="T80" fmla="*/ 168 w 192"/>
                <a:gd name="T81" fmla="*/ 127 h 133"/>
                <a:gd name="T82" fmla="*/ 170 w 192"/>
                <a:gd name="T83" fmla="*/ 128 h 133"/>
                <a:gd name="T84" fmla="*/ 173 w 192"/>
                <a:gd name="T85" fmla="*/ 128 h 133"/>
                <a:gd name="T86" fmla="*/ 174 w 192"/>
                <a:gd name="T87" fmla="*/ 129 h 133"/>
                <a:gd name="T88" fmla="*/ 176 w 192"/>
                <a:gd name="T89" fmla="*/ 130 h 133"/>
                <a:gd name="T90" fmla="*/ 178 w 192"/>
                <a:gd name="T91" fmla="*/ 131 h 133"/>
                <a:gd name="T92" fmla="*/ 180 w 192"/>
                <a:gd name="T93" fmla="*/ 131 h 133"/>
                <a:gd name="T94" fmla="*/ 182 w 192"/>
                <a:gd name="T95" fmla="*/ 132 h 133"/>
                <a:gd name="T96" fmla="*/ 184 w 192"/>
                <a:gd name="T97" fmla="*/ 133 h 133"/>
                <a:gd name="T98" fmla="*/ 184 w 192"/>
                <a:gd name="T99" fmla="*/ 133 h 133"/>
                <a:gd name="T100" fmla="*/ 184 w 192"/>
                <a:gd name="T101" fmla="*/ 133 h 133"/>
                <a:gd name="T102" fmla="*/ 184 w 192"/>
                <a:gd name="T103" fmla="*/ 133 h 133"/>
                <a:gd name="T104" fmla="*/ 185 w 192"/>
                <a:gd name="T105" fmla="*/ 133 h 133"/>
                <a:gd name="T106" fmla="*/ 185 w 192"/>
                <a:gd name="T107" fmla="*/ 131 h 133"/>
                <a:gd name="T108" fmla="*/ 185 w 192"/>
                <a:gd name="T109" fmla="*/ 129 h 133"/>
                <a:gd name="T110" fmla="*/ 185 w 192"/>
                <a:gd name="T111" fmla="*/ 127 h 133"/>
                <a:gd name="T112" fmla="*/ 186 w 192"/>
                <a:gd name="T113" fmla="*/ 125 h 133"/>
                <a:gd name="T114" fmla="*/ 190 w 192"/>
                <a:gd name="T115" fmla="*/ 78 h 133"/>
                <a:gd name="T116" fmla="*/ 192 w 192"/>
                <a:gd name="T117" fmla="*/ 39 h 133"/>
                <a:gd name="T118" fmla="*/ 192 w 192"/>
                <a:gd name="T119" fmla="*/ 13 h 133"/>
                <a:gd name="T120" fmla="*/ 192 w 192"/>
                <a:gd name="T121" fmla="*/ 3 h 133"/>
                <a:gd name="T122" fmla="*/ 131 w 192"/>
                <a:gd name="T123" fmla="*/ 0 h 1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
                <a:gd name="T187" fmla="*/ 0 h 133"/>
                <a:gd name="T188" fmla="*/ 192 w 192"/>
                <a:gd name="T189" fmla="*/ 133 h 1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 h="133">
                  <a:moveTo>
                    <a:pt x="131" y="0"/>
                  </a:move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close/>
                </a:path>
              </a:pathLst>
            </a:custGeom>
            <a:solidFill>
              <a:srgbClr val="FFFFFF"/>
            </a:solidFill>
            <a:ln w="9525">
              <a:noFill/>
              <a:round/>
              <a:headEnd/>
              <a:tailEnd/>
            </a:ln>
          </p:spPr>
          <p:txBody>
            <a:bodyPr/>
            <a:lstStyle/>
            <a:p>
              <a:endParaRPr lang="ja-JP" altLang="en-US"/>
            </a:p>
          </p:txBody>
        </p:sp>
        <p:sp>
          <p:nvSpPr>
            <p:cNvPr id="50528" name="Freeform 562"/>
            <p:cNvSpPr>
              <a:spLocks/>
            </p:cNvSpPr>
            <p:nvPr/>
          </p:nvSpPr>
          <p:spPr bwMode="auto">
            <a:xfrm>
              <a:off x="4118" y="37"/>
              <a:ext cx="192" cy="133"/>
            </a:xfrm>
            <a:custGeom>
              <a:avLst/>
              <a:gdLst>
                <a:gd name="T0" fmla="*/ 131 w 192"/>
                <a:gd name="T1" fmla="*/ 0 h 133"/>
                <a:gd name="T2" fmla="*/ 127 w 192"/>
                <a:gd name="T3" fmla="*/ 5 h 133"/>
                <a:gd name="T4" fmla="*/ 113 w 192"/>
                <a:gd name="T5" fmla="*/ 21 h 133"/>
                <a:gd name="T6" fmla="*/ 90 w 192"/>
                <a:gd name="T7" fmla="*/ 48 h 133"/>
                <a:gd name="T8" fmla="*/ 58 w 192"/>
                <a:gd name="T9" fmla="*/ 83 h 133"/>
                <a:gd name="T10" fmla="*/ 53 w 192"/>
                <a:gd name="T11" fmla="*/ 88 h 133"/>
                <a:gd name="T12" fmla="*/ 39 w 192"/>
                <a:gd name="T13" fmla="*/ 97 h 133"/>
                <a:gd name="T14" fmla="*/ 24 w 192"/>
                <a:gd name="T15" fmla="*/ 105 h 133"/>
                <a:gd name="T16" fmla="*/ 8 w 192"/>
                <a:gd name="T17" fmla="*/ 110 h 133"/>
                <a:gd name="T18" fmla="*/ 0 w 192"/>
                <a:gd name="T19" fmla="*/ 112 h 133"/>
                <a:gd name="T20" fmla="*/ 23 w 192"/>
                <a:gd name="T21" fmla="*/ 112 h 133"/>
                <a:gd name="T22" fmla="*/ 44 w 192"/>
                <a:gd name="T23" fmla="*/ 112 h 133"/>
                <a:gd name="T24" fmla="*/ 64 w 192"/>
                <a:gd name="T25" fmla="*/ 112 h 133"/>
                <a:gd name="T26" fmla="*/ 81 w 192"/>
                <a:gd name="T27" fmla="*/ 112 h 133"/>
                <a:gd name="T28" fmla="*/ 96 w 192"/>
                <a:gd name="T29" fmla="*/ 112 h 133"/>
                <a:gd name="T30" fmla="*/ 107 w 192"/>
                <a:gd name="T31" fmla="*/ 112 h 133"/>
                <a:gd name="T32" fmla="*/ 116 w 192"/>
                <a:gd name="T33" fmla="*/ 112 h 133"/>
                <a:gd name="T34" fmla="*/ 120 w 192"/>
                <a:gd name="T35" fmla="*/ 112 h 133"/>
                <a:gd name="T36" fmla="*/ 124 w 192"/>
                <a:gd name="T37" fmla="*/ 113 h 133"/>
                <a:gd name="T38" fmla="*/ 135 w 192"/>
                <a:gd name="T39" fmla="*/ 116 h 133"/>
                <a:gd name="T40" fmla="*/ 147 w 192"/>
                <a:gd name="T41" fmla="*/ 120 h 133"/>
                <a:gd name="T42" fmla="*/ 161 w 192"/>
                <a:gd name="T43" fmla="*/ 124 h 133"/>
                <a:gd name="T44" fmla="*/ 168 w 192"/>
                <a:gd name="T45" fmla="*/ 127 h 133"/>
                <a:gd name="T46" fmla="*/ 173 w 192"/>
                <a:gd name="T47" fmla="*/ 128 h 133"/>
                <a:gd name="T48" fmla="*/ 176 w 192"/>
                <a:gd name="T49" fmla="*/ 130 h 133"/>
                <a:gd name="T50" fmla="*/ 180 w 192"/>
                <a:gd name="T51" fmla="*/ 131 h 133"/>
                <a:gd name="T52" fmla="*/ 184 w 192"/>
                <a:gd name="T53" fmla="*/ 133 h 133"/>
                <a:gd name="T54" fmla="*/ 184 w 192"/>
                <a:gd name="T55" fmla="*/ 133 h 133"/>
                <a:gd name="T56" fmla="*/ 184 w 192"/>
                <a:gd name="T57" fmla="*/ 133 h 133"/>
                <a:gd name="T58" fmla="*/ 185 w 192"/>
                <a:gd name="T59" fmla="*/ 133 h 133"/>
                <a:gd name="T60" fmla="*/ 185 w 192"/>
                <a:gd name="T61" fmla="*/ 129 h 133"/>
                <a:gd name="T62" fmla="*/ 186 w 192"/>
                <a:gd name="T63" fmla="*/ 125 h 133"/>
                <a:gd name="T64" fmla="*/ 190 w 192"/>
                <a:gd name="T65" fmla="*/ 78 h 133"/>
                <a:gd name="T66" fmla="*/ 192 w 192"/>
                <a:gd name="T67" fmla="*/ 13 h 133"/>
                <a:gd name="T68" fmla="*/ 131 w 192"/>
                <a:gd name="T69" fmla="*/ 0 h 1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2"/>
                <a:gd name="T106" fmla="*/ 0 h 133"/>
                <a:gd name="T107" fmla="*/ 192 w 192"/>
                <a:gd name="T108" fmla="*/ 133 h 1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2" h="133">
                  <a:moveTo>
                    <a:pt x="131" y="0"/>
                  </a:moveTo>
                  <a:lnTo>
                    <a:pt x="131" y="0"/>
                  </a:lnTo>
                  <a:lnTo>
                    <a:pt x="130" y="1"/>
                  </a:lnTo>
                  <a:lnTo>
                    <a:pt x="127" y="5"/>
                  </a:lnTo>
                  <a:lnTo>
                    <a:pt x="121" y="12"/>
                  </a:lnTo>
                  <a:lnTo>
                    <a:pt x="113" y="21"/>
                  </a:lnTo>
                  <a:lnTo>
                    <a:pt x="103" y="33"/>
                  </a:lnTo>
                  <a:lnTo>
                    <a:pt x="90" y="48"/>
                  </a:lnTo>
                  <a:lnTo>
                    <a:pt x="75" y="64"/>
                  </a:lnTo>
                  <a:lnTo>
                    <a:pt x="58" y="83"/>
                  </a:lnTo>
                  <a:lnTo>
                    <a:pt x="53" y="88"/>
                  </a:lnTo>
                  <a:lnTo>
                    <a:pt x="47" y="93"/>
                  </a:lnTo>
                  <a:lnTo>
                    <a:pt x="39" y="97"/>
                  </a:lnTo>
                  <a:lnTo>
                    <a:pt x="32" y="101"/>
                  </a:lnTo>
                  <a:lnTo>
                    <a:pt x="24" y="105"/>
                  </a:lnTo>
                  <a:lnTo>
                    <a:pt x="16" y="108"/>
                  </a:lnTo>
                  <a:lnTo>
                    <a:pt x="8" y="110"/>
                  </a:lnTo>
                  <a:lnTo>
                    <a:pt x="0" y="112"/>
                  </a:lnTo>
                  <a:lnTo>
                    <a:pt x="12" y="112"/>
                  </a:lnTo>
                  <a:lnTo>
                    <a:pt x="23" y="112"/>
                  </a:lnTo>
                  <a:lnTo>
                    <a:pt x="34" y="112"/>
                  </a:lnTo>
                  <a:lnTo>
                    <a:pt x="44" y="112"/>
                  </a:lnTo>
                  <a:lnTo>
                    <a:pt x="54" y="112"/>
                  </a:lnTo>
                  <a:lnTo>
                    <a:pt x="64" y="112"/>
                  </a:lnTo>
                  <a:lnTo>
                    <a:pt x="73" y="112"/>
                  </a:lnTo>
                  <a:lnTo>
                    <a:pt x="81" y="112"/>
                  </a:lnTo>
                  <a:lnTo>
                    <a:pt x="89" y="112"/>
                  </a:lnTo>
                  <a:lnTo>
                    <a:pt x="96" y="112"/>
                  </a:lnTo>
                  <a:lnTo>
                    <a:pt x="102" y="112"/>
                  </a:lnTo>
                  <a:lnTo>
                    <a:pt x="107" y="112"/>
                  </a:lnTo>
                  <a:lnTo>
                    <a:pt x="112" y="112"/>
                  </a:lnTo>
                  <a:lnTo>
                    <a:pt x="116" y="112"/>
                  </a:lnTo>
                  <a:lnTo>
                    <a:pt x="118" y="112"/>
                  </a:lnTo>
                  <a:lnTo>
                    <a:pt x="120" y="112"/>
                  </a:lnTo>
                  <a:lnTo>
                    <a:pt x="124" y="113"/>
                  </a:lnTo>
                  <a:lnTo>
                    <a:pt x="129" y="114"/>
                  </a:lnTo>
                  <a:lnTo>
                    <a:pt x="135" y="116"/>
                  </a:lnTo>
                  <a:lnTo>
                    <a:pt x="141" y="118"/>
                  </a:lnTo>
                  <a:lnTo>
                    <a:pt x="147" y="120"/>
                  </a:lnTo>
                  <a:lnTo>
                    <a:pt x="155" y="122"/>
                  </a:lnTo>
                  <a:lnTo>
                    <a:pt x="161" y="124"/>
                  </a:lnTo>
                  <a:lnTo>
                    <a:pt x="168" y="127"/>
                  </a:lnTo>
                  <a:lnTo>
                    <a:pt x="170" y="128"/>
                  </a:lnTo>
                  <a:lnTo>
                    <a:pt x="173" y="128"/>
                  </a:lnTo>
                  <a:lnTo>
                    <a:pt x="174" y="129"/>
                  </a:lnTo>
                  <a:lnTo>
                    <a:pt x="176" y="130"/>
                  </a:lnTo>
                  <a:lnTo>
                    <a:pt x="178" y="131"/>
                  </a:lnTo>
                  <a:lnTo>
                    <a:pt x="180" y="131"/>
                  </a:lnTo>
                  <a:lnTo>
                    <a:pt x="182" y="132"/>
                  </a:lnTo>
                  <a:lnTo>
                    <a:pt x="184" y="133"/>
                  </a:lnTo>
                  <a:lnTo>
                    <a:pt x="185" y="133"/>
                  </a:lnTo>
                  <a:lnTo>
                    <a:pt x="185" y="131"/>
                  </a:lnTo>
                  <a:lnTo>
                    <a:pt x="185" y="129"/>
                  </a:lnTo>
                  <a:lnTo>
                    <a:pt x="185" y="127"/>
                  </a:lnTo>
                  <a:lnTo>
                    <a:pt x="186" y="125"/>
                  </a:lnTo>
                  <a:lnTo>
                    <a:pt x="190" y="78"/>
                  </a:lnTo>
                  <a:lnTo>
                    <a:pt x="192" y="39"/>
                  </a:lnTo>
                  <a:lnTo>
                    <a:pt x="192" y="13"/>
                  </a:lnTo>
                  <a:lnTo>
                    <a:pt x="192" y="3"/>
                  </a:lnTo>
                  <a:lnTo>
                    <a:pt x="131" y="0"/>
                  </a:lnTo>
                </a:path>
              </a:pathLst>
            </a:custGeom>
            <a:noFill/>
            <a:ln w="0">
              <a:solidFill>
                <a:srgbClr val="000000"/>
              </a:solidFill>
              <a:prstDash val="solid"/>
              <a:round/>
              <a:headEnd/>
              <a:tailEnd/>
            </a:ln>
          </p:spPr>
          <p:txBody>
            <a:bodyPr/>
            <a:lstStyle/>
            <a:p>
              <a:endParaRPr lang="ja-JP" altLang="en-US"/>
            </a:p>
          </p:txBody>
        </p:sp>
        <p:sp>
          <p:nvSpPr>
            <p:cNvPr id="50529" name="Freeform 563"/>
            <p:cNvSpPr>
              <a:spLocks/>
            </p:cNvSpPr>
            <p:nvPr/>
          </p:nvSpPr>
          <p:spPr bwMode="auto">
            <a:xfrm>
              <a:off x="4302" y="170"/>
              <a:ext cx="1" cy="1"/>
            </a:xfrm>
            <a:custGeom>
              <a:avLst/>
              <a:gdLst>
                <a:gd name="T0" fmla="*/ 1 w 1"/>
                <a:gd name="T1" fmla="*/ 1 h 1"/>
                <a:gd name="T2" fmla="*/ 1 w 1"/>
                <a:gd name="T3" fmla="*/ 0 h 1"/>
                <a:gd name="T4" fmla="*/ 1 w 1"/>
                <a:gd name="T5" fmla="*/ 0 h 1"/>
                <a:gd name="T6" fmla="*/ 1 w 1"/>
                <a:gd name="T7" fmla="*/ 0 h 1"/>
                <a:gd name="T8" fmla="*/ 1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1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
                <a:gd name="T40" fmla="*/ 0 h 1"/>
                <a:gd name="T41" fmla="*/ 1 w 1"/>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 h="1">
                  <a:moveTo>
                    <a:pt x="1" y="1"/>
                  </a:moveTo>
                  <a:lnTo>
                    <a:pt x="1" y="0"/>
                  </a:lnTo>
                  <a:lnTo>
                    <a:pt x="0" y="0"/>
                  </a:lnTo>
                  <a:lnTo>
                    <a:pt x="1" y="1"/>
                  </a:lnTo>
                  <a:close/>
                </a:path>
              </a:pathLst>
            </a:custGeom>
            <a:solidFill>
              <a:srgbClr val="FFFFFF"/>
            </a:solidFill>
            <a:ln w="9525">
              <a:noFill/>
              <a:round/>
              <a:headEnd/>
              <a:tailEnd/>
            </a:ln>
          </p:spPr>
          <p:txBody>
            <a:bodyPr/>
            <a:lstStyle/>
            <a:p>
              <a:endParaRPr lang="ja-JP" altLang="en-US"/>
            </a:p>
          </p:txBody>
        </p:sp>
        <p:sp>
          <p:nvSpPr>
            <p:cNvPr id="50530" name="Freeform 564"/>
            <p:cNvSpPr>
              <a:spLocks/>
            </p:cNvSpPr>
            <p:nvPr/>
          </p:nvSpPr>
          <p:spPr bwMode="auto">
            <a:xfrm>
              <a:off x="4302" y="170"/>
              <a:ext cx="1" cy="1"/>
            </a:xfrm>
            <a:custGeom>
              <a:avLst/>
              <a:gdLst>
                <a:gd name="T0" fmla="*/ 1 w 1"/>
                <a:gd name="T1" fmla="*/ 1 h 1"/>
                <a:gd name="T2" fmla="*/ 1 w 1"/>
                <a:gd name="T3" fmla="*/ 1 h 1"/>
                <a:gd name="T4" fmla="*/ 1 w 1"/>
                <a:gd name="T5" fmla="*/ 0 h 1"/>
                <a:gd name="T6" fmla="*/ 1 w 1"/>
                <a:gd name="T7" fmla="*/ 0 h 1"/>
                <a:gd name="T8" fmla="*/ 1 w 1"/>
                <a:gd name="T9" fmla="*/ 0 h 1"/>
                <a:gd name="T10" fmla="*/ 1 w 1"/>
                <a:gd name="T11" fmla="*/ 0 h 1"/>
                <a:gd name="T12" fmla="*/ 1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1 w 1"/>
                <a:gd name="T31" fmla="*/ 1 h 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
                <a:gd name="T49" fmla="*/ 0 h 1"/>
                <a:gd name="T50" fmla="*/ 1 w 1"/>
                <a:gd name="T51" fmla="*/ 1 h 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 h="1">
                  <a:moveTo>
                    <a:pt x="1" y="1"/>
                  </a:moveTo>
                  <a:lnTo>
                    <a:pt x="1" y="1"/>
                  </a:lnTo>
                  <a:lnTo>
                    <a:pt x="1" y="0"/>
                  </a:lnTo>
                  <a:lnTo>
                    <a:pt x="0" y="0"/>
                  </a:lnTo>
                  <a:lnTo>
                    <a:pt x="1" y="1"/>
                  </a:lnTo>
                </a:path>
              </a:pathLst>
            </a:custGeom>
            <a:noFill/>
            <a:ln w="0">
              <a:solidFill>
                <a:srgbClr val="000000"/>
              </a:solidFill>
              <a:prstDash val="solid"/>
              <a:round/>
              <a:headEnd/>
              <a:tailEnd/>
            </a:ln>
          </p:spPr>
          <p:txBody>
            <a:bodyPr/>
            <a:lstStyle/>
            <a:p>
              <a:endParaRPr lang="ja-JP" altLang="en-US"/>
            </a:p>
          </p:txBody>
        </p:sp>
        <p:sp>
          <p:nvSpPr>
            <p:cNvPr id="50531" name="Freeform 565"/>
            <p:cNvSpPr>
              <a:spLocks/>
            </p:cNvSpPr>
            <p:nvPr/>
          </p:nvSpPr>
          <p:spPr bwMode="auto">
            <a:xfrm>
              <a:off x="3824" y="170"/>
              <a:ext cx="492" cy="47"/>
            </a:xfrm>
            <a:custGeom>
              <a:avLst/>
              <a:gdLst>
                <a:gd name="T0" fmla="*/ 478 w 492"/>
                <a:gd name="T1" fmla="*/ 0 h 47"/>
                <a:gd name="T2" fmla="*/ 478 w 492"/>
                <a:gd name="T3" fmla="*/ 0 h 47"/>
                <a:gd name="T4" fmla="*/ 471 w 492"/>
                <a:gd name="T5" fmla="*/ 1 h 47"/>
                <a:gd name="T6" fmla="*/ 457 w 492"/>
                <a:gd name="T7" fmla="*/ 2 h 47"/>
                <a:gd name="T8" fmla="*/ 443 w 492"/>
                <a:gd name="T9" fmla="*/ 4 h 47"/>
                <a:gd name="T10" fmla="*/ 429 w 492"/>
                <a:gd name="T11" fmla="*/ 5 h 47"/>
                <a:gd name="T12" fmla="*/ 408 w 492"/>
                <a:gd name="T13" fmla="*/ 8 h 47"/>
                <a:gd name="T14" fmla="*/ 381 w 492"/>
                <a:gd name="T15" fmla="*/ 10 h 47"/>
                <a:gd name="T16" fmla="*/ 355 w 492"/>
                <a:gd name="T17" fmla="*/ 12 h 47"/>
                <a:gd name="T18" fmla="*/ 329 w 492"/>
                <a:gd name="T19" fmla="*/ 14 h 47"/>
                <a:gd name="T20" fmla="*/ 305 w 492"/>
                <a:gd name="T21" fmla="*/ 15 h 47"/>
                <a:gd name="T22" fmla="*/ 281 w 492"/>
                <a:gd name="T23" fmla="*/ 17 h 47"/>
                <a:gd name="T24" fmla="*/ 257 w 492"/>
                <a:gd name="T25" fmla="*/ 18 h 47"/>
                <a:gd name="T26" fmla="*/ 234 w 492"/>
                <a:gd name="T27" fmla="*/ 19 h 47"/>
                <a:gd name="T28" fmla="*/ 211 w 492"/>
                <a:gd name="T29" fmla="*/ 20 h 47"/>
                <a:gd name="T30" fmla="*/ 187 w 492"/>
                <a:gd name="T31" fmla="*/ 20 h 47"/>
                <a:gd name="T32" fmla="*/ 162 w 492"/>
                <a:gd name="T33" fmla="*/ 21 h 47"/>
                <a:gd name="T34" fmla="*/ 137 w 492"/>
                <a:gd name="T35" fmla="*/ 21 h 47"/>
                <a:gd name="T36" fmla="*/ 111 w 492"/>
                <a:gd name="T37" fmla="*/ 22 h 47"/>
                <a:gd name="T38" fmla="*/ 83 w 492"/>
                <a:gd name="T39" fmla="*/ 22 h 47"/>
                <a:gd name="T40" fmla="*/ 55 w 492"/>
                <a:gd name="T41" fmla="*/ 23 h 47"/>
                <a:gd name="T42" fmla="*/ 24 w 492"/>
                <a:gd name="T43" fmla="*/ 23 h 47"/>
                <a:gd name="T44" fmla="*/ 0 w 492"/>
                <a:gd name="T45" fmla="*/ 47 h 47"/>
                <a:gd name="T46" fmla="*/ 36 w 492"/>
                <a:gd name="T47" fmla="*/ 46 h 47"/>
                <a:gd name="T48" fmla="*/ 72 w 492"/>
                <a:gd name="T49" fmla="*/ 45 h 47"/>
                <a:gd name="T50" fmla="*/ 106 w 492"/>
                <a:gd name="T51" fmla="*/ 44 h 47"/>
                <a:gd name="T52" fmla="*/ 138 w 492"/>
                <a:gd name="T53" fmla="*/ 43 h 47"/>
                <a:gd name="T54" fmla="*/ 170 w 492"/>
                <a:gd name="T55" fmla="*/ 42 h 47"/>
                <a:gd name="T56" fmla="*/ 201 w 492"/>
                <a:gd name="T57" fmla="*/ 41 h 47"/>
                <a:gd name="T58" fmla="*/ 231 w 492"/>
                <a:gd name="T59" fmla="*/ 40 h 47"/>
                <a:gd name="T60" fmla="*/ 260 w 492"/>
                <a:gd name="T61" fmla="*/ 39 h 47"/>
                <a:gd name="T62" fmla="*/ 289 w 492"/>
                <a:gd name="T63" fmla="*/ 37 h 47"/>
                <a:gd name="T64" fmla="*/ 317 w 492"/>
                <a:gd name="T65" fmla="*/ 35 h 47"/>
                <a:gd name="T66" fmla="*/ 345 w 492"/>
                <a:gd name="T67" fmla="*/ 33 h 47"/>
                <a:gd name="T68" fmla="*/ 374 w 492"/>
                <a:gd name="T69" fmla="*/ 31 h 47"/>
                <a:gd name="T70" fmla="*/ 402 w 492"/>
                <a:gd name="T71" fmla="*/ 29 h 47"/>
                <a:gd name="T72" fmla="*/ 430 w 492"/>
                <a:gd name="T73" fmla="*/ 26 h 47"/>
                <a:gd name="T74" fmla="*/ 459 w 492"/>
                <a:gd name="T75" fmla="*/ 23 h 47"/>
                <a:gd name="T76" fmla="*/ 488 w 492"/>
                <a:gd name="T77" fmla="*/ 20 h 47"/>
                <a:gd name="T78" fmla="*/ 490 w 492"/>
                <a:gd name="T79" fmla="*/ 18 h 47"/>
                <a:gd name="T80" fmla="*/ 491 w 492"/>
                <a:gd name="T81" fmla="*/ 17 h 47"/>
                <a:gd name="T82" fmla="*/ 490 w 492"/>
                <a:gd name="T83" fmla="*/ 9 h 47"/>
                <a:gd name="T84" fmla="*/ 483 w 492"/>
                <a:gd name="T85" fmla="*/ 3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92"/>
                <a:gd name="T130" fmla="*/ 0 h 47"/>
                <a:gd name="T131" fmla="*/ 492 w 492"/>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92" h="47">
                  <a:moveTo>
                    <a:pt x="479" y="1"/>
                  </a:move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close/>
                </a:path>
              </a:pathLst>
            </a:custGeom>
            <a:solidFill>
              <a:srgbClr val="3F3F3F"/>
            </a:solidFill>
            <a:ln w="9525">
              <a:noFill/>
              <a:round/>
              <a:headEnd/>
              <a:tailEnd/>
            </a:ln>
          </p:spPr>
          <p:txBody>
            <a:bodyPr/>
            <a:lstStyle/>
            <a:p>
              <a:endParaRPr lang="ja-JP" altLang="en-US"/>
            </a:p>
          </p:txBody>
        </p:sp>
        <p:sp>
          <p:nvSpPr>
            <p:cNvPr id="50532" name="Freeform 566"/>
            <p:cNvSpPr>
              <a:spLocks/>
            </p:cNvSpPr>
            <p:nvPr/>
          </p:nvSpPr>
          <p:spPr bwMode="auto">
            <a:xfrm>
              <a:off x="3824" y="170"/>
              <a:ext cx="492" cy="47"/>
            </a:xfrm>
            <a:custGeom>
              <a:avLst/>
              <a:gdLst>
                <a:gd name="T0" fmla="*/ 479 w 492"/>
                <a:gd name="T1" fmla="*/ 1 h 47"/>
                <a:gd name="T2" fmla="*/ 478 w 492"/>
                <a:gd name="T3" fmla="*/ 0 h 47"/>
                <a:gd name="T4" fmla="*/ 478 w 492"/>
                <a:gd name="T5" fmla="*/ 0 h 47"/>
                <a:gd name="T6" fmla="*/ 471 w 492"/>
                <a:gd name="T7" fmla="*/ 1 h 47"/>
                <a:gd name="T8" fmla="*/ 457 w 492"/>
                <a:gd name="T9" fmla="*/ 2 h 47"/>
                <a:gd name="T10" fmla="*/ 443 w 492"/>
                <a:gd name="T11" fmla="*/ 4 h 47"/>
                <a:gd name="T12" fmla="*/ 429 w 492"/>
                <a:gd name="T13" fmla="*/ 5 h 47"/>
                <a:gd name="T14" fmla="*/ 422 w 492"/>
                <a:gd name="T15" fmla="*/ 6 h 47"/>
                <a:gd name="T16" fmla="*/ 394 w 492"/>
                <a:gd name="T17" fmla="*/ 9 h 47"/>
                <a:gd name="T18" fmla="*/ 368 w 492"/>
                <a:gd name="T19" fmla="*/ 11 h 47"/>
                <a:gd name="T20" fmla="*/ 342 w 492"/>
                <a:gd name="T21" fmla="*/ 13 h 47"/>
                <a:gd name="T22" fmla="*/ 317 w 492"/>
                <a:gd name="T23" fmla="*/ 15 h 47"/>
                <a:gd name="T24" fmla="*/ 293 w 492"/>
                <a:gd name="T25" fmla="*/ 16 h 47"/>
                <a:gd name="T26" fmla="*/ 269 w 492"/>
                <a:gd name="T27" fmla="*/ 17 h 47"/>
                <a:gd name="T28" fmla="*/ 246 w 492"/>
                <a:gd name="T29" fmla="*/ 18 h 47"/>
                <a:gd name="T30" fmla="*/ 222 w 492"/>
                <a:gd name="T31" fmla="*/ 19 h 47"/>
                <a:gd name="T32" fmla="*/ 199 w 492"/>
                <a:gd name="T33" fmla="*/ 20 h 47"/>
                <a:gd name="T34" fmla="*/ 174 w 492"/>
                <a:gd name="T35" fmla="*/ 21 h 47"/>
                <a:gd name="T36" fmla="*/ 150 w 492"/>
                <a:gd name="T37" fmla="*/ 21 h 47"/>
                <a:gd name="T38" fmla="*/ 124 w 492"/>
                <a:gd name="T39" fmla="*/ 22 h 47"/>
                <a:gd name="T40" fmla="*/ 97 w 492"/>
                <a:gd name="T41" fmla="*/ 22 h 47"/>
                <a:gd name="T42" fmla="*/ 69 w 492"/>
                <a:gd name="T43" fmla="*/ 22 h 47"/>
                <a:gd name="T44" fmla="*/ 40 w 492"/>
                <a:gd name="T45" fmla="*/ 23 h 47"/>
                <a:gd name="T46" fmla="*/ 8 w 492"/>
                <a:gd name="T47" fmla="*/ 23 h 47"/>
                <a:gd name="T48" fmla="*/ 0 w 492"/>
                <a:gd name="T49" fmla="*/ 47 h 47"/>
                <a:gd name="T50" fmla="*/ 36 w 492"/>
                <a:gd name="T51" fmla="*/ 46 h 47"/>
                <a:gd name="T52" fmla="*/ 72 w 492"/>
                <a:gd name="T53" fmla="*/ 45 h 47"/>
                <a:gd name="T54" fmla="*/ 106 w 492"/>
                <a:gd name="T55" fmla="*/ 44 h 47"/>
                <a:gd name="T56" fmla="*/ 138 w 492"/>
                <a:gd name="T57" fmla="*/ 43 h 47"/>
                <a:gd name="T58" fmla="*/ 170 w 492"/>
                <a:gd name="T59" fmla="*/ 42 h 47"/>
                <a:gd name="T60" fmla="*/ 201 w 492"/>
                <a:gd name="T61" fmla="*/ 41 h 47"/>
                <a:gd name="T62" fmla="*/ 231 w 492"/>
                <a:gd name="T63" fmla="*/ 40 h 47"/>
                <a:gd name="T64" fmla="*/ 260 w 492"/>
                <a:gd name="T65" fmla="*/ 39 h 47"/>
                <a:gd name="T66" fmla="*/ 289 w 492"/>
                <a:gd name="T67" fmla="*/ 37 h 47"/>
                <a:gd name="T68" fmla="*/ 317 w 492"/>
                <a:gd name="T69" fmla="*/ 35 h 47"/>
                <a:gd name="T70" fmla="*/ 345 w 492"/>
                <a:gd name="T71" fmla="*/ 33 h 47"/>
                <a:gd name="T72" fmla="*/ 374 w 492"/>
                <a:gd name="T73" fmla="*/ 31 h 47"/>
                <a:gd name="T74" fmla="*/ 402 w 492"/>
                <a:gd name="T75" fmla="*/ 29 h 47"/>
                <a:gd name="T76" fmla="*/ 430 w 492"/>
                <a:gd name="T77" fmla="*/ 26 h 47"/>
                <a:gd name="T78" fmla="*/ 459 w 492"/>
                <a:gd name="T79" fmla="*/ 23 h 47"/>
                <a:gd name="T80" fmla="*/ 488 w 492"/>
                <a:gd name="T81" fmla="*/ 20 h 47"/>
                <a:gd name="T82" fmla="*/ 489 w 492"/>
                <a:gd name="T83" fmla="*/ 19 h 47"/>
                <a:gd name="T84" fmla="*/ 490 w 492"/>
                <a:gd name="T85" fmla="*/ 18 h 47"/>
                <a:gd name="T86" fmla="*/ 492 w 492"/>
                <a:gd name="T87" fmla="*/ 11 h 47"/>
                <a:gd name="T88" fmla="*/ 490 w 492"/>
                <a:gd name="T89" fmla="*/ 9 h 47"/>
                <a:gd name="T90" fmla="*/ 483 w 492"/>
                <a:gd name="T91" fmla="*/ 3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2"/>
                <a:gd name="T139" fmla="*/ 0 h 47"/>
                <a:gd name="T140" fmla="*/ 492 w 492"/>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2" h="47">
                  <a:moveTo>
                    <a:pt x="479" y="1"/>
                  </a:moveTo>
                  <a:lnTo>
                    <a:pt x="479" y="1"/>
                  </a:lnTo>
                  <a:lnTo>
                    <a:pt x="478" y="0"/>
                  </a:lnTo>
                  <a:lnTo>
                    <a:pt x="471" y="1"/>
                  </a:lnTo>
                  <a:lnTo>
                    <a:pt x="464" y="2"/>
                  </a:lnTo>
                  <a:lnTo>
                    <a:pt x="457" y="2"/>
                  </a:lnTo>
                  <a:lnTo>
                    <a:pt x="451" y="3"/>
                  </a:lnTo>
                  <a:lnTo>
                    <a:pt x="443" y="4"/>
                  </a:lnTo>
                  <a:lnTo>
                    <a:pt x="437" y="5"/>
                  </a:lnTo>
                  <a:lnTo>
                    <a:pt x="429" y="5"/>
                  </a:lnTo>
                  <a:lnTo>
                    <a:pt x="422" y="6"/>
                  </a:lnTo>
                  <a:lnTo>
                    <a:pt x="408" y="8"/>
                  </a:lnTo>
                  <a:lnTo>
                    <a:pt x="394" y="9"/>
                  </a:lnTo>
                  <a:lnTo>
                    <a:pt x="381" y="10"/>
                  </a:lnTo>
                  <a:lnTo>
                    <a:pt x="368" y="11"/>
                  </a:lnTo>
                  <a:lnTo>
                    <a:pt x="355" y="12"/>
                  </a:lnTo>
                  <a:lnTo>
                    <a:pt x="342" y="13"/>
                  </a:lnTo>
                  <a:lnTo>
                    <a:pt x="329" y="14"/>
                  </a:lnTo>
                  <a:lnTo>
                    <a:pt x="317" y="15"/>
                  </a:lnTo>
                  <a:lnTo>
                    <a:pt x="305" y="15"/>
                  </a:lnTo>
                  <a:lnTo>
                    <a:pt x="293" y="16"/>
                  </a:lnTo>
                  <a:lnTo>
                    <a:pt x="281" y="17"/>
                  </a:lnTo>
                  <a:lnTo>
                    <a:pt x="269" y="17"/>
                  </a:lnTo>
                  <a:lnTo>
                    <a:pt x="257" y="18"/>
                  </a:lnTo>
                  <a:lnTo>
                    <a:pt x="246" y="18"/>
                  </a:lnTo>
                  <a:lnTo>
                    <a:pt x="234" y="19"/>
                  </a:lnTo>
                  <a:lnTo>
                    <a:pt x="222" y="19"/>
                  </a:lnTo>
                  <a:lnTo>
                    <a:pt x="211" y="20"/>
                  </a:lnTo>
                  <a:lnTo>
                    <a:pt x="199" y="20"/>
                  </a:lnTo>
                  <a:lnTo>
                    <a:pt x="187" y="20"/>
                  </a:lnTo>
                  <a:lnTo>
                    <a:pt x="174" y="21"/>
                  </a:lnTo>
                  <a:lnTo>
                    <a:pt x="162" y="21"/>
                  </a:lnTo>
                  <a:lnTo>
                    <a:pt x="150" y="21"/>
                  </a:lnTo>
                  <a:lnTo>
                    <a:pt x="137" y="21"/>
                  </a:lnTo>
                  <a:lnTo>
                    <a:pt x="124" y="22"/>
                  </a:lnTo>
                  <a:lnTo>
                    <a:pt x="111" y="22"/>
                  </a:lnTo>
                  <a:lnTo>
                    <a:pt x="97" y="22"/>
                  </a:lnTo>
                  <a:lnTo>
                    <a:pt x="83" y="22"/>
                  </a:lnTo>
                  <a:lnTo>
                    <a:pt x="69" y="22"/>
                  </a:lnTo>
                  <a:lnTo>
                    <a:pt x="55" y="23"/>
                  </a:lnTo>
                  <a:lnTo>
                    <a:pt x="40" y="23"/>
                  </a:lnTo>
                  <a:lnTo>
                    <a:pt x="24" y="23"/>
                  </a:lnTo>
                  <a:lnTo>
                    <a:pt x="8" y="23"/>
                  </a:lnTo>
                  <a:lnTo>
                    <a:pt x="0" y="47"/>
                  </a:lnTo>
                  <a:lnTo>
                    <a:pt x="18" y="46"/>
                  </a:lnTo>
                  <a:lnTo>
                    <a:pt x="36" y="46"/>
                  </a:lnTo>
                  <a:lnTo>
                    <a:pt x="54" y="45"/>
                  </a:lnTo>
                  <a:lnTo>
                    <a:pt x="72" y="45"/>
                  </a:lnTo>
                  <a:lnTo>
                    <a:pt x="89" y="45"/>
                  </a:lnTo>
                  <a:lnTo>
                    <a:pt x="106" y="44"/>
                  </a:lnTo>
                  <a:lnTo>
                    <a:pt x="122" y="44"/>
                  </a:lnTo>
                  <a:lnTo>
                    <a:pt x="138" y="43"/>
                  </a:lnTo>
                  <a:lnTo>
                    <a:pt x="154" y="43"/>
                  </a:lnTo>
                  <a:lnTo>
                    <a:pt x="170" y="42"/>
                  </a:lnTo>
                  <a:lnTo>
                    <a:pt x="186" y="42"/>
                  </a:lnTo>
                  <a:lnTo>
                    <a:pt x="201" y="41"/>
                  </a:lnTo>
                  <a:lnTo>
                    <a:pt x="216" y="41"/>
                  </a:lnTo>
                  <a:lnTo>
                    <a:pt x="231" y="40"/>
                  </a:lnTo>
                  <a:lnTo>
                    <a:pt x="245" y="39"/>
                  </a:lnTo>
                  <a:lnTo>
                    <a:pt x="260" y="39"/>
                  </a:lnTo>
                  <a:lnTo>
                    <a:pt x="274" y="38"/>
                  </a:lnTo>
                  <a:lnTo>
                    <a:pt x="289" y="37"/>
                  </a:lnTo>
                  <a:lnTo>
                    <a:pt x="303" y="36"/>
                  </a:lnTo>
                  <a:lnTo>
                    <a:pt x="317" y="35"/>
                  </a:lnTo>
                  <a:lnTo>
                    <a:pt x="331" y="34"/>
                  </a:lnTo>
                  <a:lnTo>
                    <a:pt x="345" y="33"/>
                  </a:lnTo>
                  <a:lnTo>
                    <a:pt x="360" y="32"/>
                  </a:lnTo>
                  <a:lnTo>
                    <a:pt x="374" y="31"/>
                  </a:lnTo>
                  <a:lnTo>
                    <a:pt x="388" y="30"/>
                  </a:lnTo>
                  <a:lnTo>
                    <a:pt x="402" y="29"/>
                  </a:lnTo>
                  <a:lnTo>
                    <a:pt x="416" y="28"/>
                  </a:lnTo>
                  <a:lnTo>
                    <a:pt x="430" y="26"/>
                  </a:lnTo>
                  <a:lnTo>
                    <a:pt x="445" y="25"/>
                  </a:lnTo>
                  <a:lnTo>
                    <a:pt x="459" y="23"/>
                  </a:lnTo>
                  <a:lnTo>
                    <a:pt x="474" y="22"/>
                  </a:lnTo>
                  <a:lnTo>
                    <a:pt x="488" y="20"/>
                  </a:lnTo>
                  <a:lnTo>
                    <a:pt x="489" y="19"/>
                  </a:lnTo>
                  <a:lnTo>
                    <a:pt x="490" y="18"/>
                  </a:lnTo>
                  <a:lnTo>
                    <a:pt x="491" y="17"/>
                  </a:lnTo>
                  <a:lnTo>
                    <a:pt x="492" y="11"/>
                  </a:lnTo>
                  <a:lnTo>
                    <a:pt x="490" y="9"/>
                  </a:lnTo>
                  <a:lnTo>
                    <a:pt x="487" y="6"/>
                  </a:lnTo>
                  <a:lnTo>
                    <a:pt x="483" y="3"/>
                  </a:lnTo>
                  <a:lnTo>
                    <a:pt x="479" y="1"/>
                  </a:lnTo>
                </a:path>
              </a:pathLst>
            </a:custGeom>
            <a:noFill/>
            <a:ln w="0">
              <a:solidFill>
                <a:srgbClr val="000000"/>
              </a:solidFill>
              <a:prstDash val="solid"/>
              <a:round/>
              <a:headEnd/>
              <a:tailEnd/>
            </a:ln>
          </p:spPr>
          <p:txBody>
            <a:bodyPr/>
            <a:lstStyle/>
            <a:p>
              <a:endParaRPr lang="ja-JP" altLang="en-US"/>
            </a:p>
          </p:txBody>
        </p:sp>
        <p:sp>
          <p:nvSpPr>
            <p:cNvPr id="50533" name="Freeform 567"/>
            <p:cNvSpPr>
              <a:spLocks/>
            </p:cNvSpPr>
            <p:nvPr/>
          </p:nvSpPr>
          <p:spPr bwMode="auto">
            <a:xfrm>
              <a:off x="3835" y="87"/>
              <a:ext cx="451" cy="98"/>
            </a:xfrm>
            <a:custGeom>
              <a:avLst/>
              <a:gdLst>
                <a:gd name="T0" fmla="*/ 399 w 451"/>
                <a:gd name="T1" fmla="*/ 62 h 98"/>
                <a:gd name="T2" fmla="*/ 385 w 451"/>
                <a:gd name="T3" fmla="*/ 62 h 98"/>
                <a:gd name="T4" fmla="*/ 364 w 451"/>
                <a:gd name="T5" fmla="*/ 62 h 98"/>
                <a:gd name="T6" fmla="*/ 337 w 451"/>
                <a:gd name="T7" fmla="*/ 62 h 98"/>
                <a:gd name="T8" fmla="*/ 306 w 451"/>
                <a:gd name="T9" fmla="*/ 62 h 98"/>
                <a:gd name="T10" fmla="*/ 264 w 451"/>
                <a:gd name="T11" fmla="*/ 62 h 98"/>
                <a:gd name="T12" fmla="*/ 217 w 451"/>
                <a:gd name="T13" fmla="*/ 62 h 98"/>
                <a:gd name="T14" fmla="*/ 184 w 451"/>
                <a:gd name="T15" fmla="*/ 60 h 98"/>
                <a:gd name="T16" fmla="*/ 162 w 451"/>
                <a:gd name="T17" fmla="*/ 58 h 98"/>
                <a:gd name="T18" fmla="*/ 150 w 451"/>
                <a:gd name="T19" fmla="*/ 55 h 98"/>
                <a:gd name="T20" fmla="*/ 144 w 451"/>
                <a:gd name="T21" fmla="*/ 52 h 98"/>
                <a:gd name="T22" fmla="*/ 130 w 451"/>
                <a:gd name="T23" fmla="*/ 39 h 98"/>
                <a:gd name="T24" fmla="*/ 109 w 451"/>
                <a:gd name="T25" fmla="*/ 22 h 98"/>
                <a:gd name="T26" fmla="*/ 92 w 451"/>
                <a:gd name="T27" fmla="*/ 10 h 98"/>
                <a:gd name="T28" fmla="*/ 81 w 451"/>
                <a:gd name="T29" fmla="*/ 6 h 98"/>
                <a:gd name="T30" fmla="*/ 71 w 451"/>
                <a:gd name="T31" fmla="*/ 4 h 98"/>
                <a:gd name="T32" fmla="*/ 52 w 451"/>
                <a:gd name="T33" fmla="*/ 2 h 98"/>
                <a:gd name="T34" fmla="*/ 31 w 451"/>
                <a:gd name="T35" fmla="*/ 14 h 98"/>
                <a:gd name="T36" fmla="*/ 49 w 451"/>
                <a:gd name="T37" fmla="*/ 16 h 98"/>
                <a:gd name="T38" fmla="*/ 63 w 451"/>
                <a:gd name="T39" fmla="*/ 17 h 98"/>
                <a:gd name="T40" fmla="*/ 75 w 451"/>
                <a:gd name="T41" fmla="*/ 19 h 98"/>
                <a:gd name="T42" fmla="*/ 89 w 451"/>
                <a:gd name="T43" fmla="*/ 37 h 98"/>
                <a:gd name="T44" fmla="*/ 98 w 451"/>
                <a:gd name="T45" fmla="*/ 58 h 98"/>
                <a:gd name="T46" fmla="*/ 98 w 451"/>
                <a:gd name="T47" fmla="*/ 62 h 98"/>
                <a:gd name="T48" fmla="*/ 89 w 451"/>
                <a:gd name="T49" fmla="*/ 62 h 98"/>
                <a:gd name="T50" fmla="*/ 73 w 451"/>
                <a:gd name="T51" fmla="*/ 62 h 98"/>
                <a:gd name="T52" fmla="*/ 53 w 451"/>
                <a:gd name="T53" fmla="*/ 62 h 98"/>
                <a:gd name="T54" fmla="*/ 30 w 451"/>
                <a:gd name="T55" fmla="*/ 63 h 98"/>
                <a:gd name="T56" fmla="*/ 0 w 451"/>
                <a:gd name="T57" fmla="*/ 98 h 98"/>
                <a:gd name="T58" fmla="*/ 42 w 451"/>
                <a:gd name="T59" fmla="*/ 97 h 98"/>
                <a:gd name="T60" fmla="*/ 80 w 451"/>
                <a:gd name="T61" fmla="*/ 97 h 98"/>
                <a:gd name="T62" fmla="*/ 115 w 451"/>
                <a:gd name="T63" fmla="*/ 96 h 98"/>
                <a:gd name="T64" fmla="*/ 148 w 451"/>
                <a:gd name="T65" fmla="*/ 96 h 98"/>
                <a:gd name="T66" fmla="*/ 180 w 451"/>
                <a:gd name="T67" fmla="*/ 95 h 98"/>
                <a:gd name="T68" fmla="*/ 211 w 451"/>
                <a:gd name="T69" fmla="*/ 94 h 98"/>
                <a:gd name="T70" fmla="*/ 242 w 451"/>
                <a:gd name="T71" fmla="*/ 93 h 98"/>
                <a:gd name="T72" fmla="*/ 275 w 451"/>
                <a:gd name="T73" fmla="*/ 91 h 98"/>
                <a:gd name="T74" fmla="*/ 309 w 451"/>
                <a:gd name="T75" fmla="*/ 89 h 98"/>
                <a:gd name="T76" fmla="*/ 346 w 451"/>
                <a:gd name="T77" fmla="*/ 86 h 98"/>
                <a:gd name="T78" fmla="*/ 378 w 451"/>
                <a:gd name="T79" fmla="*/ 84 h 98"/>
                <a:gd name="T80" fmla="*/ 393 w 451"/>
                <a:gd name="T81" fmla="*/ 82 h 98"/>
                <a:gd name="T82" fmla="*/ 408 w 451"/>
                <a:gd name="T83" fmla="*/ 81 h 98"/>
                <a:gd name="T84" fmla="*/ 423 w 451"/>
                <a:gd name="T85" fmla="*/ 80 h 98"/>
                <a:gd name="T86" fmla="*/ 437 w 451"/>
                <a:gd name="T87" fmla="*/ 78 h 98"/>
                <a:gd name="T88" fmla="*/ 451 w 451"/>
                <a:gd name="T89" fmla="*/ 77 h 98"/>
                <a:gd name="T90" fmla="*/ 430 w 451"/>
                <a:gd name="T91" fmla="*/ 70 h 98"/>
                <a:gd name="T92" fmla="*/ 412 w 451"/>
                <a:gd name="T93" fmla="*/ 64 h 9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51"/>
                <a:gd name="T142" fmla="*/ 0 h 98"/>
                <a:gd name="T143" fmla="*/ 451 w 451"/>
                <a:gd name="T144" fmla="*/ 98 h 9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51" h="98">
                  <a:moveTo>
                    <a:pt x="403" y="62"/>
                  </a:move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close/>
                </a:path>
              </a:pathLst>
            </a:custGeom>
            <a:solidFill>
              <a:srgbClr val="FFFFFF"/>
            </a:solidFill>
            <a:ln w="9525">
              <a:noFill/>
              <a:round/>
              <a:headEnd/>
              <a:tailEnd/>
            </a:ln>
          </p:spPr>
          <p:txBody>
            <a:bodyPr/>
            <a:lstStyle/>
            <a:p>
              <a:endParaRPr lang="ja-JP" altLang="en-US"/>
            </a:p>
          </p:txBody>
        </p:sp>
        <p:sp>
          <p:nvSpPr>
            <p:cNvPr id="50534" name="Freeform 568"/>
            <p:cNvSpPr>
              <a:spLocks/>
            </p:cNvSpPr>
            <p:nvPr/>
          </p:nvSpPr>
          <p:spPr bwMode="auto">
            <a:xfrm>
              <a:off x="3835" y="87"/>
              <a:ext cx="451" cy="98"/>
            </a:xfrm>
            <a:custGeom>
              <a:avLst/>
              <a:gdLst>
                <a:gd name="T0" fmla="*/ 401 w 451"/>
                <a:gd name="T1" fmla="*/ 62 h 98"/>
                <a:gd name="T2" fmla="*/ 390 w 451"/>
                <a:gd name="T3" fmla="*/ 62 h 98"/>
                <a:gd name="T4" fmla="*/ 372 w 451"/>
                <a:gd name="T5" fmla="*/ 62 h 98"/>
                <a:gd name="T6" fmla="*/ 347 w 451"/>
                <a:gd name="T7" fmla="*/ 62 h 98"/>
                <a:gd name="T8" fmla="*/ 317 w 451"/>
                <a:gd name="T9" fmla="*/ 62 h 98"/>
                <a:gd name="T10" fmla="*/ 283 w 451"/>
                <a:gd name="T11" fmla="*/ 62 h 98"/>
                <a:gd name="T12" fmla="*/ 246 w 451"/>
                <a:gd name="T13" fmla="*/ 62 h 98"/>
                <a:gd name="T14" fmla="*/ 204 w 451"/>
                <a:gd name="T15" fmla="*/ 61 h 98"/>
                <a:gd name="T16" fmla="*/ 176 w 451"/>
                <a:gd name="T17" fmla="*/ 59 h 98"/>
                <a:gd name="T18" fmla="*/ 157 w 451"/>
                <a:gd name="T19" fmla="*/ 57 h 98"/>
                <a:gd name="T20" fmla="*/ 147 w 451"/>
                <a:gd name="T21" fmla="*/ 54 h 98"/>
                <a:gd name="T22" fmla="*/ 144 w 451"/>
                <a:gd name="T23" fmla="*/ 52 h 98"/>
                <a:gd name="T24" fmla="*/ 130 w 451"/>
                <a:gd name="T25" fmla="*/ 39 h 98"/>
                <a:gd name="T26" fmla="*/ 109 w 451"/>
                <a:gd name="T27" fmla="*/ 22 h 98"/>
                <a:gd name="T28" fmla="*/ 95 w 451"/>
                <a:gd name="T29" fmla="*/ 13 h 98"/>
                <a:gd name="T30" fmla="*/ 84 w 451"/>
                <a:gd name="T31" fmla="*/ 7 h 98"/>
                <a:gd name="T32" fmla="*/ 79 w 451"/>
                <a:gd name="T33" fmla="*/ 5 h 98"/>
                <a:gd name="T34" fmla="*/ 65 w 451"/>
                <a:gd name="T35" fmla="*/ 4 h 98"/>
                <a:gd name="T36" fmla="*/ 44 w 451"/>
                <a:gd name="T37" fmla="*/ 1 h 98"/>
                <a:gd name="T38" fmla="*/ 31 w 451"/>
                <a:gd name="T39" fmla="*/ 14 h 98"/>
                <a:gd name="T40" fmla="*/ 49 w 451"/>
                <a:gd name="T41" fmla="*/ 16 h 98"/>
                <a:gd name="T42" fmla="*/ 63 w 451"/>
                <a:gd name="T43" fmla="*/ 17 h 98"/>
                <a:gd name="T44" fmla="*/ 69 w 451"/>
                <a:gd name="T45" fmla="*/ 17 h 98"/>
                <a:gd name="T46" fmla="*/ 85 w 451"/>
                <a:gd name="T47" fmla="*/ 30 h 98"/>
                <a:gd name="T48" fmla="*/ 95 w 451"/>
                <a:gd name="T49" fmla="*/ 52 h 98"/>
                <a:gd name="T50" fmla="*/ 100 w 451"/>
                <a:gd name="T51" fmla="*/ 62 h 98"/>
                <a:gd name="T52" fmla="*/ 95 w 451"/>
                <a:gd name="T53" fmla="*/ 62 h 98"/>
                <a:gd name="T54" fmla="*/ 84 w 451"/>
                <a:gd name="T55" fmla="*/ 62 h 98"/>
                <a:gd name="T56" fmla="*/ 67 w 451"/>
                <a:gd name="T57" fmla="*/ 62 h 98"/>
                <a:gd name="T58" fmla="*/ 45 w 451"/>
                <a:gd name="T59" fmla="*/ 62 h 98"/>
                <a:gd name="T60" fmla="*/ 21 w 451"/>
                <a:gd name="T61" fmla="*/ 63 h 98"/>
                <a:gd name="T62" fmla="*/ 0 w 451"/>
                <a:gd name="T63" fmla="*/ 98 h 98"/>
                <a:gd name="T64" fmla="*/ 42 w 451"/>
                <a:gd name="T65" fmla="*/ 97 h 98"/>
                <a:gd name="T66" fmla="*/ 80 w 451"/>
                <a:gd name="T67" fmla="*/ 97 h 98"/>
                <a:gd name="T68" fmla="*/ 115 w 451"/>
                <a:gd name="T69" fmla="*/ 96 h 98"/>
                <a:gd name="T70" fmla="*/ 148 w 451"/>
                <a:gd name="T71" fmla="*/ 96 h 98"/>
                <a:gd name="T72" fmla="*/ 180 w 451"/>
                <a:gd name="T73" fmla="*/ 95 h 98"/>
                <a:gd name="T74" fmla="*/ 211 w 451"/>
                <a:gd name="T75" fmla="*/ 94 h 98"/>
                <a:gd name="T76" fmla="*/ 242 w 451"/>
                <a:gd name="T77" fmla="*/ 93 h 98"/>
                <a:gd name="T78" fmla="*/ 275 w 451"/>
                <a:gd name="T79" fmla="*/ 91 h 98"/>
                <a:gd name="T80" fmla="*/ 309 w 451"/>
                <a:gd name="T81" fmla="*/ 89 h 98"/>
                <a:gd name="T82" fmla="*/ 346 w 451"/>
                <a:gd name="T83" fmla="*/ 86 h 98"/>
                <a:gd name="T84" fmla="*/ 373 w 451"/>
                <a:gd name="T85" fmla="*/ 84 h 98"/>
                <a:gd name="T86" fmla="*/ 388 w 451"/>
                <a:gd name="T87" fmla="*/ 83 h 98"/>
                <a:gd name="T88" fmla="*/ 403 w 451"/>
                <a:gd name="T89" fmla="*/ 81 h 98"/>
                <a:gd name="T90" fmla="*/ 418 w 451"/>
                <a:gd name="T91" fmla="*/ 80 h 98"/>
                <a:gd name="T92" fmla="*/ 432 w 451"/>
                <a:gd name="T93" fmla="*/ 79 h 98"/>
                <a:gd name="T94" fmla="*/ 446 w 451"/>
                <a:gd name="T95" fmla="*/ 77 h 98"/>
                <a:gd name="T96" fmla="*/ 444 w 451"/>
                <a:gd name="T97" fmla="*/ 74 h 98"/>
                <a:gd name="T98" fmla="*/ 424 w 451"/>
                <a:gd name="T99" fmla="*/ 68 h 98"/>
                <a:gd name="T100" fmla="*/ 407 w 451"/>
                <a:gd name="T101" fmla="*/ 63 h 9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1"/>
                <a:gd name="T154" fmla="*/ 0 h 98"/>
                <a:gd name="T155" fmla="*/ 451 w 451"/>
                <a:gd name="T156" fmla="*/ 98 h 9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1" h="98">
                  <a:moveTo>
                    <a:pt x="403" y="62"/>
                  </a:moveTo>
                  <a:lnTo>
                    <a:pt x="403" y="62"/>
                  </a:lnTo>
                  <a:lnTo>
                    <a:pt x="401" y="62"/>
                  </a:lnTo>
                  <a:lnTo>
                    <a:pt x="399" y="62"/>
                  </a:lnTo>
                  <a:lnTo>
                    <a:pt x="395" y="62"/>
                  </a:lnTo>
                  <a:lnTo>
                    <a:pt x="390" y="62"/>
                  </a:lnTo>
                  <a:lnTo>
                    <a:pt x="385" y="62"/>
                  </a:lnTo>
                  <a:lnTo>
                    <a:pt x="379" y="62"/>
                  </a:lnTo>
                  <a:lnTo>
                    <a:pt x="372" y="62"/>
                  </a:lnTo>
                  <a:lnTo>
                    <a:pt x="364" y="62"/>
                  </a:lnTo>
                  <a:lnTo>
                    <a:pt x="356" y="62"/>
                  </a:lnTo>
                  <a:lnTo>
                    <a:pt x="347" y="62"/>
                  </a:lnTo>
                  <a:lnTo>
                    <a:pt x="337" y="62"/>
                  </a:lnTo>
                  <a:lnTo>
                    <a:pt x="327" y="62"/>
                  </a:lnTo>
                  <a:lnTo>
                    <a:pt x="317" y="62"/>
                  </a:lnTo>
                  <a:lnTo>
                    <a:pt x="306" y="62"/>
                  </a:lnTo>
                  <a:lnTo>
                    <a:pt x="295" y="62"/>
                  </a:lnTo>
                  <a:lnTo>
                    <a:pt x="283" y="62"/>
                  </a:lnTo>
                  <a:lnTo>
                    <a:pt x="264" y="62"/>
                  </a:lnTo>
                  <a:lnTo>
                    <a:pt x="246" y="62"/>
                  </a:lnTo>
                  <a:lnTo>
                    <a:pt x="231" y="62"/>
                  </a:lnTo>
                  <a:lnTo>
                    <a:pt x="217" y="62"/>
                  </a:lnTo>
                  <a:lnTo>
                    <a:pt x="204" y="61"/>
                  </a:lnTo>
                  <a:lnTo>
                    <a:pt x="193" y="61"/>
                  </a:lnTo>
                  <a:lnTo>
                    <a:pt x="184" y="60"/>
                  </a:lnTo>
                  <a:lnTo>
                    <a:pt x="176" y="59"/>
                  </a:lnTo>
                  <a:lnTo>
                    <a:pt x="168" y="59"/>
                  </a:lnTo>
                  <a:lnTo>
                    <a:pt x="162" y="58"/>
                  </a:lnTo>
                  <a:lnTo>
                    <a:pt x="157" y="57"/>
                  </a:lnTo>
                  <a:lnTo>
                    <a:pt x="153" y="56"/>
                  </a:lnTo>
                  <a:lnTo>
                    <a:pt x="150" y="55"/>
                  </a:lnTo>
                  <a:lnTo>
                    <a:pt x="147" y="54"/>
                  </a:lnTo>
                  <a:lnTo>
                    <a:pt x="146" y="53"/>
                  </a:lnTo>
                  <a:lnTo>
                    <a:pt x="144" y="52"/>
                  </a:lnTo>
                  <a:lnTo>
                    <a:pt x="141" y="49"/>
                  </a:lnTo>
                  <a:lnTo>
                    <a:pt x="136" y="44"/>
                  </a:lnTo>
                  <a:lnTo>
                    <a:pt x="130" y="39"/>
                  </a:lnTo>
                  <a:lnTo>
                    <a:pt x="123" y="34"/>
                  </a:lnTo>
                  <a:lnTo>
                    <a:pt x="117" y="28"/>
                  </a:lnTo>
                  <a:lnTo>
                    <a:pt x="109" y="22"/>
                  </a:lnTo>
                  <a:lnTo>
                    <a:pt x="102" y="17"/>
                  </a:lnTo>
                  <a:lnTo>
                    <a:pt x="95" y="13"/>
                  </a:lnTo>
                  <a:lnTo>
                    <a:pt x="92" y="10"/>
                  </a:lnTo>
                  <a:lnTo>
                    <a:pt x="88" y="8"/>
                  </a:lnTo>
                  <a:lnTo>
                    <a:pt x="84" y="7"/>
                  </a:lnTo>
                  <a:lnTo>
                    <a:pt x="81" y="6"/>
                  </a:lnTo>
                  <a:lnTo>
                    <a:pt x="79" y="5"/>
                  </a:lnTo>
                  <a:lnTo>
                    <a:pt x="75" y="5"/>
                  </a:lnTo>
                  <a:lnTo>
                    <a:pt x="71" y="4"/>
                  </a:lnTo>
                  <a:lnTo>
                    <a:pt x="65" y="4"/>
                  </a:lnTo>
                  <a:lnTo>
                    <a:pt x="59" y="3"/>
                  </a:lnTo>
                  <a:lnTo>
                    <a:pt x="52" y="2"/>
                  </a:lnTo>
                  <a:lnTo>
                    <a:pt x="44" y="1"/>
                  </a:lnTo>
                  <a:lnTo>
                    <a:pt x="36" y="0"/>
                  </a:lnTo>
                  <a:lnTo>
                    <a:pt x="31" y="14"/>
                  </a:lnTo>
                  <a:lnTo>
                    <a:pt x="37" y="15"/>
                  </a:lnTo>
                  <a:lnTo>
                    <a:pt x="43" y="15"/>
                  </a:lnTo>
                  <a:lnTo>
                    <a:pt x="49" y="16"/>
                  </a:lnTo>
                  <a:lnTo>
                    <a:pt x="54" y="16"/>
                  </a:lnTo>
                  <a:lnTo>
                    <a:pt x="59" y="16"/>
                  </a:lnTo>
                  <a:lnTo>
                    <a:pt x="63" y="17"/>
                  </a:lnTo>
                  <a:lnTo>
                    <a:pt x="66" y="17"/>
                  </a:lnTo>
                  <a:lnTo>
                    <a:pt x="69" y="17"/>
                  </a:lnTo>
                  <a:lnTo>
                    <a:pt x="75" y="19"/>
                  </a:lnTo>
                  <a:lnTo>
                    <a:pt x="80" y="24"/>
                  </a:lnTo>
                  <a:lnTo>
                    <a:pt x="85" y="30"/>
                  </a:lnTo>
                  <a:lnTo>
                    <a:pt x="89" y="37"/>
                  </a:lnTo>
                  <a:lnTo>
                    <a:pt x="92" y="44"/>
                  </a:lnTo>
                  <a:lnTo>
                    <a:pt x="95" y="52"/>
                  </a:lnTo>
                  <a:lnTo>
                    <a:pt x="98" y="58"/>
                  </a:lnTo>
                  <a:lnTo>
                    <a:pt x="100" y="62"/>
                  </a:lnTo>
                  <a:lnTo>
                    <a:pt x="99" y="62"/>
                  </a:lnTo>
                  <a:lnTo>
                    <a:pt x="98" y="62"/>
                  </a:lnTo>
                  <a:lnTo>
                    <a:pt x="95" y="62"/>
                  </a:lnTo>
                  <a:lnTo>
                    <a:pt x="92" y="62"/>
                  </a:lnTo>
                  <a:lnTo>
                    <a:pt x="89" y="62"/>
                  </a:lnTo>
                  <a:lnTo>
                    <a:pt x="84" y="62"/>
                  </a:lnTo>
                  <a:lnTo>
                    <a:pt x="79" y="62"/>
                  </a:lnTo>
                  <a:lnTo>
                    <a:pt x="73" y="62"/>
                  </a:lnTo>
                  <a:lnTo>
                    <a:pt x="67" y="62"/>
                  </a:lnTo>
                  <a:lnTo>
                    <a:pt x="60" y="62"/>
                  </a:lnTo>
                  <a:lnTo>
                    <a:pt x="53" y="62"/>
                  </a:lnTo>
                  <a:lnTo>
                    <a:pt x="45" y="62"/>
                  </a:lnTo>
                  <a:lnTo>
                    <a:pt x="37" y="62"/>
                  </a:lnTo>
                  <a:lnTo>
                    <a:pt x="30" y="63"/>
                  </a:lnTo>
                  <a:lnTo>
                    <a:pt x="21" y="63"/>
                  </a:lnTo>
                  <a:lnTo>
                    <a:pt x="13" y="63"/>
                  </a:lnTo>
                  <a:lnTo>
                    <a:pt x="0" y="98"/>
                  </a:lnTo>
                  <a:lnTo>
                    <a:pt x="15" y="98"/>
                  </a:lnTo>
                  <a:lnTo>
                    <a:pt x="29" y="97"/>
                  </a:lnTo>
                  <a:lnTo>
                    <a:pt x="42" y="97"/>
                  </a:lnTo>
                  <a:lnTo>
                    <a:pt x="55" y="97"/>
                  </a:lnTo>
                  <a:lnTo>
                    <a:pt x="68" y="97"/>
                  </a:lnTo>
                  <a:lnTo>
                    <a:pt x="80" y="97"/>
                  </a:lnTo>
                  <a:lnTo>
                    <a:pt x="92" y="96"/>
                  </a:lnTo>
                  <a:lnTo>
                    <a:pt x="104" y="96"/>
                  </a:lnTo>
                  <a:lnTo>
                    <a:pt x="115" y="96"/>
                  </a:lnTo>
                  <a:lnTo>
                    <a:pt x="127" y="96"/>
                  </a:lnTo>
                  <a:lnTo>
                    <a:pt x="137" y="96"/>
                  </a:lnTo>
                  <a:lnTo>
                    <a:pt x="148" y="96"/>
                  </a:lnTo>
                  <a:lnTo>
                    <a:pt x="159" y="95"/>
                  </a:lnTo>
                  <a:lnTo>
                    <a:pt x="169" y="95"/>
                  </a:lnTo>
                  <a:lnTo>
                    <a:pt x="180" y="95"/>
                  </a:lnTo>
                  <a:lnTo>
                    <a:pt x="190" y="95"/>
                  </a:lnTo>
                  <a:lnTo>
                    <a:pt x="201" y="94"/>
                  </a:lnTo>
                  <a:lnTo>
                    <a:pt x="211" y="94"/>
                  </a:lnTo>
                  <a:lnTo>
                    <a:pt x="221" y="94"/>
                  </a:lnTo>
                  <a:lnTo>
                    <a:pt x="232" y="93"/>
                  </a:lnTo>
                  <a:lnTo>
                    <a:pt x="242" y="93"/>
                  </a:lnTo>
                  <a:lnTo>
                    <a:pt x="253" y="92"/>
                  </a:lnTo>
                  <a:lnTo>
                    <a:pt x="263" y="92"/>
                  </a:lnTo>
                  <a:lnTo>
                    <a:pt x="275" y="91"/>
                  </a:lnTo>
                  <a:lnTo>
                    <a:pt x="286" y="90"/>
                  </a:lnTo>
                  <a:lnTo>
                    <a:pt x="297" y="90"/>
                  </a:lnTo>
                  <a:lnTo>
                    <a:pt x="309" y="89"/>
                  </a:lnTo>
                  <a:lnTo>
                    <a:pt x="321" y="88"/>
                  </a:lnTo>
                  <a:lnTo>
                    <a:pt x="333" y="87"/>
                  </a:lnTo>
                  <a:lnTo>
                    <a:pt x="346" y="86"/>
                  </a:lnTo>
                  <a:lnTo>
                    <a:pt x="359" y="85"/>
                  </a:lnTo>
                  <a:lnTo>
                    <a:pt x="373" y="84"/>
                  </a:lnTo>
                  <a:lnTo>
                    <a:pt x="378" y="84"/>
                  </a:lnTo>
                  <a:lnTo>
                    <a:pt x="383" y="83"/>
                  </a:lnTo>
                  <a:lnTo>
                    <a:pt x="388" y="83"/>
                  </a:lnTo>
                  <a:lnTo>
                    <a:pt x="393" y="82"/>
                  </a:lnTo>
                  <a:lnTo>
                    <a:pt x="398" y="82"/>
                  </a:lnTo>
                  <a:lnTo>
                    <a:pt x="403" y="81"/>
                  </a:lnTo>
                  <a:lnTo>
                    <a:pt x="408" y="81"/>
                  </a:lnTo>
                  <a:lnTo>
                    <a:pt x="413" y="80"/>
                  </a:lnTo>
                  <a:lnTo>
                    <a:pt x="418" y="80"/>
                  </a:lnTo>
                  <a:lnTo>
                    <a:pt x="423" y="80"/>
                  </a:lnTo>
                  <a:lnTo>
                    <a:pt x="428" y="79"/>
                  </a:lnTo>
                  <a:lnTo>
                    <a:pt x="432" y="79"/>
                  </a:lnTo>
                  <a:lnTo>
                    <a:pt x="437" y="78"/>
                  </a:lnTo>
                  <a:lnTo>
                    <a:pt x="442" y="78"/>
                  </a:lnTo>
                  <a:lnTo>
                    <a:pt x="446" y="77"/>
                  </a:lnTo>
                  <a:lnTo>
                    <a:pt x="451" y="77"/>
                  </a:lnTo>
                  <a:lnTo>
                    <a:pt x="444" y="74"/>
                  </a:lnTo>
                  <a:lnTo>
                    <a:pt x="438" y="72"/>
                  </a:lnTo>
                  <a:lnTo>
                    <a:pt x="430" y="70"/>
                  </a:lnTo>
                  <a:lnTo>
                    <a:pt x="424" y="68"/>
                  </a:lnTo>
                  <a:lnTo>
                    <a:pt x="418" y="66"/>
                  </a:lnTo>
                  <a:lnTo>
                    <a:pt x="412" y="64"/>
                  </a:lnTo>
                  <a:lnTo>
                    <a:pt x="407" y="63"/>
                  </a:lnTo>
                  <a:lnTo>
                    <a:pt x="403" y="62"/>
                  </a:lnTo>
                </a:path>
              </a:pathLst>
            </a:custGeom>
            <a:noFill/>
            <a:ln w="0">
              <a:solidFill>
                <a:srgbClr val="000000"/>
              </a:solidFill>
              <a:prstDash val="solid"/>
              <a:round/>
              <a:headEnd/>
              <a:tailEnd/>
            </a:ln>
          </p:spPr>
          <p:txBody>
            <a:bodyPr/>
            <a:lstStyle/>
            <a:p>
              <a:endParaRPr lang="ja-JP" altLang="en-US"/>
            </a:p>
          </p:txBody>
        </p:sp>
        <p:sp>
          <p:nvSpPr>
            <p:cNvPr id="50535" name="Freeform 569"/>
            <p:cNvSpPr>
              <a:spLocks/>
            </p:cNvSpPr>
            <p:nvPr/>
          </p:nvSpPr>
          <p:spPr bwMode="auto">
            <a:xfrm>
              <a:off x="3832" y="164"/>
              <a:ext cx="470" cy="29"/>
            </a:xfrm>
            <a:custGeom>
              <a:avLst/>
              <a:gdLst>
                <a:gd name="T0" fmla="*/ 449 w 470"/>
                <a:gd name="T1" fmla="*/ 0 h 29"/>
                <a:gd name="T2" fmla="*/ 440 w 470"/>
                <a:gd name="T3" fmla="*/ 1 h 29"/>
                <a:gd name="T4" fmla="*/ 431 w 470"/>
                <a:gd name="T5" fmla="*/ 2 h 29"/>
                <a:gd name="T6" fmla="*/ 421 w 470"/>
                <a:gd name="T7" fmla="*/ 3 h 29"/>
                <a:gd name="T8" fmla="*/ 411 w 470"/>
                <a:gd name="T9" fmla="*/ 4 h 29"/>
                <a:gd name="T10" fmla="*/ 401 w 470"/>
                <a:gd name="T11" fmla="*/ 5 h 29"/>
                <a:gd name="T12" fmla="*/ 391 w 470"/>
                <a:gd name="T13" fmla="*/ 6 h 29"/>
                <a:gd name="T14" fmla="*/ 381 w 470"/>
                <a:gd name="T15" fmla="*/ 7 h 29"/>
                <a:gd name="T16" fmla="*/ 362 w 470"/>
                <a:gd name="T17" fmla="*/ 8 h 29"/>
                <a:gd name="T18" fmla="*/ 336 w 470"/>
                <a:gd name="T19" fmla="*/ 10 h 29"/>
                <a:gd name="T20" fmla="*/ 312 w 470"/>
                <a:gd name="T21" fmla="*/ 12 h 29"/>
                <a:gd name="T22" fmla="*/ 289 w 470"/>
                <a:gd name="T23" fmla="*/ 13 h 29"/>
                <a:gd name="T24" fmla="*/ 266 w 470"/>
                <a:gd name="T25" fmla="*/ 15 h 29"/>
                <a:gd name="T26" fmla="*/ 245 w 470"/>
                <a:gd name="T27" fmla="*/ 16 h 29"/>
                <a:gd name="T28" fmla="*/ 224 w 470"/>
                <a:gd name="T29" fmla="*/ 17 h 29"/>
                <a:gd name="T30" fmla="*/ 204 w 470"/>
                <a:gd name="T31" fmla="*/ 17 h 29"/>
                <a:gd name="T32" fmla="*/ 183 w 470"/>
                <a:gd name="T33" fmla="*/ 18 h 29"/>
                <a:gd name="T34" fmla="*/ 162 w 470"/>
                <a:gd name="T35" fmla="*/ 18 h 29"/>
                <a:gd name="T36" fmla="*/ 140 w 470"/>
                <a:gd name="T37" fmla="*/ 19 h 29"/>
                <a:gd name="T38" fmla="*/ 118 w 470"/>
                <a:gd name="T39" fmla="*/ 19 h 29"/>
                <a:gd name="T40" fmla="*/ 95 w 470"/>
                <a:gd name="T41" fmla="*/ 19 h 29"/>
                <a:gd name="T42" fmla="*/ 71 w 470"/>
                <a:gd name="T43" fmla="*/ 20 h 29"/>
                <a:gd name="T44" fmla="*/ 45 w 470"/>
                <a:gd name="T45" fmla="*/ 20 h 29"/>
                <a:gd name="T46" fmla="*/ 18 w 470"/>
                <a:gd name="T47" fmla="*/ 21 h 29"/>
                <a:gd name="T48" fmla="*/ 0 w 470"/>
                <a:gd name="T49" fmla="*/ 29 h 29"/>
                <a:gd name="T50" fmla="*/ 32 w 470"/>
                <a:gd name="T51" fmla="*/ 29 h 29"/>
                <a:gd name="T52" fmla="*/ 61 w 470"/>
                <a:gd name="T53" fmla="*/ 28 h 29"/>
                <a:gd name="T54" fmla="*/ 89 w 470"/>
                <a:gd name="T55" fmla="*/ 28 h 29"/>
                <a:gd name="T56" fmla="*/ 116 w 470"/>
                <a:gd name="T57" fmla="*/ 28 h 29"/>
                <a:gd name="T58" fmla="*/ 142 w 470"/>
                <a:gd name="T59" fmla="*/ 27 h 29"/>
                <a:gd name="T60" fmla="*/ 166 w 470"/>
                <a:gd name="T61" fmla="*/ 27 h 29"/>
                <a:gd name="T62" fmla="*/ 191 w 470"/>
                <a:gd name="T63" fmla="*/ 26 h 29"/>
                <a:gd name="T64" fmla="*/ 214 w 470"/>
                <a:gd name="T65" fmla="*/ 25 h 29"/>
                <a:gd name="T66" fmla="*/ 238 w 470"/>
                <a:gd name="T67" fmla="*/ 24 h 29"/>
                <a:gd name="T68" fmla="*/ 261 w 470"/>
                <a:gd name="T69" fmla="*/ 23 h 29"/>
                <a:gd name="T70" fmla="*/ 285 w 470"/>
                <a:gd name="T71" fmla="*/ 22 h 29"/>
                <a:gd name="T72" fmla="*/ 309 w 470"/>
                <a:gd name="T73" fmla="*/ 21 h 29"/>
                <a:gd name="T74" fmla="*/ 334 w 470"/>
                <a:gd name="T75" fmla="*/ 19 h 29"/>
                <a:gd name="T76" fmla="*/ 360 w 470"/>
                <a:gd name="T77" fmla="*/ 17 h 29"/>
                <a:gd name="T78" fmla="*/ 386 w 470"/>
                <a:gd name="T79" fmla="*/ 15 h 29"/>
                <a:gd name="T80" fmla="*/ 414 w 470"/>
                <a:gd name="T81" fmla="*/ 12 h 29"/>
                <a:gd name="T82" fmla="*/ 429 w 470"/>
                <a:gd name="T83" fmla="*/ 11 h 29"/>
                <a:gd name="T84" fmla="*/ 443 w 470"/>
                <a:gd name="T85" fmla="*/ 9 h 29"/>
                <a:gd name="T86" fmla="*/ 456 w 470"/>
                <a:gd name="T87" fmla="*/ 8 h 29"/>
                <a:gd name="T88" fmla="*/ 470 w 470"/>
                <a:gd name="T89" fmla="*/ 6 h 29"/>
                <a:gd name="T90" fmla="*/ 466 w 470"/>
                <a:gd name="T91" fmla="*/ 4 h 29"/>
                <a:gd name="T92" fmla="*/ 462 w 470"/>
                <a:gd name="T93" fmla="*/ 3 h 29"/>
                <a:gd name="T94" fmla="*/ 459 w 470"/>
                <a:gd name="T95" fmla="*/ 1 h 29"/>
                <a:gd name="T96" fmla="*/ 454 w 470"/>
                <a:gd name="T97" fmla="*/ 0 h 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0"/>
                <a:gd name="T148" fmla="*/ 0 h 29"/>
                <a:gd name="T149" fmla="*/ 470 w 470"/>
                <a:gd name="T150" fmla="*/ 29 h 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0" h="29">
                  <a:moveTo>
                    <a:pt x="454" y="0"/>
                  </a:move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close/>
                </a:path>
              </a:pathLst>
            </a:custGeom>
            <a:solidFill>
              <a:srgbClr val="BFBFBF"/>
            </a:solidFill>
            <a:ln w="9525">
              <a:noFill/>
              <a:round/>
              <a:headEnd/>
              <a:tailEnd/>
            </a:ln>
          </p:spPr>
          <p:txBody>
            <a:bodyPr/>
            <a:lstStyle/>
            <a:p>
              <a:endParaRPr lang="ja-JP" altLang="en-US"/>
            </a:p>
          </p:txBody>
        </p:sp>
        <p:sp>
          <p:nvSpPr>
            <p:cNvPr id="50536" name="Freeform 570"/>
            <p:cNvSpPr>
              <a:spLocks/>
            </p:cNvSpPr>
            <p:nvPr/>
          </p:nvSpPr>
          <p:spPr bwMode="auto">
            <a:xfrm>
              <a:off x="3832" y="164"/>
              <a:ext cx="470" cy="29"/>
            </a:xfrm>
            <a:custGeom>
              <a:avLst/>
              <a:gdLst>
                <a:gd name="T0" fmla="*/ 454 w 470"/>
                <a:gd name="T1" fmla="*/ 0 h 29"/>
                <a:gd name="T2" fmla="*/ 445 w 470"/>
                <a:gd name="T3" fmla="*/ 1 h 29"/>
                <a:gd name="T4" fmla="*/ 435 w 470"/>
                <a:gd name="T5" fmla="*/ 2 h 29"/>
                <a:gd name="T6" fmla="*/ 426 w 470"/>
                <a:gd name="T7" fmla="*/ 3 h 29"/>
                <a:gd name="T8" fmla="*/ 416 w 470"/>
                <a:gd name="T9" fmla="*/ 3 h 29"/>
                <a:gd name="T10" fmla="*/ 406 w 470"/>
                <a:gd name="T11" fmla="*/ 4 h 29"/>
                <a:gd name="T12" fmla="*/ 396 w 470"/>
                <a:gd name="T13" fmla="*/ 5 h 29"/>
                <a:gd name="T14" fmla="*/ 386 w 470"/>
                <a:gd name="T15" fmla="*/ 6 h 29"/>
                <a:gd name="T16" fmla="*/ 376 w 470"/>
                <a:gd name="T17" fmla="*/ 7 h 29"/>
                <a:gd name="T18" fmla="*/ 362 w 470"/>
                <a:gd name="T19" fmla="*/ 8 h 29"/>
                <a:gd name="T20" fmla="*/ 336 w 470"/>
                <a:gd name="T21" fmla="*/ 10 h 29"/>
                <a:gd name="T22" fmla="*/ 312 w 470"/>
                <a:gd name="T23" fmla="*/ 12 h 29"/>
                <a:gd name="T24" fmla="*/ 289 w 470"/>
                <a:gd name="T25" fmla="*/ 13 h 29"/>
                <a:gd name="T26" fmla="*/ 266 w 470"/>
                <a:gd name="T27" fmla="*/ 15 h 29"/>
                <a:gd name="T28" fmla="*/ 245 w 470"/>
                <a:gd name="T29" fmla="*/ 16 h 29"/>
                <a:gd name="T30" fmla="*/ 224 w 470"/>
                <a:gd name="T31" fmla="*/ 17 h 29"/>
                <a:gd name="T32" fmla="*/ 204 w 470"/>
                <a:gd name="T33" fmla="*/ 17 h 29"/>
                <a:gd name="T34" fmla="*/ 183 w 470"/>
                <a:gd name="T35" fmla="*/ 18 h 29"/>
                <a:gd name="T36" fmla="*/ 162 w 470"/>
                <a:gd name="T37" fmla="*/ 18 h 29"/>
                <a:gd name="T38" fmla="*/ 140 w 470"/>
                <a:gd name="T39" fmla="*/ 19 h 29"/>
                <a:gd name="T40" fmla="*/ 118 w 470"/>
                <a:gd name="T41" fmla="*/ 19 h 29"/>
                <a:gd name="T42" fmla="*/ 95 w 470"/>
                <a:gd name="T43" fmla="*/ 19 h 29"/>
                <a:gd name="T44" fmla="*/ 71 w 470"/>
                <a:gd name="T45" fmla="*/ 20 h 29"/>
                <a:gd name="T46" fmla="*/ 45 w 470"/>
                <a:gd name="T47" fmla="*/ 20 h 29"/>
                <a:gd name="T48" fmla="*/ 18 w 470"/>
                <a:gd name="T49" fmla="*/ 21 h 29"/>
                <a:gd name="T50" fmla="*/ 0 w 470"/>
                <a:gd name="T51" fmla="*/ 29 h 29"/>
                <a:gd name="T52" fmla="*/ 16 w 470"/>
                <a:gd name="T53" fmla="*/ 29 h 29"/>
                <a:gd name="T54" fmla="*/ 47 w 470"/>
                <a:gd name="T55" fmla="*/ 29 h 29"/>
                <a:gd name="T56" fmla="*/ 75 w 470"/>
                <a:gd name="T57" fmla="*/ 28 h 29"/>
                <a:gd name="T58" fmla="*/ 103 w 470"/>
                <a:gd name="T59" fmla="*/ 28 h 29"/>
                <a:gd name="T60" fmla="*/ 129 w 470"/>
                <a:gd name="T61" fmla="*/ 27 h 29"/>
                <a:gd name="T62" fmla="*/ 154 w 470"/>
                <a:gd name="T63" fmla="*/ 27 h 29"/>
                <a:gd name="T64" fmla="*/ 179 w 470"/>
                <a:gd name="T65" fmla="*/ 26 h 29"/>
                <a:gd name="T66" fmla="*/ 203 w 470"/>
                <a:gd name="T67" fmla="*/ 26 h 29"/>
                <a:gd name="T68" fmla="*/ 226 w 470"/>
                <a:gd name="T69" fmla="*/ 25 h 29"/>
                <a:gd name="T70" fmla="*/ 249 w 470"/>
                <a:gd name="T71" fmla="*/ 24 h 29"/>
                <a:gd name="T72" fmla="*/ 273 w 470"/>
                <a:gd name="T73" fmla="*/ 23 h 29"/>
                <a:gd name="T74" fmla="*/ 297 w 470"/>
                <a:gd name="T75" fmla="*/ 21 h 29"/>
                <a:gd name="T76" fmla="*/ 321 w 470"/>
                <a:gd name="T77" fmla="*/ 20 h 29"/>
                <a:gd name="T78" fmla="*/ 347 w 470"/>
                <a:gd name="T79" fmla="*/ 18 h 29"/>
                <a:gd name="T80" fmla="*/ 373 w 470"/>
                <a:gd name="T81" fmla="*/ 16 h 29"/>
                <a:gd name="T82" fmla="*/ 400 w 470"/>
                <a:gd name="T83" fmla="*/ 14 h 29"/>
                <a:gd name="T84" fmla="*/ 414 w 470"/>
                <a:gd name="T85" fmla="*/ 12 h 29"/>
                <a:gd name="T86" fmla="*/ 429 w 470"/>
                <a:gd name="T87" fmla="*/ 11 h 29"/>
                <a:gd name="T88" fmla="*/ 443 w 470"/>
                <a:gd name="T89" fmla="*/ 9 h 29"/>
                <a:gd name="T90" fmla="*/ 456 w 470"/>
                <a:gd name="T91" fmla="*/ 8 h 29"/>
                <a:gd name="T92" fmla="*/ 470 w 470"/>
                <a:gd name="T93" fmla="*/ 6 h 29"/>
                <a:gd name="T94" fmla="*/ 468 w 470"/>
                <a:gd name="T95" fmla="*/ 5 h 29"/>
                <a:gd name="T96" fmla="*/ 464 w 470"/>
                <a:gd name="T97" fmla="*/ 4 h 29"/>
                <a:gd name="T98" fmla="*/ 460 w 470"/>
                <a:gd name="T99" fmla="*/ 2 h 29"/>
                <a:gd name="T100" fmla="*/ 456 w 470"/>
                <a:gd name="T101" fmla="*/ 1 h 2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0"/>
                <a:gd name="T154" fmla="*/ 0 h 29"/>
                <a:gd name="T155" fmla="*/ 470 w 470"/>
                <a:gd name="T156" fmla="*/ 29 h 2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0" h="29">
                  <a:moveTo>
                    <a:pt x="454" y="0"/>
                  </a:moveTo>
                  <a:lnTo>
                    <a:pt x="454" y="0"/>
                  </a:lnTo>
                  <a:lnTo>
                    <a:pt x="449" y="0"/>
                  </a:lnTo>
                  <a:lnTo>
                    <a:pt x="445" y="1"/>
                  </a:lnTo>
                  <a:lnTo>
                    <a:pt x="440" y="1"/>
                  </a:lnTo>
                  <a:lnTo>
                    <a:pt x="435" y="2"/>
                  </a:lnTo>
                  <a:lnTo>
                    <a:pt x="431" y="2"/>
                  </a:lnTo>
                  <a:lnTo>
                    <a:pt x="426" y="3"/>
                  </a:lnTo>
                  <a:lnTo>
                    <a:pt x="421" y="3"/>
                  </a:lnTo>
                  <a:lnTo>
                    <a:pt x="416" y="3"/>
                  </a:lnTo>
                  <a:lnTo>
                    <a:pt x="411" y="4"/>
                  </a:lnTo>
                  <a:lnTo>
                    <a:pt x="406" y="4"/>
                  </a:lnTo>
                  <a:lnTo>
                    <a:pt x="401" y="5"/>
                  </a:lnTo>
                  <a:lnTo>
                    <a:pt x="396" y="5"/>
                  </a:lnTo>
                  <a:lnTo>
                    <a:pt x="391" y="6"/>
                  </a:lnTo>
                  <a:lnTo>
                    <a:pt x="386" y="6"/>
                  </a:lnTo>
                  <a:lnTo>
                    <a:pt x="381" y="7"/>
                  </a:lnTo>
                  <a:lnTo>
                    <a:pt x="376" y="7"/>
                  </a:lnTo>
                  <a:lnTo>
                    <a:pt x="362" y="8"/>
                  </a:lnTo>
                  <a:lnTo>
                    <a:pt x="349" y="9"/>
                  </a:lnTo>
                  <a:lnTo>
                    <a:pt x="336" y="10"/>
                  </a:lnTo>
                  <a:lnTo>
                    <a:pt x="324" y="11"/>
                  </a:lnTo>
                  <a:lnTo>
                    <a:pt x="312" y="12"/>
                  </a:lnTo>
                  <a:lnTo>
                    <a:pt x="300" y="13"/>
                  </a:lnTo>
                  <a:lnTo>
                    <a:pt x="289" y="13"/>
                  </a:lnTo>
                  <a:lnTo>
                    <a:pt x="278" y="14"/>
                  </a:lnTo>
                  <a:lnTo>
                    <a:pt x="266" y="15"/>
                  </a:lnTo>
                  <a:lnTo>
                    <a:pt x="256" y="15"/>
                  </a:lnTo>
                  <a:lnTo>
                    <a:pt x="245" y="16"/>
                  </a:lnTo>
                  <a:lnTo>
                    <a:pt x="235" y="16"/>
                  </a:lnTo>
                  <a:lnTo>
                    <a:pt x="224" y="17"/>
                  </a:lnTo>
                  <a:lnTo>
                    <a:pt x="214" y="17"/>
                  </a:lnTo>
                  <a:lnTo>
                    <a:pt x="204" y="17"/>
                  </a:lnTo>
                  <a:lnTo>
                    <a:pt x="193" y="18"/>
                  </a:lnTo>
                  <a:lnTo>
                    <a:pt x="183" y="18"/>
                  </a:lnTo>
                  <a:lnTo>
                    <a:pt x="172" y="18"/>
                  </a:lnTo>
                  <a:lnTo>
                    <a:pt x="162" y="18"/>
                  </a:lnTo>
                  <a:lnTo>
                    <a:pt x="151" y="19"/>
                  </a:lnTo>
                  <a:lnTo>
                    <a:pt x="140" y="19"/>
                  </a:lnTo>
                  <a:lnTo>
                    <a:pt x="130" y="19"/>
                  </a:lnTo>
                  <a:lnTo>
                    <a:pt x="118" y="19"/>
                  </a:lnTo>
                  <a:lnTo>
                    <a:pt x="107" y="19"/>
                  </a:lnTo>
                  <a:lnTo>
                    <a:pt x="95" y="19"/>
                  </a:lnTo>
                  <a:lnTo>
                    <a:pt x="83" y="20"/>
                  </a:lnTo>
                  <a:lnTo>
                    <a:pt x="71" y="20"/>
                  </a:lnTo>
                  <a:lnTo>
                    <a:pt x="58" y="20"/>
                  </a:lnTo>
                  <a:lnTo>
                    <a:pt x="45" y="20"/>
                  </a:lnTo>
                  <a:lnTo>
                    <a:pt x="32" y="20"/>
                  </a:lnTo>
                  <a:lnTo>
                    <a:pt x="18" y="21"/>
                  </a:lnTo>
                  <a:lnTo>
                    <a:pt x="3" y="21"/>
                  </a:lnTo>
                  <a:lnTo>
                    <a:pt x="0" y="29"/>
                  </a:lnTo>
                  <a:lnTo>
                    <a:pt x="16" y="29"/>
                  </a:lnTo>
                  <a:lnTo>
                    <a:pt x="32" y="29"/>
                  </a:lnTo>
                  <a:lnTo>
                    <a:pt x="47" y="29"/>
                  </a:lnTo>
                  <a:lnTo>
                    <a:pt x="61" y="28"/>
                  </a:lnTo>
                  <a:lnTo>
                    <a:pt x="75" y="28"/>
                  </a:lnTo>
                  <a:lnTo>
                    <a:pt x="89" y="28"/>
                  </a:lnTo>
                  <a:lnTo>
                    <a:pt x="103" y="28"/>
                  </a:lnTo>
                  <a:lnTo>
                    <a:pt x="116" y="28"/>
                  </a:lnTo>
                  <a:lnTo>
                    <a:pt x="129" y="27"/>
                  </a:lnTo>
                  <a:lnTo>
                    <a:pt x="142" y="27"/>
                  </a:lnTo>
                  <a:lnTo>
                    <a:pt x="154" y="27"/>
                  </a:lnTo>
                  <a:lnTo>
                    <a:pt x="166" y="27"/>
                  </a:lnTo>
                  <a:lnTo>
                    <a:pt x="179" y="26"/>
                  </a:lnTo>
                  <a:lnTo>
                    <a:pt x="191" y="26"/>
                  </a:lnTo>
                  <a:lnTo>
                    <a:pt x="203" y="26"/>
                  </a:lnTo>
                  <a:lnTo>
                    <a:pt x="214" y="25"/>
                  </a:lnTo>
                  <a:lnTo>
                    <a:pt x="226" y="25"/>
                  </a:lnTo>
                  <a:lnTo>
                    <a:pt x="238" y="24"/>
                  </a:lnTo>
                  <a:lnTo>
                    <a:pt x="249" y="24"/>
                  </a:lnTo>
                  <a:lnTo>
                    <a:pt x="261" y="23"/>
                  </a:lnTo>
                  <a:lnTo>
                    <a:pt x="273" y="23"/>
                  </a:lnTo>
                  <a:lnTo>
                    <a:pt x="285" y="22"/>
                  </a:lnTo>
                  <a:lnTo>
                    <a:pt x="297" y="21"/>
                  </a:lnTo>
                  <a:lnTo>
                    <a:pt x="309" y="21"/>
                  </a:lnTo>
                  <a:lnTo>
                    <a:pt x="321" y="20"/>
                  </a:lnTo>
                  <a:lnTo>
                    <a:pt x="334" y="19"/>
                  </a:lnTo>
                  <a:lnTo>
                    <a:pt x="347" y="18"/>
                  </a:lnTo>
                  <a:lnTo>
                    <a:pt x="360" y="17"/>
                  </a:lnTo>
                  <a:lnTo>
                    <a:pt x="373" y="16"/>
                  </a:lnTo>
                  <a:lnTo>
                    <a:pt x="386" y="15"/>
                  </a:lnTo>
                  <a:lnTo>
                    <a:pt x="400" y="14"/>
                  </a:lnTo>
                  <a:lnTo>
                    <a:pt x="414" y="12"/>
                  </a:lnTo>
                  <a:lnTo>
                    <a:pt x="421" y="11"/>
                  </a:lnTo>
                  <a:lnTo>
                    <a:pt x="429" y="11"/>
                  </a:lnTo>
                  <a:lnTo>
                    <a:pt x="435" y="10"/>
                  </a:lnTo>
                  <a:lnTo>
                    <a:pt x="443" y="9"/>
                  </a:lnTo>
                  <a:lnTo>
                    <a:pt x="449" y="8"/>
                  </a:lnTo>
                  <a:lnTo>
                    <a:pt x="456" y="8"/>
                  </a:lnTo>
                  <a:lnTo>
                    <a:pt x="463" y="7"/>
                  </a:lnTo>
                  <a:lnTo>
                    <a:pt x="470" y="6"/>
                  </a:lnTo>
                  <a:lnTo>
                    <a:pt x="468" y="5"/>
                  </a:lnTo>
                  <a:lnTo>
                    <a:pt x="466" y="4"/>
                  </a:lnTo>
                  <a:lnTo>
                    <a:pt x="464" y="4"/>
                  </a:lnTo>
                  <a:lnTo>
                    <a:pt x="462" y="3"/>
                  </a:lnTo>
                  <a:lnTo>
                    <a:pt x="460" y="2"/>
                  </a:lnTo>
                  <a:lnTo>
                    <a:pt x="459" y="1"/>
                  </a:lnTo>
                  <a:lnTo>
                    <a:pt x="456" y="1"/>
                  </a:lnTo>
                  <a:lnTo>
                    <a:pt x="454" y="0"/>
                  </a:lnTo>
                </a:path>
              </a:pathLst>
            </a:custGeom>
            <a:noFill/>
            <a:ln w="0">
              <a:solidFill>
                <a:srgbClr val="000000"/>
              </a:solidFill>
              <a:prstDash val="solid"/>
              <a:round/>
              <a:headEnd/>
              <a:tailEnd/>
            </a:ln>
          </p:spPr>
          <p:txBody>
            <a:bodyPr/>
            <a:lstStyle/>
            <a:p>
              <a:endParaRPr lang="ja-JP" altLang="en-US"/>
            </a:p>
          </p:txBody>
        </p:sp>
        <p:sp>
          <p:nvSpPr>
            <p:cNvPr id="50537" name="Freeform 571"/>
            <p:cNvSpPr>
              <a:spLocks/>
            </p:cNvSpPr>
            <p:nvPr/>
          </p:nvSpPr>
          <p:spPr bwMode="auto">
            <a:xfrm>
              <a:off x="3528" y="37"/>
              <a:ext cx="788" cy="318"/>
            </a:xfrm>
            <a:custGeom>
              <a:avLst/>
              <a:gdLst>
                <a:gd name="T0" fmla="*/ 775 w 788"/>
                <a:gd name="T1" fmla="*/ 133 h 318"/>
                <a:gd name="T2" fmla="*/ 782 w 788"/>
                <a:gd name="T3" fmla="*/ 39 h 318"/>
                <a:gd name="T4" fmla="*/ 711 w 788"/>
                <a:gd name="T5" fmla="*/ 12 h 318"/>
                <a:gd name="T6" fmla="*/ 643 w 788"/>
                <a:gd name="T7" fmla="*/ 88 h 318"/>
                <a:gd name="T8" fmla="*/ 590 w 788"/>
                <a:gd name="T9" fmla="*/ 112 h 318"/>
                <a:gd name="T10" fmla="*/ 500 w 788"/>
                <a:gd name="T11" fmla="*/ 111 h 318"/>
                <a:gd name="T12" fmla="*/ 457 w 788"/>
                <a:gd name="T13" fmla="*/ 105 h 318"/>
                <a:gd name="T14" fmla="*/ 437 w 788"/>
                <a:gd name="T15" fmla="*/ 89 h 318"/>
                <a:gd name="T16" fmla="*/ 406 w 788"/>
                <a:gd name="T17" fmla="*/ 51 h 318"/>
                <a:gd name="T18" fmla="*/ 408 w 788"/>
                <a:gd name="T19" fmla="*/ 10 h 318"/>
                <a:gd name="T20" fmla="*/ 381 w 788"/>
                <a:gd name="T21" fmla="*/ 4 h 318"/>
                <a:gd name="T22" fmla="*/ 331 w 788"/>
                <a:gd name="T23" fmla="*/ 0 h 318"/>
                <a:gd name="T24" fmla="*/ 308 w 788"/>
                <a:gd name="T25" fmla="*/ 2 h 318"/>
                <a:gd name="T26" fmla="*/ 294 w 788"/>
                <a:gd name="T27" fmla="*/ 9 h 318"/>
                <a:gd name="T28" fmla="*/ 250 w 788"/>
                <a:gd name="T29" fmla="*/ 39 h 318"/>
                <a:gd name="T30" fmla="*/ 231 w 788"/>
                <a:gd name="T31" fmla="*/ 48 h 318"/>
                <a:gd name="T32" fmla="*/ 193 w 788"/>
                <a:gd name="T33" fmla="*/ 71 h 318"/>
                <a:gd name="T34" fmla="*/ 146 w 788"/>
                <a:gd name="T35" fmla="*/ 102 h 318"/>
                <a:gd name="T36" fmla="*/ 116 w 788"/>
                <a:gd name="T37" fmla="*/ 108 h 318"/>
                <a:gd name="T38" fmla="*/ 56 w 788"/>
                <a:gd name="T39" fmla="*/ 125 h 318"/>
                <a:gd name="T40" fmla="*/ 28 w 788"/>
                <a:gd name="T41" fmla="*/ 144 h 318"/>
                <a:gd name="T42" fmla="*/ 25 w 788"/>
                <a:gd name="T43" fmla="*/ 76 h 318"/>
                <a:gd name="T44" fmla="*/ 16 w 788"/>
                <a:gd name="T45" fmla="*/ 148 h 318"/>
                <a:gd name="T46" fmla="*/ 17 w 788"/>
                <a:gd name="T47" fmla="*/ 156 h 318"/>
                <a:gd name="T48" fmla="*/ 10 w 788"/>
                <a:gd name="T49" fmla="*/ 163 h 318"/>
                <a:gd name="T50" fmla="*/ 13 w 788"/>
                <a:gd name="T51" fmla="*/ 182 h 318"/>
                <a:gd name="T52" fmla="*/ 0 w 788"/>
                <a:gd name="T53" fmla="*/ 237 h 318"/>
                <a:gd name="T54" fmla="*/ 21 w 788"/>
                <a:gd name="T55" fmla="*/ 196 h 318"/>
                <a:gd name="T56" fmla="*/ 27 w 788"/>
                <a:gd name="T57" fmla="*/ 173 h 318"/>
                <a:gd name="T58" fmla="*/ 35 w 788"/>
                <a:gd name="T59" fmla="*/ 177 h 318"/>
                <a:gd name="T60" fmla="*/ 50 w 788"/>
                <a:gd name="T61" fmla="*/ 204 h 318"/>
                <a:gd name="T62" fmla="*/ 75 w 788"/>
                <a:gd name="T63" fmla="*/ 213 h 318"/>
                <a:gd name="T64" fmla="*/ 77 w 788"/>
                <a:gd name="T65" fmla="*/ 264 h 318"/>
                <a:gd name="T66" fmla="*/ 70 w 788"/>
                <a:gd name="T67" fmla="*/ 284 h 318"/>
                <a:gd name="T68" fmla="*/ 89 w 788"/>
                <a:gd name="T69" fmla="*/ 300 h 318"/>
                <a:gd name="T70" fmla="*/ 108 w 788"/>
                <a:gd name="T71" fmla="*/ 288 h 318"/>
                <a:gd name="T72" fmla="*/ 98 w 788"/>
                <a:gd name="T73" fmla="*/ 261 h 318"/>
                <a:gd name="T74" fmla="*/ 151 w 788"/>
                <a:gd name="T75" fmla="*/ 221 h 318"/>
                <a:gd name="T76" fmla="*/ 248 w 788"/>
                <a:gd name="T77" fmla="*/ 225 h 318"/>
                <a:gd name="T78" fmla="*/ 328 w 788"/>
                <a:gd name="T79" fmla="*/ 225 h 318"/>
                <a:gd name="T80" fmla="*/ 327 w 788"/>
                <a:gd name="T81" fmla="*/ 258 h 318"/>
                <a:gd name="T82" fmla="*/ 303 w 788"/>
                <a:gd name="T83" fmla="*/ 271 h 318"/>
                <a:gd name="T84" fmla="*/ 303 w 788"/>
                <a:gd name="T85" fmla="*/ 304 h 318"/>
                <a:gd name="T86" fmla="*/ 333 w 788"/>
                <a:gd name="T87" fmla="*/ 317 h 318"/>
                <a:gd name="T88" fmla="*/ 356 w 788"/>
                <a:gd name="T89" fmla="*/ 287 h 318"/>
                <a:gd name="T90" fmla="*/ 345 w 788"/>
                <a:gd name="T91" fmla="*/ 264 h 318"/>
                <a:gd name="T92" fmla="*/ 364 w 788"/>
                <a:gd name="T93" fmla="*/ 225 h 318"/>
                <a:gd name="T94" fmla="*/ 391 w 788"/>
                <a:gd name="T95" fmla="*/ 227 h 318"/>
                <a:gd name="T96" fmla="*/ 389 w 788"/>
                <a:gd name="T97" fmla="*/ 257 h 318"/>
                <a:gd name="T98" fmla="*/ 413 w 788"/>
                <a:gd name="T99" fmla="*/ 267 h 318"/>
                <a:gd name="T100" fmla="*/ 431 w 788"/>
                <a:gd name="T101" fmla="*/ 244 h 318"/>
                <a:gd name="T102" fmla="*/ 453 w 788"/>
                <a:gd name="T103" fmla="*/ 220 h 318"/>
                <a:gd name="T104" fmla="*/ 633 w 788"/>
                <a:gd name="T105" fmla="*/ 198 h 318"/>
                <a:gd name="T106" fmla="*/ 717 w 788"/>
                <a:gd name="T107" fmla="*/ 179 h 318"/>
                <a:gd name="T108" fmla="*/ 763 w 788"/>
                <a:gd name="T109" fmla="*/ 164 h 318"/>
                <a:gd name="T110" fmla="*/ 786 w 788"/>
                <a:gd name="T111" fmla="*/ 151 h 318"/>
                <a:gd name="T112" fmla="*/ 788 w 788"/>
                <a:gd name="T113" fmla="*/ 144 h 3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88"/>
                <a:gd name="T172" fmla="*/ 0 h 318"/>
                <a:gd name="T173" fmla="*/ 788 w 788"/>
                <a:gd name="T174" fmla="*/ 318 h 31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88" h="318">
                  <a:moveTo>
                    <a:pt x="775" y="134"/>
                  </a:moveTo>
                  <a:lnTo>
                    <a:pt x="775" y="134"/>
                  </a:lnTo>
                  <a:lnTo>
                    <a:pt x="775" y="133"/>
                  </a:lnTo>
                  <a:lnTo>
                    <a:pt x="775" y="131"/>
                  </a:lnTo>
                  <a:lnTo>
                    <a:pt x="775" y="129"/>
                  </a:lnTo>
                  <a:lnTo>
                    <a:pt x="775" y="127"/>
                  </a:lnTo>
                  <a:lnTo>
                    <a:pt x="776" y="125"/>
                  </a:lnTo>
                  <a:lnTo>
                    <a:pt x="780" y="78"/>
                  </a:lnTo>
                  <a:lnTo>
                    <a:pt x="782" y="39"/>
                  </a:lnTo>
                  <a:lnTo>
                    <a:pt x="782" y="13"/>
                  </a:lnTo>
                  <a:lnTo>
                    <a:pt x="782" y="3"/>
                  </a:lnTo>
                  <a:lnTo>
                    <a:pt x="721" y="0"/>
                  </a:lnTo>
                  <a:lnTo>
                    <a:pt x="720" y="1"/>
                  </a:lnTo>
                  <a:lnTo>
                    <a:pt x="717" y="5"/>
                  </a:lnTo>
                  <a:lnTo>
                    <a:pt x="711" y="12"/>
                  </a:lnTo>
                  <a:lnTo>
                    <a:pt x="703" y="21"/>
                  </a:lnTo>
                  <a:lnTo>
                    <a:pt x="693" y="33"/>
                  </a:lnTo>
                  <a:lnTo>
                    <a:pt x="680" y="48"/>
                  </a:lnTo>
                  <a:lnTo>
                    <a:pt x="665" y="64"/>
                  </a:lnTo>
                  <a:lnTo>
                    <a:pt x="648" y="83"/>
                  </a:lnTo>
                  <a:lnTo>
                    <a:pt x="643" y="88"/>
                  </a:lnTo>
                  <a:lnTo>
                    <a:pt x="637" y="93"/>
                  </a:lnTo>
                  <a:lnTo>
                    <a:pt x="629" y="97"/>
                  </a:lnTo>
                  <a:lnTo>
                    <a:pt x="622" y="101"/>
                  </a:lnTo>
                  <a:lnTo>
                    <a:pt x="614" y="105"/>
                  </a:lnTo>
                  <a:lnTo>
                    <a:pt x="606" y="108"/>
                  </a:lnTo>
                  <a:lnTo>
                    <a:pt x="598" y="110"/>
                  </a:lnTo>
                  <a:lnTo>
                    <a:pt x="590" y="112"/>
                  </a:lnTo>
                  <a:lnTo>
                    <a:pt x="571" y="112"/>
                  </a:lnTo>
                  <a:lnTo>
                    <a:pt x="553" y="112"/>
                  </a:lnTo>
                  <a:lnTo>
                    <a:pt x="538" y="112"/>
                  </a:lnTo>
                  <a:lnTo>
                    <a:pt x="524" y="112"/>
                  </a:lnTo>
                  <a:lnTo>
                    <a:pt x="511" y="111"/>
                  </a:lnTo>
                  <a:lnTo>
                    <a:pt x="500" y="111"/>
                  </a:lnTo>
                  <a:lnTo>
                    <a:pt x="491" y="110"/>
                  </a:lnTo>
                  <a:lnTo>
                    <a:pt x="483" y="109"/>
                  </a:lnTo>
                  <a:lnTo>
                    <a:pt x="475" y="109"/>
                  </a:lnTo>
                  <a:lnTo>
                    <a:pt x="469" y="108"/>
                  </a:lnTo>
                  <a:lnTo>
                    <a:pt x="464" y="107"/>
                  </a:lnTo>
                  <a:lnTo>
                    <a:pt x="460" y="106"/>
                  </a:lnTo>
                  <a:lnTo>
                    <a:pt x="457" y="105"/>
                  </a:lnTo>
                  <a:lnTo>
                    <a:pt x="454" y="104"/>
                  </a:lnTo>
                  <a:lnTo>
                    <a:pt x="453" y="103"/>
                  </a:lnTo>
                  <a:lnTo>
                    <a:pt x="451" y="102"/>
                  </a:lnTo>
                  <a:lnTo>
                    <a:pt x="448" y="99"/>
                  </a:lnTo>
                  <a:lnTo>
                    <a:pt x="443" y="94"/>
                  </a:lnTo>
                  <a:lnTo>
                    <a:pt x="437" y="89"/>
                  </a:lnTo>
                  <a:lnTo>
                    <a:pt x="430" y="84"/>
                  </a:lnTo>
                  <a:lnTo>
                    <a:pt x="424" y="78"/>
                  </a:lnTo>
                  <a:lnTo>
                    <a:pt x="416" y="72"/>
                  </a:lnTo>
                  <a:lnTo>
                    <a:pt x="409" y="67"/>
                  </a:lnTo>
                  <a:lnTo>
                    <a:pt x="402" y="63"/>
                  </a:lnTo>
                  <a:lnTo>
                    <a:pt x="406" y="51"/>
                  </a:lnTo>
                  <a:lnTo>
                    <a:pt x="408" y="39"/>
                  </a:lnTo>
                  <a:lnTo>
                    <a:pt x="411" y="29"/>
                  </a:lnTo>
                  <a:lnTo>
                    <a:pt x="413" y="22"/>
                  </a:lnTo>
                  <a:lnTo>
                    <a:pt x="413" y="18"/>
                  </a:lnTo>
                  <a:lnTo>
                    <a:pt x="411" y="14"/>
                  </a:lnTo>
                  <a:lnTo>
                    <a:pt x="408" y="10"/>
                  </a:lnTo>
                  <a:lnTo>
                    <a:pt x="404" y="8"/>
                  </a:lnTo>
                  <a:lnTo>
                    <a:pt x="402" y="7"/>
                  </a:lnTo>
                  <a:lnTo>
                    <a:pt x="398" y="6"/>
                  </a:lnTo>
                  <a:lnTo>
                    <a:pt x="393" y="6"/>
                  </a:lnTo>
                  <a:lnTo>
                    <a:pt x="388" y="5"/>
                  </a:lnTo>
                  <a:lnTo>
                    <a:pt x="381" y="4"/>
                  </a:lnTo>
                  <a:lnTo>
                    <a:pt x="374" y="3"/>
                  </a:lnTo>
                  <a:lnTo>
                    <a:pt x="367" y="3"/>
                  </a:lnTo>
                  <a:lnTo>
                    <a:pt x="359" y="2"/>
                  </a:lnTo>
                  <a:lnTo>
                    <a:pt x="352" y="1"/>
                  </a:lnTo>
                  <a:lnTo>
                    <a:pt x="344" y="1"/>
                  </a:lnTo>
                  <a:lnTo>
                    <a:pt x="338" y="0"/>
                  </a:lnTo>
                  <a:lnTo>
                    <a:pt x="331" y="0"/>
                  </a:lnTo>
                  <a:lnTo>
                    <a:pt x="325" y="0"/>
                  </a:lnTo>
                  <a:lnTo>
                    <a:pt x="320" y="0"/>
                  </a:lnTo>
                  <a:lnTo>
                    <a:pt x="316" y="0"/>
                  </a:lnTo>
                  <a:lnTo>
                    <a:pt x="314" y="0"/>
                  </a:lnTo>
                  <a:lnTo>
                    <a:pt x="311" y="1"/>
                  </a:lnTo>
                  <a:lnTo>
                    <a:pt x="308" y="2"/>
                  </a:lnTo>
                  <a:lnTo>
                    <a:pt x="306" y="2"/>
                  </a:lnTo>
                  <a:lnTo>
                    <a:pt x="304" y="3"/>
                  </a:lnTo>
                  <a:lnTo>
                    <a:pt x="301" y="4"/>
                  </a:lnTo>
                  <a:lnTo>
                    <a:pt x="299" y="6"/>
                  </a:lnTo>
                  <a:lnTo>
                    <a:pt x="296" y="7"/>
                  </a:lnTo>
                  <a:lnTo>
                    <a:pt x="294" y="9"/>
                  </a:lnTo>
                  <a:lnTo>
                    <a:pt x="291" y="11"/>
                  </a:lnTo>
                  <a:lnTo>
                    <a:pt x="286" y="14"/>
                  </a:lnTo>
                  <a:lnTo>
                    <a:pt x="280" y="18"/>
                  </a:lnTo>
                  <a:lnTo>
                    <a:pt x="273" y="22"/>
                  </a:lnTo>
                  <a:lnTo>
                    <a:pt x="266" y="27"/>
                  </a:lnTo>
                  <a:lnTo>
                    <a:pt x="258" y="33"/>
                  </a:lnTo>
                  <a:lnTo>
                    <a:pt x="250" y="39"/>
                  </a:lnTo>
                  <a:lnTo>
                    <a:pt x="242" y="45"/>
                  </a:lnTo>
                  <a:lnTo>
                    <a:pt x="240" y="45"/>
                  </a:lnTo>
                  <a:lnTo>
                    <a:pt x="238" y="46"/>
                  </a:lnTo>
                  <a:lnTo>
                    <a:pt x="236" y="46"/>
                  </a:lnTo>
                  <a:lnTo>
                    <a:pt x="233" y="47"/>
                  </a:lnTo>
                  <a:lnTo>
                    <a:pt x="231" y="48"/>
                  </a:lnTo>
                  <a:lnTo>
                    <a:pt x="229" y="50"/>
                  </a:lnTo>
                  <a:lnTo>
                    <a:pt x="226" y="51"/>
                  </a:lnTo>
                  <a:lnTo>
                    <a:pt x="223" y="53"/>
                  </a:lnTo>
                  <a:lnTo>
                    <a:pt x="213" y="58"/>
                  </a:lnTo>
                  <a:lnTo>
                    <a:pt x="203" y="64"/>
                  </a:lnTo>
                  <a:lnTo>
                    <a:pt x="193" y="71"/>
                  </a:lnTo>
                  <a:lnTo>
                    <a:pt x="183" y="78"/>
                  </a:lnTo>
                  <a:lnTo>
                    <a:pt x="173" y="85"/>
                  </a:lnTo>
                  <a:lnTo>
                    <a:pt x="164" y="91"/>
                  </a:lnTo>
                  <a:lnTo>
                    <a:pt x="156" y="96"/>
                  </a:lnTo>
                  <a:lnTo>
                    <a:pt x="148" y="100"/>
                  </a:lnTo>
                  <a:lnTo>
                    <a:pt x="146" y="102"/>
                  </a:lnTo>
                  <a:lnTo>
                    <a:pt x="144" y="103"/>
                  </a:lnTo>
                  <a:lnTo>
                    <a:pt x="142" y="103"/>
                  </a:lnTo>
                  <a:lnTo>
                    <a:pt x="140" y="104"/>
                  </a:lnTo>
                  <a:lnTo>
                    <a:pt x="132" y="105"/>
                  </a:lnTo>
                  <a:lnTo>
                    <a:pt x="124" y="107"/>
                  </a:lnTo>
                  <a:lnTo>
                    <a:pt x="116" y="108"/>
                  </a:lnTo>
                  <a:lnTo>
                    <a:pt x="107" y="110"/>
                  </a:lnTo>
                  <a:lnTo>
                    <a:pt x="98" y="112"/>
                  </a:lnTo>
                  <a:lnTo>
                    <a:pt x="89" y="114"/>
                  </a:lnTo>
                  <a:lnTo>
                    <a:pt x="80" y="117"/>
                  </a:lnTo>
                  <a:lnTo>
                    <a:pt x="72" y="120"/>
                  </a:lnTo>
                  <a:lnTo>
                    <a:pt x="64" y="122"/>
                  </a:lnTo>
                  <a:lnTo>
                    <a:pt x="56" y="125"/>
                  </a:lnTo>
                  <a:lnTo>
                    <a:pt x="49" y="128"/>
                  </a:lnTo>
                  <a:lnTo>
                    <a:pt x="43" y="132"/>
                  </a:lnTo>
                  <a:lnTo>
                    <a:pt x="38" y="135"/>
                  </a:lnTo>
                  <a:lnTo>
                    <a:pt x="33" y="138"/>
                  </a:lnTo>
                  <a:lnTo>
                    <a:pt x="30" y="141"/>
                  </a:lnTo>
                  <a:lnTo>
                    <a:pt x="28" y="144"/>
                  </a:lnTo>
                  <a:lnTo>
                    <a:pt x="29" y="128"/>
                  </a:lnTo>
                  <a:lnTo>
                    <a:pt x="30" y="110"/>
                  </a:lnTo>
                  <a:lnTo>
                    <a:pt x="30" y="95"/>
                  </a:lnTo>
                  <a:lnTo>
                    <a:pt x="31" y="86"/>
                  </a:lnTo>
                  <a:lnTo>
                    <a:pt x="29" y="79"/>
                  </a:lnTo>
                  <a:lnTo>
                    <a:pt x="25" y="76"/>
                  </a:lnTo>
                  <a:lnTo>
                    <a:pt x="21" y="78"/>
                  </a:lnTo>
                  <a:lnTo>
                    <a:pt x="19" y="86"/>
                  </a:lnTo>
                  <a:lnTo>
                    <a:pt x="19" y="99"/>
                  </a:lnTo>
                  <a:lnTo>
                    <a:pt x="18" y="116"/>
                  </a:lnTo>
                  <a:lnTo>
                    <a:pt x="17" y="133"/>
                  </a:lnTo>
                  <a:lnTo>
                    <a:pt x="16" y="148"/>
                  </a:lnTo>
                  <a:lnTo>
                    <a:pt x="16" y="151"/>
                  </a:lnTo>
                  <a:lnTo>
                    <a:pt x="16" y="153"/>
                  </a:lnTo>
                  <a:lnTo>
                    <a:pt x="15" y="155"/>
                  </a:lnTo>
                  <a:lnTo>
                    <a:pt x="17" y="156"/>
                  </a:lnTo>
                  <a:lnTo>
                    <a:pt x="16" y="156"/>
                  </a:lnTo>
                  <a:lnTo>
                    <a:pt x="15" y="156"/>
                  </a:lnTo>
                  <a:lnTo>
                    <a:pt x="11" y="160"/>
                  </a:lnTo>
                  <a:lnTo>
                    <a:pt x="10" y="163"/>
                  </a:lnTo>
                  <a:lnTo>
                    <a:pt x="12" y="166"/>
                  </a:lnTo>
                  <a:lnTo>
                    <a:pt x="16" y="169"/>
                  </a:lnTo>
                  <a:lnTo>
                    <a:pt x="15" y="172"/>
                  </a:lnTo>
                  <a:lnTo>
                    <a:pt x="15" y="175"/>
                  </a:lnTo>
                  <a:lnTo>
                    <a:pt x="14" y="178"/>
                  </a:lnTo>
                  <a:lnTo>
                    <a:pt x="13" y="182"/>
                  </a:lnTo>
                  <a:lnTo>
                    <a:pt x="9" y="197"/>
                  </a:lnTo>
                  <a:lnTo>
                    <a:pt x="5" y="211"/>
                  </a:lnTo>
                  <a:lnTo>
                    <a:pt x="2" y="223"/>
                  </a:lnTo>
                  <a:lnTo>
                    <a:pt x="0" y="230"/>
                  </a:lnTo>
                  <a:lnTo>
                    <a:pt x="0" y="237"/>
                  </a:lnTo>
                  <a:lnTo>
                    <a:pt x="4" y="241"/>
                  </a:lnTo>
                  <a:lnTo>
                    <a:pt x="7" y="241"/>
                  </a:lnTo>
                  <a:lnTo>
                    <a:pt x="11" y="233"/>
                  </a:lnTo>
                  <a:lnTo>
                    <a:pt x="14" y="224"/>
                  </a:lnTo>
                  <a:lnTo>
                    <a:pt x="18" y="211"/>
                  </a:lnTo>
                  <a:lnTo>
                    <a:pt x="21" y="196"/>
                  </a:lnTo>
                  <a:lnTo>
                    <a:pt x="25" y="182"/>
                  </a:lnTo>
                  <a:lnTo>
                    <a:pt x="25" y="179"/>
                  </a:lnTo>
                  <a:lnTo>
                    <a:pt x="26" y="177"/>
                  </a:lnTo>
                  <a:lnTo>
                    <a:pt x="27" y="175"/>
                  </a:lnTo>
                  <a:lnTo>
                    <a:pt x="27" y="173"/>
                  </a:lnTo>
                  <a:lnTo>
                    <a:pt x="28" y="173"/>
                  </a:lnTo>
                  <a:lnTo>
                    <a:pt x="30" y="173"/>
                  </a:lnTo>
                  <a:lnTo>
                    <a:pt x="31" y="173"/>
                  </a:lnTo>
                  <a:lnTo>
                    <a:pt x="33" y="173"/>
                  </a:lnTo>
                  <a:lnTo>
                    <a:pt x="33" y="175"/>
                  </a:lnTo>
                  <a:lnTo>
                    <a:pt x="35" y="177"/>
                  </a:lnTo>
                  <a:lnTo>
                    <a:pt x="36" y="180"/>
                  </a:lnTo>
                  <a:lnTo>
                    <a:pt x="37" y="182"/>
                  </a:lnTo>
                  <a:lnTo>
                    <a:pt x="41" y="189"/>
                  </a:lnTo>
                  <a:lnTo>
                    <a:pt x="44" y="195"/>
                  </a:lnTo>
                  <a:lnTo>
                    <a:pt x="47" y="200"/>
                  </a:lnTo>
                  <a:lnTo>
                    <a:pt x="50" y="204"/>
                  </a:lnTo>
                  <a:lnTo>
                    <a:pt x="51" y="205"/>
                  </a:lnTo>
                  <a:lnTo>
                    <a:pt x="54" y="207"/>
                  </a:lnTo>
                  <a:lnTo>
                    <a:pt x="57" y="208"/>
                  </a:lnTo>
                  <a:lnTo>
                    <a:pt x="62" y="210"/>
                  </a:lnTo>
                  <a:lnTo>
                    <a:pt x="68" y="211"/>
                  </a:lnTo>
                  <a:lnTo>
                    <a:pt x="75" y="213"/>
                  </a:lnTo>
                  <a:lnTo>
                    <a:pt x="84" y="214"/>
                  </a:lnTo>
                  <a:lnTo>
                    <a:pt x="94" y="216"/>
                  </a:lnTo>
                  <a:lnTo>
                    <a:pt x="88" y="260"/>
                  </a:lnTo>
                  <a:lnTo>
                    <a:pt x="84" y="260"/>
                  </a:lnTo>
                  <a:lnTo>
                    <a:pt x="80" y="262"/>
                  </a:lnTo>
                  <a:lnTo>
                    <a:pt x="77" y="264"/>
                  </a:lnTo>
                  <a:lnTo>
                    <a:pt x="75" y="266"/>
                  </a:lnTo>
                  <a:lnTo>
                    <a:pt x="73" y="269"/>
                  </a:lnTo>
                  <a:lnTo>
                    <a:pt x="71" y="272"/>
                  </a:lnTo>
                  <a:lnTo>
                    <a:pt x="70" y="276"/>
                  </a:lnTo>
                  <a:lnTo>
                    <a:pt x="70" y="280"/>
                  </a:lnTo>
                  <a:lnTo>
                    <a:pt x="70" y="284"/>
                  </a:lnTo>
                  <a:lnTo>
                    <a:pt x="71" y="288"/>
                  </a:lnTo>
                  <a:lnTo>
                    <a:pt x="73" y="291"/>
                  </a:lnTo>
                  <a:lnTo>
                    <a:pt x="75" y="294"/>
                  </a:lnTo>
                  <a:lnTo>
                    <a:pt x="78" y="297"/>
                  </a:lnTo>
                  <a:lnTo>
                    <a:pt x="82" y="299"/>
                  </a:lnTo>
                  <a:lnTo>
                    <a:pt x="86" y="300"/>
                  </a:lnTo>
                  <a:lnTo>
                    <a:pt x="89" y="300"/>
                  </a:lnTo>
                  <a:lnTo>
                    <a:pt x="93" y="300"/>
                  </a:lnTo>
                  <a:lnTo>
                    <a:pt x="97" y="299"/>
                  </a:lnTo>
                  <a:lnTo>
                    <a:pt x="101" y="297"/>
                  </a:lnTo>
                  <a:lnTo>
                    <a:pt x="103" y="294"/>
                  </a:lnTo>
                  <a:lnTo>
                    <a:pt x="106" y="291"/>
                  </a:lnTo>
                  <a:lnTo>
                    <a:pt x="108" y="288"/>
                  </a:lnTo>
                  <a:lnTo>
                    <a:pt x="109" y="284"/>
                  </a:lnTo>
                  <a:lnTo>
                    <a:pt x="109" y="280"/>
                  </a:lnTo>
                  <a:lnTo>
                    <a:pt x="108" y="274"/>
                  </a:lnTo>
                  <a:lnTo>
                    <a:pt x="106" y="269"/>
                  </a:lnTo>
                  <a:lnTo>
                    <a:pt x="103" y="264"/>
                  </a:lnTo>
                  <a:lnTo>
                    <a:pt x="98" y="261"/>
                  </a:lnTo>
                  <a:lnTo>
                    <a:pt x="104" y="217"/>
                  </a:lnTo>
                  <a:lnTo>
                    <a:pt x="112" y="217"/>
                  </a:lnTo>
                  <a:lnTo>
                    <a:pt x="121" y="218"/>
                  </a:lnTo>
                  <a:lnTo>
                    <a:pt x="131" y="219"/>
                  </a:lnTo>
                  <a:lnTo>
                    <a:pt x="141" y="220"/>
                  </a:lnTo>
                  <a:lnTo>
                    <a:pt x="151" y="221"/>
                  </a:lnTo>
                  <a:lnTo>
                    <a:pt x="163" y="221"/>
                  </a:lnTo>
                  <a:lnTo>
                    <a:pt x="175" y="222"/>
                  </a:lnTo>
                  <a:lnTo>
                    <a:pt x="188" y="223"/>
                  </a:lnTo>
                  <a:lnTo>
                    <a:pt x="202" y="223"/>
                  </a:lnTo>
                  <a:lnTo>
                    <a:pt x="216" y="224"/>
                  </a:lnTo>
                  <a:lnTo>
                    <a:pt x="232" y="224"/>
                  </a:lnTo>
                  <a:lnTo>
                    <a:pt x="248" y="225"/>
                  </a:lnTo>
                  <a:lnTo>
                    <a:pt x="265" y="225"/>
                  </a:lnTo>
                  <a:lnTo>
                    <a:pt x="283" y="225"/>
                  </a:lnTo>
                  <a:lnTo>
                    <a:pt x="301" y="225"/>
                  </a:lnTo>
                  <a:lnTo>
                    <a:pt x="321" y="225"/>
                  </a:lnTo>
                  <a:lnTo>
                    <a:pt x="325" y="225"/>
                  </a:lnTo>
                  <a:lnTo>
                    <a:pt x="328" y="225"/>
                  </a:lnTo>
                  <a:lnTo>
                    <a:pt x="331" y="225"/>
                  </a:lnTo>
                  <a:lnTo>
                    <a:pt x="335" y="225"/>
                  </a:lnTo>
                  <a:lnTo>
                    <a:pt x="328" y="258"/>
                  </a:lnTo>
                  <a:lnTo>
                    <a:pt x="327" y="258"/>
                  </a:lnTo>
                  <a:lnTo>
                    <a:pt x="321" y="258"/>
                  </a:lnTo>
                  <a:lnTo>
                    <a:pt x="316" y="260"/>
                  </a:lnTo>
                  <a:lnTo>
                    <a:pt x="311" y="263"/>
                  </a:lnTo>
                  <a:lnTo>
                    <a:pt x="307" y="267"/>
                  </a:lnTo>
                  <a:lnTo>
                    <a:pt x="303" y="271"/>
                  </a:lnTo>
                  <a:lnTo>
                    <a:pt x="300" y="276"/>
                  </a:lnTo>
                  <a:lnTo>
                    <a:pt x="299" y="281"/>
                  </a:lnTo>
                  <a:lnTo>
                    <a:pt x="298" y="287"/>
                  </a:lnTo>
                  <a:lnTo>
                    <a:pt x="299" y="293"/>
                  </a:lnTo>
                  <a:lnTo>
                    <a:pt x="300" y="299"/>
                  </a:lnTo>
                  <a:lnTo>
                    <a:pt x="303" y="304"/>
                  </a:lnTo>
                  <a:lnTo>
                    <a:pt x="307" y="309"/>
                  </a:lnTo>
                  <a:lnTo>
                    <a:pt x="311" y="313"/>
                  </a:lnTo>
                  <a:lnTo>
                    <a:pt x="316" y="315"/>
                  </a:lnTo>
                  <a:lnTo>
                    <a:pt x="321" y="317"/>
                  </a:lnTo>
                  <a:lnTo>
                    <a:pt x="327" y="318"/>
                  </a:lnTo>
                  <a:lnTo>
                    <a:pt x="333" y="317"/>
                  </a:lnTo>
                  <a:lnTo>
                    <a:pt x="338" y="315"/>
                  </a:lnTo>
                  <a:lnTo>
                    <a:pt x="343" y="313"/>
                  </a:lnTo>
                  <a:lnTo>
                    <a:pt x="347" y="309"/>
                  </a:lnTo>
                  <a:lnTo>
                    <a:pt x="351" y="304"/>
                  </a:lnTo>
                  <a:lnTo>
                    <a:pt x="354" y="299"/>
                  </a:lnTo>
                  <a:lnTo>
                    <a:pt x="356" y="293"/>
                  </a:lnTo>
                  <a:lnTo>
                    <a:pt x="356" y="287"/>
                  </a:lnTo>
                  <a:lnTo>
                    <a:pt x="356" y="283"/>
                  </a:lnTo>
                  <a:lnTo>
                    <a:pt x="355" y="278"/>
                  </a:lnTo>
                  <a:lnTo>
                    <a:pt x="353" y="274"/>
                  </a:lnTo>
                  <a:lnTo>
                    <a:pt x="351" y="271"/>
                  </a:lnTo>
                  <a:lnTo>
                    <a:pt x="348" y="267"/>
                  </a:lnTo>
                  <a:lnTo>
                    <a:pt x="345" y="264"/>
                  </a:lnTo>
                  <a:lnTo>
                    <a:pt x="342" y="262"/>
                  </a:lnTo>
                  <a:lnTo>
                    <a:pt x="338" y="260"/>
                  </a:lnTo>
                  <a:lnTo>
                    <a:pt x="345" y="225"/>
                  </a:lnTo>
                  <a:lnTo>
                    <a:pt x="351" y="225"/>
                  </a:lnTo>
                  <a:lnTo>
                    <a:pt x="357" y="225"/>
                  </a:lnTo>
                  <a:lnTo>
                    <a:pt x="364" y="225"/>
                  </a:lnTo>
                  <a:lnTo>
                    <a:pt x="370" y="224"/>
                  </a:lnTo>
                  <a:lnTo>
                    <a:pt x="376" y="224"/>
                  </a:lnTo>
                  <a:lnTo>
                    <a:pt x="383" y="224"/>
                  </a:lnTo>
                  <a:lnTo>
                    <a:pt x="389" y="224"/>
                  </a:lnTo>
                  <a:lnTo>
                    <a:pt x="395" y="223"/>
                  </a:lnTo>
                  <a:lnTo>
                    <a:pt x="391" y="227"/>
                  </a:lnTo>
                  <a:lnTo>
                    <a:pt x="388" y="232"/>
                  </a:lnTo>
                  <a:lnTo>
                    <a:pt x="385" y="238"/>
                  </a:lnTo>
                  <a:lnTo>
                    <a:pt x="385" y="244"/>
                  </a:lnTo>
                  <a:lnTo>
                    <a:pt x="385" y="249"/>
                  </a:lnTo>
                  <a:lnTo>
                    <a:pt x="387" y="253"/>
                  </a:lnTo>
                  <a:lnTo>
                    <a:pt x="389" y="257"/>
                  </a:lnTo>
                  <a:lnTo>
                    <a:pt x="392" y="261"/>
                  </a:lnTo>
                  <a:lnTo>
                    <a:pt x="395" y="264"/>
                  </a:lnTo>
                  <a:lnTo>
                    <a:pt x="399" y="266"/>
                  </a:lnTo>
                  <a:lnTo>
                    <a:pt x="403" y="267"/>
                  </a:lnTo>
                  <a:lnTo>
                    <a:pt x="408" y="268"/>
                  </a:lnTo>
                  <a:lnTo>
                    <a:pt x="413" y="267"/>
                  </a:lnTo>
                  <a:lnTo>
                    <a:pt x="417" y="266"/>
                  </a:lnTo>
                  <a:lnTo>
                    <a:pt x="421" y="264"/>
                  </a:lnTo>
                  <a:lnTo>
                    <a:pt x="425" y="261"/>
                  </a:lnTo>
                  <a:lnTo>
                    <a:pt x="427" y="257"/>
                  </a:lnTo>
                  <a:lnTo>
                    <a:pt x="429" y="253"/>
                  </a:lnTo>
                  <a:lnTo>
                    <a:pt x="431" y="249"/>
                  </a:lnTo>
                  <a:lnTo>
                    <a:pt x="431" y="244"/>
                  </a:lnTo>
                  <a:lnTo>
                    <a:pt x="430" y="237"/>
                  </a:lnTo>
                  <a:lnTo>
                    <a:pt x="428" y="231"/>
                  </a:lnTo>
                  <a:lnTo>
                    <a:pt x="424" y="226"/>
                  </a:lnTo>
                  <a:lnTo>
                    <a:pt x="419" y="222"/>
                  </a:lnTo>
                  <a:lnTo>
                    <a:pt x="453" y="220"/>
                  </a:lnTo>
                  <a:lnTo>
                    <a:pt x="484" y="217"/>
                  </a:lnTo>
                  <a:lnTo>
                    <a:pt x="514" y="215"/>
                  </a:lnTo>
                  <a:lnTo>
                    <a:pt x="542" y="212"/>
                  </a:lnTo>
                  <a:lnTo>
                    <a:pt x="567" y="208"/>
                  </a:lnTo>
                  <a:lnTo>
                    <a:pt x="591" y="205"/>
                  </a:lnTo>
                  <a:lnTo>
                    <a:pt x="613" y="201"/>
                  </a:lnTo>
                  <a:lnTo>
                    <a:pt x="633" y="198"/>
                  </a:lnTo>
                  <a:lnTo>
                    <a:pt x="651" y="194"/>
                  </a:lnTo>
                  <a:lnTo>
                    <a:pt x="666" y="191"/>
                  </a:lnTo>
                  <a:lnTo>
                    <a:pt x="680" y="188"/>
                  </a:lnTo>
                  <a:lnTo>
                    <a:pt x="693" y="185"/>
                  </a:lnTo>
                  <a:lnTo>
                    <a:pt x="702" y="183"/>
                  </a:lnTo>
                  <a:lnTo>
                    <a:pt x="710" y="181"/>
                  </a:lnTo>
                  <a:lnTo>
                    <a:pt x="717" y="179"/>
                  </a:lnTo>
                  <a:lnTo>
                    <a:pt x="721" y="178"/>
                  </a:lnTo>
                  <a:lnTo>
                    <a:pt x="729" y="176"/>
                  </a:lnTo>
                  <a:lnTo>
                    <a:pt x="737" y="173"/>
                  </a:lnTo>
                  <a:lnTo>
                    <a:pt x="746" y="171"/>
                  </a:lnTo>
                  <a:lnTo>
                    <a:pt x="755" y="168"/>
                  </a:lnTo>
                  <a:lnTo>
                    <a:pt x="763" y="164"/>
                  </a:lnTo>
                  <a:lnTo>
                    <a:pt x="771" y="161"/>
                  </a:lnTo>
                  <a:lnTo>
                    <a:pt x="778" y="157"/>
                  </a:lnTo>
                  <a:lnTo>
                    <a:pt x="784" y="153"/>
                  </a:lnTo>
                  <a:lnTo>
                    <a:pt x="785" y="152"/>
                  </a:lnTo>
                  <a:lnTo>
                    <a:pt x="786" y="151"/>
                  </a:lnTo>
                  <a:lnTo>
                    <a:pt x="787" y="150"/>
                  </a:lnTo>
                  <a:lnTo>
                    <a:pt x="788" y="149"/>
                  </a:lnTo>
                  <a:lnTo>
                    <a:pt x="788" y="147"/>
                  </a:lnTo>
                  <a:lnTo>
                    <a:pt x="788" y="146"/>
                  </a:lnTo>
                  <a:lnTo>
                    <a:pt x="788" y="144"/>
                  </a:lnTo>
                  <a:lnTo>
                    <a:pt x="786" y="142"/>
                  </a:lnTo>
                  <a:lnTo>
                    <a:pt x="783" y="139"/>
                  </a:lnTo>
                  <a:lnTo>
                    <a:pt x="779" y="136"/>
                  </a:lnTo>
                  <a:lnTo>
                    <a:pt x="775" y="134"/>
                  </a:lnTo>
                </a:path>
              </a:pathLst>
            </a:custGeom>
            <a:noFill/>
            <a:ln w="0">
              <a:solidFill>
                <a:srgbClr val="000000"/>
              </a:solidFill>
              <a:prstDash val="solid"/>
              <a:round/>
              <a:headEnd/>
              <a:tailEnd/>
            </a:ln>
          </p:spPr>
          <p:txBody>
            <a:bodyPr/>
            <a:lstStyle/>
            <a:p>
              <a:endParaRPr lang="ja-JP" altLang="en-US"/>
            </a:p>
          </p:txBody>
        </p:sp>
        <p:sp>
          <p:nvSpPr>
            <p:cNvPr id="50538" name="Freeform 572"/>
            <p:cNvSpPr>
              <a:spLocks/>
            </p:cNvSpPr>
            <p:nvPr/>
          </p:nvSpPr>
          <p:spPr bwMode="auto">
            <a:xfrm>
              <a:off x="3834" y="42"/>
              <a:ext cx="103" cy="14"/>
            </a:xfrm>
            <a:custGeom>
              <a:avLst/>
              <a:gdLst>
                <a:gd name="T0" fmla="*/ 1 w 103"/>
                <a:gd name="T1" fmla="*/ 0 h 14"/>
                <a:gd name="T2" fmla="*/ 0 w 103"/>
                <a:gd name="T3" fmla="*/ 2 h 14"/>
                <a:gd name="T4" fmla="*/ 0 w 103"/>
                <a:gd name="T5" fmla="*/ 4 h 14"/>
                <a:gd name="T6" fmla="*/ 1 w 103"/>
                <a:gd name="T7" fmla="*/ 6 h 14"/>
                <a:gd name="T8" fmla="*/ 3 w 103"/>
                <a:gd name="T9" fmla="*/ 7 h 14"/>
                <a:gd name="T10" fmla="*/ 5 w 103"/>
                <a:gd name="T11" fmla="*/ 8 h 14"/>
                <a:gd name="T12" fmla="*/ 8 w 103"/>
                <a:gd name="T13" fmla="*/ 9 h 14"/>
                <a:gd name="T14" fmla="*/ 13 w 103"/>
                <a:gd name="T15" fmla="*/ 10 h 14"/>
                <a:gd name="T16" fmla="*/ 18 w 103"/>
                <a:gd name="T17" fmla="*/ 11 h 14"/>
                <a:gd name="T18" fmla="*/ 23 w 103"/>
                <a:gd name="T19" fmla="*/ 12 h 14"/>
                <a:gd name="T20" fmla="*/ 30 w 103"/>
                <a:gd name="T21" fmla="*/ 13 h 14"/>
                <a:gd name="T22" fmla="*/ 36 w 103"/>
                <a:gd name="T23" fmla="*/ 13 h 14"/>
                <a:gd name="T24" fmla="*/ 42 w 103"/>
                <a:gd name="T25" fmla="*/ 14 h 14"/>
                <a:gd name="T26" fmla="*/ 50 w 103"/>
                <a:gd name="T27" fmla="*/ 14 h 14"/>
                <a:gd name="T28" fmla="*/ 58 w 103"/>
                <a:gd name="T29" fmla="*/ 14 h 14"/>
                <a:gd name="T30" fmla="*/ 67 w 103"/>
                <a:gd name="T31" fmla="*/ 14 h 14"/>
                <a:gd name="T32" fmla="*/ 76 w 103"/>
                <a:gd name="T33" fmla="*/ 14 h 14"/>
                <a:gd name="T34" fmla="*/ 84 w 103"/>
                <a:gd name="T35" fmla="*/ 14 h 14"/>
                <a:gd name="T36" fmla="*/ 92 w 103"/>
                <a:gd name="T37" fmla="*/ 14 h 14"/>
                <a:gd name="T38" fmla="*/ 97 w 103"/>
                <a:gd name="T39" fmla="*/ 14 h 14"/>
                <a:gd name="T40" fmla="*/ 99 w 103"/>
                <a:gd name="T41" fmla="*/ 13 h 14"/>
                <a:gd name="T42" fmla="*/ 101 w 103"/>
                <a:gd name="T43" fmla="*/ 12 h 14"/>
                <a:gd name="T44" fmla="*/ 102 w 103"/>
                <a:gd name="T45" fmla="*/ 11 h 14"/>
                <a:gd name="T46" fmla="*/ 103 w 103"/>
                <a:gd name="T47" fmla="*/ 10 h 14"/>
                <a:gd name="T48" fmla="*/ 103 w 103"/>
                <a:gd name="T49" fmla="*/ 10 h 14"/>
                <a:gd name="T50" fmla="*/ 1 w 103"/>
                <a:gd name="T51" fmla="*/ 0 h 1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3"/>
                <a:gd name="T79" fmla="*/ 0 h 14"/>
                <a:gd name="T80" fmla="*/ 103 w 103"/>
                <a:gd name="T81" fmla="*/ 14 h 1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3" h="14">
                  <a:moveTo>
                    <a:pt x="1" y="0"/>
                  </a:move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lnTo>
                    <a:pt x="1" y="0"/>
                  </a:lnTo>
                  <a:close/>
                </a:path>
              </a:pathLst>
            </a:custGeom>
            <a:solidFill>
              <a:srgbClr val="FFFFFF"/>
            </a:solidFill>
            <a:ln w="9525">
              <a:noFill/>
              <a:round/>
              <a:headEnd/>
              <a:tailEnd/>
            </a:ln>
          </p:spPr>
          <p:txBody>
            <a:bodyPr/>
            <a:lstStyle/>
            <a:p>
              <a:endParaRPr lang="ja-JP" altLang="en-US"/>
            </a:p>
          </p:txBody>
        </p:sp>
        <p:sp>
          <p:nvSpPr>
            <p:cNvPr id="50539" name="Freeform 573"/>
            <p:cNvSpPr>
              <a:spLocks/>
            </p:cNvSpPr>
            <p:nvPr/>
          </p:nvSpPr>
          <p:spPr bwMode="auto">
            <a:xfrm>
              <a:off x="3834" y="42"/>
              <a:ext cx="103" cy="14"/>
            </a:xfrm>
            <a:custGeom>
              <a:avLst/>
              <a:gdLst>
                <a:gd name="T0" fmla="*/ 1 w 103"/>
                <a:gd name="T1" fmla="*/ 0 h 14"/>
                <a:gd name="T2" fmla="*/ 1 w 103"/>
                <a:gd name="T3" fmla="*/ 0 h 14"/>
                <a:gd name="T4" fmla="*/ 0 w 103"/>
                <a:gd name="T5" fmla="*/ 2 h 14"/>
                <a:gd name="T6" fmla="*/ 0 w 103"/>
                <a:gd name="T7" fmla="*/ 4 h 14"/>
                <a:gd name="T8" fmla="*/ 1 w 103"/>
                <a:gd name="T9" fmla="*/ 6 h 14"/>
                <a:gd name="T10" fmla="*/ 3 w 103"/>
                <a:gd name="T11" fmla="*/ 7 h 14"/>
                <a:gd name="T12" fmla="*/ 3 w 103"/>
                <a:gd name="T13" fmla="*/ 7 h 14"/>
                <a:gd name="T14" fmla="*/ 5 w 103"/>
                <a:gd name="T15" fmla="*/ 8 h 14"/>
                <a:gd name="T16" fmla="*/ 8 w 103"/>
                <a:gd name="T17" fmla="*/ 9 h 14"/>
                <a:gd name="T18" fmla="*/ 13 w 103"/>
                <a:gd name="T19" fmla="*/ 10 h 14"/>
                <a:gd name="T20" fmla="*/ 18 w 103"/>
                <a:gd name="T21" fmla="*/ 11 h 14"/>
                <a:gd name="T22" fmla="*/ 23 w 103"/>
                <a:gd name="T23" fmla="*/ 12 h 14"/>
                <a:gd name="T24" fmla="*/ 30 w 103"/>
                <a:gd name="T25" fmla="*/ 13 h 14"/>
                <a:gd name="T26" fmla="*/ 36 w 103"/>
                <a:gd name="T27" fmla="*/ 13 h 14"/>
                <a:gd name="T28" fmla="*/ 42 w 103"/>
                <a:gd name="T29" fmla="*/ 14 h 14"/>
                <a:gd name="T30" fmla="*/ 42 w 103"/>
                <a:gd name="T31" fmla="*/ 14 h 14"/>
                <a:gd name="T32" fmla="*/ 50 w 103"/>
                <a:gd name="T33" fmla="*/ 14 h 14"/>
                <a:gd name="T34" fmla="*/ 58 w 103"/>
                <a:gd name="T35" fmla="*/ 14 h 14"/>
                <a:gd name="T36" fmla="*/ 67 w 103"/>
                <a:gd name="T37" fmla="*/ 14 h 14"/>
                <a:gd name="T38" fmla="*/ 76 w 103"/>
                <a:gd name="T39" fmla="*/ 14 h 14"/>
                <a:gd name="T40" fmla="*/ 84 w 103"/>
                <a:gd name="T41" fmla="*/ 14 h 14"/>
                <a:gd name="T42" fmla="*/ 92 w 103"/>
                <a:gd name="T43" fmla="*/ 14 h 14"/>
                <a:gd name="T44" fmla="*/ 97 w 103"/>
                <a:gd name="T45" fmla="*/ 14 h 14"/>
                <a:gd name="T46" fmla="*/ 99 w 103"/>
                <a:gd name="T47" fmla="*/ 13 h 14"/>
                <a:gd name="T48" fmla="*/ 99 w 103"/>
                <a:gd name="T49" fmla="*/ 13 h 14"/>
                <a:gd name="T50" fmla="*/ 101 w 103"/>
                <a:gd name="T51" fmla="*/ 12 h 14"/>
                <a:gd name="T52" fmla="*/ 102 w 103"/>
                <a:gd name="T53" fmla="*/ 11 h 14"/>
                <a:gd name="T54" fmla="*/ 103 w 103"/>
                <a:gd name="T55" fmla="*/ 10 h 14"/>
                <a:gd name="T56" fmla="*/ 103 w 103"/>
                <a:gd name="T57" fmla="*/ 10 h 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
                <a:gd name="T88" fmla="*/ 0 h 14"/>
                <a:gd name="T89" fmla="*/ 103 w 103"/>
                <a:gd name="T90" fmla="*/ 14 h 1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 h="14">
                  <a:moveTo>
                    <a:pt x="1" y="0"/>
                  </a:moveTo>
                  <a:lnTo>
                    <a:pt x="1" y="0"/>
                  </a:lnTo>
                  <a:lnTo>
                    <a:pt x="0" y="2"/>
                  </a:lnTo>
                  <a:lnTo>
                    <a:pt x="0" y="4"/>
                  </a:lnTo>
                  <a:lnTo>
                    <a:pt x="1" y="6"/>
                  </a:lnTo>
                  <a:lnTo>
                    <a:pt x="3" y="7"/>
                  </a:lnTo>
                  <a:lnTo>
                    <a:pt x="5" y="8"/>
                  </a:lnTo>
                  <a:lnTo>
                    <a:pt x="8" y="9"/>
                  </a:lnTo>
                  <a:lnTo>
                    <a:pt x="13" y="10"/>
                  </a:lnTo>
                  <a:lnTo>
                    <a:pt x="18" y="11"/>
                  </a:lnTo>
                  <a:lnTo>
                    <a:pt x="23" y="12"/>
                  </a:lnTo>
                  <a:lnTo>
                    <a:pt x="30" y="13"/>
                  </a:lnTo>
                  <a:lnTo>
                    <a:pt x="36" y="13"/>
                  </a:lnTo>
                  <a:lnTo>
                    <a:pt x="42" y="14"/>
                  </a:lnTo>
                  <a:lnTo>
                    <a:pt x="50" y="14"/>
                  </a:lnTo>
                  <a:lnTo>
                    <a:pt x="58" y="14"/>
                  </a:lnTo>
                  <a:lnTo>
                    <a:pt x="67" y="14"/>
                  </a:lnTo>
                  <a:lnTo>
                    <a:pt x="76" y="14"/>
                  </a:lnTo>
                  <a:lnTo>
                    <a:pt x="84" y="14"/>
                  </a:lnTo>
                  <a:lnTo>
                    <a:pt x="92" y="14"/>
                  </a:lnTo>
                  <a:lnTo>
                    <a:pt x="97" y="14"/>
                  </a:lnTo>
                  <a:lnTo>
                    <a:pt x="99" y="13"/>
                  </a:lnTo>
                  <a:lnTo>
                    <a:pt x="101" y="12"/>
                  </a:lnTo>
                  <a:lnTo>
                    <a:pt x="102" y="11"/>
                  </a:lnTo>
                  <a:lnTo>
                    <a:pt x="103" y="10"/>
                  </a:lnTo>
                </a:path>
              </a:pathLst>
            </a:custGeom>
            <a:noFill/>
            <a:ln w="0">
              <a:solidFill>
                <a:srgbClr val="000000"/>
              </a:solidFill>
              <a:prstDash val="solid"/>
              <a:round/>
              <a:headEnd/>
              <a:tailEnd/>
            </a:ln>
          </p:spPr>
          <p:txBody>
            <a:bodyPr/>
            <a:lstStyle/>
            <a:p>
              <a:endParaRPr lang="ja-JP" altLang="en-US"/>
            </a:p>
          </p:txBody>
        </p:sp>
      </p:grpSp>
      <p:sp>
        <p:nvSpPr>
          <p:cNvPr id="50486" name="AutoShape 574"/>
          <p:cNvSpPr>
            <a:spLocks noChangeArrowheads="1"/>
          </p:cNvSpPr>
          <p:nvPr/>
        </p:nvSpPr>
        <p:spPr bwMode="auto">
          <a:xfrm>
            <a:off x="7632700" y="1773238"/>
            <a:ext cx="1511300" cy="575642"/>
          </a:xfrm>
          <a:prstGeom prst="wedgeRoundRectCallout">
            <a:avLst>
              <a:gd name="adj1" fmla="val -15968"/>
              <a:gd name="adj2" fmla="val 92426"/>
              <a:gd name="adj3" fmla="val 16667"/>
            </a:avLst>
          </a:prstGeom>
          <a:solidFill>
            <a:srgbClr val="FFFFFF"/>
          </a:solidFill>
          <a:ln w="9525" algn="ctr">
            <a:solidFill>
              <a:schemeClr val="tx1"/>
            </a:solidFill>
            <a:miter lim="800000"/>
            <a:headEnd/>
            <a:tailEnd/>
          </a:ln>
        </p:spPr>
        <p:txBody>
          <a:bodyPr anchor="ctr"/>
          <a:lstStyle/>
          <a:p>
            <a:pPr algn="ctr" eaLnBrk="1" hangingPunct="1"/>
            <a:r>
              <a:rPr kumimoji="1" lang="en-US" altLang="ja-JP" sz="1400" b="1" dirty="0">
                <a:solidFill>
                  <a:srgbClr val="000000"/>
                </a:solidFill>
              </a:rPr>
              <a:t>Training flights</a:t>
            </a:r>
          </a:p>
        </p:txBody>
      </p:sp>
      <p:sp>
        <p:nvSpPr>
          <p:cNvPr id="578" name="左右矢印 577"/>
          <p:cNvSpPr/>
          <p:nvPr/>
        </p:nvSpPr>
        <p:spPr>
          <a:xfrm>
            <a:off x="1907704" y="2204864"/>
            <a:ext cx="1368152" cy="792088"/>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chemeClr val="tx1"/>
                </a:solidFill>
              </a:rPr>
              <a:t>internet</a:t>
            </a:r>
            <a:endParaRPr kumimoji="1" lang="ja-JP" altLang="en-US" sz="2000" dirty="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ChangeArrowheads="1"/>
          </p:cNvSpPr>
          <p:nvPr/>
        </p:nvSpPr>
        <p:spPr bwMode="auto">
          <a:xfrm>
            <a:off x="1187624" y="548680"/>
            <a:ext cx="7200031" cy="437685"/>
          </a:xfrm>
          <a:prstGeom prst="rect">
            <a:avLst/>
          </a:prstGeom>
          <a:noFill/>
          <a:ln w="9525">
            <a:noFill/>
            <a:miter lim="800000"/>
            <a:headEnd/>
            <a:tailEnd/>
          </a:ln>
        </p:spPr>
        <p:txBody>
          <a:bodyPr wrap="square" lIns="92075" tIns="46038" rIns="92075" bIns="46038">
            <a:spAutoFit/>
          </a:bodyPr>
          <a:lstStyle/>
          <a:p>
            <a:pPr marL="533400" indent="-533400" defTabSz="762000" eaLnBrk="1" hangingPunct="1">
              <a:lnSpc>
                <a:spcPct val="80000"/>
              </a:lnSpc>
              <a:spcBef>
                <a:spcPct val="20000"/>
              </a:spcBef>
              <a:buFont typeface="Wingdings" pitchFamily="2" charset="2"/>
              <a:buNone/>
            </a:pPr>
            <a:r>
              <a:rPr kumimoji="1" lang="en-US" altLang="ja-JP" sz="2800" b="1" u="sng" dirty="0">
                <a:solidFill>
                  <a:srgbClr val="030305"/>
                </a:solidFill>
                <a:latin typeface="Arial Unicode MS" pitchFamily="50" charset="-128"/>
                <a:ea typeface="Arial Unicode MS" pitchFamily="50" charset="-128"/>
                <a:cs typeface="Arial Unicode MS" pitchFamily="50" charset="-128"/>
              </a:rPr>
              <a:t>Efficient Use of </a:t>
            </a:r>
            <a:r>
              <a:rPr kumimoji="1" lang="en-US" altLang="ja-JP" sz="2800" b="1" u="sng" dirty="0" smtClean="0">
                <a:solidFill>
                  <a:srgbClr val="030305"/>
                </a:solidFill>
                <a:latin typeface="Arial Unicode MS" pitchFamily="50" charset="-128"/>
                <a:ea typeface="Arial Unicode MS" pitchFamily="50" charset="-128"/>
                <a:cs typeface="Arial Unicode MS" pitchFamily="50" charset="-128"/>
              </a:rPr>
              <a:t>JASDF </a:t>
            </a:r>
            <a:r>
              <a:rPr kumimoji="1" lang="en-US" altLang="ja-JP" sz="2800" b="1" u="sng" dirty="0">
                <a:solidFill>
                  <a:srgbClr val="030305"/>
                </a:solidFill>
                <a:latin typeface="Arial Unicode MS" pitchFamily="50" charset="-128"/>
                <a:ea typeface="Arial Unicode MS" pitchFamily="50" charset="-128"/>
                <a:cs typeface="Arial Unicode MS" pitchFamily="50" charset="-128"/>
              </a:rPr>
              <a:t>Training Airspace</a:t>
            </a:r>
          </a:p>
        </p:txBody>
      </p:sp>
      <p:sp>
        <p:nvSpPr>
          <p:cNvPr id="53252" name="Rectangle 3"/>
          <p:cNvSpPr>
            <a:spLocks noChangeArrowheads="1"/>
          </p:cNvSpPr>
          <p:nvPr/>
        </p:nvSpPr>
        <p:spPr bwMode="auto">
          <a:xfrm>
            <a:off x="468313" y="1052513"/>
            <a:ext cx="8064500" cy="1643527"/>
          </a:xfrm>
          <a:prstGeom prst="rect">
            <a:avLst/>
          </a:prstGeom>
          <a:noFill/>
          <a:ln w="9525">
            <a:noFill/>
            <a:miter lim="800000"/>
            <a:headEnd/>
            <a:tailEnd/>
          </a:ln>
        </p:spPr>
        <p:txBody>
          <a:bodyPr wrap="square">
            <a:spAutoFit/>
          </a:bodyPr>
          <a:lstStyle/>
          <a:p>
            <a:pPr marL="342900" indent="-342900" eaLnBrk="1" hangingPunct="1">
              <a:spcBef>
                <a:spcPct val="20000"/>
              </a:spcBef>
              <a:buFontTx/>
              <a:buChar char="•"/>
            </a:pPr>
            <a:r>
              <a:rPr kumimoji="1" lang="en-US" altLang="ja-JP" sz="2400" dirty="0" smtClean="0">
                <a:latin typeface="Times New Roman" pitchFamily="18" charset="0"/>
              </a:rPr>
              <a:t>JASDF </a:t>
            </a:r>
            <a:r>
              <a:rPr kumimoji="1" lang="en-US" altLang="ja-JP" sz="2400" dirty="0">
                <a:latin typeface="Times New Roman" pitchFamily="18" charset="0"/>
              </a:rPr>
              <a:t>training airspace is utilized for civil air traffic after coordination with </a:t>
            </a:r>
            <a:r>
              <a:rPr kumimoji="1" lang="en-US" altLang="ja-JP" sz="2400" dirty="0" smtClean="0">
                <a:latin typeface="Times New Roman" pitchFamily="18" charset="0"/>
              </a:rPr>
              <a:t>JASDF</a:t>
            </a:r>
            <a:endParaRPr kumimoji="1" lang="en-US" altLang="ja-JP" sz="2400" dirty="0">
              <a:latin typeface="Times New Roman" pitchFamily="18" charset="0"/>
            </a:endParaRPr>
          </a:p>
          <a:p>
            <a:pPr marL="342900" indent="-342900" eaLnBrk="1" hangingPunct="1">
              <a:spcBef>
                <a:spcPct val="20000"/>
              </a:spcBef>
              <a:buFontTx/>
              <a:buChar char="•"/>
            </a:pPr>
            <a:r>
              <a:rPr kumimoji="1" lang="en-US" altLang="ja-JP" sz="2400" dirty="0">
                <a:solidFill>
                  <a:srgbClr val="FF0000"/>
                </a:solidFill>
                <a:latin typeface="Times New Roman" pitchFamily="18" charset="0"/>
              </a:rPr>
              <a:t>The conditional route system</a:t>
            </a:r>
            <a:r>
              <a:rPr kumimoji="1" lang="en-US" altLang="ja-JP" sz="2400" dirty="0">
                <a:latin typeface="Times New Roman" pitchFamily="18" charset="0"/>
              </a:rPr>
              <a:t> has been introduced since May 11, 2006 (non-permanently </a:t>
            </a:r>
            <a:r>
              <a:rPr kumimoji="1" lang="en-US" altLang="ja-JP" sz="2400" dirty="0" err="1" smtClean="0">
                <a:latin typeface="Times New Roman" pitchFamily="18" charset="0"/>
              </a:rPr>
              <a:t>plannable</a:t>
            </a:r>
            <a:r>
              <a:rPr kumimoji="1" lang="en-US" altLang="ja-JP" sz="2400" dirty="0">
                <a:latin typeface="Times New Roman" pitchFamily="18" charset="0"/>
              </a:rPr>
              <a:t>)</a:t>
            </a:r>
          </a:p>
        </p:txBody>
      </p:sp>
      <p:sp>
        <p:nvSpPr>
          <p:cNvPr id="53254" name="Rectangle 6"/>
          <p:cNvSpPr>
            <a:spLocks noChangeArrowheads="1"/>
          </p:cNvSpPr>
          <p:nvPr/>
        </p:nvSpPr>
        <p:spPr bwMode="auto">
          <a:xfrm>
            <a:off x="7235825" y="2420938"/>
            <a:ext cx="360363" cy="215900"/>
          </a:xfrm>
          <a:prstGeom prst="rect">
            <a:avLst/>
          </a:prstGeom>
          <a:solidFill>
            <a:schemeClr val="bg1"/>
          </a:solidFill>
          <a:ln w="9525">
            <a:noFill/>
            <a:miter lim="800000"/>
            <a:headEnd/>
            <a:tailEnd/>
          </a:ln>
        </p:spPr>
        <p:txBody>
          <a:bodyPr wrap="none" anchor="ctr"/>
          <a:lstStyle/>
          <a:p>
            <a:endParaRPr lang="ja-JP" altLang="en-US"/>
          </a:p>
        </p:txBody>
      </p:sp>
      <p:sp>
        <p:nvSpPr>
          <p:cNvPr id="53256" name="Rectangle 8"/>
          <p:cNvSpPr>
            <a:spLocks noChangeArrowheads="1"/>
          </p:cNvSpPr>
          <p:nvPr/>
        </p:nvSpPr>
        <p:spPr bwMode="auto">
          <a:xfrm>
            <a:off x="4067175" y="2565400"/>
            <a:ext cx="288925" cy="142875"/>
          </a:xfrm>
          <a:prstGeom prst="rect">
            <a:avLst/>
          </a:prstGeom>
          <a:solidFill>
            <a:schemeClr val="bg1"/>
          </a:solidFill>
          <a:ln w="9525">
            <a:noFill/>
            <a:miter lim="800000"/>
            <a:headEnd/>
            <a:tailEnd/>
          </a:ln>
        </p:spPr>
        <p:txBody>
          <a:bodyPr wrap="none" anchor="ctr"/>
          <a:lstStyle/>
          <a:p>
            <a:endParaRPr lang="ja-JP" altLang="en-US"/>
          </a:p>
        </p:txBody>
      </p:sp>
      <p:pic>
        <p:nvPicPr>
          <p:cNvPr id="184322" name="Picture 2"/>
          <p:cNvPicPr>
            <a:picLocks noChangeAspect="1" noChangeArrowheads="1"/>
          </p:cNvPicPr>
          <p:nvPr/>
        </p:nvPicPr>
        <p:blipFill>
          <a:blip r:embed="rId3" cstate="print"/>
          <a:srcRect/>
          <a:stretch>
            <a:fillRect/>
          </a:stretch>
        </p:blipFill>
        <p:spPr bwMode="auto">
          <a:xfrm>
            <a:off x="4434408" y="2762926"/>
            <a:ext cx="4602088" cy="3451566"/>
          </a:xfrm>
          <a:prstGeom prst="rect">
            <a:avLst/>
          </a:prstGeom>
          <a:noFill/>
          <a:ln w="9525">
            <a:noFill/>
            <a:miter lim="800000"/>
            <a:headEnd/>
            <a:tailEnd/>
          </a:ln>
          <a:effectLst/>
        </p:spPr>
      </p:pic>
      <p:sp>
        <p:nvSpPr>
          <p:cNvPr id="9" name="テキスト ボックス 8"/>
          <p:cNvSpPr txBox="1"/>
          <p:nvPr/>
        </p:nvSpPr>
        <p:spPr>
          <a:xfrm>
            <a:off x="62637" y="2708920"/>
            <a:ext cx="5301451" cy="3539430"/>
          </a:xfrm>
          <a:prstGeom prst="rect">
            <a:avLst/>
          </a:prstGeom>
          <a:noFill/>
        </p:spPr>
        <p:txBody>
          <a:bodyPr wrap="none" rtlCol="0">
            <a:spAutoFit/>
          </a:bodyPr>
          <a:lstStyle/>
          <a:p>
            <a:r>
              <a:rPr lang="en-US" altLang="ja-JP" sz="1400" dirty="0" smtClean="0">
                <a:latin typeface="+mj-ea"/>
                <a:ea typeface="+mj-ea"/>
              </a:rPr>
              <a:t>(J0322/14 NOTAN</a:t>
            </a:r>
            <a:br>
              <a:rPr lang="en-US" altLang="ja-JP" sz="1400" dirty="0" smtClean="0">
                <a:latin typeface="+mj-ea"/>
                <a:ea typeface="+mj-ea"/>
              </a:rPr>
            </a:br>
            <a:r>
              <a:rPr lang="en-US" altLang="ja-JP" sz="1400" dirty="0" smtClean="0">
                <a:latin typeface="+mj-ea"/>
                <a:ea typeface="+mj-ea"/>
              </a:rPr>
              <a:t>Q)RJJJ/QANCA/I/NBO/E/000/999/3310N14118E999</a:t>
            </a:r>
            <a:br>
              <a:rPr lang="en-US" altLang="ja-JP" sz="1400" dirty="0" smtClean="0">
                <a:latin typeface="+mj-ea"/>
                <a:ea typeface="+mj-ea"/>
              </a:rPr>
            </a:br>
            <a:r>
              <a:rPr lang="en-US" altLang="ja-JP" sz="1400" dirty="0" smtClean="0">
                <a:latin typeface="+mj-ea"/>
                <a:ea typeface="+mj-ea"/>
              </a:rPr>
              <a:t>A)RJJJ B)1401300624 C)1401302200</a:t>
            </a:r>
            <a:br>
              <a:rPr lang="en-US" altLang="ja-JP" sz="1400" dirty="0" smtClean="0">
                <a:latin typeface="+mj-ea"/>
                <a:ea typeface="+mj-ea"/>
              </a:rPr>
            </a:br>
            <a:r>
              <a:rPr lang="en-US" altLang="ja-JP" sz="1400" dirty="0" smtClean="0">
                <a:latin typeface="+mj-ea"/>
                <a:ea typeface="+mj-ea"/>
              </a:rPr>
              <a:t>E)REF AIP ENR 3.3</a:t>
            </a:r>
            <a:br>
              <a:rPr lang="en-US" altLang="ja-JP" sz="1400" dirty="0" smtClean="0">
                <a:latin typeface="+mj-ea"/>
                <a:ea typeface="+mj-ea"/>
              </a:rPr>
            </a:br>
            <a:r>
              <a:rPr lang="en-US" altLang="ja-JP" sz="1400" dirty="0" smtClean="0">
                <a:latin typeface="+mj-ea"/>
                <a:ea typeface="+mj-ea"/>
              </a:rPr>
              <a:t>CDR ARE ESTABLISHED AS FLW,</a:t>
            </a:r>
            <a:br>
              <a:rPr lang="en-US" altLang="ja-JP" sz="1400" dirty="0" smtClean="0">
                <a:latin typeface="+mj-ea"/>
                <a:ea typeface="+mj-ea"/>
              </a:rPr>
            </a:br>
            <a:r>
              <a:rPr lang="en-US" altLang="ja-JP" sz="1400" dirty="0" smtClean="0">
                <a:latin typeface="+mj-ea"/>
                <a:ea typeface="+mj-ea"/>
              </a:rPr>
              <a:t>    RTE         PERIOD                 MNM APPLICABLE ALT</a:t>
            </a:r>
            <a:br>
              <a:rPr lang="en-US" altLang="ja-JP" sz="1400" dirty="0" smtClean="0">
                <a:latin typeface="+mj-ea"/>
                <a:ea typeface="+mj-ea"/>
              </a:rPr>
            </a:br>
            <a:r>
              <a:rPr lang="en-US" altLang="ja-JP" sz="1400" dirty="0" smtClean="0">
                <a:latin typeface="+mj-ea"/>
                <a:ea typeface="+mj-ea"/>
              </a:rPr>
              <a:t>1)  L512        1401301200/1401302200  MEA</a:t>
            </a:r>
            <a:br>
              <a:rPr lang="en-US" altLang="ja-JP" sz="1400" dirty="0" smtClean="0">
                <a:latin typeface="+mj-ea"/>
                <a:ea typeface="+mj-ea"/>
              </a:rPr>
            </a:br>
            <a:r>
              <a:rPr lang="en-US" altLang="ja-JP" sz="1400" dirty="0" smtClean="0">
                <a:latin typeface="+mj-ea"/>
                <a:ea typeface="+mj-ea"/>
              </a:rPr>
              <a:t>2)  Z13         1401301200/1401302200  MEA</a:t>
            </a:r>
            <a:br>
              <a:rPr lang="en-US" altLang="ja-JP" sz="1400" dirty="0" smtClean="0">
                <a:latin typeface="+mj-ea"/>
                <a:ea typeface="+mj-ea"/>
              </a:rPr>
            </a:br>
            <a:r>
              <a:rPr lang="en-US" altLang="ja-JP" sz="1400" dirty="0" smtClean="0">
                <a:latin typeface="+mj-ea"/>
                <a:ea typeface="+mj-ea"/>
              </a:rPr>
              <a:t>3)  Z14         1401301200/1401302200  MEA</a:t>
            </a:r>
            <a:br>
              <a:rPr lang="en-US" altLang="ja-JP" sz="1400" dirty="0" smtClean="0">
                <a:latin typeface="+mj-ea"/>
                <a:ea typeface="+mj-ea"/>
              </a:rPr>
            </a:br>
            <a:r>
              <a:rPr lang="en-US" altLang="ja-JP" sz="1400" dirty="0" smtClean="0">
                <a:latin typeface="+mj-ea"/>
                <a:ea typeface="+mj-ea"/>
              </a:rPr>
              <a:t>4)  Z20         1401300900/1401302200  MEA</a:t>
            </a:r>
            <a:br>
              <a:rPr lang="en-US" altLang="ja-JP" sz="1400" dirty="0" smtClean="0">
                <a:latin typeface="+mj-ea"/>
                <a:ea typeface="+mj-ea"/>
              </a:rPr>
            </a:br>
            <a:r>
              <a:rPr lang="en-US" altLang="ja-JP" sz="1400" dirty="0" smtClean="0">
                <a:latin typeface="+mj-ea"/>
                <a:ea typeface="+mj-ea"/>
              </a:rPr>
              <a:t>5)  Z24         1401301200/1401302200  MEA</a:t>
            </a:r>
            <a:br>
              <a:rPr lang="en-US" altLang="ja-JP" sz="1400" dirty="0" smtClean="0">
                <a:latin typeface="+mj-ea"/>
                <a:ea typeface="+mj-ea"/>
              </a:rPr>
            </a:br>
            <a:r>
              <a:rPr lang="en-US" altLang="ja-JP" sz="1400" dirty="0" smtClean="0">
                <a:latin typeface="+mj-ea"/>
                <a:ea typeface="+mj-ea"/>
              </a:rPr>
              <a:t>6)  Z25         1401301400/1401302200  MEA</a:t>
            </a:r>
            <a:br>
              <a:rPr lang="en-US" altLang="ja-JP" sz="1400" dirty="0" smtClean="0">
                <a:latin typeface="+mj-ea"/>
                <a:ea typeface="+mj-ea"/>
              </a:rPr>
            </a:br>
            <a:r>
              <a:rPr lang="en-US" altLang="ja-JP" sz="1400" dirty="0" smtClean="0">
                <a:latin typeface="+mj-ea"/>
                <a:ea typeface="+mj-ea"/>
              </a:rPr>
              <a:t>7)  Z26         1401301400/1401302200  MEA</a:t>
            </a:r>
            <a:br>
              <a:rPr lang="en-US" altLang="ja-JP" sz="1400" dirty="0" smtClean="0">
                <a:latin typeface="+mj-ea"/>
                <a:ea typeface="+mj-ea"/>
              </a:rPr>
            </a:br>
            <a:r>
              <a:rPr lang="en-US" altLang="ja-JP" sz="1400" dirty="0" smtClean="0">
                <a:latin typeface="+mj-ea"/>
                <a:ea typeface="+mj-ea"/>
              </a:rPr>
              <a:t>8)  Z27         1401301400/1401302200  MEA</a:t>
            </a:r>
            <a:br>
              <a:rPr lang="en-US" altLang="ja-JP" sz="1400" dirty="0" smtClean="0">
                <a:latin typeface="+mj-ea"/>
                <a:ea typeface="+mj-ea"/>
              </a:rPr>
            </a:br>
            <a:r>
              <a:rPr lang="en-US" altLang="ja-JP" sz="1400" dirty="0" smtClean="0">
                <a:latin typeface="+mj-ea"/>
                <a:ea typeface="+mj-ea"/>
              </a:rPr>
              <a:t>9)  Z40         1401301200/1401302200  MEA</a:t>
            </a:r>
            <a:br>
              <a:rPr lang="en-US" altLang="ja-JP" sz="1400" dirty="0" smtClean="0">
                <a:latin typeface="+mj-ea"/>
                <a:ea typeface="+mj-ea"/>
              </a:rPr>
            </a:br>
            <a:r>
              <a:rPr lang="en-US" altLang="ja-JP" sz="1400" dirty="0" smtClean="0">
                <a:latin typeface="+mj-ea"/>
                <a:ea typeface="+mj-ea"/>
              </a:rPr>
              <a:t>10) Z41         1401301200/1401302200  MEA)</a:t>
            </a:r>
            <a:endParaRPr kumimoji="1" lang="ja-JP" altLang="en-US" sz="1400" dirty="0">
              <a:latin typeface="+mj-ea"/>
              <a:ea typeface="+mj-ea"/>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ChangeArrowheads="1"/>
          </p:cNvSpPr>
          <p:nvPr/>
        </p:nvSpPr>
        <p:spPr bwMode="auto">
          <a:xfrm>
            <a:off x="1907704" y="402759"/>
            <a:ext cx="5400600" cy="523220"/>
          </a:xfrm>
          <a:prstGeom prst="rect">
            <a:avLst/>
          </a:prstGeom>
          <a:noFill/>
          <a:ln w="9525">
            <a:noFill/>
            <a:miter lim="800000"/>
            <a:headEnd/>
            <a:tailEnd/>
          </a:ln>
        </p:spPr>
        <p:txBody>
          <a:bodyPr wrap="square" anchor="ctr">
            <a:spAutoFit/>
          </a:bodyPr>
          <a:lstStyle/>
          <a:p>
            <a:pPr algn="ctr" eaLnBrk="1" hangingPunct="1"/>
            <a:r>
              <a:rPr kumimoji="1" lang="en-US" altLang="ja-JP" sz="2800" b="1" u="sng" dirty="0">
                <a:latin typeface="Arial Unicode MS" pitchFamily="50" charset="-128"/>
              </a:rPr>
              <a:t>PACOTS Route Generation</a:t>
            </a:r>
          </a:p>
        </p:txBody>
      </p:sp>
      <p:sp>
        <p:nvSpPr>
          <p:cNvPr id="55300" name="Rectangle 3"/>
          <p:cNvSpPr>
            <a:spLocks noGrp="1" noChangeArrowheads="1"/>
          </p:cNvSpPr>
          <p:nvPr>
            <p:ph type="body" idx="1"/>
          </p:nvPr>
        </p:nvSpPr>
        <p:spPr>
          <a:xfrm>
            <a:off x="467544" y="980728"/>
            <a:ext cx="8351837" cy="1727200"/>
          </a:xfrm>
        </p:spPr>
        <p:txBody>
          <a:bodyPr/>
          <a:lstStyle/>
          <a:p>
            <a:pPr eaLnBrk="1" hangingPunct="1"/>
            <a:r>
              <a:rPr lang="en-US" altLang="ja-JP" sz="2400" dirty="0" smtClean="0">
                <a:latin typeface="Times New Roman" pitchFamily="18" charset="0"/>
              </a:rPr>
              <a:t>ATMC generates Eastbound PACOTS routes every day.</a:t>
            </a:r>
          </a:p>
          <a:p>
            <a:pPr eaLnBrk="1" hangingPunct="1"/>
            <a:r>
              <a:rPr lang="en-US" altLang="ja-JP" sz="2400" dirty="0" smtClean="0">
                <a:latin typeface="Times New Roman" pitchFamily="18" charset="0"/>
              </a:rPr>
              <a:t>Important factors for PACOTS route generation are:</a:t>
            </a:r>
          </a:p>
          <a:p>
            <a:pPr lvl="1" eaLnBrk="1" hangingPunct="1">
              <a:buNone/>
            </a:pPr>
            <a:r>
              <a:rPr lang="ja-JP" altLang="en-US" sz="2000" dirty="0" smtClean="0">
                <a:latin typeface="Times New Roman" pitchFamily="18" charset="0"/>
              </a:rPr>
              <a:t>・</a:t>
            </a:r>
            <a:r>
              <a:rPr lang="en-US" altLang="ja-JP" sz="2000" dirty="0" smtClean="0">
                <a:latin typeface="Times New Roman" pitchFamily="18" charset="0"/>
              </a:rPr>
              <a:t>Upper wind forecast</a:t>
            </a:r>
          </a:p>
          <a:p>
            <a:pPr lvl="1" eaLnBrk="1" hangingPunct="1">
              <a:buNone/>
            </a:pPr>
            <a:r>
              <a:rPr lang="ja-JP" altLang="en-US" sz="2000" dirty="0" smtClean="0">
                <a:latin typeface="Times New Roman" pitchFamily="18" charset="0"/>
              </a:rPr>
              <a:t>・</a:t>
            </a:r>
            <a:r>
              <a:rPr lang="en-US" altLang="ja-JP" sz="2000" dirty="0" smtClean="0">
                <a:latin typeface="Times New Roman" pitchFamily="18" charset="0"/>
              </a:rPr>
              <a:t>Bad weather area</a:t>
            </a:r>
          </a:p>
        </p:txBody>
      </p:sp>
      <p:sp>
        <p:nvSpPr>
          <p:cNvPr id="55302" name="Rectangle 16"/>
          <p:cNvSpPr>
            <a:spLocks noChangeArrowheads="1"/>
          </p:cNvSpPr>
          <p:nvPr/>
        </p:nvSpPr>
        <p:spPr bwMode="auto">
          <a:xfrm>
            <a:off x="611560" y="3933056"/>
            <a:ext cx="1728192" cy="1727200"/>
          </a:xfrm>
          <a:prstGeom prst="rect">
            <a:avLst/>
          </a:prstGeom>
          <a:noFill/>
          <a:ln w="9525">
            <a:noFill/>
            <a:miter lim="800000"/>
            <a:headEnd/>
            <a:tailEnd/>
          </a:ln>
        </p:spPr>
        <p:txBody>
          <a:bodyPr/>
          <a:lstStyle/>
          <a:p>
            <a:pPr marL="342900" indent="-342900" eaLnBrk="1" hangingPunct="1">
              <a:spcBef>
                <a:spcPct val="20000"/>
              </a:spcBef>
            </a:pPr>
            <a:r>
              <a:rPr kumimoji="1" lang="en-US" altLang="ja-JP" sz="2000" dirty="0">
                <a:latin typeface="Times New Roman" pitchFamily="18" charset="0"/>
              </a:rPr>
              <a:t>※PACOTS</a:t>
            </a:r>
          </a:p>
          <a:p>
            <a:pPr marL="342900" indent="-342900" eaLnBrk="1" hangingPunct="1">
              <a:spcBef>
                <a:spcPct val="20000"/>
              </a:spcBef>
            </a:pPr>
            <a:r>
              <a:rPr kumimoji="1" lang="ja-JP" altLang="en-US" sz="2000" dirty="0">
                <a:latin typeface="Times New Roman" pitchFamily="18" charset="0"/>
              </a:rPr>
              <a:t>　</a:t>
            </a:r>
            <a:r>
              <a:rPr kumimoji="1" lang="ja-JP" altLang="en-US" sz="2000" dirty="0" smtClean="0">
                <a:latin typeface="Times New Roman" pitchFamily="18" charset="0"/>
              </a:rPr>
              <a:t> </a:t>
            </a:r>
            <a:r>
              <a:rPr kumimoji="1" lang="en-US" altLang="ja-JP" sz="2000" dirty="0" err="1" smtClean="0">
                <a:solidFill>
                  <a:srgbClr val="FF0000"/>
                </a:solidFill>
                <a:latin typeface="Times New Roman" pitchFamily="18" charset="0"/>
              </a:rPr>
              <a:t>PAC</a:t>
            </a:r>
            <a:r>
              <a:rPr kumimoji="1" lang="en-US" altLang="ja-JP" sz="2000" dirty="0" err="1" smtClean="0">
                <a:latin typeface="Times New Roman" pitchFamily="18" charset="0"/>
              </a:rPr>
              <a:t>ific</a:t>
            </a:r>
            <a:endParaRPr kumimoji="1" lang="en-US" altLang="ja-JP" sz="2000" dirty="0">
              <a:latin typeface="Times New Roman" pitchFamily="18" charset="0"/>
            </a:endParaRPr>
          </a:p>
          <a:p>
            <a:pPr marL="342900" indent="-342900" eaLnBrk="1" hangingPunct="1">
              <a:spcBef>
                <a:spcPct val="20000"/>
              </a:spcBef>
            </a:pPr>
            <a:r>
              <a:rPr kumimoji="1" lang="en-US" altLang="ja-JP" sz="2000" dirty="0">
                <a:latin typeface="Times New Roman" pitchFamily="18" charset="0"/>
              </a:rPr>
              <a:t>     </a:t>
            </a:r>
            <a:r>
              <a:rPr kumimoji="1" lang="en-US" altLang="ja-JP" sz="2000" dirty="0">
                <a:solidFill>
                  <a:srgbClr val="FF0000"/>
                </a:solidFill>
                <a:latin typeface="Times New Roman" pitchFamily="18" charset="0"/>
              </a:rPr>
              <a:t>O</a:t>
            </a:r>
            <a:r>
              <a:rPr kumimoji="1" lang="en-US" altLang="ja-JP" sz="2000" dirty="0">
                <a:latin typeface="Times New Roman" pitchFamily="18" charset="0"/>
              </a:rPr>
              <a:t>rganized</a:t>
            </a:r>
          </a:p>
          <a:p>
            <a:pPr marL="342900" indent="-342900" eaLnBrk="1" hangingPunct="1">
              <a:spcBef>
                <a:spcPct val="20000"/>
              </a:spcBef>
            </a:pPr>
            <a:r>
              <a:rPr kumimoji="1" lang="en-US" altLang="ja-JP" sz="2000" dirty="0">
                <a:latin typeface="Times New Roman" pitchFamily="18" charset="0"/>
              </a:rPr>
              <a:t>     </a:t>
            </a:r>
            <a:r>
              <a:rPr kumimoji="1" lang="en-US" altLang="ja-JP" sz="2000" dirty="0">
                <a:solidFill>
                  <a:srgbClr val="FF0000"/>
                </a:solidFill>
                <a:latin typeface="Times New Roman" pitchFamily="18" charset="0"/>
              </a:rPr>
              <a:t>T</a:t>
            </a:r>
            <a:r>
              <a:rPr kumimoji="1" lang="en-US" altLang="ja-JP" sz="2000" dirty="0">
                <a:latin typeface="Times New Roman" pitchFamily="18" charset="0"/>
              </a:rPr>
              <a:t>rack</a:t>
            </a:r>
          </a:p>
          <a:p>
            <a:pPr marL="342900" indent="-342900" eaLnBrk="1" hangingPunct="1">
              <a:spcBef>
                <a:spcPct val="20000"/>
              </a:spcBef>
            </a:pPr>
            <a:r>
              <a:rPr kumimoji="1" lang="en-US" altLang="ja-JP" sz="2000" dirty="0">
                <a:latin typeface="Times New Roman" pitchFamily="18" charset="0"/>
              </a:rPr>
              <a:t>     </a:t>
            </a:r>
            <a:r>
              <a:rPr kumimoji="1" lang="en-US" altLang="ja-JP" sz="2000" dirty="0">
                <a:solidFill>
                  <a:srgbClr val="FF0000"/>
                </a:solidFill>
                <a:latin typeface="Times New Roman" pitchFamily="18" charset="0"/>
              </a:rPr>
              <a:t>S</a:t>
            </a:r>
            <a:r>
              <a:rPr kumimoji="1" lang="en-US" altLang="ja-JP" sz="2000" dirty="0">
                <a:latin typeface="Times New Roman" pitchFamily="18" charset="0"/>
              </a:rPr>
              <a:t>ystem</a:t>
            </a:r>
          </a:p>
        </p:txBody>
      </p:sp>
      <p:pic>
        <p:nvPicPr>
          <p:cNvPr id="1027" name="Picture 3"/>
          <p:cNvPicPr>
            <a:picLocks noChangeAspect="1" noChangeArrowheads="1"/>
          </p:cNvPicPr>
          <p:nvPr/>
        </p:nvPicPr>
        <p:blipFill>
          <a:blip r:embed="rId3" cstate="print"/>
          <a:srcRect/>
          <a:stretch>
            <a:fillRect/>
          </a:stretch>
        </p:blipFill>
        <p:spPr bwMode="auto">
          <a:xfrm>
            <a:off x="3635896" y="2204864"/>
            <a:ext cx="5040559" cy="372197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ChangeArrowheads="1"/>
          </p:cNvSpPr>
          <p:nvPr/>
        </p:nvSpPr>
        <p:spPr bwMode="auto">
          <a:xfrm>
            <a:off x="755576" y="549275"/>
            <a:ext cx="7416824" cy="869534"/>
          </a:xfrm>
          <a:prstGeom prst="rect">
            <a:avLst/>
          </a:prstGeom>
          <a:noFill/>
          <a:ln w="9525">
            <a:noFill/>
            <a:miter lim="800000"/>
            <a:headEnd/>
            <a:tailEnd/>
          </a:ln>
        </p:spPr>
        <p:txBody>
          <a:bodyPr wrap="square" lIns="92075" tIns="46038" rIns="92075" bIns="46038">
            <a:spAutoFit/>
          </a:bodyPr>
          <a:lstStyle/>
          <a:p>
            <a:pPr marL="533400" indent="-533400" algn="ctr" defTabSz="762000" eaLnBrk="1" hangingPunct="1">
              <a:lnSpc>
                <a:spcPct val="80000"/>
              </a:lnSpc>
              <a:spcBef>
                <a:spcPct val="20000"/>
              </a:spcBef>
              <a:buFont typeface="Wingdings" pitchFamily="2" charset="2"/>
              <a:buNone/>
            </a:pPr>
            <a:r>
              <a:rPr kumimoji="1" lang="en-US" altLang="ja-JP" sz="2800" b="1" u="sng" dirty="0">
                <a:solidFill>
                  <a:srgbClr val="030305"/>
                </a:solidFill>
                <a:latin typeface="Arial Unicode MS" pitchFamily="50" charset="-128"/>
                <a:ea typeface="Arial Unicode MS" pitchFamily="50" charset="-128"/>
                <a:cs typeface="Arial Unicode MS" pitchFamily="50" charset="-128"/>
              </a:rPr>
              <a:t>Other Airspace Matters Coordinated </a:t>
            </a:r>
          </a:p>
          <a:p>
            <a:pPr marL="533400" indent="-533400" algn="ctr" defTabSz="762000" eaLnBrk="1" hangingPunct="1">
              <a:lnSpc>
                <a:spcPct val="80000"/>
              </a:lnSpc>
              <a:spcBef>
                <a:spcPct val="20000"/>
              </a:spcBef>
              <a:buFont typeface="Wingdings" pitchFamily="2" charset="2"/>
              <a:buNone/>
            </a:pPr>
            <a:r>
              <a:rPr kumimoji="1" lang="en-US" altLang="ja-JP" sz="2800" b="1" u="sng" dirty="0">
                <a:solidFill>
                  <a:srgbClr val="030305"/>
                </a:solidFill>
                <a:latin typeface="Arial Unicode MS" pitchFamily="50" charset="-128"/>
                <a:ea typeface="Arial Unicode MS" pitchFamily="50" charset="-128"/>
                <a:cs typeface="Arial Unicode MS" pitchFamily="50" charset="-128"/>
              </a:rPr>
              <a:t>in ATMC</a:t>
            </a:r>
          </a:p>
        </p:txBody>
      </p:sp>
      <p:sp>
        <p:nvSpPr>
          <p:cNvPr id="54276" name="Rectangle 3"/>
          <p:cNvSpPr>
            <a:spLocks noChangeArrowheads="1"/>
          </p:cNvSpPr>
          <p:nvPr/>
        </p:nvSpPr>
        <p:spPr bwMode="auto">
          <a:xfrm>
            <a:off x="395536" y="1844824"/>
            <a:ext cx="8353425" cy="3133165"/>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kumimoji="1" lang="en-US" altLang="ja-JP" sz="2600" dirty="0">
                <a:latin typeface="Times New Roman" pitchFamily="18" charset="0"/>
              </a:rPr>
              <a:t>Coordination of the VFR flight in the airspace at or above FL290 for special requirement</a:t>
            </a:r>
          </a:p>
          <a:p>
            <a:pPr marL="342900" indent="-342900" eaLnBrk="1" hangingPunct="1">
              <a:spcBef>
                <a:spcPct val="20000"/>
              </a:spcBef>
              <a:buFontTx/>
              <a:buChar char="•"/>
            </a:pPr>
            <a:r>
              <a:rPr kumimoji="1" lang="en-US" altLang="ja-JP" sz="2600" dirty="0">
                <a:latin typeface="Times New Roman" pitchFamily="18" charset="0"/>
              </a:rPr>
              <a:t>Coordination of the IFR flight by Non-</a:t>
            </a:r>
            <a:r>
              <a:rPr kumimoji="1" lang="en-US" altLang="ja-JP" sz="2600" dirty="0">
                <a:solidFill>
                  <a:srgbClr val="FF0000"/>
                </a:solidFill>
                <a:latin typeface="Times New Roman" pitchFamily="18" charset="0"/>
              </a:rPr>
              <a:t>RVSM</a:t>
            </a:r>
            <a:r>
              <a:rPr kumimoji="1" lang="en-US" altLang="ja-JP" sz="2600" dirty="0">
                <a:latin typeface="Times New Roman" pitchFamily="18" charset="0"/>
              </a:rPr>
              <a:t> aircraft within the RVSM airspace</a:t>
            </a:r>
          </a:p>
          <a:p>
            <a:pPr marL="342900" indent="-342900" eaLnBrk="1" hangingPunct="1">
              <a:spcBef>
                <a:spcPct val="20000"/>
              </a:spcBef>
              <a:buFontTx/>
              <a:buChar char="•"/>
            </a:pPr>
            <a:r>
              <a:rPr kumimoji="1" lang="en-US" altLang="ja-JP" sz="2600" dirty="0" smtClean="0">
                <a:latin typeface="Times New Roman" pitchFamily="18" charset="0"/>
              </a:rPr>
              <a:t>Coordination </a:t>
            </a:r>
            <a:r>
              <a:rPr kumimoji="1" lang="en-US" altLang="ja-JP" sz="2600" dirty="0">
                <a:latin typeface="Times New Roman" pitchFamily="18" charset="0"/>
              </a:rPr>
              <a:t>of temporary training areas and/or ranges</a:t>
            </a:r>
          </a:p>
          <a:p>
            <a:pPr marL="342900" indent="-342900" eaLnBrk="1" hangingPunct="1">
              <a:spcBef>
                <a:spcPct val="20000"/>
              </a:spcBef>
              <a:buFontTx/>
              <a:buChar char="•"/>
            </a:pPr>
            <a:r>
              <a:rPr kumimoji="1" lang="en-US" altLang="ja-JP" sz="2600" dirty="0">
                <a:latin typeface="Times New Roman" pitchFamily="18" charset="0"/>
              </a:rPr>
              <a:t>Coordination of rocket-launching by JAXA (Japan Aerospace Exploration Agency</a:t>
            </a:r>
            <a:r>
              <a:rPr kumimoji="1" lang="en-US" altLang="ja-JP" sz="2600" dirty="0" smtClean="0">
                <a:latin typeface="Times New Roman" pitchFamily="18" charset="0"/>
              </a:rPr>
              <a:t>)</a:t>
            </a:r>
            <a:endParaRPr kumimoji="1" lang="en-US" altLang="ja-JP" sz="2600" dirty="0">
              <a:latin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番号プレースホルダ 4"/>
          <p:cNvSpPr>
            <a:spLocks noGrp="1"/>
          </p:cNvSpPr>
          <p:nvPr>
            <p:ph type="sldNum" sz="quarter" idx="12"/>
          </p:nvPr>
        </p:nvSpPr>
        <p:spPr>
          <a:noFill/>
        </p:spPr>
        <p:txBody>
          <a:bodyPr/>
          <a:lstStyle/>
          <a:p>
            <a:fld id="{11F06328-72E5-4B20-B79F-51359C6F4DB8}" type="slidenum">
              <a:rPr lang="en-US" altLang="ja-JP" smtClean="0">
                <a:latin typeface="Arial" pitchFamily="34" charset="0"/>
              </a:rPr>
              <a:pPr/>
              <a:t>18</a:t>
            </a:fld>
            <a:endParaRPr lang="en-US" altLang="ja-JP" smtClean="0">
              <a:latin typeface="Arial" pitchFamily="34" charset="0"/>
            </a:endParaRPr>
          </a:p>
        </p:txBody>
      </p:sp>
      <p:sp>
        <p:nvSpPr>
          <p:cNvPr id="56323" name="Rectangle 2"/>
          <p:cNvSpPr>
            <a:spLocks noGrp="1" noChangeArrowheads="1"/>
          </p:cNvSpPr>
          <p:nvPr>
            <p:ph type="title"/>
          </p:nvPr>
        </p:nvSpPr>
        <p:spPr/>
        <p:txBody>
          <a:bodyPr/>
          <a:lstStyle/>
          <a:p>
            <a:pPr eaLnBrk="1" hangingPunct="1"/>
            <a:r>
              <a:rPr lang="en-US" altLang="ja-JP" sz="3200" smtClean="0">
                <a:latin typeface="Arial Black" pitchFamily="34" charset="0"/>
              </a:rPr>
              <a:t>Oceanic Air Traffic Management</a:t>
            </a:r>
          </a:p>
        </p:txBody>
      </p:sp>
      <p:sp>
        <p:nvSpPr>
          <p:cNvPr id="998403" name="Oval 3"/>
          <p:cNvSpPr>
            <a:spLocks noChangeArrowheads="1"/>
          </p:cNvSpPr>
          <p:nvPr/>
        </p:nvSpPr>
        <p:spPr bwMode="auto">
          <a:xfrm>
            <a:off x="3492500" y="2349500"/>
            <a:ext cx="2232025" cy="2232025"/>
          </a:xfrm>
          <a:prstGeom prst="ellipse">
            <a:avLst/>
          </a:prstGeom>
          <a:gradFill rotWithShape="1">
            <a:gsLst>
              <a:gs pos="0">
                <a:srgbClr val="00FF00">
                  <a:gamma/>
                  <a:shade val="46275"/>
                  <a:invGamma/>
                </a:srgbClr>
              </a:gs>
              <a:gs pos="50000">
                <a:srgbClr val="00FF00">
                  <a:alpha val="50000"/>
                </a:srgbClr>
              </a:gs>
              <a:gs pos="100000">
                <a:srgbClr val="00FF00">
                  <a:gamma/>
                  <a:shade val="46275"/>
                  <a:invGamma/>
                </a:srgbClr>
              </a:gs>
            </a:gsLst>
            <a:lin ang="5400000" scaled="1"/>
          </a:gradFill>
          <a:ln w="9525">
            <a:noFill/>
            <a:round/>
            <a:headEnd/>
            <a:tailEnd/>
          </a:ln>
          <a:effectLst/>
        </p:spPr>
        <p:txBody>
          <a:bodyPr wrap="none" anchor="ctr"/>
          <a:lstStyle/>
          <a:p>
            <a:pPr algn="ctr" eaLnBrk="1" hangingPunct="1">
              <a:defRPr/>
            </a:pPr>
            <a:r>
              <a:rPr kumimoji="1" lang="en-US" altLang="ja-JP" sz="2400" dirty="0" smtClean="0">
                <a:solidFill>
                  <a:srgbClr val="000066"/>
                </a:solidFill>
                <a:latin typeface="Arial Black" pitchFamily="34" charset="0"/>
              </a:rPr>
              <a:t>Oceanic</a:t>
            </a:r>
          </a:p>
          <a:p>
            <a:pPr algn="ctr" eaLnBrk="1" hangingPunct="1">
              <a:defRPr/>
            </a:pPr>
            <a:r>
              <a:rPr lang="en-US" altLang="ja-JP" sz="2400" dirty="0" smtClean="0">
                <a:solidFill>
                  <a:srgbClr val="000066"/>
                </a:solidFill>
                <a:latin typeface="Arial Black" pitchFamily="34" charset="0"/>
              </a:rPr>
              <a:t>ATM</a:t>
            </a:r>
            <a:endParaRPr kumimoji="1" lang="en-US" altLang="ja-JP" sz="2400" dirty="0">
              <a:latin typeface="Arial Black" pitchFamily="34"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Freeform 2"/>
          <p:cNvSpPr>
            <a:spLocks noChangeAspect="1"/>
          </p:cNvSpPr>
          <p:nvPr/>
        </p:nvSpPr>
        <p:spPr bwMode="auto">
          <a:xfrm>
            <a:off x="2241550" y="1208088"/>
            <a:ext cx="5432425" cy="4491037"/>
          </a:xfrm>
          <a:custGeom>
            <a:avLst/>
            <a:gdLst>
              <a:gd name="T0" fmla="*/ 2147483647 w 3786"/>
              <a:gd name="T1" fmla="*/ 2147483647 h 3132"/>
              <a:gd name="T2" fmla="*/ 2147483647 w 3786"/>
              <a:gd name="T3" fmla="*/ 2147483647 h 3132"/>
              <a:gd name="T4" fmla="*/ 2147483647 w 3786"/>
              <a:gd name="T5" fmla="*/ 2147483647 h 3132"/>
              <a:gd name="T6" fmla="*/ 2147483647 w 3786"/>
              <a:gd name="T7" fmla="*/ 2147483647 h 3132"/>
              <a:gd name="T8" fmla="*/ 2147483647 w 3786"/>
              <a:gd name="T9" fmla="*/ 2147483647 h 3132"/>
              <a:gd name="T10" fmla="*/ 0 w 3786"/>
              <a:gd name="T11" fmla="*/ 2147483647 h 3132"/>
              <a:gd name="T12" fmla="*/ 2147483647 w 3786"/>
              <a:gd name="T13" fmla="*/ 2147483647 h 3132"/>
              <a:gd name="T14" fmla="*/ 2147483647 w 3786"/>
              <a:gd name="T15" fmla="*/ 2147483647 h 3132"/>
              <a:gd name="T16" fmla="*/ 2147483647 w 3786"/>
              <a:gd name="T17" fmla="*/ 2147483647 h 3132"/>
              <a:gd name="T18" fmla="*/ 2147483647 w 3786"/>
              <a:gd name="T19" fmla="*/ 2147483647 h 3132"/>
              <a:gd name="T20" fmla="*/ 2147483647 w 3786"/>
              <a:gd name="T21" fmla="*/ 2147483647 h 3132"/>
              <a:gd name="T22" fmla="*/ 2147483647 w 3786"/>
              <a:gd name="T23" fmla="*/ 2147483647 h 3132"/>
              <a:gd name="T24" fmla="*/ 2147483647 w 3786"/>
              <a:gd name="T25" fmla="*/ 2147483647 h 3132"/>
              <a:gd name="T26" fmla="*/ 2147483647 w 3786"/>
              <a:gd name="T27" fmla="*/ 2147483647 h 3132"/>
              <a:gd name="T28" fmla="*/ 2147483647 w 3786"/>
              <a:gd name="T29" fmla="*/ 2147483647 h 3132"/>
              <a:gd name="T30" fmla="*/ 2147483647 w 3786"/>
              <a:gd name="T31" fmla="*/ 2147483647 h 3132"/>
              <a:gd name="T32" fmla="*/ 2147483647 w 3786"/>
              <a:gd name="T33" fmla="*/ 2147483647 h 3132"/>
              <a:gd name="T34" fmla="*/ 2147483647 w 3786"/>
              <a:gd name="T35" fmla="*/ 2147483647 h 3132"/>
              <a:gd name="T36" fmla="*/ 2147483647 w 3786"/>
              <a:gd name="T37" fmla="*/ 2147483647 h 3132"/>
              <a:gd name="T38" fmla="*/ 2147483647 w 3786"/>
              <a:gd name="T39" fmla="*/ 2147483647 h 3132"/>
              <a:gd name="T40" fmla="*/ 2147483647 w 3786"/>
              <a:gd name="T41" fmla="*/ 2147483647 h 3132"/>
              <a:gd name="T42" fmla="*/ 2147483647 w 3786"/>
              <a:gd name="T43" fmla="*/ 2147483647 h 3132"/>
              <a:gd name="T44" fmla="*/ 2147483647 w 3786"/>
              <a:gd name="T45" fmla="*/ 2147483647 h 3132"/>
              <a:gd name="T46" fmla="*/ 2147483647 w 3786"/>
              <a:gd name="T47" fmla="*/ 2147483647 h 3132"/>
              <a:gd name="T48" fmla="*/ 2147483647 w 3786"/>
              <a:gd name="T49" fmla="*/ 0 h 31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86"/>
              <a:gd name="T76" fmla="*/ 0 h 3132"/>
              <a:gd name="T77" fmla="*/ 3786 w 3786"/>
              <a:gd name="T78" fmla="*/ 3132 h 313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86" h="3132">
                <a:moveTo>
                  <a:pt x="3116" y="1"/>
                </a:moveTo>
                <a:lnTo>
                  <a:pt x="3784" y="812"/>
                </a:lnTo>
                <a:lnTo>
                  <a:pt x="3786" y="2484"/>
                </a:lnTo>
                <a:lnTo>
                  <a:pt x="2922" y="2478"/>
                </a:lnTo>
                <a:lnTo>
                  <a:pt x="2916" y="3126"/>
                </a:lnTo>
                <a:lnTo>
                  <a:pt x="0" y="3132"/>
                </a:lnTo>
                <a:lnTo>
                  <a:pt x="234" y="2886"/>
                </a:lnTo>
                <a:lnTo>
                  <a:pt x="234" y="2172"/>
                </a:lnTo>
                <a:lnTo>
                  <a:pt x="348" y="2166"/>
                </a:lnTo>
                <a:lnTo>
                  <a:pt x="510" y="1920"/>
                </a:lnTo>
                <a:lnTo>
                  <a:pt x="618" y="1920"/>
                </a:lnTo>
                <a:lnTo>
                  <a:pt x="774" y="1650"/>
                </a:lnTo>
                <a:lnTo>
                  <a:pt x="1062" y="1392"/>
                </a:lnTo>
                <a:lnTo>
                  <a:pt x="1068" y="1284"/>
                </a:lnTo>
                <a:lnTo>
                  <a:pt x="1314" y="1068"/>
                </a:lnTo>
                <a:lnTo>
                  <a:pt x="1404" y="942"/>
                </a:lnTo>
                <a:lnTo>
                  <a:pt x="1686" y="396"/>
                </a:lnTo>
                <a:lnTo>
                  <a:pt x="1962" y="396"/>
                </a:lnTo>
                <a:lnTo>
                  <a:pt x="2166" y="528"/>
                </a:lnTo>
                <a:cubicBezTo>
                  <a:pt x="2202" y="560"/>
                  <a:pt x="2182" y="572"/>
                  <a:pt x="2180" y="587"/>
                </a:cubicBezTo>
                <a:cubicBezTo>
                  <a:pt x="2181" y="602"/>
                  <a:pt x="2159" y="607"/>
                  <a:pt x="2157" y="618"/>
                </a:cubicBezTo>
                <a:cubicBezTo>
                  <a:pt x="2155" y="629"/>
                  <a:pt x="2158" y="647"/>
                  <a:pt x="2168" y="654"/>
                </a:cubicBezTo>
                <a:cubicBezTo>
                  <a:pt x="2175" y="666"/>
                  <a:pt x="2200" y="653"/>
                  <a:pt x="2217" y="663"/>
                </a:cubicBezTo>
                <a:lnTo>
                  <a:pt x="2268" y="708"/>
                </a:lnTo>
                <a:lnTo>
                  <a:pt x="3114" y="0"/>
                </a:lnTo>
              </a:path>
            </a:pathLst>
          </a:custGeom>
          <a:solidFill>
            <a:srgbClr val="FF00FF">
              <a:alpha val="10196"/>
            </a:srgbClr>
          </a:solidFill>
          <a:ln w="25400">
            <a:solidFill>
              <a:srgbClr val="FF0000"/>
            </a:solidFill>
            <a:round/>
            <a:headEnd/>
            <a:tailEnd/>
          </a:ln>
        </p:spPr>
        <p:txBody>
          <a:bodyPr/>
          <a:lstStyle/>
          <a:p>
            <a:endParaRPr lang="ja-JP" altLang="en-US"/>
          </a:p>
        </p:txBody>
      </p:sp>
      <p:sp>
        <p:nvSpPr>
          <p:cNvPr id="12292" name="Freeform 3"/>
          <p:cNvSpPr>
            <a:spLocks noChangeAspect="1"/>
          </p:cNvSpPr>
          <p:nvPr/>
        </p:nvSpPr>
        <p:spPr bwMode="auto">
          <a:xfrm>
            <a:off x="1981200" y="665163"/>
            <a:ext cx="2771775" cy="4478337"/>
          </a:xfrm>
          <a:custGeom>
            <a:avLst/>
            <a:gdLst>
              <a:gd name="T0" fmla="*/ 2147483647 w 1932"/>
              <a:gd name="T1" fmla="*/ 2147483647 h 3123"/>
              <a:gd name="T2" fmla="*/ 2147483647 w 1932"/>
              <a:gd name="T3" fmla="*/ 2147483647 h 3123"/>
              <a:gd name="T4" fmla="*/ 2147483647 w 1932"/>
              <a:gd name="T5" fmla="*/ 2147483647 h 3123"/>
              <a:gd name="T6" fmla="*/ 2147483647 w 1932"/>
              <a:gd name="T7" fmla="*/ 2147483647 h 3123"/>
              <a:gd name="T8" fmla="*/ 2147483647 w 1932"/>
              <a:gd name="T9" fmla="*/ 2147483647 h 3123"/>
              <a:gd name="T10" fmla="*/ 2147483647 w 1932"/>
              <a:gd name="T11" fmla="*/ 2147483647 h 3123"/>
              <a:gd name="T12" fmla="*/ 2147483647 w 1932"/>
              <a:gd name="T13" fmla="*/ 2147483647 h 3123"/>
              <a:gd name="T14" fmla="*/ 2147483647 w 1932"/>
              <a:gd name="T15" fmla="*/ 2147483647 h 3123"/>
              <a:gd name="T16" fmla="*/ 2147483647 w 1932"/>
              <a:gd name="T17" fmla="*/ 2147483647 h 3123"/>
              <a:gd name="T18" fmla="*/ 2147483647 w 1932"/>
              <a:gd name="T19" fmla="*/ 2147483647 h 3123"/>
              <a:gd name="T20" fmla="*/ 2147483647 w 1932"/>
              <a:gd name="T21" fmla="*/ 2147483647 h 3123"/>
              <a:gd name="T22" fmla="*/ 2147483647 w 1932"/>
              <a:gd name="T23" fmla="*/ 2147483647 h 3123"/>
              <a:gd name="T24" fmla="*/ 2147483647 w 1932"/>
              <a:gd name="T25" fmla="*/ 2147483647 h 3123"/>
              <a:gd name="T26" fmla="*/ 2147483647 w 1932"/>
              <a:gd name="T27" fmla="*/ 2147483647 h 3123"/>
              <a:gd name="T28" fmla="*/ 2147483647 w 1932"/>
              <a:gd name="T29" fmla="*/ 2147483647 h 3123"/>
              <a:gd name="T30" fmla="*/ 2147483647 w 1932"/>
              <a:gd name="T31" fmla="*/ 2147483647 h 3123"/>
              <a:gd name="T32" fmla="*/ 2147483647 w 1932"/>
              <a:gd name="T33" fmla="*/ 2147483647 h 3123"/>
              <a:gd name="T34" fmla="*/ 2147483647 w 1932"/>
              <a:gd name="T35" fmla="*/ 2147483647 h 3123"/>
              <a:gd name="T36" fmla="*/ 2147483647 w 1932"/>
              <a:gd name="T37" fmla="*/ 2147483647 h 3123"/>
              <a:gd name="T38" fmla="*/ 2147483647 w 1932"/>
              <a:gd name="T39" fmla="*/ 2147483647 h 3123"/>
              <a:gd name="T40" fmla="*/ 2147483647 w 1932"/>
              <a:gd name="T41" fmla="*/ 2147483647 h 3123"/>
              <a:gd name="T42" fmla="*/ 2147483647 w 1932"/>
              <a:gd name="T43" fmla="*/ 2147483647 h 3123"/>
              <a:gd name="T44" fmla="*/ 2147483647 w 1932"/>
              <a:gd name="T45" fmla="*/ 2147483647 h 3123"/>
              <a:gd name="T46" fmla="*/ 2147483647 w 1932"/>
              <a:gd name="T47" fmla="*/ 2147483647 h 3123"/>
              <a:gd name="T48" fmla="*/ 2147483647 w 1932"/>
              <a:gd name="T49" fmla="*/ 2147483647 h 3123"/>
              <a:gd name="T50" fmla="*/ 2147483647 w 1932"/>
              <a:gd name="T51" fmla="*/ 2147483647 h 3123"/>
              <a:gd name="T52" fmla="*/ 2147483647 w 1932"/>
              <a:gd name="T53" fmla="*/ 2147483647 h 3123"/>
              <a:gd name="T54" fmla="*/ 2147483647 w 1932"/>
              <a:gd name="T55" fmla="*/ 2147483647 h 3123"/>
              <a:gd name="T56" fmla="*/ 2147483647 w 1932"/>
              <a:gd name="T57" fmla="*/ 2147483647 h 3123"/>
              <a:gd name="T58" fmla="*/ 2147483647 w 1932"/>
              <a:gd name="T59" fmla="*/ 2147483647 h 3123"/>
              <a:gd name="T60" fmla="*/ 2147483647 w 1932"/>
              <a:gd name="T61" fmla="*/ 2147483647 h 3123"/>
              <a:gd name="T62" fmla="*/ 2147483647 w 1932"/>
              <a:gd name="T63" fmla="*/ 2147483647 h 3123"/>
              <a:gd name="T64" fmla="*/ 2147483647 w 1932"/>
              <a:gd name="T65" fmla="*/ 2147483647 h 3123"/>
              <a:gd name="T66" fmla="*/ 2147483647 w 1932"/>
              <a:gd name="T67" fmla="*/ 2147483647 h 3123"/>
              <a:gd name="T68" fmla="*/ 2147483647 w 1932"/>
              <a:gd name="T69" fmla="*/ 2147483647 h 3123"/>
              <a:gd name="T70" fmla="*/ 2147483647 w 1932"/>
              <a:gd name="T71" fmla="*/ 2147483647 h 3123"/>
              <a:gd name="T72" fmla="*/ 2147483647 w 1932"/>
              <a:gd name="T73" fmla="*/ 2147483647 h 3123"/>
              <a:gd name="T74" fmla="*/ 0 w 1932"/>
              <a:gd name="T75" fmla="*/ 2147483647 h 31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32"/>
              <a:gd name="T115" fmla="*/ 0 h 3123"/>
              <a:gd name="T116" fmla="*/ 1932 w 1932"/>
              <a:gd name="T117" fmla="*/ 3123 h 31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32" h="3123">
                <a:moveTo>
                  <a:pt x="1875" y="0"/>
                </a:moveTo>
                <a:cubicBezTo>
                  <a:pt x="1881" y="21"/>
                  <a:pt x="1905" y="77"/>
                  <a:pt x="1912" y="130"/>
                </a:cubicBezTo>
                <a:cubicBezTo>
                  <a:pt x="1920" y="167"/>
                  <a:pt x="1915" y="180"/>
                  <a:pt x="1917" y="210"/>
                </a:cubicBezTo>
                <a:cubicBezTo>
                  <a:pt x="1919" y="240"/>
                  <a:pt x="1932" y="269"/>
                  <a:pt x="1923" y="310"/>
                </a:cubicBezTo>
                <a:cubicBezTo>
                  <a:pt x="1914" y="367"/>
                  <a:pt x="1891" y="411"/>
                  <a:pt x="1861" y="457"/>
                </a:cubicBezTo>
                <a:lnTo>
                  <a:pt x="1747" y="589"/>
                </a:lnTo>
                <a:cubicBezTo>
                  <a:pt x="1718" y="639"/>
                  <a:pt x="1719" y="708"/>
                  <a:pt x="1687" y="757"/>
                </a:cubicBezTo>
                <a:cubicBezTo>
                  <a:pt x="1653" y="808"/>
                  <a:pt x="1593" y="831"/>
                  <a:pt x="1552" y="883"/>
                </a:cubicBezTo>
                <a:cubicBezTo>
                  <a:pt x="1511" y="935"/>
                  <a:pt x="1485" y="1024"/>
                  <a:pt x="1441" y="1069"/>
                </a:cubicBezTo>
                <a:cubicBezTo>
                  <a:pt x="1398" y="1112"/>
                  <a:pt x="1315" y="1141"/>
                  <a:pt x="1285" y="1153"/>
                </a:cubicBezTo>
                <a:cubicBezTo>
                  <a:pt x="1255" y="1165"/>
                  <a:pt x="1271" y="1142"/>
                  <a:pt x="1263" y="1140"/>
                </a:cubicBezTo>
                <a:cubicBezTo>
                  <a:pt x="1255" y="1138"/>
                  <a:pt x="1245" y="1149"/>
                  <a:pt x="1234" y="1143"/>
                </a:cubicBezTo>
                <a:lnTo>
                  <a:pt x="1195" y="1105"/>
                </a:lnTo>
                <a:lnTo>
                  <a:pt x="1135" y="1116"/>
                </a:lnTo>
                <a:cubicBezTo>
                  <a:pt x="1121" y="1127"/>
                  <a:pt x="1120" y="1161"/>
                  <a:pt x="1110" y="1173"/>
                </a:cubicBezTo>
                <a:cubicBezTo>
                  <a:pt x="1100" y="1186"/>
                  <a:pt x="1088" y="1180"/>
                  <a:pt x="1074" y="1189"/>
                </a:cubicBezTo>
                <a:cubicBezTo>
                  <a:pt x="1063" y="1197"/>
                  <a:pt x="1050" y="1215"/>
                  <a:pt x="1041" y="1222"/>
                </a:cubicBezTo>
                <a:cubicBezTo>
                  <a:pt x="1032" y="1229"/>
                  <a:pt x="1030" y="1219"/>
                  <a:pt x="1021" y="1230"/>
                </a:cubicBezTo>
                <a:cubicBezTo>
                  <a:pt x="1012" y="1241"/>
                  <a:pt x="994" y="1265"/>
                  <a:pt x="987" y="1288"/>
                </a:cubicBezTo>
                <a:cubicBezTo>
                  <a:pt x="980" y="1311"/>
                  <a:pt x="989" y="1345"/>
                  <a:pt x="976" y="1366"/>
                </a:cubicBezTo>
                <a:cubicBezTo>
                  <a:pt x="962" y="1401"/>
                  <a:pt x="927" y="1395"/>
                  <a:pt x="910" y="1417"/>
                </a:cubicBezTo>
                <a:cubicBezTo>
                  <a:pt x="893" y="1439"/>
                  <a:pt x="877" y="1456"/>
                  <a:pt x="871" y="1495"/>
                </a:cubicBezTo>
                <a:cubicBezTo>
                  <a:pt x="865" y="1534"/>
                  <a:pt x="860" y="1599"/>
                  <a:pt x="874" y="1654"/>
                </a:cubicBezTo>
                <a:cubicBezTo>
                  <a:pt x="888" y="1709"/>
                  <a:pt x="947" y="1787"/>
                  <a:pt x="957" y="1828"/>
                </a:cubicBezTo>
                <a:cubicBezTo>
                  <a:pt x="967" y="1869"/>
                  <a:pt x="949" y="1887"/>
                  <a:pt x="952" y="1914"/>
                </a:cubicBezTo>
                <a:cubicBezTo>
                  <a:pt x="955" y="1941"/>
                  <a:pt x="983" y="1969"/>
                  <a:pt x="973" y="1993"/>
                </a:cubicBezTo>
                <a:cubicBezTo>
                  <a:pt x="965" y="2017"/>
                  <a:pt x="906" y="2046"/>
                  <a:pt x="889" y="2059"/>
                </a:cubicBezTo>
                <a:cubicBezTo>
                  <a:pt x="872" y="2072"/>
                  <a:pt x="885" y="2071"/>
                  <a:pt x="873" y="2071"/>
                </a:cubicBezTo>
                <a:cubicBezTo>
                  <a:pt x="850" y="2087"/>
                  <a:pt x="832" y="2054"/>
                  <a:pt x="817" y="2059"/>
                </a:cubicBezTo>
                <a:cubicBezTo>
                  <a:pt x="802" y="2064"/>
                  <a:pt x="809" y="2097"/>
                  <a:pt x="784" y="2103"/>
                </a:cubicBezTo>
                <a:cubicBezTo>
                  <a:pt x="760" y="2109"/>
                  <a:pt x="680" y="2116"/>
                  <a:pt x="669" y="2095"/>
                </a:cubicBezTo>
                <a:cubicBezTo>
                  <a:pt x="652" y="2087"/>
                  <a:pt x="679" y="2081"/>
                  <a:pt x="687" y="2061"/>
                </a:cubicBezTo>
                <a:cubicBezTo>
                  <a:pt x="691" y="2049"/>
                  <a:pt x="687" y="2038"/>
                  <a:pt x="693" y="2023"/>
                </a:cubicBezTo>
                <a:cubicBezTo>
                  <a:pt x="699" y="2008"/>
                  <a:pt x="722" y="1995"/>
                  <a:pt x="721" y="1971"/>
                </a:cubicBezTo>
                <a:lnTo>
                  <a:pt x="687" y="1878"/>
                </a:lnTo>
                <a:cubicBezTo>
                  <a:pt x="687" y="1857"/>
                  <a:pt x="717" y="1862"/>
                  <a:pt x="721" y="1843"/>
                </a:cubicBezTo>
                <a:cubicBezTo>
                  <a:pt x="725" y="1824"/>
                  <a:pt x="727" y="1792"/>
                  <a:pt x="709" y="1765"/>
                </a:cubicBezTo>
                <a:cubicBezTo>
                  <a:pt x="690" y="1740"/>
                  <a:pt x="619" y="1715"/>
                  <a:pt x="606" y="1693"/>
                </a:cubicBezTo>
                <a:cubicBezTo>
                  <a:pt x="591" y="1670"/>
                  <a:pt x="622" y="1653"/>
                  <a:pt x="628" y="1632"/>
                </a:cubicBezTo>
                <a:cubicBezTo>
                  <a:pt x="634" y="1611"/>
                  <a:pt x="648" y="1592"/>
                  <a:pt x="642" y="1566"/>
                </a:cubicBezTo>
                <a:cubicBezTo>
                  <a:pt x="641" y="1529"/>
                  <a:pt x="614" y="1492"/>
                  <a:pt x="594" y="1477"/>
                </a:cubicBezTo>
                <a:cubicBezTo>
                  <a:pt x="573" y="1461"/>
                  <a:pt x="543" y="1466"/>
                  <a:pt x="516" y="1470"/>
                </a:cubicBezTo>
                <a:cubicBezTo>
                  <a:pt x="491" y="1474"/>
                  <a:pt x="459" y="1490"/>
                  <a:pt x="432" y="1500"/>
                </a:cubicBezTo>
                <a:cubicBezTo>
                  <a:pt x="410" y="1510"/>
                  <a:pt x="395" y="1528"/>
                  <a:pt x="382" y="1531"/>
                </a:cubicBezTo>
                <a:cubicBezTo>
                  <a:pt x="369" y="1534"/>
                  <a:pt x="352" y="1528"/>
                  <a:pt x="352" y="1516"/>
                </a:cubicBezTo>
                <a:cubicBezTo>
                  <a:pt x="341" y="1509"/>
                  <a:pt x="371" y="1479"/>
                  <a:pt x="384" y="1458"/>
                </a:cubicBezTo>
                <a:cubicBezTo>
                  <a:pt x="397" y="1437"/>
                  <a:pt x="428" y="1415"/>
                  <a:pt x="429" y="1392"/>
                </a:cubicBezTo>
                <a:cubicBezTo>
                  <a:pt x="431" y="1369"/>
                  <a:pt x="412" y="1324"/>
                  <a:pt x="391" y="1321"/>
                </a:cubicBezTo>
                <a:cubicBezTo>
                  <a:pt x="369" y="1315"/>
                  <a:pt x="331" y="1338"/>
                  <a:pt x="297" y="1354"/>
                </a:cubicBezTo>
                <a:cubicBezTo>
                  <a:pt x="263" y="1370"/>
                  <a:pt x="221" y="1407"/>
                  <a:pt x="190" y="1419"/>
                </a:cubicBezTo>
                <a:cubicBezTo>
                  <a:pt x="162" y="1431"/>
                  <a:pt x="151" y="1412"/>
                  <a:pt x="130" y="1425"/>
                </a:cubicBezTo>
                <a:cubicBezTo>
                  <a:pt x="109" y="1438"/>
                  <a:pt x="64" y="1480"/>
                  <a:pt x="72" y="1507"/>
                </a:cubicBezTo>
                <a:cubicBezTo>
                  <a:pt x="72" y="1529"/>
                  <a:pt x="116" y="1540"/>
                  <a:pt x="132" y="1555"/>
                </a:cubicBezTo>
                <a:cubicBezTo>
                  <a:pt x="148" y="1570"/>
                  <a:pt x="142" y="1589"/>
                  <a:pt x="166" y="1600"/>
                </a:cubicBezTo>
                <a:cubicBezTo>
                  <a:pt x="199" y="1618"/>
                  <a:pt x="252" y="1608"/>
                  <a:pt x="277" y="1621"/>
                </a:cubicBezTo>
                <a:cubicBezTo>
                  <a:pt x="301" y="1637"/>
                  <a:pt x="326" y="1676"/>
                  <a:pt x="310" y="1698"/>
                </a:cubicBezTo>
                <a:cubicBezTo>
                  <a:pt x="291" y="1722"/>
                  <a:pt x="205" y="1735"/>
                  <a:pt x="178" y="1752"/>
                </a:cubicBezTo>
                <a:cubicBezTo>
                  <a:pt x="151" y="1769"/>
                  <a:pt x="151" y="1779"/>
                  <a:pt x="145" y="1801"/>
                </a:cubicBezTo>
                <a:cubicBezTo>
                  <a:pt x="139" y="1823"/>
                  <a:pt x="149" y="1852"/>
                  <a:pt x="142" y="1882"/>
                </a:cubicBezTo>
                <a:cubicBezTo>
                  <a:pt x="135" y="1912"/>
                  <a:pt x="103" y="1931"/>
                  <a:pt x="105" y="1987"/>
                </a:cubicBezTo>
                <a:lnTo>
                  <a:pt x="157" y="2221"/>
                </a:lnTo>
                <a:cubicBezTo>
                  <a:pt x="174" y="2271"/>
                  <a:pt x="186" y="2268"/>
                  <a:pt x="208" y="2290"/>
                </a:cubicBezTo>
                <a:cubicBezTo>
                  <a:pt x="230" y="2312"/>
                  <a:pt x="272" y="2331"/>
                  <a:pt x="289" y="2353"/>
                </a:cubicBezTo>
                <a:cubicBezTo>
                  <a:pt x="302" y="2375"/>
                  <a:pt x="299" y="2415"/>
                  <a:pt x="289" y="2421"/>
                </a:cubicBezTo>
                <a:cubicBezTo>
                  <a:pt x="277" y="2429"/>
                  <a:pt x="250" y="2397"/>
                  <a:pt x="228" y="2389"/>
                </a:cubicBezTo>
                <a:cubicBezTo>
                  <a:pt x="206" y="2381"/>
                  <a:pt x="160" y="2369"/>
                  <a:pt x="159" y="2373"/>
                </a:cubicBezTo>
                <a:cubicBezTo>
                  <a:pt x="158" y="2378"/>
                  <a:pt x="203" y="2395"/>
                  <a:pt x="223" y="2412"/>
                </a:cubicBezTo>
                <a:cubicBezTo>
                  <a:pt x="243" y="2429"/>
                  <a:pt x="275" y="2456"/>
                  <a:pt x="277" y="2473"/>
                </a:cubicBezTo>
                <a:cubicBezTo>
                  <a:pt x="279" y="2490"/>
                  <a:pt x="247" y="2505"/>
                  <a:pt x="235" y="2517"/>
                </a:cubicBezTo>
                <a:cubicBezTo>
                  <a:pt x="223" y="2529"/>
                  <a:pt x="196" y="2539"/>
                  <a:pt x="202" y="2548"/>
                </a:cubicBezTo>
                <a:cubicBezTo>
                  <a:pt x="206" y="2559"/>
                  <a:pt x="258" y="2564"/>
                  <a:pt x="273" y="2574"/>
                </a:cubicBezTo>
                <a:cubicBezTo>
                  <a:pt x="288" y="2584"/>
                  <a:pt x="292" y="2592"/>
                  <a:pt x="295" y="2611"/>
                </a:cubicBezTo>
                <a:cubicBezTo>
                  <a:pt x="298" y="2630"/>
                  <a:pt x="301" y="2667"/>
                  <a:pt x="289" y="2691"/>
                </a:cubicBezTo>
                <a:cubicBezTo>
                  <a:pt x="277" y="2715"/>
                  <a:pt x="244" y="2727"/>
                  <a:pt x="223" y="2755"/>
                </a:cubicBezTo>
                <a:cubicBezTo>
                  <a:pt x="201" y="2781"/>
                  <a:pt x="196" y="2789"/>
                  <a:pt x="159" y="2850"/>
                </a:cubicBezTo>
                <a:cubicBezTo>
                  <a:pt x="132" y="2923"/>
                  <a:pt x="28" y="3052"/>
                  <a:pt x="0" y="3123"/>
                </a:cubicBezTo>
              </a:path>
            </a:pathLst>
          </a:custGeom>
          <a:noFill/>
          <a:ln w="12700">
            <a:solidFill>
              <a:srgbClr val="0000FF"/>
            </a:solidFill>
            <a:round/>
            <a:headEnd/>
            <a:tailEnd/>
          </a:ln>
        </p:spPr>
        <p:txBody>
          <a:bodyPr/>
          <a:lstStyle/>
          <a:p>
            <a:endParaRPr lang="ja-JP" altLang="en-US"/>
          </a:p>
        </p:txBody>
      </p:sp>
      <p:sp>
        <p:nvSpPr>
          <p:cNvPr id="12293" name="Freeform 4"/>
          <p:cNvSpPr>
            <a:spLocks noChangeAspect="1"/>
          </p:cNvSpPr>
          <p:nvPr/>
        </p:nvSpPr>
        <p:spPr bwMode="auto">
          <a:xfrm>
            <a:off x="4897438" y="654050"/>
            <a:ext cx="417512" cy="1130300"/>
          </a:xfrm>
          <a:custGeom>
            <a:avLst/>
            <a:gdLst>
              <a:gd name="T0" fmla="*/ 2147483647 w 291"/>
              <a:gd name="T1" fmla="*/ 0 h 789"/>
              <a:gd name="T2" fmla="*/ 2147483647 w 291"/>
              <a:gd name="T3" fmla="*/ 2147483647 h 789"/>
              <a:gd name="T4" fmla="*/ 2147483647 w 291"/>
              <a:gd name="T5" fmla="*/ 2147483647 h 789"/>
              <a:gd name="T6" fmla="*/ 2147483647 w 291"/>
              <a:gd name="T7" fmla="*/ 2147483647 h 789"/>
              <a:gd name="T8" fmla="*/ 2147483647 w 291"/>
              <a:gd name="T9" fmla="*/ 2147483647 h 789"/>
              <a:gd name="T10" fmla="*/ 2147483647 w 291"/>
              <a:gd name="T11" fmla="*/ 2147483647 h 789"/>
              <a:gd name="T12" fmla="*/ 2147483647 w 291"/>
              <a:gd name="T13" fmla="*/ 2147483647 h 789"/>
              <a:gd name="T14" fmla="*/ 2147483647 w 291"/>
              <a:gd name="T15" fmla="*/ 2147483647 h 789"/>
              <a:gd name="T16" fmla="*/ 2147483647 w 291"/>
              <a:gd name="T17" fmla="*/ 2147483647 h 789"/>
              <a:gd name="T18" fmla="*/ 2147483647 w 291"/>
              <a:gd name="T19" fmla="*/ 2147483647 h 789"/>
              <a:gd name="T20" fmla="*/ 2147483647 w 291"/>
              <a:gd name="T21" fmla="*/ 2147483647 h 789"/>
              <a:gd name="T22" fmla="*/ 2147483647 w 291"/>
              <a:gd name="T23" fmla="*/ 2147483647 h 789"/>
              <a:gd name="T24" fmla="*/ 2147483647 w 291"/>
              <a:gd name="T25" fmla="*/ 2147483647 h 789"/>
              <a:gd name="T26" fmla="*/ 2147483647 w 291"/>
              <a:gd name="T27" fmla="*/ 2147483647 h 789"/>
              <a:gd name="T28" fmla="*/ 2147483647 w 291"/>
              <a:gd name="T29" fmla="*/ 2147483647 h 789"/>
              <a:gd name="T30" fmla="*/ 2147483647 w 291"/>
              <a:gd name="T31" fmla="*/ 2147483647 h 789"/>
              <a:gd name="T32" fmla="*/ 2147483647 w 291"/>
              <a:gd name="T33" fmla="*/ 2147483647 h 789"/>
              <a:gd name="T34" fmla="*/ 2147483647 w 291"/>
              <a:gd name="T35" fmla="*/ 2147483647 h 789"/>
              <a:gd name="T36" fmla="*/ 2147483647 w 291"/>
              <a:gd name="T37" fmla="*/ 2147483647 h 789"/>
              <a:gd name="T38" fmla="*/ 2147483647 w 291"/>
              <a:gd name="T39" fmla="*/ 2147483647 h 789"/>
              <a:gd name="T40" fmla="*/ 2147483647 w 291"/>
              <a:gd name="T41" fmla="*/ 2147483647 h 789"/>
              <a:gd name="T42" fmla="*/ 2147483647 w 291"/>
              <a:gd name="T43" fmla="*/ 2147483647 h 789"/>
              <a:gd name="T44" fmla="*/ 2147483647 w 291"/>
              <a:gd name="T45" fmla="*/ 2147483647 h 789"/>
              <a:gd name="T46" fmla="*/ 2147483647 w 291"/>
              <a:gd name="T47" fmla="*/ 0 h 7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91"/>
              <a:gd name="T73" fmla="*/ 0 h 789"/>
              <a:gd name="T74" fmla="*/ 291 w 291"/>
              <a:gd name="T75" fmla="*/ 789 h 7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91" h="789">
                <a:moveTo>
                  <a:pt x="51" y="0"/>
                </a:moveTo>
                <a:cubicBezTo>
                  <a:pt x="47" y="43"/>
                  <a:pt x="33" y="201"/>
                  <a:pt x="30" y="255"/>
                </a:cubicBezTo>
                <a:cubicBezTo>
                  <a:pt x="27" y="309"/>
                  <a:pt x="34" y="305"/>
                  <a:pt x="33" y="327"/>
                </a:cubicBezTo>
                <a:cubicBezTo>
                  <a:pt x="32" y="349"/>
                  <a:pt x="21" y="359"/>
                  <a:pt x="21" y="390"/>
                </a:cubicBezTo>
                <a:cubicBezTo>
                  <a:pt x="21" y="421"/>
                  <a:pt x="30" y="475"/>
                  <a:pt x="30" y="513"/>
                </a:cubicBezTo>
                <a:cubicBezTo>
                  <a:pt x="30" y="551"/>
                  <a:pt x="24" y="587"/>
                  <a:pt x="21" y="621"/>
                </a:cubicBezTo>
                <a:cubicBezTo>
                  <a:pt x="18" y="655"/>
                  <a:pt x="0" y="695"/>
                  <a:pt x="6" y="711"/>
                </a:cubicBezTo>
                <a:cubicBezTo>
                  <a:pt x="36" y="789"/>
                  <a:pt x="43" y="726"/>
                  <a:pt x="57" y="720"/>
                </a:cubicBezTo>
                <a:cubicBezTo>
                  <a:pt x="71" y="714"/>
                  <a:pt x="69" y="662"/>
                  <a:pt x="87" y="660"/>
                </a:cubicBezTo>
                <a:cubicBezTo>
                  <a:pt x="100" y="658"/>
                  <a:pt x="124" y="703"/>
                  <a:pt x="138" y="708"/>
                </a:cubicBezTo>
                <a:cubicBezTo>
                  <a:pt x="152" y="713"/>
                  <a:pt x="173" y="700"/>
                  <a:pt x="171" y="687"/>
                </a:cubicBezTo>
                <a:cubicBezTo>
                  <a:pt x="169" y="670"/>
                  <a:pt x="143" y="654"/>
                  <a:pt x="129" y="630"/>
                </a:cubicBezTo>
                <a:cubicBezTo>
                  <a:pt x="121" y="613"/>
                  <a:pt x="127" y="596"/>
                  <a:pt x="120" y="582"/>
                </a:cubicBezTo>
                <a:cubicBezTo>
                  <a:pt x="113" y="568"/>
                  <a:pt x="91" y="567"/>
                  <a:pt x="84" y="543"/>
                </a:cubicBezTo>
                <a:cubicBezTo>
                  <a:pt x="77" y="519"/>
                  <a:pt x="72" y="469"/>
                  <a:pt x="75" y="435"/>
                </a:cubicBezTo>
                <a:cubicBezTo>
                  <a:pt x="78" y="401"/>
                  <a:pt x="94" y="358"/>
                  <a:pt x="105" y="336"/>
                </a:cubicBezTo>
                <a:cubicBezTo>
                  <a:pt x="116" y="314"/>
                  <a:pt x="129" y="306"/>
                  <a:pt x="141" y="303"/>
                </a:cubicBezTo>
                <a:cubicBezTo>
                  <a:pt x="153" y="300"/>
                  <a:pt x="166" y="306"/>
                  <a:pt x="177" y="315"/>
                </a:cubicBezTo>
                <a:cubicBezTo>
                  <a:pt x="188" y="324"/>
                  <a:pt x="196" y="342"/>
                  <a:pt x="204" y="354"/>
                </a:cubicBezTo>
                <a:cubicBezTo>
                  <a:pt x="212" y="366"/>
                  <a:pt x="217" y="378"/>
                  <a:pt x="225" y="387"/>
                </a:cubicBezTo>
                <a:cubicBezTo>
                  <a:pt x="233" y="396"/>
                  <a:pt x="250" y="413"/>
                  <a:pt x="252" y="408"/>
                </a:cubicBezTo>
                <a:cubicBezTo>
                  <a:pt x="291" y="337"/>
                  <a:pt x="246" y="382"/>
                  <a:pt x="237" y="354"/>
                </a:cubicBezTo>
                <a:cubicBezTo>
                  <a:pt x="228" y="326"/>
                  <a:pt x="204" y="299"/>
                  <a:pt x="195" y="240"/>
                </a:cubicBezTo>
                <a:cubicBezTo>
                  <a:pt x="181" y="173"/>
                  <a:pt x="186" y="50"/>
                  <a:pt x="183" y="0"/>
                </a:cubicBezTo>
              </a:path>
            </a:pathLst>
          </a:custGeom>
          <a:noFill/>
          <a:ln w="12700">
            <a:solidFill>
              <a:srgbClr val="0000FF"/>
            </a:solidFill>
            <a:round/>
            <a:headEnd/>
            <a:tailEnd/>
          </a:ln>
        </p:spPr>
        <p:txBody>
          <a:bodyPr/>
          <a:lstStyle/>
          <a:p>
            <a:endParaRPr lang="ja-JP" altLang="en-US"/>
          </a:p>
        </p:txBody>
      </p:sp>
      <p:sp>
        <p:nvSpPr>
          <p:cNvPr id="12294" name="Freeform 5"/>
          <p:cNvSpPr>
            <a:spLocks noChangeAspect="1"/>
          </p:cNvSpPr>
          <p:nvPr/>
        </p:nvSpPr>
        <p:spPr bwMode="auto">
          <a:xfrm>
            <a:off x="2168525" y="4981575"/>
            <a:ext cx="241300" cy="500063"/>
          </a:xfrm>
          <a:custGeom>
            <a:avLst/>
            <a:gdLst>
              <a:gd name="T0" fmla="*/ 2147483647 w 168"/>
              <a:gd name="T1" fmla="*/ 2147483647 h 349"/>
              <a:gd name="T2" fmla="*/ 2147483647 w 168"/>
              <a:gd name="T3" fmla="*/ 2147483647 h 349"/>
              <a:gd name="T4" fmla="*/ 2147483647 w 168"/>
              <a:gd name="T5" fmla="*/ 2147483647 h 349"/>
              <a:gd name="T6" fmla="*/ 2147483647 w 168"/>
              <a:gd name="T7" fmla="*/ 2147483647 h 349"/>
              <a:gd name="T8" fmla="*/ 2147483647 w 168"/>
              <a:gd name="T9" fmla="*/ 2147483647 h 349"/>
              <a:gd name="T10" fmla="*/ 2147483647 w 168"/>
              <a:gd name="T11" fmla="*/ 2147483647 h 349"/>
              <a:gd name="T12" fmla="*/ 2147483647 w 168"/>
              <a:gd name="T13" fmla="*/ 2147483647 h 349"/>
              <a:gd name="T14" fmla="*/ 2147483647 w 168"/>
              <a:gd name="T15" fmla="*/ 2147483647 h 349"/>
              <a:gd name="T16" fmla="*/ 2147483647 w 168"/>
              <a:gd name="T17" fmla="*/ 2147483647 h 349"/>
              <a:gd name="T18" fmla="*/ 2147483647 w 168"/>
              <a:gd name="T19" fmla="*/ 2147483647 h 349"/>
              <a:gd name="T20" fmla="*/ 2147483647 w 168"/>
              <a:gd name="T21" fmla="*/ 2147483647 h 349"/>
              <a:gd name="T22" fmla="*/ 2147483647 w 168"/>
              <a:gd name="T23" fmla="*/ 2147483647 h 349"/>
              <a:gd name="T24" fmla="*/ 2147483647 w 168"/>
              <a:gd name="T25" fmla="*/ 2147483647 h 349"/>
              <a:gd name="T26" fmla="*/ 2147483647 w 168"/>
              <a:gd name="T27" fmla="*/ 2147483647 h 349"/>
              <a:gd name="T28" fmla="*/ 2147483647 w 168"/>
              <a:gd name="T29" fmla="*/ 2147483647 h 349"/>
              <a:gd name="T30" fmla="*/ 2147483647 w 168"/>
              <a:gd name="T31" fmla="*/ 2147483647 h 3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8"/>
              <a:gd name="T49" fmla="*/ 0 h 349"/>
              <a:gd name="T50" fmla="*/ 168 w 168"/>
              <a:gd name="T51" fmla="*/ 349 h 3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8" h="349">
                <a:moveTo>
                  <a:pt x="72" y="87"/>
                </a:moveTo>
                <a:lnTo>
                  <a:pt x="77" y="56"/>
                </a:lnTo>
                <a:cubicBezTo>
                  <a:pt x="83" y="49"/>
                  <a:pt x="99" y="49"/>
                  <a:pt x="108" y="45"/>
                </a:cubicBezTo>
                <a:cubicBezTo>
                  <a:pt x="117" y="41"/>
                  <a:pt x="122" y="24"/>
                  <a:pt x="131" y="29"/>
                </a:cubicBezTo>
                <a:cubicBezTo>
                  <a:pt x="153" y="0"/>
                  <a:pt x="168" y="74"/>
                  <a:pt x="165" y="78"/>
                </a:cubicBezTo>
                <a:cubicBezTo>
                  <a:pt x="162" y="82"/>
                  <a:pt x="143" y="141"/>
                  <a:pt x="143" y="141"/>
                </a:cubicBezTo>
                <a:cubicBezTo>
                  <a:pt x="143" y="141"/>
                  <a:pt x="145" y="200"/>
                  <a:pt x="135" y="225"/>
                </a:cubicBezTo>
                <a:cubicBezTo>
                  <a:pt x="125" y="250"/>
                  <a:pt x="91" y="273"/>
                  <a:pt x="81" y="294"/>
                </a:cubicBezTo>
                <a:cubicBezTo>
                  <a:pt x="73" y="311"/>
                  <a:pt x="85" y="317"/>
                  <a:pt x="86" y="326"/>
                </a:cubicBezTo>
                <a:cubicBezTo>
                  <a:pt x="85" y="335"/>
                  <a:pt x="81" y="349"/>
                  <a:pt x="75" y="347"/>
                </a:cubicBezTo>
                <a:cubicBezTo>
                  <a:pt x="69" y="346"/>
                  <a:pt x="58" y="328"/>
                  <a:pt x="47" y="315"/>
                </a:cubicBezTo>
                <a:cubicBezTo>
                  <a:pt x="36" y="304"/>
                  <a:pt x="19" y="291"/>
                  <a:pt x="11" y="281"/>
                </a:cubicBezTo>
                <a:cubicBezTo>
                  <a:pt x="0" y="251"/>
                  <a:pt x="4" y="192"/>
                  <a:pt x="11" y="170"/>
                </a:cubicBezTo>
                <a:lnTo>
                  <a:pt x="47" y="132"/>
                </a:lnTo>
                <a:cubicBezTo>
                  <a:pt x="54" y="121"/>
                  <a:pt x="52" y="111"/>
                  <a:pt x="56" y="104"/>
                </a:cubicBezTo>
                <a:cubicBezTo>
                  <a:pt x="60" y="97"/>
                  <a:pt x="68" y="90"/>
                  <a:pt x="72" y="87"/>
                </a:cubicBezTo>
                <a:close/>
              </a:path>
            </a:pathLst>
          </a:custGeom>
          <a:noFill/>
          <a:ln w="12700">
            <a:solidFill>
              <a:srgbClr val="0000FF"/>
            </a:solidFill>
            <a:round/>
            <a:headEnd/>
            <a:tailEnd/>
          </a:ln>
        </p:spPr>
        <p:txBody>
          <a:bodyPr/>
          <a:lstStyle/>
          <a:p>
            <a:endParaRPr lang="ja-JP" altLang="en-US"/>
          </a:p>
        </p:txBody>
      </p:sp>
      <p:sp>
        <p:nvSpPr>
          <p:cNvPr id="12295" name="Freeform 6"/>
          <p:cNvSpPr>
            <a:spLocks noChangeAspect="1"/>
          </p:cNvSpPr>
          <p:nvPr/>
        </p:nvSpPr>
        <p:spPr bwMode="auto">
          <a:xfrm>
            <a:off x="5362575" y="1800225"/>
            <a:ext cx="427038" cy="331788"/>
          </a:xfrm>
          <a:custGeom>
            <a:avLst/>
            <a:gdLst>
              <a:gd name="T0" fmla="*/ 2147483647 w 298"/>
              <a:gd name="T1" fmla="*/ 0 h 231"/>
              <a:gd name="T2" fmla="*/ 2147483647 w 298"/>
              <a:gd name="T3" fmla="*/ 2147483647 h 231"/>
              <a:gd name="T4" fmla="*/ 2147483647 w 298"/>
              <a:gd name="T5" fmla="*/ 2147483647 h 231"/>
              <a:gd name="T6" fmla="*/ 2147483647 w 298"/>
              <a:gd name="T7" fmla="*/ 2147483647 h 231"/>
              <a:gd name="T8" fmla="*/ 2147483647 w 298"/>
              <a:gd name="T9" fmla="*/ 2147483647 h 231"/>
              <a:gd name="T10" fmla="*/ 2147483647 w 298"/>
              <a:gd name="T11" fmla="*/ 2147483647 h 231"/>
              <a:gd name="T12" fmla="*/ 2147483647 w 298"/>
              <a:gd name="T13" fmla="*/ 2147483647 h 231"/>
              <a:gd name="T14" fmla="*/ 2147483647 w 298"/>
              <a:gd name="T15" fmla="*/ 2147483647 h 231"/>
              <a:gd name="T16" fmla="*/ 2147483647 w 298"/>
              <a:gd name="T17" fmla="*/ 2147483647 h 231"/>
              <a:gd name="T18" fmla="*/ 2147483647 w 298"/>
              <a:gd name="T19" fmla="*/ 2147483647 h 231"/>
              <a:gd name="T20" fmla="*/ 2147483647 w 298"/>
              <a:gd name="T21" fmla="*/ 2147483647 h 231"/>
              <a:gd name="T22" fmla="*/ 2147483647 w 298"/>
              <a:gd name="T23" fmla="*/ 0 h 2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8"/>
              <a:gd name="T37" fmla="*/ 0 h 231"/>
              <a:gd name="T38" fmla="*/ 298 w 298"/>
              <a:gd name="T39" fmla="*/ 231 h 2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8" h="231">
                <a:moveTo>
                  <a:pt x="288" y="0"/>
                </a:moveTo>
                <a:cubicBezTo>
                  <a:pt x="284" y="0"/>
                  <a:pt x="273" y="17"/>
                  <a:pt x="261" y="21"/>
                </a:cubicBezTo>
                <a:cubicBezTo>
                  <a:pt x="249" y="25"/>
                  <a:pt x="226" y="16"/>
                  <a:pt x="213" y="25"/>
                </a:cubicBezTo>
                <a:lnTo>
                  <a:pt x="182" y="76"/>
                </a:lnTo>
                <a:lnTo>
                  <a:pt x="99" y="97"/>
                </a:lnTo>
                <a:cubicBezTo>
                  <a:pt x="71" y="118"/>
                  <a:pt x="27" y="183"/>
                  <a:pt x="14" y="204"/>
                </a:cubicBezTo>
                <a:cubicBezTo>
                  <a:pt x="0" y="226"/>
                  <a:pt x="8" y="231"/>
                  <a:pt x="23" y="220"/>
                </a:cubicBezTo>
                <a:cubicBezTo>
                  <a:pt x="38" y="209"/>
                  <a:pt x="77" y="156"/>
                  <a:pt x="104" y="138"/>
                </a:cubicBezTo>
                <a:cubicBezTo>
                  <a:pt x="132" y="119"/>
                  <a:pt x="153" y="131"/>
                  <a:pt x="183" y="112"/>
                </a:cubicBezTo>
                <a:cubicBezTo>
                  <a:pt x="207" y="99"/>
                  <a:pt x="231" y="63"/>
                  <a:pt x="248" y="48"/>
                </a:cubicBezTo>
                <a:cubicBezTo>
                  <a:pt x="264" y="33"/>
                  <a:pt x="274" y="29"/>
                  <a:pt x="281" y="21"/>
                </a:cubicBezTo>
                <a:cubicBezTo>
                  <a:pt x="298" y="2"/>
                  <a:pt x="287" y="4"/>
                  <a:pt x="288" y="0"/>
                </a:cubicBezTo>
                <a:close/>
              </a:path>
            </a:pathLst>
          </a:custGeom>
          <a:noFill/>
          <a:ln w="12700">
            <a:solidFill>
              <a:srgbClr val="0000FF"/>
            </a:solidFill>
            <a:round/>
            <a:headEnd/>
            <a:tailEnd/>
          </a:ln>
        </p:spPr>
        <p:txBody>
          <a:bodyPr/>
          <a:lstStyle/>
          <a:p>
            <a:endParaRPr lang="ja-JP" altLang="en-US"/>
          </a:p>
        </p:txBody>
      </p:sp>
      <p:sp>
        <p:nvSpPr>
          <p:cNvPr id="12296" name="Freeform 7"/>
          <p:cNvSpPr>
            <a:spLocks noChangeAspect="1"/>
          </p:cNvSpPr>
          <p:nvPr/>
        </p:nvSpPr>
        <p:spPr bwMode="auto">
          <a:xfrm>
            <a:off x="4643438" y="1793875"/>
            <a:ext cx="787400" cy="766763"/>
          </a:xfrm>
          <a:custGeom>
            <a:avLst/>
            <a:gdLst>
              <a:gd name="T0" fmla="*/ 2147483647 w 549"/>
              <a:gd name="T1" fmla="*/ 2147483647 h 535"/>
              <a:gd name="T2" fmla="*/ 2147483647 w 549"/>
              <a:gd name="T3" fmla="*/ 2147483647 h 535"/>
              <a:gd name="T4" fmla="*/ 2147483647 w 549"/>
              <a:gd name="T5" fmla="*/ 2147483647 h 535"/>
              <a:gd name="T6" fmla="*/ 2147483647 w 549"/>
              <a:gd name="T7" fmla="*/ 2147483647 h 535"/>
              <a:gd name="T8" fmla="*/ 2147483647 w 549"/>
              <a:gd name="T9" fmla="*/ 2147483647 h 535"/>
              <a:gd name="T10" fmla="*/ 2147483647 w 549"/>
              <a:gd name="T11" fmla="*/ 2147483647 h 535"/>
              <a:gd name="T12" fmla="*/ 2147483647 w 549"/>
              <a:gd name="T13" fmla="*/ 2147483647 h 535"/>
              <a:gd name="T14" fmla="*/ 2147483647 w 549"/>
              <a:gd name="T15" fmla="*/ 2147483647 h 535"/>
              <a:gd name="T16" fmla="*/ 2147483647 w 549"/>
              <a:gd name="T17" fmla="*/ 2147483647 h 535"/>
              <a:gd name="T18" fmla="*/ 2147483647 w 549"/>
              <a:gd name="T19" fmla="*/ 2147483647 h 535"/>
              <a:gd name="T20" fmla="*/ 2147483647 w 549"/>
              <a:gd name="T21" fmla="*/ 2147483647 h 535"/>
              <a:gd name="T22" fmla="*/ 2147483647 w 549"/>
              <a:gd name="T23" fmla="*/ 2147483647 h 535"/>
              <a:gd name="T24" fmla="*/ 2147483647 w 549"/>
              <a:gd name="T25" fmla="*/ 2147483647 h 535"/>
              <a:gd name="T26" fmla="*/ 2147483647 w 549"/>
              <a:gd name="T27" fmla="*/ 2147483647 h 535"/>
              <a:gd name="T28" fmla="*/ 2147483647 w 549"/>
              <a:gd name="T29" fmla="*/ 2147483647 h 535"/>
              <a:gd name="T30" fmla="*/ 2147483647 w 549"/>
              <a:gd name="T31" fmla="*/ 2147483647 h 535"/>
              <a:gd name="T32" fmla="*/ 2147483647 w 549"/>
              <a:gd name="T33" fmla="*/ 2147483647 h 535"/>
              <a:gd name="T34" fmla="*/ 2147483647 w 549"/>
              <a:gd name="T35" fmla="*/ 2147483647 h 535"/>
              <a:gd name="T36" fmla="*/ 2147483647 w 549"/>
              <a:gd name="T37" fmla="*/ 2147483647 h 535"/>
              <a:gd name="T38" fmla="*/ 2147483647 w 549"/>
              <a:gd name="T39" fmla="*/ 2147483647 h 535"/>
              <a:gd name="T40" fmla="*/ 2147483647 w 549"/>
              <a:gd name="T41" fmla="*/ 2147483647 h 535"/>
              <a:gd name="T42" fmla="*/ 2147483647 w 549"/>
              <a:gd name="T43" fmla="*/ 2147483647 h 535"/>
              <a:gd name="T44" fmla="*/ 2147483647 w 549"/>
              <a:gd name="T45" fmla="*/ 2147483647 h 535"/>
              <a:gd name="T46" fmla="*/ 2147483647 w 549"/>
              <a:gd name="T47" fmla="*/ 2147483647 h 535"/>
              <a:gd name="T48" fmla="*/ 2147483647 w 549"/>
              <a:gd name="T49" fmla="*/ 2147483647 h 535"/>
              <a:gd name="T50" fmla="*/ 2147483647 w 549"/>
              <a:gd name="T51" fmla="*/ 2147483647 h 535"/>
              <a:gd name="T52" fmla="*/ 2147483647 w 549"/>
              <a:gd name="T53" fmla="*/ 2147483647 h 535"/>
              <a:gd name="T54" fmla="*/ 2147483647 w 549"/>
              <a:gd name="T55" fmla="*/ 2147483647 h 535"/>
              <a:gd name="T56" fmla="*/ 2147483647 w 549"/>
              <a:gd name="T57" fmla="*/ 2147483647 h 535"/>
              <a:gd name="T58" fmla="*/ 2147483647 w 549"/>
              <a:gd name="T59" fmla="*/ 2147483647 h 535"/>
              <a:gd name="T60" fmla="*/ 0 w 549"/>
              <a:gd name="T61" fmla="*/ 2147483647 h 535"/>
              <a:gd name="T62" fmla="*/ 2147483647 w 549"/>
              <a:gd name="T63" fmla="*/ 2147483647 h 535"/>
              <a:gd name="T64" fmla="*/ 2147483647 w 549"/>
              <a:gd name="T65" fmla="*/ 2147483647 h 535"/>
              <a:gd name="T66" fmla="*/ 2147483647 w 549"/>
              <a:gd name="T67" fmla="*/ 2147483647 h 535"/>
              <a:gd name="T68" fmla="*/ 2147483647 w 549"/>
              <a:gd name="T69" fmla="*/ 2147483647 h 535"/>
              <a:gd name="T70" fmla="*/ 2147483647 w 549"/>
              <a:gd name="T71" fmla="*/ 2147483647 h 535"/>
              <a:gd name="T72" fmla="*/ 2147483647 w 549"/>
              <a:gd name="T73" fmla="*/ 2147483647 h 535"/>
              <a:gd name="T74" fmla="*/ 2147483647 w 549"/>
              <a:gd name="T75" fmla="*/ 2147483647 h 5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49"/>
              <a:gd name="T115" fmla="*/ 0 h 535"/>
              <a:gd name="T116" fmla="*/ 549 w 549"/>
              <a:gd name="T117" fmla="*/ 535 h 5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49" h="535">
                <a:moveTo>
                  <a:pt x="161" y="20"/>
                </a:moveTo>
                <a:cubicBezTo>
                  <a:pt x="164" y="0"/>
                  <a:pt x="183" y="27"/>
                  <a:pt x="191" y="27"/>
                </a:cubicBezTo>
                <a:cubicBezTo>
                  <a:pt x="198" y="27"/>
                  <a:pt x="199" y="3"/>
                  <a:pt x="212" y="20"/>
                </a:cubicBezTo>
                <a:cubicBezTo>
                  <a:pt x="225" y="37"/>
                  <a:pt x="244" y="100"/>
                  <a:pt x="270" y="129"/>
                </a:cubicBezTo>
                <a:cubicBezTo>
                  <a:pt x="297" y="158"/>
                  <a:pt x="344" y="180"/>
                  <a:pt x="371" y="192"/>
                </a:cubicBezTo>
                <a:cubicBezTo>
                  <a:pt x="398" y="204"/>
                  <a:pt x="416" y="205"/>
                  <a:pt x="434" y="203"/>
                </a:cubicBezTo>
                <a:cubicBezTo>
                  <a:pt x="452" y="201"/>
                  <a:pt x="474" y="180"/>
                  <a:pt x="480" y="182"/>
                </a:cubicBezTo>
                <a:cubicBezTo>
                  <a:pt x="486" y="184"/>
                  <a:pt x="469" y="205"/>
                  <a:pt x="468" y="216"/>
                </a:cubicBezTo>
                <a:cubicBezTo>
                  <a:pt x="467" y="227"/>
                  <a:pt x="467" y="240"/>
                  <a:pt x="473" y="251"/>
                </a:cubicBezTo>
                <a:cubicBezTo>
                  <a:pt x="477" y="268"/>
                  <a:pt x="494" y="279"/>
                  <a:pt x="506" y="285"/>
                </a:cubicBezTo>
                <a:cubicBezTo>
                  <a:pt x="518" y="291"/>
                  <a:pt x="549" y="281"/>
                  <a:pt x="546" y="287"/>
                </a:cubicBezTo>
                <a:cubicBezTo>
                  <a:pt x="545" y="294"/>
                  <a:pt x="510" y="312"/>
                  <a:pt x="488" y="321"/>
                </a:cubicBezTo>
                <a:cubicBezTo>
                  <a:pt x="466" y="330"/>
                  <a:pt x="437" y="336"/>
                  <a:pt x="416" y="341"/>
                </a:cubicBezTo>
                <a:cubicBezTo>
                  <a:pt x="416" y="341"/>
                  <a:pt x="376" y="342"/>
                  <a:pt x="359" y="353"/>
                </a:cubicBezTo>
                <a:cubicBezTo>
                  <a:pt x="342" y="364"/>
                  <a:pt x="321" y="388"/>
                  <a:pt x="312" y="407"/>
                </a:cubicBezTo>
                <a:cubicBezTo>
                  <a:pt x="304" y="426"/>
                  <a:pt x="315" y="466"/>
                  <a:pt x="305" y="467"/>
                </a:cubicBezTo>
                <a:cubicBezTo>
                  <a:pt x="295" y="468"/>
                  <a:pt x="266" y="427"/>
                  <a:pt x="251" y="414"/>
                </a:cubicBezTo>
                <a:cubicBezTo>
                  <a:pt x="236" y="401"/>
                  <a:pt x="230" y="394"/>
                  <a:pt x="215" y="390"/>
                </a:cubicBezTo>
                <a:lnTo>
                  <a:pt x="158" y="387"/>
                </a:lnTo>
                <a:cubicBezTo>
                  <a:pt x="158" y="387"/>
                  <a:pt x="116" y="400"/>
                  <a:pt x="101" y="399"/>
                </a:cubicBezTo>
                <a:cubicBezTo>
                  <a:pt x="95" y="397"/>
                  <a:pt x="74" y="377"/>
                  <a:pt x="65" y="378"/>
                </a:cubicBezTo>
                <a:cubicBezTo>
                  <a:pt x="58" y="380"/>
                  <a:pt x="49" y="398"/>
                  <a:pt x="48" y="407"/>
                </a:cubicBezTo>
                <a:cubicBezTo>
                  <a:pt x="47" y="416"/>
                  <a:pt x="52" y="425"/>
                  <a:pt x="59" y="432"/>
                </a:cubicBezTo>
                <a:cubicBezTo>
                  <a:pt x="65" y="437"/>
                  <a:pt x="79" y="443"/>
                  <a:pt x="89" y="447"/>
                </a:cubicBezTo>
                <a:cubicBezTo>
                  <a:pt x="99" y="451"/>
                  <a:pt x="114" y="449"/>
                  <a:pt x="117" y="455"/>
                </a:cubicBezTo>
                <a:cubicBezTo>
                  <a:pt x="125" y="463"/>
                  <a:pt x="115" y="481"/>
                  <a:pt x="108" y="486"/>
                </a:cubicBezTo>
                <a:cubicBezTo>
                  <a:pt x="101" y="491"/>
                  <a:pt x="85" y="479"/>
                  <a:pt x="74" y="486"/>
                </a:cubicBezTo>
                <a:cubicBezTo>
                  <a:pt x="60" y="496"/>
                  <a:pt x="53" y="535"/>
                  <a:pt x="44" y="527"/>
                </a:cubicBezTo>
                <a:cubicBezTo>
                  <a:pt x="36" y="530"/>
                  <a:pt x="30" y="517"/>
                  <a:pt x="26" y="503"/>
                </a:cubicBezTo>
                <a:cubicBezTo>
                  <a:pt x="22" y="489"/>
                  <a:pt x="22" y="459"/>
                  <a:pt x="18" y="440"/>
                </a:cubicBezTo>
                <a:cubicBezTo>
                  <a:pt x="14" y="421"/>
                  <a:pt x="0" y="406"/>
                  <a:pt x="0" y="390"/>
                </a:cubicBezTo>
                <a:cubicBezTo>
                  <a:pt x="1" y="376"/>
                  <a:pt x="10" y="353"/>
                  <a:pt x="18" y="342"/>
                </a:cubicBezTo>
                <a:cubicBezTo>
                  <a:pt x="26" y="331"/>
                  <a:pt x="41" y="339"/>
                  <a:pt x="47" y="326"/>
                </a:cubicBezTo>
                <a:cubicBezTo>
                  <a:pt x="53" y="313"/>
                  <a:pt x="41" y="269"/>
                  <a:pt x="54" y="263"/>
                </a:cubicBezTo>
                <a:cubicBezTo>
                  <a:pt x="67" y="257"/>
                  <a:pt x="104" y="307"/>
                  <a:pt x="123" y="288"/>
                </a:cubicBezTo>
                <a:cubicBezTo>
                  <a:pt x="137" y="282"/>
                  <a:pt x="130" y="254"/>
                  <a:pt x="138" y="230"/>
                </a:cubicBezTo>
                <a:cubicBezTo>
                  <a:pt x="146" y="206"/>
                  <a:pt x="167" y="181"/>
                  <a:pt x="171" y="146"/>
                </a:cubicBezTo>
                <a:cubicBezTo>
                  <a:pt x="177" y="101"/>
                  <a:pt x="163" y="46"/>
                  <a:pt x="161" y="20"/>
                </a:cubicBezTo>
                <a:close/>
              </a:path>
            </a:pathLst>
          </a:custGeom>
          <a:noFill/>
          <a:ln w="12700">
            <a:solidFill>
              <a:srgbClr val="0000FF"/>
            </a:solidFill>
            <a:round/>
            <a:headEnd/>
            <a:tailEnd/>
          </a:ln>
        </p:spPr>
        <p:txBody>
          <a:bodyPr/>
          <a:lstStyle/>
          <a:p>
            <a:endParaRPr lang="ja-JP" altLang="en-US"/>
          </a:p>
        </p:txBody>
      </p:sp>
      <p:sp>
        <p:nvSpPr>
          <p:cNvPr id="12297" name="Freeform 8"/>
          <p:cNvSpPr>
            <a:spLocks noChangeAspect="1"/>
          </p:cNvSpPr>
          <p:nvPr/>
        </p:nvSpPr>
        <p:spPr bwMode="auto">
          <a:xfrm>
            <a:off x="3548063" y="2514600"/>
            <a:ext cx="1374775" cy="1296988"/>
          </a:xfrm>
          <a:custGeom>
            <a:avLst/>
            <a:gdLst>
              <a:gd name="T0" fmla="*/ 2147483647 w 958"/>
              <a:gd name="T1" fmla="*/ 2147483647 h 905"/>
              <a:gd name="T2" fmla="*/ 2147483647 w 958"/>
              <a:gd name="T3" fmla="*/ 2147483647 h 905"/>
              <a:gd name="T4" fmla="*/ 2147483647 w 958"/>
              <a:gd name="T5" fmla="*/ 2147483647 h 905"/>
              <a:gd name="T6" fmla="*/ 2147483647 w 958"/>
              <a:gd name="T7" fmla="*/ 2147483647 h 905"/>
              <a:gd name="T8" fmla="*/ 2147483647 w 958"/>
              <a:gd name="T9" fmla="*/ 2147483647 h 905"/>
              <a:gd name="T10" fmla="*/ 2147483647 w 958"/>
              <a:gd name="T11" fmla="*/ 2147483647 h 905"/>
              <a:gd name="T12" fmla="*/ 2147483647 w 958"/>
              <a:gd name="T13" fmla="*/ 2147483647 h 905"/>
              <a:gd name="T14" fmla="*/ 2147483647 w 958"/>
              <a:gd name="T15" fmla="*/ 2147483647 h 905"/>
              <a:gd name="T16" fmla="*/ 2147483647 w 958"/>
              <a:gd name="T17" fmla="*/ 2147483647 h 905"/>
              <a:gd name="T18" fmla="*/ 2147483647 w 958"/>
              <a:gd name="T19" fmla="*/ 2147483647 h 905"/>
              <a:gd name="T20" fmla="*/ 2147483647 w 958"/>
              <a:gd name="T21" fmla="*/ 2147483647 h 905"/>
              <a:gd name="T22" fmla="*/ 2147483647 w 958"/>
              <a:gd name="T23" fmla="*/ 2147483647 h 905"/>
              <a:gd name="T24" fmla="*/ 2147483647 w 958"/>
              <a:gd name="T25" fmla="*/ 2147483647 h 905"/>
              <a:gd name="T26" fmla="*/ 2147483647 w 958"/>
              <a:gd name="T27" fmla="*/ 2147483647 h 905"/>
              <a:gd name="T28" fmla="*/ 2147483647 w 958"/>
              <a:gd name="T29" fmla="*/ 2147483647 h 905"/>
              <a:gd name="T30" fmla="*/ 2147483647 w 958"/>
              <a:gd name="T31" fmla="*/ 2147483647 h 905"/>
              <a:gd name="T32" fmla="*/ 2147483647 w 958"/>
              <a:gd name="T33" fmla="*/ 2147483647 h 905"/>
              <a:gd name="T34" fmla="*/ 2147483647 w 958"/>
              <a:gd name="T35" fmla="*/ 2147483647 h 905"/>
              <a:gd name="T36" fmla="*/ 2147483647 w 958"/>
              <a:gd name="T37" fmla="*/ 2147483647 h 905"/>
              <a:gd name="T38" fmla="*/ 2147483647 w 958"/>
              <a:gd name="T39" fmla="*/ 2147483647 h 905"/>
              <a:gd name="T40" fmla="*/ 2147483647 w 958"/>
              <a:gd name="T41" fmla="*/ 2147483647 h 905"/>
              <a:gd name="T42" fmla="*/ 2147483647 w 958"/>
              <a:gd name="T43" fmla="*/ 2147483647 h 905"/>
              <a:gd name="T44" fmla="*/ 2147483647 w 958"/>
              <a:gd name="T45" fmla="*/ 2147483647 h 905"/>
              <a:gd name="T46" fmla="*/ 2147483647 w 958"/>
              <a:gd name="T47" fmla="*/ 2147483647 h 905"/>
              <a:gd name="T48" fmla="*/ 2147483647 w 958"/>
              <a:gd name="T49" fmla="*/ 2147483647 h 905"/>
              <a:gd name="T50" fmla="*/ 2147483647 w 958"/>
              <a:gd name="T51" fmla="*/ 2147483647 h 905"/>
              <a:gd name="T52" fmla="*/ 2147483647 w 958"/>
              <a:gd name="T53" fmla="*/ 2147483647 h 905"/>
              <a:gd name="T54" fmla="*/ 2147483647 w 958"/>
              <a:gd name="T55" fmla="*/ 2147483647 h 905"/>
              <a:gd name="T56" fmla="*/ 2147483647 w 958"/>
              <a:gd name="T57" fmla="*/ 2147483647 h 905"/>
              <a:gd name="T58" fmla="*/ 2147483647 w 958"/>
              <a:gd name="T59" fmla="*/ 2147483647 h 905"/>
              <a:gd name="T60" fmla="*/ 2147483647 w 958"/>
              <a:gd name="T61" fmla="*/ 2147483647 h 905"/>
              <a:gd name="T62" fmla="*/ 2147483647 w 958"/>
              <a:gd name="T63" fmla="*/ 2147483647 h 905"/>
              <a:gd name="T64" fmla="*/ 2147483647 w 958"/>
              <a:gd name="T65" fmla="*/ 2147483647 h 905"/>
              <a:gd name="T66" fmla="*/ 2147483647 w 958"/>
              <a:gd name="T67" fmla="*/ 2147483647 h 905"/>
              <a:gd name="T68" fmla="*/ 2147483647 w 958"/>
              <a:gd name="T69" fmla="*/ 2147483647 h 905"/>
              <a:gd name="T70" fmla="*/ 2147483647 w 958"/>
              <a:gd name="T71" fmla="*/ 2147483647 h 905"/>
              <a:gd name="T72" fmla="*/ 2147483647 w 958"/>
              <a:gd name="T73" fmla="*/ 2147483647 h 905"/>
              <a:gd name="T74" fmla="*/ 2147483647 w 958"/>
              <a:gd name="T75" fmla="*/ 2147483647 h 905"/>
              <a:gd name="T76" fmla="*/ 2147483647 w 958"/>
              <a:gd name="T77" fmla="*/ 2147483647 h 905"/>
              <a:gd name="T78" fmla="*/ 2147483647 w 958"/>
              <a:gd name="T79" fmla="*/ 2147483647 h 905"/>
              <a:gd name="T80" fmla="*/ 2147483647 w 958"/>
              <a:gd name="T81" fmla="*/ 2147483647 h 905"/>
              <a:gd name="T82" fmla="*/ 2147483647 w 958"/>
              <a:gd name="T83" fmla="*/ 2147483647 h 905"/>
              <a:gd name="T84" fmla="*/ 2147483647 w 958"/>
              <a:gd name="T85" fmla="*/ 2147483647 h 905"/>
              <a:gd name="T86" fmla="*/ 2147483647 w 958"/>
              <a:gd name="T87" fmla="*/ 2147483647 h 905"/>
              <a:gd name="T88" fmla="*/ 2147483647 w 958"/>
              <a:gd name="T89" fmla="*/ 2147483647 h 905"/>
              <a:gd name="T90" fmla="*/ 2147483647 w 958"/>
              <a:gd name="T91" fmla="*/ 0 h 9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58"/>
              <a:gd name="T139" fmla="*/ 0 h 905"/>
              <a:gd name="T140" fmla="*/ 958 w 958"/>
              <a:gd name="T141" fmla="*/ 905 h 90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58" h="905">
                <a:moveTo>
                  <a:pt x="867" y="0"/>
                </a:moveTo>
                <a:lnTo>
                  <a:pt x="919" y="15"/>
                </a:lnTo>
                <a:lnTo>
                  <a:pt x="913" y="84"/>
                </a:lnTo>
                <a:cubicBezTo>
                  <a:pt x="917" y="103"/>
                  <a:pt x="939" y="111"/>
                  <a:pt x="946" y="132"/>
                </a:cubicBezTo>
                <a:cubicBezTo>
                  <a:pt x="953" y="153"/>
                  <a:pt x="958" y="184"/>
                  <a:pt x="958" y="213"/>
                </a:cubicBezTo>
                <a:cubicBezTo>
                  <a:pt x="958" y="242"/>
                  <a:pt x="949" y="279"/>
                  <a:pt x="943" y="307"/>
                </a:cubicBezTo>
                <a:cubicBezTo>
                  <a:pt x="937" y="335"/>
                  <a:pt x="927" y="375"/>
                  <a:pt x="919" y="384"/>
                </a:cubicBezTo>
                <a:lnTo>
                  <a:pt x="897" y="363"/>
                </a:lnTo>
                <a:cubicBezTo>
                  <a:pt x="889" y="365"/>
                  <a:pt x="872" y="371"/>
                  <a:pt x="870" y="393"/>
                </a:cubicBezTo>
                <a:cubicBezTo>
                  <a:pt x="868" y="415"/>
                  <a:pt x="884" y="468"/>
                  <a:pt x="883" y="495"/>
                </a:cubicBezTo>
                <a:lnTo>
                  <a:pt x="865" y="558"/>
                </a:lnTo>
                <a:cubicBezTo>
                  <a:pt x="858" y="571"/>
                  <a:pt x="844" y="560"/>
                  <a:pt x="843" y="573"/>
                </a:cubicBezTo>
                <a:cubicBezTo>
                  <a:pt x="842" y="586"/>
                  <a:pt x="861" y="614"/>
                  <a:pt x="859" y="637"/>
                </a:cubicBezTo>
                <a:cubicBezTo>
                  <a:pt x="857" y="660"/>
                  <a:pt x="842" y="691"/>
                  <a:pt x="832" y="709"/>
                </a:cubicBezTo>
                <a:cubicBezTo>
                  <a:pt x="822" y="727"/>
                  <a:pt x="807" y="742"/>
                  <a:pt x="798" y="748"/>
                </a:cubicBezTo>
                <a:cubicBezTo>
                  <a:pt x="789" y="754"/>
                  <a:pt x="784" y="753"/>
                  <a:pt x="780" y="748"/>
                </a:cubicBezTo>
                <a:lnTo>
                  <a:pt x="778" y="721"/>
                </a:lnTo>
                <a:lnTo>
                  <a:pt x="798" y="697"/>
                </a:lnTo>
                <a:lnTo>
                  <a:pt x="798" y="670"/>
                </a:lnTo>
                <a:cubicBezTo>
                  <a:pt x="794" y="664"/>
                  <a:pt x="779" y="659"/>
                  <a:pt x="774" y="663"/>
                </a:cubicBezTo>
                <a:cubicBezTo>
                  <a:pt x="769" y="667"/>
                  <a:pt x="775" y="686"/>
                  <a:pt x="771" y="696"/>
                </a:cubicBezTo>
                <a:lnTo>
                  <a:pt x="751" y="723"/>
                </a:lnTo>
                <a:cubicBezTo>
                  <a:pt x="744" y="726"/>
                  <a:pt x="731" y="711"/>
                  <a:pt x="726" y="717"/>
                </a:cubicBezTo>
                <a:cubicBezTo>
                  <a:pt x="721" y="723"/>
                  <a:pt x="722" y="750"/>
                  <a:pt x="718" y="762"/>
                </a:cubicBezTo>
                <a:lnTo>
                  <a:pt x="700" y="790"/>
                </a:lnTo>
                <a:lnTo>
                  <a:pt x="684" y="784"/>
                </a:lnTo>
                <a:cubicBezTo>
                  <a:pt x="683" y="778"/>
                  <a:pt x="696" y="762"/>
                  <a:pt x="696" y="753"/>
                </a:cubicBezTo>
                <a:cubicBezTo>
                  <a:pt x="697" y="745"/>
                  <a:pt x="693" y="728"/>
                  <a:pt x="687" y="729"/>
                </a:cubicBezTo>
                <a:lnTo>
                  <a:pt x="661" y="759"/>
                </a:lnTo>
                <a:lnTo>
                  <a:pt x="622" y="795"/>
                </a:lnTo>
                <a:lnTo>
                  <a:pt x="621" y="781"/>
                </a:lnTo>
                <a:cubicBezTo>
                  <a:pt x="616" y="778"/>
                  <a:pt x="601" y="773"/>
                  <a:pt x="589" y="774"/>
                </a:cubicBezTo>
                <a:cubicBezTo>
                  <a:pt x="577" y="775"/>
                  <a:pt x="555" y="787"/>
                  <a:pt x="546" y="786"/>
                </a:cubicBezTo>
                <a:lnTo>
                  <a:pt x="534" y="766"/>
                </a:lnTo>
                <a:cubicBezTo>
                  <a:pt x="530" y="764"/>
                  <a:pt x="525" y="776"/>
                  <a:pt x="519" y="775"/>
                </a:cubicBezTo>
                <a:cubicBezTo>
                  <a:pt x="513" y="774"/>
                  <a:pt x="501" y="757"/>
                  <a:pt x="496" y="757"/>
                </a:cubicBezTo>
                <a:cubicBezTo>
                  <a:pt x="491" y="757"/>
                  <a:pt x="486" y="770"/>
                  <a:pt x="487" y="777"/>
                </a:cubicBezTo>
                <a:cubicBezTo>
                  <a:pt x="488" y="784"/>
                  <a:pt x="496" y="793"/>
                  <a:pt x="502" y="799"/>
                </a:cubicBezTo>
                <a:lnTo>
                  <a:pt x="522" y="816"/>
                </a:lnTo>
                <a:cubicBezTo>
                  <a:pt x="516" y="823"/>
                  <a:pt x="477" y="830"/>
                  <a:pt x="465" y="841"/>
                </a:cubicBezTo>
                <a:cubicBezTo>
                  <a:pt x="453" y="852"/>
                  <a:pt x="455" y="871"/>
                  <a:pt x="447" y="882"/>
                </a:cubicBezTo>
                <a:lnTo>
                  <a:pt x="417" y="904"/>
                </a:lnTo>
                <a:cubicBezTo>
                  <a:pt x="405" y="905"/>
                  <a:pt x="382" y="897"/>
                  <a:pt x="372" y="888"/>
                </a:cubicBezTo>
                <a:cubicBezTo>
                  <a:pt x="362" y="879"/>
                  <a:pt x="355" y="864"/>
                  <a:pt x="357" y="850"/>
                </a:cubicBezTo>
                <a:lnTo>
                  <a:pt x="387" y="805"/>
                </a:lnTo>
                <a:cubicBezTo>
                  <a:pt x="388" y="794"/>
                  <a:pt x="375" y="789"/>
                  <a:pt x="361" y="784"/>
                </a:cubicBezTo>
                <a:cubicBezTo>
                  <a:pt x="347" y="779"/>
                  <a:pt x="321" y="771"/>
                  <a:pt x="300" y="775"/>
                </a:cubicBezTo>
                <a:lnTo>
                  <a:pt x="247" y="802"/>
                </a:lnTo>
                <a:cubicBezTo>
                  <a:pt x="231" y="809"/>
                  <a:pt x="218" y="817"/>
                  <a:pt x="201" y="820"/>
                </a:cubicBezTo>
                <a:cubicBezTo>
                  <a:pt x="184" y="823"/>
                  <a:pt x="158" y="816"/>
                  <a:pt x="142" y="822"/>
                </a:cubicBezTo>
                <a:cubicBezTo>
                  <a:pt x="142" y="822"/>
                  <a:pt x="112" y="864"/>
                  <a:pt x="106" y="859"/>
                </a:cubicBezTo>
                <a:cubicBezTo>
                  <a:pt x="100" y="854"/>
                  <a:pt x="82" y="853"/>
                  <a:pt x="66" y="850"/>
                </a:cubicBezTo>
                <a:cubicBezTo>
                  <a:pt x="50" y="847"/>
                  <a:pt x="22" y="852"/>
                  <a:pt x="12" y="843"/>
                </a:cubicBezTo>
                <a:cubicBezTo>
                  <a:pt x="2" y="838"/>
                  <a:pt x="9" y="825"/>
                  <a:pt x="9" y="817"/>
                </a:cubicBezTo>
                <a:cubicBezTo>
                  <a:pt x="9" y="809"/>
                  <a:pt x="0" y="805"/>
                  <a:pt x="9" y="796"/>
                </a:cubicBezTo>
                <a:cubicBezTo>
                  <a:pt x="18" y="787"/>
                  <a:pt x="44" y="781"/>
                  <a:pt x="64" y="765"/>
                </a:cubicBezTo>
                <a:cubicBezTo>
                  <a:pt x="84" y="749"/>
                  <a:pt x="114" y="712"/>
                  <a:pt x="132" y="699"/>
                </a:cubicBezTo>
                <a:cubicBezTo>
                  <a:pt x="150" y="686"/>
                  <a:pt x="158" y="689"/>
                  <a:pt x="172" y="687"/>
                </a:cubicBezTo>
                <a:cubicBezTo>
                  <a:pt x="186" y="685"/>
                  <a:pt x="200" y="685"/>
                  <a:pt x="217" y="687"/>
                </a:cubicBezTo>
                <a:cubicBezTo>
                  <a:pt x="234" y="689"/>
                  <a:pt x="257" y="695"/>
                  <a:pt x="273" y="694"/>
                </a:cubicBezTo>
                <a:cubicBezTo>
                  <a:pt x="289" y="693"/>
                  <a:pt x="304" y="682"/>
                  <a:pt x="316" y="678"/>
                </a:cubicBezTo>
                <a:cubicBezTo>
                  <a:pt x="328" y="673"/>
                  <a:pt x="336" y="669"/>
                  <a:pt x="345" y="669"/>
                </a:cubicBezTo>
                <a:cubicBezTo>
                  <a:pt x="354" y="669"/>
                  <a:pt x="362" y="673"/>
                  <a:pt x="369" y="676"/>
                </a:cubicBezTo>
                <a:cubicBezTo>
                  <a:pt x="376" y="680"/>
                  <a:pt x="380" y="684"/>
                  <a:pt x="387" y="685"/>
                </a:cubicBezTo>
                <a:cubicBezTo>
                  <a:pt x="394" y="686"/>
                  <a:pt x="403" y="689"/>
                  <a:pt x="411" y="684"/>
                </a:cubicBezTo>
                <a:cubicBezTo>
                  <a:pt x="419" y="679"/>
                  <a:pt x="430" y="669"/>
                  <a:pt x="436" y="657"/>
                </a:cubicBezTo>
                <a:cubicBezTo>
                  <a:pt x="436" y="657"/>
                  <a:pt x="435" y="630"/>
                  <a:pt x="445" y="613"/>
                </a:cubicBezTo>
                <a:cubicBezTo>
                  <a:pt x="455" y="596"/>
                  <a:pt x="486" y="574"/>
                  <a:pt x="493" y="556"/>
                </a:cubicBezTo>
                <a:cubicBezTo>
                  <a:pt x="502" y="539"/>
                  <a:pt x="485" y="518"/>
                  <a:pt x="487" y="504"/>
                </a:cubicBezTo>
                <a:cubicBezTo>
                  <a:pt x="490" y="491"/>
                  <a:pt x="502" y="483"/>
                  <a:pt x="510" y="478"/>
                </a:cubicBezTo>
                <a:cubicBezTo>
                  <a:pt x="517" y="467"/>
                  <a:pt x="527" y="471"/>
                  <a:pt x="534" y="471"/>
                </a:cubicBezTo>
                <a:cubicBezTo>
                  <a:pt x="541" y="471"/>
                  <a:pt x="551" y="478"/>
                  <a:pt x="553" y="481"/>
                </a:cubicBezTo>
                <a:cubicBezTo>
                  <a:pt x="554" y="484"/>
                  <a:pt x="551" y="489"/>
                  <a:pt x="547" y="492"/>
                </a:cubicBezTo>
                <a:cubicBezTo>
                  <a:pt x="543" y="495"/>
                  <a:pt x="528" y="493"/>
                  <a:pt x="526" y="498"/>
                </a:cubicBezTo>
                <a:cubicBezTo>
                  <a:pt x="523" y="505"/>
                  <a:pt x="532" y="523"/>
                  <a:pt x="532" y="523"/>
                </a:cubicBezTo>
                <a:cubicBezTo>
                  <a:pt x="532" y="523"/>
                  <a:pt x="525" y="557"/>
                  <a:pt x="543" y="553"/>
                </a:cubicBezTo>
                <a:cubicBezTo>
                  <a:pt x="561" y="549"/>
                  <a:pt x="617" y="511"/>
                  <a:pt x="640" y="496"/>
                </a:cubicBezTo>
                <a:cubicBezTo>
                  <a:pt x="663" y="481"/>
                  <a:pt x="664" y="472"/>
                  <a:pt x="673" y="459"/>
                </a:cubicBezTo>
                <a:lnTo>
                  <a:pt x="693" y="420"/>
                </a:lnTo>
                <a:cubicBezTo>
                  <a:pt x="704" y="409"/>
                  <a:pt x="728" y="414"/>
                  <a:pt x="742" y="394"/>
                </a:cubicBezTo>
                <a:cubicBezTo>
                  <a:pt x="756" y="373"/>
                  <a:pt x="767" y="330"/>
                  <a:pt x="775" y="297"/>
                </a:cubicBezTo>
                <a:cubicBezTo>
                  <a:pt x="783" y="264"/>
                  <a:pt x="788" y="229"/>
                  <a:pt x="789" y="198"/>
                </a:cubicBezTo>
                <a:cubicBezTo>
                  <a:pt x="790" y="167"/>
                  <a:pt x="778" y="127"/>
                  <a:pt x="780" y="108"/>
                </a:cubicBezTo>
                <a:cubicBezTo>
                  <a:pt x="782" y="89"/>
                  <a:pt x="798" y="93"/>
                  <a:pt x="804" y="85"/>
                </a:cubicBezTo>
                <a:cubicBezTo>
                  <a:pt x="810" y="77"/>
                  <a:pt x="813" y="63"/>
                  <a:pt x="819" y="57"/>
                </a:cubicBezTo>
                <a:cubicBezTo>
                  <a:pt x="825" y="51"/>
                  <a:pt x="837" y="47"/>
                  <a:pt x="843" y="51"/>
                </a:cubicBezTo>
                <a:cubicBezTo>
                  <a:pt x="849" y="55"/>
                  <a:pt x="847" y="80"/>
                  <a:pt x="855" y="84"/>
                </a:cubicBezTo>
                <a:cubicBezTo>
                  <a:pt x="863" y="88"/>
                  <a:pt x="886" y="80"/>
                  <a:pt x="894" y="75"/>
                </a:cubicBezTo>
                <a:lnTo>
                  <a:pt x="903" y="54"/>
                </a:lnTo>
                <a:cubicBezTo>
                  <a:pt x="903" y="49"/>
                  <a:pt x="898" y="45"/>
                  <a:pt x="891" y="43"/>
                </a:cubicBezTo>
                <a:cubicBezTo>
                  <a:pt x="884" y="41"/>
                  <a:pt x="865" y="49"/>
                  <a:pt x="861" y="42"/>
                </a:cubicBezTo>
                <a:lnTo>
                  <a:pt x="867" y="0"/>
                </a:lnTo>
                <a:close/>
              </a:path>
            </a:pathLst>
          </a:custGeom>
          <a:noFill/>
          <a:ln w="12700">
            <a:solidFill>
              <a:srgbClr val="0000FF"/>
            </a:solidFill>
            <a:round/>
            <a:headEnd/>
            <a:tailEnd/>
          </a:ln>
        </p:spPr>
        <p:txBody>
          <a:bodyPr/>
          <a:lstStyle/>
          <a:p>
            <a:endParaRPr lang="ja-JP" altLang="en-US"/>
          </a:p>
        </p:txBody>
      </p:sp>
      <p:sp>
        <p:nvSpPr>
          <p:cNvPr id="12298" name="Freeform 9"/>
          <p:cNvSpPr>
            <a:spLocks noChangeAspect="1"/>
          </p:cNvSpPr>
          <p:nvPr/>
        </p:nvSpPr>
        <p:spPr bwMode="auto">
          <a:xfrm>
            <a:off x="4467225" y="3067050"/>
            <a:ext cx="46038" cy="60325"/>
          </a:xfrm>
          <a:custGeom>
            <a:avLst/>
            <a:gdLst>
              <a:gd name="T0" fmla="*/ 2147483647 w 32"/>
              <a:gd name="T1" fmla="*/ 2147483647 h 42"/>
              <a:gd name="T2" fmla="*/ 2147483647 w 32"/>
              <a:gd name="T3" fmla="*/ 2147483647 h 42"/>
              <a:gd name="T4" fmla="*/ 2147483647 w 32"/>
              <a:gd name="T5" fmla="*/ 2147483647 h 42"/>
              <a:gd name="T6" fmla="*/ 2147483647 w 32"/>
              <a:gd name="T7" fmla="*/ 0 h 42"/>
              <a:gd name="T8" fmla="*/ 2147483647 w 32"/>
              <a:gd name="T9" fmla="*/ 2147483647 h 42"/>
              <a:gd name="T10" fmla="*/ 2147483647 w 32"/>
              <a:gd name="T11" fmla="*/ 2147483647 h 42"/>
              <a:gd name="T12" fmla="*/ 2147483647 w 32"/>
              <a:gd name="T13" fmla="*/ 2147483647 h 42"/>
              <a:gd name="T14" fmla="*/ 0 60000 65536"/>
              <a:gd name="T15" fmla="*/ 0 60000 65536"/>
              <a:gd name="T16" fmla="*/ 0 60000 65536"/>
              <a:gd name="T17" fmla="*/ 0 60000 65536"/>
              <a:gd name="T18" fmla="*/ 0 60000 65536"/>
              <a:gd name="T19" fmla="*/ 0 60000 65536"/>
              <a:gd name="T20" fmla="*/ 0 60000 65536"/>
              <a:gd name="T21" fmla="*/ 0 w 32"/>
              <a:gd name="T22" fmla="*/ 0 h 42"/>
              <a:gd name="T23" fmla="*/ 32 w 32"/>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42">
                <a:moveTo>
                  <a:pt x="3" y="42"/>
                </a:moveTo>
                <a:cubicBezTo>
                  <a:pt x="0" y="42"/>
                  <a:pt x="9" y="32"/>
                  <a:pt x="9" y="27"/>
                </a:cubicBezTo>
                <a:cubicBezTo>
                  <a:pt x="9" y="22"/>
                  <a:pt x="0" y="18"/>
                  <a:pt x="3" y="14"/>
                </a:cubicBezTo>
                <a:lnTo>
                  <a:pt x="27" y="0"/>
                </a:lnTo>
                <a:cubicBezTo>
                  <a:pt x="30" y="1"/>
                  <a:pt x="21" y="15"/>
                  <a:pt x="21" y="20"/>
                </a:cubicBezTo>
                <a:cubicBezTo>
                  <a:pt x="21" y="25"/>
                  <a:pt x="32" y="26"/>
                  <a:pt x="29" y="30"/>
                </a:cubicBezTo>
                <a:cubicBezTo>
                  <a:pt x="29" y="30"/>
                  <a:pt x="6" y="42"/>
                  <a:pt x="3" y="42"/>
                </a:cubicBezTo>
                <a:close/>
              </a:path>
            </a:pathLst>
          </a:custGeom>
          <a:noFill/>
          <a:ln w="12700">
            <a:solidFill>
              <a:srgbClr val="0000FF"/>
            </a:solidFill>
            <a:round/>
            <a:headEnd/>
            <a:tailEnd/>
          </a:ln>
        </p:spPr>
        <p:txBody>
          <a:bodyPr/>
          <a:lstStyle/>
          <a:p>
            <a:endParaRPr lang="ja-JP" altLang="en-US"/>
          </a:p>
        </p:txBody>
      </p:sp>
      <p:sp>
        <p:nvSpPr>
          <p:cNvPr id="12299" name="Freeform 10"/>
          <p:cNvSpPr>
            <a:spLocks noChangeAspect="1"/>
          </p:cNvSpPr>
          <p:nvPr/>
        </p:nvSpPr>
        <p:spPr bwMode="auto">
          <a:xfrm>
            <a:off x="3686175" y="3683000"/>
            <a:ext cx="319088" cy="233363"/>
          </a:xfrm>
          <a:custGeom>
            <a:avLst/>
            <a:gdLst>
              <a:gd name="T0" fmla="*/ 2147483647 w 222"/>
              <a:gd name="T1" fmla="*/ 2147483647 h 163"/>
              <a:gd name="T2" fmla="*/ 2147483647 w 222"/>
              <a:gd name="T3" fmla="*/ 2147483647 h 163"/>
              <a:gd name="T4" fmla="*/ 2147483647 w 222"/>
              <a:gd name="T5" fmla="*/ 2147483647 h 163"/>
              <a:gd name="T6" fmla="*/ 2147483647 w 222"/>
              <a:gd name="T7" fmla="*/ 2147483647 h 163"/>
              <a:gd name="T8" fmla="*/ 2147483647 w 222"/>
              <a:gd name="T9" fmla="*/ 2147483647 h 163"/>
              <a:gd name="T10" fmla="*/ 2147483647 w 222"/>
              <a:gd name="T11" fmla="*/ 2147483647 h 163"/>
              <a:gd name="T12" fmla="*/ 2147483647 w 222"/>
              <a:gd name="T13" fmla="*/ 2147483647 h 163"/>
              <a:gd name="T14" fmla="*/ 2147483647 w 222"/>
              <a:gd name="T15" fmla="*/ 2147483647 h 163"/>
              <a:gd name="T16" fmla="*/ 2147483647 w 222"/>
              <a:gd name="T17" fmla="*/ 2147483647 h 163"/>
              <a:gd name="T18" fmla="*/ 2147483647 w 222"/>
              <a:gd name="T19" fmla="*/ 2147483647 h 163"/>
              <a:gd name="T20" fmla="*/ 2147483647 w 222"/>
              <a:gd name="T21" fmla="*/ 2147483647 h 163"/>
              <a:gd name="T22" fmla="*/ 2147483647 w 222"/>
              <a:gd name="T23" fmla="*/ 2147483647 h 163"/>
              <a:gd name="T24" fmla="*/ 2147483647 w 222"/>
              <a:gd name="T25" fmla="*/ 2147483647 h 163"/>
              <a:gd name="T26" fmla="*/ 2147483647 w 222"/>
              <a:gd name="T27" fmla="*/ 2147483647 h 163"/>
              <a:gd name="T28" fmla="*/ 2147483647 w 222"/>
              <a:gd name="T29" fmla="*/ 2147483647 h 163"/>
              <a:gd name="T30" fmla="*/ 2147483647 w 222"/>
              <a:gd name="T31" fmla="*/ 2147483647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2"/>
              <a:gd name="T49" fmla="*/ 0 h 163"/>
              <a:gd name="T50" fmla="*/ 222 w 222"/>
              <a:gd name="T51" fmla="*/ 163 h 1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2" h="163">
                <a:moveTo>
                  <a:pt x="88" y="163"/>
                </a:moveTo>
                <a:lnTo>
                  <a:pt x="51" y="152"/>
                </a:lnTo>
                <a:lnTo>
                  <a:pt x="34" y="137"/>
                </a:lnTo>
                <a:cubicBezTo>
                  <a:pt x="31" y="130"/>
                  <a:pt x="36" y="115"/>
                  <a:pt x="31" y="110"/>
                </a:cubicBezTo>
                <a:cubicBezTo>
                  <a:pt x="26" y="105"/>
                  <a:pt x="0" y="114"/>
                  <a:pt x="4" y="107"/>
                </a:cubicBezTo>
                <a:cubicBezTo>
                  <a:pt x="8" y="100"/>
                  <a:pt x="39" y="82"/>
                  <a:pt x="51" y="70"/>
                </a:cubicBezTo>
                <a:cubicBezTo>
                  <a:pt x="63" y="58"/>
                  <a:pt x="67" y="39"/>
                  <a:pt x="75" y="35"/>
                </a:cubicBezTo>
                <a:lnTo>
                  <a:pt x="106" y="43"/>
                </a:lnTo>
                <a:lnTo>
                  <a:pt x="130" y="38"/>
                </a:lnTo>
                <a:cubicBezTo>
                  <a:pt x="136" y="34"/>
                  <a:pt x="127" y="22"/>
                  <a:pt x="139" y="17"/>
                </a:cubicBezTo>
                <a:cubicBezTo>
                  <a:pt x="151" y="12"/>
                  <a:pt x="188" y="0"/>
                  <a:pt x="201" y="5"/>
                </a:cubicBezTo>
                <a:cubicBezTo>
                  <a:pt x="214" y="10"/>
                  <a:pt x="222" y="35"/>
                  <a:pt x="220" y="50"/>
                </a:cubicBezTo>
                <a:cubicBezTo>
                  <a:pt x="218" y="65"/>
                  <a:pt x="204" y="90"/>
                  <a:pt x="190" y="97"/>
                </a:cubicBezTo>
                <a:cubicBezTo>
                  <a:pt x="176" y="104"/>
                  <a:pt x="152" y="90"/>
                  <a:pt x="136" y="94"/>
                </a:cubicBezTo>
                <a:cubicBezTo>
                  <a:pt x="120" y="98"/>
                  <a:pt x="104" y="107"/>
                  <a:pt x="96" y="118"/>
                </a:cubicBezTo>
                <a:lnTo>
                  <a:pt x="88" y="163"/>
                </a:lnTo>
                <a:close/>
              </a:path>
            </a:pathLst>
          </a:custGeom>
          <a:noFill/>
          <a:ln w="12700">
            <a:solidFill>
              <a:srgbClr val="0000FF"/>
            </a:solidFill>
            <a:round/>
            <a:headEnd/>
            <a:tailEnd/>
          </a:ln>
        </p:spPr>
        <p:txBody>
          <a:bodyPr/>
          <a:lstStyle/>
          <a:p>
            <a:endParaRPr lang="ja-JP" altLang="en-US"/>
          </a:p>
        </p:txBody>
      </p:sp>
      <p:sp>
        <p:nvSpPr>
          <p:cNvPr id="12300" name="Freeform 11"/>
          <p:cNvSpPr>
            <a:spLocks noChangeAspect="1"/>
          </p:cNvSpPr>
          <p:nvPr/>
        </p:nvSpPr>
        <p:spPr bwMode="auto">
          <a:xfrm>
            <a:off x="3378200" y="3733800"/>
            <a:ext cx="296863" cy="446088"/>
          </a:xfrm>
          <a:custGeom>
            <a:avLst/>
            <a:gdLst>
              <a:gd name="T0" fmla="*/ 2147483647 w 207"/>
              <a:gd name="T1" fmla="*/ 2147483647 h 311"/>
              <a:gd name="T2" fmla="*/ 2147483647 w 207"/>
              <a:gd name="T3" fmla="*/ 2147483647 h 311"/>
              <a:gd name="T4" fmla="*/ 2147483647 w 207"/>
              <a:gd name="T5" fmla="*/ 2147483647 h 311"/>
              <a:gd name="T6" fmla="*/ 2147483647 w 207"/>
              <a:gd name="T7" fmla="*/ 2147483647 h 311"/>
              <a:gd name="T8" fmla="*/ 2147483647 w 207"/>
              <a:gd name="T9" fmla="*/ 2147483647 h 311"/>
              <a:gd name="T10" fmla="*/ 0 w 207"/>
              <a:gd name="T11" fmla="*/ 2147483647 h 311"/>
              <a:gd name="T12" fmla="*/ 2147483647 w 207"/>
              <a:gd name="T13" fmla="*/ 2147483647 h 311"/>
              <a:gd name="T14" fmla="*/ 2147483647 w 207"/>
              <a:gd name="T15" fmla="*/ 2147483647 h 311"/>
              <a:gd name="T16" fmla="*/ 2147483647 w 207"/>
              <a:gd name="T17" fmla="*/ 2147483647 h 311"/>
              <a:gd name="T18" fmla="*/ 2147483647 w 207"/>
              <a:gd name="T19" fmla="*/ 2147483647 h 311"/>
              <a:gd name="T20" fmla="*/ 2147483647 w 207"/>
              <a:gd name="T21" fmla="*/ 2147483647 h 311"/>
              <a:gd name="T22" fmla="*/ 2147483647 w 207"/>
              <a:gd name="T23" fmla="*/ 2147483647 h 311"/>
              <a:gd name="T24" fmla="*/ 2147483647 w 207"/>
              <a:gd name="T25" fmla="*/ 2147483647 h 311"/>
              <a:gd name="T26" fmla="*/ 2147483647 w 207"/>
              <a:gd name="T27" fmla="*/ 2147483647 h 311"/>
              <a:gd name="T28" fmla="*/ 2147483647 w 207"/>
              <a:gd name="T29" fmla="*/ 2147483647 h 311"/>
              <a:gd name="T30" fmla="*/ 2147483647 w 207"/>
              <a:gd name="T31" fmla="*/ 2147483647 h 311"/>
              <a:gd name="T32" fmla="*/ 2147483647 w 207"/>
              <a:gd name="T33" fmla="*/ 2147483647 h 311"/>
              <a:gd name="T34" fmla="*/ 2147483647 w 207"/>
              <a:gd name="T35" fmla="*/ 2147483647 h 311"/>
              <a:gd name="T36" fmla="*/ 2147483647 w 207"/>
              <a:gd name="T37" fmla="*/ 2147483647 h 311"/>
              <a:gd name="T38" fmla="*/ 2147483647 w 207"/>
              <a:gd name="T39" fmla="*/ 2147483647 h 311"/>
              <a:gd name="T40" fmla="*/ 2147483647 w 207"/>
              <a:gd name="T41" fmla="*/ 2147483647 h 311"/>
              <a:gd name="T42" fmla="*/ 2147483647 w 207"/>
              <a:gd name="T43" fmla="*/ 2147483647 h 311"/>
              <a:gd name="T44" fmla="*/ 2147483647 w 207"/>
              <a:gd name="T45" fmla="*/ 2147483647 h 311"/>
              <a:gd name="T46" fmla="*/ 2147483647 w 207"/>
              <a:gd name="T47" fmla="*/ 2147483647 h 311"/>
              <a:gd name="T48" fmla="*/ 2147483647 w 207"/>
              <a:gd name="T49" fmla="*/ 2147483647 h 311"/>
              <a:gd name="T50" fmla="*/ 2147483647 w 207"/>
              <a:gd name="T51" fmla="*/ 2147483647 h 311"/>
              <a:gd name="T52" fmla="*/ 2147483647 w 207"/>
              <a:gd name="T53" fmla="*/ 2147483647 h 311"/>
              <a:gd name="T54" fmla="*/ 2147483647 w 207"/>
              <a:gd name="T55" fmla="*/ 2147483647 h 311"/>
              <a:gd name="T56" fmla="*/ 2147483647 w 207"/>
              <a:gd name="T57" fmla="*/ 2147483647 h 311"/>
              <a:gd name="T58" fmla="*/ 2147483647 w 207"/>
              <a:gd name="T59" fmla="*/ 2147483647 h 311"/>
              <a:gd name="T60" fmla="*/ 2147483647 w 207"/>
              <a:gd name="T61" fmla="*/ 2147483647 h 311"/>
              <a:gd name="T62" fmla="*/ 2147483647 w 207"/>
              <a:gd name="T63" fmla="*/ 2147483647 h 311"/>
              <a:gd name="T64" fmla="*/ 2147483647 w 207"/>
              <a:gd name="T65" fmla="*/ 2147483647 h 311"/>
              <a:gd name="T66" fmla="*/ 2147483647 w 207"/>
              <a:gd name="T67" fmla="*/ 2147483647 h 311"/>
              <a:gd name="T68" fmla="*/ 2147483647 w 207"/>
              <a:gd name="T69" fmla="*/ 2147483647 h 311"/>
              <a:gd name="T70" fmla="*/ 2147483647 w 207"/>
              <a:gd name="T71" fmla="*/ 2147483647 h 311"/>
              <a:gd name="T72" fmla="*/ 2147483647 w 207"/>
              <a:gd name="T73" fmla="*/ 2147483647 h 311"/>
              <a:gd name="T74" fmla="*/ 2147483647 w 207"/>
              <a:gd name="T75" fmla="*/ 2147483647 h 311"/>
              <a:gd name="T76" fmla="*/ 2147483647 w 207"/>
              <a:gd name="T77" fmla="*/ 0 h 311"/>
              <a:gd name="T78" fmla="*/ 2147483647 w 207"/>
              <a:gd name="T79" fmla="*/ 2147483647 h 31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7"/>
              <a:gd name="T121" fmla="*/ 0 h 311"/>
              <a:gd name="T122" fmla="*/ 207 w 207"/>
              <a:gd name="T123" fmla="*/ 311 h 31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7" h="311">
                <a:moveTo>
                  <a:pt x="50" y="29"/>
                </a:moveTo>
                <a:lnTo>
                  <a:pt x="42" y="53"/>
                </a:lnTo>
                <a:lnTo>
                  <a:pt x="8" y="74"/>
                </a:lnTo>
                <a:lnTo>
                  <a:pt x="23" y="92"/>
                </a:lnTo>
                <a:lnTo>
                  <a:pt x="27" y="108"/>
                </a:lnTo>
                <a:cubicBezTo>
                  <a:pt x="23" y="114"/>
                  <a:pt x="3" y="120"/>
                  <a:pt x="0" y="126"/>
                </a:cubicBezTo>
                <a:cubicBezTo>
                  <a:pt x="0" y="131"/>
                  <a:pt x="0" y="140"/>
                  <a:pt x="11" y="143"/>
                </a:cubicBezTo>
                <a:cubicBezTo>
                  <a:pt x="16" y="146"/>
                  <a:pt x="25" y="136"/>
                  <a:pt x="30" y="137"/>
                </a:cubicBezTo>
                <a:cubicBezTo>
                  <a:pt x="35" y="138"/>
                  <a:pt x="37" y="145"/>
                  <a:pt x="42" y="147"/>
                </a:cubicBezTo>
                <a:cubicBezTo>
                  <a:pt x="47" y="149"/>
                  <a:pt x="57" y="151"/>
                  <a:pt x="60" y="147"/>
                </a:cubicBezTo>
                <a:cubicBezTo>
                  <a:pt x="67" y="143"/>
                  <a:pt x="60" y="134"/>
                  <a:pt x="60" y="126"/>
                </a:cubicBezTo>
                <a:cubicBezTo>
                  <a:pt x="60" y="119"/>
                  <a:pt x="59" y="106"/>
                  <a:pt x="62" y="104"/>
                </a:cubicBezTo>
                <a:cubicBezTo>
                  <a:pt x="64" y="100"/>
                  <a:pt x="78" y="109"/>
                  <a:pt x="81" y="116"/>
                </a:cubicBezTo>
                <a:cubicBezTo>
                  <a:pt x="84" y="123"/>
                  <a:pt x="83" y="137"/>
                  <a:pt x="83" y="146"/>
                </a:cubicBezTo>
                <a:cubicBezTo>
                  <a:pt x="85" y="157"/>
                  <a:pt x="87" y="163"/>
                  <a:pt x="84" y="171"/>
                </a:cubicBezTo>
                <a:lnTo>
                  <a:pt x="62" y="197"/>
                </a:lnTo>
                <a:lnTo>
                  <a:pt x="54" y="240"/>
                </a:lnTo>
                <a:lnTo>
                  <a:pt x="62" y="275"/>
                </a:lnTo>
                <a:lnTo>
                  <a:pt x="65" y="297"/>
                </a:lnTo>
                <a:lnTo>
                  <a:pt x="84" y="294"/>
                </a:lnTo>
                <a:lnTo>
                  <a:pt x="86" y="281"/>
                </a:lnTo>
                <a:lnTo>
                  <a:pt x="84" y="260"/>
                </a:lnTo>
                <a:lnTo>
                  <a:pt x="96" y="242"/>
                </a:lnTo>
                <a:cubicBezTo>
                  <a:pt x="100" y="241"/>
                  <a:pt x="110" y="249"/>
                  <a:pt x="111" y="254"/>
                </a:cubicBezTo>
                <a:cubicBezTo>
                  <a:pt x="113" y="259"/>
                  <a:pt x="104" y="266"/>
                  <a:pt x="104" y="272"/>
                </a:cubicBezTo>
                <a:lnTo>
                  <a:pt x="114" y="281"/>
                </a:lnTo>
                <a:lnTo>
                  <a:pt x="107" y="300"/>
                </a:lnTo>
                <a:lnTo>
                  <a:pt x="117" y="311"/>
                </a:lnTo>
                <a:lnTo>
                  <a:pt x="137" y="300"/>
                </a:lnTo>
                <a:lnTo>
                  <a:pt x="144" y="267"/>
                </a:lnTo>
                <a:lnTo>
                  <a:pt x="167" y="255"/>
                </a:lnTo>
                <a:lnTo>
                  <a:pt x="173" y="183"/>
                </a:lnTo>
                <a:lnTo>
                  <a:pt x="189" y="162"/>
                </a:lnTo>
                <a:lnTo>
                  <a:pt x="207" y="101"/>
                </a:lnTo>
                <a:lnTo>
                  <a:pt x="186" y="75"/>
                </a:lnTo>
                <a:lnTo>
                  <a:pt x="174" y="47"/>
                </a:lnTo>
                <a:lnTo>
                  <a:pt x="125" y="26"/>
                </a:lnTo>
                <a:lnTo>
                  <a:pt x="114" y="6"/>
                </a:lnTo>
                <a:lnTo>
                  <a:pt x="54" y="0"/>
                </a:lnTo>
                <a:lnTo>
                  <a:pt x="50" y="29"/>
                </a:lnTo>
                <a:close/>
              </a:path>
            </a:pathLst>
          </a:custGeom>
          <a:noFill/>
          <a:ln w="12700">
            <a:solidFill>
              <a:srgbClr val="0000FF"/>
            </a:solidFill>
            <a:round/>
            <a:headEnd/>
            <a:tailEnd/>
          </a:ln>
        </p:spPr>
        <p:txBody>
          <a:bodyPr/>
          <a:lstStyle/>
          <a:p>
            <a:endParaRPr lang="ja-JP" altLang="en-US"/>
          </a:p>
        </p:txBody>
      </p:sp>
      <p:sp>
        <p:nvSpPr>
          <p:cNvPr id="12301" name="Freeform 12"/>
          <p:cNvSpPr>
            <a:spLocks noChangeAspect="1"/>
          </p:cNvSpPr>
          <p:nvPr/>
        </p:nvSpPr>
        <p:spPr bwMode="auto">
          <a:xfrm>
            <a:off x="3130550" y="4802188"/>
            <a:ext cx="77788" cy="98425"/>
          </a:xfrm>
          <a:custGeom>
            <a:avLst/>
            <a:gdLst>
              <a:gd name="T0" fmla="*/ 2147483647 w 54"/>
              <a:gd name="T1" fmla="*/ 2147483647 h 69"/>
              <a:gd name="T2" fmla="*/ 2147483647 w 54"/>
              <a:gd name="T3" fmla="*/ 2147483647 h 69"/>
              <a:gd name="T4" fmla="*/ 2147483647 w 54"/>
              <a:gd name="T5" fmla="*/ 2147483647 h 69"/>
              <a:gd name="T6" fmla="*/ 2147483647 w 54"/>
              <a:gd name="T7" fmla="*/ 2147483647 h 69"/>
              <a:gd name="T8" fmla="*/ 2147483647 w 54"/>
              <a:gd name="T9" fmla="*/ 2147483647 h 69"/>
              <a:gd name="T10" fmla="*/ 2147483647 w 54"/>
              <a:gd name="T11" fmla="*/ 2147483647 h 69"/>
              <a:gd name="T12" fmla="*/ 2147483647 w 54"/>
              <a:gd name="T13" fmla="*/ 2147483647 h 69"/>
              <a:gd name="T14" fmla="*/ 2147483647 w 54"/>
              <a:gd name="T15" fmla="*/ 2147483647 h 69"/>
              <a:gd name="T16" fmla="*/ 2147483647 w 54"/>
              <a:gd name="T17" fmla="*/ 2147483647 h 69"/>
              <a:gd name="T18" fmla="*/ 2147483647 w 54"/>
              <a:gd name="T19" fmla="*/ 2147483647 h 6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
              <a:gd name="T31" fmla="*/ 0 h 69"/>
              <a:gd name="T32" fmla="*/ 54 w 54"/>
              <a:gd name="T33" fmla="*/ 69 h 6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 h="69">
                <a:moveTo>
                  <a:pt x="6" y="68"/>
                </a:moveTo>
                <a:cubicBezTo>
                  <a:pt x="3" y="67"/>
                  <a:pt x="0" y="53"/>
                  <a:pt x="1" y="47"/>
                </a:cubicBezTo>
                <a:cubicBezTo>
                  <a:pt x="2" y="41"/>
                  <a:pt x="12" y="37"/>
                  <a:pt x="15" y="32"/>
                </a:cubicBezTo>
                <a:cubicBezTo>
                  <a:pt x="18" y="27"/>
                  <a:pt x="16" y="17"/>
                  <a:pt x="19" y="14"/>
                </a:cubicBezTo>
                <a:cubicBezTo>
                  <a:pt x="22" y="11"/>
                  <a:pt x="31" y="13"/>
                  <a:pt x="36" y="11"/>
                </a:cubicBezTo>
                <a:cubicBezTo>
                  <a:pt x="41" y="9"/>
                  <a:pt x="48" y="0"/>
                  <a:pt x="51" y="1"/>
                </a:cubicBezTo>
                <a:lnTo>
                  <a:pt x="54" y="19"/>
                </a:lnTo>
                <a:lnTo>
                  <a:pt x="30" y="35"/>
                </a:lnTo>
                <a:lnTo>
                  <a:pt x="22" y="55"/>
                </a:lnTo>
                <a:cubicBezTo>
                  <a:pt x="18" y="60"/>
                  <a:pt x="9" y="69"/>
                  <a:pt x="6" y="68"/>
                </a:cubicBezTo>
                <a:close/>
              </a:path>
            </a:pathLst>
          </a:custGeom>
          <a:noFill/>
          <a:ln w="12700">
            <a:solidFill>
              <a:srgbClr val="0000FF"/>
            </a:solidFill>
            <a:round/>
            <a:headEnd/>
            <a:tailEnd/>
          </a:ln>
        </p:spPr>
        <p:txBody>
          <a:bodyPr/>
          <a:lstStyle/>
          <a:p>
            <a:endParaRPr lang="ja-JP" altLang="en-US"/>
          </a:p>
        </p:txBody>
      </p:sp>
      <p:sp>
        <p:nvSpPr>
          <p:cNvPr id="12302" name="Freeform 13"/>
          <p:cNvSpPr>
            <a:spLocks noChangeAspect="1"/>
          </p:cNvSpPr>
          <p:nvPr/>
        </p:nvSpPr>
        <p:spPr bwMode="auto">
          <a:xfrm>
            <a:off x="3330575" y="4586288"/>
            <a:ext cx="55563" cy="41275"/>
          </a:xfrm>
          <a:custGeom>
            <a:avLst/>
            <a:gdLst>
              <a:gd name="T0" fmla="*/ 2147483647 w 39"/>
              <a:gd name="T1" fmla="*/ 2147483647 h 28"/>
              <a:gd name="T2" fmla="*/ 2147483647 w 39"/>
              <a:gd name="T3" fmla="*/ 2147483647 h 28"/>
              <a:gd name="T4" fmla="*/ 2147483647 w 39"/>
              <a:gd name="T5" fmla="*/ 2147483647 h 28"/>
              <a:gd name="T6" fmla="*/ 2147483647 w 39"/>
              <a:gd name="T7" fmla="*/ 2147483647 h 28"/>
              <a:gd name="T8" fmla="*/ 2147483647 w 39"/>
              <a:gd name="T9" fmla="*/ 2147483647 h 28"/>
              <a:gd name="T10" fmla="*/ 2147483647 w 39"/>
              <a:gd name="T11" fmla="*/ 2147483647 h 28"/>
              <a:gd name="T12" fmla="*/ 0 60000 65536"/>
              <a:gd name="T13" fmla="*/ 0 60000 65536"/>
              <a:gd name="T14" fmla="*/ 0 60000 65536"/>
              <a:gd name="T15" fmla="*/ 0 60000 65536"/>
              <a:gd name="T16" fmla="*/ 0 60000 65536"/>
              <a:gd name="T17" fmla="*/ 0 60000 65536"/>
              <a:gd name="T18" fmla="*/ 0 w 39"/>
              <a:gd name="T19" fmla="*/ 0 h 28"/>
              <a:gd name="T20" fmla="*/ 39 w 39"/>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9" h="28">
                <a:moveTo>
                  <a:pt x="6" y="28"/>
                </a:moveTo>
                <a:cubicBezTo>
                  <a:pt x="3" y="27"/>
                  <a:pt x="0" y="17"/>
                  <a:pt x="2" y="13"/>
                </a:cubicBezTo>
                <a:cubicBezTo>
                  <a:pt x="4" y="9"/>
                  <a:pt x="14" y="9"/>
                  <a:pt x="20" y="7"/>
                </a:cubicBezTo>
                <a:cubicBezTo>
                  <a:pt x="26" y="5"/>
                  <a:pt x="38" y="0"/>
                  <a:pt x="39" y="2"/>
                </a:cubicBezTo>
                <a:lnTo>
                  <a:pt x="26" y="17"/>
                </a:lnTo>
                <a:cubicBezTo>
                  <a:pt x="20" y="21"/>
                  <a:pt x="11" y="26"/>
                  <a:pt x="6" y="28"/>
                </a:cubicBezTo>
                <a:close/>
              </a:path>
            </a:pathLst>
          </a:custGeom>
          <a:noFill/>
          <a:ln w="12700">
            <a:solidFill>
              <a:srgbClr val="0000FF"/>
            </a:solidFill>
            <a:round/>
            <a:headEnd/>
            <a:tailEnd/>
          </a:ln>
        </p:spPr>
        <p:txBody>
          <a:bodyPr/>
          <a:lstStyle/>
          <a:p>
            <a:endParaRPr lang="ja-JP" altLang="en-US"/>
          </a:p>
        </p:txBody>
      </p:sp>
      <p:sp>
        <p:nvSpPr>
          <p:cNvPr id="12303" name="Freeform 14"/>
          <p:cNvSpPr>
            <a:spLocks noChangeAspect="1"/>
          </p:cNvSpPr>
          <p:nvPr/>
        </p:nvSpPr>
        <p:spPr bwMode="auto">
          <a:xfrm>
            <a:off x="3282950" y="4667250"/>
            <a:ext cx="30163" cy="25400"/>
          </a:xfrm>
          <a:custGeom>
            <a:avLst/>
            <a:gdLst>
              <a:gd name="T0" fmla="*/ 2147483647 w 21"/>
              <a:gd name="T1" fmla="*/ 2147483647 h 18"/>
              <a:gd name="T2" fmla="*/ 2147483647 w 21"/>
              <a:gd name="T3" fmla="*/ 2147483647 h 18"/>
              <a:gd name="T4" fmla="*/ 2147483647 w 21"/>
              <a:gd name="T5" fmla="*/ 2147483647 h 18"/>
              <a:gd name="T6" fmla="*/ 2147483647 w 21"/>
              <a:gd name="T7" fmla="*/ 2147483647 h 18"/>
              <a:gd name="T8" fmla="*/ 0 60000 65536"/>
              <a:gd name="T9" fmla="*/ 0 60000 65536"/>
              <a:gd name="T10" fmla="*/ 0 60000 65536"/>
              <a:gd name="T11" fmla="*/ 0 60000 65536"/>
              <a:gd name="T12" fmla="*/ 0 w 21"/>
              <a:gd name="T13" fmla="*/ 0 h 18"/>
              <a:gd name="T14" fmla="*/ 21 w 21"/>
              <a:gd name="T15" fmla="*/ 18 h 18"/>
            </a:gdLst>
            <a:ahLst/>
            <a:cxnLst>
              <a:cxn ang="T8">
                <a:pos x="T0" y="T1"/>
              </a:cxn>
              <a:cxn ang="T9">
                <a:pos x="T2" y="T3"/>
              </a:cxn>
              <a:cxn ang="T10">
                <a:pos x="T4" y="T5"/>
              </a:cxn>
              <a:cxn ang="T11">
                <a:pos x="T6" y="T7"/>
              </a:cxn>
            </a:cxnLst>
            <a:rect l="T12" t="T13" r="T14" b="T15"/>
            <a:pathLst>
              <a:path w="21" h="18">
                <a:moveTo>
                  <a:pt x="5" y="18"/>
                </a:moveTo>
                <a:cubicBezTo>
                  <a:pt x="2" y="17"/>
                  <a:pt x="0" y="4"/>
                  <a:pt x="3" y="2"/>
                </a:cubicBezTo>
                <a:cubicBezTo>
                  <a:pt x="8" y="0"/>
                  <a:pt x="21" y="6"/>
                  <a:pt x="21" y="9"/>
                </a:cubicBezTo>
                <a:cubicBezTo>
                  <a:pt x="21" y="12"/>
                  <a:pt x="11" y="16"/>
                  <a:pt x="5" y="18"/>
                </a:cubicBezTo>
                <a:close/>
              </a:path>
            </a:pathLst>
          </a:custGeom>
          <a:noFill/>
          <a:ln w="12700">
            <a:solidFill>
              <a:srgbClr val="0000FF"/>
            </a:solidFill>
            <a:round/>
            <a:headEnd/>
            <a:tailEnd/>
          </a:ln>
        </p:spPr>
        <p:txBody>
          <a:bodyPr/>
          <a:lstStyle/>
          <a:p>
            <a:endParaRPr lang="ja-JP" altLang="en-US"/>
          </a:p>
        </p:txBody>
      </p:sp>
      <p:sp>
        <p:nvSpPr>
          <p:cNvPr id="12304" name="Freeform 15"/>
          <p:cNvSpPr>
            <a:spLocks noChangeAspect="1"/>
          </p:cNvSpPr>
          <p:nvPr/>
        </p:nvSpPr>
        <p:spPr bwMode="auto">
          <a:xfrm>
            <a:off x="3217863" y="4703763"/>
            <a:ext cx="28575" cy="23812"/>
          </a:xfrm>
          <a:custGeom>
            <a:avLst/>
            <a:gdLst>
              <a:gd name="T0" fmla="*/ 2147483647 w 20"/>
              <a:gd name="T1" fmla="*/ 2147483647 h 16"/>
              <a:gd name="T2" fmla="*/ 2147483647 w 20"/>
              <a:gd name="T3" fmla="*/ 2147483647 h 16"/>
              <a:gd name="T4" fmla="*/ 2147483647 w 20"/>
              <a:gd name="T5" fmla="*/ 2147483647 h 16"/>
              <a:gd name="T6" fmla="*/ 2147483647 w 20"/>
              <a:gd name="T7" fmla="*/ 2147483647 h 16"/>
              <a:gd name="T8" fmla="*/ 0 60000 65536"/>
              <a:gd name="T9" fmla="*/ 0 60000 65536"/>
              <a:gd name="T10" fmla="*/ 0 60000 65536"/>
              <a:gd name="T11" fmla="*/ 0 60000 65536"/>
              <a:gd name="T12" fmla="*/ 0 w 20"/>
              <a:gd name="T13" fmla="*/ 0 h 16"/>
              <a:gd name="T14" fmla="*/ 20 w 20"/>
              <a:gd name="T15" fmla="*/ 16 h 16"/>
            </a:gdLst>
            <a:ahLst/>
            <a:cxnLst>
              <a:cxn ang="T8">
                <a:pos x="T0" y="T1"/>
              </a:cxn>
              <a:cxn ang="T9">
                <a:pos x="T2" y="T3"/>
              </a:cxn>
              <a:cxn ang="T10">
                <a:pos x="T4" y="T5"/>
              </a:cxn>
              <a:cxn ang="T11">
                <a:pos x="T6" y="T7"/>
              </a:cxn>
            </a:cxnLst>
            <a:rect l="T12" t="T13" r="T14" b="T15"/>
            <a:pathLst>
              <a:path w="20" h="16">
                <a:moveTo>
                  <a:pt x="10" y="16"/>
                </a:moveTo>
                <a:cubicBezTo>
                  <a:pt x="7" y="15"/>
                  <a:pt x="0" y="9"/>
                  <a:pt x="1" y="7"/>
                </a:cubicBezTo>
                <a:cubicBezTo>
                  <a:pt x="2" y="5"/>
                  <a:pt x="18" y="0"/>
                  <a:pt x="19" y="1"/>
                </a:cubicBezTo>
                <a:cubicBezTo>
                  <a:pt x="20" y="2"/>
                  <a:pt x="16" y="10"/>
                  <a:pt x="10" y="16"/>
                </a:cubicBezTo>
                <a:close/>
              </a:path>
            </a:pathLst>
          </a:custGeom>
          <a:noFill/>
          <a:ln w="12700">
            <a:solidFill>
              <a:srgbClr val="0000FF"/>
            </a:solidFill>
            <a:round/>
            <a:headEnd/>
            <a:tailEnd/>
          </a:ln>
        </p:spPr>
        <p:txBody>
          <a:bodyPr/>
          <a:lstStyle/>
          <a:p>
            <a:endParaRPr lang="ja-JP" altLang="en-US"/>
          </a:p>
        </p:txBody>
      </p:sp>
      <p:sp>
        <p:nvSpPr>
          <p:cNvPr id="12305" name="Freeform 16"/>
          <p:cNvSpPr>
            <a:spLocks noChangeAspect="1"/>
          </p:cNvSpPr>
          <p:nvPr/>
        </p:nvSpPr>
        <p:spPr bwMode="auto">
          <a:xfrm>
            <a:off x="3521075" y="4227513"/>
            <a:ext cx="31750" cy="79375"/>
          </a:xfrm>
          <a:custGeom>
            <a:avLst/>
            <a:gdLst>
              <a:gd name="T0" fmla="*/ 2147483647 w 22"/>
              <a:gd name="T1" fmla="*/ 2147483647 h 56"/>
              <a:gd name="T2" fmla="*/ 2147483647 w 22"/>
              <a:gd name="T3" fmla="*/ 2147483647 h 56"/>
              <a:gd name="T4" fmla="*/ 2147483647 w 22"/>
              <a:gd name="T5" fmla="*/ 2147483647 h 56"/>
              <a:gd name="T6" fmla="*/ 2147483647 w 22"/>
              <a:gd name="T7" fmla="*/ 2147483647 h 56"/>
              <a:gd name="T8" fmla="*/ 2147483647 w 22"/>
              <a:gd name="T9" fmla="*/ 2147483647 h 56"/>
              <a:gd name="T10" fmla="*/ 2147483647 w 22"/>
              <a:gd name="T11" fmla="*/ 2147483647 h 56"/>
              <a:gd name="T12" fmla="*/ 2147483647 w 22"/>
              <a:gd name="T13" fmla="*/ 2147483647 h 56"/>
              <a:gd name="T14" fmla="*/ 0 60000 65536"/>
              <a:gd name="T15" fmla="*/ 0 60000 65536"/>
              <a:gd name="T16" fmla="*/ 0 60000 65536"/>
              <a:gd name="T17" fmla="*/ 0 60000 65536"/>
              <a:gd name="T18" fmla="*/ 0 60000 65536"/>
              <a:gd name="T19" fmla="*/ 0 60000 65536"/>
              <a:gd name="T20" fmla="*/ 0 60000 65536"/>
              <a:gd name="T21" fmla="*/ 0 w 22"/>
              <a:gd name="T22" fmla="*/ 0 h 56"/>
              <a:gd name="T23" fmla="*/ 22 w 22"/>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 h="56">
                <a:moveTo>
                  <a:pt x="6" y="56"/>
                </a:moveTo>
                <a:cubicBezTo>
                  <a:pt x="3" y="55"/>
                  <a:pt x="0" y="45"/>
                  <a:pt x="2" y="41"/>
                </a:cubicBezTo>
                <a:cubicBezTo>
                  <a:pt x="2" y="36"/>
                  <a:pt x="2" y="31"/>
                  <a:pt x="5" y="24"/>
                </a:cubicBezTo>
                <a:cubicBezTo>
                  <a:pt x="8" y="17"/>
                  <a:pt x="20" y="0"/>
                  <a:pt x="22" y="1"/>
                </a:cubicBezTo>
                <a:lnTo>
                  <a:pt x="20" y="30"/>
                </a:lnTo>
                <a:lnTo>
                  <a:pt x="17" y="45"/>
                </a:lnTo>
                <a:cubicBezTo>
                  <a:pt x="15" y="49"/>
                  <a:pt x="8" y="54"/>
                  <a:pt x="6" y="56"/>
                </a:cubicBezTo>
                <a:close/>
              </a:path>
            </a:pathLst>
          </a:custGeom>
          <a:noFill/>
          <a:ln w="12700">
            <a:solidFill>
              <a:srgbClr val="0000FF"/>
            </a:solidFill>
            <a:round/>
            <a:headEnd/>
            <a:tailEnd/>
          </a:ln>
        </p:spPr>
        <p:txBody>
          <a:bodyPr/>
          <a:lstStyle/>
          <a:p>
            <a:endParaRPr lang="ja-JP" altLang="en-US"/>
          </a:p>
        </p:txBody>
      </p:sp>
      <p:sp>
        <p:nvSpPr>
          <p:cNvPr id="12306" name="Freeform 17"/>
          <p:cNvSpPr>
            <a:spLocks noChangeAspect="1"/>
          </p:cNvSpPr>
          <p:nvPr/>
        </p:nvSpPr>
        <p:spPr bwMode="auto">
          <a:xfrm>
            <a:off x="4624388" y="3665538"/>
            <a:ext cx="15875" cy="20637"/>
          </a:xfrm>
          <a:custGeom>
            <a:avLst/>
            <a:gdLst>
              <a:gd name="T0" fmla="*/ 2147483647 w 11"/>
              <a:gd name="T1" fmla="*/ 2147483647 h 14"/>
              <a:gd name="T2" fmla="*/ 0 w 11"/>
              <a:gd name="T3" fmla="*/ 2147483647 h 14"/>
              <a:gd name="T4" fmla="*/ 2147483647 w 11"/>
              <a:gd name="T5" fmla="*/ 2147483647 h 14"/>
              <a:gd name="T6" fmla="*/ 2147483647 w 11"/>
              <a:gd name="T7" fmla="*/ 2147483647 h 14"/>
              <a:gd name="T8" fmla="*/ 0 60000 65536"/>
              <a:gd name="T9" fmla="*/ 0 60000 65536"/>
              <a:gd name="T10" fmla="*/ 0 60000 65536"/>
              <a:gd name="T11" fmla="*/ 0 60000 65536"/>
              <a:gd name="T12" fmla="*/ 0 w 11"/>
              <a:gd name="T13" fmla="*/ 0 h 14"/>
              <a:gd name="T14" fmla="*/ 11 w 11"/>
              <a:gd name="T15" fmla="*/ 14 h 14"/>
            </a:gdLst>
            <a:ahLst/>
            <a:cxnLst>
              <a:cxn ang="T8">
                <a:pos x="T0" y="T1"/>
              </a:cxn>
              <a:cxn ang="T9">
                <a:pos x="T2" y="T3"/>
              </a:cxn>
              <a:cxn ang="T10">
                <a:pos x="T4" y="T5"/>
              </a:cxn>
              <a:cxn ang="T11">
                <a:pos x="T6" y="T7"/>
              </a:cxn>
            </a:cxnLst>
            <a:rect l="T12" t="T13" r="T14" b="T15"/>
            <a:pathLst>
              <a:path w="11" h="14">
                <a:moveTo>
                  <a:pt x="7" y="14"/>
                </a:moveTo>
                <a:cubicBezTo>
                  <a:pt x="4" y="13"/>
                  <a:pt x="0" y="7"/>
                  <a:pt x="0" y="5"/>
                </a:cubicBezTo>
                <a:cubicBezTo>
                  <a:pt x="0" y="3"/>
                  <a:pt x="9" y="0"/>
                  <a:pt x="10" y="1"/>
                </a:cubicBezTo>
                <a:cubicBezTo>
                  <a:pt x="11" y="2"/>
                  <a:pt x="7" y="9"/>
                  <a:pt x="7" y="14"/>
                </a:cubicBezTo>
                <a:close/>
              </a:path>
            </a:pathLst>
          </a:custGeom>
          <a:noFill/>
          <a:ln w="12700">
            <a:solidFill>
              <a:srgbClr val="0000FF"/>
            </a:solidFill>
            <a:round/>
            <a:headEnd/>
            <a:tailEnd/>
          </a:ln>
        </p:spPr>
        <p:txBody>
          <a:bodyPr/>
          <a:lstStyle/>
          <a:p>
            <a:endParaRPr lang="ja-JP" altLang="en-US"/>
          </a:p>
        </p:txBody>
      </p:sp>
      <p:sp>
        <p:nvSpPr>
          <p:cNvPr id="1022994" name="Line 18"/>
          <p:cNvSpPr>
            <a:spLocks noChangeAspect="1" noChangeShapeType="1"/>
          </p:cNvSpPr>
          <p:nvPr/>
        </p:nvSpPr>
        <p:spPr bwMode="auto">
          <a:xfrm>
            <a:off x="3195638" y="2120900"/>
            <a:ext cx="976312" cy="519113"/>
          </a:xfrm>
          <a:prstGeom prst="line">
            <a:avLst/>
          </a:prstGeom>
          <a:noFill/>
          <a:ln w="19050">
            <a:solidFill>
              <a:schemeClr val="tx1"/>
            </a:solidFill>
            <a:round/>
            <a:headEnd/>
            <a:tailEnd/>
          </a:ln>
        </p:spPr>
        <p:txBody>
          <a:bodyPr/>
          <a:lstStyle/>
          <a:p>
            <a:endParaRPr lang="ja-JP" altLang="en-US"/>
          </a:p>
        </p:txBody>
      </p:sp>
      <p:sp>
        <p:nvSpPr>
          <p:cNvPr id="1022995" name="Freeform 19"/>
          <p:cNvSpPr>
            <a:spLocks noChangeAspect="1"/>
          </p:cNvSpPr>
          <p:nvPr/>
        </p:nvSpPr>
        <p:spPr bwMode="auto">
          <a:xfrm>
            <a:off x="2576513" y="3011488"/>
            <a:ext cx="1222375" cy="188912"/>
          </a:xfrm>
          <a:custGeom>
            <a:avLst/>
            <a:gdLst>
              <a:gd name="T0" fmla="*/ 0 w 852"/>
              <a:gd name="T1" fmla="*/ 2147483647 h 132"/>
              <a:gd name="T2" fmla="*/ 2147483647 w 852"/>
              <a:gd name="T3" fmla="*/ 2147483647 h 132"/>
              <a:gd name="T4" fmla="*/ 2147483647 w 852"/>
              <a:gd name="T5" fmla="*/ 2147483647 h 132"/>
              <a:gd name="T6" fmla="*/ 2147483647 w 852"/>
              <a:gd name="T7" fmla="*/ 2147483647 h 132"/>
              <a:gd name="T8" fmla="*/ 2147483647 w 852"/>
              <a:gd name="T9" fmla="*/ 2147483647 h 132"/>
              <a:gd name="T10" fmla="*/ 2147483647 w 852"/>
              <a:gd name="T11" fmla="*/ 2147483647 h 132"/>
              <a:gd name="T12" fmla="*/ 2147483647 w 852"/>
              <a:gd name="T13" fmla="*/ 2147483647 h 132"/>
              <a:gd name="T14" fmla="*/ 2147483647 w 852"/>
              <a:gd name="T15" fmla="*/ 2147483647 h 132"/>
              <a:gd name="T16" fmla="*/ 2147483647 w 852"/>
              <a:gd name="T17" fmla="*/ 2147483647 h 132"/>
              <a:gd name="T18" fmla="*/ 2147483647 w 852"/>
              <a:gd name="T19" fmla="*/ 0 h 1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2"/>
              <a:gd name="T31" fmla="*/ 0 h 132"/>
              <a:gd name="T32" fmla="*/ 852 w 852"/>
              <a:gd name="T33" fmla="*/ 132 h 1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2" h="132">
                <a:moveTo>
                  <a:pt x="0" y="45"/>
                </a:moveTo>
                <a:lnTo>
                  <a:pt x="78" y="69"/>
                </a:lnTo>
                <a:lnTo>
                  <a:pt x="123" y="132"/>
                </a:lnTo>
                <a:lnTo>
                  <a:pt x="177" y="108"/>
                </a:lnTo>
                <a:lnTo>
                  <a:pt x="246" y="129"/>
                </a:lnTo>
                <a:lnTo>
                  <a:pt x="306" y="33"/>
                </a:lnTo>
                <a:lnTo>
                  <a:pt x="381" y="18"/>
                </a:lnTo>
                <a:lnTo>
                  <a:pt x="459" y="54"/>
                </a:lnTo>
                <a:lnTo>
                  <a:pt x="462" y="3"/>
                </a:lnTo>
                <a:lnTo>
                  <a:pt x="852" y="0"/>
                </a:lnTo>
              </a:path>
            </a:pathLst>
          </a:custGeom>
          <a:noFill/>
          <a:ln w="19050">
            <a:solidFill>
              <a:schemeClr val="tx1"/>
            </a:solidFill>
            <a:round/>
            <a:headEnd/>
            <a:tailEnd/>
          </a:ln>
        </p:spPr>
        <p:txBody>
          <a:bodyPr/>
          <a:lstStyle/>
          <a:p>
            <a:endParaRPr lang="ja-JP" altLang="en-US"/>
          </a:p>
        </p:txBody>
      </p:sp>
      <p:sp>
        <p:nvSpPr>
          <p:cNvPr id="1022996" name="Freeform 20"/>
          <p:cNvSpPr>
            <a:spLocks noChangeAspect="1"/>
          </p:cNvSpPr>
          <p:nvPr/>
        </p:nvSpPr>
        <p:spPr bwMode="auto">
          <a:xfrm>
            <a:off x="2576513" y="2667000"/>
            <a:ext cx="4762" cy="1633538"/>
          </a:xfrm>
          <a:custGeom>
            <a:avLst/>
            <a:gdLst>
              <a:gd name="T0" fmla="*/ 0 w 3"/>
              <a:gd name="T1" fmla="*/ 0 h 1140"/>
              <a:gd name="T2" fmla="*/ 2147483647 w 3"/>
              <a:gd name="T3" fmla="*/ 2147483647 h 1140"/>
              <a:gd name="T4" fmla="*/ 0 60000 65536"/>
              <a:gd name="T5" fmla="*/ 0 60000 65536"/>
              <a:gd name="T6" fmla="*/ 0 w 3"/>
              <a:gd name="T7" fmla="*/ 0 h 1140"/>
              <a:gd name="T8" fmla="*/ 3 w 3"/>
              <a:gd name="T9" fmla="*/ 1140 h 1140"/>
            </a:gdLst>
            <a:ahLst/>
            <a:cxnLst>
              <a:cxn ang="T4">
                <a:pos x="T0" y="T1"/>
              </a:cxn>
              <a:cxn ang="T5">
                <a:pos x="T2" y="T3"/>
              </a:cxn>
            </a:cxnLst>
            <a:rect l="T6" t="T7" r="T8" b="T9"/>
            <a:pathLst>
              <a:path w="3" h="1140">
                <a:moveTo>
                  <a:pt x="0" y="0"/>
                </a:moveTo>
                <a:lnTo>
                  <a:pt x="3" y="1140"/>
                </a:lnTo>
              </a:path>
            </a:pathLst>
          </a:custGeom>
          <a:noFill/>
          <a:ln w="19050">
            <a:solidFill>
              <a:schemeClr val="tx1"/>
            </a:solidFill>
            <a:round/>
            <a:headEnd/>
            <a:tailEnd/>
          </a:ln>
        </p:spPr>
        <p:txBody>
          <a:bodyPr/>
          <a:lstStyle/>
          <a:p>
            <a:endParaRPr lang="ja-JP" altLang="en-US"/>
          </a:p>
        </p:txBody>
      </p:sp>
      <p:sp>
        <p:nvSpPr>
          <p:cNvPr id="1022997" name="Freeform 21"/>
          <p:cNvSpPr>
            <a:spLocks noChangeAspect="1"/>
          </p:cNvSpPr>
          <p:nvPr/>
        </p:nvSpPr>
        <p:spPr bwMode="auto">
          <a:xfrm>
            <a:off x="1939925" y="4524375"/>
            <a:ext cx="615950" cy="800100"/>
          </a:xfrm>
          <a:custGeom>
            <a:avLst/>
            <a:gdLst>
              <a:gd name="T0" fmla="*/ 2147483647 w 429"/>
              <a:gd name="T1" fmla="*/ 0 h 558"/>
              <a:gd name="T2" fmla="*/ 0 w 429"/>
              <a:gd name="T3" fmla="*/ 2147483647 h 558"/>
              <a:gd name="T4" fmla="*/ 0 60000 65536"/>
              <a:gd name="T5" fmla="*/ 0 60000 65536"/>
              <a:gd name="T6" fmla="*/ 0 w 429"/>
              <a:gd name="T7" fmla="*/ 0 h 558"/>
              <a:gd name="T8" fmla="*/ 429 w 429"/>
              <a:gd name="T9" fmla="*/ 558 h 558"/>
            </a:gdLst>
            <a:ahLst/>
            <a:cxnLst>
              <a:cxn ang="T4">
                <a:pos x="T0" y="T1"/>
              </a:cxn>
              <a:cxn ang="T5">
                <a:pos x="T2" y="T3"/>
              </a:cxn>
            </a:cxnLst>
            <a:rect l="T6" t="T7" r="T8" b="T9"/>
            <a:pathLst>
              <a:path w="429" h="558">
                <a:moveTo>
                  <a:pt x="429" y="0"/>
                </a:moveTo>
                <a:lnTo>
                  <a:pt x="0" y="558"/>
                </a:lnTo>
              </a:path>
            </a:pathLst>
          </a:custGeom>
          <a:noFill/>
          <a:ln w="19050">
            <a:solidFill>
              <a:schemeClr val="tx1"/>
            </a:solidFill>
            <a:round/>
            <a:headEnd/>
            <a:tailEnd/>
          </a:ln>
        </p:spPr>
        <p:txBody>
          <a:bodyPr/>
          <a:lstStyle/>
          <a:p>
            <a:endParaRPr lang="ja-JP" altLang="en-US"/>
          </a:p>
        </p:txBody>
      </p:sp>
      <p:sp>
        <p:nvSpPr>
          <p:cNvPr id="1022998" name="Freeform 22"/>
          <p:cNvSpPr>
            <a:spLocks noChangeAspect="1"/>
          </p:cNvSpPr>
          <p:nvPr/>
        </p:nvSpPr>
        <p:spPr bwMode="auto">
          <a:xfrm>
            <a:off x="3395663" y="5716588"/>
            <a:ext cx="3175" cy="430212"/>
          </a:xfrm>
          <a:custGeom>
            <a:avLst/>
            <a:gdLst>
              <a:gd name="T0" fmla="*/ 2147483647 w 3"/>
              <a:gd name="T1" fmla="*/ 0 h 300"/>
              <a:gd name="T2" fmla="*/ 0 w 3"/>
              <a:gd name="T3" fmla="*/ 2147483647 h 300"/>
              <a:gd name="T4" fmla="*/ 0 60000 65536"/>
              <a:gd name="T5" fmla="*/ 0 60000 65536"/>
              <a:gd name="T6" fmla="*/ 0 w 3"/>
              <a:gd name="T7" fmla="*/ 0 h 300"/>
              <a:gd name="T8" fmla="*/ 3 w 3"/>
              <a:gd name="T9" fmla="*/ 300 h 300"/>
            </a:gdLst>
            <a:ahLst/>
            <a:cxnLst>
              <a:cxn ang="T4">
                <a:pos x="T0" y="T1"/>
              </a:cxn>
              <a:cxn ang="T5">
                <a:pos x="T2" y="T3"/>
              </a:cxn>
            </a:cxnLst>
            <a:rect l="T6" t="T7" r="T8" b="T9"/>
            <a:pathLst>
              <a:path w="3" h="300">
                <a:moveTo>
                  <a:pt x="3" y="0"/>
                </a:moveTo>
                <a:lnTo>
                  <a:pt x="0" y="300"/>
                </a:lnTo>
              </a:path>
            </a:pathLst>
          </a:custGeom>
          <a:noFill/>
          <a:ln w="19050">
            <a:solidFill>
              <a:schemeClr val="tx1"/>
            </a:solidFill>
            <a:round/>
            <a:headEnd/>
            <a:tailEnd/>
          </a:ln>
        </p:spPr>
        <p:txBody>
          <a:bodyPr/>
          <a:lstStyle/>
          <a:p>
            <a:endParaRPr lang="ja-JP" altLang="en-US"/>
          </a:p>
        </p:txBody>
      </p:sp>
      <p:sp>
        <p:nvSpPr>
          <p:cNvPr id="1023002" name="Freeform 26"/>
          <p:cNvSpPr>
            <a:spLocks noChangeAspect="1"/>
          </p:cNvSpPr>
          <p:nvPr/>
        </p:nvSpPr>
        <p:spPr bwMode="auto">
          <a:xfrm>
            <a:off x="6731000" y="946150"/>
            <a:ext cx="314325" cy="261938"/>
          </a:xfrm>
          <a:custGeom>
            <a:avLst/>
            <a:gdLst>
              <a:gd name="T0" fmla="*/ 0 w 219"/>
              <a:gd name="T1" fmla="*/ 2147483647 h 183"/>
              <a:gd name="T2" fmla="*/ 2147483647 w 219"/>
              <a:gd name="T3" fmla="*/ 0 h 183"/>
              <a:gd name="T4" fmla="*/ 0 60000 65536"/>
              <a:gd name="T5" fmla="*/ 0 60000 65536"/>
              <a:gd name="T6" fmla="*/ 0 w 219"/>
              <a:gd name="T7" fmla="*/ 0 h 183"/>
              <a:gd name="T8" fmla="*/ 219 w 219"/>
              <a:gd name="T9" fmla="*/ 183 h 183"/>
            </a:gdLst>
            <a:ahLst/>
            <a:cxnLst>
              <a:cxn ang="T4">
                <a:pos x="T0" y="T1"/>
              </a:cxn>
              <a:cxn ang="T5">
                <a:pos x="T2" y="T3"/>
              </a:cxn>
            </a:cxnLst>
            <a:rect l="T6" t="T7" r="T8" b="T9"/>
            <a:pathLst>
              <a:path w="219" h="183">
                <a:moveTo>
                  <a:pt x="0" y="183"/>
                </a:moveTo>
                <a:lnTo>
                  <a:pt x="219" y="0"/>
                </a:lnTo>
              </a:path>
            </a:pathLst>
          </a:custGeom>
          <a:noFill/>
          <a:ln w="19050">
            <a:solidFill>
              <a:schemeClr val="tx1"/>
            </a:solidFill>
            <a:round/>
            <a:headEnd/>
            <a:tailEnd/>
          </a:ln>
        </p:spPr>
        <p:txBody>
          <a:bodyPr/>
          <a:lstStyle/>
          <a:p>
            <a:endParaRPr lang="ja-JP" altLang="en-US"/>
          </a:p>
        </p:txBody>
      </p:sp>
      <p:sp>
        <p:nvSpPr>
          <p:cNvPr id="1023003" name="Freeform 27"/>
          <p:cNvSpPr>
            <a:spLocks noChangeAspect="1"/>
          </p:cNvSpPr>
          <p:nvPr/>
        </p:nvSpPr>
        <p:spPr bwMode="auto">
          <a:xfrm>
            <a:off x="7415213" y="1436688"/>
            <a:ext cx="701675" cy="588962"/>
          </a:xfrm>
          <a:custGeom>
            <a:avLst/>
            <a:gdLst>
              <a:gd name="T0" fmla="*/ 0 w 489"/>
              <a:gd name="T1" fmla="*/ 2147483647 h 411"/>
              <a:gd name="T2" fmla="*/ 2147483647 w 489"/>
              <a:gd name="T3" fmla="*/ 0 h 411"/>
              <a:gd name="T4" fmla="*/ 0 60000 65536"/>
              <a:gd name="T5" fmla="*/ 0 60000 65536"/>
              <a:gd name="T6" fmla="*/ 0 w 489"/>
              <a:gd name="T7" fmla="*/ 0 h 411"/>
              <a:gd name="T8" fmla="*/ 489 w 489"/>
              <a:gd name="T9" fmla="*/ 411 h 411"/>
            </a:gdLst>
            <a:ahLst/>
            <a:cxnLst>
              <a:cxn ang="T4">
                <a:pos x="T0" y="T1"/>
              </a:cxn>
              <a:cxn ang="T5">
                <a:pos x="T2" y="T3"/>
              </a:cxn>
            </a:cxnLst>
            <a:rect l="T6" t="T7" r="T8" b="T9"/>
            <a:pathLst>
              <a:path w="489" h="411">
                <a:moveTo>
                  <a:pt x="0" y="411"/>
                </a:moveTo>
                <a:lnTo>
                  <a:pt x="489" y="0"/>
                </a:lnTo>
              </a:path>
            </a:pathLst>
          </a:custGeom>
          <a:noFill/>
          <a:ln w="19050">
            <a:solidFill>
              <a:schemeClr val="tx1"/>
            </a:solidFill>
            <a:round/>
            <a:headEnd/>
            <a:tailEnd/>
          </a:ln>
        </p:spPr>
        <p:txBody>
          <a:bodyPr/>
          <a:lstStyle/>
          <a:p>
            <a:endParaRPr lang="ja-JP" altLang="en-US"/>
          </a:p>
        </p:txBody>
      </p:sp>
      <p:sp>
        <p:nvSpPr>
          <p:cNvPr id="1023004" name="Freeform 28"/>
          <p:cNvSpPr>
            <a:spLocks noChangeAspect="1"/>
          </p:cNvSpPr>
          <p:nvPr/>
        </p:nvSpPr>
        <p:spPr bwMode="auto">
          <a:xfrm>
            <a:off x="1901825" y="5699125"/>
            <a:ext cx="309563" cy="1588"/>
          </a:xfrm>
          <a:custGeom>
            <a:avLst/>
            <a:gdLst>
              <a:gd name="T0" fmla="*/ 2147483647 w 216"/>
              <a:gd name="T1" fmla="*/ 0 h 1"/>
              <a:gd name="T2" fmla="*/ 0 w 216"/>
              <a:gd name="T3" fmla="*/ 0 h 1"/>
              <a:gd name="T4" fmla="*/ 0 60000 65536"/>
              <a:gd name="T5" fmla="*/ 0 60000 65536"/>
              <a:gd name="T6" fmla="*/ 0 w 216"/>
              <a:gd name="T7" fmla="*/ 0 h 1"/>
              <a:gd name="T8" fmla="*/ 216 w 216"/>
              <a:gd name="T9" fmla="*/ 1 h 1"/>
            </a:gdLst>
            <a:ahLst/>
            <a:cxnLst>
              <a:cxn ang="T4">
                <a:pos x="T0" y="T1"/>
              </a:cxn>
              <a:cxn ang="T5">
                <a:pos x="T2" y="T3"/>
              </a:cxn>
            </a:cxnLst>
            <a:rect l="T6" t="T7" r="T8" b="T9"/>
            <a:pathLst>
              <a:path w="216" h="1">
                <a:moveTo>
                  <a:pt x="216" y="0"/>
                </a:moveTo>
                <a:lnTo>
                  <a:pt x="0" y="0"/>
                </a:lnTo>
              </a:path>
            </a:pathLst>
          </a:custGeom>
          <a:noFill/>
          <a:ln w="19050">
            <a:solidFill>
              <a:schemeClr val="tx1"/>
            </a:solidFill>
            <a:round/>
            <a:headEnd/>
            <a:tailEnd/>
          </a:ln>
        </p:spPr>
        <p:txBody>
          <a:bodyPr/>
          <a:lstStyle/>
          <a:p>
            <a:endParaRPr lang="ja-JP" altLang="en-US"/>
          </a:p>
        </p:txBody>
      </p:sp>
      <p:sp>
        <p:nvSpPr>
          <p:cNvPr id="1023005" name="Text Box 29"/>
          <p:cNvSpPr txBox="1">
            <a:spLocks noChangeAspect="1" noChangeArrowheads="1"/>
          </p:cNvSpPr>
          <p:nvPr/>
        </p:nvSpPr>
        <p:spPr bwMode="auto">
          <a:xfrm>
            <a:off x="6967538" y="1082675"/>
            <a:ext cx="13398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Anchorage FIR</a:t>
            </a:r>
          </a:p>
        </p:txBody>
      </p:sp>
      <p:sp>
        <p:nvSpPr>
          <p:cNvPr id="1023008" name="Text Box 32"/>
          <p:cNvSpPr txBox="1">
            <a:spLocks noChangeAspect="1" noChangeArrowheads="1"/>
          </p:cNvSpPr>
          <p:nvPr/>
        </p:nvSpPr>
        <p:spPr bwMode="auto">
          <a:xfrm>
            <a:off x="6645275" y="5113338"/>
            <a:ext cx="11620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Oakland FIR</a:t>
            </a:r>
          </a:p>
        </p:txBody>
      </p:sp>
      <p:sp>
        <p:nvSpPr>
          <p:cNvPr id="1023009" name="Text Box 33"/>
          <p:cNvSpPr txBox="1">
            <a:spLocks noChangeAspect="1" noChangeArrowheads="1"/>
          </p:cNvSpPr>
          <p:nvPr/>
        </p:nvSpPr>
        <p:spPr bwMode="auto">
          <a:xfrm>
            <a:off x="2676525" y="2578100"/>
            <a:ext cx="13398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Pyongyang FIR</a:t>
            </a:r>
          </a:p>
        </p:txBody>
      </p:sp>
      <p:sp>
        <p:nvSpPr>
          <p:cNvPr id="1023010" name="Text Box 34"/>
          <p:cNvSpPr txBox="1">
            <a:spLocks noChangeAspect="1" noChangeArrowheads="1"/>
          </p:cNvSpPr>
          <p:nvPr/>
        </p:nvSpPr>
        <p:spPr bwMode="auto">
          <a:xfrm>
            <a:off x="2987675" y="1341438"/>
            <a:ext cx="1822935" cy="369332"/>
          </a:xfrm>
          <a:prstGeom prst="rect">
            <a:avLst/>
          </a:prstGeom>
          <a:noFill/>
          <a:ln w="9525">
            <a:noFill/>
            <a:miter lim="800000"/>
            <a:headEnd/>
            <a:tailEnd/>
          </a:ln>
        </p:spPr>
        <p:txBody>
          <a:bodyPr wrap="none">
            <a:spAutoFit/>
          </a:bodyPr>
          <a:lstStyle/>
          <a:p>
            <a:pPr>
              <a:spcBef>
                <a:spcPct val="50000"/>
              </a:spcBef>
            </a:pPr>
            <a:r>
              <a:rPr lang="en-US" altLang="ja-JP" b="1" dirty="0" smtClean="0">
                <a:solidFill>
                  <a:srgbClr val="990033"/>
                </a:solidFill>
                <a:latin typeface="ＭＳ ゴシック" pitchFamily="49" charset="-128"/>
                <a:ea typeface="ＭＳ ゴシック" pitchFamily="49" charset="-128"/>
              </a:rPr>
              <a:t>Khabarovsk </a:t>
            </a:r>
            <a:r>
              <a:rPr lang="en-US" altLang="ja-JP" b="1" dirty="0">
                <a:solidFill>
                  <a:srgbClr val="990033"/>
                </a:solidFill>
                <a:latin typeface="ＭＳ ゴシック" pitchFamily="49" charset="-128"/>
                <a:ea typeface="ＭＳ ゴシック" pitchFamily="49" charset="-128"/>
              </a:rPr>
              <a:t>FIR</a:t>
            </a:r>
          </a:p>
        </p:txBody>
      </p:sp>
      <p:sp>
        <p:nvSpPr>
          <p:cNvPr id="1023011" name="Text Box 35"/>
          <p:cNvSpPr txBox="1">
            <a:spLocks noChangeAspect="1" noChangeArrowheads="1"/>
          </p:cNvSpPr>
          <p:nvPr/>
        </p:nvSpPr>
        <p:spPr bwMode="auto">
          <a:xfrm>
            <a:off x="2609850" y="3162300"/>
            <a:ext cx="895350" cy="623888"/>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Incheon </a:t>
            </a:r>
          </a:p>
          <a:p>
            <a:pPr>
              <a:spcBef>
                <a:spcPct val="50000"/>
              </a:spcBef>
            </a:pPr>
            <a:r>
              <a:rPr lang="ja-JP" altLang="en-US" b="1">
                <a:solidFill>
                  <a:srgbClr val="990033"/>
                </a:solidFill>
                <a:latin typeface="ＭＳ ゴシック" pitchFamily="49" charset="-128"/>
                <a:ea typeface="ＭＳ ゴシック" pitchFamily="49" charset="-128"/>
              </a:rPr>
              <a:t>　</a:t>
            </a:r>
            <a:r>
              <a:rPr lang="en-US" altLang="ja-JP" b="1">
                <a:solidFill>
                  <a:srgbClr val="990033"/>
                </a:solidFill>
                <a:latin typeface="ＭＳ ゴシック" pitchFamily="49" charset="-128"/>
                <a:ea typeface="ＭＳ ゴシック" pitchFamily="49" charset="-128"/>
              </a:rPr>
              <a:t>FIR</a:t>
            </a:r>
          </a:p>
        </p:txBody>
      </p:sp>
      <p:sp>
        <p:nvSpPr>
          <p:cNvPr id="1023012" name="Text Box 36"/>
          <p:cNvSpPr txBox="1">
            <a:spLocks noChangeAspect="1" noChangeArrowheads="1"/>
          </p:cNvSpPr>
          <p:nvPr/>
        </p:nvSpPr>
        <p:spPr bwMode="auto">
          <a:xfrm>
            <a:off x="1960563" y="5762625"/>
            <a:ext cx="10731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Manila FIR</a:t>
            </a:r>
          </a:p>
        </p:txBody>
      </p:sp>
      <p:sp>
        <p:nvSpPr>
          <p:cNvPr id="1023013" name="Text Box 37"/>
          <p:cNvSpPr txBox="1">
            <a:spLocks noChangeAspect="1" noChangeArrowheads="1"/>
          </p:cNvSpPr>
          <p:nvPr/>
        </p:nvSpPr>
        <p:spPr bwMode="auto">
          <a:xfrm>
            <a:off x="1331913" y="3500438"/>
            <a:ext cx="12509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Shanghai FIR</a:t>
            </a:r>
          </a:p>
        </p:txBody>
      </p:sp>
      <p:sp>
        <p:nvSpPr>
          <p:cNvPr id="1023014" name="Text Box 38"/>
          <p:cNvSpPr txBox="1">
            <a:spLocks noChangeAspect="1" noChangeArrowheads="1"/>
          </p:cNvSpPr>
          <p:nvPr/>
        </p:nvSpPr>
        <p:spPr bwMode="auto">
          <a:xfrm>
            <a:off x="1476375" y="5229225"/>
            <a:ext cx="1073150" cy="304800"/>
          </a:xfrm>
          <a:prstGeom prst="rect">
            <a:avLst/>
          </a:prstGeom>
          <a:noFill/>
          <a:ln w="9525">
            <a:noFill/>
            <a:miter lim="800000"/>
            <a:headEnd/>
            <a:tailEnd/>
          </a:ln>
        </p:spPr>
        <p:txBody>
          <a:bodyPr wrap="none">
            <a:spAutoFit/>
          </a:bodyPr>
          <a:lstStyle/>
          <a:p>
            <a:pPr>
              <a:spcBef>
                <a:spcPct val="50000"/>
              </a:spcBef>
            </a:pPr>
            <a:r>
              <a:rPr lang="en-US" altLang="ja-JP" b="1">
                <a:solidFill>
                  <a:srgbClr val="990033"/>
                </a:solidFill>
                <a:latin typeface="ＭＳ ゴシック" pitchFamily="49" charset="-128"/>
                <a:ea typeface="ＭＳ ゴシック" pitchFamily="49" charset="-128"/>
              </a:rPr>
              <a:t>Taipei FIR</a:t>
            </a:r>
          </a:p>
        </p:txBody>
      </p:sp>
      <p:sp>
        <p:nvSpPr>
          <p:cNvPr id="12323" name="Freeform 39"/>
          <p:cNvSpPr>
            <a:spLocks noChangeAspect="1"/>
          </p:cNvSpPr>
          <p:nvPr/>
        </p:nvSpPr>
        <p:spPr bwMode="auto">
          <a:xfrm>
            <a:off x="4603750" y="3619500"/>
            <a:ext cx="33338" cy="20638"/>
          </a:xfrm>
          <a:custGeom>
            <a:avLst/>
            <a:gdLst>
              <a:gd name="T0" fmla="*/ 2147483647 w 23"/>
              <a:gd name="T1" fmla="*/ 2147483647 h 15"/>
              <a:gd name="T2" fmla="*/ 2147483647 w 23"/>
              <a:gd name="T3" fmla="*/ 2147483647 h 15"/>
              <a:gd name="T4" fmla="*/ 2147483647 w 23"/>
              <a:gd name="T5" fmla="*/ 2147483647 h 15"/>
              <a:gd name="T6" fmla="*/ 2147483647 w 23"/>
              <a:gd name="T7" fmla="*/ 2147483647 h 15"/>
              <a:gd name="T8" fmla="*/ 0 60000 65536"/>
              <a:gd name="T9" fmla="*/ 0 60000 65536"/>
              <a:gd name="T10" fmla="*/ 0 60000 65536"/>
              <a:gd name="T11" fmla="*/ 0 60000 65536"/>
              <a:gd name="T12" fmla="*/ 0 w 23"/>
              <a:gd name="T13" fmla="*/ 0 h 15"/>
              <a:gd name="T14" fmla="*/ 23 w 23"/>
              <a:gd name="T15" fmla="*/ 15 h 15"/>
            </a:gdLst>
            <a:ahLst/>
            <a:cxnLst>
              <a:cxn ang="T8">
                <a:pos x="T0" y="T1"/>
              </a:cxn>
              <a:cxn ang="T9">
                <a:pos x="T2" y="T3"/>
              </a:cxn>
              <a:cxn ang="T10">
                <a:pos x="T4" y="T5"/>
              </a:cxn>
              <a:cxn ang="T11">
                <a:pos x="T6" y="T7"/>
              </a:cxn>
            </a:cxnLst>
            <a:rect l="T12" t="T13" r="T14" b="T15"/>
            <a:pathLst>
              <a:path w="23" h="15">
                <a:moveTo>
                  <a:pt x="23" y="5"/>
                </a:moveTo>
                <a:cubicBezTo>
                  <a:pt x="20" y="4"/>
                  <a:pt x="4" y="15"/>
                  <a:pt x="2" y="14"/>
                </a:cubicBezTo>
                <a:cubicBezTo>
                  <a:pt x="0" y="12"/>
                  <a:pt x="6" y="2"/>
                  <a:pt x="9" y="1"/>
                </a:cubicBezTo>
                <a:cubicBezTo>
                  <a:pt x="12" y="0"/>
                  <a:pt x="20" y="3"/>
                  <a:pt x="23" y="5"/>
                </a:cubicBezTo>
                <a:close/>
              </a:path>
            </a:pathLst>
          </a:custGeom>
          <a:noFill/>
          <a:ln w="12700">
            <a:solidFill>
              <a:srgbClr val="0000FF"/>
            </a:solidFill>
            <a:round/>
            <a:headEnd/>
            <a:tailEnd/>
          </a:ln>
        </p:spPr>
        <p:txBody>
          <a:bodyPr/>
          <a:lstStyle/>
          <a:p>
            <a:endParaRPr lang="ja-JP" altLang="en-US"/>
          </a:p>
        </p:txBody>
      </p:sp>
      <p:sp>
        <p:nvSpPr>
          <p:cNvPr id="12324" name="Freeform 40"/>
          <p:cNvSpPr>
            <a:spLocks noChangeAspect="1"/>
          </p:cNvSpPr>
          <p:nvPr/>
        </p:nvSpPr>
        <p:spPr bwMode="auto">
          <a:xfrm>
            <a:off x="4641850" y="3856038"/>
            <a:ext cx="22225" cy="42862"/>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0 60000 65536"/>
              <a:gd name="T11" fmla="*/ 0 60000 65536"/>
              <a:gd name="T12" fmla="*/ 0 60000 65536"/>
              <a:gd name="T13" fmla="*/ 0 60000 65536"/>
              <a:gd name="T14" fmla="*/ 0 60000 65536"/>
              <a:gd name="T15" fmla="*/ 0 w 16"/>
              <a:gd name="T16" fmla="*/ 0 h 30"/>
              <a:gd name="T17" fmla="*/ 16 w 16"/>
              <a:gd name="T18" fmla="*/ 30 h 30"/>
            </a:gdLst>
            <a:ahLst/>
            <a:cxnLst>
              <a:cxn ang="T10">
                <a:pos x="T0" y="T1"/>
              </a:cxn>
              <a:cxn ang="T11">
                <a:pos x="T2" y="T3"/>
              </a:cxn>
              <a:cxn ang="T12">
                <a:pos x="T4" y="T5"/>
              </a:cxn>
              <a:cxn ang="T13">
                <a:pos x="T6" y="T7"/>
              </a:cxn>
              <a:cxn ang="T14">
                <a:pos x="T8" y="T9"/>
              </a:cxn>
            </a:cxnLst>
            <a:rect l="T15" t="T16" r="T17" b="T18"/>
            <a:pathLst>
              <a:path w="16" h="30">
                <a:moveTo>
                  <a:pt x="13" y="17"/>
                </a:moveTo>
                <a:cubicBezTo>
                  <a:pt x="14" y="20"/>
                  <a:pt x="16" y="28"/>
                  <a:pt x="13" y="29"/>
                </a:cubicBezTo>
                <a:cubicBezTo>
                  <a:pt x="11" y="30"/>
                  <a:pt x="2" y="27"/>
                  <a:pt x="1" y="22"/>
                </a:cubicBezTo>
                <a:cubicBezTo>
                  <a:pt x="0" y="17"/>
                  <a:pt x="2" y="2"/>
                  <a:pt x="4" y="1"/>
                </a:cubicBezTo>
                <a:cubicBezTo>
                  <a:pt x="6" y="0"/>
                  <a:pt x="12" y="14"/>
                  <a:pt x="13" y="17"/>
                </a:cubicBezTo>
                <a:close/>
              </a:path>
            </a:pathLst>
          </a:custGeom>
          <a:noFill/>
          <a:ln w="12700">
            <a:solidFill>
              <a:srgbClr val="0000FF"/>
            </a:solidFill>
            <a:round/>
            <a:headEnd/>
            <a:tailEnd/>
          </a:ln>
        </p:spPr>
        <p:txBody>
          <a:bodyPr/>
          <a:lstStyle/>
          <a:p>
            <a:endParaRPr lang="ja-JP" altLang="en-US"/>
          </a:p>
        </p:txBody>
      </p:sp>
      <p:sp>
        <p:nvSpPr>
          <p:cNvPr id="12325" name="Freeform 41"/>
          <p:cNvSpPr>
            <a:spLocks noChangeAspect="1"/>
          </p:cNvSpPr>
          <p:nvPr/>
        </p:nvSpPr>
        <p:spPr bwMode="auto">
          <a:xfrm>
            <a:off x="3484563" y="4286250"/>
            <a:ext cx="14287" cy="19050"/>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60000 65536"/>
              <a:gd name="T9" fmla="*/ 0 60000 65536"/>
              <a:gd name="T10" fmla="*/ 0 60000 65536"/>
              <a:gd name="T11" fmla="*/ 0 60000 65536"/>
              <a:gd name="T12" fmla="*/ 0 w 10"/>
              <a:gd name="T13" fmla="*/ 0 h 14"/>
              <a:gd name="T14" fmla="*/ 10 w 10"/>
              <a:gd name="T15" fmla="*/ 14 h 14"/>
            </a:gdLst>
            <a:ahLst/>
            <a:cxnLst>
              <a:cxn ang="T8">
                <a:pos x="T0" y="T1"/>
              </a:cxn>
              <a:cxn ang="T9">
                <a:pos x="T2" y="T3"/>
              </a:cxn>
              <a:cxn ang="T10">
                <a:pos x="T4" y="T5"/>
              </a:cxn>
              <a:cxn ang="T11">
                <a:pos x="T6" y="T7"/>
              </a:cxn>
            </a:cxnLst>
            <a:rect l="T12" t="T13" r="T14" b="T15"/>
            <a:pathLst>
              <a:path w="10" h="14">
                <a:moveTo>
                  <a:pt x="3" y="14"/>
                </a:moveTo>
                <a:cubicBezTo>
                  <a:pt x="0" y="13"/>
                  <a:pt x="0" y="6"/>
                  <a:pt x="1" y="4"/>
                </a:cubicBezTo>
                <a:cubicBezTo>
                  <a:pt x="2" y="2"/>
                  <a:pt x="10" y="0"/>
                  <a:pt x="10" y="2"/>
                </a:cubicBezTo>
                <a:cubicBezTo>
                  <a:pt x="10" y="4"/>
                  <a:pt x="4" y="12"/>
                  <a:pt x="3" y="14"/>
                </a:cubicBezTo>
                <a:close/>
              </a:path>
            </a:pathLst>
          </a:custGeom>
          <a:noFill/>
          <a:ln w="12700">
            <a:solidFill>
              <a:srgbClr val="0000FF"/>
            </a:solidFill>
            <a:round/>
            <a:headEnd/>
            <a:tailEnd/>
          </a:ln>
        </p:spPr>
        <p:txBody>
          <a:bodyPr/>
          <a:lstStyle/>
          <a:p>
            <a:endParaRPr lang="ja-JP" altLang="en-US"/>
          </a:p>
        </p:txBody>
      </p:sp>
      <p:sp>
        <p:nvSpPr>
          <p:cNvPr id="12326" name="Freeform 42"/>
          <p:cNvSpPr>
            <a:spLocks noChangeAspect="1"/>
          </p:cNvSpPr>
          <p:nvPr/>
        </p:nvSpPr>
        <p:spPr bwMode="auto">
          <a:xfrm>
            <a:off x="2682875" y="5119688"/>
            <a:ext cx="30163" cy="26987"/>
          </a:xfrm>
          <a:custGeom>
            <a:avLst/>
            <a:gdLst>
              <a:gd name="T0" fmla="*/ 2147483647 w 21"/>
              <a:gd name="T1" fmla="*/ 2147483647 h 19"/>
              <a:gd name="T2" fmla="*/ 2147483647 w 21"/>
              <a:gd name="T3" fmla="*/ 2147483647 h 19"/>
              <a:gd name="T4" fmla="*/ 2147483647 w 21"/>
              <a:gd name="T5" fmla="*/ 2147483647 h 19"/>
              <a:gd name="T6" fmla="*/ 2147483647 w 21"/>
              <a:gd name="T7" fmla="*/ 2147483647 h 19"/>
              <a:gd name="T8" fmla="*/ 0 60000 65536"/>
              <a:gd name="T9" fmla="*/ 0 60000 65536"/>
              <a:gd name="T10" fmla="*/ 0 60000 65536"/>
              <a:gd name="T11" fmla="*/ 0 60000 65536"/>
              <a:gd name="T12" fmla="*/ 0 w 21"/>
              <a:gd name="T13" fmla="*/ 0 h 19"/>
              <a:gd name="T14" fmla="*/ 21 w 21"/>
              <a:gd name="T15" fmla="*/ 19 h 19"/>
            </a:gdLst>
            <a:ahLst/>
            <a:cxnLst>
              <a:cxn ang="T8">
                <a:pos x="T0" y="T1"/>
              </a:cxn>
              <a:cxn ang="T9">
                <a:pos x="T2" y="T3"/>
              </a:cxn>
              <a:cxn ang="T10">
                <a:pos x="T4" y="T5"/>
              </a:cxn>
              <a:cxn ang="T11">
                <a:pos x="T6" y="T7"/>
              </a:cxn>
            </a:cxnLst>
            <a:rect l="T12" t="T13" r="T14" b="T15"/>
            <a:pathLst>
              <a:path w="21" h="19">
                <a:moveTo>
                  <a:pt x="3" y="19"/>
                </a:moveTo>
                <a:cubicBezTo>
                  <a:pt x="0" y="18"/>
                  <a:pt x="13" y="2"/>
                  <a:pt x="16" y="1"/>
                </a:cubicBezTo>
                <a:cubicBezTo>
                  <a:pt x="19" y="0"/>
                  <a:pt x="21" y="10"/>
                  <a:pt x="19" y="13"/>
                </a:cubicBezTo>
                <a:cubicBezTo>
                  <a:pt x="17" y="16"/>
                  <a:pt x="6" y="18"/>
                  <a:pt x="3" y="19"/>
                </a:cubicBezTo>
                <a:close/>
              </a:path>
            </a:pathLst>
          </a:custGeom>
          <a:noFill/>
          <a:ln w="12700">
            <a:solidFill>
              <a:srgbClr val="0000FF"/>
            </a:solidFill>
            <a:round/>
            <a:headEnd/>
            <a:tailEnd/>
          </a:ln>
        </p:spPr>
        <p:txBody>
          <a:bodyPr/>
          <a:lstStyle/>
          <a:p>
            <a:endParaRPr lang="ja-JP" altLang="en-US"/>
          </a:p>
        </p:txBody>
      </p:sp>
      <p:sp>
        <p:nvSpPr>
          <p:cNvPr id="12327" name="Freeform 43"/>
          <p:cNvSpPr>
            <a:spLocks noChangeAspect="1"/>
          </p:cNvSpPr>
          <p:nvPr/>
        </p:nvSpPr>
        <p:spPr bwMode="auto">
          <a:xfrm>
            <a:off x="2820988" y="5094288"/>
            <a:ext cx="31750" cy="20637"/>
          </a:xfrm>
          <a:custGeom>
            <a:avLst/>
            <a:gdLst>
              <a:gd name="T0" fmla="*/ 2147483647 w 22"/>
              <a:gd name="T1" fmla="*/ 2147483647 h 14"/>
              <a:gd name="T2" fmla="*/ 2147483647 w 22"/>
              <a:gd name="T3" fmla="*/ 2147483647 h 14"/>
              <a:gd name="T4" fmla="*/ 2147483647 w 22"/>
              <a:gd name="T5" fmla="*/ 2147483647 h 14"/>
              <a:gd name="T6" fmla="*/ 2147483647 w 22"/>
              <a:gd name="T7" fmla="*/ 2147483647 h 14"/>
              <a:gd name="T8" fmla="*/ 0 60000 65536"/>
              <a:gd name="T9" fmla="*/ 0 60000 65536"/>
              <a:gd name="T10" fmla="*/ 0 60000 65536"/>
              <a:gd name="T11" fmla="*/ 0 60000 65536"/>
              <a:gd name="T12" fmla="*/ 0 w 22"/>
              <a:gd name="T13" fmla="*/ 0 h 14"/>
              <a:gd name="T14" fmla="*/ 22 w 22"/>
              <a:gd name="T15" fmla="*/ 14 h 14"/>
            </a:gdLst>
            <a:ahLst/>
            <a:cxnLst>
              <a:cxn ang="T8">
                <a:pos x="T0" y="T1"/>
              </a:cxn>
              <a:cxn ang="T9">
                <a:pos x="T2" y="T3"/>
              </a:cxn>
              <a:cxn ang="T10">
                <a:pos x="T4" y="T5"/>
              </a:cxn>
              <a:cxn ang="T11">
                <a:pos x="T6" y="T7"/>
              </a:cxn>
            </a:cxnLst>
            <a:rect l="T12" t="T13" r="T14" b="T15"/>
            <a:pathLst>
              <a:path w="22" h="14">
                <a:moveTo>
                  <a:pt x="15" y="14"/>
                </a:moveTo>
                <a:cubicBezTo>
                  <a:pt x="12" y="13"/>
                  <a:pt x="0" y="10"/>
                  <a:pt x="7" y="2"/>
                </a:cubicBezTo>
                <a:cubicBezTo>
                  <a:pt x="8" y="0"/>
                  <a:pt x="20" y="2"/>
                  <a:pt x="21" y="4"/>
                </a:cubicBezTo>
                <a:cubicBezTo>
                  <a:pt x="22" y="6"/>
                  <a:pt x="16" y="12"/>
                  <a:pt x="15" y="14"/>
                </a:cubicBezTo>
                <a:close/>
              </a:path>
            </a:pathLst>
          </a:custGeom>
          <a:noFill/>
          <a:ln w="12700">
            <a:solidFill>
              <a:srgbClr val="0000FF"/>
            </a:solidFill>
            <a:round/>
            <a:headEnd/>
            <a:tailEnd/>
          </a:ln>
        </p:spPr>
        <p:txBody>
          <a:bodyPr/>
          <a:lstStyle/>
          <a:p>
            <a:endParaRPr lang="ja-JP" altLang="en-US"/>
          </a:p>
        </p:txBody>
      </p:sp>
      <p:sp>
        <p:nvSpPr>
          <p:cNvPr id="12328" name="Freeform 44"/>
          <p:cNvSpPr>
            <a:spLocks noChangeAspect="1"/>
          </p:cNvSpPr>
          <p:nvPr/>
        </p:nvSpPr>
        <p:spPr bwMode="auto">
          <a:xfrm>
            <a:off x="2632075" y="5145088"/>
            <a:ext cx="34925" cy="20637"/>
          </a:xfrm>
          <a:custGeom>
            <a:avLst/>
            <a:gdLst>
              <a:gd name="T0" fmla="*/ 2147483647 w 25"/>
              <a:gd name="T1" fmla="*/ 2147483647 h 15"/>
              <a:gd name="T2" fmla="*/ 2147483647 w 25"/>
              <a:gd name="T3" fmla="*/ 2147483647 h 15"/>
              <a:gd name="T4" fmla="*/ 2147483647 w 25"/>
              <a:gd name="T5" fmla="*/ 2147483647 h 15"/>
              <a:gd name="T6" fmla="*/ 2147483647 w 25"/>
              <a:gd name="T7" fmla="*/ 2147483647 h 15"/>
              <a:gd name="T8" fmla="*/ 0 60000 65536"/>
              <a:gd name="T9" fmla="*/ 0 60000 65536"/>
              <a:gd name="T10" fmla="*/ 0 60000 65536"/>
              <a:gd name="T11" fmla="*/ 0 60000 65536"/>
              <a:gd name="T12" fmla="*/ 0 w 25"/>
              <a:gd name="T13" fmla="*/ 0 h 15"/>
              <a:gd name="T14" fmla="*/ 25 w 25"/>
              <a:gd name="T15" fmla="*/ 15 h 15"/>
            </a:gdLst>
            <a:ahLst/>
            <a:cxnLst>
              <a:cxn ang="T8">
                <a:pos x="T0" y="T1"/>
              </a:cxn>
              <a:cxn ang="T9">
                <a:pos x="T2" y="T3"/>
              </a:cxn>
              <a:cxn ang="T10">
                <a:pos x="T4" y="T5"/>
              </a:cxn>
              <a:cxn ang="T11">
                <a:pos x="T6" y="T7"/>
              </a:cxn>
            </a:cxnLst>
            <a:rect l="T12" t="T13" r="T14" b="T15"/>
            <a:pathLst>
              <a:path w="25" h="15">
                <a:moveTo>
                  <a:pt x="3" y="15"/>
                </a:moveTo>
                <a:cubicBezTo>
                  <a:pt x="0" y="14"/>
                  <a:pt x="8" y="6"/>
                  <a:pt x="12" y="5"/>
                </a:cubicBezTo>
                <a:cubicBezTo>
                  <a:pt x="18" y="0"/>
                  <a:pt x="25" y="7"/>
                  <a:pt x="24" y="9"/>
                </a:cubicBezTo>
                <a:cubicBezTo>
                  <a:pt x="23" y="11"/>
                  <a:pt x="10" y="8"/>
                  <a:pt x="3" y="15"/>
                </a:cubicBezTo>
                <a:close/>
              </a:path>
            </a:pathLst>
          </a:custGeom>
          <a:noFill/>
          <a:ln w="12700">
            <a:solidFill>
              <a:srgbClr val="0000FF"/>
            </a:solidFill>
            <a:round/>
            <a:headEnd/>
            <a:tailEnd/>
          </a:ln>
        </p:spPr>
        <p:txBody>
          <a:bodyPr/>
          <a:lstStyle/>
          <a:p>
            <a:endParaRPr lang="ja-JP" altLang="en-US"/>
          </a:p>
        </p:txBody>
      </p:sp>
      <p:sp>
        <p:nvSpPr>
          <p:cNvPr id="12329" name="Text Box 45"/>
          <p:cNvSpPr txBox="1">
            <a:spLocks noChangeAspect="1" noChangeArrowheads="1"/>
          </p:cNvSpPr>
          <p:nvPr/>
        </p:nvSpPr>
        <p:spPr bwMode="auto">
          <a:xfrm>
            <a:off x="5278438" y="3811588"/>
            <a:ext cx="2157412" cy="519112"/>
          </a:xfrm>
          <a:prstGeom prst="rect">
            <a:avLst/>
          </a:prstGeom>
          <a:noFill/>
          <a:ln w="9525">
            <a:noFill/>
            <a:miter lim="800000"/>
            <a:headEnd/>
            <a:tailEnd/>
          </a:ln>
        </p:spPr>
        <p:txBody>
          <a:bodyPr wrap="none">
            <a:spAutoFit/>
          </a:bodyPr>
          <a:lstStyle/>
          <a:p>
            <a:pPr>
              <a:spcBef>
                <a:spcPct val="50000"/>
              </a:spcBef>
            </a:pPr>
            <a:r>
              <a:rPr lang="en-US" altLang="ja-JP" sz="2800" b="1">
                <a:solidFill>
                  <a:srgbClr val="FF0000"/>
                </a:solidFill>
                <a:latin typeface="ＭＳ ゴシック" pitchFamily="49" charset="-128"/>
                <a:ea typeface="ＭＳ ゴシック" pitchFamily="49" charset="-128"/>
              </a:rPr>
              <a:t>Fukuoka FIR</a:t>
            </a:r>
          </a:p>
        </p:txBody>
      </p:sp>
      <p:sp>
        <p:nvSpPr>
          <p:cNvPr id="12330" name="Rectangle 46"/>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l"/>
            <a:r>
              <a:rPr lang="en-US" altLang="ja-JP" sz="3600">
                <a:solidFill>
                  <a:schemeClr val="tx2"/>
                </a:solidFill>
                <a:latin typeface="Arial Black" pitchFamily="34" charset="0"/>
              </a:rPr>
              <a:t>FUKUOKA FIR</a:t>
            </a:r>
            <a:endParaRPr lang="en-US" altLang="ja-JP" sz="3600" b="1">
              <a:latin typeface="Arial Black"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022978"/>
                                        </p:tgtEl>
                                        <p:attrNameLst>
                                          <p:attrName>style.visibility</p:attrName>
                                        </p:attrNameLst>
                                      </p:cBhvr>
                                      <p:to>
                                        <p:strVal val="visible"/>
                                      </p:to>
                                    </p:set>
                                    <p:anim calcmode="lin" valueType="num">
                                      <p:cBhvr>
                                        <p:cTn id="7" dur="1000" fill="hold"/>
                                        <p:tgtEl>
                                          <p:spTgt spid="1022978"/>
                                        </p:tgtEl>
                                        <p:attrNameLst>
                                          <p:attrName>ppt_w</p:attrName>
                                        </p:attrNameLst>
                                      </p:cBhvr>
                                      <p:tavLst>
                                        <p:tav tm="0">
                                          <p:val>
                                            <p:strVal val="#ppt_w+.3"/>
                                          </p:val>
                                        </p:tav>
                                        <p:tav tm="100000">
                                          <p:val>
                                            <p:strVal val="#ppt_w"/>
                                          </p:val>
                                        </p:tav>
                                      </p:tavLst>
                                    </p:anim>
                                    <p:anim calcmode="lin" valueType="num">
                                      <p:cBhvr>
                                        <p:cTn id="8" dur="1000" fill="hold"/>
                                        <p:tgtEl>
                                          <p:spTgt spid="1022978"/>
                                        </p:tgtEl>
                                        <p:attrNameLst>
                                          <p:attrName>ppt_h</p:attrName>
                                        </p:attrNameLst>
                                      </p:cBhvr>
                                      <p:tavLst>
                                        <p:tav tm="0">
                                          <p:val>
                                            <p:strVal val="#ppt_h"/>
                                          </p:val>
                                        </p:tav>
                                        <p:tav tm="100000">
                                          <p:val>
                                            <p:strVal val="#ppt_h"/>
                                          </p:val>
                                        </p:tav>
                                      </p:tavLst>
                                    </p:anim>
                                    <p:animEffect transition="in" filter="fade">
                                      <p:cBhvr>
                                        <p:cTn id="9" dur="1000"/>
                                        <p:tgtEl>
                                          <p:spTgt spid="1022978"/>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022998"/>
                                        </p:tgtEl>
                                        <p:attrNameLst>
                                          <p:attrName>style.visibility</p:attrName>
                                        </p:attrNameLst>
                                      </p:cBhvr>
                                      <p:to>
                                        <p:strVal val="visible"/>
                                      </p:to>
                                    </p:set>
                                    <p:anim calcmode="lin" valueType="num">
                                      <p:cBhvr>
                                        <p:cTn id="14" dur="1000" fill="hold"/>
                                        <p:tgtEl>
                                          <p:spTgt spid="1022998"/>
                                        </p:tgtEl>
                                        <p:attrNameLst>
                                          <p:attrName>ppt_w</p:attrName>
                                        </p:attrNameLst>
                                      </p:cBhvr>
                                      <p:tavLst>
                                        <p:tav tm="0">
                                          <p:val>
                                            <p:strVal val="#ppt_w+.3"/>
                                          </p:val>
                                        </p:tav>
                                        <p:tav tm="100000">
                                          <p:val>
                                            <p:strVal val="#ppt_w"/>
                                          </p:val>
                                        </p:tav>
                                      </p:tavLst>
                                    </p:anim>
                                    <p:anim calcmode="lin" valueType="num">
                                      <p:cBhvr>
                                        <p:cTn id="15" dur="1000" fill="hold"/>
                                        <p:tgtEl>
                                          <p:spTgt spid="1022998"/>
                                        </p:tgtEl>
                                        <p:attrNameLst>
                                          <p:attrName>ppt_h</p:attrName>
                                        </p:attrNameLst>
                                      </p:cBhvr>
                                      <p:tavLst>
                                        <p:tav tm="0">
                                          <p:val>
                                            <p:strVal val="#ppt_h"/>
                                          </p:val>
                                        </p:tav>
                                        <p:tav tm="100000">
                                          <p:val>
                                            <p:strVal val="#ppt_h"/>
                                          </p:val>
                                        </p:tav>
                                      </p:tavLst>
                                    </p:anim>
                                    <p:animEffect transition="in" filter="fade">
                                      <p:cBhvr>
                                        <p:cTn id="16" dur="1000"/>
                                        <p:tgtEl>
                                          <p:spTgt spid="1022998"/>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1022997"/>
                                        </p:tgtEl>
                                        <p:attrNameLst>
                                          <p:attrName>style.visibility</p:attrName>
                                        </p:attrNameLst>
                                      </p:cBhvr>
                                      <p:to>
                                        <p:strVal val="visible"/>
                                      </p:to>
                                    </p:set>
                                    <p:anim calcmode="lin" valueType="num">
                                      <p:cBhvr>
                                        <p:cTn id="19" dur="1000" fill="hold"/>
                                        <p:tgtEl>
                                          <p:spTgt spid="1022997"/>
                                        </p:tgtEl>
                                        <p:attrNameLst>
                                          <p:attrName>ppt_w</p:attrName>
                                        </p:attrNameLst>
                                      </p:cBhvr>
                                      <p:tavLst>
                                        <p:tav tm="0">
                                          <p:val>
                                            <p:strVal val="#ppt_w+.3"/>
                                          </p:val>
                                        </p:tav>
                                        <p:tav tm="100000">
                                          <p:val>
                                            <p:strVal val="#ppt_w"/>
                                          </p:val>
                                        </p:tav>
                                      </p:tavLst>
                                    </p:anim>
                                    <p:anim calcmode="lin" valueType="num">
                                      <p:cBhvr>
                                        <p:cTn id="20" dur="1000" fill="hold"/>
                                        <p:tgtEl>
                                          <p:spTgt spid="1022997"/>
                                        </p:tgtEl>
                                        <p:attrNameLst>
                                          <p:attrName>ppt_h</p:attrName>
                                        </p:attrNameLst>
                                      </p:cBhvr>
                                      <p:tavLst>
                                        <p:tav tm="0">
                                          <p:val>
                                            <p:strVal val="#ppt_h"/>
                                          </p:val>
                                        </p:tav>
                                        <p:tav tm="100000">
                                          <p:val>
                                            <p:strVal val="#ppt_h"/>
                                          </p:val>
                                        </p:tav>
                                      </p:tavLst>
                                    </p:anim>
                                    <p:animEffect transition="in" filter="fade">
                                      <p:cBhvr>
                                        <p:cTn id="21" dur="1000"/>
                                        <p:tgtEl>
                                          <p:spTgt spid="1022997"/>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1022996"/>
                                        </p:tgtEl>
                                        <p:attrNameLst>
                                          <p:attrName>style.visibility</p:attrName>
                                        </p:attrNameLst>
                                      </p:cBhvr>
                                      <p:to>
                                        <p:strVal val="visible"/>
                                      </p:to>
                                    </p:set>
                                    <p:anim calcmode="lin" valueType="num">
                                      <p:cBhvr>
                                        <p:cTn id="24" dur="1000" fill="hold"/>
                                        <p:tgtEl>
                                          <p:spTgt spid="1022996"/>
                                        </p:tgtEl>
                                        <p:attrNameLst>
                                          <p:attrName>ppt_w</p:attrName>
                                        </p:attrNameLst>
                                      </p:cBhvr>
                                      <p:tavLst>
                                        <p:tav tm="0">
                                          <p:val>
                                            <p:strVal val="#ppt_w+.3"/>
                                          </p:val>
                                        </p:tav>
                                        <p:tav tm="100000">
                                          <p:val>
                                            <p:strVal val="#ppt_w"/>
                                          </p:val>
                                        </p:tav>
                                      </p:tavLst>
                                    </p:anim>
                                    <p:anim calcmode="lin" valueType="num">
                                      <p:cBhvr>
                                        <p:cTn id="25" dur="1000" fill="hold"/>
                                        <p:tgtEl>
                                          <p:spTgt spid="1022996"/>
                                        </p:tgtEl>
                                        <p:attrNameLst>
                                          <p:attrName>ppt_h</p:attrName>
                                        </p:attrNameLst>
                                      </p:cBhvr>
                                      <p:tavLst>
                                        <p:tav tm="0">
                                          <p:val>
                                            <p:strVal val="#ppt_h"/>
                                          </p:val>
                                        </p:tav>
                                        <p:tav tm="100000">
                                          <p:val>
                                            <p:strVal val="#ppt_h"/>
                                          </p:val>
                                        </p:tav>
                                      </p:tavLst>
                                    </p:anim>
                                    <p:animEffect transition="in" filter="fade">
                                      <p:cBhvr>
                                        <p:cTn id="26" dur="1000"/>
                                        <p:tgtEl>
                                          <p:spTgt spid="1022996"/>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1022995"/>
                                        </p:tgtEl>
                                        <p:attrNameLst>
                                          <p:attrName>style.visibility</p:attrName>
                                        </p:attrNameLst>
                                      </p:cBhvr>
                                      <p:to>
                                        <p:strVal val="visible"/>
                                      </p:to>
                                    </p:set>
                                    <p:anim calcmode="lin" valueType="num">
                                      <p:cBhvr>
                                        <p:cTn id="29" dur="1000" fill="hold"/>
                                        <p:tgtEl>
                                          <p:spTgt spid="1022995"/>
                                        </p:tgtEl>
                                        <p:attrNameLst>
                                          <p:attrName>ppt_w</p:attrName>
                                        </p:attrNameLst>
                                      </p:cBhvr>
                                      <p:tavLst>
                                        <p:tav tm="0">
                                          <p:val>
                                            <p:strVal val="#ppt_w+.3"/>
                                          </p:val>
                                        </p:tav>
                                        <p:tav tm="100000">
                                          <p:val>
                                            <p:strVal val="#ppt_w"/>
                                          </p:val>
                                        </p:tav>
                                      </p:tavLst>
                                    </p:anim>
                                    <p:anim calcmode="lin" valueType="num">
                                      <p:cBhvr>
                                        <p:cTn id="30" dur="1000" fill="hold"/>
                                        <p:tgtEl>
                                          <p:spTgt spid="1022995"/>
                                        </p:tgtEl>
                                        <p:attrNameLst>
                                          <p:attrName>ppt_h</p:attrName>
                                        </p:attrNameLst>
                                      </p:cBhvr>
                                      <p:tavLst>
                                        <p:tav tm="0">
                                          <p:val>
                                            <p:strVal val="#ppt_h"/>
                                          </p:val>
                                        </p:tav>
                                        <p:tav tm="100000">
                                          <p:val>
                                            <p:strVal val="#ppt_h"/>
                                          </p:val>
                                        </p:tav>
                                      </p:tavLst>
                                    </p:anim>
                                    <p:animEffect transition="in" filter="fade">
                                      <p:cBhvr>
                                        <p:cTn id="31" dur="1000"/>
                                        <p:tgtEl>
                                          <p:spTgt spid="1022995"/>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1022994"/>
                                        </p:tgtEl>
                                        <p:attrNameLst>
                                          <p:attrName>style.visibility</p:attrName>
                                        </p:attrNameLst>
                                      </p:cBhvr>
                                      <p:to>
                                        <p:strVal val="visible"/>
                                      </p:to>
                                    </p:set>
                                    <p:anim calcmode="lin" valueType="num">
                                      <p:cBhvr>
                                        <p:cTn id="34" dur="1000" fill="hold"/>
                                        <p:tgtEl>
                                          <p:spTgt spid="1022994"/>
                                        </p:tgtEl>
                                        <p:attrNameLst>
                                          <p:attrName>ppt_w</p:attrName>
                                        </p:attrNameLst>
                                      </p:cBhvr>
                                      <p:tavLst>
                                        <p:tav tm="0">
                                          <p:val>
                                            <p:strVal val="#ppt_w+.3"/>
                                          </p:val>
                                        </p:tav>
                                        <p:tav tm="100000">
                                          <p:val>
                                            <p:strVal val="#ppt_w"/>
                                          </p:val>
                                        </p:tav>
                                      </p:tavLst>
                                    </p:anim>
                                    <p:anim calcmode="lin" valueType="num">
                                      <p:cBhvr>
                                        <p:cTn id="35" dur="1000" fill="hold"/>
                                        <p:tgtEl>
                                          <p:spTgt spid="1022994"/>
                                        </p:tgtEl>
                                        <p:attrNameLst>
                                          <p:attrName>ppt_h</p:attrName>
                                        </p:attrNameLst>
                                      </p:cBhvr>
                                      <p:tavLst>
                                        <p:tav tm="0">
                                          <p:val>
                                            <p:strVal val="#ppt_h"/>
                                          </p:val>
                                        </p:tav>
                                        <p:tav tm="100000">
                                          <p:val>
                                            <p:strVal val="#ppt_h"/>
                                          </p:val>
                                        </p:tav>
                                      </p:tavLst>
                                    </p:anim>
                                    <p:animEffect transition="in" filter="fade">
                                      <p:cBhvr>
                                        <p:cTn id="36" dur="1000"/>
                                        <p:tgtEl>
                                          <p:spTgt spid="1022994"/>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1023002"/>
                                        </p:tgtEl>
                                        <p:attrNameLst>
                                          <p:attrName>style.visibility</p:attrName>
                                        </p:attrNameLst>
                                      </p:cBhvr>
                                      <p:to>
                                        <p:strVal val="visible"/>
                                      </p:to>
                                    </p:set>
                                    <p:anim calcmode="lin" valueType="num">
                                      <p:cBhvr>
                                        <p:cTn id="39" dur="1000" fill="hold"/>
                                        <p:tgtEl>
                                          <p:spTgt spid="1023002"/>
                                        </p:tgtEl>
                                        <p:attrNameLst>
                                          <p:attrName>ppt_w</p:attrName>
                                        </p:attrNameLst>
                                      </p:cBhvr>
                                      <p:tavLst>
                                        <p:tav tm="0">
                                          <p:val>
                                            <p:strVal val="#ppt_w+.3"/>
                                          </p:val>
                                        </p:tav>
                                        <p:tav tm="100000">
                                          <p:val>
                                            <p:strVal val="#ppt_w"/>
                                          </p:val>
                                        </p:tav>
                                      </p:tavLst>
                                    </p:anim>
                                    <p:anim calcmode="lin" valueType="num">
                                      <p:cBhvr>
                                        <p:cTn id="40" dur="1000" fill="hold"/>
                                        <p:tgtEl>
                                          <p:spTgt spid="1023002"/>
                                        </p:tgtEl>
                                        <p:attrNameLst>
                                          <p:attrName>ppt_h</p:attrName>
                                        </p:attrNameLst>
                                      </p:cBhvr>
                                      <p:tavLst>
                                        <p:tav tm="0">
                                          <p:val>
                                            <p:strVal val="#ppt_h"/>
                                          </p:val>
                                        </p:tav>
                                        <p:tav tm="100000">
                                          <p:val>
                                            <p:strVal val="#ppt_h"/>
                                          </p:val>
                                        </p:tav>
                                      </p:tavLst>
                                    </p:anim>
                                    <p:animEffect transition="in" filter="fade">
                                      <p:cBhvr>
                                        <p:cTn id="41" dur="1000"/>
                                        <p:tgtEl>
                                          <p:spTgt spid="1023002"/>
                                        </p:tgtEl>
                                      </p:cBhvr>
                                    </p:animEffect>
                                  </p:childTnLst>
                                </p:cTn>
                              </p:par>
                              <p:par>
                                <p:cTn id="42" presetID="50" presetClass="entr" presetSubtype="0" decel="100000" fill="hold" grpId="0" nodeType="withEffect">
                                  <p:stCondLst>
                                    <p:cond delay="0"/>
                                  </p:stCondLst>
                                  <p:childTnLst>
                                    <p:set>
                                      <p:cBhvr>
                                        <p:cTn id="43" dur="1" fill="hold">
                                          <p:stCondLst>
                                            <p:cond delay="0"/>
                                          </p:stCondLst>
                                        </p:cTn>
                                        <p:tgtEl>
                                          <p:spTgt spid="1023003"/>
                                        </p:tgtEl>
                                        <p:attrNameLst>
                                          <p:attrName>style.visibility</p:attrName>
                                        </p:attrNameLst>
                                      </p:cBhvr>
                                      <p:to>
                                        <p:strVal val="visible"/>
                                      </p:to>
                                    </p:set>
                                    <p:anim calcmode="lin" valueType="num">
                                      <p:cBhvr>
                                        <p:cTn id="44" dur="1000" fill="hold"/>
                                        <p:tgtEl>
                                          <p:spTgt spid="1023003"/>
                                        </p:tgtEl>
                                        <p:attrNameLst>
                                          <p:attrName>ppt_w</p:attrName>
                                        </p:attrNameLst>
                                      </p:cBhvr>
                                      <p:tavLst>
                                        <p:tav tm="0">
                                          <p:val>
                                            <p:strVal val="#ppt_w+.3"/>
                                          </p:val>
                                        </p:tav>
                                        <p:tav tm="100000">
                                          <p:val>
                                            <p:strVal val="#ppt_w"/>
                                          </p:val>
                                        </p:tav>
                                      </p:tavLst>
                                    </p:anim>
                                    <p:anim calcmode="lin" valueType="num">
                                      <p:cBhvr>
                                        <p:cTn id="45" dur="1000" fill="hold"/>
                                        <p:tgtEl>
                                          <p:spTgt spid="1023003"/>
                                        </p:tgtEl>
                                        <p:attrNameLst>
                                          <p:attrName>ppt_h</p:attrName>
                                        </p:attrNameLst>
                                      </p:cBhvr>
                                      <p:tavLst>
                                        <p:tav tm="0">
                                          <p:val>
                                            <p:strVal val="#ppt_h"/>
                                          </p:val>
                                        </p:tav>
                                        <p:tav tm="100000">
                                          <p:val>
                                            <p:strVal val="#ppt_h"/>
                                          </p:val>
                                        </p:tav>
                                      </p:tavLst>
                                    </p:anim>
                                    <p:animEffect transition="in" filter="fade">
                                      <p:cBhvr>
                                        <p:cTn id="46" dur="1000"/>
                                        <p:tgtEl>
                                          <p:spTgt spid="1023003"/>
                                        </p:tgtEl>
                                      </p:cBhvr>
                                    </p:animEffect>
                                  </p:childTnLst>
                                </p:cTn>
                              </p:par>
                              <p:par>
                                <p:cTn id="47" presetID="50" presetClass="entr" presetSubtype="0" decel="100000" fill="hold" grpId="0" nodeType="withEffect">
                                  <p:stCondLst>
                                    <p:cond delay="0"/>
                                  </p:stCondLst>
                                  <p:childTnLst>
                                    <p:set>
                                      <p:cBhvr>
                                        <p:cTn id="48" dur="1" fill="hold">
                                          <p:stCondLst>
                                            <p:cond delay="0"/>
                                          </p:stCondLst>
                                        </p:cTn>
                                        <p:tgtEl>
                                          <p:spTgt spid="1023004"/>
                                        </p:tgtEl>
                                        <p:attrNameLst>
                                          <p:attrName>style.visibility</p:attrName>
                                        </p:attrNameLst>
                                      </p:cBhvr>
                                      <p:to>
                                        <p:strVal val="visible"/>
                                      </p:to>
                                    </p:set>
                                    <p:anim calcmode="lin" valueType="num">
                                      <p:cBhvr>
                                        <p:cTn id="49" dur="1000" fill="hold"/>
                                        <p:tgtEl>
                                          <p:spTgt spid="1023004"/>
                                        </p:tgtEl>
                                        <p:attrNameLst>
                                          <p:attrName>ppt_w</p:attrName>
                                        </p:attrNameLst>
                                      </p:cBhvr>
                                      <p:tavLst>
                                        <p:tav tm="0">
                                          <p:val>
                                            <p:strVal val="#ppt_w+.3"/>
                                          </p:val>
                                        </p:tav>
                                        <p:tav tm="100000">
                                          <p:val>
                                            <p:strVal val="#ppt_w"/>
                                          </p:val>
                                        </p:tav>
                                      </p:tavLst>
                                    </p:anim>
                                    <p:anim calcmode="lin" valueType="num">
                                      <p:cBhvr>
                                        <p:cTn id="50" dur="1000" fill="hold"/>
                                        <p:tgtEl>
                                          <p:spTgt spid="1023004"/>
                                        </p:tgtEl>
                                        <p:attrNameLst>
                                          <p:attrName>ppt_h</p:attrName>
                                        </p:attrNameLst>
                                      </p:cBhvr>
                                      <p:tavLst>
                                        <p:tav tm="0">
                                          <p:val>
                                            <p:strVal val="#ppt_h"/>
                                          </p:val>
                                        </p:tav>
                                        <p:tav tm="100000">
                                          <p:val>
                                            <p:strVal val="#ppt_h"/>
                                          </p:val>
                                        </p:tav>
                                      </p:tavLst>
                                    </p:anim>
                                    <p:animEffect transition="in" filter="fade">
                                      <p:cBhvr>
                                        <p:cTn id="51" dur="1000"/>
                                        <p:tgtEl>
                                          <p:spTgt spid="1023004"/>
                                        </p:tgtEl>
                                      </p:cBhvr>
                                    </p:animEffect>
                                  </p:childTnLst>
                                </p:cTn>
                              </p:par>
                            </p:childTnLst>
                          </p:cTn>
                        </p:par>
                        <p:par>
                          <p:cTn id="52" fill="hold">
                            <p:stCondLst>
                              <p:cond delay="1000"/>
                            </p:stCondLst>
                            <p:childTnLst>
                              <p:par>
                                <p:cTn id="53" presetID="27" presetClass="entr" presetSubtype="0" fill="hold" grpId="0" nodeType="afterEffect">
                                  <p:stCondLst>
                                    <p:cond delay="0"/>
                                  </p:stCondLst>
                                  <p:iterate type="lt">
                                    <p:tmPct val="50000"/>
                                  </p:iterate>
                                  <p:childTnLst>
                                    <p:set>
                                      <p:cBhvr>
                                        <p:cTn id="54" dur="1" fill="hold">
                                          <p:stCondLst>
                                            <p:cond delay="0"/>
                                          </p:stCondLst>
                                        </p:cTn>
                                        <p:tgtEl>
                                          <p:spTgt spid="1023014"/>
                                        </p:tgtEl>
                                        <p:attrNameLst>
                                          <p:attrName>style.visibility</p:attrName>
                                        </p:attrNameLst>
                                      </p:cBhvr>
                                      <p:to>
                                        <p:strVal val="visible"/>
                                      </p:to>
                                    </p:set>
                                    <p:anim calcmode="discrete" valueType="clr">
                                      <p:cBhvr override="childStyle">
                                        <p:cTn id="55" dur="80"/>
                                        <p:tgtEl>
                                          <p:spTgt spid="1023014"/>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1023014"/>
                                        </p:tgtEl>
                                        <p:attrNameLst>
                                          <p:attrName>fillcolor</p:attrName>
                                        </p:attrNameLst>
                                      </p:cBhvr>
                                      <p:tavLst>
                                        <p:tav tm="0">
                                          <p:val>
                                            <p:clrVal>
                                              <a:schemeClr val="accent2"/>
                                            </p:clrVal>
                                          </p:val>
                                        </p:tav>
                                        <p:tav tm="50000">
                                          <p:val>
                                            <p:clrVal>
                                              <a:schemeClr val="hlink"/>
                                            </p:clrVal>
                                          </p:val>
                                        </p:tav>
                                      </p:tavLst>
                                    </p:anim>
                                    <p:set>
                                      <p:cBhvr>
                                        <p:cTn id="57" dur="80"/>
                                        <p:tgtEl>
                                          <p:spTgt spid="1023014"/>
                                        </p:tgtEl>
                                        <p:attrNameLst>
                                          <p:attrName>fill.type</p:attrName>
                                        </p:attrNameLst>
                                      </p:cBhvr>
                                      <p:to>
                                        <p:strVal val="solid"/>
                                      </p:to>
                                    </p:set>
                                  </p:childTnLst>
                                </p:cTn>
                              </p:par>
                              <p:par>
                                <p:cTn id="58" presetID="27" presetClass="entr" presetSubtype="0" fill="hold" grpId="0" nodeType="withEffect">
                                  <p:stCondLst>
                                    <p:cond delay="0"/>
                                  </p:stCondLst>
                                  <p:iterate type="lt">
                                    <p:tmPct val="50000"/>
                                  </p:iterate>
                                  <p:childTnLst>
                                    <p:set>
                                      <p:cBhvr>
                                        <p:cTn id="59" dur="1" fill="hold">
                                          <p:stCondLst>
                                            <p:cond delay="0"/>
                                          </p:stCondLst>
                                        </p:cTn>
                                        <p:tgtEl>
                                          <p:spTgt spid="1023013"/>
                                        </p:tgtEl>
                                        <p:attrNameLst>
                                          <p:attrName>style.visibility</p:attrName>
                                        </p:attrNameLst>
                                      </p:cBhvr>
                                      <p:to>
                                        <p:strVal val="visible"/>
                                      </p:to>
                                    </p:set>
                                    <p:anim calcmode="discrete" valueType="clr">
                                      <p:cBhvr override="childStyle">
                                        <p:cTn id="60" dur="80"/>
                                        <p:tgtEl>
                                          <p:spTgt spid="1023013"/>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1023013"/>
                                        </p:tgtEl>
                                        <p:attrNameLst>
                                          <p:attrName>fillcolor</p:attrName>
                                        </p:attrNameLst>
                                      </p:cBhvr>
                                      <p:tavLst>
                                        <p:tav tm="0">
                                          <p:val>
                                            <p:clrVal>
                                              <a:schemeClr val="accent2"/>
                                            </p:clrVal>
                                          </p:val>
                                        </p:tav>
                                        <p:tav tm="50000">
                                          <p:val>
                                            <p:clrVal>
                                              <a:schemeClr val="hlink"/>
                                            </p:clrVal>
                                          </p:val>
                                        </p:tav>
                                      </p:tavLst>
                                    </p:anim>
                                    <p:set>
                                      <p:cBhvr>
                                        <p:cTn id="62" dur="80"/>
                                        <p:tgtEl>
                                          <p:spTgt spid="1023013"/>
                                        </p:tgtEl>
                                        <p:attrNameLst>
                                          <p:attrName>fill.type</p:attrName>
                                        </p:attrNameLst>
                                      </p:cBhvr>
                                      <p:to>
                                        <p:strVal val="solid"/>
                                      </p:to>
                                    </p:set>
                                  </p:childTnLst>
                                </p:cTn>
                              </p:par>
                              <p:par>
                                <p:cTn id="63" presetID="27" presetClass="entr" presetSubtype="0" fill="hold" grpId="0" nodeType="withEffect">
                                  <p:stCondLst>
                                    <p:cond delay="0"/>
                                  </p:stCondLst>
                                  <p:iterate type="lt">
                                    <p:tmPct val="50000"/>
                                  </p:iterate>
                                  <p:childTnLst>
                                    <p:set>
                                      <p:cBhvr>
                                        <p:cTn id="64" dur="1" fill="hold">
                                          <p:stCondLst>
                                            <p:cond delay="0"/>
                                          </p:stCondLst>
                                        </p:cTn>
                                        <p:tgtEl>
                                          <p:spTgt spid="1023011"/>
                                        </p:tgtEl>
                                        <p:attrNameLst>
                                          <p:attrName>style.visibility</p:attrName>
                                        </p:attrNameLst>
                                      </p:cBhvr>
                                      <p:to>
                                        <p:strVal val="visible"/>
                                      </p:to>
                                    </p:set>
                                    <p:anim calcmode="discrete" valueType="clr">
                                      <p:cBhvr override="childStyle">
                                        <p:cTn id="65" dur="80"/>
                                        <p:tgtEl>
                                          <p:spTgt spid="1023011"/>
                                        </p:tgtEl>
                                        <p:attrNameLst>
                                          <p:attrName>style.color</p:attrName>
                                        </p:attrNameLst>
                                      </p:cBhvr>
                                      <p:tavLst>
                                        <p:tav tm="0">
                                          <p:val>
                                            <p:clrVal>
                                              <a:schemeClr val="accent2"/>
                                            </p:clrVal>
                                          </p:val>
                                        </p:tav>
                                        <p:tav tm="50000">
                                          <p:val>
                                            <p:clrVal>
                                              <a:schemeClr val="hlink"/>
                                            </p:clrVal>
                                          </p:val>
                                        </p:tav>
                                      </p:tavLst>
                                    </p:anim>
                                    <p:anim calcmode="discrete" valueType="clr">
                                      <p:cBhvr>
                                        <p:cTn id="66" dur="80"/>
                                        <p:tgtEl>
                                          <p:spTgt spid="1023011"/>
                                        </p:tgtEl>
                                        <p:attrNameLst>
                                          <p:attrName>fillcolor</p:attrName>
                                        </p:attrNameLst>
                                      </p:cBhvr>
                                      <p:tavLst>
                                        <p:tav tm="0">
                                          <p:val>
                                            <p:clrVal>
                                              <a:schemeClr val="accent2"/>
                                            </p:clrVal>
                                          </p:val>
                                        </p:tav>
                                        <p:tav tm="50000">
                                          <p:val>
                                            <p:clrVal>
                                              <a:schemeClr val="hlink"/>
                                            </p:clrVal>
                                          </p:val>
                                        </p:tav>
                                      </p:tavLst>
                                    </p:anim>
                                    <p:set>
                                      <p:cBhvr>
                                        <p:cTn id="67" dur="80"/>
                                        <p:tgtEl>
                                          <p:spTgt spid="1023011"/>
                                        </p:tgtEl>
                                        <p:attrNameLst>
                                          <p:attrName>fill.type</p:attrName>
                                        </p:attrNameLst>
                                      </p:cBhvr>
                                      <p:to>
                                        <p:strVal val="solid"/>
                                      </p:to>
                                    </p:set>
                                  </p:childTnLst>
                                </p:cTn>
                              </p:par>
                              <p:par>
                                <p:cTn id="68" presetID="27" presetClass="entr" presetSubtype="0" fill="hold" grpId="0" nodeType="withEffect">
                                  <p:stCondLst>
                                    <p:cond delay="0"/>
                                  </p:stCondLst>
                                  <p:iterate type="lt">
                                    <p:tmPct val="50000"/>
                                  </p:iterate>
                                  <p:childTnLst>
                                    <p:set>
                                      <p:cBhvr>
                                        <p:cTn id="69" dur="1" fill="hold">
                                          <p:stCondLst>
                                            <p:cond delay="0"/>
                                          </p:stCondLst>
                                        </p:cTn>
                                        <p:tgtEl>
                                          <p:spTgt spid="1023009"/>
                                        </p:tgtEl>
                                        <p:attrNameLst>
                                          <p:attrName>style.visibility</p:attrName>
                                        </p:attrNameLst>
                                      </p:cBhvr>
                                      <p:to>
                                        <p:strVal val="visible"/>
                                      </p:to>
                                    </p:set>
                                    <p:anim calcmode="discrete" valueType="clr">
                                      <p:cBhvr override="childStyle">
                                        <p:cTn id="70" dur="80"/>
                                        <p:tgtEl>
                                          <p:spTgt spid="1023009"/>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1023009"/>
                                        </p:tgtEl>
                                        <p:attrNameLst>
                                          <p:attrName>fillcolor</p:attrName>
                                        </p:attrNameLst>
                                      </p:cBhvr>
                                      <p:tavLst>
                                        <p:tav tm="0">
                                          <p:val>
                                            <p:clrVal>
                                              <a:schemeClr val="accent2"/>
                                            </p:clrVal>
                                          </p:val>
                                        </p:tav>
                                        <p:tav tm="50000">
                                          <p:val>
                                            <p:clrVal>
                                              <a:schemeClr val="hlink"/>
                                            </p:clrVal>
                                          </p:val>
                                        </p:tav>
                                      </p:tavLst>
                                    </p:anim>
                                    <p:set>
                                      <p:cBhvr>
                                        <p:cTn id="72" dur="80"/>
                                        <p:tgtEl>
                                          <p:spTgt spid="1023009"/>
                                        </p:tgtEl>
                                        <p:attrNameLst>
                                          <p:attrName>fill.type</p:attrName>
                                        </p:attrNameLst>
                                      </p:cBhvr>
                                      <p:to>
                                        <p:strVal val="solid"/>
                                      </p:to>
                                    </p:set>
                                  </p:childTnLst>
                                </p:cTn>
                              </p:par>
                              <p:par>
                                <p:cTn id="73" presetID="27" presetClass="entr" presetSubtype="0" fill="hold" grpId="0" nodeType="withEffect">
                                  <p:stCondLst>
                                    <p:cond delay="0"/>
                                  </p:stCondLst>
                                  <p:iterate type="lt">
                                    <p:tmPct val="50000"/>
                                  </p:iterate>
                                  <p:childTnLst>
                                    <p:set>
                                      <p:cBhvr>
                                        <p:cTn id="74" dur="1" fill="hold">
                                          <p:stCondLst>
                                            <p:cond delay="0"/>
                                          </p:stCondLst>
                                        </p:cTn>
                                        <p:tgtEl>
                                          <p:spTgt spid="1023010"/>
                                        </p:tgtEl>
                                        <p:attrNameLst>
                                          <p:attrName>style.visibility</p:attrName>
                                        </p:attrNameLst>
                                      </p:cBhvr>
                                      <p:to>
                                        <p:strVal val="visible"/>
                                      </p:to>
                                    </p:set>
                                    <p:anim calcmode="discrete" valueType="clr">
                                      <p:cBhvr override="childStyle">
                                        <p:cTn id="75" dur="80"/>
                                        <p:tgtEl>
                                          <p:spTgt spid="1023010"/>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1023010"/>
                                        </p:tgtEl>
                                        <p:attrNameLst>
                                          <p:attrName>fillcolor</p:attrName>
                                        </p:attrNameLst>
                                      </p:cBhvr>
                                      <p:tavLst>
                                        <p:tav tm="0">
                                          <p:val>
                                            <p:clrVal>
                                              <a:schemeClr val="accent2"/>
                                            </p:clrVal>
                                          </p:val>
                                        </p:tav>
                                        <p:tav tm="50000">
                                          <p:val>
                                            <p:clrVal>
                                              <a:schemeClr val="hlink"/>
                                            </p:clrVal>
                                          </p:val>
                                        </p:tav>
                                      </p:tavLst>
                                    </p:anim>
                                    <p:set>
                                      <p:cBhvr>
                                        <p:cTn id="77" dur="80"/>
                                        <p:tgtEl>
                                          <p:spTgt spid="1023010"/>
                                        </p:tgtEl>
                                        <p:attrNameLst>
                                          <p:attrName>fill.type</p:attrName>
                                        </p:attrNameLst>
                                      </p:cBhvr>
                                      <p:to>
                                        <p:strVal val="solid"/>
                                      </p:to>
                                    </p:set>
                                  </p:childTnLst>
                                </p:cTn>
                              </p:par>
                              <p:par>
                                <p:cTn id="78" presetID="27" presetClass="entr" presetSubtype="0" fill="hold" grpId="0" nodeType="withEffect">
                                  <p:stCondLst>
                                    <p:cond delay="0"/>
                                  </p:stCondLst>
                                  <p:iterate type="lt">
                                    <p:tmPct val="50000"/>
                                  </p:iterate>
                                  <p:childTnLst>
                                    <p:set>
                                      <p:cBhvr>
                                        <p:cTn id="79" dur="1" fill="hold">
                                          <p:stCondLst>
                                            <p:cond delay="0"/>
                                          </p:stCondLst>
                                        </p:cTn>
                                        <p:tgtEl>
                                          <p:spTgt spid="1023005"/>
                                        </p:tgtEl>
                                        <p:attrNameLst>
                                          <p:attrName>style.visibility</p:attrName>
                                        </p:attrNameLst>
                                      </p:cBhvr>
                                      <p:to>
                                        <p:strVal val="visible"/>
                                      </p:to>
                                    </p:set>
                                    <p:anim calcmode="discrete" valueType="clr">
                                      <p:cBhvr override="childStyle">
                                        <p:cTn id="80" dur="80"/>
                                        <p:tgtEl>
                                          <p:spTgt spid="1023005"/>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1023005"/>
                                        </p:tgtEl>
                                        <p:attrNameLst>
                                          <p:attrName>fillcolor</p:attrName>
                                        </p:attrNameLst>
                                      </p:cBhvr>
                                      <p:tavLst>
                                        <p:tav tm="0">
                                          <p:val>
                                            <p:clrVal>
                                              <a:schemeClr val="accent2"/>
                                            </p:clrVal>
                                          </p:val>
                                        </p:tav>
                                        <p:tav tm="50000">
                                          <p:val>
                                            <p:clrVal>
                                              <a:schemeClr val="hlink"/>
                                            </p:clrVal>
                                          </p:val>
                                        </p:tav>
                                      </p:tavLst>
                                    </p:anim>
                                    <p:set>
                                      <p:cBhvr>
                                        <p:cTn id="82" dur="80"/>
                                        <p:tgtEl>
                                          <p:spTgt spid="1023005"/>
                                        </p:tgtEl>
                                        <p:attrNameLst>
                                          <p:attrName>fill.type</p:attrName>
                                        </p:attrNameLst>
                                      </p:cBhvr>
                                      <p:to>
                                        <p:strVal val="solid"/>
                                      </p:to>
                                    </p:set>
                                  </p:childTnLst>
                                </p:cTn>
                              </p:par>
                              <p:par>
                                <p:cTn id="83" presetID="27" presetClass="entr" presetSubtype="0" fill="hold" grpId="0" nodeType="withEffect">
                                  <p:stCondLst>
                                    <p:cond delay="0"/>
                                  </p:stCondLst>
                                  <p:iterate type="lt">
                                    <p:tmPct val="50000"/>
                                  </p:iterate>
                                  <p:childTnLst>
                                    <p:set>
                                      <p:cBhvr>
                                        <p:cTn id="84" dur="1" fill="hold">
                                          <p:stCondLst>
                                            <p:cond delay="0"/>
                                          </p:stCondLst>
                                        </p:cTn>
                                        <p:tgtEl>
                                          <p:spTgt spid="1023008"/>
                                        </p:tgtEl>
                                        <p:attrNameLst>
                                          <p:attrName>style.visibility</p:attrName>
                                        </p:attrNameLst>
                                      </p:cBhvr>
                                      <p:to>
                                        <p:strVal val="visible"/>
                                      </p:to>
                                    </p:set>
                                    <p:anim calcmode="discrete" valueType="clr">
                                      <p:cBhvr override="childStyle">
                                        <p:cTn id="85" dur="80"/>
                                        <p:tgtEl>
                                          <p:spTgt spid="1023008"/>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1023008"/>
                                        </p:tgtEl>
                                        <p:attrNameLst>
                                          <p:attrName>fillcolor</p:attrName>
                                        </p:attrNameLst>
                                      </p:cBhvr>
                                      <p:tavLst>
                                        <p:tav tm="0">
                                          <p:val>
                                            <p:clrVal>
                                              <a:schemeClr val="accent2"/>
                                            </p:clrVal>
                                          </p:val>
                                        </p:tav>
                                        <p:tav tm="50000">
                                          <p:val>
                                            <p:clrVal>
                                              <a:schemeClr val="hlink"/>
                                            </p:clrVal>
                                          </p:val>
                                        </p:tav>
                                      </p:tavLst>
                                    </p:anim>
                                    <p:set>
                                      <p:cBhvr>
                                        <p:cTn id="87" dur="80"/>
                                        <p:tgtEl>
                                          <p:spTgt spid="1023008"/>
                                        </p:tgtEl>
                                        <p:attrNameLst>
                                          <p:attrName>fill.type</p:attrName>
                                        </p:attrNameLst>
                                      </p:cBhvr>
                                      <p:to>
                                        <p:strVal val="solid"/>
                                      </p:to>
                                    </p:set>
                                  </p:childTnLst>
                                </p:cTn>
                              </p:par>
                              <p:par>
                                <p:cTn id="88" presetID="27" presetClass="entr" presetSubtype="0" fill="hold" grpId="0" nodeType="withEffect">
                                  <p:stCondLst>
                                    <p:cond delay="0"/>
                                  </p:stCondLst>
                                  <p:iterate type="lt">
                                    <p:tmPct val="50000"/>
                                  </p:iterate>
                                  <p:childTnLst>
                                    <p:set>
                                      <p:cBhvr>
                                        <p:cTn id="89" dur="1" fill="hold">
                                          <p:stCondLst>
                                            <p:cond delay="0"/>
                                          </p:stCondLst>
                                        </p:cTn>
                                        <p:tgtEl>
                                          <p:spTgt spid="1023012"/>
                                        </p:tgtEl>
                                        <p:attrNameLst>
                                          <p:attrName>style.visibility</p:attrName>
                                        </p:attrNameLst>
                                      </p:cBhvr>
                                      <p:to>
                                        <p:strVal val="visible"/>
                                      </p:to>
                                    </p:set>
                                    <p:anim calcmode="discrete" valueType="clr">
                                      <p:cBhvr override="childStyle">
                                        <p:cTn id="90" dur="80"/>
                                        <p:tgtEl>
                                          <p:spTgt spid="1023012"/>
                                        </p:tgtEl>
                                        <p:attrNameLst>
                                          <p:attrName>style.color</p:attrName>
                                        </p:attrNameLst>
                                      </p:cBhvr>
                                      <p:tavLst>
                                        <p:tav tm="0">
                                          <p:val>
                                            <p:clrVal>
                                              <a:schemeClr val="accent2"/>
                                            </p:clrVal>
                                          </p:val>
                                        </p:tav>
                                        <p:tav tm="50000">
                                          <p:val>
                                            <p:clrVal>
                                              <a:schemeClr val="hlink"/>
                                            </p:clrVal>
                                          </p:val>
                                        </p:tav>
                                      </p:tavLst>
                                    </p:anim>
                                    <p:anim calcmode="discrete" valueType="clr">
                                      <p:cBhvr>
                                        <p:cTn id="91" dur="80"/>
                                        <p:tgtEl>
                                          <p:spTgt spid="1023012"/>
                                        </p:tgtEl>
                                        <p:attrNameLst>
                                          <p:attrName>fillcolor</p:attrName>
                                        </p:attrNameLst>
                                      </p:cBhvr>
                                      <p:tavLst>
                                        <p:tav tm="0">
                                          <p:val>
                                            <p:clrVal>
                                              <a:schemeClr val="accent2"/>
                                            </p:clrVal>
                                          </p:val>
                                        </p:tav>
                                        <p:tav tm="50000">
                                          <p:val>
                                            <p:clrVal>
                                              <a:schemeClr val="hlink"/>
                                            </p:clrVal>
                                          </p:val>
                                        </p:tav>
                                      </p:tavLst>
                                    </p:anim>
                                    <p:set>
                                      <p:cBhvr>
                                        <p:cTn id="92" dur="80"/>
                                        <p:tgtEl>
                                          <p:spTgt spid="102301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2978" grpId="0" animBg="1"/>
      <p:bldP spid="1022994" grpId="0" animBg="1"/>
      <p:bldP spid="1022995" grpId="0" animBg="1"/>
      <p:bldP spid="1022996" grpId="0" animBg="1"/>
      <p:bldP spid="1022997" grpId="0" animBg="1"/>
      <p:bldP spid="1022998" grpId="0" animBg="1"/>
      <p:bldP spid="1023002" grpId="0" animBg="1"/>
      <p:bldP spid="1023003" grpId="0" animBg="1"/>
      <p:bldP spid="1023004" grpId="0" animBg="1"/>
      <p:bldP spid="1023005" grpId="0"/>
      <p:bldP spid="1023008" grpId="0"/>
      <p:bldP spid="1023009" grpId="0"/>
      <p:bldP spid="1023010" grpId="0"/>
      <p:bldP spid="1023011" grpId="0"/>
      <p:bldP spid="1023012" grpId="0"/>
      <p:bldP spid="1023013" grpId="0"/>
      <p:bldP spid="10230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260648"/>
            <a:ext cx="7772400" cy="720080"/>
          </a:xfrm>
        </p:spPr>
        <p:txBody>
          <a:bodyPr>
            <a:normAutofit fontScale="90000"/>
          </a:bodyPr>
          <a:lstStyle/>
          <a:p>
            <a:pPr algn="ctr"/>
            <a:r>
              <a:rPr lang="en-US" altLang="ja-JP" dirty="0" smtClean="0"/>
              <a:t>Table of contents</a:t>
            </a:r>
            <a:endParaRPr kumimoji="1" lang="ja-JP" altLang="en-US" dirty="0"/>
          </a:p>
        </p:txBody>
      </p:sp>
      <p:sp>
        <p:nvSpPr>
          <p:cNvPr id="3" name="コンテンツ プレースホルダ 2"/>
          <p:cNvSpPr>
            <a:spLocks noGrp="1"/>
          </p:cNvSpPr>
          <p:nvPr>
            <p:ph sz="quarter" idx="1"/>
          </p:nvPr>
        </p:nvSpPr>
        <p:spPr>
          <a:xfrm>
            <a:off x="457200" y="1556792"/>
            <a:ext cx="8507288" cy="4320480"/>
          </a:xfrm>
        </p:spPr>
        <p:txBody>
          <a:bodyPr>
            <a:normAutofit/>
          </a:bodyPr>
          <a:lstStyle/>
          <a:p>
            <a:r>
              <a:rPr lang="en-US" altLang="ja-JP" sz="2800" dirty="0" smtClean="0"/>
              <a:t>Role of other organization in ATMC</a:t>
            </a:r>
          </a:p>
          <a:p>
            <a:r>
              <a:rPr lang="en-US" altLang="ja-JP" sz="2800" dirty="0" smtClean="0"/>
              <a:t>Capacity Management </a:t>
            </a:r>
          </a:p>
          <a:p>
            <a:r>
              <a:rPr lang="en-US" altLang="ja-JP" sz="2800" dirty="0" smtClean="0"/>
              <a:t>ATFM Service (Route management and Route coordination)</a:t>
            </a:r>
          </a:p>
          <a:p>
            <a:r>
              <a:rPr lang="en-US" altLang="ja-JP" sz="2800" dirty="0" smtClean="0"/>
              <a:t>ATFM Service(Traffic volume monitoring method)</a:t>
            </a:r>
          </a:p>
          <a:p>
            <a:r>
              <a:rPr lang="en-US" altLang="ja-JP" sz="2800" dirty="0" smtClean="0"/>
              <a:t>ATFM Service(Flow control methods)</a:t>
            </a:r>
          </a:p>
          <a:p>
            <a:r>
              <a:rPr lang="en-US" altLang="ja-JP" sz="2800" dirty="0" smtClean="0"/>
              <a:t>CDM ATFM</a:t>
            </a:r>
          </a:p>
          <a:p>
            <a:r>
              <a:rPr lang="en-US" altLang="ja-JP" sz="2800" dirty="0" smtClean="0"/>
              <a:t>ASM service</a:t>
            </a:r>
          </a:p>
          <a:p>
            <a:r>
              <a:rPr lang="en-US" altLang="ja-JP" sz="2800" dirty="0" smtClean="0"/>
              <a:t>Oceanic Control Service</a:t>
            </a:r>
          </a:p>
          <a:p>
            <a:endParaRPr lang="en-US" altLang="ja-JP" sz="2800" dirty="0" smtClean="0"/>
          </a:p>
          <a:p>
            <a:endParaRPr lang="en-US" altLang="ja-JP" sz="2000" dirty="0" smtClean="0"/>
          </a:p>
          <a:p>
            <a:endParaRPr lang="en-US" altLang="ja-JP" sz="2000" dirty="0" smtClean="0"/>
          </a:p>
          <a:p>
            <a:endParaRPr lang="en-US" altLang="ja-JP" sz="2000" dirty="0" smtClean="0"/>
          </a:p>
          <a:p>
            <a:endParaRPr lang="en-US" altLang="ja-JP" sz="1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kumimoji="1" lang="ja-JP" alt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スライド番号プレースホルダ 5"/>
          <p:cNvSpPr>
            <a:spLocks noGrp="1"/>
          </p:cNvSpPr>
          <p:nvPr>
            <p:ph type="sldNum" sz="quarter" idx="12"/>
          </p:nvPr>
        </p:nvSpPr>
        <p:spPr>
          <a:noFill/>
        </p:spPr>
        <p:txBody>
          <a:bodyPr/>
          <a:lstStyle/>
          <a:p>
            <a:fld id="{5B730914-535E-4891-81AB-B7E1A2FCF1B3}" type="slidenum">
              <a:rPr lang="en-US" altLang="ja-JP" smtClean="0">
                <a:latin typeface="Arial" pitchFamily="34" charset="0"/>
              </a:rPr>
              <a:pPr/>
              <a:t>20</a:t>
            </a:fld>
            <a:endParaRPr lang="en-US" altLang="ja-JP" smtClean="0">
              <a:latin typeface="Arial" pitchFamily="34" charset="0"/>
            </a:endParaRPr>
          </a:p>
        </p:txBody>
      </p:sp>
      <p:sp>
        <p:nvSpPr>
          <p:cNvPr id="3076" name="Rectangle 2"/>
          <p:cNvSpPr>
            <a:spLocks noGrp="1" noChangeArrowheads="1"/>
          </p:cNvSpPr>
          <p:nvPr>
            <p:ph type="title"/>
          </p:nvPr>
        </p:nvSpPr>
        <p:spPr/>
        <p:txBody>
          <a:bodyPr/>
          <a:lstStyle/>
          <a:p>
            <a:pPr eaLnBrk="1" hangingPunct="1"/>
            <a:endParaRPr lang="ja-JP" altLang="ja-JP" smtClean="0"/>
          </a:p>
        </p:txBody>
      </p:sp>
      <p:graphicFrame>
        <p:nvGraphicFramePr>
          <p:cNvPr id="3074" name="Object 3"/>
          <p:cNvGraphicFramePr>
            <a:graphicFrameLocks noChangeAspect="1"/>
          </p:cNvGraphicFramePr>
          <p:nvPr>
            <p:ph idx="1"/>
          </p:nvPr>
        </p:nvGraphicFramePr>
        <p:xfrm>
          <a:off x="0" y="142875"/>
          <a:ext cx="9144000" cy="6715125"/>
        </p:xfrm>
        <a:graphic>
          <a:graphicData uri="http://schemas.openxmlformats.org/presentationml/2006/ole">
            <p:oleObj spid="_x0000_s174082" name="Acrobat Document" r:id="rId4" imgW="11342857" imgH="8019048" progId="AcroExch.Document.11">
              <p:embed/>
            </p:oleObj>
          </a:graphicData>
        </a:graphic>
      </p:graphicFrame>
      <p:sp>
        <p:nvSpPr>
          <p:cNvPr id="1024004" name="Freeform 4"/>
          <p:cNvSpPr>
            <a:spLocks/>
          </p:cNvSpPr>
          <p:nvPr/>
        </p:nvSpPr>
        <p:spPr bwMode="auto">
          <a:xfrm>
            <a:off x="1971675" y="714375"/>
            <a:ext cx="6086475" cy="5562600"/>
          </a:xfrm>
          <a:custGeom>
            <a:avLst/>
            <a:gdLst>
              <a:gd name="T0" fmla="*/ 2147483647 w 3834"/>
              <a:gd name="T1" fmla="*/ 2147483647 h 3504"/>
              <a:gd name="T2" fmla="*/ 2147483647 w 3834"/>
              <a:gd name="T3" fmla="*/ 2147483647 h 3504"/>
              <a:gd name="T4" fmla="*/ 2147483647 w 3834"/>
              <a:gd name="T5" fmla="*/ 2147483647 h 3504"/>
              <a:gd name="T6" fmla="*/ 2147483647 w 3834"/>
              <a:gd name="T7" fmla="*/ 2147483647 h 3504"/>
              <a:gd name="T8" fmla="*/ 2147483647 w 3834"/>
              <a:gd name="T9" fmla="*/ 0 h 3504"/>
              <a:gd name="T10" fmla="*/ 2147483647 w 3834"/>
              <a:gd name="T11" fmla="*/ 2147483647 h 3504"/>
              <a:gd name="T12" fmla="*/ 2147483647 w 3834"/>
              <a:gd name="T13" fmla="*/ 2147483647 h 3504"/>
              <a:gd name="T14" fmla="*/ 2147483647 w 3834"/>
              <a:gd name="T15" fmla="*/ 2147483647 h 3504"/>
              <a:gd name="T16" fmla="*/ 2147483647 w 3834"/>
              <a:gd name="T17" fmla="*/ 2147483647 h 3504"/>
              <a:gd name="T18" fmla="*/ 2147483647 w 3834"/>
              <a:gd name="T19" fmla="*/ 2147483647 h 3504"/>
              <a:gd name="T20" fmla="*/ 2147483647 w 3834"/>
              <a:gd name="T21" fmla="*/ 2147483647 h 3504"/>
              <a:gd name="T22" fmla="*/ 2147483647 w 3834"/>
              <a:gd name="T23" fmla="*/ 2147483647 h 3504"/>
              <a:gd name="T24" fmla="*/ 2147483647 w 3834"/>
              <a:gd name="T25" fmla="*/ 2147483647 h 3504"/>
              <a:gd name="T26" fmla="*/ 2147483647 w 3834"/>
              <a:gd name="T27" fmla="*/ 2147483647 h 3504"/>
              <a:gd name="T28" fmla="*/ 2147483647 w 3834"/>
              <a:gd name="T29" fmla="*/ 2147483647 h 3504"/>
              <a:gd name="T30" fmla="*/ 2147483647 w 3834"/>
              <a:gd name="T31" fmla="*/ 2147483647 h 3504"/>
              <a:gd name="T32" fmla="*/ 2147483647 w 3834"/>
              <a:gd name="T33" fmla="*/ 2147483647 h 3504"/>
              <a:gd name="T34" fmla="*/ 2147483647 w 3834"/>
              <a:gd name="T35" fmla="*/ 2147483647 h 3504"/>
              <a:gd name="T36" fmla="*/ 0 w 3834"/>
              <a:gd name="T37" fmla="*/ 2147483647 h 3504"/>
              <a:gd name="T38" fmla="*/ 2147483647 w 3834"/>
              <a:gd name="T39" fmla="*/ 2147483647 h 3504"/>
              <a:gd name="T40" fmla="*/ 2147483647 w 3834"/>
              <a:gd name="T41" fmla="*/ 2147483647 h 3504"/>
              <a:gd name="T42" fmla="*/ 2147483647 w 3834"/>
              <a:gd name="T43" fmla="*/ 2147483647 h 3504"/>
              <a:gd name="T44" fmla="*/ 2147483647 w 3834"/>
              <a:gd name="T45" fmla="*/ 2147483647 h 3504"/>
              <a:gd name="T46" fmla="*/ 2147483647 w 3834"/>
              <a:gd name="T47" fmla="*/ 2147483647 h 3504"/>
              <a:gd name="T48" fmla="*/ 2147483647 w 3834"/>
              <a:gd name="T49" fmla="*/ 2147483647 h 3504"/>
              <a:gd name="T50" fmla="*/ 2147483647 w 3834"/>
              <a:gd name="T51" fmla="*/ 2147483647 h 3504"/>
              <a:gd name="T52" fmla="*/ 2147483647 w 3834"/>
              <a:gd name="T53" fmla="*/ 2147483647 h 3504"/>
              <a:gd name="T54" fmla="*/ 2147483647 w 3834"/>
              <a:gd name="T55" fmla="*/ 2147483647 h 3504"/>
              <a:gd name="T56" fmla="*/ 2147483647 w 3834"/>
              <a:gd name="T57" fmla="*/ 2147483647 h 3504"/>
              <a:gd name="T58" fmla="*/ 2147483647 w 3834"/>
              <a:gd name="T59" fmla="*/ 2147483647 h 3504"/>
              <a:gd name="T60" fmla="*/ 2147483647 w 3834"/>
              <a:gd name="T61" fmla="*/ 2147483647 h 3504"/>
              <a:gd name="T62" fmla="*/ 2147483647 w 3834"/>
              <a:gd name="T63" fmla="*/ 2147483647 h 3504"/>
              <a:gd name="T64" fmla="*/ 2147483647 w 3834"/>
              <a:gd name="T65" fmla="*/ 2147483647 h 3504"/>
              <a:gd name="T66" fmla="*/ 2147483647 w 3834"/>
              <a:gd name="T67" fmla="*/ 2147483647 h 3504"/>
              <a:gd name="T68" fmla="*/ 2147483647 w 3834"/>
              <a:gd name="T69" fmla="*/ 2147483647 h 3504"/>
              <a:gd name="T70" fmla="*/ 2147483647 w 3834"/>
              <a:gd name="T71" fmla="*/ 2147483647 h 3504"/>
              <a:gd name="T72" fmla="*/ 2147483647 w 3834"/>
              <a:gd name="T73" fmla="*/ 2147483647 h 3504"/>
              <a:gd name="T74" fmla="*/ 2147483647 w 3834"/>
              <a:gd name="T75" fmla="*/ 2147483647 h 3504"/>
              <a:gd name="T76" fmla="*/ 2147483647 w 3834"/>
              <a:gd name="T77" fmla="*/ 2147483647 h 3504"/>
              <a:gd name="T78" fmla="*/ 2147483647 w 3834"/>
              <a:gd name="T79" fmla="*/ 2147483647 h 3504"/>
              <a:gd name="T80" fmla="*/ 2147483647 w 3834"/>
              <a:gd name="T81" fmla="*/ 2147483647 h 3504"/>
              <a:gd name="T82" fmla="*/ 2147483647 w 3834"/>
              <a:gd name="T83" fmla="*/ 2147483647 h 3504"/>
              <a:gd name="T84" fmla="*/ 2147483647 w 3834"/>
              <a:gd name="T85" fmla="*/ 2147483647 h 3504"/>
              <a:gd name="T86" fmla="*/ 2147483647 w 3834"/>
              <a:gd name="T87" fmla="*/ 2147483647 h 3504"/>
              <a:gd name="T88" fmla="*/ 2147483647 w 3834"/>
              <a:gd name="T89" fmla="*/ 2147483647 h 3504"/>
              <a:gd name="T90" fmla="*/ 2147483647 w 3834"/>
              <a:gd name="T91" fmla="*/ 2147483647 h 35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834"/>
              <a:gd name="T139" fmla="*/ 0 h 3504"/>
              <a:gd name="T140" fmla="*/ 3834 w 3834"/>
              <a:gd name="T141" fmla="*/ 3504 h 35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834" h="3504">
                <a:moveTo>
                  <a:pt x="1881" y="962"/>
                </a:moveTo>
                <a:lnTo>
                  <a:pt x="1916" y="926"/>
                </a:lnTo>
                <a:lnTo>
                  <a:pt x="2147" y="647"/>
                </a:lnTo>
                <a:lnTo>
                  <a:pt x="2387" y="348"/>
                </a:lnTo>
                <a:lnTo>
                  <a:pt x="2666" y="0"/>
                </a:lnTo>
                <a:lnTo>
                  <a:pt x="3333" y="653"/>
                </a:lnTo>
                <a:lnTo>
                  <a:pt x="3495" y="1181"/>
                </a:lnTo>
                <a:lnTo>
                  <a:pt x="3692" y="1905"/>
                </a:lnTo>
                <a:lnTo>
                  <a:pt x="3834" y="2540"/>
                </a:lnTo>
                <a:lnTo>
                  <a:pt x="3392" y="2627"/>
                </a:lnTo>
                <a:lnTo>
                  <a:pt x="2817" y="2720"/>
                </a:lnTo>
                <a:lnTo>
                  <a:pt x="2888" y="3405"/>
                </a:lnTo>
                <a:lnTo>
                  <a:pt x="2564" y="3441"/>
                </a:lnTo>
                <a:lnTo>
                  <a:pt x="2162" y="3476"/>
                </a:lnTo>
                <a:lnTo>
                  <a:pt x="1616" y="3498"/>
                </a:lnTo>
                <a:lnTo>
                  <a:pt x="1121" y="3504"/>
                </a:lnTo>
                <a:lnTo>
                  <a:pt x="801" y="3500"/>
                </a:lnTo>
                <a:lnTo>
                  <a:pt x="333" y="3479"/>
                </a:lnTo>
                <a:lnTo>
                  <a:pt x="0" y="3455"/>
                </a:lnTo>
                <a:lnTo>
                  <a:pt x="3" y="3446"/>
                </a:lnTo>
                <a:lnTo>
                  <a:pt x="330" y="3056"/>
                </a:lnTo>
                <a:lnTo>
                  <a:pt x="375" y="3030"/>
                </a:lnTo>
                <a:lnTo>
                  <a:pt x="557" y="2795"/>
                </a:lnTo>
                <a:lnTo>
                  <a:pt x="551" y="2771"/>
                </a:lnTo>
                <a:lnTo>
                  <a:pt x="708" y="2603"/>
                </a:lnTo>
                <a:lnTo>
                  <a:pt x="603" y="2514"/>
                </a:lnTo>
                <a:lnTo>
                  <a:pt x="857" y="2316"/>
                </a:lnTo>
                <a:lnTo>
                  <a:pt x="881" y="2319"/>
                </a:lnTo>
                <a:lnTo>
                  <a:pt x="929" y="2337"/>
                </a:lnTo>
                <a:lnTo>
                  <a:pt x="971" y="2423"/>
                </a:lnTo>
                <a:lnTo>
                  <a:pt x="1373" y="2418"/>
                </a:lnTo>
                <a:lnTo>
                  <a:pt x="1439" y="2316"/>
                </a:lnTo>
                <a:lnTo>
                  <a:pt x="1439" y="2174"/>
                </a:lnTo>
                <a:lnTo>
                  <a:pt x="1511" y="2172"/>
                </a:lnTo>
                <a:lnTo>
                  <a:pt x="1485" y="1977"/>
                </a:lnTo>
                <a:lnTo>
                  <a:pt x="1728" y="2096"/>
                </a:lnTo>
                <a:lnTo>
                  <a:pt x="1836" y="1787"/>
                </a:lnTo>
                <a:lnTo>
                  <a:pt x="1823" y="1488"/>
                </a:lnTo>
                <a:lnTo>
                  <a:pt x="1613" y="1407"/>
                </a:lnTo>
                <a:lnTo>
                  <a:pt x="1656" y="1355"/>
                </a:lnTo>
                <a:lnTo>
                  <a:pt x="1710" y="1314"/>
                </a:lnTo>
                <a:lnTo>
                  <a:pt x="1694" y="1296"/>
                </a:lnTo>
                <a:lnTo>
                  <a:pt x="1655" y="1319"/>
                </a:lnTo>
                <a:lnTo>
                  <a:pt x="1661" y="1208"/>
                </a:lnTo>
                <a:lnTo>
                  <a:pt x="1853" y="962"/>
                </a:lnTo>
                <a:lnTo>
                  <a:pt x="1886" y="963"/>
                </a:lnTo>
              </a:path>
            </a:pathLst>
          </a:custGeom>
          <a:noFill/>
          <a:ln w="28575" cap="flat" cmpd="sng">
            <a:solidFill>
              <a:srgbClr val="FF0066"/>
            </a:solidFill>
            <a:prstDash val="solid"/>
            <a:round/>
            <a:headEnd type="none" w="med" len="med"/>
            <a:tailEnd type="none" w="med" len="med"/>
          </a:ln>
        </p:spPr>
        <p:txBody>
          <a:bodyPr wrap="none" anchor="ctr"/>
          <a:lstStyle/>
          <a:p>
            <a:endParaRPr lang="ja-JP" altLang="en-US"/>
          </a:p>
        </p:txBody>
      </p:sp>
      <p:sp>
        <p:nvSpPr>
          <p:cNvPr id="1024005" name="Freeform 5"/>
          <p:cNvSpPr>
            <a:spLocks/>
          </p:cNvSpPr>
          <p:nvPr/>
        </p:nvSpPr>
        <p:spPr bwMode="auto">
          <a:xfrm>
            <a:off x="1079500" y="1785938"/>
            <a:ext cx="3805238" cy="4408487"/>
          </a:xfrm>
          <a:custGeom>
            <a:avLst/>
            <a:gdLst>
              <a:gd name="T0" fmla="*/ 2147483647 w 2397"/>
              <a:gd name="T1" fmla="*/ 2147483647 h 2777"/>
              <a:gd name="T2" fmla="*/ 0 w 2397"/>
              <a:gd name="T3" fmla="*/ 2147483647 h 2777"/>
              <a:gd name="T4" fmla="*/ 0 w 2397"/>
              <a:gd name="T5" fmla="*/ 2147483647 h 2777"/>
              <a:gd name="T6" fmla="*/ 2147483647 w 2397"/>
              <a:gd name="T7" fmla="*/ 2147483647 h 2777"/>
              <a:gd name="T8" fmla="*/ 2147483647 w 2397"/>
              <a:gd name="T9" fmla="*/ 2147483647 h 2777"/>
              <a:gd name="T10" fmla="*/ 2147483647 w 2397"/>
              <a:gd name="T11" fmla="*/ 2147483647 h 2777"/>
              <a:gd name="T12" fmla="*/ 2147483647 w 2397"/>
              <a:gd name="T13" fmla="*/ 2147483647 h 2777"/>
              <a:gd name="T14" fmla="*/ 2147483647 w 2397"/>
              <a:gd name="T15" fmla="*/ 2147483647 h 2777"/>
              <a:gd name="T16" fmla="*/ 2147483647 w 2397"/>
              <a:gd name="T17" fmla="*/ 2147483647 h 2777"/>
              <a:gd name="T18" fmla="*/ 2147483647 w 2397"/>
              <a:gd name="T19" fmla="*/ 2147483647 h 2777"/>
              <a:gd name="T20" fmla="*/ 2147483647 w 2397"/>
              <a:gd name="T21" fmla="*/ 2147483647 h 2777"/>
              <a:gd name="T22" fmla="*/ 2147483647 w 2397"/>
              <a:gd name="T23" fmla="*/ 2147483647 h 2777"/>
              <a:gd name="T24" fmla="*/ 2147483647 w 2397"/>
              <a:gd name="T25" fmla="*/ 2147483647 h 2777"/>
              <a:gd name="T26" fmla="*/ 2147483647 w 2397"/>
              <a:gd name="T27" fmla="*/ 2147483647 h 2777"/>
              <a:gd name="T28" fmla="*/ 2147483647 w 2397"/>
              <a:gd name="T29" fmla="*/ 0 h 2777"/>
              <a:gd name="T30" fmla="*/ 2147483647 w 2397"/>
              <a:gd name="T31" fmla="*/ 2147483647 h 2777"/>
              <a:gd name="T32" fmla="*/ 2147483647 w 2397"/>
              <a:gd name="T33" fmla="*/ 2147483647 h 2777"/>
              <a:gd name="T34" fmla="*/ 2147483647 w 2397"/>
              <a:gd name="T35" fmla="*/ 2147483647 h 277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97"/>
              <a:gd name="T55" fmla="*/ 0 h 2777"/>
              <a:gd name="T56" fmla="*/ 2397 w 2397"/>
              <a:gd name="T57" fmla="*/ 2777 h 277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97" h="2777">
                <a:moveTo>
                  <a:pt x="549" y="2777"/>
                </a:moveTo>
                <a:lnTo>
                  <a:pt x="0" y="2720"/>
                </a:lnTo>
                <a:lnTo>
                  <a:pt x="0" y="2700"/>
                </a:lnTo>
                <a:lnTo>
                  <a:pt x="273" y="2453"/>
                </a:lnTo>
                <a:lnTo>
                  <a:pt x="366" y="1700"/>
                </a:lnTo>
                <a:lnTo>
                  <a:pt x="501" y="1719"/>
                </a:lnTo>
                <a:lnTo>
                  <a:pt x="664" y="1470"/>
                </a:lnTo>
                <a:lnTo>
                  <a:pt x="684" y="1440"/>
                </a:lnTo>
                <a:lnTo>
                  <a:pt x="732" y="1449"/>
                </a:lnTo>
                <a:lnTo>
                  <a:pt x="936" y="1199"/>
                </a:lnTo>
                <a:lnTo>
                  <a:pt x="1279" y="920"/>
                </a:lnTo>
                <a:lnTo>
                  <a:pt x="1282" y="866"/>
                </a:lnTo>
                <a:lnTo>
                  <a:pt x="1546" y="600"/>
                </a:lnTo>
                <a:lnTo>
                  <a:pt x="1896" y="5"/>
                </a:lnTo>
                <a:lnTo>
                  <a:pt x="2052" y="0"/>
                </a:lnTo>
                <a:lnTo>
                  <a:pt x="2334" y="123"/>
                </a:lnTo>
                <a:lnTo>
                  <a:pt x="2313" y="219"/>
                </a:lnTo>
                <a:lnTo>
                  <a:pt x="2397" y="275"/>
                </a:lnTo>
              </a:path>
            </a:pathLst>
          </a:custGeom>
          <a:noFill/>
          <a:ln w="38100" cap="flat" cmpd="sng">
            <a:solidFill>
              <a:srgbClr val="FF9999"/>
            </a:solidFill>
            <a:prstDash val="solid"/>
            <a:round/>
            <a:headEnd type="none" w="med" len="med"/>
            <a:tailEnd type="none" w="med" len="med"/>
          </a:ln>
        </p:spPr>
        <p:txBody>
          <a:bodyPr wrap="none" anchor="ctr"/>
          <a:lstStyle/>
          <a:p>
            <a:endParaRPr lang="ja-JP" altLang="en-US"/>
          </a:p>
        </p:txBody>
      </p:sp>
      <p:sp>
        <p:nvSpPr>
          <p:cNvPr id="3079" name="Rectangle 6"/>
          <p:cNvSpPr>
            <a:spLocks noChangeArrowheads="1"/>
          </p:cNvSpPr>
          <p:nvPr/>
        </p:nvSpPr>
        <p:spPr bwMode="auto">
          <a:xfrm>
            <a:off x="1042988" y="692150"/>
            <a:ext cx="1512887" cy="288925"/>
          </a:xfrm>
          <a:prstGeom prst="rect">
            <a:avLst/>
          </a:prstGeom>
          <a:solidFill>
            <a:srgbClr val="00CCC7"/>
          </a:solidFill>
          <a:ln w="9525" algn="ctr">
            <a:noFill/>
            <a:miter lim="800000"/>
            <a:headEnd/>
            <a:tailEnd/>
          </a:ln>
        </p:spPr>
        <p:txBody>
          <a:bodyPr wrap="none" anchor="ctr"/>
          <a:lstStyle/>
          <a:p>
            <a:endParaRPr lang="ja-JP" altLang="en-US"/>
          </a:p>
        </p:txBody>
      </p:sp>
      <p:sp>
        <p:nvSpPr>
          <p:cNvPr id="3080" name="WordArt 7"/>
          <p:cNvSpPr>
            <a:spLocks noChangeArrowheads="1" noChangeShapeType="1" noTextEdit="1"/>
          </p:cNvSpPr>
          <p:nvPr/>
        </p:nvSpPr>
        <p:spPr bwMode="auto">
          <a:xfrm>
            <a:off x="1042988" y="692150"/>
            <a:ext cx="1876425" cy="257175"/>
          </a:xfrm>
          <a:prstGeom prst="rect">
            <a:avLst/>
          </a:prstGeom>
        </p:spPr>
        <p:txBody>
          <a:bodyPr wrap="none" fromWordArt="1">
            <a:prstTxWarp prst="textPlain">
              <a:avLst>
                <a:gd name="adj" fmla="val 50000"/>
              </a:avLst>
            </a:prstTxWarp>
          </a:bodyPr>
          <a:lstStyle/>
          <a:p>
            <a:pPr algn="ctr"/>
            <a:r>
              <a:rPr lang="en-US" altLang="ja-JP" sz="2000" b="1" kern="10">
                <a:ln w="12700">
                  <a:solidFill>
                    <a:srgbClr val="FF99CC"/>
                  </a:solidFill>
                  <a:round/>
                  <a:headEnd/>
                  <a:tailEnd/>
                </a:ln>
                <a:solidFill>
                  <a:schemeClr val="bg1">
                    <a:alpha val="50195"/>
                  </a:schemeClr>
                </a:solidFill>
                <a:effectLst>
                  <a:outerShdw dist="45791" dir="2021404" algn="ctr" rotWithShape="0">
                    <a:srgbClr val="9999FF"/>
                  </a:outerShdw>
                </a:effectLst>
                <a:latin typeface="ＭＳ Ｐゴシック"/>
                <a:ea typeface="ＭＳ Ｐゴシック"/>
              </a:rPr>
              <a:t>OCEANIC AREA</a:t>
            </a:r>
            <a:endParaRPr lang="ja-JP" altLang="en-US" sz="2000" b="1" kern="10">
              <a:ln w="12700">
                <a:solidFill>
                  <a:srgbClr val="FF99CC"/>
                </a:solidFill>
                <a:round/>
                <a:headEnd/>
                <a:tailEnd/>
              </a:ln>
              <a:solidFill>
                <a:schemeClr val="bg1">
                  <a:alpha val="50195"/>
                </a:schemeClr>
              </a:solidFill>
              <a:effectLst>
                <a:outerShdw dist="45791" dir="2021404" algn="ctr" rotWithShape="0">
                  <a:srgbClr val="9999FF"/>
                </a:outerShdw>
              </a:effectLst>
              <a:latin typeface="ＭＳ Ｐゴシック"/>
              <a:ea typeface="ＭＳ Ｐゴシック"/>
            </a:endParaRPr>
          </a:p>
        </p:txBody>
      </p:sp>
      <p:sp>
        <p:nvSpPr>
          <p:cNvPr id="1024008" name="Line 8"/>
          <p:cNvSpPr>
            <a:spLocks noChangeShapeType="1"/>
          </p:cNvSpPr>
          <p:nvPr/>
        </p:nvSpPr>
        <p:spPr bwMode="auto">
          <a:xfrm flipV="1">
            <a:off x="4787900" y="908050"/>
            <a:ext cx="1655763" cy="2160588"/>
          </a:xfrm>
          <a:prstGeom prst="line">
            <a:avLst/>
          </a:prstGeom>
          <a:noFill/>
          <a:ln w="28575">
            <a:solidFill>
              <a:srgbClr val="FF0066"/>
            </a:solidFill>
            <a:round/>
            <a:headEnd/>
            <a:tailEnd/>
          </a:ln>
        </p:spPr>
        <p:txBody>
          <a:bodyPr wrap="none" anchor="ctr"/>
          <a:lstStyle/>
          <a:p>
            <a:endParaRPr lang="ja-JP" altLang="en-US"/>
          </a:p>
        </p:txBody>
      </p:sp>
      <p:sp>
        <p:nvSpPr>
          <p:cNvPr id="1024009" name="Freeform 9"/>
          <p:cNvSpPr>
            <a:spLocks/>
          </p:cNvSpPr>
          <p:nvPr/>
        </p:nvSpPr>
        <p:spPr bwMode="auto">
          <a:xfrm>
            <a:off x="4859338" y="1341438"/>
            <a:ext cx="2017712" cy="2233612"/>
          </a:xfrm>
          <a:custGeom>
            <a:avLst/>
            <a:gdLst>
              <a:gd name="T0" fmla="*/ 0 w 1225"/>
              <a:gd name="T1" fmla="*/ 2147483647 h 1361"/>
              <a:gd name="T2" fmla="*/ 2147483647 w 1225"/>
              <a:gd name="T3" fmla="*/ 2147483647 h 1361"/>
              <a:gd name="T4" fmla="*/ 2147483647 w 1225"/>
              <a:gd name="T5" fmla="*/ 0 h 1361"/>
              <a:gd name="T6" fmla="*/ 0 60000 65536"/>
              <a:gd name="T7" fmla="*/ 0 60000 65536"/>
              <a:gd name="T8" fmla="*/ 0 60000 65536"/>
              <a:gd name="T9" fmla="*/ 0 w 1225"/>
              <a:gd name="T10" fmla="*/ 0 h 1361"/>
              <a:gd name="T11" fmla="*/ 1225 w 1225"/>
              <a:gd name="T12" fmla="*/ 1361 h 1361"/>
            </a:gdLst>
            <a:ahLst/>
            <a:cxnLst>
              <a:cxn ang="T6">
                <a:pos x="T0" y="T1"/>
              </a:cxn>
              <a:cxn ang="T7">
                <a:pos x="T2" y="T3"/>
              </a:cxn>
              <a:cxn ang="T8">
                <a:pos x="T4" y="T5"/>
              </a:cxn>
            </a:cxnLst>
            <a:rect l="T9" t="T10" r="T11" b="T12"/>
            <a:pathLst>
              <a:path w="1225" h="1361">
                <a:moveTo>
                  <a:pt x="0" y="1361"/>
                </a:moveTo>
                <a:lnTo>
                  <a:pt x="230" y="1267"/>
                </a:lnTo>
                <a:lnTo>
                  <a:pt x="1225" y="0"/>
                </a:lnTo>
              </a:path>
            </a:pathLst>
          </a:custGeom>
          <a:noFill/>
          <a:ln w="28575" cap="flat" cmpd="sng">
            <a:solidFill>
              <a:srgbClr val="FF0066"/>
            </a:solidFill>
            <a:prstDash val="solid"/>
            <a:round/>
            <a:headEnd type="none" w="med" len="med"/>
            <a:tailEnd type="none" w="med" len="med"/>
          </a:ln>
        </p:spPr>
        <p:txBody>
          <a:bodyPr wrap="none" anchor="ctr"/>
          <a:lstStyle/>
          <a:p>
            <a:endParaRPr lang="ja-JP" altLang="en-US"/>
          </a:p>
        </p:txBody>
      </p:sp>
      <p:sp>
        <p:nvSpPr>
          <p:cNvPr id="1024010" name="Freeform 10"/>
          <p:cNvSpPr>
            <a:spLocks/>
          </p:cNvSpPr>
          <p:nvPr/>
        </p:nvSpPr>
        <p:spPr bwMode="auto">
          <a:xfrm>
            <a:off x="4716463" y="4005263"/>
            <a:ext cx="1871662" cy="2087562"/>
          </a:xfrm>
          <a:custGeom>
            <a:avLst/>
            <a:gdLst>
              <a:gd name="T0" fmla="*/ 0 w 1179"/>
              <a:gd name="T1" fmla="*/ 0 h 1315"/>
              <a:gd name="T2" fmla="*/ 2147483647 w 1179"/>
              <a:gd name="T3" fmla="*/ 2147483647 h 1315"/>
              <a:gd name="T4" fmla="*/ 2147483647 w 1179"/>
              <a:gd name="T5" fmla="*/ 2147483647 h 1315"/>
              <a:gd name="T6" fmla="*/ 2147483647 w 1179"/>
              <a:gd name="T7" fmla="*/ 2147483647 h 1315"/>
              <a:gd name="T8" fmla="*/ 0 60000 65536"/>
              <a:gd name="T9" fmla="*/ 0 60000 65536"/>
              <a:gd name="T10" fmla="*/ 0 60000 65536"/>
              <a:gd name="T11" fmla="*/ 0 60000 65536"/>
              <a:gd name="T12" fmla="*/ 0 w 1179"/>
              <a:gd name="T13" fmla="*/ 0 h 1315"/>
              <a:gd name="T14" fmla="*/ 1179 w 1179"/>
              <a:gd name="T15" fmla="*/ 1315 h 1315"/>
            </a:gdLst>
            <a:ahLst/>
            <a:cxnLst>
              <a:cxn ang="T8">
                <a:pos x="T0" y="T1"/>
              </a:cxn>
              <a:cxn ang="T9">
                <a:pos x="T2" y="T3"/>
              </a:cxn>
              <a:cxn ang="T10">
                <a:pos x="T4" y="T5"/>
              </a:cxn>
              <a:cxn ang="T11">
                <a:pos x="T6" y="T7"/>
              </a:cxn>
            </a:cxnLst>
            <a:rect l="T12" t="T13" r="T14" b="T15"/>
            <a:pathLst>
              <a:path w="1179" h="1315">
                <a:moveTo>
                  <a:pt x="0" y="0"/>
                </a:moveTo>
                <a:lnTo>
                  <a:pt x="156" y="83"/>
                </a:lnTo>
                <a:lnTo>
                  <a:pt x="266" y="74"/>
                </a:lnTo>
                <a:lnTo>
                  <a:pt x="1179" y="1315"/>
                </a:lnTo>
              </a:path>
            </a:pathLst>
          </a:custGeom>
          <a:noFill/>
          <a:ln w="28575" cap="flat" cmpd="sng">
            <a:solidFill>
              <a:srgbClr val="FF0066"/>
            </a:solidFill>
            <a:prstDash val="solid"/>
            <a:round/>
            <a:headEnd type="none" w="med" len="med"/>
            <a:tailEnd type="none" w="med" len="med"/>
          </a:ln>
        </p:spPr>
        <p:txBody>
          <a:bodyPr wrap="none" anchor="ctr"/>
          <a:lstStyle/>
          <a:p>
            <a:endParaRPr lang="ja-JP" altLang="en-US"/>
          </a:p>
        </p:txBody>
      </p:sp>
      <p:sp>
        <p:nvSpPr>
          <p:cNvPr id="1024011" name="Freeform 11"/>
          <p:cNvSpPr>
            <a:spLocks/>
          </p:cNvSpPr>
          <p:nvPr/>
        </p:nvSpPr>
        <p:spPr bwMode="auto">
          <a:xfrm>
            <a:off x="3048000" y="4818063"/>
            <a:ext cx="900113" cy="1466850"/>
          </a:xfrm>
          <a:custGeom>
            <a:avLst/>
            <a:gdLst>
              <a:gd name="T0" fmla="*/ 0 w 567"/>
              <a:gd name="T1" fmla="*/ 0 h 924"/>
              <a:gd name="T2" fmla="*/ 2147483647 w 567"/>
              <a:gd name="T3" fmla="*/ 2147483647 h 924"/>
              <a:gd name="T4" fmla="*/ 2147483647 w 567"/>
              <a:gd name="T5" fmla="*/ 2147483647 h 924"/>
              <a:gd name="T6" fmla="*/ 2147483647 w 567"/>
              <a:gd name="T7" fmla="*/ 2147483647 h 924"/>
              <a:gd name="T8" fmla="*/ 0 60000 65536"/>
              <a:gd name="T9" fmla="*/ 0 60000 65536"/>
              <a:gd name="T10" fmla="*/ 0 60000 65536"/>
              <a:gd name="T11" fmla="*/ 0 60000 65536"/>
              <a:gd name="T12" fmla="*/ 0 w 567"/>
              <a:gd name="T13" fmla="*/ 0 h 924"/>
              <a:gd name="T14" fmla="*/ 567 w 567"/>
              <a:gd name="T15" fmla="*/ 924 h 924"/>
            </a:gdLst>
            <a:ahLst/>
            <a:cxnLst>
              <a:cxn ang="T8">
                <a:pos x="T0" y="T1"/>
              </a:cxn>
              <a:cxn ang="T9">
                <a:pos x="T2" y="T3"/>
              </a:cxn>
              <a:cxn ang="T10">
                <a:pos x="T4" y="T5"/>
              </a:cxn>
              <a:cxn ang="T11">
                <a:pos x="T6" y="T7"/>
              </a:cxn>
            </a:cxnLst>
            <a:rect l="T12" t="T13" r="T14" b="T15"/>
            <a:pathLst>
              <a:path w="567" h="924">
                <a:moveTo>
                  <a:pt x="0" y="0"/>
                </a:moveTo>
                <a:lnTo>
                  <a:pt x="357" y="302"/>
                </a:lnTo>
                <a:lnTo>
                  <a:pt x="366" y="586"/>
                </a:lnTo>
                <a:lnTo>
                  <a:pt x="567" y="924"/>
                </a:lnTo>
              </a:path>
            </a:pathLst>
          </a:custGeom>
          <a:noFill/>
          <a:ln w="28575" cap="flat" cmpd="sng">
            <a:solidFill>
              <a:srgbClr val="FF0066"/>
            </a:solidFill>
            <a:prstDash val="solid"/>
            <a:round/>
            <a:headEnd type="none" w="med" len="med"/>
            <a:tailEnd type="none" w="med" len="med"/>
          </a:ln>
        </p:spPr>
        <p:txBody>
          <a:bodyPr wrap="none" anchor="ctr"/>
          <a:lstStyle/>
          <a:p>
            <a:endParaRPr lang="ja-JP" altLang="en-US"/>
          </a:p>
        </p:txBody>
      </p:sp>
      <p:sp>
        <p:nvSpPr>
          <p:cNvPr id="1024012" name="Text Box 12"/>
          <p:cNvSpPr txBox="1">
            <a:spLocks noChangeArrowheads="1"/>
          </p:cNvSpPr>
          <p:nvPr/>
        </p:nvSpPr>
        <p:spPr bwMode="auto">
          <a:xfrm rot="-3077399">
            <a:off x="5381625" y="1395413"/>
            <a:ext cx="650875" cy="396875"/>
          </a:xfrm>
          <a:prstGeom prst="rect">
            <a:avLst/>
          </a:prstGeom>
          <a:noFill/>
          <a:ln w="9525" algn="ctr">
            <a:noFill/>
            <a:miter lim="800000"/>
            <a:headEnd/>
            <a:tailEnd/>
          </a:ln>
        </p:spPr>
        <p:txBody>
          <a:bodyPr wrap="none">
            <a:spAutoFit/>
          </a:bodyPr>
          <a:lstStyle/>
          <a:p>
            <a:pPr algn="ctr" eaLnBrk="1" hangingPunct="1"/>
            <a:r>
              <a:rPr kumimoji="1" lang="en-US" altLang="ja-JP" sz="2000" b="1">
                <a:solidFill>
                  <a:srgbClr val="FF0066"/>
                </a:solidFill>
              </a:rPr>
              <a:t>A01</a:t>
            </a:r>
          </a:p>
        </p:txBody>
      </p:sp>
      <p:sp>
        <p:nvSpPr>
          <p:cNvPr id="1024013" name="Text Box 13"/>
          <p:cNvSpPr txBox="1">
            <a:spLocks noChangeArrowheads="1"/>
          </p:cNvSpPr>
          <p:nvPr/>
        </p:nvSpPr>
        <p:spPr bwMode="auto">
          <a:xfrm rot="-3207810">
            <a:off x="5668963" y="1684338"/>
            <a:ext cx="650875" cy="396875"/>
          </a:xfrm>
          <a:prstGeom prst="rect">
            <a:avLst/>
          </a:prstGeom>
          <a:noFill/>
          <a:ln w="9525" algn="ctr">
            <a:noFill/>
            <a:miter lim="800000"/>
            <a:headEnd/>
            <a:tailEnd/>
          </a:ln>
        </p:spPr>
        <p:txBody>
          <a:bodyPr wrap="none">
            <a:spAutoFit/>
          </a:bodyPr>
          <a:lstStyle/>
          <a:p>
            <a:pPr algn="ctr" eaLnBrk="1" hangingPunct="1"/>
            <a:r>
              <a:rPr kumimoji="1" lang="en-US" altLang="ja-JP" sz="2000" b="1">
                <a:solidFill>
                  <a:srgbClr val="FF0066"/>
                </a:solidFill>
              </a:rPr>
              <a:t>A02</a:t>
            </a:r>
          </a:p>
        </p:txBody>
      </p:sp>
      <p:sp>
        <p:nvSpPr>
          <p:cNvPr id="1024014" name="Text Box 14"/>
          <p:cNvSpPr txBox="1">
            <a:spLocks noChangeArrowheads="1"/>
          </p:cNvSpPr>
          <p:nvPr/>
        </p:nvSpPr>
        <p:spPr bwMode="auto">
          <a:xfrm>
            <a:off x="6084888" y="3068638"/>
            <a:ext cx="650875" cy="396875"/>
          </a:xfrm>
          <a:prstGeom prst="rect">
            <a:avLst/>
          </a:prstGeom>
          <a:noFill/>
          <a:ln w="9525" algn="ctr">
            <a:noFill/>
            <a:miter lim="800000"/>
            <a:headEnd/>
            <a:tailEnd/>
          </a:ln>
        </p:spPr>
        <p:txBody>
          <a:bodyPr wrap="none">
            <a:spAutoFit/>
          </a:bodyPr>
          <a:lstStyle/>
          <a:p>
            <a:pPr algn="ctr" eaLnBrk="1" hangingPunct="1"/>
            <a:r>
              <a:rPr kumimoji="1" lang="en-US" altLang="ja-JP" sz="2000" b="1">
                <a:solidFill>
                  <a:srgbClr val="FF0066"/>
                </a:solidFill>
              </a:rPr>
              <a:t>A03</a:t>
            </a:r>
          </a:p>
        </p:txBody>
      </p:sp>
      <p:sp>
        <p:nvSpPr>
          <p:cNvPr id="1024015" name="Text Box 15"/>
          <p:cNvSpPr txBox="1">
            <a:spLocks noChangeArrowheads="1"/>
          </p:cNvSpPr>
          <p:nvPr/>
        </p:nvSpPr>
        <p:spPr bwMode="auto">
          <a:xfrm>
            <a:off x="4140200" y="4581525"/>
            <a:ext cx="650875" cy="396875"/>
          </a:xfrm>
          <a:prstGeom prst="rect">
            <a:avLst/>
          </a:prstGeom>
          <a:noFill/>
          <a:ln w="9525" algn="ctr">
            <a:noFill/>
            <a:miter lim="800000"/>
            <a:headEnd/>
            <a:tailEnd/>
          </a:ln>
        </p:spPr>
        <p:txBody>
          <a:bodyPr wrap="none">
            <a:spAutoFit/>
          </a:bodyPr>
          <a:lstStyle/>
          <a:p>
            <a:pPr algn="ctr" eaLnBrk="1" hangingPunct="1"/>
            <a:r>
              <a:rPr kumimoji="1" lang="en-US" altLang="ja-JP" sz="2000" b="1">
                <a:solidFill>
                  <a:srgbClr val="FF0066"/>
                </a:solidFill>
              </a:rPr>
              <a:t>A04</a:t>
            </a:r>
          </a:p>
        </p:txBody>
      </p:sp>
      <p:sp>
        <p:nvSpPr>
          <p:cNvPr id="1024016" name="Text Box 16"/>
          <p:cNvSpPr txBox="1">
            <a:spLocks noChangeArrowheads="1"/>
          </p:cNvSpPr>
          <p:nvPr/>
        </p:nvSpPr>
        <p:spPr bwMode="auto">
          <a:xfrm>
            <a:off x="2700338" y="5589588"/>
            <a:ext cx="650875" cy="396875"/>
          </a:xfrm>
          <a:prstGeom prst="rect">
            <a:avLst/>
          </a:prstGeom>
          <a:noFill/>
          <a:ln w="9525" algn="ctr">
            <a:noFill/>
            <a:miter lim="800000"/>
            <a:headEnd/>
            <a:tailEnd/>
          </a:ln>
        </p:spPr>
        <p:txBody>
          <a:bodyPr wrap="none">
            <a:spAutoFit/>
          </a:bodyPr>
          <a:lstStyle/>
          <a:p>
            <a:pPr algn="ctr" eaLnBrk="1" hangingPunct="1"/>
            <a:r>
              <a:rPr kumimoji="1" lang="en-US" altLang="ja-JP" sz="2000" b="1">
                <a:solidFill>
                  <a:srgbClr val="FF0066"/>
                </a:solidFill>
              </a:rPr>
              <a:t>A05</a:t>
            </a:r>
          </a:p>
        </p:txBody>
      </p:sp>
      <p:sp>
        <p:nvSpPr>
          <p:cNvPr id="3090" name="Freeform 17"/>
          <p:cNvSpPr>
            <a:spLocks/>
          </p:cNvSpPr>
          <p:nvPr/>
        </p:nvSpPr>
        <p:spPr bwMode="auto">
          <a:xfrm>
            <a:off x="4659313" y="1558925"/>
            <a:ext cx="3297237" cy="1779588"/>
          </a:xfrm>
          <a:custGeom>
            <a:avLst/>
            <a:gdLst>
              <a:gd name="T0" fmla="*/ 0 w 2077"/>
              <a:gd name="T1" fmla="*/ 2147483647 h 1121"/>
              <a:gd name="T2" fmla="*/ 2147483647 w 2077"/>
              <a:gd name="T3" fmla="*/ 2147483647 h 1121"/>
              <a:gd name="T4" fmla="*/ 2147483647 w 2077"/>
              <a:gd name="T5" fmla="*/ 0 h 1121"/>
              <a:gd name="T6" fmla="*/ 0 60000 65536"/>
              <a:gd name="T7" fmla="*/ 0 60000 65536"/>
              <a:gd name="T8" fmla="*/ 0 60000 65536"/>
              <a:gd name="T9" fmla="*/ 0 w 2077"/>
              <a:gd name="T10" fmla="*/ 0 h 1121"/>
              <a:gd name="T11" fmla="*/ 2077 w 2077"/>
              <a:gd name="T12" fmla="*/ 1121 h 1121"/>
            </a:gdLst>
            <a:ahLst/>
            <a:cxnLst>
              <a:cxn ang="T6">
                <a:pos x="T0" y="T1"/>
              </a:cxn>
              <a:cxn ang="T7">
                <a:pos x="T2" y="T3"/>
              </a:cxn>
              <a:cxn ang="T8">
                <a:pos x="T4" y="T5"/>
              </a:cxn>
            </a:cxnLst>
            <a:rect l="T9" t="T10" r="T11" b="T12"/>
            <a:pathLst>
              <a:path w="2077" h="1121">
                <a:moveTo>
                  <a:pt x="0" y="1121"/>
                </a:moveTo>
                <a:lnTo>
                  <a:pt x="521" y="792"/>
                </a:lnTo>
                <a:lnTo>
                  <a:pt x="2077" y="0"/>
                </a:lnTo>
              </a:path>
            </a:pathLst>
          </a:custGeom>
          <a:noFill/>
          <a:ln w="9525" cap="flat" cmpd="sng">
            <a:solidFill>
              <a:srgbClr val="0000FF"/>
            </a:solidFill>
            <a:prstDash val="solid"/>
            <a:round/>
            <a:headEnd type="none" w="med" len="med"/>
            <a:tailEnd type="none" w="med" len="med"/>
          </a:ln>
        </p:spPr>
        <p:txBody>
          <a:bodyPr wrap="none" anchor="ctr"/>
          <a:lstStyle/>
          <a:p>
            <a:endParaRPr lang="ja-JP" altLang="en-US"/>
          </a:p>
        </p:txBody>
      </p:sp>
      <p:sp>
        <p:nvSpPr>
          <p:cNvPr id="3091" name="Freeform 18"/>
          <p:cNvSpPr>
            <a:spLocks/>
          </p:cNvSpPr>
          <p:nvPr/>
        </p:nvSpPr>
        <p:spPr bwMode="auto">
          <a:xfrm>
            <a:off x="4716463" y="1773238"/>
            <a:ext cx="3311525" cy="1800225"/>
          </a:xfrm>
          <a:custGeom>
            <a:avLst/>
            <a:gdLst>
              <a:gd name="T0" fmla="*/ 0 w 2086"/>
              <a:gd name="T1" fmla="*/ 2147483647 h 1134"/>
              <a:gd name="T2" fmla="*/ 2147483647 w 2086"/>
              <a:gd name="T3" fmla="*/ 2147483647 h 1134"/>
              <a:gd name="T4" fmla="*/ 2147483647 w 2086"/>
              <a:gd name="T5" fmla="*/ 0 h 1134"/>
              <a:gd name="T6" fmla="*/ 0 60000 65536"/>
              <a:gd name="T7" fmla="*/ 0 60000 65536"/>
              <a:gd name="T8" fmla="*/ 0 60000 65536"/>
              <a:gd name="T9" fmla="*/ 0 w 2086"/>
              <a:gd name="T10" fmla="*/ 0 h 1134"/>
              <a:gd name="T11" fmla="*/ 2086 w 2086"/>
              <a:gd name="T12" fmla="*/ 1134 h 1134"/>
            </a:gdLst>
            <a:ahLst/>
            <a:cxnLst>
              <a:cxn ang="T6">
                <a:pos x="T0" y="T1"/>
              </a:cxn>
              <a:cxn ang="T7">
                <a:pos x="T2" y="T3"/>
              </a:cxn>
              <a:cxn ang="T8">
                <a:pos x="T4" y="T5"/>
              </a:cxn>
            </a:cxnLst>
            <a:rect l="T9" t="T10" r="T11" b="T12"/>
            <a:pathLst>
              <a:path w="2086" h="1134">
                <a:moveTo>
                  <a:pt x="0" y="1134"/>
                </a:moveTo>
                <a:lnTo>
                  <a:pt x="256" y="922"/>
                </a:lnTo>
                <a:lnTo>
                  <a:pt x="2086" y="0"/>
                </a:lnTo>
              </a:path>
            </a:pathLst>
          </a:custGeom>
          <a:noFill/>
          <a:ln w="9525" cap="flat" cmpd="sng">
            <a:solidFill>
              <a:srgbClr val="0000FF"/>
            </a:solidFill>
            <a:prstDash val="solid"/>
            <a:round/>
            <a:headEnd type="none" w="med" len="med"/>
            <a:tailEnd type="none" w="med" len="med"/>
          </a:ln>
        </p:spPr>
        <p:txBody>
          <a:bodyPr wrap="none" anchor="ctr"/>
          <a:lstStyle/>
          <a:p>
            <a:endParaRPr lang="ja-JP" altLang="en-US"/>
          </a:p>
        </p:txBody>
      </p:sp>
      <p:sp>
        <p:nvSpPr>
          <p:cNvPr id="3092" name="Freeform 19"/>
          <p:cNvSpPr>
            <a:spLocks/>
          </p:cNvSpPr>
          <p:nvPr/>
        </p:nvSpPr>
        <p:spPr bwMode="auto">
          <a:xfrm>
            <a:off x="4716463" y="2062163"/>
            <a:ext cx="3384550" cy="1512887"/>
          </a:xfrm>
          <a:custGeom>
            <a:avLst/>
            <a:gdLst>
              <a:gd name="T0" fmla="*/ 0 w 2132"/>
              <a:gd name="T1" fmla="*/ 2147483647 h 953"/>
              <a:gd name="T2" fmla="*/ 2147483647 w 2132"/>
              <a:gd name="T3" fmla="*/ 2147483647 h 953"/>
              <a:gd name="T4" fmla="*/ 2147483647 w 2132"/>
              <a:gd name="T5" fmla="*/ 0 h 953"/>
              <a:gd name="T6" fmla="*/ 0 60000 65536"/>
              <a:gd name="T7" fmla="*/ 0 60000 65536"/>
              <a:gd name="T8" fmla="*/ 0 60000 65536"/>
              <a:gd name="T9" fmla="*/ 0 w 2132"/>
              <a:gd name="T10" fmla="*/ 0 h 953"/>
              <a:gd name="T11" fmla="*/ 2132 w 2132"/>
              <a:gd name="T12" fmla="*/ 953 h 953"/>
            </a:gdLst>
            <a:ahLst/>
            <a:cxnLst>
              <a:cxn ang="T6">
                <a:pos x="T0" y="T1"/>
              </a:cxn>
              <a:cxn ang="T7">
                <a:pos x="T2" y="T3"/>
              </a:cxn>
              <a:cxn ang="T8">
                <a:pos x="T4" y="T5"/>
              </a:cxn>
            </a:cxnLst>
            <a:rect l="T9" t="T10" r="T11" b="T12"/>
            <a:pathLst>
              <a:path w="2132" h="953">
                <a:moveTo>
                  <a:pt x="0" y="953"/>
                </a:moveTo>
                <a:lnTo>
                  <a:pt x="512" y="740"/>
                </a:lnTo>
                <a:lnTo>
                  <a:pt x="2132" y="0"/>
                </a:lnTo>
              </a:path>
            </a:pathLst>
          </a:custGeom>
          <a:noFill/>
          <a:ln w="9525" cap="flat" cmpd="sng">
            <a:solidFill>
              <a:srgbClr val="0000FF"/>
            </a:solidFill>
            <a:prstDash val="solid"/>
            <a:round/>
            <a:headEnd type="none" w="med" len="med"/>
            <a:tailEnd type="none" w="med" len="med"/>
          </a:ln>
        </p:spPr>
        <p:txBody>
          <a:bodyPr wrap="none" anchor="ctr"/>
          <a:lstStyle/>
          <a:p>
            <a:endParaRPr lang="ja-JP" altLang="en-US"/>
          </a:p>
        </p:txBody>
      </p:sp>
      <p:sp>
        <p:nvSpPr>
          <p:cNvPr id="3093" name="Freeform 20"/>
          <p:cNvSpPr>
            <a:spLocks/>
          </p:cNvSpPr>
          <p:nvPr/>
        </p:nvSpPr>
        <p:spPr bwMode="auto">
          <a:xfrm>
            <a:off x="4630738" y="3671888"/>
            <a:ext cx="3482975" cy="58737"/>
          </a:xfrm>
          <a:custGeom>
            <a:avLst/>
            <a:gdLst>
              <a:gd name="T0" fmla="*/ 0 w 2194"/>
              <a:gd name="T1" fmla="*/ 0 h 37"/>
              <a:gd name="T2" fmla="*/ 2147483647 w 2194"/>
              <a:gd name="T3" fmla="*/ 0 h 37"/>
              <a:gd name="T4" fmla="*/ 2147483647 w 2194"/>
              <a:gd name="T5" fmla="*/ 2147483647 h 37"/>
              <a:gd name="T6" fmla="*/ 2147483647 w 2194"/>
              <a:gd name="T7" fmla="*/ 2147483647 h 37"/>
              <a:gd name="T8" fmla="*/ 0 60000 65536"/>
              <a:gd name="T9" fmla="*/ 0 60000 65536"/>
              <a:gd name="T10" fmla="*/ 0 60000 65536"/>
              <a:gd name="T11" fmla="*/ 0 60000 65536"/>
              <a:gd name="T12" fmla="*/ 0 w 2194"/>
              <a:gd name="T13" fmla="*/ 0 h 37"/>
              <a:gd name="T14" fmla="*/ 2194 w 2194"/>
              <a:gd name="T15" fmla="*/ 37 h 37"/>
            </a:gdLst>
            <a:ahLst/>
            <a:cxnLst>
              <a:cxn ang="T8">
                <a:pos x="T0" y="T1"/>
              </a:cxn>
              <a:cxn ang="T9">
                <a:pos x="T2" y="T3"/>
              </a:cxn>
              <a:cxn ang="T10">
                <a:pos x="T4" y="T5"/>
              </a:cxn>
              <a:cxn ang="T11">
                <a:pos x="T6" y="T7"/>
              </a:cxn>
            </a:cxnLst>
            <a:rect l="T12" t="T13" r="T14" b="T15"/>
            <a:pathLst>
              <a:path w="2194" h="37">
                <a:moveTo>
                  <a:pt x="0" y="0"/>
                </a:moveTo>
                <a:lnTo>
                  <a:pt x="192" y="0"/>
                </a:lnTo>
                <a:lnTo>
                  <a:pt x="1014" y="18"/>
                </a:lnTo>
                <a:lnTo>
                  <a:pt x="2194" y="37"/>
                </a:lnTo>
              </a:path>
            </a:pathLst>
          </a:custGeom>
          <a:noFill/>
          <a:ln w="9525" cap="flat" cmpd="sng">
            <a:solidFill>
              <a:srgbClr val="0000FF"/>
            </a:solidFill>
            <a:prstDash val="solid"/>
            <a:round/>
            <a:headEnd type="none" w="med" len="med"/>
            <a:tailEnd type="none" w="med" len="med"/>
          </a:ln>
        </p:spPr>
        <p:txBody>
          <a:bodyPr wrap="none" anchor="ctr"/>
          <a:lstStyle/>
          <a:p>
            <a:endParaRPr lang="ja-JP" altLang="en-US"/>
          </a:p>
        </p:txBody>
      </p:sp>
      <p:sp>
        <p:nvSpPr>
          <p:cNvPr id="3094" name="Freeform 21"/>
          <p:cNvSpPr>
            <a:spLocks/>
          </p:cNvSpPr>
          <p:nvPr/>
        </p:nvSpPr>
        <p:spPr bwMode="auto">
          <a:xfrm>
            <a:off x="4572000" y="3789363"/>
            <a:ext cx="3529013" cy="215900"/>
          </a:xfrm>
          <a:custGeom>
            <a:avLst/>
            <a:gdLst>
              <a:gd name="T0" fmla="*/ 0 w 2223"/>
              <a:gd name="T1" fmla="*/ 0 h 136"/>
              <a:gd name="T2" fmla="*/ 2147483647 w 2223"/>
              <a:gd name="T3" fmla="*/ 2147483647 h 136"/>
              <a:gd name="T4" fmla="*/ 2147483647 w 2223"/>
              <a:gd name="T5" fmla="*/ 2147483647 h 136"/>
              <a:gd name="T6" fmla="*/ 0 60000 65536"/>
              <a:gd name="T7" fmla="*/ 0 60000 65536"/>
              <a:gd name="T8" fmla="*/ 0 60000 65536"/>
              <a:gd name="T9" fmla="*/ 0 w 2223"/>
              <a:gd name="T10" fmla="*/ 0 h 136"/>
              <a:gd name="T11" fmla="*/ 2223 w 2223"/>
              <a:gd name="T12" fmla="*/ 136 h 136"/>
            </a:gdLst>
            <a:ahLst/>
            <a:cxnLst>
              <a:cxn ang="T6">
                <a:pos x="T0" y="T1"/>
              </a:cxn>
              <a:cxn ang="T7">
                <a:pos x="T2" y="T3"/>
              </a:cxn>
              <a:cxn ang="T8">
                <a:pos x="T4" y="T5"/>
              </a:cxn>
            </a:cxnLst>
            <a:rect l="T9" t="T10" r="T11" b="T12"/>
            <a:pathLst>
              <a:path w="2223" h="136">
                <a:moveTo>
                  <a:pt x="0" y="0"/>
                </a:moveTo>
                <a:lnTo>
                  <a:pt x="229" y="27"/>
                </a:lnTo>
                <a:lnTo>
                  <a:pt x="2223" y="136"/>
                </a:lnTo>
              </a:path>
            </a:pathLst>
          </a:custGeom>
          <a:noFill/>
          <a:ln w="9525" cap="flat" cmpd="sng">
            <a:solidFill>
              <a:srgbClr val="0000FF"/>
            </a:solidFill>
            <a:prstDash val="solid"/>
            <a:round/>
            <a:headEnd type="none" w="med" len="med"/>
            <a:tailEnd type="none" w="med" len="med"/>
          </a:ln>
        </p:spPr>
        <p:txBody>
          <a:bodyPr wrap="none" anchor="ctr"/>
          <a:lstStyle/>
          <a:p>
            <a:endParaRPr lang="ja-JP" altLang="en-US"/>
          </a:p>
        </p:txBody>
      </p:sp>
      <p:sp>
        <p:nvSpPr>
          <p:cNvPr id="1024022" name="Text Box 22"/>
          <p:cNvSpPr txBox="1">
            <a:spLocks noChangeArrowheads="1"/>
          </p:cNvSpPr>
          <p:nvPr/>
        </p:nvSpPr>
        <p:spPr bwMode="auto">
          <a:xfrm>
            <a:off x="4284663" y="1196975"/>
            <a:ext cx="1584325" cy="336550"/>
          </a:xfrm>
          <a:prstGeom prst="rect">
            <a:avLst/>
          </a:prstGeom>
          <a:noFill/>
          <a:ln w="9525" algn="ctr">
            <a:noFill/>
            <a:miter lim="800000"/>
            <a:headEnd/>
            <a:tailEnd/>
          </a:ln>
        </p:spPr>
        <p:txBody>
          <a:bodyPr>
            <a:spAutoFit/>
          </a:bodyPr>
          <a:lstStyle/>
          <a:p>
            <a:pPr algn="ctr" eaLnBrk="1" hangingPunct="1"/>
            <a:r>
              <a:rPr kumimoji="1" lang="en-US" altLang="ja-JP" sz="1600" b="1">
                <a:solidFill>
                  <a:srgbClr val="3333CC"/>
                </a:solidFill>
              </a:rPr>
              <a:t>North-A</a:t>
            </a:r>
          </a:p>
        </p:txBody>
      </p:sp>
      <p:sp>
        <p:nvSpPr>
          <p:cNvPr id="1024023" name="Text Box 23"/>
          <p:cNvSpPr txBox="1">
            <a:spLocks noChangeArrowheads="1"/>
          </p:cNvSpPr>
          <p:nvPr/>
        </p:nvSpPr>
        <p:spPr bwMode="auto">
          <a:xfrm>
            <a:off x="5651500" y="3357563"/>
            <a:ext cx="1677988" cy="581025"/>
          </a:xfrm>
          <a:prstGeom prst="rect">
            <a:avLst/>
          </a:prstGeom>
          <a:noFill/>
          <a:ln w="9525" algn="ctr">
            <a:noFill/>
            <a:miter lim="800000"/>
            <a:headEnd/>
            <a:tailEnd/>
          </a:ln>
        </p:spPr>
        <p:txBody>
          <a:bodyPr>
            <a:spAutoFit/>
          </a:bodyPr>
          <a:lstStyle/>
          <a:p>
            <a:pPr algn="ctr" eaLnBrk="1" hangingPunct="1"/>
            <a:r>
              <a:rPr kumimoji="1" lang="en-US" altLang="ja-JP" sz="1600" b="1">
                <a:solidFill>
                  <a:srgbClr val="3333CC"/>
                </a:solidFill>
              </a:rPr>
              <a:t>East</a:t>
            </a:r>
          </a:p>
          <a:p>
            <a:pPr algn="ctr" eaLnBrk="1" hangingPunct="1"/>
            <a:endParaRPr kumimoji="1" lang="en-US" altLang="ja-JP" sz="1600" b="1">
              <a:solidFill>
                <a:srgbClr val="3333CC"/>
              </a:solidFill>
            </a:endParaRPr>
          </a:p>
        </p:txBody>
      </p:sp>
      <p:sp>
        <p:nvSpPr>
          <p:cNvPr id="1024024" name="Text Box 24"/>
          <p:cNvSpPr txBox="1">
            <a:spLocks noChangeArrowheads="1"/>
          </p:cNvSpPr>
          <p:nvPr/>
        </p:nvSpPr>
        <p:spPr bwMode="auto">
          <a:xfrm>
            <a:off x="3924300" y="4797425"/>
            <a:ext cx="1892300" cy="336550"/>
          </a:xfrm>
          <a:prstGeom prst="rect">
            <a:avLst/>
          </a:prstGeom>
          <a:noFill/>
          <a:ln w="9525" algn="ctr">
            <a:noFill/>
            <a:miter lim="800000"/>
            <a:headEnd/>
            <a:tailEnd/>
          </a:ln>
        </p:spPr>
        <p:txBody>
          <a:bodyPr>
            <a:spAutoFit/>
          </a:bodyPr>
          <a:lstStyle/>
          <a:p>
            <a:pPr algn="ctr" eaLnBrk="1" hangingPunct="1"/>
            <a:r>
              <a:rPr kumimoji="1" lang="ja-JP" altLang="en-US" sz="1600" b="1">
                <a:solidFill>
                  <a:srgbClr val="3333CC"/>
                </a:solidFill>
              </a:rPr>
              <a:t>Ｓｏｕｔｈ</a:t>
            </a:r>
            <a:r>
              <a:rPr kumimoji="1" lang="en-US" altLang="ja-JP" sz="1600" b="1">
                <a:solidFill>
                  <a:srgbClr val="3333CC"/>
                </a:solidFill>
              </a:rPr>
              <a:t>-A</a:t>
            </a:r>
          </a:p>
        </p:txBody>
      </p:sp>
      <p:sp>
        <p:nvSpPr>
          <p:cNvPr id="1024025" name="Text Box 25"/>
          <p:cNvSpPr txBox="1">
            <a:spLocks noChangeArrowheads="1"/>
          </p:cNvSpPr>
          <p:nvPr/>
        </p:nvSpPr>
        <p:spPr bwMode="auto">
          <a:xfrm>
            <a:off x="2700338" y="5805488"/>
            <a:ext cx="1366837" cy="336550"/>
          </a:xfrm>
          <a:prstGeom prst="rect">
            <a:avLst/>
          </a:prstGeom>
          <a:noFill/>
          <a:ln w="9525" algn="ctr">
            <a:noFill/>
            <a:miter lim="800000"/>
            <a:headEnd/>
            <a:tailEnd/>
          </a:ln>
        </p:spPr>
        <p:txBody>
          <a:bodyPr>
            <a:spAutoFit/>
          </a:bodyPr>
          <a:lstStyle/>
          <a:p>
            <a:pPr algn="ctr" eaLnBrk="1" hangingPunct="1"/>
            <a:r>
              <a:rPr kumimoji="1" lang="ja-JP" altLang="en-US" sz="1600" b="1">
                <a:solidFill>
                  <a:srgbClr val="3333CC"/>
                </a:solidFill>
              </a:rPr>
              <a:t>Ｓｏｕｔｈ</a:t>
            </a:r>
            <a:r>
              <a:rPr kumimoji="1" lang="en-US" altLang="ja-JP" sz="1600" b="1">
                <a:solidFill>
                  <a:srgbClr val="3333CC"/>
                </a:solidFill>
              </a:rPr>
              <a:t>-</a:t>
            </a:r>
            <a:r>
              <a:rPr kumimoji="1" lang="ja-JP" altLang="en-US" sz="1600" b="1">
                <a:solidFill>
                  <a:srgbClr val="3333CC"/>
                </a:solidFill>
              </a:rPr>
              <a:t>Ｂ</a:t>
            </a:r>
          </a:p>
        </p:txBody>
      </p:sp>
      <p:sp>
        <p:nvSpPr>
          <p:cNvPr id="1024026" name="Text Box 26"/>
          <p:cNvSpPr txBox="1">
            <a:spLocks noChangeArrowheads="1"/>
          </p:cNvSpPr>
          <p:nvPr/>
        </p:nvSpPr>
        <p:spPr bwMode="auto">
          <a:xfrm>
            <a:off x="5580063" y="2060575"/>
            <a:ext cx="1584325" cy="336550"/>
          </a:xfrm>
          <a:prstGeom prst="rect">
            <a:avLst/>
          </a:prstGeom>
          <a:noFill/>
          <a:ln w="9525" algn="ctr">
            <a:noFill/>
            <a:miter lim="800000"/>
            <a:headEnd/>
            <a:tailEnd/>
          </a:ln>
        </p:spPr>
        <p:txBody>
          <a:bodyPr>
            <a:spAutoFit/>
          </a:bodyPr>
          <a:lstStyle/>
          <a:p>
            <a:pPr algn="ctr" eaLnBrk="1" hangingPunct="1"/>
            <a:r>
              <a:rPr kumimoji="1" lang="en-US" altLang="ja-JP" sz="1600" b="1">
                <a:solidFill>
                  <a:srgbClr val="3333CC"/>
                </a:solidFill>
              </a:rPr>
              <a:t>North-B</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2"/>
          <p:cNvPicPr>
            <a:picLocks noChangeAspect="1" noChangeArrowheads="1"/>
          </p:cNvPicPr>
          <p:nvPr/>
        </p:nvPicPr>
        <p:blipFill>
          <a:blip r:embed="rId3" cstate="print"/>
          <a:srcRect/>
          <a:stretch>
            <a:fillRect/>
          </a:stretch>
        </p:blipFill>
        <p:spPr bwMode="auto">
          <a:xfrm>
            <a:off x="4500563" y="549275"/>
            <a:ext cx="4446587" cy="4800600"/>
          </a:xfrm>
          <a:prstGeom prst="rect">
            <a:avLst/>
          </a:prstGeom>
          <a:noFill/>
          <a:ln w="9525">
            <a:noFill/>
            <a:miter lim="800000"/>
            <a:headEnd/>
            <a:tailEnd/>
          </a:ln>
        </p:spPr>
      </p:pic>
      <p:pic>
        <p:nvPicPr>
          <p:cNvPr id="59396" name="Picture 3"/>
          <p:cNvPicPr>
            <a:picLocks noChangeAspect="1" noChangeArrowheads="1"/>
          </p:cNvPicPr>
          <p:nvPr/>
        </p:nvPicPr>
        <p:blipFill>
          <a:blip r:embed="rId4" cstate="print"/>
          <a:srcRect/>
          <a:stretch>
            <a:fillRect/>
          </a:stretch>
        </p:blipFill>
        <p:spPr bwMode="auto">
          <a:xfrm>
            <a:off x="179388" y="1268413"/>
            <a:ext cx="4376737" cy="4724400"/>
          </a:xfrm>
          <a:prstGeom prst="rect">
            <a:avLst/>
          </a:prstGeom>
          <a:noFill/>
          <a:ln w="9525">
            <a:noFill/>
            <a:miter lim="800000"/>
            <a:headEnd/>
            <a:tailEnd/>
          </a:ln>
        </p:spPr>
      </p:pic>
      <p:sp>
        <p:nvSpPr>
          <p:cNvPr id="59397" name="Rectangle 4"/>
          <p:cNvSpPr>
            <a:spLocks noChangeArrowheads="1"/>
          </p:cNvSpPr>
          <p:nvPr/>
        </p:nvSpPr>
        <p:spPr bwMode="auto">
          <a:xfrm>
            <a:off x="7164288" y="5373216"/>
            <a:ext cx="1606550" cy="823913"/>
          </a:xfrm>
          <a:prstGeom prst="rect">
            <a:avLst/>
          </a:prstGeom>
          <a:solidFill>
            <a:schemeClr val="tx2"/>
          </a:solidFill>
          <a:ln w="9525">
            <a:noFill/>
            <a:miter lim="800000"/>
            <a:headEnd/>
            <a:tailEnd/>
          </a:ln>
        </p:spPr>
        <p:txBody>
          <a:bodyPr wrap="none" anchor="ctr">
            <a:spAutoFit/>
          </a:bodyPr>
          <a:lstStyle/>
          <a:p>
            <a:pPr algn="ctr" eaLnBrk="1" hangingPunct="1"/>
            <a:r>
              <a:rPr kumimoji="1" lang="en-US" altLang="ja-JP" sz="4800" dirty="0">
                <a:solidFill>
                  <a:schemeClr val="bg1"/>
                </a:solidFill>
                <a:latin typeface="Arial Black" pitchFamily="34" charset="0"/>
              </a:rPr>
              <a:t>ODP</a:t>
            </a:r>
          </a:p>
        </p:txBody>
      </p:sp>
      <p:sp>
        <p:nvSpPr>
          <p:cNvPr id="995333" name="Rectangle 5"/>
          <p:cNvSpPr>
            <a:spLocks noGrp="1" noChangeArrowheads="1"/>
          </p:cNvSpPr>
          <p:nvPr>
            <p:ph type="title"/>
          </p:nvPr>
        </p:nvSpPr>
        <p:spPr>
          <a:xfrm>
            <a:off x="251520" y="332656"/>
            <a:ext cx="6120680" cy="706090"/>
          </a:xfrm>
        </p:spPr>
        <p:txBody>
          <a:bodyPr>
            <a:normAutofit/>
          </a:bodyPr>
          <a:lstStyle/>
          <a:p>
            <a:pPr algn="l" eaLnBrk="1" hangingPunct="1"/>
            <a:r>
              <a:rPr lang="en-US" altLang="ja-JP" sz="2200" dirty="0" smtClean="0"/>
              <a:t>Automatic Dependant Surveillance</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1-1-01"/>
          <p:cNvPicPr>
            <a:picLocks noGrp="1" noChangeAspect="1" noChangeArrowheads="1"/>
          </p:cNvPicPr>
          <p:nvPr>
            <p:ph idx="1"/>
          </p:nvPr>
        </p:nvPicPr>
        <p:blipFill>
          <a:blip r:embed="rId3" cstate="print"/>
          <a:srcRect/>
          <a:stretch>
            <a:fillRect/>
          </a:stretch>
        </p:blipFill>
        <p:spPr>
          <a:xfrm>
            <a:off x="1331640" y="116632"/>
            <a:ext cx="6078538" cy="6078538"/>
          </a:xfrm>
          <a:noFill/>
        </p:spPr>
      </p:pic>
      <p:sp>
        <p:nvSpPr>
          <p:cNvPr id="752643" name="Rectangle 3"/>
          <p:cNvSpPr>
            <a:spLocks noGrp="1" noChangeArrowheads="1"/>
          </p:cNvSpPr>
          <p:nvPr>
            <p:ph type="title"/>
          </p:nvPr>
        </p:nvSpPr>
        <p:spPr>
          <a:xfrm>
            <a:off x="1403648" y="404664"/>
            <a:ext cx="5745832" cy="1143000"/>
          </a:xfrm>
        </p:spPr>
        <p:txBody>
          <a:bodyPr/>
          <a:lstStyle/>
          <a:p>
            <a:pPr eaLnBrk="1" hangingPunct="1"/>
            <a:r>
              <a:rPr lang="en-US" altLang="ja-JP" sz="2400" dirty="0" smtClean="0">
                <a:solidFill>
                  <a:schemeClr val="bg1"/>
                </a:solidFill>
              </a:rPr>
              <a:t>Aircraft data display </a:t>
            </a:r>
          </a:p>
        </p:txBody>
      </p:sp>
      <p:sp>
        <p:nvSpPr>
          <p:cNvPr id="15364" name="Rectangle 4"/>
          <p:cNvSpPr>
            <a:spLocks noChangeArrowheads="1"/>
          </p:cNvSpPr>
          <p:nvPr/>
        </p:nvSpPr>
        <p:spPr bwMode="auto">
          <a:xfrm>
            <a:off x="7550150" y="5140325"/>
            <a:ext cx="1606550" cy="823913"/>
          </a:xfrm>
          <a:prstGeom prst="rect">
            <a:avLst/>
          </a:prstGeom>
          <a:solidFill>
            <a:schemeClr val="tx2"/>
          </a:solidFill>
          <a:ln w="9525">
            <a:noFill/>
            <a:miter lim="800000"/>
            <a:headEnd/>
            <a:tailEnd/>
          </a:ln>
        </p:spPr>
        <p:txBody>
          <a:bodyPr wrap="none" anchor="ctr">
            <a:spAutoFit/>
          </a:bodyPr>
          <a:lstStyle/>
          <a:p>
            <a:r>
              <a:rPr lang="en-US" altLang="ja-JP" sz="4800">
                <a:solidFill>
                  <a:schemeClr val="bg1"/>
                </a:solidFill>
                <a:latin typeface="Arial Black" pitchFamily="34" charset="0"/>
              </a:rPr>
              <a:t>ODP</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752643"/>
                                        </p:tgtEl>
                                        <p:attrNameLst>
                                          <p:attrName>style.visibility</p:attrName>
                                        </p:attrNameLst>
                                      </p:cBhvr>
                                      <p:to>
                                        <p:strVal val="visible"/>
                                      </p:to>
                                    </p:set>
                                    <p:anim calcmode="lin" valueType="num">
                                      <p:cBhvr>
                                        <p:cTn id="7" dur="1000" fill="hold"/>
                                        <p:tgtEl>
                                          <p:spTgt spid="752643"/>
                                        </p:tgtEl>
                                        <p:attrNameLst>
                                          <p:attrName>ppt_x</p:attrName>
                                        </p:attrNameLst>
                                      </p:cBhvr>
                                      <p:tavLst>
                                        <p:tav tm="0">
                                          <p:val>
                                            <p:strVal val="#ppt_x-.2"/>
                                          </p:val>
                                        </p:tav>
                                        <p:tav tm="100000">
                                          <p:val>
                                            <p:strVal val="#ppt_x"/>
                                          </p:val>
                                        </p:tav>
                                      </p:tavLst>
                                    </p:anim>
                                    <p:anim calcmode="lin" valueType="num">
                                      <p:cBhvr>
                                        <p:cTn id="8" dur="1000" fill="hold"/>
                                        <p:tgtEl>
                                          <p:spTgt spid="752643"/>
                                        </p:tgtEl>
                                        <p:attrNameLst>
                                          <p:attrName>ppt_y</p:attrName>
                                        </p:attrNameLst>
                                      </p:cBhvr>
                                      <p:tavLst>
                                        <p:tav tm="0">
                                          <p:val>
                                            <p:strVal val="#ppt_y"/>
                                          </p:val>
                                        </p:tav>
                                        <p:tav tm="100000">
                                          <p:val>
                                            <p:strVal val="#ppt_y"/>
                                          </p:val>
                                        </p:tav>
                                      </p:tavLst>
                                    </p:anim>
                                    <p:animEffect transition="in" filter="wipe(right)" prLst="gradientSize: 0.1">
                                      <p:cBhvr>
                                        <p:cTn id="9" dur="1000"/>
                                        <p:tgtEl>
                                          <p:spTgt spid="752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26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2"/>
          <p:cNvPicPr>
            <a:picLocks noChangeAspect="1" noChangeArrowheads="1"/>
          </p:cNvPicPr>
          <p:nvPr/>
        </p:nvPicPr>
        <p:blipFill>
          <a:blip r:embed="rId3" cstate="print"/>
          <a:srcRect/>
          <a:stretch>
            <a:fillRect/>
          </a:stretch>
        </p:blipFill>
        <p:spPr bwMode="auto">
          <a:xfrm>
            <a:off x="151533" y="2418036"/>
            <a:ext cx="8820472" cy="3819142"/>
          </a:xfrm>
          <a:prstGeom prst="rect">
            <a:avLst/>
          </a:prstGeom>
          <a:noFill/>
          <a:ln w="9525">
            <a:noFill/>
            <a:miter lim="800000"/>
            <a:headEnd/>
            <a:tailEnd/>
          </a:ln>
        </p:spPr>
      </p:pic>
      <p:sp>
        <p:nvSpPr>
          <p:cNvPr id="4" name="コンテンツ プレースホルダ 2"/>
          <p:cNvSpPr txBox="1">
            <a:spLocks/>
          </p:cNvSpPr>
          <p:nvPr/>
        </p:nvSpPr>
        <p:spPr>
          <a:xfrm>
            <a:off x="251520" y="0"/>
            <a:ext cx="8496944" cy="2348880"/>
          </a:xfrm>
          <a:prstGeom prst="rect">
            <a:avLst/>
          </a:prstGeom>
        </p:spPr>
        <p:txBody>
          <a:bodyPr>
            <a:normAutofit fontScale="92500" lnSpcReduction="10000"/>
          </a:bodyPr>
          <a:lstStyle/>
          <a:p>
            <a:pPr marL="274320" marR="0" lvl="0" indent="-274320" algn="ctr"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1" lang="en-US" altLang="ja-JP"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ts val="580"/>
              </a:spcBef>
              <a:spcAft>
                <a:spcPts val="0"/>
              </a:spcAft>
              <a:buClr>
                <a:schemeClr val="accent1"/>
              </a:buClr>
              <a:buSzPct val="85000"/>
              <a:buFont typeface="Wingdings 2"/>
              <a:buChar char=""/>
              <a:tabLst/>
              <a:defRPr/>
            </a:pPr>
            <a:endParaRPr kumimoji="1" lang="en-US" altLang="ja-JP"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ts val="580"/>
              </a:spcBef>
              <a:spcAft>
                <a:spcPts val="0"/>
              </a:spcAft>
              <a:buClr>
                <a:schemeClr val="accent1"/>
              </a:buClr>
              <a:buSzPct val="85000"/>
              <a:buFont typeface="Wingdings 2"/>
              <a:buNone/>
              <a:tabLst/>
              <a:defRPr/>
            </a:pPr>
            <a:r>
              <a:rPr kumimoji="1" lang="en-US" altLang="ja-JP" sz="3200" b="0" i="0" u="none" strike="noStrike" kern="1200" cap="none" spc="0" normalizeH="0" baseline="0" noProof="0" dirty="0" smtClean="0">
                <a:ln>
                  <a:noFill/>
                </a:ln>
                <a:solidFill>
                  <a:schemeClr val="tx1"/>
                </a:solidFill>
                <a:effectLst/>
                <a:uLnTx/>
                <a:uFillTx/>
                <a:latin typeface="+mn-lt"/>
                <a:ea typeface="+mn-ea"/>
                <a:cs typeface="+mn-cs"/>
              </a:rPr>
              <a:t>Let’s set forward to form regional ATM together.</a:t>
            </a:r>
          </a:p>
          <a:p>
            <a:pPr marL="274320" marR="0" lvl="0" indent="-274320" algn="ctr" defTabSz="914400" rtl="0" eaLnBrk="1" fontAlgn="auto" latinLnBrk="0" hangingPunct="1">
              <a:lnSpc>
                <a:spcPct val="100000"/>
              </a:lnSpc>
              <a:spcBef>
                <a:spcPts val="580"/>
              </a:spcBef>
              <a:spcAft>
                <a:spcPts val="0"/>
              </a:spcAft>
              <a:buClr>
                <a:schemeClr val="accent1"/>
              </a:buClr>
              <a:buSzPct val="85000"/>
              <a:buFont typeface="Wingdings 2"/>
              <a:buNone/>
              <a:tabLst/>
              <a:defRPr/>
            </a:pPr>
            <a:endParaRPr kumimoji="1" lang="en-US" altLang="ja-JP" sz="32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ctr" defTabSz="914400" rtl="0" eaLnBrk="1" fontAlgn="auto" latinLnBrk="0" hangingPunct="1">
              <a:lnSpc>
                <a:spcPct val="100000"/>
              </a:lnSpc>
              <a:spcBef>
                <a:spcPts val="580"/>
              </a:spcBef>
              <a:spcAft>
                <a:spcPts val="0"/>
              </a:spcAft>
              <a:buClr>
                <a:schemeClr val="accent1"/>
              </a:buClr>
              <a:buSzPct val="85000"/>
              <a:buFont typeface="Wingdings 2"/>
              <a:buNone/>
              <a:tabLst/>
              <a:defRPr/>
            </a:pPr>
            <a:r>
              <a:rPr kumimoji="1" lang="en-US" altLang="ja-JP" sz="3200" b="0" i="0" u="none" strike="noStrike" kern="1200" cap="none" spc="0" normalizeH="0" baseline="0" noProof="0" dirty="0" smtClean="0">
                <a:ln>
                  <a:noFill/>
                </a:ln>
                <a:solidFill>
                  <a:schemeClr val="tx1"/>
                </a:solidFill>
                <a:effectLst/>
                <a:uLnTx/>
                <a:uFillTx/>
                <a:latin typeface="+mn-lt"/>
                <a:ea typeface="+mn-ea"/>
                <a:cs typeface="+mn-cs"/>
              </a:rPr>
              <a:t>Thank you very much.</a:t>
            </a:r>
            <a:endParaRPr kumimoji="1" lang="en-US" altLang="ja-JP" sz="2600" b="0" i="0" u="none" strike="noStrike" kern="1200" cap="none" spc="0" normalizeH="0" baseline="0" noProof="0" dirty="0" smtClean="0">
              <a:ln>
                <a:noFill/>
              </a:ln>
              <a:solidFill>
                <a:schemeClr val="accent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タイトル 47"/>
          <p:cNvSpPr>
            <a:spLocks noGrp="1"/>
          </p:cNvSpPr>
          <p:nvPr>
            <p:ph type="title"/>
          </p:nvPr>
        </p:nvSpPr>
        <p:spPr>
          <a:xfrm>
            <a:off x="611560" y="188640"/>
            <a:ext cx="7632848" cy="850106"/>
          </a:xfrm>
        </p:spPr>
        <p:txBody>
          <a:bodyPr>
            <a:normAutofit/>
          </a:bodyPr>
          <a:lstStyle/>
          <a:p>
            <a:r>
              <a:rPr lang="en-US" altLang="ja-JP" sz="3200" dirty="0" smtClean="0">
                <a:latin typeface="Elephant" pitchFamily="18" charset="0"/>
              </a:rPr>
              <a:t>Operational  arrangement  in  ATMC</a:t>
            </a:r>
            <a:endParaRPr kumimoji="1" lang="ja-JP" altLang="en-US" sz="3200" dirty="0">
              <a:latin typeface="Elephant" pitchFamily="18" charset="0"/>
            </a:endParaRPr>
          </a:p>
        </p:txBody>
      </p:sp>
      <p:sp>
        <p:nvSpPr>
          <p:cNvPr id="49" name="コンテンツ プレースホルダ 48"/>
          <p:cNvSpPr>
            <a:spLocks noGrp="1"/>
          </p:cNvSpPr>
          <p:nvPr>
            <p:ph sz="quarter" idx="1"/>
          </p:nvPr>
        </p:nvSpPr>
        <p:spPr/>
        <p:txBody>
          <a:bodyPr/>
          <a:lstStyle/>
          <a:p>
            <a:endParaRPr kumimoji="1" lang="ja-JP" altLang="en-US"/>
          </a:p>
        </p:txBody>
      </p:sp>
      <p:sp>
        <p:nvSpPr>
          <p:cNvPr id="57347" name="Rectangle 2"/>
          <p:cNvSpPr>
            <a:spLocks noChangeArrowheads="1"/>
          </p:cNvSpPr>
          <p:nvPr/>
        </p:nvSpPr>
        <p:spPr bwMode="auto">
          <a:xfrm>
            <a:off x="323850" y="1412875"/>
            <a:ext cx="8496300" cy="4608513"/>
          </a:xfrm>
          <a:prstGeom prst="rect">
            <a:avLst/>
          </a:prstGeom>
          <a:solidFill>
            <a:schemeClr val="bg1">
              <a:lumMod val="95000"/>
            </a:schemeClr>
          </a:solidFill>
          <a:ln w="28575">
            <a:solidFill>
              <a:schemeClr val="accent5">
                <a:lumMod val="50000"/>
              </a:schemeClr>
            </a:solidFill>
            <a:miter lim="800000"/>
            <a:headEnd/>
            <a:tailEnd/>
          </a:ln>
        </p:spPr>
        <p:txBody>
          <a:bodyPr wrap="none" anchor="ctr"/>
          <a:lstStyle/>
          <a:p>
            <a:pPr algn="ctr" eaLnBrk="1" hangingPunct="1"/>
            <a:endParaRPr kumimoji="1" lang="ja-JP" altLang="ja-JP"/>
          </a:p>
        </p:txBody>
      </p:sp>
      <p:sp>
        <p:nvSpPr>
          <p:cNvPr id="947204" name="AutoShape 4"/>
          <p:cNvSpPr>
            <a:spLocks/>
          </p:cNvSpPr>
          <p:nvPr/>
        </p:nvSpPr>
        <p:spPr bwMode="auto">
          <a:xfrm rot="5400000">
            <a:off x="4318793" y="1377157"/>
            <a:ext cx="360363" cy="1295400"/>
          </a:xfrm>
          <a:prstGeom prst="leftBracket">
            <a:avLst>
              <a:gd name="adj" fmla="val 72693"/>
            </a:avLst>
          </a:prstGeom>
          <a:noFill/>
          <a:ln w="38100">
            <a:solidFill>
              <a:schemeClr val="accent1"/>
            </a:solidFill>
            <a:round/>
            <a:headEnd/>
            <a:tailEnd/>
          </a:ln>
        </p:spPr>
        <p:txBody>
          <a:bodyPr rot="10800000" vert="eaVert" wrap="none" anchor="ctr"/>
          <a:lstStyle/>
          <a:p>
            <a:pPr algn="ctr" eaLnBrk="1" hangingPunct="1"/>
            <a:endParaRPr kumimoji="1" lang="en-US" altLang="ja-JP" sz="1600" b="1" dirty="0" smtClean="0">
              <a:solidFill>
                <a:schemeClr val="accent5">
                  <a:lumMod val="50000"/>
                </a:schemeClr>
              </a:solidFill>
            </a:endParaRPr>
          </a:p>
          <a:p>
            <a:pPr algn="ctr" eaLnBrk="1" hangingPunct="1"/>
            <a:r>
              <a:rPr kumimoji="1" lang="en-US" altLang="ja-JP" sz="1600" b="1" dirty="0" smtClean="0">
                <a:solidFill>
                  <a:schemeClr val="accent1"/>
                </a:solidFill>
              </a:rPr>
              <a:t>ATM Officer</a:t>
            </a:r>
          </a:p>
          <a:p>
            <a:pPr algn="ctr" eaLnBrk="1" hangingPunct="1"/>
            <a:r>
              <a:rPr kumimoji="1" lang="en-US" altLang="ja-JP" sz="1600" b="1" dirty="0" smtClean="0">
                <a:solidFill>
                  <a:schemeClr val="accent1"/>
                </a:solidFill>
              </a:rPr>
              <a:t>ATFM North</a:t>
            </a:r>
            <a:endParaRPr kumimoji="1" lang="en-US" altLang="ja-JP" sz="1600" dirty="0">
              <a:solidFill>
                <a:schemeClr val="accent1"/>
              </a:solidFill>
            </a:endParaRPr>
          </a:p>
        </p:txBody>
      </p:sp>
      <p:sp>
        <p:nvSpPr>
          <p:cNvPr id="947205" name="AutoShape 5"/>
          <p:cNvSpPr>
            <a:spLocks/>
          </p:cNvSpPr>
          <p:nvPr/>
        </p:nvSpPr>
        <p:spPr bwMode="auto">
          <a:xfrm rot="5400000">
            <a:off x="6047582" y="2169319"/>
            <a:ext cx="360362" cy="1295400"/>
          </a:xfrm>
          <a:prstGeom prst="leftBracket">
            <a:avLst>
              <a:gd name="adj" fmla="val 72693"/>
            </a:avLst>
          </a:prstGeom>
          <a:noFill/>
          <a:ln w="38100">
            <a:solidFill>
              <a:schemeClr val="accent1"/>
            </a:solidFill>
            <a:round/>
            <a:headEnd/>
            <a:tailEnd/>
          </a:ln>
        </p:spPr>
        <p:txBody>
          <a:bodyPr rot="10800000" vert="eaVert" wrap="none" anchor="ctr"/>
          <a:lstStyle/>
          <a:p>
            <a:pPr algn="ctr"/>
            <a:endParaRPr lang="en-US" altLang="ja-JP" sz="1600" b="1" dirty="0" smtClean="0">
              <a:solidFill>
                <a:schemeClr val="accent5">
                  <a:lumMod val="50000"/>
                </a:schemeClr>
              </a:solidFill>
            </a:endParaRPr>
          </a:p>
          <a:p>
            <a:pPr algn="ctr"/>
            <a:r>
              <a:rPr lang="en-US" altLang="ja-JP" sz="1600" b="1" dirty="0" smtClean="0">
                <a:solidFill>
                  <a:schemeClr val="accent1"/>
                </a:solidFill>
              </a:rPr>
              <a:t>ATM Officer</a:t>
            </a:r>
          </a:p>
          <a:p>
            <a:pPr algn="ctr" eaLnBrk="1" hangingPunct="1"/>
            <a:r>
              <a:rPr kumimoji="1" lang="en-US" altLang="ja-JP" sz="1600" b="1" dirty="0" smtClean="0">
                <a:solidFill>
                  <a:schemeClr val="accent1"/>
                </a:solidFill>
              </a:rPr>
              <a:t>ATFM West</a:t>
            </a:r>
            <a:endParaRPr kumimoji="1" lang="en-US" altLang="ja-JP" dirty="0">
              <a:solidFill>
                <a:schemeClr val="accent1"/>
              </a:solidFill>
            </a:endParaRPr>
          </a:p>
        </p:txBody>
      </p:sp>
      <p:sp>
        <p:nvSpPr>
          <p:cNvPr id="947206" name="AutoShape 6"/>
          <p:cNvSpPr>
            <a:spLocks/>
          </p:cNvSpPr>
          <p:nvPr/>
        </p:nvSpPr>
        <p:spPr bwMode="auto">
          <a:xfrm rot="5400000">
            <a:off x="4318794" y="2169319"/>
            <a:ext cx="360362" cy="1295400"/>
          </a:xfrm>
          <a:prstGeom prst="leftBracket">
            <a:avLst>
              <a:gd name="adj" fmla="val 72693"/>
            </a:avLst>
          </a:prstGeom>
          <a:noFill/>
          <a:ln w="38100">
            <a:solidFill>
              <a:schemeClr val="accent1"/>
            </a:solidFill>
            <a:round/>
            <a:headEnd/>
            <a:tailEnd/>
          </a:ln>
        </p:spPr>
        <p:txBody>
          <a:bodyPr rot="10800000" vert="eaVert" wrap="none" anchor="ctr"/>
          <a:lstStyle/>
          <a:p>
            <a:pPr algn="ctr"/>
            <a:endParaRPr lang="en-US" altLang="ja-JP" sz="1600" b="1" dirty="0" smtClean="0">
              <a:solidFill>
                <a:schemeClr val="accent5">
                  <a:lumMod val="50000"/>
                </a:schemeClr>
              </a:solidFill>
            </a:endParaRPr>
          </a:p>
          <a:p>
            <a:pPr algn="ctr"/>
            <a:r>
              <a:rPr lang="en-US" altLang="ja-JP" sz="1600" b="1" dirty="0" smtClean="0">
                <a:solidFill>
                  <a:schemeClr val="accent1"/>
                </a:solidFill>
              </a:rPr>
              <a:t>ATM Officer</a:t>
            </a:r>
          </a:p>
          <a:p>
            <a:pPr algn="ctr" eaLnBrk="1" hangingPunct="1"/>
            <a:r>
              <a:rPr kumimoji="1" lang="en-US" altLang="ja-JP" sz="1600" b="1" dirty="0" smtClean="0">
                <a:solidFill>
                  <a:schemeClr val="accent1"/>
                </a:solidFill>
              </a:rPr>
              <a:t>ATFM East</a:t>
            </a:r>
            <a:endParaRPr kumimoji="1" lang="en-US" altLang="ja-JP" sz="1600" b="1" dirty="0">
              <a:solidFill>
                <a:schemeClr val="accent1"/>
              </a:solidFill>
            </a:endParaRPr>
          </a:p>
        </p:txBody>
      </p:sp>
      <p:sp>
        <p:nvSpPr>
          <p:cNvPr id="947207" name="AutoShape 7"/>
          <p:cNvSpPr>
            <a:spLocks/>
          </p:cNvSpPr>
          <p:nvPr/>
        </p:nvSpPr>
        <p:spPr bwMode="auto">
          <a:xfrm rot="5400000">
            <a:off x="4318793" y="2961482"/>
            <a:ext cx="360363" cy="1295400"/>
          </a:xfrm>
          <a:prstGeom prst="leftBracket">
            <a:avLst>
              <a:gd name="adj" fmla="val 72693"/>
            </a:avLst>
          </a:prstGeom>
          <a:noFill/>
          <a:ln w="38100">
            <a:solidFill>
              <a:schemeClr val="accent1"/>
            </a:solidFill>
            <a:round/>
            <a:headEnd/>
            <a:tailEnd/>
          </a:ln>
        </p:spPr>
        <p:txBody>
          <a:bodyPr rot="10800000" vert="eaVert" wrap="none" anchor="ctr"/>
          <a:lstStyle/>
          <a:p>
            <a:pPr algn="ctr" eaLnBrk="1" hangingPunct="1"/>
            <a:endParaRPr kumimoji="1" lang="en-US" altLang="ja-JP" sz="1600" b="1" dirty="0">
              <a:solidFill>
                <a:schemeClr val="accent5">
                  <a:lumMod val="50000"/>
                </a:schemeClr>
              </a:solidFill>
            </a:endParaRPr>
          </a:p>
          <a:p>
            <a:pPr algn="ctr"/>
            <a:r>
              <a:rPr lang="en-US" altLang="ja-JP" sz="1600" b="1" dirty="0" smtClean="0">
                <a:solidFill>
                  <a:schemeClr val="accent1"/>
                </a:solidFill>
              </a:rPr>
              <a:t>ATM Officer</a:t>
            </a:r>
            <a:endParaRPr kumimoji="1" lang="en-US" altLang="ja-JP" sz="1600" b="1" dirty="0" smtClean="0">
              <a:solidFill>
                <a:schemeClr val="accent1"/>
              </a:solidFill>
            </a:endParaRPr>
          </a:p>
          <a:p>
            <a:pPr algn="ctr" eaLnBrk="1" hangingPunct="1"/>
            <a:r>
              <a:rPr kumimoji="1" lang="en-US" altLang="ja-JP" sz="1600" b="1" dirty="0" smtClean="0">
                <a:solidFill>
                  <a:schemeClr val="accent1"/>
                </a:solidFill>
              </a:rPr>
              <a:t>ATFM Strategic</a:t>
            </a:r>
            <a:endParaRPr kumimoji="1" lang="en-US" altLang="ja-JP" sz="1600" b="1" dirty="0">
              <a:solidFill>
                <a:schemeClr val="accent1"/>
              </a:solidFill>
            </a:endParaRPr>
          </a:p>
        </p:txBody>
      </p:sp>
      <p:sp>
        <p:nvSpPr>
          <p:cNvPr id="947208" name="AutoShape 8"/>
          <p:cNvSpPr>
            <a:spLocks/>
          </p:cNvSpPr>
          <p:nvPr/>
        </p:nvSpPr>
        <p:spPr bwMode="auto">
          <a:xfrm rot="5400000">
            <a:off x="6047581" y="2961482"/>
            <a:ext cx="360363" cy="1295400"/>
          </a:xfrm>
          <a:prstGeom prst="leftBracket">
            <a:avLst>
              <a:gd name="adj" fmla="val 72693"/>
            </a:avLst>
          </a:prstGeom>
          <a:noFill/>
          <a:ln w="38100">
            <a:solidFill>
              <a:schemeClr val="accent1"/>
            </a:solidFill>
            <a:round/>
            <a:headEnd/>
            <a:tailEnd/>
          </a:ln>
        </p:spPr>
        <p:txBody>
          <a:bodyPr rot="10800000" vert="eaVert" wrap="none" anchor="ctr"/>
          <a:lstStyle/>
          <a:p>
            <a:pPr algn="ctr" eaLnBrk="1" hangingPunct="1"/>
            <a:endParaRPr kumimoji="1" lang="en-US" altLang="ja-JP" sz="1600" b="1" dirty="0">
              <a:solidFill>
                <a:schemeClr val="accent5">
                  <a:lumMod val="50000"/>
                </a:schemeClr>
              </a:solidFill>
            </a:endParaRPr>
          </a:p>
          <a:p>
            <a:pPr algn="ctr"/>
            <a:r>
              <a:rPr lang="en-US" altLang="ja-JP" sz="1600" b="1" dirty="0" smtClean="0">
                <a:solidFill>
                  <a:schemeClr val="accent1"/>
                </a:solidFill>
              </a:rPr>
              <a:t>ATM Officer</a:t>
            </a:r>
          </a:p>
          <a:p>
            <a:pPr algn="ctr" eaLnBrk="1" hangingPunct="1"/>
            <a:r>
              <a:rPr kumimoji="1" lang="en-US" altLang="ja-JP" sz="1600" b="1" dirty="0" smtClean="0">
                <a:solidFill>
                  <a:schemeClr val="accent1"/>
                </a:solidFill>
              </a:rPr>
              <a:t>ASM Strategic</a:t>
            </a:r>
            <a:endParaRPr kumimoji="1" lang="en-US" altLang="ja-JP" sz="1600" b="1" dirty="0">
              <a:solidFill>
                <a:schemeClr val="accent1"/>
              </a:solidFill>
            </a:endParaRPr>
          </a:p>
        </p:txBody>
      </p:sp>
      <p:sp>
        <p:nvSpPr>
          <p:cNvPr id="947209" name="AutoShape 9"/>
          <p:cNvSpPr>
            <a:spLocks/>
          </p:cNvSpPr>
          <p:nvPr/>
        </p:nvSpPr>
        <p:spPr bwMode="auto">
          <a:xfrm rot="5400000">
            <a:off x="6047581" y="1377157"/>
            <a:ext cx="360363" cy="1295400"/>
          </a:xfrm>
          <a:prstGeom prst="leftBracket">
            <a:avLst>
              <a:gd name="adj" fmla="val 72693"/>
            </a:avLst>
          </a:prstGeom>
          <a:noFill/>
          <a:ln w="38100">
            <a:solidFill>
              <a:schemeClr val="accent1"/>
            </a:solidFill>
            <a:round/>
            <a:headEnd/>
            <a:tailEnd/>
          </a:ln>
        </p:spPr>
        <p:txBody>
          <a:bodyPr rot="10800000" vert="eaVert" wrap="none" anchor="ctr"/>
          <a:lstStyle/>
          <a:p>
            <a:pPr algn="ctr"/>
            <a:endParaRPr lang="en-US" altLang="ja-JP" sz="1600" b="1" dirty="0" smtClean="0">
              <a:solidFill>
                <a:schemeClr val="accent5">
                  <a:lumMod val="50000"/>
                </a:schemeClr>
              </a:solidFill>
            </a:endParaRPr>
          </a:p>
          <a:p>
            <a:pPr algn="ctr"/>
            <a:r>
              <a:rPr lang="en-US" altLang="ja-JP" sz="1600" b="1" dirty="0" smtClean="0">
                <a:solidFill>
                  <a:schemeClr val="accent1"/>
                </a:solidFill>
              </a:rPr>
              <a:t>ATM Officer</a:t>
            </a:r>
          </a:p>
          <a:p>
            <a:pPr algn="ctr" eaLnBrk="1" hangingPunct="1"/>
            <a:r>
              <a:rPr kumimoji="1" lang="en-US" altLang="ja-JP" sz="1600" b="1" dirty="0" smtClean="0">
                <a:solidFill>
                  <a:schemeClr val="accent1"/>
                </a:solidFill>
              </a:rPr>
              <a:t>ATFM South</a:t>
            </a:r>
            <a:endParaRPr kumimoji="1" lang="en-US" altLang="ja-JP" sz="1600" dirty="0">
              <a:solidFill>
                <a:schemeClr val="accent1"/>
              </a:solidFill>
            </a:endParaRPr>
          </a:p>
        </p:txBody>
      </p:sp>
      <p:sp>
        <p:nvSpPr>
          <p:cNvPr id="947210" name="AutoShape 10"/>
          <p:cNvSpPr>
            <a:spLocks/>
          </p:cNvSpPr>
          <p:nvPr/>
        </p:nvSpPr>
        <p:spPr bwMode="auto">
          <a:xfrm rot="5400000">
            <a:off x="5220048" y="3717131"/>
            <a:ext cx="360362" cy="1368425"/>
          </a:xfrm>
          <a:prstGeom prst="leftBracket">
            <a:avLst>
              <a:gd name="adj" fmla="val 76791"/>
            </a:avLst>
          </a:prstGeom>
          <a:noFill/>
          <a:ln w="38100">
            <a:solidFill>
              <a:schemeClr val="accent1"/>
            </a:solidFill>
            <a:round/>
            <a:headEnd/>
            <a:tailEnd/>
          </a:ln>
        </p:spPr>
        <p:txBody>
          <a:bodyPr rot="10800000" vert="eaVert" wrap="none" anchor="ctr"/>
          <a:lstStyle/>
          <a:p>
            <a:pPr algn="ctr" eaLnBrk="1" hangingPunct="1"/>
            <a:endParaRPr kumimoji="1" lang="en-US" altLang="ja-JP" sz="1600" b="1" dirty="0"/>
          </a:p>
          <a:p>
            <a:pPr algn="ctr" eaLnBrk="1" hangingPunct="1"/>
            <a:r>
              <a:rPr kumimoji="1" lang="en-US" altLang="ja-JP" sz="1600" b="1" dirty="0">
                <a:solidFill>
                  <a:schemeClr val="accent1"/>
                </a:solidFill>
              </a:rPr>
              <a:t>ATM </a:t>
            </a:r>
            <a:r>
              <a:rPr kumimoji="1" lang="en-US" altLang="ja-JP" sz="1600" b="1" dirty="0" smtClean="0">
                <a:solidFill>
                  <a:schemeClr val="accent1"/>
                </a:solidFill>
              </a:rPr>
              <a:t>Officer</a:t>
            </a:r>
            <a:endParaRPr kumimoji="1" lang="en-US" altLang="ja-JP" sz="1600" b="1" dirty="0">
              <a:solidFill>
                <a:schemeClr val="accent1"/>
              </a:solidFill>
            </a:endParaRPr>
          </a:p>
          <a:p>
            <a:pPr algn="ctr" eaLnBrk="1" hangingPunct="1"/>
            <a:r>
              <a:rPr kumimoji="1" lang="en-US" altLang="ja-JP" sz="1600" b="1" u="sng" dirty="0" smtClean="0">
                <a:solidFill>
                  <a:schemeClr val="accent1"/>
                </a:solidFill>
              </a:rPr>
              <a:t>ATM Supervisor</a:t>
            </a:r>
            <a:endParaRPr kumimoji="1" lang="en-US" altLang="ja-JP" sz="1600" b="1" u="sng" dirty="0">
              <a:solidFill>
                <a:schemeClr val="accent1"/>
              </a:solidFill>
            </a:endParaRPr>
          </a:p>
        </p:txBody>
      </p:sp>
      <p:sp>
        <p:nvSpPr>
          <p:cNvPr id="947211" name="AutoShape 11"/>
          <p:cNvSpPr>
            <a:spLocks/>
          </p:cNvSpPr>
          <p:nvPr/>
        </p:nvSpPr>
        <p:spPr bwMode="auto">
          <a:xfrm rot="5400000">
            <a:off x="7733506" y="1420019"/>
            <a:ext cx="187325" cy="1036638"/>
          </a:xfrm>
          <a:prstGeom prst="leftBracket">
            <a:avLst>
              <a:gd name="adj" fmla="val 111908"/>
            </a:avLst>
          </a:prstGeom>
          <a:noFill/>
          <a:ln w="28575">
            <a:solidFill>
              <a:schemeClr val="tx1"/>
            </a:solidFill>
            <a:round/>
            <a:headEnd/>
            <a:tailEnd/>
          </a:ln>
        </p:spPr>
        <p:txBody>
          <a:bodyPr rot="10800000" vert="eaVert" wrap="none" anchor="ctr"/>
          <a:lstStyle/>
          <a:p>
            <a:pPr algn="ctr" eaLnBrk="1" hangingPunct="1"/>
            <a:endParaRPr kumimoji="1" lang="en-US" altLang="ja-JP" sz="1600" b="1" dirty="0"/>
          </a:p>
          <a:p>
            <a:pPr algn="ctr" eaLnBrk="1" hangingPunct="1"/>
            <a:endParaRPr kumimoji="1" lang="en-US" altLang="ja-JP" sz="1600" dirty="0"/>
          </a:p>
          <a:p>
            <a:pPr algn="ctr" eaLnBrk="1" hangingPunct="1"/>
            <a:endParaRPr kumimoji="1" lang="en-US" altLang="ja-JP" sz="1400" dirty="0"/>
          </a:p>
          <a:p>
            <a:pPr algn="ctr" eaLnBrk="1" hangingPunct="1"/>
            <a:r>
              <a:rPr kumimoji="1" lang="en-US" altLang="ja-JP" sz="1400" b="1" dirty="0" smtClean="0"/>
              <a:t>ATM Information</a:t>
            </a:r>
            <a:endParaRPr kumimoji="1" lang="en-US" altLang="ja-JP" sz="1400" b="1" dirty="0"/>
          </a:p>
          <a:p>
            <a:pPr algn="ctr" eaLnBrk="1" hangingPunct="1"/>
            <a:r>
              <a:rPr kumimoji="1" lang="en-US" altLang="ja-JP" sz="1400" b="1" dirty="0"/>
              <a:t> </a:t>
            </a:r>
            <a:r>
              <a:rPr kumimoji="1" lang="en-US" altLang="ja-JP" sz="1400" b="1" dirty="0" smtClean="0"/>
              <a:t>Officer</a:t>
            </a:r>
            <a:endParaRPr kumimoji="1" lang="en-US" altLang="ja-JP" sz="1400" b="1" dirty="0"/>
          </a:p>
        </p:txBody>
      </p:sp>
      <p:sp>
        <p:nvSpPr>
          <p:cNvPr id="947212" name="AutoShape 12"/>
          <p:cNvSpPr>
            <a:spLocks/>
          </p:cNvSpPr>
          <p:nvPr/>
        </p:nvSpPr>
        <p:spPr bwMode="auto">
          <a:xfrm rot="5400000">
            <a:off x="7733506" y="2212182"/>
            <a:ext cx="187325" cy="1036638"/>
          </a:xfrm>
          <a:prstGeom prst="leftBracket">
            <a:avLst>
              <a:gd name="adj" fmla="val 111908"/>
            </a:avLst>
          </a:prstGeom>
          <a:noFill/>
          <a:ln w="28575">
            <a:solidFill>
              <a:schemeClr val="tx1"/>
            </a:solidFill>
            <a:round/>
            <a:headEnd/>
            <a:tailEnd/>
          </a:ln>
        </p:spPr>
        <p:txBody>
          <a:bodyPr rot="10800000" vert="eaVert" wrap="none" anchor="ctr"/>
          <a:lstStyle/>
          <a:p>
            <a:pPr algn="ctr" eaLnBrk="1" hangingPunct="1"/>
            <a:endParaRPr kumimoji="1" lang="en-US" altLang="ja-JP" sz="1400" b="1" dirty="0"/>
          </a:p>
          <a:p>
            <a:pPr algn="ctr" eaLnBrk="1" hangingPunct="1"/>
            <a:endParaRPr kumimoji="1" lang="en-US" altLang="ja-JP" sz="1400" dirty="0"/>
          </a:p>
          <a:p>
            <a:pPr algn="ctr" eaLnBrk="1" hangingPunct="1"/>
            <a:endParaRPr kumimoji="1" lang="en-US" altLang="ja-JP" sz="1400" dirty="0" smtClean="0"/>
          </a:p>
          <a:p>
            <a:pPr algn="ctr" eaLnBrk="1" hangingPunct="1"/>
            <a:r>
              <a:rPr kumimoji="1" lang="en-US" altLang="ja-JP" sz="1400" b="1" dirty="0" smtClean="0"/>
              <a:t>ATM Information </a:t>
            </a:r>
          </a:p>
          <a:p>
            <a:pPr algn="ctr" eaLnBrk="1" hangingPunct="1"/>
            <a:r>
              <a:rPr kumimoji="1" lang="en-US" altLang="ja-JP" sz="1400" b="1" dirty="0" smtClean="0"/>
              <a:t>Officer</a:t>
            </a:r>
            <a:endParaRPr kumimoji="1" lang="en-US" altLang="ja-JP" sz="1400" b="1" dirty="0"/>
          </a:p>
        </p:txBody>
      </p:sp>
      <p:sp>
        <p:nvSpPr>
          <p:cNvPr id="947213" name="AutoShape 13"/>
          <p:cNvSpPr>
            <a:spLocks/>
          </p:cNvSpPr>
          <p:nvPr/>
        </p:nvSpPr>
        <p:spPr bwMode="auto">
          <a:xfrm rot="5400000">
            <a:off x="2555082" y="3717131"/>
            <a:ext cx="360362" cy="1368425"/>
          </a:xfrm>
          <a:prstGeom prst="leftBracket">
            <a:avLst>
              <a:gd name="adj" fmla="val 76791"/>
            </a:avLst>
          </a:prstGeom>
          <a:noFill/>
          <a:ln w="38100">
            <a:solidFill>
              <a:schemeClr val="accent1"/>
            </a:solidFill>
            <a:round/>
            <a:headEnd/>
            <a:tailEnd/>
          </a:ln>
        </p:spPr>
        <p:txBody>
          <a:bodyPr rot="10800000" vert="eaVert" wrap="none" anchor="ctr"/>
          <a:lstStyle/>
          <a:p>
            <a:pPr algn="ctr" eaLnBrk="1" hangingPunct="1"/>
            <a:endParaRPr kumimoji="1" lang="en-US" altLang="ja-JP" sz="1600" b="1" dirty="0"/>
          </a:p>
          <a:p>
            <a:pPr algn="ctr" eaLnBrk="1" hangingPunct="1"/>
            <a:r>
              <a:rPr kumimoji="1" lang="en-US" altLang="ja-JP" sz="1600" b="1" dirty="0" smtClean="0">
                <a:solidFill>
                  <a:schemeClr val="accent1"/>
                </a:solidFill>
              </a:rPr>
              <a:t>ATM Officer</a:t>
            </a:r>
          </a:p>
          <a:p>
            <a:pPr algn="ctr" eaLnBrk="1" hangingPunct="1"/>
            <a:r>
              <a:rPr kumimoji="1" lang="en-US" altLang="ja-JP" sz="1600" b="1" dirty="0" smtClean="0">
                <a:solidFill>
                  <a:schemeClr val="accent1"/>
                </a:solidFill>
              </a:rPr>
              <a:t>Oceanic ATM Supervisor</a:t>
            </a:r>
            <a:endParaRPr kumimoji="1" lang="en-US" altLang="ja-JP" sz="1600" b="1" dirty="0">
              <a:solidFill>
                <a:schemeClr val="accent1"/>
              </a:solidFill>
            </a:endParaRPr>
          </a:p>
        </p:txBody>
      </p:sp>
      <p:sp>
        <p:nvSpPr>
          <p:cNvPr id="947214" name="AutoShape 14"/>
          <p:cNvSpPr>
            <a:spLocks/>
          </p:cNvSpPr>
          <p:nvPr/>
        </p:nvSpPr>
        <p:spPr bwMode="auto">
          <a:xfrm rot="5400000">
            <a:off x="2519362" y="3033713"/>
            <a:ext cx="360363" cy="1150938"/>
          </a:xfrm>
          <a:prstGeom prst="leftBracket">
            <a:avLst>
              <a:gd name="adj" fmla="val 64586"/>
            </a:avLst>
          </a:prstGeom>
          <a:noFill/>
          <a:ln w="38100">
            <a:solidFill>
              <a:schemeClr val="accent1"/>
            </a:solidFill>
            <a:round/>
            <a:headEnd/>
            <a:tailEnd/>
          </a:ln>
        </p:spPr>
        <p:txBody>
          <a:bodyPr rot="10800000" vert="eaVert" wrap="none" anchor="ctr"/>
          <a:lstStyle/>
          <a:p>
            <a:pPr algn="ctr" eaLnBrk="1" hangingPunct="1"/>
            <a:r>
              <a:rPr kumimoji="1" lang="en-US" altLang="ja-JP" sz="1400" b="1" dirty="0"/>
              <a:t>			</a:t>
            </a:r>
          </a:p>
          <a:p>
            <a:pPr algn="ctr" eaLnBrk="1" hangingPunct="1"/>
            <a:r>
              <a:rPr kumimoji="1" lang="en-US" altLang="ja-JP" sz="1600" b="1" dirty="0" smtClean="0">
                <a:solidFill>
                  <a:schemeClr val="accent1"/>
                </a:solidFill>
              </a:rPr>
              <a:t>ATM Officer</a:t>
            </a:r>
          </a:p>
          <a:p>
            <a:pPr algn="ctr" eaLnBrk="1" hangingPunct="1"/>
            <a:r>
              <a:rPr kumimoji="1" lang="en-US" altLang="ja-JP" sz="1600" b="1" dirty="0" smtClean="0">
                <a:solidFill>
                  <a:schemeClr val="accent1"/>
                </a:solidFill>
              </a:rPr>
              <a:t>Oceanic ATM </a:t>
            </a:r>
            <a:r>
              <a:rPr kumimoji="1" lang="en-US" altLang="ja-JP" sz="1600" b="1" dirty="0">
                <a:solidFill>
                  <a:schemeClr val="accent1"/>
                </a:solidFill>
              </a:rPr>
              <a:t>Strategic</a:t>
            </a:r>
            <a:endParaRPr kumimoji="1" lang="en-US" altLang="ja-JP" sz="1600" dirty="0">
              <a:solidFill>
                <a:schemeClr val="accent1"/>
              </a:solidFill>
            </a:endParaRPr>
          </a:p>
        </p:txBody>
      </p:sp>
      <p:sp>
        <p:nvSpPr>
          <p:cNvPr id="947215" name="AutoShape 15"/>
          <p:cNvSpPr>
            <a:spLocks/>
          </p:cNvSpPr>
          <p:nvPr/>
        </p:nvSpPr>
        <p:spPr bwMode="auto">
          <a:xfrm rot="5400000">
            <a:off x="7733506" y="3220244"/>
            <a:ext cx="187325" cy="1036638"/>
          </a:xfrm>
          <a:prstGeom prst="leftBracket">
            <a:avLst>
              <a:gd name="adj" fmla="val 111908"/>
            </a:avLst>
          </a:prstGeom>
          <a:noFill/>
          <a:ln w="38100">
            <a:solidFill>
              <a:srgbClr val="00B050"/>
            </a:solidFill>
            <a:round/>
            <a:headEnd/>
            <a:tailEnd/>
          </a:ln>
        </p:spPr>
        <p:txBody>
          <a:bodyPr rot="10800000" vert="eaVert" wrap="none" anchor="ctr"/>
          <a:lstStyle/>
          <a:p>
            <a:pPr algn="ctr" eaLnBrk="1" hangingPunct="1"/>
            <a:endParaRPr kumimoji="1" lang="en-US" altLang="ja-JP" sz="1600" b="1" dirty="0"/>
          </a:p>
          <a:p>
            <a:pPr algn="ctr" eaLnBrk="1" hangingPunct="1"/>
            <a:endParaRPr kumimoji="1" lang="en-US" altLang="ja-JP" sz="1600" b="1" dirty="0"/>
          </a:p>
          <a:p>
            <a:pPr algn="ctr" eaLnBrk="1" hangingPunct="1"/>
            <a:endParaRPr kumimoji="1" lang="en-US" altLang="ja-JP" sz="2000" b="1" dirty="0" smtClean="0">
              <a:solidFill>
                <a:srgbClr val="009900"/>
              </a:solidFill>
            </a:endParaRPr>
          </a:p>
          <a:p>
            <a:pPr algn="ctr" eaLnBrk="1" hangingPunct="1"/>
            <a:r>
              <a:rPr kumimoji="1" lang="en-US" altLang="ja-JP" sz="2000" b="1" dirty="0" smtClean="0">
                <a:solidFill>
                  <a:srgbClr val="00B050"/>
                </a:solidFill>
              </a:rPr>
              <a:t>JASDF</a:t>
            </a:r>
            <a:endParaRPr kumimoji="1" lang="en-US" altLang="ja-JP" sz="2000" b="1" dirty="0">
              <a:solidFill>
                <a:srgbClr val="00B050"/>
              </a:solidFill>
            </a:endParaRPr>
          </a:p>
          <a:p>
            <a:pPr algn="ctr" eaLnBrk="1" hangingPunct="1"/>
            <a:r>
              <a:rPr kumimoji="1" lang="en-US" altLang="ja-JP" dirty="0" smtClean="0">
                <a:solidFill>
                  <a:srgbClr val="00B050"/>
                </a:solidFill>
              </a:rPr>
              <a:t>Liaison</a:t>
            </a:r>
          </a:p>
          <a:p>
            <a:pPr algn="ctr" eaLnBrk="1" hangingPunct="1"/>
            <a:r>
              <a:rPr lang="en-US" altLang="ja-JP" dirty="0" smtClean="0">
                <a:solidFill>
                  <a:srgbClr val="00B050"/>
                </a:solidFill>
              </a:rPr>
              <a:t>Officer</a:t>
            </a:r>
            <a:endParaRPr kumimoji="1" lang="en-US" altLang="ja-JP" dirty="0">
              <a:solidFill>
                <a:srgbClr val="00B050"/>
              </a:solidFill>
            </a:endParaRPr>
          </a:p>
        </p:txBody>
      </p:sp>
      <p:sp>
        <p:nvSpPr>
          <p:cNvPr id="947216" name="AutoShape 16"/>
          <p:cNvSpPr>
            <a:spLocks/>
          </p:cNvSpPr>
          <p:nvPr/>
        </p:nvSpPr>
        <p:spPr bwMode="auto">
          <a:xfrm rot="5400000">
            <a:off x="7488238" y="4545013"/>
            <a:ext cx="720725" cy="1368425"/>
          </a:xfrm>
          <a:prstGeom prst="leftBracket">
            <a:avLst>
              <a:gd name="adj" fmla="val 38395"/>
            </a:avLst>
          </a:prstGeom>
          <a:noFill/>
          <a:ln w="38100">
            <a:solidFill>
              <a:srgbClr val="00B050"/>
            </a:solidFill>
            <a:round/>
            <a:headEnd/>
            <a:tailEnd/>
          </a:ln>
        </p:spPr>
        <p:txBody>
          <a:bodyPr rot="10800000" vert="eaVert" wrap="none" anchor="ctr"/>
          <a:lstStyle/>
          <a:p>
            <a:pPr algn="ctr" eaLnBrk="1" hangingPunct="1"/>
            <a:r>
              <a:rPr kumimoji="1" lang="en-US" altLang="ja-JP" sz="1600" b="1" dirty="0" err="1" smtClean="0">
                <a:solidFill>
                  <a:srgbClr val="00B050"/>
                </a:solidFill>
              </a:rPr>
              <a:t>ATMetC</a:t>
            </a:r>
            <a:endParaRPr kumimoji="1" lang="en-US" altLang="ja-JP" sz="1600" b="1" dirty="0" smtClean="0">
              <a:solidFill>
                <a:srgbClr val="00B050"/>
              </a:solidFill>
            </a:endParaRPr>
          </a:p>
          <a:p>
            <a:pPr algn="ctr" eaLnBrk="1" hangingPunct="1"/>
            <a:r>
              <a:rPr kumimoji="1" lang="en-US" altLang="ja-JP" sz="1600" b="1" dirty="0" smtClean="0">
                <a:solidFill>
                  <a:srgbClr val="00B050"/>
                </a:solidFill>
              </a:rPr>
              <a:t>Weather </a:t>
            </a:r>
            <a:endParaRPr kumimoji="1" lang="en-US" altLang="ja-JP" sz="1600" b="1" dirty="0">
              <a:solidFill>
                <a:srgbClr val="00B050"/>
              </a:solidFill>
            </a:endParaRPr>
          </a:p>
          <a:p>
            <a:pPr algn="ctr" eaLnBrk="1" hangingPunct="1"/>
            <a:r>
              <a:rPr kumimoji="1" lang="en-US" altLang="ja-JP" sz="1600" b="1" dirty="0">
                <a:solidFill>
                  <a:srgbClr val="00B050"/>
                </a:solidFill>
              </a:rPr>
              <a:t>Specialist</a:t>
            </a:r>
          </a:p>
        </p:txBody>
      </p:sp>
      <p:sp>
        <p:nvSpPr>
          <p:cNvPr id="947217" name="AutoShape 17"/>
          <p:cNvSpPr>
            <a:spLocks/>
          </p:cNvSpPr>
          <p:nvPr/>
        </p:nvSpPr>
        <p:spPr bwMode="auto">
          <a:xfrm rot="-5400000">
            <a:off x="2627313" y="4437062"/>
            <a:ext cx="215900" cy="1368425"/>
          </a:xfrm>
          <a:prstGeom prst="leftBracket">
            <a:avLst>
              <a:gd name="adj" fmla="val 128173"/>
            </a:avLst>
          </a:prstGeom>
          <a:noFill/>
          <a:ln w="38100">
            <a:solidFill>
              <a:schemeClr val="accent1"/>
            </a:solidFill>
            <a:round/>
            <a:headEnd/>
            <a:tailEnd/>
          </a:ln>
        </p:spPr>
        <p:txBody>
          <a:bodyPr vert="eaVert" wrap="none" anchor="ctr"/>
          <a:lstStyle/>
          <a:p>
            <a:pPr algn="ctr" eaLnBrk="1" hangingPunct="1"/>
            <a:r>
              <a:rPr kumimoji="1" lang="en-US" altLang="ja-JP" sz="1600" b="1" dirty="0">
                <a:solidFill>
                  <a:schemeClr val="accent1"/>
                </a:solidFill>
              </a:rPr>
              <a:t>Flight data</a:t>
            </a:r>
          </a:p>
        </p:txBody>
      </p:sp>
      <p:sp>
        <p:nvSpPr>
          <p:cNvPr id="947218" name="AutoShape 18"/>
          <p:cNvSpPr>
            <a:spLocks/>
          </p:cNvSpPr>
          <p:nvPr/>
        </p:nvSpPr>
        <p:spPr bwMode="auto">
          <a:xfrm rot="-5400000">
            <a:off x="4968081" y="4472782"/>
            <a:ext cx="288925" cy="2376488"/>
          </a:xfrm>
          <a:prstGeom prst="leftBracket">
            <a:avLst>
              <a:gd name="adj" fmla="val 166333"/>
            </a:avLst>
          </a:prstGeom>
          <a:noFill/>
          <a:ln w="28575">
            <a:solidFill>
              <a:schemeClr val="tx1"/>
            </a:solidFill>
            <a:round/>
            <a:headEnd/>
            <a:tailEnd/>
          </a:ln>
        </p:spPr>
        <p:txBody>
          <a:bodyPr vert="eaVert" wrap="none" anchor="ctr"/>
          <a:lstStyle/>
          <a:p>
            <a:pPr algn="ctr" eaLnBrk="1" hangingPunct="1"/>
            <a:r>
              <a:rPr kumimoji="1" lang="en-US" altLang="ja-JP" sz="1600" b="1" dirty="0" smtClean="0"/>
              <a:t>ATM Engineering Officer</a:t>
            </a:r>
            <a:endParaRPr kumimoji="1" lang="en-US" altLang="ja-JP" sz="1600" b="1" dirty="0"/>
          </a:p>
        </p:txBody>
      </p:sp>
      <p:sp>
        <p:nvSpPr>
          <p:cNvPr id="57364" name="AutoShape 19"/>
          <p:cNvSpPr>
            <a:spLocks noChangeArrowheads="1"/>
          </p:cNvSpPr>
          <p:nvPr/>
        </p:nvSpPr>
        <p:spPr bwMode="auto">
          <a:xfrm>
            <a:off x="3924300"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65" name="AutoShape 20"/>
          <p:cNvSpPr>
            <a:spLocks noChangeArrowheads="1"/>
          </p:cNvSpPr>
          <p:nvPr/>
        </p:nvSpPr>
        <p:spPr bwMode="auto">
          <a:xfrm>
            <a:off x="4787900"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66" name="AutoShape 21"/>
          <p:cNvSpPr>
            <a:spLocks noChangeArrowheads="1"/>
          </p:cNvSpPr>
          <p:nvPr/>
        </p:nvSpPr>
        <p:spPr bwMode="auto">
          <a:xfrm>
            <a:off x="5219700"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67" name="AutoShape 22"/>
          <p:cNvSpPr>
            <a:spLocks noChangeArrowheads="1"/>
          </p:cNvSpPr>
          <p:nvPr/>
        </p:nvSpPr>
        <p:spPr bwMode="auto">
          <a:xfrm>
            <a:off x="5651500"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68" name="AutoShape 23"/>
          <p:cNvSpPr>
            <a:spLocks noChangeArrowheads="1"/>
          </p:cNvSpPr>
          <p:nvPr/>
        </p:nvSpPr>
        <p:spPr bwMode="auto">
          <a:xfrm>
            <a:off x="6084888"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69" name="AutoShape 24"/>
          <p:cNvSpPr>
            <a:spLocks noChangeArrowheads="1"/>
          </p:cNvSpPr>
          <p:nvPr/>
        </p:nvSpPr>
        <p:spPr bwMode="auto">
          <a:xfrm>
            <a:off x="6516688"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70" name="AutoShape 25"/>
          <p:cNvSpPr>
            <a:spLocks noChangeArrowheads="1"/>
          </p:cNvSpPr>
          <p:nvPr/>
        </p:nvSpPr>
        <p:spPr bwMode="auto">
          <a:xfrm>
            <a:off x="6948488"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71" name="AutoShape 26"/>
          <p:cNvSpPr>
            <a:spLocks noChangeArrowheads="1"/>
          </p:cNvSpPr>
          <p:nvPr/>
        </p:nvSpPr>
        <p:spPr bwMode="auto">
          <a:xfrm>
            <a:off x="7380288"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72" name="AutoShape 27"/>
          <p:cNvSpPr>
            <a:spLocks noChangeArrowheads="1"/>
          </p:cNvSpPr>
          <p:nvPr/>
        </p:nvSpPr>
        <p:spPr bwMode="auto">
          <a:xfrm>
            <a:off x="4356100" y="1484313"/>
            <a:ext cx="431800" cy="144462"/>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73" name="AutoShape 28"/>
          <p:cNvSpPr>
            <a:spLocks noChangeArrowheads="1"/>
          </p:cNvSpPr>
          <p:nvPr/>
        </p:nvSpPr>
        <p:spPr bwMode="auto">
          <a:xfrm>
            <a:off x="4859338" y="5876925"/>
            <a:ext cx="288925" cy="144463"/>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sp>
        <p:nvSpPr>
          <p:cNvPr id="57374" name="AutoShape 29"/>
          <p:cNvSpPr>
            <a:spLocks noChangeArrowheads="1"/>
          </p:cNvSpPr>
          <p:nvPr/>
        </p:nvSpPr>
        <p:spPr bwMode="auto">
          <a:xfrm>
            <a:off x="5148263" y="5876925"/>
            <a:ext cx="288925" cy="144463"/>
          </a:xfrm>
          <a:prstGeom prst="bevel">
            <a:avLst>
              <a:gd name="adj" fmla="val 12500"/>
            </a:avLst>
          </a:prstGeom>
          <a:solidFill>
            <a:schemeClr val="accent1"/>
          </a:solidFill>
          <a:ln w="9525">
            <a:solidFill>
              <a:schemeClr val="tx1"/>
            </a:solidFill>
            <a:miter lim="800000"/>
            <a:headEnd/>
            <a:tailEnd/>
          </a:ln>
        </p:spPr>
        <p:txBody>
          <a:bodyPr wrap="none" anchor="ctr"/>
          <a:lstStyle/>
          <a:p>
            <a:endParaRPr lang="ja-JP" altLang="en-US"/>
          </a:p>
        </p:txBody>
      </p:sp>
      <p:grpSp>
        <p:nvGrpSpPr>
          <p:cNvPr id="2" name="Group 30"/>
          <p:cNvGrpSpPr>
            <a:grpSpLocks/>
          </p:cNvGrpSpPr>
          <p:nvPr/>
        </p:nvGrpSpPr>
        <p:grpSpPr bwMode="auto">
          <a:xfrm>
            <a:off x="752475" y="4365625"/>
            <a:ext cx="363538" cy="1295400"/>
            <a:chOff x="474" y="2750"/>
            <a:chExt cx="229" cy="816"/>
          </a:xfrm>
        </p:grpSpPr>
        <p:sp>
          <p:nvSpPr>
            <p:cNvPr id="57388" name="AutoShape 31"/>
            <p:cNvSpPr>
              <a:spLocks/>
            </p:cNvSpPr>
            <p:nvPr/>
          </p:nvSpPr>
          <p:spPr bwMode="auto">
            <a:xfrm>
              <a:off x="476" y="2750"/>
              <a:ext cx="227" cy="816"/>
            </a:xfrm>
            <a:prstGeom prst="leftBracket">
              <a:avLst>
                <a:gd name="adj" fmla="val 72693"/>
              </a:avLst>
            </a:prstGeom>
            <a:noFill/>
            <a:ln w="38100">
              <a:solidFill>
                <a:schemeClr val="accent1"/>
              </a:solidFill>
              <a:round/>
              <a:headEnd/>
              <a:tailEnd/>
            </a:ln>
          </p:spPr>
          <p:txBody>
            <a:bodyPr wrap="none" anchor="ctr"/>
            <a:lstStyle/>
            <a:p>
              <a:pPr algn="ctr" eaLnBrk="1" hangingPunct="1"/>
              <a:endParaRPr kumimoji="1" lang="ja-JP" altLang="ja-JP" sz="1600" b="1"/>
            </a:p>
          </p:txBody>
        </p:sp>
        <p:sp>
          <p:nvSpPr>
            <p:cNvPr id="57389" name="Text Box 32"/>
            <p:cNvSpPr txBox="1">
              <a:spLocks noChangeArrowheads="1"/>
            </p:cNvSpPr>
            <p:nvPr/>
          </p:nvSpPr>
          <p:spPr bwMode="auto">
            <a:xfrm rot="-5400000">
              <a:off x="353" y="3052"/>
              <a:ext cx="454" cy="212"/>
            </a:xfrm>
            <a:prstGeom prst="rect">
              <a:avLst/>
            </a:prstGeom>
            <a:noFill/>
            <a:ln w="9525">
              <a:solidFill>
                <a:schemeClr val="accent1"/>
              </a:solidFill>
              <a:miter lim="800000"/>
              <a:headEnd/>
              <a:tailEnd/>
            </a:ln>
          </p:spPr>
          <p:txBody>
            <a:bodyPr>
              <a:spAutoFit/>
            </a:bodyPr>
            <a:lstStyle/>
            <a:p>
              <a:pPr algn="ctr" eaLnBrk="1" hangingPunct="1">
                <a:spcBef>
                  <a:spcPct val="50000"/>
                </a:spcBef>
              </a:pPr>
              <a:r>
                <a:rPr kumimoji="1" lang="en-US" altLang="ja-JP" sz="1600" b="1" dirty="0">
                  <a:solidFill>
                    <a:schemeClr val="accent1"/>
                  </a:solidFill>
                </a:rPr>
                <a:t>1,2</a:t>
              </a:r>
            </a:p>
          </p:txBody>
        </p:sp>
      </p:grpSp>
      <p:grpSp>
        <p:nvGrpSpPr>
          <p:cNvPr id="3" name="Group 33"/>
          <p:cNvGrpSpPr>
            <a:grpSpLocks/>
          </p:cNvGrpSpPr>
          <p:nvPr/>
        </p:nvGrpSpPr>
        <p:grpSpPr bwMode="auto">
          <a:xfrm>
            <a:off x="2338391" y="1484311"/>
            <a:ext cx="361951" cy="647700"/>
            <a:chOff x="1473" y="935"/>
            <a:chExt cx="228" cy="408"/>
          </a:xfrm>
        </p:grpSpPr>
        <p:sp>
          <p:nvSpPr>
            <p:cNvPr id="57386" name="AutoShape 34"/>
            <p:cNvSpPr>
              <a:spLocks/>
            </p:cNvSpPr>
            <p:nvPr/>
          </p:nvSpPr>
          <p:spPr bwMode="auto">
            <a:xfrm rot="10800000">
              <a:off x="1474" y="935"/>
              <a:ext cx="227" cy="408"/>
            </a:xfrm>
            <a:prstGeom prst="leftBracket">
              <a:avLst>
                <a:gd name="adj" fmla="val 36347"/>
              </a:avLst>
            </a:prstGeom>
            <a:noFill/>
            <a:ln w="38100">
              <a:solidFill>
                <a:schemeClr val="accent1"/>
              </a:solidFill>
              <a:round/>
              <a:headEnd/>
              <a:tailEnd/>
            </a:ln>
          </p:spPr>
          <p:txBody>
            <a:bodyPr wrap="none" anchor="ctr"/>
            <a:lstStyle/>
            <a:p>
              <a:endParaRPr lang="ja-JP" altLang="en-US"/>
            </a:p>
          </p:txBody>
        </p:sp>
        <p:sp>
          <p:nvSpPr>
            <p:cNvPr id="57387" name="Text Box 35"/>
            <p:cNvSpPr txBox="1">
              <a:spLocks noChangeArrowheads="1"/>
            </p:cNvSpPr>
            <p:nvPr/>
          </p:nvSpPr>
          <p:spPr bwMode="auto">
            <a:xfrm rot="5400000">
              <a:off x="1377" y="1034"/>
              <a:ext cx="405" cy="213"/>
            </a:xfrm>
            <a:prstGeom prst="rect">
              <a:avLst/>
            </a:prstGeom>
            <a:noFill/>
            <a:ln w="9525">
              <a:solidFill>
                <a:schemeClr val="accent1"/>
              </a:solidFill>
              <a:miter lim="800000"/>
              <a:headEnd/>
              <a:tailEnd/>
            </a:ln>
          </p:spPr>
          <p:txBody>
            <a:bodyPr wrap="none">
              <a:spAutoFit/>
            </a:bodyPr>
            <a:lstStyle/>
            <a:p>
              <a:pPr algn="ctr" eaLnBrk="1" hangingPunct="1">
                <a:spcBef>
                  <a:spcPct val="50000"/>
                </a:spcBef>
              </a:pPr>
              <a:r>
                <a:rPr kumimoji="1" lang="en-US" altLang="ja-JP" sz="1600" b="1" dirty="0" err="1">
                  <a:solidFill>
                    <a:schemeClr val="accent1"/>
                  </a:solidFill>
                </a:rPr>
                <a:t>BkUp</a:t>
              </a:r>
              <a:endParaRPr kumimoji="1" lang="en-US" altLang="ja-JP" sz="1600" b="1" dirty="0">
                <a:solidFill>
                  <a:schemeClr val="accent1"/>
                </a:solidFill>
              </a:endParaRPr>
            </a:p>
          </p:txBody>
        </p:sp>
      </p:grpSp>
      <p:grpSp>
        <p:nvGrpSpPr>
          <p:cNvPr id="4" name="Group 36"/>
          <p:cNvGrpSpPr>
            <a:grpSpLocks/>
          </p:cNvGrpSpPr>
          <p:nvPr/>
        </p:nvGrpSpPr>
        <p:grpSpPr bwMode="auto">
          <a:xfrm>
            <a:off x="754063" y="1484313"/>
            <a:ext cx="361950" cy="1295400"/>
            <a:chOff x="475" y="935"/>
            <a:chExt cx="228" cy="816"/>
          </a:xfrm>
        </p:grpSpPr>
        <p:sp>
          <p:nvSpPr>
            <p:cNvPr id="57384" name="AutoShape 37"/>
            <p:cNvSpPr>
              <a:spLocks/>
            </p:cNvSpPr>
            <p:nvPr/>
          </p:nvSpPr>
          <p:spPr bwMode="auto">
            <a:xfrm>
              <a:off x="476" y="935"/>
              <a:ext cx="227" cy="816"/>
            </a:xfrm>
            <a:prstGeom prst="leftBracket">
              <a:avLst>
                <a:gd name="adj" fmla="val 72693"/>
              </a:avLst>
            </a:prstGeom>
            <a:noFill/>
            <a:ln w="38100">
              <a:solidFill>
                <a:schemeClr val="accent1"/>
              </a:solidFill>
              <a:round/>
              <a:headEnd/>
              <a:tailEnd/>
            </a:ln>
          </p:spPr>
          <p:txBody>
            <a:bodyPr wrap="none" anchor="ctr"/>
            <a:lstStyle/>
            <a:p>
              <a:pPr algn="ctr" eaLnBrk="1" hangingPunct="1"/>
              <a:endParaRPr kumimoji="1" lang="ja-JP" altLang="ja-JP"/>
            </a:p>
          </p:txBody>
        </p:sp>
        <p:sp>
          <p:nvSpPr>
            <p:cNvPr id="57385" name="Text Box 38"/>
            <p:cNvSpPr txBox="1">
              <a:spLocks noChangeArrowheads="1"/>
            </p:cNvSpPr>
            <p:nvPr/>
          </p:nvSpPr>
          <p:spPr bwMode="auto">
            <a:xfrm rot="-5400000">
              <a:off x="308" y="1238"/>
              <a:ext cx="545" cy="212"/>
            </a:xfrm>
            <a:prstGeom prst="rect">
              <a:avLst/>
            </a:prstGeom>
            <a:noFill/>
            <a:ln w="9525">
              <a:solidFill>
                <a:schemeClr val="accent1"/>
              </a:solidFill>
              <a:miter lim="800000"/>
              <a:headEnd/>
              <a:tailEnd/>
            </a:ln>
          </p:spPr>
          <p:txBody>
            <a:bodyPr>
              <a:spAutoFit/>
            </a:bodyPr>
            <a:lstStyle/>
            <a:p>
              <a:pPr algn="ctr" eaLnBrk="1" hangingPunct="1">
                <a:spcBef>
                  <a:spcPct val="50000"/>
                </a:spcBef>
              </a:pPr>
              <a:r>
                <a:rPr kumimoji="1" lang="en-US" altLang="ja-JP" sz="1600" b="1" dirty="0">
                  <a:solidFill>
                    <a:schemeClr val="accent1"/>
                  </a:solidFill>
                </a:rPr>
                <a:t> 4,5</a:t>
              </a:r>
            </a:p>
          </p:txBody>
        </p:sp>
      </p:grpSp>
      <p:sp>
        <p:nvSpPr>
          <p:cNvPr id="57378" name="Text Box 39"/>
          <p:cNvSpPr txBox="1">
            <a:spLocks noChangeArrowheads="1"/>
          </p:cNvSpPr>
          <p:nvPr/>
        </p:nvSpPr>
        <p:spPr bwMode="auto">
          <a:xfrm>
            <a:off x="4859338" y="1557338"/>
            <a:ext cx="2089150" cy="304800"/>
          </a:xfrm>
          <a:prstGeom prst="rect">
            <a:avLst/>
          </a:prstGeom>
          <a:noFill/>
          <a:ln w="9525">
            <a:noFill/>
            <a:miter lim="800000"/>
            <a:headEnd/>
            <a:tailEnd/>
          </a:ln>
        </p:spPr>
        <p:txBody>
          <a:bodyPr>
            <a:spAutoFit/>
          </a:bodyPr>
          <a:lstStyle/>
          <a:p>
            <a:pPr algn="ctr" eaLnBrk="1" hangingPunct="1">
              <a:spcBef>
                <a:spcPct val="50000"/>
              </a:spcBef>
            </a:pPr>
            <a:r>
              <a:rPr kumimoji="1" lang="en-US" altLang="ja-JP" sz="1400" dirty="0" smtClean="0"/>
              <a:t>Large Display</a:t>
            </a:r>
            <a:endParaRPr kumimoji="1" lang="en-US" altLang="ja-JP" sz="1400" dirty="0"/>
          </a:p>
        </p:txBody>
      </p:sp>
      <p:sp>
        <p:nvSpPr>
          <p:cNvPr id="947240" name="Text Box 40"/>
          <p:cNvSpPr txBox="1">
            <a:spLocks noChangeArrowheads="1"/>
          </p:cNvSpPr>
          <p:nvPr/>
        </p:nvSpPr>
        <p:spPr bwMode="auto">
          <a:xfrm rot="-5400000">
            <a:off x="983374" y="3166061"/>
            <a:ext cx="1297150" cy="338554"/>
          </a:xfrm>
          <a:prstGeom prst="rect">
            <a:avLst/>
          </a:prstGeom>
          <a:noFill/>
          <a:ln w="9525">
            <a:noFill/>
            <a:miter lim="800000"/>
            <a:headEnd/>
            <a:tailEnd/>
          </a:ln>
        </p:spPr>
        <p:txBody>
          <a:bodyPr wrap="none">
            <a:spAutoFit/>
          </a:bodyPr>
          <a:lstStyle/>
          <a:p>
            <a:pPr eaLnBrk="1" hangingPunct="1">
              <a:spcBef>
                <a:spcPct val="50000"/>
              </a:spcBef>
            </a:pPr>
            <a:r>
              <a:rPr kumimoji="1" lang="en-US" altLang="ja-JP" sz="1600" b="1" dirty="0">
                <a:solidFill>
                  <a:schemeClr val="accent1"/>
                </a:solidFill>
              </a:rPr>
              <a:t>Oceanic </a:t>
            </a:r>
            <a:r>
              <a:rPr kumimoji="1" lang="en-US" altLang="ja-JP" sz="1600" b="1" dirty="0" smtClean="0">
                <a:solidFill>
                  <a:schemeClr val="accent1"/>
                </a:solidFill>
              </a:rPr>
              <a:t>ATM</a:t>
            </a:r>
            <a:endParaRPr kumimoji="1" lang="en-US" altLang="ja-JP" sz="1600" b="1" dirty="0">
              <a:solidFill>
                <a:schemeClr val="accent1"/>
              </a:solidFill>
            </a:endParaRPr>
          </a:p>
        </p:txBody>
      </p:sp>
      <p:grpSp>
        <p:nvGrpSpPr>
          <p:cNvPr id="5" name="Group 42"/>
          <p:cNvGrpSpPr>
            <a:grpSpLocks/>
          </p:cNvGrpSpPr>
          <p:nvPr/>
        </p:nvGrpSpPr>
        <p:grpSpPr bwMode="auto">
          <a:xfrm>
            <a:off x="752475" y="2852738"/>
            <a:ext cx="366713" cy="1366837"/>
            <a:chOff x="472" y="1842"/>
            <a:chExt cx="231" cy="816"/>
          </a:xfrm>
        </p:grpSpPr>
        <p:sp>
          <p:nvSpPr>
            <p:cNvPr id="57382" name="AutoShape 43"/>
            <p:cNvSpPr>
              <a:spLocks/>
            </p:cNvSpPr>
            <p:nvPr/>
          </p:nvSpPr>
          <p:spPr bwMode="auto">
            <a:xfrm>
              <a:off x="476" y="1842"/>
              <a:ext cx="227" cy="816"/>
            </a:xfrm>
            <a:prstGeom prst="leftBracket">
              <a:avLst>
                <a:gd name="adj" fmla="val 72693"/>
              </a:avLst>
            </a:prstGeom>
            <a:noFill/>
            <a:ln w="38100">
              <a:solidFill>
                <a:schemeClr val="accent1"/>
              </a:solidFill>
              <a:round/>
              <a:headEnd/>
              <a:tailEnd/>
            </a:ln>
          </p:spPr>
          <p:txBody>
            <a:bodyPr wrap="none" anchor="ctr"/>
            <a:lstStyle/>
            <a:p>
              <a:pPr algn="ctr" eaLnBrk="1" hangingPunct="1"/>
              <a:endParaRPr kumimoji="1" lang="ja-JP" altLang="ja-JP"/>
            </a:p>
          </p:txBody>
        </p:sp>
        <p:sp>
          <p:nvSpPr>
            <p:cNvPr id="57383" name="Text Box 44"/>
            <p:cNvSpPr txBox="1">
              <a:spLocks noChangeArrowheads="1"/>
            </p:cNvSpPr>
            <p:nvPr/>
          </p:nvSpPr>
          <p:spPr bwMode="auto">
            <a:xfrm rot="-5400000">
              <a:off x="306" y="2145"/>
              <a:ext cx="544" cy="212"/>
            </a:xfrm>
            <a:prstGeom prst="rect">
              <a:avLst/>
            </a:prstGeom>
            <a:noFill/>
            <a:ln w="9525">
              <a:solidFill>
                <a:schemeClr val="accent1"/>
              </a:solidFill>
              <a:miter lim="800000"/>
              <a:headEnd/>
              <a:tailEnd/>
            </a:ln>
          </p:spPr>
          <p:txBody>
            <a:bodyPr>
              <a:spAutoFit/>
            </a:bodyPr>
            <a:lstStyle/>
            <a:p>
              <a:pPr algn="ctr" eaLnBrk="1" hangingPunct="1">
                <a:spcBef>
                  <a:spcPct val="50000"/>
                </a:spcBef>
              </a:pPr>
              <a:r>
                <a:rPr kumimoji="1" lang="en-US" altLang="ja-JP" sz="1600" b="1" dirty="0">
                  <a:solidFill>
                    <a:schemeClr val="accent1"/>
                  </a:solidFill>
                </a:rPr>
                <a:t>3,BkUp</a:t>
              </a:r>
            </a:p>
          </p:txBody>
        </p:sp>
      </p:gr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995710"/>
          </a:xfrm>
        </p:spPr>
        <p:txBody>
          <a:bodyPr>
            <a:normAutofit/>
          </a:bodyPr>
          <a:lstStyle/>
          <a:p>
            <a:r>
              <a:rPr kumimoji="1" lang="en-US" altLang="ja-JP" dirty="0" smtClean="0"/>
              <a:t>Role of other organization in ATMC</a:t>
            </a:r>
            <a:endParaRPr kumimoji="1" lang="ja-JP" altLang="en-US" dirty="0"/>
          </a:p>
        </p:txBody>
      </p:sp>
      <p:sp>
        <p:nvSpPr>
          <p:cNvPr id="4" name="テキスト プレースホルダ 3"/>
          <p:cNvSpPr>
            <a:spLocks noGrp="1"/>
          </p:cNvSpPr>
          <p:nvPr>
            <p:ph type="body" idx="1"/>
          </p:nvPr>
        </p:nvSpPr>
        <p:spPr/>
        <p:txBody>
          <a:bodyPr anchor="t" anchorCtr="0">
            <a:normAutofit lnSpcReduction="10000"/>
          </a:bodyPr>
          <a:lstStyle/>
          <a:p>
            <a:pPr algn="ctr">
              <a:buFont typeface="Wingdings" pitchFamily="2" charset="2"/>
              <a:buChar char="u"/>
            </a:pPr>
            <a:r>
              <a:rPr lang="en-US" altLang="ja-JP" dirty="0" smtClean="0"/>
              <a:t>Japan Meteorological Agency</a:t>
            </a:r>
            <a:endParaRPr kumimoji="1" lang="ja-JP" altLang="en-US" dirty="0"/>
          </a:p>
        </p:txBody>
      </p:sp>
      <p:sp>
        <p:nvSpPr>
          <p:cNvPr id="6" name="テキスト プレースホルダ 5"/>
          <p:cNvSpPr>
            <a:spLocks noGrp="1"/>
          </p:cNvSpPr>
          <p:nvPr>
            <p:ph type="body" sz="half" idx="3"/>
          </p:nvPr>
        </p:nvSpPr>
        <p:spPr/>
        <p:txBody>
          <a:bodyPr anchor="t" anchorCtr="0"/>
          <a:lstStyle/>
          <a:p>
            <a:pPr algn="ctr">
              <a:buFont typeface="Wingdings" pitchFamily="2" charset="2"/>
              <a:buChar char="u"/>
            </a:pPr>
            <a:r>
              <a:rPr kumimoji="1" lang="en-US" altLang="ja-JP" dirty="0" smtClean="0"/>
              <a:t>Ministry Of Defense</a:t>
            </a:r>
            <a:endParaRPr kumimoji="1" lang="ja-JP" altLang="en-US" dirty="0"/>
          </a:p>
        </p:txBody>
      </p:sp>
      <p:sp>
        <p:nvSpPr>
          <p:cNvPr id="5" name="コンテンツ プレースホルダ 4"/>
          <p:cNvSpPr>
            <a:spLocks noGrp="1"/>
          </p:cNvSpPr>
          <p:nvPr>
            <p:ph sz="half" idx="2"/>
          </p:nvPr>
        </p:nvSpPr>
        <p:spPr>
          <a:solidFill>
            <a:schemeClr val="accent6">
              <a:lumMod val="20000"/>
              <a:lumOff val="80000"/>
            </a:schemeClr>
          </a:solidFill>
        </p:spPr>
        <p:txBody>
          <a:bodyPr>
            <a:normAutofit lnSpcReduction="10000"/>
          </a:bodyPr>
          <a:lstStyle/>
          <a:p>
            <a:r>
              <a:rPr kumimoji="1" lang="en-US" altLang="ja-JP" dirty="0" err="1" smtClean="0"/>
              <a:t>ATMetC</a:t>
            </a:r>
            <a:r>
              <a:rPr kumimoji="1" lang="en-US" altLang="ja-JP" dirty="0" smtClean="0"/>
              <a:t> </a:t>
            </a:r>
          </a:p>
          <a:p>
            <a:pPr>
              <a:buNone/>
            </a:pPr>
            <a:r>
              <a:rPr kumimoji="1" lang="en-US" altLang="ja-JP" sz="2000" dirty="0" smtClean="0"/>
              <a:t> (Air Traffic Meteorological Center)</a:t>
            </a:r>
            <a:endParaRPr lang="en-US" altLang="ja-JP" sz="2000" dirty="0" smtClean="0"/>
          </a:p>
          <a:p>
            <a:pPr>
              <a:buFont typeface="Wingdings" pitchFamily="2" charset="2"/>
              <a:buChar char="Ø"/>
            </a:pPr>
            <a:r>
              <a:rPr lang="en-US" altLang="ja-JP" sz="2000" dirty="0" smtClean="0"/>
              <a:t>Description of weather conditions</a:t>
            </a:r>
          </a:p>
          <a:p>
            <a:pPr>
              <a:buFont typeface="Wingdings" pitchFamily="2" charset="2"/>
              <a:buChar char="Ø"/>
            </a:pPr>
            <a:r>
              <a:rPr lang="en-US" altLang="ja-JP" sz="2000" dirty="0" smtClean="0"/>
              <a:t>Explanatory charts</a:t>
            </a:r>
          </a:p>
          <a:p>
            <a:pPr>
              <a:buFont typeface="Wingdings" pitchFamily="2" charset="2"/>
              <a:buChar char="Ø"/>
            </a:pPr>
            <a:r>
              <a:rPr lang="en-US" altLang="ja-JP" sz="2000" dirty="0" smtClean="0"/>
              <a:t>Forecast in time –line form</a:t>
            </a:r>
            <a:endParaRPr kumimoji="1" lang="en-US" altLang="ja-JP" sz="2000" dirty="0" smtClean="0"/>
          </a:p>
          <a:p>
            <a:pPr>
              <a:buFont typeface="Wingdings" pitchFamily="2" charset="2"/>
              <a:buChar char="Ø"/>
            </a:pPr>
            <a:r>
              <a:rPr lang="en-US" altLang="ja-JP" sz="2000" dirty="0" smtClean="0"/>
              <a:t>Timely comment</a:t>
            </a:r>
          </a:p>
          <a:p>
            <a:pPr>
              <a:buFont typeface="Wingdings" pitchFamily="2" charset="2"/>
              <a:buChar char="Ø"/>
            </a:pPr>
            <a:r>
              <a:rPr lang="en-US" altLang="ja-JP" sz="2000" dirty="0" smtClean="0"/>
              <a:t>Display the latest weather situations on the screen </a:t>
            </a:r>
          </a:p>
          <a:p>
            <a:pPr>
              <a:buFont typeface="Wingdings" pitchFamily="2" charset="2"/>
              <a:buChar char="Ø"/>
            </a:pPr>
            <a:r>
              <a:rPr lang="en-US" altLang="ja-JP" sz="2000" dirty="0" smtClean="0"/>
              <a:t>Weather forecast and analysis for CDM conference</a:t>
            </a:r>
          </a:p>
          <a:p>
            <a:pPr>
              <a:buNone/>
            </a:pPr>
            <a:r>
              <a:rPr lang="en-US" altLang="ja-JP" sz="2000" dirty="0" smtClean="0"/>
              <a:t> </a:t>
            </a:r>
          </a:p>
          <a:p>
            <a:pPr>
              <a:buFont typeface="Wingdings" pitchFamily="2" charset="2"/>
              <a:buChar char="Ø"/>
            </a:pPr>
            <a:endParaRPr lang="en-US" altLang="ja-JP" sz="2000" dirty="0" smtClean="0"/>
          </a:p>
          <a:p>
            <a:pPr>
              <a:buNone/>
            </a:pPr>
            <a:endParaRPr kumimoji="1" lang="en-US" altLang="ja-JP" sz="2000" dirty="0" smtClean="0"/>
          </a:p>
          <a:p>
            <a:pPr>
              <a:buNone/>
            </a:pPr>
            <a:endParaRPr kumimoji="1" lang="ja-JP" altLang="en-US" sz="2000" dirty="0"/>
          </a:p>
        </p:txBody>
      </p:sp>
      <p:sp>
        <p:nvSpPr>
          <p:cNvPr id="7" name="コンテンツ プレースホルダ 6"/>
          <p:cNvSpPr>
            <a:spLocks noGrp="1"/>
          </p:cNvSpPr>
          <p:nvPr>
            <p:ph sz="half" idx="4"/>
          </p:nvPr>
        </p:nvSpPr>
        <p:spPr>
          <a:solidFill>
            <a:schemeClr val="accent5">
              <a:lumMod val="20000"/>
              <a:lumOff val="80000"/>
            </a:schemeClr>
          </a:solidFill>
        </p:spPr>
        <p:txBody>
          <a:bodyPr/>
          <a:lstStyle/>
          <a:p>
            <a:r>
              <a:rPr kumimoji="1" lang="en-US" altLang="ja-JP" dirty="0" smtClean="0"/>
              <a:t>JASDF </a:t>
            </a:r>
            <a:r>
              <a:rPr lang="en-US" altLang="ja-JP" dirty="0" smtClean="0"/>
              <a:t>L</a:t>
            </a:r>
            <a:r>
              <a:rPr kumimoji="1" lang="en-US" altLang="ja-JP" dirty="0" smtClean="0"/>
              <a:t>iaison</a:t>
            </a:r>
          </a:p>
          <a:p>
            <a:pPr>
              <a:buNone/>
            </a:pPr>
            <a:r>
              <a:rPr lang="en-US" altLang="ja-JP" sz="2000" dirty="0" smtClean="0"/>
              <a:t> (Japan Air Self Defense Force liaison)</a:t>
            </a:r>
          </a:p>
          <a:p>
            <a:pPr>
              <a:buFont typeface="Wingdings" pitchFamily="2" charset="2"/>
              <a:buChar char="Ø"/>
            </a:pPr>
            <a:r>
              <a:rPr lang="en-US" altLang="ja-JP" sz="2000" dirty="0" smtClean="0"/>
              <a:t>Management of testing / training areas for JASDF</a:t>
            </a:r>
          </a:p>
          <a:p>
            <a:pPr>
              <a:buFont typeface="Wingdings" pitchFamily="2" charset="2"/>
              <a:buChar char="Ø"/>
            </a:pPr>
            <a:r>
              <a:rPr lang="en-US" altLang="ja-JP" sz="2000" dirty="0" smtClean="0"/>
              <a:t>Coordination for the temporal training areas  </a:t>
            </a:r>
          </a:p>
          <a:p>
            <a:pPr>
              <a:buFont typeface="Wingdings" pitchFamily="2" charset="2"/>
              <a:buChar char="Ø"/>
            </a:pPr>
            <a:r>
              <a:rPr lang="en-US" altLang="ja-JP" sz="2000" dirty="0" smtClean="0"/>
              <a:t>Coordination for the areas based on training status</a:t>
            </a:r>
          </a:p>
          <a:p>
            <a:pPr>
              <a:buFont typeface="Wingdings" pitchFamily="2" charset="2"/>
              <a:buChar char="Ø"/>
            </a:pPr>
            <a:r>
              <a:rPr lang="en-US" altLang="ja-JP" sz="2000" dirty="0" smtClean="0"/>
              <a:t>Coordination for Conditional Routes(CDR) setting</a:t>
            </a:r>
          </a:p>
          <a:p>
            <a:pPr>
              <a:buNone/>
            </a:pPr>
            <a:endParaRPr lang="en-US" altLang="ja-JP" sz="2000" dirty="0" smtClean="0"/>
          </a:p>
          <a:p>
            <a:pPr>
              <a:buNone/>
            </a:pPr>
            <a:endParaRPr kumimoji="1" lang="ja-JP" altLang="en-US" sz="20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normAutofit fontScale="90000"/>
          </a:bodyPr>
          <a:lstStyle/>
          <a:p>
            <a:pPr eaLnBrk="1" hangingPunct="1"/>
            <a:r>
              <a:rPr lang="en-US" altLang="ja-JP" sz="3600" smtClean="0">
                <a:latin typeface="Arial Black" pitchFamily="34" charset="0"/>
              </a:rPr>
              <a:t> Air Traffic Flow</a:t>
            </a:r>
            <a:r>
              <a:rPr lang="ja-JP" altLang="en-US" sz="3600" smtClean="0">
                <a:latin typeface="Arial Black" pitchFamily="34" charset="0"/>
              </a:rPr>
              <a:t>　</a:t>
            </a:r>
            <a:r>
              <a:rPr lang="en-US" altLang="ja-JP" sz="3600" smtClean="0">
                <a:latin typeface="Arial Black" pitchFamily="34" charset="0"/>
              </a:rPr>
              <a:t>Management</a:t>
            </a:r>
          </a:p>
        </p:txBody>
      </p:sp>
      <p:sp>
        <p:nvSpPr>
          <p:cNvPr id="1005571" name="Oval 3"/>
          <p:cNvSpPr>
            <a:spLocks noChangeArrowheads="1"/>
          </p:cNvSpPr>
          <p:nvPr/>
        </p:nvSpPr>
        <p:spPr bwMode="auto">
          <a:xfrm>
            <a:off x="3492500" y="2349500"/>
            <a:ext cx="2232025" cy="2232025"/>
          </a:xfrm>
          <a:prstGeom prst="ellipse">
            <a:avLst/>
          </a:prstGeom>
          <a:gradFill rotWithShape="1">
            <a:gsLst>
              <a:gs pos="0">
                <a:srgbClr val="FFFF00">
                  <a:gamma/>
                  <a:shade val="46275"/>
                  <a:invGamma/>
                </a:srgbClr>
              </a:gs>
              <a:gs pos="50000">
                <a:srgbClr val="FFFF00">
                  <a:alpha val="50000"/>
                </a:srgbClr>
              </a:gs>
              <a:gs pos="100000">
                <a:srgbClr val="FFFF00">
                  <a:gamma/>
                  <a:shade val="46275"/>
                  <a:invGamma/>
                </a:srgbClr>
              </a:gs>
            </a:gsLst>
            <a:lin ang="5400000" scaled="1"/>
          </a:gradFill>
          <a:ln w="9525">
            <a:noFill/>
            <a:round/>
            <a:headEnd/>
            <a:tailEnd/>
          </a:ln>
          <a:effectLst/>
        </p:spPr>
        <p:txBody>
          <a:bodyPr wrap="none" anchor="ctr"/>
          <a:lstStyle/>
          <a:p>
            <a:pPr algn="ctr" eaLnBrk="1" hangingPunct="1">
              <a:defRPr/>
            </a:pPr>
            <a:r>
              <a:rPr kumimoji="1" lang="en-US" altLang="ja-JP" sz="2400">
                <a:latin typeface="Arial Black" pitchFamily="34" charset="0"/>
              </a:rPr>
              <a:t>ATFM</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Rectangle 2"/>
          <p:cNvSpPr>
            <a:spLocks noGrp="1" noChangeArrowheads="1"/>
          </p:cNvSpPr>
          <p:nvPr>
            <p:ph type="title"/>
          </p:nvPr>
        </p:nvSpPr>
        <p:spPr/>
        <p:txBody>
          <a:bodyPr>
            <a:normAutofit/>
          </a:bodyPr>
          <a:lstStyle/>
          <a:p>
            <a:r>
              <a:rPr lang="en-US" altLang="ja-JP" dirty="0" smtClean="0"/>
              <a:t>Capacity Management</a:t>
            </a:r>
            <a:endParaRPr lang="en-US" altLang="ja-JP" dirty="0"/>
          </a:p>
        </p:txBody>
      </p:sp>
      <p:sp>
        <p:nvSpPr>
          <p:cNvPr id="706563" name="Rectangle 3"/>
          <p:cNvSpPr>
            <a:spLocks noGrp="1" noChangeArrowheads="1"/>
          </p:cNvSpPr>
          <p:nvPr>
            <p:ph type="body" idx="1"/>
          </p:nvPr>
        </p:nvSpPr>
        <p:spPr/>
        <p:txBody>
          <a:bodyPr/>
          <a:lstStyle/>
          <a:p>
            <a:r>
              <a:rPr lang="en-US" altLang="ja-JP" sz="2400" dirty="0"/>
              <a:t>ATMC set Capacity-value considering ATC workload.</a:t>
            </a:r>
          </a:p>
        </p:txBody>
      </p:sp>
      <p:sp>
        <p:nvSpPr>
          <p:cNvPr id="7" name="Rectangle 3"/>
          <p:cNvSpPr>
            <a:spLocks noChangeArrowheads="1"/>
          </p:cNvSpPr>
          <p:nvPr/>
        </p:nvSpPr>
        <p:spPr bwMode="auto">
          <a:xfrm>
            <a:off x="856344" y="2050134"/>
            <a:ext cx="7239000" cy="3109913"/>
          </a:xfrm>
          <a:prstGeom prst="rect">
            <a:avLst/>
          </a:prstGeom>
          <a:solidFill>
            <a:schemeClr val="accent4">
              <a:lumMod val="20000"/>
              <a:lumOff val="80000"/>
            </a:schemeClr>
          </a:solidFill>
          <a:ln w="9525">
            <a:noFill/>
            <a:miter lim="800000"/>
            <a:headEnd/>
            <a:tailEnd/>
          </a:ln>
          <a:effectLst/>
        </p:spPr>
        <p:txBody>
          <a:bodyPr>
            <a:spAutoFit/>
          </a:bodyPr>
          <a:lstStyle/>
          <a:p>
            <a:pPr>
              <a:spcBef>
                <a:spcPct val="50000"/>
              </a:spcBef>
              <a:buClr>
                <a:schemeClr val="hlink"/>
              </a:buClr>
              <a:buSzPct val="65000"/>
              <a:buFont typeface="Wingdings" pitchFamily="2" charset="2"/>
              <a:buChar char="n"/>
            </a:pPr>
            <a:r>
              <a:rPr lang="en-US" altLang="ja-JP" sz="2800" dirty="0"/>
              <a:t> SECTOR : </a:t>
            </a:r>
            <a:br>
              <a:rPr lang="en-US" altLang="ja-JP" sz="2800" dirty="0"/>
            </a:br>
            <a:r>
              <a:rPr lang="en-US" altLang="ja-JP" sz="2800" dirty="0"/>
              <a:t>         </a:t>
            </a:r>
            <a:r>
              <a:rPr lang="en-US" altLang="ja-JP" sz="2400" dirty="0"/>
              <a:t>Direct assessment of ATC Workload </a:t>
            </a:r>
          </a:p>
          <a:p>
            <a:pPr>
              <a:spcBef>
                <a:spcPct val="50000"/>
              </a:spcBef>
              <a:buClr>
                <a:schemeClr val="hlink"/>
              </a:buClr>
              <a:buSzPct val="65000"/>
              <a:buFont typeface="Wingdings" pitchFamily="2" charset="2"/>
              <a:buNone/>
            </a:pPr>
            <a:r>
              <a:rPr lang="en-US" altLang="ja-JP" sz="2400" dirty="0"/>
              <a:t>            ( “Time Summation” of ATC tasks)</a:t>
            </a:r>
          </a:p>
          <a:p>
            <a:pPr>
              <a:spcBef>
                <a:spcPct val="50000"/>
              </a:spcBef>
              <a:buClr>
                <a:schemeClr val="hlink"/>
              </a:buClr>
              <a:buSzPct val="65000"/>
              <a:buFont typeface="Wingdings" pitchFamily="2" charset="2"/>
              <a:buNone/>
            </a:pPr>
            <a:endParaRPr lang="en-US" altLang="ja-JP" sz="2400" dirty="0"/>
          </a:p>
          <a:p>
            <a:pPr>
              <a:spcBef>
                <a:spcPct val="50000"/>
              </a:spcBef>
              <a:buClr>
                <a:schemeClr val="hlink"/>
              </a:buClr>
              <a:buSzPct val="65000"/>
              <a:buFont typeface="Wingdings" pitchFamily="2" charset="2"/>
              <a:buChar char="n"/>
            </a:pPr>
            <a:r>
              <a:rPr lang="en-US" altLang="ja-JP" sz="2400" dirty="0"/>
              <a:t> </a:t>
            </a:r>
            <a:r>
              <a:rPr lang="en-US" altLang="ja-JP" sz="2800" dirty="0"/>
              <a:t>AIRPORT : </a:t>
            </a:r>
            <a:br>
              <a:rPr lang="en-US" altLang="ja-JP" sz="2800" dirty="0"/>
            </a:br>
            <a:r>
              <a:rPr lang="en-US" altLang="ja-JP" sz="2800" dirty="0"/>
              <a:t>         </a:t>
            </a:r>
            <a:r>
              <a:rPr lang="en-US" altLang="ja-JP" sz="2400" dirty="0"/>
              <a:t>Direct assessment of Runway &amp; Airspace capacity</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568952" cy="864096"/>
          </a:xfrm>
        </p:spPr>
        <p:txBody>
          <a:bodyPr>
            <a:normAutofit fontScale="90000"/>
          </a:bodyPr>
          <a:lstStyle/>
          <a:p>
            <a:r>
              <a:rPr kumimoji="1" lang="en-US" altLang="ja-JP" sz="4400" dirty="0" smtClean="0"/>
              <a:t>ATFM </a:t>
            </a:r>
            <a:r>
              <a:rPr kumimoji="1" lang="en-US" altLang="ja-JP" sz="3100" dirty="0" smtClean="0"/>
              <a:t>Route management and Route coordination</a:t>
            </a:r>
            <a:endParaRPr kumimoji="1" lang="ja-JP" altLang="en-US" sz="3100" dirty="0"/>
          </a:p>
        </p:txBody>
      </p:sp>
      <p:sp>
        <p:nvSpPr>
          <p:cNvPr id="3" name="コンテンツ プレースホルダ 2"/>
          <p:cNvSpPr>
            <a:spLocks noGrp="1"/>
          </p:cNvSpPr>
          <p:nvPr>
            <p:ph sz="quarter" idx="1"/>
          </p:nvPr>
        </p:nvSpPr>
        <p:spPr/>
        <p:txBody>
          <a:bodyPr/>
          <a:lstStyle/>
          <a:p>
            <a:pPr>
              <a:buFont typeface="Wingdings" pitchFamily="2" charset="2"/>
              <a:buChar char="n"/>
            </a:pPr>
            <a:r>
              <a:rPr lang="en-US" altLang="ja-JP" dirty="0" smtClean="0"/>
              <a:t>For weather avoidance</a:t>
            </a:r>
            <a:r>
              <a:rPr kumimoji="1" lang="en-US" altLang="ja-JP" dirty="0" smtClean="0"/>
              <a:t> </a:t>
            </a:r>
          </a:p>
          <a:p>
            <a:pPr>
              <a:buFont typeface="Wingdings" pitchFamily="2" charset="2"/>
              <a:buChar char="n"/>
            </a:pPr>
            <a:r>
              <a:rPr lang="en-US" altLang="ja-JP" dirty="0" smtClean="0"/>
              <a:t>For congestion avoidance</a:t>
            </a:r>
          </a:p>
        </p:txBody>
      </p:sp>
      <p:grpSp>
        <p:nvGrpSpPr>
          <p:cNvPr id="4" name="Group 3"/>
          <p:cNvGrpSpPr>
            <a:grpSpLocks/>
          </p:cNvGrpSpPr>
          <p:nvPr/>
        </p:nvGrpSpPr>
        <p:grpSpPr bwMode="auto">
          <a:xfrm>
            <a:off x="755576" y="2492897"/>
            <a:ext cx="8134102" cy="3528392"/>
            <a:chOff x="215" y="1482"/>
            <a:chExt cx="5396" cy="2257"/>
          </a:xfrm>
        </p:grpSpPr>
        <p:pic>
          <p:nvPicPr>
            <p:cNvPr id="5" name="Picture 4"/>
            <p:cNvPicPr>
              <a:picLocks noChangeAspect="1" noChangeArrowheads="1"/>
            </p:cNvPicPr>
            <p:nvPr/>
          </p:nvPicPr>
          <p:blipFill>
            <a:blip r:embed="rId3" cstate="print">
              <a:lum bright="12000"/>
            </a:blip>
            <a:srcRect/>
            <a:stretch>
              <a:fillRect/>
            </a:stretch>
          </p:blipFill>
          <p:spPr bwMode="auto">
            <a:xfrm>
              <a:off x="215" y="1490"/>
              <a:ext cx="2352" cy="2249"/>
            </a:xfrm>
            <a:prstGeom prst="rect">
              <a:avLst/>
            </a:prstGeom>
            <a:noFill/>
            <a:ln w="9525">
              <a:noFill/>
              <a:miter lim="800000"/>
              <a:headEnd/>
              <a:tailEnd/>
            </a:ln>
            <a:effectLst/>
          </p:spPr>
        </p:pic>
        <p:sp>
          <p:nvSpPr>
            <p:cNvPr id="6" name="AutoShape 5"/>
            <p:cNvSpPr>
              <a:spLocks noChangeArrowheads="1"/>
            </p:cNvSpPr>
            <p:nvPr/>
          </p:nvSpPr>
          <p:spPr bwMode="auto">
            <a:xfrm>
              <a:off x="2522" y="2316"/>
              <a:ext cx="247" cy="431"/>
            </a:xfrm>
            <a:prstGeom prst="rightArrow">
              <a:avLst>
                <a:gd name="adj1" fmla="val 50000"/>
                <a:gd name="adj2" fmla="val 25000"/>
              </a:avLst>
            </a:prstGeom>
            <a:solidFill>
              <a:schemeClr val="accent1"/>
            </a:solidFill>
            <a:ln w="12700" cap="sq">
              <a:solidFill>
                <a:schemeClr val="tx1"/>
              </a:solidFill>
              <a:miter lim="800000"/>
              <a:headEnd type="none" w="sm" len="sm"/>
              <a:tailEnd type="none" w="sm" len="sm"/>
            </a:ln>
            <a:effectLst/>
          </p:spPr>
          <p:txBody>
            <a:bodyPr wrap="none" anchor="ctr"/>
            <a:lstStyle/>
            <a:p>
              <a:endParaRPr lang="ja-JP" altLang="en-US"/>
            </a:p>
          </p:txBody>
        </p:sp>
        <p:grpSp>
          <p:nvGrpSpPr>
            <p:cNvPr id="7" name="Group 6"/>
            <p:cNvGrpSpPr>
              <a:grpSpLocks/>
            </p:cNvGrpSpPr>
            <p:nvPr/>
          </p:nvGrpSpPr>
          <p:grpSpPr bwMode="auto">
            <a:xfrm>
              <a:off x="2842" y="1482"/>
              <a:ext cx="2769" cy="2255"/>
              <a:chOff x="2714" y="1812"/>
              <a:chExt cx="2608" cy="1691"/>
            </a:xfrm>
          </p:grpSpPr>
          <p:pic>
            <p:nvPicPr>
              <p:cNvPr id="8" name="Picture 7" descr="セクター"/>
              <p:cNvPicPr>
                <a:picLocks noChangeAspect="1" noChangeArrowheads="1"/>
              </p:cNvPicPr>
              <p:nvPr/>
            </p:nvPicPr>
            <p:blipFill>
              <a:blip r:embed="rId4" cstate="print">
                <a:lum bright="-18000" contrast="24000"/>
              </a:blip>
              <a:srcRect l="18967" t="23976" r="11966" b="31572"/>
              <a:stretch>
                <a:fillRect/>
              </a:stretch>
            </p:blipFill>
            <p:spPr bwMode="auto">
              <a:xfrm>
                <a:off x="2714" y="1812"/>
                <a:ext cx="2608" cy="1691"/>
              </a:xfrm>
              <a:prstGeom prst="rect">
                <a:avLst/>
              </a:prstGeom>
              <a:noFill/>
              <a:ln w="9525">
                <a:noFill/>
                <a:miter lim="800000"/>
                <a:headEnd/>
                <a:tailEnd/>
              </a:ln>
              <a:effectLst/>
            </p:spPr>
          </p:pic>
          <p:sp>
            <p:nvSpPr>
              <p:cNvPr id="9" name="Freeform 8"/>
              <p:cNvSpPr>
                <a:spLocks/>
              </p:cNvSpPr>
              <p:nvPr/>
            </p:nvSpPr>
            <p:spPr bwMode="auto">
              <a:xfrm>
                <a:off x="3995" y="2550"/>
                <a:ext cx="841" cy="254"/>
              </a:xfrm>
              <a:custGeom>
                <a:avLst/>
                <a:gdLst/>
                <a:ahLst/>
                <a:cxnLst>
                  <a:cxn ang="0">
                    <a:pos x="38" y="162"/>
                  </a:cxn>
                  <a:cxn ang="0">
                    <a:pos x="212" y="136"/>
                  </a:cxn>
                  <a:cxn ang="0">
                    <a:pos x="354" y="56"/>
                  </a:cxn>
                  <a:cxn ang="0">
                    <a:pos x="548" y="80"/>
                  </a:cxn>
                  <a:cxn ang="0">
                    <a:pos x="568" y="80"/>
                  </a:cxn>
                  <a:cxn ang="0">
                    <a:pos x="676" y="78"/>
                  </a:cxn>
                  <a:cxn ang="0">
                    <a:pos x="838" y="40"/>
                  </a:cxn>
                  <a:cxn ang="0">
                    <a:pos x="898" y="0"/>
                  </a:cxn>
                  <a:cxn ang="0">
                    <a:pos x="860" y="104"/>
                  </a:cxn>
                  <a:cxn ang="0">
                    <a:pos x="570" y="218"/>
                  </a:cxn>
                  <a:cxn ang="0">
                    <a:pos x="408" y="254"/>
                  </a:cxn>
                  <a:cxn ang="0">
                    <a:pos x="386" y="222"/>
                  </a:cxn>
                  <a:cxn ang="0">
                    <a:pos x="338" y="228"/>
                  </a:cxn>
                  <a:cxn ang="0">
                    <a:pos x="104" y="204"/>
                  </a:cxn>
                  <a:cxn ang="0">
                    <a:pos x="8" y="222"/>
                  </a:cxn>
                  <a:cxn ang="0">
                    <a:pos x="0" y="192"/>
                  </a:cxn>
                  <a:cxn ang="0">
                    <a:pos x="38" y="162"/>
                  </a:cxn>
                </a:cxnLst>
                <a:rect l="0" t="0" r="r" b="b"/>
                <a:pathLst>
                  <a:path w="898" h="254">
                    <a:moveTo>
                      <a:pt x="38" y="162"/>
                    </a:moveTo>
                    <a:lnTo>
                      <a:pt x="212" y="136"/>
                    </a:lnTo>
                    <a:lnTo>
                      <a:pt x="354" y="56"/>
                    </a:lnTo>
                    <a:lnTo>
                      <a:pt x="548" y="80"/>
                    </a:lnTo>
                    <a:lnTo>
                      <a:pt x="568" y="80"/>
                    </a:lnTo>
                    <a:lnTo>
                      <a:pt x="676" y="78"/>
                    </a:lnTo>
                    <a:lnTo>
                      <a:pt x="838" y="40"/>
                    </a:lnTo>
                    <a:lnTo>
                      <a:pt x="898" y="0"/>
                    </a:lnTo>
                    <a:lnTo>
                      <a:pt x="860" y="104"/>
                    </a:lnTo>
                    <a:lnTo>
                      <a:pt x="570" y="218"/>
                    </a:lnTo>
                    <a:lnTo>
                      <a:pt x="408" y="254"/>
                    </a:lnTo>
                    <a:lnTo>
                      <a:pt x="386" y="222"/>
                    </a:lnTo>
                    <a:lnTo>
                      <a:pt x="338" y="228"/>
                    </a:lnTo>
                    <a:lnTo>
                      <a:pt x="104" y="204"/>
                    </a:lnTo>
                    <a:lnTo>
                      <a:pt x="8" y="222"/>
                    </a:lnTo>
                    <a:lnTo>
                      <a:pt x="0" y="192"/>
                    </a:lnTo>
                    <a:lnTo>
                      <a:pt x="38" y="162"/>
                    </a:lnTo>
                    <a:close/>
                  </a:path>
                </a:pathLst>
              </a:custGeom>
              <a:solidFill>
                <a:srgbClr val="FFFF00">
                  <a:alpha val="50000"/>
                </a:srgbClr>
              </a:solidFill>
              <a:ln w="6350" cap="sq" cmpd="sng">
                <a:solidFill>
                  <a:schemeClr val="tx1"/>
                </a:solidFill>
                <a:prstDash val="solid"/>
                <a:miter lim="800000"/>
                <a:headEnd type="none" w="sm" len="sm"/>
                <a:tailEnd type="none" w="sm" len="sm"/>
              </a:ln>
              <a:effectLst/>
            </p:spPr>
            <p:txBody>
              <a:bodyPr wrap="none"/>
              <a:lstStyle/>
              <a:p>
                <a:endParaRPr lang="ja-JP" altLang="en-US"/>
              </a:p>
            </p:txBody>
          </p:sp>
          <p:sp>
            <p:nvSpPr>
              <p:cNvPr id="10" name="Freeform 9"/>
              <p:cNvSpPr>
                <a:spLocks/>
              </p:cNvSpPr>
              <p:nvPr/>
            </p:nvSpPr>
            <p:spPr bwMode="auto">
              <a:xfrm>
                <a:off x="4358" y="2628"/>
                <a:ext cx="173" cy="144"/>
              </a:xfrm>
              <a:custGeom>
                <a:avLst/>
                <a:gdLst/>
                <a:ahLst/>
                <a:cxnLst>
                  <a:cxn ang="0">
                    <a:pos x="0" y="144"/>
                  </a:cxn>
                  <a:cxn ang="0">
                    <a:pos x="10" y="52"/>
                  </a:cxn>
                  <a:cxn ang="0">
                    <a:pos x="72" y="20"/>
                  </a:cxn>
                  <a:cxn ang="0">
                    <a:pos x="176" y="18"/>
                  </a:cxn>
                  <a:cxn ang="0">
                    <a:pos x="184" y="0"/>
                  </a:cxn>
                </a:cxnLst>
                <a:rect l="0" t="0" r="r" b="b"/>
                <a:pathLst>
                  <a:path w="184" h="144">
                    <a:moveTo>
                      <a:pt x="0" y="144"/>
                    </a:moveTo>
                    <a:lnTo>
                      <a:pt x="10" y="52"/>
                    </a:lnTo>
                    <a:lnTo>
                      <a:pt x="72" y="20"/>
                    </a:lnTo>
                    <a:lnTo>
                      <a:pt x="176" y="18"/>
                    </a:lnTo>
                    <a:lnTo>
                      <a:pt x="184" y="0"/>
                    </a:lnTo>
                  </a:path>
                </a:pathLst>
              </a:custGeom>
              <a:solidFill>
                <a:srgbClr val="FFFF00"/>
              </a:solidFill>
              <a:ln w="6350" cap="sq" cmpd="sng">
                <a:solidFill>
                  <a:schemeClr val="tx1"/>
                </a:solidFill>
                <a:prstDash val="solid"/>
                <a:miter lim="800000"/>
                <a:headEnd type="none" w="sm" len="sm"/>
                <a:tailEnd type="none" w="sm" len="sm"/>
              </a:ln>
              <a:effectLst/>
            </p:spPr>
            <p:txBody>
              <a:bodyPr wrap="none"/>
              <a:lstStyle/>
              <a:p>
                <a:endParaRPr lang="ja-JP" altLang="en-US"/>
              </a:p>
            </p:txBody>
          </p:sp>
          <p:sp>
            <p:nvSpPr>
              <p:cNvPr id="11" name="Freeform 10"/>
              <p:cNvSpPr>
                <a:spLocks/>
              </p:cNvSpPr>
              <p:nvPr/>
            </p:nvSpPr>
            <p:spPr bwMode="auto">
              <a:xfrm>
                <a:off x="3305" y="2532"/>
                <a:ext cx="1560" cy="396"/>
              </a:xfrm>
              <a:custGeom>
                <a:avLst/>
                <a:gdLst/>
                <a:ahLst/>
                <a:cxnLst>
                  <a:cxn ang="0">
                    <a:pos x="0" y="381"/>
                  </a:cxn>
                  <a:cxn ang="0">
                    <a:pos x="906" y="327"/>
                  </a:cxn>
                  <a:cxn ang="0">
                    <a:pos x="1227" y="291"/>
                  </a:cxn>
                  <a:cxn ang="0">
                    <a:pos x="1638" y="132"/>
                  </a:cxn>
                  <a:cxn ang="0">
                    <a:pos x="1665" y="48"/>
                  </a:cxn>
                  <a:cxn ang="0">
                    <a:pos x="1623" y="0"/>
                  </a:cxn>
                </a:cxnLst>
                <a:rect l="0" t="0" r="r" b="b"/>
                <a:pathLst>
                  <a:path w="1665" h="381">
                    <a:moveTo>
                      <a:pt x="0" y="381"/>
                    </a:moveTo>
                    <a:lnTo>
                      <a:pt x="906" y="327"/>
                    </a:lnTo>
                    <a:lnTo>
                      <a:pt x="1227" y="291"/>
                    </a:lnTo>
                    <a:lnTo>
                      <a:pt x="1638" y="132"/>
                    </a:lnTo>
                    <a:lnTo>
                      <a:pt x="1665" y="48"/>
                    </a:lnTo>
                    <a:lnTo>
                      <a:pt x="1623" y="0"/>
                    </a:lnTo>
                  </a:path>
                </a:pathLst>
              </a:custGeom>
              <a:noFill/>
              <a:ln w="38100" cap="sq" cmpd="sng">
                <a:solidFill>
                  <a:schemeClr val="hlink"/>
                </a:solidFill>
                <a:prstDash val="solid"/>
                <a:miter lim="800000"/>
                <a:headEnd type="none" w="sm" len="sm"/>
                <a:tailEnd type="triangle" w="med" len="med"/>
              </a:ln>
              <a:effectLst/>
            </p:spPr>
            <p:txBody>
              <a:bodyPr wrap="none"/>
              <a:lstStyle/>
              <a:p>
                <a:endParaRPr lang="ja-JP" altLang="en-US"/>
              </a:p>
            </p:txBody>
          </p:sp>
          <p:sp>
            <p:nvSpPr>
              <p:cNvPr id="12" name="Freeform 11"/>
              <p:cNvSpPr>
                <a:spLocks/>
              </p:cNvSpPr>
              <p:nvPr/>
            </p:nvSpPr>
            <p:spPr bwMode="auto">
              <a:xfrm>
                <a:off x="3254" y="2520"/>
                <a:ext cx="1586" cy="390"/>
              </a:xfrm>
              <a:custGeom>
                <a:avLst/>
                <a:gdLst/>
                <a:ahLst/>
                <a:cxnLst>
                  <a:cxn ang="0">
                    <a:pos x="0" y="342"/>
                  </a:cxn>
                  <a:cxn ang="0">
                    <a:pos x="48" y="390"/>
                  </a:cxn>
                  <a:cxn ang="0">
                    <a:pos x="1101" y="165"/>
                  </a:cxn>
                  <a:cxn ang="0">
                    <a:pos x="1518" y="141"/>
                  </a:cxn>
                  <a:cxn ang="0">
                    <a:pos x="1626" y="102"/>
                  </a:cxn>
                  <a:cxn ang="0">
                    <a:pos x="1692" y="27"/>
                  </a:cxn>
                  <a:cxn ang="0">
                    <a:pos x="1644" y="0"/>
                  </a:cxn>
                </a:cxnLst>
                <a:rect l="0" t="0" r="r" b="b"/>
                <a:pathLst>
                  <a:path w="1692" h="390">
                    <a:moveTo>
                      <a:pt x="0" y="342"/>
                    </a:moveTo>
                    <a:lnTo>
                      <a:pt x="48" y="390"/>
                    </a:lnTo>
                    <a:lnTo>
                      <a:pt x="1101" y="165"/>
                    </a:lnTo>
                    <a:lnTo>
                      <a:pt x="1518" y="141"/>
                    </a:lnTo>
                    <a:lnTo>
                      <a:pt x="1626" y="102"/>
                    </a:lnTo>
                    <a:lnTo>
                      <a:pt x="1692" y="27"/>
                    </a:lnTo>
                    <a:lnTo>
                      <a:pt x="1644" y="0"/>
                    </a:lnTo>
                  </a:path>
                </a:pathLst>
              </a:custGeom>
              <a:noFill/>
              <a:ln w="38100" cap="flat" cmpd="sng">
                <a:solidFill>
                  <a:srgbClr val="FF3300"/>
                </a:solidFill>
                <a:prstDash val="sysDot"/>
                <a:miter lim="800000"/>
                <a:headEnd type="none" w="sm" len="sm"/>
                <a:tailEnd type="triangle" w="med" len="med"/>
              </a:ln>
              <a:effectLst/>
            </p:spPr>
            <p:txBody>
              <a:bodyPr wrap="none"/>
              <a:lstStyle/>
              <a:p>
                <a:endParaRPr lang="ja-JP" altLang="en-US"/>
              </a:p>
            </p:txBody>
          </p:sp>
        </p:grpSp>
      </p:grpSp>
    </p:spTree>
  </p:cSld>
  <p:clrMapOvr>
    <a:masterClrMapping/>
  </p:clrMapOvr>
  <p:transition>
    <p:fade/>
  </p:transition>
  <p:timing>
    <p:tnLst>
      <p:par>
        <p:cTn id="1" dur="indefinite" restart="never" nodeType="tmRoot"/>
      </p:par>
    </p:tnLst>
  </p:timing>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332656"/>
            <a:ext cx="7772400" cy="1143000"/>
          </a:xfrm>
        </p:spPr>
        <p:txBody>
          <a:bodyPr>
            <a:normAutofit fontScale="90000"/>
          </a:bodyPr>
          <a:lstStyle/>
          <a:p>
            <a:r>
              <a:rPr altLang="ja-JP" dirty="0" kumimoji="1" lang="en-US" smtClean="0" sz="4400"/>
              <a:t>ATFM Service</a:t>
            </a:r>
            <a:r>
              <a:rPr altLang="ja-JP" dirty="0" kumimoji="1" lang="en-US" smtClean="0"/>
              <a:t/>
            </a:r>
            <a:br>
              <a:rPr altLang="ja-JP" dirty="0" kumimoji="1" lang="en-US" smtClean="0"/>
            </a:br>
            <a:r>
              <a:rPr altLang="ja-JP" dirty="0" kumimoji="1" lang="en-US" smtClean="0" sz="3100"/>
              <a:t>(Traffic volume monitoring method)</a:t>
            </a:r>
            <a:endParaRPr altLang="en-US" dirty="0" kumimoji="1" lang="ja-JP" sz="3100"/>
          </a:p>
        </p:txBody>
      </p:sp>
      <p:sp>
        <p:nvSpPr>
          <p:cNvPr id="3" name="コンテンツ プレースホルダ 2"/>
          <p:cNvSpPr>
            <a:spLocks noGrp="1"/>
          </p:cNvSpPr>
          <p:nvPr>
            <p:ph idx="1" sz="quarter"/>
          </p:nvPr>
        </p:nvSpPr>
        <p:spPr>
          <a:xfrm>
            <a:off x="539552" y="1484784"/>
            <a:ext cx="7772400" cy="4572000"/>
          </a:xfrm>
        </p:spPr>
        <p:txBody>
          <a:bodyPr>
            <a:normAutofit/>
          </a:bodyPr>
          <a:lstStyle/>
          <a:p>
            <a:r>
              <a:rPr altLang="ja-JP" dirty="0" kumimoji="1" lang="en-US" smtClean="0"/>
              <a:t>Use IFR Flight Plan data managed by </a:t>
            </a:r>
            <a:r>
              <a:rPr altLang="ja-JP" dirty="0" lang="en-US" smtClean="0"/>
              <a:t>FDMS system.</a:t>
            </a:r>
            <a:endParaRPr altLang="ja-JP" dirty="0" kumimoji="1" lang="en-US" smtClean="0"/>
          </a:p>
          <a:p>
            <a:r>
              <a:rPr altLang="ja-JP" dirty="0" lang="en-US" smtClean="0"/>
              <a:t>IFR flight plans should be filed at least 2hours before EOBT in order to ensure the effect of ATFM.</a:t>
            </a:r>
          </a:p>
          <a:p>
            <a:r>
              <a:rPr altLang="ja-JP" dirty="0" lang="en-US" smtClean="0"/>
              <a:t>Compile IFR Flight Plan data</a:t>
            </a:r>
          </a:p>
          <a:p>
            <a:pPr>
              <a:buNone/>
            </a:pPr>
            <a:r>
              <a:rPr altLang="ja-JP" dirty="0" lang="en-US" smtClean="0"/>
              <a:t>    to monitor by ATFM system.</a:t>
            </a:r>
          </a:p>
          <a:p>
            <a:r>
              <a:rPr altLang="ja-JP" dirty="0" lang="en-US" smtClean="0">
                <a:latin charset="0" pitchFamily="18" typeface="Perpetua"/>
              </a:rPr>
              <a:t>ATFM system calculates </a:t>
            </a:r>
          </a:p>
          <a:p>
            <a:pPr>
              <a:buNone/>
            </a:pPr>
            <a:r>
              <a:rPr altLang="ja-JP" dirty="0" lang="en-US" smtClean="0">
                <a:latin charset="0" pitchFamily="18" typeface="Perpetua"/>
              </a:rPr>
              <a:t>    and displays the traffic demand </a:t>
            </a:r>
          </a:p>
          <a:p>
            <a:pPr>
              <a:buNone/>
            </a:pPr>
            <a:r>
              <a:rPr altLang="ja-JP" dirty="0" lang="en-US" smtClean="0">
                <a:latin charset="0" pitchFamily="18" typeface="Perpetua"/>
              </a:rPr>
              <a:t>    against the system capacity </a:t>
            </a:r>
          </a:p>
          <a:p>
            <a:pPr>
              <a:buNone/>
            </a:pPr>
            <a:r>
              <a:rPr altLang="ja-JP" dirty="0" lang="en-US" smtClean="0">
                <a:latin charset="0" pitchFamily="18" typeface="Perpetua"/>
              </a:rPr>
              <a:t>    for the next 6 hours.</a:t>
            </a:r>
          </a:p>
          <a:p>
            <a:endParaRPr altLang="ja-JP" dirty="0" lang="en-US" smtClean="0"/>
          </a:p>
        </p:txBody>
      </p:sp>
      <p:pic>
        <p:nvPicPr>
          <p:cNvPr descr="交通量監視情報ウインドウ" id="5" name="Picture 3"/>
          <p:cNvPicPr>
            <a:picLocks noChangeArrowheads="1" noChangeAspect="1"/>
          </p:cNvPicPr>
          <p:nvPr/>
        </p:nvPicPr>
        <p:blipFill>
          <a:blip cstate="print" r:embed="rId3"/>
          <a:stretch>
            <a:fillRect/>
          </a:stretch>
        </p:blipFill>
        <p:spPr bwMode="auto">
          <a:xfrm>
            <a:off x="5004048" y="2708920"/>
            <a:ext cx="3569532" cy="3456384"/>
          </a:xfrm>
          <a:prstGeom prst="rect">
            <a:avLst/>
          </a:prstGeom>
          <a:noFill/>
          <a:ln>
            <a:miter lim="800000"/>
            <a:headEnd/>
            <a:tailEnd/>
          </a:ln>
        </p:spPr>
      </p:pic>
    </p:spTree>
  </p:cSld>
  <p:clrMapOvr>
    <a:masterClrMapping/>
  </p:clrMapOvr>
  <p:transition>
    <p:fade/>
  </p:transition>
  <p:timing>
    <p:tnLst>
      <p:par>
        <p:cTn dur="indefinite" id="1" nodeType="tmRoot" restart="never"/>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4400" dirty="0" smtClean="0"/>
              <a:t>ATFM Service</a:t>
            </a:r>
            <a:r>
              <a:rPr lang="en-US" altLang="ja-JP" dirty="0" smtClean="0"/>
              <a:t/>
            </a:r>
            <a:br>
              <a:rPr lang="en-US" altLang="ja-JP" dirty="0" smtClean="0"/>
            </a:br>
            <a:r>
              <a:rPr lang="en-US" altLang="ja-JP" sz="3600" dirty="0" smtClean="0"/>
              <a:t>(Flow control methods)</a:t>
            </a:r>
            <a:endParaRPr kumimoji="1" lang="ja-JP" altLang="en-US" sz="3600" dirty="0"/>
          </a:p>
        </p:txBody>
      </p:sp>
      <p:sp>
        <p:nvSpPr>
          <p:cNvPr id="3" name="コンテンツ プレースホルダ 2"/>
          <p:cNvSpPr>
            <a:spLocks noGrp="1"/>
          </p:cNvSpPr>
          <p:nvPr>
            <p:ph sz="quarter" idx="1"/>
          </p:nvPr>
        </p:nvSpPr>
        <p:spPr>
          <a:xfrm>
            <a:off x="755576" y="1700808"/>
            <a:ext cx="7772400" cy="3565376"/>
          </a:xfrm>
        </p:spPr>
        <p:txBody>
          <a:bodyPr>
            <a:normAutofit/>
          </a:bodyPr>
          <a:lstStyle/>
          <a:p>
            <a:pPr>
              <a:buFont typeface="Wingdings" pitchFamily="2" charset="2"/>
              <a:buChar char="n"/>
            </a:pPr>
            <a:r>
              <a:rPr kumimoji="1" lang="en-US" altLang="ja-JP" dirty="0" smtClean="0"/>
              <a:t>Ground Delay (EDCT)</a:t>
            </a:r>
          </a:p>
          <a:p>
            <a:pPr>
              <a:lnSpc>
                <a:spcPct val="90000"/>
              </a:lnSpc>
              <a:buFont typeface="Wingdings" pitchFamily="2" charset="2"/>
              <a:buChar char="n"/>
            </a:pPr>
            <a:r>
              <a:rPr lang="en-US" altLang="ja-JP" dirty="0" smtClean="0"/>
              <a:t>Departure interval (</a:t>
            </a:r>
            <a:r>
              <a:rPr lang="en-US" altLang="ja-JP" sz="2400" dirty="0" smtClean="0"/>
              <a:t>Minutes in-trail)</a:t>
            </a:r>
          </a:p>
          <a:p>
            <a:pPr>
              <a:buFont typeface="Wingdings" pitchFamily="2" charset="2"/>
              <a:buChar char="n"/>
            </a:pPr>
            <a:r>
              <a:rPr lang="en-US" altLang="ja-JP" dirty="0" smtClean="0"/>
              <a:t>Ground stop</a:t>
            </a:r>
          </a:p>
          <a:p>
            <a:pPr>
              <a:buFont typeface="Wingdings" pitchFamily="2" charset="2"/>
              <a:buChar char="n"/>
            </a:pPr>
            <a:r>
              <a:rPr lang="en-US" altLang="ja-JP" dirty="0" smtClean="0"/>
              <a:t>Miles in-trail</a:t>
            </a:r>
          </a:p>
          <a:p>
            <a:pPr>
              <a:buFont typeface="Wingdings" pitchFamily="2" charset="2"/>
              <a:buChar char="n"/>
            </a:pPr>
            <a:r>
              <a:rPr lang="en-US" altLang="ja-JP" dirty="0" smtClean="0"/>
              <a:t>Speed adjustment</a:t>
            </a:r>
          </a:p>
          <a:p>
            <a:pPr>
              <a:buFont typeface="Wingdings" pitchFamily="2" charset="2"/>
              <a:buChar char="n"/>
            </a:pPr>
            <a:r>
              <a:rPr lang="en-US" altLang="ja-JP" dirty="0" smtClean="0"/>
              <a:t>Airborne Holding</a:t>
            </a:r>
          </a:p>
          <a:p>
            <a:pPr>
              <a:buFont typeface="Wingdings" pitchFamily="2" charset="2"/>
              <a:buChar char="n"/>
            </a:pPr>
            <a:r>
              <a:rPr lang="en-US" altLang="ja-JP" dirty="0" smtClean="0"/>
              <a:t>SCAS(Specifying CFDT for Arrival spacing program) trial</a:t>
            </a:r>
          </a:p>
          <a:p>
            <a:pPr>
              <a:buNone/>
            </a:pPr>
            <a:endParaRPr lang="en-US" altLang="ja-JP" dirty="0" smtClean="0"/>
          </a:p>
          <a:p>
            <a:endParaRPr kumimoji="1" lang="ja-JP" altLang="en-US" dirty="0"/>
          </a:p>
        </p:txBody>
      </p:sp>
      <p:sp>
        <p:nvSpPr>
          <p:cNvPr id="4" name="Text Box 3"/>
          <p:cNvSpPr txBox="1">
            <a:spLocks noChangeArrowheads="1"/>
          </p:cNvSpPr>
          <p:nvPr/>
        </p:nvSpPr>
        <p:spPr bwMode="auto">
          <a:xfrm>
            <a:off x="1043046" y="3169996"/>
            <a:ext cx="6860923" cy="1728192"/>
          </a:xfrm>
          <a:prstGeom prst="rect">
            <a:avLst/>
          </a:prstGeom>
          <a:solidFill>
            <a:schemeClr val="accent2">
              <a:alpha val="50000"/>
            </a:schemeClr>
          </a:solidFill>
          <a:ln w="9525">
            <a:noFill/>
            <a:miter lim="800000"/>
            <a:headEnd/>
            <a:tailEnd/>
          </a:ln>
          <a:effectLst/>
        </p:spPr>
        <p:txBody>
          <a:bodyPr wrap="none"/>
          <a:lstStyle/>
          <a:p>
            <a:pPr algn="r">
              <a:spcBef>
                <a:spcPct val="50000"/>
              </a:spcBef>
            </a:pPr>
            <a:r>
              <a:rPr lang="en-US" altLang="ja-JP" sz="2800">
                <a:solidFill>
                  <a:srgbClr val="008000"/>
                </a:solidFill>
                <a:ea typeface="HG正楷書体-PRO" pitchFamily="66" charset="-128"/>
              </a:rPr>
              <a:t>In-flight</a:t>
            </a:r>
            <a:endParaRPr lang="en-US" altLang="ja-JP" sz="2400">
              <a:solidFill>
                <a:srgbClr val="008000"/>
              </a:solidFill>
              <a:ea typeface="ＭＳ 明朝" pitchFamily="17" charset="-128"/>
            </a:endParaRPr>
          </a:p>
        </p:txBody>
      </p:sp>
      <p:sp>
        <p:nvSpPr>
          <p:cNvPr id="5" name="Text Box 4"/>
          <p:cNvSpPr txBox="1">
            <a:spLocks noChangeArrowheads="1"/>
          </p:cNvSpPr>
          <p:nvPr/>
        </p:nvSpPr>
        <p:spPr bwMode="auto">
          <a:xfrm>
            <a:off x="1043608" y="1685732"/>
            <a:ext cx="6858025" cy="1512168"/>
          </a:xfrm>
          <a:prstGeom prst="rect">
            <a:avLst/>
          </a:prstGeom>
          <a:solidFill>
            <a:schemeClr val="bg2">
              <a:alpha val="50000"/>
            </a:schemeClr>
          </a:solidFill>
          <a:ln w="9525">
            <a:noFill/>
            <a:miter lim="800000"/>
            <a:headEnd/>
            <a:tailEnd/>
          </a:ln>
          <a:effectLst/>
        </p:spPr>
        <p:txBody>
          <a:bodyPr wrap="none"/>
          <a:lstStyle/>
          <a:p>
            <a:pPr algn="r">
              <a:spcBef>
                <a:spcPct val="50000"/>
              </a:spcBef>
            </a:pPr>
            <a:r>
              <a:rPr lang="en-US" altLang="ja-JP" sz="2800">
                <a:solidFill>
                  <a:srgbClr val="993300"/>
                </a:solidFill>
                <a:ea typeface="HG正楷書体-PRO" pitchFamily="66" charset="-128"/>
              </a:rPr>
              <a:t>Pre-flight</a:t>
            </a:r>
            <a:endParaRPr lang="en-US" altLang="ja-JP" sz="2800">
              <a:solidFill>
                <a:srgbClr val="CC0000"/>
              </a:solidFill>
              <a:latin typeface="Century" pitchFamily="18" charset="0"/>
              <a:ea typeface="ＭＳ 明朝" pitchFamily="17" charset="-128"/>
            </a:endParaRP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ジャパネスク">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FB5F57E013D3A4DB33485A3E71C567D" ma:contentTypeVersion="0" ma:contentTypeDescription="Create a new document." ma:contentTypeScope="" ma:versionID="a95e6c41f05adc40ef6bdbc903e159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C832E9-C716-400B-82BD-E861DDD081D3}"/>
</file>

<file path=customXml/itemProps2.xml><?xml version="1.0" encoding="utf-8"?>
<ds:datastoreItem xmlns:ds="http://schemas.openxmlformats.org/officeDocument/2006/customXml" ds:itemID="{88C15D6E-6D29-49C5-BE95-11264EE2706D}"/>
</file>

<file path=customXml/itemProps3.xml><?xml version="1.0" encoding="utf-8"?>
<ds:datastoreItem xmlns:ds="http://schemas.openxmlformats.org/officeDocument/2006/customXml" ds:itemID="{98E216FC-AA72-45DF-898A-9D5C0FA4E100}"/>
</file>

<file path=docProps/app.xml><?xml version="1.0" encoding="utf-8"?>
<Properties xmlns="http://schemas.openxmlformats.org/officeDocument/2006/extended-properties" xmlns:vt="http://schemas.openxmlformats.org/officeDocument/2006/docPropsVTypes">
  <Template>Equity</Template>
  <TotalTime>3026</TotalTime>
  <Words>2547</Words>
  <Application>Microsoft Office PowerPoint</Application>
  <PresentationFormat>画面に合わせる (4:3)</PresentationFormat>
  <Paragraphs>476</Paragraphs>
  <Slides>23</Slides>
  <Notes>23</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25" baseType="lpstr">
      <vt:lpstr>ジャパネスク</vt:lpstr>
      <vt:lpstr>Acrobat Document</vt:lpstr>
      <vt:lpstr>Air  Traffic  Management  Center</vt:lpstr>
      <vt:lpstr>Table of contents</vt:lpstr>
      <vt:lpstr>Operational  arrangement  in  ATMC</vt:lpstr>
      <vt:lpstr>Role of other organization in ATMC</vt:lpstr>
      <vt:lpstr> Air Traffic Flow　Management</vt:lpstr>
      <vt:lpstr>Capacity Management</vt:lpstr>
      <vt:lpstr>ATFM Route management and Route coordination</vt:lpstr>
      <vt:lpstr>ATFM Service (Traffic volume monitoring method)</vt:lpstr>
      <vt:lpstr>ATFM Service (Flow control methods)</vt:lpstr>
      <vt:lpstr>CDM ATFM</vt:lpstr>
      <vt:lpstr>スライド 11</vt:lpstr>
      <vt:lpstr> Air Space Management</vt:lpstr>
      <vt:lpstr>スライド 13</vt:lpstr>
      <vt:lpstr>Civil Training/Testing Areas</vt:lpstr>
      <vt:lpstr>スライド 15</vt:lpstr>
      <vt:lpstr>スライド 16</vt:lpstr>
      <vt:lpstr>スライド 17</vt:lpstr>
      <vt:lpstr>Oceanic Air Traffic Management</vt:lpstr>
      <vt:lpstr>スライド 19</vt:lpstr>
      <vt:lpstr>スライド 20</vt:lpstr>
      <vt:lpstr>Automatic Dependant Surveillance</vt:lpstr>
      <vt:lpstr>Aircraft data display </vt:lpstr>
      <vt:lpstr>スライド 23</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ATM SERVICE in JAPAN</dc:title>
  <dc:creator>test</dc:creator>
  <cp:lastModifiedBy>test</cp:lastModifiedBy>
  <cp:revision>277</cp:revision>
  <dcterms:created xsi:type="dcterms:W3CDTF">2013-08-14T04:52:52Z</dcterms:created>
  <dcterms:modified xsi:type="dcterms:W3CDTF">2014-01-31T09:16:41Z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1760981</vt:lpwstr>
  </property>
  <property fmtid="{D5CDD505-2E9C-101B-9397-08002B2CF9AE}" pid="3" name="NXPowerLiteSettings">
    <vt:lpwstr>F7000400038000</vt:lpwstr>
  </property>
  <property fmtid="{D5CDD505-2E9C-101B-9397-08002B2CF9AE}" pid="4" name="NXPowerLiteVersion">
    <vt:lpwstr>D5.0.9</vt:lpwstr>
  </property>
  <property fmtid="{D5CDD505-2E9C-101B-9397-08002B2CF9AE}" pid="5" name="ContentTypeId">
    <vt:lpwstr>0x0101005FB5F57E013D3A4DB33485A3E71C567D</vt:lpwstr>
  </property>
</Properties>
</file>