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1.xml" ContentType="application/vnd.openxmlformats-officedocument.theme+xml"/>
  <Override PartName="/ppt/charts/chart7.xml" ContentType="application/vnd.openxmlformats-officedocument.drawingml.chart+xml"/>
  <Override PartName="/ppt/notesMasters/notesMaster1.xml" ContentType="application/vnd.openxmlformats-officedocument.presentationml.notesMaster+xml"/>
  <Override PartName="/ppt/charts/chart4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1" r:id="rId5"/>
    <p:sldId id="267" r:id="rId6"/>
    <p:sldId id="268" r:id="rId7"/>
    <p:sldId id="269" r:id="rId8"/>
    <p:sldId id="262" r:id="rId9"/>
    <p:sldId id="263" r:id="rId10"/>
    <p:sldId id="275" r:id="rId11"/>
    <p:sldId id="265" r:id="rId12"/>
    <p:sldId id="276" r:id="rId13"/>
    <p:sldId id="273" r:id="rId14"/>
    <p:sldId id="271" r:id="rId15"/>
    <p:sldId id="274" r:id="rId16"/>
    <p:sldId id="277" r:id="rId17"/>
    <p:sldId id="27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9900"/>
    <a:srgbClr val="FF66FF"/>
    <a:srgbClr val="00FF99"/>
    <a:srgbClr val="FF00FF"/>
    <a:srgbClr val="92D05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ocean%20analysis\&#65288;&#25522;&#36617;&#65289;CPDLC&#35299;&#26512;2009%206&#26376;_2011%207&#26376;\&#65288;&#25522;&#36617;&#65289;CPDLC&#35299;&#26512;\&#65288;&#25522;&#36617;&#65289;allcitypai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ocean%20analysis\&#65288;&#25522;&#36617;&#65289;CPDLC&#35299;&#26512;2009%206&#26376;_2011%207&#26376;\&#65288;&#25522;&#36617;&#65289;CPDLC&#35299;&#26512;\&#65288;&#25522;&#36617;&#65289;allcitypair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ocean%20analysis\&#65288;&#25522;&#36617;&#65289;CPDLC&#35299;&#26512;2009%206&#26376;_2011%207&#26376;\&#65288;&#25522;&#36617;&#65289;CPDLC&#35299;&#26512;\&#65288;&#25522;&#36617;&#65289;Unable&#29575;&#35299;&#2651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JICA\2011_2012_2013ocean%20traffic%20coun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msg%20cut\3&#26376;4&#26085;-10&#26085;(JST)&#20132;&#36890;&#37327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h-hirabayashi.ENRI\Desktop\2013&#19978;&#21322;&#26399;%20ocen%20msg&#35299;&#26512;\3&#26376;4&#26085;-10&#26085;(JST)&#20132;&#36890;&#37327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-hirabayashi.ENRI\Desktop\2013&#19978;&#21322;&#26399;%20ocen%20msg&#35299;&#26512;\2013_f_m_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/>
              </a:solidFill>
            </c:spPr>
          </c:dPt>
          <c:dPt>
            <c:idx val="1"/>
            <c:bubble3D val="0"/>
            <c:spPr>
              <a:solidFill>
                <a:srgbClr val="CCFF66"/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cat>
            <c:strRef>
              <c:f>まとめ!$J$24:$M$24</c:f>
              <c:strCache>
                <c:ptCount val="4"/>
                <c:pt idx="0">
                  <c:v>上昇リクエスト</c:v>
                </c:pt>
                <c:pt idx="1">
                  <c:v>降下リクエスト</c:v>
                </c:pt>
                <c:pt idx="2">
                  <c:v>ブロック高度リクエスト</c:v>
                </c:pt>
                <c:pt idx="3">
                  <c:v>その他</c:v>
                </c:pt>
              </c:strCache>
            </c:strRef>
          </c:cat>
          <c:val>
            <c:numRef>
              <c:f>まとめ!$J$25:$M$25</c:f>
              <c:numCache>
                <c:formatCode>General</c:formatCode>
                <c:ptCount val="4"/>
                <c:pt idx="0">
                  <c:v>16075</c:v>
                </c:pt>
                <c:pt idx="1">
                  <c:v>842</c:v>
                </c:pt>
                <c:pt idx="2">
                  <c:v>529</c:v>
                </c:pt>
                <c:pt idx="3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6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Unableリプライ率グラフ!$B$35</c:f>
              <c:strCache>
                <c:ptCount val="1"/>
                <c:pt idx="0">
                  <c:v>Unable reply ratio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diamond"/>
            <c:size val="7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cat>
            <c:numRef>
              <c:f>Unableリプライ率グラフ!$A$36:$A$48</c:f>
              <c:numCache>
                <c:formatCode>[$-409]mmmm\-yy;@</c:formatCode>
                <c:ptCount val="13"/>
                <c:pt idx="0">
                  <c:v>39965</c:v>
                </c:pt>
                <c:pt idx="1">
                  <c:v>40026</c:v>
                </c:pt>
                <c:pt idx="2">
                  <c:v>40148</c:v>
                </c:pt>
                <c:pt idx="3">
                  <c:v>40210</c:v>
                </c:pt>
                <c:pt idx="4">
                  <c:v>40330</c:v>
                </c:pt>
                <c:pt idx="5">
                  <c:v>40391</c:v>
                </c:pt>
                <c:pt idx="6">
                  <c:v>40513</c:v>
                </c:pt>
                <c:pt idx="7">
                  <c:v>40575</c:v>
                </c:pt>
                <c:pt idx="8">
                  <c:v>40725</c:v>
                </c:pt>
                <c:pt idx="9">
                  <c:v>40787</c:v>
                </c:pt>
                <c:pt idx="10">
                  <c:v>40848</c:v>
                </c:pt>
                <c:pt idx="11">
                  <c:v>40909</c:v>
                </c:pt>
                <c:pt idx="12">
                  <c:v>41091</c:v>
                </c:pt>
              </c:numCache>
            </c:numRef>
          </c:cat>
          <c:val>
            <c:numRef>
              <c:f>Unableリプライ率グラフ!$B$36:$B$48</c:f>
              <c:numCache>
                <c:formatCode>0%</c:formatCode>
                <c:ptCount val="13"/>
                <c:pt idx="0">
                  <c:v>0.21812596006144394</c:v>
                </c:pt>
                <c:pt idx="1">
                  <c:v>0.24747134187457856</c:v>
                </c:pt>
                <c:pt idx="2">
                  <c:v>0.22877122877122877</c:v>
                </c:pt>
                <c:pt idx="3">
                  <c:v>0.18829268292682927</c:v>
                </c:pt>
                <c:pt idx="4">
                  <c:v>0.25768476128188356</c:v>
                </c:pt>
                <c:pt idx="5">
                  <c:v>0.2560386473429952</c:v>
                </c:pt>
                <c:pt idx="6">
                  <c:v>0.24416666666666667</c:v>
                </c:pt>
                <c:pt idx="7">
                  <c:v>0.28471615720524018</c:v>
                </c:pt>
                <c:pt idx="8">
                  <c:v>0.24969987995198079</c:v>
                </c:pt>
                <c:pt idx="9">
                  <c:v>0.26984126984126983</c:v>
                </c:pt>
                <c:pt idx="10">
                  <c:v>0.27350427350427353</c:v>
                </c:pt>
                <c:pt idx="11">
                  <c:v>0.25791855203619912</c:v>
                </c:pt>
                <c:pt idx="12">
                  <c:v>0.26081938834391227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Unableリプライ率グラフ!$C$35</c:f>
              <c:strCache>
                <c:ptCount val="1"/>
                <c:pt idx="0">
                  <c:v>Moving Average</c:v>
                </c:pt>
              </c:strCache>
            </c:strRef>
          </c:tx>
          <c:spPr>
            <a:ln w="508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Unableリプライ率グラフ!$A$36:$A$48</c:f>
              <c:numCache>
                <c:formatCode>[$-409]mmmm\-yy;@</c:formatCode>
                <c:ptCount val="13"/>
                <c:pt idx="0">
                  <c:v>39965</c:v>
                </c:pt>
                <c:pt idx="1">
                  <c:v>40026</c:v>
                </c:pt>
                <c:pt idx="2">
                  <c:v>40148</c:v>
                </c:pt>
                <c:pt idx="3">
                  <c:v>40210</c:v>
                </c:pt>
                <c:pt idx="4">
                  <c:v>40330</c:v>
                </c:pt>
                <c:pt idx="5">
                  <c:v>40391</c:v>
                </c:pt>
                <c:pt idx="6">
                  <c:v>40513</c:v>
                </c:pt>
                <c:pt idx="7">
                  <c:v>40575</c:v>
                </c:pt>
                <c:pt idx="8">
                  <c:v>40725</c:v>
                </c:pt>
                <c:pt idx="9">
                  <c:v>40787</c:v>
                </c:pt>
                <c:pt idx="10">
                  <c:v>40848</c:v>
                </c:pt>
                <c:pt idx="11">
                  <c:v>40909</c:v>
                </c:pt>
                <c:pt idx="12">
                  <c:v>41091</c:v>
                </c:pt>
              </c:numCache>
            </c:numRef>
          </c:cat>
          <c:val>
            <c:numRef>
              <c:f>Unableリプライ率グラフ!$C$36:$C$48</c:f>
              <c:numCache>
                <c:formatCode>General</c:formatCode>
                <c:ptCount val="13"/>
                <c:pt idx="2" formatCode="0%">
                  <c:v>0.2324352879027998</c:v>
                </c:pt>
                <c:pt idx="3" formatCode="0%">
                  <c:v>0.22485038472499289</c:v>
                </c:pt>
                <c:pt idx="4" formatCode="0%">
                  <c:v>0.22953586497890296</c:v>
                </c:pt>
                <c:pt idx="5" formatCode="0%">
                  <c:v>0.24014251781472684</c:v>
                </c:pt>
                <c:pt idx="6" formatCode="0%">
                  <c:v>0.25336374002280504</c:v>
                </c:pt>
                <c:pt idx="7" formatCode="0%">
                  <c:v>0.2606848287928018</c:v>
                </c:pt>
                <c:pt idx="8" formatCode="0%">
                  <c:v>0.25804038893044129</c:v>
                </c:pt>
                <c:pt idx="9" formatCode="0%">
                  <c:v>0.26607387140902872</c:v>
                </c:pt>
                <c:pt idx="10" formatCode="0%">
                  <c:v>0.26347173144876324</c:v>
                </c:pt>
                <c:pt idx="11" formatCode="0%">
                  <c:v>0.26828617191671117</c:v>
                </c:pt>
                <c:pt idx="12" formatCode="0%">
                  <c:v>0.26434426229508196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391168"/>
        <c:axId val="98392704"/>
      </c:lineChart>
      <c:dateAx>
        <c:axId val="98391168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nextTo"/>
        <c:crossAx val="98392704"/>
        <c:crosses val="autoZero"/>
        <c:auto val="1"/>
        <c:lblOffset val="100"/>
        <c:baseTimeUnit val="months"/>
      </c:dateAx>
      <c:valAx>
        <c:axId val="983927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391168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8479793916497547"/>
          <c:y val="0.46720873432487608"/>
          <c:w val="0.43373903919164691"/>
          <c:h val="0.1867206182560513"/>
        </c:manualLayout>
      </c:layout>
      <c:overlay val="1"/>
      <c:spPr>
        <a:solidFill>
          <a:sysClr val="window" lastClr="FFFFFF"/>
        </a:solidFill>
        <a:ln>
          <a:solidFill>
            <a:schemeClr val="bg1">
              <a:lumMod val="75000"/>
            </a:schemeClr>
          </a:solidFill>
        </a:ln>
      </c:spPr>
    </c:legend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4"/>
          <c:order val="0"/>
          <c:tx>
            <c:v>0-3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交通量ｖｓUnable率!$A$73:$A$85</c:f>
              <c:numCache>
                <c:formatCode>General</c:formatCode>
                <c:ptCount val="13"/>
                <c:pt idx="0">
                  <c:v>368</c:v>
                </c:pt>
                <c:pt idx="1">
                  <c:v>418</c:v>
                </c:pt>
                <c:pt idx="2">
                  <c:v>335</c:v>
                </c:pt>
                <c:pt idx="3">
                  <c:v>353</c:v>
                </c:pt>
                <c:pt idx="4">
                  <c:v>471</c:v>
                </c:pt>
                <c:pt idx="5">
                  <c:v>517</c:v>
                </c:pt>
                <c:pt idx="6">
                  <c:v>409</c:v>
                </c:pt>
                <c:pt idx="7">
                  <c:v>443</c:v>
                </c:pt>
                <c:pt idx="8">
                  <c:v>437</c:v>
                </c:pt>
                <c:pt idx="9">
                  <c:v>497</c:v>
                </c:pt>
                <c:pt idx="10">
                  <c:v>409</c:v>
                </c:pt>
                <c:pt idx="11">
                  <c:v>404</c:v>
                </c:pt>
                <c:pt idx="12">
                  <c:v>487</c:v>
                </c:pt>
              </c:numCache>
            </c:numRef>
          </c:xVal>
          <c:yVal>
            <c:numRef>
              <c:f>交通量ｖｓUnable率!$B$73:$B$85</c:f>
              <c:numCache>
                <c:formatCode>0%</c:formatCode>
                <c:ptCount val="13"/>
                <c:pt idx="0">
                  <c:v>0.17</c:v>
                </c:pt>
                <c:pt idx="1">
                  <c:v>0.18461538461538463</c:v>
                </c:pt>
                <c:pt idx="2">
                  <c:v>0.11594202898550725</c:v>
                </c:pt>
                <c:pt idx="3">
                  <c:v>0.1</c:v>
                </c:pt>
                <c:pt idx="4">
                  <c:v>0.21875</c:v>
                </c:pt>
                <c:pt idx="5">
                  <c:v>0.15853658536585366</c:v>
                </c:pt>
                <c:pt idx="6">
                  <c:v>0.14606741573033707</c:v>
                </c:pt>
                <c:pt idx="7">
                  <c:v>0.1276595744680851</c:v>
                </c:pt>
                <c:pt idx="8">
                  <c:v>0.24</c:v>
                </c:pt>
                <c:pt idx="9">
                  <c:v>0.17647058823529413</c:v>
                </c:pt>
                <c:pt idx="10">
                  <c:v>0.23376623376623376</c:v>
                </c:pt>
                <c:pt idx="11">
                  <c:v>0.16923076923076924</c:v>
                </c:pt>
                <c:pt idx="12">
                  <c:v>0.2076923076923077</c:v>
                </c:pt>
              </c:numCache>
            </c:numRef>
          </c:yVal>
          <c:smooth val="0"/>
        </c:ser>
        <c:ser>
          <c:idx val="5"/>
          <c:order val="1"/>
          <c:tx>
            <c:v>3-6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交通量ｖｓUnable率!$A$86:$A$98</c:f>
              <c:numCache>
                <c:formatCode>General</c:formatCode>
                <c:ptCount val="13"/>
                <c:pt idx="0">
                  <c:v>654</c:v>
                </c:pt>
                <c:pt idx="1">
                  <c:v>723</c:v>
                </c:pt>
                <c:pt idx="2">
                  <c:v>721</c:v>
                </c:pt>
                <c:pt idx="3">
                  <c:v>711</c:v>
                </c:pt>
                <c:pt idx="4">
                  <c:v>835</c:v>
                </c:pt>
                <c:pt idx="5">
                  <c:v>878</c:v>
                </c:pt>
                <c:pt idx="6">
                  <c:v>757</c:v>
                </c:pt>
                <c:pt idx="7">
                  <c:v>814</c:v>
                </c:pt>
                <c:pt idx="8">
                  <c:v>851</c:v>
                </c:pt>
                <c:pt idx="9">
                  <c:v>942</c:v>
                </c:pt>
                <c:pt idx="10">
                  <c:v>733</c:v>
                </c:pt>
                <c:pt idx="11">
                  <c:v>783</c:v>
                </c:pt>
                <c:pt idx="12">
                  <c:v>899</c:v>
                </c:pt>
              </c:numCache>
            </c:numRef>
          </c:xVal>
          <c:yVal>
            <c:numRef>
              <c:f>交通量ｖｓUnable率!$B$86:$B$98</c:f>
              <c:numCache>
                <c:formatCode>0%</c:formatCode>
                <c:ptCount val="13"/>
                <c:pt idx="0">
                  <c:v>0.21708185053380782</c:v>
                </c:pt>
                <c:pt idx="1">
                  <c:v>0.27358490566037735</c:v>
                </c:pt>
                <c:pt idx="2">
                  <c:v>0.25</c:v>
                </c:pt>
                <c:pt idx="3">
                  <c:v>0.20754716981132076</c:v>
                </c:pt>
                <c:pt idx="4">
                  <c:v>0.32169576059850374</c:v>
                </c:pt>
                <c:pt idx="5">
                  <c:v>0.25153374233128833</c:v>
                </c:pt>
                <c:pt idx="6">
                  <c:v>0.25347222222222221</c:v>
                </c:pt>
                <c:pt idx="7">
                  <c:v>0.35820895522388058</c:v>
                </c:pt>
                <c:pt idx="8">
                  <c:v>0.26420454545454547</c:v>
                </c:pt>
                <c:pt idx="9">
                  <c:v>0.24324324324324326</c:v>
                </c:pt>
                <c:pt idx="10">
                  <c:v>0.33734939759036142</c:v>
                </c:pt>
                <c:pt idx="11">
                  <c:v>0.31428571428571428</c:v>
                </c:pt>
                <c:pt idx="12">
                  <c:v>0.34382566585956414</c:v>
                </c:pt>
              </c:numCache>
            </c:numRef>
          </c:yVal>
          <c:smooth val="0"/>
        </c:ser>
        <c:ser>
          <c:idx val="6"/>
          <c:order val="2"/>
          <c:tx>
            <c:v>6-9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交通量ｖｓUnable率!$A$99:$A$111</c:f>
              <c:numCache>
                <c:formatCode>General</c:formatCode>
                <c:ptCount val="13"/>
                <c:pt idx="0">
                  <c:v>588</c:v>
                </c:pt>
                <c:pt idx="1">
                  <c:v>626</c:v>
                </c:pt>
                <c:pt idx="2">
                  <c:v>525</c:v>
                </c:pt>
                <c:pt idx="3">
                  <c:v>547</c:v>
                </c:pt>
                <c:pt idx="4">
                  <c:v>685</c:v>
                </c:pt>
                <c:pt idx="5">
                  <c:v>716</c:v>
                </c:pt>
                <c:pt idx="6">
                  <c:v>624</c:v>
                </c:pt>
                <c:pt idx="7">
                  <c:v>699</c:v>
                </c:pt>
                <c:pt idx="8">
                  <c:v>675</c:v>
                </c:pt>
                <c:pt idx="9">
                  <c:v>675</c:v>
                </c:pt>
                <c:pt idx="10">
                  <c:v>632</c:v>
                </c:pt>
                <c:pt idx="11">
                  <c:v>611</c:v>
                </c:pt>
                <c:pt idx="12">
                  <c:v>679</c:v>
                </c:pt>
              </c:numCache>
            </c:numRef>
          </c:xVal>
          <c:yVal>
            <c:numRef>
              <c:f>交通量ｖｓUnable率!$B$99:$B$111</c:f>
              <c:numCache>
                <c:formatCode>0%</c:formatCode>
                <c:ptCount val="13"/>
                <c:pt idx="0">
                  <c:v>0.24</c:v>
                </c:pt>
                <c:pt idx="1">
                  <c:v>0.21787709497206703</c:v>
                </c:pt>
                <c:pt idx="2">
                  <c:v>0.11578947368421053</c:v>
                </c:pt>
                <c:pt idx="3">
                  <c:v>0.20967741935483872</c:v>
                </c:pt>
                <c:pt idx="4">
                  <c:v>0.2046783625730994</c:v>
                </c:pt>
                <c:pt idx="5">
                  <c:v>0.2541436464088398</c:v>
                </c:pt>
                <c:pt idx="6">
                  <c:v>0.18253968253968253</c:v>
                </c:pt>
                <c:pt idx="7">
                  <c:v>0.31746031746031744</c:v>
                </c:pt>
                <c:pt idx="8">
                  <c:v>0.21546961325966851</c:v>
                </c:pt>
                <c:pt idx="9">
                  <c:v>0.27333333333333332</c:v>
                </c:pt>
                <c:pt idx="10">
                  <c:v>0.28484848484848485</c:v>
                </c:pt>
                <c:pt idx="11">
                  <c:v>0.19607843137254902</c:v>
                </c:pt>
                <c:pt idx="12">
                  <c:v>0.22685185185185186</c:v>
                </c:pt>
              </c:numCache>
            </c:numRef>
          </c:yVal>
          <c:smooth val="0"/>
        </c:ser>
        <c:ser>
          <c:idx val="7"/>
          <c:order val="3"/>
          <c:tx>
            <c:v>9-12</c:v>
          </c:tx>
          <c:spPr>
            <a:ln w="28575">
              <a:noFill/>
            </a:ln>
          </c:spPr>
          <c:marker>
            <c:symbol val="diamond"/>
            <c:size val="6"/>
          </c:marker>
          <c:xVal>
            <c:numRef>
              <c:f>交通量ｖｓUnable率!$A$112:$A$124</c:f>
              <c:numCache>
                <c:formatCode>General</c:formatCode>
                <c:ptCount val="13"/>
                <c:pt idx="0">
                  <c:v>549</c:v>
                </c:pt>
                <c:pt idx="1">
                  <c:v>560</c:v>
                </c:pt>
                <c:pt idx="2">
                  <c:v>518</c:v>
                </c:pt>
                <c:pt idx="3">
                  <c:v>534</c:v>
                </c:pt>
                <c:pt idx="4">
                  <c:v>616</c:v>
                </c:pt>
                <c:pt idx="5">
                  <c:v>595</c:v>
                </c:pt>
                <c:pt idx="6">
                  <c:v>599</c:v>
                </c:pt>
                <c:pt idx="7">
                  <c:v>635</c:v>
                </c:pt>
                <c:pt idx="8">
                  <c:v>600</c:v>
                </c:pt>
                <c:pt idx="9">
                  <c:v>578</c:v>
                </c:pt>
                <c:pt idx="10">
                  <c:v>611</c:v>
                </c:pt>
                <c:pt idx="11">
                  <c:v>589</c:v>
                </c:pt>
                <c:pt idx="12">
                  <c:v>666</c:v>
                </c:pt>
              </c:numCache>
            </c:numRef>
          </c:xVal>
          <c:yVal>
            <c:numRef>
              <c:f>交通量ｖｓUnable率!$B$112:$B$124</c:f>
              <c:numCache>
                <c:formatCode>0%</c:formatCode>
                <c:ptCount val="13"/>
                <c:pt idx="0">
                  <c:v>0.22</c:v>
                </c:pt>
                <c:pt idx="1">
                  <c:v>0.24050632911392406</c:v>
                </c:pt>
                <c:pt idx="2">
                  <c:v>0.29452054794520549</c:v>
                </c:pt>
                <c:pt idx="3">
                  <c:v>0.14503816793893129</c:v>
                </c:pt>
                <c:pt idx="4">
                  <c:v>0.30875576036866359</c:v>
                </c:pt>
                <c:pt idx="5">
                  <c:v>0.26548672566371684</c:v>
                </c:pt>
                <c:pt idx="6">
                  <c:v>0.29891304347826086</c:v>
                </c:pt>
                <c:pt idx="7">
                  <c:v>0.27878787878787881</c:v>
                </c:pt>
                <c:pt idx="8">
                  <c:v>0.2608695652173913</c:v>
                </c:pt>
                <c:pt idx="9">
                  <c:v>0.26635514018691586</c:v>
                </c:pt>
                <c:pt idx="10">
                  <c:v>0.26344086021505375</c:v>
                </c:pt>
                <c:pt idx="11">
                  <c:v>0.20930232558139536</c:v>
                </c:pt>
                <c:pt idx="12">
                  <c:v>0.2131782945736434</c:v>
                </c:pt>
              </c:numCache>
            </c:numRef>
          </c:yVal>
          <c:smooth val="0"/>
        </c:ser>
        <c:ser>
          <c:idx val="0"/>
          <c:order val="4"/>
          <c:tx>
            <c:v>12-15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交通量ｖｓUnable率!$A$125:$A$137</c:f>
              <c:numCache>
                <c:formatCode>General</c:formatCode>
                <c:ptCount val="13"/>
                <c:pt idx="0">
                  <c:v>588</c:v>
                </c:pt>
                <c:pt idx="1">
                  <c:v>605</c:v>
                </c:pt>
                <c:pt idx="2">
                  <c:v>676</c:v>
                </c:pt>
                <c:pt idx="3">
                  <c:v>661</c:v>
                </c:pt>
                <c:pt idx="4">
                  <c:v>643</c:v>
                </c:pt>
                <c:pt idx="5">
                  <c:v>685</c:v>
                </c:pt>
                <c:pt idx="6">
                  <c:v>665</c:v>
                </c:pt>
                <c:pt idx="7">
                  <c:v>706</c:v>
                </c:pt>
                <c:pt idx="8">
                  <c:v>559</c:v>
                </c:pt>
                <c:pt idx="9">
                  <c:v>590</c:v>
                </c:pt>
                <c:pt idx="10">
                  <c:v>673</c:v>
                </c:pt>
                <c:pt idx="11">
                  <c:v>702</c:v>
                </c:pt>
                <c:pt idx="12">
                  <c:v>646</c:v>
                </c:pt>
              </c:numCache>
            </c:numRef>
          </c:xVal>
          <c:yVal>
            <c:numRef>
              <c:f>交通量ｖｓUnable率!$B$125:$B$137</c:f>
              <c:numCache>
                <c:formatCode>0%</c:formatCode>
                <c:ptCount val="13"/>
                <c:pt idx="0">
                  <c:v>0.2</c:v>
                </c:pt>
                <c:pt idx="1">
                  <c:v>0.27461139896373055</c:v>
                </c:pt>
                <c:pt idx="2">
                  <c:v>0.28640776699029125</c:v>
                </c:pt>
                <c:pt idx="3">
                  <c:v>0.22099447513812154</c:v>
                </c:pt>
                <c:pt idx="4">
                  <c:v>0.27272727272727271</c:v>
                </c:pt>
                <c:pt idx="5">
                  <c:v>0.33193277310924368</c:v>
                </c:pt>
                <c:pt idx="6">
                  <c:v>0.29508196721311475</c:v>
                </c:pt>
                <c:pt idx="7">
                  <c:v>0.31188118811881188</c:v>
                </c:pt>
                <c:pt idx="8">
                  <c:v>0.20085470085470086</c:v>
                </c:pt>
                <c:pt idx="9">
                  <c:v>0.31578947368421051</c:v>
                </c:pt>
                <c:pt idx="10">
                  <c:v>0.28504672897196259</c:v>
                </c:pt>
                <c:pt idx="11">
                  <c:v>0.31288343558282211</c:v>
                </c:pt>
                <c:pt idx="12">
                  <c:v>0.21428571428571427</c:v>
                </c:pt>
              </c:numCache>
            </c:numRef>
          </c:yVal>
          <c:smooth val="0"/>
        </c:ser>
        <c:ser>
          <c:idx val="1"/>
          <c:order val="5"/>
          <c:tx>
            <c:v>15-18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交通量ｖｓUnable率!$A$34:$A$46</c:f>
              <c:numCache>
                <c:formatCode>General</c:formatCode>
                <c:ptCount val="13"/>
                <c:pt idx="0">
                  <c:v>375</c:v>
                </c:pt>
                <c:pt idx="1">
                  <c:v>508</c:v>
                </c:pt>
                <c:pt idx="2">
                  <c:v>457</c:v>
                </c:pt>
                <c:pt idx="3">
                  <c:v>403</c:v>
                </c:pt>
                <c:pt idx="4">
                  <c:v>538</c:v>
                </c:pt>
                <c:pt idx="5">
                  <c:v>575</c:v>
                </c:pt>
                <c:pt idx="6">
                  <c:v>557</c:v>
                </c:pt>
                <c:pt idx="7">
                  <c:v>557</c:v>
                </c:pt>
                <c:pt idx="8">
                  <c:v>601</c:v>
                </c:pt>
                <c:pt idx="9">
                  <c:v>581</c:v>
                </c:pt>
                <c:pt idx="10">
                  <c:v>539</c:v>
                </c:pt>
                <c:pt idx="11">
                  <c:v>482</c:v>
                </c:pt>
                <c:pt idx="12">
                  <c:v>597</c:v>
                </c:pt>
              </c:numCache>
            </c:numRef>
          </c:xVal>
          <c:yVal>
            <c:numRef>
              <c:f>交通量ｖｓUnable率!$B$34:$B$46</c:f>
              <c:numCache>
                <c:formatCode>0%</c:formatCode>
                <c:ptCount val="13"/>
                <c:pt idx="0">
                  <c:v>0.26190476190476192</c:v>
                </c:pt>
                <c:pt idx="1">
                  <c:v>0.31550802139037432</c:v>
                </c:pt>
                <c:pt idx="2">
                  <c:v>0.25</c:v>
                </c:pt>
                <c:pt idx="3">
                  <c:v>0.24603174603174602</c:v>
                </c:pt>
                <c:pt idx="4">
                  <c:v>0.20886075949367089</c:v>
                </c:pt>
                <c:pt idx="5">
                  <c:v>0.27083333333333331</c:v>
                </c:pt>
                <c:pt idx="6">
                  <c:v>0.25</c:v>
                </c:pt>
                <c:pt idx="7">
                  <c:v>0.28484848484848485</c:v>
                </c:pt>
                <c:pt idx="8">
                  <c:v>0.32413793103448274</c:v>
                </c:pt>
                <c:pt idx="9">
                  <c:v>0.35245901639344263</c:v>
                </c:pt>
                <c:pt idx="10">
                  <c:v>0.24242424242424243</c:v>
                </c:pt>
                <c:pt idx="11">
                  <c:v>0.30434782608695654</c:v>
                </c:pt>
                <c:pt idx="12">
                  <c:v>0.27385892116182575</c:v>
                </c:pt>
              </c:numCache>
            </c:numRef>
          </c:yVal>
          <c:smooth val="0"/>
        </c:ser>
        <c:ser>
          <c:idx val="2"/>
          <c:order val="6"/>
          <c:tx>
            <c:v>18-21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交通量ｖｓUnable率!$A$47:$A$59</c:f>
              <c:numCache>
                <c:formatCode>General</c:formatCode>
                <c:ptCount val="13"/>
                <c:pt idx="0">
                  <c:v>333</c:v>
                </c:pt>
                <c:pt idx="1">
                  <c:v>394</c:v>
                </c:pt>
                <c:pt idx="2">
                  <c:v>298</c:v>
                </c:pt>
                <c:pt idx="3">
                  <c:v>298</c:v>
                </c:pt>
                <c:pt idx="4">
                  <c:v>421</c:v>
                </c:pt>
                <c:pt idx="5">
                  <c:v>471</c:v>
                </c:pt>
                <c:pt idx="6">
                  <c:v>392</c:v>
                </c:pt>
                <c:pt idx="7">
                  <c:v>378</c:v>
                </c:pt>
                <c:pt idx="8">
                  <c:v>455</c:v>
                </c:pt>
                <c:pt idx="9">
                  <c:v>417</c:v>
                </c:pt>
                <c:pt idx="10">
                  <c:v>368</c:v>
                </c:pt>
                <c:pt idx="11">
                  <c:v>342</c:v>
                </c:pt>
                <c:pt idx="12">
                  <c:v>416</c:v>
                </c:pt>
              </c:numCache>
            </c:numRef>
          </c:xVal>
          <c:yVal>
            <c:numRef>
              <c:f>交通量ｖｓUnable率!$B$47:$B$59</c:f>
              <c:numCache>
                <c:formatCode>0%</c:formatCode>
                <c:ptCount val="13"/>
                <c:pt idx="0">
                  <c:v>0.2</c:v>
                </c:pt>
                <c:pt idx="1">
                  <c:v>0.25657894736842107</c:v>
                </c:pt>
                <c:pt idx="2">
                  <c:v>0.125</c:v>
                </c:pt>
                <c:pt idx="3">
                  <c:v>0.12987012987012986</c:v>
                </c:pt>
                <c:pt idx="4">
                  <c:v>0.19548872180451127</c:v>
                </c:pt>
                <c:pt idx="5">
                  <c:v>0.2988505747126437</c:v>
                </c:pt>
                <c:pt idx="6">
                  <c:v>0.25</c:v>
                </c:pt>
                <c:pt idx="7">
                  <c:v>0.18181818181818182</c:v>
                </c:pt>
                <c:pt idx="8">
                  <c:v>0.26845637583892618</c:v>
                </c:pt>
                <c:pt idx="9">
                  <c:v>0.26470588235294118</c:v>
                </c:pt>
                <c:pt idx="10">
                  <c:v>0.25</c:v>
                </c:pt>
                <c:pt idx="11">
                  <c:v>0.22857142857142856</c:v>
                </c:pt>
                <c:pt idx="12">
                  <c:v>0.30813953488372092</c:v>
                </c:pt>
              </c:numCache>
            </c:numRef>
          </c:yVal>
          <c:smooth val="0"/>
        </c:ser>
        <c:ser>
          <c:idx val="3"/>
          <c:order val="7"/>
          <c:tx>
            <c:v>21-0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交通量ｖｓUnable率!$A$60:$A$72</c:f>
              <c:numCache>
                <c:formatCode>General</c:formatCode>
                <c:ptCount val="13"/>
                <c:pt idx="0">
                  <c:v>313</c:v>
                </c:pt>
                <c:pt idx="1">
                  <c:v>346</c:v>
                </c:pt>
                <c:pt idx="2">
                  <c:v>260</c:v>
                </c:pt>
                <c:pt idx="3">
                  <c:v>259</c:v>
                </c:pt>
                <c:pt idx="4">
                  <c:v>352</c:v>
                </c:pt>
                <c:pt idx="5">
                  <c:v>387</c:v>
                </c:pt>
                <c:pt idx="6">
                  <c:v>281</c:v>
                </c:pt>
                <c:pt idx="7">
                  <c:v>315</c:v>
                </c:pt>
                <c:pt idx="8">
                  <c:v>307</c:v>
                </c:pt>
                <c:pt idx="9">
                  <c:v>321</c:v>
                </c:pt>
                <c:pt idx="10">
                  <c:v>266</c:v>
                </c:pt>
                <c:pt idx="11">
                  <c:v>235</c:v>
                </c:pt>
                <c:pt idx="12">
                  <c:v>288</c:v>
                </c:pt>
              </c:numCache>
            </c:numRef>
          </c:xVal>
          <c:yVal>
            <c:numRef>
              <c:f>交通量ｖｓUnable率!$B$60:$B$72</c:f>
              <c:numCache>
                <c:formatCode>0%</c:formatCode>
                <c:ptCount val="13"/>
                <c:pt idx="0">
                  <c:v>0.20512820512820512</c:v>
                </c:pt>
                <c:pt idx="1">
                  <c:v>0.10344827586206896</c:v>
                </c:pt>
                <c:pt idx="2">
                  <c:v>0.18367346938775511</c:v>
                </c:pt>
                <c:pt idx="3">
                  <c:v>9.7560975609756101E-2</c:v>
                </c:pt>
                <c:pt idx="4">
                  <c:v>0.12658227848101267</c:v>
                </c:pt>
                <c:pt idx="5">
                  <c:v>0.13084112149532709</c:v>
                </c:pt>
                <c:pt idx="6">
                  <c:v>0.13636363636363635</c:v>
                </c:pt>
                <c:pt idx="7">
                  <c:v>0.16949152542372881</c:v>
                </c:pt>
                <c:pt idx="8">
                  <c:v>8.5365853658536592E-2</c:v>
                </c:pt>
                <c:pt idx="9">
                  <c:v>0.16883116883116883</c:v>
                </c:pt>
                <c:pt idx="10">
                  <c:v>0.17741935483870969</c:v>
                </c:pt>
                <c:pt idx="11">
                  <c:v>6.6666666666666666E-2</c:v>
                </c:pt>
                <c:pt idx="12">
                  <c:v>0.15189873417721519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096256"/>
        <c:axId val="100118912"/>
      </c:scatterChart>
      <c:valAx>
        <c:axId val="100096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No. Traffic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118912"/>
        <c:crosses val="autoZero"/>
        <c:crossBetween val="midCat"/>
      </c:valAx>
      <c:valAx>
        <c:axId val="100118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"Unable" reply ratio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00096256"/>
        <c:crosses val="autoZero"/>
        <c:crossBetween val="midCat"/>
      </c:valAx>
      <c:spPr>
        <a:solidFill>
          <a:schemeClr val="tx1"/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tx1"/>
    </a:solidFill>
  </c:spPr>
  <c:txPr>
    <a:bodyPr/>
    <a:lstStyle/>
    <a:p>
      <a:pPr>
        <a:defRPr sz="1050" b="0">
          <a:solidFill>
            <a:schemeClr val="bg1"/>
          </a:solidFill>
          <a:latin typeface="+mn-lt"/>
        </a:defRPr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explosion val="3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1200" b="1"/>
                </a:pPr>
                <a:endParaRPr lang="ja-JP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Sheet1!$A$52:$A$53</c:f>
              <c:strCache>
                <c:ptCount val="2"/>
                <c:pt idx="0">
                  <c:v>Altitude change will be OK</c:v>
                </c:pt>
                <c:pt idx="1">
                  <c:v>o</c:v>
                </c:pt>
              </c:strCache>
            </c:strRef>
          </c:cat>
          <c:val>
            <c:numRef>
              <c:f>Sheet1!$B$52:$B$53</c:f>
              <c:numCache>
                <c:formatCode>General</c:formatCode>
                <c:ptCount val="2"/>
                <c:pt idx="0">
                  <c:v>28</c:v>
                </c:pt>
                <c:pt idx="1">
                  <c:v>91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949348539817417E-2"/>
          <c:y val="4.1020775354273023E-2"/>
          <c:w val="0.87195915013274372"/>
          <c:h val="0.85710069604469707"/>
        </c:manualLayout>
      </c:layout>
      <c:pie3DChart>
        <c:varyColors val="1"/>
        <c:ser>
          <c:idx val="0"/>
          <c:order val="0"/>
          <c:spPr>
            <a:solidFill>
              <a:srgbClr val="6600FF">
                <a:alpha val="70196"/>
              </a:srgbClr>
            </a:solidFill>
            <a:ln>
              <a:solidFill>
                <a:srgbClr val="00B050"/>
              </a:solidFill>
            </a:ln>
          </c:spPr>
          <c:explosion val="15"/>
          <c:dPt>
            <c:idx val="0"/>
            <c:bubble3D val="0"/>
            <c:explosion val="1"/>
            <c:spPr>
              <a:solidFill>
                <a:srgbClr val="00FF99"/>
              </a:solidFill>
              <a:ln w="38100">
                <a:solidFill>
                  <a:srgbClr val="00B050"/>
                </a:solidFill>
              </a:ln>
            </c:spPr>
          </c:dPt>
          <c:dPt>
            <c:idx val="1"/>
            <c:bubble3D val="0"/>
            <c:spPr>
              <a:solidFill>
                <a:srgbClr val="FF66FF"/>
              </a:solidFill>
              <a:ln w="38100">
                <a:solidFill>
                  <a:srgbClr val="FF66FF"/>
                </a:solidFill>
              </a:ln>
            </c:spPr>
          </c:dPt>
          <c:dLbls>
            <c:dLbl>
              <c:idx val="0"/>
              <c:layout>
                <c:manualLayout>
                  <c:x val="-0.21992357470237464"/>
                  <c:y val="-0.21912571644409928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tx1"/>
                      </a:solidFill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25367531821983"/>
                  <c:y val="0.15164236567389069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tx1"/>
                        </a:solidFill>
                      </a:defRPr>
                    </a:pPr>
                    <a:r>
                      <a:rPr lang="en-US" altLang="ja-JP" sz="1800" b="1" dirty="0" smtClean="0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lang="en-US" altLang="en-US" sz="1800" b="1" dirty="0">
                        <a:solidFill>
                          <a:schemeClr val="tx1"/>
                        </a:solidFill>
                      </a:rPr>
                      <a:t>
28%</a:t>
                    </a:r>
                    <a:endParaRPr lang="en-US" altLang="en-US" sz="1800" b="1" dirty="0">
                      <a:solidFill>
                        <a:srgbClr val="FF00FF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CPDLC機割合!$B$17:$B$18</c:f>
              <c:strCache>
                <c:ptCount val="2"/>
                <c:pt idx="0">
                  <c:v>CPDLC</c:v>
                </c:pt>
                <c:pt idx="1">
                  <c:v>non CPDLC</c:v>
                </c:pt>
              </c:strCache>
            </c:strRef>
          </c:cat>
          <c:val>
            <c:numRef>
              <c:f>CPDLC機割合!$C$17:$C$18</c:f>
              <c:numCache>
                <c:formatCode>General</c:formatCode>
                <c:ptCount val="2"/>
                <c:pt idx="0">
                  <c:v>6925</c:v>
                </c:pt>
                <c:pt idx="1">
                  <c:v>2686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'Unableリプライ率とのグラフ (2)'!$B$34</c:f>
              <c:strCache>
                <c:ptCount val="1"/>
                <c:pt idx="0">
                  <c:v>Traffic No.</c:v>
                </c:pt>
              </c:strCache>
            </c:strRef>
          </c:tx>
          <c:spPr>
            <a:solidFill>
              <a:srgbClr val="92D050">
                <a:alpha val="30000"/>
              </a:srgbClr>
            </a:solidFill>
            <a:ln>
              <a:solidFill>
                <a:srgbClr val="92D050"/>
              </a:solidFill>
            </a:ln>
          </c:spPr>
          <c:invertIfNegative val="0"/>
          <c:cat>
            <c:numRef>
              <c:f>'Unableリプライ率とのグラフ (2)'!$A$35:$A$58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'Unableリプライ率とのグラフ (2)'!$B$35:$B$58</c:f>
              <c:numCache>
                <c:formatCode>General</c:formatCode>
                <c:ptCount val="24"/>
                <c:pt idx="0">
                  <c:v>475</c:v>
                </c:pt>
                <c:pt idx="1">
                  <c:v>661</c:v>
                </c:pt>
                <c:pt idx="2">
                  <c:v>1236</c:v>
                </c:pt>
                <c:pt idx="3">
                  <c:v>1701</c:v>
                </c:pt>
                <c:pt idx="4">
                  <c:v>1755</c:v>
                </c:pt>
                <c:pt idx="5">
                  <c:v>1576</c:v>
                </c:pt>
                <c:pt idx="6">
                  <c:v>1202</c:v>
                </c:pt>
                <c:pt idx="7">
                  <c:v>1028</c:v>
                </c:pt>
                <c:pt idx="8">
                  <c:v>1149</c:v>
                </c:pt>
                <c:pt idx="9">
                  <c:v>1235</c:v>
                </c:pt>
                <c:pt idx="10">
                  <c:v>1200</c:v>
                </c:pt>
                <c:pt idx="11">
                  <c:v>1339</c:v>
                </c:pt>
                <c:pt idx="12">
                  <c:v>1449</c:v>
                </c:pt>
                <c:pt idx="13">
                  <c:v>1513</c:v>
                </c:pt>
                <c:pt idx="14">
                  <c:v>1404</c:v>
                </c:pt>
                <c:pt idx="15">
                  <c:v>1298</c:v>
                </c:pt>
                <c:pt idx="16">
                  <c:v>1133</c:v>
                </c:pt>
                <c:pt idx="17">
                  <c:v>1019</c:v>
                </c:pt>
                <c:pt idx="18">
                  <c:v>832</c:v>
                </c:pt>
                <c:pt idx="19">
                  <c:v>595</c:v>
                </c:pt>
                <c:pt idx="20">
                  <c:v>556</c:v>
                </c:pt>
                <c:pt idx="21">
                  <c:v>486</c:v>
                </c:pt>
                <c:pt idx="22">
                  <c:v>486</c:v>
                </c:pt>
                <c:pt idx="23">
                  <c:v>428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97413376"/>
        <c:axId val="97411840"/>
      </c:barChart>
      <c:lineChart>
        <c:grouping val="standard"/>
        <c:varyColors val="0"/>
        <c:ser>
          <c:idx val="2"/>
          <c:order val="1"/>
          <c:tx>
            <c:strRef>
              <c:f>'Unableリプライ率とのグラフ (2)'!$C$34</c:f>
              <c:strCache>
                <c:ptCount val="1"/>
                <c:pt idx="0">
                  <c:v>CPDLC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'Unableリプライ率とのグラフ (2)'!$A$35:$A$58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'Unableリプライ率とのグラフ (2)'!$C$35:$C$58</c:f>
              <c:numCache>
                <c:formatCode>0%</c:formatCode>
                <c:ptCount val="24"/>
                <c:pt idx="0">
                  <c:v>0.15555555555555556</c:v>
                </c:pt>
                <c:pt idx="1">
                  <c:v>0.18055555555555555</c:v>
                </c:pt>
                <c:pt idx="2">
                  <c:v>0.16756756756756758</c:v>
                </c:pt>
                <c:pt idx="3">
                  <c:v>0.36599423631123917</c:v>
                </c:pt>
                <c:pt idx="4">
                  <c:v>0.33114035087719296</c:v>
                </c:pt>
                <c:pt idx="5">
                  <c:v>0.19521912350597609</c:v>
                </c:pt>
                <c:pt idx="6">
                  <c:v>0.17721518987341772</c:v>
                </c:pt>
                <c:pt idx="7">
                  <c:v>0.21951219512195122</c:v>
                </c:pt>
                <c:pt idx="8">
                  <c:v>0.22754491017964071</c:v>
                </c:pt>
                <c:pt idx="9">
                  <c:v>0.22346368715083798</c:v>
                </c:pt>
                <c:pt idx="10">
                  <c:v>0.22689075630252101</c:v>
                </c:pt>
                <c:pt idx="11">
                  <c:v>0.30493273542600896</c:v>
                </c:pt>
                <c:pt idx="12">
                  <c:v>0.28378378378378377</c:v>
                </c:pt>
                <c:pt idx="13">
                  <c:v>0.27830188679245282</c:v>
                </c:pt>
                <c:pt idx="14">
                  <c:v>0.32291666666666669</c:v>
                </c:pt>
                <c:pt idx="15">
                  <c:v>0.26111111111111113</c:v>
                </c:pt>
                <c:pt idx="16">
                  <c:v>0.26609442060085836</c:v>
                </c:pt>
                <c:pt idx="17">
                  <c:v>0.2541436464088398</c:v>
                </c:pt>
                <c:pt idx="18">
                  <c:v>0.21978021978021978</c:v>
                </c:pt>
                <c:pt idx="19">
                  <c:v>0.24074074074074073</c:v>
                </c:pt>
                <c:pt idx="20">
                  <c:v>0.125</c:v>
                </c:pt>
                <c:pt idx="21">
                  <c:v>8.771929824561403E-2</c:v>
                </c:pt>
                <c:pt idx="22">
                  <c:v>0.11627906976744186</c:v>
                </c:pt>
                <c:pt idx="23">
                  <c:v>0.11627906976744186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'Unableリプライ率とのグラフ (2)'!$D$34</c:f>
              <c:strCache>
                <c:ptCount val="1"/>
                <c:pt idx="0">
                  <c:v>HF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'Unableリプライ率とのグラフ (2)'!$A$35:$A$58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'Unableリプライ率とのグラフ (2)'!$D$35:$D$58</c:f>
              <c:numCache>
                <c:formatCode>0%</c:formatCode>
                <c:ptCount val="24"/>
                <c:pt idx="0">
                  <c:v>0.1111111111111111</c:v>
                </c:pt>
                <c:pt idx="1">
                  <c:v>0.24242424242424243</c:v>
                </c:pt>
                <c:pt idx="2">
                  <c:v>0.35064935064935066</c:v>
                </c:pt>
                <c:pt idx="3">
                  <c:v>0.31428571428571428</c:v>
                </c:pt>
                <c:pt idx="4">
                  <c:v>0.35365853658536583</c:v>
                </c:pt>
                <c:pt idx="5">
                  <c:v>0.23076923076923078</c:v>
                </c:pt>
                <c:pt idx="6">
                  <c:v>0.30909090909090908</c:v>
                </c:pt>
                <c:pt idx="7">
                  <c:v>0.23728813559322035</c:v>
                </c:pt>
                <c:pt idx="8">
                  <c:v>0.29166666666666669</c:v>
                </c:pt>
                <c:pt idx="9">
                  <c:v>0.41935483870967744</c:v>
                </c:pt>
                <c:pt idx="10">
                  <c:v>0.40540540540540543</c:v>
                </c:pt>
                <c:pt idx="11">
                  <c:v>0.38297872340425532</c:v>
                </c:pt>
                <c:pt idx="12">
                  <c:v>0.47457627118644069</c:v>
                </c:pt>
                <c:pt idx="13">
                  <c:v>0.41791044776119401</c:v>
                </c:pt>
                <c:pt idx="14">
                  <c:v>0.32758620689655171</c:v>
                </c:pt>
                <c:pt idx="15">
                  <c:v>0.35135135135135137</c:v>
                </c:pt>
                <c:pt idx="16">
                  <c:v>0.45833333333333331</c:v>
                </c:pt>
                <c:pt idx="17">
                  <c:v>0.33333333333333331</c:v>
                </c:pt>
                <c:pt idx="18">
                  <c:v>0.36363636363636365</c:v>
                </c:pt>
                <c:pt idx="19">
                  <c:v>0.31428571428571428</c:v>
                </c:pt>
                <c:pt idx="20">
                  <c:v>0.21052631578947367</c:v>
                </c:pt>
                <c:pt idx="21">
                  <c:v>0.18181818181818182</c:v>
                </c:pt>
                <c:pt idx="22">
                  <c:v>0.40476190476190477</c:v>
                </c:pt>
                <c:pt idx="23">
                  <c:v>0.1875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'Unableリプライ率とのグラフ (2)'!$E$34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'Unableリプライ率とのグラフ (2)'!$A$35:$A$58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cat>
          <c:val>
            <c:numRef>
              <c:f>'Unableリプライ率とのグラフ (2)'!$E$35:$E$58</c:f>
              <c:numCache>
                <c:formatCode>0%</c:formatCode>
                <c:ptCount val="24"/>
                <c:pt idx="0">
                  <c:v>0.1388888888888889</c:v>
                </c:pt>
                <c:pt idx="1">
                  <c:v>0.2</c:v>
                </c:pt>
                <c:pt idx="2">
                  <c:v>0.22137404580152673</c:v>
                </c:pt>
                <c:pt idx="3">
                  <c:v>0.35398230088495575</c:v>
                </c:pt>
                <c:pt idx="4">
                  <c:v>0.33457249070631973</c:v>
                </c:pt>
                <c:pt idx="5">
                  <c:v>0.20253164556962025</c:v>
                </c:pt>
                <c:pt idx="6">
                  <c:v>0.21126760563380281</c:v>
                </c:pt>
                <c:pt idx="7">
                  <c:v>0.22527472527472528</c:v>
                </c:pt>
                <c:pt idx="8">
                  <c:v>0.24686192468619247</c:v>
                </c:pt>
                <c:pt idx="9">
                  <c:v>0.25238095238095237</c:v>
                </c:pt>
                <c:pt idx="10">
                  <c:v>0.25090909090909091</c:v>
                </c:pt>
                <c:pt idx="11">
                  <c:v>0.31851851851851853</c:v>
                </c:pt>
                <c:pt idx="12">
                  <c:v>0.32384341637010677</c:v>
                </c:pt>
                <c:pt idx="13">
                  <c:v>0.31182795698924731</c:v>
                </c:pt>
                <c:pt idx="14">
                  <c:v>0.32400000000000001</c:v>
                </c:pt>
                <c:pt idx="15">
                  <c:v>0.27649769585253459</c:v>
                </c:pt>
                <c:pt idx="16">
                  <c:v>0.29893238434163699</c:v>
                </c:pt>
                <c:pt idx="17">
                  <c:v>0.26905829596412556</c:v>
                </c:pt>
                <c:pt idx="18">
                  <c:v>0.26666666666666666</c:v>
                </c:pt>
                <c:pt idx="19">
                  <c:v>0.25874125874125875</c:v>
                </c:pt>
                <c:pt idx="20">
                  <c:v>0.15686274509803921</c:v>
                </c:pt>
                <c:pt idx="21">
                  <c:v>0.12222222222222222</c:v>
                </c:pt>
                <c:pt idx="22">
                  <c:v>0.25882352941176473</c:v>
                </c:pt>
                <c:pt idx="23">
                  <c:v>0.14666666666666667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399168"/>
        <c:axId val="97401856"/>
      </c:lineChart>
      <c:catAx>
        <c:axId val="97399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(UTC)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ja-JP"/>
          </a:p>
        </c:txPr>
        <c:crossAx val="97401856"/>
        <c:crosses val="autoZero"/>
        <c:auto val="1"/>
        <c:lblAlgn val="ctr"/>
        <c:lblOffset val="100"/>
        <c:noMultiLvlLbl val="0"/>
      </c:catAx>
      <c:valAx>
        <c:axId val="974018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ja-JP"/>
          </a:p>
        </c:txPr>
        <c:crossAx val="97399168"/>
        <c:crosses val="autoZero"/>
        <c:crossBetween val="between"/>
      </c:valAx>
      <c:valAx>
        <c:axId val="9741184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ja-JP"/>
          </a:p>
        </c:txPr>
        <c:crossAx val="97413376"/>
        <c:crosses val="max"/>
        <c:crossBetween val="between"/>
      </c:valAx>
      <c:catAx>
        <c:axId val="97413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741184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9.6863091968869372E-2"/>
          <c:y val="4.2129653978920018E-2"/>
          <c:w val="0.77126266211601768"/>
          <c:h val="0.10284202078046029"/>
        </c:manualLayout>
      </c:layout>
      <c:overlay val="1"/>
      <c:txPr>
        <a:bodyPr/>
        <a:lstStyle/>
        <a:p>
          <a:pPr>
            <a:defRPr>
              <a:latin typeface="+mn-lt"/>
            </a:defRPr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+mn-lt"/>
        </a:defRPr>
      </a:pPr>
      <a:endParaRPr lang="ja-JP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南太平洋_日本!$G$34</c:f>
              <c:strCache>
                <c:ptCount val="1"/>
                <c:pt idx="0">
                  <c:v>南太平洋⇒日本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南太平洋_日本!$F$35:$F$37</c:f>
              <c:strCache>
                <c:ptCount val="3"/>
                <c:pt idx="0">
                  <c:v>2月</c:v>
                </c:pt>
                <c:pt idx="1">
                  <c:v>3月</c:v>
                </c:pt>
                <c:pt idx="2">
                  <c:v>4月</c:v>
                </c:pt>
              </c:strCache>
            </c:strRef>
          </c:cat>
          <c:val>
            <c:numRef>
              <c:f>南太平洋_日本!$G$35:$G$37</c:f>
              <c:numCache>
                <c:formatCode>General</c:formatCode>
                <c:ptCount val="3"/>
                <c:pt idx="0">
                  <c:v>30</c:v>
                </c:pt>
                <c:pt idx="1">
                  <c:v>57</c:v>
                </c:pt>
                <c:pt idx="2">
                  <c:v>110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448320"/>
        <c:axId val="97449856"/>
      </c:barChart>
      <c:catAx>
        <c:axId val="97448320"/>
        <c:scaling>
          <c:orientation val="minMax"/>
        </c:scaling>
        <c:delete val="0"/>
        <c:axPos val="b"/>
        <c:majorTickMark val="none"/>
        <c:minorTickMark val="none"/>
        <c:tickLblPos val="nextTo"/>
        <c:crossAx val="97449856"/>
        <c:crosses val="autoZero"/>
        <c:auto val="1"/>
        <c:lblAlgn val="ctr"/>
        <c:lblOffset val="100"/>
        <c:noMultiLvlLbl val="0"/>
      </c:catAx>
      <c:valAx>
        <c:axId val="974498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ja-JP" altLang="en-US" dirty="0" smtClean="0"/>
                  <a:t>高度変更リクエスト件数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7448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="0"/>
      </a:pPr>
      <a:endParaRPr lang="ja-JP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0.88468</cdr:x>
      <cdr:y>0.19175</cdr:y>
    </cdr:from>
    <cdr:to>
      <cdr:x>0.97762</cdr:x>
      <cdr:y>0.24515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895850" y="752475"/>
          <a:ext cx="514350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>
              <a:solidFill>
                <a:schemeClr val="bg1"/>
              </a:solidFill>
            </a:rPr>
            <a:t>UTC</a:t>
          </a:r>
          <a:endParaRPr lang="ja-JP" altLang="en-US" sz="110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0.09876</cdr:x>
      <cdr:y>0.68966</cdr:y>
    </cdr:from>
    <cdr:to>
      <cdr:x>0.80979</cdr:x>
      <cdr:y>0.81276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720080" y="2880320"/>
          <a:ext cx="5184576" cy="5141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altLang="ja-JP" sz="1800" dirty="0" smtClean="0">
              <a:solidFill>
                <a:srgbClr val="00B050"/>
              </a:solidFill>
            </a:rPr>
            <a:t>Cumulative</a:t>
          </a:r>
          <a:r>
            <a:rPr lang="en-US" altLang="ja-JP" sz="1800" baseline="0" dirty="0" smtClean="0">
              <a:solidFill>
                <a:srgbClr val="00B050"/>
              </a:solidFill>
            </a:rPr>
            <a:t> </a:t>
          </a:r>
          <a:r>
            <a:rPr lang="en-US" altLang="ja-JP" sz="1800" baseline="0" dirty="0">
              <a:solidFill>
                <a:srgbClr val="00B050"/>
              </a:solidFill>
            </a:rPr>
            <a:t>number of traffic during target day</a:t>
          </a:r>
          <a:endParaRPr lang="ja-JP" altLang="en-US" sz="1800" dirty="0">
            <a:solidFill>
              <a:srgbClr val="00B05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44F02-08AB-4FB5-B10D-50CA02F15452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DD241-505F-4936-8C1B-3EA20FD980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0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EE7AA-478E-4C7C-B280-80619428457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154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EE7AA-478E-4C7C-B280-80619428457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461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EE7AA-478E-4C7C-B280-80619428457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544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There</a:t>
            </a:r>
            <a:r>
              <a:rPr kumimoji="1" lang="en-US" altLang="ja-JP" baseline="0" dirty="0" smtClean="0"/>
              <a:t> are 60 and 59 unable reply in each two days.</a:t>
            </a:r>
          </a:p>
          <a:p>
            <a:r>
              <a:rPr kumimoji="1" lang="en-US" altLang="ja-JP" baseline="0" dirty="0" smtClean="0"/>
              <a:t>More commonly the case is the related aircraft fly the same track in the same direction.</a:t>
            </a:r>
          </a:p>
          <a:p>
            <a:r>
              <a:rPr kumimoji="1" lang="en-US" altLang="ja-JP" baseline="0" dirty="0" smtClean="0"/>
              <a:t>The same track with same altitude, that is affected longitudinal ATC separation.</a:t>
            </a:r>
          </a:p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EE7AA-478E-4C7C-B280-80619428457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538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EE7AA-478E-4C7C-B280-80619428457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394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We counted the cases could be answered their altitude change request if the capabilities improved to</a:t>
            </a:r>
            <a:r>
              <a:rPr kumimoji="1" lang="en-US" altLang="ja-JP" baseline="0" dirty="0" smtClean="0"/>
              <a:t> be applied shorter intervals.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28 cases were counted, their requests could be answered when their capabilities improved to RNP4 or RNAV10 and data link.</a:t>
            </a:r>
          </a:p>
          <a:p>
            <a:r>
              <a:rPr kumimoji="1" lang="en-US" altLang="ja-JP" baseline="0" dirty="0" smtClean="0"/>
              <a:t>This is about a quarter of altitude change request replied “unable”.</a:t>
            </a:r>
          </a:p>
          <a:p>
            <a:r>
              <a:rPr kumimoji="1" lang="en-US" altLang="ja-JP" baseline="0" dirty="0" smtClean="0"/>
              <a:t>There is a capability to reduce “unable reply ratio”, if more aircraft improve their navigation performance or data link function.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EE7AA-478E-4C7C-B280-80619428457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392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F5D1C-BF40-41B8-A465-51BEDD1CDC6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506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2014/1/31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mBtbJlbASATc-M&amp;tbnid=tqrEzRMHszHTUM:&amp;ved=0CAUQjRw&amp;url=http://ormainontorno.blogspot.com/2011/09/lalbatros.html&amp;ei=TMpxUtCzMYfZkQXbjoDIAQ&amp;bvm=bv.55819444,d.dGI&amp;psig=AFQjCNEvNYH6vWnLmjj7-7S2RKTG0mUFSg&amp;ust=138327539749313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url?sa=i&amp;rct=j&amp;q=&amp;esrc=s&amp;frm=1&amp;source=images&amp;cd=&amp;cad=rja&amp;docid=3Cq7H2e2t8m2SM&amp;tbnid=OdVy0GCZJqwMMM:&amp;ved=0CAUQjRw&amp;url=http://www.cyokinbako.net/idea/01.html&amp;ei=ygRyUrKxBYjlkAWS4IFo&amp;bvm=bv.55819444,d.dGI&amp;psig=AFQjCNExsckrDiA87F08Ma_JiSW7AYEACg&amp;ust=138329036488796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Analysis of ATC Communication messages Relevant to Altitude Change Requests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7664" y="3573016"/>
            <a:ext cx="6008712" cy="1270992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Electronic Navigation Research Institute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62170" y="58052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IPACG/39, 5-6 February 2014, </a:t>
            </a:r>
          </a:p>
          <a:p>
            <a:r>
              <a:rPr lang="en-US" altLang="ja-JP" dirty="0"/>
              <a:t>Fukuoka, Japan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630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512" y="764704"/>
            <a:ext cx="3600400" cy="10801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79512" y="3212976"/>
            <a:ext cx="3600400" cy="1089412"/>
          </a:xfrm>
          <a:prstGeom prst="rect">
            <a:avLst/>
          </a:prstGeom>
          <a:solidFill>
            <a:srgbClr val="00FF00">
              <a:alpha val="20000"/>
            </a:srgbClr>
          </a:solidFill>
          <a:ln w="127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79512" y="1916832"/>
            <a:ext cx="3600400" cy="12154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" name="直線コネクタ 2"/>
          <p:cNvCxnSpPr/>
          <p:nvPr/>
        </p:nvCxnSpPr>
        <p:spPr>
          <a:xfrm>
            <a:off x="395536" y="1340768"/>
            <a:ext cx="273630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889633"/>
              </p:ext>
            </p:extLst>
          </p:nvPr>
        </p:nvGraphicFramePr>
        <p:xfrm>
          <a:off x="4067945" y="836712"/>
          <a:ext cx="4680519" cy="3337560"/>
        </p:xfrm>
        <a:graphic>
          <a:graphicData uri="http://schemas.openxmlformats.org/drawingml/2006/table">
            <a:tbl>
              <a:tblPr firstRow="1" firstCol="1" lastRow="1" bandRow="1">
                <a:tableStyleId>{68D230F3-CF80-4859-8CE7-A43EE81993B5}</a:tableStyleId>
              </a:tblPr>
              <a:tblGrid>
                <a:gridCol w="3353065"/>
                <a:gridCol w="686962"/>
                <a:gridCol w="64049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Position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DAY1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DAY2</a:t>
                      </a:r>
                      <a:endParaRPr kumimoji="1" lang="ja-JP" alt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Same</a:t>
                      </a:r>
                      <a:r>
                        <a:rPr kumimoji="1" lang="ja-JP" altLang="en-US" sz="1600" b="1" dirty="0" smtClean="0"/>
                        <a:t> </a:t>
                      </a:r>
                      <a:r>
                        <a:rPr kumimoji="1" lang="en-US" altLang="ja-JP" sz="1600" b="1" dirty="0" smtClean="0"/>
                        <a:t>direction/same track</a:t>
                      </a:r>
                      <a:r>
                        <a:rPr kumimoji="1" lang="en-US" altLang="ja-JP" sz="1600" b="1" baseline="0" dirty="0" smtClean="0"/>
                        <a:t> </a:t>
                      </a:r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27</a:t>
                      </a:r>
                      <a:endParaRPr kumimoji="1" lang="ja-JP" altLang="en-US" sz="1800" b="1" dirty="0"/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/>
                        <a:t>37</a:t>
                      </a:r>
                      <a:endParaRPr kumimoji="1" lang="ja-JP" altLang="en-US" sz="1800" b="1" dirty="0"/>
                    </a:p>
                  </a:txBody>
                  <a:tcPr>
                    <a:solidFill>
                      <a:srgbClr val="DBEEF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Same</a:t>
                      </a:r>
                      <a:r>
                        <a:rPr kumimoji="1" lang="en-US" altLang="ja-JP" sz="1600" b="1" baseline="0" dirty="0" smtClean="0"/>
                        <a:t> direction/</a:t>
                      </a:r>
                      <a:r>
                        <a:rPr kumimoji="1" lang="en-US" altLang="ja-JP" sz="1600" b="1" dirty="0" smtClean="0"/>
                        <a:t>cross</a:t>
                      </a:r>
                      <a:r>
                        <a:rPr kumimoji="1" lang="en-US" altLang="ja-JP" sz="1600" b="1" baseline="0" dirty="0" smtClean="0"/>
                        <a:t> track</a:t>
                      </a:r>
                      <a:endParaRPr kumimoji="1" lang="en-US" altLang="ja-JP" sz="1600" b="1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5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5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Same direction /converging</a:t>
                      </a:r>
                      <a:r>
                        <a:rPr kumimoji="1" lang="en-US" altLang="ja-JP" sz="1600" b="1" baseline="0" dirty="0" smtClean="0"/>
                        <a:t> track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00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00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00FF00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Opposite direction/same track 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0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DBEEF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Opposite direction /cross</a:t>
                      </a:r>
                      <a:r>
                        <a:rPr kumimoji="1" lang="en-US" altLang="ja-JP" sz="1600" b="1" baseline="0" dirty="0" smtClean="0"/>
                        <a:t> track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7</a:t>
                      </a:r>
                      <a:endParaRPr kumimoji="1" lang="ja-JP" altLang="en-US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Opposite direction /converging</a:t>
                      </a:r>
                      <a:r>
                        <a:rPr kumimoji="1" lang="en-US" altLang="ja-JP" sz="1600" b="1" baseline="0" dirty="0" smtClean="0"/>
                        <a:t> track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00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0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00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2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00FF00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Unidentified*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22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2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/>
                        <a:t>TOTAL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60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59</a:t>
                      </a:r>
                      <a:endParaRPr kumimoji="1" lang="ja-JP" alt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タイトル 2"/>
          <p:cNvSpPr txBox="1">
            <a:spLocks/>
          </p:cNvSpPr>
          <p:nvPr/>
        </p:nvSpPr>
        <p:spPr>
          <a:xfrm>
            <a:off x="58746" y="44624"/>
            <a:ext cx="9085254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Positions with Related Aircraft</a:t>
            </a:r>
            <a:endParaRPr lang="ja-JP" altLang="en-US" sz="3200" b="1" dirty="0"/>
          </a:p>
        </p:txBody>
      </p:sp>
      <p:pic>
        <p:nvPicPr>
          <p:cNvPr id="10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8460" y="1115711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03343" y="1115711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直線コネクタ 14"/>
          <p:cNvCxnSpPr/>
          <p:nvPr/>
        </p:nvCxnSpPr>
        <p:spPr>
          <a:xfrm>
            <a:off x="611560" y="2573576"/>
            <a:ext cx="273630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cxnSpLocks/>
          </p:cNvCxnSpPr>
          <p:nvPr/>
        </p:nvCxnSpPr>
        <p:spPr>
          <a:xfrm>
            <a:off x="1319927" y="1997512"/>
            <a:ext cx="587777" cy="106276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539552" y="3549131"/>
            <a:ext cx="273630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1511032" y="3569021"/>
            <a:ext cx="1209507" cy="4081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4403" y="2348519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5378" y="3324074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9866">
            <a:off x="1410414" y="3752126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35489">
            <a:off x="1275652" y="2055717"/>
            <a:ext cx="384277" cy="45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テキスト ボックス 46"/>
          <p:cNvSpPr txBox="1"/>
          <p:nvPr/>
        </p:nvSpPr>
        <p:spPr>
          <a:xfrm>
            <a:off x="389679" y="908720"/>
            <a:ext cx="151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Same track</a:t>
            </a:r>
            <a:endParaRPr kumimoji="1" lang="ja-JP" altLang="en-US" b="1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763688" y="2096108"/>
            <a:ext cx="151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C</a:t>
            </a:r>
            <a:r>
              <a:rPr kumimoji="1" lang="en-US" altLang="ja-JP" b="1" dirty="0" smtClean="0"/>
              <a:t>ross track</a:t>
            </a:r>
            <a:endParaRPr kumimoji="1" lang="ja-JP" altLang="en-US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872925" y="3933056"/>
            <a:ext cx="2151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Converging  track</a:t>
            </a:r>
            <a:endParaRPr kumimoji="1" lang="ja-JP" altLang="en-US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4302388"/>
            <a:ext cx="85108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*Unidentified</a:t>
            </a:r>
          </a:p>
          <a:p>
            <a:r>
              <a:rPr lang="en-US" altLang="ja-JP" dirty="0" smtClean="0"/>
              <a:t>Unfound the related aircraft cause for “unable”. It is thought that securing altitude for the strategic reason or results from a coordination with neighboring ANSPs.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3528" y="5373216"/>
            <a:ext cx="8535694" cy="400110"/>
          </a:xfrm>
          <a:prstGeom prst="rect">
            <a:avLst/>
          </a:prstGeom>
          <a:solidFill>
            <a:schemeClr val="accent5">
              <a:lumMod val="60000"/>
              <a:lumOff val="40000"/>
              <a:alpha val="3019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The related aircraft fly the same track in the same direction in most of case.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92503" y="5877272"/>
            <a:ext cx="7739937" cy="830997"/>
          </a:xfrm>
          <a:prstGeom prst="rect">
            <a:avLst/>
          </a:prstGeom>
          <a:solidFill>
            <a:schemeClr val="bg1">
              <a:alpha val="30196"/>
            </a:schemeClr>
          </a:solidFill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/>
              <a:t>Flights on the same track with same altitude are affected longitudinal ATC separation.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2227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79512" y="4077072"/>
            <a:ext cx="8820472" cy="25922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81103" y="1844824"/>
            <a:ext cx="3861219" cy="166199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Aircraft 1	RNP10, D/L</a:t>
            </a:r>
          </a:p>
          <a:p>
            <a:r>
              <a:rPr lang="en-US" altLang="ja-JP" dirty="0" smtClean="0"/>
              <a:t>Aircraft </a:t>
            </a:r>
            <a:r>
              <a:rPr kumimoji="1" lang="en-US" altLang="ja-JP" dirty="0" smtClean="0"/>
              <a:t>2	Neither RNP nor D/L</a:t>
            </a:r>
          </a:p>
          <a:p>
            <a:endParaRPr lang="en-US" altLang="ja-JP" dirty="0" smtClean="0"/>
          </a:p>
          <a:p>
            <a:r>
              <a:rPr lang="en-US" altLang="ja-JP" sz="2400" dirty="0" smtClean="0"/>
              <a:t>Required 10 minutes (</a:t>
            </a:r>
            <a:r>
              <a:rPr lang="en-US" altLang="ja-JP" sz="2400" b="1" dirty="0" smtClean="0">
                <a:solidFill>
                  <a:srgbClr val="FF0066"/>
                </a:solidFill>
              </a:rPr>
              <a:t>80NM</a:t>
            </a:r>
            <a:r>
              <a:rPr lang="en-US" altLang="ja-JP" sz="2400" dirty="0" smtClean="0"/>
              <a:t>) separation</a:t>
            </a:r>
            <a:endParaRPr lang="en-US" altLang="ja-JP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76056" y="1844824"/>
            <a:ext cx="3528392" cy="129266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FF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/>
              <a:t>Aircraft </a:t>
            </a:r>
            <a:r>
              <a:rPr kumimoji="1" lang="en-US" altLang="ja-JP" dirty="0" smtClean="0"/>
              <a:t>1	RNP4, D/L</a:t>
            </a:r>
          </a:p>
          <a:p>
            <a:r>
              <a:rPr lang="en-US" altLang="ja-JP" dirty="0" smtClean="0"/>
              <a:t>Aircraft </a:t>
            </a:r>
            <a:r>
              <a:rPr kumimoji="1" lang="en-US" altLang="ja-JP" dirty="0" smtClean="0"/>
              <a:t>2	</a:t>
            </a:r>
            <a:r>
              <a:rPr lang="en-US" altLang="ja-JP" dirty="0"/>
              <a:t>RNP4, </a:t>
            </a:r>
            <a:r>
              <a:rPr lang="en-US" altLang="ja-JP" dirty="0" smtClean="0"/>
              <a:t>D/L</a:t>
            </a:r>
          </a:p>
          <a:p>
            <a:endParaRPr lang="en-US" altLang="ja-JP" dirty="0"/>
          </a:p>
          <a:p>
            <a:r>
              <a:rPr lang="en-US" altLang="ja-JP" sz="2400" dirty="0" smtClean="0"/>
              <a:t>Required </a:t>
            </a:r>
            <a:r>
              <a:rPr lang="en-US" altLang="ja-JP" sz="2400" b="1" dirty="0" smtClean="0">
                <a:solidFill>
                  <a:srgbClr val="FF0066"/>
                </a:solidFill>
              </a:rPr>
              <a:t>30NM</a:t>
            </a:r>
            <a:r>
              <a:rPr lang="en-US" altLang="ja-JP" sz="2400" dirty="0" smtClean="0"/>
              <a:t> separation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4283968" y="2331148"/>
            <a:ext cx="504056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539552" y="5589240"/>
            <a:ext cx="309634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二等辺三角形 10"/>
          <p:cNvSpPr>
            <a:spLocks/>
          </p:cNvSpPr>
          <p:nvPr/>
        </p:nvSpPr>
        <p:spPr>
          <a:xfrm rot="5400000">
            <a:off x="1298001" y="5441775"/>
            <a:ext cx="193504" cy="294931"/>
          </a:xfrm>
          <a:prstGeom prst="triangle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二等辺三角形 14"/>
          <p:cNvSpPr>
            <a:spLocks/>
          </p:cNvSpPr>
          <p:nvPr/>
        </p:nvSpPr>
        <p:spPr>
          <a:xfrm rot="5400000">
            <a:off x="2688722" y="5431881"/>
            <a:ext cx="193504" cy="294931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16" name="左中かっこ 15"/>
          <p:cNvSpPr/>
          <p:nvPr/>
        </p:nvSpPr>
        <p:spPr>
          <a:xfrm rot="16200000">
            <a:off x="1917565" y="5240320"/>
            <a:ext cx="230960" cy="1504863"/>
          </a:xfrm>
          <a:prstGeom prst="leftBrace">
            <a:avLst>
              <a:gd name="adj1" fmla="val 5620"/>
              <a:gd name="adj2" fmla="val 50832"/>
            </a:avLst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06260" y="6196662"/>
            <a:ext cx="156959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bg1"/>
                </a:solidFill>
              </a:rPr>
              <a:t>40NM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456981" y="4797152"/>
            <a:ext cx="114599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b="1" dirty="0" smtClean="0">
                <a:solidFill>
                  <a:srgbClr val="00FFFF"/>
                </a:solidFill>
              </a:rPr>
              <a:t>Aircraft 1</a:t>
            </a:r>
          </a:p>
          <a:p>
            <a:r>
              <a:rPr kumimoji="1" lang="en-US" altLang="ja-JP" sz="1400" b="1" dirty="0" smtClean="0">
                <a:solidFill>
                  <a:srgbClr val="00FFFF"/>
                </a:solidFill>
              </a:rPr>
              <a:t>FL330</a:t>
            </a:r>
            <a:endParaRPr kumimoji="1" lang="ja-JP" altLang="en-US" sz="1400" b="1" dirty="0">
              <a:solidFill>
                <a:srgbClr val="00FFFF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996331" y="4797152"/>
            <a:ext cx="114599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b="1" dirty="0" smtClean="0">
                <a:solidFill>
                  <a:srgbClr val="FFFF00"/>
                </a:solidFill>
              </a:rPr>
              <a:t>Aircraft 2</a:t>
            </a:r>
          </a:p>
          <a:p>
            <a:r>
              <a:rPr kumimoji="1" lang="en-US" altLang="ja-JP" sz="1400" b="1" dirty="0" smtClean="0">
                <a:solidFill>
                  <a:srgbClr val="FFFF00"/>
                </a:solidFill>
              </a:rPr>
              <a:t>FL340</a:t>
            </a:r>
            <a:endParaRPr kumimoji="1" lang="ja-JP" altLang="en-US" sz="1400" b="1" dirty="0">
              <a:solidFill>
                <a:srgbClr val="FFFF00"/>
              </a:solidFill>
            </a:endParaRPr>
          </a:p>
        </p:txBody>
      </p:sp>
      <p:cxnSp>
        <p:nvCxnSpPr>
          <p:cNvPr id="22" name="直線コネクタ 21"/>
          <p:cNvCxnSpPr>
            <a:endCxn id="11" idx="2"/>
          </p:cNvCxnSpPr>
          <p:nvPr/>
        </p:nvCxnSpPr>
        <p:spPr>
          <a:xfrm flipH="1">
            <a:off x="1247288" y="5025752"/>
            <a:ext cx="294931" cy="466737"/>
          </a:xfrm>
          <a:prstGeom prst="line">
            <a:avLst/>
          </a:prstGeom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20" idx="1"/>
          </p:cNvCxnSpPr>
          <p:nvPr/>
        </p:nvCxnSpPr>
        <p:spPr>
          <a:xfrm flipH="1">
            <a:off x="2654497" y="5025752"/>
            <a:ext cx="341834" cy="53135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001677" y="5589240"/>
            <a:ext cx="309634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二等辺三角形 29"/>
          <p:cNvSpPr>
            <a:spLocks/>
          </p:cNvSpPr>
          <p:nvPr/>
        </p:nvSpPr>
        <p:spPr>
          <a:xfrm rot="5400000">
            <a:off x="5760126" y="5441775"/>
            <a:ext cx="193504" cy="294931"/>
          </a:xfrm>
          <a:prstGeom prst="triangl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二等辺三角形 30"/>
          <p:cNvSpPr>
            <a:spLocks/>
          </p:cNvSpPr>
          <p:nvPr/>
        </p:nvSpPr>
        <p:spPr>
          <a:xfrm rot="5400000">
            <a:off x="7150847" y="5431881"/>
            <a:ext cx="193504" cy="294931"/>
          </a:xfrm>
          <a:prstGeom prst="triangl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32" name="左中かっこ 31"/>
          <p:cNvSpPr/>
          <p:nvPr/>
        </p:nvSpPr>
        <p:spPr>
          <a:xfrm rot="16200000">
            <a:off x="6379690" y="5240320"/>
            <a:ext cx="230960" cy="1504863"/>
          </a:xfrm>
          <a:prstGeom prst="leftBrace">
            <a:avLst>
              <a:gd name="adj1" fmla="val 5620"/>
              <a:gd name="adj2" fmla="val 50832"/>
            </a:avLst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168385" y="6196662"/>
            <a:ext cx="12266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bg1"/>
                </a:solidFill>
              </a:rPr>
              <a:t>40NM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19106" y="4797152"/>
            <a:ext cx="114599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b="1" dirty="0" smtClean="0">
                <a:solidFill>
                  <a:srgbClr val="00FF00"/>
                </a:solidFill>
              </a:rPr>
              <a:t>Aircraft 1</a:t>
            </a:r>
          </a:p>
          <a:p>
            <a:r>
              <a:rPr kumimoji="1" lang="en-US" altLang="ja-JP" sz="1400" b="1" dirty="0" smtClean="0">
                <a:solidFill>
                  <a:srgbClr val="00FF00"/>
                </a:solidFill>
              </a:rPr>
              <a:t>FL330</a:t>
            </a:r>
            <a:endParaRPr kumimoji="1" lang="ja-JP" altLang="en-US" sz="1400" b="1" dirty="0">
              <a:solidFill>
                <a:srgbClr val="00FF00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458456" y="4797152"/>
            <a:ext cx="1145992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400" b="1" dirty="0" smtClean="0">
                <a:solidFill>
                  <a:srgbClr val="00FF00"/>
                </a:solidFill>
              </a:rPr>
              <a:t>Aircraft 2</a:t>
            </a:r>
          </a:p>
          <a:p>
            <a:r>
              <a:rPr kumimoji="1" lang="en-US" altLang="ja-JP" sz="1400" b="1" dirty="0" smtClean="0">
                <a:solidFill>
                  <a:srgbClr val="00FF00"/>
                </a:solidFill>
              </a:rPr>
              <a:t>FL340</a:t>
            </a:r>
            <a:endParaRPr kumimoji="1" lang="ja-JP" altLang="en-US" sz="1400" b="1" dirty="0">
              <a:solidFill>
                <a:srgbClr val="00FF00"/>
              </a:solidFill>
            </a:endParaRPr>
          </a:p>
        </p:txBody>
      </p:sp>
      <p:cxnSp>
        <p:nvCxnSpPr>
          <p:cNvPr id="36" name="直線コネクタ 35"/>
          <p:cNvCxnSpPr>
            <a:endCxn id="30" idx="2"/>
          </p:cNvCxnSpPr>
          <p:nvPr/>
        </p:nvCxnSpPr>
        <p:spPr>
          <a:xfrm flipH="1">
            <a:off x="5709413" y="5025752"/>
            <a:ext cx="294931" cy="466737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5" idx="1"/>
          </p:cNvCxnSpPr>
          <p:nvPr/>
        </p:nvCxnSpPr>
        <p:spPr>
          <a:xfrm flipH="1">
            <a:off x="7116622" y="5025752"/>
            <a:ext cx="341834" cy="531357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角丸四角形吹き出し 38"/>
          <p:cNvSpPr/>
          <p:nvPr/>
        </p:nvSpPr>
        <p:spPr>
          <a:xfrm>
            <a:off x="110069" y="4016684"/>
            <a:ext cx="1596191" cy="726744"/>
          </a:xfrm>
          <a:prstGeom prst="wedgeRoundRectCallout">
            <a:avLst>
              <a:gd name="adj1" fmla="val 35300"/>
              <a:gd name="adj2" fmla="val 66061"/>
              <a:gd name="adj3" fmla="val 16667"/>
            </a:avLst>
          </a:prstGeom>
          <a:ln>
            <a:solidFill>
              <a:srgbClr val="00FF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400" b="1" dirty="0" smtClean="0"/>
              <a:t>Aircraft 1</a:t>
            </a:r>
            <a:r>
              <a:rPr lang="en-US" altLang="ja-JP" sz="1400" b="1" dirty="0"/>
              <a:t>:</a:t>
            </a:r>
          </a:p>
          <a:p>
            <a:r>
              <a:rPr lang="en-US" altLang="ja-JP" sz="1400" b="1" dirty="0" smtClean="0"/>
              <a:t>Request climb to FL350</a:t>
            </a:r>
            <a:endParaRPr kumimoji="1" lang="ja-JP" altLang="en-US" sz="1400" b="1" dirty="0"/>
          </a:p>
        </p:txBody>
      </p:sp>
      <p:sp>
        <p:nvSpPr>
          <p:cNvPr id="40" name="角丸四角形吹き出し 39"/>
          <p:cNvSpPr/>
          <p:nvPr/>
        </p:nvSpPr>
        <p:spPr>
          <a:xfrm>
            <a:off x="2033496" y="3757036"/>
            <a:ext cx="2024252" cy="612648"/>
          </a:xfrm>
          <a:prstGeom prst="wedgeRoundRectCallout">
            <a:avLst>
              <a:gd name="adj1" fmla="val -57316"/>
              <a:gd name="adj2" fmla="val -38880"/>
              <a:gd name="adj3" fmla="val 16667"/>
            </a:avLst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b="1" dirty="0" smtClean="0"/>
              <a:t>ATC:</a:t>
            </a:r>
          </a:p>
          <a:p>
            <a:r>
              <a:rPr lang="en-US" altLang="ja-JP" sz="1400" b="1" dirty="0" smtClean="0"/>
              <a:t>Unable, due to traffic</a:t>
            </a:r>
            <a:endParaRPr kumimoji="1" lang="ja-JP" altLang="en-US" sz="1400" b="1" dirty="0"/>
          </a:p>
        </p:txBody>
      </p:sp>
      <p:sp>
        <p:nvSpPr>
          <p:cNvPr id="42" name="角丸四角形吹き出し 41"/>
          <p:cNvSpPr/>
          <p:nvPr/>
        </p:nvSpPr>
        <p:spPr>
          <a:xfrm>
            <a:off x="6343100" y="3767408"/>
            <a:ext cx="2405364" cy="612648"/>
          </a:xfrm>
          <a:prstGeom prst="wedgeRoundRectCallout">
            <a:avLst>
              <a:gd name="adj1" fmla="val -55976"/>
              <a:gd name="adj2" fmla="val -43104"/>
              <a:gd name="adj3" fmla="val 16667"/>
            </a:avLst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b="1" dirty="0" smtClean="0"/>
              <a:t>ATC:</a:t>
            </a:r>
          </a:p>
          <a:p>
            <a:r>
              <a:rPr lang="en-US" altLang="ja-JP" sz="1400" b="1" dirty="0" smtClean="0"/>
              <a:t>Climb to and maintain FL350</a:t>
            </a:r>
            <a:endParaRPr kumimoji="1" lang="ja-JP" altLang="en-US" sz="1400" b="1" dirty="0"/>
          </a:p>
        </p:txBody>
      </p:sp>
      <p:cxnSp>
        <p:nvCxnSpPr>
          <p:cNvPr id="44" name="直線矢印コネクタ 43"/>
          <p:cNvCxnSpPr/>
          <p:nvPr/>
        </p:nvCxnSpPr>
        <p:spPr>
          <a:xfrm flipH="1" flipV="1">
            <a:off x="6538655" y="5025752"/>
            <a:ext cx="1" cy="199956"/>
          </a:xfrm>
          <a:prstGeom prst="straightConnector1">
            <a:avLst/>
          </a:prstGeom>
          <a:ln w="28575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角丸四角形吹き出し 47"/>
          <p:cNvSpPr/>
          <p:nvPr/>
        </p:nvSpPr>
        <p:spPr>
          <a:xfrm>
            <a:off x="4572194" y="4006312"/>
            <a:ext cx="1596191" cy="726744"/>
          </a:xfrm>
          <a:prstGeom prst="wedgeRoundRectCallout">
            <a:avLst>
              <a:gd name="adj1" fmla="val 35300"/>
              <a:gd name="adj2" fmla="val 66061"/>
              <a:gd name="adj3" fmla="val 16667"/>
            </a:avLst>
          </a:prstGeom>
          <a:ln>
            <a:solidFill>
              <a:srgbClr val="00FF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400" b="1" dirty="0" smtClean="0"/>
              <a:t>Aircraft 1</a:t>
            </a:r>
            <a:r>
              <a:rPr lang="en-US" altLang="ja-JP" sz="1400" b="1" dirty="0"/>
              <a:t>:</a:t>
            </a:r>
          </a:p>
          <a:p>
            <a:r>
              <a:rPr lang="en-US" altLang="ja-JP" sz="1400" b="1" dirty="0" smtClean="0"/>
              <a:t>Request climb to FL350</a:t>
            </a:r>
            <a:endParaRPr kumimoji="1" lang="ja-JP" altLang="en-US" sz="1400" b="1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4499992" y="4005064"/>
            <a:ext cx="0" cy="2736304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タイトル 2"/>
          <p:cNvSpPr txBox="1">
            <a:spLocks/>
          </p:cNvSpPr>
          <p:nvPr/>
        </p:nvSpPr>
        <p:spPr>
          <a:xfrm>
            <a:off x="58746" y="44624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Effect of PBN</a:t>
            </a:r>
            <a:endParaRPr lang="ja-JP" altLang="en-US" sz="32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1103" y="836712"/>
            <a:ext cx="8504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If performance specification were improved,  possibilities of taking an optimal altitude will increase.</a:t>
            </a:r>
            <a:endParaRPr kumimoji="1" lang="ja-JP" altLang="en-US" sz="2400" dirty="0"/>
          </a:p>
        </p:txBody>
      </p:sp>
      <p:sp>
        <p:nvSpPr>
          <p:cNvPr id="41" name="右矢印 40"/>
          <p:cNvSpPr/>
          <p:nvPr/>
        </p:nvSpPr>
        <p:spPr>
          <a:xfrm>
            <a:off x="4247964" y="5346924"/>
            <a:ext cx="504056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 descr="C:\Users\h-hirabayashi.ENRI\AppData\Local\Microsoft\Windows\Temporary Internet Files\Content.IE5\XGDABQK0\MC90022809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45" y="3307521"/>
            <a:ext cx="961151" cy="76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55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614214"/>
              </p:ext>
            </p:extLst>
          </p:nvPr>
        </p:nvGraphicFramePr>
        <p:xfrm>
          <a:off x="473396" y="1628800"/>
          <a:ext cx="5213355" cy="2169160"/>
        </p:xfrm>
        <a:graphic>
          <a:graphicData uri="http://schemas.openxmlformats.org/drawingml/2006/table">
            <a:tbl>
              <a:tblPr firstRow="1" firstCol="1" lastRow="1" bandRow="1">
                <a:tableStyleId>{00A15C55-8517-42AA-B614-E9B94910E393}</a:tableStyleId>
              </a:tblPr>
              <a:tblGrid>
                <a:gridCol w="3697094"/>
                <a:gridCol w="748779"/>
                <a:gridCol w="76748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ysClr val="windowText" lastClr="000000"/>
                          </a:solidFill>
                        </a:rPr>
                        <a:t>DAY1</a:t>
                      </a:r>
                      <a:endParaRPr kumimoji="1" lang="ja-JP" altLang="en-US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ysClr val="windowText" lastClr="000000"/>
                          </a:solidFill>
                        </a:rPr>
                        <a:t>DAY2</a:t>
                      </a:r>
                      <a:endParaRPr kumimoji="1" lang="ja-JP" altLang="en-US" sz="16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Altitude change</a:t>
                      </a:r>
                      <a:r>
                        <a:rPr kumimoji="1" lang="en-US" altLang="ja-JP" sz="2000" b="0" baseline="0" dirty="0" smtClean="0">
                          <a:solidFill>
                            <a:sysClr val="windowText" lastClr="000000"/>
                          </a:solidFill>
                        </a:rPr>
                        <a:t> will be available  i</a:t>
                      </a:r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f specification improve to RNP10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14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Altitude change</a:t>
                      </a:r>
                      <a:r>
                        <a:rPr kumimoji="1" lang="en-US" altLang="ja-JP" sz="2000" b="0" baseline="0" dirty="0" smtClean="0">
                          <a:solidFill>
                            <a:sysClr val="windowText" lastClr="000000"/>
                          </a:solidFill>
                        </a:rPr>
                        <a:t> will be available  i</a:t>
                      </a:r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f specification improve to RNP4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Number of “Unable” reply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60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smtClean="0">
                          <a:solidFill>
                            <a:sysClr val="windowText" lastClr="000000"/>
                          </a:solidFill>
                        </a:rPr>
                        <a:t>59</a:t>
                      </a:r>
                      <a:endParaRPr kumimoji="1" lang="ja-JP" altLang="en-US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タイトル 2"/>
          <p:cNvSpPr txBox="1">
            <a:spLocks/>
          </p:cNvSpPr>
          <p:nvPr/>
        </p:nvSpPr>
        <p:spPr>
          <a:xfrm>
            <a:off x="58746" y="44624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Effect of PBN</a:t>
            </a:r>
            <a:endParaRPr lang="ja-JP" altLang="en-US" sz="32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1520" y="69269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If the performance requirements of aircraft that altitude request did not answered have been improved?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4963" y="4254187"/>
            <a:ext cx="8397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One-quarter (1/4) of request which response was “Unable”, had possibilities to be answered their request. 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55576" y="5179178"/>
            <a:ext cx="7920880" cy="954107"/>
          </a:xfrm>
          <a:prstGeom prst="rect">
            <a:avLst/>
          </a:prstGeom>
          <a:solidFill>
            <a:srgbClr val="FFFF00">
              <a:alpha val="54902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There is a capability to reduce “Unable reply ratio” if more aircraft improve their capabilities.</a:t>
            </a:r>
            <a:endParaRPr kumimoji="1" lang="ja-JP" altLang="en-US" sz="2800" dirty="0"/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134199"/>
              </p:ext>
            </p:extLst>
          </p:nvPr>
        </p:nvGraphicFramePr>
        <p:xfrm>
          <a:off x="5547872" y="1772816"/>
          <a:ext cx="3366120" cy="216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940152" y="33993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Response is “Unable”</a:t>
            </a:r>
            <a:endParaRPr kumimoji="1" lang="ja-JP" altLang="en-US" sz="2400" dirty="0"/>
          </a:p>
        </p:txBody>
      </p:sp>
      <p:sp>
        <p:nvSpPr>
          <p:cNvPr id="4" name="円/楕円 3"/>
          <p:cNvSpPr/>
          <p:nvPr/>
        </p:nvSpPr>
        <p:spPr>
          <a:xfrm>
            <a:off x="4139952" y="1916831"/>
            <a:ext cx="1584176" cy="1482551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下カーブ矢印 4"/>
          <p:cNvSpPr/>
          <p:nvPr/>
        </p:nvSpPr>
        <p:spPr>
          <a:xfrm rot="288212">
            <a:off x="5102020" y="1306687"/>
            <a:ext cx="2656312" cy="731520"/>
          </a:xfrm>
          <a:prstGeom prst="curved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4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Graphic spid="7" grpId="0">
        <p:bldAsOne/>
      </p:bldGraphic>
      <p:bldP spid="3" grpId="0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67695" y="1844824"/>
            <a:ext cx="7707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chemeClr val="bg1"/>
                </a:solidFill>
              </a:rPr>
              <a:t>Up to this point, the result came from </a:t>
            </a:r>
            <a:r>
              <a:rPr kumimoji="1" lang="en-US" altLang="ja-JP" sz="2000" b="1" i="1" dirty="0" smtClean="0">
                <a:solidFill>
                  <a:srgbClr val="FF0000"/>
                </a:solidFill>
              </a:rPr>
              <a:t>CPDLC</a:t>
            </a:r>
            <a:r>
              <a:rPr kumimoji="1" lang="en-US" altLang="ja-JP" sz="2000" i="1" dirty="0" smtClean="0">
                <a:solidFill>
                  <a:schemeClr val="bg1"/>
                </a:solidFill>
              </a:rPr>
              <a:t> message.</a:t>
            </a:r>
          </a:p>
          <a:p>
            <a:r>
              <a:rPr lang="en-US" altLang="ja-JP" sz="2000" i="1" dirty="0" smtClean="0">
                <a:solidFill>
                  <a:schemeClr val="bg1"/>
                </a:solidFill>
              </a:rPr>
              <a:t>So,  How is “unable reply rate” about all message including </a:t>
            </a:r>
            <a:r>
              <a:rPr lang="en-US" altLang="ja-JP" sz="2000" b="1" i="1" dirty="0" smtClean="0">
                <a:solidFill>
                  <a:srgbClr val="FF0000"/>
                </a:solidFill>
              </a:rPr>
              <a:t>HF</a:t>
            </a:r>
            <a:r>
              <a:rPr lang="en-US" altLang="ja-JP" sz="2000" i="1" dirty="0" smtClean="0">
                <a:solidFill>
                  <a:schemeClr val="bg1"/>
                </a:solidFill>
              </a:rPr>
              <a:t> message?</a:t>
            </a:r>
            <a:endParaRPr kumimoji="1" lang="ja-JP" altLang="en-US" sz="2000" i="1" dirty="0">
              <a:solidFill>
                <a:schemeClr val="bg1"/>
              </a:solidFill>
            </a:endParaRPr>
          </a:p>
        </p:txBody>
      </p:sp>
      <p:graphicFrame>
        <p:nvGraphicFramePr>
          <p:cNvPr id="3" name="グラフ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136903"/>
              </p:ext>
            </p:extLst>
          </p:nvPr>
        </p:nvGraphicFramePr>
        <p:xfrm>
          <a:off x="4621667" y="2996952"/>
          <a:ext cx="3920953" cy="3702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965122" y="6014139"/>
            <a:ext cx="210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</a:rPr>
              <a:t>*</a:t>
            </a:r>
            <a:r>
              <a:rPr lang="en-US" altLang="ja-JP" sz="1200" b="1" dirty="0" smtClean="0">
                <a:solidFill>
                  <a:schemeClr val="bg1"/>
                </a:solidFill>
              </a:rPr>
              <a:t>Count from Flight Plans</a:t>
            </a:r>
            <a:endParaRPr lang="ja-JP" altLang="en-US" sz="1200" b="1" dirty="0">
              <a:solidFill>
                <a:schemeClr val="bg1"/>
              </a:solidFill>
            </a:endParaRPr>
          </a:p>
          <a:p>
            <a:r>
              <a:rPr kumimoji="1" lang="en-US" altLang="ja-JP" sz="1200" b="1" dirty="0" smtClean="0">
                <a:solidFill>
                  <a:schemeClr val="bg1"/>
                </a:solidFill>
              </a:rPr>
              <a:t>2013/Feb, Mar, Apr</a:t>
            </a:r>
          </a:p>
        </p:txBody>
      </p:sp>
    </p:spTree>
    <p:extLst>
      <p:ext uri="{BB962C8B-B14F-4D97-AF65-F5344CB8AC3E}">
        <p14:creationId xmlns:p14="http://schemas.microsoft.com/office/powerpoint/2010/main" val="372602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2"/>
          <p:cNvSpPr txBox="1">
            <a:spLocks/>
          </p:cNvSpPr>
          <p:nvPr/>
        </p:nvSpPr>
        <p:spPr>
          <a:xfrm>
            <a:off x="58746" y="44624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“Unable” reply ratio 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CPDLC</a:t>
            </a:r>
            <a:r>
              <a:rPr lang="en-US" altLang="ja-JP" sz="3200" b="1" dirty="0" smtClean="0"/>
              <a:t> and 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HF</a:t>
            </a:r>
            <a:endParaRPr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75656" y="908720"/>
            <a:ext cx="6071922" cy="1015663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000" dirty="0" smtClean="0"/>
              <a:t>Analyzed day</a:t>
            </a:r>
            <a:endParaRPr lang="ja-JP" altLang="ja-JP" sz="2000" dirty="0"/>
          </a:p>
          <a:p>
            <a:r>
              <a:rPr lang="en-US" altLang="ja-JP" sz="2000" dirty="0" smtClean="0"/>
              <a:t>2013</a:t>
            </a:r>
            <a:r>
              <a:rPr lang="en-US" altLang="ja-JP" sz="2000" dirty="0"/>
              <a:t>	</a:t>
            </a:r>
            <a:r>
              <a:rPr lang="en-US" altLang="ja-JP" sz="2000" dirty="0" smtClean="0"/>
              <a:t>2/4~2/10</a:t>
            </a:r>
            <a:r>
              <a:rPr lang="en-US" altLang="ja-JP" sz="2000" dirty="0"/>
              <a:t>, 3/4~3/10 , </a:t>
            </a:r>
            <a:r>
              <a:rPr lang="en-US" altLang="ja-JP" sz="2000" dirty="0" smtClean="0"/>
              <a:t>4/1~4/7</a:t>
            </a:r>
          </a:p>
          <a:p>
            <a:pPr algn="r"/>
            <a:r>
              <a:rPr lang="en-US" altLang="ja-JP" sz="2000" b="1" dirty="0" smtClean="0"/>
              <a:t>TOTAL 21 days</a:t>
            </a:r>
            <a:endParaRPr lang="ja-JP" altLang="ja-JP" sz="2000" b="1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41479"/>
              </p:ext>
            </p:extLst>
          </p:nvPr>
        </p:nvGraphicFramePr>
        <p:xfrm>
          <a:off x="1515289" y="2204864"/>
          <a:ext cx="5992655" cy="1752600"/>
        </p:xfrm>
        <a:graphic>
          <a:graphicData uri="http://schemas.openxmlformats.org/drawingml/2006/table">
            <a:tbl>
              <a:tblPr firstRow="1" firstCol="1" lastRow="1" bandRow="1">
                <a:tableStyleId>{793D81CF-94F2-401A-BA57-92F5A7B2D0C5}</a:tableStyleId>
              </a:tblPr>
              <a:tblGrid>
                <a:gridCol w="935954"/>
                <a:gridCol w="1840468"/>
                <a:gridCol w="1718069"/>
                <a:gridCol w="149816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Altitude change request</a:t>
                      </a:r>
                      <a:r>
                        <a:rPr kumimoji="1" lang="en-US" altLang="ja-JP" baseline="0" dirty="0" smtClean="0"/>
                        <a:t> message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“Unable” reply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“Unable” reply ratio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CPDLC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4,070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1,041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effectLst/>
                        </a:rPr>
                        <a:t>26%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HF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1,225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401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effectLst/>
                        </a:rPr>
                        <a:t>33%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TOTAL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5,295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1,442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27%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371157" y="4149080"/>
            <a:ext cx="8280920" cy="1815882"/>
          </a:xfrm>
          <a:prstGeom prst="rect">
            <a:avLst/>
          </a:prstGeom>
          <a:solidFill>
            <a:schemeClr val="bg1">
              <a:lumMod val="85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kumimoji="1" lang="en-US" altLang="ja-JP" sz="2800" dirty="0" smtClean="0"/>
              <a:t>CPDLC is required to apply reduce separation minima.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altLang="ja-JP" sz="2800" dirty="0" smtClean="0"/>
              <a:t>This result showed the effectiveness of the reduced separation minima for altitude change requests.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6691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2"/>
          <p:cNvSpPr txBox="1">
            <a:spLocks/>
          </p:cNvSpPr>
          <p:nvPr/>
        </p:nvSpPr>
        <p:spPr>
          <a:xfrm>
            <a:off x="58746" y="44624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“Unable” reply ratio CPDLC and HF</a:t>
            </a:r>
            <a:endParaRPr lang="ja-JP" altLang="en-US" sz="3200" b="1" dirty="0"/>
          </a:p>
        </p:txBody>
      </p:sp>
      <p:graphicFrame>
        <p:nvGraphicFramePr>
          <p:cNvPr id="9" name="グラフ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835297"/>
              </p:ext>
            </p:extLst>
          </p:nvPr>
        </p:nvGraphicFramePr>
        <p:xfrm>
          <a:off x="899592" y="692696"/>
          <a:ext cx="7291557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88032" y="5085184"/>
            <a:ext cx="8604448" cy="1200329"/>
          </a:xfrm>
          <a:prstGeom prst="rect">
            <a:avLst/>
          </a:prstGeom>
          <a:solidFill>
            <a:srgbClr val="CCFF66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 smtClean="0"/>
              <a:t>With the increase in traffic volume, “unable” reply ratio is high.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400" dirty="0" smtClean="0"/>
              <a:t>In most of the time, HF indicating a high “unable” reply ratio than CPDLC.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1764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2.bp.blogspot.com/-FntFQRWN4t4/Tn_BULAnrhI/AAAAAAAAACY/QG1ODF5Ubf4/s1600/albatro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42" y="116632"/>
            <a:ext cx="238274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タイトル 2"/>
          <p:cNvSpPr txBox="1">
            <a:spLocks/>
          </p:cNvSpPr>
          <p:nvPr/>
        </p:nvSpPr>
        <p:spPr>
          <a:xfrm>
            <a:off x="179512" y="274638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</a:t>
            </a:r>
            <a:endParaRPr lang="ja-JP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7579" y="1124744"/>
            <a:ext cx="8536139" cy="5400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“unable” reply ratio </a:t>
            </a:r>
            <a:r>
              <a:rPr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the Ocean airspace within the Fukuoka FIR was analyzed.</a:t>
            </a:r>
            <a:endParaRPr kumimoji="1" lang="en-US" altLang="ja-JP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ratio was related to the route configuration and traffic volume.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Most of the related aircraft fly the same track in the same direction.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About a quarter of the cases in which replies to altitude change requests were “unable”, their requests were approved when their capabilities improved.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kumimoji="1" lang="en-US" altLang="ja-JP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There is possibility to reduce the “unable” reply ratio if more aircraft had the data link and improved navigation performance such as RNP4.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4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5" y="627185"/>
            <a:ext cx="2943130" cy="271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6" y="627184"/>
            <a:ext cx="2968371" cy="2721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20689"/>
            <a:ext cx="2968371" cy="273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9452" y="620688"/>
            <a:ext cx="1414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VALID 021800UTC Apr 2013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59832" y="627183"/>
            <a:ext cx="1414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VALID 051800UTC Apr 2013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01033" y="620688"/>
            <a:ext cx="1414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VALID 061800UTC Apr 2013</a:t>
            </a:r>
            <a:endParaRPr kumimoji="1" lang="ja-JP" altLang="en-US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717257"/>
              </p:ext>
            </p:extLst>
          </p:nvPr>
        </p:nvGraphicFramePr>
        <p:xfrm>
          <a:off x="236459" y="3572731"/>
          <a:ext cx="2843094" cy="2455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179512" y="3140968"/>
            <a:ext cx="3374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Reference: JMA </a:t>
            </a:r>
            <a:r>
              <a:rPr lang="en-US" altLang="ja-JP" sz="1600" dirty="0" smtClean="0"/>
              <a:t>FBJP chart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9981" y="5914707"/>
            <a:ext cx="3193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No. of altitude change request </a:t>
            </a:r>
          </a:p>
          <a:p>
            <a:r>
              <a:rPr lang="en-US" altLang="ja-JP" sz="1600" dirty="0" smtClean="0"/>
              <a:t>(South Pacific =&gt; Japan)</a:t>
            </a:r>
          </a:p>
          <a:p>
            <a:r>
              <a:rPr kumimoji="1" lang="en-US" altLang="ja-JP" sz="1600" dirty="0" smtClean="0"/>
              <a:t>Cumulative number of 7 days</a:t>
            </a:r>
            <a:endParaRPr kumimoji="1" lang="ja-JP" altLang="en-US" sz="1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36737" y="4729932"/>
            <a:ext cx="5328592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sz="2000" dirty="0" smtClean="0"/>
              <a:t>Flights in bad weather area, the altitude change is requested frequently.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2000" dirty="0" smtClean="0"/>
              <a:t>For many of the flights between Japan and South Pacific is a non-data link aircraft, it can not be used for reduced separations.</a:t>
            </a:r>
            <a:endParaRPr kumimoji="1" lang="ja-JP" altLang="en-US" sz="2000" dirty="0"/>
          </a:p>
        </p:txBody>
      </p:sp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485675"/>
              </p:ext>
            </p:extLst>
          </p:nvPr>
        </p:nvGraphicFramePr>
        <p:xfrm>
          <a:off x="3723238" y="3471927"/>
          <a:ext cx="4721860" cy="914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60930"/>
                <a:gridCol w="23609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South Pacific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⇒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Japan</a:t>
                      </a:r>
                    </a:p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22UTC 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Feb. Mar. Apr.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）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South Pacific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⇒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Japan</a:t>
                      </a:r>
                    </a:p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22UTC 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Apr.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）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kumimoji="1" lang="ja-JP" altLang="en-US" sz="2000" b="1" dirty="0" smtClean="0">
                          <a:solidFill>
                            <a:schemeClr val="tx1"/>
                          </a:solidFill>
                        </a:rPr>
                        <a:t>％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r>
                        <a:rPr kumimoji="1" lang="ja-JP" altLang="en-US" sz="2000" b="1" dirty="0" smtClean="0">
                          <a:solidFill>
                            <a:schemeClr val="tx1"/>
                          </a:solidFill>
                        </a:rPr>
                        <a:t>％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タイトル 2"/>
          <p:cNvSpPr txBox="1">
            <a:spLocks/>
          </p:cNvSpPr>
          <p:nvPr/>
        </p:nvSpPr>
        <p:spPr>
          <a:xfrm>
            <a:off x="58746" y="44624"/>
            <a:ext cx="7753614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Altitude change request in Bad Weather</a:t>
            </a:r>
            <a:endParaRPr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3737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6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officeimg.vo.msecnd.net/en-us/images/MH9003640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6698"/>
            <a:ext cx="1002258" cy="100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040560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The most of flights over the Pacific Ocean are long range flight, so pilots request a change to economic altitude with light weight due to fuel consumption other than caused by weather conditions.</a:t>
            </a:r>
          </a:p>
          <a:p>
            <a:r>
              <a:rPr kumimoji="1" lang="en-US" altLang="ja-JP" dirty="0" smtClean="0"/>
              <a:t>For the purpose of measure how much operators’ demand flight being approved, we analyzed ATC communication messages relevant to altitude change requests in oceanic control airspace within </a:t>
            </a:r>
            <a:r>
              <a:rPr lang="en-US" altLang="ja-JP" dirty="0" smtClean="0"/>
              <a:t>Fukuoka FIR.</a:t>
            </a:r>
            <a:endParaRPr kumimoji="1" lang="en-US" altLang="ja-JP" dirty="0" smtClean="0"/>
          </a:p>
        </p:txBody>
      </p:sp>
      <p:sp>
        <p:nvSpPr>
          <p:cNvPr id="4" name="タイトル 2"/>
          <p:cNvSpPr txBox="1">
            <a:spLocks/>
          </p:cNvSpPr>
          <p:nvPr/>
        </p:nvSpPr>
        <p:spPr>
          <a:xfrm>
            <a:off x="58746" y="44624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Introduction</a:t>
            </a:r>
            <a:endParaRPr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084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h-hirabayashi.ENRI\AppData\Local\Microsoft\Windows\Temporary Internet Files\Content.IE5\T4OF8E3S\MC9003190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86967" y="1178750"/>
            <a:ext cx="1986710" cy="4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角丸四角形吹き出し 6"/>
          <p:cNvSpPr/>
          <p:nvPr/>
        </p:nvSpPr>
        <p:spPr>
          <a:xfrm>
            <a:off x="4397569" y="908720"/>
            <a:ext cx="4358599" cy="540060"/>
          </a:xfrm>
          <a:prstGeom prst="wedgeRoundRectCallout">
            <a:avLst>
              <a:gd name="adj1" fmla="val -5294"/>
              <a:gd name="adj2" fmla="val 81865"/>
              <a:gd name="adj3" fmla="val 16667"/>
            </a:avLst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dirty="0" smtClean="0"/>
              <a:t>ATC: </a:t>
            </a:r>
            <a:r>
              <a:rPr lang="en-US" altLang="ja-JP" dirty="0" smtClean="0"/>
              <a:t>CLIMB TO AND MAINTAIN FL350</a:t>
            </a:r>
            <a:endParaRPr kumimoji="1" lang="ja-JP" altLang="en-US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611560" y="1880815"/>
            <a:ext cx="3672408" cy="492242"/>
          </a:xfrm>
          <a:prstGeom prst="wedgeRoundRectCallout">
            <a:avLst>
              <a:gd name="adj1" fmla="val 21733"/>
              <a:gd name="adj2" fmla="val -111499"/>
              <a:gd name="adj3" fmla="val 16667"/>
            </a:avLst>
          </a:prstGeom>
          <a:ln>
            <a:solidFill>
              <a:srgbClr val="00FF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dirty="0" smtClean="0"/>
              <a:t>PILOT: REQUEST CLIMB TO FL350</a:t>
            </a:r>
            <a:endParaRPr kumimoji="1" lang="ja-JP" altLang="en-US" dirty="0"/>
          </a:p>
        </p:txBody>
      </p:sp>
      <p:pic>
        <p:nvPicPr>
          <p:cNvPr id="9" name="Picture 5" descr="C:\Users\h-hirabayashi.ENRI\AppData\Local\Microsoft\Windows\Temporary Internet Files\Content.IE5\IDH331VZ\MC900388684[1].wmf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201" y="1519755"/>
            <a:ext cx="1153967" cy="147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2"/>
          <p:cNvSpPr txBox="1">
            <a:spLocks/>
          </p:cNvSpPr>
          <p:nvPr/>
        </p:nvSpPr>
        <p:spPr>
          <a:xfrm>
            <a:off x="58746" y="44624"/>
            <a:ext cx="626469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Pilot Request Altitude Change  </a:t>
            </a:r>
            <a:endParaRPr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3140968"/>
            <a:ext cx="86537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We analyzed </a:t>
            </a:r>
            <a:r>
              <a:rPr kumimoji="1" lang="en-US" altLang="ja-JP" sz="2800" dirty="0" smtClean="0"/>
              <a:t>“</a:t>
            </a:r>
            <a:r>
              <a:rPr kumimoji="1" lang="en-US" altLang="ja-JP" sz="2800" b="1" i="1" dirty="0" smtClean="0"/>
              <a:t>Unable</a:t>
            </a:r>
            <a:r>
              <a:rPr kumimoji="1" lang="en-US" altLang="ja-JP" sz="2800" dirty="0" smtClean="0"/>
              <a:t>” reply ratio</a:t>
            </a:r>
            <a:r>
              <a:rPr kumimoji="1" lang="en-US" altLang="ja-JP" sz="2400" dirty="0" smtClean="0"/>
              <a:t>;</a:t>
            </a:r>
            <a:r>
              <a:rPr lang="en-US" altLang="ja-JP" sz="2400" dirty="0" smtClean="0"/>
              <a:t> </a:t>
            </a:r>
          </a:p>
          <a:p>
            <a:r>
              <a:rPr lang="en-US" altLang="ja-JP" sz="2400" dirty="0"/>
              <a:t>t</a:t>
            </a:r>
            <a:r>
              <a:rPr lang="en-US" altLang="ja-JP" sz="2400" dirty="0" smtClean="0"/>
              <a:t>he ratio of number that the first reply is “Unable” to number of pilot’s request of altitude change, as an indicator of how operators’ demand flight being approved.</a:t>
            </a:r>
            <a:endParaRPr kumimoji="1" lang="en-US" altLang="ja-JP" sz="24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7504" y="5150457"/>
            <a:ext cx="7222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	</a:t>
            </a:r>
            <a:r>
              <a:rPr lang="en-US" altLang="ja-JP" sz="2800" b="1" dirty="0" smtClean="0"/>
              <a:t>PILOT	  </a:t>
            </a:r>
            <a:r>
              <a:rPr lang="en-US" altLang="ja-JP" sz="2800" b="1" dirty="0"/>
              <a:t>	“Request [</a:t>
            </a:r>
            <a:r>
              <a:rPr lang="en-US" altLang="ja-JP" sz="2800" b="1" i="1" dirty="0"/>
              <a:t>change altitude</a:t>
            </a:r>
            <a:r>
              <a:rPr lang="en-US" altLang="ja-JP" sz="2800" b="1" dirty="0"/>
              <a:t>].”</a:t>
            </a:r>
          </a:p>
          <a:p>
            <a:r>
              <a:rPr lang="en-US" altLang="ja-JP" sz="2800" b="1" dirty="0"/>
              <a:t>	ATC 		“Unable due to [</a:t>
            </a:r>
            <a:r>
              <a:rPr lang="en-US" altLang="ja-JP" sz="2800" b="1" i="1" dirty="0"/>
              <a:t>reason</a:t>
            </a:r>
            <a:r>
              <a:rPr lang="en-US" altLang="ja-JP" sz="2800" b="1" dirty="0"/>
              <a:t>].” </a:t>
            </a:r>
          </a:p>
        </p:txBody>
      </p:sp>
      <p:pic>
        <p:nvPicPr>
          <p:cNvPr id="12" name="Picture 11" descr="http://www.cyokinbako.net/img/0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61" y="4869160"/>
            <a:ext cx="1909843" cy="196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17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403648" y="769134"/>
            <a:ext cx="5760640" cy="1754326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 smtClean="0"/>
              <a:t>Target period</a:t>
            </a:r>
            <a:endParaRPr lang="ja-JP" altLang="ja-JP" dirty="0"/>
          </a:p>
          <a:p>
            <a:r>
              <a:rPr lang="en-US" altLang="ja-JP" dirty="0" smtClean="0"/>
              <a:t>2009</a:t>
            </a:r>
            <a:r>
              <a:rPr lang="en-US" altLang="ja-JP" dirty="0"/>
              <a:t>	</a:t>
            </a:r>
            <a:r>
              <a:rPr lang="ja-JP" altLang="ja-JP" dirty="0" smtClean="0"/>
              <a:t> </a:t>
            </a:r>
            <a:r>
              <a:rPr lang="en-US" altLang="ja-JP" dirty="0"/>
              <a:t>6/22~6/28, 8/17~8/23, 12/21~12/27</a:t>
            </a:r>
            <a:endParaRPr lang="ja-JP" altLang="ja-JP" dirty="0"/>
          </a:p>
          <a:p>
            <a:r>
              <a:rPr lang="en-US" altLang="ja-JP" dirty="0" smtClean="0"/>
              <a:t>2010</a:t>
            </a:r>
            <a:r>
              <a:rPr lang="en-US" altLang="ja-JP" dirty="0"/>
              <a:t>	</a:t>
            </a:r>
            <a:r>
              <a:rPr lang="en-US" altLang="ja-JP" dirty="0" smtClean="0"/>
              <a:t>2/15~2/21</a:t>
            </a:r>
            <a:r>
              <a:rPr lang="en-US" altLang="ja-JP" dirty="0"/>
              <a:t>, 6/21~6/27, 8/16~8/22, 12/20~12/26</a:t>
            </a:r>
            <a:endParaRPr lang="ja-JP" altLang="ja-JP" dirty="0"/>
          </a:p>
          <a:p>
            <a:r>
              <a:rPr lang="en-US" altLang="ja-JP" dirty="0" smtClean="0"/>
              <a:t>2011</a:t>
            </a:r>
            <a:r>
              <a:rPr lang="en-US" altLang="ja-JP" dirty="0"/>
              <a:t>	</a:t>
            </a:r>
            <a:r>
              <a:rPr lang="en-US" altLang="ja-JP" dirty="0" smtClean="0"/>
              <a:t>2/21~2/27</a:t>
            </a:r>
            <a:r>
              <a:rPr lang="en-US" altLang="ja-JP" dirty="0"/>
              <a:t>, 7/4~7/10, 9/5~9/11, 11/7~11/13</a:t>
            </a:r>
            <a:endParaRPr lang="ja-JP" altLang="ja-JP" dirty="0"/>
          </a:p>
          <a:p>
            <a:r>
              <a:rPr lang="en-US" altLang="ja-JP" dirty="0" smtClean="0"/>
              <a:t>2012</a:t>
            </a:r>
            <a:r>
              <a:rPr lang="en-US" altLang="ja-JP" dirty="0"/>
              <a:t>	</a:t>
            </a:r>
            <a:r>
              <a:rPr lang="en-US" altLang="ja-JP" dirty="0" smtClean="0"/>
              <a:t>1/9~1/15</a:t>
            </a:r>
            <a:r>
              <a:rPr lang="en-US" altLang="ja-JP" dirty="0"/>
              <a:t>, </a:t>
            </a:r>
            <a:r>
              <a:rPr lang="en-US" altLang="ja-JP" dirty="0" smtClean="0"/>
              <a:t>7/9~7/15</a:t>
            </a:r>
          </a:p>
          <a:p>
            <a:pPr algn="r"/>
            <a:r>
              <a:rPr lang="en-US" altLang="ja-JP" b="1" dirty="0" smtClean="0"/>
              <a:t>TOTAL 91 days</a:t>
            </a:r>
            <a:endParaRPr lang="ja-JP" altLang="ja-JP" b="1" dirty="0"/>
          </a:p>
        </p:txBody>
      </p:sp>
      <p:sp>
        <p:nvSpPr>
          <p:cNvPr id="9" name="タイトル 2"/>
          <p:cNvSpPr txBox="1">
            <a:spLocks/>
          </p:cNvSpPr>
          <p:nvPr/>
        </p:nvSpPr>
        <p:spPr>
          <a:xfrm>
            <a:off x="58746" y="44624"/>
            <a:ext cx="753759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Analysis of ATC Communication Messages</a:t>
            </a:r>
            <a:endParaRPr lang="ja-JP" altLang="en-US" sz="32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0115" y="2746829"/>
            <a:ext cx="5912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CPDLC </a:t>
            </a:r>
            <a:r>
              <a:rPr kumimoji="1" lang="en-US" altLang="ja-JP" sz="2000" dirty="0" smtClean="0"/>
              <a:t>message were analyzed.</a:t>
            </a:r>
          </a:p>
          <a:p>
            <a:r>
              <a:rPr lang="en-US" altLang="ja-JP" sz="2000" dirty="0" smtClean="0"/>
              <a:t>	17,486	Altitude change request message</a:t>
            </a:r>
          </a:p>
          <a:p>
            <a:r>
              <a:rPr kumimoji="1" lang="en-US" altLang="ja-JP" sz="2000" dirty="0"/>
              <a:t>	</a:t>
            </a:r>
            <a:r>
              <a:rPr kumimoji="1" lang="en-US" altLang="ja-JP" sz="2000" dirty="0" smtClean="0"/>
              <a:t>4,383	The first answer was “Unable”</a:t>
            </a:r>
          </a:p>
        </p:txBody>
      </p:sp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0137691"/>
              </p:ext>
            </p:extLst>
          </p:nvPr>
        </p:nvGraphicFramePr>
        <p:xfrm>
          <a:off x="5004048" y="2773670"/>
          <a:ext cx="3888432" cy="2887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796136" y="428583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92% Climb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96136" y="311396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5</a:t>
            </a:r>
            <a:r>
              <a:rPr kumimoji="1" lang="en-US" altLang="ja-JP" sz="1400" dirty="0" smtClean="0"/>
              <a:t>% Descent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88224" y="2806265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</a:t>
            </a:r>
            <a:r>
              <a:rPr kumimoji="1" lang="en-US" altLang="ja-JP" sz="1400" dirty="0" smtClean="0"/>
              <a:t>% Blo</a:t>
            </a:r>
            <a:r>
              <a:rPr lang="en-US" altLang="ja-JP" sz="1400" dirty="0" smtClean="0"/>
              <a:t>ck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96136" y="562059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Altitude change request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1560" y="4826866"/>
            <a:ext cx="504056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smtClean="0"/>
              <a:t>“Unable” reply ratio is	25%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4824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2"/>
          <p:cNvSpPr txBox="1">
            <a:spLocks/>
          </p:cNvSpPr>
          <p:nvPr/>
        </p:nvSpPr>
        <p:spPr>
          <a:xfrm>
            <a:off x="58746" y="44624"/>
            <a:ext cx="753759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“Unable” reply ratio of each city-pair</a:t>
            </a:r>
            <a:endParaRPr lang="ja-JP" altLang="en-US" sz="3200" b="1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194575"/>
              </p:ext>
            </p:extLst>
          </p:nvPr>
        </p:nvGraphicFramePr>
        <p:xfrm>
          <a:off x="611560" y="548680"/>
          <a:ext cx="8007896" cy="617601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4104456"/>
                <a:gridCol w="1512168"/>
                <a:gridCol w="1224136"/>
                <a:gridCol w="1167136"/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No. Altitude Change Request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No. “unable” reply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“unable” reply ratio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From Japan</a:t>
                      </a:r>
                      <a:endParaRPr lang="en-US" altLang="ja-JP" sz="1800" b="1" i="0" u="none" strike="noStrike" dirty="0" smtClean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l" fontAlgn="ctr"/>
                      <a:r>
                        <a:rPr lang="en-US" altLang="ja-JP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Japan</a:t>
                      </a:r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→ North America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2248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514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23%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l" fontAlgn="ctr"/>
                      <a:r>
                        <a:rPr lang="en-US" altLang="ja-JP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Japan</a:t>
                      </a:r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→ Alaska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18%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l" fontAlgn="ctr"/>
                      <a:r>
                        <a:rPr lang="en-US" altLang="ja-JP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Japan</a:t>
                      </a:r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→ Hawaii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857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321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37%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l" fontAlgn="ctr"/>
                      <a:r>
                        <a:rPr lang="en-US" altLang="ja-JP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Japan</a:t>
                      </a:r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→ South Pacific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546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l" fontAlgn="ctr"/>
                      <a:r>
                        <a:rPr lang="en-US" altLang="ja-JP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Japan</a:t>
                      </a:r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→ South-east Asia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780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318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41%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For</a:t>
                      </a:r>
                      <a:r>
                        <a:rPr lang="en-US" altLang="ja-JP" sz="18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Japan</a:t>
                      </a:r>
                      <a:endParaRPr lang="ja-JP" alt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North America → Japan</a:t>
                      </a:r>
                      <a:r>
                        <a:rPr lang="ja-JP" altLang="en-US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　　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25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2158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437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Alaska → Japan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25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281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Hawaii → Japan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25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955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176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18%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South Pacific → Japan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25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346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19%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South-east Asia → Japan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25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188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64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34%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Over Flight</a:t>
                      </a:r>
                      <a:endParaRPr lang="ja-JP" alt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ct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South-east Asia → North America, Alaska, Hawaii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3044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689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23%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ct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East Asia → North America, Alaska, Hawaii, South Pacific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2065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557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27%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ct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North America, Alaska, Hawaii → South-east Asia 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2799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749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marL="252000" algn="ctr" fontAlgn="ctr"/>
                      <a:r>
                        <a:rPr lang="en-US" altLang="ja-JP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North America, Alaska, Hawaii, South Pacific → East Asia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72000" marR="7200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941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>
                          <a:solidFill>
                            <a:schemeClr val="tx1"/>
                          </a:solidFill>
                          <a:effectLst/>
                        </a:rPr>
                        <a:t>255</a:t>
                      </a:r>
                      <a:endParaRPr lang="en-US" altLang="ja-JP" sz="1800" b="1" i="0" u="none" strike="noStrike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27%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6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8" y="764704"/>
            <a:ext cx="4164705" cy="540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フリーフォーム 12"/>
          <p:cNvSpPr>
            <a:spLocks noChangeAspect="1"/>
          </p:cNvSpPr>
          <p:nvPr/>
        </p:nvSpPr>
        <p:spPr>
          <a:xfrm>
            <a:off x="4688896" y="3362335"/>
            <a:ext cx="2757007" cy="3013633"/>
          </a:xfrm>
          <a:custGeom>
            <a:avLst/>
            <a:gdLst>
              <a:gd name="connsiteX0" fmla="*/ 3243532 w 3243532"/>
              <a:gd name="connsiteY0" fmla="*/ 0 h 3545457"/>
              <a:gd name="connsiteX1" fmla="*/ 2260121 w 3243532"/>
              <a:gd name="connsiteY1" fmla="*/ 1061049 h 3545457"/>
              <a:gd name="connsiteX2" fmla="*/ 1932317 w 3243532"/>
              <a:gd name="connsiteY2" fmla="*/ 1492370 h 3545457"/>
              <a:gd name="connsiteX3" fmla="*/ 1733909 w 3243532"/>
              <a:gd name="connsiteY3" fmla="*/ 1690778 h 3545457"/>
              <a:gd name="connsiteX4" fmla="*/ 1293962 w 3243532"/>
              <a:gd name="connsiteY4" fmla="*/ 2242868 h 3545457"/>
              <a:gd name="connsiteX5" fmla="*/ 0 w 3243532"/>
              <a:gd name="connsiteY5" fmla="*/ 3545457 h 354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3532" h="3545457">
                <a:moveTo>
                  <a:pt x="3243532" y="0"/>
                </a:moveTo>
                <a:lnTo>
                  <a:pt x="2260121" y="1061049"/>
                </a:lnTo>
                <a:lnTo>
                  <a:pt x="1932317" y="1492370"/>
                </a:lnTo>
                <a:lnTo>
                  <a:pt x="1733909" y="1690778"/>
                </a:lnTo>
                <a:lnTo>
                  <a:pt x="1293962" y="2242868"/>
                </a:lnTo>
                <a:lnTo>
                  <a:pt x="0" y="3545457"/>
                </a:ln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>
            <a:cxnSpLocks noChangeAspect="1"/>
          </p:cNvCxnSpPr>
          <p:nvPr/>
        </p:nvCxnSpPr>
        <p:spPr>
          <a:xfrm flipV="1">
            <a:off x="5784034" y="4964412"/>
            <a:ext cx="306736" cy="3348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cxnSpLocks noChangeAspect="1"/>
          </p:cNvCxnSpPr>
          <p:nvPr/>
        </p:nvCxnSpPr>
        <p:spPr>
          <a:xfrm flipH="1">
            <a:off x="6156176" y="4502530"/>
            <a:ext cx="278634" cy="36662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>
            <a:spLocks noChangeAspect="1"/>
          </p:cNvSpPr>
          <p:nvPr/>
        </p:nvSpPr>
        <p:spPr>
          <a:xfrm>
            <a:off x="4283968" y="6093288"/>
            <a:ext cx="795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Manila</a:t>
            </a:r>
            <a:endParaRPr kumimoji="1" lang="ja-JP" altLang="en-US" sz="1400" dirty="0"/>
          </a:p>
        </p:txBody>
      </p:sp>
      <p:cxnSp>
        <p:nvCxnSpPr>
          <p:cNvPr id="17" name="直線矢印コネクタ 16"/>
          <p:cNvCxnSpPr>
            <a:cxnSpLocks noChangeAspect="1"/>
          </p:cNvCxnSpPr>
          <p:nvPr/>
        </p:nvCxnSpPr>
        <p:spPr>
          <a:xfrm flipH="1">
            <a:off x="4880913" y="6109802"/>
            <a:ext cx="260308" cy="30247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66242">
            <a:off x="6315570" y="4362663"/>
            <a:ext cx="238480" cy="27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h-hirabayashi.ENRI\AppData\Local\Microsoft\Windows\Temporary Internet Files\Content.IE5\661SYPHI\MC9003035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8261">
            <a:off x="5646299" y="5177413"/>
            <a:ext cx="250715" cy="29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テキスト ボックス 22"/>
          <p:cNvSpPr txBox="1">
            <a:spLocks noChangeAspect="1"/>
          </p:cNvSpPr>
          <p:nvPr/>
        </p:nvSpPr>
        <p:spPr>
          <a:xfrm>
            <a:off x="5508104" y="5445224"/>
            <a:ext cx="625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6">
                    <a:lumMod val="75000"/>
                  </a:schemeClr>
                </a:solidFill>
              </a:rPr>
              <a:t>A590</a:t>
            </a:r>
            <a:endParaRPr kumimoji="1" lang="ja-JP" alt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テキスト ボックス 21"/>
          <p:cNvSpPr txBox="1">
            <a:spLocks noChangeAspect="1"/>
          </p:cNvSpPr>
          <p:nvPr/>
        </p:nvSpPr>
        <p:spPr>
          <a:xfrm>
            <a:off x="6156176" y="1772816"/>
            <a:ext cx="167018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-----Rada</a:t>
            </a:r>
            <a:r>
              <a:rPr lang="en-US" altLang="ja-JP" sz="1400" dirty="0" smtClean="0"/>
              <a:t>r coverage</a:t>
            </a:r>
            <a:endParaRPr kumimoji="1" lang="ja-JP" altLang="en-US" sz="1400" dirty="0"/>
          </a:p>
        </p:txBody>
      </p:sp>
      <p:sp>
        <p:nvSpPr>
          <p:cNvPr id="25" name="テキスト ボックス 24"/>
          <p:cNvSpPr txBox="1">
            <a:spLocks noChangeAspect="1"/>
          </p:cNvSpPr>
          <p:nvPr/>
        </p:nvSpPr>
        <p:spPr>
          <a:xfrm>
            <a:off x="6438613" y="5785511"/>
            <a:ext cx="223784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/>
              <a:t>ATS Data link airspace</a:t>
            </a:r>
            <a:endParaRPr kumimoji="1" lang="ja-JP" altLang="en-US" sz="1400" dirty="0"/>
          </a:p>
        </p:txBody>
      </p:sp>
      <p:sp>
        <p:nvSpPr>
          <p:cNvPr id="24" name="正方形/長方形 23"/>
          <p:cNvSpPr>
            <a:spLocks noChangeAspect="1"/>
          </p:cNvSpPr>
          <p:nvPr/>
        </p:nvSpPr>
        <p:spPr>
          <a:xfrm>
            <a:off x="6551097" y="5865123"/>
            <a:ext cx="388620" cy="12241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28" name="タイトル 2"/>
          <p:cNvSpPr txBox="1">
            <a:spLocks/>
          </p:cNvSpPr>
          <p:nvPr/>
        </p:nvSpPr>
        <p:spPr>
          <a:xfrm>
            <a:off x="58746" y="44624"/>
            <a:ext cx="753759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High “unable” reply ratio </a:t>
            </a:r>
            <a:endParaRPr lang="ja-JP" altLang="en-US" sz="32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740352" y="6245163"/>
            <a:ext cx="1403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100" dirty="0" smtClean="0"/>
              <a:t>Reference: AIP Japan</a:t>
            </a:r>
            <a:endParaRPr kumimoji="1" lang="ja-JP" altLang="en-US" sz="1100" dirty="0"/>
          </a:p>
        </p:txBody>
      </p:sp>
      <p:sp>
        <p:nvSpPr>
          <p:cNvPr id="1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2285" y="1596280"/>
            <a:ext cx="4307424" cy="3089561"/>
          </a:xfrm>
          <a:solidFill>
            <a:srgbClr val="FFC000">
              <a:alpha val="50196"/>
            </a:srgbClr>
          </a:solidFill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“Unable” reply ratio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</a:t>
            </a:r>
            <a:r>
              <a:rPr kumimoji="1" lang="en-US" altLang="ja-JP" sz="2400" dirty="0" smtClean="0"/>
              <a:t>Japan to South-east Asia 41%</a:t>
            </a:r>
          </a:p>
          <a:p>
            <a:pPr marL="0" indent="0">
              <a:buNone/>
            </a:pP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   South-east Asia to Japan 34%</a:t>
            </a:r>
          </a:p>
          <a:p>
            <a:r>
              <a:rPr lang="en-US" altLang="ja-JP" sz="2800" dirty="0" smtClean="0"/>
              <a:t>Airway A590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</a:t>
            </a:r>
            <a:r>
              <a:rPr lang="en-US" altLang="ja-JP" sz="1800" dirty="0" smtClean="0"/>
              <a:t>( extending to the southwest of Japan)</a:t>
            </a:r>
          </a:p>
          <a:p>
            <a:pPr marL="0" indent="0">
              <a:buNone/>
            </a:pPr>
            <a:r>
              <a:rPr kumimoji="1" lang="en-US" altLang="ja-JP" sz="2400" dirty="0" smtClean="0"/>
              <a:t>      Available Both direction flight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8433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タイトル 2"/>
          <p:cNvSpPr txBox="1">
            <a:spLocks/>
          </p:cNvSpPr>
          <p:nvPr/>
        </p:nvSpPr>
        <p:spPr>
          <a:xfrm>
            <a:off x="58746" y="44624"/>
            <a:ext cx="753759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High “unable” reply ratio </a:t>
            </a:r>
            <a:endParaRPr lang="ja-JP" altLang="en-US" sz="3200" b="1" dirty="0"/>
          </a:p>
        </p:txBody>
      </p:sp>
      <p:grpSp>
        <p:nvGrpSpPr>
          <p:cNvPr id="110" name="グループ化 109"/>
          <p:cNvGrpSpPr/>
          <p:nvPr/>
        </p:nvGrpSpPr>
        <p:grpSpPr>
          <a:xfrm>
            <a:off x="4634278" y="606698"/>
            <a:ext cx="2950636" cy="950094"/>
            <a:chOff x="683569" y="692696"/>
            <a:chExt cx="1965058" cy="720080"/>
          </a:xfrm>
        </p:grpSpPr>
        <p:sp>
          <p:nvSpPr>
            <p:cNvPr id="111" name="正方形/長方形 110"/>
            <p:cNvSpPr/>
            <p:nvPr/>
          </p:nvSpPr>
          <p:spPr>
            <a:xfrm>
              <a:off x="683569" y="692696"/>
              <a:ext cx="1517196" cy="72008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/>
            </a:p>
          </p:txBody>
        </p:sp>
        <p:sp>
          <p:nvSpPr>
            <p:cNvPr id="112" name="二等辺三角形 111"/>
            <p:cNvSpPr>
              <a:spLocks noChangeAspect="1"/>
            </p:cNvSpPr>
            <p:nvPr/>
          </p:nvSpPr>
          <p:spPr>
            <a:xfrm rot="5400000">
              <a:off x="830790" y="746540"/>
              <a:ext cx="93888" cy="130217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965122" y="692696"/>
              <a:ext cx="1068627" cy="443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FF00"/>
                  </a:solidFill>
                </a:rPr>
                <a:t>Japan &gt; Hawaii</a:t>
              </a:r>
              <a:endParaRPr kumimoji="1" lang="ja-JP" altLang="en-US" sz="1600" dirty="0">
                <a:solidFill>
                  <a:srgbClr val="FFFF00"/>
                </a:solidFill>
              </a:endParaRPr>
            </a:p>
          </p:txBody>
        </p:sp>
        <p:sp>
          <p:nvSpPr>
            <p:cNvPr id="114" name="二等辺三角形 113"/>
            <p:cNvSpPr>
              <a:spLocks noChangeAspect="1"/>
            </p:cNvSpPr>
            <p:nvPr/>
          </p:nvSpPr>
          <p:spPr>
            <a:xfrm rot="5400000">
              <a:off x="825767" y="966723"/>
              <a:ext cx="93888" cy="130217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/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957488" y="908720"/>
              <a:ext cx="1691139" cy="256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</a:rPr>
                <a:t>SE Asia – N America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16" name="二等辺三角形 115"/>
            <p:cNvSpPr>
              <a:spLocks noChangeAspect="1"/>
            </p:cNvSpPr>
            <p:nvPr/>
          </p:nvSpPr>
          <p:spPr>
            <a:xfrm rot="5400000">
              <a:off x="825766" y="1178589"/>
              <a:ext cx="93888" cy="130217"/>
            </a:xfrm>
            <a:prstGeom prst="triangle">
              <a:avLst/>
            </a:prstGeom>
            <a:solidFill>
              <a:srgbClr val="92D050"/>
            </a:solidFill>
            <a:ln w="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0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957488" y="1120585"/>
              <a:ext cx="1691139" cy="256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92D050"/>
                  </a:solidFill>
                </a:rPr>
                <a:t>Other</a:t>
              </a:r>
              <a:endParaRPr kumimoji="1" lang="ja-JP" altLang="en-US" sz="16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4437028" y="4183362"/>
            <a:ext cx="4582012" cy="2502922"/>
            <a:chOff x="4572000" y="1729682"/>
            <a:chExt cx="4165465" cy="2275384"/>
          </a:xfrm>
        </p:grpSpPr>
        <p:pic>
          <p:nvPicPr>
            <p:cNvPr id="79" name="図 78" descr="画面の領域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6836" y="1729682"/>
              <a:ext cx="3853412" cy="2275384"/>
            </a:xfrm>
            <a:prstGeom prst="rect">
              <a:avLst/>
            </a:prstGeom>
          </p:spPr>
        </p:pic>
        <p:sp>
          <p:nvSpPr>
            <p:cNvPr id="80" name="二等辺三角形 79"/>
            <p:cNvSpPr>
              <a:spLocks noChangeAspect="1"/>
            </p:cNvSpPr>
            <p:nvPr/>
          </p:nvSpPr>
          <p:spPr>
            <a:xfrm rot="4560000">
              <a:off x="6261376" y="1945522"/>
              <a:ext cx="85655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二等辺三角形 80"/>
            <p:cNvSpPr>
              <a:spLocks noChangeAspect="1"/>
            </p:cNvSpPr>
            <p:nvPr/>
          </p:nvSpPr>
          <p:spPr>
            <a:xfrm rot="5085762">
              <a:off x="6536450" y="1977511"/>
              <a:ext cx="85655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81"/>
            <p:cNvSpPr>
              <a:spLocks noChangeAspect="1"/>
            </p:cNvSpPr>
            <p:nvPr/>
          </p:nvSpPr>
          <p:spPr>
            <a:xfrm rot="5085762">
              <a:off x="6698359" y="1977511"/>
              <a:ext cx="85655" cy="118800"/>
            </a:xfrm>
            <a:prstGeom prst="triangle">
              <a:avLst/>
            </a:prstGeom>
            <a:solidFill>
              <a:srgbClr val="92D050"/>
            </a:solidFill>
            <a:ln w="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二等辺三角形 82"/>
            <p:cNvSpPr>
              <a:spLocks noChangeAspect="1"/>
            </p:cNvSpPr>
            <p:nvPr/>
          </p:nvSpPr>
          <p:spPr>
            <a:xfrm rot="5085762">
              <a:off x="7915730" y="1761487"/>
              <a:ext cx="85655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二等辺三角形 83"/>
            <p:cNvSpPr>
              <a:spLocks noChangeAspect="1"/>
            </p:cNvSpPr>
            <p:nvPr/>
          </p:nvSpPr>
          <p:spPr>
            <a:xfrm rot="4020000">
              <a:off x="5613413" y="1776049"/>
              <a:ext cx="85655" cy="118800"/>
            </a:xfrm>
            <a:prstGeom prst="triangle">
              <a:avLst/>
            </a:prstGeom>
            <a:solidFill>
              <a:srgbClr val="92D050"/>
            </a:solidFill>
            <a:ln w="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二等辺三角形 84"/>
            <p:cNvSpPr>
              <a:spLocks noChangeAspect="1"/>
            </p:cNvSpPr>
            <p:nvPr/>
          </p:nvSpPr>
          <p:spPr>
            <a:xfrm rot="14880000">
              <a:off x="5968443" y="2855497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二等辺三角形 85"/>
            <p:cNvSpPr>
              <a:spLocks noChangeAspect="1"/>
            </p:cNvSpPr>
            <p:nvPr/>
          </p:nvSpPr>
          <p:spPr>
            <a:xfrm rot="14160000">
              <a:off x="6834615" y="2862258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二等辺三角形 86"/>
            <p:cNvSpPr>
              <a:spLocks noChangeAspect="1"/>
            </p:cNvSpPr>
            <p:nvPr/>
          </p:nvSpPr>
          <p:spPr>
            <a:xfrm rot="14160000">
              <a:off x="7390887" y="2699524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二等辺三角形 87"/>
            <p:cNvSpPr>
              <a:spLocks noChangeAspect="1"/>
            </p:cNvSpPr>
            <p:nvPr/>
          </p:nvSpPr>
          <p:spPr>
            <a:xfrm rot="14520000">
              <a:off x="7398079" y="2848178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二等辺三角形 88"/>
            <p:cNvSpPr>
              <a:spLocks noChangeAspect="1"/>
            </p:cNvSpPr>
            <p:nvPr/>
          </p:nvSpPr>
          <p:spPr>
            <a:xfrm rot="14520000">
              <a:off x="7434161" y="3030875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二等辺三角形 89"/>
            <p:cNvSpPr>
              <a:spLocks noChangeAspect="1"/>
            </p:cNvSpPr>
            <p:nvPr/>
          </p:nvSpPr>
          <p:spPr>
            <a:xfrm rot="14520000">
              <a:off x="7280735" y="2154169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二等辺三角形 90"/>
            <p:cNvSpPr>
              <a:spLocks noChangeAspect="1"/>
            </p:cNvSpPr>
            <p:nvPr/>
          </p:nvSpPr>
          <p:spPr>
            <a:xfrm rot="14520000">
              <a:off x="7480955" y="2079762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二等辺三角形 91"/>
            <p:cNvSpPr>
              <a:spLocks noChangeAspect="1"/>
            </p:cNvSpPr>
            <p:nvPr/>
          </p:nvSpPr>
          <p:spPr>
            <a:xfrm rot="14160000">
              <a:off x="7929087" y="2004734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二等辺三角形 92"/>
            <p:cNvSpPr>
              <a:spLocks noChangeAspect="1"/>
            </p:cNvSpPr>
            <p:nvPr/>
          </p:nvSpPr>
          <p:spPr>
            <a:xfrm rot="14100000">
              <a:off x="7914763" y="1860287"/>
              <a:ext cx="85655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6304203" y="3635734"/>
              <a:ext cx="2372252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FF"/>
                  </a:solidFill>
                </a:rPr>
                <a:t>Around 17Z a day of July 2012</a:t>
              </a:r>
              <a:endParaRPr kumimoji="1" lang="ja-JP" altLang="en-US" sz="1400" dirty="0">
                <a:solidFill>
                  <a:srgbClr val="FF00FF"/>
                </a:solidFill>
              </a:endParaRPr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4572000" y="1897087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00FF"/>
                  </a:solidFill>
                </a:rPr>
                <a:t>TOKYO</a:t>
              </a:r>
              <a:endParaRPr kumimoji="1" lang="ja-JP" altLang="en-US" sz="1400" b="1" dirty="0">
                <a:solidFill>
                  <a:srgbClr val="FF00FF"/>
                </a:solidFill>
              </a:endParaRPr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8017385" y="2968879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 smtClean="0">
                  <a:solidFill>
                    <a:srgbClr val="FF00FF"/>
                  </a:solidFill>
                </a:rPr>
                <a:t>27N165E</a:t>
              </a:r>
              <a:endParaRPr kumimoji="1" lang="ja-JP" altLang="en-US" sz="1100" b="1" dirty="0">
                <a:solidFill>
                  <a:srgbClr val="FF00FF"/>
                </a:solidFill>
              </a:endParaRPr>
            </a:p>
          </p:txBody>
        </p:sp>
      </p:grpSp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4376126" y="1680234"/>
            <a:ext cx="4767873" cy="2336337"/>
            <a:chOff x="4536974" y="4253397"/>
            <a:chExt cx="4334430" cy="2123943"/>
          </a:xfrm>
        </p:grpSpPr>
        <p:pic>
          <p:nvPicPr>
            <p:cNvPr id="95" name="図 94" descr="画面の領域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6904" y="4253397"/>
              <a:ext cx="3863344" cy="2123943"/>
            </a:xfrm>
            <a:prstGeom prst="rect">
              <a:avLst/>
            </a:prstGeom>
          </p:spPr>
        </p:pic>
        <p:sp>
          <p:nvSpPr>
            <p:cNvPr id="96" name="二等辺三角形 95"/>
            <p:cNvSpPr>
              <a:spLocks noChangeAspect="1"/>
            </p:cNvSpPr>
            <p:nvPr/>
          </p:nvSpPr>
          <p:spPr>
            <a:xfrm rot="5280000">
              <a:off x="6699854" y="4692194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二等辺三角形 96"/>
            <p:cNvSpPr>
              <a:spLocks noChangeAspect="1"/>
            </p:cNvSpPr>
            <p:nvPr/>
          </p:nvSpPr>
          <p:spPr>
            <a:xfrm rot="5085762">
              <a:off x="7399924" y="4525786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二等辺三角形 97"/>
            <p:cNvSpPr>
              <a:spLocks noChangeAspect="1"/>
            </p:cNvSpPr>
            <p:nvPr/>
          </p:nvSpPr>
          <p:spPr>
            <a:xfrm rot="5085762">
              <a:off x="7015969" y="4536304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二等辺三角形 98"/>
            <p:cNvSpPr>
              <a:spLocks noChangeAspect="1"/>
            </p:cNvSpPr>
            <p:nvPr/>
          </p:nvSpPr>
          <p:spPr>
            <a:xfrm rot="5580000">
              <a:off x="7419221" y="4821184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99"/>
            <p:cNvSpPr>
              <a:spLocks noChangeAspect="1"/>
            </p:cNvSpPr>
            <p:nvPr/>
          </p:nvSpPr>
          <p:spPr>
            <a:xfrm rot="5520000">
              <a:off x="7635958" y="4836210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二等辺三角形 100"/>
            <p:cNvSpPr>
              <a:spLocks noChangeAspect="1"/>
            </p:cNvSpPr>
            <p:nvPr/>
          </p:nvSpPr>
          <p:spPr>
            <a:xfrm rot="3600000">
              <a:off x="6690938" y="4808491"/>
              <a:ext cx="87022" cy="118800"/>
            </a:xfrm>
            <a:prstGeom prst="triangle">
              <a:avLst/>
            </a:prstGeom>
            <a:solidFill>
              <a:srgbClr val="92D050"/>
            </a:solidFill>
            <a:ln w="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二等辺三角形 101"/>
            <p:cNvSpPr>
              <a:spLocks noChangeAspect="1"/>
            </p:cNvSpPr>
            <p:nvPr/>
          </p:nvSpPr>
          <p:spPr>
            <a:xfrm rot="4200000">
              <a:off x="7692899" y="4484814"/>
              <a:ext cx="87022" cy="118800"/>
            </a:xfrm>
            <a:prstGeom prst="triangle">
              <a:avLst/>
            </a:prstGeom>
            <a:solidFill>
              <a:srgbClr val="92D050"/>
            </a:solidFill>
            <a:ln w="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二等辺三角形 102"/>
            <p:cNvSpPr>
              <a:spLocks noChangeAspect="1"/>
            </p:cNvSpPr>
            <p:nvPr/>
          </p:nvSpPr>
          <p:spPr>
            <a:xfrm rot="4380000">
              <a:off x="7987355" y="4390743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二等辺三角形 103"/>
            <p:cNvSpPr>
              <a:spLocks noChangeAspect="1"/>
            </p:cNvSpPr>
            <p:nvPr/>
          </p:nvSpPr>
          <p:spPr>
            <a:xfrm rot="4560000">
              <a:off x="8125043" y="4362293"/>
              <a:ext cx="87022" cy="118800"/>
            </a:xfrm>
            <a:prstGeom prst="triangle">
              <a:avLst/>
            </a:prstGeom>
            <a:solidFill>
              <a:srgbClr val="FFFF00"/>
            </a:solidFill>
            <a:ln w="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二等辺三角形 104"/>
            <p:cNvSpPr>
              <a:spLocks noChangeAspect="1"/>
            </p:cNvSpPr>
            <p:nvPr/>
          </p:nvSpPr>
          <p:spPr>
            <a:xfrm rot="5085762">
              <a:off x="6247797" y="4544984"/>
              <a:ext cx="87022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二等辺三角形 105"/>
            <p:cNvSpPr>
              <a:spLocks noChangeAspect="1"/>
            </p:cNvSpPr>
            <p:nvPr/>
          </p:nvSpPr>
          <p:spPr>
            <a:xfrm rot="4560000">
              <a:off x="5676771" y="4938357"/>
              <a:ext cx="87022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二等辺三角形 106"/>
            <p:cNvSpPr>
              <a:spLocks noChangeAspect="1"/>
            </p:cNvSpPr>
            <p:nvPr/>
          </p:nvSpPr>
          <p:spPr>
            <a:xfrm rot="4560000">
              <a:off x="5324423" y="5346101"/>
              <a:ext cx="87022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二等辺三角形 107"/>
            <p:cNvSpPr>
              <a:spLocks noChangeAspect="1"/>
            </p:cNvSpPr>
            <p:nvPr/>
          </p:nvSpPr>
          <p:spPr>
            <a:xfrm rot="4200000">
              <a:off x="5845933" y="4317879"/>
              <a:ext cx="87022" cy="118800"/>
            </a:xfrm>
            <a:prstGeom prst="triangle">
              <a:avLst/>
            </a:prstGeom>
            <a:solidFill>
              <a:srgbClr val="92D050"/>
            </a:solidFill>
            <a:ln w="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二等辺三角形 108"/>
            <p:cNvSpPr>
              <a:spLocks noChangeAspect="1"/>
            </p:cNvSpPr>
            <p:nvPr/>
          </p:nvSpPr>
          <p:spPr>
            <a:xfrm rot="2640000">
              <a:off x="6545944" y="6256570"/>
              <a:ext cx="83847" cy="118800"/>
            </a:xfrm>
            <a:prstGeom prst="triangl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6587867" y="6023611"/>
              <a:ext cx="2283537" cy="2797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FF"/>
                  </a:solidFill>
                </a:rPr>
                <a:t>Around 15Z a day of May 2012</a:t>
              </a:r>
              <a:endParaRPr kumimoji="1" lang="ja-JP" altLang="en-US" sz="1400" dirty="0">
                <a:solidFill>
                  <a:srgbClr val="FF00FF"/>
                </a:solidFill>
              </a:endParaRP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4536974" y="4507949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00FF"/>
                  </a:solidFill>
                </a:rPr>
                <a:t>TOKYO</a:t>
              </a:r>
              <a:endParaRPr kumimoji="1" lang="ja-JP" altLang="en-US" sz="1400" b="1" dirty="0">
                <a:solidFill>
                  <a:srgbClr val="FF00FF"/>
                </a:solidFill>
              </a:endParaRPr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8028384" y="5589240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dirty="0" smtClean="0">
                  <a:solidFill>
                    <a:srgbClr val="FF00FF"/>
                  </a:solidFill>
                </a:rPr>
                <a:t>27N165E</a:t>
              </a:r>
              <a:endParaRPr kumimoji="1" lang="ja-JP" altLang="en-US" sz="1100" b="1" dirty="0">
                <a:solidFill>
                  <a:srgbClr val="FF00FF"/>
                </a:solidFill>
              </a:endParaRPr>
            </a:p>
          </p:txBody>
        </p:sp>
      </p:grpSp>
      <p:sp>
        <p:nvSpPr>
          <p:cNvPr id="4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660613"/>
            <a:ext cx="4196614" cy="2489048"/>
          </a:xfrm>
          <a:solidFill>
            <a:srgbClr val="92D050">
              <a:alpha val="50196"/>
            </a:srgbClr>
          </a:solidFill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“Unable” reply ratio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kumimoji="1" lang="en-US" altLang="ja-JP" sz="2000" dirty="0" smtClean="0"/>
              <a:t>Japan to Hawaii 37%</a:t>
            </a:r>
          </a:p>
          <a:p>
            <a:r>
              <a:rPr lang="en-US" altLang="ja-JP" sz="2400" dirty="0" smtClean="0"/>
              <a:t>Route configuration</a:t>
            </a:r>
          </a:p>
          <a:p>
            <a:pPr marL="0" indent="0">
              <a:buNone/>
            </a:pPr>
            <a:r>
              <a:rPr kumimoji="1" lang="en-US" altLang="ja-JP" sz="2000" dirty="0" smtClean="0"/>
              <a:t>      Cross the route of 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kumimoji="1" lang="en-US" altLang="ja-JP" sz="2000" dirty="0" smtClean="0"/>
              <a:t>South</a:t>
            </a:r>
            <a:r>
              <a:rPr lang="ja-JP" altLang="en-US" sz="2000" dirty="0" smtClean="0"/>
              <a:t> </a:t>
            </a:r>
            <a:r>
              <a:rPr kumimoji="1" lang="en-US" altLang="ja-JP" sz="2000" dirty="0" smtClean="0"/>
              <a:t>east Asia – North America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</a:t>
            </a:r>
            <a:r>
              <a:rPr kumimoji="1" lang="en-US" altLang="ja-JP" sz="2000" dirty="0" smtClean="0"/>
              <a:t> flight route, especially in summer</a:t>
            </a:r>
            <a:endParaRPr kumimoji="1" lang="ja-JP" altLang="en-US" sz="2000" dirty="0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2" r="-16672"/>
          <a:stretch/>
        </p:blipFill>
        <p:spPr bwMode="auto">
          <a:xfrm>
            <a:off x="128905" y="3437432"/>
            <a:ext cx="5307191" cy="330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二等辺三角形 52"/>
          <p:cNvSpPr>
            <a:spLocks/>
          </p:cNvSpPr>
          <p:nvPr/>
        </p:nvSpPr>
        <p:spPr>
          <a:xfrm rot="6120000">
            <a:off x="1914589" y="5827679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二等辺三角形 53"/>
          <p:cNvSpPr>
            <a:spLocks/>
          </p:cNvSpPr>
          <p:nvPr/>
        </p:nvSpPr>
        <p:spPr>
          <a:xfrm rot="6120000">
            <a:off x="2521146" y="5888081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二等辺三角形 54"/>
          <p:cNvSpPr>
            <a:spLocks/>
          </p:cNvSpPr>
          <p:nvPr/>
        </p:nvSpPr>
        <p:spPr>
          <a:xfrm rot="6300000">
            <a:off x="1996504" y="6039997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二等辺三角形 55"/>
          <p:cNvSpPr>
            <a:spLocks/>
          </p:cNvSpPr>
          <p:nvPr/>
        </p:nvSpPr>
        <p:spPr>
          <a:xfrm rot="6300000">
            <a:off x="2396425" y="6103139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二等辺三角形 56"/>
          <p:cNvSpPr>
            <a:spLocks/>
          </p:cNvSpPr>
          <p:nvPr/>
        </p:nvSpPr>
        <p:spPr>
          <a:xfrm rot="5940000">
            <a:off x="3120542" y="6306578"/>
            <a:ext cx="108000" cy="144000"/>
          </a:xfrm>
          <a:prstGeom prst="triangle">
            <a:avLst/>
          </a:prstGeom>
          <a:solidFill>
            <a:srgbClr val="92D050"/>
          </a:solidFill>
          <a:ln w="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二等辺三角形 57"/>
          <p:cNvSpPr>
            <a:spLocks/>
          </p:cNvSpPr>
          <p:nvPr/>
        </p:nvSpPr>
        <p:spPr>
          <a:xfrm rot="5940000">
            <a:off x="3420970" y="6358810"/>
            <a:ext cx="108000" cy="144000"/>
          </a:xfrm>
          <a:prstGeom prst="triangle">
            <a:avLst/>
          </a:prstGeom>
          <a:solidFill>
            <a:srgbClr val="92D050"/>
          </a:solidFill>
          <a:ln w="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二等辺三角形 58"/>
          <p:cNvSpPr>
            <a:spLocks/>
          </p:cNvSpPr>
          <p:nvPr/>
        </p:nvSpPr>
        <p:spPr>
          <a:xfrm rot="6120000">
            <a:off x="4023160" y="6449746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二等辺三角形 59"/>
          <p:cNvSpPr>
            <a:spLocks/>
          </p:cNvSpPr>
          <p:nvPr/>
        </p:nvSpPr>
        <p:spPr>
          <a:xfrm rot="14160000">
            <a:off x="2611790" y="5441761"/>
            <a:ext cx="108000" cy="144000"/>
          </a:xfrm>
          <a:prstGeom prst="triangle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二等辺三角形 60"/>
          <p:cNvSpPr>
            <a:spLocks/>
          </p:cNvSpPr>
          <p:nvPr/>
        </p:nvSpPr>
        <p:spPr>
          <a:xfrm rot="6120000">
            <a:off x="3422354" y="5384024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二等辺三角形 61"/>
          <p:cNvSpPr>
            <a:spLocks/>
          </p:cNvSpPr>
          <p:nvPr/>
        </p:nvSpPr>
        <p:spPr>
          <a:xfrm rot="5940000">
            <a:off x="1077828" y="5831549"/>
            <a:ext cx="108000" cy="144000"/>
          </a:xfrm>
          <a:prstGeom prst="triangle">
            <a:avLst/>
          </a:prstGeom>
          <a:solidFill>
            <a:srgbClr val="92D050"/>
          </a:solidFill>
          <a:ln w="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二等辺三角形 62"/>
          <p:cNvSpPr>
            <a:spLocks/>
          </p:cNvSpPr>
          <p:nvPr/>
        </p:nvSpPr>
        <p:spPr>
          <a:xfrm rot="6120000">
            <a:off x="418326" y="5706876"/>
            <a:ext cx="108000" cy="144000"/>
          </a:xfrm>
          <a:prstGeom prst="triangle">
            <a:avLst/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二等辺三角形 63"/>
          <p:cNvSpPr>
            <a:spLocks/>
          </p:cNvSpPr>
          <p:nvPr/>
        </p:nvSpPr>
        <p:spPr>
          <a:xfrm rot="14160000">
            <a:off x="2295365" y="4505656"/>
            <a:ext cx="108000" cy="144000"/>
          </a:xfrm>
          <a:prstGeom prst="triangle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二等辺三角形 64"/>
          <p:cNvSpPr>
            <a:spLocks/>
          </p:cNvSpPr>
          <p:nvPr/>
        </p:nvSpPr>
        <p:spPr>
          <a:xfrm rot="14160000">
            <a:off x="3757321" y="4073609"/>
            <a:ext cx="108000" cy="144000"/>
          </a:xfrm>
          <a:prstGeom prst="triangle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二等辺三角形 65"/>
          <p:cNvSpPr>
            <a:spLocks/>
          </p:cNvSpPr>
          <p:nvPr/>
        </p:nvSpPr>
        <p:spPr>
          <a:xfrm rot="14160000">
            <a:off x="3846618" y="3569552"/>
            <a:ext cx="108000" cy="144000"/>
          </a:xfrm>
          <a:prstGeom prst="triangle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28905" y="6396439"/>
            <a:ext cx="2339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FF"/>
                </a:solidFill>
              </a:rPr>
              <a:t>Around 15Z a day of Jul 2013</a:t>
            </a:r>
            <a:endParaRPr kumimoji="1" lang="ja-JP" altLang="en-US" sz="1400" dirty="0">
              <a:solidFill>
                <a:srgbClr val="FF00FF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040984" y="3712595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solidFill>
                  <a:srgbClr val="FF00FF"/>
                </a:solidFill>
              </a:rPr>
              <a:t>165E</a:t>
            </a:r>
            <a:endParaRPr kumimoji="1" lang="ja-JP" altLang="en-US" sz="11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2"/>
          <p:cNvSpPr txBox="1">
            <a:spLocks/>
          </p:cNvSpPr>
          <p:nvPr/>
        </p:nvSpPr>
        <p:spPr>
          <a:xfrm>
            <a:off x="58746" y="44624"/>
            <a:ext cx="753759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Analysis of ATC Communication Messages</a:t>
            </a:r>
            <a:endParaRPr lang="ja-JP" altLang="en-US" sz="3200" b="1" dirty="0"/>
          </a:p>
        </p:txBody>
      </p:sp>
      <p:graphicFrame>
        <p:nvGraphicFramePr>
          <p:cNvPr id="8" name="グラフ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482357"/>
              </p:ext>
            </p:extLst>
          </p:nvPr>
        </p:nvGraphicFramePr>
        <p:xfrm>
          <a:off x="1691680" y="1052736"/>
          <a:ext cx="5211414" cy="3922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11560" y="5085184"/>
            <a:ext cx="7920880" cy="1569660"/>
          </a:xfrm>
          <a:prstGeom prst="rect">
            <a:avLst/>
          </a:prstGeom>
          <a:solidFill>
            <a:srgbClr val="00FFFF">
              <a:alpha val="30196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In 2008, economic crisis was occurred in the world. Traffic volume temporarily dropped. However, traffic volume recovered since around 2010.</a:t>
            </a:r>
          </a:p>
          <a:p>
            <a:r>
              <a:rPr kumimoji="1" lang="en-US" altLang="ja-JP" sz="2400" dirty="0" smtClean="0"/>
              <a:t>Follow the recovery in traffic volume, rate is higher gradually.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6455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2"/>
          <p:cNvSpPr txBox="1">
            <a:spLocks/>
          </p:cNvSpPr>
          <p:nvPr/>
        </p:nvSpPr>
        <p:spPr>
          <a:xfrm>
            <a:off x="58746" y="44624"/>
            <a:ext cx="9085254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dirty="0" smtClean="0"/>
              <a:t>Correlation, Unable reply ratio and Traffic Volume</a:t>
            </a:r>
            <a:endParaRPr lang="ja-JP" altLang="en-US" sz="32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32240" y="54452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Traffic No.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9325911"/>
              </p:ext>
            </p:extLst>
          </p:nvPr>
        </p:nvGraphicFramePr>
        <p:xfrm>
          <a:off x="1796152" y="1340768"/>
          <a:ext cx="5534025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円/楕円 4"/>
          <p:cNvSpPr/>
          <p:nvPr/>
        </p:nvSpPr>
        <p:spPr>
          <a:xfrm rot="18902121">
            <a:off x="2200820" y="2600125"/>
            <a:ext cx="4104456" cy="1305436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3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0E88F0-4695-431E-9283-9A5861E6D3F0}"/>
</file>

<file path=customXml/itemProps2.xml><?xml version="1.0" encoding="utf-8"?>
<ds:datastoreItem xmlns:ds="http://schemas.openxmlformats.org/officeDocument/2006/customXml" ds:itemID="{C3CDBC81-2638-4F01-B83F-AB587DE6FE46}"/>
</file>

<file path=customXml/itemProps3.xml><?xml version="1.0" encoding="utf-8"?>
<ds:datastoreItem xmlns:ds="http://schemas.openxmlformats.org/officeDocument/2006/customXml" ds:itemID="{6768A147-37CB-4328-8FDB-18B80EF7B12F}"/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1296</Words>
  <Application>Microsoft Office PowerPoint</Application>
  <PresentationFormat>画面に合わせる (4:3)</PresentationFormat>
  <Paragraphs>279</Paragraphs>
  <Slides>17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Analysis of ATC Communication messages Relevant to Altitude Change Requests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平林博子</dc:creator>
  <cp:lastModifiedBy>Windows ユーザー</cp:lastModifiedBy>
  <cp:revision>98</cp:revision>
  <dcterms:created xsi:type="dcterms:W3CDTF">2013-10-01T09:53:30Z</dcterms:created>
  <dcterms:modified xsi:type="dcterms:W3CDTF">2014-01-31T07:54:21Z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