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3661" r:id="rId2"/>
  </p:sldMasterIdLst>
  <p:notesMasterIdLst>
    <p:notesMasterId r:id="rId11"/>
  </p:notesMasterIdLst>
  <p:handoutMasterIdLst>
    <p:handoutMasterId r:id="rId12"/>
  </p:handoutMasterIdLst>
  <p:sldIdLst>
    <p:sldId id="273" r:id="rId3"/>
    <p:sldId id="276" r:id="rId4"/>
    <p:sldId id="280" r:id="rId5"/>
    <p:sldId id="281" r:id="rId6"/>
    <p:sldId id="274" r:id="rId7"/>
    <p:sldId id="277" r:id="rId8"/>
    <p:sldId id="278" r:id="rId9"/>
    <p:sldId id="279" r:id="rId10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D0E1773-2C58-4A1C-9F4D-09A126D9EB70}">
          <p14:sldIdLst>
            <p14:sldId id="273"/>
            <p14:sldId id="276"/>
            <p14:sldId id="280"/>
            <p14:sldId id="281"/>
            <p14:sldId id="274"/>
            <p14:sldId id="277"/>
            <p14:sldId id="278"/>
            <p14:sldId id="2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99"/>
    <a:srgbClr val="FFCC00"/>
    <a:srgbClr val="DDDDDD"/>
    <a:srgbClr val="C0C0C0"/>
    <a:srgbClr val="1D2F68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6" autoAdjust="0"/>
    <p:restoredTop sz="94705" autoAdjust="0"/>
  </p:normalViewPr>
  <p:slideViewPr>
    <p:cSldViewPr snapToGrid="0">
      <p:cViewPr varScale="1">
        <p:scale>
          <a:sx n="74" d="100"/>
          <a:sy n="74" d="100"/>
        </p:scale>
        <p:origin x="-1218" y="-90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customXml" Target="../customXml/item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87C48A99-3596-4E58-ABE8-9D998A9384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60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55D68406-F15C-4303-97CE-0E3EE59880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6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38345-9CBA-4181-BEB7-82A779821C66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 txBox="1">
            <a:spLocks noGrp="1" noChangeArrowheads="1"/>
          </p:cNvSpPr>
          <p:nvPr/>
        </p:nvSpPr>
        <p:spPr bwMode="auto">
          <a:xfrm>
            <a:off x="3885890" y="8830621"/>
            <a:ext cx="2972113" cy="465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820" tIns="44910" rIns="89820" bIns="44910" anchor="b"/>
          <a:lstStyle/>
          <a:p>
            <a:pPr algn="r" defTabSz="898378"/>
            <a:fld id="{97350AB6-8816-49BF-9F60-D61FDEEF8F79}" type="slidenum">
              <a:rPr lang="en-US" sz="1200">
                <a:latin typeface="Times New Roman" pitchFamily="18" charset="0"/>
              </a:rPr>
              <a:pPr algn="r" defTabSz="898378"/>
              <a:t>5</a:t>
            </a:fld>
            <a:endParaRPr lang="en-US" sz="1200" dirty="0">
              <a:latin typeface="Times New Roman" pitchFamily="18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7600" y="703263"/>
            <a:ext cx="4632325" cy="3475037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343" y="4416113"/>
            <a:ext cx="5027316" cy="4184020"/>
          </a:xfrm>
          <a:noFill/>
          <a:ln/>
        </p:spPr>
        <p:txBody>
          <a:bodyPr lIns="89820" tIns="44910" rIns="89820" bIns="44910"/>
          <a:lstStyle/>
          <a:p>
            <a:pPr marL="224595" indent="-224595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8406-F15C-4303-97CE-0E3EE59880C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6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45" name="Picture 1081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r="31892"/>
          <a:stretch/>
        </p:blipFill>
        <p:spPr bwMode="auto">
          <a:xfrm>
            <a:off x="5577840" y="-1832"/>
            <a:ext cx="3566160" cy="68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  <p:sp>
        <p:nvSpPr>
          <p:cNvPr id="6351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Presented to: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By: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Date:</a:t>
            </a:r>
          </a:p>
        </p:txBody>
      </p:sp>
      <p:grpSp>
        <p:nvGrpSpPr>
          <p:cNvPr id="63544" name="Group 1080"/>
          <p:cNvGrpSpPr>
            <a:grpSpLocks/>
          </p:cNvGrpSpPr>
          <p:nvPr userDrawn="1"/>
        </p:nvGrpSpPr>
        <p:grpSpPr bwMode="auto">
          <a:xfrm>
            <a:off x="5873750" y="271463"/>
            <a:ext cx="2895600" cy="909638"/>
            <a:chOff x="3700" y="171"/>
            <a:chExt cx="1824" cy="573"/>
          </a:xfrm>
        </p:grpSpPr>
        <p:pic>
          <p:nvPicPr>
            <p:cNvPr id="63543" name="Picture 1079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00" y="171"/>
              <a:ext cx="573" cy="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535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3339" y="6248400"/>
            <a:ext cx="1672032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6798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6504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D3ABA1-EA94-43C0-B992-7CBCC31144F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5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266C2-23C9-4679-9EA6-D74DA6C8C2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0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FF14-FC6A-41B6-B2DC-884C6B7C3F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31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F915-29B1-4ADF-B1F4-B910889950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7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7D554-CBC1-41AB-90CF-337CEC897E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86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7" r:id="rId4"/>
    <p:sldLayoutId id="2147483658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Select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  <p:extLst>
      <p:ext uri="{BB962C8B-B14F-4D97-AF65-F5344CB8AC3E}">
        <p14:creationId xmlns:p14="http://schemas.microsoft.com/office/powerpoint/2010/main" val="298816526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Rectangle 11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ADS-C CDP Climb/Descend Procedure</a:t>
            </a:r>
            <a:endParaRPr lang="en-US" dirty="0"/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440717" y="2010562"/>
            <a:ext cx="4951412" cy="1752600"/>
          </a:xfrm>
        </p:spPr>
        <p:txBody>
          <a:bodyPr/>
          <a:lstStyle/>
          <a:p>
            <a:r>
              <a:rPr lang="en-US" dirty="0" smtClean="0"/>
              <a:t>Implementation Project Update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754187" y="4505593"/>
            <a:ext cx="436460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sz="1600" dirty="0" smtClean="0"/>
              <a:t>IPACG/39</a:t>
            </a:r>
            <a:endParaRPr lang="en-US" sz="1600" dirty="0"/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788988" y="4875213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 smtClean="0"/>
              <a:t>Keith Dutch, FAA</a:t>
            </a:r>
            <a:endParaRPr lang="en-US" sz="1600" dirty="0"/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1000125" y="5224463"/>
            <a:ext cx="3465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smtClean="0"/>
              <a:t>03 – 06 February 2014</a:t>
            </a:r>
            <a:endParaRPr 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UAL892_CDP_1318z_G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9" t="35088" r="58792" b="43550"/>
          <a:stretch>
            <a:fillRect/>
          </a:stretch>
        </p:blipFill>
        <p:spPr bwMode="auto">
          <a:xfrm>
            <a:off x="0" y="-581025"/>
            <a:ext cx="9144000" cy="672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01638" y="119063"/>
            <a:ext cx="8377237" cy="609600"/>
          </a:xfrm>
        </p:spPr>
        <p:txBody>
          <a:bodyPr/>
          <a:lstStyle/>
          <a:p>
            <a:pPr algn="ctr" eaLnBrk="1" hangingPunct="1"/>
            <a:r>
              <a:rPr lang="en-US" sz="5400" dirty="0" smtClean="0">
                <a:solidFill>
                  <a:srgbClr val="FFFF99"/>
                </a:solidFill>
              </a:rPr>
              <a:t>ADS-C CDP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11150" y="3765550"/>
            <a:ext cx="837723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lnSpc>
                <a:spcPct val="90000"/>
              </a:lnSpc>
              <a:buNone/>
            </a:pPr>
            <a:r>
              <a:rPr lang="en-US" sz="2800" dirty="0" smtClean="0">
                <a:solidFill>
                  <a:srgbClr val="FFFF99"/>
                </a:solidFill>
              </a:rPr>
              <a:t>Climb/Descend </a:t>
            </a:r>
            <a:r>
              <a:rPr lang="en-US" sz="2800" dirty="0">
                <a:solidFill>
                  <a:srgbClr val="FFFF99"/>
                </a:solidFill>
              </a:rPr>
              <a:t>an aircraft through the altitude of a blocking </a:t>
            </a:r>
            <a:r>
              <a:rPr lang="en-US" sz="2800" dirty="0" smtClean="0">
                <a:solidFill>
                  <a:srgbClr val="FFFF99"/>
                </a:solidFill>
              </a:rPr>
              <a:t>aircraft using reduced 15NM separation</a:t>
            </a:r>
            <a:endParaRPr lang="en-US" sz="2800" dirty="0">
              <a:solidFill>
                <a:srgbClr val="FFFF99"/>
              </a:solidFill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285750" y="900113"/>
            <a:ext cx="8402638" cy="105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None/>
            </a:pPr>
            <a:r>
              <a:rPr lang="en-US" sz="2000" dirty="0">
                <a:solidFill>
                  <a:srgbClr val="FFFF99"/>
                </a:solidFill>
              </a:rPr>
              <a:t>CDP developed in response to operator requests to utilize the FANS equipment they invested in for </a:t>
            </a:r>
            <a:r>
              <a:rPr lang="en-US" sz="2000" dirty="0" err="1">
                <a:solidFill>
                  <a:srgbClr val="FFFF99"/>
                </a:solidFill>
              </a:rPr>
              <a:t>NextGen</a:t>
            </a:r>
            <a:r>
              <a:rPr lang="en-US" sz="2000" dirty="0">
                <a:solidFill>
                  <a:srgbClr val="FFFF99"/>
                </a:solidFill>
              </a:rPr>
              <a:t> for which they were receiving no benefit return</a:t>
            </a:r>
          </a:p>
        </p:txBody>
      </p:sp>
    </p:spTree>
    <p:extLst>
      <p:ext uri="{BB962C8B-B14F-4D97-AF65-F5344CB8AC3E}">
        <p14:creationId xmlns:p14="http://schemas.microsoft.com/office/powerpoint/2010/main" val="229046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ADS-C CDP Operational Trials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ADS-C CDP was demonstrated in operational trials by manually applying ADS-C CDP </a:t>
            </a:r>
            <a:r>
              <a:rPr lang="en-GB" dirty="0" smtClean="0"/>
              <a:t>without </a:t>
            </a:r>
            <a:r>
              <a:rPr lang="en-GB" dirty="0"/>
              <a:t>changes to </a:t>
            </a:r>
            <a:r>
              <a:rPr lang="en-GB" dirty="0" smtClean="0"/>
              <a:t>FAA </a:t>
            </a:r>
            <a:r>
              <a:rPr lang="en-GB" dirty="0"/>
              <a:t>ATOP automation </a:t>
            </a:r>
            <a:r>
              <a:rPr lang="en-GB" dirty="0" smtClean="0"/>
              <a:t>system</a:t>
            </a:r>
          </a:p>
          <a:p>
            <a:pPr lvl="1"/>
            <a:r>
              <a:rPr lang="en-US" dirty="0"/>
              <a:t>Operational trials </a:t>
            </a:r>
            <a:r>
              <a:rPr lang="en-US" dirty="0" smtClean="0"/>
              <a:t>began </a:t>
            </a:r>
            <a:r>
              <a:rPr lang="en-US" dirty="0"/>
              <a:t>on </a:t>
            </a:r>
            <a:r>
              <a:rPr lang="en-US" dirty="0" smtClean="0"/>
              <a:t>15 Feb </a:t>
            </a:r>
            <a:r>
              <a:rPr lang="en-US" dirty="0"/>
              <a:t>2011 in the Oakland Oceanic CTA and ended </a:t>
            </a:r>
            <a:r>
              <a:rPr lang="en-US" dirty="0" smtClean="0"/>
              <a:t>15 Feb 2013</a:t>
            </a:r>
          </a:p>
          <a:p>
            <a:pPr lvl="1"/>
            <a:r>
              <a:rPr lang="en-US" dirty="0" smtClean="0"/>
              <a:t>During </a:t>
            </a:r>
            <a:r>
              <a:rPr lang="en-US" dirty="0"/>
              <a:t>the two-year timeframe of the trials, the ADS-C CDP was successfully utilized eight </a:t>
            </a:r>
            <a:r>
              <a:rPr lang="en-US" dirty="0" smtClean="0"/>
              <a:t>times</a:t>
            </a:r>
          </a:p>
          <a:p>
            <a:r>
              <a:rPr lang="en-US" dirty="0" smtClean="0"/>
              <a:t>There </a:t>
            </a:r>
            <a:r>
              <a:rPr lang="en-US" dirty="0"/>
              <a:t>are no plans to extend the manual </a:t>
            </a:r>
            <a:r>
              <a:rPr lang="en-US" dirty="0" smtClean="0"/>
              <a:t>trial</a:t>
            </a:r>
          </a:p>
          <a:p>
            <a:r>
              <a:rPr lang="en-US" dirty="0" smtClean="0"/>
              <a:t>Fast-time </a:t>
            </a:r>
            <a:r>
              <a:rPr lang="en-US" dirty="0"/>
              <a:t>simulations are currently being conducted at the FAA William J. Hughes Technical Center (WJHTC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These model </a:t>
            </a:r>
            <a:r>
              <a:rPr lang="en-US" dirty="0"/>
              <a:t>the use of </a:t>
            </a:r>
            <a:r>
              <a:rPr lang="en-US" dirty="0" smtClean="0"/>
              <a:t>ADS-C </a:t>
            </a:r>
            <a:r>
              <a:rPr lang="en-US" dirty="0"/>
              <a:t>CDP in a more densely populated </a:t>
            </a:r>
            <a:r>
              <a:rPr lang="en-US" dirty="0" smtClean="0"/>
              <a:t>environment</a:t>
            </a:r>
          </a:p>
          <a:p>
            <a:pPr lvl="1"/>
            <a:r>
              <a:rPr lang="en-US" dirty="0" smtClean="0"/>
              <a:t>Increases opportunity </a:t>
            </a:r>
            <a:r>
              <a:rPr lang="en-US" dirty="0"/>
              <a:t>for use and further </a:t>
            </a:r>
            <a:r>
              <a:rPr lang="en-US" dirty="0" smtClean="0"/>
              <a:t>validates the procedure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033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ADS-C Operational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CPDLC </a:t>
            </a:r>
            <a:r>
              <a:rPr lang="en-US" dirty="0" smtClean="0"/>
              <a:t>maintained</a:t>
            </a:r>
          </a:p>
          <a:p>
            <a:r>
              <a:rPr lang="en-US" dirty="0" smtClean="0"/>
              <a:t>Distance </a:t>
            </a:r>
            <a:r>
              <a:rPr lang="en-US" dirty="0"/>
              <a:t>between </a:t>
            </a:r>
            <a:r>
              <a:rPr lang="en-US" dirty="0" smtClean="0"/>
              <a:t>aircraft determined from </a:t>
            </a:r>
            <a:r>
              <a:rPr lang="en-US" dirty="0"/>
              <a:t>near simultaneous ADS-C demand reports which contain position accuracy of 0.25 NM or better (Figure of Merit 6 or higher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Distance </a:t>
            </a:r>
            <a:r>
              <a:rPr lang="en-US" dirty="0"/>
              <a:t>between </a:t>
            </a:r>
            <a:r>
              <a:rPr lang="en-US" dirty="0" smtClean="0"/>
              <a:t>aircraft is </a:t>
            </a:r>
            <a:r>
              <a:rPr lang="en-US" dirty="0"/>
              <a:t>not less </a:t>
            </a:r>
            <a:r>
              <a:rPr lang="en-US" dirty="0" smtClean="0"/>
              <a:t>than</a:t>
            </a:r>
          </a:p>
          <a:p>
            <a:pPr lvl="1"/>
            <a:r>
              <a:rPr lang="en-US" dirty="0" smtClean="0"/>
              <a:t>15NM when same speed/faster aircraft in front</a:t>
            </a:r>
          </a:p>
          <a:p>
            <a:pPr lvl="1"/>
            <a:r>
              <a:rPr lang="en-US" dirty="0" smtClean="0"/>
              <a:t>25NM when faster aircraft in back (not more than M0.02)</a:t>
            </a:r>
          </a:p>
          <a:p>
            <a:r>
              <a:rPr lang="en-US" dirty="0" smtClean="0"/>
              <a:t>Altitude difference between aircraft not more than 2000 </a:t>
            </a:r>
            <a:r>
              <a:rPr lang="en-US" dirty="0" err="1" smtClean="0"/>
              <a:t>ft</a:t>
            </a:r>
            <a:endParaRPr lang="en-US" dirty="0" smtClean="0"/>
          </a:p>
          <a:p>
            <a:r>
              <a:rPr lang="en-US" dirty="0" smtClean="0"/>
              <a:t>Clearance assures vertical separation within 15 minutes from first ADS-C report request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080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3"/>
          <p:cNvSpPr>
            <a:spLocks noChangeArrowheads="1"/>
          </p:cNvSpPr>
          <p:nvPr/>
        </p:nvSpPr>
        <p:spPr bwMode="auto">
          <a:xfrm>
            <a:off x="120650" y="197416"/>
            <a:ext cx="8027469" cy="54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lnSpc>
                <a:spcPct val="80000"/>
              </a:lnSpc>
              <a:buNone/>
            </a:pPr>
            <a:r>
              <a:rPr lang="en-US" sz="3200" b="1" dirty="0" smtClean="0">
                <a:solidFill>
                  <a:srgbClr val="1D2F68"/>
                </a:solidFill>
              </a:rPr>
              <a:t>Automated ADS-C CDP</a:t>
            </a:r>
          </a:p>
        </p:txBody>
      </p:sp>
      <p:sp>
        <p:nvSpPr>
          <p:cNvPr id="55300" name="Rectangle 2"/>
          <p:cNvSpPr>
            <a:spLocks noChangeArrowheads="1"/>
          </p:cNvSpPr>
          <p:nvPr/>
        </p:nvSpPr>
        <p:spPr bwMode="auto">
          <a:xfrm>
            <a:off x="730250" y="1274878"/>
            <a:ext cx="7616825" cy="191135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2400"/>
          </a:p>
        </p:txBody>
      </p:sp>
      <p:sp>
        <p:nvSpPr>
          <p:cNvPr id="55301" name="Rectangle 3"/>
          <p:cNvSpPr>
            <a:spLocks noChangeArrowheads="1"/>
          </p:cNvSpPr>
          <p:nvPr/>
        </p:nvSpPr>
        <p:spPr bwMode="auto">
          <a:xfrm>
            <a:off x="7702550" y="1574915"/>
            <a:ext cx="3571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000">
                <a:solidFill>
                  <a:srgbClr val="000000"/>
                </a:solidFill>
                <a:latin typeface="Helvetica"/>
              </a:rPr>
              <a:t>FL360</a:t>
            </a:r>
            <a:endParaRPr lang="en-US" sz="900">
              <a:latin typeface="Helvetica"/>
            </a:endParaRPr>
          </a:p>
        </p:txBody>
      </p:sp>
      <p:sp>
        <p:nvSpPr>
          <p:cNvPr id="55302" name="Rectangle 4"/>
          <p:cNvSpPr>
            <a:spLocks noChangeArrowheads="1"/>
          </p:cNvSpPr>
          <p:nvPr/>
        </p:nvSpPr>
        <p:spPr bwMode="auto">
          <a:xfrm>
            <a:off x="7702550" y="2678228"/>
            <a:ext cx="3571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000">
                <a:solidFill>
                  <a:srgbClr val="000000"/>
                </a:solidFill>
                <a:latin typeface="Helvetica"/>
              </a:rPr>
              <a:t>FL340</a:t>
            </a:r>
            <a:endParaRPr lang="en-US" sz="900">
              <a:latin typeface="Helvetica"/>
            </a:endParaRPr>
          </a:p>
        </p:txBody>
      </p:sp>
      <p:sp>
        <p:nvSpPr>
          <p:cNvPr id="55303" name="Rectangle 5"/>
          <p:cNvSpPr>
            <a:spLocks noChangeArrowheads="1"/>
          </p:cNvSpPr>
          <p:nvPr/>
        </p:nvSpPr>
        <p:spPr bwMode="auto">
          <a:xfrm>
            <a:off x="7702550" y="2125778"/>
            <a:ext cx="3571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000">
                <a:solidFill>
                  <a:srgbClr val="000000"/>
                </a:solidFill>
                <a:latin typeface="Helvetica"/>
              </a:rPr>
              <a:t>FL350</a:t>
            </a:r>
            <a:endParaRPr lang="en-US" sz="900">
              <a:latin typeface="Helvetica"/>
            </a:endParaRPr>
          </a:p>
        </p:txBody>
      </p:sp>
      <p:sp>
        <p:nvSpPr>
          <p:cNvPr id="55304" name="Line 6"/>
          <p:cNvSpPr>
            <a:spLocks noChangeShapeType="1"/>
          </p:cNvSpPr>
          <p:nvPr/>
        </p:nvSpPr>
        <p:spPr bwMode="auto">
          <a:xfrm>
            <a:off x="1176338" y="2306753"/>
            <a:ext cx="66929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305" name="Line 7"/>
          <p:cNvSpPr>
            <a:spLocks noChangeShapeType="1"/>
          </p:cNvSpPr>
          <p:nvPr/>
        </p:nvSpPr>
        <p:spPr bwMode="auto">
          <a:xfrm>
            <a:off x="1176338" y="1767003"/>
            <a:ext cx="66929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306" name="Line 8"/>
          <p:cNvSpPr>
            <a:spLocks noChangeShapeType="1"/>
          </p:cNvSpPr>
          <p:nvPr/>
        </p:nvSpPr>
        <p:spPr bwMode="auto">
          <a:xfrm>
            <a:off x="1176338" y="2865553"/>
            <a:ext cx="66929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55307" name="Picture 21"/>
          <p:cNvPicPr>
            <a:picLocks noChangeAspect="1" noChangeArrowheads="1"/>
          </p:cNvPicPr>
          <p:nvPr/>
        </p:nvPicPr>
        <p:blipFill>
          <a:blip r:embed="rId4" cstate="print"/>
          <a:srcRect l="5748" t="6317" r="4633" b="53961"/>
          <a:stretch>
            <a:fillRect/>
          </a:stretch>
        </p:blipFill>
        <p:spPr bwMode="auto">
          <a:xfrm>
            <a:off x="6227763" y="2732203"/>
            <a:ext cx="7159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8" name="Picture 21"/>
          <p:cNvPicPr>
            <a:picLocks noChangeAspect="1" noChangeArrowheads="1"/>
          </p:cNvPicPr>
          <p:nvPr/>
        </p:nvPicPr>
        <p:blipFill>
          <a:blip r:embed="rId4" cstate="print"/>
          <a:srcRect l="5748" t="6317" r="4633" b="53961"/>
          <a:stretch>
            <a:fillRect/>
          </a:stretch>
        </p:blipFill>
        <p:spPr bwMode="auto">
          <a:xfrm>
            <a:off x="6197600" y="1630478"/>
            <a:ext cx="7159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9" name="Picture 21"/>
          <p:cNvPicPr>
            <a:picLocks noChangeAspect="1" noChangeArrowheads="1"/>
          </p:cNvPicPr>
          <p:nvPr/>
        </p:nvPicPr>
        <p:blipFill>
          <a:blip r:embed="rId4" cstate="print"/>
          <a:srcRect l="56618" t="3996" r="4633" b="53961"/>
          <a:stretch>
            <a:fillRect/>
          </a:stretch>
        </p:blipFill>
        <p:spPr bwMode="auto">
          <a:xfrm>
            <a:off x="733425" y="1579678"/>
            <a:ext cx="30956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10" name="Picture 21"/>
          <p:cNvPicPr>
            <a:picLocks noChangeAspect="1" noChangeArrowheads="1"/>
          </p:cNvPicPr>
          <p:nvPr/>
        </p:nvPicPr>
        <p:blipFill>
          <a:blip r:embed="rId4" cstate="print"/>
          <a:srcRect l="56618" t="3996" r="4633" b="53961"/>
          <a:stretch>
            <a:fillRect/>
          </a:stretch>
        </p:blipFill>
        <p:spPr bwMode="auto">
          <a:xfrm>
            <a:off x="727075" y="2705215"/>
            <a:ext cx="30956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11" name="Picture 21"/>
          <p:cNvPicPr>
            <a:picLocks noChangeAspect="1" noChangeArrowheads="1"/>
          </p:cNvPicPr>
          <p:nvPr/>
        </p:nvPicPr>
        <p:blipFill>
          <a:blip r:embed="rId4" cstate="print"/>
          <a:srcRect l="5748" t="6317" r="53714" b="53961"/>
          <a:stretch>
            <a:fillRect/>
          </a:stretch>
        </p:blipFill>
        <p:spPr bwMode="auto">
          <a:xfrm>
            <a:off x="8016875" y="2146415"/>
            <a:ext cx="323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12" name="Text Box 96"/>
          <p:cNvSpPr txBox="1">
            <a:spLocks noChangeArrowheads="1"/>
          </p:cNvSpPr>
          <p:nvPr/>
        </p:nvSpPr>
        <p:spPr bwMode="auto">
          <a:xfrm>
            <a:off x="1409700" y="1476490"/>
            <a:ext cx="21161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None/>
            </a:pPr>
            <a:r>
              <a:rPr lang="en-US" sz="1200" b="1" dirty="0">
                <a:solidFill>
                  <a:srgbClr val="008000"/>
                </a:solidFill>
              </a:rPr>
              <a:t>Desired Altitude</a:t>
            </a:r>
          </a:p>
        </p:txBody>
      </p:sp>
      <p:sp>
        <p:nvSpPr>
          <p:cNvPr id="55319" name="Freeform 95"/>
          <p:cNvSpPr>
            <a:spLocks/>
          </p:cNvSpPr>
          <p:nvPr/>
        </p:nvSpPr>
        <p:spPr bwMode="auto">
          <a:xfrm>
            <a:off x="3032125" y="1771765"/>
            <a:ext cx="730250" cy="982663"/>
          </a:xfrm>
          <a:custGeom>
            <a:avLst/>
            <a:gdLst>
              <a:gd name="T0" fmla="*/ 0 w 2118"/>
              <a:gd name="T1" fmla="*/ 2147483647 h 942"/>
              <a:gd name="T2" fmla="*/ 2147483647 w 2118"/>
              <a:gd name="T3" fmla="*/ 2147483647 h 942"/>
              <a:gd name="T4" fmla="*/ 2147483647 w 2118"/>
              <a:gd name="T5" fmla="*/ 2147483647 h 942"/>
              <a:gd name="T6" fmla="*/ 2147483647 w 2118"/>
              <a:gd name="T7" fmla="*/ 2147483647 h 942"/>
              <a:gd name="T8" fmla="*/ 2147483647 w 2118"/>
              <a:gd name="T9" fmla="*/ 2147483647 h 942"/>
              <a:gd name="T10" fmla="*/ 2147483647 w 2118"/>
              <a:gd name="T11" fmla="*/ 0 h 94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8"/>
              <a:gd name="T19" fmla="*/ 0 h 942"/>
              <a:gd name="T20" fmla="*/ 2118 w 2118"/>
              <a:gd name="T21" fmla="*/ 942 h 94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8" h="942">
                <a:moveTo>
                  <a:pt x="0" y="942"/>
                </a:moveTo>
                <a:cubicBezTo>
                  <a:pt x="51" y="907"/>
                  <a:pt x="178" y="806"/>
                  <a:pt x="306" y="732"/>
                </a:cubicBezTo>
                <a:cubicBezTo>
                  <a:pt x="434" y="658"/>
                  <a:pt x="620" y="567"/>
                  <a:pt x="768" y="496"/>
                </a:cubicBezTo>
                <a:cubicBezTo>
                  <a:pt x="916" y="425"/>
                  <a:pt x="1038" y="367"/>
                  <a:pt x="1194" y="308"/>
                </a:cubicBezTo>
                <a:cubicBezTo>
                  <a:pt x="1350" y="248"/>
                  <a:pt x="1550" y="189"/>
                  <a:pt x="1704" y="138"/>
                </a:cubicBezTo>
                <a:cubicBezTo>
                  <a:pt x="1858" y="87"/>
                  <a:pt x="1988" y="43"/>
                  <a:pt x="2118" y="0"/>
                </a:cubicBezTo>
              </a:path>
            </a:pathLst>
          </a:cu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</p:spPr>
        <p:txBody>
          <a:bodyPr vert="eaVert" wrap="none" anchor="b" anchorCtr="1"/>
          <a:lstStyle/>
          <a:p>
            <a:pPr algn="ctr"/>
            <a:endParaRPr lang="en-US"/>
          </a:p>
        </p:txBody>
      </p:sp>
      <p:pic>
        <p:nvPicPr>
          <p:cNvPr id="134159" name="Picture 22"/>
          <p:cNvPicPr>
            <a:picLocks noChangeAspect="1" noChangeArrowheads="1"/>
          </p:cNvPicPr>
          <p:nvPr/>
        </p:nvPicPr>
        <p:blipFill>
          <a:blip r:embed="rId5" cstate="print"/>
          <a:srcRect l="5260" t="6805" r="3854" b="53976"/>
          <a:stretch>
            <a:fillRect/>
          </a:stretch>
        </p:blipFill>
        <p:spPr bwMode="auto">
          <a:xfrm>
            <a:off x="4556125" y="2148003"/>
            <a:ext cx="7223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64" name="Picture 22"/>
          <p:cNvPicPr>
            <a:picLocks noChangeAspect="1" noChangeArrowheads="1"/>
          </p:cNvPicPr>
          <p:nvPr/>
        </p:nvPicPr>
        <p:blipFill>
          <a:blip r:embed="rId5" cstate="print"/>
          <a:srcRect l="5260" t="6805" r="3854" b="53976"/>
          <a:stretch>
            <a:fillRect/>
          </a:stretch>
        </p:blipFill>
        <p:spPr bwMode="auto">
          <a:xfrm>
            <a:off x="1138238" y="2155940"/>
            <a:ext cx="722312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2"/>
          <p:cNvGrpSpPr/>
          <p:nvPr/>
        </p:nvGrpSpPr>
        <p:grpSpPr>
          <a:xfrm>
            <a:off x="2305050" y="2132128"/>
            <a:ext cx="2222501" cy="169862"/>
            <a:chOff x="2295525" y="1897063"/>
            <a:chExt cx="2222501" cy="169862"/>
          </a:xfrm>
        </p:grpSpPr>
        <p:sp>
          <p:nvSpPr>
            <p:cNvPr id="55325" name="Line 10"/>
            <p:cNvSpPr>
              <a:spLocks noChangeShapeType="1"/>
            </p:cNvSpPr>
            <p:nvPr/>
          </p:nvSpPr>
          <p:spPr bwMode="auto">
            <a:xfrm>
              <a:off x="2295525" y="1985963"/>
              <a:ext cx="3714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6" name="Line 14"/>
            <p:cNvSpPr>
              <a:spLocks noChangeShapeType="1"/>
            </p:cNvSpPr>
            <p:nvPr/>
          </p:nvSpPr>
          <p:spPr bwMode="auto">
            <a:xfrm>
              <a:off x="4516438" y="1905000"/>
              <a:ext cx="1588" cy="161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7" name="Line 11"/>
            <p:cNvSpPr>
              <a:spLocks noChangeShapeType="1"/>
            </p:cNvSpPr>
            <p:nvPr/>
          </p:nvSpPr>
          <p:spPr bwMode="auto">
            <a:xfrm>
              <a:off x="2295525" y="1905000"/>
              <a:ext cx="1588" cy="1619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8" name="Rectangle 12"/>
            <p:cNvSpPr>
              <a:spLocks noChangeArrowheads="1"/>
            </p:cNvSpPr>
            <p:nvPr/>
          </p:nvSpPr>
          <p:spPr bwMode="auto">
            <a:xfrm>
              <a:off x="2735263" y="1897063"/>
              <a:ext cx="1155700" cy="1524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>
                <a:buNone/>
              </a:pPr>
              <a:r>
                <a:rPr lang="en-US" sz="1000" dirty="0">
                  <a:solidFill>
                    <a:srgbClr val="000000"/>
                  </a:solidFill>
                  <a:latin typeface="Helvetica"/>
                </a:rPr>
                <a:t>Standard Separation</a:t>
              </a:r>
            </a:p>
          </p:txBody>
        </p:sp>
        <p:sp>
          <p:nvSpPr>
            <p:cNvPr id="55329" name="Line 15"/>
            <p:cNvSpPr>
              <a:spLocks noChangeShapeType="1"/>
            </p:cNvSpPr>
            <p:nvPr/>
          </p:nvSpPr>
          <p:spPr bwMode="auto">
            <a:xfrm>
              <a:off x="3930650" y="1985963"/>
              <a:ext cx="5842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34157" name="Picture 20"/>
          <p:cNvPicPr>
            <a:picLocks noChangeAspect="1" noChangeArrowheads="1"/>
          </p:cNvPicPr>
          <p:nvPr/>
        </p:nvPicPr>
        <p:blipFill>
          <a:blip r:embed="rId6" cstate="print"/>
          <a:srcRect l="5455" t="6941" r="5000" b="52942"/>
          <a:stretch>
            <a:fillRect/>
          </a:stretch>
        </p:blipFill>
        <p:spPr bwMode="auto">
          <a:xfrm>
            <a:off x="2726697" y="2702040"/>
            <a:ext cx="70485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3"/>
          <p:cNvGrpSpPr/>
          <p:nvPr/>
        </p:nvGrpSpPr>
        <p:grpSpPr>
          <a:xfrm>
            <a:off x="160338" y="682740"/>
            <a:ext cx="2530475" cy="663575"/>
            <a:chOff x="465138" y="1819275"/>
            <a:chExt cx="2530475" cy="663575"/>
          </a:xfrm>
        </p:grpSpPr>
        <p:pic>
          <p:nvPicPr>
            <p:cNvPr id="45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 l="56618" t="3996" r="4633" b="53961"/>
            <a:stretch>
              <a:fillRect/>
            </a:stretch>
          </p:blipFill>
          <p:spPr bwMode="auto">
            <a:xfrm>
              <a:off x="971550" y="2224088"/>
              <a:ext cx="309563" cy="258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Text Box 17"/>
            <p:cNvSpPr txBox="1">
              <a:spLocks noChangeArrowheads="1"/>
            </p:cNvSpPr>
            <p:nvPr/>
          </p:nvSpPr>
          <p:spPr bwMode="auto">
            <a:xfrm>
              <a:off x="465138" y="1819275"/>
              <a:ext cx="2530475" cy="64633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eaLnBrk="0" hangingPunct="0"/>
              <a:r>
                <a:rPr lang="en-US" sz="900" dirty="0" smtClean="0">
                  <a:solidFill>
                    <a:srgbClr val="0000FF"/>
                  </a:solidFill>
                </a:rPr>
                <a:t>RNP-4, FANS-1/A ADS-C CPDLC</a:t>
              </a:r>
              <a:endParaRPr lang="en-US" sz="900" dirty="0">
                <a:solidFill>
                  <a:srgbClr val="0000FF"/>
                </a:solidFill>
              </a:endParaRPr>
            </a:p>
            <a:p>
              <a:pPr marL="457200" eaLnBrk="0" hangingPunct="0"/>
              <a:r>
                <a:rPr lang="en-US" sz="900" dirty="0" smtClean="0">
                  <a:solidFill>
                    <a:srgbClr val="FF3300"/>
                  </a:solidFill>
                </a:rPr>
                <a:t>RNP-4, FANS-1/A ADS-C CDPLC</a:t>
              </a:r>
              <a:endParaRPr lang="en-US" sz="900" dirty="0">
                <a:solidFill>
                  <a:srgbClr val="FF3300"/>
                </a:solidFill>
              </a:endParaRPr>
            </a:p>
            <a:p>
              <a:pPr marL="457200" eaLnBrk="0" hangingPunct="0"/>
              <a:r>
                <a:rPr lang="en-US" sz="900" dirty="0"/>
                <a:t>No </a:t>
              </a:r>
              <a:r>
                <a:rPr lang="en-US" sz="900" dirty="0" smtClean="0"/>
                <a:t>capabilities </a:t>
              </a:r>
              <a:r>
                <a:rPr lang="en-US" sz="900" dirty="0"/>
                <a:t>required</a:t>
              </a:r>
            </a:p>
          </p:txBody>
        </p:sp>
        <p:pic>
          <p:nvPicPr>
            <p:cNvPr id="47" name="Picture 20"/>
            <p:cNvPicPr>
              <a:picLocks noChangeAspect="1" noChangeArrowheads="1"/>
            </p:cNvPicPr>
            <p:nvPr/>
          </p:nvPicPr>
          <p:blipFill>
            <a:blip r:embed="rId7" cstate="print"/>
            <a:srcRect l="5455" t="6941" r="5000" b="52942"/>
            <a:stretch>
              <a:fillRect/>
            </a:stretch>
          </p:blipFill>
          <p:spPr bwMode="auto">
            <a:xfrm>
              <a:off x="528638" y="1922463"/>
              <a:ext cx="4460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22"/>
            <p:cNvPicPr>
              <a:picLocks noChangeAspect="1" noChangeArrowheads="1"/>
            </p:cNvPicPr>
            <p:nvPr/>
          </p:nvPicPr>
          <p:blipFill>
            <a:blip r:embed="rId8" cstate="print"/>
            <a:srcRect l="5260" t="6805" r="3854" b="53976"/>
            <a:stretch>
              <a:fillRect/>
            </a:stretch>
          </p:blipFill>
          <p:spPr bwMode="auto">
            <a:xfrm>
              <a:off x="514350" y="2155825"/>
              <a:ext cx="471488" cy="15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21"/>
            <p:cNvPicPr>
              <a:picLocks noChangeAspect="1" noChangeArrowheads="1"/>
            </p:cNvPicPr>
            <p:nvPr/>
          </p:nvPicPr>
          <p:blipFill>
            <a:blip r:embed="rId9" cstate="print"/>
            <a:srcRect l="5748" t="6317" r="4633" b="53961"/>
            <a:stretch>
              <a:fillRect/>
            </a:stretch>
          </p:blipFill>
          <p:spPr bwMode="auto">
            <a:xfrm>
              <a:off x="511175" y="2316163"/>
              <a:ext cx="455613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57"/>
          <p:cNvGrpSpPr/>
          <p:nvPr/>
        </p:nvGrpSpPr>
        <p:grpSpPr>
          <a:xfrm>
            <a:off x="3581400" y="2379778"/>
            <a:ext cx="946150" cy="461665"/>
            <a:chOff x="3581400" y="2354263"/>
            <a:chExt cx="946150" cy="461665"/>
          </a:xfrm>
        </p:grpSpPr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3581400" y="2451100"/>
              <a:ext cx="138113" cy="161925"/>
              <a:chOff x="2705" y="1015"/>
              <a:chExt cx="175" cy="102"/>
            </a:xfrm>
          </p:grpSpPr>
          <p:sp>
            <p:nvSpPr>
              <p:cNvPr id="56" name="Line 12"/>
              <p:cNvSpPr>
                <a:spLocks noChangeShapeType="1"/>
              </p:cNvSpPr>
              <p:nvPr/>
            </p:nvSpPr>
            <p:spPr bwMode="auto">
              <a:xfrm>
                <a:off x="2705" y="1066"/>
                <a:ext cx="17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Line 13"/>
              <p:cNvSpPr>
                <a:spLocks noChangeShapeType="1"/>
              </p:cNvSpPr>
              <p:nvPr/>
            </p:nvSpPr>
            <p:spPr bwMode="auto">
              <a:xfrm>
                <a:off x="2705" y="1015"/>
                <a:ext cx="1" cy="10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2" name="Rectangle 14"/>
            <p:cNvSpPr>
              <a:spLocks noChangeArrowheads="1"/>
            </p:cNvSpPr>
            <p:nvPr/>
          </p:nvSpPr>
          <p:spPr bwMode="auto">
            <a:xfrm>
              <a:off x="3606800" y="2354263"/>
              <a:ext cx="9017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buNone/>
              </a:pPr>
              <a:r>
                <a:rPr lang="en-US" sz="1000" dirty="0" smtClean="0">
                  <a:solidFill>
                    <a:srgbClr val="000000"/>
                  </a:solidFill>
                  <a:latin typeface="Helvetica"/>
                </a:rPr>
                <a:t>CDP </a:t>
              </a:r>
              <a:r>
                <a:rPr lang="en-US" sz="1000" dirty="0">
                  <a:solidFill>
                    <a:srgbClr val="000000"/>
                  </a:solidFill>
                  <a:latin typeface="Helvetica"/>
                </a:rPr>
                <a:t>Separation Standard</a:t>
              </a:r>
            </a:p>
          </p:txBody>
        </p: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4405313" y="2451100"/>
              <a:ext cx="122237" cy="161925"/>
              <a:chOff x="3641" y="1015"/>
              <a:chExt cx="178" cy="102"/>
            </a:xfrm>
          </p:grpSpPr>
          <p:sp>
            <p:nvSpPr>
              <p:cNvPr id="54" name="Line 16"/>
              <p:cNvSpPr>
                <a:spLocks noChangeShapeType="1"/>
              </p:cNvSpPr>
              <p:nvPr/>
            </p:nvSpPr>
            <p:spPr bwMode="auto">
              <a:xfrm>
                <a:off x="3818" y="1015"/>
                <a:ext cx="1" cy="10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Line 17"/>
              <p:cNvSpPr>
                <a:spLocks noChangeShapeType="1"/>
              </p:cNvSpPr>
              <p:nvPr/>
            </p:nvSpPr>
            <p:spPr bwMode="auto">
              <a:xfrm>
                <a:off x="3641" y="1066"/>
                <a:ext cx="17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2" name="Content Placeholder 2"/>
          <p:cNvSpPr txBox="1">
            <a:spLocks/>
          </p:cNvSpPr>
          <p:nvPr/>
        </p:nvSpPr>
        <p:spPr>
          <a:xfrm>
            <a:off x="483393" y="3354343"/>
            <a:ext cx="8050213" cy="27852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Automation requirements</a:t>
            </a:r>
          </a:p>
          <a:p>
            <a:pPr lvl="1"/>
            <a:r>
              <a:rPr lang="en-GB" dirty="0" smtClean="0"/>
              <a:t>ATOP conflict probe decision support tool determines when CDP can be applied for climbing/descending aircraft by determining eligibility</a:t>
            </a:r>
          </a:p>
          <a:p>
            <a:pPr lvl="1"/>
            <a:r>
              <a:rPr lang="en-GB" dirty="0" smtClean="0"/>
              <a:t>ATOP will account for </a:t>
            </a:r>
            <a:r>
              <a:rPr lang="en-GB" dirty="0" err="1" smtClean="0"/>
              <a:t>maneuvering</a:t>
            </a:r>
            <a:r>
              <a:rPr lang="en-GB" dirty="0" smtClean="0"/>
              <a:t> aircraft, blocking aircraft, and all other traffic</a:t>
            </a:r>
          </a:p>
          <a:p>
            <a:pPr lvl="1"/>
            <a:r>
              <a:rPr lang="en-GB" dirty="0"/>
              <a:t>ATOP will be able to handle multiple </a:t>
            </a:r>
            <a:r>
              <a:rPr lang="en-GB" dirty="0" err="1" smtClean="0"/>
              <a:t>maneuvers</a:t>
            </a:r>
            <a:r>
              <a:rPr lang="en-GB" dirty="0" smtClean="0"/>
              <a:t> </a:t>
            </a:r>
            <a:r>
              <a:rPr lang="en-GB" dirty="0"/>
              <a:t>in one or multiple </a:t>
            </a:r>
            <a:r>
              <a:rPr lang="en-GB" dirty="0" smtClean="0"/>
              <a:t>sectors</a:t>
            </a:r>
          </a:p>
          <a:p>
            <a:pPr lvl="1"/>
            <a:r>
              <a:rPr lang="en-GB" dirty="0" smtClean="0"/>
              <a:t>Controller either issues the clearance for the climb/descend or UNABLE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68977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85185E-6 L 0.08889 -0.1555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4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0" y="-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996" y="4722223"/>
            <a:ext cx="5486400" cy="566738"/>
          </a:xfrm>
        </p:spPr>
        <p:txBody>
          <a:bodyPr/>
          <a:lstStyle/>
          <a:p>
            <a:r>
              <a:rPr lang="en-US" dirty="0" smtClean="0"/>
              <a:t>Manual Controller Actions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23" b="21023"/>
          <a:stretch>
            <a:fillRect/>
          </a:stretch>
        </p:blipFill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97670"/>
            <a:ext cx="5486400" cy="804862"/>
          </a:xfrm>
        </p:spPr>
        <p:txBody>
          <a:bodyPr/>
          <a:lstStyle/>
          <a:p>
            <a:r>
              <a:rPr lang="en-GB" dirty="0"/>
              <a:t>From a systems efficiency perspective, </a:t>
            </a:r>
            <a:r>
              <a:rPr lang="en-GB" dirty="0" smtClean="0"/>
              <a:t>ADS-C </a:t>
            </a:r>
            <a:r>
              <a:rPr lang="en-GB" dirty="0"/>
              <a:t>CDP system </a:t>
            </a:r>
            <a:r>
              <a:rPr lang="en-GB" dirty="0" smtClean="0"/>
              <a:t>will allow for </a:t>
            </a:r>
            <a:r>
              <a:rPr lang="en-GB" dirty="0"/>
              <a:t>increased efficiency and improved flow for properly equipped aircraft.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7D554-CBC1-41AB-90CF-337CEC897EA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6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572" y="72884"/>
            <a:ext cx="8472488" cy="609600"/>
          </a:xfrm>
        </p:spPr>
        <p:txBody>
          <a:bodyPr/>
          <a:lstStyle/>
          <a:p>
            <a:r>
              <a:rPr lang="en-US" sz="3200" dirty="0" smtClean="0"/>
              <a:t>Automated Procedure</a:t>
            </a:r>
            <a:endParaRPr lang="en-US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5" t="8919" r="3240"/>
          <a:stretch/>
        </p:blipFill>
        <p:spPr>
          <a:xfrm>
            <a:off x="68048" y="1394234"/>
            <a:ext cx="3032911" cy="399936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877" y="586230"/>
            <a:ext cx="4297680" cy="288607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66C2-23C9-4679-9EA6-D74DA6C8C26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547" y="3584995"/>
            <a:ext cx="5832729" cy="2368296"/>
          </a:xfrm>
          <a:prstGeom prst="rect">
            <a:avLst/>
          </a:prstGeom>
        </p:spPr>
      </p:pic>
      <p:sp>
        <p:nvSpPr>
          <p:cNvPr id="9" name="Line 33"/>
          <p:cNvSpPr>
            <a:spLocks noChangeShapeType="1"/>
          </p:cNvSpPr>
          <p:nvPr/>
        </p:nvSpPr>
        <p:spPr bwMode="auto">
          <a:xfrm>
            <a:off x="3342615" y="2500931"/>
            <a:ext cx="596900" cy="0"/>
          </a:xfrm>
          <a:prstGeom prst="line">
            <a:avLst/>
          </a:prstGeom>
          <a:noFill/>
          <a:ln w="1016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3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704806"/>
            <a:ext cx="5486400" cy="566738"/>
          </a:xfrm>
        </p:spPr>
        <p:txBody>
          <a:bodyPr/>
          <a:lstStyle/>
          <a:p>
            <a:r>
              <a:rPr lang="en-US" dirty="0" smtClean="0"/>
              <a:t>Current Working Schedule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271544"/>
            <a:ext cx="5486400" cy="804862"/>
          </a:xfrm>
        </p:spPr>
        <p:txBody>
          <a:bodyPr/>
          <a:lstStyle/>
          <a:p>
            <a:r>
              <a:rPr lang="en-GB" dirty="0"/>
              <a:t>ADS-C CDP automation, when ready as an operational capability, will be installed and employed in </a:t>
            </a:r>
            <a:r>
              <a:rPr lang="en-GB" dirty="0" smtClean="0"/>
              <a:t>Anchorage, </a:t>
            </a:r>
            <a:r>
              <a:rPr lang="en-GB" dirty="0"/>
              <a:t>Oakland and </a:t>
            </a:r>
            <a:r>
              <a:rPr lang="en-GB" dirty="0" smtClean="0"/>
              <a:t>New York </a:t>
            </a:r>
            <a:r>
              <a:rPr lang="en-GB" smtClean="0"/>
              <a:t>oceanic airspace.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7D554-CBC1-41AB-90CF-337CEC897EA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66"/>
          <a:stretch>
            <a:fillRect/>
          </a:stretch>
        </p:blipFill>
        <p:spPr bwMode="auto">
          <a:xfrm>
            <a:off x="1946495" y="158436"/>
            <a:ext cx="4648200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5086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62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6|10.5|32.8"/>
</p:tagLst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442CE28-645D-4DAF-B647-B22713E99563}"/>
</file>

<file path=customXml/itemProps2.xml><?xml version="1.0" encoding="utf-8"?>
<ds:datastoreItem xmlns:ds="http://schemas.openxmlformats.org/officeDocument/2006/customXml" ds:itemID="{6CD01DE9-A45B-4EA5-8E04-1F23D2650ECC}"/>
</file>

<file path=customXml/itemProps3.xml><?xml version="1.0" encoding="utf-8"?>
<ds:datastoreItem xmlns:ds="http://schemas.openxmlformats.org/officeDocument/2006/customXml" ds:itemID="{95B99B32-D1E2-4C9A-85ED-4C10E1528B0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2443</TotalTime>
  <Words>389</Words>
  <Application>Microsoft Office PowerPoint</Application>
  <PresentationFormat>On-screen Show (4:3)</PresentationFormat>
  <Paragraphs>52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1_Custom Design</vt:lpstr>
      <vt:lpstr>2_Custom Design</vt:lpstr>
      <vt:lpstr>ADS-C CDP Climb/Descend Procedure</vt:lpstr>
      <vt:lpstr>ADS-C CDP</vt:lpstr>
      <vt:lpstr>ADS-C CDP Operational Trials</vt:lpstr>
      <vt:lpstr>ADS-C Operational Requirements</vt:lpstr>
      <vt:lpstr>PowerPoint Presentation</vt:lpstr>
      <vt:lpstr>Manual Controller Actions</vt:lpstr>
      <vt:lpstr>Automated Procedure</vt:lpstr>
      <vt:lpstr>Current Working Schedule</vt:lpstr>
    </vt:vector>
  </TitlesOfParts>
  <Company>FAA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MTONEY</dc:creator>
  <cp:lastModifiedBy>Etta, Braks (FAA)</cp:lastModifiedBy>
  <cp:revision>157</cp:revision>
  <dcterms:created xsi:type="dcterms:W3CDTF">2005-01-28T20:32:53Z</dcterms:created>
  <dcterms:modified xsi:type="dcterms:W3CDTF">2014-02-05T01:40:13Z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