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22.xml" ContentType="application/vnd.openxmlformats-officedocument.presentationml.slide+xml"/>
  <Override PartName="/ppt/slides/slide11.xml" ContentType="application/vnd.openxmlformats-officedocument.presentationml.slide+xml"/>
  <Override PartName="/ppt/slides/slide10.xml" ContentType="application/vnd.openxmlformats-officedocument.presentationml.slide+xml"/>
  <Override PartName="/ppt/slides/slide9.xml" ContentType="application/vnd.openxmlformats-officedocument.presentationml.slide+xml"/>
  <Override PartName="/ppt/slides/slide8.xml" ContentType="application/vnd.openxmlformats-officedocument.presentationml.slide+xml"/>
  <Override PartName="/ppt/slides/slide7.xml" ContentType="application/vnd.openxmlformats-officedocument.presentationml.slide+xml"/>
  <Override PartName="/ppt/slides/slide6.xml" ContentType="application/vnd.openxmlformats-officedocument.presentationml.slide+xml"/>
  <Override PartName="/ppt/slides/slide5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1.xml" ContentType="application/vnd.openxmlformats-officedocument.presentationml.slide+xml"/>
  <Override PartName="/ppt/slides/slide20.xml" ContentType="application/vnd.openxmlformats-officedocument.presentationml.slide+xml"/>
  <Override PartName="/ppt/slides/slide19.xml" ContentType="application/vnd.openxmlformats-officedocument.presentationml.slide+xml"/>
  <Override PartName="/ppt/slides/slide18.xml" ContentType="application/vnd.openxmlformats-officedocument.presentationml.slide+xml"/>
  <Override PartName="/ppt/slides/slide17.xml" ContentType="application/vnd.openxmlformats-officedocument.presentationml.slide+xml"/>
  <Override PartName="/ppt/slides/slide16.xml" ContentType="application/vnd.openxmlformats-officedocument.presentationml.slide+xml"/>
  <Override PartName="/ppt/slides/slide15.xml" ContentType="application/vnd.openxmlformats-officedocument.presentationml.slide+xml"/>
  <Override PartName="/ppt/slides/slide4.xml" ContentType="application/vnd.openxmlformats-officedocument.presentationml.slide+xml"/>
  <Override PartName="/ppt/slides/slide3.xml" ContentType="application/vnd.openxmlformats-officedocument.presentationml.slide+xml"/>
  <Override PartName="/ppt/slides/slide2.xml" ContentType="application/vnd.openxmlformats-officedocument.presentationml.slide+xml"/>
  <Override PartName="/ppt/slides/slide23.xml" ContentType="application/vnd.openxmlformats-officedocument.presentationml.slide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5.xml" ContentType="application/vnd.openxmlformats-officedocument.presentationml.slideLayout+xml"/>
  <Override PartName="/ppt/notesSlides/notesSlide1.xml" ContentType="application/vnd.openxmlformats-officedocument.presentationml.notesSlide+xml"/>
  <Override PartName="/ppt/theme/theme2.xml" ContentType="application/vnd.openxmlformats-officedocument.theme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theme/theme1.xml" ContentType="application/vnd.openxmlformats-officedocument.theme+xml"/>
  <Override PartName="/ppt/theme/theme3.xml" ContentType="application/vnd.openxmlformats-officedocument.theme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76" r:id="rId1"/>
  </p:sldMasterIdLst>
  <p:notesMasterIdLst>
    <p:notesMasterId r:id="rId25"/>
  </p:notesMasterIdLst>
  <p:handoutMasterIdLst>
    <p:handoutMasterId r:id="rId26"/>
  </p:handoutMasterIdLst>
  <p:sldIdLst>
    <p:sldId id="1171" r:id="rId2"/>
    <p:sldId id="1172" r:id="rId3"/>
    <p:sldId id="1173" r:id="rId4"/>
    <p:sldId id="1174" r:id="rId5"/>
    <p:sldId id="1175" r:id="rId6"/>
    <p:sldId id="1180" r:id="rId7"/>
    <p:sldId id="1181" r:id="rId8"/>
    <p:sldId id="1176" r:id="rId9"/>
    <p:sldId id="1156" r:id="rId10"/>
    <p:sldId id="1101" r:id="rId11"/>
    <p:sldId id="1103" r:id="rId12"/>
    <p:sldId id="1168" r:id="rId13"/>
    <p:sldId id="1183" r:id="rId14"/>
    <p:sldId id="1182" r:id="rId15"/>
    <p:sldId id="1142" r:id="rId16"/>
    <p:sldId id="1163" r:id="rId17"/>
    <p:sldId id="1144" r:id="rId18"/>
    <p:sldId id="1127" r:id="rId19"/>
    <p:sldId id="1178" r:id="rId20"/>
    <p:sldId id="1184" r:id="rId21"/>
    <p:sldId id="1185" r:id="rId22"/>
    <p:sldId id="1086" r:id="rId23"/>
    <p:sldId id="973" r:id="rId24"/>
  </p:sldIdLst>
  <p:sldSz cx="9144000" cy="6858000" type="screen4x3"/>
  <p:notesSz cx="7315200" cy="9601200"/>
  <p:defaultTextStyle>
    <a:defPPr>
      <a:defRPr lang="en-US"/>
    </a:defPPr>
    <a:lvl1pPr algn="ctr" rtl="0" fontAlgn="base">
      <a:spcBef>
        <a:spcPct val="5000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ctr" rtl="0" fontAlgn="base">
      <a:spcBef>
        <a:spcPct val="5000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ctr" rtl="0" fontAlgn="base">
      <a:spcBef>
        <a:spcPct val="5000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ctr" rtl="0" fontAlgn="base">
      <a:spcBef>
        <a:spcPct val="5000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ctr" rtl="0" fontAlgn="base">
      <a:spcBef>
        <a:spcPct val="5000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C00000"/>
    <a:srgbClr val="1D2F68"/>
    <a:srgbClr val="CCFFCC"/>
    <a:srgbClr val="FFFFCC"/>
    <a:srgbClr val="2D2D8A"/>
    <a:srgbClr val="99CCFF"/>
    <a:srgbClr val="FFFFFF"/>
    <a:srgbClr val="0000FF"/>
    <a:srgbClr val="F49D56"/>
    <a:srgbClr val="64FF4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91" autoAdjust="0"/>
    <p:restoredTop sz="99831" autoAdjust="0"/>
  </p:normalViewPr>
  <p:slideViewPr>
    <p:cSldViewPr>
      <p:cViewPr varScale="1">
        <p:scale>
          <a:sx n="106" d="100"/>
          <a:sy n="106" d="100"/>
        </p:scale>
        <p:origin x="-96" y="-162"/>
      </p:cViewPr>
      <p:guideLst>
        <p:guide orient="horz"/>
        <p:guide pos="575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>
        <p:scale>
          <a:sx n="100" d="100"/>
          <a:sy n="100" d="100"/>
        </p:scale>
        <p:origin x="-1554" y="-72"/>
      </p:cViewPr>
      <p:guideLst>
        <p:guide orient="horz" pos="3024"/>
        <p:guide pos="2304"/>
      </p:guideLst>
    </p:cSldViewPr>
  </p:notesViewPr>
  <p:gridSpacing cx="114300" cy="1143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33" Type="http://schemas.openxmlformats.org/officeDocument/2006/relationships/customXml" Target="../customXml/item3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customXml" Target="../customXml/item2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customXml" Target="../customXml/item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2849198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74725" y="4560888"/>
            <a:ext cx="5365750" cy="432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7039" tIns="47668" rIns="97039" bIns="4766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notes styles</a:t>
            </a:r>
          </a:p>
          <a:p>
            <a:pPr lvl="0"/>
            <a:r>
              <a:rPr lang="en-US" noProof="0" smtClean="0"/>
              <a:t>Second Level</a:t>
            </a:r>
          </a:p>
          <a:p>
            <a:pPr lvl="0"/>
            <a:r>
              <a:rPr lang="en-US" noProof="0" smtClean="0"/>
              <a:t>Third Level</a:t>
            </a:r>
          </a:p>
          <a:p>
            <a:pPr lvl="0"/>
            <a:r>
              <a:rPr lang="en-US" noProof="0" smtClean="0"/>
              <a:t>Fourth Level</a:t>
            </a:r>
          </a:p>
          <a:p>
            <a:pPr lvl="0"/>
            <a:r>
              <a:rPr lang="en-US" noProof="0" smtClean="0"/>
              <a:t>Fifth Level</a:t>
            </a:r>
          </a:p>
        </p:txBody>
      </p:sp>
      <p:sp>
        <p:nvSpPr>
          <p:cNvPr id="26627" name="Rectangle 3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66825" y="727075"/>
            <a:ext cx="4781550" cy="3586163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</p:spTree>
    <p:extLst>
      <p:ext uri="{BB962C8B-B14F-4D97-AF65-F5344CB8AC3E}">
        <p14:creationId xmlns:p14="http://schemas.microsoft.com/office/powerpoint/2010/main" val="84980224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742950" indent="-28575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1143000" indent="-228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600200" indent="-228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2057400" indent="-228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latinLnBrk="1"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8" descr="sunrise_plane_powerpoint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063" y="0"/>
            <a:ext cx="3563937" cy="687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" name="Group 5"/>
          <p:cNvGrpSpPr>
            <a:grpSpLocks/>
          </p:cNvGrpSpPr>
          <p:nvPr/>
        </p:nvGrpSpPr>
        <p:grpSpPr bwMode="auto">
          <a:xfrm>
            <a:off x="5873750" y="269875"/>
            <a:ext cx="2895600" cy="911225"/>
            <a:chOff x="3700" y="170"/>
            <a:chExt cx="1824" cy="574"/>
          </a:xfrm>
        </p:grpSpPr>
        <p:pic>
          <p:nvPicPr>
            <p:cNvPr id="6" name="Picture 6" descr="NEW FAA LOGO"/>
            <p:cNvPicPr>
              <a:picLocks noChangeAspect="1" noChangeArrowheads="1"/>
            </p:cNvPicPr>
            <p:nvPr userDrawn="1"/>
          </p:nvPicPr>
          <p:blipFill>
            <a:blip r:embed="rId3">
              <a:clrChange>
                <a:clrFrom>
                  <a:srgbClr val="DF1F06"/>
                </a:clrFrom>
                <a:clrTo>
                  <a:srgbClr val="DF1F06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333" t="3734" r="14973" b="4564"/>
            <a:stretch>
              <a:fillRect/>
            </a:stretch>
          </p:blipFill>
          <p:spPr bwMode="auto">
            <a:xfrm>
              <a:off x="3700" y="170"/>
              <a:ext cx="573" cy="5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" name="Text Box 7"/>
            <p:cNvSpPr txBox="1">
              <a:spLocks noChangeArrowheads="1"/>
            </p:cNvSpPr>
            <p:nvPr userDrawn="1"/>
          </p:nvSpPr>
          <p:spPr bwMode="ltGray">
            <a:xfrm>
              <a:off x="4288" y="267"/>
              <a:ext cx="1236" cy="40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l" eaLnBrk="1" hangingPunct="1">
                <a:defRPr/>
              </a:pPr>
              <a:r>
                <a:rPr lang="en-US" sz="1800" b="1" smtClean="0">
                  <a:solidFill>
                    <a:schemeClr val="bg1"/>
                  </a:solidFill>
                </a:rPr>
                <a:t>Federal Aviation</a:t>
              </a:r>
              <a:br>
                <a:rPr lang="en-US" sz="1800" b="1" smtClean="0">
                  <a:solidFill>
                    <a:schemeClr val="bg1"/>
                  </a:solidFill>
                </a:rPr>
              </a:br>
              <a:r>
                <a:rPr lang="en-US" sz="1800" b="1" smtClean="0">
                  <a:solidFill>
                    <a:schemeClr val="bg1"/>
                  </a:solidFill>
                </a:rPr>
                <a:t>Administration</a:t>
              </a:r>
            </a:p>
          </p:txBody>
        </p:sp>
      </p:grpSp>
      <p:sp>
        <p:nvSpPr>
          <p:cNvPr id="990211" name="Rectangle 3"/>
          <p:cNvSpPr>
            <a:spLocks noGrp="1" noChangeArrowheads="1"/>
          </p:cNvSpPr>
          <p:nvPr>
            <p:ph type="ctrTitle"/>
          </p:nvPr>
        </p:nvSpPr>
        <p:spPr>
          <a:xfrm>
            <a:off x="446088" y="598488"/>
            <a:ext cx="5154612" cy="1677987"/>
          </a:xfrm>
        </p:spPr>
        <p:txBody>
          <a:bodyPr anchor="t"/>
          <a:lstStyle>
            <a:lvl1pPr>
              <a:defRPr/>
            </a:lvl1pPr>
          </a:lstStyle>
          <a:p>
            <a:pPr lvl="0"/>
            <a:r>
              <a:rPr lang="en-US" noProof="0" smtClean="0"/>
              <a:t>Select to edit master title</a:t>
            </a:r>
          </a:p>
        </p:txBody>
      </p:sp>
      <p:sp>
        <p:nvSpPr>
          <p:cNvPr id="990212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449263" y="2392363"/>
            <a:ext cx="5151437" cy="1752600"/>
          </a:xfrm>
        </p:spPr>
        <p:txBody>
          <a:bodyPr/>
          <a:lstStyle>
            <a:lvl1pPr marL="0" indent="0">
              <a:buFontTx/>
              <a:buNone/>
              <a:defRPr sz="3200">
                <a:solidFill>
                  <a:srgbClr val="990000"/>
                </a:solidFill>
              </a:defRPr>
            </a:lvl1pPr>
          </a:lstStyle>
          <a:p>
            <a:pPr lvl="0"/>
            <a:r>
              <a:rPr lang="en-US" noProof="0" smtClean="0"/>
              <a:t>Select to edit master subtitle</a:t>
            </a:r>
          </a:p>
        </p:txBody>
      </p:sp>
    </p:spTree>
    <p:extLst>
      <p:ext uri="{BB962C8B-B14F-4D97-AF65-F5344CB8AC3E}">
        <p14:creationId xmlns:p14="http://schemas.microsoft.com/office/powerpoint/2010/main" val="902660409"/>
      </p:ext>
    </p:extLst>
  </p:cSld>
  <p:clrMapOvr>
    <a:masterClrMapping/>
  </p:clrMapOvr>
  <p:transition spd="med">
    <p:pull dir="l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4364712"/>
      </p:ext>
    </p:extLst>
  </p:cSld>
  <p:clrMapOvr>
    <a:masterClrMapping/>
  </p:clrMapOvr>
  <p:transition spd="med">
    <p:pull dir="l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30975" y="223838"/>
            <a:ext cx="2011363" cy="57959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5300" y="223838"/>
            <a:ext cx="5883275" cy="57959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1374620"/>
      </p:ext>
    </p:extLst>
  </p:cSld>
  <p:clrMapOvr>
    <a:masterClrMapping/>
  </p:clrMapOvr>
  <p:transition spd="med">
    <p:pull dir="lu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23838"/>
            <a:ext cx="8047038" cy="8477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95300" y="1508125"/>
            <a:ext cx="8047038" cy="4511675"/>
          </a:xfrm>
        </p:spPr>
        <p:txBody>
          <a:bodyPr/>
          <a:lstStyle/>
          <a:p>
            <a:pPr lvl="0"/>
            <a:endParaRPr lang="en-US" noProof="0" smtClean="0"/>
          </a:p>
        </p:txBody>
      </p:sp>
    </p:spTree>
    <p:extLst>
      <p:ext uri="{BB962C8B-B14F-4D97-AF65-F5344CB8AC3E}">
        <p14:creationId xmlns:p14="http://schemas.microsoft.com/office/powerpoint/2010/main" val="3417320582"/>
      </p:ext>
    </p:extLst>
  </p:cSld>
  <p:clrMapOvr>
    <a:masterClrMapping/>
  </p:clrMapOvr>
  <p:transition spd="med">
    <p:pull dir="lu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23838"/>
            <a:ext cx="8047038" cy="8477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95300" y="1508125"/>
            <a:ext cx="3946525" cy="45116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94225" y="1508125"/>
            <a:ext cx="3948113" cy="45116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9258003"/>
      </p:ext>
    </p:extLst>
  </p:cSld>
  <p:clrMapOvr>
    <a:masterClrMapping/>
  </p:clrMapOvr>
  <p:transition spd="med">
    <p:pull dir="lu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Title, Text and Clip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23838"/>
            <a:ext cx="8047038" cy="8477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95300" y="1508125"/>
            <a:ext cx="3946525" cy="45116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lipArt Placeholder 3"/>
          <p:cNvSpPr>
            <a:spLocks noGrp="1"/>
          </p:cNvSpPr>
          <p:nvPr>
            <p:ph type="clipArt" sz="half" idx="2"/>
          </p:nvPr>
        </p:nvSpPr>
        <p:spPr>
          <a:xfrm>
            <a:off x="4594225" y="1508125"/>
            <a:ext cx="3948113" cy="4511675"/>
          </a:xfrm>
        </p:spPr>
        <p:txBody>
          <a:bodyPr/>
          <a:lstStyle/>
          <a:p>
            <a:pPr lvl="0"/>
            <a:endParaRPr lang="en-US" noProof="0" smtClean="0"/>
          </a:p>
        </p:txBody>
      </p:sp>
    </p:spTree>
    <p:extLst>
      <p:ext uri="{BB962C8B-B14F-4D97-AF65-F5344CB8AC3E}">
        <p14:creationId xmlns:p14="http://schemas.microsoft.com/office/powerpoint/2010/main" val="2956804841"/>
      </p:ext>
    </p:extLst>
  </p:cSld>
  <p:clrMapOvr>
    <a:masterClrMapping/>
  </p:clrMapOvr>
  <p:transition spd="med">
    <p:pull dir="lu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95300" y="223838"/>
            <a:ext cx="8047038" cy="57959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2140587"/>
      </p:ext>
    </p:extLst>
  </p:cSld>
  <p:clrMapOvr>
    <a:masterClrMapping/>
  </p:clrMapOvr>
  <p:transition spd="med">
    <p:pull dir="lu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>
  <p:cSld name="Title and Tex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23838"/>
            <a:ext cx="8047038" cy="8477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95300" y="1508125"/>
            <a:ext cx="8047038" cy="21796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3840163"/>
            <a:ext cx="8047038" cy="217963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6963211"/>
      </p:ext>
    </p:extLst>
  </p:cSld>
  <p:clrMapOvr>
    <a:masterClrMapping/>
  </p:clrMapOvr>
  <p:transition spd="med">
    <p:pull dir="l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2712005"/>
      </p:ext>
    </p:extLst>
  </p:cSld>
  <p:clrMapOvr>
    <a:masterClrMapping/>
  </p:clrMapOvr>
  <p:transition spd="med">
    <p:pull dir="l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80299925"/>
      </p:ext>
    </p:extLst>
  </p:cSld>
  <p:clrMapOvr>
    <a:masterClrMapping/>
  </p:clrMapOvr>
  <p:transition spd="med">
    <p:pull dir="l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5300" y="1508125"/>
            <a:ext cx="3946525" cy="45116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94225" y="1508125"/>
            <a:ext cx="3948113" cy="45116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9010551"/>
      </p:ext>
    </p:extLst>
  </p:cSld>
  <p:clrMapOvr>
    <a:masterClrMapping/>
  </p:clrMapOvr>
  <p:transition spd="med">
    <p:pull dir="l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929098"/>
      </p:ext>
    </p:extLst>
  </p:cSld>
  <p:clrMapOvr>
    <a:masterClrMapping/>
  </p:clrMapOvr>
  <p:transition spd="med">
    <p:pull dir="l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0604566"/>
      </p:ext>
    </p:extLst>
  </p:cSld>
  <p:clrMapOvr>
    <a:masterClrMapping/>
  </p:clrMapOvr>
  <p:transition spd="med">
    <p:pull dir="l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27696844"/>
      </p:ext>
    </p:extLst>
  </p:cSld>
  <p:clrMapOvr>
    <a:masterClrMapping/>
  </p:clrMapOvr>
  <p:transition spd="med">
    <p:pull dir="l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212278033"/>
      </p:ext>
    </p:extLst>
  </p:cSld>
  <p:clrMapOvr>
    <a:masterClrMapping/>
  </p:clrMapOvr>
  <p:transition spd="med">
    <p:pull dir="l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403994165"/>
      </p:ext>
    </p:extLst>
  </p:cSld>
  <p:clrMapOvr>
    <a:masterClrMapping/>
  </p:clrMapOvr>
  <p:transition spd="med">
    <p:pull dir="l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6046788"/>
            <a:ext cx="9144000" cy="815975"/>
          </a:xfrm>
          <a:prstGeom prst="rect">
            <a:avLst/>
          </a:prstGeom>
          <a:solidFill>
            <a:srgbClr val="1D2F68"/>
          </a:solidFill>
          <a:ln w="9525">
            <a:solidFill>
              <a:srgbClr val="1D2F68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508125"/>
            <a:ext cx="8047038" cy="451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Select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1028" name="Text Box 4"/>
          <p:cNvSpPr txBox="1">
            <a:spLocks noChangeArrowheads="1"/>
          </p:cNvSpPr>
          <p:nvPr/>
        </p:nvSpPr>
        <p:spPr bwMode="auto">
          <a:xfrm>
            <a:off x="449263" y="6251575"/>
            <a:ext cx="2979737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l" eaLnBrk="1" hangingPunct="1">
              <a:defRPr/>
            </a:pPr>
            <a:r>
              <a:rPr lang="en-US" sz="1200" dirty="0" smtClean="0">
                <a:solidFill>
                  <a:srgbClr val="C0C0C0"/>
                </a:solidFill>
              </a:rPr>
              <a:t>PARC CWG Update</a:t>
            </a:r>
            <a:br>
              <a:rPr lang="en-US" sz="1200" dirty="0" smtClean="0">
                <a:solidFill>
                  <a:srgbClr val="C0C0C0"/>
                </a:solidFill>
              </a:rPr>
            </a:br>
            <a:r>
              <a:rPr lang="en-US" sz="1200" dirty="0" smtClean="0">
                <a:solidFill>
                  <a:srgbClr val="C0C0C0"/>
                </a:solidFill>
              </a:rPr>
              <a:t>3-7 February 2014</a:t>
            </a:r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6940550" y="630555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r">
              <a:spcBef>
                <a:spcPct val="0"/>
              </a:spcBef>
            </a:pPr>
            <a:fld id="{FCB9F12A-983D-4805-B808-1A1209152332}" type="slidenum">
              <a:rPr lang="en-US" sz="1200" b="1">
                <a:solidFill>
                  <a:schemeClr val="bg1"/>
                </a:solidFill>
              </a:rPr>
              <a:pPr algn="r">
                <a:spcBef>
                  <a:spcPct val="0"/>
                </a:spcBef>
              </a:pPr>
              <a:t>‹#›</a:t>
            </a:fld>
            <a:endParaRPr lang="en-US" sz="1200" b="1">
              <a:solidFill>
                <a:schemeClr val="bg1"/>
              </a:solidFill>
            </a:endParaRPr>
          </a:p>
        </p:txBody>
      </p:sp>
      <p:grpSp>
        <p:nvGrpSpPr>
          <p:cNvPr id="1030" name="Group 6"/>
          <p:cNvGrpSpPr>
            <a:grpSpLocks/>
          </p:cNvGrpSpPr>
          <p:nvPr/>
        </p:nvGrpSpPr>
        <p:grpSpPr bwMode="auto">
          <a:xfrm>
            <a:off x="5708650" y="6124575"/>
            <a:ext cx="2047875" cy="661988"/>
            <a:chOff x="3596" y="3858"/>
            <a:chExt cx="1290" cy="417"/>
          </a:xfrm>
        </p:grpSpPr>
        <p:pic>
          <p:nvPicPr>
            <p:cNvPr id="1033" name="Picture 7" descr="NEW FAA LOGO"/>
            <p:cNvPicPr>
              <a:picLocks noChangeAspect="1" noChangeArrowheads="1"/>
            </p:cNvPicPr>
            <p:nvPr userDrawn="1"/>
          </p:nvPicPr>
          <p:blipFill>
            <a:blip r:embed="rId18">
              <a:clrChange>
                <a:clrFrom>
                  <a:srgbClr val="DF1F06"/>
                </a:clrFrom>
                <a:clrTo>
                  <a:srgbClr val="DF1F06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333" t="3734" r="14973" b="4564"/>
            <a:stretch>
              <a:fillRect/>
            </a:stretch>
          </p:blipFill>
          <p:spPr bwMode="auto">
            <a:xfrm>
              <a:off x="3596" y="3858"/>
              <a:ext cx="416" cy="4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34" name="Text Box 8"/>
            <p:cNvSpPr txBox="1">
              <a:spLocks noChangeArrowheads="1"/>
            </p:cNvSpPr>
            <p:nvPr userDrawn="1"/>
          </p:nvSpPr>
          <p:spPr bwMode="auto">
            <a:xfrm>
              <a:off x="4023" y="3933"/>
              <a:ext cx="863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l" eaLnBrk="1" hangingPunct="1">
                <a:defRPr/>
              </a:pPr>
              <a:r>
                <a:rPr lang="en-US" sz="1200" b="1" smtClean="0">
                  <a:solidFill>
                    <a:schemeClr val="bg1"/>
                  </a:solidFill>
                </a:rPr>
                <a:t>Federal Aviation</a:t>
              </a:r>
              <a:br>
                <a:rPr lang="en-US" sz="1200" b="1" smtClean="0">
                  <a:solidFill>
                    <a:schemeClr val="bg1"/>
                  </a:solidFill>
                </a:rPr>
              </a:br>
              <a:r>
                <a:rPr lang="en-US" sz="1200" b="1" smtClean="0">
                  <a:solidFill>
                    <a:schemeClr val="bg1"/>
                  </a:solidFill>
                </a:rPr>
                <a:t>Administration</a:t>
              </a:r>
            </a:p>
          </p:txBody>
        </p:sp>
      </p:grpSp>
      <p:sp>
        <p:nvSpPr>
          <p:cNvPr id="1031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23838"/>
            <a:ext cx="8047038" cy="847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Select to edit Master title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60" r:id="rId1"/>
    <p:sldLayoutId id="2147483947" r:id="rId2"/>
    <p:sldLayoutId id="2147483948" r:id="rId3"/>
    <p:sldLayoutId id="2147483949" r:id="rId4"/>
    <p:sldLayoutId id="2147483950" r:id="rId5"/>
    <p:sldLayoutId id="2147483951" r:id="rId6"/>
    <p:sldLayoutId id="2147483952" r:id="rId7"/>
    <p:sldLayoutId id="2147483953" r:id="rId8"/>
    <p:sldLayoutId id="2147483954" r:id="rId9"/>
    <p:sldLayoutId id="2147483955" r:id="rId10"/>
    <p:sldLayoutId id="2147483956" r:id="rId11"/>
    <p:sldLayoutId id="2147483957" r:id="rId12"/>
    <p:sldLayoutId id="2147483958" r:id="rId13"/>
    <p:sldLayoutId id="2147483959" r:id="rId14"/>
    <p:sldLayoutId id="2147483961" r:id="rId15"/>
    <p:sldLayoutId id="2147483962" r:id="rId16"/>
  </p:sldLayoutIdLst>
  <p:transition spd="med">
    <p:pull dir="lu"/>
  </p:transition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50000"/>
        </a:spcBef>
        <a:spcAft>
          <a:spcPct val="0"/>
        </a:spcAft>
        <a:defRPr sz="3600" b="1">
          <a:solidFill>
            <a:srgbClr val="1D2F68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50000"/>
        </a:spcBef>
        <a:spcAft>
          <a:spcPct val="0"/>
        </a:spcAft>
        <a:defRPr sz="3600" b="1">
          <a:solidFill>
            <a:srgbClr val="1D2F68"/>
          </a:solidFill>
          <a:latin typeface="Arial" pitchFamily="34" charset="0"/>
        </a:defRPr>
      </a:lvl2pPr>
      <a:lvl3pPr algn="l" rtl="0" eaLnBrk="0" fontAlgn="base" hangingPunct="0">
        <a:spcBef>
          <a:spcPct val="50000"/>
        </a:spcBef>
        <a:spcAft>
          <a:spcPct val="0"/>
        </a:spcAft>
        <a:defRPr sz="3600" b="1">
          <a:solidFill>
            <a:srgbClr val="1D2F68"/>
          </a:solidFill>
          <a:latin typeface="Arial" pitchFamily="34" charset="0"/>
        </a:defRPr>
      </a:lvl3pPr>
      <a:lvl4pPr algn="l" rtl="0" eaLnBrk="0" fontAlgn="base" hangingPunct="0">
        <a:spcBef>
          <a:spcPct val="50000"/>
        </a:spcBef>
        <a:spcAft>
          <a:spcPct val="0"/>
        </a:spcAft>
        <a:defRPr sz="3600" b="1">
          <a:solidFill>
            <a:srgbClr val="1D2F68"/>
          </a:solidFill>
          <a:latin typeface="Arial" pitchFamily="34" charset="0"/>
        </a:defRPr>
      </a:lvl4pPr>
      <a:lvl5pPr algn="l" rtl="0" eaLnBrk="0" fontAlgn="base" hangingPunct="0">
        <a:spcBef>
          <a:spcPct val="50000"/>
        </a:spcBef>
        <a:spcAft>
          <a:spcPct val="0"/>
        </a:spcAft>
        <a:defRPr sz="3600" b="1">
          <a:solidFill>
            <a:srgbClr val="1D2F68"/>
          </a:solidFill>
          <a:latin typeface="Arial" pitchFamily="34" charset="0"/>
        </a:defRPr>
      </a:lvl5pPr>
      <a:lvl6pPr marL="457200" algn="l" rtl="0" fontAlgn="base">
        <a:spcBef>
          <a:spcPct val="50000"/>
        </a:spcBef>
        <a:spcAft>
          <a:spcPct val="0"/>
        </a:spcAft>
        <a:defRPr sz="3600" b="1">
          <a:solidFill>
            <a:srgbClr val="1D2F68"/>
          </a:solidFill>
          <a:latin typeface="Arial" pitchFamily="34" charset="0"/>
        </a:defRPr>
      </a:lvl6pPr>
      <a:lvl7pPr marL="914400" algn="l" rtl="0" fontAlgn="base">
        <a:spcBef>
          <a:spcPct val="50000"/>
        </a:spcBef>
        <a:spcAft>
          <a:spcPct val="0"/>
        </a:spcAft>
        <a:defRPr sz="3600" b="1">
          <a:solidFill>
            <a:srgbClr val="1D2F68"/>
          </a:solidFill>
          <a:latin typeface="Arial" pitchFamily="34" charset="0"/>
        </a:defRPr>
      </a:lvl7pPr>
      <a:lvl8pPr marL="1371600" algn="l" rtl="0" fontAlgn="base">
        <a:spcBef>
          <a:spcPct val="50000"/>
        </a:spcBef>
        <a:spcAft>
          <a:spcPct val="0"/>
        </a:spcAft>
        <a:defRPr sz="3600" b="1">
          <a:solidFill>
            <a:srgbClr val="1D2F68"/>
          </a:solidFill>
          <a:latin typeface="Arial" pitchFamily="34" charset="0"/>
        </a:defRPr>
      </a:lvl8pPr>
      <a:lvl9pPr marL="1828800" algn="l" rtl="0" fontAlgn="base">
        <a:spcBef>
          <a:spcPct val="50000"/>
        </a:spcBef>
        <a:spcAft>
          <a:spcPct val="0"/>
        </a:spcAft>
        <a:defRPr sz="3600" b="1">
          <a:solidFill>
            <a:srgbClr val="1D2F68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50000"/>
        </a:spcBef>
        <a:spcAft>
          <a:spcPct val="0"/>
        </a:spcAft>
        <a:buChar char="•"/>
        <a:defRPr sz="28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5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5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5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5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5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5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5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5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nakaitani-k48da@mlit.go.jp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mailto:tom.kraft@faa.gov" TargetMode="Externa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446088" y="598488"/>
            <a:ext cx="5154612" cy="1230312"/>
          </a:xfrm>
        </p:spPr>
        <p:txBody>
          <a:bodyPr/>
          <a:lstStyle/>
          <a:p>
            <a:r>
              <a:rPr lang="en-US" sz="2400" dirty="0" smtClean="0">
                <a:solidFill>
                  <a:schemeClr val="accent2">
                    <a:lumMod val="50000"/>
                  </a:schemeClr>
                </a:solidFill>
              </a:rPr>
              <a:t>Performance-based Operations Aviation Rulemaking Committee (PARC)</a:t>
            </a:r>
          </a:p>
        </p:txBody>
      </p:sp>
      <p:sp>
        <p:nvSpPr>
          <p:cNvPr id="3075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449263" y="2057400"/>
            <a:ext cx="5151437" cy="1174750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en-US" sz="3600" dirty="0" smtClean="0">
                <a:solidFill>
                  <a:srgbClr val="1D2F68"/>
                </a:solidFill>
              </a:rPr>
              <a:t>Communications Working Group (CWG)</a:t>
            </a:r>
          </a:p>
        </p:txBody>
      </p:sp>
      <p:sp>
        <p:nvSpPr>
          <p:cNvPr id="3076" name="Text Box 4"/>
          <p:cNvSpPr txBox="1">
            <a:spLocks noChangeArrowheads="1"/>
          </p:cNvSpPr>
          <p:nvPr/>
        </p:nvSpPr>
        <p:spPr bwMode="auto">
          <a:xfrm>
            <a:off x="482600" y="5867400"/>
            <a:ext cx="51181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739775" indent="-739775"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eaLnBrk="1" hangingPunct="1"/>
            <a:r>
              <a:rPr lang="en-US" sz="2000" dirty="0"/>
              <a:t>Date:	</a:t>
            </a:r>
            <a:r>
              <a:rPr lang="en-US" sz="2000" dirty="0" smtClean="0"/>
              <a:t>3-7 February 2014</a:t>
            </a:r>
            <a:endParaRPr lang="en-US" sz="2000" dirty="0"/>
          </a:p>
        </p:txBody>
      </p:sp>
      <p:sp>
        <p:nvSpPr>
          <p:cNvPr id="3077" name="Text Box 5"/>
          <p:cNvSpPr txBox="1">
            <a:spLocks noChangeArrowheads="1"/>
          </p:cNvSpPr>
          <p:nvPr/>
        </p:nvSpPr>
        <p:spPr bwMode="auto">
          <a:xfrm>
            <a:off x="430213" y="3567113"/>
            <a:ext cx="5170487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1655763" indent="-1655763"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eaLnBrk="1" hangingPunct="1"/>
            <a:r>
              <a:rPr lang="en-US" sz="2000" dirty="0"/>
              <a:t>Presented to:	</a:t>
            </a:r>
            <a:r>
              <a:rPr lang="en-US" sz="2000" dirty="0" smtClean="0"/>
              <a:t>IPACG/39 FIT/26</a:t>
            </a:r>
            <a:endParaRPr lang="en-US" sz="2000" dirty="0"/>
          </a:p>
        </p:txBody>
      </p:sp>
      <p:sp>
        <p:nvSpPr>
          <p:cNvPr id="3078" name="Text Box 6"/>
          <p:cNvSpPr txBox="1">
            <a:spLocks noChangeArrowheads="1"/>
          </p:cNvSpPr>
          <p:nvPr/>
        </p:nvSpPr>
        <p:spPr bwMode="auto">
          <a:xfrm>
            <a:off x="423863" y="4083050"/>
            <a:ext cx="5176837" cy="16312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465138" indent="-465138"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eaLnBrk="1" hangingPunct="1"/>
            <a:r>
              <a:rPr lang="en-US" sz="2000" dirty="0" smtClean="0"/>
              <a:t>By</a:t>
            </a:r>
            <a:r>
              <a:rPr lang="en-US" sz="2000" dirty="0"/>
              <a:t>:	</a:t>
            </a:r>
            <a:r>
              <a:rPr lang="en-US" sz="2000" dirty="0" smtClean="0"/>
              <a:t>Koji </a:t>
            </a:r>
            <a:r>
              <a:rPr lang="en-US" sz="2000" dirty="0" err="1" smtClean="0"/>
              <a:t>Nakaitani</a:t>
            </a: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 smtClean="0">
                <a:hlinkClick r:id="rId3"/>
              </a:rPr>
              <a:t>nakaitani-k48da@mlit.go.jp</a:t>
            </a:r>
            <a:r>
              <a:rPr lang="en-US" sz="2000" dirty="0"/>
              <a:t/>
            </a:r>
            <a:br>
              <a:rPr lang="en-US" sz="2000" dirty="0"/>
            </a:b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 smtClean="0"/>
              <a:t>Tom </a:t>
            </a:r>
            <a:r>
              <a:rPr lang="en-US" sz="2000" dirty="0"/>
              <a:t>Kraft</a:t>
            </a:r>
            <a:br>
              <a:rPr lang="en-US" sz="2000" dirty="0"/>
            </a:br>
            <a:r>
              <a:rPr lang="en-US" sz="2000" dirty="0" smtClean="0">
                <a:hlinkClick r:id="rId4"/>
              </a:rPr>
              <a:t>tom.kraft@faa.gov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695214481"/>
      </p:ext>
    </p:extLst>
  </p:cSld>
  <p:clrMapOvr>
    <a:masterClrMapping/>
  </p:clrMapOvr>
  <p:transition spd="slow">
    <p:pull dir="l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>
            <a:spLocks noChangeAspect="1"/>
          </p:cNvSpPr>
          <p:nvPr/>
        </p:nvSpPr>
        <p:spPr>
          <a:xfrm>
            <a:off x="342900" y="4229100"/>
            <a:ext cx="8229600" cy="1323439"/>
          </a:xfrm>
          <a:prstGeom prst="rect">
            <a:avLst/>
          </a:prstGeom>
          <a:solidFill>
            <a:schemeClr val="accent2">
              <a:lumMod val="20000"/>
              <a:lumOff val="80000"/>
              <a:alpha val="50000"/>
            </a:schemeClr>
          </a:solidFill>
          <a:ln w="28575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endParaRPr lang="en-US" sz="1050" dirty="0" smtClean="0"/>
          </a:p>
          <a:p>
            <a:endParaRPr lang="en-US" sz="1050" dirty="0"/>
          </a:p>
          <a:p>
            <a:endParaRPr lang="en-US" sz="1050" dirty="0" smtClean="0"/>
          </a:p>
          <a:p>
            <a:endParaRPr lang="en-US" dirty="0"/>
          </a:p>
        </p:txBody>
      </p:sp>
      <p:sp>
        <p:nvSpPr>
          <p:cNvPr id="1229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PBCS – FANS 1/A over VHF</a:t>
            </a:r>
            <a:endParaRPr lang="en-US" dirty="0" smtClean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5300" y="1371600"/>
            <a:ext cx="8047038" cy="4092574"/>
          </a:xfrm>
        </p:spPr>
        <p:txBody>
          <a:bodyPr>
            <a:normAutofit fontScale="85000" lnSpcReduction="20000"/>
          </a:bodyPr>
          <a:lstStyle/>
          <a:p>
            <a:pPr>
              <a:lnSpc>
                <a:spcPct val="120000"/>
              </a:lnSpc>
            </a:pPr>
            <a:r>
              <a:rPr lang="en-US" dirty="0" smtClean="0"/>
              <a:t>Evaluations on FANS 1/A over very high </a:t>
            </a:r>
            <a:br>
              <a:rPr lang="en-US" dirty="0" smtClean="0"/>
            </a:br>
            <a:r>
              <a:rPr lang="en-US" dirty="0" smtClean="0"/>
              <a:t>frequency (VHF) performance</a:t>
            </a:r>
          </a:p>
          <a:p>
            <a:pPr lvl="1">
              <a:lnSpc>
                <a:spcPct val="120000"/>
              </a:lnSpc>
            </a:pPr>
            <a:r>
              <a:rPr lang="en-US" dirty="0" smtClean="0"/>
              <a:t>Aircraft communications addressing and reporting </a:t>
            </a:r>
            <a:br>
              <a:rPr lang="en-US" dirty="0" smtClean="0"/>
            </a:br>
            <a:r>
              <a:rPr lang="en-US" dirty="0" smtClean="0"/>
              <a:t>system (ACARS)</a:t>
            </a:r>
          </a:p>
          <a:p>
            <a:pPr lvl="1">
              <a:lnSpc>
                <a:spcPct val="120000"/>
              </a:lnSpc>
            </a:pPr>
            <a:r>
              <a:rPr lang="en-US" dirty="0" smtClean="0"/>
              <a:t>VHF data link (VDL) Mode 0/A – Plain old ACARS (POA)</a:t>
            </a:r>
          </a:p>
          <a:p>
            <a:pPr lvl="1">
              <a:lnSpc>
                <a:spcPct val="120000"/>
              </a:lnSpc>
            </a:pPr>
            <a:r>
              <a:rPr lang="en-US" dirty="0" smtClean="0"/>
              <a:t>VDL Mode 2 – ACARS over aviation VHF link control </a:t>
            </a:r>
            <a:br>
              <a:rPr lang="en-US" dirty="0" smtClean="0"/>
            </a:br>
            <a:r>
              <a:rPr lang="en-US" dirty="0" smtClean="0"/>
              <a:t>(AVLC) (AOA)</a:t>
            </a:r>
          </a:p>
          <a:p>
            <a:pPr>
              <a:lnSpc>
                <a:spcPct val="120000"/>
              </a:lnSpc>
            </a:pPr>
            <a:r>
              <a:rPr lang="en-US" dirty="0" smtClean="0"/>
              <a:t>FAA advocates VDL Mode 2, however it is accepting use of VDL Mode 0/A in U.S. domestic airspace, at least initially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007123" y="5571825"/>
            <a:ext cx="6647268" cy="461665"/>
          </a:xfrm>
          <a:prstGeom prst="rect">
            <a:avLst/>
          </a:prstGeom>
          <a:solidFill>
            <a:srgbClr val="CCFFCC"/>
          </a:solidFill>
          <a:ln>
            <a:solidFill>
              <a:srgbClr val="C00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Boeing and FAA provided report at PARC CWG</a:t>
            </a:r>
            <a:endParaRPr lang="en-US" dirty="0"/>
          </a:p>
        </p:txBody>
      </p:sp>
    </p:spTree>
  </p:cSld>
  <p:clrMapOvr>
    <a:masterClrMapping/>
  </p:clrMapOvr>
  <p:transition spd="slow">
    <p:pull dir="l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PBCS – FOICA and FOI</a:t>
            </a:r>
            <a:endParaRPr lang="en-US" dirty="0" smtClean="0"/>
          </a:p>
        </p:txBody>
      </p:sp>
      <p:sp>
        <p:nvSpPr>
          <p:cNvPr id="21507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>
              <a:lnSpc>
                <a:spcPct val="120000"/>
              </a:lnSpc>
            </a:pPr>
            <a:r>
              <a:rPr lang="en-US" dirty="0" smtClean="0"/>
              <a:t>FOICA (Inmarsat) and FOI (Iridium)</a:t>
            </a:r>
          </a:p>
          <a:p>
            <a:pPr>
              <a:lnSpc>
                <a:spcPct val="120000"/>
              </a:lnSpc>
            </a:pPr>
            <a:r>
              <a:rPr lang="en-US" dirty="0" smtClean="0"/>
              <a:t>Some common issues typical of FANS 1/A operations</a:t>
            </a:r>
          </a:p>
          <a:p>
            <a:pPr lvl="1">
              <a:lnSpc>
                <a:spcPct val="120000"/>
              </a:lnSpc>
            </a:pPr>
            <a:r>
              <a:rPr lang="en-US" dirty="0" smtClean="0"/>
              <a:t>CMU / MU Media-ground station switching algorithms</a:t>
            </a:r>
            <a:br>
              <a:rPr lang="en-US" dirty="0" smtClean="0"/>
            </a:br>
            <a:r>
              <a:rPr lang="en-US" dirty="0" smtClean="0"/>
              <a:t>(e.g. VHF-SATCOM, satellite to satellite)</a:t>
            </a:r>
          </a:p>
          <a:p>
            <a:pPr lvl="1">
              <a:lnSpc>
                <a:spcPct val="120000"/>
              </a:lnSpc>
            </a:pPr>
            <a:r>
              <a:rPr lang="en-US" dirty="0" smtClean="0"/>
              <a:t>Multiple ADS contracts with aircraft</a:t>
            </a:r>
          </a:p>
          <a:p>
            <a:pPr lvl="1">
              <a:lnSpc>
                <a:spcPct val="120000"/>
              </a:lnSpc>
            </a:pPr>
            <a:r>
              <a:rPr lang="en-US" dirty="0" smtClean="0"/>
              <a:t>Next on busy (e.g. media sharing with AOC)</a:t>
            </a:r>
          </a:p>
          <a:p>
            <a:pPr>
              <a:lnSpc>
                <a:spcPct val="120000"/>
              </a:lnSpc>
            </a:pPr>
            <a:r>
              <a:rPr lang="en-US" dirty="0" smtClean="0"/>
              <a:t>Satellite service provisions are changing all the time</a:t>
            </a:r>
          </a:p>
          <a:p>
            <a:pPr lvl="1">
              <a:lnSpc>
                <a:spcPct val="120000"/>
              </a:lnSpc>
            </a:pPr>
            <a:r>
              <a:rPr lang="en-US" dirty="0" smtClean="0"/>
              <a:t>Major changes can and do affect performance</a:t>
            </a:r>
          </a:p>
          <a:p>
            <a:pPr lvl="1">
              <a:lnSpc>
                <a:spcPct val="120000"/>
              </a:lnSpc>
            </a:pPr>
            <a:r>
              <a:rPr lang="en-US" dirty="0" smtClean="0"/>
              <a:t>Systems components fail</a:t>
            </a:r>
          </a:p>
          <a:p>
            <a:pPr lvl="1">
              <a:lnSpc>
                <a:spcPct val="120000"/>
              </a:lnSpc>
            </a:pPr>
            <a:r>
              <a:rPr lang="en-US" dirty="0" smtClean="0"/>
              <a:t>Regional and ANSP monitoring and inter-regional exchange of monitoring results are essential</a:t>
            </a:r>
          </a:p>
          <a:p>
            <a:pPr lvl="1">
              <a:lnSpc>
                <a:spcPct val="120000"/>
              </a:lnSpc>
            </a:pPr>
            <a:endParaRPr lang="en-US" dirty="0" smtClean="0"/>
          </a:p>
          <a:p>
            <a:pPr lvl="1">
              <a:lnSpc>
                <a:spcPct val="120000"/>
              </a:lnSpc>
            </a:pPr>
            <a:endParaRPr lang="en-US" dirty="0" smtClean="0"/>
          </a:p>
          <a:p>
            <a:pPr>
              <a:lnSpc>
                <a:spcPct val="120000"/>
              </a:lnSpc>
            </a:pPr>
            <a:endParaRPr lang="en-US" dirty="0" smtClean="0"/>
          </a:p>
        </p:txBody>
      </p:sp>
    </p:spTree>
  </p:cSld>
  <p:clrMapOvr>
    <a:masterClrMapping/>
  </p:clrMapOvr>
  <p:transition spd="slow">
    <p:pull dir="l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PBCS – Performance Monitoring</a:t>
            </a:r>
            <a:endParaRPr lang="en-US" dirty="0"/>
          </a:p>
        </p:txBody>
      </p:sp>
      <p:pic>
        <p:nvPicPr>
          <p:cNvPr id="41986" name="Picture 2"/>
          <p:cNvPicPr>
            <a:picLocks noGrp="1" noChangeAspect="1" noChangeArrowheads="1"/>
          </p:cNvPicPr>
          <p:nvPr>
            <p:ph idx="4294967295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644" b="2888"/>
          <a:stretch/>
        </p:blipFill>
        <p:spPr>
          <a:xfrm>
            <a:off x="342900" y="1393825"/>
            <a:ext cx="8047037" cy="4664075"/>
          </a:xfrm>
        </p:spPr>
      </p:pic>
      <p:sp>
        <p:nvSpPr>
          <p:cNvPr id="9" name="Text Box 5"/>
          <p:cNvSpPr txBox="1">
            <a:spLocks noChangeArrowheads="1"/>
          </p:cNvSpPr>
          <p:nvPr/>
        </p:nvSpPr>
        <p:spPr bwMode="auto">
          <a:xfrm>
            <a:off x="609600" y="895150"/>
            <a:ext cx="593816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indent="3175"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eaLnBrk="1" hangingPunct="1">
              <a:spcBef>
                <a:spcPct val="0"/>
              </a:spcBef>
            </a:pPr>
            <a:r>
              <a:rPr lang="en-US" b="1" dirty="0" smtClean="0">
                <a:solidFill>
                  <a:srgbClr val="990000"/>
                </a:solidFill>
              </a:rPr>
              <a:t>Example of ADS-C Report Delivery Time</a:t>
            </a:r>
            <a:endParaRPr lang="en-US" b="1" dirty="0">
              <a:solidFill>
                <a:srgbClr val="99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5465197"/>
      </p:ext>
    </p:extLst>
  </p:cSld>
  <p:clrMapOvr>
    <a:masterClrMapping/>
  </p:clrMapOvr>
  <p:transition spd="slow">
    <p:pull dir="lu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Inmarsat – What’s Coming</a:t>
            </a:r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6703113"/>
              </p:ext>
            </p:extLst>
          </p:nvPr>
        </p:nvGraphicFramePr>
        <p:xfrm>
          <a:off x="495300" y="1508125"/>
          <a:ext cx="8047038" cy="4119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90800"/>
                <a:gridCol w="5456238"/>
              </a:tblGrid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Service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Status</a:t>
                      </a: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Alphasat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I‑4A F4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Launched 25 July 2013, in cooperation with the European Space Agency, which is investigating the use of satellite communications in Europe.  Includes Classic Aero and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SwiftBroadband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services and will complement the existing aeronautical</a:t>
                      </a:r>
                      <a:r>
                        <a:rPr lang="en-US" sz="18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services provided by the I-4.  Operational availability expected sometime in 2014</a:t>
                      </a:r>
                      <a:endParaRPr lang="en-US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SwiftBroadband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</a:pPr>
                      <a:r>
                        <a:rPr lang="en-US" dirty="0" smtClean="0"/>
                        <a:t>Plans to evaluate FANS 1/A over </a:t>
                      </a:r>
                      <a:r>
                        <a:rPr lang="en-US" dirty="0" err="1" smtClean="0"/>
                        <a:t>SwiftBroadband</a:t>
                      </a:r>
                      <a:r>
                        <a:rPr lang="en-US" dirty="0" smtClean="0"/>
                        <a:t> Safety.  Plans for Hawaiian Airlines to begin in Oakland Oceanic FIR.  </a:t>
                      </a:r>
                      <a:r>
                        <a:rPr lang="en-US" dirty="0" err="1" smtClean="0"/>
                        <a:t>Cobham</a:t>
                      </a:r>
                      <a:r>
                        <a:rPr lang="en-US" dirty="0" smtClean="0"/>
                        <a:t>, Rockwell Collins, Honeywell, Thales, ARINC and SITA are cooperating with Inmarsat</a:t>
                      </a:r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33668520"/>
      </p:ext>
    </p:extLst>
  </p:cSld>
  <p:clrMapOvr>
    <a:masterClrMapping/>
  </p:clrMapOvr>
  <p:transition spd="med">
    <p:pull dir="lu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Inmarsat – What’s Gone/Going</a:t>
            </a:r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90106078"/>
              </p:ext>
            </p:extLst>
          </p:nvPr>
        </p:nvGraphicFramePr>
        <p:xfrm>
          <a:off x="571500" y="1943100"/>
          <a:ext cx="8047038" cy="3413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57500"/>
                <a:gridCol w="5189538"/>
              </a:tblGrid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/>
                        <a:t>Service</a:t>
                      </a:r>
                      <a:endParaRPr 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Status</a:t>
                      </a:r>
                    </a:p>
                  </a:txBody>
                  <a:tcPr anchor="ctr"/>
                </a:tc>
              </a:tr>
              <a:tr h="937895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/>
                        <a:t>PC Data / Fax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/>
                        <a:t>Broadcast Data (CN50)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/>
                        <a:t>Secure Voice (CN11)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/>
                        <a:t>Decommissioned middle of 2013, coincident with I-3 and I-4 GES harmonization</a:t>
                      </a: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Classic Aero H</a:t>
                      </a:r>
                      <a:endParaRPr 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2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Plans to decommission by end of 2018, coincident with the estimated I-3 end of service life</a:t>
                      </a:r>
                      <a:endParaRPr lang="en-US" sz="20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Classic Aero I / Swift 64</a:t>
                      </a:r>
                      <a:endParaRPr 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2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Will be supported at least until end 2018; status beyond 2018 has not been determined</a:t>
                      </a:r>
                      <a:endParaRPr lang="en-US" sz="2000" dirty="0"/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81061705"/>
      </p:ext>
    </p:extLst>
  </p:cSld>
  <p:clrMapOvr>
    <a:masterClrMapping/>
  </p:clrMapOvr>
  <p:transition spd="med">
    <p:pull dir="lu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PBCS – JCAB Evaluation of FOI</a:t>
            </a:r>
          </a:p>
        </p:txBody>
      </p:sp>
      <p:sp>
        <p:nvSpPr>
          <p:cNvPr id="15363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fontScale="85000" lnSpcReduction="20000"/>
          </a:bodyPr>
          <a:lstStyle/>
          <a:p>
            <a:pPr>
              <a:lnSpc>
                <a:spcPct val="120000"/>
              </a:lnSpc>
            </a:pPr>
            <a:r>
              <a:rPr lang="en-US" dirty="0" smtClean="0"/>
              <a:t>Some restrictions still apply</a:t>
            </a:r>
          </a:p>
          <a:p>
            <a:pPr>
              <a:lnSpc>
                <a:spcPct val="120000"/>
              </a:lnSpc>
            </a:pPr>
            <a:r>
              <a:rPr lang="en-US" dirty="0" smtClean="0"/>
              <a:t>However, similar to FAA systems, JCAB systems have no operational means to determine the type of media the aircraft is using for FANS 1/A operations in the Fukuoka FIR</a:t>
            </a:r>
          </a:p>
          <a:p>
            <a:pPr>
              <a:lnSpc>
                <a:spcPct val="120000"/>
              </a:lnSpc>
            </a:pPr>
            <a:r>
              <a:rPr lang="en-US" dirty="0" smtClean="0"/>
              <a:t>Reduced separations can be applied (or </a:t>
            </a:r>
            <a:r>
              <a:rPr lang="en-US" dirty="0" err="1" smtClean="0"/>
              <a:t>mis</a:t>
            </a:r>
            <a:r>
              <a:rPr lang="en-US" dirty="0" smtClean="0"/>
              <a:t>-applied) to FOI aircraft that indicate RNP4 in their flight plan</a:t>
            </a:r>
          </a:p>
          <a:p>
            <a:pPr>
              <a:lnSpc>
                <a:spcPct val="120000"/>
              </a:lnSpc>
            </a:pPr>
            <a:r>
              <a:rPr lang="en-US" dirty="0" smtClean="0"/>
              <a:t>Use of flight plan (e.g. P2 indicator in Item 10) would resolve the issue</a:t>
            </a:r>
          </a:p>
        </p:txBody>
      </p:sp>
    </p:spTree>
  </p:cSld>
  <p:clrMapOvr>
    <a:masterClrMapping/>
  </p:clrMapOvr>
  <p:transition spd="slow">
    <p:pull dir="lu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1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" y="800100"/>
            <a:ext cx="4981575" cy="5257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387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AIRAC AIP SUP NR117/12 - 20 SEP 12</a:t>
            </a:r>
          </a:p>
        </p:txBody>
      </p:sp>
      <p:pic>
        <p:nvPicPr>
          <p:cNvPr id="16388" name="Picture 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688"/>
          <a:stretch>
            <a:fillRect/>
          </a:stretch>
        </p:blipFill>
        <p:spPr bwMode="auto">
          <a:xfrm>
            <a:off x="2235200" y="3060700"/>
            <a:ext cx="6743700" cy="3730625"/>
          </a:xfrm>
          <a:prstGeom prst="rect">
            <a:avLst/>
          </a:prstGeom>
          <a:noFill/>
          <a:ln w="57150" algn="ctr">
            <a:solidFill>
              <a:srgbClr val="1D2F68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389" name="Picture 1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19325" y="1636713"/>
            <a:ext cx="6629400" cy="992187"/>
          </a:xfrm>
          <a:prstGeom prst="rect">
            <a:avLst/>
          </a:prstGeom>
          <a:noFill/>
          <a:ln w="57150" algn="ctr">
            <a:solidFill>
              <a:srgbClr val="1D2F68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390" name="TextBox 1"/>
          <p:cNvSpPr txBox="1">
            <a:spLocks noChangeArrowheads="1"/>
          </p:cNvSpPr>
          <p:nvPr/>
        </p:nvSpPr>
        <p:spPr bwMode="auto">
          <a:xfrm>
            <a:off x="5829300" y="1244600"/>
            <a:ext cx="1231900" cy="584200"/>
          </a:xfrm>
          <a:prstGeom prst="rect">
            <a:avLst/>
          </a:prstGeom>
          <a:solidFill>
            <a:srgbClr val="1D2F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3200" b="1">
                <a:solidFill>
                  <a:schemeClr val="bg1"/>
                </a:solidFill>
              </a:rPr>
              <a:t>If FOI</a:t>
            </a:r>
          </a:p>
        </p:txBody>
      </p:sp>
      <p:sp>
        <p:nvSpPr>
          <p:cNvPr id="7" name="Oval Callout 6"/>
          <p:cNvSpPr/>
          <p:nvPr/>
        </p:nvSpPr>
        <p:spPr bwMode="auto">
          <a:xfrm>
            <a:off x="206943" y="2057400"/>
            <a:ext cx="1943100" cy="2514600"/>
          </a:xfrm>
          <a:prstGeom prst="wedgeEllipseCallout">
            <a:avLst>
              <a:gd name="adj1" fmla="val 292325"/>
              <a:gd name="adj2" fmla="val -34906"/>
            </a:avLst>
          </a:prstGeom>
          <a:solidFill>
            <a:schemeClr val="accent2">
              <a:lumMod val="20000"/>
              <a:lumOff val="80000"/>
              <a:alpha val="50000"/>
            </a:schemeClr>
          </a:solidFill>
          <a:ln w="254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b="1" dirty="0" smtClean="0">
                <a:latin typeface="Arial" pitchFamily="34" charset="0"/>
              </a:rPr>
              <a:t>JCAB needs to extend to middle of 2014</a:t>
            </a:r>
            <a:endParaRPr kumimoji="0" lang="en-US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ransition spd="slow">
    <p:pull dir="lu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PBCS – FOI Current Status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FOI is a viable means to conduct CPDLC RCP 240 and ADS-C RSP 180 operations</a:t>
            </a:r>
          </a:p>
          <a:p>
            <a:pPr lvl="1"/>
            <a:r>
              <a:rPr lang="en-US" dirty="0" smtClean="0"/>
              <a:t>Some implementations need improvement</a:t>
            </a:r>
          </a:p>
          <a:p>
            <a:pPr lvl="1"/>
            <a:r>
              <a:rPr lang="en-US" dirty="0" smtClean="0"/>
              <a:t>Improvements to avionics continue</a:t>
            </a:r>
          </a:p>
          <a:p>
            <a:pPr lvl="1"/>
            <a:r>
              <a:rPr lang="en-US" dirty="0" smtClean="0"/>
              <a:t>Understanding various systems interactions</a:t>
            </a:r>
          </a:p>
          <a:p>
            <a:pPr lvl="2"/>
            <a:r>
              <a:rPr lang="en-US" dirty="0" smtClean="0"/>
              <a:t>CMU / MU managing sub-networks</a:t>
            </a:r>
          </a:p>
          <a:p>
            <a:pPr lvl="3"/>
            <a:r>
              <a:rPr lang="en-US" dirty="0" smtClean="0"/>
              <a:t>Including Airline / Operator sub-network preferences</a:t>
            </a:r>
          </a:p>
          <a:p>
            <a:pPr lvl="2"/>
            <a:r>
              <a:rPr lang="en-US" dirty="0" smtClean="0"/>
              <a:t>SDU / Iridium Ground System protocol interactions</a:t>
            </a:r>
          </a:p>
        </p:txBody>
      </p:sp>
    </p:spTree>
  </p:cSld>
  <p:clrMapOvr>
    <a:masterClrMapping/>
  </p:clrMapOvr>
  <p:transition spd="slow">
    <p:pull dir="lu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>
          <a:xfrm>
            <a:off x="495300" y="223838"/>
            <a:ext cx="8305800" cy="847725"/>
          </a:xfrm>
        </p:spPr>
        <p:txBody>
          <a:bodyPr>
            <a:normAutofit/>
          </a:bodyPr>
          <a:lstStyle/>
          <a:p>
            <a:r>
              <a:rPr lang="en-US" dirty="0" smtClean="0"/>
              <a:t>SATVOICE – Operational Evaluation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fontScale="77500" lnSpcReduction="20000"/>
          </a:bodyPr>
          <a:lstStyle/>
          <a:p>
            <a:pPr>
              <a:lnSpc>
                <a:spcPct val="120000"/>
              </a:lnSpc>
            </a:pPr>
            <a:r>
              <a:rPr lang="en-US" dirty="0" smtClean="0"/>
              <a:t>PARC CWG will base its SATVOICE work on ICAO Satellite Voice Guidance Material (SVGM) to facilitate global harmonization of U.S. initiatives</a:t>
            </a:r>
          </a:p>
          <a:p>
            <a:pPr>
              <a:lnSpc>
                <a:spcPct val="120000"/>
              </a:lnSpc>
            </a:pPr>
            <a:r>
              <a:rPr lang="en-US" dirty="0" smtClean="0"/>
              <a:t>Flight plan information to identify SATVOICE equipment and capability</a:t>
            </a:r>
          </a:p>
          <a:p>
            <a:pPr lvl="1">
              <a:lnSpc>
                <a:spcPct val="120000"/>
              </a:lnSpc>
            </a:pPr>
            <a:r>
              <a:rPr lang="en-US" dirty="0" smtClean="0"/>
              <a:t>Item 10 – M1 (Inmarsat), M2 (MTSAT) or M3 (Iridium)</a:t>
            </a:r>
          </a:p>
          <a:p>
            <a:pPr lvl="1">
              <a:lnSpc>
                <a:spcPct val="120000"/>
              </a:lnSpc>
            </a:pPr>
            <a:r>
              <a:rPr lang="en-US" dirty="0" smtClean="0"/>
              <a:t>Item 18 – CODE/[aircraft address – hex representation]</a:t>
            </a:r>
          </a:p>
          <a:p>
            <a:pPr>
              <a:lnSpc>
                <a:spcPct val="120000"/>
              </a:lnSpc>
            </a:pPr>
            <a:r>
              <a:rPr lang="en-US" dirty="0" smtClean="0"/>
              <a:t>PARC CWG</a:t>
            </a:r>
          </a:p>
          <a:p>
            <a:pPr lvl="1">
              <a:lnSpc>
                <a:spcPct val="120000"/>
              </a:lnSpc>
            </a:pPr>
            <a:r>
              <a:rPr lang="en-US" dirty="0" smtClean="0"/>
              <a:t>Established dedicated team to resolve issues with using Iridium Safety Voice service</a:t>
            </a:r>
          </a:p>
          <a:p>
            <a:pPr lvl="1">
              <a:lnSpc>
                <a:spcPct val="120000"/>
              </a:lnSpc>
            </a:pPr>
            <a:r>
              <a:rPr lang="en-US" dirty="0" smtClean="0"/>
              <a:t>Continues to working with FAA on policy updates</a:t>
            </a:r>
          </a:p>
        </p:txBody>
      </p:sp>
      <p:sp>
        <p:nvSpPr>
          <p:cNvPr id="18436" name="Text Box 4"/>
          <p:cNvSpPr txBox="1">
            <a:spLocks noChangeArrowheads="1"/>
          </p:cNvSpPr>
          <p:nvPr/>
        </p:nvSpPr>
        <p:spPr bwMode="auto">
          <a:xfrm>
            <a:off x="2327275" y="990600"/>
            <a:ext cx="3175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indent="3175"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endParaRPr lang="en-US" sz="1600" b="1">
              <a:solidFill>
                <a:srgbClr val="1D2F68"/>
              </a:solidFill>
            </a:endParaRPr>
          </a:p>
        </p:txBody>
      </p:sp>
    </p:spTree>
  </p:cSld>
  <p:clrMapOvr>
    <a:masterClrMapping/>
  </p:clrMapOvr>
  <p:transition spd="slow">
    <p:pull dir="lu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495300" y="223838"/>
            <a:ext cx="8305800" cy="847725"/>
          </a:xfrm>
        </p:spPr>
        <p:txBody>
          <a:bodyPr/>
          <a:lstStyle/>
          <a:p>
            <a:r>
              <a:rPr lang="en-US" dirty="0" smtClean="0"/>
              <a:t>SATVOICE – FAA MMEL Policy – HF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42900" y="1508125"/>
            <a:ext cx="8420100" cy="1120775"/>
          </a:xfrm>
        </p:spPr>
        <p:txBody>
          <a:bodyPr>
            <a:normAutofit/>
          </a:bodyPr>
          <a:lstStyle/>
          <a:p>
            <a:r>
              <a:rPr lang="en-US" sz="2400" dirty="0" smtClean="0"/>
              <a:t>FAA Policy Letter PL-106 revision expected early 2014</a:t>
            </a:r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8700" y="3657600"/>
            <a:ext cx="7658100" cy="2336532"/>
          </a:xfrm>
          <a:prstGeom prst="rect">
            <a:avLst/>
          </a:prstGeom>
          <a:noFill/>
          <a:ln w="38100">
            <a:solidFill>
              <a:schemeClr val="accent6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Oval Callout 6"/>
          <p:cNvSpPr/>
          <p:nvPr/>
        </p:nvSpPr>
        <p:spPr bwMode="auto">
          <a:xfrm>
            <a:off x="6972300" y="1991225"/>
            <a:ext cx="1828800" cy="1559052"/>
          </a:xfrm>
          <a:prstGeom prst="wedgeEllipseCallout">
            <a:avLst>
              <a:gd name="adj1" fmla="val -85726"/>
              <a:gd name="adj2" fmla="val -49326"/>
            </a:avLst>
          </a:prstGeom>
          <a:solidFill>
            <a:schemeClr val="accent2">
              <a:lumMod val="20000"/>
              <a:lumOff val="80000"/>
              <a:alpha val="50000"/>
            </a:schemeClr>
          </a:solidFill>
          <a:ln w="254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b="1" dirty="0" smtClean="0">
                <a:latin typeface="Arial" pitchFamily="34" charset="0"/>
              </a:rPr>
              <a:t>Update from last meeting</a:t>
            </a:r>
            <a:endParaRPr kumimoji="0" lang="en-US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4855" b="17765"/>
          <a:stretch/>
        </p:blipFill>
        <p:spPr bwMode="auto">
          <a:xfrm>
            <a:off x="2514600" y="2743200"/>
            <a:ext cx="4114800" cy="1069848"/>
          </a:xfrm>
          <a:prstGeom prst="rect">
            <a:avLst/>
          </a:prstGeom>
          <a:noFill/>
          <a:ln w="38100">
            <a:solidFill>
              <a:schemeClr val="accent6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11" r="25473"/>
          <a:stretch/>
        </p:blipFill>
        <p:spPr bwMode="auto">
          <a:xfrm>
            <a:off x="571500" y="2207886"/>
            <a:ext cx="4570413" cy="540178"/>
          </a:xfrm>
          <a:prstGeom prst="rect">
            <a:avLst/>
          </a:prstGeom>
          <a:noFill/>
          <a:ln w="38100">
            <a:solidFill>
              <a:schemeClr val="accent6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66161548"/>
      </p:ext>
    </p:extLst>
  </p:cSld>
  <p:clrMapOvr>
    <a:masterClrMapping/>
  </p:clrMapOvr>
  <p:transition spd="slow">
    <p:pull dir="l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PARC and CWG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95300" y="1508125"/>
            <a:ext cx="8191500" cy="4511675"/>
          </a:xfrm>
        </p:spPr>
        <p:txBody>
          <a:bodyPr/>
          <a:lstStyle/>
          <a:p>
            <a:pPr eaLnBrk="1" hangingPunct="1"/>
            <a:r>
              <a:rPr lang="en-US" sz="2400" dirty="0" smtClean="0"/>
              <a:t>Feb 2004 – Performance-Based Operations Aviation Rulemaking Committee (PARC) </a:t>
            </a:r>
          </a:p>
          <a:p>
            <a:pPr lvl="1" eaLnBrk="1" hangingPunct="1"/>
            <a:r>
              <a:rPr lang="en-US" sz="2000" dirty="0" smtClean="0"/>
              <a:t>Chartered under FAA Administrator’s authority </a:t>
            </a:r>
          </a:p>
          <a:p>
            <a:pPr lvl="2" eaLnBrk="1" hangingPunct="1"/>
            <a:r>
              <a:rPr lang="en-US" sz="1600" dirty="0" smtClean="0"/>
              <a:t>Formerly FAA Order 1110.139 </a:t>
            </a:r>
            <a:r>
              <a:rPr lang="en-US" sz="1600" dirty="0" smtClean="0">
                <a:sym typeface="Wingdings" pitchFamily="2" charset="2"/>
              </a:rPr>
              <a:t></a:t>
            </a:r>
            <a:r>
              <a:rPr lang="en-US" sz="1600" dirty="0" smtClean="0"/>
              <a:t> Updated June 2010 as internal document</a:t>
            </a:r>
          </a:p>
          <a:p>
            <a:pPr lvl="1" eaLnBrk="1" hangingPunct="1"/>
            <a:r>
              <a:rPr lang="en-US" altLang="zh-CN" sz="2000" dirty="0" smtClean="0">
                <a:ea typeface="SimSun" pitchFamily="2" charset="-122"/>
              </a:rPr>
              <a:t>Focus on implementation and operational guidance</a:t>
            </a:r>
          </a:p>
          <a:p>
            <a:pPr lvl="2" eaLnBrk="1" hangingPunct="1"/>
            <a:r>
              <a:rPr lang="en-US" altLang="zh-CN" sz="1600" dirty="0" smtClean="0">
                <a:ea typeface="SimSun" pitchFamily="2" charset="-122"/>
              </a:rPr>
              <a:t>Includes PBN and PBCS</a:t>
            </a:r>
          </a:p>
          <a:p>
            <a:pPr lvl="1" eaLnBrk="1" hangingPunct="1"/>
            <a:r>
              <a:rPr lang="en-US" sz="2000" dirty="0" smtClean="0"/>
              <a:t>Provides industry recommendations to FAA</a:t>
            </a:r>
          </a:p>
          <a:p>
            <a:pPr lvl="1" eaLnBrk="1" hangingPunct="1"/>
            <a:r>
              <a:rPr lang="en-US" sz="2000" dirty="0" smtClean="0"/>
              <a:t>Considers global harmonization and standardization</a:t>
            </a:r>
          </a:p>
          <a:p>
            <a:pPr eaLnBrk="1" hangingPunct="1"/>
            <a:r>
              <a:rPr lang="en-US" sz="2400" dirty="0" smtClean="0"/>
              <a:t>Jan 2005 – Communications Working Group (CWG) established under PARC</a:t>
            </a:r>
          </a:p>
          <a:p>
            <a:pPr eaLnBrk="1" hangingPunct="1"/>
            <a:endParaRPr 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val="19994084"/>
      </p:ext>
    </p:extLst>
  </p:cSld>
  <p:clrMapOvr>
    <a:masterClrMapping/>
  </p:clrMapOvr>
  <p:transition spd="slow">
    <p:pull dir="lu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lnSpc>
                <a:spcPct val="120000"/>
              </a:lnSpc>
              <a:defRPr/>
            </a:pPr>
            <a:r>
              <a:rPr lang="en-US" dirty="0" err="1" smtClean="0"/>
              <a:t>NextGen</a:t>
            </a:r>
            <a:r>
              <a:rPr lang="en-US" dirty="0" smtClean="0"/>
              <a:t> </a:t>
            </a:r>
            <a:r>
              <a:rPr lang="en-US" dirty="0">
                <a:sym typeface="Wingdings" pitchFamily="2" charset="2"/>
              </a:rPr>
              <a:t> D</a:t>
            </a:r>
            <a:r>
              <a:rPr lang="en-US" dirty="0" smtClean="0"/>
              <a:t>omestic Data Link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lnSpc>
                <a:spcPct val="110000"/>
              </a:lnSpc>
            </a:pPr>
            <a:r>
              <a:rPr lang="en-US" dirty="0" smtClean="0"/>
              <a:t>Role of PARC CWG - </a:t>
            </a:r>
            <a:r>
              <a:rPr lang="en-US" dirty="0"/>
              <a:t>i</a:t>
            </a:r>
            <a:r>
              <a:rPr lang="en-US" dirty="0" smtClean="0"/>
              <a:t>tems to consider</a:t>
            </a:r>
          </a:p>
          <a:p>
            <a:pPr lvl="1">
              <a:lnSpc>
                <a:spcPct val="110000"/>
              </a:lnSpc>
            </a:pPr>
            <a:r>
              <a:rPr lang="en-US" dirty="0" smtClean="0"/>
              <a:t>AC </a:t>
            </a:r>
            <a:r>
              <a:rPr lang="en-US" dirty="0"/>
              <a:t>120-70 update / Job </a:t>
            </a:r>
            <a:r>
              <a:rPr lang="en-US" dirty="0" smtClean="0"/>
              <a:t>Aid to include PBCS, FANS</a:t>
            </a:r>
            <a:r>
              <a:rPr lang="en-US" dirty="0" smtClean="0">
                <a:latin typeface="Calibri"/>
                <a:cs typeface="Calibri"/>
              </a:rPr>
              <a:t> </a:t>
            </a:r>
            <a:r>
              <a:rPr lang="en-US" dirty="0" smtClean="0"/>
              <a:t>1/A, Link 2000+, Baseline 2 Data link, initial and on-going compliance</a:t>
            </a:r>
            <a:endParaRPr lang="en-US" dirty="0"/>
          </a:p>
          <a:p>
            <a:pPr lvl="1">
              <a:lnSpc>
                <a:spcPct val="110000"/>
              </a:lnSpc>
            </a:pPr>
            <a:r>
              <a:rPr lang="en-US" dirty="0" err="1" smtClean="0"/>
              <a:t>OpSpec</a:t>
            </a:r>
            <a:r>
              <a:rPr lang="en-US" dirty="0" smtClean="0"/>
              <a:t> </a:t>
            </a:r>
            <a:r>
              <a:rPr lang="en-US" dirty="0"/>
              <a:t>/ </a:t>
            </a:r>
            <a:r>
              <a:rPr lang="en-US" dirty="0" err="1"/>
              <a:t>MSpec</a:t>
            </a:r>
            <a:r>
              <a:rPr lang="en-US" dirty="0"/>
              <a:t> / LOA template updates</a:t>
            </a:r>
          </a:p>
          <a:p>
            <a:pPr lvl="1">
              <a:lnSpc>
                <a:spcPct val="110000"/>
              </a:lnSpc>
            </a:pPr>
            <a:r>
              <a:rPr lang="en-US" dirty="0"/>
              <a:t>Approaches for part 91 / GA / non-commercial </a:t>
            </a:r>
            <a:r>
              <a:rPr lang="en-US" dirty="0" smtClean="0"/>
              <a:t>operators</a:t>
            </a:r>
            <a:endParaRPr lang="en-US" dirty="0"/>
          </a:p>
          <a:p>
            <a:pPr lvl="1">
              <a:lnSpc>
                <a:spcPct val="110000"/>
              </a:lnSpc>
            </a:pPr>
            <a:r>
              <a:rPr lang="en-US" dirty="0"/>
              <a:t>Training </a:t>
            </a:r>
            <a:r>
              <a:rPr lang="en-US" dirty="0" smtClean="0"/>
              <a:t>requirements</a:t>
            </a:r>
          </a:p>
          <a:p>
            <a:pPr lvl="1">
              <a:lnSpc>
                <a:spcPct val="110000"/>
              </a:lnSpc>
            </a:pPr>
            <a:r>
              <a:rPr lang="en-US" dirty="0" smtClean="0"/>
              <a:t>Airworthiness requirements</a:t>
            </a:r>
            <a:endParaRPr lang="en-US" dirty="0"/>
          </a:p>
          <a:p>
            <a:pPr lvl="1">
              <a:lnSpc>
                <a:spcPct val="110000"/>
              </a:lnSpc>
            </a:pPr>
            <a:r>
              <a:rPr lang="en-US" dirty="0"/>
              <a:t>Input for B2 c</a:t>
            </a:r>
            <a:r>
              <a:rPr lang="en-US" dirty="0" smtClean="0"/>
              <a:t>oncept of operations</a:t>
            </a:r>
          </a:p>
          <a:p>
            <a:pPr>
              <a:lnSpc>
                <a:spcPct val="110000"/>
              </a:lnSpc>
            </a:pPr>
            <a:r>
              <a:rPr lang="en-US" dirty="0" smtClean="0"/>
              <a:t>Collaborate with DCIT, SC214-WG78 and OPLINKP</a:t>
            </a:r>
          </a:p>
          <a:p>
            <a:pPr>
              <a:lnSpc>
                <a:spcPct val="110000"/>
              </a:lnSpc>
            </a:pPr>
            <a:r>
              <a:rPr lang="en-US" dirty="0" smtClean="0"/>
              <a:t>Proposed project description in work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2669538"/>
      </p:ext>
    </p:extLst>
  </p:cSld>
  <p:clrMapOvr>
    <a:masterClrMapping/>
  </p:clrMapOvr>
  <p:transition spd="med">
    <p:pull dir="lu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FAA data link recording </a:t>
            </a:r>
            <a:r>
              <a:rPr lang="en-US" dirty="0" smtClean="0"/>
              <a:t>rules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lnSpc>
                <a:spcPct val="120000"/>
              </a:lnSpc>
            </a:pPr>
            <a:r>
              <a:rPr lang="en-US" dirty="0" smtClean="0"/>
              <a:t>Data link advances operational safety</a:t>
            </a:r>
          </a:p>
          <a:p>
            <a:pPr lvl="1">
              <a:lnSpc>
                <a:spcPct val="120000"/>
              </a:lnSpc>
            </a:pPr>
            <a:r>
              <a:rPr lang="en-US" dirty="0" smtClean="0"/>
              <a:t>Improves conformance monitoring for detecting </a:t>
            </a:r>
            <a:r>
              <a:rPr lang="en-US" dirty="0"/>
              <a:t>large height deviations </a:t>
            </a:r>
            <a:r>
              <a:rPr lang="en-US" dirty="0" smtClean="0"/>
              <a:t>(LHDs) and </a:t>
            </a:r>
            <a:r>
              <a:rPr lang="en-US" dirty="0"/>
              <a:t>gross navigational </a:t>
            </a:r>
            <a:r>
              <a:rPr lang="en-US" dirty="0" smtClean="0"/>
              <a:t>errors (GNEs)</a:t>
            </a:r>
          </a:p>
          <a:p>
            <a:pPr lvl="1">
              <a:lnSpc>
                <a:spcPct val="120000"/>
              </a:lnSpc>
            </a:pPr>
            <a:r>
              <a:rPr lang="en-US" dirty="0" smtClean="0"/>
              <a:t>Improves controller intervention capability thereby </a:t>
            </a:r>
            <a:r>
              <a:rPr lang="en-US" dirty="0"/>
              <a:t>reducing the exposure of </a:t>
            </a:r>
            <a:r>
              <a:rPr lang="en-US" dirty="0" smtClean="0"/>
              <a:t>LHDs/GNEs</a:t>
            </a:r>
          </a:p>
          <a:p>
            <a:pPr>
              <a:lnSpc>
                <a:spcPct val="120000"/>
              </a:lnSpc>
            </a:pPr>
            <a:r>
              <a:rPr lang="en-US" dirty="0" smtClean="0"/>
              <a:t>Retrofit </a:t>
            </a:r>
            <a:r>
              <a:rPr lang="en-US" dirty="0"/>
              <a:t>installations of CPDLC recording </a:t>
            </a:r>
            <a:r>
              <a:rPr lang="en-US" dirty="0" smtClean="0"/>
              <a:t>capability</a:t>
            </a:r>
          </a:p>
          <a:p>
            <a:pPr lvl="1">
              <a:lnSpc>
                <a:spcPct val="120000"/>
              </a:lnSpc>
            </a:pPr>
            <a:r>
              <a:rPr lang="en-US" dirty="0"/>
              <a:t>Excessive </a:t>
            </a:r>
            <a:r>
              <a:rPr lang="en-US" dirty="0" smtClean="0"/>
              <a:t>costs</a:t>
            </a:r>
          </a:p>
          <a:p>
            <a:pPr lvl="1">
              <a:lnSpc>
                <a:spcPct val="120000"/>
              </a:lnSpc>
            </a:pPr>
            <a:r>
              <a:rPr lang="en-US" dirty="0" smtClean="0"/>
              <a:t>Hinders </a:t>
            </a:r>
            <a:r>
              <a:rPr lang="en-US" dirty="0"/>
              <a:t>the advancement of </a:t>
            </a:r>
            <a:r>
              <a:rPr lang="en-US" dirty="0" smtClean="0"/>
              <a:t>operational safety</a:t>
            </a:r>
          </a:p>
          <a:p>
            <a:pPr lvl="1">
              <a:lnSpc>
                <a:spcPct val="120000"/>
              </a:lnSpc>
            </a:pPr>
            <a:r>
              <a:rPr lang="en-US" dirty="0" smtClean="0"/>
              <a:t>Compromises </a:t>
            </a:r>
            <a:r>
              <a:rPr lang="en-US" dirty="0" err="1" smtClean="0"/>
              <a:t>NextGen</a:t>
            </a:r>
            <a:r>
              <a:rPr lang="en-US" dirty="0" smtClean="0"/>
              <a:t> implementation schedule</a:t>
            </a:r>
          </a:p>
          <a:p>
            <a:pPr>
              <a:lnSpc>
                <a:spcPct val="120000"/>
              </a:lnSpc>
            </a:pPr>
            <a:r>
              <a:rPr lang="en-US" dirty="0" smtClean="0"/>
              <a:t>Preparing justification for recommendations to FAA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9935"/>
      </p:ext>
    </p:extLst>
  </p:cSld>
  <p:clrMapOvr>
    <a:masterClrMapping/>
  </p:clrMapOvr>
  <p:transition spd="med">
    <p:pull dir="lu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Summary</a:t>
            </a:r>
          </a:p>
        </p:txBody>
      </p:sp>
      <p:sp>
        <p:nvSpPr>
          <p:cNvPr id="23555" name="Content Placeholder 1"/>
          <p:cNvSpPr>
            <a:spLocks noGrp="1"/>
          </p:cNvSpPr>
          <p:nvPr>
            <p:ph idx="1"/>
          </p:nvPr>
        </p:nvSpPr>
        <p:spPr>
          <a:xfrm>
            <a:off x="495300" y="1508125"/>
            <a:ext cx="8191500" cy="4511675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120000"/>
              </a:lnSpc>
            </a:pPr>
            <a:r>
              <a:rPr lang="en-US" dirty="0" smtClean="0"/>
              <a:t>PARC CWG recognizes U.S. initiatives must be globally harmonized for effective implementation </a:t>
            </a:r>
            <a:r>
              <a:rPr lang="en-US" dirty="0" smtClean="0">
                <a:sym typeface="Wingdings" pitchFamily="2" charset="2"/>
              </a:rPr>
              <a:t> ICAO HQ and Regions</a:t>
            </a:r>
            <a:endParaRPr lang="en-US" dirty="0" smtClean="0"/>
          </a:p>
          <a:p>
            <a:pPr>
              <a:lnSpc>
                <a:spcPct val="120000"/>
              </a:lnSpc>
            </a:pPr>
            <a:r>
              <a:rPr lang="en-US" dirty="0" smtClean="0"/>
              <a:t>PARC CWG evaluates communication and surveillance technologies against global standards and specifications </a:t>
            </a:r>
            <a:r>
              <a:rPr lang="en-US" dirty="0" smtClean="0">
                <a:sym typeface="Wingdings" pitchFamily="2" charset="2"/>
              </a:rPr>
              <a:t></a:t>
            </a:r>
            <a:r>
              <a:rPr lang="en-US" dirty="0" smtClean="0"/>
              <a:t> GOLD / SVGM</a:t>
            </a:r>
          </a:p>
          <a:p>
            <a:pPr>
              <a:lnSpc>
                <a:spcPct val="120000"/>
              </a:lnSpc>
            </a:pPr>
            <a:r>
              <a:rPr lang="en-US" dirty="0" smtClean="0"/>
              <a:t>PARC CWG is committed to performance-based concepts</a:t>
            </a:r>
          </a:p>
          <a:p>
            <a:pPr>
              <a:lnSpc>
                <a:spcPct val="120000"/>
              </a:lnSpc>
            </a:pPr>
            <a:r>
              <a:rPr lang="en-US" dirty="0" smtClean="0"/>
              <a:t>PARC CWG/31 – </a:t>
            </a:r>
            <a:r>
              <a:rPr lang="en-US" dirty="0"/>
              <a:t>25-26 Feb 2014 in </a:t>
            </a:r>
            <a:r>
              <a:rPr lang="en-US" dirty="0" smtClean="0"/>
              <a:t>Miami, FL</a:t>
            </a:r>
          </a:p>
        </p:txBody>
      </p:sp>
    </p:spTree>
  </p:cSld>
  <p:clrMapOvr>
    <a:masterClrMapping/>
  </p:clrMapOvr>
  <p:transition spd="slow">
    <p:pull dir="lu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cloud_question_mark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763"/>
            <a:ext cx="9142413" cy="684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pull dir="l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PARC CWG Process and Results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95300" y="1508125"/>
            <a:ext cx="8047038" cy="4664075"/>
          </a:xfrm>
        </p:spPr>
        <p:txBody>
          <a:bodyPr>
            <a:normAutofit fontScale="85000" lnSpcReduction="10000"/>
          </a:bodyPr>
          <a:lstStyle/>
          <a:p>
            <a:pPr eaLnBrk="1" hangingPunct="1">
              <a:lnSpc>
                <a:spcPct val="110000"/>
              </a:lnSpc>
              <a:defRPr/>
            </a:pPr>
            <a:r>
              <a:rPr lang="en-US" dirty="0" smtClean="0"/>
              <a:t>Works from </a:t>
            </a:r>
            <a:r>
              <a:rPr lang="en-US" u="sng" dirty="0"/>
              <a:t>P</a:t>
            </a:r>
            <a:r>
              <a:rPr lang="en-US" u="sng" dirty="0" smtClean="0"/>
              <a:t>roject Plans</a:t>
            </a:r>
            <a:r>
              <a:rPr lang="en-US" dirty="0" smtClean="0"/>
              <a:t> to</a:t>
            </a:r>
          </a:p>
          <a:p>
            <a:pPr lvl="1" eaLnBrk="1" hangingPunct="1">
              <a:lnSpc>
                <a:spcPct val="110000"/>
              </a:lnSpc>
              <a:defRPr/>
            </a:pPr>
            <a:r>
              <a:rPr lang="en-US" dirty="0"/>
              <a:t>E</a:t>
            </a:r>
            <a:r>
              <a:rPr lang="en-US" dirty="0" smtClean="0"/>
              <a:t>valuate communication technologies that are foreseen to be viable in meeting the needs of the aviation community</a:t>
            </a:r>
          </a:p>
          <a:p>
            <a:pPr lvl="1" eaLnBrk="1" hangingPunct="1">
              <a:lnSpc>
                <a:spcPct val="110000"/>
              </a:lnSpc>
              <a:defRPr/>
            </a:pPr>
            <a:r>
              <a:rPr lang="en-US" dirty="0" smtClean="0"/>
              <a:t>Provide </a:t>
            </a:r>
            <a:r>
              <a:rPr lang="en-US" dirty="0"/>
              <a:t>executive summaries on the project (who, what, when, where, why and how)</a:t>
            </a:r>
            <a:endParaRPr lang="en-US" dirty="0" smtClean="0"/>
          </a:p>
          <a:p>
            <a:pPr eaLnBrk="1" hangingPunct="1">
              <a:lnSpc>
                <a:spcPct val="110000"/>
              </a:lnSpc>
              <a:defRPr/>
            </a:pPr>
            <a:r>
              <a:rPr lang="en-US" dirty="0" smtClean="0"/>
              <a:t>End product – </a:t>
            </a:r>
            <a:r>
              <a:rPr lang="en-US" u="sng" dirty="0" smtClean="0"/>
              <a:t>Recommendation Reports</a:t>
            </a:r>
            <a:r>
              <a:rPr lang="en-US" dirty="0" smtClean="0"/>
              <a:t> to FAA</a:t>
            </a:r>
          </a:p>
          <a:p>
            <a:pPr lvl="1" eaLnBrk="1" hangingPunct="1">
              <a:lnSpc>
                <a:spcPct val="110000"/>
              </a:lnSpc>
              <a:defRPr/>
            </a:pPr>
            <a:r>
              <a:rPr lang="en-US" dirty="0" smtClean="0"/>
              <a:t>Coordinates with ICAO and regions/other States to ensure global harmonization </a:t>
            </a:r>
            <a:r>
              <a:rPr lang="en-US" dirty="0" smtClean="0">
                <a:sym typeface="Wingdings" pitchFamily="2" charset="2"/>
              </a:rPr>
              <a:t></a:t>
            </a:r>
            <a:r>
              <a:rPr lang="en-US" dirty="0" smtClean="0"/>
              <a:t> embraces GOLD and SVGM</a:t>
            </a:r>
          </a:p>
          <a:p>
            <a:pPr eaLnBrk="1" hangingPunct="1">
              <a:lnSpc>
                <a:spcPct val="110000"/>
              </a:lnSpc>
              <a:defRPr/>
            </a:pPr>
            <a:r>
              <a:rPr lang="en-US" dirty="0" smtClean="0"/>
              <a:t>PARC CWG has </a:t>
            </a:r>
            <a:r>
              <a:rPr lang="en-US" dirty="0"/>
              <a:t>been effective in applying communication technologies to meet needs of aviation </a:t>
            </a:r>
            <a:r>
              <a:rPr lang="en-US" dirty="0" smtClean="0"/>
              <a:t>community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506235"/>
      </p:ext>
    </p:extLst>
  </p:cSld>
  <p:clrMapOvr>
    <a:masterClrMapping/>
  </p:clrMapOvr>
  <p:transition spd="slow">
    <p:pull dir="l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5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PARC CWG Members and Affiliates</a:t>
            </a:r>
          </a:p>
        </p:txBody>
      </p:sp>
      <p:sp>
        <p:nvSpPr>
          <p:cNvPr id="6147" name="Rectangle 58"/>
          <p:cNvSpPr>
            <a:spLocks noGrp="1" noChangeArrowheads="1"/>
          </p:cNvSpPr>
          <p:nvPr>
            <p:ph type="body" sz="half" idx="1"/>
          </p:nvPr>
        </p:nvSpPr>
        <p:spPr>
          <a:xfrm>
            <a:off x="495300" y="1257301"/>
            <a:ext cx="8420100" cy="1143000"/>
          </a:xfrm>
        </p:spPr>
        <p:txBody>
          <a:bodyPr/>
          <a:lstStyle/>
          <a:p>
            <a:r>
              <a:rPr lang="en-US" sz="2400" dirty="0" smtClean="0"/>
              <a:t>238 members/affiliates from 65 different organizations</a:t>
            </a:r>
          </a:p>
          <a:p>
            <a:r>
              <a:rPr lang="en-US" sz="2400" dirty="0" smtClean="0"/>
              <a:t>Approximately 40 attend 2-3 meetings per year</a:t>
            </a:r>
          </a:p>
        </p:txBody>
      </p:sp>
      <p:graphicFrame>
        <p:nvGraphicFramePr>
          <p:cNvPr id="1449021" name="Group 61"/>
          <p:cNvGraphicFramePr>
            <a:graphicFrameLocks noGrp="1"/>
          </p:cNvGraphicFramePr>
          <p:nvPr>
            <p:ph sz="half" idx="2"/>
          </p:nvPr>
        </p:nvGraphicFramePr>
        <p:xfrm>
          <a:off x="571500" y="2400300"/>
          <a:ext cx="8047040" cy="3565692"/>
        </p:xfrm>
        <a:graphic>
          <a:graphicData uri="http://schemas.openxmlformats.org/drawingml/2006/table">
            <a:tbl>
              <a:tblPr/>
              <a:tblGrid>
                <a:gridCol w="1609408"/>
                <a:gridCol w="1609408"/>
                <a:gridCol w="1609408"/>
                <a:gridCol w="1609408"/>
                <a:gridCol w="1609408"/>
              </a:tblGrid>
              <a:tr h="27427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bg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Aer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 Lingus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45720" marR="45720" marT="45702" marB="45702" anchor="ctr" horzOverflow="overflow">
                    <a:lnL w="57150" cap="flat" cmpd="sng" algn="ctr">
                      <a:solidFill>
                        <a:srgbClr val="1D2F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D2F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1D2F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D2F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bg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AeroConnex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 LLC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45720" marR="45720" marT="45702" marB="45702" anchor="ctr" horzOverflow="overflow">
                    <a:lnL w="12700" cap="flat" cmpd="sng" algn="ctr">
                      <a:solidFill>
                        <a:srgbClr val="1D2F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D2F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1D2F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D2F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bg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Air New Zealand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45720" marR="45720" marT="45702" marB="45702" anchor="ctr" horzOverflow="overflow">
                    <a:lnL w="12700" cap="flat" cmpd="sng" algn="ctr">
                      <a:solidFill>
                        <a:srgbClr val="1D2F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D2F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1D2F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D2F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bg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Airbus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45720" marR="45720" marT="45702" marB="45702" anchor="ctr" horzOverflow="overflow">
                    <a:lnL w="12700" cap="flat" cmpd="sng" algn="ctr">
                      <a:solidFill>
                        <a:srgbClr val="1D2F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D2F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1D2F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D2F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bg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Aireon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45720" marR="45720" marT="45702" marB="45702" anchor="ctr" horzOverflow="overflow">
                    <a:lnL w="12700" cap="flat" cmpd="sng" algn="ctr">
                      <a:solidFill>
                        <a:srgbClr val="1D2F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1D2F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1D2F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D2F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</a:tr>
              <a:tr h="274271">
                <a:tc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 err="1" smtClean="0">
                          <a:latin typeface="+mn-lt"/>
                        </a:rPr>
                        <a:t>Airservices</a:t>
                      </a:r>
                      <a:r>
                        <a:rPr lang="en-US" sz="1200" b="1" dirty="0" smtClean="0">
                          <a:latin typeface="+mn-lt"/>
                        </a:rPr>
                        <a:t> Australia</a:t>
                      </a:r>
                    </a:p>
                  </a:txBody>
                  <a:tcPr marL="45720" marR="45720" marT="45702" marB="45702" anchor="ctr" horzOverflow="overflow">
                    <a:lnL w="57150" cap="flat" cmpd="sng" algn="ctr">
                      <a:solidFill>
                        <a:srgbClr val="1D2F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D2F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D2F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D2F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bg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Air Tran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45720" marR="45720" marT="45702" marB="45702" anchor="ctr" horzOverflow="overflow">
                    <a:lnL w="12700" cap="flat" cmpd="sng" algn="ctr">
                      <a:solidFill>
                        <a:srgbClr val="1D2F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D2F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D2F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D2F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bg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ACNZ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45720" marR="45720" marT="45702" marB="45702" anchor="ctr" horzOverflow="overflow">
                    <a:lnL w="12700" cap="flat" cmpd="sng" algn="ctr">
                      <a:solidFill>
                        <a:srgbClr val="1D2F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D2F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D2F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D2F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bg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Alaska Airlines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45720" marR="45720" marT="45702" marB="45702" anchor="ctr" horzOverflow="overflow">
                    <a:lnL w="12700" cap="flat" cmpd="sng" algn="ctr">
                      <a:solidFill>
                        <a:srgbClr val="1D2F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D2F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D2F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D2F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bg1"/>
                        </a:buClr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ALPA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45720" marR="45720" marT="45702" marB="45702" anchor="ctr" horzOverflow="overflow">
                    <a:lnL w="12700" cap="flat" cmpd="sng" algn="ctr">
                      <a:solidFill>
                        <a:srgbClr val="1D2F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1D2F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D2F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D2F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</a:tr>
              <a:tr h="27427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bg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Altran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45720" marR="45720" marT="45702" marB="45702" anchor="ctr" horzOverflow="overflow">
                    <a:lnL w="57150" cap="flat" cmpd="sng" algn="ctr">
                      <a:solidFill>
                        <a:srgbClr val="1D2F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D2F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D2F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D2F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bg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American Airlines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45720" marR="45720" marT="45702" marB="45702" anchor="ctr" horzOverflow="overflow">
                    <a:lnL w="12700" cap="flat" cmpd="sng" algn="ctr">
                      <a:solidFill>
                        <a:srgbClr val="1D2F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D2F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D2F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D2F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bg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All Nippon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45720" marR="45720" marT="45702" marB="45702" anchor="ctr" horzOverflow="overflow">
                    <a:lnL w="12700" cap="flat" cmpd="sng" algn="ctr">
                      <a:solidFill>
                        <a:srgbClr val="1D2F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D2F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D2F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D2F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bg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ARINC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45720" marR="45720" marT="45702" marB="45702" anchor="ctr" horzOverflow="overflow">
                    <a:lnL w="12700" cap="flat" cmpd="sng" algn="ctr">
                      <a:solidFill>
                        <a:srgbClr val="1D2F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D2F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D2F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D2F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bg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Atlas Air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45720" marR="45720" marT="45702" marB="45702" anchor="ctr" horzOverflow="overflow">
                    <a:lnL w="12700" cap="flat" cmpd="sng" algn="ctr">
                      <a:solidFill>
                        <a:srgbClr val="1D2F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1D2F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D2F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D2F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27427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bg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CASA Australia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45720" marR="45720" marT="45702" marB="45702" anchor="ctr" horzOverflow="overflow">
                    <a:lnL w="57150" cap="flat" cmpd="sng" algn="ctr">
                      <a:solidFill>
                        <a:srgbClr val="1D2F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D2F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D2F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D2F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bg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Aviacom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45720" marR="45720" marT="45702" marB="45702" anchor="ctr" horzOverflow="overflow">
                    <a:lnL w="12700" cap="flat" cmpd="sng" algn="ctr">
                      <a:solidFill>
                        <a:srgbClr val="1D2F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D2F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D2F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D2F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bg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Avinor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45720" marR="45720" marT="45702" marB="45702" anchor="ctr" horzOverflow="overflow">
                    <a:lnL w="12700" cap="flat" cmpd="sng" algn="ctr">
                      <a:solidFill>
                        <a:srgbClr val="1D2F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D2F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D2F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D2F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bg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Avionica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45720" marR="45720" marT="45702" marB="45702" anchor="ctr" horzOverflow="overflow">
                    <a:lnL w="12700" cap="flat" cmpd="sng" algn="ctr">
                      <a:solidFill>
                        <a:srgbClr val="1D2F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D2F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D2F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D2F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bg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Blue Sky Network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45720" marR="45720" marT="45702" marB="45702" anchor="ctr" horzOverflow="overflow">
                    <a:lnL w="12700" cap="flat" cmpd="sng" algn="ctr">
                      <a:solidFill>
                        <a:srgbClr val="1D2F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1D2F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D2F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D2F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</a:tr>
              <a:tr h="274271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Boeing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45720" marR="45720" marT="45702" marB="45702" anchor="ctr" horzOverflow="overflow">
                    <a:lnL w="57150" cap="flat" cmpd="sng" algn="ctr">
                      <a:solidFill>
                        <a:srgbClr val="1D2F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D2F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D2F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D2F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bg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Bombardier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45720" marR="45720" marT="45702" marB="45702" anchor="ctr" horzOverflow="overflow">
                    <a:lnL w="12700" cap="flat" cmpd="sng" algn="ctr">
                      <a:solidFill>
                        <a:srgbClr val="1D2F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D2F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D2F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D2F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bg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British Airways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45720" marR="45720" marT="45702" marB="45702" anchor="ctr" horzOverflow="overflow">
                    <a:lnL w="12700" cap="flat" cmpd="sng" algn="ctr">
                      <a:solidFill>
                        <a:srgbClr val="1D2F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D2F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D2F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D2F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bg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Cargolux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45720" marR="45720" marT="45702" marB="45702" anchor="ctr" horzOverflow="overflow">
                    <a:lnL w="12700" cap="flat" cmpd="sng" algn="ctr">
                      <a:solidFill>
                        <a:srgbClr val="1D2F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D2F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D2F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D2F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bg1"/>
                        </a:buClr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Cobham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 SATCOM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45720" marR="45720" marT="45702" marB="45702" anchor="ctr" horzOverflow="overflow">
                    <a:lnL w="12700" cap="flat" cmpd="sng" algn="ctr">
                      <a:solidFill>
                        <a:srgbClr val="1D2F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1D2F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D2F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D2F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</a:tr>
              <a:tr h="27427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bg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Delta Air Lines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45720" marR="45720" marT="45702" marB="45702" anchor="ctr" horzOverflow="overflow">
                    <a:lnL w="57150" cap="flat" cmpd="sng" algn="ctr">
                      <a:solidFill>
                        <a:srgbClr val="1D2F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D2F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D2F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D2F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bg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EMS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45720" marR="45720" marT="45702" marB="45702" anchor="ctr" horzOverflow="overflow">
                    <a:lnL w="12700" cap="flat" cmpd="sng" algn="ctr">
                      <a:solidFill>
                        <a:srgbClr val="1D2F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D2F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D2F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D2F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bg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FAA</a:t>
                      </a:r>
                    </a:p>
                  </a:txBody>
                  <a:tcPr marL="45720" marR="45720" marT="45702" marB="45702" anchor="ctr" horzOverflow="overflow">
                    <a:lnL w="12700" cap="flat" cmpd="sng" algn="ctr">
                      <a:solidFill>
                        <a:srgbClr val="1D2F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D2F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D2F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D2F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bg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Fed Ex</a:t>
                      </a:r>
                    </a:p>
                  </a:txBody>
                  <a:tcPr marL="45720" marR="45720" marT="45702" marB="45702" anchor="ctr" horzOverflow="overflow">
                    <a:lnL w="12700" cap="flat" cmpd="sng" algn="ctr">
                      <a:solidFill>
                        <a:srgbClr val="1D2F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D2F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D2F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D2F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bg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FLYTH</a:t>
                      </a:r>
                    </a:p>
                  </a:txBody>
                  <a:tcPr marL="45720" marR="45720" marT="45702" marB="45702" anchor="ctr" horzOverflow="overflow">
                    <a:lnL w="12700" cap="flat" cmpd="sng" algn="ctr">
                      <a:solidFill>
                        <a:srgbClr val="1D2F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1D2F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D2F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D2F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</a:tr>
              <a:tr h="27427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bg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Gannet</a:t>
                      </a:r>
                    </a:p>
                  </a:txBody>
                  <a:tcPr marL="45720" marR="45720" marT="45702" marB="45702" anchor="ctr" horzOverflow="overflow">
                    <a:lnL w="57150" cap="flat" cmpd="sng" algn="ctr">
                      <a:solidFill>
                        <a:srgbClr val="1D2F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D2F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D2F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D2F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bg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GE Aviation</a:t>
                      </a:r>
                    </a:p>
                  </a:txBody>
                  <a:tcPr marL="45720" marR="45720" marT="45702" marB="45702" anchor="ctr" horzOverflow="overflow">
                    <a:lnL w="12700" cap="flat" cmpd="sng" algn="ctr">
                      <a:solidFill>
                        <a:srgbClr val="1D2F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D2F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D2F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D2F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bg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Gulfstream</a:t>
                      </a:r>
                    </a:p>
                  </a:txBody>
                  <a:tcPr marL="45720" marR="45720" marT="45702" marB="45702" anchor="ctr" horzOverflow="overflow">
                    <a:lnL w="12700" cap="flat" cmpd="sng" algn="ctr">
                      <a:solidFill>
                        <a:srgbClr val="1D2F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D2F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D2F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D2F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bg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Hawaiian Airlines</a:t>
                      </a:r>
                    </a:p>
                  </a:txBody>
                  <a:tcPr marL="45720" marR="45720" marT="45702" marB="45702" anchor="ctr" horzOverflow="overflow">
                    <a:lnL w="12700" cap="flat" cmpd="sng" algn="ctr">
                      <a:solidFill>
                        <a:srgbClr val="1D2F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D2F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D2F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D2F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bg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Honeywell</a:t>
                      </a:r>
                    </a:p>
                  </a:txBody>
                  <a:tcPr marL="45720" marR="45720" marT="45702" marB="45702" anchor="ctr" horzOverflow="overflow">
                    <a:lnL w="12700" cap="flat" cmpd="sng" algn="ctr">
                      <a:solidFill>
                        <a:srgbClr val="1D2F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1D2F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D2F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D2F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</a:tr>
              <a:tr h="274271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IATA</a:t>
                      </a:r>
                    </a:p>
                  </a:txBody>
                  <a:tcPr marL="45720" marR="45720" marT="45702" marB="45702" anchor="ctr" horzOverflow="overflow">
                    <a:lnL w="57150" cap="flat" cmpd="sng" algn="ctr">
                      <a:solidFill>
                        <a:srgbClr val="1D2F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D2F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D2F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D2F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bg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ICAO</a:t>
                      </a:r>
                    </a:p>
                  </a:txBody>
                  <a:tcPr marL="45720" marR="45720" marT="45702" marB="45702" anchor="ctr" horzOverflow="overflow">
                    <a:lnL w="12700" cap="flat" cmpd="sng" algn="ctr">
                      <a:solidFill>
                        <a:srgbClr val="1D2F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D2F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D2F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D2F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bg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ICG</a:t>
                      </a:r>
                    </a:p>
                  </a:txBody>
                  <a:tcPr marL="45720" marR="45720" marT="45702" marB="45702" anchor="ctr" horzOverflow="overflow">
                    <a:lnL w="12700" cap="flat" cmpd="sng" algn="ctr">
                      <a:solidFill>
                        <a:srgbClr val="1D2F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D2F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D2F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D2F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bg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Inmarsat</a:t>
                      </a:r>
                    </a:p>
                  </a:txBody>
                  <a:tcPr marL="45720" marR="45720" marT="45702" marB="45702" anchor="ctr" horzOverflow="overflow">
                    <a:lnL w="12700" cap="flat" cmpd="sng" algn="ctr">
                      <a:solidFill>
                        <a:srgbClr val="1D2F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D2F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D2F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D2F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bg1"/>
                        </a:buClr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Iridium</a:t>
                      </a:r>
                    </a:p>
                  </a:txBody>
                  <a:tcPr marL="45720" marR="45720" marT="45702" marB="45702" anchor="ctr" horzOverflow="overflow">
                    <a:lnL w="12700" cap="flat" cmpd="sng" algn="ctr">
                      <a:solidFill>
                        <a:srgbClr val="1D2F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1D2F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D2F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D2F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</a:tr>
              <a:tr h="27427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bg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Isavia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45720" marR="45720" marT="45702" marB="45702" anchor="ctr" horzOverflow="overflow">
                    <a:lnL w="57150" cap="flat" cmpd="sng" algn="ctr">
                      <a:solidFill>
                        <a:srgbClr val="1D2F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D2F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D2F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D2F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bg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JRANSA</a:t>
                      </a:r>
                    </a:p>
                  </a:txBody>
                  <a:tcPr marL="45720" marR="45720" marT="45702" marB="45702" anchor="ctr" horzOverflow="overflow">
                    <a:lnL w="12700" cap="flat" cmpd="sng" algn="ctr">
                      <a:solidFill>
                        <a:srgbClr val="1D2F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D2F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D2F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D2F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bg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JCAB</a:t>
                      </a:r>
                    </a:p>
                  </a:txBody>
                  <a:tcPr marL="45720" marR="45720" marT="45702" marB="45702" anchor="ctr" horzOverflow="overflow">
                    <a:lnL w="12700" cap="flat" cmpd="sng" algn="ctr">
                      <a:solidFill>
                        <a:srgbClr val="1D2F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D2F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D2F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D2F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bg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Jet Blue</a:t>
                      </a:r>
                    </a:p>
                  </a:txBody>
                  <a:tcPr marL="45720" marR="45720" marT="45702" marB="45702" anchor="ctr" horzOverflow="overflow">
                    <a:lnL w="12700" cap="flat" cmpd="sng" algn="ctr">
                      <a:solidFill>
                        <a:srgbClr val="1D2F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D2F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D2F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D2F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bg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L3</a:t>
                      </a:r>
                    </a:p>
                  </a:txBody>
                  <a:tcPr marL="45720" marR="45720" marT="45702" marB="45702" anchor="ctr" horzOverflow="overflow">
                    <a:lnL w="12700" cap="flat" cmpd="sng" algn="ctr">
                      <a:solidFill>
                        <a:srgbClr val="1D2F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1D2F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D2F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D2F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</a:tr>
              <a:tr h="27427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bg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Lufthanza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45720" marR="45720" marT="45702" marB="45702" anchor="ctr" horzOverflow="overflow">
                    <a:lnL w="57150" cap="flat" cmpd="sng" algn="ctr">
                      <a:solidFill>
                        <a:srgbClr val="1D2F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D2F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D2F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D2F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bg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Miami Air Int’l</a:t>
                      </a:r>
                    </a:p>
                  </a:txBody>
                  <a:tcPr marL="45720" marR="45720" marT="45702" marB="45702" anchor="ctr" horzOverflow="overflow">
                    <a:lnL w="12700" cap="flat" cmpd="sng" algn="ctr">
                      <a:solidFill>
                        <a:srgbClr val="1D2F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D2F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D2F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D2F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bg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MITRE (USAF)</a:t>
                      </a:r>
                    </a:p>
                  </a:txBody>
                  <a:tcPr marL="45720" marR="45720" marT="45702" marB="45702" anchor="ctr" horzOverflow="overflow">
                    <a:lnL w="12700" cap="flat" cmpd="sng" algn="ctr">
                      <a:solidFill>
                        <a:srgbClr val="1D2F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D2F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D2F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D2F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bg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Nav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Canada</a:t>
                      </a:r>
                    </a:p>
                  </a:txBody>
                  <a:tcPr marL="45720" marR="45720" marT="45702" marB="45702" anchor="ctr" horzOverflow="overflow">
                    <a:lnL w="12700" cap="flat" cmpd="sng" algn="ctr">
                      <a:solidFill>
                        <a:srgbClr val="1D2F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D2F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D2F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D2F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bg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NBAA</a:t>
                      </a:r>
                    </a:p>
                  </a:txBody>
                  <a:tcPr marL="45720" marR="45720" marT="45702" marB="45702" anchor="ctr" horzOverflow="overflow">
                    <a:lnL w="12700" cap="flat" cmpd="sng" algn="ctr">
                      <a:solidFill>
                        <a:srgbClr val="1D2F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1D2F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D2F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D2F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</a:tr>
              <a:tr h="274271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QANTAS</a:t>
                      </a:r>
                    </a:p>
                  </a:txBody>
                  <a:tcPr marL="45720" marR="45720" marT="45702" marB="45702" anchor="ctr" horzOverflow="overflow">
                    <a:lnL w="57150" cap="flat" cmpd="sng" algn="ctr">
                      <a:solidFill>
                        <a:srgbClr val="1D2F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D2F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D2F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D2F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bg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Rockwell Collins</a:t>
                      </a:r>
                    </a:p>
                  </a:txBody>
                  <a:tcPr marL="45720" marR="45720" marT="45702" marB="45702" anchor="ctr" horzOverflow="overflow">
                    <a:lnL w="12700" cap="flat" cmpd="sng" algn="ctr">
                      <a:solidFill>
                        <a:srgbClr val="1D2F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D2F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D2F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D2F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bg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SAS</a:t>
                      </a:r>
                    </a:p>
                  </a:txBody>
                  <a:tcPr marL="45720" marR="45720" marT="45702" marB="45702" anchor="ctr" horzOverflow="overflow">
                    <a:lnL w="12700" cap="flat" cmpd="sng" algn="ctr">
                      <a:solidFill>
                        <a:srgbClr val="1D2F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D2F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D2F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D2F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bg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Satcom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DIrect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45720" marR="45720" marT="45702" marB="45702" anchor="ctr" horzOverflow="overflow">
                    <a:lnL w="12700" cap="flat" cmpd="sng" algn="ctr">
                      <a:solidFill>
                        <a:srgbClr val="1D2F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D2F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D2F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D2F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bg1"/>
                        </a:buClr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SITA</a:t>
                      </a:r>
                    </a:p>
                  </a:txBody>
                  <a:tcPr marL="45720" marR="45720" marT="45702" marB="45702" anchor="ctr" horzOverflow="overflow">
                    <a:lnL w="12700" cap="flat" cmpd="sng" algn="ctr">
                      <a:solidFill>
                        <a:srgbClr val="1D2F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1D2F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D2F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D2F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</a:tr>
              <a:tr h="27427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bg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Southwest Airlines</a:t>
                      </a:r>
                    </a:p>
                  </a:txBody>
                  <a:tcPr marL="45720" marR="45720" marT="45702" marB="45702" anchor="ctr" horzOverflow="overflow">
                    <a:lnL w="57150" cap="flat" cmpd="sng" algn="ctr">
                      <a:solidFill>
                        <a:srgbClr val="1D2F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D2F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D2F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D2F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bg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Thales UK</a:t>
                      </a:r>
                    </a:p>
                  </a:txBody>
                  <a:tcPr marL="45720" marR="45720" marT="45702" marB="45702" anchor="ctr" horzOverflow="overflow">
                    <a:lnL w="12700" cap="flat" cmpd="sng" algn="ctr">
                      <a:solidFill>
                        <a:srgbClr val="1D2F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D2F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D2F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D2F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bg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UK NATS</a:t>
                      </a:r>
                    </a:p>
                  </a:txBody>
                  <a:tcPr marL="45720" marR="45720" marT="45702" marB="45702" anchor="ctr" horzOverflow="overflow">
                    <a:lnL w="12700" cap="flat" cmpd="sng" algn="ctr">
                      <a:solidFill>
                        <a:srgbClr val="1D2F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D2F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D2F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D2F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bg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United Airlines</a:t>
                      </a:r>
                    </a:p>
                  </a:txBody>
                  <a:tcPr marL="45720" marR="45720" marT="45702" marB="45702" anchor="ctr" horzOverflow="overflow">
                    <a:lnL w="12700" cap="flat" cmpd="sng" algn="ctr">
                      <a:solidFill>
                        <a:srgbClr val="1D2F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D2F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D2F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D2F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bg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Universal Avionics</a:t>
                      </a:r>
                    </a:p>
                  </a:txBody>
                  <a:tcPr marL="45720" marR="45720" marT="45702" marB="45702" anchor="ctr" horzOverflow="overflow">
                    <a:lnL w="12700" cap="flat" cmpd="sng" algn="ctr">
                      <a:solidFill>
                        <a:srgbClr val="1D2F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1D2F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D2F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D2F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</a:tr>
              <a:tr h="27427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bg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UPS Airlines</a:t>
                      </a:r>
                    </a:p>
                  </a:txBody>
                  <a:tcPr marL="45720" marR="45720" marT="45702" marB="45702" anchor="ctr" horzOverflow="overflow">
                    <a:lnL w="57150" cap="flat" cmpd="sng" algn="ctr">
                      <a:solidFill>
                        <a:srgbClr val="1D2F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D2F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D2F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1D2F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bg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USAF</a:t>
                      </a:r>
                    </a:p>
                  </a:txBody>
                  <a:tcPr marL="45720" marR="45720" marT="45702" marB="45702" anchor="ctr" horzOverflow="overflow">
                    <a:lnL w="12700" cap="flat" cmpd="sng" algn="ctr">
                      <a:solidFill>
                        <a:srgbClr val="1D2F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D2F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D2F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1D2F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bg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Volpe</a:t>
                      </a:r>
                    </a:p>
                  </a:txBody>
                  <a:tcPr marL="45720" marR="45720" marT="45702" marB="45702" anchor="ctr" horzOverflow="overflow">
                    <a:lnL w="12700" cap="flat" cmpd="sng" algn="ctr">
                      <a:solidFill>
                        <a:srgbClr val="1D2F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D2F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D2F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1D2F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bg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World Airways</a:t>
                      </a:r>
                    </a:p>
                  </a:txBody>
                  <a:tcPr marL="45720" marR="45720" marT="45702" marB="45702" anchor="ctr" horzOverflow="overflow">
                    <a:lnL w="12700" cap="flat" cmpd="sng" algn="ctr">
                      <a:solidFill>
                        <a:srgbClr val="1D2F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D2F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D2F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1D2F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bg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WIFS</a:t>
                      </a:r>
                    </a:p>
                  </a:txBody>
                  <a:tcPr marL="45720" marR="45720" marT="45702" marB="45702" anchor="ctr" horzOverflow="overflow">
                    <a:lnL w="12700" cap="flat" cmpd="sng" algn="ctr">
                      <a:solidFill>
                        <a:srgbClr val="1D2F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1D2F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D2F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1D2F6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71536189"/>
      </p:ext>
    </p:extLst>
  </p:cSld>
  <p:clrMapOvr>
    <a:masterClrMapping/>
  </p:clrMapOvr>
  <p:transition spd="slow">
    <p:pull dir="l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Completed Projects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lnSpc>
                <a:spcPct val="120000"/>
              </a:lnSpc>
              <a:buFont typeface="Wingdings" pitchFamily="2" charset="2"/>
              <a:buChar char="ü"/>
              <a:defRPr/>
            </a:pPr>
            <a:r>
              <a:rPr lang="en-US" dirty="0" smtClean="0"/>
              <a:t>Jul 2006 – Roadmap for data link</a:t>
            </a:r>
          </a:p>
          <a:p>
            <a:pPr>
              <a:lnSpc>
                <a:spcPct val="120000"/>
              </a:lnSpc>
              <a:buFont typeface="Wingdings" pitchFamily="2" charset="2"/>
              <a:buChar char="ü"/>
              <a:defRPr/>
            </a:pPr>
            <a:r>
              <a:rPr lang="en-US" dirty="0" smtClean="0"/>
              <a:t>Sep 2007 – DRAFT Roadmap for Performance-based Communications</a:t>
            </a:r>
          </a:p>
          <a:p>
            <a:pPr>
              <a:lnSpc>
                <a:spcPct val="120000"/>
              </a:lnSpc>
              <a:buFont typeface="Wingdings" pitchFamily="2" charset="2"/>
              <a:buChar char="ü"/>
              <a:defRPr/>
            </a:pPr>
            <a:r>
              <a:rPr lang="en-US" dirty="0" smtClean="0"/>
              <a:t>Sep 2012 – FANS 1/A over Iridium (FOI) and Performance-Based Communication and Surveillance (PBCS) Recommendations</a:t>
            </a:r>
          </a:p>
          <a:p>
            <a:pPr>
              <a:lnSpc>
                <a:spcPct val="120000"/>
              </a:lnSpc>
              <a:buFont typeface="Wingdings" pitchFamily="2" charset="2"/>
              <a:buChar char="ü"/>
              <a:defRPr/>
            </a:pPr>
            <a:r>
              <a:rPr lang="en-US" dirty="0" smtClean="0"/>
              <a:t>Mar 2011 – FANS 1/A over High Frequency Data Link (FOH) Recommendations</a:t>
            </a:r>
          </a:p>
          <a:p>
            <a:pPr>
              <a:lnSpc>
                <a:spcPct val="120000"/>
              </a:lnSpc>
              <a:buFont typeface="Wingdings" pitchFamily="2" charset="2"/>
              <a:buChar char="ü"/>
              <a:defRPr/>
            </a:pPr>
            <a:r>
              <a:rPr lang="en-US" dirty="0" smtClean="0"/>
              <a:t>Sep 2012 - FANS 1/A over Inmarsat-4 Classic Aero (FOICA) Recommendations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0135471"/>
      </p:ext>
    </p:extLst>
  </p:cSld>
  <p:clrMapOvr>
    <a:masterClrMapping/>
  </p:clrMapOvr>
  <p:transition spd="slow">
    <p:pull dir="l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Related ICAO Headquarters Activity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72115921"/>
              </p:ext>
            </p:extLst>
          </p:nvPr>
        </p:nvGraphicFramePr>
        <p:xfrm>
          <a:off x="342900" y="1257300"/>
          <a:ext cx="8572501" cy="4663440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952501"/>
                <a:gridCol w="6072188"/>
                <a:gridCol w="833438"/>
                <a:gridCol w="714374"/>
              </a:tblGrid>
              <a:tr h="389965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</a:rPr>
                        <a:t>Document</a:t>
                      </a:r>
                      <a:endParaRPr lang="en-US" sz="12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6576" marR="36576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</a:rPr>
                        <a:t>Description of proposal for amendment</a:t>
                      </a:r>
                      <a:endParaRPr lang="en-US" sz="12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6576" marR="36576"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</a:rPr>
                        <a:t>Panel</a:t>
                      </a:r>
                      <a:endParaRPr lang="en-US" sz="12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6576" marR="36576"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</a:rPr>
                        <a:t>Target date</a:t>
                      </a:r>
                      <a:endParaRPr lang="en-US" sz="12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6576" marR="36576" anchor="ctr"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545951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</a:rPr>
                        <a:t>Annex 6</a:t>
                      </a:r>
                      <a:endParaRPr lang="en-US" sz="12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6576" marR="36576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Includes provisions for </a:t>
                      </a:r>
                      <a:r>
                        <a:rPr lang="en-US" sz="1200" dirty="0" smtClean="0">
                          <a:effectLst/>
                        </a:rPr>
                        <a:t>performance</a:t>
                      </a:r>
                      <a:r>
                        <a:rPr lang="en-US" sz="1200" baseline="0" dirty="0" smtClean="0">
                          <a:effectLst/>
                        </a:rPr>
                        <a:t> based communication (</a:t>
                      </a:r>
                      <a:r>
                        <a:rPr lang="en-US" sz="1200" dirty="0" smtClean="0">
                          <a:effectLst/>
                        </a:rPr>
                        <a:t>PBC) </a:t>
                      </a:r>
                      <a:r>
                        <a:rPr lang="en-US" sz="1200" dirty="0">
                          <a:effectLst/>
                        </a:rPr>
                        <a:t>and </a:t>
                      </a:r>
                      <a:r>
                        <a:rPr lang="en-US" sz="1200" dirty="0" smtClean="0">
                          <a:effectLst/>
                        </a:rPr>
                        <a:t>performance based surveillance (PBS) </a:t>
                      </a:r>
                      <a:r>
                        <a:rPr lang="en-US" sz="1200" dirty="0">
                          <a:effectLst/>
                        </a:rPr>
                        <a:t>concerning operational authorizations and air operator participation in performance monitoring programs.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R="4572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OPSP and OPLINKP 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6576" marR="36576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</a:rPr>
                        <a:t>Nov 2016</a:t>
                      </a:r>
                      <a:endParaRPr lang="en-US" sz="12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6576" marR="36576" anchor="ctr"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701936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</a:rPr>
                        <a:t>Annex 11</a:t>
                      </a:r>
                      <a:endParaRPr lang="en-US" sz="12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6576" marR="36576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Includes provisions for PBC and PBS, including prescription of RCP and RSP specifications, associated performance monitoring at the ANSP and regional levels, and inter-regional sharing of data from performance monitoring programs (modeled after RVSM provisions for height keeping performance monitoring).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R="4572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OPLINKP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6576" marR="36576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</a:rPr>
                        <a:t>Nov 2016</a:t>
                      </a:r>
                      <a:endParaRPr lang="en-US" sz="12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6576" marR="36576" anchor="ctr"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545951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</a:rPr>
                        <a:t>Doc 4444</a:t>
                      </a:r>
                      <a:endParaRPr lang="en-US" sz="12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6576" marR="36576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Includes provisions for flight planning of PBC and PBS capability (e.g. P1 or P2 in item 10 of flight plan</a:t>
                      </a:r>
                      <a:r>
                        <a:rPr lang="en-US" sz="1200" dirty="0" smtClean="0">
                          <a:effectLst/>
                        </a:rPr>
                        <a:t>).  Includes </a:t>
                      </a:r>
                      <a:r>
                        <a:rPr lang="en-US" sz="1200" dirty="0">
                          <a:effectLst/>
                        </a:rPr>
                        <a:t>separation standards that identifies RCP and RSP specifications, as appropriate, to be prescribed.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R="4572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SASP and OPLINKP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6576" marR="36576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</a:rPr>
                        <a:t>Nov 2016</a:t>
                      </a:r>
                      <a:endParaRPr lang="en-US" sz="12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6576" marR="36576" anchor="ctr"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85792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</a:rPr>
                        <a:t>Doc 9869</a:t>
                      </a:r>
                      <a:endParaRPr lang="en-US" sz="12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6576" marR="36576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Renamed from Manual on RCP to PBCS Manual.  First phase - Includes provisions for PBCS based on GOLD, 2</a:t>
                      </a:r>
                      <a:r>
                        <a:rPr lang="en-US" sz="1200" baseline="30000" dirty="0">
                          <a:effectLst/>
                        </a:rPr>
                        <a:t>nd</a:t>
                      </a:r>
                      <a:r>
                        <a:rPr lang="en-US" sz="1200" dirty="0">
                          <a:effectLst/>
                        </a:rPr>
                        <a:t> Edition, Chapter 3 (ANSP data link provision and operator readiness), Appendix B (RCP specifications), Appendix C (RSP specifications) and Appendix D (data link performance monitoring).  Also includes similar for SATVOICE, based on SVGM, 1</a:t>
                      </a:r>
                      <a:r>
                        <a:rPr lang="en-US" sz="1200" baseline="30000" dirty="0">
                          <a:effectLst/>
                        </a:rPr>
                        <a:t>st</a:t>
                      </a:r>
                      <a:r>
                        <a:rPr lang="en-US" sz="1200" dirty="0">
                          <a:effectLst/>
                        </a:rPr>
                        <a:t> Edition.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R="4572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OPLINKP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6576" marR="36576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</a:rPr>
                        <a:t>4</a:t>
                      </a:r>
                      <a:r>
                        <a:rPr lang="en-US" sz="1200" b="1" baseline="30000" dirty="0">
                          <a:effectLst/>
                        </a:rPr>
                        <a:t>th</a:t>
                      </a:r>
                      <a:r>
                        <a:rPr lang="en-US" sz="1200" b="1" dirty="0">
                          <a:effectLst/>
                        </a:rPr>
                        <a:t> QTR, 2014</a:t>
                      </a:r>
                      <a:endParaRPr lang="en-US" sz="12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6576" marR="36576" anchor="ctr"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389965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</a:rPr>
                        <a:t>GOLD</a:t>
                      </a:r>
                      <a:endParaRPr lang="en-US" sz="12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6576" marR="36576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Will be converted to an ICAO document.  Will include guidance from an operational perspective.  Technical material will be moved to Doc 9869 and removed from GOLD.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R="4572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OPLINKP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6576" marR="36576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</a:rPr>
                        <a:t>4</a:t>
                      </a:r>
                      <a:r>
                        <a:rPr lang="en-US" sz="1200" b="1" baseline="30000" dirty="0">
                          <a:effectLst/>
                        </a:rPr>
                        <a:t>th</a:t>
                      </a:r>
                      <a:r>
                        <a:rPr lang="en-US" sz="1200" b="1" dirty="0">
                          <a:effectLst/>
                        </a:rPr>
                        <a:t> QTR, 2014</a:t>
                      </a:r>
                      <a:endParaRPr lang="en-US" sz="12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6576" marR="36576" anchor="ctr"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545951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</a:rPr>
                        <a:t>SVGM</a:t>
                      </a:r>
                      <a:endParaRPr lang="en-US" sz="12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6576" marR="36576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Will be converted to an ICAO document.  Will include guidance from an operational perspective.  Technical material will be moved to Doc 9869, merged with performance-based technical material for data link, and removed from SVGM.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R="45720"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OPLINKP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6576" marR="36576"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</a:rPr>
                        <a:t>4</a:t>
                      </a:r>
                      <a:r>
                        <a:rPr lang="en-US" sz="1200" b="1" baseline="30000" dirty="0">
                          <a:effectLst/>
                        </a:rPr>
                        <a:t>th</a:t>
                      </a:r>
                      <a:r>
                        <a:rPr lang="en-US" sz="1200" b="1" dirty="0">
                          <a:effectLst/>
                        </a:rPr>
                        <a:t> QTR, 2014</a:t>
                      </a:r>
                      <a:endParaRPr lang="en-US" sz="12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6576" marR="36576" anchor="ctr"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04185501"/>
      </p:ext>
    </p:extLst>
  </p:cSld>
  <p:clrMapOvr>
    <a:masterClrMapping/>
  </p:clrMapOvr>
  <p:transition spd="med">
    <p:pull dir="l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Related ICAO Regional Activity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lnSpc>
                <a:spcPct val="120000"/>
              </a:lnSpc>
            </a:pPr>
            <a:r>
              <a:rPr lang="en-US" dirty="0" smtClean="0"/>
              <a:t>Asia-Pacific - provisioning for En Route Monitoring Agency (EMA)</a:t>
            </a:r>
          </a:p>
          <a:p>
            <a:pPr lvl="1">
              <a:lnSpc>
                <a:spcPct val="120000"/>
              </a:lnSpc>
            </a:pPr>
            <a:r>
              <a:rPr lang="en-US" dirty="0" smtClean="0"/>
              <a:t>Support horizontal separations predicated on data-link</a:t>
            </a:r>
            <a:endParaRPr lang="en-US" dirty="0"/>
          </a:p>
          <a:p>
            <a:pPr lvl="1">
              <a:lnSpc>
                <a:spcPct val="120000"/>
              </a:lnSpc>
            </a:pPr>
            <a:r>
              <a:rPr lang="en-US" dirty="0" smtClean="0"/>
              <a:t>Monitor data link approvals</a:t>
            </a:r>
          </a:p>
          <a:p>
            <a:pPr lvl="1">
              <a:lnSpc>
                <a:spcPct val="120000"/>
              </a:lnSpc>
            </a:pPr>
            <a:r>
              <a:rPr lang="en-US" dirty="0" smtClean="0"/>
              <a:t>Monitor actual performance against RCP/RSP</a:t>
            </a:r>
          </a:p>
          <a:p>
            <a:pPr>
              <a:lnSpc>
                <a:spcPct val="120000"/>
              </a:lnSpc>
            </a:pPr>
            <a:r>
              <a:rPr lang="en-US" dirty="0" smtClean="0"/>
              <a:t>North Atlantic – provisioning for 30 NM lateral, 30 NM, 50 NM and 5-minute longitudinal</a:t>
            </a:r>
          </a:p>
          <a:p>
            <a:pPr lvl="1">
              <a:lnSpc>
                <a:spcPct val="120000"/>
              </a:lnSpc>
            </a:pPr>
            <a:r>
              <a:rPr lang="en-US" dirty="0" smtClean="0"/>
              <a:t>FANS 1/A data link mandate</a:t>
            </a:r>
          </a:p>
          <a:p>
            <a:pPr lvl="1">
              <a:lnSpc>
                <a:spcPct val="120000"/>
              </a:lnSpc>
            </a:pPr>
            <a:r>
              <a:rPr lang="en-US" dirty="0" smtClean="0"/>
              <a:t>PBCS implementation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5482673"/>
      </p:ext>
    </p:extLst>
  </p:cSld>
  <p:clrMapOvr>
    <a:masterClrMapping/>
  </p:clrMapOvr>
  <p:transition spd="med">
    <p:pull dir="l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PARC CWG Current Activities</a:t>
            </a:r>
          </a:p>
        </p:txBody>
      </p:sp>
      <p:sp>
        <p:nvSpPr>
          <p:cNvPr id="5123" name="Rectangle 7"/>
          <p:cNvSpPr>
            <a:spLocks noGrp="1" noChangeArrowheads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lnSpc>
                <a:spcPct val="120000"/>
              </a:lnSpc>
              <a:defRPr/>
            </a:pPr>
            <a:r>
              <a:rPr lang="en-US" dirty="0" smtClean="0"/>
              <a:t>PBCS implementation</a:t>
            </a:r>
            <a:endParaRPr lang="en-US" dirty="0"/>
          </a:p>
          <a:p>
            <a:pPr>
              <a:lnSpc>
                <a:spcPct val="120000"/>
              </a:lnSpc>
              <a:defRPr/>
            </a:pPr>
            <a:r>
              <a:rPr lang="en-US" dirty="0" smtClean="0"/>
              <a:t>Satellite voice (SATVOICE) for ATS communications project</a:t>
            </a:r>
          </a:p>
          <a:p>
            <a:pPr>
              <a:lnSpc>
                <a:spcPct val="120000"/>
              </a:lnSpc>
              <a:defRPr/>
            </a:pPr>
            <a:r>
              <a:rPr lang="en-US" dirty="0" smtClean="0"/>
              <a:t>FANS 1/A over </a:t>
            </a:r>
            <a:r>
              <a:rPr lang="en-US" dirty="0" err="1" smtClean="0"/>
              <a:t>SwiftBroadband</a:t>
            </a:r>
            <a:r>
              <a:rPr lang="en-US" dirty="0" smtClean="0"/>
              <a:t> (SBB) safety services project</a:t>
            </a:r>
          </a:p>
          <a:p>
            <a:pPr>
              <a:lnSpc>
                <a:spcPct val="120000"/>
              </a:lnSpc>
              <a:defRPr/>
            </a:pPr>
            <a:r>
              <a:rPr lang="en-US" dirty="0"/>
              <a:t>FAA </a:t>
            </a:r>
            <a:r>
              <a:rPr lang="en-US" dirty="0" err="1"/>
              <a:t>NextGen</a:t>
            </a:r>
            <a:r>
              <a:rPr lang="en-US" dirty="0"/>
              <a:t> </a:t>
            </a:r>
            <a:r>
              <a:rPr lang="en-US" dirty="0" smtClean="0">
                <a:sym typeface="Wingdings" pitchFamily="2" charset="2"/>
              </a:rPr>
              <a:t> </a:t>
            </a:r>
            <a:r>
              <a:rPr lang="en-US" dirty="0" smtClean="0"/>
              <a:t>domestic </a:t>
            </a:r>
            <a:r>
              <a:rPr lang="en-US" dirty="0"/>
              <a:t>data </a:t>
            </a:r>
            <a:r>
              <a:rPr lang="en-US" dirty="0" smtClean="0"/>
              <a:t>link</a:t>
            </a:r>
            <a:endParaRPr lang="en-US" dirty="0"/>
          </a:p>
          <a:p>
            <a:pPr>
              <a:lnSpc>
                <a:spcPct val="120000"/>
              </a:lnSpc>
              <a:defRPr/>
            </a:pPr>
            <a:r>
              <a:rPr lang="en-US" dirty="0" smtClean="0"/>
              <a:t>FAA </a:t>
            </a:r>
            <a:r>
              <a:rPr lang="en-US" dirty="0"/>
              <a:t>data link recording </a:t>
            </a:r>
            <a:r>
              <a:rPr lang="en-US" dirty="0" smtClean="0"/>
              <a:t>rules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7235050"/>
      </p:ext>
    </p:extLst>
  </p:cSld>
  <p:clrMapOvr>
    <a:masterClrMapping/>
  </p:clrMapOvr>
  <p:transition spd="slow">
    <p:pull dir="l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PBCS – Operational Authorization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>
              <a:lnSpc>
                <a:spcPct val="120000"/>
              </a:lnSpc>
            </a:pPr>
            <a:r>
              <a:rPr lang="en-US" dirty="0" smtClean="0"/>
              <a:t>State prescribes RCP and RSP</a:t>
            </a:r>
          </a:p>
          <a:p>
            <a:pPr>
              <a:lnSpc>
                <a:spcPct val="120000"/>
              </a:lnSpc>
            </a:pPr>
            <a:r>
              <a:rPr lang="en-US" dirty="0" smtClean="0"/>
              <a:t>PBCS provisions for Annex 6 and Annex 11 </a:t>
            </a:r>
            <a:br>
              <a:rPr lang="en-US" dirty="0" smtClean="0"/>
            </a:br>
            <a:r>
              <a:rPr lang="en-US" dirty="0" smtClean="0"/>
              <a:t>(adapted from existing provisions for RVSM)</a:t>
            </a:r>
          </a:p>
          <a:p>
            <a:pPr lvl="1">
              <a:lnSpc>
                <a:spcPct val="120000"/>
              </a:lnSpc>
            </a:pPr>
            <a:r>
              <a:rPr lang="en-US" dirty="0" smtClean="0"/>
              <a:t>Operational authorization</a:t>
            </a:r>
          </a:p>
          <a:p>
            <a:pPr lvl="1">
              <a:lnSpc>
                <a:spcPct val="120000"/>
              </a:lnSpc>
            </a:pPr>
            <a:r>
              <a:rPr lang="en-US" dirty="0" smtClean="0"/>
              <a:t>Regional/ANSP post-implementation monitoring and operator participation</a:t>
            </a:r>
          </a:p>
          <a:p>
            <a:pPr lvl="0">
              <a:lnSpc>
                <a:spcPct val="120000"/>
              </a:lnSpc>
            </a:pPr>
            <a:r>
              <a:rPr lang="en-US" dirty="0" smtClean="0"/>
              <a:t>Operational authorization</a:t>
            </a:r>
          </a:p>
          <a:p>
            <a:pPr lvl="1">
              <a:lnSpc>
                <a:spcPct val="120000"/>
              </a:lnSpc>
            </a:pPr>
            <a:r>
              <a:rPr lang="en-US" dirty="0" smtClean="0"/>
              <a:t>Demonstrate acceptable RCP / RSP for each aircraft type in the fleet</a:t>
            </a:r>
          </a:p>
          <a:p>
            <a:pPr lvl="1">
              <a:lnSpc>
                <a:spcPct val="120000"/>
              </a:lnSpc>
            </a:pPr>
            <a:r>
              <a:rPr lang="en-US" dirty="0" smtClean="0"/>
              <a:t>If substandard performance, State of the Operator or State of Registry would issue corrective action notice (taking into account the severity of the deficiency and magnitude of the change)</a:t>
            </a:r>
          </a:p>
          <a:p>
            <a:pPr lvl="1">
              <a:lnSpc>
                <a:spcPct val="120000"/>
              </a:lnSpc>
            </a:pPr>
            <a:r>
              <a:rPr lang="en-US" dirty="0" smtClean="0"/>
              <a:t>Corrective action notice could result in restrictions on use of data link</a:t>
            </a:r>
          </a:p>
          <a:p>
            <a:pPr lvl="1">
              <a:lnSpc>
                <a:spcPct val="120000"/>
              </a:lnSpc>
            </a:pPr>
            <a:r>
              <a:rPr lang="en-US" dirty="0" smtClean="0"/>
              <a:t>PBCS would allow the operator to still use CPDLC and ADS-C</a:t>
            </a:r>
          </a:p>
          <a:p>
            <a:pPr>
              <a:lnSpc>
                <a:spcPct val="120000"/>
              </a:lnSpc>
            </a:pPr>
            <a:r>
              <a:rPr lang="en-US" dirty="0" smtClean="0"/>
              <a:t>Operators file capability in flight plan, e.g. P2 (RCP240) in Item 10</a:t>
            </a:r>
          </a:p>
          <a:p>
            <a:pPr>
              <a:lnSpc>
                <a:spcPct val="120000"/>
              </a:lnSpc>
            </a:pPr>
            <a:endParaRPr lang="en-US" dirty="0"/>
          </a:p>
        </p:txBody>
      </p:sp>
    </p:spTree>
  </p:cSld>
  <p:clrMapOvr>
    <a:masterClrMapping/>
  </p:clrMapOvr>
  <p:transition spd="slow">
    <p:pull dir="l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05-12-01_Required Communication Performance_V3_TKraft with AFS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05-12-01_Required Communication Performance_V3_TKraft with AFS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0" tIns="0" rIns="0" bIns="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0" tIns="0" rIns="0" bIns="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05-12-01_Required Communication Performance_V3_TKraft with AFS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5-12-01_Required Communication Performance_V3_TKraft with AFS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5-12-01_Required Communication Performance_V3_TKraft with AFS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5-12-01_Required Communication Performance_V3_TKraft with AFS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5-12-01_Required Communication Performance_V3_TKraft with AFS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5-12-01_Required Communication Performance_V3_TKraft with AFS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05-12-01_Required Communication Performance_V3_TKraft with AFS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05-12-01_Required Communication Performance_V3_TKraft with AFS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05-12-01_Required Communication Performance_V3_TKraft with AFS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05-12-01_Required Communication Performance_V3_TKraft with AFS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05-12-01_Required Communication Performance_V3_TKraft with AFS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05-12-01_Required Communication Performance_V3_TKraft with AFS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FB5F57E013D3A4DB33485A3E71C567D" ma:contentTypeVersion="0" ma:contentTypeDescription="Create a new document." ma:contentTypeScope="" ma:versionID="a95e6c41f05adc40ef6bdbc903e159a8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E9DF7627-6C14-4896-8AA5-A50AE6943497}"/>
</file>

<file path=customXml/itemProps2.xml><?xml version="1.0" encoding="utf-8"?>
<ds:datastoreItem xmlns:ds="http://schemas.openxmlformats.org/officeDocument/2006/customXml" ds:itemID="{D1C8018A-8E04-4544-86CC-C67B51A9C440}"/>
</file>

<file path=customXml/itemProps3.xml><?xml version="1.0" encoding="utf-8"?>
<ds:datastoreItem xmlns:ds="http://schemas.openxmlformats.org/officeDocument/2006/customXml" ds:itemID="{3BB5C02A-1748-4420-91FE-261CB48F0BC6}"/>
</file>

<file path=docProps/app.xml><?xml version="1.0" encoding="utf-8"?>
<Properties xmlns="http://schemas.openxmlformats.org/officeDocument/2006/extended-properties" xmlns:vt="http://schemas.openxmlformats.org/officeDocument/2006/docPropsVTypes">
  <Template>060609_PARC_Data Link Roadmap_v2.6_TK</Template>
  <TotalTime>143168306</TotalTime>
  <Pages>46</Pages>
  <Words>1338</Words>
  <Application>Microsoft Office PowerPoint</Application>
  <PresentationFormat>On-screen Show (4:3)</PresentationFormat>
  <Paragraphs>240</Paragraphs>
  <Slides>23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4" baseType="lpstr">
      <vt:lpstr>05-12-01_Required Communication Performance_V3_TKraft with AFS</vt:lpstr>
      <vt:lpstr>Performance-based Operations Aviation Rulemaking Committee (PARC)</vt:lpstr>
      <vt:lpstr>PARC and CWG</vt:lpstr>
      <vt:lpstr>PARC CWG Process and Results</vt:lpstr>
      <vt:lpstr>PARC CWG Members and Affiliates</vt:lpstr>
      <vt:lpstr>Completed Projects</vt:lpstr>
      <vt:lpstr>Related ICAO Headquarters Activity</vt:lpstr>
      <vt:lpstr>Related ICAO Regional Activity</vt:lpstr>
      <vt:lpstr>PARC CWG Current Activities</vt:lpstr>
      <vt:lpstr>PBCS – Operational Authorization</vt:lpstr>
      <vt:lpstr>PBCS – FANS 1/A over VHF</vt:lpstr>
      <vt:lpstr>PBCS – FOICA and FOI</vt:lpstr>
      <vt:lpstr>PBCS – Performance Monitoring</vt:lpstr>
      <vt:lpstr>Inmarsat – What’s Coming</vt:lpstr>
      <vt:lpstr>Inmarsat – What’s Gone/Going</vt:lpstr>
      <vt:lpstr>PBCS – JCAB Evaluation of FOI</vt:lpstr>
      <vt:lpstr>AIRAC AIP SUP NR117/12 - 20 SEP 12</vt:lpstr>
      <vt:lpstr>PBCS – FOI Current Status</vt:lpstr>
      <vt:lpstr>SATVOICE – Operational Evaluation</vt:lpstr>
      <vt:lpstr>SATVOICE – FAA MMEL Policy – HF</vt:lpstr>
      <vt:lpstr>NextGen  Domestic Data Link</vt:lpstr>
      <vt:lpstr>FAA data link recording rules</vt:lpstr>
      <vt:lpstr>Summary</vt:lpstr>
      <vt:lpstr>PowerPoint Presentation</vt:lpstr>
    </vt:vector>
  </TitlesOfParts>
  <Company>Chairman, PARC CWG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PARC CWG</dc:title>
  <dc:subject>Update for AEEC General Session</dc:subject>
  <dc:creator>Tom Kraft and Arnold Oldach</dc:creator>
  <cp:lastModifiedBy>Etta, Braks (FAA)</cp:lastModifiedBy>
  <cp:revision>943</cp:revision>
  <cp:lastPrinted>1999-05-01T20:41:40Z</cp:lastPrinted>
  <dcterms:created xsi:type="dcterms:W3CDTF">1997-01-20T14:07:04Z</dcterms:created>
  <dcterms:modified xsi:type="dcterms:W3CDTF">2014-06-30T12:38:11Z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er">
    <vt:lpwstr>Tom Kraft</vt:lpwstr>
  </property>
  <property fmtid="{D5CDD505-2E9C-101B-9397-08002B2CF9AE}" pid="3" name="Day">
    <vt:lpwstr>1) CSTA Presentation</vt:lpwstr>
  </property>
  <property fmtid="{D5CDD505-2E9C-101B-9397-08002B2CF9AE}" pid="4" name="Order">
    <vt:lpwstr>4600.00000000000</vt:lpwstr>
  </property>
  <property fmtid="{D5CDD505-2E9C-101B-9397-08002B2CF9AE}" pid="5" name="Doc">
    <vt:lpwstr/>
  </property>
  <property fmtid="{D5CDD505-2E9C-101B-9397-08002B2CF9AE}" pid="6" name="Category0">
    <vt:lpwstr>Presentations</vt:lpwstr>
  </property>
  <property fmtid="{D5CDD505-2E9C-101B-9397-08002B2CF9AE}" pid="7" name="ContentTypeId">
    <vt:lpwstr>0x0101005FB5F57E013D3A4DB33485A3E71C567D</vt:lpwstr>
  </property>
</Properties>
</file>