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3"/>
  </p:notesMasterIdLst>
  <p:sldIdLst>
    <p:sldId id="263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59" autoAdjust="0"/>
  </p:normalViewPr>
  <p:slideViewPr>
    <p:cSldViewPr>
      <p:cViewPr>
        <p:scale>
          <a:sx n="66" d="100"/>
          <a:sy n="66" d="100"/>
        </p:scale>
        <p:origin x="-127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3269F-66FF-47AE-9790-8CCC92FB1989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B79DC-DEEA-4A74-80CE-907B63F4B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4427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CB7D1-82AE-495C-B99C-544058B4EE96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1B63B-E937-4D7F-AA56-3527FD540CE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F4669-3DC5-4290-9177-6F5B6941389A}" type="datetimeFigureOut">
              <a:rPr kumimoji="1" lang="ja-JP" altLang="en-US" smtClean="0"/>
              <a:pPr/>
              <a:t>2014/1/29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AAFC8-2D0B-46BF-8265-6F12EE00594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/>
          <p:cNvSpPr txBox="1"/>
          <p:nvPr/>
        </p:nvSpPr>
        <p:spPr>
          <a:xfrm>
            <a:off x="175294" y="760487"/>
            <a:ext cx="8861202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200"/>
              </a:spcBef>
            </a:pPr>
            <a:r>
              <a:rPr lang="ja-JP" altLang="en-US" sz="1200" dirty="0" smtClean="0">
                <a:solidFill>
                  <a:srgbClr val="92D050"/>
                </a:solidFill>
                <a:latin typeface="HGPｺﾞｼｯｸM" pitchFamily="50" charset="-128"/>
                <a:ea typeface="HGPｺﾞｼｯｸM" pitchFamily="50" charset="-128"/>
              </a:rPr>
              <a:t>◆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Data collection and report to the CRA on the capability of communication and surveillance (C/S)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＜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Kobe DLCS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（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Data-link   operation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）＞</a:t>
            </a:r>
            <a:endParaRPr lang="en-US" altLang="ja-JP" sz="12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marL="174625" indent="-174625">
              <a:spcBef>
                <a:spcPts val="200"/>
              </a:spcBef>
            </a:pPr>
            <a:r>
              <a:rPr kumimoji="1" lang="ja-JP" altLang="en-US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HGPｺﾞｼｯｸM" pitchFamily="50" charset="-128"/>
                <a:ea typeface="HGPｺﾞｼｯｸM" pitchFamily="50" charset="-128"/>
              </a:rPr>
              <a:t>◆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Initial assessment for introducing new media and periodic analysis of the capability of C&amp;S and corrective action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＜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JCAB TMC 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（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Communication technical analysis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）＞</a:t>
            </a:r>
            <a:endParaRPr kumimoji="1" lang="en-US" altLang="ja-JP" sz="12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marL="174625" indent="-174625">
              <a:spcBef>
                <a:spcPts val="200"/>
              </a:spcBef>
            </a:pPr>
            <a:r>
              <a:rPr lang="ja-JP" altLang="en-US" sz="1200" dirty="0" smtClean="0">
                <a:solidFill>
                  <a:schemeClr val="accent4"/>
                </a:solidFill>
                <a:latin typeface="HGPｺﾞｼｯｸM" pitchFamily="50" charset="-128"/>
                <a:ea typeface="HGPｺﾞｼｯｸM" pitchFamily="50" charset="-128"/>
              </a:rPr>
              <a:t>◆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 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Evaluation of ATC operation, PR report to the CRA and corrective action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＜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Fukuoka ATMC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（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Oceanic ATC operation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）＞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　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98" name="角丸四角形 97"/>
          <p:cNvSpPr/>
          <p:nvPr/>
        </p:nvSpPr>
        <p:spPr>
          <a:xfrm>
            <a:off x="71239" y="609600"/>
            <a:ext cx="8978900" cy="6219825"/>
          </a:xfrm>
          <a:prstGeom prst="roundRect">
            <a:avLst>
              <a:gd name="adj" fmla="val 111"/>
            </a:avLst>
          </a:prstGeom>
          <a:noFill/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323528" y="76200"/>
            <a:ext cx="8424936" cy="3284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latin typeface="HGPｺﾞｼｯｸM" pitchFamily="50" charset="-128"/>
                <a:ea typeface="HGPｺﾞｼｯｸM" pitchFamily="50" charset="-128"/>
              </a:rPr>
              <a:t>Developed data-link performance monitoring system based on the GOLD in Japan</a:t>
            </a:r>
            <a:endParaRPr kumimoji="1" lang="ja-JP" altLang="en-US" sz="16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23528" y="476672"/>
            <a:ext cx="6984776" cy="288032"/>
          </a:xfrm>
          <a:prstGeom prst="roundRect">
            <a:avLst>
              <a:gd name="adj" fmla="val 0"/>
            </a:avLst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latin typeface="HGPｺﾞｼｯｸM" pitchFamily="50" charset="-128"/>
                <a:ea typeface="HGPｺﾞｼｯｸM" pitchFamily="50" charset="-128"/>
              </a:rPr>
              <a:t>The outline of performance monitoring  system for GOLD</a:t>
            </a:r>
            <a:endParaRPr kumimoji="1" lang="ja-JP" altLang="en-US" sz="1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76" name="角丸四角形 75"/>
          <p:cNvSpPr/>
          <p:nvPr/>
        </p:nvSpPr>
        <p:spPr>
          <a:xfrm>
            <a:off x="3491880" y="2002340"/>
            <a:ext cx="1728192" cy="5760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100" dirty="0" smtClean="0">
                <a:latin typeface="HGPｺﾞｼｯｸM" pitchFamily="50" charset="-128"/>
                <a:ea typeface="HGPｺﾞｼｯｸM" pitchFamily="50" charset="-128"/>
              </a:rPr>
              <a:t>Technical Management Center (TMC)</a:t>
            </a:r>
          </a:p>
        </p:txBody>
      </p:sp>
      <p:sp>
        <p:nvSpPr>
          <p:cNvPr id="85" name="角丸四角形 84"/>
          <p:cNvSpPr/>
          <p:nvPr/>
        </p:nvSpPr>
        <p:spPr>
          <a:xfrm>
            <a:off x="755576" y="2934624"/>
            <a:ext cx="1584176" cy="5760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100" dirty="0" smtClean="0">
                <a:latin typeface="HGPｺﾞｼｯｸM" pitchFamily="50" charset="-128"/>
                <a:ea typeface="HGPｺﾞｼｯｸM" pitchFamily="50" charset="-128"/>
              </a:rPr>
              <a:t>Fukuoka Air Traffic Management Center (</a:t>
            </a:r>
            <a:r>
              <a:rPr lang="en-US" altLang="ja-JP" sz="1100" smtClean="0">
                <a:latin typeface="HGPｺﾞｼｯｸM" pitchFamily="50" charset="-128"/>
                <a:ea typeface="HGPｺﾞｼｯｸM" pitchFamily="50" charset="-128"/>
              </a:rPr>
              <a:t>ATMC)</a:t>
            </a:r>
            <a:endParaRPr lang="en-US" altLang="ja-JP" sz="1100" dirty="0" smtClean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6521624" y="1998520"/>
            <a:ext cx="1800200" cy="5760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en-US" altLang="ja-JP" sz="1100" dirty="0" smtClean="0">
                <a:latin typeface="HGPｺﾞｼｯｸM" pitchFamily="50" charset="-128"/>
                <a:ea typeface="HGPｺﾞｼｯｸM" pitchFamily="50" charset="-128"/>
              </a:rPr>
              <a:t>Data-link operational evaluation committee</a:t>
            </a:r>
            <a:endParaRPr kumimoji="1" lang="en-US" altLang="ja-JP" sz="11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algn="ctr"/>
            <a:r>
              <a:rPr lang="en-US" altLang="ja-JP" sz="1100" dirty="0" smtClean="0">
                <a:latin typeface="HGPｺﾞｼｯｸM" pitchFamily="50" charset="-128"/>
                <a:ea typeface="HGPｺﾞｼｯｸM" pitchFamily="50" charset="-128"/>
              </a:rPr>
              <a:t>/JCAB CRA (JCAB</a:t>
            </a:r>
            <a:r>
              <a:rPr lang="ja-JP" altLang="en-US" sz="11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lang="en-US" altLang="ja-JP" sz="1100" dirty="0" smtClean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51520" y="1710488"/>
            <a:ext cx="3978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latin typeface="HGPｺﾞｼｯｸM" pitchFamily="50" charset="-128"/>
                <a:ea typeface="HGPｺﾞｼｯｸM" pitchFamily="50" charset="-128"/>
              </a:rPr>
              <a:t>　① </a:t>
            </a:r>
            <a:r>
              <a:rPr lang="en-US" altLang="ja-JP" sz="1400" b="1" dirty="0" smtClean="0">
                <a:latin typeface="HGPｺﾞｼｯｸM" pitchFamily="50" charset="-128"/>
                <a:ea typeface="HGPｺﾞｼｯｸM" pitchFamily="50" charset="-128"/>
              </a:rPr>
              <a:t>Communication and Surveillance assessment </a:t>
            </a:r>
            <a:endParaRPr kumimoji="1" lang="ja-JP" altLang="en-US" sz="1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755576" y="2002340"/>
            <a:ext cx="1584176" cy="576064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100" dirty="0" smtClean="0">
                <a:latin typeface="HGPｺﾞｼｯｸM" pitchFamily="50" charset="-128"/>
                <a:ea typeface="HGPｺﾞｼｯｸM" pitchFamily="50" charset="-128"/>
              </a:rPr>
              <a:t>Kobe Aeronautical Data-Link Communication System Center (DLCS)</a:t>
            </a:r>
            <a:endParaRPr kumimoji="1" lang="en-US" altLang="ja-JP" sz="1100" dirty="0" smtClean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51520" y="2646592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latin typeface="HGPｺﾞｼｯｸM" pitchFamily="50" charset="-128"/>
                <a:ea typeface="HGPｺﾞｼｯｸM" pitchFamily="50" charset="-128"/>
              </a:rPr>
              <a:t>　②</a:t>
            </a:r>
            <a:r>
              <a:rPr lang="en-US" altLang="ja-JP" sz="1400" b="1" dirty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400" b="1" dirty="0" smtClean="0">
                <a:latin typeface="HGPｺﾞｼｯｸM" pitchFamily="50" charset="-128"/>
                <a:ea typeface="HGPｺﾞｼｯｸM" pitchFamily="50" charset="-128"/>
              </a:rPr>
              <a:t>Operational assessment</a:t>
            </a:r>
            <a:endParaRPr kumimoji="1" lang="ja-JP" altLang="en-US" sz="1400" dirty="0">
              <a:latin typeface="HGPｺﾞｼｯｸM" pitchFamily="50" charset="-128"/>
              <a:ea typeface="HGPｺﾞｼｯｸM" pitchFamily="50" charset="-128"/>
            </a:endParaRPr>
          </a:p>
        </p:txBody>
      </p:sp>
      <p:cxnSp>
        <p:nvCxnSpPr>
          <p:cNvPr id="61" name="直線矢印コネクタ 60"/>
          <p:cNvCxnSpPr>
            <a:stCxn id="76" idx="1"/>
            <a:endCxn id="55" idx="3"/>
          </p:cNvCxnSpPr>
          <p:nvPr/>
        </p:nvCxnSpPr>
        <p:spPr>
          <a:xfrm flipH="1">
            <a:off x="2339752" y="2290372"/>
            <a:ext cx="1152128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>
            <a:stCxn id="42" idx="1"/>
            <a:endCxn id="76" idx="3"/>
          </p:cNvCxnSpPr>
          <p:nvPr/>
        </p:nvCxnSpPr>
        <p:spPr>
          <a:xfrm flipH="1">
            <a:off x="5220072" y="2286552"/>
            <a:ext cx="1301552" cy="3820"/>
          </a:xfrm>
          <a:prstGeom prst="straightConnector1">
            <a:avLst/>
          </a:prstGeom>
          <a:ln w="28575">
            <a:solidFill>
              <a:srgbClr val="00B0F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7414260" y="2574192"/>
            <a:ext cx="13083" cy="659134"/>
          </a:xfrm>
          <a:prstGeom prst="straightConnector1">
            <a:avLst/>
          </a:prstGeom>
          <a:ln w="28575">
            <a:solidFill>
              <a:schemeClr val="accent4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/>
          <p:nvPr/>
        </p:nvCxnSpPr>
        <p:spPr>
          <a:xfrm flipH="1">
            <a:off x="2339752" y="3222656"/>
            <a:ext cx="5089748" cy="1538"/>
          </a:xfrm>
          <a:prstGeom prst="straightConnector1">
            <a:avLst/>
          </a:prstGeom>
          <a:ln w="28575">
            <a:solidFill>
              <a:schemeClr val="accent4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テキスト ボックス 105"/>
          <p:cNvSpPr txBox="1"/>
          <p:nvPr/>
        </p:nvSpPr>
        <p:spPr>
          <a:xfrm>
            <a:off x="2282205" y="2251382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Data-link</a:t>
            </a:r>
            <a:endParaRPr lang="en-US" altLang="ja-JP" sz="900" dirty="0">
              <a:latin typeface="HGPｺﾞｼｯｸM" pitchFamily="50" charset="-128"/>
              <a:ea typeface="HGPｺﾞｼｯｸM" pitchFamily="50" charset="-128"/>
            </a:endParaRPr>
          </a:p>
          <a:p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l</a:t>
            </a:r>
            <a:r>
              <a:rPr kumimoji="1"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og data report</a:t>
            </a:r>
            <a:endParaRPr kumimoji="1" lang="ja-JP" altLang="en-US" sz="9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5868144" y="2070528"/>
            <a:ext cx="18722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※Periodic.</a:t>
            </a:r>
          </a:p>
        </p:txBody>
      </p:sp>
      <p:sp>
        <p:nvSpPr>
          <p:cNvPr id="115" name="角丸四角形 114"/>
          <p:cNvSpPr/>
          <p:nvPr/>
        </p:nvSpPr>
        <p:spPr>
          <a:xfrm>
            <a:off x="997471" y="3950748"/>
            <a:ext cx="1584176" cy="36004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〔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Com. media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〕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1" name="角丸四角形 120"/>
          <p:cNvSpPr/>
          <p:nvPr/>
        </p:nvSpPr>
        <p:spPr>
          <a:xfrm>
            <a:off x="827584" y="6174984"/>
            <a:ext cx="1872208" cy="2579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ＶＨＦ（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ＰＯＡ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2" name="角丸四角形 121"/>
          <p:cNvSpPr/>
          <p:nvPr/>
        </p:nvSpPr>
        <p:spPr>
          <a:xfrm>
            <a:off x="827584" y="6463016"/>
            <a:ext cx="1872208" cy="2579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ＨＦＤＬ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3" name="角丸四角形 122"/>
          <p:cNvSpPr/>
          <p:nvPr/>
        </p:nvSpPr>
        <p:spPr>
          <a:xfrm>
            <a:off x="827584" y="5861073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ＶＨＦ（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ＡＯＡ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4" name="角丸四角形 123"/>
          <p:cNvSpPr/>
          <p:nvPr/>
        </p:nvSpPr>
        <p:spPr>
          <a:xfrm>
            <a:off x="827584" y="4446792"/>
            <a:ext cx="1872208" cy="322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ＳＡＴ（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Classic Aero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kumimoji="1" lang="en-US" altLang="ja-JP" sz="12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algn="ctr">
              <a:lnSpc>
                <a:spcPts val="1000"/>
              </a:lnSpc>
            </a:pPr>
            <a:r>
              <a:rPr lang="en-US" altLang="ja-JP" sz="1100" dirty="0" err="1" smtClean="0">
                <a:solidFill>
                  <a:schemeClr val="tx1"/>
                </a:solidFill>
                <a:latin typeface="HGPｺﾞｼｯｸM" pitchFamily="50" charset="-128"/>
                <a:ea typeface="HGPｺﾞｼｯｸM" pitchFamily="50" charset="-128"/>
              </a:rPr>
              <a:t>Inmarsat</a:t>
            </a:r>
            <a:r>
              <a:rPr kumimoji="1" lang="ja-JP" altLang="en-US" sz="1100" dirty="0" smtClean="0">
                <a:solidFill>
                  <a:schemeClr val="tx1"/>
                </a:solidFill>
                <a:latin typeface="HGPｺﾞｼｯｸM" pitchFamily="50" charset="-128"/>
                <a:ea typeface="HGPｺﾞｼｯｸM" pitchFamily="50" charset="-128"/>
              </a:rPr>
              <a:t>－</a:t>
            </a:r>
            <a:r>
              <a:rPr kumimoji="1" lang="ja-JP" altLang="en-US" sz="1100" dirty="0" smtClean="0">
                <a:latin typeface="HGPｺﾞｼｯｸM" pitchFamily="50" charset="-128"/>
                <a:ea typeface="HGPｺﾞｼｯｸM" pitchFamily="50" charset="-128"/>
              </a:rPr>
              <a:t>３</a:t>
            </a:r>
            <a:endParaRPr kumimoji="1" lang="ja-JP" altLang="en-US" sz="11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5" name="角丸四角形 124"/>
          <p:cNvSpPr/>
          <p:nvPr/>
        </p:nvSpPr>
        <p:spPr>
          <a:xfrm>
            <a:off x="3563888" y="3942736"/>
            <a:ext cx="1728192" cy="36004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〔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ＤＳＰ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s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〕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6" name="角丸四角形 125"/>
          <p:cNvSpPr/>
          <p:nvPr/>
        </p:nvSpPr>
        <p:spPr>
          <a:xfrm>
            <a:off x="3491880" y="4662816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ＡＲＩＮＣ</a:t>
            </a:r>
            <a:endParaRPr kumimoji="1" lang="ja-JP" altLang="en-US" sz="1200" dirty="0">
              <a:solidFill>
                <a:schemeClr val="tx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7" name="角丸四角形 126"/>
          <p:cNvSpPr/>
          <p:nvPr/>
        </p:nvSpPr>
        <p:spPr>
          <a:xfrm>
            <a:off x="3491880" y="5022856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HGPｺﾞｼｯｸM" pitchFamily="50" charset="-128"/>
                <a:ea typeface="HGPｺﾞｼｯｸM" pitchFamily="50" charset="-128"/>
              </a:rPr>
              <a:t>ＳＩＴＡ</a:t>
            </a:r>
            <a:endParaRPr kumimoji="1" lang="ja-JP" altLang="en-US" sz="1200" dirty="0">
              <a:solidFill>
                <a:schemeClr val="tx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8" name="角丸四角形 127"/>
          <p:cNvSpPr/>
          <p:nvPr/>
        </p:nvSpPr>
        <p:spPr>
          <a:xfrm>
            <a:off x="3491880" y="5382896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ＡＶＩＣＯＭ</a:t>
            </a:r>
            <a:endParaRPr kumimoji="1" lang="ja-JP" altLang="en-US" sz="1200" dirty="0">
              <a:solidFill>
                <a:schemeClr val="tx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3779912" y="5670928"/>
            <a:ext cx="1569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※</a:t>
            </a:r>
            <a:r>
              <a:rPr kumimoji="1" lang="ja-JP" altLang="en-US" sz="1000" dirty="0" smtClean="0">
                <a:latin typeface="HGPｺﾞｼｯｸM" pitchFamily="50" charset="-128"/>
                <a:ea typeface="HGPｺﾞｼｯｸM" pitchFamily="50" charset="-128"/>
              </a:rPr>
              <a:t>ＡＶＩＣＯＭ </a:t>
            </a:r>
            <a:r>
              <a:rPr kumimoji="1"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for VHF only</a:t>
            </a:r>
            <a:endParaRPr kumimoji="1" lang="ja-JP" altLang="en-US" sz="10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0" name="角丸四角形 129"/>
          <p:cNvSpPr/>
          <p:nvPr/>
        </p:nvSpPr>
        <p:spPr>
          <a:xfrm>
            <a:off x="827584" y="4806832"/>
            <a:ext cx="1872208" cy="322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ＳＡＴ（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Classic Aero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kumimoji="1" lang="en-US" altLang="ja-JP" sz="12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algn="ctr">
              <a:lnSpc>
                <a:spcPts val="1000"/>
              </a:lnSpc>
            </a:pPr>
            <a:r>
              <a:rPr lang="en-US" altLang="ja-JP" sz="1100" dirty="0" err="1" smtClean="0">
                <a:solidFill>
                  <a:schemeClr val="tx1"/>
                </a:solidFill>
                <a:latin typeface="HGPｺﾞｼｯｸM" pitchFamily="50" charset="-128"/>
                <a:ea typeface="HGPｺﾞｼｯｸM" pitchFamily="50" charset="-128"/>
              </a:rPr>
              <a:t>Inmarusat</a:t>
            </a:r>
            <a:r>
              <a:rPr kumimoji="1" lang="ja-JP" altLang="en-US" sz="1100" dirty="0" smtClean="0">
                <a:latin typeface="HGPｺﾞｼｯｸM" pitchFamily="50" charset="-128"/>
                <a:ea typeface="HGPｺﾞｼｯｸM" pitchFamily="50" charset="-128"/>
              </a:rPr>
              <a:t>－４</a:t>
            </a:r>
            <a:endParaRPr kumimoji="1" lang="ja-JP" altLang="en-US" sz="11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1" name="角丸四角形 130"/>
          <p:cNvSpPr/>
          <p:nvPr/>
        </p:nvSpPr>
        <p:spPr>
          <a:xfrm>
            <a:off x="827584" y="5166872"/>
            <a:ext cx="1872208" cy="322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ＳＡＴ（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Classic Aero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）</a:t>
            </a:r>
            <a:endParaRPr kumimoji="1" lang="en-US" altLang="ja-JP" sz="1200" dirty="0" smtClean="0">
              <a:latin typeface="HGPｺﾞｼｯｸM" pitchFamily="50" charset="-128"/>
              <a:ea typeface="HGPｺﾞｼｯｸM" pitchFamily="50" charset="-128"/>
            </a:endParaRPr>
          </a:p>
          <a:p>
            <a:pPr algn="ctr">
              <a:lnSpc>
                <a:spcPts val="1000"/>
              </a:lnSpc>
            </a:pPr>
            <a:r>
              <a:rPr kumimoji="1" lang="ja-JP" altLang="en-US" sz="1100" dirty="0" smtClean="0">
                <a:latin typeface="HGPｺﾞｼｯｸM" pitchFamily="50" charset="-128"/>
                <a:ea typeface="HGPｺﾞｼｯｸM" pitchFamily="50" charset="-128"/>
              </a:rPr>
              <a:t>ＭＴＳＡＴ</a:t>
            </a:r>
            <a:endParaRPr kumimoji="1" lang="ja-JP" altLang="en-US" sz="11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2" name="角丸四角形 131"/>
          <p:cNvSpPr/>
          <p:nvPr/>
        </p:nvSpPr>
        <p:spPr>
          <a:xfrm>
            <a:off x="827584" y="5526912"/>
            <a:ext cx="1872208" cy="322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ＳＡＴ　</a:t>
            </a:r>
            <a:r>
              <a:rPr lang="en-US" altLang="ja-JP" sz="1200" dirty="0" smtClean="0">
                <a:solidFill>
                  <a:schemeClr val="tx1"/>
                </a:solidFill>
                <a:latin typeface="HGPｺﾞｼｯｸM" pitchFamily="50" charset="-128"/>
                <a:ea typeface="HGPｺﾞｼｯｸM" pitchFamily="50" charset="-128"/>
              </a:rPr>
              <a:t>Iridium</a:t>
            </a:r>
            <a:endParaRPr kumimoji="1" lang="ja-JP" altLang="en-US" sz="1200" dirty="0">
              <a:solidFill>
                <a:schemeClr val="tx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3" name="角丸四角形 132"/>
          <p:cNvSpPr/>
          <p:nvPr/>
        </p:nvSpPr>
        <p:spPr>
          <a:xfrm>
            <a:off x="2915816" y="5094864"/>
            <a:ext cx="432048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HGPｺﾞｼｯｸM" pitchFamily="50" charset="-128"/>
                <a:ea typeface="HGPｺﾞｼｯｸM" pitchFamily="50" charset="-128"/>
              </a:rPr>
              <a:t>×</a:t>
            </a:r>
            <a:endParaRPr kumimoji="1" lang="ja-JP" altLang="en-US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5" name="角丸四角形 134"/>
          <p:cNvSpPr/>
          <p:nvPr/>
        </p:nvSpPr>
        <p:spPr>
          <a:xfrm>
            <a:off x="6444208" y="3942736"/>
            <a:ext cx="1728192" cy="36004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Future focus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6" name="角丸四角形 135"/>
          <p:cNvSpPr/>
          <p:nvPr/>
        </p:nvSpPr>
        <p:spPr>
          <a:xfrm>
            <a:off x="6372200" y="4518800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Inmarusat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　ＳＢＢ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6444208" y="4806832"/>
            <a:ext cx="914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※from </a:t>
            </a:r>
            <a:r>
              <a:rPr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2015</a:t>
            </a:r>
            <a:endParaRPr kumimoji="1" lang="ja-JP" altLang="en-US" sz="10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6444208" y="5382896"/>
            <a:ext cx="914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※</a:t>
            </a:r>
            <a:r>
              <a:rPr lang="en-US" altLang="ja-JP" sz="1000" dirty="0" smtClean="0">
                <a:latin typeface="HGPｺﾞｼｯｸM" pitchFamily="50" charset="-128"/>
                <a:ea typeface="HGPｺﾞｼｯｸM" pitchFamily="50" charset="-128"/>
              </a:rPr>
              <a:t>from 2017</a:t>
            </a:r>
            <a:endParaRPr kumimoji="1" lang="ja-JP" altLang="en-US" sz="10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41" name="角丸四角形 140"/>
          <p:cNvSpPr/>
          <p:nvPr/>
        </p:nvSpPr>
        <p:spPr>
          <a:xfrm>
            <a:off x="3491880" y="6246992"/>
            <a:ext cx="2376264" cy="432048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*Further analysis for the specific aircraft or operator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is required.</a:t>
            </a:r>
          </a:p>
        </p:txBody>
      </p:sp>
      <p:sp>
        <p:nvSpPr>
          <p:cNvPr id="142" name="角丸四角形 141"/>
          <p:cNvSpPr/>
          <p:nvPr/>
        </p:nvSpPr>
        <p:spPr>
          <a:xfrm>
            <a:off x="6372200" y="5094864"/>
            <a:ext cx="1872208" cy="288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Iridium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　ＮＥＸＴ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411760" y="300663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PR analysis and corrective action on ATC operation report </a:t>
            </a:r>
            <a:endParaRPr lang="ja-JP" altLang="en-US" sz="900" dirty="0" smtClean="0">
              <a:latin typeface="HGPｺﾞｼｯｸM" pitchFamily="50" charset="-128"/>
              <a:ea typeface="HGPｺﾞｼｯｸM" pitchFamily="50" charset="-128"/>
            </a:endParaRPr>
          </a:p>
          <a:p>
            <a:endParaRPr kumimoji="1" lang="ja-JP" altLang="en-US" sz="9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9" name="左中かっこ 48"/>
          <p:cNvSpPr/>
          <p:nvPr/>
        </p:nvSpPr>
        <p:spPr>
          <a:xfrm>
            <a:off x="3347864" y="4734824"/>
            <a:ext cx="144016" cy="914400"/>
          </a:xfrm>
          <a:prstGeom prst="leftBrace">
            <a:avLst>
              <a:gd name="adj1" fmla="val 8333"/>
              <a:gd name="adj2" fmla="val 58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右中かっこ 49"/>
          <p:cNvSpPr/>
          <p:nvPr/>
        </p:nvSpPr>
        <p:spPr>
          <a:xfrm>
            <a:off x="2699792" y="4431586"/>
            <a:ext cx="216025" cy="2247453"/>
          </a:xfrm>
          <a:prstGeom prst="rightBrace">
            <a:avLst>
              <a:gd name="adj1" fmla="val 8333"/>
              <a:gd name="adj2" fmla="val 385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181098" y="2257492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Data analysis</a:t>
            </a:r>
            <a:endParaRPr kumimoji="1" lang="en-US" altLang="ja-JP" sz="900" dirty="0" smtClean="0">
              <a:latin typeface="HGPｺﾞｼｯｸM" pitchFamily="50" charset="-128"/>
              <a:ea typeface="HGPｺﾞｼｯｸM" pitchFamily="50" charset="-128"/>
            </a:endParaRPr>
          </a:p>
          <a:p>
            <a:r>
              <a:rPr kumimoji="1"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/</a:t>
            </a:r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corrective action report</a:t>
            </a:r>
            <a:endParaRPr kumimoji="1" lang="ja-JP" altLang="en-US" sz="9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95536" y="3726712"/>
            <a:ext cx="8352928" cy="304368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467544" y="3582696"/>
            <a:ext cx="3672408" cy="288032"/>
          </a:xfrm>
          <a:prstGeom prst="roundRect">
            <a:avLst>
              <a:gd name="adj" fmla="val 0"/>
            </a:avLst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300" dirty="0" smtClean="0">
                <a:latin typeface="HGPｺﾞｼｯｸM" pitchFamily="50" charset="-128"/>
                <a:ea typeface="HGPｺﾞｼｯｸM" pitchFamily="50" charset="-128"/>
              </a:rPr>
              <a:t>Examples of the combination of media and DSPs</a:t>
            </a:r>
            <a:endParaRPr lang="ja-JP" altLang="en-US" sz="13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156176" y="3006632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latin typeface="HGPｺﾞｼｯｸM" pitchFamily="50" charset="-128"/>
                <a:ea typeface="HGPｺﾞｼｯｸM" pitchFamily="50" charset="-128"/>
              </a:rPr>
              <a:t>※Periodic.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5F57E013D3A4DB33485A3E71C567D" ma:contentTypeVersion="0" ma:contentTypeDescription="Create a new document." ma:contentTypeScope="" ma:versionID="a95e6c41f05adc40ef6bdbc903e159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D6D865-B1E7-4539-AE59-77965359C0B9}"/>
</file>

<file path=customXml/itemProps2.xml><?xml version="1.0" encoding="utf-8"?>
<ds:datastoreItem xmlns:ds="http://schemas.openxmlformats.org/officeDocument/2006/customXml" ds:itemID="{F4423CAA-04A2-4C67-8616-71E99CAAC0C9}"/>
</file>

<file path=customXml/itemProps3.xml><?xml version="1.0" encoding="utf-8"?>
<ds:datastoreItem xmlns:ds="http://schemas.openxmlformats.org/officeDocument/2006/customXml" ds:itemID="{8643E380-65A6-47CE-97E6-CA8E9E25758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8142</TotalTime>
  <Words>157</Words>
  <Application>Microsoft Office PowerPoint</Application>
  <PresentationFormat>画面に合わせる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国土交通省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行政情報化推進課</dc:creator>
  <cp:lastModifiedBy>行政情報化推進課</cp:lastModifiedBy>
  <cp:revision>477</cp:revision>
  <dcterms:created xsi:type="dcterms:W3CDTF">2012-07-09T10:23:00Z</dcterms:created>
  <dcterms:modified xsi:type="dcterms:W3CDTF">2014-01-29T11:19:02Z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0x0101005FB5F57E013D3A4DB33485A3E71C567D</vt:lpwstr>
  </property>
</Properties>
</file>