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61" r:id="rId2"/>
  </p:sldMasterIdLst>
  <p:notesMasterIdLst>
    <p:notesMasterId r:id="rId8"/>
  </p:notesMasterIdLst>
  <p:handoutMasterIdLst>
    <p:handoutMasterId r:id="rId9"/>
  </p:handoutMasterIdLst>
  <p:sldIdLst>
    <p:sldId id="273" r:id="rId3"/>
    <p:sldId id="278" r:id="rId4"/>
    <p:sldId id="274" r:id="rId5"/>
    <p:sldId id="276" r:id="rId6"/>
    <p:sldId id="277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8"/>
            <p14:sldId id="274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178" autoAdjust="0"/>
    <p:restoredTop sz="94717" autoAdjust="0"/>
  </p:normalViewPr>
  <p:slideViewPr>
    <p:cSldViewPr snapToGrid="0">
      <p:cViewPr>
        <p:scale>
          <a:sx n="100" d="100"/>
          <a:sy n="100" d="100"/>
        </p:scale>
        <p:origin x="-414" y="582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A895D-F1B2-4238-92B1-93B3C1FCF0B4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CFCG</a:t>
            </a:r>
            <a:endParaRPr lang="en-US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ICAO Communication Failure Coordinating Group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8" y="450559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IPACG/40</a:t>
            </a:r>
            <a:endParaRPr lang="en-US" sz="1600" dirty="0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Keith Dutch, AJV-84</a:t>
            </a:r>
            <a:endParaRPr lang="en-US" sz="1600" dirty="0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smtClean="0"/>
              <a:t>8-12 September 2014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CFCG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History</a:t>
            </a:r>
          </a:p>
          <a:p>
            <a:r>
              <a:rPr lang="en-GB" dirty="0" smtClean="0"/>
              <a:t>Meetings</a:t>
            </a:r>
          </a:p>
          <a:p>
            <a:r>
              <a:rPr lang="en-GB" dirty="0" smtClean="0"/>
              <a:t>CFCG/2 Outcome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238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CFCG History</a:t>
            </a:r>
            <a:endParaRPr 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0" dirty="0"/>
              <a:t>ICAO communication failure provisions </a:t>
            </a:r>
            <a:r>
              <a:rPr lang="en-US" sz="2400" b="0" dirty="0" smtClean="0"/>
              <a:t>revised </a:t>
            </a:r>
            <a:r>
              <a:rPr lang="en-US" sz="2400" b="0" dirty="0"/>
              <a:t>six times since the Rules of the Air and Air Traffic Control (RAC) </a:t>
            </a:r>
            <a:r>
              <a:rPr lang="en-US" sz="2400" b="0" dirty="0" smtClean="0"/>
              <a:t>introduced </a:t>
            </a:r>
            <a:r>
              <a:rPr lang="en-US" sz="2400" b="0" dirty="0"/>
              <a:t>in </a:t>
            </a:r>
            <a:r>
              <a:rPr lang="en-US" sz="2400" b="0" dirty="0" smtClean="0"/>
              <a:t>1945 </a:t>
            </a:r>
            <a:endParaRPr lang="en-US" sz="2400" b="0" dirty="0"/>
          </a:p>
          <a:p>
            <a:r>
              <a:rPr lang="en-US" sz="2400" b="0" dirty="0" smtClean="0"/>
              <a:t>In </a:t>
            </a:r>
            <a:r>
              <a:rPr lang="en-US" sz="2400" b="0" dirty="0"/>
              <a:t>2011, </a:t>
            </a:r>
            <a:r>
              <a:rPr lang="en-US" sz="2400" b="0" dirty="0" smtClean="0"/>
              <a:t>two ICAO regional </a:t>
            </a:r>
            <a:r>
              <a:rPr lang="en-US" sz="2400" b="0" dirty="0"/>
              <a:t>offices </a:t>
            </a:r>
            <a:r>
              <a:rPr lang="en-US" sz="2400" b="0" dirty="0" smtClean="0"/>
              <a:t>offered proposals relating </a:t>
            </a:r>
            <a:r>
              <a:rPr lang="en-US" sz="2400" b="0" dirty="0"/>
              <a:t>to communication failure </a:t>
            </a:r>
            <a:r>
              <a:rPr lang="en-US" sz="2400" b="0" dirty="0" smtClean="0"/>
              <a:t>provisions</a:t>
            </a:r>
          </a:p>
          <a:p>
            <a:pPr lvl="1"/>
            <a:r>
              <a:rPr lang="en-US" sz="2000" b="0" dirty="0" smtClean="0"/>
              <a:t>EUR </a:t>
            </a:r>
            <a:r>
              <a:rPr lang="en-US" sz="2000" b="0" dirty="0"/>
              <a:t>proposal merges </a:t>
            </a:r>
            <a:r>
              <a:rPr lang="en-US" sz="2000" b="0" dirty="0" smtClean="0"/>
              <a:t>flight </a:t>
            </a:r>
            <a:r>
              <a:rPr lang="en-US" sz="2000" b="0" dirty="0"/>
              <a:t>crew </a:t>
            </a:r>
            <a:r>
              <a:rPr lang="en-US" sz="2000" b="0" dirty="0" smtClean="0"/>
              <a:t>Standards </a:t>
            </a:r>
            <a:r>
              <a:rPr lang="en-US" sz="2000" b="0" dirty="0"/>
              <a:t>from Annex 10 Vol. II into Annex </a:t>
            </a:r>
            <a:r>
              <a:rPr lang="en-US" sz="2000" b="0" dirty="0" smtClean="0"/>
              <a:t>2 and adds </a:t>
            </a:r>
            <a:r>
              <a:rPr lang="en-US" sz="2000" b="0" dirty="0"/>
              <a:t>new provisions for an aircraft flying </a:t>
            </a:r>
            <a:r>
              <a:rPr lang="en-US" sz="2000" b="0" dirty="0" smtClean="0"/>
              <a:t>IFR that chooses </a:t>
            </a:r>
            <a:r>
              <a:rPr lang="en-US" sz="2000" b="0" dirty="0"/>
              <a:t>to </a:t>
            </a:r>
            <a:r>
              <a:rPr lang="en-US" sz="2000" b="0" dirty="0" smtClean="0"/>
              <a:t>continue VFR</a:t>
            </a:r>
          </a:p>
          <a:p>
            <a:pPr lvl="1"/>
            <a:r>
              <a:rPr lang="en-US" sz="2000" b="0" dirty="0" smtClean="0"/>
              <a:t>CPWG </a:t>
            </a:r>
            <a:r>
              <a:rPr lang="en-US" sz="2000" b="0" dirty="0" smtClean="0"/>
              <a:t>proposed that the </a:t>
            </a:r>
            <a:r>
              <a:rPr lang="en-US" sz="2000" b="0" dirty="0"/>
              <a:t>aircraft </a:t>
            </a:r>
            <a:r>
              <a:rPr lang="en-US" sz="2000" b="0" dirty="0" smtClean="0"/>
              <a:t>maintain </a:t>
            </a:r>
            <a:r>
              <a:rPr lang="en-US" sz="2000" b="0" dirty="0"/>
              <a:t>the last ATC assigned speed and level, without regard for changes filed in the flight plan, until exiting the airspace defined in the SUPPS proposal.</a:t>
            </a:r>
          </a:p>
          <a:p>
            <a:endParaRPr lang="en-US" sz="2200" b="0" dirty="0"/>
          </a:p>
          <a:p>
            <a:endParaRPr lang="en-US" sz="2200" b="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1794D-CE01-4982-8A1C-98D478D9AB49}" type="slidenum">
              <a:rPr lang="en-US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CFCG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0" dirty="0" smtClean="0"/>
              <a:t>CFCG/1 October 2012 at ICAO HQ in Montréal </a:t>
            </a:r>
          </a:p>
          <a:p>
            <a:r>
              <a:rPr lang="en-US" sz="2400" b="0" dirty="0"/>
              <a:t>No agreements </a:t>
            </a:r>
            <a:r>
              <a:rPr lang="en-US" sz="2400" b="0" dirty="0" smtClean="0"/>
              <a:t>reached </a:t>
            </a:r>
            <a:r>
              <a:rPr lang="en-US" sz="2400" b="0" dirty="0"/>
              <a:t>between conflicting “camps”</a:t>
            </a:r>
          </a:p>
          <a:p>
            <a:pPr lvl="1"/>
            <a:r>
              <a:rPr lang="en-US" sz="1600" dirty="0"/>
              <a:t>NAM and NAT </a:t>
            </a:r>
            <a:r>
              <a:rPr lang="en-US" sz="1600" dirty="0" smtClean="0"/>
              <a:t>affirm </a:t>
            </a:r>
            <a:r>
              <a:rPr lang="en-US" sz="1600" dirty="0"/>
              <a:t>that </a:t>
            </a:r>
            <a:r>
              <a:rPr lang="en-US" sz="1600" dirty="0" smtClean="0"/>
              <a:t>safety </a:t>
            </a:r>
            <a:r>
              <a:rPr lang="en-US" sz="1600" dirty="0"/>
              <a:t>and integrity </a:t>
            </a:r>
            <a:r>
              <a:rPr lang="en-US" sz="1600" dirty="0" smtClean="0"/>
              <a:t>guaranteed </a:t>
            </a:r>
            <a:r>
              <a:rPr lang="en-US" sz="1600" dirty="0" smtClean="0"/>
              <a:t>only if </a:t>
            </a:r>
            <a:r>
              <a:rPr lang="en-US" sz="1600" dirty="0"/>
              <a:t>aircraft </a:t>
            </a:r>
            <a:r>
              <a:rPr lang="en-US" sz="1600" dirty="0" smtClean="0"/>
              <a:t>flies by last </a:t>
            </a:r>
            <a:r>
              <a:rPr lang="en-US" sz="1600" dirty="0" smtClean="0"/>
              <a:t>ATC clearance</a:t>
            </a:r>
            <a:endParaRPr lang="en-US" sz="1600" dirty="0"/>
          </a:p>
          <a:p>
            <a:pPr lvl="1"/>
            <a:r>
              <a:rPr lang="en-US" sz="1600" dirty="0"/>
              <a:t>EUR </a:t>
            </a:r>
            <a:r>
              <a:rPr lang="en-US" sz="1600" dirty="0" smtClean="0"/>
              <a:t>expects </a:t>
            </a:r>
            <a:r>
              <a:rPr lang="en-US" sz="1600" dirty="0"/>
              <a:t>aircraft will change speed and altitude(s) </a:t>
            </a:r>
            <a:r>
              <a:rPr lang="en-US" sz="1600" dirty="0" smtClean="0"/>
              <a:t>in accordance with Current Flight Plan (CPL) Item 15. (Route)</a:t>
            </a:r>
            <a:endParaRPr lang="en-US" sz="1600" dirty="0" smtClean="0"/>
          </a:p>
          <a:p>
            <a:r>
              <a:rPr lang="en-US" sz="2400" b="0" dirty="0" smtClean="0"/>
              <a:t>CFCG/2 February 2014 at ICAO HQ</a:t>
            </a:r>
            <a:endParaRPr lang="en-US" sz="2400" b="0" dirty="0"/>
          </a:p>
          <a:p>
            <a:pPr lvl="1"/>
            <a:r>
              <a:rPr lang="en-US" sz="2000" b="0" dirty="0" smtClean="0"/>
              <a:t>Proposed common </a:t>
            </a:r>
            <a:r>
              <a:rPr lang="en-US" sz="2000" b="0" dirty="0" smtClean="0"/>
              <a:t>procedure, without variation due to </a:t>
            </a:r>
            <a:r>
              <a:rPr lang="en-US" sz="2000" b="0" dirty="0" smtClean="0"/>
              <a:t>oceanic/remote </a:t>
            </a:r>
            <a:r>
              <a:rPr lang="en-US" sz="2000" b="0" dirty="0" smtClean="0"/>
              <a:t>or </a:t>
            </a:r>
            <a:r>
              <a:rPr lang="en-US" sz="2000" b="0" dirty="0" smtClean="0"/>
              <a:t>continental airspace</a:t>
            </a:r>
            <a:endParaRPr lang="en-US" sz="2000" b="0" dirty="0" smtClean="0"/>
          </a:p>
          <a:p>
            <a:pPr lvl="1"/>
            <a:r>
              <a:rPr lang="en-US" sz="2000" b="0" dirty="0" smtClean="0"/>
              <a:t>Simple, unambiguous for a rare single aircraft event</a:t>
            </a:r>
          </a:p>
          <a:p>
            <a:pPr lvl="1"/>
            <a:r>
              <a:rPr lang="en-US" sz="2000" dirty="0" smtClean="0"/>
              <a:t>Reached consensus</a:t>
            </a:r>
            <a:endParaRPr lang="en-US" sz="20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242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CFCG/2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dirty="0" smtClean="0"/>
              <a:t>CFCG/2 Proposed</a:t>
            </a:r>
          </a:p>
          <a:p>
            <a:pPr lvl="1"/>
            <a:r>
              <a:rPr lang="en-US" sz="1600" b="0" dirty="0" smtClean="0"/>
              <a:t>Aircrew must attempt to use all communication </a:t>
            </a:r>
            <a:r>
              <a:rPr lang="en-US" sz="1600" b="0" dirty="0" smtClean="0"/>
              <a:t>methods </a:t>
            </a:r>
            <a:r>
              <a:rPr lang="en-US" sz="1600" dirty="0" smtClean="0"/>
              <a:t>(“… </a:t>
            </a:r>
            <a:r>
              <a:rPr lang="en-US" sz="1600" dirty="0"/>
              <a:t>all available means …” includes, inter alia, data link, satellite voice and mobile phones</a:t>
            </a:r>
            <a:r>
              <a:rPr lang="en-US" sz="1600" dirty="0" smtClean="0"/>
              <a:t>.)</a:t>
            </a:r>
            <a:endParaRPr lang="en-US" sz="1600" b="0" dirty="0" smtClean="0"/>
          </a:p>
          <a:p>
            <a:pPr lvl="1"/>
            <a:r>
              <a:rPr lang="en-US" sz="1600" b="0" dirty="0" smtClean="0"/>
              <a:t>Maintain last assigned speed, level, and routing for 20 minutes after squawking 7600</a:t>
            </a:r>
          </a:p>
          <a:p>
            <a:pPr lvl="1"/>
            <a:r>
              <a:rPr lang="en-US" sz="1600" b="0" dirty="0" smtClean="0"/>
              <a:t>Add RCF procedures to SIDs/STARs</a:t>
            </a:r>
          </a:p>
          <a:p>
            <a:pPr lvl="1"/>
            <a:r>
              <a:rPr lang="en-US" sz="1600" b="0" dirty="0" smtClean="0"/>
              <a:t>“Filed Flight Plan” (FPL) revised to include mods prior to departure</a:t>
            </a:r>
          </a:p>
          <a:p>
            <a:pPr lvl="1"/>
            <a:r>
              <a:rPr lang="en-US" sz="1600" b="0" dirty="0" smtClean="0"/>
              <a:t>IFR flights continue to destination according to last ATC clearance</a:t>
            </a:r>
          </a:p>
          <a:p>
            <a:pPr lvl="1"/>
            <a:r>
              <a:rPr lang="en-US" sz="1600" b="0" dirty="0" smtClean="0"/>
              <a:t>ATC separates RCF aircraft from other aircraft, based on above</a:t>
            </a:r>
          </a:p>
          <a:p>
            <a:pPr lvl="1"/>
            <a:r>
              <a:rPr lang="en-US" sz="1600" b="0" dirty="0" smtClean="0"/>
              <a:t>Squawk 7601 if pilot goes VFR to suitable airport</a:t>
            </a:r>
          </a:p>
          <a:p>
            <a:r>
              <a:rPr lang="en-US" sz="2000" b="0" dirty="0" smtClean="0"/>
              <a:t>Rationales </a:t>
            </a:r>
            <a:r>
              <a:rPr lang="en-US" sz="2000" b="0" dirty="0" smtClean="0"/>
              <a:t>are being </a:t>
            </a:r>
            <a:r>
              <a:rPr lang="en-US" sz="2000" b="0" dirty="0" smtClean="0"/>
              <a:t>developed for proposed changes</a:t>
            </a:r>
          </a:p>
          <a:p>
            <a:r>
              <a:rPr lang="en-US" sz="2000" b="0" dirty="0" smtClean="0"/>
              <a:t>Following rationales and CFCG satisfaction, submitted to</a:t>
            </a:r>
          </a:p>
          <a:p>
            <a:pPr lvl="1"/>
            <a:r>
              <a:rPr lang="en-US" sz="1600" dirty="0" smtClean="0"/>
              <a:t>Air Traffic Management Operations Panel</a:t>
            </a:r>
          </a:p>
          <a:p>
            <a:pPr lvl="1"/>
            <a:r>
              <a:rPr lang="en-US" sz="1600" b="0" dirty="0" smtClean="0"/>
              <a:t>Flight Operations Panel</a:t>
            </a:r>
            <a:endParaRPr lang="en-US" sz="16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51756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B202F98-B3EF-4159-8303-65BF6CB0BF92}"/>
</file>

<file path=customXml/itemProps2.xml><?xml version="1.0" encoding="utf-8"?>
<ds:datastoreItem xmlns:ds="http://schemas.openxmlformats.org/officeDocument/2006/customXml" ds:itemID="{A90F27A2-CEB6-4B69-884C-F042AB5A94DF}"/>
</file>

<file path=customXml/itemProps3.xml><?xml version="1.0" encoding="utf-8"?>
<ds:datastoreItem xmlns:ds="http://schemas.openxmlformats.org/officeDocument/2006/customXml" ds:itemID="{05D591DB-B962-4B56-A606-740E0D8506E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2729</TotalTime>
  <Words>334</Words>
  <Application>Microsoft Office PowerPoint</Application>
  <PresentationFormat>On-screen Show (4:3)</PresentationFormat>
  <Paragraphs>42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1_Custom Design</vt:lpstr>
      <vt:lpstr>2_Custom Design</vt:lpstr>
      <vt:lpstr>CFCG</vt:lpstr>
      <vt:lpstr>CFCG</vt:lpstr>
      <vt:lpstr>CFCG History</vt:lpstr>
      <vt:lpstr>CFCG Meetings</vt:lpstr>
      <vt:lpstr>CFCG/2 Outcome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Keith Dutch</cp:lastModifiedBy>
  <cp:revision>175</cp:revision>
  <dcterms:created xsi:type="dcterms:W3CDTF">2005-01-28T20:32:53Z</dcterms:created>
  <dcterms:modified xsi:type="dcterms:W3CDTF">2014-09-08T14:38:18Z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