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727" r:id="rId2"/>
    <p:sldId id="805" r:id="rId3"/>
    <p:sldId id="806" r:id="rId4"/>
    <p:sldId id="807" r:id="rId5"/>
    <p:sldId id="808" r:id="rId6"/>
    <p:sldId id="798" r:id="rId7"/>
  </p:sldIdLst>
  <p:sldSz cx="9144000" cy="6858000" type="screen4x3"/>
  <p:notesSz cx="6946900" cy="9271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8000"/>
    <a:srgbClr val="FFFF99"/>
    <a:srgbClr val="FFFF00"/>
    <a:srgbClr val="FDDA59"/>
    <a:srgbClr val="FCCD20"/>
    <a:srgbClr val="F7031A"/>
    <a:srgbClr val="220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5" autoAdjust="0"/>
    <p:restoredTop sz="95216" autoAdjust="0"/>
  </p:normalViewPr>
  <p:slideViewPr>
    <p:cSldViewPr snapToGrid="0">
      <p:cViewPr>
        <p:scale>
          <a:sx n="100" d="100"/>
          <a:sy n="100" d="100"/>
        </p:scale>
        <p:origin x="-768" y="-72"/>
      </p:cViewPr>
      <p:guideLst>
        <p:guide orient="horz" pos="545"/>
        <p:guide pos="33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1968" y="-78"/>
      </p:cViewPr>
      <p:guideLst>
        <p:guide orient="horz" pos="2920"/>
        <p:guide pos="218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074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16357E-D400-47DE-8DA4-80B119D5F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02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03725"/>
            <a:ext cx="509587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074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EAA87111-CA3C-4072-949F-2AC6B880E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49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ED50FF-D12F-46DC-BF1D-B115BDEDC6BA}" type="slidenum">
              <a:rPr lang="en-US" sz="1200" b="0" smtClean="0">
                <a:latin typeface="Times New Roman" pitchFamily="18" charset="0"/>
              </a:rPr>
              <a:pPr eaLnBrk="1" hangingPunct="1"/>
              <a:t>1</a:t>
            </a:fld>
            <a:endParaRPr lang="en-US" sz="1200" b="0" smtClean="0">
              <a:latin typeface="Times New Roman" pitchFamily="18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96913"/>
            <a:ext cx="4635500" cy="3476625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03725"/>
            <a:ext cx="5095875" cy="4170363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A9F679-2753-42E1-BA82-98FCE775B139}" type="slidenum">
              <a:rPr lang="en-US" sz="1200" b="0" smtClean="0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6</a:t>
            </a:fld>
            <a:endParaRPr lang="en-US" sz="12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2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endParaRPr lang="en-US" sz="1600" b="0" smtClean="0">
              <a:solidFill>
                <a:schemeClr val="bg1"/>
              </a:solidFill>
            </a:endParaRPr>
          </a:p>
        </p:txBody>
      </p:sp>
      <p:pic>
        <p:nvPicPr>
          <p:cNvPr id="5" name="Picture 5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575" y="0"/>
            <a:ext cx="42894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1"/>
          <p:cNvGrpSpPr>
            <a:grpSpLocks/>
          </p:cNvGrpSpPr>
          <p:nvPr userDrawn="1"/>
        </p:nvGrpSpPr>
        <p:grpSpPr bwMode="auto">
          <a:xfrm>
            <a:off x="6054725" y="5630863"/>
            <a:ext cx="2895600" cy="911225"/>
            <a:chOff x="3700" y="170"/>
            <a:chExt cx="1824" cy="574"/>
          </a:xfrm>
        </p:grpSpPr>
        <p:pic>
          <p:nvPicPr>
            <p:cNvPr id="7" name="Picture 52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53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800" smtClean="0">
                  <a:solidFill>
                    <a:schemeClr val="accent2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sz="1800" smtClean="0">
                  <a:solidFill>
                    <a:schemeClr val="accent2"/>
                  </a:solidFill>
                </a:rPr>
                <a:t>Administration</a:t>
              </a:r>
            </a:p>
          </p:txBody>
        </p:sp>
      </p:grpSp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229100" cy="139541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225925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CCECFF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392966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423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373063"/>
            <a:ext cx="2117725" cy="5526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373063"/>
            <a:ext cx="6202363" cy="5526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05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0050" y="373063"/>
            <a:ext cx="8472488" cy="5526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72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0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241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29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6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7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20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33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786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1650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373063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Line 19"/>
          <p:cNvSpPr>
            <a:spLocks noChangeShapeType="1"/>
          </p:cNvSpPr>
          <p:nvPr userDrawn="1"/>
        </p:nvSpPr>
        <p:spPr bwMode="auto">
          <a:xfrm>
            <a:off x="0" y="6167438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030" name="Picture 33" descr="NEW FAA LOGO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DF1F06"/>
              </a:clrFrom>
              <a:clrTo>
                <a:srgbClr val="DF1F0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3" t="3734" r="14973" b="4564"/>
          <a:stretch>
            <a:fillRect/>
          </a:stretch>
        </p:blipFill>
        <p:spPr bwMode="auto">
          <a:xfrm>
            <a:off x="5689600" y="6276975"/>
            <a:ext cx="48895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34"/>
          <p:cNvSpPr txBox="1">
            <a:spLocks noChangeArrowheads="1"/>
          </p:cNvSpPr>
          <p:nvPr userDrawn="1"/>
        </p:nvSpPr>
        <p:spPr bwMode="auto">
          <a:xfrm>
            <a:off x="6386513" y="6303963"/>
            <a:ext cx="1370012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  <a:defRPr/>
            </a:pPr>
            <a:r>
              <a:rPr lang="en-US" sz="1200" smtClean="0">
                <a:solidFill>
                  <a:schemeClr val="bg1"/>
                </a:solidFill>
              </a:rPr>
              <a:t>Federal Aviation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  <a:defRPr/>
            </a:pPr>
            <a:r>
              <a:rPr lang="en-US" sz="1200" smtClean="0">
                <a:solidFill>
                  <a:schemeClr val="bg1"/>
                </a:solidFill>
              </a:rPr>
              <a:t>Administration</a:t>
            </a:r>
          </a:p>
        </p:txBody>
      </p:sp>
      <p:sp>
        <p:nvSpPr>
          <p:cNvPr id="1032" name="Text Box 35"/>
          <p:cNvSpPr txBox="1">
            <a:spLocks noChangeArrowheads="1"/>
          </p:cNvSpPr>
          <p:nvPr userDrawn="1"/>
        </p:nvSpPr>
        <p:spPr bwMode="auto">
          <a:xfrm>
            <a:off x="463550" y="6191250"/>
            <a:ext cx="2700338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None/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IPACG/40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None/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Date:  September 8-12, 2014</a:t>
            </a:r>
          </a:p>
          <a:p>
            <a:pPr eaLnBrk="1" hangingPunct="1">
              <a:buFontTx/>
              <a:buNone/>
              <a:defRPr/>
            </a:pPr>
            <a:endParaRPr lang="en-US" sz="1200" dirty="0" smtClean="0">
              <a:solidFill>
                <a:srgbClr val="C0C0C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63538" y="5513388"/>
            <a:ext cx="38496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490663" indent="-1490663" eaLnBrk="0" hangingPunct="0"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tabLst>
                <a:tab pos="1490663" algn="l"/>
              </a:tabLs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None/>
            </a:pPr>
            <a:r>
              <a:rPr lang="en-US" sz="1400" dirty="0">
                <a:solidFill>
                  <a:schemeClr val="bg1"/>
                </a:solidFill>
              </a:rPr>
              <a:t>Presented To: IPACG/40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None/>
            </a:pPr>
            <a:r>
              <a:rPr lang="en-US" sz="1400" dirty="0">
                <a:solidFill>
                  <a:schemeClr val="bg1"/>
                </a:solidFill>
              </a:rPr>
              <a:t>Date: September 8-12, 2014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2987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0" y="2987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495300" y="1754188"/>
            <a:ext cx="425767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3"/>
                </a:solidFill>
              </a:rPr>
              <a:t>ATS </a:t>
            </a:r>
            <a:r>
              <a:rPr lang="en-US" sz="3200" dirty="0" err="1">
                <a:solidFill>
                  <a:schemeClr val="accent3"/>
                </a:solidFill>
              </a:rPr>
              <a:t>Interfacility</a:t>
            </a:r>
            <a:r>
              <a:rPr lang="en-US" sz="3200" dirty="0">
                <a:solidFill>
                  <a:schemeClr val="accent3"/>
                </a:solidFill>
              </a:rPr>
              <a:t> Data Communications (AIDC) </a:t>
            </a:r>
            <a:r>
              <a:rPr lang="en-US" sz="3200" dirty="0" smtClean="0">
                <a:solidFill>
                  <a:schemeClr val="accent3"/>
                </a:solidFill>
              </a:rPr>
              <a:t>Performance between Oakland and Fukuoka</a:t>
            </a:r>
            <a:endParaRPr lang="en-US" sz="3200" dirty="0">
              <a:solidFill>
                <a:schemeClr val="accent3"/>
              </a:solidFill>
            </a:endParaRPr>
          </a:p>
          <a:p>
            <a:pPr>
              <a:spcBef>
                <a:spcPct val="20000"/>
              </a:spcBef>
              <a:buFontTx/>
              <a:buNone/>
            </a:pP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50" y="373063"/>
            <a:ext cx="8472488" cy="712787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AIDC Performance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2875"/>
            <a:ext cx="8107363" cy="3597275"/>
          </a:xfrm>
        </p:spPr>
        <p:txBody>
          <a:bodyPr/>
          <a:lstStyle/>
          <a:p>
            <a:pPr eaLnBrk="1" hangingPunct="1"/>
            <a:endParaRPr lang="en-GB" sz="3200" dirty="0" smtClean="0"/>
          </a:p>
          <a:p>
            <a:pPr eaLnBrk="1" hangingPunct="1"/>
            <a:r>
              <a:rPr lang="en-GB" sz="3200" dirty="0" smtClean="0"/>
              <a:t>Since the AIDC move to AMHS in July 2013 the average roundtrip message time has increased from 2 seconds to over 11 seconds</a:t>
            </a:r>
          </a:p>
          <a:p>
            <a:pPr eaLnBrk="1" hangingPunct="1"/>
            <a:endParaRPr lang="en-GB" sz="3200" dirty="0" smtClean="0"/>
          </a:p>
          <a:p>
            <a:pPr eaLnBrk="1" hangingPunct="1"/>
            <a:endParaRPr lang="en-US" sz="3200" dirty="0" smtClean="0"/>
          </a:p>
        </p:txBody>
      </p:sp>
      <p:sp>
        <p:nvSpPr>
          <p:cNvPr id="4100" name="Slide Number Placeholder 2"/>
          <p:cNvSpPr txBox="1">
            <a:spLocks/>
          </p:cNvSpPr>
          <p:nvPr/>
        </p:nvSpPr>
        <p:spPr bwMode="auto">
          <a:xfrm>
            <a:off x="8359775" y="6297613"/>
            <a:ext cx="622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fld id="{8C550A14-B108-4C16-B743-1AFAE053D2D5}" type="slidenum">
              <a:rPr lang="en-US" sz="1600">
                <a:solidFill>
                  <a:srgbClr val="FFFF66"/>
                </a:solidFill>
              </a:rPr>
              <a:pPr eaLnBrk="1" hangingPunct="1">
                <a:buFontTx/>
                <a:buNone/>
              </a:pPr>
              <a:t>2</a:t>
            </a:fld>
            <a:endParaRPr lang="en-US" sz="160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50" y="373063"/>
            <a:ext cx="8472488" cy="712787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Average Roundtrip Message Delay</a:t>
            </a:r>
          </a:p>
        </p:txBody>
      </p:sp>
      <p:sp>
        <p:nvSpPr>
          <p:cNvPr id="5124" name="Slide Number Placeholder 2"/>
          <p:cNvSpPr txBox="1">
            <a:spLocks/>
          </p:cNvSpPr>
          <p:nvPr/>
        </p:nvSpPr>
        <p:spPr bwMode="auto">
          <a:xfrm>
            <a:off x="8359775" y="6297613"/>
            <a:ext cx="622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fld id="{3C91D3EA-1D3D-482A-B2CD-92795B3FAE85}" type="slidenum">
              <a:rPr lang="en-US" sz="1600">
                <a:solidFill>
                  <a:srgbClr val="FFFF66"/>
                </a:solidFill>
              </a:rPr>
              <a:pPr eaLnBrk="1" hangingPunct="1">
                <a:buFontTx/>
                <a:buNone/>
              </a:pPr>
              <a:t>3</a:t>
            </a:fld>
            <a:endParaRPr lang="en-US" sz="1600">
              <a:solidFill>
                <a:srgbClr val="FFFF66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7" y="1335345"/>
            <a:ext cx="8047038" cy="398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277813"/>
            <a:ext cx="8472488" cy="712787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LAM Timeouts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675" y="984250"/>
            <a:ext cx="8107363" cy="3597275"/>
          </a:xfrm>
        </p:spPr>
        <p:txBody>
          <a:bodyPr/>
          <a:lstStyle/>
          <a:p>
            <a:pPr eaLnBrk="1" hangingPunct="1"/>
            <a:r>
              <a:rPr lang="en-GB" sz="3200" dirty="0" smtClean="0"/>
              <a:t>Since July 2013, we have also observed an increase in the number of LAM timeouts.  </a:t>
            </a:r>
          </a:p>
          <a:p>
            <a:pPr eaLnBrk="1" hangingPunct="1"/>
            <a:r>
              <a:rPr lang="en-GB" sz="3200" dirty="0" smtClean="0"/>
              <a:t>On March 25</a:t>
            </a:r>
            <a:r>
              <a:rPr lang="en-GB" sz="3200" baseline="30000" dirty="0" smtClean="0"/>
              <a:t>th</a:t>
            </a:r>
            <a:r>
              <a:rPr lang="en-GB" sz="3200" dirty="0" smtClean="0"/>
              <a:t> </a:t>
            </a:r>
            <a:r>
              <a:rPr lang="en-GB" sz="3200" dirty="0" smtClean="0"/>
              <a:t>2014 Oakland </a:t>
            </a:r>
            <a:r>
              <a:rPr lang="en-GB" sz="3200" dirty="0" err="1" smtClean="0"/>
              <a:t>Center</a:t>
            </a:r>
            <a:r>
              <a:rPr lang="en-GB" sz="3200" dirty="0" smtClean="0"/>
              <a:t> increased the accountability timer in Ocean21 from 30 seconds to 60 seconds.</a:t>
            </a:r>
          </a:p>
        </p:txBody>
      </p:sp>
      <p:sp>
        <p:nvSpPr>
          <p:cNvPr id="6148" name="Slide Number Placeholder 2"/>
          <p:cNvSpPr txBox="1">
            <a:spLocks/>
          </p:cNvSpPr>
          <p:nvPr/>
        </p:nvSpPr>
        <p:spPr bwMode="auto">
          <a:xfrm>
            <a:off x="8359775" y="6297613"/>
            <a:ext cx="622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fld id="{9FB64209-EEFA-4EBF-9C47-47DDA5A90485}" type="slidenum">
              <a:rPr lang="en-US" sz="1600">
                <a:solidFill>
                  <a:srgbClr val="FFFF66"/>
                </a:solidFill>
              </a:rPr>
              <a:pPr eaLnBrk="1" hangingPunct="1">
                <a:buFontTx/>
                <a:buNone/>
              </a:pPr>
              <a:t>4</a:t>
            </a:fld>
            <a:endParaRPr lang="en-US" sz="160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 Timeouts Jan – Jul 2014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31494"/>
              </p:ext>
            </p:extLst>
          </p:nvPr>
        </p:nvGraphicFramePr>
        <p:xfrm>
          <a:off x="6600031" y="1628772"/>
          <a:ext cx="2184400" cy="35436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0242"/>
                <a:gridCol w="1244158"/>
              </a:tblGrid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Date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LAM </a:t>
                      </a:r>
                      <a:r>
                        <a:rPr lang="en-US" sz="1100" u="none" strike="noStrike" dirty="0">
                          <a:effectLst/>
                        </a:rPr>
                        <a:t>Timeouts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488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22-Jan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21-Feb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01-Mar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6-Mar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20-Mar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23-Mar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30-Mar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4-Apr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9-Apr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29-May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26-Jun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29-Jul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514475"/>
            <a:ext cx="5848348" cy="365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91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5"/>
          <p:cNvSpPr/>
          <p:nvPr/>
        </p:nvSpPr>
        <p:spPr bwMode="auto">
          <a:xfrm>
            <a:off x="2886075" y="846138"/>
            <a:ext cx="363538" cy="390525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1" name="Cloud 10"/>
          <p:cNvSpPr/>
          <p:nvPr/>
        </p:nvSpPr>
        <p:spPr bwMode="auto">
          <a:xfrm>
            <a:off x="3676650" y="257175"/>
            <a:ext cx="361950" cy="392113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2" name="Cloud 11"/>
          <p:cNvSpPr/>
          <p:nvPr/>
        </p:nvSpPr>
        <p:spPr bwMode="auto">
          <a:xfrm>
            <a:off x="3219450" y="454025"/>
            <a:ext cx="361950" cy="392113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3" name="Cloud 12"/>
          <p:cNvSpPr/>
          <p:nvPr/>
        </p:nvSpPr>
        <p:spPr bwMode="auto">
          <a:xfrm>
            <a:off x="4164013" y="242888"/>
            <a:ext cx="363537" cy="392112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4" name="Cloud 13"/>
          <p:cNvSpPr/>
          <p:nvPr/>
        </p:nvSpPr>
        <p:spPr bwMode="auto">
          <a:xfrm>
            <a:off x="4648200" y="352425"/>
            <a:ext cx="363538" cy="392113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5" name="Cloud 14"/>
          <p:cNvSpPr/>
          <p:nvPr/>
        </p:nvSpPr>
        <p:spPr bwMode="auto">
          <a:xfrm>
            <a:off x="5011738" y="547688"/>
            <a:ext cx="361950" cy="392112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6" name="Cloud 15"/>
          <p:cNvSpPr/>
          <p:nvPr/>
        </p:nvSpPr>
        <p:spPr bwMode="auto">
          <a:xfrm>
            <a:off x="5373688" y="939800"/>
            <a:ext cx="363537" cy="392113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7" name="Cloud 16"/>
          <p:cNvSpPr/>
          <p:nvPr/>
        </p:nvSpPr>
        <p:spPr bwMode="auto">
          <a:xfrm>
            <a:off x="5373688" y="1520825"/>
            <a:ext cx="363537" cy="392113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8" name="Cloud 17"/>
          <p:cNvSpPr/>
          <p:nvPr/>
        </p:nvSpPr>
        <p:spPr bwMode="auto">
          <a:xfrm>
            <a:off x="5153025" y="1941513"/>
            <a:ext cx="363538" cy="392112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9" name="Cloud 18"/>
          <p:cNvSpPr/>
          <p:nvPr/>
        </p:nvSpPr>
        <p:spPr bwMode="auto">
          <a:xfrm>
            <a:off x="4654550" y="2303463"/>
            <a:ext cx="361950" cy="392112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20" name="Cloud 19"/>
          <p:cNvSpPr/>
          <p:nvPr/>
        </p:nvSpPr>
        <p:spPr bwMode="auto">
          <a:xfrm>
            <a:off x="4164013" y="2898775"/>
            <a:ext cx="363537" cy="392113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21" name="Cloud 20"/>
          <p:cNvSpPr/>
          <p:nvPr/>
        </p:nvSpPr>
        <p:spPr bwMode="auto">
          <a:xfrm>
            <a:off x="4164013" y="2500313"/>
            <a:ext cx="363537" cy="392112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22" name="Cloud 21"/>
          <p:cNvSpPr/>
          <p:nvPr/>
        </p:nvSpPr>
        <p:spPr bwMode="auto">
          <a:xfrm>
            <a:off x="4191000" y="3363913"/>
            <a:ext cx="363538" cy="392112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23" name="Cloud 22"/>
          <p:cNvSpPr/>
          <p:nvPr/>
        </p:nvSpPr>
        <p:spPr bwMode="auto">
          <a:xfrm>
            <a:off x="4208463" y="3821113"/>
            <a:ext cx="363537" cy="392112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24" name="Cloud 23"/>
          <p:cNvSpPr/>
          <p:nvPr/>
        </p:nvSpPr>
        <p:spPr bwMode="auto">
          <a:xfrm>
            <a:off x="4224338" y="4656138"/>
            <a:ext cx="363537" cy="390525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pic>
        <p:nvPicPr>
          <p:cNvPr id="95234" name="Picture 2" descr="C:\Users\dennis Addison\AppData\Local\Microsoft\Windows\Temporary Internet Files\Content.IE5\2FDQZKUM\MC900320932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-2514600" y="495300"/>
            <a:ext cx="1484312" cy="546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dennis Addison\AppData\Local\Microsoft\Windows\Temporary Internet Files\Content.IE5\2FDQZKUM\MC90032093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21448" flipH="1">
            <a:off x="2326481" y="-2853531"/>
            <a:ext cx="1484313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dennis Addison\AppData\Local\Microsoft\Windows\Temporary Internet Files\Content.IE5\2FDQZKUM\MC90032093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589461">
            <a:off x="7679532" y="-2563019"/>
            <a:ext cx="1325562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 descr="C:\Users\dennis Addison\AppData\Local\Microsoft\Windows\Temporary Internet Files\Content.IE5\2FDQZKUM\MC90032093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5889625" y="5046663"/>
            <a:ext cx="4273550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44 0.00278 L 0.52708 0.04301 L 0.5684 -0.01618 L 0.61597 -0.04786 L 0.67309 -0.05017 L 0.72708 -0.0289 L 0.76042 -0.00139 L 0.80486 0.05989 L 1.32552 0.38335 " pathEditMode="relative" rAng="0" ptsTypes="AAAAAAAAA">
                                      <p:cBhvr>
                                        <p:cTn id="6" dur="5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354" y="163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68 0.09295 L -0.30573 0.58752 L -0.32968 0.6511 L -0.38698 0.70382 L -0.44409 0.73341 L -1.09462 0.93018 " pathEditMode="relative" rAng="0" ptsTypes="AAAAAA">
                                      <p:cBhvr>
                                        <p:cTn id="2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47" y="4185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26 0.11191 L 0.1408 0.7674 L 0.14236 0.82867 L 0.14392 0.8985 L 0.14705 0.96393 L 0.14705 1.08648 L 0.14705 1.48809 " pathEditMode="relative" rAng="0" ptsTypes="AAAAAAA">
                                      <p:cBhvr>
                                        <p:cTn id="3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81" y="6880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25 0.25232 L 0.71667 -0.01435 " pathEditMode="relative" ptsTypes="AA">
                                      <p:cBhvr>
                                        <p:cTn id="4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1015DA-B1B1-4245-BA6F-42A7B18CD538}"/>
</file>

<file path=customXml/itemProps2.xml><?xml version="1.0" encoding="utf-8"?>
<ds:datastoreItem xmlns:ds="http://schemas.openxmlformats.org/officeDocument/2006/customXml" ds:itemID="{9B87E7A4-48BC-4015-8A8D-D9B7135D2839}"/>
</file>

<file path=customXml/itemProps3.xml><?xml version="1.0" encoding="utf-8"?>
<ds:datastoreItem xmlns:ds="http://schemas.openxmlformats.org/officeDocument/2006/customXml" ds:itemID="{93CE5273-4130-4163-8E11-63A46649418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15225</TotalTime>
  <Words>127</Words>
  <Application>Microsoft Office PowerPoint</Application>
  <PresentationFormat>On-screen Show (4:3)</PresentationFormat>
  <Paragraphs>42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1_Custom Design</vt:lpstr>
      <vt:lpstr>PowerPoint Presentation</vt:lpstr>
      <vt:lpstr>AIDC Performance</vt:lpstr>
      <vt:lpstr>Average Roundtrip Message Delay</vt:lpstr>
      <vt:lpstr>LAM Timeouts</vt:lpstr>
      <vt:lpstr>LAM Timeouts Jan – Jul 2014</vt:lpstr>
      <vt:lpstr>PowerPoint Presentation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Oakland ARTCC</dc:title>
  <dc:creator>Dennis Addison</dc:creator>
  <cp:lastModifiedBy>Fuller, Julia (FAA)</cp:lastModifiedBy>
  <cp:revision>399</cp:revision>
  <cp:lastPrinted>2014-09-03T23:43:35Z</cp:lastPrinted>
  <dcterms:created xsi:type="dcterms:W3CDTF">2005-01-28T20:32:53Z</dcterms:created>
  <dcterms:modified xsi:type="dcterms:W3CDTF">2014-09-08T10:33:44Z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