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s/slide11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6.xml" ContentType="application/vnd.openxmlformats-officedocument.presentationml.slide+xml"/>
  <Override PartName="/ppt/slides/slide4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5.xml" ContentType="application/vnd.openxmlformats-officedocument.presentationml.slide+xml"/>
  <Override PartName="/ppt/notesSlides/notesSlide9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7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Masters/notesMaster1.xml" ContentType="application/vnd.openxmlformats-officedocument.presentationml.notesMaster+xml"/>
  <Override PartName="/ppt/charts/chart3.xml" ContentType="application/vnd.openxmlformats-officedocument.drawingml.chart+xml"/>
  <Override PartName="/ppt/charts/chart2.xml" ContentType="application/vnd.openxmlformats-officedocument.drawingml.chart+xml"/>
  <Override PartName="/ppt/charts/chart1.xml" ContentType="application/vnd.openxmlformats-officedocument.drawingml.chart+xml"/>
  <Override PartName="/ppt/theme/theme2.xml" ContentType="application/vnd.openxmlformats-officedocument.theme+xml"/>
  <Override PartName="/ppt/theme/theme1.xml" ContentType="application/vnd.openxmlformats-officedocument.theme+xml"/>
  <Override PartName="/ppt/charts/chart6.xml" ContentType="application/vnd.openxmlformats-officedocument.drawingml.chart+xml"/>
  <Override PartName="/ppt/charts/chart5.xml" ContentType="application/vnd.openxmlformats-officedocument.drawingml.chart+xml"/>
  <Override PartName="/ppt/charts/chart4.xml" ContentType="application/vnd.openxmlformats-officedocument.drawingml.chart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72" r:id="rId6"/>
    <p:sldId id="260" r:id="rId7"/>
    <p:sldId id="261" r:id="rId8"/>
    <p:sldId id="262" r:id="rId9"/>
    <p:sldId id="263" r:id="rId10"/>
    <p:sldId id="264" r:id="rId11"/>
    <p:sldId id="274" r:id="rId12"/>
    <p:sldId id="275" r:id="rId1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3832" autoAdjust="0"/>
  </p:normalViewPr>
  <p:slideViewPr>
    <p:cSldViewPr>
      <p:cViewPr varScale="1">
        <p:scale>
          <a:sx n="53" d="100"/>
          <a:sy n="53" d="100"/>
        </p:scale>
        <p:origin x="-186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customXml" Target="../customXml/item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h-hirabayashi.ENRI\Desktop\2014Analysis\2014-IPACG40\Analysis\randamRouteUeshimaPreparation\140825_2\All3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h-hirabayashi.ENRI\Desktop\2014Analysis\2014-IPACG40\Analysis\randamRouteUeshimaPreparation\140825_2\All3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h-hirabayashi.ENRI\Desktop\2014Analysis\2014-IPACG40\Analysis\randamRouteUeshimaPreparation\140825_2\All3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h-hirabayashi.ENRI\Desktop\2014Analysis\2014-IPACG40\Analysis\NorthBranch_Yarinaosi\TRKs+&#27387;&#20117;&#25163;&#20837;&#21147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solidFill>
                  <a:srgbClr val="002060"/>
                </a:solidFill>
                <a:latin typeface="Arial Black" panose="020B0A04020102020204" pitchFamily="34" charset="0"/>
              </a:defRPr>
            </a:pPr>
            <a:r>
              <a:rPr lang="en-US" altLang="en-US" baseline="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North of </a:t>
            </a:r>
            <a:r>
              <a:rPr lang="en-US" altLang="en-US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Track2</a:t>
            </a:r>
            <a:endParaRPr lang="en-US" altLang="en-US" dirty="0">
              <a:solidFill>
                <a:srgbClr val="002060"/>
              </a:solidFill>
              <a:latin typeface="Arial Black" panose="020B0A04020102020204" pitchFamily="34" charset="0"/>
            </a:endParaRPr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1"/>
          <c:order val="0"/>
          <c:tx>
            <c:strRef>
              <c:f>Des別1Week!$D$15</c:f>
              <c:strCache>
                <c:ptCount val="1"/>
                <c:pt idx="0">
                  <c:v>TRK1 UPR or RDM</c:v>
                </c:pt>
              </c:strCache>
            </c:strRef>
          </c:tx>
          <c:spPr>
            <a:ln w="50800">
              <a:solidFill>
                <a:srgbClr val="002060"/>
              </a:solidFill>
            </a:ln>
          </c:spPr>
          <c:marker>
            <c:symbol val="none"/>
          </c:marker>
          <c:cat>
            <c:strRef>
              <c:f>Des別1Week!$A$16:$A$23</c:f>
              <c:strCache>
                <c:ptCount val="8"/>
                <c:pt idx="0">
                  <c:v>2012/Jan</c:v>
                </c:pt>
                <c:pt idx="1">
                  <c:v>2012/May</c:v>
                </c:pt>
                <c:pt idx="2">
                  <c:v>2013/Jan</c:v>
                </c:pt>
                <c:pt idx="3">
                  <c:v>2013/Mar</c:v>
                </c:pt>
                <c:pt idx="4">
                  <c:v>2013/May</c:v>
                </c:pt>
                <c:pt idx="5">
                  <c:v>2013/Jul</c:v>
                </c:pt>
                <c:pt idx="6">
                  <c:v>2014/Jan</c:v>
                </c:pt>
                <c:pt idx="7">
                  <c:v>2014/May</c:v>
                </c:pt>
              </c:strCache>
            </c:strRef>
          </c:cat>
          <c:val>
            <c:numRef>
              <c:f>Des別1Week!$D$16:$D$23</c:f>
              <c:numCache>
                <c:formatCode>0%</c:formatCode>
                <c:ptCount val="8"/>
                <c:pt idx="0">
                  <c:v>9.3939393939393934E-2</c:v>
                </c:pt>
                <c:pt idx="1">
                  <c:v>0.1393939393939394</c:v>
                </c:pt>
                <c:pt idx="2">
                  <c:v>9.9150141643059492E-2</c:v>
                </c:pt>
                <c:pt idx="3">
                  <c:v>5.8252427184466021E-2</c:v>
                </c:pt>
                <c:pt idx="4">
                  <c:v>0.11666666666666667</c:v>
                </c:pt>
                <c:pt idx="5">
                  <c:v>0.16944444444444445</c:v>
                </c:pt>
                <c:pt idx="6">
                  <c:v>0.11702127659574468</c:v>
                </c:pt>
                <c:pt idx="7">
                  <c:v>3.7900874635568516E-2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7922304"/>
        <c:axId val="57923840"/>
      </c:lineChart>
      <c:catAx>
        <c:axId val="5792230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>
                <a:latin typeface="Arial Black" panose="020B0A04020102020204" pitchFamily="34" charset="0"/>
              </a:defRPr>
            </a:pPr>
            <a:endParaRPr lang="ja-JP"/>
          </a:p>
        </c:txPr>
        <c:crossAx val="57923840"/>
        <c:crosses val="autoZero"/>
        <c:auto val="1"/>
        <c:lblAlgn val="ctr"/>
        <c:lblOffset val="100"/>
        <c:noMultiLvlLbl val="0"/>
      </c:catAx>
      <c:valAx>
        <c:axId val="57923840"/>
        <c:scaling>
          <c:orientation val="minMax"/>
          <c:max val="0.65000000000000013"/>
          <c:min val="0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Arial Black" panose="020B0A04020102020204" pitchFamily="34" charset="0"/>
              </a:defRPr>
            </a:pPr>
            <a:endParaRPr lang="ja-JP"/>
          </a:p>
        </c:txPr>
        <c:crossAx val="5792230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solidFill>
                  <a:srgbClr val="FF3300"/>
                </a:solidFill>
              </a:defRPr>
            </a:pPr>
            <a:r>
              <a:rPr lang="en-US">
                <a:solidFill>
                  <a:srgbClr val="FF3300"/>
                </a:solidFill>
              </a:rPr>
              <a:t>Track2 or South</a:t>
            </a:r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1"/>
          <c:order val="0"/>
          <c:tx>
            <c:strRef>
              <c:f>Des別1Week!$F$15</c:f>
              <c:strCache>
                <c:ptCount val="1"/>
                <c:pt idx="0">
                  <c:v>TRK3 UPR or RDM</c:v>
                </c:pt>
              </c:strCache>
            </c:strRef>
          </c:tx>
          <c:spPr>
            <a:ln w="50800">
              <a:solidFill>
                <a:srgbClr val="FF3300"/>
              </a:solidFill>
            </a:ln>
          </c:spPr>
          <c:marker>
            <c:symbol val="none"/>
          </c:marker>
          <c:cat>
            <c:strRef>
              <c:f>Des別1Week!$A$16:$A$23</c:f>
              <c:strCache>
                <c:ptCount val="8"/>
                <c:pt idx="0">
                  <c:v>2012/Jan</c:v>
                </c:pt>
                <c:pt idx="1">
                  <c:v>2012/May</c:v>
                </c:pt>
                <c:pt idx="2">
                  <c:v>2013/Jan</c:v>
                </c:pt>
                <c:pt idx="3">
                  <c:v>2013/Mar</c:v>
                </c:pt>
                <c:pt idx="4">
                  <c:v>2013/May</c:v>
                </c:pt>
                <c:pt idx="5">
                  <c:v>2013/Jul</c:v>
                </c:pt>
                <c:pt idx="6">
                  <c:v>2014/Jan</c:v>
                </c:pt>
                <c:pt idx="7">
                  <c:v>2014/May</c:v>
                </c:pt>
              </c:strCache>
            </c:strRef>
          </c:cat>
          <c:val>
            <c:numRef>
              <c:f>Des別1Week!$F$16:$F$23</c:f>
              <c:numCache>
                <c:formatCode>0%</c:formatCode>
                <c:ptCount val="8"/>
                <c:pt idx="0">
                  <c:v>0.11869436201780416</c:v>
                </c:pt>
                <c:pt idx="1">
                  <c:v>6.8656716417910449E-2</c:v>
                </c:pt>
                <c:pt idx="2">
                  <c:v>9.3567251461988299E-2</c:v>
                </c:pt>
                <c:pt idx="3">
                  <c:v>0.19937694704049844</c:v>
                </c:pt>
                <c:pt idx="4">
                  <c:v>0.1875</c:v>
                </c:pt>
                <c:pt idx="5">
                  <c:v>0.15522388059701492</c:v>
                </c:pt>
                <c:pt idx="6">
                  <c:v>0.31805157593123207</c:v>
                </c:pt>
                <c:pt idx="7">
                  <c:v>0.24188790560471976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6294016"/>
        <c:axId val="76295552"/>
      </c:lineChart>
      <c:catAx>
        <c:axId val="7629401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76295552"/>
        <c:crosses val="autoZero"/>
        <c:auto val="1"/>
        <c:lblAlgn val="ctr"/>
        <c:lblOffset val="100"/>
        <c:noMultiLvlLbl val="0"/>
      </c:catAx>
      <c:valAx>
        <c:axId val="76295552"/>
        <c:scaling>
          <c:orientation val="minMax"/>
          <c:max val="0.65000000000000013"/>
          <c:min val="0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7629401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>
          <a:latin typeface="Arial Black" panose="020B0A04020102020204" pitchFamily="34" charset="0"/>
        </a:defRPr>
      </a:pPr>
      <a:endParaRPr lang="ja-JP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solidFill>
                  <a:srgbClr val="00B0F0"/>
                </a:solidFill>
              </a:defRPr>
            </a:pPr>
            <a:r>
              <a:rPr lang="en-US">
                <a:solidFill>
                  <a:srgbClr val="00B0F0"/>
                </a:solidFill>
              </a:rPr>
              <a:t>For Hawaii</a:t>
            </a:r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Des別1Week!$G$15</c:f>
              <c:strCache>
                <c:ptCount val="1"/>
                <c:pt idx="0">
                  <c:v>UPR</c:v>
                </c:pt>
              </c:strCache>
            </c:strRef>
          </c:tx>
          <c:spPr>
            <a:ln w="50800">
              <a:solidFill>
                <a:srgbClr val="00B0F0"/>
              </a:solidFill>
            </a:ln>
          </c:spPr>
          <c:marker>
            <c:symbol val="none"/>
          </c:marker>
          <c:cat>
            <c:strRef>
              <c:f>Des別1Week!$A$16:$A$23</c:f>
              <c:strCache>
                <c:ptCount val="8"/>
                <c:pt idx="0">
                  <c:v>2012/Jan</c:v>
                </c:pt>
                <c:pt idx="1">
                  <c:v>2012/May</c:v>
                </c:pt>
                <c:pt idx="2">
                  <c:v>2013/Jan</c:v>
                </c:pt>
                <c:pt idx="3">
                  <c:v>2013/Mar</c:v>
                </c:pt>
                <c:pt idx="4">
                  <c:v>2013/May</c:v>
                </c:pt>
                <c:pt idx="5">
                  <c:v>2013/Jul</c:v>
                </c:pt>
                <c:pt idx="6">
                  <c:v>2014/Jan</c:v>
                </c:pt>
                <c:pt idx="7">
                  <c:v>2014/May</c:v>
                </c:pt>
              </c:strCache>
            </c:strRef>
          </c:cat>
          <c:val>
            <c:numRef>
              <c:f>Des別1Week!$G$16:$G$23</c:f>
              <c:numCache>
                <c:formatCode>0%</c:formatCode>
                <c:ptCount val="8"/>
                <c:pt idx="0">
                  <c:v>0.46</c:v>
                </c:pt>
                <c:pt idx="1">
                  <c:v>0.36486486486486486</c:v>
                </c:pt>
                <c:pt idx="2">
                  <c:v>0.41040462427745666</c:v>
                </c:pt>
                <c:pt idx="3">
                  <c:v>0.45398773006134968</c:v>
                </c:pt>
                <c:pt idx="4">
                  <c:v>0.46385542168674698</c:v>
                </c:pt>
                <c:pt idx="5">
                  <c:v>0.48795180722891568</c:v>
                </c:pt>
                <c:pt idx="6">
                  <c:v>0.63583815028901736</c:v>
                </c:pt>
                <c:pt idx="7">
                  <c:v>0.37195121951219512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6336128"/>
        <c:axId val="76337920"/>
      </c:lineChart>
      <c:catAx>
        <c:axId val="7633612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76337920"/>
        <c:crosses val="autoZero"/>
        <c:auto val="1"/>
        <c:lblAlgn val="ctr"/>
        <c:lblOffset val="100"/>
        <c:noMultiLvlLbl val="0"/>
      </c:catAx>
      <c:valAx>
        <c:axId val="76337920"/>
        <c:scaling>
          <c:orientation val="minMax"/>
          <c:max val="0.65000000000000013"/>
          <c:min val="0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7633612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>
          <a:latin typeface="Arial Black" panose="020B0A04020102020204" pitchFamily="34" charset="0"/>
        </a:defRPr>
      </a:pPr>
      <a:endParaRPr lang="ja-JP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total Time</a:t>
            </a:r>
          </a:p>
        </c:rich>
      </c:tx>
      <c:layout>
        <c:manualLayout>
          <c:xMode val="edge"/>
          <c:yMode val="edge"/>
          <c:x val="0.45525699912510931"/>
          <c:y val="8.3333333333333329E-2"/>
        </c:manualLayout>
      </c:layout>
      <c:overlay val="1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TOTAL!$B$3</c:f>
              <c:strCache>
                <c:ptCount val="1"/>
                <c:pt idx="0">
                  <c:v>B</c:v>
                </c:pt>
              </c:strCache>
            </c:strRef>
          </c:tx>
          <c:spPr>
            <a:solidFill>
              <a:srgbClr val="FFFF00"/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TOTAL!$A$4:$A$6</c:f>
              <c:strCache>
                <c:ptCount val="3"/>
                <c:pt idx="0">
                  <c:v>W1</c:v>
                </c:pt>
                <c:pt idx="1">
                  <c:v>W2</c:v>
                </c:pt>
                <c:pt idx="2">
                  <c:v>W3</c:v>
                </c:pt>
              </c:strCache>
            </c:strRef>
          </c:cat>
          <c:val>
            <c:numRef>
              <c:f>TOTAL!$B$4:$B$6</c:f>
              <c:numCache>
                <c:formatCode>General</c:formatCode>
                <c:ptCount val="3"/>
                <c:pt idx="0">
                  <c:v>85660.237809999962</c:v>
                </c:pt>
                <c:pt idx="1">
                  <c:v>85591.589869999996</c:v>
                </c:pt>
                <c:pt idx="2">
                  <c:v>85572.828980000006</c:v>
                </c:pt>
              </c:numCache>
            </c:numRef>
          </c:val>
        </c:ser>
        <c:ser>
          <c:idx val="1"/>
          <c:order val="1"/>
          <c:tx>
            <c:strRef>
              <c:f>TOTAL!$C$3</c:f>
              <c:strCache>
                <c:ptCount val="1"/>
                <c:pt idx="0">
                  <c:v>N</c:v>
                </c:pt>
              </c:strCache>
            </c:strRef>
          </c:tx>
          <c:spPr>
            <a:solidFill>
              <a:srgbClr val="00FF00"/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TOTAL!$A$4:$A$6</c:f>
              <c:strCache>
                <c:ptCount val="3"/>
                <c:pt idx="0">
                  <c:v>W1</c:v>
                </c:pt>
                <c:pt idx="1">
                  <c:v>W2</c:v>
                </c:pt>
                <c:pt idx="2">
                  <c:v>W3</c:v>
                </c:pt>
              </c:strCache>
            </c:strRef>
          </c:cat>
          <c:val>
            <c:numRef>
              <c:f>TOTAL!$C$4:$C$6</c:f>
              <c:numCache>
                <c:formatCode>General</c:formatCode>
                <c:ptCount val="3"/>
                <c:pt idx="0">
                  <c:v>85647.935699999987</c:v>
                </c:pt>
                <c:pt idx="1">
                  <c:v>85610.6302</c:v>
                </c:pt>
                <c:pt idx="2">
                  <c:v>85706.988000000012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0680448"/>
        <c:axId val="40837888"/>
      </c:barChart>
      <c:catAx>
        <c:axId val="4068044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40837888"/>
        <c:crosses val="autoZero"/>
        <c:auto val="1"/>
        <c:lblAlgn val="ctr"/>
        <c:lblOffset val="100"/>
        <c:noMultiLvlLbl val="0"/>
      </c:catAx>
      <c:valAx>
        <c:axId val="40837888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minutes</a:t>
                </a:r>
              </a:p>
            </c:rich>
          </c:tx>
          <c:layout>
            <c:manualLayout>
              <c:xMode val="edge"/>
              <c:yMode val="edge"/>
              <c:x val="1.6666666666666666E-2"/>
              <c:y val="0.24995333916593759"/>
            </c:manualLayout>
          </c:layout>
          <c:overlay val="0"/>
        </c:title>
        <c:numFmt formatCode="#,##0_);[Red]\(#,##0\)" sourceLinked="0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+mn-lt"/>
              </a:defRPr>
            </a:pPr>
            <a:endParaRPr lang="ja-JP"/>
          </a:p>
        </c:txPr>
        <c:crossAx val="4068044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4697027559055118"/>
          <c:y val="0.2345618256051327"/>
          <c:w val="0.23307502187226598"/>
          <c:h val="0.1095800524934383"/>
        </c:manualLayout>
      </c:layout>
      <c:overlay val="1"/>
      <c:spPr>
        <a:ln>
          <a:solidFill>
            <a:schemeClr val="accent3">
              <a:lumMod val="50000"/>
            </a:schemeClr>
          </a:solidFill>
        </a:ln>
      </c:spPr>
    </c:legend>
    <c:plotVisOnly val="1"/>
    <c:dispBlanksAs val="gap"/>
    <c:showDLblsOverMax val="0"/>
  </c:chart>
  <c:txPr>
    <a:bodyPr/>
    <a:lstStyle/>
    <a:p>
      <a:pPr>
        <a:defRPr sz="1600">
          <a:latin typeface="Arial Black" panose="020B0A04020102020204" pitchFamily="34" charset="0"/>
        </a:defRPr>
      </a:pPr>
      <a:endParaRPr lang="ja-JP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total Fuel</a:t>
            </a:r>
          </a:p>
        </c:rich>
      </c:tx>
      <c:layout>
        <c:manualLayout>
          <c:xMode val="edge"/>
          <c:yMode val="edge"/>
          <c:x val="0.3594937173439407"/>
          <c:y val="5.5555555555555552E-2"/>
        </c:manualLayout>
      </c:layout>
      <c:overlay val="1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TOTAL!$B$9</c:f>
              <c:strCache>
                <c:ptCount val="1"/>
                <c:pt idx="0">
                  <c:v>B</c:v>
                </c:pt>
              </c:strCache>
            </c:strRef>
          </c:tx>
          <c:spPr>
            <a:solidFill>
              <a:srgbClr val="FF9933"/>
            </a:solidFill>
            <a:ln>
              <a:solidFill>
                <a:srgbClr val="008000"/>
              </a:solidFill>
            </a:ln>
          </c:spPr>
          <c:invertIfNegative val="0"/>
          <c:cat>
            <c:strRef>
              <c:f>TOTAL!$A$10:$A$12</c:f>
              <c:strCache>
                <c:ptCount val="3"/>
                <c:pt idx="0">
                  <c:v>W1</c:v>
                </c:pt>
                <c:pt idx="1">
                  <c:v>W2</c:v>
                </c:pt>
                <c:pt idx="2">
                  <c:v>W3</c:v>
                </c:pt>
              </c:strCache>
            </c:strRef>
          </c:cat>
          <c:val>
            <c:numRef>
              <c:f>TOTAL!$B$10:$B$12</c:f>
              <c:numCache>
                <c:formatCode>General</c:formatCode>
                <c:ptCount val="3"/>
                <c:pt idx="0">
                  <c:v>32076930</c:v>
                </c:pt>
                <c:pt idx="1">
                  <c:v>32103527</c:v>
                </c:pt>
                <c:pt idx="2">
                  <c:v>32120052</c:v>
                </c:pt>
              </c:numCache>
            </c:numRef>
          </c:val>
        </c:ser>
        <c:ser>
          <c:idx val="1"/>
          <c:order val="1"/>
          <c:tx>
            <c:strRef>
              <c:f>TOTAL!$C$9</c:f>
              <c:strCache>
                <c:ptCount val="1"/>
                <c:pt idx="0">
                  <c:v>N</c:v>
                </c:pt>
              </c:strCache>
            </c:strRef>
          </c:tx>
          <c:spPr>
            <a:solidFill>
              <a:srgbClr val="00CC00"/>
            </a:solidFill>
            <a:ln>
              <a:solidFill>
                <a:srgbClr val="008000"/>
              </a:solidFill>
            </a:ln>
          </c:spPr>
          <c:invertIfNegative val="0"/>
          <c:cat>
            <c:strRef>
              <c:f>TOTAL!$A$10:$A$12</c:f>
              <c:strCache>
                <c:ptCount val="3"/>
                <c:pt idx="0">
                  <c:v>W1</c:v>
                </c:pt>
                <c:pt idx="1">
                  <c:v>W2</c:v>
                </c:pt>
                <c:pt idx="2">
                  <c:v>W3</c:v>
                </c:pt>
              </c:strCache>
            </c:strRef>
          </c:cat>
          <c:val>
            <c:numRef>
              <c:f>TOTAL!$C$10:$C$12</c:f>
              <c:numCache>
                <c:formatCode>General</c:formatCode>
                <c:ptCount val="3"/>
                <c:pt idx="0">
                  <c:v>32080090</c:v>
                </c:pt>
                <c:pt idx="1">
                  <c:v>32264399</c:v>
                </c:pt>
                <c:pt idx="2">
                  <c:v>32243981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5473664"/>
        <c:axId val="75475200"/>
      </c:barChart>
      <c:catAx>
        <c:axId val="7547366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75475200"/>
        <c:crosses val="autoZero"/>
        <c:auto val="1"/>
        <c:lblAlgn val="ctr"/>
        <c:lblOffset val="100"/>
        <c:noMultiLvlLbl val="0"/>
      </c:catAx>
      <c:valAx>
        <c:axId val="7547520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lb</a:t>
                </a:r>
              </a:p>
            </c:rich>
          </c:tx>
          <c:layout>
            <c:manualLayout>
              <c:xMode val="edge"/>
              <c:yMode val="edge"/>
              <c:x val="3.3293696939535891E-2"/>
              <c:y val="0.3985994459025955"/>
            </c:manualLayout>
          </c:layout>
          <c:overlay val="0"/>
        </c:title>
        <c:numFmt formatCode="#,##0_);[Red]\(#,##0\)" sourceLinked="0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+mn-lt"/>
              </a:defRPr>
            </a:pPr>
            <a:endParaRPr lang="ja-JP"/>
          </a:p>
        </c:txPr>
        <c:crossAx val="7547366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35935433821895763"/>
          <c:y val="0.16048775153105863"/>
          <c:w val="0.21060207631203709"/>
          <c:h val="0.12346894138232721"/>
        </c:manualLayout>
      </c:layout>
      <c:overlay val="1"/>
      <c:spPr>
        <a:ln>
          <a:solidFill>
            <a:schemeClr val="accent3">
              <a:lumMod val="50000"/>
            </a:schemeClr>
          </a:solidFill>
        </a:ln>
      </c:spPr>
    </c:legend>
    <c:plotVisOnly val="1"/>
    <c:dispBlanksAs val="gap"/>
    <c:showDLblsOverMax val="0"/>
  </c:chart>
  <c:txPr>
    <a:bodyPr/>
    <a:lstStyle/>
    <a:p>
      <a:pPr>
        <a:defRPr sz="1600">
          <a:latin typeface="Arial Black" panose="020B0A04020102020204" pitchFamily="34" charset="0"/>
        </a:defRPr>
      </a:pPr>
      <a:endParaRPr lang="ja-JP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Number of Traffic within 35NM/1,000feet</a:t>
            </a:r>
            <a:endParaRPr lang="en-US" dirty="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complex!$N$47</c:f>
              <c:strCache>
                <c:ptCount val="1"/>
                <c:pt idx="0">
                  <c:v>within 35NM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FF0000"/>
              </a:solidFill>
            </c:spPr>
          </c:dPt>
          <c:dPt>
            <c:idx val="1"/>
            <c:invertIfNegative val="0"/>
            <c:bubble3D val="0"/>
            <c:spPr>
              <a:solidFill>
                <a:srgbClr val="92D050"/>
              </a:solidFill>
            </c:spPr>
          </c:dPt>
          <c:dPt>
            <c:idx val="3"/>
            <c:invertIfNegative val="0"/>
            <c:bubble3D val="0"/>
            <c:spPr>
              <a:solidFill>
                <a:srgbClr val="92D050"/>
              </a:solidFill>
            </c:spPr>
          </c:dPt>
          <c:dPt>
            <c:idx val="5"/>
            <c:invertIfNegative val="0"/>
            <c:bubble3D val="0"/>
            <c:spPr>
              <a:solidFill>
                <a:srgbClr val="92D050"/>
              </a:solidFill>
            </c:spPr>
          </c:dPt>
          <c:cat>
            <c:strRef>
              <c:f>complex!$L$48:$L$54</c:f>
              <c:strCache>
                <c:ptCount val="7"/>
                <c:pt idx="0">
                  <c:v>FREE</c:v>
                </c:pt>
                <c:pt idx="1">
                  <c:v>W1_N</c:v>
                </c:pt>
                <c:pt idx="2">
                  <c:v>W1_B</c:v>
                </c:pt>
                <c:pt idx="3">
                  <c:v>W2_N</c:v>
                </c:pt>
                <c:pt idx="4">
                  <c:v>W2_B</c:v>
                </c:pt>
                <c:pt idx="5">
                  <c:v>W3_N</c:v>
                </c:pt>
                <c:pt idx="6">
                  <c:v>W3_B</c:v>
                </c:pt>
              </c:strCache>
            </c:strRef>
          </c:cat>
          <c:val>
            <c:numRef>
              <c:f>complex!$N$48:$N$54</c:f>
              <c:numCache>
                <c:formatCode>General</c:formatCode>
                <c:ptCount val="7"/>
                <c:pt idx="0">
                  <c:v>61</c:v>
                </c:pt>
                <c:pt idx="1">
                  <c:v>45</c:v>
                </c:pt>
                <c:pt idx="2">
                  <c:v>52</c:v>
                </c:pt>
                <c:pt idx="3">
                  <c:v>52</c:v>
                </c:pt>
                <c:pt idx="4">
                  <c:v>59</c:v>
                </c:pt>
                <c:pt idx="5">
                  <c:v>54</c:v>
                </c:pt>
                <c:pt idx="6">
                  <c:v>53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6679808"/>
        <c:axId val="76681600"/>
      </c:barChart>
      <c:catAx>
        <c:axId val="7667980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76681600"/>
        <c:crosses val="autoZero"/>
        <c:auto val="1"/>
        <c:lblAlgn val="ctr"/>
        <c:lblOffset val="100"/>
        <c:noMultiLvlLbl val="0"/>
      </c:catAx>
      <c:valAx>
        <c:axId val="76681600"/>
        <c:scaling>
          <c:orientation val="minMax"/>
          <c:min val="3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7667980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200">
          <a:latin typeface="Arial Black" panose="020B0A04020102020204" pitchFamily="34" charset="0"/>
        </a:defRPr>
      </a:pPr>
      <a:endParaRPr lang="ja-JP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8E25DE-B04D-48C9-8804-B0909E569884}" type="datetimeFigureOut">
              <a:rPr kumimoji="1" lang="ja-JP" altLang="en-US" smtClean="0"/>
              <a:t>2014/9/9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AA1961-27EE-428A-ACFD-3DE0D0A5B7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7433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AA1961-27EE-428A-ACFD-3DE0D0A5B7D5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09281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AA1961-27EE-428A-ACFD-3DE0D0A5B7D5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66120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AA1961-27EE-428A-ACFD-3DE0D0A5B7D5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72348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AA1961-27EE-428A-ACFD-3DE0D0A5B7D5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39660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AA1961-27EE-428A-ACFD-3DE0D0A5B7D5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40949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AA1961-27EE-428A-ACFD-3DE0D0A5B7D5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20570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AA1961-27EE-428A-ACFD-3DE0D0A5B7D5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8790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AA1961-27EE-428A-ACFD-3DE0D0A5B7D5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58782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AA1961-27EE-428A-ACFD-3DE0D0A5B7D5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0984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AA1961-27EE-428A-ACFD-3DE0D0A5B7D5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9343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AA1961-27EE-428A-ACFD-3DE0D0A5B7D5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1243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067944" y="6381328"/>
            <a:ext cx="2133600" cy="365125"/>
          </a:xfrm>
        </p:spPr>
        <p:txBody>
          <a:bodyPr/>
          <a:lstStyle/>
          <a:p>
            <a:fld id="{43D3A01C-BA44-49B7-86E1-BFA056576E09}" type="datetime1">
              <a:rPr kumimoji="1" lang="ja-JP" altLang="en-US" smtClean="0"/>
              <a:t>2014/9/9</a:t>
            </a:fld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baseline="0"/>
            </a:lvl1pPr>
          </a:lstStyle>
          <a:p>
            <a:fld id="{D2D8002D-B5B0-4BAC-B1F6-782DDCCE6D9C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7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107504" y="6448251"/>
            <a:ext cx="4248472" cy="2931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dirty="0" smtClean="0"/>
              <a:t>The IPACG meeting 40, Sep. 2014, Washington D. C.</a:t>
            </a: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35486-B598-4D9C-8ED6-5935ABFBFE26}" type="datetime1">
              <a:rPr kumimoji="1" lang="ja-JP" altLang="en-US" smtClean="0"/>
              <a:t>2014/9/9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The IPACG meeting 40, Sep. 2014, Washington D. C.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26064-2035-4E43-A831-840763CD7C94}" type="datetime1">
              <a:rPr kumimoji="1" lang="ja-JP" altLang="en-US" smtClean="0"/>
              <a:t>2014/9/9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The IPACG meeting 40, Sep. 2014, Washington D. C.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C23CB-27A5-4511-B494-3B5712C2431C}" type="datetime1">
              <a:rPr kumimoji="1" lang="ja-JP" altLang="en-US" smtClean="0"/>
              <a:t>2014/9/9</a:t>
            </a:fld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107504" y="6448251"/>
            <a:ext cx="4248472" cy="2931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dirty="0" smtClean="0"/>
              <a:t>The IPACG meeting 40, Sep. 2014, Washington D. C.</a:t>
            </a: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6006D-04F5-48B4-9925-9013829EDD3D}" type="datetime1">
              <a:rPr kumimoji="1" lang="ja-JP" altLang="en-US" smtClean="0"/>
              <a:t>2014/9/9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The IPACG meeting 40, Sep. 2014, Washington D. C.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EF074-866C-4E74-A66E-B803CB4DDA61}" type="datetime1">
              <a:rPr kumimoji="1" lang="ja-JP" altLang="en-US" smtClean="0"/>
              <a:t>2014/9/9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The IPACG meeting 40, Sep. 2014, Washington D. C.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05627-CDFE-42E2-A52E-3F3811549271}" type="datetime1">
              <a:rPr kumimoji="1" lang="ja-JP" altLang="en-US" smtClean="0"/>
              <a:t>2014/9/9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The IPACG meeting 40, Sep. 2014, Washington D. C.</a:t>
            </a:r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46CC7-B701-41D8-B6C9-7BCB3E33BE7D}" type="datetime1">
              <a:rPr kumimoji="1" lang="ja-JP" altLang="en-US" smtClean="0"/>
              <a:t>2014/9/9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The IPACG meeting 40, Sep. 2014, Washington D. C.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9E57C-60F3-4D9F-80B7-57B09517564B}" type="datetime1">
              <a:rPr kumimoji="1" lang="ja-JP" altLang="en-US" smtClean="0"/>
              <a:t>2014/9/9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The IPACG meeting 40, Sep. 2014, Washington D. C.</a:t>
            </a:r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0EE5D-5B07-4A06-AE01-D27ADF66E732}" type="datetime1">
              <a:rPr kumimoji="1" lang="ja-JP" altLang="en-US" smtClean="0"/>
              <a:t>2014/9/9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The IPACG meeting 40, Sep. 2014, Washington D. C.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A881F-5E48-4143-B659-53AF35D644C1}" type="datetime1">
              <a:rPr kumimoji="1" lang="ja-JP" altLang="en-US" smtClean="0"/>
              <a:t>2014/9/9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The IPACG meeting 40, Sep. 2014, Washington D. C.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 smtClean="0"/>
              <a:t>マスタ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283968" y="630932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8C2AC3-C8EB-40F7-AC24-97B067801697}" type="datetime1">
              <a:rPr kumimoji="1" lang="ja-JP" altLang="en-US" smtClean="0"/>
              <a:t>2014/9/9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107504" y="6448251"/>
            <a:ext cx="4248472" cy="2931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aseline="0">
                <a:solidFill>
                  <a:schemeClr val="tx1">
                    <a:tint val="75000"/>
                  </a:schemeClr>
                </a:solidFill>
                <a:latin typeface="Arial Black" panose="020B0A04020102020204" pitchFamily="34" charset="0"/>
              </a:defRPr>
            </a:lvl1pPr>
          </a:lstStyle>
          <a:p>
            <a:r>
              <a:rPr lang="en-US" altLang="ja-JP" smtClean="0"/>
              <a:t>The IPACG meeting 40, Sep. 2014, Washington D. C.</a:t>
            </a: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aseline="0">
                <a:solidFill>
                  <a:schemeClr val="tx1">
                    <a:tint val="75000"/>
                  </a:schemeClr>
                </a:solidFill>
                <a:latin typeface="Arial Black" panose="020B0A04020102020204" pitchFamily="34" charset="0"/>
              </a:defRPr>
            </a:lvl1pPr>
          </a:lstStyle>
          <a:p>
            <a:fld id="{D2D8002D-B5B0-4BAC-B1F6-782DDCCE6D9C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Arial Black" panose="020B0A0402010202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Arial Black" panose="020B0A0402010202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Arial Black" panose="020B0A040201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Arial Black" panose="020B0A040201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Arial Black" panose="020B0A040201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Arial Black" panose="020B0A040201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wmf"/><Relationship Id="rId4" Type="http://schemas.openxmlformats.org/officeDocument/2006/relationships/image" Target="../media/image7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wmf"/><Relationship Id="rId5" Type="http://schemas.openxmlformats.org/officeDocument/2006/relationships/image" Target="../media/image8.wmf"/><Relationship Id="rId4" Type="http://schemas.openxmlformats.org/officeDocument/2006/relationships/chart" Target="../charts/char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2800" dirty="0" smtClean="0"/>
              <a:t>IP-20</a:t>
            </a:r>
            <a:br>
              <a:rPr kumimoji="1" lang="en-US" altLang="ja-JP" sz="2800" dirty="0" smtClean="0"/>
            </a:br>
            <a:r>
              <a:rPr kumimoji="1" lang="en-US" altLang="ja-JP" sz="2800" dirty="0" smtClean="0"/>
              <a:t>Review of the Effectiveness of Branching UPRs from PACOTS Track 2</a:t>
            </a:r>
            <a:endParaRPr kumimoji="1" lang="ja-JP" altLang="en-US" sz="28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915816" y="4653136"/>
            <a:ext cx="5504656" cy="360040"/>
          </a:xfrm>
        </p:spPr>
        <p:txBody>
          <a:bodyPr>
            <a:noAutofit/>
          </a:bodyPr>
          <a:lstStyle/>
          <a:p>
            <a:r>
              <a:rPr kumimoji="1" lang="en-US" altLang="ja-JP" sz="1600" dirty="0" smtClean="0"/>
              <a:t>Electronic Navigation Research Institute</a:t>
            </a: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3"/>
          </p:nvPr>
        </p:nvSpPr>
        <p:spPr>
          <a:xfrm>
            <a:off x="107504" y="6448251"/>
            <a:ext cx="4248472" cy="293117"/>
          </a:xfrm>
        </p:spPr>
        <p:txBody>
          <a:bodyPr/>
          <a:lstStyle/>
          <a:p>
            <a:r>
              <a:rPr lang="en-US" altLang="ja-JP" dirty="0" smtClean="0"/>
              <a:t>The IPACG meeting 40, Sep. 2014, Washington D. C.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23611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ja-JP" sz="3600" dirty="0" smtClean="0"/>
              <a:t>Results 3</a:t>
            </a:r>
            <a:endParaRPr kumimoji="1" lang="ja-JP" altLang="en-US" sz="3600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3681869"/>
              </p:ext>
            </p:extLst>
          </p:nvPr>
        </p:nvGraphicFramePr>
        <p:xfrm>
          <a:off x="261863" y="1442366"/>
          <a:ext cx="8640961" cy="1676400"/>
        </p:xfrm>
        <a:graphic>
          <a:graphicData uri="http://schemas.openxmlformats.org/drawingml/2006/table">
            <a:tbl>
              <a:tblPr firstRow="1" firstCol="1" bandRow="1"/>
              <a:tblGrid>
                <a:gridCol w="1074338"/>
                <a:gridCol w="725862"/>
                <a:gridCol w="648072"/>
                <a:gridCol w="1080120"/>
                <a:gridCol w="720080"/>
                <a:gridCol w="720080"/>
                <a:gridCol w="1192966"/>
                <a:gridCol w="751250"/>
                <a:gridCol w="648072"/>
                <a:gridCol w="1080121"/>
              </a:tblGrid>
              <a:tr h="171450">
                <a:tc>
                  <a:txBody>
                    <a:bodyPr/>
                    <a:lstStyle/>
                    <a:p>
                      <a:endParaRPr lang="ja-JP" sz="1200" dirty="0"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 Black" panose="020B0A04020102020204" pitchFamily="34" charset="0"/>
                          <a:ea typeface="ＭＳ 明朝"/>
                        </a:rPr>
                        <a:t>W1</a:t>
                      </a:r>
                      <a:endParaRPr lang="ja-JP" sz="1600" dirty="0">
                        <a:effectLst/>
                        <a:latin typeface="Arial Black" panose="020B0A04020102020204" pitchFamily="34" charset="0"/>
                        <a:ea typeface="ＭＳ 明朝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 Black" panose="020B0A04020102020204" pitchFamily="34" charset="0"/>
                          <a:ea typeface="ＭＳ 明朝"/>
                        </a:rPr>
                        <a:t>W2</a:t>
                      </a:r>
                      <a:endParaRPr lang="ja-JP" sz="1600" dirty="0">
                        <a:effectLst/>
                        <a:latin typeface="Arial Black" panose="020B0A04020102020204" pitchFamily="34" charset="0"/>
                        <a:ea typeface="ＭＳ 明朝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Arial Black" panose="020B0A04020102020204" pitchFamily="34" charset="0"/>
                          <a:ea typeface="ＭＳ 明朝"/>
                        </a:rPr>
                        <a:t>W3</a:t>
                      </a:r>
                      <a:endParaRPr lang="ja-JP" sz="1600">
                        <a:effectLst/>
                        <a:latin typeface="Arial Black" panose="020B0A04020102020204" pitchFamily="34" charset="0"/>
                        <a:ea typeface="ＭＳ 明朝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7145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Arial Black" panose="020B0A04020102020204" pitchFamily="34" charset="0"/>
                          <a:ea typeface="ＭＳ 明朝"/>
                        </a:rPr>
                        <a:t>Destination</a:t>
                      </a:r>
                      <a:endParaRPr lang="ja-JP" sz="1200" dirty="0">
                        <a:effectLst/>
                        <a:latin typeface="Arial Black" panose="020B0A04020102020204" pitchFamily="34" charset="0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Arial Black" panose="020B0A04020102020204" pitchFamily="34" charset="0"/>
                          <a:ea typeface="ＭＳ 明朝"/>
                        </a:rPr>
                        <a:t>Altitude Change</a:t>
                      </a:r>
                      <a:endParaRPr lang="ja-JP" sz="1400" dirty="0">
                        <a:effectLst/>
                        <a:latin typeface="Arial Black" panose="020B0A04020102020204" pitchFamily="34" charset="0"/>
                        <a:ea typeface="ＭＳ 明朝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Arial Black" panose="020B0A04020102020204" pitchFamily="34" charset="0"/>
                          <a:ea typeface="ＭＳ 明朝"/>
                        </a:rPr>
                        <a:t>Flight Time</a:t>
                      </a:r>
                      <a:endParaRPr lang="ja-JP" sz="1400" dirty="0">
                        <a:effectLst/>
                        <a:latin typeface="Arial Black" panose="020B0A04020102020204" pitchFamily="34" charset="0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Arial Black" panose="020B0A04020102020204" pitchFamily="34" charset="0"/>
                          <a:ea typeface="ＭＳ 明朝"/>
                        </a:rPr>
                        <a:t>Fuel Consumption</a:t>
                      </a:r>
                      <a:endParaRPr lang="ja-JP" sz="1400" dirty="0">
                        <a:effectLst/>
                        <a:latin typeface="Arial Black" panose="020B0A04020102020204" pitchFamily="34" charset="0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Arial Black" panose="020B0A04020102020204" pitchFamily="34" charset="0"/>
                          <a:ea typeface="ＭＳ 明朝"/>
                        </a:rPr>
                        <a:t>Altitude Change</a:t>
                      </a:r>
                      <a:endParaRPr lang="ja-JP" sz="1400" dirty="0">
                        <a:effectLst/>
                        <a:latin typeface="Arial Black" panose="020B0A04020102020204" pitchFamily="34" charset="0"/>
                        <a:ea typeface="ＭＳ 明朝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Arial Black" panose="020B0A04020102020204" pitchFamily="34" charset="0"/>
                          <a:ea typeface="ＭＳ 明朝"/>
                        </a:rPr>
                        <a:t>Flight Time</a:t>
                      </a:r>
                      <a:endParaRPr lang="ja-JP" sz="1400" dirty="0">
                        <a:effectLst/>
                        <a:latin typeface="Arial Black" panose="020B0A04020102020204" pitchFamily="34" charset="0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Arial Black" panose="020B0A04020102020204" pitchFamily="34" charset="0"/>
                          <a:ea typeface="ＭＳ 明朝"/>
                        </a:rPr>
                        <a:t>Fuel Consumption</a:t>
                      </a:r>
                      <a:endParaRPr lang="ja-JP" sz="1400" dirty="0">
                        <a:effectLst/>
                        <a:latin typeface="Arial Black" panose="020B0A04020102020204" pitchFamily="34" charset="0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Arial Black" panose="020B0A04020102020204" pitchFamily="34" charset="0"/>
                          <a:ea typeface="ＭＳ 明朝"/>
                        </a:rPr>
                        <a:t>Altitude Change</a:t>
                      </a:r>
                      <a:endParaRPr lang="ja-JP" sz="1400" dirty="0">
                        <a:effectLst/>
                        <a:latin typeface="Arial Black" panose="020B0A04020102020204" pitchFamily="34" charset="0"/>
                        <a:ea typeface="ＭＳ 明朝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Arial Black" panose="020B0A04020102020204" pitchFamily="34" charset="0"/>
                          <a:ea typeface="ＭＳ 明朝"/>
                        </a:rPr>
                        <a:t>Flight Time</a:t>
                      </a:r>
                      <a:endParaRPr lang="ja-JP" sz="1400" dirty="0">
                        <a:effectLst/>
                        <a:latin typeface="Arial Black" panose="020B0A04020102020204" pitchFamily="34" charset="0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Arial Black" panose="020B0A04020102020204" pitchFamily="34" charset="0"/>
                          <a:ea typeface="ＭＳ 明朝"/>
                        </a:rPr>
                        <a:t>Fuel Consumption</a:t>
                      </a:r>
                      <a:endParaRPr lang="ja-JP" sz="1400" dirty="0">
                        <a:effectLst/>
                        <a:latin typeface="Arial Black" panose="020B0A04020102020204" pitchFamily="34" charset="0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Arial Black" panose="020B0A04020102020204" pitchFamily="34" charset="0"/>
                          <a:ea typeface="ＭＳ 明朝"/>
                        </a:rPr>
                        <a:t>North Branch</a:t>
                      </a:r>
                      <a:endParaRPr lang="ja-JP" sz="1600">
                        <a:effectLst/>
                        <a:latin typeface="Arial Black" panose="020B0A04020102020204" pitchFamily="34" charset="0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Arial Black" panose="020B0A04020102020204" pitchFamily="34" charset="0"/>
                          <a:ea typeface="ＭＳ 明朝"/>
                        </a:rPr>
                        <a:t>+</a:t>
                      </a:r>
                      <a:endParaRPr lang="ja-JP" sz="1600">
                        <a:effectLst/>
                        <a:latin typeface="Arial Black" panose="020B0A04020102020204" pitchFamily="34" charset="0"/>
                        <a:ea typeface="ＭＳ 明朝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Arial Black" panose="020B0A04020102020204" pitchFamily="34" charset="0"/>
                          <a:ea typeface="ＭＳ 明朝"/>
                        </a:rPr>
                        <a:t>0.0</a:t>
                      </a:r>
                      <a:endParaRPr lang="ja-JP" sz="1600">
                        <a:effectLst/>
                        <a:latin typeface="Arial Black" panose="020B0A04020102020204" pitchFamily="34" charset="0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Arial Black" panose="020B0A04020102020204" pitchFamily="34" charset="0"/>
                          <a:ea typeface="ＭＳ 明朝"/>
                        </a:rPr>
                        <a:t>73</a:t>
                      </a:r>
                      <a:endParaRPr lang="ja-JP" sz="1600">
                        <a:effectLst/>
                        <a:latin typeface="Arial Black" panose="020B0A04020102020204" pitchFamily="34" charset="0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 Black" panose="020B0A04020102020204" pitchFamily="34" charset="0"/>
                          <a:ea typeface="ＭＳ 明朝"/>
                        </a:rPr>
                        <a:t>0</a:t>
                      </a:r>
                      <a:endParaRPr lang="ja-JP" sz="1600" dirty="0">
                        <a:effectLst/>
                        <a:latin typeface="Arial Black" panose="020B0A04020102020204" pitchFamily="34" charset="0"/>
                        <a:ea typeface="ＭＳ 明朝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Arial Black" panose="020B0A04020102020204" pitchFamily="34" charset="0"/>
                          <a:ea typeface="ＭＳ 明朝"/>
                        </a:rPr>
                        <a:t>0.3</a:t>
                      </a:r>
                      <a:endParaRPr lang="ja-JP" sz="1600">
                        <a:effectLst/>
                        <a:latin typeface="Arial Black" panose="020B0A04020102020204" pitchFamily="34" charset="0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 Black" panose="020B0A04020102020204" pitchFamily="34" charset="0"/>
                          <a:ea typeface="ＭＳ 明朝"/>
                        </a:rPr>
                        <a:t>2,593</a:t>
                      </a:r>
                      <a:endParaRPr lang="ja-JP" sz="1600" dirty="0">
                        <a:effectLst/>
                        <a:latin typeface="Arial Black" panose="020B0A04020102020204" pitchFamily="34" charset="0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Arial Black" panose="020B0A04020102020204" pitchFamily="34" charset="0"/>
                          <a:ea typeface="ＭＳ 明朝"/>
                        </a:rPr>
                        <a:t>+</a:t>
                      </a:r>
                      <a:endParaRPr lang="ja-JP" sz="1600">
                        <a:effectLst/>
                        <a:latin typeface="Arial Black" panose="020B0A04020102020204" pitchFamily="34" charset="0"/>
                        <a:ea typeface="ＭＳ 明朝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Arial Black" panose="020B0A04020102020204" pitchFamily="34" charset="0"/>
                          <a:ea typeface="ＭＳ 明朝"/>
                        </a:rPr>
                        <a:t>1.8</a:t>
                      </a:r>
                      <a:endParaRPr lang="ja-JP" sz="1600">
                        <a:effectLst/>
                        <a:latin typeface="Arial Black" panose="020B0A04020102020204" pitchFamily="34" charset="0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Arial Black" panose="020B0A04020102020204" pitchFamily="34" charset="0"/>
                          <a:ea typeface="ＭＳ 明朝"/>
                        </a:rPr>
                        <a:t>1,874</a:t>
                      </a:r>
                      <a:endParaRPr lang="ja-JP" sz="1600">
                        <a:effectLst/>
                        <a:latin typeface="Arial Black" panose="020B0A04020102020204" pitchFamily="34" charset="0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 Black" panose="020B0A04020102020204" pitchFamily="34" charset="0"/>
                          <a:ea typeface="ＭＳ 明朝"/>
                        </a:rPr>
                        <a:t>South Branch</a:t>
                      </a:r>
                      <a:endParaRPr lang="ja-JP" sz="1600" dirty="0">
                        <a:effectLst/>
                        <a:latin typeface="Arial Black" panose="020B0A04020102020204" pitchFamily="34" charset="0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Arial Black" panose="020B0A04020102020204" pitchFamily="34" charset="0"/>
                          <a:ea typeface="ＭＳ 明朝"/>
                        </a:rPr>
                        <a:t>0</a:t>
                      </a:r>
                      <a:endParaRPr lang="ja-JP" sz="1600">
                        <a:effectLst/>
                        <a:latin typeface="Arial Black" panose="020B0A04020102020204" pitchFamily="34" charset="0"/>
                        <a:ea typeface="ＭＳ 明朝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Arial Black" panose="020B0A04020102020204" pitchFamily="34" charset="0"/>
                          <a:ea typeface="ＭＳ 明朝"/>
                        </a:rPr>
                        <a:t>-0.2</a:t>
                      </a:r>
                      <a:endParaRPr lang="ja-JP" sz="1600">
                        <a:effectLst/>
                        <a:latin typeface="Arial Black" panose="020B0A04020102020204" pitchFamily="34" charset="0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Arial Black" panose="020B0A04020102020204" pitchFamily="34" charset="0"/>
                          <a:ea typeface="ＭＳ 明朝"/>
                        </a:rPr>
                        <a:t>-29</a:t>
                      </a:r>
                      <a:endParaRPr lang="ja-JP" sz="1600">
                        <a:effectLst/>
                        <a:latin typeface="Arial Black" panose="020B0A04020102020204" pitchFamily="34" charset="0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 Black" panose="020B0A04020102020204" pitchFamily="34" charset="0"/>
                          <a:ea typeface="ＭＳ 明朝"/>
                        </a:rPr>
                        <a:t>0</a:t>
                      </a:r>
                      <a:endParaRPr lang="ja-JP" sz="1600" dirty="0">
                        <a:effectLst/>
                        <a:latin typeface="Arial Black" panose="020B0A04020102020204" pitchFamily="34" charset="0"/>
                        <a:ea typeface="ＭＳ 明朝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Arial Black" panose="020B0A04020102020204" pitchFamily="34" charset="0"/>
                          <a:ea typeface="ＭＳ 明朝"/>
                        </a:rPr>
                        <a:t>0.0</a:t>
                      </a:r>
                      <a:endParaRPr lang="ja-JP" sz="1600">
                        <a:effectLst/>
                        <a:latin typeface="Arial Black" panose="020B0A04020102020204" pitchFamily="34" charset="0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 Black" panose="020B0A04020102020204" pitchFamily="34" charset="0"/>
                          <a:ea typeface="ＭＳ 明朝"/>
                        </a:rPr>
                        <a:t>11</a:t>
                      </a:r>
                      <a:endParaRPr lang="ja-JP" sz="1600" dirty="0">
                        <a:effectLst/>
                        <a:latin typeface="Arial Black" panose="020B0A04020102020204" pitchFamily="34" charset="0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Arial Black" panose="020B0A04020102020204" pitchFamily="34" charset="0"/>
                          <a:ea typeface="ＭＳ 明朝"/>
                        </a:rPr>
                        <a:t>0</a:t>
                      </a:r>
                      <a:endParaRPr lang="ja-JP" sz="1600">
                        <a:effectLst/>
                        <a:latin typeface="Arial Black" panose="020B0A04020102020204" pitchFamily="34" charset="0"/>
                        <a:ea typeface="ＭＳ 明朝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Arial Black" panose="020B0A04020102020204" pitchFamily="34" charset="0"/>
                          <a:ea typeface="ＭＳ 明朝"/>
                        </a:rPr>
                        <a:t>0.4</a:t>
                      </a:r>
                      <a:endParaRPr lang="ja-JP" sz="1600">
                        <a:effectLst/>
                        <a:latin typeface="Arial Black" panose="020B0A04020102020204" pitchFamily="34" charset="0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 Black" panose="020B0A04020102020204" pitchFamily="34" charset="0"/>
                          <a:ea typeface="ＭＳ 明朝"/>
                        </a:rPr>
                        <a:t>164</a:t>
                      </a:r>
                      <a:endParaRPr lang="ja-JP" sz="1600" dirty="0">
                        <a:effectLst/>
                        <a:latin typeface="Arial Black" panose="020B0A04020102020204" pitchFamily="34" charset="0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Arial Black" panose="020B0A04020102020204" pitchFamily="34" charset="0"/>
                          <a:ea typeface="ＭＳ 明朝"/>
                        </a:rPr>
                        <a:t>ALL*</a:t>
                      </a:r>
                      <a:endParaRPr lang="ja-JP" sz="1600">
                        <a:effectLst/>
                        <a:latin typeface="Arial Black" panose="020B0A04020102020204" pitchFamily="34" charset="0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 Black" panose="020B0A04020102020204" pitchFamily="34" charset="0"/>
                          <a:ea typeface="ＭＳ 明朝"/>
                        </a:rPr>
                        <a:t>0</a:t>
                      </a:r>
                      <a:endParaRPr lang="ja-JP" sz="1600">
                        <a:effectLst/>
                        <a:latin typeface="Arial Black" panose="020B0A04020102020204" pitchFamily="34" charset="0"/>
                        <a:ea typeface="ＭＳ 明朝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 Black" panose="020B0A04020102020204" pitchFamily="34" charset="0"/>
                          <a:ea typeface="ＭＳ 明朝"/>
                        </a:rPr>
                        <a:t>-0.1</a:t>
                      </a:r>
                      <a:endParaRPr lang="ja-JP" sz="1600">
                        <a:effectLst/>
                        <a:latin typeface="Arial Black" panose="020B0A04020102020204" pitchFamily="34" charset="0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Arial Black" panose="020B0A04020102020204" pitchFamily="34" charset="0"/>
                          <a:ea typeface="ＭＳ 明朝"/>
                        </a:rPr>
                        <a:t>21</a:t>
                      </a:r>
                      <a:endParaRPr lang="ja-JP" sz="1600" dirty="0">
                        <a:effectLst/>
                        <a:latin typeface="Arial Black" panose="020B0A04020102020204" pitchFamily="34" charset="0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Arial Black" panose="020B0A04020102020204" pitchFamily="34" charset="0"/>
                          <a:ea typeface="ＭＳ 明朝"/>
                        </a:rPr>
                        <a:t>0</a:t>
                      </a:r>
                      <a:endParaRPr lang="ja-JP" sz="1600" dirty="0">
                        <a:effectLst/>
                        <a:latin typeface="Arial Black" panose="020B0A04020102020204" pitchFamily="34" charset="0"/>
                        <a:ea typeface="ＭＳ 明朝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Arial Black" panose="020B0A04020102020204" pitchFamily="34" charset="0"/>
                          <a:ea typeface="ＭＳ 明朝"/>
                        </a:rPr>
                        <a:t>0.1</a:t>
                      </a:r>
                      <a:endParaRPr lang="ja-JP" sz="1600" dirty="0">
                        <a:effectLst/>
                        <a:latin typeface="Arial Black" panose="020B0A04020102020204" pitchFamily="34" charset="0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Arial Black" panose="020B0A04020102020204" pitchFamily="34" charset="0"/>
                          <a:ea typeface="ＭＳ 明朝"/>
                        </a:rPr>
                        <a:t>1,058</a:t>
                      </a:r>
                      <a:endParaRPr lang="ja-JP" sz="1600" dirty="0">
                        <a:effectLst/>
                        <a:latin typeface="Arial Black" panose="020B0A04020102020204" pitchFamily="34" charset="0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Arial Black" panose="020B0A04020102020204" pitchFamily="34" charset="0"/>
                          <a:ea typeface="ＭＳ 明朝"/>
                        </a:rPr>
                        <a:t>+</a:t>
                      </a:r>
                      <a:endParaRPr lang="ja-JP" sz="1600">
                        <a:effectLst/>
                        <a:latin typeface="Arial Black" panose="020B0A04020102020204" pitchFamily="34" charset="0"/>
                        <a:ea typeface="ＭＳ 明朝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 Black" panose="020B0A04020102020204" pitchFamily="34" charset="0"/>
                          <a:ea typeface="ＭＳ 明朝"/>
                        </a:rPr>
                        <a:t>0.9</a:t>
                      </a:r>
                      <a:endParaRPr lang="ja-JP" sz="1600">
                        <a:effectLst/>
                        <a:latin typeface="Arial Black" panose="020B0A04020102020204" pitchFamily="34" charset="0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Arial Black" panose="020B0A04020102020204" pitchFamily="34" charset="0"/>
                          <a:ea typeface="ＭＳ 明朝"/>
                        </a:rPr>
                        <a:t>815</a:t>
                      </a:r>
                      <a:endParaRPr lang="ja-JP" sz="1600" dirty="0">
                        <a:effectLst/>
                        <a:latin typeface="Arial Black" panose="020B0A04020102020204" pitchFamily="34" charset="0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</a:tbl>
          </a:graphicData>
        </a:graphic>
      </p:graphicFrame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10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The IPACG meeting 40, Sep. 2014, Washington D. C.</a:t>
            </a:r>
            <a:endParaRPr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51520" y="1134589"/>
            <a:ext cx="85689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>
                <a:latin typeface="Arial Black" panose="020B0A04020102020204" pitchFamily="34" charset="0"/>
              </a:rPr>
              <a:t>Performance Differences </a:t>
            </a:r>
            <a:r>
              <a:rPr kumimoji="1" lang="en-US" altLang="ja-JP" sz="1600" dirty="0" smtClean="0">
                <a:latin typeface="Arial Black" panose="020B0A04020102020204" pitchFamily="34" charset="0"/>
              </a:rPr>
              <a:t>(</a:t>
            </a:r>
            <a:r>
              <a:rPr kumimoji="1" lang="en-US" altLang="ja-JP" sz="1600" i="1" dirty="0" smtClean="0">
                <a:latin typeface="Arial Black" panose="020B0A04020102020204" pitchFamily="34" charset="0"/>
              </a:rPr>
              <a:t>Model N – Model B</a:t>
            </a:r>
            <a:r>
              <a:rPr kumimoji="1" lang="en-US" altLang="ja-JP" sz="1600" dirty="0" smtClean="0">
                <a:latin typeface="Arial Black" panose="020B0A04020102020204" pitchFamily="34" charset="0"/>
              </a:rPr>
              <a:t>) </a:t>
            </a:r>
            <a:r>
              <a:rPr kumimoji="1" lang="en-US" altLang="ja-JP" sz="1400" dirty="0" smtClean="0">
                <a:latin typeface="Arial Black" panose="020B0A04020102020204" pitchFamily="34" charset="0"/>
              </a:rPr>
              <a:t>per Flight</a:t>
            </a:r>
            <a:endParaRPr kumimoji="1" lang="ja-JP" altLang="en-US" sz="1400" dirty="0">
              <a:latin typeface="Arial Black" panose="020B0A04020102020204" pitchFamily="34" charset="0"/>
            </a:endParaRPr>
          </a:p>
        </p:txBody>
      </p:sp>
      <p:sp>
        <p:nvSpPr>
          <p:cNvPr id="8" name="コンテンツ プレースホルダー 2"/>
          <p:cNvSpPr txBox="1">
            <a:spLocks/>
          </p:cNvSpPr>
          <p:nvPr/>
        </p:nvSpPr>
        <p:spPr>
          <a:xfrm>
            <a:off x="179512" y="3356992"/>
            <a:ext cx="8856983" cy="3168352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Arial Black" panose="020B0A04020102020204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Arial Black" panose="020B0A040201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Arial Black" panose="020B0A040201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Arial Black" panose="020B0A040201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Arial Black" panose="020B0A040201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3300" dirty="0" smtClean="0"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n-US" altLang="ja-JP" sz="5100" dirty="0" smtClean="0">
                <a:cs typeface="Arial" panose="020B0604020202020204" pitchFamily="34" charset="0"/>
              </a:rPr>
              <a:t>+</a:t>
            </a:r>
            <a:r>
              <a:rPr lang="en-US" altLang="ja-JP" sz="3300" dirty="0" smtClean="0">
                <a:latin typeface="Arial" panose="020B0604020202020204" pitchFamily="34" charset="0"/>
                <a:cs typeface="Arial" panose="020B0604020202020204" pitchFamily="34" charset="0"/>
              </a:rPr>
              <a:t>” </a:t>
            </a:r>
          </a:p>
          <a:p>
            <a:pPr marL="457200" lvl="1" indent="0">
              <a:buNone/>
            </a:pPr>
            <a:r>
              <a:rPr lang="en-US" altLang="ja-JP" sz="2900" dirty="0" smtClean="0">
                <a:latin typeface="Arial" panose="020B0604020202020204" pitchFamily="34" charset="0"/>
                <a:cs typeface="Arial" panose="020B0604020202020204" pitchFamily="34" charset="0"/>
              </a:rPr>
              <a:t>symbolizes altitude change of Model B is higher than that of Model N</a:t>
            </a:r>
          </a:p>
          <a:p>
            <a:r>
              <a:rPr lang="en-US" altLang="ja-JP" sz="3300" dirty="0" smtClean="0"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n-US" altLang="ja-JP" sz="3300" dirty="0" smtClean="0">
                <a:cs typeface="Arial" panose="020B0604020202020204" pitchFamily="34" charset="0"/>
              </a:rPr>
              <a:t>North Branch</a:t>
            </a:r>
            <a:r>
              <a:rPr lang="en-US" altLang="ja-JP" sz="3300" dirty="0" smtClean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</a:p>
          <a:p>
            <a:pPr marL="457200" lvl="1" indent="0">
              <a:buNone/>
            </a:pPr>
            <a:r>
              <a:rPr lang="en-US" altLang="ja-JP" sz="2900" dirty="0" smtClean="0">
                <a:latin typeface="Arial" panose="020B0604020202020204" pitchFamily="34" charset="0"/>
                <a:cs typeface="Arial" panose="020B0604020202020204" pitchFamily="34" charset="0"/>
              </a:rPr>
              <a:t>Flights destination to KDFW and KSEA</a:t>
            </a:r>
          </a:p>
          <a:p>
            <a:r>
              <a:rPr lang="en-US" altLang="ja-JP" sz="3300" dirty="0" smtClean="0"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n-US" altLang="ja-JP" sz="3300" dirty="0" smtClean="0">
                <a:cs typeface="Arial" panose="020B0604020202020204" pitchFamily="34" charset="0"/>
              </a:rPr>
              <a:t>South Branch</a:t>
            </a:r>
            <a:r>
              <a:rPr lang="en-US" altLang="ja-JP" sz="3300" dirty="0" smtClean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</a:p>
          <a:p>
            <a:pPr marL="457200" lvl="1" indent="0">
              <a:buNone/>
            </a:pPr>
            <a:r>
              <a:rPr lang="en-US" altLang="ja-JP" sz="2900" dirty="0" smtClean="0">
                <a:latin typeface="Arial" panose="020B0604020202020204" pitchFamily="34" charset="0"/>
                <a:cs typeface="Arial" panose="020B0604020202020204" pitchFamily="34" charset="0"/>
              </a:rPr>
              <a:t>Flights destination to KSFO and KLAX</a:t>
            </a:r>
          </a:p>
          <a:p>
            <a:pPr marL="0" indent="0">
              <a:buNone/>
            </a:pPr>
            <a:endParaRPr lang="en-US" altLang="ja-JP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en-US" altLang="ja-JP" dirty="0" smtClean="0"/>
              <a:t>South Branch indicates a less benefit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altLang="ja-JP" dirty="0" smtClean="0"/>
              <a:t>same result as previous study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altLang="ja-JP" dirty="0" smtClean="0"/>
              <a:t>North </a:t>
            </a:r>
            <a:r>
              <a:rPr lang="en-US" altLang="ja-JP" dirty="0"/>
              <a:t>Branch indicates higher benefits </a:t>
            </a:r>
            <a:endParaRPr lang="en-US" altLang="ja-JP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en-US" altLang="ja-JP" dirty="0" smtClean="0"/>
              <a:t>Model B have large benefits (dark orange background), even though no difference or high altitude change (“W2” and “W3”)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79512" y="3079993"/>
            <a:ext cx="45365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>
                <a:latin typeface="Arial Black" panose="020B0A04020102020204" pitchFamily="34" charset="0"/>
              </a:rPr>
              <a:t>*ALL is a weighted average of the flight number</a:t>
            </a:r>
            <a:endParaRPr kumimoji="1" lang="ja-JP" altLang="en-US" sz="12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1440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Traffic Concentration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The IPACG meeting 40, Sep. 2014, Washington D. C.</a:t>
            </a:r>
            <a:endParaRPr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827584" y="5142383"/>
            <a:ext cx="76328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>
                <a:latin typeface="Arial Black" panose="020B0A04020102020204" pitchFamily="34" charset="0"/>
              </a:rPr>
              <a:t>”FREE” ; UPRs without any restrictions</a:t>
            </a:r>
          </a:p>
          <a:p>
            <a:r>
              <a:rPr kumimoji="1" lang="en-US" altLang="ja-JP" sz="1600" dirty="0" smtClean="0">
                <a:latin typeface="Arial Black" panose="020B0A04020102020204" pitchFamily="34" charset="0"/>
              </a:rPr>
              <a:t>Number of combination traffic existing within </a:t>
            </a:r>
            <a:r>
              <a:rPr lang="en-US" altLang="ja-JP" sz="1600" dirty="0">
                <a:latin typeface="Arial Black" panose="020B0A04020102020204" pitchFamily="34" charset="0"/>
              </a:rPr>
              <a:t>35</a:t>
            </a:r>
            <a:r>
              <a:rPr kumimoji="1" lang="en-US" altLang="ja-JP" sz="1600" dirty="0" smtClean="0">
                <a:latin typeface="Arial Black" panose="020B0A04020102020204" pitchFamily="34" charset="0"/>
              </a:rPr>
              <a:t>NM and 1,000feet</a:t>
            </a:r>
            <a:endParaRPr kumimoji="1" lang="ja-JP" altLang="en-US" sz="1600" dirty="0">
              <a:latin typeface="Arial Black" panose="020B0A04020102020204" pitchFamily="34" charset="0"/>
            </a:endParaRPr>
          </a:p>
        </p:txBody>
      </p:sp>
      <p:graphicFrame>
        <p:nvGraphicFramePr>
          <p:cNvPr id="7" name="グラフ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50081365"/>
              </p:ext>
            </p:extLst>
          </p:nvPr>
        </p:nvGraphicFramePr>
        <p:xfrm>
          <a:off x="611560" y="1484784"/>
          <a:ext cx="7560840" cy="35318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6" name="直線コネクタ 5"/>
          <p:cNvCxnSpPr/>
          <p:nvPr/>
        </p:nvCxnSpPr>
        <p:spPr>
          <a:xfrm>
            <a:off x="2051720" y="1988840"/>
            <a:ext cx="0" cy="25922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/>
        </p:nvCxnSpPr>
        <p:spPr>
          <a:xfrm>
            <a:off x="3995936" y="1988840"/>
            <a:ext cx="0" cy="25922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/>
          <p:cNvCxnSpPr/>
          <p:nvPr/>
        </p:nvCxnSpPr>
        <p:spPr>
          <a:xfrm>
            <a:off x="6084168" y="1988840"/>
            <a:ext cx="0" cy="25922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雲形吹き出し 12"/>
          <p:cNvSpPr/>
          <p:nvPr/>
        </p:nvSpPr>
        <p:spPr>
          <a:xfrm>
            <a:off x="359531" y="2276872"/>
            <a:ext cx="8496944" cy="3528392"/>
          </a:xfrm>
          <a:prstGeom prst="cloudCallout">
            <a:avLst>
              <a:gd name="adj1" fmla="val -25915"/>
              <a:gd name="adj2" fmla="val 30106"/>
            </a:avLst>
          </a:prstGeom>
          <a:solidFill>
            <a:srgbClr val="FFFF00">
              <a:alpha val="40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800" dirty="0">
                <a:solidFill>
                  <a:schemeClr val="bg2">
                    <a:lumMod val="25000"/>
                  </a:schemeClr>
                </a:solidFill>
                <a:latin typeface="Arial Black" panose="020B0A04020102020204" pitchFamily="34" charset="0"/>
              </a:rPr>
              <a:t>Traffic concentration was </a:t>
            </a:r>
            <a:r>
              <a:rPr lang="en-US" altLang="ja-JP" sz="2800" dirty="0" smtClean="0">
                <a:solidFill>
                  <a:schemeClr val="bg2">
                    <a:lumMod val="25000"/>
                  </a:schemeClr>
                </a:solidFill>
                <a:latin typeface="Arial Black" panose="020B0A04020102020204" pitchFamily="34" charset="0"/>
              </a:rPr>
              <a:t>occurred, </a:t>
            </a:r>
            <a:r>
              <a:rPr lang="en-US" altLang="ja-JP" sz="2800" dirty="0">
                <a:solidFill>
                  <a:schemeClr val="bg2">
                    <a:lumMod val="25000"/>
                  </a:schemeClr>
                </a:solidFill>
                <a:latin typeface="Arial Black" panose="020B0A04020102020204" pitchFamily="34" charset="0"/>
              </a:rPr>
              <a:t>but the effect comes out by the heavy use of </a:t>
            </a:r>
            <a:r>
              <a:rPr lang="en-US" altLang="ja-JP" sz="2800" dirty="0" smtClean="0">
                <a:solidFill>
                  <a:schemeClr val="bg2">
                    <a:lumMod val="25000"/>
                  </a:schemeClr>
                </a:solidFill>
                <a:latin typeface="Arial Black" panose="020B0A04020102020204" pitchFamily="34" charset="0"/>
              </a:rPr>
              <a:t>30/30</a:t>
            </a:r>
            <a:endParaRPr lang="en-US" altLang="ja-JP" sz="2800" dirty="0">
              <a:solidFill>
                <a:schemeClr val="bg2">
                  <a:lumMod val="25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4730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SUMMARY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3201219"/>
          </a:xfrm>
        </p:spPr>
        <p:txBody>
          <a:bodyPr>
            <a:normAutofit/>
          </a:bodyPr>
          <a:lstStyle/>
          <a:p>
            <a:r>
              <a:rPr lang="en-US" altLang="ja-JP" sz="2800" dirty="0" smtClean="0"/>
              <a:t>Totally, any </a:t>
            </a:r>
            <a:r>
              <a:rPr lang="en-US" altLang="ja-JP" sz="2800" dirty="0"/>
              <a:t>pattern has fuel consumption benefit </a:t>
            </a:r>
            <a:r>
              <a:rPr lang="en-US" altLang="ja-JP" sz="2800" dirty="0" smtClean="0"/>
              <a:t>by branching UPRs, especially North Branch</a:t>
            </a:r>
          </a:p>
          <a:p>
            <a:pPr marL="0" indent="0">
              <a:buNone/>
            </a:pPr>
            <a:r>
              <a:rPr lang="en-US" altLang="ja-JP" sz="1800" dirty="0" smtClean="0"/>
              <a:t>(South Branch has small effect or negative effect)</a:t>
            </a:r>
          </a:p>
          <a:p>
            <a:r>
              <a:rPr lang="en-US" altLang="ja-JP" sz="2800" dirty="0" smtClean="0"/>
              <a:t>Traffic concentration was generated by the branching UPRs, but the effect comes out by the heavy use of 30/30</a:t>
            </a:r>
            <a:endParaRPr lang="en-US" altLang="ja-JP" sz="2800" dirty="0"/>
          </a:p>
          <a:p>
            <a:endParaRPr lang="en-US" altLang="ja-JP" sz="2800" dirty="0" smtClean="0"/>
          </a:p>
          <a:p>
            <a:endParaRPr kumimoji="1" lang="ja-JP" altLang="en-US" sz="28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dirty="0" smtClean="0"/>
              <a:t>The IPACG meeting 40, Sep. 2014, Washington D. C.</a:t>
            </a:r>
            <a:endParaRPr lang="ja-JP" altLang="en-US" dirty="0"/>
          </a:p>
        </p:txBody>
      </p:sp>
      <p:sp>
        <p:nvSpPr>
          <p:cNvPr id="9" name="角丸四角形 8"/>
          <p:cNvSpPr/>
          <p:nvPr/>
        </p:nvSpPr>
        <p:spPr>
          <a:xfrm>
            <a:off x="2123728" y="4437112"/>
            <a:ext cx="4464496" cy="1631206"/>
          </a:xfrm>
          <a:prstGeom prst="round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ja-JP" sz="1600" dirty="0" smtClean="0">
              <a:solidFill>
                <a:sysClr val="windowText" lastClr="000000"/>
              </a:solidFill>
              <a:latin typeface="Arial Black" panose="020B0A04020102020204" pitchFamily="34" charset="0"/>
            </a:endParaRPr>
          </a:p>
          <a:p>
            <a:pPr algn="ctr"/>
            <a:endParaRPr lang="en-US" altLang="ja-JP" sz="2800" dirty="0">
              <a:solidFill>
                <a:sysClr val="windowText" lastClr="000000"/>
              </a:solidFill>
              <a:latin typeface="Arial Black" panose="020B0A04020102020204" pitchFamily="34" charset="0"/>
            </a:endParaRPr>
          </a:p>
          <a:p>
            <a:pPr algn="r"/>
            <a:r>
              <a:rPr kumimoji="1" lang="en-US" altLang="ja-JP" sz="2800" dirty="0" smtClean="0">
                <a:solidFill>
                  <a:sysClr val="windowText" lastClr="000000"/>
                </a:solidFill>
                <a:latin typeface="Arial Black" panose="020B0A04020102020204" pitchFamily="34" charset="0"/>
              </a:rPr>
              <a:t>Effective Course</a:t>
            </a:r>
            <a:endParaRPr kumimoji="1" lang="ja-JP" altLang="en-US" sz="2800" dirty="0">
              <a:solidFill>
                <a:sysClr val="windowText" lastClr="000000"/>
              </a:solidFill>
              <a:latin typeface="Arial Black" panose="020B0A04020102020204" pitchFamily="34" charset="0"/>
            </a:endParaRPr>
          </a:p>
        </p:txBody>
      </p:sp>
      <p:sp>
        <p:nvSpPr>
          <p:cNvPr id="15" name="角丸四角形 14"/>
          <p:cNvSpPr/>
          <p:nvPr/>
        </p:nvSpPr>
        <p:spPr>
          <a:xfrm>
            <a:off x="2349824" y="4608243"/>
            <a:ext cx="2124236" cy="644472"/>
          </a:xfrm>
          <a:prstGeom prst="roundRect">
            <a:avLst/>
          </a:prstGeom>
          <a:solidFill>
            <a:schemeClr val="tx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Non-Ideal Altitude</a:t>
            </a:r>
            <a:endParaRPr kumimoji="1" lang="ja-JP" altLang="en-US" sz="20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0374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12672" y="116632"/>
            <a:ext cx="8229600" cy="864096"/>
          </a:xfrm>
        </p:spPr>
        <p:txBody>
          <a:bodyPr/>
          <a:lstStyle/>
          <a:p>
            <a:r>
              <a:rPr kumimoji="1" lang="en-US" altLang="ja-JP" dirty="0" smtClean="0"/>
              <a:t>Introduction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06659" y="908720"/>
            <a:ext cx="8490913" cy="208823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omputer Simulation’s (IPACG38/39)</a:t>
            </a:r>
          </a:p>
          <a:p>
            <a:pPr marL="457200" lvl="1" indent="0">
              <a:buNone/>
            </a:pPr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South Branching UPRs from 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PACOTS Track </a:t>
            </a:r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Trade-off between flight on ideal altitude, and time-of-flight shortening effect</a:t>
            </a:r>
          </a:p>
          <a:p>
            <a:pPr marL="0" indent="0">
              <a:buNone/>
            </a:pPr>
            <a:endParaRPr lang="en-US" altLang="ja-JP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ja-JP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ja-JP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dirty="0" smtClean="0"/>
              <a:t>The IPACG meeting 40, Sep. 2014, Washington D. C.</a:t>
            </a:r>
            <a:endParaRPr lang="ja-JP" altLang="en-US" dirty="0"/>
          </a:p>
        </p:txBody>
      </p:sp>
      <p:grpSp>
        <p:nvGrpSpPr>
          <p:cNvPr id="5" name="グループ化 4"/>
          <p:cNvGrpSpPr/>
          <p:nvPr/>
        </p:nvGrpSpPr>
        <p:grpSpPr>
          <a:xfrm>
            <a:off x="1875685" y="3595184"/>
            <a:ext cx="6141835" cy="1396006"/>
            <a:chOff x="5045940" y="5551162"/>
            <a:chExt cx="3717650" cy="767219"/>
          </a:xfrm>
        </p:grpSpPr>
        <p:grpSp>
          <p:nvGrpSpPr>
            <p:cNvPr id="6" name="グループ化 5"/>
            <p:cNvGrpSpPr/>
            <p:nvPr/>
          </p:nvGrpSpPr>
          <p:grpSpPr>
            <a:xfrm>
              <a:off x="5045940" y="5551162"/>
              <a:ext cx="3717650" cy="764664"/>
              <a:chOff x="683568" y="3162672"/>
              <a:chExt cx="6196083" cy="1274440"/>
            </a:xfrm>
          </p:grpSpPr>
          <p:sp>
            <p:nvSpPr>
              <p:cNvPr id="8" name="正方形/長方形 7"/>
              <p:cNvSpPr/>
              <p:nvPr/>
            </p:nvSpPr>
            <p:spPr>
              <a:xfrm>
                <a:off x="710863" y="3162672"/>
                <a:ext cx="6168788" cy="127444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フリーフォーム 8"/>
              <p:cNvSpPr/>
              <p:nvPr/>
            </p:nvSpPr>
            <p:spPr>
              <a:xfrm>
                <a:off x="710863" y="3437574"/>
                <a:ext cx="6168788" cy="805218"/>
              </a:xfrm>
              <a:custGeom>
                <a:avLst/>
                <a:gdLst>
                  <a:gd name="connsiteX0" fmla="*/ 13648 w 6168788"/>
                  <a:gd name="connsiteY0" fmla="*/ 436728 h 805218"/>
                  <a:gd name="connsiteX1" fmla="*/ 1364776 w 6168788"/>
                  <a:gd name="connsiteY1" fmla="*/ 95534 h 805218"/>
                  <a:gd name="connsiteX2" fmla="*/ 2674961 w 6168788"/>
                  <a:gd name="connsiteY2" fmla="*/ 0 h 805218"/>
                  <a:gd name="connsiteX3" fmla="*/ 4804012 w 6168788"/>
                  <a:gd name="connsiteY3" fmla="*/ 54591 h 805218"/>
                  <a:gd name="connsiteX4" fmla="*/ 6168788 w 6168788"/>
                  <a:gd name="connsiteY4" fmla="*/ 423081 h 805218"/>
                  <a:gd name="connsiteX5" fmla="*/ 6168788 w 6168788"/>
                  <a:gd name="connsiteY5" fmla="*/ 791570 h 805218"/>
                  <a:gd name="connsiteX6" fmla="*/ 4817660 w 6168788"/>
                  <a:gd name="connsiteY6" fmla="*/ 368490 h 805218"/>
                  <a:gd name="connsiteX7" fmla="*/ 3057099 w 6168788"/>
                  <a:gd name="connsiteY7" fmla="*/ 300251 h 805218"/>
                  <a:gd name="connsiteX8" fmla="*/ 1514902 w 6168788"/>
                  <a:gd name="connsiteY8" fmla="*/ 382137 h 805218"/>
                  <a:gd name="connsiteX9" fmla="*/ 0 w 6168788"/>
                  <a:gd name="connsiteY9" fmla="*/ 805218 h 805218"/>
                  <a:gd name="connsiteX10" fmla="*/ 13648 w 6168788"/>
                  <a:gd name="connsiteY10" fmla="*/ 436728 h 805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168788" h="805218">
                    <a:moveTo>
                      <a:pt x="13648" y="436728"/>
                    </a:moveTo>
                    <a:lnTo>
                      <a:pt x="1364776" y="95534"/>
                    </a:lnTo>
                    <a:lnTo>
                      <a:pt x="2674961" y="0"/>
                    </a:lnTo>
                    <a:lnTo>
                      <a:pt x="4804012" y="54591"/>
                    </a:lnTo>
                    <a:lnTo>
                      <a:pt x="6168788" y="423081"/>
                    </a:lnTo>
                    <a:lnTo>
                      <a:pt x="6168788" y="791570"/>
                    </a:lnTo>
                    <a:lnTo>
                      <a:pt x="4817660" y="368490"/>
                    </a:lnTo>
                    <a:lnTo>
                      <a:pt x="3057099" y="300251"/>
                    </a:lnTo>
                    <a:lnTo>
                      <a:pt x="1514902" y="382137"/>
                    </a:lnTo>
                    <a:lnTo>
                      <a:pt x="0" y="805218"/>
                    </a:lnTo>
                    <a:lnTo>
                      <a:pt x="13648" y="43672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フリーフォーム 9"/>
              <p:cNvSpPr/>
              <p:nvPr/>
            </p:nvSpPr>
            <p:spPr>
              <a:xfrm>
                <a:off x="683568" y="3568817"/>
                <a:ext cx="6182435" cy="477672"/>
              </a:xfrm>
              <a:custGeom>
                <a:avLst/>
                <a:gdLst>
                  <a:gd name="connsiteX0" fmla="*/ 0 w 6182435"/>
                  <a:gd name="connsiteY0" fmla="*/ 477672 h 477672"/>
                  <a:gd name="connsiteX1" fmla="*/ 1433015 w 6182435"/>
                  <a:gd name="connsiteY1" fmla="*/ 95535 h 477672"/>
                  <a:gd name="connsiteX2" fmla="*/ 3057098 w 6182435"/>
                  <a:gd name="connsiteY2" fmla="*/ 0 h 477672"/>
                  <a:gd name="connsiteX3" fmla="*/ 4831307 w 6182435"/>
                  <a:gd name="connsiteY3" fmla="*/ 68239 h 477672"/>
                  <a:gd name="connsiteX4" fmla="*/ 6182435 w 6182435"/>
                  <a:gd name="connsiteY4" fmla="*/ 423081 h 477672"/>
                  <a:gd name="connsiteX5" fmla="*/ 6182435 w 6182435"/>
                  <a:gd name="connsiteY5" fmla="*/ 423081 h 477672"/>
                  <a:gd name="connsiteX6" fmla="*/ 6182435 w 6182435"/>
                  <a:gd name="connsiteY6" fmla="*/ 423081 h 477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182435" h="477672">
                    <a:moveTo>
                      <a:pt x="0" y="477672"/>
                    </a:moveTo>
                    <a:lnTo>
                      <a:pt x="1433015" y="95535"/>
                    </a:lnTo>
                    <a:lnTo>
                      <a:pt x="3057098" y="0"/>
                    </a:lnTo>
                    <a:lnTo>
                      <a:pt x="4831307" y="68239"/>
                    </a:lnTo>
                    <a:lnTo>
                      <a:pt x="6182435" y="423081"/>
                    </a:lnTo>
                    <a:lnTo>
                      <a:pt x="6182435" y="423081"/>
                    </a:lnTo>
                    <a:lnTo>
                      <a:pt x="6182435" y="423081"/>
                    </a:lnTo>
                  </a:path>
                </a:pathLst>
              </a:cu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" name="フリーフォーム 6"/>
            <p:cNvSpPr/>
            <p:nvPr/>
          </p:nvSpPr>
          <p:spPr>
            <a:xfrm>
              <a:off x="5904084" y="5848119"/>
              <a:ext cx="2842953" cy="470262"/>
            </a:xfrm>
            <a:custGeom>
              <a:avLst/>
              <a:gdLst>
                <a:gd name="connsiteX0" fmla="*/ 0 w 4738254"/>
                <a:gd name="connsiteY0" fmla="*/ 0 h 783771"/>
                <a:gd name="connsiteX1" fmla="*/ 1650670 w 4738254"/>
                <a:gd name="connsiteY1" fmla="*/ 83127 h 783771"/>
                <a:gd name="connsiteX2" fmla="*/ 3396343 w 4738254"/>
                <a:gd name="connsiteY2" fmla="*/ 391886 h 783771"/>
                <a:gd name="connsiteX3" fmla="*/ 4738254 w 4738254"/>
                <a:gd name="connsiteY3" fmla="*/ 783771 h 783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8254" h="783771">
                  <a:moveTo>
                    <a:pt x="0" y="0"/>
                  </a:moveTo>
                  <a:lnTo>
                    <a:pt x="1650670" y="83127"/>
                  </a:lnTo>
                  <a:lnTo>
                    <a:pt x="3396343" y="391886"/>
                  </a:lnTo>
                  <a:lnTo>
                    <a:pt x="4738254" y="783771"/>
                  </a:lnTo>
                </a:path>
              </a:pathLst>
            </a:custGeom>
            <a:noFill/>
            <a:ln>
              <a:solidFill>
                <a:srgbClr val="FF0000"/>
              </a:solidFill>
              <a:tailEnd type="triangl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pic>
        <p:nvPicPr>
          <p:cNvPr id="11" name="Picture 3" descr="C:\Users\h-hirabayashi.ENRI\AppData\Local\Microsoft\Windows\Temporary Internet Files\Content.IE5\661SYPHI\MC900303549[1].wmf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530169">
            <a:off x="1981556" y="4214457"/>
            <a:ext cx="384277" cy="450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C:\Users\h-hirabayashi.ENRI\AppData\Local\Microsoft\Windows\Temporary Internet Files\Content.IE5\661SYPHI\MC900303549[1].wmf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530169">
            <a:off x="2247545" y="4214457"/>
            <a:ext cx="384277" cy="450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C:\Users\h-hirabayashi.ENRI\AppData\Local\Microsoft\Windows\Temporary Internet Files\Content.IE5\661SYPHI\MC900303549[1].wmf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364987" y="3862387"/>
            <a:ext cx="384277" cy="450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フリーフォーム 13"/>
          <p:cNvSpPr/>
          <p:nvPr/>
        </p:nvSpPr>
        <p:spPr>
          <a:xfrm>
            <a:off x="1933044" y="4271144"/>
            <a:ext cx="3135086" cy="551543"/>
          </a:xfrm>
          <a:custGeom>
            <a:avLst/>
            <a:gdLst>
              <a:gd name="connsiteX0" fmla="*/ 0 w 3135086"/>
              <a:gd name="connsiteY0" fmla="*/ 551543 h 551543"/>
              <a:gd name="connsiteX1" fmla="*/ 1393371 w 3135086"/>
              <a:gd name="connsiteY1" fmla="*/ 87086 h 551543"/>
              <a:gd name="connsiteX2" fmla="*/ 3135086 w 3135086"/>
              <a:gd name="connsiteY2" fmla="*/ 0 h 551543"/>
              <a:gd name="connsiteX3" fmla="*/ 3135086 w 3135086"/>
              <a:gd name="connsiteY3" fmla="*/ 0 h 551543"/>
              <a:gd name="connsiteX4" fmla="*/ 3135086 w 3135086"/>
              <a:gd name="connsiteY4" fmla="*/ 0 h 551543"/>
              <a:gd name="connsiteX5" fmla="*/ 3135086 w 3135086"/>
              <a:gd name="connsiteY5" fmla="*/ 0 h 551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35086" h="551543">
                <a:moveTo>
                  <a:pt x="0" y="551543"/>
                </a:moveTo>
                <a:lnTo>
                  <a:pt x="1393371" y="87086"/>
                </a:lnTo>
                <a:lnTo>
                  <a:pt x="3135086" y="0"/>
                </a:lnTo>
                <a:lnTo>
                  <a:pt x="3135086" y="0"/>
                </a:lnTo>
                <a:lnTo>
                  <a:pt x="3135086" y="0"/>
                </a:lnTo>
                <a:lnTo>
                  <a:pt x="3135086" y="0"/>
                </a:ln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角丸四角形吹き出し 15"/>
          <p:cNvSpPr/>
          <p:nvPr/>
        </p:nvSpPr>
        <p:spPr>
          <a:xfrm>
            <a:off x="5068130" y="3369362"/>
            <a:ext cx="2839715" cy="599067"/>
          </a:xfrm>
          <a:prstGeom prst="wedgeRoundRectCallout">
            <a:avLst>
              <a:gd name="adj1" fmla="val -38098"/>
              <a:gd name="adj2" fmla="val 85057"/>
              <a:gd name="adj3" fmla="val 16667"/>
            </a:avLst>
          </a:prstGeom>
          <a:solidFill>
            <a:srgbClr val="7030A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Effective Course</a:t>
            </a:r>
            <a:endParaRPr kumimoji="1"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円/楕円 16"/>
          <p:cNvSpPr/>
          <p:nvPr/>
        </p:nvSpPr>
        <p:spPr>
          <a:xfrm rot="20737627">
            <a:off x="1789651" y="4183496"/>
            <a:ext cx="929578" cy="435366"/>
          </a:xfrm>
          <a:prstGeom prst="ellipse">
            <a:avLst/>
          </a:prstGeom>
          <a:solidFill>
            <a:srgbClr val="FFFF00">
              <a:alpha val="30196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9" name="Picture 3" descr="C:\Users\h-hirabayashi.ENRI\AppData\Local\Microsoft\Windows\Temporary Internet Files\Content.IE5\661SYPHI\MC900303549[1].wmf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735849">
            <a:off x="4518560" y="3998880"/>
            <a:ext cx="384277" cy="450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" descr="C:\Users\h-hirabayashi.ENRI\AppData\Local\Microsoft\Windows\Temporary Internet Files\Content.IE5\661SYPHI\MC900303549[1].wmf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530169">
            <a:off x="2713700" y="4306976"/>
            <a:ext cx="384277" cy="450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3" descr="C:\Users\h-hirabayashi.ENRI\AppData\Local\Microsoft\Windows\Temporary Internet Files\Content.IE5\661SYPHI\MC900303549[1].wmf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412495">
            <a:off x="5018840" y="4074278"/>
            <a:ext cx="384277" cy="450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円/楕円 21"/>
          <p:cNvSpPr/>
          <p:nvPr/>
        </p:nvSpPr>
        <p:spPr>
          <a:xfrm rot="546035">
            <a:off x="4372189" y="4050678"/>
            <a:ext cx="1066208" cy="497318"/>
          </a:xfrm>
          <a:prstGeom prst="ellipse">
            <a:avLst/>
          </a:prstGeom>
          <a:solidFill>
            <a:srgbClr val="FFFF00">
              <a:alpha val="30196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スライド番号プレースホルダー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3997002" y="2956904"/>
            <a:ext cx="1427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Trade-off</a:t>
            </a:r>
            <a:endParaRPr kumimoji="1" lang="ja-JP" altLang="en-US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  <p:sp>
        <p:nvSpPr>
          <p:cNvPr id="30" name="雲形吹き出し 29"/>
          <p:cNvSpPr/>
          <p:nvPr/>
        </p:nvSpPr>
        <p:spPr>
          <a:xfrm>
            <a:off x="107504" y="5171380"/>
            <a:ext cx="8712967" cy="964580"/>
          </a:xfrm>
          <a:prstGeom prst="cloudCallout">
            <a:avLst>
              <a:gd name="adj1" fmla="val -28985"/>
              <a:gd name="adj2" fmla="val -96657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bg2">
                    <a:lumMod val="25000"/>
                  </a:schemeClr>
                </a:solidFill>
                <a:latin typeface="Arial Black" panose="020B0A04020102020204" pitchFamily="34" charset="0"/>
              </a:rPr>
              <a:t>A Less </a:t>
            </a:r>
            <a:r>
              <a:rPr lang="en-US" altLang="ja-JP" dirty="0">
                <a:solidFill>
                  <a:schemeClr val="bg2">
                    <a:lumMod val="25000"/>
                  </a:schemeClr>
                </a:solidFill>
                <a:latin typeface="Arial Black" panose="020B0A04020102020204" pitchFamily="34" charset="0"/>
              </a:rPr>
              <a:t>Effect in the South Branching </a:t>
            </a:r>
            <a:r>
              <a:rPr lang="en-US" altLang="ja-JP" dirty="0" smtClean="0">
                <a:solidFill>
                  <a:schemeClr val="bg2">
                    <a:lumMod val="25000"/>
                  </a:schemeClr>
                </a:solidFill>
                <a:latin typeface="Arial Black" panose="020B0A04020102020204" pitchFamily="34" charset="0"/>
              </a:rPr>
              <a:t>Model</a:t>
            </a:r>
          </a:p>
          <a:p>
            <a:pPr algn="ctr"/>
            <a:r>
              <a:rPr kumimoji="1" lang="en-US" altLang="ja-JP" dirty="0" smtClean="0">
                <a:solidFill>
                  <a:schemeClr val="bg2">
                    <a:lumMod val="25000"/>
                  </a:schemeClr>
                </a:solidFill>
                <a:latin typeface="Arial Black" panose="020B0A04020102020204" pitchFamily="34" charset="0"/>
              </a:rPr>
              <a:t>(50% RNP4 Capability)</a:t>
            </a:r>
            <a:endParaRPr kumimoji="1" lang="ja-JP" altLang="en-US" dirty="0">
              <a:solidFill>
                <a:schemeClr val="bg2">
                  <a:lumMod val="2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31" name="角丸四角形吹き出し 30"/>
          <p:cNvSpPr/>
          <p:nvPr/>
        </p:nvSpPr>
        <p:spPr>
          <a:xfrm>
            <a:off x="2846322" y="3414381"/>
            <a:ext cx="1440160" cy="589128"/>
          </a:xfrm>
          <a:prstGeom prst="wedgeRoundRectCallout">
            <a:avLst>
              <a:gd name="adj1" fmla="val -68376"/>
              <a:gd name="adj2" fmla="val 47563"/>
              <a:gd name="adj3" fmla="val 16667"/>
            </a:avLst>
          </a:prstGeom>
          <a:solidFill>
            <a:srgbClr val="7030A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Non-</a:t>
            </a:r>
            <a:r>
              <a:rPr kumimoji="1"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ideal altitude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4166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22" grpId="0" animBg="1"/>
      <p:bldP spid="25" grpId="0"/>
      <p:bldP spid="30" grpId="0" animBg="1"/>
      <p:bldP spid="3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en-US" altLang="ja-JP" sz="2800" dirty="0" smtClean="0"/>
              <a:t>RNP 4 installation rate</a:t>
            </a:r>
            <a:br>
              <a:rPr kumimoji="1" lang="en-US" altLang="ja-JP" sz="2800" dirty="0" smtClean="0"/>
            </a:br>
            <a:r>
              <a:rPr lang="en-US" altLang="ja-JP" sz="2800" dirty="0" smtClean="0"/>
              <a:t>-Whole Oceanic ATC Area (Fukuoka FIR)</a:t>
            </a:r>
            <a:endParaRPr kumimoji="1" lang="ja-JP" altLang="en-US" sz="2800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The IPACG meeting 40, Sep. 2014, Washington D. C.</a:t>
            </a:r>
            <a:endParaRPr lang="ja-JP" alt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8095" y="1600200"/>
            <a:ext cx="640781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5683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sz="2800" dirty="0"/>
              <a:t>RNP 4 installation rate</a:t>
            </a:r>
            <a:br>
              <a:rPr lang="en-US" altLang="ja-JP" sz="2800" dirty="0"/>
            </a:br>
            <a:r>
              <a:rPr lang="en-US" altLang="ja-JP" sz="2800" dirty="0" smtClean="0"/>
              <a:t>-Flight heading NA (Fukuoka </a:t>
            </a:r>
            <a:r>
              <a:rPr lang="en-US" altLang="ja-JP" sz="2800" dirty="0"/>
              <a:t>FIR)</a:t>
            </a:r>
            <a:endParaRPr kumimoji="1" lang="ja-JP" altLang="en-US" sz="2800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The IPACG meeting 40, Sep. 2014, Washington D. C.</a:t>
            </a:r>
            <a:endParaRPr lang="ja-JP" alt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8095" y="1600200"/>
            <a:ext cx="640781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角丸四角形吹き出し 2"/>
          <p:cNvSpPr/>
          <p:nvPr/>
        </p:nvSpPr>
        <p:spPr>
          <a:xfrm>
            <a:off x="3779912" y="1655596"/>
            <a:ext cx="5184576" cy="630360"/>
          </a:xfrm>
          <a:prstGeom prst="wedgeRoundRectCallout">
            <a:avLst>
              <a:gd name="adj1" fmla="val 13971"/>
              <a:gd name="adj2" fmla="val 105051"/>
              <a:gd name="adj3" fmla="val 16667"/>
            </a:avLst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dirty="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In June of 2014, RNP4 installation rate was 80% </a:t>
            </a:r>
            <a:endParaRPr lang="en-US" altLang="ja-JP" sz="1400" dirty="0" smtClean="0">
              <a:solidFill>
                <a:schemeClr val="tx1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altLang="ja-JP" sz="1400" dirty="0" smtClean="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in </a:t>
            </a:r>
            <a:r>
              <a:rPr lang="en-US" altLang="ja-JP" sz="1400" dirty="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destination to North American flights.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2638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UPRs or Random Flights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46348" y="4941168"/>
            <a:ext cx="8435280" cy="1184995"/>
          </a:xfrm>
        </p:spPr>
        <p:txBody>
          <a:bodyPr>
            <a:noAutofit/>
          </a:bodyPr>
          <a:lstStyle/>
          <a:p>
            <a:r>
              <a:rPr kumimoji="1" lang="en-US" altLang="ja-JP" sz="2000" dirty="0" smtClean="0"/>
              <a:t>More UPRs or Random flights at Track2 south side than north side</a:t>
            </a:r>
          </a:p>
          <a:p>
            <a:r>
              <a:rPr lang="en-US" altLang="ja-JP" sz="2000" dirty="0"/>
              <a:t>40%~50% non PACOTS for </a:t>
            </a:r>
            <a:r>
              <a:rPr lang="en-US" altLang="ja-JP" sz="2000" dirty="0" smtClean="0"/>
              <a:t>Hawaii</a:t>
            </a:r>
            <a:endParaRPr lang="en-US" altLang="ja-JP" sz="20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The IPACG meeting 40, Sep. 2014, Washington D. C.</a:t>
            </a:r>
            <a:endParaRPr lang="ja-JP" altLang="en-US" dirty="0"/>
          </a:p>
        </p:txBody>
      </p:sp>
      <p:graphicFrame>
        <p:nvGraphicFramePr>
          <p:cNvPr id="7" name="グラフ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54053266"/>
              </p:ext>
            </p:extLst>
          </p:nvPr>
        </p:nvGraphicFramePr>
        <p:xfrm>
          <a:off x="-868" y="1556792"/>
          <a:ext cx="3060000" cy="27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グラフ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3183112"/>
              </p:ext>
            </p:extLst>
          </p:nvPr>
        </p:nvGraphicFramePr>
        <p:xfrm>
          <a:off x="2933988" y="1537838"/>
          <a:ext cx="3060000" cy="27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グラフ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19975722"/>
              </p:ext>
            </p:extLst>
          </p:nvPr>
        </p:nvGraphicFramePr>
        <p:xfrm>
          <a:off x="5940152" y="1556792"/>
          <a:ext cx="3060000" cy="27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0" name="テキスト ボックス 9"/>
          <p:cNvSpPr txBox="1"/>
          <p:nvPr/>
        </p:nvSpPr>
        <p:spPr>
          <a:xfrm>
            <a:off x="755576" y="270892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latin typeface="Arial Black" panose="020B0A04020102020204" pitchFamily="34" charset="0"/>
              </a:rPr>
              <a:t>Average </a:t>
            </a:r>
            <a:r>
              <a:rPr kumimoji="1" lang="en-US" altLang="ja-JP" dirty="0" smtClean="0">
                <a:latin typeface="Arial Black" panose="020B0A04020102020204" pitchFamily="34" charset="0"/>
              </a:rPr>
              <a:t>10%</a:t>
            </a:r>
            <a:endParaRPr kumimoji="1" lang="ja-JP" altLang="en-US" dirty="0">
              <a:latin typeface="Arial Black" panose="020B0A04020102020204" pitchFamily="34" charset="0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491880" y="270892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latin typeface="Arial Black" panose="020B0A04020102020204" pitchFamily="34" charset="0"/>
              </a:rPr>
              <a:t>Average </a:t>
            </a:r>
            <a:r>
              <a:rPr kumimoji="1" lang="en-US" altLang="ja-JP" dirty="0" smtClean="0">
                <a:latin typeface="Arial Black" panose="020B0A04020102020204" pitchFamily="34" charset="0"/>
              </a:rPr>
              <a:t>17%</a:t>
            </a:r>
            <a:endParaRPr kumimoji="1" lang="ja-JP" altLang="en-US" dirty="0">
              <a:latin typeface="Arial Black" panose="020B0A04020102020204" pitchFamily="34" charset="0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660232" y="2739172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latin typeface="Arial Black" panose="020B0A04020102020204" pitchFamily="34" charset="0"/>
              </a:rPr>
              <a:t>Average 46</a:t>
            </a:r>
            <a:r>
              <a:rPr kumimoji="1" lang="en-US" altLang="ja-JP" dirty="0" smtClean="0">
                <a:latin typeface="Arial Black" panose="020B0A04020102020204" pitchFamily="34" charset="0"/>
              </a:rPr>
              <a:t>%</a:t>
            </a:r>
            <a:endParaRPr kumimoji="1" lang="ja-JP" altLang="en-US" dirty="0">
              <a:latin typeface="Arial Black" panose="020B0A04020102020204" pitchFamily="34" charset="0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79512" y="4293096"/>
            <a:ext cx="504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>
                <a:latin typeface="Arial Black" panose="020B0A04020102020204" pitchFamily="34" charset="0"/>
              </a:rPr>
              <a:t>One week each month, total 28days</a:t>
            </a:r>
          </a:p>
          <a:p>
            <a:r>
              <a:rPr lang="en-US" altLang="ja-JP" sz="1200" dirty="0" smtClean="0">
                <a:latin typeface="Arial Black" panose="020B0A04020102020204" pitchFamily="34" charset="0"/>
              </a:rPr>
              <a:t>East bound flights cross FIR BDY between 0700Z~2100Z</a:t>
            </a:r>
            <a:endParaRPr kumimoji="1" lang="en-US" altLang="ja-JP" sz="1200" dirty="0" smtClean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8827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Autofit/>
          </a:bodyPr>
          <a:lstStyle/>
          <a:p>
            <a:r>
              <a:rPr kumimoji="1" lang="en-US" altLang="ja-JP" sz="3200" dirty="0" smtClean="0"/>
              <a:t>Further experiment for IPACG/40</a:t>
            </a:r>
            <a:endParaRPr kumimoji="1" lang="ja-JP" altLang="en-US" sz="32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3312368"/>
          </a:xfrm>
        </p:spPr>
        <p:txBody>
          <a:bodyPr>
            <a:noAutofit/>
          </a:bodyPr>
          <a:lstStyle/>
          <a:p>
            <a:r>
              <a:rPr lang="en-US" altLang="ja-JP" sz="1800" dirty="0" smtClean="0"/>
              <a:t>Optimal cruising altitude is assigned by great use of 30/30 separation, </a:t>
            </a:r>
            <a:r>
              <a:rPr lang="en-US" altLang="ja-JP" sz="1800" dirty="0"/>
              <a:t>Even if there is traffic </a:t>
            </a:r>
            <a:r>
              <a:rPr lang="en-US" altLang="ja-JP" sz="1800" dirty="0" smtClean="0"/>
              <a:t>concentration.</a:t>
            </a:r>
          </a:p>
          <a:p>
            <a:r>
              <a:rPr kumimoji="1" lang="en-US" altLang="ja-JP" sz="1800" dirty="0" smtClean="0"/>
              <a:t>PACOTS Track 2 becomes the boundary, the procedure to determine PACOTS Track 2 is important.</a:t>
            </a:r>
          </a:p>
          <a:p>
            <a:pPr marL="0" indent="0">
              <a:buNone/>
            </a:pPr>
            <a:endParaRPr kumimoji="1" lang="en-US" altLang="ja-JP" sz="2000" dirty="0" smtClean="0"/>
          </a:p>
          <a:p>
            <a:pPr>
              <a:buBlip>
                <a:blip r:embed="rId3"/>
              </a:buBlip>
            </a:pPr>
            <a:r>
              <a:rPr lang="en-US" altLang="ja-JP" sz="2000" dirty="0" smtClean="0"/>
              <a:t>Further experiment was executed </a:t>
            </a:r>
          </a:p>
          <a:p>
            <a:pPr lvl="1">
              <a:buBlip>
                <a:blip r:embed="rId3"/>
              </a:buBlip>
            </a:pPr>
            <a:r>
              <a:rPr lang="en-US" altLang="ja-JP" sz="2400" dirty="0" smtClean="0"/>
              <a:t>80% of RNP4 capability Scenario</a:t>
            </a:r>
          </a:p>
          <a:p>
            <a:pPr lvl="1">
              <a:buBlip>
                <a:blip r:embed="rId3"/>
              </a:buBlip>
            </a:pPr>
            <a:r>
              <a:rPr lang="en-US" altLang="ja-JP" sz="2400" dirty="0" smtClean="0"/>
              <a:t>North Branch </a:t>
            </a:r>
          </a:p>
          <a:p>
            <a:pPr lvl="1">
              <a:buBlip>
                <a:blip r:embed="rId3"/>
              </a:buBlip>
            </a:pPr>
            <a:r>
              <a:rPr lang="en-US" altLang="ja-JP" sz="2400" dirty="0"/>
              <a:t>Track generating </a:t>
            </a:r>
            <a:r>
              <a:rPr lang="en-US" altLang="ja-JP" sz="2400" dirty="0" smtClean="0"/>
              <a:t>process</a:t>
            </a:r>
            <a:endParaRPr lang="en-US" altLang="ja-JP" sz="2400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The IPACG meeting 40, Sep. 2014, Washington D. C.</a:t>
            </a:r>
            <a:endParaRPr lang="ja-JP" altLang="en-US" dirty="0"/>
          </a:p>
        </p:txBody>
      </p:sp>
      <p:grpSp>
        <p:nvGrpSpPr>
          <p:cNvPr id="39" name="グループ化 38"/>
          <p:cNvGrpSpPr/>
          <p:nvPr/>
        </p:nvGrpSpPr>
        <p:grpSpPr>
          <a:xfrm>
            <a:off x="4932040" y="4570338"/>
            <a:ext cx="3791958" cy="921723"/>
            <a:chOff x="467544" y="1196752"/>
            <a:chExt cx="5976664" cy="1291726"/>
          </a:xfrm>
        </p:grpSpPr>
        <p:pic>
          <p:nvPicPr>
            <p:cNvPr id="40" name="Picture 3" descr="C:\Users\h-hirabayashi.ENRI\AppData\Local\Microsoft\Windows\Temporary Internet Files\Content.IE5\DOV0K4WM\MC900174377[1].wmf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24790" y="1196752"/>
              <a:ext cx="1519418" cy="12204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1" name="フリーフォーム 40"/>
            <p:cNvSpPr/>
            <p:nvPr/>
          </p:nvSpPr>
          <p:spPr>
            <a:xfrm rot="450897">
              <a:off x="1879356" y="1657550"/>
              <a:ext cx="3028950" cy="548640"/>
            </a:xfrm>
            <a:custGeom>
              <a:avLst/>
              <a:gdLst>
                <a:gd name="connsiteX0" fmla="*/ 0 w 3028950"/>
                <a:gd name="connsiteY0" fmla="*/ 548640 h 548640"/>
                <a:gd name="connsiteX1" fmla="*/ 628650 w 3028950"/>
                <a:gd name="connsiteY1" fmla="*/ 228600 h 548640"/>
                <a:gd name="connsiteX2" fmla="*/ 1474470 w 3028950"/>
                <a:gd name="connsiteY2" fmla="*/ 11430 h 548640"/>
                <a:gd name="connsiteX3" fmla="*/ 2434590 w 3028950"/>
                <a:gd name="connsiteY3" fmla="*/ 0 h 548640"/>
                <a:gd name="connsiteX4" fmla="*/ 3028950 w 3028950"/>
                <a:gd name="connsiteY4" fmla="*/ 91440 h 548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28950" h="548640">
                  <a:moveTo>
                    <a:pt x="0" y="548640"/>
                  </a:moveTo>
                  <a:lnTo>
                    <a:pt x="628650" y="228600"/>
                  </a:lnTo>
                  <a:lnTo>
                    <a:pt x="1474470" y="11430"/>
                  </a:lnTo>
                  <a:lnTo>
                    <a:pt x="2434590" y="0"/>
                  </a:lnTo>
                  <a:lnTo>
                    <a:pt x="3028950" y="91440"/>
                  </a:lnTo>
                </a:path>
              </a:pathLst>
            </a:custGeom>
            <a:noFill/>
            <a:ln w="38100">
              <a:solidFill>
                <a:srgbClr val="FFC000"/>
              </a:solidFill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42" name="フリーフォーム 41"/>
            <p:cNvSpPr/>
            <p:nvPr/>
          </p:nvSpPr>
          <p:spPr>
            <a:xfrm rot="734188">
              <a:off x="1879355" y="1553836"/>
              <a:ext cx="3028950" cy="548640"/>
            </a:xfrm>
            <a:custGeom>
              <a:avLst/>
              <a:gdLst>
                <a:gd name="connsiteX0" fmla="*/ 0 w 3028950"/>
                <a:gd name="connsiteY0" fmla="*/ 548640 h 548640"/>
                <a:gd name="connsiteX1" fmla="*/ 628650 w 3028950"/>
                <a:gd name="connsiteY1" fmla="*/ 228600 h 548640"/>
                <a:gd name="connsiteX2" fmla="*/ 1474470 w 3028950"/>
                <a:gd name="connsiteY2" fmla="*/ 11430 h 548640"/>
                <a:gd name="connsiteX3" fmla="*/ 2434590 w 3028950"/>
                <a:gd name="connsiteY3" fmla="*/ 0 h 548640"/>
                <a:gd name="connsiteX4" fmla="*/ 3028950 w 3028950"/>
                <a:gd name="connsiteY4" fmla="*/ 91440 h 548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28950" h="548640">
                  <a:moveTo>
                    <a:pt x="0" y="548640"/>
                  </a:moveTo>
                  <a:lnTo>
                    <a:pt x="628650" y="228600"/>
                  </a:lnTo>
                  <a:lnTo>
                    <a:pt x="1474470" y="11430"/>
                  </a:lnTo>
                  <a:lnTo>
                    <a:pt x="2434590" y="0"/>
                  </a:lnTo>
                  <a:lnTo>
                    <a:pt x="3028950" y="91440"/>
                  </a:lnTo>
                </a:path>
              </a:pathLst>
            </a:custGeom>
            <a:noFill/>
            <a:ln w="38100">
              <a:solidFill>
                <a:srgbClr val="FF0066"/>
              </a:solidFill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43" name="フリーフォーム 42"/>
            <p:cNvSpPr/>
            <p:nvPr/>
          </p:nvSpPr>
          <p:spPr>
            <a:xfrm rot="196357">
              <a:off x="1866500" y="1778296"/>
              <a:ext cx="3028950" cy="548640"/>
            </a:xfrm>
            <a:custGeom>
              <a:avLst/>
              <a:gdLst>
                <a:gd name="connsiteX0" fmla="*/ 0 w 3028950"/>
                <a:gd name="connsiteY0" fmla="*/ 548640 h 548640"/>
                <a:gd name="connsiteX1" fmla="*/ 628650 w 3028950"/>
                <a:gd name="connsiteY1" fmla="*/ 228600 h 548640"/>
                <a:gd name="connsiteX2" fmla="*/ 1474470 w 3028950"/>
                <a:gd name="connsiteY2" fmla="*/ 11430 h 548640"/>
                <a:gd name="connsiteX3" fmla="*/ 2434590 w 3028950"/>
                <a:gd name="connsiteY3" fmla="*/ 0 h 548640"/>
                <a:gd name="connsiteX4" fmla="*/ 3028950 w 3028950"/>
                <a:gd name="connsiteY4" fmla="*/ 91440 h 548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28950" h="548640">
                  <a:moveTo>
                    <a:pt x="0" y="548640"/>
                  </a:moveTo>
                  <a:lnTo>
                    <a:pt x="628650" y="228600"/>
                  </a:lnTo>
                  <a:lnTo>
                    <a:pt x="1474470" y="11430"/>
                  </a:lnTo>
                  <a:lnTo>
                    <a:pt x="2434590" y="0"/>
                  </a:lnTo>
                  <a:lnTo>
                    <a:pt x="3028950" y="91440"/>
                  </a:lnTo>
                </a:path>
              </a:pathLst>
            </a:custGeom>
            <a:noFill/>
            <a:ln w="38100">
              <a:solidFill>
                <a:srgbClr val="00B0F0"/>
              </a:solidFill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44" name="テキスト ボックス 43"/>
            <p:cNvSpPr txBox="1"/>
            <p:nvPr/>
          </p:nvSpPr>
          <p:spPr>
            <a:xfrm>
              <a:off x="467544" y="1360015"/>
              <a:ext cx="1872208" cy="4369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100" dirty="0" smtClean="0">
                  <a:solidFill>
                    <a:srgbClr val="FF0000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Priority Trk3</a:t>
              </a:r>
              <a:endParaRPr kumimoji="1" lang="ja-JP" altLang="en-US" sz="1100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45" name="テキスト ボックス 44"/>
            <p:cNvSpPr txBox="1"/>
            <p:nvPr/>
          </p:nvSpPr>
          <p:spPr>
            <a:xfrm>
              <a:off x="467544" y="1696024"/>
              <a:ext cx="1872208" cy="4369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100" dirty="0" smtClean="0">
                  <a:solidFill>
                    <a:srgbClr val="FFC000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Priority Trk2</a:t>
              </a:r>
              <a:endParaRPr kumimoji="1" lang="ja-JP" altLang="en-US" sz="1100" dirty="0">
                <a:solidFill>
                  <a:srgbClr val="FFC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46" name="テキスト ボックス 45"/>
            <p:cNvSpPr txBox="1"/>
            <p:nvPr/>
          </p:nvSpPr>
          <p:spPr>
            <a:xfrm>
              <a:off x="467544" y="2051556"/>
              <a:ext cx="1944217" cy="4369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100" dirty="0" smtClean="0">
                  <a:solidFill>
                    <a:srgbClr val="00B0F0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Priority Trk1</a:t>
              </a:r>
              <a:endParaRPr kumimoji="1" lang="ja-JP" altLang="en-US" sz="1100" dirty="0">
                <a:solidFill>
                  <a:srgbClr val="00B0F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47" name="星 5 46"/>
            <p:cNvSpPr/>
            <p:nvPr/>
          </p:nvSpPr>
          <p:spPr>
            <a:xfrm>
              <a:off x="5180225" y="2017400"/>
              <a:ext cx="216024" cy="194320"/>
            </a:xfrm>
            <a:prstGeom prst="star5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48" name="星 5 47"/>
            <p:cNvSpPr/>
            <p:nvPr/>
          </p:nvSpPr>
          <p:spPr>
            <a:xfrm>
              <a:off x="5003653" y="1876074"/>
              <a:ext cx="216024" cy="194320"/>
            </a:xfrm>
            <a:prstGeom prst="star5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49" name="星 5 48"/>
            <p:cNvSpPr/>
            <p:nvPr/>
          </p:nvSpPr>
          <p:spPr>
            <a:xfrm>
              <a:off x="4889921" y="1276880"/>
              <a:ext cx="216024" cy="194320"/>
            </a:xfrm>
            <a:prstGeom prst="star5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50" name="星 5 49"/>
            <p:cNvSpPr/>
            <p:nvPr/>
          </p:nvSpPr>
          <p:spPr>
            <a:xfrm>
              <a:off x="5605567" y="2017400"/>
              <a:ext cx="216024" cy="194320"/>
            </a:xfrm>
            <a:prstGeom prst="star5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</p:grpSp>
      <p:grpSp>
        <p:nvGrpSpPr>
          <p:cNvPr id="51" name="グループ化 50"/>
          <p:cNvGrpSpPr/>
          <p:nvPr/>
        </p:nvGrpSpPr>
        <p:grpSpPr>
          <a:xfrm>
            <a:off x="706505" y="4561948"/>
            <a:ext cx="3024336" cy="1006340"/>
            <a:chOff x="2020087" y="3406949"/>
            <a:chExt cx="4787568" cy="1467358"/>
          </a:xfrm>
        </p:grpSpPr>
        <p:pic>
          <p:nvPicPr>
            <p:cNvPr id="52" name="Picture 3" descr="C:\Users\h-hirabayashi.ENRI\AppData\Local\Microsoft\Windows\Temporary Internet Files\Content.IE5\DOV0K4WM\MC900174377[1].wmf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8237" y="3429000"/>
              <a:ext cx="1519418" cy="12204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3" name="星 5 52"/>
            <p:cNvSpPr/>
            <p:nvPr/>
          </p:nvSpPr>
          <p:spPr>
            <a:xfrm>
              <a:off x="5543672" y="4249648"/>
              <a:ext cx="216024" cy="194320"/>
            </a:xfrm>
            <a:prstGeom prst="star5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54" name="星 5 53"/>
            <p:cNvSpPr/>
            <p:nvPr/>
          </p:nvSpPr>
          <p:spPr>
            <a:xfrm>
              <a:off x="5367100" y="4108322"/>
              <a:ext cx="216024" cy="194320"/>
            </a:xfrm>
            <a:prstGeom prst="star5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55" name="星 5 54"/>
            <p:cNvSpPr/>
            <p:nvPr/>
          </p:nvSpPr>
          <p:spPr>
            <a:xfrm>
              <a:off x="5253368" y="3509128"/>
              <a:ext cx="216024" cy="194320"/>
            </a:xfrm>
            <a:prstGeom prst="star5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56" name="星 5 55"/>
            <p:cNvSpPr/>
            <p:nvPr/>
          </p:nvSpPr>
          <p:spPr>
            <a:xfrm>
              <a:off x="5969014" y="4249648"/>
              <a:ext cx="216024" cy="194320"/>
            </a:xfrm>
            <a:prstGeom prst="star5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57" name="フリーフォーム 56"/>
            <p:cNvSpPr/>
            <p:nvPr/>
          </p:nvSpPr>
          <p:spPr>
            <a:xfrm rot="21306503">
              <a:off x="2145975" y="3704368"/>
              <a:ext cx="3028950" cy="548640"/>
            </a:xfrm>
            <a:custGeom>
              <a:avLst/>
              <a:gdLst>
                <a:gd name="connsiteX0" fmla="*/ 0 w 3028950"/>
                <a:gd name="connsiteY0" fmla="*/ 548640 h 548640"/>
                <a:gd name="connsiteX1" fmla="*/ 628650 w 3028950"/>
                <a:gd name="connsiteY1" fmla="*/ 228600 h 548640"/>
                <a:gd name="connsiteX2" fmla="*/ 1474470 w 3028950"/>
                <a:gd name="connsiteY2" fmla="*/ 11430 h 548640"/>
                <a:gd name="connsiteX3" fmla="*/ 2434590 w 3028950"/>
                <a:gd name="connsiteY3" fmla="*/ 0 h 548640"/>
                <a:gd name="connsiteX4" fmla="*/ 3028950 w 3028950"/>
                <a:gd name="connsiteY4" fmla="*/ 91440 h 548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28950" h="548640">
                  <a:moveTo>
                    <a:pt x="0" y="548640"/>
                  </a:moveTo>
                  <a:lnTo>
                    <a:pt x="628650" y="228600"/>
                  </a:lnTo>
                  <a:lnTo>
                    <a:pt x="1474470" y="11430"/>
                  </a:lnTo>
                  <a:lnTo>
                    <a:pt x="2434590" y="0"/>
                  </a:lnTo>
                  <a:lnTo>
                    <a:pt x="3028950" y="91440"/>
                  </a:lnTo>
                </a:path>
              </a:pathLst>
            </a:custGeom>
            <a:noFill/>
            <a:ln w="38100">
              <a:solidFill>
                <a:srgbClr val="FF0066"/>
              </a:solidFill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58" name="フリーフォーム 57"/>
            <p:cNvSpPr/>
            <p:nvPr/>
          </p:nvSpPr>
          <p:spPr>
            <a:xfrm rot="230174">
              <a:off x="2176162" y="3961760"/>
              <a:ext cx="3028950" cy="548640"/>
            </a:xfrm>
            <a:custGeom>
              <a:avLst/>
              <a:gdLst>
                <a:gd name="connsiteX0" fmla="*/ 0 w 3028950"/>
                <a:gd name="connsiteY0" fmla="*/ 548640 h 548640"/>
                <a:gd name="connsiteX1" fmla="*/ 628650 w 3028950"/>
                <a:gd name="connsiteY1" fmla="*/ 228600 h 548640"/>
                <a:gd name="connsiteX2" fmla="*/ 1474470 w 3028950"/>
                <a:gd name="connsiteY2" fmla="*/ 11430 h 548640"/>
                <a:gd name="connsiteX3" fmla="*/ 2434590 w 3028950"/>
                <a:gd name="connsiteY3" fmla="*/ 0 h 548640"/>
                <a:gd name="connsiteX4" fmla="*/ 3028950 w 3028950"/>
                <a:gd name="connsiteY4" fmla="*/ 91440 h 548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28950" h="548640">
                  <a:moveTo>
                    <a:pt x="0" y="548640"/>
                  </a:moveTo>
                  <a:lnTo>
                    <a:pt x="628650" y="228600"/>
                  </a:lnTo>
                  <a:lnTo>
                    <a:pt x="1474470" y="11430"/>
                  </a:lnTo>
                  <a:lnTo>
                    <a:pt x="2434590" y="0"/>
                  </a:lnTo>
                  <a:lnTo>
                    <a:pt x="3028950" y="91440"/>
                  </a:lnTo>
                </a:path>
              </a:pathLst>
            </a:custGeom>
            <a:noFill/>
            <a:ln w="38100">
              <a:solidFill>
                <a:srgbClr val="FF0066"/>
              </a:solidFill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59" name="フリーフォーム 58"/>
            <p:cNvSpPr/>
            <p:nvPr/>
          </p:nvSpPr>
          <p:spPr>
            <a:xfrm rot="484007">
              <a:off x="2219246" y="4070856"/>
              <a:ext cx="3028950" cy="548640"/>
            </a:xfrm>
            <a:custGeom>
              <a:avLst/>
              <a:gdLst>
                <a:gd name="connsiteX0" fmla="*/ 0 w 3028950"/>
                <a:gd name="connsiteY0" fmla="*/ 548640 h 548640"/>
                <a:gd name="connsiteX1" fmla="*/ 628650 w 3028950"/>
                <a:gd name="connsiteY1" fmla="*/ 228600 h 548640"/>
                <a:gd name="connsiteX2" fmla="*/ 1474470 w 3028950"/>
                <a:gd name="connsiteY2" fmla="*/ 11430 h 548640"/>
                <a:gd name="connsiteX3" fmla="*/ 2434590 w 3028950"/>
                <a:gd name="connsiteY3" fmla="*/ 0 h 548640"/>
                <a:gd name="connsiteX4" fmla="*/ 3028950 w 3028950"/>
                <a:gd name="connsiteY4" fmla="*/ 91440 h 548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28950" h="548640">
                  <a:moveTo>
                    <a:pt x="0" y="548640"/>
                  </a:moveTo>
                  <a:lnTo>
                    <a:pt x="628650" y="228600"/>
                  </a:lnTo>
                  <a:lnTo>
                    <a:pt x="1474470" y="11430"/>
                  </a:lnTo>
                  <a:lnTo>
                    <a:pt x="2434590" y="0"/>
                  </a:lnTo>
                  <a:lnTo>
                    <a:pt x="3028950" y="91440"/>
                  </a:lnTo>
                </a:path>
              </a:pathLst>
            </a:custGeom>
            <a:noFill/>
            <a:ln w="38100">
              <a:solidFill>
                <a:srgbClr val="FF0066"/>
              </a:solidFill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60" name="フローチャート : 判断 59"/>
            <p:cNvSpPr/>
            <p:nvPr/>
          </p:nvSpPr>
          <p:spPr>
            <a:xfrm>
              <a:off x="2020087" y="4302642"/>
              <a:ext cx="216024" cy="224144"/>
            </a:xfrm>
            <a:prstGeom prst="flowChartDecision">
              <a:avLst/>
            </a:prstGeom>
            <a:solidFill>
              <a:srgbClr val="FF0066"/>
            </a:solidFill>
            <a:ln>
              <a:solidFill>
                <a:srgbClr val="FF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61" name="テキスト ボックス 60"/>
            <p:cNvSpPr txBox="1"/>
            <p:nvPr/>
          </p:nvSpPr>
          <p:spPr>
            <a:xfrm>
              <a:off x="3660451" y="3406949"/>
              <a:ext cx="744635" cy="7981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100" dirty="0" smtClean="0">
                  <a:solidFill>
                    <a:srgbClr val="FF0000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Trk1</a:t>
              </a:r>
              <a:endParaRPr kumimoji="1" lang="ja-JP" altLang="en-US" sz="1100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62" name="テキスト ボックス 61"/>
            <p:cNvSpPr txBox="1"/>
            <p:nvPr/>
          </p:nvSpPr>
          <p:spPr>
            <a:xfrm>
              <a:off x="3660451" y="3703448"/>
              <a:ext cx="744635" cy="7981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100" dirty="0" smtClean="0">
                  <a:solidFill>
                    <a:srgbClr val="FF0000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Trk2</a:t>
              </a:r>
              <a:endParaRPr kumimoji="1" lang="ja-JP" altLang="en-US" sz="1100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63" name="テキスト ボックス 62"/>
            <p:cNvSpPr txBox="1"/>
            <p:nvPr/>
          </p:nvSpPr>
          <p:spPr>
            <a:xfrm>
              <a:off x="3768397" y="4076160"/>
              <a:ext cx="744635" cy="7981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100" dirty="0" smtClean="0">
                  <a:solidFill>
                    <a:srgbClr val="FF0000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Trk3</a:t>
              </a:r>
              <a:endParaRPr kumimoji="1" lang="ja-JP" altLang="en-US" sz="1100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</p:grpSp>
      <p:sp>
        <p:nvSpPr>
          <p:cNvPr id="5" name="テキスト ボックス 4"/>
          <p:cNvSpPr txBox="1"/>
          <p:nvPr/>
        </p:nvSpPr>
        <p:spPr>
          <a:xfrm>
            <a:off x="452964" y="5713511"/>
            <a:ext cx="36566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>
                <a:latin typeface="Arial Black" panose="020B0A04020102020204" pitchFamily="34" charset="0"/>
              </a:rPr>
              <a:t>Track 1, 2, 3 have a same gateway</a:t>
            </a:r>
            <a:endParaRPr kumimoji="1" lang="ja-JP" altLang="en-US" sz="1400" dirty="0">
              <a:latin typeface="Arial Black" panose="020B0A04020102020204" pitchFamily="34" charset="0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4960305" y="5713511"/>
            <a:ext cx="24200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>
                <a:latin typeface="Arial Black" panose="020B0A04020102020204" pitchFamily="34" charset="0"/>
              </a:rPr>
              <a:t>Three pattern Track 2 </a:t>
            </a:r>
            <a:endParaRPr kumimoji="1" lang="ja-JP" altLang="en-US" sz="1400" dirty="0">
              <a:latin typeface="Arial Black" panose="020B0A04020102020204" pitchFamily="34" charset="0"/>
            </a:endParaRPr>
          </a:p>
        </p:txBody>
      </p:sp>
      <p:sp>
        <p:nvSpPr>
          <p:cNvPr id="6" name="右矢印 5"/>
          <p:cNvSpPr/>
          <p:nvPr/>
        </p:nvSpPr>
        <p:spPr>
          <a:xfrm>
            <a:off x="4283968" y="4711262"/>
            <a:ext cx="288032" cy="484632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9020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rmAutofit/>
          </a:bodyPr>
          <a:lstStyle/>
          <a:p>
            <a:r>
              <a:rPr kumimoji="1" lang="en-US" altLang="ja-JP" sz="4000" dirty="0" smtClean="0"/>
              <a:t>Simulation Conditions</a:t>
            </a:r>
            <a:endParaRPr kumimoji="1" lang="ja-JP" altLang="en-US" sz="40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496" y="980728"/>
            <a:ext cx="4824536" cy="1487820"/>
          </a:xfrm>
        </p:spPr>
        <p:txBody>
          <a:bodyPr>
            <a:normAutofit/>
          </a:bodyPr>
          <a:lstStyle/>
          <a:p>
            <a:r>
              <a:rPr lang="en-US" altLang="ja-JP" sz="1800" dirty="0" smtClean="0"/>
              <a:t>THREE patterns</a:t>
            </a:r>
          </a:p>
          <a:p>
            <a:pPr lvl="1"/>
            <a:r>
              <a:rPr kumimoji="1" lang="en-US" altLang="ja-JP" sz="1600" dirty="0" smtClean="0"/>
              <a:t>Pattern “</a:t>
            </a:r>
            <a:r>
              <a:rPr kumimoji="1" lang="en-US" altLang="ja-JP" sz="1600" dirty="0" smtClean="0">
                <a:solidFill>
                  <a:srgbClr val="00B0F0"/>
                </a:solidFill>
              </a:rPr>
              <a:t>W1</a:t>
            </a:r>
            <a:r>
              <a:rPr kumimoji="1" lang="en-US" altLang="ja-JP" sz="1600" dirty="0" smtClean="0"/>
              <a:t>” Priority Track 1</a:t>
            </a:r>
          </a:p>
          <a:p>
            <a:pPr lvl="1"/>
            <a:r>
              <a:rPr lang="en-US" altLang="ja-JP" sz="1600" dirty="0" smtClean="0"/>
              <a:t>Pattern “</a:t>
            </a:r>
            <a:r>
              <a:rPr lang="en-US" altLang="ja-JP" sz="1600" dirty="0" smtClean="0">
                <a:solidFill>
                  <a:schemeClr val="accent6">
                    <a:lumMod val="75000"/>
                  </a:schemeClr>
                </a:solidFill>
              </a:rPr>
              <a:t>W2</a:t>
            </a:r>
            <a:r>
              <a:rPr lang="en-US" altLang="ja-JP" sz="1600" dirty="0" smtClean="0"/>
              <a:t>” Priority Track 2</a:t>
            </a:r>
          </a:p>
          <a:p>
            <a:pPr lvl="1"/>
            <a:r>
              <a:rPr kumimoji="1" lang="en-US" altLang="ja-JP" sz="1600" dirty="0" smtClean="0"/>
              <a:t>Pattern “</a:t>
            </a:r>
            <a:r>
              <a:rPr kumimoji="1" lang="en-US" altLang="ja-JP" sz="1600" dirty="0" smtClean="0">
                <a:solidFill>
                  <a:srgbClr val="FF0000"/>
                </a:solidFill>
              </a:rPr>
              <a:t>W3</a:t>
            </a:r>
            <a:r>
              <a:rPr kumimoji="1" lang="en-US" altLang="ja-JP" sz="1600" dirty="0" smtClean="0"/>
              <a:t>” Priority Track 3</a:t>
            </a: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The IPACG meeting 40, Sep. 2014, Washington D. C.</a:t>
            </a:r>
            <a:endParaRPr lang="ja-JP" altLang="en-US" dirty="0"/>
          </a:p>
        </p:txBody>
      </p:sp>
      <p:grpSp>
        <p:nvGrpSpPr>
          <p:cNvPr id="5" name="グループ化 4"/>
          <p:cNvGrpSpPr>
            <a:grpSpLocks noChangeAspect="1"/>
          </p:cNvGrpSpPr>
          <p:nvPr/>
        </p:nvGrpSpPr>
        <p:grpSpPr>
          <a:xfrm>
            <a:off x="323528" y="2492896"/>
            <a:ext cx="3717646" cy="764664"/>
            <a:chOff x="764275" y="1340768"/>
            <a:chExt cx="6196083" cy="1274440"/>
          </a:xfrm>
        </p:grpSpPr>
        <p:grpSp>
          <p:nvGrpSpPr>
            <p:cNvPr id="6" name="グループ化 5"/>
            <p:cNvGrpSpPr/>
            <p:nvPr/>
          </p:nvGrpSpPr>
          <p:grpSpPr>
            <a:xfrm>
              <a:off x="764275" y="1340768"/>
              <a:ext cx="6196083" cy="1274440"/>
              <a:chOff x="764275" y="1340768"/>
              <a:chExt cx="6196083" cy="1274440"/>
            </a:xfrm>
          </p:grpSpPr>
          <p:sp>
            <p:nvSpPr>
              <p:cNvPr id="8" name="正方形/長方形 7"/>
              <p:cNvSpPr/>
              <p:nvPr/>
            </p:nvSpPr>
            <p:spPr>
              <a:xfrm>
                <a:off x="791570" y="1340768"/>
                <a:ext cx="6168788" cy="127444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フリーフォーム 8"/>
              <p:cNvSpPr/>
              <p:nvPr/>
            </p:nvSpPr>
            <p:spPr>
              <a:xfrm>
                <a:off x="791570" y="1615670"/>
                <a:ext cx="6168788" cy="805218"/>
              </a:xfrm>
              <a:custGeom>
                <a:avLst/>
                <a:gdLst>
                  <a:gd name="connsiteX0" fmla="*/ 13648 w 6168788"/>
                  <a:gd name="connsiteY0" fmla="*/ 436728 h 805218"/>
                  <a:gd name="connsiteX1" fmla="*/ 1364776 w 6168788"/>
                  <a:gd name="connsiteY1" fmla="*/ 95534 h 805218"/>
                  <a:gd name="connsiteX2" fmla="*/ 2674961 w 6168788"/>
                  <a:gd name="connsiteY2" fmla="*/ 0 h 805218"/>
                  <a:gd name="connsiteX3" fmla="*/ 4804012 w 6168788"/>
                  <a:gd name="connsiteY3" fmla="*/ 54591 h 805218"/>
                  <a:gd name="connsiteX4" fmla="*/ 6168788 w 6168788"/>
                  <a:gd name="connsiteY4" fmla="*/ 423081 h 805218"/>
                  <a:gd name="connsiteX5" fmla="*/ 6168788 w 6168788"/>
                  <a:gd name="connsiteY5" fmla="*/ 791570 h 805218"/>
                  <a:gd name="connsiteX6" fmla="*/ 4817660 w 6168788"/>
                  <a:gd name="connsiteY6" fmla="*/ 368490 h 805218"/>
                  <a:gd name="connsiteX7" fmla="*/ 3057099 w 6168788"/>
                  <a:gd name="connsiteY7" fmla="*/ 300251 h 805218"/>
                  <a:gd name="connsiteX8" fmla="*/ 1514902 w 6168788"/>
                  <a:gd name="connsiteY8" fmla="*/ 382137 h 805218"/>
                  <a:gd name="connsiteX9" fmla="*/ 0 w 6168788"/>
                  <a:gd name="connsiteY9" fmla="*/ 805218 h 805218"/>
                  <a:gd name="connsiteX10" fmla="*/ 13648 w 6168788"/>
                  <a:gd name="connsiteY10" fmla="*/ 436728 h 805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168788" h="805218">
                    <a:moveTo>
                      <a:pt x="13648" y="436728"/>
                    </a:moveTo>
                    <a:lnTo>
                      <a:pt x="1364776" y="95534"/>
                    </a:lnTo>
                    <a:lnTo>
                      <a:pt x="2674961" y="0"/>
                    </a:lnTo>
                    <a:lnTo>
                      <a:pt x="4804012" y="54591"/>
                    </a:lnTo>
                    <a:lnTo>
                      <a:pt x="6168788" y="423081"/>
                    </a:lnTo>
                    <a:lnTo>
                      <a:pt x="6168788" y="791570"/>
                    </a:lnTo>
                    <a:lnTo>
                      <a:pt x="4817660" y="368490"/>
                    </a:lnTo>
                    <a:lnTo>
                      <a:pt x="3057099" y="300251"/>
                    </a:lnTo>
                    <a:lnTo>
                      <a:pt x="1514902" y="382137"/>
                    </a:lnTo>
                    <a:lnTo>
                      <a:pt x="0" y="805218"/>
                    </a:lnTo>
                    <a:lnTo>
                      <a:pt x="13648" y="43672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フリーフォーム 9"/>
              <p:cNvSpPr/>
              <p:nvPr/>
            </p:nvSpPr>
            <p:spPr>
              <a:xfrm>
                <a:off x="764275" y="1746913"/>
                <a:ext cx="6182435" cy="477672"/>
              </a:xfrm>
              <a:custGeom>
                <a:avLst/>
                <a:gdLst>
                  <a:gd name="connsiteX0" fmla="*/ 0 w 6182435"/>
                  <a:gd name="connsiteY0" fmla="*/ 477672 h 477672"/>
                  <a:gd name="connsiteX1" fmla="*/ 1433015 w 6182435"/>
                  <a:gd name="connsiteY1" fmla="*/ 95535 h 477672"/>
                  <a:gd name="connsiteX2" fmla="*/ 3057098 w 6182435"/>
                  <a:gd name="connsiteY2" fmla="*/ 0 h 477672"/>
                  <a:gd name="connsiteX3" fmla="*/ 4831307 w 6182435"/>
                  <a:gd name="connsiteY3" fmla="*/ 68239 h 477672"/>
                  <a:gd name="connsiteX4" fmla="*/ 6182435 w 6182435"/>
                  <a:gd name="connsiteY4" fmla="*/ 423081 h 477672"/>
                  <a:gd name="connsiteX5" fmla="*/ 6182435 w 6182435"/>
                  <a:gd name="connsiteY5" fmla="*/ 423081 h 477672"/>
                  <a:gd name="connsiteX6" fmla="*/ 6182435 w 6182435"/>
                  <a:gd name="connsiteY6" fmla="*/ 423081 h 477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182435" h="477672">
                    <a:moveTo>
                      <a:pt x="0" y="477672"/>
                    </a:moveTo>
                    <a:lnTo>
                      <a:pt x="1433015" y="95535"/>
                    </a:lnTo>
                    <a:lnTo>
                      <a:pt x="3057098" y="0"/>
                    </a:lnTo>
                    <a:lnTo>
                      <a:pt x="4831307" y="68239"/>
                    </a:lnTo>
                    <a:lnTo>
                      <a:pt x="6182435" y="423081"/>
                    </a:lnTo>
                    <a:lnTo>
                      <a:pt x="6182435" y="423081"/>
                    </a:lnTo>
                    <a:lnTo>
                      <a:pt x="6182435" y="423081"/>
                    </a:lnTo>
                  </a:path>
                </a:pathLst>
              </a:cu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" name="フリーフォーム 6"/>
            <p:cNvSpPr/>
            <p:nvPr/>
          </p:nvSpPr>
          <p:spPr>
            <a:xfrm>
              <a:off x="795647" y="1947553"/>
              <a:ext cx="6139543" cy="641268"/>
            </a:xfrm>
            <a:custGeom>
              <a:avLst/>
              <a:gdLst>
                <a:gd name="connsiteX0" fmla="*/ 0 w 6139543"/>
                <a:gd name="connsiteY0" fmla="*/ 486889 h 641268"/>
                <a:gd name="connsiteX1" fmla="*/ 1484415 w 6139543"/>
                <a:gd name="connsiteY1" fmla="*/ 59377 h 641268"/>
                <a:gd name="connsiteX2" fmla="*/ 3016332 w 6139543"/>
                <a:gd name="connsiteY2" fmla="*/ 0 h 641268"/>
                <a:gd name="connsiteX3" fmla="*/ 4797631 w 6139543"/>
                <a:gd name="connsiteY3" fmla="*/ 320634 h 641268"/>
                <a:gd name="connsiteX4" fmla="*/ 6139543 w 6139543"/>
                <a:gd name="connsiteY4" fmla="*/ 641268 h 641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39543" h="641268">
                  <a:moveTo>
                    <a:pt x="0" y="486889"/>
                  </a:moveTo>
                  <a:lnTo>
                    <a:pt x="1484415" y="59377"/>
                  </a:lnTo>
                  <a:lnTo>
                    <a:pt x="3016332" y="0"/>
                  </a:lnTo>
                  <a:lnTo>
                    <a:pt x="4797631" y="320634"/>
                  </a:lnTo>
                  <a:lnTo>
                    <a:pt x="6139543" y="641268"/>
                  </a:lnTo>
                </a:path>
              </a:pathLst>
            </a:custGeom>
            <a:noFill/>
            <a:ln>
              <a:solidFill>
                <a:schemeClr val="accent2">
                  <a:lumMod val="50000"/>
                </a:schemeClr>
              </a:solidFill>
              <a:tailEnd type="triangl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1" name="フリーフォーム 10"/>
          <p:cNvSpPr/>
          <p:nvPr/>
        </p:nvSpPr>
        <p:spPr>
          <a:xfrm>
            <a:off x="339844" y="2633602"/>
            <a:ext cx="3692106" cy="276045"/>
          </a:xfrm>
          <a:custGeom>
            <a:avLst/>
            <a:gdLst>
              <a:gd name="connsiteX0" fmla="*/ 0 w 3692106"/>
              <a:gd name="connsiteY0" fmla="*/ 276045 h 276045"/>
              <a:gd name="connsiteX1" fmla="*/ 767751 w 3692106"/>
              <a:gd name="connsiteY1" fmla="*/ 60385 h 276045"/>
              <a:gd name="connsiteX2" fmla="*/ 1733910 w 3692106"/>
              <a:gd name="connsiteY2" fmla="*/ 0 h 276045"/>
              <a:gd name="connsiteX3" fmla="*/ 2924355 w 3692106"/>
              <a:gd name="connsiteY3" fmla="*/ 51758 h 276045"/>
              <a:gd name="connsiteX4" fmla="*/ 3692106 w 3692106"/>
              <a:gd name="connsiteY4" fmla="*/ 69011 h 276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92106" h="276045">
                <a:moveTo>
                  <a:pt x="0" y="276045"/>
                </a:moveTo>
                <a:lnTo>
                  <a:pt x="767751" y="60385"/>
                </a:lnTo>
                <a:lnTo>
                  <a:pt x="1733910" y="0"/>
                </a:lnTo>
                <a:lnTo>
                  <a:pt x="2924355" y="51758"/>
                </a:lnTo>
                <a:lnTo>
                  <a:pt x="3692106" y="69011"/>
                </a:lnTo>
              </a:path>
            </a:pathLst>
          </a:custGeom>
          <a:noFill/>
          <a:ln>
            <a:solidFill>
              <a:schemeClr val="accent2">
                <a:lumMod val="50000"/>
              </a:schemeClr>
            </a:solidFill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2" name="グループ化 11"/>
          <p:cNvGrpSpPr/>
          <p:nvPr/>
        </p:nvGrpSpPr>
        <p:grpSpPr>
          <a:xfrm>
            <a:off x="323524" y="3642469"/>
            <a:ext cx="3717650" cy="764664"/>
            <a:chOff x="683568" y="3162672"/>
            <a:chExt cx="6196083" cy="1274440"/>
          </a:xfrm>
        </p:grpSpPr>
        <p:sp>
          <p:nvSpPr>
            <p:cNvPr id="13" name="正方形/長方形 12"/>
            <p:cNvSpPr/>
            <p:nvPr/>
          </p:nvSpPr>
          <p:spPr>
            <a:xfrm>
              <a:off x="710863" y="3162672"/>
              <a:ext cx="6168788" cy="127444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 13"/>
            <p:cNvSpPr/>
            <p:nvPr/>
          </p:nvSpPr>
          <p:spPr>
            <a:xfrm>
              <a:off x="710863" y="3437574"/>
              <a:ext cx="6168788" cy="805218"/>
            </a:xfrm>
            <a:custGeom>
              <a:avLst/>
              <a:gdLst>
                <a:gd name="connsiteX0" fmla="*/ 13648 w 6168788"/>
                <a:gd name="connsiteY0" fmla="*/ 436728 h 805218"/>
                <a:gd name="connsiteX1" fmla="*/ 1364776 w 6168788"/>
                <a:gd name="connsiteY1" fmla="*/ 95534 h 805218"/>
                <a:gd name="connsiteX2" fmla="*/ 2674961 w 6168788"/>
                <a:gd name="connsiteY2" fmla="*/ 0 h 805218"/>
                <a:gd name="connsiteX3" fmla="*/ 4804012 w 6168788"/>
                <a:gd name="connsiteY3" fmla="*/ 54591 h 805218"/>
                <a:gd name="connsiteX4" fmla="*/ 6168788 w 6168788"/>
                <a:gd name="connsiteY4" fmla="*/ 423081 h 805218"/>
                <a:gd name="connsiteX5" fmla="*/ 6168788 w 6168788"/>
                <a:gd name="connsiteY5" fmla="*/ 791570 h 805218"/>
                <a:gd name="connsiteX6" fmla="*/ 4817660 w 6168788"/>
                <a:gd name="connsiteY6" fmla="*/ 368490 h 805218"/>
                <a:gd name="connsiteX7" fmla="*/ 3057099 w 6168788"/>
                <a:gd name="connsiteY7" fmla="*/ 300251 h 805218"/>
                <a:gd name="connsiteX8" fmla="*/ 1514902 w 6168788"/>
                <a:gd name="connsiteY8" fmla="*/ 382137 h 805218"/>
                <a:gd name="connsiteX9" fmla="*/ 0 w 6168788"/>
                <a:gd name="connsiteY9" fmla="*/ 805218 h 805218"/>
                <a:gd name="connsiteX10" fmla="*/ 13648 w 6168788"/>
                <a:gd name="connsiteY10" fmla="*/ 436728 h 805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168788" h="805218">
                  <a:moveTo>
                    <a:pt x="13648" y="436728"/>
                  </a:moveTo>
                  <a:lnTo>
                    <a:pt x="1364776" y="95534"/>
                  </a:lnTo>
                  <a:lnTo>
                    <a:pt x="2674961" y="0"/>
                  </a:lnTo>
                  <a:lnTo>
                    <a:pt x="4804012" y="54591"/>
                  </a:lnTo>
                  <a:lnTo>
                    <a:pt x="6168788" y="423081"/>
                  </a:lnTo>
                  <a:lnTo>
                    <a:pt x="6168788" y="791570"/>
                  </a:lnTo>
                  <a:lnTo>
                    <a:pt x="4817660" y="368490"/>
                  </a:lnTo>
                  <a:lnTo>
                    <a:pt x="3057099" y="300251"/>
                  </a:lnTo>
                  <a:lnTo>
                    <a:pt x="1514902" y="382137"/>
                  </a:lnTo>
                  <a:lnTo>
                    <a:pt x="0" y="805218"/>
                  </a:lnTo>
                  <a:lnTo>
                    <a:pt x="13648" y="436728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 14"/>
            <p:cNvSpPr/>
            <p:nvPr/>
          </p:nvSpPr>
          <p:spPr>
            <a:xfrm>
              <a:off x="683568" y="3568817"/>
              <a:ext cx="6182435" cy="477672"/>
            </a:xfrm>
            <a:custGeom>
              <a:avLst/>
              <a:gdLst>
                <a:gd name="connsiteX0" fmla="*/ 0 w 6182435"/>
                <a:gd name="connsiteY0" fmla="*/ 477672 h 477672"/>
                <a:gd name="connsiteX1" fmla="*/ 1433015 w 6182435"/>
                <a:gd name="connsiteY1" fmla="*/ 95535 h 477672"/>
                <a:gd name="connsiteX2" fmla="*/ 3057098 w 6182435"/>
                <a:gd name="connsiteY2" fmla="*/ 0 h 477672"/>
                <a:gd name="connsiteX3" fmla="*/ 4831307 w 6182435"/>
                <a:gd name="connsiteY3" fmla="*/ 68239 h 477672"/>
                <a:gd name="connsiteX4" fmla="*/ 6182435 w 6182435"/>
                <a:gd name="connsiteY4" fmla="*/ 423081 h 477672"/>
                <a:gd name="connsiteX5" fmla="*/ 6182435 w 6182435"/>
                <a:gd name="connsiteY5" fmla="*/ 423081 h 477672"/>
                <a:gd name="connsiteX6" fmla="*/ 6182435 w 6182435"/>
                <a:gd name="connsiteY6" fmla="*/ 423081 h 477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82435" h="477672">
                  <a:moveTo>
                    <a:pt x="0" y="477672"/>
                  </a:moveTo>
                  <a:lnTo>
                    <a:pt x="1433015" y="95535"/>
                  </a:lnTo>
                  <a:lnTo>
                    <a:pt x="3057098" y="0"/>
                  </a:lnTo>
                  <a:lnTo>
                    <a:pt x="4831307" y="68239"/>
                  </a:lnTo>
                  <a:lnTo>
                    <a:pt x="6182435" y="423081"/>
                  </a:lnTo>
                  <a:lnTo>
                    <a:pt x="6182435" y="423081"/>
                  </a:lnTo>
                  <a:lnTo>
                    <a:pt x="6182435" y="423081"/>
                  </a:ln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6" name="フリーフォーム 15"/>
          <p:cNvSpPr/>
          <p:nvPr/>
        </p:nvSpPr>
        <p:spPr>
          <a:xfrm>
            <a:off x="1181668" y="3939426"/>
            <a:ext cx="2842953" cy="470262"/>
          </a:xfrm>
          <a:custGeom>
            <a:avLst/>
            <a:gdLst>
              <a:gd name="connsiteX0" fmla="*/ 0 w 4738254"/>
              <a:gd name="connsiteY0" fmla="*/ 0 h 783771"/>
              <a:gd name="connsiteX1" fmla="*/ 1650670 w 4738254"/>
              <a:gd name="connsiteY1" fmla="*/ 83127 h 783771"/>
              <a:gd name="connsiteX2" fmla="*/ 3396343 w 4738254"/>
              <a:gd name="connsiteY2" fmla="*/ 391886 h 783771"/>
              <a:gd name="connsiteX3" fmla="*/ 4738254 w 4738254"/>
              <a:gd name="connsiteY3" fmla="*/ 783771 h 783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38254" h="783771">
                <a:moveTo>
                  <a:pt x="0" y="0"/>
                </a:moveTo>
                <a:lnTo>
                  <a:pt x="1650670" y="83127"/>
                </a:lnTo>
                <a:lnTo>
                  <a:pt x="3396343" y="391886"/>
                </a:lnTo>
                <a:lnTo>
                  <a:pt x="4738254" y="783771"/>
                </a:lnTo>
              </a:path>
            </a:pathLst>
          </a:custGeom>
          <a:noFill/>
          <a:ln>
            <a:solidFill>
              <a:schemeClr val="accent2">
                <a:lumMod val="50000"/>
              </a:schemeClr>
            </a:solidFill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7" name="直線コネクタ 16"/>
          <p:cNvCxnSpPr>
            <a:stCxn id="16" idx="2"/>
            <a:endCxn id="15" idx="4"/>
          </p:cNvCxnSpPr>
          <p:nvPr/>
        </p:nvCxnSpPr>
        <p:spPr>
          <a:xfrm flipV="1">
            <a:off x="3219474" y="4140004"/>
            <a:ext cx="813511" cy="34553"/>
          </a:xfrm>
          <a:prstGeom prst="line">
            <a:avLst/>
          </a:prstGeom>
          <a:ln w="19050">
            <a:solidFill>
              <a:schemeClr val="accent2">
                <a:lumMod val="50000"/>
              </a:schemeClr>
            </a:solidFill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2" descr="C:\Users\h-hirabayashi.ENRI\AppData\Local\Microsoft\Windows\Temporary Internet Files\Content.IE5\60WRQEXO\MC900228093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9906" y="3915237"/>
            <a:ext cx="323885" cy="259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3" descr="C:\Users\h-hirabayashi.ENRI\AppData\Local\Microsoft\Windows\Temporary Internet Files\Content.IE5\661SYPHI\MC900303675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4151" y="4054640"/>
            <a:ext cx="184156" cy="185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テキスト ボックス 19"/>
          <p:cNvSpPr txBox="1"/>
          <p:nvPr/>
        </p:nvSpPr>
        <p:spPr>
          <a:xfrm>
            <a:off x="619675" y="3750784"/>
            <a:ext cx="9012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 err="1" smtClean="0">
                <a:solidFill>
                  <a:srgbClr val="FF0000"/>
                </a:solidFill>
              </a:rPr>
              <a:t>Trk</a:t>
            </a:r>
            <a:r>
              <a:rPr kumimoji="1" lang="en-US" altLang="ja-JP" sz="1400" b="1" dirty="0" smtClean="0">
                <a:solidFill>
                  <a:srgbClr val="FF0000"/>
                </a:solidFill>
              </a:rPr>
              <a:t> 2</a:t>
            </a:r>
            <a:endParaRPr kumimoji="1" lang="ja-JP" altLang="en-US" sz="1400" b="1" dirty="0">
              <a:solidFill>
                <a:srgbClr val="FF0000"/>
              </a:solidFill>
            </a:endParaRPr>
          </a:p>
        </p:txBody>
      </p:sp>
      <p:sp>
        <p:nvSpPr>
          <p:cNvPr id="21" name="フリーフォーム 20"/>
          <p:cNvSpPr/>
          <p:nvPr/>
        </p:nvSpPr>
        <p:spPr>
          <a:xfrm>
            <a:off x="2097481" y="3833123"/>
            <a:ext cx="1932317" cy="51759"/>
          </a:xfrm>
          <a:custGeom>
            <a:avLst/>
            <a:gdLst>
              <a:gd name="connsiteX0" fmla="*/ 0 w 1932317"/>
              <a:gd name="connsiteY0" fmla="*/ 51759 h 51759"/>
              <a:gd name="connsiteX1" fmla="*/ 1164566 w 1932317"/>
              <a:gd name="connsiteY1" fmla="*/ 0 h 51759"/>
              <a:gd name="connsiteX2" fmla="*/ 1932317 w 1932317"/>
              <a:gd name="connsiteY2" fmla="*/ 17253 h 51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32317" h="51759">
                <a:moveTo>
                  <a:pt x="0" y="51759"/>
                </a:moveTo>
                <a:lnTo>
                  <a:pt x="1164566" y="0"/>
                </a:lnTo>
                <a:lnTo>
                  <a:pt x="1932317" y="17253"/>
                </a:lnTo>
              </a:path>
            </a:pathLst>
          </a:custGeom>
          <a:noFill/>
          <a:ln>
            <a:solidFill>
              <a:schemeClr val="accent2">
                <a:lumMod val="50000"/>
              </a:schemeClr>
            </a:solidFill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2" name="Picture 2" descr="C:\Users\h-hirabayashi.ENRI\AppData\Local\Microsoft\Windows\Temporary Internet Files\Content.IE5\60WRQEXO\MC900228093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4" y="3578759"/>
            <a:ext cx="323885" cy="259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テキスト ボックス 22"/>
          <p:cNvSpPr txBox="1"/>
          <p:nvPr/>
        </p:nvSpPr>
        <p:spPr>
          <a:xfrm>
            <a:off x="600247" y="2591625"/>
            <a:ext cx="11366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 err="1" smtClean="0">
                <a:solidFill>
                  <a:srgbClr val="FF0000"/>
                </a:solidFill>
              </a:rPr>
              <a:t>Trk</a:t>
            </a:r>
            <a:r>
              <a:rPr kumimoji="1" lang="en-US" altLang="ja-JP" sz="1400" b="1" dirty="0" smtClean="0">
                <a:solidFill>
                  <a:srgbClr val="FF0000"/>
                </a:solidFill>
              </a:rPr>
              <a:t> 2</a:t>
            </a:r>
            <a:endParaRPr kumimoji="1" lang="ja-JP" altLang="en-US" sz="1400" b="1" dirty="0">
              <a:solidFill>
                <a:srgbClr val="FF0000"/>
              </a:solidFill>
            </a:endParaRPr>
          </a:p>
        </p:txBody>
      </p:sp>
      <p:cxnSp>
        <p:nvCxnSpPr>
          <p:cNvPr id="24" name="直線コネクタ 23"/>
          <p:cNvCxnSpPr>
            <a:endCxn id="14" idx="4"/>
          </p:cNvCxnSpPr>
          <p:nvPr/>
        </p:nvCxnSpPr>
        <p:spPr>
          <a:xfrm>
            <a:off x="3321094" y="3859002"/>
            <a:ext cx="720080" cy="202257"/>
          </a:xfrm>
          <a:prstGeom prst="line">
            <a:avLst/>
          </a:prstGeom>
          <a:ln w="19050">
            <a:solidFill>
              <a:schemeClr val="accent2">
                <a:lumMod val="50000"/>
              </a:schemeClr>
            </a:solidFill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3" descr="C:\Users\h-hirabayashi.ENRI\AppData\Local\Microsoft\Windows\Temporary Internet Files\Content.IE5\661SYPHI\MC900303675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2586" y="3869536"/>
            <a:ext cx="184156" cy="185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6" name="グループ化 25"/>
          <p:cNvGrpSpPr/>
          <p:nvPr/>
        </p:nvGrpSpPr>
        <p:grpSpPr>
          <a:xfrm>
            <a:off x="4697501" y="1151401"/>
            <a:ext cx="3791958" cy="921723"/>
            <a:chOff x="467544" y="1196752"/>
            <a:chExt cx="5976664" cy="1291726"/>
          </a:xfrm>
        </p:grpSpPr>
        <p:pic>
          <p:nvPicPr>
            <p:cNvPr id="27" name="Picture 3" descr="C:\Users\h-hirabayashi.ENRI\AppData\Local\Microsoft\Windows\Temporary Internet Files\Content.IE5\DOV0K4WM\MC900174377[1].wmf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24790" y="1196752"/>
              <a:ext cx="1519418" cy="12204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8" name="フリーフォーム 27"/>
            <p:cNvSpPr/>
            <p:nvPr/>
          </p:nvSpPr>
          <p:spPr>
            <a:xfrm rot="450897">
              <a:off x="1879356" y="1657550"/>
              <a:ext cx="3028950" cy="548640"/>
            </a:xfrm>
            <a:custGeom>
              <a:avLst/>
              <a:gdLst>
                <a:gd name="connsiteX0" fmla="*/ 0 w 3028950"/>
                <a:gd name="connsiteY0" fmla="*/ 548640 h 548640"/>
                <a:gd name="connsiteX1" fmla="*/ 628650 w 3028950"/>
                <a:gd name="connsiteY1" fmla="*/ 228600 h 548640"/>
                <a:gd name="connsiteX2" fmla="*/ 1474470 w 3028950"/>
                <a:gd name="connsiteY2" fmla="*/ 11430 h 548640"/>
                <a:gd name="connsiteX3" fmla="*/ 2434590 w 3028950"/>
                <a:gd name="connsiteY3" fmla="*/ 0 h 548640"/>
                <a:gd name="connsiteX4" fmla="*/ 3028950 w 3028950"/>
                <a:gd name="connsiteY4" fmla="*/ 91440 h 548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28950" h="548640">
                  <a:moveTo>
                    <a:pt x="0" y="548640"/>
                  </a:moveTo>
                  <a:lnTo>
                    <a:pt x="628650" y="228600"/>
                  </a:lnTo>
                  <a:lnTo>
                    <a:pt x="1474470" y="11430"/>
                  </a:lnTo>
                  <a:lnTo>
                    <a:pt x="2434590" y="0"/>
                  </a:lnTo>
                  <a:lnTo>
                    <a:pt x="3028950" y="91440"/>
                  </a:lnTo>
                </a:path>
              </a:pathLst>
            </a:custGeom>
            <a:noFill/>
            <a:ln w="38100">
              <a:solidFill>
                <a:srgbClr val="FFC000"/>
              </a:solidFill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29" name="フリーフォーム 28"/>
            <p:cNvSpPr/>
            <p:nvPr/>
          </p:nvSpPr>
          <p:spPr>
            <a:xfrm rot="734188">
              <a:off x="1879355" y="1553836"/>
              <a:ext cx="3028950" cy="548640"/>
            </a:xfrm>
            <a:custGeom>
              <a:avLst/>
              <a:gdLst>
                <a:gd name="connsiteX0" fmla="*/ 0 w 3028950"/>
                <a:gd name="connsiteY0" fmla="*/ 548640 h 548640"/>
                <a:gd name="connsiteX1" fmla="*/ 628650 w 3028950"/>
                <a:gd name="connsiteY1" fmla="*/ 228600 h 548640"/>
                <a:gd name="connsiteX2" fmla="*/ 1474470 w 3028950"/>
                <a:gd name="connsiteY2" fmla="*/ 11430 h 548640"/>
                <a:gd name="connsiteX3" fmla="*/ 2434590 w 3028950"/>
                <a:gd name="connsiteY3" fmla="*/ 0 h 548640"/>
                <a:gd name="connsiteX4" fmla="*/ 3028950 w 3028950"/>
                <a:gd name="connsiteY4" fmla="*/ 91440 h 548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28950" h="548640">
                  <a:moveTo>
                    <a:pt x="0" y="548640"/>
                  </a:moveTo>
                  <a:lnTo>
                    <a:pt x="628650" y="228600"/>
                  </a:lnTo>
                  <a:lnTo>
                    <a:pt x="1474470" y="11430"/>
                  </a:lnTo>
                  <a:lnTo>
                    <a:pt x="2434590" y="0"/>
                  </a:lnTo>
                  <a:lnTo>
                    <a:pt x="3028950" y="91440"/>
                  </a:lnTo>
                </a:path>
              </a:pathLst>
            </a:custGeom>
            <a:noFill/>
            <a:ln w="38100">
              <a:solidFill>
                <a:srgbClr val="FF0066"/>
              </a:solidFill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30" name="フリーフォーム 29"/>
            <p:cNvSpPr/>
            <p:nvPr/>
          </p:nvSpPr>
          <p:spPr>
            <a:xfrm rot="196357">
              <a:off x="1866500" y="1778296"/>
              <a:ext cx="3028950" cy="548640"/>
            </a:xfrm>
            <a:custGeom>
              <a:avLst/>
              <a:gdLst>
                <a:gd name="connsiteX0" fmla="*/ 0 w 3028950"/>
                <a:gd name="connsiteY0" fmla="*/ 548640 h 548640"/>
                <a:gd name="connsiteX1" fmla="*/ 628650 w 3028950"/>
                <a:gd name="connsiteY1" fmla="*/ 228600 h 548640"/>
                <a:gd name="connsiteX2" fmla="*/ 1474470 w 3028950"/>
                <a:gd name="connsiteY2" fmla="*/ 11430 h 548640"/>
                <a:gd name="connsiteX3" fmla="*/ 2434590 w 3028950"/>
                <a:gd name="connsiteY3" fmla="*/ 0 h 548640"/>
                <a:gd name="connsiteX4" fmla="*/ 3028950 w 3028950"/>
                <a:gd name="connsiteY4" fmla="*/ 91440 h 548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28950" h="548640">
                  <a:moveTo>
                    <a:pt x="0" y="548640"/>
                  </a:moveTo>
                  <a:lnTo>
                    <a:pt x="628650" y="228600"/>
                  </a:lnTo>
                  <a:lnTo>
                    <a:pt x="1474470" y="11430"/>
                  </a:lnTo>
                  <a:lnTo>
                    <a:pt x="2434590" y="0"/>
                  </a:lnTo>
                  <a:lnTo>
                    <a:pt x="3028950" y="91440"/>
                  </a:lnTo>
                </a:path>
              </a:pathLst>
            </a:custGeom>
            <a:noFill/>
            <a:ln w="38100">
              <a:solidFill>
                <a:srgbClr val="00B0F0"/>
              </a:solidFill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31" name="テキスト ボックス 30"/>
            <p:cNvSpPr txBox="1"/>
            <p:nvPr/>
          </p:nvSpPr>
          <p:spPr>
            <a:xfrm>
              <a:off x="467544" y="1360015"/>
              <a:ext cx="1872208" cy="4369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100" dirty="0" smtClean="0">
                  <a:solidFill>
                    <a:srgbClr val="FF0000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Priority Trk3</a:t>
              </a:r>
              <a:endParaRPr kumimoji="1" lang="ja-JP" altLang="en-US" sz="1100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32" name="テキスト ボックス 31"/>
            <p:cNvSpPr txBox="1"/>
            <p:nvPr/>
          </p:nvSpPr>
          <p:spPr>
            <a:xfrm>
              <a:off x="467544" y="1696024"/>
              <a:ext cx="1872208" cy="4369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100" dirty="0" smtClean="0">
                  <a:solidFill>
                    <a:srgbClr val="FFC000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Priority Trk2</a:t>
              </a:r>
              <a:endParaRPr kumimoji="1" lang="ja-JP" altLang="en-US" sz="1100" dirty="0">
                <a:solidFill>
                  <a:srgbClr val="FFC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33" name="テキスト ボックス 32"/>
            <p:cNvSpPr txBox="1"/>
            <p:nvPr/>
          </p:nvSpPr>
          <p:spPr>
            <a:xfrm>
              <a:off x="467544" y="2051556"/>
              <a:ext cx="1944217" cy="4369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100" dirty="0" smtClean="0">
                  <a:solidFill>
                    <a:srgbClr val="00B0F0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Priority Trk1</a:t>
              </a:r>
              <a:endParaRPr kumimoji="1" lang="ja-JP" altLang="en-US" sz="1100" dirty="0">
                <a:solidFill>
                  <a:srgbClr val="00B0F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34" name="星 5 33"/>
            <p:cNvSpPr/>
            <p:nvPr/>
          </p:nvSpPr>
          <p:spPr>
            <a:xfrm>
              <a:off x="5180225" y="2017400"/>
              <a:ext cx="216024" cy="194320"/>
            </a:xfrm>
            <a:prstGeom prst="star5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35" name="星 5 34"/>
            <p:cNvSpPr/>
            <p:nvPr/>
          </p:nvSpPr>
          <p:spPr>
            <a:xfrm>
              <a:off x="5003653" y="1876074"/>
              <a:ext cx="216024" cy="194320"/>
            </a:xfrm>
            <a:prstGeom prst="star5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36" name="星 5 35"/>
            <p:cNvSpPr/>
            <p:nvPr/>
          </p:nvSpPr>
          <p:spPr>
            <a:xfrm>
              <a:off x="4889921" y="1276880"/>
              <a:ext cx="216024" cy="194320"/>
            </a:xfrm>
            <a:prstGeom prst="star5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37" name="星 5 36"/>
            <p:cNvSpPr/>
            <p:nvPr/>
          </p:nvSpPr>
          <p:spPr>
            <a:xfrm>
              <a:off x="5605567" y="2017400"/>
              <a:ext cx="216024" cy="194320"/>
            </a:xfrm>
            <a:prstGeom prst="star5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38" name="コンテンツ プレースホルダー 2"/>
          <p:cNvSpPr txBox="1">
            <a:spLocks/>
          </p:cNvSpPr>
          <p:nvPr/>
        </p:nvSpPr>
        <p:spPr>
          <a:xfrm>
            <a:off x="4085975" y="2727297"/>
            <a:ext cx="4936279" cy="15829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Arial Black" panose="020B0A04020102020204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Arial Black" panose="020B0A040201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Arial Black" panose="020B0A040201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Arial Black" panose="020B0A040201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Arial Black" panose="020B0A040201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800" dirty="0" smtClean="0"/>
              <a:t>TWO Models</a:t>
            </a:r>
            <a:endParaRPr lang="en-US" altLang="ja-JP" sz="1800" dirty="0"/>
          </a:p>
          <a:p>
            <a:pPr lvl="1"/>
            <a:r>
              <a:rPr lang="en-US" altLang="ja-JP" sz="1600" dirty="0" smtClean="0"/>
              <a:t>Model </a:t>
            </a:r>
            <a:r>
              <a:rPr lang="en-US" altLang="ja-JP" sz="1600" dirty="0" smtClean="0">
                <a:solidFill>
                  <a:srgbClr val="00B050"/>
                </a:solidFill>
              </a:rPr>
              <a:t>N</a:t>
            </a:r>
            <a:r>
              <a:rPr lang="en-US" altLang="ja-JP" sz="1600" dirty="0" smtClean="0"/>
              <a:t> Baseline</a:t>
            </a:r>
          </a:p>
          <a:p>
            <a:pPr lvl="1"/>
            <a:r>
              <a:rPr lang="en-US" altLang="ja-JP" sz="1600" dirty="0" smtClean="0"/>
              <a:t>Model </a:t>
            </a:r>
            <a:r>
              <a:rPr lang="en-US" altLang="ja-JP" sz="1600" dirty="0" smtClean="0">
                <a:solidFill>
                  <a:srgbClr val="FF3300"/>
                </a:solidFill>
              </a:rPr>
              <a:t>B</a:t>
            </a:r>
            <a:r>
              <a:rPr lang="en-US" altLang="ja-JP" sz="1600" dirty="0" smtClean="0"/>
              <a:t> Branch Southward and Northward from PACOTS Track 2</a:t>
            </a:r>
          </a:p>
        </p:txBody>
      </p:sp>
      <p:sp>
        <p:nvSpPr>
          <p:cNvPr id="39" name="コンテンツ プレースホルダー 2"/>
          <p:cNvSpPr txBox="1">
            <a:spLocks/>
          </p:cNvSpPr>
          <p:nvPr/>
        </p:nvSpPr>
        <p:spPr>
          <a:xfrm>
            <a:off x="71496" y="4653136"/>
            <a:ext cx="3969678" cy="50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Arial Black" panose="020B0A04020102020204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Arial Black" panose="020B0A040201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Arial Black" panose="020B0A040201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Arial Black" panose="020B0A040201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Arial Black" panose="020B0A040201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800" dirty="0" smtClean="0"/>
              <a:t>152 flights, 80% of RNP4 </a:t>
            </a:r>
            <a:endParaRPr lang="en-US" altLang="ja-JP" sz="1600" dirty="0" smtClean="0"/>
          </a:p>
        </p:txBody>
      </p:sp>
      <p:graphicFrame>
        <p:nvGraphicFramePr>
          <p:cNvPr id="40" name="表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2020565"/>
              </p:ext>
            </p:extLst>
          </p:nvPr>
        </p:nvGraphicFramePr>
        <p:xfrm>
          <a:off x="1836038" y="5013176"/>
          <a:ext cx="6048330" cy="1231332"/>
        </p:xfrm>
        <a:graphic>
          <a:graphicData uri="http://schemas.openxmlformats.org/drawingml/2006/table">
            <a:tbl>
              <a:tblPr firstRow="1" firstCol="1" lastRow="1" bandRow="1">
                <a:tableStyleId>{00A15C55-8517-42AA-B614-E9B94910E393}</a:tableStyleId>
              </a:tblPr>
              <a:tblGrid>
                <a:gridCol w="1008055"/>
                <a:gridCol w="1008055"/>
                <a:gridCol w="1008055"/>
                <a:gridCol w="1008055"/>
                <a:gridCol w="1008055"/>
                <a:gridCol w="1008055"/>
              </a:tblGrid>
              <a:tr h="307833">
                <a:tc>
                  <a:txBody>
                    <a:bodyPr/>
                    <a:lstStyle/>
                    <a:p>
                      <a:endParaRPr kumimoji="1" lang="ja-JP" altLang="en-US" sz="1400" dirty="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rPr>
                        <a:t>PANC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rPr>
                        <a:t>KDFW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rPr>
                        <a:t>KSEA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rPr>
                        <a:t>KSFO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rPr>
                        <a:t>KLAX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</a:tr>
              <a:tr h="307833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rPr>
                        <a:t>RNP4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rPr>
                        <a:t>31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rPr>
                        <a:t>28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rPr>
                        <a:t>23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rPr>
                        <a:t>17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rPr>
                        <a:t>22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</a:tr>
              <a:tr h="307833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rPr>
                        <a:t>RNAV10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rPr>
                        <a:t>12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rPr>
                        <a:t>4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rPr>
                        <a:t>7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rPr>
                        <a:t>1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rPr>
                        <a:t>7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</a:tr>
              <a:tr h="307833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rPr>
                        <a:t>TOTAL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rPr>
                        <a:t>43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rPr>
                        <a:t>32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rPr>
                        <a:t>30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rPr>
                        <a:t>18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rPr>
                        <a:t>29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42" name="直線コネクタ 41"/>
          <p:cNvCxnSpPr/>
          <p:nvPr/>
        </p:nvCxnSpPr>
        <p:spPr>
          <a:xfrm>
            <a:off x="197543" y="2348880"/>
            <a:ext cx="8406905" cy="0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線コネクタ 44"/>
          <p:cNvCxnSpPr/>
          <p:nvPr/>
        </p:nvCxnSpPr>
        <p:spPr>
          <a:xfrm>
            <a:off x="197543" y="4653136"/>
            <a:ext cx="8406905" cy="0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スライド番号プレースホルダー 4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7948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rmAutofit/>
          </a:bodyPr>
          <a:lstStyle/>
          <a:p>
            <a:r>
              <a:rPr kumimoji="1" lang="en-US" altLang="ja-JP" sz="3600" dirty="0" smtClean="0"/>
              <a:t>Results 1</a:t>
            </a:r>
            <a:endParaRPr kumimoji="1" lang="ja-JP" altLang="en-US" sz="3600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The IPACG meeting 40, Sep. 2014, Washington D. C.</a:t>
            </a:r>
            <a:endParaRPr lang="ja-JP" altLang="en-US" dirty="0"/>
          </a:p>
        </p:txBody>
      </p:sp>
      <p:graphicFrame>
        <p:nvGraphicFramePr>
          <p:cNvPr id="5" name="グラフ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72577267"/>
              </p:ext>
            </p:extLst>
          </p:nvPr>
        </p:nvGraphicFramePr>
        <p:xfrm>
          <a:off x="35496" y="1421753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グラフ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27889857"/>
              </p:ext>
            </p:extLst>
          </p:nvPr>
        </p:nvGraphicFramePr>
        <p:xfrm>
          <a:off x="4427984" y="1421753"/>
          <a:ext cx="4577443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1026" name="Picture 2" descr="C:\Users\h-hirabayashi.ENRI\AppData\Local\Microsoft\Windows\Temporary Internet Files\Content.IE5\XGDABQK0\MC900437707[1].wmf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908720"/>
            <a:ext cx="447868" cy="537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h-hirabayashi.ENRI\AppData\Local\Microsoft\Windows\Temporary Internet Files\Content.IE5\KLU3GUG3\MC900298029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693" y="952954"/>
            <a:ext cx="891540" cy="492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コンテンツ プレースホルダー 2"/>
          <p:cNvSpPr txBox="1">
            <a:spLocks/>
          </p:cNvSpPr>
          <p:nvPr/>
        </p:nvSpPr>
        <p:spPr>
          <a:xfrm>
            <a:off x="323528" y="4846850"/>
            <a:ext cx="8712968" cy="15344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Arial Black" panose="020B0A04020102020204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Arial Black" panose="020B0A040201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Arial Black" panose="020B0A040201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Arial Black" panose="020B0A040201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Arial Black" panose="020B0A040201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800" dirty="0"/>
              <a:t>When PACOTS Tracks are generated to priority on Track2, good effect balance in flight time and fuel </a:t>
            </a:r>
            <a:r>
              <a:rPr lang="en-US" altLang="ja-JP" sz="1800" dirty="0" smtClean="0"/>
              <a:t>consumption.</a:t>
            </a:r>
          </a:p>
          <a:p>
            <a:r>
              <a:rPr lang="en-US" altLang="ja-JP" sz="1800" dirty="0" smtClean="0"/>
              <a:t>longer time and more fuel in Model N (Most Cases)</a:t>
            </a:r>
          </a:p>
          <a:p>
            <a:r>
              <a:rPr lang="en-US" altLang="ja-JP" sz="1800" dirty="0" smtClean="0"/>
              <a:t>Large difference between Model N and Model B in fuel consumption (“W2”, “W3”)</a:t>
            </a:r>
            <a:endParaRPr lang="ja-JP" altLang="en-US" sz="1800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8</a:t>
            </a:fld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835696" y="4138963"/>
            <a:ext cx="20162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>
                <a:latin typeface="Arial Black" panose="020B0A04020102020204" pitchFamily="34" charset="0"/>
              </a:rPr>
              <a:t>Total Flight Time</a:t>
            </a:r>
            <a:endParaRPr kumimoji="1" lang="ja-JP" altLang="en-US" sz="1400" dirty="0">
              <a:latin typeface="Arial Black" panose="020B0A04020102020204" pitchFamily="34" charset="0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156176" y="4108514"/>
            <a:ext cx="26642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>
                <a:latin typeface="Arial Black" panose="020B0A04020102020204" pitchFamily="34" charset="0"/>
              </a:rPr>
              <a:t>Total Fuel Consumption</a:t>
            </a:r>
            <a:endParaRPr kumimoji="1" lang="ja-JP" altLang="en-US" sz="1400" dirty="0">
              <a:latin typeface="Arial Black" panose="020B0A04020102020204" pitchFamily="34" charset="0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23528" y="4446740"/>
            <a:ext cx="756084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 smtClean="0">
                <a:latin typeface="Arial Black" panose="020B0A04020102020204" pitchFamily="34" charset="0"/>
              </a:rPr>
              <a:t>*Since each flight tracks were created by Minimum Time Track (MTT), shorter flight time not necessarily compare to low fuel consumptions.</a:t>
            </a:r>
            <a:endParaRPr kumimoji="1" lang="ja-JP" altLang="en-US" sz="11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1678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rmAutofit/>
          </a:bodyPr>
          <a:lstStyle/>
          <a:p>
            <a:r>
              <a:rPr kumimoji="1" lang="en-US" altLang="ja-JP" sz="3600" dirty="0" smtClean="0"/>
              <a:t>Results 2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67544" y="4653136"/>
            <a:ext cx="8229600" cy="1512168"/>
          </a:xfrm>
        </p:spPr>
        <p:txBody>
          <a:bodyPr>
            <a:normAutofit fontScale="62500" lnSpcReduction="20000"/>
          </a:bodyPr>
          <a:lstStyle/>
          <a:p>
            <a:r>
              <a:rPr lang="en-US" altLang="ja-JP" dirty="0" smtClean="0"/>
              <a:t>20%~25% of flights changed their cruising altitude</a:t>
            </a:r>
          </a:p>
          <a:p>
            <a:r>
              <a:rPr kumimoji="1" lang="en-US" altLang="ja-JP" dirty="0" smtClean="0"/>
              <a:t>“W1”</a:t>
            </a:r>
            <a:r>
              <a:rPr lang="ja-JP" altLang="en-US" dirty="0"/>
              <a:t> </a:t>
            </a:r>
            <a:r>
              <a:rPr lang="en-US" altLang="ja-JP" dirty="0" smtClean="0"/>
              <a:t>lowest numbers</a:t>
            </a:r>
          </a:p>
          <a:p>
            <a:r>
              <a:rPr kumimoji="1" lang="en-US" altLang="ja-JP" dirty="0" smtClean="0"/>
              <a:t>The most of change width is 1,000feet lower</a:t>
            </a:r>
          </a:p>
          <a:p>
            <a:r>
              <a:rPr lang="en-US" altLang="ja-JP" dirty="0" smtClean="0"/>
              <a:t>Almost no differences between Model B and Model N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The IPACG meeting 40, Sep. 2014, Washington D. C.</a:t>
            </a:r>
            <a:endParaRPr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9</a:t>
            </a:fld>
            <a:endParaRPr kumimoji="1" lang="ja-JP" altLang="en-US"/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9533438"/>
              </p:ext>
            </p:extLst>
          </p:nvPr>
        </p:nvGraphicFramePr>
        <p:xfrm>
          <a:off x="467544" y="1700808"/>
          <a:ext cx="8280920" cy="2682240"/>
        </p:xfrm>
        <a:graphic>
          <a:graphicData uri="http://schemas.openxmlformats.org/drawingml/2006/table">
            <a:tbl>
              <a:tblPr firstRow="1" firstCol="1" bandRow="1"/>
              <a:tblGrid>
                <a:gridCol w="1484957"/>
                <a:gridCol w="901379"/>
                <a:gridCol w="901379"/>
                <a:gridCol w="969236"/>
                <a:gridCol w="969236"/>
                <a:gridCol w="969236"/>
                <a:gridCol w="969236"/>
                <a:gridCol w="1116261"/>
              </a:tblGrid>
              <a:tr h="17145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  <a:ea typeface="ＭＳ 明朝"/>
                        </a:rPr>
                        <a:t>Change Width(Feet)</a:t>
                      </a:r>
                      <a:endParaRPr lang="ja-JP" sz="1800" dirty="0">
                        <a:effectLst/>
                        <a:latin typeface="Arial Black" panose="020B0A04020102020204" pitchFamily="34" charset="0"/>
                        <a:ea typeface="ＭＳ 明朝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  <a:ea typeface="ＭＳ 明朝"/>
                        </a:rPr>
                        <a:t>2,000</a:t>
                      </a:r>
                      <a:endParaRPr lang="ja-JP" sz="1800" dirty="0">
                        <a:effectLst/>
                        <a:latin typeface="Arial Black" panose="020B0A04020102020204" pitchFamily="34" charset="0"/>
                        <a:ea typeface="ＭＳ 明朝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  <a:ea typeface="ＭＳ 明朝"/>
                        </a:rPr>
                        <a:t>1,000</a:t>
                      </a:r>
                      <a:endParaRPr lang="ja-JP" sz="1800" dirty="0">
                        <a:effectLst/>
                        <a:latin typeface="Arial Black" panose="020B0A04020102020204" pitchFamily="34" charset="0"/>
                        <a:ea typeface="ＭＳ 明朝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  <a:ea typeface="ＭＳ 明朝"/>
                        </a:rPr>
                        <a:t>-1,000</a:t>
                      </a:r>
                      <a:endParaRPr lang="ja-JP" sz="1800" dirty="0">
                        <a:effectLst/>
                        <a:latin typeface="Arial Black" panose="020B0A04020102020204" pitchFamily="34" charset="0"/>
                        <a:ea typeface="ＭＳ 明朝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  <a:ea typeface="ＭＳ 明朝"/>
                        </a:rPr>
                        <a:t>-2,000</a:t>
                      </a:r>
                      <a:endParaRPr lang="ja-JP" sz="1800" dirty="0">
                        <a:effectLst/>
                        <a:latin typeface="Arial Black" panose="020B0A04020102020204" pitchFamily="34" charset="0"/>
                        <a:ea typeface="ＭＳ 明朝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  <a:ea typeface="ＭＳ 明朝"/>
                        </a:rPr>
                        <a:t>-3,000</a:t>
                      </a:r>
                      <a:endParaRPr lang="ja-JP" sz="1800" dirty="0">
                        <a:effectLst/>
                        <a:latin typeface="Arial Black" panose="020B0A04020102020204" pitchFamily="34" charset="0"/>
                        <a:ea typeface="ＭＳ 明朝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  <a:ea typeface="ＭＳ 明朝"/>
                        </a:rPr>
                        <a:t>-4,000</a:t>
                      </a:r>
                      <a:endParaRPr lang="ja-JP" sz="1800" dirty="0">
                        <a:effectLst/>
                        <a:latin typeface="Arial Black" panose="020B0A04020102020204" pitchFamily="34" charset="0"/>
                        <a:ea typeface="ＭＳ 明朝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  <a:ea typeface="ＭＳ 明朝"/>
                        </a:rPr>
                        <a:t>TOTAL</a:t>
                      </a:r>
                      <a:endParaRPr lang="ja-JP" sz="1800" dirty="0">
                        <a:effectLst/>
                        <a:latin typeface="Arial Black" panose="020B0A04020102020204" pitchFamily="34" charset="0"/>
                        <a:ea typeface="ＭＳ 明朝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  <a:ea typeface="ＭＳ 明朝"/>
                        </a:rPr>
                        <a:t>W1-B</a:t>
                      </a:r>
                      <a:endParaRPr lang="ja-JP" sz="2800">
                        <a:effectLst/>
                        <a:latin typeface="Arial Black" panose="020B0A04020102020204" pitchFamily="34" charset="0"/>
                        <a:ea typeface="ＭＳ 明朝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  <a:ea typeface="ＭＳ 明朝"/>
                        </a:rPr>
                        <a:t>2</a:t>
                      </a:r>
                      <a:endParaRPr lang="ja-JP" sz="2800">
                        <a:effectLst/>
                        <a:latin typeface="Arial Black" panose="020B0A04020102020204" pitchFamily="34" charset="0"/>
                        <a:ea typeface="ＭＳ 明朝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  <a:ea typeface="ＭＳ 明朝"/>
                        </a:rPr>
                        <a:t>4</a:t>
                      </a:r>
                      <a:endParaRPr lang="ja-JP" sz="2800">
                        <a:effectLst/>
                        <a:latin typeface="Arial Black" panose="020B0A04020102020204" pitchFamily="34" charset="0"/>
                        <a:ea typeface="ＭＳ 明朝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  <a:ea typeface="ＭＳ 明朝"/>
                        </a:rPr>
                        <a:t>27</a:t>
                      </a:r>
                      <a:endParaRPr lang="ja-JP" sz="2800">
                        <a:effectLst/>
                        <a:latin typeface="Arial Black" panose="020B0A04020102020204" pitchFamily="34" charset="0"/>
                        <a:ea typeface="ＭＳ 明朝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  <a:ea typeface="ＭＳ 明朝"/>
                        </a:rPr>
                        <a:t>3</a:t>
                      </a:r>
                      <a:endParaRPr lang="ja-JP" sz="2800">
                        <a:effectLst/>
                        <a:latin typeface="Arial Black" panose="020B0A04020102020204" pitchFamily="34" charset="0"/>
                        <a:ea typeface="ＭＳ 明朝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  <a:ea typeface="ＭＳ 明朝"/>
                        </a:rPr>
                        <a:t>0</a:t>
                      </a:r>
                      <a:endParaRPr lang="ja-JP" sz="2800">
                        <a:effectLst/>
                        <a:latin typeface="Arial Black" panose="020B0A04020102020204" pitchFamily="34" charset="0"/>
                        <a:ea typeface="ＭＳ 明朝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  <a:ea typeface="ＭＳ 明朝"/>
                        </a:rPr>
                        <a:t>0</a:t>
                      </a:r>
                      <a:endParaRPr lang="ja-JP" sz="2800">
                        <a:effectLst/>
                        <a:latin typeface="Arial Black" panose="020B0A04020102020204" pitchFamily="34" charset="0"/>
                        <a:ea typeface="ＭＳ 明朝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  <a:ea typeface="ＭＳ 明朝"/>
                        </a:rPr>
                        <a:t>36</a:t>
                      </a:r>
                      <a:endParaRPr lang="ja-JP" sz="2800">
                        <a:effectLst/>
                        <a:latin typeface="Arial Black" panose="020B0A04020102020204" pitchFamily="34" charset="0"/>
                        <a:ea typeface="ＭＳ 明朝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  <a:ea typeface="ＭＳ 明朝"/>
                        </a:rPr>
                        <a:t>W1-N</a:t>
                      </a:r>
                      <a:endParaRPr lang="ja-JP" sz="2800">
                        <a:effectLst/>
                        <a:latin typeface="Arial Black" panose="020B0A04020102020204" pitchFamily="34" charset="0"/>
                        <a:ea typeface="ＭＳ 明朝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  <a:ea typeface="ＭＳ 明朝"/>
                        </a:rPr>
                        <a:t>1</a:t>
                      </a:r>
                      <a:endParaRPr lang="ja-JP" sz="2800">
                        <a:effectLst/>
                        <a:latin typeface="Arial Black" panose="020B0A04020102020204" pitchFamily="34" charset="0"/>
                        <a:ea typeface="ＭＳ 明朝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  <a:ea typeface="ＭＳ 明朝"/>
                        </a:rPr>
                        <a:t>3</a:t>
                      </a:r>
                      <a:endParaRPr lang="ja-JP" sz="2800">
                        <a:effectLst/>
                        <a:latin typeface="Arial Black" panose="020B0A04020102020204" pitchFamily="34" charset="0"/>
                        <a:ea typeface="ＭＳ 明朝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  <a:ea typeface="ＭＳ 明朝"/>
                        </a:rPr>
                        <a:t>27</a:t>
                      </a:r>
                      <a:endParaRPr lang="ja-JP" sz="2800">
                        <a:effectLst/>
                        <a:latin typeface="Arial Black" panose="020B0A04020102020204" pitchFamily="34" charset="0"/>
                        <a:ea typeface="ＭＳ 明朝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  <a:ea typeface="ＭＳ 明朝"/>
                        </a:rPr>
                        <a:t>4</a:t>
                      </a:r>
                      <a:endParaRPr lang="ja-JP" sz="2800">
                        <a:effectLst/>
                        <a:latin typeface="Arial Black" panose="020B0A04020102020204" pitchFamily="34" charset="0"/>
                        <a:ea typeface="ＭＳ 明朝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  <a:ea typeface="ＭＳ 明朝"/>
                        </a:rPr>
                        <a:t>0</a:t>
                      </a:r>
                      <a:endParaRPr lang="ja-JP" sz="2800">
                        <a:effectLst/>
                        <a:latin typeface="Arial Black" panose="020B0A04020102020204" pitchFamily="34" charset="0"/>
                        <a:ea typeface="ＭＳ 明朝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  <a:ea typeface="ＭＳ 明朝"/>
                        </a:rPr>
                        <a:t>0</a:t>
                      </a:r>
                      <a:endParaRPr lang="ja-JP" sz="2800">
                        <a:effectLst/>
                        <a:latin typeface="Arial Black" panose="020B0A04020102020204" pitchFamily="34" charset="0"/>
                        <a:ea typeface="ＭＳ 明朝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  <a:ea typeface="ＭＳ 明朝"/>
                        </a:rPr>
                        <a:t>35</a:t>
                      </a:r>
                      <a:endParaRPr lang="ja-JP" sz="2800">
                        <a:effectLst/>
                        <a:latin typeface="Arial Black" panose="020B0A04020102020204" pitchFamily="34" charset="0"/>
                        <a:ea typeface="ＭＳ 明朝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  <a:ea typeface="ＭＳ 明朝"/>
                        </a:rPr>
                        <a:t>W2-B</a:t>
                      </a:r>
                      <a:endParaRPr lang="ja-JP" sz="2800">
                        <a:effectLst/>
                        <a:latin typeface="Arial Black" panose="020B0A04020102020204" pitchFamily="34" charset="0"/>
                        <a:ea typeface="ＭＳ 明朝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  <a:ea typeface="ＭＳ 明朝"/>
                        </a:rPr>
                        <a:t>1</a:t>
                      </a:r>
                      <a:endParaRPr lang="ja-JP" sz="2800">
                        <a:effectLst/>
                        <a:latin typeface="Arial Black" panose="020B0A04020102020204" pitchFamily="34" charset="0"/>
                        <a:ea typeface="ＭＳ 明朝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  <a:ea typeface="ＭＳ 明朝"/>
                        </a:rPr>
                        <a:t>5</a:t>
                      </a:r>
                      <a:endParaRPr lang="ja-JP" sz="2800">
                        <a:effectLst/>
                        <a:latin typeface="Arial Black" panose="020B0A04020102020204" pitchFamily="34" charset="0"/>
                        <a:ea typeface="ＭＳ 明朝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  <a:ea typeface="ＭＳ 明朝"/>
                        </a:rPr>
                        <a:t>30</a:t>
                      </a:r>
                      <a:endParaRPr lang="ja-JP" sz="2800">
                        <a:effectLst/>
                        <a:latin typeface="Arial Black" panose="020B0A04020102020204" pitchFamily="34" charset="0"/>
                        <a:ea typeface="ＭＳ 明朝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  <a:ea typeface="ＭＳ 明朝"/>
                        </a:rPr>
                        <a:t>4</a:t>
                      </a:r>
                      <a:endParaRPr lang="ja-JP" sz="2800">
                        <a:effectLst/>
                        <a:latin typeface="Arial Black" panose="020B0A04020102020204" pitchFamily="34" charset="0"/>
                        <a:ea typeface="ＭＳ 明朝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  <a:ea typeface="ＭＳ 明朝"/>
                        </a:rPr>
                        <a:t>0</a:t>
                      </a:r>
                      <a:endParaRPr lang="ja-JP" sz="2800">
                        <a:effectLst/>
                        <a:latin typeface="Arial Black" panose="020B0A04020102020204" pitchFamily="34" charset="0"/>
                        <a:ea typeface="ＭＳ 明朝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  <a:ea typeface="ＭＳ 明朝"/>
                        </a:rPr>
                        <a:t>0</a:t>
                      </a:r>
                      <a:endParaRPr lang="ja-JP" sz="2800">
                        <a:effectLst/>
                        <a:latin typeface="Arial Black" panose="020B0A04020102020204" pitchFamily="34" charset="0"/>
                        <a:ea typeface="ＭＳ 明朝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  <a:ea typeface="ＭＳ 明朝"/>
                        </a:rPr>
                        <a:t>40</a:t>
                      </a:r>
                      <a:endParaRPr lang="ja-JP" sz="2800">
                        <a:effectLst/>
                        <a:latin typeface="Arial Black" panose="020B0A04020102020204" pitchFamily="34" charset="0"/>
                        <a:ea typeface="ＭＳ 明朝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  <a:ea typeface="ＭＳ 明朝"/>
                        </a:rPr>
                        <a:t>W2-N</a:t>
                      </a:r>
                      <a:endParaRPr lang="ja-JP" sz="2800">
                        <a:effectLst/>
                        <a:latin typeface="Arial Black" panose="020B0A04020102020204" pitchFamily="34" charset="0"/>
                        <a:ea typeface="ＭＳ 明朝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  <a:ea typeface="ＭＳ 明朝"/>
                        </a:rPr>
                        <a:t>1</a:t>
                      </a:r>
                      <a:endParaRPr lang="ja-JP" sz="2800">
                        <a:effectLst/>
                        <a:latin typeface="Arial Black" panose="020B0A04020102020204" pitchFamily="34" charset="0"/>
                        <a:ea typeface="ＭＳ 明朝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  <a:ea typeface="ＭＳ 明朝"/>
                        </a:rPr>
                        <a:t>5</a:t>
                      </a:r>
                      <a:endParaRPr lang="ja-JP" sz="2800">
                        <a:effectLst/>
                        <a:latin typeface="Arial Black" panose="020B0A04020102020204" pitchFamily="34" charset="0"/>
                        <a:ea typeface="ＭＳ 明朝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  <a:ea typeface="ＭＳ 明朝"/>
                        </a:rPr>
                        <a:t>32</a:t>
                      </a:r>
                      <a:endParaRPr lang="ja-JP" sz="2800">
                        <a:effectLst/>
                        <a:latin typeface="Arial Black" panose="020B0A04020102020204" pitchFamily="34" charset="0"/>
                        <a:ea typeface="ＭＳ 明朝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  <a:ea typeface="ＭＳ 明朝"/>
                        </a:rPr>
                        <a:t>3</a:t>
                      </a:r>
                      <a:endParaRPr lang="ja-JP" sz="2800">
                        <a:effectLst/>
                        <a:latin typeface="Arial Black" panose="020B0A04020102020204" pitchFamily="34" charset="0"/>
                        <a:ea typeface="ＭＳ 明朝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  <a:ea typeface="ＭＳ 明朝"/>
                        </a:rPr>
                        <a:t>0</a:t>
                      </a:r>
                      <a:endParaRPr lang="ja-JP" sz="2800">
                        <a:effectLst/>
                        <a:latin typeface="Arial Black" panose="020B0A04020102020204" pitchFamily="34" charset="0"/>
                        <a:ea typeface="ＭＳ 明朝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  <a:ea typeface="ＭＳ 明朝"/>
                        </a:rPr>
                        <a:t>0</a:t>
                      </a:r>
                      <a:endParaRPr lang="ja-JP" sz="2800">
                        <a:effectLst/>
                        <a:latin typeface="Arial Black" panose="020B0A04020102020204" pitchFamily="34" charset="0"/>
                        <a:ea typeface="ＭＳ 明朝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  <a:ea typeface="ＭＳ 明朝"/>
                        </a:rPr>
                        <a:t>41</a:t>
                      </a:r>
                      <a:endParaRPr lang="ja-JP" sz="2800">
                        <a:effectLst/>
                        <a:latin typeface="Arial Black" panose="020B0A04020102020204" pitchFamily="34" charset="0"/>
                        <a:ea typeface="ＭＳ 明朝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  <a:ea typeface="ＭＳ 明朝"/>
                        </a:rPr>
                        <a:t>W3-B</a:t>
                      </a:r>
                      <a:endParaRPr lang="ja-JP" sz="2800">
                        <a:effectLst/>
                        <a:latin typeface="Arial Black" panose="020B0A04020102020204" pitchFamily="34" charset="0"/>
                        <a:ea typeface="ＭＳ 明朝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  <a:ea typeface="ＭＳ 明朝"/>
                        </a:rPr>
                        <a:t>1</a:t>
                      </a:r>
                      <a:endParaRPr lang="ja-JP" sz="2800">
                        <a:effectLst/>
                        <a:latin typeface="Arial Black" panose="020B0A04020102020204" pitchFamily="34" charset="0"/>
                        <a:ea typeface="ＭＳ 明朝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  <a:ea typeface="ＭＳ 明朝"/>
                        </a:rPr>
                        <a:t>5</a:t>
                      </a:r>
                      <a:endParaRPr lang="ja-JP" sz="2800">
                        <a:effectLst/>
                        <a:latin typeface="Arial Black" panose="020B0A04020102020204" pitchFamily="34" charset="0"/>
                        <a:ea typeface="ＭＳ 明朝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  <a:ea typeface="ＭＳ 明朝"/>
                        </a:rPr>
                        <a:t>32</a:t>
                      </a:r>
                      <a:endParaRPr lang="ja-JP" sz="2800">
                        <a:effectLst/>
                        <a:latin typeface="Arial Black" panose="020B0A04020102020204" pitchFamily="34" charset="0"/>
                        <a:ea typeface="ＭＳ 明朝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  <a:ea typeface="ＭＳ 明朝"/>
                        </a:rPr>
                        <a:t>3</a:t>
                      </a:r>
                      <a:endParaRPr lang="ja-JP" sz="2800">
                        <a:effectLst/>
                        <a:latin typeface="Arial Black" panose="020B0A04020102020204" pitchFamily="34" charset="0"/>
                        <a:ea typeface="ＭＳ 明朝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  <a:ea typeface="ＭＳ 明朝"/>
                        </a:rPr>
                        <a:t>0</a:t>
                      </a:r>
                      <a:endParaRPr lang="ja-JP" sz="2800">
                        <a:effectLst/>
                        <a:latin typeface="Arial Black" panose="020B0A04020102020204" pitchFamily="34" charset="0"/>
                        <a:ea typeface="ＭＳ 明朝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  <a:ea typeface="ＭＳ 明朝"/>
                        </a:rPr>
                        <a:t>0</a:t>
                      </a:r>
                      <a:endParaRPr lang="ja-JP" sz="2800">
                        <a:effectLst/>
                        <a:latin typeface="Arial Black" panose="020B0A04020102020204" pitchFamily="34" charset="0"/>
                        <a:ea typeface="ＭＳ 明朝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  <a:ea typeface="ＭＳ 明朝"/>
                        </a:rPr>
                        <a:t>41</a:t>
                      </a:r>
                      <a:endParaRPr lang="ja-JP" sz="2800">
                        <a:effectLst/>
                        <a:latin typeface="Arial Black" panose="020B0A04020102020204" pitchFamily="34" charset="0"/>
                        <a:ea typeface="ＭＳ 明朝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  <a:ea typeface="ＭＳ 明朝"/>
                        </a:rPr>
                        <a:t>W3-N</a:t>
                      </a:r>
                      <a:endParaRPr lang="ja-JP" sz="2800">
                        <a:effectLst/>
                        <a:latin typeface="Arial Black" panose="020B0A04020102020204" pitchFamily="34" charset="0"/>
                        <a:ea typeface="ＭＳ 明朝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  <a:ea typeface="ＭＳ 明朝"/>
                        </a:rPr>
                        <a:t>1</a:t>
                      </a:r>
                      <a:endParaRPr lang="ja-JP" sz="2800">
                        <a:effectLst/>
                        <a:latin typeface="Arial Black" panose="020B0A04020102020204" pitchFamily="34" charset="0"/>
                        <a:ea typeface="ＭＳ 明朝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  <a:ea typeface="ＭＳ 明朝"/>
                        </a:rPr>
                        <a:t>3</a:t>
                      </a:r>
                      <a:endParaRPr lang="ja-JP" sz="2800">
                        <a:effectLst/>
                        <a:latin typeface="Arial Black" panose="020B0A04020102020204" pitchFamily="34" charset="0"/>
                        <a:ea typeface="ＭＳ 明朝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  <a:ea typeface="ＭＳ 明朝"/>
                        </a:rPr>
                        <a:t>32</a:t>
                      </a:r>
                      <a:endParaRPr lang="ja-JP" sz="2800">
                        <a:effectLst/>
                        <a:latin typeface="Arial Black" panose="020B0A04020102020204" pitchFamily="34" charset="0"/>
                        <a:ea typeface="ＭＳ 明朝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  <a:ea typeface="ＭＳ 明朝"/>
                        </a:rPr>
                        <a:t>4</a:t>
                      </a:r>
                      <a:endParaRPr lang="ja-JP" sz="2800" dirty="0">
                        <a:effectLst/>
                        <a:latin typeface="Arial Black" panose="020B0A04020102020204" pitchFamily="34" charset="0"/>
                        <a:ea typeface="ＭＳ 明朝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  <a:ea typeface="ＭＳ 明朝"/>
                        </a:rPr>
                        <a:t>0</a:t>
                      </a:r>
                      <a:endParaRPr lang="ja-JP" sz="2800">
                        <a:effectLst/>
                        <a:latin typeface="Arial Black" panose="020B0A04020102020204" pitchFamily="34" charset="0"/>
                        <a:ea typeface="ＭＳ 明朝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  <a:ea typeface="ＭＳ 明朝"/>
                        </a:rPr>
                        <a:t>3</a:t>
                      </a:r>
                      <a:endParaRPr lang="ja-JP" sz="2800">
                        <a:effectLst/>
                        <a:latin typeface="Arial Black" panose="020B0A04020102020204" pitchFamily="34" charset="0"/>
                        <a:ea typeface="ＭＳ 明朝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  <a:ea typeface="ＭＳ 明朝"/>
                        </a:rPr>
                        <a:t>43</a:t>
                      </a:r>
                      <a:endParaRPr lang="ja-JP" sz="2800" dirty="0">
                        <a:effectLst/>
                        <a:latin typeface="Arial Black" panose="020B0A04020102020204" pitchFamily="34" charset="0"/>
                        <a:ea typeface="ＭＳ 明朝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467544" y="1268760"/>
            <a:ext cx="47525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>
                <a:latin typeface="Arial Black" panose="020B0A04020102020204" pitchFamily="34" charset="0"/>
              </a:rPr>
              <a:t>Number of Altitud</a:t>
            </a:r>
            <a:r>
              <a:rPr lang="en-US" altLang="ja-JP" sz="1400" dirty="0" smtClean="0">
                <a:latin typeface="Arial Black" panose="020B0A04020102020204" pitchFamily="34" charset="0"/>
              </a:rPr>
              <a:t>e </a:t>
            </a:r>
            <a:r>
              <a:rPr kumimoji="1" lang="en-US" altLang="ja-JP" sz="1400" dirty="0" smtClean="0">
                <a:latin typeface="Arial Black" panose="020B0A04020102020204" pitchFamily="34" charset="0"/>
              </a:rPr>
              <a:t>Change and Change Width </a:t>
            </a:r>
            <a:endParaRPr kumimoji="1" lang="ja-JP" altLang="en-US" sz="1400" dirty="0">
              <a:latin typeface="Arial Black" panose="020B0A04020102020204" pitchFamily="34" charset="0"/>
            </a:endParaRPr>
          </a:p>
        </p:txBody>
      </p:sp>
      <p:sp>
        <p:nvSpPr>
          <p:cNvPr id="8" name="角丸四角形吹き出し 7"/>
          <p:cNvSpPr/>
          <p:nvPr/>
        </p:nvSpPr>
        <p:spPr>
          <a:xfrm>
            <a:off x="1835696" y="934677"/>
            <a:ext cx="7128792" cy="334083"/>
          </a:xfrm>
          <a:prstGeom prst="wedgeRoundRectCallout">
            <a:avLst>
              <a:gd name="adj1" fmla="val 1539"/>
              <a:gd name="adj2" fmla="val 86963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400" dirty="0">
                <a:latin typeface="Arial Black" panose="020B0A04020102020204" pitchFamily="34" charset="0"/>
              </a:rPr>
              <a:t>Altitude change means flights were not able to fly at an ideal altitude</a:t>
            </a:r>
            <a:r>
              <a:rPr lang="en-US" altLang="ja-JP" sz="1400" dirty="0" smtClean="0">
                <a:latin typeface="Arial Black" panose="020B0A04020102020204" pitchFamily="34" charset="0"/>
              </a:rPr>
              <a:t>.</a:t>
            </a:r>
            <a:endParaRPr lang="ja-JP" altLang="en-US" sz="14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6000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デザート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FB5F57E013D3A4DB33485A3E71C567D" ma:contentTypeVersion="0" ma:contentTypeDescription="Create a new document." ma:contentTypeScope="" ma:versionID="a95e6c41f05adc40ef6bdbc903e159a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37852F4-18C2-454E-AE80-F7944E9FC824}"/>
</file>

<file path=customXml/itemProps2.xml><?xml version="1.0" encoding="utf-8"?>
<ds:datastoreItem xmlns:ds="http://schemas.openxmlformats.org/officeDocument/2006/customXml" ds:itemID="{5E09D126-C44D-440F-A929-634C5D8FCA2F}"/>
</file>

<file path=customXml/itemProps3.xml><?xml version="1.0" encoding="utf-8"?>
<ds:datastoreItem xmlns:ds="http://schemas.openxmlformats.org/officeDocument/2006/customXml" ds:itemID="{E9AF1D11-2081-441C-BF73-775EC5567A16}"/>
</file>

<file path=docProps/app.xml><?xml version="1.0" encoding="utf-8"?>
<Properties xmlns="http://schemas.openxmlformats.org/officeDocument/2006/extended-properties" xmlns:vt="http://schemas.openxmlformats.org/officeDocument/2006/docPropsVTypes">
  <TotalTime>1784</TotalTime>
  <Words>929</Words>
  <Application>Microsoft Office PowerPoint</Application>
  <PresentationFormat>画面に合わせる (4:3)</PresentationFormat>
  <Paragraphs>258</Paragraphs>
  <Slides>12</Slides>
  <Notes>11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3" baseType="lpstr">
      <vt:lpstr>Office テーマ</vt:lpstr>
      <vt:lpstr>IP-20 Review of the Effectiveness of Branching UPRs from PACOTS Track 2</vt:lpstr>
      <vt:lpstr>Introduction</vt:lpstr>
      <vt:lpstr>RNP 4 installation rate -Whole Oceanic ATC Area (Fukuoka FIR)</vt:lpstr>
      <vt:lpstr>RNP 4 installation rate -Flight heading NA (Fukuoka FIR)</vt:lpstr>
      <vt:lpstr>UPRs or Random Flights</vt:lpstr>
      <vt:lpstr>Further experiment for IPACG/40</vt:lpstr>
      <vt:lpstr>Simulation Conditions</vt:lpstr>
      <vt:lpstr>Results 1</vt:lpstr>
      <vt:lpstr>Results 2</vt:lpstr>
      <vt:lpstr>Results 3</vt:lpstr>
      <vt:lpstr>Traffic Concentration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平林博子</dc:creator>
  <cp:lastModifiedBy>Owner</cp:lastModifiedBy>
  <cp:revision>114</cp:revision>
  <dcterms:created xsi:type="dcterms:W3CDTF">2014-08-07T08:30:39Z</dcterms:created>
  <dcterms:modified xsi:type="dcterms:W3CDTF">2014-09-08T20:35:14Z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0x0101005FB5F57E013D3A4DB33485A3E71C567D</vt:lpwstr>
  </property>
</Properties>
</file>