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4"/>
    <p:sldMasterId id="2147483661" r:id="rId5"/>
  </p:sldMasterIdLst>
  <p:notesMasterIdLst>
    <p:notesMasterId r:id="rId17"/>
  </p:notesMasterIdLst>
  <p:handoutMasterIdLst>
    <p:handoutMasterId r:id="rId18"/>
  </p:handoutMasterIdLst>
  <p:sldIdLst>
    <p:sldId id="273" r:id="rId6"/>
    <p:sldId id="275" r:id="rId7"/>
    <p:sldId id="286" r:id="rId8"/>
    <p:sldId id="288" r:id="rId9"/>
    <p:sldId id="281" r:id="rId10"/>
    <p:sldId id="283" r:id="rId11"/>
    <p:sldId id="290" r:id="rId12"/>
    <p:sldId id="292" r:id="rId13"/>
    <p:sldId id="284" r:id="rId14"/>
    <p:sldId id="279" r:id="rId15"/>
    <p:sldId id="280" r:id="rId16"/>
  </p:sldIdLst>
  <p:sldSz cx="9144000" cy="6858000" type="screen4x3"/>
  <p:notesSz cx="6858000" cy="9296400"/>
  <p:defaultTextStyle>
    <a:defPPr>
      <a:defRPr lang="en-US"/>
    </a:defPPr>
    <a:lvl1pPr algn="l" rtl="0" fontAlgn="base">
      <a:spcBef>
        <a:spcPct val="50000"/>
      </a:spcBef>
      <a:spcAft>
        <a:spcPct val="0"/>
      </a:spcAft>
      <a:buChar char="•"/>
      <a:defRPr sz="2400" kern="1200">
        <a:solidFill>
          <a:schemeClr val="tx1"/>
        </a:solidFill>
        <a:latin typeface="Arial" charset="0"/>
        <a:ea typeface="+mn-ea"/>
        <a:cs typeface="+mn-cs"/>
      </a:defRPr>
    </a:lvl1pPr>
    <a:lvl2pPr marL="457200" algn="l" rtl="0" fontAlgn="base">
      <a:spcBef>
        <a:spcPct val="50000"/>
      </a:spcBef>
      <a:spcAft>
        <a:spcPct val="0"/>
      </a:spcAft>
      <a:buChar char="•"/>
      <a:defRPr sz="2400" kern="1200">
        <a:solidFill>
          <a:schemeClr val="tx1"/>
        </a:solidFill>
        <a:latin typeface="Arial" charset="0"/>
        <a:ea typeface="+mn-ea"/>
        <a:cs typeface="+mn-cs"/>
      </a:defRPr>
    </a:lvl2pPr>
    <a:lvl3pPr marL="914400" algn="l" rtl="0" fontAlgn="base">
      <a:spcBef>
        <a:spcPct val="50000"/>
      </a:spcBef>
      <a:spcAft>
        <a:spcPct val="0"/>
      </a:spcAft>
      <a:buChar char="•"/>
      <a:defRPr sz="2400" kern="1200">
        <a:solidFill>
          <a:schemeClr val="tx1"/>
        </a:solidFill>
        <a:latin typeface="Arial" charset="0"/>
        <a:ea typeface="+mn-ea"/>
        <a:cs typeface="+mn-cs"/>
      </a:defRPr>
    </a:lvl3pPr>
    <a:lvl4pPr marL="1371600" algn="l" rtl="0" fontAlgn="base">
      <a:spcBef>
        <a:spcPct val="50000"/>
      </a:spcBef>
      <a:spcAft>
        <a:spcPct val="0"/>
      </a:spcAft>
      <a:buChar char="•"/>
      <a:defRPr sz="2400" kern="1200">
        <a:solidFill>
          <a:schemeClr val="tx1"/>
        </a:solidFill>
        <a:latin typeface="Arial" charset="0"/>
        <a:ea typeface="+mn-ea"/>
        <a:cs typeface="+mn-cs"/>
      </a:defRPr>
    </a:lvl4pPr>
    <a:lvl5pPr marL="1828800" algn="l" rtl="0" fontAlgn="base">
      <a:spcBef>
        <a:spcPct val="50000"/>
      </a:spcBef>
      <a:spcAft>
        <a:spcPct val="0"/>
      </a:spcAft>
      <a:buChar char="•"/>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0D0E1773-2C58-4A1C-9F4D-09A126D9EB70}">
          <p14:sldIdLst>
            <p14:sldId id="273"/>
            <p14:sldId id="275"/>
            <p14:sldId id="286"/>
            <p14:sldId id="288"/>
            <p14:sldId id="281"/>
            <p14:sldId id="283"/>
            <p14:sldId id="290"/>
            <p14:sldId id="292"/>
            <p14:sldId id="284"/>
            <p14:sldId id="279"/>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68"/>
    <a:srgbClr val="FF0000"/>
    <a:srgbClr val="FFFF99"/>
    <a:srgbClr val="FFCC00"/>
    <a:srgbClr val="DDDDDD"/>
    <a:srgbClr val="C0C0C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178" autoAdjust="0"/>
    <p:restoredTop sz="94717" autoAdjust="0"/>
  </p:normalViewPr>
  <p:slideViewPr>
    <p:cSldViewPr snapToGrid="0">
      <p:cViewPr>
        <p:scale>
          <a:sx n="52" d="100"/>
          <a:sy n="52" d="100"/>
        </p:scale>
        <p:origin x="-1128" y="-498"/>
      </p:cViewPr>
      <p:guideLst>
        <p:guide orient="horz" pos="536"/>
        <p:guide pos="3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79" name="Rectangle 3"/>
          <p:cNvSpPr>
            <a:spLocks noGrp="1" noChangeArrowheads="1"/>
          </p:cNvSpPr>
          <p:nvPr>
            <p:ph type="dt" sz="quarter"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4580" name="Rectangle 4"/>
          <p:cNvSpPr>
            <a:spLocks noGrp="1" noChangeArrowheads="1"/>
          </p:cNvSpPr>
          <p:nvPr>
            <p:ph type="ftr" sz="quarter" idx="2"/>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4581" name="Rectangle 5"/>
          <p:cNvSpPr>
            <a:spLocks noGrp="1" noChangeArrowheads="1"/>
          </p:cNvSpPr>
          <p:nvPr>
            <p:ph type="sldNum" sz="quarter" idx="3"/>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87C48A99-3596-4E58-ABE8-9D998A9384AB}" type="slidenum">
              <a:rPr lang="en-US"/>
              <a:pPr/>
              <a:t>‹#›</a:t>
            </a:fld>
            <a:endParaRPr lang="en-US"/>
          </a:p>
        </p:txBody>
      </p:sp>
    </p:spTree>
    <p:extLst>
      <p:ext uri="{BB962C8B-B14F-4D97-AF65-F5344CB8AC3E}">
        <p14:creationId xmlns:p14="http://schemas.microsoft.com/office/powerpoint/2010/main" val="2309560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07" name="Rectangle 3"/>
          <p:cNvSpPr>
            <a:spLocks noGrp="1" noChangeArrowheads="1"/>
          </p:cNvSpPr>
          <p:nvPr>
            <p:ph type="dt" idx="1"/>
          </p:nvPr>
        </p:nvSpPr>
        <p:spPr bwMode="auto">
          <a:xfrm>
            <a:off x="388620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defRPr>
            </a:lvl1pPr>
          </a:lstStyle>
          <a:p>
            <a:endParaRPr lang="en-US"/>
          </a:p>
        </p:txBody>
      </p:sp>
      <p:sp>
        <p:nvSpPr>
          <p:cNvPr id="21508"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defRPr>
            </a:lvl1pPr>
          </a:lstStyle>
          <a:p>
            <a:endParaRPr lang="en-US"/>
          </a:p>
        </p:txBody>
      </p:sp>
      <p:sp>
        <p:nvSpPr>
          <p:cNvPr id="21511" name="Rectangle 7"/>
          <p:cNvSpPr>
            <a:spLocks noGrp="1" noChangeArrowheads="1"/>
          </p:cNvSpPr>
          <p:nvPr>
            <p:ph type="sldNum" sz="quarter" idx="5"/>
          </p:nvPr>
        </p:nvSpPr>
        <p:spPr bwMode="auto">
          <a:xfrm>
            <a:off x="3886200" y="8831263"/>
            <a:ext cx="29718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defRPr>
            </a:lvl1pPr>
          </a:lstStyle>
          <a:p>
            <a:fld id="{55D68406-F15C-4303-97CE-0E3EE59880C4}" type="slidenum">
              <a:rPr lang="en-US"/>
              <a:pPr/>
              <a:t>‹#›</a:t>
            </a:fld>
            <a:endParaRPr lang="en-US"/>
          </a:p>
        </p:txBody>
      </p:sp>
    </p:spTree>
    <p:extLst>
      <p:ext uri="{BB962C8B-B14F-4D97-AF65-F5344CB8AC3E}">
        <p14:creationId xmlns:p14="http://schemas.microsoft.com/office/powerpoint/2010/main" val="3440067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1338345-9CBA-4181-BEB7-82A779821C66}" type="slidenum">
              <a:rPr lang="en-US"/>
              <a:pPr/>
              <a:t>1</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C9A895D-F1B2-4238-92B1-93B3C1FCF0B4}" type="slidenum">
              <a:rPr lang="en-US"/>
              <a:pPr/>
              <a:t>3</a:t>
            </a:fld>
            <a:endParaRPr lang="en-US"/>
          </a:p>
        </p:txBody>
      </p:sp>
      <p:sp>
        <p:nvSpPr>
          <p:cNvPr id="82946" name="Rectangle 2"/>
          <p:cNvSpPr>
            <a:spLocks noGrp="1" noRot="1" noChangeAspect="1" noChangeArrowheads="1" noTextEdit="1"/>
          </p:cNvSpPr>
          <p:nvPr>
            <p:ph type="sldImg"/>
          </p:nvPr>
        </p:nvSpPr>
        <p:spPr>
          <a:xfrm>
            <a:off x="1106488" y="696913"/>
            <a:ext cx="4648200" cy="3486150"/>
          </a:xfrm>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C9A895D-F1B2-4238-92B1-93B3C1FCF0B4}" type="slidenum">
              <a:rPr lang="en-US"/>
              <a:pPr/>
              <a:t>4</a:t>
            </a:fld>
            <a:endParaRPr lang="en-US"/>
          </a:p>
        </p:txBody>
      </p:sp>
      <p:sp>
        <p:nvSpPr>
          <p:cNvPr id="82946" name="Rectangle 2"/>
          <p:cNvSpPr>
            <a:spLocks noGrp="1" noRot="1" noChangeAspect="1" noChangeArrowheads="1" noTextEdit="1"/>
          </p:cNvSpPr>
          <p:nvPr>
            <p:ph type="sldImg"/>
          </p:nvPr>
        </p:nvSpPr>
        <p:spPr>
          <a:xfrm>
            <a:off x="1106488" y="696913"/>
            <a:ext cx="4648200" cy="3486150"/>
          </a:xfrm>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C9A895D-F1B2-4238-92B1-93B3C1FCF0B4}" type="slidenum">
              <a:rPr lang="en-US"/>
              <a:pPr/>
              <a:t>7</a:t>
            </a:fld>
            <a:endParaRPr lang="en-US"/>
          </a:p>
        </p:txBody>
      </p:sp>
      <p:sp>
        <p:nvSpPr>
          <p:cNvPr id="82946" name="Rectangle 2"/>
          <p:cNvSpPr>
            <a:spLocks noGrp="1" noRot="1" noChangeAspect="1" noChangeArrowheads="1" noTextEdit="1"/>
          </p:cNvSpPr>
          <p:nvPr>
            <p:ph type="sldImg"/>
          </p:nvPr>
        </p:nvSpPr>
        <p:spPr>
          <a:xfrm>
            <a:off x="1106488" y="696913"/>
            <a:ext cx="4648200" cy="3486150"/>
          </a:xfrm>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C9A895D-F1B2-4238-92B1-93B3C1FCF0B4}" type="slidenum">
              <a:rPr lang="en-US"/>
              <a:pPr/>
              <a:t>8</a:t>
            </a:fld>
            <a:endParaRPr lang="en-US"/>
          </a:p>
        </p:txBody>
      </p:sp>
      <p:sp>
        <p:nvSpPr>
          <p:cNvPr id="82946" name="Rectangle 2"/>
          <p:cNvSpPr>
            <a:spLocks noGrp="1" noRot="1" noChangeAspect="1" noChangeArrowheads="1" noTextEdit="1"/>
          </p:cNvSpPr>
          <p:nvPr>
            <p:ph type="sldImg"/>
          </p:nvPr>
        </p:nvSpPr>
        <p:spPr>
          <a:xfrm>
            <a:off x="1106488" y="696913"/>
            <a:ext cx="4648200" cy="3486150"/>
          </a:xfrm>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3545" name="Picture 108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849" r="31892"/>
          <a:stretch/>
        </p:blipFill>
        <p:spPr bwMode="auto">
          <a:xfrm>
            <a:off x="5577840" y="-1832"/>
            <a:ext cx="3566160" cy="6861665"/>
          </a:xfrm>
          <a:prstGeom prst="rect">
            <a:avLst/>
          </a:prstGeom>
          <a:noFill/>
          <a:extLst>
            <a:ext uri="{909E8E84-426E-40DD-AFC4-6F175D3DCCD1}">
              <a14:hiddenFill xmlns:a14="http://schemas.microsoft.com/office/drawing/2010/main">
                <a:solidFill>
                  <a:srgbClr val="FFFFFF"/>
                </a:solidFill>
              </a14:hiddenFill>
            </a:ext>
          </a:extLst>
        </p:spPr>
      </p:pic>
      <p:sp>
        <p:nvSpPr>
          <p:cNvPr id="63490" name="Rectangle 1026"/>
          <p:cNvSpPr>
            <a:spLocks noGrp="1" noChangeArrowheads="1"/>
          </p:cNvSpPr>
          <p:nvPr>
            <p:ph type="ctrTitle"/>
          </p:nvPr>
        </p:nvSpPr>
        <p:spPr>
          <a:xfrm>
            <a:off x="446088" y="312738"/>
            <a:ext cx="4983162" cy="1395412"/>
          </a:xfrm>
        </p:spPr>
        <p:txBody>
          <a:bodyPr anchor="t"/>
          <a:lstStyle>
            <a:lvl1pPr>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
        <p:nvSpPr>
          <p:cNvPr id="63515" name="Text Box 1051"/>
          <p:cNvSpPr txBox="1">
            <a:spLocks noChangeArrowheads="1"/>
          </p:cNvSpPr>
          <p:nvPr userDrawn="1"/>
        </p:nvSpPr>
        <p:spPr bwMode="auto">
          <a:xfrm>
            <a:off x="427038" y="4497388"/>
            <a:ext cx="48228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dirty="0">
                <a:solidFill>
                  <a:srgbClr val="1D2F68"/>
                </a:solidFill>
              </a:rPr>
              <a:t>Presented to:</a:t>
            </a:r>
          </a:p>
          <a:p>
            <a:pPr>
              <a:buFontTx/>
              <a:buNone/>
            </a:pPr>
            <a:r>
              <a:rPr lang="en-US" sz="1600" dirty="0">
                <a:solidFill>
                  <a:srgbClr val="1D2F68"/>
                </a:solidFill>
              </a:rPr>
              <a:t>By:</a:t>
            </a:r>
          </a:p>
          <a:p>
            <a:pPr>
              <a:buFontTx/>
              <a:buNone/>
            </a:pPr>
            <a:r>
              <a:rPr lang="en-US" sz="1600" dirty="0">
                <a:solidFill>
                  <a:srgbClr val="1D2F68"/>
                </a:solidFill>
              </a:rPr>
              <a:t>Date:</a:t>
            </a:r>
          </a:p>
        </p:txBody>
      </p:sp>
      <p:grpSp>
        <p:nvGrpSpPr>
          <p:cNvPr id="63544" name="Group 1080"/>
          <p:cNvGrpSpPr>
            <a:grpSpLocks/>
          </p:cNvGrpSpPr>
          <p:nvPr userDrawn="1"/>
        </p:nvGrpSpPr>
        <p:grpSpPr bwMode="auto">
          <a:xfrm>
            <a:off x="5873750" y="271463"/>
            <a:ext cx="2895600" cy="909638"/>
            <a:chOff x="3700" y="171"/>
            <a:chExt cx="1824" cy="573"/>
          </a:xfrm>
        </p:grpSpPr>
        <p:pic>
          <p:nvPicPr>
            <p:cNvPr id="63543" name="Picture 1079"/>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3700" y="171"/>
              <a:ext cx="573" cy="573"/>
            </a:xfrm>
            <a:prstGeom prst="rect">
              <a:avLst/>
            </a:prstGeom>
            <a:noFill/>
            <a:extLst>
              <a:ext uri="{909E8E84-426E-40DD-AFC4-6F175D3DCCD1}">
                <a14:hiddenFill xmlns:a14="http://schemas.microsoft.com/office/drawing/2010/main">
                  <a:solidFill>
                    <a:srgbClr val="FFFFFF"/>
                  </a:solidFill>
                </a14:hiddenFill>
              </a:ext>
            </a:extLst>
          </p:spPr>
        </p:pic>
        <p:sp>
          <p:nvSpPr>
            <p:cNvPr id="63535" name="Text Box 1071"/>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800" b="1">
                  <a:solidFill>
                    <a:schemeClr val="bg1"/>
                  </a:solidFill>
                </a:rPr>
                <a:t>Federal Aviation</a:t>
              </a:r>
            </a:p>
            <a:p>
              <a:pPr>
                <a:lnSpc>
                  <a:spcPct val="85000"/>
                </a:lnSpc>
                <a:spcBef>
                  <a:spcPct val="0"/>
                </a:spcBef>
                <a:buFontTx/>
                <a:buNone/>
              </a:pPr>
              <a:r>
                <a:rPr lang="en-US" sz="1800" b="1">
                  <a:solidFill>
                    <a:schemeClr val="bg1"/>
                  </a:solidFill>
                </a:rPr>
                <a:t>Administration</a:t>
              </a:r>
            </a:p>
          </p:txBody>
        </p:sp>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83339" y="6248400"/>
            <a:ext cx="1672032" cy="457200"/>
          </a:xfrm>
        </p:spPr>
        <p:txBody>
          <a:bodyPr/>
          <a:lstStyle>
            <a:lvl1pPr>
              <a:defRPr>
                <a:solidFill>
                  <a:schemeClr val="bg1">
                    <a:lumMod val="75000"/>
                  </a:schemeClr>
                </a:solidFill>
              </a:defRPr>
            </a:lvl1pPr>
          </a:lstStyle>
          <a:p>
            <a:endParaRPr lang="en-US" dirty="0"/>
          </a:p>
        </p:txBody>
      </p:sp>
      <p:sp>
        <p:nvSpPr>
          <p:cNvPr id="5" name="Footer Placeholder 4"/>
          <p:cNvSpPr>
            <a:spLocks noGrp="1"/>
          </p:cNvSpPr>
          <p:nvPr>
            <p:ph type="ftr" sz="quarter" idx="11"/>
          </p:nvPr>
        </p:nvSpPr>
        <p:spPr>
          <a:xfrm>
            <a:off x="2196798" y="6248400"/>
            <a:ext cx="2895600" cy="457200"/>
          </a:xfrm>
        </p:spPr>
        <p:txBody>
          <a:bodyPr/>
          <a:lstStyle>
            <a:lvl1pPr>
              <a:defRPr>
                <a:solidFill>
                  <a:schemeClr val="bg1">
                    <a:lumMod val="75000"/>
                  </a:schemeClr>
                </a:solidFill>
              </a:defRPr>
            </a:lvl1pPr>
          </a:lstStyle>
          <a:p>
            <a:endParaRPr lang="en-US" dirty="0"/>
          </a:p>
        </p:txBody>
      </p:sp>
      <p:sp>
        <p:nvSpPr>
          <p:cNvPr id="6" name="Slide Number Placeholder 5"/>
          <p:cNvSpPr>
            <a:spLocks noGrp="1"/>
          </p:cNvSpPr>
          <p:nvPr>
            <p:ph type="sldNum" sz="quarter" idx="12"/>
          </p:nvPr>
        </p:nvSpPr>
        <p:spPr>
          <a:xfrm>
            <a:off x="6636504" y="6248400"/>
            <a:ext cx="1905000" cy="457200"/>
          </a:xfrm>
        </p:spPr>
        <p:txBody>
          <a:bodyPr/>
          <a:lstStyle>
            <a:lvl1pPr>
              <a:defRPr/>
            </a:lvl1pPr>
          </a:lstStyle>
          <a:p>
            <a:fld id="{78D3ABA1-EA94-43C0-B992-7CBCC31144F1}" type="slidenum">
              <a:rPr lang="en-US"/>
              <a:pPr/>
              <a:t>‹#›</a:t>
            </a:fld>
            <a:endParaRPr lang="en-US" dirty="0"/>
          </a:p>
        </p:txBody>
      </p:sp>
    </p:spTree>
    <p:extLst>
      <p:ext uri="{BB962C8B-B14F-4D97-AF65-F5344CB8AC3E}">
        <p14:creationId xmlns:p14="http://schemas.microsoft.com/office/powerpoint/2010/main" val="29082553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6266C2-23C9-4679-9EA6-D74DA6C8C265}" type="slidenum">
              <a:rPr lang="en-US"/>
              <a:pPr/>
              <a:t>‹#›</a:t>
            </a:fld>
            <a:endParaRPr lang="en-US"/>
          </a:p>
        </p:txBody>
      </p:sp>
    </p:spTree>
    <p:extLst>
      <p:ext uri="{BB962C8B-B14F-4D97-AF65-F5344CB8AC3E}">
        <p14:creationId xmlns:p14="http://schemas.microsoft.com/office/powerpoint/2010/main" val="31410093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1F6FF14-FC6A-41B6-B2DC-884C6B7C3F2E}" type="slidenum">
              <a:rPr lang="en-US"/>
              <a:pPr/>
              <a:t>‹#›</a:t>
            </a:fld>
            <a:endParaRPr lang="en-US"/>
          </a:p>
        </p:txBody>
      </p:sp>
    </p:spTree>
    <p:extLst>
      <p:ext uri="{BB962C8B-B14F-4D97-AF65-F5344CB8AC3E}">
        <p14:creationId xmlns:p14="http://schemas.microsoft.com/office/powerpoint/2010/main" val="24066315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579F915-29B1-4ADF-B1F4-B9108899500C}" type="slidenum">
              <a:rPr lang="en-US"/>
              <a:pPr/>
              <a:t>‹#›</a:t>
            </a:fld>
            <a:endParaRPr lang="en-US"/>
          </a:p>
        </p:txBody>
      </p:sp>
    </p:spTree>
    <p:extLst>
      <p:ext uri="{BB962C8B-B14F-4D97-AF65-F5344CB8AC3E}">
        <p14:creationId xmlns:p14="http://schemas.microsoft.com/office/powerpoint/2010/main" val="9393718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87D554-CBC1-41AB-90CF-337CEC897EAA}" type="slidenum">
              <a:rPr lang="en-US"/>
              <a:pPr/>
              <a:t>‹#›</a:t>
            </a:fld>
            <a:endParaRPr lang="en-US"/>
          </a:p>
        </p:txBody>
      </p:sp>
    </p:spTree>
    <p:extLst>
      <p:ext uri="{BB962C8B-B14F-4D97-AF65-F5344CB8AC3E}">
        <p14:creationId xmlns:p14="http://schemas.microsoft.com/office/powerpoint/2010/main" val="29799863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bg1">
                    <a:lumMod val="65000"/>
                  </a:schemeClr>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bg1">
                    <a:lumMod val="65000"/>
                  </a:schemeClr>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8"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bg1"/>
                  </a:solidFill>
                </a:rPr>
                <a:t>Federal Aviation</a:t>
              </a:r>
            </a:p>
            <a:p>
              <a:pPr>
                <a:lnSpc>
                  <a:spcPct val="85000"/>
                </a:lnSpc>
                <a:spcBef>
                  <a:spcPct val="0"/>
                </a:spcBef>
                <a:buFontTx/>
                <a:buNone/>
              </a:pPr>
              <a:r>
                <a:rPr lang="en-US" sz="1200" b="1" dirty="0">
                  <a:solidFill>
                    <a:schemeClr val="bg1"/>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5" r:id="rId3"/>
    <p:sldLayoutId id="2147483657" r:id="rId4"/>
    <p:sldLayoutId id="2147483658" r:id="rId5"/>
    <p:sldLayoutId id="2147483660" r:id="rId6"/>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32" name="Rectangle 12"/>
          <p:cNvSpPr>
            <a:spLocks noChangeArrowheads="1"/>
          </p:cNvSpPr>
          <p:nvPr/>
        </p:nvSpPr>
        <p:spPr bwMode="auto">
          <a:xfrm>
            <a:off x="0" y="6035675"/>
            <a:ext cx="9144000" cy="815975"/>
          </a:xfrm>
          <a:prstGeom prst="rect">
            <a:avLst/>
          </a:prstGeom>
          <a:noFill/>
          <a:ln w="9525">
            <a:noFill/>
            <a:miter lim="800000"/>
            <a:headEnd/>
            <a:tailEnd/>
          </a:ln>
          <a:effectLst/>
          <a:extLst/>
        </p:spPr>
        <p:txBody>
          <a:bodyPr wrap="none" anchor="ctr"/>
          <a:lstStyle/>
          <a:p>
            <a:endParaRPr lang="en-US"/>
          </a:p>
        </p:txBody>
      </p:sp>
      <p:sp>
        <p:nvSpPr>
          <p:cNvPr id="56327"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56328"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Select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6329" name="Rectangle 9"/>
          <p:cNvSpPr>
            <a:spLocks noGrp="1" noChangeArrowheads="1"/>
          </p:cNvSpPr>
          <p:nvPr>
            <p:ph type="dt" sz="half" idx="2"/>
          </p:nvPr>
        </p:nvSpPr>
        <p:spPr bwMode="auto">
          <a:xfrm>
            <a:off x="509463" y="6248400"/>
            <a:ext cx="17373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accent6"/>
                </a:solidFill>
                <a:latin typeface="Times New Roman" pitchFamily="18" charset="0"/>
              </a:defRPr>
            </a:lvl1pPr>
          </a:lstStyle>
          <a:p>
            <a:endParaRPr lang="en-US" dirty="0"/>
          </a:p>
        </p:txBody>
      </p:sp>
      <p:sp>
        <p:nvSpPr>
          <p:cNvPr id="56330" name="Rectangle 10"/>
          <p:cNvSpPr>
            <a:spLocks noGrp="1" noChangeArrowheads="1"/>
          </p:cNvSpPr>
          <p:nvPr>
            <p:ph type="ftr" sz="quarter" idx="3"/>
          </p:nvPr>
        </p:nvSpPr>
        <p:spPr bwMode="auto">
          <a:xfrm>
            <a:off x="2314356"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accent6"/>
                </a:solidFill>
                <a:latin typeface="Times New Roman" pitchFamily="18" charset="0"/>
              </a:defRPr>
            </a:lvl1pPr>
          </a:lstStyle>
          <a:p>
            <a:endParaRPr lang="en-US" dirty="0"/>
          </a:p>
        </p:txBody>
      </p:sp>
      <p:sp>
        <p:nvSpPr>
          <p:cNvPr id="56331" name="Rectangle 11"/>
          <p:cNvSpPr>
            <a:spLocks noGrp="1" noChangeArrowheads="1"/>
          </p:cNvSpPr>
          <p:nvPr>
            <p:ph type="sldNum" sz="quarter" idx="4"/>
          </p:nvPr>
        </p:nvSpPr>
        <p:spPr bwMode="auto">
          <a:xfrm>
            <a:off x="665116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accent6"/>
                </a:solidFill>
                <a:latin typeface="Times New Roman" pitchFamily="18" charset="0"/>
              </a:defRPr>
            </a:lvl1pPr>
          </a:lstStyle>
          <a:p>
            <a:fld id="{74438B1A-AF1B-4C8B-993E-1BADE62A2451}" type="slidenum">
              <a:rPr lang="en-US" smtClean="0"/>
              <a:pPr/>
              <a:t>‹#›</a:t>
            </a:fld>
            <a:endParaRPr lang="en-US" dirty="0"/>
          </a:p>
        </p:txBody>
      </p:sp>
      <p:grpSp>
        <p:nvGrpSpPr>
          <p:cNvPr id="56345" name="Group 25"/>
          <p:cNvGrpSpPr>
            <a:grpSpLocks/>
          </p:cNvGrpSpPr>
          <p:nvPr userDrawn="1"/>
        </p:nvGrpSpPr>
        <p:grpSpPr bwMode="auto">
          <a:xfrm>
            <a:off x="5708650" y="6126158"/>
            <a:ext cx="2047875" cy="660400"/>
            <a:chOff x="3596" y="3859"/>
            <a:chExt cx="1290" cy="416"/>
          </a:xfrm>
        </p:grpSpPr>
        <p:pic>
          <p:nvPicPr>
            <p:cNvPr id="56346" name="Picture 26"/>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596" y="3859"/>
              <a:ext cx="416" cy="416"/>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5000"/>
                </a:lnSpc>
                <a:spcBef>
                  <a:spcPct val="0"/>
                </a:spcBef>
                <a:buFontTx/>
                <a:buNone/>
              </a:pPr>
              <a:r>
                <a:rPr lang="en-US" sz="1200" b="1" dirty="0">
                  <a:solidFill>
                    <a:schemeClr val="accent6"/>
                  </a:solidFill>
                </a:rPr>
                <a:t>Federal Aviation</a:t>
              </a:r>
            </a:p>
            <a:p>
              <a:pPr>
                <a:lnSpc>
                  <a:spcPct val="85000"/>
                </a:lnSpc>
                <a:spcBef>
                  <a:spcPct val="0"/>
                </a:spcBef>
                <a:buFontTx/>
                <a:buNone/>
              </a:pPr>
              <a:r>
                <a:rPr lang="en-US" sz="1200" b="1" dirty="0">
                  <a:solidFill>
                    <a:schemeClr val="accent6"/>
                  </a:solidFill>
                </a:rPr>
                <a:t>Administration</a:t>
              </a:r>
            </a:p>
          </p:txBody>
        </p:sp>
      </p:grpSp>
      <p:sp>
        <p:nvSpPr>
          <p:cNvPr id="56349" name="Text Box 29" hidden="1"/>
          <p:cNvSpPr txBox="1">
            <a:spLocks noChangeArrowheads="1"/>
          </p:cNvSpPr>
          <p:nvPr userDrawn="1"/>
        </p:nvSpPr>
        <p:spPr bwMode="auto">
          <a:xfrm>
            <a:off x="449263" y="6205538"/>
            <a:ext cx="4784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b="1" dirty="0">
                <a:solidFill>
                  <a:srgbClr val="C0C0C0"/>
                </a:solidFill>
              </a:rPr>
              <a:t>&lt;Presentation Title – Change on Master Slide&gt;</a:t>
            </a:r>
            <a:endParaRPr lang="en-US" sz="1200" dirty="0">
              <a:solidFill>
                <a:srgbClr val="C0C0C0"/>
              </a:solidFill>
            </a:endParaRPr>
          </a:p>
        </p:txBody>
      </p:sp>
      <p:sp>
        <p:nvSpPr>
          <p:cNvPr id="56350" name="Text Box 30" hidden="1"/>
          <p:cNvSpPr txBox="1">
            <a:spLocks noChangeArrowheads="1"/>
          </p:cNvSpPr>
          <p:nvPr userDrawn="1"/>
        </p:nvSpPr>
        <p:spPr bwMode="auto">
          <a:xfrm>
            <a:off x="441325" y="6384925"/>
            <a:ext cx="3740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200" dirty="0">
                <a:solidFill>
                  <a:srgbClr val="C0C0C0"/>
                </a:solidFill>
              </a:rPr>
              <a:t>&lt;Date of Presentation – Change on Master Slide&gt;</a:t>
            </a:r>
          </a:p>
        </p:txBody>
      </p:sp>
    </p:spTree>
    <p:extLst>
      <p:ext uri="{BB962C8B-B14F-4D97-AF65-F5344CB8AC3E}">
        <p14:creationId xmlns:p14="http://schemas.microsoft.com/office/powerpoint/2010/main" val="2988165268"/>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fontAlgn="base">
        <a:spcBef>
          <a:spcPct val="0"/>
        </a:spcBef>
        <a:spcAft>
          <a:spcPct val="0"/>
        </a:spcAft>
        <a:defRPr sz="4000" b="1">
          <a:solidFill>
            <a:srgbClr val="1D2F68"/>
          </a:solidFill>
          <a:latin typeface="+mj-lt"/>
          <a:ea typeface="+mj-ea"/>
          <a:cs typeface="+mj-cs"/>
        </a:defRPr>
      </a:lvl1pPr>
      <a:lvl2pPr algn="l" rtl="0" fontAlgn="base">
        <a:spcBef>
          <a:spcPct val="0"/>
        </a:spcBef>
        <a:spcAft>
          <a:spcPct val="0"/>
        </a:spcAft>
        <a:defRPr sz="4000" b="1">
          <a:solidFill>
            <a:srgbClr val="1D2F68"/>
          </a:solidFill>
          <a:latin typeface="Arial" charset="0"/>
        </a:defRPr>
      </a:lvl2pPr>
      <a:lvl3pPr algn="l" rtl="0" fontAlgn="base">
        <a:spcBef>
          <a:spcPct val="0"/>
        </a:spcBef>
        <a:spcAft>
          <a:spcPct val="0"/>
        </a:spcAft>
        <a:defRPr sz="4000" b="1">
          <a:solidFill>
            <a:srgbClr val="1D2F68"/>
          </a:solidFill>
          <a:latin typeface="Arial" charset="0"/>
        </a:defRPr>
      </a:lvl3pPr>
      <a:lvl4pPr algn="l" rtl="0" fontAlgn="base">
        <a:spcBef>
          <a:spcPct val="0"/>
        </a:spcBef>
        <a:spcAft>
          <a:spcPct val="0"/>
        </a:spcAft>
        <a:defRPr sz="4000" b="1">
          <a:solidFill>
            <a:srgbClr val="1D2F68"/>
          </a:solidFill>
          <a:latin typeface="Arial" charset="0"/>
        </a:defRPr>
      </a:lvl4pPr>
      <a:lvl5pPr algn="l" rtl="0" fontAlgn="base">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fontAlgn="base">
        <a:spcBef>
          <a:spcPct val="20000"/>
        </a:spcBef>
        <a:spcAft>
          <a:spcPct val="0"/>
        </a:spcAft>
        <a:buChar char="•"/>
        <a:defRPr sz="2800" b="1">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Rectangle 11"/>
          <p:cNvSpPr>
            <a:spLocks noGrp="1" noChangeArrowheads="1"/>
          </p:cNvSpPr>
          <p:nvPr>
            <p:ph type="ctrTitle"/>
          </p:nvPr>
        </p:nvSpPr>
        <p:spPr/>
        <p:txBody>
          <a:bodyPr/>
          <a:lstStyle/>
          <a:p>
            <a:r>
              <a:rPr lang="en-US" sz="2000" dirty="0" smtClean="0"/>
              <a:t>Air Traffic Management (ATM) Issues</a:t>
            </a:r>
            <a:endParaRPr lang="en-US" sz="2000" dirty="0"/>
          </a:p>
        </p:txBody>
      </p:sp>
      <p:sp>
        <p:nvSpPr>
          <p:cNvPr id="32780" name="Rectangle 12"/>
          <p:cNvSpPr>
            <a:spLocks noGrp="1" noChangeArrowheads="1"/>
          </p:cNvSpPr>
          <p:nvPr>
            <p:ph type="subTitle" idx="1"/>
          </p:nvPr>
        </p:nvSpPr>
        <p:spPr>
          <a:xfrm>
            <a:off x="412687" y="841248"/>
            <a:ext cx="4951412" cy="2724912"/>
          </a:xfrm>
        </p:spPr>
        <p:txBody>
          <a:bodyPr/>
          <a:lstStyle/>
          <a:p>
            <a:pPr eaLnBrk="0" hangingPunct="0">
              <a:spcBef>
                <a:spcPct val="50000"/>
              </a:spcBef>
            </a:pPr>
            <a:r>
              <a:rPr lang="en-US" sz="2800" dirty="0"/>
              <a:t>30 Nautical Mile (NM) Lateral / Longitudinal Distance-based Separation Standard between RNP-4 ADS-C capable Aircraft Transiting the Anchorage / Oakland Flight Information Region (FIR) Boundary</a:t>
            </a:r>
          </a:p>
          <a:p>
            <a:pPr lvl="0" eaLnBrk="0" hangingPunct="0">
              <a:spcBef>
                <a:spcPct val="50000"/>
              </a:spcBef>
            </a:pPr>
            <a:endParaRPr lang="en-US" sz="2800" dirty="0">
              <a:solidFill>
                <a:srgbClr val="990000"/>
              </a:solidFill>
            </a:endParaRPr>
          </a:p>
        </p:txBody>
      </p:sp>
      <p:sp>
        <p:nvSpPr>
          <p:cNvPr id="32785" name="Text Box 17"/>
          <p:cNvSpPr txBox="1">
            <a:spLocks noChangeArrowheads="1"/>
          </p:cNvSpPr>
          <p:nvPr/>
        </p:nvSpPr>
        <p:spPr bwMode="auto">
          <a:xfrm>
            <a:off x="1754188" y="4497388"/>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IPACG/40</a:t>
            </a:r>
            <a:r>
              <a:rPr lang="en-US" sz="1600" dirty="0" smtClean="0">
                <a:solidFill>
                  <a:schemeClr val="bg1"/>
                </a:solidFill>
              </a:rPr>
              <a:t>&gt;</a:t>
            </a:r>
            <a:endParaRPr lang="en-US" sz="1600" dirty="0">
              <a:solidFill>
                <a:schemeClr val="bg1"/>
              </a:solidFill>
            </a:endParaRPr>
          </a:p>
        </p:txBody>
      </p:sp>
      <p:sp>
        <p:nvSpPr>
          <p:cNvPr id="32786" name="Text Box 18"/>
          <p:cNvSpPr txBox="1">
            <a:spLocks noChangeArrowheads="1"/>
          </p:cNvSpPr>
          <p:nvPr/>
        </p:nvSpPr>
        <p:spPr bwMode="auto">
          <a:xfrm>
            <a:off x="788988" y="4875213"/>
            <a:ext cx="3465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Steve Kessler, FAA</a:t>
            </a:r>
            <a:endParaRPr lang="en-US" sz="1600" dirty="0">
              <a:solidFill>
                <a:srgbClr val="1D2F68"/>
              </a:solidFill>
            </a:endParaRPr>
          </a:p>
        </p:txBody>
      </p:sp>
      <p:sp>
        <p:nvSpPr>
          <p:cNvPr id="32787" name="Text Box 19"/>
          <p:cNvSpPr txBox="1">
            <a:spLocks noChangeArrowheads="1"/>
          </p:cNvSpPr>
          <p:nvPr/>
        </p:nvSpPr>
        <p:spPr bwMode="auto">
          <a:xfrm>
            <a:off x="1000125" y="5224463"/>
            <a:ext cx="346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en-US" sz="1600" b="1" dirty="0" smtClean="0">
                <a:solidFill>
                  <a:srgbClr val="1D2F68"/>
                </a:solidFill>
              </a:rPr>
              <a:t>September 8-12, 2014</a:t>
            </a:r>
            <a:endParaRPr lang="en-US" sz="1600" dirty="0">
              <a:solidFill>
                <a:schemeClr val="accent6"/>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Recommendation</a:t>
            </a:r>
            <a:endParaRPr lang="en-US" dirty="0"/>
          </a:p>
        </p:txBody>
      </p:sp>
      <p:sp>
        <p:nvSpPr>
          <p:cNvPr id="3" name="Content Placeholder 2"/>
          <p:cNvSpPr>
            <a:spLocks noGrp="1"/>
          </p:cNvSpPr>
          <p:nvPr>
            <p:ph idx="1"/>
          </p:nvPr>
        </p:nvSpPr>
        <p:spPr/>
        <p:txBody>
          <a:bodyPr/>
          <a:lstStyle/>
          <a:p>
            <a:pPr lvl="1" fontAlgn="auto" hangingPunct="1"/>
            <a:r>
              <a:rPr lang="en-GB" sz="2800" b="1" dirty="0"/>
              <a:t>The meeting is invited to note the information provided.</a:t>
            </a:r>
            <a:endParaRPr lang="en-US" sz="2800" b="1"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10</a:t>
            </a:fld>
            <a:endParaRPr lang="en-US" dirty="0"/>
          </a:p>
        </p:txBody>
      </p:sp>
    </p:spTree>
    <p:extLst>
      <p:ext uri="{BB962C8B-B14F-4D97-AF65-F5344CB8AC3E}">
        <p14:creationId xmlns:p14="http://schemas.microsoft.com/office/powerpoint/2010/main" val="1593631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Slide Number Placeholder 2"/>
          <p:cNvSpPr>
            <a:spLocks noGrp="1"/>
          </p:cNvSpPr>
          <p:nvPr>
            <p:ph type="sldNum" sz="quarter" idx="12"/>
          </p:nvPr>
        </p:nvSpPr>
        <p:spPr/>
        <p:txBody>
          <a:bodyPr/>
          <a:lstStyle/>
          <a:p>
            <a:fld id="{F1F6FF14-FC6A-41B6-B2DC-884C6B7C3F2E}" type="slidenum">
              <a:rPr lang="en-US" smtClean="0"/>
              <a:pPr/>
              <a:t>11</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5296" y="987552"/>
            <a:ext cx="6729984" cy="4754880"/>
          </a:xfrm>
          <a:prstGeom prst="rect">
            <a:avLst/>
          </a:prstGeom>
        </p:spPr>
      </p:pic>
    </p:spTree>
    <p:extLst>
      <p:ext uri="{BB962C8B-B14F-4D97-AF65-F5344CB8AC3E}">
        <p14:creationId xmlns:p14="http://schemas.microsoft.com/office/powerpoint/2010/main" val="2287537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2</a:t>
            </a:fld>
            <a:endParaRPr lang="en-US" dirty="0"/>
          </a:p>
        </p:txBody>
      </p:sp>
      <p:sp>
        <p:nvSpPr>
          <p:cNvPr id="5" name="Content Placeholder 4"/>
          <p:cNvSpPr>
            <a:spLocks noGrp="1"/>
          </p:cNvSpPr>
          <p:nvPr>
            <p:ph idx="1"/>
          </p:nvPr>
        </p:nvSpPr>
        <p:spPr>
          <a:xfrm>
            <a:off x="477012" y="896113"/>
            <a:ext cx="8050213" cy="4582414"/>
          </a:xfrm>
        </p:spPr>
        <p:txBody>
          <a:bodyPr/>
          <a:lstStyle/>
          <a:p>
            <a:r>
              <a:rPr lang="en-GB" dirty="0"/>
              <a:t> </a:t>
            </a:r>
            <a:r>
              <a:rPr lang="en-GB" sz="2000" dirty="0"/>
              <a:t>The FAA and JCAB have utilized reduced oceanic separation minima (30nm lateral / 30nm longitudinal) through the use of the Future Air Navigation System (FANS)  procedures and the Required Navigation Performance 4 (RNP-4) specification. The ability to apply reduced separation on cross boundary aircraft has led to a more efficient system and a significant reduction in carbon dioxide emissions. </a:t>
            </a:r>
            <a:endParaRPr lang="en-GB" sz="2000" dirty="0" smtClean="0"/>
          </a:p>
          <a:p>
            <a:pPr marL="342900" lvl="1" indent="-342900">
              <a:buFontTx/>
              <a:buChar char="•"/>
            </a:pPr>
            <a:r>
              <a:rPr lang="en-GB" sz="2000" b="1" dirty="0"/>
              <a:t>Since November 2012, </a:t>
            </a:r>
            <a:r>
              <a:rPr lang="en-GB" sz="2000" b="1" dirty="0" smtClean="0"/>
              <a:t>ZAN and ZOA have applied </a:t>
            </a:r>
            <a:r>
              <a:rPr lang="en-GB" sz="2000" b="1" dirty="0"/>
              <a:t>reduced separation minima (Automatic Dependent Surveillance-Contract, or ADS-C, 30/30) for aircraft  separation on transfers along their common Flight Information Region (FIR) boundary where both facilities employ the Ocean 21 / Advanced Technologies and Oceanic Procedures (ATOP) automation system.   This area of the FIR boundary falls west of the 164º West meridian.</a:t>
            </a:r>
            <a:endParaRPr lang="en-US" sz="2000" b="1" dirty="0"/>
          </a:p>
          <a:p>
            <a:endParaRPr lang="en-US" sz="2000" dirty="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592660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3B1794D-CE01-4982-8A1C-98D478D9AB49}" type="slidenum">
              <a:rPr lang="en-US"/>
              <a:pPr/>
              <a:t>3</a:t>
            </a:fld>
            <a:endParaRPr lang="en-US"/>
          </a:p>
        </p:txBody>
      </p:sp>
      <p:sp>
        <p:nvSpPr>
          <p:cNvPr id="2" name="TextBox 1"/>
          <p:cNvSpPr txBox="1"/>
          <p:nvPr/>
        </p:nvSpPr>
        <p:spPr bwMode="auto">
          <a:xfrm>
            <a:off x="512750" y="6151205"/>
            <a:ext cx="23586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buFontTx/>
              <a:buNone/>
            </a:pPr>
            <a:r>
              <a:rPr lang="en-US" sz="1000" b="1" dirty="0" smtClean="0">
                <a:solidFill>
                  <a:srgbClr val="C0C0C0"/>
                </a:solidFill>
              </a:rPr>
              <a:t>IPACG/40 IP/10</a:t>
            </a:r>
          </a:p>
          <a:p>
            <a:pPr>
              <a:buFontTx/>
              <a:buNone/>
            </a:pPr>
            <a:r>
              <a:rPr lang="en-US" sz="1200" b="1" dirty="0" smtClean="0">
                <a:solidFill>
                  <a:srgbClr val="C0C0C0"/>
                </a:solidFill>
              </a:rPr>
              <a:t>September 8 - 12, 2014</a:t>
            </a:r>
            <a:endParaRPr lang="en-US" sz="1200" b="1" dirty="0">
              <a:solidFill>
                <a:srgbClr val="C0C0C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3208"/>
            <a:ext cx="9144000" cy="5484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bwMode="auto">
          <a:xfrm>
            <a:off x="0" y="124991"/>
            <a:ext cx="914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buFontTx/>
              <a:buNone/>
            </a:pPr>
            <a:r>
              <a:rPr lang="en-US" sz="2000" b="1" dirty="0" smtClean="0">
                <a:solidFill>
                  <a:srgbClr val="1D2F68"/>
                </a:solidFill>
              </a:rPr>
              <a:t>Anchorage ARTCC NOPAC Airspace</a:t>
            </a:r>
            <a:endParaRPr lang="en-US" sz="2000" b="1" dirty="0">
              <a:solidFill>
                <a:srgbClr val="1D2F68"/>
              </a:solidFill>
            </a:endParaRPr>
          </a:p>
        </p:txBody>
      </p:sp>
    </p:spTree>
    <p:extLst>
      <p:ext uri="{BB962C8B-B14F-4D97-AF65-F5344CB8AC3E}">
        <p14:creationId xmlns:p14="http://schemas.microsoft.com/office/powerpoint/2010/main" val="84533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3B1794D-CE01-4982-8A1C-98D478D9AB49}" type="slidenum">
              <a:rPr lang="en-US"/>
              <a:pPr/>
              <a:t>4</a:t>
            </a:fld>
            <a:endParaRPr lang="en-US"/>
          </a:p>
        </p:txBody>
      </p:sp>
      <p:sp>
        <p:nvSpPr>
          <p:cNvPr id="2" name="TextBox 1"/>
          <p:cNvSpPr txBox="1"/>
          <p:nvPr/>
        </p:nvSpPr>
        <p:spPr bwMode="auto">
          <a:xfrm>
            <a:off x="512750" y="6151205"/>
            <a:ext cx="23586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buFontTx/>
              <a:buNone/>
            </a:pPr>
            <a:r>
              <a:rPr lang="en-US" sz="1000" b="1" dirty="0" smtClean="0">
                <a:solidFill>
                  <a:srgbClr val="C0C0C0"/>
                </a:solidFill>
              </a:rPr>
              <a:t>IPACG/40 IP/10</a:t>
            </a:r>
          </a:p>
          <a:p>
            <a:pPr>
              <a:buFontTx/>
              <a:buNone/>
            </a:pPr>
            <a:r>
              <a:rPr lang="en-US" sz="1200" b="1" dirty="0" smtClean="0">
                <a:solidFill>
                  <a:srgbClr val="C0C0C0"/>
                </a:solidFill>
              </a:rPr>
              <a:t>September 8 - 12, 2014</a:t>
            </a:r>
            <a:endParaRPr lang="en-US" sz="1200" b="1" dirty="0">
              <a:solidFill>
                <a:srgbClr val="C0C0C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9492"/>
            <a:ext cx="9144000" cy="5508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bwMode="auto">
          <a:xfrm>
            <a:off x="0" y="102222"/>
            <a:ext cx="914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buFontTx/>
              <a:buNone/>
            </a:pPr>
            <a:r>
              <a:rPr lang="en-US" sz="2000" b="1" dirty="0" smtClean="0">
                <a:solidFill>
                  <a:srgbClr val="1D2F68"/>
                </a:solidFill>
              </a:rPr>
              <a:t>= 30/30 Airspace in PAZA</a:t>
            </a:r>
            <a:endParaRPr lang="en-US" sz="2000" b="1" dirty="0">
              <a:solidFill>
                <a:srgbClr val="1D2F68"/>
              </a:solidFill>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0901" y="135589"/>
            <a:ext cx="1809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710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5</a:t>
            </a:fld>
            <a:endParaRPr lang="en-US" dirty="0"/>
          </a:p>
        </p:txBody>
      </p:sp>
      <p:sp>
        <p:nvSpPr>
          <p:cNvPr id="5" name="Content Placeholder 4"/>
          <p:cNvSpPr>
            <a:spLocks noGrp="1"/>
          </p:cNvSpPr>
          <p:nvPr>
            <p:ph idx="1"/>
          </p:nvPr>
        </p:nvSpPr>
        <p:spPr>
          <a:xfrm>
            <a:off x="495300" y="1097281"/>
            <a:ext cx="8050213" cy="4801870"/>
          </a:xfrm>
        </p:spPr>
        <p:txBody>
          <a:bodyPr/>
          <a:lstStyle/>
          <a:p>
            <a:pPr lvl="1"/>
            <a:r>
              <a:rPr lang="en-GB" b="1" dirty="0"/>
              <a:t>Anchorage ARTCC utilizes the Flight Data Processor 2000 (FDP2000) automation system in the airspace east of the 164º West meridian.  Due to the two facilities’ experience level with the 30/30 separation minima, and certain operating limitations within the FDP2000 system, the initial use of ADS-C 30/30 for cross boundary transfers between Oakland and Anchorage did not include that portion of the common FIR boundary where FDP2000 is used.</a:t>
            </a:r>
            <a:endParaRPr lang="en-US" b="1" dirty="0"/>
          </a:p>
        </p:txBody>
      </p:sp>
    </p:spTree>
    <p:extLst>
      <p:ext uri="{BB962C8B-B14F-4D97-AF65-F5344CB8AC3E}">
        <p14:creationId xmlns:p14="http://schemas.microsoft.com/office/powerpoint/2010/main" val="26628597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6</a:t>
            </a:fld>
            <a:endParaRPr lang="en-US" dirty="0"/>
          </a:p>
        </p:txBody>
      </p:sp>
      <p:sp>
        <p:nvSpPr>
          <p:cNvPr id="5" name="Content Placeholder 4"/>
          <p:cNvSpPr>
            <a:spLocks noGrp="1"/>
          </p:cNvSpPr>
          <p:nvPr>
            <p:ph idx="1"/>
          </p:nvPr>
        </p:nvSpPr>
        <p:spPr>
          <a:xfrm>
            <a:off x="495300" y="1005841"/>
            <a:ext cx="8050213" cy="4893310"/>
          </a:xfrm>
        </p:spPr>
        <p:txBody>
          <a:bodyPr/>
          <a:lstStyle/>
          <a:p>
            <a:pPr lvl="1"/>
            <a:r>
              <a:rPr lang="en-US" sz="2000" b="1" dirty="0"/>
              <a:t>Operational experience gained since November 2012 has led to the facilities’ determination that the ADS-C 30/30 minima can be used along the FDP2000 FIR boundary.  Consequently, since February 19, 2014, Oakland and Anchorage ARTCC have been utilizing the ADS-C 30/30 minima for </a:t>
            </a:r>
            <a:r>
              <a:rPr lang="en-US" sz="2000" b="1" i="1" dirty="0"/>
              <a:t>longitudinal</a:t>
            </a:r>
            <a:r>
              <a:rPr lang="en-US" sz="2000" b="1" dirty="0"/>
              <a:t> separation between aircraft crossing the Oakland Ocean21 and Anchorage FDP2000 boundary.  The initial implementation was hampered by a long term outage of the Cold Bay Air Route Surveillance RADAR system (CDB ARSR) but since its return to service, in June 2014, the 30nm longitudinal separation minima has been providing significant benefits to aircraft flying PACOTS tracks and User Preferred Routings (UPRs).</a:t>
            </a:r>
          </a:p>
        </p:txBody>
      </p:sp>
    </p:spTree>
    <p:extLst>
      <p:ext uri="{BB962C8B-B14F-4D97-AF65-F5344CB8AC3E}">
        <p14:creationId xmlns:p14="http://schemas.microsoft.com/office/powerpoint/2010/main" val="1597268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3B1794D-CE01-4982-8A1C-98D478D9AB49}" type="slidenum">
              <a:rPr lang="en-US"/>
              <a:pPr/>
              <a:t>7</a:t>
            </a:fld>
            <a:endParaRPr lang="en-US"/>
          </a:p>
        </p:txBody>
      </p:sp>
      <p:sp>
        <p:nvSpPr>
          <p:cNvPr id="2" name="TextBox 1"/>
          <p:cNvSpPr txBox="1"/>
          <p:nvPr/>
        </p:nvSpPr>
        <p:spPr bwMode="auto">
          <a:xfrm>
            <a:off x="512750" y="6151205"/>
            <a:ext cx="23586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buFontTx/>
              <a:buNone/>
            </a:pPr>
            <a:r>
              <a:rPr lang="en-US" sz="1000" b="1" dirty="0" smtClean="0">
                <a:solidFill>
                  <a:srgbClr val="C0C0C0"/>
                </a:solidFill>
              </a:rPr>
              <a:t>IPACG/40 IP/10</a:t>
            </a:r>
          </a:p>
          <a:p>
            <a:pPr>
              <a:buFontTx/>
              <a:buNone/>
            </a:pPr>
            <a:r>
              <a:rPr lang="en-US" sz="1200" b="1" dirty="0" smtClean="0">
                <a:solidFill>
                  <a:srgbClr val="C0C0C0"/>
                </a:solidFill>
              </a:rPr>
              <a:t>September 8 - 12, 2014</a:t>
            </a:r>
            <a:endParaRPr lang="en-US" sz="1200" b="1" dirty="0">
              <a:solidFill>
                <a:srgbClr val="C0C0C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5101"/>
            <a:ext cx="9144001" cy="5513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bwMode="auto">
          <a:xfrm>
            <a:off x="0" y="115938"/>
            <a:ext cx="914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buFontTx/>
              <a:buNone/>
            </a:pPr>
            <a:r>
              <a:rPr lang="en-US" sz="2000" b="1" dirty="0" smtClean="0">
                <a:solidFill>
                  <a:srgbClr val="1D2F68"/>
                </a:solidFill>
              </a:rPr>
              <a:t>= PAZA Airspace 30/30 ADS-C Transition to 5 NM Radar</a:t>
            </a:r>
            <a:endParaRPr lang="en-US" sz="2000" b="1" dirty="0">
              <a:solidFill>
                <a:srgbClr val="1D2F68"/>
              </a:solidFill>
            </a:endParaRPr>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667" y="115938"/>
            <a:ext cx="24871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297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3B1794D-CE01-4982-8A1C-98D478D9AB49}" type="slidenum">
              <a:rPr lang="en-US"/>
              <a:pPr/>
              <a:t>8</a:t>
            </a:fld>
            <a:endParaRPr lang="en-US"/>
          </a:p>
        </p:txBody>
      </p:sp>
      <p:sp>
        <p:nvSpPr>
          <p:cNvPr id="2" name="TextBox 1"/>
          <p:cNvSpPr txBox="1"/>
          <p:nvPr/>
        </p:nvSpPr>
        <p:spPr bwMode="auto">
          <a:xfrm>
            <a:off x="512750" y="6151205"/>
            <a:ext cx="23586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buFontTx/>
              <a:buNone/>
            </a:pPr>
            <a:r>
              <a:rPr lang="en-US" sz="1000" b="1" dirty="0" smtClean="0">
                <a:solidFill>
                  <a:srgbClr val="C0C0C0"/>
                </a:solidFill>
              </a:rPr>
              <a:t>IPACG/40 IP/10</a:t>
            </a:r>
          </a:p>
          <a:p>
            <a:pPr>
              <a:buFontTx/>
              <a:buNone/>
            </a:pPr>
            <a:r>
              <a:rPr lang="en-US" sz="1200" b="1" dirty="0" smtClean="0">
                <a:solidFill>
                  <a:srgbClr val="C0C0C0"/>
                </a:solidFill>
              </a:rPr>
              <a:t>September 8 - 12, 2014</a:t>
            </a:r>
            <a:endParaRPr lang="en-US" sz="1200" b="1" dirty="0">
              <a:solidFill>
                <a:srgbClr val="C0C0C0"/>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6582"/>
            <a:ext cx="9144000" cy="5432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bwMode="auto">
          <a:xfrm>
            <a:off x="0" y="200055"/>
            <a:ext cx="914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buFontTx/>
              <a:buNone/>
            </a:pPr>
            <a:r>
              <a:rPr lang="en-US" sz="2000" b="1" dirty="0" smtClean="0">
                <a:solidFill>
                  <a:srgbClr val="1D2F68"/>
                </a:solidFill>
              </a:rPr>
              <a:t>Detail view</a:t>
            </a:r>
            <a:endParaRPr lang="en-US" sz="2000" b="1" dirty="0">
              <a:solidFill>
                <a:srgbClr val="1D2F68"/>
              </a:solidFill>
            </a:endParaRPr>
          </a:p>
        </p:txBody>
      </p:sp>
    </p:spTree>
    <p:extLst>
      <p:ext uri="{BB962C8B-B14F-4D97-AF65-F5344CB8AC3E}">
        <p14:creationId xmlns:p14="http://schemas.microsoft.com/office/powerpoint/2010/main" val="4086123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4" name="Slide Number Placeholder 3"/>
          <p:cNvSpPr>
            <a:spLocks noGrp="1"/>
          </p:cNvSpPr>
          <p:nvPr>
            <p:ph type="sldNum" sz="quarter" idx="12"/>
          </p:nvPr>
        </p:nvSpPr>
        <p:spPr/>
        <p:txBody>
          <a:bodyPr/>
          <a:lstStyle/>
          <a:p>
            <a:fld id="{78D3ABA1-EA94-43C0-B992-7CBCC31144F1}" type="slidenum">
              <a:rPr lang="en-US" smtClean="0"/>
              <a:pPr/>
              <a:t>9</a:t>
            </a:fld>
            <a:endParaRPr lang="en-US" dirty="0"/>
          </a:p>
        </p:txBody>
      </p:sp>
      <p:sp>
        <p:nvSpPr>
          <p:cNvPr id="5" name="Content Placeholder 4"/>
          <p:cNvSpPr>
            <a:spLocks noGrp="1"/>
          </p:cNvSpPr>
          <p:nvPr>
            <p:ph idx="1"/>
          </p:nvPr>
        </p:nvSpPr>
        <p:spPr>
          <a:xfrm>
            <a:off x="495300" y="1005841"/>
            <a:ext cx="8050213" cy="4893310"/>
          </a:xfrm>
        </p:spPr>
        <p:txBody>
          <a:bodyPr/>
          <a:lstStyle/>
          <a:p>
            <a:pPr lvl="1"/>
            <a:r>
              <a:rPr lang="en-US" b="1" dirty="0"/>
              <a:t>Anchorage ARTCC is now working on a project to extend the use of the Ocean21 system into the airspace east of the 164ºW meridian.  The expansion of the Ocean21 system into Anchorage’s   “Sector 69” will provide for an even more seamless operation for aircraft crossing the Anchorage / Oakland FIR boundary.  The completion date of this project has not yet been determined, but updates will be provided as, and when, they become available.</a:t>
            </a:r>
            <a:br>
              <a:rPr lang="en-US" b="1" dirty="0"/>
            </a:br>
            <a:endParaRPr lang="en-US" b="1" dirty="0"/>
          </a:p>
        </p:txBody>
      </p:sp>
    </p:spTree>
    <p:extLst>
      <p:ext uri="{BB962C8B-B14F-4D97-AF65-F5344CB8AC3E}">
        <p14:creationId xmlns:p14="http://schemas.microsoft.com/office/powerpoint/2010/main" val="2918376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B5F57E013D3A4DB33485A3E71C567D" ma:contentTypeVersion="0" ma:contentTypeDescription="Create a new document." ma:contentTypeScope="" ma:versionID="a95e6c41f05adc40ef6bdbc903e159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9D9C9C3-A5E0-4BDB-900B-410B3E116B21}"/>
</file>

<file path=customXml/itemProps2.xml><?xml version="1.0" encoding="utf-8"?>
<ds:datastoreItem xmlns:ds="http://schemas.openxmlformats.org/officeDocument/2006/customXml" ds:itemID="{D21FB7FF-2795-49A4-8F3F-0E0EF0AE6667}"/>
</file>

<file path=customXml/itemProps3.xml><?xml version="1.0" encoding="utf-8"?>
<ds:datastoreItem xmlns:ds="http://schemas.openxmlformats.org/officeDocument/2006/customXml" ds:itemID="{168A6D2E-3B46-4F6C-8CD0-003B8823B5DD}"/>
</file>

<file path=docProps/app.xml><?xml version="1.0" encoding="utf-8"?>
<Properties xmlns="http://schemas.openxmlformats.org/officeDocument/2006/extended-properties" xmlns:vt="http://schemas.openxmlformats.org/officeDocument/2006/docPropsVTypes">
  <Template/>
  <TotalTime>3223</TotalTime>
  <Words>547</Words>
  <Application>Microsoft Office PowerPoint</Application>
  <PresentationFormat>On-screen Show (4:3)</PresentationFormat>
  <Paragraphs>47</Paragraphs>
  <Slides>11</Slides>
  <Notes>5</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1_Custom Design</vt:lpstr>
      <vt:lpstr>2_Custom Design</vt:lpstr>
      <vt:lpstr>Air Traffic Management (ATM) Issues</vt:lpstr>
      <vt:lpstr>Introduction</vt:lpstr>
      <vt:lpstr>PowerPoint Presentation</vt:lpstr>
      <vt:lpstr>PowerPoint Presentation</vt:lpstr>
      <vt:lpstr>Discussion </vt:lpstr>
      <vt:lpstr>Discussion (cont.)</vt:lpstr>
      <vt:lpstr>PowerPoint Presentation</vt:lpstr>
      <vt:lpstr>PowerPoint Presentation</vt:lpstr>
      <vt:lpstr>Discussion (cont.)</vt:lpstr>
      <vt:lpstr>Recommendation</vt:lpstr>
      <vt:lpstr>Questions?</vt:lpstr>
    </vt:vector>
  </TitlesOfParts>
  <Company>FAA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MTONEY</dc:creator>
  <cp:lastModifiedBy>Kessler, Steve (FAA)</cp:lastModifiedBy>
  <cp:revision>181</cp:revision>
  <dcterms:created xsi:type="dcterms:W3CDTF">2005-01-28T20:32:53Z</dcterms:created>
  <dcterms:modified xsi:type="dcterms:W3CDTF">2014-09-09T12:59:31Z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0x0101005FB5F57E013D3A4DB33485A3E71C567D</vt:lpwstr>
  </property>
</Properties>
</file>