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4"/>
    <p:sldMasterId id="2147483661" r:id="rId5"/>
  </p:sldMasterIdLst>
  <p:notesMasterIdLst>
    <p:notesMasterId r:id="rId15"/>
  </p:notesMasterIdLst>
  <p:handoutMasterIdLst>
    <p:handoutMasterId r:id="rId16"/>
  </p:handoutMasterIdLst>
  <p:sldIdLst>
    <p:sldId id="273" r:id="rId6"/>
    <p:sldId id="275" r:id="rId7"/>
    <p:sldId id="276" r:id="rId8"/>
    <p:sldId id="277" r:id="rId9"/>
    <p:sldId id="278" r:id="rId10"/>
    <p:sldId id="281" r:id="rId11"/>
    <p:sldId id="282" r:id="rId12"/>
    <p:sldId id="279" r:id="rId13"/>
    <p:sldId id="280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5"/>
            <p14:sldId id="276"/>
            <p14:sldId id="277"/>
            <p14:sldId id="278"/>
            <p14:sldId id="281"/>
            <p14:sldId id="282"/>
            <p14:sldId id="279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68"/>
    <a:srgbClr val="FF0000"/>
    <a:srgbClr val="FFFF99"/>
    <a:srgbClr val="FFCC00"/>
    <a:srgbClr val="DDDDDD"/>
    <a:srgbClr val="C0C0C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1178" autoAdjust="0"/>
    <p:restoredTop sz="94717" autoAdjust="0"/>
  </p:normalViewPr>
  <p:slideViewPr>
    <p:cSldViewPr snapToGrid="0">
      <p:cViewPr>
        <p:scale>
          <a:sx n="52" d="100"/>
          <a:sy n="52" d="100"/>
        </p:scale>
        <p:origin x="-2136" y="-660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dirty="0" smtClean="0"/>
              <a:t>Air Traffic Management (ATM) Issues</a:t>
            </a:r>
            <a:endParaRPr lang="en-US" sz="2000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2580068"/>
          </a:xfrm>
        </p:spPr>
        <p:txBody>
          <a:bodyPr/>
          <a:lstStyle/>
          <a:p>
            <a:pPr lvl="0" eaLnBrk="0" hangingPunct="0">
              <a:spcBef>
                <a:spcPct val="50000"/>
              </a:spcBef>
            </a:pPr>
            <a:r>
              <a:rPr lang="en-US" sz="2800" dirty="0">
                <a:solidFill>
                  <a:srgbClr val="990000"/>
                </a:solidFill>
              </a:rPr>
              <a:t>Summary of the Outcomes of the </a:t>
            </a:r>
            <a:r>
              <a:rPr lang="en-US" sz="2800" dirty="0" smtClean="0">
                <a:solidFill>
                  <a:srgbClr val="990000"/>
                </a:solidFill>
              </a:rPr>
              <a:t>17</a:t>
            </a:r>
            <a:r>
              <a:rPr lang="en-US" sz="2800" dirty="0" smtClean="0">
                <a:solidFill>
                  <a:srgbClr val="990000"/>
                </a:solidFill>
              </a:rPr>
              <a:t>th </a:t>
            </a:r>
            <a:r>
              <a:rPr lang="en-US" sz="2800" dirty="0">
                <a:solidFill>
                  <a:srgbClr val="990000"/>
                </a:solidFill>
              </a:rPr>
              <a:t>Cross Polar Trans East Air Traffic Management Providers Working Group (</a:t>
            </a:r>
            <a:r>
              <a:rPr lang="en-US" sz="2800" dirty="0" smtClean="0">
                <a:solidFill>
                  <a:srgbClr val="990000"/>
                </a:solidFill>
              </a:rPr>
              <a:t>CPWG/17) </a:t>
            </a:r>
            <a:r>
              <a:rPr lang="en-US" sz="2800" dirty="0">
                <a:solidFill>
                  <a:srgbClr val="990000"/>
                </a:solidFill>
              </a:rPr>
              <a:t>Meeting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IPACG/40</a:t>
            </a:r>
            <a:r>
              <a:rPr lang="en-US" sz="1600" dirty="0" smtClean="0">
                <a:solidFill>
                  <a:schemeClr val="bg1"/>
                </a:solidFill>
              </a:rPr>
              <a:t>&gt;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Steve </a:t>
            </a:r>
            <a:r>
              <a:rPr lang="en-US" sz="1600" b="1" dirty="0" smtClean="0">
                <a:solidFill>
                  <a:srgbClr val="1D2F68"/>
                </a:solidFill>
              </a:rPr>
              <a:t>Kessler</a:t>
            </a:r>
            <a:r>
              <a:rPr lang="en-US" sz="1600" b="1" dirty="0" smtClean="0">
                <a:solidFill>
                  <a:srgbClr val="1D2F68"/>
                </a:solidFill>
              </a:rPr>
              <a:t>, </a:t>
            </a:r>
            <a:r>
              <a:rPr lang="en-US" sz="1600" b="1" dirty="0" smtClean="0">
                <a:solidFill>
                  <a:srgbClr val="1D2F68"/>
                </a:solidFill>
              </a:rPr>
              <a:t>FAA</a:t>
            </a:r>
            <a:endParaRPr lang="en-US" sz="1600" dirty="0">
              <a:solidFill>
                <a:srgbClr val="1D2F68"/>
              </a:solidFill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September 8-12, 2014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 of CPWG and Attendees</a:t>
            </a:r>
          </a:p>
          <a:p>
            <a:pPr lvl="1"/>
            <a:r>
              <a:rPr lang="en-US" dirty="0" smtClean="0"/>
              <a:t>Forum for ANSP’s and Operators to meet to address operational issues and develop solutions related to ATS for the Cross Polar and Russian Trans East (RTE) traffic flows.</a:t>
            </a:r>
          </a:p>
          <a:p>
            <a:pPr lvl="1"/>
            <a:r>
              <a:rPr lang="en-US" dirty="0" smtClean="0"/>
              <a:t>Attendees included the U.S., Japan, Russia, Canada, Norway, Iceland, Mongolia, IATA, international air carriers, and aviation industry.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6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42417"/>
            <a:ext cx="8050213" cy="4856734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GB" dirty="0" smtClean="0"/>
              <a:t>ADS-C </a:t>
            </a:r>
            <a:r>
              <a:rPr lang="en-GB" dirty="0"/>
              <a:t>Climb/Descend Procedures (ADS-C CDP)</a:t>
            </a:r>
          </a:p>
          <a:p>
            <a:pPr hangingPunct="0"/>
            <a:r>
              <a:rPr lang="en-GB" sz="2000" b="0" dirty="0" smtClean="0"/>
              <a:t>ZAN </a:t>
            </a:r>
            <a:r>
              <a:rPr lang="en-GB" sz="2000" b="0" dirty="0"/>
              <a:t>updated the group on </a:t>
            </a:r>
            <a:r>
              <a:rPr lang="en-GB" sz="2000" b="0" dirty="0" smtClean="0"/>
              <a:t>ADS-C Climb/Descend Procedures (ADS-C CDP) </a:t>
            </a:r>
            <a:r>
              <a:rPr lang="en-GB" sz="2000" b="0" dirty="0"/>
              <a:t>automation and noted that when ready as an operational capability, it will be installed and employed in New York, Oakland and Anchorage oceanic airspace.  Initial deployment of the ADS-C CDP in the automated platform will be conducted as an operational trial in all three oceanic FIRs where the FAA provides air traffic services.</a:t>
            </a:r>
            <a:endParaRPr lang="en-US" sz="2000" b="0" dirty="0"/>
          </a:p>
          <a:p>
            <a:pPr hangingPunct="0"/>
            <a:r>
              <a:rPr lang="en-GB" sz="2000" b="0" dirty="0"/>
              <a:t> </a:t>
            </a:r>
            <a:r>
              <a:rPr lang="en-GB" sz="2000" b="0" dirty="0" smtClean="0"/>
              <a:t>The </a:t>
            </a:r>
            <a:r>
              <a:rPr lang="en-GB" sz="2000" b="0" dirty="0"/>
              <a:t>FAA anticipated resuming the trials in January 2015 with full implementation in 2016.  ADS-C CDP expansion into ZAN airspace is desired once ATOP software is updated in 2015 and becomes operational in all FAA oceanic FIRs.</a:t>
            </a:r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1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33857"/>
            <a:ext cx="8050213" cy="4765294"/>
          </a:xfrm>
        </p:spPr>
        <p:txBody>
          <a:bodyPr>
            <a:normAutofit fontScale="77500" lnSpcReduction="20000"/>
          </a:bodyPr>
          <a:lstStyle/>
          <a:p>
            <a:pPr marL="0" indent="0" hangingPunct="0">
              <a:buNone/>
            </a:pPr>
            <a:r>
              <a:rPr lang="en-GB" i="1" dirty="0"/>
              <a:t>Implement use of radar procedures between </a:t>
            </a:r>
            <a:r>
              <a:rPr lang="en-GB" i="1" dirty="0" err="1"/>
              <a:t>Magadan</a:t>
            </a:r>
            <a:r>
              <a:rPr lang="en-GB" i="1" dirty="0"/>
              <a:t> Area Control </a:t>
            </a:r>
            <a:r>
              <a:rPr lang="en-GB" i="1" dirty="0" err="1"/>
              <a:t>Center</a:t>
            </a:r>
            <a:r>
              <a:rPr lang="en-GB" i="1" dirty="0"/>
              <a:t> (ACC) and Anchorage Air Route Traffic Control </a:t>
            </a:r>
            <a:r>
              <a:rPr lang="en-GB" i="1" dirty="0" err="1"/>
              <a:t>Center</a:t>
            </a:r>
            <a:r>
              <a:rPr lang="en-GB" i="1" dirty="0"/>
              <a:t> (ARTCC)</a:t>
            </a:r>
            <a:endParaRPr lang="en-US" dirty="0"/>
          </a:p>
          <a:p>
            <a:pPr hangingPunct="0"/>
            <a:r>
              <a:rPr lang="en-GB" sz="2600" b="0" dirty="0"/>
              <a:t>State ATM advised that the </a:t>
            </a:r>
            <a:r>
              <a:rPr lang="en-GB" sz="2600" b="0" dirty="0" err="1"/>
              <a:t>Providenia</a:t>
            </a:r>
            <a:r>
              <a:rPr lang="en-GB" sz="2600" b="0" dirty="0"/>
              <a:t> radar has been purchased and is in storage. Construction on </a:t>
            </a:r>
            <a:r>
              <a:rPr lang="en-GB" sz="2600" b="0" dirty="0" err="1"/>
              <a:t>Providenia</a:t>
            </a:r>
            <a:r>
              <a:rPr lang="en-GB" sz="2600" b="0" dirty="0"/>
              <a:t> radar has been delayed and is expected to begin in early 2015 with installation expected to take place in 2015-2016 timeframe.</a:t>
            </a:r>
            <a:endParaRPr lang="en-US" sz="2600" b="0" dirty="0"/>
          </a:p>
          <a:p>
            <a:pPr marL="0" indent="0" hangingPunct="0">
              <a:buNone/>
            </a:pPr>
            <a:r>
              <a:rPr lang="en-GB" i="1" dirty="0" smtClean="0"/>
              <a:t>Implement </a:t>
            </a:r>
            <a:r>
              <a:rPr lang="en-GB" i="1" dirty="0"/>
              <a:t>Ocean21 in the Arctic FIR </a:t>
            </a:r>
            <a:endParaRPr lang="en-GB" i="1" dirty="0" smtClean="0"/>
          </a:p>
          <a:p>
            <a:pPr hangingPunct="0"/>
            <a:r>
              <a:rPr lang="en-GB" sz="2600" b="0" dirty="0"/>
              <a:t>The FAA presented information regarding ongoing efforts to bring the Anchorage Arctic FIR, and associated domestic airspace, into the Anchorage Advanced Technologies and Oceanic Procedures (ATOP)/Ocean 21 automation system</a:t>
            </a:r>
            <a:r>
              <a:rPr lang="en-GB" b="0" dirty="0" smtClean="0"/>
              <a:t>.</a:t>
            </a:r>
            <a:r>
              <a:rPr lang="en-GB" dirty="0"/>
              <a:t> </a:t>
            </a:r>
            <a:r>
              <a:rPr lang="en-GB" b="0" dirty="0"/>
              <a:t>The FAA tentatively plans implementation of the Anchorage ATOP “Sector 64” for the first quarter of CY2015 and will provide an update at CPWG/18.</a:t>
            </a:r>
            <a:endParaRPr lang="en-US" b="0" dirty="0"/>
          </a:p>
          <a:p>
            <a:pPr marL="0" indent="0" hangingPunct="0">
              <a:buNone/>
            </a:pPr>
            <a:r>
              <a:rPr lang="en-GB" dirty="0"/>
              <a:t> </a:t>
            </a:r>
            <a:endParaRPr lang="en-US" dirty="0"/>
          </a:p>
          <a:p>
            <a:pPr hangingPunct="0"/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97281"/>
            <a:ext cx="8050213" cy="4801870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GB" sz="2400" i="1" dirty="0"/>
              <a:t>Shorten and simplify Form “R” and filing </a:t>
            </a:r>
            <a:r>
              <a:rPr lang="en-GB" sz="2400" i="1" dirty="0" smtClean="0"/>
              <a:t>process</a:t>
            </a:r>
            <a:r>
              <a:rPr lang="en-GB" i="1" dirty="0"/>
              <a:t> </a:t>
            </a:r>
            <a:endParaRPr lang="en-US" dirty="0"/>
          </a:p>
          <a:p>
            <a:pPr hangingPunct="0"/>
            <a:r>
              <a:rPr lang="en-GB" sz="2000" b="0" dirty="0"/>
              <a:t>It was agreed to have United </a:t>
            </a:r>
            <a:r>
              <a:rPr lang="en-GB" sz="2000" b="0" dirty="0" smtClean="0"/>
              <a:t>Airlines be </a:t>
            </a:r>
            <a:r>
              <a:rPr lang="en-GB" sz="2000" b="0" dirty="0"/>
              <a:t>the initial “test” airline and possibly use SITA Drop Box as a method to send the information. IATA and State ATM to further discuss as part of the trial to enable use for Winter 2014. </a:t>
            </a:r>
            <a:endParaRPr lang="en-GB" sz="2000" b="0" dirty="0" smtClean="0"/>
          </a:p>
          <a:p>
            <a:pPr marL="0" indent="0" hangingPunct="0">
              <a:buNone/>
            </a:pPr>
            <a:r>
              <a:rPr lang="en-GB" sz="2400" i="1" dirty="0"/>
              <a:t>Coordination between State ATM and General Administration of Civil Aviation of China (CAAC) Air Traffic Management Bureau (ATMB)</a:t>
            </a:r>
            <a:endParaRPr lang="en-US" sz="2400" dirty="0"/>
          </a:p>
          <a:p>
            <a:pPr hangingPunct="0"/>
            <a:r>
              <a:rPr lang="en-GB" sz="2000" i="1" dirty="0"/>
              <a:t> </a:t>
            </a:r>
            <a:r>
              <a:rPr lang="en-GB" sz="2000" b="0" dirty="0"/>
              <a:t> No progress on coordination with China ATMB. The special coordination meeting scheduled in September may provide an opportunity to discuss with China ATMB and move this item forward.</a:t>
            </a:r>
            <a:endParaRPr lang="en-US" sz="2000" b="0" dirty="0"/>
          </a:p>
          <a:p>
            <a:pPr hangingPunct="0"/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6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012" y="841248"/>
            <a:ext cx="8050213" cy="4956049"/>
          </a:xfrm>
        </p:spPr>
        <p:txBody>
          <a:bodyPr/>
          <a:lstStyle/>
          <a:p>
            <a:pPr marL="0" indent="0" hangingPunct="0">
              <a:buNone/>
            </a:pPr>
            <a:r>
              <a:rPr lang="en-GB" sz="2400" i="1" dirty="0"/>
              <a:t>Consider utilizing the ATM Volcanic Ash Contingency Plan (VACP) Template in the development of Volcanic Ash Contingency Plan for NOPAC </a:t>
            </a:r>
            <a:r>
              <a:rPr lang="en-GB" sz="2400" i="1" dirty="0" smtClean="0"/>
              <a:t>and RTE</a:t>
            </a:r>
          </a:p>
          <a:p>
            <a:pPr hangingPunct="0"/>
            <a:r>
              <a:rPr lang="en-GB" sz="2000" b="0" dirty="0"/>
              <a:t>A draft Volcanic Ash Contingency Plan has been developed for Trans-East, NOPAC, and PACOTS. This plan is currently being reviewed by members of the VOLKAM exercises and is being coordinated by the ICAO EURNAT </a:t>
            </a:r>
            <a:r>
              <a:rPr lang="en-GB" sz="2000" b="0" dirty="0"/>
              <a:t>O</a:t>
            </a:r>
            <a:r>
              <a:rPr lang="en-GB" sz="2000" b="0" dirty="0" smtClean="0"/>
              <a:t>ffice.</a:t>
            </a:r>
          </a:p>
          <a:p>
            <a:pPr marL="0" indent="0" hangingPunct="0">
              <a:buNone/>
            </a:pPr>
            <a:r>
              <a:rPr lang="en-GB" sz="2400" i="1" dirty="0"/>
              <a:t>Review communications procedures between dispatchers and the ATCSCC relating to reroutes for Volcanic </a:t>
            </a:r>
            <a:r>
              <a:rPr lang="en-GB" sz="2400" i="1" dirty="0" smtClean="0"/>
              <a:t>Ash</a:t>
            </a:r>
          </a:p>
          <a:p>
            <a:pPr hangingPunct="0"/>
            <a:r>
              <a:rPr lang="en-GB" sz="2000" b="0" dirty="0"/>
              <a:t>The process will become a new CPWG action item (CP17-01) to further clarify the expectations and overall process during non-volcanic events as well as during volcanic events.  It was agreed to address this as part of the August 2014 VOLKAM15 planning and trial.</a:t>
            </a:r>
            <a:endParaRPr lang="en-US" sz="2000" b="0" dirty="0"/>
          </a:p>
          <a:p>
            <a:pPr hangingPunct="0"/>
            <a:endParaRPr lang="en-US" sz="2000" b="0" dirty="0"/>
          </a:p>
          <a:p>
            <a:pPr marL="0" indent="0" hangingPunct="0">
              <a:buNone/>
            </a:pPr>
            <a:endParaRPr lang="en-US" sz="2000" b="0" dirty="0"/>
          </a:p>
          <a:p>
            <a:pPr marL="0" indent="0" hangingPunc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859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012" y="1865376"/>
            <a:ext cx="8050213" cy="3931921"/>
          </a:xfrm>
        </p:spPr>
        <p:txBody>
          <a:bodyPr/>
          <a:lstStyle/>
          <a:p>
            <a:pPr marL="0" indent="0" hangingPunct="0">
              <a:buNone/>
            </a:pPr>
            <a:r>
              <a:rPr lang="en-GB" dirty="0"/>
              <a:t>ICAO EURNAT Office has offered to host the CPWG/18 meeting at the ICAO Offices in Paris, France. The Meeting is scheduled for December 15-19, 2014.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hangingPunct="0"/>
            <a:endParaRPr lang="en-US" sz="2000" b="0" dirty="0"/>
          </a:p>
          <a:p>
            <a:pPr marL="0" indent="0" hangingPunct="0">
              <a:buNone/>
            </a:pPr>
            <a:endParaRPr lang="en-US" sz="2000" b="0" dirty="0"/>
          </a:p>
          <a:p>
            <a:pPr marL="0" indent="0" hangingPunc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447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meeting is invited to note the information provided in the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6FF14-FC6A-41B6-B2DC-884C6B7C3F2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296" y="987552"/>
            <a:ext cx="6729984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6398403-0C0E-461F-B0C5-7C0FCF3B14EE}"/>
</file>

<file path=customXml/itemProps2.xml><?xml version="1.0" encoding="utf-8"?>
<ds:datastoreItem xmlns:ds="http://schemas.openxmlformats.org/officeDocument/2006/customXml" ds:itemID="{D21FB7FF-2795-49A4-8F3F-0E0EF0AE6667}"/>
</file>

<file path=customXml/itemProps3.xml><?xml version="1.0" encoding="utf-8"?>
<ds:datastoreItem xmlns:ds="http://schemas.openxmlformats.org/officeDocument/2006/customXml" ds:itemID="{168A6D2E-3B46-4F6C-8CD0-003B8823B5D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3159</TotalTime>
  <Words>511</Words>
  <Application>Microsoft Office PowerPoint</Application>
  <PresentationFormat>On-screen Show (4:3)</PresentationFormat>
  <Paragraphs>45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1_Custom Design</vt:lpstr>
      <vt:lpstr>2_Custom Design</vt:lpstr>
      <vt:lpstr>Air Traffic Management (ATM) Issues</vt:lpstr>
      <vt:lpstr>Introduction</vt:lpstr>
      <vt:lpstr>Discussion</vt:lpstr>
      <vt:lpstr>Discussion (cont.)</vt:lpstr>
      <vt:lpstr>Discussion (cont.)</vt:lpstr>
      <vt:lpstr>Discussion (cont.)</vt:lpstr>
      <vt:lpstr>Next Meeting</vt:lpstr>
      <vt:lpstr>Recommendation</vt:lpstr>
      <vt:lpstr>Questions?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Kessler, Steve (FAA)</cp:lastModifiedBy>
  <cp:revision>174</cp:revision>
  <dcterms:created xsi:type="dcterms:W3CDTF">2005-01-28T20:32:53Z</dcterms:created>
  <dcterms:modified xsi:type="dcterms:W3CDTF">2014-09-08T07:05:31Z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