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s/slide14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15.xml" ContentType="application/vnd.openxmlformats-officedocument.presentationml.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1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0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notesMasterIdLst>
    <p:notesMasterId r:id="rId17"/>
  </p:notesMasterIdLst>
  <p:sldIdLst>
    <p:sldId id="256" r:id="rId2"/>
    <p:sldId id="258" r:id="rId3"/>
    <p:sldId id="257" r:id="rId4"/>
    <p:sldId id="259" r:id="rId5"/>
    <p:sldId id="263" r:id="rId6"/>
    <p:sldId id="273" r:id="rId7"/>
    <p:sldId id="260" r:id="rId8"/>
    <p:sldId id="270" r:id="rId9"/>
    <p:sldId id="266" r:id="rId10"/>
    <p:sldId id="271" r:id="rId11"/>
    <p:sldId id="267" r:id="rId12"/>
    <p:sldId id="269" r:id="rId13"/>
    <p:sldId id="268" r:id="rId14"/>
    <p:sldId id="272" r:id="rId15"/>
    <p:sldId id="264" r:id="rId16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6923" autoAdjust="0"/>
  </p:normalViewPr>
  <p:slideViewPr>
    <p:cSldViewPr>
      <p:cViewPr>
        <p:scale>
          <a:sx n="40" d="100"/>
          <a:sy n="40" d="100"/>
        </p:scale>
        <p:origin x="-788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BDA2CD-B2EB-4F43-9424-152A329C7990}" type="datetimeFigureOut">
              <a:rPr kumimoji="1" lang="ja-JP" altLang="en-US" smtClean="0"/>
              <a:pPr/>
              <a:t>2014/9/5</a:t>
            </a:fld>
            <a:endParaRPr kumimoji="1"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6A399-AF75-451B-8A2E-ADAE98798E1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77613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6A399-AF75-451B-8A2E-ADAE98798E1B}" type="slidenum">
              <a:rPr kumimoji="1" lang="ja-JP" altLang="en-US" smtClean="0"/>
              <a:pPr/>
              <a:t>1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6A399-AF75-451B-8A2E-ADAE98798E1B}" type="slidenum">
              <a:rPr kumimoji="1" lang="ja-JP" altLang="en-US" smtClean="0"/>
              <a:pPr/>
              <a:t>10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6A399-AF75-451B-8A2E-ADAE98798E1B}" type="slidenum">
              <a:rPr kumimoji="1" lang="ja-JP" altLang="en-US" smtClean="0"/>
              <a:pPr/>
              <a:t>11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6A399-AF75-451B-8A2E-ADAE98798E1B}" type="slidenum">
              <a:rPr kumimoji="1" lang="ja-JP" altLang="en-US" smtClean="0"/>
              <a:pPr/>
              <a:t>12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6A399-AF75-451B-8A2E-ADAE98798E1B}" type="slidenum">
              <a:rPr kumimoji="1" lang="ja-JP" altLang="en-US" smtClean="0"/>
              <a:pPr/>
              <a:t>13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6A399-AF75-451B-8A2E-ADAE98798E1B}" type="slidenum">
              <a:rPr kumimoji="1" lang="ja-JP" altLang="en-US" smtClean="0"/>
              <a:pPr/>
              <a:t>14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6A399-AF75-451B-8A2E-ADAE98798E1B}" type="slidenum">
              <a:rPr kumimoji="1" lang="ja-JP" altLang="en-US" smtClean="0"/>
              <a:pPr/>
              <a:t>15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6A399-AF75-451B-8A2E-ADAE98798E1B}" type="slidenum">
              <a:rPr kumimoji="1" lang="ja-JP" altLang="en-US" smtClean="0"/>
              <a:pPr/>
              <a:t>2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6A399-AF75-451B-8A2E-ADAE98798E1B}" type="slidenum">
              <a:rPr kumimoji="1" lang="ja-JP" altLang="en-US" smtClean="0"/>
              <a:pPr/>
              <a:t>3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6A399-AF75-451B-8A2E-ADAE98798E1B}" type="slidenum">
              <a:rPr kumimoji="1" lang="ja-JP" altLang="en-US" smtClean="0"/>
              <a:pPr/>
              <a:t>4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6A399-AF75-451B-8A2E-ADAE98798E1B}" type="slidenum">
              <a:rPr kumimoji="1" lang="ja-JP" altLang="en-US" smtClean="0"/>
              <a:pPr/>
              <a:t>5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6A399-AF75-451B-8A2E-ADAE98798E1B}" type="slidenum">
              <a:rPr kumimoji="1" lang="ja-JP" altLang="en-US" smtClean="0"/>
              <a:pPr/>
              <a:t>6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6A399-AF75-451B-8A2E-ADAE98798E1B}" type="slidenum">
              <a:rPr kumimoji="1" lang="ja-JP" altLang="en-US" smtClean="0"/>
              <a:pPr/>
              <a:t>7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6A399-AF75-451B-8A2E-ADAE98798E1B}" type="slidenum">
              <a:rPr kumimoji="1" lang="ja-JP" altLang="en-US" smtClean="0"/>
              <a:pPr/>
              <a:t>8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6A399-AF75-451B-8A2E-ADAE98798E1B}" type="slidenum">
              <a:rPr kumimoji="1" lang="ja-JP" altLang="en-US" smtClean="0"/>
              <a:pPr/>
              <a:t>9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正方形/長方形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28" name="日付プレースホルダ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6B840EA-1604-49EF-97AD-4CC27DD9C4BA}" type="datetimeFigureOut">
              <a:rPr kumimoji="1" lang="ja-JP" altLang="en-US" smtClean="0"/>
              <a:pPr/>
              <a:t>2014/9/5</a:t>
            </a:fld>
            <a:endParaRPr kumimoji="1" lang="ja-JP" altLang="en-US" dirty="0"/>
          </a:p>
        </p:txBody>
      </p:sp>
      <p:sp>
        <p:nvSpPr>
          <p:cNvPr id="17" name="フッター プレースホルダ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29" name="スライド番号プレースホルダ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1101DE5-A2AB-415A-976C-AE8DD19D1380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40EA-1604-49EF-97AD-4CC27DD9C4BA}" type="datetimeFigureOut">
              <a:rPr kumimoji="1" lang="ja-JP" altLang="en-US" smtClean="0"/>
              <a:pPr/>
              <a:t>2014/9/5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1DE5-A2AB-415A-976C-AE8DD19D1380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6B840EA-1604-49EF-97AD-4CC27DD9C4BA}" type="datetimeFigureOut">
              <a:rPr kumimoji="1" lang="ja-JP" altLang="en-US" smtClean="0"/>
              <a:pPr/>
              <a:t>2014/9/5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1101DE5-A2AB-415A-976C-AE8DD19D1380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40EA-1604-49EF-97AD-4CC27DD9C4BA}" type="datetimeFigureOut">
              <a:rPr kumimoji="1" lang="ja-JP" altLang="en-US" smtClean="0"/>
              <a:pPr/>
              <a:t>2014/9/5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1101DE5-A2AB-415A-976C-AE8DD19D1380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8" name="コンテンツ プレースホルダ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pic>
        <p:nvPicPr>
          <p:cNvPr id="7" name="Picture 2" descr="C:\Users\sachiko\Documents\EnriLOGO\Draw\head.gi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19850"/>
            <a:ext cx="1466850" cy="43815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7" name="正方形/長方形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2" name="日付プレースホル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40EA-1604-49EF-97AD-4CC27DD9C4BA}" type="datetimeFigureOut">
              <a:rPr kumimoji="1" lang="ja-JP" altLang="en-US" smtClean="0"/>
              <a:pPr/>
              <a:t>2014/9/5</a:t>
            </a:fld>
            <a:endParaRPr kumimoji="1" lang="ja-JP" altLang="en-US" dirty="0"/>
          </a:p>
        </p:txBody>
      </p:sp>
      <p:sp>
        <p:nvSpPr>
          <p:cNvPr id="13" name="スライド番号プレースホルダ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F1101DE5-A2AB-415A-976C-AE8DD19D1380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14" name="フッター プレースホルダ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コンテンツ プレースホルダ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8" name="日付プレースホルダ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6B840EA-1604-49EF-97AD-4CC27DD9C4BA}" type="datetimeFigureOut">
              <a:rPr kumimoji="1" lang="ja-JP" altLang="en-US" smtClean="0"/>
              <a:pPr/>
              <a:t>2014/9/5</a:t>
            </a:fld>
            <a:endParaRPr kumimoji="1" lang="ja-JP" altLang="en-US" dirty="0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1101DE5-A2AB-415A-976C-AE8DD19D1380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12" name="フッター プレースホルダ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6B840EA-1604-49EF-97AD-4CC27DD9C4BA}" type="datetimeFigureOut">
              <a:rPr kumimoji="1" lang="ja-JP" altLang="en-US" smtClean="0"/>
              <a:pPr/>
              <a:t>2014/9/5</a:t>
            </a:fld>
            <a:endParaRPr kumimoji="1" lang="ja-JP" altLang="en-US" dirty="0"/>
          </a:p>
        </p:txBody>
      </p:sp>
      <p:sp>
        <p:nvSpPr>
          <p:cNvPr id="12" name="スライド番号プレースホルダ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1101DE5-A2AB-415A-976C-AE8DD19D1380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14" name="フッター プレースホルダ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1" lang="ja-JP" altLang="en-US" dirty="0"/>
          </a:p>
        </p:txBody>
      </p:sp>
      <p:sp>
        <p:nvSpPr>
          <p:cNvPr id="16" name="テキスト プレースホルダ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5" name="テキスト プレースホルダ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40EA-1604-49EF-97AD-4CC27DD9C4BA}" type="datetimeFigureOut">
              <a:rPr kumimoji="1" lang="ja-JP" altLang="en-US" smtClean="0"/>
              <a:pPr/>
              <a:t>2014/9/5</a:t>
            </a:fld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1101DE5-A2AB-415A-976C-AE8DD19D1380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40EA-1604-49EF-97AD-4CC27DD9C4BA}" type="datetimeFigureOut">
              <a:rPr kumimoji="1" lang="ja-JP" altLang="en-US" smtClean="0"/>
              <a:pPr/>
              <a:t>2014/9/5</a:t>
            </a:fld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1101DE5-A2AB-415A-976C-AE8DD19D1380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40EA-1604-49EF-97AD-4CC27DD9C4BA}" type="datetimeFigureOut">
              <a:rPr kumimoji="1" lang="ja-JP" altLang="en-US" smtClean="0"/>
              <a:pPr/>
              <a:t>2014/9/5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1101DE5-A2AB-415A-976C-AE8DD19D1380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9" name="コンテンツ プレースホルダ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8" name="正方形/長方形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1" name="正方形/長方形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日付プレースホルダ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6B840EA-1604-49EF-97AD-4CC27DD9C4BA}" type="datetimeFigureOut">
              <a:rPr kumimoji="1" lang="ja-JP" altLang="en-US" smtClean="0"/>
              <a:pPr/>
              <a:t>2014/9/5</a:t>
            </a:fld>
            <a:endParaRPr kumimoji="1" lang="ja-JP" altLang="en-US" dirty="0"/>
          </a:p>
        </p:txBody>
      </p:sp>
      <p:sp>
        <p:nvSpPr>
          <p:cNvPr id="13" name="スライド番号プレースホルダ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F1101DE5-A2AB-415A-976C-AE8DD19D1380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14" name="フッター プレースホルダ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1" lang="ja-JP" altLang="en-US" dirty="0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dirty="0" smtClean="0"/>
              <a:t>アイコンをクリックして図を追加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プレースホルダ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6B840EA-1604-49EF-97AD-4CC27DD9C4BA}" type="datetimeFigureOut">
              <a:rPr kumimoji="1" lang="ja-JP" altLang="en-US" smtClean="0"/>
              <a:pPr/>
              <a:t>2014/9/5</a:t>
            </a:fld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1101DE5-A2AB-415A-976C-AE8DD19D1380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pic>
        <p:nvPicPr>
          <p:cNvPr id="10" name="Picture 2" descr="C:\Users\sachiko\Documents\EnriLOGO\Draw\head.gif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419850"/>
            <a:ext cx="1466850" cy="43815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rtl="0" eaLnBrk="1" latinLnBrk="0" hangingPunct="1">
        <a:spcBef>
          <a:spcPct val="0"/>
        </a:spcBef>
        <a:buNone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altLang="ja-JP" sz="3600" b="1" dirty="0" smtClean="0"/>
              <a:t>IP21 </a:t>
            </a:r>
            <a:br>
              <a:rPr lang="en-GB" altLang="ja-JP" sz="3600" b="1" dirty="0" smtClean="0"/>
            </a:br>
            <a:r>
              <a:rPr lang="en-GB" altLang="ja-JP" sz="3600" b="1" dirty="0" smtClean="0"/>
              <a:t> Simulation </a:t>
            </a:r>
            <a:r>
              <a:rPr lang="en-GB" altLang="ja-JP" sz="3600" b="1" dirty="0"/>
              <a:t>Result by DARP for </a:t>
            </a:r>
            <a:r>
              <a:rPr lang="en-GB" altLang="ja-JP" sz="3600" b="1" dirty="0" smtClean="0"/>
              <a:t>KSFO/KLAX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altLang="ja-JP" b="1" dirty="0" smtClean="0"/>
              <a:t>(IPACG/40) </a:t>
            </a:r>
          </a:p>
          <a:p>
            <a:r>
              <a:rPr lang="en-US" altLang="ja-JP" dirty="0" smtClean="0"/>
              <a:t>ENRI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539552" y="228600"/>
            <a:ext cx="8280920" cy="990600"/>
          </a:xfrm>
        </p:spPr>
        <p:txBody>
          <a:bodyPr>
            <a:noAutofit/>
          </a:bodyPr>
          <a:lstStyle/>
          <a:p>
            <a:pPr algn="ctr"/>
            <a:r>
              <a:rPr kumimoji="1" lang="en-US" altLang="ja-JP" dirty="0" smtClean="0"/>
              <a:t>Traffic Congestion(</a:t>
            </a:r>
            <a:r>
              <a:rPr kumimoji="1" lang="en-US" altLang="ja-JP" dirty="0" err="1" smtClean="0"/>
              <a:t>ScenarioB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556792"/>
            <a:ext cx="6127750" cy="310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746500"/>
            <a:ext cx="6121400" cy="311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正方形/長方形 8"/>
          <p:cNvSpPr/>
          <p:nvPr/>
        </p:nvSpPr>
        <p:spPr>
          <a:xfrm>
            <a:off x="395536" y="1628800"/>
            <a:ext cx="1080120" cy="79208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矢印コネクタ 10"/>
          <p:cNvCxnSpPr/>
          <p:nvPr/>
        </p:nvCxnSpPr>
        <p:spPr>
          <a:xfrm>
            <a:off x="1331640" y="1628800"/>
            <a:ext cx="5544616" cy="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6801692" y="1844824"/>
            <a:ext cx="234230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DARP_160E</a:t>
            </a:r>
          </a:p>
          <a:p>
            <a:r>
              <a:rPr lang="en-US" altLang="ja-JP" dirty="0" smtClean="0"/>
              <a:t>ORG</a:t>
            </a:r>
          </a:p>
          <a:p>
            <a:r>
              <a:rPr kumimoji="1" lang="ja-JP" altLang="en-US" dirty="0" smtClean="0"/>
              <a:t>　</a:t>
            </a:r>
            <a:r>
              <a:rPr lang="en-US" altLang="ja-JP" dirty="0" smtClean="0"/>
              <a:t>no for PHNL</a:t>
            </a:r>
          </a:p>
          <a:p>
            <a:r>
              <a:rPr kumimoji="1" lang="en-US" altLang="ja-JP" dirty="0" smtClean="0">
                <a:solidFill>
                  <a:srgbClr val="C00000"/>
                </a:solidFill>
              </a:rPr>
              <a:t>DARP_150E</a:t>
            </a:r>
          </a:p>
          <a:p>
            <a:r>
              <a:rPr lang="en-US" altLang="ja-JP" dirty="0" smtClean="0"/>
              <a:t> </a:t>
            </a:r>
            <a:r>
              <a:rPr lang="en-US" altLang="ja-JP" dirty="0" smtClean="0">
                <a:solidFill>
                  <a:srgbClr val="C00000"/>
                </a:solidFill>
              </a:rPr>
              <a:t>including for PHNL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395536" y="3861048"/>
            <a:ext cx="1080120" cy="79208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395536" y="4725144"/>
            <a:ext cx="1080120" cy="1008112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804248" y="3861048"/>
            <a:ext cx="201914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ORG</a:t>
            </a:r>
          </a:p>
          <a:p>
            <a:r>
              <a:rPr kumimoji="1" lang="en-US" altLang="ja-JP" dirty="0" smtClean="0"/>
              <a:t> </a:t>
            </a:r>
            <a:r>
              <a:rPr lang="en-US" altLang="ja-JP" dirty="0" smtClean="0">
                <a:solidFill>
                  <a:srgbClr val="FFC000"/>
                </a:solidFill>
              </a:rPr>
              <a:t>for KSFO/KLAX</a:t>
            </a:r>
            <a:endParaRPr lang="ja-JP" altLang="en-US" dirty="0" smtClean="0">
              <a:solidFill>
                <a:srgbClr val="FFC000"/>
              </a:solidFill>
            </a:endParaRPr>
          </a:p>
          <a:p>
            <a:r>
              <a:rPr kumimoji="1" lang="en-US" altLang="ja-JP" dirty="0" smtClean="0"/>
              <a:t> </a:t>
            </a:r>
            <a:r>
              <a:rPr kumimoji="1" lang="en-US" altLang="ja-JP" dirty="0" smtClean="0">
                <a:solidFill>
                  <a:srgbClr val="00B0F0"/>
                </a:solidFill>
              </a:rPr>
              <a:t>for PHNL</a:t>
            </a:r>
          </a:p>
          <a:p>
            <a:endParaRPr kumimoji="1" lang="en-US" altLang="ja-JP" dirty="0" smtClean="0">
              <a:solidFill>
                <a:srgbClr val="00B0F0"/>
              </a:solidFill>
            </a:endParaRPr>
          </a:p>
          <a:p>
            <a:r>
              <a:rPr lang="en-US" altLang="ja-JP" dirty="0" smtClean="0">
                <a:solidFill>
                  <a:srgbClr val="C00000"/>
                </a:solidFill>
              </a:rPr>
              <a:t>DARP_150E</a:t>
            </a:r>
          </a:p>
          <a:p>
            <a:r>
              <a:rPr kumimoji="1" lang="en-US" altLang="ja-JP" dirty="0" smtClean="0">
                <a:solidFill>
                  <a:srgbClr val="C00000"/>
                </a:solidFill>
              </a:rPr>
              <a:t> mixed for PHNL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 cstate="print"/>
          <a:srcRect l="815" t="2343" r="815" b="2343"/>
          <a:stretch>
            <a:fillRect/>
          </a:stretch>
        </p:blipFill>
        <p:spPr bwMode="auto">
          <a:xfrm>
            <a:off x="72129" y="1556765"/>
            <a:ext cx="8704472" cy="2927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正方形/長方形 2"/>
          <p:cNvSpPr/>
          <p:nvPr/>
        </p:nvSpPr>
        <p:spPr>
          <a:xfrm>
            <a:off x="0" y="3645024"/>
            <a:ext cx="971600" cy="4468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4" cstate="print"/>
          <a:srcRect l="882" t="2333" r="882" b="2333"/>
          <a:stretch>
            <a:fillRect/>
          </a:stretch>
        </p:blipFill>
        <p:spPr bwMode="auto">
          <a:xfrm>
            <a:off x="683568" y="3645024"/>
            <a:ext cx="8029924" cy="2940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Sample Flight</a:t>
            </a:r>
            <a:r>
              <a:rPr kumimoji="1" lang="ja-JP" altLang="en-US" dirty="0" smtClean="0"/>
              <a:t>（</a:t>
            </a:r>
            <a:r>
              <a:rPr kumimoji="1" lang="en-US" altLang="ja-JP" dirty="0" smtClean="0"/>
              <a:t>Scenario</a:t>
            </a:r>
            <a:r>
              <a:rPr lang="ja-JP" altLang="en-US" dirty="0" smtClean="0"/>
              <a:t> </a:t>
            </a:r>
            <a:r>
              <a:rPr kumimoji="1" lang="en-US" altLang="ja-JP" dirty="0" smtClean="0"/>
              <a:t>A)</a:t>
            </a:r>
            <a:endParaRPr kumimoji="1" lang="ja-JP" altLang="en-US" dirty="0"/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2195736" y="4797152"/>
            <a:ext cx="288032" cy="28803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1403648" y="4365104"/>
            <a:ext cx="120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KALNA</a:t>
            </a:r>
            <a:endParaRPr kumimoji="1" lang="ja-JP" altLang="en-US" sz="2400" dirty="0"/>
          </a:p>
        </p:txBody>
      </p:sp>
      <p:cxnSp>
        <p:nvCxnSpPr>
          <p:cNvPr id="14" name="直線矢印コネクタ 13"/>
          <p:cNvCxnSpPr/>
          <p:nvPr/>
        </p:nvCxnSpPr>
        <p:spPr>
          <a:xfrm>
            <a:off x="3491880" y="4077072"/>
            <a:ext cx="288032" cy="36004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2339752" y="3861048"/>
            <a:ext cx="1138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47E70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Sample Flight(Scenario A)</a:t>
            </a:r>
            <a:endParaRPr kumimoji="1" lang="ja-JP" alt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556792"/>
            <a:ext cx="8153400" cy="2986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図 10" descr="ANA6_fuel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19672" y="4581128"/>
            <a:ext cx="4584879" cy="1931831"/>
          </a:xfrm>
          <a:prstGeom prst="rect">
            <a:avLst/>
          </a:prstGeom>
        </p:spPr>
      </p:pic>
      <p:cxnSp>
        <p:nvCxnSpPr>
          <p:cNvPr id="12" name="直線矢印コネクタ 11"/>
          <p:cNvCxnSpPr/>
          <p:nvPr/>
        </p:nvCxnSpPr>
        <p:spPr>
          <a:xfrm>
            <a:off x="2267744" y="2852936"/>
            <a:ext cx="288032" cy="28803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1475656" y="2420888"/>
            <a:ext cx="120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KALNA</a:t>
            </a:r>
            <a:endParaRPr kumimoji="1" lang="ja-JP" altLang="en-US" sz="2400" dirty="0"/>
          </a:p>
        </p:txBody>
      </p:sp>
      <p:cxnSp>
        <p:nvCxnSpPr>
          <p:cNvPr id="14" name="直線矢印コネクタ 13"/>
          <p:cNvCxnSpPr/>
          <p:nvPr/>
        </p:nvCxnSpPr>
        <p:spPr>
          <a:xfrm flipH="1" flipV="1">
            <a:off x="3491880" y="2852936"/>
            <a:ext cx="432048" cy="36004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4067944" y="3284984"/>
            <a:ext cx="1138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47E70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Sample Flight (Scenario B)</a:t>
            </a:r>
            <a:endParaRPr kumimoji="1" lang="ja-JP" alt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2775" y="2034844"/>
            <a:ext cx="8153400" cy="362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026" name="Picture 2" descr="\\172.16.60.125\share\EAST_DARP_2014\20140121_UPR\Shot\134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124744" y="-243408"/>
            <a:ext cx="14632443" cy="80021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Conclusion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b="1" dirty="0" smtClean="0">
                <a:solidFill>
                  <a:srgbClr val="C00000"/>
                </a:solidFill>
              </a:rPr>
              <a:t>DARP makes many benefits</a:t>
            </a:r>
            <a:r>
              <a:rPr kumimoji="1" lang="en-US" altLang="ja-JP" dirty="0" smtClean="0"/>
              <a:t>.</a:t>
            </a:r>
          </a:p>
          <a:p>
            <a:pPr lvl="1"/>
            <a:r>
              <a:rPr lang="en-US" altLang="ja-JP" dirty="0" smtClean="0"/>
              <a:t>at 150E: larger benefit, but sometimes traffic concentration occurs.</a:t>
            </a:r>
            <a:r>
              <a:rPr lang="ja-JP" altLang="en-US" dirty="0" smtClean="0"/>
              <a:t>→　</a:t>
            </a:r>
            <a:r>
              <a:rPr lang="en-US" altLang="ja-JP" dirty="0" smtClean="0"/>
              <a:t>low altitude</a:t>
            </a:r>
          </a:p>
          <a:p>
            <a:pPr lvl="1"/>
            <a:r>
              <a:rPr lang="en-US" altLang="ja-JP" dirty="0" smtClean="0"/>
              <a:t>at 160E: smaller benefit, ATC operation is good.</a:t>
            </a:r>
            <a:endParaRPr kumimoji="1" lang="en-US" altLang="ja-JP" dirty="0" smtClean="0"/>
          </a:p>
          <a:p>
            <a:r>
              <a:rPr lang="en-US" altLang="ja-JP" dirty="0" smtClean="0"/>
              <a:t>Some flights assigned low altitude.</a:t>
            </a:r>
          </a:p>
          <a:p>
            <a:r>
              <a:rPr kumimoji="1" lang="en-US" altLang="ja-JP" dirty="0" smtClean="0"/>
              <a:t>DARP from UPR </a:t>
            </a:r>
            <a:r>
              <a:rPr kumimoji="1" lang="en-US" altLang="ja-JP" dirty="0" smtClean="0">
                <a:sym typeface="Symbol"/>
              </a:rPr>
              <a:t></a:t>
            </a:r>
            <a:r>
              <a:rPr kumimoji="1" lang="en-US" altLang="ja-JP" dirty="0" smtClean="0"/>
              <a:t> DARP from TRK</a:t>
            </a:r>
          </a:p>
          <a:p>
            <a:pPr lvl="1"/>
            <a:r>
              <a:rPr lang="en-US" altLang="ja-JP" dirty="0" smtClean="0"/>
              <a:t>when: same Gatefix and closely location TRK &amp; UPR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Background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 hangingPunct="0"/>
            <a:r>
              <a:rPr lang="en-GB" altLang="ja-JP" dirty="0" smtClean="0"/>
              <a:t>DARP trial which has been carried out since August 22, 2013 brings some benefits. </a:t>
            </a:r>
          </a:p>
          <a:p>
            <a:pPr lvl="1" hangingPunct="0"/>
            <a:r>
              <a:rPr lang="en-GB" altLang="ja-JP" dirty="0" smtClean="0"/>
              <a:t>At IPACG 38 and 39, ANA reported outcome from DARP trial of the arrival flight from PHNL/KLAX to RJTT/RJAA. </a:t>
            </a:r>
          </a:p>
          <a:p>
            <a:pPr lvl="1" hangingPunct="0"/>
            <a:r>
              <a:rPr lang="en-GB" altLang="ja-JP" dirty="0" smtClean="0"/>
              <a:t>However, the number of flight applies DARP is not so many.</a:t>
            </a:r>
            <a:endParaRPr lang="ja-JP" altLang="ja-JP" dirty="0" smtClean="0"/>
          </a:p>
          <a:p>
            <a:pPr lvl="1" hangingPunct="0"/>
            <a:r>
              <a:rPr lang="en-GB" altLang="ja-JP" dirty="0" smtClean="0"/>
              <a:t>ENRI simulated the situation which </a:t>
            </a:r>
            <a:r>
              <a:rPr lang="en-GB" altLang="ja-JP" b="1" dirty="0" smtClean="0">
                <a:solidFill>
                  <a:srgbClr val="002060"/>
                </a:solidFill>
              </a:rPr>
              <a:t>almost </a:t>
            </a:r>
            <a:r>
              <a:rPr lang="en-GB" altLang="ja-JP" dirty="0" smtClean="0"/>
              <a:t>flight tries DARP in the future for eastbound traffic. </a:t>
            </a:r>
            <a:endParaRPr lang="ja-JP" altLang="ja-JP" dirty="0" smtClean="0"/>
          </a:p>
          <a:p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Simulation about DARP</a:t>
            </a:r>
            <a:endParaRPr kumimoji="1" lang="ja-JP" altLang="en-US" dirty="0"/>
          </a:p>
        </p:txBody>
      </p:sp>
      <p:sp>
        <p:nvSpPr>
          <p:cNvPr id="6" name="フローチャート : 書類 5"/>
          <p:cNvSpPr/>
          <p:nvPr/>
        </p:nvSpPr>
        <p:spPr>
          <a:xfrm>
            <a:off x="2411760" y="2708920"/>
            <a:ext cx="2232248" cy="1368152"/>
          </a:xfrm>
          <a:prstGeom prst="flowChartDocumen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>
                <a:solidFill>
                  <a:schemeClr val="bg1"/>
                </a:solidFill>
              </a:rPr>
              <a:t>Weather Forecast</a:t>
            </a:r>
          </a:p>
          <a:p>
            <a:pPr algn="ctr"/>
            <a:r>
              <a:rPr lang="en-US" altLang="ja-JP" sz="2000" dirty="0" smtClean="0">
                <a:solidFill>
                  <a:schemeClr val="bg1"/>
                </a:solidFill>
              </a:rPr>
              <a:t>(before 6hours)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7" name="フローチャート : 複数書類 6"/>
          <p:cNvSpPr/>
          <p:nvPr/>
        </p:nvSpPr>
        <p:spPr>
          <a:xfrm>
            <a:off x="251520" y="1628800"/>
            <a:ext cx="1763688" cy="1152128"/>
          </a:xfrm>
          <a:prstGeom prst="flowChartMultidocumen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/>
              <a:t>Flight Plan Data</a:t>
            </a:r>
            <a:endParaRPr kumimoji="1" lang="ja-JP" altLang="en-US" sz="2000" dirty="0"/>
          </a:p>
        </p:txBody>
      </p:sp>
      <p:sp>
        <p:nvSpPr>
          <p:cNvPr id="8" name="フローチャート : 書類 7"/>
          <p:cNvSpPr/>
          <p:nvPr/>
        </p:nvSpPr>
        <p:spPr>
          <a:xfrm>
            <a:off x="7236296" y="5661248"/>
            <a:ext cx="1656184" cy="1008112"/>
          </a:xfrm>
          <a:prstGeom prst="flowChartDocumen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/>
              <a:t>Weather (Observed)</a:t>
            </a:r>
            <a:endParaRPr kumimoji="1" lang="ja-JP" altLang="en-US" sz="2000" dirty="0"/>
          </a:p>
        </p:txBody>
      </p:sp>
      <p:sp>
        <p:nvSpPr>
          <p:cNvPr id="9" name="右矢印 8"/>
          <p:cNvSpPr/>
          <p:nvPr/>
        </p:nvSpPr>
        <p:spPr>
          <a:xfrm>
            <a:off x="2051720" y="1988840"/>
            <a:ext cx="2160240" cy="36004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 dirty="0"/>
          </a:p>
        </p:txBody>
      </p:sp>
      <p:sp>
        <p:nvSpPr>
          <p:cNvPr id="10" name="フローチャート : 書類 9"/>
          <p:cNvSpPr/>
          <p:nvPr/>
        </p:nvSpPr>
        <p:spPr>
          <a:xfrm>
            <a:off x="4788024" y="3717032"/>
            <a:ext cx="1512168" cy="1008112"/>
          </a:xfrm>
          <a:prstGeom prst="flowChartDocumen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>
                <a:solidFill>
                  <a:schemeClr val="tx1"/>
                </a:solidFill>
              </a:rPr>
              <a:t>New DARP Route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2267744" y="1700808"/>
            <a:ext cx="1512168" cy="9361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>
                <a:solidFill>
                  <a:schemeClr val="tx1"/>
                </a:solidFill>
              </a:rPr>
              <a:t>DARP calculation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13" name="フローチャート : 判断 12"/>
          <p:cNvSpPr/>
          <p:nvPr/>
        </p:nvSpPr>
        <p:spPr>
          <a:xfrm>
            <a:off x="4355976" y="1628800"/>
            <a:ext cx="2160240" cy="1080120"/>
          </a:xfrm>
          <a:prstGeom prst="flowChartDecision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>
                <a:solidFill>
                  <a:schemeClr val="tx1"/>
                </a:solidFill>
              </a:rPr>
              <a:t>Benefit ?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14" name="下矢印 13"/>
          <p:cNvSpPr/>
          <p:nvPr/>
        </p:nvSpPr>
        <p:spPr>
          <a:xfrm>
            <a:off x="5220072" y="2852936"/>
            <a:ext cx="432048" cy="72008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 dirty="0"/>
          </a:p>
        </p:txBody>
      </p:sp>
      <p:sp>
        <p:nvSpPr>
          <p:cNvPr id="15" name="下矢印 14"/>
          <p:cNvSpPr/>
          <p:nvPr/>
        </p:nvSpPr>
        <p:spPr>
          <a:xfrm rot="16200000">
            <a:off x="6624228" y="1952836"/>
            <a:ext cx="432048" cy="504056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 dirty="0"/>
          </a:p>
        </p:txBody>
      </p:sp>
      <p:sp>
        <p:nvSpPr>
          <p:cNvPr id="17" name="フローチャート : 書類 16"/>
          <p:cNvSpPr/>
          <p:nvPr/>
        </p:nvSpPr>
        <p:spPr>
          <a:xfrm>
            <a:off x="7092280" y="1556792"/>
            <a:ext cx="1728192" cy="1224136"/>
          </a:xfrm>
          <a:prstGeom prst="flowChartDocumen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/>
              <a:t>Original</a:t>
            </a:r>
          </a:p>
          <a:p>
            <a:pPr algn="ctr"/>
            <a:r>
              <a:rPr lang="en-US" altLang="ja-JP" sz="2000" dirty="0" smtClean="0"/>
              <a:t>Flight Plan Route</a:t>
            </a:r>
            <a:endParaRPr kumimoji="1" lang="ja-JP" altLang="en-US" sz="20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516216" y="2564904"/>
            <a:ext cx="5453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No</a:t>
            </a:r>
            <a:endParaRPr kumimoji="1" lang="ja-JP" altLang="en-US" sz="24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652120" y="2780928"/>
            <a:ext cx="5873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Yes</a:t>
            </a:r>
            <a:endParaRPr kumimoji="1" lang="ja-JP" altLang="en-US" sz="2400" dirty="0"/>
          </a:p>
        </p:txBody>
      </p:sp>
      <p:sp>
        <p:nvSpPr>
          <p:cNvPr id="21" name="下矢印 20"/>
          <p:cNvSpPr/>
          <p:nvPr/>
        </p:nvSpPr>
        <p:spPr>
          <a:xfrm rot="16200000">
            <a:off x="6588224" y="3573016"/>
            <a:ext cx="432048" cy="72008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 dirty="0"/>
          </a:p>
        </p:txBody>
      </p:sp>
      <p:sp>
        <p:nvSpPr>
          <p:cNvPr id="22" name="下矢印 21"/>
          <p:cNvSpPr/>
          <p:nvPr/>
        </p:nvSpPr>
        <p:spPr>
          <a:xfrm>
            <a:off x="7812360" y="2636912"/>
            <a:ext cx="432048" cy="504056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 dirty="0"/>
          </a:p>
        </p:txBody>
      </p:sp>
      <p:sp>
        <p:nvSpPr>
          <p:cNvPr id="24" name="フローチャート : 複数書類 23"/>
          <p:cNvSpPr/>
          <p:nvPr/>
        </p:nvSpPr>
        <p:spPr>
          <a:xfrm>
            <a:off x="7164288" y="3212976"/>
            <a:ext cx="1763688" cy="1440160"/>
          </a:xfrm>
          <a:prstGeom prst="flowChartMultidocumen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/>
              <a:t>Simulation</a:t>
            </a:r>
          </a:p>
          <a:p>
            <a:pPr algn="ctr"/>
            <a:r>
              <a:rPr lang="en-US" altLang="ja-JP" sz="2000" dirty="0" smtClean="0"/>
              <a:t>Scenario</a:t>
            </a:r>
            <a:endParaRPr kumimoji="1" lang="ja-JP" altLang="en-US" sz="2000" dirty="0"/>
          </a:p>
        </p:txBody>
      </p:sp>
      <p:sp>
        <p:nvSpPr>
          <p:cNvPr id="26" name="屈折矢印 25"/>
          <p:cNvSpPr/>
          <p:nvPr/>
        </p:nvSpPr>
        <p:spPr>
          <a:xfrm rot="16200000" flipH="1">
            <a:off x="5292080" y="2852936"/>
            <a:ext cx="936104" cy="4680520"/>
          </a:xfrm>
          <a:prstGeom prst="bentUpArrow">
            <a:avLst>
              <a:gd name="adj1" fmla="val 20690"/>
              <a:gd name="adj2" fmla="val 25000"/>
              <a:gd name="adj3" fmla="val 25000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0" name="正方形/長方形 19"/>
          <p:cNvSpPr/>
          <p:nvPr/>
        </p:nvSpPr>
        <p:spPr>
          <a:xfrm>
            <a:off x="3923928" y="4869160"/>
            <a:ext cx="3168352" cy="151216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>
                <a:solidFill>
                  <a:schemeClr val="tx1"/>
                </a:solidFill>
              </a:rPr>
              <a:t>ATC simulation</a:t>
            </a:r>
          </a:p>
          <a:p>
            <a:pPr algn="ctr"/>
            <a:r>
              <a:rPr lang="en-US" altLang="ja-JP" sz="2000" dirty="0" smtClean="0">
                <a:solidFill>
                  <a:schemeClr val="tx1"/>
                </a:solidFill>
              </a:rPr>
              <a:t>(To keep ATC separation,</a:t>
            </a:r>
          </a:p>
          <a:p>
            <a:pPr algn="ctr"/>
            <a:r>
              <a:rPr lang="en-US" altLang="ja-JP" sz="2000" dirty="0" smtClean="0">
                <a:solidFill>
                  <a:schemeClr val="tx1"/>
                </a:solidFill>
              </a:rPr>
              <a:t>Altitude often changed)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79512" y="2924944"/>
            <a:ext cx="1998343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Trajectory</a:t>
            </a:r>
          </a:p>
          <a:p>
            <a:r>
              <a:rPr kumimoji="1" lang="en-US" altLang="ja-JP" dirty="0" smtClean="0"/>
              <a:t>Flight Time</a:t>
            </a:r>
          </a:p>
          <a:p>
            <a:r>
              <a:rPr lang="en-US" altLang="ja-JP" dirty="0" smtClean="0"/>
              <a:t>Fuel Consumption</a:t>
            </a:r>
            <a:endParaRPr kumimoji="1" lang="ja-JP" altLang="en-US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5656" y="5373216"/>
            <a:ext cx="1890839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Trajectory</a:t>
            </a:r>
            <a:endParaRPr kumimoji="1" lang="en-US" altLang="ja-JP" dirty="0" smtClean="0"/>
          </a:p>
          <a:p>
            <a:r>
              <a:rPr kumimoji="1" lang="en-US" altLang="ja-JP" dirty="0" smtClean="0"/>
              <a:t>Flight Time</a:t>
            </a:r>
          </a:p>
          <a:p>
            <a:r>
              <a:rPr lang="en-US" altLang="ja-JP" dirty="0" smtClean="0"/>
              <a:t>Fuel Consumption</a:t>
            </a:r>
            <a:endParaRPr kumimoji="1" lang="ja-JP" altLang="en-US" dirty="0"/>
          </a:p>
        </p:txBody>
      </p:sp>
      <p:sp>
        <p:nvSpPr>
          <p:cNvPr id="30" name="左右矢印 29"/>
          <p:cNvSpPr/>
          <p:nvPr/>
        </p:nvSpPr>
        <p:spPr>
          <a:xfrm rot="1021405">
            <a:off x="911479" y="4342738"/>
            <a:ext cx="1944216" cy="864096"/>
          </a:xfrm>
          <a:prstGeom prst="left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/>
              <a:t>Compare !</a:t>
            </a:r>
            <a:endParaRPr kumimoji="1" lang="ja-JP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ja-JP" dirty="0" smtClean="0"/>
              <a:t>Scenario Constitution</a:t>
            </a:r>
            <a:endParaRPr kumimoji="1"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/>
        </p:nvGraphicFramePr>
        <p:xfrm>
          <a:off x="395537" y="1268760"/>
          <a:ext cx="8280920" cy="5294663"/>
        </p:xfrm>
        <a:graphic>
          <a:graphicData uri="http://schemas.openxmlformats.org/drawingml/2006/table">
            <a:tbl>
              <a:tblPr/>
              <a:tblGrid>
                <a:gridCol w="1152127"/>
                <a:gridCol w="3528392"/>
                <a:gridCol w="3600401"/>
              </a:tblGrid>
              <a:tr h="46827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endParaRPr lang="en-GB" sz="20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Times New Roman"/>
                          <a:ea typeface="ＭＳ 明朝"/>
                        </a:rPr>
                        <a:t>Scenario A</a:t>
                      </a:r>
                      <a:endParaRPr lang="ja-JP" sz="20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Times New Roman"/>
                          <a:ea typeface="ＭＳ 明朝"/>
                        </a:rPr>
                        <a:t>Scenario B</a:t>
                      </a:r>
                      <a:endParaRPr lang="ja-JP" sz="20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9263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Times New Roman"/>
                          <a:ea typeface="ＭＳ 明朝"/>
                        </a:rPr>
                        <a:t>Traffic type</a:t>
                      </a:r>
                      <a:endParaRPr lang="ja-JP" sz="20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Times New Roman"/>
                          <a:ea typeface="ＭＳ 明朝"/>
                        </a:rPr>
                        <a:t>Summer</a:t>
                      </a:r>
                      <a:endParaRPr lang="ja-JP" sz="2000" dirty="0">
                        <a:latin typeface="Times New Roman"/>
                        <a:ea typeface="ＭＳ 明朝"/>
                      </a:endParaRPr>
                    </a:p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Times New Roman"/>
                          <a:ea typeface="ＭＳ 明朝"/>
                        </a:rPr>
                        <a:t>Optimum Route is similar to </a:t>
                      </a:r>
                      <a:r>
                        <a:rPr lang="en-GB" sz="2000" dirty="0" smtClean="0">
                          <a:latin typeface="Times New Roman"/>
                          <a:ea typeface="ＭＳ 明朝"/>
                        </a:rPr>
                        <a:t>Great </a:t>
                      </a:r>
                      <a:r>
                        <a:rPr lang="en-GB" sz="2000" dirty="0">
                          <a:latin typeface="Times New Roman"/>
                          <a:ea typeface="ＭＳ 明朝"/>
                        </a:rPr>
                        <a:t>Circle.</a:t>
                      </a:r>
                      <a:endParaRPr lang="ja-JP" sz="20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Times New Roman"/>
                          <a:ea typeface="ＭＳ 明朝"/>
                        </a:rPr>
                        <a:t>Winter</a:t>
                      </a:r>
                      <a:endParaRPr lang="ja-JP" sz="2000" dirty="0">
                        <a:latin typeface="Times New Roman"/>
                        <a:ea typeface="ＭＳ 明朝"/>
                      </a:endParaRPr>
                    </a:p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Times New Roman"/>
                          <a:ea typeface="ＭＳ 明朝"/>
                        </a:rPr>
                        <a:t>Optimum Route for KSFO/KLAX/PHNL is closely.</a:t>
                      </a:r>
                      <a:endParaRPr lang="ja-JP" sz="20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5029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latin typeface="Times New Roman"/>
                          <a:ea typeface="ＭＳ 明朝"/>
                        </a:rPr>
                        <a:t>Flights</a:t>
                      </a:r>
                      <a:endParaRPr lang="ja-JP" sz="20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Times New Roman"/>
                          <a:ea typeface="ＭＳ 明朝"/>
                        </a:rPr>
                        <a:t>91</a:t>
                      </a:r>
                      <a:endParaRPr lang="ja-JP" sz="20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Times New Roman"/>
                          <a:ea typeface="ＭＳ 明朝"/>
                        </a:rPr>
                        <a:t>85</a:t>
                      </a:r>
                      <a:endParaRPr lang="ja-JP" sz="20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151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latin typeface="Times New Roman"/>
                          <a:ea typeface="ＭＳ 明朝"/>
                        </a:rPr>
                        <a:t>RNP4</a:t>
                      </a:r>
                      <a:endParaRPr lang="ja-JP" sz="20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latin typeface="Times New Roman"/>
                          <a:ea typeface="ＭＳ 明朝"/>
                        </a:rPr>
                        <a:t>74</a:t>
                      </a:r>
                      <a:r>
                        <a:rPr lang="ja-JP" altLang="en-US" sz="2000" baseline="0" dirty="0" smtClean="0">
                          <a:latin typeface="Times New Roman"/>
                          <a:ea typeface="ＭＳ 明朝"/>
                        </a:rPr>
                        <a:t> </a:t>
                      </a:r>
                      <a:r>
                        <a:rPr lang="en-US" altLang="ja-JP" sz="2000" baseline="0" dirty="0" smtClean="0">
                          <a:latin typeface="Times New Roman"/>
                          <a:ea typeface="ＭＳ 明朝"/>
                        </a:rPr>
                        <a:t>flights </a:t>
                      </a:r>
                      <a:r>
                        <a:rPr lang="en-GB" sz="2000" dirty="0" smtClean="0">
                          <a:latin typeface="Times New Roman"/>
                          <a:ea typeface="ＭＳ 明朝"/>
                        </a:rPr>
                        <a:t>(81</a:t>
                      </a:r>
                      <a:r>
                        <a:rPr lang="en-GB" sz="2000" dirty="0">
                          <a:latin typeface="Times New Roman"/>
                          <a:ea typeface="ＭＳ 明朝"/>
                        </a:rPr>
                        <a:t>%)</a:t>
                      </a:r>
                      <a:endParaRPr lang="ja-JP" sz="20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latin typeface="Times New Roman"/>
                          <a:ea typeface="ＭＳ 明朝"/>
                        </a:rPr>
                        <a:t>73 </a:t>
                      </a:r>
                      <a:r>
                        <a:rPr lang="en-US" altLang="ja-JP" sz="2000" baseline="0" dirty="0" smtClean="0">
                          <a:latin typeface="Times New Roman"/>
                          <a:ea typeface="ＭＳ 明朝"/>
                        </a:rPr>
                        <a:t>flights </a:t>
                      </a:r>
                      <a:r>
                        <a:rPr lang="en-GB" sz="2000" dirty="0" smtClean="0">
                          <a:latin typeface="Times New Roman"/>
                          <a:ea typeface="ＭＳ 明朝"/>
                        </a:rPr>
                        <a:t>(</a:t>
                      </a:r>
                      <a:r>
                        <a:rPr lang="en-GB" sz="2000" dirty="0">
                          <a:latin typeface="Times New Roman"/>
                          <a:ea typeface="ＭＳ 明朝"/>
                        </a:rPr>
                        <a:t>86%)</a:t>
                      </a:r>
                      <a:endParaRPr lang="ja-JP" sz="20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9890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Times New Roman"/>
                          <a:ea typeface="ＭＳ 明朝"/>
                        </a:rPr>
                        <a:t>Objected </a:t>
                      </a:r>
                      <a:r>
                        <a:rPr lang="en-GB" sz="2000" dirty="0" smtClean="0">
                          <a:latin typeface="Times New Roman"/>
                          <a:ea typeface="ＭＳ 明朝"/>
                        </a:rPr>
                        <a:t>flight</a:t>
                      </a:r>
                      <a:endParaRPr lang="ja-JP" sz="20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latin typeface="Times New Roman"/>
                          <a:ea typeface="ＭＳ 明朝"/>
                        </a:rPr>
                        <a:t>36</a:t>
                      </a:r>
                      <a:r>
                        <a:rPr lang="en-US" sz="2000" dirty="0" smtClean="0">
                          <a:latin typeface="Times New Roman"/>
                          <a:ea typeface="ＭＳ 明朝"/>
                        </a:rPr>
                        <a:t> (bound for KSFO</a:t>
                      </a:r>
                      <a:r>
                        <a:rPr lang="en-US" sz="2000" baseline="0" dirty="0" smtClean="0">
                          <a:latin typeface="Times New Roman"/>
                          <a:ea typeface="ＭＳ 明朝"/>
                        </a:rPr>
                        <a:t> or KLAX)</a:t>
                      </a:r>
                      <a:endParaRPr lang="ja-JP" sz="20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latin typeface="Times New Roman"/>
                          <a:ea typeface="ＭＳ 明朝"/>
                        </a:rPr>
                        <a:t>51(</a:t>
                      </a:r>
                      <a:r>
                        <a:rPr lang="en-US" altLang="ja-JP" sz="2000" dirty="0" smtClean="0">
                          <a:latin typeface="Times New Roman"/>
                          <a:ea typeface="ＭＳ 明朝"/>
                        </a:rPr>
                        <a:t>bound for KSFO,</a:t>
                      </a:r>
                      <a:r>
                        <a:rPr lang="en-US" altLang="ja-JP" sz="2000" baseline="0" dirty="0" smtClean="0">
                          <a:latin typeface="Times New Roman"/>
                          <a:ea typeface="ＭＳ 明朝"/>
                        </a:rPr>
                        <a:t> KLAX or PHNL)</a:t>
                      </a:r>
                      <a:endParaRPr lang="ja-JP" sz="20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8762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Times New Roman"/>
                          <a:ea typeface="ＭＳ 明朝"/>
                        </a:rPr>
                        <a:t>Flight plan route</a:t>
                      </a:r>
                      <a:endParaRPr lang="ja-JP" sz="20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endParaRPr lang="en-GB" sz="20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endParaRPr lang="en-GB" sz="20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025" name="図 16"/>
          <p:cNvPicPr>
            <a:picLocks noChangeAspect="1" noChangeArrowheads="1"/>
          </p:cNvPicPr>
          <p:nvPr/>
        </p:nvPicPr>
        <p:blipFill>
          <a:blip r:embed="rId3" cstate="print"/>
          <a:srcRect l="7382" t="42520" r="29528" b="14172"/>
          <a:stretch>
            <a:fillRect/>
          </a:stretch>
        </p:blipFill>
        <p:spPr bwMode="auto">
          <a:xfrm>
            <a:off x="5220072" y="4509120"/>
            <a:ext cx="3384475" cy="1815039"/>
          </a:xfrm>
          <a:prstGeom prst="rect">
            <a:avLst/>
          </a:prstGeom>
          <a:noFill/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 cstate="print"/>
          <a:srcRect l="7382" t="42520" r="29528" b="14173"/>
          <a:stretch>
            <a:fillRect/>
          </a:stretch>
        </p:blipFill>
        <p:spPr bwMode="auto">
          <a:xfrm>
            <a:off x="1619672" y="4509120"/>
            <a:ext cx="3384475" cy="1814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85448" cy="990600"/>
          </a:xfrm>
        </p:spPr>
        <p:txBody>
          <a:bodyPr>
            <a:normAutofit fontScale="90000"/>
          </a:bodyPr>
          <a:lstStyle/>
          <a:p>
            <a:pPr algn="l"/>
            <a:r>
              <a:rPr kumimoji="1" lang="en-US" altLang="ja-JP" sz="1800" dirty="0" smtClean="0"/>
              <a:t>Additional</a:t>
            </a:r>
            <a:r>
              <a:rPr lang="ja-JP" altLang="en-US" sz="1800" dirty="0" smtClean="0"/>
              <a:t> </a:t>
            </a:r>
            <a:r>
              <a:rPr lang="en-US" altLang="ja-JP" sz="1800" dirty="0" smtClean="0"/>
              <a:t>Evaluation  (about Route filling)                                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            Flight Plan change</a:t>
            </a:r>
            <a:endParaRPr kumimoji="1" lang="ja-JP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484784"/>
            <a:ext cx="8609362" cy="4748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テキスト ボックス 5"/>
          <p:cNvSpPr txBox="1"/>
          <p:nvPr/>
        </p:nvSpPr>
        <p:spPr>
          <a:xfrm>
            <a:off x="1259632" y="4437112"/>
            <a:ext cx="1562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EMRON TRK14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475656" y="4077072"/>
            <a:ext cx="1345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KALNA TRK3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3528" y="3140968"/>
            <a:ext cx="1196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A590 TRK1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51520" y="3429000"/>
            <a:ext cx="118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R591 TRK2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7" name="フリーフォーム 16"/>
          <p:cNvSpPr/>
          <p:nvPr/>
        </p:nvSpPr>
        <p:spPr>
          <a:xfrm>
            <a:off x="796066" y="2373854"/>
            <a:ext cx="6540649" cy="2316480"/>
          </a:xfrm>
          <a:custGeom>
            <a:avLst/>
            <a:gdLst>
              <a:gd name="connsiteX0" fmla="*/ 0 w 6540649"/>
              <a:gd name="connsiteY0" fmla="*/ 2316480 h 2316480"/>
              <a:gd name="connsiteX1" fmla="*/ 2441986 w 6540649"/>
              <a:gd name="connsiteY1" fmla="*/ 304800 h 2316480"/>
              <a:gd name="connsiteX2" fmla="*/ 5443369 w 6540649"/>
              <a:gd name="connsiteY2" fmla="*/ 487680 h 2316480"/>
              <a:gd name="connsiteX3" fmla="*/ 6540649 w 6540649"/>
              <a:gd name="connsiteY3" fmla="*/ 1122381 h 2316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649" h="2316480">
                <a:moveTo>
                  <a:pt x="0" y="2316480"/>
                </a:moveTo>
                <a:cubicBezTo>
                  <a:pt x="767379" y="1463040"/>
                  <a:pt x="1534758" y="609600"/>
                  <a:pt x="2441986" y="304800"/>
                </a:cubicBezTo>
                <a:cubicBezTo>
                  <a:pt x="3349214" y="0"/>
                  <a:pt x="4760258" y="351416"/>
                  <a:pt x="5443369" y="487680"/>
                </a:cubicBezTo>
                <a:cubicBezTo>
                  <a:pt x="6126480" y="623944"/>
                  <a:pt x="6333564" y="873162"/>
                  <a:pt x="6540649" y="1122381"/>
                </a:cubicBezTo>
              </a:path>
            </a:pathLst>
          </a:cu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987824" y="1988840"/>
            <a:ext cx="5203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FF00"/>
                </a:solidFill>
              </a:rPr>
              <a:t>UPR started from ADGOR </a:t>
            </a:r>
            <a:r>
              <a:rPr kumimoji="1" lang="ja-JP" altLang="en-US" sz="2400" dirty="0" smtClean="0">
                <a:solidFill>
                  <a:srgbClr val="FFFF00"/>
                </a:solidFill>
              </a:rPr>
              <a:t>→</a:t>
            </a:r>
            <a:r>
              <a:rPr kumimoji="1" lang="en-US" altLang="ja-JP" sz="2400" dirty="0" smtClean="0">
                <a:solidFill>
                  <a:srgbClr val="FFFF00"/>
                </a:solidFill>
              </a:rPr>
              <a:t>TRK2</a:t>
            </a:r>
            <a:endParaRPr kumimoji="1" lang="ja-JP" altLang="en-US" sz="2400" dirty="0">
              <a:solidFill>
                <a:srgbClr val="FFFF00"/>
              </a:solidFill>
            </a:endParaRPr>
          </a:p>
        </p:txBody>
      </p:sp>
      <p:sp>
        <p:nvSpPr>
          <p:cNvPr id="19" name="フリーフォーム 18"/>
          <p:cNvSpPr/>
          <p:nvPr/>
        </p:nvSpPr>
        <p:spPr>
          <a:xfrm>
            <a:off x="683568" y="3572314"/>
            <a:ext cx="6756673" cy="1330814"/>
          </a:xfrm>
          <a:custGeom>
            <a:avLst/>
            <a:gdLst>
              <a:gd name="connsiteX0" fmla="*/ 0 w 6540649"/>
              <a:gd name="connsiteY0" fmla="*/ 2316480 h 2316480"/>
              <a:gd name="connsiteX1" fmla="*/ 2441986 w 6540649"/>
              <a:gd name="connsiteY1" fmla="*/ 304800 h 2316480"/>
              <a:gd name="connsiteX2" fmla="*/ 5443369 w 6540649"/>
              <a:gd name="connsiteY2" fmla="*/ 487680 h 2316480"/>
              <a:gd name="connsiteX3" fmla="*/ 6540649 w 6540649"/>
              <a:gd name="connsiteY3" fmla="*/ 1122381 h 2316480"/>
              <a:gd name="connsiteX0" fmla="*/ 0 w 6756673"/>
              <a:gd name="connsiteY0" fmla="*/ 2050191 h 2050191"/>
              <a:gd name="connsiteX1" fmla="*/ 2658010 w 6756673"/>
              <a:gd name="connsiteY1" fmla="*/ 266759 h 2050191"/>
              <a:gd name="connsiteX2" fmla="*/ 5659393 w 6756673"/>
              <a:gd name="connsiteY2" fmla="*/ 449639 h 2050191"/>
              <a:gd name="connsiteX3" fmla="*/ 6756673 w 6756673"/>
              <a:gd name="connsiteY3" fmla="*/ 1084340 h 2050191"/>
              <a:gd name="connsiteX0" fmla="*/ 0 w 6756673"/>
              <a:gd name="connsiteY0" fmla="*/ 1601255 h 1601255"/>
              <a:gd name="connsiteX1" fmla="*/ 1584176 w 6756673"/>
              <a:gd name="connsiteY1" fmla="*/ 631184 h 1601255"/>
              <a:gd name="connsiteX2" fmla="*/ 5659393 w 6756673"/>
              <a:gd name="connsiteY2" fmla="*/ 703 h 1601255"/>
              <a:gd name="connsiteX3" fmla="*/ 6756673 w 6756673"/>
              <a:gd name="connsiteY3" fmla="*/ 635404 h 1601255"/>
              <a:gd name="connsiteX0" fmla="*/ 0 w 6756673"/>
              <a:gd name="connsiteY0" fmla="*/ 1330814 h 1330814"/>
              <a:gd name="connsiteX1" fmla="*/ 1584176 w 6756673"/>
              <a:gd name="connsiteY1" fmla="*/ 360743 h 1330814"/>
              <a:gd name="connsiteX2" fmla="*/ 5616624 w 6756673"/>
              <a:gd name="connsiteY2" fmla="*/ 703 h 1330814"/>
              <a:gd name="connsiteX3" fmla="*/ 6756673 w 6756673"/>
              <a:gd name="connsiteY3" fmla="*/ 364963 h 1330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56673" h="1330814">
                <a:moveTo>
                  <a:pt x="0" y="1330814"/>
                </a:moveTo>
                <a:cubicBezTo>
                  <a:pt x="767379" y="477374"/>
                  <a:pt x="648072" y="582428"/>
                  <a:pt x="1584176" y="360743"/>
                </a:cubicBezTo>
                <a:cubicBezTo>
                  <a:pt x="2520280" y="139058"/>
                  <a:pt x="4754541" y="0"/>
                  <a:pt x="5616624" y="703"/>
                </a:cubicBezTo>
                <a:cubicBezTo>
                  <a:pt x="6478707" y="1406"/>
                  <a:pt x="6549588" y="115744"/>
                  <a:pt x="6756673" y="364963"/>
                </a:cubicBezTo>
              </a:path>
            </a:pathLst>
          </a:cu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843808" y="3933056"/>
            <a:ext cx="56412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92D050"/>
                </a:solidFill>
              </a:rPr>
              <a:t>UPR </a:t>
            </a:r>
            <a:r>
              <a:rPr kumimoji="1" lang="en-US" altLang="ja-JP" sz="2400" dirty="0" smtClean="0">
                <a:solidFill>
                  <a:srgbClr val="92D050"/>
                </a:solidFill>
              </a:rPr>
              <a:t>started </a:t>
            </a:r>
            <a:r>
              <a:rPr kumimoji="1" lang="en-US" altLang="ja-JP" sz="2400" dirty="0" smtClean="0">
                <a:solidFill>
                  <a:srgbClr val="92D050"/>
                </a:solidFill>
              </a:rPr>
              <a:t>from KALNA</a:t>
            </a:r>
            <a:r>
              <a:rPr lang="ja-JP" altLang="en-US" sz="2400" dirty="0" smtClean="0">
                <a:solidFill>
                  <a:srgbClr val="92D050"/>
                </a:solidFill>
              </a:rPr>
              <a:t> </a:t>
            </a:r>
            <a:r>
              <a:rPr lang="en-US" altLang="ja-JP" sz="2400" dirty="0" smtClean="0">
                <a:solidFill>
                  <a:srgbClr val="92D050"/>
                </a:solidFill>
              </a:rPr>
              <a:t>(not G344)</a:t>
            </a:r>
            <a:r>
              <a:rPr kumimoji="1" lang="en-US" altLang="ja-JP" sz="2400" dirty="0" smtClean="0">
                <a:solidFill>
                  <a:srgbClr val="92D050"/>
                </a:solidFill>
              </a:rPr>
              <a:t> </a:t>
            </a:r>
          </a:p>
          <a:p>
            <a:pPr algn="r"/>
            <a:r>
              <a:rPr kumimoji="1" lang="ja-JP" altLang="en-US" sz="2400" dirty="0" smtClean="0">
                <a:solidFill>
                  <a:srgbClr val="92D050"/>
                </a:solidFill>
              </a:rPr>
              <a:t>→</a:t>
            </a:r>
            <a:r>
              <a:rPr kumimoji="1" lang="en-US" altLang="ja-JP" sz="2400" dirty="0" smtClean="0">
                <a:solidFill>
                  <a:srgbClr val="92D050"/>
                </a:solidFill>
              </a:rPr>
              <a:t>TRK3</a:t>
            </a:r>
            <a:endParaRPr kumimoji="1" lang="ja-JP" altLang="en-US" sz="2400" dirty="0">
              <a:solidFill>
                <a:srgbClr val="92D050"/>
              </a:solidFill>
            </a:endParaRPr>
          </a:p>
        </p:txBody>
      </p:sp>
      <p:sp>
        <p:nvSpPr>
          <p:cNvPr id="21" name="フリーフォーム 20"/>
          <p:cNvSpPr/>
          <p:nvPr/>
        </p:nvSpPr>
        <p:spPr>
          <a:xfrm>
            <a:off x="683568" y="2455774"/>
            <a:ext cx="6336704" cy="2456441"/>
          </a:xfrm>
          <a:custGeom>
            <a:avLst/>
            <a:gdLst>
              <a:gd name="connsiteX0" fmla="*/ 0 w 6540649"/>
              <a:gd name="connsiteY0" fmla="*/ 2316480 h 2316480"/>
              <a:gd name="connsiteX1" fmla="*/ 2441986 w 6540649"/>
              <a:gd name="connsiteY1" fmla="*/ 304800 h 2316480"/>
              <a:gd name="connsiteX2" fmla="*/ 5443369 w 6540649"/>
              <a:gd name="connsiteY2" fmla="*/ 487680 h 2316480"/>
              <a:gd name="connsiteX3" fmla="*/ 6540649 w 6540649"/>
              <a:gd name="connsiteY3" fmla="*/ 1122381 h 2316480"/>
              <a:gd name="connsiteX0" fmla="*/ 0 w 6756673"/>
              <a:gd name="connsiteY0" fmla="*/ 2050191 h 2050191"/>
              <a:gd name="connsiteX1" fmla="*/ 2658010 w 6756673"/>
              <a:gd name="connsiteY1" fmla="*/ 266759 h 2050191"/>
              <a:gd name="connsiteX2" fmla="*/ 5659393 w 6756673"/>
              <a:gd name="connsiteY2" fmla="*/ 449639 h 2050191"/>
              <a:gd name="connsiteX3" fmla="*/ 6756673 w 6756673"/>
              <a:gd name="connsiteY3" fmla="*/ 1084340 h 2050191"/>
              <a:gd name="connsiteX0" fmla="*/ 0 w 6756673"/>
              <a:gd name="connsiteY0" fmla="*/ 1601255 h 1601255"/>
              <a:gd name="connsiteX1" fmla="*/ 1584176 w 6756673"/>
              <a:gd name="connsiteY1" fmla="*/ 631184 h 1601255"/>
              <a:gd name="connsiteX2" fmla="*/ 5659393 w 6756673"/>
              <a:gd name="connsiteY2" fmla="*/ 703 h 1601255"/>
              <a:gd name="connsiteX3" fmla="*/ 6756673 w 6756673"/>
              <a:gd name="connsiteY3" fmla="*/ 635404 h 1601255"/>
              <a:gd name="connsiteX0" fmla="*/ 0 w 6756673"/>
              <a:gd name="connsiteY0" fmla="*/ 1330814 h 1330814"/>
              <a:gd name="connsiteX1" fmla="*/ 1584176 w 6756673"/>
              <a:gd name="connsiteY1" fmla="*/ 360743 h 1330814"/>
              <a:gd name="connsiteX2" fmla="*/ 5616624 w 6756673"/>
              <a:gd name="connsiteY2" fmla="*/ 703 h 1330814"/>
              <a:gd name="connsiteX3" fmla="*/ 6756673 w 6756673"/>
              <a:gd name="connsiteY3" fmla="*/ 364963 h 1330814"/>
              <a:gd name="connsiteX0" fmla="*/ 0 w 6756673"/>
              <a:gd name="connsiteY0" fmla="*/ 1915263 h 1915263"/>
              <a:gd name="connsiteX1" fmla="*/ 1584176 w 6756673"/>
              <a:gd name="connsiteY1" fmla="*/ 945192 h 1915263"/>
              <a:gd name="connsiteX2" fmla="*/ 5248200 w 6756673"/>
              <a:gd name="connsiteY2" fmla="*/ 703 h 1915263"/>
              <a:gd name="connsiteX3" fmla="*/ 6756673 w 6756673"/>
              <a:gd name="connsiteY3" fmla="*/ 949412 h 1915263"/>
              <a:gd name="connsiteX0" fmla="*/ 0 w 6756673"/>
              <a:gd name="connsiteY0" fmla="*/ 1940781 h 1940781"/>
              <a:gd name="connsiteX1" fmla="*/ 1512168 w 6756673"/>
              <a:gd name="connsiteY1" fmla="*/ 817606 h 1940781"/>
              <a:gd name="connsiteX2" fmla="*/ 5248200 w 6756673"/>
              <a:gd name="connsiteY2" fmla="*/ 26221 h 1940781"/>
              <a:gd name="connsiteX3" fmla="*/ 6756673 w 6756673"/>
              <a:gd name="connsiteY3" fmla="*/ 974930 h 1940781"/>
              <a:gd name="connsiteX0" fmla="*/ 0 w 6756673"/>
              <a:gd name="connsiteY0" fmla="*/ 1940781 h 1940781"/>
              <a:gd name="connsiteX1" fmla="*/ 1512168 w 6756673"/>
              <a:gd name="connsiteY1" fmla="*/ 817606 h 1940781"/>
              <a:gd name="connsiteX2" fmla="*/ 5248200 w 6756673"/>
              <a:gd name="connsiteY2" fmla="*/ 26221 h 1940781"/>
              <a:gd name="connsiteX3" fmla="*/ 6756673 w 6756673"/>
              <a:gd name="connsiteY3" fmla="*/ 974930 h 1940781"/>
              <a:gd name="connsiteX0" fmla="*/ 0 w 6756673"/>
              <a:gd name="connsiteY0" fmla="*/ 1952782 h 1952782"/>
              <a:gd name="connsiteX1" fmla="*/ 1584176 w 6756673"/>
              <a:gd name="connsiteY1" fmla="*/ 757599 h 1952782"/>
              <a:gd name="connsiteX2" fmla="*/ 5248200 w 6756673"/>
              <a:gd name="connsiteY2" fmla="*/ 38222 h 1952782"/>
              <a:gd name="connsiteX3" fmla="*/ 6756673 w 6756673"/>
              <a:gd name="connsiteY3" fmla="*/ 986931 h 1952782"/>
              <a:gd name="connsiteX0" fmla="*/ 0 w 6756673"/>
              <a:gd name="connsiteY0" fmla="*/ 2212576 h 2212576"/>
              <a:gd name="connsiteX1" fmla="*/ 2016224 w 6756673"/>
              <a:gd name="connsiteY1" fmla="*/ 657353 h 2212576"/>
              <a:gd name="connsiteX2" fmla="*/ 5248200 w 6756673"/>
              <a:gd name="connsiteY2" fmla="*/ 298016 h 2212576"/>
              <a:gd name="connsiteX3" fmla="*/ 6756673 w 6756673"/>
              <a:gd name="connsiteY3" fmla="*/ 1246725 h 2212576"/>
              <a:gd name="connsiteX0" fmla="*/ 0 w 6756673"/>
              <a:gd name="connsiteY0" fmla="*/ 2012789 h 2012789"/>
              <a:gd name="connsiteX1" fmla="*/ 2016224 w 6756673"/>
              <a:gd name="connsiteY1" fmla="*/ 457566 h 2012789"/>
              <a:gd name="connsiteX2" fmla="*/ 5248200 w 6756673"/>
              <a:gd name="connsiteY2" fmla="*/ 98229 h 2012789"/>
              <a:gd name="connsiteX3" fmla="*/ 6756673 w 6756673"/>
              <a:gd name="connsiteY3" fmla="*/ 1046938 h 2012789"/>
              <a:gd name="connsiteX0" fmla="*/ 0 w 6756673"/>
              <a:gd name="connsiteY0" fmla="*/ 2456441 h 2456441"/>
              <a:gd name="connsiteX1" fmla="*/ 2664296 w 6756673"/>
              <a:gd name="connsiteY1" fmla="*/ 397162 h 2456441"/>
              <a:gd name="connsiteX2" fmla="*/ 5248200 w 6756673"/>
              <a:gd name="connsiteY2" fmla="*/ 541881 h 2456441"/>
              <a:gd name="connsiteX3" fmla="*/ 6756673 w 6756673"/>
              <a:gd name="connsiteY3" fmla="*/ 1490590 h 2456441"/>
              <a:gd name="connsiteX0" fmla="*/ 0 w 6336704"/>
              <a:gd name="connsiteY0" fmla="*/ 2456441 h 2456441"/>
              <a:gd name="connsiteX1" fmla="*/ 2664296 w 6336704"/>
              <a:gd name="connsiteY1" fmla="*/ 397162 h 2456441"/>
              <a:gd name="connsiteX2" fmla="*/ 5248200 w 6336704"/>
              <a:gd name="connsiteY2" fmla="*/ 541881 h 2456441"/>
              <a:gd name="connsiteX3" fmla="*/ 6336704 w 6336704"/>
              <a:gd name="connsiteY3" fmla="*/ 1117242 h 2456441"/>
              <a:gd name="connsiteX0" fmla="*/ 0 w 6336704"/>
              <a:gd name="connsiteY0" fmla="*/ 2456441 h 2456441"/>
              <a:gd name="connsiteX1" fmla="*/ 2664296 w 6336704"/>
              <a:gd name="connsiteY1" fmla="*/ 397162 h 2456441"/>
              <a:gd name="connsiteX2" fmla="*/ 4968552 w 6336704"/>
              <a:gd name="connsiteY2" fmla="*/ 613186 h 2456441"/>
              <a:gd name="connsiteX3" fmla="*/ 6336704 w 6336704"/>
              <a:gd name="connsiteY3" fmla="*/ 1117242 h 2456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36704" h="2456441">
                <a:moveTo>
                  <a:pt x="0" y="2456441"/>
                </a:moveTo>
                <a:cubicBezTo>
                  <a:pt x="767379" y="1603001"/>
                  <a:pt x="1789596" y="716255"/>
                  <a:pt x="2664296" y="397162"/>
                </a:cubicBezTo>
                <a:cubicBezTo>
                  <a:pt x="3761306" y="0"/>
                  <a:pt x="4356484" y="493173"/>
                  <a:pt x="4968552" y="613186"/>
                </a:cubicBezTo>
                <a:cubicBezTo>
                  <a:pt x="5580620" y="733199"/>
                  <a:pt x="6129619" y="868023"/>
                  <a:pt x="6336704" y="1117242"/>
                </a:cubicBezTo>
              </a:path>
            </a:pathLst>
          </a:custGeom>
          <a:ln w="38100">
            <a:solidFill>
              <a:schemeClr val="accent3">
                <a:lumMod val="20000"/>
                <a:lumOff val="8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699792" y="2996952"/>
            <a:ext cx="45448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UPR </a:t>
            </a:r>
            <a:r>
              <a:rPr kumimoji="1" lang="en-US" altLang="ja-JP" sz="2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started </a:t>
            </a:r>
            <a:r>
              <a:rPr kumimoji="1" lang="en-US" altLang="ja-JP" sz="2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from KALNA</a:t>
            </a:r>
            <a:r>
              <a:rPr lang="ja-JP" altLang="en-US" sz="2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ja-JP" sz="2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(G344)</a:t>
            </a:r>
            <a:r>
              <a:rPr kumimoji="1" lang="en-US" altLang="ja-JP" sz="2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</a:p>
          <a:p>
            <a:r>
              <a:rPr kumimoji="1" lang="ja-JP" altLang="en-US" sz="2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→</a:t>
            </a:r>
            <a:r>
              <a:rPr kumimoji="1" lang="en-US" altLang="ja-JP" sz="2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G334</a:t>
            </a:r>
            <a:endParaRPr kumimoji="1" lang="ja-JP" alt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2648" y="12576"/>
            <a:ext cx="8153400" cy="9906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612648" y="1384176"/>
            <a:ext cx="8153400" cy="4495800"/>
          </a:xfrm>
        </p:spPr>
        <p:txBody>
          <a:bodyPr/>
          <a:lstStyle/>
          <a:p>
            <a:endParaRPr kumimoji="1" lang="ja-JP" altLang="en-US"/>
          </a:p>
        </p:txBody>
      </p:sp>
      <p:pic>
        <p:nvPicPr>
          <p:cNvPr id="2050" name="Picture 2" descr="\\172.16.60.125\share\EAST_DARP_2014\20140121_UPR\Shot\144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717032" y="-603448"/>
            <a:ext cx="14632443" cy="8002117"/>
          </a:xfrm>
          <a:prstGeom prst="rect">
            <a:avLst/>
          </a:prstGeom>
          <a:noFill/>
        </p:spPr>
      </p:pic>
      <p:sp>
        <p:nvSpPr>
          <p:cNvPr id="5" name="円/楕円 4"/>
          <p:cNvSpPr/>
          <p:nvPr/>
        </p:nvSpPr>
        <p:spPr>
          <a:xfrm>
            <a:off x="251520" y="4077072"/>
            <a:ext cx="792088" cy="864096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 7"/>
          <p:cNvSpPr/>
          <p:nvPr/>
        </p:nvSpPr>
        <p:spPr>
          <a:xfrm>
            <a:off x="715992" y="3861047"/>
            <a:ext cx="4504080" cy="620011"/>
          </a:xfrm>
          <a:custGeom>
            <a:avLst/>
            <a:gdLst>
              <a:gd name="connsiteX0" fmla="*/ 0 w 4485736"/>
              <a:gd name="connsiteY0" fmla="*/ 583721 h 665672"/>
              <a:gd name="connsiteX1" fmla="*/ 431321 w 4485736"/>
              <a:gd name="connsiteY1" fmla="*/ 583721 h 665672"/>
              <a:gd name="connsiteX2" fmla="*/ 2372265 w 4485736"/>
              <a:gd name="connsiteY2" fmla="*/ 92015 h 665672"/>
              <a:gd name="connsiteX3" fmla="*/ 4485736 w 4485736"/>
              <a:gd name="connsiteY3" fmla="*/ 31631 h 665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5736" h="665672">
                <a:moveTo>
                  <a:pt x="0" y="583721"/>
                </a:moveTo>
                <a:cubicBezTo>
                  <a:pt x="17971" y="624696"/>
                  <a:pt x="35943" y="665672"/>
                  <a:pt x="431321" y="583721"/>
                </a:cubicBezTo>
                <a:cubicBezTo>
                  <a:pt x="826699" y="501770"/>
                  <a:pt x="1696529" y="184030"/>
                  <a:pt x="2372265" y="92015"/>
                </a:cubicBezTo>
                <a:cubicBezTo>
                  <a:pt x="3048001" y="0"/>
                  <a:pt x="4130615" y="41695"/>
                  <a:pt x="4485736" y="31631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 9"/>
          <p:cNvSpPr/>
          <p:nvPr/>
        </p:nvSpPr>
        <p:spPr>
          <a:xfrm>
            <a:off x="724619" y="4335847"/>
            <a:ext cx="6047117" cy="503208"/>
          </a:xfrm>
          <a:custGeom>
            <a:avLst/>
            <a:gdLst>
              <a:gd name="connsiteX0" fmla="*/ 0 w 6047117"/>
              <a:gd name="connsiteY0" fmla="*/ 71887 h 503208"/>
              <a:gd name="connsiteX1" fmla="*/ 2536166 w 6047117"/>
              <a:gd name="connsiteY1" fmla="*/ 71887 h 503208"/>
              <a:gd name="connsiteX2" fmla="*/ 6047117 w 6047117"/>
              <a:gd name="connsiteY2" fmla="*/ 503208 h 503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47117" h="503208">
                <a:moveTo>
                  <a:pt x="0" y="71887"/>
                </a:moveTo>
                <a:cubicBezTo>
                  <a:pt x="764156" y="35943"/>
                  <a:pt x="1528313" y="0"/>
                  <a:pt x="2536166" y="71887"/>
                </a:cubicBezTo>
                <a:cubicBezTo>
                  <a:pt x="3544019" y="143774"/>
                  <a:pt x="4795568" y="323491"/>
                  <a:pt x="6047117" y="503208"/>
                </a:cubicBezTo>
              </a:path>
            </a:pathLst>
          </a:custGeom>
          <a:ln w="3810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 11"/>
          <p:cNvSpPr/>
          <p:nvPr/>
        </p:nvSpPr>
        <p:spPr>
          <a:xfrm>
            <a:off x="776377" y="4368916"/>
            <a:ext cx="5098212" cy="815196"/>
          </a:xfrm>
          <a:custGeom>
            <a:avLst/>
            <a:gdLst>
              <a:gd name="connsiteX0" fmla="*/ 0 w 5098212"/>
              <a:gd name="connsiteY0" fmla="*/ 64698 h 815196"/>
              <a:gd name="connsiteX1" fmla="*/ 2449902 w 5098212"/>
              <a:gd name="connsiteY1" fmla="*/ 125083 h 815196"/>
              <a:gd name="connsiteX2" fmla="*/ 5098212 w 5098212"/>
              <a:gd name="connsiteY2" fmla="*/ 815196 h 815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98212" h="815196">
                <a:moveTo>
                  <a:pt x="0" y="64698"/>
                </a:moveTo>
                <a:cubicBezTo>
                  <a:pt x="800100" y="32349"/>
                  <a:pt x="1600200" y="0"/>
                  <a:pt x="2449902" y="125083"/>
                </a:cubicBezTo>
                <a:cubicBezTo>
                  <a:pt x="3299604" y="250166"/>
                  <a:pt x="4198908" y="532681"/>
                  <a:pt x="5098212" y="815196"/>
                </a:cubicBezTo>
              </a:path>
            </a:pathLst>
          </a:custGeom>
          <a:ln w="38100"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868144" y="4293096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Ｏｒｉｇｉｎａｌ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067944" y="5085184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ＤＡＲＰ２</a:t>
            </a:r>
            <a:endParaRPr kumimoji="1" lang="ja-JP" altLang="en-US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995936" y="3429000"/>
            <a:ext cx="1050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ＤＡＲＰ</a:t>
            </a:r>
            <a:r>
              <a:rPr kumimoji="1" lang="en-US" altLang="ja-JP" dirty="0" smtClean="0">
                <a:solidFill>
                  <a:srgbClr val="FF0000"/>
                </a:solidFill>
              </a:rPr>
              <a:t>1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6804248" y="692696"/>
            <a:ext cx="864096" cy="28803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940152" y="692696"/>
            <a:ext cx="7713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rgbClr val="FFFF00"/>
                </a:solidFill>
              </a:rPr>
              <a:t>Ｔｉｍｅ</a:t>
            </a:r>
            <a:endParaRPr kumimoji="1" lang="en-US" altLang="ja-JP" dirty="0" smtClean="0">
              <a:solidFill>
                <a:srgbClr val="FFFF00"/>
              </a:solidFill>
            </a:endParaRPr>
          </a:p>
          <a:p>
            <a:r>
              <a:rPr kumimoji="1" lang="ja-JP" altLang="en-US" dirty="0" smtClean="0">
                <a:solidFill>
                  <a:srgbClr val="FFFF00"/>
                </a:solidFill>
              </a:rPr>
              <a:t>Ｆｕｅｌ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DARP Benefit (1/2)</a:t>
            </a:r>
            <a:endParaRPr kumimoji="1" lang="ja-JP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628800"/>
            <a:ext cx="6127750" cy="368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テキスト ボックス 8"/>
          <p:cNvSpPr txBox="1"/>
          <p:nvPr/>
        </p:nvSpPr>
        <p:spPr>
          <a:xfrm>
            <a:off x="179512" y="5661248"/>
            <a:ext cx="49500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Calc:</a:t>
            </a:r>
            <a:r>
              <a:rPr lang="ja-JP" altLang="en-US" dirty="0" smtClean="0"/>
              <a:t> </a:t>
            </a:r>
            <a:r>
              <a:rPr lang="en-US" altLang="ja-JP" dirty="0" smtClean="0"/>
              <a:t>Calculated DARP (Weather Forecast)</a:t>
            </a:r>
          </a:p>
          <a:p>
            <a:r>
              <a:rPr kumimoji="1" lang="en-US" altLang="ja-JP" dirty="0" smtClean="0"/>
              <a:t>SIM: Simulated (Observed Weather)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660232" y="1700808"/>
            <a:ext cx="2185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DARP</a:t>
            </a:r>
          </a:p>
          <a:p>
            <a:r>
              <a:rPr lang="ja-JP" altLang="en-US" dirty="0" smtClean="0"/>
              <a:t>　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@150E&gt;</a:t>
            </a:r>
            <a:r>
              <a:rPr kumimoji="1" lang="en-US" altLang="ja-JP" dirty="0" smtClean="0"/>
              <a:t>@160E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761617" y="2348880"/>
            <a:ext cx="23823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Scenario A</a:t>
            </a:r>
          </a:p>
          <a:p>
            <a:r>
              <a:rPr lang="ja-JP" altLang="en-US" dirty="0" smtClean="0"/>
              <a:t>　</a:t>
            </a:r>
            <a:r>
              <a:rPr lang="en-US" altLang="ja-JP" dirty="0" smtClean="0">
                <a:solidFill>
                  <a:srgbClr val="FF0000"/>
                </a:solidFill>
              </a:rPr>
              <a:t>SIM&lt;</a:t>
            </a:r>
            <a:r>
              <a:rPr lang="en-US" altLang="ja-JP" dirty="0" smtClean="0"/>
              <a:t>Calc</a:t>
            </a:r>
            <a:r>
              <a:rPr lang="ja-JP" altLang="en-US" dirty="0" smtClean="0"/>
              <a:t> </a:t>
            </a:r>
            <a:r>
              <a:rPr lang="en-US" altLang="ja-JP" dirty="0" smtClean="0"/>
              <a:t>@150E</a:t>
            </a:r>
          </a:p>
          <a:p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SIM&gt;Calc</a:t>
            </a:r>
            <a:r>
              <a:rPr lang="ja-JP" altLang="en-US" dirty="0" smtClean="0"/>
              <a:t> </a:t>
            </a:r>
            <a:r>
              <a:rPr kumimoji="1" lang="en-US" altLang="ja-JP" dirty="0" smtClean="0"/>
              <a:t>@160E</a:t>
            </a:r>
            <a:endParaRPr kumimoji="1" lang="ja-JP" altLang="en-US" dirty="0"/>
          </a:p>
        </p:txBody>
      </p:sp>
      <p:sp>
        <p:nvSpPr>
          <p:cNvPr id="12" name="角丸四角形 11"/>
          <p:cNvSpPr/>
          <p:nvPr/>
        </p:nvSpPr>
        <p:spPr>
          <a:xfrm>
            <a:off x="7164288" y="3212976"/>
            <a:ext cx="1656184" cy="72008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rgbClr val="FF0000"/>
                </a:solidFill>
              </a:rPr>
              <a:t>↑</a:t>
            </a:r>
            <a:r>
              <a:rPr kumimoji="1" lang="en-US" altLang="ja-JP" dirty="0" smtClean="0">
                <a:solidFill>
                  <a:schemeClr val="tx2"/>
                </a:solidFill>
              </a:rPr>
              <a:t>traffic congestion</a:t>
            </a:r>
            <a:endParaRPr kumimoji="1" lang="ja-JP" altLang="en-US" dirty="0">
              <a:solidFill>
                <a:schemeClr val="tx2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732240" y="4149080"/>
            <a:ext cx="19125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Scenario B</a:t>
            </a:r>
          </a:p>
          <a:p>
            <a:r>
              <a:rPr lang="ja-JP" altLang="en-US" dirty="0" smtClean="0"/>
              <a:t>　</a:t>
            </a:r>
            <a:r>
              <a:rPr lang="en-US" altLang="ja-JP" dirty="0" smtClean="0"/>
              <a:t>Big improve !</a:t>
            </a:r>
            <a:endParaRPr kumimoji="1" lang="ja-JP" altLang="en-US" dirty="0"/>
          </a:p>
        </p:txBody>
      </p:sp>
      <p:sp>
        <p:nvSpPr>
          <p:cNvPr id="14" name="角丸四角形 13"/>
          <p:cNvSpPr/>
          <p:nvPr/>
        </p:nvSpPr>
        <p:spPr>
          <a:xfrm>
            <a:off x="7236296" y="4725144"/>
            <a:ext cx="1656184" cy="72008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rgbClr val="FF0000"/>
                </a:solidFill>
              </a:rPr>
              <a:t>↑</a:t>
            </a:r>
            <a:r>
              <a:rPr kumimoji="1" lang="en-US" altLang="ja-JP" dirty="0" smtClean="0">
                <a:solidFill>
                  <a:schemeClr val="tx2"/>
                </a:solidFill>
              </a:rPr>
              <a:t>traffic congestion</a:t>
            </a:r>
            <a:endParaRPr kumimoji="1" lang="ja-JP" altLang="en-US" dirty="0">
              <a:solidFill>
                <a:schemeClr val="tx2"/>
              </a:solidFill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6444208" y="5517232"/>
            <a:ext cx="2448272" cy="72008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 smtClean="0">
                <a:solidFill>
                  <a:srgbClr val="FF0000"/>
                </a:solidFill>
              </a:rPr>
              <a:t>↑ ↑ </a:t>
            </a:r>
            <a:r>
              <a:rPr kumimoji="1" lang="en-US" altLang="ja-JP" sz="2400" b="1" dirty="0" smtClean="0">
                <a:solidFill>
                  <a:schemeClr val="tx2"/>
                </a:solidFill>
              </a:rPr>
              <a:t>weather</a:t>
            </a:r>
          </a:p>
          <a:p>
            <a:pPr algn="ctr"/>
            <a:r>
              <a:rPr lang="en-US" altLang="ja-JP" sz="2400" b="1" dirty="0" smtClean="0">
                <a:solidFill>
                  <a:schemeClr val="tx2"/>
                </a:solidFill>
              </a:rPr>
              <a:t>condition</a:t>
            </a:r>
            <a:endParaRPr kumimoji="1" lang="ja-JP" altLang="en-US" sz="2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animBg="1"/>
      <p:bldP spid="13" grpId="0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DARP Benefit (2/2)</a:t>
            </a:r>
            <a:endParaRPr kumimoji="1" lang="ja-JP" alt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3300" y="116632"/>
            <a:ext cx="3060700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テキスト ボックス 4"/>
          <p:cNvSpPr txBox="1"/>
          <p:nvPr/>
        </p:nvSpPr>
        <p:spPr>
          <a:xfrm>
            <a:off x="179512" y="5661248"/>
            <a:ext cx="49500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Calc:</a:t>
            </a:r>
            <a:r>
              <a:rPr lang="ja-JP" altLang="en-US" dirty="0" smtClean="0"/>
              <a:t> </a:t>
            </a:r>
            <a:r>
              <a:rPr lang="en-US" altLang="ja-JP" dirty="0" smtClean="0"/>
              <a:t>Calculated DARP (Weather Forecast)</a:t>
            </a:r>
          </a:p>
          <a:p>
            <a:r>
              <a:rPr kumimoji="1" lang="en-US" altLang="ja-JP" dirty="0" smtClean="0"/>
              <a:t>SIM: Simulated (Observed Weather)</a:t>
            </a:r>
            <a:endParaRPr kumimoji="1" lang="ja-JP" alt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628800"/>
            <a:ext cx="6127750" cy="368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8" y="228600"/>
            <a:ext cx="8442520" cy="990600"/>
          </a:xfrm>
        </p:spPr>
        <p:txBody>
          <a:bodyPr>
            <a:normAutofit/>
          </a:bodyPr>
          <a:lstStyle/>
          <a:p>
            <a:pPr algn="ctr"/>
            <a:r>
              <a:rPr kumimoji="1" lang="en-US" altLang="ja-JP" dirty="0" smtClean="0"/>
              <a:t>Traffic Congestion(Scenario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B)</a:t>
            </a:r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556792"/>
            <a:ext cx="5714286" cy="4686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テキスト ボックス 3"/>
          <p:cNvSpPr txBox="1"/>
          <p:nvPr/>
        </p:nvSpPr>
        <p:spPr>
          <a:xfrm>
            <a:off x="251520" y="1628800"/>
            <a:ext cx="2281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DARP at 150E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23528" y="3789040"/>
            <a:ext cx="2281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DARP at 160E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275856" y="6237312"/>
            <a:ext cx="46864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Red lines are bound for KLAX.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デザー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デザート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デザート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B5F57E013D3A4DB33485A3E71C567D" ma:contentTypeVersion="0" ma:contentTypeDescription="Create a new document." ma:contentTypeScope="" ma:versionID="a95e6c41f05adc40ef6bdbc903e159a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8060A04-7D1F-44DA-877C-7E5AED03EB85}"/>
</file>

<file path=customXml/itemProps2.xml><?xml version="1.0" encoding="utf-8"?>
<ds:datastoreItem xmlns:ds="http://schemas.openxmlformats.org/officeDocument/2006/customXml" ds:itemID="{78CB2AE1-6B1E-428B-8687-EF941AA5D1DC}"/>
</file>

<file path=customXml/itemProps3.xml><?xml version="1.0" encoding="utf-8"?>
<ds:datastoreItem xmlns:ds="http://schemas.openxmlformats.org/officeDocument/2006/customXml" ds:itemID="{E3AD274C-21B9-47E5-AA50-623C2D902D26}"/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1684</TotalTime>
  <Words>375</Words>
  <Application>Microsoft Office PowerPoint</Application>
  <PresentationFormat>画面に合わせる (4:3)</PresentationFormat>
  <Paragraphs>127</Paragraphs>
  <Slides>15</Slides>
  <Notes>15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16" baseType="lpstr">
      <vt:lpstr>デザート</vt:lpstr>
      <vt:lpstr>IP21   Simulation Result by DARP for KSFO/KLAX</vt:lpstr>
      <vt:lpstr>Background</vt:lpstr>
      <vt:lpstr>Simulation about DARP</vt:lpstr>
      <vt:lpstr>Scenario Constitution</vt:lpstr>
      <vt:lpstr>Additional Evaluation  (about Route filling)                                             Flight Plan change</vt:lpstr>
      <vt:lpstr>PowerPoint プレゼンテーション</vt:lpstr>
      <vt:lpstr>DARP Benefit (1/2)</vt:lpstr>
      <vt:lpstr>DARP Benefit (2/2)</vt:lpstr>
      <vt:lpstr>Traffic Congestion(Scenario　B)</vt:lpstr>
      <vt:lpstr>Traffic Congestion(ScenarioB)</vt:lpstr>
      <vt:lpstr>Sample Flight（Scenario A)</vt:lpstr>
      <vt:lpstr>Sample Flight(Scenario A)</vt:lpstr>
      <vt:lpstr>Sample Flight (Scenario B)</vt:lpstr>
      <vt:lpstr>PowerPoint プレゼンテーション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IPxx   Simulation Result by DARP for KSFO/KLAX</dc:title>
  <dc:creator>sachiko</dc:creator>
  <cp:lastModifiedBy>sachiko</cp:lastModifiedBy>
  <cp:revision>133</cp:revision>
  <dcterms:created xsi:type="dcterms:W3CDTF">2014-08-22T12:35:57Z</dcterms:created>
  <dcterms:modified xsi:type="dcterms:W3CDTF">2014-09-05T14:49:05Z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0x0101005FB5F57E013D3A4DB33485A3E71C567D</vt:lpwstr>
  </property>
</Properties>
</file>