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57" r:id="rId3"/>
    <p:sldId id="346" r:id="rId4"/>
    <p:sldId id="348" r:id="rId5"/>
    <p:sldId id="347" r:id="rId6"/>
    <p:sldId id="361" r:id="rId7"/>
    <p:sldId id="358" r:id="rId8"/>
    <p:sldId id="350" r:id="rId9"/>
    <p:sldId id="351" r:id="rId10"/>
    <p:sldId id="359" r:id="rId11"/>
    <p:sldId id="360" r:id="rId12"/>
    <p:sldId id="28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3399"/>
    <a:srgbClr val="B9D0E5"/>
    <a:srgbClr val="9EBDD8"/>
    <a:srgbClr val="94B1CA"/>
    <a:srgbClr val="CC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 snapToObjects="1" showGuides="1">
      <p:cViewPr varScale="1">
        <p:scale>
          <a:sx n="30" d="100"/>
          <a:sy n="30" d="100"/>
        </p:scale>
        <p:origin x="48" y="22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FE8A2-8FA6-8341-9392-CB8C533D9B24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47C5C-64FD-F043-8BD9-48820A2AD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12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6AF05-EC0D-624A-84D4-C3D1EDEA6814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7008F-6E8E-C84B-A49A-39FE0E319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23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16582"/>
            <a:ext cx="10363200" cy="1123495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40076"/>
            <a:ext cx="10363200" cy="529182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b="1">
                <a:solidFill>
                  <a:srgbClr val="8EB4E3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95021" y="3505201"/>
            <a:ext cx="2182580" cy="365125"/>
          </a:xfrm>
          <a:prstGeom prst="rect">
            <a:avLst/>
          </a:prstGeom>
        </p:spPr>
        <p:txBody>
          <a:bodyPr/>
          <a:lstStyle>
            <a:lvl1pPr algn="r">
              <a:defRPr sz="1000" spc="0">
                <a:solidFill>
                  <a:schemeClr val="tx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fld id="{30B33160-78B0-CC4E-90B6-BE13C1C90609}" type="datetimeFigureOut">
              <a:rPr lang="en-US" smtClean="0"/>
              <a:pPr/>
              <a:t>9/29/2016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486607"/>
            <a:ext cx="3860800" cy="221797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486607"/>
            <a:ext cx="2844800" cy="221797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/>
                <a:cs typeface="Arial"/>
              </a:defRPr>
            </a:lvl1pPr>
          </a:lstStyle>
          <a:p>
            <a:fld id="{D94A5417-3690-2D4A-A8D3-18679E668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AA_NG_PPT_03_SubTitl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333"/>
            <a:ext cx="12192000" cy="68513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200" b="1" i="0" cap="all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1600" b="1" i="0">
                <a:solidFill>
                  <a:schemeClr val="tx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486607"/>
            <a:ext cx="3860800" cy="221797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486607"/>
            <a:ext cx="2844800" cy="221797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/>
                <a:cs typeface="Arial"/>
              </a:defRPr>
            </a:lvl1pPr>
          </a:lstStyle>
          <a:p>
            <a:fld id="{D94A5417-3690-2D4A-A8D3-18679E668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486607"/>
            <a:ext cx="3860800" cy="221797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486607"/>
            <a:ext cx="2844800" cy="221797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/>
                <a:cs typeface="Arial"/>
              </a:defRPr>
            </a:lvl1pPr>
          </a:lstStyle>
          <a:p>
            <a:fld id="{D94A5417-3690-2D4A-A8D3-18679E668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486607"/>
            <a:ext cx="3860800" cy="22179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486607"/>
            <a:ext cx="2844800" cy="221797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/>
                <a:cs typeface="Arial"/>
              </a:defRPr>
            </a:lvl1pPr>
          </a:lstStyle>
          <a:p>
            <a:fld id="{D94A5417-3690-2D4A-A8D3-18679E668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486607"/>
            <a:ext cx="2844800" cy="221797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/>
                <a:cs typeface="Arial"/>
              </a:defRPr>
            </a:lvl1pPr>
          </a:lstStyle>
          <a:p>
            <a:fld id="{D94A5417-3690-2D4A-A8D3-18679E668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486607"/>
            <a:ext cx="3860800" cy="221797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486607"/>
            <a:ext cx="2844800" cy="221797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/>
                <a:cs typeface="Arial"/>
              </a:defRPr>
            </a:lvl1pPr>
          </a:lstStyle>
          <a:p>
            <a:fld id="{D94A5417-3690-2D4A-A8D3-18679E668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486607"/>
            <a:ext cx="3860800" cy="221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</a:lstStyle>
          <a:p>
            <a:fld id="{D94A5417-3690-2D4A-A8D3-18679E6680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3600" b="1" kern="1200">
          <a:solidFill>
            <a:schemeClr val="tx2">
              <a:lumMod val="75000"/>
            </a:schemeClr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3"/>
        </a:buClr>
        <a:buFont typeface="Arial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CC9933"/>
        </a:buClr>
        <a:buSzPct val="50000"/>
        <a:buFont typeface="Wingdings" charset="2"/>
        <a:buChar char=""/>
        <a:defRPr sz="2400" kern="120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3"/>
        </a:buClr>
        <a:buFont typeface="Arial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CC9933"/>
        </a:buClr>
        <a:buSzPct val="50000"/>
        <a:buFont typeface="Wingdings" charset="2"/>
        <a:buChar char=""/>
        <a:defRPr sz="1800" kern="120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2">
            <a:lumMod val="60000"/>
            <a:lumOff val="40000"/>
          </a:schemeClr>
        </a:buClr>
        <a:buSzPct val="80000"/>
        <a:buFont typeface="Arial"/>
        <a:buChar char="»"/>
        <a:defRPr sz="1800" kern="120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21539"/>
          <a:stretch/>
        </p:blipFill>
        <p:spPr>
          <a:xfrm>
            <a:off x="2895599" y="2530490"/>
            <a:ext cx="5737861" cy="12033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8220" y="4789487"/>
            <a:ext cx="10363200" cy="6302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Environmental Process for MSP Arrival Procedure Amendments</a:t>
            </a:r>
            <a:br>
              <a:rPr lang="en-US" sz="2400" dirty="0">
                <a:latin typeface="Century Gothic" panose="020B0502020202020204" pitchFamily="34" charset="0"/>
                <a:cs typeface="Khmer UI" panose="020B0502040204020203" pitchFamily="34" charset="0"/>
              </a:rPr>
            </a:br>
            <a:br>
              <a:rPr lang="en-US" sz="2400" dirty="0">
                <a:latin typeface="Century Gothic" panose="020B0502020202020204" pitchFamily="34" charset="0"/>
                <a:cs typeface="Khmer UI" panose="020B0502040204020203" pitchFamily="34" charset="0"/>
              </a:rPr>
            </a:br>
            <a:r>
              <a:rPr lang="en-US" sz="2400" b="0" dirty="0">
                <a:latin typeface="Century Gothic" panose="020B0502020202020204" pitchFamily="34" charset="0"/>
                <a:cs typeface="Khmer UI" panose="020B0502040204020203" pitchFamily="34" charset="0"/>
              </a:rPr>
              <a:t>September 21, 2016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Completed the IER and Noise Screen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No extraordinary circumstances identified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No significant or reportable noise identified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Significant if 1.5 dB increase at the DNL 65 dB noise exposure level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Qualifies for a </a:t>
            </a:r>
            <a:r>
              <a:rPr lang="en-US" sz="3200" dirty="0" err="1">
                <a:solidFill>
                  <a:schemeClr val="tx1"/>
                </a:solidFill>
              </a:rPr>
              <a:t>CatEx</a:t>
            </a:r>
            <a:r>
              <a:rPr lang="en-US" sz="3200" dirty="0">
                <a:solidFill>
                  <a:schemeClr val="tx1"/>
                </a:solidFill>
              </a:rPr>
              <a:t> under 5-6.5 </a:t>
            </a:r>
            <a:r>
              <a:rPr lang="en-US" sz="3200" dirty="0" err="1">
                <a:solidFill>
                  <a:schemeClr val="tx1"/>
                </a:solidFill>
              </a:rPr>
              <a:t>i</a:t>
            </a:r>
            <a:endParaRPr lang="en-US" sz="3200" dirty="0">
              <a:solidFill>
                <a:schemeClr val="tx1"/>
              </a:solidFill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Air traffic control procedures conducted at or above 3,000 feet AGL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372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Environmental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Categorical Exclusion package sent to Central Service Center for signature by the Director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Available to the public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237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1538" y="3787258"/>
            <a:ext cx="10363200" cy="783360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4400" y="3667848"/>
            <a:ext cx="10363200" cy="9757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21539"/>
          <a:stretch/>
        </p:blipFill>
        <p:spPr>
          <a:xfrm>
            <a:off x="2895599" y="2530490"/>
            <a:ext cx="5737861" cy="12033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3827" y="1947725"/>
            <a:ext cx="1122459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National Environmental Policy Act (NEPA)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FAA environmental process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Process and status of environmental review for arrival procedure amendments</a:t>
            </a:r>
          </a:p>
        </p:txBody>
      </p:sp>
    </p:spTree>
    <p:extLst>
      <p:ext uri="{BB962C8B-B14F-4D97-AF65-F5344CB8AC3E}">
        <p14:creationId xmlns:p14="http://schemas.microsoft.com/office/powerpoint/2010/main" val="1428649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38946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National Environmental Policy Act</a:t>
            </a:r>
            <a:br>
              <a:rPr lang="en-US" dirty="0"/>
            </a:br>
            <a:r>
              <a:rPr lang="en-US" dirty="0"/>
              <a:t>(NEPA)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Broad national policy to protect and enhance the quality of the human environment</a:t>
            </a:r>
          </a:p>
          <a:p>
            <a:r>
              <a:rPr lang="en-US" sz="3200" dirty="0">
                <a:solidFill>
                  <a:schemeClr val="tx1"/>
                </a:solidFill>
              </a:rPr>
              <a:t>Requires Federal agencies to assess the environmental impacts of their proposed actions prior to finalizing decisions</a:t>
            </a:r>
          </a:p>
          <a:p>
            <a:r>
              <a:rPr lang="en-US" sz="3200" dirty="0">
                <a:solidFill>
                  <a:schemeClr val="tx1"/>
                </a:solidFill>
              </a:rPr>
              <a:t>Requires Federal agencies adopt their own procedures to supplement the regulations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48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138946"/>
            <a:ext cx="10972800" cy="1143000"/>
          </a:xfrm>
        </p:spPr>
        <p:txBody>
          <a:bodyPr>
            <a:normAutofit/>
          </a:bodyPr>
          <a:lstStyle/>
          <a:p>
            <a:r>
              <a:rPr lang="en-US" dirty="0"/>
              <a:t>FAA Environmental Policy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1245704" y="1600200"/>
            <a:ext cx="9806610" cy="4525963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FAA Order 1050.1F  Environmental Impacts:  Policies and Procedures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Order 7400.2K Procedures for Handling Airspace Matters </a:t>
            </a:r>
          </a:p>
          <a:p>
            <a:r>
              <a:rPr lang="en-US" sz="3200" dirty="0">
                <a:solidFill>
                  <a:schemeClr val="tx1"/>
                </a:solidFill>
              </a:rPr>
              <a:t>Describes how the FAA is to implement NEPA specifically for FAA actions</a:t>
            </a:r>
          </a:p>
          <a:p>
            <a:r>
              <a:rPr lang="en-US" sz="3200" dirty="0">
                <a:solidFill>
                  <a:schemeClr val="tx1"/>
                </a:solidFill>
              </a:rPr>
              <a:t>Defines impact categories that require analysis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Sets thresholds of significant levels</a:t>
            </a:r>
          </a:p>
        </p:txBody>
      </p:sp>
    </p:spTree>
    <p:extLst>
      <p:ext uri="{BB962C8B-B14F-4D97-AF65-F5344CB8AC3E}">
        <p14:creationId xmlns:p14="http://schemas.microsoft.com/office/powerpoint/2010/main" val="397339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138946"/>
            <a:ext cx="10972800" cy="1143000"/>
          </a:xfrm>
        </p:spPr>
        <p:txBody>
          <a:bodyPr>
            <a:normAutofit/>
          </a:bodyPr>
          <a:lstStyle/>
          <a:p>
            <a:r>
              <a:rPr lang="en-US"/>
              <a:t>Typical Environmental </a:t>
            </a:r>
            <a:r>
              <a:rPr lang="en-US" dirty="0"/>
              <a:t>Process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110" y="1169650"/>
            <a:ext cx="6021490" cy="508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823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MSP Arrival Procedure Amendments</a:t>
            </a:r>
          </a:p>
        </p:txBody>
      </p:sp>
      <p:pic>
        <p:nvPicPr>
          <p:cNvPr id="4" name="Content Placeholder 4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246" y="1298369"/>
            <a:ext cx="8383508" cy="47255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4246" y="5069534"/>
            <a:ext cx="1904491" cy="954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201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138946"/>
            <a:ext cx="10972800" cy="1143000"/>
          </a:xfrm>
        </p:spPr>
        <p:txBody>
          <a:bodyPr>
            <a:normAutofit/>
          </a:bodyPr>
          <a:lstStyle/>
          <a:p>
            <a:r>
              <a:rPr lang="en-US" dirty="0"/>
              <a:t>Environmental Review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1281946"/>
            <a:ext cx="11092070" cy="4844217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Air Traffic Initial Environmental Review (IER)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Appendix 5 from Order 7400.2K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Considers Extraordinary Circumstances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Ensures NEPA compliance</a:t>
            </a:r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514350" indent="-457200"/>
            <a:r>
              <a:rPr lang="en-US" sz="3200" dirty="0">
                <a:solidFill>
                  <a:schemeClr val="tx1"/>
                </a:solidFill>
              </a:rPr>
              <a:t>Noise Screen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Looks at the possible change in noise from current conditions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910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138946"/>
            <a:ext cx="10972800" cy="1143000"/>
          </a:xfrm>
        </p:spPr>
        <p:txBody>
          <a:bodyPr>
            <a:normAutofit/>
          </a:bodyPr>
          <a:lstStyle/>
          <a:p>
            <a:r>
              <a:rPr lang="en-US" dirty="0"/>
              <a:t>Noise Screen Methodology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16834" y="1401418"/>
            <a:ext cx="11065565" cy="45259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28 days of radar track data were selected for the MSP analysis </a:t>
            </a:r>
          </a:p>
          <a:p>
            <a:pPr marL="800100" lvl="2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June 14 -20, 2015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October 18 - 24, 2015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December 13 - 19, 2015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March 13 - 19, 2016</a:t>
            </a:r>
          </a:p>
          <a:p>
            <a:r>
              <a:rPr lang="en-US" sz="3200" dirty="0">
                <a:solidFill>
                  <a:schemeClr val="tx1"/>
                </a:solidFill>
              </a:rPr>
              <a:t>Aircraft fleet mix</a:t>
            </a:r>
          </a:p>
          <a:p>
            <a:r>
              <a:rPr lang="en-US" sz="3200" dirty="0">
                <a:solidFill>
                  <a:schemeClr val="tx1"/>
                </a:solidFill>
              </a:rPr>
              <a:t>Day/night traffic ratios</a:t>
            </a:r>
          </a:p>
          <a:p>
            <a:r>
              <a:rPr lang="en-US" sz="3200" dirty="0">
                <a:solidFill>
                  <a:schemeClr val="tx1"/>
                </a:solidFill>
              </a:rPr>
              <a:t>Lowest point of an altitude range was used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06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138946"/>
            <a:ext cx="10972800" cy="1143000"/>
          </a:xfrm>
        </p:spPr>
        <p:txBody>
          <a:bodyPr>
            <a:normAutofit/>
          </a:bodyPr>
          <a:lstStyle/>
          <a:p>
            <a:r>
              <a:rPr lang="en-US" dirty="0"/>
              <a:t>Noise Screen Methodology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09599" y="1613452"/>
            <a:ext cx="11171583" cy="42211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Aviation Environmental Design Tool (AEDT)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Baseline and Alternative tracks are run for comparison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Produces three outputs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Baseline noise exposure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Alternative noise exposure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Noise impact</a:t>
            </a:r>
          </a:p>
          <a:p>
            <a:endParaRPr lang="en-US" sz="4000" dirty="0">
              <a:solidFill>
                <a:schemeClr val="tx1"/>
              </a:solidFill>
            </a:endParaRPr>
          </a:p>
          <a:p>
            <a:endParaRPr lang="en-US" sz="4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80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12921</TotalTime>
  <Words>276</Words>
  <Application>Microsoft Office PowerPoint</Application>
  <PresentationFormat>Widescreen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Khmer UI</vt:lpstr>
      <vt:lpstr>Wingdings</vt:lpstr>
      <vt:lpstr>Office Theme</vt:lpstr>
      <vt:lpstr>Environmental Process for MSP Arrival Procedure Amendments  September 21, 2016</vt:lpstr>
      <vt:lpstr>Agenda</vt:lpstr>
      <vt:lpstr>National Environmental Policy Act (NEPA)</vt:lpstr>
      <vt:lpstr>FAA Environmental Policy</vt:lpstr>
      <vt:lpstr>Typical Environmental Process</vt:lpstr>
      <vt:lpstr>MSP Arrival Procedure Amendments</vt:lpstr>
      <vt:lpstr>Environmental Review</vt:lpstr>
      <vt:lpstr>Noise Screen Methodology</vt:lpstr>
      <vt:lpstr>Noise Screen Methodology</vt:lpstr>
      <vt:lpstr>Environmental Findings</vt:lpstr>
      <vt:lpstr>Final Environmental Steps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 2004 Test Drive User</dc:creator>
  <cp:lastModifiedBy>Jasmine Carmelle</cp:lastModifiedBy>
  <cp:revision>354</cp:revision>
  <dcterms:created xsi:type="dcterms:W3CDTF">2011-05-05T22:04:56Z</dcterms:created>
  <dcterms:modified xsi:type="dcterms:W3CDTF">2016-09-29T13:33:42Z</dcterms:modified>
</cp:coreProperties>
</file>