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4"/>
  </p:sldMasterIdLst>
  <p:notesMasterIdLst>
    <p:notesMasterId r:id="rId12"/>
  </p:notesMasterIdLst>
  <p:handoutMasterIdLst>
    <p:handoutMasterId r:id="rId13"/>
  </p:handoutMasterIdLst>
  <p:sldIdLst>
    <p:sldId id="273" r:id="rId5"/>
    <p:sldId id="274" r:id="rId6"/>
    <p:sldId id="850" r:id="rId7"/>
    <p:sldId id="852" r:id="rId8"/>
    <p:sldId id="458" r:id="rId9"/>
    <p:sldId id="808" r:id="rId10"/>
    <p:sldId id="447" r:id="rId11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4"/>
            <p14:sldId id="850"/>
            <p14:sldId id="852"/>
            <p14:sldId id="458"/>
            <p14:sldId id="808"/>
            <p14:sldId id="4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E75"/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1" autoAdjust="0"/>
    <p:restoredTop sz="94717" autoAdjust="0"/>
  </p:normalViewPr>
  <p:slideViewPr>
    <p:cSldViewPr snapToGrid="0">
      <p:cViewPr varScale="1">
        <p:scale>
          <a:sx n="107" d="100"/>
          <a:sy n="107" d="100"/>
        </p:scale>
        <p:origin x="162" y="204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60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1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 photo_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620"/>
            <a:ext cx="9144000" cy="403838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4942" y="229253"/>
            <a:ext cx="693930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sz="4000" dirty="0"/>
              <a:t>2020  FAA Cyber Security Awareness Symposium </a:t>
            </a:r>
            <a:endParaRPr lang="en-US" noProof="0" dirty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275" y="1687397"/>
            <a:ext cx="4951412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ANG B4 Tools Team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356380" y="5560061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9" name="Text Box 1051"/>
          <p:cNvSpPr txBox="1">
            <a:spLocks noChangeArrowheads="1"/>
          </p:cNvSpPr>
          <p:nvPr userDrawn="1"/>
        </p:nvSpPr>
        <p:spPr bwMode="auto">
          <a:xfrm>
            <a:off x="671493" y="3097770"/>
            <a:ext cx="57462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Date</a:t>
            </a:r>
            <a:r>
              <a:rPr lang="en-US" sz="1600" dirty="0">
                <a:solidFill>
                  <a:srgbClr val="1D2F68"/>
                </a:solidFill>
              </a:rPr>
              <a:t>: October 22, </a:t>
            </a:r>
            <a:r>
              <a:rPr lang="en-US" sz="1600" baseline="0" dirty="0">
                <a:solidFill>
                  <a:srgbClr val="1D2F68"/>
                </a:solidFill>
              </a:rPr>
              <a:t>2020</a:t>
            </a:r>
            <a:endParaRPr lang="en-US" sz="1600" dirty="0">
              <a:solidFill>
                <a:srgbClr val="1D2F6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6053" y="6248400"/>
            <a:ext cx="113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142" y="6248400"/>
            <a:ext cx="1762128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2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2019 FAA Cyber Day</a:t>
            </a:r>
          </a:p>
        </p:txBody>
      </p:sp>
      <p:sp>
        <p:nvSpPr>
          <p:cNvPr id="1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24141" y="6248400"/>
            <a:ext cx="1389387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10/22/2019</a:t>
            </a:r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753745"/>
            <a:ext cx="3948113" cy="51898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753745"/>
            <a:ext cx="3949700" cy="51898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142" y="6248400"/>
            <a:ext cx="1762128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ATO Cyber Day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2224141" y="6248400"/>
            <a:ext cx="1389387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09/18/2018</a:t>
            </a:r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142" y="6248400"/>
            <a:ext cx="1762128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ATO Cyber Day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24141" y="6248400"/>
            <a:ext cx="1389387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09/18/2018</a:t>
            </a:r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142" y="6248400"/>
            <a:ext cx="1762128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ATO Cyber Day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24141" y="6248400"/>
            <a:ext cx="1389387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09/18/2018</a:t>
            </a:r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142" y="6248400"/>
            <a:ext cx="1762128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ATO Cyber Day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2224141" y="6248400"/>
            <a:ext cx="1389387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09/18/2018</a:t>
            </a:r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9463" y="6248400"/>
            <a:ext cx="173736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6" y="6248400"/>
            <a:ext cx="15870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lang="en-US" sz="1200" b="1" kern="120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fld id="{64AAF706-4CCF-48B9-AB0A-2AEFE13E9F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2344B62-8671-49D3-A6B2-1B1D054AE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4356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FOR OFFICIAL USE ONLY Public availability to be determined under 5 USC 552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6" y="6248400"/>
            <a:ext cx="15870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lang="en-US" sz="1200" b="1" kern="120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fld id="{64AAF706-4CCF-48B9-AB0A-2AEFE13E9F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2875A377-69A0-4AEA-8DDA-7C56D73C7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4356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FOR OFFICIAL USE ONLY Public availability to be determined under 5 USC 552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162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822325"/>
            <a:ext cx="8050213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6053" y="6248400"/>
            <a:ext cx="113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310456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sp>
        <p:nvSpPr>
          <p:cNvPr id="15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141" y="6248400"/>
            <a:ext cx="1904999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2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2019 FAA Cyber Day</a:t>
            </a:r>
          </a:p>
        </p:txBody>
      </p:sp>
      <p:sp>
        <p:nvSpPr>
          <p:cNvPr id="16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24141" y="6248400"/>
            <a:ext cx="1389387" cy="3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10/22/2019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  <p:sldLayoutId id="2147483666" r:id="rId7"/>
    <p:sldLayoutId id="2147483669" r:id="rId8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ATO Cyber Day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ACG Cyber Tools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Tools Team, AJW-B4 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Mission Statement</a:t>
            </a:r>
          </a:p>
          <a:p>
            <a:pPr lvl="1"/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Enable stakeholders to make risk-informed cybersecurity decisions by automating all cybersecurity processes and functions and creating a data driven framework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000" dirty="0"/>
          </a:p>
          <a:p>
            <a:r>
              <a:rPr lang="en-US" sz="2400" dirty="0"/>
              <a:t>Tools function </a:t>
            </a:r>
            <a:endParaRPr lang="en-US" sz="2000" dirty="0"/>
          </a:p>
          <a:p>
            <a:pPr lvl="1"/>
            <a:r>
              <a:rPr lang="en-US" sz="1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Automate all other cybersecurity processes and functions including but not limited to cyber security risk assessment, authorization documents, authorization workflows, POAM management etc. </a:t>
            </a:r>
            <a:endParaRPr lang="en-US" sz="1400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 a data driven framework for all tools to ensure objective and repeatable cybersecurity assessments 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2525C-3C55-47B0-849C-5CB6D4BC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NORA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7684C-82D5-4460-878F-B3D060FDA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AF706-4CCF-48B9-AB0A-2AEFE13E9FC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1. NORA Overview" descr="Nora" title="Video">
            <a:hlinkClick r:id="" action="ppaction://media"/>
            <a:extLst>
              <a:ext uri="{FF2B5EF4-FFF2-40B4-BE49-F238E27FC236}">
                <a16:creationId xmlns:a16="http://schemas.microsoft.com/office/drawing/2014/main" id="{B6AB4E55-21B1-4854-AD9F-41A8AAE12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26" y="1220037"/>
            <a:ext cx="8472488" cy="47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0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75FD-DD6B-4A03-BA32-CB80C1251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NORA: Standardized Measurement</a:t>
            </a:r>
          </a:p>
        </p:txBody>
      </p:sp>
      <p:pic>
        <p:nvPicPr>
          <p:cNvPr id="6" name="2. NORA Common risk score aligned with industry and automated tools" descr="Nora" title="Video">
            <a:hlinkClick r:id="" action="ppaction://media"/>
            <a:extLst>
              <a:ext uri="{FF2B5EF4-FFF2-40B4-BE49-F238E27FC236}">
                <a16:creationId xmlns:a16="http://schemas.microsoft.com/office/drawing/2014/main" id="{BB712A48-E55A-454C-9DF2-F5242DC09C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7150" y="1158875"/>
            <a:ext cx="6419850" cy="48148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BAC9E-DECD-48AD-A11C-AD3E6750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AF706-4CCF-48B9-AB0A-2AEFE13E9FC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7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9AFB8-0C69-46CA-8F34-31F3131E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NORA Benefits to Stakeholders</a:t>
            </a:r>
          </a:p>
        </p:txBody>
      </p:sp>
      <p:pic>
        <p:nvPicPr>
          <p:cNvPr id="3" name="NORA ISSO Benefit" descr="Nora" title="Video">
            <a:hlinkClick r:id="" action="ppaction://media"/>
            <a:extLst>
              <a:ext uri="{FF2B5EF4-FFF2-40B4-BE49-F238E27FC236}">
                <a16:creationId xmlns:a16="http://schemas.microsoft.com/office/drawing/2014/main" id="{4917F38D-2DE3-4E61-827F-9019B9CE4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4088"/>
            <a:ext cx="8987455" cy="5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7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ADF9-2BE1-4370-964A-235A736C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8" y="1693783"/>
            <a:ext cx="8472488" cy="609600"/>
          </a:xfrm>
        </p:spPr>
        <p:txBody>
          <a:bodyPr/>
          <a:lstStyle/>
          <a:p>
            <a:pPr algn="ctr"/>
            <a:r>
              <a:rPr lang="en-US" sz="2400" dirty="0"/>
              <a:t>Authority to Operate Automation Module (ATOM)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ADFCE-F5C8-4D4D-99FA-6BCA274C9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AAF706-4CCF-48B9-AB0A-2AEFE13E9FC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D6FD6D60-80AD-4D3F-A8D8-BA5516FE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5" y="2451901"/>
            <a:ext cx="4275179" cy="343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ysics Joke" title="Image">
            <a:extLst>
              <a:ext uri="{FF2B5EF4-FFF2-40B4-BE49-F238E27FC236}">
                <a16:creationId xmlns:a16="http://schemas.microsoft.com/office/drawing/2014/main" id="{5D7D5B37-6CCA-42EA-8E8C-616FB349F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84" y="2451901"/>
            <a:ext cx="3421104" cy="342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FECFF9-2DDD-47AE-8F9C-CEBE62067E46}"/>
              </a:ext>
            </a:extLst>
          </p:cNvPr>
          <p:cNvSpPr txBox="1">
            <a:spLocks/>
          </p:cNvSpPr>
          <p:nvPr/>
        </p:nvSpPr>
        <p:spPr bwMode="auto">
          <a:xfrm>
            <a:off x="428626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378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3200" kern="0" dirty="0"/>
              <a:t>ACG Cyber Tools: Authorization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27940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10527-8988-44C6-B072-3F295D93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A0D0-B509-43B2-8EA6-2D15C1C42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b="0" dirty="0">
                <a:latin typeface="Calibri" panose="020F0502020204030204" pitchFamily="34" charset="0"/>
              </a:rPr>
              <a:t>Authorization Process/Workflow Automation</a:t>
            </a:r>
          </a:p>
          <a:p>
            <a:pPr marL="514350" indent="-514350">
              <a:buFontTx/>
              <a:buAutoNum type="arabicParenR"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Authorization Documentation Automation/Digitization (SCD, ISCP, NSCP)</a:t>
            </a:r>
          </a:p>
          <a:p>
            <a:pPr marL="514350" indent="-514350">
              <a:buFontTx/>
              <a:buAutoNum type="arabicParenR"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Support data calls</a:t>
            </a:r>
          </a:p>
          <a:p>
            <a:pPr marL="514350" indent="-514350">
              <a:buAutoNum type="arabicParenR"/>
            </a:pPr>
            <a:endParaRPr lang="en-US" b="0" dirty="0">
              <a:latin typeface="Calibri" panose="020F0502020204030204" pitchFamily="34" charset="0"/>
            </a:endParaRPr>
          </a:p>
          <a:p>
            <a:pPr marL="514350" indent="-514350">
              <a:buAutoNum type="arabicParenR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62861-8C67-4B56-8980-818AF747F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AAF706-4CCF-48B9-AB0A-2AEFE13E9FC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6" descr="Process workflow" title="Image">
            <a:extLst>
              <a:ext uri="{FF2B5EF4-FFF2-40B4-BE49-F238E27FC236}">
                <a16:creationId xmlns:a16="http://schemas.microsoft.com/office/drawing/2014/main" id="{45945058-5D20-46CA-8573-E871BF975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5"/>
          <a:stretch/>
        </p:blipFill>
        <p:spPr bwMode="auto">
          <a:xfrm>
            <a:off x="923596" y="1395557"/>
            <a:ext cx="7460042" cy="393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D" title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358" y="2622958"/>
            <a:ext cx="3038095" cy="3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9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519992D34E374A8B3CFAF3230A6291" ma:contentTypeVersion="1" ma:contentTypeDescription="Create a new document." ma:contentTypeScope="" ma:versionID="f16342c87941b70f5b1309532b4fa518">
  <xsd:schema xmlns:xsd="http://www.w3.org/2001/XMLSchema" xmlns:xs="http://www.w3.org/2001/XMLSchema" xmlns:p="http://schemas.microsoft.com/office/2006/metadata/properties" xmlns:ns2="440c0871-854b-4711-82fd-a6d24be3ae3e" targetNamespace="http://schemas.microsoft.com/office/2006/metadata/properties" ma:root="true" ma:fieldsID="47015a1df3988e843aeede6a882fab9b" ns2:_="">
    <xsd:import namespace="440c0871-854b-4711-82fd-a6d24be3ae3e"/>
    <xsd:element name="properties">
      <xsd:complexType>
        <xsd:sequence>
          <xsd:element name="documentManagement">
            <xsd:complexType>
              <xsd:all>
                <xsd:element ref="ns2:Meeting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c0871-854b-4711-82fd-a6d24be3ae3e" elementFormDefault="qualified">
    <xsd:import namespace="http://schemas.microsoft.com/office/2006/documentManagement/types"/>
    <xsd:import namespace="http://schemas.microsoft.com/office/infopath/2007/PartnerControls"/>
    <xsd:element name="Meeting_x0020_Type" ma:index="8" nillable="true" ma:displayName="Meeting Type" ma:default="ACG EA Meeting" ma:format="Dropdown" ma:internalName="Meeting_x0020_Type">
      <xsd:simpleType>
        <xsd:union memberTypes="dms:Text">
          <xsd:simpleType>
            <xsd:restriction base="dms:Choice">
              <xsd:enumeration value="ACG EA Meeting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Type xmlns="440c0871-854b-4711-82fd-a6d24be3ae3e">Tools Cyber Day NORA Briefing</Meeting_x0020_Type>
  </documentManagement>
</p:properties>
</file>

<file path=customXml/itemProps1.xml><?xml version="1.0" encoding="utf-8"?>
<ds:datastoreItem xmlns:ds="http://schemas.openxmlformats.org/officeDocument/2006/customXml" ds:itemID="{B2E94A88-EDDB-4C95-9840-F1B557D916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0c0871-854b-4711-82fd-a6d24be3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59D26B-7CDE-4343-9BED-7C03E5FC38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F5FB15-BFF5-4B33-AB71-3B9E0CD8A04A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40c0871-854b-4711-82fd-a6d24be3ae3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2539</TotalTime>
  <Words>125</Words>
  <Application>Microsoft Office PowerPoint</Application>
  <PresentationFormat>On-screen Show (4:3)</PresentationFormat>
  <Paragraphs>25</Paragraphs>
  <Slides>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Helvetica Neue Medium</vt:lpstr>
      <vt:lpstr>Times New Roman</vt:lpstr>
      <vt:lpstr>1_Custom Design</vt:lpstr>
      <vt:lpstr>ATO Cyber Day</vt:lpstr>
      <vt:lpstr>Cyber Tools Team, AJW-B4 </vt:lpstr>
      <vt:lpstr>NORA Overview</vt:lpstr>
      <vt:lpstr>NORA: Standardized Measurement</vt:lpstr>
      <vt:lpstr>NORA Benefits to Stakeholders</vt:lpstr>
      <vt:lpstr>Authority to Operate Automation Module (ATOM)</vt:lpstr>
      <vt:lpstr>ATOM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Day 2020 Slide Presentation - Tools</dc:title>
  <dc:creator>Federal Aviation Administration</dc:creator>
  <cp:keywords>Aviation Ecosystem, Cybersecurity, Cyber Day 2020, Cyber Hygiene, Cyber Tools</cp:keywords>
  <cp:lastModifiedBy>Kermit</cp:lastModifiedBy>
  <cp:revision>161</cp:revision>
  <dcterms:created xsi:type="dcterms:W3CDTF">2005-01-28T20:32:53Z</dcterms:created>
  <dcterms:modified xsi:type="dcterms:W3CDTF">2020-10-08T19:20:52Z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0x0101006B519992D34E374A8B3CFAF3230A6291</vt:lpwstr>
  </property>
</Properties>
</file>