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571" r:id="rId2"/>
    <p:sldId id="579" r:id="rId3"/>
    <p:sldId id="581" r:id="rId4"/>
    <p:sldId id="587" r:id="rId5"/>
    <p:sldId id="582" r:id="rId6"/>
    <p:sldId id="583" r:id="rId7"/>
    <p:sldId id="585" r:id="rId8"/>
    <p:sldId id="594" r:id="rId9"/>
    <p:sldId id="539" r:id="rId10"/>
    <p:sldId id="541" r:id="rId11"/>
    <p:sldId id="586" r:id="rId12"/>
    <p:sldId id="584" r:id="rId13"/>
    <p:sldId id="593" r:id="rId14"/>
    <p:sldId id="588" r:id="rId15"/>
    <p:sldId id="5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FF00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07" autoAdjust="0"/>
    <p:restoredTop sz="76455" autoAdjust="0"/>
  </p:normalViewPr>
  <p:slideViewPr>
    <p:cSldViewPr snapToGrid="0">
      <p:cViewPr varScale="1">
        <p:scale>
          <a:sx n="98" d="100"/>
          <a:sy n="98" d="100"/>
        </p:scale>
        <p:origin x="-90" y="-21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ED6A7407-5EE1-4D61-8B44-96FD4F89D2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510"/>
            <a:ext cx="5140325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65609994-1FCF-4A38-B122-1B26AEAC16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9" y="312738"/>
            <a:ext cx="4983163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FAA PAVEAIR Update and Software Integration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3" y="269877"/>
            <a:ext cx="2895600" cy="911225"/>
            <a:chOff x="3700" y="170"/>
            <a:chExt cx="1824" cy="574"/>
          </a:xfrm>
        </p:grpSpPr>
        <p:pic>
          <p:nvPicPr>
            <p:cNvPr id="63543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547" name="Text Box 1083"/>
          <p:cNvSpPr txBox="1">
            <a:spLocks noChangeArrowheads="1"/>
          </p:cNvSpPr>
          <p:nvPr userDrawn="1"/>
        </p:nvSpPr>
        <p:spPr bwMode="auto">
          <a:xfrm>
            <a:off x="427041" y="4497388"/>
            <a:ext cx="4822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Presented to: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REDAC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By:  Albert Larkin, FAA Airport Technology R &amp; D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Date: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March 20, 2013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8B2C-2E5F-4180-8D58-CB466A953C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E571-CA7E-47E7-8EE9-D8425A25A1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7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DDB9-71A3-4F57-87B7-B978DF24CC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FAA PAVEAIR</a:t>
            </a:r>
            <a:br>
              <a:rPr lang="en-US" noProof="0" dirty="0" smtClean="0"/>
            </a:br>
            <a:r>
              <a:rPr lang="en-US" noProof="0" dirty="0" smtClean="0"/>
              <a:t>Update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FAA Airport Pavement </a:t>
            </a:r>
          </a:p>
          <a:p>
            <a:pPr lvl="0"/>
            <a:r>
              <a:rPr lang="en-US" noProof="0" dirty="0" smtClean="0"/>
              <a:t>Management System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REDAC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 Al Larkin and Qingge Jia, Airport Technology   R &amp; D Branch, Jason Tarby,</a:t>
            </a:r>
            <a:r>
              <a:rPr lang="en-US" sz="1600" baseline="0" dirty="0" smtClean="0">
                <a:solidFill>
                  <a:srgbClr val="1D2F68"/>
                </a:solidFill>
              </a:rPr>
              <a:t> SRA International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September 11, 2013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57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83DC-F972-4BE9-9E0A-147D4B2F72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AE6D-F51A-4F9D-8FDA-94E4D9F4A8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6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4A33-79C8-48EA-B455-1416C9C5B7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2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C22F-B3FC-43EB-BA7A-2554195576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EEDA-D484-4A3E-89FA-AE6F2526B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7D9D-39D6-4FF7-9A39-E84A340292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3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6F93-9EFB-4F9E-913B-74E8E2A296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7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3D5DDB9-71A3-4F57-87B7-B978DF24CC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1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2" y="6124576"/>
            <a:ext cx="2047875" cy="661988"/>
            <a:chOff x="3596" y="3858"/>
            <a:chExt cx="1290" cy="417"/>
          </a:xfrm>
        </p:grpSpPr>
        <p:pic>
          <p:nvPicPr>
            <p:cNvPr id="5634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1327" y="63440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FAA PAVEAIR Update 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441327" y="650956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C0C0C0"/>
                </a:solidFill>
              </a:rPr>
              <a:t>September 11, 2013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FAA PAVEAIR Update 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73936"/>
            <a:ext cx="4951412" cy="1115568"/>
          </a:xfrm>
        </p:spPr>
        <p:txBody>
          <a:bodyPr/>
          <a:lstStyle/>
          <a:p>
            <a:r>
              <a:rPr lang="en-US" dirty="0" smtClean="0">
                <a:solidFill>
                  <a:srgbClr val="1D2F68"/>
                </a:solidFill>
              </a:rPr>
              <a:t>RPD 143 </a:t>
            </a:r>
            <a:endParaRPr lang="en-US" dirty="0">
              <a:solidFill>
                <a:srgbClr val="1D2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Add Materials, Construction, and Cost Functions to FAA PAVEAIR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conjunction with the traffic and climate feasibility studies, the data repository will </a:t>
            </a:r>
            <a:r>
              <a:rPr lang="en-US" dirty="0" smtClean="0"/>
              <a:t>allow users to create pavement families for Prediction Modeling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Follow on work will include design of Data Warehouses for data reporting and data mining and 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4A2E37A-28B8-4B2C-AE4B-4F94D74D8B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FAA </a:t>
            </a:r>
            <a:r>
              <a:rPr lang="en-US" dirty="0" smtClean="0"/>
              <a:t>Software </a:t>
            </a:r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371600"/>
            <a:ext cx="8156407" cy="45275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2606" y="995362"/>
            <a:ext cx="8078787" cy="4867275"/>
            <a:chOff x="323" y="524"/>
            <a:chExt cx="5161" cy="316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" y="524"/>
              <a:ext cx="5069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" y="1837"/>
              <a:ext cx="133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1682" y="2114"/>
              <a:ext cx="92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89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Software </a:t>
            </a:r>
            <a:r>
              <a:rPr lang="en-US" dirty="0" smtClean="0"/>
              <a:t>Integration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FAA PAVEAIR as the data center for software integration</a:t>
            </a:r>
          </a:p>
          <a:p>
            <a:r>
              <a:rPr lang="en-US" sz="2400" dirty="0"/>
              <a:t>Data format agreement between FAA programs</a:t>
            </a:r>
          </a:p>
          <a:p>
            <a:r>
              <a:rPr lang="en-US" sz="2400" dirty="0"/>
              <a:t>Receive data from FAA Pavement Programs, such as COMFAA, FAARFIELD</a:t>
            </a:r>
          </a:p>
          <a:p>
            <a:r>
              <a:rPr lang="en-US" sz="2400" dirty="0" smtClean="0"/>
              <a:t>Exchange calculated data between</a:t>
            </a:r>
            <a:r>
              <a:rPr lang="en-US" sz="2400" dirty="0" smtClean="0"/>
              <a:t> </a:t>
            </a:r>
            <a:r>
              <a:rPr lang="en-US" sz="2400" dirty="0"/>
              <a:t>FAA </a:t>
            </a:r>
            <a:r>
              <a:rPr lang="en-US" sz="2400" smtClean="0"/>
              <a:t>programs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4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Pavement Software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Upgrade </a:t>
            </a:r>
            <a:r>
              <a:rPr lang="en-US" sz="2400" dirty="0"/>
              <a:t>Visual Basic (VB6) </a:t>
            </a:r>
            <a:r>
              <a:rPr lang="en-US" sz="2400" dirty="0" smtClean="0"/>
              <a:t>to </a:t>
            </a:r>
            <a:r>
              <a:rPr lang="en-US" sz="2400" dirty="0"/>
              <a:t>modern Windows Presentation Foundation (WPF)</a:t>
            </a:r>
          </a:p>
          <a:p>
            <a:r>
              <a:rPr lang="en-US" sz="2400" dirty="0"/>
              <a:t>Ensure compatibility with latest Microsoft Windows OS</a:t>
            </a:r>
          </a:p>
          <a:p>
            <a:r>
              <a:rPr lang="en-US" sz="2400" dirty="0"/>
              <a:t>All FAA applications </a:t>
            </a:r>
            <a:r>
              <a:rPr lang="en-US" sz="2400" dirty="0" smtClean="0"/>
              <a:t>to be run </a:t>
            </a:r>
            <a:r>
              <a:rPr lang="en-US" sz="2400" dirty="0"/>
              <a:t>using the same technology</a:t>
            </a:r>
          </a:p>
          <a:p>
            <a:r>
              <a:rPr lang="en-US" sz="2400" dirty="0"/>
              <a:t>Prepare for future data sharing between </a:t>
            </a:r>
            <a:r>
              <a:rPr lang="en-US" sz="2400" dirty="0" smtClean="0"/>
              <a:t>applications</a:t>
            </a:r>
            <a:endParaRPr lang="en-US" sz="2400" dirty="0"/>
          </a:p>
          <a:p>
            <a:r>
              <a:rPr lang="en-US" sz="2400" dirty="0"/>
              <a:t>All source code under source </a:t>
            </a:r>
            <a:r>
              <a:rPr lang="en-US" sz="2400" dirty="0" smtClean="0"/>
              <a:t>control</a:t>
            </a:r>
            <a:endParaRPr lang="en-US" sz="2400" dirty="0"/>
          </a:p>
          <a:p>
            <a:r>
              <a:rPr lang="en-US" sz="2400" dirty="0"/>
              <a:t>Change logs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3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COMFAA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 smtClean="0"/>
              <a:t>FAA pavement program to be converted</a:t>
            </a:r>
          </a:p>
          <a:p>
            <a:r>
              <a:rPr lang="en-US" dirty="0" smtClean="0"/>
              <a:t>Same </a:t>
            </a:r>
            <a:r>
              <a:rPr lang="en-US" dirty="0"/>
              <a:t>functionality</a:t>
            </a:r>
          </a:p>
          <a:p>
            <a:r>
              <a:rPr lang="en-US" dirty="0"/>
              <a:t>Similar interface</a:t>
            </a:r>
          </a:p>
          <a:p>
            <a:r>
              <a:rPr lang="en-US" dirty="0"/>
              <a:t>Interface design (</a:t>
            </a:r>
            <a:r>
              <a:rPr lang="en-US" dirty="0" smtClean="0"/>
              <a:t>XAML</a:t>
            </a:r>
            <a:r>
              <a:rPr lang="en-US" dirty="0"/>
              <a:t>) kept as close to the original as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/>
              <a:t>Works on all versions of Windows since XP, including Windows 8</a:t>
            </a:r>
          </a:p>
          <a:p>
            <a:r>
              <a:rPr lang="en-US" dirty="0"/>
              <a:t>Works on 32bit and 64bit 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6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Conversion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BAKFAA</a:t>
            </a:r>
          </a:p>
          <a:p>
            <a:r>
              <a:rPr lang="en-US" dirty="0"/>
              <a:t>FAARFIELD</a:t>
            </a:r>
          </a:p>
          <a:p>
            <a:r>
              <a:rPr lang="en-US" dirty="0"/>
              <a:t>FEAFAA</a:t>
            </a:r>
          </a:p>
          <a:p>
            <a:r>
              <a:rPr lang="en-US" dirty="0" smtClean="0"/>
              <a:t>ProGroove</a:t>
            </a:r>
          </a:p>
          <a:p>
            <a:r>
              <a:rPr lang="en-US" dirty="0"/>
              <a:t>A WPF version of ProFAA already exists</a:t>
            </a:r>
          </a:p>
          <a:p>
            <a:r>
              <a:rPr lang="en-US" dirty="0" smtClean="0"/>
              <a:t>Evaluate differences </a:t>
            </a:r>
            <a:r>
              <a:rPr lang="en-US" dirty="0"/>
              <a:t>between VB6 version and WPF version</a:t>
            </a:r>
          </a:p>
          <a:p>
            <a:r>
              <a:rPr lang="en-US" dirty="0"/>
              <a:t>Review ProVAL application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Nondestructive Airport Pavement Testing</a:t>
            </a:r>
            <a:br>
              <a:rPr lang="en-US" sz="3200" dirty="0" smtClean="0"/>
            </a:br>
            <a:r>
              <a:rPr lang="en-US" sz="3200" dirty="0" smtClean="0"/>
              <a:t>(RPD 143)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52786"/>
              </p:ext>
            </p:extLst>
          </p:nvPr>
        </p:nvGraphicFramePr>
        <p:xfrm>
          <a:off x="1581912" y="3567500"/>
          <a:ext cx="6190488" cy="196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3" imgW="4676584" imgH="1647634" progId="Excel.Sheet.8">
                  <p:embed/>
                </p:oleObj>
              </mc:Choice>
              <mc:Fallback>
                <p:oleObj name="Worksheet" r:id="rId3" imgW="4676584" imgH="164763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12" y="3567500"/>
                        <a:ext cx="6190488" cy="1966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76682"/>
              </p:ext>
            </p:extLst>
          </p:nvPr>
        </p:nvGraphicFramePr>
        <p:xfrm>
          <a:off x="553466" y="1269746"/>
          <a:ext cx="3262313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ocument" r:id="rId5" imgW="3263017" imgH="1740532" progId="Word.Document.8">
                  <p:embed/>
                </p:oleObj>
              </mc:Choice>
              <mc:Fallback>
                <p:oleObj name="Document" r:id="rId5" imgW="3263017" imgH="174053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66" y="1269746"/>
                        <a:ext cx="3262313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443082"/>
              </p:ext>
            </p:extLst>
          </p:nvPr>
        </p:nvGraphicFramePr>
        <p:xfrm>
          <a:off x="4474972" y="1211580"/>
          <a:ext cx="4089400" cy="246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7" imgW="4088782" imgH="2514341" progId="Word.Document.8">
                  <p:embed/>
                </p:oleObj>
              </mc:Choice>
              <mc:Fallback>
                <p:oleObj name="Document" r:id="rId7" imgW="4088782" imgH="25143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4972" y="1211580"/>
                        <a:ext cx="4089400" cy="2464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21808" y="3198168"/>
            <a:ext cx="2450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Contract Funds ($K)</a:t>
            </a:r>
          </a:p>
        </p:txBody>
      </p:sp>
    </p:spTree>
    <p:extLst>
      <p:ext uri="{BB962C8B-B14F-4D97-AF65-F5344CB8AC3E}">
        <p14:creationId xmlns:p14="http://schemas.microsoft.com/office/powerpoint/2010/main" val="13674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FAA PAVEAIR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January-June 2013 Visits: 1.1 Million</a:t>
            </a:r>
          </a:p>
          <a:p>
            <a:r>
              <a:rPr lang="en-US" dirty="0"/>
              <a:t>Databases Created since release: &gt; 400  </a:t>
            </a:r>
          </a:p>
          <a:p>
            <a:r>
              <a:rPr lang="en-US" dirty="0"/>
              <a:t>Some databases have a large number of airports, such as Utah, Wyoming. </a:t>
            </a:r>
          </a:p>
          <a:p>
            <a:r>
              <a:rPr lang="en-US" dirty="0"/>
              <a:t>Registered Users since release: 942 </a:t>
            </a:r>
          </a:p>
          <a:p>
            <a:r>
              <a:rPr lang="en-US" dirty="0"/>
              <a:t>Received several request to use </a:t>
            </a:r>
            <a:r>
              <a:rPr lang="en-US" dirty="0" smtClean="0"/>
              <a:t>the FAA </a:t>
            </a:r>
            <a:r>
              <a:rPr lang="en-US" dirty="0"/>
              <a:t>PAVEAIR program, such as South Africa.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Prediction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0160"/>
            <a:ext cx="8050213" cy="46189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•</a:t>
            </a:r>
            <a:r>
              <a:rPr lang="en-US" dirty="0" smtClean="0"/>
              <a:t> Assign </a:t>
            </a:r>
            <a:r>
              <a:rPr lang="en-US" dirty="0"/>
              <a:t>pavement sections with similar  </a:t>
            </a:r>
            <a:r>
              <a:rPr lang="en-US" dirty="0" smtClean="0"/>
              <a:t> construction </a:t>
            </a:r>
            <a:r>
              <a:rPr lang="en-US" dirty="0"/>
              <a:t>and traffic patterns into a </a:t>
            </a:r>
            <a:r>
              <a:rPr lang="en-US" dirty="0" smtClean="0"/>
              <a:t>family </a:t>
            </a:r>
            <a:r>
              <a:rPr lang="en-US" dirty="0"/>
              <a:t>model</a:t>
            </a:r>
          </a:p>
          <a:p>
            <a:r>
              <a:rPr lang="en-US" dirty="0"/>
              <a:t>Plot PCI deterioration curve</a:t>
            </a:r>
          </a:p>
          <a:p>
            <a:r>
              <a:rPr lang="en-US" dirty="0"/>
              <a:t>Prediction Modeling Library (Feb 2014)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6" y="3628417"/>
            <a:ext cx="4860925" cy="22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98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Prediction Modeling Planned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11677"/>
            <a:ext cx="8050213" cy="48874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Support multiple databases - done </a:t>
            </a:r>
          </a:p>
          <a:p>
            <a:r>
              <a:rPr lang="en-US" dirty="0"/>
              <a:t>Update the curve fitting algorithm for better result</a:t>
            </a:r>
          </a:p>
          <a:p>
            <a:r>
              <a:rPr lang="en-US" dirty="0"/>
              <a:t>Create an algorithm to calculate Critical PCI from the family curve</a:t>
            </a:r>
          </a:p>
          <a:p>
            <a:r>
              <a:rPr lang="en-US" dirty="0"/>
              <a:t>Better support of </a:t>
            </a:r>
            <a:r>
              <a:rPr lang="en-US" dirty="0" smtClean="0"/>
              <a:t>the 40 </a:t>
            </a:r>
            <a:r>
              <a:rPr lang="en-US" dirty="0"/>
              <a:t>year life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Module and Traffic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adding </a:t>
            </a:r>
            <a:r>
              <a:rPr lang="en-US" dirty="0"/>
              <a:t>Traffic and Climate </a:t>
            </a:r>
            <a:r>
              <a:rPr lang="en-US" dirty="0" smtClean="0"/>
              <a:t>Module:</a:t>
            </a:r>
            <a:endParaRPr lang="en-US" dirty="0"/>
          </a:p>
          <a:p>
            <a:r>
              <a:rPr lang="en-US" sz="2400" dirty="0"/>
              <a:t>Currently FAA PAVEAIR uses </a:t>
            </a:r>
            <a:r>
              <a:rPr lang="en-US" sz="2400" dirty="0" smtClean="0"/>
              <a:t>Distresses for </a:t>
            </a:r>
            <a:r>
              <a:rPr lang="en-US" sz="2400" dirty="0"/>
              <a:t>PCI calculation, Prediction, and M&amp;R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istresses </a:t>
            </a:r>
            <a:r>
              <a:rPr lang="en-US" sz="2400" dirty="0"/>
              <a:t>are caused by Climate, or Traffic, but Climate and Traffic data is </a:t>
            </a:r>
            <a:r>
              <a:rPr lang="en-US" sz="2400" dirty="0" smtClean="0"/>
              <a:t>not </a:t>
            </a:r>
            <a:r>
              <a:rPr lang="en-US" sz="2400" dirty="0"/>
              <a:t>used in PCI, </a:t>
            </a:r>
            <a:r>
              <a:rPr lang="en-US" sz="2400" dirty="0" smtClean="0"/>
              <a:t>Prediction and </a:t>
            </a:r>
            <a:r>
              <a:rPr lang="en-US" sz="2400" dirty="0"/>
              <a:t>M&amp;R</a:t>
            </a:r>
          </a:p>
          <a:p>
            <a:r>
              <a:rPr lang="en-US" sz="2400" dirty="0"/>
              <a:t>Investigate </a:t>
            </a:r>
            <a:r>
              <a:rPr lang="en-US" sz="2400" dirty="0" smtClean="0"/>
              <a:t>feasibility of </a:t>
            </a:r>
            <a:r>
              <a:rPr lang="en-US" sz="2400" dirty="0"/>
              <a:t>directly </a:t>
            </a:r>
            <a:r>
              <a:rPr lang="en-US" sz="2400" dirty="0" smtClean="0"/>
              <a:t>using </a:t>
            </a:r>
            <a:r>
              <a:rPr lang="en-US" sz="2400" dirty="0"/>
              <a:t>Traffic and Climate data in PAVEAIR </a:t>
            </a:r>
            <a:r>
              <a:rPr lang="en-US" sz="2400" dirty="0" smtClean="0"/>
              <a:t>calculation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94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Improve </a:t>
            </a:r>
            <a:r>
              <a:rPr lang="en-US" dirty="0"/>
              <a:t>Life Cycle Cost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Review of FAA PAVEAIR / AirCost by an Engineering Economist</a:t>
            </a:r>
          </a:p>
          <a:p>
            <a:r>
              <a:rPr lang="en-US" sz="2400" dirty="0"/>
              <a:t>Elaborate on key elements of LCCA for both asphalt and concrete paving materials</a:t>
            </a:r>
          </a:p>
          <a:p>
            <a:r>
              <a:rPr lang="en-US" sz="2400" dirty="0"/>
              <a:t>Comparison with other LCCA programs / algorithms</a:t>
            </a:r>
          </a:p>
          <a:p>
            <a:r>
              <a:rPr lang="en-US" sz="2400" dirty="0"/>
              <a:t>Elaborate on issues, differences, and problems / deficiencies</a:t>
            </a:r>
          </a:p>
          <a:p>
            <a:r>
              <a:rPr lang="en-US" sz="2400" dirty="0"/>
              <a:t>Report of findings and proposal for further development</a:t>
            </a:r>
          </a:p>
          <a:p>
            <a:r>
              <a:rPr lang="en-US" sz="2400" dirty="0"/>
              <a:t>Users Group meeting to review and discuss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13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Airport Database Locations</a:t>
            </a:r>
            <a:endParaRPr lang="en-US" dirty="0"/>
          </a:p>
        </p:txBody>
      </p:sp>
      <p:pic>
        <p:nvPicPr>
          <p:cNvPr id="3074" name="Picture 2" descr="C:\Documents and Settings\Albert Larkin\My Documents\Dropbox\Camera Uploads\2013-09-09 02.43.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74" y="1196502"/>
            <a:ext cx="7169286" cy="47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Add Materials, Construction, and Cost Functions to FAA PAVEAIR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airport pavement inventory, thicknesses, inspection, and work history data.</a:t>
            </a:r>
          </a:p>
          <a:p>
            <a:r>
              <a:rPr lang="en-US" dirty="0" smtClean="0"/>
              <a:t>Also collect material type, material unit costs, M &amp; R strategies, and traffic and climate considerations.</a:t>
            </a:r>
          </a:p>
          <a:p>
            <a:r>
              <a:rPr lang="en-US" dirty="0" smtClean="0"/>
              <a:t>The intent is to create and populate a database repository of US airport pavements.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4A2E37A-28B8-4B2C-AE4B-4F94D74D8B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8AD9E-EE0D-4B7E-BA49-3C612BE674B6}"/>
</file>

<file path=customXml/itemProps2.xml><?xml version="1.0" encoding="utf-8"?>
<ds:datastoreItem xmlns:ds="http://schemas.openxmlformats.org/officeDocument/2006/customXml" ds:itemID="{57750203-DD89-418F-B45F-8FB50CE3993B}"/>
</file>

<file path=customXml/itemProps3.xml><?xml version="1.0" encoding="utf-8"?>
<ds:datastoreItem xmlns:ds="http://schemas.openxmlformats.org/officeDocument/2006/customXml" ds:itemID="{CE426308-F67B-49E3-802D-A8023F4349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27306</TotalTime>
  <Words>525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1_Custom Design</vt:lpstr>
      <vt:lpstr>Worksheet</vt:lpstr>
      <vt:lpstr>Document</vt:lpstr>
      <vt:lpstr>FAA PAVEAIR Update </vt:lpstr>
      <vt:lpstr>Nondestructive Airport Pavement Testing (RPD 143)</vt:lpstr>
      <vt:lpstr>FAA PAVEAIR Status</vt:lpstr>
      <vt:lpstr>Prediction Modeling</vt:lpstr>
      <vt:lpstr>Prediction Modeling Planned Updates</vt:lpstr>
      <vt:lpstr>Climate Module and Traffic Module</vt:lpstr>
      <vt:lpstr>Improve Life Cycle Cost Analysis </vt:lpstr>
      <vt:lpstr>Airport Database Locations</vt:lpstr>
      <vt:lpstr>Add Materials, Construction, and Cost Functions to FAA PAVEAIR</vt:lpstr>
      <vt:lpstr>Add Materials, Construction, and Cost Functions to FAA PAVEAIR</vt:lpstr>
      <vt:lpstr>FAA Software Integration</vt:lpstr>
      <vt:lpstr>Software Integration </vt:lpstr>
      <vt:lpstr>Pavement Software Conversions</vt:lpstr>
      <vt:lpstr>COMFAA Conversion</vt:lpstr>
      <vt:lpstr>Software Conversion Status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Albert Larkin</cp:lastModifiedBy>
  <cp:revision>355</cp:revision>
  <cp:lastPrinted>2013-09-10T12:16:32Z</cp:lastPrinted>
  <dcterms:created xsi:type="dcterms:W3CDTF">2005-01-28T20:32:53Z</dcterms:created>
  <dcterms:modified xsi:type="dcterms:W3CDTF">2013-09-10T12:19:55Z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