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966" r:id="rId2"/>
    <p:sldId id="962" r:id="rId3"/>
    <p:sldId id="964" r:id="rId4"/>
    <p:sldId id="965" r:id="rId5"/>
    <p:sldId id="976" r:id="rId6"/>
    <p:sldId id="951" r:id="rId7"/>
    <p:sldId id="970" r:id="rId8"/>
    <p:sldId id="978" r:id="rId9"/>
    <p:sldId id="954" r:id="rId10"/>
    <p:sldId id="955" r:id="rId11"/>
    <p:sldId id="974" r:id="rId12"/>
    <p:sldId id="984" r:id="rId13"/>
    <p:sldId id="982" r:id="rId14"/>
    <p:sldId id="983" r:id="rId15"/>
    <p:sldId id="985" r:id="rId16"/>
    <p:sldId id="876" r:id="rId17"/>
    <p:sldId id="958" r:id="rId18"/>
    <p:sldId id="923" r:id="rId19"/>
    <p:sldId id="924" r:id="rId20"/>
    <p:sldId id="981" r:id="rId21"/>
    <p:sldId id="980" r:id="rId22"/>
    <p:sldId id="977" r:id="rId23"/>
    <p:sldId id="979" r:id="rId24"/>
    <p:sldId id="969" r:id="rId25"/>
  </p:sldIdLst>
  <p:sldSz cx="9144000" cy="6858000" type="screen4x3"/>
  <p:notesSz cx="7086600" cy="90805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FF99"/>
    <a:srgbClr val="FFCC00"/>
    <a:srgbClr val="DDDDDD"/>
    <a:srgbClr val="C0C0C0"/>
    <a:srgbClr val="1D2F68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822" autoAdjust="0"/>
  </p:normalViewPr>
  <p:slideViewPr>
    <p:cSldViewPr snapToGrid="0">
      <p:cViewPr>
        <p:scale>
          <a:sx n="100" d="100"/>
          <a:sy n="100" d="100"/>
        </p:scale>
        <p:origin x="-2088" y="-678"/>
      </p:cViewPr>
      <p:guideLst>
        <p:guide orient="horz" pos="4188"/>
        <p:guide pos="339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8" y="-120"/>
      </p:cViewPr>
      <p:guideLst>
        <p:guide orient="horz" pos="286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en-US" sz="1200" b="0"/>
              <a:t>Normal Retraction</a:t>
            </a:r>
          </a:p>
        </c:rich>
      </c:tx>
      <c:layout>
        <c:manualLayout>
          <c:xMode val="edge"/>
          <c:yMode val="edge"/>
          <c:x val="0.3534853420195440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417067658209399"/>
          <c:y val="5.1400554097404502E-2"/>
          <c:w val="0.73490339749198097"/>
          <c:h val="0.731446647872718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'absolute max'!$V$33:$V$41</c:f>
                <c:numCache>
                  <c:formatCode>General</c:formatCode>
                  <c:ptCount val="9"/>
                  <c:pt idx="0">
                    <c:v>44.798553569023632</c:v>
                  </c:pt>
                  <c:pt idx="1">
                    <c:v>116.2391903815937</c:v>
                  </c:pt>
                  <c:pt idx="2">
                    <c:v>473.82824746726362</c:v>
                  </c:pt>
                  <c:pt idx="3">
                    <c:v>77.795639667041016</c:v>
                  </c:pt>
                  <c:pt idx="4">
                    <c:v>64.718066954732663</c:v>
                  </c:pt>
                  <c:pt idx="5">
                    <c:v>47.911252240927531</c:v>
                  </c:pt>
                  <c:pt idx="6">
                    <c:v>41.766175604190202</c:v>
                  </c:pt>
                  <c:pt idx="7">
                    <c:v>137.9220692031422</c:v>
                  </c:pt>
                  <c:pt idx="8">
                    <c:v>4.2525540591096664</c:v>
                  </c:pt>
                </c:numCache>
              </c:numRef>
            </c:plus>
            <c:minus>
              <c:numRef>
                <c:f>'absolute max'!$W$33:$W$41</c:f>
                <c:numCache>
                  <c:formatCode>General</c:formatCode>
                  <c:ptCount val="9"/>
                  <c:pt idx="0">
                    <c:v>71.170996689113366</c:v>
                  </c:pt>
                  <c:pt idx="1">
                    <c:v>72.960121705948694</c:v>
                  </c:pt>
                  <c:pt idx="2">
                    <c:v>487.454306337449</c:v>
                  </c:pt>
                  <c:pt idx="3">
                    <c:v>69.664253935652724</c:v>
                  </c:pt>
                  <c:pt idx="4">
                    <c:v>47.845248062102392</c:v>
                  </c:pt>
                  <c:pt idx="5">
                    <c:v>51.380717747849182</c:v>
                  </c:pt>
                  <c:pt idx="6">
                    <c:v>30.191758447437341</c:v>
                  </c:pt>
                  <c:pt idx="7">
                    <c:v>78.688638821548295</c:v>
                  </c:pt>
                  <c:pt idx="8">
                    <c:v>4.3840469060979537</c:v>
                  </c:pt>
                </c:numCache>
              </c:numRef>
            </c:minus>
            <c:spPr>
              <a:ln w="19050"/>
            </c:spPr>
          </c:errBars>
          <c:cat>
            <c:strRef>
              <c:f>'absolute max'!$R$33:$R$41</c:f>
              <c:strCache>
                <c:ptCount val="9"/>
                <c:pt idx="0">
                  <c:v>AL4</c:v>
                </c:pt>
                <c:pt idx="1">
                  <c:v>AL6</c:v>
                </c:pt>
                <c:pt idx="2">
                  <c:v>AL8</c:v>
                </c:pt>
                <c:pt idx="3">
                  <c:v>G343</c:v>
                </c:pt>
                <c:pt idx="4">
                  <c:v>G354</c:v>
                </c:pt>
                <c:pt idx="5">
                  <c:v>G543</c:v>
                </c:pt>
                <c:pt idx="6">
                  <c:v>C12</c:v>
                </c:pt>
                <c:pt idx="7">
                  <c:v>C16</c:v>
                </c:pt>
                <c:pt idx="8">
                  <c:v>C24</c:v>
                </c:pt>
              </c:strCache>
            </c:strRef>
          </c:cat>
          <c:val>
            <c:numRef>
              <c:f>'absolute max'!$X$33:$X$41</c:f>
              <c:numCache>
                <c:formatCode>0</c:formatCode>
                <c:ptCount val="9"/>
                <c:pt idx="0">
                  <c:v>326.50969436588178</c:v>
                </c:pt>
                <c:pt idx="1">
                  <c:v>1444.6708607968581</c:v>
                </c:pt>
                <c:pt idx="2">
                  <c:v>1684.212051533857</c:v>
                </c:pt>
                <c:pt idx="3">
                  <c:v>741.733682027687</c:v>
                </c:pt>
                <c:pt idx="4">
                  <c:v>732.08813274223803</c:v>
                </c:pt>
                <c:pt idx="5">
                  <c:v>1073.3219287691729</c:v>
                </c:pt>
                <c:pt idx="6">
                  <c:v>684.89426855967304</c:v>
                </c:pt>
                <c:pt idx="7">
                  <c:v>596.64321182940239</c:v>
                </c:pt>
                <c:pt idx="8">
                  <c:v>730.31272697343786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58624"/>
        <c:axId val="88860544"/>
      </c:barChart>
      <c:catAx>
        <c:axId val="8885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600" b="0"/>
                </a:pPr>
                <a:r>
                  <a:rPr lang="en-US" sz="1100" b="0" i="0" baseline="0"/>
                  <a:t>Materials</a:t>
                </a:r>
                <a:endParaRPr lang="en-US" sz="600" b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>
            <a:solidFill>
              <a:sysClr val="windowText" lastClr="000000">
                <a:shade val="95000"/>
                <a:satMod val="105000"/>
              </a:sysClr>
            </a:solidFill>
          </a:ln>
        </c:spPr>
        <c:crossAx val="88860544"/>
        <c:crosses val="autoZero"/>
        <c:auto val="1"/>
        <c:lblAlgn val="ctr"/>
        <c:lblOffset val="100"/>
        <c:noMultiLvlLbl val="0"/>
      </c:catAx>
      <c:valAx>
        <c:axId val="88860544"/>
        <c:scaling>
          <c:orientation val="minMax"/>
          <c:max val="2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i="0" baseline="0"/>
                  <a:t> Maximum Retraction Load (lbf)</a:t>
                </a:r>
                <a:endParaRPr lang="en-US" sz="1100" b="0"/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ln>
            <a:solidFill>
              <a:sysClr val="windowText" lastClr="000000">
                <a:shade val="95000"/>
                <a:satMod val="105000"/>
              </a:sysClr>
            </a:solidFill>
          </a:ln>
        </c:spPr>
        <c:crossAx val="88858624"/>
        <c:crosses val="autoZero"/>
        <c:crossBetween val="between"/>
        <c:majorUnit val="5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en-US" sz="1200" b="0"/>
              <a:t>Normal Penetration</a:t>
            </a:r>
          </a:p>
        </c:rich>
      </c:tx>
      <c:layout>
        <c:manualLayout>
          <c:xMode val="edge"/>
          <c:yMode val="edge"/>
          <c:x val="0.36055366043413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9541046952466"/>
          <c:y val="5.1400554097404502E-2"/>
          <c:w val="0.73953302712160895"/>
          <c:h val="0.721672985321278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'absolute max'!$S$33:$S$41</c:f>
                <c:numCache>
                  <c:formatCode>General</c:formatCode>
                  <c:ptCount val="9"/>
                  <c:pt idx="0">
                    <c:v>21.117869319117158</c:v>
                  </c:pt>
                  <c:pt idx="1">
                    <c:v>17.85027766554435</c:v>
                  </c:pt>
                  <c:pt idx="2">
                    <c:v>265.50824185559259</c:v>
                  </c:pt>
                  <c:pt idx="3">
                    <c:v>11.38672878787861</c:v>
                  </c:pt>
                  <c:pt idx="4">
                    <c:v>49.347828989898822</c:v>
                  </c:pt>
                  <c:pt idx="5">
                    <c:v>94.401125353534098</c:v>
                  </c:pt>
                  <c:pt idx="6">
                    <c:v>23.75346015712649</c:v>
                  </c:pt>
                  <c:pt idx="7">
                    <c:v>30.04422308267851</c:v>
                  </c:pt>
                  <c:pt idx="8">
                    <c:v>58.603868698091901</c:v>
                  </c:pt>
                </c:numCache>
              </c:numRef>
            </c:plus>
            <c:minus>
              <c:numRef>
                <c:f>'absolute max'!$T$33:$T$41</c:f>
                <c:numCache>
                  <c:formatCode>General</c:formatCode>
                  <c:ptCount val="9"/>
                  <c:pt idx="0">
                    <c:v>13.328466573138771</c:v>
                  </c:pt>
                  <c:pt idx="1">
                    <c:v>15.28725140291812</c:v>
                  </c:pt>
                  <c:pt idx="2">
                    <c:v>141.01587680882901</c:v>
                  </c:pt>
                  <c:pt idx="3">
                    <c:v>9.7694544893378197</c:v>
                  </c:pt>
                  <c:pt idx="4">
                    <c:v>33.782831301908118</c:v>
                  </c:pt>
                  <c:pt idx="5">
                    <c:v>139.00200243546371</c:v>
                  </c:pt>
                  <c:pt idx="6">
                    <c:v>42.014803445566393</c:v>
                  </c:pt>
                  <c:pt idx="7">
                    <c:v>24.66950106995899</c:v>
                  </c:pt>
                  <c:pt idx="8">
                    <c:v>73.156724130190469</c:v>
                  </c:pt>
                </c:numCache>
              </c:numRef>
            </c:minus>
            <c:spPr>
              <a:ln w="19050"/>
            </c:spPr>
          </c:errBars>
          <c:cat>
            <c:strRef>
              <c:f>'absolute max'!$R$33:$R$41</c:f>
              <c:strCache>
                <c:ptCount val="9"/>
                <c:pt idx="0">
                  <c:v>AL4</c:v>
                </c:pt>
                <c:pt idx="1">
                  <c:v>AL6</c:v>
                </c:pt>
                <c:pt idx="2">
                  <c:v>AL8</c:v>
                </c:pt>
                <c:pt idx="3">
                  <c:v>G343</c:v>
                </c:pt>
                <c:pt idx="4">
                  <c:v>G354</c:v>
                </c:pt>
                <c:pt idx="5">
                  <c:v>G543</c:v>
                </c:pt>
                <c:pt idx="6">
                  <c:v>C12</c:v>
                </c:pt>
                <c:pt idx="7">
                  <c:v>C16</c:v>
                </c:pt>
                <c:pt idx="8">
                  <c:v>C24</c:v>
                </c:pt>
              </c:strCache>
            </c:strRef>
          </c:cat>
          <c:val>
            <c:numRef>
              <c:f>'absolute max'!$U$33:$U$41</c:f>
              <c:numCache>
                <c:formatCode>0</c:formatCode>
                <c:ptCount val="9"/>
                <c:pt idx="0">
                  <c:v>241.071456887393</c:v>
                </c:pt>
                <c:pt idx="1">
                  <c:v>555.3622781369213</c:v>
                </c:pt>
                <c:pt idx="2">
                  <c:v>1260.5055685821219</c:v>
                </c:pt>
                <c:pt idx="3">
                  <c:v>957.68465255892352</c:v>
                </c:pt>
                <c:pt idx="4">
                  <c:v>1072.6032558361389</c:v>
                </c:pt>
                <c:pt idx="5">
                  <c:v>1553.1162221885529</c:v>
                </c:pt>
                <c:pt idx="6">
                  <c:v>1153.4979540516281</c:v>
                </c:pt>
                <c:pt idx="7">
                  <c:v>787.95577691732353</c:v>
                </c:pt>
                <c:pt idx="8">
                  <c:v>1108.69489979798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49760"/>
        <c:axId val="89760128"/>
      </c:barChart>
      <c:catAx>
        <c:axId val="89749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600" b="0"/>
                </a:pPr>
                <a:r>
                  <a:rPr lang="en-US" sz="1100" b="0" i="0" baseline="0"/>
                  <a:t>Materials</a:t>
                </a:r>
                <a:endParaRPr lang="en-US" sz="600" b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89760128"/>
        <c:crosses val="autoZero"/>
        <c:auto val="1"/>
        <c:lblAlgn val="ctr"/>
        <c:lblOffset val="100"/>
        <c:noMultiLvlLbl val="0"/>
      </c:catAx>
      <c:valAx>
        <c:axId val="89760128"/>
        <c:scaling>
          <c:orientation val="minMax"/>
          <c:max val="3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i="0" baseline="0"/>
                  <a:t> Maximum Penetration Load (lbf)</a:t>
                </a:r>
                <a:endParaRPr lang="en-US" sz="1100" b="0"/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89749760"/>
        <c:crosses val="autoZero"/>
        <c:crossBetween val="between"/>
        <c:majorUnit val="5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502" cy="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099" y="0"/>
            <a:ext cx="3071502" cy="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166"/>
            <a:ext cx="3071502" cy="4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099" y="8626166"/>
            <a:ext cx="3071502" cy="4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30C510-22CE-45DE-8210-EAB070CEB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502" cy="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099" y="0"/>
            <a:ext cx="3071502" cy="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202" y="4313858"/>
            <a:ext cx="5196198" cy="408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166"/>
            <a:ext cx="3071502" cy="4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099" y="8626166"/>
            <a:ext cx="3071502" cy="4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5D3A5E-2836-461E-B796-12ACD8F4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4B095-69E7-4E57-973E-D769ED4EA71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4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Transport Airplane Structural Integrity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RPD 515</a:t>
            </a:r>
          </a:p>
        </p:txBody>
      </p:sp>
    </p:spTree>
    <p:extLst>
      <p:ext uri="{BB962C8B-B14F-4D97-AF65-F5344CB8AC3E}">
        <p14:creationId xmlns:p14="http://schemas.microsoft.com/office/powerpoint/2010/main" val="331478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779838"/>
            <a:ext cx="39481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2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51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449263" y="61674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Airport Safety Technology Research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0EB6CE11-5F97-4A89-B259-28AF5E3729BC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031" name="Picture 24" descr="NEW FAA LOGO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5708650" y="6124575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 userDrawn="1"/>
        </p:nvSpPr>
        <p:spPr bwMode="auto">
          <a:xfrm>
            <a:off x="6386513" y="6265863"/>
            <a:ext cx="1370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33" name="Text Box 27"/>
          <p:cNvSpPr txBox="1">
            <a:spLocks noChangeArrowheads="1"/>
          </p:cNvSpPr>
          <p:nvPr userDrawn="1"/>
        </p:nvSpPr>
        <p:spPr bwMode="auto">
          <a:xfrm>
            <a:off x="441325" y="64103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September 10</a:t>
            </a:r>
            <a:r>
              <a:rPr lang="en-US" sz="1200" baseline="0" dirty="0" smtClean="0">
                <a:solidFill>
                  <a:srgbClr val="C0C0C0"/>
                </a:solidFill>
              </a:rPr>
              <a:t>, 2013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19150"/>
            <a:ext cx="5635625" cy="252412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</a:rPr>
              <a:t>RPD 134 NLA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140 COMPOSITES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152 ARFF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76700"/>
            <a:ext cx="5605463" cy="16478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REDAC Briefing </a:t>
            </a:r>
          </a:p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September 10, 2013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732088" y="2257425"/>
            <a:ext cx="0" cy="418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Complex Geometries – Crib Design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508125"/>
            <a:ext cx="3294063" cy="4391025"/>
          </a:xfrm>
        </p:spPr>
      </p:pic>
      <p:pic>
        <p:nvPicPr>
          <p:cNvPr id="1331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425" y="1508125"/>
            <a:ext cx="3292475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Composite Material Fire Fighting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098550"/>
            <a:ext cx="8050213" cy="4391025"/>
          </a:xfrm>
        </p:spPr>
        <p:txBody>
          <a:bodyPr/>
          <a:lstStyle/>
          <a:p>
            <a:r>
              <a:rPr lang="en-US" sz="2000" b="0" dirty="0" smtClean="0"/>
              <a:t>The test methodology allowed the distinction of the relative burning characteristics of the materials.  </a:t>
            </a:r>
            <a:endParaRPr lang="en-US" sz="2000" b="0" dirty="0" smtClean="0"/>
          </a:p>
          <a:p>
            <a:endParaRPr lang="en-US" sz="800" b="0" dirty="0" smtClean="0"/>
          </a:p>
          <a:p>
            <a:r>
              <a:rPr lang="en-US" sz="2000" b="0" dirty="0" smtClean="0"/>
              <a:t>GLARE </a:t>
            </a:r>
            <a:r>
              <a:rPr lang="en-US" sz="2000" b="0" dirty="0" smtClean="0"/>
              <a:t>material produced the smallest fire (lowest HRR) while the FRP produced the largest (highest HRR).  The </a:t>
            </a:r>
            <a:r>
              <a:rPr lang="en-US" sz="2000" b="0" dirty="0" err="1" smtClean="0"/>
              <a:t>Garolite</a:t>
            </a:r>
            <a:r>
              <a:rPr lang="en-US" sz="2000" b="0" dirty="0" smtClean="0"/>
              <a:t> also produced a small fire (low HRR) due to its high glass cloth content. </a:t>
            </a:r>
          </a:p>
          <a:p>
            <a:endParaRPr lang="en-US" sz="800" b="0" dirty="0" smtClean="0"/>
          </a:p>
          <a:p>
            <a:r>
              <a:rPr lang="en-US" sz="2000" b="0" dirty="0" smtClean="0"/>
              <a:t>Additional testing using the draft test method will assess the repeatability of the results and begin the development of a database for future comparisons.  </a:t>
            </a:r>
          </a:p>
          <a:p>
            <a:endParaRPr lang="en-US" sz="800" b="0" dirty="0"/>
          </a:p>
          <a:p>
            <a:r>
              <a:rPr lang="en-US" sz="2000" b="0" dirty="0" smtClean="0"/>
              <a:t>Larger scale tests would validate the conclusions developed from the intermediate scale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Penetration Study of Aluminum, GLARE and CFRP Panels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95813" y="1508125"/>
          <a:ext cx="39497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95300" y="1508125"/>
          <a:ext cx="3948113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89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Penetration Study of Aluminum, GLARE and CFRP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79550"/>
            <a:ext cx="8050213" cy="4391025"/>
          </a:xfrm>
        </p:spPr>
        <p:txBody>
          <a:bodyPr/>
          <a:lstStyle/>
          <a:p>
            <a:r>
              <a:rPr lang="en-US" sz="2000" b="0" dirty="0"/>
              <a:t>The forces required to penetrate the GLARE and CFRP laminates are 3.3 - 6.4 (median 4.5) times higher than the force required to penetrate 0.04-in.-thick aluminum panel under normal penetration. </a:t>
            </a:r>
          </a:p>
          <a:p>
            <a:pPr marL="0" indent="0">
              <a:buNone/>
            </a:pPr>
            <a:r>
              <a:rPr lang="en-US" sz="2000" b="0" dirty="0"/>
              <a:t> </a:t>
            </a:r>
          </a:p>
          <a:p>
            <a:r>
              <a:rPr lang="en-US" sz="2000" b="0" dirty="0"/>
              <a:t>The effect of loading rate </a:t>
            </a:r>
            <a:r>
              <a:rPr lang="en-US" sz="2000" b="0" dirty="0" smtClean="0"/>
              <a:t>was negligible</a:t>
            </a:r>
            <a:r>
              <a:rPr lang="en-US" sz="2000" b="0" dirty="0"/>
              <a:t>. </a:t>
            </a:r>
            <a:endParaRPr lang="en-US" sz="2000" b="0" dirty="0" smtClean="0"/>
          </a:p>
          <a:p>
            <a:endParaRPr lang="en-US" sz="2000" b="0" dirty="0"/>
          </a:p>
          <a:p>
            <a:r>
              <a:rPr lang="en-US" sz="2000" b="0" dirty="0" smtClean="0"/>
              <a:t>These </a:t>
            </a:r>
            <a:r>
              <a:rPr lang="en-US" sz="2000" b="0" dirty="0"/>
              <a:t>results were used for the formulation of damage models for the simulation of the penetration process up to panel breakthrough.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Experimental Flow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098550"/>
            <a:ext cx="8050213" cy="4391025"/>
          </a:xfrm>
        </p:spPr>
        <p:txBody>
          <a:bodyPr/>
          <a:lstStyle/>
          <a:p>
            <a:r>
              <a:rPr lang="en-US" sz="1800" b="0" dirty="0"/>
              <a:t>P</a:t>
            </a:r>
            <a:r>
              <a:rPr lang="en-US" sz="1800" b="0" dirty="0" smtClean="0"/>
              <a:t>rovide </a:t>
            </a:r>
            <a:r>
              <a:rPr lang="en-US" sz="1800" b="0" dirty="0"/>
              <a:t>a better understanding of the ARFF agent application process using experimental flow characterization methods in support of developing a CFD modeling strategy capable of predicting mean airborne ARFF jet flow characteristics. </a:t>
            </a:r>
            <a:r>
              <a:rPr lang="en-US" sz="1800" b="0" dirty="0" smtClean="0"/>
              <a:t> </a:t>
            </a:r>
          </a:p>
          <a:p>
            <a:endParaRPr lang="en-US" sz="1800" b="0" dirty="0" smtClean="0"/>
          </a:p>
          <a:p>
            <a:r>
              <a:rPr lang="en-US" sz="1800" b="0" dirty="0"/>
              <a:t>C</a:t>
            </a:r>
            <a:r>
              <a:rPr lang="en-US" sz="1800" b="0" dirty="0" smtClean="0"/>
              <a:t>haracterize </a:t>
            </a:r>
            <a:r>
              <a:rPr lang="en-US" sz="1800" b="0" dirty="0"/>
              <a:t>the effect aqueous film-forming foam (AFFF) additives have with respect to water jets entering stagnant air in terms of measured spray velocity, overall droplet dynamics, and ground accumulation behavior. </a:t>
            </a:r>
            <a:endParaRPr lang="en-US" sz="1800" b="0" dirty="0" smtClean="0"/>
          </a:p>
          <a:p>
            <a:endParaRPr lang="en-US" sz="1800" b="0" dirty="0"/>
          </a:p>
          <a:p>
            <a:r>
              <a:rPr lang="en-US" sz="1800" b="0" dirty="0"/>
              <a:t>Of particular interest was studying the effect varying pressure, flow rate, and AFFF concentration has on the ARFF jetting process. </a:t>
            </a:r>
            <a:endParaRPr lang="en-US" sz="1800" b="0" dirty="0" smtClean="0"/>
          </a:p>
          <a:p>
            <a:endParaRPr lang="en-US" sz="1800" b="0" dirty="0"/>
          </a:p>
          <a:p>
            <a:r>
              <a:rPr lang="en-US" sz="1800" b="0" dirty="0"/>
              <a:t>Research efforts in this study were focused on analyzing the “in-flight” portion of ARFF jet flows up until initial contact with the ground is made. </a:t>
            </a:r>
          </a:p>
        </p:txBody>
      </p:sp>
    </p:spTree>
    <p:extLst>
      <p:ext uri="{BB962C8B-B14F-4D97-AF65-F5344CB8AC3E}">
        <p14:creationId xmlns:p14="http://schemas.microsoft.com/office/powerpoint/2010/main" val="32699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Experimental Flow Characterization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31657"/>
            <a:ext cx="5853430" cy="361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49" y="3638549"/>
            <a:ext cx="3038475" cy="2274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17151"/>
              </p:ext>
            </p:extLst>
          </p:nvPr>
        </p:nvGraphicFramePr>
        <p:xfrm>
          <a:off x="6038849" y="1657351"/>
          <a:ext cx="3071494" cy="197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5" imgW="5990468" imgH="3906466" progId="Visio.Drawing.11">
                  <p:embed/>
                </p:oleObj>
              </mc:Choice>
              <mc:Fallback>
                <p:oleObj r:id="rId5" imgW="5990468" imgH="39064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49" y="1657351"/>
                        <a:ext cx="3071494" cy="19745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392113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Freighter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Aircraft Interior Fire Fighting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3695699"/>
            <a:ext cx="3398351" cy="2282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" y="1243445"/>
            <a:ext cx="3421224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8150" y="1794557"/>
            <a:ext cx="462338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Cargo </a:t>
            </a:r>
            <a:r>
              <a:rPr lang="en-US" dirty="0" smtClean="0"/>
              <a:t>Liner Testing</a:t>
            </a:r>
          </a:p>
          <a:p>
            <a:r>
              <a:rPr lang="en-US" dirty="0" smtClean="0"/>
              <a:t> Prototype </a:t>
            </a:r>
            <a:r>
              <a:rPr lang="en-US" dirty="0" smtClean="0"/>
              <a:t>Nozzle Development</a:t>
            </a:r>
          </a:p>
          <a:p>
            <a:r>
              <a:rPr lang="en-US" dirty="0" smtClean="0"/>
              <a:t> Clean </a:t>
            </a:r>
            <a:r>
              <a:rPr lang="en-US" dirty="0" smtClean="0"/>
              <a:t>Agent Testing</a:t>
            </a:r>
          </a:p>
          <a:p>
            <a:r>
              <a:rPr lang="en-US" dirty="0" smtClean="0"/>
              <a:t> Training </a:t>
            </a:r>
            <a:r>
              <a:rPr lang="en-US" dirty="0" smtClean="0"/>
              <a:t>Video Footage</a:t>
            </a:r>
          </a:p>
          <a:p>
            <a:r>
              <a:rPr lang="en-US" dirty="0" smtClean="0"/>
              <a:t> Fuselage </a:t>
            </a:r>
            <a:r>
              <a:rPr lang="en-US" dirty="0" smtClean="0"/>
              <a:t>Breach</a:t>
            </a:r>
          </a:p>
          <a:p>
            <a:r>
              <a:rPr lang="en-US" dirty="0" smtClean="0"/>
              <a:t> Aircraft </a:t>
            </a:r>
            <a:r>
              <a:rPr lang="en-US" dirty="0" smtClean="0"/>
              <a:t>Stability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Clean Agent Tests</a:t>
            </a:r>
          </a:p>
        </p:txBody>
      </p:sp>
      <p:pic>
        <p:nvPicPr>
          <p:cNvPr id="2355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1106150"/>
            <a:ext cx="4414838" cy="2943225"/>
          </a:xfrm>
        </p:spPr>
      </p:pic>
      <p:pic>
        <p:nvPicPr>
          <p:cNvPr id="23556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" y="3035300"/>
            <a:ext cx="4416552" cy="2944368"/>
          </a:xfrm>
        </p:spPr>
      </p:pic>
      <p:sp>
        <p:nvSpPr>
          <p:cNvPr id="2" name="TextBox 1"/>
          <p:cNvSpPr txBox="1"/>
          <p:nvPr/>
        </p:nvSpPr>
        <p:spPr>
          <a:xfrm>
            <a:off x="180974" y="1400175"/>
            <a:ext cx="421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Using a Clean Agent (</a:t>
            </a:r>
            <a:r>
              <a:rPr lang="en-US" sz="2000" dirty="0" err="1" smtClean="0"/>
              <a:t>Halotron</a:t>
            </a:r>
            <a:r>
              <a:rPr lang="en-US" sz="2000" dirty="0" smtClean="0"/>
              <a:t>) in an indirect fire attack on LD3 container in lower cargo hold.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Weight And Balance Behavior 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Freighter Aircraft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371850" cy="2247900"/>
          </a:xfrm>
          <a:prstGeom prst="rect">
            <a:avLst/>
          </a:prstGeom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649798"/>
            <a:ext cx="5748927" cy="38251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Weight And Balance Behavior 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Freighter </a:t>
            </a:r>
            <a:r>
              <a:rPr lang="en-US" sz="2800" dirty="0">
                <a:solidFill>
                  <a:schemeClr val="tx1"/>
                </a:solidFill>
              </a:rPr>
              <a:t>Aircraft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035050"/>
            <a:ext cx="7483475" cy="49889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219201"/>
            <a:ext cx="8050213" cy="46799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/>
              <a:t>Published Reports Since Last REDAC: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ARFF </a:t>
            </a:r>
            <a:r>
              <a:rPr lang="en-US" sz="2000" b="0" dirty="0"/>
              <a:t>Strategies and Tactical Considerations for New Large Aircraft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Computational Flame Characterization of New Large Aircraft Immersed in Hydrocarbon Pool Fires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Development of Prototype Nozzles for Freighter Aircraft Fire Applications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Full-scale Evaluation of ARFF Tactics For Cargo Fires On Freighter Aircraft </a:t>
            </a:r>
            <a:r>
              <a:rPr lang="en-US" sz="2000" b="0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2604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Thermal Imaging and FLIR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90675"/>
            <a:ext cx="7305675" cy="3371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0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Thermal Imaging and FLIR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23095"/>
            <a:ext cx="3948113" cy="296108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2222500"/>
            <a:ext cx="3949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Fire Test Facility Upgrade</a:t>
            </a:r>
          </a:p>
        </p:txBody>
      </p:sp>
      <p:pic>
        <p:nvPicPr>
          <p:cNvPr id="2355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56" y="1106150"/>
            <a:ext cx="3924300" cy="2943225"/>
          </a:xfrm>
        </p:spPr>
      </p:pic>
      <p:sp>
        <p:nvSpPr>
          <p:cNvPr id="2" name="TextBox 1"/>
          <p:cNvSpPr txBox="1"/>
          <p:nvPr/>
        </p:nvSpPr>
        <p:spPr>
          <a:xfrm>
            <a:off x="180974" y="1400175"/>
            <a:ext cx="4210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Doubled the size of the burn pad.</a:t>
            </a:r>
          </a:p>
          <a:p>
            <a:pPr marL="342900" indent="-342900"/>
            <a:r>
              <a:rPr lang="en-US" sz="2000" dirty="0" smtClean="0"/>
              <a:t>Updated test aircraft.</a:t>
            </a:r>
            <a:endParaRPr lang="en-US" sz="2000" dirty="0"/>
          </a:p>
        </p:txBody>
      </p:sp>
      <p:pic>
        <p:nvPicPr>
          <p:cNvPr id="6" name="Picture 5" descr="C:\Documents and Settings\Stephen Murphy\Desktop\20121129_105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33675"/>
            <a:ext cx="4676775" cy="328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2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Snozzle</a:t>
            </a:r>
            <a:r>
              <a:rPr lang="en-US" sz="2800" dirty="0" smtClean="0">
                <a:solidFill>
                  <a:schemeClr val="tx1"/>
                </a:solidFill>
              </a:rPr>
              <a:t> Conversion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3" y="1657350"/>
            <a:ext cx="421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Updated </a:t>
            </a:r>
            <a:r>
              <a:rPr lang="en-US" sz="2000" dirty="0" err="1" smtClean="0"/>
              <a:t>Snozzle</a:t>
            </a:r>
            <a:r>
              <a:rPr lang="en-US" sz="2000" dirty="0" smtClean="0"/>
              <a:t> to new industry standards.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8" r="11258" b="11589"/>
          <a:stretch>
            <a:fillRect/>
          </a:stretch>
        </p:blipFill>
        <p:spPr bwMode="auto">
          <a:xfrm>
            <a:off x="4081462" y="1081086"/>
            <a:ext cx="4905375" cy="2743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Documents and Settings\keith bagot\My Documents\ARFF - RPD152\HRETs\Oshkosh HRET\Snozzle 651 Conversion\pic03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2681590"/>
            <a:ext cx="4933950" cy="329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5050" y="306388"/>
            <a:ext cx="4414838" cy="6096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877" y="1212850"/>
            <a:ext cx="6522244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/>
              <a:t>Reports in Editing Cycle: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Characterization of the Flammability and Thermal Decomposition Properties of Aircraft Skin Composite Materials and Combustible </a:t>
            </a:r>
            <a:r>
              <a:rPr lang="en-US" sz="2000" b="0" dirty="0" smtClean="0"/>
              <a:t>Surrogates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Weight And Balance Behavior of </a:t>
            </a:r>
            <a:r>
              <a:rPr lang="en-US" sz="2000" b="0" dirty="0" smtClean="0"/>
              <a:t>a </a:t>
            </a:r>
            <a:r>
              <a:rPr lang="en-US" sz="2000" b="0" dirty="0" smtClean="0"/>
              <a:t>Freighter Aircraft During Cargo Fire Test Evaluations</a:t>
            </a:r>
          </a:p>
        </p:txBody>
      </p:sp>
    </p:spTree>
    <p:extLst>
      <p:ext uri="{BB962C8B-B14F-4D97-AF65-F5344CB8AC3E}">
        <p14:creationId xmlns:p14="http://schemas.microsoft.com/office/powerpoint/2010/main" val="17274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6725" y="1298575"/>
            <a:ext cx="8050213" cy="43910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u="sng" dirty="0" smtClean="0"/>
              <a:t>Draft Reports Under Review: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Literature Review of Alternative Fuels in the Airport Environment and Their Impact on Aircraft Rescue and Firefighting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Development of A Firefighting Agent Application Test Protocol For Aircraft Fuselage Composites, Phase I – Glare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Penetration Study of Aluminum, GLARE and CFRP </a:t>
            </a:r>
            <a:r>
              <a:rPr lang="en-US" sz="2000" b="0" dirty="0" smtClean="0"/>
              <a:t>Panels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Experimental Flow Characterization and Computational Model Development of Aqueous Film-Forming Foam (AFFF) Firefighting Jets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7274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Crash Simulation of Transport Aircraft for Predicting Fuel Release</a:t>
            </a:r>
          </a:p>
        </p:txBody>
      </p:sp>
      <p:pic>
        <p:nvPicPr>
          <p:cNvPr id="4" name="Picture 3" descr="C:\01_Projects\Crash_Worthiness\000592_TCA_PCA\03_Reports\02_Final Report\Phase 3\Figures\2wing_top_15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4900930" cy="2432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C:\01_Projects\Crash_Worthiness\000592_TCA_PCA\03_Reports\02_Final Report\Phase 3\Figures\2wing_front_1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70" y="3603625"/>
            <a:ext cx="4900930" cy="2432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6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Aviation Bio-Fuel Fire Fighting Research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8" y="1504950"/>
            <a:ext cx="2836862" cy="3786188"/>
          </a:xfrm>
        </p:spPr>
      </p:pic>
      <p:sp>
        <p:nvSpPr>
          <p:cNvPr id="3" name="TextBox 2"/>
          <p:cNvSpPr txBox="1"/>
          <p:nvPr/>
        </p:nvSpPr>
        <p:spPr>
          <a:xfrm>
            <a:off x="3371850" y="1933575"/>
            <a:ext cx="5362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dirty="0"/>
              <a:t>Do biofuels present any differences to the airport firefighting tactics, strategies, agents or equipment over petroleum based fuels</a:t>
            </a:r>
            <a:r>
              <a:rPr lang="en-US" dirty="0" smtClean="0"/>
              <a:t>?</a:t>
            </a:r>
          </a:p>
          <a:p>
            <a:pPr marL="342900" indent="-342900">
              <a:defRPr/>
            </a:pPr>
            <a:r>
              <a:rPr lang="en-US" dirty="0" smtClean="0"/>
              <a:t>Literature </a:t>
            </a:r>
            <a:r>
              <a:rPr lang="en-US" dirty="0"/>
              <a:t>review </a:t>
            </a:r>
            <a:r>
              <a:rPr lang="en-US" dirty="0" smtClean="0"/>
              <a:t>being expanded and due October 2013. </a:t>
            </a:r>
          </a:p>
          <a:p>
            <a:pPr marL="342900" indent="-342900">
              <a:defRPr/>
            </a:pPr>
            <a:r>
              <a:rPr lang="en-US" dirty="0" smtClean="0"/>
              <a:t>Fire </a:t>
            </a:r>
            <a:r>
              <a:rPr lang="en-US" dirty="0"/>
              <a:t>testing of fuels </a:t>
            </a:r>
            <a:r>
              <a:rPr lang="en-US" dirty="0" smtClean="0"/>
              <a:t>to begin in Late 2013.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Aviation Bio-Fuel Fire Fighting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108075"/>
            <a:ext cx="8050213" cy="4391025"/>
          </a:xfrm>
        </p:spPr>
        <p:txBody>
          <a:bodyPr/>
          <a:lstStyle/>
          <a:p>
            <a:r>
              <a:rPr lang="en-US" sz="1800" b="0" dirty="0"/>
              <a:t>Currently, there are two alternative jet fuel processes that have been approved by ASTM and are being used by airliners: Fischer-</a:t>
            </a:r>
            <a:r>
              <a:rPr lang="en-US" sz="1800" b="0" dirty="0" err="1"/>
              <a:t>Tropsch</a:t>
            </a:r>
            <a:r>
              <a:rPr lang="en-US" sz="1800" b="0" dirty="0"/>
              <a:t> Synthesis (FTS) and </a:t>
            </a:r>
            <a:r>
              <a:rPr lang="en-US" sz="1800" b="0" dirty="0" err="1"/>
              <a:t>Hydroprocessed</a:t>
            </a:r>
            <a:r>
              <a:rPr lang="en-US" sz="1800" b="0" dirty="0"/>
              <a:t> Esters and Fatty 		 Acids (HEFA</a:t>
            </a:r>
            <a:r>
              <a:rPr lang="en-US" sz="1800" b="0" dirty="0" smtClean="0"/>
              <a:t>).</a:t>
            </a:r>
          </a:p>
          <a:p>
            <a:endParaRPr lang="en-US" sz="1000" b="0" dirty="0" smtClean="0"/>
          </a:p>
          <a:p>
            <a:r>
              <a:rPr lang="en-US" sz="1800" b="0" dirty="0" smtClean="0"/>
              <a:t>Both </a:t>
            </a:r>
            <a:r>
              <a:rPr lang="en-US" sz="1800" b="0" dirty="0"/>
              <a:t>processes create Synthetic Paraffinic Kerosene (SPK) fuels</a:t>
            </a:r>
            <a:r>
              <a:rPr lang="en-US" sz="1800" b="0" dirty="0" smtClean="0"/>
              <a:t>.</a:t>
            </a:r>
          </a:p>
          <a:p>
            <a:endParaRPr lang="en-US" sz="1000" b="0" dirty="0" smtClean="0"/>
          </a:p>
          <a:p>
            <a:r>
              <a:rPr lang="en-US" sz="1800" b="0" dirty="0" smtClean="0"/>
              <a:t>USN </a:t>
            </a:r>
            <a:r>
              <a:rPr lang="en-US" sz="1800" b="0" dirty="0"/>
              <a:t>and AFRL tests concluded that SPK fuels did not present a significant difference in the amount of agent used to extinguish a fire involving SPK</a:t>
            </a:r>
            <a:r>
              <a:rPr lang="en-US" sz="1800" b="0" dirty="0" smtClean="0"/>
              <a:t>.</a:t>
            </a:r>
          </a:p>
          <a:p>
            <a:pPr marL="0" indent="0">
              <a:buNone/>
            </a:pPr>
            <a:endParaRPr lang="en-US" sz="1000" b="0" dirty="0" smtClean="0"/>
          </a:p>
          <a:p>
            <a:r>
              <a:rPr lang="en-US" sz="1800" b="0" dirty="0" smtClean="0"/>
              <a:t>The </a:t>
            </a:r>
            <a:r>
              <a:rPr lang="en-US" sz="1800" b="0" dirty="0"/>
              <a:t>AFRL tests did show the some SPK fuel fires had higher heat flux values than Jet A fuels</a:t>
            </a:r>
            <a:r>
              <a:rPr lang="en-US" sz="1800" b="0" dirty="0" smtClean="0"/>
              <a:t>.</a:t>
            </a:r>
          </a:p>
          <a:p>
            <a:endParaRPr lang="en-US" sz="1000" b="0" dirty="0" smtClean="0"/>
          </a:p>
          <a:p>
            <a:r>
              <a:rPr lang="en-US" sz="1800" b="0" dirty="0" smtClean="0"/>
              <a:t>SPK </a:t>
            </a:r>
            <a:r>
              <a:rPr lang="en-US" sz="1800" b="0" dirty="0"/>
              <a:t>fuel fire test from the French Department of Defense showed that some SPK did show faster </a:t>
            </a:r>
            <a:r>
              <a:rPr lang="en-US" sz="1800" b="0" dirty="0" err="1"/>
              <a:t>burnthrough</a:t>
            </a:r>
            <a:r>
              <a:rPr lang="en-US" sz="1800" b="0" dirty="0"/>
              <a:t> times when evaluating them using the </a:t>
            </a:r>
            <a:r>
              <a:rPr lang="en-US" sz="1800" b="0" dirty="0" err="1"/>
              <a:t>NextGen</a:t>
            </a:r>
            <a:r>
              <a:rPr lang="en-US" sz="1800" b="0" dirty="0"/>
              <a:t> Burner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317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Aviation Bio-Fuel Fire Fighting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108075"/>
            <a:ext cx="8050213" cy="4391025"/>
          </a:xfrm>
        </p:spPr>
        <p:txBody>
          <a:bodyPr/>
          <a:lstStyle/>
          <a:p>
            <a:r>
              <a:rPr lang="en-US" sz="1800" b="0" dirty="0" smtClean="0"/>
              <a:t>The </a:t>
            </a:r>
            <a:r>
              <a:rPr lang="en-US" sz="1800" b="0" dirty="0"/>
              <a:t>alternative fuels that are being integrated into GSE vehicles are green diesel, biodiesel, liquid petroleum gas (LPG), compressed natural gas (CNG), and electricity</a:t>
            </a:r>
            <a:r>
              <a:rPr lang="en-US" sz="1800" b="0" dirty="0" smtClean="0"/>
              <a:t>.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Biodiesel </a:t>
            </a:r>
            <a:r>
              <a:rPr lang="en-US" sz="1800" b="0" dirty="0"/>
              <a:t>has been known to self-combust out in the sunlight and because of its solvent behavior, biodiesel could cause leaks in storage tanks</a:t>
            </a:r>
            <a:r>
              <a:rPr lang="en-US" sz="1800" b="0" dirty="0" smtClean="0"/>
              <a:t>.</a:t>
            </a:r>
          </a:p>
          <a:p>
            <a:endParaRPr lang="en-US" sz="1800" b="0" dirty="0"/>
          </a:p>
          <a:p>
            <a:r>
              <a:rPr lang="en-US" sz="1800" b="0" dirty="0" smtClean="0"/>
              <a:t>Fires </a:t>
            </a:r>
            <a:r>
              <a:rPr lang="en-US" sz="1800" b="0" dirty="0"/>
              <a:t>near CNG and LPG storage tanks could pose the threat of a boiling expanding vapor explosion (BLEVE</a:t>
            </a:r>
            <a:r>
              <a:rPr lang="en-US" sz="1800" b="0" dirty="0" smtClean="0"/>
              <a:t>).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644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Complex Geometries – Crib Design</a:t>
            </a:r>
            <a:endParaRPr lang="en-US" dirty="0" smtClean="0"/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222500"/>
            <a:ext cx="3948113" cy="2962275"/>
          </a:xfrm>
        </p:spPr>
      </p:pic>
      <p:pic>
        <p:nvPicPr>
          <p:cNvPr id="1229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425" y="1508125"/>
            <a:ext cx="3292475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D1F8C6-735E-4E7F-BFB9-F0B340E52324}"/>
</file>

<file path=customXml/itemProps2.xml><?xml version="1.0" encoding="utf-8"?>
<ds:datastoreItem xmlns:ds="http://schemas.openxmlformats.org/officeDocument/2006/customXml" ds:itemID="{1D8AAF9E-3F20-4501-926D-A521BE9771F7}"/>
</file>

<file path=customXml/itemProps3.xml><?xml version="1.0" encoding="utf-8"?>
<ds:datastoreItem xmlns:ds="http://schemas.openxmlformats.org/officeDocument/2006/customXml" ds:itemID="{BC17B432-F80B-4EC4-AA6D-60DD0B831F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21303</TotalTime>
  <Words>737</Words>
  <Application>Microsoft Office PowerPoint</Application>
  <PresentationFormat>On-screen Show (4:3)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Visio.Drawing.11</vt:lpstr>
      <vt:lpstr>RPD 134 NLA  RPD 140 COMPOSITES  RPD 152 ARFF</vt:lpstr>
      <vt:lpstr>ARFF Research Reports</vt:lpstr>
      <vt:lpstr>ARFF Research Reports</vt:lpstr>
      <vt:lpstr>ARFF Research Reports</vt:lpstr>
      <vt:lpstr>Crash Simulation of Transport Aircraft for Predicting Fuel Release</vt:lpstr>
      <vt:lpstr>Aviation Bio-Fuel Fire Fighting Research</vt:lpstr>
      <vt:lpstr>Aviation Bio-Fuel Fire Fighting Research</vt:lpstr>
      <vt:lpstr>Aviation Bio-Fuel Fire Fighting Research</vt:lpstr>
      <vt:lpstr>Complex Geometries – Crib Design</vt:lpstr>
      <vt:lpstr>Complex Geometries – Crib Design</vt:lpstr>
      <vt:lpstr>Composite Material Fire Fighting</vt:lpstr>
      <vt:lpstr>Penetration Study of Aluminum, GLARE and CFRP Panels</vt:lpstr>
      <vt:lpstr>Penetration Study of Aluminum, GLARE and CFRP Panels</vt:lpstr>
      <vt:lpstr>Experimental Flow Characterization</vt:lpstr>
      <vt:lpstr>Experimental Flow Characterization</vt:lpstr>
      <vt:lpstr>Freighter Aircraft Interior Fire Fighting</vt:lpstr>
      <vt:lpstr>Clean Agent Tests</vt:lpstr>
      <vt:lpstr>Weight And Balance Behavior of  Freighter Aircraft</vt:lpstr>
      <vt:lpstr>Weight And Balance Behavior of  Freighter Aircraft</vt:lpstr>
      <vt:lpstr>Thermal Imaging and FLIR</vt:lpstr>
      <vt:lpstr>Thermal Imaging and FLIR</vt:lpstr>
      <vt:lpstr>Fire Test Facility Upgrade</vt:lpstr>
      <vt:lpstr>Snozzle Conversion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Keith Bagot</cp:lastModifiedBy>
  <cp:revision>506</cp:revision>
  <cp:lastPrinted>2013-09-10T18:07:56Z</cp:lastPrinted>
  <dcterms:created xsi:type="dcterms:W3CDTF">2005-01-28T20:32:53Z</dcterms:created>
  <dcterms:modified xsi:type="dcterms:W3CDTF">2013-09-10T18:08:03Z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