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15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8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7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9.xml" ContentType="application/vnd.openxmlformats-officedocument.presentationml.notesSlide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3" r:id="rId1"/>
  </p:sldMasterIdLst>
  <p:notesMasterIdLst>
    <p:notesMasterId r:id="rId30"/>
  </p:notesMasterIdLst>
  <p:handoutMasterIdLst>
    <p:handoutMasterId r:id="rId31"/>
  </p:handoutMasterIdLst>
  <p:sldIdLst>
    <p:sldId id="273" r:id="rId2"/>
    <p:sldId id="331" r:id="rId3"/>
    <p:sldId id="439" r:id="rId4"/>
    <p:sldId id="516" r:id="rId5"/>
    <p:sldId id="493" r:id="rId6"/>
    <p:sldId id="494" r:id="rId7"/>
    <p:sldId id="496" r:id="rId8"/>
    <p:sldId id="498" r:id="rId9"/>
    <p:sldId id="500" r:id="rId10"/>
    <p:sldId id="507" r:id="rId11"/>
    <p:sldId id="508" r:id="rId12"/>
    <p:sldId id="509" r:id="rId13"/>
    <p:sldId id="510" r:id="rId14"/>
    <p:sldId id="513" r:id="rId15"/>
    <p:sldId id="514" r:id="rId16"/>
    <p:sldId id="515" r:id="rId17"/>
    <p:sldId id="517" r:id="rId18"/>
    <p:sldId id="518" r:id="rId19"/>
    <p:sldId id="519" r:id="rId20"/>
    <p:sldId id="520" r:id="rId21"/>
    <p:sldId id="521" r:id="rId22"/>
    <p:sldId id="522" r:id="rId23"/>
    <p:sldId id="523" r:id="rId24"/>
    <p:sldId id="524" r:id="rId25"/>
    <p:sldId id="491" r:id="rId26"/>
    <p:sldId id="525" r:id="rId27"/>
    <p:sldId id="526" r:id="rId28"/>
    <p:sldId id="527" r:id="rId29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69696"/>
    <a:srgbClr val="FF0000"/>
    <a:srgbClr val="FFFF99"/>
    <a:srgbClr val="FFCC00"/>
    <a:srgbClr val="DDDDDD"/>
    <a:srgbClr val="FFFF00"/>
    <a:srgbClr val="99CCFF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23" autoAdjust="0"/>
    <p:restoredTop sz="94764" autoAdjust="0"/>
  </p:normalViewPr>
  <p:slideViewPr>
    <p:cSldViewPr snapToGrid="0">
      <p:cViewPr>
        <p:scale>
          <a:sx n="100" d="100"/>
          <a:sy n="100" d="100"/>
        </p:scale>
        <p:origin x="-2034" y="-360"/>
      </p:cViewPr>
      <p:guideLst>
        <p:guide orient="horz" pos="545"/>
        <p:guide pos="339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38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649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752" y="0"/>
            <a:ext cx="3038649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4"/>
            <a:ext cx="3038649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752" y="8831264"/>
            <a:ext cx="3038649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D0747F0C-8D7E-422F-BA48-570302252E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8330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649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752" y="0"/>
            <a:ext cx="3038649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9788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721" y="4416426"/>
            <a:ext cx="514096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4"/>
            <a:ext cx="3038649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752" y="8831264"/>
            <a:ext cx="3038649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E1BFA380-CFA2-44E1-9FF5-AEED884FA3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676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899587D-F83C-4177-B7BC-CC39ACA8E9D6}" type="slidenum">
              <a:rPr lang="en-US" sz="1200">
                <a:latin typeface="Times New Roman" pitchFamily="18" charset="0"/>
              </a:rPr>
              <a:pPr eaLnBrk="1" hangingPunct="1"/>
              <a:t>1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15A36F-915B-42C0-9470-041ADEDD1C5A}" type="slidenum">
              <a:rPr lang="en-US"/>
              <a:pPr/>
              <a:t>10</a:t>
            </a:fld>
            <a:endParaRPr lang="en-US"/>
          </a:p>
        </p:txBody>
      </p:sp>
      <p:sp>
        <p:nvSpPr>
          <p:cNvPr id="619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9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A172BD-846A-4320-A435-B68369D6AF71}" type="slidenum">
              <a:rPr lang="en-US"/>
              <a:pPr/>
              <a:t>11</a:t>
            </a:fld>
            <a:endParaRPr lang="en-US"/>
          </a:p>
        </p:txBody>
      </p:sp>
      <p:sp>
        <p:nvSpPr>
          <p:cNvPr id="901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9788" cy="3486150"/>
          </a:xfrm>
          <a:ln/>
        </p:spPr>
      </p:sp>
      <p:sp>
        <p:nvSpPr>
          <p:cNvPr id="901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15A36F-915B-42C0-9470-041ADEDD1C5A}" type="slidenum">
              <a:rPr lang="en-US"/>
              <a:pPr/>
              <a:t>12</a:t>
            </a:fld>
            <a:endParaRPr lang="en-US"/>
          </a:p>
        </p:txBody>
      </p:sp>
      <p:sp>
        <p:nvSpPr>
          <p:cNvPr id="619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9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15A36F-915B-42C0-9470-041ADEDD1C5A}" type="slidenum">
              <a:rPr lang="en-US"/>
              <a:pPr/>
              <a:t>13</a:t>
            </a:fld>
            <a:endParaRPr lang="en-US"/>
          </a:p>
        </p:txBody>
      </p:sp>
      <p:sp>
        <p:nvSpPr>
          <p:cNvPr id="619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9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15A36F-915B-42C0-9470-041ADEDD1C5A}" type="slidenum">
              <a:rPr lang="en-US"/>
              <a:pPr/>
              <a:t>14</a:t>
            </a:fld>
            <a:endParaRPr lang="en-US"/>
          </a:p>
        </p:txBody>
      </p:sp>
      <p:sp>
        <p:nvSpPr>
          <p:cNvPr id="619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9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15A36F-915B-42C0-9470-041ADEDD1C5A}" type="slidenum">
              <a:rPr lang="en-US"/>
              <a:pPr/>
              <a:t>15</a:t>
            </a:fld>
            <a:endParaRPr lang="en-US"/>
          </a:p>
        </p:txBody>
      </p:sp>
      <p:sp>
        <p:nvSpPr>
          <p:cNvPr id="619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9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15A36F-915B-42C0-9470-041ADEDD1C5A}" type="slidenum">
              <a:rPr lang="en-US"/>
              <a:pPr/>
              <a:t>16</a:t>
            </a:fld>
            <a:endParaRPr lang="en-US"/>
          </a:p>
        </p:txBody>
      </p:sp>
      <p:sp>
        <p:nvSpPr>
          <p:cNvPr id="619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9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15A36F-915B-42C0-9470-041ADEDD1C5A}" type="slidenum">
              <a:rPr lang="en-US"/>
              <a:pPr/>
              <a:t>17</a:t>
            </a:fld>
            <a:endParaRPr lang="en-US"/>
          </a:p>
        </p:txBody>
      </p:sp>
      <p:sp>
        <p:nvSpPr>
          <p:cNvPr id="619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9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15A36F-915B-42C0-9470-041ADEDD1C5A}" type="slidenum">
              <a:rPr lang="en-US"/>
              <a:pPr/>
              <a:t>18</a:t>
            </a:fld>
            <a:endParaRPr lang="en-US"/>
          </a:p>
        </p:txBody>
      </p:sp>
      <p:sp>
        <p:nvSpPr>
          <p:cNvPr id="619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9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15A36F-915B-42C0-9470-041ADEDD1C5A}" type="slidenum">
              <a:rPr lang="en-US"/>
              <a:pPr/>
              <a:t>19</a:t>
            </a:fld>
            <a:endParaRPr lang="en-US"/>
          </a:p>
        </p:txBody>
      </p:sp>
      <p:sp>
        <p:nvSpPr>
          <p:cNvPr id="619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9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F1E644C-4381-4ABE-9EB9-84D539A0E38C}" type="slidenum">
              <a:rPr lang="en-US" sz="1200">
                <a:latin typeface="Times New Roman" pitchFamily="18" charset="0"/>
              </a:rPr>
              <a:pPr eaLnBrk="1" hangingPunct="1"/>
              <a:t>2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15A36F-915B-42C0-9470-041ADEDD1C5A}" type="slidenum">
              <a:rPr lang="en-US"/>
              <a:pPr/>
              <a:t>20</a:t>
            </a:fld>
            <a:endParaRPr lang="en-US"/>
          </a:p>
        </p:txBody>
      </p:sp>
      <p:sp>
        <p:nvSpPr>
          <p:cNvPr id="619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9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15A36F-915B-42C0-9470-041ADEDD1C5A}" type="slidenum">
              <a:rPr lang="en-US"/>
              <a:pPr/>
              <a:t>21</a:t>
            </a:fld>
            <a:endParaRPr lang="en-US"/>
          </a:p>
        </p:txBody>
      </p:sp>
      <p:sp>
        <p:nvSpPr>
          <p:cNvPr id="619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9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15A36F-915B-42C0-9470-041ADEDD1C5A}" type="slidenum">
              <a:rPr lang="en-US"/>
              <a:pPr/>
              <a:t>22</a:t>
            </a:fld>
            <a:endParaRPr lang="en-US"/>
          </a:p>
        </p:txBody>
      </p:sp>
      <p:sp>
        <p:nvSpPr>
          <p:cNvPr id="619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9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15A36F-915B-42C0-9470-041ADEDD1C5A}" type="slidenum">
              <a:rPr lang="en-US"/>
              <a:pPr/>
              <a:t>23</a:t>
            </a:fld>
            <a:endParaRPr lang="en-US"/>
          </a:p>
        </p:txBody>
      </p:sp>
      <p:sp>
        <p:nvSpPr>
          <p:cNvPr id="619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9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15A36F-915B-42C0-9470-041ADEDD1C5A}" type="slidenum">
              <a:rPr lang="en-US"/>
              <a:pPr/>
              <a:t>24</a:t>
            </a:fld>
            <a:endParaRPr lang="en-US"/>
          </a:p>
        </p:txBody>
      </p:sp>
      <p:sp>
        <p:nvSpPr>
          <p:cNvPr id="619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9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72AD57F-4BB9-46E5-8DC8-33600AB4F98B}" type="slidenum">
              <a:rPr lang="en-US" sz="1200">
                <a:latin typeface="Times New Roman" pitchFamily="18" charset="0"/>
              </a:rPr>
              <a:pPr eaLnBrk="1" hangingPunct="1"/>
              <a:t>25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15A36F-915B-42C0-9470-041ADEDD1C5A}" type="slidenum">
              <a:rPr lang="en-US"/>
              <a:pPr/>
              <a:t>26</a:t>
            </a:fld>
            <a:endParaRPr lang="en-US"/>
          </a:p>
        </p:txBody>
      </p:sp>
      <p:sp>
        <p:nvSpPr>
          <p:cNvPr id="619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9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15A36F-915B-42C0-9470-041ADEDD1C5A}" type="slidenum">
              <a:rPr lang="en-US"/>
              <a:pPr/>
              <a:t>27</a:t>
            </a:fld>
            <a:endParaRPr lang="en-US"/>
          </a:p>
        </p:txBody>
      </p:sp>
      <p:sp>
        <p:nvSpPr>
          <p:cNvPr id="619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9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15A36F-915B-42C0-9470-041ADEDD1C5A}" type="slidenum">
              <a:rPr lang="en-US"/>
              <a:pPr/>
              <a:t>28</a:t>
            </a:fld>
            <a:endParaRPr lang="en-US"/>
          </a:p>
        </p:txBody>
      </p:sp>
      <p:sp>
        <p:nvSpPr>
          <p:cNvPr id="619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9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271517E-F085-4C4A-8699-763EBE864FB5}" type="slidenum">
              <a:rPr lang="en-US" sz="1200">
                <a:latin typeface="Times New Roman" pitchFamily="18" charset="0"/>
              </a:rPr>
              <a:pPr eaLnBrk="1" hangingPunct="1"/>
              <a:t>3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58FEB6A-DFD2-487B-97F7-F99FDD944348}" type="slidenum">
              <a:rPr lang="en-US" sz="1200" smtClean="0">
                <a:latin typeface="Times New Roman" pitchFamily="18" charset="0"/>
              </a:rPr>
              <a:pPr eaLnBrk="1" hangingPunct="1"/>
              <a:t>4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2EB017-8C68-41D5-8A40-3628D2A3D433}" type="slidenum">
              <a:rPr lang="en-US"/>
              <a:pPr/>
              <a:t>5</a:t>
            </a:fld>
            <a:endParaRPr lang="en-US"/>
          </a:p>
        </p:txBody>
      </p:sp>
      <p:sp>
        <p:nvSpPr>
          <p:cNvPr id="89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9788" cy="3486150"/>
          </a:xfrm>
          <a:ln/>
        </p:spPr>
      </p:sp>
      <p:sp>
        <p:nvSpPr>
          <p:cNvPr id="899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15A36F-915B-42C0-9470-041ADEDD1C5A}" type="slidenum">
              <a:rPr lang="en-US"/>
              <a:pPr/>
              <a:t>6</a:t>
            </a:fld>
            <a:endParaRPr lang="en-US"/>
          </a:p>
        </p:txBody>
      </p:sp>
      <p:sp>
        <p:nvSpPr>
          <p:cNvPr id="619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9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15A36F-915B-42C0-9470-041ADEDD1C5A}" type="slidenum">
              <a:rPr lang="en-US"/>
              <a:pPr/>
              <a:t>7</a:t>
            </a:fld>
            <a:endParaRPr lang="en-US"/>
          </a:p>
        </p:txBody>
      </p:sp>
      <p:sp>
        <p:nvSpPr>
          <p:cNvPr id="619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9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D8FBF0-5D58-496E-B4D9-8AE02971AC21}" type="slidenum">
              <a:rPr lang="en-US"/>
              <a:pPr/>
              <a:t>8</a:t>
            </a:fld>
            <a:endParaRPr lang="en-US"/>
          </a:p>
        </p:txBody>
      </p:sp>
      <p:sp>
        <p:nvSpPr>
          <p:cNvPr id="89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9788" cy="3486150"/>
          </a:xfrm>
          <a:ln/>
        </p:spPr>
      </p:sp>
      <p:sp>
        <p:nvSpPr>
          <p:cNvPr id="897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A172BD-846A-4320-A435-B68369D6AF71}" type="slidenum">
              <a:rPr lang="en-US"/>
              <a:pPr/>
              <a:t>9</a:t>
            </a:fld>
            <a:endParaRPr lang="en-US"/>
          </a:p>
        </p:txBody>
      </p:sp>
      <p:sp>
        <p:nvSpPr>
          <p:cNvPr id="901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9788" cy="3486150"/>
          </a:xfrm>
          <a:ln/>
        </p:spPr>
      </p:sp>
      <p:sp>
        <p:nvSpPr>
          <p:cNvPr id="901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1D2F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tle_imagery_no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0"/>
            <a:ext cx="3552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/>
          <p:cNvSpPr txBox="1">
            <a:spLocks noChangeArrowheads="1"/>
          </p:cNvSpPr>
          <p:nvPr userDrawn="1"/>
        </p:nvSpPr>
        <p:spPr bwMode="auto">
          <a:xfrm>
            <a:off x="246063" y="4497388"/>
            <a:ext cx="5260975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>
                <a:solidFill>
                  <a:schemeClr val="bg1"/>
                </a:solidFill>
              </a:rPr>
              <a:t>Presented to: REDAC</a:t>
            </a:r>
          </a:p>
          <a:p>
            <a:pPr eaLnBrk="1" hangingPunct="1">
              <a:buFontTx/>
              <a:buNone/>
            </a:pPr>
            <a:r>
              <a:rPr lang="en-US" sz="1600">
                <a:solidFill>
                  <a:schemeClr val="bg1"/>
                </a:solidFill>
              </a:rPr>
              <a:t>By: Navneet Garg</a:t>
            </a:r>
          </a:p>
          <a:p>
            <a:pPr eaLnBrk="1" hangingPunct="1">
              <a:buFontTx/>
              <a:buNone/>
            </a:pPr>
            <a:r>
              <a:rPr lang="en-US" sz="1600">
                <a:solidFill>
                  <a:schemeClr val="bg1"/>
                </a:solidFill>
              </a:rPr>
              <a:t>Date: September 11, 2013</a:t>
            </a:r>
          </a:p>
        </p:txBody>
      </p:sp>
      <p:grpSp>
        <p:nvGrpSpPr>
          <p:cNvPr id="5" name="Group 6"/>
          <p:cNvGrpSpPr>
            <a:grpSpLocks/>
          </p:cNvGrpSpPr>
          <p:nvPr userDrawn="1"/>
        </p:nvGrpSpPr>
        <p:grpSpPr bwMode="auto">
          <a:xfrm>
            <a:off x="5873750" y="269875"/>
            <a:ext cx="2895600" cy="911225"/>
            <a:chOff x="3700" y="170"/>
            <a:chExt cx="1824" cy="574"/>
          </a:xfrm>
        </p:grpSpPr>
        <p:pic>
          <p:nvPicPr>
            <p:cNvPr id="6" name="Picture 7" descr="NEW FAA LOGO"/>
            <p:cNvPicPr>
              <a:picLocks noChangeAspect="1" noChangeArrowheads="1"/>
            </p:cNvPicPr>
            <p:nvPr userDrawn="1"/>
          </p:nvPicPr>
          <p:blipFill>
            <a:blip r:embed="rId3" cstate="print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3" t="3734" r="14973" b="4564"/>
            <a:stretch>
              <a:fillRect/>
            </a:stretch>
          </p:blipFill>
          <p:spPr bwMode="auto">
            <a:xfrm>
              <a:off x="3700" y="170"/>
              <a:ext cx="573" cy="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8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1236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>
                  <a:solidFill>
                    <a:schemeClr val="bg1"/>
                  </a:solidFill>
                </a:rPr>
                <a:t>Federal Aviation</a:t>
              </a:r>
            </a:p>
            <a:p>
              <a:pPr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>
                  <a:solidFill>
                    <a:schemeClr val="bg1"/>
                  </a:solidFill>
                </a:rPr>
                <a:t>Administration</a:t>
              </a:r>
            </a:p>
          </p:txBody>
        </p:sp>
      </p:grpSp>
      <p:sp>
        <p:nvSpPr>
          <p:cNvPr id="120835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31763" y="293688"/>
            <a:ext cx="5487987" cy="3186112"/>
          </a:xfrm>
        </p:spPr>
        <p:txBody>
          <a:bodyPr anchor="t"/>
          <a:lstStyle>
            <a:lvl1pPr>
              <a:spcBef>
                <a:spcPct val="50000"/>
              </a:spcBef>
              <a:buFontTx/>
              <a:buChar char="•"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RPD-137 </a:t>
            </a:r>
            <a:br>
              <a:rPr lang="en-US" noProof="0" dirty="0" smtClean="0"/>
            </a:br>
            <a:r>
              <a:rPr lang="en-US" noProof="0" dirty="0" smtClean="0"/>
              <a:t>Field Instrumentation </a:t>
            </a:r>
            <a:br>
              <a:rPr lang="en-US" noProof="0" dirty="0" smtClean="0"/>
            </a:br>
            <a:r>
              <a:rPr lang="en-US" noProof="0" dirty="0" smtClean="0"/>
              <a:t>Projects</a:t>
            </a:r>
            <a:br>
              <a:rPr lang="en-US" noProof="0" dirty="0" smtClean="0"/>
            </a:b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450432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4D7D86-FC73-4916-976D-647E1CB8EC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345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3388" y="344488"/>
            <a:ext cx="2117725" cy="55546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344488"/>
            <a:ext cx="6202363" cy="55546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FD8943-F04B-4CE7-8CB1-ED9749A6CA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495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28625" y="344488"/>
            <a:ext cx="8472488" cy="5554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F1FCA4-CD5B-4F59-9910-AE5C8CCCE0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669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F4EEC6-D63A-49A5-8140-54885951BB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338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1B1C8D-ACB8-4965-B1C5-B6589A5329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76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08125"/>
            <a:ext cx="3948113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08125"/>
            <a:ext cx="3949700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44518-8B33-4E82-A68E-2922B694E7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370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E9F5F0-AF70-4672-AE98-15EB2E2254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685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E80F0-97C7-4C64-AE76-03730DD701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727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6497E-E827-49C7-8FD8-E44FD4D9A9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737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256B2-ADD7-4D49-B362-DA84D91D3E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962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DA9FF7-35EC-4C37-BCFB-75C0435EDA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826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98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98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98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smtClean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2C79E0E5-7B3B-4FB6-98AF-5CEF408903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6940550" y="63055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spcBef>
                <a:spcPct val="0"/>
              </a:spcBef>
              <a:buFontTx/>
              <a:buNone/>
            </a:pPr>
            <a:fld id="{B79F1F57-756A-4B7B-8D9E-4F024E7BD20D}" type="slidenum">
              <a:rPr lang="en-US" sz="1200" b="1">
                <a:solidFill>
                  <a:schemeClr val="bg1"/>
                </a:solidFill>
              </a:rPr>
              <a:pPr algn="r">
                <a:spcBef>
                  <a:spcPct val="0"/>
                </a:spcBef>
                <a:buFontTx/>
                <a:buNone/>
              </a:pPr>
              <a:t>‹#›</a:t>
            </a:fld>
            <a:endParaRPr lang="en-US" sz="1200" b="1">
              <a:solidFill>
                <a:schemeClr val="bg1"/>
              </a:solidFill>
            </a:endParaRPr>
          </a:p>
        </p:txBody>
      </p:sp>
      <p:grpSp>
        <p:nvGrpSpPr>
          <p:cNvPr id="1033" name="Group 9"/>
          <p:cNvGrpSpPr>
            <a:grpSpLocks/>
          </p:cNvGrpSpPr>
          <p:nvPr userDrawn="1"/>
        </p:nvGrpSpPr>
        <p:grpSpPr bwMode="auto">
          <a:xfrm>
            <a:off x="5965825" y="6196013"/>
            <a:ext cx="2047875" cy="661987"/>
            <a:chOff x="3596" y="3858"/>
            <a:chExt cx="1290" cy="417"/>
          </a:xfrm>
        </p:grpSpPr>
        <p:pic>
          <p:nvPicPr>
            <p:cNvPr id="1036" name="Picture 10" descr="NEW FAA LOGO"/>
            <p:cNvPicPr>
              <a:picLocks noChangeAspect="1" noChangeArrowheads="1"/>
            </p:cNvPicPr>
            <p:nvPr userDrawn="1"/>
          </p:nvPicPr>
          <p:blipFill>
            <a:blip r:embed="rId14" cstate="print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3" t="3734" r="14973" b="4564"/>
            <a:stretch>
              <a:fillRect/>
            </a:stretch>
          </p:blipFill>
          <p:spPr bwMode="auto">
            <a:xfrm>
              <a:off x="3596" y="3858"/>
              <a:ext cx="416" cy="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7" name="Text Box 11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>
                  <a:solidFill>
                    <a:schemeClr val="bg1"/>
                  </a:solidFill>
                </a:rPr>
                <a:t>Federal Aviation</a:t>
              </a:r>
            </a:p>
            <a:p>
              <a:pPr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>
                  <a:solidFill>
                    <a:schemeClr val="bg1"/>
                  </a:solidFill>
                </a:rPr>
                <a:t>Administration</a:t>
              </a:r>
            </a:p>
          </p:txBody>
        </p:sp>
      </p:grpSp>
      <p:sp>
        <p:nvSpPr>
          <p:cNvPr id="1034" name="Text Box 12"/>
          <p:cNvSpPr txBox="1">
            <a:spLocks noChangeArrowheads="1"/>
          </p:cNvSpPr>
          <p:nvPr userDrawn="1"/>
        </p:nvSpPr>
        <p:spPr bwMode="auto">
          <a:xfrm>
            <a:off x="0" y="6196013"/>
            <a:ext cx="58912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200" b="1" dirty="0">
                <a:solidFill>
                  <a:srgbClr val="C0C0C0"/>
                </a:solidFill>
              </a:rPr>
              <a:t>RPD-137 Field Instrumentation </a:t>
            </a:r>
            <a:r>
              <a:rPr lang="en-US" sz="1200" b="1" dirty="0" smtClean="0">
                <a:solidFill>
                  <a:srgbClr val="C0C0C0"/>
                </a:solidFill>
              </a:rPr>
              <a:t>Projects</a:t>
            </a:r>
            <a:endParaRPr lang="en-US" sz="1200" b="1" dirty="0">
              <a:solidFill>
                <a:srgbClr val="C0C0C0"/>
              </a:solidFill>
            </a:endParaRPr>
          </a:p>
        </p:txBody>
      </p:sp>
      <p:sp>
        <p:nvSpPr>
          <p:cNvPr id="1035" name="Text Box 13"/>
          <p:cNvSpPr txBox="1">
            <a:spLocks noChangeArrowheads="1"/>
          </p:cNvSpPr>
          <p:nvPr userDrawn="1"/>
        </p:nvSpPr>
        <p:spPr bwMode="auto">
          <a:xfrm>
            <a:off x="0" y="6384925"/>
            <a:ext cx="3740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200">
                <a:solidFill>
                  <a:srgbClr val="C0C0C0"/>
                </a:solidFill>
              </a:rPr>
              <a:t>September 11, 2013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131763" y="293688"/>
            <a:ext cx="5487987" cy="24701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/>
              <a:t>RPD-137 </a:t>
            </a:r>
            <a:br>
              <a:rPr lang="en-US" dirty="0" smtClean="0"/>
            </a:br>
            <a:r>
              <a:rPr lang="en-US" dirty="0" smtClean="0"/>
              <a:t>Field Instrumentation </a:t>
            </a:r>
            <a:br>
              <a:rPr lang="en-US" dirty="0" smtClean="0"/>
            </a:br>
            <a:r>
              <a:rPr lang="en-US" dirty="0" smtClean="0"/>
              <a:t>Projects</a:t>
            </a:r>
            <a:br>
              <a:rPr lang="en-US" dirty="0" smtClean="0"/>
            </a:br>
            <a:endParaRPr lang="en-US" dirty="0" smtClean="0"/>
          </a:p>
        </p:txBody>
      </p:sp>
    </p:spTree>
  </p:cSld>
  <p:clrMapOvr>
    <a:masterClrMapping/>
  </p:clrMapOvr>
  <p:transition advTm="10203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1783888"/>
      </p:ext>
    </p:extLst>
  </p:cSld>
  <p:clrMapOvr>
    <a:masterClrMapping/>
  </p:clrMapOvr>
  <p:transition advTm="11188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49" y="0"/>
            <a:ext cx="8391525" cy="6093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 bwMode="auto">
          <a:xfrm>
            <a:off x="819151" y="1122463"/>
            <a:ext cx="1790699" cy="3154262"/>
          </a:xfrm>
          <a:prstGeom prst="roundRect">
            <a:avLst/>
          </a:prstGeom>
          <a:solidFill>
            <a:srgbClr val="FF0000">
              <a:alpha val="34000"/>
            </a:srgbClr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38475" y="3895725"/>
            <a:ext cx="304121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SPEED EXIT LEADLINE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345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40355463"/>
      </p:ext>
    </p:extLst>
  </p:cSld>
  <p:clrMapOvr>
    <a:masterClrMapping/>
  </p:clrMapOvr>
  <p:transition advTm="11188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114300"/>
            <a:ext cx="8715375" cy="5810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7334592"/>
      </p:ext>
    </p:extLst>
  </p:cSld>
  <p:clrMapOvr>
    <a:masterClrMapping/>
  </p:clrMapOvr>
  <p:transition advTm="11188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441959"/>
            <a:ext cx="8181976" cy="5454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2207265"/>
      </p:ext>
    </p:extLst>
  </p:cSld>
  <p:clrMapOvr>
    <a:masterClrMapping/>
  </p:clrMapOvr>
  <p:transition advTm="11188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36" y="247649"/>
            <a:ext cx="8548689" cy="5699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5892677"/>
      </p:ext>
    </p:extLst>
  </p:cSld>
  <p:clrMapOvr>
    <a:masterClrMapping/>
  </p:clrMapOvr>
  <p:transition advTm="11188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95250"/>
            <a:ext cx="8686800" cy="579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9469651"/>
      </p:ext>
    </p:extLst>
  </p:cSld>
  <p:clrMapOvr>
    <a:masterClrMapping/>
  </p:clrMapOvr>
  <p:transition advTm="11188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268288"/>
            <a:ext cx="7974906" cy="579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6285827"/>
      </p:ext>
    </p:extLst>
  </p:cSld>
  <p:clrMapOvr>
    <a:masterClrMapping/>
  </p:clrMapOvr>
  <p:transition advTm="11188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273051"/>
            <a:ext cx="7913687" cy="5751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2375984"/>
      </p:ext>
    </p:extLst>
  </p:cSld>
  <p:clrMapOvr>
    <a:masterClrMapping/>
  </p:clrMapOvr>
  <p:transition advTm="11188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273051"/>
            <a:ext cx="7837487" cy="5696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2375984"/>
      </p:ext>
    </p:extLst>
  </p:cSld>
  <p:clrMapOvr>
    <a:masterClrMapping/>
  </p:clrMapOvr>
  <p:transition advTm="11188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>
          <a:xfrm>
            <a:off x="133350" y="344488"/>
            <a:ext cx="9010650" cy="609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200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FIELD INSTRUMENTATION AND TESTING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300" y="1831975"/>
            <a:ext cx="8307388" cy="40671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MAIN OBJECTIVE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better understanding of long-term pavement behavior in the field under varied climatic and operating conditions, and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improved characterization of paving materials. 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mtClean="0"/>
              <a:t>	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mtClean="0"/>
              <a:t>	Improved pavement design and evaluation tools will conserve airport development funds and reduce the downtime of airfield pavements for construction and maintenance activities.</a:t>
            </a:r>
          </a:p>
        </p:txBody>
      </p:sp>
    </p:spTree>
  </p:cSld>
  <p:clrMapOvr>
    <a:masterClrMapping/>
  </p:clrMapOvr>
  <p:transition advTm="165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289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2375984"/>
      </p:ext>
    </p:extLst>
  </p:cSld>
  <p:clrMapOvr>
    <a:masterClrMapping/>
  </p:clrMapOvr>
  <p:transition advTm="11188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90" y="962024"/>
            <a:ext cx="8732810" cy="4797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76450" y="331142"/>
            <a:ext cx="3453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Date: 7/19/2013   B-737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610350" y="1167229"/>
            <a:ext cx="2101729" cy="338554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/>
              <a:t>HMA Overlay Bottom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6845093" y="3405604"/>
            <a:ext cx="1866986" cy="338554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/>
              <a:t>Milled Surface Top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32375984"/>
      </p:ext>
    </p:extLst>
  </p:cSld>
  <p:clrMapOvr>
    <a:masterClrMapping/>
  </p:clrMapOvr>
  <p:transition advTm="11188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" y="885824"/>
            <a:ext cx="880152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76450" y="331142"/>
            <a:ext cx="3453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Date: 7/23/2013   B-737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34465" y="3167061"/>
            <a:ext cx="2101729" cy="338554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/>
              <a:t>HMA Overlay Bottom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6769208" y="1091029"/>
            <a:ext cx="1866986" cy="338554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/>
              <a:t>Milled Surface Top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32375984"/>
      </p:ext>
    </p:extLst>
  </p:cSld>
  <p:clrMapOvr>
    <a:masterClrMapping/>
  </p:clrMapOvr>
  <p:transition advTm="11188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76450" y="331142"/>
            <a:ext cx="3453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Date: 7/15/2013   B-737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876299"/>
            <a:ext cx="9008302" cy="4657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69208" y="1091029"/>
            <a:ext cx="1866986" cy="338554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/>
              <a:t>Milled Surface Top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6534465" y="3167061"/>
            <a:ext cx="2101729" cy="338554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/>
              <a:t>HMA Overlay Bottom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99683814"/>
      </p:ext>
    </p:extLst>
  </p:cSld>
  <p:clrMapOvr>
    <a:masterClrMapping/>
  </p:clrMapOvr>
  <p:transition advTm="11188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17" y="1000331"/>
            <a:ext cx="9028283" cy="4672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76450" y="331142"/>
            <a:ext cx="3453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Date: 7/15/2013   B-737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69208" y="1260306"/>
            <a:ext cx="1866986" cy="338554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/>
              <a:t>Milled Surface Top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6651836" y="3346278"/>
            <a:ext cx="2101729" cy="338554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/>
              <a:t>HMA Overlay Bottom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061258"/>
      </p:ext>
    </p:extLst>
  </p:cSld>
  <p:clrMapOvr>
    <a:masterClrMapping/>
  </p:clrMapOvr>
  <p:transition advTm="11188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z="3200" u="sn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RPD – 137</a:t>
            </a:r>
          </a:p>
        </p:txBody>
      </p:sp>
      <p:sp>
        <p:nvSpPr>
          <p:cNvPr id="67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5438" y="987425"/>
            <a:ext cx="8601075" cy="2268538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Subgrade Characterization –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12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In-situ tests and laboratory tests 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JFK Intl. Airport, New York City, NY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Newark Intl. Airport, Newark, NJ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Port Columbus Intl. Airport, Columbus, Ohio</a:t>
            </a:r>
          </a:p>
          <a:p>
            <a:pPr lvl="2" eaLnBrk="1" hangingPunct="1">
              <a:lnSpc>
                <a:spcPct val="90000"/>
              </a:lnSpc>
              <a:defRPr/>
            </a:pP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Laboratory Tests Underway</a:t>
            </a:r>
          </a:p>
        </p:txBody>
      </p:sp>
      <p:grpSp>
        <p:nvGrpSpPr>
          <p:cNvPr id="12293" name="Group 10"/>
          <p:cNvGrpSpPr>
            <a:grpSpLocks/>
          </p:cNvGrpSpPr>
          <p:nvPr/>
        </p:nvGrpSpPr>
        <p:grpSpPr bwMode="auto">
          <a:xfrm>
            <a:off x="857250" y="4219575"/>
            <a:ext cx="7358063" cy="1493838"/>
            <a:chOff x="0" y="2658"/>
            <a:chExt cx="4635" cy="941"/>
          </a:xfrm>
        </p:grpSpPr>
        <p:pic>
          <p:nvPicPr>
            <p:cNvPr id="12294" name="Picture 4" descr="P101002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658"/>
              <a:ext cx="1442" cy="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5" name="Picture 5" descr="GEONOR-H-60-HAND-HELD-VANE-TESTE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0" y="2659"/>
              <a:ext cx="1158" cy="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6" name="Picture 6" descr="LWDtestingAns1_web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8" y="2658"/>
              <a:ext cx="1254" cy="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7" name="Picture 9" descr="triaxial-class-2-28a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6" y="2664"/>
              <a:ext cx="689" cy="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advTm="24407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400050" y="104775"/>
            <a:ext cx="8472488" cy="1352550"/>
          </a:xfrm>
        </p:spPr>
        <p:txBody>
          <a:bodyPr/>
          <a:lstStyle/>
          <a:p>
            <a:r>
              <a:rPr lang="en-US" sz="32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Nano-Engineered Smart Tarmacs for Detecting Distributed Surface and Subsurface Pavement Damage</a:t>
            </a:r>
            <a:endParaRPr lang="en-US" sz="3200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2" y="1628775"/>
            <a:ext cx="7833600" cy="2190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8" y="4019550"/>
            <a:ext cx="2471625" cy="182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230" y="4019550"/>
            <a:ext cx="3009157" cy="188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0309201"/>
      </p:ext>
    </p:extLst>
  </p:cSld>
  <p:clrMapOvr>
    <a:masterClrMapping/>
  </p:clrMapOvr>
  <p:transition advTm="11188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400050" y="104775"/>
            <a:ext cx="8472488" cy="1352550"/>
          </a:xfrm>
        </p:spPr>
        <p:txBody>
          <a:bodyPr/>
          <a:lstStyle/>
          <a:p>
            <a:r>
              <a:rPr lang="en-US" sz="32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Nano-Engineered Smart Tarmacs for Detecting Distributed Surface and Subsurface Pavement Damage</a:t>
            </a:r>
            <a:endParaRPr lang="en-US" sz="3200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724" y="1944325"/>
            <a:ext cx="6506751" cy="23514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0075" y="4811495"/>
            <a:ext cx="652462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Nano-Engineering and Smart Structures Technologies (NESST) Laboratory at UC </a:t>
            </a:r>
            <a:r>
              <a:rPr lang="en-US" sz="1200" dirty="0" smtClean="0"/>
              <a:t>Davis</a:t>
            </a:r>
          </a:p>
          <a:p>
            <a:r>
              <a:rPr lang="en-US" sz="1200" dirty="0"/>
              <a:t>Northern California Nanotechnology Center (NC2) at UC </a:t>
            </a:r>
            <a:r>
              <a:rPr lang="en-US" sz="1200" dirty="0" smtClean="0"/>
              <a:t>Davis</a:t>
            </a:r>
          </a:p>
          <a:p>
            <a:r>
              <a:rPr lang="en-US" sz="1200" dirty="0"/>
              <a:t>Structural Engineering Research Laboratory (SERL) at UC Davis</a:t>
            </a:r>
            <a:endParaRPr lang="en-US" sz="1200" dirty="0" smtClean="0"/>
          </a:p>
          <a:p>
            <a:r>
              <a:rPr lang="en-US" sz="1200" dirty="0"/>
              <a:t>Laboratory for Intelligent Structural Technology (LIST) at University of Michigan</a:t>
            </a:r>
          </a:p>
        </p:txBody>
      </p:sp>
    </p:spTree>
    <p:extLst>
      <p:ext uri="{BB962C8B-B14F-4D97-AF65-F5344CB8AC3E}">
        <p14:creationId xmlns:p14="http://schemas.microsoft.com/office/powerpoint/2010/main" val="1996963704"/>
      </p:ext>
    </p:extLst>
  </p:cSld>
  <p:clrMapOvr>
    <a:masterClrMapping/>
  </p:clrMapOvr>
  <p:transition advTm="11188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400050" y="104775"/>
            <a:ext cx="8472488" cy="1352550"/>
          </a:xfrm>
        </p:spPr>
        <p:txBody>
          <a:bodyPr/>
          <a:lstStyle/>
          <a:p>
            <a:r>
              <a:rPr lang="en-US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Airport Pavement Condition Monitoring Using Self-powered Wireless Active Sensing System</a:t>
            </a:r>
            <a:endParaRPr lang="en-US" sz="3200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512" y="2062163"/>
            <a:ext cx="3990975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600075" y="4811495"/>
            <a:ext cx="652462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University of North Texas</a:t>
            </a:r>
          </a:p>
          <a:p>
            <a:r>
              <a:rPr lang="en-US" sz="1200" dirty="0" smtClean="0"/>
              <a:t>University of Minnesota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06742684"/>
      </p:ext>
    </p:extLst>
  </p:cSld>
  <p:clrMapOvr>
    <a:masterClrMapping/>
  </p:clrMapOvr>
  <p:transition advTm="11188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z="3200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RPD – 137</a:t>
            </a:r>
          </a:p>
        </p:txBody>
      </p:sp>
      <p:sp>
        <p:nvSpPr>
          <p:cNvPr id="482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5438" y="987425"/>
            <a:ext cx="8601075" cy="450691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Field Instrumentation projects – </a:t>
            </a:r>
          </a:p>
          <a:p>
            <a:pPr eaLnBrk="1" hangingPunct="1">
              <a:buFontTx/>
              <a:buNone/>
              <a:defRPr/>
            </a:pPr>
            <a:endParaRPr lang="en-US" sz="12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Continue data collection and analysis from </a:t>
            </a:r>
          </a:p>
          <a:p>
            <a:pPr lvl="2"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Hartsfield-Jackson Atlanta International Airport, Atlanta, GA</a:t>
            </a:r>
          </a:p>
          <a:p>
            <a:pPr lvl="2"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LaGuardia International Airport, New York City, NY</a:t>
            </a:r>
          </a:p>
          <a:p>
            <a:pPr lvl="2"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JFK Intl. Airport, New York City, NY</a:t>
            </a:r>
          </a:p>
          <a:p>
            <a:pPr lvl="2"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EWR Intl. Airport, Newark, NJ</a:t>
            </a:r>
          </a:p>
          <a:p>
            <a:pPr lvl="1"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Denver International Airport Instrumentation project – Shut Down.</a:t>
            </a:r>
          </a:p>
        </p:txBody>
      </p:sp>
    </p:spTree>
  </p:cSld>
  <p:clrMapOvr>
    <a:masterClrMapping/>
  </p:clrMapOvr>
  <p:transition advTm="24407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2" descr="ScreenHunter_01 Ju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3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Oval 3"/>
          <p:cNvSpPr>
            <a:spLocks noChangeArrowheads="1"/>
          </p:cNvSpPr>
          <p:nvPr/>
        </p:nvSpPr>
        <p:spPr bwMode="auto">
          <a:xfrm>
            <a:off x="3514725" y="3667125"/>
            <a:ext cx="104775" cy="1143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173" name="Oval 4"/>
          <p:cNvSpPr>
            <a:spLocks noChangeArrowheads="1"/>
          </p:cNvSpPr>
          <p:nvPr/>
        </p:nvSpPr>
        <p:spPr bwMode="auto">
          <a:xfrm>
            <a:off x="7261225" y="3165475"/>
            <a:ext cx="104775" cy="1143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174" name="Oval 5"/>
          <p:cNvSpPr>
            <a:spLocks noChangeArrowheads="1"/>
          </p:cNvSpPr>
          <p:nvPr/>
        </p:nvSpPr>
        <p:spPr bwMode="auto">
          <a:xfrm>
            <a:off x="6153150" y="4495800"/>
            <a:ext cx="104775" cy="1143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175" name="Text Box 6"/>
          <p:cNvSpPr txBox="1">
            <a:spLocks noChangeArrowheads="1"/>
          </p:cNvSpPr>
          <p:nvPr/>
        </p:nvSpPr>
        <p:spPr bwMode="auto">
          <a:xfrm>
            <a:off x="7383463" y="4024313"/>
            <a:ext cx="1760537" cy="549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000" b="1"/>
              <a:t>Hartsfield Jackson Atlanta International Airport – PCC Pavement</a:t>
            </a:r>
          </a:p>
        </p:txBody>
      </p:sp>
      <p:sp>
        <p:nvSpPr>
          <p:cNvPr id="7176" name="Text Box 7"/>
          <p:cNvSpPr txBox="1">
            <a:spLocks noChangeArrowheads="1"/>
          </p:cNvSpPr>
          <p:nvPr/>
        </p:nvSpPr>
        <p:spPr bwMode="auto">
          <a:xfrm>
            <a:off x="7383463" y="3430588"/>
            <a:ext cx="1760537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000" b="1" dirty="0"/>
              <a:t>LaGuardia </a:t>
            </a:r>
            <a:r>
              <a:rPr lang="en-US" sz="1000" b="1" dirty="0" smtClean="0"/>
              <a:t>Airport</a:t>
            </a:r>
            <a:r>
              <a:rPr lang="en-US" sz="1000" b="1" dirty="0"/>
              <a:t>, NYC – AC Overlay Pavement</a:t>
            </a:r>
          </a:p>
        </p:txBody>
      </p:sp>
      <p:sp>
        <p:nvSpPr>
          <p:cNvPr id="7177" name="Line 8"/>
          <p:cNvSpPr>
            <a:spLocks noChangeShapeType="1"/>
          </p:cNvSpPr>
          <p:nvPr/>
        </p:nvSpPr>
        <p:spPr bwMode="auto">
          <a:xfrm flipH="1">
            <a:off x="6276975" y="4276725"/>
            <a:ext cx="1085850" cy="25717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178" name="Line 9"/>
          <p:cNvSpPr>
            <a:spLocks noChangeShapeType="1"/>
          </p:cNvSpPr>
          <p:nvPr/>
        </p:nvSpPr>
        <p:spPr bwMode="auto">
          <a:xfrm flipH="1" flipV="1">
            <a:off x="7331075" y="3235325"/>
            <a:ext cx="180975" cy="18097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179" name="Line 10"/>
          <p:cNvSpPr>
            <a:spLocks noChangeShapeType="1"/>
          </p:cNvSpPr>
          <p:nvPr/>
        </p:nvSpPr>
        <p:spPr bwMode="auto">
          <a:xfrm>
            <a:off x="3441700" y="3232150"/>
            <a:ext cx="95250" cy="4381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180" name="Text Box 11"/>
          <p:cNvSpPr txBox="1">
            <a:spLocks noChangeArrowheads="1"/>
          </p:cNvSpPr>
          <p:nvPr/>
        </p:nvSpPr>
        <p:spPr bwMode="auto">
          <a:xfrm>
            <a:off x="2636838" y="2751138"/>
            <a:ext cx="1541462" cy="549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000" b="1"/>
              <a:t>Denver International Airport, Denver – PCC Pavement</a:t>
            </a:r>
          </a:p>
        </p:txBody>
      </p:sp>
      <p:sp>
        <p:nvSpPr>
          <p:cNvPr id="686092" name="Rectangle 12"/>
          <p:cNvSpPr>
            <a:spLocks noGrp="1" noChangeArrowheads="1"/>
          </p:cNvSpPr>
          <p:nvPr>
            <p:ph type="title"/>
          </p:nvPr>
        </p:nvSpPr>
        <p:spPr>
          <a:xfrm>
            <a:off x="428625" y="171450"/>
            <a:ext cx="8472488" cy="609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800" u="sng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Current FAA Airport Instrumentation Projects</a:t>
            </a:r>
          </a:p>
        </p:txBody>
      </p:sp>
      <p:sp>
        <p:nvSpPr>
          <p:cNvPr id="7182" name="Text Box 13"/>
          <p:cNvSpPr txBox="1">
            <a:spLocks noChangeArrowheads="1"/>
          </p:cNvSpPr>
          <p:nvPr/>
        </p:nvSpPr>
        <p:spPr bwMode="auto">
          <a:xfrm>
            <a:off x="7383463" y="2484438"/>
            <a:ext cx="1760537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000" b="1" dirty="0"/>
              <a:t>JFK International Airport, NYC – PCC Pavement</a:t>
            </a:r>
          </a:p>
        </p:txBody>
      </p:sp>
      <p:sp>
        <p:nvSpPr>
          <p:cNvPr id="7183" name="Line 14"/>
          <p:cNvSpPr>
            <a:spLocks noChangeShapeType="1"/>
          </p:cNvSpPr>
          <p:nvPr/>
        </p:nvSpPr>
        <p:spPr bwMode="auto">
          <a:xfrm flipH="1">
            <a:off x="7337425" y="2879725"/>
            <a:ext cx="752475" cy="3238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5184775" y="2506742"/>
            <a:ext cx="1936750" cy="5539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000" b="1" dirty="0" smtClean="0"/>
              <a:t>Newark Liberty </a:t>
            </a:r>
            <a:r>
              <a:rPr lang="en-US" sz="1000" b="1" dirty="0"/>
              <a:t>International Airport, </a:t>
            </a:r>
            <a:r>
              <a:rPr lang="en-US" sz="1000" b="1" dirty="0" smtClean="0"/>
              <a:t>Newark </a:t>
            </a:r>
            <a:r>
              <a:rPr lang="en-US" sz="1000" b="1" dirty="0"/>
              <a:t>– </a:t>
            </a:r>
            <a:r>
              <a:rPr lang="en-US" sz="1000" b="1" dirty="0" smtClean="0"/>
              <a:t>AC Overlay Pavement</a:t>
            </a:r>
            <a:endParaRPr lang="en-US" sz="1000" b="1" dirty="0"/>
          </a:p>
        </p:txBody>
      </p:sp>
      <p:sp>
        <p:nvSpPr>
          <p:cNvPr id="17" name="Line 10"/>
          <p:cNvSpPr>
            <a:spLocks noChangeShapeType="1"/>
          </p:cNvSpPr>
          <p:nvPr/>
        </p:nvSpPr>
        <p:spPr bwMode="auto">
          <a:xfrm>
            <a:off x="7026275" y="2946400"/>
            <a:ext cx="234950" cy="25717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2" name="Oval 1"/>
          <p:cNvSpPr/>
          <p:nvPr/>
        </p:nvSpPr>
        <p:spPr bwMode="auto">
          <a:xfrm>
            <a:off x="2228850" y="5219700"/>
            <a:ext cx="638175" cy="485775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Oval 3"/>
          <p:cNvSpPr>
            <a:spLocks noChangeArrowheads="1"/>
          </p:cNvSpPr>
          <p:nvPr/>
        </p:nvSpPr>
        <p:spPr bwMode="auto">
          <a:xfrm>
            <a:off x="4316412" y="4733925"/>
            <a:ext cx="104775" cy="1143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9" name="Oval 18"/>
          <p:cNvSpPr/>
          <p:nvPr/>
        </p:nvSpPr>
        <p:spPr bwMode="auto">
          <a:xfrm>
            <a:off x="4049711" y="4572000"/>
            <a:ext cx="638175" cy="485775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45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MY STUFF\Miscellaneous\Scott\NEW AIRCRAFT SAME ASPHALT\newark_12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086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Oval 3"/>
          <p:cNvSpPr/>
          <p:nvPr/>
        </p:nvSpPr>
        <p:spPr bwMode="auto">
          <a:xfrm>
            <a:off x="2867025" y="4552950"/>
            <a:ext cx="857250" cy="6477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53186" y="752474"/>
            <a:ext cx="3014663" cy="20097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93916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12090717"/>
      </p:ext>
    </p:extLst>
  </p:cSld>
  <p:clrMapOvr>
    <a:masterClrMapping/>
  </p:clrMapOvr>
  <p:transition advTm="11188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09165325"/>
      </p:ext>
    </p:extLst>
  </p:cSld>
  <p:clrMapOvr>
    <a:masterClrMapping/>
  </p:clrMapOvr>
  <p:transition advTm="11188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002" name="Rectangle 2"/>
          <p:cNvSpPr>
            <a:spLocks noGrp="1" noChangeArrowheads="1"/>
          </p:cNvSpPr>
          <p:nvPr>
            <p:ph type="title"/>
          </p:nvPr>
        </p:nvSpPr>
        <p:spPr>
          <a:xfrm>
            <a:off x="133350" y="344488"/>
            <a:ext cx="9010650" cy="609600"/>
          </a:xfrm>
        </p:spPr>
        <p:txBody>
          <a:bodyPr/>
          <a:lstStyle/>
          <a:p>
            <a:r>
              <a:rPr lang="en-US" sz="3200" u="sn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OBJECTIVE</a:t>
            </a:r>
            <a:endParaRPr lang="en-US" sz="3200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96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7225" y="1898651"/>
            <a:ext cx="8307388" cy="1139824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 slippage failures on Runway 4R-22L at EWR.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1030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FIELD </a:t>
            </a:r>
            <a:r>
              <a:rPr lang="en-US" sz="3200" u="sn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INSTRUMENTATION</a:t>
            </a:r>
            <a:endParaRPr lang="en-US" sz="3200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00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50" y="1600200"/>
            <a:ext cx="8736013" cy="3938588"/>
          </a:xfrm>
        </p:spPr>
        <p:txBody>
          <a:bodyPr/>
          <a:lstStyle/>
          <a:p>
            <a:r>
              <a:rPr lang="en-US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 of data </a:t>
            </a:r>
            <a:r>
              <a:rPr lang="en-US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collected</a:t>
            </a:r>
            <a:r>
              <a:rPr lang="en-US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>
              <a:buFontTx/>
              <a:buNone/>
            </a:pPr>
            <a:r>
              <a:rPr lang="en-US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- </a:t>
            </a:r>
            <a:r>
              <a:rPr lang="en-US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Pavement </a:t>
            </a:r>
            <a:r>
              <a:rPr lang="en-US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air </a:t>
            </a:r>
            <a:r>
              <a:rPr lang="en-US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temperatures.</a:t>
            </a:r>
            <a:endParaRPr lang="en-US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None/>
            </a:pPr>
            <a:r>
              <a:rPr lang="en-US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- </a:t>
            </a:r>
            <a:r>
              <a:rPr lang="en-US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HMA strains </a:t>
            </a:r>
          </a:p>
          <a:p>
            <a:pPr>
              <a:buFontTx/>
              <a:buNone/>
            </a:pPr>
            <a:r>
              <a:rPr lang="en-US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- Top of milled surface</a:t>
            </a:r>
          </a:p>
          <a:p>
            <a:pPr>
              <a:buFontTx/>
              <a:buNone/>
            </a:pPr>
            <a:r>
              <a:rPr lang="en-US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- Bottom of HMA Overlay</a:t>
            </a:r>
          </a:p>
          <a:p>
            <a:pPr>
              <a:buFontTx/>
              <a:buNone/>
            </a:pPr>
            <a:r>
              <a:rPr lang="en-US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- Transverse and Longitudinal</a:t>
            </a:r>
          </a:p>
          <a:p>
            <a:pPr>
              <a:buFontTx/>
              <a:buNone/>
            </a:pPr>
            <a:endParaRPr lang="en-US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None/>
            </a:pPr>
            <a:r>
              <a:rPr lang="en-US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66516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Custom Design">
  <a:themeElements>
    <a:clrScheme name="2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DA7335E1805E44495268AE629753871" ma:contentTypeVersion="6" ma:contentTypeDescription="Create a new document." ma:contentTypeScope="" ma:versionID="bafd424518a3d855d9383cb3da8610d1">
  <xsd:schema xmlns:xsd="http://www.w3.org/2001/XMLSchema" xmlns:xs="http://www.w3.org/2001/XMLSchema" xmlns:p="http://schemas.microsoft.com/office/2006/metadata/properties" xmlns:ns2="a4c11e10-6fbc-43d3-ac72-3e5fce9ced22" targetNamespace="http://schemas.microsoft.com/office/2006/metadata/properties" ma:root="true" ma:fieldsID="c1e546dc03a8a1795afe111ee3498295" ns2:_="">
    <xsd:import namespace="a4c11e10-6fbc-43d3-ac72-3e5fce9ced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c11e10-6fbc-43d3-ac72-3e5fce9ced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86E1D18-EAB1-4DD8-82B5-E232F7B3E123}"/>
</file>

<file path=customXml/itemProps2.xml><?xml version="1.0" encoding="utf-8"?>
<ds:datastoreItem xmlns:ds="http://schemas.openxmlformats.org/officeDocument/2006/customXml" ds:itemID="{B393CA57-89B7-4D1B-893E-5DE70AAA373B}"/>
</file>

<file path=customXml/itemProps3.xml><?xml version="1.0" encoding="utf-8"?>
<ds:datastoreItem xmlns:ds="http://schemas.openxmlformats.org/officeDocument/2006/customXml" ds:itemID="{300248FD-8DF0-427B-B1AC-1C38D7963C30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10220</TotalTime>
  <Words>347</Words>
  <Application>Microsoft Office PowerPoint</Application>
  <PresentationFormat>On-screen Show (4:3)</PresentationFormat>
  <Paragraphs>92</Paragraphs>
  <Slides>28</Slides>
  <Notes>28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2_Custom Design</vt:lpstr>
      <vt:lpstr>RPD-137  Field Instrumentation  Projects </vt:lpstr>
      <vt:lpstr>FIELD INSTRUMENTATION AND TESTING</vt:lpstr>
      <vt:lpstr>RPD – 137</vt:lpstr>
      <vt:lpstr>Current FAA Airport Instrumentation Projects</vt:lpstr>
      <vt:lpstr>PowerPoint Presentation</vt:lpstr>
      <vt:lpstr>PowerPoint Presentation</vt:lpstr>
      <vt:lpstr>PowerPoint Presentation</vt:lpstr>
      <vt:lpstr>OBJECTIVE</vt:lpstr>
      <vt:lpstr>FIELD INSTRUMENTATION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RPD – 137</vt:lpstr>
      <vt:lpstr>Nano-Engineered Smart Tarmacs for Detecting Distributed Surface and Subsurface Pavement Damage</vt:lpstr>
      <vt:lpstr>Nano-Engineered Smart Tarmacs for Detecting Distributed Surface and Subsurface Pavement Damage</vt:lpstr>
      <vt:lpstr>Airport Pavement Condition Monitoring Using Self-powered Wireless Active Sensing System</vt:lpstr>
    </vt:vector>
  </TitlesOfParts>
  <Company>FAA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MTONEY</dc:creator>
  <cp:lastModifiedBy>NaVneet Garg</cp:lastModifiedBy>
  <cp:revision>282</cp:revision>
  <cp:lastPrinted>2013-09-09T19:05:30Z</cp:lastPrinted>
  <dcterms:created xsi:type="dcterms:W3CDTF">2005-01-28T20:32:53Z</dcterms:created>
  <dcterms:modified xsi:type="dcterms:W3CDTF">2013-09-10T19:46:24Z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0x0101009DA7335E1805E44495268AE629753871</vt:lpwstr>
  </property>
</Properties>
</file>