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6.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24.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29.xml" ContentType="application/vnd.openxmlformats-officedocument.presentationml.slide+xml"/>
  <Override PartName="/ppt/slides/slide32.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Slides/notesSlide10.xml" ContentType="application/vnd.openxmlformats-officedocument.presentationml.notesSlide+xml"/>
  <Override PartName="/ppt/slideMasters/slideMaster2.xml" ContentType="application/vnd.openxmlformats-officedocument.presentationml.slideMaster+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3" r:id="rId1"/>
    <p:sldMasterId id="2147483682" r:id="rId2"/>
  </p:sldMasterIdLst>
  <p:notesMasterIdLst>
    <p:notesMasterId r:id="rId44"/>
  </p:notesMasterIdLst>
  <p:handoutMasterIdLst>
    <p:handoutMasterId r:id="rId45"/>
  </p:handoutMasterIdLst>
  <p:sldIdLst>
    <p:sldId id="256" r:id="rId3"/>
    <p:sldId id="507" r:id="rId4"/>
    <p:sldId id="595" r:id="rId5"/>
    <p:sldId id="596" r:id="rId6"/>
    <p:sldId id="597" r:id="rId7"/>
    <p:sldId id="598" r:id="rId8"/>
    <p:sldId id="619" r:id="rId9"/>
    <p:sldId id="601" r:id="rId10"/>
    <p:sldId id="603" r:id="rId11"/>
    <p:sldId id="508" r:id="rId12"/>
    <p:sldId id="524" r:id="rId13"/>
    <p:sldId id="572" r:id="rId14"/>
    <p:sldId id="519" r:id="rId15"/>
    <p:sldId id="609" r:id="rId16"/>
    <p:sldId id="479" r:id="rId17"/>
    <p:sldId id="588" r:id="rId18"/>
    <p:sldId id="589" r:id="rId19"/>
    <p:sldId id="606" r:id="rId20"/>
    <p:sldId id="624" r:id="rId21"/>
    <p:sldId id="627" r:id="rId22"/>
    <p:sldId id="626" r:id="rId23"/>
    <p:sldId id="628" r:id="rId24"/>
    <p:sldId id="631" r:id="rId25"/>
    <p:sldId id="630" r:id="rId26"/>
    <p:sldId id="629" r:id="rId27"/>
    <p:sldId id="633" r:id="rId28"/>
    <p:sldId id="634" r:id="rId29"/>
    <p:sldId id="635" r:id="rId30"/>
    <p:sldId id="620" r:id="rId31"/>
    <p:sldId id="642" r:id="rId32"/>
    <p:sldId id="611" r:id="rId33"/>
    <p:sldId id="441" r:id="rId34"/>
    <p:sldId id="594" r:id="rId35"/>
    <p:sldId id="636" r:id="rId36"/>
    <p:sldId id="637" r:id="rId37"/>
    <p:sldId id="638" r:id="rId38"/>
    <p:sldId id="639" r:id="rId39"/>
    <p:sldId id="640" r:id="rId40"/>
    <p:sldId id="641" r:id="rId41"/>
    <p:sldId id="522" r:id="rId42"/>
    <p:sldId id="584" r:id="rId43"/>
  </p:sldIdLst>
  <p:sldSz cx="9144000" cy="6858000" type="screen4x3"/>
  <p:notesSz cx="7010400" cy="9296400"/>
  <p:defaultTextStyle>
    <a:defPPr>
      <a:defRPr lang="en-GB"/>
    </a:defPPr>
    <a:lvl1pPr algn="l" defTabSz="457200"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1pPr>
    <a:lvl2pPr marL="457200" algn="l" defTabSz="457200"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2pPr>
    <a:lvl3pPr marL="914400" algn="l" defTabSz="457200"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3pPr>
    <a:lvl4pPr marL="1371600" algn="l" defTabSz="457200"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4pPr>
    <a:lvl5pPr marL="1828800" algn="l" defTabSz="457200"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5pPr>
    <a:lvl6pPr marL="2286000" algn="l" defTabSz="914400" rtl="0" eaLnBrk="1" latinLnBrk="0" hangingPunct="1">
      <a:defRPr sz="2400" kern="1200">
        <a:solidFill>
          <a:schemeClr val="bg1"/>
        </a:solidFill>
        <a:latin typeface="Times New Roman" pitchFamily="18" charset="0"/>
        <a:ea typeface="+mn-ea"/>
        <a:cs typeface="+mn-cs"/>
      </a:defRPr>
    </a:lvl6pPr>
    <a:lvl7pPr marL="2743200" algn="l" defTabSz="914400" rtl="0" eaLnBrk="1" latinLnBrk="0" hangingPunct="1">
      <a:defRPr sz="2400" kern="1200">
        <a:solidFill>
          <a:schemeClr val="bg1"/>
        </a:solidFill>
        <a:latin typeface="Times New Roman" pitchFamily="18" charset="0"/>
        <a:ea typeface="+mn-ea"/>
        <a:cs typeface="+mn-cs"/>
      </a:defRPr>
    </a:lvl7pPr>
    <a:lvl8pPr marL="3200400" algn="l" defTabSz="914400" rtl="0" eaLnBrk="1" latinLnBrk="0" hangingPunct="1">
      <a:defRPr sz="2400" kern="1200">
        <a:solidFill>
          <a:schemeClr val="bg1"/>
        </a:solidFill>
        <a:latin typeface="Times New Roman" pitchFamily="18" charset="0"/>
        <a:ea typeface="+mn-ea"/>
        <a:cs typeface="+mn-cs"/>
      </a:defRPr>
    </a:lvl8pPr>
    <a:lvl9pPr marL="3657600" algn="l" defTabSz="914400" rtl="0" eaLnBrk="1" latinLnBrk="0" hangingPunct="1">
      <a:defRPr sz="24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72977"/>
    <a:srgbClr val="3333FF"/>
    <a:srgbClr val="FFFF00"/>
    <a:srgbClr val="0033CC"/>
    <a:srgbClr val="669900"/>
    <a:srgbClr val="00CC00"/>
    <a:srgbClr val="99CCFF"/>
    <a:srgbClr val="996633"/>
    <a:srgbClr val="FFFF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76" autoAdjust="0"/>
    <p:restoredTop sz="92238" autoAdjust="0"/>
  </p:normalViewPr>
  <p:slideViewPr>
    <p:cSldViewPr showGuides="1">
      <p:cViewPr varScale="1">
        <p:scale>
          <a:sx n="98" d="100"/>
          <a:sy n="98" d="100"/>
        </p:scale>
        <p:origin x="-1866" y="-96"/>
      </p:cViewPr>
      <p:guideLst>
        <p:guide orient="horz" pos="2160"/>
        <p:guide pos="1488"/>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showGuides="1">
      <p:cViewPr varScale="1">
        <p:scale>
          <a:sx n="59" d="100"/>
          <a:sy n="59" d="100"/>
        </p:scale>
        <p:origin x="-1752" y="-72"/>
      </p:cViewPr>
      <p:guideLst>
        <p:guide orient="horz" pos="2880"/>
        <p:guide pos="216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hdr" sz="quarter"/>
          </p:nvPr>
        </p:nvSpPr>
        <p:spPr bwMode="auto">
          <a:xfrm>
            <a:off x="0" y="0"/>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solidFill>
                  <a:srgbClr val="000000"/>
                </a:solidFill>
              </a:defRPr>
            </a:lvl1pPr>
          </a:lstStyle>
          <a:p>
            <a:pPr>
              <a:defRPr/>
            </a:pPr>
            <a:endParaRPr lang="en-US"/>
          </a:p>
        </p:txBody>
      </p:sp>
      <p:sp>
        <p:nvSpPr>
          <p:cNvPr id="176131" name="Rectangle 3"/>
          <p:cNvSpPr>
            <a:spLocks noGrp="1" noChangeArrowheads="1"/>
          </p:cNvSpPr>
          <p:nvPr>
            <p:ph type="dt" sz="quarter" idx="1"/>
          </p:nvPr>
        </p:nvSpPr>
        <p:spPr bwMode="auto">
          <a:xfrm>
            <a:off x="3970938" y="0"/>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solidFill>
                  <a:srgbClr val="000000"/>
                </a:solidFill>
              </a:defRPr>
            </a:lvl1pPr>
          </a:lstStyle>
          <a:p>
            <a:pPr>
              <a:defRPr/>
            </a:pPr>
            <a:endParaRPr lang="en-US"/>
          </a:p>
        </p:txBody>
      </p:sp>
      <p:sp>
        <p:nvSpPr>
          <p:cNvPr id="176132" name="Rectangle 4"/>
          <p:cNvSpPr>
            <a:spLocks noGrp="1" noChangeArrowheads="1"/>
          </p:cNvSpPr>
          <p:nvPr>
            <p:ph type="ftr" sz="quarter" idx="2"/>
          </p:nvPr>
        </p:nvSpPr>
        <p:spPr bwMode="auto">
          <a:xfrm>
            <a:off x="0" y="8829675"/>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solidFill>
                  <a:srgbClr val="000000"/>
                </a:solidFill>
              </a:defRPr>
            </a:lvl1pPr>
          </a:lstStyle>
          <a:p>
            <a:pPr>
              <a:defRPr/>
            </a:pPr>
            <a:endParaRPr lang="en-US"/>
          </a:p>
        </p:txBody>
      </p:sp>
      <p:sp>
        <p:nvSpPr>
          <p:cNvPr id="176133" name="Rectangle 5"/>
          <p:cNvSpPr>
            <a:spLocks noGrp="1" noChangeArrowheads="1"/>
          </p:cNvSpPr>
          <p:nvPr>
            <p:ph type="sldNum" sz="quarter" idx="3"/>
          </p:nvPr>
        </p:nvSpPr>
        <p:spPr bwMode="auto">
          <a:xfrm>
            <a:off x="3970938" y="8829675"/>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solidFill>
                  <a:srgbClr val="000000"/>
                </a:solidFill>
              </a:defRPr>
            </a:lvl1pPr>
          </a:lstStyle>
          <a:p>
            <a:pPr>
              <a:defRPr/>
            </a:pPr>
            <a:fld id="{979A3E8F-6F24-4E36-B60D-BBA161218D7B}" type="slidenum">
              <a:rPr lang="en-US"/>
              <a:pPr>
                <a:defRPr/>
              </a:pPr>
              <a:t>‹#›</a:t>
            </a:fld>
            <a:endParaRPr lang="en-US"/>
          </a:p>
        </p:txBody>
      </p:sp>
    </p:spTree>
    <p:extLst>
      <p:ext uri="{BB962C8B-B14F-4D97-AF65-F5344CB8AC3E}">
        <p14:creationId xmlns:p14="http://schemas.microsoft.com/office/powerpoint/2010/main" val="3091228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AutoShape 1"/>
          <p:cNvSpPr>
            <a:spLocks noChangeArrowheads="1"/>
          </p:cNvSpPr>
          <p:nvPr/>
        </p:nvSpPr>
        <p:spPr bwMode="auto">
          <a:xfrm>
            <a:off x="0" y="0"/>
            <a:ext cx="7010400" cy="9296400"/>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9939" name="AutoShape 2"/>
          <p:cNvSpPr>
            <a:spLocks noChangeArrowheads="1"/>
          </p:cNvSpPr>
          <p:nvPr/>
        </p:nvSpPr>
        <p:spPr bwMode="auto">
          <a:xfrm>
            <a:off x="0" y="0"/>
            <a:ext cx="7010400" cy="9296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9940" name="AutoShape 3"/>
          <p:cNvSpPr>
            <a:spLocks noChangeArrowheads="1"/>
          </p:cNvSpPr>
          <p:nvPr/>
        </p:nvSpPr>
        <p:spPr bwMode="auto">
          <a:xfrm>
            <a:off x="0" y="0"/>
            <a:ext cx="7012023" cy="9297988"/>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9941" name="AutoShape 4"/>
          <p:cNvSpPr>
            <a:spLocks noChangeArrowheads="1"/>
          </p:cNvSpPr>
          <p:nvPr/>
        </p:nvSpPr>
        <p:spPr bwMode="auto">
          <a:xfrm>
            <a:off x="0" y="0"/>
            <a:ext cx="7012023" cy="9297988"/>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7" name="Rectangle 5"/>
          <p:cNvSpPr>
            <a:spLocks noGrp="1" noChangeArrowheads="1"/>
          </p:cNvSpPr>
          <p:nvPr>
            <p:ph type="hdr"/>
          </p:nvPr>
        </p:nvSpPr>
        <p:spPr bwMode="auto">
          <a:xfrm>
            <a:off x="0" y="0"/>
            <a:ext cx="3032972"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80" tIns="45360" rIns="91080" bIns="45360" numCol="1" anchor="t" anchorCtr="0" compatLnSpc="1">
            <a:prstTxWarp prst="textNoShape">
              <a:avLst/>
            </a:prstTxWarp>
          </a:bodyPr>
          <a:lstStyle>
            <a:lvl1pPr>
              <a:buFont typeface="Wingdings" pitchFamily="2" charset="2"/>
              <a:buNone/>
              <a:tabLst>
                <a:tab pos="723900" algn="l"/>
                <a:tab pos="1447800" algn="l"/>
                <a:tab pos="2171700" algn="l"/>
                <a:tab pos="2895600" algn="l"/>
              </a:tabLst>
              <a:defRPr sz="1200" smtClean="0">
                <a:solidFill>
                  <a:srgbClr val="000000"/>
                </a:solidFill>
              </a:defRPr>
            </a:lvl1pPr>
          </a:lstStyle>
          <a:p>
            <a:pPr>
              <a:defRPr/>
            </a:pPr>
            <a:endParaRPr lang="en-US"/>
          </a:p>
        </p:txBody>
      </p:sp>
      <p:sp>
        <p:nvSpPr>
          <p:cNvPr id="3078" name="Rectangle 6"/>
          <p:cNvSpPr>
            <a:spLocks noGrp="1" noChangeArrowheads="1"/>
          </p:cNvSpPr>
          <p:nvPr>
            <p:ph type="dt"/>
          </p:nvPr>
        </p:nvSpPr>
        <p:spPr bwMode="auto">
          <a:xfrm>
            <a:off x="3972560" y="0"/>
            <a:ext cx="3032972"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80" tIns="45360" rIns="91080" bIns="45360" numCol="1" anchor="t" anchorCtr="0" compatLnSpc="1">
            <a:prstTxWarp prst="textNoShape">
              <a:avLst/>
            </a:prstTxWarp>
          </a:bodyPr>
          <a:lstStyle>
            <a:lvl1pPr algn="r">
              <a:buFont typeface="Wingdings" pitchFamily="2" charset="2"/>
              <a:buNone/>
              <a:tabLst>
                <a:tab pos="723900" algn="l"/>
                <a:tab pos="1447800" algn="l"/>
                <a:tab pos="2171700" algn="l"/>
                <a:tab pos="2895600" algn="l"/>
              </a:tabLst>
              <a:defRPr sz="1200" smtClean="0">
                <a:solidFill>
                  <a:srgbClr val="000000"/>
                </a:solidFill>
              </a:defRPr>
            </a:lvl1pPr>
          </a:lstStyle>
          <a:p>
            <a:pPr>
              <a:defRPr/>
            </a:pPr>
            <a:endParaRPr lang="en-US"/>
          </a:p>
        </p:txBody>
      </p:sp>
      <p:sp>
        <p:nvSpPr>
          <p:cNvPr id="39944" name="Rectangle 7"/>
          <p:cNvSpPr>
            <a:spLocks noGrp="1" noRot="1" noChangeAspect="1" noChangeArrowheads="1"/>
          </p:cNvSpPr>
          <p:nvPr>
            <p:ph type="sldImg"/>
          </p:nvPr>
        </p:nvSpPr>
        <p:spPr bwMode="auto">
          <a:xfrm>
            <a:off x="1189038" y="696913"/>
            <a:ext cx="4638675" cy="34798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0" name="Rectangle 8"/>
          <p:cNvSpPr>
            <a:spLocks noGrp="1" noChangeArrowheads="1"/>
          </p:cNvSpPr>
          <p:nvPr>
            <p:ph type="body"/>
          </p:nvPr>
        </p:nvSpPr>
        <p:spPr bwMode="auto">
          <a:xfrm>
            <a:off x="934720" y="4416425"/>
            <a:ext cx="5136092" cy="417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80" tIns="45360" rIns="91080" bIns="45360" numCol="1" anchor="t" anchorCtr="0" compatLnSpc="1">
            <a:prstTxWarp prst="textNoShape">
              <a:avLst/>
            </a:prstTxWarp>
          </a:bodyPr>
          <a:lstStyle/>
          <a:p>
            <a:pPr lvl="0"/>
            <a:endParaRPr lang="en-US" noProof="0" smtClean="0"/>
          </a:p>
        </p:txBody>
      </p:sp>
      <p:sp>
        <p:nvSpPr>
          <p:cNvPr id="3081" name="Rectangle 9"/>
          <p:cNvSpPr>
            <a:spLocks noGrp="1" noChangeArrowheads="1"/>
          </p:cNvSpPr>
          <p:nvPr>
            <p:ph type="ftr"/>
          </p:nvPr>
        </p:nvSpPr>
        <p:spPr bwMode="auto">
          <a:xfrm>
            <a:off x="0" y="8834439"/>
            <a:ext cx="3032972"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80" tIns="45360" rIns="91080" bIns="45360" numCol="1" anchor="b" anchorCtr="0" compatLnSpc="1">
            <a:prstTxWarp prst="textNoShape">
              <a:avLst/>
            </a:prstTxWarp>
          </a:bodyPr>
          <a:lstStyle>
            <a:lvl1pPr>
              <a:buFont typeface="Wingdings" pitchFamily="2" charset="2"/>
              <a:buNone/>
              <a:tabLst>
                <a:tab pos="723900" algn="l"/>
                <a:tab pos="1447800" algn="l"/>
                <a:tab pos="2171700" algn="l"/>
                <a:tab pos="2895600" algn="l"/>
              </a:tabLst>
              <a:defRPr sz="1200" smtClean="0">
                <a:solidFill>
                  <a:srgbClr val="000000"/>
                </a:solidFill>
              </a:defRPr>
            </a:lvl1pPr>
          </a:lstStyle>
          <a:p>
            <a:pPr>
              <a:defRPr/>
            </a:pPr>
            <a:endParaRPr lang="en-US"/>
          </a:p>
        </p:txBody>
      </p:sp>
      <p:sp>
        <p:nvSpPr>
          <p:cNvPr id="3082" name="Rectangle 10"/>
          <p:cNvSpPr>
            <a:spLocks noGrp="1" noChangeArrowheads="1"/>
          </p:cNvSpPr>
          <p:nvPr>
            <p:ph type="sldNum"/>
          </p:nvPr>
        </p:nvSpPr>
        <p:spPr bwMode="auto">
          <a:xfrm>
            <a:off x="3972560" y="8834439"/>
            <a:ext cx="3032972"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80" tIns="45360" rIns="91080" bIns="45360" numCol="1" anchor="b" anchorCtr="0" compatLnSpc="1">
            <a:prstTxWarp prst="textNoShape">
              <a:avLst/>
            </a:prstTxWarp>
          </a:bodyPr>
          <a:lstStyle>
            <a:lvl1pPr algn="r">
              <a:buFont typeface="Wingdings" pitchFamily="2" charset="2"/>
              <a:buNone/>
              <a:tabLst>
                <a:tab pos="723900" algn="l"/>
                <a:tab pos="1447800" algn="l"/>
                <a:tab pos="2171700" algn="l"/>
                <a:tab pos="2895600" algn="l"/>
              </a:tabLst>
              <a:defRPr sz="1200" smtClean="0">
                <a:solidFill>
                  <a:srgbClr val="000000"/>
                </a:solidFill>
              </a:defRPr>
            </a:lvl1pPr>
          </a:lstStyle>
          <a:p>
            <a:pPr>
              <a:defRPr/>
            </a:pPr>
            <a:fld id="{8DD159BF-E751-4496-ADBB-65A197284F71}" type="slidenum">
              <a:rPr lang="en-US"/>
              <a:pPr>
                <a:defRPr/>
              </a:pPr>
              <a:t>‹#›</a:t>
            </a:fld>
            <a:endParaRPr lang="en-US"/>
          </a:p>
        </p:txBody>
      </p:sp>
    </p:spTree>
    <p:extLst>
      <p:ext uri="{BB962C8B-B14F-4D97-AF65-F5344CB8AC3E}">
        <p14:creationId xmlns:p14="http://schemas.microsoft.com/office/powerpoint/2010/main" val="210488291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0"/>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marL="742950" indent="-285750" eaLnBrk="0" hangingPunct="0">
              <a:tabLst>
                <a:tab pos="723900" algn="l"/>
                <a:tab pos="1447800" algn="l"/>
                <a:tab pos="2171700" algn="l"/>
                <a:tab pos="2895600" algn="l"/>
              </a:tabLst>
              <a:defRPr sz="2400">
                <a:solidFill>
                  <a:schemeClr val="bg1"/>
                </a:solidFill>
                <a:latin typeface="Times New Roman" pitchFamily="18" charset="0"/>
              </a:defRPr>
            </a:lvl2pPr>
            <a:lvl3pPr marL="1143000" indent="-228600" eaLnBrk="0" hangingPunct="0">
              <a:tabLst>
                <a:tab pos="723900" algn="l"/>
                <a:tab pos="1447800" algn="l"/>
                <a:tab pos="2171700" algn="l"/>
                <a:tab pos="2895600" algn="l"/>
              </a:tabLst>
              <a:defRPr sz="2400">
                <a:solidFill>
                  <a:schemeClr val="bg1"/>
                </a:solidFill>
                <a:latin typeface="Times New Roman" pitchFamily="18" charset="0"/>
              </a:defRPr>
            </a:lvl3pPr>
            <a:lvl4pPr marL="1600200" indent="-228600" eaLnBrk="0" hangingPunct="0">
              <a:tabLst>
                <a:tab pos="723900" algn="l"/>
                <a:tab pos="1447800" algn="l"/>
                <a:tab pos="2171700" algn="l"/>
                <a:tab pos="2895600" algn="l"/>
              </a:tabLst>
              <a:defRPr sz="2400">
                <a:solidFill>
                  <a:schemeClr val="bg1"/>
                </a:solidFill>
                <a:latin typeface="Times New Roman" pitchFamily="18" charset="0"/>
              </a:defRPr>
            </a:lvl4pPr>
            <a:lvl5pPr marL="2057400" indent="-228600"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fld id="{C1F428C8-47D0-47DF-8929-9DF9C86BB2C0}" type="slidenum">
              <a:rPr lang="en-US" sz="1200">
                <a:solidFill>
                  <a:srgbClr val="000000"/>
                </a:solidFill>
              </a:rPr>
              <a:pPr eaLnBrk="1" hangingPunct="1"/>
              <a:t>1</a:t>
            </a:fld>
            <a:endParaRPr lang="en-US" sz="1200">
              <a:solidFill>
                <a:srgbClr val="000000"/>
              </a:solidFill>
            </a:endParaRPr>
          </a:p>
        </p:txBody>
      </p:sp>
      <p:sp>
        <p:nvSpPr>
          <p:cNvPr id="40963" name="Text Box 1"/>
          <p:cNvSpPr txBox="1">
            <a:spLocks noChangeArrowheads="1"/>
          </p:cNvSpPr>
          <p:nvPr/>
        </p:nvSpPr>
        <p:spPr bwMode="auto">
          <a:xfrm>
            <a:off x="1131077" y="696913"/>
            <a:ext cx="4753116"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marL="1600200" indent="-228600"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eaLnBrk="1" hangingPunct="1"/>
            <a:endParaRPr lang="en-US"/>
          </a:p>
        </p:txBody>
      </p:sp>
      <p:sp>
        <p:nvSpPr>
          <p:cNvPr id="40964" name="Rectangle 2"/>
          <p:cNvSpPr txBox="1">
            <a:spLocks noGrp="1" noChangeArrowheads="1"/>
          </p:cNvSpPr>
          <p:nvPr>
            <p:ph type="body"/>
          </p:nvPr>
        </p:nvSpPr>
        <p:spPr>
          <a:xfrm>
            <a:off x="934721" y="4416426"/>
            <a:ext cx="5137714" cy="418147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consider the</a:t>
            </a:r>
            <a:r>
              <a:rPr lang="en-US" baseline="0" dirty="0" smtClean="0"/>
              <a:t> vast array of individual sensors that are watching overlapping space within the airport environment to serve different purposes, you can begin to see the limitations of silo thinking.</a:t>
            </a:r>
            <a:endParaRPr lang="en-US" dirty="0"/>
          </a:p>
        </p:txBody>
      </p:sp>
      <p:sp>
        <p:nvSpPr>
          <p:cNvPr id="4" name="Slide Number Placeholder 3"/>
          <p:cNvSpPr>
            <a:spLocks noGrp="1"/>
          </p:cNvSpPr>
          <p:nvPr>
            <p:ph type="sldNum" idx="10"/>
          </p:nvPr>
        </p:nvSpPr>
        <p:spPr/>
        <p:txBody>
          <a:bodyPr/>
          <a:lstStyle/>
          <a:p>
            <a:pPr>
              <a:defRPr/>
            </a:pPr>
            <a:fld id="{8DD159BF-E751-4496-ADBB-65A197284F71}" type="slidenum">
              <a:rPr lang="en-US" smtClean="0"/>
              <a:pPr>
                <a:defRPr/>
              </a:pPr>
              <a:t>14</a:t>
            </a:fld>
            <a:endParaRPr lang="en-US"/>
          </a:p>
        </p:txBody>
      </p:sp>
    </p:spTree>
    <p:extLst>
      <p:ext uri="{BB962C8B-B14F-4D97-AF65-F5344CB8AC3E}">
        <p14:creationId xmlns:p14="http://schemas.microsoft.com/office/powerpoint/2010/main" val="199240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0"/>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marL="742950" indent="-285750" eaLnBrk="0" hangingPunct="0">
              <a:tabLst>
                <a:tab pos="723900" algn="l"/>
                <a:tab pos="1447800" algn="l"/>
                <a:tab pos="2171700" algn="l"/>
                <a:tab pos="2895600" algn="l"/>
              </a:tabLst>
              <a:defRPr sz="2400">
                <a:solidFill>
                  <a:schemeClr val="bg1"/>
                </a:solidFill>
                <a:latin typeface="Times New Roman" pitchFamily="18" charset="0"/>
              </a:defRPr>
            </a:lvl2pPr>
            <a:lvl3pPr marL="1143000" indent="-228600" eaLnBrk="0" hangingPunct="0">
              <a:tabLst>
                <a:tab pos="723900" algn="l"/>
                <a:tab pos="1447800" algn="l"/>
                <a:tab pos="2171700" algn="l"/>
                <a:tab pos="2895600" algn="l"/>
              </a:tabLst>
              <a:defRPr sz="2400">
                <a:solidFill>
                  <a:schemeClr val="bg1"/>
                </a:solidFill>
                <a:latin typeface="Times New Roman" pitchFamily="18" charset="0"/>
              </a:defRPr>
            </a:lvl3pPr>
            <a:lvl4pPr marL="1600200" indent="-228600" eaLnBrk="0" hangingPunct="0">
              <a:tabLst>
                <a:tab pos="723900" algn="l"/>
                <a:tab pos="1447800" algn="l"/>
                <a:tab pos="2171700" algn="l"/>
                <a:tab pos="2895600" algn="l"/>
              </a:tabLst>
              <a:defRPr sz="2400">
                <a:solidFill>
                  <a:schemeClr val="bg1"/>
                </a:solidFill>
                <a:latin typeface="Times New Roman" pitchFamily="18" charset="0"/>
              </a:defRPr>
            </a:lvl4pPr>
            <a:lvl5pPr marL="2057400" indent="-228600"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fld id="{0097A3FB-F7B3-4C49-BCEE-5CDB2C7B5B2C}" type="slidenum">
              <a:rPr lang="en-US" sz="1200">
                <a:solidFill>
                  <a:srgbClr val="000000"/>
                </a:solidFill>
              </a:rPr>
              <a:pPr eaLnBrk="1" hangingPunct="1"/>
              <a:t>15</a:t>
            </a:fld>
            <a:endParaRPr lang="en-US" sz="1200">
              <a:solidFill>
                <a:srgbClr val="000000"/>
              </a:solidFill>
            </a:endParaRPr>
          </a:p>
        </p:txBody>
      </p:sp>
      <p:sp>
        <p:nvSpPr>
          <p:cNvPr id="52227" name="Rectangle 2"/>
          <p:cNvSpPr>
            <a:spLocks noGrp="1" noRot="1" noChangeAspect="1" noChangeArrowheads="1" noTextEdit="1"/>
          </p:cNvSpPr>
          <p:nvPr>
            <p:ph type="sldImg"/>
          </p:nvPr>
        </p:nvSpPr>
        <p:spPr>
          <a:xfrm>
            <a:off x="1187450" y="696913"/>
            <a:ext cx="4643438" cy="3481387"/>
          </a:xfrm>
          <a:ln/>
        </p:spPr>
      </p:sp>
      <p:sp>
        <p:nvSpPr>
          <p:cNvPr id="52228" name="Rectangle 3"/>
          <p:cNvSpPr>
            <a:spLocks noGrp="1" noChangeArrowheads="1"/>
          </p:cNvSpPr>
          <p:nvPr>
            <p:ph type="body" idx="1"/>
          </p:nvPr>
        </p:nvSpPr>
        <p:spPr>
          <a:xfrm>
            <a:off x="934721" y="4416426"/>
            <a:ext cx="5137714" cy="4092575"/>
          </a:xfrm>
          <a:noFill/>
        </p:spPr>
        <p:txBody>
          <a:bodyPr wrap="none" anchor="ct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 of</a:t>
            </a:r>
            <a:r>
              <a:rPr lang="en-US" baseline="0" dirty="0" smtClean="0"/>
              <a:t> radar comes down to two primary concepts of operation; Strategic and Tactical.</a:t>
            </a:r>
          </a:p>
          <a:p>
            <a:endParaRPr lang="en-US" baseline="0" dirty="0" smtClean="0"/>
          </a:p>
          <a:p>
            <a:r>
              <a:rPr lang="en-US" baseline="0" dirty="0" smtClean="0"/>
              <a:t>We’ve made great strides on the strategic side, and are now engaging in Tactical applications which will be key to any use of the radar information in the Air Traffic Control environment.</a:t>
            </a:r>
          </a:p>
          <a:p>
            <a:endParaRPr lang="en-US" dirty="0"/>
          </a:p>
        </p:txBody>
      </p:sp>
      <p:sp>
        <p:nvSpPr>
          <p:cNvPr id="4" name="Slide Number Placeholder 3"/>
          <p:cNvSpPr>
            <a:spLocks noGrp="1"/>
          </p:cNvSpPr>
          <p:nvPr>
            <p:ph type="sldNum" sz="quarter" idx="10"/>
          </p:nvPr>
        </p:nvSpPr>
        <p:spPr/>
        <p:txBody>
          <a:bodyPr/>
          <a:lstStyle/>
          <a:p>
            <a:fld id="{12B8EE8F-0B06-4BC4-9487-8A98981E444B}" type="slidenum">
              <a:rPr lang="en-US" smtClean="0"/>
              <a:pPr/>
              <a:t>16</a:t>
            </a:fld>
            <a:endParaRPr lang="en-US"/>
          </a:p>
        </p:txBody>
      </p:sp>
    </p:spTree>
    <p:extLst>
      <p:ext uri="{BB962C8B-B14F-4D97-AF65-F5344CB8AC3E}">
        <p14:creationId xmlns:p14="http://schemas.microsoft.com/office/powerpoint/2010/main" val="3539687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1297954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en-US" dirty="0" smtClean="0"/>
              <a:t>2,3</a:t>
            </a:r>
            <a:endParaRPr lang="en-US" dirty="0"/>
          </a:p>
        </p:txBody>
      </p:sp>
      <p:sp>
        <p:nvSpPr>
          <p:cNvPr id="5" name="Slide Number Placeholder 4"/>
          <p:cNvSpPr>
            <a:spLocks noGrp="1"/>
          </p:cNvSpPr>
          <p:nvPr>
            <p:ph type="sldNum" sz="quarter" idx="11"/>
          </p:nvPr>
        </p:nvSpPr>
        <p:spPr/>
        <p:txBody>
          <a:bodyPr/>
          <a:lstStyle/>
          <a:p>
            <a:pPr>
              <a:defRPr/>
            </a:pPr>
            <a:fld id="{B1CEC21B-5237-4933-83EF-7B1ECB443298}" type="slidenum">
              <a:rPr lang="en-US" smtClean="0"/>
              <a:pPr>
                <a:defRPr/>
              </a:pPr>
              <a:t>21</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consider the</a:t>
            </a:r>
            <a:r>
              <a:rPr lang="en-US" baseline="0" dirty="0" smtClean="0"/>
              <a:t> vast array of individual sensors that are watching overlapping space within the airport environment to serve different purposes, you can begin to see the limitations of silo thinking.</a:t>
            </a:r>
            <a:endParaRPr lang="en-US" dirty="0"/>
          </a:p>
        </p:txBody>
      </p:sp>
      <p:sp>
        <p:nvSpPr>
          <p:cNvPr id="4" name="Slide Number Placeholder 3"/>
          <p:cNvSpPr>
            <a:spLocks noGrp="1"/>
          </p:cNvSpPr>
          <p:nvPr>
            <p:ph type="sldNum" idx="10"/>
          </p:nvPr>
        </p:nvSpPr>
        <p:spPr/>
        <p:txBody>
          <a:bodyPr/>
          <a:lstStyle/>
          <a:p>
            <a:pPr>
              <a:defRPr/>
            </a:pPr>
            <a:fld id="{8DD159BF-E751-4496-ADBB-65A197284F71}" type="slidenum">
              <a:rPr lang="en-US" smtClean="0"/>
              <a:pPr>
                <a:defRPr/>
              </a:pPr>
              <a:t>30</a:t>
            </a:fld>
            <a:endParaRPr lang="en-US"/>
          </a:p>
        </p:txBody>
      </p:sp>
    </p:spTree>
    <p:extLst>
      <p:ext uri="{BB962C8B-B14F-4D97-AF65-F5344CB8AC3E}">
        <p14:creationId xmlns:p14="http://schemas.microsoft.com/office/powerpoint/2010/main" val="199240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marL="742950" indent="-285750" eaLnBrk="0" hangingPunct="0">
              <a:tabLst>
                <a:tab pos="723900" algn="l"/>
                <a:tab pos="1447800" algn="l"/>
                <a:tab pos="2171700" algn="l"/>
                <a:tab pos="2895600" algn="l"/>
              </a:tabLst>
              <a:defRPr sz="2400">
                <a:solidFill>
                  <a:schemeClr val="bg1"/>
                </a:solidFill>
                <a:latin typeface="Times New Roman" pitchFamily="18" charset="0"/>
              </a:defRPr>
            </a:lvl2pPr>
            <a:lvl3pPr marL="1143000" indent="-228600" eaLnBrk="0" hangingPunct="0">
              <a:tabLst>
                <a:tab pos="723900" algn="l"/>
                <a:tab pos="1447800" algn="l"/>
                <a:tab pos="2171700" algn="l"/>
                <a:tab pos="2895600" algn="l"/>
              </a:tabLst>
              <a:defRPr sz="2400">
                <a:solidFill>
                  <a:schemeClr val="bg1"/>
                </a:solidFill>
                <a:latin typeface="Times New Roman" pitchFamily="18" charset="0"/>
              </a:defRPr>
            </a:lvl3pPr>
            <a:lvl4pPr marL="1600200" indent="-228600" eaLnBrk="0" hangingPunct="0">
              <a:tabLst>
                <a:tab pos="723900" algn="l"/>
                <a:tab pos="1447800" algn="l"/>
                <a:tab pos="2171700" algn="l"/>
                <a:tab pos="2895600" algn="l"/>
              </a:tabLst>
              <a:defRPr sz="2400">
                <a:solidFill>
                  <a:schemeClr val="bg1"/>
                </a:solidFill>
                <a:latin typeface="Times New Roman" pitchFamily="18" charset="0"/>
              </a:defRPr>
            </a:lvl4pPr>
            <a:lvl5pPr marL="2057400" indent="-228600"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fld id="{9B0FC945-F5D1-412A-9A97-3B13A50B6AB8}" type="slidenum">
              <a:rPr lang="en-US" sz="1200">
                <a:solidFill>
                  <a:srgbClr val="000000"/>
                </a:solidFill>
              </a:rPr>
              <a:pPr eaLnBrk="1" hangingPunct="1"/>
              <a:t>32</a:t>
            </a:fld>
            <a:endParaRPr lang="en-US" sz="1200">
              <a:solidFill>
                <a:srgbClr val="000000"/>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when this</a:t>
            </a:r>
            <a:r>
              <a:rPr lang="en-US" baseline="0" dirty="0" smtClean="0"/>
              <a:t> is how you bought fountain drinks? </a:t>
            </a:r>
            <a:endParaRPr lang="en-US" dirty="0"/>
          </a:p>
        </p:txBody>
      </p:sp>
      <p:sp>
        <p:nvSpPr>
          <p:cNvPr id="4" name="Slide Number Placeholder 3"/>
          <p:cNvSpPr>
            <a:spLocks noGrp="1"/>
          </p:cNvSpPr>
          <p:nvPr>
            <p:ph type="sldNum" idx="10"/>
          </p:nvPr>
        </p:nvSpPr>
        <p:spPr/>
        <p:txBody>
          <a:bodyPr/>
          <a:lstStyle/>
          <a:p>
            <a:pPr>
              <a:defRPr/>
            </a:pPr>
            <a:fld id="{8DD159BF-E751-4496-ADBB-65A197284F71}" type="slidenum">
              <a:rPr lang="en-US" smtClean="0"/>
              <a:pPr>
                <a:defRPr/>
              </a:pPr>
              <a:t>34</a:t>
            </a:fld>
            <a:endParaRPr lang="en-US"/>
          </a:p>
        </p:txBody>
      </p:sp>
    </p:spTree>
    <p:extLst>
      <p:ext uri="{BB962C8B-B14F-4D97-AF65-F5344CB8AC3E}">
        <p14:creationId xmlns:p14="http://schemas.microsoft.com/office/powerpoint/2010/main" val="1704920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xfrm>
            <a:off x="1190625" y="698500"/>
            <a:ext cx="4637088" cy="3478213"/>
          </a:xfrm>
          <a:ln/>
        </p:spPr>
      </p:sp>
      <p:sp>
        <p:nvSpPr>
          <p:cNvPr id="200707" name="Rectangle 3"/>
          <p:cNvSpPr>
            <a:spLocks noGrp="1" noChangeArrowheads="1"/>
          </p:cNvSpPr>
          <p:nvPr>
            <p:ph type="body" idx="1"/>
          </p:nvPr>
        </p:nvSpPr>
        <p:spPr>
          <a:xfrm>
            <a:off x="935633" y="4416098"/>
            <a:ext cx="5134570" cy="4179383"/>
          </a:xfrm>
        </p:spPr>
        <p:txBody>
          <a:bodyPr/>
          <a:lstStyle/>
          <a:p>
            <a:r>
              <a:rPr lang="en-US" smtClean="0"/>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solidFill>
                  <a:schemeClr val="tx1"/>
                </a:solidFill>
                <a:latin typeface="Arial" pitchFamily="34" charset="0"/>
              </a:rPr>
              <a:t>Reducing the likelihood of wildlife collisions with aircraft is a multi-faceted challenge addressed by efforts depicted here.</a:t>
            </a:r>
          </a:p>
        </p:txBody>
      </p:sp>
      <p:sp>
        <p:nvSpPr>
          <p:cNvPr id="4" name="Slide Number Placeholder 3"/>
          <p:cNvSpPr>
            <a:spLocks noGrp="1"/>
          </p:cNvSpPr>
          <p:nvPr>
            <p:ph type="sldNum" idx="10"/>
          </p:nvPr>
        </p:nvSpPr>
        <p:spPr/>
        <p:txBody>
          <a:bodyPr/>
          <a:lstStyle/>
          <a:p>
            <a:pPr>
              <a:defRPr/>
            </a:pPr>
            <a:fld id="{8DD159BF-E751-4496-ADBB-65A197284F71}" type="slidenum">
              <a:rPr lang="en-US" smtClean="0"/>
              <a:pPr>
                <a:defRPr/>
              </a:pPr>
              <a:t>2</a:t>
            </a:fld>
            <a:endParaRPr lang="en-US"/>
          </a:p>
        </p:txBody>
      </p:sp>
    </p:spTree>
    <p:extLst>
      <p:ext uri="{BB962C8B-B14F-4D97-AF65-F5344CB8AC3E}">
        <p14:creationId xmlns:p14="http://schemas.microsoft.com/office/powerpoint/2010/main" val="2841145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xfrm>
            <a:off x="1190625" y="698500"/>
            <a:ext cx="4637088" cy="3478213"/>
          </a:xfrm>
          <a:ln/>
        </p:spPr>
      </p:sp>
      <p:sp>
        <p:nvSpPr>
          <p:cNvPr id="184323" name="Rectangle 3"/>
          <p:cNvSpPr>
            <a:spLocks noGrp="1" noChangeArrowheads="1"/>
          </p:cNvSpPr>
          <p:nvPr>
            <p:ph type="body" idx="1"/>
          </p:nvPr>
        </p:nvSpPr>
        <p:spPr>
          <a:xfrm>
            <a:off x="935633" y="4416098"/>
            <a:ext cx="5134570" cy="4179383"/>
          </a:xfrm>
        </p:spPr>
        <p:txBody>
          <a:bodyPr/>
          <a:lstStyle/>
          <a:p>
            <a:r>
              <a:rPr lang="en-US" dirty="0" smtClean="0"/>
              <a:t>Reporting</a:t>
            </a:r>
            <a:r>
              <a:rPr lang="en-US" baseline="0" dirty="0" smtClean="0"/>
              <a:t> is voluntary but encouraged.  </a:t>
            </a:r>
          </a:p>
          <a:p>
            <a:r>
              <a:rPr lang="en-US" baseline="0" dirty="0" smtClean="0"/>
              <a:t>Users can report strikes on a paper form, on the FAA website (http://wildlife.faa.gov), or via a special site for mobile devices at http://www.faa.gov/mobile</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Developed</a:t>
            </a:r>
            <a:r>
              <a:rPr lang="en-US" baseline="0" dirty="0" smtClean="0"/>
              <a:t> to provide a user friendly interface to accommodate significant increases in quality control/quality assurance and species identification while reducing the time it takes each report to be published to the online DB.</a:t>
            </a:r>
            <a:endParaRPr lang="en-US" dirty="0"/>
          </a:p>
        </p:txBody>
      </p:sp>
      <p:sp>
        <p:nvSpPr>
          <p:cNvPr id="4" name="Slide Number Placeholder 3"/>
          <p:cNvSpPr>
            <a:spLocks noGrp="1"/>
          </p:cNvSpPr>
          <p:nvPr>
            <p:ph type="sldNum" idx="10"/>
          </p:nvPr>
        </p:nvSpPr>
        <p:spPr/>
        <p:txBody>
          <a:bodyPr/>
          <a:lstStyle/>
          <a:p>
            <a:pPr>
              <a:defRPr/>
            </a:pPr>
            <a:fld id="{8DD159BF-E751-4496-ADBB-65A197284F71}" type="slidenum">
              <a:rPr lang="en-US" smtClean="0"/>
              <a:pPr>
                <a:defRPr/>
              </a:pPr>
              <a:t>6</a:t>
            </a:fld>
            <a:endParaRPr lang="en-US"/>
          </a:p>
        </p:txBody>
      </p:sp>
    </p:spTree>
    <p:extLst>
      <p:ext uri="{BB962C8B-B14F-4D97-AF65-F5344CB8AC3E}">
        <p14:creationId xmlns:p14="http://schemas.microsoft.com/office/powerpoint/2010/main" val="3740705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B96D3FC-E04F-4BF8-8134-E48AAEE0047F}" type="slidenum">
              <a:rPr lang="en-US"/>
              <a:pPr/>
              <a:t>8</a:t>
            </a:fld>
            <a:endParaRPr lang="en-US"/>
          </a:p>
        </p:txBody>
      </p:sp>
      <p:sp>
        <p:nvSpPr>
          <p:cNvPr id="522242" name="Rectangle 2"/>
          <p:cNvSpPr>
            <a:spLocks noGrp="1" noRot="1" noChangeAspect="1" noChangeArrowheads="1" noTextEdit="1"/>
          </p:cNvSpPr>
          <p:nvPr>
            <p:ph type="sldImg"/>
          </p:nvPr>
        </p:nvSpPr>
        <p:spPr>
          <a:xfrm>
            <a:off x="1187450" y="696913"/>
            <a:ext cx="4640263" cy="3479800"/>
          </a:xfrm>
          <a:ln/>
        </p:spPr>
      </p:sp>
      <p:sp>
        <p:nvSpPr>
          <p:cNvPr id="522243" name="Rectangle 3"/>
          <p:cNvSpPr>
            <a:spLocks noGrp="1" noChangeArrowheads="1"/>
          </p:cNvSpPr>
          <p:nvPr>
            <p:ph type="body" idx="1"/>
          </p:nvPr>
        </p:nvSpPr>
        <p:spPr>
          <a:xfrm>
            <a:off x="934721" y="4416425"/>
            <a:ext cx="5136092" cy="4179888"/>
          </a:xfrm>
        </p:spPr>
        <p:txBody>
          <a:bodyPr/>
          <a:lstStyle/>
          <a:p>
            <a:r>
              <a:rPr lang="en-US" dirty="0"/>
              <a:t>I included these </a:t>
            </a:r>
            <a:r>
              <a:rPr lang="en-US" dirty="0" smtClean="0"/>
              <a:t>figures </a:t>
            </a:r>
            <a:r>
              <a:rPr lang="en-US" dirty="0"/>
              <a:t>to show how the DB can help us understand where strike risks present themselves on the airport</a:t>
            </a:r>
            <a:r>
              <a:rPr lang="en-US" dirty="0" smtClean="0"/>
              <a:t>.</a:t>
            </a:r>
          </a:p>
          <a:p>
            <a:endParaRPr lang="en-US" dirty="0" smtClean="0"/>
          </a:p>
          <a:p>
            <a:endParaRPr lang="en-US" dirty="0" smtClean="0"/>
          </a:p>
          <a:p>
            <a:r>
              <a:rPr lang="en-US" dirty="0" smtClean="0"/>
              <a:t>UPDATE validated</a:t>
            </a:r>
            <a:r>
              <a:rPr lang="en-US" baseline="0" dirty="0" smtClean="0"/>
              <a:t> strikes figure</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marL="742950" indent="-285750" eaLnBrk="0" hangingPunct="0">
              <a:tabLst>
                <a:tab pos="723900" algn="l"/>
                <a:tab pos="1447800" algn="l"/>
                <a:tab pos="2171700" algn="l"/>
                <a:tab pos="2895600" algn="l"/>
              </a:tabLst>
              <a:defRPr sz="2400">
                <a:solidFill>
                  <a:schemeClr val="bg1"/>
                </a:solidFill>
                <a:latin typeface="Times New Roman" pitchFamily="18" charset="0"/>
              </a:defRPr>
            </a:lvl2pPr>
            <a:lvl3pPr marL="1143000" indent="-228600" eaLnBrk="0" hangingPunct="0">
              <a:tabLst>
                <a:tab pos="723900" algn="l"/>
                <a:tab pos="1447800" algn="l"/>
                <a:tab pos="2171700" algn="l"/>
                <a:tab pos="2895600" algn="l"/>
              </a:tabLst>
              <a:defRPr sz="2400">
                <a:solidFill>
                  <a:schemeClr val="bg1"/>
                </a:solidFill>
                <a:latin typeface="Times New Roman" pitchFamily="18" charset="0"/>
              </a:defRPr>
            </a:lvl3pPr>
            <a:lvl4pPr marL="1600200" indent="-228600" eaLnBrk="0" hangingPunct="0">
              <a:tabLst>
                <a:tab pos="723900" algn="l"/>
                <a:tab pos="1447800" algn="l"/>
                <a:tab pos="2171700" algn="l"/>
                <a:tab pos="2895600" algn="l"/>
              </a:tabLst>
              <a:defRPr sz="2400">
                <a:solidFill>
                  <a:schemeClr val="bg1"/>
                </a:solidFill>
                <a:latin typeface="Times New Roman" pitchFamily="18" charset="0"/>
              </a:defRPr>
            </a:lvl4pPr>
            <a:lvl5pPr marL="2057400" indent="-228600"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fld id="{0995D8F7-379A-464C-A3A4-1D2F4C889770}" type="slidenum">
              <a:rPr lang="en-US" sz="1200">
                <a:solidFill>
                  <a:srgbClr val="000000"/>
                </a:solidFill>
              </a:rPr>
              <a:pPr eaLnBrk="1" hangingPunct="1"/>
              <a:t>9</a:t>
            </a:fld>
            <a:endParaRPr lang="en-US" sz="1200">
              <a:solidFill>
                <a:srgbClr val="000000"/>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r>
              <a:rPr lang="en-US" smtClean="0"/>
              <a:t>We are now p to over 125,000 validated strike reports and on pace to have expected level of reporting for 2011.</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marL="742950" indent="-285750" eaLnBrk="0" hangingPunct="0">
              <a:tabLst>
                <a:tab pos="723900" algn="l"/>
                <a:tab pos="1447800" algn="l"/>
                <a:tab pos="2171700" algn="l"/>
                <a:tab pos="2895600" algn="l"/>
              </a:tabLst>
              <a:defRPr sz="2400">
                <a:solidFill>
                  <a:schemeClr val="bg1"/>
                </a:solidFill>
                <a:latin typeface="Times New Roman" pitchFamily="18" charset="0"/>
              </a:defRPr>
            </a:lvl2pPr>
            <a:lvl3pPr marL="1143000" indent="-228600" eaLnBrk="0" hangingPunct="0">
              <a:tabLst>
                <a:tab pos="723900" algn="l"/>
                <a:tab pos="1447800" algn="l"/>
                <a:tab pos="2171700" algn="l"/>
                <a:tab pos="2895600" algn="l"/>
              </a:tabLst>
              <a:defRPr sz="2400">
                <a:solidFill>
                  <a:schemeClr val="bg1"/>
                </a:solidFill>
                <a:latin typeface="Times New Roman" pitchFamily="18" charset="0"/>
              </a:defRPr>
            </a:lvl3pPr>
            <a:lvl4pPr marL="1600200" indent="-228600" eaLnBrk="0" hangingPunct="0">
              <a:tabLst>
                <a:tab pos="723900" algn="l"/>
                <a:tab pos="1447800" algn="l"/>
                <a:tab pos="2171700" algn="l"/>
                <a:tab pos="2895600" algn="l"/>
              </a:tabLst>
              <a:defRPr sz="2400">
                <a:solidFill>
                  <a:schemeClr val="bg1"/>
                </a:solidFill>
                <a:latin typeface="Times New Roman" pitchFamily="18" charset="0"/>
              </a:defRPr>
            </a:lvl4pPr>
            <a:lvl5pPr marL="2057400" indent="-228600"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fld id="{B1832E8D-087E-49C6-920E-627A3E3186F3}" type="slidenum">
              <a:rPr lang="en-US" sz="1200">
                <a:solidFill>
                  <a:srgbClr val="000000"/>
                </a:solidFill>
              </a:rPr>
              <a:pPr eaLnBrk="1" hangingPunct="1"/>
              <a:t>10</a:t>
            </a:fld>
            <a:endParaRPr lang="en-US" sz="1200">
              <a:solidFill>
                <a:srgbClr val="000000"/>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0"/>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marL="742950" indent="-285750" eaLnBrk="0" hangingPunct="0">
              <a:tabLst>
                <a:tab pos="723900" algn="l"/>
                <a:tab pos="1447800" algn="l"/>
                <a:tab pos="2171700" algn="l"/>
                <a:tab pos="2895600" algn="l"/>
              </a:tabLst>
              <a:defRPr sz="2400">
                <a:solidFill>
                  <a:schemeClr val="bg1"/>
                </a:solidFill>
                <a:latin typeface="Times New Roman" pitchFamily="18" charset="0"/>
              </a:defRPr>
            </a:lvl2pPr>
            <a:lvl3pPr marL="1143000" indent="-228600" eaLnBrk="0" hangingPunct="0">
              <a:tabLst>
                <a:tab pos="723900" algn="l"/>
                <a:tab pos="1447800" algn="l"/>
                <a:tab pos="2171700" algn="l"/>
                <a:tab pos="2895600" algn="l"/>
              </a:tabLst>
              <a:defRPr sz="2400">
                <a:solidFill>
                  <a:schemeClr val="bg1"/>
                </a:solidFill>
                <a:latin typeface="Times New Roman" pitchFamily="18" charset="0"/>
              </a:defRPr>
            </a:lvl3pPr>
            <a:lvl4pPr marL="1600200" indent="-228600" eaLnBrk="0" hangingPunct="0">
              <a:tabLst>
                <a:tab pos="723900" algn="l"/>
                <a:tab pos="1447800" algn="l"/>
                <a:tab pos="2171700" algn="l"/>
                <a:tab pos="2895600" algn="l"/>
              </a:tabLst>
              <a:defRPr sz="2400">
                <a:solidFill>
                  <a:schemeClr val="bg1"/>
                </a:solidFill>
                <a:latin typeface="Times New Roman" pitchFamily="18" charset="0"/>
              </a:defRPr>
            </a:lvl4pPr>
            <a:lvl5pPr marL="2057400" indent="-228600"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fld id="{0B7CFEBE-8386-462A-B8EB-8F8592F4CCED}" type="slidenum">
              <a:rPr lang="en-US" sz="1200">
                <a:solidFill>
                  <a:srgbClr val="000000"/>
                </a:solidFill>
              </a:rPr>
              <a:pPr eaLnBrk="1" hangingPunct="1"/>
              <a:t>11</a:t>
            </a:fld>
            <a:endParaRPr lang="en-US" sz="1200">
              <a:solidFill>
                <a:srgbClr val="000000"/>
              </a:solidFill>
            </a:endParaRPr>
          </a:p>
        </p:txBody>
      </p:sp>
      <p:sp>
        <p:nvSpPr>
          <p:cNvPr id="44035" name="Text Box 2"/>
          <p:cNvSpPr txBox="1">
            <a:spLocks noChangeArrowheads="1"/>
          </p:cNvSpPr>
          <p:nvPr/>
        </p:nvSpPr>
        <p:spPr bwMode="auto">
          <a:xfrm>
            <a:off x="1132699" y="696914"/>
            <a:ext cx="4746626" cy="34829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marL="1600200" indent="-228600"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eaLnBrk="1" hangingPunct="1"/>
            <a:endParaRPr lang="en-US"/>
          </a:p>
        </p:txBody>
      </p:sp>
      <p:sp>
        <p:nvSpPr>
          <p:cNvPr id="44036" name="Rectangle 3"/>
          <p:cNvSpPr>
            <a:spLocks noGrp="1" noChangeArrowheads="1"/>
          </p:cNvSpPr>
          <p:nvPr>
            <p:ph type="body"/>
          </p:nvPr>
        </p:nvSpPr>
        <p:spPr>
          <a:xfrm>
            <a:off x="934720" y="4416426"/>
            <a:ext cx="5136092" cy="4181475"/>
          </a:xfrm>
          <a:noFill/>
        </p:spPr>
        <p:txBody>
          <a:bodyPr wrap="none" anchor="ctr"/>
          <a:lstStyle/>
          <a:p>
            <a:pPr lvl="1"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200" kern="1200" dirty="0" smtClean="0">
                <a:solidFill>
                  <a:srgbClr val="000000"/>
                </a:solidFill>
                <a:effectLst/>
                <a:latin typeface="Times New Roman" pitchFamily="18" charset="0"/>
                <a:ea typeface="+mn-ea"/>
                <a:cs typeface="+mn-cs"/>
              </a:rPr>
              <a:t>To exploit the sensory and perception capabilities of birds in deterring them from aircraft and other selected locations, we must first quantify those capabilities. </a:t>
            </a:r>
          </a:p>
          <a:p>
            <a:pPr lvl="1"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200" kern="1200" dirty="0" smtClean="0">
                <a:solidFill>
                  <a:srgbClr val="000000"/>
                </a:solidFill>
                <a:effectLst/>
                <a:latin typeface="Times New Roman" pitchFamily="18" charset="0"/>
                <a:ea typeface="+mn-ea"/>
                <a:cs typeface="+mn-cs"/>
              </a:rPr>
              <a:t>The sensitivities of birds to visual (</a:t>
            </a:r>
            <a:r>
              <a:rPr lang="en-GB" sz="1200" kern="1200" dirty="0" err="1" smtClean="0">
                <a:solidFill>
                  <a:srgbClr val="000000"/>
                </a:solidFill>
                <a:effectLst/>
                <a:latin typeface="Times New Roman" pitchFamily="18" charset="0"/>
                <a:ea typeface="+mn-ea"/>
                <a:cs typeface="+mn-cs"/>
              </a:rPr>
              <a:t>color</a:t>
            </a:r>
            <a:r>
              <a:rPr lang="en-GB" sz="1200" kern="1200" dirty="0" smtClean="0">
                <a:solidFill>
                  <a:srgbClr val="000000"/>
                </a:solidFill>
                <a:effectLst/>
                <a:latin typeface="Times New Roman" pitchFamily="18" charset="0"/>
                <a:ea typeface="+mn-ea"/>
                <a:cs typeface="+mn-cs"/>
              </a:rPr>
              <a:t>, </a:t>
            </a:r>
            <a:r>
              <a:rPr lang="en-GB" sz="1200" kern="1200" dirty="0" err="1" smtClean="0">
                <a:solidFill>
                  <a:srgbClr val="000000"/>
                </a:solidFill>
                <a:effectLst/>
                <a:latin typeface="Times New Roman" pitchFamily="18" charset="0"/>
                <a:ea typeface="+mn-ea"/>
                <a:cs typeface="+mn-cs"/>
              </a:rPr>
              <a:t>color</a:t>
            </a:r>
            <a:r>
              <a:rPr lang="en-GB" sz="1200" kern="1200" dirty="0" smtClean="0">
                <a:solidFill>
                  <a:srgbClr val="000000"/>
                </a:solidFill>
                <a:effectLst/>
                <a:latin typeface="Times New Roman" pitchFamily="18" charset="0"/>
                <a:ea typeface="+mn-ea"/>
                <a:cs typeface="+mn-cs"/>
              </a:rPr>
              <a:t> combinations, pattern, pulse rate) information are known for only a few species; most of these are either small songbirds or domestic species (e.g., chickens, ducks, pigeons).</a:t>
            </a:r>
            <a:endParaRPr lang="en-US" sz="1800" dirty="0" smtClean="0"/>
          </a:p>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sz="2400">
                <a:solidFill>
                  <a:schemeClr val="bg1"/>
                </a:solidFill>
                <a:latin typeface="Times New Roman" pitchFamily="18" charset="0"/>
              </a:defRPr>
            </a:lvl1pPr>
            <a:lvl2pPr marL="742950" indent="-285750" eaLnBrk="0" hangingPunct="0">
              <a:tabLst>
                <a:tab pos="723900" algn="l"/>
                <a:tab pos="1447800" algn="l"/>
                <a:tab pos="2171700" algn="l"/>
                <a:tab pos="2895600" algn="l"/>
              </a:tabLst>
              <a:defRPr sz="2400">
                <a:solidFill>
                  <a:schemeClr val="bg1"/>
                </a:solidFill>
                <a:latin typeface="Times New Roman" pitchFamily="18" charset="0"/>
              </a:defRPr>
            </a:lvl2pPr>
            <a:lvl3pPr marL="1143000" indent="-228600" eaLnBrk="0" hangingPunct="0">
              <a:tabLst>
                <a:tab pos="723900" algn="l"/>
                <a:tab pos="1447800" algn="l"/>
                <a:tab pos="2171700" algn="l"/>
                <a:tab pos="2895600" algn="l"/>
              </a:tabLst>
              <a:defRPr sz="2400">
                <a:solidFill>
                  <a:schemeClr val="bg1"/>
                </a:solidFill>
                <a:latin typeface="Times New Roman" pitchFamily="18" charset="0"/>
              </a:defRPr>
            </a:lvl3pPr>
            <a:lvl4pPr marL="1600200" indent="-228600" eaLnBrk="0" hangingPunct="0">
              <a:tabLst>
                <a:tab pos="723900" algn="l"/>
                <a:tab pos="1447800" algn="l"/>
                <a:tab pos="2171700" algn="l"/>
                <a:tab pos="2895600" algn="l"/>
              </a:tabLst>
              <a:defRPr sz="2400">
                <a:solidFill>
                  <a:schemeClr val="bg1"/>
                </a:solidFill>
                <a:latin typeface="Times New Roman" pitchFamily="18" charset="0"/>
              </a:defRPr>
            </a:lvl4pPr>
            <a:lvl5pPr marL="2057400" indent="-228600" eaLnBrk="0" hangingPunct="0">
              <a:tabLst>
                <a:tab pos="723900" algn="l"/>
                <a:tab pos="1447800" algn="l"/>
                <a:tab pos="2171700" algn="l"/>
                <a:tab pos="2895600" algn="l"/>
              </a:tabLst>
              <a:defRPr sz="2400">
                <a:solidFill>
                  <a:schemeClr val="bg1"/>
                </a:solidFill>
                <a:latin typeface="Times New Roman" pitchFamily="18"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Times New Roman" pitchFamily="18" charset="0"/>
              </a:defRPr>
            </a:lvl9pPr>
          </a:lstStyle>
          <a:p>
            <a:pPr eaLnBrk="1" hangingPunct="1"/>
            <a:fld id="{4D79670A-C6B9-401A-92A8-8F5FE41634B4}" type="slidenum">
              <a:rPr lang="en-US" sz="1200">
                <a:solidFill>
                  <a:srgbClr val="000000"/>
                </a:solidFill>
              </a:rPr>
              <a:pPr eaLnBrk="1" hangingPunct="1"/>
              <a:t>13</a:t>
            </a:fld>
            <a:endParaRPr lang="en-US" sz="1200">
              <a:solidFill>
                <a:srgbClr val="000000"/>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3545" name="Picture 108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49" r="31892"/>
          <a:stretch/>
        </p:blipFill>
        <p:spPr bwMode="auto">
          <a:xfrm>
            <a:off x="5577840" y="-1832"/>
            <a:ext cx="3566160" cy="6861665"/>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sp>
        <p:nvSpPr>
          <p:cNvPr id="63515" name="Text Box 1051"/>
          <p:cNvSpPr txBox="1">
            <a:spLocks noChangeArrowheads="1"/>
          </p:cNvSpPr>
          <p:nvPr userDrawn="1"/>
        </p:nvSpPr>
        <p:spPr bwMode="auto">
          <a:xfrm>
            <a:off x="427038" y="4497388"/>
            <a:ext cx="4822825"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spcBef>
                <a:spcPct val="50000"/>
              </a:spcBef>
              <a:buClrTx/>
              <a:buSzTx/>
              <a:buFontTx/>
              <a:buNone/>
            </a:pPr>
            <a:r>
              <a:rPr lang="en-US" sz="1600" dirty="0">
                <a:solidFill>
                  <a:srgbClr val="1D2F68"/>
                </a:solidFill>
                <a:latin typeface="Arial" charset="0"/>
              </a:rPr>
              <a:t>Presented to:</a:t>
            </a:r>
          </a:p>
          <a:p>
            <a:pPr defTabSz="914400">
              <a:spcBef>
                <a:spcPct val="50000"/>
              </a:spcBef>
              <a:buClrTx/>
              <a:buSzTx/>
              <a:buFontTx/>
              <a:buNone/>
            </a:pPr>
            <a:r>
              <a:rPr lang="en-US" sz="1600" dirty="0">
                <a:solidFill>
                  <a:srgbClr val="1D2F68"/>
                </a:solidFill>
                <a:latin typeface="Arial" charset="0"/>
              </a:rPr>
              <a:t>By:</a:t>
            </a:r>
          </a:p>
          <a:p>
            <a:pPr defTabSz="914400">
              <a:spcBef>
                <a:spcPct val="50000"/>
              </a:spcBef>
              <a:buClrTx/>
              <a:buSzTx/>
              <a:buFontTx/>
              <a:buNone/>
            </a:pPr>
            <a:r>
              <a:rPr lang="en-US" sz="1600" dirty="0">
                <a:solidFill>
                  <a:srgbClr val="1D2F68"/>
                </a:solidFill>
                <a:latin typeface="Arial" charset="0"/>
              </a:rPr>
              <a:t>Date:</a:t>
            </a:r>
          </a:p>
        </p:txBody>
      </p:sp>
      <p:grpSp>
        <p:nvGrpSpPr>
          <p:cNvPr id="63544" name="Group 1080"/>
          <p:cNvGrpSpPr>
            <a:grpSpLocks/>
          </p:cNvGrpSpPr>
          <p:nvPr userDrawn="1"/>
        </p:nvGrpSpPr>
        <p:grpSpPr bwMode="auto">
          <a:xfrm>
            <a:off x="5873750" y="271463"/>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a:lnSpc>
                  <a:spcPct val="85000"/>
                </a:lnSpc>
                <a:buClrTx/>
                <a:buSzTx/>
                <a:buFontTx/>
                <a:buNone/>
              </a:pPr>
              <a:r>
                <a:rPr lang="en-US" sz="1800" b="1">
                  <a:solidFill>
                    <a:srgbClr val="FFFFFF"/>
                  </a:solidFill>
                  <a:latin typeface="Arial" charset="0"/>
                </a:rPr>
                <a:t>Federal Aviation</a:t>
              </a:r>
            </a:p>
            <a:p>
              <a:pPr defTabSz="914400">
                <a:lnSpc>
                  <a:spcPct val="85000"/>
                </a:lnSpc>
                <a:buClrTx/>
                <a:buSzTx/>
                <a:buFontTx/>
                <a:buNone/>
              </a:pPr>
              <a:r>
                <a:rPr lang="en-US" sz="1800" b="1">
                  <a:solidFill>
                    <a:srgbClr val="FFFFFF"/>
                  </a:solidFill>
                  <a:latin typeface="Arial" charset="0"/>
                </a:rPr>
                <a:t>Administration</a:t>
              </a:r>
            </a:p>
          </p:txBody>
        </p:sp>
      </p:grpSp>
    </p:spTree>
    <p:extLst>
      <p:ext uri="{BB962C8B-B14F-4D97-AF65-F5344CB8AC3E}">
        <p14:creationId xmlns:p14="http://schemas.microsoft.com/office/powerpoint/2010/main" val="37289511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47A87BB-B9F1-47FD-B09A-2BD6E4358DF1}" type="datetimeFigureOut">
              <a:rPr lang="en-US">
                <a:solidFill>
                  <a:prstClr val="white">
                    <a:tint val="75000"/>
                  </a:prstClr>
                </a:solidFill>
              </a:rPr>
              <a:pPr>
                <a:defRPr/>
              </a:pPr>
              <a:t>9/11/2013</a:t>
            </a:fld>
            <a:endParaRPr lang="en-US">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CE2BC70-40AA-4F05-896D-C2D5A23F9A4F}"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852931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AF5D877-CF8E-4376-8317-E7E69F9AA61F}" type="datetimeFigureOut">
              <a:rPr lang="en-US">
                <a:solidFill>
                  <a:prstClr val="white">
                    <a:tint val="75000"/>
                  </a:prstClr>
                </a:solidFill>
              </a:rPr>
              <a:pPr>
                <a:defRPr/>
              </a:pPr>
              <a:t>9/11/2013</a:t>
            </a:fld>
            <a:endParaRPr lang="en-US">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9F40563-DCEC-4A0B-AB58-EABC896605CF}"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956329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A524ABE-D3B9-4ADC-A59A-08332B7499F4}" type="datetimeFigureOut">
              <a:rPr lang="en-US">
                <a:solidFill>
                  <a:prstClr val="white">
                    <a:tint val="75000"/>
                  </a:prstClr>
                </a:solidFill>
              </a:rPr>
              <a:pPr>
                <a:defRPr/>
              </a:pPr>
              <a:t>9/11/2013</a:t>
            </a:fld>
            <a:endParaRPr lang="en-US">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7E8330C-A48D-4330-82F0-ABF575AECC43}"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53924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812E6BC-5A64-417C-B08D-1100D908EBE4}" type="datetimeFigureOut">
              <a:rPr lang="en-US">
                <a:solidFill>
                  <a:prstClr val="white">
                    <a:tint val="75000"/>
                  </a:prstClr>
                </a:solidFill>
              </a:rPr>
              <a:pPr>
                <a:defRPr/>
              </a:pPr>
              <a:t>9/11/2013</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11D9C0A-9035-48BA-829C-ED45FDBF04E0}"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26506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71EF218-E9B2-4206-8E87-29697098027C}" type="datetimeFigureOut">
              <a:rPr lang="en-US">
                <a:solidFill>
                  <a:prstClr val="white">
                    <a:tint val="75000"/>
                  </a:prstClr>
                </a:solidFill>
              </a:rPr>
              <a:pPr>
                <a:defRPr/>
              </a:pPr>
              <a:t>9/11/2013</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6BAC0E0-2531-4231-8DCD-CBCDF7735A00}"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699406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8E6E30-7C52-44AE-813D-5AC4B5040DB1}" type="datetimeFigureOut">
              <a:rPr lang="en-US">
                <a:solidFill>
                  <a:prstClr val="white">
                    <a:tint val="75000"/>
                  </a:prstClr>
                </a:solidFill>
              </a:rPr>
              <a:pPr>
                <a:defRPr/>
              </a:pPr>
              <a:t>9/11/2013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6F1218-7A9D-4659-8A6E-9C626FCEE2A3}"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562511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919053-80EE-4BE5-8ABB-94289F84AC8F}" type="datetimeFigureOut">
              <a:rPr lang="en-US">
                <a:solidFill>
                  <a:prstClr val="white">
                    <a:tint val="75000"/>
                  </a:prstClr>
                </a:solidFill>
              </a:rPr>
              <a:pPr>
                <a:defRPr/>
              </a:pPr>
              <a:t>9/11/2013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47EFCF-211E-474E-8662-926A6C47C485}"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906267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4938" cy="4384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2638" y="1508125"/>
            <a:ext cx="3946525" cy="4384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7A807C6D-85D4-4D71-A29F-59FDE4C25A55}" type="slidenum">
              <a:rPr lang="en-US"/>
              <a:pPr>
                <a:defRPr/>
              </a:pPr>
              <a:t>‹#›</a:t>
            </a:fld>
            <a:endParaRPr lang="en-US"/>
          </a:p>
        </p:txBody>
      </p:sp>
    </p:spTree>
    <p:extLst>
      <p:ext uri="{BB962C8B-B14F-4D97-AF65-F5344CB8AC3E}">
        <p14:creationId xmlns:p14="http://schemas.microsoft.com/office/powerpoint/2010/main" val="2183598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119C8171-7B10-4481-AEC5-8542349D961D}" type="slidenum">
              <a:rPr lang="en-US"/>
              <a:pPr>
                <a:defRPr/>
              </a:pPr>
              <a:t>‹#›</a:t>
            </a:fld>
            <a:endParaRPr lang="en-US"/>
          </a:p>
        </p:txBody>
      </p:sp>
    </p:spTree>
    <p:extLst>
      <p:ext uri="{BB962C8B-B14F-4D97-AF65-F5344CB8AC3E}">
        <p14:creationId xmlns:p14="http://schemas.microsoft.com/office/powerpoint/2010/main" val="1974554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109A781B-EADE-4FD8-8D43-BAEF00A25E59}" type="slidenum">
              <a:rPr lang="en-US"/>
              <a:pPr>
                <a:defRPr/>
              </a:pPr>
              <a:t>‹#›</a:t>
            </a:fld>
            <a:endParaRPr lang="en-US"/>
          </a:p>
        </p:txBody>
      </p:sp>
    </p:spTree>
    <p:extLst>
      <p:ext uri="{BB962C8B-B14F-4D97-AF65-F5344CB8AC3E}">
        <p14:creationId xmlns:p14="http://schemas.microsoft.com/office/powerpoint/2010/main" val="624115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043A8DCC-447B-4B76-B3C7-2720EDC87BAD}" type="slidenum">
              <a:rPr lang="en-US"/>
              <a:pPr>
                <a:defRPr/>
              </a:pPr>
              <a:t>‹#›</a:t>
            </a:fld>
            <a:endParaRPr lang="en-US"/>
          </a:p>
        </p:txBody>
      </p:sp>
    </p:spTree>
    <p:extLst>
      <p:ext uri="{BB962C8B-B14F-4D97-AF65-F5344CB8AC3E}">
        <p14:creationId xmlns:p14="http://schemas.microsoft.com/office/powerpoint/2010/main" val="641541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50DDC04-A2D4-48A4-B227-8C03AE8D57AF}" type="datetimeFigureOut">
              <a:rPr lang="en-US">
                <a:solidFill>
                  <a:prstClr val="white">
                    <a:tint val="75000"/>
                  </a:prstClr>
                </a:solidFill>
              </a:rPr>
              <a:pPr>
                <a:defRPr/>
              </a:pPr>
              <a:t>9/11/2013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35D81E6-F6C2-47E5-B9B0-B0A9B6132628}"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533481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B12E50-985C-4EA1-9DA7-C668295D2628}" type="datetimeFigureOut">
              <a:rPr lang="en-US">
                <a:solidFill>
                  <a:prstClr val="white">
                    <a:tint val="75000"/>
                  </a:prstClr>
                </a:solidFill>
              </a:rPr>
              <a:pPr>
                <a:defRPr/>
              </a:pPr>
              <a:t>9/11/2013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1ECF756-5B32-421C-91EF-17C47C1D7B66}"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288441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3A7B5A5-DCB4-4ABF-BF1E-CFDC8AE1613E}" type="datetimeFigureOut">
              <a:rPr lang="en-US">
                <a:solidFill>
                  <a:prstClr val="white">
                    <a:tint val="75000"/>
                  </a:prstClr>
                </a:solidFill>
              </a:rPr>
              <a:pPr>
                <a:defRPr/>
              </a:pPr>
              <a:t>9/11/2013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EA8017-E9FD-4FA1-8A87-CC9875E2ECFD}"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4085045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1F3B009-A69A-42CA-83C7-6807B0BA3A97}" type="datetimeFigureOut">
              <a:rPr lang="en-US">
                <a:solidFill>
                  <a:prstClr val="white">
                    <a:tint val="75000"/>
                  </a:prstClr>
                </a:solidFill>
              </a:rPr>
              <a:pPr>
                <a:defRPr/>
              </a:pPr>
              <a:t>9/11/2013</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4D92D9-54D5-43F2-B49C-3C6662E3C380}"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4247865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w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spcBef>
                <a:spcPct val="50000"/>
              </a:spcBef>
              <a:buClrTx/>
              <a:buSzTx/>
              <a:buFontTx/>
              <a:buChar char="•"/>
            </a:pPr>
            <a:endParaRPr lang="en-US">
              <a:solidFill>
                <a:srgbClr val="000000"/>
              </a:solidFill>
              <a:latin typeface="Arial" charset="0"/>
            </a:endParaRPr>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pPr defTabSz="914400">
              <a:buClrTx/>
              <a:buSzTx/>
            </a:pPr>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lumMod val="65000"/>
                  </a:schemeClr>
                </a:solidFill>
                <a:latin typeface="Times New Roman" pitchFamily="18" charset="0"/>
              </a:defRPr>
            </a:lvl1pPr>
          </a:lstStyle>
          <a:p>
            <a:pPr defTabSz="914400">
              <a:buClrTx/>
              <a:buSzTx/>
            </a:pPr>
            <a:endParaRPr lang="en-US" dirty="0">
              <a:solidFill>
                <a:srgbClr val="FFFFFF">
                  <a:lumMod val="65000"/>
                </a:srgbClr>
              </a:solidFill>
            </a:endParaRPr>
          </a:p>
        </p:txBody>
      </p:sp>
      <p:sp>
        <p:nvSpPr>
          <p:cNvPr id="56331" name="Rectangle 11"/>
          <p:cNvSpPr>
            <a:spLocks noGrp="1" noChangeArrowheads="1"/>
          </p:cNvSpPr>
          <p:nvPr>
            <p:ph type="sldNum" sz="quarter" idx="4"/>
          </p:nvPr>
        </p:nvSpPr>
        <p:spPr bwMode="auto">
          <a:xfrm>
            <a:off x="665116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lumMod val="65000"/>
                  </a:schemeClr>
                </a:solidFill>
                <a:latin typeface="Times New Roman" pitchFamily="18" charset="0"/>
              </a:defRPr>
            </a:lvl1pPr>
          </a:lstStyle>
          <a:p>
            <a:pPr defTabSz="914400">
              <a:buClrTx/>
              <a:buSzTx/>
            </a:pPr>
            <a:fld id="{74438B1A-AF1B-4C8B-993E-1BADE62A2451}" type="slidenum">
              <a:rPr lang="en-US" smtClean="0">
                <a:solidFill>
                  <a:srgbClr val="FFFFFF">
                    <a:lumMod val="65000"/>
                  </a:srgbClr>
                </a:solidFill>
              </a:rPr>
              <a:pPr defTabSz="914400">
                <a:buClrTx/>
                <a:buSzTx/>
              </a:pPr>
              <a:t>‹#›</a:t>
            </a:fld>
            <a:endParaRPr lang="en-US" dirty="0">
              <a:solidFill>
                <a:srgbClr val="FFFFFF">
                  <a:lumMod val="65000"/>
                </a:srgbClr>
              </a:solidFill>
            </a:endParaRPr>
          </a:p>
        </p:txBody>
      </p:sp>
      <p:grpSp>
        <p:nvGrpSpPr>
          <p:cNvPr id="56345" name="Group 25"/>
          <p:cNvGrpSpPr>
            <a:grpSpLocks/>
          </p:cNvGrpSpPr>
          <p:nvPr/>
        </p:nvGrpSpPr>
        <p:grpSpPr bwMode="auto">
          <a:xfrm>
            <a:off x="5708650" y="6126158"/>
            <a:ext cx="2047875" cy="660400"/>
            <a:chOff x="3596" y="3859"/>
            <a:chExt cx="1290" cy="416"/>
          </a:xfrm>
        </p:grpSpPr>
        <p:pic>
          <p:nvPicPr>
            <p:cNvPr id="56346" name="Picture 26"/>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a:lnSpc>
                  <a:spcPct val="85000"/>
                </a:lnSpc>
                <a:buClrTx/>
                <a:buSzTx/>
                <a:buFontTx/>
                <a:buNone/>
              </a:pPr>
              <a:r>
                <a:rPr lang="en-US" sz="1200" b="1" dirty="0">
                  <a:solidFill>
                    <a:srgbClr val="FFFFFF"/>
                  </a:solidFill>
                  <a:latin typeface="Arial" charset="0"/>
                </a:rPr>
                <a:t>Federal Aviation</a:t>
              </a:r>
            </a:p>
            <a:p>
              <a:pPr defTabSz="914400">
                <a:lnSpc>
                  <a:spcPct val="85000"/>
                </a:lnSpc>
                <a:buClrTx/>
                <a:buSzTx/>
                <a:buFontTx/>
                <a:buNone/>
              </a:pPr>
              <a:r>
                <a:rPr lang="en-US" sz="1200" b="1" dirty="0">
                  <a:solidFill>
                    <a:srgbClr val="FFFFFF"/>
                  </a:solidFill>
                  <a:latin typeface="Arial" charset="0"/>
                </a:rPr>
                <a:t>Administration</a:t>
              </a:r>
            </a:p>
          </p:txBody>
        </p:sp>
      </p:grpSp>
      <p:sp>
        <p:nvSpPr>
          <p:cNvPr id="56349" name="Text Box 29" hidden="1"/>
          <p:cNvSpPr txBox="1">
            <a:spLocks noChangeArrowheads="1"/>
          </p:cNvSpPr>
          <p:nvPr/>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spcBef>
                <a:spcPct val="50000"/>
              </a:spcBef>
              <a:buClrTx/>
              <a:buSzTx/>
              <a:buFontTx/>
              <a:buNone/>
            </a:pPr>
            <a:r>
              <a:rPr lang="en-US" sz="1200" b="1" dirty="0">
                <a:solidFill>
                  <a:srgbClr val="C0C0C0"/>
                </a:solidFill>
                <a:latin typeface="Arial" charset="0"/>
              </a:rPr>
              <a:t>&lt;Presentation Title – Change on Master Slide&gt;</a:t>
            </a:r>
            <a:endParaRPr lang="en-US" sz="1200" dirty="0">
              <a:solidFill>
                <a:srgbClr val="C0C0C0"/>
              </a:solidFill>
              <a:latin typeface="Arial" charset="0"/>
            </a:endParaRPr>
          </a:p>
        </p:txBody>
      </p:sp>
      <p:sp>
        <p:nvSpPr>
          <p:cNvPr id="56350" name="Text Box 30" hidden="1"/>
          <p:cNvSpPr txBox="1">
            <a:spLocks noChangeArrowheads="1"/>
          </p:cNvSpPr>
          <p:nvPr/>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spcBef>
                <a:spcPct val="50000"/>
              </a:spcBef>
              <a:buClrTx/>
              <a:buSzTx/>
              <a:buFontTx/>
              <a:buNone/>
            </a:pPr>
            <a:r>
              <a:rPr lang="en-US" sz="1200" dirty="0">
                <a:solidFill>
                  <a:srgbClr val="C0C0C0"/>
                </a:solidFill>
                <a:latin typeface="Arial" charset="0"/>
              </a:rPr>
              <a:t>&lt;Date of Presentation – Change on Master Slide&gt;</a:t>
            </a:r>
          </a:p>
        </p:txBody>
      </p:sp>
    </p:spTree>
    <p:extLst>
      <p:ext uri="{BB962C8B-B14F-4D97-AF65-F5344CB8AC3E}">
        <p14:creationId xmlns:p14="http://schemas.microsoft.com/office/powerpoint/2010/main" val="2777028100"/>
      </p:ext>
    </p:extLst>
  </p:cSld>
  <p:clrMap bg1="lt1" tx1="dk1" bg2="lt2" tx2="dk2" accent1="accent1" accent2="accent2" accent3="accent3" accent4="accent4" accent5="accent5" accent6="accent6" hlink="hlink" folHlink="folHlink"/>
  <p:sldLayoutIdLst>
    <p:sldLayoutId id="2147483674" r:id="rId1"/>
    <p:sldLayoutId id="2147483677" r:id="rId2"/>
    <p:sldLayoutId id="2147483678" r:id="rId3"/>
    <p:sldLayoutId id="2147483679" r:id="rId4"/>
    <p:sldLayoutId id="2147483681" r:id="rId5"/>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defTabSz="914400">
              <a:buClrTx/>
              <a:buSzTx/>
              <a:buFontTx/>
              <a:buNone/>
              <a:defRPr/>
            </a:pPr>
            <a:fld id="{704AFE08-3FD1-46F5-9330-15C81FB27074}" type="datetimeFigureOut">
              <a:rPr lang="en-US">
                <a:solidFill>
                  <a:prstClr val="white">
                    <a:tint val="75000"/>
                  </a:prstClr>
                </a:solidFill>
              </a:rPr>
              <a:pPr defTabSz="914400">
                <a:buClrTx/>
                <a:buSzTx/>
                <a:buFontTx/>
                <a:buNone/>
                <a:defRPr/>
              </a:pPr>
              <a:t>9/11/2013</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defTabSz="914400">
              <a:buClrTx/>
              <a:buSzTx/>
              <a:buFontTx/>
              <a:buNone/>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defTabSz="914400">
              <a:buClrTx/>
              <a:buSzTx/>
              <a:buFontTx/>
              <a:buNone/>
              <a:defRPr/>
            </a:pPr>
            <a:fld id="{D76A6C6D-CDEE-4A8C-BEBF-FEB961266B0E}" type="slidenum">
              <a:rPr lang="en-US">
                <a:solidFill>
                  <a:prstClr val="white">
                    <a:tint val="75000"/>
                  </a:prstClr>
                </a:solidFill>
              </a:rPr>
              <a:pPr defTabSz="914400">
                <a:buClrTx/>
                <a:buSzTx/>
                <a:buFontTx/>
                <a:buNone/>
                <a:defRPr/>
              </a:pPr>
              <a:t>‹#›</a:t>
            </a:fld>
            <a:endParaRPr lang="en-US">
              <a:solidFill>
                <a:prstClr val="white">
                  <a:tint val="75000"/>
                </a:prstClr>
              </a:solidFill>
            </a:endParaRPr>
          </a:p>
        </p:txBody>
      </p:sp>
    </p:spTree>
    <p:extLst>
      <p:ext uri="{BB962C8B-B14F-4D97-AF65-F5344CB8AC3E}">
        <p14:creationId xmlns:p14="http://schemas.microsoft.com/office/powerpoint/2010/main" val="719163213"/>
      </p:ext>
    </p:extLst>
  </p:cSld>
  <p:clrMap bg1="dk1" tx1="lt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5.pn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notesSlide" Target="../notesSlides/notesSlide10.xml"/><Relationship Id="rId16" Type="http://schemas.openxmlformats.org/officeDocument/2006/relationships/image" Target="../media/image38.jpg"/><Relationship Id="rId1" Type="http://schemas.openxmlformats.org/officeDocument/2006/relationships/slideLayout" Target="../slideLayouts/slideLayout1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37.jpeg"/><Relationship Id="rId10" Type="http://schemas.openxmlformats.org/officeDocument/2006/relationships/image" Target="../media/image32.JP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5.pn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notesSlide" Target="../notesSlides/notesSlide15.xml"/><Relationship Id="rId16" Type="http://schemas.openxmlformats.org/officeDocument/2006/relationships/image" Target="../media/image38.jpg"/><Relationship Id="rId1" Type="http://schemas.openxmlformats.org/officeDocument/2006/relationships/slideLayout" Target="../slideLayouts/slideLayout4.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37.jpeg"/><Relationship Id="rId10" Type="http://schemas.openxmlformats.org/officeDocument/2006/relationships/image" Target="../media/image32.JP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8.jpe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ctrTitle"/>
          </p:nvPr>
        </p:nvSpPr>
        <p:spPr/>
        <p:txBody>
          <a:bodyPr/>
          <a:lstStyle/>
          <a:p>
            <a:r>
              <a:rPr lang="en-US" dirty="0" smtClean="0">
                <a:effectLst>
                  <a:outerShdw blurRad="38100" dist="38100" dir="2700000" algn="tl">
                    <a:srgbClr val="000000">
                      <a:alpha val="43137"/>
                    </a:srgbClr>
                  </a:outerShdw>
                </a:effectLst>
              </a:rPr>
              <a:t>Airport Technology R&amp;D Team</a:t>
            </a:r>
          </a:p>
        </p:txBody>
      </p:sp>
      <p:sp>
        <p:nvSpPr>
          <p:cNvPr id="4098" name="Rectangle 2"/>
          <p:cNvSpPr>
            <a:spLocks noGrp="1" noChangeArrowheads="1"/>
          </p:cNvSpPr>
          <p:nvPr>
            <p:ph type="subTitle" idx="1"/>
          </p:nvPr>
        </p:nvSpPr>
        <p:spPr/>
        <p:txBody>
          <a:bodyPr lIns="90000" tIns="46800" rIns="90000" bIns="46800"/>
          <a:lstStyle/>
          <a:p>
            <a:pPr marL="0" indent="0" eaLnBrk="1" hangingPunct="1">
              <a:lnSpc>
                <a:spcPct val="80000"/>
              </a:lnSpc>
              <a:spcBef>
                <a:spcPts val="800"/>
              </a:spcBef>
              <a:buClr>
                <a:srgbClr val="FFCC00"/>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dirty="0" smtClean="0">
              <a:solidFill>
                <a:srgbClr val="FFCC00"/>
              </a:solidFill>
            </a:endParaRPr>
          </a:p>
          <a:p>
            <a:pPr marL="0" indent="0" eaLnBrk="1" hangingPunct="1">
              <a:lnSpc>
                <a:spcPct val="80000"/>
              </a:lnSpc>
              <a:spcBef>
                <a:spcPts val="800"/>
              </a:spcBef>
              <a:buClr>
                <a:srgbClr val="FFCC00"/>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smtClean="0">
                <a:solidFill>
                  <a:srgbClr val="0033CC"/>
                </a:solidFill>
                <a:effectLst>
                  <a:outerShdw blurRad="38100" dist="38100" dir="2700000" algn="tl">
                    <a:srgbClr val="000000"/>
                  </a:outerShdw>
                </a:effectLst>
              </a:rPr>
              <a:t>RPD-150: Wildlife Hazard Mitigation R&amp;D</a:t>
            </a:r>
          </a:p>
          <a:p>
            <a:pPr marL="0" indent="0" eaLnBrk="1" hangingPunct="1">
              <a:lnSpc>
                <a:spcPct val="80000"/>
              </a:lnSpc>
              <a:spcBef>
                <a:spcPts val="800"/>
              </a:spcBef>
              <a:buClr>
                <a:srgbClr val="FFCC00"/>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dirty="0" smtClean="0">
              <a:solidFill>
                <a:srgbClr val="FF3300"/>
              </a:solidFill>
              <a:effectLst>
                <a:outerShdw blurRad="38100" dist="38100" dir="2700000" algn="tl">
                  <a:srgbClr val="000000"/>
                </a:outerShdw>
              </a:effectLst>
            </a:endParaRPr>
          </a:p>
          <a:p>
            <a:pPr marL="0" indent="0" eaLnBrk="1" hangingPunct="1">
              <a:lnSpc>
                <a:spcPct val="80000"/>
              </a:lnSpc>
              <a:spcBef>
                <a:spcPts val="800"/>
              </a:spcBef>
              <a:buClr>
                <a:srgbClr val="FFCC00"/>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dirty="0" smtClean="0">
              <a:solidFill>
                <a:srgbClr val="3BC55C"/>
              </a:solidFill>
            </a:endParaRPr>
          </a:p>
        </p:txBody>
      </p:sp>
      <p:sp>
        <p:nvSpPr>
          <p:cNvPr id="4099" name="Text Box 3"/>
          <p:cNvSpPr txBox="1">
            <a:spLocks noChangeArrowheads="1"/>
          </p:cNvSpPr>
          <p:nvPr/>
        </p:nvSpPr>
        <p:spPr bwMode="auto">
          <a:xfrm>
            <a:off x="1725168" y="4401312"/>
            <a:ext cx="380841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defRPr>
            </a:lvl5pPr>
            <a:lvl6pPr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defRPr>
            </a:lvl6pPr>
            <a:lvl7pPr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defRPr>
            </a:lvl7pPr>
            <a:lvl8pPr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defRPr>
            </a:lvl8pPr>
            <a:lvl9pPr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defRPr>
            </a:lvl9pPr>
          </a:lstStyle>
          <a:p>
            <a:pPr>
              <a:spcBef>
                <a:spcPts val="1000"/>
              </a:spcBef>
              <a:buClr>
                <a:srgbClr val="FFFFFF"/>
              </a:buClr>
              <a:buFont typeface="Arial" pitchFamily="34" charset="0"/>
              <a:buNone/>
              <a:defRPr/>
            </a:pPr>
            <a:r>
              <a:rPr lang="en-US" sz="1600" b="1" dirty="0" smtClean="0">
                <a:solidFill>
                  <a:srgbClr val="C00000"/>
                </a:solidFill>
                <a:effectLst>
                  <a:outerShdw blurRad="38100" dist="38100" dir="2700000" algn="tl">
                    <a:srgbClr val="000000"/>
                  </a:outerShdw>
                </a:effectLst>
                <a:latin typeface="Arial" pitchFamily="34" charset="0"/>
              </a:rPr>
              <a:t>REDAC Subcommittee</a:t>
            </a:r>
            <a:r>
              <a:rPr lang="en-US" b="1" dirty="0" smtClean="0">
                <a:solidFill>
                  <a:srgbClr val="C00000"/>
                </a:solidFill>
              </a:rPr>
              <a:t> </a:t>
            </a:r>
          </a:p>
        </p:txBody>
      </p:sp>
      <p:sp>
        <p:nvSpPr>
          <p:cNvPr id="4100" name="Text Box 4"/>
          <p:cNvSpPr txBox="1">
            <a:spLocks noChangeArrowheads="1"/>
          </p:cNvSpPr>
          <p:nvPr/>
        </p:nvSpPr>
        <p:spPr bwMode="auto">
          <a:xfrm>
            <a:off x="941388" y="4908959"/>
            <a:ext cx="3783012" cy="653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defRPr>
            </a:lvl5pPr>
            <a:lvl6pPr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defRPr>
            </a:lvl6pPr>
            <a:lvl7pPr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defRPr>
            </a:lvl7pPr>
            <a:lvl8pPr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defRPr>
            </a:lvl8pPr>
            <a:lvl9pPr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defRPr>
            </a:lvl9pPr>
          </a:lstStyle>
          <a:p>
            <a:pPr>
              <a:spcBef>
                <a:spcPts val="1000"/>
              </a:spcBef>
              <a:buClr>
                <a:srgbClr val="FFFFFF"/>
              </a:buClr>
              <a:buFont typeface="Arial" pitchFamily="34" charset="0"/>
              <a:buNone/>
              <a:defRPr/>
            </a:pPr>
            <a:r>
              <a:rPr lang="en-US" sz="1400" b="1" dirty="0" smtClean="0">
                <a:solidFill>
                  <a:srgbClr val="172977"/>
                </a:solidFill>
                <a:latin typeface="Arial" pitchFamily="34" charset="0"/>
              </a:rPr>
              <a:t>Ryan E. King </a:t>
            </a:r>
          </a:p>
          <a:p>
            <a:pPr>
              <a:spcBef>
                <a:spcPts val="1000"/>
              </a:spcBef>
              <a:buClr>
                <a:srgbClr val="FFFFFF"/>
              </a:buClr>
              <a:buFont typeface="Arial" pitchFamily="34" charset="0"/>
              <a:buNone/>
              <a:defRPr/>
            </a:pPr>
            <a:r>
              <a:rPr lang="en-US" sz="1400" b="1" dirty="0" smtClean="0">
                <a:solidFill>
                  <a:srgbClr val="172977"/>
                </a:solidFill>
                <a:latin typeface="Arial" pitchFamily="34" charset="0"/>
              </a:rPr>
              <a:t>September 11, 2013</a:t>
            </a:r>
            <a:endParaRPr lang="en-US" sz="1400" b="1" dirty="0">
              <a:solidFill>
                <a:srgbClr val="172977"/>
              </a:solidFill>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23000">
              <a:srgbClr val="0033CC"/>
            </a:gs>
            <a:gs pos="100000">
              <a:schemeClr val="accent3"/>
            </a:gs>
          </a:gsLst>
          <a:lin ang="5400000" scaled="1"/>
        </a:gradFill>
        <a:effectLst/>
      </p:bgPr>
    </p:bg>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pPr eaLnBrk="1" hangingPunct="1">
              <a:buFont typeface="Arial" pitchFamily="34" charset="0"/>
              <a:buNone/>
              <a:defRPr/>
            </a:pPr>
            <a:r>
              <a:rPr lang="en-US" sz="2800" dirty="0" smtClean="0">
                <a:solidFill>
                  <a:srgbClr val="FF0000"/>
                </a:solidFill>
                <a:effectLst>
                  <a:outerShdw blurRad="38100" dist="38100" dir="2700000" algn="tl">
                    <a:srgbClr val="000000"/>
                  </a:outerShdw>
                </a:effectLst>
              </a:rPr>
              <a:t>Management of Wildlife Hazards at Airports</a:t>
            </a:r>
            <a:r>
              <a:rPr lang="en-US" sz="2800" dirty="0" smtClean="0">
                <a:solidFill>
                  <a:srgbClr val="00CC00"/>
                </a:solidFill>
                <a:effectLst>
                  <a:outerShdw blurRad="38100" dist="38100" dir="2700000" algn="tl">
                    <a:srgbClr val="000000"/>
                  </a:outerShdw>
                </a:effectLst>
              </a:rPr>
              <a:t/>
            </a:r>
            <a:br>
              <a:rPr lang="en-US" sz="2800" dirty="0" smtClean="0">
                <a:solidFill>
                  <a:srgbClr val="00CC00"/>
                </a:solidFill>
                <a:effectLst>
                  <a:outerShdw blurRad="38100" dist="38100" dir="2700000" algn="tl">
                    <a:srgbClr val="000000"/>
                  </a:outerShdw>
                </a:effectLst>
              </a:rPr>
            </a:br>
            <a:r>
              <a:rPr lang="en-US" sz="2400" b="0" dirty="0" smtClean="0">
                <a:solidFill>
                  <a:srgbClr val="FFFFCC"/>
                </a:solidFill>
                <a:effectLst/>
              </a:rPr>
              <a:t>USDA/APHIS/Wildlife Services</a:t>
            </a:r>
            <a:r>
              <a:rPr lang="en-US" sz="2800" dirty="0" smtClean="0">
                <a:effectLst>
                  <a:outerShdw blurRad="38100" dist="38100" dir="2700000" algn="tl">
                    <a:srgbClr val="000000"/>
                  </a:outerShdw>
                </a:effectLst>
              </a:rPr>
              <a:t> </a:t>
            </a:r>
          </a:p>
        </p:txBody>
      </p:sp>
      <p:sp>
        <p:nvSpPr>
          <p:cNvPr id="8195" name="Rectangle 3"/>
          <p:cNvSpPr>
            <a:spLocks noGrp="1" noChangeArrowheads="1"/>
          </p:cNvSpPr>
          <p:nvPr>
            <p:ph idx="1"/>
          </p:nvPr>
        </p:nvSpPr>
        <p:spPr>
          <a:xfrm>
            <a:off x="304800" y="1524000"/>
            <a:ext cx="4572000" cy="1676400"/>
          </a:xfrm>
        </p:spPr>
        <p:txBody>
          <a:bodyPr/>
          <a:lstStyle/>
          <a:p>
            <a:pPr eaLnBrk="1" hangingPunct="1"/>
            <a:r>
              <a:rPr lang="en-US" b="0" dirty="0" smtClean="0">
                <a:solidFill>
                  <a:srgbClr val="FFFF00"/>
                </a:solidFill>
                <a:effectLst>
                  <a:outerShdw blurRad="38100" dist="38100" dir="2700000" algn="tl">
                    <a:srgbClr val="000000">
                      <a:alpha val="43137"/>
                    </a:srgbClr>
                  </a:outerShdw>
                </a:effectLst>
              </a:rPr>
              <a:t>Habitat management practices and Land-use Studies</a:t>
            </a:r>
          </a:p>
          <a:p>
            <a:pPr eaLnBrk="1" hangingPunct="1"/>
            <a:endParaRPr lang="en-US" b="0" dirty="0">
              <a:solidFill>
                <a:srgbClr val="FFFF00"/>
              </a:solidFill>
            </a:endParaRPr>
          </a:p>
          <a:p>
            <a:pPr eaLnBrk="1" hangingPunct="1"/>
            <a:endParaRPr lang="en-US" b="0" dirty="0" smtClean="0">
              <a:solidFill>
                <a:srgbClr val="FFFF00"/>
              </a:solidFill>
            </a:endParaRPr>
          </a:p>
          <a:p>
            <a:pPr eaLnBrk="1" hangingPunct="1"/>
            <a:r>
              <a:rPr lang="en-US" b="0" dirty="0" smtClean="0">
                <a:solidFill>
                  <a:srgbClr val="FFFF00"/>
                </a:solidFill>
                <a:effectLst>
                  <a:outerShdw blurRad="38100" dist="38100" dir="2700000" algn="tl">
                    <a:srgbClr val="000000">
                      <a:alpha val="43137"/>
                    </a:srgbClr>
                  </a:outerShdw>
                </a:effectLst>
              </a:rPr>
              <a:t>Control and harassment of hazardous species</a:t>
            </a:r>
          </a:p>
        </p:txBody>
      </p:sp>
      <p:pic>
        <p:nvPicPr>
          <p:cNvPr id="8198"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6800" y="1350875"/>
            <a:ext cx="3927250" cy="19828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22761" y="3789890"/>
            <a:ext cx="2681289" cy="1787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20266" y="3789890"/>
            <a:ext cx="1302496" cy="1787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1371600" y="1219200"/>
            <a:ext cx="6400800" cy="4419600"/>
          </a:xfrm>
        </p:spPr>
        <p:txBody>
          <a:bodyPr/>
          <a:lstStyle/>
          <a:p>
            <a:pPr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2000" u="sng" dirty="0" smtClean="0">
                <a:solidFill>
                  <a:srgbClr val="FF0000"/>
                </a:solidFill>
              </a:rPr>
              <a:t>Behavior</a:t>
            </a:r>
            <a:r>
              <a:rPr lang="en-US" sz="2000" dirty="0" smtClean="0">
                <a:solidFill>
                  <a:schemeClr val="tx1"/>
                </a:solidFill>
              </a:rPr>
              <a:t> of Hazardous Species</a:t>
            </a:r>
          </a:p>
          <a:p>
            <a:pPr lvl="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600" dirty="0" smtClean="0">
                <a:solidFill>
                  <a:schemeClr val="tx1"/>
                </a:solidFill>
              </a:rPr>
              <a:t>Tracking Bird Movements</a:t>
            </a:r>
            <a:endParaRPr lang="en-US" sz="1600" dirty="0" smtClean="0"/>
          </a:p>
          <a:p>
            <a:pPr lvl="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600" dirty="0" smtClean="0">
                <a:solidFill>
                  <a:schemeClr val="tx1"/>
                </a:solidFill>
              </a:rPr>
              <a:t>Bird use of surrounding properties</a:t>
            </a:r>
          </a:p>
          <a:p>
            <a:pPr lvl="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600" dirty="0"/>
              <a:t>Response to Object </a:t>
            </a:r>
            <a:r>
              <a:rPr lang="en-US" sz="1600" dirty="0" smtClean="0"/>
              <a:t>Approach</a:t>
            </a:r>
          </a:p>
          <a:p>
            <a:pPr lvl="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600" dirty="0"/>
              <a:t>Perception of Light</a:t>
            </a:r>
          </a:p>
          <a:p>
            <a:pPr lvl="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600" dirty="0" smtClean="0"/>
              <a:t>Long Range Acoustic Devices</a:t>
            </a:r>
          </a:p>
          <a:p>
            <a:pPr marL="457200" lvl="1" inden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sz="1600" dirty="0" smtClean="0"/>
          </a:p>
          <a:p>
            <a:pPr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2000" u="sng" dirty="0" smtClean="0">
                <a:solidFill>
                  <a:srgbClr val="FF0000"/>
                </a:solidFill>
              </a:rPr>
              <a:t>Land-use</a:t>
            </a:r>
            <a:r>
              <a:rPr lang="en-US" sz="2000" dirty="0" smtClean="0"/>
              <a:t> Opportunities</a:t>
            </a:r>
          </a:p>
          <a:p>
            <a:pPr lvl="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600" dirty="0" smtClean="0"/>
              <a:t>Biofuel Crops on and near Airports</a:t>
            </a:r>
          </a:p>
          <a:p>
            <a:pPr lvl="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600" dirty="0" smtClean="0"/>
              <a:t>Solar Arrays on and near Airports</a:t>
            </a:r>
          </a:p>
          <a:p>
            <a:pPr marL="457200" lvl="1" inden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sz="1600" dirty="0" smtClean="0"/>
          </a:p>
          <a:p>
            <a: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2000" dirty="0" smtClean="0"/>
              <a:t>Reducing </a:t>
            </a:r>
            <a:r>
              <a:rPr lang="en-US" sz="2000" u="sng" dirty="0" smtClean="0">
                <a:solidFill>
                  <a:srgbClr val="FF0000"/>
                </a:solidFill>
              </a:rPr>
              <a:t>Attractiveness</a:t>
            </a:r>
            <a:r>
              <a:rPr lang="en-US" sz="2000" dirty="0" smtClean="0"/>
              <a:t> of Airport Property</a:t>
            </a:r>
          </a:p>
          <a:p>
            <a:pPr lvl="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600" dirty="0" smtClean="0"/>
              <a:t>Earthworm </a:t>
            </a:r>
            <a:r>
              <a:rPr lang="en-US" sz="1600" dirty="0"/>
              <a:t>control at </a:t>
            </a:r>
            <a:r>
              <a:rPr lang="en-US" sz="1600" dirty="0" smtClean="0"/>
              <a:t>airports</a:t>
            </a:r>
          </a:p>
          <a:p>
            <a:pPr lvl="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1600" dirty="0"/>
              <a:t>Enhancing Perceived Threat of Predation</a:t>
            </a:r>
          </a:p>
          <a:p>
            <a: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sz="2000" dirty="0"/>
          </a:p>
          <a:p>
            <a:pPr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sz="2000" dirty="0" smtClean="0"/>
          </a:p>
          <a:p>
            <a:pPr lvl="1"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sz="1800" dirty="0" smtClean="0"/>
          </a:p>
        </p:txBody>
      </p:sp>
      <p:sp>
        <p:nvSpPr>
          <p:cNvPr id="525314" name="Rectangle 2"/>
          <p:cNvSpPr>
            <a:spLocks noGrp="1" noChangeArrowheads="1"/>
          </p:cNvSpPr>
          <p:nvPr>
            <p:ph type="title"/>
          </p:nvPr>
        </p:nvSpPr>
        <p:spPr>
          <a:xfrm>
            <a:off x="428625" y="141288"/>
            <a:ext cx="8469313" cy="1008062"/>
          </a:xfrm>
        </p:spPr>
        <p:txBody>
          <a:bodyPr/>
          <a:lstStyle/>
          <a:p>
            <a:pPr eaLnBrk="1" hangingPunct="1">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smtClean="0">
                <a:effectLst>
                  <a:outerShdw blurRad="38100" dist="38100" dir="2700000" algn="tl">
                    <a:srgbClr val="000000">
                      <a:alpha val="43137"/>
                    </a:srgbClr>
                  </a:outerShdw>
                </a:effectLst>
              </a:rPr>
              <a:t>USDA IAA Research Activities</a:t>
            </a:r>
            <a:endParaRPr lang="en-US" sz="3200" dirty="0" smtClean="0">
              <a:solidFill>
                <a:srgbClr val="CC3300"/>
              </a:solidFill>
              <a:effectLst>
                <a:outerShdw blurRad="38100" dist="38100" dir="2700000" algn="tl">
                  <a:srgbClr val="000000">
                    <a:alpha val="43137"/>
                  </a:srgbClr>
                </a:outerShdw>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219">
                                            <p:txEl>
                                              <p:pRg st="3" end="3"/>
                                            </p:txEl>
                                          </p:spTgt>
                                        </p:tgtEl>
                                        <p:attrNameLst>
                                          <p:attrName>r</p:attrName>
                                        </p:attrNameLst>
                                      </p:cBhvr>
                                    </p:animRot>
                                    <p:animRot by="-240000">
                                      <p:cBhvr>
                                        <p:cTn id="7" dur="200" fill="hold">
                                          <p:stCondLst>
                                            <p:cond delay="200"/>
                                          </p:stCondLst>
                                        </p:cTn>
                                        <p:tgtEl>
                                          <p:spTgt spid="9219">
                                            <p:txEl>
                                              <p:pRg st="3" end="3"/>
                                            </p:txEl>
                                          </p:spTgt>
                                        </p:tgtEl>
                                        <p:attrNameLst>
                                          <p:attrName>r</p:attrName>
                                        </p:attrNameLst>
                                      </p:cBhvr>
                                    </p:animRot>
                                    <p:animRot by="240000">
                                      <p:cBhvr>
                                        <p:cTn id="8" dur="200" fill="hold">
                                          <p:stCondLst>
                                            <p:cond delay="400"/>
                                          </p:stCondLst>
                                        </p:cTn>
                                        <p:tgtEl>
                                          <p:spTgt spid="9219">
                                            <p:txEl>
                                              <p:pRg st="3" end="3"/>
                                            </p:txEl>
                                          </p:spTgt>
                                        </p:tgtEl>
                                        <p:attrNameLst>
                                          <p:attrName>r</p:attrName>
                                        </p:attrNameLst>
                                      </p:cBhvr>
                                    </p:animRot>
                                    <p:animRot by="-240000">
                                      <p:cBhvr>
                                        <p:cTn id="9" dur="200" fill="hold">
                                          <p:stCondLst>
                                            <p:cond delay="600"/>
                                          </p:stCondLst>
                                        </p:cTn>
                                        <p:tgtEl>
                                          <p:spTgt spid="9219">
                                            <p:txEl>
                                              <p:pRg st="3" end="3"/>
                                            </p:txEl>
                                          </p:spTgt>
                                        </p:tgtEl>
                                        <p:attrNameLst>
                                          <p:attrName>r</p:attrName>
                                        </p:attrNameLst>
                                      </p:cBhvr>
                                    </p:animRot>
                                    <p:animRot by="120000">
                                      <p:cBhvr>
                                        <p:cTn id="10" dur="200" fill="hold">
                                          <p:stCondLst>
                                            <p:cond delay="800"/>
                                          </p:stCondLst>
                                        </p:cTn>
                                        <p:tgtEl>
                                          <p:spTgt spid="9219">
                                            <p:txEl>
                                              <p:pRg st="3" end="3"/>
                                            </p:txEl>
                                          </p:spTgt>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9219">
                                            <p:txEl>
                                              <p:pRg st="4" end="4"/>
                                            </p:txEl>
                                          </p:spTgt>
                                        </p:tgtEl>
                                        <p:attrNameLst>
                                          <p:attrName>r</p:attrName>
                                        </p:attrNameLst>
                                      </p:cBhvr>
                                    </p:animRot>
                                    <p:animRot by="-240000">
                                      <p:cBhvr>
                                        <p:cTn id="13" dur="200" fill="hold">
                                          <p:stCondLst>
                                            <p:cond delay="200"/>
                                          </p:stCondLst>
                                        </p:cTn>
                                        <p:tgtEl>
                                          <p:spTgt spid="9219">
                                            <p:txEl>
                                              <p:pRg st="4" end="4"/>
                                            </p:txEl>
                                          </p:spTgt>
                                        </p:tgtEl>
                                        <p:attrNameLst>
                                          <p:attrName>r</p:attrName>
                                        </p:attrNameLst>
                                      </p:cBhvr>
                                    </p:animRot>
                                    <p:animRot by="240000">
                                      <p:cBhvr>
                                        <p:cTn id="14" dur="200" fill="hold">
                                          <p:stCondLst>
                                            <p:cond delay="400"/>
                                          </p:stCondLst>
                                        </p:cTn>
                                        <p:tgtEl>
                                          <p:spTgt spid="9219">
                                            <p:txEl>
                                              <p:pRg st="4" end="4"/>
                                            </p:txEl>
                                          </p:spTgt>
                                        </p:tgtEl>
                                        <p:attrNameLst>
                                          <p:attrName>r</p:attrName>
                                        </p:attrNameLst>
                                      </p:cBhvr>
                                    </p:animRot>
                                    <p:animRot by="-240000">
                                      <p:cBhvr>
                                        <p:cTn id="15" dur="200" fill="hold">
                                          <p:stCondLst>
                                            <p:cond delay="600"/>
                                          </p:stCondLst>
                                        </p:cTn>
                                        <p:tgtEl>
                                          <p:spTgt spid="9219">
                                            <p:txEl>
                                              <p:pRg st="4" end="4"/>
                                            </p:txEl>
                                          </p:spTgt>
                                        </p:tgtEl>
                                        <p:attrNameLst>
                                          <p:attrName>r</p:attrName>
                                        </p:attrNameLst>
                                      </p:cBhvr>
                                    </p:animRot>
                                    <p:animRot by="120000">
                                      <p:cBhvr>
                                        <p:cTn id="16" dur="200" fill="hold">
                                          <p:stCondLst>
                                            <p:cond delay="800"/>
                                          </p:stCondLst>
                                        </p:cTn>
                                        <p:tgtEl>
                                          <p:spTgt spid="9219">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effectLst>
                  <a:outerShdw blurRad="38100" dist="38100" dir="2700000" algn="tl">
                    <a:srgbClr val="000000">
                      <a:alpha val="43137"/>
                    </a:srgbClr>
                  </a:outerShdw>
                </a:effectLst>
              </a:rPr>
              <a:t>Enhancing Avian Detection and Response to </a:t>
            </a:r>
            <a:r>
              <a:rPr lang="en-US" sz="2400" dirty="0" smtClean="0">
                <a:effectLst>
                  <a:outerShdw blurRad="38100" dist="38100" dir="2700000" algn="tl">
                    <a:srgbClr val="000000">
                      <a:alpha val="43137"/>
                    </a:srgbClr>
                  </a:outerShdw>
                </a:effectLst>
              </a:rPr>
              <a:t>Aircraft </a:t>
            </a:r>
            <a:r>
              <a:rPr lang="en-US" sz="1800" b="0" dirty="0" smtClean="0">
                <a:solidFill>
                  <a:srgbClr val="C00000"/>
                </a:solidFill>
              </a:rPr>
              <a:t>Perception of Light - USDA/APHIS/WS/NWRC </a:t>
            </a:r>
            <a:r>
              <a:rPr lang="en-US" sz="1800" b="0" dirty="0">
                <a:solidFill>
                  <a:srgbClr val="C00000"/>
                </a:solidFill>
              </a:rPr>
              <a:t>and Purdue University</a:t>
            </a:r>
            <a:endParaRPr lang="en-US" sz="1800" dirty="0">
              <a:solidFill>
                <a:srgbClr val="C00000"/>
              </a:solidFill>
            </a:endParaRPr>
          </a:p>
        </p:txBody>
      </p:sp>
      <p:sp>
        <p:nvSpPr>
          <p:cNvPr id="3" name="Content Placeholder 2"/>
          <p:cNvSpPr>
            <a:spLocks noGrp="1"/>
          </p:cNvSpPr>
          <p:nvPr>
            <p:ph idx="1"/>
          </p:nvPr>
        </p:nvSpPr>
        <p:spPr>
          <a:xfrm>
            <a:off x="457201" y="1143000"/>
            <a:ext cx="8381999" cy="2043113"/>
          </a:xfrm>
        </p:spPr>
        <p:txBody>
          <a:bodyPr/>
          <a:lstStyle/>
          <a:p>
            <a:pPr marL="0" indent="0">
              <a:buNone/>
            </a:pPr>
            <a:r>
              <a:rPr lang="en-US" sz="2400" u="sng" dirty="0" smtClean="0"/>
              <a:t>Objective</a:t>
            </a:r>
            <a:r>
              <a:rPr lang="en-US" sz="2400" dirty="0" smtClean="0"/>
              <a:t>: Make airplanes conspicuous to birds that cause damaging strikes</a:t>
            </a:r>
            <a:endParaRPr lang="en-US" sz="2400" b="0" dirty="0" smtClean="0"/>
          </a:p>
        </p:txBody>
      </p:sp>
      <p:sp>
        <p:nvSpPr>
          <p:cNvPr id="4" name="Slide Number Placeholder 3"/>
          <p:cNvSpPr>
            <a:spLocks noGrp="1"/>
          </p:cNvSpPr>
          <p:nvPr>
            <p:ph type="sldNum" idx="12"/>
          </p:nvPr>
        </p:nvSpPr>
        <p:spPr/>
        <p:txBody>
          <a:bodyPr/>
          <a:lstStyle/>
          <a:p>
            <a:pPr>
              <a:defRPr/>
            </a:pPr>
            <a:fld id="{119C8171-7B10-4481-AEC5-8542349D961D}" type="slidenum">
              <a:rPr lang="en-US" smtClean="0"/>
              <a:pPr>
                <a:defRPr/>
              </a:pPr>
              <a:t>12</a:t>
            </a:fld>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74" y="3797433"/>
            <a:ext cx="2723466" cy="18192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771629"/>
            <a:ext cx="1464183" cy="22002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9004" y="3821700"/>
            <a:ext cx="3665586" cy="182362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6" name="Picture 6" descr="http://www.aerospaceweb.org/question/electronics/lights/b73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968833"/>
            <a:ext cx="3122378" cy="17038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130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6">
                <a:lumMod val="7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a:xfrm>
            <a:off x="428625" y="749300"/>
            <a:ext cx="8466138" cy="698500"/>
          </a:xfrm>
        </p:spPr>
        <p:txBody>
          <a:bodyPr/>
          <a:lstStyle/>
          <a:p>
            <a:pPr eaLnBrk="1" hangingPunct="1">
              <a:buFont typeface="Arial" pitchFamily="34" charset="0"/>
              <a:buNone/>
              <a:defRPr/>
            </a:pPr>
            <a:r>
              <a:rPr lang="en-US" dirty="0" smtClean="0">
                <a:solidFill>
                  <a:srgbClr val="FFC000"/>
                </a:solidFill>
                <a:effectLst>
                  <a:outerShdw blurRad="38100" dist="38100" dir="2700000" algn="tl">
                    <a:srgbClr val="000000"/>
                  </a:outerShdw>
                </a:effectLst>
                <a:latin typeface="OCR A Extended" pitchFamily="50" charset="0"/>
              </a:rPr>
              <a:t>TECHNOLOGY</a:t>
            </a:r>
            <a:endParaRPr lang="en-US" dirty="0" smtClean="0">
              <a:solidFill>
                <a:srgbClr val="FFFF00"/>
              </a:solidFill>
              <a:effectLst>
                <a:outerShdw blurRad="38100" dist="38100" dir="2700000" algn="tl">
                  <a:srgbClr val="000000"/>
                </a:outerShdw>
              </a:effectLst>
              <a:latin typeface="OCR A Extended" pitchFamily="50" charset="0"/>
            </a:endParaRPr>
          </a:p>
        </p:txBody>
      </p:sp>
      <p:sp>
        <p:nvSpPr>
          <p:cNvPr id="17411" name="Rectangle 3"/>
          <p:cNvSpPr>
            <a:spLocks noGrp="1" noChangeArrowheads="1"/>
          </p:cNvSpPr>
          <p:nvPr>
            <p:ph idx="1"/>
          </p:nvPr>
        </p:nvSpPr>
        <p:spPr>
          <a:xfrm>
            <a:off x="457200" y="2514600"/>
            <a:ext cx="5143500" cy="2082800"/>
          </a:xfrm>
        </p:spPr>
        <p:txBody>
          <a:bodyPr/>
          <a:lstStyle/>
          <a:p>
            <a:pPr eaLnBrk="1" hangingPunct="1"/>
            <a:r>
              <a:rPr lang="en-US" dirty="0" smtClean="0">
                <a:solidFill>
                  <a:schemeClr val="bg1"/>
                </a:solidFill>
                <a:effectLst>
                  <a:outerShdw blurRad="38100" dist="38100" dir="2700000" algn="tl">
                    <a:srgbClr val="000000">
                      <a:alpha val="43137"/>
                    </a:srgbClr>
                  </a:outerShdw>
                </a:effectLst>
              </a:rPr>
              <a:t>Detection/Sensor Technologies</a:t>
            </a:r>
          </a:p>
          <a:p>
            <a:pPr eaLnBrk="1" hangingPunct="1"/>
            <a:r>
              <a:rPr lang="en-US" dirty="0" smtClean="0">
                <a:solidFill>
                  <a:schemeClr val="bg1"/>
                </a:solidFill>
                <a:effectLst>
                  <a:outerShdw blurRad="38100" dist="38100" dir="2700000" algn="tl">
                    <a:srgbClr val="000000">
                      <a:alpha val="43137"/>
                    </a:srgbClr>
                  </a:outerShdw>
                </a:effectLst>
              </a:rPr>
              <a:t>Concepts of Operation</a:t>
            </a:r>
            <a:endParaRPr lang="en-US" dirty="0" smtClean="0">
              <a:effectLst>
                <a:outerShdw blurRad="38100" dist="38100" dir="2700000" algn="tl">
                  <a:srgbClr val="000000">
                    <a:alpha val="43137"/>
                  </a:srgbClr>
                </a:outerShdw>
              </a:effectLst>
            </a:endParaRPr>
          </a:p>
        </p:txBody>
      </p:sp>
      <p:pic>
        <p:nvPicPr>
          <p:cNvPr id="665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1559" y="560515"/>
            <a:ext cx="2593562" cy="197311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pic>
        <p:nvPicPr>
          <p:cNvPr id="665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319" y="3532316"/>
            <a:ext cx="2608802" cy="195408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4877" y="1752599"/>
            <a:ext cx="826742" cy="281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www.thalesgroup.com/Resizer.ashx?i=/uploadedImages/Portfolio/Aerospace/fodetect.jpg&amp;w=2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899" y="2819400"/>
            <a:ext cx="2356939" cy="17318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accipiterradar.com/image/file/id/47/width/250/orig/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900" y="1762216"/>
            <a:ext cx="2895600" cy="93986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encrypted-tbn2.gstatic.com/images?q=tbn:ANd9GcS3t1nvfla5-1b40LVlPgRi5Q81tNcnEhXma4-V5-48GAYbLhaSL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6149" y="2819399"/>
            <a:ext cx="2401361" cy="181155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searidgetech.com/images/galleries/Products/M-Camera-Sensors/M1-Camera-Sensor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1766811"/>
            <a:ext cx="2000281" cy="9352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015" y="4665724"/>
            <a:ext cx="2590800" cy="1943100"/>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88728" y="2820160"/>
            <a:ext cx="1859872" cy="1737804"/>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95600" y="4671642"/>
            <a:ext cx="2577793" cy="1933344"/>
          </a:xfrm>
          <a:prstGeom prst="rect">
            <a:avLst/>
          </a:prstGeom>
        </p:spPr>
      </p:pic>
      <p:sp>
        <p:nvSpPr>
          <p:cNvPr id="8" name="AutoShape 14" descr="data:image/jpeg;base64,/9j/4AAQSkZJRgABAQAAAQABAAD/2wCEAAkGBhQQEBQUEhQUFBUVFBQUFBUUFBQUFBQUFBQVFBQUFBQXHCYeFxkkGRQUHy8gJCcpLCwsFR4xNTAqNSYrLCkBCQoKDgwOFQ8PFCkcHBwpKSkpKSwpKSkpKSkpKSkpKSkpKSkpKSkpKSkpKSkpKSksKSkpLCkpLCkpKSkpKSwsLP/AABEIAMMBAwMBIgACEQEDEQH/xAAbAAACAgMBAAAAAAAAAAAAAAABAgADBAUGB//EAEsQAAEDAgEFCQsICQQDAAAAAAEAAgMEESEFBhIxUQcTQVNhcZS00yIyUnOBkZOhsdHSFiU1QmJywfAUFyQzQ2Oys+EVIzSSgsLx/8QAGQEBAQEBAQEAAAAAAAAAAAAAAQACAwQF/8QAIREBAQACAwEAAgMBAAAAAAAAAAECERIxUSEyQQNhcSL/2gAMAwEAAhEDEQA/AKKioe6SUmWe+/1AwqKgCwqJGgAB4AAAAw2JQ93Gz9Jqe0Qk7+Xx9T1mVQL6uGGPGfP08WWV3fqzSdxs/SantFNJ3Gz9Jqe0QCKeGPkHK+jpO42fpNT2iN3cZP0mp7RCyNkcMfFyvo91xk/SantEe64yfpNT2iiICuGPg5X1LHjJ+k1PaI2PGT9Jqe0UCICOGPh5X1ADxk/SantEwaeMn6TU9ooAmCOGPh5X1Aw8ZP0mp7RNvZ8OfpNT2iITI44+HlfSiI+HP0mp7RNvP25+k1PaJgis8Z4uV9KIPtz9Jqe0VjYPtzdJqe0RanCuM8O76ZlKPCm6TU9omFIPCm6TU9oo0pgVi4zw8qH6I3wpuk1PaI/obfCm6TU9omBTNKOM8PKo2hbtm6TU9orGZPZtl6TU9omaVYHouM8O6Lcmx/zek1PaJv8ATI9svSantEzJFYCs8YdsN+TWbZek1PaIx5PZtl6TU9ospyQJ1Fui3Jcf83pNT2ihyZH/ADek1PaKwFO0rPGHdY/+lx/zek1PaK2PJEf83pNT2iyGMurt7RdL68fz7yhNBXyxxT1DGNEVmtqaiw0oY3HW/hJJ8qio3SPpOfmg6vEouNdY3z+/l8fU9ZlRATOHdy+Pqesyor6uH4z/AB4su6ACaygCYBLIgIgKAJkINFFREBRABM0IgJrIQAJgFAEyCgRAUCYBBFMAgmahQwCZABNZRQJ0AEVlGCZqUJmrJWNKsabqoK1gQV7QE7AqWhZDFloCFAwq0OTIKvQVscallYxyLUZuCtVTU4csNR4vuk/Sc/NB1eJRDdId85z80HV4lFzvbcdG7v5PH1PWZVLJiO6k8fU9ZlRAX08Pxn+PHl3QDU4CgCYBaZQBEBMGprLOyUNTWTAJw1Fp0rsmsmAU0UbIKWTBqIVtAAioiAhC1MEA1OAoiEwSpwEIUQEE4WaUThABOFkiwKwJWpwhHaVYHXVTQrGopXNCYlVgohBWsKsASR4Ky6zSdpRBukRBWdF4zukfSc/NB1eJBHdIPznN92Dq8Si5V1jpvrSePqesyprKW7qTx9T1mVMvp4/jHiy7qJ2hK0JwFoGCYIBMFlpAmQCZZSIgKJmoMKQgnIRDFLRQ1O0KaKYBSABGyiYK2kATKIgItQgJgEAEdIAY4LBME4WBPlVjeHSPJ71rqnLzjgLN9vnWblI1I3ktYxnfOA5OHzLHpMsskmazU0mxccOBcs+pvyoRtc82aCT9kXXO5+NzF6VLk62LT5CsUFY2RspVAaBM1pAFgSbP8tsCsknFWHL9jLX6EFM0pEwK6Mrg5OHqgOTByCu01ZGVjXVjHIsLyDdIPznNzQdXiUSbox+cpuaHq8Si4Xt1nTrB30nj6nrMqYBRoxk8fU9ZlTBfSx/GPHl3RATIAIqUEJggEwRSYIoBMAspAE4CZjVYGLNrWisanEaIamvZYtKosSq1xVZC1BQsmCCx58otaMO6PJq86bdKRlhLJO1vfEBaWbKr3YDDm96wXSH8+9cb/JG5hW5qMtAYMHlPuWqqK8u1kn87EkVNJJ3jSebV51taPNsWvI4/dHvWN5ZNakaIvJKzKfIsr/q2G12A966ilyfHH3rQOXWfOVkpmHo5eNNR5uMb+87s+UN/yttFEGizQANgFk6IC6SSdM7tME10oCKUZEJQiEIyIQRUjgpwVWEwKk8f3RPpKbmh/sRKKbon0lNzQ/2IlF573XadOxbrk8fU9ZlTgJWDGTx9T1mVPZe/H8Y8t7qIgKAJgEpEwCgCICEZqYBKEwWa0tYrAVS0p9OyxTFl1CVg1GVWN1G55NXnWsqctk6sOb3rG5GtWtzNUNZ3xstZV5b0e9b5T7gtX+kOdtJPlKzYMlSO1jR5/csc7fkPGTtrqjKEjzZxJ5P8LJoWGSwsSRwYatttiqroWwyOacbhtsOHhPMsuHKIDmiM37punog289sAud/t0n9NnHkrDHD1rKjyZGDfRueXH1Kh2U9Fo7m5xvwc3AtlgbEG4IB/wuuHH9OeXL9o1qYKAIhdWBCZABM0ISBMEQ1TRUUCiNlLICBMEQ1NoKJUVA1MGqQBOAoAmAUnju6H9JTc0P8AYiUU3RB85Tc0P9iJRee912nTs2a5PH1PWZU4CEQxf4+p6zKrLL3Y3/mPNe6UBMEbI2TsIEQEQ1Mg6AISShouTYJrKurpRI3RN9txwFZpYM+XGt1Dyn3LVVWVy87fYsv5MHS78EcOGK2tPkuNmpoJ2nE+tcdZZd/G/wDmOdgpZZdTTbacB5ytlSZu8MjvI33lbsBM1M/jg5VTTUbYx3It7fOplGr3qJzwNIi1m6r3NlRlrK4pow8tLruDbA2xIJBPJgubqM8xK0AxPbY3NiCDsTbJ8WrWXPUFzi9wGlbg2WtYLc5EqY5o9Eg6bmXvgG4C5vbyrmTlqnfEe6c2THBzXBvJqwWyzRylE18V5GC2DruA1tIN7rz311jdsycCO6FjyHzasCs1jbCw4EkUgI7kgjkIPsVoXomu3K0QmCpnqWxt0nuDQOEq9hBAIxBFwRiCDiCE7BgEwQaEyEIKZqACYBRHRUDUwCKEWyYBEBO2MlRBkd0TFZZlPDhimkiusc/rXFhBicRrLZAmaxFzXF4dujfSU3NB1eJBWbpY+dJ+aDq8Si510jsovr+Pqesyq0NSQt7/AMdU9ZlVoavZjfkeez6GimspZG6rVoQ1GygcpdCHRQ0UQUVLQBqmimTAK2tEATJg1GyNrTj90Gt0Y42WOLw4ngsARY/ngXA1E0jGNc3Ss6+FjcY4Ycy73OTJxka6c46LA6xxFnvDY2gc13Y7VzkmRp5wBCx7wCWuDRg098L31XDlwzttdcdSNPHWPtjY+RWNrdrQfUtsMxqu7A6MN03iNuk9vfOBIva+wraRbllR9eSJvNpO/AILm4cotab2cPuuI9i2MGcTx3s8jeQvJ9t10Ee5aA0l07jyNYB6yTtW2g3MaVvfGV/O8AeoK6HbmqbOee5/3GPuLHTa04bOQLuM3pdKmjJAGFrNFhgSMAvO87shNpqpzYmEM0GOAJcdffG54LrusyXk0jQdbHOaRsx1HlWsaLG+CYIAJwxdGBaE4UaxZMVLtWbZDJtSGp2xXWW2FoVgssX+TxvioiplkMhCITgrncrW5BLERGoHo6aEYNTBiVrk4covCt09vzrP92Dq0SiO6gfnWf7sHVolFF2EH1/HVPWZVaqqf6/jqnrMqtXrnUee9ojZEBO0K3oFspoqyyKOS0qRTOSpl2hCdKAmARahBSSbNuHk4fUrWtuo5l782iOc6/wWbZDI43Phz2U12uI3yXEDVvYHcNPICGnnK12aL5nymKOpdBpWOtvdO0RfuHd8cNq6LPGiLqeR5N2tDNEbLPAFue7j5lx+ScmOnbKI4pHyNdG5j2Oa0RnRHfaW3kXO/XSfHeVWTa1hi/aIpf8AeZo6cOjZ9nBpJbwa/Os8y5QbrjpZPuvew+tc18q6q7KeSKJs0bonF0ryN8LXAAgAWN7i9jtXQSU2UpNc1NCPsMe4jzrJNJlWqAOnRO545Wu1G+pH5VAC76eqYNd970h52lYvyRqX/vcoTc0bdH8UYtz2Ed/LUScjpMPMpNPnPnFTzNLo3Au3p8Ra5rmu7ogi1xbCx4eFbTMaXTh4DY6JtrPCxxtzOF9a1GcsNJA2SCmpmyyhpMjxc7w3wnO8LkW3zJiH6PG4YEmWPnNw9l+YtPnVvS06xlOE+9BCOW42bRsKJkVurUOxoCtDlj74o16KYybqxqx2uVrXIK26KQFMFIwCZrULogqRw1PZI1ycFSeGbp/0rP8Adg6tEopunn51n+7B1aJBRdlT/X8dU9ZlVqqp/r+Oqesyq1eqdOF7M0JrpUwCmRCKgVsaxa1IqsporJDEDEs8jxUWVgCcQpjEq5LiqkdYYa9Q5ykcLaIH5Oq/rJTEd1zD1n/HtVd7udyWaOc//VFqc8HWoZD4TowObTAHqC1+566wk+063mY0rLz+NqO382MeYrVZp1Rijc/R0gJXXAIGG9M2rJdPnRkhlRTuJbd8bS6MjvgRjYHZyLAzXzhkY5tPWYOLWugkd/EaRg0u1E6rHya10OT61soNgQQS1zXYOadViPYeFYJyRHU0ojlHeF7A7UWGNxaHA8GACC3oK5jK2X5J5P0ajxde0swxbGPraJ1X/IXNU+XpHOFIai8Jk3s1AadPRt3mkeDl/Beh5PyfHBGI42hrR5zyk8J5VdJqp8ix01DOyMa4nlzj3z3Wxc47ViZpD9hNtbZC4c7dFy3uV/8AjzeKf7FpcyD+zH75/paot/BOHWcNTgHD8fwVywafudJvgOuPunH3rNagGCcJQFY0KIsKsaUoCYISxrlYHqhEFRX6SIcqQUwKkua5PpqgORuovFd00/Ok/wB2Dq8SKTdK+k5/uwdXiUUnc0rLh3jqnrMquMKFEMHeOqeszLI1rpMq53GKWxJi2yvAQeE8qOMUBWBKQpdN+ifFoem31U3Rusaa2uD0xeAsdLISbDynm2eVWjs5dotJ4dZ5+AewKuGMgNB1m73c/wCT6kZHXc1vLpHmbj7bK/SuSfJ+JUnJ7ostqeMbZR6gqMzGXicf5+PMY2XCO6Ux2hCQ0loedJ3ACbBoPPj5lqMiZzR0sTmODi5z9MAAWA0AMT5FB20mhEDvkm9GMXjmuLmK9g118H6JwseQ8K56mrn1z3xveY6UyFzntDmb+XYBtz3jXFpOzWuYzgzvdWSNvGN5YbhmnYuJwJc4C/JgtpT7omif+IN7MbYiwSXGiwutrGxxQ09DdkKAwbxvbRHwNAtY+ED4XKtJHWz5OIZNeWlvotlAu+MHUH8n5Gxaag3Qo4Xhm9vEWzSEmgDjdjtZH2Su1grYaqI6LmSMe3EAi9jtGsIR62QPppHNIc10TyCMQQW6wVpcwTpU7vv/APq1YFVvuTWSMDXTUrw8Nt38LnA3vtasrc5k/Z5PGD+kKTo5I9GQHwhonyavzyq+EcGz2cCSrxbfhBBTl2p3B+B1etW0yGhWBipa9WCRCMiCqzIgHqS9FVAo3UVgKa6pMim+qS4PU3xYNRlWKM2e9rTsJx8yw350U4/iX5g4/gpPMN0l3znPzQdXiUWFn3lRkuUJXtJIIithbVDGD6woovSqU4O8dU9ZmV4csKndbT8fU9ZlV2+rTLKa9QvVLXXRuoLLqXVd1Lq0ll1Lqu6N0pYlixudpw5tQ9/lVcrsLbcPefNdR77Cw4bAfnmUkbJi52wYfn861bHewvr4ec4qmMYDlN/INXsCvSHnu6DBI2VulISyQktbd1m6OiLW1cN1z8OS9MaW/QstZujI4h55QNmK63dLZhTn7Tx/SVjZtVW9xO04gYy+2/WDixwAwfsGIx1KTkpaFzfrwu+69xP9CEdMT/DeeUAn2Bez0zW27kNtjawG3kWSCpPH48gEjATE7BBIRyYkBbWiFdEwRx079Fty128hsmu99O4N16ZdJLMGNLnENaBck4ABCcXPnBXxRnf4e5c0sLiy2sYlxaTby4LK3ND/ALUuwvbwnwdiyXb5X6eLoqdodo6Nw6aw4T4PIsLMR7xHKWWdYsuzVpYHUfqn1KLuHYgqqlkuC3Z7DqSQVjXYYtcNbHYOHk4RyhKyUCS1xs17cRgspmxyXHt504cqA6zrbcfKNasBSlgKN1XpI6SksDkdNV6Sl1E90bpLo3QnOZ50oO9v1Humm3CMCL+tcrvY5T5SuyzubeAHY8esELjkwOKzjb+0v5mf22qI5yf8l/Mz+21RDTe5azqqYaqojZIA1tRUBo3uI2G/yHWWknWsP5a1fGj0UPwKKIQtz2q+NHoofgTfLis40eih+BRRKT5cVnGj0UPwKfLis40eih+BRRST5cVnGj0UPwKfLis40eih+BRRW0Hy3rL330auKh+BR2e9Zxo1H+FDw/8AgoopGGfFZxowFv3UOr/om+XdZxo9FD8Ciik1WX85qioawSvDg0kizI22JGPetCfJWdNRFEWMkAaTcgxxO4APrNOxRRSX0GeFVFpNZKA3SuBvcRAv4ILe5HIMFmDPyt44eih+BRRSYeUM9qx1rzEYW7lkbcCfstC1s2dVU8WdM4i97ENIvzWUUUQbnRU2A359tmFvYqmZw1DdUrhzWHsCCigMmcNQdcrj5lm5LznqI3lzJLEgC5ZG7AH7TSiopNy7P+t44ax/Bg+BH9YFdxw9DB8CiiEP6wa7jh6GD4FP1g13HD0MHwKKKSfrBruOHoYPgR/WDXccPQwfAooop+sKu44ehg+BT9YVdxw9DB8CiiQx8o581kkZa+UEXB/dQjVyhi1PykqPDH/SP4VFEJqq6ufJIXONybXNmjU0AYAbAgooov/Z"/>
          <p:cNvSpPr>
            <a:spLocks noChangeAspect="1" noChangeArrowheads="1"/>
          </p:cNvSpPr>
          <p:nvPr/>
        </p:nvSpPr>
        <p:spPr bwMode="auto">
          <a:xfrm>
            <a:off x="1444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buClrTx/>
              <a:buSzTx/>
              <a:buFontTx/>
              <a:buNone/>
            </a:pPr>
            <a:endParaRPr lang="en-US" sz="1800" smtClean="0">
              <a:solidFill>
                <a:prstClr val="white"/>
              </a:solidFill>
              <a:latin typeface="Calibri" pitchFamily="34" charset="0"/>
            </a:endParaRPr>
          </a:p>
        </p:txBody>
      </p:sp>
      <p:sp>
        <p:nvSpPr>
          <p:cNvPr id="9" name="AutoShape 16" descr="data:image/jpeg;base64,/9j/4AAQSkZJRgABAQAAAQABAAD/2wCEAAkGBhQQEBQUEhQUFBUVFBQUFBUUFBQUFBQUFBQVFBQUFBQXHCYeFxkkGRQUHy8gJCcpLCwsFR4xNTAqNSYrLCkBCQoKDgwOFQ8PFCkcHBwpKSkpKSwpKSkpKSkpKSkpKSkpKSkpKSkpKSkpKSkpKSksKSkpLCkpLCkpKSkpKSwsLP/AABEIAMMBAwMBIgACEQEDEQH/xAAbAAACAgMBAAAAAAAAAAAAAAABAgADBAUGB//EAEsQAAEDAgEFCQsICQQDAAAAAAEAAgMEESEFBhIxUQcTQVNhcZS00yIyUnOBkZOhsdHSFiU1QmJywfAUFyQzQ2Oys+EVIzSSgsLx/8QAGQEBAQEBAQEAAAAAAAAAAAAAAQACAwQF/8QAIREBAQACAwEAAgMBAAAAAAAAAAECERIxUSEyQQNhcSL/2gAMAwEAAhEDEQA/AKKioe6SUmWe+/1AwqKgCwqJGgAB4AAAAw2JQ93Gz9Jqe0Qk7+Xx9T1mVQL6uGGPGfP08WWV3fqzSdxs/SantFNJ3Gz9Jqe0QCKeGPkHK+jpO42fpNT2iN3cZP0mp7RCyNkcMfFyvo91xk/SantEe64yfpNT2iiICuGPg5X1LHjJ+k1PaI2PGT9Jqe0UCICOGPh5X1ADxk/SantEwaeMn6TU9ooAmCOGPh5X1Aw8ZP0mp7RNvZ8OfpNT2iITI44+HlfSiI+HP0mp7RNvP25+k1PaJgis8Z4uV9KIPtz9Jqe0VjYPtzdJqe0RanCuM8O76ZlKPCm6TU9omFIPCm6TU9oo0pgVi4zw8qH6I3wpuk1PaI/obfCm6TU9omBTNKOM8PKo2hbtm6TU9orGZPZtl6TU9omaVYHouM8O6Lcmx/zek1PaJv8ATI9svSantEzJFYCs8YdsN+TWbZek1PaIx5PZtl6TU9ospyQJ1Fui3Jcf83pNT2ihyZH/ADek1PaKwFO0rPGHdY/+lx/zek1PaK2PJEf83pNT2iyGMurt7RdL68fz7yhNBXyxxT1DGNEVmtqaiw0oY3HW/hJJ8qio3SPpOfmg6vEouNdY3z+/l8fU9ZlRATOHdy+Pqesyor6uH4z/AB4su6ACaygCYBLIgIgKAJkINFFREBRABM0IgJrIQAJgFAEyCgRAUCYBBFMAgmahQwCZABNZRQJ0AEVlGCZqUJmrJWNKsabqoK1gQV7QE7AqWhZDFloCFAwq0OTIKvQVscallYxyLUZuCtVTU4csNR4vuk/Sc/NB1eJRDdId85z80HV4lFzvbcdG7v5PH1PWZVLJiO6k8fU9ZlRAX08Pxn+PHl3QDU4CgCYBaZQBEBMGprLOyUNTWTAJw1Fp0rsmsmAU0UbIKWTBqIVtAAioiAhC1MEA1OAoiEwSpwEIUQEE4WaUThABOFkiwKwJWpwhHaVYHXVTQrGopXNCYlVgohBWsKsASR4Ky6zSdpRBukRBWdF4zukfSc/NB1eJBHdIPznN92Dq8Si5V1jpvrSePqesyprKW7qTx9T1mVMvp4/jHiy7qJ2hK0JwFoGCYIBMFlpAmQCZZSIgKJmoMKQgnIRDFLRQ1O0KaKYBSABGyiYK2kATKIgItQgJgEAEdIAY4LBME4WBPlVjeHSPJ71rqnLzjgLN9vnWblI1I3ktYxnfOA5OHzLHpMsskmazU0mxccOBcs+pvyoRtc82aCT9kXXO5+NzF6VLk62LT5CsUFY2RspVAaBM1pAFgSbP8tsCsknFWHL9jLX6EFM0pEwK6Mrg5OHqgOTByCu01ZGVjXVjHIsLyDdIPznNzQdXiUSbox+cpuaHq8Si4Xt1nTrB30nj6nrMqYBRoxk8fU9ZlTBfSx/GPHl3RATIAIqUEJggEwRSYIoBMAspAE4CZjVYGLNrWisanEaIamvZYtKosSq1xVZC1BQsmCCx58otaMO6PJq86bdKRlhLJO1vfEBaWbKr3YDDm96wXSH8+9cb/JG5hW5qMtAYMHlPuWqqK8u1kn87EkVNJJ3jSebV51taPNsWvI4/dHvWN5ZNakaIvJKzKfIsr/q2G12A966ilyfHH3rQOXWfOVkpmHo5eNNR5uMb+87s+UN/yttFEGizQANgFk6IC6SSdM7tME10oCKUZEJQiEIyIQRUjgpwVWEwKk8f3RPpKbmh/sRKKbon0lNzQ/2IlF573XadOxbrk8fU9ZlTgJWDGTx9T1mVPZe/H8Y8t7qIgKAJgEpEwCgCICEZqYBKEwWa0tYrAVS0p9OyxTFl1CVg1GVWN1G55NXnWsqctk6sOb3rG5GtWtzNUNZ3xstZV5b0e9b5T7gtX+kOdtJPlKzYMlSO1jR5/csc7fkPGTtrqjKEjzZxJ5P8LJoWGSwsSRwYatttiqroWwyOacbhtsOHhPMsuHKIDmiM37punog289sAud/t0n9NnHkrDHD1rKjyZGDfRueXH1Kh2U9Fo7m5xvwc3AtlgbEG4IB/wuuHH9OeXL9o1qYKAIhdWBCZABM0ISBMEQ1TRUUCiNlLICBMEQ1NoKJUVA1MGqQBOAoAmAUnju6H9JTc0P8AYiUU3RB85Tc0P9iJRee912nTs2a5PH1PWZU4CEQxf4+p6zKrLL3Y3/mPNe6UBMEbI2TsIEQEQ1Mg6AISShouTYJrKurpRI3RN9txwFZpYM+XGt1Dyn3LVVWVy87fYsv5MHS78EcOGK2tPkuNmpoJ2nE+tcdZZd/G/wDmOdgpZZdTTbacB5ytlSZu8MjvI33lbsBM1M/jg5VTTUbYx3It7fOplGr3qJzwNIi1m6r3NlRlrK4pow8tLruDbA2xIJBPJgubqM8xK0AxPbY3NiCDsTbJ8WrWXPUFzi9wGlbg2WtYLc5EqY5o9Eg6bmXvgG4C5vbyrmTlqnfEe6c2THBzXBvJqwWyzRylE18V5GC2DruA1tIN7rz311jdsycCO6FjyHzasCs1jbCw4EkUgI7kgjkIPsVoXomu3K0QmCpnqWxt0nuDQOEq9hBAIxBFwRiCDiCE7BgEwQaEyEIKZqACYBRHRUDUwCKEWyYBEBO2MlRBkd0TFZZlPDhimkiusc/rXFhBicRrLZAmaxFzXF4dujfSU3NB1eJBWbpY+dJ+aDq8Si510jsovr+Pqesyq0NSQt7/AMdU9ZlVoavZjfkeez6GimspZG6rVoQ1GygcpdCHRQ0UQUVLQBqmimTAK2tEATJg1GyNrTj90Gt0Y42WOLw4ngsARY/ngXA1E0jGNc3Ss6+FjcY4Ycy73OTJxka6c46LA6xxFnvDY2gc13Y7VzkmRp5wBCx7wCWuDRg098L31XDlwzttdcdSNPHWPtjY+RWNrdrQfUtsMxqu7A6MN03iNuk9vfOBIva+wraRbllR9eSJvNpO/AILm4cotab2cPuuI9i2MGcTx3s8jeQvJ9t10Ee5aA0l07jyNYB6yTtW2g3MaVvfGV/O8AeoK6HbmqbOee5/3GPuLHTa04bOQLuM3pdKmjJAGFrNFhgSMAvO87shNpqpzYmEM0GOAJcdffG54LrusyXk0jQdbHOaRsx1HlWsaLG+CYIAJwxdGBaE4UaxZMVLtWbZDJtSGp2xXWW2FoVgssX+TxvioiplkMhCITgrncrW5BLERGoHo6aEYNTBiVrk4covCt09vzrP92Dq0SiO6gfnWf7sHVolFF2EH1/HVPWZVaqqf6/jqnrMqtXrnUee9ojZEBO0K3oFspoqyyKOS0qRTOSpl2hCdKAmARahBSSbNuHk4fUrWtuo5l782iOc6/wWbZDI43Phz2U12uI3yXEDVvYHcNPICGnnK12aL5nymKOpdBpWOtvdO0RfuHd8cNq6LPGiLqeR5N2tDNEbLPAFue7j5lx+ScmOnbKI4pHyNdG5j2Oa0RnRHfaW3kXO/XSfHeVWTa1hi/aIpf8AeZo6cOjZ9nBpJbwa/Os8y5QbrjpZPuvew+tc18q6q7KeSKJs0bonF0ryN8LXAAgAWN7i9jtXQSU2UpNc1NCPsMe4jzrJNJlWqAOnRO545Wu1G+pH5VAC76eqYNd970h52lYvyRqX/vcoTc0bdH8UYtz2Ed/LUScjpMPMpNPnPnFTzNLo3Au3p8Ra5rmu7ogi1xbCx4eFbTMaXTh4DY6JtrPCxxtzOF9a1GcsNJA2SCmpmyyhpMjxc7w3wnO8LkW3zJiH6PG4YEmWPnNw9l+YtPnVvS06xlOE+9BCOW42bRsKJkVurUOxoCtDlj74o16KYybqxqx2uVrXIK26KQFMFIwCZrULogqRw1PZI1ycFSeGbp/0rP8Adg6tEopunn51n+7B1aJBRdlT/X8dU9ZlVqqp/r+Oqesyq1eqdOF7M0JrpUwCmRCKgVsaxa1IqsporJDEDEs8jxUWVgCcQpjEq5LiqkdYYa9Q5ykcLaIH5Oq/rJTEd1zD1n/HtVd7udyWaOc//VFqc8HWoZD4TowObTAHqC1+566wk+063mY0rLz+NqO382MeYrVZp1Rijc/R0gJXXAIGG9M2rJdPnRkhlRTuJbd8bS6MjvgRjYHZyLAzXzhkY5tPWYOLWugkd/EaRg0u1E6rHya10OT61soNgQQS1zXYOadViPYeFYJyRHU0ojlHeF7A7UWGNxaHA8GACC3oK5jK2X5J5P0ajxde0swxbGPraJ1X/IXNU+XpHOFIai8Jk3s1AadPRt3mkeDl/Beh5PyfHBGI42hrR5zyk8J5VdJqp8ix01DOyMa4nlzj3z3Wxc47ViZpD9hNtbZC4c7dFy3uV/8AjzeKf7FpcyD+zH75/paot/BOHWcNTgHD8fwVywafudJvgOuPunH3rNagGCcJQFY0KIsKsaUoCYISxrlYHqhEFRX6SIcqQUwKkua5PpqgORuovFd00/Ok/wB2Dq8SKTdK+k5/uwdXiUUnc0rLh3jqnrMquMKFEMHeOqeszLI1rpMq53GKWxJi2yvAQeE8qOMUBWBKQpdN+ifFoem31U3Rusaa2uD0xeAsdLISbDynm2eVWjs5dotJ4dZ5+AewKuGMgNB1m73c/wCT6kZHXc1vLpHmbj7bK/SuSfJ+JUnJ7ostqeMbZR6gqMzGXicf5+PMY2XCO6Ux2hCQ0loedJ3ACbBoPPj5lqMiZzR0sTmODi5z9MAAWA0AMT5FB20mhEDvkm9GMXjmuLmK9g118H6JwseQ8K56mrn1z3xveY6UyFzntDmb+XYBtz3jXFpOzWuYzgzvdWSNvGN5YbhmnYuJwJc4C/JgtpT7omif+IN7MbYiwSXGiwutrGxxQ09DdkKAwbxvbRHwNAtY+ED4XKtJHWz5OIZNeWlvotlAu+MHUH8n5Gxaag3Qo4Xhm9vEWzSEmgDjdjtZH2Su1grYaqI6LmSMe3EAi9jtGsIR62QPppHNIc10TyCMQQW6wVpcwTpU7vv/APq1YFVvuTWSMDXTUrw8Nt38LnA3vtasrc5k/Z5PGD+kKTo5I9GQHwhonyavzyq+EcGz2cCSrxbfhBBTl2p3B+B1etW0yGhWBipa9WCRCMiCqzIgHqS9FVAo3UVgKa6pMim+qS4PU3xYNRlWKM2e9rTsJx8yw350U4/iX5g4/gpPMN0l3znPzQdXiUWFn3lRkuUJXtJIIithbVDGD6woovSqU4O8dU9ZmV4csKndbT8fU9ZlV2+rTLKa9QvVLXXRuoLLqXVd1Lq0ll1Lqu6N0pYlixudpw5tQ9/lVcrsLbcPefNdR77Cw4bAfnmUkbJi52wYfn861bHewvr4ec4qmMYDlN/INXsCvSHnu6DBI2VulISyQktbd1m6OiLW1cN1z8OS9MaW/QstZujI4h55QNmK63dLZhTn7Tx/SVjZtVW9xO04gYy+2/WDixwAwfsGIx1KTkpaFzfrwu+69xP9CEdMT/DeeUAn2Bez0zW27kNtjawG3kWSCpPH48gEjATE7BBIRyYkBbWiFdEwRx079Fty128hsmu99O4N16ZdJLMGNLnENaBck4ABCcXPnBXxRnf4e5c0sLiy2sYlxaTby4LK3ND/ALUuwvbwnwdiyXb5X6eLoqdodo6Nw6aw4T4PIsLMR7xHKWWdYsuzVpYHUfqn1KLuHYgqqlkuC3Z7DqSQVjXYYtcNbHYOHk4RyhKyUCS1xs17cRgspmxyXHt504cqA6zrbcfKNasBSlgKN1XpI6SksDkdNV6Sl1E90bpLo3QnOZ50oO9v1Humm3CMCL+tcrvY5T5SuyzubeAHY8esELjkwOKzjb+0v5mf22qI5yf8l/Mz+21RDTe5azqqYaqojZIA1tRUBo3uI2G/yHWWknWsP5a1fGj0UPwKKIQtz2q+NHoofgTfLis40eih+BRRKT5cVnGj0UPwKfLis40eih+BRRST5cVnGj0UPwKfLis40eih+BRRW0Hy3rL330auKh+BR2e9Zxo1H+FDw/8AgoopGGfFZxowFv3UOr/om+XdZxo9FD8Ciik1WX85qioawSvDg0kizI22JGPetCfJWdNRFEWMkAaTcgxxO4APrNOxRRSX0GeFVFpNZKA3SuBvcRAv4ILe5HIMFmDPyt44eih+BRRSYeUM9qx1rzEYW7lkbcCfstC1s2dVU8WdM4i97ENIvzWUUUQbnRU2A359tmFvYqmZw1DdUrhzWHsCCigMmcNQdcrj5lm5LznqI3lzJLEgC5ZG7AH7TSiopNy7P+t44ax/Bg+BH9YFdxw9DB8CiiEP6wa7jh6GD4FP1g13HD0MHwKKKSfrBruOHoYPgR/WDXccPQwfAooop+sKu44ehg+BT9YVdxw9DB8CiiQx8o581kkZa+UEXB/dQjVyhi1PykqPDH/SP4VFEJqq6ufJIXONybXNmjU0AYAbAgooov/Z"/>
          <p:cNvSpPr>
            <a:spLocks noChangeAspect="1" noChangeArrowheads="1"/>
          </p:cNvSpPr>
          <p:nvPr/>
        </p:nvSpPr>
        <p:spPr bwMode="auto">
          <a:xfrm>
            <a:off x="296863"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buClrTx/>
              <a:buSzTx/>
              <a:buFontTx/>
              <a:buNone/>
            </a:pPr>
            <a:endParaRPr lang="en-US" sz="1800" smtClean="0">
              <a:solidFill>
                <a:prstClr val="white"/>
              </a:solidFill>
              <a:latin typeface="Calibri" pitchFamily="34" charset="0"/>
            </a:endParaRPr>
          </a:p>
        </p:txBody>
      </p:sp>
      <p:pic>
        <p:nvPicPr>
          <p:cNvPr id="3090" name="Picture 18" descr="http://www.ocair.com/newsletter/Spring2010/assets/images/ASDE-X-image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56593" y="160338"/>
            <a:ext cx="16668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http://www.airport-int.com/upload/image_files/suppliers/gallery/2797/runway-microwave-security-sensors/airport-microwave-sensor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0478" y="4665724"/>
            <a:ext cx="2767621" cy="193926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YSTEMS 3D Flex"/>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01000" y="4227573"/>
            <a:ext cx="1000126" cy="2381251"/>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http://www.magazine.noaa.gov/stories/images/tobannon_nexrad_low.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2147" y="2697314"/>
            <a:ext cx="1031321" cy="1525496"/>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http://www.stratechsystems.com/images/tech_solutions_ivision_iferret_clip_image00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7015" y="160337"/>
            <a:ext cx="1664839" cy="14517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75226" y="1460499"/>
            <a:ext cx="1358900" cy="1358900"/>
          </a:xfrm>
          <a:prstGeom prst="rect">
            <a:avLst/>
          </a:prstGeom>
        </p:spPr>
      </p:pic>
      <p:sp>
        <p:nvSpPr>
          <p:cNvPr id="11" name="TextBox 10"/>
          <p:cNvSpPr txBox="1"/>
          <p:nvPr/>
        </p:nvSpPr>
        <p:spPr>
          <a:xfrm>
            <a:off x="2869396" y="383281"/>
            <a:ext cx="3416321" cy="646331"/>
          </a:xfrm>
          <a:prstGeom prst="rect">
            <a:avLst/>
          </a:prstGeom>
          <a:solidFill>
            <a:schemeClr val="accent1">
              <a:lumMod val="75000"/>
            </a:schemeClr>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defTabSz="914400">
              <a:buClrTx/>
              <a:buSzTx/>
              <a:buFontTx/>
              <a:buNone/>
            </a:pPr>
            <a:r>
              <a:rPr lang="en-US" sz="3600" dirty="0" smtClean="0">
                <a:solidFill>
                  <a:prstClr val="white"/>
                </a:solidFill>
                <a:latin typeface="Arial" pitchFamily="34" charset="0"/>
                <a:cs typeface="Arial" pitchFamily="34" charset="0"/>
              </a:rPr>
              <a:t>TECHNOLOGY</a:t>
            </a:r>
            <a:endParaRPr lang="en-US" sz="3600" dirty="0" smtClean="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15779093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2" descr="http://www.antisocialmediallc.com/wp-content/uploads/2012/02/Down-Arrow-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5930" y="2097944"/>
            <a:ext cx="956564" cy="7662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antisocialmediallc.com/wp-content/uploads/2012/02/Down-Arrow-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1573" y="2895600"/>
            <a:ext cx="956564" cy="7662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antisocialmediallc.com/wp-content/uploads/2012/02/Down-Arrow-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0511" y="3657600"/>
            <a:ext cx="956564" cy="766253"/>
          </a:xfrm>
          <a:prstGeom prst="rect">
            <a:avLst/>
          </a:prstGeom>
          <a:noFill/>
          <a:extLst>
            <a:ext uri="{909E8E84-426E-40DD-AFC4-6F175D3DCCD1}">
              <a14:hiddenFill xmlns:a14="http://schemas.microsoft.com/office/drawing/2010/main">
                <a:solidFill>
                  <a:srgbClr val="FFFFFF"/>
                </a:solidFill>
              </a14:hiddenFill>
            </a:ext>
          </a:extLst>
        </p:spPr>
      </p:pic>
      <p:pic>
        <p:nvPicPr>
          <p:cNvPr id="66562" name="Picture 2" descr="http://www.antisocialmediallc.com/wp-content/uploads/2012/02/Down-Arrow-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2839" y="1358735"/>
            <a:ext cx="956564" cy="766253"/>
          </a:xfrm>
          <a:prstGeom prst="rect">
            <a:avLst/>
          </a:prstGeom>
          <a:noFill/>
          <a:extLst>
            <a:ext uri="{909E8E84-426E-40DD-AFC4-6F175D3DCCD1}">
              <a14:hiddenFill xmlns:a14="http://schemas.microsoft.com/office/drawing/2010/main">
                <a:solidFill>
                  <a:srgbClr val="FFFFFF"/>
                </a:solidFill>
              </a14:hiddenFill>
            </a:ext>
          </a:extLst>
        </p:spPr>
      </p:pic>
      <p:sp>
        <p:nvSpPr>
          <p:cNvPr id="431106" name="Rectangle 2"/>
          <p:cNvSpPr>
            <a:spLocks noGrp="1" noChangeArrowheads="1"/>
          </p:cNvSpPr>
          <p:nvPr>
            <p:ph type="title"/>
          </p:nvPr>
        </p:nvSpPr>
        <p:spPr>
          <a:xfrm>
            <a:off x="428625" y="339725"/>
            <a:ext cx="8467725" cy="611188"/>
          </a:xfrm>
        </p:spPr>
        <p:txBody>
          <a:bodyPr lIns="0" tIns="0" rIns="0" bIns="0"/>
          <a:lstStyle/>
          <a:p>
            <a:pPr eaLnBrk="1" hangingPunct="1">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smtClean="0">
                <a:effectLst>
                  <a:outerShdw blurRad="38100" dist="38100" dir="2700000" algn="tl">
                    <a:srgbClr val="000000">
                      <a:alpha val="43137"/>
                    </a:srgbClr>
                  </a:outerShdw>
                </a:effectLst>
              </a:rPr>
              <a:t>FAA Bird Radar Progression</a:t>
            </a:r>
          </a:p>
        </p:txBody>
      </p:sp>
      <p:sp>
        <p:nvSpPr>
          <p:cNvPr id="18434" name="Slide Number Placeholder 5"/>
          <p:cNvSpPr>
            <a:spLocks noGrp="1"/>
          </p:cNvSpPr>
          <p:nvPr>
            <p:ph type="sldNum" idx="12"/>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9pPr>
          </a:lstStyle>
          <a:p>
            <a:pPr eaLnBrk="1" hangingPunct="1"/>
            <a:fld id="{F9B77B0E-6D8C-4369-8C4C-8B31F3E0DE51}" type="slidenum">
              <a:rPr lang="en-US" sz="1400">
                <a:solidFill>
                  <a:srgbClr val="FFFFFF"/>
                </a:solidFill>
              </a:rPr>
              <a:pPr eaLnBrk="1" hangingPunct="1"/>
              <a:t>15</a:t>
            </a:fld>
            <a:endParaRPr lang="en-US" sz="1400">
              <a:solidFill>
                <a:srgbClr val="FFFFFF"/>
              </a:solidFill>
            </a:endParaRPr>
          </a:p>
        </p:txBody>
      </p:sp>
      <p:sp>
        <p:nvSpPr>
          <p:cNvPr id="6" name="Rounded Rectangle 5"/>
          <p:cNvSpPr/>
          <p:nvPr/>
        </p:nvSpPr>
        <p:spPr bwMode="auto">
          <a:xfrm>
            <a:off x="457200" y="1295399"/>
            <a:ext cx="2415639" cy="374571"/>
          </a:xfrm>
          <a:prstGeom prst="roundRect">
            <a:avLst/>
          </a:prstGeom>
          <a:solidFill>
            <a:schemeClr val="bg1">
              <a:lumMod val="95000"/>
            </a:schemeClr>
          </a:solidFill>
          <a:ln>
            <a:solidFill>
              <a:schemeClr val="accent2"/>
            </a:solidFill>
          </a:ln>
          <a:effectLst>
            <a:outerShdw blurRad="76200" dist="12700" dir="2700000" sy="-23000" kx="-800400" algn="bl" rotWithShape="0">
              <a:prstClr val="black">
                <a:alpha val="20000"/>
              </a:prstClr>
            </a:outerShdw>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None/>
              <a:tabLst/>
            </a:pPr>
            <a:r>
              <a:rPr kumimoji="0" lang="en-US" sz="1600" b="1" i="0" u="none" strike="noStrike" cap="none" normalizeH="0" baseline="0" dirty="0" smtClean="0">
                <a:ln>
                  <a:noFill/>
                </a:ln>
                <a:solidFill>
                  <a:schemeClr val="bg1">
                    <a:lumMod val="65000"/>
                  </a:schemeClr>
                </a:solidFill>
                <a:effectLst/>
                <a:latin typeface="Arial" charset="0"/>
              </a:rPr>
              <a:t>Technical Evaluation</a:t>
            </a:r>
          </a:p>
        </p:txBody>
      </p:sp>
      <p:sp>
        <p:nvSpPr>
          <p:cNvPr id="7" name="Rounded Rectangle 6"/>
          <p:cNvSpPr/>
          <p:nvPr/>
        </p:nvSpPr>
        <p:spPr bwMode="auto">
          <a:xfrm>
            <a:off x="2590411" y="2124988"/>
            <a:ext cx="1425039" cy="374571"/>
          </a:xfrm>
          <a:prstGeom prst="roundRect">
            <a:avLst/>
          </a:prstGeom>
          <a:solidFill>
            <a:schemeClr val="bg1">
              <a:lumMod val="65000"/>
            </a:schemeClr>
          </a:solidFill>
          <a:ln>
            <a:solidFill>
              <a:schemeClr val="accent2"/>
            </a:solidFill>
          </a:ln>
          <a:effectLst>
            <a:outerShdw blurRad="76200" dist="12700" dir="2700000" sy="-23000" kx="-800400" algn="bl" rotWithShape="0">
              <a:prstClr val="black">
                <a:alpha val="20000"/>
              </a:prstClr>
            </a:outerShdw>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None/>
              <a:tabLst/>
            </a:pPr>
            <a:r>
              <a:rPr kumimoji="0" lang="en-US" sz="1600" b="1" i="0" u="none" strike="noStrike" cap="none" normalizeH="0" baseline="0" dirty="0" smtClean="0">
                <a:ln>
                  <a:noFill/>
                </a:ln>
                <a:solidFill>
                  <a:schemeClr val="tx1">
                    <a:lumMod val="65000"/>
                    <a:lumOff val="35000"/>
                  </a:schemeClr>
                </a:solidFill>
                <a:effectLst/>
                <a:latin typeface="Arial" charset="0"/>
              </a:rPr>
              <a:t>Deployment</a:t>
            </a:r>
          </a:p>
        </p:txBody>
      </p:sp>
      <p:sp>
        <p:nvSpPr>
          <p:cNvPr id="8" name="Rounded Rectangle 7"/>
          <p:cNvSpPr/>
          <p:nvPr/>
        </p:nvSpPr>
        <p:spPr bwMode="auto">
          <a:xfrm>
            <a:off x="3502412" y="2864197"/>
            <a:ext cx="2167660" cy="374571"/>
          </a:xfrm>
          <a:prstGeom prst="roundRect">
            <a:avLst/>
          </a:prstGeom>
          <a:solidFill>
            <a:schemeClr val="accent1">
              <a:lumMod val="50000"/>
            </a:schemeClr>
          </a:solidFill>
          <a:ln>
            <a:solidFill>
              <a:schemeClr val="accent2"/>
            </a:solidFill>
          </a:ln>
          <a:effectLst>
            <a:outerShdw blurRad="76200" dist="12700" dir="2700000" sy="-23000" kx="-800400" algn="bl" rotWithShape="0">
              <a:prstClr val="black">
                <a:alpha val="20000"/>
              </a:prstClr>
            </a:outerShdw>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None/>
              <a:tabLst/>
            </a:pPr>
            <a:r>
              <a:rPr lang="en-US" sz="1600" b="1" dirty="0" smtClean="0">
                <a:solidFill>
                  <a:schemeClr val="accent3"/>
                </a:solidFill>
                <a:latin typeface="+mn-lt"/>
              </a:rPr>
              <a:t>Validation</a:t>
            </a:r>
            <a:endParaRPr kumimoji="0" lang="en-US" sz="1600" b="1" i="0" u="none" strike="noStrike" cap="none" normalizeH="0" baseline="0" dirty="0" smtClean="0">
              <a:ln>
                <a:noFill/>
              </a:ln>
              <a:solidFill>
                <a:schemeClr val="accent3"/>
              </a:solidFill>
              <a:effectLst/>
              <a:latin typeface="+mn-lt"/>
            </a:endParaRPr>
          </a:p>
        </p:txBody>
      </p:sp>
      <p:sp>
        <p:nvSpPr>
          <p:cNvPr id="9" name="Rounded Rectangle 8"/>
          <p:cNvSpPr/>
          <p:nvPr/>
        </p:nvSpPr>
        <p:spPr bwMode="auto">
          <a:xfrm>
            <a:off x="5029200" y="3657600"/>
            <a:ext cx="2161311" cy="374571"/>
          </a:xfrm>
          <a:prstGeom prst="roundRect">
            <a:avLst/>
          </a:prstGeom>
          <a:solidFill>
            <a:srgbClr val="33CC33"/>
          </a:solidFill>
          <a:ln>
            <a:solidFill>
              <a:schemeClr val="accent2"/>
            </a:solidFill>
          </a:ln>
          <a:effectLst>
            <a:outerShdw blurRad="76200" dist="12700" dir="2700000" sy="-23000" kx="-800400" algn="bl" rotWithShape="0">
              <a:prstClr val="black">
                <a:alpha val="20000"/>
              </a:prstClr>
            </a:outerShdw>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None/>
              <a:tabLst/>
            </a:pPr>
            <a:r>
              <a:rPr kumimoji="0" lang="en-US" sz="1600" b="1" i="0" u="none" strike="noStrike" cap="none" normalizeH="0" baseline="0" dirty="0" smtClean="0">
                <a:ln>
                  <a:noFill/>
                </a:ln>
                <a:solidFill>
                  <a:schemeClr val="tx1"/>
                </a:solidFill>
                <a:effectLst/>
                <a:latin typeface="Arial" charset="0"/>
              </a:rPr>
              <a:t>Operations</a:t>
            </a:r>
          </a:p>
        </p:txBody>
      </p:sp>
      <p:sp>
        <p:nvSpPr>
          <p:cNvPr id="10" name="Rounded Rectangle 9"/>
          <p:cNvSpPr/>
          <p:nvPr/>
        </p:nvSpPr>
        <p:spPr bwMode="auto">
          <a:xfrm>
            <a:off x="6605647" y="4419600"/>
            <a:ext cx="2081153" cy="374571"/>
          </a:xfrm>
          <a:prstGeom prst="roundRect">
            <a:avLst/>
          </a:prstGeom>
          <a:solidFill>
            <a:srgbClr val="FFFF00"/>
          </a:solidFill>
          <a:ln>
            <a:solidFill>
              <a:schemeClr val="accent2"/>
            </a:solidFill>
          </a:ln>
          <a:effectLst>
            <a:outerShdw blurRad="76200" dist="12700" dir="2700000" sy="-23000" kx="-800400" algn="bl" rotWithShape="0">
              <a:prstClr val="black">
                <a:alpha val="20000"/>
              </a:prstClr>
            </a:outerShdw>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None/>
              <a:tabLst/>
            </a:pPr>
            <a:r>
              <a:rPr lang="en-US" sz="1600" b="1" dirty="0" smtClean="0">
                <a:solidFill>
                  <a:schemeClr val="tx2"/>
                </a:solidFill>
                <a:latin typeface="+mn-lt"/>
              </a:rPr>
              <a:t>Air Traffic Control</a:t>
            </a:r>
            <a:endParaRPr kumimoji="0" lang="en-US" sz="1600" b="1" i="0" u="none" strike="noStrike" cap="none" normalizeH="0" baseline="0" dirty="0" smtClean="0">
              <a:ln>
                <a:noFill/>
              </a:ln>
              <a:solidFill>
                <a:schemeClr val="tx2"/>
              </a:solidFill>
              <a:effectLst/>
              <a:latin typeface="+mn-lt"/>
            </a:endParaRPr>
          </a:p>
        </p:txBody>
      </p:sp>
      <p:sp>
        <p:nvSpPr>
          <p:cNvPr id="3" name="TextBox 2"/>
          <p:cNvSpPr txBox="1"/>
          <p:nvPr/>
        </p:nvSpPr>
        <p:spPr bwMode="auto">
          <a:xfrm>
            <a:off x="5372545" y="1066800"/>
            <a:ext cx="3635932" cy="1569660"/>
          </a:xfrm>
          <a:prstGeom prst="rect">
            <a:avLst/>
          </a:prstGeom>
          <a:solidFill>
            <a:schemeClr val="bg1"/>
          </a:solidFill>
          <a:ln>
            <a:solidFill>
              <a:schemeClr val="tx1"/>
            </a:solidFill>
          </a:ln>
          <a:effectLst>
            <a:outerShdw blurRad="50800" dist="38100" dir="8100000" algn="tr" rotWithShape="0">
              <a:prstClr val="black">
                <a:alpha val="40000"/>
              </a:prstClr>
            </a:outerShdw>
          </a:effectLst>
          <a:extLst/>
        </p:spPr>
        <p:txBody>
          <a:bodyPr wrap="none" rtlCol="0">
            <a:spAutoFit/>
          </a:bodyPr>
          <a:lstStyle/>
          <a:p>
            <a:pPr marL="457200" indent="-457200">
              <a:buFont typeface="Arial" pitchFamily="34" charset="0"/>
              <a:buChar char="•"/>
            </a:pPr>
            <a:r>
              <a:rPr lang="en-US" b="1" dirty="0" smtClean="0">
                <a:solidFill>
                  <a:srgbClr val="002060"/>
                </a:solidFill>
                <a:latin typeface="+mn-lt"/>
              </a:rPr>
              <a:t>Seattle Tacoma</a:t>
            </a:r>
          </a:p>
          <a:p>
            <a:pPr marL="457200" indent="-457200">
              <a:buFont typeface="Arial" pitchFamily="34" charset="0"/>
              <a:buChar char="•"/>
            </a:pPr>
            <a:r>
              <a:rPr lang="en-US" b="1" dirty="0" smtClean="0">
                <a:solidFill>
                  <a:srgbClr val="002060"/>
                </a:solidFill>
                <a:latin typeface="+mn-lt"/>
              </a:rPr>
              <a:t>Dallas Fort Worth</a:t>
            </a:r>
          </a:p>
          <a:p>
            <a:pPr marL="457200" indent="-457200">
              <a:buFont typeface="Arial" pitchFamily="34" charset="0"/>
              <a:buChar char="•"/>
            </a:pPr>
            <a:r>
              <a:rPr lang="en-US" b="1" dirty="0" smtClean="0">
                <a:solidFill>
                  <a:srgbClr val="002060"/>
                </a:solidFill>
                <a:latin typeface="+mn-lt"/>
              </a:rPr>
              <a:t>Chicago O’Hare</a:t>
            </a:r>
          </a:p>
          <a:p>
            <a:pPr marL="457200" indent="-457200">
              <a:buFont typeface="Arial" pitchFamily="34" charset="0"/>
              <a:buChar char="•"/>
            </a:pPr>
            <a:r>
              <a:rPr lang="en-US" b="1" dirty="0" smtClean="0">
                <a:solidFill>
                  <a:srgbClr val="002060"/>
                </a:solidFill>
                <a:latin typeface="+mn-lt"/>
              </a:rPr>
              <a:t>NAS Whidbey Island</a:t>
            </a:r>
          </a:p>
        </p:txBody>
      </p:sp>
      <p:sp>
        <p:nvSpPr>
          <p:cNvPr id="4" name="Rectangle 3"/>
          <p:cNvSpPr/>
          <p:nvPr/>
        </p:nvSpPr>
        <p:spPr>
          <a:xfrm>
            <a:off x="499353" y="3661853"/>
            <a:ext cx="3725694" cy="1754326"/>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square">
            <a:spAutoFit/>
          </a:bodyPr>
          <a:lstStyle/>
          <a:p>
            <a:r>
              <a:rPr lang="en-US" sz="1800" b="1" dirty="0">
                <a:solidFill>
                  <a:srgbClr val="172977"/>
                </a:solidFill>
                <a:latin typeface="+mn-lt"/>
              </a:rPr>
              <a:t>Significant Findings</a:t>
            </a:r>
          </a:p>
          <a:p>
            <a:r>
              <a:rPr lang="en-US" sz="1800" dirty="0">
                <a:solidFill>
                  <a:srgbClr val="172977"/>
                </a:solidFill>
                <a:latin typeface="+mn-lt"/>
              </a:rPr>
              <a:t>Commercial bird radars are suitable for detecting and tracking birds on and around an airport</a:t>
            </a:r>
          </a:p>
          <a:p>
            <a:r>
              <a:rPr lang="en-US" sz="1800" dirty="0">
                <a:solidFill>
                  <a:srgbClr val="172977"/>
                </a:solidFill>
                <a:latin typeface="+mn-lt"/>
              </a:rPr>
              <a:t>Can provide real-time alerts of bird activity in operational areas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625" y="344488"/>
            <a:ext cx="8472488" cy="609600"/>
          </a:xfrm>
        </p:spPr>
        <p:txBody>
          <a:bodyPr/>
          <a:lstStyle/>
          <a:p>
            <a:r>
              <a:rPr lang="en-US" sz="3200" dirty="0" smtClean="0">
                <a:effectLst>
                  <a:outerShdw blurRad="38100" dist="38100" dir="2700000" algn="tl">
                    <a:srgbClr val="000000">
                      <a:alpha val="43137"/>
                    </a:srgbClr>
                  </a:outerShdw>
                </a:effectLst>
              </a:rPr>
              <a:t>Operational Integration </a:t>
            </a:r>
            <a:endParaRPr lang="en-US" sz="32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05097" y="990601"/>
            <a:ext cx="6500503" cy="1828800"/>
          </a:xfrm>
        </p:spPr>
        <p:style>
          <a:lnRef idx="3">
            <a:schemeClr val="lt1"/>
          </a:lnRef>
          <a:fillRef idx="1">
            <a:schemeClr val="accent3"/>
          </a:fillRef>
          <a:effectRef idx="1">
            <a:schemeClr val="accent3"/>
          </a:effectRef>
          <a:fontRef idx="minor">
            <a:schemeClr val="lt1"/>
          </a:fontRef>
        </p:style>
        <p:txBody>
          <a:bodyPr/>
          <a:lstStyle/>
          <a:p>
            <a:pPr marL="0" indent="0">
              <a:buNone/>
            </a:pPr>
            <a:r>
              <a:rPr lang="en-US" sz="2400" u="sng" dirty="0" smtClean="0">
                <a:solidFill>
                  <a:srgbClr val="C00000"/>
                </a:solidFill>
              </a:rPr>
              <a:t>Strategic:</a:t>
            </a:r>
            <a:r>
              <a:rPr lang="en-US" sz="2400" b="0" dirty="0" smtClean="0">
                <a:solidFill>
                  <a:srgbClr val="92D050"/>
                </a:solidFill>
              </a:rPr>
              <a:t> </a:t>
            </a:r>
            <a:r>
              <a:rPr lang="en-US" sz="2400" b="0" dirty="0" smtClean="0">
                <a:solidFill>
                  <a:srgbClr val="7030A0"/>
                </a:solidFill>
              </a:rPr>
              <a:t>Wildlife Management</a:t>
            </a:r>
          </a:p>
          <a:p>
            <a:pPr marL="0" indent="0">
              <a:spcBef>
                <a:spcPts val="0"/>
              </a:spcBef>
              <a:buNone/>
            </a:pPr>
            <a:r>
              <a:rPr lang="en-US" sz="1800" b="0" dirty="0">
                <a:solidFill>
                  <a:srgbClr val="172977"/>
                </a:solidFill>
              </a:rPr>
              <a:t>R</a:t>
            </a:r>
            <a:r>
              <a:rPr lang="en-US" sz="1800" b="0" dirty="0" smtClean="0">
                <a:solidFill>
                  <a:srgbClr val="172977"/>
                </a:solidFill>
              </a:rPr>
              <a:t>adar </a:t>
            </a:r>
            <a:r>
              <a:rPr lang="en-US" sz="1800" b="0" dirty="0">
                <a:solidFill>
                  <a:srgbClr val="172977"/>
                </a:solidFill>
              </a:rPr>
              <a:t>applications intended to improve the understanding of local and regional bird movement in relation to the airport and aircraft flight </a:t>
            </a:r>
            <a:r>
              <a:rPr lang="en-US" sz="1800" b="0" dirty="0" smtClean="0">
                <a:solidFill>
                  <a:srgbClr val="172977"/>
                </a:solidFill>
              </a:rPr>
              <a:t>paths (</a:t>
            </a:r>
            <a:r>
              <a:rPr lang="en-US" sz="1800" b="0" i="1" dirty="0" smtClean="0">
                <a:solidFill>
                  <a:srgbClr val="172977"/>
                </a:solidFill>
              </a:rPr>
              <a:t>basically </a:t>
            </a:r>
            <a:r>
              <a:rPr lang="en-US" sz="1800" b="0" i="1" dirty="0">
                <a:solidFill>
                  <a:srgbClr val="172977"/>
                </a:solidFill>
              </a:rPr>
              <a:t>the use of radars in general </a:t>
            </a:r>
            <a:r>
              <a:rPr lang="en-US" sz="1800" b="0" i="1" dirty="0">
                <a:solidFill>
                  <a:srgbClr val="002060"/>
                </a:solidFill>
              </a:rPr>
              <a:t>wildlife </a:t>
            </a:r>
            <a:r>
              <a:rPr lang="en-US" sz="1800" b="0" i="1" dirty="0" smtClean="0">
                <a:solidFill>
                  <a:srgbClr val="002060"/>
                </a:solidFill>
              </a:rPr>
              <a:t>management</a:t>
            </a:r>
            <a:r>
              <a:rPr lang="en-US" sz="1800" b="0" dirty="0" smtClean="0">
                <a:solidFill>
                  <a:srgbClr val="002060"/>
                </a:solidFill>
              </a:rPr>
              <a:t>.) </a:t>
            </a:r>
            <a:r>
              <a:rPr lang="en-US" sz="2400" b="0" dirty="0" smtClean="0">
                <a:solidFill>
                  <a:srgbClr val="002060"/>
                </a:solidFill>
              </a:rPr>
              <a:t> </a:t>
            </a:r>
          </a:p>
        </p:txBody>
      </p:sp>
      <p:sp>
        <p:nvSpPr>
          <p:cNvPr id="4" name="Slide Number Placeholder 3"/>
          <p:cNvSpPr>
            <a:spLocks noGrp="1"/>
          </p:cNvSpPr>
          <p:nvPr>
            <p:ph type="sldNum" sz="quarter" idx="4294967295"/>
          </p:nvPr>
        </p:nvSpPr>
        <p:spPr>
          <a:xfrm>
            <a:off x="6636504" y="6248400"/>
            <a:ext cx="1905000" cy="457200"/>
          </a:xfrm>
          <a:prstGeom prst="rect">
            <a:avLst/>
          </a:prstGeom>
        </p:spPr>
        <p:txBody>
          <a:bodyPr/>
          <a:lstStyle/>
          <a:p>
            <a:fld id="{78D3ABA1-EA94-43C0-B992-7CBCC31144F1}" type="slidenum">
              <a:rPr lang="en-US" smtClean="0"/>
              <a:pPr/>
              <a:t>16</a:t>
            </a:fld>
            <a:endParaRPr lang="en-US" dirty="0"/>
          </a:p>
        </p:txBody>
      </p:sp>
      <p:sp>
        <p:nvSpPr>
          <p:cNvPr id="5" name="Rectangle 4"/>
          <p:cNvSpPr/>
          <p:nvPr/>
        </p:nvSpPr>
        <p:spPr>
          <a:xfrm>
            <a:off x="538162" y="5395381"/>
            <a:ext cx="8332705" cy="461665"/>
          </a:xfrm>
          <a:prstGeom prst="rect">
            <a:avLst/>
          </a:prstGeom>
        </p:spPr>
        <p:txBody>
          <a:bodyPr wrap="square">
            <a:spAutoFit/>
          </a:bodyPr>
          <a:lstStyle/>
          <a:p>
            <a:pPr>
              <a:buNone/>
            </a:pPr>
            <a:r>
              <a:rPr lang="en-US" sz="1200" dirty="0">
                <a:solidFill>
                  <a:schemeClr val="bg1">
                    <a:lumMod val="50000"/>
                  </a:schemeClr>
                </a:solidFill>
              </a:rPr>
              <a:t>In 2009, a position paper on avian radar [4] by the Dutch Airline Pilots Association, </a:t>
            </a:r>
            <a:r>
              <a:rPr lang="en-US" sz="1200" i="1" dirty="0" err="1">
                <a:solidFill>
                  <a:schemeClr val="bg1">
                    <a:lumMod val="50000"/>
                  </a:schemeClr>
                </a:solidFill>
              </a:rPr>
              <a:t>Vereniging</a:t>
            </a:r>
            <a:r>
              <a:rPr lang="en-US" sz="1200" i="1" dirty="0">
                <a:solidFill>
                  <a:schemeClr val="bg1">
                    <a:lumMod val="50000"/>
                  </a:schemeClr>
                </a:solidFill>
              </a:rPr>
              <a:t> van </a:t>
            </a:r>
            <a:r>
              <a:rPr lang="en-US" sz="1200" i="1" dirty="0" err="1">
                <a:solidFill>
                  <a:schemeClr val="bg1">
                    <a:lumMod val="50000"/>
                  </a:schemeClr>
                </a:solidFill>
              </a:rPr>
              <a:t>Nederlandse</a:t>
            </a:r>
            <a:r>
              <a:rPr lang="en-US" sz="1200" i="1" dirty="0">
                <a:solidFill>
                  <a:schemeClr val="bg1">
                    <a:lumMod val="50000"/>
                  </a:schemeClr>
                </a:solidFill>
              </a:rPr>
              <a:t> </a:t>
            </a:r>
            <a:r>
              <a:rPr lang="en-US" sz="1200" i="1" dirty="0" err="1">
                <a:solidFill>
                  <a:schemeClr val="bg1">
                    <a:lumMod val="50000"/>
                  </a:schemeClr>
                </a:solidFill>
              </a:rPr>
              <a:t>Verkeersvliegers</a:t>
            </a:r>
            <a:r>
              <a:rPr lang="en-US" sz="1200" dirty="0">
                <a:solidFill>
                  <a:schemeClr val="bg1">
                    <a:lumMod val="50000"/>
                  </a:schemeClr>
                </a:solidFill>
              </a:rPr>
              <a:t> (VNV), introduced an important concept for airport use: strategic and tactical applications. </a:t>
            </a:r>
          </a:p>
        </p:txBody>
      </p:sp>
      <p:sp>
        <p:nvSpPr>
          <p:cNvPr id="6" name="Rectangle 5"/>
          <p:cNvSpPr/>
          <p:nvPr/>
        </p:nvSpPr>
        <p:spPr>
          <a:xfrm>
            <a:off x="228600" y="3048000"/>
            <a:ext cx="6248400" cy="212365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spcBef>
                <a:spcPct val="20000"/>
              </a:spcBef>
              <a:buNone/>
            </a:pPr>
            <a:r>
              <a:rPr lang="en-US" b="1" u="sng" kern="0" dirty="0">
                <a:solidFill>
                  <a:srgbClr val="C00000"/>
                </a:solidFill>
                <a:latin typeface="Arial"/>
              </a:rPr>
              <a:t>Tactical:</a:t>
            </a:r>
            <a:r>
              <a:rPr lang="en-US" kern="0" dirty="0">
                <a:solidFill>
                  <a:srgbClr val="0070C0"/>
                </a:solidFill>
                <a:latin typeface="Arial"/>
              </a:rPr>
              <a:t> </a:t>
            </a:r>
            <a:r>
              <a:rPr lang="en-US" kern="0" dirty="0" smtClean="0">
                <a:solidFill>
                  <a:srgbClr val="0070C0"/>
                </a:solidFill>
                <a:latin typeface="Arial"/>
              </a:rPr>
              <a:t>Operational Decisions</a:t>
            </a:r>
          </a:p>
          <a:p>
            <a:pPr lvl="0">
              <a:spcBef>
                <a:spcPct val="20000"/>
              </a:spcBef>
              <a:buNone/>
            </a:pPr>
            <a:r>
              <a:rPr lang="en-US" sz="2000" kern="0" dirty="0">
                <a:solidFill>
                  <a:srgbClr val="172977"/>
                </a:solidFill>
                <a:latin typeface="Arial"/>
              </a:rPr>
              <a:t>A</a:t>
            </a:r>
            <a:r>
              <a:rPr lang="en-US" sz="2000" kern="0" dirty="0" smtClean="0">
                <a:solidFill>
                  <a:srgbClr val="172977"/>
                </a:solidFill>
                <a:latin typeface="Arial"/>
              </a:rPr>
              <a:t>pplication </a:t>
            </a:r>
            <a:r>
              <a:rPr lang="en-US" sz="2000" kern="0" dirty="0">
                <a:solidFill>
                  <a:srgbClr val="172977"/>
                </a:solidFill>
                <a:latin typeface="Arial"/>
              </a:rPr>
              <a:t>of the radar in a “real-life” environment, where radar information is being used for </a:t>
            </a:r>
            <a:r>
              <a:rPr lang="en-US" sz="2000" kern="0" dirty="0">
                <a:solidFill>
                  <a:srgbClr val="002060"/>
                </a:solidFill>
                <a:latin typeface="Arial"/>
              </a:rPr>
              <a:t>operational decisions, </a:t>
            </a:r>
            <a:r>
              <a:rPr lang="en-US" sz="2000" kern="0" dirty="0">
                <a:solidFill>
                  <a:srgbClr val="172977"/>
                </a:solidFill>
                <a:latin typeface="Arial"/>
              </a:rPr>
              <a:t>including flight path changes to avoid a bird/aircraft collision</a:t>
            </a:r>
            <a:r>
              <a:rPr lang="en-US" sz="2000" kern="0" dirty="0" smtClean="0">
                <a:solidFill>
                  <a:srgbClr val="172977"/>
                </a:solidFill>
                <a:latin typeface="Arial"/>
              </a:rPr>
              <a:t>.</a:t>
            </a:r>
          </a:p>
          <a:p>
            <a:pPr lvl="0">
              <a:spcBef>
                <a:spcPct val="20000"/>
              </a:spcBef>
              <a:buNone/>
            </a:pPr>
            <a:endParaRPr lang="en-US" sz="2000" kern="0" dirty="0">
              <a:solidFill>
                <a:srgbClr val="172977"/>
              </a:solidFill>
              <a:latin typeface="Arial"/>
            </a:endParaRPr>
          </a:p>
        </p:txBody>
      </p:sp>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762102"/>
            <a:ext cx="1513272" cy="2274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311" y="3428999"/>
            <a:ext cx="227585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51160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403865"/>
            <a:ext cx="8472488" cy="609600"/>
          </a:xfrm>
        </p:spPr>
        <p:txBody>
          <a:bodyPr/>
          <a:lstStyle/>
          <a:p>
            <a:r>
              <a:rPr lang="en-US" sz="3200" dirty="0" smtClean="0">
                <a:effectLst>
                  <a:outerShdw blurRad="38100" dist="38100" dir="2700000" algn="tl">
                    <a:srgbClr val="000000">
                      <a:alpha val="43137"/>
                    </a:srgbClr>
                  </a:outerShdw>
                </a:effectLst>
              </a:rPr>
              <a:t>Information Consumers</a:t>
            </a:r>
            <a:endParaRPr lang="en-US" sz="32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sz="2400" dirty="0" smtClean="0"/>
              <a:t>Airport Operations/Wildlife Biologists </a:t>
            </a:r>
            <a:r>
              <a:rPr lang="en-US" sz="1800" dirty="0" smtClean="0"/>
              <a:t>(</a:t>
            </a:r>
            <a:r>
              <a:rPr lang="en-US" sz="1800" b="0" i="1" dirty="0"/>
              <a:t>Strategic/ Tactical</a:t>
            </a:r>
            <a:r>
              <a:rPr lang="en-US" sz="1800" dirty="0" smtClean="0"/>
              <a:t>)</a:t>
            </a:r>
          </a:p>
          <a:p>
            <a:pPr lvl="1"/>
            <a:r>
              <a:rPr lang="en-US" sz="2000" dirty="0" smtClean="0"/>
              <a:t>Identify daily and seasonal bird movements</a:t>
            </a:r>
          </a:p>
          <a:p>
            <a:pPr lvl="2"/>
            <a:r>
              <a:rPr lang="en-US" sz="1800" dirty="0" smtClean="0"/>
              <a:t>Assist in wildlife mitigation</a:t>
            </a:r>
          </a:p>
          <a:p>
            <a:pPr lvl="1"/>
            <a:r>
              <a:rPr lang="en-US" sz="2000" dirty="0" smtClean="0"/>
              <a:t>Survey airspace and detect wildlife threats to aircraft </a:t>
            </a:r>
          </a:p>
          <a:p>
            <a:pPr lvl="2"/>
            <a:r>
              <a:rPr lang="en-US" sz="1800" dirty="0" smtClean="0"/>
              <a:t>Transfer information to ATC (current)  </a:t>
            </a:r>
          </a:p>
          <a:p>
            <a:r>
              <a:rPr lang="en-US" sz="2400" dirty="0" smtClean="0"/>
              <a:t>Air Traffic Controller </a:t>
            </a:r>
            <a:r>
              <a:rPr lang="en-US" sz="1800" dirty="0" smtClean="0"/>
              <a:t>(</a:t>
            </a:r>
            <a:r>
              <a:rPr lang="en-US" sz="1800" b="0" i="1" dirty="0" smtClean="0"/>
              <a:t>Tactical</a:t>
            </a:r>
            <a:r>
              <a:rPr lang="en-US" sz="1800" dirty="0" smtClean="0"/>
              <a:t>)</a:t>
            </a:r>
          </a:p>
          <a:p>
            <a:pPr lvl="1"/>
            <a:r>
              <a:rPr lang="en-US" sz="2000" dirty="0" smtClean="0"/>
              <a:t>Provide “advisories” to pilots on bird activity</a:t>
            </a:r>
          </a:p>
          <a:p>
            <a:pPr lvl="1"/>
            <a:r>
              <a:rPr lang="en-US" sz="2000" dirty="0" smtClean="0"/>
              <a:t>Proactive approach to incident/accident prevention</a:t>
            </a:r>
          </a:p>
          <a:p>
            <a:r>
              <a:rPr lang="en-US" sz="2400" dirty="0" smtClean="0"/>
              <a:t>Pilots </a:t>
            </a:r>
            <a:r>
              <a:rPr lang="en-US" sz="1800" dirty="0"/>
              <a:t>(</a:t>
            </a:r>
            <a:r>
              <a:rPr lang="en-US" sz="1800" b="0" i="1" dirty="0"/>
              <a:t>Tactical</a:t>
            </a:r>
            <a:r>
              <a:rPr lang="en-US" sz="1800" dirty="0" smtClean="0"/>
              <a:t>)</a:t>
            </a:r>
          </a:p>
          <a:p>
            <a:pPr lvl="1"/>
            <a:r>
              <a:rPr lang="en-US" sz="2000" dirty="0" smtClean="0"/>
              <a:t>Make informed decisions to reduce threat of incident/accident</a:t>
            </a:r>
            <a:endParaRPr lang="en-US" dirty="0" smtClean="0"/>
          </a:p>
          <a:p>
            <a:endParaRPr lang="en-US" dirty="0" smtClean="0"/>
          </a:p>
          <a:p>
            <a:endParaRPr lang="en-US" dirty="0"/>
          </a:p>
        </p:txBody>
      </p:sp>
      <p:sp>
        <p:nvSpPr>
          <p:cNvPr id="4" name="Slide Number Placeholder 3"/>
          <p:cNvSpPr>
            <a:spLocks noGrp="1"/>
          </p:cNvSpPr>
          <p:nvPr>
            <p:ph type="sldNum" sz="quarter" idx="4294967295"/>
          </p:nvPr>
        </p:nvSpPr>
        <p:spPr>
          <a:xfrm>
            <a:off x="6636504" y="6248400"/>
            <a:ext cx="1905000" cy="457200"/>
          </a:xfrm>
          <a:prstGeom prst="rect">
            <a:avLst/>
          </a:prstGeom>
        </p:spPr>
        <p:txBody>
          <a:bodyPr/>
          <a:lstStyle/>
          <a:p>
            <a:fld id="{78D3ABA1-EA94-43C0-B992-7CBCC31144F1}" type="slidenum">
              <a:rPr lang="en-US" smtClean="0"/>
              <a:pPr/>
              <a:t>17</a:t>
            </a:fld>
            <a:endParaRPr lang="en-US" dirty="0"/>
          </a:p>
        </p:txBody>
      </p:sp>
    </p:spTree>
    <p:extLst>
      <p:ext uri="{BB962C8B-B14F-4D97-AF65-F5344CB8AC3E}">
        <p14:creationId xmlns:p14="http://schemas.microsoft.com/office/powerpoint/2010/main" val="3673074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512" y="381000"/>
            <a:ext cx="8472488" cy="609600"/>
          </a:xfrm>
        </p:spPr>
        <p:txBody>
          <a:bodyPr/>
          <a:lstStyle/>
          <a:p>
            <a:r>
              <a:rPr lang="en-US" sz="3200" dirty="0" smtClean="0">
                <a:effectLst>
                  <a:outerShdw blurRad="38100" dist="38100" dir="2700000" algn="tl">
                    <a:srgbClr val="000000">
                      <a:alpha val="43137"/>
                    </a:srgbClr>
                  </a:outerShdw>
                </a:effectLst>
              </a:rPr>
              <a:t>Operational Integration</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Single Sensor - Multiple Users</a:t>
            </a:r>
            <a:endParaRPr lang="en-US" sz="3200" dirty="0">
              <a:solidFill>
                <a:srgbClr val="FF0000"/>
              </a:solidFill>
              <a:effectLst>
                <a:outerShdw blurRad="38100" dist="38100" dir="2700000" algn="tl">
                  <a:srgbClr val="000000">
                    <a:alpha val="43137"/>
                  </a:srgbClr>
                </a:outerShdw>
              </a:effectLst>
            </a:endParaRPr>
          </a:p>
        </p:txBody>
      </p:sp>
      <p:sp>
        <p:nvSpPr>
          <p:cNvPr id="9" name="Rounded Rectangle 8"/>
          <p:cNvSpPr/>
          <p:nvPr/>
        </p:nvSpPr>
        <p:spPr bwMode="auto">
          <a:xfrm>
            <a:off x="2451025" y="2714708"/>
            <a:ext cx="1702956" cy="306467"/>
          </a:xfrm>
          <a:prstGeom prst="roundRect">
            <a:avLst/>
          </a:prstGeom>
          <a:solidFill>
            <a:srgbClr val="FFC000"/>
          </a:solidFill>
          <a:ln>
            <a:solidFill>
              <a:schemeClr val="tx2"/>
            </a:solidFill>
          </a:ln>
          <a:effectLst>
            <a:outerShdw blurRad="76200" dist="12700" dir="2700000" sy="-23000" kx="-800400" algn="bl" rotWithShape="0">
              <a:prstClr val="black">
                <a:alpha val="20000"/>
              </a:prstClr>
            </a:outerShdw>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None/>
              <a:tabLst/>
            </a:pPr>
            <a:r>
              <a:rPr lang="en-US" sz="1200" b="1" dirty="0" smtClean="0">
                <a:solidFill>
                  <a:srgbClr val="172977"/>
                </a:solidFill>
                <a:latin typeface="+mn-lt"/>
              </a:rPr>
              <a:t>ATC</a:t>
            </a:r>
            <a:endParaRPr kumimoji="0" lang="en-US" sz="1600" b="1" i="0" u="none" strike="noStrike" cap="none" normalizeH="0" baseline="0" dirty="0" smtClean="0">
              <a:ln>
                <a:noFill/>
              </a:ln>
              <a:solidFill>
                <a:srgbClr val="172977"/>
              </a:solidFill>
              <a:effectLst/>
              <a:latin typeface="+mn-lt"/>
            </a:endParaRPr>
          </a:p>
        </p:txBody>
      </p:sp>
      <p:sp>
        <p:nvSpPr>
          <p:cNvPr id="10" name="Rounded Rectangle 9"/>
          <p:cNvSpPr/>
          <p:nvPr/>
        </p:nvSpPr>
        <p:spPr bwMode="auto">
          <a:xfrm>
            <a:off x="4584626" y="2714709"/>
            <a:ext cx="1604778" cy="306467"/>
          </a:xfrm>
          <a:prstGeom prst="roundRect">
            <a:avLst/>
          </a:prstGeom>
          <a:solidFill>
            <a:srgbClr val="00CC00"/>
          </a:solidFill>
          <a:ln>
            <a:solidFill>
              <a:schemeClr val="tx2"/>
            </a:solidFill>
          </a:ln>
          <a:effectLst>
            <a:outerShdw blurRad="76200" dist="12700" dir="2700000" sy="-23000" kx="-800400" algn="bl" rotWithShape="0">
              <a:prstClr val="black">
                <a:alpha val="20000"/>
              </a:prstClr>
            </a:outerShdw>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None/>
              <a:tabLst/>
            </a:pPr>
            <a:r>
              <a:rPr lang="en-US" sz="1200" b="1" dirty="0" smtClean="0">
                <a:solidFill>
                  <a:srgbClr val="172977"/>
                </a:solidFill>
                <a:latin typeface="+mn-lt"/>
              </a:rPr>
              <a:t>ACC</a:t>
            </a:r>
            <a:endParaRPr kumimoji="0" lang="en-US" sz="1400" b="1" i="0" u="none" strike="noStrike" cap="none" normalizeH="0" baseline="0" dirty="0" smtClean="0">
              <a:ln>
                <a:noFill/>
              </a:ln>
              <a:solidFill>
                <a:srgbClr val="172977"/>
              </a:solidFill>
              <a:effectLst/>
              <a:latin typeface="+mn-lt"/>
            </a:endParaRPr>
          </a:p>
        </p:txBody>
      </p:sp>
      <p:sp>
        <p:nvSpPr>
          <p:cNvPr id="11" name="Rounded Rectangle 10"/>
          <p:cNvSpPr/>
          <p:nvPr/>
        </p:nvSpPr>
        <p:spPr bwMode="auto">
          <a:xfrm>
            <a:off x="3710185" y="4013279"/>
            <a:ext cx="1702956" cy="306467"/>
          </a:xfrm>
          <a:prstGeom prst="roundRect">
            <a:avLst/>
          </a:prstGeom>
          <a:solidFill>
            <a:srgbClr val="FFFF00"/>
          </a:solidFill>
          <a:ln>
            <a:solidFill>
              <a:schemeClr val="tx2"/>
            </a:solidFill>
          </a:ln>
          <a:effectLst>
            <a:outerShdw blurRad="76200" dist="12700" dir="2700000" sy="-23000" kx="-800400" algn="bl" rotWithShape="0">
              <a:prstClr val="black">
                <a:alpha val="20000"/>
              </a:prstClr>
            </a:outerShdw>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None/>
              <a:tabLst/>
            </a:pPr>
            <a:r>
              <a:rPr lang="en-US" sz="1200" b="1" dirty="0" smtClean="0">
                <a:solidFill>
                  <a:srgbClr val="172977"/>
                </a:solidFill>
                <a:latin typeface="+mn-lt"/>
              </a:rPr>
              <a:t>Radar Data</a:t>
            </a:r>
            <a:endParaRPr kumimoji="0" lang="en-US" sz="1200" b="1" i="0" u="none" strike="noStrike" cap="none" normalizeH="0" baseline="0" dirty="0" smtClean="0">
              <a:ln>
                <a:noFill/>
              </a:ln>
              <a:solidFill>
                <a:srgbClr val="172977"/>
              </a:solidFill>
              <a:effectLst/>
              <a:latin typeface="+mn-lt"/>
            </a:endParaRPr>
          </a:p>
        </p:txBody>
      </p:sp>
      <p:sp>
        <p:nvSpPr>
          <p:cNvPr id="12" name="Rounded Rectangle 11"/>
          <p:cNvSpPr/>
          <p:nvPr/>
        </p:nvSpPr>
        <p:spPr bwMode="auto">
          <a:xfrm>
            <a:off x="614339" y="2714709"/>
            <a:ext cx="1409968" cy="306467"/>
          </a:xfrm>
          <a:prstGeom prst="roundRect">
            <a:avLst/>
          </a:prstGeom>
          <a:solidFill>
            <a:schemeClr val="bg2"/>
          </a:solidFill>
          <a:ln>
            <a:solidFill>
              <a:schemeClr val="tx2"/>
            </a:solidFill>
          </a:ln>
          <a:effectLst>
            <a:outerShdw blurRad="76200" dist="12700" dir="2700000" sy="-23000" kx="-800400" algn="bl" rotWithShape="0">
              <a:prstClr val="black">
                <a:alpha val="20000"/>
              </a:prstClr>
            </a:outerShdw>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None/>
              <a:tabLst/>
            </a:pPr>
            <a:r>
              <a:rPr lang="en-US" sz="1200" b="1" dirty="0" smtClean="0">
                <a:solidFill>
                  <a:srgbClr val="172977"/>
                </a:solidFill>
                <a:latin typeface="+mn-lt"/>
              </a:rPr>
              <a:t>Pilots</a:t>
            </a:r>
            <a:endParaRPr kumimoji="0" lang="en-US" sz="1600" b="1" i="0" u="none" strike="noStrike" cap="none" normalizeH="0" baseline="0" dirty="0" smtClean="0">
              <a:ln>
                <a:noFill/>
              </a:ln>
              <a:solidFill>
                <a:srgbClr val="172977"/>
              </a:solidFill>
              <a:effectLst/>
              <a:latin typeface="+mn-lt"/>
            </a:endParaRPr>
          </a:p>
        </p:txBody>
      </p:sp>
      <p:sp>
        <p:nvSpPr>
          <p:cNvPr id="13" name="Rounded Rectangle 12"/>
          <p:cNvSpPr/>
          <p:nvPr/>
        </p:nvSpPr>
        <p:spPr bwMode="auto">
          <a:xfrm>
            <a:off x="6620049" y="2690257"/>
            <a:ext cx="1734602" cy="715089"/>
          </a:xfrm>
          <a:prstGeom prst="roundRect">
            <a:avLst/>
          </a:prstGeom>
          <a:solidFill>
            <a:srgbClr val="00CC00"/>
          </a:solidFill>
          <a:ln>
            <a:solidFill>
              <a:schemeClr val="tx2"/>
            </a:solidFill>
          </a:ln>
          <a:effectLst>
            <a:outerShdw blurRad="76200" dist="12700" dir="2700000" sy="-23000" kx="-800400" algn="bl" rotWithShape="0">
              <a:prstClr val="black">
                <a:alpha val="20000"/>
              </a:prstClr>
            </a:outerShdw>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None/>
              <a:tabLst/>
            </a:pPr>
            <a:r>
              <a:rPr lang="en-US" sz="1200" b="1" dirty="0" smtClean="0">
                <a:solidFill>
                  <a:srgbClr val="172977"/>
                </a:solidFill>
                <a:latin typeface="+mn-lt"/>
              </a:rPr>
              <a:t>Airport Operations/Wildlife Biologist</a:t>
            </a:r>
            <a:endParaRPr kumimoji="0" lang="en-US" sz="1200" b="1" i="0" u="none" strike="noStrike" cap="none" normalizeH="0" baseline="0" dirty="0" smtClean="0">
              <a:ln>
                <a:noFill/>
              </a:ln>
              <a:solidFill>
                <a:srgbClr val="172977"/>
              </a:solidFill>
              <a:effectLst/>
              <a:latin typeface="+mn-lt"/>
            </a:endParaRPr>
          </a:p>
        </p:txBody>
      </p:sp>
      <p:cxnSp>
        <p:nvCxnSpPr>
          <p:cNvPr id="6" name="Straight Connector 5"/>
          <p:cNvCxnSpPr>
            <a:stCxn id="9" idx="2"/>
            <a:endCxn id="11" idx="0"/>
          </p:cNvCxnSpPr>
          <p:nvPr/>
        </p:nvCxnSpPr>
        <p:spPr bwMode="auto">
          <a:xfrm>
            <a:off x="3302503" y="3021175"/>
            <a:ext cx="1259160" cy="992104"/>
          </a:xfrm>
          <a:prstGeom prst="line">
            <a:avLst/>
          </a:prstGeom>
          <a:noFill/>
          <a:ln w="381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a:stCxn id="12" idx="3"/>
            <a:endCxn id="9" idx="1"/>
          </p:cNvCxnSpPr>
          <p:nvPr/>
        </p:nvCxnSpPr>
        <p:spPr bwMode="auto">
          <a:xfrm flipV="1">
            <a:off x="2024307" y="2867942"/>
            <a:ext cx="426718" cy="1"/>
          </a:xfrm>
          <a:prstGeom prst="line">
            <a:avLst/>
          </a:prstGeom>
          <a:noFill/>
          <a:ln w="9525" cap="flat" cmpd="sng" algn="ctr">
            <a:solidFill>
              <a:schemeClr val="tx1"/>
            </a:solidFill>
            <a:prstDash val="dash"/>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a:stCxn id="9" idx="3"/>
            <a:endCxn id="10" idx="1"/>
          </p:cNvCxnSpPr>
          <p:nvPr/>
        </p:nvCxnSpPr>
        <p:spPr bwMode="auto">
          <a:xfrm>
            <a:off x="4153981" y="2867942"/>
            <a:ext cx="430645" cy="1"/>
          </a:xfrm>
          <a:prstGeom prst="line">
            <a:avLst/>
          </a:prstGeom>
          <a:noFill/>
          <a:ln w="9525" cap="flat" cmpd="sng" algn="ctr">
            <a:solidFill>
              <a:schemeClr val="tx1"/>
            </a:solidFill>
            <a:prstDash val="dash"/>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Elbow Connector 22"/>
          <p:cNvCxnSpPr>
            <a:stCxn id="68612" idx="0"/>
            <a:endCxn id="68616" idx="0"/>
          </p:cNvCxnSpPr>
          <p:nvPr/>
        </p:nvCxnSpPr>
        <p:spPr bwMode="auto">
          <a:xfrm rot="16200000" flipH="1">
            <a:off x="5399613" y="-344512"/>
            <a:ext cx="1" cy="4194223"/>
          </a:xfrm>
          <a:prstGeom prst="bentConnector3">
            <a:avLst>
              <a:gd name="adj1" fmla="val -22860000000"/>
            </a:avLst>
          </a:prstGeom>
          <a:noFill/>
          <a:ln w="9525" cap="flat" cmpd="sng" algn="ctr">
            <a:solidFill>
              <a:schemeClr val="tx1"/>
            </a:solidFill>
            <a:prstDash val="dash"/>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10" name="Straight Connector 4109"/>
          <p:cNvCxnSpPr>
            <a:stCxn id="11" idx="0"/>
            <a:endCxn id="10" idx="2"/>
          </p:cNvCxnSpPr>
          <p:nvPr/>
        </p:nvCxnSpPr>
        <p:spPr bwMode="auto">
          <a:xfrm flipV="1">
            <a:off x="4561663" y="3021176"/>
            <a:ext cx="825352" cy="992103"/>
          </a:xfrm>
          <a:prstGeom prst="line">
            <a:avLst/>
          </a:prstGeom>
          <a:noFill/>
          <a:ln w="38100" cap="flat" cmpd="sng" algn="ctr">
            <a:solidFill>
              <a:srgbClr val="00CC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12" name="Straight Connector 4111"/>
          <p:cNvCxnSpPr>
            <a:stCxn id="11" idx="0"/>
            <a:endCxn id="12" idx="2"/>
          </p:cNvCxnSpPr>
          <p:nvPr/>
        </p:nvCxnSpPr>
        <p:spPr bwMode="auto">
          <a:xfrm flipH="1" flipV="1">
            <a:off x="1319323" y="3021176"/>
            <a:ext cx="3242340" cy="992103"/>
          </a:xfrm>
          <a:prstGeom prst="line">
            <a:avLst/>
          </a:prstGeom>
          <a:noFill/>
          <a:ln w="38100" cap="flat" cmpd="sng" algn="ctr">
            <a:solidFill>
              <a:schemeClr val="tx1">
                <a:lumMod val="50000"/>
                <a:lumOff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a:stCxn id="11" idx="0"/>
            <a:endCxn id="13" idx="2"/>
          </p:cNvCxnSpPr>
          <p:nvPr/>
        </p:nvCxnSpPr>
        <p:spPr bwMode="auto">
          <a:xfrm flipV="1">
            <a:off x="4561663" y="3405346"/>
            <a:ext cx="2925687" cy="607933"/>
          </a:xfrm>
          <a:prstGeom prst="straightConnector1">
            <a:avLst/>
          </a:prstGeom>
          <a:noFill/>
          <a:ln w="38100" cap="flat" cmpd="sng" algn="ctr">
            <a:solidFill>
              <a:srgbClr val="00CC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a:off x="6189404" y="2870471"/>
            <a:ext cx="430645" cy="1"/>
          </a:xfrm>
          <a:prstGeom prst="line">
            <a:avLst/>
          </a:prstGeom>
          <a:noFill/>
          <a:ln w="9525" cap="flat" cmpd="sng" algn="ctr">
            <a:solidFill>
              <a:schemeClr val="tx1"/>
            </a:solidFill>
            <a:prstDash val="dash"/>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8610" name="Picture 2" descr="https://encrypted-tbn2.gstatic.com/images?q=tbn:ANd9GcTnB9oAbLR3IFPo6lWb-Ajt8k5ZwD3z9K-PU8KeNuVV-pKi6K8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743" y="1752600"/>
            <a:ext cx="1498366" cy="911032"/>
          </a:xfrm>
          <a:prstGeom prst="rect">
            <a:avLst/>
          </a:prstGeom>
          <a:solidFill>
            <a:schemeClr val="tx1"/>
          </a:solidFill>
          <a:effectLst>
            <a:outerShdw blurRad="50800" dist="38100" dir="10800000" algn="r" rotWithShape="0">
              <a:prstClr val="black">
                <a:alpha val="40000"/>
              </a:prstClr>
            </a:outerShdw>
          </a:effectLst>
        </p:spPr>
      </p:pic>
      <p:pic>
        <p:nvPicPr>
          <p:cNvPr id="68612" name="Picture 4" descr="http://s16.postimage.org/wa2bjm6ud/Blog_Air_traffic_contro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9072" y="1752599"/>
            <a:ext cx="1366861" cy="908855"/>
          </a:xfrm>
          <a:prstGeom prst="rect">
            <a:avLst/>
          </a:prstGeom>
          <a:solidFill>
            <a:schemeClr val="tx1"/>
          </a:solidFill>
          <a:effectLst>
            <a:outerShdw blurRad="50800" dist="38100" dir="10800000" algn="r" rotWithShape="0">
              <a:prstClr val="black">
                <a:alpha val="40000"/>
              </a:prstClr>
            </a:outerShdw>
          </a:effectLst>
        </p:spPr>
      </p:pic>
      <p:pic>
        <p:nvPicPr>
          <p:cNvPr id="68614" name="Picture 6" descr="http://www.careercast.com/sites/default/files/pilot-350x260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723" y="1752599"/>
            <a:ext cx="1219200" cy="911033"/>
          </a:xfrm>
          <a:prstGeom prst="rect">
            <a:avLst/>
          </a:prstGeom>
          <a:solidFill>
            <a:schemeClr val="tx1"/>
          </a:solidFill>
          <a:effectLst>
            <a:outerShdw blurRad="50800" dist="38100" dir="10800000" algn="r" rotWithShape="0">
              <a:prstClr val="black">
                <a:alpha val="40000"/>
              </a:prstClr>
            </a:outerShdw>
          </a:effectLst>
        </p:spPr>
      </p:pic>
      <p:pic>
        <p:nvPicPr>
          <p:cNvPr id="68616" name="Picture 8" descr="http://ww3.hdnux.com/photos/02/62/72/732822/3/628x4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7397" y="1752600"/>
            <a:ext cx="1378658" cy="891436"/>
          </a:xfrm>
          <a:prstGeom prst="rect">
            <a:avLst/>
          </a:prstGeom>
          <a:solidFill>
            <a:schemeClr val="tx1"/>
          </a:solidFill>
          <a:effectLst>
            <a:outerShdw blurRad="50800" dist="38100" dir="10800000" algn="r" rotWithShape="0">
              <a:prstClr val="black">
                <a:alpha val="40000"/>
              </a:prstClr>
            </a:outerShdw>
          </a:effectLst>
        </p:spPr>
      </p:pic>
      <p:pic>
        <p:nvPicPr>
          <p:cNvPr id="4105" name="Picture 410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4450" y="4459666"/>
            <a:ext cx="1479550" cy="1026734"/>
          </a:xfrm>
          <a:prstGeom prst="rect">
            <a:avLst/>
          </a:prstGeom>
          <a:solidFill>
            <a:schemeClr val="tx1"/>
          </a:solidFill>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7721615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258" y="461446"/>
            <a:ext cx="8472488" cy="609600"/>
          </a:xfrm>
        </p:spPr>
        <p:txBody>
          <a:bodyPr/>
          <a:lstStyle/>
          <a:p>
            <a:r>
              <a:rPr lang="en-US" sz="3600" dirty="0" smtClean="0">
                <a:effectLst>
                  <a:outerShdw blurRad="38100" dist="38100" dir="2700000" algn="tl">
                    <a:srgbClr val="000000">
                      <a:alpha val="43137"/>
                    </a:srgbClr>
                  </a:outerShdw>
                </a:effectLst>
              </a:rPr>
              <a:t>Integrating Bird Radar into ATC</a:t>
            </a:r>
            <a:br>
              <a:rPr lang="en-US" sz="3600" dirty="0" smtClean="0">
                <a:effectLst>
                  <a:outerShdw blurRad="38100" dist="38100" dir="2700000" algn="tl">
                    <a:srgbClr val="000000">
                      <a:alpha val="43137"/>
                    </a:srgbClr>
                  </a:outerShdw>
                </a:effectLst>
              </a:rPr>
            </a:br>
            <a:r>
              <a:rPr lang="en-US" sz="2400" dirty="0" smtClean="0">
                <a:solidFill>
                  <a:srgbClr val="C00000"/>
                </a:solidFill>
                <a:effectLst>
                  <a:outerShdw blurRad="38100" dist="38100" dir="2700000" algn="tl">
                    <a:srgbClr val="000000">
                      <a:alpha val="43137"/>
                    </a:srgbClr>
                  </a:outerShdw>
                </a:effectLst>
              </a:rPr>
              <a:t>Bird Radar Display Assessments</a:t>
            </a:r>
            <a:endParaRPr lang="en-US" sz="3600"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95300" y="1678246"/>
            <a:ext cx="8050213" cy="4391025"/>
          </a:xfrm>
        </p:spPr>
        <p:txBody>
          <a:bodyPr/>
          <a:lstStyle/>
          <a:p>
            <a:r>
              <a:rPr lang="en-US" sz="2400" dirty="0" smtClean="0"/>
              <a:t>Three vendors – Various display concepts</a:t>
            </a:r>
          </a:p>
          <a:p>
            <a:r>
              <a:rPr lang="en-US" sz="2400" dirty="0" smtClean="0"/>
              <a:t>This assessment is </a:t>
            </a:r>
            <a:r>
              <a:rPr lang="en-US" sz="2400" u="sng" dirty="0" smtClean="0"/>
              <a:t>NOT</a:t>
            </a:r>
            <a:r>
              <a:rPr lang="en-US" sz="2400" dirty="0" smtClean="0"/>
              <a:t> to determine which vendor has the best display/system  </a:t>
            </a:r>
          </a:p>
          <a:p>
            <a:r>
              <a:rPr lang="en-US" sz="2400" dirty="0" smtClean="0"/>
              <a:t>Develop the framework for a prototype ATC bird radar display/alerting system </a:t>
            </a:r>
          </a:p>
          <a:p>
            <a:r>
              <a:rPr lang="en-US" sz="2400" dirty="0" smtClean="0"/>
              <a:t>Next Steps: </a:t>
            </a:r>
          </a:p>
          <a:p>
            <a:pPr lvl="1"/>
            <a:r>
              <a:rPr lang="en-US" dirty="0" smtClean="0"/>
              <a:t> Work with NextGen’s Advanced Operational Concepts Division (ANG-C4) to develop CONOPS</a:t>
            </a:r>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19</a:t>
            </a:fld>
            <a:endParaRPr lang="en-US" dirty="0"/>
          </a:p>
        </p:txBody>
      </p:sp>
    </p:spTree>
    <p:extLst>
      <p:ext uri="{BB962C8B-B14F-4D97-AF65-F5344CB8AC3E}">
        <p14:creationId xmlns:p14="http://schemas.microsoft.com/office/powerpoint/2010/main" val="3765106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838200" y="15240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marL="1600200" indent="-228600"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buClrTx/>
              <a:buSzTx/>
              <a:buFontTx/>
              <a:buNone/>
            </a:pPr>
            <a:endParaRPr lang="en-US">
              <a:solidFill>
                <a:schemeClr val="tx1"/>
              </a:solidFill>
            </a:endParaRPr>
          </a:p>
        </p:txBody>
      </p:sp>
      <p:sp>
        <p:nvSpPr>
          <p:cNvPr id="485379" name="Text Box 3"/>
          <p:cNvSpPr txBox="1">
            <a:spLocks noChangeArrowheads="1"/>
          </p:cNvSpPr>
          <p:nvPr/>
        </p:nvSpPr>
        <p:spPr bwMode="auto">
          <a:xfrm>
            <a:off x="609600" y="1676400"/>
            <a:ext cx="8001000" cy="2000548"/>
          </a:xfrm>
          <a:prstGeom prst="rect">
            <a:avLst/>
          </a:prstGeom>
          <a:ln/>
          <a:extLst/>
        </p:spPr>
        <p:style>
          <a:lnRef idx="3">
            <a:schemeClr val="lt1"/>
          </a:lnRef>
          <a:fillRef idx="1">
            <a:schemeClr val="accent3"/>
          </a:fillRef>
          <a:effectRef idx="1">
            <a:schemeClr val="accent3"/>
          </a:effectRef>
          <a:fontRef idx="minor">
            <a:schemeClr val="lt1"/>
          </a:fontRef>
        </p:style>
        <p:txBody>
          <a:bodyPr wrap="square">
            <a:spAutoFit/>
          </a:bodyPr>
          <a:lstStyle>
            <a:lvl1pPr marL="228600" indent="-228600">
              <a:defRPr sz="2400">
                <a:solidFill>
                  <a:srgbClr val="000000"/>
                </a:solidFill>
                <a:latin typeface="Times New Roman" pitchFamily="18" charset="0"/>
              </a:defRPr>
            </a:lvl1pPr>
            <a:lvl2pPr marL="1196975" indent="-854075">
              <a:defRPr sz="2400">
                <a:solidFill>
                  <a:srgbClr val="000000"/>
                </a:solidFill>
                <a:latin typeface="Times New Roman" pitchFamily="18" charset="0"/>
              </a:defRPr>
            </a:lvl2pPr>
            <a:lvl3pPr marL="1768475" indent="-457200">
              <a:defRPr sz="2400">
                <a:solidFill>
                  <a:srgbClr val="000000"/>
                </a:solidFill>
                <a:latin typeface="Times New Roman" pitchFamily="18" charset="0"/>
              </a:defRPr>
            </a:lvl3pPr>
            <a:lvl4pPr marL="2339975" indent="-457200">
              <a:defRPr sz="2400">
                <a:solidFill>
                  <a:srgbClr val="000000"/>
                </a:solidFill>
                <a:latin typeface="Times New Roman" pitchFamily="18" charset="0"/>
              </a:defRPr>
            </a:lvl4pPr>
            <a:lvl5pPr marL="2911475" indent="-457200">
              <a:defRPr sz="2400">
                <a:solidFill>
                  <a:srgbClr val="000000"/>
                </a:solidFill>
                <a:latin typeface="Times New Roman" pitchFamily="18" charset="0"/>
              </a:defRPr>
            </a:lvl5pPr>
            <a:lvl6pPr marL="3368675" indent="-457200" fontAlgn="base">
              <a:spcBef>
                <a:spcPct val="0"/>
              </a:spcBef>
              <a:spcAft>
                <a:spcPct val="0"/>
              </a:spcAft>
              <a:buClr>
                <a:srgbClr val="000000"/>
              </a:buClr>
              <a:buSzPct val="100000"/>
              <a:buFont typeface="Times New Roman" pitchFamily="18" charset="0"/>
              <a:defRPr sz="2400">
                <a:solidFill>
                  <a:srgbClr val="000000"/>
                </a:solidFill>
                <a:latin typeface="Times New Roman" pitchFamily="18" charset="0"/>
              </a:defRPr>
            </a:lvl6pPr>
            <a:lvl7pPr marL="3825875" indent="-457200" fontAlgn="base">
              <a:spcBef>
                <a:spcPct val="0"/>
              </a:spcBef>
              <a:spcAft>
                <a:spcPct val="0"/>
              </a:spcAft>
              <a:buClr>
                <a:srgbClr val="000000"/>
              </a:buClr>
              <a:buSzPct val="100000"/>
              <a:buFont typeface="Times New Roman" pitchFamily="18" charset="0"/>
              <a:defRPr sz="2400">
                <a:solidFill>
                  <a:srgbClr val="000000"/>
                </a:solidFill>
                <a:latin typeface="Times New Roman" pitchFamily="18" charset="0"/>
              </a:defRPr>
            </a:lvl7pPr>
            <a:lvl8pPr marL="4283075" indent="-457200" fontAlgn="base">
              <a:spcBef>
                <a:spcPct val="0"/>
              </a:spcBef>
              <a:spcAft>
                <a:spcPct val="0"/>
              </a:spcAft>
              <a:buClr>
                <a:srgbClr val="000000"/>
              </a:buClr>
              <a:buSzPct val="100000"/>
              <a:buFont typeface="Times New Roman" pitchFamily="18" charset="0"/>
              <a:defRPr sz="2400">
                <a:solidFill>
                  <a:srgbClr val="000000"/>
                </a:solidFill>
                <a:latin typeface="Times New Roman" pitchFamily="18" charset="0"/>
              </a:defRPr>
            </a:lvl8pPr>
            <a:lvl9pPr marL="4740275" indent="-457200" fontAlgn="base">
              <a:spcBef>
                <a:spcPct val="0"/>
              </a:spcBef>
              <a:spcAft>
                <a:spcPct val="0"/>
              </a:spcAft>
              <a:buClr>
                <a:srgbClr val="000000"/>
              </a:buClr>
              <a:buSzPct val="100000"/>
              <a:buFont typeface="Times New Roman" pitchFamily="18" charset="0"/>
              <a:defRPr sz="2400">
                <a:solidFill>
                  <a:srgbClr val="000000"/>
                </a:solidFill>
                <a:latin typeface="Times New Roman" pitchFamily="18" charset="0"/>
              </a:defRPr>
            </a:lvl9pPr>
          </a:lstStyle>
          <a:p>
            <a:pPr defTabSz="914400" eaLnBrk="0" hangingPunct="0">
              <a:buClrTx/>
              <a:buSzTx/>
              <a:buFontTx/>
              <a:buNone/>
              <a:defRPr/>
            </a:pPr>
            <a:r>
              <a:rPr lang="en-US" b="1" dirty="0" smtClean="0">
                <a:solidFill>
                  <a:srgbClr val="1E2756"/>
                </a:solidFill>
                <a:effectLst>
                  <a:outerShdw blurRad="38100" dist="38100" dir="2700000" algn="tl">
                    <a:srgbClr val="C0C0C0"/>
                  </a:outerShdw>
                </a:effectLst>
                <a:latin typeface="+mn-lt"/>
              </a:rPr>
              <a:t>Topics:</a:t>
            </a:r>
          </a:p>
          <a:p>
            <a:pPr defTabSz="914400" eaLnBrk="0" hangingPunct="0">
              <a:buClrTx/>
              <a:buSzTx/>
              <a:buFontTx/>
              <a:buNone/>
              <a:defRPr/>
            </a:pPr>
            <a:endParaRPr lang="en-US" sz="2800" dirty="0" smtClean="0">
              <a:solidFill>
                <a:srgbClr val="1E2756"/>
              </a:solidFill>
              <a:latin typeface="+mn-lt"/>
            </a:endParaRPr>
          </a:p>
          <a:p>
            <a:pPr marL="514350" indent="-514350" defTabSz="914400" eaLnBrk="0" hangingPunct="0">
              <a:buClrTx/>
              <a:buSzTx/>
              <a:buFont typeface="+mj-lt"/>
              <a:buAutoNum type="arabicPeriod"/>
              <a:defRPr/>
            </a:pPr>
            <a:r>
              <a:rPr lang="en-US" b="1" dirty="0">
                <a:solidFill>
                  <a:srgbClr val="1E2756"/>
                </a:solidFill>
                <a:latin typeface="+mn-lt"/>
              </a:rPr>
              <a:t>Data </a:t>
            </a:r>
            <a:r>
              <a:rPr lang="en-US" b="1" dirty="0" smtClean="0">
                <a:solidFill>
                  <a:srgbClr val="1E2756"/>
                </a:solidFill>
                <a:latin typeface="+mn-lt"/>
              </a:rPr>
              <a:t>and </a:t>
            </a:r>
            <a:r>
              <a:rPr lang="en-US" b="1" dirty="0">
                <a:solidFill>
                  <a:srgbClr val="1E2756"/>
                </a:solidFill>
                <a:latin typeface="+mn-lt"/>
              </a:rPr>
              <a:t>Information Systems</a:t>
            </a:r>
          </a:p>
          <a:p>
            <a:pPr marL="514350" indent="-514350" defTabSz="914400" eaLnBrk="0" hangingPunct="0">
              <a:buClrTx/>
              <a:buSzTx/>
              <a:buFont typeface="+mj-lt"/>
              <a:buAutoNum type="arabicPeriod"/>
              <a:defRPr/>
            </a:pPr>
            <a:r>
              <a:rPr lang="en-US" b="1" dirty="0" smtClean="0">
                <a:solidFill>
                  <a:srgbClr val="1E2756"/>
                </a:solidFill>
                <a:latin typeface="+mn-lt"/>
              </a:rPr>
              <a:t>Wildlife Management and Control </a:t>
            </a:r>
          </a:p>
          <a:p>
            <a:pPr marL="514350" indent="-514350" defTabSz="914400" eaLnBrk="0" hangingPunct="0">
              <a:buClrTx/>
              <a:buSzTx/>
              <a:buFont typeface="+mj-lt"/>
              <a:buAutoNum type="arabicPeriod"/>
              <a:defRPr/>
            </a:pPr>
            <a:r>
              <a:rPr lang="en-US" b="1" dirty="0" smtClean="0">
                <a:solidFill>
                  <a:srgbClr val="1E2756"/>
                </a:solidFill>
                <a:latin typeface="+mn-lt"/>
              </a:rPr>
              <a:t>Wildlife Technology</a:t>
            </a:r>
          </a:p>
        </p:txBody>
      </p:sp>
      <p:sp>
        <p:nvSpPr>
          <p:cNvPr id="485380" name="Rectangle 2"/>
          <p:cNvSpPr>
            <a:spLocks noChangeArrowheads="1"/>
          </p:cNvSpPr>
          <p:nvPr/>
        </p:nvSpPr>
        <p:spPr bwMode="auto">
          <a:xfrm>
            <a:off x="428625" y="296863"/>
            <a:ext cx="84709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buClr>
                <a:srgbClr val="1D2F68"/>
              </a:buClr>
              <a:buFont typeface="Arial" pitchFamily="34" charset="0"/>
              <a:buNone/>
              <a:defRPr/>
            </a:pPr>
            <a:r>
              <a:rPr lang="en-US" sz="3200" b="1" dirty="0">
                <a:solidFill>
                  <a:srgbClr val="172977"/>
                </a:solidFill>
                <a:effectLst>
                  <a:outerShdw blurRad="38100" dist="38100" dir="2700000" algn="tl">
                    <a:srgbClr val="C0C0C0"/>
                  </a:outerShdw>
                </a:effectLst>
                <a:latin typeface="Arial" pitchFamily="34" charset="0"/>
              </a:rPr>
              <a:t>Wildlife Hazard Mitigation (RPD 150)</a:t>
            </a:r>
          </a:p>
        </p:txBody>
      </p:sp>
      <p:sp>
        <p:nvSpPr>
          <p:cNvPr id="2" name="TextBox 1"/>
          <p:cNvSpPr txBox="1"/>
          <p:nvPr/>
        </p:nvSpPr>
        <p:spPr bwMode="auto">
          <a:xfrm>
            <a:off x="2704219" y="4800599"/>
            <a:ext cx="3729013" cy="461665"/>
          </a:xfrm>
          <a:prstGeom prst="rect">
            <a:avLst/>
          </a:prstGeom>
          <a:ln/>
          <a:extLst/>
        </p:spPr>
        <p:style>
          <a:lnRef idx="3">
            <a:schemeClr val="lt1"/>
          </a:lnRef>
          <a:fillRef idx="1">
            <a:schemeClr val="accent3"/>
          </a:fillRef>
          <a:effectRef idx="1">
            <a:schemeClr val="accent3"/>
          </a:effectRef>
          <a:fontRef idx="minor">
            <a:schemeClr val="lt1"/>
          </a:fontRef>
        </p:style>
        <p:txBody>
          <a:bodyPr wrap="square" rtlCol="0">
            <a:spAutoFit/>
          </a:bodyPr>
          <a:lstStyle/>
          <a:p>
            <a:pPr>
              <a:buFontTx/>
              <a:buNone/>
            </a:pPr>
            <a:r>
              <a:rPr lang="en-US" b="1" dirty="0" smtClean="0">
                <a:solidFill>
                  <a:srgbClr val="1E2756"/>
                </a:solidFill>
                <a:latin typeface="+mn-lt"/>
              </a:rPr>
              <a:t>FY14 Funding = $</a:t>
            </a:r>
            <a:r>
              <a:rPr lang="en-US" b="1" dirty="0" smtClean="0">
                <a:solidFill>
                  <a:srgbClr val="1E2756"/>
                </a:solidFill>
                <a:latin typeface="+mn-lt"/>
              </a:rPr>
              <a:t>2,500K</a:t>
            </a:r>
            <a:endParaRPr lang="en-US" b="1" dirty="0">
              <a:solidFill>
                <a:srgbClr val="1E2756"/>
              </a:solidFill>
              <a:latin typeface="+mn-lt"/>
            </a:endParaRPr>
          </a:p>
        </p:txBody>
      </p:sp>
      <p:sp>
        <p:nvSpPr>
          <p:cNvPr id="6" name="TextBox 5"/>
          <p:cNvSpPr txBox="1"/>
          <p:nvPr/>
        </p:nvSpPr>
        <p:spPr bwMode="auto">
          <a:xfrm>
            <a:off x="2705934" y="5414664"/>
            <a:ext cx="3730508" cy="461665"/>
          </a:xfrm>
          <a:prstGeom prst="rect">
            <a:avLst/>
          </a:prstGeom>
          <a:ln/>
          <a:extLst/>
        </p:spPr>
        <p:style>
          <a:lnRef idx="3">
            <a:schemeClr val="lt1"/>
          </a:lnRef>
          <a:fillRef idx="1">
            <a:schemeClr val="accent3"/>
          </a:fillRef>
          <a:effectRef idx="1">
            <a:schemeClr val="accent3"/>
          </a:effectRef>
          <a:fontRef idx="minor">
            <a:schemeClr val="lt1"/>
          </a:fontRef>
        </p:style>
        <p:txBody>
          <a:bodyPr wrap="none" rtlCol="0">
            <a:spAutoFit/>
          </a:bodyPr>
          <a:lstStyle/>
          <a:p>
            <a:pPr>
              <a:buFontTx/>
              <a:buNone/>
            </a:pPr>
            <a:r>
              <a:rPr lang="en-US" b="1" dirty="0" smtClean="0">
                <a:solidFill>
                  <a:srgbClr val="1E2756"/>
                </a:solidFill>
                <a:latin typeface="+mn-lt"/>
              </a:rPr>
              <a:t>FY15 Funding = $2,500K</a:t>
            </a:r>
            <a:endParaRPr lang="en-US" b="1" dirty="0">
              <a:solidFill>
                <a:srgbClr val="1E2756"/>
              </a:solidFill>
              <a:latin typeface="+mn-lt"/>
            </a:endParaRPr>
          </a:p>
        </p:txBody>
      </p:sp>
      <p:sp>
        <p:nvSpPr>
          <p:cNvPr id="7" name="TextBox 6"/>
          <p:cNvSpPr txBox="1"/>
          <p:nvPr/>
        </p:nvSpPr>
        <p:spPr bwMode="auto">
          <a:xfrm>
            <a:off x="2704314" y="4191000"/>
            <a:ext cx="3730508" cy="461665"/>
          </a:xfrm>
          <a:prstGeom prst="rect">
            <a:avLst/>
          </a:prstGeom>
          <a:ln/>
          <a:extLst/>
        </p:spPr>
        <p:style>
          <a:lnRef idx="3">
            <a:schemeClr val="lt1"/>
          </a:lnRef>
          <a:fillRef idx="1">
            <a:schemeClr val="accent3"/>
          </a:fillRef>
          <a:effectRef idx="1">
            <a:schemeClr val="accent3"/>
          </a:effectRef>
          <a:fontRef idx="minor">
            <a:schemeClr val="lt1"/>
          </a:fontRef>
        </p:style>
        <p:txBody>
          <a:bodyPr wrap="none" rtlCol="0">
            <a:spAutoFit/>
          </a:bodyPr>
          <a:lstStyle/>
          <a:p>
            <a:pPr>
              <a:buFontTx/>
              <a:buNone/>
            </a:pPr>
            <a:r>
              <a:rPr lang="en-US" b="1" dirty="0" smtClean="0">
                <a:solidFill>
                  <a:srgbClr val="1E2756"/>
                </a:solidFill>
                <a:latin typeface="+mn-lt"/>
              </a:rPr>
              <a:t>FY13 </a:t>
            </a:r>
            <a:r>
              <a:rPr lang="en-US" b="1" dirty="0" smtClean="0">
                <a:solidFill>
                  <a:srgbClr val="1E2756"/>
                </a:solidFill>
                <a:latin typeface="+mn-lt"/>
              </a:rPr>
              <a:t>Funding = $</a:t>
            </a:r>
            <a:r>
              <a:rPr lang="en-US" b="1" dirty="0" smtClean="0">
                <a:solidFill>
                  <a:srgbClr val="1E2756"/>
                </a:solidFill>
                <a:latin typeface="+mn-lt"/>
              </a:rPr>
              <a:t>2,650K</a:t>
            </a:r>
            <a:endParaRPr lang="en-US" b="1" dirty="0">
              <a:solidFill>
                <a:srgbClr val="1E2756"/>
              </a:solidFill>
              <a:latin typeface="+mn-lt"/>
            </a:endParaRPr>
          </a:p>
        </p:txBody>
      </p:sp>
      <p:cxnSp>
        <p:nvCxnSpPr>
          <p:cNvPr id="4" name="Straight Arrow Connector 3"/>
          <p:cNvCxnSpPr/>
          <p:nvPr/>
        </p:nvCxnSpPr>
        <p:spPr bwMode="auto">
          <a:xfrm>
            <a:off x="6553200" y="4876800"/>
            <a:ext cx="381000" cy="385464"/>
          </a:xfrm>
          <a:prstGeom prst="straightConnector1">
            <a:avLst/>
          </a:prstGeom>
          <a:noFill/>
          <a:ln w="28575" cap="flat" cmpd="sng" algn="ctr">
            <a:solidFill>
              <a:srgbClr val="C00000"/>
            </a:solidFill>
            <a:prstDash val="solid"/>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cxnSp>
      <p:cxnSp>
        <p:nvCxnSpPr>
          <p:cNvPr id="10" name="Straight Arrow Connector 9"/>
          <p:cNvCxnSpPr/>
          <p:nvPr/>
        </p:nvCxnSpPr>
        <p:spPr bwMode="auto">
          <a:xfrm>
            <a:off x="6553200" y="5606186"/>
            <a:ext cx="457200" cy="0"/>
          </a:xfrm>
          <a:prstGeom prst="straightConnector1">
            <a:avLst/>
          </a:prstGeom>
          <a:noFill/>
          <a:ln w="28575" cap="flat" cmpd="sng" algn="ctr">
            <a:solidFill>
              <a:srgbClr val="0033CC"/>
            </a:solidFill>
            <a:prstDash val="solid"/>
            <a:round/>
            <a:headEnd type="none" w="med" len="med"/>
            <a:tailEnd type="triangle" w="med" len="me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BSTAR</a:t>
            </a:r>
            <a:endParaRPr lang="en-US" dirty="0"/>
          </a:p>
        </p:txBody>
      </p:sp>
      <p:sp>
        <p:nvSpPr>
          <p:cNvPr id="2" name="Slide Number Placeholder 1"/>
          <p:cNvSpPr>
            <a:spLocks noGrp="1"/>
          </p:cNvSpPr>
          <p:nvPr>
            <p:ph type="sldNum" idx="12"/>
          </p:nvPr>
        </p:nvSpPr>
        <p:spPr/>
        <p:txBody>
          <a:bodyPr/>
          <a:lstStyle/>
          <a:p>
            <a:pPr>
              <a:defRPr/>
            </a:pPr>
            <a:fld id="{109A781B-EADE-4FD8-8D43-BAEF00A25E59}" type="slidenum">
              <a:rPr lang="en-US" smtClean="0"/>
              <a:pPr>
                <a:defRPr/>
              </a:pPr>
              <a:t>20</a:t>
            </a:fld>
            <a:endParaRPr lang="en-US"/>
          </a:p>
        </p:txBody>
      </p:sp>
      <p:pic>
        <p:nvPicPr>
          <p:cNvPr id="3" name="Picture 1"/>
          <p:cNvPicPr>
            <a:picLocks noChangeAspect="1" noChangeArrowheads="1"/>
          </p:cNvPicPr>
          <p:nvPr/>
        </p:nvPicPr>
        <p:blipFill>
          <a:blip r:embed="rId2"/>
          <a:srcRect/>
          <a:stretch>
            <a:fillRect/>
          </a:stretch>
        </p:blipFill>
        <p:spPr bwMode="auto">
          <a:xfrm>
            <a:off x="484822" y="918029"/>
            <a:ext cx="8125778" cy="5021942"/>
          </a:xfrm>
          <a:prstGeom prst="rect">
            <a:avLst/>
          </a:prstGeom>
          <a:noFill/>
          <a:ln w="9525">
            <a:noFill/>
            <a:miter lim="800000"/>
            <a:headEnd/>
            <a:tailEnd/>
          </a:ln>
          <a:effectLst/>
        </p:spPr>
      </p:pic>
    </p:spTree>
    <p:extLst>
      <p:ext uri="{BB962C8B-B14F-4D97-AF65-F5344CB8AC3E}">
        <p14:creationId xmlns:p14="http://schemas.microsoft.com/office/powerpoint/2010/main" val="1933345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8472488" cy="609600"/>
          </a:xfrm>
        </p:spPr>
        <p:txBody>
          <a:bodyPr/>
          <a:lstStyle/>
          <a:p>
            <a:r>
              <a:rPr lang="en-US" sz="3200" dirty="0" smtClean="0"/>
              <a:t>BSTAT – Data Management Subsystem</a:t>
            </a:r>
            <a:endParaRPr lang="en-US" sz="3200" dirty="0"/>
          </a:p>
        </p:txBody>
      </p:sp>
      <p:sp>
        <p:nvSpPr>
          <p:cNvPr id="12" name="Rectangle 11"/>
          <p:cNvSpPr/>
          <p:nvPr/>
        </p:nvSpPr>
        <p:spPr>
          <a:xfrm>
            <a:off x="152400" y="685800"/>
            <a:ext cx="5638800" cy="5355312"/>
          </a:xfrm>
          <a:prstGeom prst="rect">
            <a:avLst/>
          </a:prstGeom>
        </p:spPr>
        <p:txBody>
          <a:bodyPr wrap="square">
            <a:spAutoFit/>
          </a:bodyPr>
          <a:lstStyle/>
          <a:p>
            <a:pPr marL="282575" indent="-282575" eaLnBrk="0" hangingPunct="0">
              <a:spcBef>
                <a:spcPts val="0"/>
              </a:spcBef>
              <a:spcAft>
                <a:spcPts val="0"/>
              </a:spcAft>
              <a:buSzPct val="120000"/>
              <a:buBlip>
                <a:blip r:embed="rId3"/>
              </a:buBlip>
              <a:defRPr/>
            </a:pPr>
            <a:r>
              <a:rPr lang="en-US" sz="1400" dirty="0" smtClean="0">
                <a:solidFill>
                  <a:schemeClr val="tx2"/>
                </a:solidFill>
                <a:latin typeface="+mn-lt"/>
              </a:rPr>
              <a:t>Data Management</a:t>
            </a:r>
          </a:p>
          <a:p>
            <a:pPr marL="739775" lvl="1" indent="-282575" eaLnBrk="0" hangingPunct="0">
              <a:spcBef>
                <a:spcPts val="0"/>
              </a:spcBef>
              <a:spcAft>
                <a:spcPts val="0"/>
              </a:spcAft>
              <a:buSzPct val="120000"/>
              <a:buFont typeface="Arial" pitchFamily="34" charset="0"/>
              <a:buChar char="•"/>
              <a:defRPr/>
            </a:pPr>
            <a:r>
              <a:rPr lang="en-US" sz="1400" dirty="0" smtClean="0">
                <a:solidFill>
                  <a:schemeClr val="tx2"/>
                </a:solidFill>
                <a:latin typeface="+mn-lt"/>
              </a:rPr>
              <a:t>Capture, store, and index extremely large amounts of data</a:t>
            </a:r>
          </a:p>
          <a:p>
            <a:pPr marL="1196975" lvl="2" indent="-282575" eaLnBrk="0" hangingPunct="0">
              <a:spcBef>
                <a:spcPts val="0"/>
              </a:spcBef>
              <a:spcAft>
                <a:spcPts val="0"/>
              </a:spcAft>
              <a:buSzPct val="120000"/>
              <a:buFont typeface="Wingdings" pitchFamily="2" charset="2"/>
              <a:buChar char="§"/>
              <a:defRPr/>
            </a:pPr>
            <a:r>
              <a:rPr lang="en-US" sz="1100" dirty="0" smtClean="0">
                <a:solidFill>
                  <a:schemeClr val="tx2"/>
                </a:solidFill>
                <a:latin typeface="+mn-lt"/>
              </a:rPr>
              <a:t>Radar Data (3D position, time, velocity, biomass)</a:t>
            </a:r>
          </a:p>
          <a:p>
            <a:pPr marL="1196975" lvl="2" indent="-282575" eaLnBrk="0" hangingPunct="0">
              <a:spcBef>
                <a:spcPts val="0"/>
              </a:spcBef>
              <a:spcAft>
                <a:spcPts val="0"/>
              </a:spcAft>
              <a:buSzPct val="120000"/>
              <a:buFont typeface="Wingdings" pitchFamily="2" charset="2"/>
              <a:buChar char="§"/>
              <a:defRPr/>
            </a:pPr>
            <a:r>
              <a:rPr lang="en-US" sz="1100" dirty="0" smtClean="0">
                <a:solidFill>
                  <a:schemeClr val="tx2"/>
                </a:solidFill>
                <a:latin typeface="+mn-lt"/>
              </a:rPr>
              <a:t>Camera Data (snapshots and/or short video clips)</a:t>
            </a:r>
          </a:p>
          <a:p>
            <a:pPr marL="1196975" lvl="2" indent="-282575" eaLnBrk="0" hangingPunct="0">
              <a:spcBef>
                <a:spcPts val="0"/>
              </a:spcBef>
              <a:spcAft>
                <a:spcPts val="0"/>
              </a:spcAft>
              <a:buSzPct val="120000"/>
              <a:buFont typeface="Wingdings" pitchFamily="2" charset="2"/>
              <a:buChar char="§"/>
              <a:defRPr/>
            </a:pPr>
            <a:r>
              <a:rPr lang="en-US" sz="1100" dirty="0" smtClean="0">
                <a:solidFill>
                  <a:schemeClr val="tx2"/>
                </a:solidFill>
                <a:latin typeface="+mn-lt"/>
              </a:rPr>
              <a:t>Meteorological Data</a:t>
            </a:r>
          </a:p>
          <a:p>
            <a:pPr marL="282575" lvl="0" indent="-282575" eaLnBrk="0" hangingPunct="0">
              <a:spcBef>
                <a:spcPts val="0"/>
              </a:spcBef>
              <a:spcAft>
                <a:spcPts val="0"/>
              </a:spcAft>
              <a:buSzPct val="120000"/>
              <a:buBlip>
                <a:blip r:embed="rId3"/>
              </a:buBlip>
              <a:defRPr/>
            </a:pPr>
            <a:r>
              <a:rPr lang="en-US" sz="1400" dirty="0" smtClean="0">
                <a:solidFill>
                  <a:schemeClr val="tx2"/>
                </a:solidFill>
                <a:latin typeface="+mn-lt"/>
              </a:rPr>
              <a:t>Data Mining/Trend Analysis Tools</a:t>
            </a:r>
          </a:p>
          <a:p>
            <a:pPr marL="739775" lvl="1" indent="-282575" eaLnBrk="0" hangingPunct="0">
              <a:spcBef>
                <a:spcPts val="0"/>
              </a:spcBef>
              <a:spcAft>
                <a:spcPts val="0"/>
              </a:spcAft>
              <a:buSzPct val="120000"/>
              <a:buFont typeface="Arial" pitchFamily="34" charset="0"/>
              <a:buChar char="•"/>
              <a:defRPr/>
            </a:pPr>
            <a:r>
              <a:rPr lang="en-US" sz="1400" dirty="0" smtClean="0">
                <a:solidFill>
                  <a:schemeClr val="tx2"/>
                </a:solidFill>
                <a:latin typeface="+mn-lt"/>
              </a:rPr>
              <a:t>Powerful Analysis Suite</a:t>
            </a:r>
          </a:p>
          <a:p>
            <a:pPr marL="1196975" lvl="2" indent="-282575" eaLnBrk="0" hangingPunct="0">
              <a:spcBef>
                <a:spcPts val="0"/>
              </a:spcBef>
              <a:spcAft>
                <a:spcPts val="0"/>
              </a:spcAft>
              <a:buSzPct val="120000"/>
              <a:buFont typeface="Wingdings" pitchFamily="2" charset="2"/>
              <a:buChar char="§"/>
              <a:defRPr/>
            </a:pPr>
            <a:r>
              <a:rPr lang="en-US" sz="1100" dirty="0" smtClean="0">
                <a:solidFill>
                  <a:schemeClr val="tx2"/>
                </a:solidFill>
                <a:latin typeface="+mn-lt"/>
              </a:rPr>
              <a:t>Powerful filters allow viewing of very specific datasets</a:t>
            </a:r>
          </a:p>
          <a:p>
            <a:pPr marL="1196975" lvl="2" indent="-282575" eaLnBrk="0" hangingPunct="0">
              <a:spcBef>
                <a:spcPts val="0"/>
              </a:spcBef>
              <a:spcAft>
                <a:spcPts val="0"/>
              </a:spcAft>
              <a:buSzPct val="120000"/>
              <a:buFont typeface="Wingdings" pitchFamily="2" charset="2"/>
              <a:buChar char="§"/>
              <a:defRPr/>
            </a:pPr>
            <a:r>
              <a:rPr lang="en-US" sz="1100" dirty="0" smtClean="0">
                <a:solidFill>
                  <a:schemeClr val="tx2"/>
                </a:solidFill>
                <a:latin typeface="+mn-lt"/>
              </a:rPr>
              <a:t>Predict future trends (season-to-season, year-to-year, etc)</a:t>
            </a:r>
          </a:p>
          <a:p>
            <a:pPr marL="1196975" lvl="2" indent="-282575" eaLnBrk="0" hangingPunct="0">
              <a:spcBef>
                <a:spcPts val="0"/>
              </a:spcBef>
              <a:spcAft>
                <a:spcPts val="0"/>
              </a:spcAft>
              <a:buSzPct val="120000"/>
              <a:buFont typeface="Wingdings" pitchFamily="2" charset="2"/>
              <a:buChar char="§"/>
              <a:defRPr/>
            </a:pPr>
            <a:r>
              <a:rPr lang="en-US" sz="1100" dirty="0" smtClean="0">
                <a:solidFill>
                  <a:schemeClr val="tx2"/>
                </a:solidFill>
                <a:latin typeface="+mn-lt"/>
              </a:rPr>
              <a:t>Mine data to reveal past trends</a:t>
            </a:r>
          </a:p>
          <a:p>
            <a:pPr marL="739775" lvl="1" indent="-282575" eaLnBrk="0" hangingPunct="0">
              <a:spcBef>
                <a:spcPts val="0"/>
              </a:spcBef>
              <a:spcAft>
                <a:spcPts val="0"/>
              </a:spcAft>
              <a:buSzPct val="120000"/>
              <a:buFont typeface="Arial" pitchFamily="34" charset="0"/>
              <a:buChar char="•"/>
              <a:defRPr/>
            </a:pPr>
            <a:r>
              <a:rPr lang="en-US" sz="1400" dirty="0" smtClean="0">
                <a:solidFill>
                  <a:schemeClr val="tx2"/>
                </a:solidFill>
                <a:latin typeface="+mn-lt"/>
              </a:rPr>
              <a:t>Visually Display Data</a:t>
            </a:r>
          </a:p>
          <a:p>
            <a:pPr marL="1196975" lvl="2" indent="-282575" eaLnBrk="0" hangingPunct="0">
              <a:spcBef>
                <a:spcPts val="0"/>
              </a:spcBef>
              <a:spcAft>
                <a:spcPts val="0"/>
              </a:spcAft>
              <a:buSzPct val="120000"/>
              <a:buFont typeface="Wingdings" pitchFamily="2" charset="2"/>
              <a:buChar char="§"/>
              <a:defRPr/>
            </a:pPr>
            <a:r>
              <a:rPr lang="en-US" sz="1100" dirty="0" smtClean="0">
                <a:solidFill>
                  <a:schemeClr val="tx2"/>
                </a:solidFill>
                <a:latin typeface="+mn-lt"/>
              </a:rPr>
              <a:t>Map/location based data analysis (2D/3D)</a:t>
            </a:r>
          </a:p>
          <a:p>
            <a:pPr marL="1196975" lvl="2" indent="-282575" eaLnBrk="0" hangingPunct="0">
              <a:spcBef>
                <a:spcPts val="0"/>
              </a:spcBef>
              <a:spcAft>
                <a:spcPts val="0"/>
              </a:spcAft>
              <a:buSzPct val="120000"/>
              <a:buFont typeface="Wingdings" pitchFamily="2" charset="2"/>
              <a:buChar char="§"/>
              <a:defRPr/>
            </a:pPr>
            <a:r>
              <a:rPr lang="en-US" sz="1100" dirty="0" smtClean="0">
                <a:solidFill>
                  <a:schemeClr val="tx2"/>
                </a:solidFill>
                <a:latin typeface="+mn-lt"/>
              </a:rPr>
              <a:t>Plot based data analysis (cartesian, polar)</a:t>
            </a:r>
          </a:p>
          <a:p>
            <a:pPr marL="1196975" lvl="2" indent="-282575" eaLnBrk="0" hangingPunct="0">
              <a:spcBef>
                <a:spcPts val="0"/>
              </a:spcBef>
              <a:spcAft>
                <a:spcPts val="0"/>
              </a:spcAft>
              <a:buSzPct val="120000"/>
              <a:buFont typeface="Wingdings" pitchFamily="2" charset="2"/>
              <a:buChar char="§"/>
              <a:defRPr/>
            </a:pPr>
            <a:r>
              <a:rPr lang="en-US" sz="1100" dirty="0" smtClean="0">
                <a:solidFill>
                  <a:schemeClr val="tx2"/>
                </a:solidFill>
                <a:latin typeface="+mn-lt"/>
              </a:rPr>
              <a:t>Time based data analysis (hour, day, season, year)</a:t>
            </a:r>
          </a:p>
          <a:p>
            <a:pPr marL="739775" lvl="1" indent="-282575" eaLnBrk="0" hangingPunct="0">
              <a:spcBef>
                <a:spcPts val="0"/>
              </a:spcBef>
              <a:spcAft>
                <a:spcPts val="0"/>
              </a:spcAft>
              <a:buSzPct val="120000"/>
              <a:buFont typeface="Arial" pitchFamily="34" charset="0"/>
              <a:buChar char="•"/>
              <a:defRPr/>
            </a:pPr>
            <a:r>
              <a:rPr lang="en-US" sz="1400" dirty="0" smtClean="0">
                <a:solidFill>
                  <a:schemeClr val="tx2"/>
                </a:solidFill>
                <a:latin typeface="+mn-lt"/>
              </a:rPr>
              <a:t>Report Generation</a:t>
            </a:r>
          </a:p>
          <a:p>
            <a:pPr marL="1196975" lvl="2" indent="-282575" eaLnBrk="0" hangingPunct="0">
              <a:spcBef>
                <a:spcPts val="0"/>
              </a:spcBef>
              <a:spcAft>
                <a:spcPts val="0"/>
              </a:spcAft>
              <a:buSzPct val="120000"/>
              <a:buFont typeface="Wingdings" pitchFamily="2" charset="2"/>
              <a:buChar char="§"/>
              <a:defRPr/>
            </a:pPr>
            <a:r>
              <a:rPr lang="en-US" sz="1100" dirty="0" smtClean="0">
                <a:solidFill>
                  <a:schemeClr val="tx2"/>
                </a:solidFill>
                <a:latin typeface="+mn-lt"/>
              </a:rPr>
              <a:t>Automated Periodic Reports (daily, weekly, etc)</a:t>
            </a:r>
          </a:p>
          <a:p>
            <a:pPr marL="1196975" lvl="2" indent="-282575" eaLnBrk="0" hangingPunct="0">
              <a:spcBef>
                <a:spcPts val="0"/>
              </a:spcBef>
              <a:spcAft>
                <a:spcPts val="0"/>
              </a:spcAft>
              <a:buSzPct val="120000"/>
              <a:buFont typeface="Wingdings" pitchFamily="2" charset="2"/>
              <a:buChar char="§"/>
              <a:defRPr/>
            </a:pPr>
            <a:r>
              <a:rPr lang="en-US" sz="1100" dirty="0" smtClean="0">
                <a:solidFill>
                  <a:schemeClr val="tx2"/>
                </a:solidFill>
                <a:latin typeface="+mn-lt"/>
              </a:rPr>
              <a:t>Custom Reports</a:t>
            </a:r>
          </a:p>
          <a:p>
            <a:pPr marL="739775" lvl="1" indent="-282575" eaLnBrk="0" hangingPunct="0">
              <a:spcBef>
                <a:spcPts val="0"/>
              </a:spcBef>
              <a:spcAft>
                <a:spcPts val="0"/>
              </a:spcAft>
              <a:buSzPct val="120000"/>
              <a:buFont typeface="Arial" pitchFamily="34" charset="0"/>
              <a:buChar char="•"/>
              <a:defRPr/>
            </a:pPr>
            <a:r>
              <a:rPr lang="en-US" sz="1400" dirty="0" smtClean="0">
                <a:solidFill>
                  <a:schemeClr val="tx2"/>
                </a:solidFill>
                <a:latin typeface="+mn-lt"/>
              </a:rPr>
              <a:t>Sophisticated Database Queries</a:t>
            </a:r>
          </a:p>
          <a:p>
            <a:pPr marL="1196975" lvl="2" indent="-282575" eaLnBrk="0" hangingPunct="0">
              <a:spcBef>
                <a:spcPts val="0"/>
              </a:spcBef>
              <a:spcAft>
                <a:spcPts val="0"/>
              </a:spcAft>
              <a:buSzPct val="120000"/>
              <a:buFont typeface="Wingdings" pitchFamily="2" charset="2"/>
              <a:buChar char="§"/>
              <a:defRPr/>
            </a:pPr>
            <a:r>
              <a:rPr lang="en-US" sz="1100" dirty="0" smtClean="0">
                <a:solidFill>
                  <a:schemeClr val="tx2"/>
                </a:solidFill>
                <a:latin typeface="+mn-lt"/>
              </a:rPr>
              <a:t>Region based data analysis</a:t>
            </a:r>
          </a:p>
          <a:p>
            <a:pPr marL="1196975" lvl="2" indent="-282575" eaLnBrk="0" hangingPunct="0">
              <a:spcBef>
                <a:spcPts val="0"/>
              </a:spcBef>
              <a:spcAft>
                <a:spcPts val="0"/>
              </a:spcAft>
              <a:buSzPct val="120000"/>
              <a:buFont typeface="Wingdings" pitchFamily="2" charset="2"/>
              <a:buChar char="§"/>
              <a:defRPr/>
            </a:pPr>
            <a:r>
              <a:rPr lang="en-US" sz="1100" dirty="0" smtClean="0">
                <a:solidFill>
                  <a:schemeClr val="tx2"/>
                </a:solidFill>
                <a:latin typeface="+mn-lt"/>
              </a:rPr>
              <a:t>Time based data analysis (reoccurring, relative time, seasonal, etc)</a:t>
            </a:r>
          </a:p>
          <a:p>
            <a:pPr marL="1196975" lvl="2" indent="-282575" eaLnBrk="0" hangingPunct="0">
              <a:spcBef>
                <a:spcPts val="0"/>
              </a:spcBef>
              <a:spcAft>
                <a:spcPts val="0"/>
              </a:spcAft>
              <a:buSzPct val="120000"/>
              <a:buFont typeface="Wingdings" pitchFamily="2" charset="2"/>
              <a:buChar char="§"/>
              <a:defRPr/>
            </a:pPr>
            <a:r>
              <a:rPr lang="en-US" sz="1100" dirty="0" smtClean="0">
                <a:solidFill>
                  <a:schemeClr val="tx2"/>
                </a:solidFill>
                <a:latin typeface="+mn-lt"/>
              </a:rPr>
              <a:t>Customizable queries</a:t>
            </a:r>
          </a:p>
          <a:p>
            <a:pPr marL="739775" lvl="1" indent="-282575" eaLnBrk="0" hangingPunct="0">
              <a:spcBef>
                <a:spcPts val="0"/>
              </a:spcBef>
              <a:spcAft>
                <a:spcPts val="0"/>
              </a:spcAft>
              <a:buSzPct val="120000"/>
              <a:buFont typeface="Arial" pitchFamily="34" charset="0"/>
              <a:buChar char="•"/>
              <a:defRPr/>
            </a:pPr>
            <a:r>
              <a:rPr lang="en-US" sz="1400" dirty="0" smtClean="0">
                <a:solidFill>
                  <a:schemeClr val="tx2"/>
                </a:solidFill>
                <a:latin typeface="+mn-lt"/>
              </a:rPr>
              <a:t>Playback</a:t>
            </a:r>
          </a:p>
          <a:p>
            <a:pPr marL="1196975" lvl="2" indent="-282575" eaLnBrk="0" hangingPunct="0">
              <a:spcBef>
                <a:spcPts val="0"/>
              </a:spcBef>
              <a:spcAft>
                <a:spcPts val="0"/>
              </a:spcAft>
              <a:buSzPct val="120000"/>
              <a:buFont typeface="Wingdings" pitchFamily="2" charset="2"/>
              <a:buChar char="§"/>
              <a:defRPr/>
            </a:pPr>
            <a:r>
              <a:rPr lang="en-US" sz="1100" dirty="0" smtClean="0">
                <a:solidFill>
                  <a:schemeClr val="tx2"/>
                </a:solidFill>
                <a:latin typeface="+mn-lt"/>
              </a:rPr>
              <a:t>Play back all data or a subset (based on location, time, etc)</a:t>
            </a:r>
          </a:p>
          <a:p>
            <a:pPr marL="1196975" lvl="2" indent="-282575" eaLnBrk="0" hangingPunct="0">
              <a:spcBef>
                <a:spcPts val="0"/>
              </a:spcBef>
              <a:spcAft>
                <a:spcPts val="0"/>
              </a:spcAft>
              <a:buSzPct val="120000"/>
              <a:buFont typeface="Wingdings" pitchFamily="2" charset="2"/>
              <a:buChar char="§"/>
              <a:defRPr/>
            </a:pPr>
            <a:r>
              <a:rPr lang="en-US" sz="1100" dirty="0" smtClean="0">
                <a:solidFill>
                  <a:schemeClr val="tx2"/>
                </a:solidFill>
                <a:latin typeface="+mn-lt"/>
              </a:rPr>
              <a:t>Play in real-time, slow speed, or fast speed</a:t>
            </a:r>
          </a:p>
          <a:p>
            <a:pPr marL="282575" lvl="0" indent="-282575" eaLnBrk="0" hangingPunct="0">
              <a:spcBef>
                <a:spcPts val="0"/>
              </a:spcBef>
              <a:spcAft>
                <a:spcPts val="0"/>
              </a:spcAft>
              <a:buSzPct val="120000"/>
              <a:buBlip>
                <a:blip r:embed="rId3"/>
              </a:buBlip>
              <a:defRPr/>
            </a:pPr>
            <a:r>
              <a:rPr lang="en-US" sz="1400" dirty="0" smtClean="0">
                <a:solidFill>
                  <a:schemeClr val="tx2"/>
                </a:solidFill>
                <a:latin typeface="+mn-lt"/>
              </a:rPr>
              <a:t>Designed to Fit Multiple Levels of Users</a:t>
            </a:r>
          </a:p>
          <a:p>
            <a:pPr marL="739775" lvl="1" indent="-282575" eaLnBrk="0" hangingPunct="0">
              <a:spcBef>
                <a:spcPts val="0"/>
              </a:spcBef>
              <a:spcAft>
                <a:spcPts val="0"/>
              </a:spcAft>
              <a:buSzPct val="120000"/>
              <a:buFont typeface="Arial" pitchFamily="34" charset="0"/>
              <a:buChar char="•"/>
              <a:defRPr/>
            </a:pPr>
            <a:r>
              <a:rPr lang="en-US" sz="1400" dirty="0" smtClean="0">
                <a:solidFill>
                  <a:schemeClr val="tx2"/>
                </a:solidFill>
                <a:latin typeface="+mn-lt"/>
              </a:rPr>
              <a:t>Wildlife experts and management</a:t>
            </a:r>
          </a:p>
          <a:p>
            <a:pPr marL="739775" lvl="1" indent="-282575" eaLnBrk="0" hangingPunct="0">
              <a:spcBef>
                <a:spcPts val="0"/>
              </a:spcBef>
              <a:spcAft>
                <a:spcPts val="0"/>
              </a:spcAft>
              <a:buSzPct val="120000"/>
              <a:buFont typeface="Arial" pitchFamily="34" charset="0"/>
              <a:buChar char="•"/>
              <a:defRPr/>
            </a:pPr>
            <a:r>
              <a:rPr lang="en-US" sz="1400" dirty="0" smtClean="0">
                <a:solidFill>
                  <a:schemeClr val="tx2"/>
                </a:solidFill>
                <a:latin typeface="+mn-lt"/>
              </a:rPr>
              <a:t>Airport operations</a:t>
            </a:r>
          </a:p>
          <a:p>
            <a:pPr marL="739775" lvl="1" indent="-282575" eaLnBrk="0" hangingPunct="0">
              <a:spcBef>
                <a:spcPts val="0"/>
              </a:spcBef>
              <a:spcAft>
                <a:spcPts val="0"/>
              </a:spcAft>
              <a:buSzPct val="120000"/>
              <a:buFont typeface="Arial" pitchFamily="34" charset="0"/>
              <a:buChar char="•"/>
              <a:defRPr/>
            </a:pPr>
            <a:r>
              <a:rPr lang="en-US" sz="1400" dirty="0" smtClean="0">
                <a:solidFill>
                  <a:schemeClr val="tx2"/>
                </a:solidFill>
                <a:latin typeface="+mn-lt"/>
              </a:rPr>
              <a:t>Developers and engineers</a:t>
            </a:r>
          </a:p>
        </p:txBody>
      </p:sp>
      <p:pic>
        <p:nvPicPr>
          <p:cNvPr id="9" name="Content Placeholder 5" descr="Analysis Overview.png"/>
          <p:cNvPicPr>
            <a:picLocks noChangeAspect="1"/>
          </p:cNvPicPr>
          <p:nvPr/>
        </p:nvPicPr>
        <p:blipFill>
          <a:blip r:embed="rId4" cstate="print"/>
          <a:srcRect r="88604"/>
          <a:stretch>
            <a:fillRect/>
          </a:stretch>
        </p:blipFill>
        <p:spPr>
          <a:xfrm>
            <a:off x="7810558" y="1210451"/>
            <a:ext cx="676217" cy="1295400"/>
          </a:xfrm>
          <a:prstGeom prst="rect">
            <a:avLst/>
          </a:prstGeom>
        </p:spPr>
      </p:pic>
      <p:grpSp>
        <p:nvGrpSpPr>
          <p:cNvPr id="14" name="Group 13"/>
          <p:cNvGrpSpPr/>
          <p:nvPr/>
        </p:nvGrpSpPr>
        <p:grpSpPr>
          <a:xfrm>
            <a:off x="6512176" y="4800600"/>
            <a:ext cx="1635384" cy="1143037"/>
            <a:chOff x="6893176" y="4800600"/>
            <a:chExt cx="1635384" cy="1143037"/>
          </a:xfrm>
        </p:grpSpPr>
        <p:pic>
          <p:nvPicPr>
            <p:cNvPr id="11" name="Content Placeholder 5" descr="Analysis Overview.png"/>
            <p:cNvPicPr>
              <a:picLocks noChangeAspect="1"/>
            </p:cNvPicPr>
            <p:nvPr/>
          </p:nvPicPr>
          <p:blipFill>
            <a:blip r:embed="rId4" cstate="print"/>
            <a:srcRect l="80738" t="11765" r="2568" b="17647"/>
            <a:stretch>
              <a:fillRect/>
            </a:stretch>
          </p:blipFill>
          <p:spPr>
            <a:xfrm>
              <a:off x="7153217" y="4800600"/>
              <a:ext cx="990600" cy="914400"/>
            </a:xfrm>
            <a:prstGeom prst="rect">
              <a:avLst/>
            </a:prstGeom>
          </p:spPr>
        </p:pic>
        <p:sp>
          <p:nvSpPr>
            <p:cNvPr id="13" name="TextBox 12"/>
            <p:cNvSpPr txBox="1"/>
            <p:nvPr/>
          </p:nvSpPr>
          <p:spPr>
            <a:xfrm>
              <a:off x="6893176" y="5697416"/>
              <a:ext cx="1635384" cy="246221"/>
            </a:xfrm>
            <a:prstGeom prst="rect">
              <a:avLst/>
            </a:prstGeom>
            <a:solidFill>
              <a:schemeClr val="bg1"/>
            </a:solidFill>
          </p:spPr>
          <p:txBody>
            <a:bodyPr wrap="none" rtlCol="0">
              <a:spAutoFit/>
            </a:bodyPr>
            <a:lstStyle/>
            <a:p>
              <a:r>
                <a:rPr lang="en-US" sz="1000" b="1" dirty="0" smtClean="0"/>
                <a:t>BSTAT Analysis Laptop</a:t>
              </a:r>
              <a:endParaRPr lang="en-US" sz="1000" b="1" dirty="0"/>
            </a:p>
          </p:txBody>
        </p:sp>
      </p:grpSp>
      <p:grpSp>
        <p:nvGrpSpPr>
          <p:cNvPr id="16" name="Group 15"/>
          <p:cNvGrpSpPr/>
          <p:nvPr/>
        </p:nvGrpSpPr>
        <p:grpSpPr>
          <a:xfrm>
            <a:off x="6506795" y="3150539"/>
            <a:ext cx="1646605" cy="1192861"/>
            <a:chOff x="6887795" y="3276600"/>
            <a:chExt cx="1646605" cy="1192861"/>
          </a:xfrm>
        </p:grpSpPr>
        <p:pic>
          <p:nvPicPr>
            <p:cNvPr id="10" name="Content Placeholder 5" descr="Analysis Overview.png"/>
            <p:cNvPicPr>
              <a:picLocks noChangeAspect="1"/>
            </p:cNvPicPr>
            <p:nvPr/>
          </p:nvPicPr>
          <p:blipFill>
            <a:blip r:embed="rId4" cstate="print"/>
            <a:srcRect l="35955" r="44783" b="23529"/>
            <a:stretch>
              <a:fillRect/>
            </a:stretch>
          </p:blipFill>
          <p:spPr>
            <a:xfrm>
              <a:off x="7086600" y="3276600"/>
              <a:ext cx="1143000" cy="990600"/>
            </a:xfrm>
            <a:prstGeom prst="rect">
              <a:avLst/>
            </a:prstGeom>
          </p:spPr>
        </p:pic>
        <p:sp>
          <p:nvSpPr>
            <p:cNvPr id="15" name="Rectangle 14"/>
            <p:cNvSpPr/>
            <p:nvPr/>
          </p:nvSpPr>
          <p:spPr>
            <a:xfrm>
              <a:off x="6887795" y="4223240"/>
              <a:ext cx="1646605" cy="246221"/>
            </a:xfrm>
            <a:prstGeom prst="rect">
              <a:avLst/>
            </a:prstGeom>
          </p:spPr>
          <p:txBody>
            <a:bodyPr wrap="none">
              <a:spAutoFit/>
            </a:bodyPr>
            <a:lstStyle/>
            <a:p>
              <a:r>
                <a:rPr lang="en-US" sz="1000" b="1" dirty="0" smtClean="0"/>
                <a:t>BSTAT Database Server</a:t>
              </a:r>
              <a:endParaRPr lang="en-US" sz="1000" b="1" dirty="0"/>
            </a:p>
          </p:txBody>
        </p:sp>
      </p:grpSp>
      <p:cxnSp>
        <p:nvCxnSpPr>
          <p:cNvPr id="18" name="Straight Arrow Connector 17"/>
          <p:cNvCxnSpPr/>
          <p:nvPr/>
        </p:nvCxnSpPr>
        <p:spPr>
          <a:xfrm rot="5400000">
            <a:off x="7047309" y="3010297"/>
            <a:ext cx="534194"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a:off x="7047308" y="4608909"/>
            <a:ext cx="534194"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5"/>
          <p:cNvPicPr>
            <a:picLocks noChangeAspect="1" noChangeArrowheads="1"/>
          </p:cNvPicPr>
          <p:nvPr/>
        </p:nvPicPr>
        <p:blipFill>
          <a:blip r:embed="rId5"/>
          <a:srcRect l="14527" t="78719" r="72455"/>
          <a:stretch>
            <a:fillRect/>
          </a:stretch>
        </p:blipFill>
        <p:spPr bwMode="auto">
          <a:xfrm>
            <a:off x="5867400" y="1421517"/>
            <a:ext cx="838200" cy="885825"/>
          </a:xfrm>
          <a:prstGeom prst="rect">
            <a:avLst/>
          </a:prstGeom>
          <a:noFill/>
          <a:ln w="9525">
            <a:noFill/>
            <a:miter lim="800000"/>
            <a:headEnd/>
            <a:tailEnd/>
          </a:ln>
        </p:spPr>
      </p:pic>
      <p:grpSp>
        <p:nvGrpSpPr>
          <p:cNvPr id="25" name="Group 24"/>
          <p:cNvGrpSpPr/>
          <p:nvPr/>
        </p:nvGrpSpPr>
        <p:grpSpPr>
          <a:xfrm>
            <a:off x="6858000" y="1143000"/>
            <a:ext cx="698610" cy="740962"/>
            <a:chOff x="3336601" y="1676400"/>
            <a:chExt cx="3749999" cy="3749999"/>
          </a:xfrm>
        </p:grpSpPr>
        <p:pic>
          <p:nvPicPr>
            <p:cNvPr id="23" name="Picture 22" descr="MO-SPC-3320WD2-v2.jpg"/>
            <p:cNvPicPr>
              <a:picLocks noChangeAspect="1"/>
            </p:cNvPicPr>
            <p:nvPr/>
          </p:nvPicPr>
          <p:blipFill>
            <a:blip r:embed="rId6"/>
            <a:stretch>
              <a:fillRect/>
            </a:stretch>
          </p:blipFill>
          <p:spPr>
            <a:xfrm>
              <a:off x="3336601" y="1676400"/>
              <a:ext cx="3749999" cy="3749999"/>
            </a:xfrm>
            <a:prstGeom prst="rect">
              <a:avLst/>
            </a:prstGeom>
          </p:spPr>
        </p:pic>
        <p:sp>
          <p:nvSpPr>
            <p:cNvPr id="24" name="Rectangle 23"/>
            <p:cNvSpPr/>
            <p:nvPr/>
          </p:nvSpPr>
          <p:spPr>
            <a:xfrm>
              <a:off x="5334000" y="3886200"/>
              <a:ext cx="600017" cy="457200"/>
            </a:xfrm>
            <a:prstGeom prst="rect">
              <a:avLst/>
            </a:prstGeom>
            <a:solidFill>
              <a:srgbClr val="F1F1EF">
                <a:alpha val="9098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27" name="Straight Connector 26"/>
          <p:cNvCxnSpPr/>
          <p:nvPr/>
        </p:nvCxnSpPr>
        <p:spPr>
          <a:xfrm rot="5400000" flipH="1" flipV="1">
            <a:off x="7022855" y="2453237"/>
            <a:ext cx="58151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0800000">
            <a:off x="6324601" y="2743995"/>
            <a:ext cx="989013"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flipH="1" flipV="1">
            <a:off x="6033844" y="2453237"/>
            <a:ext cx="58151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341889" y="2743996"/>
            <a:ext cx="81151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16200000" flipH="1">
            <a:off x="8031409" y="2622002"/>
            <a:ext cx="238143" cy="584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538875" y="2549104"/>
            <a:ext cx="582211" cy="400110"/>
          </a:xfrm>
          <a:prstGeom prst="rect">
            <a:avLst/>
          </a:prstGeom>
          <a:noFill/>
        </p:spPr>
        <p:txBody>
          <a:bodyPr wrap="none" rtlCol="0">
            <a:spAutoFit/>
          </a:bodyPr>
          <a:lstStyle/>
          <a:p>
            <a:pPr algn="ctr"/>
            <a:r>
              <a:rPr lang="en-US" sz="1000" b="1" dirty="0" smtClean="0"/>
              <a:t>Radar </a:t>
            </a:r>
          </a:p>
          <a:p>
            <a:pPr algn="ctr"/>
            <a:r>
              <a:rPr lang="en-US" sz="1000" b="1" dirty="0" smtClean="0"/>
              <a:t>Data</a:t>
            </a:r>
            <a:endParaRPr lang="en-US" sz="1000" b="1" dirty="0"/>
          </a:p>
        </p:txBody>
      </p:sp>
      <p:sp>
        <p:nvSpPr>
          <p:cNvPr id="37" name="TextBox 36"/>
          <p:cNvSpPr txBox="1"/>
          <p:nvPr/>
        </p:nvSpPr>
        <p:spPr>
          <a:xfrm>
            <a:off x="6400800" y="2554438"/>
            <a:ext cx="652743" cy="400110"/>
          </a:xfrm>
          <a:prstGeom prst="rect">
            <a:avLst/>
          </a:prstGeom>
          <a:noFill/>
        </p:spPr>
        <p:txBody>
          <a:bodyPr wrap="none" rtlCol="0">
            <a:spAutoFit/>
          </a:bodyPr>
          <a:lstStyle/>
          <a:p>
            <a:pPr algn="ctr"/>
            <a:r>
              <a:rPr lang="en-US" sz="1000" b="1" dirty="0" smtClean="0"/>
              <a:t>Camera</a:t>
            </a:r>
          </a:p>
          <a:p>
            <a:pPr algn="ctr"/>
            <a:r>
              <a:rPr lang="en-US" sz="1000" b="1" dirty="0" smtClean="0"/>
              <a:t>Data</a:t>
            </a:r>
            <a:endParaRPr lang="en-US" sz="1000" b="1" dirty="0"/>
          </a:p>
        </p:txBody>
      </p:sp>
      <p:sp>
        <p:nvSpPr>
          <p:cNvPr id="38" name="TextBox 37"/>
          <p:cNvSpPr txBox="1"/>
          <p:nvPr/>
        </p:nvSpPr>
        <p:spPr>
          <a:xfrm>
            <a:off x="7067914" y="2362200"/>
            <a:ext cx="461985" cy="400110"/>
          </a:xfrm>
          <a:prstGeom prst="rect">
            <a:avLst/>
          </a:prstGeom>
          <a:noFill/>
        </p:spPr>
        <p:txBody>
          <a:bodyPr wrap="none" rtlCol="0">
            <a:spAutoFit/>
          </a:bodyPr>
          <a:lstStyle/>
          <a:p>
            <a:pPr algn="ctr"/>
            <a:r>
              <a:rPr lang="en-US" sz="1000" b="1" dirty="0" smtClean="0"/>
              <a:t>Met</a:t>
            </a:r>
          </a:p>
          <a:p>
            <a:pPr algn="ctr"/>
            <a:r>
              <a:rPr lang="en-US" sz="1000" b="1" dirty="0" smtClean="0"/>
              <a:t>Data</a:t>
            </a:r>
            <a:endParaRPr lang="en-US" sz="1000" b="1" dirty="0"/>
          </a:p>
        </p:txBody>
      </p:sp>
      <p:sp>
        <p:nvSpPr>
          <p:cNvPr id="40" name="TextBox 39"/>
          <p:cNvSpPr txBox="1"/>
          <p:nvPr/>
        </p:nvSpPr>
        <p:spPr>
          <a:xfrm>
            <a:off x="6778757" y="1809690"/>
            <a:ext cx="1087156" cy="400110"/>
          </a:xfrm>
          <a:prstGeom prst="rect">
            <a:avLst/>
          </a:prstGeom>
          <a:noFill/>
        </p:spPr>
        <p:txBody>
          <a:bodyPr wrap="none" rtlCol="0">
            <a:spAutoFit/>
          </a:bodyPr>
          <a:lstStyle/>
          <a:p>
            <a:pPr algn="ctr"/>
            <a:r>
              <a:rPr lang="en-US" sz="1000" b="1" dirty="0" smtClean="0"/>
              <a:t>Meteorological</a:t>
            </a:r>
          </a:p>
          <a:p>
            <a:pPr algn="ctr"/>
            <a:r>
              <a:rPr lang="en-US" sz="1000" b="1" dirty="0" smtClean="0"/>
              <a:t>System/Feed</a:t>
            </a:r>
            <a:endParaRPr lang="en-US" sz="1000" b="1" dirty="0"/>
          </a:p>
        </p:txBody>
      </p:sp>
      <p:sp>
        <p:nvSpPr>
          <p:cNvPr id="2" name="Footer Placeholder 1"/>
          <p:cNvSpPr>
            <a:spLocks noGrp="1"/>
          </p:cNvSpPr>
          <p:nvPr>
            <p:ph type="ftr" sz="quarter" idx="10"/>
          </p:nvPr>
        </p:nvSpPr>
        <p:spPr/>
        <p:txBody>
          <a:bodyPr/>
          <a:lstStyle/>
          <a:p>
            <a:pPr>
              <a:defRPr/>
            </a:pPr>
            <a:r>
              <a:rPr lang="en-US" smtClean="0"/>
              <a:t>SRC PROPRIETARY</a:t>
            </a:r>
            <a:endParaRPr lang="en-US" dirty="0"/>
          </a:p>
        </p:txBody>
      </p:sp>
    </p:spTree>
    <p:extLst>
      <p:ext uri="{BB962C8B-B14F-4D97-AF65-F5344CB8AC3E}">
        <p14:creationId xmlns:p14="http://schemas.microsoft.com/office/powerpoint/2010/main" val="41665373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BSTAT(</a:t>
            </a:r>
            <a:r>
              <a:rPr lang="en-US" dirty="0" err="1" smtClean="0"/>
              <a:t>istics</a:t>
            </a:r>
            <a:r>
              <a:rPr lang="en-US" dirty="0" smtClean="0"/>
              <a:t>)</a:t>
            </a:r>
            <a:endParaRPr lang="en-US" dirty="0"/>
          </a:p>
        </p:txBody>
      </p:sp>
      <p:sp>
        <p:nvSpPr>
          <p:cNvPr id="4" name="Slide Number Placeholder 3"/>
          <p:cNvSpPr>
            <a:spLocks noGrp="1"/>
          </p:cNvSpPr>
          <p:nvPr>
            <p:ph type="sldNum" idx="12"/>
          </p:nvPr>
        </p:nvSpPr>
        <p:spPr/>
        <p:txBody>
          <a:bodyPr/>
          <a:lstStyle/>
          <a:p>
            <a:pPr>
              <a:defRPr/>
            </a:pPr>
            <a:fld id="{119C8171-7B10-4481-AEC5-8542349D961D}" type="slidenum">
              <a:rPr lang="en-US" smtClean="0"/>
              <a:pPr>
                <a:defRPr/>
              </a:pPr>
              <a:t>22</a:t>
            </a:fld>
            <a:endParaRPr lang="en-US"/>
          </a:p>
        </p:txBody>
      </p:sp>
      <p:pic>
        <p:nvPicPr>
          <p:cNvPr id="5" name="Content Placeholder 5"/>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364664" y="1065179"/>
            <a:ext cx="6338471" cy="4965700"/>
          </a:xfrm>
          <a:prstGeom prst="rect">
            <a:avLst/>
          </a:prstGeom>
          <a:noFill/>
          <a:ln>
            <a:noFill/>
          </a:ln>
        </p:spPr>
      </p:pic>
    </p:spTree>
    <p:extLst>
      <p:ext uri="{BB962C8B-B14F-4D97-AF65-F5344CB8AC3E}">
        <p14:creationId xmlns:p14="http://schemas.microsoft.com/office/powerpoint/2010/main" val="3565301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Accipiter</a:t>
            </a:r>
            <a:endParaRPr lang="en-US" dirty="0"/>
          </a:p>
        </p:txBody>
      </p:sp>
      <p:sp>
        <p:nvSpPr>
          <p:cNvPr id="3" name="Slide Number Placeholder 2"/>
          <p:cNvSpPr>
            <a:spLocks noGrp="1"/>
          </p:cNvSpPr>
          <p:nvPr>
            <p:ph type="sldNum" idx="12"/>
          </p:nvPr>
        </p:nvSpPr>
        <p:spPr/>
        <p:txBody>
          <a:bodyPr/>
          <a:lstStyle/>
          <a:p>
            <a:pPr>
              <a:defRPr/>
            </a:pPr>
            <a:fld id="{043A8DCC-447B-4B76-B3C7-2720EDC87BAD}" type="slidenum">
              <a:rPr lang="en-US" smtClean="0"/>
              <a:pPr>
                <a:defRPr/>
              </a:pPr>
              <a:t>23</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
            <a:ext cx="8610600" cy="6052580"/>
          </a:xfrm>
          <a:prstGeom prst="rect">
            <a:avLst/>
          </a:prstGeom>
        </p:spPr>
      </p:pic>
    </p:spTree>
    <p:extLst>
      <p:ext uri="{BB962C8B-B14F-4D97-AF65-F5344CB8AC3E}">
        <p14:creationId xmlns:p14="http://schemas.microsoft.com/office/powerpoint/2010/main" val="3198895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a:defRPr/>
            </a:pPr>
            <a:fld id="{043A8DCC-447B-4B76-B3C7-2720EDC87BAD}" type="slidenum">
              <a:rPr lang="en-US" smtClean="0"/>
              <a:pPr>
                <a:defRPr/>
              </a:pPr>
              <a:t>24</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584" y="24835"/>
            <a:ext cx="7853616" cy="5918765"/>
          </a:xfrm>
          <a:prstGeom prst="rect">
            <a:avLst/>
          </a:prstGeom>
        </p:spPr>
      </p:pic>
    </p:spTree>
    <p:extLst>
      <p:ext uri="{BB962C8B-B14F-4D97-AF65-F5344CB8AC3E}">
        <p14:creationId xmlns:p14="http://schemas.microsoft.com/office/powerpoint/2010/main" val="2678752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a:defRPr/>
            </a:pPr>
            <a:fld id="{043A8DCC-447B-4B76-B3C7-2720EDC87BAD}" type="slidenum">
              <a:rPr lang="en-US" smtClean="0"/>
              <a:pPr>
                <a:defRPr/>
              </a:pPr>
              <a:t>25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46" y="0"/>
            <a:ext cx="8119154" cy="5780412"/>
          </a:xfrm>
          <a:prstGeom prst="rect">
            <a:avLst/>
          </a:prstGeom>
        </p:spPr>
      </p:pic>
    </p:spTree>
    <p:extLst>
      <p:ext uri="{BB962C8B-B14F-4D97-AF65-F5344CB8AC3E}">
        <p14:creationId xmlns:p14="http://schemas.microsoft.com/office/powerpoint/2010/main" val="2196095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292" name="Picture 4"/>
          <p:cNvPicPr>
            <a:picLocks noChangeAspect="1" noChangeArrowheads="1"/>
          </p:cNvPicPr>
          <p:nvPr/>
        </p:nvPicPr>
        <p:blipFill>
          <a:blip r:embed="rId2" cstate="screen"/>
          <a:srcRect/>
          <a:stretch>
            <a:fillRect/>
          </a:stretch>
        </p:blipFill>
        <p:spPr bwMode="auto">
          <a:xfrm>
            <a:off x="1066800" y="990600"/>
            <a:ext cx="6934200" cy="4941821"/>
          </a:xfrm>
          <a:prstGeom prst="rect">
            <a:avLst/>
          </a:prstGeom>
          <a:noFill/>
        </p:spPr>
      </p:pic>
      <p:sp>
        <p:nvSpPr>
          <p:cNvPr id="652290"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a:t>Moderate and Severe Risk</a:t>
            </a:r>
          </a:p>
        </p:txBody>
      </p:sp>
      <p:sp>
        <p:nvSpPr>
          <p:cNvPr id="652291" name="Rectangle 3"/>
          <p:cNvSpPr>
            <a:spLocks noGrp="1" noChangeArrowheads="1"/>
          </p:cNvSpPr>
          <p:nvPr>
            <p:ph type="body" idx="1"/>
          </p:nvPr>
        </p:nvSpPr>
        <p:spPr>
          <a:xfrm>
            <a:off x="1371600" y="2514600"/>
            <a:ext cx="6400800" cy="946910"/>
          </a:xfrm>
        </p:spPr>
        <p:txBody>
          <a:bodyPr/>
          <a:lstStyle/>
          <a:p>
            <a:pPr>
              <a:lnSpc>
                <a:spcPct val="90000"/>
              </a:lnSpc>
              <a:buFontTx/>
              <a:buNone/>
            </a:pPr>
            <a:r>
              <a:rPr lang="en-US" sz="2400" dirty="0">
                <a:solidFill>
                  <a:schemeClr val="bg1"/>
                </a:solidFill>
              </a:rPr>
              <a:t>    Image shows low in the departure corridor and moderate in the approach corridor, the yellow and red captions stand out when risk is elevated</a:t>
            </a:r>
          </a:p>
          <a:p>
            <a:pPr>
              <a:lnSpc>
                <a:spcPct val="90000"/>
              </a:lnSpc>
            </a:pPr>
            <a:endParaRPr lang="en-US" sz="2400" dirty="0"/>
          </a:p>
        </p:txBody>
      </p:sp>
    </p:spTree>
    <p:extLst>
      <p:ext uri="{BB962C8B-B14F-4D97-AF65-F5344CB8AC3E}">
        <p14:creationId xmlns:p14="http://schemas.microsoft.com/office/powerpoint/2010/main" val="333124907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Variants of Merlin ATC</a:t>
            </a:r>
            <a:endParaRPr lang="en-US" dirty="0"/>
          </a:p>
        </p:txBody>
      </p:sp>
      <p:sp>
        <p:nvSpPr>
          <p:cNvPr id="3" name="Content Placeholder 2"/>
          <p:cNvSpPr>
            <a:spLocks noGrp="1"/>
          </p:cNvSpPr>
          <p:nvPr>
            <p:ph idx="1"/>
          </p:nvPr>
        </p:nvSpPr>
        <p:spPr>
          <a:xfrm>
            <a:off x="457200" y="1051560"/>
            <a:ext cx="8305800" cy="1463040"/>
          </a:xfrm>
        </p:spPr>
        <p:txBody>
          <a:bodyPr/>
          <a:lstStyle/>
          <a:p>
            <a:r>
              <a:rPr lang="en-US" sz="1600" dirty="0" smtClean="0"/>
              <a:t>Resolution of vertical and horizontal data bars is higher</a:t>
            </a:r>
          </a:p>
          <a:p>
            <a:r>
              <a:rPr lang="en-US" sz="1600" dirty="0" smtClean="0"/>
              <a:t>Separate risk determination for approach &amp; departure corridors</a:t>
            </a:r>
          </a:p>
          <a:p>
            <a:r>
              <a:rPr lang="en-US" sz="1600" dirty="0" smtClean="0"/>
              <a:t>Displays MERLIN risk onto screen with audible &amp; messaging options (text, email etc which can drive you nuts – only want it at specific time, on duty, on final etc) </a:t>
            </a:r>
          </a:p>
          <a:p>
            <a:endParaRPr lang="en-US" sz="1600" dirty="0"/>
          </a:p>
        </p:txBody>
      </p:sp>
      <p:pic>
        <p:nvPicPr>
          <p:cNvPr id="4" name="Picture 6" descr="MERLIN ATC sidebars 03-16-07"/>
          <p:cNvPicPr>
            <a:picLocks noChangeAspect="1" noChangeArrowheads="1"/>
          </p:cNvPicPr>
          <p:nvPr/>
        </p:nvPicPr>
        <p:blipFill>
          <a:blip r:embed="rId2" cstate="screen"/>
          <a:srcRect/>
          <a:stretch>
            <a:fillRect/>
          </a:stretch>
        </p:blipFill>
        <p:spPr bwMode="auto">
          <a:xfrm>
            <a:off x="1371600" y="2362200"/>
            <a:ext cx="6172200" cy="3498850"/>
          </a:xfrm>
          <a:prstGeom prst="rect">
            <a:avLst/>
          </a:prstGeom>
          <a:noFill/>
        </p:spPr>
      </p:pic>
    </p:spTree>
    <p:extLst>
      <p:ext uri="{BB962C8B-B14F-4D97-AF65-F5344CB8AC3E}">
        <p14:creationId xmlns:p14="http://schemas.microsoft.com/office/powerpoint/2010/main" val="11519664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a:t>
            </a:r>
            <a:br>
              <a:rPr lang="en-US" dirty="0" smtClean="0"/>
            </a:br>
            <a:r>
              <a:rPr lang="en-US" sz="2400" dirty="0" smtClean="0">
                <a:solidFill>
                  <a:srgbClr val="C00000"/>
                </a:solidFill>
              </a:rPr>
              <a:t>What does the tower see?</a:t>
            </a:r>
            <a:endParaRPr lang="en-US" sz="2400" dirty="0">
              <a:solidFill>
                <a:srgbClr val="C00000"/>
              </a:solidFill>
            </a:endParaRPr>
          </a:p>
        </p:txBody>
      </p:sp>
      <p:sp>
        <p:nvSpPr>
          <p:cNvPr id="3" name="Content Placeholder 2"/>
          <p:cNvSpPr>
            <a:spLocks noGrp="1"/>
          </p:cNvSpPr>
          <p:nvPr>
            <p:ph idx="1"/>
          </p:nvPr>
        </p:nvSpPr>
        <p:spPr/>
        <p:txBody>
          <a:bodyPr/>
          <a:lstStyle/>
          <a:p>
            <a:endParaRPr lang="en-US"/>
          </a:p>
        </p:txBody>
      </p:sp>
      <p:pic>
        <p:nvPicPr>
          <p:cNvPr id="4" name="Picture 1" descr="acsa atns 1.jpg"/>
          <p:cNvPicPr>
            <a:picLocks noChangeAspect="1"/>
          </p:cNvPicPr>
          <p:nvPr/>
        </p:nvPicPr>
        <p:blipFill>
          <a:blip r:embed="rId2" cstate="screen"/>
          <a:srcRect/>
          <a:stretch>
            <a:fillRect/>
          </a:stretch>
        </p:blipFill>
        <p:spPr bwMode="auto">
          <a:xfrm>
            <a:off x="380999" y="1295400"/>
            <a:ext cx="4114800" cy="3401938"/>
          </a:xfrm>
          <a:prstGeom prst="rect">
            <a:avLst/>
          </a:prstGeom>
          <a:noFill/>
          <a:ln w="9525">
            <a:noFill/>
            <a:miter lim="800000"/>
            <a:headEnd/>
            <a:tailEnd/>
          </a:ln>
        </p:spPr>
      </p:pic>
      <p:pic>
        <p:nvPicPr>
          <p:cNvPr id="5" name="Picture 2" descr="acas display 1.jpg"/>
          <p:cNvPicPr>
            <a:picLocks noChangeAspect="1"/>
          </p:cNvPicPr>
          <p:nvPr/>
        </p:nvPicPr>
        <p:blipFill>
          <a:blip r:embed="rId3" cstate="screen"/>
          <a:srcRect/>
          <a:stretch>
            <a:fillRect/>
          </a:stretch>
        </p:blipFill>
        <p:spPr bwMode="auto">
          <a:xfrm>
            <a:off x="4098412" y="1579234"/>
            <a:ext cx="4816988" cy="4221433"/>
          </a:xfrm>
          <a:prstGeom prst="rect">
            <a:avLst/>
          </a:prstGeom>
          <a:noFill/>
          <a:ln w="9525">
            <a:noFill/>
            <a:miter lim="800000"/>
            <a:headEnd/>
            <a:tailEnd/>
          </a:ln>
        </p:spPr>
      </p:pic>
    </p:spTree>
    <p:extLst>
      <p:ext uri="{BB962C8B-B14F-4D97-AF65-F5344CB8AC3E}">
        <p14:creationId xmlns:p14="http://schemas.microsoft.com/office/powerpoint/2010/main" val="1539070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968" y="207522"/>
            <a:ext cx="8472488" cy="609600"/>
          </a:xfrm>
        </p:spPr>
        <p:txBody>
          <a:bodyPr/>
          <a:lstStyle/>
          <a:p>
            <a:r>
              <a:rPr lang="en-US" dirty="0" smtClean="0"/>
              <a:t>Rethinking the process</a:t>
            </a:r>
            <a:endParaRPr lang="en-US" dirty="0"/>
          </a:p>
        </p:txBody>
      </p:sp>
      <p:sp>
        <p:nvSpPr>
          <p:cNvPr id="4" name="Slide Number Placeholder 3"/>
          <p:cNvSpPr>
            <a:spLocks noGrp="1"/>
          </p:cNvSpPr>
          <p:nvPr>
            <p:ph type="sldNum" idx="12"/>
          </p:nvPr>
        </p:nvSpPr>
        <p:spPr/>
        <p:txBody>
          <a:bodyPr/>
          <a:lstStyle/>
          <a:p>
            <a:pPr>
              <a:defRPr/>
            </a:pPr>
            <a:fld id="{119C8171-7B10-4481-AEC5-8542349D961D}" type="slidenum">
              <a:rPr lang="en-US" smtClean="0"/>
              <a:pPr>
                <a:defRPr/>
              </a:pPr>
              <a:t>29</a:t>
            </a:fld>
            <a:endParaRPr lang="en-US"/>
          </a:p>
        </p:txBody>
      </p:sp>
      <p:pic>
        <p:nvPicPr>
          <p:cNvPr id="727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075325"/>
            <a:ext cx="2286000" cy="3435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an 9"/>
          <p:cNvSpPr/>
          <p:nvPr/>
        </p:nvSpPr>
        <p:spPr bwMode="auto">
          <a:xfrm>
            <a:off x="820216" y="1256490"/>
            <a:ext cx="461665" cy="3276600"/>
          </a:xfrm>
          <a:prstGeom prst="can">
            <a:avLst/>
          </a:prstGeom>
          <a:solidFill>
            <a:schemeClr val="accent3">
              <a:lumMod val="95000"/>
            </a:schemeClr>
          </a:solidFill>
          <a:ln w="9525" cap="flat" cmpd="sng" algn="ctr">
            <a:solidFill>
              <a:schemeClr val="tx1"/>
            </a:solidFill>
            <a:prstDash val="solid"/>
            <a:round/>
            <a:headEnd type="none" w="med" len="med"/>
            <a:tailEnd type="none" w="med" len="med"/>
          </a:ln>
          <a:effectLst>
            <a:innerShdw blurRad="63500" dist="50800" dir="10800000">
              <a:prstClr val="black">
                <a:alpha val="50000"/>
              </a:prstClr>
            </a:innerShdw>
          </a:effectLst>
          <a:extLst/>
        </p:spPr>
        <p:txBody>
          <a:bodyPr vert="vert270"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sz="1800" b="0" i="0" u="none" strike="noStrike" cap="none" normalizeH="0" baseline="0" dirty="0" smtClean="0">
                <a:ln>
                  <a:noFill/>
                </a:ln>
                <a:solidFill>
                  <a:schemeClr val="tx1"/>
                </a:solidFill>
                <a:effectLst/>
                <a:latin typeface="Arial" charset="0"/>
              </a:rPr>
              <a:t>Bird Radar</a:t>
            </a:r>
          </a:p>
        </p:txBody>
      </p:sp>
      <p:sp>
        <p:nvSpPr>
          <p:cNvPr id="13" name="Can 12"/>
          <p:cNvSpPr/>
          <p:nvPr/>
        </p:nvSpPr>
        <p:spPr bwMode="auto">
          <a:xfrm>
            <a:off x="1955074" y="1287294"/>
            <a:ext cx="461665" cy="3245796"/>
          </a:xfrm>
          <a:prstGeom prst="can">
            <a:avLst/>
          </a:prstGeom>
          <a:solidFill>
            <a:schemeClr val="bg2">
              <a:lumMod val="20000"/>
              <a:lumOff val="80000"/>
            </a:schemeClr>
          </a:solidFill>
          <a:ln w="9525" cap="flat" cmpd="sng" algn="ctr">
            <a:solidFill>
              <a:schemeClr val="tx1"/>
            </a:solidFill>
            <a:prstDash val="solid"/>
            <a:round/>
            <a:headEnd type="none" w="med" len="med"/>
            <a:tailEnd type="none" w="med" len="med"/>
          </a:ln>
          <a:effectLst>
            <a:innerShdw blurRad="63500" dist="50800" dir="10800000">
              <a:prstClr val="black">
                <a:alpha val="50000"/>
              </a:prstClr>
            </a:innerShdw>
          </a:effectLst>
          <a:extLst/>
        </p:spPr>
        <p:txBody>
          <a:bodyPr vert="vert270"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sz="1800" b="0" i="0" u="none" strike="noStrike" cap="none" normalizeH="0" baseline="0" dirty="0" smtClean="0">
                <a:ln>
                  <a:noFill/>
                </a:ln>
                <a:solidFill>
                  <a:schemeClr val="tx1"/>
                </a:solidFill>
                <a:effectLst/>
                <a:latin typeface="Arial" charset="0"/>
              </a:rPr>
              <a:t>Weather Radar</a:t>
            </a:r>
          </a:p>
        </p:txBody>
      </p:sp>
      <p:sp>
        <p:nvSpPr>
          <p:cNvPr id="14" name="Can 13"/>
          <p:cNvSpPr/>
          <p:nvPr/>
        </p:nvSpPr>
        <p:spPr bwMode="auto">
          <a:xfrm>
            <a:off x="3114298" y="1261354"/>
            <a:ext cx="461665" cy="3271736"/>
          </a:xfrm>
          <a:prstGeom prst="can">
            <a:avLst/>
          </a:prstGeom>
          <a:solidFill>
            <a:schemeClr val="accent3">
              <a:lumMod val="95000"/>
            </a:schemeClr>
          </a:solidFill>
          <a:ln w="9525" cap="flat" cmpd="sng" algn="ctr">
            <a:solidFill>
              <a:schemeClr val="tx1"/>
            </a:solidFill>
            <a:prstDash val="solid"/>
            <a:round/>
            <a:headEnd type="none" w="med" len="med"/>
            <a:tailEnd type="none" w="med" len="med"/>
          </a:ln>
          <a:effectLst>
            <a:innerShdw blurRad="63500" dist="50800" dir="10800000">
              <a:prstClr val="black">
                <a:alpha val="50000"/>
              </a:prstClr>
            </a:innerShdw>
          </a:effectLst>
          <a:extLst/>
        </p:spPr>
        <p:txBody>
          <a:bodyPr vert="vert270"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sz="1800" b="0" i="0" u="none" strike="noStrike" cap="none" normalizeH="0" baseline="0" dirty="0" smtClean="0">
                <a:ln>
                  <a:noFill/>
                </a:ln>
                <a:solidFill>
                  <a:schemeClr val="tx1"/>
                </a:solidFill>
                <a:effectLst/>
                <a:latin typeface="Arial" charset="0"/>
              </a:rPr>
              <a:t>Security Cameras</a:t>
            </a:r>
          </a:p>
        </p:txBody>
      </p:sp>
      <p:sp>
        <p:nvSpPr>
          <p:cNvPr id="15" name="Can 14"/>
          <p:cNvSpPr/>
          <p:nvPr/>
        </p:nvSpPr>
        <p:spPr bwMode="auto">
          <a:xfrm>
            <a:off x="4204733" y="1295400"/>
            <a:ext cx="461665" cy="3237690"/>
          </a:xfrm>
          <a:prstGeom prst="can">
            <a:avLst/>
          </a:prstGeom>
          <a:solidFill>
            <a:schemeClr val="bg1">
              <a:lumMod val="95000"/>
            </a:schemeClr>
          </a:solidFill>
          <a:ln w="9525" cap="flat" cmpd="sng" algn="ctr">
            <a:solidFill>
              <a:schemeClr val="tx1"/>
            </a:solidFill>
            <a:prstDash val="solid"/>
            <a:round/>
            <a:headEnd type="none" w="med" len="med"/>
            <a:tailEnd type="none" w="med" len="med"/>
          </a:ln>
          <a:effectLst>
            <a:innerShdw blurRad="63500" dist="50800" dir="10800000">
              <a:prstClr val="black">
                <a:alpha val="50000"/>
              </a:prstClr>
            </a:innerShdw>
          </a:effectLst>
          <a:extLst/>
        </p:spPr>
        <p:txBody>
          <a:bodyPr vert="vert270"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sz="1800" b="0" i="0" u="none" strike="noStrike" cap="none" normalizeH="0" baseline="0" dirty="0" smtClean="0">
                <a:ln>
                  <a:noFill/>
                </a:ln>
                <a:solidFill>
                  <a:schemeClr val="tx1"/>
                </a:solidFill>
                <a:effectLst/>
                <a:latin typeface="Arial" charset="0"/>
              </a:rPr>
              <a:t>Surface</a:t>
            </a:r>
            <a:r>
              <a:rPr kumimoji="0" lang="en-US" sz="1800" b="0" i="0" u="none" strike="noStrike" cap="none" normalizeH="0" dirty="0" smtClean="0">
                <a:ln>
                  <a:noFill/>
                </a:ln>
                <a:solidFill>
                  <a:schemeClr val="tx1"/>
                </a:solidFill>
                <a:effectLst/>
                <a:latin typeface="Arial" charset="0"/>
              </a:rPr>
              <a:t> Surveillance</a:t>
            </a:r>
            <a:endParaRPr kumimoji="0" lang="en-US" sz="1800" b="0" i="0" u="none" strike="noStrike" cap="none" normalizeH="0" baseline="0" dirty="0" smtClean="0">
              <a:ln>
                <a:noFill/>
              </a:ln>
              <a:solidFill>
                <a:schemeClr val="tx1"/>
              </a:solidFill>
              <a:effectLst/>
              <a:latin typeface="Arial" charset="0"/>
            </a:endParaRPr>
          </a:p>
        </p:txBody>
      </p:sp>
      <p:cxnSp>
        <p:nvCxnSpPr>
          <p:cNvPr id="12" name="Elbow Connector 11"/>
          <p:cNvCxnSpPr>
            <a:stCxn id="10" idx="3"/>
          </p:cNvCxnSpPr>
          <p:nvPr/>
        </p:nvCxnSpPr>
        <p:spPr bwMode="auto">
          <a:xfrm rot="16200000" flipH="1">
            <a:off x="1074132" y="4510007"/>
            <a:ext cx="914400" cy="960566"/>
          </a:xfrm>
          <a:prstGeom prst="bentConnector2">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bwMode="auto">
          <a:xfrm>
            <a:off x="457200" y="5253335"/>
            <a:ext cx="12800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200" b="1" dirty="0" smtClean="0">
                <a:solidFill>
                  <a:srgbClr val="3333FF"/>
                </a:solidFill>
                <a:latin typeface="+mn-lt"/>
              </a:rPr>
              <a:t>Wildlife Biologist</a:t>
            </a:r>
            <a:endParaRPr lang="en-US" sz="1200" b="1" dirty="0">
              <a:solidFill>
                <a:srgbClr val="3333FF"/>
              </a:solidFill>
              <a:latin typeface="+mn-lt"/>
            </a:endParaRPr>
          </a:p>
        </p:txBody>
      </p:sp>
      <p:sp>
        <p:nvSpPr>
          <p:cNvPr id="19" name="TextBox 18"/>
          <p:cNvSpPr txBox="1"/>
          <p:nvPr/>
        </p:nvSpPr>
        <p:spPr bwMode="auto">
          <a:xfrm>
            <a:off x="1505206" y="5207168"/>
            <a:ext cx="12800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200" b="1" dirty="0" smtClean="0">
                <a:solidFill>
                  <a:srgbClr val="3333FF"/>
                </a:solidFill>
                <a:latin typeface="+mn-lt"/>
              </a:rPr>
              <a:t>ATC/Pilot</a:t>
            </a:r>
            <a:endParaRPr lang="en-US" sz="1200" b="1" dirty="0">
              <a:solidFill>
                <a:srgbClr val="3333FF"/>
              </a:solidFill>
              <a:latin typeface="+mn-lt"/>
            </a:endParaRPr>
          </a:p>
        </p:txBody>
      </p:sp>
      <p:sp>
        <p:nvSpPr>
          <p:cNvPr id="20" name="TextBox 19"/>
          <p:cNvSpPr txBox="1"/>
          <p:nvPr/>
        </p:nvSpPr>
        <p:spPr bwMode="auto">
          <a:xfrm>
            <a:off x="2705115" y="5223539"/>
            <a:ext cx="12800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200" b="1" dirty="0" smtClean="0">
                <a:solidFill>
                  <a:srgbClr val="3333FF"/>
                </a:solidFill>
                <a:latin typeface="+mn-lt"/>
              </a:rPr>
              <a:t>OPS/Security</a:t>
            </a:r>
            <a:endParaRPr lang="en-US" sz="1200" b="1" dirty="0">
              <a:solidFill>
                <a:srgbClr val="3333FF"/>
              </a:solidFill>
              <a:latin typeface="+mn-lt"/>
            </a:endParaRPr>
          </a:p>
        </p:txBody>
      </p:sp>
      <p:sp>
        <p:nvSpPr>
          <p:cNvPr id="22" name="TextBox 21"/>
          <p:cNvSpPr txBox="1"/>
          <p:nvPr/>
        </p:nvSpPr>
        <p:spPr bwMode="auto">
          <a:xfrm>
            <a:off x="3796272" y="5212642"/>
            <a:ext cx="12800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200" b="1" dirty="0" smtClean="0">
                <a:solidFill>
                  <a:srgbClr val="3333FF"/>
                </a:solidFill>
                <a:latin typeface="+mn-lt"/>
              </a:rPr>
              <a:t>ATC/Ops</a:t>
            </a:r>
            <a:endParaRPr lang="en-US" sz="1200" b="1" dirty="0">
              <a:solidFill>
                <a:srgbClr val="3333FF"/>
              </a:solidFill>
              <a:latin typeface="+mn-lt"/>
            </a:endParaRPr>
          </a:p>
        </p:txBody>
      </p:sp>
      <p:sp>
        <p:nvSpPr>
          <p:cNvPr id="17" name="Striped Right Arrow 16"/>
          <p:cNvSpPr/>
          <p:nvPr/>
        </p:nvSpPr>
        <p:spPr bwMode="auto">
          <a:xfrm rot="5400000">
            <a:off x="864408" y="4695007"/>
            <a:ext cx="453956" cy="366831"/>
          </a:xfrm>
          <a:prstGeom prst="stripedRightArrow">
            <a:avLst>
              <a:gd name="adj1" fmla="val 36454"/>
              <a:gd name="adj2" fmla="val 50000"/>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Arial" charset="0"/>
            </a:endParaRPr>
          </a:p>
        </p:txBody>
      </p:sp>
      <p:sp>
        <p:nvSpPr>
          <p:cNvPr id="36" name="Striped Right Arrow 35"/>
          <p:cNvSpPr/>
          <p:nvPr/>
        </p:nvSpPr>
        <p:spPr bwMode="auto">
          <a:xfrm rot="5400000">
            <a:off x="1966324" y="4695008"/>
            <a:ext cx="453956" cy="366831"/>
          </a:xfrm>
          <a:prstGeom prst="stripedRightArrow">
            <a:avLst>
              <a:gd name="adj1" fmla="val 36454"/>
              <a:gd name="adj2" fmla="val 50000"/>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Arial" charset="0"/>
            </a:endParaRPr>
          </a:p>
        </p:txBody>
      </p:sp>
      <p:sp>
        <p:nvSpPr>
          <p:cNvPr id="37" name="Striped Right Arrow 36"/>
          <p:cNvSpPr/>
          <p:nvPr/>
        </p:nvSpPr>
        <p:spPr bwMode="auto">
          <a:xfrm rot="5400000">
            <a:off x="3100244" y="4695009"/>
            <a:ext cx="453956" cy="366831"/>
          </a:xfrm>
          <a:prstGeom prst="stripedRightArrow">
            <a:avLst>
              <a:gd name="adj1" fmla="val 36454"/>
              <a:gd name="adj2" fmla="val 50000"/>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Arial" charset="0"/>
            </a:endParaRPr>
          </a:p>
        </p:txBody>
      </p:sp>
      <p:sp>
        <p:nvSpPr>
          <p:cNvPr id="38" name="Striped Right Arrow 37"/>
          <p:cNvSpPr/>
          <p:nvPr/>
        </p:nvSpPr>
        <p:spPr bwMode="auto">
          <a:xfrm rot="5400000">
            <a:off x="4176061" y="4695010"/>
            <a:ext cx="453956" cy="366831"/>
          </a:xfrm>
          <a:prstGeom prst="stripedRightArrow">
            <a:avLst>
              <a:gd name="adj1" fmla="val 36454"/>
              <a:gd name="adj2" fmla="val 50000"/>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0" u="none" strike="noStrike" cap="none" normalizeH="0" baseline="0" smtClean="0">
              <a:ln>
                <a:noFill/>
              </a:ln>
              <a:solidFill>
                <a:schemeClr val="tx1"/>
              </a:solidFill>
              <a:effectLst/>
              <a:latin typeface="Arial" charset="0"/>
            </a:endParaRPr>
          </a:p>
        </p:txBody>
      </p:sp>
      <p:sp>
        <p:nvSpPr>
          <p:cNvPr id="27" name="TextBox 26"/>
          <p:cNvSpPr txBox="1"/>
          <p:nvPr/>
        </p:nvSpPr>
        <p:spPr bwMode="auto">
          <a:xfrm>
            <a:off x="5181600" y="1063976"/>
            <a:ext cx="1143000" cy="646331"/>
          </a:xfrm>
          <a:prstGeom prst="rect">
            <a:avLst/>
          </a:prstGeom>
          <a:ln/>
          <a:ex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buFontTx/>
              <a:buNone/>
            </a:pPr>
            <a:r>
              <a:rPr lang="en-US" sz="1200" b="1" dirty="0" smtClean="0">
                <a:solidFill>
                  <a:srgbClr val="C00000"/>
                </a:solidFill>
                <a:latin typeface="+mn-lt"/>
              </a:rPr>
              <a:t>(These are supposed to be silos)</a:t>
            </a:r>
            <a:endParaRPr lang="en-US" sz="1200" b="1" dirty="0">
              <a:solidFill>
                <a:srgbClr val="C00000"/>
              </a:solidFill>
              <a:latin typeface="+mn-lt"/>
            </a:endParaRPr>
          </a:p>
        </p:txBody>
      </p:sp>
      <p:cxnSp>
        <p:nvCxnSpPr>
          <p:cNvPr id="32" name="Straight Arrow Connector 31"/>
          <p:cNvCxnSpPr>
            <a:stCxn id="27" idx="2"/>
          </p:cNvCxnSpPr>
          <p:nvPr/>
        </p:nvCxnSpPr>
        <p:spPr bwMode="auto">
          <a:xfrm flipH="1">
            <a:off x="4800600" y="1710307"/>
            <a:ext cx="952500" cy="499493"/>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08033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172977"/>
            </a:gs>
          </a:gsLst>
          <a:path path="circle">
            <a:fillToRect l="100000" t="100000"/>
          </a:path>
        </a:gradFill>
        <a:effectLst/>
      </p:bgPr>
    </p:bg>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xfrm>
            <a:off x="381000" y="533400"/>
            <a:ext cx="8466138" cy="698500"/>
          </a:xfrm>
        </p:spPr>
        <p:txBody>
          <a:bodyPr/>
          <a:lstStyle/>
          <a:p>
            <a:pPr eaLnBrk="1" hangingPunct="1">
              <a:buFont typeface="Arial" pitchFamily="34" charset="0"/>
              <a:buNone/>
              <a:defRPr/>
            </a:pPr>
            <a:r>
              <a:rPr lang="en-US" sz="4400" dirty="0" smtClean="0">
                <a:solidFill>
                  <a:srgbClr val="FF0000"/>
                </a:solidFill>
                <a:effectLst>
                  <a:outerShdw blurRad="38100" dist="38100" dir="2700000" algn="tl">
                    <a:srgbClr val="000000"/>
                  </a:outerShdw>
                </a:effectLst>
                <a:latin typeface="OCR A Extended" pitchFamily="50" charset="0"/>
              </a:rPr>
              <a:t>DATA &amp; INFORMATION</a:t>
            </a:r>
          </a:p>
        </p:txBody>
      </p:sp>
      <p:sp>
        <p:nvSpPr>
          <p:cNvPr id="11267" name="Rectangle 3"/>
          <p:cNvSpPr>
            <a:spLocks noGrp="1" noChangeArrowheads="1"/>
          </p:cNvSpPr>
          <p:nvPr>
            <p:ph idx="1"/>
          </p:nvPr>
        </p:nvSpPr>
        <p:spPr>
          <a:xfrm>
            <a:off x="533400" y="2659062"/>
            <a:ext cx="4076700" cy="1539875"/>
          </a:xfrm>
        </p:spPr>
        <p:txBody>
          <a:bodyPr/>
          <a:lstStyle/>
          <a:p>
            <a:pPr eaLnBrk="1" hangingPunct="1"/>
            <a:r>
              <a:rPr lang="en-US" dirty="0" smtClean="0">
                <a:solidFill>
                  <a:srgbClr val="FFFF00"/>
                </a:solidFill>
                <a:effectLst>
                  <a:outerShdw blurRad="38100" dist="38100" dir="2700000" algn="tl">
                    <a:srgbClr val="000000">
                      <a:alpha val="43137"/>
                    </a:srgbClr>
                  </a:outerShdw>
                </a:effectLst>
              </a:rPr>
              <a:t>Strike Reporting</a:t>
            </a:r>
          </a:p>
          <a:p>
            <a:pPr eaLnBrk="1" hangingPunct="1"/>
            <a:r>
              <a:rPr lang="en-US" dirty="0" smtClean="0">
                <a:solidFill>
                  <a:srgbClr val="FFFF00"/>
                </a:solidFill>
                <a:effectLst>
                  <a:outerShdw blurRad="38100" dist="38100" dir="2700000" algn="tl">
                    <a:srgbClr val="000000">
                      <a:alpha val="43137"/>
                    </a:srgbClr>
                  </a:outerShdw>
                </a:effectLst>
              </a:rPr>
              <a:t>Report Processing</a:t>
            </a:r>
          </a:p>
          <a:p>
            <a:pPr eaLnBrk="1" hangingPunct="1"/>
            <a:r>
              <a:rPr lang="en-US" dirty="0" smtClean="0">
                <a:solidFill>
                  <a:srgbClr val="FFFF00"/>
                </a:solidFill>
                <a:effectLst>
                  <a:outerShdw blurRad="38100" dist="38100" dir="2700000" algn="tl">
                    <a:srgbClr val="000000">
                      <a:alpha val="43137"/>
                    </a:srgbClr>
                  </a:outerShdw>
                </a:effectLst>
              </a:rPr>
              <a:t>Public Database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1600200"/>
            <a:ext cx="2638032" cy="3962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222481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3" name="Picture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4877" y="1752599"/>
            <a:ext cx="826742" cy="281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www.thalesgroup.com/Resizer.ashx?i=/uploadedImages/Portfolio/Aerospace/fodetect.jpg&amp;w=2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899" y="2819400"/>
            <a:ext cx="2356939" cy="17318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accipiterradar.com/image/file/id/47/width/250/orig/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900" y="1762216"/>
            <a:ext cx="2895600" cy="93986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encrypted-tbn2.gstatic.com/images?q=tbn:ANd9GcS3t1nvfla5-1b40LVlPgRi5Q81tNcnEhXma4-V5-48GAYbLhaSL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6149" y="2819399"/>
            <a:ext cx="2401361" cy="181155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searidgetech.com/images/galleries/Products/M-Camera-Sensors/M1-Camera-Sensor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1766811"/>
            <a:ext cx="2000281" cy="9352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015" y="4665724"/>
            <a:ext cx="2590800" cy="1943100"/>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88728" y="2820160"/>
            <a:ext cx="1859872" cy="1737804"/>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95600" y="4671642"/>
            <a:ext cx="2577793" cy="1933344"/>
          </a:xfrm>
          <a:prstGeom prst="rect">
            <a:avLst/>
          </a:prstGeom>
        </p:spPr>
      </p:pic>
      <p:sp>
        <p:nvSpPr>
          <p:cNvPr id="8" name="AutoShape 14" descr="data:image/jpeg;base64,/9j/4AAQSkZJRgABAQAAAQABAAD/2wCEAAkGBhQQEBQUEhQUFBUVFBQUFBUUFBQUFBQUFBQVFBQUFBQXHCYeFxkkGRQUHy8gJCcpLCwsFR4xNTAqNSYrLCkBCQoKDgwOFQ8PFCkcHBwpKSkpKSwpKSkpKSkpKSkpKSkpKSkpKSkpKSkpKSkpKSksKSkpLCkpLCkpKSkpKSwsLP/AABEIAMMBAwMBIgACEQEDEQH/xAAbAAACAgMBAAAAAAAAAAAAAAABAgADBAUGB//EAEsQAAEDAgEFCQsICQQDAAAAAAEAAgMEESEFBhIxUQcTQVNhcZS00yIyUnOBkZOhsdHSFiU1QmJywfAUFyQzQ2Oys+EVIzSSgsLx/8QAGQEBAQEBAQEAAAAAAAAAAAAAAQACAwQF/8QAIREBAQACAwEAAgMBAAAAAAAAAAECERIxUSEyQQNhcSL/2gAMAwEAAhEDEQA/AKKioe6SUmWe+/1AwqKgCwqJGgAB4AAAAw2JQ93Gz9Jqe0Qk7+Xx9T1mVQL6uGGPGfP08WWV3fqzSdxs/SantFNJ3Gz9Jqe0QCKeGPkHK+jpO42fpNT2iN3cZP0mp7RCyNkcMfFyvo91xk/SantEe64yfpNT2iiICuGPg5X1LHjJ+k1PaI2PGT9Jqe0UCICOGPh5X1ADxk/SantEwaeMn6TU9ooAmCOGPh5X1Aw8ZP0mp7RNvZ8OfpNT2iITI44+HlfSiI+HP0mp7RNvP25+k1PaJgis8Z4uV9KIPtz9Jqe0VjYPtzdJqe0RanCuM8O76ZlKPCm6TU9omFIPCm6TU9oo0pgVi4zw8qH6I3wpuk1PaI/obfCm6TU9omBTNKOM8PKo2hbtm6TU9orGZPZtl6TU9omaVYHouM8O6Lcmx/zek1PaJv8ATI9svSantEzJFYCs8YdsN+TWbZek1PaIx5PZtl6TU9ospyQJ1Fui3Jcf83pNT2ihyZH/ADek1PaKwFO0rPGHdY/+lx/zek1PaK2PJEf83pNT2iyGMurt7RdL68fz7yhNBXyxxT1DGNEVmtqaiw0oY3HW/hJJ8qio3SPpOfmg6vEouNdY3z+/l8fU9ZlRATOHdy+Pqesyor6uH4z/AB4su6ACaygCYBLIgIgKAJkINFFREBRABM0IgJrIQAJgFAEyCgRAUCYBBFMAgmahQwCZABNZRQJ0AEVlGCZqUJmrJWNKsabqoK1gQV7QE7AqWhZDFloCFAwq0OTIKvQVscallYxyLUZuCtVTU4csNR4vuk/Sc/NB1eJRDdId85z80HV4lFzvbcdG7v5PH1PWZVLJiO6k8fU9ZlRAX08Pxn+PHl3QDU4CgCYBaZQBEBMGprLOyUNTWTAJw1Fp0rsmsmAU0UbIKWTBqIVtAAioiAhC1MEA1OAoiEwSpwEIUQEE4WaUThABOFkiwKwJWpwhHaVYHXVTQrGopXNCYlVgohBWsKsASR4Ky6zSdpRBukRBWdF4zukfSc/NB1eJBHdIPznN92Dq8Si5V1jpvrSePqesyprKW7qTx9T1mVMvp4/jHiy7qJ2hK0JwFoGCYIBMFlpAmQCZZSIgKJmoMKQgnIRDFLRQ1O0KaKYBSABGyiYK2kATKIgItQgJgEAEdIAY4LBME4WBPlVjeHSPJ71rqnLzjgLN9vnWblI1I3ktYxnfOA5OHzLHpMsskmazU0mxccOBcs+pvyoRtc82aCT9kXXO5+NzF6VLk62LT5CsUFY2RspVAaBM1pAFgSbP8tsCsknFWHL9jLX6EFM0pEwK6Mrg5OHqgOTByCu01ZGVjXVjHIsLyDdIPznNzQdXiUSbox+cpuaHq8Si4Xt1nTrB30nj6nrMqYBRoxk8fU9ZlTBfSx/GPHl3RATIAIqUEJggEwRSYIoBMAspAE4CZjVYGLNrWisanEaIamvZYtKosSq1xVZC1BQsmCCx58otaMO6PJq86bdKRlhLJO1vfEBaWbKr3YDDm96wXSH8+9cb/JG5hW5qMtAYMHlPuWqqK8u1kn87EkVNJJ3jSebV51taPNsWvI4/dHvWN5ZNakaIvJKzKfIsr/q2G12A966ilyfHH3rQOXWfOVkpmHo5eNNR5uMb+87s+UN/yttFEGizQANgFk6IC6SSdM7tME10oCKUZEJQiEIyIQRUjgpwVWEwKk8f3RPpKbmh/sRKKbon0lNzQ/2IlF573XadOxbrk8fU9ZlTgJWDGTx9T1mVPZe/H8Y8t7qIgKAJgEpEwCgCICEZqYBKEwWa0tYrAVS0p9OyxTFl1CVg1GVWN1G55NXnWsqctk6sOb3rG5GtWtzNUNZ3xstZV5b0e9b5T7gtX+kOdtJPlKzYMlSO1jR5/csc7fkPGTtrqjKEjzZxJ5P8LJoWGSwsSRwYatttiqroWwyOacbhtsOHhPMsuHKIDmiM37punog289sAud/t0n9NnHkrDHD1rKjyZGDfRueXH1Kh2U9Fo7m5xvwc3AtlgbEG4IB/wuuHH9OeXL9o1qYKAIhdWBCZABM0ISBMEQ1TRUUCiNlLICBMEQ1NoKJUVA1MGqQBOAoAmAUnju6H9JTc0P8AYiUU3RB85Tc0P9iJRee912nTs2a5PH1PWZU4CEQxf4+p6zKrLL3Y3/mPNe6UBMEbI2TsIEQEQ1Mg6AISShouTYJrKurpRI3RN9txwFZpYM+XGt1Dyn3LVVWVy87fYsv5MHS78EcOGK2tPkuNmpoJ2nE+tcdZZd/G/wDmOdgpZZdTTbacB5ytlSZu8MjvI33lbsBM1M/jg5VTTUbYx3It7fOplGr3qJzwNIi1m6r3NlRlrK4pow8tLruDbA2xIJBPJgubqM8xK0AxPbY3NiCDsTbJ8WrWXPUFzi9wGlbg2WtYLc5EqY5o9Eg6bmXvgG4C5vbyrmTlqnfEe6c2THBzXBvJqwWyzRylE18V5GC2DruA1tIN7rz311jdsycCO6FjyHzasCs1jbCw4EkUgI7kgjkIPsVoXomu3K0QmCpnqWxt0nuDQOEq9hBAIxBFwRiCDiCE7BgEwQaEyEIKZqACYBRHRUDUwCKEWyYBEBO2MlRBkd0TFZZlPDhimkiusc/rXFhBicRrLZAmaxFzXF4dujfSU3NB1eJBWbpY+dJ+aDq8Si510jsovr+Pqesyq0NSQt7/AMdU9ZlVoavZjfkeez6GimspZG6rVoQ1GygcpdCHRQ0UQUVLQBqmimTAK2tEATJg1GyNrTj90Gt0Y42WOLw4ngsARY/ngXA1E0jGNc3Ss6+FjcY4Ycy73OTJxka6c46LA6xxFnvDY2gc13Y7VzkmRp5wBCx7wCWuDRg098L31XDlwzttdcdSNPHWPtjY+RWNrdrQfUtsMxqu7A6MN03iNuk9vfOBIva+wraRbllR9eSJvNpO/AILm4cotab2cPuuI9i2MGcTx3s8jeQvJ9t10Ee5aA0l07jyNYB6yTtW2g3MaVvfGV/O8AeoK6HbmqbOee5/3GPuLHTa04bOQLuM3pdKmjJAGFrNFhgSMAvO87shNpqpzYmEM0GOAJcdffG54LrusyXk0jQdbHOaRsx1HlWsaLG+CYIAJwxdGBaE4UaxZMVLtWbZDJtSGp2xXWW2FoVgssX+TxvioiplkMhCITgrncrW5BLERGoHo6aEYNTBiVrk4covCt09vzrP92Dq0SiO6gfnWf7sHVolFF2EH1/HVPWZVaqqf6/jqnrMqtXrnUee9ojZEBO0K3oFspoqyyKOS0qRTOSpl2hCdKAmARahBSSbNuHk4fUrWtuo5l782iOc6/wWbZDI43Phz2U12uI3yXEDVvYHcNPICGnnK12aL5nymKOpdBpWOtvdO0RfuHd8cNq6LPGiLqeR5N2tDNEbLPAFue7j5lx+ScmOnbKI4pHyNdG5j2Oa0RnRHfaW3kXO/XSfHeVWTa1hi/aIpf8AeZo6cOjZ9nBpJbwa/Os8y5QbrjpZPuvew+tc18q6q7KeSKJs0bonF0ryN8LXAAgAWN7i9jtXQSU2UpNc1NCPsMe4jzrJNJlWqAOnRO545Wu1G+pH5VAC76eqYNd970h52lYvyRqX/vcoTc0bdH8UYtz2Ed/LUScjpMPMpNPnPnFTzNLo3Au3p8Ra5rmu7ogi1xbCx4eFbTMaXTh4DY6JtrPCxxtzOF9a1GcsNJA2SCmpmyyhpMjxc7w3wnO8LkW3zJiH6PG4YEmWPnNw9l+YtPnVvS06xlOE+9BCOW42bRsKJkVurUOxoCtDlj74o16KYybqxqx2uVrXIK26KQFMFIwCZrULogqRw1PZI1ycFSeGbp/0rP8Adg6tEopunn51n+7B1aJBRdlT/X8dU9ZlVqqp/r+Oqesyq1eqdOF7M0JrpUwCmRCKgVsaxa1IqsporJDEDEs8jxUWVgCcQpjEq5LiqkdYYa9Q5ykcLaIH5Oq/rJTEd1zD1n/HtVd7udyWaOc//VFqc8HWoZD4TowObTAHqC1+566wk+063mY0rLz+NqO382MeYrVZp1Rijc/R0gJXXAIGG9M2rJdPnRkhlRTuJbd8bS6MjvgRjYHZyLAzXzhkY5tPWYOLWugkd/EaRg0u1E6rHya10OT61soNgQQS1zXYOadViPYeFYJyRHU0ojlHeF7A7UWGNxaHA8GACC3oK5jK2X5J5P0ajxde0swxbGPraJ1X/IXNU+XpHOFIai8Jk3s1AadPRt3mkeDl/Beh5PyfHBGI42hrR5zyk8J5VdJqp8ix01DOyMa4nlzj3z3Wxc47ViZpD9hNtbZC4c7dFy3uV/8AjzeKf7FpcyD+zH75/paot/BOHWcNTgHD8fwVywafudJvgOuPunH3rNagGCcJQFY0KIsKsaUoCYISxrlYHqhEFRX6SIcqQUwKkua5PpqgORuovFd00/Ok/wB2Dq8SKTdK+k5/uwdXiUUnc0rLh3jqnrMquMKFEMHeOqeszLI1rpMq53GKWxJi2yvAQeE8qOMUBWBKQpdN+ifFoem31U3Rusaa2uD0xeAsdLISbDynm2eVWjs5dotJ4dZ5+AewKuGMgNB1m73c/wCT6kZHXc1vLpHmbj7bK/SuSfJ+JUnJ7ostqeMbZR6gqMzGXicf5+PMY2XCO6Ux2hCQ0loedJ3ACbBoPPj5lqMiZzR0sTmODi5z9MAAWA0AMT5FB20mhEDvkm9GMXjmuLmK9g118H6JwseQ8K56mrn1z3xveY6UyFzntDmb+XYBtz3jXFpOzWuYzgzvdWSNvGN5YbhmnYuJwJc4C/JgtpT7omif+IN7MbYiwSXGiwutrGxxQ09DdkKAwbxvbRHwNAtY+ED4XKtJHWz5OIZNeWlvotlAu+MHUH8n5Gxaag3Qo4Xhm9vEWzSEmgDjdjtZH2Su1grYaqI6LmSMe3EAi9jtGsIR62QPppHNIc10TyCMQQW6wVpcwTpU7vv/APq1YFVvuTWSMDXTUrw8Nt38LnA3vtasrc5k/Z5PGD+kKTo5I9GQHwhonyavzyq+EcGz2cCSrxbfhBBTl2p3B+B1etW0yGhWBipa9WCRCMiCqzIgHqS9FVAo3UVgKa6pMim+qS4PU3xYNRlWKM2e9rTsJx8yw350U4/iX5g4/gpPMN0l3znPzQdXiUWFn3lRkuUJXtJIIithbVDGD6woovSqU4O8dU9ZmV4csKndbT8fU9ZlV2+rTLKa9QvVLXXRuoLLqXVd1Lq0ll1Lqu6N0pYlixudpw5tQ9/lVcrsLbcPefNdR77Cw4bAfnmUkbJi52wYfn861bHewvr4ec4qmMYDlN/INXsCvSHnu6DBI2VulISyQktbd1m6OiLW1cN1z8OS9MaW/QstZujI4h55QNmK63dLZhTn7Tx/SVjZtVW9xO04gYy+2/WDixwAwfsGIx1KTkpaFzfrwu+69xP9CEdMT/DeeUAn2Bez0zW27kNtjawG3kWSCpPH48gEjATE7BBIRyYkBbWiFdEwRx079Fty128hsmu99O4N16ZdJLMGNLnENaBck4ABCcXPnBXxRnf4e5c0sLiy2sYlxaTby4LK3ND/ALUuwvbwnwdiyXb5X6eLoqdodo6Nw6aw4T4PIsLMR7xHKWWdYsuzVpYHUfqn1KLuHYgqqlkuC3Z7DqSQVjXYYtcNbHYOHk4RyhKyUCS1xs17cRgspmxyXHt504cqA6zrbcfKNasBSlgKN1XpI6SksDkdNV6Sl1E90bpLo3QnOZ50oO9v1Humm3CMCL+tcrvY5T5SuyzubeAHY8esELjkwOKzjb+0v5mf22qI5yf8l/Mz+21RDTe5azqqYaqojZIA1tRUBo3uI2G/yHWWknWsP5a1fGj0UPwKKIQtz2q+NHoofgTfLis40eih+BRRKT5cVnGj0UPwKfLis40eih+BRRST5cVnGj0UPwKfLis40eih+BRRW0Hy3rL330auKh+BR2e9Zxo1H+FDw/8AgoopGGfFZxowFv3UOr/om+XdZxo9FD8Ciik1WX85qioawSvDg0kizI22JGPetCfJWdNRFEWMkAaTcgxxO4APrNOxRRSX0GeFVFpNZKA3SuBvcRAv4ILe5HIMFmDPyt44eih+BRRSYeUM9qx1rzEYW7lkbcCfstC1s2dVU8WdM4i97ENIvzWUUUQbnRU2A359tmFvYqmZw1DdUrhzWHsCCigMmcNQdcrj5lm5LznqI3lzJLEgC5ZG7AH7TSiopNy7P+t44ax/Bg+BH9YFdxw9DB8CiiEP6wa7jh6GD4FP1g13HD0MHwKKKSfrBruOHoYPgR/WDXccPQwfAooop+sKu44ehg+BT9YVdxw9DB8CiiQx8o581kkZa+UEXB/dQjVyhi1PykqPDH/SP4VFEJqq6ufJIXONybXNmjU0AYAbAgooov/Z"/>
          <p:cNvSpPr>
            <a:spLocks noChangeAspect="1" noChangeArrowheads="1"/>
          </p:cNvSpPr>
          <p:nvPr/>
        </p:nvSpPr>
        <p:spPr bwMode="auto">
          <a:xfrm>
            <a:off x="1444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buClrTx/>
              <a:buSzTx/>
              <a:buFontTx/>
              <a:buNone/>
            </a:pPr>
            <a:endParaRPr lang="en-US" sz="1800" smtClean="0">
              <a:solidFill>
                <a:prstClr val="white"/>
              </a:solidFill>
              <a:latin typeface="Calibri" pitchFamily="34" charset="0"/>
            </a:endParaRPr>
          </a:p>
        </p:txBody>
      </p:sp>
      <p:sp>
        <p:nvSpPr>
          <p:cNvPr id="9" name="AutoShape 16" descr="data:image/jpeg;base64,/9j/4AAQSkZJRgABAQAAAQABAAD/2wCEAAkGBhQQEBQUEhQUFBUVFBQUFBUUFBQUFBQUFBQVFBQUFBQXHCYeFxkkGRQUHy8gJCcpLCwsFR4xNTAqNSYrLCkBCQoKDgwOFQ8PFCkcHBwpKSkpKSwpKSkpKSkpKSkpKSkpKSkpKSkpKSkpKSkpKSksKSkpLCkpLCkpKSkpKSwsLP/AABEIAMMBAwMBIgACEQEDEQH/xAAbAAACAgMBAAAAAAAAAAAAAAABAgADBAUGB//EAEsQAAEDAgEFCQsICQQDAAAAAAEAAgMEESEFBhIxUQcTQVNhcZS00yIyUnOBkZOhsdHSFiU1QmJywfAUFyQzQ2Oys+EVIzSSgsLx/8QAGQEBAQEBAQEAAAAAAAAAAAAAAQACAwQF/8QAIREBAQACAwEAAgMBAAAAAAAAAAECERIxUSEyQQNhcSL/2gAMAwEAAhEDEQA/AKKioe6SUmWe+/1AwqKgCwqJGgAB4AAAAw2JQ93Gz9Jqe0Qk7+Xx9T1mVQL6uGGPGfP08WWV3fqzSdxs/SantFNJ3Gz9Jqe0QCKeGPkHK+jpO42fpNT2iN3cZP0mp7RCyNkcMfFyvo91xk/SantEe64yfpNT2iiICuGPg5X1LHjJ+k1PaI2PGT9Jqe0UCICOGPh5X1ADxk/SantEwaeMn6TU9ooAmCOGPh5X1Aw8ZP0mp7RNvZ8OfpNT2iITI44+HlfSiI+HP0mp7RNvP25+k1PaJgis8Z4uV9KIPtz9Jqe0VjYPtzdJqe0RanCuM8O76ZlKPCm6TU9omFIPCm6TU9oo0pgVi4zw8qH6I3wpuk1PaI/obfCm6TU9omBTNKOM8PKo2hbtm6TU9orGZPZtl6TU9omaVYHouM8O6Lcmx/zek1PaJv8ATI9svSantEzJFYCs8YdsN+TWbZek1PaIx5PZtl6TU9ospyQJ1Fui3Jcf83pNT2ihyZH/ADek1PaKwFO0rPGHdY/+lx/zek1PaK2PJEf83pNT2iyGMurt7RdL68fz7yhNBXyxxT1DGNEVmtqaiw0oY3HW/hJJ8qio3SPpOfmg6vEouNdY3z+/l8fU9ZlRATOHdy+Pqesyor6uH4z/AB4su6ACaygCYBLIgIgKAJkINFFREBRABM0IgJrIQAJgFAEyCgRAUCYBBFMAgmahQwCZABNZRQJ0AEVlGCZqUJmrJWNKsabqoK1gQV7QE7AqWhZDFloCFAwq0OTIKvQVscallYxyLUZuCtVTU4csNR4vuk/Sc/NB1eJRDdId85z80HV4lFzvbcdG7v5PH1PWZVLJiO6k8fU9ZlRAX08Pxn+PHl3QDU4CgCYBaZQBEBMGprLOyUNTWTAJw1Fp0rsmsmAU0UbIKWTBqIVtAAioiAhC1MEA1OAoiEwSpwEIUQEE4WaUThABOFkiwKwJWpwhHaVYHXVTQrGopXNCYlVgohBWsKsASR4Ky6zSdpRBukRBWdF4zukfSc/NB1eJBHdIPznN92Dq8Si5V1jpvrSePqesyprKW7qTx9T1mVMvp4/jHiy7qJ2hK0JwFoGCYIBMFlpAmQCZZSIgKJmoMKQgnIRDFLRQ1O0KaKYBSABGyiYK2kATKIgItQgJgEAEdIAY4LBME4WBPlVjeHSPJ71rqnLzjgLN9vnWblI1I3ktYxnfOA5OHzLHpMsskmazU0mxccOBcs+pvyoRtc82aCT9kXXO5+NzF6VLk62LT5CsUFY2RspVAaBM1pAFgSbP8tsCsknFWHL9jLX6EFM0pEwK6Mrg5OHqgOTByCu01ZGVjXVjHIsLyDdIPznNzQdXiUSbox+cpuaHq8Si4Xt1nTrB30nj6nrMqYBRoxk8fU9ZlTBfSx/GPHl3RATIAIqUEJggEwRSYIoBMAspAE4CZjVYGLNrWisanEaIamvZYtKosSq1xVZC1BQsmCCx58otaMO6PJq86bdKRlhLJO1vfEBaWbKr3YDDm96wXSH8+9cb/JG5hW5qMtAYMHlPuWqqK8u1kn87EkVNJJ3jSebV51taPNsWvI4/dHvWN5ZNakaIvJKzKfIsr/q2G12A966ilyfHH3rQOXWfOVkpmHo5eNNR5uMb+87s+UN/yttFEGizQANgFk6IC6SSdM7tME10oCKUZEJQiEIyIQRUjgpwVWEwKk8f3RPpKbmh/sRKKbon0lNzQ/2IlF573XadOxbrk8fU9ZlTgJWDGTx9T1mVPZe/H8Y8t7qIgKAJgEpEwCgCICEZqYBKEwWa0tYrAVS0p9OyxTFl1CVg1GVWN1G55NXnWsqctk6sOb3rG5GtWtzNUNZ3xstZV5b0e9b5T7gtX+kOdtJPlKzYMlSO1jR5/csc7fkPGTtrqjKEjzZxJ5P8LJoWGSwsSRwYatttiqroWwyOacbhtsOHhPMsuHKIDmiM37punog289sAud/t0n9NnHkrDHD1rKjyZGDfRueXH1Kh2U9Fo7m5xvwc3AtlgbEG4IB/wuuHH9OeXL9o1qYKAIhdWBCZABM0ISBMEQ1TRUUCiNlLICBMEQ1NoKJUVA1MGqQBOAoAmAUnju6H9JTc0P8AYiUU3RB85Tc0P9iJRee912nTs2a5PH1PWZU4CEQxf4+p6zKrLL3Y3/mPNe6UBMEbI2TsIEQEQ1Mg6AISShouTYJrKurpRI3RN9txwFZpYM+XGt1Dyn3LVVWVy87fYsv5MHS78EcOGK2tPkuNmpoJ2nE+tcdZZd/G/wDmOdgpZZdTTbacB5ytlSZu8MjvI33lbsBM1M/jg5VTTUbYx3It7fOplGr3qJzwNIi1m6r3NlRlrK4pow8tLruDbA2xIJBPJgubqM8xK0AxPbY3NiCDsTbJ8WrWXPUFzi9wGlbg2WtYLc5EqY5o9Eg6bmXvgG4C5vbyrmTlqnfEe6c2THBzXBvJqwWyzRylE18V5GC2DruA1tIN7rz311jdsycCO6FjyHzasCs1jbCw4EkUgI7kgjkIPsVoXomu3K0QmCpnqWxt0nuDQOEq9hBAIxBFwRiCDiCE7BgEwQaEyEIKZqACYBRHRUDUwCKEWyYBEBO2MlRBkd0TFZZlPDhimkiusc/rXFhBicRrLZAmaxFzXF4dujfSU3NB1eJBWbpY+dJ+aDq8Si510jsovr+Pqesyq0NSQt7/AMdU9ZlVoavZjfkeez6GimspZG6rVoQ1GygcpdCHRQ0UQUVLQBqmimTAK2tEATJg1GyNrTj90Gt0Y42WOLw4ngsARY/ngXA1E0jGNc3Ss6+FjcY4Ycy73OTJxka6c46LA6xxFnvDY2gc13Y7VzkmRp5wBCx7wCWuDRg098L31XDlwzttdcdSNPHWPtjY+RWNrdrQfUtsMxqu7A6MN03iNuk9vfOBIva+wraRbllR9eSJvNpO/AILm4cotab2cPuuI9i2MGcTx3s8jeQvJ9t10Ee5aA0l07jyNYB6yTtW2g3MaVvfGV/O8AeoK6HbmqbOee5/3GPuLHTa04bOQLuM3pdKmjJAGFrNFhgSMAvO87shNpqpzYmEM0GOAJcdffG54LrusyXk0jQdbHOaRsx1HlWsaLG+CYIAJwxdGBaE4UaxZMVLtWbZDJtSGp2xXWW2FoVgssX+TxvioiplkMhCITgrncrW5BLERGoHo6aEYNTBiVrk4covCt09vzrP92Dq0SiO6gfnWf7sHVolFF2EH1/HVPWZVaqqf6/jqnrMqtXrnUee9ojZEBO0K3oFspoqyyKOS0qRTOSpl2hCdKAmARahBSSbNuHk4fUrWtuo5l782iOc6/wWbZDI43Phz2U12uI3yXEDVvYHcNPICGnnK12aL5nymKOpdBpWOtvdO0RfuHd8cNq6LPGiLqeR5N2tDNEbLPAFue7j5lx+ScmOnbKI4pHyNdG5j2Oa0RnRHfaW3kXO/XSfHeVWTa1hi/aIpf8AeZo6cOjZ9nBpJbwa/Os8y5QbrjpZPuvew+tc18q6q7KeSKJs0bonF0ryN8LXAAgAWN7i9jtXQSU2UpNc1NCPsMe4jzrJNJlWqAOnRO545Wu1G+pH5VAC76eqYNd970h52lYvyRqX/vcoTc0bdH8UYtz2Ed/LUScjpMPMpNPnPnFTzNLo3Au3p8Ra5rmu7ogi1xbCx4eFbTMaXTh4DY6JtrPCxxtzOF9a1GcsNJA2SCmpmyyhpMjxc7w3wnO8LkW3zJiH6PG4YEmWPnNw9l+YtPnVvS06xlOE+9BCOW42bRsKJkVurUOxoCtDlj74o16KYybqxqx2uVrXIK26KQFMFIwCZrULogqRw1PZI1ycFSeGbp/0rP8Adg6tEopunn51n+7B1aJBRdlT/X8dU9ZlVqqp/r+Oqesyq1eqdOF7M0JrpUwCmRCKgVsaxa1IqsporJDEDEs8jxUWVgCcQpjEq5LiqkdYYa9Q5ykcLaIH5Oq/rJTEd1zD1n/HtVd7udyWaOc//VFqc8HWoZD4TowObTAHqC1+566wk+063mY0rLz+NqO382MeYrVZp1Rijc/R0gJXXAIGG9M2rJdPnRkhlRTuJbd8bS6MjvgRjYHZyLAzXzhkY5tPWYOLWugkd/EaRg0u1E6rHya10OT61soNgQQS1zXYOadViPYeFYJyRHU0ojlHeF7A7UWGNxaHA8GACC3oK5jK2X5J5P0ajxde0swxbGPraJ1X/IXNU+XpHOFIai8Jk3s1AadPRt3mkeDl/Beh5PyfHBGI42hrR5zyk8J5VdJqp8ix01DOyMa4nlzj3z3Wxc47ViZpD9hNtbZC4c7dFy3uV/8AjzeKf7FpcyD+zH75/paot/BOHWcNTgHD8fwVywafudJvgOuPunH3rNagGCcJQFY0KIsKsaUoCYISxrlYHqhEFRX6SIcqQUwKkua5PpqgORuovFd00/Ok/wB2Dq8SKTdK+k5/uwdXiUUnc0rLh3jqnrMquMKFEMHeOqeszLI1rpMq53GKWxJi2yvAQeE8qOMUBWBKQpdN+ifFoem31U3Rusaa2uD0xeAsdLISbDynm2eVWjs5dotJ4dZ5+AewKuGMgNB1m73c/wCT6kZHXc1vLpHmbj7bK/SuSfJ+JUnJ7ostqeMbZR6gqMzGXicf5+PMY2XCO6Ux2hCQ0loedJ3ACbBoPPj5lqMiZzR0sTmODi5z9MAAWA0AMT5FB20mhEDvkm9GMXjmuLmK9g118H6JwseQ8K56mrn1z3xveY6UyFzntDmb+XYBtz3jXFpOzWuYzgzvdWSNvGN5YbhmnYuJwJc4C/JgtpT7omif+IN7MbYiwSXGiwutrGxxQ09DdkKAwbxvbRHwNAtY+ED4XKtJHWz5OIZNeWlvotlAu+MHUH8n5Gxaag3Qo4Xhm9vEWzSEmgDjdjtZH2Su1grYaqI6LmSMe3EAi9jtGsIR62QPppHNIc10TyCMQQW6wVpcwTpU7vv/APq1YFVvuTWSMDXTUrw8Nt38LnA3vtasrc5k/Z5PGD+kKTo5I9GQHwhonyavzyq+EcGz2cCSrxbfhBBTl2p3B+B1etW0yGhWBipa9WCRCMiCqzIgHqS9FVAo3UVgKa6pMim+qS4PU3xYNRlWKM2e9rTsJx8yw350U4/iX5g4/gpPMN0l3znPzQdXiUWFn3lRkuUJXtJIIithbVDGD6woovSqU4O8dU9ZmV4csKndbT8fU9ZlV2+rTLKa9QvVLXXRuoLLqXVd1Lq0ll1Lqu6N0pYlixudpw5tQ9/lVcrsLbcPefNdR77Cw4bAfnmUkbJi52wYfn861bHewvr4ec4qmMYDlN/INXsCvSHnu6DBI2VulISyQktbd1m6OiLW1cN1z8OS9MaW/QstZujI4h55QNmK63dLZhTn7Tx/SVjZtVW9xO04gYy+2/WDixwAwfsGIx1KTkpaFzfrwu+69xP9CEdMT/DeeUAn2Bez0zW27kNtjawG3kWSCpPH48gEjATE7BBIRyYkBbWiFdEwRx079Fty128hsmu99O4N16ZdJLMGNLnENaBck4ABCcXPnBXxRnf4e5c0sLiy2sYlxaTby4LK3ND/ALUuwvbwnwdiyXb5X6eLoqdodo6Nw6aw4T4PIsLMR7xHKWWdYsuzVpYHUfqn1KLuHYgqqlkuC3Z7DqSQVjXYYtcNbHYOHk4RyhKyUCS1xs17cRgspmxyXHt504cqA6zrbcfKNasBSlgKN1XpI6SksDkdNV6Sl1E90bpLo3QnOZ50oO9v1Humm3CMCL+tcrvY5T5SuyzubeAHY8esELjkwOKzjb+0v5mf22qI5yf8l/Mz+21RDTe5azqqYaqojZIA1tRUBo3uI2G/yHWWknWsP5a1fGj0UPwKKIQtz2q+NHoofgTfLis40eih+BRRKT5cVnGj0UPwKfLis40eih+BRRST5cVnGj0UPwKfLis40eih+BRRW0Hy3rL330auKh+BR2e9Zxo1H+FDw/8AgoopGGfFZxowFv3UOr/om+XdZxo9FD8Ciik1WX85qioawSvDg0kizI22JGPetCfJWdNRFEWMkAaTcgxxO4APrNOxRRSX0GeFVFpNZKA3SuBvcRAv4ILe5HIMFmDPyt44eih+BRRSYeUM9qx1rzEYW7lkbcCfstC1s2dVU8WdM4i97ENIvzWUUUQbnRU2A359tmFvYqmZw1DdUrhzWHsCCigMmcNQdcrj5lm5LznqI3lzJLEgC5ZG7AH7TSiopNy7P+t44ax/Bg+BH9YFdxw9DB8CiiEP6wa7jh6GD4FP1g13HD0MHwKKKSfrBruOHoYPgR/WDXccPQwfAooop+sKu44ehg+BT9YVdxw9DB8CiiQx8o581kkZa+UEXB/dQjVyhi1PykqPDH/SP4VFEJqq6ufJIXONybXNmjU0AYAbAgooov/Z"/>
          <p:cNvSpPr>
            <a:spLocks noChangeAspect="1" noChangeArrowheads="1"/>
          </p:cNvSpPr>
          <p:nvPr/>
        </p:nvSpPr>
        <p:spPr bwMode="auto">
          <a:xfrm>
            <a:off x="296863"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buClrTx/>
              <a:buSzTx/>
              <a:buFontTx/>
              <a:buNone/>
            </a:pPr>
            <a:endParaRPr lang="en-US" sz="1800" smtClean="0">
              <a:solidFill>
                <a:prstClr val="white"/>
              </a:solidFill>
              <a:latin typeface="Calibri" pitchFamily="34" charset="0"/>
            </a:endParaRPr>
          </a:p>
        </p:txBody>
      </p:sp>
      <p:pic>
        <p:nvPicPr>
          <p:cNvPr id="3090" name="Picture 18" descr="http://www.ocair.com/newsletter/Spring2010/assets/images/ASDE-X-image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56593" y="160338"/>
            <a:ext cx="16668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http://www.airport-int.com/upload/image_files/suppliers/gallery/2797/runway-microwave-security-sensors/airport-microwave-sensor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0478" y="4665724"/>
            <a:ext cx="2767621" cy="193926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YSTEMS 3D Flex"/>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01000" y="4227573"/>
            <a:ext cx="1000126" cy="2381251"/>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http://www.magazine.noaa.gov/stories/images/tobannon_nexrad_low.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2147" y="2697314"/>
            <a:ext cx="1031321" cy="1525496"/>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http://www.stratechsystems.com/images/tech_solutions_ivision_iferret_clip_image00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7015" y="160337"/>
            <a:ext cx="1664839" cy="14517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75226" y="1460499"/>
            <a:ext cx="1358900" cy="1358900"/>
          </a:xfrm>
          <a:prstGeom prst="rect">
            <a:avLst/>
          </a:prstGeom>
        </p:spPr>
      </p:pic>
      <p:sp>
        <p:nvSpPr>
          <p:cNvPr id="19" name="TextBox 18"/>
          <p:cNvSpPr txBox="1"/>
          <p:nvPr/>
        </p:nvSpPr>
        <p:spPr>
          <a:xfrm>
            <a:off x="2843750" y="383281"/>
            <a:ext cx="3467616" cy="646331"/>
          </a:xfrm>
          <a:prstGeom prst="rect">
            <a:avLst/>
          </a:prstGeom>
          <a:solidFill>
            <a:srgbClr val="00B050"/>
          </a:solidFill>
          <a:ln>
            <a:solidFill>
              <a:srgbClr val="3333FF"/>
            </a:solid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defTabSz="914400">
              <a:buClrTx/>
              <a:buSzTx/>
              <a:buFontTx/>
              <a:buNone/>
            </a:pPr>
            <a:r>
              <a:rPr lang="en-US" sz="3600" dirty="0" smtClean="0">
                <a:solidFill>
                  <a:schemeClr val="bg1"/>
                </a:solidFill>
                <a:latin typeface="Arial" pitchFamily="34" charset="0"/>
                <a:cs typeface="Arial" pitchFamily="34" charset="0"/>
              </a:rPr>
              <a:t>COMPOSITION</a:t>
            </a:r>
            <a:endParaRPr lang="en-US" sz="360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0165207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p:nvPr/>
        </p:nvSpPr>
        <p:spPr>
          <a:xfrm>
            <a:off x="-8878" y="5948039"/>
            <a:ext cx="9152878" cy="914400"/>
          </a:xfrm>
          <a:custGeom>
            <a:avLst/>
            <a:gdLst>
              <a:gd name="connsiteX0" fmla="*/ 0 w 9152878"/>
              <a:gd name="connsiteY0" fmla="*/ 905522 h 914400"/>
              <a:gd name="connsiteX1" fmla="*/ 1012055 w 9152878"/>
              <a:gd name="connsiteY1" fmla="*/ 0 h 914400"/>
              <a:gd name="connsiteX2" fmla="*/ 8087558 w 9152878"/>
              <a:gd name="connsiteY2" fmla="*/ 0 h 914400"/>
              <a:gd name="connsiteX3" fmla="*/ 9152878 w 9152878"/>
              <a:gd name="connsiteY3" fmla="*/ 914400 h 914400"/>
              <a:gd name="connsiteX4" fmla="*/ 0 w 9152878"/>
              <a:gd name="connsiteY4" fmla="*/ 905522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878" h="914400">
                <a:moveTo>
                  <a:pt x="0" y="905522"/>
                </a:moveTo>
                <a:lnTo>
                  <a:pt x="1012055" y="0"/>
                </a:lnTo>
                <a:lnTo>
                  <a:pt x="8087558" y="0"/>
                </a:lnTo>
                <a:lnTo>
                  <a:pt x="9152878" y="914400"/>
                </a:lnTo>
                <a:lnTo>
                  <a:pt x="0" y="905522"/>
                </a:lnTo>
                <a:close/>
              </a:path>
            </a:pathLst>
          </a:custGeom>
          <a:gradFill flip="none" rotWithShape="1">
            <a:gsLst>
              <a:gs pos="49000">
                <a:schemeClr val="tx2">
                  <a:lumMod val="10000"/>
                </a:schemeClr>
              </a:gs>
              <a:gs pos="98000">
                <a:schemeClr val="tx1">
                  <a:lumMod val="85000"/>
                </a:schemeClr>
              </a:gs>
            </a:gsLst>
            <a:lin ang="10800000" scaled="0"/>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Tx/>
              <a:buSzTx/>
              <a:buFontTx/>
              <a:buNone/>
            </a:pPr>
            <a:endParaRPr lang="en-US" sz="1800" smtClean="0">
              <a:solidFill>
                <a:prstClr val="white"/>
              </a:solidFill>
            </a:endParaRPr>
          </a:p>
        </p:txBody>
      </p:sp>
      <p:grpSp>
        <p:nvGrpSpPr>
          <p:cNvPr id="8" name="Group 7"/>
          <p:cNvGrpSpPr/>
          <p:nvPr/>
        </p:nvGrpSpPr>
        <p:grpSpPr>
          <a:xfrm>
            <a:off x="3489325" y="2824480"/>
            <a:ext cx="2165350" cy="1976120"/>
            <a:chOff x="2482850" y="1757680"/>
            <a:chExt cx="4178300" cy="3342640"/>
          </a:xfrm>
          <a:solidFill>
            <a:schemeClr val="tx2">
              <a:lumMod val="60000"/>
              <a:lumOff val="40000"/>
            </a:schemeClr>
          </a:solidFill>
          <a:effectLst>
            <a:outerShdw blurRad="76200" dir="13500000" sy="23000" kx="1200000" algn="br" rotWithShape="0">
              <a:prstClr val="black">
                <a:alpha val="20000"/>
              </a:prstClr>
            </a:outerShdw>
          </a:effectLst>
        </p:grpSpPr>
        <p:sp>
          <p:nvSpPr>
            <p:cNvPr id="6" name="Oval 5"/>
            <p:cNvSpPr/>
            <p:nvPr/>
          </p:nvSpPr>
          <p:spPr>
            <a:xfrm>
              <a:off x="2641029" y="1923265"/>
              <a:ext cx="3850005" cy="1337056"/>
            </a:xfrm>
            <a:prstGeom prst="ellipse">
              <a:avLst/>
            </a:prstGeom>
            <a:solidFill>
              <a:schemeClr val="bg1">
                <a:lumMod val="85000"/>
              </a:schemeClr>
            </a:solidFill>
          </p:spPr>
          <p:style>
            <a:lnRef idx="2">
              <a:schemeClr val="accent5"/>
            </a:lnRef>
            <a:fillRef idx="1">
              <a:schemeClr val="lt1"/>
            </a:fillRef>
            <a:effectRef idx="0">
              <a:schemeClr val="accent5"/>
            </a:effectRef>
            <a:fontRef idx="minor">
              <a:schemeClr val="dk1"/>
            </a:fontRef>
          </p:style>
        </p:sp>
        <p:sp>
          <p:nvSpPr>
            <p:cNvPr id="7" name="Shape 6"/>
            <p:cNvSpPr/>
            <p:nvPr/>
          </p:nvSpPr>
          <p:spPr>
            <a:xfrm>
              <a:off x="2482850" y="1757680"/>
              <a:ext cx="4178300" cy="3342640"/>
            </a:xfrm>
            <a:prstGeom prst="funnel">
              <a:avLst/>
            </a:prstGeom>
            <a:grpFill/>
          </p:spPr>
          <p:style>
            <a:lnRef idx="2">
              <a:schemeClr val="accent5"/>
            </a:lnRef>
            <a:fillRef idx="1">
              <a:schemeClr val="lt1"/>
            </a:fillRef>
            <a:effectRef idx="0">
              <a:schemeClr val="accent5"/>
            </a:effectRef>
            <a:fontRef idx="minor">
              <a:schemeClr val="dk1"/>
            </a:fontRef>
          </p:style>
        </p:sp>
      </p:grpSp>
      <p:grpSp>
        <p:nvGrpSpPr>
          <p:cNvPr id="9" name="Group 8"/>
          <p:cNvGrpSpPr/>
          <p:nvPr/>
        </p:nvGrpSpPr>
        <p:grpSpPr>
          <a:xfrm>
            <a:off x="844111" y="1057592"/>
            <a:ext cx="1146344" cy="1146344"/>
            <a:chOff x="0" y="0"/>
            <a:chExt cx="1343025" cy="1343025"/>
          </a:xfrm>
          <a:effectLst>
            <a:outerShdw blurRad="63500" sx="102000" sy="102000" algn="ctr" rotWithShape="0">
              <a:prstClr val="black">
                <a:alpha val="40000"/>
              </a:prstClr>
            </a:outerShdw>
          </a:effectLst>
        </p:grpSpPr>
        <p:sp>
          <p:nvSpPr>
            <p:cNvPr id="10" name="Oval 9"/>
            <p:cNvSpPr/>
            <p:nvPr/>
          </p:nvSpPr>
          <p:spPr>
            <a:xfrm>
              <a:off x="0" y="0"/>
              <a:ext cx="1343025" cy="1343025"/>
            </a:xfrm>
            <a:prstGeom prst="ellipse">
              <a:avLst/>
            </a:prstGeom>
          </p:spPr>
          <p:style>
            <a:lnRef idx="2">
              <a:schemeClr val="accent2"/>
            </a:lnRef>
            <a:fillRef idx="1">
              <a:schemeClr val="lt1"/>
            </a:fillRef>
            <a:effectRef idx="0">
              <a:schemeClr val="accent2"/>
            </a:effectRef>
            <a:fontRef idx="minor">
              <a:schemeClr val="dk1"/>
            </a:fontRef>
          </p:style>
          <p:txBody>
            <a:bodyPr anchor="ctr"/>
            <a:lstStyle/>
            <a:p>
              <a:pPr algn="ctr" defTabSz="914400" fontAlgn="auto">
                <a:spcBef>
                  <a:spcPts val="0"/>
                </a:spcBef>
                <a:spcAft>
                  <a:spcPts val="0"/>
                </a:spcAft>
                <a:buClrTx/>
                <a:buSzTx/>
                <a:buFontTx/>
                <a:buNone/>
                <a:defRPr/>
              </a:pPr>
              <a:r>
                <a:rPr lang="en-US" sz="1400" b="1" dirty="0">
                  <a:solidFill>
                    <a:prstClr val="black"/>
                  </a:solidFill>
                </a:rPr>
                <a:t>FOD Sensors</a:t>
              </a:r>
            </a:p>
          </p:txBody>
        </p:sp>
        <p:sp>
          <p:nvSpPr>
            <p:cNvPr id="11" name="Oval 4"/>
            <p:cNvSpPr/>
            <p:nvPr/>
          </p:nvSpPr>
          <p:spPr>
            <a:xfrm>
              <a:off x="196681" y="196681"/>
              <a:ext cx="949663" cy="949663"/>
            </a:xfrm>
            <a:prstGeom prst="rect">
              <a:avLst/>
            </a:prstGeom>
          </p:spPr>
          <p:style>
            <a:lnRef idx="0">
              <a:scrgbClr r="0" g="0" b="0"/>
            </a:lnRef>
            <a:fillRef idx="0">
              <a:scrgbClr r="0" g="0" b="0"/>
            </a:fillRef>
            <a:effectRef idx="0">
              <a:scrgbClr r="0" g="0" b="0"/>
            </a:effectRef>
            <a:fontRef idx="minor">
              <a:schemeClr val="lt1"/>
            </a:fontRef>
          </p:style>
          <p:txBody>
            <a:bodyPr lIns="38100" tIns="38100" rIns="38100" bIns="38100" spcCol="1270" anchor="ctr"/>
            <a:lstStyle/>
            <a:p>
              <a:pPr algn="ctr" defTabSz="1333500" fontAlgn="auto">
                <a:lnSpc>
                  <a:spcPct val="90000"/>
                </a:lnSpc>
                <a:spcAft>
                  <a:spcPct val="35000"/>
                </a:spcAft>
                <a:buClrTx/>
                <a:buSzTx/>
                <a:buFontTx/>
                <a:buNone/>
                <a:defRPr/>
              </a:pPr>
              <a:endParaRPr lang="en-US" sz="3000">
                <a:solidFill>
                  <a:prstClr val="white"/>
                </a:solidFill>
              </a:endParaRPr>
            </a:p>
          </p:txBody>
        </p:sp>
      </p:grpSp>
      <p:sp>
        <p:nvSpPr>
          <p:cNvPr id="14" name="Oval 13"/>
          <p:cNvSpPr/>
          <p:nvPr/>
        </p:nvSpPr>
        <p:spPr>
          <a:xfrm>
            <a:off x="2403475" y="1057275"/>
            <a:ext cx="1168400" cy="1168400"/>
          </a:xfrm>
          <a:prstGeom prst="ellipse">
            <a:avLst/>
          </a:prstGeom>
          <a:effectLst>
            <a:outerShdw blurRad="63500" sx="102000" sy="102000" algn="c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anchor="ctr"/>
          <a:lstStyle/>
          <a:p>
            <a:pPr algn="ctr" defTabSz="914400" fontAlgn="auto">
              <a:spcBef>
                <a:spcPts val="0"/>
              </a:spcBef>
              <a:spcAft>
                <a:spcPts val="0"/>
              </a:spcAft>
              <a:buClrTx/>
              <a:buSzTx/>
              <a:buFontTx/>
              <a:buNone/>
              <a:defRPr/>
            </a:pPr>
            <a:r>
              <a:rPr lang="en-US" sz="1400" b="1" dirty="0">
                <a:solidFill>
                  <a:prstClr val="black"/>
                </a:solidFill>
              </a:rPr>
              <a:t>Bird Sensors</a:t>
            </a:r>
          </a:p>
        </p:txBody>
      </p:sp>
      <p:sp>
        <p:nvSpPr>
          <p:cNvPr id="16" name="Oval 15"/>
          <p:cNvSpPr/>
          <p:nvPr/>
        </p:nvSpPr>
        <p:spPr>
          <a:xfrm>
            <a:off x="3984625" y="1057275"/>
            <a:ext cx="1168400" cy="1168400"/>
          </a:xfrm>
          <a:prstGeom prst="ellipse">
            <a:avLst/>
          </a:prstGeom>
          <a:effectLst>
            <a:outerShdw blurRad="63500" sx="102000" sy="102000" algn="c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nchor="ctr"/>
          <a:lstStyle/>
          <a:p>
            <a:pPr algn="ctr" defTabSz="914400" fontAlgn="auto">
              <a:spcBef>
                <a:spcPts val="0"/>
              </a:spcBef>
              <a:spcAft>
                <a:spcPts val="0"/>
              </a:spcAft>
              <a:buClrTx/>
              <a:buSzTx/>
              <a:buFontTx/>
              <a:buNone/>
              <a:defRPr/>
            </a:pPr>
            <a:r>
              <a:rPr lang="en-US" sz="1400" b="1" dirty="0">
                <a:solidFill>
                  <a:prstClr val="black"/>
                </a:solidFill>
              </a:rPr>
              <a:t>Security Sensors</a:t>
            </a:r>
          </a:p>
        </p:txBody>
      </p:sp>
      <p:sp>
        <p:nvSpPr>
          <p:cNvPr id="17" name="Oval 16"/>
          <p:cNvSpPr/>
          <p:nvPr/>
        </p:nvSpPr>
        <p:spPr>
          <a:xfrm>
            <a:off x="5565775" y="1057275"/>
            <a:ext cx="1168400" cy="1168400"/>
          </a:xfrm>
          <a:prstGeom prst="ellipse">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p>
            <a:pPr algn="ctr" defTabSz="914400" fontAlgn="auto">
              <a:spcBef>
                <a:spcPts val="0"/>
              </a:spcBef>
              <a:spcAft>
                <a:spcPts val="0"/>
              </a:spcAft>
              <a:buClrTx/>
              <a:buSzTx/>
              <a:buFontTx/>
              <a:buNone/>
              <a:defRPr/>
            </a:pPr>
            <a:r>
              <a:rPr lang="en-US" sz="1400" b="1" dirty="0">
                <a:solidFill>
                  <a:prstClr val="black"/>
                </a:solidFill>
              </a:rPr>
              <a:t>LCSS Sensors</a:t>
            </a:r>
          </a:p>
        </p:txBody>
      </p:sp>
      <p:sp>
        <p:nvSpPr>
          <p:cNvPr id="18" name="Oval 17"/>
          <p:cNvSpPr/>
          <p:nvPr/>
        </p:nvSpPr>
        <p:spPr>
          <a:xfrm>
            <a:off x="7162800" y="1069975"/>
            <a:ext cx="1143000" cy="1143000"/>
          </a:xfrm>
          <a:prstGeom prst="ellipse">
            <a:avLst/>
          </a:prstGeom>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defTabSz="914400" fontAlgn="auto">
              <a:spcBef>
                <a:spcPts val="0"/>
              </a:spcBef>
              <a:spcAft>
                <a:spcPts val="0"/>
              </a:spcAft>
              <a:buClrTx/>
              <a:buSzTx/>
              <a:buFontTx/>
              <a:buNone/>
              <a:defRPr/>
            </a:pPr>
            <a:r>
              <a:rPr lang="en-US" sz="1400" b="1" dirty="0">
                <a:solidFill>
                  <a:prstClr val="black"/>
                </a:solidFill>
              </a:rPr>
              <a:t>ASDE-X Sensors</a:t>
            </a:r>
          </a:p>
        </p:txBody>
      </p:sp>
      <p:sp>
        <p:nvSpPr>
          <p:cNvPr id="20" name="Freeform 19"/>
          <p:cNvSpPr/>
          <p:nvPr/>
        </p:nvSpPr>
        <p:spPr>
          <a:xfrm>
            <a:off x="1428750" y="2200275"/>
            <a:ext cx="2805113" cy="1314450"/>
          </a:xfrm>
          <a:custGeom>
            <a:avLst/>
            <a:gdLst>
              <a:gd name="connsiteX0" fmla="*/ 0 w 2805344"/>
              <a:gd name="connsiteY0" fmla="*/ 0 h 1313895"/>
              <a:gd name="connsiteX1" fmla="*/ 1393794 w 2805344"/>
              <a:gd name="connsiteY1" fmla="*/ 443883 h 1313895"/>
              <a:gd name="connsiteX2" fmla="*/ 2068497 w 2805344"/>
              <a:gd name="connsiteY2" fmla="*/ 417250 h 1313895"/>
              <a:gd name="connsiteX3" fmla="*/ 2805344 w 2805344"/>
              <a:gd name="connsiteY3" fmla="*/ 1313895 h 1313895"/>
            </a:gdLst>
            <a:ahLst/>
            <a:cxnLst>
              <a:cxn ang="0">
                <a:pos x="connsiteX0" y="connsiteY0"/>
              </a:cxn>
              <a:cxn ang="0">
                <a:pos x="connsiteX1" y="connsiteY1"/>
              </a:cxn>
              <a:cxn ang="0">
                <a:pos x="connsiteX2" y="connsiteY2"/>
              </a:cxn>
              <a:cxn ang="0">
                <a:pos x="connsiteX3" y="connsiteY3"/>
              </a:cxn>
            </a:cxnLst>
            <a:rect l="l" t="t" r="r" b="b"/>
            <a:pathLst>
              <a:path w="2805344" h="1313895">
                <a:moveTo>
                  <a:pt x="0" y="0"/>
                </a:moveTo>
                <a:cubicBezTo>
                  <a:pt x="524522" y="187170"/>
                  <a:pt x="1049045" y="374341"/>
                  <a:pt x="1393794" y="443883"/>
                </a:cubicBezTo>
                <a:cubicBezTo>
                  <a:pt x="1738543" y="513425"/>
                  <a:pt x="1833239" y="272248"/>
                  <a:pt x="2068497" y="417250"/>
                </a:cubicBezTo>
                <a:cubicBezTo>
                  <a:pt x="2303755" y="562252"/>
                  <a:pt x="2684016" y="1165934"/>
                  <a:pt x="2805344" y="1313895"/>
                </a:cubicBezTo>
              </a:path>
            </a:pathLst>
          </a:custGeom>
          <a:noFill/>
          <a:ln>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buClrTx/>
              <a:buSzTx/>
              <a:buFontTx/>
              <a:buNone/>
              <a:defRPr/>
            </a:pPr>
            <a:endParaRPr lang="en-US" sz="1800">
              <a:solidFill>
                <a:prstClr val="white"/>
              </a:solidFill>
            </a:endParaRPr>
          </a:p>
        </p:txBody>
      </p:sp>
      <p:sp>
        <p:nvSpPr>
          <p:cNvPr id="21" name="Freeform 20"/>
          <p:cNvSpPr/>
          <p:nvPr/>
        </p:nvSpPr>
        <p:spPr>
          <a:xfrm>
            <a:off x="2992438" y="2227263"/>
            <a:ext cx="1393825" cy="1233487"/>
          </a:xfrm>
          <a:custGeom>
            <a:avLst/>
            <a:gdLst>
              <a:gd name="connsiteX0" fmla="*/ 0 w 1393794"/>
              <a:gd name="connsiteY0" fmla="*/ 0 h 1233996"/>
              <a:gd name="connsiteX1" fmla="*/ 541538 w 1393794"/>
              <a:gd name="connsiteY1" fmla="*/ 292963 h 1233996"/>
              <a:gd name="connsiteX2" fmla="*/ 941033 w 1393794"/>
              <a:gd name="connsiteY2" fmla="*/ 230819 h 1233996"/>
              <a:gd name="connsiteX3" fmla="*/ 1393794 w 1393794"/>
              <a:gd name="connsiteY3" fmla="*/ 1233996 h 1233996"/>
            </a:gdLst>
            <a:ahLst/>
            <a:cxnLst>
              <a:cxn ang="0">
                <a:pos x="connsiteX0" y="connsiteY0"/>
              </a:cxn>
              <a:cxn ang="0">
                <a:pos x="connsiteX1" y="connsiteY1"/>
              </a:cxn>
              <a:cxn ang="0">
                <a:pos x="connsiteX2" y="connsiteY2"/>
              </a:cxn>
              <a:cxn ang="0">
                <a:pos x="connsiteX3" y="connsiteY3"/>
              </a:cxn>
            </a:cxnLst>
            <a:rect l="l" t="t" r="r" b="b"/>
            <a:pathLst>
              <a:path w="1393794" h="1233996">
                <a:moveTo>
                  <a:pt x="0" y="0"/>
                </a:moveTo>
                <a:cubicBezTo>
                  <a:pt x="192349" y="127246"/>
                  <a:pt x="384699" y="254493"/>
                  <a:pt x="541538" y="292963"/>
                </a:cubicBezTo>
                <a:cubicBezTo>
                  <a:pt x="698377" y="331433"/>
                  <a:pt x="798990" y="73980"/>
                  <a:pt x="941033" y="230819"/>
                </a:cubicBezTo>
                <a:cubicBezTo>
                  <a:pt x="1083076" y="387658"/>
                  <a:pt x="1319814" y="1096392"/>
                  <a:pt x="1393794" y="1233996"/>
                </a:cubicBezTo>
              </a:path>
            </a:pathLst>
          </a:custGeom>
          <a:noFill/>
          <a:ln>
            <a:solidFill>
              <a:srgbClr val="99CC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buClrTx/>
              <a:buSzTx/>
              <a:buFontTx/>
              <a:buNone/>
              <a:defRPr/>
            </a:pPr>
            <a:endParaRPr lang="en-US" sz="1800">
              <a:solidFill>
                <a:prstClr val="white"/>
              </a:solidFill>
            </a:endParaRPr>
          </a:p>
        </p:txBody>
      </p:sp>
      <p:sp>
        <p:nvSpPr>
          <p:cNvPr id="22" name="Freeform 21"/>
          <p:cNvSpPr/>
          <p:nvPr/>
        </p:nvSpPr>
        <p:spPr>
          <a:xfrm>
            <a:off x="4562475" y="2227263"/>
            <a:ext cx="12700" cy="1198562"/>
          </a:xfrm>
          <a:custGeom>
            <a:avLst/>
            <a:gdLst>
              <a:gd name="connsiteX0" fmla="*/ 8878 w 11293"/>
              <a:gd name="connsiteY0" fmla="*/ 0 h 1198485"/>
              <a:gd name="connsiteX1" fmla="*/ 0 w 11293"/>
              <a:gd name="connsiteY1" fmla="*/ 1198485 h 1198485"/>
            </a:gdLst>
            <a:ahLst/>
            <a:cxnLst>
              <a:cxn ang="0">
                <a:pos x="connsiteX0" y="connsiteY0"/>
              </a:cxn>
              <a:cxn ang="0">
                <a:pos x="connsiteX1" y="connsiteY1"/>
              </a:cxn>
            </a:cxnLst>
            <a:rect l="l" t="t" r="r" b="b"/>
            <a:pathLst>
              <a:path w="11293" h="1198485">
                <a:moveTo>
                  <a:pt x="8878" y="0"/>
                </a:moveTo>
                <a:cubicBezTo>
                  <a:pt x="11837" y="513425"/>
                  <a:pt x="14796" y="1026850"/>
                  <a:pt x="0" y="1198485"/>
                </a:cubicBezTo>
              </a:path>
            </a:pathLst>
          </a:custGeom>
          <a:noFill/>
          <a:ln>
            <a:solidFill>
              <a:schemeClr val="accent4">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buClrTx/>
              <a:buSzTx/>
              <a:buFontTx/>
              <a:buNone/>
              <a:defRPr/>
            </a:pPr>
            <a:endParaRPr lang="en-US" sz="1800">
              <a:solidFill>
                <a:prstClr val="white"/>
              </a:solidFill>
            </a:endParaRPr>
          </a:p>
        </p:txBody>
      </p:sp>
      <p:sp>
        <p:nvSpPr>
          <p:cNvPr id="26" name="Isosceles Triangle 25"/>
          <p:cNvSpPr/>
          <p:nvPr/>
        </p:nvSpPr>
        <p:spPr>
          <a:xfrm>
            <a:off x="1394993" y="5638800"/>
            <a:ext cx="1060704" cy="914400"/>
          </a:xfrm>
          <a:prstGeom prst="triangle">
            <a:avLst/>
          </a:prstGeom>
          <a:effectLst>
            <a:reflection blurRad="6350" stA="52000" endA="300" endPos="35000" dir="5400000" sy="-100000" algn="bl" rotWithShape="0"/>
          </a:effectLst>
          <a:scene3d>
            <a:camera prst="orthographicFront"/>
            <a:lightRig rig="threePt" dir="t"/>
          </a:scene3d>
          <a:sp3d>
            <a:bevelT w="114300" prst="hardEdge"/>
          </a:sp3d>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4400" fontAlgn="auto">
              <a:spcBef>
                <a:spcPts val="0"/>
              </a:spcBef>
              <a:spcAft>
                <a:spcPts val="0"/>
              </a:spcAft>
              <a:buClrTx/>
              <a:buSzTx/>
              <a:buFontTx/>
              <a:buNone/>
              <a:defRPr/>
            </a:pPr>
            <a:r>
              <a:rPr lang="en-US" sz="1800" dirty="0">
                <a:solidFill>
                  <a:prstClr val="white"/>
                </a:solidFill>
              </a:rPr>
              <a:t>ATC</a:t>
            </a:r>
          </a:p>
        </p:txBody>
      </p:sp>
      <p:sp>
        <p:nvSpPr>
          <p:cNvPr id="27" name="Rectangle 26"/>
          <p:cNvSpPr/>
          <p:nvPr/>
        </p:nvSpPr>
        <p:spPr>
          <a:xfrm>
            <a:off x="3227910" y="5634361"/>
            <a:ext cx="914400" cy="914400"/>
          </a:xfrm>
          <a:prstGeom prst="rect">
            <a:avLst/>
          </a:prstGeom>
          <a:effectLst>
            <a:reflection blurRad="6350" stA="52000" endA="300" endPos="35000" dir="5400000" sy="-100000" algn="bl" rotWithShape="0"/>
          </a:effectLst>
          <a:scene3d>
            <a:camera prst="orthographicFront"/>
            <a:lightRig rig="threePt" dir="t"/>
          </a:scene3d>
          <a:sp3d>
            <a:bevelT w="114300" prst="hardEdge"/>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400" fontAlgn="auto">
              <a:spcBef>
                <a:spcPts val="0"/>
              </a:spcBef>
              <a:spcAft>
                <a:spcPts val="0"/>
              </a:spcAft>
              <a:buClrTx/>
              <a:buSzTx/>
              <a:buFontTx/>
              <a:buNone/>
              <a:defRPr/>
            </a:pPr>
            <a:r>
              <a:rPr lang="en-US" sz="1800" dirty="0">
                <a:solidFill>
                  <a:prstClr val="white"/>
                </a:solidFill>
              </a:rPr>
              <a:t>Wildlife</a:t>
            </a:r>
          </a:p>
          <a:p>
            <a:pPr algn="ctr" defTabSz="914400" fontAlgn="auto">
              <a:spcBef>
                <a:spcPts val="0"/>
              </a:spcBef>
              <a:spcAft>
                <a:spcPts val="0"/>
              </a:spcAft>
              <a:buClrTx/>
              <a:buSzTx/>
              <a:buFontTx/>
              <a:buNone/>
              <a:defRPr/>
            </a:pPr>
            <a:r>
              <a:rPr lang="en-US" sz="1800" dirty="0">
                <a:solidFill>
                  <a:prstClr val="white"/>
                </a:solidFill>
              </a:rPr>
              <a:t>Control</a:t>
            </a:r>
          </a:p>
        </p:txBody>
      </p:sp>
      <p:sp>
        <p:nvSpPr>
          <p:cNvPr id="28" name="Oval 27"/>
          <p:cNvSpPr/>
          <p:nvPr/>
        </p:nvSpPr>
        <p:spPr>
          <a:xfrm>
            <a:off x="4941239" y="5638800"/>
            <a:ext cx="914400" cy="914400"/>
          </a:xfrm>
          <a:prstGeom prst="ellipse">
            <a:avLst/>
          </a:prstGeom>
          <a:effectLst>
            <a:reflection blurRad="6350" stA="52000" endA="300" endPos="35000" dir="5400000" sy="-100000" algn="bl" rotWithShape="0"/>
          </a:effectLst>
          <a:scene3d>
            <a:camera prst="orthographicFront"/>
            <a:lightRig rig="threePt" dir="t"/>
          </a:scene3d>
          <a:sp3d>
            <a:bevelT w="114300" prst="hardEdge"/>
          </a:sp3d>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914400" fontAlgn="auto">
              <a:spcBef>
                <a:spcPts val="0"/>
              </a:spcBef>
              <a:spcAft>
                <a:spcPts val="0"/>
              </a:spcAft>
              <a:buClrTx/>
              <a:buSzTx/>
              <a:buFontTx/>
              <a:buNone/>
              <a:defRPr/>
            </a:pPr>
            <a:r>
              <a:rPr lang="en-US" sz="1800" dirty="0">
                <a:solidFill>
                  <a:prstClr val="white"/>
                </a:solidFill>
              </a:rPr>
              <a:t>OPS</a:t>
            </a:r>
          </a:p>
        </p:txBody>
      </p:sp>
      <p:sp>
        <p:nvSpPr>
          <p:cNvPr id="30" name="Regular Pentagon 29"/>
          <p:cNvSpPr/>
          <p:nvPr/>
        </p:nvSpPr>
        <p:spPr>
          <a:xfrm>
            <a:off x="6377004" y="5634361"/>
            <a:ext cx="1447800" cy="914400"/>
          </a:xfrm>
          <a:prstGeom prst="pentagon">
            <a:avLst/>
          </a:prstGeom>
          <a:effectLst>
            <a:reflection blurRad="6350" stA="52000" endA="300" endPos="35000" dir="5400000" sy="-100000" algn="bl" rotWithShape="0"/>
          </a:effectLst>
          <a:scene3d>
            <a:camera prst="orthographicFront"/>
            <a:lightRig rig="threePt" dir="t"/>
          </a:scene3d>
          <a:sp3d>
            <a:bevelT w="114300" prst="hardEdge"/>
          </a:sp3d>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914400" fontAlgn="auto">
              <a:spcBef>
                <a:spcPts val="0"/>
              </a:spcBef>
              <a:spcAft>
                <a:spcPts val="0"/>
              </a:spcAft>
              <a:buClrTx/>
              <a:buSzTx/>
              <a:buFontTx/>
              <a:buNone/>
              <a:defRPr/>
            </a:pPr>
            <a:r>
              <a:rPr lang="en-US" sz="1600" dirty="0">
                <a:solidFill>
                  <a:prstClr val="white"/>
                </a:solidFill>
              </a:rPr>
              <a:t>Security</a:t>
            </a:r>
          </a:p>
        </p:txBody>
      </p:sp>
      <p:sp>
        <p:nvSpPr>
          <p:cNvPr id="2064" name="Title 30"/>
          <p:cNvSpPr>
            <a:spLocks noGrp="1"/>
          </p:cNvSpPr>
          <p:nvPr>
            <p:ph type="title"/>
          </p:nvPr>
        </p:nvSpPr>
        <p:spPr>
          <a:xfrm>
            <a:off x="457200" y="0"/>
            <a:ext cx="8229600" cy="1143000"/>
          </a:xfrm>
        </p:spPr>
        <p:txBody>
          <a:bodyPr/>
          <a:lstStyle/>
          <a:p>
            <a:r>
              <a:rPr lang="en-US" smtClean="0"/>
              <a:t>Multi-Sensor Processing</a:t>
            </a:r>
          </a:p>
        </p:txBody>
      </p:sp>
      <p:sp>
        <p:nvSpPr>
          <p:cNvPr id="33" name="Oval 32"/>
          <p:cNvSpPr/>
          <p:nvPr/>
        </p:nvSpPr>
        <p:spPr>
          <a:xfrm>
            <a:off x="879475" y="2824163"/>
            <a:ext cx="1166813" cy="1168400"/>
          </a:xfrm>
          <a:prstGeom prst="ellipse">
            <a:avLst/>
          </a:prstGeom>
          <a:ln>
            <a:solidFill>
              <a:srgbClr val="FF0000"/>
            </a:solidFill>
          </a:ln>
          <a:effectLst>
            <a:outerShdw blurRad="63500" sx="102000" sy="102000" algn="c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anchor="ctr"/>
          <a:lstStyle/>
          <a:p>
            <a:pPr algn="ctr" defTabSz="914400" fontAlgn="auto">
              <a:spcBef>
                <a:spcPts val="0"/>
              </a:spcBef>
              <a:spcAft>
                <a:spcPts val="0"/>
              </a:spcAft>
              <a:buClrTx/>
              <a:buSzTx/>
              <a:buFontTx/>
              <a:buNone/>
              <a:defRPr/>
            </a:pPr>
            <a:r>
              <a:rPr lang="en-US" sz="1400" b="1" dirty="0">
                <a:solidFill>
                  <a:prstClr val="black"/>
                </a:solidFill>
              </a:rPr>
              <a:t>Weather</a:t>
            </a:r>
          </a:p>
          <a:p>
            <a:pPr algn="ctr" defTabSz="914400" fontAlgn="auto">
              <a:spcBef>
                <a:spcPts val="0"/>
              </a:spcBef>
              <a:spcAft>
                <a:spcPts val="0"/>
              </a:spcAft>
              <a:buClrTx/>
              <a:buSzTx/>
              <a:buFontTx/>
              <a:buNone/>
              <a:defRPr/>
            </a:pPr>
            <a:r>
              <a:rPr lang="en-US" sz="1400" b="1" dirty="0">
                <a:solidFill>
                  <a:prstClr val="black"/>
                </a:solidFill>
              </a:rPr>
              <a:t>Sensors</a:t>
            </a:r>
          </a:p>
        </p:txBody>
      </p:sp>
      <p:sp>
        <p:nvSpPr>
          <p:cNvPr id="34" name="Oval 33"/>
          <p:cNvSpPr/>
          <p:nvPr/>
        </p:nvSpPr>
        <p:spPr>
          <a:xfrm>
            <a:off x="7162800" y="2922588"/>
            <a:ext cx="1166813" cy="1166812"/>
          </a:xfrm>
          <a:prstGeom prst="ellipse">
            <a:avLst/>
          </a:prstGeom>
          <a:ln>
            <a:solidFill>
              <a:schemeClr val="tx2">
                <a:lumMod val="75000"/>
              </a:schemeClr>
            </a:solidFill>
          </a:ln>
          <a:effectLst>
            <a:outerShdw blurRad="63500" sx="102000" sy="102000" algn="c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anchor="ctr"/>
          <a:lstStyle/>
          <a:p>
            <a:pPr algn="ctr" defTabSz="914400" fontAlgn="auto">
              <a:spcBef>
                <a:spcPts val="0"/>
              </a:spcBef>
              <a:spcAft>
                <a:spcPts val="0"/>
              </a:spcAft>
              <a:buClrTx/>
              <a:buSzTx/>
              <a:buFontTx/>
              <a:buNone/>
              <a:defRPr/>
            </a:pPr>
            <a:r>
              <a:rPr lang="en-US" sz="1200" b="1" dirty="0" smtClean="0">
                <a:solidFill>
                  <a:prstClr val="black"/>
                </a:solidFill>
              </a:rPr>
              <a:t>Other</a:t>
            </a:r>
            <a:endParaRPr lang="en-US" sz="1200" b="1" dirty="0">
              <a:solidFill>
                <a:prstClr val="black"/>
              </a:solidFill>
            </a:endParaRPr>
          </a:p>
          <a:p>
            <a:pPr algn="ctr" defTabSz="914400" fontAlgn="auto">
              <a:spcBef>
                <a:spcPts val="0"/>
              </a:spcBef>
              <a:spcAft>
                <a:spcPts val="0"/>
              </a:spcAft>
              <a:buClrTx/>
              <a:buSzTx/>
              <a:buFontTx/>
              <a:buNone/>
              <a:defRPr/>
            </a:pPr>
            <a:r>
              <a:rPr lang="en-US" sz="1400" b="1" dirty="0">
                <a:solidFill>
                  <a:prstClr val="black"/>
                </a:solidFill>
              </a:rPr>
              <a:t>Sensors</a:t>
            </a:r>
          </a:p>
        </p:txBody>
      </p:sp>
      <p:sp>
        <p:nvSpPr>
          <p:cNvPr id="35" name="Freeform 34"/>
          <p:cNvSpPr/>
          <p:nvPr/>
        </p:nvSpPr>
        <p:spPr>
          <a:xfrm>
            <a:off x="2041525" y="2998788"/>
            <a:ext cx="1944688" cy="542925"/>
          </a:xfrm>
          <a:custGeom>
            <a:avLst/>
            <a:gdLst>
              <a:gd name="connsiteX0" fmla="*/ 0 w 1944210"/>
              <a:gd name="connsiteY0" fmla="*/ 427291 h 542700"/>
              <a:gd name="connsiteX1" fmla="*/ 870012 w 1944210"/>
              <a:gd name="connsiteY1" fmla="*/ 1162 h 542700"/>
              <a:gd name="connsiteX2" fmla="*/ 1944210 w 1944210"/>
              <a:gd name="connsiteY2" fmla="*/ 542700 h 542700"/>
            </a:gdLst>
            <a:ahLst/>
            <a:cxnLst>
              <a:cxn ang="0">
                <a:pos x="connsiteX0" y="connsiteY0"/>
              </a:cxn>
              <a:cxn ang="0">
                <a:pos x="connsiteX1" y="connsiteY1"/>
              </a:cxn>
              <a:cxn ang="0">
                <a:pos x="connsiteX2" y="connsiteY2"/>
              </a:cxn>
            </a:cxnLst>
            <a:rect l="l" t="t" r="r" b="b"/>
            <a:pathLst>
              <a:path w="1944210" h="542700">
                <a:moveTo>
                  <a:pt x="0" y="427291"/>
                </a:moveTo>
                <a:cubicBezTo>
                  <a:pt x="272988" y="204609"/>
                  <a:pt x="545977" y="-18073"/>
                  <a:pt x="870012" y="1162"/>
                </a:cubicBezTo>
                <a:cubicBezTo>
                  <a:pt x="1194047" y="20397"/>
                  <a:pt x="1569128" y="281548"/>
                  <a:pt x="1944210" y="54270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buClrTx/>
              <a:buSzTx/>
              <a:buFontTx/>
              <a:buNone/>
              <a:defRPr/>
            </a:pPr>
            <a:endParaRPr lang="en-US" sz="1800">
              <a:solidFill>
                <a:prstClr val="white"/>
              </a:solidFill>
            </a:endParaRPr>
          </a:p>
        </p:txBody>
      </p:sp>
      <p:sp>
        <p:nvSpPr>
          <p:cNvPr id="37" name="Freeform 36"/>
          <p:cNvSpPr/>
          <p:nvPr/>
        </p:nvSpPr>
        <p:spPr>
          <a:xfrm flipH="1">
            <a:off x="5218113" y="2998788"/>
            <a:ext cx="1944687" cy="542925"/>
          </a:xfrm>
          <a:custGeom>
            <a:avLst/>
            <a:gdLst>
              <a:gd name="connsiteX0" fmla="*/ 0 w 1944210"/>
              <a:gd name="connsiteY0" fmla="*/ 427291 h 542700"/>
              <a:gd name="connsiteX1" fmla="*/ 870012 w 1944210"/>
              <a:gd name="connsiteY1" fmla="*/ 1162 h 542700"/>
              <a:gd name="connsiteX2" fmla="*/ 1944210 w 1944210"/>
              <a:gd name="connsiteY2" fmla="*/ 542700 h 542700"/>
            </a:gdLst>
            <a:ahLst/>
            <a:cxnLst>
              <a:cxn ang="0">
                <a:pos x="connsiteX0" y="connsiteY0"/>
              </a:cxn>
              <a:cxn ang="0">
                <a:pos x="connsiteX1" y="connsiteY1"/>
              </a:cxn>
              <a:cxn ang="0">
                <a:pos x="connsiteX2" y="connsiteY2"/>
              </a:cxn>
            </a:cxnLst>
            <a:rect l="l" t="t" r="r" b="b"/>
            <a:pathLst>
              <a:path w="1944210" h="542700">
                <a:moveTo>
                  <a:pt x="0" y="427291"/>
                </a:moveTo>
                <a:cubicBezTo>
                  <a:pt x="272988" y="204609"/>
                  <a:pt x="545977" y="-18073"/>
                  <a:pt x="870012" y="1162"/>
                </a:cubicBezTo>
                <a:cubicBezTo>
                  <a:pt x="1194047" y="20397"/>
                  <a:pt x="1569128" y="281548"/>
                  <a:pt x="1944210" y="542700"/>
                </a:cubicBezTo>
              </a:path>
            </a:pathLst>
          </a:custGeom>
          <a:noFill/>
          <a:ln>
            <a:solidFill>
              <a:schemeClr val="tx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buClrTx/>
              <a:buSzTx/>
              <a:buFontTx/>
              <a:buNone/>
              <a:defRPr/>
            </a:pPr>
            <a:endParaRPr lang="en-US" sz="1800">
              <a:solidFill>
                <a:prstClr val="white"/>
              </a:solidFill>
            </a:endParaRPr>
          </a:p>
        </p:txBody>
      </p:sp>
      <p:sp>
        <p:nvSpPr>
          <p:cNvPr id="38" name="Freeform 37"/>
          <p:cNvSpPr/>
          <p:nvPr/>
        </p:nvSpPr>
        <p:spPr>
          <a:xfrm flipH="1">
            <a:off x="4756150" y="2241550"/>
            <a:ext cx="1393825" cy="1233488"/>
          </a:xfrm>
          <a:custGeom>
            <a:avLst/>
            <a:gdLst>
              <a:gd name="connsiteX0" fmla="*/ 0 w 1393794"/>
              <a:gd name="connsiteY0" fmla="*/ 0 h 1233996"/>
              <a:gd name="connsiteX1" fmla="*/ 541538 w 1393794"/>
              <a:gd name="connsiteY1" fmla="*/ 292963 h 1233996"/>
              <a:gd name="connsiteX2" fmla="*/ 941033 w 1393794"/>
              <a:gd name="connsiteY2" fmla="*/ 230819 h 1233996"/>
              <a:gd name="connsiteX3" fmla="*/ 1393794 w 1393794"/>
              <a:gd name="connsiteY3" fmla="*/ 1233996 h 1233996"/>
            </a:gdLst>
            <a:ahLst/>
            <a:cxnLst>
              <a:cxn ang="0">
                <a:pos x="connsiteX0" y="connsiteY0"/>
              </a:cxn>
              <a:cxn ang="0">
                <a:pos x="connsiteX1" y="connsiteY1"/>
              </a:cxn>
              <a:cxn ang="0">
                <a:pos x="connsiteX2" y="connsiteY2"/>
              </a:cxn>
              <a:cxn ang="0">
                <a:pos x="connsiteX3" y="connsiteY3"/>
              </a:cxn>
            </a:cxnLst>
            <a:rect l="l" t="t" r="r" b="b"/>
            <a:pathLst>
              <a:path w="1393794" h="1233996">
                <a:moveTo>
                  <a:pt x="0" y="0"/>
                </a:moveTo>
                <a:cubicBezTo>
                  <a:pt x="192349" y="127246"/>
                  <a:pt x="384699" y="254493"/>
                  <a:pt x="541538" y="292963"/>
                </a:cubicBezTo>
                <a:cubicBezTo>
                  <a:pt x="698377" y="331433"/>
                  <a:pt x="798990" y="73980"/>
                  <a:pt x="941033" y="230819"/>
                </a:cubicBezTo>
                <a:cubicBezTo>
                  <a:pt x="1083076" y="387658"/>
                  <a:pt x="1319814" y="1096392"/>
                  <a:pt x="1393794" y="1233996"/>
                </a:cubicBezTo>
              </a:path>
            </a:pathLst>
          </a:cu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defTabSz="914400" fontAlgn="auto">
              <a:spcBef>
                <a:spcPts val="0"/>
              </a:spcBef>
              <a:spcAft>
                <a:spcPts val="0"/>
              </a:spcAft>
              <a:buClrTx/>
              <a:buSzTx/>
              <a:buFontTx/>
              <a:buNone/>
              <a:defRPr/>
            </a:pPr>
            <a:endParaRPr lang="en-US" sz="1800">
              <a:solidFill>
                <a:prstClr val="white"/>
              </a:solidFill>
            </a:endParaRPr>
          </a:p>
        </p:txBody>
      </p:sp>
      <p:sp>
        <p:nvSpPr>
          <p:cNvPr id="39" name="Freeform 38"/>
          <p:cNvSpPr/>
          <p:nvPr/>
        </p:nvSpPr>
        <p:spPr>
          <a:xfrm flipH="1">
            <a:off x="4941888" y="2212975"/>
            <a:ext cx="2805112" cy="1314450"/>
          </a:xfrm>
          <a:custGeom>
            <a:avLst/>
            <a:gdLst>
              <a:gd name="connsiteX0" fmla="*/ 0 w 2805344"/>
              <a:gd name="connsiteY0" fmla="*/ 0 h 1313895"/>
              <a:gd name="connsiteX1" fmla="*/ 1393794 w 2805344"/>
              <a:gd name="connsiteY1" fmla="*/ 443883 h 1313895"/>
              <a:gd name="connsiteX2" fmla="*/ 2068497 w 2805344"/>
              <a:gd name="connsiteY2" fmla="*/ 417250 h 1313895"/>
              <a:gd name="connsiteX3" fmla="*/ 2805344 w 2805344"/>
              <a:gd name="connsiteY3" fmla="*/ 1313895 h 1313895"/>
            </a:gdLst>
            <a:ahLst/>
            <a:cxnLst>
              <a:cxn ang="0">
                <a:pos x="connsiteX0" y="connsiteY0"/>
              </a:cxn>
              <a:cxn ang="0">
                <a:pos x="connsiteX1" y="connsiteY1"/>
              </a:cxn>
              <a:cxn ang="0">
                <a:pos x="connsiteX2" y="connsiteY2"/>
              </a:cxn>
              <a:cxn ang="0">
                <a:pos x="connsiteX3" y="connsiteY3"/>
              </a:cxn>
            </a:cxnLst>
            <a:rect l="l" t="t" r="r" b="b"/>
            <a:pathLst>
              <a:path w="2805344" h="1313895">
                <a:moveTo>
                  <a:pt x="0" y="0"/>
                </a:moveTo>
                <a:cubicBezTo>
                  <a:pt x="524522" y="187170"/>
                  <a:pt x="1049045" y="374341"/>
                  <a:pt x="1393794" y="443883"/>
                </a:cubicBezTo>
                <a:cubicBezTo>
                  <a:pt x="1738543" y="513425"/>
                  <a:pt x="1833239" y="272248"/>
                  <a:pt x="2068497" y="417250"/>
                </a:cubicBezTo>
                <a:cubicBezTo>
                  <a:pt x="2303755" y="562252"/>
                  <a:pt x="2684016" y="1165934"/>
                  <a:pt x="2805344" y="1313895"/>
                </a:cubicBezTo>
              </a:path>
            </a:pathLst>
          </a:custGeom>
          <a:ln w="28575">
            <a:headEnd type="none" w="med" len="med"/>
            <a:tailEnd type="triangle" w="med" len="med"/>
          </a:ln>
        </p:spPr>
        <p:style>
          <a:lnRef idx="1">
            <a:schemeClr val="accent6"/>
          </a:lnRef>
          <a:fillRef idx="0">
            <a:schemeClr val="accent6"/>
          </a:fillRef>
          <a:effectRef idx="0">
            <a:schemeClr val="accent6"/>
          </a:effectRef>
          <a:fontRef idx="minor">
            <a:schemeClr val="tx1"/>
          </a:fontRef>
        </p:style>
        <p:txBody>
          <a:bodyPr anchor="ctr"/>
          <a:lstStyle/>
          <a:p>
            <a:pPr algn="ctr" defTabSz="914400" fontAlgn="auto">
              <a:spcBef>
                <a:spcPts val="0"/>
              </a:spcBef>
              <a:spcAft>
                <a:spcPts val="0"/>
              </a:spcAft>
              <a:buClrTx/>
              <a:buSzTx/>
              <a:buFontTx/>
              <a:buNone/>
              <a:defRPr/>
            </a:pPr>
            <a:endParaRPr lang="en-US" sz="1800">
              <a:ln w="28575">
                <a:solidFill>
                  <a:prstClr val="white"/>
                </a:solidFill>
              </a:ln>
              <a:solidFill>
                <a:prstClr val="white"/>
              </a:solidFill>
            </a:endParaRPr>
          </a:p>
        </p:txBody>
      </p:sp>
      <p:cxnSp>
        <p:nvCxnSpPr>
          <p:cNvPr id="55" name="Straight Arrow Connector 54"/>
          <p:cNvCxnSpPr>
            <a:endCxn id="26" idx="0"/>
          </p:cNvCxnSpPr>
          <p:nvPr/>
        </p:nvCxnSpPr>
        <p:spPr>
          <a:xfrm flipH="1">
            <a:off x="1925638" y="4800600"/>
            <a:ext cx="2646362" cy="838200"/>
          </a:xfrm>
          <a:prstGeom prst="straightConnector1">
            <a:avLst/>
          </a:prstGeom>
          <a:ln w="1905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27" idx="0"/>
          </p:cNvCxnSpPr>
          <p:nvPr/>
        </p:nvCxnSpPr>
        <p:spPr>
          <a:xfrm flipH="1">
            <a:off x="3684588" y="4800600"/>
            <a:ext cx="890587" cy="833438"/>
          </a:xfrm>
          <a:prstGeom prst="straightConnector1">
            <a:avLst/>
          </a:prstGeom>
          <a:ln w="1905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endCxn id="28" idx="0"/>
          </p:cNvCxnSpPr>
          <p:nvPr/>
        </p:nvCxnSpPr>
        <p:spPr>
          <a:xfrm>
            <a:off x="4575175" y="4800600"/>
            <a:ext cx="823913" cy="838200"/>
          </a:xfrm>
          <a:prstGeom prst="straightConnector1">
            <a:avLst/>
          </a:prstGeom>
          <a:ln w="1905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endCxn id="30" idx="0"/>
          </p:cNvCxnSpPr>
          <p:nvPr/>
        </p:nvCxnSpPr>
        <p:spPr>
          <a:xfrm>
            <a:off x="4562475" y="4800600"/>
            <a:ext cx="2538413" cy="833438"/>
          </a:xfrm>
          <a:prstGeom prst="straightConnector1">
            <a:avLst/>
          </a:prstGeom>
          <a:ln w="1905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3108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172977"/>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6866" name="AutoShape 7"/>
          <p:cNvSpPr>
            <a:spLocks noChangeArrowheads="1"/>
          </p:cNvSpPr>
          <p:nvPr/>
        </p:nvSpPr>
        <p:spPr bwMode="auto">
          <a:xfrm>
            <a:off x="2287588" y="2057400"/>
            <a:ext cx="4357687" cy="2819400"/>
          </a:xfrm>
          <a:prstGeom prst="roundRect">
            <a:avLst>
              <a:gd name="adj" fmla="val 16667"/>
            </a:avLst>
          </a:prstGeom>
          <a:solidFill>
            <a:schemeClr val="bg1"/>
          </a:solidFill>
          <a:ln w="9525">
            <a:solidFill>
              <a:schemeClr val="tx1"/>
            </a:solidFill>
            <a:round/>
            <a:headEnd/>
            <a:tailEnd/>
          </a:ln>
          <a:effectLst>
            <a:outerShdw dist="107763" dir="13500000" algn="ctr" rotWithShape="0">
              <a:schemeClr val="bg2">
                <a:alpha val="50000"/>
              </a:schemeClr>
            </a:outerShdw>
          </a:effectLst>
        </p:spPr>
        <p:txBody>
          <a:bodyPr wrap="none" anchor="ctr"/>
          <a:lstStyle/>
          <a:p>
            <a:endParaRPr lang="en-US"/>
          </a:p>
        </p:txBody>
      </p:sp>
      <p:sp>
        <p:nvSpPr>
          <p:cNvPr id="346120" name="Text Box 8"/>
          <p:cNvSpPr txBox="1">
            <a:spLocks noChangeArrowheads="1"/>
          </p:cNvSpPr>
          <p:nvPr/>
        </p:nvSpPr>
        <p:spPr bwMode="auto">
          <a:xfrm>
            <a:off x="2438400" y="2182813"/>
            <a:ext cx="3886200" cy="2282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3500000" algn="ctr" rotWithShape="0">
                    <a:schemeClr val="bg2">
                      <a:alpha val="50000"/>
                    </a:schemeClr>
                  </a:outerShdw>
                </a:effectLst>
              </a14:hiddenEffects>
            </a:ext>
          </a:extLst>
        </p:spPr>
        <p:txBody>
          <a:bodyPr>
            <a:spAutoFit/>
          </a:bodyPr>
          <a:lstStyle/>
          <a:p>
            <a:pPr algn="ctr">
              <a:defRPr/>
            </a:pPr>
            <a:endParaRPr lang="en-US" b="1">
              <a:solidFill>
                <a:srgbClr val="0000FF"/>
              </a:solidFill>
              <a:effectLst>
                <a:outerShdw blurRad="38100" dist="38100" dir="2700000" algn="tl">
                  <a:srgbClr val="C0C0C0"/>
                </a:outerShdw>
              </a:effectLst>
              <a:latin typeface="Arial" pitchFamily="34" charset="0"/>
            </a:endParaRPr>
          </a:p>
          <a:p>
            <a:pPr algn="ctr">
              <a:defRPr/>
            </a:pPr>
            <a:r>
              <a:rPr lang="en-US" b="1">
                <a:solidFill>
                  <a:schemeClr val="tx1"/>
                </a:solidFill>
                <a:effectLst>
                  <a:outerShdw blurRad="38100" dist="38100" dir="2700000" algn="tl">
                    <a:srgbClr val="C0C0C0"/>
                  </a:outerShdw>
                </a:effectLst>
                <a:latin typeface="Arial" pitchFamily="34" charset="0"/>
              </a:rPr>
              <a:t>For more information:</a:t>
            </a:r>
          </a:p>
          <a:p>
            <a:pPr algn="ctr">
              <a:defRPr/>
            </a:pPr>
            <a:r>
              <a:rPr lang="en-US" b="1">
                <a:solidFill>
                  <a:srgbClr val="0000FF"/>
                </a:solidFill>
                <a:effectLst>
                  <a:outerShdw blurRad="38100" dist="38100" dir="2700000" algn="tl">
                    <a:srgbClr val="C0C0C0"/>
                  </a:outerShdw>
                </a:effectLst>
                <a:latin typeface="Arial" pitchFamily="34" charset="0"/>
              </a:rPr>
              <a:t>http://wildlife.faa.gov</a:t>
            </a:r>
          </a:p>
          <a:p>
            <a:pPr algn="ctr">
              <a:defRPr/>
            </a:pPr>
            <a:endParaRPr lang="en-US" b="1">
              <a:solidFill>
                <a:srgbClr val="0000FF"/>
              </a:solidFill>
              <a:effectLst>
                <a:outerShdw blurRad="38100" dist="38100" dir="2700000" algn="tl">
                  <a:srgbClr val="C0C0C0"/>
                </a:outerShdw>
              </a:effectLst>
              <a:latin typeface="Arial" pitchFamily="34" charset="0"/>
            </a:endParaRPr>
          </a:p>
          <a:p>
            <a:pPr algn="ctr">
              <a:defRPr/>
            </a:pPr>
            <a:r>
              <a:rPr lang="en-US" b="1">
                <a:solidFill>
                  <a:schemeClr val="tx1"/>
                </a:solidFill>
                <a:effectLst>
                  <a:outerShdw blurRad="38100" dist="38100" dir="2700000" algn="tl">
                    <a:srgbClr val="C0C0C0"/>
                  </a:outerShdw>
                </a:effectLst>
                <a:latin typeface="Arial" pitchFamily="34" charset="0"/>
              </a:rPr>
              <a:t>Ryan King</a:t>
            </a:r>
          </a:p>
          <a:p>
            <a:pPr algn="ctr">
              <a:defRPr/>
            </a:pPr>
            <a:r>
              <a:rPr lang="en-US" b="1">
                <a:solidFill>
                  <a:schemeClr val="tx1"/>
                </a:solidFill>
                <a:effectLst>
                  <a:outerShdw blurRad="38100" dist="38100" dir="2700000" algn="tl">
                    <a:srgbClr val="C0C0C0"/>
                  </a:outerShdw>
                </a:effectLst>
                <a:latin typeface="Arial" pitchFamily="34" charset="0"/>
              </a:rPr>
              <a:t>ryan.king@faa.gov</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73000">
              <a:srgbClr val="FFFF00"/>
            </a:gs>
            <a:gs pos="100000">
              <a:schemeClr val="accent2">
                <a:lumMod val="60000"/>
                <a:lumOff val="4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04800" y="2590800"/>
            <a:ext cx="8472488" cy="609600"/>
          </a:xfrm>
        </p:spPr>
        <p:txBody>
          <a:bodyPr/>
          <a:lstStyle/>
          <a:p>
            <a:pPr algn="ctr"/>
            <a:r>
              <a:rPr lang="en-US" dirty="0" smtClean="0">
                <a:solidFill>
                  <a:srgbClr val="3333FF"/>
                </a:solidFill>
                <a:effectLst>
                  <a:outerShdw blurRad="38100" dist="38100" dir="2700000" algn="tl">
                    <a:srgbClr val="000000">
                      <a:alpha val="43137"/>
                    </a:srgbClr>
                  </a:outerShdw>
                </a:effectLst>
              </a:rPr>
              <a:t>Supplemental Information</a:t>
            </a:r>
            <a:endParaRPr lang="en-US" dirty="0">
              <a:solidFill>
                <a:srgbClr val="3333FF"/>
              </a:solidFill>
              <a:effectLst>
                <a:outerShdw blurRad="38100" dist="38100" dir="2700000" algn="tl">
                  <a:srgbClr val="000000">
                    <a:alpha val="43137"/>
                  </a:srgbClr>
                </a:outerShdw>
              </a:effectLst>
            </a:endParaRPr>
          </a:p>
        </p:txBody>
      </p:sp>
      <p:sp>
        <p:nvSpPr>
          <p:cNvPr id="2" name="Slide Number Placeholder 1"/>
          <p:cNvSpPr>
            <a:spLocks noGrp="1"/>
          </p:cNvSpPr>
          <p:nvPr>
            <p:ph type="sldNum" idx="12"/>
          </p:nvPr>
        </p:nvSpPr>
        <p:spPr/>
        <p:txBody>
          <a:bodyPr/>
          <a:lstStyle/>
          <a:p>
            <a:pPr>
              <a:defRPr/>
            </a:pPr>
            <a:fld id="{109A781B-EADE-4FD8-8D43-BAEF00A25E59}" type="slidenum">
              <a:rPr lang="en-US" smtClean="0"/>
              <a:pPr>
                <a:defRPr/>
              </a:pPr>
              <a:t>33</a:t>
            </a:fld>
            <a:endParaRPr lang="en-US"/>
          </a:p>
        </p:txBody>
      </p:sp>
    </p:spTree>
    <p:extLst>
      <p:ext uri="{BB962C8B-B14F-4D97-AF65-F5344CB8AC3E}">
        <p14:creationId xmlns:p14="http://schemas.microsoft.com/office/powerpoint/2010/main" val="384979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Analogy</a:t>
            </a:r>
            <a:endParaRPr lang="en-US" dirty="0"/>
          </a:p>
        </p:txBody>
      </p:sp>
      <p:sp>
        <p:nvSpPr>
          <p:cNvPr id="3" name="AutoShape 2" descr="data:image/jpeg;base64,/9j/4AAQSkZJRgABAQAAAQABAAD/2wCEAAkGBhQSERUUExQWFBUVGBgYFxcYGBcaFxcXGR0YGBoXFxgXHiYfHBsjGhsaIC8gIycpLCwsFx4xNTAqNSYsLCkBCQoKDgwOGg8PGiwkHSQsMCwsLCwsLCwsLCwsLCwsLCksLCwsKSwpLCwsLCwsLywsLCwsLCwsLCwsLCwsLCwsLP/AABEIAMIBAwMBIgACEQEDEQH/xAAcAAACAgMBAQAAAAAAAAAAAAADBQQGAAIHAQj/xABBEAABAgQEAgYIBAUEAgMBAAABAhEAAwQhBRIxQVFhBhMicYGRBzJCobHB0fAUI1LhYnKCkvEVM6LCU9JDc+I0/8QAGwEAAgMBAQEAAAAAAAAAAAAAAgQBAwUABgf/xAAzEQACAgEDAgIHCAIDAAAAAAAAAQIRAwQSITFBE1EiMmFxgcHwBRQjkaGx0eEz8QYVUv/aAAwDAQACEQMRAD8A5nN6PIztmXxsEs3e/G0aycHlgvmX2WUxy/TjbWGkxQAUASxbsnQKbMSP7W0jUpTns5DlJLbZnZhxBZ+UVbn2L9paui9D+KllIWEDrFEOHJJAOUd7luMV7pVgiqWYZarlgoHSx4jjDzovV/huuypSopKVAKBLZnGxH6ReIPSPpBMqF5lhAKbOlJDjm5MV27Oa8ipyKYmJABCSkl2IbyeJMzGJgsCPIRG/FLWonVRyjThm4d8P6Jt5aFtQksdm2GzVJmJKbKCkkd4II94juEvFKdEvrD+UkgulrqJuQkG5uY5v0X6KlTzJ4KWNgQ1gxJJLAO7C/HhAOlfSnrliXLfq5ZIBcdq9iwt4/CNiUFlaj+ZnqThb/Id4t04lz5rDrJaLpSXbLZgss938osGD46oSs0xUnMqxV2XKh2RZOrtmJH6jpHIFJu76xLoSpJzAPYi4cMddYZemjKO1IX8SUXus7vSLROCFBSFOA+UuHb7Z49GEO4KRdxYAuPgI4uuuVInlUiYpF3BT2ddm4cjFpwf0p1KWTMSmcHF2KVN/TY+UKz0WSPON3+hdHVwa9NELHsCm/i1JWkoQS6XfJl5fbxYK15MhKUZgMjIDkKI3mqbRySw58o6AiqlTkAqADhxm1v3wsm4FLMzNMVnCC/ss1mSrut7omOsTpTXT9SjLo5c+HLr+hRcO6Nz6hmSwNyo8DdzFkND+GkZEOpQ1IAcOzgbtb4wxTjwLpkIsmwADJfVz389Yrk7GKhKsuVKgbuzjzGnCLd+XNKmkkuwv4eHBG022+41wVUx0sFHvIHJ+zfSLfjpV1YIF24nxhHgOKmWglZSHZkg7bnXlE/HMZACSGuNToOdoSzbpZVx0GcKjHC+eoql4GVEGYLEiwOvviPXVtPRNkmZln2QQqw0Fi2bxhFieKT6hYly8ylF8qUgljxYM/jp74m4Z6K5sy9QsSk2OVJC1kbgv2UnQAupr20ItlUf8suPIsxw4/Djz5inpB0tVOJb8sdkC/DNcZdCX48Lwjr8NnCSJypasqilKVr1USdE5+0pwkuw/frcvBsPw5IUsoSRcKmqzLfigHf8AkTFdOLoxXE6dMvMaenCppJDZlpIuxuz9WL3urjE49Tx+HGorq/d82c8FO5yuT7B+j3oslhKZtSVKmKSnNLBypSf0kjtE7G4DvrrHNuluNylVC+oQlMtJySwkJy5EEjMwIurtKvfteMdt6eYt+GoJ8wFlZMqTvmX2AR3O/hHztJoFKBWeygO6lBkhr2fU8hHaKc8l5JP2L5lmphjgkq/vyI6py0fmJfOlQIP8YuGezApfnAMAlSpv4j8TmPZClTC5KO2CpW/bUrKly/rHWDJn/iJsuXIBKNpaixcAFcxSrJuA9z2QliWDn3D8eElCwFolhShmyo62ZMT+kiY0vIOZBubXLZmo1Pi5enC6Gvi00ceFSvm+SEcIqEl5KSUTPVMo5gQrMyMwuCz9k5S2ohLMQUkggggkEEXBGxEdC6MYrTTApCZiqaaUqTJABEtJyjtBQV661gEuRolNwBFNxvCZtPNKZpCllySFEnNu51dzv9YXIZFo8ub8xikBQZzqxZmu7l/CJWGS2m5f05tC4ew13/aNKOYgBfXZ83VflM9lOkp30Z+V4Lgdys8h8zAs6xuII0eIEFAis41EuMgrRkcceS0Eg2ZSjmII0y3dtWJI8zAZ0sgKWl0hQsL3HrPb+F/EGHUyhS1nHjmH9qnELjSkL4OlhwsGBGhbUcQTqXeOlja4DU0+Sd0b0Wk+1Kf+0j5H3wqr5ozEbwxwJX5wO5QtJHA5So94zMOUVbFqs5ww1Bv4kQCXPBMmaVVWNofdEKdGfNVAISQ8skOlRDPmY+q253a8VVc4N7tuT8/8GHnRTEB12RXaStpbFy2Ys6WN9gxsXh7S8ZVX1wLZvUZZcZ6RTVldPLVklpHepdtlcCNOIbjFeNGGCkrScxAKb5hZ30Znfd7Q4rcIaoUiwYBgVNZrMSYn1HRFCUIPWyxmJF1P2gWIDXIHzj0kFCCXtMSUpNsg/wCgBMgTSxuxuSCH0BGigNvpDro5Rg05Qrsp9clhdhYA6nQcGvCiZhU2TLVmzJSR6pNy+nZ1dr6aNDnoPXvMCSopGXKWBIcaHKOOnf3xZL1G0xVtuVP3ELE8CMxjJeblOQlr7s4BIYM0Wro50F/Do6+cUlQDpRqArZ+O2kOkYRIpxnzqCVLDAApAKQUhhxYFzvrEDpFWia8vMJYl3dRbM+jue+3dwhV5pZXthxHu6LWo4Y3PmXZWEGIdVISZpUqbclDi1ywKhdt2herHlrIK7I0yjbn3wCdjsoLSEhMzKA61ZAFl7XVYB7AmI2I1pVMVmSrO+UpSFKyuAEJdLMtyGSQnUCxMHFQi+Vz9duwvKGfLW10lX+2+/wC3kWChrJUoZpiwkFmTob6ZvInwUdHMRsQ6R9YVIly0pZXrHVerskdw5lxo8TcG9G1QpAFRNEtDJ7CXWo5XZySyT2laE6w9VPw3DbFSTN0ZzNnG7swfLfkkQi80N9xTlLyX1/JqLBKOPa3S82V/DMAqZhJTLWlJs63Qw2YK1a9wPDRpldhM2dOl07MoAlZ1CE2uD4hgB7QFo6EVABzbe+3fFf6JVaZ6qioHtzcqf/rQlOTzd/GF1q5yTnXT92G9JCLjG+v7I2mS5WHU/wCVJXMUSEhMtJVMmKYtmPBgTwGw2haZeKVepRQSzsPzJzd+g/4mLXWV8uUnNNWlCeKiAPfCLD+nlPUVKaeRnmEhRKwGQkJDuczK1YOzX1heEptOSjb7t8/0NTUbUXKl5Lj+xZP9FNMpCusXOmTVD/dUt1PxZmI5F++Fnobw0BFROvdYlgkB2QMx3OuYOOUXvHcQEimmzT7CFK7yAWHiWHjFf9FlNkw2Wf1qmK7+0UA+SRFvj5JaeW53bS/d/JAeFBZY7V2bF3pcr8kmSnImY6yspU2XsDKHB17SwWvcCxDxyatqZs5WaasKawSdG4BJ0HNhrHW+nVNKm1MsTV5erlZgND21Kcu1gOrDnu2eOO43WZHEt1EX0LAOACTp+5HGNTQ7FhV/VmdqpTeeo/6/gQ0xFLUSpiVKyomJJKdWd8twzsCC4IN9ol4pRGZVoVIA/NWpUsES05e0VgLBOUAanMwue4QJEpC1ETJuQAKU+UkEpSVJSwv2iAnk7wWrmSmmpusvZd9GUBlGjF8xJ/SkBrvg6pKGWorg9LpfxMTcqv6+vzJvTHEaXr1GiDy1dqYCj8sLZmlj9Prbe0prGK9iFcqdMK1MVK1KUJQ53LJtAbs7d/y+EMEz6Yl1JmAm3ZygJLDtJToXU9nYAPd7VFbfmQJlMcpOoSQNdHBULeCoaYCjsE8VfD/JhbNUkP2XJcFy7aMQx9bXV9oc4Qj8oc3Pvb5RDfBzXIwQIMkQNAg6UxWQeERkEjIk4ZzpyUkAqAKrAEgEnkDrEasZhcAv2eZ4DnCavxETUJWtGQpz5SSCAVIzyyCPadKbczAJFIvOFlK8yVDMtZYAgpCgHHaS5WA3K9oYbsrQ3wSaetlFTXUkE7nMoCxFjqx3cQhr5JSsclKHkXhnIWEgLv2VEgMGdJ1H9jwXpHg5XMXZmmKIcFmJMLxlskXSjuRX6ovLUWYuPgPO+0b0s8ABti47/toNUYfNylIUli3tsOHq+6AUGHTM4dSSNLKf3Rfgmnlg/aBPjHJPyLNR1qZ+VNT7AOVbnM2yFEOSOBOkWekx+llhBIExSAzkEqclyXYBgb3c7dyxHRkIMtWYFKhd+yxDuCX0tqLXETsQwalkoUZiwClL5ArtqPAcS+jD4R6aTxOlb+B5/wDE7IUdKEzFVYWFWmJQpBBZIBDWfZwYteC0kqllMVpzqBK1P7PLhrbiSIqX4v8AEqTLpkTFKSGy2WwclkhIJa7kvudme1UHoqnzUhU1aZT3ykZ1hidcpA0a2Y67GIyyhGCUpUjsccjk6iK6/pZNKhkPVhABly7kAB0gB3dTEvxuNbR5hvRqqxBRVLClINzPmOhOa1gblVx7IPNoZ9B/R/19VOXUsuTTzVywPZnTEFlE/wAAsSNyQHYKBveNJxBc3qaMSqeSkAGetio2ciVLDgAaXGoLEQtm1Si9mOve+n8sYw6WvTny/n8hbS9AKenlpXX1JmhBcFahKluAwftOosAPW0ADWEFwqukV1bLRTAfhaQGarKnKlc9RKZZYgPlGZTnUxg9H0iWFVFbMmVsxCVLJmqOQBIKiAgHS2hJHKB+hyjajmTSADOmq0DBkMAANgFFdoRcl4cp7m2uPJc+S93uHKe5KqX68Fi6YYXUVEgSadYlFahnWVKBCA5IGW5JLBrWe8KOj3otpqZSZkwqnzElwVMEBQLghA1L/AKiYldKvSBKol9V1a5s4pCsiQwALsVK20OgMU+o6YVtUWK00so+zL/3COBmG4705TygsGLUSx7Y8Rffz+ZTqM+nxy3T5Zdek+NhuollyS0wj2R+j+Y6EbA8xFKwvo/iCVk0Uwolr1WSQhrtZae0eaQYVYt0kTTjq5TZwOLhG7niom7Hi5d79SpsckUtLI66aiX+VL1IzHsp0SLnwEWzi9NBRirvzV38BbE/vM3km6S6COj9F6VqEytnzKlfeQnuckqI7imLdQYXJpkZZUtEpO+UAabqO/eYp070lLnqyYfSzKg6GYoZZYPNtv5lJ+lJ6X4tXKmKk1c0CySZUsgSw7KALa2I9YnvhPM8m288qXl/EV86NjR6Xx8nh6eNvz7e9t/Kxz6TOmaahJp6dWaWCCtYulRBskEeyDd9yzaXV4X6RKhFLJpqWXLSpKWMxRDklRPZC2QCX/i142irLVxP2GG2kaKNrHXW27+/bn80Ya9xjscU1dq/rk9Zk/wCN4p7WptPbTpdX1v2e7yrm+S14pPXN7UxSlLIDlSszcA5YBIJLAABybXin4rJZ8qWB1DuH4kqu+p8Yb0mLEjKs8WJJc3Byq430f6NCxI25jk9x9vePVaPPj1GK4du3kfNdboNR9nat483N8p9pLz/rsVCcgJUgrDoOqQWVlDcmFjY3HviEJjJYEuTcPq2jjlfzhhXymJ2sSHs4vp8fCIaqJXVCa3YKih9RmABY8HSXHFjwMYuthUrN7STe1oFNnu7OApn7hoBwAtBZEmW7XJtfYP8Awli72uWiHlfnE8VJKVBayDlAAAsW0DJYDvvGe+Og1H0nbGGBdHRPStSlkBPqgC6i98pIbgP6hpZ5wpgjsjRLjyMSej9KoSphULrlulgWdKXIZRZ7JUSw1c6MI6TAtgSQaWIMkQOXBkxAJsExke3jI4miTJw5CQzZrg3Y3BUQQNmdvKPK2aEpJPD7++US1G7b6tu3FoSYpUCYSh2SA6j3vlfcuWs3qvxENSaSKYq2BpJKjkzMOKSbgdske9v2i04ic0lKv1IQrxKQ/wATFcltLSVq0AbnlTbucl/Noe0U3raCWrfIoHvSpQ+UJZE6TGE+WiiV0/X73iLTVJ6wFsqQXZNrs333xlWklUCkm3cb+EXRe1pird8FirccVNCQewAGCQ+ly/v+3i7ej7oWirlqn1SStCjllgqUHys6nBBZ+yA7WVyjmQS7b8B8vM++PpPBsNTJppcj2USwg7OwYlxcEly/ON/U5XCCS7ieHFG7Ken0hSJRFNhlIZyzoEpySydHISMyu9WXmYvmL4z+EpFz5uXNLluQNFTGACUvsVsByMLJ+J0OGy8pMqnTbsJHaPPIgFSv5iD3xyr0gekH8coS0Aop0uU5vWmKuMywPVABOUX14nsqRxeNJUuO7fcvcti68na+iNCZNHISfWKAtZ4zJn5iyeZWoxX6z0rSlL6qikzayZ/ClSUd+hUR/SBzi3Uc0FCSkgggEEaEbEcmjWlppUhDS0IlIFyEpShI5lmHiYWUo7nKat/kWNOqTKFieGYtVyZi6maikkiWtRky7qUkJJKVZSddLr/pizejJDYXT8wtXnMWYU9L/STRIkTpSZvWrXLmIAlDMkFSVJDrfLqdiTyjnVF6T6qVTS6WTkldWCkrIzLJdRPrWSxP6SbQ3syZse2kufd2fxZRcYSu7LR07nPiE0NoJbHK/sJIBJ0FybeL2hHieLiRKcesqyXNns5I4Ae8gRBk16piyuYpalKLkqU6jYC7lnys2wDbXhJjtZmnKBtkAAB1t6zeJL6erGxjjsxxi/IwJw8bUt1x1AKnElyXuS/F9S5Dl+cWfoBKlz8RkonBM1Ks7hYcKyy1lLg63ALcoqCST5E3Bvr8uHK8O+heKdTXU0xRZImgG72W0tR8lPfgNYHK7g0utM0YQqSftPpGVLSlISkBIGgAAA7gLCON+lJGSvUbdqXLV/1070eUdizRzn0uYLmloqUi6DkX/Kr1Ce5Vv648lmjcT132NmWLVK+/BzHN8Pv4RhVo7tZ7DQi7e/3cIEpR93Hgza8hpHil6sxfQDQ63/aEKPbvIbKF7audwDpcWLaecGVWZ0sTo/HTW7XN9+QiFndxfYgDiPDg/D5RoJrXB4hXAh38tD3iH9BqHp8qfZ8P69hhfbeijrdO1XpR5Xv8vj0FlentK2AZwWBe2m2sOOiDTaatpyxKpXWpBHtS3Ljn6sLsRl62Fnt5i25bmzNpBuh1eZNdJL2JyHXRQYWPPLG3qsd2eGwTqhTiFOJa80rPkATlWoM6soJZravZyQ2p1jScsKS4BBHEg72A7IvzJLxc+k0lFMtdMsJ/DzDnSDZSVLt1iCAR2CxILEgEXEUqWpzkzB9lbWfRQ1faMVpo1YyXcvWEVSZ1C+VImSWCiy2AIJGXMT2jluzB9rQoSmIPR/EyEzgTL/MfsuUlJYpKkoCcrZVKGoa/KGEuBaopbsMDaDJEBTBZUQQgwlxkYYyOJIAWZvqqyqIUtmSskWKcyFblKgdrqYbiN5FElKQfXzKU6ti6Q6lD+YPtcDlG6/WzJ7PWAlxq3qpT4L4cjGlXUCVLJ43Z9Vm7Dl8hBbr4SOfHIrx+s0lp71fED5+UWrodNz0JT+mYtPgoJV/2Mc+WsqUSbklzF36Bzvyp6OBlq8woH4CL8+Lbg9zKMU7ylTqOyvhcxDUpweL/ABeGWOUh6xYGyjCwApCgd24GFuvJLbGuDkGdKBI/3ZYI4grT7mjunTisXLw+epC1IUAntJLKDzEAkEMxYnzj5+oZ2VaFH2VJV5FJ+UdB6W+lKXPkzJMqUooXYrWQmwIU6Uh+GpO+kbcrnsYuuE0ijTpgJJOZRNySXJ3JJ8Dr74CVuGfS4YO4u9yRpw35QIqKje/Abdw4bPHiJqkkKdtCDZ7FubM3uEMyy/kAsZb8M9KFdTykSkTE5Ehk5kpWUgWZy5YbA6WazCFWLdK6mpZU+bMmB7BR/LszhKAAkHuG/nHrJsqalK0pEqb7SQeyouzpFyk20+zB6ksQSm97sS43cDdzYH6wO3m4r4nJ2uTdMx9xt333HcfiPCVSru/3Z9234c/KCsto4Go0LNo55X08okSZhzbi9uI3a0Epu+TnHjgtWHzft/rFcmzu0Ta5N+ZO23wsIbUE/sgvb3bW93DhyhPPCkzFDQuoFw1rgg8SQ2+8OZZVFMQwQrJOz0ByLEu4Ggvsz7A/d4x9fEggMSXA+APdAUrG/wBmzv4XfiO+PQXIYE9q3dw2HDeF943tPo/oN0lFZRy5hLzAMk0cJiQHP9QIV/VyhviFImdLXLWHQtJSocjw57g8QI+fvR90wNDPBUXkzGTMSBcXtMHFSXNt05hwjv0mqStIUkhSVAEEFwQbgg7giMjPi2y9g5jm+H3OCdIMFXSz1SV3IPZOgWkvlUO/hsQRtCtPF2599o7b036MCskum06W5lq4nUoJ4FvAseL8SmoIUQQQQSCCGIIcMRsQffGVlx7Ge10Wu+84+fWXX69pmfSzW8dWfW9trfUSlONNgN9m+Tx4pVt9fD9o8WXL7E/eje4RUNtns4Onjrva1nvr4womKKCCLEGxfcb6fbQ7k+odC7OeerD738lFai4u9udjctHqoPfghL2HzrNFQ1OSC6Js6B0xpPx2GSaqWO0kAnx7Kk+Co5aCG0u+r2bg3zjp3ourkzZU6im3SsFSQf0q7KwPcfExQMfoeqnLQQQpKiFOCkuN8pJYFwRe+thYZWaDi6GccrQbCwFLzhGUMoWDJdxYOTt8R3lymE+BEnMTyGgHPaHSUwq+oYVMGRtAEiJEsQJwRvu8ZG6TGRwVggcoYtYk/wAoAygP/KL+MVnE6rrVP7IskfPvP0ibjNc35Y71d2w+f+YBT0hDWzTDcA6IHFT2fkbBw/CG9Ji48SXwFdRk52r4kOXQKYGwfTMQl+4E3hz0RqFImTkixMvcfpUmzdxMR6ujCUKKlOs6OdSCx9w34xmCTstTLJ9tK0nvyqA+CYYzrdjZXidTRJxPEwkl0BR11Z3hTPxSWzmQnW4c/SD1kzthViw0O9yPlC+fT50rUezckah9HAexIcFtWMZiSLnle6iZIkomDMOyDsGIGzXjdWHA6Kbw8ePH4QtpalSEbNz/AMwQY0obJPu+cORzSSpM5wXUlf6Qf1D+0x4cIVspP/L590CTjx3QP7v2gqMfH6D5iD8aRG09GDKY3T57/wCIkDDV8B/cNOHh3bwMY+n9Kvd9YKjG0HZXlFkdVNAvGmSKfBVzCyimWANS6gf4ew5AvwiOOjs6zS1W7j3sHFr+6CDFpe7/ANp+UepxiVx8wYl6qT60QsdE6hwmcAAZUwWHsvdrkF/1fHwjSv6NT1KdMld9exYEC2t2Nh4HWIwxiV+oeR+kEl4sglgpzyB+Qiz77Jx2tIr8BKW5GqOjFXYpp5gILi1wzlvM68bx4rozVjSRNBYEdm78PC/2YOMSHFfkuPf9U/iX/wA4D71Is8MiHo5Uf+CZ3ZTbl98O6L96OOkE+mP4eplTBILlCyktKJuxt6h9xvoS1LOK/wAS/wDnA/8AW0f+T/kYGWo3KmjlCju6ulFL/wCZHv8ApHN/SHSyJk0T6daVqXaYhLu4Fpgt4HmEncxTziyD7fvgasVR+v4n5QrNKSpjenzzwT3xN1UqxsflvA1U5G3vvrGpxOX+r/ifpGkzFZY1f+1X0inwYmj/ANvm/wDK/X+RhRyhlZSkouS5CtwAzoSTtwhZU0xJLN3xorGJf8X9pgasYRwV5fvD8dTKMFBdEYuSHiZJZH1btkvC5synmomoICkFw514gsLuHHjDTpxXya1aZktCpaxZRVl7Q/pJLi3lFcOMj9KvdGhxbgn3/tFWTK59SYw29CdhdPkBDvfXwhigxBoJwUm2u45/SJqDCj6l6DpgsuBAWgyYAkImMjAIyICoq1EHUparte+hUdH5b9yYalBllLAqmKfe5W6VBXNLuNnbXVlcn/b71n3Af+xizYVTMnrVntKDufZRr4Pr9mNudRjZlxuUqBysIAGeay1Nd/VSB7mA8IQ1TS5qSlwAsKD6gKCS14dVuIlXqiwctv7ISSCN87hJ2APKEWKGwLu7Mbm3ba5uQzXOrCFIz3tpjc8WyKl7QVbfzIiLPnFmtwsNYNUl0k8wfOICpusKUC4pvk6d0X6MSZ2GqUZaVz3WEgZutBIQpIZK2PZJIdBuoXG2tf6PpqJJmmSUZRmLlD5RqSgnM3NokYHJ63A1FlHqlLmZ0KYoUlL37JIdO+YaJ4RTkVAdyoqVxVr4m5MbODDKclJTpLtxyDLNGEXFwTb6Pnj3BujeC9ZPmoyAlks4BAzAKcvoGv7t4tqOiKMwSAkjQr6pJGYEgpS/rKcEMG5m4hJ0DmFc+pTmbMAM3ABKmNuBCdOBjpEpCUhWZeQDMZji5zLPWMz2YzCzuX3uE5Up7QFpHnyN3UVVvscy6ZdHUy6iShADFUtJZKQXUV2OUMbhna9rR1HGsET1yxLp6GTKlls6pVIyjvmKklm0YAG3lQOmk3LV0aAe11ktUwbpUZiylJ5hC0g83jqfTDoPTTZiqpQKV2EwpUEukEDOCUqAWAAl2bK7t6wKKjL1m0vYMYJbK2JPrV9CpVdNJnSaxH4elJRLWULlU8pJC0zUIYLSS4ZSSDlSSFjVi8D0XISijU6VFRnrbIDmGQIYgpQsjcO3jDlNQmVIxCWnKoJlzly1ZlFaEy5iUlBzJYdkSgcqiPygWu8LfQ/iKUU84kFa+tVkSASxIBJcAtt74LVNw/xq+lBYcTzNx/YtMiuzEBqp3YOZiXJLOAZD8o5z6UZBl4imaoEZ5aQobhSUSwoeBPujoiFThPmTzLSkrDFCValkuUk6GzEAF78QY5n05mTairloN1FLgDR5iy4D7dkDwgLZZLRvDHddr4e3yF1FI64Ohh/MoJ+MF/0pbOcureulxchzys78GO8SujdKuVNmS2SFBRSQpKVMQ1mNtYd4pMmSwphLNgX6lAHBgdubRO5lNIpWIzQhKgxe6XDEOw3B5x0z0PdEaabRLXU08qYcwKVTEJUySH1IsI5TXomF1FPZUpTEDslQyhQHu846d0Cq5hwhZcplom5JhSzhKUS2d7ZWUoG4uUO6cwMbgow3SUS7TOjWFfh+vFHTFGXMGlS8xOgQzeuT2cur2jj/AE5waRLxkIky0CQUyZmRAAQUFKSSALMb+cdCpalalplnOpOdJVLz5VKWkolpS6eCmdlKKR2i5TmmUX0irUjHGKs6sklJOxzJCiw2Dmw2DCB3WmMPAoSS82P6fotKWApFEljdJ6mWOJBuu4s/PKfBT02wZEulWDTdWsgFKzKQnQgqZSTe20dFw3FZMukp1z55lIyskZXcjsk+oo//ACaNz4xS/STisubSBUolSSFMspKVEDLLyrSRZQA8Qp2EZuLE4qMtz5r5D0pRnknj2LhS8+yf8FN6GYHKnSlKmpQS4IKwS4uGHiIsM7oPK9mnEwWuhK2DkpHfcbWvxtBPQ7MSJM1S1FISUJsWspaH0uSApRYXtFzqMekSg/aUohCurBUwWCVkKzaAEtdzZrCNPw7V2eP1EfTlKWRxXvf8/I4rXYUlNYUBHYABy3YWHziSnC0E2lAuQAADcnQBtzw3aDYzWKm4lMyuc7DK+YmwUBp2jm5XMdOpKGXJlS+sEpKZXVrdnAngBAechgrtZzmJ7JWQXCEg1zjcqTPV/ZubHj0qcoqTb4tc9F8Tl+J4KaWeJZSEqBIJDsQUlQN9txBEwPEqwzJqVFnUpyAGFkmwSNALADYAQVEBfBGthszOPF0rrpdKwqTBU/GBAwREQxNEkKaMjVoyOCK1JSMhHBQP9wP/AKiH+JViVOkOAhRSoM97FJy+0LKIG5SHtFcoi5Wnikt3p7XwBHjD+RRicoL45VK1ZQKShaS2+ZBPLMY1dTdKhPSbVJ7vI9pKRSy6yphc6AFV8wDbO78wGsIV42oKWp+Lf2sn45osVTMEqWyQP0oHPbwGp7oqMw51FrgBgeIF38S58YpxKuQs893A5w+mQqWk5Um3DhaMq6BAAZCR4CDYTJKZaQe/uf798SK5PYjByv03T7mvjXoKyDh/SOSihm0kxCwVLUpMyXlcHshKVggEp7DWVos2JAhAZw4/H6RPwmQlFZLmTkZ5ImgrSQlQKHv2Sb22h90txfDV0qkU6JaZ+dBSU0/VEJD5gVe+PQ4NY4x9Gvr4mTkw88piDovjIp6laz6pFxftB9ItknpbLnLGecmSlI1aYos78ypT39m9yoG8c7kqcvt/mOk9H6nCBIkfiep6zL+dmFVmd1XBR2fVy6c4W2qTKsmLd1bry7FZ6TY1LmzpSpVkSlOHfMzpOZRYOpRBPkAAAAO14v06w6ck5a2UlYfKcy2udFDLoW1ZxqI+eq2YkrOQuAqzcAba30iydCE0ZVNFcUAZB1edcxAK817yiD6vHhHVfBbiXhJbexcVY3SJl1wM+lWqoploQtKyZgVkUBLbqxYkSwAFKAMoH2jHOsGrZUuRPK3XNUyJSWdCc/8AuTVE+0lIyp1ZS3bsgwz6bookrlfglSyCg9YETJiwF5i15hf1W0ivSUKCcxSoJKiymOUnkdCYOTt8k33H1NjKkJCU1eUAWHUks7kh8vMnVogYZOK6pLup1eer/WL7isvBeqnGUuRn6pfVkTqgq6zKcgyqVlPa420ijYICalK03CXJOwsQL98Qzk7LBLSUz1qKSAtTg6ByBv37O8S66qeyBrcgEcOAN2eDysQVtzbSIlXWm76+ERRwkxzD+rkS3AzFSyWLkZmUkHwB8zHRPQ/j9JJw9UufPkS1LnTVFEyYhJKClCQ4WRYse8Rz/HT+UFPoU/MfOA9C5NNNqEoqpiUS8iySqYJfay9kZybEqI8jHdzn0Ou4DjOHSphUKqnCZalpkhU6XnLkhUxRJcjK0tD3ypKrmZHLvSBicudja5qJiFSwZQC0qSUnLKQ5zAtq48Im9MsHo5EmWulmZlrWoKSKhE4BCQ79kOHJGp4xQ5qvzCdLD5QLhUaLlnbyLI+1fodKldKEdWjLNkApSodpSMwKUnIxUDYrygts+hvCLphj6JsnImYlZAA7JDEkpJYMLBtWu8NejtPhBppBqFSOtIPW5p09Kgc6m7KFN6mWKBiq0Z5nV+pnXkYk9nMcut9G1itYFFIv+9pzlJR6336brv8Acs3Q/EESqcBU1KCVKzDOlKmsNCeXdFilY/Shs0yWW/8AqPvdz3RSehlLTTKkJq1pTKyLLqX1YKgBlGbUX+ET+nFHQy0SvwZQVlS+syTlTQEjLlfMbEudOEXroYEtBF5XO3bFdTWA1q5gUAMyikggMzAEEG3Ee6LLjfTYz0pGZKCpDTWKe2okKUotoFKAVl2JUdwBz9OurX3joWP0GEIkTzIVLVMCT1WWdOUorcAdkluJvwipw3dze0uqWnjGOxOuj/JfIrkuaFTUsQQAo2I5DbvMMAmEuByiFKJBFhqPvhDtMVNVwdmzPNN5GuoRIg0tMCTEqWmBKkbplWvGRuRHkRYRS0TClQUNQQRD6gq5iAeqAWg3yn2DuDcEd+hbvhFkjdVrRuyruZEW+xPxLECol1BSiGLeqlO6U8Sdz4OY9w+l/f8A9fmfAQCRSEKHHYcDuT3fEgcYfUlKEgffnzjM1Wbw1tj1Y/p8W92w8lLQUywdnjxCYKBGKzVQuxTIlB7Ic2Fhbn98YqAkuu58RwhzjFbmVbTQd3GFipBGRWxzD3Q1g9ErypUbyqdmEFnUOYat9mJQukJs6QbtrcFydz+0AmKI2h0UMppKUvuTqTA6iWFCNpanggkuIkgDS0IcEl20fjDOtxicqQmQtQVKQ2UBKAeyCA6gHNidTzgMmnMBnyjtE0QQfwfMsfOLHRTBlABytpaFKH0PKJ9ObB2iUCxrKlh9R9+Mbqk9q6hoYFKUB7ufwjeepOZ9NdH4c4MEMtAZiQx2aK9iXR8FRWhYDi4bfdmiwLQhTa6CI1eAEnKlrRzRyFVLhcoIuyjuSATztsIBiVAlYtYjdtuEGp5jg8HjwzQm+sASLJWGlJcl48mSRoYPUTzEaBYSBow9t7C/ONp638I2Uu0DStiXSFWIuSGJ0UGIuOduUC2SgEqhzHgN4aU1DL0Icd5849w2m/LKv4vkIPkhac3dFsY9yaZTR6mPaZeZLHUfCMKWiYytENUFlxMSNIjSBEtIiTj3wjIwJjIkkphVB6eWC6idNG12/wAAbk8AYjgQ1weiJ7R0dwOemaNbNkUIuTMzFDdLaidh9K1yL/AbJ+vEuYZJTHktDQZIjzs5ucnJm3GKitqPEpiHi1TlRlGqvhv9POJ+gc6CKvilSVqJ46ch9/GBStliIOQrWBx+3hlW0rSwR7JDd2keYVS+14D5w1qZDy1Dl8LxY5UB1YjlkAtHsyQ6XEaiUzfe0bCpYEePlGlHkRlwQwkvpBEqI/zGi5u4jVNRxgqAslSqkc49XUDgfCIkpd4OqJIskoY+7aJMmSG134GIcklokSpg3faJOZPQoNqfKDTZJbNdu4RGTPTZyfL94OquS9u52/eCBNlzCnZxblx8OEQqmpCn1H3yg0yYVX1hfPN4hkojygWOusDmiDme0AmTYEKwB5gwIpgpmRoVxFEWeplWgSxyiYi4gUyS20C0GmOcKlNKTzc+ZMazJLFonSJTJSOAA90eVElxzEZm7kbS4IKHBcRNUlw43+MRQmD0q2LHQxKlXJDQWnESXaNUy2jcGL07Aqj3NHkamMgiCs4fS51N7Iur6RZ5ElhAMPw/IG4e88YYZYDVah5ZUuiCwYVijfdmoEbgR6lMbKYAk6C5hQYF2L1OVOUam57v8/CK+lBUrvsIk19QVKJO/uHDyg2FU79rwEGuEE+EMKSnYW2iemTZuMeSJUeYhVdXLUrcWH8x0it3J0iFwrZWqqlOQEN2XCrszP8ASE8yfePa1ZJbYB1d5+eniYjg838P3jZjGlRmSlbsKkExuJB1gZnE3sO4fvBU1RZnTruC/DUQQJ6iWRB0gx4iuLaS7Nsrk+kEFeBsg6/q8PP7aJOCy/GJVOx2ew46wvXiQ/SnmQT46xtTYkHDptxjjhstJ/T7v3gakl/2iRR43Ibtp8gT8xHk/GJPshPikj5mJII+ZXKItSkjWCTcWGwQPOIk3Eif077naOOPHgUxZjVVX/L7/pAjU/y+/wCkQSZ1sa5o1XN5jfj8xGuc8vfEHBZSrwwpJ2YhJOpAhQFHlttEikUSoZtFuAbets/jbuMDKNqiU6dlzKYxoFh9Rnlgn1h2Vd4+oY+MSWjIaadM0E7VoXTpWVXI6RqmJ86VmHOIIjrOGVKtw2494j2fLymIciYxhowWkcRp3cPvnyizHKnQMl3IeaMjYxkMlQUGNxAkGJCBCHQb6mAQtxmq9gd6vkPn5QyqKgS0FR20HE7CKvVLJJcuSbmJiu4SQIAqPfYRYKOnygDhC3CqZzm4ad/+PjD6RLiZMh8sJLTaK/0hrQV5fZljMrmrh5MP6osFXPEtClHRIJ7+UUKpnFQvcqVmV4XA8/gIu0kN0tz7FGolUaXci1azl/iUXPef/wBZv7RAvv6webJKlaWAtzOg91+94wUyn8W023P0jTEARQHsX8G7vOMAcs4goplasdz9B538Y2TSr2B2Hibk9wMRZwAo7tP8RsZR5atqO8bwU06iRYs7sx0AcC4tdxHvUKbQ2D/D5R1nA0ggPyLaQREhSiwBLfR42VKOnDKPAGDSFAAjKCNXIva3kYKyARo1/oV5GNerYst094+rRKTNfQACxy97+Bt8I1WcpskG9j4Pw3jmdRDXu1wN+T7xoqWXY2N/rEhenqi777+Uaplu+zHS13ZLt9IgkjhB15A+G8eGUfiNtdR7oOqXswdlfFn4cY1Wly/NJvwUAPhEWcBA+R8DaMyn7bURuuW+gZ8wbgRf4fGNSN9rK8CGV5aRxxjfffp749pRmCk8s48LKbwfyEZk270+IuPpGImlKgsbELA77KHntweOOLBhFc0wE6TOyrlMGh8f+w4RYVJikApBKQeyfVPBrp/4unwEXDCqzrZQV7Qsr+Yb+Nj4wjqoU96GsEr9EMBEKqlMX4/GGOWNJ0sKDQkmMULREqlnsfux2P3yiMQ3hHogjhksJJfTk0eRDRNtr7oyLt8gNqCoiTLjIyKGXIh4z7Hj8oRHWPIyLF6oSHeFj8sd5+MNpMeRkVSIRC6S/wD86+8fERShMPExkZGjovVfvEtT6yJCFnjEyUgMbb/WPIyNAVJEiSkt2RoNhEtFKhz2U6cBxjIyAZBpNkpDskeQ4GI0wfflGRkCcwCppG584wVCv1HzMZGQRBqKtf61eZjz8Uv9SvMxkZEknhqFfqPmY1VPV+o+ZjIyOINOsPE+calZ4mMjI5nHilHjGuY8YyMiCTwqjx48jIg4wiH3RPSZ3o/7RkZC+p/xsvw+uh4Y1VpGRkZI8QKj1/CNFRkZFhBg0jIyMgys/9k="/>
          <p:cNvSpPr>
            <a:spLocks noChangeAspect="1" noChangeArrowheads="1"/>
          </p:cNvSpPr>
          <p:nvPr/>
        </p:nvSpPr>
        <p:spPr bwMode="auto">
          <a:xfrm>
            <a:off x="155575" y="-1157288"/>
            <a:ext cx="3228975" cy="24193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5780" name="Picture 4" descr="http://s2.hubimg.com/u/3917969_f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76400"/>
            <a:ext cx="3733800" cy="2987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715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1676400" y="2133600"/>
            <a:ext cx="5791200" cy="3124200"/>
          </a:xfrm>
          <a:prstGeom prst="roundRect">
            <a:avLst/>
          </a:prstGeom>
          <a:solidFill>
            <a:schemeClr val="bg1"/>
          </a:solidFill>
          <a:ln w="38100" cap="flat" cmpd="sng" algn="ctr">
            <a:solidFill>
              <a:schemeClr val="tx1"/>
            </a:solidFill>
            <a:prstDash val="solid"/>
            <a:round/>
            <a:headEnd type="none" w="med" len="med"/>
            <a:tailEnd type="none" w="med" len="med"/>
          </a:ln>
          <a:effectLst>
            <a:innerShdw blurRad="114300">
              <a:prstClr val="black"/>
            </a:innerShdw>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a:t>M</a:t>
            </a:r>
            <a:r>
              <a:rPr lang="en-US" dirty="0" smtClean="0"/>
              <a:t>any </a:t>
            </a:r>
            <a:r>
              <a:rPr lang="en-US" dirty="0"/>
              <a:t>s</a:t>
            </a:r>
            <a:r>
              <a:rPr lang="en-US" dirty="0" smtClean="0"/>
              <a:t>ources</a:t>
            </a:r>
            <a:endParaRPr lang="en-US" dirty="0"/>
          </a:p>
        </p:txBody>
      </p:sp>
      <p:sp>
        <p:nvSpPr>
          <p:cNvPr id="4" name="Slide Number Placeholder 3"/>
          <p:cNvSpPr>
            <a:spLocks noGrp="1"/>
          </p:cNvSpPr>
          <p:nvPr>
            <p:ph type="sldNum" idx="12"/>
          </p:nvPr>
        </p:nvSpPr>
        <p:spPr/>
        <p:txBody>
          <a:bodyPr/>
          <a:lstStyle/>
          <a:p>
            <a:pPr>
              <a:defRPr/>
            </a:pPr>
            <a:fld id="{119C8171-7B10-4481-AEC5-8542349D961D}" type="slidenum">
              <a:rPr lang="en-US" smtClean="0"/>
              <a:pPr>
                <a:defRPr/>
              </a:pPr>
              <a:t>35</a:t>
            </a:fld>
            <a:endParaRPr lang="en-US"/>
          </a:p>
        </p:txBody>
      </p:sp>
      <p:pic>
        <p:nvPicPr>
          <p:cNvPr id="5" name="Picture 2" descr="http://www.amctheatres.com/Media/Default/food-and-drink/freestyle-flavo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357" y="2470404"/>
            <a:ext cx="5407123" cy="16002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bwMode="auto">
          <a:xfrm>
            <a:off x="3995928" y="4480560"/>
            <a:ext cx="1143000" cy="510778"/>
          </a:xfrm>
          <a:prstGeom prst="roundRect">
            <a:avLst/>
          </a:prstGeom>
          <a:solidFill>
            <a:srgbClr val="FF0000"/>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sz="2400" b="0" i="0" u="none" strike="noStrike" cap="none" normalizeH="0" baseline="0" dirty="0" smtClean="0">
                <a:ln>
                  <a:noFill/>
                </a:ln>
                <a:effectLst>
                  <a:outerShdw blurRad="38100" dist="38100" dir="2700000" algn="tl">
                    <a:srgbClr val="000000">
                      <a:alpha val="43137"/>
                    </a:srgbClr>
                  </a:outerShdw>
                </a:effectLst>
                <a:latin typeface="Arial" charset="0"/>
              </a:rPr>
              <a:t>Select</a:t>
            </a:r>
          </a:p>
        </p:txBody>
      </p:sp>
      <p:sp>
        <p:nvSpPr>
          <p:cNvPr id="3" name="Striped Right Arrow 2"/>
          <p:cNvSpPr/>
          <p:nvPr/>
        </p:nvSpPr>
        <p:spPr bwMode="auto">
          <a:xfrm rot="5400000">
            <a:off x="2082530" y="1485900"/>
            <a:ext cx="1143000" cy="609600"/>
          </a:xfrm>
          <a:prstGeom prst="stripedRightArrow">
            <a:avLst>
              <a:gd name="adj1" fmla="val 34043"/>
              <a:gd name="adj2" fmla="val 51596"/>
            </a:avLst>
          </a:prstGeom>
          <a:solidFill>
            <a:srgbClr val="00CC00"/>
          </a:solidFill>
          <a:ln>
            <a:solidFill>
              <a:schemeClr val="tx1"/>
            </a:solidFill>
          </a:ln>
          <a:effectLst>
            <a:outerShdw blurRad="76200" dir="13500000" sy="23000" kx="1200000" algn="br" rotWithShape="0">
              <a:prstClr val="black">
                <a:alpha val="20000"/>
              </a:prstClr>
            </a:outerShdw>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7485885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apezoid 6"/>
          <p:cNvSpPr/>
          <p:nvPr/>
        </p:nvSpPr>
        <p:spPr bwMode="auto">
          <a:xfrm>
            <a:off x="0" y="3352800"/>
            <a:ext cx="9144000" cy="2667000"/>
          </a:xfrm>
          <a:prstGeom prst="trapezoid">
            <a:avLst>
              <a:gd name="adj" fmla="val 74605"/>
            </a:avLst>
          </a:prstGeom>
          <a:solidFill>
            <a:srgbClr val="99CC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smtClean="0"/>
              <a:t>End User Preference/Application</a:t>
            </a:r>
            <a:endParaRPr lang="en-US" dirty="0"/>
          </a:p>
        </p:txBody>
      </p:sp>
      <p:sp>
        <p:nvSpPr>
          <p:cNvPr id="4" name="Slide Number Placeholder 3"/>
          <p:cNvSpPr>
            <a:spLocks noGrp="1"/>
          </p:cNvSpPr>
          <p:nvPr>
            <p:ph type="sldNum" idx="12"/>
          </p:nvPr>
        </p:nvSpPr>
        <p:spPr/>
        <p:txBody>
          <a:bodyPr/>
          <a:lstStyle/>
          <a:p>
            <a:pPr>
              <a:defRPr/>
            </a:pPr>
            <a:fld id="{119C8171-7B10-4481-AEC5-8542349D961D}" type="slidenum">
              <a:rPr lang="en-US" smtClean="0"/>
              <a:pPr>
                <a:defRPr/>
              </a:pPr>
              <a:t>36</a:t>
            </a:fld>
            <a:endParaRPr lang="en-US"/>
          </a:p>
        </p:txBody>
      </p:sp>
      <p:pic>
        <p:nvPicPr>
          <p:cNvPr id="5" name="Picture 2" descr="http://farm8.staticflickr.com/7019/6731732513_212229ff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828800"/>
            <a:ext cx="3990975" cy="2657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Oval 5"/>
          <p:cNvSpPr/>
          <p:nvPr/>
        </p:nvSpPr>
        <p:spPr>
          <a:xfrm>
            <a:off x="3962400" y="2819400"/>
            <a:ext cx="3048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6724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ent Arrow 7"/>
          <p:cNvSpPr/>
          <p:nvPr/>
        </p:nvSpPr>
        <p:spPr bwMode="auto">
          <a:xfrm rot="5400000">
            <a:off x="6018627" y="3878931"/>
            <a:ext cx="1538537" cy="1524000"/>
          </a:xfrm>
          <a:prstGeom prst="bentArrow">
            <a:avLst>
              <a:gd name="adj1" fmla="val 21808"/>
              <a:gd name="adj2" fmla="val 25000"/>
              <a:gd name="adj3" fmla="val 25000"/>
              <a:gd name="adj4" fmla="val 43750"/>
            </a:avLst>
          </a:prstGeom>
          <a:solidFill>
            <a:srgbClr val="92D050"/>
          </a:solidFill>
          <a:ln>
            <a:solidFill>
              <a:schemeClr val="tx1"/>
            </a:solidFill>
          </a:ln>
          <a:effectLst>
            <a:outerShdw blurRad="76200" dir="13500000" sy="23000" kx="1200000" algn="br" rotWithShape="0">
              <a:prstClr val="black">
                <a:alpha val="20000"/>
              </a:prstClr>
            </a:outerShdw>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smtClean="0"/>
              <a:t>Output/Display</a:t>
            </a:r>
            <a:endParaRPr lang="en-US" dirty="0"/>
          </a:p>
        </p:txBody>
      </p:sp>
      <p:sp>
        <p:nvSpPr>
          <p:cNvPr id="4" name="Slide Number Placeholder 3"/>
          <p:cNvSpPr>
            <a:spLocks noGrp="1"/>
          </p:cNvSpPr>
          <p:nvPr>
            <p:ph type="sldNum" idx="12"/>
          </p:nvPr>
        </p:nvSpPr>
        <p:spPr/>
        <p:txBody>
          <a:bodyPr/>
          <a:lstStyle/>
          <a:p>
            <a:pPr>
              <a:defRPr/>
            </a:pPr>
            <a:fld id="{119C8171-7B10-4481-AEC5-8542349D961D}" type="slidenum">
              <a:rPr lang="en-US" smtClean="0"/>
              <a:pPr>
                <a:defRPr/>
              </a:pPr>
              <a:t>37</a:t>
            </a:fld>
            <a:endParaRPr lang="en-US"/>
          </a:p>
        </p:txBody>
      </p:sp>
      <p:pic>
        <p:nvPicPr>
          <p:cNvPr id="5" name="Picture 4" descr="https://encrypted-tbn1.gstatic.com/images?q=tbn:ANd9GcRiNK57FV2Msey4djy8q_KqxFvs_ZTbCBfxGGv7jGXQbctWpBij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523999"/>
            <a:ext cx="2626079" cy="35194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Bent Arrow 6"/>
          <p:cNvSpPr/>
          <p:nvPr/>
        </p:nvSpPr>
        <p:spPr bwMode="auto">
          <a:xfrm rot="10800000" flipH="1">
            <a:off x="1674778" y="2819400"/>
            <a:ext cx="2590800" cy="1524000"/>
          </a:xfrm>
          <a:prstGeom prst="bentArrow">
            <a:avLst>
              <a:gd name="adj1" fmla="val 18739"/>
              <a:gd name="adj2" fmla="val 20826"/>
              <a:gd name="adj3" fmla="val 33870"/>
              <a:gd name="adj4" fmla="val 64098"/>
            </a:avLst>
          </a:prstGeom>
          <a:solidFill>
            <a:srgbClr val="FFC000"/>
          </a:solidFill>
          <a:ln>
            <a:solidFill>
              <a:schemeClr val="tx1"/>
            </a:solidFill>
          </a:ln>
          <a:effectLst>
            <a:outerShdw blurRad="50800" dist="38100" dir="8100000" algn="tr" rotWithShape="0">
              <a:prstClr val="black">
                <a:alpha val="40000"/>
              </a:prstClr>
            </a:outerShdw>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TextBox 5"/>
          <p:cNvSpPr txBox="1"/>
          <p:nvPr/>
        </p:nvSpPr>
        <p:spPr bwMode="auto">
          <a:xfrm>
            <a:off x="228600" y="1222443"/>
            <a:ext cx="2960451" cy="1938992"/>
          </a:xfrm>
          <a:prstGeom prst="rect">
            <a:avLst/>
          </a:prstGeom>
          <a:solidFill>
            <a:srgbClr val="FFC000"/>
          </a:solidFill>
          <a:ln>
            <a:solidFill>
              <a:schemeClr val="tx1"/>
            </a:solidFill>
          </a:ln>
          <a:effectLst>
            <a:outerShdw blurRad="50800" dist="38100" dir="13500000" algn="br" rotWithShape="0">
              <a:prstClr val="black">
                <a:alpha val="40000"/>
              </a:prstClr>
            </a:outerShdw>
          </a:effectLst>
          <a:extLst/>
        </p:spPr>
        <p:txBody>
          <a:bodyPr wrap="square" rtlCol="0">
            <a:spAutoFit/>
          </a:bodyPr>
          <a:lstStyle/>
          <a:p>
            <a:pPr>
              <a:buFontTx/>
              <a:buNone/>
            </a:pPr>
            <a:r>
              <a:rPr lang="en-US" sz="2000" b="1" dirty="0" smtClean="0">
                <a:solidFill>
                  <a:schemeClr val="tx2"/>
                </a:solidFill>
                <a:latin typeface="+mn-lt"/>
              </a:rPr>
              <a:t>From many sources, just the right mix of ingredients gives the end user what he/she desires for their particular purposes.</a:t>
            </a:r>
            <a:endParaRPr lang="en-US" sz="2000" b="1" dirty="0">
              <a:solidFill>
                <a:schemeClr val="tx2"/>
              </a:solidFill>
              <a:latin typeface="+mn-lt"/>
            </a:endParaRPr>
          </a:p>
        </p:txBody>
      </p:sp>
      <p:sp>
        <p:nvSpPr>
          <p:cNvPr id="9" name="TextBox 8"/>
          <p:cNvSpPr txBox="1"/>
          <p:nvPr/>
        </p:nvSpPr>
        <p:spPr bwMode="auto">
          <a:xfrm>
            <a:off x="6934200" y="3161435"/>
            <a:ext cx="1524000" cy="1015663"/>
          </a:xfrm>
          <a:prstGeom prst="rect">
            <a:avLst/>
          </a:prstGeom>
          <a:solidFill>
            <a:srgbClr val="92D050"/>
          </a:solidFill>
          <a:ln>
            <a:solidFill>
              <a:schemeClr val="tx1"/>
            </a:solidFill>
          </a:ln>
          <a:effectLst>
            <a:outerShdw blurRad="50800" dist="38100" dir="13500000" algn="br" rotWithShape="0">
              <a:prstClr val="black">
                <a:alpha val="40000"/>
              </a:prstClr>
            </a:outerShdw>
          </a:effectLst>
          <a:extLst/>
        </p:spPr>
        <p:txBody>
          <a:bodyPr wrap="square" rtlCol="0">
            <a:spAutoFit/>
          </a:bodyPr>
          <a:lstStyle/>
          <a:p>
            <a:pPr>
              <a:buFontTx/>
              <a:buNone/>
            </a:pPr>
            <a:r>
              <a:rPr lang="en-US" sz="2000" b="1" dirty="0" smtClean="0">
                <a:solidFill>
                  <a:schemeClr val="tx2"/>
                </a:solidFill>
                <a:latin typeface="+mn-lt"/>
              </a:rPr>
              <a:t>Now what do they do with it?</a:t>
            </a:r>
            <a:endParaRPr lang="en-US" sz="2000" b="1" dirty="0">
              <a:solidFill>
                <a:schemeClr val="tx2"/>
              </a:solidFill>
              <a:latin typeface="+mn-lt"/>
            </a:endParaRPr>
          </a:p>
        </p:txBody>
      </p:sp>
    </p:spTree>
    <p:extLst>
      <p:ext uri="{BB962C8B-B14F-4D97-AF65-F5344CB8AC3E}">
        <p14:creationId xmlns:p14="http://schemas.microsoft.com/office/powerpoint/2010/main" val="36692805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Consumption/Use</a:t>
            </a:r>
            <a:endParaRPr lang="en-US" dirty="0"/>
          </a:p>
        </p:txBody>
      </p:sp>
      <p:sp>
        <p:nvSpPr>
          <p:cNvPr id="4" name="Slide Number Placeholder 3"/>
          <p:cNvSpPr>
            <a:spLocks noGrp="1"/>
          </p:cNvSpPr>
          <p:nvPr>
            <p:ph type="sldNum" idx="12"/>
          </p:nvPr>
        </p:nvSpPr>
        <p:spPr/>
        <p:txBody>
          <a:bodyPr/>
          <a:lstStyle/>
          <a:p>
            <a:pPr>
              <a:defRPr/>
            </a:pPr>
            <a:fld id="{119C8171-7B10-4481-AEC5-8542349D961D}" type="slidenum">
              <a:rPr lang="en-US" smtClean="0"/>
              <a:pPr>
                <a:defRPr/>
              </a:pPr>
              <a:t>38</a:t>
            </a:fld>
            <a:endParaRPr lang="en-US"/>
          </a:p>
        </p:txBody>
      </p:sp>
      <p:pic>
        <p:nvPicPr>
          <p:cNvPr id="84994" name="Picture 2" descr="http://www.solarnavigator.net/solar_cola/cola_images/coca_cola_camel_drinking_from_bott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71600"/>
            <a:ext cx="3365467" cy="27710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07267"/>
            <a:ext cx="3647228" cy="27354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33096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533400" y="1233487"/>
            <a:ext cx="8050213" cy="4391025"/>
          </a:xfrm>
        </p:spPr>
        <p:txBody>
          <a:bodyPr/>
          <a:lstStyle/>
          <a:p>
            <a:r>
              <a:rPr lang="en-US" sz="2400" dirty="0" smtClean="0"/>
              <a:t>Many Sources of Surveillance Data </a:t>
            </a:r>
          </a:p>
          <a:p>
            <a:pPr lvl="1"/>
            <a:r>
              <a:rPr lang="en-US" sz="2000" b="0" dirty="0" smtClean="0"/>
              <a:t>(</a:t>
            </a:r>
            <a:r>
              <a:rPr lang="en-US" sz="2000" b="0" i="1" dirty="0" smtClean="0"/>
              <a:t>i.e. kinds of soda</a:t>
            </a:r>
            <a:r>
              <a:rPr lang="en-US" sz="2000" b="0" dirty="0" smtClean="0"/>
              <a:t>)</a:t>
            </a:r>
          </a:p>
          <a:p>
            <a:r>
              <a:rPr lang="en-US" sz="2400" dirty="0" smtClean="0"/>
              <a:t>Type(s) of data source is selected based on what the end user wants </a:t>
            </a:r>
          </a:p>
          <a:p>
            <a:pPr lvl="1"/>
            <a:r>
              <a:rPr lang="en-US" sz="2000" b="0" dirty="0" smtClean="0"/>
              <a:t>(</a:t>
            </a:r>
            <a:r>
              <a:rPr lang="en-US" sz="2000" b="0" i="1" dirty="0" smtClean="0"/>
              <a:t>i.e. Coke Zero based</a:t>
            </a:r>
            <a:r>
              <a:rPr lang="en-US" sz="2000" b="0" dirty="0" smtClean="0"/>
              <a:t>)</a:t>
            </a:r>
          </a:p>
          <a:p>
            <a:r>
              <a:rPr lang="en-US" sz="2400" dirty="0" smtClean="0"/>
              <a:t>Output/Display of information can be a combination of data from several sources </a:t>
            </a:r>
          </a:p>
          <a:p>
            <a:pPr lvl="1"/>
            <a:r>
              <a:rPr lang="en-US" sz="2000" b="0" dirty="0" smtClean="0"/>
              <a:t>(e.g. Lemon-flavored Coke Zero)</a:t>
            </a:r>
          </a:p>
          <a:p>
            <a:r>
              <a:rPr lang="en-US" sz="2400" dirty="0" smtClean="0"/>
              <a:t>Use of the information is based on specific procedures defined by the user </a:t>
            </a:r>
          </a:p>
          <a:p>
            <a:pPr lvl="1"/>
            <a:r>
              <a:rPr lang="en-US" sz="2000" b="0" i="1" dirty="0" smtClean="0"/>
              <a:t>(i.e. tilt head back and drink or pour it into a recipe)</a:t>
            </a:r>
          </a:p>
          <a:p>
            <a:pPr marL="0" indent="0">
              <a:buNone/>
            </a:pPr>
            <a:endParaRPr lang="en-US" sz="2400" dirty="0"/>
          </a:p>
        </p:txBody>
      </p:sp>
      <p:sp>
        <p:nvSpPr>
          <p:cNvPr id="4" name="Slide Number Placeholder 3"/>
          <p:cNvSpPr>
            <a:spLocks noGrp="1"/>
          </p:cNvSpPr>
          <p:nvPr>
            <p:ph type="sldNum" idx="12"/>
          </p:nvPr>
        </p:nvSpPr>
        <p:spPr/>
        <p:txBody>
          <a:bodyPr/>
          <a:lstStyle/>
          <a:p>
            <a:pPr>
              <a:defRPr/>
            </a:pPr>
            <a:fld id="{119C8171-7B10-4481-AEC5-8542349D961D}" type="slidenum">
              <a:rPr lang="en-US" smtClean="0"/>
              <a:pPr>
                <a:defRPr/>
              </a:pPr>
              <a:t>39</a:t>
            </a:fld>
            <a:endParaRPr lang="en-US"/>
          </a:p>
        </p:txBody>
      </p:sp>
    </p:spTree>
    <p:extLst>
      <p:ext uri="{BB962C8B-B14F-4D97-AF65-F5344CB8AC3E}">
        <p14:creationId xmlns:p14="http://schemas.microsoft.com/office/powerpoint/2010/main" val="9480927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10695">
            <a:off x="5073799" y="468713"/>
            <a:ext cx="3338115" cy="4038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3298" name="Rectangle 2"/>
          <p:cNvSpPr>
            <a:spLocks noGrp="1" noChangeArrowheads="1"/>
          </p:cNvSpPr>
          <p:nvPr>
            <p:ph type="title"/>
          </p:nvPr>
        </p:nvSpPr>
        <p:spPr/>
        <p:txBody>
          <a:bodyPr/>
          <a:lstStyle/>
          <a:p>
            <a:r>
              <a:rPr lang="en-US" sz="3200" dirty="0" smtClean="0">
                <a:effectLst>
                  <a:outerShdw blurRad="38100" dist="38100" dir="2700000" algn="tl">
                    <a:srgbClr val="000000">
                      <a:alpha val="43137"/>
                    </a:srgbClr>
                  </a:outerShdw>
                </a:effectLst>
              </a:rPr>
              <a:t>Reporting</a:t>
            </a:r>
          </a:p>
        </p:txBody>
      </p:sp>
      <p:sp>
        <p:nvSpPr>
          <p:cNvPr id="183299" name="Rectangle 3"/>
          <p:cNvSpPr>
            <a:spLocks noGrp="1" noChangeArrowheads="1"/>
          </p:cNvSpPr>
          <p:nvPr>
            <p:ph type="body" idx="1"/>
          </p:nvPr>
        </p:nvSpPr>
        <p:spPr>
          <a:xfrm>
            <a:off x="549275" y="1236663"/>
            <a:ext cx="4937125" cy="1582737"/>
          </a:xfrm>
        </p:spPr>
        <p:txBody>
          <a:bodyPr/>
          <a:lstStyle/>
          <a:p>
            <a:r>
              <a:rPr lang="en-US" sz="2400" dirty="0" smtClean="0"/>
              <a:t>Voluntary</a:t>
            </a:r>
          </a:p>
          <a:p>
            <a:r>
              <a:rPr lang="en-US" sz="2400" dirty="0" smtClean="0"/>
              <a:t>Electronic</a:t>
            </a:r>
          </a:p>
          <a:p>
            <a:r>
              <a:rPr lang="en-US" sz="2400" dirty="0" smtClean="0"/>
              <a:t>Hardcopy Form</a:t>
            </a:r>
          </a:p>
          <a:p>
            <a:r>
              <a:rPr lang="en-US" sz="2400" dirty="0" smtClean="0"/>
              <a:t>Smart phone compatible</a:t>
            </a:r>
          </a:p>
        </p:txBody>
      </p:sp>
      <p:pic>
        <p:nvPicPr>
          <p:cNvPr id="219138" name="Picture 2" descr="https://encrypted-tbn1.gstatic.com/images?q=tbn:ANd9GcT5d6H7nD2rT-3SneGewYShVHf8onNXPrnnEIRQcD4PBT0UVfm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47634">
            <a:off x="6210508" y="3076025"/>
            <a:ext cx="2287240" cy="2945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12486" y="5029200"/>
            <a:ext cx="5638800" cy="461665"/>
          </a:xfrm>
          <a:prstGeom prst="rect">
            <a:avLst/>
          </a:prstGeom>
        </p:spPr>
        <p:txBody>
          <a:bodyPr wrap="square">
            <a:spAutoFit/>
          </a:bodyPr>
          <a:lstStyle/>
          <a:p>
            <a:pPr algn="ctr"/>
            <a:r>
              <a:rPr lang="en-US" b="1" dirty="0">
                <a:solidFill>
                  <a:srgbClr val="C00000"/>
                </a:solidFill>
                <a:effectLst>
                  <a:outerShdw blurRad="38100" dist="38100" dir="2700000" algn="tl">
                    <a:srgbClr val="000000">
                      <a:alpha val="43137"/>
                    </a:srgbClr>
                  </a:outerShdw>
                </a:effectLst>
                <a:latin typeface="+mj-lt"/>
              </a:rPr>
              <a:t>http://wildlife.faa.gov/strikenew.aspx</a:t>
            </a:r>
          </a:p>
        </p:txBody>
      </p:sp>
    </p:spTree>
    <p:extLst>
      <p:ext uri="{BB962C8B-B14F-4D97-AF65-F5344CB8AC3E}">
        <p14:creationId xmlns:p14="http://schemas.microsoft.com/office/powerpoint/2010/main" val="40052774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54"/>
          <p:cNvSpPr>
            <a:spLocks noChangeArrowheads="1"/>
          </p:cNvSpPr>
          <p:nvPr/>
        </p:nvSpPr>
        <p:spPr bwMode="auto">
          <a:xfrm>
            <a:off x="152400" y="1752600"/>
            <a:ext cx="8839200" cy="1295400"/>
          </a:xfrm>
          <a:prstGeom prst="rect">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521369" name="Group 153"/>
          <p:cNvGraphicFramePr>
            <a:graphicFrameLocks noGrp="1"/>
          </p:cNvGraphicFramePr>
          <p:nvPr/>
        </p:nvGraphicFramePr>
        <p:xfrm>
          <a:off x="190500" y="304800"/>
          <a:ext cx="8763000" cy="5605507"/>
        </p:xfrm>
        <a:graphic>
          <a:graphicData uri="http://schemas.openxmlformats.org/drawingml/2006/table">
            <a:tbl>
              <a:tblPr/>
              <a:tblGrid>
                <a:gridCol w="657225"/>
                <a:gridCol w="949325"/>
                <a:gridCol w="949325"/>
                <a:gridCol w="6207125"/>
              </a:tblGrid>
              <a:tr h="335261">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1" i="0" u="none" strike="noStrike" cap="none" normalizeH="0" baseline="0" smtClean="0">
                          <a:ln>
                            <a:noFill/>
                          </a:ln>
                          <a:solidFill>
                            <a:schemeClr val="tx1"/>
                          </a:solidFill>
                          <a:effectLst/>
                          <a:latin typeface="Calibri" pitchFamily="34" charset="0"/>
                        </a:rPr>
                        <a:t>Band name</a:t>
                      </a:r>
                      <a:endParaRPr kumimoji="0" lang="en-GB" sz="800" b="0" i="0" u="none" strike="noStrike" cap="none" normalizeH="0" baseline="0" smtClean="0">
                        <a:ln>
                          <a:noFill/>
                        </a:ln>
                        <a:solidFill>
                          <a:schemeClr val="tx1"/>
                        </a:solidFill>
                        <a:effectLst/>
                        <a:latin typeface="Calibri" pitchFamily="34" charset="0"/>
                      </a:endParaRPr>
                    </a:p>
                  </a:txBody>
                  <a:tcPr marT="45717" marB="45717" anchor="ctr" horzOverflow="overflow">
                    <a:lnL cap="flat">
                      <a:noFill/>
                    </a:lnL>
                    <a:lnR>
                      <a:noFill/>
                    </a:lnR>
                    <a:lnT cap="fla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1" i="0" u="none" strike="noStrike" cap="none" normalizeH="0" baseline="0" smtClean="0">
                          <a:ln>
                            <a:noFill/>
                          </a:ln>
                          <a:solidFill>
                            <a:schemeClr val="tx1"/>
                          </a:solidFill>
                          <a:effectLst/>
                          <a:latin typeface="Calibri" pitchFamily="34" charset="0"/>
                        </a:rPr>
                        <a:t>Frequency range</a:t>
                      </a:r>
                      <a:endParaRPr kumimoji="0" lang="en-GB" sz="800" b="0" i="0" u="none" strike="noStrike" cap="none" normalizeH="0" baseline="0" smtClean="0">
                        <a:ln>
                          <a:noFill/>
                        </a:ln>
                        <a:solidFill>
                          <a:schemeClr val="tx1"/>
                        </a:solidFill>
                        <a:effectLst/>
                        <a:latin typeface="Calibri" pitchFamily="34" charset="0"/>
                      </a:endParaRPr>
                    </a:p>
                  </a:txBody>
                  <a:tcPr marT="45717" marB="45717" anchor="ctr" horzOverflow="overflow">
                    <a:lnL>
                      <a:noFill/>
                    </a:lnL>
                    <a:lnR>
                      <a:noFill/>
                    </a:lnR>
                    <a:lnT cap="fla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1" i="0" u="none" strike="noStrike" cap="none" normalizeH="0" baseline="0" smtClean="0">
                          <a:ln>
                            <a:noFill/>
                          </a:ln>
                          <a:solidFill>
                            <a:schemeClr val="tx1"/>
                          </a:solidFill>
                          <a:effectLst/>
                          <a:latin typeface="Calibri" pitchFamily="34" charset="0"/>
                        </a:rPr>
                        <a:t>Wavelength range</a:t>
                      </a:r>
                      <a:endParaRPr kumimoji="0" lang="en-GB" sz="800" b="0" i="0" u="none" strike="noStrike" cap="none" normalizeH="0" baseline="0" smtClean="0">
                        <a:ln>
                          <a:noFill/>
                        </a:ln>
                        <a:solidFill>
                          <a:schemeClr val="tx1"/>
                        </a:solidFill>
                        <a:effectLst/>
                        <a:latin typeface="Calibri" pitchFamily="34" charset="0"/>
                      </a:endParaRPr>
                    </a:p>
                  </a:txBody>
                  <a:tcPr marT="45717" marB="45717" anchor="ctr" horzOverflow="overflow">
                    <a:lnL>
                      <a:noFill/>
                    </a:lnL>
                    <a:lnR>
                      <a:noFill/>
                    </a:lnR>
                    <a:lnT cap="fla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1" i="0" u="none" strike="noStrike" cap="none" normalizeH="0" baseline="0" smtClean="0">
                          <a:ln>
                            <a:noFill/>
                          </a:ln>
                          <a:solidFill>
                            <a:schemeClr val="tx1"/>
                          </a:solidFill>
                          <a:effectLst/>
                          <a:latin typeface="Calibri" pitchFamily="34" charset="0"/>
                        </a:rPr>
                        <a:t>Notes</a:t>
                      </a:r>
                      <a:endParaRPr kumimoji="0" lang="en-GB" sz="800" b="0" i="0" u="none" strike="noStrike" cap="none" normalizeH="0" baseline="0" smtClean="0">
                        <a:ln>
                          <a:noFill/>
                        </a:ln>
                        <a:solidFill>
                          <a:schemeClr val="tx1"/>
                        </a:solidFill>
                        <a:effectLst/>
                        <a:latin typeface="Calibri" pitchFamily="34" charset="0"/>
                      </a:endParaRPr>
                    </a:p>
                  </a:txBody>
                  <a:tcPr marT="45717" marB="45717" anchor="ctr" horzOverflow="overflow">
                    <a:lnL>
                      <a:noFill/>
                    </a:lnL>
                    <a:lnR cap="flat">
                      <a:noFill/>
                    </a:lnR>
                    <a:lnT cap="flat">
                      <a:noFill/>
                    </a:lnT>
                    <a:lnB>
                      <a:noFill/>
                    </a:lnB>
                    <a:lnTlToBr>
                      <a:noFill/>
                    </a:lnTlToBr>
                    <a:lnBlToTr>
                      <a:noFill/>
                    </a:lnBlToTr>
                    <a:noFill/>
                  </a:tcPr>
                </a:tc>
              </a:tr>
              <a:tr h="331769">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HF</a:t>
                      </a:r>
                    </a:p>
                  </a:txBody>
                  <a:tcPr marT="45717" marB="45717" anchor="ctr" horzOverflow="overflow">
                    <a:lnL cap="flat">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3–30 MHz</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10–100 m</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coastal radar systems, over-the-horizon radar (OTH) radars; 'high frequency'</a:t>
                      </a:r>
                    </a:p>
                  </a:txBody>
                  <a:tcPr marT="45717" marB="45717" anchor="ctr" horzOverflow="overflow">
                    <a:lnL>
                      <a:noFill/>
                    </a:lnL>
                    <a:lnR cap="flat">
                      <a:noFill/>
                    </a:lnR>
                    <a:lnT>
                      <a:noFill/>
                    </a:lnT>
                    <a:lnB>
                      <a:noFill/>
                    </a:lnB>
                    <a:lnTlToBr>
                      <a:noFill/>
                    </a:lnTlToBr>
                    <a:lnBlToTr>
                      <a:noFill/>
                    </a:lnBlToTr>
                    <a:noFill/>
                  </a:tcPr>
                </a:tc>
              </a:tr>
              <a:tr h="213348">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P</a:t>
                      </a:r>
                    </a:p>
                  </a:txBody>
                  <a:tcPr marT="45717" marB="45717" anchor="ctr" horzOverflow="overflow">
                    <a:lnL cap="flat">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&lt; 300 MHz</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1 m+</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'P' for 'previous', applied retrospectively to early radar systems</a:t>
                      </a:r>
                    </a:p>
                  </a:txBody>
                  <a:tcPr marT="45717" marB="45717" anchor="ctr" horzOverflow="overflow">
                    <a:lnL>
                      <a:noFill/>
                    </a:lnL>
                    <a:lnR cap="flat">
                      <a:noFill/>
                    </a:lnR>
                    <a:lnT>
                      <a:noFill/>
                    </a:lnT>
                    <a:lnB>
                      <a:noFill/>
                    </a:lnB>
                    <a:lnTlToBr>
                      <a:noFill/>
                    </a:lnTlToBr>
                    <a:lnBlToTr>
                      <a:noFill/>
                    </a:lnBlToTr>
                    <a:noFill/>
                  </a:tcPr>
                </a:tc>
              </a:tr>
              <a:tr h="213348">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VHF</a:t>
                      </a:r>
                    </a:p>
                  </a:txBody>
                  <a:tcPr marT="45717" marB="45717" anchor="ctr" horzOverflow="overflow">
                    <a:lnL cap="flat">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30–300 MHz</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1–10 m</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Very long range, ground penetrating; 'very high frequency'</a:t>
                      </a:r>
                    </a:p>
                  </a:txBody>
                  <a:tcPr marT="45717" marB="45717" anchor="ctr" horzOverflow="overflow">
                    <a:lnL>
                      <a:noFill/>
                    </a:lnL>
                    <a:lnR cap="flat">
                      <a:noFill/>
                    </a:lnR>
                    <a:lnT>
                      <a:noFill/>
                    </a:lnT>
                    <a:lnB>
                      <a:noFill/>
                    </a:lnB>
                    <a:lnTlToBr>
                      <a:noFill/>
                    </a:lnTlToBr>
                    <a:lnBlToTr>
                      <a:noFill/>
                    </a:lnBlToTr>
                    <a:noFill/>
                  </a:tcPr>
                </a:tc>
              </a:tr>
              <a:tr h="331769">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UHF</a:t>
                      </a:r>
                    </a:p>
                  </a:txBody>
                  <a:tcPr marT="45717" marB="45717" anchor="ctr" horzOverflow="overflow">
                    <a:lnL cap="flat">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300–1000 MHz</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0.3–1 m</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Very long range (e.g. ballistic missile early warning), ground penetrating, foliage penetrating; 'ultra high frequency'</a:t>
                      </a:r>
                    </a:p>
                  </a:txBody>
                  <a:tcPr marT="45717" marB="45717" anchor="ctr" horzOverflow="overflow">
                    <a:lnL>
                      <a:noFill/>
                    </a:lnL>
                    <a:lnR cap="flat">
                      <a:noFill/>
                    </a:lnR>
                    <a:lnT>
                      <a:noFill/>
                    </a:lnT>
                    <a:lnB>
                      <a:noFill/>
                    </a:lnB>
                    <a:lnTlToBr>
                      <a:noFill/>
                    </a:lnTlToBr>
                    <a:lnBlToTr>
                      <a:noFill/>
                    </a:lnBlToTr>
                    <a:noFill/>
                  </a:tcPr>
                </a:tc>
              </a:tr>
              <a:tr h="213348">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L</a:t>
                      </a:r>
                    </a:p>
                  </a:txBody>
                  <a:tcPr marT="45717" marB="45717" anchor="ctr" horzOverflow="overflow">
                    <a:lnL cap="flat">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1–2 GHz</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15–30 cm</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Long range air traffic control and surveillance; 'L' for 'long'</a:t>
                      </a:r>
                    </a:p>
                  </a:txBody>
                  <a:tcPr marT="45717" marB="45717" anchor="ctr" horzOverflow="overflow">
                    <a:lnL>
                      <a:noFill/>
                    </a:lnL>
                    <a:lnR cap="flat">
                      <a:noFill/>
                    </a:lnR>
                    <a:lnT>
                      <a:noFill/>
                    </a:lnT>
                    <a:lnB>
                      <a:noFill/>
                    </a:lnB>
                    <a:lnTlToBr>
                      <a:noFill/>
                    </a:lnTlToBr>
                    <a:lnBlToTr>
                      <a:noFill/>
                    </a:lnBlToTr>
                    <a:noFill/>
                  </a:tcPr>
                </a:tc>
              </a:tr>
              <a:tr h="328594">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S</a:t>
                      </a:r>
                    </a:p>
                  </a:txBody>
                  <a:tcPr marT="45717" marB="45717" anchor="ctr" horzOverflow="overflow">
                    <a:lnL cap="flat">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2–4 GHz</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7.5–15 cm</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Moderate range surveillance, Terminal air traffic control, long-range weather, marine radar; 'S' for 'short'</a:t>
                      </a:r>
                    </a:p>
                  </a:txBody>
                  <a:tcPr marT="45717" marB="45717" anchor="ctr" horzOverflow="overflow">
                    <a:lnL>
                      <a:noFill/>
                    </a:lnL>
                    <a:lnR cap="flat">
                      <a:noFill/>
                    </a:lnR>
                    <a:lnT>
                      <a:noFill/>
                    </a:lnT>
                    <a:lnB>
                      <a:noFill/>
                    </a:lnB>
                    <a:lnTlToBr>
                      <a:noFill/>
                    </a:lnTlToBr>
                    <a:lnBlToTr>
                      <a:noFill/>
                    </a:lnBlToTr>
                    <a:noFill/>
                  </a:tcPr>
                </a:tc>
              </a:tr>
              <a:tr h="268273">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C</a:t>
                      </a:r>
                    </a:p>
                  </a:txBody>
                  <a:tcPr marT="45717" marB="45717" anchor="ctr" horzOverflow="overflow">
                    <a:lnL cap="flat">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4–8 GHz</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3.75–7.5 cm</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Satellite transponders; a compromise (hence 'C') between X and S bands; weather; long range tracking</a:t>
                      </a:r>
                    </a:p>
                  </a:txBody>
                  <a:tcPr marT="45717" marB="45717" anchor="ctr" horzOverflow="overflow">
                    <a:lnL>
                      <a:noFill/>
                    </a:lnL>
                    <a:lnR cap="flat">
                      <a:noFill/>
                    </a:lnR>
                    <a:lnT>
                      <a:noFill/>
                    </a:lnT>
                    <a:lnB>
                      <a:noFill/>
                    </a:lnB>
                    <a:lnTlToBr>
                      <a:noFill/>
                    </a:lnTlToBr>
                    <a:lnBlToTr>
                      <a:noFill/>
                    </a:lnBlToTr>
                    <a:noFill/>
                  </a:tcPr>
                </a:tc>
              </a:tr>
              <a:tr h="554006">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X</a:t>
                      </a:r>
                    </a:p>
                  </a:txBody>
                  <a:tcPr marT="45717" marB="45717" anchor="ctr" horzOverflow="overflow">
                    <a:lnL cap="flat">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8–12 GHz</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2.5–3.75 cm</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Missile guidance, marine radar, weather, medium-resolution mapping and ground surveillance; in the USA the narrow range 10.525 GHz ±25 MHz is used for airport radar; short range tracking. Named X band because the frequency was a secret during WW2.</a:t>
                      </a:r>
                    </a:p>
                  </a:txBody>
                  <a:tcPr marT="45717" marB="45717" anchor="ctr" horzOverflow="overflow">
                    <a:lnL>
                      <a:noFill/>
                    </a:lnL>
                    <a:lnR cap="flat">
                      <a:noFill/>
                    </a:lnR>
                    <a:lnT>
                      <a:noFill/>
                    </a:lnT>
                    <a:lnB>
                      <a:noFill/>
                    </a:lnB>
                    <a:lnTlToBr>
                      <a:noFill/>
                    </a:lnTlToBr>
                    <a:lnBlToTr>
                      <a:noFill/>
                    </a:lnBlToTr>
                    <a:noFill/>
                  </a:tcPr>
                </a:tc>
              </a:tr>
              <a:tr h="213348">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K</a:t>
                      </a:r>
                      <a:r>
                        <a:rPr kumimoji="0" lang="en-GB" sz="800" b="0" i="0" u="none" strike="noStrike" cap="none" normalizeH="0" baseline="-30000" smtClean="0">
                          <a:ln>
                            <a:noFill/>
                          </a:ln>
                          <a:solidFill>
                            <a:schemeClr val="tx1"/>
                          </a:solidFill>
                          <a:effectLst/>
                          <a:latin typeface="Calibri" pitchFamily="34" charset="0"/>
                        </a:rPr>
                        <a:t>u</a:t>
                      </a:r>
                      <a:endParaRPr kumimoji="0" lang="en-GB" sz="800" b="0" i="0" u="none" strike="noStrike" cap="none" normalizeH="0" baseline="0" smtClean="0">
                        <a:ln>
                          <a:noFill/>
                        </a:ln>
                        <a:solidFill>
                          <a:schemeClr val="tx1"/>
                        </a:solidFill>
                        <a:effectLst/>
                        <a:latin typeface="Calibri" pitchFamily="34" charset="0"/>
                      </a:endParaRPr>
                    </a:p>
                  </a:txBody>
                  <a:tcPr marT="45717" marB="45717" anchor="ctr" horzOverflow="overflow">
                    <a:lnL cap="flat">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12–18 GHz</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1.67–2.5 cm</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high-resolution</a:t>
                      </a:r>
                    </a:p>
                  </a:txBody>
                  <a:tcPr marT="45717" marB="45717" anchor="ctr" horzOverflow="overflow">
                    <a:lnL>
                      <a:noFill/>
                    </a:lnL>
                    <a:lnR cap="flat">
                      <a:noFill/>
                    </a:lnR>
                    <a:lnT>
                      <a:noFill/>
                    </a:lnT>
                    <a:lnB>
                      <a:noFill/>
                    </a:lnB>
                    <a:lnTlToBr>
                      <a:noFill/>
                    </a:lnTlToBr>
                    <a:lnBlToTr>
                      <a:noFill/>
                    </a:lnBlToTr>
                    <a:noFill/>
                  </a:tcPr>
                </a:tc>
              </a:tr>
              <a:tr h="625439">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K</a:t>
                      </a:r>
                    </a:p>
                  </a:txBody>
                  <a:tcPr marT="45717" marB="45717" anchor="ctr" horzOverflow="overflow">
                    <a:lnL cap="flat">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18–24 GHz</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1.11–1.67 cm</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from German </a:t>
                      </a:r>
                      <a:r>
                        <a:rPr kumimoji="0" lang="en-GB" sz="800" b="0" i="1" u="none" strike="noStrike" cap="none" normalizeH="0" baseline="0" smtClean="0">
                          <a:ln>
                            <a:noFill/>
                          </a:ln>
                          <a:solidFill>
                            <a:schemeClr val="tx1"/>
                          </a:solidFill>
                          <a:effectLst/>
                          <a:latin typeface="Calibri" pitchFamily="34" charset="0"/>
                        </a:rPr>
                        <a:t>kurz</a:t>
                      </a:r>
                      <a:r>
                        <a:rPr kumimoji="0" lang="en-GB" sz="800" b="0" i="0" u="none" strike="noStrike" cap="none" normalizeH="0" baseline="0" smtClean="0">
                          <a:ln>
                            <a:noFill/>
                          </a:ln>
                          <a:solidFill>
                            <a:schemeClr val="tx1"/>
                          </a:solidFill>
                          <a:effectLst/>
                          <a:latin typeface="Calibri" pitchFamily="34" charset="0"/>
                        </a:rPr>
                        <a:t>, meaning 'short'; limited use due to absorption by water vapour, so K</a:t>
                      </a:r>
                      <a:r>
                        <a:rPr kumimoji="0" lang="en-GB" sz="800" b="0" i="0" u="none" strike="noStrike" cap="none" normalizeH="0" baseline="-30000" smtClean="0">
                          <a:ln>
                            <a:noFill/>
                          </a:ln>
                          <a:solidFill>
                            <a:schemeClr val="tx1"/>
                          </a:solidFill>
                          <a:effectLst/>
                          <a:latin typeface="Calibri" pitchFamily="34" charset="0"/>
                        </a:rPr>
                        <a:t>u</a:t>
                      </a:r>
                      <a:r>
                        <a:rPr kumimoji="0" lang="en-GB" sz="800" b="0" i="0" u="none" strike="noStrike" cap="none" normalizeH="0" baseline="0" smtClean="0">
                          <a:ln>
                            <a:noFill/>
                          </a:ln>
                          <a:solidFill>
                            <a:schemeClr val="tx1"/>
                          </a:solidFill>
                          <a:effectLst/>
                          <a:latin typeface="Calibri" pitchFamily="34" charset="0"/>
                        </a:rPr>
                        <a:t> and K</a:t>
                      </a:r>
                      <a:r>
                        <a:rPr kumimoji="0" lang="en-GB" sz="800" b="0" i="0" u="none" strike="noStrike" cap="none" normalizeH="0" baseline="-30000" smtClean="0">
                          <a:ln>
                            <a:noFill/>
                          </a:ln>
                          <a:solidFill>
                            <a:schemeClr val="tx1"/>
                          </a:solidFill>
                          <a:effectLst/>
                          <a:latin typeface="Calibri" pitchFamily="34" charset="0"/>
                        </a:rPr>
                        <a:t>a</a:t>
                      </a:r>
                      <a:r>
                        <a:rPr kumimoji="0" lang="en-GB" sz="800" b="0" i="0" u="none" strike="noStrike" cap="none" normalizeH="0" baseline="0" smtClean="0">
                          <a:ln>
                            <a:noFill/>
                          </a:ln>
                          <a:solidFill>
                            <a:schemeClr val="tx1"/>
                          </a:solidFill>
                          <a:effectLst/>
                          <a:latin typeface="Calibri" pitchFamily="34" charset="0"/>
                        </a:rPr>
                        <a:t> were used instead for surveillance. K-band is used for detecting clouds by meteorologists, and by police for detecting speeding motorists. K-band radar guns operate at 24.150 ± 0.100 GHz.</a:t>
                      </a:r>
                    </a:p>
                  </a:txBody>
                  <a:tcPr marT="45717" marB="45717" anchor="ctr" horzOverflow="overflow">
                    <a:lnL>
                      <a:noFill/>
                    </a:lnL>
                    <a:lnR cap="flat">
                      <a:noFill/>
                    </a:lnR>
                    <a:lnT>
                      <a:noFill/>
                    </a:lnT>
                    <a:lnB>
                      <a:noFill/>
                    </a:lnB>
                    <a:lnTlToBr>
                      <a:noFill/>
                    </a:lnTlToBr>
                    <a:lnBlToTr>
                      <a:noFill/>
                    </a:lnBlToTr>
                    <a:noFill/>
                  </a:tcPr>
                </a:tc>
              </a:tr>
              <a:tr h="477811">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K</a:t>
                      </a:r>
                      <a:r>
                        <a:rPr kumimoji="0" lang="en-GB" sz="800" b="0" i="0" u="none" strike="noStrike" cap="none" normalizeH="0" baseline="-30000" smtClean="0">
                          <a:ln>
                            <a:noFill/>
                          </a:ln>
                          <a:solidFill>
                            <a:schemeClr val="tx1"/>
                          </a:solidFill>
                          <a:effectLst/>
                          <a:latin typeface="Calibri" pitchFamily="34" charset="0"/>
                        </a:rPr>
                        <a:t>a</a:t>
                      </a:r>
                      <a:endParaRPr kumimoji="0" lang="en-GB" sz="800" b="0" i="0" u="none" strike="noStrike" cap="none" normalizeH="0" baseline="0" smtClean="0">
                        <a:ln>
                          <a:noFill/>
                        </a:ln>
                        <a:solidFill>
                          <a:schemeClr val="tx1"/>
                        </a:solidFill>
                        <a:effectLst/>
                        <a:latin typeface="Calibri" pitchFamily="34" charset="0"/>
                      </a:endParaRPr>
                    </a:p>
                  </a:txBody>
                  <a:tcPr marT="45717" marB="45717" anchor="ctr" horzOverflow="overflow">
                    <a:lnL cap="flat">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24–40 GHz</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0.75–1.11 cm</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mapping, short range, airport surveillance; frequency just above K band (hence 'a') Photo radar, used to trigger cameras which take pictures of license plates of cars running red lights, operates at 34.300 ± 0.100 GHz.</a:t>
                      </a:r>
                    </a:p>
                  </a:txBody>
                  <a:tcPr marT="45717" marB="45717" anchor="ctr" horzOverflow="overflow">
                    <a:lnL>
                      <a:noFill/>
                    </a:lnL>
                    <a:lnR cap="flat">
                      <a:noFill/>
                    </a:lnR>
                    <a:lnT>
                      <a:noFill/>
                    </a:lnT>
                    <a:lnB>
                      <a:noFill/>
                    </a:lnB>
                    <a:lnTlToBr>
                      <a:noFill/>
                    </a:lnTlToBr>
                    <a:lnBlToTr>
                      <a:noFill/>
                    </a:lnBlToTr>
                    <a:noFill/>
                  </a:tcPr>
                </a:tc>
              </a:tr>
              <a:tr h="623852">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mm</a:t>
                      </a:r>
                    </a:p>
                  </a:txBody>
                  <a:tcPr marT="45717" marB="45717" anchor="ctr" horzOverflow="overflow">
                    <a:lnL cap="flat">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40–300 GHz</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7.5 mm – 1 mm</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millimetre band, subdivided as below. The frequency ranges depend on waveguide size. Multiple letters are assigned to these bands by different groups. These are from Baytron, a now defunct company that made test equipment.</a:t>
                      </a:r>
                    </a:p>
                  </a:txBody>
                  <a:tcPr marT="45717" marB="45717" anchor="ctr" horzOverflow="overflow">
                    <a:lnL>
                      <a:noFill/>
                    </a:lnL>
                    <a:lnR cap="flat">
                      <a:noFill/>
                    </a:lnR>
                    <a:lnT>
                      <a:noFill/>
                    </a:lnT>
                    <a:lnB>
                      <a:noFill/>
                    </a:lnB>
                    <a:lnTlToBr>
                      <a:noFill/>
                    </a:lnTlToBr>
                    <a:lnBlToTr>
                      <a:noFill/>
                    </a:lnBlToTr>
                    <a:noFill/>
                  </a:tcPr>
                </a:tc>
              </a:tr>
              <a:tr h="331769">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V</a:t>
                      </a:r>
                    </a:p>
                  </a:txBody>
                  <a:tcPr marT="45717" marB="45717" anchor="ctr" horzOverflow="overflow">
                    <a:lnL cap="flat">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40–75 GHz</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4.0–7.5 mm</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Very strongly absorbed by atmospheric oxygen, which resonates at 60 GHz.</a:t>
                      </a:r>
                    </a:p>
                  </a:txBody>
                  <a:tcPr marT="45717" marB="45717" anchor="ctr" horzOverflow="overflow">
                    <a:lnL>
                      <a:noFill/>
                    </a:lnL>
                    <a:lnR cap="flat">
                      <a:noFill/>
                    </a:lnR>
                    <a:lnT>
                      <a:noFill/>
                    </a:lnT>
                    <a:lnB>
                      <a:noFill/>
                    </a:lnB>
                    <a:lnTlToBr>
                      <a:noFill/>
                    </a:lnTlToBr>
                    <a:lnBlToTr>
                      <a:noFill/>
                    </a:lnBlToTr>
                    <a:noFill/>
                  </a:tcPr>
                </a:tc>
              </a:tr>
              <a:tr h="330181">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W</a:t>
                      </a:r>
                    </a:p>
                  </a:txBody>
                  <a:tcPr marT="45717" marB="45717" anchor="ctr" horzOverflow="overflow">
                    <a:lnL cap="flat">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75–110 GHz</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2.7–4.0 mm</a:t>
                      </a:r>
                    </a:p>
                  </a:txBody>
                  <a:tcPr marT="45717" marB="45717" anchor="ct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used as a visual sensor for experimental autonomous vehicles, high-resolution meteorological observation, and imaging.</a:t>
                      </a:r>
                    </a:p>
                  </a:txBody>
                  <a:tcPr marT="45717" marB="45717" anchor="ctr" horzOverflow="overflow">
                    <a:lnL>
                      <a:noFill/>
                    </a:lnL>
                    <a:lnR cap="flat">
                      <a:noFill/>
                    </a:lnR>
                    <a:lnT>
                      <a:noFill/>
                    </a:lnT>
                    <a:lnB>
                      <a:noFill/>
                    </a:lnB>
                    <a:lnTlToBr>
                      <a:noFill/>
                    </a:lnTlToBr>
                    <a:lnBlToTr>
                      <a:noFill/>
                    </a:lnBlToTr>
                    <a:noFill/>
                  </a:tcPr>
                </a:tc>
              </a:tr>
              <a:tr h="213348">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UWB</a:t>
                      </a:r>
                    </a:p>
                  </a:txBody>
                  <a:tcPr marT="45717" marB="45717" anchor="ctr" horzOverflow="overflow">
                    <a:lnL cap="flat">
                      <a:noFill/>
                    </a:lnL>
                    <a:lnR>
                      <a:noFill/>
                    </a:lnR>
                    <a:lnT>
                      <a:noFill/>
                    </a:lnT>
                    <a:lnB cap="flat">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1.6–10.5 GHz</a:t>
                      </a:r>
                    </a:p>
                  </a:txBody>
                  <a:tcPr marT="45717" marB="45717" anchor="ctr" horzOverflow="overflow">
                    <a:lnL>
                      <a:noFill/>
                    </a:lnL>
                    <a:lnR>
                      <a:noFill/>
                    </a:lnR>
                    <a:lnT>
                      <a:noFill/>
                    </a:lnT>
                    <a:lnB cap="flat">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18.75 cm – 2.8 cm</a:t>
                      </a:r>
                    </a:p>
                  </a:txBody>
                  <a:tcPr marT="45717" marB="45717" anchor="ctr" horzOverflow="overflow">
                    <a:lnL>
                      <a:noFill/>
                    </a:lnL>
                    <a:lnR>
                      <a:noFill/>
                    </a:lnR>
                    <a:lnT>
                      <a:noFill/>
                    </a:lnT>
                    <a:lnB cap="flat">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Arial" pitchFamily="34" charset="0"/>
                        <a:buNone/>
                        <a:tabLst/>
                      </a:pPr>
                      <a:r>
                        <a:rPr kumimoji="0" lang="en-GB" sz="800" b="0" i="0" u="none" strike="noStrike" cap="none" normalizeH="0" baseline="0" smtClean="0">
                          <a:ln>
                            <a:noFill/>
                          </a:ln>
                          <a:solidFill>
                            <a:schemeClr val="tx1"/>
                          </a:solidFill>
                          <a:effectLst/>
                          <a:latin typeface="Calibri" pitchFamily="34" charset="0"/>
                        </a:rPr>
                        <a:t>used for through-the-wall radar and imaging systems.</a:t>
                      </a:r>
                    </a:p>
                  </a:txBody>
                  <a:tcPr marT="45717" marB="45717" anchor="ctr" horzOverflow="overflow">
                    <a:lnL>
                      <a:noFill/>
                    </a:lnL>
                    <a:lnR cap="flat">
                      <a:noFill/>
                    </a:lnR>
                    <a:lnT>
                      <a:noFill/>
                    </a:lnT>
                    <a:lnB cap="flat">
                      <a:noFill/>
                    </a:lnB>
                    <a:lnTlToBr>
                      <a:noFill/>
                    </a:lnTlToBr>
                    <a:lnBlToTr>
                      <a:noFill/>
                    </a:lnBlToTr>
                    <a:noFill/>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lang="en-US" sz="3200" dirty="0" smtClean="0">
                <a:effectLst>
                  <a:outerShdw blurRad="38100" dist="38100" dir="2700000" algn="tl">
                    <a:srgbClr val="C0C0C0"/>
                  </a:outerShdw>
                </a:effectLst>
              </a:rPr>
              <a:t>Avian Radar Advantages</a:t>
            </a:r>
          </a:p>
        </p:txBody>
      </p:sp>
      <p:sp>
        <p:nvSpPr>
          <p:cNvPr id="199683" name="Rectangle 3"/>
          <p:cNvSpPr>
            <a:spLocks noGrp="1" noChangeArrowheads="1"/>
          </p:cNvSpPr>
          <p:nvPr>
            <p:ph type="body" idx="1"/>
          </p:nvPr>
        </p:nvSpPr>
        <p:spPr>
          <a:xfrm>
            <a:off x="549275" y="1236663"/>
            <a:ext cx="8043863" cy="4384675"/>
          </a:xfrm>
        </p:spPr>
        <p:txBody>
          <a:bodyPr/>
          <a:lstStyle/>
          <a:p>
            <a:pPr marL="457200" indent="-457200" defTabSz="457200">
              <a:lnSpc>
                <a:spcPct val="90000"/>
              </a:lnSpc>
            </a:pPr>
            <a:r>
              <a:rPr lang="en-US" sz="2000" dirty="0" smtClean="0"/>
              <a:t>Remote Data Collection and Visualization</a:t>
            </a:r>
          </a:p>
          <a:p>
            <a:pPr marL="1427163" lvl="1" indent="-279400" defTabSz="457200">
              <a:lnSpc>
                <a:spcPct val="90000"/>
              </a:lnSpc>
              <a:buFontTx/>
              <a:buNone/>
            </a:pPr>
            <a:endParaRPr lang="en-US" sz="2000" dirty="0" smtClean="0"/>
          </a:p>
          <a:p>
            <a:pPr marL="457200" indent="-457200" defTabSz="457200">
              <a:lnSpc>
                <a:spcPct val="90000"/>
              </a:lnSpc>
            </a:pPr>
            <a:r>
              <a:rPr lang="en-US" sz="2000" dirty="0" smtClean="0"/>
              <a:t>Effective under conditions that are difficult for human observers </a:t>
            </a:r>
            <a:r>
              <a:rPr lang="en-US" sz="2000" b="0" i="1" dirty="0" smtClean="0"/>
              <a:t>(e.g. night, fog, etc.)</a:t>
            </a:r>
          </a:p>
          <a:p>
            <a:pPr marL="457200" indent="-457200" defTabSz="457200">
              <a:lnSpc>
                <a:spcPct val="90000"/>
              </a:lnSpc>
            </a:pPr>
            <a:endParaRPr lang="en-US" sz="2000" b="0" i="1" dirty="0" smtClean="0"/>
          </a:p>
          <a:p>
            <a:pPr marL="457200" indent="-457200" defTabSz="457200">
              <a:lnSpc>
                <a:spcPct val="90000"/>
              </a:lnSpc>
            </a:pPr>
            <a:r>
              <a:rPr lang="en-US" sz="2000" dirty="0" smtClean="0"/>
              <a:t>Unbiased </a:t>
            </a:r>
            <a:r>
              <a:rPr lang="en-US" sz="2000" b="0" i="1" dirty="0" smtClean="0"/>
              <a:t>(i.e. is not influenced by known patterns and is not distracted)</a:t>
            </a:r>
          </a:p>
          <a:p>
            <a:pPr marL="457200" indent="-457200" defTabSz="457200">
              <a:lnSpc>
                <a:spcPct val="90000"/>
              </a:lnSpc>
            </a:pPr>
            <a:endParaRPr lang="en-US" sz="2000" b="0" i="1" dirty="0" smtClean="0"/>
          </a:p>
          <a:p>
            <a:pPr marL="457200" indent="-457200" defTabSz="457200">
              <a:lnSpc>
                <a:spcPct val="90000"/>
              </a:lnSpc>
            </a:pPr>
            <a:r>
              <a:rPr lang="en-US" sz="2000" dirty="0" smtClean="0"/>
              <a:t>Collects data faster than human observer</a:t>
            </a:r>
          </a:p>
          <a:p>
            <a:pPr marL="457200" indent="-457200" defTabSz="457200">
              <a:lnSpc>
                <a:spcPct val="90000"/>
              </a:lnSpc>
            </a:pPr>
            <a:endParaRPr lang="en-US" sz="2000" dirty="0" smtClean="0"/>
          </a:p>
          <a:p>
            <a:pPr marL="457200" indent="-457200" defTabSz="457200">
              <a:lnSpc>
                <a:spcPct val="90000"/>
              </a:lnSpc>
            </a:pPr>
            <a:r>
              <a:rPr lang="en-US" sz="2000" dirty="0" smtClean="0"/>
              <a:t>Able to detect birds beyond human detection capabilities </a:t>
            </a:r>
            <a:r>
              <a:rPr lang="en-US" sz="2000" b="0" i="1" dirty="0" smtClean="0"/>
              <a:t>(i.e. higher altitudes and further distances) 	</a:t>
            </a:r>
          </a:p>
        </p:txBody>
      </p:sp>
    </p:spTree>
    <p:extLst>
      <p:ext uri="{BB962C8B-B14F-4D97-AF65-F5344CB8AC3E}">
        <p14:creationId xmlns:p14="http://schemas.microsoft.com/office/powerpoint/2010/main" val="30478704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effectLst>
                  <a:outerShdw blurRad="38100" dist="38100" dir="2700000" algn="tl">
                    <a:srgbClr val="000000">
                      <a:alpha val="43137"/>
                    </a:srgbClr>
                  </a:outerShdw>
                </a:effectLst>
              </a:rPr>
              <a:t>Report Processing </a:t>
            </a:r>
            <a:r>
              <a:rPr lang="en-US" dirty="0" smtClean="0"/>
              <a:t/>
            </a:r>
            <a:br>
              <a:rPr lang="en-US" dirty="0" smtClean="0"/>
            </a:br>
            <a:r>
              <a:rPr lang="en-US" sz="2400" dirty="0" smtClean="0">
                <a:solidFill>
                  <a:srgbClr val="CC0000"/>
                </a:solidFill>
                <a:effectLst>
                  <a:outerShdw blurRad="38100" dist="38100" dir="2700000" algn="tl">
                    <a:srgbClr val="000000">
                      <a:alpha val="43137"/>
                    </a:srgbClr>
                  </a:outerShdw>
                </a:effectLst>
              </a:rPr>
              <a:t>Workflow</a:t>
            </a:r>
            <a:endParaRPr lang="en-US" sz="2400" dirty="0">
              <a:solidFill>
                <a:srgbClr val="CC0000"/>
              </a:solidFill>
              <a:effectLst>
                <a:outerShdw blurRad="38100" dist="38100" dir="2700000" algn="tl">
                  <a:srgbClr val="000000">
                    <a:alpha val="43137"/>
                  </a:srgbClr>
                </a:outerShdw>
              </a:effectLst>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266937931"/>
              </p:ext>
            </p:extLst>
          </p:nvPr>
        </p:nvGraphicFramePr>
        <p:xfrm>
          <a:off x="1639402" y="1223665"/>
          <a:ext cx="7358062" cy="4684712"/>
        </p:xfrm>
        <a:graphic>
          <a:graphicData uri="http://schemas.openxmlformats.org/presentationml/2006/ole">
            <mc:AlternateContent xmlns:mc="http://schemas.openxmlformats.org/markup-compatibility/2006">
              <mc:Choice xmlns:v="urn:schemas-microsoft-com:vml" Requires="v">
                <p:oleObj spid="_x0000_s65708" name="Visio" r:id="rId3" imgW="9607404" imgH="6165842" progId="Visio.Drawing.11">
                  <p:embed/>
                </p:oleObj>
              </mc:Choice>
              <mc:Fallback>
                <p:oleObj name="Visio" r:id="rId3" imgW="9607404" imgH="6165842"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9402" y="1223665"/>
                        <a:ext cx="7358062" cy="46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p:cNvSpPr txBox="1"/>
          <p:nvPr/>
        </p:nvSpPr>
        <p:spPr>
          <a:xfrm>
            <a:off x="7239000" y="762000"/>
            <a:ext cx="1301959" cy="461665"/>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en-US" b="1" dirty="0" smtClean="0">
                <a:solidFill>
                  <a:srgbClr val="00CC00"/>
                </a:solidFill>
                <a:effectLst>
                  <a:outerShdw blurRad="38100" dist="38100" dir="2700000" algn="tl">
                    <a:srgbClr val="000000">
                      <a:alpha val="43137"/>
                    </a:srgbClr>
                  </a:outerShdw>
                </a:effectLst>
                <a:latin typeface="Verdana" pitchFamily="34" charset="0"/>
              </a:rPr>
              <a:t>START</a:t>
            </a:r>
            <a:endParaRPr lang="en-US" b="1" dirty="0">
              <a:solidFill>
                <a:srgbClr val="00CC00"/>
              </a:solidFill>
              <a:effectLst>
                <a:outerShdw blurRad="38100" dist="38100" dir="2700000" algn="tl">
                  <a:srgbClr val="000000">
                    <a:alpha val="43137"/>
                  </a:srgbClr>
                </a:outerShdw>
              </a:effectLst>
              <a:latin typeface="Verdana" pitchFamily="34" charset="0"/>
            </a:endParaRPr>
          </a:p>
        </p:txBody>
      </p:sp>
      <p:sp>
        <p:nvSpPr>
          <p:cNvPr id="6" name="Right Arrow 5"/>
          <p:cNvSpPr/>
          <p:nvPr/>
        </p:nvSpPr>
        <p:spPr bwMode="auto">
          <a:xfrm rot="5400000">
            <a:off x="8121859" y="1562100"/>
            <a:ext cx="457200" cy="228600"/>
          </a:xfrm>
          <a:prstGeom prst="rightArrow">
            <a:avLst/>
          </a:prstGeom>
          <a:solidFill>
            <a:srgbClr val="00CC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Times New Roman" pitchFamily="18" charset="0"/>
            </a:endParaRPr>
          </a:p>
        </p:txBody>
      </p:sp>
      <p:sp>
        <p:nvSpPr>
          <p:cNvPr id="7" name="TextBox 6"/>
          <p:cNvSpPr txBox="1"/>
          <p:nvPr/>
        </p:nvSpPr>
        <p:spPr>
          <a:xfrm>
            <a:off x="5410200" y="5033498"/>
            <a:ext cx="910827" cy="461665"/>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en-US" b="1" dirty="0" smtClean="0">
                <a:solidFill>
                  <a:srgbClr val="C00000"/>
                </a:solidFill>
                <a:effectLst>
                  <a:outerShdw blurRad="38100" dist="38100" dir="2700000" algn="tl">
                    <a:srgbClr val="000000">
                      <a:alpha val="43137"/>
                    </a:srgbClr>
                  </a:outerShdw>
                </a:effectLst>
                <a:latin typeface="Verdana" pitchFamily="34" charset="0"/>
              </a:rPr>
              <a:t>END</a:t>
            </a:r>
            <a:endParaRPr lang="en-US" b="1" dirty="0">
              <a:solidFill>
                <a:srgbClr val="C00000"/>
              </a:solidFill>
              <a:effectLst>
                <a:outerShdw blurRad="38100" dist="38100" dir="2700000" algn="tl">
                  <a:srgbClr val="000000">
                    <a:alpha val="43137"/>
                  </a:srgbClr>
                </a:outerShdw>
              </a:effectLst>
              <a:latin typeface="Verdana" pitchFamily="34" charset="0"/>
            </a:endParaRPr>
          </a:p>
        </p:txBody>
      </p:sp>
      <p:sp>
        <p:nvSpPr>
          <p:cNvPr id="8" name="Right Arrow 7"/>
          <p:cNvSpPr/>
          <p:nvPr/>
        </p:nvSpPr>
        <p:spPr bwMode="auto">
          <a:xfrm rot="16200000">
            <a:off x="1866900" y="4152900"/>
            <a:ext cx="457200" cy="228600"/>
          </a:xfrm>
          <a:prstGeom prst="rightArrow">
            <a:avLst/>
          </a:prstGeom>
          <a:solidFill>
            <a:srgbClr val="00CC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smtClean="0">
              <a:ln>
                <a:noFill/>
              </a:ln>
              <a:solidFill>
                <a:schemeClr val="bg1"/>
              </a:solidFill>
              <a:effectLst/>
              <a:latin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891911147"/>
              </p:ext>
            </p:extLst>
          </p:nvPr>
        </p:nvGraphicFramePr>
        <p:xfrm>
          <a:off x="876299" y="1295400"/>
          <a:ext cx="2209800" cy="1628335"/>
        </p:xfrm>
        <a:graphic>
          <a:graphicData uri="http://schemas.openxmlformats.org/presentationml/2006/ole">
            <mc:AlternateContent xmlns:mc="http://schemas.openxmlformats.org/markup-compatibility/2006">
              <mc:Choice xmlns:v="urn:schemas-microsoft-com:vml" Requires="v">
                <p:oleObj spid="_x0000_s65709" name="Visio" r:id="rId5" imgW="11801964" imgH="8587761" progId="Visio.Drawing.11">
                  <p:embed/>
                </p:oleObj>
              </mc:Choice>
              <mc:Fallback>
                <p:oleObj name="Visio" r:id="rId5" imgW="11801964" imgH="858776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299" y="1295400"/>
                        <a:ext cx="2209800" cy="1628335"/>
                      </a:xfrm>
                      <a:prstGeom prst="rect">
                        <a:avLst/>
                      </a:prstGeom>
                      <a:solidFill>
                        <a:schemeClr val="bg1"/>
                      </a:solidFill>
                      <a:ln>
                        <a:solidFill>
                          <a:schemeClr val="accent2"/>
                        </a:solidFill>
                      </a:ln>
                    </p:spPr>
                  </p:pic>
                </p:oleObj>
              </mc:Fallback>
            </mc:AlternateContent>
          </a:graphicData>
        </a:graphic>
      </p:graphicFrame>
      <p:sp>
        <p:nvSpPr>
          <p:cNvPr id="9" name="TextBox 8"/>
          <p:cNvSpPr txBox="1"/>
          <p:nvPr/>
        </p:nvSpPr>
        <p:spPr>
          <a:xfrm>
            <a:off x="1005840" y="4648200"/>
            <a:ext cx="1301959" cy="461665"/>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en-US" b="1" dirty="0" smtClean="0">
                <a:solidFill>
                  <a:srgbClr val="00CC00"/>
                </a:solidFill>
                <a:effectLst>
                  <a:outerShdw blurRad="38100" dist="38100" dir="2700000" algn="tl">
                    <a:srgbClr val="000000">
                      <a:alpha val="43137"/>
                    </a:srgbClr>
                  </a:outerShdw>
                </a:effectLst>
                <a:latin typeface="Verdana" pitchFamily="34" charset="0"/>
              </a:rPr>
              <a:t>START</a:t>
            </a:r>
            <a:endParaRPr lang="en-US" b="1" dirty="0">
              <a:solidFill>
                <a:srgbClr val="00CC00"/>
              </a:solidFill>
              <a:effectLst>
                <a:outerShdw blurRad="38100" dist="38100" dir="2700000" algn="tl">
                  <a:srgbClr val="000000">
                    <a:alpha val="43137"/>
                  </a:srgbClr>
                </a:outerShdw>
              </a:effectLst>
              <a:latin typeface="Verdana" pitchFamily="34" charset="0"/>
            </a:endParaRPr>
          </a:p>
        </p:txBody>
      </p:sp>
      <p:pic>
        <p:nvPicPr>
          <p:cNvPr id="65587" name="Picture 51" descr="http://linuxologist.com/wp-content/uploads/2007/12/padlock-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371600"/>
            <a:ext cx="1764934" cy="1626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52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587"/>
                                        </p:tgtEl>
                                        <p:attrNameLst>
                                          <p:attrName>style.visibility</p:attrName>
                                        </p:attrNameLst>
                                      </p:cBhvr>
                                      <p:to>
                                        <p:strVal val="visible"/>
                                      </p:to>
                                    </p:set>
                                    <p:anim calcmode="lin" valueType="num">
                                      <p:cBhvr>
                                        <p:cTn id="7" dur="500" fill="hold"/>
                                        <p:tgtEl>
                                          <p:spTgt spid="65587"/>
                                        </p:tgtEl>
                                        <p:attrNameLst>
                                          <p:attrName>ppt_w</p:attrName>
                                        </p:attrNameLst>
                                      </p:cBhvr>
                                      <p:tavLst>
                                        <p:tav tm="0">
                                          <p:val>
                                            <p:fltVal val="0"/>
                                          </p:val>
                                        </p:tav>
                                        <p:tav tm="100000">
                                          <p:val>
                                            <p:strVal val="#ppt_w"/>
                                          </p:val>
                                        </p:tav>
                                      </p:tavLst>
                                    </p:anim>
                                    <p:anim calcmode="lin" valueType="num">
                                      <p:cBhvr>
                                        <p:cTn id="8" dur="500" fill="hold"/>
                                        <p:tgtEl>
                                          <p:spTgt spid="65587"/>
                                        </p:tgtEl>
                                        <p:attrNameLst>
                                          <p:attrName>ppt_h</p:attrName>
                                        </p:attrNameLst>
                                      </p:cBhvr>
                                      <p:tavLst>
                                        <p:tav tm="0">
                                          <p:val>
                                            <p:fltVal val="0"/>
                                          </p:val>
                                        </p:tav>
                                        <p:tav tm="100000">
                                          <p:val>
                                            <p:strVal val="#ppt_h"/>
                                          </p:val>
                                        </p:tav>
                                      </p:tavLst>
                                    </p:anim>
                                    <p:animEffect transition="in" filter="fade">
                                      <p:cBhvr>
                                        <p:cTn id="9" dur="500"/>
                                        <p:tgtEl>
                                          <p:spTgt spid="65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09600" y="1222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l" defTabSz="457200" rtl="0" eaLnBrk="0" fontAlgn="base" hangingPunct="0">
              <a:spcBef>
                <a:spcPct val="0"/>
              </a:spcBef>
              <a:spcAft>
                <a:spcPct val="0"/>
              </a:spcAft>
              <a:buClr>
                <a:srgbClr val="1D2F68"/>
              </a:buClr>
              <a:buSzPct val="100000"/>
              <a:buFont typeface="Arial" charset="0"/>
              <a:defRPr sz="3200" b="1">
                <a:solidFill>
                  <a:srgbClr val="1D2F68"/>
                </a:solidFill>
                <a:effectLst>
                  <a:outerShdw blurRad="38100" dist="38100" dir="2700000" algn="tl">
                    <a:srgbClr val="C0C0C0"/>
                  </a:outerShdw>
                </a:effectLst>
                <a:latin typeface="+mj-lt"/>
                <a:ea typeface="+mj-ea"/>
                <a:cs typeface="+mj-cs"/>
              </a:defRPr>
            </a:lvl1pPr>
            <a:lvl2pPr algn="l" defTabSz="457200" rtl="0" eaLnBrk="0" fontAlgn="base" hangingPunct="0">
              <a:spcBef>
                <a:spcPct val="0"/>
              </a:spcBef>
              <a:spcAft>
                <a:spcPct val="0"/>
              </a:spcAft>
              <a:buClr>
                <a:srgbClr val="1D2F68"/>
              </a:buClr>
              <a:buSzPct val="100000"/>
              <a:buFont typeface="Arial" charset="0"/>
              <a:defRPr sz="3200" b="1">
                <a:solidFill>
                  <a:srgbClr val="1D2F68"/>
                </a:solidFill>
                <a:effectLst>
                  <a:outerShdw blurRad="38100" dist="38100" dir="2700000" algn="tl">
                    <a:srgbClr val="C0C0C0"/>
                  </a:outerShdw>
                </a:effectLst>
                <a:latin typeface="Arial" pitchFamily="34" charset="0"/>
              </a:defRPr>
            </a:lvl2pPr>
            <a:lvl3pPr algn="l" defTabSz="457200" rtl="0" eaLnBrk="0" fontAlgn="base" hangingPunct="0">
              <a:spcBef>
                <a:spcPct val="0"/>
              </a:spcBef>
              <a:spcAft>
                <a:spcPct val="0"/>
              </a:spcAft>
              <a:buClr>
                <a:srgbClr val="1D2F68"/>
              </a:buClr>
              <a:buSzPct val="100000"/>
              <a:buFont typeface="Arial" charset="0"/>
              <a:defRPr sz="3200" b="1">
                <a:solidFill>
                  <a:srgbClr val="1D2F68"/>
                </a:solidFill>
                <a:effectLst>
                  <a:outerShdw blurRad="38100" dist="38100" dir="2700000" algn="tl">
                    <a:srgbClr val="C0C0C0"/>
                  </a:outerShdw>
                </a:effectLst>
                <a:latin typeface="Arial" pitchFamily="34" charset="0"/>
              </a:defRPr>
            </a:lvl3pPr>
            <a:lvl4pPr algn="l" defTabSz="457200" rtl="0" eaLnBrk="0" fontAlgn="base" hangingPunct="0">
              <a:spcBef>
                <a:spcPct val="0"/>
              </a:spcBef>
              <a:spcAft>
                <a:spcPct val="0"/>
              </a:spcAft>
              <a:buClr>
                <a:srgbClr val="1D2F68"/>
              </a:buClr>
              <a:buSzPct val="100000"/>
              <a:buFont typeface="Arial" charset="0"/>
              <a:defRPr sz="3200" b="1">
                <a:solidFill>
                  <a:srgbClr val="1D2F68"/>
                </a:solidFill>
                <a:effectLst>
                  <a:outerShdw blurRad="38100" dist="38100" dir="2700000" algn="tl">
                    <a:srgbClr val="C0C0C0"/>
                  </a:outerShdw>
                </a:effectLst>
                <a:latin typeface="Arial" pitchFamily="34" charset="0"/>
              </a:defRPr>
            </a:lvl4pPr>
            <a:lvl5pPr algn="l" defTabSz="457200" rtl="0" eaLnBrk="0" fontAlgn="base" hangingPunct="0">
              <a:spcBef>
                <a:spcPct val="0"/>
              </a:spcBef>
              <a:spcAft>
                <a:spcPct val="0"/>
              </a:spcAft>
              <a:buClr>
                <a:srgbClr val="1D2F68"/>
              </a:buClr>
              <a:buSzPct val="100000"/>
              <a:buFont typeface="Arial" charset="0"/>
              <a:defRPr sz="3200" b="1">
                <a:solidFill>
                  <a:srgbClr val="1D2F68"/>
                </a:solidFill>
                <a:effectLst>
                  <a:outerShdw blurRad="38100" dist="38100" dir="2700000" algn="tl">
                    <a:srgbClr val="C0C0C0"/>
                  </a:outerShdw>
                </a:effectLst>
                <a:latin typeface="Arial" pitchFamily="34" charset="0"/>
              </a:defRPr>
            </a:lvl5pPr>
            <a:lvl6pPr marL="457200" algn="l" defTabSz="457200" rtl="0" fontAlgn="base">
              <a:spcBef>
                <a:spcPct val="0"/>
              </a:spcBef>
              <a:spcAft>
                <a:spcPct val="0"/>
              </a:spcAft>
              <a:buClr>
                <a:srgbClr val="1D2F68"/>
              </a:buClr>
              <a:buSzPct val="100000"/>
              <a:buFont typeface="Arial" pitchFamily="34" charset="0"/>
              <a:defRPr sz="3200" b="1">
                <a:solidFill>
                  <a:srgbClr val="1D2F68"/>
                </a:solidFill>
                <a:effectLst>
                  <a:outerShdw blurRad="38100" dist="38100" dir="2700000" algn="tl">
                    <a:srgbClr val="C0C0C0"/>
                  </a:outerShdw>
                </a:effectLst>
                <a:latin typeface="Arial" pitchFamily="34" charset="0"/>
              </a:defRPr>
            </a:lvl6pPr>
            <a:lvl7pPr marL="914400" algn="l" defTabSz="457200" rtl="0" fontAlgn="base">
              <a:spcBef>
                <a:spcPct val="0"/>
              </a:spcBef>
              <a:spcAft>
                <a:spcPct val="0"/>
              </a:spcAft>
              <a:buClr>
                <a:srgbClr val="1D2F68"/>
              </a:buClr>
              <a:buSzPct val="100000"/>
              <a:buFont typeface="Arial" pitchFamily="34" charset="0"/>
              <a:defRPr sz="3200" b="1">
                <a:solidFill>
                  <a:srgbClr val="1D2F68"/>
                </a:solidFill>
                <a:effectLst>
                  <a:outerShdw blurRad="38100" dist="38100" dir="2700000" algn="tl">
                    <a:srgbClr val="C0C0C0"/>
                  </a:outerShdw>
                </a:effectLst>
                <a:latin typeface="Arial" pitchFamily="34" charset="0"/>
              </a:defRPr>
            </a:lvl7pPr>
            <a:lvl8pPr marL="1371600" algn="l" defTabSz="457200" rtl="0" fontAlgn="base">
              <a:spcBef>
                <a:spcPct val="0"/>
              </a:spcBef>
              <a:spcAft>
                <a:spcPct val="0"/>
              </a:spcAft>
              <a:buClr>
                <a:srgbClr val="1D2F68"/>
              </a:buClr>
              <a:buSzPct val="100000"/>
              <a:buFont typeface="Arial" pitchFamily="34" charset="0"/>
              <a:defRPr sz="3200" b="1">
                <a:solidFill>
                  <a:srgbClr val="1D2F68"/>
                </a:solidFill>
                <a:effectLst>
                  <a:outerShdw blurRad="38100" dist="38100" dir="2700000" algn="tl">
                    <a:srgbClr val="C0C0C0"/>
                  </a:outerShdw>
                </a:effectLst>
                <a:latin typeface="Arial" pitchFamily="34" charset="0"/>
              </a:defRPr>
            </a:lvl8pPr>
            <a:lvl9pPr marL="1828800" algn="l" defTabSz="457200" rtl="0" fontAlgn="base">
              <a:spcBef>
                <a:spcPct val="0"/>
              </a:spcBef>
              <a:spcAft>
                <a:spcPct val="0"/>
              </a:spcAft>
              <a:buClr>
                <a:srgbClr val="1D2F68"/>
              </a:buClr>
              <a:buSzPct val="100000"/>
              <a:buFont typeface="Arial" pitchFamily="34" charset="0"/>
              <a:defRPr sz="3200" b="1">
                <a:solidFill>
                  <a:srgbClr val="1D2F68"/>
                </a:solidFill>
                <a:effectLst>
                  <a:outerShdw blurRad="38100" dist="38100" dir="2700000" algn="tl">
                    <a:srgbClr val="C0C0C0"/>
                  </a:outerShdw>
                </a:effectLst>
                <a:latin typeface="Arial" pitchFamily="34" charset="0"/>
              </a:defRPr>
            </a:lvl9pPr>
          </a:lstStyle>
          <a:p>
            <a:r>
              <a:rPr lang="en-US" dirty="0" smtClean="0"/>
              <a:t>Validation</a:t>
            </a:r>
            <a:endParaRPr lang="en-US" dirty="0"/>
          </a:p>
        </p:txBody>
      </p:sp>
      <p:pic>
        <p:nvPicPr>
          <p:cNvPr id="6" name="Picture 5" descr="C:\Users\tarbyj\Downloads\Species Identific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82" y="1524000"/>
            <a:ext cx="4530218" cy="3733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3" descr="C:\Users\tarbyj\Downloads\Q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905000"/>
            <a:ext cx="4572961" cy="3733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1625" y="4800600"/>
            <a:ext cx="3308857" cy="10146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062977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Data Products</a:t>
            </a:r>
            <a:endParaRPr lang="en-US" sz="3200" dirty="0"/>
          </a:p>
        </p:txBody>
      </p:sp>
      <p:sp>
        <p:nvSpPr>
          <p:cNvPr id="3" name="Slide Number Placeholder 2"/>
          <p:cNvSpPr>
            <a:spLocks noGrp="1"/>
          </p:cNvSpPr>
          <p:nvPr>
            <p:ph type="sldNum" idx="12"/>
          </p:nvPr>
        </p:nvSpPr>
        <p:spPr/>
        <p:txBody>
          <a:bodyPr/>
          <a:lstStyle/>
          <a:p>
            <a:pPr>
              <a:defRPr/>
            </a:pPr>
            <a:fld id="{043A8DCC-447B-4B76-B3C7-2720EDC87BAD}" type="slidenum">
              <a:rPr lang="en-US" smtClean="0"/>
              <a:pPr>
                <a:defRPr/>
              </a:pPr>
              <a:t>7</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028700"/>
            <a:ext cx="5012822" cy="4800600"/>
          </a:xfrm>
          <a:prstGeom prst="rect">
            <a:avLst/>
          </a:prstGeom>
          <a:effectLst>
            <a:outerShdw blurRad="50800" dist="38100" dir="8100000" algn="tr" rotWithShape="0">
              <a:prstClr val="black">
                <a:alpha val="40000"/>
              </a:prstClr>
            </a:outerShdw>
          </a:effec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799" y="533400"/>
            <a:ext cx="4539747" cy="21526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0706" y="2847772"/>
            <a:ext cx="3200400" cy="2971800"/>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914447"/>
            <a:ext cx="2424203"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6133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smtClean="0">
                <a:effectLst>
                  <a:outerShdw blurRad="38100" dist="38100" dir="2700000" algn="tl">
                    <a:srgbClr val="000000">
                      <a:alpha val="43137"/>
                    </a:srgbClr>
                  </a:outerShdw>
                </a:effectLst>
              </a:rPr>
              <a:t>Strikes and Phases of Flight</a:t>
            </a:r>
            <a:endParaRPr lang="en-US" sz="3200" dirty="0">
              <a:effectLst>
                <a:outerShdw blurRad="38100" dist="38100" dir="2700000" algn="tl">
                  <a:srgbClr val="000000">
                    <a:alpha val="43137"/>
                  </a:srgbClr>
                </a:outerShdw>
              </a:effectLst>
            </a:endParaRPr>
          </a:p>
        </p:txBody>
      </p:sp>
      <p:grpSp>
        <p:nvGrpSpPr>
          <p:cNvPr id="2" name="Group 1"/>
          <p:cNvGrpSpPr/>
          <p:nvPr/>
        </p:nvGrpSpPr>
        <p:grpSpPr>
          <a:xfrm>
            <a:off x="427038" y="1828800"/>
            <a:ext cx="8351837" cy="3081338"/>
            <a:chOff x="427038" y="1828800"/>
            <a:chExt cx="8351837" cy="3081338"/>
          </a:xfrm>
        </p:grpSpPr>
        <p:sp>
          <p:nvSpPr>
            <p:cNvPr id="41" name="Rectangle 40"/>
            <p:cNvSpPr/>
            <p:nvPr/>
          </p:nvSpPr>
          <p:spPr bwMode="auto">
            <a:xfrm>
              <a:off x="427038" y="1828800"/>
              <a:ext cx="8351837" cy="3081338"/>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p:spPr>
          <p:txBody>
            <a:bodyPr>
              <a:spAutoFit/>
            </a:bodyPr>
            <a:lstStyle/>
            <a:p>
              <a:pPr algn="l" fontAlgn="auto">
                <a:spcBef>
                  <a:spcPts val="0"/>
                </a:spcBef>
                <a:spcAft>
                  <a:spcPts val="0"/>
                </a:spcAft>
                <a:defRPr/>
              </a:pPr>
              <a:endParaRPr lang="en-US" sz="1800">
                <a:solidFill>
                  <a:prstClr val="black"/>
                </a:solidFill>
                <a:latin typeface="Calibri"/>
                <a:ea typeface="+mn-ea"/>
                <a:cs typeface="+mn-cs"/>
              </a:endParaRPr>
            </a:p>
          </p:txBody>
        </p:sp>
        <p:cxnSp>
          <p:nvCxnSpPr>
            <p:cNvPr id="42" name="Straight Connector 41"/>
            <p:cNvCxnSpPr/>
            <p:nvPr/>
          </p:nvCxnSpPr>
          <p:spPr bwMode="auto">
            <a:xfrm>
              <a:off x="2660650" y="2649538"/>
              <a:ext cx="11113" cy="1717675"/>
            </a:xfrm>
            <a:prstGeom prst="line">
              <a:avLst/>
            </a:prstGeom>
            <a:ln>
              <a:solidFill>
                <a:srgbClr val="FF6600"/>
              </a:solidFill>
              <a:prstDash val="dash"/>
            </a:ln>
            <a:effectLst>
              <a:outerShdw blurRad="50800" dist="38100" dir="2700000" algn="tl" rotWithShape="0">
                <a:prstClr val="black">
                  <a:alpha val="40000"/>
                </a:prstClr>
              </a:outerShdw>
            </a:effectLst>
            <a:extLst/>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bwMode="auto">
            <a:xfrm>
              <a:off x="3689350" y="2649538"/>
              <a:ext cx="9525" cy="1792347"/>
            </a:xfrm>
            <a:prstGeom prst="line">
              <a:avLst/>
            </a:prstGeom>
            <a:ln>
              <a:solidFill>
                <a:srgbClr val="FF6600"/>
              </a:solidFill>
              <a:prstDash val="dash"/>
            </a:ln>
            <a:effectLst>
              <a:outerShdw blurRad="50800" dist="38100" dir="2700000" algn="tl" rotWithShape="0">
                <a:prstClr val="black">
                  <a:alpha val="40000"/>
                </a:prstClr>
              </a:outerShdw>
            </a:effectLst>
            <a:extLst/>
          </p:spPr>
          <p:style>
            <a:lnRef idx="2">
              <a:schemeClr val="dk1"/>
            </a:lnRef>
            <a:fillRef idx="0">
              <a:schemeClr val="dk1"/>
            </a:fillRef>
            <a:effectRef idx="1">
              <a:schemeClr val="dk1"/>
            </a:effectRef>
            <a:fontRef idx="minor">
              <a:schemeClr val="tx1"/>
            </a:fontRef>
          </p:style>
        </p:cxnSp>
        <p:cxnSp>
          <p:nvCxnSpPr>
            <p:cNvPr id="44" name="Straight Connector 43"/>
            <p:cNvCxnSpPr/>
            <p:nvPr/>
          </p:nvCxnSpPr>
          <p:spPr bwMode="auto">
            <a:xfrm>
              <a:off x="5668963" y="2649538"/>
              <a:ext cx="11112" cy="1746250"/>
            </a:xfrm>
            <a:prstGeom prst="line">
              <a:avLst/>
            </a:prstGeom>
            <a:ln>
              <a:solidFill>
                <a:srgbClr val="FF6600"/>
              </a:solidFill>
              <a:prstDash val="dash"/>
            </a:ln>
            <a:effectLst>
              <a:outerShdw blurRad="50800" dist="38100" dir="2700000" algn="tl" rotWithShape="0">
                <a:prstClr val="black">
                  <a:alpha val="40000"/>
                </a:prstClr>
              </a:outerShdw>
            </a:effectLst>
            <a:extLst/>
          </p:spPr>
          <p:style>
            <a:lnRef idx="2">
              <a:schemeClr val="dk1"/>
            </a:lnRef>
            <a:fillRef idx="0">
              <a:schemeClr val="dk1"/>
            </a:fillRef>
            <a:effectRef idx="1">
              <a:schemeClr val="dk1"/>
            </a:effectRef>
            <a:fontRef idx="minor">
              <a:schemeClr val="tx1"/>
            </a:fontRef>
          </p:style>
        </p:cxnSp>
        <p:cxnSp>
          <p:nvCxnSpPr>
            <p:cNvPr id="45" name="Straight Connector 44"/>
            <p:cNvCxnSpPr/>
            <p:nvPr/>
          </p:nvCxnSpPr>
          <p:spPr bwMode="auto">
            <a:xfrm>
              <a:off x="7219950" y="2649538"/>
              <a:ext cx="22225" cy="1746250"/>
            </a:xfrm>
            <a:prstGeom prst="line">
              <a:avLst/>
            </a:prstGeom>
            <a:ln>
              <a:solidFill>
                <a:srgbClr val="FF6600"/>
              </a:solidFill>
              <a:prstDash val="dash"/>
            </a:ln>
            <a:effectLst>
              <a:outerShdw blurRad="50800" dist="38100" dir="2700000" algn="tl" rotWithShape="0">
                <a:prstClr val="black">
                  <a:alpha val="40000"/>
                </a:prstClr>
              </a:outerShdw>
            </a:effectLst>
            <a:extLst/>
          </p:spPr>
          <p:style>
            <a:lnRef idx="2">
              <a:schemeClr val="dk1"/>
            </a:lnRef>
            <a:fillRef idx="0">
              <a:schemeClr val="dk1"/>
            </a:fillRef>
            <a:effectRef idx="1">
              <a:schemeClr val="dk1"/>
            </a:effectRef>
            <a:fontRef idx="minor">
              <a:schemeClr val="tx1"/>
            </a:fontRef>
          </p:style>
        </p:cxnSp>
        <p:sp>
          <p:nvSpPr>
            <p:cNvPr id="46" name="Rectangle 45"/>
            <p:cNvSpPr/>
            <p:nvPr/>
          </p:nvSpPr>
          <p:spPr bwMode="auto">
            <a:xfrm>
              <a:off x="1580356" y="3417888"/>
              <a:ext cx="1035050" cy="523220"/>
            </a:xfrm>
            <a:prstGeom prst="rect">
              <a:avLst/>
            </a:prstGeom>
          </p:spPr>
          <p:txBody>
            <a:bodyPr>
              <a:spAutoFit/>
            </a:bodyPr>
            <a:lstStyle/>
            <a:p>
              <a:pPr algn="ctr" fontAlgn="auto">
                <a:spcBef>
                  <a:spcPts val="0"/>
                </a:spcBef>
                <a:spcAft>
                  <a:spcPts val="0"/>
                </a:spcAft>
                <a:buNone/>
                <a:defRPr/>
              </a:pPr>
              <a:r>
                <a:rPr lang="en-US" sz="1400" b="1" dirty="0">
                  <a:solidFill>
                    <a:srgbClr val="FF0000"/>
                  </a:solidFill>
                  <a:effectLst>
                    <a:outerShdw blurRad="38100" dist="38100" dir="2700000" algn="tl">
                      <a:srgbClr val="000000">
                        <a:alpha val="43137"/>
                      </a:srgbClr>
                    </a:outerShdw>
                  </a:effectLst>
                  <a:latin typeface="Calibri"/>
                  <a:ea typeface="+mn-ea"/>
                  <a:cs typeface="+mn-cs"/>
                </a:rPr>
                <a:t>Takeoff Run</a:t>
              </a:r>
              <a:endParaRPr lang="en-US" sz="1400" dirty="0">
                <a:solidFill>
                  <a:srgbClr val="FF0000"/>
                </a:solidFill>
                <a:latin typeface="Calibri"/>
                <a:ea typeface="+mn-ea"/>
                <a:cs typeface="+mn-cs"/>
              </a:endParaRPr>
            </a:p>
          </p:txBody>
        </p:sp>
        <p:sp>
          <p:nvSpPr>
            <p:cNvPr id="47" name="Rectangle 46"/>
            <p:cNvSpPr/>
            <p:nvPr/>
          </p:nvSpPr>
          <p:spPr bwMode="auto">
            <a:xfrm>
              <a:off x="2796670" y="2949575"/>
              <a:ext cx="611065" cy="307777"/>
            </a:xfrm>
            <a:prstGeom prst="rect">
              <a:avLst/>
            </a:prstGeom>
          </p:spPr>
          <p:txBody>
            <a:bodyPr wrap="none">
              <a:spAutoFit/>
            </a:bodyPr>
            <a:lstStyle/>
            <a:p>
              <a:pPr algn="l" fontAlgn="auto">
                <a:spcBef>
                  <a:spcPts val="0"/>
                </a:spcBef>
                <a:spcAft>
                  <a:spcPts val="0"/>
                </a:spcAft>
                <a:buNone/>
                <a:defRPr/>
              </a:pPr>
              <a:r>
                <a:rPr lang="en-US" sz="1400" b="1" dirty="0">
                  <a:solidFill>
                    <a:srgbClr val="FF0000"/>
                  </a:solidFill>
                  <a:effectLst>
                    <a:outerShdw blurRad="38100" dist="38100" dir="2700000" algn="tl">
                      <a:srgbClr val="000000">
                        <a:alpha val="43137"/>
                      </a:srgbClr>
                    </a:outerShdw>
                  </a:effectLst>
                  <a:latin typeface="Calibri"/>
                  <a:ea typeface="+mn-ea"/>
                  <a:cs typeface="+mn-cs"/>
                </a:rPr>
                <a:t>Climb</a:t>
              </a:r>
              <a:endParaRPr lang="en-US" sz="1400" dirty="0">
                <a:solidFill>
                  <a:srgbClr val="FF0000"/>
                </a:solidFill>
                <a:latin typeface="Calibri"/>
                <a:ea typeface="+mn-ea"/>
                <a:cs typeface="+mn-cs"/>
              </a:endParaRPr>
            </a:p>
          </p:txBody>
        </p:sp>
        <p:sp>
          <p:nvSpPr>
            <p:cNvPr id="48" name="Rectangle 47"/>
            <p:cNvSpPr/>
            <p:nvPr/>
          </p:nvSpPr>
          <p:spPr bwMode="auto">
            <a:xfrm>
              <a:off x="4386263" y="2714625"/>
              <a:ext cx="646331" cy="307777"/>
            </a:xfrm>
            <a:prstGeom prst="rect">
              <a:avLst/>
            </a:prstGeom>
          </p:spPr>
          <p:txBody>
            <a:bodyPr wrap="none">
              <a:spAutoFit/>
            </a:bodyPr>
            <a:lstStyle/>
            <a:p>
              <a:pPr fontAlgn="auto">
                <a:spcBef>
                  <a:spcPts val="0"/>
                </a:spcBef>
                <a:spcAft>
                  <a:spcPts val="0"/>
                </a:spcAft>
                <a:buNone/>
                <a:defRPr/>
              </a:pPr>
              <a:r>
                <a:rPr lang="en-US" sz="1400" b="1" dirty="0">
                  <a:solidFill>
                    <a:srgbClr val="FF0000"/>
                  </a:solidFill>
                  <a:effectLst>
                    <a:outerShdw blurRad="38100" dist="38100" dir="2700000" algn="tl">
                      <a:srgbClr val="000000">
                        <a:alpha val="43137"/>
                      </a:srgbClr>
                    </a:outerShdw>
                  </a:effectLst>
                  <a:latin typeface="Calibri"/>
                </a:rPr>
                <a:t>C</a:t>
              </a:r>
              <a:r>
                <a:rPr lang="en-US" sz="1400" b="1" dirty="0" smtClean="0">
                  <a:solidFill>
                    <a:srgbClr val="FF0000"/>
                  </a:solidFill>
                  <a:effectLst>
                    <a:outerShdw blurRad="38100" dist="38100" dir="2700000" algn="tl">
                      <a:srgbClr val="000000">
                        <a:alpha val="43137"/>
                      </a:srgbClr>
                    </a:outerShdw>
                  </a:effectLst>
                  <a:latin typeface="Calibri"/>
                  <a:ea typeface="+mn-ea"/>
                  <a:cs typeface="+mn-cs"/>
                </a:rPr>
                <a:t>ruise</a:t>
              </a:r>
              <a:endParaRPr lang="en-US" sz="1400" b="1" dirty="0">
                <a:solidFill>
                  <a:srgbClr val="FF0000"/>
                </a:solidFill>
                <a:effectLst>
                  <a:outerShdw blurRad="38100" dist="38100" dir="2700000" algn="tl">
                    <a:srgbClr val="000000">
                      <a:alpha val="43137"/>
                    </a:srgbClr>
                  </a:outerShdw>
                </a:effectLst>
                <a:latin typeface="Calibri"/>
                <a:ea typeface="+mn-ea"/>
                <a:cs typeface="+mn-cs"/>
              </a:endParaRPr>
            </a:p>
          </p:txBody>
        </p:sp>
        <p:sp>
          <p:nvSpPr>
            <p:cNvPr id="49" name="Rectangle 48"/>
            <p:cNvSpPr/>
            <p:nvPr/>
          </p:nvSpPr>
          <p:spPr bwMode="auto">
            <a:xfrm>
              <a:off x="5659438" y="2687965"/>
              <a:ext cx="1582737" cy="830997"/>
            </a:xfrm>
            <a:prstGeom prst="rect">
              <a:avLst/>
            </a:prstGeom>
          </p:spPr>
          <p:txBody>
            <a:bodyPr>
              <a:spAutoFit/>
            </a:bodyPr>
            <a:lstStyle/>
            <a:p>
              <a:pPr algn="ctr" fontAlgn="auto">
                <a:spcBef>
                  <a:spcPts val="0"/>
                </a:spcBef>
                <a:spcAft>
                  <a:spcPts val="0"/>
                </a:spcAft>
                <a:buNone/>
                <a:defRPr/>
              </a:pPr>
              <a:r>
                <a:rPr lang="en-US" sz="1600" b="1" u="sng" dirty="0" smtClean="0">
                  <a:solidFill>
                    <a:srgbClr val="FF0000"/>
                  </a:solidFill>
                  <a:effectLst>
                    <a:outerShdw blurRad="38100" dist="38100" dir="2700000" algn="tl">
                      <a:srgbClr val="000000">
                        <a:alpha val="43137"/>
                      </a:srgbClr>
                    </a:outerShdw>
                  </a:effectLst>
                  <a:latin typeface="Calibri"/>
                  <a:ea typeface="+mn-ea"/>
                  <a:cs typeface="+mn-cs"/>
                </a:rPr>
                <a:t>FINAL APPROACH &amp; LANDING</a:t>
              </a:r>
              <a:endParaRPr lang="en-US" sz="1600" b="1" u="sng" dirty="0">
                <a:solidFill>
                  <a:srgbClr val="FF0000"/>
                </a:solidFill>
                <a:effectLst>
                  <a:outerShdw blurRad="38100" dist="38100" dir="2700000" algn="tl">
                    <a:srgbClr val="000000">
                      <a:alpha val="43137"/>
                    </a:srgbClr>
                  </a:outerShdw>
                </a:effectLst>
                <a:latin typeface="Calibri"/>
                <a:ea typeface="+mn-ea"/>
                <a:cs typeface="+mn-cs"/>
              </a:endParaRPr>
            </a:p>
          </p:txBody>
        </p:sp>
        <p:sp>
          <p:nvSpPr>
            <p:cNvPr id="50" name="Rectangle 49"/>
            <p:cNvSpPr/>
            <p:nvPr/>
          </p:nvSpPr>
          <p:spPr bwMode="auto">
            <a:xfrm>
              <a:off x="7278688" y="3473450"/>
              <a:ext cx="1090427" cy="307777"/>
            </a:xfrm>
            <a:prstGeom prst="rect">
              <a:avLst/>
            </a:prstGeom>
          </p:spPr>
          <p:txBody>
            <a:bodyPr wrap="none">
              <a:spAutoFit/>
            </a:bodyPr>
            <a:lstStyle/>
            <a:p>
              <a:pPr algn="l" fontAlgn="auto">
                <a:spcBef>
                  <a:spcPts val="0"/>
                </a:spcBef>
                <a:spcAft>
                  <a:spcPts val="0"/>
                </a:spcAft>
                <a:buNone/>
                <a:defRPr/>
              </a:pPr>
              <a:r>
                <a:rPr lang="en-US" sz="1400" b="1" dirty="0">
                  <a:solidFill>
                    <a:srgbClr val="FF0000"/>
                  </a:solidFill>
                  <a:effectLst>
                    <a:outerShdw blurRad="38100" dist="38100" dir="2700000" algn="tl">
                      <a:srgbClr val="000000">
                        <a:alpha val="43137"/>
                      </a:srgbClr>
                    </a:outerShdw>
                  </a:effectLst>
                  <a:latin typeface="Calibri"/>
                  <a:ea typeface="+mn-ea"/>
                  <a:cs typeface="+mn-cs"/>
                </a:rPr>
                <a:t>Landing Roll</a:t>
              </a:r>
              <a:endParaRPr lang="en-US" sz="1400" dirty="0">
                <a:solidFill>
                  <a:srgbClr val="FF0000"/>
                </a:solidFill>
                <a:latin typeface="Calibri"/>
                <a:ea typeface="+mn-ea"/>
                <a:cs typeface="+mn-cs"/>
              </a:endParaRPr>
            </a:p>
          </p:txBody>
        </p:sp>
        <p:sp>
          <p:nvSpPr>
            <p:cNvPr id="51" name="Rectangle 50"/>
            <p:cNvSpPr/>
            <p:nvPr/>
          </p:nvSpPr>
          <p:spPr bwMode="auto">
            <a:xfrm>
              <a:off x="565150" y="4070350"/>
              <a:ext cx="752898" cy="338554"/>
            </a:xfrm>
            <a:prstGeom prst="rect">
              <a:avLst/>
            </a:prstGeom>
          </p:spPr>
          <p:txBody>
            <a:bodyPr wrap="none">
              <a:spAutoFit/>
            </a:bodyPr>
            <a:lstStyle/>
            <a:p>
              <a:pPr algn="l" fontAlgn="auto">
                <a:spcBef>
                  <a:spcPts val="0"/>
                </a:spcBef>
                <a:spcAft>
                  <a:spcPts val="0"/>
                </a:spcAft>
                <a:buNone/>
                <a:defRPr/>
              </a:pPr>
              <a:r>
                <a:rPr lang="en-US" sz="1600" b="1" dirty="0" smtClean="0">
                  <a:solidFill>
                    <a:prstClr val="black"/>
                  </a:solidFill>
                  <a:effectLst>
                    <a:outerShdw blurRad="38100" dist="38100" dir="2700000" algn="tl">
                      <a:srgbClr val="000000">
                        <a:alpha val="43137"/>
                      </a:srgbClr>
                    </a:outerShdw>
                  </a:effectLst>
                  <a:latin typeface="Calibri"/>
                  <a:ea typeface="+mn-ea"/>
                  <a:cs typeface="+mn-cs"/>
                </a:rPr>
                <a:t>Strikes</a:t>
              </a:r>
              <a:endParaRPr lang="en-US" sz="1600" dirty="0">
                <a:solidFill>
                  <a:prstClr val="black"/>
                </a:solidFill>
                <a:latin typeface="Calibri"/>
                <a:ea typeface="+mn-ea"/>
                <a:cs typeface="+mn-cs"/>
              </a:endParaRPr>
            </a:p>
          </p:txBody>
        </p:sp>
        <p:cxnSp>
          <p:nvCxnSpPr>
            <p:cNvPr id="52" name="Straight Connector 51"/>
            <p:cNvCxnSpPr/>
            <p:nvPr/>
          </p:nvCxnSpPr>
          <p:spPr bwMode="auto">
            <a:xfrm>
              <a:off x="742950" y="4395788"/>
              <a:ext cx="7770813" cy="0"/>
            </a:xfrm>
            <a:prstGeom prst="line">
              <a:avLst/>
            </a:prstGeom>
            <a:ln/>
            <a:extLst/>
          </p:spPr>
          <p:style>
            <a:lnRef idx="2">
              <a:schemeClr val="accent3"/>
            </a:lnRef>
            <a:fillRef idx="0">
              <a:schemeClr val="accent3"/>
            </a:fillRef>
            <a:effectRef idx="1">
              <a:schemeClr val="accent3"/>
            </a:effectRef>
            <a:fontRef idx="minor">
              <a:schemeClr val="tx1"/>
            </a:fontRef>
          </p:style>
        </p:cxnSp>
        <p:sp>
          <p:nvSpPr>
            <p:cNvPr id="53" name="Rectangle 52"/>
            <p:cNvSpPr/>
            <p:nvPr/>
          </p:nvSpPr>
          <p:spPr bwMode="auto">
            <a:xfrm>
              <a:off x="1733550" y="4041775"/>
              <a:ext cx="542136" cy="338554"/>
            </a:xfrm>
            <a:prstGeom prst="rect">
              <a:avLst/>
            </a:prstGeom>
          </p:spPr>
          <p:txBody>
            <a:bodyPr wrap="none">
              <a:spAutoFit/>
            </a:bodyPr>
            <a:lstStyle/>
            <a:p>
              <a:pPr algn="l" fontAlgn="auto">
                <a:spcBef>
                  <a:spcPts val="0"/>
                </a:spcBef>
                <a:spcAft>
                  <a:spcPts val="0"/>
                </a:spcAft>
                <a:buNone/>
                <a:defRPr/>
              </a:pPr>
              <a:r>
                <a:rPr lang="en-US" sz="1600" b="1" dirty="0">
                  <a:solidFill>
                    <a:prstClr val="black"/>
                  </a:solidFill>
                  <a:effectLst>
                    <a:outerShdw blurRad="38100" dist="38100" dir="2700000" algn="tl">
                      <a:srgbClr val="000000">
                        <a:alpha val="43137"/>
                      </a:srgbClr>
                    </a:outerShdw>
                  </a:effectLst>
                  <a:latin typeface="Calibri"/>
                </a:rPr>
                <a:t>1</a:t>
              </a:r>
              <a:r>
                <a:rPr lang="en-US" sz="1600" b="1" dirty="0" smtClean="0">
                  <a:solidFill>
                    <a:prstClr val="black"/>
                  </a:solidFill>
                  <a:effectLst>
                    <a:outerShdw blurRad="38100" dist="38100" dir="2700000" algn="tl">
                      <a:srgbClr val="000000">
                        <a:alpha val="43137"/>
                      </a:srgbClr>
                    </a:outerShdw>
                  </a:effectLst>
                  <a:latin typeface="Calibri"/>
                  <a:ea typeface="+mn-ea"/>
                  <a:cs typeface="+mn-cs"/>
                </a:rPr>
                <a:t>9</a:t>
              </a:r>
              <a:r>
                <a:rPr lang="en-US" sz="1600" b="1" dirty="0">
                  <a:solidFill>
                    <a:prstClr val="black"/>
                  </a:solidFill>
                  <a:effectLst>
                    <a:outerShdw blurRad="38100" dist="38100" dir="2700000" algn="tl">
                      <a:srgbClr val="000000">
                        <a:alpha val="43137"/>
                      </a:srgbClr>
                    </a:outerShdw>
                  </a:effectLst>
                  <a:latin typeface="Calibri"/>
                  <a:ea typeface="+mn-ea"/>
                  <a:cs typeface="+mn-cs"/>
                </a:rPr>
                <a:t>%</a:t>
              </a:r>
              <a:endParaRPr lang="en-US" sz="1600" dirty="0">
                <a:solidFill>
                  <a:prstClr val="black"/>
                </a:solidFill>
                <a:latin typeface="Calibri"/>
                <a:ea typeface="+mn-ea"/>
                <a:cs typeface="+mn-cs"/>
              </a:endParaRPr>
            </a:p>
          </p:txBody>
        </p:sp>
        <p:sp>
          <p:nvSpPr>
            <p:cNvPr id="54" name="Rectangle 53"/>
            <p:cNvSpPr/>
            <p:nvPr/>
          </p:nvSpPr>
          <p:spPr bwMode="auto">
            <a:xfrm>
              <a:off x="2921000" y="4041775"/>
              <a:ext cx="542136" cy="338554"/>
            </a:xfrm>
            <a:prstGeom prst="rect">
              <a:avLst/>
            </a:prstGeom>
          </p:spPr>
          <p:txBody>
            <a:bodyPr wrap="none">
              <a:spAutoFit/>
            </a:bodyPr>
            <a:lstStyle/>
            <a:p>
              <a:pPr algn="l" fontAlgn="auto">
                <a:spcBef>
                  <a:spcPts val="0"/>
                </a:spcBef>
                <a:spcAft>
                  <a:spcPts val="0"/>
                </a:spcAft>
                <a:buNone/>
                <a:defRPr/>
              </a:pPr>
              <a:r>
                <a:rPr lang="en-US" sz="1600" b="1" dirty="0">
                  <a:solidFill>
                    <a:prstClr val="black"/>
                  </a:solidFill>
                  <a:effectLst>
                    <a:outerShdw blurRad="38100" dist="38100" dir="2700000" algn="tl">
                      <a:srgbClr val="000000">
                        <a:alpha val="43137"/>
                      </a:srgbClr>
                    </a:outerShdw>
                  </a:effectLst>
                  <a:latin typeface="Calibri"/>
                  <a:ea typeface="+mn-ea"/>
                  <a:cs typeface="+mn-cs"/>
                </a:rPr>
                <a:t>18%</a:t>
              </a:r>
              <a:endParaRPr lang="en-US" sz="1600" dirty="0">
                <a:solidFill>
                  <a:prstClr val="black"/>
                </a:solidFill>
                <a:latin typeface="Calibri"/>
                <a:ea typeface="+mn-ea"/>
                <a:cs typeface="+mn-cs"/>
              </a:endParaRPr>
            </a:p>
          </p:txBody>
        </p:sp>
        <p:sp>
          <p:nvSpPr>
            <p:cNvPr id="55" name="Rectangle 54"/>
            <p:cNvSpPr/>
            <p:nvPr/>
          </p:nvSpPr>
          <p:spPr bwMode="auto">
            <a:xfrm>
              <a:off x="4500563" y="4041775"/>
              <a:ext cx="437940" cy="338554"/>
            </a:xfrm>
            <a:prstGeom prst="rect">
              <a:avLst/>
            </a:prstGeom>
          </p:spPr>
          <p:txBody>
            <a:bodyPr wrap="none">
              <a:spAutoFit/>
            </a:bodyPr>
            <a:lstStyle/>
            <a:p>
              <a:pPr fontAlgn="auto">
                <a:spcBef>
                  <a:spcPts val="0"/>
                </a:spcBef>
                <a:spcAft>
                  <a:spcPts val="0"/>
                </a:spcAft>
                <a:buNone/>
                <a:defRPr/>
              </a:pPr>
              <a:r>
                <a:rPr lang="en-US" sz="1600" b="1" dirty="0">
                  <a:solidFill>
                    <a:prstClr val="black"/>
                  </a:solidFill>
                  <a:effectLst>
                    <a:outerShdw blurRad="38100" dist="38100" dir="2700000" algn="tl">
                      <a:srgbClr val="000000">
                        <a:alpha val="43137"/>
                      </a:srgbClr>
                    </a:outerShdw>
                  </a:effectLst>
                  <a:latin typeface="Calibri"/>
                  <a:ea typeface="+mn-ea"/>
                  <a:cs typeface="+mn-cs"/>
                </a:rPr>
                <a:t>7%</a:t>
              </a:r>
              <a:endParaRPr lang="en-US" sz="1600" dirty="0">
                <a:solidFill>
                  <a:prstClr val="black"/>
                </a:solidFill>
                <a:latin typeface="Calibri"/>
                <a:ea typeface="+mn-ea"/>
                <a:cs typeface="+mn-cs"/>
              </a:endParaRPr>
            </a:p>
          </p:txBody>
        </p:sp>
        <p:sp>
          <p:nvSpPr>
            <p:cNvPr id="56" name="Rectangle 55"/>
            <p:cNvSpPr/>
            <p:nvPr/>
          </p:nvSpPr>
          <p:spPr bwMode="auto">
            <a:xfrm>
              <a:off x="5892021" y="3949442"/>
              <a:ext cx="811441" cy="523220"/>
            </a:xfrm>
            <a:prstGeom prst="rect">
              <a:avLst/>
            </a:prstGeom>
          </p:spPr>
          <p:txBody>
            <a:bodyPr wrap="none">
              <a:spAutoFit/>
            </a:bodyPr>
            <a:lstStyle/>
            <a:p>
              <a:pPr algn="l" fontAlgn="auto">
                <a:spcBef>
                  <a:spcPts val="0"/>
                </a:spcBef>
                <a:spcAft>
                  <a:spcPts val="0"/>
                </a:spcAft>
                <a:buNone/>
                <a:defRPr/>
              </a:pPr>
              <a:r>
                <a:rPr lang="en-US" sz="2800" b="1" dirty="0">
                  <a:solidFill>
                    <a:srgbClr val="C00000"/>
                  </a:solidFill>
                  <a:effectLst>
                    <a:outerShdw blurRad="38100" dist="38100" dir="2700000" algn="tl">
                      <a:srgbClr val="000000">
                        <a:alpha val="43137"/>
                      </a:srgbClr>
                    </a:outerShdw>
                  </a:effectLst>
                  <a:latin typeface="Calibri"/>
                  <a:ea typeface="+mn-ea"/>
                  <a:cs typeface="+mn-cs"/>
                </a:rPr>
                <a:t>39%</a:t>
              </a:r>
            </a:p>
          </p:txBody>
        </p:sp>
        <p:sp>
          <p:nvSpPr>
            <p:cNvPr id="57" name="Rectangle 56"/>
            <p:cNvSpPr/>
            <p:nvPr/>
          </p:nvSpPr>
          <p:spPr bwMode="auto">
            <a:xfrm>
              <a:off x="7629525" y="4041775"/>
              <a:ext cx="542136" cy="338554"/>
            </a:xfrm>
            <a:prstGeom prst="rect">
              <a:avLst/>
            </a:prstGeom>
          </p:spPr>
          <p:txBody>
            <a:bodyPr wrap="none">
              <a:spAutoFit/>
            </a:bodyPr>
            <a:lstStyle/>
            <a:p>
              <a:pPr algn="l" fontAlgn="auto">
                <a:spcBef>
                  <a:spcPts val="0"/>
                </a:spcBef>
                <a:spcAft>
                  <a:spcPts val="0"/>
                </a:spcAft>
                <a:buNone/>
                <a:defRPr/>
              </a:pPr>
              <a:r>
                <a:rPr lang="en-US" sz="1600" b="1" dirty="0">
                  <a:solidFill>
                    <a:prstClr val="black"/>
                  </a:solidFill>
                  <a:effectLst>
                    <a:outerShdw blurRad="38100" dist="38100" dir="2700000" algn="tl">
                      <a:srgbClr val="000000">
                        <a:alpha val="43137"/>
                      </a:srgbClr>
                    </a:outerShdw>
                  </a:effectLst>
                  <a:latin typeface="Calibri"/>
                  <a:ea typeface="+mn-ea"/>
                  <a:cs typeface="+mn-cs"/>
                </a:rPr>
                <a:t>17%</a:t>
              </a:r>
              <a:endParaRPr lang="en-US" sz="1600" dirty="0">
                <a:solidFill>
                  <a:prstClr val="black"/>
                </a:solidFill>
                <a:latin typeface="Calibri"/>
                <a:ea typeface="+mn-ea"/>
                <a:cs typeface="+mn-cs"/>
              </a:endParaRPr>
            </a:p>
          </p:txBody>
        </p:sp>
        <p:sp>
          <p:nvSpPr>
            <p:cNvPr id="59" name="Freeform 58"/>
            <p:cNvSpPr/>
            <p:nvPr/>
          </p:nvSpPr>
          <p:spPr bwMode="auto">
            <a:xfrm>
              <a:off x="1412769" y="3326845"/>
              <a:ext cx="7100530" cy="744955"/>
            </a:xfrm>
            <a:custGeom>
              <a:avLst/>
              <a:gdLst>
                <a:gd name="connsiteX0" fmla="*/ 0 w 6443331"/>
                <a:gd name="connsiteY0" fmla="*/ 754912 h 776177"/>
                <a:gd name="connsiteX1" fmla="*/ 1148317 w 6443331"/>
                <a:gd name="connsiteY1" fmla="*/ 776177 h 776177"/>
                <a:gd name="connsiteX2" fmla="*/ 2073349 w 6443331"/>
                <a:gd name="connsiteY2" fmla="*/ 0 h 776177"/>
                <a:gd name="connsiteX3" fmla="*/ 3891517 w 6443331"/>
                <a:gd name="connsiteY3" fmla="*/ 10633 h 776177"/>
                <a:gd name="connsiteX4" fmla="*/ 4837814 w 6443331"/>
                <a:gd name="connsiteY4" fmla="*/ 776177 h 776177"/>
                <a:gd name="connsiteX5" fmla="*/ 6443331 w 6443331"/>
                <a:gd name="connsiteY5" fmla="*/ 765544 h 77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3331" h="776177">
                  <a:moveTo>
                    <a:pt x="0" y="754912"/>
                  </a:moveTo>
                  <a:lnTo>
                    <a:pt x="1148317" y="776177"/>
                  </a:lnTo>
                  <a:lnTo>
                    <a:pt x="2073349" y="0"/>
                  </a:lnTo>
                  <a:lnTo>
                    <a:pt x="3891517" y="10633"/>
                  </a:lnTo>
                  <a:lnTo>
                    <a:pt x="4837814" y="776177"/>
                  </a:lnTo>
                  <a:lnTo>
                    <a:pt x="6443331" y="765544"/>
                  </a:lnTo>
                </a:path>
              </a:pathLst>
            </a:custGeom>
            <a:ln w="85725">
              <a:solidFill>
                <a:srgbClr val="339933"/>
              </a:solidFill>
            </a:ln>
            <a:scene3d>
              <a:camera prst="perspectiveFront"/>
              <a:lightRig rig="threePt" dir="t"/>
            </a:scene3d>
            <a:sp3d prstMaterial="matte">
              <a:bevelT/>
            </a:sp3d>
            <a:extLst/>
          </p:spPr>
          <p:style>
            <a:lnRef idx="3">
              <a:schemeClr val="accent2"/>
            </a:lnRef>
            <a:fillRef idx="0">
              <a:schemeClr val="accent2"/>
            </a:fillRef>
            <a:effectRef idx="2">
              <a:schemeClr val="accent2"/>
            </a:effectRef>
            <a:fontRef idx="minor">
              <a:schemeClr val="tx1"/>
            </a:fontRef>
          </p:style>
          <p:txBody>
            <a:bodyPr>
              <a:spAutoFit/>
            </a:bodyPr>
            <a:lstStyle/>
            <a:p>
              <a:pPr algn="l">
                <a:spcBef>
                  <a:spcPct val="50000"/>
                </a:spcBef>
                <a:buFontTx/>
                <a:buChar char="•"/>
                <a:defRPr/>
              </a:pPr>
              <a:endParaRPr lang="en-US" sz="2400">
                <a:solidFill>
                  <a:prstClr val="black"/>
                </a:solidFill>
                <a:latin typeface="Arial" charset="0"/>
              </a:endParaRPr>
            </a:p>
          </p:txBody>
        </p:sp>
      </p:grpSp>
    </p:spTree>
    <p:extLst>
      <p:ext uri="{BB962C8B-B14F-4D97-AF65-F5344CB8AC3E}">
        <p14:creationId xmlns:p14="http://schemas.microsoft.com/office/powerpoint/2010/main" val="1548061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1" name="Rectangle 5"/>
          <p:cNvSpPr>
            <a:spLocks noGrp="1" noChangeArrowheads="1"/>
          </p:cNvSpPr>
          <p:nvPr>
            <p:ph type="title"/>
          </p:nvPr>
        </p:nvSpPr>
        <p:spPr/>
        <p:txBody>
          <a:bodyPr/>
          <a:lstStyle/>
          <a:p>
            <a:pPr eaLnBrk="1" hangingPunct="1">
              <a:buFont typeface="Arial" pitchFamily="34" charset="0"/>
              <a:buNone/>
              <a:defRPr/>
            </a:pPr>
            <a:r>
              <a:rPr lang="en-US" sz="3200" dirty="0" smtClean="0">
                <a:effectLst>
                  <a:outerShdw blurRad="38100" dist="38100" dir="2700000" algn="tl">
                    <a:srgbClr val="000000">
                      <a:alpha val="43137"/>
                    </a:srgbClr>
                  </a:outerShdw>
                </a:effectLst>
              </a:rPr>
              <a:t>Birdstrike Numbers</a:t>
            </a:r>
          </a:p>
        </p:txBody>
      </p:sp>
      <p:sp>
        <p:nvSpPr>
          <p:cNvPr id="13315" name="Rectangle 8"/>
          <p:cNvSpPr>
            <a:spLocks noGrp="1" noChangeArrowheads="1"/>
          </p:cNvSpPr>
          <p:nvPr>
            <p:ph idx="1"/>
          </p:nvPr>
        </p:nvSpPr>
        <p:spPr>
          <a:xfrm>
            <a:off x="457200" y="1295400"/>
            <a:ext cx="8043863" cy="1066800"/>
          </a:xfrm>
          <a:extLst>
            <a:ext uri="{909E8E84-426E-40DD-AFC4-6F175D3DCCD1}">
              <a14:hiddenFill xmlns:a14="http://schemas.microsoft.com/office/drawing/2010/main">
                <a:solidFill>
                  <a:srgbClr val="339966"/>
                </a:solidFill>
              </a14:hiddenFill>
            </a:ext>
          </a:extLst>
        </p:spPr>
        <p:txBody>
          <a:bodyPr/>
          <a:lstStyle/>
          <a:p>
            <a:pPr eaLnBrk="1" hangingPunct="1"/>
            <a:r>
              <a:rPr lang="en-US" sz="2400" dirty="0" smtClean="0"/>
              <a:t>Total Count: </a:t>
            </a:r>
            <a:r>
              <a:rPr lang="en-US" sz="2400" dirty="0" smtClean="0">
                <a:solidFill>
                  <a:srgbClr val="CC3300"/>
                </a:solidFill>
              </a:rPr>
              <a:t>145,123+</a:t>
            </a:r>
            <a:r>
              <a:rPr lang="en-US" sz="2400" dirty="0" smtClean="0"/>
              <a:t> </a:t>
            </a:r>
            <a:r>
              <a:rPr lang="en-US" sz="2400" b="0" i="1" dirty="0" smtClean="0">
                <a:solidFill>
                  <a:schemeClr val="tx1"/>
                </a:solidFill>
              </a:rPr>
              <a:t>(through June 2013)</a:t>
            </a:r>
          </a:p>
          <a:p>
            <a:pPr eaLnBrk="1" hangingPunct="1"/>
            <a:r>
              <a:rPr lang="en-US" sz="2400" dirty="0" smtClean="0"/>
              <a:t>2013 Year-to-date Total: </a:t>
            </a:r>
            <a:r>
              <a:rPr lang="en-US" sz="2400" dirty="0" smtClean="0">
                <a:solidFill>
                  <a:srgbClr val="CC3300"/>
                </a:solidFill>
              </a:rPr>
              <a:t>8095 </a:t>
            </a:r>
            <a:r>
              <a:rPr lang="en-US" sz="2400" b="0" i="1" dirty="0" smtClean="0">
                <a:solidFill>
                  <a:schemeClr val="tx1"/>
                </a:solidFill>
              </a:rPr>
              <a:t>(raw) </a:t>
            </a:r>
          </a:p>
        </p:txBody>
      </p:sp>
      <p:sp>
        <p:nvSpPr>
          <p:cNvPr id="5" name="Rectangle 4"/>
          <p:cNvSpPr/>
          <p:nvPr/>
        </p:nvSpPr>
        <p:spPr>
          <a:xfrm>
            <a:off x="1143000" y="2514600"/>
            <a:ext cx="6934200" cy="34163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b="1" dirty="0"/>
              <a:t>22 Year Period 1990-2011</a:t>
            </a:r>
          </a:p>
          <a:p>
            <a:pPr marL="800100" lvl="1" indent="-342900">
              <a:buFont typeface="Arial" pitchFamily="34" charset="0"/>
              <a:buChar char="•"/>
            </a:pPr>
            <a:r>
              <a:rPr lang="en-US" dirty="0" smtClean="0">
                <a:solidFill>
                  <a:schemeClr val="tx1"/>
                </a:solidFill>
                <a:latin typeface="Calibri" pitchFamily="34" charset="0"/>
              </a:rPr>
              <a:t>97.1% of wildlife strikes involve birds</a:t>
            </a:r>
            <a:endParaRPr lang="en-US" dirty="0">
              <a:solidFill>
                <a:schemeClr val="tx1"/>
              </a:solidFill>
              <a:latin typeface="Calibri" pitchFamily="34" charset="0"/>
            </a:endParaRPr>
          </a:p>
          <a:p>
            <a:pPr marL="800100" lvl="1" indent="-342900">
              <a:buFont typeface="Arial" pitchFamily="34" charset="0"/>
              <a:buChar char="•"/>
            </a:pPr>
            <a:r>
              <a:rPr lang="en-US" dirty="0" smtClean="0">
                <a:solidFill>
                  <a:schemeClr val="tx1"/>
                </a:solidFill>
                <a:latin typeface="Calibri" pitchFamily="34" charset="0"/>
              </a:rPr>
              <a:t>Number of reported strikes increased from 1804 in 1990 to 10,083 in 2011</a:t>
            </a:r>
            <a:endParaRPr lang="en-US" dirty="0">
              <a:solidFill>
                <a:schemeClr val="tx1"/>
              </a:solidFill>
              <a:latin typeface="Calibri" pitchFamily="34" charset="0"/>
            </a:endParaRPr>
          </a:p>
          <a:p>
            <a:pPr marL="800100" lvl="1" indent="-342900">
              <a:buFont typeface="Arial" pitchFamily="34" charset="0"/>
              <a:buChar char="•"/>
            </a:pPr>
            <a:r>
              <a:rPr lang="en-US" dirty="0" smtClean="0">
                <a:solidFill>
                  <a:schemeClr val="tx1"/>
                </a:solidFill>
                <a:latin typeface="Calibri" pitchFamily="34" charset="0"/>
              </a:rPr>
              <a:t>About 26 strikes are reported per day</a:t>
            </a:r>
            <a:endParaRPr lang="en-US" dirty="0">
              <a:solidFill>
                <a:schemeClr val="tx1"/>
              </a:solidFill>
              <a:latin typeface="Calibri" pitchFamily="34" charset="0"/>
            </a:endParaRPr>
          </a:p>
          <a:p>
            <a:pPr marL="800100" lvl="1" indent="-342900">
              <a:buFont typeface="Arial" pitchFamily="34" charset="0"/>
              <a:buChar char="•"/>
            </a:pPr>
            <a:r>
              <a:rPr lang="en-US" dirty="0" smtClean="0">
                <a:solidFill>
                  <a:schemeClr val="tx1"/>
                </a:solidFill>
                <a:latin typeface="Calibri" pitchFamily="34" charset="0"/>
              </a:rPr>
              <a:t>Number of reported damaging strikes has declined in recent years</a:t>
            </a:r>
            <a:endParaRPr lang="en-US" dirty="0">
              <a:solidFill>
                <a:schemeClr val="tx1"/>
              </a:solidFill>
              <a:latin typeface="Calibri" pitchFamily="34" charset="0"/>
            </a:endParaRPr>
          </a:p>
          <a:p>
            <a:pPr marL="800100" lvl="1" indent="-342900">
              <a:buFont typeface="Arial" pitchFamily="34" charset="0"/>
              <a:buChar char="•"/>
            </a:pPr>
            <a:r>
              <a:rPr lang="en-US" dirty="0" smtClean="0">
                <a:solidFill>
                  <a:schemeClr val="tx1"/>
                </a:solidFill>
                <a:latin typeface="Calibri" pitchFamily="34" charset="0"/>
              </a:rPr>
              <a:t>It is estimated that about 39% of strikes are reported</a:t>
            </a:r>
            <a:endParaRPr lang="en-US" dirty="0">
              <a:solidFill>
                <a:schemeClr val="tx1"/>
              </a:solidFill>
              <a:latin typeface="Calibri" pitchFamily="34" charset="0"/>
            </a:endParaRPr>
          </a:p>
        </p:txBody>
      </p:sp>
    </p:spTree>
    <p:extLst>
      <p:ext uri="{BB962C8B-B14F-4D97-AF65-F5344CB8AC3E}">
        <p14:creationId xmlns:p14="http://schemas.microsoft.com/office/powerpoint/2010/main" val="2993776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A7335E1805E44495268AE629753871" ma:contentTypeVersion="6" ma:contentTypeDescription="Create a new document." ma:contentTypeScope="" ma:versionID="bafd424518a3d855d9383cb3da8610d1">
  <xsd:schema xmlns:xsd="http://www.w3.org/2001/XMLSchema" xmlns:xs="http://www.w3.org/2001/XMLSchema" xmlns:p="http://schemas.microsoft.com/office/2006/metadata/properties" xmlns:ns2="a4c11e10-6fbc-43d3-ac72-3e5fce9ced22" targetNamespace="http://schemas.microsoft.com/office/2006/metadata/properties" ma:root="true" ma:fieldsID="c1e546dc03a8a1795afe111ee3498295" ns2:_="">
    <xsd:import namespace="a4c11e10-6fbc-43d3-ac72-3e5fce9ced2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11e10-6fbc-43d3-ac72-3e5fce9ced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089D392-2DE8-4FCF-A0DB-3040E1EF0BC4}"/>
</file>

<file path=customXml/itemProps2.xml><?xml version="1.0" encoding="utf-8"?>
<ds:datastoreItem xmlns:ds="http://schemas.openxmlformats.org/officeDocument/2006/customXml" ds:itemID="{BE7AB3A2-F3AD-48E6-A081-CB1C72814F14}"/>
</file>

<file path=customXml/itemProps3.xml><?xml version="1.0" encoding="utf-8"?>
<ds:datastoreItem xmlns:ds="http://schemas.openxmlformats.org/officeDocument/2006/customXml" ds:itemID="{0FB2ABF1-1745-40AB-9B91-91A35CB8AAD7}"/>
</file>

<file path=docProps/app.xml><?xml version="1.0" encoding="utf-8"?>
<Properties xmlns="http://schemas.openxmlformats.org/officeDocument/2006/extended-properties" xmlns:vt="http://schemas.openxmlformats.org/officeDocument/2006/docPropsVTypes">
  <Template/>
  <TotalTime>14710</TotalTime>
  <Words>1843</Words>
  <Application>Microsoft Office PowerPoint</Application>
  <PresentationFormat>On-screen Show (4:3)</PresentationFormat>
  <Paragraphs>348</Paragraphs>
  <Slides>41</Slides>
  <Notes>18</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44" baseType="lpstr">
      <vt:lpstr>1_Custom Design</vt:lpstr>
      <vt:lpstr>Office Theme</vt:lpstr>
      <vt:lpstr>Visio</vt:lpstr>
      <vt:lpstr>Airport Technology R&amp;D Team</vt:lpstr>
      <vt:lpstr>PowerPoint Presentation</vt:lpstr>
      <vt:lpstr>DATA &amp; INFORMATION</vt:lpstr>
      <vt:lpstr>Reporting</vt:lpstr>
      <vt:lpstr>Report Processing  Workflow</vt:lpstr>
      <vt:lpstr>PowerPoint Presentation</vt:lpstr>
      <vt:lpstr>Data Products</vt:lpstr>
      <vt:lpstr>Strikes and Phases of Flight</vt:lpstr>
      <vt:lpstr>Birdstrike Numbers</vt:lpstr>
      <vt:lpstr>Management of Wildlife Hazards at Airports USDA/APHIS/Wildlife Services </vt:lpstr>
      <vt:lpstr>USDA IAA Research Activities</vt:lpstr>
      <vt:lpstr>Enhancing Avian Detection and Response to Aircraft Perception of Light - USDA/APHIS/WS/NWRC and Purdue University</vt:lpstr>
      <vt:lpstr>TECHNOLOGY</vt:lpstr>
      <vt:lpstr>PowerPoint Presentation</vt:lpstr>
      <vt:lpstr>FAA Bird Radar Progression</vt:lpstr>
      <vt:lpstr>Operational Integration </vt:lpstr>
      <vt:lpstr>Information Consumers</vt:lpstr>
      <vt:lpstr>Operational Integration Single Sensor - Multiple Users</vt:lpstr>
      <vt:lpstr>Integrating Bird Radar into ATC Bird Radar Display Assessments</vt:lpstr>
      <vt:lpstr>BSTAR</vt:lpstr>
      <vt:lpstr>BSTAT – Data Management Subsystem</vt:lpstr>
      <vt:lpstr>BSTAT(istics)</vt:lpstr>
      <vt:lpstr>Accipiter</vt:lpstr>
      <vt:lpstr>PowerPoint Presentation</vt:lpstr>
      <vt:lpstr>PowerPoint Presentation</vt:lpstr>
      <vt:lpstr>Moderate and Severe Risk</vt:lpstr>
      <vt:lpstr>Variants of Merlin ATC</vt:lpstr>
      <vt:lpstr>DeTect What does the tower see?</vt:lpstr>
      <vt:lpstr>Rethinking the process</vt:lpstr>
      <vt:lpstr>PowerPoint Presentation</vt:lpstr>
      <vt:lpstr>Multi-Sensor Processing</vt:lpstr>
      <vt:lpstr>PowerPoint Presentation</vt:lpstr>
      <vt:lpstr>Supplemental Information</vt:lpstr>
      <vt:lpstr>An Analogy</vt:lpstr>
      <vt:lpstr>Many sources</vt:lpstr>
      <vt:lpstr>End User Preference/Application</vt:lpstr>
      <vt:lpstr>Output/Display</vt:lpstr>
      <vt:lpstr>Consumption/Use</vt:lpstr>
      <vt:lpstr>Summary</vt:lpstr>
      <vt:lpstr>PowerPoint Presentation</vt:lpstr>
      <vt:lpstr>Avian Radar Advantages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Ryan King</cp:lastModifiedBy>
  <cp:revision>703</cp:revision>
  <cp:lastPrinted>2012-08-14T14:45:42Z</cp:lastPrinted>
  <dcterms:modified xsi:type="dcterms:W3CDTF">2013-09-11T11:49:07Z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0x0101009DA7335E1805E44495268AE629753871</vt:lpwstr>
  </property>
</Properties>
</file>