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11" r:id="rId5"/>
    <p:sldId id="312" r:id="rId6"/>
    <p:sldId id="281" r:id="rId7"/>
    <p:sldId id="285" r:id="rId8"/>
    <p:sldId id="286" r:id="rId9"/>
    <p:sldId id="289" r:id="rId10"/>
    <p:sldId id="288" r:id="rId11"/>
    <p:sldId id="290" r:id="rId12"/>
    <p:sldId id="297" r:id="rId13"/>
    <p:sldId id="295" r:id="rId14"/>
    <p:sldId id="298" r:id="rId15"/>
    <p:sldId id="293" r:id="rId16"/>
    <p:sldId id="294" r:id="rId17"/>
    <p:sldId id="296" r:id="rId18"/>
    <p:sldId id="319" r:id="rId19"/>
    <p:sldId id="301" r:id="rId20"/>
    <p:sldId id="303" r:id="rId21"/>
    <p:sldId id="302" r:id="rId22"/>
    <p:sldId id="304" r:id="rId23"/>
    <p:sldId id="305" r:id="rId24"/>
    <p:sldId id="306" r:id="rId25"/>
    <p:sldId id="307" r:id="rId26"/>
    <p:sldId id="284" r:id="rId27"/>
    <p:sldId id="282" r:id="rId28"/>
    <p:sldId id="283" r:id="rId29"/>
    <p:sldId id="308" r:id="rId30"/>
    <p:sldId id="259" r:id="rId31"/>
    <p:sldId id="260" r:id="rId32"/>
    <p:sldId id="309" r:id="rId33"/>
    <p:sldId id="261" r:id="rId34"/>
    <p:sldId id="314" r:id="rId35"/>
    <p:sldId id="264" r:id="rId36"/>
    <p:sldId id="267" r:id="rId37"/>
    <p:sldId id="266" r:id="rId38"/>
    <p:sldId id="269" r:id="rId39"/>
    <p:sldId id="275" r:id="rId40"/>
    <p:sldId id="278" r:id="rId41"/>
    <p:sldId id="318" r:id="rId42"/>
    <p:sldId id="263" r:id="rId43"/>
    <p:sldId id="280" r:id="rId44"/>
    <p:sldId id="313" r:id="rId45"/>
    <p:sldId id="273" r:id="rId46"/>
    <p:sldId id="274" r:id="rId47"/>
    <p:sldId id="277" r:id="rId48"/>
    <p:sldId id="276" r:id="rId49"/>
    <p:sldId id="279" r:id="rId50"/>
    <p:sldId id="320" r:id="rId51"/>
    <p:sldId id="26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D2F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_imagery_no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175" y="0"/>
            <a:ext cx="355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246063" y="4497388"/>
            <a:ext cx="5260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Presented to: </a:t>
            </a:r>
            <a:r>
              <a:rPr lang="en-US" sz="1600" dirty="0" smtClean="0">
                <a:solidFill>
                  <a:srgbClr val="FFFFFF"/>
                </a:solidFill>
              </a:rPr>
              <a:t>REDAC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By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smtClean="0">
                <a:solidFill>
                  <a:srgbClr val="FFFFFF"/>
                </a:solidFill>
              </a:rPr>
              <a:t>Murphy Flynn</a:t>
            </a:r>
            <a:endParaRPr lang="en-US" sz="160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Date: </a:t>
            </a:r>
            <a:r>
              <a:rPr lang="en-US" sz="1600" dirty="0" smtClean="0">
                <a:solidFill>
                  <a:srgbClr val="FFFFFF"/>
                </a:solidFill>
              </a:rPr>
              <a:t>August 13, 2014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5873750" y="269875"/>
            <a:ext cx="2895600" cy="911225"/>
            <a:chOff x="3700" y="170"/>
            <a:chExt cx="1824" cy="574"/>
          </a:xfrm>
        </p:grpSpPr>
        <p:pic>
          <p:nvPicPr>
            <p:cNvPr id="6" name="Picture 7" descr="NEW FAA LOGO"/>
            <p:cNvPicPr>
              <a:picLocks noChangeAspect="1" noChangeArrowheads="1"/>
            </p:cNvPicPr>
            <p:nvPr userDrawn="1"/>
          </p:nvPicPr>
          <p:blipFill>
            <a:blip r:embed="rId3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0" y="170"/>
              <a:ext cx="573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2083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1763" y="293688"/>
            <a:ext cx="5487987" cy="3186112"/>
          </a:xfrm>
        </p:spPr>
        <p:txBody>
          <a:bodyPr anchor="t"/>
          <a:lstStyle>
            <a:lvl1pPr>
              <a:spcBef>
                <a:spcPct val="50000"/>
              </a:spcBef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Construction Update</a:t>
            </a:r>
          </a:p>
        </p:txBody>
      </p:sp>
    </p:spTree>
    <p:extLst>
      <p:ext uri="{BB962C8B-B14F-4D97-AF65-F5344CB8AC3E}">
        <p14:creationId xmlns:p14="http://schemas.microsoft.com/office/powerpoint/2010/main" val="25602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1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9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625" y="344488"/>
            <a:ext cx="8472488" cy="555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8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40767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F3F2-3840-420F-9E24-B8834C5C1E91}" type="datetimeFigureOut">
              <a:rPr lang="en-US">
                <a:solidFill>
                  <a:srgbClr val="000000"/>
                </a:solidFill>
              </a:rPr>
              <a:pPr/>
              <a:t>8/13/2014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0DFF-A6BE-4137-BE56-9B295CFA23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2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69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31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6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smtClean="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2F0C419-40A6-4F33-AFBC-CC63D13038E2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62662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9A4D431-8DC5-487E-A2F8-895E5B5B12B2}" type="slidenum">
              <a:rPr lang="en-US" sz="12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</a:endParaRPr>
          </a:p>
        </p:txBody>
      </p:sp>
      <p:grpSp>
        <p:nvGrpSpPr>
          <p:cNvPr id="1033" name="Group 9"/>
          <p:cNvGrpSpPr>
            <a:grpSpLocks/>
          </p:cNvGrpSpPr>
          <p:nvPr userDrawn="1"/>
        </p:nvGrpSpPr>
        <p:grpSpPr bwMode="auto">
          <a:xfrm>
            <a:off x="5965825" y="6196013"/>
            <a:ext cx="2047875" cy="661987"/>
            <a:chOff x="3596" y="3858"/>
            <a:chExt cx="1290" cy="417"/>
          </a:xfrm>
        </p:grpSpPr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7" cstate="screen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 eaLnBrk="1" fontAlgn="base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1034" name="Text Box 12"/>
          <p:cNvSpPr txBox="1">
            <a:spLocks noChangeArrowheads="1"/>
          </p:cNvSpPr>
          <p:nvPr userDrawn="1"/>
        </p:nvSpPr>
        <p:spPr bwMode="auto">
          <a:xfrm>
            <a:off x="0" y="6196013"/>
            <a:ext cx="58912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C0C0C0"/>
                </a:solidFill>
              </a:rPr>
              <a:t>REDAC-Construction Update</a:t>
            </a:r>
            <a:endParaRPr lang="en-US" sz="1200" b="1" dirty="0">
              <a:solidFill>
                <a:srgbClr val="C0C0C0"/>
              </a:solidFill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 userDrawn="1"/>
        </p:nvSpPr>
        <p:spPr bwMode="auto">
          <a:xfrm>
            <a:off x="0" y="6384925"/>
            <a:ext cx="3740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0C0C0"/>
                </a:solidFill>
              </a:rPr>
              <a:t>August 13, 2014</a:t>
            </a:r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0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file:///F:\Time%20Lapse%20From%20April%20to%20July%202014.WMV" TargetMode="External"/><Relationship Id="rId2" Type="http://schemas.openxmlformats.org/officeDocument/2006/relationships/hyperlink" Target="mailto:Murphy.Flynn@faa.go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Construction Update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– Asphalt Strain Gages</a:t>
            </a:r>
            <a:endParaRPr lang="en-US" dirty="0"/>
          </a:p>
        </p:txBody>
      </p:sp>
      <p:pic>
        <p:nvPicPr>
          <p:cNvPr id="27650" name="Picture 2" descr="F:\CBudesa - Work Docs\Photos\CC-7\5-7-14 - Photo 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22" y="1508125"/>
            <a:ext cx="3293268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F:\CBudesa - Work Docs\Photos\CC-7\5-7-14 - Photo 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029" y="1508125"/>
            <a:ext cx="3293268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59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CC7- Paving Over ASG’s</a:t>
            </a:r>
            <a:endParaRPr lang="en-US" dirty="0"/>
          </a:p>
        </p:txBody>
      </p:sp>
      <p:pic>
        <p:nvPicPr>
          <p:cNvPr id="28674" name="Picture 2" descr="F:\CBudesa - Work Docs\Photos\CC-7\5-7-14 - Photo 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223095"/>
            <a:ext cx="3948113" cy="29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F:\CBudesa - Work Docs\Photos\CC-7\5-7-14 - Photo 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13" y="2222500"/>
            <a:ext cx="3949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78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– Final Paving Lane</a:t>
            </a:r>
            <a:endParaRPr lang="en-US" dirty="0"/>
          </a:p>
        </p:txBody>
      </p:sp>
      <p:pic>
        <p:nvPicPr>
          <p:cNvPr id="29698" name="Picture 2" descr="F:\CBudesa - Work Docs\Photos\CC-7\5-7-14 - Photo 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508125"/>
            <a:ext cx="5854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8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CC7- Multi Depth Deflectometers</a:t>
            </a:r>
            <a:endParaRPr lang="en-US" dirty="0"/>
          </a:p>
        </p:txBody>
      </p:sp>
      <p:pic>
        <p:nvPicPr>
          <p:cNvPr id="31746" name="Picture 2" descr="F:\CBudesa - Work Docs\Photos\CC-7\7-15-14 - Photo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0600" y="2286000"/>
            <a:ext cx="3948113" cy="22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F:\CBudesa - Work Docs\Photos\CC-7\7-15-14 - Photo 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949700" cy="22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5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– MDD Installation</a:t>
            </a:r>
            <a:endParaRPr lang="en-US" dirty="0"/>
          </a:p>
        </p:txBody>
      </p:sp>
      <p:pic>
        <p:nvPicPr>
          <p:cNvPr id="32770" name="Picture 2" descr="F:\CBudesa - Work Docs\Photos\CC-7\7-15-14 - Photo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508125"/>
            <a:ext cx="5854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8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CC7- MDD Installation</a:t>
            </a:r>
            <a:endParaRPr lang="en-US" dirty="0"/>
          </a:p>
        </p:txBody>
      </p:sp>
      <p:pic>
        <p:nvPicPr>
          <p:cNvPr id="33794" name="Picture 2" descr="F:\CBudesa - Work Docs\Photos\CC-7\7-15-14 - Photo 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431" y="1508125"/>
            <a:ext cx="2469951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26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34818" name="Picture 2" descr="F:\CBudesa - Work Docs\Photos\CC-7\7-15-14 - Photo 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95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35842" name="Picture 2" descr="F:\CBudesa - Work Docs\Photos\CC-7\7-15-14 - Photo 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1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F:\CBudesa - Work Docs\Photos\CC-7\7-15-14 - Photo 5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3056" y="1397783"/>
            <a:ext cx="5569744" cy="3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86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38914" name="Picture 2" descr="F:\CBudesa - Work Docs\Photos\CC-7\7-15-14 - Photo 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Completion of Perpetual Pavement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73" y="1508125"/>
            <a:ext cx="7806266" cy="4391025"/>
          </a:xfrm>
        </p:spPr>
      </p:pic>
    </p:spTree>
    <p:extLst>
      <p:ext uri="{BB962C8B-B14F-4D97-AF65-F5344CB8AC3E}">
        <p14:creationId xmlns:p14="http://schemas.microsoft.com/office/powerpoint/2010/main" val="33712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40962" name="Picture 2" descr="F:\CBudesa - Work Docs\Photos\CC-7\7-15-14 - Photo 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508125"/>
            <a:ext cx="5854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1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39938" name="Picture 2" descr="F:\CBudesa - Work Docs\Photos\CC-7\7-15-14 - Photo 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6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41986" name="Picture 2" descr="F:\CBudesa - Work Docs\Photos\CC-7\7-16-14 - Photo 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40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43010" name="Picture 2" descr="F:\CBudesa - Work Docs\Photos\CC-7\7-16-14 - Photo 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68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44035" name="Picture 3" descr="F:\CBudesa - Work Docs\Photos\CC-7\7-17-14 - Photo 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71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MDD Installation</a:t>
            </a:r>
          </a:p>
        </p:txBody>
      </p:sp>
      <p:pic>
        <p:nvPicPr>
          <p:cNvPr id="45058" name="Picture 2" descr="F:\CBudesa - Work Docs\Photos\CC-7\7-16-14 - Photo 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078" y="1508125"/>
            <a:ext cx="659065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00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/ CC8 Transition</a:t>
            </a:r>
            <a:endParaRPr lang="en-US" dirty="0"/>
          </a:p>
        </p:txBody>
      </p:sp>
      <p:pic>
        <p:nvPicPr>
          <p:cNvPr id="22530" name="Picture 2" descr="F:\CBudesa - Work Docs\Photos\CC-7 to CC-8 Transition\7-8-14 - Photo 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6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 / CC8 Transition</a:t>
            </a:r>
          </a:p>
        </p:txBody>
      </p:sp>
      <p:pic>
        <p:nvPicPr>
          <p:cNvPr id="20482" name="Picture 2" descr="F:\CBudesa - Work Docs\Photos\CC-7 to CC-8 Transition\7-9-14 - Photo 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508125"/>
            <a:ext cx="5854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586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 / CC8 Transition</a:t>
            </a:r>
          </a:p>
        </p:txBody>
      </p:sp>
      <p:pic>
        <p:nvPicPr>
          <p:cNvPr id="21506" name="Picture 2" descr="F:\CBudesa - Work Docs\Photos\CC-7 to CC-8 Transition\7-21-14 - Photo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508125"/>
            <a:ext cx="5854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Striping</a:t>
            </a:r>
            <a:endParaRPr lang="en-US" dirty="0"/>
          </a:p>
        </p:txBody>
      </p:sp>
      <p:pic>
        <p:nvPicPr>
          <p:cNvPr id="46082" name="Picture 2" descr="F:\CBudesa - Work Docs\Photos\CC-7\7-22-14 - Photo 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223095"/>
            <a:ext cx="3948113" cy="29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F:\CBudesa - Work Docs\Photos\CC-7\7-22-14 - Photo 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13" y="2222500"/>
            <a:ext cx="3949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6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Cycle 7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last left CC7…</a:t>
            </a:r>
          </a:p>
          <a:p>
            <a:pPr lvl="1"/>
            <a:r>
              <a:rPr lang="en-US" dirty="0" smtClean="0"/>
              <a:t>Winter weather forced shut down of the construction of CC7 by December 20</a:t>
            </a:r>
            <a:r>
              <a:rPr lang="en-US" baseline="30000" dirty="0" smtClean="0"/>
              <a:t>th</a:t>
            </a:r>
          </a:p>
          <a:p>
            <a:pPr lvl="1"/>
            <a:r>
              <a:rPr lang="en-US" dirty="0" smtClean="0"/>
              <a:t>North half of CC7, Perpetual Pavement Test Sections, was completed</a:t>
            </a:r>
          </a:p>
          <a:p>
            <a:pPr lvl="1"/>
            <a:r>
              <a:rPr lang="en-US" dirty="0" smtClean="0"/>
              <a:t>Work Remaining:</a:t>
            </a:r>
          </a:p>
          <a:p>
            <a:pPr lvl="2"/>
            <a:r>
              <a:rPr lang="en-US" dirty="0" smtClean="0"/>
              <a:t>6 inch P-209 Base Course on South half, Overload Test Sections </a:t>
            </a:r>
          </a:p>
          <a:p>
            <a:pPr lvl="2"/>
            <a:r>
              <a:rPr lang="en-US" dirty="0" smtClean="0"/>
              <a:t>3 inch P-401 HMA on South half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01" y="1055030"/>
            <a:ext cx="5743353" cy="503903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1712697" y="3188874"/>
            <a:ext cx="3554118" cy="2588491"/>
          </a:xfrm>
          <a:custGeom>
            <a:avLst/>
            <a:gdLst>
              <a:gd name="connsiteX0" fmla="*/ 0 w 4095345"/>
              <a:gd name="connsiteY0" fmla="*/ 0 h 2947481"/>
              <a:gd name="connsiteX1" fmla="*/ 34047 w 4095345"/>
              <a:gd name="connsiteY1" fmla="*/ 2281136 h 2947481"/>
              <a:gd name="connsiteX2" fmla="*/ 68094 w 4095345"/>
              <a:gd name="connsiteY2" fmla="*/ 2358957 h 2947481"/>
              <a:gd name="connsiteX3" fmla="*/ 82685 w 4095345"/>
              <a:gd name="connsiteY3" fmla="*/ 2373549 h 2947481"/>
              <a:gd name="connsiteX4" fmla="*/ 131324 w 4095345"/>
              <a:gd name="connsiteY4" fmla="*/ 2383276 h 2947481"/>
              <a:gd name="connsiteX5" fmla="*/ 238328 w 4095345"/>
              <a:gd name="connsiteY5" fmla="*/ 2431915 h 2947481"/>
              <a:gd name="connsiteX6" fmla="*/ 335604 w 4095345"/>
              <a:gd name="connsiteY6" fmla="*/ 2461098 h 2947481"/>
              <a:gd name="connsiteX7" fmla="*/ 452336 w 4095345"/>
              <a:gd name="connsiteY7" fmla="*/ 2470825 h 2947481"/>
              <a:gd name="connsiteX8" fmla="*/ 1332690 w 4095345"/>
              <a:gd name="connsiteY8" fmla="*/ 2509736 h 2947481"/>
              <a:gd name="connsiteX9" fmla="*/ 2115766 w 4095345"/>
              <a:gd name="connsiteY9" fmla="*/ 2524327 h 2947481"/>
              <a:gd name="connsiteX10" fmla="*/ 2893979 w 4095345"/>
              <a:gd name="connsiteY10" fmla="*/ 2509736 h 2947481"/>
              <a:gd name="connsiteX11" fmla="*/ 3073941 w 4095345"/>
              <a:gd name="connsiteY11" fmla="*/ 2504872 h 2947481"/>
              <a:gd name="connsiteX12" fmla="*/ 3258766 w 4095345"/>
              <a:gd name="connsiteY12" fmla="*/ 2504872 h 2947481"/>
              <a:gd name="connsiteX13" fmla="*/ 3409545 w 4095345"/>
              <a:gd name="connsiteY13" fmla="*/ 2538919 h 2947481"/>
              <a:gd name="connsiteX14" fmla="*/ 3443592 w 4095345"/>
              <a:gd name="connsiteY14" fmla="*/ 2563238 h 2947481"/>
              <a:gd name="connsiteX15" fmla="*/ 3467911 w 4095345"/>
              <a:gd name="connsiteY15" fmla="*/ 2602149 h 2947481"/>
              <a:gd name="connsiteX16" fmla="*/ 3589507 w 4095345"/>
              <a:gd name="connsiteY16" fmla="*/ 2689698 h 2947481"/>
              <a:gd name="connsiteX17" fmla="*/ 3706238 w 4095345"/>
              <a:gd name="connsiteY17" fmla="*/ 2796702 h 2947481"/>
              <a:gd name="connsiteX18" fmla="*/ 3803515 w 4095345"/>
              <a:gd name="connsiteY18" fmla="*/ 2932889 h 2947481"/>
              <a:gd name="connsiteX19" fmla="*/ 4095345 w 4095345"/>
              <a:gd name="connsiteY19" fmla="*/ 2947481 h 2947481"/>
              <a:gd name="connsiteX20" fmla="*/ 3988341 w 4095345"/>
              <a:gd name="connsiteY20" fmla="*/ 2782110 h 2947481"/>
              <a:gd name="connsiteX21" fmla="*/ 3886200 w 4095345"/>
              <a:gd name="connsiteY21" fmla="*/ 2665378 h 2947481"/>
              <a:gd name="connsiteX22" fmla="*/ 3764604 w 4095345"/>
              <a:gd name="connsiteY22" fmla="*/ 2485417 h 2947481"/>
              <a:gd name="connsiteX23" fmla="*/ 3657600 w 4095345"/>
              <a:gd name="connsiteY23" fmla="*/ 2412459 h 2947481"/>
              <a:gd name="connsiteX24" fmla="*/ 3545732 w 4095345"/>
              <a:gd name="connsiteY24" fmla="*/ 2344366 h 2947481"/>
              <a:gd name="connsiteX25" fmla="*/ 3394953 w 4095345"/>
              <a:gd name="connsiteY25" fmla="*/ 2271408 h 2947481"/>
              <a:gd name="connsiteX26" fmla="*/ 3283085 w 4095345"/>
              <a:gd name="connsiteY26" fmla="*/ 2261681 h 2947481"/>
              <a:gd name="connsiteX27" fmla="*/ 3049621 w 4095345"/>
              <a:gd name="connsiteY27" fmla="*/ 2227634 h 2947481"/>
              <a:gd name="connsiteX28" fmla="*/ 2893979 w 4095345"/>
              <a:gd name="connsiteY28" fmla="*/ 2227634 h 2947481"/>
              <a:gd name="connsiteX29" fmla="*/ 2495145 w 4095345"/>
              <a:gd name="connsiteY29" fmla="*/ 2217906 h 2947481"/>
              <a:gd name="connsiteX30" fmla="*/ 2101175 w 4095345"/>
              <a:gd name="connsiteY30" fmla="*/ 2208178 h 2947481"/>
              <a:gd name="connsiteX31" fmla="*/ 1750979 w 4095345"/>
              <a:gd name="connsiteY31" fmla="*/ 2203315 h 2947481"/>
              <a:gd name="connsiteX32" fmla="*/ 1332690 w 4095345"/>
              <a:gd name="connsiteY32" fmla="*/ 2222770 h 2947481"/>
              <a:gd name="connsiteX33" fmla="*/ 1084634 w 4095345"/>
              <a:gd name="connsiteY33" fmla="*/ 2227634 h 2947481"/>
              <a:gd name="connsiteX34" fmla="*/ 680936 w 4095345"/>
              <a:gd name="connsiteY34" fmla="*/ 2251953 h 2947481"/>
              <a:gd name="connsiteX35" fmla="*/ 481519 w 4095345"/>
              <a:gd name="connsiteY35" fmla="*/ 2251953 h 2947481"/>
              <a:gd name="connsiteX36" fmla="*/ 364787 w 4095345"/>
              <a:gd name="connsiteY36" fmla="*/ 2242225 h 2947481"/>
              <a:gd name="connsiteX37" fmla="*/ 306421 w 4095345"/>
              <a:gd name="connsiteY37" fmla="*/ 2183859 h 2947481"/>
              <a:gd name="connsiteX38" fmla="*/ 238328 w 4095345"/>
              <a:gd name="connsiteY38" fmla="*/ 2110902 h 2947481"/>
              <a:gd name="connsiteX39" fmla="*/ 194553 w 4095345"/>
              <a:gd name="connsiteY39" fmla="*/ 1964987 h 2947481"/>
              <a:gd name="connsiteX40" fmla="*/ 170234 w 4095345"/>
              <a:gd name="connsiteY40" fmla="*/ 1551561 h 2947481"/>
              <a:gd name="connsiteX41" fmla="*/ 141051 w 4095345"/>
              <a:gd name="connsiteY41" fmla="*/ 1084634 h 2947481"/>
              <a:gd name="connsiteX42" fmla="*/ 92413 w 4095345"/>
              <a:gd name="connsiteY42" fmla="*/ 695527 h 2947481"/>
              <a:gd name="connsiteX43" fmla="*/ 72958 w 4095345"/>
              <a:gd name="connsiteY43" fmla="*/ 496110 h 2947481"/>
              <a:gd name="connsiteX44" fmla="*/ 68094 w 4095345"/>
              <a:gd name="connsiteY44" fmla="*/ 14591 h 2947481"/>
              <a:gd name="connsiteX45" fmla="*/ 0 w 4095345"/>
              <a:gd name="connsiteY45" fmla="*/ 0 h 2947481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58766 w 4095345"/>
              <a:gd name="connsiteY12" fmla="*/ 2504872 h 3008808"/>
              <a:gd name="connsiteX13" fmla="*/ 3409545 w 4095345"/>
              <a:gd name="connsiteY13" fmla="*/ 2538919 h 3008808"/>
              <a:gd name="connsiteX14" fmla="*/ 3443592 w 4095345"/>
              <a:gd name="connsiteY14" fmla="*/ 2563238 h 3008808"/>
              <a:gd name="connsiteX15" fmla="*/ 3467911 w 4095345"/>
              <a:gd name="connsiteY15" fmla="*/ 2602149 h 3008808"/>
              <a:gd name="connsiteX16" fmla="*/ 3589507 w 4095345"/>
              <a:gd name="connsiteY16" fmla="*/ 2689698 h 3008808"/>
              <a:gd name="connsiteX17" fmla="*/ 3706238 w 4095345"/>
              <a:gd name="connsiteY17" fmla="*/ 279670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58766 w 4095345"/>
              <a:gd name="connsiteY12" fmla="*/ 2504872 h 3008808"/>
              <a:gd name="connsiteX13" fmla="*/ 3409545 w 4095345"/>
              <a:gd name="connsiteY13" fmla="*/ 2538919 h 3008808"/>
              <a:gd name="connsiteX14" fmla="*/ 3443592 w 4095345"/>
              <a:gd name="connsiteY14" fmla="*/ 2563238 h 3008808"/>
              <a:gd name="connsiteX15" fmla="*/ 3467911 w 4095345"/>
              <a:gd name="connsiteY15" fmla="*/ 2602149 h 3008808"/>
              <a:gd name="connsiteX16" fmla="*/ 3589507 w 4095345"/>
              <a:gd name="connsiteY16" fmla="*/ 2689698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58766 w 4095345"/>
              <a:gd name="connsiteY12" fmla="*/ 2504872 h 3008808"/>
              <a:gd name="connsiteX13" fmla="*/ 3409545 w 4095345"/>
              <a:gd name="connsiteY13" fmla="*/ 2538919 h 3008808"/>
              <a:gd name="connsiteX14" fmla="*/ 3443592 w 4095345"/>
              <a:gd name="connsiteY14" fmla="*/ 2563238 h 3008808"/>
              <a:gd name="connsiteX15" fmla="*/ 3467911 w 4095345"/>
              <a:gd name="connsiteY15" fmla="*/ 2602149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58766 w 4095345"/>
              <a:gd name="connsiteY12" fmla="*/ 2504872 h 3008808"/>
              <a:gd name="connsiteX13" fmla="*/ 3409545 w 4095345"/>
              <a:gd name="connsiteY13" fmla="*/ 2538919 h 3008808"/>
              <a:gd name="connsiteX14" fmla="*/ 3443592 w 4095345"/>
              <a:gd name="connsiteY14" fmla="*/ 256323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58766 w 4095345"/>
              <a:gd name="connsiteY12" fmla="*/ 2504872 h 3008808"/>
              <a:gd name="connsiteX13" fmla="*/ 3332108 w 4095345"/>
              <a:gd name="connsiteY13" fmla="*/ 2591480 h 3008808"/>
              <a:gd name="connsiteX14" fmla="*/ 3443592 w 4095345"/>
              <a:gd name="connsiteY14" fmla="*/ 256323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58766 w 4095345"/>
              <a:gd name="connsiteY12" fmla="*/ 250487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545732 w 4095345"/>
              <a:gd name="connsiteY24" fmla="*/ 234436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490419 w 4095345"/>
              <a:gd name="connsiteY24" fmla="*/ 2437806 h 3008808"/>
              <a:gd name="connsiteX25" fmla="*/ 3394953 w 4095345"/>
              <a:gd name="connsiteY25" fmla="*/ 2271408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657600 w 4095345"/>
              <a:gd name="connsiteY23" fmla="*/ 2412459 h 3008808"/>
              <a:gd name="connsiteX24" fmla="*/ 3490419 w 4095345"/>
              <a:gd name="connsiteY24" fmla="*/ 2437806 h 3008808"/>
              <a:gd name="connsiteX25" fmla="*/ 3361766 w 4095345"/>
              <a:gd name="connsiteY25" fmla="*/ 2335649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764604 w 4095345"/>
              <a:gd name="connsiteY22" fmla="*/ 2485417 h 3008808"/>
              <a:gd name="connsiteX23" fmla="*/ 3580163 w 4095345"/>
              <a:gd name="connsiteY23" fmla="*/ 2500059 h 3008808"/>
              <a:gd name="connsiteX24" fmla="*/ 3490419 w 4095345"/>
              <a:gd name="connsiteY24" fmla="*/ 2437806 h 3008808"/>
              <a:gd name="connsiteX25" fmla="*/ 3361766 w 4095345"/>
              <a:gd name="connsiteY25" fmla="*/ 2335649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886200 w 4095345"/>
              <a:gd name="connsiteY21" fmla="*/ 2665378 h 3008808"/>
              <a:gd name="connsiteX22" fmla="*/ 3659511 w 4095345"/>
              <a:gd name="connsiteY22" fmla="*/ 2625576 h 3008808"/>
              <a:gd name="connsiteX23" fmla="*/ 3580163 w 4095345"/>
              <a:gd name="connsiteY23" fmla="*/ 2500059 h 3008808"/>
              <a:gd name="connsiteX24" fmla="*/ 3490419 w 4095345"/>
              <a:gd name="connsiteY24" fmla="*/ 2437806 h 3008808"/>
              <a:gd name="connsiteX25" fmla="*/ 3361766 w 4095345"/>
              <a:gd name="connsiteY25" fmla="*/ 2335649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988341 w 4095345"/>
              <a:gd name="connsiteY20" fmla="*/ 2782110 h 3008808"/>
              <a:gd name="connsiteX21" fmla="*/ 3792169 w 4095345"/>
              <a:gd name="connsiteY21" fmla="*/ 2782178 h 3008808"/>
              <a:gd name="connsiteX22" fmla="*/ 3659511 w 4095345"/>
              <a:gd name="connsiteY22" fmla="*/ 2625576 h 3008808"/>
              <a:gd name="connsiteX23" fmla="*/ 3580163 w 4095345"/>
              <a:gd name="connsiteY23" fmla="*/ 2500059 h 3008808"/>
              <a:gd name="connsiteX24" fmla="*/ 3490419 w 4095345"/>
              <a:gd name="connsiteY24" fmla="*/ 2437806 h 3008808"/>
              <a:gd name="connsiteX25" fmla="*/ 3361766 w 4095345"/>
              <a:gd name="connsiteY25" fmla="*/ 2335649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4095345"/>
              <a:gd name="connsiteY0" fmla="*/ 0 h 3008808"/>
              <a:gd name="connsiteX1" fmla="*/ 34047 w 4095345"/>
              <a:gd name="connsiteY1" fmla="*/ 2281136 h 3008808"/>
              <a:gd name="connsiteX2" fmla="*/ 68094 w 4095345"/>
              <a:gd name="connsiteY2" fmla="*/ 2358957 h 3008808"/>
              <a:gd name="connsiteX3" fmla="*/ 82685 w 4095345"/>
              <a:gd name="connsiteY3" fmla="*/ 2373549 h 3008808"/>
              <a:gd name="connsiteX4" fmla="*/ 131324 w 4095345"/>
              <a:gd name="connsiteY4" fmla="*/ 2383276 h 3008808"/>
              <a:gd name="connsiteX5" fmla="*/ 238328 w 4095345"/>
              <a:gd name="connsiteY5" fmla="*/ 2431915 h 3008808"/>
              <a:gd name="connsiteX6" fmla="*/ 335604 w 4095345"/>
              <a:gd name="connsiteY6" fmla="*/ 2461098 h 3008808"/>
              <a:gd name="connsiteX7" fmla="*/ 452336 w 4095345"/>
              <a:gd name="connsiteY7" fmla="*/ 2470825 h 3008808"/>
              <a:gd name="connsiteX8" fmla="*/ 1332690 w 4095345"/>
              <a:gd name="connsiteY8" fmla="*/ 2509736 h 3008808"/>
              <a:gd name="connsiteX9" fmla="*/ 2115766 w 4095345"/>
              <a:gd name="connsiteY9" fmla="*/ 2524327 h 3008808"/>
              <a:gd name="connsiteX10" fmla="*/ 2893979 w 4095345"/>
              <a:gd name="connsiteY10" fmla="*/ 2509736 h 3008808"/>
              <a:gd name="connsiteX11" fmla="*/ 3073941 w 4095345"/>
              <a:gd name="connsiteY11" fmla="*/ 2504872 h 3008808"/>
              <a:gd name="connsiteX12" fmla="*/ 3242172 w 4095345"/>
              <a:gd name="connsiteY12" fmla="*/ 2551592 h 3008808"/>
              <a:gd name="connsiteX13" fmla="*/ 3332108 w 4095345"/>
              <a:gd name="connsiteY13" fmla="*/ 2591480 h 3008808"/>
              <a:gd name="connsiteX14" fmla="*/ 3332967 w 4095345"/>
              <a:gd name="connsiteY14" fmla="*/ 2615798 h 3008808"/>
              <a:gd name="connsiteX15" fmla="*/ 3379411 w 4095345"/>
              <a:gd name="connsiteY15" fmla="*/ 2654710 h 3008808"/>
              <a:gd name="connsiteX16" fmla="*/ 3484414 w 4095345"/>
              <a:gd name="connsiteY16" fmla="*/ 2736417 h 3008808"/>
              <a:gd name="connsiteX17" fmla="*/ 3567957 w 4095345"/>
              <a:gd name="connsiteY17" fmla="*/ 2866782 h 3008808"/>
              <a:gd name="connsiteX18" fmla="*/ 3670766 w 4095345"/>
              <a:gd name="connsiteY18" fmla="*/ 3008808 h 3008808"/>
              <a:gd name="connsiteX19" fmla="*/ 4095345 w 4095345"/>
              <a:gd name="connsiteY19" fmla="*/ 2947481 h 3008808"/>
              <a:gd name="connsiteX20" fmla="*/ 3866653 w 4095345"/>
              <a:gd name="connsiteY20" fmla="*/ 2898911 h 3008808"/>
              <a:gd name="connsiteX21" fmla="*/ 3792169 w 4095345"/>
              <a:gd name="connsiteY21" fmla="*/ 2782178 h 3008808"/>
              <a:gd name="connsiteX22" fmla="*/ 3659511 w 4095345"/>
              <a:gd name="connsiteY22" fmla="*/ 2625576 h 3008808"/>
              <a:gd name="connsiteX23" fmla="*/ 3580163 w 4095345"/>
              <a:gd name="connsiteY23" fmla="*/ 2500059 h 3008808"/>
              <a:gd name="connsiteX24" fmla="*/ 3490419 w 4095345"/>
              <a:gd name="connsiteY24" fmla="*/ 2437806 h 3008808"/>
              <a:gd name="connsiteX25" fmla="*/ 3361766 w 4095345"/>
              <a:gd name="connsiteY25" fmla="*/ 2335649 h 3008808"/>
              <a:gd name="connsiteX26" fmla="*/ 3283085 w 4095345"/>
              <a:gd name="connsiteY26" fmla="*/ 2261681 h 3008808"/>
              <a:gd name="connsiteX27" fmla="*/ 3049621 w 4095345"/>
              <a:gd name="connsiteY27" fmla="*/ 2227634 h 3008808"/>
              <a:gd name="connsiteX28" fmla="*/ 2893979 w 4095345"/>
              <a:gd name="connsiteY28" fmla="*/ 2227634 h 3008808"/>
              <a:gd name="connsiteX29" fmla="*/ 2495145 w 4095345"/>
              <a:gd name="connsiteY29" fmla="*/ 2217906 h 3008808"/>
              <a:gd name="connsiteX30" fmla="*/ 2101175 w 4095345"/>
              <a:gd name="connsiteY30" fmla="*/ 2208178 h 3008808"/>
              <a:gd name="connsiteX31" fmla="*/ 1750979 w 4095345"/>
              <a:gd name="connsiteY31" fmla="*/ 2203315 h 3008808"/>
              <a:gd name="connsiteX32" fmla="*/ 1332690 w 4095345"/>
              <a:gd name="connsiteY32" fmla="*/ 2222770 h 3008808"/>
              <a:gd name="connsiteX33" fmla="*/ 1084634 w 4095345"/>
              <a:gd name="connsiteY33" fmla="*/ 2227634 h 3008808"/>
              <a:gd name="connsiteX34" fmla="*/ 680936 w 4095345"/>
              <a:gd name="connsiteY34" fmla="*/ 2251953 h 3008808"/>
              <a:gd name="connsiteX35" fmla="*/ 481519 w 4095345"/>
              <a:gd name="connsiteY35" fmla="*/ 2251953 h 3008808"/>
              <a:gd name="connsiteX36" fmla="*/ 364787 w 4095345"/>
              <a:gd name="connsiteY36" fmla="*/ 2242225 h 3008808"/>
              <a:gd name="connsiteX37" fmla="*/ 306421 w 4095345"/>
              <a:gd name="connsiteY37" fmla="*/ 2183859 h 3008808"/>
              <a:gd name="connsiteX38" fmla="*/ 238328 w 4095345"/>
              <a:gd name="connsiteY38" fmla="*/ 2110902 h 3008808"/>
              <a:gd name="connsiteX39" fmla="*/ 194553 w 4095345"/>
              <a:gd name="connsiteY39" fmla="*/ 1964987 h 3008808"/>
              <a:gd name="connsiteX40" fmla="*/ 170234 w 4095345"/>
              <a:gd name="connsiteY40" fmla="*/ 1551561 h 3008808"/>
              <a:gd name="connsiteX41" fmla="*/ 141051 w 4095345"/>
              <a:gd name="connsiteY41" fmla="*/ 1084634 h 3008808"/>
              <a:gd name="connsiteX42" fmla="*/ 92413 w 4095345"/>
              <a:gd name="connsiteY42" fmla="*/ 695527 h 3008808"/>
              <a:gd name="connsiteX43" fmla="*/ 72958 w 4095345"/>
              <a:gd name="connsiteY43" fmla="*/ 496110 h 3008808"/>
              <a:gd name="connsiteX44" fmla="*/ 68094 w 4095345"/>
              <a:gd name="connsiteY44" fmla="*/ 14591 h 3008808"/>
              <a:gd name="connsiteX45" fmla="*/ 0 w 4095345"/>
              <a:gd name="connsiteY45" fmla="*/ 0 h 3008808"/>
              <a:gd name="connsiteX0" fmla="*/ 0 w 3912814"/>
              <a:gd name="connsiteY0" fmla="*/ 0 h 3008808"/>
              <a:gd name="connsiteX1" fmla="*/ 34047 w 3912814"/>
              <a:gd name="connsiteY1" fmla="*/ 2281136 h 3008808"/>
              <a:gd name="connsiteX2" fmla="*/ 68094 w 3912814"/>
              <a:gd name="connsiteY2" fmla="*/ 2358957 h 3008808"/>
              <a:gd name="connsiteX3" fmla="*/ 82685 w 3912814"/>
              <a:gd name="connsiteY3" fmla="*/ 2373549 h 3008808"/>
              <a:gd name="connsiteX4" fmla="*/ 131324 w 3912814"/>
              <a:gd name="connsiteY4" fmla="*/ 2383276 h 3008808"/>
              <a:gd name="connsiteX5" fmla="*/ 238328 w 3912814"/>
              <a:gd name="connsiteY5" fmla="*/ 2431915 h 3008808"/>
              <a:gd name="connsiteX6" fmla="*/ 335604 w 3912814"/>
              <a:gd name="connsiteY6" fmla="*/ 2461098 h 3008808"/>
              <a:gd name="connsiteX7" fmla="*/ 452336 w 3912814"/>
              <a:gd name="connsiteY7" fmla="*/ 2470825 h 3008808"/>
              <a:gd name="connsiteX8" fmla="*/ 1332690 w 3912814"/>
              <a:gd name="connsiteY8" fmla="*/ 2509736 h 3008808"/>
              <a:gd name="connsiteX9" fmla="*/ 2115766 w 3912814"/>
              <a:gd name="connsiteY9" fmla="*/ 2524327 h 3008808"/>
              <a:gd name="connsiteX10" fmla="*/ 2893979 w 3912814"/>
              <a:gd name="connsiteY10" fmla="*/ 2509736 h 3008808"/>
              <a:gd name="connsiteX11" fmla="*/ 3073941 w 3912814"/>
              <a:gd name="connsiteY11" fmla="*/ 2504872 h 3008808"/>
              <a:gd name="connsiteX12" fmla="*/ 3242172 w 3912814"/>
              <a:gd name="connsiteY12" fmla="*/ 2551592 h 3008808"/>
              <a:gd name="connsiteX13" fmla="*/ 3332108 w 3912814"/>
              <a:gd name="connsiteY13" fmla="*/ 2591480 h 3008808"/>
              <a:gd name="connsiteX14" fmla="*/ 3332967 w 3912814"/>
              <a:gd name="connsiteY14" fmla="*/ 2615798 h 3008808"/>
              <a:gd name="connsiteX15" fmla="*/ 3379411 w 3912814"/>
              <a:gd name="connsiteY15" fmla="*/ 2654710 h 3008808"/>
              <a:gd name="connsiteX16" fmla="*/ 3484414 w 3912814"/>
              <a:gd name="connsiteY16" fmla="*/ 2736417 h 3008808"/>
              <a:gd name="connsiteX17" fmla="*/ 3567957 w 3912814"/>
              <a:gd name="connsiteY17" fmla="*/ 2866782 h 3008808"/>
              <a:gd name="connsiteX18" fmla="*/ 3670766 w 3912814"/>
              <a:gd name="connsiteY18" fmla="*/ 3008808 h 3008808"/>
              <a:gd name="connsiteX19" fmla="*/ 3912814 w 3912814"/>
              <a:gd name="connsiteY19" fmla="*/ 2959160 h 3008808"/>
              <a:gd name="connsiteX20" fmla="*/ 3866653 w 3912814"/>
              <a:gd name="connsiteY20" fmla="*/ 2898911 h 3008808"/>
              <a:gd name="connsiteX21" fmla="*/ 3792169 w 3912814"/>
              <a:gd name="connsiteY21" fmla="*/ 2782178 h 3008808"/>
              <a:gd name="connsiteX22" fmla="*/ 3659511 w 3912814"/>
              <a:gd name="connsiteY22" fmla="*/ 2625576 h 3008808"/>
              <a:gd name="connsiteX23" fmla="*/ 3580163 w 3912814"/>
              <a:gd name="connsiteY23" fmla="*/ 2500059 h 3008808"/>
              <a:gd name="connsiteX24" fmla="*/ 3490419 w 3912814"/>
              <a:gd name="connsiteY24" fmla="*/ 2437806 h 3008808"/>
              <a:gd name="connsiteX25" fmla="*/ 3361766 w 3912814"/>
              <a:gd name="connsiteY25" fmla="*/ 2335649 h 3008808"/>
              <a:gd name="connsiteX26" fmla="*/ 3283085 w 3912814"/>
              <a:gd name="connsiteY26" fmla="*/ 2261681 h 3008808"/>
              <a:gd name="connsiteX27" fmla="*/ 3049621 w 3912814"/>
              <a:gd name="connsiteY27" fmla="*/ 2227634 h 3008808"/>
              <a:gd name="connsiteX28" fmla="*/ 2893979 w 3912814"/>
              <a:gd name="connsiteY28" fmla="*/ 2227634 h 3008808"/>
              <a:gd name="connsiteX29" fmla="*/ 2495145 w 3912814"/>
              <a:gd name="connsiteY29" fmla="*/ 2217906 h 3008808"/>
              <a:gd name="connsiteX30" fmla="*/ 2101175 w 3912814"/>
              <a:gd name="connsiteY30" fmla="*/ 2208178 h 3008808"/>
              <a:gd name="connsiteX31" fmla="*/ 1750979 w 3912814"/>
              <a:gd name="connsiteY31" fmla="*/ 2203315 h 3008808"/>
              <a:gd name="connsiteX32" fmla="*/ 1332690 w 3912814"/>
              <a:gd name="connsiteY32" fmla="*/ 2222770 h 3008808"/>
              <a:gd name="connsiteX33" fmla="*/ 1084634 w 3912814"/>
              <a:gd name="connsiteY33" fmla="*/ 2227634 h 3008808"/>
              <a:gd name="connsiteX34" fmla="*/ 680936 w 3912814"/>
              <a:gd name="connsiteY34" fmla="*/ 2251953 h 3008808"/>
              <a:gd name="connsiteX35" fmla="*/ 481519 w 3912814"/>
              <a:gd name="connsiteY35" fmla="*/ 2251953 h 3008808"/>
              <a:gd name="connsiteX36" fmla="*/ 364787 w 3912814"/>
              <a:gd name="connsiteY36" fmla="*/ 2242225 h 3008808"/>
              <a:gd name="connsiteX37" fmla="*/ 306421 w 3912814"/>
              <a:gd name="connsiteY37" fmla="*/ 2183859 h 3008808"/>
              <a:gd name="connsiteX38" fmla="*/ 238328 w 3912814"/>
              <a:gd name="connsiteY38" fmla="*/ 2110902 h 3008808"/>
              <a:gd name="connsiteX39" fmla="*/ 194553 w 3912814"/>
              <a:gd name="connsiteY39" fmla="*/ 1964987 h 3008808"/>
              <a:gd name="connsiteX40" fmla="*/ 170234 w 3912814"/>
              <a:gd name="connsiteY40" fmla="*/ 1551561 h 3008808"/>
              <a:gd name="connsiteX41" fmla="*/ 141051 w 3912814"/>
              <a:gd name="connsiteY41" fmla="*/ 1084634 h 3008808"/>
              <a:gd name="connsiteX42" fmla="*/ 92413 w 3912814"/>
              <a:gd name="connsiteY42" fmla="*/ 695527 h 3008808"/>
              <a:gd name="connsiteX43" fmla="*/ 72958 w 3912814"/>
              <a:gd name="connsiteY43" fmla="*/ 496110 h 3008808"/>
              <a:gd name="connsiteX44" fmla="*/ 68094 w 3912814"/>
              <a:gd name="connsiteY44" fmla="*/ 14591 h 3008808"/>
              <a:gd name="connsiteX45" fmla="*/ 0 w 3912814"/>
              <a:gd name="connsiteY45" fmla="*/ 0 h 300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912814" h="3008808">
                <a:moveTo>
                  <a:pt x="0" y="0"/>
                </a:moveTo>
                <a:lnTo>
                  <a:pt x="34047" y="2281136"/>
                </a:lnTo>
                <a:lnTo>
                  <a:pt x="68094" y="2358957"/>
                </a:lnTo>
                <a:lnTo>
                  <a:pt x="82685" y="2373549"/>
                </a:lnTo>
                <a:lnTo>
                  <a:pt x="131324" y="2383276"/>
                </a:lnTo>
                <a:lnTo>
                  <a:pt x="238328" y="2431915"/>
                </a:lnTo>
                <a:lnTo>
                  <a:pt x="335604" y="2461098"/>
                </a:lnTo>
                <a:lnTo>
                  <a:pt x="452336" y="2470825"/>
                </a:lnTo>
                <a:lnTo>
                  <a:pt x="1332690" y="2509736"/>
                </a:lnTo>
                <a:lnTo>
                  <a:pt x="2115766" y="2524327"/>
                </a:lnTo>
                <a:lnTo>
                  <a:pt x="2893979" y="2509736"/>
                </a:lnTo>
                <a:lnTo>
                  <a:pt x="3073941" y="2504872"/>
                </a:lnTo>
                <a:lnTo>
                  <a:pt x="3242172" y="2551592"/>
                </a:lnTo>
                <a:lnTo>
                  <a:pt x="3332108" y="2591480"/>
                </a:lnTo>
                <a:cubicBezTo>
                  <a:pt x="3332394" y="2599586"/>
                  <a:pt x="3332681" y="2607692"/>
                  <a:pt x="3332967" y="2615798"/>
                </a:cubicBezTo>
                <a:lnTo>
                  <a:pt x="3379411" y="2654710"/>
                </a:lnTo>
                <a:lnTo>
                  <a:pt x="3484414" y="2736417"/>
                </a:lnTo>
                <a:lnTo>
                  <a:pt x="3567957" y="2866782"/>
                </a:lnTo>
                <a:lnTo>
                  <a:pt x="3670766" y="3008808"/>
                </a:lnTo>
                <a:lnTo>
                  <a:pt x="3912814" y="2959160"/>
                </a:lnTo>
                <a:lnTo>
                  <a:pt x="3866653" y="2898911"/>
                </a:lnTo>
                <a:lnTo>
                  <a:pt x="3792169" y="2782178"/>
                </a:lnTo>
                <a:lnTo>
                  <a:pt x="3659511" y="2625576"/>
                </a:lnTo>
                <a:lnTo>
                  <a:pt x="3580163" y="2500059"/>
                </a:lnTo>
                <a:lnTo>
                  <a:pt x="3490419" y="2437806"/>
                </a:lnTo>
                <a:lnTo>
                  <a:pt x="3361766" y="2335649"/>
                </a:lnTo>
                <a:lnTo>
                  <a:pt x="3283085" y="2261681"/>
                </a:lnTo>
                <a:lnTo>
                  <a:pt x="3049621" y="2227634"/>
                </a:lnTo>
                <a:lnTo>
                  <a:pt x="2893979" y="2227634"/>
                </a:lnTo>
                <a:lnTo>
                  <a:pt x="2495145" y="2217906"/>
                </a:lnTo>
                <a:lnTo>
                  <a:pt x="2101175" y="2208178"/>
                </a:lnTo>
                <a:lnTo>
                  <a:pt x="1750979" y="2203315"/>
                </a:lnTo>
                <a:lnTo>
                  <a:pt x="1332690" y="2222770"/>
                </a:lnTo>
                <a:lnTo>
                  <a:pt x="1084634" y="2227634"/>
                </a:lnTo>
                <a:lnTo>
                  <a:pt x="680936" y="2251953"/>
                </a:lnTo>
                <a:lnTo>
                  <a:pt x="481519" y="2251953"/>
                </a:lnTo>
                <a:lnTo>
                  <a:pt x="364787" y="2242225"/>
                </a:lnTo>
                <a:lnTo>
                  <a:pt x="306421" y="2183859"/>
                </a:lnTo>
                <a:lnTo>
                  <a:pt x="238328" y="2110902"/>
                </a:lnTo>
                <a:lnTo>
                  <a:pt x="194553" y="1964987"/>
                </a:lnTo>
                <a:lnTo>
                  <a:pt x="170234" y="1551561"/>
                </a:lnTo>
                <a:lnTo>
                  <a:pt x="141051" y="1084634"/>
                </a:lnTo>
                <a:lnTo>
                  <a:pt x="92413" y="695527"/>
                </a:lnTo>
                <a:lnTo>
                  <a:pt x="72958" y="496110"/>
                </a:lnTo>
                <a:cubicBezTo>
                  <a:pt x="71337" y="335604"/>
                  <a:pt x="69715" y="175097"/>
                  <a:pt x="68094" y="14591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385546" y="5096041"/>
            <a:ext cx="45719" cy="274320"/>
          </a:xfrm>
          <a:prstGeom prst="rect">
            <a:avLst/>
          </a:prstGeom>
          <a:pattFill prst="dkHorz">
            <a:fgClr>
              <a:srgbClr val="776E49"/>
            </a:fgClr>
            <a:bgClr>
              <a:srgbClr val="996633"/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Temp. Pavement Test Facility and </a:t>
            </a:r>
            <a:r>
              <a:rPr lang="en-US" sz="3200" dirty="0"/>
              <a:t>Safety Technology </a:t>
            </a:r>
            <a:r>
              <a:rPr lang="en-US" sz="3200" dirty="0" smtClean="0"/>
              <a:t>Building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92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HTPTF and Safety Technology Bldg.</a:t>
            </a:r>
            <a:endParaRPr lang="en-US" dirty="0"/>
          </a:p>
        </p:txBody>
      </p:sp>
      <p:pic>
        <p:nvPicPr>
          <p:cNvPr id="2050" name="Picture 2" descr="C:\Users\Murphy Flynn\Documents\APTV Site Development\HTPTF &amp; STB Construction\Photos\Construction Sn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HTPTF and Safety Technology Bldg.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752600"/>
            <a:ext cx="8050213" cy="4119562"/>
          </a:xfrm>
        </p:spPr>
        <p:txBody>
          <a:bodyPr/>
          <a:lstStyle/>
          <a:p>
            <a:r>
              <a:rPr lang="en-US" sz="1800" dirty="0" smtClean="0"/>
              <a:t>10 Mar 2014 -  </a:t>
            </a:r>
            <a:r>
              <a:rPr lang="en-US" sz="1800" dirty="0"/>
              <a:t>Long cold </a:t>
            </a:r>
            <a:r>
              <a:rPr lang="en-US" sz="1800" dirty="0" smtClean="0"/>
              <a:t>winter.  Base </a:t>
            </a:r>
            <a:r>
              <a:rPr lang="en-US" sz="1800" dirty="0"/>
              <a:t>closed multiple time for snow.  Project stalled many times for snow and frozen ground.  Hopefully winter is about </a:t>
            </a:r>
            <a:r>
              <a:rPr lang="en-US" sz="1800" dirty="0" smtClean="0"/>
              <a:t>done…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7106" name="Picture 2" descr="C:\Users\Murphy Flynn\AppData\Local\Microsoft\Windows\Temporary Internet Files\Content.IE5\1T937LK2\MC900363596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124200" cy="26486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8679" y="1131332"/>
            <a:ext cx="465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From the FAA Construction Inspector’s Log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5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HTPTF and Safety Technology Bldg.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50213" cy="4391025"/>
          </a:xfrm>
        </p:spPr>
        <p:txBody>
          <a:bodyPr/>
          <a:lstStyle/>
          <a:p>
            <a:r>
              <a:rPr lang="en-US" dirty="0" smtClean="0"/>
              <a:t>November 2013 through March 2014:</a:t>
            </a:r>
          </a:p>
          <a:p>
            <a:pPr lvl="1"/>
            <a:r>
              <a:rPr lang="en-US" dirty="0" smtClean="0"/>
              <a:t>Site Clearing and grubbing</a:t>
            </a:r>
          </a:p>
          <a:p>
            <a:pPr lvl="1"/>
            <a:r>
              <a:rPr lang="en-US" dirty="0" smtClean="0"/>
              <a:t>Underground Utilities</a:t>
            </a:r>
          </a:p>
          <a:p>
            <a:pPr lvl="2"/>
            <a:r>
              <a:rPr lang="en-US" dirty="0" smtClean="0"/>
              <a:t>Electric</a:t>
            </a:r>
          </a:p>
          <a:p>
            <a:pPr lvl="2"/>
            <a:r>
              <a:rPr lang="en-US" dirty="0" smtClean="0"/>
              <a:t>Telecom</a:t>
            </a:r>
          </a:p>
          <a:p>
            <a:pPr lvl="2"/>
            <a:r>
              <a:rPr lang="en-US" dirty="0" smtClean="0"/>
              <a:t>Sanitary Sewer</a:t>
            </a:r>
          </a:p>
          <a:p>
            <a:pPr lvl="2"/>
            <a:r>
              <a:rPr lang="en-US" dirty="0" smtClean="0"/>
              <a:t>Storm Water System</a:t>
            </a:r>
          </a:p>
          <a:p>
            <a:pPr lvl="2"/>
            <a:r>
              <a:rPr lang="en-US" dirty="0" smtClean="0"/>
              <a:t>Domestic Water</a:t>
            </a:r>
          </a:p>
          <a:p>
            <a:pPr lvl="1"/>
            <a:r>
              <a:rPr lang="en-US" dirty="0" smtClean="0"/>
              <a:t>Site Grading</a:t>
            </a:r>
          </a:p>
          <a:p>
            <a:pPr lvl="1"/>
            <a:r>
              <a:rPr lang="en-US" dirty="0" smtClean="0"/>
              <a:t>Partial Footers for Tension Membrane Building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HTPTF and Safety Technology Bldg.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through August 5</a:t>
            </a:r>
          </a:p>
          <a:p>
            <a:pPr lvl="1"/>
            <a:r>
              <a:rPr lang="en-US" dirty="0" smtClean="0"/>
              <a:t>All underground </a:t>
            </a:r>
            <a:r>
              <a:rPr lang="en-US" dirty="0"/>
              <a:t>u</a:t>
            </a:r>
            <a:r>
              <a:rPr lang="en-US" dirty="0" smtClean="0"/>
              <a:t>tilities complete</a:t>
            </a:r>
          </a:p>
          <a:p>
            <a:pPr lvl="1"/>
            <a:r>
              <a:rPr lang="en-US" dirty="0" smtClean="0"/>
              <a:t>Foundations and walls poured for the HTPTF building</a:t>
            </a:r>
          </a:p>
          <a:p>
            <a:pPr lvl="1"/>
            <a:r>
              <a:rPr lang="en-US" dirty="0" smtClean="0"/>
              <a:t>Footers and slab poured for the control building</a:t>
            </a:r>
          </a:p>
          <a:p>
            <a:pPr lvl="1"/>
            <a:r>
              <a:rPr lang="en-US" dirty="0" smtClean="0"/>
              <a:t>Footers and grade beam walls poured for the STB</a:t>
            </a:r>
          </a:p>
          <a:p>
            <a:pPr lvl="1"/>
            <a:r>
              <a:rPr lang="en-US" dirty="0" smtClean="0"/>
              <a:t>Radiant floor heat system installed for STB</a:t>
            </a:r>
          </a:p>
          <a:p>
            <a:pPr lvl="1"/>
            <a:r>
              <a:rPr lang="en-US" dirty="0" smtClean="0"/>
              <a:t>Slab poured for STB</a:t>
            </a:r>
          </a:p>
          <a:p>
            <a:r>
              <a:rPr lang="en-US" dirty="0" smtClean="0"/>
              <a:t>Current Completion Date is Jan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2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HTPTF &amp; Control Bldg. Footers</a:t>
            </a:r>
          </a:p>
        </p:txBody>
      </p:sp>
      <p:pic>
        <p:nvPicPr>
          <p:cNvPr id="1026" name="Picture 2" descr="W:\ACX\ACX040\ANG-E342\HTPTF\INSPECTION REPORTS\Photos\Gov Photos\27-3-31-2014\DSC04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011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&amp; Control Bldg. Footers</a:t>
            </a:r>
            <a:endParaRPr lang="en-US" dirty="0"/>
          </a:p>
        </p:txBody>
      </p:sp>
      <p:pic>
        <p:nvPicPr>
          <p:cNvPr id="4098" name="Picture 2" descr="W:\ACX\ACX040\ANG-E342\HTPTF\INSPECTION REPORTS\Photos\Gov Photos\39 5-12-2014\DSC04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97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Building Walls</a:t>
            </a:r>
            <a:endParaRPr lang="en-US" dirty="0"/>
          </a:p>
        </p:txBody>
      </p:sp>
      <p:pic>
        <p:nvPicPr>
          <p:cNvPr id="3074" name="Picture 2" descr="W:\ACX\ACX040\ANG-E342\HTPTF\INSPECTION REPORTS\Photos\Gov Photos\38-5 7,8,9-2014\DSC04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09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</a:t>
            </a:r>
            <a:endParaRPr lang="en-US" dirty="0"/>
          </a:p>
        </p:txBody>
      </p:sp>
      <p:pic>
        <p:nvPicPr>
          <p:cNvPr id="6146" name="Picture 2" descr="W:\ACX\ACX040\ANG-E342\HTPTF\INSPECTION REPORTS\Photos\Gov Photos\48 6-10-2014\DSC04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859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Bldg. – Prepped for Slab</a:t>
            </a:r>
            <a:endParaRPr lang="en-US" dirty="0"/>
          </a:p>
        </p:txBody>
      </p:sp>
      <p:pic>
        <p:nvPicPr>
          <p:cNvPr id="12290" name="Picture 2" descr="W:\ACX\ACX040\ANG-E342\HTPTF\INSPECTION REPORTS\Photos\Gov Photos\58 7-08-2014\DSC050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0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CC7- Resumed April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50213" cy="4391025"/>
          </a:xfrm>
        </p:spPr>
        <p:txBody>
          <a:bodyPr/>
          <a:lstStyle/>
          <a:p>
            <a:r>
              <a:rPr lang="en-US" dirty="0" smtClean="0"/>
              <a:t>Proof roll P-154 sub base course</a:t>
            </a:r>
          </a:p>
          <a:p>
            <a:pPr lvl="1"/>
            <a:r>
              <a:rPr lang="en-US" dirty="0" smtClean="0"/>
              <a:t>April 25, 2014</a:t>
            </a:r>
          </a:p>
          <a:p>
            <a:r>
              <a:rPr lang="en-US" dirty="0" smtClean="0"/>
              <a:t>Place and compact P-209 base course</a:t>
            </a:r>
          </a:p>
          <a:p>
            <a:pPr lvl="1"/>
            <a:r>
              <a:rPr lang="en-US" dirty="0" smtClean="0"/>
              <a:t>April 29-30, 2014</a:t>
            </a:r>
          </a:p>
          <a:p>
            <a:r>
              <a:rPr lang="en-US" dirty="0" smtClean="0"/>
              <a:t>Characterization tests on  P-209</a:t>
            </a:r>
          </a:p>
          <a:p>
            <a:pPr lvl="1"/>
            <a:r>
              <a:rPr lang="en-US" dirty="0" smtClean="0"/>
              <a:t>May 1-2, 2014</a:t>
            </a:r>
          </a:p>
          <a:p>
            <a:r>
              <a:rPr lang="en-US" dirty="0" smtClean="0"/>
              <a:t>Install Asphalt Strain Gages</a:t>
            </a:r>
          </a:p>
          <a:p>
            <a:pPr lvl="1"/>
            <a:r>
              <a:rPr lang="en-US" dirty="0" smtClean="0"/>
              <a:t>May 5-6, 2014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72488" cy="609600"/>
          </a:xfrm>
        </p:spPr>
        <p:txBody>
          <a:bodyPr/>
          <a:lstStyle/>
          <a:p>
            <a:r>
              <a:rPr lang="en-US" dirty="0" smtClean="0"/>
              <a:t>HTPTF Control Bldg. Steel</a:t>
            </a:r>
            <a:endParaRPr lang="en-US" dirty="0"/>
          </a:p>
        </p:txBody>
      </p:sp>
      <p:pic>
        <p:nvPicPr>
          <p:cNvPr id="15362" name="Picture 2" descr="W:\ACX\ACX040\ANG-E342\HTPTF\INSPECTION REPORTS\Photos\Gov Photos\63 7-22-2014\DSC052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21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Foundations and Walls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894" y="1555750"/>
            <a:ext cx="6677025" cy="4295775"/>
          </a:xfrm>
        </p:spPr>
      </p:pic>
    </p:spTree>
    <p:extLst>
      <p:ext uri="{BB962C8B-B14F-4D97-AF65-F5344CB8AC3E}">
        <p14:creationId xmlns:p14="http://schemas.microsoft.com/office/powerpoint/2010/main" val="1904692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Building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" y="1621913"/>
            <a:ext cx="8050213" cy="4163448"/>
          </a:xfrm>
        </p:spPr>
      </p:pic>
    </p:spTree>
    <p:extLst>
      <p:ext uri="{BB962C8B-B14F-4D97-AF65-F5344CB8AC3E}">
        <p14:creationId xmlns:p14="http://schemas.microsoft.com/office/powerpoint/2010/main" val="3248913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Building Example</a:t>
            </a:r>
            <a:endParaRPr lang="en-US" dirty="0"/>
          </a:p>
        </p:txBody>
      </p:sp>
      <p:pic>
        <p:nvPicPr>
          <p:cNvPr id="17410" name="Picture 2" descr="C:\Users\Murphy Flynn\Desktop\72-R-Upper-Sandusky-OH-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1219200"/>
            <a:ext cx="758606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 – Footers and Grade Beam</a:t>
            </a:r>
            <a:endParaRPr lang="en-US" dirty="0"/>
          </a:p>
        </p:txBody>
      </p:sp>
      <p:pic>
        <p:nvPicPr>
          <p:cNvPr id="5122" name="Picture 2" descr="W:\ACX\ACX040\ANG-E342\HTPTF\INSPECTION REPORTS\Photos\Gov Photos\47 6-9-2014\DSC04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145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 – Under Slab Works</a:t>
            </a:r>
            <a:endParaRPr lang="en-US" dirty="0"/>
          </a:p>
        </p:txBody>
      </p:sp>
      <p:pic>
        <p:nvPicPr>
          <p:cNvPr id="10242" name="Picture 2" descr="W:\ACX\ACX040\ANG-E342\HTPTF\INSPECTION REPORTS\Photos\Gov Photos\53 6-26-2014\DSC04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600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:\ACX\ACX040\ANG-E342\HTPTF\INSPECTION REPORTS\Photos\Gov Photos\53 6-26-2014\DSC04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59571" y="457200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STB – Footers and Grade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08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W:\ACX\ACX040\ANG-E342\HTPTF\INSPECTION REPORTS\Photos\Gov Photos\62 7-18-2014\DSC05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340311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charset="0"/>
              </a:defRPr>
            </a:lvl9pPr>
          </a:lstStyle>
          <a:p>
            <a:r>
              <a:rPr lang="en-US" dirty="0" smtClean="0"/>
              <a:t>STB – Prepping for Slab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84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and STB - Site Lighting</a:t>
            </a:r>
            <a:endParaRPr lang="en-US" dirty="0"/>
          </a:p>
        </p:txBody>
      </p:sp>
      <p:pic>
        <p:nvPicPr>
          <p:cNvPr id="13315" name="Picture 3" descr="W:\ACX\ACX040\ANG-E342\HTPTF\INSPECTION REPORTS\Photos\Gov Photos\61 7-16-2014 after rain\IMG_15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007172"/>
            <a:ext cx="4536490" cy="35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:\ACX\ACX040\ANG-E342\HTPTF\INSPECTION REPORTS\Photos\Gov Photos\65 7-24-2014 site wash\DSC052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6936" y="2743200"/>
            <a:ext cx="536448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701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STB Radiant Floor Heat </a:t>
            </a:r>
            <a:endParaRPr lang="en-US" dirty="0"/>
          </a:p>
        </p:txBody>
      </p:sp>
      <p:pic>
        <p:nvPicPr>
          <p:cNvPr id="16386" name="Picture 2" descr="W:\ACX\ACX040\ANG-E342\HTPTF\INSPECTION REPORTS\Photos\Gov Photos\67 7-29-2014\DSC05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73" y="1508125"/>
            <a:ext cx="7806266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CC7- Resumed April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3 inch P-401 HMA</a:t>
            </a:r>
          </a:p>
          <a:p>
            <a:pPr lvl="1"/>
            <a:r>
              <a:rPr lang="en-US" dirty="0" smtClean="0"/>
              <a:t>May 7, 2014</a:t>
            </a:r>
          </a:p>
          <a:p>
            <a:r>
              <a:rPr lang="en-US" dirty="0" smtClean="0"/>
              <a:t>CC7 / CC8 Transition</a:t>
            </a:r>
          </a:p>
          <a:p>
            <a:pPr lvl="1"/>
            <a:r>
              <a:rPr lang="en-US" dirty="0" smtClean="0"/>
              <a:t>June 19 – July 21, 2014</a:t>
            </a:r>
          </a:p>
          <a:p>
            <a:r>
              <a:rPr lang="en-US" dirty="0" smtClean="0"/>
              <a:t>Install Multi Depth Deflectometers</a:t>
            </a:r>
          </a:p>
          <a:p>
            <a:pPr lvl="1"/>
            <a:r>
              <a:rPr lang="en-US" dirty="0" smtClean="0"/>
              <a:t>July 11-17, 2014</a:t>
            </a:r>
          </a:p>
          <a:p>
            <a:r>
              <a:rPr lang="en-US" dirty="0" smtClean="0"/>
              <a:t>Paint Striping</a:t>
            </a:r>
          </a:p>
          <a:p>
            <a:pPr lvl="1"/>
            <a:r>
              <a:rPr lang="en-US" dirty="0" smtClean="0"/>
              <a:t>July 22,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HTPTF and </a:t>
            </a:r>
            <a:r>
              <a:rPr lang="en-US" smtClean="0"/>
              <a:t>STB 8/11/14</a:t>
            </a:r>
            <a:endParaRPr lang="en-US"/>
          </a:p>
        </p:txBody>
      </p:sp>
      <p:pic>
        <p:nvPicPr>
          <p:cNvPr id="1026" name="Picture 2" descr="F:\Screen Shot 2014-08-11 at 11.30.56 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5" y="1508125"/>
            <a:ext cx="7879142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 Lapse Video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smtClean="0"/>
              <a:t>QUESTIONS / COMMENTS?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Murphy.Flynn@faa.gov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609-485-5318</a:t>
            </a:r>
            <a:endParaRPr lang="en-US" dirty="0"/>
          </a:p>
        </p:txBody>
      </p:sp>
      <p:sp>
        <p:nvSpPr>
          <p:cNvPr id="4" name="Action Button: Movie 3">
            <a:hlinkClick r:id="rId3" action="ppaction://hlinkfile" highlightClick="1"/>
          </p:cNvPr>
          <p:cNvSpPr/>
          <p:nvPr/>
        </p:nvSpPr>
        <p:spPr bwMode="auto">
          <a:xfrm>
            <a:off x="4343400" y="2057400"/>
            <a:ext cx="457200" cy="461665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CC7 - Proof Roll Sub base</a:t>
            </a:r>
            <a:endParaRPr lang="en-US" dirty="0"/>
          </a:p>
        </p:txBody>
      </p:sp>
      <p:pic>
        <p:nvPicPr>
          <p:cNvPr id="1027" name="Picture 3" descr="F:\CBudesa - Work Docs\Photos\CC-7\4-25-14 - Photo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300" y="2223095"/>
            <a:ext cx="3948113" cy="29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CBudesa - Work Docs\Photos\CC-7\4-25-14 - Photo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13" y="2222500"/>
            <a:ext cx="39497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CC7- Place P-209 Base Course</a:t>
            </a:r>
            <a:endParaRPr lang="en-US" dirty="0"/>
          </a:p>
        </p:txBody>
      </p:sp>
      <p:pic>
        <p:nvPicPr>
          <p:cNvPr id="23554" name="Picture 2" descr="F:\CBudesa - Work Docs\Photos\CC-7\4-29-14 - Photo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056" y="1508125"/>
            <a:ext cx="58547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9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CC7- Compact Base Course</a:t>
            </a:r>
            <a:endParaRPr lang="en-US" dirty="0"/>
          </a:p>
        </p:txBody>
      </p:sp>
      <p:pic>
        <p:nvPicPr>
          <p:cNvPr id="24578" name="Picture 2" descr="F:\CBudesa - Work Docs\Photos\CC-7\4-30-14 - Photo 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5300" y="2223095"/>
            <a:ext cx="3948113" cy="29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CBudesa - Work Docs\Photos\CC-7\4-30-14 - Photo 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743" y="1509077"/>
            <a:ext cx="329184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1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CC7 Characterization of P-209</a:t>
            </a:r>
            <a:endParaRPr lang="en-US" dirty="0"/>
          </a:p>
        </p:txBody>
      </p:sp>
      <p:pic>
        <p:nvPicPr>
          <p:cNvPr id="26627" name="Picture 3" descr="F:\CBudesa - Work Docs\Photos\CC-7\5-1-14 - Photo 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722" y="1508125"/>
            <a:ext cx="3293268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F:\CBudesa - Work Docs\Photos\CC-7\5-2-14 - Photo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029" y="1508125"/>
            <a:ext cx="3293268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07549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F9BD2-F3BC-47CB-A70C-042BB3C1FB62}"/>
</file>

<file path=customXml/itemProps2.xml><?xml version="1.0" encoding="utf-8"?>
<ds:datastoreItem xmlns:ds="http://schemas.openxmlformats.org/officeDocument/2006/customXml" ds:itemID="{741D2C6C-DD25-4A0E-ACE0-9288BEC46B2C}"/>
</file>

<file path=customXml/itemProps3.xml><?xml version="1.0" encoding="utf-8"?>
<ds:datastoreItem xmlns:ds="http://schemas.openxmlformats.org/officeDocument/2006/customXml" ds:itemID="{065A2764-DF29-434F-B784-CAD92DE2A0D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461</Words>
  <Application>Microsoft Office PowerPoint</Application>
  <PresentationFormat>On-screen Show (4:3)</PresentationFormat>
  <Paragraphs>97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2_Custom Design</vt:lpstr>
      <vt:lpstr>Construction Update </vt:lpstr>
      <vt:lpstr>CC7 Completion of Perpetual Pavement Sections</vt:lpstr>
      <vt:lpstr>Construction Cycle 7 </vt:lpstr>
      <vt:lpstr>CC7- Resumed April 2014</vt:lpstr>
      <vt:lpstr>CC7- Resumed April 2014</vt:lpstr>
      <vt:lpstr>CC7 - Proof Roll Sub base</vt:lpstr>
      <vt:lpstr>CC7- Place P-209 Base Course</vt:lpstr>
      <vt:lpstr>CC7- Compact Base Course</vt:lpstr>
      <vt:lpstr>CC7 Characterization of P-209</vt:lpstr>
      <vt:lpstr>CC7 – Asphalt Strain Gages</vt:lpstr>
      <vt:lpstr>CC7- Paving Over ASG’s</vt:lpstr>
      <vt:lpstr>CC7 – Final Paving Lane</vt:lpstr>
      <vt:lpstr>CC7- Multi Depth Deflectometers</vt:lpstr>
      <vt:lpstr>CC7 – MDD Installation</vt:lpstr>
      <vt:lpstr>CC7- MDD Installation</vt:lpstr>
      <vt:lpstr>CC7- MDD Installation</vt:lpstr>
      <vt:lpstr>CC7- MDD Installation</vt:lpstr>
      <vt:lpstr>PowerPoint Presentation</vt:lpstr>
      <vt:lpstr>CC7- MDD Installation</vt:lpstr>
      <vt:lpstr>CC7- MDD Installation</vt:lpstr>
      <vt:lpstr>CC7- MDD Installation</vt:lpstr>
      <vt:lpstr>CC7- MDD Installation</vt:lpstr>
      <vt:lpstr>CC7- MDD Installation</vt:lpstr>
      <vt:lpstr>CC7- MDD Installation</vt:lpstr>
      <vt:lpstr>CC7- MDD Installation</vt:lpstr>
      <vt:lpstr>CC7 / CC8 Transition</vt:lpstr>
      <vt:lpstr>CC7 / CC8 Transition</vt:lpstr>
      <vt:lpstr>CC7 / CC8 Transition</vt:lpstr>
      <vt:lpstr>CC7 Striping</vt:lpstr>
      <vt:lpstr>High Temp. Pavement Test Facility and Safety Technology Building</vt:lpstr>
      <vt:lpstr>HTPTF and Safety Technology Bldg.</vt:lpstr>
      <vt:lpstr>HTPTF and Safety Technology Bldg.</vt:lpstr>
      <vt:lpstr>HTPTF and Safety Technology Bldg.</vt:lpstr>
      <vt:lpstr>HTPTF and Safety Technology Bldg.</vt:lpstr>
      <vt:lpstr>HTPTF &amp; Control Bldg. Footers</vt:lpstr>
      <vt:lpstr>HTPTF &amp; Control Bldg. Footers</vt:lpstr>
      <vt:lpstr>HTPTF Building Walls</vt:lpstr>
      <vt:lpstr>HTPTF</vt:lpstr>
      <vt:lpstr>Control Bldg. – Prepped for Slab</vt:lpstr>
      <vt:lpstr>HTPTF Control Bldg. Steel</vt:lpstr>
      <vt:lpstr>HTPTF Foundations and Walls</vt:lpstr>
      <vt:lpstr>HTPTF Building Profile</vt:lpstr>
      <vt:lpstr>HTPTF Building Example</vt:lpstr>
      <vt:lpstr>STB – Footers and Grade Beam</vt:lpstr>
      <vt:lpstr>STB – Under Slab Works</vt:lpstr>
      <vt:lpstr>PowerPoint Presentation</vt:lpstr>
      <vt:lpstr>PowerPoint Presentation</vt:lpstr>
      <vt:lpstr>HTPTF and STB - Site Lighting</vt:lpstr>
      <vt:lpstr>STB Radiant Floor Heat </vt:lpstr>
      <vt:lpstr>HTPTF and STB 8/11/14</vt:lpstr>
      <vt:lpstr>PowerPoint Presentation</vt:lpstr>
    </vt:vector>
  </TitlesOfParts>
  <Company>Federal Aviation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Flynn, Murphy (FAA)</dc:creator>
  <cp:lastModifiedBy>FAA</cp:lastModifiedBy>
  <cp:revision>39</cp:revision>
  <dcterms:created xsi:type="dcterms:W3CDTF">2014-07-31T12:49:15Z</dcterms:created>
  <dcterms:modified xsi:type="dcterms:W3CDTF">2014-08-13T13:17:17Z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