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2" r:id="rId3"/>
    <p:sldId id="355" r:id="rId4"/>
    <p:sldId id="325" r:id="rId5"/>
    <p:sldId id="328" r:id="rId6"/>
    <p:sldId id="342" r:id="rId7"/>
    <p:sldId id="327" r:id="rId8"/>
    <p:sldId id="326" r:id="rId9"/>
    <p:sldId id="349" r:id="rId10"/>
    <p:sldId id="315" r:id="rId11"/>
    <p:sldId id="344" r:id="rId12"/>
    <p:sldId id="346" r:id="rId13"/>
    <p:sldId id="345" r:id="rId14"/>
    <p:sldId id="347" r:id="rId15"/>
    <p:sldId id="348" r:id="rId16"/>
    <p:sldId id="351" r:id="rId17"/>
    <p:sldId id="352" r:id="rId18"/>
    <p:sldId id="356" r:id="rId19"/>
    <p:sldId id="353" r:id="rId20"/>
    <p:sldId id="343" r:id="rId21"/>
    <p:sldId id="316" r:id="rId22"/>
    <p:sldId id="296" r:id="rId23"/>
    <p:sldId id="317" r:id="rId24"/>
    <p:sldId id="319" r:id="rId25"/>
    <p:sldId id="339" r:id="rId26"/>
    <p:sldId id="340" r:id="rId27"/>
    <p:sldId id="32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5827" autoAdjust="0"/>
  </p:normalViewPr>
  <p:slideViewPr>
    <p:cSldViewPr>
      <p:cViewPr>
        <p:scale>
          <a:sx n="120" d="100"/>
          <a:sy n="120" d="100"/>
        </p:scale>
        <p:origin x="-684" y="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23C8-5B9D-4191-884D-CDA0648A6A9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44DC-0AD9-4E69-A29E-2F097AA75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6567FB-BDFE-4A7C-844A-CE264A6FCBB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93960-43D9-4986-9132-1195DAAE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3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814" indent="-28800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2021" indent="-23040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2830" indent="-23040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3639" indent="-23040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4448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5256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6065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6873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D46A6B-23DD-46C2-B0F2-714F8B729402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020EA-500C-4625-AAB5-56C32924B70C}" type="slidenum">
              <a:rPr lang="en-US"/>
              <a:pPr/>
              <a:t>25</a:t>
            </a:fld>
            <a:endParaRPr 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020EA-500C-4625-AAB5-56C32924B70C}" type="slidenum">
              <a:rPr lang="en-US"/>
              <a:pPr/>
              <a:t>26</a:t>
            </a:fld>
            <a:endParaRPr 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020EA-500C-4625-AAB5-56C32924B70C}" type="slidenum">
              <a:rPr lang="en-US"/>
              <a:pPr/>
              <a:t>27</a:t>
            </a:fld>
            <a:endParaRPr 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3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726E9-9269-4466-80DB-AEB623EF635C}" type="slidenum">
              <a:rPr lang="en-US"/>
              <a:pPr/>
              <a:t>11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726E9-9269-4466-80DB-AEB623EF635C}" type="slidenum">
              <a:rPr lang="en-US"/>
              <a:pPr/>
              <a:t>12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726E9-9269-4466-80DB-AEB623EF635C}" type="slidenum">
              <a:rPr lang="en-US"/>
              <a:pPr/>
              <a:t>23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246063" y="4497388"/>
            <a:ext cx="5260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Presented to: </a:t>
            </a:r>
            <a:r>
              <a:rPr lang="en-US" sz="1600" dirty="0" smtClean="0">
                <a:solidFill>
                  <a:srgbClr val="FFFFFF"/>
                </a:solidFill>
              </a:rPr>
              <a:t>REDAC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By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smtClean="0">
                <a:solidFill>
                  <a:srgbClr val="FFFFFF"/>
                </a:solidFill>
              </a:rPr>
              <a:t>Navneet Garg, Ph.D.</a:t>
            </a:r>
            <a:endParaRPr lang="en-US" sz="1600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Date: </a:t>
            </a:r>
            <a:r>
              <a:rPr lang="en-US" sz="1600" dirty="0" smtClean="0">
                <a:solidFill>
                  <a:srgbClr val="FFFFFF"/>
                </a:solidFill>
              </a:rPr>
              <a:t>August 13,</a:t>
            </a:r>
            <a:r>
              <a:rPr lang="en-US" sz="1600" baseline="0" dirty="0" smtClean="0">
                <a:solidFill>
                  <a:srgbClr val="FFFFFF"/>
                </a:solidFill>
              </a:rPr>
              <a:t> 2014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7" descr="NEW FAA LOGO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1763" y="293688"/>
            <a:ext cx="5487987" cy="3186112"/>
          </a:xfrm>
        </p:spPr>
        <p:txBody>
          <a:bodyPr anchor="t"/>
          <a:lstStyle>
            <a:lvl1pPr>
              <a:spcBef>
                <a:spcPct val="5000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9317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5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40767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0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F3F2-3840-420F-9E24-B8834C5C1E9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0DFF-A6BE-4137-BE56-9B295CFA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1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B7EF-DF87-4FB6-932E-9C0B4529A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98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1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12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0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2F0C419-40A6-4F33-AFBC-CC63D13038E2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62662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9A4D431-8DC5-487E-A2F8-895E5B5B12B2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5965825" y="6196013"/>
            <a:ext cx="2047875" cy="661987"/>
            <a:chOff x="3596" y="3858"/>
            <a:chExt cx="1290" cy="417"/>
          </a:xfrm>
        </p:grpSpPr>
        <p:pic>
          <p:nvPicPr>
            <p:cNvPr id="1036" name="Picture 10" descr="NEW FAA LOGO"/>
            <p:cNvPicPr>
              <a:picLocks noChangeAspect="1" noChangeArrowheads="1"/>
            </p:cNvPicPr>
            <p:nvPr userDrawn="1"/>
          </p:nvPicPr>
          <p:blipFill>
            <a:blip r:embed="rId18" cstate="email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12"/>
          <p:cNvSpPr txBox="1">
            <a:spLocks noChangeArrowheads="1"/>
          </p:cNvSpPr>
          <p:nvPr userDrawn="1"/>
        </p:nvSpPr>
        <p:spPr bwMode="auto">
          <a:xfrm>
            <a:off x="0" y="6196013"/>
            <a:ext cx="5891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C0C0"/>
                </a:solidFill>
              </a:rPr>
              <a:t>RPD 135 – High Temperature Pavement Test Facility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 userDrawn="1"/>
        </p:nvSpPr>
        <p:spPr bwMode="auto">
          <a:xfrm>
            <a:off x="0" y="6384925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C0C0"/>
                </a:solidFill>
              </a:rPr>
              <a:t>August 13, 2014</a:t>
            </a:r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emf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1.png"/><Relationship Id="rId5" Type="http://schemas.openxmlformats.org/officeDocument/2006/relationships/image" Target="../media/image27.jpeg"/><Relationship Id="rId10" Type="http://schemas.openxmlformats.org/officeDocument/2006/relationships/image" Target="../media/image30.png"/><Relationship Id="rId4" Type="http://schemas.openxmlformats.org/officeDocument/2006/relationships/image" Target="../media/image26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1.wdp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RPD 135</a:t>
            </a:r>
            <a:br>
              <a:rPr lang="en-US" dirty="0" smtClean="0"/>
            </a:br>
            <a:r>
              <a:rPr lang="en-US" dirty="0" smtClean="0"/>
              <a:t>High Temperature Pavement Test Facility </a:t>
            </a:r>
            <a:br>
              <a:rPr lang="en-US" dirty="0" smtClean="0"/>
            </a:br>
            <a:r>
              <a:rPr lang="en-US" sz="2000" dirty="0" smtClean="0"/>
              <a:t>(Airport Pavement Test Vehicle)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87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ACCEPTANCE TEST STRIPS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66725" y="1314450"/>
            <a:ext cx="46386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sz="2000" b="1" i="1" dirty="0" smtClean="0"/>
              <a:t>Objectives:</a:t>
            </a:r>
            <a:endParaRPr lang="en-US" sz="2000" b="1" dirty="0"/>
          </a:p>
          <a:p>
            <a:pPr>
              <a:spcBef>
                <a:spcPct val="20000"/>
              </a:spcBef>
              <a:buNone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Study the effects of Tire Pressure on 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     performance of HMA layer.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None/>
            </a:pPr>
            <a:r>
              <a:rPr lang="en-US" sz="2000" b="1" i="1" dirty="0" smtClean="0"/>
              <a:t>Tests:</a:t>
            </a:r>
            <a:endParaRPr lang="en-US" sz="2000" b="1" dirty="0"/>
          </a:p>
          <a:p>
            <a:pPr>
              <a:spcBef>
                <a:spcPct val="20000"/>
              </a:spcBef>
              <a:buNone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Response Tests.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Traffic Tests.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spcBef>
                <a:spcPct val="20000"/>
              </a:spcBef>
            </a:pPr>
            <a:endParaRPr lang="en-US" sz="1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509308" cy="376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TS: RESPONSE TESTS</a:t>
            </a:r>
            <a:endParaRPr lang="en-US" sz="32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96275" cy="3756025"/>
          </a:xfrm>
        </p:spPr>
        <p:txBody>
          <a:bodyPr/>
          <a:lstStyle/>
          <a:p>
            <a:pPr lvl="0"/>
            <a:r>
              <a:rPr lang="en-US" b="0" dirty="0" smtClean="0"/>
              <a:t>Tire pressure:  210-psi Test </a:t>
            </a:r>
            <a:r>
              <a:rPr lang="en-US" b="0" dirty="0"/>
              <a:t>Strip-1 </a:t>
            </a:r>
            <a:endParaRPr lang="en-US" b="0" dirty="0" smtClean="0"/>
          </a:p>
          <a:p>
            <a:pPr marL="0" lvl="0" indent="0">
              <a:buNone/>
            </a:pPr>
            <a:r>
              <a:rPr lang="en-US" b="0" dirty="0" smtClean="0"/>
              <a:t>                            254-psi Test Strip-2</a:t>
            </a:r>
          </a:p>
          <a:p>
            <a:pPr lvl="0"/>
            <a:r>
              <a:rPr lang="en-US" b="0" dirty="0" smtClean="0"/>
              <a:t>Pavement </a:t>
            </a:r>
            <a:r>
              <a:rPr lang="en-US" b="0" dirty="0"/>
              <a:t>Temperature: </a:t>
            </a:r>
            <a:r>
              <a:rPr lang="en-US" b="0" dirty="0" smtClean="0"/>
              <a:t>140 </a:t>
            </a:r>
            <a:r>
              <a:rPr lang="en-US" b="0" dirty="0"/>
              <a:t>deg. F measured at a depth of 1-inch below pavement surface. </a:t>
            </a:r>
          </a:p>
          <a:p>
            <a:pPr lvl="0"/>
            <a:r>
              <a:rPr lang="en-US" b="0" dirty="0"/>
              <a:t>Test Speed: 2-mph</a:t>
            </a:r>
          </a:p>
          <a:p>
            <a:pPr lvl="0"/>
            <a:r>
              <a:rPr lang="en-US" b="0" dirty="0" smtClean="0"/>
              <a:t>Wheel loads: 30,000-lbs</a:t>
            </a:r>
            <a:r>
              <a:rPr lang="en-US" b="0" dirty="0"/>
              <a:t>, 40,000-lbs, </a:t>
            </a:r>
            <a:r>
              <a:rPr lang="en-US" b="0" dirty="0" smtClean="0"/>
              <a:t>50,000-lbs.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46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TS: TRAFFIC TESTS</a:t>
            </a:r>
            <a:endParaRPr lang="en-US" sz="32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96275" cy="3756025"/>
          </a:xfrm>
        </p:spPr>
        <p:txBody>
          <a:bodyPr/>
          <a:lstStyle/>
          <a:p>
            <a:pPr lvl="0"/>
            <a:r>
              <a:rPr lang="en-US" b="0" dirty="0" smtClean="0"/>
              <a:t>Tire pressure:  210-psi Test </a:t>
            </a:r>
            <a:r>
              <a:rPr lang="en-US" b="0" dirty="0"/>
              <a:t>Strip-1 </a:t>
            </a:r>
            <a:endParaRPr lang="en-US" b="0" dirty="0" smtClean="0"/>
          </a:p>
          <a:p>
            <a:pPr marL="0" lvl="0" indent="0">
              <a:buNone/>
            </a:pPr>
            <a:r>
              <a:rPr lang="en-US" b="0" dirty="0" smtClean="0"/>
              <a:t>                            254-psi Test Strip-2</a:t>
            </a:r>
          </a:p>
          <a:p>
            <a:pPr lvl="0"/>
            <a:r>
              <a:rPr lang="en-US" b="0" dirty="0" smtClean="0"/>
              <a:t>Pavement </a:t>
            </a:r>
            <a:r>
              <a:rPr lang="en-US" b="0" dirty="0"/>
              <a:t>Temperature: </a:t>
            </a:r>
            <a:r>
              <a:rPr lang="en-US" b="0" dirty="0" smtClean="0"/>
              <a:t>140 </a:t>
            </a:r>
            <a:r>
              <a:rPr lang="en-US" b="0" dirty="0"/>
              <a:t>deg. F measured at a depth of 1-inch below pavement surface. </a:t>
            </a:r>
          </a:p>
          <a:p>
            <a:pPr lvl="0"/>
            <a:r>
              <a:rPr lang="en-US" b="0" dirty="0"/>
              <a:t>Test Speed: 2-mph</a:t>
            </a:r>
          </a:p>
          <a:p>
            <a:pPr lvl="0"/>
            <a:r>
              <a:rPr lang="en-US" b="0" dirty="0" smtClean="0"/>
              <a:t>Wheel loads: 61,300-lbs.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02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TS: Wander Pattern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35910"/>
            <a:ext cx="306307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3148635" cy="470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9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TS: Response and Traffic Tests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7526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8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TS: Response and Traffic Tests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7526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1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TS: Response Tests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82144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TS: Response Tests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705600" cy="4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TS: Profiles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398"/>
            <a:ext cx="7010400" cy="509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1726" y="4898395"/>
            <a:ext cx="134844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Pre-Response Tests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101726" y="5144616"/>
            <a:ext cx="212109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Post-Response Tests (54 Passes)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099076" y="5382737"/>
            <a:ext cx="30796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Traffic Tests (18 Passes @ 61,300 </a:t>
            </a:r>
            <a:r>
              <a:rPr lang="en-US" sz="1000" dirty="0" err="1" smtClean="0"/>
              <a:t>lbs</a:t>
            </a:r>
            <a:r>
              <a:rPr lang="en-US" sz="1000" dirty="0" smtClean="0"/>
              <a:t> wheel load)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661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387" y="1066800"/>
            <a:ext cx="7845225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EVALUATION OF NEW ASPHALT TECHNOLOGIES FOR AIRFIELD PAVEMENTS</a:t>
            </a:r>
          </a:p>
          <a:p>
            <a:pPr algn="ctr"/>
            <a:r>
              <a:rPr lang="en-US" sz="1600" b="1" dirty="0" smtClean="0"/>
              <a:t>Warm Mix Asphalt, Stone Matrix Asphalt, Polymer Modified Binders, </a:t>
            </a:r>
          </a:p>
          <a:p>
            <a:pPr algn="ctr"/>
            <a:r>
              <a:rPr lang="en-US" sz="1600" b="1" dirty="0" smtClean="0"/>
              <a:t>RAP Mixes, Full-Depth Rehabilitation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36674" y="2023646"/>
            <a:ext cx="5554726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PROBLEM: Lack of Guidance/Standards/Specifications</a:t>
            </a:r>
          </a:p>
          <a:p>
            <a:r>
              <a:rPr lang="en-US" sz="1600" b="1" dirty="0" smtClean="0"/>
              <a:t>	    Lack of Performance Data</a:t>
            </a:r>
            <a:endParaRPr lang="en-US" sz="1600" b="1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2819400" y="1196459"/>
            <a:ext cx="76200" cy="45719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920425"/>
            <a:ext cx="2777363" cy="5847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Performance Evaluation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920425"/>
            <a:ext cx="2777363" cy="5847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Full-Scale APT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HTPTF/APTV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920425"/>
            <a:ext cx="2777363" cy="5847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Performance Evaluation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99" y="3810000"/>
            <a:ext cx="2777363" cy="14157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Evaluate: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Rutting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Fatigue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Moisture Susceptibility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Durability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Temperature Cracking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3137" y="3792141"/>
            <a:ext cx="2777363" cy="184665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Full-Scale APT: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Rutting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Fatigue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Pressure Effects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 Content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to P-401 HMA</a:t>
            </a: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792141"/>
            <a:ext cx="2777363" cy="184665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Projects: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Evaluation of Field Mixes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Evaluation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Evaluate: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Design 	Production,	Construction 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from AAS-100, ADO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6147410" y="1109411"/>
            <a:ext cx="156001" cy="315836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Elbow Connector 23"/>
          <p:cNvCxnSpPr/>
          <p:nvPr/>
        </p:nvCxnSpPr>
        <p:spPr bwMode="auto">
          <a:xfrm rot="5400000">
            <a:off x="2838617" y="1109410"/>
            <a:ext cx="156001" cy="315836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6" idx="2"/>
            <a:endCxn id="10" idx="0"/>
          </p:cNvCxnSpPr>
          <p:nvPr/>
        </p:nvCxnSpPr>
        <p:spPr bwMode="auto">
          <a:xfrm>
            <a:off x="4614037" y="2608421"/>
            <a:ext cx="51245" cy="312004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571999" y="2608421"/>
            <a:ext cx="0" cy="3098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353477" y="2763337"/>
            <a:ext cx="0" cy="1570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7798686" y="2766594"/>
            <a:ext cx="0" cy="1570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572000" y="3500167"/>
            <a:ext cx="0" cy="3098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7543800" y="3500167"/>
            <a:ext cx="0" cy="3098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1676400" y="3505200"/>
            <a:ext cx="0" cy="3098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466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0"/>
            <a:ext cx="8763000" cy="53340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990033"/>
                </a:solidFill>
                <a:latin typeface="Berlin Sans FB Demi" pitchFamily="34" charset="0"/>
              </a:rPr>
              <a:t>High Temperature Pavement Test Facility- RPD 135</a:t>
            </a:r>
            <a:endParaRPr lang="en-US" sz="2800" smtClean="0">
              <a:latin typeface="Berlin Sans FB Demi" pitchFamily="34" charset="0"/>
            </a:endParaRPr>
          </a:p>
        </p:txBody>
      </p:sp>
      <p:grpSp>
        <p:nvGrpSpPr>
          <p:cNvPr id="2051" name="Group 116"/>
          <p:cNvGrpSpPr>
            <a:grpSpLocks/>
          </p:cNvGrpSpPr>
          <p:nvPr/>
        </p:nvGrpSpPr>
        <p:grpSpPr bwMode="auto">
          <a:xfrm>
            <a:off x="533400" y="533400"/>
            <a:ext cx="8153400" cy="2286000"/>
            <a:chOff x="239" y="807"/>
            <a:chExt cx="5355" cy="1307"/>
          </a:xfrm>
        </p:grpSpPr>
        <p:graphicFrame>
          <p:nvGraphicFramePr>
            <p:cNvPr id="2100" name="Object 3"/>
            <p:cNvGraphicFramePr>
              <a:graphicFrameLocks noChangeAspect="1"/>
            </p:cNvGraphicFramePr>
            <p:nvPr/>
          </p:nvGraphicFramePr>
          <p:xfrm>
            <a:off x="239" y="815"/>
            <a:ext cx="2191" cy="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4" name="Document" r:id="rId4" imgW="3433054" imgH="1723256" progId="Word.Document.8">
                    <p:embed/>
                  </p:oleObj>
                </mc:Choice>
                <mc:Fallback>
                  <p:oleObj name="Document" r:id="rId4" imgW="3433054" imgH="1723256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" y="815"/>
                          <a:ext cx="2191" cy="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1" name="Object 4"/>
            <p:cNvGraphicFramePr>
              <a:graphicFrameLocks noChangeAspect="1"/>
            </p:cNvGraphicFramePr>
            <p:nvPr/>
          </p:nvGraphicFramePr>
          <p:xfrm>
            <a:off x="2799" y="807"/>
            <a:ext cx="2795" cy="1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5" name="Document" r:id="rId7" imgW="4246885" imgH="1985631" progId="Word.Document.8">
                    <p:embed/>
                  </p:oleObj>
                </mc:Choice>
                <mc:Fallback>
                  <p:oleObj name="Document" r:id="rId7" imgW="4246885" imgH="1985631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" y="807"/>
                          <a:ext cx="2795" cy="1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5257800" y="2895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Contract Funds ($K)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300" name="Group 180"/>
          <p:cNvGraphicFramePr>
            <a:graphicFrameLocks noGrp="1"/>
          </p:cNvGraphicFramePr>
          <p:nvPr>
            <p:ph sz="quarter" idx="4"/>
          </p:nvPr>
        </p:nvGraphicFramePr>
        <p:xfrm>
          <a:off x="609600" y="3429000"/>
          <a:ext cx="7924800" cy="2451100"/>
        </p:xfrm>
        <a:graphic>
          <a:graphicData uri="http://schemas.openxmlformats.org/drawingml/2006/table">
            <a:tbl>
              <a:tblPr/>
              <a:tblGrid>
                <a:gridCol w="4732338"/>
                <a:gridCol w="830262"/>
                <a:gridCol w="1196975"/>
                <a:gridCol w="11652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FY14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FY15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FY16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Maintenance and Equipment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Set-up Database, Process and Analyze Data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 Pavement Construction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Acquisition System &amp; Instrumentation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APTV Building Construction &amp; Testing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APTV Operation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$ 1,100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$ 750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$ 800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8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HTPTF-Construction Cycle 1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66725" y="131445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sz="2000" b="1" i="1" dirty="0" smtClean="0"/>
              <a:t>Objectives:</a:t>
            </a:r>
            <a:endParaRPr lang="en-US" sz="2000" b="1" dirty="0"/>
          </a:p>
          <a:p>
            <a:pPr>
              <a:spcBef>
                <a:spcPct val="20000"/>
              </a:spcBef>
              <a:buNone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Study the effects of Tire Pressure on performance of HMA layer.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Study the effect of polymer modified binder on HMA layer performance.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Evaluate the performance of Warm Mix Asphalt under aircraft wheel load.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35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799" y="-114302"/>
            <a:ext cx="5342767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0356" y="3896529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64-22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2517" y="3898257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64-22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9256" y="3896529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3128" y="3897393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11" y="3898257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3896529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0684" y="924729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P401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HMA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3128" y="1001673"/>
            <a:ext cx="51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WMA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5278" y="924728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P401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HMA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0356" y="925592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P401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HMA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5436" y="1001673"/>
            <a:ext cx="51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WMA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8578" y="1001673"/>
            <a:ext cx="51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WMA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2834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3128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2687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5403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9053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6134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309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63603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3162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5878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9528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6609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50" y="904964"/>
            <a:ext cx="149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150" y="2276410"/>
            <a:ext cx="160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9738" y="3742641"/>
            <a:ext cx="124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33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HTPTF Cross Sections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600" y="1295400"/>
            <a:ext cx="6934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3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Future Research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1371600"/>
            <a:ext cx="8296275" cy="3756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/>
              <a:t>“Green” technologies such as Warm Mix Asphalt </a:t>
            </a:r>
            <a:endParaRPr lang="en-US" b="0" dirty="0" smtClean="0"/>
          </a:p>
          <a:p>
            <a:pPr>
              <a:lnSpc>
                <a:spcPct val="90000"/>
              </a:lnSpc>
            </a:pPr>
            <a:r>
              <a:rPr lang="en-US" b="0" dirty="0" smtClean="0"/>
              <a:t>Stone </a:t>
            </a:r>
            <a:r>
              <a:rPr lang="en-US" b="0" dirty="0"/>
              <a:t>Matrix Asphalt</a:t>
            </a:r>
          </a:p>
          <a:p>
            <a:pPr>
              <a:lnSpc>
                <a:spcPct val="90000"/>
              </a:lnSpc>
            </a:pPr>
            <a:r>
              <a:rPr lang="en-US" b="0" dirty="0" smtClean="0"/>
              <a:t>Recycled </a:t>
            </a:r>
            <a:r>
              <a:rPr lang="en-US" b="0" dirty="0"/>
              <a:t>Asphalt Pavement</a:t>
            </a:r>
          </a:p>
          <a:p>
            <a:pPr>
              <a:lnSpc>
                <a:spcPct val="90000"/>
              </a:lnSpc>
            </a:pPr>
            <a:r>
              <a:rPr lang="en-US" b="0" dirty="0"/>
              <a:t>Polymer Modified Binders</a:t>
            </a:r>
          </a:p>
          <a:p>
            <a:pPr>
              <a:lnSpc>
                <a:spcPct val="90000"/>
              </a:lnSpc>
            </a:pPr>
            <a:r>
              <a:rPr lang="en-US" b="0" dirty="0"/>
              <a:t>Shear failure of </a:t>
            </a:r>
            <a:r>
              <a:rPr lang="en-US" b="0" dirty="0" smtClean="0"/>
              <a:t>HMA</a:t>
            </a:r>
          </a:p>
          <a:p>
            <a:pPr>
              <a:lnSpc>
                <a:spcPct val="90000"/>
              </a:lnSpc>
            </a:pPr>
            <a:r>
              <a:rPr lang="en-US" b="0" dirty="0"/>
              <a:t>Performance of HMA overlays on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Flexible Pavements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Rigid </a:t>
            </a:r>
            <a:r>
              <a:rPr lang="en-US" b="0" dirty="0" smtClean="0"/>
              <a:t>Pavements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88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Future Research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66725" y="131445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sz="2800" dirty="0" smtClean="0"/>
              <a:t>Use </a:t>
            </a:r>
            <a:r>
              <a:rPr lang="en-US" sz="2800" dirty="0"/>
              <a:t>of Additives and Nanoparticles to Improve Performance of Airport Pavement Materials 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Evaluate </a:t>
            </a:r>
            <a:r>
              <a:rPr lang="en-US" dirty="0"/>
              <a:t>the use of Additives and Nanoparticles for Improved Performance of Airport Pavement </a:t>
            </a:r>
            <a:r>
              <a:rPr lang="en-US" dirty="0" smtClean="0"/>
              <a:t>Materials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Standards/Specifications and Guidelines for Pavement Materials that have been modified with Nanoparticles and other Additives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2" name="Rectangle 4"/>
          <p:cNvSpPr>
            <a:spLocks noChangeArrowheads="1"/>
          </p:cNvSpPr>
          <p:nvPr/>
        </p:nvSpPr>
        <p:spPr bwMode="auto">
          <a:xfrm>
            <a:off x="1343025" y="5353050"/>
            <a:ext cx="57816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70057" name="Picture 9" descr="DSC_009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1" y="0"/>
            <a:ext cx="4286250" cy="27277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Picture 0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161290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465184"/>
              </p:ext>
            </p:extLst>
          </p:nvPr>
        </p:nvGraphicFramePr>
        <p:xfrm>
          <a:off x="1391409" y="-8041"/>
          <a:ext cx="2327275" cy="1654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hart" r:id="rId6" imgW="10610850" imgH="7543800" progId="Excel.Chart.8">
                  <p:embed/>
                </p:oleObj>
              </mc:Choice>
              <mc:Fallback>
                <p:oleObj name="Chart" r:id="rId6" imgW="10610850" imgH="7543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09" y="-8041"/>
                        <a:ext cx="2327275" cy="1654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688555"/>
            <a:ext cx="2566919" cy="170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618" y="3592745"/>
            <a:ext cx="1525656" cy="83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09" y="2872112"/>
            <a:ext cx="2900363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0" y="1700489"/>
            <a:ext cx="1843156" cy="12859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045" y="4481836"/>
            <a:ext cx="2344803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962" y="4089683"/>
            <a:ext cx="2925694" cy="199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4124325" y="1363890"/>
            <a:ext cx="733426" cy="141060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666750"/>
            <a:ext cx="1225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629515" y="2051712"/>
            <a:ext cx="128587" cy="820400"/>
          </a:xfrm>
          <a:prstGeom prst="downArrow">
            <a:avLst>
              <a:gd name="adj1" fmla="val 50000"/>
              <a:gd name="adj2" fmla="val 173148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7950" y="3074521"/>
            <a:ext cx="55554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CHARACTERIZATION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 rot="2782104">
            <a:off x="4752875" y="2683795"/>
            <a:ext cx="209752" cy="1704783"/>
          </a:xfrm>
          <a:prstGeom prst="downArrow">
            <a:avLst>
              <a:gd name="adj1" fmla="val 50000"/>
              <a:gd name="adj2" fmla="val 173148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 bwMode="auto">
          <a:xfrm>
            <a:off x="4124325" y="1363890"/>
            <a:ext cx="733426" cy="141060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666750"/>
            <a:ext cx="1225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674682" y="2853233"/>
            <a:ext cx="128587" cy="820400"/>
          </a:xfrm>
          <a:prstGeom prst="downArrow">
            <a:avLst>
              <a:gd name="adj1" fmla="val 50000"/>
              <a:gd name="adj2" fmla="val 173148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 rot="2782104">
            <a:off x="4705249" y="2298386"/>
            <a:ext cx="209752" cy="1704783"/>
          </a:xfrm>
          <a:prstGeom prst="downArrow">
            <a:avLst>
              <a:gd name="adj1" fmla="val 50000"/>
              <a:gd name="adj2" fmla="val 173148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49" y="3141570"/>
            <a:ext cx="2962621" cy="200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0530"/>
            <a:ext cx="2049709" cy="136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1504950"/>
            <a:ext cx="1933572" cy="145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993" y="0"/>
            <a:ext cx="1273073" cy="163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993" y="1677054"/>
            <a:ext cx="1591901" cy="119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425" y="3725683"/>
            <a:ext cx="1725321" cy="165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284" y="3721626"/>
            <a:ext cx="2489716" cy="165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2" y="4785926"/>
            <a:ext cx="2405063" cy="88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9085" y="2640147"/>
            <a:ext cx="27821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SCALE APT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75" y="380999"/>
            <a:ext cx="3970171" cy="185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6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2" name="Rectangle 4"/>
          <p:cNvSpPr>
            <a:spLocks noChangeArrowheads="1"/>
          </p:cNvSpPr>
          <p:nvPr/>
        </p:nvSpPr>
        <p:spPr bwMode="auto">
          <a:xfrm>
            <a:off x="1343025" y="5353050"/>
            <a:ext cx="57816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70056" name="Picture 8" descr="P10100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5425" cy="24003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0057" name="Picture 9" descr="DSC_009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725" y="0"/>
            <a:ext cx="3724275" cy="237013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005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48" y="2495650"/>
            <a:ext cx="2598299" cy="1804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0059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286" y="2495650"/>
            <a:ext cx="3035494" cy="1804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60" name="AutoShape 12"/>
          <p:cNvSpPr>
            <a:spLocks noChangeArrowheads="1"/>
          </p:cNvSpPr>
          <p:nvPr/>
        </p:nvSpPr>
        <p:spPr bwMode="auto">
          <a:xfrm>
            <a:off x="4133850" y="990600"/>
            <a:ext cx="1200150" cy="285750"/>
          </a:xfrm>
          <a:prstGeom prst="leftArrow">
            <a:avLst>
              <a:gd name="adj1" fmla="val 50000"/>
              <a:gd name="adj2" fmla="val 10500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0065" name="AutoShape 17"/>
          <p:cNvSpPr>
            <a:spLocks noChangeArrowheads="1"/>
          </p:cNvSpPr>
          <p:nvPr/>
        </p:nvSpPr>
        <p:spPr bwMode="auto">
          <a:xfrm>
            <a:off x="8677275" y="2438400"/>
            <a:ext cx="257175" cy="1781175"/>
          </a:xfrm>
          <a:prstGeom prst="downArrow">
            <a:avLst>
              <a:gd name="adj1" fmla="val 50000"/>
              <a:gd name="adj2" fmla="val 173148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0066" name="AutoShape 18"/>
          <p:cNvSpPr>
            <a:spLocks noChangeArrowheads="1"/>
          </p:cNvSpPr>
          <p:nvPr/>
        </p:nvSpPr>
        <p:spPr bwMode="auto">
          <a:xfrm rot="-24186123">
            <a:off x="676275" y="2619375"/>
            <a:ext cx="971550" cy="1543050"/>
          </a:xfrm>
          <a:prstGeom prst="curvedRightArrow">
            <a:avLst>
              <a:gd name="adj1" fmla="val 31765"/>
              <a:gd name="adj2" fmla="val 63529"/>
              <a:gd name="adj3" fmla="val 33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0067" name="AutoShape 19"/>
          <p:cNvSpPr>
            <a:spLocks noChangeArrowheads="1"/>
          </p:cNvSpPr>
          <p:nvPr/>
        </p:nvSpPr>
        <p:spPr bwMode="auto">
          <a:xfrm rot="-24186123" flipH="1" flipV="1">
            <a:off x="7502525" y="2568575"/>
            <a:ext cx="971550" cy="1543050"/>
          </a:xfrm>
          <a:prstGeom prst="curvedRightArrow">
            <a:avLst>
              <a:gd name="adj1" fmla="val 31765"/>
              <a:gd name="adj2" fmla="val 63529"/>
              <a:gd name="adj3" fmla="val 33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70068" name="Picture 20" descr="P101004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2311400" cy="17335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0069" name="AutoShape 21"/>
          <p:cNvSpPr>
            <a:spLocks noChangeArrowheads="1"/>
          </p:cNvSpPr>
          <p:nvPr/>
        </p:nvSpPr>
        <p:spPr bwMode="auto">
          <a:xfrm rot="-28093209">
            <a:off x="2673351" y="4197350"/>
            <a:ext cx="1092200" cy="1514475"/>
          </a:xfrm>
          <a:prstGeom prst="curvedRightArrow">
            <a:avLst>
              <a:gd name="adj1" fmla="val 27733"/>
              <a:gd name="adj2" fmla="val 55465"/>
              <a:gd name="adj3" fmla="val 33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62" y="4362805"/>
            <a:ext cx="3429000" cy="159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7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39713"/>
            <a:ext cx="8472488" cy="6096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APTV/HVS-A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7" y="971549"/>
            <a:ext cx="8978883" cy="481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36359"/>
            <a:ext cx="44958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kern="0" dirty="0">
                <a:solidFill>
                  <a:srgbClr val="000000"/>
                </a:solidFill>
              </a:rPr>
              <a:t>Heavy Vehicle Simulator – Airport Version (HVS-A)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</a:rPr>
              <a:t>Wheel loads - 10,000 to 100,000 lbs.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</a:rPr>
              <a:t>Pavement temperatures up to 150°F 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</a:rPr>
              <a:t>Test speeds - 0.17 to 5 mph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</a:rPr>
              <a:t>Single and Dual-Wheel configuration.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</a:rPr>
              <a:t>Single wheel will be radial aircraft tires size 52x21.0R22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</a:rPr>
              <a:t>Dual wheel assembly is designed to accommodate smaller tires (B-737-800)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</a:rPr>
              <a:t>Wander Width – 6 </a:t>
            </a:r>
            <a:r>
              <a:rPr lang="en-US" sz="1600" kern="0" dirty="0" smtClean="0">
                <a:solidFill>
                  <a:srgbClr val="000000"/>
                </a:solidFill>
              </a:rPr>
              <a:t>feet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</a:rPr>
              <a:t>FAA Acceptance – November 1, 2013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0050" y="217488"/>
            <a:ext cx="8591550" cy="1190625"/>
          </a:xfrm>
        </p:spPr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 Pavement Test Vehicle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82119"/>
            <a:ext cx="44196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3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731" y="990600"/>
            <a:ext cx="6138030" cy="493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72488" cy="609600"/>
          </a:xfrm>
        </p:spPr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Test Pavement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81200" y="2895600"/>
            <a:ext cx="838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Elbow Connector 4"/>
          <p:cNvCxnSpPr/>
          <p:nvPr/>
        </p:nvCxnSpPr>
        <p:spPr bwMode="auto">
          <a:xfrm>
            <a:off x="1143000" y="2514600"/>
            <a:ext cx="838200" cy="685800"/>
          </a:xfrm>
          <a:prstGeom prst="bentConnector3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28600" y="18669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in 207 Yard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72488" cy="609600"/>
          </a:xfrm>
        </p:spPr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Acceptance Test Strips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Documents and Settings\Jeffrey Gagnon\My Documents\REDAC Apr 2014\IMG_23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467600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Acceptance Test Strips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423988"/>
            <a:ext cx="4848225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8450" y="5461517"/>
            <a:ext cx="340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PAVEMENT CROSS-SECTION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72488" cy="609600"/>
          </a:xfrm>
        </p:spPr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Acceptance Test Strips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684466"/>
              </p:ext>
            </p:extLst>
          </p:nvPr>
        </p:nvGraphicFramePr>
        <p:xfrm>
          <a:off x="838200" y="1066800"/>
          <a:ext cx="7964487" cy="542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Visio" r:id="rId3" imgW="13299719" imgH="9825800" progId="Visio.Drawing.11">
                  <p:embed/>
                </p:oleObj>
              </mc:Choice>
              <mc:Fallback>
                <p:oleObj name="Visio" r:id="rId3" imgW="13299719" imgH="98258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66800"/>
                        <a:ext cx="7964487" cy="5426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5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TS: Response and Traffic Tests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613037"/>
              </p:ext>
            </p:extLst>
          </p:nvPr>
        </p:nvGraphicFramePr>
        <p:xfrm>
          <a:off x="685800" y="1447800"/>
          <a:ext cx="781538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Worksheet" r:id="rId4" imgW="10372835" imgH="5057910" progId="Excel.Sheet.12">
                  <p:embed/>
                </p:oleObj>
              </mc:Choice>
              <mc:Fallback>
                <p:oleObj name="Worksheet" r:id="rId4" imgW="10372835" imgH="5057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447800"/>
                        <a:ext cx="7815385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2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63A087-0D06-4254-A537-1980F8A86E2F}"/>
</file>

<file path=customXml/itemProps2.xml><?xml version="1.0" encoding="utf-8"?>
<ds:datastoreItem xmlns:ds="http://schemas.openxmlformats.org/officeDocument/2006/customXml" ds:itemID="{6034E908-6503-425F-BCF0-BC6B970F95DC}"/>
</file>

<file path=customXml/itemProps3.xml><?xml version="1.0" encoding="utf-8"?>
<ds:datastoreItem xmlns:ds="http://schemas.openxmlformats.org/officeDocument/2006/customXml" ds:itemID="{A3A30069-E9CC-4093-A68C-A73ADA0191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598</Words>
  <Application>Microsoft Office PowerPoint</Application>
  <PresentationFormat>On-screen Show (4:3)</PresentationFormat>
  <Paragraphs>203</Paragraphs>
  <Slides>27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2_Custom Design</vt:lpstr>
      <vt:lpstr>Document</vt:lpstr>
      <vt:lpstr>Visio</vt:lpstr>
      <vt:lpstr>Worksheet</vt:lpstr>
      <vt:lpstr>Chart</vt:lpstr>
      <vt:lpstr> RPD 135 High Temperature Pavement Test Facility  (Airport Pavement Test Vehicle)</vt:lpstr>
      <vt:lpstr>High Temperature Pavement Test Facility- RPD 135</vt:lpstr>
      <vt:lpstr>APTV/HVS-A</vt:lpstr>
      <vt:lpstr>AIRPORT Pavement Test Vehicle</vt:lpstr>
      <vt:lpstr>HVS-A Test Pavement</vt:lpstr>
      <vt:lpstr>HVS-A Acceptance Test Strips</vt:lpstr>
      <vt:lpstr>HVS-A Acceptance Test Strips</vt:lpstr>
      <vt:lpstr>HVS-A Acceptance Test Strips</vt:lpstr>
      <vt:lpstr>HVS-A TS: Response and Traffic Tests</vt:lpstr>
      <vt:lpstr>HVS-A ACCEPTANCE TEST STRIPS</vt:lpstr>
      <vt:lpstr>HVS-A TS: RESPONSE TESTS</vt:lpstr>
      <vt:lpstr>HVS-A TS: TRAFFIC TESTS</vt:lpstr>
      <vt:lpstr>HVS-A TS: Wander Pattern</vt:lpstr>
      <vt:lpstr>HVS-A TS: Response and Traffic Tests</vt:lpstr>
      <vt:lpstr>HVS-A TS: Response and Traffic Tests</vt:lpstr>
      <vt:lpstr>HVS-A TS: Response Tests</vt:lpstr>
      <vt:lpstr>HVS-A TS: Response Tests</vt:lpstr>
      <vt:lpstr>HVS-A TS: Profiles</vt:lpstr>
      <vt:lpstr>Future Research</vt:lpstr>
      <vt:lpstr>HTPTF-Construction Cycle 1</vt:lpstr>
      <vt:lpstr>PowerPoint Presentation</vt:lpstr>
      <vt:lpstr>HTPTF Cross Sections</vt:lpstr>
      <vt:lpstr>Future Research</vt:lpstr>
      <vt:lpstr>Future Research</vt:lpstr>
      <vt:lpstr>PowerPoint Presentation</vt:lpstr>
      <vt:lpstr>PowerPoint Presentation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Update</dc:title>
  <dc:creator>Murphy Flynn</dc:creator>
  <cp:lastModifiedBy>Navneet Garg</cp:lastModifiedBy>
  <cp:revision>172</cp:revision>
  <cp:lastPrinted>2014-08-01T17:20:36Z</cp:lastPrinted>
  <dcterms:created xsi:type="dcterms:W3CDTF">2013-09-06T13:23:18Z</dcterms:created>
  <dcterms:modified xsi:type="dcterms:W3CDTF">2014-08-13T11:33:27Z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