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73" r:id="rId3"/>
    <p:sldId id="305" r:id="rId4"/>
    <p:sldId id="301" r:id="rId5"/>
    <p:sldId id="275" r:id="rId6"/>
    <p:sldId id="276" r:id="rId7"/>
    <p:sldId id="277" r:id="rId8"/>
    <p:sldId id="294" r:id="rId9"/>
    <p:sldId id="295" r:id="rId10"/>
    <p:sldId id="296" r:id="rId11"/>
    <p:sldId id="304" r:id="rId12"/>
    <p:sldId id="280" r:id="rId13"/>
    <p:sldId id="303" r:id="rId14"/>
    <p:sldId id="282" r:id="rId15"/>
    <p:sldId id="306" r:id="rId16"/>
    <p:sldId id="307" r:id="rId17"/>
    <p:sldId id="286" r:id="rId18"/>
    <p:sldId id="289" r:id="rId19"/>
    <p:sldId id="290" r:id="rId20"/>
    <p:sldId id="288" r:id="rId21"/>
    <p:sldId id="297" r:id="rId22"/>
    <p:sldId id="298" r:id="rId23"/>
    <p:sldId id="299" r:id="rId24"/>
    <p:sldId id="300" r:id="rId25"/>
    <p:sldId id="284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05"/>
            <p14:sldId id="301"/>
            <p14:sldId id="275"/>
            <p14:sldId id="276"/>
            <p14:sldId id="277"/>
            <p14:sldId id="294"/>
            <p14:sldId id="295"/>
            <p14:sldId id="296"/>
            <p14:sldId id="304"/>
            <p14:sldId id="280"/>
            <p14:sldId id="303"/>
            <p14:sldId id="282"/>
            <p14:sldId id="306"/>
            <p14:sldId id="307"/>
            <p14:sldId id="286"/>
            <p14:sldId id="289"/>
            <p14:sldId id="290"/>
            <p14:sldId id="288"/>
            <p14:sldId id="297"/>
            <p14:sldId id="298"/>
            <p14:sldId id="299"/>
            <p14:sldId id="30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-1704" y="-10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t" anchorCtr="0" compatLnSpc="1">
            <a:prstTxWarp prst="textNoShape">
              <a:avLst/>
            </a:prstTxWarp>
          </a:bodyPr>
          <a:lstStyle>
            <a:lvl1pPr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t" anchorCtr="0" compatLnSpc="1">
            <a:prstTxWarp prst="textNoShape">
              <a:avLst/>
            </a:prstTxWarp>
          </a:bodyPr>
          <a:lstStyle>
            <a:lvl1pPr algn="r"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69920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b" anchorCtr="0" compatLnSpc="1">
            <a:prstTxWarp prst="textNoShape">
              <a:avLst/>
            </a:prstTxWarp>
          </a:bodyPr>
          <a:lstStyle>
            <a:lvl1pPr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814"/>
            <a:ext cx="3169920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b" anchorCtr="0" compatLnSpc="1">
            <a:prstTxWarp prst="textNoShape">
              <a:avLst/>
            </a:prstTxWarp>
          </a:bodyPr>
          <a:lstStyle>
            <a:lvl1pPr algn="r"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t" anchorCtr="0" compatLnSpc="1">
            <a:prstTxWarp prst="textNoShape">
              <a:avLst/>
            </a:prstTxWarp>
          </a:bodyPr>
          <a:lstStyle>
            <a:lvl1pPr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t" anchorCtr="0" compatLnSpc="1">
            <a:prstTxWarp prst="textNoShape">
              <a:avLst/>
            </a:prstTxWarp>
          </a:bodyPr>
          <a:lstStyle>
            <a:lvl1pPr algn="r"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7"/>
            <a:ext cx="5364480" cy="43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4"/>
            <a:ext cx="3169920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b" anchorCtr="0" compatLnSpc="1">
            <a:prstTxWarp prst="textNoShape">
              <a:avLst/>
            </a:prstTxWarp>
          </a:bodyPr>
          <a:lstStyle>
            <a:lvl1pPr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4"/>
            <a:ext cx="3169920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15" tIns="47208" rIns="94415" bIns="47208" numCol="1" anchor="b" anchorCtr="0" compatLnSpc="1">
            <a:prstTxWarp prst="textNoShape">
              <a:avLst/>
            </a:prstTxWarp>
          </a:bodyPr>
          <a:lstStyle>
            <a:lvl1pPr algn="r" defTabSz="945214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62E7EF-CF46-4070-972D-7B100F82017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0662" indent="-2964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5634" indent="-23712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9887" indent="-23712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4141" indent="-23712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E69928-539D-48A0-BCD6-2DEA49DAF238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13,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5A26-F136-455D-817A-8F647A10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bn.mitre.org/pbnservices/pbn/FaaObserver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40-Year Design Life Initiative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RPD 145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August 13, </a:t>
            </a:r>
            <a:r>
              <a:rPr lang="en-US" sz="1600" dirty="0" smtClean="0"/>
              <a:t>2014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40-Year Life – </a:t>
            </a:r>
            <a:br>
              <a:rPr lang="en-US" smtClean="0"/>
            </a:br>
            <a:r>
              <a:rPr lang="en-US" smtClean="0"/>
              <a:t>Runway Data Collection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979" y="1508125"/>
            <a:ext cx="3226776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All Airports</a:t>
            </a:r>
          </a:p>
          <a:p>
            <a:r>
              <a:rPr lang="en-US" sz="1600" dirty="0" smtClean="0"/>
              <a:t>Design and construction data (with costs).</a:t>
            </a:r>
          </a:p>
          <a:p>
            <a:r>
              <a:rPr lang="en-US" sz="1600" dirty="0" smtClean="0"/>
              <a:t>Maintenance activities and costs.</a:t>
            </a:r>
          </a:p>
          <a:p>
            <a:r>
              <a:rPr lang="en-US" sz="1600" dirty="0" smtClean="0"/>
              <a:t>Pavement performance data. PCI, friction, roughness, groove condition, etc. Not limited to current fields in FAA PAVEAIR.</a:t>
            </a:r>
          </a:p>
          <a:p>
            <a:r>
              <a:rPr lang="en-US" sz="1600" dirty="0" smtClean="0"/>
              <a:t>Traffic history (aircraft type, history, weight).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67654" y="1508125"/>
            <a:ext cx="3938954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Field Data</a:t>
            </a:r>
          </a:p>
          <a:p>
            <a:r>
              <a:rPr lang="en-US" sz="1600" dirty="0" smtClean="0"/>
              <a:t>PCI (visual survey).</a:t>
            </a:r>
          </a:p>
          <a:p>
            <a:r>
              <a:rPr lang="en-US" sz="1600" dirty="0" smtClean="0"/>
              <a:t>Heavy Falling-Weight </a:t>
            </a:r>
            <a:r>
              <a:rPr lang="en-US" sz="1600" dirty="0" err="1" smtClean="0"/>
              <a:t>Deflectometer</a:t>
            </a:r>
            <a:r>
              <a:rPr lang="en-US" sz="1600" dirty="0" smtClean="0"/>
              <a:t> (HWD).</a:t>
            </a:r>
          </a:p>
          <a:p>
            <a:r>
              <a:rPr lang="en-US" sz="1600" dirty="0" smtClean="0"/>
              <a:t>Material samples (concrete and asphalt) for laboratory characterization. Sample testing will be done at the NAPTF lab.</a:t>
            </a:r>
          </a:p>
          <a:p>
            <a:r>
              <a:rPr lang="en-US" sz="1600" dirty="0" smtClean="0"/>
              <a:t>Longitudinal roughness profiles (</a:t>
            </a:r>
            <a:r>
              <a:rPr lang="en-US" sz="1600" dirty="0" err="1" smtClean="0"/>
              <a:t>SurPRO</a:t>
            </a:r>
            <a:r>
              <a:rPr lang="en-US" sz="1600" dirty="0" smtClean="0"/>
              <a:t>) &amp; FAA portable profiler (if feasible).</a:t>
            </a:r>
          </a:p>
          <a:p>
            <a:r>
              <a:rPr lang="en-US" sz="1600" dirty="0" smtClean="0"/>
              <a:t>Grooving (longitudinal texture) data.</a:t>
            </a:r>
          </a:p>
          <a:p>
            <a:r>
              <a:rPr lang="en-US" sz="1600" dirty="0" smtClean="0"/>
              <a:t>Laser imaging by FAA (if feasible).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8" y="1475399"/>
            <a:ext cx="1420812" cy="9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8" y="2545131"/>
            <a:ext cx="1420812" cy="10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8" y="3656624"/>
            <a:ext cx="1420812" cy="186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0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FAA PAVEAIR Implementation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50213" cy="4391025"/>
          </a:xfrm>
        </p:spPr>
        <p:txBody>
          <a:bodyPr/>
          <a:lstStyle/>
          <a:p>
            <a:r>
              <a:rPr lang="en-US" altLang="en-US" sz="2400" dirty="0" smtClean="0"/>
              <a:t>Data collected falls into 2 categories:</a:t>
            </a:r>
          </a:p>
          <a:p>
            <a:pPr lvl="1"/>
            <a:r>
              <a:rPr lang="en-US" altLang="en-US" sz="2000" dirty="0" smtClean="0"/>
              <a:t>Exists in current FAA PAVEAIR (e.g., PCI, certain maintenance activities).</a:t>
            </a:r>
          </a:p>
          <a:p>
            <a:pPr lvl="1"/>
            <a:r>
              <a:rPr lang="en-US" altLang="en-US" sz="2000" dirty="0" smtClean="0"/>
              <a:t>Not in the current version of FAA PAVEAIR.</a:t>
            </a:r>
          </a:p>
          <a:p>
            <a:r>
              <a:rPr lang="en-US" altLang="en-US" sz="2400" dirty="0" smtClean="0"/>
              <a:t>All collected data for the 40 year project will be stored in a dedicated, standalone FAA PAVEAIR implementation (“PA40”).</a:t>
            </a:r>
          </a:p>
          <a:p>
            <a:pPr lvl="1"/>
            <a:r>
              <a:rPr lang="en-US" altLang="en-US" sz="2000" dirty="0"/>
              <a:t>D</a:t>
            </a:r>
            <a:r>
              <a:rPr lang="en-US" altLang="en-US" sz="2000" dirty="0" smtClean="0"/>
              <a:t>ata </a:t>
            </a:r>
            <a:r>
              <a:rPr lang="en-US" altLang="en-US" sz="2000" dirty="0" smtClean="0"/>
              <a:t>are anonymized.</a:t>
            </a:r>
          </a:p>
          <a:p>
            <a:pPr lvl="1"/>
            <a:r>
              <a:rPr lang="en-US" altLang="en-US" sz="2000" dirty="0" smtClean="0"/>
              <a:t>No PA40 databases are accessible from the public FAA PAVEAIR implementation.</a:t>
            </a:r>
          </a:p>
          <a:p>
            <a:r>
              <a:rPr lang="en-US" altLang="en-US" sz="2400" dirty="0" smtClean="0"/>
              <a:t>Enhanced functionality in PA40.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PA40 – PAVEAIR Databases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300" y="1616628"/>
            <a:ext cx="5140662" cy="3202493"/>
          </a:xfrm>
          <a:ln>
            <a:solidFill>
              <a:schemeClr val="tx1"/>
            </a:solidFill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635962" y="1508125"/>
            <a:ext cx="3217891" cy="4391025"/>
          </a:xfrm>
        </p:spPr>
        <p:txBody>
          <a:bodyPr/>
          <a:lstStyle/>
          <a:p>
            <a:r>
              <a:rPr lang="en-US" sz="1800" dirty="0" smtClean="0"/>
              <a:t>Enhanced Functionality</a:t>
            </a:r>
          </a:p>
          <a:p>
            <a:r>
              <a:rPr lang="en-US" sz="1800" dirty="0" smtClean="0"/>
              <a:t>Fields for:</a:t>
            </a:r>
          </a:p>
          <a:p>
            <a:pPr lvl="1"/>
            <a:r>
              <a:rPr lang="en-US" altLang="en-US" sz="1600" dirty="0" smtClean="0"/>
              <a:t>HWD data, raw profile data, groove geometry data.</a:t>
            </a:r>
          </a:p>
          <a:p>
            <a:pPr lvl="1"/>
            <a:r>
              <a:rPr lang="en-US" altLang="en-US" sz="1600" dirty="0" smtClean="0"/>
              <a:t>Computed roughness indexes (</a:t>
            </a:r>
            <a:r>
              <a:rPr lang="en-US" altLang="en-US" sz="1600" dirty="0" err="1" smtClean="0"/>
              <a:t>ProFAA</a:t>
            </a:r>
            <a:r>
              <a:rPr lang="en-US" altLang="en-US" sz="1600" dirty="0" smtClean="0"/>
              <a:t>) and groove characteristics (</a:t>
            </a:r>
            <a:r>
              <a:rPr lang="en-US" altLang="en-US" sz="1600" dirty="0" err="1" smtClean="0"/>
              <a:t>ProGroove</a:t>
            </a:r>
            <a:r>
              <a:rPr lang="en-US" altLang="en-US" sz="1600" dirty="0" smtClean="0"/>
              <a:t>)</a:t>
            </a:r>
          </a:p>
          <a:p>
            <a:pPr lvl="1"/>
            <a:r>
              <a:rPr lang="en-US" altLang="en-US" sz="1600" dirty="0" smtClean="0"/>
              <a:t>Traffic data.</a:t>
            </a:r>
          </a:p>
          <a:p>
            <a:pPr lvl="1"/>
            <a:r>
              <a:rPr lang="en-US" altLang="en-US" sz="1600" dirty="0" smtClean="0"/>
              <a:t>Climate data.</a:t>
            </a:r>
          </a:p>
          <a:p>
            <a:pPr lvl="1"/>
            <a:r>
              <a:rPr lang="en-US" altLang="en-US" sz="1600" dirty="0" smtClean="0"/>
              <a:t>Structural layers and material properties.</a:t>
            </a:r>
          </a:p>
          <a:p>
            <a:r>
              <a:rPr lang="en-US" altLang="en-US" sz="1800" dirty="0" smtClean="0"/>
              <a:t>Coordinate with FAA PAVEAIR development.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451231" y="2769577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5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PA40 Organization Concept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" y="981075"/>
            <a:ext cx="7027863" cy="5033963"/>
          </a:xfrm>
        </p:spPr>
      </p:pic>
      <p:sp>
        <p:nvSpPr>
          <p:cNvPr id="2" name="Rectangle 1"/>
          <p:cNvSpPr/>
          <p:nvPr/>
        </p:nvSpPr>
        <p:spPr bwMode="auto">
          <a:xfrm>
            <a:off x="864066" y="981512"/>
            <a:ext cx="2944536" cy="50292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08602" y="5279192"/>
            <a:ext cx="4152550" cy="73152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42613" y="5100506"/>
            <a:ext cx="32800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Shaded area: Functionality in current FAA PAVEAIR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0451" y="3825380"/>
            <a:ext cx="293615" cy="12751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3129093" y="5538132"/>
            <a:ext cx="771788" cy="208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7225436" y="5319318"/>
            <a:ext cx="1761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Functionality being added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7113864" y="5279192"/>
            <a:ext cx="111573" cy="25894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3808601" y="981512"/>
            <a:ext cx="4297680" cy="429768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12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runway traffic data (as opposed to design traffic data) are generally not available from airport engineers.</a:t>
            </a:r>
          </a:p>
          <a:p>
            <a:r>
              <a:rPr lang="en-US" dirty="0" smtClean="0"/>
              <a:t>Available data sources:</a:t>
            </a:r>
          </a:p>
          <a:p>
            <a:pPr lvl="1"/>
            <a:r>
              <a:rPr lang="en-US" dirty="0" smtClean="0"/>
              <a:t>Airport operations (ASDE-X).</a:t>
            </a:r>
          </a:p>
          <a:p>
            <a:pPr lvl="1"/>
            <a:r>
              <a:rPr lang="en-US" dirty="0" smtClean="0"/>
              <a:t>FAA PBN </a:t>
            </a:r>
            <a:r>
              <a:rPr lang="en-US" dirty="0"/>
              <a:t>Observer Dashboard</a:t>
            </a:r>
            <a:br>
              <a:rPr lang="en-US" dirty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pbn.mitre.org/pbnservices/pbn/FaaObserver.html</a:t>
            </a:r>
            <a:endParaRPr lang="en-US" sz="2000" dirty="0" smtClean="0"/>
          </a:p>
          <a:p>
            <a:r>
              <a:rPr lang="en-US" dirty="0" smtClean="0"/>
              <a:t>Data are available only for some recent years.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PBN Observer Dashboard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86267" y="1600199"/>
            <a:ext cx="5020733" cy="4555067"/>
          </a:xfrm>
        </p:spPr>
        <p:txBody>
          <a:bodyPr/>
          <a:lstStyle/>
          <a:p>
            <a:r>
              <a:rPr lang="en-US" sz="2000" dirty="0" smtClean="0"/>
              <a:t>Database managed by MITRE Corp. for the FAA.</a:t>
            </a:r>
          </a:p>
          <a:p>
            <a:r>
              <a:rPr lang="en-US" sz="2000" dirty="0" smtClean="0"/>
              <a:t>Traffic data available back to August 2010.</a:t>
            </a:r>
          </a:p>
          <a:p>
            <a:r>
              <a:rPr lang="en-US" sz="2000" dirty="0"/>
              <a:t>Usage data can be broken down by:</a:t>
            </a:r>
          </a:p>
          <a:p>
            <a:pPr lvl="1"/>
            <a:r>
              <a:rPr lang="en-US" sz="1800" dirty="0"/>
              <a:t>Month</a:t>
            </a:r>
          </a:p>
          <a:p>
            <a:pPr lvl="1"/>
            <a:r>
              <a:rPr lang="en-US" sz="1800" dirty="0"/>
              <a:t>Aircraft type</a:t>
            </a:r>
          </a:p>
          <a:p>
            <a:pPr lvl="1"/>
            <a:r>
              <a:rPr lang="en-US" sz="1800" dirty="0"/>
              <a:t>Runway end</a:t>
            </a:r>
          </a:p>
          <a:p>
            <a:pPr lvl="1"/>
            <a:r>
              <a:rPr lang="en-US" sz="1800" dirty="0"/>
              <a:t>Arrival/departure</a:t>
            </a:r>
          </a:p>
          <a:p>
            <a:r>
              <a:rPr lang="en-US" sz="2000" dirty="0" smtClean="0"/>
              <a:t>MITRE has provided </a:t>
            </a:r>
            <a:r>
              <a:rPr lang="en-US" sz="2000" dirty="0"/>
              <a:t>“deep” data for 4 airports so far.</a:t>
            </a:r>
          </a:p>
          <a:p>
            <a:r>
              <a:rPr lang="en-US" sz="2000" dirty="0" smtClean="0"/>
              <a:t>Exploring ways to share data directly from the PBN database.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71" y="2960441"/>
            <a:ext cx="3548062" cy="131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88442"/>
            <a:ext cx="3538537" cy="148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15424" r="3633" b="29965"/>
          <a:stretch/>
        </p:blipFill>
        <p:spPr bwMode="auto">
          <a:xfrm>
            <a:off x="5156200" y="1515534"/>
            <a:ext cx="3572935" cy="133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6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PA40 Data Population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t="21801" r="18859" b="11232"/>
          <a:stretch/>
        </p:blipFill>
        <p:spPr bwMode="auto">
          <a:xfrm>
            <a:off x="869750" y="914796"/>
            <a:ext cx="7327723" cy="502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Field Sample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25461"/>
            <a:ext cx="3948113" cy="4573689"/>
          </a:xfrm>
        </p:spPr>
        <p:txBody>
          <a:bodyPr/>
          <a:lstStyle/>
          <a:p>
            <a:r>
              <a:rPr lang="en-US" sz="2000" dirty="0" smtClean="0"/>
              <a:t>To date, material samples (both HMA and PCC) have been collected at 8 sites.</a:t>
            </a:r>
          </a:p>
          <a:p>
            <a:r>
              <a:rPr lang="en-US" sz="2000" dirty="0" smtClean="0"/>
              <a:t>Material characterization testing is underway.</a:t>
            </a:r>
          </a:p>
          <a:p>
            <a:r>
              <a:rPr lang="en-US" sz="2000" dirty="0" smtClean="0"/>
              <a:t>Most tests are being performed at the NAPTF lab by SRA personnel.</a:t>
            </a:r>
          </a:p>
          <a:p>
            <a:r>
              <a:rPr lang="en-US" sz="2000" dirty="0" smtClean="0"/>
              <a:t>Some specialized tests (e.g., Hamburg rut test, binder extraction/analysis, PCC petrography) are being handled by outside labs.</a:t>
            </a:r>
          </a:p>
          <a:p>
            <a:r>
              <a:rPr lang="en-US" sz="2000" dirty="0" smtClean="0"/>
              <a:t>Data will be added to PA40.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r="16920"/>
          <a:stretch/>
        </p:blipFill>
        <p:spPr bwMode="auto">
          <a:xfrm>
            <a:off x="4886063" y="1442906"/>
            <a:ext cx="3754597" cy="318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865615" y="4874004"/>
            <a:ext cx="3758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Dynamic Modulus Test of Core from Greensboro RWY 5L-23R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 Summary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67086"/>
              </p:ext>
            </p:extLst>
          </p:nvPr>
        </p:nvGraphicFramePr>
        <p:xfrm>
          <a:off x="495300" y="1097065"/>
          <a:ext cx="805021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79"/>
                <a:gridCol w="2708707"/>
                <a:gridCol w="1610043"/>
                <a:gridCol w="1610043"/>
                <a:gridCol w="1610043"/>
              </a:tblGrid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 Samples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Comments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HMA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IDT Dynamic Modulus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NAPTF Lab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Samples Reusable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Indirect</a:t>
                      </a:r>
                      <a:r>
                        <a:rPr lang="en-US" sz="1200" baseline="0" dirty="0" smtClean="0"/>
                        <a:t> Tensile (IDT)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Flow 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Asphalt Pavement Analyzer (APA)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Hamburg Wheel</a:t>
                      </a:r>
                      <a:r>
                        <a:rPr lang="en-US" sz="1200" baseline="0" dirty="0" smtClean="0"/>
                        <a:t> Traffic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Rutgers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Mixture Contents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Rutgers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PCC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Free-Free Modulus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Samples Reusable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Coefficient</a:t>
                      </a:r>
                      <a:r>
                        <a:rPr lang="en-US" sz="1200" baseline="0" dirty="0" smtClean="0"/>
                        <a:t> of Thermal Expansion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Flexural</a:t>
                      </a:r>
                      <a:r>
                        <a:rPr lang="en-US" sz="1200" baseline="0" dirty="0" smtClean="0"/>
                        <a:t>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Beams (IND only)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Compressive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Split Tensile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Petrographic</a:t>
                      </a:r>
                      <a:r>
                        <a:rPr lang="en-US" sz="1200" baseline="0" dirty="0" smtClean="0"/>
                        <a:t>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Estimated no.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 (8)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Developing New Performance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7488" y="2081213"/>
            <a:ext cx="4225925" cy="3817937"/>
          </a:xfrm>
          <a:solidFill>
            <a:schemeClr val="accent1"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u="sng" dirty="0" smtClean="0"/>
              <a:t>Current Design Procedures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Inputs</a:t>
            </a:r>
          </a:p>
          <a:p>
            <a:pPr lvl="1">
              <a:defRPr/>
            </a:pPr>
            <a:r>
              <a:rPr lang="en-US" sz="1600" dirty="0" smtClean="0"/>
              <a:t>Structural Layers</a:t>
            </a:r>
          </a:p>
          <a:p>
            <a:pPr lvl="1">
              <a:defRPr/>
            </a:pPr>
            <a:r>
              <a:rPr lang="en-US" sz="1600" dirty="0" smtClean="0"/>
              <a:t>CBR or </a:t>
            </a:r>
            <a:r>
              <a:rPr lang="en-US" sz="1600" i="1" dirty="0" smtClean="0"/>
              <a:t>k</a:t>
            </a:r>
            <a:r>
              <a:rPr lang="en-US" sz="1600" dirty="0" smtClean="0"/>
              <a:t>-value</a:t>
            </a:r>
          </a:p>
          <a:p>
            <a:pPr lvl="1">
              <a:defRPr/>
            </a:pPr>
            <a:r>
              <a:rPr lang="en-US" sz="1600" dirty="0" smtClean="0"/>
              <a:t>Aircraft Traffic</a:t>
            </a:r>
          </a:p>
          <a:p>
            <a:pPr lvl="1">
              <a:defRPr/>
            </a:pPr>
            <a:r>
              <a:rPr lang="en-US" sz="1600" dirty="0" smtClean="0"/>
              <a:t>Concrete Strength (rigid)</a:t>
            </a:r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000" dirty="0" smtClean="0"/>
              <a:t>Output</a:t>
            </a:r>
          </a:p>
          <a:p>
            <a:pPr lvl="1">
              <a:defRPr/>
            </a:pPr>
            <a:r>
              <a:rPr lang="en-US" sz="1600" dirty="0" smtClean="0"/>
              <a:t>Passes to structural failure*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400" dirty="0" smtClean="0"/>
              <a:t>defined as 2.5 cm upheaval for flexible pavements or 50% of slabs cracked for rigid pavements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95813" y="2081213"/>
            <a:ext cx="4313237" cy="3817937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u="sng" dirty="0" smtClean="0"/>
              <a:t>40-Year Design</a:t>
            </a:r>
            <a:r>
              <a:rPr lang="en-US" sz="2000" dirty="0" smtClean="0"/>
              <a:t>:</a:t>
            </a:r>
          </a:p>
          <a:p>
            <a:pPr>
              <a:defRPr/>
            </a:pPr>
            <a:r>
              <a:rPr lang="en-US" sz="2000" dirty="0" smtClean="0"/>
              <a:t>Inputs</a:t>
            </a:r>
          </a:p>
          <a:p>
            <a:pPr lvl="1">
              <a:defRPr/>
            </a:pPr>
            <a:r>
              <a:rPr lang="en-US" sz="1600" dirty="0" smtClean="0"/>
              <a:t>Everything to the left, plus …</a:t>
            </a:r>
          </a:p>
          <a:p>
            <a:pPr lvl="1">
              <a:defRPr/>
            </a:pPr>
            <a:r>
              <a:rPr lang="en-US" sz="1600" dirty="0" smtClean="0"/>
              <a:t>Age, Climatic Data</a:t>
            </a:r>
          </a:p>
          <a:p>
            <a:pPr lvl="1">
              <a:defRPr/>
            </a:pPr>
            <a:r>
              <a:rPr lang="en-US" sz="1600" dirty="0" smtClean="0"/>
              <a:t>Soil/Material Properties</a:t>
            </a:r>
          </a:p>
          <a:p>
            <a:pPr lvl="1">
              <a:defRPr/>
            </a:pPr>
            <a:r>
              <a:rPr lang="en-US" sz="1600" dirty="0" smtClean="0"/>
              <a:t>Maintenance Data</a:t>
            </a:r>
          </a:p>
          <a:p>
            <a:pPr lvl="1">
              <a:defRPr/>
            </a:pPr>
            <a:r>
              <a:rPr lang="en-US" sz="1600" dirty="0" smtClean="0"/>
              <a:t>Airport Feature (runway, apron, etc.)</a:t>
            </a:r>
          </a:p>
          <a:p>
            <a:pPr>
              <a:defRPr/>
            </a:pPr>
            <a:r>
              <a:rPr lang="en-US" sz="2000" dirty="0" smtClean="0"/>
              <a:t>Outputs</a:t>
            </a:r>
          </a:p>
          <a:p>
            <a:pPr lvl="1">
              <a:defRPr/>
            </a:pPr>
            <a:r>
              <a:rPr lang="en-US" sz="1600" dirty="0" smtClean="0"/>
              <a:t>Passes to structural failure, plus …</a:t>
            </a:r>
          </a:p>
          <a:p>
            <a:pPr lvl="1">
              <a:defRPr/>
            </a:pPr>
            <a:r>
              <a:rPr lang="en-US" sz="1600" dirty="0" smtClean="0"/>
              <a:t>Roughness index prediction</a:t>
            </a:r>
          </a:p>
          <a:p>
            <a:pPr lvl="1">
              <a:defRPr/>
            </a:pPr>
            <a:r>
              <a:rPr lang="en-US" sz="1600" dirty="0" smtClean="0"/>
              <a:t>Surface friction prediction</a:t>
            </a:r>
          </a:p>
          <a:p>
            <a:pPr lvl="1">
              <a:defRPr/>
            </a:pPr>
            <a:r>
              <a:rPr lang="en-US" sz="1600" dirty="0" smtClean="0"/>
              <a:t>Other functional indexes</a:t>
            </a:r>
            <a:endParaRPr lang="en-US" sz="1600" dirty="0"/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52413" y="1116013"/>
            <a:ext cx="8639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000" b="1" dirty="0"/>
              <a:t>New performance models </a:t>
            </a:r>
            <a:r>
              <a:rPr lang="en-US" altLang="en-US" sz="2000" b="1" dirty="0" smtClean="0"/>
              <a:t>will relate </a:t>
            </a:r>
            <a:r>
              <a:rPr lang="en-US" altLang="en-US" sz="2000" b="1" dirty="0"/>
              <a:t>design inputs to </a:t>
            </a:r>
            <a:r>
              <a:rPr lang="en-US" altLang="en-US" sz="2000" b="1" dirty="0" smtClean="0"/>
              <a:t>a future distress </a:t>
            </a:r>
            <a:r>
              <a:rPr lang="en-US" altLang="en-US" sz="2000" b="1" dirty="0"/>
              <a:t>index </a:t>
            </a:r>
            <a:r>
              <a:rPr lang="en-US" altLang="en-US" sz="2000" b="1" dirty="0" smtClean="0"/>
              <a:t>(</a:t>
            </a:r>
            <a:r>
              <a:rPr lang="en-US" altLang="en-US" sz="2000" b="1" i="1" dirty="0" smtClean="0"/>
              <a:t>DL</a:t>
            </a:r>
            <a:r>
              <a:rPr lang="en-US" altLang="en-US" sz="2000" b="1" dirty="0" smtClean="0"/>
              <a:t>)</a:t>
            </a:r>
            <a:r>
              <a:rPr lang="en-US" altLang="en-US" sz="2000" b="1" i="1" dirty="0" smtClean="0"/>
              <a:t> </a:t>
            </a:r>
            <a:r>
              <a:rPr lang="en-US" altLang="en-US" sz="2000" b="1" dirty="0" smtClean="0"/>
              <a:t>incorporating structural and non-structural elements.</a:t>
            </a:r>
            <a:endParaRPr lang="en-US" alt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mtClean="0"/>
              <a:t>Pavement Design and Evaluation </a:t>
            </a:r>
            <a:br>
              <a:rPr lang="en-US" altLang="en-US" smtClean="0"/>
            </a:br>
            <a:r>
              <a:rPr lang="en-US" altLang="en-US" smtClean="0"/>
              <a:t>(RPD 145)</a:t>
            </a:r>
            <a:endParaRPr lang="en-US" altLang="en-US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757237" y="1831181"/>
          <a:ext cx="34385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3438504" imgH="1723256" progId="Word.Document.8">
                  <p:embed/>
                </p:oleObj>
              </mc:Choice>
              <mc:Fallback>
                <p:oleObj name="Document" r:id="rId4" imgW="3438504" imgH="1723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" y="1831181"/>
                        <a:ext cx="343852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905983" y="1600200"/>
          <a:ext cx="3523034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6" imgW="3999577" imgH="2481589" progId="Word.Document.8">
                  <p:embed/>
                </p:oleObj>
              </mc:Choice>
              <mc:Fallback>
                <p:oleObj name="Document" r:id="rId6" imgW="3999577" imgH="24815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983" y="1600200"/>
                        <a:ext cx="3523034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7260100"/>
              </p:ext>
            </p:extLst>
          </p:nvPr>
        </p:nvGraphicFramePr>
        <p:xfrm>
          <a:off x="837095" y="4021666"/>
          <a:ext cx="6547679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8" imgW="4400550" imgH="1314450" progId="Excel.Sheet.8">
                  <p:embed/>
                </p:oleObj>
              </mc:Choice>
              <mc:Fallback>
                <p:oleObj name="Worksheet" r:id="rId8" imgW="4400550" imgH="13144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95" y="4021666"/>
                        <a:ext cx="6547679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19667" y="356446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Contract Funds ($K)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75A26-F136-455D-817A-8F647A1057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PA40 Data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Paper presented at 2014 FAA Airport Technology Transfer Conference: </a:t>
            </a:r>
            <a:br>
              <a:rPr lang="en-US" sz="2400" dirty="0" smtClean="0"/>
            </a:br>
            <a:r>
              <a:rPr lang="en-US" sz="2400" i="1" dirty="0" smtClean="0"/>
              <a:t>Performance Trends in Airport Runway Pavements </a:t>
            </a:r>
            <a:r>
              <a:rPr lang="en-US" sz="2000" dirty="0" smtClean="0"/>
              <a:t>(J. Hall, R. Speir, H. </a:t>
            </a:r>
            <a:r>
              <a:rPr lang="en-US" sz="2000" dirty="0" err="1" smtClean="0"/>
              <a:t>Shirazi</a:t>
            </a:r>
            <a:r>
              <a:rPr lang="en-US" sz="2000" dirty="0"/>
              <a:t>,</a:t>
            </a:r>
            <a:r>
              <a:rPr lang="en-US" sz="2000" dirty="0" smtClean="0"/>
              <a:t> E. Mustafa, and I. Song). </a:t>
            </a:r>
            <a:endParaRPr lang="en-US" sz="2400" dirty="0" smtClean="0"/>
          </a:p>
          <a:p>
            <a:r>
              <a:rPr lang="en-US" sz="2400" dirty="0" smtClean="0"/>
              <a:t>Analyzed PCI </a:t>
            </a:r>
            <a:r>
              <a:rPr lang="en-US" sz="2400" dirty="0"/>
              <a:t>performance of </a:t>
            </a:r>
            <a:r>
              <a:rPr lang="en-US" sz="2400" dirty="0" smtClean="0"/>
              <a:t>11 asphalt </a:t>
            </a:r>
            <a:r>
              <a:rPr lang="en-US" sz="2400" dirty="0"/>
              <a:t>and concrete </a:t>
            </a:r>
            <a:r>
              <a:rPr lang="en-US" sz="2400" dirty="0" smtClean="0"/>
              <a:t>runways in PA40 database.</a:t>
            </a:r>
          </a:p>
          <a:p>
            <a:r>
              <a:rPr lang="en-US" sz="2400" dirty="0" smtClean="0"/>
              <a:t>Predominant distress types observed:</a:t>
            </a:r>
          </a:p>
          <a:p>
            <a:pPr lvl="1"/>
            <a:r>
              <a:rPr lang="en-US" sz="2000" dirty="0" smtClean="0"/>
              <a:t>HMA runways: low-to-medium severity longitudinal/transverse cracking; low-severity weathering; low-severity patching.</a:t>
            </a:r>
          </a:p>
          <a:p>
            <a:pPr lvl="1"/>
            <a:r>
              <a:rPr lang="en-US" sz="2000" dirty="0" smtClean="0"/>
              <a:t>PCC runways: low-to-medium </a:t>
            </a:r>
            <a:r>
              <a:rPr lang="en-US" sz="2000" dirty="0" err="1" smtClean="0"/>
              <a:t>spalling</a:t>
            </a:r>
            <a:r>
              <a:rPr lang="en-US" sz="2000" dirty="0" smtClean="0"/>
              <a:t>; low-to-medium L/T/D cracking; low-severity patching; pop-outs.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Performance Trends in Airport Runway Pavements </a:t>
            </a:r>
            <a:r>
              <a:rPr lang="en-US" sz="3200" dirty="0"/>
              <a:t>(</a:t>
            </a:r>
            <a:r>
              <a:rPr lang="en-US" sz="3200" dirty="0" smtClean="0"/>
              <a:t>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174567" cy="4391025"/>
          </a:xfrm>
        </p:spPr>
        <p:txBody>
          <a:bodyPr/>
          <a:lstStyle/>
          <a:p>
            <a:r>
              <a:rPr lang="en-US" sz="2400" dirty="0" smtClean="0"/>
              <a:t>Overall trends in performance: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distresses materials/environment related, not load related.</a:t>
            </a:r>
          </a:p>
          <a:p>
            <a:pPr lvl="1"/>
            <a:r>
              <a:rPr lang="en-US" sz="2000" dirty="0"/>
              <a:t>HMA pavements typically deteriorate to a PCI of 70 within 12-15 years, requiring a new surface.</a:t>
            </a:r>
          </a:p>
          <a:p>
            <a:pPr lvl="1"/>
            <a:r>
              <a:rPr lang="en-US" sz="2000" dirty="0"/>
              <a:t>PCC pavements may last up to 40 years before a PCI of 70 is observed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Rate of deterioration following a resurfacing may be higher than for the original construction (HMA pavements).</a:t>
            </a:r>
          </a:p>
          <a:p>
            <a:r>
              <a:rPr lang="en-US" sz="2400" dirty="0" smtClean="0"/>
              <a:t>Recommends including maintenance costs, and specifying “frequency and intensity” of maintenance activities, in design of new pavements.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13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PCI Performance of Asphalt Concrete Runways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6" y="1508125"/>
            <a:ext cx="7130120" cy="439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38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PCI Performance of </a:t>
            </a:r>
            <a:r>
              <a:rPr lang="en-US" sz="2800" dirty="0" smtClean="0"/>
              <a:t>PCC Runways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3" y="1508125"/>
            <a:ext cx="7552847" cy="439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222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 Schedule FY 2014-15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95300" y="1174459"/>
            <a:ext cx="8050213" cy="4724691"/>
          </a:xfrm>
        </p:spPr>
        <p:txBody>
          <a:bodyPr/>
          <a:lstStyle/>
          <a:p>
            <a:r>
              <a:rPr lang="en-US" altLang="en-US" sz="2400" dirty="0" smtClean="0"/>
              <a:t>August </a:t>
            </a:r>
            <a:r>
              <a:rPr lang="en-US" altLang="en-US" sz="2400" dirty="0" smtClean="0"/>
              <a:t>2014. </a:t>
            </a:r>
            <a:r>
              <a:rPr lang="en-US" altLang="en-US" sz="2400" dirty="0" smtClean="0"/>
              <a:t>Finalize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airports/runways selected for Phase </a:t>
            </a:r>
            <a:r>
              <a:rPr lang="en-US" altLang="en-US" sz="2400" dirty="0"/>
              <a:t>3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data collection.</a:t>
            </a:r>
          </a:p>
          <a:p>
            <a:r>
              <a:rPr lang="en-US" altLang="en-US" sz="2400" dirty="0" smtClean="0"/>
              <a:t>Fall </a:t>
            </a:r>
            <a:r>
              <a:rPr lang="en-US" altLang="en-US" sz="2400" dirty="0" smtClean="0"/>
              <a:t>2014. Site visits/data collection planned for Phase 3 airports.</a:t>
            </a:r>
          </a:p>
          <a:p>
            <a:r>
              <a:rPr lang="en-US" altLang="en-US" sz="2400" dirty="0" smtClean="0"/>
              <a:t>November/December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2014. Summaries of Ph. 3 data and field data reports</a:t>
            </a:r>
            <a:r>
              <a:rPr lang="en-US" altLang="en-US" sz="2400" dirty="0"/>
              <a:t>. </a:t>
            </a:r>
            <a:endParaRPr lang="en-US" altLang="en-US" sz="2400" dirty="0" smtClean="0"/>
          </a:p>
          <a:p>
            <a:r>
              <a:rPr lang="en-US" altLang="en-US" sz="2400" dirty="0" smtClean="0"/>
              <a:t>February 2015. Complete upload of actual traffic data for Ph. 1 and 2.</a:t>
            </a:r>
          </a:p>
          <a:p>
            <a:r>
              <a:rPr lang="en-US" altLang="en-US" sz="2400" dirty="0" smtClean="0"/>
              <a:t>May 2015. Complete upload of Ph. 3 data to PA40.</a:t>
            </a:r>
          </a:p>
          <a:p>
            <a:r>
              <a:rPr lang="en-US" altLang="en-US" sz="2400" dirty="0" smtClean="0"/>
              <a:t>May 2015. Implement functional index prediction model capability in PA40.</a:t>
            </a:r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40-Year Pavement Life Extension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4085492" cy="4391025"/>
          </a:xfrm>
        </p:spPr>
        <p:txBody>
          <a:bodyPr/>
          <a:lstStyle/>
          <a:p>
            <a:r>
              <a:rPr lang="en-US" sz="2400" dirty="0" smtClean="0"/>
              <a:t>Runway data collection.</a:t>
            </a:r>
          </a:p>
          <a:p>
            <a:pPr lvl="1"/>
            <a:r>
              <a:rPr lang="en-US" sz="2000" dirty="0" smtClean="0"/>
              <a:t>4-year project - in year 3.</a:t>
            </a:r>
          </a:p>
          <a:p>
            <a:pPr lvl="1"/>
            <a:r>
              <a:rPr lang="en-US" sz="2000" dirty="0" smtClean="0"/>
              <a:t>Construction and performance data on medium- and large-hub runway pavements.</a:t>
            </a:r>
          </a:p>
          <a:p>
            <a:pPr lvl="1"/>
            <a:r>
              <a:rPr lang="en-US" sz="2000" dirty="0" smtClean="0"/>
              <a:t>Field data collection. </a:t>
            </a:r>
          </a:p>
          <a:p>
            <a:r>
              <a:rPr lang="en-US" sz="2400" dirty="0" smtClean="0"/>
              <a:t>FAA PAVEAIR database development (PA40).</a:t>
            </a:r>
          </a:p>
          <a:p>
            <a:r>
              <a:rPr lang="en-US" sz="2400" dirty="0" smtClean="0"/>
              <a:t>Performance/pavement life model development.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18" y="1396024"/>
            <a:ext cx="3015436" cy="2261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06" y="3648808"/>
            <a:ext cx="3299310" cy="23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41" y="1110654"/>
            <a:ext cx="1930697" cy="16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Runway Data Collection</a:t>
            </a:r>
            <a:endParaRPr lang="en-US" altLang="en-US" sz="24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50213" cy="4391025"/>
          </a:xfrm>
        </p:spPr>
        <p:txBody>
          <a:bodyPr/>
          <a:lstStyle/>
          <a:p>
            <a:r>
              <a:rPr lang="en-US" altLang="en-US" sz="2400" smtClean="0"/>
              <a:t>4-year project began in 2012 to collect extensive construction and performance data on a selection of medium- and large-hub runway pavements. </a:t>
            </a:r>
          </a:p>
          <a:p>
            <a:pPr lvl="1"/>
            <a:r>
              <a:rPr lang="en-US" altLang="en-US" sz="2000" smtClean="0"/>
              <a:t>Goal is to support development of 40-year life standards.</a:t>
            </a:r>
          </a:p>
          <a:p>
            <a:pPr lvl="1"/>
            <a:r>
              <a:rPr lang="en-US" altLang="en-US" sz="2000" smtClean="0"/>
              <a:t>Split between existing runways with approximately 20 years (or more) of service and new AIP-funded projects.</a:t>
            </a:r>
          </a:p>
          <a:p>
            <a:pPr lvl="1"/>
            <a:r>
              <a:rPr lang="en-US" altLang="en-US" sz="2000" smtClean="0"/>
              <a:t>Both flexible and rigid runways.</a:t>
            </a:r>
          </a:p>
          <a:p>
            <a:pPr lvl="1"/>
            <a:r>
              <a:rPr lang="en-US" altLang="en-US" sz="2000" smtClean="0"/>
              <a:t>A subset of selected airports will be visited for comprehensive field data collection.</a:t>
            </a:r>
          </a:p>
          <a:p>
            <a:r>
              <a:rPr lang="en-US" altLang="en-US" sz="2400" smtClean="0"/>
              <a:t>Year 1 and 2 runway data collection is complete.</a:t>
            </a:r>
          </a:p>
          <a:p>
            <a:r>
              <a:rPr lang="en-US" altLang="en-US" sz="2400" smtClean="0"/>
              <a:t>Current efforts focus on populating the databases.</a:t>
            </a:r>
          </a:p>
          <a:p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Year 1 Airport Locations</a:t>
            </a:r>
          </a:p>
        </p:txBody>
      </p:sp>
      <p:pic>
        <p:nvPicPr>
          <p:cNvPr id="20483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6096000" y="30480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 bwMode="auto">
          <a:xfrm>
            <a:off x="2438400" y="4267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1676400" y="16002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7162800" y="27432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781800" y="320516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7405688" y="240982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4572000" y="48006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93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Large Hub</a:t>
            </a:r>
          </a:p>
        </p:txBody>
      </p:sp>
      <p:sp>
        <p:nvSpPr>
          <p:cNvPr id="20494" name="TextBox 40"/>
          <p:cNvSpPr txBox="1">
            <a:spLocks noChangeArrowheads="1"/>
          </p:cNvSpPr>
          <p:nvPr/>
        </p:nvSpPr>
        <p:spPr bwMode="auto">
          <a:xfrm>
            <a:off x="1665288" y="5403850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Medium Hub</a:t>
            </a:r>
          </a:p>
        </p:txBody>
      </p:sp>
      <p:sp>
        <p:nvSpPr>
          <p:cNvPr id="20495" name="TextBox 41"/>
          <p:cNvSpPr txBox="1">
            <a:spLocks noChangeArrowheads="1"/>
          </p:cNvSpPr>
          <p:nvPr/>
        </p:nvSpPr>
        <p:spPr bwMode="auto">
          <a:xfrm>
            <a:off x="3962400" y="5454650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Site designated for field data collection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614488" y="15478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343775" y="2355850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34088" y="29956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3138488"/>
            <a:ext cx="377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 bwMode="auto">
          <a:xfrm>
            <a:off x="3786188" y="544036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01" name="TextBox 36"/>
          <p:cNvSpPr txBox="1">
            <a:spLocks noChangeArrowheads="1"/>
          </p:cNvSpPr>
          <p:nvPr/>
        </p:nvSpPr>
        <p:spPr bwMode="auto">
          <a:xfrm>
            <a:off x="2001838" y="16002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SEA</a:t>
            </a:r>
          </a:p>
        </p:txBody>
      </p:sp>
      <p:sp>
        <p:nvSpPr>
          <p:cNvPr id="20502" name="TextBox 36"/>
          <p:cNvSpPr txBox="1">
            <a:spLocks noChangeArrowheads="1"/>
          </p:cNvSpPr>
          <p:nvPr/>
        </p:nvSpPr>
        <p:spPr bwMode="auto">
          <a:xfrm>
            <a:off x="2667000" y="40862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TUS</a:t>
            </a:r>
          </a:p>
        </p:txBody>
      </p:sp>
      <p:sp>
        <p:nvSpPr>
          <p:cNvPr id="20503" name="TextBox 36"/>
          <p:cNvSpPr txBox="1">
            <a:spLocks noChangeArrowheads="1"/>
          </p:cNvSpPr>
          <p:nvPr/>
        </p:nvSpPr>
        <p:spPr bwMode="auto">
          <a:xfrm>
            <a:off x="4330700" y="44958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IAH</a:t>
            </a:r>
          </a:p>
        </p:txBody>
      </p:sp>
      <p:sp>
        <p:nvSpPr>
          <p:cNvPr id="20504" name="TextBox 36"/>
          <p:cNvSpPr txBox="1">
            <a:spLocks noChangeArrowheads="1"/>
          </p:cNvSpPr>
          <p:nvPr/>
        </p:nvSpPr>
        <p:spPr bwMode="auto">
          <a:xfrm>
            <a:off x="5638800" y="32766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CMH</a:t>
            </a:r>
          </a:p>
        </p:txBody>
      </p:sp>
      <p:sp>
        <p:nvSpPr>
          <p:cNvPr id="20505" name="TextBox 36"/>
          <p:cNvSpPr txBox="1">
            <a:spLocks noChangeArrowheads="1"/>
          </p:cNvSpPr>
          <p:nvPr/>
        </p:nvSpPr>
        <p:spPr bwMode="auto">
          <a:xfrm>
            <a:off x="6424613" y="343376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IAD</a:t>
            </a:r>
          </a:p>
        </p:txBody>
      </p:sp>
      <p:sp>
        <p:nvSpPr>
          <p:cNvPr id="20506" name="TextBox 36"/>
          <p:cNvSpPr txBox="1">
            <a:spLocks noChangeArrowheads="1"/>
          </p:cNvSpPr>
          <p:nvPr/>
        </p:nvSpPr>
        <p:spPr bwMode="auto">
          <a:xfrm>
            <a:off x="7315200" y="28575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LGA</a:t>
            </a:r>
          </a:p>
        </p:txBody>
      </p:sp>
      <p:sp>
        <p:nvSpPr>
          <p:cNvPr id="20507" name="TextBox 36"/>
          <p:cNvSpPr txBox="1">
            <a:spLocks noChangeArrowheads="1"/>
          </p:cNvSpPr>
          <p:nvPr/>
        </p:nvSpPr>
        <p:spPr bwMode="auto">
          <a:xfrm>
            <a:off x="6786563" y="227965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Year 2 Airport Locations</a:t>
            </a:r>
          </a:p>
        </p:txBody>
      </p:sp>
      <p:pic>
        <p:nvPicPr>
          <p:cNvPr id="21507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5715000" y="3128963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 bwMode="auto">
          <a:xfrm>
            <a:off x="6597650" y="3668713"/>
            <a:ext cx="228600" cy="2286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1562100" y="378301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5410200" y="28575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870700" y="317976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6923088" y="3119438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1665288" y="3643313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LAX</a:t>
            </a:r>
          </a:p>
        </p:txBody>
      </p:sp>
      <p:sp>
        <p:nvSpPr>
          <p:cNvPr id="21515" name="TextBox 27"/>
          <p:cNvSpPr txBox="1">
            <a:spLocks noChangeArrowheads="1"/>
          </p:cNvSpPr>
          <p:nvPr/>
        </p:nvSpPr>
        <p:spPr bwMode="auto">
          <a:xfrm>
            <a:off x="4724400" y="2798763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ORD</a:t>
            </a:r>
          </a:p>
        </p:txBody>
      </p:sp>
      <p:sp>
        <p:nvSpPr>
          <p:cNvPr id="21516" name="TextBox 28"/>
          <p:cNvSpPr txBox="1">
            <a:spLocks noChangeArrowheads="1"/>
          </p:cNvSpPr>
          <p:nvPr/>
        </p:nvSpPr>
        <p:spPr bwMode="auto">
          <a:xfrm>
            <a:off x="7151688" y="3128963"/>
            <a:ext cx="80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BWI</a:t>
            </a:r>
          </a:p>
        </p:txBody>
      </p:sp>
      <p:sp>
        <p:nvSpPr>
          <p:cNvPr id="21517" name="TextBox 30"/>
          <p:cNvSpPr txBox="1">
            <a:spLocks noChangeArrowheads="1"/>
          </p:cNvSpPr>
          <p:nvPr/>
        </p:nvSpPr>
        <p:spPr bwMode="auto">
          <a:xfrm>
            <a:off x="6807200" y="364331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GSO</a:t>
            </a:r>
          </a:p>
        </p:txBody>
      </p:sp>
      <p:sp>
        <p:nvSpPr>
          <p:cNvPr id="21518" name="TextBox 31"/>
          <p:cNvSpPr txBox="1">
            <a:spLocks noChangeArrowheads="1"/>
          </p:cNvSpPr>
          <p:nvPr/>
        </p:nvSpPr>
        <p:spPr bwMode="auto">
          <a:xfrm>
            <a:off x="5856288" y="2935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</a:t>
            </a:r>
          </a:p>
        </p:txBody>
      </p:sp>
      <p:sp>
        <p:nvSpPr>
          <p:cNvPr id="21519" name="TextBox 34"/>
          <p:cNvSpPr txBox="1">
            <a:spLocks noChangeArrowheads="1"/>
          </p:cNvSpPr>
          <p:nvPr/>
        </p:nvSpPr>
        <p:spPr bwMode="auto">
          <a:xfrm>
            <a:off x="6324600" y="325755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DCA</a:t>
            </a: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6548438" y="489585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6578600" y="4679950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MCO</a:t>
            </a:r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4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Large Hub</a:t>
            </a:r>
          </a:p>
        </p:txBody>
      </p:sp>
      <p:sp>
        <p:nvSpPr>
          <p:cNvPr id="21525" name="TextBox 40"/>
          <p:cNvSpPr txBox="1">
            <a:spLocks noChangeArrowheads="1"/>
          </p:cNvSpPr>
          <p:nvPr/>
        </p:nvSpPr>
        <p:spPr bwMode="auto">
          <a:xfrm>
            <a:off x="1665288" y="536892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Medium Hub</a:t>
            </a:r>
          </a:p>
        </p:txBody>
      </p:sp>
      <p:sp>
        <p:nvSpPr>
          <p:cNvPr id="21526" name="TextBox 41"/>
          <p:cNvSpPr txBox="1">
            <a:spLocks noChangeArrowheads="1"/>
          </p:cNvSpPr>
          <p:nvPr/>
        </p:nvSpPr>
        <p:spPr bwMode="auto">
          <a:xfrm>
            <a:off x="3962400" y="5454650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Site designated for field data collection</a:t>
            </a:r>
          </a:p>
        </p:txBody>
      </p:sp>
      <p:sp>
        <p:nvSpPr>
          <p:cNvPr id="23" name="5-Point Star 22"/>
          <p:cNvSpPr>
            <a:spLocks noChangeAspect="1"/>
          </p:cNvSpPr>
          <p:nvPr/>
        </p:nvSpPr>
        <p:spPr bwMode="auto">
          <a:xfrm>
            <a:off x="1271588" y="31623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8" name="TextBox 36"/>
          <p:cNvSpPr txBox="1">
            <a:spLocks noChangeArrowheads="1"/>
          </p:cNvSpPr>
          <p:nvPr/>
        </p:nvSpPr>
        <p:spPr bwMode="auto">
          <a:xfrm>
            <a:off x="1530350" y="3119438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SFO</a:t>
            </a:r>
          </a:p>
        </p:txBody>
      </p:sp>
      <p:sp>
        <p:nvSpPr>
          <p:cNvPr id="28" name="5-Point Star 27"/>
          <p:cNvSpPr>
            <a:spLocks noChangeAspect="1"/>
          </p:cNvSpPr>
          <p:nvPr/>
        </p:nvSpPr>
        <p:spPr bwMode="auto">
          <a:xfrm>
            <a:off x="1335088" y="5740400"/>
            <a:ext cx="228600" cy="2286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30" name="TextBox 40"/>
          <p:cNvSpPr txBox="1">
            <a:spLocks noChangeArrowheads="1"/>
          </p:cNvSpPr>
          <p:nvPr/>
        </p:nvSpPr>
        <p:spPr bwMode="auto">
          <a:xfrm>
            <a:off x="1665288" y="571817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Small Hub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535738" y="3625850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48288" y="2816225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653088" y="3095625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858000" y="3049588"/>
            <a:ext cx="352425" cy="334962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786188" y="54721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Year 3 Proposed Locations with Climatic Zones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 bwMode="auto">
          <a:xfrm>
            <a:off x="702185" y="965579"/>
            <a:ext cx="7637481" cy="50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2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RECOMMENDED </a:t>
            </a:r>
            <a:r>
              <a:rPr lang="en-US" sz="2400" dirty="0" smtClean="0"/>
              <a:t>RUNWAYS </a:t>
            </a:r>
            <a:r>
              <a:rPr lang="en-US" sz="2400" dirty="0"/>
              <a:t>FOR DATA COLLECTION - PHASE III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728177"/>
              </p:ext>
            </p:extLst>
          </p:nvPr>
        </p:nvGraphicFramePr>
        <p:xfrm>
          <a:off x="431800" y="1035779"/>
          <a:ext cx="8407401" cy="4923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568"/>
                <a:gridCol w="655897"/>
                <a:gridCol w="655897"/>
                <a:gridCol w="1192538"/>
                <a:gridCol w="775151"/>
                <a:gridCol w="775151"/>
                <a:gridCol w="1371419"/>
                <a:gridCol w="643971"/>
                <a:gridCol w="1788809"/>
              </a:tblGrid>
              <a:tr h="38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Site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Criteria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Field Test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Airport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Status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LTTP Climatic Region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Runways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Surface Type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Age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New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Yes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Fort Lauderdale FLL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Large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Wet-No 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10R/28L, (8,000 x 150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Opened Sept 2013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New 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Yes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Jackson MS JAN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Small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Wet-No 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16L-34R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New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88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3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Yes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Salt Lake City SLC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Large Hub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16L-34R (12,000 X 150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&gt;30 years; AC O/L 3 yrs ago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70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4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Yes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Salt Lake City SLC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Large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16R-34L (12,000 X 150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29 years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784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5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Denver  DEN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Large Hub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7-25 (12,000 x 150 ft)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8-26 (12,000 x 150 ft)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16L-34R (12,000 x 150 ft)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16R-34L (16,000 x 200 ft)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17L-35R (12,000 x 150 ft)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17R-35L (12,000 x 150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19 years old;  5 runways constructed in 1992; opened to traffic in Feb1995;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6</a:t>
                      </a:r>
                      <a:r>
                        <a:rPr lang="en-US" sz="800" baseline="30000">
                          <a:effectLst/>
                          <a:latin typeface="+mj-lt"/>
                        </a:rPr>
                        <a:t>th</a:t>
                      </a:r>
                      <a:r>
                        <a:rPr lang="en-US" sz="800">
                          <a:effectLst/>
                          <a:latin typeface="+mj-lt"/>
                        </a:rPr>
                        <a:t> runway in 2003, 11 years old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519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6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Kansas City MCI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Medium Hub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 (on border with Wet-Freeze)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742950" marR="0" lvl="1" indent="-2857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7"/>
                      </a:pPr>
                      <a:r>
                        <a:rPr lang="en-US" sz="800">
                          <a:effectLst/>
                          <a:latin typeface="+mj-lt"/>
                        </a:rPr>
                        <a:t>9,500 x 150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&gt; 30 years; no age for last O/L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38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7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Boise  BOI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Small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10L-28R (10,000 x 150 ft)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10R-28L (9,800 x 150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AC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Constructed in 1940’s; problems with asphalt stripping; replaced 12 inches 2 years ago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8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Dallas-Ft Worth  DFW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Large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Wet No-Freeze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18L-36R (13,400 x 200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40 years old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38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Alternate Sites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A1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McCarran LAS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Large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 No-Freeze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01R-19L (9,770 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20 years old; will reconstruct next year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92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A2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Reno-Tahoe  RNO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Medium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16L-34R (9,000 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PCC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20 years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38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A3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Los Angeles LAX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Large 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Dry-No 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25R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24R</a:t>
                      </a:r>
                      <a:endParaRPr lang="en-US" sz="100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24L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PCC</a:t>
                      </a:r>
                      <a:endParaRPr lang="en-US" sz="10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PCC</a:t>
                      </a:r>
                      <a:endParaRPr lang="en-US" sz="10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PCC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 30 years</a:t>
                      </a:r>
                      <a:endParaRPr lang="en-US" sz="10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 30 years</a:t>
                      </a:r>
                      <a:endParaRPr lang="en-US" sz="10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 30 years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57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A4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Billings Logan  BIL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Small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10L-28R (10,500 x 150 ft)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&gt;30 years; AC O/L last year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21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A5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Old 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No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Albuquerque ABQ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Medium Hub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Dry-Freeze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08-26 (13,800 x 150 ft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PCC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+mj-lt"/>
                        </a:rPr>
                        <a:t>approx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 25 years old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7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3 Airport Locations -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identify airports in climatic zones missed in Years 1 and 2.</a:t>
            </a:r>
          </a:p>
          <a:p>
            <a:r>
              <a:rPr lang="en-US" dirty="0" smtClean="0"/>
              <a:t>Still difficult to in identify candidate new HMA runways.</a:t>
            </a:r>
          </a:p>
          <a:p>
            <a:pPr lvl="1"/>
            <a:r>
              <a:rPr lang="en-US" dirty="0" smtClean="0"/>
              <a:t>JAN 16L-34R has been identified but is small hub.</a:t>
            </a:r>
          </a:p>
          <a:p>
            <a:r>
              <a:rPr lang="en-US" dirty="0" smtClean="0"/>
              <a:t>Specific sites for field data collection to be determined.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295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A1AE3B-EC7E-4DEF-B22B-C5A35DBC7240}"/>
</file>

<file path=customXml/itemProps2.xml><?xml version="1.0" encoding="utf-8"?>
<ds:datastoreItem xmlns:ds="http://schemas.openxmlformats.org/officeDocument/2006/customXml" ds:itemID="{7B22738E-7CF4-4142-9E2C-5E44AF00E574}"/>
</file>

<file path=customXml/itemProps3.xml><?xml version="1.0" encoding="utf-8"?>
<ds:datastoreItem xmlns:ds="http://schemas.openxmlformats.org/officeDocument/2006/customXml" ds:itemID="{E424BD67-C930-492E-90C8-B79C477D2D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</TotalTime>
  <Words>1718</Words>
  <Application>Microsoft Office PowerPoint</Application>
  <PresentationFormat>On-screen Show (4:3)</PresentationFormat>
  <Paragraphs>444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1_Custom Design</vt:lpstr>
      <vt:lpstr>2_Custom Design</vt:lpstr>
      <vt:lpstr>Microsoft Word Document</vt:lpstr>
      <vt:lpstr>Microsoft Excel 97-2003 Worksheet</vt:lpstr>
      <vt:lpstr>40-Year Design Life Initiative</vt:lpstr>
      <vt:lpstr>Pavement Design and Evaluation  (RPD 145)</vt:lpstr>
      <vt:lpstr>40-Year Pavement Life Extension</vt:lpstr>
      <vt:lpstr>Runway Data Collection</vt:lpstr>
      <vt:lpstr>Year 1 Airport Locations</vt:lpstr>
      <vt:lpstr>Year 2 Airport Locations</vt:lpstr>
      <vt:lpstr>Year 3 Proposed Locations with Climatic Zones</vt:lpstr>
      <vt:lpstr>RECOMMENDED RUNWAYS FOR DATA COLLECTION - PHASE III</vt:lpstr>
      <vt:lpstr>Year 3 Airport Locations - Issues</vt:lpstr>
      <vt:lpstr>40-Year Life –  Runway Data Collection</vt:lpstr>
      <vt:lpstr>FAA PAVEAIR Implementation</vt:lpstr>
      <vt:lpstr>PA40 – PAVEAIR Databases</vt:lpstr>
      <vt:lpstr>PA40 Organization Concept</vt:lpstr>
      <vt:lpstr>Traffic Data</vt:lpstr>
      <vt:lpstr>PBN Observer Dashboard</vt:lpstr>
      <vt:lpstr>PA40 Data Population Schedule</vt:lpstr>
      <vt:lpstr>Laboratory Field Sample Testing</vt:lpstr>
      <vt:lpstr>Lab Test Summary</vt:lpstr>
      <vt:lpstr>Developing New Performance Models</vt:lpstr>
      <vt:lpstr>PA40 Data Analysis</vt:lpstr>
      <vt:lpstr>Performance Trends in Airport Runway Pavements (continued)</vt:lpstr>
      <vt:lpstr>PCI Performance of Asphalt Concrete Runways</vt:lpstr>
      <vt:lpstr>PCI Performance of PCC Runways</vt:lpstr>
      <vt:lpstr>Project Schedule FY 2014-15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189</cp:revision>
  <cp:lastPrinted>2014-08-04T14:46:13Z</cp:lastPrinted>
  <dcterms:created xsi:type="dcterms:W3CDTF">2005-01-28T20:32:53Z</dcterms:created>
  <dcterms:modified xsi:type="dcterms:W3CDTF">2014-08-04T20:25:47Z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