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diagrams/data1.xml" ContentType="application/vnd.openxmlformats-officedocument.drawingml.diagramData+xml"/>
  <Override PartName="/ppt/presentation.xml" ContentType="application/vnd.openxmlformats-officedocument.presentationml.presentation.main+xml"/>
  <Override PartName="/ppt/slides/slide1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2.xml" ContentType="application/vnd.openxmlformats-officedocument.presentationml.slideMaster+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layout1.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 id="2147483694" r:id="rId2"/>
    <p:sldMasterId id="2147483700" r:id="rId3"/>
    <p:sldMasterId id="2147483708" r:id="rId4"/>
  </p:sldMasterIdLst>
  <p:notesMasterIdLst>
    <p:notesMasterId r:id="rId27"/>
  </p:notesMasterIdLst>
  <p:handoutMasterIdLst>
    <p:handoutMasterId r:id="rId28"/>
  </p:handoutMasterIdLst>
  <p:sldIdLst>
    <p:sldId id="256" r:id="rId5"/>
    <p:sldId id="653" r:id="rId6"/>
    <p:sldId id="682" r:id="rId7"/>
    <p:sldId id="650" r:id="rId8"/>
    <p:sldId id="683" r:id="rId9"/>
    <p:sldId id="684" r:id="rId10"/>
    <p:sldId id="689" r:id="rId11"/>
    <p:sldId id="647" r:id="rId12"/>
    <p:sldId id="685" r:id="rId13"/>
    <p:sldId id="686" r:id="rId14"/>
    <p:sldId id="692" r:id="rId15"/>
    <p:sldId id="707" r:id="rId16"/>
    <p:sldId id="704" r:id="rId17"/>
    <p:sldId id="693" r:id="rId18"/>
    <p:sldId id="708" r:id="rId19"/>
    <p:sldId id="709" r:id="rId20"/>
    <p:sldId id="710" r:id="rId21"/>
    <p:sldId id="691" r:id="rId22"/>
    <p:sldId id="711" r:id="rId23"/>
    <p:sldId id="680" r:id="rId24"/>
    <p:sldId id="441" r:id="rId25"/>
    <p:sldId id="688" r:id="rId26"/>
  </p:sldIdLst>
  <p:sldSz cx="9144000" cy="6858000" type="screen4x3"/>
  <p:notesSz cx="7010400" cy="9296400"/>
  <p:defaultTextStyle>
    <a:defPPr>
      <a:defRPr lang="en-GB"/>
    </a:defPPr>
    <a:lvl1pPr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1pPr>
    <a:lvl2pPr marL="4572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2pPr>
    <a:lvl3pPr marL="9144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3pPr>
    <a:lvl4pPr marL="13716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4pPr>
    <a:lvl5pPr marL="18288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0033CC"/>
    <a:srgbClr val="00CC00"/>
    <a:srgbClr val="FF0066"/>
    <a:srgbClr val="33CC33"/>
    <a:srgbClr val="99CCFF"/>
    <a:srgbClr val="FFFF99"/>
    <a:srgbClr val="3333FF"/>
    <a:srgbClr val="172977"/>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76" autoAdjust="0"/>
    <p:restoredTop sz="87093" autoAdjust="0"/>
  </p:normalViewPr>
  <p:slideViewPr>
    <p:cSldViewPr showGuides="1">
      <p:cViewPr varScale="1">
        <p:scale>
          <a:sx n="106" d="100"/>
          <a:sy n="106" d="100"/>
        </p:scale>
        <p:origin x="-1410" y="-96"/>
      </p:cViewPr>
      <p:guideLst>
        <p:guide orient="horz" pos="2160"/>
        <p:guide pos="1488"/>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showGuides="1">
      <p:cViewPr varScale="1">
        <p:scale>
          <a:sx n="59" d="100"/>
          <a:sy n="59" d="100"/>
        </p:scale>
        <p:origin x="-1752" y="-72"/>
      </p:cViewPr>
      <p:guideLst>
        <p:guide orient="horz" pos="2880"/>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ustomXml" Target="../customXml/item2.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5FB6C8-2F2D-44FA-A042-1C1C2589E10A}"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6FD94E8B-2908-4B4C-B880-6D04025AE125}">
      <dgm:prSet phldrT="[Text]" custT="1"/>
      <dgm:spPr>
        <a:solidFill>
          <a:srgbClr val="99CCFF"/>
        </a:solidFill>
      </dgm:spPr>
      <dgm:t>
        <a:bodyPr/>
        <a:lstStyle/>
        <a:p>
          <a:r>
            <a:rPr lang="en-US" sz="2800" b="1" dirty="0" smtClean="0">
              <a:effectLst>
                <a:outerShdw blurRad="38100" dist="38100" dir="2700000" algn="tl">
                  <a:srgbClr val="000000">
                    <a:alpha val="43137"/>
                  </a:srgbClr>
                </a:outerShdw>
              </a:effectLst>
            </a:rPr>
            <a:t>1. Wildlife Surveillance Concept</a:t>
          </a:r>
          <a:endParaRPr lang="en-US" sz="2800" b="1" dirty="0">
            <a:effectLst>
              <a:outerShdw blurRad="38100" dist="38100" dir="2700000" algn="tl">
                <a:srgbClr val="000000">
                  <a:alpha val="43137"/>
                </a:srgbClr>
              </a:outerShdw>
            </a:effectLst>
          </a:endParaRPr>
        </a:p>
      </dgm:t>
    </dgm:pt>
    <dgm:pt modelId="{83C28EF4-4AA7-4C4E-A7D3-98BE5873ACA5}" type="parTrans" cxnId="{4D1A8407-AB83-4331-B819-B0224B460153}">
      <dgm:prSet/>
      <dgm:spPr/>
      <dgm:t>
        <a:bodyPr/>
        <a:lstStyle/>
        <a:p>
          <a:endParaRPr lang="en-US"/>
        </a:p>
      </dgm:t>
    </dgm:pt>
    <dgm:pt modelId="{9A07D3AF-7C83-4FA3-B0E1-A2EA240C1D88}" type="sibTrans" cxnId="{4D1A8407-AB83-4331-B819-B0224B460153}">
      <dgm:prSet/>
      <dgm:spPr/>
      <dgm:t>
        <a:bodyPr/>
        <a:lstStyle/>
        <a:p>
          <a:endParaRPr lang="en-US"/>
        </a:p>
      </dgm:t>
    </dgm:pt>
    <dgm:pt modelId="{311A1291-FE78-4014-BE3A-DB997014DEA0}">
      <dgm:prSet phldrT="[Text]" custT="1"/>
      <dgm:spPr>
        <a:solidFill>
          <a:srgbClr val="92D050"/>
        </a:solidFill>
      </dgm:spPr>
      <dgm:t>
        <a:bodyPr/>
        <a:lstStyle/>
        <a:p>
          <a:r>
            <a:rPr lang="en-US" sz="2800" b="1" dirty="0" smtClean="0">
              <a:effectLst>
                <a:outerShdw blurRad="38100" dist="38100" dir="2700000" algn="tl">
                  <a:srgbClr val="000000">
                    <a:alpha val="43137"/>
                  </a:srgbClr>
                </a:outerShdw>
              </a:effectLst>
            </a:rPr>
            <a:t>2. Artificial Turf</a:t>
          </a:r>
          <a:endParaRPr lang="en-US" sz="2800" b="1" dirty="0">
            <a:effectLst>
              <a:outerShdw blurRad="38100" dist="38100" dir="2700000" algn="tl">
                <a:srgbClr val="000000">
                  <a:alpha val="43137"/>
                </a:srgbClr>
              </a:outerShdw>
            </a:effectLst>
          </a:endParaRPr>
        </a:p>
      </dgm:t>
    </dgm:pt>
    <dgm:pt modelId="{25B5157D-0238-4D0E-8582-003A3E972F31}" type="parTrans" cxnId="{5D7EEB09-712D-44C6-9CE1-1F5A10A94202}">
      <dgm:prSet/>
      <dgm:spPr/>
      <dgm:t>
        <a:bodyPr/>
        <a:lstStyle/>
        <a:p>
          <a:endParaRPr lang="en-US"/>
        </a:p>
      </dgm:t>
    </dgm:pt>
    <dgm:pt modelId="{EDD8A2B1-9D75-4A54-83DD-79774A440EE9}" type="sibTrans" cxnId="{5D7EEB09-712D-44C6-9CE1-1F5A10A94202}">
      <dgm:prSet/>
      <dgm:spPr/>
      <dgm:t>
        <a:bodyPr/>
        <a:lstStyle/>
        <a:p>
          <a:endParaRPr lang="en-US"/>
        </a:p>
      </dgm:t>
    </dgm:pt>
    <dgm:pt modelId="{32FB912E-9448-49A3-9952-28973DDC5115}">
      <dgm:prSet phldrT="[Text]" custT="1"/>
      <dgm:spPr>
        <a:solidFill>
          <a:srgbClr val="FFC000"/>
        </a:solidFill>
      </dgm:spPr>
      <dgm:t>
        <a:bodyPr/>
        <a:lstStyle/>
        <a:p>
          <a:r>
            <a:rPr lang="en-US" sz="2800" b="1" dirty="0" smtClean="0">
              <a:effectLst>
                <a:outerShdw blurRad="38100" dist="38100" dir="2700000" algn="tl">
                  <a:srgbClr val="000000">
                    <a:alpha val="43137"/>
                  </a:srgbClr>
                </a:outerShdw>
              </a:effectLst>
            </a:rPr>
            <a:t>3. Overall Wildlife Program</a:t>
          </a:r>
          <a:endParaRPr lang="en-US" sz="2800" b="1" dirty="0">
            <a:effectLst>
              <a:outerShdw blurRad="38100" dist="38100" dir="2700000" algn="tl">
                <a:srgbClr val="000000">
                  <a:alpha val="43137"/>
                </a:srgbClr>
              </a:outerShdw>
            </a:effectLst>
          </a:endParaRPr>
        </a:p>
      </dgm:t>
    </dgm:pt>
    <dgm:pt modelId="{F333269D-E0D2-42B3-89FC-62CF36B38AFD}" type="parTrans" cxnId="{79CE48F2-E7CB-4D47-8A2A-C1C2688A640C}">
      <dgm:prSet/>
      <dgm:spPr/>
      <dgm:t>
        <a:bodyPr/>
        <a:lstStyle/>
        <a:p>
          <a:endParaRPr lang="en-US"/>
        </a:p>
      </dgm:t>
    </dgm:pt>
    <dgm:pt modelId="{1F5283D5-836A-4E55-8C43-4A0C08265C20}" type="sibTrans" cxnId="{79CE48F2-E7CB-4D47-8A2A-C1C2688A640C}">
      <dgm:prSet/>
      <dgm:spPr/>
      <dgm:t>
        <a:bodyPr/>
        <a:lstStyle/>
        <a:p>
          <a:endParaRPr lang="en-US"/>
        </a:p>
      </dgm:t>
    </dgm:pt>
    <dgm:pt modelId="{BF80BAA5-153C-4BFF-BAF3-CB7BE94DD0FC}">
      <dgm:prSet/>
      <dgm:spPr>
        <a:solidFill>
          <a:schemeClr val="bg1">
            <a:lumMod val="95000"/>
            <a:alpha val="90000"/>
          </a:schemeClr>
        </a:solidFill>
      </dgm:spPr>
      <dgm:t>
        <a:bodyPr/>
        <a:lstStyle/>
        <a:p>
          <a:r>
            <a:rPr lang="en-US" dirty="0" smtClean="0"/>
            <a:t>Overview</a:t>
          </a:r>
          <a:endParaRPr lang="en-US" dirty="0"/>
        </a:p>
      </dgm:t>
    </dgm:pt>
    <dgm:pt modelId="{FAD1C42A-FC21-4647-933F-0AE9332DE6EA}" type="parTrans" cxnId="{DB216A18-353A-42AE-A23F-A5A924F62B9A}">
      <dgm:prSet/>
      <dgm:spPr/>
      <dgm:t>
        <a:bodyPr/>
        <a:lstStyle/>
        <a:p>
          <a:endParaRPr lang="en-US"/>
        </a:p>
      </dgm:t>
    </dgm:pt>
    <dgm:pt modelId="{C36DD5C1-6BB4-436D-9AC8-DD838FD44F67}" type="sibTrans" cxnId="{DB216A18-353A-42AE-A23F-A5A924F62B9A}">
      <dgm:prSet/>
      <dgm:spPr/>
      <dgm:t>
        <a:bodyPr/>
        <a:lstStyle/>
        <a:p>
          <a:endParaRPr lang="en-US"/>
        </a:p>
      </dgm:t>
    </dgm:pt>
    <dgm:pt modelId="{50578B92-3B64-4221-81B0-A9A510507B5F}">
      <dgm:prSet/>
      <dgm:spPr>
        <a:solidFill>
          <a:schemeClr val="bg1">
            <a:lumMod val="95000"/>
            <a:alpha val="90000"/>
          </a:schemeClr>
        </a:solidFill>
      </dgm:spPr>
      <dgm:t>
        <a:bodyPr/>
        <a:lstStyle/>
        <a:p>
          <a:r>
            <a:rPr lang="en-US" dirty="0" smtClean="0"/>
            <a:t>Schedule</a:t>
          </a:r>
          <a:endParaRPr lang="en-US" dirty="0"/>
        </a:p>
      </dgm:t>
    </dgm:pt>
    <dgm:pt modelId="{468DBCFD-17BB-449B-B71F-E0E4A2062F23}" type="parTrans" cxnId="{C84A0D4E-70AC-4400-B775-7044A179A55A}">
      <dgm:prSet/>
      <dgm:spPr/>
      <dgm:t>
        <a:bodyPr/>
        <a:lstStyle/>
        <a:p>
          <a:endParaRPr lang="en-US"/>
        </a:p>
      </dgm:t>
    </dgm:pt>
    <dgm:pt modelId="{8299D6CA-7C8B-43BC-8196-6D56AAAD7CF7}" type="sibTrans" cxnId="{C84A0D4E-70AC-4400-B775-7044A179A55A}">
      <dgm:prSet/>
      <dgm:spPr/>
      <dgm:t>
        <a:bodyPr/>
        <a:lstStyle/>
        <a:p>
          <a:endParaRPr lang="en-US"/>
        </a:p>
      </dgm:t>
    </dgm:pt>
    <dgm:pt modelId="{2F370BC9-7CBF-4009-9081-2A5E1743931C}">
      <dgm:prSet/>
      <dgm:spPr>
        <a:solidFill>
          <a:schemeClr val="bg1">
            <a:lumMod val="95000"/>
            <a:alpha val="90000"/>
          </a:schemeClr>
        </a:solidFill>
      </dgm:spPr>
      <dgm:t>
        <a:bodyPr/>
        <a:lstStyle/>
        <a:p>
          <a:r>
            <a:rPr lang="en-US" dirty="0" smtClean="0"/>
            <a:t>Objectives</a:t>
          </a:r>
          <a:endParaRPr lang="en-US" dirty="0"/>
        </a:p>
      </dgm:t>
    </dgm:pt>
    <dgm:pt modelId="{823ABF24-F394-4A15-891C-8FDE60AC0E6C}" type="parTrans" cxnId="{E6167C77-3A05-40B8-BDAE-19A8AEAB0EB9}">
      <dgm:prSet/>
      <dgm:spPr/>
      <dgm:t>
        <a:bodyPr/>
        <a:lstStyle/>
        <a:p>
          <a:endParaRPr lang="en-US"/>
        </a:p>
      </dgm:t>
    </dgm:pt>
    <dgm:pt modelId="{9CF11464-9F57-411D-B950-86275DEE96AE}" type="sibTrans" cxnId="{E6167C77-3A05-40B8-BDAE-19A8AEAB0EB9}">
      <dgm:prSet/>
      <dgm:spPr/>
      <dgm:t>
        <a:bodyPr/>
        <a:lstStyle/>
        <a:p>
          <a:endParaRPr lang="en-US"/>
        </a:p>
      </dgm:t>
    </dgm:pt>
    <dgm:pt modelId="{D90170A2-06BE-49A8-AB05-CAA06D6D47E8}">
      <dgm:prSet/>
      <dgm:spPr>
        <a:solidFill>
          <a:schemeClr val="bg1">
            <a:lumMod val="95000"/>
            <a:alpha val="89804"/>
          </a:schemeClr>
        </a:solidFill>
      </dgm:spPr>
      <dgm:t>
        <a:bodyPr/>
        <a:lstStyle/>
        <a:p>
          <a:r>
            <a:rPr lang="en-US" dirty="0" smtClean="0"/>
            <a:t>Data Collection and Testing Update</a:t>
          </a:r>
          <a:endParaRPr lang="en-US" dirty="0"/>
        </a:p>
      </dgm:t>
    </dgm:pt>
    <dgm:pt modelId="{7AB2BEF8-7291-4C39-B66B-32DA68E34CD5}" type="parTrans" cxnId="{1C1117B8-92EC-49EA-9487-AAEC988B731E}">
      <dgm:prSet/>
      <dgm:spPr/>
      <dgm:t>
        <a:bodyPr/>
        <a:lstStyle/>
        <a:p>
          <a:endParaRPr lang="en-US"/>
        </a:p>
      </dgm:t>
    </dgm:pt>
    <dgm:pt modelId="{D1341A5B-6043-4CEE-9AE9-BFDDEE28E82F}" type="sibTrans" cxnId="{1C1117B8-92EC-49EA-9487-AAEC988B731E}">
      <dgm:prSet/>
      <dgm:spPr/>
      <dgm:t>
        <a:bodyPr/>
        <a:lstStyle/>
        <a:p>
          <a:endParaRPr lang="en-US"/>
        </a:p>
      </dgm:t>
    </dgm:pt>
    <dgm:pt modelId="{32A4DA7D-321B-4E96-A02F-8BA7D57B8463}">
      <dgm:prSet/>
      <dgm:spPr>
        <a:solidFill>
          <a:schemeClr val="bg1">
            <a:lumMod val="95000"/>
            <a:alpha val="90000"/>
          </a:schemeClr>
        </a:solidFill>
      </dgm:spPr>
      <dgm:t>
        <a:bodyPr/>
        <a:lstStyle/>
        <a:p>
          <a:r>
            <a:rPr lang="en-US" dirty="0" smtClean="0"/>
            <a:t>Update</a:t>
          </a:r>
          <a:endParaRPr lang="en-US" dirty="0"/>
        </a:p>
      </dgm:t>
    </dgm:pt>
    <dgm:pt modelId="{27A87ED5-A9ED-4D5E-A7F8-9F54398A4140}" type="parTrans" cxnId="{84B05E70-48FF-4B66-9B11-E1FAFBC8BCB6}">
      <dgm:prSet/>
      <dgm:spPr/>
      <dgm:t>
        <a:bodyPr/>
        <a:lstStyle/>
        <a:p>
          <a:endParaRPr lang="en-US"/>
        </a:p>
      </dgm:t>
    </dgm:pt>
    <dgm:pt modelId="{4D7DF1C0-90C7-4040-8141-E1B61401078A}" type="sibTrans" cxnId="{84B05E70-48FF-4B66-9B11-E1FAFBC8BCB6}">
      <dgm:prSet/>
      <dgm:spPr/>
      <dgm:t>
        <a:bodyPr/>
        <a:lstStyle/>
        <a:p>
          <a:endParaRPr lang="en-US"/>
        </a:p>
      </dgm:t>
    </dgm:pt>
    <dgm:pt modelId="{65D00705-4603-450D-99D8-35C9640F858F}" type="pres">
      <dgm:prSet presAssocID="{205FB6C8-2F2D-44FA-A042-1C1C2589E10A}" presName="linear" presStyleCnt="0">
        <dgm:presLayoutVars>
          <dgm:dir/>
          <dgm:animLvl val="lvl"/>
          <dgm:resizeHandles val="exact"/>
        </dgm:presLayoutVars>
      </dgm:prSet>
      <dgm:spPr/>
      <dgm:t>
        <a:bodyPr/>
        <a:lstStyle/>
        <a:p>
          <a:endParaRPr lang="en-US"/>
        </a:p>
      </dgm:t>
    </dgm:pt>
    <dgm:pt modelId="{0B463E3B-3D96-4245-8EFD-34C89C8BBAFB}" type="pres">
      <dgm:prSet presAssocID="{6FD94E8B-2908-4B4C-B880-6D04025AE125}" presName="parentLin" presStyleCnt="0"/>
      <dgm:spPr/>
    </dgm:pt>
    <dgm:pt modelId="{3452CE7D-FCF9-49EE-BB1E-DE0D85905CD5}" type="pres">
      <dgm:prSet presAssocID="{6FD94E8B-2908-4B4C-B880-6D04025AE125}" presName="parentLeftMargin" presStyleLbl="node1" presStyleIdx="0" presStyleCnt="3"/>
      <dgm:spPr/>
      <dgm:t>
        <a:bodyPr/>
        <a:lstStyle/>
        <a:p>
          <a:endParaRPr lang="en-US"/>
        </a:p>
      </dgm:t>
    </dgm:pt>
    <dgm:pt modelId="{48BAC753-C273-43B1-8D15-CE8741DB5A47}" type="pres">
      <dgm:prSet presAssocID="{6FD94E8B-2908-4B4C-B880-6D04025AE125}" presName="parentText" presStyleLbl="node1" presStyleIdx="0" presStyleCnt="3" custScaleX="110582">
        <dgm:presLayoutVars>
          <dgm:chMax val="0"/>
          <dgm:bulletEnabled val="1"/>
        </dgm:presLayoutVars>
      </dgm:prSet>
      <dgm:spPr/>
      <dgm:t>
        <a:bodyPr/>
        <a:lstStyle/>
        <a:p>
          <a:endParaRPr lang="en-US"/>
        </a:p>
      </dgm:t>
    </dgm:pt>
    <dgm:pt modelId="{18DC4CA0-4EA0-4AEF-AE05-F6A216D9D475}" type="pres">
      <dgm:prSet presAssocID="{6FD94E8B-2908-4B4C-B880-6D04025AE125}" presName="negativeSpace" presStyleCnt="0"/>
      <dgm:spPr/>
    </dgm:pt>
    <dgm:pt modelId="{9AF72CC6-660A-43D4-A7B3-A99B33E1A3E9}" type="pres">
      <dgm:prSet presAssocID="{6FD94E8B-2908-4B4C-B880-6D04025AE125}" presName="childText" presStyleLbl="conFgAcc1" presStyleIdx="0" presStyleCnt="3">
        <dgm:presLayoutVars>
          <dgm:bulletEnabled val="1"/>
        </dgm:presLayoutVars>
      </dgm:prSet>
      <dgm:spPr/>
      <dgm:t>
        <a:bodyPr/>
        <a:lstStyle/>
        <a:p>
          <a:endParaRPr lang="en-US"/>
        </a:p>
      </dgm:t>
    </dgm:pt>
    <dgm:pt modelId="{B7E6EC7B-D05D-4C79-A0D0-D548BDF07EC9}" type="pres">
      <dgm:prSet presAssocID="{9A07D3AF-7C83-4FA3-B0E1-A2EA240C1D88}" presName="spaceBetweenRectangles" presStyleCnt="0"/>
      <dgm:spPr/>
    </dgm:pt>
    <dgm:pt modelId="{06CF27AD-F1F7-44E7-A5C4-F1419309A8F3}" type="pres">
      <dgm:prSet presAssocID="{311A1291-FE78-4014-BE3A-DB997014DEA0}" presName="parentLin" presStyleCnt="0"/>
      <dgm:spPr/>
    </dgm:pt>
    <dgm:pt modelId="{9742A146-DD69-4683-B583-39242BF0E6A2}" type="pres">
      <dgm:prSet presAssocID="{311A1291-FE78-4014-BE3A-DB997014DEA0}" presName="parentLeftMargin" presStyleLbl="node1" presStyleIdx="0" presStyleCnt="3"/>
      <dgm:spPr/>
      <dgm:t>
        <a:bodyPr/>
        <a:lstStyle/>
        <a:p>
          <a:endParaRPr lang="en-US"/>
        </a:p>
      </dgm:t>
    </dgm:pt>
    <dgm:pt modelId="{2546AA19-C9A6-4C68-80E8-883FCE832C2C}" type="pres">
      <dgm:prSet presAssocID="{311A1291-FE78-4014-BE3A-DB997014DEA0}" presName="parentText" presStyleLbl="node1" presStyleIdx="1" presStyleCnt="3" custScaleX="110582">
        <dgm:presLayoutVars>
          <dgm:chMax val="0"/>
          <dgm:bulletEnabled val="1"/>
        </dgm:presLayoutVars>
      </dgm:prSet>
      <dgm:spPr/>
      <dgm:t>
        <a:bodyPr/>
        <a:lstStyle/>
        <a:p>
          <a:endParaRPr lang="en-US"/>
        </a:p>
      </dgm:t>
    </dgm:pt>
    <dgm:pt modelId="{0D0C9C69-94FA-42DA-9622-0ED023F4184F}" type="pres">
      <dgm:prSet presAssocID="{311A1291-FE78-4014-BE3A-DB997014DEA0}" presName="negativeSpace" presStyleCnt="0"/>
      <dgm:spPr/>
    </dgm:pt>
    <dgm:pt modelId="{C48DFB01-DDD6-42EB-B5D9-BCA735FEC301}" type="pres">
      <dgm:prSet presAssocID="{311A1291-FE78-4014-BE3A-DB997014DEA0}" presName="childText" presStyleLbl="conFgAcc1" presStyleIdx="1" presStyleCnt="3">
        <dgm:presLayoutVars>
          <dgm:bulletEnabled val="1"/>
        </dgm:presLayoutVars>
      </dgm:prSet>
      <dgm:spPr/>
      <dgm:t>
        <a:bodyPr/>
        <a:lstStyle/>
        <a:p>
          <a:endParaRPr lang="en-US"/>
        </a:p>
      </dgm:t>
    </dgm:pt>
    <dgm:pt modelId="{E0CAD32B-5653-417C-BDCD-0EF4EC3CC716}" type="pres">
      <dgm:prSet presAssocID="{EDD8A2B1-9D75-4A54-83DD-79774A440EE9}" presName="spaceBetweenRectangles" presStyleCnt="0"/>
      <dgm:spPr/>
    </dgm:pt>
    <dgm:pt modelId="{07D7D76E-8CDD-4D22-A8EC-4EE602F1EAFC}" type="pres">
      <dgm:prSet presAssocID="{32FB912E-9448-49A3-9952-28973DDC5115}" presName="parentLin" presStyleCnt="0"/>
      <dgm:spPr/>
    </dgm:pt>
    <dgm:pt modelId="{60EBE7D3-CBF9-4D52-B6E1-5079D7E81062}" type="pres">
      <dgm:prSet presAssocID="{32FB912E-9448-49A3-9952-28973DDC5115}" presName="parentLeftMargin" presStyleLbl="node1" presStyleIdx="1" presStyleCnt="3"/>
      <dgm:spPr/>
      <dgm:t>
        <a:bodyPr/>
        <a:lstStyle/>
        <a:p>
          <a:endParaRPr lang="en-US"/>
        </a:p>
      </dgm:t>
    </dgm:pt>
    <dgm:pt modelId="{28610899-E887-4FA4-B8E1-A176DF476A9C}" type="pres">
      <dgm:prSet presAssocID="{32FB912E-9448-49A3-9952-28973DDC5115}" presName="parentText" presStyleLbl="node1" presStyleIdx="2" presStyleCnt="3" custScaleX="110582">
        <dgm:presLayoutVars>
          <dgm:chMax val="0"/>
          <dgm:bulletEnabled val="1"/>
        </dgm:presLayoutVars>
      </dgm:prSet>
      <dgm:spPr/>
      <dgm:t>
        <a:bodyPr/>
        <a:lstStyle/>
        <a:p>
          <a:endParaRPr lang="en-US"/>
        </a:p>
      </dgm:t>
    </dgm:pt>
    <dgm:pt modelId="{83F59CD8-7AEF-4812-A4F2-491A98F1534C}" type="pres">
      <dgm:prSet presAssocID="{32FB912E-9448-49A3-9952-28973DDC5115}" presName="negativeSpace" presStyleCnt="0"/>
      <dgm:spPr/>
    </dgm:pt>
    <dgm:pt modelId="{82CEB9FD-B454-462C-999A-52C22B0CC9B8}" type="pres">
      <dgm:prSet presAssocID="{32FB912E-9448-49A3-9952-28973DDC5115}" presName="childText" presStyleLbl="conFgAcc1" presStyleIdx="2" presStyleCnt="3">
        <dgm:presLayoutVars>
          <dgm:bulletEnabled val="1"/>
        </dgm:presLayoutVars>
      </dgm:prSet>
      <dgm:spPr/>
      <dgm:t>
        <a:bodyPr/>
        <a:lstStyle/>
        <a:p>
          <a:endParaRPr lang="en-US"/>
        </a:p>
      </dgm:t>
    </dgm:pt>
  </dgm:ptLst>
  <dgm:cxnLst>
    <dgm:cxn modelId="{1D491FD9-4A83-47BC-8DF6-5DC5B34881B8}" type="presOf" srcId="{6FD94E8B-2908-4B4C-B880-6D04025AE125}" destId="{3452CE7D-FCF9-49EE-BB1E-DE0D85905CD5}" srcOrd="0" destOrd="0" presId="urn:microsoft.com/office/officeart/2005/8/layout/list1"/>
    <dgm:cxn modelId="{84B05E70-48FF-4B66-9B11-E1FAFBC8BCB6}" srcId="{32FB912E-9448-49A3-9952-28973DDC5115}" destId="{32A4DA7D-321B-4E96-A02F-8BA7D57B8463}" srcOrd="0" destOrd="0" parTransId="{27A87ED5-A9ED-4D5E-A7F8-9F54398A4140}" sibTransId="{4D7DF1C0-90C7-4040-8141-E1B61401078A}"/>
    <dgm:cxn modelId="{4D1A8407-AB83-4331-B819-B0224B460153}" srcId="{205FB6C8-2F2D-44FA-A042-1C1C2589E10A}" destId="{6FD94E8B-2908-4B4C-B880-6D04025AE125}" srcOrd="0" destOrd="0" parTransId="{83C28EF4-4AA7-4C4E-A7D3-98BE5873ACA5}" sibTransId="{9A07D3AF-7C83-4FA3-B0E1-A2EA240C1D88}"/>
    <dgm:cxn modelId="{A2EB632E-E8EA-491E-BB46-BF02EFB61A7E}" type="presOf" srcId="{2F370BC9-7CBF-4009-9081-2A5E1743931C}" destId="{9AF72CC6-660A-43D4-A7B3-A99B33E1A3E9}" srcOrd="0" destOrd="1" presId="urn:microsoft.com/office/officeart/2005/8/layout/list1"/>
    <dgm:cxn modelId="{E6167C77-3A05-40B8-BDAE-19A8AEAB0EB9}" srcId="{6FD94E8B-2908-4B4C-B880-6D04025AE125}" destId="{2F370BC9-7CBF-4009-9081-2A5E1743931C}" srcOrd="1" destOrd="0" parTransId="{823ABF24-F394-4A15-891C-8FDE60AC0E6C}" sibTransId="{9CF11464-9F57-411D-B950-86275DEE96AE}"/>
    <dgm:cxn modelId="{EDD42EFA-0BFF-4E68-8830-D49397F20C39}" type="presOf" srcId="{205FB6C8-2F2D-44FA-A042-1C1C2589E10A}" destId="{65D00705-4603-450D-99D8-35C9640F858F}" srcOrd="0" destOrd="0" presId="urn:microsoft.com/office/officeart/2005/8/layout/list1"/>
    <dgm:cxn modelId="{B768FFC6-3778-4E7A-9767-83894DCAFD54}" type="presOf" srcId="{32FB912E-9448-49A3-9952-28973DDC5115}" destId="{28610899-E887-4FA4-B8E1-A176DF476A9C}" srcOrd="1" destOrd="0" presId="urn:microsoft.com/office/officeart/2005/8/layout/list1"/>
    <dgm:cxn modelId="{9F5F79CD-F025-47E8-9F29-6A052CEF9CE5}" type="presOf" srcId="{D90170A2-06BE-49A8-AB05-CAA06D6D47E8}" destId="{C48DFB01-DDD6-42EB-B5D9-BCA735FEC301}" srcOrd="0" destOrd="0" presId="urn:microsoft.com/office/officeart/2005/8/layout/list1"/>
    <dgm:cxn modelId="{7E6C1828-ECFD-4E3E-8828-2F15919C3584}" type="presOf" srcId="{BF80BAA5-153C-4BFF-BAF3-CB7BE94DD0FC}" destId="{9AF72CC6-660A-43D4-A7B3-A99B33E1A3E9}" srcOrd="0" destOrd="0" presId="urn:microsoft.com/office/officeart/2005/8/layout/list1"/>
    <dgm:cxn modelId="{112F8849-8E1D-4C57-A9C3-CD2C7CF5B3AA}" type="presOf" srcId="{311A1291-FE78-4014-BE3A-DB997014DEA0}" destId="{2546AA19-C9A6-4C68-80E8-883FCE832C2C}" srcOrd="1" destOrd="0" presId="urn:microsoft.com/office/officeart/2005/8/layout/list1"/>
    <dgm:cxn modelId="{1C1117B8-92EC-49EA-9487-AAEC988B731E}" srcId="{311A1291-FE78-4014-BE3A-DB997014DEA0}" destId="{D90170A2-06BE-49A8-AB05-CAA06D6D47E8}" srcOrd="0" destOrd="0" parTransId="{7AB2BEF8-7291-4C39-B66B-32DA68E34CD5}" sibTransId="{D1341A5B-6043-4CEE-9AE9-BFDDEE28E82F}"/>
    <dgm:cxn modelId="{5D7EEB09-712D-44C6-9CE1-1F5A10A94202}" srcId="{205FB6C8-2F2D-44FA-A042-1C1C2589E10A}" destId="{311A1291-FE78-4014-BE3A-DB997014DEA0}" srcOrd="1" destOrd="0" parTransId="{25B5157D-0238-4D0E-8582-003A3E972F31}" sibTransId="{EDD8A2B1-9D75-4A54-83DD-79774A440EE9}"/>
    <dgm:cxn modelId="{185ECDD5-C2ED-472E-AB7F-8138FE4D57A5}" type="presOf" srcId="{311A1291-FE78-4014-BE3A-DB997014DEA0}" destId="{9742A146-DD69-4683-B583-39242BF0E6A2}" srcOrd="0" destOrd="0" presId="urn:microsoft.com/office/officeart/2005/8/layout/list1"/>
    <dgm:cxn modelId="{AB283E1E-D6C8-4D74-8C14-CF9F3739147F}" type="presOf" srcId="{6FD94E8B-2908-4B4C-B880-6D04025AE125}" destId="{48BAC753-C273-43B1-8D15-CE8741DB5A47}" srcOrd="1" destOrd="0" presId="urn:microsoft.com/office/officeart/2005/8/layout/list1"/>
    <dgm:cxn modelId="{67F77514-A137-4244-9B01-58EDABD314DC}" type="presOf" srcId="{50578B92-3B64-4221-81B0-A9A510507B5F}" destId="{9AF72CC6-660A-43D4-A7B3-A99B33E1A3E9}" srcOrd="0" destOrd="2" presId="urn:microsoft.com/office/officeart/2005/8/layout/list1"/>
    <dgm:cxn modelId="{C84A0D4E-70AC-4400-B775-7044A179A55A}" srcId="{6FD94E8B-2908-4B4C-B880-6D04025AE125}" destId="{50578B92-3B64-4221-81B0-A9A510507B5F}" srcOrd="2" destOrd="0" parTransId="{468DBCFD-17BB-449B-B71F-E0E4A2062F23}" sibTransId="{8299D6CA-7C8B-43BC-8196-6D56AAAD7CF7}"/>
    <dgm:cxn modelId="{79CE48F2-E7CB-4D47-8A2A-C1C2688A640C}" srcId="{205FB6C8-2F2D-44FA-A042-1C1C2589E10A}" destId="{32FB912E-9448-49A3-9952-28973DDC5115}" srcOrd="2" destOrd="0" parTransId="{F333269D-E0D2-42B3-89FC-62CF36B38AFD}" sibTransId="{1F5283D5-836A-4E55-8C43-4A0C08265C20}"/>
    <dgm:cxn modelId="{DB216A18-353A-42AE-A23F-A5A924F62B9A}" srcId="{6FD94E8B-2908-4B4C-B880-6D04025AE125}" destId="{BF80BAA5-153C-4BFF-BAF3-CB7BE94DD0FC}" srcOrd="0" destOrd="0" parTransId="{FAD1C42A-FC21-4647-933F-0AE9332DE6EA}" sibTransId="{C36DD5C1-6BB4-436D-9AC8-DD838FD44F67}"/>
    <dgm:cxn modelId="{5A7EB410-9643-4574-9689-5D5404CF897C}" type="presOf" srcId="{32A4DA7D-321B-4E96-A02F-8BA7D57B8463}" destId="{82CEB9FD-B454-462C-999A-52C22B0CC9B8}" srcOrd="0" destOrd="0" presId="urn:microsoft.com/office/officeart/2005/8/layout/list1"/>
    <dgm:cxn modelId="{ABAFBFBD-EB03-45B7-B72B-6406864E003A}" type="presOf" srcId="{32FB912E-9448-49A3-9952-28973DDC5115}" destId="{60EBE7D3-CBF9-4D52-B6E1-5079D7E81062}" srcOrd="0" destOrd="0" presId="urn:microsoft.com/office/officeart/2005/8/layout/list1"/>
    <dgm:cxn modelId="{7823ECD0-F339-4EF5-BD3E-6888E29B909C}" type="presParOf" srcId="{65D00705-4603-450D-99D8-35C9640F858F}" destId="{0B463E3B-3D96-4245-8EFD-34C89C8BBAFB}" srcOrd="0" destOrd="0" presId="urn:microsoft.com/office/officeart/2005/8/layout/list1"/>
    <dgm:cxn modelId="{B5669B98-E98C-4541-81D3-B7ECD219C971}" type="presParOf" srcId="{0B463E3B-3D96-4245-8EFD-34C89C8BBAFB}" destId="{3452CE7D-FCF9-49EE-BB1E-DE0D85905CD5}" srcOrd="0" destOrd="0" presId="urn:microsoft.com/office/officeart/2005/8/layout/list1"/>
    <dgm:cxn modelId="{7C991638-2EC5-41AE-A6DF-F8C874337D0A}" type="presParOf" srcId="{0B463E3B-3D96-4245-8EFD-34C89C8BBAFB}" destId="{48BAC753-C273-43B1-8D15-CE8741DB5A47}" srcOrd="1" destOrd="0" presId="urn:microsoft.com/office/officeart/2005/8/layout/list1"/>
    <dgm:cxn modelId="{C3EEEEDD-91DD-4B70-99EC-40AA3059ADC7}" type="presParOf" srcId="{65D00705-4603-450D-99D8-35C9640F858F}" destId="{18DC4CA0-4EA0-4AEF-AE05-F6A216D9D475}" srcOrd="1" destOrd="0" presId="urn:microsoft.com/office/officeart/2005/8/layout/list1"/>
    <dgm:cxn modelId="{AE53D60E-B874-40AA-890B-D9C13303D462}" type="presParOf" srcId="{65D00705-4603-450D-99D8-35C9640F858F}" destId="{9AF72CC6-660A-43D4-A7B3-A99B33E1A3E9}" srcOrd="2" destOrd="0" presId="urn:microsoft.com/office/officeart/2005/8/layout/list1"/>
    <dgm:cxn modelId="{9B238483-7DDE-4F5A-8D15-1EB5D89AA4DF}" type="presParOf" srcId="{65D00705-4603-450D-99D8-35C9640F858F}" destId="{B7E6EC7B-D05D-4C79-A0D0-D548BDF07EC9}" srcOrd="3" destOrd="0" presId="urn:microsoft.com/office/officeart/2005/8/layout/list1"/>
    <dgm:cxn modelId="{AA33174E-3EBC-4158-8F5E-8002E1E4C797}" type="presParOf" srcId="{65D00705-4603-450D-99D8-35C9640F858F}" destId="{06CF27AD-F1F7-44E7-A5C4-F1419309A8F3}" srcOrd="4" destOrd="0" presId="urn:microsoft.com/office/officeart/2005/8/layout/list1"/>
    <dgm:cxn modelId="{611A32BA-CC01-4D9C-A7C5-84D860A61F16}" type="presParOf" srcId="{06CF27AD-F1F7-44E7-A5C4-F1419309A8F3}" destId="{9742A146-DD69-4683-B583-39242BF0E6A2}" srcOrd="0" destOrd="0" presId="urn:microsoft.com/office/officeart/2005/8/layout/list1"/>
    <dgm:cxn modelId="{992EBDC7-BC02-415D-AF01-BB15F1FDE590}" type="presParOf" srcId="{06CF27AD-F1F7-44E7-A5C4-F1419309A8F3}" destId="{2546AA19-C9A6-4C68-80E8-883FCE832C2C}" srcOrd="1" destOrd="0" presId="urn:microsoft.com/office/officeart/2005/8/layout/list1"/>
    <dgm:cxn modelId="{FDC0243A-0A51-4E1C-BFB4-528E1A972058}" type="presParOf" srcId="{65D00705-4603-450D-99D8-35C9640F858F}" destId="{0D0C9C69-94FA-42DA-9622-0ED023F4184F}" srcOrd="5" destOrd="0" presId="urn:microsoft.com/office/officeart/2005/8/layout/list1"/>
    <dgm:cxn modelId="{61541792-DB44-4F9A-AAB0-14FAD7C0B616}" type="presParOf" srcId="{65D00705-4603-450D-99D8-35C9640F858F}" destId="{C48DFB01-DDD6-42EB-B5D9-BCA735FEC301}" srcOrd="6" destOrd="0" presId="urn:microsoft.com/office/officeart/2005/8/layout/list1"/>
    <dgm:cxn modelId="{D7BDE22F-B7D3-4792-88E7-CBEF7D322D88}" type="presParOf" srcId="{65D00705-4603-450D-99D8-35C9640F858F}" destId="{E0CAD32B-5653-417C-BDCD-0EF4EC3CC716}" srcOrd="7" destOrd="0" presId="urn:microsoft.com/office/officeart/2005/8/layout/list1"/>
    <dgm:cxn modelId="{12C15DAD-735B-4A24-B90F-E9FF452AB29E}" type="presParOf" srcId="{65D00705-4603-450D-99D8-35C9640F858F}" destId="{07D7D76E-8CDD-4D22-A8EC-4EE602F1EAFC}" srcOrd="8" destOrd="0" presId="urn:microsoft.com/office/officeart/2005/8/layout/list1"/>
    <dgm:cxn modelId="{139152D9-F7C2-4592-8C74-947BA8D3A6FC}" type="presParOf" srcId="{07D7D76E-8CDD-4D22-A8EC-4EE602F1EAFC}" destId="{60EBE7D3-CBF9-4D52-B6E1-5079D7E81062}" srcOrd="0" destOrd="0" presId="urn:microsoft.com/office/officeart/2005/8/layout/list1"/>
    <dgm:cxn modelId="{CA150321-A6BD-4FE9-8696-159FF206AD5B}" type="presParOf" srcId="{07D7D76E-8CDD-4D22-A8EC-4EE602F1EAFC}" destId="{28610899-E887-4FA4-B8E1-A176DF476A9C}" srcOrd="1" destOrd="0" presId="urn:microsoft.com/office/officeart/2005/8/layout/list1"/>
    <dgm:cxn modelId="{252EB55A-0101-4AD3-8BDF-B4B8E187D244}" type="presParOf" srcId="{65D00705-4603-450D-99D8-35C9640F858F}" destId="{83F59CD8-7AEF-4812-A4F2-491A98F1534C}" srcOrd="9" destOrd="0" presId="urn:microsoft.com/office/officeart/2005/8/layout/list1"/>
    <dgm:cxn modelId="{373E15F9-931A-49A1-B0A6-63E9FF8ED5A8}" type="presParOf" srcId="{65D00705-4603-450D-99D8-35C9640F858F}" destId="{82CEB9FD-B454-462C-999A-52C22B0CC9B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F72CC6-660A-43D4-A7B3-A99B33E1A3E9}">
      <dsp:nvSpPr>
        <dsp:cNvPr id="0" name=""/>
        <dsp:cNvSpPr/>
      </dsp:nvSpPr>
      <dsp:spPr>
        <a:xfrm>
          <a:off x="0" y="357389"/>
          <a:ext cx="8229600" cy="1521449"/>
        </a:xfrm>
        <a:prstGeom prst="rect">
          <a:avLst/>
        </a:prstGeom>
        <a:solidFill>
          <a:schemeClr val="bg1">
            <a:lumMod val="95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37388" rIns="63870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Overview</a:t>
          </a:r>
          <a:endParaRPr lang="en-US" sz="2100" kern="1200" dirty="0"/>
        </a:p>
        <a:p>
          <a:pPr marL="228600" lvl="1" indent="-228600" algn="l" defTabSz="933450">
            <a:lnSpc>
              <a:spcPct val="90000"/>
            </a:lnSpc>
            <a:spcBef>
              <a:spcPct val="0"/>
            </a:spcBef>
            <a:spcAft>
              <a:spcPct val="15000"/>
            </a:spcAft>
            <a:buChar char="••"/>
          </a:pPr>
          <a:r>
            <a:rPr lang="en-US" sz="2100" kern="1200" dirty="0" smtClean="0"/>
            <a:t>Objectives</a:t>
          </a:r>
          <a:endParaRPr lang="en-US" sz="2100" kern="1200" dirty="0"/>
        </a:p>
        <a:p>
          <a:pPr marL="228600" lvl="1" indent="-228600" algn="l" defTabSz="933450">
            <a:lnSpc>
              <a:spcPct val="90000"/>
            </a:lnSpc>
            <a:spcBef>
              <a:spcPct val="0"/>
            </a:spcBef>
            <a:spcAft>
              <a:spcPct val="15000"/>
            </a:spcAft>
            <a:buChar char="••"/>
          </a:pPr>
          <a:r>
            <a:rPr lang="en-US" sz="2100" kern="1200" dirty="0" smtClean="0"/>
            <a:t>Schedule</a:t>
          </a:r>
          <a:endParaRPr lang="en-US" sz="2100" kern="1200" dirty="0"/>
        </a:p>
      </dsp:txBody>
      <dsp:txXfrm>
        <a:off x="0" y="357389"/>
        <a:ext cx="8229600" cy="1521449"/>
      </dsp:txXfrm>
    </dsp:sp>
    <dsp:sp modelId="{48BAC753-C273-43B1-8D15-CE8741DB5A47}">
      <dsp:nvSpPr>
        <dsp:cNvPr id="0" name=""/>
        <dsp:cNvSpPr/>
      </dsp:nvSpPr>
      <dsp:spPr>
        <a:xfrm>
          <a:off x="411480" y="47429"/>
          <a:ext cx="6370319" cy="619920"/>
        </a:xfrm>
        <a:prstGeom prst="roundRect">
          <a:avLst/>
        </a:prstGeom>
        <a:solidFill>
          <a:srgbClr val="99CCFF"/>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1. Wildlife Surveillance Concept</a:t>
          </a:r>
          <a:endParaRPr lang="en-US" sz="2800" b="1" kern="1200" dirty="0">
            <a:effectLst>
              <a:outerShdw blurRad="38100" dist="38100" dir="2700000" algn="tl">
                <a:srgbClr val="000000">
                  <a:alpha val="43137"/>
                </a:srgbClr>
              </a:outerShdw>
            </a:effectLst>
          </a:endParaRPr>
        </a:p>
      </dsp:txBody>
      <dsp:txXfrm>
        <a:off x="441742" y="77691"/>
        <a:ext cx="6309795" cy="559396"/>
      </dsp:txXfrm>
    </dsp:sp>
    <dsp:sp modelId="{C48DFB01-DDD6-42EB-B5D9-BCA735FEC301}">
      <dsp:nvSpPr>
        <dsp:cNvPr id="0" name=""/>
        <dsp:cNvSpPr/>
      </dsp:nvSpPr>
      <dsp:spPr>
        <a:xfrm>
          <a:off x="0" y="2302199"/>
          <a:ext cx="8229600" cy="876487"/>
        </a:xfrm>
        <a:prstGeom prst="rect">
          <a:avLst/>
        </a:prstGeom>
        <a:solidFill>
          <a:schemeClr val="bg1">
            <a:lumMod val="95000"/>
            <a:alpha val="89804"/>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37388" rIns="63870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Data Collection and Testing Update</a:t>
          </a:r>
          <a:endParaRPr lang="en-US" sz="2100" kern="1200" dirty="0"/>
        </a:p>
      </dsp:txBody>
      <dsp:txXfrm>
        <a:off x="0" y="2302199"/>
        <a:ext cx="8229600" cy="876487"/>
      </dsp:txXfrm>
    </dsp:sp>
    <dsp:sp modelId="{2546AA19-C9A6-4C68-80E8-883FCE832C2C}">
      <dsp:nvSpPr>
        <dsp:cNvPr id="0" name=""/>
        <dsp:cNvSpPr/>
      </dsp:nvSpPr>
      <dsp:spPr>
        <a:xfrm>
          <a:off x="411480" y="1992239"/>
          <a:ext cx="6370319" cy="619920"/>
        </a:xfrm>
        <a:prstGeom prst="roundRect">
          <a:avLst/>
        </a:prstGeom>
        <a:solidFill>
          <a:srgbClr val="92D05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2. Artificial Turf</a:t>
          </a:r>
          <a:endParaRPr lang="en-US" sz="2800" b="1" kern="1200" dirty="0">
            <a:effectLst>
              <a:outerShdw blurRad="38100" dist="38100" dir="2700000" algn="tl">
                <a:srgbClr val="000000">
                  <a:alpha val="43137"/>
                </a:srgbClr>
              </a:outerShdw>
            </a:effectLst>
          </a:endParaRPr>
        </a:p>
      </dsp:txBody>
      <dsp:txXfrm>
        <a:off x="441742" y="2022501"/>
        <a:ext cx="6309795" cy="559396"/>
      </dsp:txXfrm>
    </dsp:sp>
    <dsp:sp modelId="{82CEB9FD-B454-462C-999A-52C22B0CC9B8}">
      <dsp:nvSpPr>
        <dsp:cNvPr id="0" name=""/>
        <dsp:cNvSpPr/>
      </dsp:nvSpPr>
      <dsp:spPr>
        <a:xfrm>
          <a:off x="0" y="3602046"/>
          <a:ext cx="8229600" cy="876487"/>
        </a:xfrm>
        <a:prstGeom prst="rect">
          <a:avLst/>
        </a:prstGeom>
        <a:solidFill>
          <a:schemeClr val="bg1">
            <a:lumMod val="95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37388" rIns="63870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Update</a:t>
          </a:r>
          <a:endParaRPr lang="en-US" sz="2100" kern="1200" dirty="0"/>
        </a:p>
      </dsp:txBody>
      <dsp:txXfrm>
        <a:off x="0" y="3602046"/>
        <a:ext cx="8229600" cy="876487"/>
      </dsp:txXfrm>
    </dsp:sp>
    <dsp:sp modelId="{28610899-E887-4FA4-B8E1-A176DF476A9C}">
      <dsp:nvSpPr>
        <dsp:cNvPr id="0" name=""/>
        <dsp:cNvSpPr/>
      </dsp:nvSpPr>
      <dsp:spPr>
        <a:xfrm>
          <a:off x="411480" y="3292086"/>
          <a:ext cx="6370319" cy="619920"/>
        </a:xfrm>
        <a:prstGeom prst="roundRect">
          <a:avLst/>
        </a:prstGeom>
        <a:solidFill>
          <a:srgbClr val="FFC00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3. Overall Wildlife Program</a:t>
          </a:r>
          <a:endParaRPr lang="en-US" sz="2800" b="1" kern="1200" dirty="0">
            <a:effectLst>
              <a:outerShdw blurRad="38100" dist="38100" dir="2700000" algn="tl">
                <a:srgbClr val="000000">
                  <a:alpha val="43137"/>
                </a:srgbClr>
              </a:outerShdw>
            </a:effectLst>
          </a:endParaRPr>
        </a:p>
      </dsp:txBody>
      <dsp:txXfrm>
        <a:off x="441742" y="3322348"/>
        <a:ext cx="6309795"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solidFill>
                  <a:srgbClr val="000000"/>
                </a:solidFill>
              </a:defRPr>
            </a:lvl1pPr>
          </a:lstStyle>
          <a:p>
            <a:pPr>
              <a:defRPr/>
            </a:pPr>
            <a:endParaRPr lang="en-US"/>
          </a:p>
        </p:txBody>
      </p:sp>
      <p:sp>
        <p:nvSpPr>
          <p:cNvPr id="176131" name="Rectangle 3"/>
          <p:cNvSpPr>
            <a:spLocks noGrp="1" noChangeArrowheads="1"/>
          </p:cNvSpPr>
          <p:nvPr>
            <p:ph type="dt" sz="quarter" idx="1"/>
          </p:nvPr>
        </p:nvSpPr>
        <p:spPr bwMode="auto">
          <a:xfrm>
            <a:off x="3970938"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solidFill>
                  <a:srgbClr val="000000"/>
                </a:solidFill>
              </a:defRPr>
            </a:lvl1pPr>
          </a:lstStyle>
          <a:p>
            <a:pPr>
              <a:defRPr/>
            </a:pPr>
            <a:endParaRPr lang="en-US"/>
          </a:p>
        </p:txBody>
      </p:sp>
      <p:sp>
        <p:nvSpPr>
          <p:cNvPr id="176132" name="Rectangle 4"/>
          <p:cNvSpPr>
            <a:spLocks noGrp="1" noChangeArrowheads="1"/>
          </p:cNvSpPr>
          <p:nvPr>
            <p:ph type="ftr" sz="quarter" idx="2"/>
          </p:nvPr>
        </p:nvSpPr>
        <p:spPr bwMode="auto">
          <a:xfrm>
            <a:off x="0" y="8829675"/>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solidFill>
                  <a:srgbClr val="000000"/>
                </a:solidFill>
              </a:defRPr>
            </a:lvl1pPr>
          </a:lstStyle>
          <a:p>
            <a:pPr>
              <a:defRPr/>
            </a:pPr>
            <a:endParaRPr lang="en-US"/>
          </a:p>
        </p:txBody>
      </p:sp>
      <p:sp>
        <p:nvSpPr>
          <p:cNvPr id="176133" name="Rectangle 5"/>
          <p:cNvSpPr>
            <a:spLocks noGrp="1" noChangeArrowheads="1"/>
          </p:cNvSpPr>
          <p:nvPr>
            <p:ph type="sldNum" sz="quarter" idx="3"/>
          </p:nvPr>
        </p:nvSpPr>
        <p:spPr bwMode="auto">
          <a:xfrm>
            <a:off x="3970938" y="8829675"/>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solidFill>
                  <a:srgbClr val="000000"/>
                </a:solidFill>
              </a:defRPr>
            </a:lvl1pPr>
          </a:lstStyle>
          <a:p>
            <a:pPr>
              <a:defRPr/>
            </a:pPr>
            <a:fld id="{979A3E8F-6F24-4E36-B60D-BBA161218D7B}" type="slidenum">
              <a:rPr lang="en-US"/>
              <a:pPr>
                <a:defRPr/>
              </a:pPr>
              <a:t>‹#›</a:t>
            </a:fld>
            <a:endParaRPr lang="en-US"/>
          </a:p>
        </p:txBody>
      </p:sp>
    </p:spTree>
    <p:extLst>
      <p:ext uri="{BB962C8B-B14F-4D97-AF65-F5344CB8AC3E}">
        <p14:creationId xmlns:p14="http://schemas.microsoft.com/office/powerpoint/2010/main" val="3091228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AutoShape 1"/>
          <p:cNvSpPr>
            <a:spLocks noChangeArrowheads="1"/>
          </p:cNvSpPr>
          <p:nvPr/>
        </p:nvSpPr>
        <p:spPr bwMode="auto">
          <a:xfrm>
            <a:off x="0" y="0"/>
            <a:ext cx="7010400" cy="92964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39" name="AutoShape 2"/>
          <p:cNvSpPr>
            <a:spLocks noChangeArrowheads="1"/>
          </p:cNvSpPr>
          <p:nvPr/>
        </p:nvSpPr>
        <p:spPr bwMode="auto">
          <a:xfrm>
            <a:off x="0" y="0"/>
            <a:ext cx="7010400" cy="9296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40" name="AutoShape 3"/>
          <p:cNvSpPr>
            <a:spLocks noChangeArrowheads="1"/>
          </p:cNvSpPr>
          <p:nvPr/>
        </p:nvSpPr>
        <p:spPr bwMode="auto">
          <a:xfrm>
            <a:off x="0" y="0"/>
            <a:ext cx="7012023" cy="92979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41" name="AutoShape 4"/>
          <p:cNvSpPr>
            <a:spLocks noChangeArrowheads="1"/>
          </p:cNvSpPr>
          <p:nvPr/>
        </p:nvSpPr>
        <p:spPr bwMode="auto">
          <a:xfrm>
            <a:off x="0" y="0"/>
            <a:ext cx="7012023" cy="92979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7" name="Rectangle 5"/>
          <p:cNvSpPr>
            <a:spLocks noGrp="1" noChangeArrowheads="1"/>
          </p:cNvSpPr>
          <p:nvPr>
            <p:ph type="hdr"/>
          </p:nvPr>
        </p:nvSpPr>
        <p:spPr bwMode="auto">
          <a:xfrm>
            <a:off x="0" y="0"/>
            <a:ext cx="3032972"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0" tIns="45360" rIns="91080" bIns="45360" numCol="1" anchor="t" anchorCtr="0" compatLnSpc="1">
            <a:prstTxWarp prst="textNoShape">
              <a:avLst/>
            </a:prstTxWarp>
          </a:bodyPr>
          <a:lstStyle>
            <a:lvl1pPr>
              <a:buFont typeface="Wingdings" pitchFamily="2" charset="2"/>
              <a:buNone/>
              <a:tabLst>
                <a:tab pos="723900" algn="l"/>
                <a:tab pos="1447800" algn="l"/>
                <a:tab pos="2171700" algn="l"/>
                <a:tab pos="2895600" algn="l"/>
              </a:tabLst>
              <a:defRPr sz="1200" smtClean="0">
                <a:solidFill>
                  <a:srgbClr val="000000"/>
                </a:solidFill>
              </a:defRPr>
            </a:lvl1pPr>
          </a:lstStyle>
          <a:p>
            <a:pPr>
              <a:defRPr/>
            </a:pPr>
            <a:endParaRPr lang="en-US"/>
          </a:p>
        </p:txBody>
      </p:sp>
      <p:sp>
        <p:nvSpPr>
          <p:cNvPr id="3078" name="Rectangle 6"/>
          <p:cNvSpPr>
            <a:spLocks noGrp="1" noChangeArrowheads="1"/>
          </p:cNvSpPr>
          <p:nvPr>
            <p:ph type="dt"/>
          </p:nvPr>
        </p:nvSpPr>
        <p:spPr bwMode="auto">
          <a:xfrm>
            <a:off x="3972560" y="0"/>
            <a:ext cx="3032972"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0" tIns="45360" rIns="91080" bIns="45360" numCol="1" anchor="t" anchorCtr="0" compatLnSpc="1">
            <a:prstTxWarp prst="textNoShape">
              <a:avLst/>
            </a:prstTxWarp>
          </a:bodyPr>
          <a:lstStyle>
            <a:lvl1pPr algn="r">
              <a:buFont typeface="Wingdings" pitchFamily="2" charset="2"/>
              <a:buNone/>
              <a:tabLst>
                <a:tab pos="723900" algn="l"/>
                <a:tab pos="1447800" algn="l"/>
                <a:tab pos="2171700" algn="l"/>
                <a:tab pos="2895600" algn="l"/>
              </a:tabLst>
              <a:defRPr sz="1200" smtClean="0">
                <a:solidFill>
                  <a:srgbClr val="000000"/>
                </a:solidFill>
              </a:defRPr>
            </a:lvl1pPr>
          </a:lstStyle>
          <a:p>
            <a:pPr>
              <a:defRPr/>
            </a:pPr>
            <a:endParaRPr lang="en-US"/>
          </a:p>
        </p:txBody>
      </p:sp>
      <p:sp>
        <p:nvSpPr>
          <p:cNvPr id="39944" name="Rectangle 7"/>
          <p:cNvSpPr>
            <a:spLocks noGrp="1" noRot="1" noChangeAspect="1" noChangeArrowheads="1"/>
          </p:cNvSpPr>
          <p:nvPr>
            <p:ph type="sldImg"/>
          </p:nvPr>
        </p:nvSpPr>
        <p:spPr bwMode="auto">
          <a:xfrm>
            <a:off x="1189038" y="696913"/>
            <a:ext cx="4638675" cy="34798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0" name="Rectangle 8"/>
          <p:cNvSpPr>
            <a:spLocks noGrp="1" noChangeArrowheads="1"/>
          </p:cNvSpPr>
          <p:nvPr>
            <p:ph type="body"/>
          </p:nvPr>
        </p:nvSpPr>
        <p:spPr bwMode="auto">
          <a:xfrm>
            <a:off x="934720" y="4416425"/>
            <a:ext cx="5136092" cy="417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0" tIns="45360" rIns="91080" bIns="45360" numCol="1" anchor="t" anchorCtr="0" compatLnSpc="1">
            <a:prstTxWarp prst="textNoShape">
              <a:avLst/>
            </a:prstTxWarp>
          </a:bodyPr>
          <a:lstStyle/>
          <a:p>
            <a:pPr lvl="0"/>
            <a:endParaRPr lang="en-US" noProof="0" smtClean="0"/>
          </a:p>
        </p:txBody>
      </p:sp>
      <p:sp>
        <p:nvSpPr>
          <p:cNvPr id="3081" name="Rectangle 9"/>
          <p:cNvSpPr>
            <a:spLocks noGrp="1" noChangeArrowheads="1"/>
          </p:cNvSpPr>
          <p:nvPr>
            <p:ph type="ftr"/>
          </p:nvPr>
        </p:nvSpPr>
        <p:spPr bwMode="auto">
          <a:xfrm>
            <a:off x="0" y="8834439"/>
            <a:ext cx="3032972"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0" tIns="45360" rIns="91080" bIns="45360" numCol="1" anchor="b" anchorCtr="0" compatLnSpc="1">
            <a:prstTxWarp prst="textNoShape">
              <a:avLst/>
            </a:prstTxWarp>
          </a:bodyPr>
          <a:lstStyle>
            <a:lvl1pPr>
              <a:buFont typeface="Wingdings" pitchFamily="2" charset="2"/>
              <a:buNone/>
              <a:tabLst>
                <a:tab pos="723900" algn="l"/>
                <a:tab pos="1447800" algn="l"/>
                <a:tab pos="2171700" algn="l"/>
                <a:tab pos="2895600" algn="l"/>
              </a:tabLst>
              <a:defRPr sz="1200" smtClean="0">
                <a:solidFill>
                  <a:srgbClr val="000000"/>
                </a:solidFill>
              </a:defRPr>
            </a:lvl1pPr>
          </a:lstStyle>
          <a:p>
            <a:pPr>
              <a:defRPr/>
            </a:pPr>
            <a:endParaRPr lang="en-US"/>
          </a:p>
        </p:txBody>
      </p:sp>
      <p:sp>
        <p:nvSpPr>
          <p:cNvPr id="3082" name="Rectangle 10"/>
          <p:cNvSpPr>
            <a:spLocks noGrp="1" noChangeArrowheads="1"/>
          </p:cNvSpPr>
          <p:nvPr>
            <p:ph type="sldNum"/>
          </p:nvPr>
        </p:nvSpPr>
        <p:spPr bwMode="auto">
          <a:xfrm>
            <a:off x="3972560" y="8834439"/>
            <a:ext cx="3032972"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0" tIns="45360" rIns="91080" bIns="45360" numCol="1" anchor="b" anchorCtr="0" compatLnSpc="1">
            <a:prstTxWarp prst="textNoShape">
              <a:avLst/>
            </a:prstTxWarp>
          </a:bodyPr>
          <a:lstStyle>
            <a:lvl1pPr algn="r">
              <a:buFont typeface="Wingdings" pitchFamily="2" charset="2"/>
              <a:buNone/>
              <a:tabLst>
                <a:tab pos="723900" algn="l"/>
                <a:tab pos="1447800" algn="l"/>
                <a:tab pos="2171700" algn="l"/>
                <a:tab pos="2895600" algn="l"/>
              </a:tabLst>
              <a:defRPr sz="1200" smtClean="0">
                <a:solidFill>
                  <a:srgbClr val="000000"/>
                </a:solidFill>
              </a:defRPr>
            </a:lvl1pPr>
          </a:lstStyle>
          <a:p>
            <a:pPr>
              <a:defRPr/>
            </a:pPr>
            <a:fld id="{8DD159BF-E751-4496-ADBB-65A197284F71}" type="slidenum">
              <a:rPr lang="en-US"/>
              <a:pPr>
                <a:defRPr/>
              </a:pPr>
              <a:t>‹#›</a:t>
            </a:fld>
            <a:endParaRPr lang="en-US"/>
          </a:p>
        </p:txBody>
      </p:sp>
    </p:spTree>
    <p:extLst>
      <p:ext uri="{BB962C8B-B14F-4D97-AF65-F5344CB8AC3E}">
        <p14:creationId xmlns:p14="http://schemas.microsoft.com/office/powerpoint/2010/main" val="210488291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sz="2400">
                <a:solidFill>
                  <a:schemeClr val="bg1"/>
                </a:solidFill>
                <a:latin typeface="Times New Roman" pitchFamily="18" charset="0"/>
              </a:defRPr>
            </a:lvl1pPr>
            <a:lvl2pPr marL="742950" indent="-285750" eaLnBrk="0" hangingPunct="0">
              <a:tabLst>
                <a:tab pos="723900" algn="l"/>
                <a:tab pos="1447800" algn="l"/>
                <a:tab pos="2171700" algn="l"/>
                <a:tab pos="2895600" algn="l"/>
              </a:tabLst>
              <a:defRPr sz="2400">
                <a:solidFill>
                  <a:schemeClr val="bg1"/>
                </a:solidFill>
                <a:latin typeface="Times New Roman" pitchFamily="18" charset="0"/>
              </a:defRPr>
            </a:lvl2pPr>
            <a:lvl3pPr marL="1143000" indent="-228600" eaLnBrk="0" hangingPunct="0">
              <a:tabLst>
                <a:tab pos="723900" algn="l"/>
                <a:tab pos="1447800" algn="l"/>
                <a:tab pos="2171700" algn="l"/>
                <a:tab pos="2895600" algn="l"/>
              </a:tabLst>
              <a:defRPr sz="2400">
                <a:solidFill>
                  <a:schemeClr val="bg1"/>
                </a:solidFill>
                <a:latin typeface="Times New Roman" pitchFamily="18" charset="0"/>
              </a:defRPr>
            </a:lvl3pPr>
            <a:lvl4pPr marL="1600200" indent="-228600" eaLnBrk="0" hangingPunct="0">
              <a:tabLst>
                <a:tab pos="723900" algn="l"/>
                <a:tab pos="1447800" algn="l"/>
                <a:tab pos="2171700" algn="l"/>
                <a:tab pos="2895600" algn="l"/>
              </a:tabLst>
              <a:defRPr sz="2400">
                <a:solidFill>
                  <a:schemeClr val="bg1"/>
                </a:solidFill>
                <a:latin typeface="Times New Roman" pitchFamily="18" charset="0"/>
              </a:defRPr>
            </a:lvl4pPr>
            <a:lvl5pPr marL="2057400" indent="-228600" eaLnBrk="0" hangingPunct="0">
              <a:tabLst>
                <a:tab pos="723900" algn="l"/>
                <a:tab pos="1447800" algn="l"/>
                <a:tab pos="2171700" algn="l"/>
                <a:tab pos="28956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defRPr>
            </a:lvl9pPr>
          </a:lstStyle>
          <a:p>
            <a:pPr eaLnBrk="1" hangingPunct="1"/>
            <a:fld id="{C1F428C8-47D0-47DF-8929-9DF9C86BB2C0}" type="slidenum">
              <a:rPr lang="en-US" sz="1200">
                <a:solidFill>
                  <a:srgbClr val="000000"/>
                </a:solidFill>
              </a:rPr>
              <a:pPr eaLnBrk="1" hangingPunct="1"/>
              <a:t>1</a:t>
            </a:fld>
            <a:endParaRPr lang="en-US" sz="1200">
              <a:solidFill>
                <a:srgbClr val="000000"/>
              </a:solidFill>
            </a:endParaRPr>
          </a:p>
        </p:txBody>
      </p:sp>
      <p:sp>
        <p:nvSpPr>
          <p:cNvPr id="40963" name="Text Box 1"/>
          <p:cNvSpPr txBox="1">
            <a:spLocks noChangeArrowheads="1"/>
          </p:cNvSpPr>
          <p:nvPr/>
        </p:nvSpPr>
        <p:spPr bwMode="auto">
          <a:xfrm>
            <a:off x="1131077" y="696913"/>
            <a:ext cx="4753116" cy="34861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defRPr>
            </a:lvl9pPr>
          </a:lstStyle>
          <a:p>
            <a:pPr eaLnBrk="1" hangingPunct="1"/>
            <a:endParaRPr lang="en-US"/>
          </a:p>
        </p:txBody>
      </p:sp>
      <p:sp>
        <p:nvSpPr>
          <p:cNvPr id="40964" name="Rectangle 2"/>
          <p:cNvSpPr txBox="1">
            <a:spLocks noGrp="1" noChangeArrowheads="1"/>
          </p:cNvSpPr>
          <p:nvPr>
            <p:ph type="body"/>
          </p:nvPr>
        </p:nvSpPr>
        <p:spPr>
          <a:xfrm>
            <a:off x="934721" y="4416426"/>
            <a:ext cx="5137714" cy="41814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 test runs were performed with</a:t>
            </a:r>
            <a:r>
              <a:rPr lang="en-US" baseline="0" dirty="0" smtClean="0"/>
              <a:t> each vehicle.  In this picture, you can see the sand ballast that has been kicked up by the passing tires. </a:t>
            </a:r>
          </a:p>
          <a:p>
            <a:r>
              <a:rPr lang="en-US" baseline="0" dirty="0" smtClean="0"/>
              <a:t>The ballast was observed to return to a subsurface location after rain.  Any ballast that appeared to be consolidated in an area was raked, swept and blown back into pre-test locations after testing.</a:t>
            </a:r>
          </a:p>
          <a:p>
            <a:endParaRPr lang="en-US" dirty="0"/>
          </a:p>
        </p:txBody>
      </p:sp>
      <p:sp>
        <p:nvSpPr>
          <p:cNvPr id="4" name="Slide Number Placeholder 3"/>
          <p:cNvSpPr>
            <a:spLocks noGrp="1"/>
          </p:cNvSpPr>
          <p:nvPr>
            <p:ph type="sldNum" idx="10"/>
          </p:nvPr>
        </p:nvSpPr>
        <p:spPr/>
        <p:txBody>
          <a:bodyPr/>
          <a:lstStyle/>
          <a:p>
            <a:pPr>
              <a:defRPr/>
            </a:pPr>
            <a:fld id="{8DD159BF-E751-4496-ADBB-65A197284F71}" type="slidenum">
              <a:rPr lang="en-US" smtClean="0"/>
              <a:pPr>
                <a:defRPr/>
              </a:pPr>
              <a:t>17</a:t>
            </a:fld>
            <a:endParaRPr lang="en-US"/>
          </a:p>
        </p:txBody>
      </p:sp>
    </p:spTree>
    <p:extLst>
      <p:ext uri="{BB962C8B-B14F-4D97-AF65-F5344CB8AC3E}">
        <p14:creationId xmlns:p14="http://schemas.microsoft.com/office/powerpoint/2010/main" val="3704246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sz="2400">
                <a:solidFill>
                  <a:schemeClr val="bg1"/>
                </a:solidFill>
                <a:latin typeface="Times New Roman" pitchFamily="18" charset="0"/>
              </a:defRPr>
            </a:lvl1pPr>
            <a:lvl2pPr marL="742950" indent="-285750" eaLnBrk="0" hangingPunct="0">
              <a:tabLst>
                <a:tab pos="723900" algn="l"/>
                <a:tab pos="1447800" algn="l"/>
                <a:tab pos="2171700" algn="l"/>
                <a:tab pos="2895600" algn="l"/>
              </a:tabLst>
              <a:defRPr sz="2400">
                <a:solidFill>
                  <a:schemeClr val="bg1"/>
                </a:solidFill>
                <a:latin typeface="Times New Roman" pitchFamily="18" charset="0"/>
              </a:defRPr>
            </a:lvl2pPr>
            <a:lvl3pPr marL="1143000" indent="-228600" eaLnBrk="0" hangingPunct="0">
              <a:tabLst>
                <a:tab pos="723900" algn="l"/>
                <a:tab pos="1447800" algn="l"/>
                <a:tab pos="2171700" algn="l"/>
                <a:tab pos="2895600" algn="l"/>
              </a:tabLst>
              <a:defRPr sz="2400">
                <a:solidFill>
                  <a:schemeClr val="bg1"/>
                </a:solidFill>
                <a:latin typeface="Times New Roman" pitchFamily="18" charset="0"/>
              </a:defRPr>
            </a:lvl3pPr>
            <a:lvl4pPr marL="1600200" indent="-228600" eaLnBrk="0" hangingPunct="0">
              <a:tabLst>
                <a:tab pos="723900" algn="l"/>
                <a:tab pos="1447800" algn="l"/>
                <a:tab pos="2171700" algn="l"/>
                <a:tab pos="2895600" algn="l"/>
              </a:tabLst>
              <a:defRPr sz="2400">
                <a:solidFill>
                  <a:schemeClr val="bg1"/>
                </a:solidFill>
                <a:latin typeface="Times New Roman" pitchFamily="18" charset="0"/>
              </a:defRPr>
            </a:lvl4pPr>
            <a:lvl5pPr marL="2057400" indent="-228600" eaLnBrk="0" hangingPunct="0">
              <a:tabLst>
                <a:tab pos="723900" algn="l"/>
                <a:tab pos="1447800" algn="l"/>
                <a:tab pos="2171700" algn="l"/>
                <a:tab pos="2895600" algn="l"/>
              </a:tabLst>
              <a:defRPr sz="2400">
                <a:solidFill>
                  <a:schemeClr val="bg1"/>
                </a:solidFill>
                <a:latin typeface="Times New Roman" pitchFamily="18"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sz="2400">
                <a:solidFill>
                  <a:schemeClr val="bg1"/>
                </a:solidFill>
                <a:latin typeface="Times New Roman" pitchFamily="18" charset="0"/>
              </a:defRPr>
            </a:lvl9pPr>
          </a:lstStyle>
          <a:p>
            <a:pPr eaLnBrk="1" hangingPunct="1"/>
            <a:fld id="{9B0FC945-F5D1-412A-9A97-3B13A50B6AB8}" type="slidenum">
              <a:rPr lang="en-US" sz="1200">
                <a:solidFill>
                  <a:srgbClr val="000000"/>
                </a:solidFill>
              </a:rPr>
              <a:pPr eaLnBrk="1" hangingPunct="1"/>
              <a:t>21</a:t>
            </a:fld>
            <a:endParaRPr lang="en-US" sz="1200">
              <a:solidFill>
                <a:srgbClr val="0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33515" indent="-282121" eaLnBrk="0" hangingPunct="0">
              <a:defRPr>
                <a:solidFill>
                  <a:schemeClr val="tx1"/>
                </a:solidFill>
                <a:latin typeface="Arial" charset="0"/>
              </a:defRPr>
            </a:lvl2pPr>
            <a:lvl3pPr marL="1128484" indent="-225697" eaLnBrk="0" hangingPunct="0">
              <a:defRPr>
                <a:solidFill>
                  <a:schemeClr val="tx1"/>
                </a:solidFill>
                <a:latin typeface="Arial" charset="0"/>
              </a:defRPr>
            </a:lvl3pPr>
            <a:lvl4pPr marL="1579877" indent="-225697" eaLnBrk="0" hangingPunct="0">
              <a:defRPr>
                <a:solidFill>
                  <a:schemeClr val="tx1"/>
                </a:solidFill>
                <a:latin typeface="Arial" charset="0"/>
              </a:defRPr>
            </a:lvl4pPr>
            <a:lvl5pPr marL="2031271" indent="-225697" eaLnBrk="0" hangingPunct="0">
              <a:defRPr>
                <a:solidFill>
                  <a:schemeClr val="tx1"/>
                </a:solidFill>
                <a:latin typeface="Arial" charset="0"/>
              </a:defRPr>
            </a:lvl5pPr>
            <a:lvl6pPr marL="2482665" indent="-225697" eaLnBrk="0" fontAlgn="base" hangingPunct="0">
              <a:spcBef>
                <a:spcPct val="0"/>
              </a:spcBef>
              <a:spcAft>
                <a:spcPct val="0"/>
              </a:spcAft>
              <a:defRPr>
                <a:solidFill>
                  <a:schemeClr val="tx1"/>
                </a:solidFill>
                <a:latin typeface="Arial" charset="0"/>
              </a:defRPr>
            </a:lvl6pPr>
            <a:lvl7pPr marL="2934058" indent="-225697" eaLnBrk="0" fontAlgn="base" hangingPunct="0">
              <a:spcBef>
                <a:spcPct val="0"/>
              </a:spcBef>
              <a:spcAft>
                <a:spcPct val="0"/>
              </a:spcAft>
              <a:defRPr>
                <a:solidFill>
                  <a:schemeClr val="tx1"/>
                </a:solidFill>
                <a:latin typeface="Arial" charset="0"/>
              </a:defRPr>
            </a:lvl7pPr>
            <a:lvl8pPr marL="3385452" indent="-225697" eaLnBrk="0" fontAlgn="base" hangingPunct="0">
              <a:spcBef>
                <a:spcPct val="0"/>
              </a:spcBef>
              <a:spcAft>
                <a:spcPct val="0"/>
              </a:spcAft>
              <a:defRPr>
                <a:solidFill>
                  <a:schemeClr val="tx1"/>
                </a:solidFill>
                <a:latin typeface="Arial" charset="0"/>
              </a:defRPr>
            </a:lvl8pPr>
            <a:lvl9pPr marL="3836845" indent="-225697" eaLnBrk="0" fontAlgn="base" hangingPunct="0">
              <a:spcBef>
                <a:spcPct val="0"/>
              </a:spcBef>
              <a:spcAft>
                <a:spcPct val="0"/>
              </a:spcAft>
              <a:defRPr>
                <a:solidFill>
                  <a:schemeClr val="tx1"/>
                </a:solidFill>
                <a:latin typeface="Arial" charset="0"/>
              </a:defRPr>
            </a:lvl9pPr>
          </a:lstStyle>
          <a:p>
            <a:pPr eaLnBrk="1" hangingPunct="1"/>
            <a:fld id="{FADE9A69-9268-4BEC-8527-03C51DDCEAFA}" type="slidenum">
              <a:rPr lang="en-US">
                <a:solidFill>
                  <a:prstClr val="black"/>
                </a:solidFill>
              </a:rPr>
              <a:pPr eaLnBrk="1" hangingPunct="1"/>
              <a:t>2</a:t>
            </a:fld>
            <a:endParaRPr lang="en-US">
              <a:solidFill>
                <a:prstClr val="black"/>
              </a:solidFill>
            </a:endParaRPr>
          </a:p>
        </p:txBody>
      </p:sp>
      <p:sp>
        <p:nvSpPr>
          <p:cNvPr id="4099" name="Text Box 2"/>
          <p:cNvSpPr txBox="1">
            <a:spLocks noChangeArrowheads="1"/>
          </p:cNvSpPr>
          <p:nvPr/>
        </p:nvSpPr>
        <p:spPr bwMode="auto">
          <a:xfrm>
            <a:off x="1130710" y="696448"/>
            <a:ext cx="4752122" cy="348693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172" tIns="46586" rIns="93172" bIns="46586"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02787" eaLnBrk="1" hangingPunct="1">
              <a:buClrTx/>
              <a:buSzTx/>
            </a:pPr>
            <a:endParaRPr lang="en-US" sz="1800">
              <a:solidFill>
                <a:prstClr val="black"/>
              </a:solidFill>
            </a:endParaRPr>
          </a:p>
        </p:txBody>
      </p:sp>
      <p:sp>
        <p:nvSpPr>
          <p:cNvPr id="4100" name="Rectangle 3"/>
          <p:cNvSpPr>
            <a:spLocks noGrp="1" noChangeArrowheads="1"/>
          </p:cNvSpPr>
          <p:nvPr>
            <p:ph type="body"/>
          </p:nvPr>
        </p:nvSpPr>
        <p:spPr>
          <a:xfrm>
            <a:off x="934407" y="4416573"/>
            <a:ext cx="5140017" cy="4183380"/>
          </a:xfrm>
          <a:noFill/>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8" charset="0"/>
                <a:ea typeface="+mn-ea"/>
                <a:cs typeface="+mn-cs"/>
              </a:rPr>
              <a:t>NextGen Surveillance Weather Radar Capability (NSWRC) Program</a:t>
            </a:r>
            <a:endParaRPr lang="en-US" dirty="0"/>
          </a:p>
        </p:txBody>
      </p:sp>
      <p:sp>
        <p:nvSpPr>
          <p:cNvPr id="4" name="Slide Number Placeholder 3"/>
          <p:cNvSpPr>
            <a:spLocks noGrp="1"/>
          </p:cNvSpPr>
          <p:nvPr>
            <p:ph type="sldNum" idx="10"/>
          </p:nvPr>
        </p:nvSpPr>
        <p:spPr/>
        <p:txBody>
          <a:bodyPr/>
          <a:lstStyle/>
          <a:p>
            <a:pPr>
              <a:defRPr/>
            </a:pPr>
            <a:fld id="{8DD159BF-E751-4496-ADBB-65A197284F71}" type="slidenum">
              <a:rPr lang="en-US" smtClean="0"/>
              <a:pPr>
                <a:defRPr/>
              </a:pPr>
              <a:t>6</a:t>
            </a:fld>
            <a:endParaRPr lang="en-US"/>
          </a:p>
        </p:txBody>
      </p:sp>
    </p:spTree>
    <p:extLst>
      <p:ext uri="{BB962C8B-B14F-4D97-AF65-F5344CB8AC3E}">
        <p14:creationId xmlns:p14="http://schemas.microsoft.com/office/powerpoint/2010/main" val="3105578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55" indent="-169855">
              <a:spcBef>
                <a:spcPct val="0"/>
              </a:spcBef>
              <a:buFontTx/>
              <a:buChar char="•"/>
            </a:pPr>
            <a:r>
              <a:rPr lang="en-US" sz="1000"/>
              <a:t>USAIR 1549</a:t>
            </a:r>
          </a:p>
          <a:p>
            <a:pPr marL="169855" indent="-169855">
              <a:spcBef>
                <a:spcPct val="0"/>
              </a:spcBef>
              <a:buFontTx/>
              <a:buChar char="•"/>
            </a:pPr>
            <a:r>
              <a:rPr lang="en-US" sz="1000"/>
              <a:t>http://www.birdstrike.org/ (Stats)</a:t>
            </a:r>
          </a:p>
          <a:p>
            <a:pPr marL="169855" indent="-169855">
              <a:spcBef>
                <a:spcPct val="0"/>
              </a:spcBef>
              <a:buFontTx/>
              <a:buChar char="•"/>
            </a:pPr>
            <a:r>
              <a:rPr lang="en-US" sz="1000"/>
              <a:t>http://www.nytimes.com/2013/10/18/opinion/those-hazardous-flying-birds.html?_r=0 (Premature landing)</a:t>
            </a:r>
          </a:p>
          <a:p>
            <a:pPr marL="169855" indent="-169855">
              <a:spcBef>
                <a:spcPct val="0"/>
              </a:spcBef>
              <a:buFontTx/>
              <a:buChar char="•"/>
            </a:pPr>
            <a:r>
              <a:rPr lang="en-US" sz="1000"/>
              <a:t>http://www.airspacemag.com/snapshot/129382153.html (photo)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a:t>
            </a:r>
            <a:r>
              <a:rPr lang="en-US" baseline="0" dirty="0" smtClean="0"/>
              <a:t> lanes were configured in a manner that would provide the longest distances for traversing the turf at speed and coming to a stop safely within the confines of the turf.</a:t>
            </a:r>
          </a:p>
          <a:p>
            <a:r>
              <a:rPr lang="en-US" baseline="0" dirty="0" smtClean="0"/>
              <a:t>Consideration was give to the type of vehicle and its performance capabilities i.e. acceleration, deceleration, steering etc.</a:t>
            </a:r>
          </a:p>
          <a:p>
            <a:r>
              <a:rPr lang="en-US" baseline="0" dirty="0" smtClean="0"/>
              <a:t>The lanes were also designed so that the subject vehicles would traverse and brake on both densities of turf material.  You can see the difference between the shaded green areas.  The lighter shade indicates a section with the lower density turf and the darker shade indicates the lower density material.  </a:t>
            </a:r>
            <a:endParaRPr lang="en-US" dirty="0"/>
          </a:p>
        </p:txBody>
      </p:sp>
      <p:sp>
        <p:nvSpPr>
          <p:cNvPr id="4" name="Slide Number Placeholder 3"/>
          <p:cNvSpPr>
            <a:spLocks noGrp="1"/>
          </p:cNvSpPr>
          <p:nvPr>
            <p:ph type="sldNum" idx="10"/>
          </p:nvPr>
        </p:nvSpPr>
        <p:spPr/>
        <p:txBody>
          <a:bodyPr/>
          <a:lstStyle/>
          <a:p>
            <a:pPr>
              <a:defRPr/>
            </a:pPr>
            <a:fld id="{8DD159BF-E751-4496-ADBB-65A197284F71}" type="slidenum">
              <a:rPr lang="en-US" smtClean="0"/>
              <a:pPr>
                <a:defRPr/>
              </a:pPr>
              <a:t>12</a:t>
            </a:fld>
            <a:endParaRPr lang="en-US"/>
          </a:p>
        </p:txBody>
      </p:sp>
    </p:spTree>
    <p:extLst>
      <p:ext uri="{BB962C8B-B14F-4D97-AF65-F5344CB8AC3E}">
        <p14:creationId xmlns:p14="http://schemas.microsoft.com/office/powerpoint/2010/main" val="775136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ARFF Truck test</a:t>
            </a:r>
            <a:r>
              <a:rPr lang="en-US" baseline="0" dirty="0" smtClean="0"/>
              <a:t> speeds were determined based on what the driver would actually maneuver the truck at during emergency operations and in particular while approaching a disabled aircraft within the RSA.</a:t>
            </a:r>
          </a:p>
          <a:p>
            <a:r>
              <a:rPr lang="en-US" baseline="0" dirty="0" smtClean="0"/>
              <a:t>During testing, the weight of the vehicle combined with the speed caused the ballast sand to kick up during passage and then settle in the tread indentations.  (Top Right)</a:t>
            </a:r>
            <a:endParaRPr lang="en-US" dirty="0"/>
          </a:p>
        </p:txBody>
      </p:sp>
      <p:sp>
        <p:nvSpPr>
          <p:cNvPr id="4" name="Slide Number Placeholder 3"/>
          <p:cNvSpPr>
            <a:spLocks noGrp="1"/>
          </p:cNvSpPr>
          <p:nvPr>
            <p:ph type="sldNum" idx="10"/>
          </p:nvPr>
        </p:nvSpPr>
        <p:spPr/>
        <p:txBody>
          <a:bodyPr/>
          <a:lstStyle/>
          <a:p>
            <a:pPr>
              <a:defRPr/>
            </a:pPr>
            <a:fld id="{8DD159BF-E751-4496-ADBB-65A197284F71}" type="slidenum">
              <a:rPr lang="en-US" smtClean="0"/>
              <a:pPr>
                <a:defRPr/>
              </a:pPr>
              <a:t>13</a:t>
            </a:fld>
            <a:endParaRPr lang="en-US"/>
          </a:p>
        </p:txBody>
      </p:sp>
    </p:spTree>
    <p:extLst>
      <p:ext uri="{BB962C8B-B14F-4D97-AF65-F5344CB8AC3E}">
        <p14:creationId xmlns:p14="http://schemas.microsoft.com/office/powerpoint/2010/main" val="49879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dry testing, the elevated boom/nozzle on the ARFF truck was used to produce wet conditions via simulated “rain”. </a:t>
            </a:r>
            <a:endParaRPr lang="en-US" dirty="0"/>
          </a:p>
        </p:txBody>
      </p:sp>
      <p:sp>
        <p:nvSpPr>
          <p:cNvPr id="4" name="Slide Number Placeholder 3"/>
          <p:cNvSpPr>
            <a:spLocks noGrp="1"/>
          </p:cNvSpPr>
          <p:nvPr>
            <p:ph type="sldNum" idx="10"/>
          </p:nvPr>
        </p:nvSpPr>
        <p:spPr/>
        <p:txBody>
          <a:bodyPr/>
          <a:lstStyle/>
          <a:p>
            <a:pPr>
              <a:defRPr/>
            </a:pPr>
            <a:fld id="{8DD159BF-E751-4496-ADBB-65A197284F71}" type="slidenum">
              <a:rPr lang="en-US" smtClean="0"/>
              <a:pPr>
                <a:defRPr/>
              </a:pPr>
              <a:t>14</a:t>
            </a:fld>
            <a:endParaRPr lang="en-US"/>
          </a:p>
        </p:txBody>
      </p:sp>
    </p:spTree>
    <p:extLst>
      <p:ext uri="{BB962C8B-B14F-4D97-AF65-F5344CB8AC3E}">
        <p14:creationId xmlns:p14="http://schemas.microsoft.com/office/powerpoint/2010/main" val="158199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operations vehicle decelerated to a stop on the test sections from speeds of 20, 30 and 40 mph on both wet/flooded and dry conditions.</a:t>
            </a:r>
          </a:p>
          <a:p>
            <a:r>
              <a:rPr lang="en-US" baseline="0" dirty="0" smtClean="0"/>
              <a:t>We presumed that the dry braking would impose the greatest stress on the turf material while the flooded conditions would produce the best opportunity for slippage during braking.</a:t>
            </a:r>
          </a:p>
          <a:p>
            <a:r>
              <a:rPr lang="en-US" baseline="0" dirty="0" smtClean="0"/>
              <a:t>As you can see in the top photo, the ballast sand kicked up during vehicle passage and then settled on the surface. </a:t>
            </a:r>
            <a:endParaRPr lang="en-US" dirty="0"/>
          </a:p>
        </p:txBody>
      </p:sp>
      <p:sp>
        <p:nvSpPr>
          <p:cNvPr id="4" name="Slide Number Placeholder 3"/>
          <p:cNvSpPr>
            <a:spLocks noGrp="1"/>
          </p:cNvSpPr>
          <p:nvPr>
            <p:ph type="sldNum" idx="10"/>
          </p:nvPr>
        </p:nvSpPr>
        <p:spPr/>
        <p:txBody>
          <a:bodyPr/>
          <a:lstStyle/>
          <a:p>
            <a:pPr>
              <a:defRPr/>
            </a:pPr>
            <a:fld id="{8DD159BF-E751-4496-ADBB-65A197284F71}" type="slidenum">
              <a:rPr lang="en-US" smtClean="0"/>
              <a:pPr>
                <a:defRPr/>
              </a:pPr>
              <a:t>15</a:t>
            </a:fld>
            <a:endParaRPr lang="en-US"/>
          </a:p>
        </p:txBody>
      </p:sp>
    </p:spTree>
    <p:extLst>
      <p:ext uri="{BB962C8B-B14F-4D97-AF65-F5344CB8AC3E}">
        <p14:creationId xmlns:p14="http://schemas.microsoft.com/office/powerpoint/2010/main" val="267787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Braking Availability</a:t>
            </a:r>
            <a:r>
              <a:rPr lang="en-US" baseline="0" dirty="0" smtClean="0"/>
              <a:t> Tester (BAT) was utilized to expose the turf to high tire pressures and aircraft anti-skid braking systems.</a:t>
            </a:r>
          </a:p>
          <a:p>
            <a:r>
              <a:rPr lang="en-US" baseline="0" dirty="0" smtClean="0"/>
              <a:t>These runs were performed under both wet and dry conditions.</a:t>
            </a:r>
            <a:endParaRPr lang="en-US" dirty="0"/>
          </a:p>
        </p:txBody>
      </p:sp>
      <p:sp>
        <p:nvSpPr>
          <p:cNvPr id="4" name="Slide Number Placeholder 3"/>
          <p:cNvSpPr>
            <a:spLocks noGrp="1"/>
          </p:cNvSpPr>
          <p:nvPr>
            <p:ph type="sldNum" idx="10"/>
          </p:nvPr>
        </p:nvSpPr>
        <p:spPr/>
        <p:txBody>
          <a:bodyPr/>
          <a:lstStyle/>
          <a:p>
            <a:pPr>
              <a:defRPr/>
            </a:pPr>
            <a:fld id="{8DD159BF-E751-4496-ADBB-65A197284F71}" type="slidenum">
              <a:rPr lang="en-US" smtClean="0"/>
              <a:pPr>
                <a:defRPr/>
              </a:pPr>
              <a:t>16</a:t>
            </a:fld>
            <a:endParaRPr lang="en-US"/>
          </a:p>
        </p:txBody>
      </p:sp>
    </p:spTree>
    <p:extLst>
      <p:ext uri="{BB962C8B-B14F-4D97-AF65-F5344CB8AC3E}">
        <p14:creationId xmlns:p14="http://schemas.microsoft.com/office/powerpoint/2010/main" val="2510455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427038" y="4497388"/>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600" dirty="0">
                <a:solidFill>
                  <a:srgbClr val="1D2F68"/>
                </a:solidFill>
                <a:latin typeface="Arial" charset="0"/>
              </a:rPr>
              <a:t>Presented to:</a:t>
            </a:r>
          </a:p>
          <a:p>
            <a:pPr defTabSz="914400">
              <a:spcBef>
                <a:spcPct val="50000"/>
              </a:spcBef>
              <a:buClrTx/>
              <a:buSzTx/>
              <a:buFontTx/>
              <a:buNone/>
            </a:pPr>
            <a:r>
              <a:rPr lang="en-US" sz="1600" dirty="0">
                <a:solidFill>
                  <a:srgbClr val="1D2F68"/>
                </a:solidFill>
                <a:latin typeface="Arial" charset="0"/>
              </a:rPr>
              <a:t>By:</a:t>
            </a:r>
          </a:p>
          <a:p>
            <a:pPr defTabSz="914400">
              <a:spcBef>
                <a:spcPct val="50000"/>
              </a:spcBef>
              <a:buClrTx/>
              <a:buSzTx/>
              <a:buFontTx/>
              <a:buNone/>
            </a:pPr>
            <a:r>
              <a:rPr lang="en-US" sz="1600" dirty="0">
                <a:solidFill>
                  <a:srgbClr val="1D2F68"/>
                </a:solidFill>
                <a:latin typeface="Arial" charset="0"/>
              </a:rPr>
              <a:t>Date: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800" b="1">
                  <a:solidFill>
                    <a:srgbClr val="FFFFFF"/>
                  </a:solidFill>
                  <a:latin typeface="Arial" charset="0"/>
                </a:rPr>
                <a:t>Federal Aviation</a:t>
              </a:r>
            </a:p>
            <a:p>
              <a:pPr defTabSz="914400">
                <a:lnSpc>
                  <a:spcPct val="85000"/>
                </a:lnSpc>
                <a:buClrTx/>
                <a:buSzTx/>
                <a:buFontTx/>
                <a:buNone/>
              </a:pPr>
              <a:r>
                <a:rPr lang="en-US" sz="1800" b="1">
                  <a:solidFill>
                    <a:srgbClr val="FFFFFF"/>
                  </a:solidFill>
                  <a:latin typeface="Arial" charset="0"/>
                </a:rPr>
                <a:t>Administration</a:t>
              </a:r>
            </a:p>
          </p:txBody>
        </p:sp>
      </p:grpSp>
    </p:spTree>
    <p:extLst>
      <p:ext uri="{BB962C8B-B14F-4D97-AF65-F5344CB8AC3E}">
        <p14:creationId xmlns:p14="http://schemas.microsoft.com/office/powerpoint/2010/main" val="37289511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9644866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4148832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5577626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5182997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EFB10A-51B3-4AEA-AFD8-C467E471FD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2449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AC0041-CB82-4B2E-AE89-16CF9FC94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5901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7B5D5D-2A6C-4535-A63E-48165FBF86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7855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E68ABC-20B6-411C-B2BE-D086BF05CB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6848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8DA4C70-2FB2-4C68-A7A0-41603B5111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9420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CBC7C15-8AAD-4A2A-9C79-0508429E47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821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119C8171-7B10-4481-AEC5-8542349D961D}" type="slidenum">
              <a:rPr lang="en-US"/>
              <a:pPr>
                <a:defRPr/>
              </a:pPr>
              <a:t>‹#›</a:t>
            </a:fld>
            <a:endParaRPr lang="en-US"/>
          </a:p>
        </p:txBody>
      </p:sp>
    </p:spTree>
    <p:extLst>
      <p:ext uri="{BB962C8B-B14F-4D97-AF65-F5344CB8AC3E}">
        <p14:creationId xmlns:p14="http://schemas.microsoft.com/office/powerpoint/2010/main" val="19745542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D28F2CC-5F4E-4F57-97EC-5A8B944315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9254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2488E1-3BF7-4D19-B279-6589F84DB7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4737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9B2977-3ABB-4D60-80AA-F6218A20AC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0033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FCDC51-9C21-4B00-AEDE-864F579940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4348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7C7905-2854-4C3B-9011-EA3ACD4117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0086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98E89E8-9D25-48D3-9413-D6DEE3D678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53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109A781B-EADE-4FD8-8D43-BAEF00A25E59}" type="slidenum">
              <a:rPr lang="en-US"/>
              <a:pPr>
                <a:defRPr/>
              </a:pPr>
              <a:t>‹#›</a:t>
            </a:fld>
            <a:endParaRPr lang="en-US"/>
          </a:p>
        </p:txBody>
      </p:sp>
    </p:spTree>
    <p:extLst>
      <p:ext uri="{BB962C8B-B14F-4D97-AF65-F5344CB8AC3E}">
        <p14:creationId xmlns:p14="http://schemas.microsoft.com/office/powerpoint/2010/main" val="6241151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427038" y="4497388"/>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600" dirty="0">
                <a:solidFill>
                  <a:srgbClr val="1D2F68"/>
                </a:solidFill>
                <a:latin typeface="Arial" charset="0"/>
              </a:rPr>
              <a:t>Presented to:</a:t>
            </a:r>
          </a:p>
          <a:p>
            <a:pPr defTabSz="914400">
              <a:spcBef>
                <a:spcPct val="50000"/>
              </a:spcBef>
              <a:buClrTx/>
              <a:buSzTx/>
              <a:buFontTx/>
              <a:buNone/>
            </a:pPr>
            <a:r>
              <a:rPr lang="en-US" sz="1600" dirty="0">
                <a:solidFill>
                  <a:srgbClr val="1D2F68"/>
                </a:solidFill>
                <a:latin typeface="Arial" charset="0"/>
              </a:rPr>
              <a:t>By:</a:t>
            </a:r>
          </a:p>
          <a:p>
            <a:pPr defTabSz="914400">
              <a:spcBef>
                <a:spcPct val="50000"/>
              </a:spcBef>
              <a:buClrTx/>
              <a:buSzTx/>
              <a:buFontTx/>
              <a:buNone/>
            </a:pPr>
            <a:r>
              <a:rPr lang="en-US" sz="1600" dirty="0">
                <a:solidFill>
                  <a:srgbClr val="1D2F68"/>
                </a:solidFill>
                <a:latin typeface="Arial" charset="0"/>
              </a:rPr>
              <a:t>Date: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800" b="1">
                  <a:solidFill>
                    <a:srgbClr val="FFFFFF"/>
                  </a:solidFill>
                  <a:latin typeface="Arial" charset="0"/>
                </a:rPr>
                <a:t>Federal Aviation</a:t>
              </a:r>
            </a:p>
            <a:p>
              <a:pPr defTabSz="914400">
                <a:lnSpc>
                  <a:spcPct val="85000"/>
                </a:lnSpc>
                <a:buClrTx/>
                <a:buSzTx/>
                <a:buFontTx/>
                <a:buNone/>
              </a:pPr>
              <a:r>
                <a:rPr lang="en-US" sz="1800" b="1">
                  <a:solidFill>
                    <a:srgbClr val="FFFFFF"/>
                  </a:solidFill>
                  <a:latin typeface="Arial" charset="0"/>
                </a:rPr>
                <a:t>Administration</a:t>
              </a:r>
            </a:p>
          </p:txBody>
        </p:sp>
      </p:grpSp>
    </p:spTree>
    <p:extLst>
      <p:ext uri="{BB962C8B-B14F-4D97-AF65-F5344CB8AC3E}">
        <p14:creationId xmlns:p14="http://schemas.microsoft.com/office/powerpoint/2010/main" val="13354140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4938"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2638" y="1508125"/>
            <a:ext cx="394652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solidFill>
                <a:srgbClr val="FFFFFF">
                  <a:lumMod val="65000"/>
                </a:srgbClr>
              </a:solidFill>
            </a:endParaRPr>
          </a:p>
        </p:txBody>
      </p:sp>
      <p:sp>
        <p:nvSpPr>
          <p:cNvPr id="6" name="Rectangle 4"/>
          <p:cNvSpPr>
            <a:spLocks noGrp="1" noChangeArrowheads="1"/>
          </p:cNvSpPr>
          <p:nvPr>
            <p:ph type="ftr" idx="11"/>
          </p:nvPr>
        </p:nvSpPr>
        <p:spPr>
          <a:ln/>
        </p:spPr>
        <p:txBody>
          <a:bodyPr/>
          <a:lstStyle>
            <a:lvl1pPr>
              <a:defRPr/>
            </a:lvl1pPr>
          </a:lstStyle>
          <a:p>
            <a:pPr>
              <a:defRPr/>
            </a:pPr>
            <a:endParaRPr lang="en-US">
              <a:solidFill>
                <a:srgbClr val="FFFFFF">
                  <a:lumMod val="65000"/>
                </a:srgbClr>
              </a:solidFill>
            </a:endParaRPr>
          </a:p>
        </p:txBody>
      </p:sp>
      <p:sp>
        <p:nvSpPr>
          <p:cNvPr id="7" name="Rectangle 5"/>
          <p:cNvSpPr>
            <a:spLocks noGrp="1" noChangeArrowheads="1"/>
          </p:cNvSpPr>
          <p:nvPr>
            <p:ph type="sldNum" idx="12"/>
          </p:nvPr>
        </p:nvSpPr>
        <p:spPr>
          <a:ln/>
        </p:spPr>
        <p:txBody>
          <a:bodyPr/>
          <a:lstStyle>
            <a:lvl1pPr>
              <a:defRPr/>
            </a:lvl1pPr>
          </a:lstStyle>
          <a:p>
            <a:pPr>
              <a:defRPr/>
            </a:pPr>
            <a:fld id="{7A807C6D-85D4-4D71-A29F-59FDE4C25A55}" type="slidenum">
              <a:rPr lang="en-US">
                <a:solidFill>
                  <a:srgbClr val="FFFFFF">
                    <a:lumMod val="65000"/>
                  </a:srgbClr>
                </a:solidFill>
              </a:rPr>
              <a:pPr>
                <a:defRPr/>
              </a:pPr>
              <a:t>‹#›</a:t>
            </a:fld>
            <a:endParaRPr lang="en-US">
              <a:solidFill>
                <a:srgbClr val="FFFFFF">
                  <a:lumMod val="65000"/>
                </a:srgbClr>
              </a:solidFill>
            </a:endParaRPr>
          </a:p>
        </p:txBody>
      </p:sp>
    </p:spTree>
    <p:extLst>
      <p:ext uri="{BB962C8B-B14F-4D97-AF65-F5344CB8AC3E}">
        <p14:creationId xmlns:p14="http://schemas.microsoft.com/office/powerpoint/2010/main" val="9524526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514350" indent="-514350">
              <a:buFont typeface="+mj-lt"/>
              <a:buAutoNum type="arabicPeriod"/>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dt" idx="10"/>
          </p:nvPr>
        </p:nvSpPr>
        <p:spPr>
          <a:ln/>
        </p:spPr>
        <p:txBody>
          <a:bodyPr/>
          <a:lstStyle>
            <a:lvl1pPr>
              <a:defRPr/>
            </a:lvl1pPr>
          </a:lstStyle>
          <a:p>
            <a:pPr>
              <a:defRPr/>
            </a:pPr>
            <a:endParaRPr lang="en-US">
              <a:solidFill>
                <a:srgbClr val="FFFFFF">
                  <a:lumMod val="65000"/>
                </a:srgbClr>
              </a:solidFill>
            </a:endParaRPr>
          </a:p>
        </p:txBody>
      </p:sp>
      <p:sp>
        <p:nvSpPr>
          <p:cNvPr id="5" name="Rectangle 4"/>
          <p:cNvSpPr>
            <a:spLocks noGrp="1" noChangeArrowheads="1"/>
          </p:cNvSpPr>
          <p:nvPr>
            <p:ph type="ftr" idx="11"/>
          </p:nvPr>
        </p:nvSpPr>
        <p:spPr>
          <a:ln/>
        </p:spPr>
        <p:txBody>
          <a:bodyPr/>
          <a:lstStyle>
            <a:lvl1pPr>
              <a:defRPr/>
            </a:lvl1pPr>
          </a:lstStyle>
          <a:p>
            <a:pPr>
              <a:defRPr/>
            </a:pPr>
            <a:endParaRPr lang="en-US">
              <a:solidFill>
                <a:srgbClr val="FFFFFF">
                  <a:lumMod val="65000"/>
                </a:srgbClr>
              </a:solidFill>
            </a:endParaRPr>
          </a:p>
        </p:txBody>
      </p:sp>
      <p:sp>
        <p:nvSpPr>
          <p:cNvPr id="6" name="Rectangle 5"/>
          <p:cNvSpPr>
            <a:spLocks noGrp="1" noChangeArrowheads="1"/>
          </p:cNvSpPr>
          <p:nvPr>
            <p:ph type="sldNum" idx="12"/>
          </p:nvPr>
        </p:nvSpPr>
        <p:spPr>
          <a:ln/>
        </p:spPr>
        <p:txBody>
          <a:bodyPr/>
          <a:lstStyle>
            <a:lvl1pPr>
              <a:defRPr/>
            </a:lvl1pPr>
          </a:lstStyle>
          <a:p>
            <a:pPr>
              <a:defRPr/>
            </a:pPr>
            <a:fld id="{119C8171-7B10-4481-AEC5-8542349D961D}" type="slidenum">
              <a:rPr lang="en-US">
                <a:solidFill>
                  <a:srgbClr val="FFFFFF">
                    <a:lumMod val="65000"/>
                  </a:srgbClr>
                </a:solidFill>
              </a:rPr>
              <a:pPr>
                <a:defRPr/>
              </a:pPr>
              <a:t>‹#›</a:t>
            </a:fld>
            <a:endParaRPr lang="en-US">
              <a:solidFill>
                <a:srgbClr val="FFFFFF">
                  <a:lumMod val="65000"/>
                </a:srgbClr>
              </a:solidFill>
            </a:endParaRPr>
          </a:p>
        </p:txBody>
      </p:sp>
    </p:spTree>
    <p:extLst>
      <p:ext uri="{BB962C8B-B14F-4D97-AF65-F5344CB8AC3E}">
        <p14:creationId xmlns:p14="http://schemas.microsoft.com/office/powerpoint/2010/main" val="4522835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solidFill>
                <a:srgbClr val="FFFFFF">
                  <a:lumMod val="65000"/>
                </a:srgbClr>
              </a:solidFill>
            </a:endParaRPr>
          </a:p>
        </p:txBody>
      </p:sp>
      <p:sp>
        <p:nvSpPr>
          <p:cNvPr id="3" name="Rectangle 4"/>
          <p:cNvSpPr>
            <a:spLocks noGrp="1" noChangeArrowheads="1"/>
          </p:cNvSpPr>
          <p:nvPr>
            <p:ph type="ftr" idx="11"/>
          </p:nvPr>
        </p:nvSpPr>
        <p:spPr>
          <a:ln/>
        </p:spPr>
        <p:txBody>
          <a:bodyPr/>
          <a:lstStyle>
            <a:lvl1pPr>
              <a:defRPr/>
            </a:lvl1pPr>
          </a:lstStyle>
          <a:p>
            <a:pPr>
              <a:defRPr/>
            </a:pPr>
            <a:endParaRPr lang="en-US">
              <a:solidFill>
                <a:srgbClr val="FFFFFF">
                  <a:lumMod val="65000"/>
                </a:srgbClr>
              </a:solidFill>
            </a:endParaRPr>
          </a:p>
        </p:txBody>
      </p:sp>
      <p:sp>
        <p:nvSpPr>
          <p:cNvPr id="4" name="Rectangle 5"/>
          <p:cNvSpPr>
            <a:spLocks noGrp="1" noChangeArrowheads="1"/>
          </p:cNvSpPr>
          <p:nvPr>
            <p:ph type="sldNum" idx="12"/>
          </p:nvPr>
        </p:nvSpPr>
        <p:spPr>
          <a:ln/>
        </p:spPr>
        <p:txBody>
          <a:bodyPr/>
          <a:lstStyle>
            <a:lvl1pPr>
              <a:defRPr/>
            </a:lvl1pPr>
          </a:lstStyle>
          <a:p>
            <a:pPr>
              <a:defRPr/>
            </a:pPr>
            <a:fld id="{109A781B-EADE-4FD8-8D43-BAEF00A25E59}" type="slidenum">
              <a:rPr lang="en-US">
                <a:solidFill>
                  <a:srgbClr val="FFFFFF">
                    <a:lumMod val="65000"/>
                  </a:srgbClr>
                </a:solidFill>
              </a:rPr>
              <a:pPr>
                <a:defRPr/>
              </a:pPr>
              <a:t>‹#›</a:t>
            </a:fld>
            <a:endParaRPr lang="en-US">
              <a:solidFill>
                <a:srgbClr val="FFFFFF">
                  <a:lumMod val="65000"/>
                </a:srgbClr>
              </a:solidFill>
            </a:endParaRPr>
          </a:p>
        </p:txBody>
      </p:sp>
    </p:spTree>
    <p:extLst>
      <p:ext uri="{BB962C8B-B14F-4D97-AF65-F5344CB8AC3E}">
        <p14:creationId xmlns:p14="http://schemas.microsoft.com/office/powerpoint/2010/main" val="26439246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3063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3095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287338" y="4497388"/>
            <a:ext cx="482282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600" b="1" dirty="0">
                <a:solidFill>
                  <a:srgbClr val="1D2F68"/>
                </a:solidFill>
                <a:latin typeface="Arial"/>
              </a:rPr>
              <a:t>Presented to:</a:t>
            </a:r>
          </a:p>
          <a:p>
            <a:pPr defTabSz="914400">
              <a:spcBef>
                <a:spcPct val="50000"/>
              </a:spcBef>
              <a:buClrTx/>
              <a:buSzTx/>
              <a:buFontTx/>
              <a:buNone/>
            </a:pPr>
            <a:endParaRPr lang="en-US" sz="1600" b="1" dirty="0" smtClean="0">
              <a:solidFill>
                <a:srgbClr val="1D2F68"/>
              </a:solidFill>
              <a:latin typeface="Arial"/>
            </a:endParaRPr>
          </a:p>
          <a:p>
            <a:pPr defTabSz="914400">
              <a:spcBef>
                <a:spcPct val="50000"/>
              </a:spcBef>
              <a:buClrTx/>
              <a:buSzTx/>
              <a:buFontTx/>
              <a:buNone/>
            </a:pPr>
            <a:r>
              <a:rPr lang="en-US" sz="1600" b="1" dirty="0" smtClean="0">
                <a:solidFill>
                  <a:srgbClr val="1D2F68"/>
                </a:solidFill>
                <a:latin typeface="Arial"/>
              </a:rPr>
              <a:t>By</a:t>
            </a:r>
            <a:r>
              <a:rPr lang="en-US" sz="1600" b="1" dirty="0">
                <a:solidFill>
                  <a:srgbClr val="1D2F68"/>
                </a:solidFill>
                <a:latin typeface="Arial"/>
              </a:rPr>
              <a:t>:</a:t>
            </a:r>
          </a:p>
          <a:p>
            <a:pPr defTabSz="914400">
              <a:spcBef>
                <a:spcPct val="50000"/>
              </a:spcBef>
              <a:buClrTx/>
              <a:buSzTx/>
              <a:buFontTx/>
              <a:buNone/>
            </a:pPr>
            <a:endParaRPr lang="en-US" sz="1600" b="1" dirty="0" smtClean="0">
              <a:solidFill>
                <a:srgbClr val="1D2F68"/>
              </a:solidFill>
              <a:latin typeface="Arial"/>
            </a:endParaRPr>
          </a:p>
          <a:p>
            <a:pPr defTabSz="914400">
              <a:spcBef>
                <a:spcPct val="50000"/>
              </a:spcBef>
              <a:buClrTx/>
              <a:buSzTx/>
              <a:buFontTx/>
              <a:buNone/>
            </a:pPr>
            <a:r>
              <a:rPr lang="en-US" sz="1600" b="1" dirty="0" smtClean="0">
                <a:solidFill>
                  <a:srgbClr val="1D2F68"/>
                </a:solidFill>
                <a:latin typeface="Arial"/>
              </a:rPr>
              <a:t>Date</a:t>
            </a:r>
            <a:r>
              <a:rPr lang="en-US" sz="1600" b="1" dirty="0">
                <a:solidFill>
                  <a:srgbClr val="1D2F68"/>
                </a:solidFill>
                <a:latin typeface="Arial"/>
              </a:rPr>
              <a:t>:</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800" b="1" dirty="0">
                  <a:solidFill>
                    <a:srgbClr val="FFFFFF"/>
                  </a:solidFill>
                  <a:latin typeface="Arial"/>
                </a:rPr>
                <a:t>Federal Aviation</a:t>
              </a:r>
            </a:p>
            <a:p>
              <a:pPr defTabSz="914400">
                <a:lnSpc>
                  <a:spcPct val="85000"/>
                </a:lnSpc>
                <a:buClrTx/>
                <a:buSzTx/>
                <a:buFontTx/>
                <a:buNone/>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26085065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5300" y="1384301"/>
            <a:ext cx="8050213" cy="45148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6369149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w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wmf"/><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spcBef>
                <a:spcPct val="50000"/>
              </a:spcBef>
              <a:buClrTx/>
              <a:buSzTx/>
              <a:buFontTx/>
              <a:buChar char="•"/>
            </a:pPr>
            <a:endParaRPr lang="en-US">
              <a:solidFill>
                <a:srgbClr val="000000"/>
              </a:solidFill>
              <a:latin typeface="Arial" charset="0"/>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914400">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914400">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914400">
              <a:buClrTx/>
              <a:buSzTx/>
            </a:pPr>
            <a:fld id="{74438B1A-AF1B-4C8B-993E-1BADE62A2451}" type="slidenum">
              <a:rPr lang="en-US" smtClean="0">
                <a:solidFill>
                  <a:srgbClr val="FFFFFF">
                    <a:lumMod val="65000"/>
                  </a:srgbClr>
                </a:solidFill>
              </a:rPr>
              <a:pPr defTabSz="914400">
                <a:buClrTx/>
                <a:buSzTx/>
              </a:pPr>
              <a:t>‹#›</a:t>
            </a:fld>
            <a:endParaRPr lang="en-US" dirty="0">
              <a:solidFill>
                <a:srgbClr val="FFFFFF">
                  <a:lumMod val="65000"/>
                </a:srgbClr>
              </a:solidFill>
            </a:endParaRPr>
          </a:p>
        </p:txBody>
      </p:sp>
      <p:grpSp>
        <p:nvGrpSpPr>
          <p:cNvPr id="56345" name="Group 25"/>
          <p:cNvGrpSpPr>
            <a:grpSpLocks/>
          </p:cNvGrpSpPr>
          <p:nvPr/>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b="1" dirty="0">
                <a:solidFill>
                  <a:srgbClr val="C0C0C0"/>
                </a:solidFill>
                <a:latin typeface="Arial" charset="0"/>
              </a:rPr>
              <a:t>&lt;Presentation Title – Change on Master Slide&gt;</a:t>
            </a:r>
            <a:endParaRPr lang="en-US" sz="1200" dirty="0">
              <a:solidFill>
                <a:srgbClr val="C0C0C0"/>
              </a:solidFill>
              <a:latin typeface="Arial" charset="0"/>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dirty="0">
                <a:solidFill>
                  <a:srgbClr val="C0C0C0"/>
                </a:solidFill>
                <a:latin typeface="Arial" charset="0"/>
              </a:rPr>
              <a:t>&lt;Date of Presentation – Change on Master Slide&gt;</a:t>
            </a:r>
          </a:p>
        </p:txBody>
      </p:sp>
    </p:spTree>
    <p:extLst>
      <p:ext uri="{BB962C8B-B14F-4D97-AF65-F5344CB8AC3E}">
        <p14:creationId xmlns:p14="http://schemas.microsoft.com/office/powerpoint/2010/main" val="2777028100"/>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79" r:id="rId3"/>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spcBef>
                <a:spcPct val="50000"/>
              </a:spcBef>
              <a:buClrTx/>
              <a:buSzTx/>
              <a:buFontTx/>
              <a:buChar char="•"/>
            </a:pPr>
            <a:endParaRPr lang="en-US">
              <a:solidFill>
                <a:srgbClr val="000000"/>
              </a:solidFill>
              <a:latin typeface="Arial" charset="0"/>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914400">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914400">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914400">
              <a:buClrTx/>
              <a:buSzTx/>
            </a:pPr>
            <a:fld id="{74438B1A-AF1B-4C8B-993E-1BADE62A2451}" type="slidenum">
              <a:rPr lang="en-US" smtClean="0">
                <a:solidFill>
                  <a:srgbClr val="FFFFFF">
                    <a:lumMod val="65000"/>
                  </a:srgbClr>
                </a:solidFill>
              </a:rPr>
              <a:pPr defTabSz="914400">
                <a:buClrTx/>
                <a:buSzTx/>
              </a:pPr>
              <a:t>‹#›</a:t>
            </a:fld>
            <a:endParaRPr lang="en-US" dirty="0">
              <a:solidFill>
                <a:srgbClr val="FFFFFF">
                  <a:lumMod val="65000"/>
                </a:srgbClr>
              </a:solidFill>
            </a:endParaRPr>
          </a:p>
        </p:txBody>
      </p:sp>
      <p:grpSp>
        <p:nvGrpSpPr>
          <p:cNvPr id="56345" name="Group 25"/>
          <p:cNvGrpSpPr>
            <a:grpSpLocks/>
          </p:cNvGrpSpPr>
          <p:nvPr/>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b="1" dirty="0">
                <a:solidFill>
                  <a:srgbClr val="C0C0C0"/>
                </a:solidFill>
                <a:latin typeface="Arial" charset="0"/>
              </a:rPr>
              <a:t>&lt;Presentation Title – Change on Master Slide&gt;</a:t>
            </a:r>
            <a:endParaRPr lang="en-US" sz="1200" dirty="0">
              <a:solidFill>
                <a:srgbClr val="C0C0C0"/>
              </a:solidFill>
              <a:latin typeface="Arial" charset="0"/>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dirty="0">
                <a:solidFill>
                  <a:srgbClr val="C0C0C0"/>
                </a:solidFill>
                <a:latin typeface="Arial" charset="0"/>
              </a:rPr>
              <a:t>&lt;Date of Presentation – Change on Master Slide&gt;</a:t>
            </a:r>
          </a:p>
        </p:txBody>
      </p:sp>
    </p:spTree>
    <p:extLst>
      <p:ext uri="{BB962C8B-B14F-4D97-AF65-F5344CB8AC3E}">
        <p14:creationId xmlns:p14="http://schemas.microsoft.com/office/powerpoint/2010/main" val="144215498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spcBef>
                <a:spcPct val="50000"/>
              </a:spcBef>
              <a:buClrTx/>
              <a:buSzTx/>
              <a:buFontTx/>
              <a:buChar char="•"/>
            </a:pPr>
            <a:endParaRPr lang="en-US" dirty="0">
              <a:solidFill>
                <a:srgbClr val="000000"/>
              </a:solidFill>
              <a:latin typeface="Aria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Select to edit master title</a:t>
            </a:r>
          </a:p>
        </p:txBody>
      </p:sp>
      <p:sp>
        <p:nvSpPr>
          <p:cNvPr id="56328" name="Rectangle 8"/>
          <p:cNvSpPr>
            <a:spLocks noGrp="1" noChangeArrowheads="1"/>
          </p:cNvSpPr>
          <p:nvPr>
            <p:ph type="body" idx="1"/>
          </p:nvPr>
        </p:nvSpPr>
        <p:spPr bwMode="auto">
          <a:xfrm>
            <a:off x="495300" y="1384300"/>
            <a:ext cx="8050213" cy="451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914400">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914400">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914400">
              <a:buClrTx/>
              <a:buSzTx/>
            </a:pPr>
            <a:fld id="{74438B1A-AF1B-4C8B-993E-1BADE62A2451}" type="slidenum">
              <a:rPr lang="en-US" smtClean="0">
                <a:solidFill>
                  <a:srgbClr val="FFFFFF">
                    <a:lumMod val="65000"/>
                  </a:srgbClr>
                </a:solidFill>
              </a:rPr>
              <a:pPr defTabSz="914400">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a:rPr>
                <a:t>Federal Aviation</a:t>
              </a:r>
            </a:p>
            <a:p>
              <a:pPr defTabSz="914400">
                <a:lnSpc>
                  <a:spcPct val="85000"/>
                </a:lnSpc>
                <a:buClrTx/>
                <a:buSzTx/>
                <a:buFontTx/>
                <a:buNone/>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buClrTx/>
              <a:buSzTx/>
              <a:buFontTx/>
              <a:buNone/>
            </a:pPr>
            <a:r>
              <a:rPr lang="en-US" sz="1200" dirty="0">
                <a:solidFill>
                  <a:srgbClr val="C0C0C0"/>
                </a:solidFill>
                <a:latin typeface="Arial"/>
              </a:rPr>
              <a:t>&lt;Date of Presentation – Change on Master Slide&gt;</a:t>
            </a:r>
          </a:p>
        </p:txBody>
      </p:sp>
      <p:pic>
        <p:nvPicPr>
          <p:cNvPr id="13" name="Picture 2"/>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14788" t="3225" r="14344" b="42234"/>
          <a:stretch/>
        </p:blipFill>
        <p:spPr bwMode="auto">
          <a:xfrm>
            <a:off x="7692833" y="306745"/>
            <a:ext cx="1274608" cy="65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14567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effectLst>
            <a:outerShdw blurRad="38100" dist="38100" dir="2700000" algn="tl">
              <a:srgbClr val="000000">
                <a:alpha val="43137"/>
              </a:srgbClr>
            </a:outerShdw>
          </a:effectLst>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a:buClrTx/>
              <a:buSzTx/>
              <a:buFontTx/>
              <a:buNone/>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a:buClrTx/>
              <a:buSzTx/>
              <a:buFontTx/>
              <a:buNone/>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a:buClrTx/>
              <a:buSzTx/>
              <a:buFontTx/>
              <a:buNone/>
              <a:defRPr/>
            </a:pPr>
            <a:fld id="{E4D5FB57-8EDC-4916-B6AD-A954BD81EDEB}" type="slidenum">
              <a:rPr lang="en-US">
                <a:solidFill>
                  <a:srgbClr val="000000"/>
                </a:solidFill>
                <a:latin typeface="Arial" charset="0"/>
              </a:rPr>
              <a:pPr defTabSz="914400">
                <a:buClrTx/>
                <a:buSzTx/>
                <a:buFontTx/>
                <a:buNone/>
                <a:defRPr/>
              </a:pPr>
              <a:t>‹#›</a:t>
            </a:fld>
            <a:endParaRPr lang="en-US">
              <a:solidFill>
                <a:srgbClr val="000000"/>
              </a:solidFill>
              <a:latin typeface="Arial" charset="0"/>
            </a:endParaRPr>
          </a:p>
        </p:txBody>
      </p:sp>
    </p:spTree>
    <p:extLst>
      <p:ext uri="{BB962C8B-B14F-4D97-AF65-F5344CB8AC3E}">
        <p14:creationId xmlns:p14="http://schemas.microsoft.com/office/powerpoint/2010/main" val="23458392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jpeg"/><Relationship Id="rId5" Type="http://schemas.microsoft.com/office/2007/relationships/hdphoto" Target="../media/hdphoto1.wdp"/><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url=http://www.poegroupadvisors.com/blog/&amp;rct=j&amp;frm=1&amp;q=&amp;esrc=s&amp;sa=U&amp;ei=O6TbU_CZI6XfsATbn4LwBg&amp;ved=0CCQQ9QEwBw&amp;usg=AFQjCNFg2FnxbZH1W02iI4khgCSCyE5OM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www.danpontefract.com/wp-content/uploads/2013/02/decision.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ctrTitle"/>
          </p:nvPr>
        </p:nvSpPr>
        <p:spPr/>
        <p:txBody>
          <a:bodyPr/>
          <a:lstStyle/>
          <a:p>
            <a:r>
              <a:rPr lang="en-US" dirty="0" smtClean="0">
                <a:solidFill>
                  <a:srgbClr val="0033CC"/>
                </a:solidFill>
                <a:effectLst>
                  <a:outerShdw blurRad="38100" dist="38100" dir="2700000" algn="tl">
                    <a:srgbClr val="000000">
                      <a:alpha val="43137"/>
                    </a:srgbClr>
                  </a:outerShdw>
                </a:effectLst>
              </a:rPr>
              <a:t>Airport Technology R&amp;D Branch</a:t>
            </a:r>
          </a:p>
        </p:txBody>
      </p:sp>
      <p:sp>
        <p:nvSpPr>
          <p:cNvPr id="4098" name="Rectangle 2"/>
          <p:cNvSpPr>
            <a:spLocks noGrp="1" noChangeArrowheads="1"/>
          </p:cNvSpPr>
          <p:nvPr>
            <p:ph type="subTitle" idx="1"/>
          </p:nvPr>
        </p:nvSpPr>
        <p:spPr>
          <a:xfrm>
            <a:off x="457200" y="2819400"/>
            <a:ext cx="4951412" cy="1371600"/>
          </a:xfrm>
        </p:spPr>
        <p:txBody>
          <a:bodyPr lIns="90000" tIns="46800" rIns="90000" bIns="46800"/>
          <a:lstStyle/>
          <a:p>
            <a:pPr marL="0" indent="0" eaLnBrk="1" hangingPunct="1">
              <a:lnSpc>
                <a:spcPct val="80000"/>
              </a:lnSpc>
              <a:spcBef>
                <a:spcPts val="800"/>
              </a:spcBef>
              <a:buClr>
                <a:srgbClr val="FFCC00"/>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400" dirty="0" smtClean="0">
              <a:solidFill>
                <a:schemeClr val="tx1"/>
              </a:solidFill>
              <a:effectLst>
                <a:outerShdw blurRad="38100" dist="38100" dir="2700000" algn="tl">
                  <a:srgbClr val="000000">
                    <a:alpha val="43137"/>
                  </a:srgbClr>
                </a:outerShdw>
              </a:effectLst>
            </a:endParaRPr>
          </a:p>
          <a:p>
            <a:pPr marL="0" indent="0" eaLnBrk="1" hangingPunct="1">
              <a:lnSpc>
                <a:spcPct val="80000"/>
              </a:lnSpc>
              <a:spcBef>
                <a:spcPts val="800"/>
              </a:spcBef>
              <a:buClr>
                <a:srgbClr val="FFCC00"/>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smtClean="0">
                <a:solidFill>
                  <a:schemeClr val="tx1"/>
                </a:solidFill>
                <a:effectLst>
                  <a:outerShdw blurRad="38100" dist="38100" dir="2700000" algn="tl">
                    <a:srgbClr val="000000">
                      <a:alpha val="43137"/>
                    </a:srgbClr>
                  </a:outerShdw>
                </a:effectLst>
              </a:rPr>
              <a:t>Wildlife Hazard Mitigation R&amp;D</a:t>
            </a:r>
          </a:p>
          <a:p>
            <a:pPr marL="0" indent="0" eaLnBrk="1" hangingPunct="1">
              <a:lnSpc>
                <a:spcPct val="80000"/>
              </a:lnSpc>
              <a:spcBef>
                <a:spcPts val="800"/>
              </a:spcBef>
              <a:buClr>
                <a:srgbClr val="FFCC00"/>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400" dirty="0" smtClean="0">
              <a:solidFill>
                <a:schemeClr val="tx1"/>
              </a:solidFill>
              <a:effectLst>
                <a:outerShdw blurRad="38100" dist="38100" dir="2700000" algn="tl">
                  <a:srgbClr val="000000">
                    <a:alpha val="43137"/>
                  </a:srgbClr>
                </a:outerShdw>
              </a:effectLst>
            </a:endParaRPr>
          </a:p>
          <a:p>
            <a:pPr marL="0" indent="0" eaLnBrk="1" hangingPunct="1">
              <a:lnSpc>
                <a:spcPct val="80000"/>
              </a:lnSpc>
              <a:spcBef>
                <a:spcPts val="800"/>
              </a:spcBef>
              <a:buClr>
                <a:srgbClr val="FFCC00"/>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400" dirty="0" smtClean="0">
              <a:solidFill>
                <a:schemeClr val="tx1"/>
              </a:solidFill>
              <a:effectLst>
                <a:outerShdw blurRad="38100" dist="38100" dir="2700000" algn="tl">
                  <a:srgbClr val="000000">
                    <a:alpha val="43137"/>
                  </a:srgbClr>
                </a:outerShdw>
              </a:effectLst>
            </a:endParaRPr>
          </a:p>
        </p:txBody>
      </p:sp>
      <p:sp>
        <p:nvSpPr>
          <p:cNvPr id="4099" name="Text Box 3"/>
          <p:cNvSpPr txBox="1">
            <a:spLocks noChangeArrowheads="1"/>
          </p:cNvSpPr>
          <p:nvPr/>
        </p:nvSpPr>
        <p:spPr bwMode="auto">
          <a:xfrm>
            <a:off x="1725168" y="4401312"/>
            <a:ext cx="380841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5pPr>
            <a:lvl6pPr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6pPr>
            <a:lvl7pPr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7pPr>
            <a:lvl8pPr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8pPr>
            <a:lvl9pPr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9pPr>
          </a:lstStyle>
          <a:p>
            <a:pPr>
              <a:spcBef>
                <a:spcPts val="1000"/>
              </a:spcBef>
              <a:buClr>
                <a:srgbClr val="FFFFFF"/>
              </a:buClr>
              <a:buFont typeface="Arial" pitchFamily="34" charset="0"/>
              <a:buNone/>
              <a:defRPr/>
            </a:pPr>
            <a:r>
              <a:rPr lang="en-US" sz="1600" b="1" dirty="0" smtClean="0">
                <a:solidFill>
                  <a:srgbClr val="002060"/>
                </a:solidFill>
                <a:latin typeface="Arial" pitchFamily="34" charset="0"/>
              </a:rPr>
              <a:t>REDAC Subcommittee</a:t>
            </a:r>
            <a:r>
              <a:rPr lang="en-US" b="1" dirty="0" smtClean="0">
                <a:solidFill>
                  <a:srgbClr val="002060"/>
                </a:solidFill>
              </a:rPr>
              <a:t> </a:t>
            </a:r>
          </a:p>
        </p:txBody>
      </p:sp>
      <p:sp>
        <p:nvSpPr>
          <p:cNvPr id="4100" name="Text Box 4"/>
          <p:cNvSpPr txBox="1">
            <a:spLocks noChangeArrowheads="1"/>
          </p:cNvSpPr>
          <p:nvPr/>
        </p:nvSpPr>
        <p:spPr bwMode="auto">
          <a:xfrm>
            <a:off x="941388" y="4908959"/>
            <a:ext cx="3783012" cy="6536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5pPr>
            <a:lvl6pPr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6pPr>
            <a:lvl7pPr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7pPr>
            <a:lvl8pPr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8pPr>
            <a:lvl9pPr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8" charset="0"/>
              </a:defRPr>
            </a:lvl9pPr>
          </a:lstStyle>
          <a:p>
            <a:pPr>
              <a:spcBef>
                <a:spcPts val="1000"/>
              </a:spcBef>
              <a:buClr>
                <a:srgbClr val="FFFFFF"/>
              </a:buClr>
              <a:buFont typeface="Arial" pitchFamily="34" charset="0"/>
              <a:buNone/>
              <a:defRPr/>
            </a:pPr>
            <a:r>
              <a:rPr lang="en-US" sz="1400" b="1" dirty="0" smtClean="0">
                <a:solidFill>
                  <a:srgbClr val="172977"/>
                </a:solidFill>
                <a:latin typeface="Arial" pitchFamily="34" charset="0"/>
              </a:rPr>
              <a:t>Jim Patterson (for Ryan King) </a:t>
            </a:r>
          </a:p>
          <a:p>
            <a:pPr>
              <a:spcBef>
                <a:spcPts val="1000"/>
              </a:spcBef>
              <a:buClr>
                <a:srgbClr val="FFFFFF"/>
              </a:buClr>
              <a:buFont typeface="Arial" pitchFamily="34" charset="0"/>
              <a:buNone/>
              <a:defRPr/>
            </a:pPr>
            <a:r>
              <a:rPr lang="en-US" sz="1400" b="1" dirty="0" smtClean="0">
                <a:solidFill>
                  <a:srgbClr val="172977"/>
                </a:solidFill>
                <a:latin typeface="Arial" pitchFamily="34" charset="0"/>
              </a:rPr>
              <a:t>August 12, 2014</a:t>
            </a:r>
            <a:endParaRPr lang="en-US" sz="1400" b="1" dirty="0">
              <a:solidFill>
                <a:srgbClr val="172977"/>
              </a:solidFill>
              <a:latin typeface="Arial" pitchFamily="34" charset="0"/>
            </a:endParaRPr>
          </a:p>
        </p:txBody>
      </p:sp>
      <p:sp>
        <p:nvSpPr>
          <p:cNvPr id="6" name="Rectangle 2"/>
          <p:cNvSpPr txBox="1">
            <a:spLocks noChangeArrowheads="1"/>
          </p:cNvSpPr>
          <p:nvPr/>
        </p:nvSpPr>
        <p:spPr bwMode="auto">
          <a:xfrm>
            <a:off x="533400" y="1676400"/>
            <a:ext cx="495141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0" indent="0" algn="l" rtl="0" fontAlgn="base">
              <a:spcBef>
                <a:spcPct val="20000"/>
              </a:spcBef>
              <a:spcAft>
                <a:spcPct val="0"/>
              </a:spcAft>
              <a:buFontTx/>
              <a:buNone/>
              <a:defRPr sz="3200" b="1">
                <a:solidFill>
                  <a:schemeClr val="bg2"/>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80000"/>
              </a:lnSpc>
              <a:spcBef>
                <a:spcPts val="800"/>
              </a:spcBef>
              <a:buClr>
                <a:srgbClr val="FFCC00"/>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dirty="0" smtClean="0">
              <a:solidFill>
                <a:schemeClr val="tx1"/>
              </a:solidFill>
              <a:effectLst>
                <a:outerShdw blurRad="38100" dist="38100" dir="2700000" algn="tl">
                  <a:srgbClr val="000000">
                    <a:alpha val="43137"/>
                  </a:srgbClr>
                </a:outerShdw>
              </a:effectLst>
            </a:endParaRPr>
          </a:p>
          <a:p>
            <a:pPr>
              <a:lnSpc>
                <a:spcPct val="80000"/>
              </a:lnSpc>
              <a:spcBef>
                <a:spcPts val="800"/>
              </a:spcBef>
              <a:buClr>
                <a:srgbClr val="FFCC00"/>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dirty="0" smtClean="0">
                <a:solidFill>
                  <a:srgbClr val="C00000"/>
                </a:solidFill>
                <a:effectLst>
                  <a:outerShdw blurRad="38100" dist="38100" dir="2700000" algn="tl">
                    <a:srgbClr val="000000">
                      <a:alpha val="43137"/>
                    </a:srgbClr>
                  </a:outerShdw>
                </a:effectLst>
              </a:rPr>
              <a:t>Airport Safety Section</a:t>
            </a:r>
          </a:p>
          <a:p>
            <a:pPr>
              <a:lnSpc>
                <a:spcPct val="80000"/>
              </a:lnSpc>
              <a:spcBef>
                <a:spcPts val="800"/>
              </a:spcBef>
              <a:buClr>
                <a:srgbClr val="FFCC00"/>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2400" dirty="0" smtClean="0">
              <a:solidFill>
                <a:schemeClr val="tx1"/>
              </a:solidFill>
              <a:effectLst>
                <a:outerShdw blurRad="38100" dist="38100" dir="2700000" algn="tl">
                  <a:srgbClr val="000000">
                    <a:alpha val="43137"/>
                  </a:srgbClr>
                </a:outerShdw>
              </a:effectLst>
            </a:endParaRPr>
          </a:p>
          <a:p>
            <a:pPr>
              <a:lnSpc>
                <a:spcPct val="80000"/>
              </a:lnSpc>
              <a:spcBef>
                <a:spcPts val="800"/>
              </a:spcBef>
              <a:buClr>
                <a:srgbClr val="FFCC00"/>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dirty="0" smtClean="0">
              <a:solidFill>
                <a:schemeClr val="tx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WiSC</a:t>
            </a:r>
            <a:r>
              <a:rPr lang="en-US" dirty="0" smtClean="0"/>
              <a:t> Improvements</a:t>
            </a:r>
            <a:endParaRPr lang="en-US" dirty="0"/>
          </a:p>
        </p:txBody>
      </p:sp>
      <p:sp>
        <p:nvSpPr>
          <p:cNvPr id="3" name="Content Placeholder 2"/>
          <p:cNvSpPr>
            <a:spLocks noGrp="1"/>
          </p:cNvSpPr>
          <p:nvPr>
            <p:ph idx="1"/>
          </p:nvPr>
        </p:nvSpPr>
        <p:spPr>
          <a:xfrm>
            <a:off x="495300" y="1371600"/>
            <a:ext cx="8050213" cy="4391025"/>
          </a:xfrm>
        </p:spPr>
        <p:txBody>
          <a:bodyPr/>
          <a:lstStyle/>
          <a:p>
            <a:pPr marL="0" indent="0">
              <a:buNone/>
            </a:pPr>
            <a:r>
              <a:rPr lang="en-US" sz="2000" dirty="0"/>
              <a:t>The research team anticipates that </a:t>
            </a:r>
            <a:r>
              <a:rPr lang="en-US" sz="2000" dirty="0" err="1"/>
              <a:t>WiSC</a:t>
            </a:r>
            <a:r>
              <a:rPr lang="en-US" sz="2000" dirty="0"/>
              <a:t> will improve ATC operations in the following ways</a:t>
            </a:r>
            <a:r>
              <a:rPr lang="en-US" sz="2000" b="0" dirty="0"/>
              <a:t>:</a:t>
            </a:r>
          </a:p>
          <a:p>
            <a:pPr lvl="0"/>
            <a:r>
              <a:rPr lang="en-US" sz="2000" b="0" dirty="0"/>
              <a:t>Improved safety due to reduced aircraft-bird strike incidents,</a:t>
            </a:r>
          </a:p>
          <a:p>
            <a:pPr lvl="0"/>
            <a:r>
              <a:rPr lang="en-US" sz="2000" b="0" dirty="0"/>
              <a:t>Reduced aircraft, equipment, and property damage due to reduced aircraft-bird strike incidents,</a:t>
            </a:r>
          </a:p>
          <a:p>
            <a:pPr lvl="0"/>
            <a:r>
              <a:rPr lang="en-US" sz="2000" b="0" dirty="0"/>
              <a:t>Increased situational awareness for controllers and pilots, particularly through improved localization of bird threats,</a:t>
            </a:r>
          </a:p>
          <a:p>
            <a:pPr lvl="0"/>
            <a:r>
              <a:rPr lang="en-US" sz="2000" b="0" dirty="0"/>
              <a:t>Reduced need for controller visual monitoring of avian activity due to the availability of radar to identify these threats,</a:t>
            </a:r>
          </a:p>
          <a:p>
            <a:pPr lvl="0"/>
            <a:r>
              <a:rPr lang="en-US" sz="2000" b="0" dirty="0"/>
              <a:t>Higher controller confidence in avian threat information due to enhanced up-to-date, radar- based data, and the</a:t>
            </a:r>
          </a:p>
          <a:p>
            <a:pPr lvl="0"/>
            <a:r>
              <a:rPr lang="en-US" sz="2000" b="0" dirty="0"/>
              <a:t>Potential to leverage enhanced decision support to aid controllers’ in identifying legitimate bird strike hazard conditions.</a:t>
            </a:r>
          </a:p>
          <a:p>
            <a:endParaRPr lang="en-US" sz="2000" b="0" dirty="0"/>
          </a:p>
        </p:txBody>
      </p:sp>
      <p:sp>
        <p:nvSpPr>
          <p:cNvPr id="4" name="Slide Number Placeholder 3"/>
          <p:cNvSpPr>
            <a:spLocks noGrp="1"/>
          </p:cNvSpPr>
          <p:nvPr>
            <p:ph type="sldNum" idx="12"/>
          </p:nvPr>
        </p:nvSpPr>
        <p:spPr/>
        <p:txBody>
          <a:bodyPr/>
          <a:lstStyle/>
          <a:p>
            <a:pPr>
              <a:defRPr/>
            </a:pPr>
            <a:fld id="{119C8171-7B10-4481-AEC5-8542349D961D}" type="slidenum">
              <a:rPr lang="en-US" smtClean="0"/>
              <a:pPr>
                <a:defRPr/>
              </a:pPr>
              <a:t>10</a:t>
            </a:fld>
            <a:endParaRPr lang="en-US"/>
          </a:p>
        </p:txBody>
      </p:sp>
    </p:spTree>
    <p:extLst>
      <p:ext uri="{BB962C8B-B14F-4D97-AF65-F5344CB8AC3E}">
        <p14:creationId xmlns:p14="http://schemas.microsoft.com/office/powerpoint/2010/main" val="1659690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Turf and Tortoises</a:t>
            </a:r>
            <a:br>
              <a:rPr lang="en-US" dirty="0" smtClean="0"/>
            </a:br>
            <a:r>
              <a:rPr lang="en-US" sz="2400" dirty="0" smtClean="0">
                <a:solidFill>
                  <a:srgbClr val="C00000"/>
                </a:solidFill>
              </a:rPr>
              <a:t>Sanford-Orlando International Airport</a:t>
            </a:r>
            <a:endParaRPr lang="en-US" sz="2400" dirty="0">
              <a:solidFill>
                <a:srgbClr val="C00000"/>
              </a:solidFill>
            </a:endParaRPr>
          </a:p>
        </p:txBody>
      </p:sp>
      <p:sp>
        <p:nvSpPr>
          <p:cNvPr id="3" name="Content Placeholder 2"/>
          <p:cNvSpPr>
            <a:spLocks noGrp="1"/>
          </p:cNvSpPr>
          <p:nvPr>
            <p:ph idx="1"/>
          </p:nvPr>
        </p:nvSpPr>
        <p:spPr/>
        <p:txBody>
          <a:bodyPr/>
          <a:lstStyle/>
          <a:p>
            <a:r>
              <a:rPr lang="en-US" dirty="0" smtClean="0"/>
              <a:t>Objectives</a:t>
            </a:r>
          </a:p>
          <a:p>
            <a:pPr lvl="1"/>
            <a:r>
              <a:rPr lang="en-US" dirty="0" smtClean="0"/>
              <a:t>To assess suitability of artificial turf to dissuade gopher tortoises from burrowing in the RSA</a:t>
            </a:r>
          </a:p>
          <a:p>
            <a:pPr lvl="1"/>
            <a:r>
              <a:rPr lang="en-US" dirty="0" smtClean="0"/>
              <a:t>To assess the durability of artificial turf in the RSA when exposed to vehicular traffic including ARFF trucks, OPS trucks and high pressure (185psi) braked aircraft tires.</a:t>
            </a:r>
          </a:p>
          <a:p>
            <a:pPr lvl="1"/>
            <a:endParaRPr lang="en-US" dirty="0"/>
          </a:p>
          <a:p>
            <a:pPr lvl="1"/>
            <a:endParaRPr lang="en-US" dirty="0"/>
          </a:p>
        </p:txBody>
      </p:sp>
      <p:sp>
        <p:nvSpPr>
          <p:cNvPr id="4" name="Slide Number Placeholder 3"/>
          <p:cNvSpPr>
            <a:spLocks noGrp="1"/>
          </p:cNvSpPr>
          <p:nvPr>
            <p:ph type="sldNum" idx="12"/>
          </p:nvPr>
        </p:nvSpPr>
        <p:spPr/>
        <p:txBody>
          <a:bodyPr/>
          <a:lstStyle/>
          <a:p>
            <a:pPr>
              <a:defRPr/>
            </a:pPr>
            <a:fld id="{119C8171-7B10-4481-AEC5-8542349D961D}" type="slidenum">
              <a:rPr lang="en-US" smtClean="0"/>
              <a:pPr>
                <a:defRPr/>
              </a:pPr>
              <a:t>11</a:t>
            </a:fld>
            <a:endParaRPr lang="en-US"/>
          </a:p>
        </p:txBody>
      </p:sp>
      <p:pic>
        <p:nvPicPr>
          <p:cNvPr id="1026" name="Picture 2" descr="http://www.orlandosanfordairport.com/images/mb-ter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900" y="4724400"/>
            <a:ext cx="5753100" cy="1317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036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71247" y="160238"/>
            <a:ext cx="2057400" cy="914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6224588" y="2209800"/>
            <a:ext cx="0" cy="41148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980471" y="30976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980471" y="538360"/>
            <a:ext cx="152400" cy="152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980471" y="766960"/>
            <a:ext cx="1524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6" name="TextBox 2"/>
          <p:cNvSpPr txBox="1">
            <a:spLocks noChangeArrowheads="1"/>
          </p:cNvSpPr>
          <p:nvPr/>
        </p:nvSpPr>
        <p:spPr bwMode="auto">
          <a:xfrm>
            <a:off x="7151921" y="231973"/>
            <a:ext cx="14960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400" dirty="0"/>
              <a:t>Acceleration </a:t>
            </a:r>
            <a:r>
              <a:rPr lang="en-US" sz="1400" dirty="0" smtClean="0"/>
              <a:t>Zone</a:t>
            </a:r>
            <a:endParaRPr lang="en-US" sz="1400" dirty="0"/>
          </a:p>
        </p:txBody>
      </p:sp>
      <p:sp>
        <p:nvSpPr>
          <p:cNvPr id="4107" name="TextBox 18"/>
          <p:cNvSpPr txBox="1">
            <a:spLocks noChangeArrowheads="1"/>
          </p:cNvSpPr>
          <p:nvPr/>
        </p:nvSpPr>
        <p:spPr bwMode="auto">
          <a:xfrm>
            <a:off x="7132871" y="690760"/>
            <a:ext cx="1516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400" dirty="0" smtClean="0"/>
              <a:t>Deceleration Zone</a:t>
            </a:r>
            <a:endParaRPr lang="en-US" sz="1400" dirty="0"/>
          </a:p>
        </p:txBody>
      </p:sp>
      <p:sp>
        <p:nvSpPr>
          <p:cNvPr id="4108" name="TextBox 19"/>
          <p:cNvSpPr txBox="1">
            <a:spLocks noChangeArrowheads="1"/>
          </p:cNvSpPr>
          <p:nvPr/>
        </p:nvSpPr>
        <p:spPr bwMode="auto">
          <a:xfrm>
            <a:off x="7132871" y="458985"/>
            <a:ext cx="17315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1400" dirty="0" smtClean="0"/>
              <a:t>Maintain Speed Zone</a:t>
            </a:r>
            <a:endParaRPr lang="en-US" sz="1400" dirty="0"/>
          </a:p>
        </p:txBody>
      </p:sp>
      <p:sp>
        <p:nvSpPr>
          <p:cNvPr id="4109" name="Title 8"/>
          <p:cNvSpPr>
            <a:spLocks noGrp="1"/>
          </p:cNvSpPr>
          <p:nvPr>
            <p:ph type="title"/>
          </p:nvPr>
        </p:nvSpPr>
        <p:spPr>
          <a:xfrm>
            <a:off x="457200" y="152400"/>
            <a:ext cx="5486400" cy="877888"/>
          </a:xfrm>
        </p:spPr>
        <p:txBody>
          <a:bodyPr/>
          <a:lstStyle/>
          <a:p>
            <a:pPr algn="l"/>
            <a:r>
              <a:rPr lang="en-US" sz="3200" dirty="0" smtClean="0"/>
              <a:t>Test Lane Configurations</a:t>
            </a:r>
            <a:endParaRPr lang="en-US" sz="3200" dirty="0" smtClean="0"/>
          </a:p>
        </p:txBody>
      </p:sp>
      <p:grpSp>
        <p:nvGrpSpPr>
          <p:cNvPr id="6" name="Group 5"/>
          <p:cNvGrpSpPr/>
          <p:nvPr/>
        </p:nvGrpSpPr>
        <p:grpSpPr>
          <a:xfrm>
            <a:off x="762000" y="1331107"/>
            <a:ext cx="7697641" cy="4561927"/>
            <a:chOff x="193675" y="1447800"/>
            <a:chExt cx="8756650" cy="5189538"/>
          </a:xfrm>
        </p:grpSpPr>
        <p:pic>
          <p:nvPicPr>
            <p:cNvPr id="40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675" y="1447800"/>
              <a:ext cx="8756650" cy="5189538"/>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Rectangle 20"/>
            <p:cNvSpPr/>
            <p:nvPr/>
          </p:nvSpPr>
          <p:spPr bwMode="auto">
            <a:xfrm rot="16200000">
              <a:off x="109212" y="4618831"/>
              <a:ext cx="2362200" cy="1506537"/>
            </a:xfrm>
            <a:prstGeom prst="rect">
              <a:avLst/>
            </a:prstGeom>
            <a:solidFill>
              <a:srgbClr val="007635">
                <a:alpha val="38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000" dirty="0">
                <a:ln>
                  <a:solidFill>
                    <a:schemeClr val="tx1"/>
                  </a:solidFill>
                </a:ln>
                <a:solidFill>
                  <a:srgbClr val="000000"/>
                </a:solidFill>
              </a:endParaRPr>
            </a:p>
          </p:txBody>
        </p:sp>
        <p:sp>
          <p:nvSpPr>
            <p:cNvPr id="5" name="Rectangle 4"/>
            <p:cNvSpPr/>
            <p:nvPr/>
          </p:nvSpPr>
          <p:spPr bwMode="auto">
            <a:xfrm rot="16200000">
              <a:off x="105569" y="2256631"/>
              <a:ext cx="2362200" cy="1506538"/>
            </a:xfrm>
            <a:prstGeom prst="rect">
              <a:avLst/>
            </a:prstGeom>
            <a:solidFill>
              <a:srgbClr val="00CC00">
                <a:alpha val="38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000" dirty="0">
                <a:ln>
                  <a:solidFill>
                    <a:schemeClr val="tx1"/>
                  </a:solidFill>
                </a:ln>
                <a:solidFill>
                  <a:srgbClr val="000000"/>
                </a:solidFill>
              </a:endParaRPr>
            </a:p>
          </p:txBody>
        </p:sp>
        <p:sp>
          <p:nvSpPr>
            <p:cNvPr id="22" name="Rectangle 21"/>
            <p:cNvSpPr/>
            <p:nvPr/>
          </p:nvSpPr>
          <p:spPr bwMode="auto">
            <a:xfrm rot="16200000">
              <a:off x="2231232" y="4914106"/>
              <a:ext cx="1447800" cy="1830387"/>
            </a:xfrm>
            <a:prstGeom prst="rect">
              <a:avLst/>
            </a:prstGeom>
            <a:solidFill>
              <a:srgbClr val="00CC00">
                <a:alpha val="38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000" dirty="0">
                <a:ln>
                  <a:solidFill>
                    <a:schemeClr val="tx1"/>
                  </a:solidFill>
                </a:ln>
                <a:solidFill>
                  <a:srgbClr val="000000"/>
                </a:solidFill>
              </a:endParaRPr>
            </a:p>
          </p:txBody>
        </p:sp>
        <p:sp>
          <p:nvSpPr>
            <p:cNvPr id="23" name="Rectangle 22"/>
            <p:cNvSpPr/>
            <p:nvPr/>
          </p:nvSpPr>
          <p:spPr bwMode="auto">
            <a:xfrm rot="16200000">
              <a:off x="2231232" y="1637506"/>
              <a:ext cx="1447800" cy="1830387"/>
            </a:xfrm>
            <a:prstGeom prst="rect">
              <a:avLst/>
            </a:prstGeom>
            <a:solidFill>
              <a:srgbClr val="007635">
                <a:alpha val="38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000" dirty="0">
                <a:ln>
                  <a:solidFill>
                    <a:schemeClr val="tx1"/>
                  </a:solidFill>
                </a:ln>
                <a:solidFill>
                  <a:srgbClr val="000000"/>
                </a:solidFill>
              </a:endParaRPr>
            </a:p>
          </p:txBody>
        </p:sp>
        <p:sp>
          <p:nvSpPr>
            <p:cNvPr id="3" name="Isosceles Triangle 2"/>
            <p:cNvSpPr/>
            <p:nvPr/>
          </p:nvSpPr>
          <p:spPr bwMode="auto">
            <a:xfrm>
              <a:off x="3944470" y="6248400"/>
              <a:ext cx="76200" cy="152400"/>
            </a:xfrm>
            <a:prstGeom prst="triangle">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8" name="Isosceles Triangle 17"/>
            <p:cNvSpPr/>
            <p:nvPr/>
          </p:nvSpPr>
          <p:spPr bwMode="auto">
            <a:xfrm>
              <a:off x="4226860" y="6248400"/>
              <a:ext cx="76200" cy="152400"/>
            </a:xfrm>
            <a:prstGeom prst="triangle">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9" name="Isosceles Triangle 18"/>
            <p:cNvSpPr/>
            <p:nvPr/>
          </p:nvSpPr>
          <p:spPr bwMode="auto">
            <a:xfrm>
              <a:off x="4385982" y="6248400"/>
              <a:ext cx="76200" cy="152400"/>
            </a:xfrm>
            <a:prstGeom prst="triangle">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0" name="Isosceles Triangle 19"/>
            <p:cNvSpPr/>
            <p:nvPr/>
          </p:nvSpPr>
          <p:spPr bwMode="auto">
            <a:xfrm>
              <a:off x="4533900" y="6248400"/>
              <a:ext cx="76200" cy="152400"/>
            </a:xfrm>
            <a:prstGeom prst="triangle">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4" name="Isosceles Triangle 23"/>
            <p:cNvSpPr/>
            <p:nvPr/>
          </p:nvSpPr>
          <p:spPr bwMode="auto">
            <a:xfrm>
              <a:off x="4090146" y="6248400"/>
              <a:ext cx="76200" cy="152400"/>
            </a:xfrm>
            <a:prstGeom prst="triangle">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nvGrpSpPr>
            <p:cNvPr id="4" name="Group 3"/>
            <p:cNvGrpSpPr/>
            <p:nvPr/>
          </p:nvGrpSpPr>
          <p:grpSpPr>
            <a:xfrm rot="16200000">
              <a:off x="5763185" y="3821298"/>
              <a:ext cx="665630" cy="152400"/>
              <a:chOff x="4672853" y="690562"/>
              <a:chExt cx="665630" cy="152400"/>
            </a:xfrm>
          </p:grpSpPr>
          <p:sp>
            <p:nvSpPr>
              <p:cNvPr id="25" name="Isosceles Triangle 24"/>
              <p:cNvSpPr/>
              <p:nvPr/>
            </p:nvSpPr>
            <p:spPr bwMode="auto">
              <a:xfrm>
                <a:off x="4672853" y="690562"/>
                <a:ext cx="76200" cy="152400"/>
              </a:xfrm>
              <a:prstGeom prst="triangle">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6" name="Isosceles Triangle 25"/>
              <p:cNvSpPr/>
              <p:nvPr/>
            </p:nvSpPr>
            <p:spPr bwMode="auto">
              <a:xfrm>
                <a:off x="4955243" y="690562"/>
                <a:ext cx="76200" cy="152400"/>
              </a:xfrm>
              <a:prstGeom prst="triangle">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7" name="Isosceles Triangle 26"/>
              <p:cNvSpPr/>
              <p:nvPr/>
            </p:nvSpPr>
            <p:spPr bwMode="auto">
              <a:xfrm>
                <a:off x="5114365" y="690562"/>
                <a:ext cx="76200" cy="152400"/>
              </a:xfrm>
              <a:prstGeom prst="triangle">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8" name="Isosceles Triangle 27"/>
              <p:cNvSpPr/>
              <p:nvPr/>
            </p:nvSpPr>
            <p:spPr bwMode="auto">
              <a:xfrm>
                <a:off x="5262283" y="690562"/>
                <a:ext cx="76200" cy="152400"/>
              </a:xfrm>
              <a:prstGeom prst="triangle">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9" name="Isosceles Triangle 28"/>
              <p:cNvSpPr/>
              <p:nvPr/>
            </p:nvSpPr>
            <p:spPr bwMode="auto">
              <a:xfrm>
                <a:off x="4818529" y="690562"/>
                <a:ext cx="76200" cy="152400"/>
              </a:xfrm>
              <a:prstGeom prst="triangle">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grpSp>
          <p:nvGrpSpPr>
            <p:cNvPr id="30" name="Group 29"/>
            <p:cNvGrpSpPr/>
            <p:nvPr/>
          </p:nvGrpSpPr>
          <p:grpSpPr>
            <a:xfrm rot="16200000">
              <a:off x="5763185" y="4404002"/>
              <a:ext cx="665630" cy="152400"/>
              <a:chOff x="4672853" y="690562"/>
              <a:chExt cx="665630" cy="152400"/>
            </a:xfrm>
          </p:grpSpPr>
          <p:sp>
            <p:nvSpPr>
              <p:cNvPr id="31" name="Isosceles Triangle 30"/>
              <p:cNvSpPr/>
              <p:nvPr/>
            </p:nvSpPr>
            <p:spPr bwMode="auto">
              <a:xfrm>
                <a:off x="4672853" y="690562"/>
                <a:ext cx="76200" cy="152400"/>
              </a:xfrm>
              <a:prstGeom prst="triangle">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2" name="Isosceles Triangle 31"/>
              <p:cNvSpPr/>
              <p:nvPr/>
            </p:nvSpPr>
            <p:spPr bwMode="auto">
              <a:xfrm>
                <a:off x="4955243" y="690562"/>
                <a:ext cx="76200" cy="152400"/>
              </a:xfrm>
              <a:prstGeom prst="triangle">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3" name="Isosceles Triangle 32"/>
              <p:cNvSpPr/>
              <p:nvPr/>
            </p:nvSpPr>
            <p:spPr bwMode="auto">
              <a:xfrm>
                <a:off x="5114365" y="690562"/>
                <a:ext cx="76200" cy="152400"/>
              </a:xfrm>
              <a:prstGeom prst="triangle">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4" name="Isosceles Triangle 33"/>
              <p:cNvSpPr/>
              <p:nvPr/>
            </p:nvSpPr>
            <p:spPr bwMode="auto">
              <a:xfrm>
                <a:off x="5262283" y="690562"/>
                <a:ext cx="76200" cy="152400"/>
              </a:xfrm>
              <a:prstGeom prst="triangle">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35" name="Isosceles Triangle 34"/>
              <p:cNvSpPr/>
              <p:nvPr/>
            </p:nvSpPr>
            <p:spPr bwMode="auto">
              <a:xfrm>
                <a:off x="4818529" y="690562"/>
                <a:ext cx="76200" cy="152400"/>
              </a:xfrm>
              <a:prstGeom prst="triangle">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grpSp>
      <p:grpSp>
        <p:nvGrpSpPr>
          <p:cNvPr id="13" name="Group 12"/>
          <p:cNvGrpSpPr/>
          <p:nvPr/>
        </p:nvGrpSpPr>
        <p:grpSpPr>
          <a:xfrm>
            <a:off x="990600" y="1905000"/>
            <a:ext cx="5200153" cy="1832704"/>
            <a:chOff x="990600" y="1905000"/>
            <a:chExt cx="5200153" cy="1832704"/>
          </a:xfrm>
        </p:grpSpPr>
        <p:grpSp>
          <p:nvGrpSpPr>
            <p:cNvPr id="36" name="Group 24"/>
            <p:cNvGrpSpPr>
              <a:grpSpLocks/>
            </p:cNvGrpSpPr>
            <p:nvPr/>
          </p:nvGrpSpPr>
          <p:grpSpPr bwMode="auto">
            <a:xfrm rot="1345275">
              <a:off x="990600" y="2712716"/>
              <a:ext cx="5200153" cy="198473"/>
              <a:chOff x="645647" y="3580897"/>
              <a:chExt cx="5526323" cy="229047"/>
            </a:xfrm>
          </p:grpSpPr>
          <p:sp>
            <p:nvSpPr>
              <p:cNvPr id="38" name="Rectangle 37"/>
              <p:cNvSpPr/>
              <p:nvPr/>
            </p:nvSpPr>
            <p:spPr>
              <a:xfrm>
                <a:off x="645647" y="3581343"/>
                <a:ext cx="1411337" cy="2286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3473022" y="3580912"/>
                <a:ext cx="2698948" cy="2286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2064603" y="3580897"/>
                <a:ext cx="1763423" cy="22860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1" name="Straight Arrow Connector 10"/>
            <p:cNvCxnSpPr/>
            <p:nvPr/>
          </p:nvCxnSpPr>
          <p:spPr bwMode="auto">
            <a:xfrm flipH="1" flipV="1">
              <a:off x="1388218" y="1905000"/>
              <a:ext cx="4441211" cy="1832704"/>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 name="Group 13"/>
          <p:cNvGrpSpPr/>
          <p:nvPr/>
        </p:nvGrpSpPr>
        <p:grpSpPr>
          <a:xfrm>
            <a:off x="999236" y="3906397"/>
            <a:ext cx="5115757" cy="1669650"/>
            <a:chOff x="999236" y="3906397"/>
            <a:chExt cx="5115757" cy="1669650"/>
          </a:xfrm>
        </p:grpSpPr>
        <p:grpSp>
          <p:nvGrpSpPr>
            <p:cNvPr id="40" name="Group 24"/>
            <p:cNvGrpSpPr>
              <a:grpSpLocks/>
            </p:cNvGrpSpPr>
            <p:nvPr/>
          </p:nvGrpSpPr>
          <p:grpSpPr bwMode="auto">
            <a:xfrm rot="20360477">
              <a:off x="999236" y="4667545"/>
              <a:ext cx="5115757" cy="215339"/>
              <a:chOff x="645647" y="3580896"/>
              <a:chExt cx="5526323" cy="229048"/>
            </a:xfrm>
          </p:grpSpPr>
          <p:sp>
            <p:nvSpPr>
              <p:cNvPr id="42" name="Rectangle 41"/>
              <p:cNvSpPr/>
              <p:nvPr/>
            </p:nvSpPr>
            <p:spPr>
              <a:xfrm>
                <a:off x="645647" y="3581343"/>
                <a:ext cx="1411337" cy="22860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3473022" y="3580912"/>
                <a:ext cx="2698948" cy="2286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2052364" y="3580896"/>
                <a:ext cx="1830272" cy="22860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54" name="Straight Arrow Connector 53"/>
            <p:cNvCxnSpPr/>
            <p:nvPr/>
          </p:nvCxnSpPr>
          <p:spPr bwMode="auto">
            <a:xfrm flipH="1">
              <a:off x="1452282" y="3906397"/>
              <a:ext cx="4377148" cy="166965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7" name="Group 56"/>
          <p:cNvGrpSpPr/>
          <p:nvPr/>
        </p:nvGrpSpPr>
        <p:grpSpPr>
          <a:xfrm>
            <a:off x="1149903" y="3871420"/>
            <a:ext cx="2845605" cy="198088"/>
            <a:chOff x="1149903" y="3871420"/>
            <a:chExt cx="2845605" cy="198088"/>
          </a:xfrm>
        </p:grpSpPr>
        <p:grpSp>
          <p:nvGrpSpPr>
            <p:cNvPr id="49" name="Group 24"/>
            <p:cNvGrpSpPr>
              <a:grpSpLocks/>
            </p:cNvGrpSpPr>
            <p:nvPr/>
          </p:nvGrpSpPr>
          <p:grpSpPr bwMode="auto">
            <a:xfrm>
              <a:off x="1149903" y="3871420"/>
              <a:ext cx="2845605" cy="198088"/>
              <a:chOff x="557925" y="3580660"/>
              <a:chExt cx="5614046" cy="229590"/>
            </a:xfrm>
          </p:grpSpPr>
          <p:sp>
            <p:nvSpPr>
              <p:cNvPr id="50" name="Rectangle 49"/>
              <p:cNvSpPr/>
              <p:nvPr/>
            </p:nvSpPr>
            <p:spPr>
              <a:xfrm>
                <a:off x="1711717" y="3582256"/>
                <a:ext cx="1308248" cy="22799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557925" y="3580660"/>
                <a:ext cx="2091049" cy="22958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3019964" y="3580661"/>
                <a:ext cx="3152007" cy="2295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61" name="Straight Arrow Connector 60"/>
            <p:cNvCxnSpPr/>
            <p:nvPr/>
          </p:nvCxnSpPr>
          <p:spPr bwMode="auto">
            <a:xfrm flipH="1" flipV="1">
              <a:off x="1721336" y="3969087"/>
              <a:ext cx="2260780" cy="688"/>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9" name="Group 58"/>
          <p:cNvGrpSpPr/>
          <p:nvPr/>
        </p:nvGrpSpPr>
        <p:grpSpPr>
          <a:xfrm>
            <a:off x="1144026" y="3425497"/>
            <a:ext cx="2845605" cy="198087"/>
            <a:chOff x="1144026" y="3425497"/>
            <a:chExt cx="2845605" cy="198087"/>
          </a:xfrm>
        </p:grpSpPr>
        <p:grpSp>
          <p:nvGrpSpPr>
            <p:cNvPr id="44" name="Group 24"/>
            <p:cNvGrpSpPr>
              <a:grpSpLocks/>
            </p:cNvGrpSpPr>
            <p:nvPr/>
          </p:nvGrpSpPr>
          <p:grpSpPr bwMode="auto">
            <a:xfrm>
              <a:off x="1144026" y="3425497"/>
              <a:ext cx="2845605" cy="198087"/>
              <a:chOff x="557925" y="3580661"/>
              <a:chExt cx="5614046" cy="229589"/>
            </a:xfrm>
          </p:grpSpPr>
          <p:sp>
            <p:nvSpPr>
              <p:cNvPr id="45" name="Rectangle 44"/>
              <p:cNvSpPr/>
              <p:nvPr/>
            </p:nvSpPr>
            <p:spPr>
              <a:xfrm>
                <a:off x="1711717" y="3582256"/>
                <a:ext cx="1308248" cy="22799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557925" y="3580661"/>
                <a:ext cx="2102646" cy="2162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3019964" y="3580661"/>
                <a:ext cx="3152007" cy="2295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65" name="Straight Arrow Connector 64"/>
            <p:cNvCxnSpPr/>
            <p:nvPr/>
          </p:nvCxnSpPr>
          <p:spPr bwMode="auto">
            <a:xfrm flipH="1" flipV="1">
              <a:off x="1728851" y="3528871"/>
              <a:ext cx="2260780" cy="688"/>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89934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ARFF Truck Fully Loaded</a:t>
            </a:r>
            <a:br>
              <a:rPr lang="en-US" dirty="0" smtClean="0"/>
            </a:br>
            <a:r>
              <a:rPr lang="en-US" sz="2400" dirty="0" smtClean="0">
                <a:solidFill>
                  <a:srgbClr val="C00000"/>
                </a:solidFill>
              </a:rPr>
              <a:t>Braking Dry</a:t>
            </a:r>
            <a:endParaRPr lang="en-US" sz="2400" dirty="0">
              <a:solidFill>
                <a:srgbClr val="C00000"/>
              </a:solidFill>
            </a:endParaRPr>
          </a:p>
        </p:txBody>
      </p:sp>
      <p:sp>
        <p:nvSpPr>
          <p:cNvPr id="4" name="Slide Number Placeholder 3"/>
          <p:cNvSpPr>
            <a:spLocks noGrp="1"/>
          </p:cNvSpPr>
          <p:nvPr>
            <p:ph type="sldNum" idx="12"/>
          </p:nvPr>
        </p:nvSpPr>
        <p:spPr/>
        <p:txBody>
          <a:bodyPr/>
          <a:lstStyle/>
          <a:p>
            <a:pPr>
              <a:defRPr/>
            </a:pPr>
            <a:fld id="{119C8171-7B10-4481-AEC5-8542349D961D}" type="slidenum">
              <a:rPr lang="en-US" smtClean="0"/>
              <a:pPr>
                <a:defRPr/>
              </a:pPr>
              <a:t>13</a:t>
            </a:fld>
            <a:endParaRPr lang="en-US"/>
          </a:p>
        </p:txBody>
      </p:sp>
      <p:pic>
        <p:nvPicPr>
          <p:cNvPr id="3075" name="Picture 3" descr="C:\Users\Ryan King\Pictures\SFB Testing July 8\DSC_10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219200"/>
            <a:ext cx="4572000" cy="302820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019301"/>
            <a:ext cx="4267200" cy="28263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ight Arrow 10"/>
          <p:cNvSpPr/>
          <p:nvPr/>
        </p:nvSpPr>
        <p:spPr bwMode="auto">
          <a:xfrm rot="20275604">
            <a:off x="4387773" y="4699269"/>
            <a:ext cx="1524000" cy="533400"/>
          </a:xfrm>
          <a:prstGeom prst="rightArrow">
            <a:avLst/>
          </a:prstGeom>
          <a:solidFill>
            <a:srgbClr val="FF66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2" name="TextBox 11"/>
          <p:cNvSpPr txBox="1"/>
          <p:nvPr/>
        </p:nvSpPr>
        <p:spPr bwMode="auto">
          <a:xfrm>
            <a:off x="1600200" y="4965969"/>
            <a:ext cx="2885726" cy="461665"/>
          </a:xfrm>
          <a:prstGeom prst="rect">
            <a:avLst/>
          </a:prstGeom>
          <a:solidFill>
            <a:schemeClr val="bg1"/>
          </a:solidFill>
          <a:ln>
            <a:noFill/>
          </a:ln>
          <a:effectLst>
            <a:outerShdw dist="35921" dir="2700000" algn="ctr" rotWithShape="0">
              <a:schemeClr val="bg2"/>
            </a:outerShdw>
          </a:effectLst>
          <a:extLst/>
        </p:spPr>
        <p:txBody>
          <a:bodyPr wrap="none" rtlCol="0">
            <a:spAutoFit/>
          </a:bodyPr>
          <a:lstStyle/>
          <a:p>
            <a:pPr>
              <a:buFontTx/>
              <a:buNone/>
            </a:pPr>
            <a:r>
              <a:rPr lang="en-US" sz="1200" b="1" dirty="0" smtClean="0">
                <a:solidFill>
                  <a:schemeClr val="tx1"/>
                </a:solidFill>
                <a:latin typeface="+mn-lt"/>
              </a:rPr>
              <a:t>Slight Ripple in front of tire.</a:t>
            </a:r>
          </a:p>
          <a:p>
            <a:pPr>
              <a:buFontTx/>
              <a:buNone/>
            </a:pPr>
            <a:r>
              <a:rPr lang="en-US" sz="1200" b="1" dirty="0" smtClean="0">
                <a:solidFill>
                  <a:schemeClr val="tx1"/>
                </a:solidFill>
                <a:latin typeface="+mn-lt"/>
              </a:rPr>
              <a:t>Disappeared when tire was removed.</a:t>
            </a:r>
            <a:endParaRPr lang="en-US" sz="1200" b="1" dirty="0">
              <a:solidFill>
                <a:schemeClr val="tx1"/>
              </a:solidFill>
              <a:latin typeface="+mn-lt"/>
            </a:endParaRPr>
          </a:p>
        </p:txBody>
      </p:sp>
      <p:pic>
        <p:nvPicPr>
          <p:cNvPr id="15" name="Picture 2" descr="G:\ACT\AAR\AJP6310\Safety Folder\King\Gopher Tortoise Turf Project\Pictures and Videos\Vehicle Passage Testing July 8-9 2014\Still Photos\DSC_008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914400"/>
            <a:ext cx="3336364" cy="22098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Freeform 12"/>
          <p:cNvSpPr/>
          <p:nvPr/>
        </p:nvSpPr>
        <p:spPr bwMode="auto">
          <a:xfrm>
            <a:off x="5432612" y="3962400"/>
            <a:ext cx="2572870" cy="977153"/>
          </a:xfrm>
          <a:custGeom>
            <a:avLst/>
            <a:gdLst>
              <a:gd name="connsiteX0" fmla="*/ 0 w 2572870"/>
              <a:gd name="connsiteY0" fmla="*/ 0 h 977153"/>
              <a:gd name="connsiteX1" fmla="*/ 591670 w 2572870"/>
              <a:gd name="connsiteY1" fmla="*/ 546847 h 977153"/>
              <a:gd name="connsiteX2" fmla="*/ 2572870 w 2572870"/>
              <a:gd name="connsiteY2" fmla="*/ 977153 h 977153"/>
            </a:gdLst>
            <a:ahLst/>
            <a:cxnLst>
              <a:cxn ang="0">
                <a:pos x="connsiteX0" y="connsiteY0"/>
              </a:cxn>
              <a:cxn ang="0">
                <a:pos x="connsiteX1" y="connsiteY1"/>
              </a:cxn>
              <a:cxn ang="0">
                <a:pos x="connsiteX2" y="connsiteY2"/>
              </a:cxn>
            </a:cxnLst>
            <a:rect l="l" t="t" r="r" b="b"/>
            <a:pathLst>
              <a:path w="2572870" h="977153">
                <a:moveTo>
                  <a:pt x="0" y="0"/>
                </a:moveTo>
                <a:cubicBezTo>
                  <a:pt x="81429" y="191994"/>
                  <a:pt x="162859" y="383988"/>
                  <a:pt x="591670" y="546847"/>
                </a:cubicBezTo>
                <a:cubicBezTo>
                  <a:pt x="1020481" y="709706"/>
                  <a:pt x="1796675" y="843429"/>
                  <a:pt x="2572870" y="977153"/>
                </a:cubicBezTo>
              </a:path>
            </a:pathLst>
          </a:custGeom>
          <a:noFill/>
          <a:ln w="9525" cap="flat" cmpd="sng" algn="ctr">
            <a:solidFill>
              <a:srgbClr val="FFFF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6" name="Freeform 15"/>
          <p:cNvSpPr/>
          <p:nvPr/>
        </p:nvSpPr>
        <p:spPr bwMode="auto">
          <a:xfrm>
            <a:off x="7216588" y="4580965"/>
            <a:ext cx="833718" cy="224117"/>
          </a:xfrm>
          <a:custGeom>
            <a:avLst/>
            <a:gdLst>
              <a:gd name="connsiteX0" fmla="*/ 0 w 833718"/>
              <a:gd name="connsiteY0" fmla="*/ 0 h 224117"/>
              <a:gd name="connsiteX1" fmla="*/ 466165 w 833718"/>
              <a:gd name="connsiteY1" fmla="*/ 80682 h 224117"/>
              <a:gd name="connsiteX2" fmla="*/ 833718 w 833718"/>
              <a:gd name="connsiteY2" fmla="*/ 224117 h 224117"/>
            </a:gdLst>
            <a:ahLst/>
            <a:cxnLst>
              <a:cxn ang="0">
                <a:pos x="connsiteX0" y="connsiteY0"/>
              </a:cxn>
              <a:cxn ang="0">
                <a:pos x="connsiteX1" y="connsiteY1"/>
              </a:cxn>
              <a:cxn ang="0">
                <a:pos x="connsiteX2" y="connsiteY2"/>
              </a:cxn>
            </a:cxnLst>
            <a:rect l="l" t="t" r="r" b="b"/>
            <a:pathLst>
              <a:path w="833718" h="224117">
                <a:moveTo>
                  <a:pt x="0" y="0"/>
                </a:moveTo>
                <a:cubicBezTo>
                  <a:pt x="163606" y="21664"/>
                  <a:pt x="327212" y="43329"/>
                  <a:pt x="466165" y="80682"/>
                </a:cubicBezTo>
                <a:cubicBezTo>
                  <a:pt x="605118" y="118035"/>
                  <a:pt x="719418" y="171076"/>
                  <a:pt x="833718" y="224117"/>
                </a:cubicBezTo>
              </a:path>
            </a:pathLst>
          </a:custGeom>
          <a:noFill/>
          <a:ln w="9525" cap="flat" cmpd="sng" algn="ctr">
            <a:solidFill>
              <a:srgbClr val="FFFF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46080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Turf </a:t>
            </a:r>
            <a:r>
              <a:rPr lang="en-US" dirty="0" smtClean="0"/>
              <a:t>Durability</a:t>
            </a:r>
            <a:br>
              <a:rPr lang="en-US" dirty="0" smtClean="0"/>
            </a:br>
            <a:r>
              <a:rPr lang="en-US" sz="2400" dirty="0" smtClean="0">
                <a:solidFill>
                  <a:srgbClr val="C00000"/>
                </a:solidFill>
              </a:rPr>
              <a:t>Flooded Conditions</a:t>
            </a:r>
            <a:endParaRPr lang="en-US" sz="2400" dirty="0">
              <a:solidFill>
                <a:srgbClr val="C00000"/>
              </a:solidFill>
            </a:endParaRPr>
          </a:p>
        </p:txBody>
      </p:sp>
      <p:sp>
        <p:nvSpPr>
          <p:cNvPr id="4" name="Slide Number Placeholder 3"/>
          <p:cNvSpPr>
            <a:spLocks noGrp="1"/>
          </p:cNvSpPr>
          <p:nvPr>
            <p:ph type="sldNum" idx="12"/>
          </p:nvPr>
        </p:nvSpPr>
        <p:spPr/>
        <p:txBody>
          <a:bodyPr/>
          <a:lstStyle/>
          <a:p>
            <a:pPr>
              <a:defRPr/>
            </a:pPr>
            <a:fld id="{119C8171-7B10-4481-AEC5-8542349D961D}" type="slidenum">
              <a:rPr lang="en-US" smtClean="0"/>
              <a:pPr>
                <a:defRPr/>
              </a:pPr>
              <a:t>14</a:t>
            </a:fld>
            <a:endParaRPr lang="en-US"/>
          </a:p>
        </p:txBody>
      </p:sp>
      <p:pic>
        <p:nvPicPr>
          <p:cNvPr id="72706" name="Picture 2" descr="G:\ACT\AAR\AJP6310\Safety Folder\King\Gopher Tortoise Turf Project\Pictures and Videos\Vehicle Passage Testing July 8-9 2014\Still Photos\DSC_00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19200"/>
            <a:ext cx="6970059" cy="461653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8" name="Picture 2" descr="C:\Users\Ryan King\Pictures\SFB Testing July 8\DSC_10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200400"/>
            <a:ext cx="3810000" cy="2523507"/>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287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OPS Truck</a:t>
            </a:r>
            <a:br>
              <a:rPr lang="en-US" dirty="0" smtClean="0"/>
            </a:br>
            <a:r>
              <a:rPr lang="en-US" sz="2400" dirty="0" smtClean="0">
                <a:solidFill>
                  <a:srgbClr val="C00000"/>
                </a:solidFill>
              </a:rPr>
              <a:t>Braking (Wet and Dry)</a:t>
            </a:r>
            <a:endParaRPr lang="en-US" sz="2400" dirty="0">
              <a:solidFill>
                <a:srgbClr val="C00000"/>
              </a:solidFill>
            </a:endParaRPr>
          </a:p>
        </p:txBody>
      </p:sp>
      <p:sp>
        <p:nvSpPr>
          <p:cNvPr id="4" name="Slide Number Placeholder 3"/>
          <p:cNvSpPr>
            <a:spLocks noGrp="1"/>
          </p:cNvSpPr>
          <p:nvPr>
            <p:ph type="sldNum" idx="12"/>
          </p:nvPr>
        </p:nvSpPr>
        <p:spPr/>
        <p:txBody>
          <a:bodyPr/>
          <a:lstStyle/>
          <a:p>
            <a:pPr>
              <a:defRPr/>
            </a:pPr>
            <a:fld id="{119C8171-7B10-4481-AEC5-8542349D961D}" type="slidenum">
              <a:rPr lang="en-US" smtClean="0"/>
              <a:pPr>
                <a:defRPr/>
              </a:pPr>
              <a:t>15</a:t>
            </a:fld>
            <a:endParaRPr lang="en-US"/>
          </a:p>
        </p:txBody>
      </p:sp>
      <p:pic>
        <p:nvPicPr>
          <p:cNvPr id="2051" name="Picture 3" descr="C:\Users\Ryan King\Pictures\SFB Testing July 8\DSC_10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219200"/>
            <a:ext cx="5029200" cy="333102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C:\Users\Ryan King\Pictures\SFB Testing July 8\DSC_106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2743200"/>
            <a:ext cx="4724400" cy="312914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008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yan King\Pictures\SFB Testing July 8\DSC_11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143000"/>
            <a:ext cx="4586941" cy="303810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3" name="Picture 3" descr="C:\Users\Ryan King\Pictures\SFB Testing July 8\DSC_1129.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37000" contrast="-10000"/>
                    </a14:imgEffect>
                  </a14:imgLayer>
                </a14:imgProps>
              </a:ext>
              <a:ext uri="{28A0092B-C50C-407E-A947-70E740481C1C}">
                <a14:useLocalDpi xmlns:a14="http://schemas.microsoft.com/office/drawing/2010/main" val="0"/>
              </a:ext>
            </a:extLst>
          </a:blip>
          <a:srcRect/>
          <a:stretch>
            <a:fillRect/>
          </a:stretch>
        </p:blipFill>
        <p:spPr bwMode="auto">
          <a:xfrm>
            <a:off x="5141259" y="2057400"/>
            <a:ext cx="3810000" cy="2523507"/>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Braking Availability Tester (BAT)</a:t>
            </a:r>
            <a:endParaRPr lang="en-US" dirty="0"/>
          </a:p>
        </p:txBody>
      </p:sp>
      <p:sp>
        <p:nvSpPr>
          <p:cNvPr id="4" name="Slide Number Placeholder 3"/>
          <p:cNvSpPr>
            <a:spLocks noGrp="1"/>
          </p:cNvSpPr>
          <p:nvPr>
            <p:ph type="sldNum" idx="12"/>
          </p:nvPr>
        </p:nvSpPr>
        <p:spPr/>
        <p:txBody>
          <a:bodyPr/>
          <a:lstStyle/>
          <a:p>
            <a:pPr>
              <a:defRPr/>
            </a:pPr>
            <a:fld id="{119C8171-7B10-4481-AEC5-8542349D961D}" type="slidenum">
              <a:rPr lang="en-US" smtClean="0"/>
              <a:pPr>
                <a:defRPr/>
              </a:pPr>
              <a:t>16</a:t>
            </a:fld>
            <a:endParaRPr lang="en-US"/>
          </a:p>
        </p:txBody>
      </p:sp>
      <p:sp>
        <p:nvSpPr>
          <p:cNvPr id="5" name="Right Arrow 4"/>
          <p:cNvSpPr/>
          <p:nvPr/>
        </p:nvSpPr>
        <p:spPr bwMode="auto">
          <a:xfrm rot="16200000">
            <a:off x="5952875" y="4029324"/>
            <a:ext cx="1429249" cy="381000"/>
          </a:xfrm>
          <a:prstGeom prst="rightArrow">
            <a:avLst/>
          </a:prstGeom>
          <a:solidFill>
            <a:srgbClr val="FF6600"/>
          </a:solidFill>
          <a:ln>
            <a:solidFill>
              <a:srgbClr val="0033CC"/>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grpSp>
        <p:nvGrpSpPr>
          <p:cNvPr id="8" name="Group 7"/>
          <p:cNvGrpSpPr/>
          <p:nvPr/>
        </p:nvGrpSpPr>
        <p:grpSpPr>
          <a:xfrm>
            <a:off x="5331655" y="4934449"/>
            <a:ext cx="2761338" cy="353199"/>
            <a:chOff x="2258738" y="4975985"/>
            <a:chExt cx="2627066" cy="353199"/>
          </a:xfrm>
        </p:grpSpPr>
        <p:sp>
          <p:nvSpPr>
            <p:cNvPr id="7" name="Rounded Rectangle 6"/>
            <p:cNvSpPr/>
            <p:nvPr/>
          </p:nvSpPr>
          <p:spPr bwMode="auto">
            <a:xfrm>
              <a:off x="2282808" y="4975985"/>
              <a:ext cx="2438400" cy="353199"/>
            </a:xfrm>
            <a:prstGeom prst="roundRect">
              <a:avLst/>
            </a:prstGeom>
            <a:solidFill>
              <a:srgbClr val="FF66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TextBox 5"/>
            <p:cNvSpPr txBox="1"/>
            <p:nvPr/>
          </p:nvSpPr>
          <p:spPr bwMode="auto">
            <a:xfrm>
              <a:off x="2258738" y="5021407"/>
              <a:ext cx="26270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400" b="1" dirty="0" smtClean="0">
                  <a:solidFill>
                    <a:srgbClr val="0033CC"/>
                  </a:solidFill>
                  <a:latin typeface="+mn-lt"/>
                </a:rPr>
                <a:t>185psi Aircraft Tire with ABS</a:t>
              </a:r>
              <a:endParaRPr lang="en-US" sz="1400" b="1" dirty="0">
                <a:solidFill>
                  <a:srgbClr val="0033CC"/>
                </a:solidFill>
                <a:latin typeface="+mn-lt"/>
              </a:endParaRPr>
            </a:p>
          </p:txBody>
        </p:sp>
      </p:grpSp>
      <p:pic>
        <p:nvPicPr>
          <p:cNvPr id="5124" name="Picture 4" descr="C:\Users\Ryan King\Pictures\SFB Testing July 8\DSC_1190.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71000"/>
                    </a14:imgEffect>
                  </a14:imgLayer>
                </a14:imgProps>
              </a:ext>
              <a:ext uri="{28A0092B-C50C-407E-A947-70E740481C1C}">
                <a14:useLocalDpi xmlns:a14="http://schemas.microsoft.com/office/drawing/2010/main" val="0"/>
              </a:ext>
            </a:extLst>
          </a:blip>
          <a:srcRect/>
          <a:stretch>
            <a:fillRect/>
          </a:stretch>
        </p:blipFill>
        <p:spPr bwMode="auto">
          <a:xfrm>
            <a:off x="990600" y="3107375"/>
            <a:ext cx="4282140" cy="283622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765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Runs</a:t>
            </a:r>
            <a:br>
              <a:rPr lang="en-US" dirty="0" smtClean="0"/>
            </a:br>
            <a:r>
              <a:rPr lang="en-US" sz="2400" dirty="0" smtClean="0">
                <a:solidFill>
                  <a:srgbClr val="C00000"/>
                </a:solidFill>
              </a:rPr>
              <a:t>Ballast brought to surface</a:t>
            </a:r>
            <a:endParaRPr lang="en-US" sz="2400" dirty="0">
              <a:solidFill>
                <a:srgbClr val="C00000"/>
              </a:solidFill>
            </a:endParaRPr>
          </a:p>
        </p:txBody>
      </p:sp>
      <p:sp>
        <p:nvSpPr>
          <p:cNvPr id="4" name="Slide Number Placeholder 3"/>
          <p:cNvSpPr>
            <a:spLocks noGrp="1"/>
          </p:cNvSpPr>
          <p:nvPr>
            <p:ph type="sldNum" idx="12"/>
          </p:nvPr>
        </p:nvSpPr>
        <p:spPr/>
        <p:txBody>
          <a:bodyPr/>
          <a:lstStyle/>
          <a:p>
            <a:pPr>
              <a:defRPr/>
            </a:pPr>
            <a:fld id="{119C8171-7B10-4481-AEC5-8542349D961D}" type="slidenum">
              <a:rPr lang="en-US" smtClean="0"/>
              <a:pPr>
                <a:defRPr/>
              </a:pPr>
              <a:t>17</a:t>
            </a:fld>
            <a:endParaRPr lang="en-US"/>
          </a:p>
        </p:txBody>
      </p:sp>
      <p:pic>
        <p:nvPicPr>
          <p:cNvPr id="6146" name="Picture 2" descr="C:\Users\Ryan King\Pictures\SFB Testing July 8\DSC_1236.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447800" y="1524000"/>
            <a:ext cx="6182657" cy="409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713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Wildlife Program</a:t>
            </a:r>
            <a:endParaRPr lang="en-US" dirty="0"/>
          </a:p>
        </p:txBody>
      </p:sp>
      <p:sp>
        <p:nvSpPr>
          <p:cNvPr id="3" name="Content Placeholder 2"/>
          <p:cNvSpPr>
            <a:spLocks noGrp="1"/>
          </p:cNvSpPr>
          <p:nvPr>
            <p:ph idx="1"/>
          </p:nvPr>
        </p:nvSpPr>
        <p:spPr/>
        <p:txBody>
          <a:bodyPr/>
          <a:lstStyle/>
          <a:p>
            <a:r>
              <a:rPr lang="en-US" dirty="0" smtClean="0"/>
              <a:t>USDA </a:t>
            </a:r>
          </a:p>
          <a:p>
            <a:pPr lvl="1"/>
            <a:r>
              <a:rPr lang="en-US" dirty="0" smtClean="0"/>
              <a:t>New 4-year IAA agreement</a:t>
            </a:r>
          </a:p>
          <a:p>
            <a:pPr marL="0" indent="0">
              <a:buNone/>
            </a:pPr>
            <a:endParaRPr lang="en-US" dirty="0" smtClean="0"/>
          </a:p>
          <a:p>
            <a:r>
              <a:rPr lang="en-US" dirty="0" smtClean="0"/>
              <a:t>Smithsonian – </a:t>
            </a:r>
          </a:p>
          <a:p>
            <a:pPr lvl="1"/>
            <a:r>
              <a:rPr lang="en-US" dirty="0" smtClean="0"/>
              <a:t>Year 2 of </a:t>
            </a:r>
            <a:r>
              <a:rPr lang="en-US" dirty="0" smtClean="0"/>
              <a:t>multi-year agreement</a:t>
            </a:r>
          </a:p>
          <a:p>
            <a:endParaRPr lang="en-US" dirty="0" smtClean="0"/>
          </a:p>
          <a:p>
            <a:r>
              <a:rPr lang="en-US" dirty="0" smtClean="0"/>
              <a:t>Center of Excellence for Airport Technology (CEAT) – </a:t>
            </a:r>
          </a:p>
          <a:p>
            <a:pPr lvl="1"/>
            <a:r>
              <a:rPr lang="en-US" dirty="0" smtClean="0"/>
              <a:t>New Grant Awarded</a:t>
            </a:r>
            <a:endParaRPr lang="en-US" dirty="0"/>
          </a:p>
        </p:txBody>
      </p:sp>
      <p:sp>
        <p:nvSpPr>
          <p:cNvPr id="4" name="Slide Number Placeholder 3"/>
          <p:cNvSpPr>
            <a:spLocks noGrp="1"/>
          </p:cNvSpPr>
          <p:nvPr>
            <p:ph type="sldNum" idx="12"/>
          </p:nvPr>
        </p:nvSpPr>
        <p:spPr/>
        <p:txBody>
          <a:bodyPr/>
          <a:lstStyle/>
          <a:p>
            <a:pPr>
              <a:defRPr/>
            </a:pPr>
            <a:fld id="{119C8171-7B10-4481-AEC5-8542349D961D}" type="slidenum">
              <a:rPr lang="en-US" smtClean="0"/>
              <a:pPr>
                <a:defRPr/>
              </a:pPr>
              <a:t>18</a:t>
            </a:fld>
            <a:endParaRPr lang="en-US"/>
          </a:p>
        </p:txBody>
      </p:sp>
    </p:spTree>
    <p:extLst>
      <p:ext uri="{BB962C8B-B14F-4D97-AF65-F5344CB8AC3E}">
        <p14:creationId xmlns:p14="http://schemas.microsoft.com/office/powerpoint/2010/main" val="437067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Wildlife Program</a:t>
            </a:r>
            <a:br>
              <a:rPr lang="en-US" dirty="0" smtClean="0"/>
            </a:br>
            <a:r>
              <a:rPr lang="en-US" sz="2400" dirty="0" smtClean="0">
                <a:solidFill>
                  <a:srgbClr val="C00000"/>
                </a:solidFill>
              </a:rPr>
              <a:t>Update</a:t>
            </a:r>
            <a:endParaRPr lang="en-US" sz="2400" dirty="0">
              <a:solidFill>
                <a:srgbClr val="C00000"/>
              </a:solidFill>
            </a:endParaRPr>
          </a:p>
        </p:txBody>
      </p:sp>
      <p:sp>
        <p:nvSpPr>
          <p:cNvPr id="3" name="Content Placeholder 2"/>
          <p:cNvSpPr>
            <a:spLocks noGrp="1"/>
          </p:cNvSpPr>
          <p:nvPr>
            <p:ph idx="1"/>
          </p:nvPr>
        </p:nvSpPr>
        <p:spPr/>
        <p:txBody>
          <a:bodyPr/>
          <a:lstStyle/>
          <a:p>
            <a:r>
              <a:rPr lang="en-US" dirty="0" smtClean="0"/>
              <a:t>New 4 Year Interagency Agreement Signed with USDA</a:t>
            </a:r>
          </a:p>
          <a:p>
            <a:pPr lvl="1"/>
            <a:r>
              <a:rPr lang="en-US" dirty="0" smtClean="0"/>
              <a:t>Mod 1: $1,427,063</a:t>
            </a:r>
          </a:p>
          <a:p>
            <a:pPr lvl="2"/>
            <a:r>
              <a:rPr lang="en-US" dirty="0" smtClean="0"/>
              <a:t>Operations Tasks DB: $264,298</a:t>
            </a:r>
          </a:p>
          <a:p>
            <a:pPr lvl="2"/>
            <a:r>
              <a:rPr lang="en-US" dirty="0" smtClean="0"/>
              <a:t>Operations Tasks Outreach: $260,000 </a:t>
            </a:r>
          </a:p>
          <a:p>
            <a:pPr lvl="2"/>
            <a:r>
              <a:rPr lang="en-US" dirty="0" smtClean="0"/>
              <a:t>Research Tasks Year 1: $902,765</a:t>
            </a:r>
            <a:endParaRPr lang="en-US" dirty="0"/>
          </a:p>
        </p:txBody>
      </p:sp>
      <p:sp>
        <p:nvSpPr>
          <p:cNvPr id="4" name="Slide Number Placeholder 3"/>
          <p:cNvSpPr>
            <a:spLocks noGrp="1"/>
          </p:cNvSpPr>
          <p:nvPr>
            <p:ph type="sldNum" idx="12"/>
          </p:nvPr>
        </p:nvSpPr>
        <p:spPr/>
        <p:txBody>
          <a:bodyPr/>
          <a:lstStyle/>
          <a:p>
            <a:pPr>
              <a:defRPr/>
            </a:pPr>
            <a:fld id="{119C8171-7B10-4481-AEC5-8542349D961D}" type="slidenum">
              <a:rPr lang="en-US" smtClean="0"/>
              <a:pPr>
                <a:defRPr/>
              </a:pPr>
              <a:t>19</a:t>
            </a:fld>
            <a:endParaRPr lang="en-US"/>
          </a:p>
        </p:txBody>
      </p:sp>
      <p:pic>
        <p:nvPicPr>
          <p:cNvPr id="5" name="Picture 4" descr="https://encrypted-tbn0.gstatic.com/images?q=tbn:ANd9GcR_o-Pnpss276qwMT7PeEfkNKyhBeHSEs83CQZhl2h96GN95k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423" y="4428566"/>
            <a:ext cx="3016546" cy="153221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8" descr="https://encrypted-tbn2.gstatic.com/images?q=tbn:ANd9GcSr7sD02VrGt0wNDmbzb6rqq_4VNjW2lcYg2x_hJbAX5j-qUZpPc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139" y="4428565"/>
            <a:ext cx="1919602" cy="1532216"/>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10" descr="https://encrypted-tbn3.gstatic.com/images?q=tbn:ANd9GcRQK4yu1hWLR55GTzBO7OeNx8Imoyj4vrSXuysw3VkJ4G55UnQ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9741" y="4428566"/>
            <a:ext cx="2343722" cy="152324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12" descr="http://www.aphis.usda.gov/wildlife_damage/airline_safety/images/CAGO-BWI-Airport-9-2009_l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9741" y="4428565"/>
            <a:ext cx="2336105" cy="1532216"/>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2" descr="http://farm8.staticflickr.com/7088/6853616520_00a4c537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9741" y="2660404"/>
            <a:ext cx="2343722" cy="1759196"/>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2" descr="http://media1.s-nbcnews.com/j/MSNBC/Components/Video/130923/tdy_cos_birds2_130923.video-260x19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636" y="4428565"/>
            <a:ext cx="2042953" cy="15322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09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8"/>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448DD2-2100-4FE7-B181-5611E86ECED8}" type="slidenum">
              <a:rPr lang="en-US" smtClean="0">
                <a:solidFill>
                  <a:srgbClr val="000000"/>
                </a:solidFill>
              </a:rPr>
              <a:pPr eaLnBrk="1" hangingPunct="1"/>
              <a:t>2</a:t>
            </a:fld>
            <a:endParaRPr lang="en-US" smtClean="0">
              <a:solidFill>
                <a:srgbClr val="000000"/>
              </a:solidFill>
            </a:endParaRPr>
          </a:p>
        </p:txBody>
      </p:sp>
      <p:sp>
        <p:nvSpPr>
          <p:cNvPr id="3074" name="Rectangle 2"/>
          <p:cNvSpPr>
            <a:spLocks noGrp="1" noChangeArrowheads="1"/>
          </p:cNvSpPr>
          <p:nvPr>
            <p:ph type="title"/>
          </p:nvPr>
        </p:nvSpPr>
        <p:spPr>
          <a:xfrm>
            <a:off x="533400" y="0"/>
            <a:ext cx="7772400" cy="1143000"/>
          </a:xfrm>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57200" eaLnBrk="1" hangingPunct="1">
              <a:buClr>
                <a:srgbClr val="990033"/>
              </a:buClr>
              <a:buFont typeface="HandelGothic" pitchFamily="3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600" b="1" dirty="0" smtClean="0">
                <a:solidFill>
                  <a:schemeClr val="accent2"/>
                </a:solidFill>
                <a:effectLst>
                  <a:outerShdw blurRad="38100" dist="38100" dir="2700000" algn="tl">
                    <a:srgbClr val="C0C0C0"/>
                  </a:outerShdw>
                </a:effectLst>
              </a:rPr>
              <a:t>Wildlife Hazard Mitigation R&amp;D Program (RPD 150)</a:t>
            </a:r>
          </a:p>
        </p:txBody>
      </p:sp>
      <p:sp>
        <p:nvSpPr>
          <p:cNvPr id="2052" name="Text Box 3"/>
          <p:cNvSpPr txBox="1">
            <a:spLocks noChangeArrowheads="1"/>
          </p:cNvSpPr>
          <p:nvPr/>
        </p:nvSpPr>
        <p:spPr bwMode="auto">
          <a:xfrm>
            <a:off x="4724400" y="3030538"/>
            <a:ext cx="31242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spcBef>
                <a:spcPts val="1250"/>
              </a:spcBef>
              <a:buFont typeface="Arial" charset="0"/>
              <a:buNone/>
            </a:pPr>
            <a:r>
              <a:rPr lang="en-US" sz="2000" b="1" smtClean="0">
                <a:solidFill>
                  <a:srgbClr val="000000"/>
                </a:solidFill>
              </a:rPr>
              <a:t>Contract Funds ($K)</a:t>
            </a:r>
            <a:r>
              <a:rPr lang="ar-SA" sz="2000" b="1" smtClean="0">
                <a:solidFill>
                  <a:srgbClr val="000000"/>
                </a:solidFill>
                <a:cs typeface="Arial" charset="0"/>
              </a:rPr>
              <a:t>‏</a:t>
            </a:r>
            <a:endParaRPr lang="en-US" sz="2000" b="1" smtClean="0">
              <a:solidFill>
                <a:srgbClr val="000000"/>
              </a:solidFill>
            </a:endParaRPr>
          </a:p>
        </p:txBody>
      </p:sp>
      <p:sp>
        <p:nvSpPr>
          <p:cNvPr id="2053" name="Text Box 4"/>
          <p:cNvSpPr txBox="1">
            <a:spLocks noChangeArrowheads="1"/>
          </p:cNvSpPr>
          <p:nvPr/>
        </p:nvSpPr>
        <p:spPr bwMode="auto">
          <a:xfrm>
            <a:off x="538163" y="1066800"/>
            <a:ext cx="4022725" cy="152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2222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eaLnBrk="1" hangingPunct="1">
              <a:buFont typeface="Arial" charset="0"/>
              <a:buNone/>
            </a:pPr>
            <a:r>
              <a:rPr lang="en-US" sz="2200" b="1" dirty="0" smtClean="0">
                <a:solidFill>
                  <a:srgbClr val="000000"/>
                </a:solidFill>
              </a:rPr>
              <a:t>Outcomes</a:t>
            </a:r>
          </a:p>
          <a:p>
            <a:pPr lvl="1" eaLnBrk="1" hangingPunct="1">
              <a:buFont typeface="Arial" charset="0"/>
              <a:buChar char="•"/>
            </a:pPr>
            <a:r>
              <a:rPr lang="en-US" sz="1800" dirty="0" smtClean="0">
                <a:solidFill>
                  <a:srgbClr val="000000"/>
                </a:solidFill>
              </a:rPr>
              <a:t> Reduce wildlife strike risks to  aircraft</a:t>
            </a:r>
          </a:p>
          <a:p>
            <a:pPr lvl="1" eaLnBrk="1" hangingPunct="1">
              <a:buFont typeface="Arial" charset="0"/>
              <a:buChar char="•"/>
            </a:pPr>
            <a:r>
              <a:rPr lang="en-US" sz="1800" dirty="0" smtClean="0">
                <a:solidFill>
                  <a:srgbClr val="000000"/>
                </a:solidFill>
              </a:rPr>
              <a:t> More accurate and timely wildlife strike advisories</a:t>
            </a:r>
          </a:p>
        </p:txBody>
      </p:sp>
      <p:sp>
        <p:nvSpPr>
          <p:cNvPr id="2054" name="Text Box 5"/>
          <p:cNvSpPr txBox="1">
            <a:spLocks noChangeArrowheads="1"/>
          </p:cNvSpPr>
          <p:nvPr/>
        </p:nvSpPr>
        <p:spPr bwMode="auto">
          <a:xfrm>
            <a:off x="4560888" y="1255713"/>
            <a:ext cx="184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buClrTx/>
              <a:buSzTx/>
              <a:buFontTx/>
              <a:buNone/>
            </a:pPr>
            <a:endParaRPr lang="en-US" sz="1800" smtClean="0">
              <a:solidFill>
                <a:srgbClr val="000000"/>
              </a:solidFill>
            </a:endParaRPr>
          </a:p>
        </p:txBody>
      </p:sp>
      <p:sp>
        <p:nvSpPr>
          <p:cNvPr id="2055" name="Text Box 6"/>
          <p:cNvSpPr txBox="1">
            <a:spLocks noChangeArrowheads="1"/>
          </p:cNvSpPr>
          <p:nvPr/>
        </p:nvSpPr>
        <p:spPr bwMode="auto">
          <a:xfrm>
            <a:off x="4724400" y="1066800"/>
            <a:ext cx="4038600" cy="181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eaLnBrk="1" hangingPunct="1">
              <a:buFont typeface="Arial" charset="0"/>
              <a:buNone/>
            </a:pPr>
            <a:r>
              <a:rPr lang="en-US" sz="2200" b="1" dirty="0" smtClean="0">
                <a:solidFill>
                  <a:srgbClr val="000000"/>
                </a:solidFill>
              </a:rPr>
              <a:t>Rationale</a:t>
            </a:r>
          </a:p>
          <a:p>
            <a:pPr eaLnBrk="1" hangingPunct="1">
              <a:buFont typeface="Arial" charset="0"/>
              <a:buNone/>
            </a:pPr>
            <a:r>
              <a:rPr lang="en-US" sz="1800" dirty="0" smtClean="0">
                <a:solidFill>
                  <a:srgbClr val="000000"/>
                </a:solidFill>
              </a:rPr>
              <a:t>More accurate and timely information on historical and current wildlife hazards at and near airports will reduce the risk of a severe, potentially catastrophic strikes.</a:t>
            </a:r>
          </a:p>
        </p:txBody>
      </p:sp>
      <p:sp>
        <p:nvSpPr>
          <p:cNvPr id="2056" name="Text Box 7"/>
          <p:cNvSpPr txBox="1">
            <a:spLocks noChangeArrowheads="1"/>
          </p:cNvSpPr>
          <p:nvPr/>
        </p:nvSpPr>
        <p:spPr bwMode="auto">
          <a:xfrm>
            <a:off x="5792788" y="4475163"/>
            <a:ext cx="10461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r>
              <a:rPr lang="en-US" sz="1400" smtClean="0">
                <a:solidFill>
                  <a:srgbClr val="000000"/>
                </a:solidFill>
                <a:cs typeface="Times New Roman" pitchFamily="18" charset="0"/>
              </a:rPr>
              <a:t>$   560</a:t>
            </a:r>
          </a:p>
        </p:txBody>
      </p:sp>
      <p:sp>
        <p:nvSpPr>
          <p:cNvPr id="2057" name="Text Box 8"/>
          <p:cNvSpPr txBox="1">
            <a:spLocks noChangeArrowheads="1"/>
          </p:cNvSpPr>
          <p:nvPr/>
        </p:nvSpPr>
        <p:spPr bwMode="auto">
          <a:xfrm>
            <a:off x="4725909" y="4481513"/>
            <a:ext cx="1054179"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r>
              <a:rPr lang="en-US" sz="1400" smtClean="0">
                <a:solidFill>
                  <a:srgbClr val="000000"/>
                </a:solidFill>
                <a:cs typeface="Times New Roman" pitchFamily="18" charset="0"/>
              </a:rPr>
              <a:t>$  585</a:t>
            </a:r>
          </a:p>
        </p:txBody>
      </p:sp>
      <p:sp>
        <p:nvSpPr>
          <p:cNvPr id="2058" name="Text Box 10"/>
          <p:cNvSpPr txBox="1">
            <a:spLocks noChangeArrowheads="1"/>
          </p:cNvSpPr>
          <p:nvPr/>
        </p:nvSpPr>
        <p:spPr bwMode="auto">
          <a:xfrm>
            <a:off x="457201" y="4479925"/>
            <a:ext cx="4268708" cy="408946"/>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eaLnBrk="1" hangingPunct="1"/>
            <a:r>
              <a:rPr lang="en-US" sz="1600" b="1" dirty="0" smtClean="0">
                <a:solidFill>
                  <a:srgbClr val="172977"/>
                </a:solidFill>
                <a:cs typeface="Times New Roman" pitchFamily="18" charset="0"/>
              </a:rPr>
              <a:t>Wildlife Hazards Information Systems</a:t>
            </a:r>
          </a:p>
        </p:txBody>
      </p:sp>
      <p:sp>
        <p:nvSpPr>
          <p:cNvPr id="2059" name="Text Box 12"/>
          <p:cNvSpPr txBox="1">
            <a:spLocks noChangeArrowheads="1"/>
          </p:cNvSpPr>
          <p:nvPr/>
        </p:nvSpPr>
        <p:spPr bwMode="auto">
          <a:xfrm>
            <a:off x="5791200" y="5226050"/>
            <a:ext cx="1042988" cy="3651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endParaRPr lang="en-US" sz="1400" b="1" smtClean="0">
              <a:solidFill>
                <a:srgbClr val="0000FF"/>
              </a:solidFill>
              <a:cs typeface="Times New Roman" pitchFamily="18" charset="0"/>
            </a:endParaRPr>
          </a:p>
        </p:txBody>
      </p:sp>
      <p:sp>
        <p:nvSpPr>
          <p:cNvPr id="2060" name="Text Box 13"/>
          <p:cNvSpPr txBox="1">
            <a:spLocks noChangeArrowheads="1"/>
          </p:cNvSpPr>
          <p:nvPr/>
        </p:nvSpPr>
        <p:spPr bwMode="auto">
          <a:xfrm>
            <a:off x="4724400" y="5226050"/>
            <a:ext cx="1066800" cy="3651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endParaRPr lang="en-US" sz="1400" b="1" smtClean="0">
              <a:solidFill>
                <a:srgbClr val="0000FF"/>
              </a:solidFill>
              <a:cs typeface="Times New Roman" pitchFamily="18" charset="0"/>
            </a:endParaRPr>
          </a:p>
        </p:txBody>
      </p:sp>
      <p:sp>
        <p:nvSpPr>
          <p:cNvPr id="2061" name="Text Box 14"/>
          <p:cNvSpPr txBox="1">
            <a:spLocks noChangeArrowheads="1"/>
          </p:cNvSpPr>
          <p:nvPr/>
        </p:nvSpPr>
        <p:spPr bwMode="auto">
          <a:xfrm>
            <a:off x="457200" y="5235918"/>
            <a:ext cx="4267200" cy="365125"/>
          </a:xfrm>
          <a:prstGeom prst="rect">
            <a:avLst/>
          </a:prstGeom>
          <a:solidFill>
            <a:schemeClr val="bg1">
              <a:lumMod val="85000"/>
            </a:schemeClr>
          </a:solidFill>
          <a:ln>
            <a:noFill/>
          </a:ln>
          <a:effectLs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eaLnBrk="1" hangingPunct="1"/>
            <a:r>
              <a:rPr lang="en-US" sz="1600" dirty="0" smtClean="0">
                <a:solidFill>
                  <a:srgbClr val="000000"/>
                </a:solidFill>
                <a:cs typeface="Times New Roman" pitchFamily="18" charset="0"/>
              </a:rPr>
              <a:t>Strike DB Admin, Analysis and Outreach</a:t>
            </a:r>
          </a:p>
        </p:txBody>
      </p:sp>
      <p:sp>
        <p:nvSpPr>
          <p:cNvPr id="2062" name="Text Box 18"/>
          <p:cNvSpPr txBox="1">
            <a:spLocks noChangeArrowheads="1"/>
          </p:cNvSpPr>
          <p:nvPr/>
        </p:nvSpPr>
        <p:spPr bwMode="auto">
          <a:xfrm>
            <a:off x="457200" y="6021388"/>
            <a:ext cx="4267200"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r" eaLnBrk="1" hangingPunct="1"/>
            <a:r>
              <a:rPr lang="en-US" sz="1600" b="1" smtClean="0">
                <a:solidFill>
                  <a:srgbClr val="000000"/>
                </a:solidFill>
                <a:cs typeface="Times New Roman" pitchFamily="18" charset="0"/>
              </a:rPr>
              <a:t>Total (Operation Tasks)</a:t>
            </a:r>
          </a:p>
        </p:txBody>
      </p:sp>
      <p:sp>
        <p:nvSpPr>
          <p:cNvPr id="2063" name="Text Box 19"/>
          <p:cNvSpPr txBox="1">
            <a:spLocks noChangeArrowheads="1"/>
          </p:cNvSpPr>
          <p:nvPr/>
        </p:nvSpPr>
        <p:spPr bwMode="auto">
          <a:xfrm>
            <a:off x="457200" y="6400800"/>
            <a:ext cx="7421563"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r" eaLnBrk="1" hangingPunct="1"/>
            <a:r>
              <a:rPr lang="en-US" sz="1200" i="1" smtClean="0">
                <a:solidFill>
                  <a:srgbClr val="000000"/>
                </a:solidFill>
                <a:cs typeface="Times New Roman" pitchFamily="18" charset="0"/>
              </a:rPr>
              <a:t>* WA LOA OPS Funds</a:t>
            </a:r>
          </a:p>
        </p:txBody>
      </p:sp>
      <p:sp>
        <p:nvSpPr>
          <p:cNvPr id="2064" name="Text Box 20"/>
          <p:cNvSpPr txBox="1">
            <a:spLocks noChangeArrowheads="1"/>
          </p:cNvSpPr>
          <p:nvPr/>
        </p:nvSpPr>
        <p:spPr bwMode="auto">
          <a:xfrm>
            <a:off x="5792788" y="5221288"/>
            <a:ext cx="1041400" cy="374650"/>
          </a:xfrm>
          <a:prstGeom prst="rect">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r>
              <a:rPr lang="en-US" sz="1400" i="1" smtClean="0">
                <a:solidFill>
                  <a:srgbClr val="000000"/>
                </a:solidFill>
                <a:cs typeface="Times New Roman" pitchFamily="18" charset="0"/>
              </a:rPr>
              <a:t>$275*</a:t>
            </a:r>
          </a:p>
        </p:txBody>
      </p:sp>
      <p:sp>
        <p:nvSpPr>
          <p:cNvPr id="2065" name="Text Box 21"/>
          <p:cNvSpPr txBox="1">
            <a:spLocks noChangeArrowheads="1"/>
          </p:cNvSpPr>
          <p:nvPr/>
        </p:nvSpPr>
        <p:spPr bwMode="auto">
          <a:xfrm>
            <a:off x="4735513" y="5227638"/>
            <a:ext cx="1044575" cy="361950"/>
          </a:xfrm>
          <a:prstGeom prst="rect">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r>
              <a:rPr lang="en-US" sz="1400" i="1" smtClean="0">
                <a:solidFill>
                  <a:srgbClr val="000000"/>
                </a:solidFill>
                <a:cs typeface="Times New Roman" pitchFamily="18" charset="0"/>
              </a:rPr>
              <a:t>$265*</a:t>
            </a:r>
          </a:p>
        </p:txBody>
      </p:sp>
      <p:sp>
        <p:nvSpPr>
          <p:cNvPr id="2066" name="Text Box 23"/>
          <p:cNvSpPr txBox="1">
            <a:spLocks noChangeArrowheads="1"/>
          </p:cNvSpPr>
          <p:nvPr/>
        </p:nvSpPr>
        <p:spPr bwMode="auto">
          <a:xfrm>
            <a:off x="457200" y="5595766"/>
            <a:ext cx="4267200" cy="365125"/>
          </a:xfrm>
          <a:prstGeom prst="rect">
            <a:avLst/>
          </a:prstGeom>
          <a:solidFill>
            <a:schemeClr val="bg1">
              <a:lumMod val="85000"/>
            </a:schemeClr>
          </a:solidFill>
          <a:ln>
            <a:noFill/>
          </a:ln>
          <a:effectLs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eaLnBrk="1" hangingPunct="1"/>
            <a:r>
              <a:rPr lang="en-US" sz="1600" dirty="0" smtClean="0">
                <a:solidFill>
                  <a:srgbClr val="000000"/>
                </a:solidFill>
                <a:cs typeface="Times New Roman" pitchFamily="18" charset="0"/>
              </a:rPr>
              <a:t>Identification Techniques</a:t>
            </a:r>
          </a:p>
        </p:txBody>
      </p:sp>
      <p:sp>
        <p:nvSpPr>
          <p:cNvPr id="2067" name="Text Box 24"/>
          <p:cNvSpPr txBox="1">
            <a:spLocks noChangeArrowheads="1"/>
          </p:cNvSpPr>
          <p:nvPr/>
        </p:nvSpPr>
        <p:spPr bwMode="auto">
          <a:xfrm>
            <a:off x="5792788" y="4110038"/>
            <a:ext cx="1006364"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r>
              <a:rPr lang="en-US" sz="1400" smtClean="0">
                <a:solidFill>
                  <a:srgbClr val="000000"/>
                </a:solidFill>
                <a:cs typeface="Times New Roman" pitchFamily="18" charset="0"/>
              </a:rPr>
              <a:t>$ 1290</a:t>
            </a:r>
          </a:p>
        </p:txBody>
      </p:sp>
      <p:sp>
        <p:nvSpPr>
          <p:cNvPr id="2068" name="Text Box 25"/>
          <p:cNvSpPr txBox="1">
            <a:spLocks noChangeArrowheads="1"/>
          </p:cNvSpPr>
          <p:nvPr/>
        </p:nvSpPr>
        <p:spPr bwMode="auto">
          <a:xfrm>
            <a:off x="4735513" y="4116388"/>
            <a:ext cx="10445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r>
              <a:rPr lang="en-US" sz="1400" smtClean="0">
                <a:solidFill>
                  <a:srgbClr val="000000"/>
                </a:solidFill>
                <a:cs typeface="Times New Roman" pitchFamily="18" charset="0"/>
              </a:rPr>
              <a:t>$ 1200</a:t>
            </a:r>
          </a:p>
        </p:txBody>
      </p:sp>
      <p:sp>
        <p:nvSpPr>
          <p:cNvPr id="2069" name="Text Box 27"/>
          <p:cNvSpPr txBox="1">
            <a:spLocks noChangeArrowheads="1"/>
          </p:cNvSpPr>
          <p:nvPr/>
        </p:nvSpPr>
        <p:spPr bwMode="auto">
          <a:xfrm>
            <a:off x="457200" y="4114800"/>
            <a:ext cx="4267200" cy="365125"/>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eaLnBrk="1" hangingPunct="1"/>
            <a:r>
              <a:rPr lang="en-US" sz="1600" b="1" dirty="0" smtClean="0">
                <a:solidFill>
                  <a:srgbClr val="172977"/>
                </a:solidFill>
                <a:cs typeface="Times New Roman" pitchFamily="18" charset="0"/>
              </a:rPr>
              <a:t>Detection and Deterrent Technology</a:t>
            </a:r>
          </a:p>
        </p:txBody>
      </p:sp>
      <p:sp>
        <p:nvSpPr>
          <p:cNvPr id="2070" name="Text Box 28"/>
          <p:cNvSpPr txBox="1">
            <a:spLocks noChangeArrowheads="1"/>
          </p:cNvSpPr>
          <p:nvPr/>
        </p:nvSpPr>
        <p:spPr bwMode="auto">
          <a:xfrm>
            <a:off x="5792788" y="3744913"/>
            <a:ext cx="10461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r>
              <a:rPr lang="en-US" sz="1400" smtClean="0">
                <a:solidFill>
                  <a:srgbClr val="000000"/>
                </a:solidFill>
                <a:cs typeface="Times New Roman" pitchFamily="18" charset="0"/>
              </a:rPr>
              <a:t>$   650</a:t>
            </a:r>
          </a:p>
        </p:txBody>
      </p:sp>
      <p:sp>
        <p:nvSpPr>
          <p:cNvPr id="2071" name="Text Box 29"/>
          <p:cNvSpPr txBox="1">
            <a:spLocks noChangeArrowheads="1"/>
          </p:cNvSpPr>
          <p:nvPr/>
        </p:nvSpPr>
        <p:spPr bwMode="auto">
          <a:xfrm>
            <a:off x="4748213" y="3751263"/>
            <a:ext cx="10445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r>
              <a:rPr lang="en-US" sz="1400" smtClean="0">
                <a:solidFill>
                  <a:srgbClr val="000000"/>
                </a:solidFill>
                <a:cs typeface="Times New Roman" pitchFamily="18" charset="0"/>
              </a:rPr>
              <a:t>$  715</a:t>
            </a:r>
          </a:p>
        </p:txBody>
      </p:sp>
      <p:sp>
        <p:nvSpPr>
          <p:cNvPr id="2072" name="Text Box 31"/>
          <p:cNvSpPr txBox="1">
            <a:spLocks noChangeArrowheads="1"/>
          </p:cNvSpPr>
          <p:nvPr/>
        </p:nvSpPr>
        <p:spPr bwMode="auto">
          <a:xfrm>
            <a:off x="457200" y="3749675"/>
            <a:ext cx="4267200" cy="365125"/>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eaLnBrk="1" hangingPunct="1"/>
            <a:r>
              <a:rPr lang="en-US" sz="1600" b="1" dirty="0" smtClean="0">
                <a:solidFill>
                  <a:srgbClr val="172977"/>
                </a:solidFill>
                <a:cs typeface="Times New Roman" pitchFamily="18" charset="0"/>
              </a:rPr>
              <a:t>Wildlife Hazards Management</a:t>
            </a:r>
          </a:p>
        </p:txBody>
      </p:sp>
      <p:sp>
        <p:nvSpPr>
          <p:cNvPr id="2073" name="Text Box 32"/>
          <p:cNvSpPr txBox="1">
            <a:spLocks noChangeArrowheads="1"/>
          </p:cNvSpPr>
          <p:nvPr/>
        </p:nvSpPr>
        <p:spPr bwMode="auto">
          <a:xfrm>
            <a:off x="6834188" y="3444875"/>
            <a:ext cx="1046162" cy="304800"/>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r>
              <a:rPr lang="en-US" sz="1400" b="1" smtClean="0">
                <a:solidFill>
                  <a:srgbClr val="000000"/>
                </a:solidFill>
                <a:cs typeface="Times New Roman" pitchFamily="18" charset="0"/>
              </a:rPr>
              <a:t>FY16</a:t>
            </a:r>
          </a:p>
        </p:txBody>
      </p:sp>
      <p:sp>
        <p:nvSpPr>
          <p:cNvPr id="2074" name="Text Box 33"/>
          <p:cNvSpPr txBox="1">
            <a:spLocks noChangeArrowheads="1"/>
          </p:cNvSpPr>
          <p:nvPr/>
        </p:nvSpPr>
        <p:spPr bwMode="auto">
          <a:xfrm>
            <a:off x="5791200" y="3444875"/>
            <a:ext cx="104298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r>
              <a:rPr lang="en-US" sz="1400" b="1" smtClean="0">
                <a:solidFill>
                  <a:srgbClr val="000000"/>
                </a:solidFill>
                <a:cs typeface="Times New Roman" pitchFamily="18" charset="0"/>
              </a:rPr>
              <a:t>FY15</a:t>
            </a:r>
          </a:p>
        </p:txBody>
      </p:sp>
      <p:sp>
        <p:nvSpPr>
          <p:cNvPr id="2075" name="Text Box 34"/>
          <p:cNvSpPr txBox="1">
            <a:spLocks noChangeArrowheads="1"/>
          </p:cNvSpPr>
          <p:nvPr/>
        </p:nvSpPr>
        <p:spPr bwMode="auto">
          <a:xfrm>
            <a:off x="4724400" y="3444875"/>
            <a:ext cx="1066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r>
              <a:rPr lang="en-US" sz="1400" b="1" smtClean="0">
                <a:solidFill>
                  <a:srgbClr val="000000"/>
                </a:solidFill>
                <a:cs typeface="Times New Roman" pitchFamily="18" charset="0"/>
              </a:rPr>
              <a:t>FY14</a:t>
            </a:r>
          </a:p>
        </p:txBody>
      </p:sp>
      <p:sp>
        <p:nvSpPr>
          <p:cNvPr id="2076" name="Text Box 35"/>
          <p:cNvSpPr txBox="1">
            <a:spLocks noChangeArrowheads="1"/>
          </p:cNvSpPr>
          <p:nvPr/>
        </p:nvSpPr>
        <p:spPr bwMode="auto">
          <a:xfrm>
            <a:off x="457200" y="3444875"/>
            <a:ext cx="42672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buClrTx/>
              <a:buSzTx/>
              <a:buFontTx/>
              <a:buNone/>
            </a:pPr>
            <a:endParaRPr lang="en-US" sz="1800" smtClean="0">
              <a:solidFill>
                <a:srgbClr val="000000"/>
              </a:solidFill>
            </a:endParaRPr>
          </a:p>
        </p:txBody>
      </p:sp>
      <p:sp>
        <p:nvSpPr>
          <p:cNvPr id="2077" name="Line 36"/>
          <p:cNvSpPr>
            <a:spLocks noChangeShapeType="1"/>
          </p:cNvSpPr>
          <p:nvPr/>
        </p:nvSpPr>
        <p:spPr bwMode="auto">
          <a:xfrm>
            <a:off x="457200" y="3444875"/>
            <a:ext cx="4267200"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buClrTx/>
              <a:buSzTx/>
              <a:buFontTx/>
              <a:buNone/>
            </a:pPr>
            <a:endParaRPr lang="en-US" sz="1800" smtClean="0">
              <a:solidFill>
                <a:srgbClr val="000000"/>
              </a:solidFill>
              <a:latin typeface="Arial" charset="0"/>
            </a:endParaRPr>
          </a:p>
        </p:txBody>
      </p:sp>
      <p:sp>
        <p:nvSpPr>
          <p:cNvPr id="2078" name="Line 37"/>
          <p:cNvSpPr>
            <a:spLocks noChangeShapeType="1"/>
          </p:cNvSpPr>
          <p:nvPr/>
        </p:nvSpPr>
        <p:spPr bwMode="auto">
          <a:xfrm>
            <a:off x="457200" y="3444875"/>
            <a:ext cx="1588" cy="3048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buClrTx/>
              <a:buSzTx/>
              <a:buFontTx/>
              <a:buNone/>
            </a:pPr>
            <a:endParaRPr lang="en-US" sz="1800" smtClean="0">
              <a:solidFill>
                <a:srgbClr val="000000"/>
              </a:solidFill>
              <a:latin typeface="Arial" charset="0"/>
            </a:endParaRPr>
          </a:p>
        </p:txBody>
      </p:sp>
      <p:sp>
        <p:nvSpPr>
          <p:cNvPr id="2079" name="Line 38"/>
          <p:cNvSpPr>
            <a:spLocks noChangeShapeType="1"/>
          </p:cNvSpPr>
          <p:nvPr/>
        </p:nvSpPr>
        <p:spPr bwMode="auto">
          <a:xfrm>
            <a:off x="5791200" y="3444875"/>
            <a:ext cx="1588" cy="2432050"/>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buClrTx/>
              <a:buSzTx/>
              <a:buFontTx/>
              <a:buNone/>
            </a:pPr>
            <a:endParaRPr lang="en-US" sz="1800" smtClean="0">
              <a:solidFill>
                <a:srgbClr val="000000"/>
              </a:solidFill>
              <a:latin typeface="Arial" charset="0"/>
            </a:endParaRPr>
          </a:p>
        </p:txBody>
      </p:sp>
      <p:sp>
        <p:nvSpPr>
          <p:cNvPr id="2080" name="Line 39"/>
          <p:cNvSpPr>
            <a:spLocks noChangeShapeType="1"/>
          </p:cNvSpPr>
          <p:nvPr/>
        </p:nvSpPr>
        <p:spPr bwMode="auto">
          <a:xfrm>
            <a:off x="6834188" y="3444875"/>
            <a:ext cx="1587" cy="2432050"/>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buClrTx/>
              <a:buSzTx/>
              <a:buFontTx/>
              <a:buNone/>
            </a:pPr>
            <a:endParaRPr lang="en-US" sz="1800" smtClean="0">
              <a:solidFill>
                <a:srgbClr val="000000"/>
              </a:solidFill>
              <a:latin typeface="Arial" charset="0"/>
            </a:endParaRPr>
          </a:p>
        </p:txBody>
      </p:sp>
      <p:sp>
        <p:nvSpPr>
          <p:cNvPr id="2082" name="Line 41"/>
          <p:cNvSpPr>
            <a:spLocks noChangeShapeType="1"/>
          </p:cNvSpPr>
          <p:nvPr/>
        </p:nvSpPr>
        <p:spPr bwMode="auto">
          <a:xfrm>
            <a:off x="457200" y="3749675"/>
            <a:ext cx="1588" cy="7302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buClrTx/>
              <a:buSzTx/>
              <a:buFontTx/>
              <a:buNone/>
            </a:pPr>
            <a:endParaRPr lang="en-US" sz="1800" smtClean="0">
              <a:solidFill>
                <a:srgbClr val="000000"/>
              </a:solidFill>
              <a:latin typeface="Arial" charset="0"/>
            </a:endParaRPr>
          </a:p>
        </p:txBody>
      </p:sp>
      <p:sp>
        <p:nvSpPr>
          <p:cNvPr id="2083" name="Line 42"/>
          <p:cNvSpPr>
            <a:spLocks noChangeShapeType="1"/>
          </p:cNvSpPr>
          <p:nvPr/>
        </p:nvSpPr>
        <p:spPr bwMode="auto">
          <a:xfrm>
            <a:off x="4724400" y="3749675"/>
            <a:ext cx="3155950" cy="1588"/>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buClrTx/>
              <a:buSzTx/>
              <a:buFontTx/>
              <a:buNone/>
            </a:pPr>
            <a:endParaRPr lang="en-US" sz="1800" smtClean="0">
              <a:solidFill>
                <a:srgbClr val="000000"/>
              </a:solidFill>
              <a:latin typeface="Arial" charset="0"/>
            </a:endParaRPr>
          </a:p>
        </p:txBody>
      </p:sp>
      <p:sp>
        <p:nvSpPr>
          <p:cNvPr id="2084" name="Line 43"/>
          <p:cNvSpPr>
            <a:spLocks noChangeShapeType="1"/>
          </p:cNvSpPr>
          <p:nvPr/>
        </p:nvSpPr>
        <p:spPr bwMode="auto">
          <a:xfrm>
            <a:off x="4724400" y="4114800"/>
            <a:ext cx="2114550" cy="1588"/>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buClrTx/>
              <a:buSzTx/>
              <a:buFontTx/>
              <a:buNone/>
            </a:pPr>
            <a:endParaRPr lang="en-US" sz="1800" smtClean="0">
              <a:solidFill>
                <a:srgbClr val="000000"/>
              </a:solidFill>
              <a:latin typeface="Arial" charset="0"/>
            </a:endParaRPr>
          </a:p>
        </p:txBody>
      </p:sp>
      <p:sp>
        <p:nvSpPr>
          <p:cNvPr id="2085" name="Line 44"/>
          <p:cNvSpPr>
            <a:spLocks noChangeShapeType="1"/>
          </p:cNvSpPr>
          <p:nvPr/>
        </p:nvSpPr>
        <p:spPr bwMode="auto">
          <a:xfrm>
            <a:off x="457200" y="4479925"/>
            <a:ext cx="1588" cy="17002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buClrTx/>
              <a:buSzTx/>
              <a:buFontTx/>
              <a:buNone/>
            </a:pPr>
            <a:endParaRPr lang="en-US" sz="1800" smtClean="0">
              <a:solidFill>
                <a:srgbClr val="000000"/>
              </a:solidFill>
              <a:latin typeface="Arial" charset="0"/>
            </a:endParaRPr>
          </a:p>
        </p:txBody>
      </p:sp>
      <p:sp>
        <p:nvSpPr>
          <p:cNvPr id="2086" name="Line 45"/>
          <p:cNvSpPr>
            <a:spLocks noChangeShapeType="1"/>
          </p:cNvSpPr>
          <p:nvPr/>
        </p:nvSpPr>
        <p:spPr bwMode="auto">
          <a:xfrm>
            <a:off x="4724400" y="4479925"/>
            <a:ext cx="2114550" cy="1588"/>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buClrTx/>
              <a:buSzTx/>
              <a:buFontTx/>
              <a:buNone/>
            </a:pPr>
            <a:endParaRPr lang="en-US" sz="1800" smtClean="0">
              <a:solidFill>
                <a:srgbClr val="000000"/>
              </a:solidFill>
              <a:latin typeface="Arial" charset="0"/>
            </a:endParaRPr>
          </a:p>
        </p:txBody>
      </p:sp>
      <p:sp>
        <p:nvSpPr>
          <p:cNvPr id="2087" name="Line 46"/>
          <p:cNvSpPr>
            <a:spLocks noChangeShapeType="1"/>
          </p:cNvSpPr>
          <p:nvPr/>
        </p:nvSpPr>
        <p:spPr bwMode="auto">
          <a:xfrm>
            <a:off x="4724400" y="3444875"/>
            <a:ext cx="3155950" cy="1588"/>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buClrTx/>
              <a:buSzTx/>
              <a:buFontTx/>
              <a:buNone/>
            </a:pPr>
            <a:endParaRPr lang="en-US" sz="1800" smtClean="0">
              <a:solidFill>
                <a:srgbClr val="000000"/>
              </a:solidFill>
              <a:latin typeface="Arial" charset="0"/>
            </a:endParaRPr>
          </a:p>
        </p:txBody>
      </p:sp>
      <p:sp>
        <p:nvSpPr>
          <p:cNvPr id="2088" name="Line 47"/>
          <p:cNvSpPr>
            <a:spLocks noChangeShapeType="1"/>
          </p:cNvSpPr>
          <p:nvPr/>
        </p:nvSpPr>
        <p:spPr bwMode="auto">
          <a:xfrm>
            <a:off x="4724400" y="3444875"/>
            <a:ext cx="1588" cy="2432050"/>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buClrTx/>
              <a:buSzTx/>
              <a:buFontTx/>
              <a:buNone/>
            </a:pPr>
            <a:endParaRPr lang="en-US" sz="1800" smtClean="0">
              <a:solidFill>
                <a:srgbClr val="000000"/>
              </a:solidFill>
              <a:latin typeface="Arial" charset="0"/>
            </a:endParaRPr>
          </a:p>
        </p:txBody>
      </p:sp>
      <p:sp>
        <p:nvSpPr>
          <p:cNvPr id="2089" name="Line 50"/>
          <p:cNvSpPr>
            <a:spLocks noChangeShapeType="1"/>
          </p:cNvSpPr>
          <p:nvPr/>
        </p:nvSpPr>
        <p:spPr bwMode="auto">
          <a:xfrm>
            <a:off x="7880350" y="5894388"/>
            <a:ext cx="1588" cy="3032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buClrTx/>
              <a:buSzTx/>
              <a:buFontTx/>
              <a:buNone/>
            </a:pPr>
            <a:endParaRPr lang="en-US" sz="1800" smtClean="0">
              <a:solidFill>
                <a:srgbClr val="000000"/>
              </a:solidFill>
              <a:latin typeface="Arial" charset="0"/>
            </a:endParaRPr>
          </a:p>
        </p:txBody>
      </p:sp>
      <p:sp>
        <p:nvSpPr>
          <p:cNvPr id="2090" name="Line 51"/>
          <p:cNvSpPr>
            <a:spLocks noChangeShapeType="1"/>
          </p:cNvSpPr>
          <p:nvPr/>
        </p:nvSpPr>
        <p:spPr bwMode="auto">
          <a:xfrm>
            <a:off x="4724400" y="5226050"/>
            <a:ext cx="3155950" cy="1588"/>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buClrTx/>
              <a:buSzTx/>
              <a:buFontTx/>
              <a:buNone/>
            </a:pPr>
            <a:endParaRPr lang="en-US" sz="1800" smtClean="0">
              <a:solidFill>
                <a:srgbClr val="000000"/>
              </a:solidFill>
              <a:latin typeface="Arial" charset="0"/>
            </a:endParaRPr>
          </a:p>
        </p:txBody>
      </p:sp>
      <p:sp>
        <p:nvSpPr>
          <p:cNvPr id="2091" name="Line 52"/>
          <p:cNvSpPr>
            <a:spLocks noChangeShapeType="1"/>
          </p:cNvSpPr>
          <p:nvPr/>
        </p:nvSpPr>
        <p:spPr bwMode="auto">
          <a:xfrm>
            <a:off x="4724400" y="4876800"/>
            <a:ext cx="3155950" cy="1588"/>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buClrTx/>
              <a:buSzTx/>
              <a:buFontTx/>
              <a:buNone/>
            </a:pPr>
            <a:endParaRPr lang="en-US" sz="1800" smtClean="0">
              <a:solidFill>
                <a:srgbClr val="000000"/>
              </a:solidFill>
              <a:latin typeface="Arial" charset="0"/>
            </a:endParaRPr>
          </a:p>
        </p:txBody>
      </p:sp>
      <p:sp>
        <p:nvSpPr>
          <p:cNvPr id="2092" name="Text Box 53"/>
          <p:cNvSpPr txBox="1">
            <a:spLocks noChangeArrowheads="1"/>
          </p:cNvSpPr>
          <p:nvPr/>
        </p:nvSpPr>
        <p:spPr bwMode="auto">
          <a:xfrm>
            <a:off x="5780088" y="5595938"/>
            <a:ext cx="1054100" cy="358775"/>
          </a:xfrm>
          <a:prstGeom prst="rect">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r>
              <a:rPr lang="en-US" sz="1400" i="1" dirty="0" smtClean="0">
                <a:solidFill>
                  <a:srgbClr val="000000"/>
                </a:solidFill>
                <a:cs typeface="Times New Roman" pitchFamily="18" charset="0"/>
              </a:rPr>
              <a:t>$160*</a:t>
            </a:r>
          </a:p>
        </p:txBody>
      </p:sp>
      <p:sp>
        <p:nvSpPr>
          <p:cNvPr id="2093" name="Text Box 54"/>
          <p:cNvSpPr txBox="1">
            <a:spLocks noChangeArrowheads="1"/>
          </p:cNvSpPr>
          <p:nvPr/>
        </p:nvSpPr>
        <p:spPr bwMode="auto">
          <a:xfrm>
            <a:off x="4724400" y="5595938"/>
            <a:ext cx="1066800" cy="360362"/>
          </a:xfrm>
          <a:prstGeom prst="rect">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r>
              <a:rPr lang="en-US" sz="1400" i="1" smtClean="0">
                <a:solidFill>
                  <a:srgbClr val="000000"/>
                </a:solidFill>
                <a:cs typeface="Times New Roman" pitchFamily="18" charset="0"/>
              </a:rPr>
              <a:t>$150*</a:t>
            </a:r>
          </a:p>
        </p:txBody>
      </p:sp>
      <p:sp>
        <p:nvSpPr>
          <p:cNvPr id="2094" name="Text Box 56"/>
          <p:cNvSpPr txBox="1">
            <a:spLocks noChangeArrowheads="1"/>
          </p:cNvSpPr>
          <p:nvPr/>
        </p:nvSpPr>
        <p:spPr bwMode="auto">
          <a:xfrm>
            <a:off x="5791200" y="5954713"/>
            <a:ext cx="1042988" cy="373659"/>
          </a:xfrm>
          <a:prstGeom prst="rect">
            <a:avLst/>
          </a:prstGeom>
          <a:noFill/>
          <a:ln w="9525">
            <a:solidFill>
              <a:schemeClr val="tx1"/>
            </a:solidFill>
            <a:round/>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r>
              <a:rPr lang="en-US" sz="1400" b="1" i="1" dirty="0" smtClean="0">
                <a:solidFill>
                  <a:srgbClr val="000000"/>
                </a:solidFill>
                <a:cs typeface="Times New Roman" pitchFamily="18" charset="0"/>
              </a:rPr>
              <a:t>$435</a:t>
            </a:r>
          </a:p>
        </p:txBody>
      </p:sp>
      <p:sp>
        <p:nvSpPr>
          <p:cNvPr id="2095" name="Text Box 57"/>
          <p:cNvSpPr txBox="1">
            <a:spLocks noChangeArrowheads="1"/>
          </p:cNvSpPr>
          <p:nvPr/>
        </p:nvSpPr>
        <p:spPr bwMode="auto">
          <a:xfrm>
            <a:off x="4724400" y="4884738"/>
            <a:ext cx="1063625" cy="336550"/>
          </a:xfrm>
          <a:prstGeom prst="rect">
            <a:avLst/>
          </a:prstGeom>
          <a:noFill/>
          <a:ln w="9525">
            <a:solidFill>
              <a:schemeClr val="tx1"/>
            </a:solidFill>
            <a:round/>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r>
              <a:rPr lang="en-US" sz="1400" b="1" i="1" smtClean="0">
                <a:solidFill>
                  <a:srgbClr val="000000"/>
                </a:solidFill>
                <a:cs typeface="Times New Roman" pitchFamily="18" charset="0"/>
              </a:rPr>
              <a:t>$2500</a:t>
            </a:r>
          </a:p>
        </p:txBody>
      </p:sp>
      <p:sp>
        <p:nvSpPr>
          <p:cNvPr id="2096" name="Text Box 59"/>
          <p:cNvSpPr txBox="1">
            <a:spLocks noChangeArrowheads="1"/>
          </p:cNvSpPr>
          <p:nvPr/>
        </p:nvSpPr>
        <p:spPr bwMode="auto">
          <a:xfrm>
            <a:off x="457200" y="4892675"/>
            <a:ext cx="4267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r" eaLnBrk="1" hangingPunct="1"/>
            <a:r>
              <a:rPr lang="en-US" sz="1600" b="1" dirty="0" smtClean="0">
                <a:solidFill>
                  <a:srgbClr val="000000"/>
                </a:solidFill>
                <a:cs typeface="Times New Roman" pitchFamily="18" charset="0"/>
              </a:rPr>
              <a:t>Total (R&amp;D Tasks)</a:t>
            </a:r>
          </a:p>
        </p:txBody>
      </p:sp>
      <p:sp>
        <p:nvSpPr>
          <p:cNvPr id="2097" name="Text Box 56"/>
          <p:cNvSpPr txBox="1">
            <a:spLocks noChangeArrowheads="1"/>
          </p:cNvSpPr>
          <p:nvPr/>
        </p:nvSpPr>
        <p:spPr bwMode="auto">
          <a:xfrm>
            <a:off x="4724400" y="5954713"/>
            <a:ext cx="1069817" cy="371475"/>
          </a:xfrm>
          <a:prstGeom prst="rect">
            <a:avLst/>
          </a:prstGeom>
          <a:noFill/>
          <a:ln w="9525">
            <a:solidFill>
              <a:schemeClr val="tx1"/>
            </a:solidFill>
            <a:round/>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r>
              <a:rPr lang="en-US" sz="1400" b="1" i="1" smtClean="0">
                <a:solidFill>
                  <a:srgbClr val="000000"/>
                </a:solidFill>
                <a:cs typeface="Times New Roman" pitchFamily="18" charset="0"/>
              </a:rPr>
              <a:t>$415</a:t>
            </a:r>
          </a:p>
        </p:txBody>
      </p:sp>
      <p:sp>
        <p:nvSpPr>
          <p:cNvPr id="2098" name="Text Box 57"/>
          <p:cNvSpPr txBox="1">
            <a:spLocks noChangeArrowheads="1"/>
          </p:cNvSpPr>
          <p:nvPr/>
        </p:nvSpPr>
        <p:spPr bwMode="auto">
          <a:xfrm>
            <a:off x="5791200" y="4884738"/>
            <a:ext cx="1042988" cy="336550"/>
          </a:xfrm>
          <a:prstGeom prst="rect">
            <a:avLst/>
          </a:prstGeom>
          <a:noFill/>
          <a:ln w="9525">
            <a:solidFill>
              <a:schemeClr val="tx1"/>
            </a:solidFill>
            <a:round/>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r>
              <a:rPr lang="en-US" sz="1400" b="1" i="1" smtClean="0">
                <a:solidFill>
                  <a:srgbClr val="000000"/>
                </a:solidFill>
                <a:cs typeface="Times New Roman" pitchFamily="18" charset="0"/>
              </a:rPr>
              <a:t>$2500</a:t>
            </a:r>
          </a:p>
        </p:txBody>
      </p:sp>
      <p:sp>
        <p:nvSpPr>
          <p:cNvPr id="2099" name="Text Box 57"/>
          <p:cNvSpPr txBox="1">
            <a:spLocks noChangeArrowheads="1"/>
          </p:cNvSpPr>
          <p:nvPr/>
        </p:nvSpPr>
        <p:spPr bwMode="auto">
          <a:xfrm>
            <a:off x="6834188" y="4884738"/>
            <a:ext cx="1044575" cy="336550"/>
          </a:xfrm>
          <a:prstGeom prst="rect">
            <a:avLst/>
          </a:prstGeom>
          <a:noFill/>
          <a:ln w="9525">
            <a:solidFill>
              <a:schemeClr val="tx1"/>
            </a:solidFill>
            <a:round/>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r>
              <a:rPr lang="en-US" sz="1400" b="1" i="1" smtClean="0">
                <a:solidFill>
                  <a:srgbClr val="000000"/>
                </a:solidFill>
                <a:cs typeface="Times New Roman" pitchFamily="18" charset="0"/>
              </a:rPr>
              <a:t>$2500</a:t>
            </a:r>
          </a:p>
        </p:txBody>
      </p:sp>
      <p:sp>
        <p:nvSpPr>
          <p:cNvPr id="2100" name="Text Box 56"/>
          <p:cNvSpPr txBox="1">
            <a:spLocks noChangeArrowheads="1"/>
          </p:cNvSpPr>
          <p:nvPr/>
        </p:nvSpPr>
        <p:spPr bwMode="auto">
          <a:xfrm>
            <a:off x="6834188" y="5956300"/>
            <a:ext cx="1044575" cy="369888"/>
          </a:xfrm>
          <a:prstGeom prst="rect">
            <a:avLst/>
          </a:prstGeom>
          <a:noFill/>
          <a:ln w="9525">
            <a:solidFill>
              <a:schemeClr val="tx1"/>
            </a:solidFill>
            <a:round/>
            <a:headEnd/>
            <a:tailEnd/>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r>
              <a:rPr lang="en-US" sz="1400" b="1" i="1" smtClean="0">
                <a:solidFill>
                  <a:srgbClr val="000000"/>
                </a:solidFill>
                <a:cs typeface="Times New Roman" pitchFamily="18" charset="0"/>
              </a:rPr>
              <a:t>$425</a:t>
            </a:r>
          </a:p>
        </p:txBody>
      </p:sp>
      <p:sp>
        <p:nvSpPr>
          <p:cNvPr id="2101" name="Text Box 20"/>
          <p:cNvSpPr txBox="1">
            <a:spLocks noChangeArrowheads="1"/>
          </p:cNvSpPr>
          <p:nvPr/>
        </p:nvSpPr>
        <p:spPr bwMode="auto">
          <a:xfrm>
            <a:off x="6834188" y="5221288"/>
            <a:ext cx="1044575" cy="374650"/>
          </a:xfrm>
          <a:prstGeom prst="rect">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r>
              <a:rPr lang="en-US" sz="1400" i="1" smtClean="0">
                <a:solidFill>
                  <a:srgbClr val="000000"/>
                </a:solidFill>
                <a:cs typeface="Times New Roman" pitchFamily="18" charset="0"/>
              </a:rPr>
              <a:t>$270*</a:t>
            </a:r>
          </a:p>
        </p:txBody>
      </p:sp>
      <p:sp>
        <p:nvSpPr>
          <p:cNvPr id="2102" name="Text Box 53"/>
          <p:cNvSpPr txBox="1">
            <a:spLocks noChangeArrowheads="1"/>
          </p:cNvSpPr>
          <p:nvPr/>
        </p:nvSpPr>
        <p:spPr bwMode="auto">
          <a:xfrm>
            <a:off x="6838950" y="5597525"/>
            <a:ext cx="1040454" cy="357188"/>
          </a:xfrm>
          <a:prstGeom prst="rect">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r>
              <a:rPr lang="en-US" sz="1400" i="1" smtClean="0">
                <a:solidFill>
                  <a:srgbClr val="000000"/>
                </a:solidFill>
                <a:cs typeface="Times New Roman" pitchFamily="18" charset="0"/>
              </a:rPr>
              <a:t>$155*</a:t>
            </a:r>
          </a:p>
        </p:txBody>
      </p:sp>
      <p:sp>
        <p:nvSpPr>
          <p:cNvPr id="2103" name="Text Box 28"/>
          <p:cNvSpPr txBox="1">
            <a:spLocks noChangeArrowheads="1"/>
          </p:cNvSpPr>
          <p:nvPr/>
        </p:nvSpPr>
        <p:spPr bwMode="auto">
          <a:xfrm>
            <a:off x="6837630" y="3748135"/>
            <a:ext cx="1038885" cy="371899"/>
          </a:xfrm>
          <a:prstGeom prst="rect">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r>
              <a:rPr lang="en-US" sz="1400" dirty="0" smtClean="0">
                <a:solidFill>
                  <a:srgbClr val="000000"/>
                </a:solidFill>
                <a:cs typeface="Times New Roman" pitchFamily="18" charset="0"/>
              </a:rPr>
              <a:t>$   675</a:t>
            </a:r>
          </a:p>
        </p:txBody>
      </p:sp>
      <p:sp>
        <p:nvSpPr>
          <p:cNvPr id="2104" name="Text Box 24"/>
          <p:cNvSpPr txBox="1">
            <a:spLocks noChangeArrowheads="1"/>
          </p:cNvSpPr>
          <p:nvPr/>
        </p:nvSpPr>
        <p:spPr bwMode="auto">
          <a:xfrm>
            <a:off x="6835366" y="4120036"/>
            <a:ext cx="1041149" cy="361430"/>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r>
              <a:rPr lang="en-US" sz="1400" dirty="0" smtClean="0">
                <a:solidFill>
                  <a:srgbClr val="000000"/>
                </a:solidFill>
                <a:cs typeface="Times New Roman" pitchFamily="18" charset="0"/>
              </a:rPr>
              <a:t>$ 1225</a:t>
            </a:r>
          </a:p>
        </p:txBody>
      </p:sp>
      <p:sp>
        <p:nvSpPr>
          <p:cNvPr id="2105" name="Text Box 7"/>
          <p:cNvSpPr txBox="1">
            <a:spLocks noChangeArrowheads="1"/>
          </p:cNvSpPr>
          <p:nvPr/>
        </p:nvSpPr>
        <p:spPr bwMode="auto">
          <a:xfrm>
            <a:off x="6835366" y="4481465"/>
            <a:ext cx="1040222" cy="398353"/>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eaLnBrk="1" hangingPunct="1"/>
            <a:r>
              <a:rPr lang="en-US" sz="1400" dirty="0" smtClean="0">
                <a:solidFill>
                  <a:srgbClr val="000000"/>
                </a:solidFill>
                <a:cs typeface="Times New Roman" pitchFamily="18" charset="0"/>
              </a:rPr>
              <a:t>$   600</a:t>
            </a:r>
          </a:p>
        </p:txBody>
      </p:sp>
      <p:sp>
        <p:nvSpPr>
          <p:cNvPr id="4" name="Right Arrow 3"/>
          <p:cNvSpPr/>
          <p:nvPr/>
        </p:nvSpPr>
        <p:spPr>
          <a:xfrm>
            <a:off x="5694972" y="4961731"/>
            <a:ext cx="228600" cy="182563"/>
          </a:xfrm>
          <a:prstGeom prst="right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Arrow 66"/>
          <p:cNvSpPr/>
          <p:nvPr/>
        </p:nvSpPr>
        <p:spPr>
          <a:xfrm>
            <a:off x="6751908" y="4961730"/>
            <a:ext cx="228600" cy="182563"/>
          </a:xfrm>
          <a:prstGeom prst="right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7452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ffectLst>
                  <a:outerShdw blurRad="38100" dist="38100" dir="2700000" algn="tl">
                    <a:srgbClr val="000000">
                      <a:alpha val="43137"/>
                    </a:srgbClr>
                  </a:outerShdw>
                </a:effectLst>
              </a:rPr>
              <a:t>Summary</a:t>
            </a:r>
            <a:r>
              <a:rPr lang="en-US" dirty="0" smtClean="0"/>
              <a:t/>
            </a:r>
            <a:br>
              <a:rPr lang="en-US" dirty="0" smtClean="0"/>
            </a:br>
            <a:r>
              <a:rPr lang="en-US" sz="2400" dirty="0" smtClean="0">
                <a:solidFill>
                  <a:srgbClr val="C00000"/>
                </a:solidFill>
              </a:rPr>
              <a:t>Continuing Activities &amp; Future Direction</a:t>
            </a:r>
            <a:endParaRPr lang="en-US" sz="2400" dirty="0">
              <a:solidFill>
                <a:srgbClr val="C00000"/>
              </a:solidFill>
            </a:endParaRPr>
          </a:p>
        </p:txBody>
      </p:sp>
      <p:sp>
        <p:nvSpPr>
          <p:cNvPr id="3" name="Content Placeholder 2"/>
          <p:cNvSpPr>
            <a:spLocks noGrp="1"/>
          </p:cNvSpPr>
          <p:nvPr>
            <p:ph idx="1"/>
          </p:nvPr>
        </p:nvSpPr>
        <p:spPr>
          <a:xfrm>
            <a:off x="533400" y="1233487"/>
            <a:ext cx="8050213" cy="4391025"/>
          </a:xfrm>
        </p:spPr>
        <p:txBody>
          <a:bodyPr/>
          <a:lstStyle/>
          <a:p>
            <a:r>
              <a:rPr lang="en-US" sz="1800" dirty="0"/>
              <a:t>Habitat Management </a:t>
            </a:r>
            <a:r>
              <a:rPr lang="en-US" sz="1800" dirty="0" smtClean="0"/>
              <a:t>(USDA/Academia)</a:t>
            </a:r>
          </a:p>
          <a:p>
            <a:r>
              <a:rPr lang="en-US" sz="1800" dirty="0" smtClean="0"/>
              <a:t>Species </a:t>
            </a:r>
            <a:r>
              <a:rPr lang="en-US" sz="1800" dirty="0"/>
              <a:t>Control Methods and </a:t>
            </a:r>
            <a:r>
              <a:rPr lang="en-US" sz="1800" dirty="0" smtClean="0"/>
              <a:t>Tools </a:t>
            </a:r>
            <a:r>
              <a:rPr lang="en-US" sz="1800" dirty="0"/>
              <a:t>(USDA/Academia</a:t>
            </a:r>
            <a:r>
              <a:rPr lang="en-US" sz="1800" dirty="0" smtClean="0"/>
              <a:t>)</a:t>
            </a:r>
            <a:endParaRPr lang="en-US" sz="1800" dirty="0"/>
          </a:p>
          <a:p>
            <a:r>
              <a:rPr lang="en-US" sz="1800" dirty="0"/>
              <a:t>Lighting on Aircraft and </a:t>
            </a:r>
            <a:r>
              <a:rPr lang="en-US" sz="1800" dirty="0" smtClean="0"/>
              <a:t>Airports (USDA/FAA-AVS)</a:t>
            </a:r>
          </a:p>
          <a:p>
            <a:r>
              <a:rPr lang="en-US" sz="1800" dirty="0" smtClean="0"/>
              <a:t>Bird Radar</a:t>
            </a:r>
          </a:p>
          <a:p>
            <a:pPr lvl="1"/>
            <a:r>
              <a:rPr lang="en-US" sz="1800" dirty="0" smtClean="0"/>
              <a:t>Airport Ops </a:t>
            </a:r>
            <a:r>
              <a:rPr lang="en-US" sz="1800" dirty="0" smtClean="0"/>
              <a:t>Integration</a:t>
            </a:r>
          </a:p>
          <a:p>
            <a:pPr lvl="1"/>
            <a:r>
              <a:rPr lang="en-US" sz="1800" dirty="0" smtClean="0"/>
              <a:t>Expanded </a:t>
            </a:r>
            <a:r>
              <a:rPr lang="en-US" sz="1800" dirty="0" smtClean="0"/>
              <a:t>Coverage i.e. NEXRAD at DFW</a:t>
            </a:r>
          </a:p>
          <a:p>
            <a:pPr lvl="1"/>
            <a:r>
              <a:rPr lang="en-US" sz="1800" dirty="0" smtClean="0"/>
              <a:t>NextGen Surveillance &amp; Weather Radar Capability (NSWRC)</a:t>
            </a:r>
          </a:p>
          <a:p>
            <a:pPr lvl="1"/>
            <a:r>
              <a:rPr lang="en-US" sz="1800" dirty="0" smtClean="0"/>
              <a:t>Air Traffic Control</a:t>
            </a:r>
          </a:p>
          <a:p>
            <a:r>
              <a:rPr lang="en-US" sz="1800" dirty="0" smtClean="0"/>
              <a:t>Multi-Sensor Integration</a:t>
            </a:r>
          </a:p>
          <a:p>
            <a:pPr lvl="1"/>
            <a:r>
              <a:rPr lang="en-US" sz="1800" dirty="0" smtClean="0"/>
              <a:t>Radar, Cameras, Thermal, etc.</a:t>
            </a:r>
          </a:p>
          <a:p>
            <a:r>
              <a:rPr lang="en-US" sz="1800" dirty="0" smtClean="0"/>
              <a:t>Strike Reporting</a:t>
            </a:r>
          </a:p>
          <a:p>
            <a:pPr lvl="1"/>
            <a:r>
              <a:rPr lang="en-US" sz="1800" dirty="0" smtClean="0"/>
              <a:t>Expanded Sources</a:t>
            </a:r>
          </a:p>
          <a:p>
            <a:pPr lvl="1"/>
            <a:r>
              <a:rPr lang="en-US" sz="1800" dirty="0" smtClean="0"/>
              <a:t>Improved/Efficient Data Handling</a:t>
            </a:r>
          </a:p>
          <a:p>
            <a:pPr lvl="1"/>
            <a:r>
              <a:rPr lang="en-US" sz="1800" dirty="0" smtClean="0"/>
              <a:t>Public Accessibility/Interaction</a:t>
            </a:r>
          </a:p>
          <a:p>
            <a:pPr marL="457200" lvl="1" indent="0">
              <a:buNone/>
            </a:pPr>
            <a:endParaRPr lang="en-US" sz="1800" dirty="0"/>
          </a:p>
        </p:txBody>
      </p:sp>
      <p:sp>
        <p:nvSpPr>
          <p:cNvPr id="4" name="Slide Number Placeholder 3"/>
          <p:cNvSpPr>
            <a:spLocks noGrp="1"/>
          </p:cNvSpPr>
          <p:nvPr>
            <p:ph type="sldNum" idx="12"/>
          </p:nvPr>
        </p:nvSpPr>
        <p:spPr/>
        <p:txBody>
          <a:bodyPr/>
          <a:lstStyle/>
          <a:p>
            <a:pPr>
              <a:defRPr/>
            </a:pPr>
            <a:fld id="{119C8171-7B10-4481-AEC5-8542349D961D}" type="slidenum">
              <a:rPr lang="en-US" smtClean="0"/>
              <a:pPr>
                <a:defRPr/>
              </a:pPr>
              <a:t>20</a:t>
            </a:fld>
            <a:endParaRPr lang="en-US"/>
          </a:p>
        </p:txBody>
      </p:sp>
    </p:spTree>
    <p:extLst>
      <p:ext uri="{BB962C8B-B14F-4D97-AF65-F5344CB8AC3E}">
        <p14:creationId xmlns:p14="http://schemas.microsoft.com/office/powerpoint/2010/main" val="2248707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172977"/>
            </a:gs>
            <a:gs pos="54000">
              <a:schemeClr val="bg1"/>
            </a:gs>
            <a:gs pos="100000">
              <a:schemeClr val="bg1"/>
            </a:gs>
          </a:gsLst>
          <a:lin ang="5400000" scaled="0"/>
        </a:gradFill>
        <a:effectLst/>
      </p:bgPr>
    </p:bg>
    <p:spTree>
      <p:nvGrpSpPr>
        <p:cNvPr id="1" name=""/>
        <p:cNvGrpSpPr/>
        <p:nvPr/>
      </p:nvGrpSpPr>
      <p:grpSpPr>
        <a:xfrm>
          <a:off x="0" y="0"/>
          <a:ext cx="0" cy="0"/>
          <a:chOff x="0" y="0"/>
          <a:chExt cx="0" cy="0"/>
        </a:xfrm>
      </p:grpSpPr>
      <p:sp>
        <p:nvSpPr>
          <p:cNvPr id="346120" name="Text Box 8"/>
          <p:cNvSpPr txBox="1">
            <a:spLocks noChangeArrowheads="1"/>
          </p:cNvSpPr>
          <p:nvPr/>
        </p:nvSpPr>
        <p:spPr bwMode="auto">
          <a:xfrm>
            <a:off x="2628898" y="1143000"/>
            <a:ext cx="4229101" cy="1692771"/>
          </a:xfrm>
          <a:prstGeom prst="rect">
            <a:avLst/>
          </a:prstGeom>
          <a:noFill/>
          <a:ln>
            <a:noFill/>
          </a:ln>
          <a:effectLst/>
          <a:extLst/>
        </p:spPr>
        <p:txBody>
          <a:bodyPr wrap="square">
            <a:spAutoFit/>
          </a:bodyPr>
          <a:lstStyle/>
          <a:p>
            <a:pPr algn="ctr">
              <a:defRPr/>
            </a:pPr>
            <a:endParaRPr lang="en-US" b="1" dirty="0">
              <a:solidFill>
                <a:srgbClr val="0000FF"/>
              </a:solidFill>
              <a:effectLst>
                <a:outerShdw blurRad="38100" dist="38100" dir="2700000" algn="tl">
                  <a:srgbClr val="C0C0C0"/>
                </a:outerShdw>
              </a:effectLst>
              <a:latin typeface="Arial" pitchFamily="34" charset="0"/>
            </a:endParaRPr>
          </a:p>
          <a:p>
            <a:pPr algn="ctr">
              <a:defRPr/>
            </a:pPr>
            <a:r>
              <a:rPr lang="en-US" dirty="0">
                <a:ln w="10160">
                  <a:solidFill>
                    <a:schemeClr val="accent1"/>
                  </a:solidFill>
                  <a:prstDash val="solid"/>
                </a:ln>
                <a:solidFill>
                  <a:srgbClr val="FFFFFF"/>
                </a:solidFill>
                <a:effectLst>
                  <a:outerShdw blurRad="38100" dist="32000" dir="5400000" algn="tl">
                    <a:srgbClr val="000000">
                      <a:alpha val="30000"/>
                    </a:srgbClr>
                  </a:outerShdw>
                </a:effectLst>
                <a:latin typeface="Arial" pitchFamily="34" charset="0"/>
              </a:rPr>
              <a:t>For more information:</a:t>
            </a:r>
          </a:p>
          <a:p>
            <a:pPr algn="ctr">
              <a:defRPr/>
            </a:pPr>
            <a:r>
              <a:rPr lang="en-US" sz="3200" dirty="0">
                <a:ln w="10160">
                  <a:solidFill>
                    <a:schemeClr val="accent1"/>
                  </a:solidFill>
                  <a:prstDash val="solid"/>
                </a:ln>
                <a:solidFill>
                  <a:srgbClr val="FFFFFF"/>
                </a:solidFill>
                <a:effectLst>
                  <a:outerShdw blurRad="38100" dist="32000" dir="5400000" algn="tl">
                    <a:srgbClr val="000000">
                      <a:alpha val="30000"/>
                    </a:srgbClr>
                  </a:outerShdw>
                </a:effectLst>
                <a:latin typeface="Arial" pitchFamily="34" charset="0"/>
              </a:rPr>
              <a:t>http://wildlife.faa.gov</a:t>
            </a:r>
          </a:p>
          <a:p>
            <a:pPr algn="ctr">
              <a:defRPr/>
            </a:pPr>
            <a:endParaRPr lang="en-US" b="1" dirty="0">
              <a:solidFill>
                <a:srgbClr val="FFC000"/>
              </a:solidFill>
              <a:latin typeface="Arial" pitchFamily="34" charset="0"/>
            </a:endParaRPr>
          </a:p>
        </p:txBody>
      </p:sp>
      <p:sp>
        <p:nvSpPr>
          <p:cNvPr id="3" name="Rectangle 2"/>
          <p:cNvSpPr/>
          <p:nvPr/>
        </p:nvSpPr>
        <p:spPr>
          <a:xfrm>
            <a:off x="1138666" y="2895600"/>
            <a:ext cx="6929013" cy="1569660"/>
          </a:xfrm>
          <a:prstGeom prst="rect">
            <a:avLst/>
          </a:prstGeom>
          <a:noFill/>
        </p:spPr>
        <p:txBody>
          <a:bodyPr wrap="none" lIns="91440" tIns="45720" rIns="91440" bIns="45720">
            <a:spAutoFit/>
          </a:bodyPr>
          <a:lstStyle/>
          <a:p>
            <a:pPr algn="ctr">
              <a:defRPr/>
            </a:pPr>
            <a:r>
              <a:rPr lang="en-US"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Ryan </a:t>
            </a:r>
            <a:r>
              <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King</a:t>
            </a:r>
          </a:p>
          <a:p>
            <a:pPr algn="ctr">
              <a:defRPr/>
            </a:pPr>
            <a:r>
              <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ryan.king@faa.gov</a:t>
            </a:r>
            <a:endPar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dirty="0" smtClean="0"/>
              <a:t>NSWRC</a:t>
            </a:r>
            <a:endParaRPr lang="en-US" dirty="0"/>
          </a:p>
        </p:txBody>
      </p:sp>
      <p:sp>
        <p:nvSpPr>
          <p:cNvPr id="4" name="Content Placeholder 3"/>
          <p:cNvSpPr>
            <a:spLocks noGrp="1"/>
          </p:cNvSpPr>
          <p:nvPr>
            <p:ph idx="1"/>
          </p:nvPr>
        </p:nvSpPr>
        <p:spPr/>
        <p:txBody>
          <a:bodyPr/>
          <a:lstStyle/>
          <a:p>
            <a:pPr marL="0" indent="0">
              <a:buNone/>
            </a:pPr>
            <a:r>
              <a:rPr lang="en-US" sz="2400" kern="1200" dirty="0">
                <a:solidFill>
                  <a:srgbClr val="000000"/>
                </a:solidFill>
              </a:rPr>
              <a:t>NextGen Surveillance Weather Radar Capability (NSWRC) Program</a:t>
            </a:r>
            <a:endParaRPr lang="en-US" sz="2400" dirty="0"/>
          </a:p>
          <a:p>
            <a:pPr marL="0" indent="0">
              <a:buNone/>
            </a:pPr>
            <a:r>
              <a:rPr lang="en-US" sz="1000" b="0" dirty="0"/>
              <a:t>As the </a:t>
            </a:r>
            <a:r>
              <a:rPr lang="en-US" sz="1000" b="0" dirty="0">
                <a:solidFill>
                  <a:srgbClr val="FF0000"/>
                </a:solidFill>
              </a:rPr>
              <a:t>current radars</a:t>
            </a:r>
            <a:r>
              <a:rPr lang="en-US" sz="1000" b="0" dirty="0"/>
              <a:t> that perform weather and aircraft surveillance over the United States age, they must be sustained through </a:t>
            </a:r>
            <a:r>
              <a:rPr lang="en-US" sz="1000" b="0" dirty="0">
                <a:solidFill>
                  <a:srgbClr val="FF0000"/>
                </a:solidFill>
              </a:rPr>
              <a:t>service life extension programs or replaced</a:t>
            </a:r>
            <a:r>
              <a:rPr lang="en-US" sz="1000" b="0" dirty="0"/>
              <a:t>. In the latter case, the radars can be </a:t>
            </a:r>
            <a:r>
              <a:rPr lang="en-US" sz="1000" b="0" dirty="0">
                <a:solidFill>
                  <a:srgbClr val="FF0000"/>
                </a:solidFill>
              </a:rPr>
              <a:t>replaced by multiple types of radars with different missions </a:t>
            </a:r>
            <a:r>
              <a:rPr lang="en-US" sz="1000" b="0" dirty="0"/>
              <a:t>or they can be </a:t>
            </a:r>
            <a:r>
              <a:rPr lang="en-US" sz="1000" b="0" dirty="0">
                <a:solidFill>
                  <a:srgbClr val="FF0000"/>
                </a:solidFill>
              </a:rPr>
              <a:t>replaced by scalable multifunction phased array radars (MPARs</a:t>
            </a:r>
            <a:r>
              <a:rPr lang="en-US" sz="1000" b="0" dirty="0"/>
              <a:t>). State-of-the-art active phased array systems have the potential to provide improved capabilities such as earlier detection and better characterization of hazardous weather phenomena, 3D tracking of noncooperative aircraft, better avoidance of unwanted clutter sources such as wind farms, and more graceful performance degradation with component failure. As the U.S. aviation community works toward realizing the Next Generation Air Transportation System (NextGen), achieving improved capabilities for aircraft and weather surveillance becomes critical, because stricter observation requirements are believed to be needed. Hence, the Federal Aviation Administration </a:t>
            </a:r>
            <a:r>
              <a:rPr lang="en-US" sz="1000" b="0" dirty="0">
                <a:solidFill>
                  <a:srgbClr val="FF0000"/>
                </a:solidFill>
              </a:rPr>
              <a:t>(FAA) is considering the MPAR </a:t>
            </a:r>
            <a:r>
              <a:rPr lang="en-US" sz="1000" b="0" dirty="0"/>
              <a:t>as a possible solution to their NextGen Surveillance and Weather Radar Capability (NSWRC). </a:t>
            </a:r>
            <a:endParaRPr lang="en-US" sz="1000" b="0" dirty="0" smtClean="0"/>
          </a:p>
          <a:p>
            <a:pPr marL="0" indent="0">
              <a:buNone/>
            </a:pPr>
            <a:endParaRPr lang="en-US" sz="1000" b="0" dirty="0"/>
          </a:p>
          <a:p>
            <a:pPr marL="0" indent="0">
              <a:buNone/>
            </a:pPr>
            <a:r>
              <a:rPr lang="en-US" sz="1000" b="0" dirty="0" smtClean="0"/>
              <a:t>Cost </a:t>
            </a:r>
            <a:r>
              <a:rPr lang="en-US" sz="1000" b="0" dirty="0"/>
              <a:t>is one hurdle to the deployment of a modern phased array radar network. One way of lowering the overall cost is to reduce the total number of radars. Because of the overlap in coverage provided by the current radar networks, a unified MPAR replacement network can potentially decrease the total number of radars needed to cover the same airspace. An earlier analysis conducted by MIT Lincoln Laboratory concluded that </a:t>
            </a:r>
            <a:r>
              <a:rPr lang="en-US" sz="1000" b="0" dirty="0">
                <a:solidFill>
                  <a:srgbClr val="FF0000"/>
                </a:solidFill>
              </a:rPr>
              <a:t>510 legacy radars could be effectively replaced by 334 MPARs over the contiguous United States (CONUS</a:t>
            </a:r>
            <a:r>
              <a:rPr lang="en-US" sz="1000" b="0" dirty="0"/>
              <a:t>). There was, however, some uncertainty whether the spatial resolution used in the terrain blockage calculations was fine enough to accurately depict radar coverage, and also if terminal area coverage was being adequately addressed. This study revisits the siting analysis using a much finer spatial resolution, expands the coverage domain to include all fifty states and U.S. territories, adds the Air Force long-range surveillance radars (FPSs) to the legacy pool, and allows scaling by number of faces per radar. The aim is to provide an estimate of the minimum number of MPARs needed to replace the existing radar coverage. We also provide an extensive statistical compilation of legacy versus MPAR coverage for various observational performance parameters.</a:t>
            </a:r>
          </a:p>
          <a:p>
            <a:endParaRPr lang="en-US" sz="1000" dirty="0"/>
          </a:p>
        </p:txBody>
      </p:sp>
      <p:sp>
        <p:nvSpPr>
          <p:cNvPr id="2" name="Slide Number Placeholder 1"/>
          <p:cNvSpPr>
            <a:spLocks noGrp="1"/>
          </p:cNvSpPr>
          <p:nvPr>
            <p:ph type="sldNum" idx="12"/>
          </p:nvPr>
        </p:nvSpPr>
        <p:spPr/>
        <p:txBody>
          <a:bodyPr/>
          <a:lstStyle/>
          <a:p>
            <a:pPr>
              <a:defRPr/>
            </a:pPr>
            <a:fld id="{109A781B-EADE-4FD8-8D43-BAEF00A25E59}" type="slidenum">
              <a:rPr lang="en-US" smtClean="0"/>
              <a:pPr>
                <a:defRPr/>
              </a:pPr>
              <a:t>22</a:t>
            </a:fld>
            <a:endParaRPr lang="en-US"/>
          </a:p>
        </p:txBody>
      </p:sp>
      <p:sp>
        <p:nvSpPr>
          <p:cNvPr id="5" name="TextBox 4">
            <a:hlinkClick r:id="rId2" action="ppaction://hlinksldjump"/>
          </p:cNvPr>
          <p:cNvSpPr txBox="1"/>
          <p:nvPr/>
        </p:nvSpPr>
        <p:spPr bwMode="auto">
          <a:xfrm>
            <a:off x="6188995" y="762000"/>
            <a:ext cx="1713932" cy="276999"/>
          </a:xfrm>
          <a:prstGeom prst="rect">
            <a:avLst/>
          </a:prstGeom>
          <a:solidFill>
            <a:srgbClr val="33CC33"/>
          </a:solidFill>
          <a:ln w="9525">
            <a:noFill/>
            <a:miter lim="800000"/>
            <a:headEnd/>
            <a:tailEnd/>
          </a:ln>
          <a:effectLst/>
          <a:scene3d>
            <a:camera prst="orthographicFront"/>
            <a:lightRig rig="threePt" dir="t"/>
          </a:scene3d>
          <a:sp3d>
            <a:bevelT/>
          </a:sp3d>
          <a:extLst/>
        </p:spPr>
        <p:txBody>
          <a:bodyPr wrap="none" rtlCol="0">
            <a:spAutoFit/>
          </a:bodyPr>
          <a:lstStyle/>
          <a:p>
            <a:pPr algn="ctr">
              <a:buFontTx/>
              <a:buNone/>
            </a:pPr>
            <a:r>
              <a:rPr lang="en-US" sz="1200" b="1" dirty="0" smtClean="0">
                <a:solidFill>
                  <a:schemeClr val="tx1"/>
                </a:solidFill>
                <a:latin typeface="+mn-lt"/>
              </a:rPr>
              <a:t>Back to </a:t>
            </a:r>
            <a:r>
              <a:rPr lang="en-US" sz="1200" b="1" dirty="0" smtClean="0">
                <a:solidFill>
                  <a:schemeClr val="tx1"/>
                </a:solidFill>
                <a:latin typeface="+mn-lt"/>
                <a:hlinkClick r:id="rId2" action="ppaction://hlinksldjump"/>
              </a:rPr>
              <a:t>Presentation</a:t>
            </a:r>
            <a:endParaRPr lang="en-US" sz="1200" b="1" dirty="0">
              <a:solidFill>
                <a:schemeClr val="tx1"/>
              </a:solidFill>
              <a:latin typeface="+mn-lt"/>
            </a:endParaRPr>
          </a:p>
        </p:txBody>
      </p:sp>
    </p:spTree>
    <p:extLst>
      <p:ext uri="{BB962C8B-B14F-4D97-AF65-F5344CB8AC3E}">
        <p14:creationId xmlns:p14="http://schemas.microsoft.com/office/powerpoint/2010/main" val="390088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B9877E3-747C-49EE-A250-82D2C8718B03}" type="slidenum">
              <a:rPr lang="en-US" smtClean="0">
                <a:solidFill>
                  <a:srgbClr val="FFFFFF">
                    <a:lumMod val="65000"/>
                  </a:srgbClr>
                </a:solidFill>
              </a:rPr>
              <a:pPr>
                <a:defRPr/>
              </a:pPr>
              <a:t>3</a:t>
            </a:fld>
            <a:endParaRPr lang="en-US" dirty="0">
              <a:solidFill>
                <a:srgbClr val="FFFFFF">
                  <a:lumMod val="65000"/>
                </a:srgb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7473121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p:cNvSpPr>
            <a:spLocks noGrp="1"/>
          </p:cNvSpPr>
          <p:nvPr>
            <p:ph type="title"/>
          </p:nvPr>
        </p:nvSpPr>
        <p:spPr/>
        <p:txBody>
          <a:bodyPr/>
          <a:lstStyle/>
          <a:p>
            <a:pPr algn="l"/>
            <a:r>
              <a:rPr lang="en-US" sz="3600" b="1" dirty="0" smtClean="0">
                <a:solidFill>
                  <a:srgbClr val="0033CC"/>
                </a:solidFill>
                <a:effectLst>
                  <a:outerShdw blurRad="38100" dist="38100" dir="2700000" algn="tl">
                    <a:srgbClr val="000000">
                      <a:alpha val="43137"/>
                    </a:srgbClr>
                  </a:outerShdw>
                </a:effectLst>
              </a:rPr>
              <a:t>Presentation Outline</a:t>
            </a:r>
            <a:endParaRPr lang="en-US" sz="3600" b="1" dirty="0">
              <a:solidFill>
                <a:srgbClr val="0033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4035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172977"/>
            </a:gs>
            <a:gs pos="54000">
              <a:schemeClr val="bg1"/>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bg1"/>
                </a:solidFill>
                <a:effectLst>
                  <a:outerShdw blurRad="38100" dist="38100" dir="2700000" algn="tl">
                    <a:srgbClr val="000000">
                      <a:alpha val="43137"/>
                    </a:srgbClr>
                  </a:outerShdw>
                </a:effectLst>
              </a:rPr>
              <a:t>Bird Radar</a:t>
            </a:r>
            <a:r>
              <a:rPr lang="en-US" dirty="0" smtClean="0"/>
              <a:t/>
            </a:r>
            <a:br>
              <a:rPr lang="en-US" dirty="0" smtClean="0"/>
            </a:br>
            <a:r>
              <a:rPr lang="en-US" sz="2400" dirty="0" smtClean="0">
                <a:solidFill>
                  <a:srgbClr val="00CC00"/>
                </a:solidFill>
                <a:effectLst>
                  <a:outerShdw blurRad="38100" dist="38100" dir="2700000" algn="tl">
                    <a:srgbClr val="000000">
                      <a:alpha val="43137"/>
                    </a:srgbClr>
                  </a:outerShdw>
                </a:effectLst>
              </a:rPr>
              <a:t>Air Traffic Control Applications</a:t>
            </a:r>
            <a:endParaRPr lang="en-US" sz="2400" dirty="0">
              <a:solidFill>
                <a:srgbClr val="00CC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4059238"/>
            <a:ext cx="7772400" cy="583911"/>
          </a:xfrm>
        </p:spPr>
        <p:txBody>
          <a:bodyPr/>
          <a:lstStyle/>
          <a:p>
            <a:pPr marL="0" indent="0">
              <a:buNone/>
            </a:pPr>
            <a:r>
              <a:rPr lang="en-US" sz="4000" dirty="0" smtClean="0">
                <a:solidFill>
                  <a:srgbClr val="3333FF"/>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“Wildlife Surveillance Concept”</a:t>
            </a:r>
            <a:endParaRPr lang="en-US" sz="4000" dirty="0">
              <a:solidFill>
                <a:srgbClr val="3333FF"/>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4" name="Slide Number Placeholder 3"/>
          <p:cNvSpPr>
            <a:spLocks noGrp="1"/>
          </p:cNvSpPr>
          <p:nvPr>
            <p:ph type="sldNum" idx="12"/>
          </p:nvPr>
        </p:nvSpPr>
        <p:spPr/>
        <p:txBody>
          <a:bodyPr/>
          <a:lstStyle/>
          <a:p>
            <a:pPr>
              <a:defRPr/>
            </a:pPr>
            <a:fld id="{119C8171-7B10-4481-AEC5-8542349D961D}" type="slidenum">
              <a:rPr lang="en-US" smtClean="0"/>
              <a:pPr>
                <a:defRPr/>
              </a:pPr>
              <a:t>4</a:t>
            </a:fld>
            <a:endParaRPr lang="en-US"/>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76400"/>
            <a:ext cx="4655519" cy="238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bwMode="auto">
          <a:xfrm>
            <a:off x="1161106" y="4648200"/>
            <a:ext cx="533400" cy="0"/>
          </a:xfrm>
          <a:prstGeom prst="line">
            <a:avLst/>
          </a:prstGeom>
          <a:noFill/>
          <a:ln w="762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3048000" y="4650463"/>
            <a:ext cx="266700" cy="0"/>
          </a:xfrm>
          <a:prstGeom prst="line">
            <a:avLst/>
          </a:prstGeom>
          <a:noFill/>
          <a:ln w="762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6172200" y="4650463"/>
            <a:ext cx="266700" cy="0"/>
          </a:xfrm>
          <a:prstGeom prst="line">
            <a:avLst/>
          </a:prstGeom>
          <a:noFill/>
          <a:ln w="762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89724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95300" y="1628775"/>
            <a:ext cx="8050213" cy="4391025"/>
          </a:xfrm>
        </p:spPr>
        <p:txBody>
          <a:bodyPr/>
          <a:lstStyle/>
          <a:p>
            <a:r>
              <a:rPr lang="en-US" dirty="0" smtClean="0"/>
              <a:t>Goal:</a:t>
            </a:r>
          </a:p>
          <a:p>
            <a:pPr lvl="1"/>
            <a:r>
              <a:rPr lang="en-US" dirty="0" smtClean="0"/>
              <a:t>Advance technological concepts (i.e. bird radar) for reducing bird strikes at airports to the ATC environment </a:t>
            </a:r>
          </a:p>
          <a:p>
            <a:r>
              <a:rPr lang="en-US" dirty="0" smtClean="0"/>
              <a:t>Method:</a:t>
            </a:r>
          </a:p>
          <a:p>
            <a:pPr lvl="1"/>
            <a:r>
              <a:rPr lang="en-US" dirty="0" smtClean="0"/>
              <a:t>Leverage </a:t>
            </a:r>
            <a:r>
              <a:rPr lang="en-US" dirty="0"/>
              <a:t>a</a:t>
            </a:r>
            <a:r>
              <a:rPr lang="en-US" dirty="0" smtClean="0"/>
              <a:t>ppropriate agency resources and expertise via a Service Level Agreement (SLA) between ANG-C43 Concept Development and Validation Branch and ANG-E261 Airport Safety R&amp;D Section</a:t>
            </a:r>
          </a:p>
          <a:p>
            <a:pPr marL="0" indent="0">
              <a:buNone/>
            </a:pPr>
            <a:endParaRPr lang="en-US" dirty="0"/>
          </a:p>
        </p:txBody>
      </p:sp>
      <p:sp>
        <p:nvSpPr>
          <p:cNvPr id="4" name="Slide Number Placeholder 3"/>
          <p:cNvSpPr>
            <a:spLocks noGrp="1"/>
          </p:cNvSpPr>
          <p:nvPr>
            <p:ph type="sldNum" idx="12"/>
          </p:nvPr>
        </p:nvSpPr>
        <p:spPr/>
        <p:txBody>
          <a:bodyPr/>
          <a:lstStyle/>
          <a:p>
            <a:pPr>
              <a:defRPr/>
            </a:pPr>
            <a:fld id="{119C8171-7B10-4481-AEC5-8542349D961D}" type="slidenum">
              <a:rPr lang="en-US" smtClean="0"/>
              <a:pPr>
                <a:defRPr/>
              </a:pPr>
              <a:t>5</a:t>
            </a:fld>
            <a:endParaRPr lang="en-US"/>
          </a:p>
        </p:txBody>
      </p:sp>
      <p:pic>
        <p:nvPicPr>
          <p:cNvPr id="67586" name="Picture 2" descr="https://encrypted-tbn2.gstatic.com/images?q=tbn:ANd9GcR5F0J1vXmQnwMTdfwmn-iHuA3ymchmx23m2dWXj8tzvPVxwS67Tabkgzg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04800"/>
            <a:ext cx="1962150" cy="1386586"/>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537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a:extLst>
              <a:ext uri="{28A0092B-C50C-407E-A947-70E740481C1C}">
                <a14:useLocalDpi xmlns:a14="http://schemas.microsoft.com/office/drawing/2010/main" val="0"/>
              </a:ext>
            </a:extLst>
          </a:blip>
          <a:srcRect r="10692"/>
          <a:stretch/>
        </p:blipFill>
        <p:spPr bwMode="auto">
          <a:xfrm>
            <a:off x="808602" y="1066800"/>
            <a:ext cx="7497198" cy="4800600"/>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sz="3200" dirty="0" smtClean="0"/>
              <a:t>Schedule</a:t>
            </a:r>
            <a:br>
              <a:rPr lang="en-US" sz="3200" dirty="0" smtClean="0"/>
            </a:br>
            <a:r>
              <a:rPr lang="en-US" sz="2400" dirty="0" smtClean="0">
                <a:solidFill>
                  <a:srgbClr val="C00000"/>
                </a:solidFill>
              </a:rPr>
              <a:t>Three Phase Development</a:t>
            </a:r>
            <a:endParaRPr lang="en-US" sz="2400" dirty="0">
              <a:solidFill>
                <a:srgbClr val="C00000"/>
              </a:solidFill>
            </a:endParaRPr>
          </a:p>
        </p:txBody>
      </p:sp>
      <p:sp>
        <p:nvSpPr>
          <p:cNvPr id="4" name="Slide Number Placeholder 3"/>
          <p:cNvSpPr>
            <a:spLocks noGrp="1"/>
          </p:cNvSpPr>
          <p:nvPr>
            <p:ph type="sldNum" idx="12"/>
          </p:nvPr>
        </p:nvSpPr>
        <p:spPr/>
        <p:txBody>
          <a:bodyPr/>
          <a:lstStyle/>
          <a:p>
            <a:pPr>
              <a:defRPr/>
            </a:pPr>
            <a:fld id="{119C8171-7B10-4481-AEC5-8542349D961D}" type="slidenum">
              <a:rPr lang="en-US" smtClean="0"/>
              <a:pPr>
                <a:defRPr/>
              </a:pPr>
              <a:t>6</a:t>
            </a:fld>
            <a:endParaRPr lang="en-US"/>
          </a:p>
        </p:txBody>
      </p:sp>
      <p:sp>
        <p:nvSpPr>
          <p:cNvPr id="12" name="TextBox 11">
            <a:hlinkClick r:id="rId4" action="ppaction://hlinksldjump"/>
          </p:cNvPr>
          <p:cNvSpPr txBox="1"/>
          <p:nvPr/>
        </p:nvSpPr>
        <p:spPr bwMode="auto">
          <a:xfrm>
            <a:off x="8001000" y="304800"/>
            <a:ext cx="859531" cy="276999"/>
          </a:xfrm>
          <a:prstGeom prst="rect">
            <a:avLst/>
          </a:prstGeom>
          <a:solidFill>
            <a:schemeClr val="accent1"/>
          </a:solidFill>
          <a:ln w="9525">
            <a:noFill/>
            <a:miter lim="800000"/>
            <a:headEnd/>
            <a:tailEnd/>
          </a:ln>
          <a:effectLst/>
          <a:scene3d>
            <a:camera prst="orthographicFront"/>
            <a:lightRig rig="threePt" dir="t"/>
          </a:scene3d>
          <a:sp3d>
            <a:bevelT/>
          </a:sp3d>
          <a:extLst/>
        </p:spPr>
        <p:txBody>
          <a:bodyPr wrap="none" rtlCol="0">
            <a:spAutoFit/>
          </a:bodyPr>
          <a:lstStyle/>
          <a:p>
            <a:pPr algn="ctr">
              <a:buFontTx/>
              <a:buNone/>
            </a:pPr>
            <a:r>
              <a:rPr lang="en-US" sz="1200" b="1" dirty="0" smtClean="0">
                <a:solidFill>
                  <a:schemeClr val="tx1"/>
                </a:solidFill>
                <a:latin typeface="+mn-lt"/>
              </a:rPr>
              <a:t>NWSRC?</a:t>
            </a:r>
            <a:endParaRPr lang="en-US" sz="1200" b="1" dirty="0">
              <a:solidFill>
                <a:schemeClr val="tx1"/>
              </a:solidFill>
              <a:latin typeface="+mn-lt"/>
            </a:endParaRPr>
          </a:p>
        </p:txBody>
      </p:sp>
    </p:spTree>
    <p:extLst>
      <p:ext uri="{BB962C8B-B14F-4D97-AF65-F5344CB8AC3E}">
        <p14:creationId xmlns:p14="http://schemas.microsoft.com/office/powerpoint/2010/main" val="922987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04800"/>
            <a:ext cx="8472488" cy="609600"/>
          </a:xfrm>
        </p:spPr>
        <p:txBody>
          <a:bodyPr/>
          <a:lstStyle/>
          <a:p>
            <a:r>
              <a:rPr lang="en-US" sz="3200" dirty="0" smtClean="0"/>
              <a:t>Schedule of Deliverables</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48127073"/>
              </p:ext>
            </p:extLst>
          </p:nvPr>
        </p:nvGraphicFramePr>
        <p:xfrm>
          <a:off x="533400" y="914400"/>
          <a:ext cx="4419599" cy="5029201"/>
        </p:xfrm>
        <a:graphic>
          <a:graphicData uri="http://schemas.openxmlformats.org/drawingml/2006/table">
            <a:tbl>
              <a:tblPr firstRow="1" firstCol="1" lastRow="1" lastCol="1" bandRow="1" bandCol="1"/>
              <a:tblGrid>
                <a:gridCol w="326341"/>
                <a:gridCol w="2758364"/>
                <a:gridCol w="625748"/>
                <a:gridCol w="709146"/>
              </a:tblGrid>
              <a:tr h="182102">
                <a:tc>
                  <a:txBody>
                    <a:bodyPr/>
                    <a:lstStyle/>
                    <a:p>
                      <a:pPr marL="0" marR="0" algn="ctr">
                        <a:spcBef>
                          <a:spcPts val="300"/>
                        </a:spcBef>
                        <a:spcAft>
                          <a:spcPts val="0"/>
                        </a:spcAft>
                      </a:pPr>
                      <a:r>
                        <a:rPr lang="en-US" sz="900" b="1" dirty="0">
                          <a:effectLst/>
                          <a:latin typeface="Calibri"/>
                          <a:ea typeface="Arial Unicode MS"/>
                        </a:rPr>
                        <a:t>No.</a:t>
                      </a:r>
                      <a:endParaRPr lang="en-US" sz="1000" b="1" dirty="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n-US" sz="900" b="1" dirty="0">
                          <a:effectLst/>
                          <a:latin typeface="Calibri"/>
                          <a:ea typeface="Arial Unicode MS"/>
                        </a:rPr>
                        <a:t>Title</a:t>
                      </a:r>
                      <a:endParaRPr lang="en-US" sz="1000" b="1" dirty="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n-US" sz="900" b="1" dirty="0">
                          <a:effectLst/>
                          <a:latin typeface="Calibri"/>
                          <a:ea typeface="Arial Unicode MS"/>
                        </a:rPr>
                        <a:t>Start</a:t>
                      </a:r>
                      <a:endParaRPr lang="en-US" sz="1000" b="1" dirty="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spcBef>
                          <a:spcPts val="300"/>
                        </a:spcBef>
                        <a:spcAft>
                          <a:spcPts val="0"/>
                        </a:spcAft>
                      </a:pPr>
                      <a:r>
                        <a:rPr lang="en-US" sz="900" b="1" dirty="0">
                          <a:effectLst/>
                          <a:latin typeface="Calibri"/>
                          <a:ea typeface="Arial Unicode MS"/>
                        </a:rPr>
                        <a:t>Completion</a:t>
                      </a:r>
                      <a:endParaRPr lang="en-US" sz="1000" b="1" dirty="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182102">
                <a:tc gridSpan="4">
                  <a:txBody>
                    <a:bodyPr/>
                    <a:lstStyle/>
                    <a:p>
                      <a:pPr marL="0" marR="1241425" algn="ctr">
                        <a:spcBef>
                          <a:spcPts val="300"/>
                        </a:spcBef>
                        <a:spcAft>
                          <a:spcPts val="0"/>
                        </a:spcAft>
                      </a:pPr>
                      <a:r>
                        <a:rPr lang="en-US" sz="900" b="1">
                          <a:effectLst/>
                          <a:latin typeface="Calibri"/>
                          <a:ea typeface="Times New Roman"/>
                        </a:rPr>
                        <a:t>Completed Deliverables</a:t>
                      </a:r>
                      <a:endParaRPr lang="en-US" sz="1000" b="1">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82102">
                <a:tc>
                  <a:txBody>
                    <a:bodyPr/>
                    <a:lstStyle/>
                    <a:p>
                      <a:pPr marL="0" marR="0">
                        <a:spcBef>
                          <a:spcPts val="300"/>
                        </a:spcBef>
                        <a:spcAft>
                          <a:spcPts val="0"/>
                        </a:spcAft>
                      </a:pPr>
                      <a:r>
                        <a:rPr lang="en-US" sz="900">
                          <a:effectLst/>
                          <a:latin typeface="Calibri"/>
                          <a:ea typeface="Arial Unicode MS"/>
                        </a:rPr>
                        <a:t>1</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WiSC Literature Review</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Sept ‘13</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Oct ‘13</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098">
                <a:tc>
                  <a:txBody>
                    <a:bodyPr/>
                    <a:lstStyle/>
                    <a:p>
                      <a:pPr marL="0" marR="0">
                        <a:spcBef>
                          <a:spcPts val="300"/>
                        </a:spcBef>
                        <a:spcAft>
                          <a:spcPts val="0"/>
                        </a:spcAft>
                      </a:pPr>
                      <a:r>
                        <a:rPr lang="en-US" sz="900">
                          <a:effectLst/>
                          <a:latin typeface="Calibri"/>
                          <a:ea typeface="Arial Unicode MS"/>
                        </a:rPr>
                        <a:t>2</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Bird Radar Vendor Demonstrations (*ANG-261 Product)</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Aug ‘13</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Sep ‘13</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102">
                <a:tc>
                  <a:txBody>
                    <a:bodyPr/>
                    <a:lstStyle/>
                    <a:p>
                      <a:pPr marL="0" marR="0">
                        <a:spcBef>
                          <a:spcPts val="300"/>
                        </a:spcBef>
                        <a:spcAft>
                          <a:spcPts val="0"/>
                        </a:spcAft>
                      </a:pPr>
                      <a:r>
                        <a:rPr lang="en-US" sz="900">
                          <a:effectLst/>
                          <a:latin typeface="Calibri"/>
                          <a:ea typeface="Arial Unicode MS"/>
                        </a:rPr>
                        <a:t>3</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Knowledge Elicitation Activity Test Plan</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Sep ‘13</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Sep ‘13</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33">
                <a:tc>
                  <a:txBody>
                    <a:bodyPr/>
                    <a:lstStyle/>
                    <a:p>
                      <a:pPr marL="0" marR="0">
                        <a:spcBef>
                          <a:spcPts val="300"/>
                        </a:spcBef>
                        <a:spcAft>
                          <a:spcPts val="0"/>
                        </a:spcAft>
                      </a:pPr>
                      <a:r>
                        <a:rPr lang="en-US" sz="900">
                          <a:effectLst/>
                          <a:latin typeface="Calibri"/>
                          <a:ea typeface="Arial Unicode MS"/>
                        </a:rPr>
                        <a:t>4</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Research Management Plan (Version 0.9)</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Sep ‘13</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Jan ‘14</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33">
                <a:tc>
                  <a:txBody>
                    <a:bodyPr/>
                    <a:lstStyle/>
                    <a:p>
                      <a:pPr marL="0" marR="0">
                        <a:spcBef>
                          <a:spcPts val="300"/>
                        </a:spcBef>
                        <a:spcAft>
                          <a:spcPts val="0"/>
                        </a:spcAft>
                      </a:pPr>
                      <a:r>
                        <a:rPr lang="en-US" sz="900">
                          <a:effectLst/>
                          <a:latin typeface="Calibri"/>
                          <a:ea typeface="Arial Unicode MS"/>
                        </a:rPr>
                        <a:t>5</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Knowledge Elicitation Activity I Draft Report</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Feb ‘14</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Mar ’14 </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33">
                <a:tc>
                  <a:txBody>
                    <a:bodyPr/>
                    <a:lstStyle/>
                    <a:p>
                      <a:pPr marL="0" marR="0">
                        <a:spcBef>
                          <a:spcPts val="300"/>
                        </a:spcBef>
                        <a:spcAft>
                          <a:spcPts val="0"/>
                        </a:spcAft>
                      </a:pPr>
                      <a:r>
                        <a:rPr lang="en-US" sz="900">
                          <a:effectLst/>
                          <a:latin typeface="Calibri"/>
                          <a:ea typeface="Arial Unicode MS"/>
                        </a:rPr>
                        <a:t>6</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Knowledge Elicitation Activity I Final Report</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Mar ‘14</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Apr ‘14</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33">
                <a:tc>
                  <a:txBody>
                    <a:bodyPr/>
                    <a:lstStyle/>
                    <a:p>
                      <a:pPr marL="0" marR="0">
                        <a:spcBef>
                          <a:spcPts val="300"/>
                        </a:spcBef>
                        <a:spcAft>
                          <a:spcPts val="0"/>
                        </a:spcAft>
                      </a:pPr>
                      <a:r>
                        <a:rPr lang="en-US" sz="900">
                          <a:effectLst/>
                          <a:latin typeface="Calibri"/>
                          <a:ea typeface="Arial Unicode MS"/>
                        </a:rPr>
                        <a:t>7</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Concept of Operations Document (version .9)</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Sep ‘13</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Apr ‘14</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33">
                <a:tc>
                  <a:txBody>
                    <a:bodyPr/>
                    <a:lstStyle/>
                    <a:p>
                      <a:pPr marL="0" marR="0">
                        <a:spcBef>
                          <a:spcPts val="300"/>
                        </a:spcBef>
                        <a:spcAft>
                          <a:spcPts val="0"/>
                        </a:spcAft>
                      </a:pPr>
                      <a:r>
                        <a:rPr lang="en-US" sz="900">
                          <a:effectLst/>
                          <a:latin typeface="Calibri"/>
                          <a:ea typeface="Arial Unicode MS"/>
                        </a:rPr>
                        <a:t>8</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Research Management Plan (version 2.0)</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dirty="0">
                          <a:effectLst/>
                          <a:latin typeface="Calibri"/>
                          <a:ea typeface="Times New Roman"/>
                        </a:rPr>
                        <a:t>Jun ‘14</a:t>
                      </a:r>
                      <a:endParaRPr lang="en-US" sz="800" dirty="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300"/>
                        </a:spcBef>
                        <a:spcAft>
                          <a:spcPts val="0"/>
                        </a:spcAft>
                      </a:pPr>
                      <a:r>
                        <a:rPr lang="en-US" sz="900" dirty="0">
                          <a:effectLst/>
                          <a:latin typeface="Calibri"/>
                          <a:ea typeface="Times New Roman"/>
                        </a:rPr>
                        <a:t>Jul ‘14</a:t>
                      </a:r>
                      <a:endParaRPr lang="en-US" sz="800" dirty="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82102">
                <a:tc gridSpan="4">
                  <a:txBody>
                    <a:bodyPr/>
                    <a:lstStyle/>
                    <a:p>
                      <a:pPr marL="0" marR="1550035" algn="ctr">
                        <a:spcBef>
                          <a:spcPts val="300"/>
                        </a:spcBef>
                        <a:spcAft>
                          <a:spcPts val="0"/>
                        </a:spcAft>
                      </a:pPr>
                      <a:r>
                        <a:rPr lang="en-US" sz="900" b="1">
                          <a:effectLst/>
                          <a:latin typeface="Calibri"/>
                          <a:ea typeface="Times New Roman"/>
                        </a:rPr>
                        <a:t>Initiated Activities</a:t>
                      </a:r>
                      <a:endParaRPr lang="en-US" sz="1000" b="1">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82102">
                <a:tc>
                  <a:txBody>
                    <a:bodyPr/>
                    <a:lstStyle/>
                    <a:p>
                      <a:pPr marL="0" marR="0">
                        <a:spcBef>
                          <a:spcPts val="300"/>
                        </a:spcBef>
                        <a:spcAft>
                          <a:spcPts val="0"/>
                        </a:spcAft>
                      </a:pPr>
                      <a:r>
                        <a:rPr lang="en-US" sz="900">
                          <a:effectLst/>
                          <a:latin typeface="Calibri"/>
                          <a:ea typeface="Arial Unicode MS"/>
                        </a:rPr>
                        <a:t>9</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Knowledge Elicitation Activity II  Site Visits</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Aug ‘14</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Aug ‘14</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102">
                <a:tc>
                  <a:txBody>
                    <a:bodyPr/>
                    <a:lstStyle/>
                    <a:p>
                      <a:pPr marL="0" marR="0">
                        <a:spcBef>
                          <a:spcPts val="300"/>
                        </a:spcBef>
                        <a:spcAft>
                          <a:spcPts val="0"/>
                        </a:spcAft>
                      </a:pPr>
                      <a:r>
                        <a:rPr lang="en-US" sz="900">
                          <a:effectLst/>
                          <a:latin typeface="Calibri"/>
                          <a:ea typeface="Arial Unicode MS"/>
                        </a:rPr>
                        <a:t>10</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Knowledge Elicitation Activity II Trip Report(s)</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Aug ‘14</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Aug’ 14</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102">
                <a:tc>
                  <a:txBody>
                    <a:bodyPr/>
                    <a:lstStyle/>
                    <a:p>
                      <a:pPr marL="0" marR="0">
                        <a:spcBef>
                          <a:spcPts val="300"/>
                        </a:spcBef>
                        <a:spcAft>
                          <a:spcPts val="0"/>
                        </a:spcAft>
                      </a:pPr>
                      <a:r>
                        <a:rPr lang="en-US" sz="900">
                          <a:effectLst/>
                          <a:latin typeface="Calibri"/>
                          <a:ea typeface="Arial Unicode MS"/>
                        </a:rPr>
                        <a:t>11</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Shortfall Analysis Report</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Aug ‘14</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Aug ‘14</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102">
                <a:tc gridSpan="4">
                  <a:txBody>
                    <a:bodyPr/>
                    <a:lstStyle/>
                    <a:p>
                      <a:pPr marL="0" marR="1550035" algn="ctr">
                        <a:spcBef>
                          <a:spcPts val="300"/>
                        </a:spcBef>
                        <a:spcAft>
                          <a:spcPts val="0"/>
                        </a:spcAft>
                      </a:pPr>
                      <a:r>
                        <a:rPr lang="en-US" sz="900" b="1">
                          <a:effectLst/>
                          <a:latin typeface="Calibri"/>
                          <a:ea typeface="Times New Roman"/>
                        </a:rPr>
                        <a:t>Planned Activities</a:t>
                      </a:r>
                      <a:endParaRPr lang="en-US" sz="1000" b="1">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82102">
                <a:tc>
                  <a:txBody>
                    <a:bodyPr/>
                    <a:lstStyle/>
                    <a:p>
                      <a:pPr marL="0" marR="0">
                        <a:spcBef>
                          <a:spcPts val="300"/>
                        </a:spcBef>
                        <a:spcAft>
                          <a:spcPts val="0"/>
                        </a:spcAft>
                      </a:pPr>
                      <a:r>
                        <a:rPr lang="en-US" sz="900">
                          <a:effectLst/>
                          <a:latin typeface="Calibri"/>
                          <a:ea typeface="Arial Unicode MS"/>
                        </a:rPr>
                        <a:t>12</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HITL Laboratory Demonstration Test Plan</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Aug ‘14</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Oct ‘14</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102">
                <a:tc>
                  <a:txBody>
                    <a:bodyPr/>
                    <a:lstStyle/>
                    <a:p>
                      <a:pPr marL="0" marR="0">
                        <a:spcBef>
                          <a:spcPts val="300"/>
                        </a:spcBef>
                        <a:spcAft>
                          <a:spcPts val="0"/>
                        </a:spcAft>
                      </a:pPr>
                      <a:r>
                        <a:rPr lang="en-US" sz="900">
                          <a:effectLst/>
                          <a:latin typeface="Calibri"/>
                          <a:ea typeface="Arial Unicode MS"/>
                        </a:rPr>
                        <a:t>13</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HITL Laboratory Demonstration Final Report</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Oct ‘14</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Dec ‘14</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102">
                <a:tc>
                  <a:txBody>
                    <a:bodyPr/>
                    <a:lstStyle/>
                    <a:p>
                      <a:pPr marL="0" marR="0">
                        <a:spcBef>
                          <a:spcPts val="300"/>
                        </a:spcBef>
                        <a:spcAft>
                          <a:spcPts val="0"/>
                        </a:spcAft>
                      </a:pPr>
                      <a:r>
                        <a:rPr lang="en-US" sz="900">
                          <a:effectLst/>
                          <a:latin typeface="Calibri"/>
                          <a:ea typeface="Arial Unicode MS"/>
                        </a:rPr>
                        <a:t>14</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Concept of Operations Document (version 2.0)</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Jul ‘14</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Sep ‘15</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102">
                <a:tc>
                  <a:txBody>
                    <a:bodyPr/>
                    <a:lstStyle/>
                    <a:p>
                      <a:pPr marL="0" marR="0">
                        <a:spcBef>
                          <a:spcPts val="300"/>
                        </a:spcBef>
                        <a:spcAft>
                          <a:spcPts val="0"/>
                        </a:spcAft>
                      </a:pPr>
                      <a:r>
                        <a:rPr lang="en-US" sz="900">
                          <a:effectLst/>
                          <a:latin typeface="Calibri"/>
                          <a:ea typeface="Arial Unicode MS"/>
                        </a:rPr>
                        <a:t>15</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WiSC Concept Socialization Briefing</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Oct ‘14</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900">
                          <a:effectLst/>
                          <a:latin typeface="Calibri"/>
                          <a:ea typeface="Times New Roman"/>
                        </a:rPr>
                        <a:t>Jan ‘15</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102">
                <a:tc>
                  <a:txBody>
                    <a:bodyPr/>
                    <a:lstStyle/>
                    <a:p>
                      <a:pPr marL="0" marR="0">
                        <a:spcBef>
                          <a:spcPts val="300"/>
                        </a:spcBef>
                        <a:spcAft>
                          <a:spcPts val="0"/>
                        </a:spcAft>
                      </a:pPr>
                      <a:r>
                        <a:rPr lang="en-US" sz="900">
                          <a:effectLst/>
                          <a:latin typeface="Calibri"/>
                          <a:ea typeface="Arial Unicode MS"/>
                        </a:rPr>
                        <a:t>16</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300"/>
                        </a:spcBef>
                        <a:spcAft>
                          <a:spcPts val="0"/>
                        </a:spcAft>
                      </a:pPr>
                      <a:r>
                        <a:rPr lang="en-US" sz="900">
                          <a:effectLst/>
                          <a:latin typeface="Calibri"/>
                          <a:ea typeface="Times New Roman"/>
                        </a:rPr>
                        <a:t>Preliminary Benefits Analysis</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300"/>
                        </a:spcBef>
                        <a:spcAft>
                          <a:spcPts val="0"/>
                        </a:spcAft>
                      </a:pPr>
                      <a:r>
                        <a:rPr lang="en-US" sz="900">
                          <a:effectLst/>
                          <a:latin typeface="Calibri"/>
                          <a:ea typeface="Times New Roman"/>
                        </a:rPr>
                        <a:t>TBD</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300"/>
                        </a:spcBef>
                        <a:spcAft>
                          <a:spcPts val="0"/>
                        </a:spcAft>
                      </a:pPr>
                      <a:r>
                        <a:rPr lang="en-US" sz="900">
                          <a:effectLst/>
                          <a:latin typeface="Calibri"/>
                          <a:ea typeface="Times New Roman"/>
                        </a:rPr>
                        <a:t>TBD</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2102">
                <a:tc>
                  <a:txBody>
                    <a:bodyPr/>
                    <a:lstStyle/>
                    <a:p>
                      <a:pPr marL="0" marR="0">
                        <a:spcBef>
                          <a:spcPts val="300"/>
                        </a:spcBef>
                        <a:spcAft>
                          <a:spcPts val="0"/>
                        </a:spcAft>
                      </a:pPr>
                      <a:r>
                        <a:rPr lang="en-US" sz="900">
                          <a:effectLst/>
                          <a:latin typeface="Calibri"/>
                          <a:ea typeface="Arial Unicode MS"/>
                        </a:rPr>
                        <a:t>17</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300"/>
                        </a:spcBef>
                        <a:spcAft>
                          <a:spcPts val="0"/>
                        </a:spcAft>
                      </a:pPr>
                      <a:r>
                        <a:rPr lang="en-US" sz="900">
                          <a:effectLst/>
                          <a:latin typeface="Calibri"/>
                          <a:ea typeface="Times New Roman"/>
                        </a:rPr>
                        <a:t>Validation HITL Test Plan</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300"/>
                        </a:spcBef>
                        <a:spcAft>
                          <a:spcPts val="0"/>
                        </a:spcAft>
                      </a:pPr>
                      <a:r>
                        <a:rPr lang="en-US" sz="900">
                          <a:effectLst/>
                          <a:latin typeface="Calibri"/>
                          <a:ea typeface="Times New Roman"/>
                        </a:rPr>
                        <a:t>TBD</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300"/>
                        </a:spcBef>
                        <a:spcAft>
                          <a:spcPts val="0"/>
                        </a:spcAft>
                      </a:pPr>
                      <a:r>
                        <a:rPr lang="en-US" sz="900">
                          <a:effectLst/>
                          <a:latin typeface="Calibri"/>
                          <a:ea typeface="Times New Roman"/>
                        </a:rPr>
                        <a:t>TBD</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2102">
                <a:tc>
                  <a:txBody>
                    <a:bodyPr/>
                    <a:lstStyle/>
                    <a:p>
                      <a:pPr marL="0" marR="0">
                        <a:spcBef>
                          <a:spcPts val="300"/>
                        </a:spcBef>
                        <a:spcAft>
                          <a:spcPts val="0"/>
                        </a:spcAft>
                      </a:pPr>
                      <a:r>
                        <a:rPr lang="en-US" sz="900">
                          <a:effectLst/>
                          <a:latin typeface="Calibri"/>
                          <a:ea typeface="Arial Unicode MS"/>
                        </a:rPr>
                        <a:t>18</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300"/>
                        </a:spcBef>
                        <a:spcAft>
                          <a:spcPts val="0"/>
                        </a:spcAft>
                      </a:pPr>
                      <a:r>
                        <a:rPr lang="en-US" sz="900">
                          <a:effectLst/>
                          <a:latin typeface="Calibri"/>
                          <a:ea typeface="Times New Roman"/>
                        </a:rPr>
                        <a:t>Validation HITL Draft Report</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300"/>
                        </a:spcBef>
                        <a:spcAft>
                          <a:spcPts val="0"/>
                        </a:spcAft>
                      </a:pPr>
                      <a:r>
                        <a:rPr lang="en-US" sz="900">
                          <a:effectLst/>
                          <a:latin typeface="Calibri"/>
                          <a:ea typeface="Times New Roman"/>
                        </a:rPr>
                        <a:t>TBD</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300"/>
                        </a:spcBef>
                        <a:spcAft>
                          <a:spcPts val="0"/>
                        </a:spcAft>
                      </a:pPr>
                      <a:r>
                        <a:rPr lang="en-US" sz="900">
                          <a:effectLst/>
                          <a:latin typeface="Calibri"/>
                          <a:ea typeface="Times New Roman"/>
                        </a:rPr>
                        <a:t>TBD</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2102">
                <a:tc>
                  <a:txBody>
                    <a:bodyPr/>
                    <a:lstStyle/>
                    <a:p>
                      <a:pPr marL="0" marR="0">
                        <a:spcBef>
                          <a:spcPts val="300"/>
                        </a:spcBef>
                        <a:spcAft>
                          <a:spcPts val="0"/>
                        </a:spcAft>
                      </a:pPr>
                      <a:r>
                        <a:rPr lang="en-US" sz="900">
                          <a:effectLst/>
                          <a:latin typeface="Calibri"/>
                          <a:ea typeface="Arial Unicode MS"/>
                        </a:rPr>
                        <a:t>19</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300"/>
                        </a:spcBef>
                        <a:spcAft>
                          <a:spcPts val="0"/>
                        </a:spcAft>
                      </a:pPr>
                      <a:r>
                        <a:rPr lang="en-US" sz="900">
                          <a:effectLst/>
                          <a:latin typeface="Calibri"/>
                          <a:ea typeface="Times New Roman"/>
                        </a:rPr>
                        <a:t>Validation HITL Final Report</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300"/>
                        </a:spcBef>
                        <a:spcAft>
                          <a:spcPts val="0"/>
                        </a:spcAft>
                      </a:pPr>
                      <a:r>
                        <a:rPr lang="en-US" sz="900">
                          <a:effectLst/>
                          <a:latin typeface="Calibri"/>
                          <a:ea typeface="Times New Roman"/>
                        </a:rPr>
                        <a:t>TBD</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300"/>
                        </a:spcBef>
                        <a:spcAft>
                          <a:spcPts val="0"/>
                        </a:spcAft>
                      </a:pPr>
                      <a:r>
                        <a:rPr lang="en-US" sz="900">
                          <a:effectLst/>
                          <a:latin typeface="Calibri"/>
                          <a:ea typeface="Times New Roman"/>
                        </a:rPr>
                        <a:t>TBD</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2102">
                <a:tc>
                  <a:txBody>
                    <a:bodyPr/>
                    <a:lstStyle/>
                    <a:p>
                      <a:pPr marL="0" marR="0">
                        <a:spcBef>
                          <a:spcPts val="300"/>
                        </a:spcBef>
                        <a:spcAft>
                          <a:spcPts val="0"/>
                        </a:spcAft>
                      </a:pPr>
                      <a:r>
                        <a:rPr lang="en-US" sz="900">
                          <a:effectLst/>
                          <a:latin typeface="Calibri"/>
                          <a:ea typeface="Arial Unicode MS"/>
                        </a:rPr>
                        <a:t>20</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300"/>
                        </a:spcBef>
                        <a:spcAft>
                          <a:spcPts val="0"/>
                        </a:spcAft>
                      </a:pPr>
                      <a:r>
                        <a:rPr lang="en-US" sz="900">
                          <a:effectLst/>
                          <a:latin typeface="Calibri"/>
                          <a:ea typeface="Times New Roman"/>
                        </a:rPr>
                        <a:t>Preliminary Requirements Document</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300"/>
                        </a:spcBef>
                        <a:spcAft>
                          <a:spcPts val="0"/>
                        </a:spcAft>
                      </a:pPr>
                      <a:r>
                        <a:rPr lang="en-US" sz="900">
                          <a:effectLst/>
                          <a:latin typeface="Calibri"/>
                          <a:ea typeface="Times New Roman"/>
                        </a:rPr>
                        <a:t>TBD</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300"/>
                        </a:spcBef>
                        <a:spcAft>
                          <a:spcPts val="0"/>
                        </a:spcAft>
                      </a:pPr>
                      <a:r>
                        <a:rPr lang="en-US" sz="900">
                          <a:effectLst/>
                          <a:latin typeface="Calibri"/>
                          <a:ea typeface="Times New Roman"/>
                        </a:rPr>
                        <a:t>TBD</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2102">
                <a:tc>
                  <a:txBody>
                    <a:bodyPr/>
                    <a:lstStyle/>
                    <a:p>
                      <a:pPr marL="0" marR="0">
                        <a:spcBef>
                          <a:spcPts val="300"/>
                        </a:spcBef>
                        <a:spcAft>
                          <a:spcPts val="0"/>
                        </a:spcAft>
                      </a:pPr>
                      <a:r>
                        <a:rPr lang="en-US" sz="900">
                          <a:effectLst/>
                          <a:latin typeface="Calibri"/>
                          <a:ea typeface="Arial Unicode MS"/>
                        </a:rPr>
                        <a:t>21</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300"/>
                        </a:spcBef>
                        <a:spcAft>
                          <a:spcPts val="0"/>
                        </a:spcAft>
                      </a:pPr>
                      <a:r>
                        <a:rPr lang="en-US" sz="900">
                          <a:effectLst/>
                          <a:latin typeface="Calibri"/>
                          <a:ea typeface="Times New Roman"/>
                        </a:rPr>
                        <a:t>Concept of Operations Document (version 2.0)</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300"/>
                        </a:spcBef>
                        <a:spcAft>
                          <a:spcPts val="0"/>
                        </a:spcAft>
                      </a:pPr>
                      <a:r>
                        <a:rPr lang="en-US" sz="900">
                          <a:effectLst/>
                          <a:latin typeface="Calibri"/>
                          <a:ea typeface="Times New Roman"/>
                        </a:rPr>
                        <a:t>TBD</a:t>
                      </a:r>
                      <a:endParaRPr lang="en-US" sz="80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300"/>
                        </a:spcBef>
                        <a:spcAft>
                          <a:spcPts val="0"/>
                        </a:spcAft>
                      </a:pPr>
                      <a:r>
                        <a:rPr lang="en-US" sz="900" dirty="0">
                          <a:effectLst/>
                          <a:latin typeface="Calibri"/>
                          <a:ea typeface="Times New Roman"/>
                        </a:rPr>
                        <a:t>TBD</a:t>
                      </a:r>
                      <a:endParaRPr lang="en-US" sz="800" dirty="0">
                        <a:effectLst/>
                        <a:latin typeface="Times New Roman"/>
                        <a:ea typeface="Times New Roman"/>
                      </a:endParaRPr>
                    </a:p>
                  </a:txBody>
                  <a:tcPr marL="58210" marR="58210" marT="14679" marB="14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4" name="Slide Number Placeholder 3"/>
          <p:cNvSpPr>
            <a:spLocks noGrp="1"/>
          </p:cNvSpPr>
          <p:nvPr>
            <p:ph type="sldNum" idx="12"/>
          </p:nvPr>
        </p:nvSpPr>
        <p:spPr/>
        <p:txBody>
          <a:bodyPr/>
          <a:lstStyle/>
          <a:p>
            <a:pPr>
              <a:defRPr/>
            </a:pPr>
            <a:fld id="{119C8171-7B10-4481-AEC5-8542349D961D}" type="slidenum">
              <a:rPr lang="en-US" smtClean="0"/>
              <a:pPr>
                <a:defRPr/>
              </a:pPr>
              <a:t>7</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397" y="1143000"/>
            <a:ext cx="3083538" cy="39631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bwMode="auto">
          <a:xfrm>
            <a:off x="6453235" y="5410200"/>
            <a:ext cx="1447800" cy="461665"/>
          </a:xfrm>
          <a:prstGeom prst="rect">
            <a:avLst/>
          </a:prstGeom>
          <a:noFill/>
          <a:ln>
            <a:noFill/>
          </a:ln>
          <a:effectLst/>
          <a:extLst/>
        </p:spPr>
        <p:txBody>
          <a:bodyPr wrap="square" rtlCol="0">
            <a:spAutoFit/>
          </a:bodyPr>
          <a:lstStyle/>
          <a:p>
            <a:pPr>
              <a:buFontTx/>
              <a:buNone/>
            </a:pPr>
            <a:r>
              <a:rPr lang="en-US" b="1" dirty="0" smtClean="0">
                <a:solidFill>
                  <a:srgbClr val="0033CC"/>
                </a:solidFill>
                <a:effectLst>
                  <a:outerShdw blurRad="38100" dist="38100" dir="2700000" algn="tl">
                    <a:srgbClr val="000000">
                      <a:alpha val="43137"/>
                    </a:srgbClr>
                  </a:outerShdw>
                </a:effectLst>
                <a:latin typeface="+mn-lt"/>
              </a:rPr>
              <a:t>RMP 2.0</a:t>
            </a:r>
            <a:endParaRPr lang="en-US" b="1" dirty="0">
              <a:solidFill>
                <a:srgbClr val="0033CC"/>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894377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xfrm>
            <a:off x="428625" y="285750"/>
            <a:ext cx="8472488" cy="609600"/>
          </a:xfrm>
        </p:spPr>
        <p:txBody>
          <a:bodyPr/>
          <a:lstStyle/>
          <a:p>
            <a:r>
              <a:rPr lang="en-US" sz="3600" smtClean="0"/>
              <a:t>Concept Overview</a:t>
            </a:r>
          </a:p>
        </p:txBody>
      </p:sp>
      <p:sp>
        <p:nvSpPr>
          <p:cNvPr id="102" name="Title 3"/>
          <p:cNvSpPr txBox="1">
            <a:spLocks/>
          </p:cNvSpPr>
          <p:nvPr/>
        </p:nvSpPr>
        <p:spPr>
          <a:xfrm>
            <a:off x="401638" y="-77788"/>
            <a:ext cx="8229600" cy="1143001"/>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buClrTx/>
              <a:buSzTx/>
              <a:buFontTx/>
              <a:buNone/>
              <a:defRPr/>
            </a:pPr>
            <a:endParaRPr lang="en-US" dirty="0" smtClean="0">
              <a:solidFill>
                <a:srgbClr val="1F497D">
                  <a:lumMod val="75000"/>
                </a:srgbClr>
              </a:solidFill>
              <a:effectLst>
                <a:outerShdw blurRad="38100" dist="38100" dir="2700000" algn="tl">
                  <a:srgbClr val="000000">
                    <a:alpha val="43137"/>
                  </a:srgbClr>
                </a:outerShdw>
              </a:effectLst>
              <a:latin typeface="Calibri"/>
            </a:endParaRPr>
          </a:p>
        </p:txBody>
      </p:sp>
      <p:grpSp>
        <p:nvGrpSpPr>
          <p:cNvPr id="103" name="Group 102"/>
          <p:cNvGrpSpPr>
            <a:grpSpLocks/>
          </p:cNvGrpSpPr>
          <p:nvPr/>
        </p:nvGrpSpPr>
        <p:grpSpPr bwMode="auto">
          <a:xfrm>
            <a:off x="136525" y="1082675"/>
            <a:ext cx="2197100" cy="4859338"/>
            <a:chOff x="68804" y="1613471"/>
            <a:chExt cx="2197100" cy="4859346"/>
          </a:xfrm>
        </p:grpSpPr>
        <p:pic>
          <p:nvPicPr>
            <p:cNvPr id="104" name="Picture 3"/>
            <p:cNvPicPr>
              <a:picLocks noChangeAspect="1" noChangeArrowheads="1"/>
            </p:cNvPicPr>
            <p:nvPr/>
          </p:nvPicPr>
          <p:blipFill rotWithShape="1">
            <a:blip r:embed="rId3"/>
            <a:srcRect l="60840"/>
            <a:stretch/>
          </p:blipFill>
          <p:spPr bwMode="auto">
            <a:xfrm>
              <a:off x="68804" y="1613471"/>
              <a:ext cx="2197100" cy="4859346"/>
            </a:xfrm>
            <a:prstGeom prst="roundRect">
              <a:avLst>
                <a:gd name="adj" fmla="val 4478"/>
              </a:avLst>
            </a:prstGeom>
            <a:noFill/>
            <a:ln>
              <a:solidFill>
                <a:sysClr val="windowText" lastClr="000000"/>
              </a:solidFill>
            </a:ln>
            <a:effectLst>
              <a:outerShdw blurRad="50800" dist="38100" dir="2700000" algn="tl" rotWithShape="0">
                <a:prstClr val="black">
                  <a:alpha val="40000"/>
                </a:prstClr>
              </a:outerShdw>
            </a:effectLst>
            <a:extLst/>
          </p:spPr>
        </p:pic>
        <p:sp>
          <p:nvSpPr>
            <p:cNvPr id="105" name="Rounded Rectangle 104"/>
            <p:cNvSpPr/>
            <p:nvPr/>
          </p:nvSpPr>
          <p:spPr>
            <a:xfrm>
              <a:off x="305342" y="1702371"/>
              <a:ext cx="1684337" cy="400111"/>
            </a:xfrm>
            <a:prstGeom prst="roundRect">
              <a:avLst>
                <a:gd name="adj" fmla="val 0"/>
              </a:avLst>
            </a:prstGeom>
            <a:solidFill>
              <a:sysClr val="windowText" lastClr="000000">
                <a:lumMod val="50000"/>
                <a:lumOff val="50000"/>
                <a:alpha val="43000"/>
              </a:sysClr>
            </a:solidFill>
            <a:effectLst>
              <a:outerShdw blurRad="50800" dist="38100" dir="2700000" algn="tl" rotWithShape="0">
                <a:prstClr val="black">
                  <a:alpha val="40000"/>
                </a:prstClr>
              </a:outerShdw>
            </a:effectLst>
          </p:spPr>
          <p:txBody>
            <a:bodyPr wrap="square">
              <a:spAutoFit/>
            </a:bodyPr>
            <a:lstStyle/>
            <a:p>
              <a:pPr algn="ctr" defTabSz="914400" fontAlgn="auto">
                <a:spcBef>
                  <a:spcPct val="50000"/>
                </a:spcBef>
                <a:spcAft>
                  <a:spcPts val="0"/>
                </a:spcAft>
                <a:buClrTx/>
                <a:buSzTx/>
                <a:buFontTx/>
                <a:buNone/>
                <a:defRPr/>
              </a:pPr>
              <a:r>
                <a:rPr lang="en-US" sz="2000" b="1" kern="0" dirty="0">
                  <a:solidFill>
                    <a:sysClr val="window" lastClr="FFFFFF"/>
                  </a:solidFill>
                  <a:effectLst>
                    <a:outerShdw blurRad="38100" dist="38100" dir="2700000" algn="tl">
                      <a:srgbClr val="000000">
                        <a:alpha val="43137"/>
                      </a:srgbClr>
                    </a:outerShdw>
                  </a:effectLst>
                  <a:latin typeface="Arial"/>
                </a:rPr>
                <a:t>Bird Activity</a:t>
              </a:r>
            </a:p>
          </p:txBody>
        </p:sp>
      </p:grpSp>
      <p:grpSp>
        <p:nvGrpSpPr>
          <p:cNvPr id="106" name="Group 105"/>
          <p:cNvGrpSpPr>
            <a:grpSpLocks/>
          </p:cNvGrpSpPr>
          <p:nvPr/>
        </p:nvGrpSpPr>
        <p:grpSpPr bwMode="auto">
          <a:xfrm>
            <a:off x="2479675" y="1096963"/>
            <a:ext cx="6503988" cy="4846637"/>
            <a:chOff x="2411412" y="1628312"/>
            <a:chExt cx="6503988" cy="4846320"/>
          </a:xfrm>
        </p:grpSpPr>
        <p:sp>
          <p:nvSpPr>
            <p:cNvPr id="107" name="Rounded Rectangle 106"/>
            <p:cNvSpPr/>
            <p:nvPr/>
          </p:nvSpPr>
          <p:spPr bwMode="auto">
            <a:xfrm>
              <a:off x="2411412" y="1628312"/>
              <a:ext cx="6503988" cy="4846320"/>
            </a:xfrm>
            <a:prstGeom prst="roundRect">
              <a:avLst>
                <a:gd name="adj" fmla="val 3685"/>
              </a:avLst>
            </a:prstGeom>
            <a:solidFill>
              <a:srgbClr val="1F497D">
                <a:lumMod val="60000"/>
                <a:lumOff val="40000"/>
                <a:alpha val="36000"/>
              </a:srgbClr>
            </a:solidFill>
            <a:ln w="25400" cap="flat" cmpd="sng" algn="ctr">
              <a:solidFill>
                <a:srgbClr val="1F497D">
                  <a:lumMod val="60000"/>
                  <a:lumOff val="40000"/>
                </a:srgbClr>
              </a:solidFill>
              <a:prstDash val="solid"/>
            </a:ln>
            <a:effectLst>
              <a:outerShdw blurRad="50800" dist="38100" dir="2700000" algn="tl" rotWithShape="0">
                <a:prstClr val="black">
                  <a:alpha val="40000"/>
                </a:prstClr>
              </a:outerShdw>
            </a:effectLst>
            <a:extLst/>
          </p:spPr>
          <p:txBody>
            <a:bodyPr anchor="ctr" anchorCtr="1">
              <a:spAutoFit/>
            </a:bodyPr>
            <a:lstStyle/>
            <a:p>
              <a:pPr algn="ctr" defTabSz="914400" fontAlgn="auto">
                <a:spcBef>
                  <a:spcPts val="0"/>
                </a:spcBef>
                <a:spcAft>
                  <a:spcPts val="0"/>
                </a:spcAft>
                <a:buClrTx/>
                <a:buSzTx/>
                <a:buFontTx/>
                <a:buNone/>
                <a:defRPr/>
              </a:pPr>
              <a:endParaRPr lang="en-US" sz="1800" kern="0" dirty="0">
                <a:solidFill>
                  <a:sysClr val="windowText" lastClr="000000"/>
                </a:solidFill>
                <a:latin typeface="Calibri"/>
              </a:endParaRPr>
            </a:p>
            <a:p>
              <a:pPr algn="ctr" defTabSz="914400" fontAlgn="auto">
                <a:spcBef>
                  <a:spcPts val="200"/>
                </a:spcBef>
                <a:spcAft>
                  <a:spcPts val="200"/>
                </a:spcAft>
                <a:buClrTx/>
                <a:buSzTx/>
                <a:buFontTx/>
                <a:buNone/>
                <a:defRPr/>
              </a:pPr>
              <a:endParaRPr lang="en-US" sz="1800" kern="0" dirty="0">
                <a:solidFill>
                  <a:sysClr val="windowText" lastClr="000000"/>
                </a:solidFill>
                <a:latin typeface="Calibri"/>
              </a:endParaRPr>
            </a:p>
            <a:p>
              <a:pPr algn="ctr" defTabSz="914400" fontAlgn="auto">
                <a:spcBef>
                  <a:spcPts val="200"/>
                </a:spcBef>
                <a:spcAft>
                  <a:spcPts val="200"/>
                </a:spcAft>
                <a:buClrTx/>
                <a:buSzTx/>
                <a:buFontTx/>
                <a:buNone/>
                <a:defRPr/>
              </a:pPr>
              <a:endParaRPr lang="en-US" sz="1800" kern="0" dirty="0">
                <a:solidFill>
                  <a:sysClr val="windowText" lastClr="000000"/>
                </a:solidFill>
                <a:latin typeface="Calibri"/>
              </a:endParaRPr>
            </a:p>
            <a:p>
              <a:pPr algn="ctr" defTabSz="914400" fontAlgn="auto">
                <a:spcBef>
                  <a:spcPts val="200"/>
                </a:spcBef>
                <a:spcAft>
                  <a:spcPts val="200"/>
                </a:spcAft>
                <a:buClrTx/>
                <a:buSzTx/>
                <a:buFontTx/>
                <a:buNone/>
                <a:defRPr/>
              </a:pPr>
              <a:endParaRPr lang="en-US" sz="1800" kern="0" dirty="0">
                <a:solidFill>
                  <a:sysClr val="windowText" lastClr="000000"/>
                </a:solidFill>
                <a:latin typeface="Calibri"/>
              </a:endParaRPr>
            </a:p>
            <a:p>
              <a:pPr algn="ctr" defTabSz="914400" fontAlgn="auto">
                <a:spcBef>
                  <a:spcPts val="200"/>
                </a:spcBef>
                <a:spcAft>
                  <a:spcPts val="200"/>
                </a:spcAft>
                <a:buClrTx/>
                <a:buSzTx/>
                <a:buFontTx/>
                <a:buNone/>
                <a:defRPr/>
              </a:pPr>
              <a:endParaRPr lang="en-US" sz="1800" kern="0" dirty="0">
                <a:solidFill>
                  <a:sysClr val="windowText" lastClr="000000"/>
                </a:solidFill>
                <a:latin typeface="Calibri"/>
              </a:endParaRPr>
            </a:p>
            <a:p>
              <a:pPr algn="ctr" defTabSz="914400" fontAlgn="auto">
                <a:spcBef>
                  <a:spcPts val="200"/>
                </a:spcBef>
                <a:spcAft>
                  <a:spcPts val="200"/>
                </a:spcAft>
                <a:buClrTx/>
                <a:buSzTx/>
                <a:buFontTx/>
                <a:buNone/>
                <a:defRPr/>
              </a:pPr>
              <a:endParaRPr lang="en-US" sz="1800" kern="0" dirty="0">
                <a:solidFill>
                  <a:sysClr val="windowText" lastClr="000000"/>
                </a:solidFill>
                <a:latin typeface="Calibri"/>
              </a:endParaRPr>
            </a:p>
            <a:p>
              <a:pPr algn="ctr" defTabSz="914400" fontAlgn="auto">
                <a:spcBef>
                  <a:spcPts val="0"/>
                </a:spcBef>
                <a:spcAft>
                  <a:spcPts val="0"/>
                </a:spcAft>
                <a:buClrTx/>
                <a:buSzTx/>
                <a:buFontTx/>
                <a:buNone/>
                <a:defRPr/>
              </a:pPr>
              <a:endParaRPr lang="en-US" sz="1800" kern="0" dirty="0">
                <a:solidFill>
                  <a:sysClr val="windowText" lastClr="000000"/>
                </a:solidFill>
                <a:latin typeface="Calibri"/>
              </a:endParaRPr>
            </a:p>
          </p:txBody>
        </p:sp>
        <p:sp>
          <p:nvSpPr>
            <p:cNvPr id="108" name="Rectangle 34"/>
            <p:cNvSpPr>
              <a:spLocks noChangeArrowheads="1"/>
            </p:cNvSpPr>
            <p:nvPr/>
          </p:nvSpPr>
          <p:spPr bwMode="auto">
            <a:xfrm>
              <a:off x="2468562" y="1720381"/>
              <a:ext cx="1492250" cy="5857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auto">
                <a:spcBef>
                  <a:spcPct val="50000"/>
                </a:spcBef>
                <a:spcAft>
                  <a:spcPts val="0"/>
                </a:spcAft>
                <a:buClrTx/>
                <a:buSzTx/>
                <a:buFontTx/>
                <a:buNone/>
                <a:defRPr/>
              </a:pPr>
              <a:r>
                <a:rPr lang="en-US" sz="3200" b="1" i="1" kern="0" dirty="0">
                  <a:solidFill>
                    <a:sysClr val="window" lastClr="FFFFFF"/>
                  </a:solidFill>
                  <a:effectLst>
                    <a:outerShdw blurRad="38100" dist="38100" dir="2700000" algn="tl">
                      <a:srgbClr val="000000">
                        <a:alpha val="43137"/>
                      </a:srgbClr>
                    </a:outerShdw>
                  </a:effectLst>
                  <a:latin typeface="Arial"/>
                </a:rPr>
                <a:t>Today</a:t>
              </a:r>
              <a:endParaRPr lang="en-US" sz="3600" b="1" i="1" kern="0" dirty="0">
                <a:solidFill>
                  <a:sysClr val="window" lastClr="FFFFFF"/>
                </a:solidFill>
                <a:effectLst>
                  <a:outerShdw blurRad="38100" dist="38100" dir="2700000" algn="tl">
                    <a:srgbClr val="000000">
                      <a:alpha val="43137"/>
                    </a:srgbClr>
                  </a:outerShdw>
                </a:effectLst>
                <a:latin typeface="Arial"/>
              </a:endParaRPr>
            </a:p>
          </p:txBody>
        </p:sp>
      </p:grpSp>
      <p:sp>
        <p:nvSpPr>
          <p:cNvPr id="110" name="Rectangle 79"/>
          <p:cNvSpPr>
            <a:spLocks noChangeArrowheads="1"/>
          </p:cNvSpPr>
          <p:nvPr/>
        </p:nvSpPr>
        <p:spPr bwMode="auto">
          <a:xfrm>
            <a:off x="2647950" y="4340224"/>
            <a:ext cx="1228725" cy="7080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fontAlgn="auto">
              <a:spcBef>
                <a:spcPts val="0"/>
              </a:spcBef>
              <a:spcAft>
                <a:spcPts val="0"/>
              </a:spcAft>
              <a:buClrTx/>
              <a:buSzTx/>
              <a:buFontTx/>
              <a:buNone/>
              <a:defRPr/>
            </a:pPr>
            <a:r>
              <a:rPr lang="en-US" sz="1600" b="1" i="1" kern="0" dirty="0">
                <a:solidFill>
                  <a:sysClr val="windowText" lastClr="000000"/>
                </a:solidFill>
                <a:latin typeface="Arial"/>
              </a:rPr>
              <a:t>Radar</a:t>
            </a:r>
          </a:p>
          <a:p>
            <a:pPr algn="ctr" defTabSz="914400" fontAlgn="auto">
              <a:spcBef>
                <a:spcPts val="0"/>
              </a:spcBef>
              <a:spcAft>
                <a:spcPts val="0"/>
              </a:spcAft>
              <a:buClrTx/>
              <a:buSzTx/>
              <a:buFontTx/>
              <a:buNone/>
              <a:defRPr/>
            </a:pPr>
            <a:endParaRPr lang="en-US" sz="800" b="1" i="1" kern="0" dirty="0">
              <a:solidFill>
                <a:sysClr val="windowText" lastClr="000000"/>
              </a:solidFill>
              <a:latin typeface="Arial"/>
            </a:endParaRPr>
          </a:p>
          <a:p>
            <a:pPr algn="ctr" defTabSz="914400" fontAlgn="auto">
              <a:spcBef>
                <a:spcPts val="0"/>
              </a:spcBef>
              <a:spcAft>
                <a:spcPts val="0"/>
              </a:spcAft>
              <a:buClrTx/>
              <a:buSzTx/>
              <a:buFontTx/>
              <a:buNone/>
              <a:defRPr/>
            </a:pPr>
            <a:r>
              <a:rPr lang="en-US" sz="1600" b="1" i="1" kern="0" dirty="0">
                <a:solidFill>
                  <a:sysClr val="windowText" lastClr="000000"/>
                </a:solidFill>
                <a:latin typeface="Arial"/>
              </a:rPr>
              <a:t>Observation</a:t>
            </a:r>
          </a:p>
        </p:txBody>
      </p:sp>
      <p:grpSp>
        <p:nvGrpSpPr>
          <p:cNvPr id="3" name="Group 2"/>
          <p:cNvGrpSpPr/>
          <p:nvPr/>
        </p:nvGrpSpPr>
        <p:grpSpPr>
          <a:xfrm>
            <a:off x="2181003" y="3504676"/>
            <a:ext cx="3465272" cy="1907110"/>
            <a:chOff x="2181003" y="3504676"/>
            <a:chExt cx="3465272" cy="1907110"/>
          </a:xfrm>
        </p:grpSpPr>
        <p:sp>
          <p:nvSpPr>
            <p:cNvPr id="111" name="Rounded Rectangle 110"/>
            <p:cNvSpPr/>
            <p:nvPr/>
          </p:nvSpPr>
          <p:spPr bwMode="auto">
            <a:xfrm>
              <a:off x="4188116" y="3949350"/>
              <a:ext cx="1458159" cy="1462436"/>
            </a:xfrm>
            <a:prstGeom prst="roundRect">
              <a:avLst>
                <a:gd name="adj" fmla="val 13219"/>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anchor="ctr" anchorCtr="1">
              <a:spAutoFit/>
            </a:bodyPr>
            <a:lstStyle/>
            <a:p>
              <a:pPr algn="ctr" defTabSz="914400" fontAlgn="auto">
                <a:spcBef>
                  <a:spcPts val="0"/>
                </a:spcBef>
                <a:spcAft>
                  <a:spcPts val="0"/>
                </a:spcAft>
                <a:buClrTx/>
                <a:buSzTx/>
                <a:buFontTx/>
                <a:buNone/>
                <a:defRPr/>
              </a:pPr>
              <a:endParaRPr lang="en-US" sz="900" b="1" i="1" kern="0" dirty="0">
                <a:solidFill>
                  <a:sysClr val="window" lastClr="FFFFFF"/>
                </a:solidFill>
                <a:effectLst>
                  <a:outerShdw blurRad="38100" dist="38100" dir="2700000" algn="tl">
                    <a:srgbClr val="000000">
                      <a:alpha val="43137"/>
                    </a:srgbClr>
                  </a:outerShdw>
                </a:effectLst>
                <a:latin typeface="Calibri"/>
              </a:endParaRPr>
            </a:p>
            <a:p>
              <a:pPr algn="ctr" defTabSz="914400" fontAlgn="auto">
                <a:spcBef>
                  <a:spcPts val="0"/>
                </a:spcBef>
                <a:spcAft>
                  <a:spcPts val="0"/>
                </a:spcAft>
                <a:buClrTx/>
                <a:buSzTx/>
                <a:buFontTx/>
                <a:buNone/>
                <a:defRPr/>
              </a:pPr>
              <a:r>
                <a:rPr lang="en-US" sz="1600" b="1" i="1" kern="0" dirty="0">
                  <a:solidFill>
                    <a:sysClr val="window" lastClr="FFFFFF"/>
                  </a:solidFill>
                  <a:effectLst>
                    <a:outerShdw blurRad="38100" dist="38100" dir="2700000" algn="tl">
                      <a:srgbClr val="000000">
                        <a:alpha val="43137"/>
                      </a:srgbClr>
                    </a:outerShdw>
                  </a:effectLst>
                  <a:latin typeface="Calibri"/>
                </a:rPr>
                <a:t>Avian Radar</a:t>
              </a:r>
            </a:p>
            <a:p>
              <a:pPr algn="ctr" defTabSz="914400" fontAlgn="auto">
                <a:spcBef>
                  <a:spcPts val="0"/>
                </a:spcBef>
                <a:spcAft>
                  <a:spcPts val="0"/>
                </a:spcAft>
                <a:buClrTx/>
                <a:buSzTx/>
                <a:buFontTx/>
                <a:buNone/>
                <a:defRPr/>
              </a:pPr>
              <a:endParaRPr lang="en-US" sz="1400" kern="0" dirty="0">
                <a:solidFill>
                  <a:sysClr val="windowText" lastClr="000000"/>
                </a:solidFill>
                <a:latin typeface="Calibri"/>
              </a:endParaRPr>
            </a:p>
            <a:p>
              <a:pPr algn="ctr" defTabSz="914400" fontAlgn="auto">
                <a:spcBef>
                  <a:spcPts val="0"/>
                </a:spcBef>
                <a:spcAft>
                  <a:spcPts val="0"/>
                </a:spcAft>
                <a:buClrTx/>
                <a:buSzTx/>
                <a:buFontTx/>
                <a:buNone/>
                <a:defRPr/>
              </a:pPr>
              <a:endParaRPr lang="en-US" sz="1400" kern="0" dirty="0">
                <a:solidFill>
                  <a:sysClr val="windowText" lastClr="000000"/>
                </a:solidFill>
                <a:latin typeface="Calibri"/>
              </a:endParaRPr>
            </a:p>
            <a:p>
              <a:pPr algn="ctr" defTabSz="914400" fontAlgn="auto">
                <a:spcBef>
                  <a:spcPts val="0"/>
                </a:spcBef>
                <a:spcAft>
                  <a:spcPts val="0"/>
                </a:spcAft>
                <a:buClrTx/>
                <a:buSzTx/>
                <a:buFontTx/>
                <a:buNone/>
                <a:defRPr/>
              </a:pPr>
              <a:endParaRPr lang="en-US" sz="1400" kern="0" dirty="0">
                <a:solidFill>
                  <a:sysClr val="windowText" lastClr="000000"/>
                </a:solidFill>
                <a:latin typeface="Calibri"/>
              </a:endParaRPr>
            </a:p>
            <a:p>
              <a:pPr algn="ctr" defTabSz="914400" fontAlgn="auto">
                <a:spcBef>
                  <a:spcPts val="0"/>
                </a:spcBef>
                <a:spcAft>
                  <a:spcPts val="0"/>
                </a:spcAft>
                <a:buClrTx/>
                <a:buSzTx/>
                <a:buFontTx/>
                <a:buNone/>
                <a:defRPr/>
              </a:pPr>
              <a:endParaRPr lang="en-US" sz="1400" kern="0" dirty="0">
                <a:solidFill>
                  <a:sysClr val="windowText" lastClr="000000"/>
                </a:solidFill>
                <a:latin typeface="Calibri"/>
              </a:endParaRPr>
            </a:p>
            <a:p>
              <a:pPr algn="ctr" defTabSz="914400" fontAlgn="auto">
                <a:spcBef>
                  <a:spcPts val="0"/>
                </a:spcBef>
                <a:spcAft>
                  <a:spcPts val="0"/>
                </a:spcAft>
                <a:buClrTx/>
                <a:buSzTx/>
                <a:buFontTx/>
                <a:buNone/>
                <a:defRPr/>
              </a:pPr>
              <a:r>
                <a:rPr lang="en-US" sz="1400" kern="0" dirty="0">
                  <a:solidFill>
                    <a:srgbClr val="00EE4F"/>
                  </a:solidFill>
                  <a:latin typeface="Calibri"/>
                </a:rPr>
                <a:t>.</a:t>
              </a:r>
            </a:p>
            <a:p>
              <a:pPr algn="ctr" defTabSz="914400" fontAlgn="auto">
                <a:spcBef>
                  <a:spcPts val="0"/>
                </a:spcBef>
                <a:spcAft>
                  <a:spcPts val="0"/>
                </a:spcAft>
                <a:buClrTx/>
                <a:buSzTx/>
                <a:buFontTx/>
                <a:buNone/>
                <a:defRPr/>
              </a:pPr>
              <a:endParaRPr lang="en-US" sz="1400" kern="0" dirty="0">
                <a:solidFill>
                  <a:sysClr val="windowText" lastClr="000000"/>
                </a:solidFill>
                <a:latin typeface="Calibri"/>
              </a:endParaRPr>
            </a:p>
          </p:txBody>
        </p:sp>
        <p:grpSp>
          <p:nvGrpSpPr>
            <p:cNvPr id="5150" name="Group 111"/>
            <p:cNvGrpSpPr>
              <a:grpSpLocks/>
            </p:cNvGrpSpPr>
            <p:nvPr/>
          </p:nvGrpSpPr>
          <p:grpSpPr bwMode="auto">
            <a:xfrm>
              <a:off x="4408542" y="4295251"/>
              <a:ext cx="1017306" cy="964198"/>
              <a:chOff x="4288751" y="4673497"/>
              <a:chExt cx="1055780" cy="1055780"/>
            </a:xfrm>
          </p:grpSpPr>
          <p:pic>
            <p:nvPicPr>
              <p:cNvPr id="5158" name="Picture 2" descr="C:\Users\Anton Koros\AppData\Local\Microsoft\Windows\Temporary Internet Files\Content.IE5\3LJGQTSV\MP90044246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8751" y="4673497"/>
                <a:ext cx="1055780" cy="105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TextBox 118"/>
              <p:cNvSpPr txBox="1"/>
              <p:nvPr/>
            </p:nvSpPr>
            <p:spPr>
              <a:xfrm>
                <a:off x="4647858" y="5270301"/>
                <a:ext cx="242188" cy="370254"/>
              </a:xfrm>
              <a:prstGeom prst="rect">
                <a:avLst/>
              </a:prstGeom>
              <a:noFill/>
            </p:spPr>
            <p:txBody>
              <a:bodyPr wrap="none">
                <a:spAutoFit/>
              </a:bodyPr>
              <a:lstStyle/>
              <a:p>
                <a:pPr defTabSz="914400" fontAlgn="auto">
                  <a:spcBef>
                    <a:spcPts val="0"/>
                  </a:spcBef>
                  <a:spcAft>
                    <a:spcPts val="0"/>
                  </a:spcAft>
                  <a:buClrTx/>
                  <a:buSzTx/>
                  <a:buFontTx/>
                  <a:buNone/>
                  <a:defRPr/>
                </a:pPr>
                <a:r>
                  <a:rPr lang="en-US" sz="1800" kern="0" dirty="0">
                    <a:solidFill>
                      <a:srgbClr val="00EE4F"/>
                    </a:solidFill>
                    <a:latin typeface="Arial"/>
                  </a:rPr>
                  <a:t>.</a:t>
                </a:r>
              </a:p>
            </p:txBody>
          </p:sp>
          <p:sp>
            <p:nvSpPr>
              <p:cNvPr id="120" name="TextBox 119"/>
              <p:cNvSpPr txBox="1"/>
              <p:nvPr/>
            </p:nvSpPr>
            <p:spPr>
              <a:xfrm>
                <a:off x="4600079" y="5263348"/>
                <a:ext cx="201000" cy="305938"/>
              </a:xfrm>
              <a:prstGeom prst="rect">
                <a:avLst/>
              </a:prstGeom>
              <a:noFill/>
            </p:spPr>
            <p:txBody>
              <a:bodyPr wrap="none">
                <a:spAutoFit/>
              </a:bodyPr>
              <a:lstStyle/>
              <a:p>
                <a:pPr defTabSz="914400" fontAlgn="auto">
                  <a:spcBef>
                    <a:spcPts val="0"/>
                  </a:spcBef>
                  <a:spcAft>
                    <a:spcPts val="0"/>
                  </a:spcAft>
                  <a:buClrTx/>
                  <a:buSzTx/>
                  <a:buFontTx/>
                  <a:buNone/>
                  <a:defRPr/>
                </a:pPr>
                <a:r>
                  <a:rPr lang="en-US" sz="1800" kern="0" dirty="0">
                    <a:solidFill>
                      <a:srgbClr val="00EE4F"/>
                    </a:solidFill>
                    <a:latin typeface="Arial"/>
                  </a:rPr>
                  <a:t>.</a:t>
                </a:r>
              </a:p>
            </p:txBody>
          </p:sp>
          <p:sp>
            <p:nvSpPr>
              <p:cNvPr id="121" name="TextBox 120"/>
              <p:cNvSpPr txBox="1"/>
              <p:nvPr/>
            </p:nvSpPr>
            <p:spPr>
              <a:xfrm>
                <a:off x="4593489" y="5225105"/>
                <a:ext cx="199353" cy="304199"/>
              </a:xfrm>
              <a:prstGeom prst="rect">
                <a:avLst/>
              </a:prstGeom>
              <a:noFill/>
            </p:spPr>
            <p:txBody>
              <a:bodyPr wrap="none">
                <a:spAutoFit/>
              </a:bodyPr>
              <a:lstStyle/>
              <a:p>
                <a:pPr defTabSz="914400" fontAlgn="auto">
                  <a:spcBef>
                    <a:spcPts val="0"/>
                  </a:spcBef>
                  <a:spcAft>
                    <a:spcPts val="0"/>
                  </a:spcAft>
                  <a:buClrTx/>
                  <a:buSzTx/>
                  <a:buFontTx/>
                  <a:buNone/>
                  <a:defRPr/>
                </a:pPr>
                <a:r>
                  <a:rPr lang="en-US" sz="1800" kern="0" dirty="0">
                    <a:solidFill>
                      <a:srgbClr val="00EE4F"/>
                    </a:solidFill>
                    <a:latin typeface="Arial"/>
                  </a:rPr>
                  <a:t>.</a:t>
                </a:r>
              </a:p>
            </p:txBody>
          </p:sp>
          <p:sp>
            <p:nvSpPr>
              <p:cNvPr id="122" name="TextBox 121"/>
              <p:cNvSpPr txBox="1"/>
              <p:nvPr/>
            </p:nvSpPr>
            <p:spPr>
              <a:xfrm>
                <a:off x="4642915" y="5240749"/>
                <a:ext cx="201000" cy="305938"/>
              </a:xfrm>
              <a:prstGeom prst="rect">
                <a:avLst/>
              </a:prstGeom>
              <a:noFill/>
            </p:spPr>
            <p:txBody>
              <a:bodyPr wrap="none">
                <a:spAutoFit/>
              </a:bodyPr>
              <a:lstStyle/>
              <a:p>
                <a:pPr defTabSz="914400" fontAlgn="auto">
                  <a:spcBef>
                    <a:spcPts val="0"/>
                  </a:spcBef>
                  <a:spcAft>
                    <a:spcPts val="0"/>
                  </a:spcAft>
                  <a:buClrTx/>
                  <a:buSzTx/>
                  <a:buFontTx/>
                  <a:buNone/>
                  <a:defRPr/>
                </a:pPr>
                <a:r>
                  <a:rPr lang="en-US" sz="1800" kern="0" dirty="0">
                    <a:solidFill>
                      <a:srgbClr val="00EE4F"/>
                    </a:solidFill>
                    <a:latin typeface="Arial"/>
                  </a:rPr>
                  <a:t>.</a:t>
                </a:r>
              </a:p>
            </p:txBody>
          </p:sp>
          <p:sp>
            <p:nvSpPr>
              <p:cNvPr id="123" name="TextBox 122"/>
              <p:cNvSpPr txBox="1"/>
              <p:nvPr/>
            </p:nvSpPr>
            <p:spPr>
              <a:xfrm>
                <a:off x="4628088" y="5299851"/>
                <a:ext cx="201000" cy="305938"/>
              </a:xfrm>
              <a:prstGeom prst="rect">
                <a:avLst/>
              </a:prstGeom>
              <a:noFill/>
            </p:spPr>
            <p:txBody>
              <a:bodyPr wrap="none">
                <a:spAutoFit/>
              </a:bodyPr>
              <a:lstStyle/>
              <a:p>
                <a:pPr defTabSz="914400" fontAlgn="auto">
                  <a:spcBef>
                    <a:spcPts val="0"/>
                  </a:spcBef>
                  <a:spcAft>
                    <a:spcPts val="0"/>
                  </a:spcAft>
                  <a:buClrTx/>
                  <a:buSzTx/>
                  <a:buFontTx/>
                  <a:buNone/>
                  <a:defRPr/>
                </a:pPr>
                <a:r>
                  <a:rPr lang="en-US" sz="1800" kern="0" dirty="0">
                    <a:solidFill>
                      <a:srgbClr val="00EE4F"/>
                    </a:solidFill>
                    <a:latin typeface="Arial"/>
                  </a:rPr>
                  <a:t>.</a:t>
                </a:r>
              </a:p>
            </p:txBody>
          </p:sp>
          <p:sp>
            <p:nvSpPr>
              <p:cNvPr id="124" name="TextBox 123"/>
              <p:cNvSpPr txBox="1"/>
              <p:nvPr/>
            </p:nvSpPr>
            <p:spPr>
              <a:xfrm>
                <a:off x="4590194" y="5308543"/>
                <a:ext cx="201000" cy="304199"/>
              </a:xfrm>
              <a:prstGeom prst="rect">
                <a:avLst/>
              </a:prstGeom>
              <a:noFill/>
            </p:spPr>
            <p:txBody>
              <a:bodyPr wrap="none">
                <a:spAutoFit/>
              </a:bodyPr>
              <a:lstStyle/>
              <a:p>
                <a:pPr defTabSz="914400" fontAlgn="auto">
                  <a:spcBef>
                    <a:spcPts val="0"/>
                  </a:spcBef>
                  <a:spcAft>
                    <a:spcPts val="0"/>
                  </a:spcAft>
                  <a:buClrTx/>
                  <a:buSzTx/>
                  <a:buFontTx/>
                  <a:buNone/>
                  <a:defRPr/>
                </a:pPr>
                <a:r>
                  <a:rPr lang="en-US" sz="1800" kern="0" dirty="0">
                    <a:solidFill>
                      <a:srgbClr val="00EE4F"/>
                    </a:solidFill>
                    <a:latin typeface="Arial"/>
                  </a:rPr>
                  <a:t>.</a:t>
                </a:r>
              </a:p>
            </p:txBody>
          </p:sp>
          <p:sp>
            <p:nvSpPr>
              <p:cNvPr id="125" name="TextBox 124"/>
              <p:cNvSpPr txBox="1"/>
              <p:nvPr/>
            </p:nvSpPr>
            <p:spPr>
              <a:xfrm>
                <a:off x="4572072" y="5199031"/>
                <a:ext cx="201000" cy="304200"/>
              </a:xfrm>
              <a:prstGeom prst="rect">
                <a:avLst/>
              </a:prstGeom>
              <a:noFill/>
            </p:spPr>
            <p:txBody>
              <a:bodyPr wrap="none">
                <a:spAutoFit/>
              </a:bodyPr>
              <a:lstStyle/>
              <a:p>
                <a:pPr defTabSz="914400" fontAlgn="auto">
                  <a:spcBef>
                    <a:spcPts val="0"/>
                  </a:spcBef>
                  <a:spcAft>
                    <a:spcPts val="0"/>
                  </a:spcAft>
                  <a:buClrTx/>
                  <a:buSzTx/>
                  <a:buFontTx/>
                  <a:buNone/>
                  <a:defRPr/>
                </a:pPr>
                <a:r>
                  <a:rPr lang="en-US" sz="1800" kern="0" dirty="0">
                    <a:solidFill>
                      <a:srgbClr val="00EE4F"/>
                    </a:solidFill>
                    <a:latin typeface="Arial"/>
                  </a:rPr>
                  <a:t>.</a:t>
                </a:r>
              </a:p>
            </p:txBody>
          </p:sp>
        </p:grpSp>
        <p:cxnSp>
          <p:nvCxnSpPr>
            <p:cNvPr id="113" name="Straight Arrow Connector 112"/>
            <p:cNvCxnSpPr/>
            <p:nvPr/>
          </p:nvCxnSpPr>
          <p:spPr bwMode="auto">
            <a:xfrm>
              <a:off x="2181003" y="4697240"/>
              <a:ext cx="2016053" cy="0"/>
            </a:xfrm>
            <a:prstGeom prst="straightConnector1">
              <a:avLst/>
            </a:prstGeom>
            <a:noFill/>
            <a:ln w="44450" cap="flat" cmpd="sng" algn="ctr">
              <a:solidFill>
                <a:sysClr val="window" lastClr="FFFFFF"/>
              </a:solidFill>
              <a:prstDash val="solid"/>
              <a:tailEnd type="triangle" w="med" len="med"/>
            </a:ln>
            <a:effectLst>
              <a:glow rad="63500">
                <a:srgbClr val="4F81BD">
                  <a:satMod val="175000"/>
                  <a:alpha val="40000"/>
                </a:srgbClr>
              </a:glow>
              <a:outerShdw blurRad="50800" dist="38100" dir="2700000" algn="tl" rotWithShape="0">
                <a:prstClr val="black">
                  <a:alpha val="40000"/>
                </a:prstClr>
              </a:outerShdw>
            </a:effectLst>
          </p:spPr>
        </p:cxnSp>
        <p:cxnSp>
          <p:nvCxnSpPr>
            <p:cNvPr id="114" name="Straight Arrow Connector 113"/>
            <p:cNvCxnSpPr/>
            <p:nvPr/>
          </p:nvCxnSpPr>
          <p:spPr bwMode="auto">
            <a:xfrm flipV="1">
              <a:off x="4876800" y="3504676"/>
              <a:ext cx="0" cy="444164"/>
            </a:xfrm>
            <a:prstGeom prst="straightConnector1">
              <a:avLst/>
            </a:prstGeom>
            <a:noFill/>
            <a:ln w="44450" cap="flat" cmpd="sng" algn="ctr">
              <a:solidFill>
                <a:sysClr val="window" lastClr="FFFFFF"/>
              </a:solidFill>
              <a:prstDash val="solid"/>
              <a:tailEnd type="triangle" w="med" len="med"/>
            </a:ln>
            <a:effectLst>
              <a:glow rad="63500">
                <a:srgbClr val="4F81BD">
                  <a:satMod val="175000"/>
                  <a:alpha val="40000"/>
                </a:srgbClr>
              </a:glow>
              <a:outerShdw blurRad="50800" dist="38100" dir="2700000" algn="tl" rotWithShape="0">
                <a:prstClr val="black">
                  <a:alpha val="40000"/>
                </a:prstClr>
              </a:outerShdw>
            </a:effectLst>
          </p:spPr>
        </p:cxnSp>
      </p:grpSp>
      <p:grpSp>
        <p:nvGrpSpPr>
          <p:cNvPr id="2" name="Group 1"/>
          <p:cNvGrpSpPr/>
          <p:nvPr/>
        </p:nvGrpSpPr>
        <p:grpSpPr>
          <a:xfrm>
            <a:off x="2047232" y="3078162"/>
            <a:ext cx="5529906" cy="390602"/>
            <a:chOff x="2047232" y="3078162"/>
            <a:chExt cx="5529906" cy="390602"/>
          </a:xfrm>
        </p:grpSpPr>
        <p:cxnSp>
          <p:nvCxnSpPr>
            <p:cNvPr id="115" name="Straight Arrow Connector 114"/>
            <p:cNvCxnSpPr/>
            <p:nvPr/>
          </p:nvCxnSpPr>
          <p:spPr bwMode="auto">
            <a:xfrm>
              <a:off x="2047232" y="3276600"/>
              <a:ext cx="1774254" cy="0"/>
            </a:xfrm>
            <a:prstGeom prst="straightConnector1">
              <a:avLst/>
            </a:prstGeom>
            <a:noFill/>
            <a:ln w="44450" cap="flat" cmpd="sng" algn="ctr">
              <a:solidFill>
                <a:sysClr val="window" lastClr="FFFFFF"/>
              </a:solidFill>
              <a:prstDash val="solid"/>
              <a:tailEnd type="triangle" w="lg" len="lg"/>
            </a:ln>
            <a:effectLst>
              <a:glow rad="63500">
                <a:srgbClr val="4F81BD">
                  <a:satMod val="175000"/>
                  <a:alpha val="40000"/>
                </a:srgbClr>
              </a:glow>
              <a:outerShdw blurRad="50800" dist="38100" dir="2700000" algn="tl" rotWithShape="0">
                <a:prstClr val="black">
                  <a:alpha val="40000"/>
                </a:prstClr>
              </a:outerShdw>
            </a:effectLst>
          </p:spPr>
        </p:cxnSp>
        <p:sp>
          <p:nvSpPr>
            <p:cNvPr id="116" name="Rounded Rectangle 115"/>
            <p:cNvSpPr/>
            <p:nvPr/>
          </p:nvSpPr>
          <p:spPr bwMode="auto">
            <a:xfrm>
              <a:off x="3896004" y="3078162"/>
              <a:ext cx="2042380" cy="390602"/>
            </a:xfrm>
            <a:prstGeom prst="roundRect">
              <a:avLst>
                <a:gd name="adj" fmla="val 10596"/>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anchor="ctr" anchorCtr="1">
              <a:spAutoFit/>
            </a:bodyPr>
            <a:lstStyle/>
            <a:p>
              <a:pPr marL="177800" indent="-177800" defTabSz="914400" fontAlgn="auto">
                <a:spcBef>
                  <a:spcPts val="0"/>
                </a:spcBef>
                <a:spcAft>
                  <a:spcPts val="0"/>
                </a:spcAft>
                <a:buClrTx/>
                <a:buSzTx/>
                <a:buFont typeface="Arial" panose="020B0604020202020204" pitchFamily="34" charset="0"/>
                <a:buChar char="•"/>
                <a:defRPr/>
              </a:pPr>
              <a:r>
                <a:rPr lang="en-US" sz="1800" kern="0" dirty="0">
                  <a:solidFill>
                    <a:sysClr val="window" lastClr="FFFFFF"/>
                  </a:solidFill>
                  <a:effectLst>
                    <a:outerShdw blurRad="38100" dist="38100" dir="2700000" algn="tl">
                      <a:srgbClr val="000000">
                        <a:alpha val="43137"/>
                      </a:srgbClr>
                    </a:outerShdw>
                  </a:effectLst>
                  <a:latin typeface="Calibri"/>
                </a:rPr>
                <a:t>Wildlife Biologist</a:t>
              </a:r>
            </a:p>
          </p:txBody>
        </p:sp>
        <p:cxnSp>
          <p:nvCxnSpPr>
            <p:cNvPr id="117" name="Straight Arrow Connector 116"/>
            <p:cNvCxnSpPr/>
            <p:nvPr/>
          </p:nvCxnSpPr>
          <p:spPr bwMode="auto">
            <a:xfrm>
              <a:off x="5935140" y="3276600"/>
              <a:ext cx="1641998" cy="0"/>
            </a:xfrm>
            <a:prstGeom prst="straightConnector1">
              <a:avLst/>
            </a:prstGeom>
            <a:noFill/>
            <a:ln w="44450" cap="flat" cmpd="sng" algn="ctr">
              <a:solidFill>
                <a:sysClr val="window" lastClr="FFFFFF"/>
              </a:solidFill>
              <a:prstDash val="sysDash"/>
              <a:tailEnd type="triangle" w="lg" len="lg"/>
            </a:ln>
            <a:effectLst>
              <a:glow rad="63500">
                <a:srgbClr val="4F81BD">
                  <a:satMod val="175000"/>
                  <a:alpha val="40000"/>
                </a:srgbClr>
              </a:glow>
              <a:outerShdw blurRad="50800" dist="38100" dir="2700000" algn="tl" rotWithShape="0">
                <a:prstClr val="black">
                  <a:alpha val="40000"/>
                </a:prstClr>
              </a:outerShdw>
            </a:effectLst>
          </p:spPr>
        </p:cxnSp>
      </p:grpSp>
      <p:grpSp>
        <p:nvGrpSpPr>
          <p:cNvPr id="126" name="Group 125"/>
          <p:cNvGrpSpPr>
            <a:grpSpLocks/>
          </p:cNvGrpSpPr>
          <p:nvPr/>
        </p:nvGrpSpPr>
        <p:grpSpPr bwMode="auto">
          <a:xfrm>
            <a:off x="2049463" y="1714500"/>
            <a:ext cx="6807200" cy="1808163"/>
            <a:chOff x="1981200" y="2245740"/>
            <a:chExt cx="6807427" cy="1807564"/>
          </a:xfrm>
        </p:grpSpPr>
        <p:cxnSp>
          <p:nvCxnSpPr>
            <p:cNvPr id="127" name="Straight Arrow Connector 126"/>
            <p:cNvCxnSpPr/>
            <p:nvPr/>
          </p:nvCxnSpPr>
          <p:spPr>
            <a:xfrm>
              <a:off x="5886468" y="2591480"/>
              <a:ext cx="1641703" cy="0"/>
            </a:xfrm>
            <a:prstGeom prst="straightConnector1">
              <a:avLst/>
            </a:prstGeom>
            <a:noFill/>
            <a:ln w="44450" cap="flat" cmpd="sng" algn="ctr">
              <a:solidFill>
                <a:sysClr val="window" lastClr="FFFFFF"/>
              </a:solidFill>
              <a:prstDash val="sysDash"/>
              <a:tailEnd type="triangle" w="lg" len="lg"/>
            </a:ln>
            <a:effectLst>
              <a:glow rad="63500">
                <a:srgbClr val="4F81BD">
                  <a:satMod val="175000"/>
                  <a:alpha val="40000"/>
                </a:srgbClr>
              </a:glow>
              <a:outerShdw blurRad="50800" dist="38100" dir="2700000" algn="tl" rotWithShape="0">
                <a:prstClr val="black">
                  <a:alpha val="40000"/>
                </a:prstClr>
              </a:outerShdw>
            </a:effectLst>
          </p:spPr>
        </p:cxnSp>
        <p:pic>
          <p:nvPicPr>
            <p:cNvPr id="128" name="Picture 3" descr="C:\Users\Anton Koros\AppData\Local\Microsoft\Windows\Temporary Internet Files\Content.IE5\1SB36CT5\MP900439235[1].jpg"/>
            <p:cNvPicPr>
              <a:picLocks noChangeAspect="1" noChangeArrowheads="1"/>
            </p:cNvPicPr>
            <p:nvPr/>
          </p:nvPicPr>
          <p:blipFill rotWithShape="1">
            <a:blip r:embed="rId5"/>
            <a:srcRect t="1" r="54184" b="1237"/>
            <a:stretch/>
          </p:blipFill>
          <p:spPr bwMode="auto">
            <a:xfrm>
              <a:off x="7558273" y="2285415"/>
              <a:ext cx="1230354" cy="1767889"/>
            </a:xfrm>
            <a:prstGeom prst="rect">
              <a:avLst/>
            </a:prstGeom>
            <a:noFill/>
            <a:ln>
              <a:solidFill>
                <a:sysClr val="window" lastClr="FFFFF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9" name="Rectangle 79"/>
            <p:cNvSpPr>
              <a:spLocks noChangeArrowheads="1"/>
            </p:cNvSpPr>
            <p:nvPr/>
          </p:nvSpPr>
          <p:spPr bwMode="auto">
            <a:xfrm>
              <a:off x="2497154" y="3048749"/>
              <a:ext cx="1228766" cy="58400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fontAlgn="auto">
                <a:spcBef>
                  <a:spcPts val="0"/>
                </a:spcBef>
                <a:spcAft>
                  <a:spcPts val="0"/>
                </a:spcAft>
                <a:buClrTx/>
                <a:buSzTx/>
                <a:buFontTx/>
                <a:buNone/>
                <a:defRPr/>
              </a:pPr>
              <a:r>
                <a:rPr lang="en-US" sz="1600" b="1" i="1" kern="0" dirty="0">
                  <a:solidFill>
                    <a:sysClr val="windowText" lastClr="000000"/>
                  </a:solidFill>
                  <a:latin typeface="Arial"/>
                </a:rPr>
                <a:t>Visual</a:t>
              </a:r>
              <a:endParaRPr lang="en-US" sz="1000" b="1" i="1" kern="0" dirty="0">
                <a:solidFill>
                  <a:sysClr val="windowText" lastClr="000000"/>
                </a:solidFill>
                <a:latin typeface="Arial"/>
              </a:endParaRPr>
            </a:p>
            <a:p>
              <a:pPr algn="ctr" defTabSz="914400" fontAlgn="auto">
                <a:spcBef>
                  <a:spcPts val="0"/>
                </a:spcBef>
                <a:spcAft>
                  <a:spcPts val="0"/>
                </a:spcAft>
                <a:buClrTx/>
                <a:buSzTx/>
                <a:buFontTx/>
                <a:buNone/>
                <a:defRPr/>
              </a:pPr>
              <a:r>
                <a:rPr lang="en-US" sz="1600" b="1" i="1" kern="0" dirty="0">
                  <a:solidFill>
                    <a:sysClr val="windowText" lastClr="000000"/>
                  </a:solidFill>
                  <a:latin typeface="Arial"/>
                </a:rPr>
                <a:t>Observation</a:t>
              </a:r>
              <a:endParaRPr lang="en-US" sz="1800" b="1" i="1" kern="0" dirty="0">
                <a:solidFill>
                  <a:sysClr val="windowText" lastClr="000000"/>
                </a:solidFill>
                <a:latin typeface="Arial"/>
              </a:endParaRPr>
            </a:p>
          </p:txBody>
        </p:sp>
        <p:sp>
          <p:nvSpPr>
            <p:cNvPr id="130" name="Rounded Rectangle 129"/>
            <p:cNvSpPr/>
            <p:nvPr/>
          </p:nvSpPr>
          <p:spPr bwMode="auto">
            <a:xfrm>
              <a:off x="3828630" y="2245740"/>
              <a:ext cx="2042014" cy="1269980"/>
            </a:xfrm>
            <a:prstGeom prst="roundRect">
              <a:avLst>
                <a:gd name="adj" fmla="val 10596"/>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anchor="ctr" anchorCtr="1">
              <a:spAutoFit/>
            </a:bodyPr>
            <a:lstStyle/>
            <a:p>
              <a:pPr marL="177800" indent="-177800" defTabSz="914400" fontAlgn="auto">
                <a:spcBef>
                  <a:spcPts val="0"/>
                </a:spcBef>
                <a:spcAft>
                  <a:spcPts val="0"/>
                </a:spcAft>
                <a:buClrTx/>
                <a:buSzTx/>
                <a:buFont typeface="Arial" panose="020B0604020202020204" pitchFamily="34" charset="0"/>
                <a:buChar char="•"/>
                <a:defRPr/>
              </a:pPr>
              <a:r>
                <a:rPr lang="en-US" sz="1800" kern="0" dirty="0">
                  <a:solidFill>
                    <a:sysClr val="window" lastClr="FFFFFF"/>
                  </a:solidFill>
                  <a:effectLst>
                    <a:outerShdw blurRad="38100" dist="38100" dir="2700000" algn="tl">
                      <a:srgbClr val="000000">
                        <a:alpha val="43137"/>
                      </a:srgbClr>
                    </a:outerShdw>
                  </a:effectLst>
                  <a:latin typeface="Calibri"/>
                </a:rPr>
                <a:t>Pilot</a:t>
              </a:r>
            </a:p>
            <a:p>
              <a:pPr marL="177800" indent="-177800" defTabSz="914400" fontAlgn="auto">
                <a:spcBef>
                  <a:spcPts val="0"/>
                </a:spcBef>
                <a:spcAft>
                  <a:spcPts val="0"/>
                </a:spcAft>
                <a:buClrTx/>
                <a:buSzTx/>
                <a:buFont typeface="Arial" panose="020B0604020202020204" pitchFamily="34" charset="0"/>
                <a:buChar char="•"/>
                <a:defRPr/>
              </a:pPr>
              <a:r>
                <a:rPr lang="en-US" sz="1800" kern="0" dirty="0">
                  <a:solidFill>
                    <a:sysClr val="window" lastClr="FFFFFF"/>
                  </a:solidFill>
                  <a:effectLst>
                    <a:outerShdw blurRad="38100" dist="38100" dir="2700000" algn="tl">
                      <a:srgbClr val="000000">
                        <a:alpha val="43137"/>
                      </a:srgbClr>
                    </a:outerShdw>
                  </a:effectLst>
                  <a:latin typeface="Calibri"/>
                </a:rPr>
                <a:t>Supervisor</a:t>
              </a:r>
            </a:p>
            <a:p>
              <a:pPr marL="177800" indent="-177800" defTabSz="914400" fontAlgn="auto">
                <a:spcBef>
                  <a:spcPts val="0"/>
                </a:spcBef>
                <a:spcAft>
                  <a:spcPts val="0"/>
                </a:spcAft>
                <a:buClrTx/>
                <a:buSzTx/>
                <a:buFont typeface="Arial" panose="020B0604020202020204" pitchFamily="34" charset="0"/>
                <a:buChar char="•"/>
                <a:defRPr/>
              </a:pPr>
              <a:r>
                <a:rPr lang="en-US" sz="1800" kern="0" dirty="0">
                  <a:solidFill>
                    <a:sysClr val="window" lastClr="FFFFFF"/>
                  </a:solidFill>
                  <a:effectLst>
                    <a:outerShdw blurRad="38100" dist="38100" dir="2700000" algn="tl">
                      <a:srgbClr val="000000">
                        <a:alpha val="43137"/>
                      </a:srgbClr>
                    </a:outerShdw>
                  </a:effectLst>
                  <a:latin typeface="Calibri"/>
                </a:rPr>
                <a:t>Other controller</a:t>
              </a:r>
            </a:p>
            <a:p>
              <a:pPr marL="177800" indent="-177800" defTabSz="914400" fontAlgn="auto">
                <a:spcBef>
                  <a:spcPts val="0"/>
                </a:spcBef>
                <a:spcAft>
                  <a:spcPts val="0"/>
                </a:spcAft>
                <a:buClrTx/>
                <a:buSzTx/>
                <a:buFont typeface="Arial" panose="020B0604020202020204" pitchFamily="34" charset="0"/>
                <a:buChar char="•"/>
                <a:defRPr/>
              </a:pPr>
              <a:r>
                <a:rPr lang="en-US" sz="1800" kern="0" dirty="0">
                  <a:solidFill>
                    <a:sysClr val="window" lastClr="FFFFFF"/>
                  </a:solidFill>
                  <a:effectLst>
                    <a:outerShdw blurRad="38100" dist="38100" dir="2700000" algn="tl">
                      <a:srgbClr val="000000">
                        <a:alpha val="43137"/>
                      </a:srgbClr>
                    </a:outerShdw>
                  </a:effectLst>
                  <a:latin typeface="Calibri"/>
                </a:rPr>
                <a:t>Airport Ops</a:t>
              </a:r>
            </a:p>
          </p:txBody>
        </p:sp>
        <p:sp>
          <p:nvSpPr>
            <p:cNvPr id="131" name="Rectangle 79"/>
            <p:cNvSpPr>
              <a:spLocks noChangeArrowheads="1"/>
            </p:cNvSpPr>
            <p:nvPr/>
          </p:nvSpPr>
          <p:spPr bwMode="auto">
            <a:xfrm>
              <a:off x="5894688" y="3043817"/>
              <a:ext cx="1608192" cy="58400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fontAlgn="auto">
                <a:spcBef>
                  <a:spcPts val="0"/>
                </a:spcBef>
                <a:spcAft>
                  <a:spcPts val="0"/>
                </a:spcAft>
                <a:buClrTx/>
                <a:buSzTx/>
                <a:buFontTx/>
                <a:buNone/>
                <a:defRPr/>
              </a:pPr>
              <a:r>
                <a:rPr lang="en-US" sz="1600" b="1" i="1" kern="0" dirty="0">
                  <a:solidFill>
                    <a:sysClr val="windowText" lastClr="000000"/>
                  </a:solidFill>
                  <a:latin typeface="Arial"/>
                </a:rPr>
                <a:t>Verbal</a:t>
              </a:r>
              <a:endParaRPr lang="en-US" sz="1000" b="1" i="1" kern="0" dirty="0">
                <a:solidFill>
                  <a:sysClr val="windowText" lastClr="000000"/>
                </a:solidFill>
                <a:latin typeface="Arial"/>
              </a:endParaRPr>
            </a:p>
            <a:p>
              <a:pPr algn="ctr" defTabSz="914400" fontAlgn="auto">
                <a:spcBef>
                  <a:spcPts val="0"/>
                </a:spcBef>
                <a:spcAft>
                  <a:spcPts val="0"/>
                </a:spcAft>
                <a:buClrTx/>
                <a:buSzTx/>
                <a:buFontTx/>
                <a:buNone/>
                <a:defRPr/>
              </a:pPr>
              <a:r>
                <a:rPr lang="en-US" sz="1600" b="1" i="1" kern="0" dirty="0">
                  <a:solidFill>
                    <a:sysClr val="windowText" lastClr="000000"/>
                  </a:solidFill>
                  <a:latin typeface="Arial"/>
                </a:rPr>
                <a:t>Communications</a:t>
              </a:r>
              <a:endParaRPr lang="en-US" sz="1800" b="1" i="1" kern="0" dirty="0">
                <a:solidFill>
                  <a:sysClr val="windowText" lastClr="000000"/>
                </a:solidFill>
                <a:latin typeface="Arial"/>
              </a:endParaRPr>
            </a:p>
          </p:txBody>
        </p:sp>
        <p:cxnSp>
          <p:nvCxnSpPr>
            <p:cNvPr id="132" name="Straight Arrow Connector 131"/>
            <p:cNvCxnSpPr/>
            <p:nvPr/>
          </p:nvCxnSpPr>
          <p:spPr>
            <a:xfrm>
              <a:off x="1981200" y="2591480"/>
              <a:ext cx="1773936" cy="0"/>
            </a:xfrm>
            <a:prstGeom prst="straightConnector1">
              <a:avLst/>
            </a:prstGeom>
            <a:noFill/>
            <a:ln w="44450" cap="flat" cmpd="sng" algn="ctr">
              <a:solidFill>
                <a:sysClr val="window" lastClr="FFFFFF"/>
              </a:solidFill>
              <a:prstDash val="solid"/>
              <a:tailEnd type="triangle" w="lg" len="lg"/>
            </a:ln>
            <a:effectLst>
              <a:glow rad="63500">
                <a:srgbClr val="4F81BD">
                  <a:satMod val="175000"/>
                  <a:alpha val="40000"/>
                </a:srgbClr>
              </a:glow>
              <a:outerShdw blurRad="50800" dist="38100" dir="2700000" algn="tl" rotWithShape="0">
                <a:prstClr val="black">
                  <a:alpha val="40000"/>
                </a:prstClr>
              </a:outerShdw>
            </a:effectLst>
          </p:spPr>
        </p:cxnSp>
      </p:grpSp>
      <p:grpSp>
        <p:nvGrpSpPr>
          <p:cNvPr id="133" name="Group 132"/>
          <p:cNvGrpSpPr>
            <a:grpSpLocks/>
          </p:cNvGrpSpPr>
          <p:nvPr/>
        </p:nvGrpSpPr>
        <p:grpSpPr bwMode="auto">
          <a:xfrm>
            <a:off x="5625927" y="3328988"/>
            <a:ext cx="3289473" cy="2486025"/>
            <a:chOff x="5543106" y="3859657"/>
            <a:chExt cx="3291048" cy="2486970"/>
          </a:xfrm>
        </p:grpSpPr>
        <p:sp>
          <p:nvSpPr>
            <p:cNvPr id="134" name="Rounded Rectangle 133"/>
            <p:cNvSpPr/>
            <p:nvPr/>
          </p:nvSpPr>
          <p:spPr bwMode="auto">
            <a:xfrm>
              <a:off x="5943599" y="4152067"/>
              <a:ext cx="2890555" cy="2194560"/>
            </a:xfrm>
            <a:prstGeom prst="roundRect">
              <a:avLst>
                <a:gd name="adj" fmla="val 5272"/>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anchor="ctr" anchorCtr="1">
              <a:spAutoFit/>
            </a:bodyPr>
            <a:lstStyle/>
            <a:p>
              <a:pPr algn="ctr" defTabSz="914400" fontAlgn="auto">
                <a:spcBef>
                  <a:spcPts val="0"/>
                </a:spcBef>
                <a:spcAft>
                  <a:spcPts val="0"/>
                </a:spcAft>
                <a:buClrTx/>
                <a:buSzTx/>
                <a:buFontTx/>
                <a:buNone/>
                <a:defRPr/>
              </a:pPr>
              <a:endParaRPr lang="en-US" sz="1800" kern="0" dirty="0">
                <a:solidFill>
                  <a:sysClr val="windowText" lastClr="000000"/>
                </a:solidFill>
                <a:latin typeface="Calibri"/>
              </a:endParaRPr>
            </a:p>
            <a:p>
              <a:pPr algn="ctr" defTabSz="914400" fontAlgn="auto">
                <a:spcBef>
                  <a:spcPts val="200"/>
                </a:spcBef>
                <a:spcAft>
                  <a:spcPts val="200"/>
                </a:spcAft>
                <a:buClrTx/>
                <a:buSzTx/>
                <a:buFontTx/>
                <a:buNone/>
                <a:defRPr/>
              </a:pPr>
              <a:endParaRPr lang="en-US" sz="1800" kern="0" dirty="0">
                <a:solidFill>
                  <a:sysClr val="windowText" lastClr="000000"/>
                </a:solidFill>
                <a:latin typeface="Calibri"/>
              </a:endParaRPr>
            </a:p>
            <a:p>
              <a:pPr algn="ctr" defTabSz="914400" fontAlgn="auto">
                <a:spcBef>
                  <a:spcPts val="200"/>
                </a:spcBef>
                <a:spcAft>
                  <a:spcPts val="200"/>
                </a:spcAft>
                <a:buClrTx/>
                <a:buSzTx/>
                <a:buFontTx/>
                <a:buNone/>
                <a:defRPr/>
              </a:pPr>
              <a:endParaRPr lang="en-US" sz="1800" kern="0" dirty="0">
                <a:solidFill>
                  <a:sysClr val="windowText" lastClr="000000"/>
                </a:solidFill>
                <a:latin typeface="Calibri"/>
              </a:endParaRPr>
            </a:p>
            <a:p>
              <a:pPr algn="ctr" defTabSz="914400" fontAlgn="auto">
                <a:spcBef>
                  <a:spcPts val="200"/>
                </a:spcBef>
                <a:spcAft>
                  <a:spcPts val="200"/>
                </a:spcAft>
                <a:buClrTx/>
                <a:buSzTx/>
                <a:buFontTx/>
                <a:buNone/>
                <a:defRPr/>
              </a:pPr>
              <a:endParaRPr lang="en-US" sz="1800" kern="0" dirty="0">
                <a:solidFill>
                  <a:sysClr val="windowText" lastClr="000000"/>
                </a:solidFill>
                <a:latin typeface="Calibri"/>
              </a:endParaRPr>
            </a:p>
            <a:p>
              <a:pPr algn="ctr" defTabSz="914400" fontAlgn="auto">
                <a:spcBef>
                  <a:spcPts val="200"/>
                </a:spcBef>
                <a:spcAft>
                  <a:spcPts val="200"/>
                </a:spcAft>
                <a:buClrTx/>
                <a:buSzTx/>
                <a:buFontTx/>
                <a:buNone/>
                <a:defRPr/>
              </a:pPr>
              <a:endParaRPr lang="en-US" sz="1800" kern="0" dirty="0">
                <a:solidFill>
                  <a:sysClr val="windowText" lastClr="000000"/>
                </a:solidFill>
                <a:latin typeface="Calibri"/>
              </a:endParaRPr>
            </a:p>
            <a:p>
              <a:pPr algn="ctr" defTabSz="914400" fontAlgn="auto">
                <a:spcBef>
                  <a:spcPts val="200"/>
                </a:spcBef>
                <a:spcAft>
                  <a:spcPts val="200"/>
                </a:spcAft>
                <a:buClrTx/>
                <a:buSzTx/>
                <a:buFontTx/>
                <a:buNone/>
                <a:defRPr/>
              </a:pPr>
              <a:endParaRPr lang="en-US" sz="1800" kern="0" dirty="0">
                <a:solidFill>
                  <a:sysClr val="windowText" lastClr="000000"/>
                </a:solidFill>
                <a:latin typeface="Calibri"/>
              </a:endParaRPr>
            </a:p>
            <a:p>
              <a:pPr algn="ctr" defTabSz="914400" fontAlgn="auto">
                <a:spcBef>
                  <a:spcPts val="0"/>
                </a:spcBef>
                <a:spcAft>
                  <a:spcPts val="0"/>
                </a:spcAft>
                <a:buClrTx/>
                <a:buSzTx/>
                <a:buFontTx/>
                <a:buNone/>
                <a:defRPr/>
              </a:pPr>
              <a:endParaRPr lang="en-US" sz="1800" kern="0" dirty="0">
                <a:solidFill>
                  <a:sysClr val="windowText" lastClr="000000"/>
                </a:solidFill>
                <a:latin typeface="Calibri"/>
              </a:endParaRPr>
            </a:p>
          </p:txBody>
        </p:sp>
        <p:sp>
          <p:nvSpPr>
            <p:cNvPr id="135" name="Rectangle 79"/>
            <p:cNvSpPr>
              <a:spLocks noChangeArrowheads="1"/>
            </p:cNvSpPr>
            <p:nvPr/>
          </p:nvSpPr>
          <p:spPr bwMode="auto">
            <a:xfrm>
              <a:off x="6127758" y="5549399"/>
              <a:ext cx="2148916" cy="33826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auto">
                <a:spcBef>
                  <a:spcPts val="0"/>
                </a:spcBef>
                <a:spcAft>
                  <a:spcPts val="0"/>
                </a:spcAft>
                <a:buClrTx/>
                <a:buSzTx/>
                <a:buFontTx/>
                <a:buNone/>
                <a:defRPr/>
              </a:pPr>
              <a:r>
                <a:rPr lang="en-US" sz="1600" b="1" i="1" kern="0" dirty="0">
                  <a:solidFill>
                    <a:sysClr val="windowText" lastClr="000000"/>
                  </a:solidFill>
                  <a:latin typeface="Arial"/>
                </a:rPr>
                <a:t>Graphical</a:t>
              </a:r>
              <a:r>
                <a:rPr lang="en-US" sz="1600" b="1" i="1" kern="0" dirty="0">
                  <a:solidFill>
                    <a:sysClr val="window" lastClr="FFFFFF"/>
                  </a:solidFill>
                  <a:effectLst>
                    <a:outerShdw blurRad="38100" dist="38100" dir="2700000" algn="tl">
                      <a:srgbClr val="000000">
                        <a:alpha val="43137"/>
                      </a:srgbClr>
                    </a:outerShdw>
                  </a:effectLst>
                  <a:latin typeface="Arial"/>
                </a:rPr>
                <a:t> </a:t>
              </a:r>
              <a:r>
                <a:rPr lang="en-US" sz="1600" b="1" i="1" kern="0" dirty="0">
                  <a:solidFill>
                    <a:sysClr val="windowText" lastClr="000000"/>
                  </a:solidFill>
                  <a:latin typeface="Arial"/>
                </a:rPr>
                <a:t>Display</a:t>
              </a:r>
            </a:p>
          </p:txBody>
        </p:sp>
        <p:sp>
          <p:nvSpPr>
            <p:cNvPr id="136" name="Rectangle 34"/>
            <p:cNvSpPr>
              <a:spLocks noChangeArrowheads="1"/>
            </p:cNvSpPr>
            <p:nvPr/>
          </p:nvSpPr>
          <p:spPr bwMode="auto">
            <a:xfrm>
              <a:off x="7334836" y="5739971"/>
              <a:ext cx="1419905" cy="5860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914400" fontAlgn="auto">
                <a:spcBef>
                  <a:spcPct val="50000"/>
                </a:spcBef>
                <a:spcAft>
                  <a:spcPts val="0"/>
                </a:spcAft>
                <a:buClrTx/>
                <a:buSzTx/>
                <a:buFontTx/>
                <a:buNone/>
                <a:defRPr/>
              </a:pPr>
              <a:r>
                <a:rPr lang="en-US" sz="3200" b="1" i="1" kern="0" dirty="0">
                  <a:solidFill>
                    <a:sysClr val="window" lastClr="FFFFFF"/>
                  </a:solidFill>
                  <a:effectLst>
                    <a:outerShdw blurRad="38100" dist="38100" dir="2700000" algn="tl">
                      <a:srgbClr val="000000">
                        <a:alpha val="43137"/>
                      </a:srgbClr>
                    </a:outerShdw>
                  </a:effectLst>
                  <a:latin typeface="Arial"/>
                </a:rPr>
                <a:t>WiSC</a:t>
              </a:r>
            </a:p>
          </p:txBody>
        </p:sp>
        <p:cxnSp>
          <p:nvCxnSpPr>
            <p:cNvPr id="137" name="Straight Arrow Connector 42"/>
            <p:cNvCxnSpPr/>
            <p:nvPr/>
          </p:nvCxnSpPr>
          <p:spPr>
            <a:xfrm flipV="1">
              <a:off x="5543107" y="3859657"/>
              <a:ext cx="2845038" cy="1367276"/>
            </a:xfrm>
            <a:prstGeom prst="bentConnector3">
              <a:avLst>
                <a:gd name="adj1" fmla="val 100163"/>
              </a:avLst>
            </a:prstGeom>
            <a:noFill/>
            <a:ln w="44450" cap="flat" cmpd="sng" algn="ctr">
              <a:solidFill>
                <a:sysClr val="window" lastClr="FFFFFF"/>
              </a:solidFill>
              <a:prstDash val="solid"/>
              <a:tailEnd type="triangle" w="med" len="med"/>
            </a:ln>
            <a:effectLst>
              <a:glow rad="63500">
                <a:srgbClr val="F79646">
                  <a:satMod val="175000"/>
                  <a:alpha val="40000"/>
                </a:srgbClr>
              </a:glow>
              <a:outerShdw blurRad="50800" dist="38100" dir="2700000" algn="tl" rotWithShape="0">
                <a:prstClr val="black">
                  <a:alpha val="40000"/>
                </a:prstClr>
              </a:outerShdw>
            </a:effectLst>
          </p:spPr>
        </p:cxnSp>
        <p:pic>
          <p:nvPicPr>
            <p:cNvPr id="5135" name="Picture 12"/>
            <p:cNvPicPr>
              <a:picLocks noChangeAspect="1" noChangeArrowheads="1"/>
            </p:cNvPicPr>
            <p:nvPr/>
          </p:nvPicPr>
          <p:blipFill>
            <a:blip r:embed="rId6">
              <a:extLst>
                <a:ext uri="{28A0092B-C50C-407E-A947-70E740481C1C}">
                  <a14:useLocalDpi xmlns:a14="http://schemas.microsoft.com/office/drawing/2010/main" val="0"/>
                </a:ext>
              </a:extLst>
            </a:blip>
            <a:srcRect l="2475" t="48611" r="79407" b="37500"/>
            <a:stretch>
              <a:fillRect/>
            </a:stretch>
          </p:blipFill>
          <p:spPr bwMode="auto">
            <a:xfrm>
              <a:off x="6148572" y="4755425"/>
              <a:ext cx="1020442" cy="810644"/>
            </a:xfrm>
            <a:prstGeom prst="rect">
              <a:avLst/>
            </a:prstGeom>
            <a:noFill/>
            <a:ln w="9525">
              <a:solidFill>
                <a:srgbClr val="FFFFFF"/>
              </a:solidFill>
              <a:miter lim="800000"/>
              <a:headEnd/>
              <a:tailEnd/>
            </a:ln>
            <a:extLst>
              <a:ext uri="{909E8E84-426E-40DD-AFC4-6F175D3DCCD1}">
                <a14:hiddenFill xmlns:a14="http://schemas.microsoft.com/office/drawing/2010/main">
                  <a:solidFill>
                    <a:schemeClr val="accent1"/>
                  </a:solidFill>
                </a14:hiddenFill>
              </a:ext>
            </a:extLst>
          </p:spPr>
        </p:pic>
        <p:pic>
          <p:nvPicPr>
            <p:cNvPr id="5136" name="Picture 7"/>
            <p:cNvPicPr>
              <a:picLocks noChangeAspect="1" noChangeArrowheads="1"/>
            </p:cNvPicPr>
            <p:nvPr/>
          </p:nvPicPr>
          <p:blipFill>
            <a:blip r:embed="rId7">
              <a:extLst>
                <a:ext uri="{28A0092B-C50C-407E-A947-70E740481C1C}">
                  <a14:useLocalDpi xmlns:a14="http://schemas.microsoft.com/office/drawing/2010/main" val="0"/>
                </a:ext>
              </a:extLst>
            </a:blip>
            <a:srcRect r="11002"/>
            <a:stretch>
              <a:fillRect/>
            </a:stretch>
          </p:blipFill>
          <p:spPr bwMode="auto">
            <a:xfrm>
              <a:off x="7267459" y="4761289"/>
              <a:ext cx="989101" cy="803669"/>
            </a:xfrm>
            <a:prstGeom prst="rect">
              <a:avLst/>
            </a:prstGeom>
            <a:noFill/>
            <a:ln w="9525">
              <a:solidFill>
                <a:srgbClr val="FFFFFF"/>
              </a:solidFill>
              <a:miter lim="800000"/>
              <a:headEnd/>
              <a:tailEnd/>
            </a:ln>
            <a:extLst>
              <a:ext uri="{909E8E84-426E-40DD-AFC4-6F175D3DCCD1}">
                <a14:hiddenFill xmlns:a14="http://schemas.microsoft.com/office/drawing/2010/main">
                  <a:solidFill>
                    <a:schemeClr val="accent1"/>
                  </a:solidFill>
                </a14:hiddenFill>
              </a:ext>
            </a:extLst>
          </p:spPr>
        </p:pic>
        <p:sp>
          <p:nvSpPr>
            <p:cNvPr id="140" name="Rectangle 79"/>
            <p:cNvSpPr>
              <a:spLocks noChangeArrowheads="1"/>
            </p:cNvSpPr>
            <p:nvPr/>
          </p:nvSpPr>
          <p:spPr bwMode="auto">
            <a:xfrm>
              <a:off x="6156347" y="4420257"/>
              <a:ext cx="2148916" cy="33826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auto">
                <a:spcBef>
                  <a:spcPts val="0"/>
                </a:spcBef>
                <a:spcAft>
                  <a:spcPts val="0"/>
                </a:spcAft>
                <a:buClrTx/>
                <a:buSzTx/>
                <a:buFontTx/>
                <a:buNone/>
                <a:defRPr/>
              </a:pPr>
              <a:r>
                <a:rPr lang="en-US" sz="1600" b="1" i="1" kern="0" dirty="0">
                  <a:solidFill>
                    <a:sysClr val="windowText" lastClr="000000"/>
                  </a:solidFill>
                  <a:latin typeface="Arial"/>
                </a:rPr>
                <a:t>Textual and/or </a:t>
              </a:r>
            </a:p>
          </p:txBody>
        </p:sp>
      </p:grpSp>
    </p:spTree>
    <p:extLst>
      <p:ext uri="{BB962C8B-B14F-4D97-AF65-F5344CB8AC3E}">
        <p14:creationId xmlns:p14="http://schemas.microsoft.com/office/powerpoint/2010/main" val="37800838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wipe(left)">
                                      <p:cBhvr>
                                        <p:cTn id="15" dur="1000"/>
                                        <p:tgtEl>
                                          <p:spTgt spid="1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1000"/>
                                        <p:tgtEl>
                                          <p:spTgt spid="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0"/>
                                        </p:tgtEl>
                                        <p:attrNameLst>
                                          <p:attrName>style.visibility</p:attrName>
                                        </p:attrNameLst>
                                      </p:cBhvr>
                                      <p:to>
                                        <p:strVal val="visible"/>
                                      </p:to>
                                    </p:set>
                                    <p:animEffect transition="in" filter="wipe(left)">
                                      <p:cBhvr>
                                        <p:cTn id="28" dur="500"/>
                                        <p:tgtEl>
                                          <p:spTgt spid="1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3"/>
                                        </p:tgtEl>
                                        <p:attrNameLst>
                                          <p:attrName>style.visibility</p:attrName>
                                        </p:attrNameLst>
                                      </p:cBhvr>
                                      <p:to>
                                        <p:strVal val="visible"/>
                                      </p:to>
                                    </p:set>
                                    <p:animEffect transition="in" filter="wipe(left)">
                                      <p:cBhvr>
                                        <p:cTn id="33"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WiSC</a:t>
            </a:r>
            <a:r>
              <a:rPr lang="en-US" dirty="0" smtClean="0"/>
              <a:t> Benefits</a:t>
            </a:r>
            <a:endParaRPr lang="en-US" dirty="0"/>
          </a:p>
        </p:txBody>
      </p:sp>
      <p:sp>
        <p:nvSpPr>
          <p:cNvPr id="3" name="Content Placeholder 2"/>
          <p:cNvSpPr>
            <a:spLocks noGrp="1"/>
          </p:cNvSpPr>
          <p:nvPr>
            <p:ph idx="1"/>
          </p:nvPr>
        </p:nvSpPr>
        <p:spPr>
          <a:xfrm>
            <a:off x="495301" y="1508125"/>
            <a:ext cx="5829299" cy="4391025"/>
          </a:xfrm>
        </p:spPr>
        <p:txBody>
          <a:bodyPr/>
          <a:lstStyle/>
          <a:p>
            <a:r>
              <a:rPr lang="en-US" sz="2400" b="0" dirty="0" smtClean="0"/>
              <a:t>Controllers </a:t>
            </a:r>
            <a:r>
              <a:rPr lang="en-US" sz="2400" b="0" dirty="0"/>
              <a:t>receive more </a:t>
            </a:r>
            <a:r>
              <a:rPr lang="en-US" sz="2400" u="sng" dirty="0"/>
              <a:t>timely</a:t>
            </a:r>
            <a:r>
              <a:rPr lang="en-US" sz="2400" b="0" dirty="0"/>
              <a:t> and </a:t>
            </a:r>
            <a:r>
              <a:rPr lang="en-US" sz="2400" u="sng" dirty="0"/>
              <a:t>accurate</a:t>
            </a:r>
            <a:r>
              <a:rPr lang="en-US" sz="2400" b="0" dirty="0"/>
              <a:t> representations of wildlife </a:t>
            </a:r>
            <a:r>
              <a:rPr lang="en-US" sz="2400" u="sng" dirty="0"/>
              <a:t>threats</a:t>
            </a:r>
            <a:r>
              <a:rPr lang="en-US" sz="2400" b="0" dirty="0"/>
              <a:t>.  </a:t>
            </a:r>
            <a:endParaRPr lang="en-US" sz="2400" b="0" dirty="0" smtClean="0"/>
          </a:p>
          <a:p>
            <a:r>
              <a:rPr lang="en-US" sz="2400" b="0" dirty="0" smtClean="0"/>
              <a:t>The </a:t>
            </a:r>
            <a:r>
              <a:rPr lang="en-US" sz="2400" b="0" dirty="0"/>
              <a:t>information is presented in a way that </a:t>
            </a:r>
            <a:r>
              <a:rPr lang="en-US" sz="2400" b="0" dirty="0" smtClean="0"/>
              <a:t>best </a:t>
            </a:r>
            <a:r>
              <a:rPr lang="en-US" sz="2400" b="0" dirty="0"/>
              <a:t>supports </a:t>
            </a:r>
            <a:r>
              <a:rPr lang="en-US" sz="2400" u="sng" dirty="0"/>
              <a:t>decision-making </a:t>
            </a:r>
            <a:r>
              <a:rPr lang="en-US" sz="2400" b="0" dirty="0"/>
              <a:t>processes and </a:t>
            </a:r>
            <a:endParaRPr lang="en-US" sz="2400" b="0" dirty="0" smtClean="0"/>
          </a:p>
          <a:p>
            <a:r>
              <a:rPr lang="en-US" sz="2400" b="0" dirty="0"/>
              <a:t>M</a:t>
            </a:r>
            <a:r>
              <a:rPr lang="en-US" sz="2400" b="0" dirty="0" smtClean="0"/>
              <a:t>aximizes </a:t>
            </a:r>
            <a:r>
              <a:rPr lang="en-US" sz="2400" b="0" dirty="0"/>
              <a:t>benefits to the NAS while </a:t>
            </a:r>
            <a:r>
              <a:rPr lang="en-US" sz="2400" u="sng" dirty="0"/>
              <a:t>minimizing</a:t>
            </a:r>
            <a:r>
              <a:rPr lang="en-US" sz="2400" dirty="0"/>
              <a:t> </a:t>
            </a:r>
            <a:r>
              <a:rPr lang="en-US" sz="2400" b="0" dirty="0"/>
              <a:t>any</a:t>
            </a:r>
            <a:r>
              <a:rPr lang="en-US" sz="2400" dirty="0"/>
              <a:t> </a:t>
            </a:r>
            <a:r>
              <a:rPr lang="en-US" sz="2400" u="sng" dirty="0"/>
              <a:t>impact on controller workload</a:t>
            </a:r>
            <a:r>
              <a:rPr lang="en-US" sz="2400" b="0" dirty="0"/>
              <a:t>.</a:t>
            </a:r>
          </a:p>
        </p:txBody>
      </p:sp>
      <p:sp>
        <p:nvSpPr>
          <p:cNvPr id="4" name="Slide Number Placeholder 3"/>
          <p:cNvSpPr>
            <a:spLocks noGrp="1"/>
          </p:cNvSpPr>
          <p:nvPr>
            <p:ph type="sldNum" idx="12"/>
          </p:nvPr>
        </p:nvSpPr>
        <p:spPr/>
        <p:txBody>
          <a:bodyPr/>
          <a:lstStyle/>
          <a:p>
            <a:pPr>
              <a:defRPr/>
            </a:pPr>
            <a:fld id="{119C8171-7B10-4481-AEC5-8542349D961D}" type="slidenum">
              <a:rPr lang="en-US" smtClean="0"/>
              <a:pPr>
                <a:defRPr/>
              </a:pPr>
              <a:t>9</a:t>
            </a:fld>
            <a:endParaRPr lang="en-US"/>
          </a:p>
        </p:txBody>
      </p:sp>
      <p:pic>
        <p:nvPicPr>
          <p:cNvPr id="68610" name="Picture 2" descr="Timely Twit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401" y="1447800"/>
            <a:ext cx="1098262" cy="1011486"/>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8612" name="Picture 4" descr="accurate targ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9426" y="1448504"/>
            <a:ext cx="1078071" cy="1005136"/>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8614" name="Picture 6" descr="decisi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5460" y="2743904"/>
            <a:ext cx="1828800" cy="11430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8616" name="Picture 8" descr="Air traffic control tow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4320" y="4191704"/>
            <a:ext cx="2291080" cy="1386867"/>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bwMode="auto">
          <a:xfrm>
            <a:off x="6248400" y="1295400"/>
            <a:ext cx="0" cy="4572000"/>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56974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DD55E6-6A86-4BFA-A6EA-98596918AF06}"/>
</file>

<file path=customXml/itemProps2.xml><?xml version="1.0" encoding="utf-8"?>
<ds:datastoreItem xmlns:ds="http://schemas.openxmlformats.org/officeDocument/2006/customXml" ds:itemID="{6686CB37-16FA-4327-A524-5462817E3761}"/>
</file>

<file path=customXml/itemProps3.xml><?xml version="1.0" encoding="utf-8"?>
<ds:datastoreItem xmlns:ds="http://schemas.openxmlformats.org/officeDocument/2006/customXml" ds:itemID="{0528C40E-1CD6-4B51-94C6-856F8A33916F}"/>
</file>

<file path=docProps/app.xml><?xml version="1.0" encoding="utf-8"?>
<Properties xmlns="http://schemas.openxmlformats.org/officeDocument/2006/extended-properties" xmlns:vt="http://schemas.openxmlformats.org/officeDocument/2006/docPropsVTypes">
  <Template/>
  <TotalTime>16725</TotalTime>
  <Words>1770</Words>
  <Application>Microsoft Office PowerPoint</Application>
  <PresentationFormat>On-screen Show (4:3)</PresentationFormat>
  <Paragraphs>315</Paragraphs>
  <Slides>22</Slides>
  <Notes>11</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1_Custom Design</vt:lpstr>
      <vt:lpstr>2_Custom Design</vt:lpstr>
      <vt:lpstr>3_Custom Design</vt:lpstr>
      <vt:lpstr>Default Design</vt:lpstr>
      <vt:lpstr>Airport Technology R&amp;D Branch</vt:lpstr>
      <vt:lpstr>Wildlife Hazard Mitigation R&amp;D Program (RPD 150)</vt:lpstr>
      <vt:lpstr>Presentation Outline</vt:lpstr>
      <vt:lpstr>Bird Radar Air Traffic Control Applications</vt:lpstr>
      <vt:lpstr>Overview</vt:lpstr>
      <vt:lpstr>Schedule Three Phase Development</vt:lpstr>
      <vt:lpstr>Schedule of Deliverables</vt:lpstr>
      <vt:lpstr>Concept Overview</vt:lpstr>
      <vt:lpstr>WiSC Benefits</vt:lpstr>
      <vt:lpstr>WiSC Improvements</vt:lpstr>
      <vt:lpstr>Artificial Turf and Tortoises Sanford-Orlando International Airport</vt:lpstr>
      <vt:lpstr>Test Lane Configurations</vt:lpstr>
      <vt:lpstr>ARFF Truck Fully Loaded Braking Dry</vt:lpstr>
      <vt:lpstr>Artificial Turf Durability Flooded Conditions</vt:lpstr>
      <vt:lpstr>OPS Truck Braking (Wet and Dry)</vt:lpstr>
      <vt:lpstr>Braking Availability Tester (BAT)</vt:lpstr>
      <vt:lpstr>Multiple Runs Ballast brought to surface</vt:lpstr>
      <vt:lpstr>Overall Wildlife Program</vt:lpstr>
      <vt:lpstr>Overall Wildlife Program Update</vt:lpstr>
      <vt:lpstr>Summary Continuing Activities &amp; Future Direction</vt:lpstr>
      <vt:lpstr>PowerPoint Presentation</vt:lpstr>
      <vt:lpstr> NSWRC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Ryan King</cp:lastModifiedBy>
  <cp:revision>872</cp:revision>
  <cp:lastPrinted>2012-08-14T14:45:42Z</cp:lastPrinted>
  <dcterms:modified xsi:type="dcterms:W3CDTF">2014-08-04T19:58:46Z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