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30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9.xml" ContentType="application/vnd.openxmlformats-officedocument.presentationml.slide+xml"/>
  <Override PartName="/ppt/slides/slide13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8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32"/>
  </p:notesMasterIdLst>
  <p:handoutMasterIdLst>
    <p:handoutMasterId r:id="rId33"/>
  </p:handoutMasterIdLst>
  <p:sldIdLst>
    <p:sldId id="273" r:id="rId2"/>
    <p:sldId id="547" r:id="rId3"/>
    <p:sldId id="331" r:id="rId4"/>
    <p:sldId id="439" r:id="rId5"/>
    <p:sldId id="516" r:id="rId6"/>
    <p:sldId id="493" r:id="rId7"/>
    <p:sldId id="494" r:id="rId8"/>
    <p:sldId id="521" r:id="rId9"/>
    <p:sldId id="522" r:id="rId10"/>
    <p:sldId id="491" r:id="rId11"/>
    <p:sldId id="528" r:id="rId12"/>
    <p:sldId id="529" r:id="rId13"/>
    <p:sldId id="530" r:id="rId14"/>
    <p:sldId id="531" r:id="rId15"/>
    <p:sldId id="532" r:id="rId16"/>
    <p:sldId id="533" r:id="rId17"/>
    <p:sldId id="534" r:id="rId18"/>
    <p:sldId id="535" r:id="rId19"/>
    <p:sldId id="537" r:id="rId20"/>
    <p:sldId id="538" r:id="rId21"/>
    <p:sldId id="542" r:id="rId22"/>
    <p:sldId id="543" r:id="rId23"/>
    <p:sldId id="540" r:id="rId24"/>
    <p:sldId id="539" r:id="rId25"/>
    <p:sldId id="541" r:id="rId26"/>
    <p:sldId id="544" r:id="rId27"/>
    <p:sldId id="545" r:id="rId28"/>
    <p:sldId id="526" r:id="rId29"/>
    <p:sldId id="525" r:id="rId30"/>
    <p:sldId id="546" r:id="rId3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69696"/>
    <a:srgbClr val="FF0000"/>
    <a:srgbClr val="FFFF99"/>
    <a:srgbClr val="FFCC00"/>
    <a:srgbClr val="DDDDDD"/>
    <a:srgbClr val="FFFF00"/>
    <a:srgbClr val="99CC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23" autoAdjust="0"/>
    <p:restoredTop sz="94764" autoAdjust="0"/>
  </p:normalViewPr>
  <p:slideViewPr>
    <p:cSldViewPr snapToGrid="0">
      <p:cViewPr>
        <p:scale>
          <a:sx n="100" d="100"/>
          <a:sy n="100" d="100"/>
        </p:scale>
        <p:origin x="-1200" y="-72"/>
      </p:cViewPr>
      <p:guideLst>
        <p:guide orient="horz" pos="545"/>
        <p:guide pos="33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49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752" y="0"/>
            <a:ext cx="3038649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4"/>
            <a:ext cx="3038649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752" y="8831264"/>
            <a:ext cx="3038649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0747F0C-8D7E-422F-BA48-570302252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33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49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752" y="0"/>
            <a:ext cx="3038649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1" y="4416426"/>
            <a:ext cx="514096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4"/>
            <a:ext cx="3038649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752" y="8831264"/>
            <a:ext cx="3038649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1BFA380-CFA2-44E1-9FF5-AEED884FA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7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99587D-F83C-4177-B7BC-CC39ACA8E9D6}" type="slidenum">
              <a:rPr lang="en-US" sz="1200">
                <a:latin typeface="Times New Roman" pitchFamily="18" charset="0"/>
              </a:rPr>
              <a:pPr eaLnBrk="1" hangingPunct="1"/>
              <a:t>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2AD57F-4BB9-46E5-8DC8-33600AB4F98B}" type="slidenum">
              <a:rPr lang="en-US" sz="1200">
                <a:latin typeface="Times New Roman" pitchFamily="18" charset="0"/>
              </a:rPr>
              <a:pPr eaLnBrk="1" hangingPunct="1"/>
              <a:t>10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68" indent="-28571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874" indent="-22857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23" indent="-22857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174" indent="-22857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22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470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621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770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D12E5E-156B-4F3B-91BF-B6DBB9862503}" type="slidenum">
              <a:rPr lang="en-US" sz="1200">
                <a:latin typeface="Times New Roman" pitchFamily="18" charset="0"/>
              </a:rPr>
              <a:pPr eaLnBrk="1" hangingPunct="1"/>
              <a:t>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68" indent="-28571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874" indent="-22857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23" indent="-22857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174" indent="-22857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22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470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621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770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0869D3-C171-4FEC-B7AE-39A440285AA6}" type="slidenum">
              <a:rPr lang="en-US" sz="1200">
                <a:latin typeface="Times New Roman" pitchFamily="18" charset="0"/>
              </a:rPr>
              <a:pPr eaLnBrk="1" hangingPunct="1"/>
              <a:t>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68" indent="-28571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874" indent="-22857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23" indent="-22857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174" indent="-22857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22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470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621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770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B302E4-37DE-4A88-AC56-75D67945A459}" type="slidenum">
              <a:rPr lang="en-US" sz="1200">
                <a:latin typeface="Times New Roman" pitchFamily="18" charset="0"/>
              </a:rPr>
              <a:pPr eaLnBrk="1" hangingPunct="1"/>
              <a:t>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68" indent="-28571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874" indent="-22857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23" indent="-22857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174" indent="-22857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22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470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621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770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2561FD-2785-416B-A088-9CAE4B591CD7}" type="slidenum">
              <a:rPr lang="en-US" sz="1200">
                <a:latin typeface="Times New Roman" pitchFamily="18" charset="0"/>
              </a:rPr>
              <a:pPr eaLnBrk="1" hangingPunct="1"/>
              <a:t>14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68" indent="-28571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874" indent="-22857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23" indent="-22857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174" indent="-22857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22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470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621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770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2561FD-2785-416B-A088-9CAE4B591CD7}" type="slidenum">
              <a:rPr lang="en-US" sz="1200">
                <a:latin typeface="Times New Roman" pitchFamily="18" charset="0"/>
              </a:rPr>
              <a:pPr eaLnBrk="1" hangingPunct="1"/>
              <a:t>15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68" indent="-28571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874" indent="-22857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23" indent="-22857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174" indent="-22857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22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470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621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770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52473F-5455-42A5-BA76-A3CD684640CA}" type="slidenum">
              <a:rPr lang="en-US" sz="1200">
                <a:latin typeface="Times New Roman" pitchFamily="18" charset="0"/>
              </a:rPr>
              <a:pPr eaLnBrk="1" hangingPunct="1"/>
              <a:t>16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68" indent="-28571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874" indent="-22857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23" indent="-22857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174" indent="-22857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22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470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621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770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2561FD-2785-416B-A088-9CAE4B591CD7}" type="slidenum">
              <a:rPr lang="en-US" sz="1200">
                <a:latin typeface="Times New Roman" pitchFamily="18" charset="0"/>
              </a:rPr>
              <a:pPr eaLnBrk="1" hangingPunct="1"/>
              <a:t>17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68" indent="-28571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874" indent="-22857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23" indent="-22857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174" indent="-22857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22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470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621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770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2561FD-2785-416B-A088-9CAE4B591CD7}" type="slidenum">
              <a:rPr lang="en-US" sz="1200">
                <a:latin typeface="Times New Roman" pitchFamily="18" charset="0"/>
              </a:rPr>
              <a:pPr eaLnBrk="1" hangingPunct="1"/>
              <a:t>18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68" indent="-28571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874" indent="-22857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23" indent="-22857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174" indent="-22857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22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470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621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770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2561FD-2785-416B-A088-9CAE4B591CD7}" type="slidenum">
              <a:rPr lang="en-US" sz="1200">
                <a:latin typeface="Times New Roman" pitchFamily="18" charset="0"/>
              </a:rPr>
              <a:pPr eaLnBrk="1" hangingPunct="1"/>
              <a:t>19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9DAAD7-3827-4785-8578-150FB19ADCA8}" type="slidenum">
              <a:rPr lang="en-US" altLang="en-US" smtClean="0"/>
              <a:pPr eaLnBrk="1" hangingPunct="1"/>
              <a:t>2</a:t>
            </a:fld>
            <a:endParaRPr lang="en-US" altLang="en-U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68" indent="-28571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874" indent="-22857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23" indent="-22857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174" indent="-22857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22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470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621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770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2561FD-2785-416B-A088-9CAE4B591CD7}" type="slidenum">
              <a:rPr lang="en-US" sz="1200">
                <a:latin typeface="Times New Roman" pitchFamily="18" charset="0"/>
              </a:rPr>
              <a:pPr eaLnBrk="1" hangingPunct="1"/>
              <a:t>20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68" indent="-28571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874" indent="-22857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23" indent="-22857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174" indent="-22857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22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470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621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770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2561FD-2785-416B-A088-9CAE4B591CD7}" type="slidenum">
              <a:rPr lang="en-US" sz="1200">
                <a:latin typeface="Times New Roman" pitchFamily="18" charset="0"/>
              </a:rPr>
              <a:pPr eaLnBrk="1" hangingPunct="1"/>
              <a:t>21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68" indent="-28571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874" indent="-22857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23" indent="-22857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174" indent="-22857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22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470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621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770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2561FD-2785-416B-A088-9CAE4B591CD7}" type="slidenum">
              <a:rPr lang="en-US" sz="1200">
                <a:latin typeface="Times New Roman" pitchFamily="18" charset="0"/>
              </a:rPr>
              <a:pPr eaLnBrk="1" hangingPunct="1"/>
              <a:t>22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A06FEC-B8AF-41E4-B296-52A85086B805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68" indent="-28571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874" indent="-22857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23" indent="-22857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174" indent="-22857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22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470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621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770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2561FD-2785-416B-A088-9CAE4B591CD7}" type="slidenum">
              <a:rPr lang="en-US" sz="1200">
                <a:latin typeface="Times New Roman" pitchFamily="18" charset="0"/>
              </a:rPr>
              <a:pPr eaLnBrk="1" hangingPunct="1"/>
              <a:t>24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68" indent="-28571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874" indent="-22857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23" indent="-22857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174" indent="-22857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22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470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621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770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2561FD-2785-416B-A088-9CAE4B591CD7}" type="slidenum">
              <a:rPr lang="en-US" sz="1200">
                <a:latin typeface="Times New Roman" pitchFamily="18" charset="0"/>
              </a:rPr>
              <a:pPr eaLnBrk="1" hangingPunct="1"/>
              <a:t>25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68" indent="-28571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874" indent="-22857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23" indent="-22857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174" indent="-22857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22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470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621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770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2561FD-2785-416B-A088-9CAE4B591CD7}" type="slidenum">
              <a:rPr lang="en-US" sz="1200">
                <a:latin typeface="Times New Roman" pitchFamily="18" charset="0"/>
              </a:rPr>
              <a:pPr eaLnBrk="1" hangingPunct="1"/>
              <a:t>26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68" indent="-28571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874" indent="-22857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23" indent="-22857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174" indent="-22857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22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470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621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770" indent="-22857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2561FD-2785-416B-A088-9CAE4B591CD7}" type="slidenum">
              <a:rPr lang="en-US" sz="1200">
                <a:latin typeface="Times New Roman" pitchFamily="18" charset="0"/>
              </a:rPr>
              <a:pPr eaLnBrk="1" hangingPunct="1"/>
              <a:t>27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5A36F-915B-42C0-9470-041ADEDD1C5A}" type="slidenum">
              <a:rPr lang="en-US"/>
              <a:pPr/>
              <a:t>28</a:t>
            </a:fld>
            <a:endParaRPr lang="en-US"/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5A36F-915B-42C0-9470-041ADEDD1C5A}" type="slidenum">
              <a:rPr lang="en-US"/>
              <a:pPr/>
              <a:t>29</a:t>
            </a:fld>
            <a:endParaRPr lang="en-US"/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1E644C-4381-4ABE-9EB9-84D539A0E38C}" type="slidenum">
              <a:rPr lang="en-US" sz="1200">
                <a:latin typeface="Times New Roman" pitchFamily="18" charset="0"/>
              </a:rPr>
              <a:pPr eaLnBrk="1" hangingPunct="1"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5A36F-915B-42C0-9470-041ADEDD1C5A}" type="slidenum">
              <a:rPr lang="en-US"/>
              <a:pPr/>
              <a:t>30</a:t>
            </a:fld>
            <a:endParaRPr lang="en-US"/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1517E-F085-4C4A-8699-763EBE864FB5}" type="slidenum">
              <a:rPr lang="en-US" sz="1200">
                <a:latin typeface="Times New Roman" pitchFamily="18" charset="0"/>
              </a:rPr>
              <a:pPr eaLnBrk="1" hangingPunct="1"/>
              <a:t>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8FEB6A-DFD2-487B-97F7-F99FDD944348}" type="slidenum">
              <a:rPr lang="en-US" sz="1200" smtClean="0">
                <a:latin typeface="Times New Roman" pitchFamily="18" charset="0"/>
              </a:rPr>
              <a:pPr eaLnBrk="1" hangingPunct="1"/>
              <a:t>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2EB017-8C68-41D5-8A40-3628D2A3D433}" type="slidenum">
              <a:rPr lang="en-US"/>
              <a:pPr/>
              <a:t>6</a:t>
            </a:fld>
            <a:endParaRPr lang="en-US"/>
          </a:p>
        </p:txBody>
      </p:sp>
      <p:sp>
        <p:nvSpPr>
          <p:cNvPr id="89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5A36F-915B-42C0-9470-041ADEDD1C5A}" type="slidenum">
              <a:rPr lang="en-US"/>
              <a:pPr/>
              <a:t>7</a:t>
            </a:fld>
            <a:endParaRPr lang="en-US"/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5A36F-915B-42C0-9470-041ADEDD1C5A}" type="slidenum">
              <a:rPr lang="en-US"/>
              <a:pPr/>
              <a:t>8</a:t>
            </a:fld>
            <a:endParaRPr lang="en-US"/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5A36F-915B-42C0-9470-041ADEDD1C5A}" type="slidenum">
              <a:rPr lang="en-US"/>
              <a:pPr/>
              <a:t>9</a:t>
            </a:fld>
            <a:endParaRPr lang="en-US"/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246063" y="4497388"/>
            <a:ext cx="526097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dirty="0">
                <a:solidFill>
                  <a:schemeClr val="bg1"/>
                </a:solidFill>
              </a:rPr>
              <a:t>Presented to: REDAC</a:t>
            </a:r>
          </a:p>
          <a:p>
            <a:pPr eaLnBrk="1" hangingPunct="1">
              <a:buFontTx/>
              <a:buNone/>
            </a:pPr>
            <a:r>
              <a:rPr lang="en-US" sz="1600" dirty="0">
                <a:solidFill>
                  <a:schemeClr val="bg1"/>
                </a:solidFill>
              </a:rPr>
              <a:t>By: </a:t>
            </a:r>
            <a:r>
              <a:rPr lang="en-US" sz="1600" dirty="0" err="1">
                <a:solidFill>
                  <a:schemeClr val="bg1"/>
                </a:solidFill>
              </a:rPr>
              <a:t>Navneet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Garg</a:t>
            </a:r>
            <a:r>
              <a:rPr lang="en-US" sz="1600" dirty="0" smtClean="0">
                <a:solidFill>
                  <a:schemeClr val="bg1"/>
                </a:solidFill>
              </a:rPr>
              <a:t>, Ph.D.</a:t>
            </a:r>
            <a:endParaRPr lang="en-US" sz="1600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US" sz="1600" dirty="0">
                <a:solidFill>
                  <a:schemeClr val="bg1"/>
                </a:solidFill>
              </a:rPr>
              <a:t>Date: </a:t>
            </a:r>
            <a:r>
              <a:rPr lang="en-US" sz="1600" dirty="0" smtClean="0">
                <a:solidFill>
                  <a:schemeClr val="bg1"/>
                </a:solidFill>
              </a:rPr>
              <a:t>August 13, 2014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5" name="Group 6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7" descr="NEW FAA LOGO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8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12083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31763" y="293688"/>
            <a:ext cx="5487987" cy="3186112"/>
          </a:xfrm>
        </p:spPr>
        <p:txBody>
          <a:bodyPr anchor="t"/>
          <a:lstStyle>
            <a:lvl1pPr>
              <a:spcBef>
                <a:spcPct val="50000"/>
              </a:spcBef>
              <a:buFontTx/>
              <a:buChar char="•"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RPD-137 </a:t>
            </a:r>
            <a:br>
              <a:rPr lang="en-US" noProof="0" dirty="0" smtClean="0"/>
            </a:br>
            <a:r>
              <a:rPr lang="en-US" noProof="0" dirty="0" smtClean="0"/>
              <a:t>Field Instrumentation </a:t>
            </a:r>
            <a:br>
              <a:rPr lang="en-US" noProof="0" dirty="0" smtClean="0"/>
            </a:br>
            <a:r>
              <a:rPr lang="en-US" noProof="0" dirty="0" smtClean="0"/>
              <a:t>and Testing</a:t>
            </a:r>
            <a:br>
              <a:rPr lang="en-US" noProof="0" dirty="0" smtClean="0"/>
            </a:b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45043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D7D86-FC73-4916-976D-647E1CB8E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45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D8943-F04B-4CE7-8CB1-ED9749A6C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9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28625" y="344488"/>
            <a:ext cx="8472488" cy="555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1FCA4-CD5B-4F59-9910-AE5C8CCCE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69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F0221-9B44-4CE1-B229-2DC5FB7F6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08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4EEC6-D63A-49A5-8140-54885951B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38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B1C8D-ACB8-4965-B1C5-B6589A532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7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44518-8B33-4E82-A68E-2922B694E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7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5F0-AF70-4672-AE98-15EB2E225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8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E80F0-97C7-4C64-AE76-03730DD70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2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6497E-E827-49C7-8FD8-E44FD4D9A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37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256B2-ADD7-4D49-B362-DA84D91D3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6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A9FF7-35EC-4C37-BCFB-75C0435ED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2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smtClean="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C79E0E5-7B3B-4FB6-98AF-5CEF40890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  <a:buFontTx/>
              <a:buNone/>
            </a:pPr>
            <a:fld id="{B79F1F57-756A-4B7B-8D9E-4F024E7BD20D}" type="slidenum">
              <a:rPr lang="en-US" sz="1200" b="1">
                <a:solidFill>
                  <a:schemeClr val="bg1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‹#›</a:t>
            </a:fld>
            <a:endParaRPr lang="en-US" sz="1200" b="1">
              <a:solidFill>
                <a:schemeClr val="bg1"/>
              </a:solidFill>
            </a:endParaRPr>
          </a:p>
        </p:txBody>
      </p:sp>
      <p:grpSp>
        <p:nvGrpSpPr>
          <p:cNvPr id="1033" name="Group 9"/>
          <p:cNvGrpSpPr>
            <a:grpSpLocks/>
          </p:cNvGrpSpPr>
          <p:nvPr userDrawn="1"/>
        </p:nvGrpSpPr>
        <p:grpSpPr bwMode="auto">
          <a:xfrm>
            <a:off x="5965825" y="6196013"/>
            <a:ext cx="2047875" cy="661987"/>
            <a:chOff x="3596" y="3858"/>
            <a:chExt cx="1290" cy="417"/>
          </a:xfrm>
        </p:grpSpPr>
        <p:pic>
          <p:nvPicPr>
            <p:cNvPr id="1036" name="Picture 10" descr="NEW FAA LOGO"/>
            <p:cNvPicPr>
              <a:picLocks noChangeAspect="1" noChangeArrowheads="1"/>
            </p:cNvPicPr>
            <p:nvPr userDrawn="1"/>
          </p:nvPicPr>
          <p:blipFill>
            <a:blip r:embed="rId15" cstate="print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11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>
                  <a:solidFill>
                    <a:schemeClr val="bg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1034" name="Text Box 12"/>
          <p:cNvSpPr txBox="1">
            <a:spLocks noChangeArrowheads="1"/>
          </p:cNvSpPr>
          <p:nvPr userDrawn="1"/>
        </p:nvSpPr>
        <p:spPr bwMode="auto">
          <a:xfrm>
            <a:off x="0" y="6196013"/>
            <a:ext cx="58912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RPD-137 Field Instrumentation </a:t>
            </a:r>
            <a:r>
              <a:rPr lang="en-US" sz="1200" b="1" dirty="0" smtClean="0">
                <a:solidFill>
                  <a:srgbClr val="C0C0C0"/>
                </a:solidFill>
              </a:rPr>
              <a:t>and Testing</a:t>
            </a:r>
            <a:endParaRPr lang="en-US" sz="1200" b="1" dirty="0">
              <a:solidFill>
                <a:srgbClr val="C0C0C0"/>
              </a:solidFill>
            </a:endParaRPr>
          </a:p>
        </p:txBody>
      </p:sp>
      <p:sp>
        <p:nvSpPr>
          <p:cNvPr id="1035" name="Text Box 13"/>
          <p:cNvSpPr txBox="1">
            <a:spLocks noChangeArrowheads="1"/>
          </p:cNvSpPr>
          <p:nvPr userDrawn="1"/>
        </p:nvSpPr>
        <p:spPr bwMode="auto">
          <a:xfrm>
            <a:off x="0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200" dirty="0" smtClean="0">
                <a:solidFill>
                  <a:srgbClr val="C0C0C0"/>
                </a:solidFill>
              </a:rPr>
              <a:t>August 13, 2014</a:t>
            </a:r>
            <a:endParaRPr lang="en-US" sz="1200" dirty="0">
              <a:solidFill>
                <a:srgbClr val="C0C0C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10" Type="http://schemas.openxmlformats.org/officeDocument/2006/relationships/image" Target="../media/image6.e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Microsoft_Excel_97-2003_Worksheet1.xls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5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31763" y="293688"/>
            <a:ext cx="5487987" cy="24701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RPD-137 </a:t>
            </a:r>
            <a:br>
              <a:rPr lang="en-US" dirty="0" smtClean="0"/>
            </a:br>
            <a:r>
              <a:rPr lang="en-US" dirty="0" smtClean="0"/>
              <a:t>Field Instrumentation </a:t>
            </a:r>
            <a:br>
              <a:rPr lang="en-US" dirty="0" smtClean="0"/>
            </a:br>
            <a:r>
              <a:rPr lang="en-US" dirty="0" smtClean="0"/>
              <a:t>and Testing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ransition advTm="1020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RPD – 137</a:t>
            </a:r>
          </a:p>
        </p:txBody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438" y="987425"/>
            <a:ext cx="8601075" cy="2584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Pavement Material Characterization –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In-situ tests and laboratory tests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JFK Intl. Airport, New York City, NY (JFK).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Port Columbus Intl. Airport, Columbus, Ohio (CMH).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GB" dirty="0"/>
              <a:t>Detroit Metropolitan Wayne County </a:t>
            </a:r>
            <a:r>
              <a:rPr lang="en-GB" dirty="0" smtClean="0"/>
              <a:t>Airport, Michigan </a:t>
            </a:r>
            <a:r>
              <a:rPr lang="en-GB" dirty="0"/>
              <a:t>(DTW). 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2293" name="Group 10"/>
          <p:cNvGrpSpPr>
            <a:grpSpLocks/>
          </p:cNvGrpSpPr>
          <p:nvPr/>
        </p:nvGrpSpPr>
        <p:grpSpPr bwMode="auto">
          <a:xfrm>
            <a:off x="857250" y="4219575"/>
            <a:ext cx="7358063" cy="1493838"/>
            <a:chOff x="0" y="2658"/>
            <a:chExt cx="4635" cy="941"/>
          </a:xfrm>
        </p:grpSpPr>
        <p:pic>
          <p:nvPicPr>
            <p:cNvPr id="12294" name="Picture 4" descr="P10100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58"/>
              <a:ext cx="1442" cy="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5" descr="GEONOR-H-60-HAND-HELD-VANE-TEST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0" y="2659"/>
              <a:ext cx="1158" cy="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6" name="Picture 6" descr="LWDtestingAns1_we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" y="2658"/>
              <a:ext cx="1254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7" name="Picture 9" descr="triaxial-class-2-28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6" y="2664"/>
              <a:ext cx="689" cy="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Tm="2440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 descr="Hm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3175" y="2533650"/>
            <a:ext cx="6899275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674688"/>
            <a:ext cx="8305800" cy="237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Pavement Material Characterization</a:t>
            </a: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1343025" y="5353050"/>
            <a:ext cx="5781675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5200650" y="1952625"/>
            <a:ext cx="485775" cy="1323975"/>
          </a:xfrm>
          <a:prstGeom prst="flowChartMagneticDrum">
            <a:avLst/>
          </a:prstGeom>
          <a:solidFill>
            <a:srgbClr val="99CCFF"/>
          </a:solidFill>
          <a:ln w="9525">
            <a:solidFill>
              <a:srgbClr val="3333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489325" y="5364163"/>
            <a:ext cx="2930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/>
              <a:t>Ground Water Table, Freeze-Thaw</a:t>
            </a:r>
          </a:p>
        </p:txBody>
      </p:sp>
    </p:spTree>
    <p:extLst>
      <p:ext uri="{BB962C8B-B14F-4D97-AF65-F5344CB8AC3E}">
        <p14:creationId xmlns:p14="http://schemas.microsoft.com/office/powerpoint/2010/main" val="363195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Pavement Materials - 10-Year R&amp;D Plan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6350" y="1066800"/>
            <a:ext cx="624205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343025" y="5353050"/>
            <a:ext cx="5781675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5" name="Oval 58"/>
          <p:cNvSpPr>
            <a:spLocks noChangeArrowheads="1"/>
          </p:cNvSpPr>
          <p:nvPr/>
        </p:nvSpPr>
        <p:spPr bwMode="auto">
          <a:xfrm>
            <a:off x="1323975" y="1133475"/>
            <a:ext cx="2705100" cy="1257300"/>
          </a:xfrm>
          <a:prstGeom prst="ellipse">
            <a:avLst/>
          </a:prstGeom>
          <a:solidFill>
            <a:srgbClr val="99CCFF">
              <a:alpha val="34117"/>
            </a:srgbClr>
          </a:solidFill>
          <a:ln w="9525" algn="ctr">
            <a:solidFill>
              <a:srgbClr val="3333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7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Pavement Material Characterization</a:t>
            </a:r>
          </a:p>
        </p:txBody>
      </p:sp>
      <p:sp>
        <p:nvSpPr>
          <p:cNvPr id="5124" name="Content Placeholder 2"/>
          <p:cNvSpPr>
            <a:spLocks/>
          </p:cNvSpPr>
          <p:nvPr/>
        </p:nvSpPr>
        <p:spPr bwMode="auto">
          <a:xfrm>
            <a:off x="676275" y="1314450"/>
            <a:ext cx="82296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b="1" dirty="0"/>
              <a:t>Current Material Requirements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800" dirty="0"/>
              <a:t>Gradations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800" dirty="0"/>
              <a:t>Compaction (Moisture/Density)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800" dirty="0" err="1"/>
              <a:t>Volumetrics</a:t>
            </a:r>
            <a:r>
              <a:rPr lang="en-US" sz="1800" dirty="0"/>
              <a:t>, stability, flow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800" dirty="0"/>
              <a:t>CBR (for Subgrades)</a:t>
            </a:r>
          </a:p>
          <a:p>
            <a:pPr lvl="1">
              <a:spcBef>
                <a:spcPct val="20000"/>
              </a:spcBef>
              <a:buFontTx/>
              <a:buNone/>
              <a:defRPr/>
            </a:pPr>
            <a:endParaRPr lang="en-US" sz="1800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b="1" dirty="0"/>
              <a:t>Inputs for Design Procedure (current state)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800" dirty="0"/>
              <a:t>Only CBR (for subgrades)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800" dirty="0"/>
              <a:t>Subgrade modulus computed as E = 1500*CBR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800" i="1" dirty="0" smtClean="0">
                <a:solidFill>
                  <a:srgbClr val="FF0000"/>
                </a:solidFill>
              </a:rPr>
              <a:t>No </a:t>
            </a:r>
            <a:r>
              <a:rPr lang="en-US" sz="1800" i="1" dirty="0">
                <a:solidFill>
                  <a:srgbClr val="FF0000"/>
                </a:solidFill>
              </a:rPr>
              <a:t>other mechanical property of unbound materials is used.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800" dirty="0"/>
              <a:t>Modulus is calculated internally as a function of layer thickness and subgrade CBR</a:t>
            </a:r>
            <a:r>
              <a:rPr lang="en-US" sz="1800" dirty="0" smtClean="0"/>
              <a:t>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AC modulus fixed at 200-ksi.</a:t>
            </a:r>
            <a:endParaRPr lang="en-US" sz="1800" dirty="0">
              <a:solidFill>
                <a:srgbClr val="FF0000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None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176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Pavement Material Characterization</a:t>
            </a:r>
          </a:p>
        </p:txBody>
      </p:sp>
      <p:sp>
        <p:nvSpPr>
          <p:cNvPr id="7171" name="Content Placeholder 2"/>
          <p:cNvSpPr>
            <a:spLocks/>
          </p:cNvSpPr>
          <p:nvPr/>
        </p:nvSpPr>
        <p:spPr bwMode="auto">
          <a:xfrm>
            <a:off x="466725" y="1857375"/>
            <a:ext cx="82296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/>
              <a:t>FAA advisory circulars lack guidance on the use of sustainable, environmentally friendly, recycled, and newer materials such as SMA, WMA, </a:t>
            </a:r>
            <a:r>
              <a:rPr lang="en-US" sz="2000" dirty="0" smtClean="0"/>
              <a:t>RAS, etc</a:t>
            </a:r>
            <a:r>
              <a:rPr lang="en-US" sz="2000" dirty="0"/>
              <a:t>. </a:t>
            </a:r>
          </a:p>
          <a:p>
            <a:pPr marL="342900" indent="-342900">
              <a:spcBef>
                <a:spcPct val="20000"/>
              </a:spcBef>
            </a:pPr>
            <a:endParaRPr lang="en-US" sz="1000" dirty="0" smtClean="0"/>
          </a:p>
          <a:p>
            <a:pPr marL="342900" indent="-342900">
              <a:spcBef>
                <a:spcPct val="20000"/>
              </a:spcBef>
            </a:pPr>
            <a:endParaRPr lang="en-US" sz="1000" dirty="0"/>
          </a:p>
          <a:p>
            <a:pPr marL="342900" indent="-342900">
              <a:spcBef>
                <a:spcPct val="20000"/>
              </a:spcBef>
            </a:pPr>
            <a:r>
              <a:rPr lang="en-US" sz="2000" dirty="0"/>
              <a:t>Limited knowledge is available on the effect of high tire pressures and heavy gear loads on pavement material performance under full-scale loading.</a:t>
            </a:r>
          </a:p>
          <a:p>
            <a:pPr marL="342900" indent="-342900">
              <a:spcBef>
                <a:spcPct val="20000"/>
              </a:spcBef>
            </a:pPr>
            <a:endParaRPr lang="en-US" sz="1000" dirty="0"/>
          </a:p>
          <a:p>
            <a:pPr marL="742950" lvl="1" indent="-285750">
              <a:spcBef>
                <a:spcPct val="20000"/>
              </a:spcBef>
              <a:buFontTx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4220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Pavement Material Characterization</a:t>
            </a:r>
          </a:p>
        </p:txBody>
      </p:sp>
      <p:sp>
        <p:nvSpPr>
          <p:cNvPr id="7171" name="Content Placeholder 2"/>
          <p:cNvSpPr>
            <a:spLocks/>
          </p:cNvSpPr>
          <p:nvPr/>
        </p:nvSpPr>
        <p:spPr bwMode="auto">
          <a:xfrm>
            <a:off x="466725" y="1781175"/>
            <a:ext cx="82296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 smtClean="0"/>
              <a:t>The </a:t>
            </a:r>
            <a:r>
              <a:rPr lang="en-US" sz="2000" dirty="0"/>
              <a:t>cost of using better quality material to improve pavement performance (life) cannot be justified using current guidance. </a:t>
            </a:r>
            <a:endParaRPr lang="en-US" sz="2000" dirty="0" smtClean="0"/>
          </a:p>
          <a:p>
            <a:pPr>
              <a:spcBef>
                <a:spcPct val="20000"/>
              </a:spcBef>
              <a:buNone/>
            </a:pPr>
            <a:endParaRPr lang="en-US" sz="2000" dirty="0"/>
          </a:p>
          <a:p>
            <a:pPr marL="342900" indent="-342900">
              <a:spcBef>
                <a:spcPct val="20000"/>
              </a:spcBef>
            </a:pPr>
            <a:endParaRPr lang="en-US" sz="1000" dirty="0"/>
          </a:p>
          <a:p>
            <a:pPr marL="342900" indent="-342900">
              <a:spcBef>
                <a:spcPct val="20000"/>
              </a:spcBef>
            </a:pPr>
            <a:r>
              <a:rPr lang="en-US" sz="2000" dirty="0"/>
              <a:t>Advances in pavement material testing techniques and knowledge gained in material behavior and characterization over the years is not used in the FAA pavement thickness design procedure.</a:t>
            </a:r>
            <a:endParaRPr lang="en-US" sz="2000" b="1" dirty="0"/>
          </a:p>
          <a:p>
            <a:pPr marL="742950" lvl="1" indent="-285750">
              <a:spcBef>
                <a:spcPct val="20000"/>
              </a:spcBef>
              <a:buFontTx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8018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Pavement Material Characterization</a:t>
            </a:r>
          </a:p>
        </p:txBody>
      </p:sp>
      <p:sp>
        <p:nvSpPr>
          <p:cNvPr id="809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3925" y="1450975"/>
            <a:ext cx="7081838" cy="3543300"/>
          </a:xfrm>
        </p:spPr>
        <p:txBody>
          <a:bodyPr/>
          <a:lstStyle/>
          <a:p>
            <a:pPr marL="228600" indent="-228600" eaLnBrk="1" hangingPunct="1">
              <a:buFontTx/>
              <a:buChar char="-"/>
              <a:defRPr/>
            </a:pPr>
            <a:r>
              <a:rPr lang="en-US" b="0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Need to Consider Realistic Material Behavior</a:t>
            </a:r>
          </a:p>
          <a:p>
            <a:pPr marL="228600" indent="-228600" eaLnBrk="1" hangingPunct="1">
              <a:buFontTx/>
              <a:buChar char="-"/>
              <a:defRPr/>
            </a:pPr>
            <a:endParaRPr lang="en-US" b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28600" indent="-228600" eaLnBrk="1" hangingPunct="1">
              <a:buFontTx/>
              <a:buChar char="-"/>
              <a:defRPr/>
            </a:pPr>
            <a:r>
              <a:rPr lang="en-US" b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Develop inputs for design procedure based on mechanical properties of materials (such as resilient modulus, shear strength, etc.)</a:t>
            </a:r>
          </a:p>
        </p:txBody>
      </p:sp>
    </p:spTree>
    <p:extLst>
      <p:ext uri="{BB962C8B-B14F-4D97-AF65-F5344CB8AC3E}">
        <p14:creationId xmlns:p14="http://schemas.microsoft.com/office/powerpoint/2010/main" val="280510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Pavement Material Characterization</a:t>
            </a:r>
          </a:p>
        </p:txBody>
      </p:sp>
      <p:sp>
        <p:nvSpPr>
          <p:cNvPr id="7171" name="Content Placeholder 2"/>
          <p:cNvSpPr>
            <a:spLocks/>
          </p:cNvSpPr>
          <p:nvPr/>
        </p:nvSpPr>
        <p:spPr bwMode="auto">
          <a:xfrm>
            <a:off x="466725" y="1781175"/>
            <a:ext cx="82296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GB" sz="2000" dirty="0" smtClean="0"/>
              <a:t>Desirable </a:t>
            </a:r>
            <a:r>
              <a:rPr lang="en-GB" sz="2000" dirty="0"/>
              <a:t>characteristics for test </a:t>
            </a:r>
            <a:r>
              <a:rPr lang="en-GB" sz="2000" dirty="0" smtClean="0"/>
              <a:t>procedure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GB" sz="2000" dirty="0"/>
              <a:t>simple to perform, </a:t>
            </a:r>
            <a:endParaRPr lang="en-GB" sz="2000" dirty="0" smtClean="0"/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GB" sz="2000" dirty="0" smtClean="0"/>
              <a:t>measures </a:t>
            </a:r>
            <a:r>
              <a:rPr lang="en-GB" sz="2000" dirty="0"/>
              <a:t>mechanical properties of soil, </a:t>
            </a:r>
            <a:endParaRPr lang="en-GB" sz="2000" dirty="0" smtClean="0"/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GB" sz="2000" dirty="0" smtClean="0"/>
              <a:t>repeatable</a:t>
            </a:r>
            <a:r>
              <a:rPr lang="en-GB" sz="2000" dirty="0"/>
              <a:t>, and </a:t>
            </a:r>
            <a:endParaRPr lang="en-GB" sz="2000" dirty="0" smtClean="0"/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GB" sz="2000" dirty="0" smtClean="0"/>
              <a:t>not </a:t>
            </a:r>
            <a:r>
              <a:rPr lang="en-GB" sz="2000" dirty="0"/>
              <a:t>overly expensive.</a:t>
            </a:r>
            <a:endParaRPr lang="en-GB" sz="2000" dirty="0" smtClean="0"/>
          </a:p>
          <a:p>
            <a:pPr marL="800100" lvl="1" indent="-342900">
              <a:spcBef>
                <a:spcPct val="20000"/>
              </a:spcBef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6094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46" y="1000125"/>
            <a:ext cx="3354899" cy="232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Pavement Material Characterization</a:t>
            </a:r>
          </a:p>
        </p:txBody>
      </p:sp>
      <p:pic>
        <p:nvPicPr>
          <p:cNvPr id="7" name="Picture 5" descr="GEONOR-H-60-HAND-HELD-VANE-TES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3" y="3386176"/>
            <a:ext cx="3356442" cy="256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24851" y="2776834"/>
            <a:ext cx="1205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DPSPA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1427" y="5479301"/>
            <a:ext cx="2146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VANE SHEAR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011" y="1007590"/>
            <a:ext cx="2419163" cy="4933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010400" y="2954892"/>
            <a:ext cx="17811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IN-SITU MATERIAL TESTS</a:t>
            </a:r>
            <a:endParaRPr 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7891" y="3093392"/>
            <a:ext cx="846322" cy="461665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LWD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240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Pavement Material Characterization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61697" y="5475830"/>
            <a:ext cx="5033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LABORATORY MATERIAL TESTS</a:t>
            </a:r>
            <a:endParaRPr 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260" y="1888730"/>
            <a:ext cx="3641724" cy="2731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1753395"/>
            <a:ext cx="3711862" cy="3062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19756" y="5102228"/>
            <a:ext cx="3088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Triaxial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06028" y="4902211"/>
            <a:ext cx="5237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Precision Unbound Material Analyser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983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04825" y="220663"/>
            <a:ext cx="7731125" cy="852487"/>
          </a:xfrm>
        </p:spPr>
        <p:txBody>
          <a:bodyPr/>
          <a:lstStyle/>
          <a:p>
            <a:pPr eaLnBrk="1" hangingPunct="1"/>
            <a:r>
              <a:rPr lang="en-US" altLang="en-US" sz="3500" b="1" u="sng" dirty="0" smtClean="0">
                <a:solidFill>
                  <a:srgbClr val="990033"/>
                </a:solidFill>
                <a:latin typeface="Berlin Sans FB Demi" pitchFamily="34" charset="0"/>
              </a:rPr>
              <a:t>Field Instrumentation and Testing </a:t>
            </a:r>
            <a:br>
              <a:rPr lang="en-US" altLang="en-US" sz="3500" b="1" u="sng" dirty="0" smtClean="0">
                <a:solidFill>
                  <a:srgbClr val="990033"/>
                </a:solidFill>
                <a:latin typeface="Berlin Sans FB Demi" pitchFamily="34" charset="0"/>
              </a:rPr>
            </a:br>
            <a:r>
              <a:rPr lang="en-US" altLang="en-US" sz="3500" b="1" u="sng" dirty="0" smtClean="0">
                <a:solidFill>
                  <a:srgbClr val="990033"/>
                </a:solidFill>
                <a:latin typeface="Berlin Sans FB Demi" pitchFamily="34" charset="0"/>
              </a:rPr>
              <a:t>(RPD 137)</a:t>
            </a:r>
            <a:endParaRPr lang="en-US" altLang="en-US" dirty="0" smtClean="0">
              <a:latin typeface="Berlin Sans FB Demi" pitchFamily="34" charset="0"/>
            </a:endParaRPr>
          </a:p>
        </p:txBody>
      </p:sp>
      <p:graphicFrame>
        <p:nvGraphicFramePr>
          <p:cNvPr id="2051" name="Object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28792940"/>
              </p:ext>
            </p:extLst>
          </p:nvPr>
        </p:nvGraphicFramePr>
        <p:xfrm>
          <a:off x="381000" y="1290638"/>
          <a:ext cx="3500438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Document" r:id="rId4" imgW="3438504" imgH="1723256" progId="Word.Document.8">
                  <p:embed/>
                </p:oleObj>
              </mc:Choice>
              <mc:Fallback>
                <p:oleObj name="Document" r:id="rId4" imgW="3438504" imgH="172325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90638"/>
                        <a:ext cx="3500438" cy="183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577560986"/>
              </p:ext>
            </p:extLst>
          </p:nvPr>
        </p:nvGraphicFramePr>
        <p:xfrm>
          <a:off x="4365625" y="1285875"/>
          <a:ext cx="4133850" cy="253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Document" r:id="rId6" imgW="3999577" imgH="2452437" progId="Word.Document.8">
                  <p:embed/>
                </p:oleObj>
              </mc:Choice>
              <mc:Fallback>
                <p:oleObj name="Document" r:id="rId6" imgW="3999577" imgH="245243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25" y="1285875"/>
                        <a:ext cx="4133850" cy="253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48147900"/>
              </p:ext>
            </p:extLst>
          </p:nvPr>
        </p:nvGraphicFramePr>
        <p:xfrm>
          <a:off x="841375" y="4276725"/>
          <a:ext cx="742791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Worksheet" r:id="rId9" imgW="5190934" imgH="1171575" progId="Excel.Sheet.8">
                  <p:embed/>
                </p:oleObj>
              </mc:Choice>
              <mc:Fallback>
                <p:oleObj name="Worksheet" r:id="rId9" imgW="5190934" imgH="117157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4276725"/>
                        <a:ext cx="7427913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800600" y="3819525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</a:rPr>
              <a:t>Contract Funds ($K)</a:t>
            </a: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88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Pavement Material Characterization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85497" y="5485355"/>
            <a:ext cx="5033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LABORATORY MATERIAL TESTS</a:t>
            </a:r>
            <a:endParaRPr 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" y="1342366"/>
            <a:ext cx="5325134" cy="3550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70" y="1669610"/>
            <a:ext cx="3674949" cy="250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690776" y="5023690"/>
            <a:ext cx="4833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Asphalt Pavement Analyser (APA)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254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Pavement Material Characterization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85497" y="5494286"/>
            <a:ext cx="5033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LABORATORY MATERIAL TESTS</a:t>
            </a:r>
            <a:endParaRPr 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8" descr="Picture 0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3" y="1256167"/>
            <a:ext cx="2654301" cy="3981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156959"/>
              </p:ext>
            </p:extLst>
          </p:nvPr>
        </p:nvGraphicFramePr>
        <p:xfrm>
          <a:off x="3016967" y="1013328"/>
          <a:ext cx="3370746" cy="2396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Chart" r:id="rId5" imgW="10610850" imgH="7543800" progId="Excel.Chart.8">
                  <p:embed/>
                </p:oleObj>
              </mc:Choice>
              <mc:Fallback>
                <p:oleObj name="Chart" r:id="rId5" imgW="10610850" imgH="75438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967" y="1013328"/>
                        <a:ext cx="3370746" cy="23961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111" y="2437268"/>
            <a:ext cx="3221263" cy="2247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804951" y="4897039"/>
            <a:ext cx="6217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Asphalt Mixture Performance Tester (AMPT)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537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Pavement Material Characterization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76479" y="5494880"/>
            <a:ext cx="5033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LABORATORY MATERIAL TESTS</a:t>
            </a:r>
            <a:endParaRPr 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49" y="1210571"/>
            <a:ext cx="4574773" cy="3047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500" y="962920"/>
            <a:ext cx="3690360" cy="2008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943" y="2968658"/>
            <a:ext cx="3788917" cy="2578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6551" y="4782739"/>
            <a:ext cx="4011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Asphalt Beam Fatigue Tests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81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A316-DA91-45F0-BBB0-1D974FA8917E}" type="slidenum">
              <a:rPr lang="en-US" altLang="en-US"/>
              <a:pPr/>
              <a:t>23</a:t>
            </a:fld>
            <a:endParaRPr lang="en-US" altLang="en-US"/>
          </a:p>
        </p:txBody>
      </p:sp>
      <p:pic>
        <p:nvPicPr>
          <p:cNvPr id="218126" name="Picture 14" descr="DSC_01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79388"/>
            <a:ext cx="8634412" cy="573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15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Pavement Material Characterization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892050"/>
            <a:ext cx="7356475" cy="5027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38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Pavement Material Characterization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954809"/>
            <a:ext cx="7244144" cy="4950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37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5429250" y="933450"/>
            <a:ext cx="733425" cy="4972050"/>
          </a:xfrm>
          <a:prstGeom prst="roundRec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309918"/>
              </p:ext>
            </p:extLst>
          </p:nvPr>
        </p:nvGraphicFramePr>
        <p:xfrm>
          <a:off x="7328594" y="571515"/>
          <a:ext cx="1729682" cy="53339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9682"/>
              </a:tblGrid>
              <a:tr h="34046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COV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7267" marR="67267" marT="0" marB="0" anchor="ctr">
                    <a:solidFill>
                      <a:schemeClr val="bg1"/>
                    </a:solidFill>
                  </a:tcPr>
                </a:tc>
              </a:tr>
              <a:tr h="22697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25.1%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7267" marR="67267" marT="0" marB="0" anchor="ctr">
                    <a:solidFill>
                      <a:schemeClr val="bg1"/>
                    </a:solidFill>
                  </a:tcPr>
                </a:tc>
              </a:tr>
              <a:tr h="22697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9.3%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7267" marR="67267" marT="0" marB="0" anchor="ctr">
                    <a:solidFill>
                      <a:schemeClr val="bg1"/>
                    </a:solidFill>
                  </a:tcPr>
                </a:tc>
              </a:tr>
              <a:tr h="22697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8.6%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7267" marR="67267" marT="0" marB="0" anchor="ctr">
                    <a:solidFill>
                      <a:schemeClr val="bg1"/>
                    </a:solidFill>
                  </a:tcPr>
                </a:tc>
              </a:tr>
              <a:tr h="22697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7.6%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7267" marR="67267" marT="0" marB="0" anchor="ctr">
                    <a:solidFill>
                      <a:schemeClr val="bg1"/>
                    </a:solidFill>
                  </a:tcPr>
                </a:tc>
              </a:tr>
              <a:tr h="22697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9.0%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7267" marR="67267" marT="0" marB="0" anchor="ctr">
                    <a:solidFill>
                      <a:schemeClr val="bg1"/>
                    </a:solidFill>
                  </a:tcPr>
                </a:tc>
              </a:tr>
              <a:tr h="22697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8.3%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7267" marR="67267" marT="0" marB="0" anchor="ctr">
                    <a:solidFill>
                      <a:schemeClr val="bg1"/>
                    </a:solidFill>
                  </a:tcPr>
                </a:tc>
              </a:tr>
              <a:tr h="22697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7.0%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7267" marR="67267" marT="0" marB="0" anchor="ctr">
                    <a:solidFill>
                      <a:schemeClr val="bg1"/>
                    </a:solidFill>
                  </a:tcPr>
                </a:tc>
              </a:tr>
              <a:tr h="22697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11.0%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7267" marR="67267" marT="0" marB="0" anchor="ctr">
                    <a:solidFill>
                      <a:schemeClr val="bg1"/>
                    </a:solidFill>
                  </a:tcPr>
                </a:tc>
              </a:tr>
              <a:tr h="22697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14.0%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7267" marR="67267" marT="0" marB="0" anchor="ctr">
                    <a:solidFill>
                      <a:schemeClr val="bg1"/>
                    </a:solidFill>
                  </a:tcPr>
                </a:tc>
              </a:tr>
              <a:tr h="22697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27.6%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7267" marR="67267" marT="0" marB="0" anchor="ctr">
                    <a:solidFill>
                      <a:schemeClr val="bg1"/>
                    </a:solidFill>
                  </a:tcPr>
                </a:tc>
              </a:tr>
              <a:tr h="22697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27.4%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7267" marR="67267" marT="0" marB="0" anchor="ctr">
                    <a:solidFill>
                      <a:schemeClr val="bg1"/>
                    </a:solidFill>
                  </a:tcPr>
                </a:tc>
              </a:tr>
              <a:tr h="22697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22.0%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7267" marR="67267" marT="0" marB="0" anchor="ctr">
                    <a:solidFill>
                      <a:schemeClr val="bg1"/>
                    </a:solidFill>
                  </a:tcPr>
                </a:tc>
              </a:tr>
              <a:tr h="22697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26.6%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7267" marR="67267" marT="0" marB="0" anchor="ctr">
                    <a:solidFill>
                      <a:schemeClr val="bg1"/>
                    </a:solidFill>
                  </a:tcPr>
                </a:tc>
              </a:tr>
              <a:tr h="22697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26.0%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7267" marR="67267" marT="0" marB="0" anchor="ctr">
                    <a:solidFill>
                      <a:schemeClr val="bg1"/>
                    </a:solidFill>
                  </a:tcPr>
                </a:tc>
              </a:tr>
              <a:tr h="22697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22.8%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7267" marR="67267" marT="0" marB="0" anchor="ctr">
                    <a:solidFill>
                      <a:schemeClr val="bg1"/>
                    </a:solidFill>
                  </a:tcPr>
                </a:tc>
              </a:tr>
              <a:tr h="22697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25.2%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7267" marR="67267" marT="0" marB="0" anchor="ctr">
                    <a:solidFill>
                      <a:schemeClr val="bg1"/>
                    </a:solidFill>
                  </a:tcPr>
                </a:tc>
              </a:tr>
              <a:tr h="22697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20.9%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7267" marR="67267" marT="0" marB="0" anchor="ctr">
                    <a:solidFill>
                      <a:schemeClr val="bg1"/>
                    </a:solidFill>
                  </a:tcPr>
                </a:tc>
              </a:tr>
              <a:tr h="22697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18.0%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7267" marR="67267" marT="0" marB="0" anchor="ctr">
                    <a:solidFill>
                      <a:schemeClr val="bg1"/>
                    </a:solidFill>
                  </a:tcPr>
                </a:tc>
              </a:tr>
              <a:tr h="22697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18.2%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7267" marR="67267" marT="0" marB="0" anchor="ctr">
                    <a:solidFill>
                      <a:schemeClr val="bg1"/>
                    </a:solidFill>
                  </a:tcPr>
                </a:tc>
              </a:tr>
              <a:tr h="22697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19.4%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7267" marR="67267" marT="0" marB="0" anchor="ctr">
                    <a:solidFill>
                      <a:schemeClr val="bg1"/>
                    </a:solidFill>
                  </a:tcPr>
                </a:tc>
              </a:tr>
              <a:tr h="22697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16.5%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7267" marR="67267" marT="0" marB="0" anchor="ctr">
                    <a:solidFill>
                      <a:schemeClr val="bg1"/>
                    </a:solidFill>
                  </a:tcPr>
                </a:tc>
              </a:tr>
              <a:tr h="22697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17.8%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7267" marR="67267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Pavement Material Characterization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165611"/>
              </p:ext>
            </p:extLst>
          </p:nvPr>
        </p:nvGraphicFramePr>
        <p:xfrm>
          <a:off x="133350" y="1014413"/>
          <a:ext cx="6029325" cy="495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Document" r:id="rId5" imgW="5703324" imgH="4829714" progId="Word.Document.12">
                  <p:embed/>
                </p:oleObj>
              </mc:Choice>
              <mc:Fallback>
                <p:oleObj name="Document" r:id="rId5" imgW="5703324" imgH="48297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350" y="1014413"/>
                        <a:ext cx="6029325" cy="4957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 bwMode="auto">
          <a:xfrm>
            <a:off x="6357938" y="2971800"/>
            <a:ext cx="1271588" cy="447675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3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Nano</a:t>
            </a: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-Engineered Smart Tarmacs 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(NEST) for </a:t>
            </a: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Detecting Distributed Surface and Subsurface Pavement Damage</a:t>
            </a:r>
            <a:endParaRPr lang="en-US" sz="2400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1" name="Content Placeholder 2"/>
          <p:cNvSpPr>
            <a:spLocks/>
          </p:cNvSpPr>
          <p:nvPr/>
        </p:nvSpPr>
        <p:spPr bwMode="auto">
          <a:xfrm>
            <a:off x="466725" y="1428751"/>
            <a:ext cx="8229600" cy="406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Objective: </a:t>
            </a:r>
          </a:p>
          <a:p>
            <a:pPr>
              <a:spcBef>
                <a:spcPct val="20000"/>
              </a:spcBef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nano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-engineered smart tarmacs (NEST) that can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nondestructively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 the severity and location of airport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pavement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damage.</a:t>
            </a:r>
          </a:p>
          <a:p>
            <a:pPr marL="342900" indent="-342900">
              <a:spcBef>
                <a:spcPct val="20000"/>
              </a:spcBef>
            </a:pPr>
            <a:endParaRPr 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measure deformation and damage directly and will identify (in near-real-time and wirelessly) the location and size of surface and subsurface damage. 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20000"/>
              </a:spcBef>
              <a:buNone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eliminate the need for tedious,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expensive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conventional methods currently being used.</a:t>
            </a: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FontTx/>
              <a:buNone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341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104775"/>
            <a:ext cx="8472488" cy="1038225"/>
          </a:xfrm>
        </p:spPr>
        <p:txBody>
          <a:bodyPr/>
          <a:lstStyle/>
          <a:p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Nano-Engineered Smart Tarmacs (NEST) for Detecting Distributed Surface and Subsurface Pavement Damage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325199"/>
            <a:ext cx="8219946" cy="297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00075" y="4811495"/>
            <a:ext cx="65246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Nano-Engineering and Smart Structures Technologies (NESST) Laboratory at UC </a:t>
            </a:r>
            <a:r>
              <a:rPr lang="en-US" sz="1200" dirty="0" smtClean="0"/>
              <a:t>Davis</a:t>
            </a:r>
          </a:p>
          <a:p>
            <a:r>
              <a:rPr lang="en-US" sz="1200" dirty="0"/>
              <a:t>Northern California Nanotechnology Center (NC2) at UC </a:t>
            </a:r>
            <a:r>
              <a:rPr lang="en-US" sz="1200" dirty="0" smtClean="0"/>
              <a:t>Davis</a:t>
            </a:r>
          </a:p>
          <a:p>
            <a:r>
              <a:rPr lang="en-US" sz="1200" dirty="0"/>
              <a:t>Structural Engineering Research Laboratory (SERL) at UC Davis</a:t>
            </a:r>
            <a:endParaRPr lang="en-US" sz="1200" dirty="0" smtClean="0"/>
          </a:p>
          <a:p>
            <a:r>
              <a:rPr lang="en-US" sz="1200" dirty="0"/>
              <a:t>Laboratory for Intelligent Structural Technology (LIST) at University of Michigan</a:t>
            </a:r>
          </a:p>
        </p:txBody>
      </p:sp>
    </p:spTree>
    <p:extLst>
      <p:ext uri="{BB962C8B-B14F-4D97-AF65-F5344CB8AC3E}">
        <p14:creationId xmlns:p14="http://schemas.microsoft.com/office/powerpoint/2010/main" val="1996963704"/>
      </p:ext>
    </p:extLst>
  </p:cSld>
  <p:clrMapOvr>
    <a:masterClrMapping/>
  </p:clrMapOvr>
  <p:transition advTm="11188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04775"/>
            <a:ext cx="8896350" cy="962025"/>
          </a:xfrm>
        </p:spPr>
        <p:txBody>
          <a:bodyPr/>
          <a:lstStyle/>
          <a:p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Nano-Engineered Smart Tarmacs (NEST) for Detecting Distributed Surface and Subsurface Pavement Damage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74" y="2133600"/>
            <a:ext cx="78336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4019550"/>
            <a:ext cx="2471625" cy="18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230" y="4019550"/>
            <a:ext cx="3009157" cy="188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61361" y="1020841"/>
            <a:ext cx="65246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Nano-Engineering and Smart Structures Technologies (NESST) Laboratory at UC </a:t>
            </a:r>
            <a:r>
              <a:rPr lang="en-US" sz="1200" dirty="0" smtClean="0"/>
              <a:t>Davis</a:t>
            </a:r>
          </a:p>
          <a:p>
            <a:r>
              <a:rPr lang="en-US" sz="1200" dirty="0"/>
              <a:t>Northern California Nanotechnology Center (NC2) at UC </a:t>
            </a:r>
            <a:r>
              <a:rPr lang="en-US" sz="1200" dirty="0" smtClean="0"/>
              <a:t>Davis</a:t>
            </a:r>
          </a:p>
          <a:p>
            <a:r>
              <a:rPr lang="en-US" sz="1200" dirty="0"/>
              <a:t>Structural Engineering Research Laboratory (SERL) at UC Davis</a:t>
            </a:r>
            <a:endParaRPr lang="en-US" sz="1200" dirty="0" smtClean="0"/>
          </a:p>
          <a:p>
            <a:r>
              <a:rPr lang="en-US" sz="1200" dirty="0"/>
              <a:t>Laboratory for Intelligent Structural Technology (LIST) at University of Michigan</a:t>
            </a:r>
          </a:p>
        </p:txBody>
      </p:sp>
    </p:spTree>
    <p:extLst>
      <p:ext uri="{BB962C8B-B14F-4D97-AF65-F5344CB8AC3E}">
        <p14:creationId xmlns:p14="http://schemas.microsoft.com/office/powerpoint/2010/main" val="4110309201"/>
      </p:ext>
    </p:extLst>
  </p:cSld>
  <p:clrMapOvr>
    <a:masterClrMapping/>
  </p:clrMapOvr>
  <p:transition advTm="1118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" y="344488"/>
            <a:ext cx="901065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FIELD INSTRUMENTATION AND TESTING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831975"/>
            <a:ext cx="8307388" cy="40671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MAIN OBJECTIVE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better understanding of long-term pavement behavior in the field under varied climatic and operating conditions, and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improved characterization of paving materials.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Improved pavement design and evaluation tools will conserve airport development funds and reduce the downtime of airfield pavements for construction and maintenance activities.</a:t>
            </a:r>
          </a:p>
        </p:txBody>
      </p:sp>
    </p:spTree>
  </p:cSld>
  <p:clrMapOvr>
    <a:masterClrMapping/>
  </p:clrMapOvr>
  <p:transition advTm="165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104775"/>
            <a:ext cx="8472488" cy="1038225"/>
          </a:xfrm>
        </p:spPr>
        <p:txBody>
          <a:bodyPr/>
          <a:lstStyle/>
          <a:p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Nano-Engineered Smart Tarmacs (NEST) for Detecting Distributed Surface and Subsurface Pavement Damage</a:t>
            </a:r>
          </a:p>
        </p:txBody>
      </p:sp>
      <p:sp>
        <p:nvSpPr>
          <p:cNvPr id="3" name="Rectangle 2"/>
          <p:cNvSpPr/>
          <p:nvPr/>
        </p:nvSpPr>
        <p:spPr>
          <a:xfrm>
            <a:off x="232646" y="4534496"/>
            <a:ext cx="48416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600" b="1" dirty="0" smtClean="0">
                <a:latin typeface="+mj-lt"/>
              </a:rPr>
              <a:t>Main </a:t>
            </a:r>
            <a:r>
              <a:rPr lang="en-US" sz="1600" b="1" dirty="0">
                <a:latin typeface="+mj-lt"/>
              </a:rPr>
              <a:t>board of the wireless impedance </a:t>
            </a:r>
            <a:r>
              <a:rPr lang="en-US" sz="1600" b="1" dirty="0" smtClean="0">
                <a:latin typeface="+mj-lt"/>
              </a:rPr>
              <a:t>analyzer</a:t>
            </a:r>
            <a:endParaRPr lang="en-US" sz="1600" b="1" dirty="0">
              <a:latin typeface="+mj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270" y="1238250"/>
            <a:ext cx="3823702" cy="319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6" y="1238249"/>
            <a:ext cx="4841646" cy="319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33270" y="4542444"/>
            <a:ext cx="38237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 smtClean="0"/>
              <a:t>16 </a:t>
            </a:r>
            <a:r>
              <a:rPr lang="en-US" sz="1600" b="1" dirty="0"/>
              <a:t>multiplexed sensing channels are integrated with a digital synthesizer for interrogating and measuring the response of smart tarmac</a:t>
            </a:r>
          </a:p>
        </p:txBody>
      </p:sp>
    </p:spTree>
    <p:extLst>
      <p:ext uri="{BB962C8B-B14F-4D97-AF65-F5344CB8AC3E}">
        <p14:creationId xmlns:p14="http://schemas.microsoft.com/office/powerpoint/2010/main" val="2998231776"/>
      </p:ext>
    </p:extLst>
  </p:cSld>
  <p:clrMapOvr>
    <a:masterClrMapping/>
  </p:clrMapOvr>
  <p:transition advTm="1118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200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RPD – 137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438" y="987425"/>
            <a:ext cx="8601075" cy="45069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Field Instrumentation projects – </a:t>
            </a:r>
          </a:p>
          <a:p>
            <a:pPr eaLnBrk="1" hangingPunct="1">
              <a:buFontTx/>
              <a:buNone/>
              <a:defRPr/>
            </a:pPr>
            <a:endParaRPr lang="en-US" sz="1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Continue data collection and analysis from </a:t>
            </a:r>
          </a:p>
          <a:p>
            <a:pPr lvl="2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LaGuardia International Airport, New York City, NY</a:t>
            </a:r>
          </a:p>
          <a:p>
            <a:pPr lvl="2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JFK Intl. Airport, New York City, NY</a:t>
            </a:r>
          </a:p>
          <a:p>
            <a:pPr lvl="2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EWR Intl. Airport, Newark, NJ</a:t>
            </a:r>
          </a:p>
          <a:p>
            <a:pPr marL="914400" lvl="2" indent="0" eaLnBrk="1" hangingPunct="1"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Shut Down</a:t>
            </a:r>
          </a:p>
          <a:p>
            <a:pPr lvl="2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Denver International Airport Instrumentation project</a:t>
            </a:r>
          </a:p>
          <a:p>
            <a:pPr lvl="2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Hartsfield-Jackson Atlanta International Airport, Atlanta, GA</a:t>
            </a:r>
          </a:p>
          <a:p>
            <a:pPr lvl="1"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advTm="2440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ScreenHunter_01 Ju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Oval 3"/>
          <p:cNvSpPr>
            <a:spLocks noChangeArrowheads="1"/>
          </p:cNvSpPr>
          <p:nvPr/>
        </p:nvSpPr>
        <p:spPr bwMode="auto">
          <a:xfrm>
            <a:off x="3514725" y="3667125"/>
            <a:ext cx="104775" cy="114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3" name="Oval 4"/>
          <p:cNvSpPr>
            <a:spLocks noChangeArrowheads="1"/>
          </p:cNvSpPr>
          <p:nvPr/>
        </p:nvSpPr>
        <p:spPr bwMode="auto">
          <a:xfrm>
            <a:off x="7261225" y="3165475"/>
            <a:ext cx="104775" cy="114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4" name="Oval 5"/>
          <p:cNvSpPr>
            <a:spLocks noChangeArrowheads="1"/>
          </p:cNvSpPr>
          <p:nvPr/>
        </p:nvSpPr>
        <p:spPr bwMode="auto">
          <a:xfrm>
            <a:off x="6153150" y="4495800"/>
            <a:ext cx="104775" cy="114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7383463" y="4024313"/>
            <a:ext cx="1760537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000" b="1"/>
              <a:t>Hartsfield Jackson Atlanta International Airport – PCC Pavement</a:t>
            </a:r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7383463" y="3430588"/>
            <a:ext cx="1760537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000" b="1" dirty="0"/>
              <a:t>LaGuardia </a:t>
            </a:r>
            <a:r>
              <a:rPr lang="en-US" sz="1000" b="1" dirty="0" smtClean="0"/>
              <a:t>Airport</a:t>
            </a:r>
            <a:r>
              <a:rPr lang="en-US" sz="1000" b="1" dirty="0"/>
              <a:t>, NYC – AC Overlay Pavement</a:t>
            </a:r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auto">
          <a:xfrm flipH="1">
            <a:off x="6276975" y="4276725"/>
            <a:ext cx="1085850" cy="257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8" name="Line 9"/>
          <p:cNvSpPr>
            <a:spLocks noChangeShapeType="1"/>
          </p:cNvSpPr>
          <p:nvPr/>
        </p:nvSpPr>
        <p:spPr bwMode="auto">
          <a:xfrm flipH="1" flipV="1">
            <a:off x="7331075" y="3235325"/>
            <a:ext cx="180975" cy="1809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9" name="Line 10"/>
          <p:cNvSpPr>
            <a:spLocks noChangeShapeType="1"/>
          </p:cNvSpPr>
          <p:nvPr/>
        </p:nvSpPr>
        <p:spPr bwMode="auto">
          <a:xfrm>
            <a:off x="3441700" y="3232150"/>
            <a:ext cx="95250" cy="4381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80" name="Text Box 11"/>
          <p:cNvSpPr txBox="1">
            <a:spLocks noChangeArrowheads="1"/>
          </p:cNvSpPr>
          <p:nvPr/>
        </p:nvSpPr>
        <p:spPr bwMode="auto">
          <a:xfrm>
            <a:off x="2636838" y="2751138"/>
            <a:ext cx="1541462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000" b="1"/>
              <a:t>Denver International Airport, Denver – PCC Pavement</a:t>
            </a:r>
          </a:p>
        </p:txBody>
      </p:sp>
      <p:sp>
        <p:nvSpPr>
          <p:cNvPr id="686092" name="Rectangle 12"/>
          <p:cNvSpPr>
            <a:spLocks noGrp="1" noChangeArrowheads="1"/>
          </p:cNvSpPr>
          <p:nvPr>
            <p:ph type="title"/>
          </p:nvPr>
        </p:nvSpPr>
        <p:spPr>
          <a:xfrm>
            <a:off x="428625" y="171450"/>
            <a:ext cx="8472488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u="sng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Current FAA Airport Instrumentation Projects</a:t>
            </a:r>
          </a:p>
        </p:txBody>
      </p:sp>
      <p:sp>
        <p:nvSpPr>
          <p:cNvPr id="7182" name="Text Box 13"/>
          <p:cNvSpPr txBox="1">
            <a:spLocks noChangeArrowheads="1"/>
          </p:cNvSpPr>
          <p:nvPr/>
        </p:nvSpPr>
        <p:spPr bwMode="auto">
          <a:xfrm>
            <a:off x="7383463" y="2484438"/>
            <a:ext cx="1760537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000" b="1" dirty="0"/>
              <a:t>JFK International Airport, NYC – PCC Pavement</a:t>
            </a:r>
          </a:p>
        </p:txBody>
      </p:sp>
      <p:sp>
        <p:nvSpPr>
          <p:cNvPr id="7183" name="Line 14"/>
          <p:cNvSpPr>
            <a:spLocks noChangeShapeType="1"/>
          </p:cNvSpPr>
          <p:nvPr/>
        </p:nvSpPr>
        <p:spPr bwMode="auto">
          <a:xfrm flipH="1">
            <a:off x="7337425" y="2879725"/>
            <a:ext cx="752475" cy="3238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184775" y="2506742"/>
            <a:ext cx="1936750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000" b="1" dirty="0" smtClean="0"/>
              <a:t>Newark Liberty </a:t>
            </a:r>
            <a:r>
              <a:rPr lang="en-US" sz="1000" b="1" dirty="0"/>
              <a:t>International Airport, </a:t>
            </a:r>
            <a:r>
              <a:rPr lang="en-US" sz="1000" b="1" dirty="0" smtClean="0"/>
              <a:t>Newark </a:t>
            </a:r>
            <a:r>
              <a:rPr lang="en-US" sz="1000" b="1" dirty="0"/>
              <a:t>– </a:t>
            </a:r>
            <a:r>
              <a:rPr lang="en-US" sz="1000" b="1" dirty="0" smtClean="0"/>
              <a:t>AC Overlay Pavement</a:t>
            </a:r>
            <a:endParaRPr lang="en-US" sz="1000" b="1" dirty="0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7026275" y="2946400"/>
            <a:ext cx="234950" cy="257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 bwMode="auto">
          <a:xfrm>
            <a:off x="2228850" y="5219700"/>
            <a:ext cx="638175" cy="48577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3"/>
          <p:cNvSpPr>
            <a:spLocks noChangeArrowheads="1"/>
          </p:cNvSpPr>
          <p:nvPr/>
        </p:nvSpPr>
        <p:spPr bwMode="auto">
          <a:xfrm>
            <a:off x="4316412" y="4733925"/>
            <a:ext cx="104775" cy="114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" name="Oval 18"/>
          <p:cNvSpPr/>
          <p:nvPr/>
        </p:nvSpPr>
        <p:spPr bwMode="auto">
          <a:xfrm>
            <a:off x="4049711" y="4572000"/>
            <a:ext cx="638175" cy="48577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7104062" y="3552825"/>
            <a:ext cx="104775" cy="114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Oval 20"/>
          <p:cNvSpPr/>
          <p:nvPr/>
        </p:nvSpPr>
        <p:spPr bwMode="auto">
          <a:xfrm>
            <a:off x="6943725" y="3321049"/>
            <a:ext cx="419100" cy="48577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5006975" y="3279775"/>
            <a:ext cx="1936750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000" b="1" dirty="0" smtClean="0"/>
              <a:t>Baltimore Washington International </a:t>
            </a:r>
            <a:r>
              <a:rPr lang="en-US" sz="1000" b="1" dirty="0"/>
              <a:t>Airport, </a:t>
            </a:r>
            <a:r>
              <a:rPr lang="en-US" sz="1000" b="1" dirty="0" smtClean="0"/>
              <a:t>Baltimore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52645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MY STUFF\Miscellaneous\Scott\NEW AIRCRAFT SAME ASPHALT\newark_1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86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val 3"/>
          <p:cNvSpPr/>
          <p:nvPr/>
        </p:nvSpPr>
        <p:spPr bwMode="auto">
          <a:xfrm>
            <a:off x="2867025" y="4552950"/>
            <a:ext cx="857250" cy="6477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53186" y="752474"/>
            <a:ext cx="3014663" cy="2009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05000" y="3790950"/>
            <a:ext cx="6467475" cy="396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</a:pPr>
            <a:r>
              <a:rPr lang="en-US" sz="20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slippage failures on Runway 4R-22L at EWR.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2000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91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2090717"/>
      </p:ext>
    </p:extLst>
  </p:cSld>
  <p:clrMapOvr>
    <a:masterClrMapping/>
  </p:clrMapOvr>
  <p:transition advTm="1118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0" y="962024"/>
            <a:ext cx="8732810" cy="479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76450" y="331142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Date: 7/19/2013   B-737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10350" y="1167229"/>
            <a:ext cx="2101729" cy="33855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HMA Overlay Bottom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845093" y="3405604"/>
            <a:ext cx="1866986" cy="33855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Milled Surface Top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32375984"/>
      </p:ext>
    </p:extLst>
  </p:cSld>
  <p:clrMapOvr>
    <a:masterClrMapping/>
  </p:clrMapOvr>
  <p:transition advTm="1118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" y="885824"/>
            <a:ext cx="880152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76450" y="331142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Date: 7/23/2013   B-737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34465" y="3167061"/>
            <a:ext cx="2101729" cy="33855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HMA Overlay Bottom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769208" y="1091029"/>
            <a:ext cx="1866986" cy="33855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Milled Surface Top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32375984"/>
      </p:ext>
    </p:extLst>
  </p:cSld>
  <p:clrMapOvr>
    <a:masterClrMapping/>
  </p:clrMapOvr>
  <p:transition advTm="11188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DF6194-FE59-42B6-9433-A4DBCFD3D35E}"/>
</file>

<file path=customXml/itemProps2.xml><?xml version="1.0" encoding="utf-8"?>
<ds:datastoreItem xmlns:ds="http://schemas.openxmlformats.org/officeDocument/2006/customXml" ds:itemID="{7C8639FB-B00D-4C36-9E7F-C1FD47032E0F}"/>
</file>

<file path=customXml/itemProps3.xml><?xml version="1.0" encoding="utf-8"?>
<ds:datastoreItem xmlns:ds="http://schemas.openxmlformats.org/officeDocument/2006/customXml" ds:itemID="{951D46C4-4A17-4E36-9E75-42746B8D80C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10499</TotalTime>
  <Words>787</Words>
  <Application>Microsoft Office PowerPoint</Application>
  <PresentationFormat>On-screen Show (4:3)</PresentationFormat>
  <Paragraphs>173</Paragraphs>
  <Slides>30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2_Custom Design</vt:lpstr>
      <vt:lpstr>Document</vt:lpstr>
      <vt:lpstr>Worksheet</vt:lpstr>
      <vt:lpstr>Chart</vt:lpstr>
      <vt:lpstr>RPD-137  Field Instrumentation  and Testing </vt:lpstr>
      <vt:lpstr>Field Instrumentation and Testing  (RPD 137)</vt:lpstr>
      <vt:lpstr>FIELD INSTRUMENTATION AND TESTING</vt:lpstr>
      <vt:lpstr>RPD – 137</vt:lpstr>
      <vt:lpstr>Current FAA Airport Instrumentation Projects</vt:lpstr>
      <vt:lpstr>PowerPoint Presentation</vt:lpstr>
      <vt:lpstr>PowerPoint Presentation</vt:lpstr>
      <vt:lpstr>PowerPoint Presentation</vt:lpstr>
      <vt:lpstr>PowerPoint Presentation</vt:lpstr>
      <vt:lpstr>RPD – 137</vt:lpstr>
      <vt:lpstr>Pavement Material Characterization</vt:lpstr>
      <vt:lpstr>Pavement Materials - 10-Year R&amp;D Plan</vt:lpstr>
      <vt:lpstr>Pavement Material Characterization</vt:lpstr>
      <vt:lpstr>Pavement Material Characterization</vt:lpstr>
      <vt:lpstr>Pavement Material Characterization</vt:lpstr>
      <vt:lpstr>Pavement Material Characterization</vt:lpstr>
      <vt:lpstr>Pavement Material Characterization</vt:lpstr>
      <vt:lpstr>Pavement Material Characterization</vt:lpstr>
      <vt:lpstr>Pavement Material Characterization</vt:lpstr>
      <vt:lpstr>Pavement Material Characterization</vt:lpstr>
      <vt:lpstr>Pavement Material Characterization</vt:lpstr>
      <vt:lpstr>Pavement Material Characterization</vt:lpstr>
      <vt:lpstr>PowerPoint Presentation</vt:lpstr>
      <vt:lpstr>Pavement Material Characterization</vt:lpstr>
      <vt:lpstr>Pavement Material Characterization</vt:lpstr>
      <vt:lpstr>Pavement Material Characterization</vt:lpstr>
      <vt:lpstr>Nano-Engineered Smart Tarmacs (NEST) for Detecting Distributed Surface and Subsurface Pavement Damage</vt:lpstr>
      <vt:lpstr>Nano-Engineered Smart Tarmacs (NEST) for Detecting Distributed Surface and Subsurface Pavement Damage</vt:lpstr>
      <vt:lpstr>Nano-Engineered Smart Tarmacs (NEST) for Detecting Distributed Surface and Subsurface Pavement Damage</vt:lpstr>
      <vt:lpstr>Nano-Engineered Smart Tarmacs (NEST) for Detecting Distributed Surface and Subsurface Pavement Damage</vt:lpstr>
    </vt:vector>
  </TitlesOfParts>
  <Company>FAA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Navneet Garg</cp:lastModifiedBy>
  <cp:revision>298</cp:revision>
  <cp:lastPrinted>2013-09-09T19:05:30Z</cp:lastPrinted>
  <dcterms:created xsi:type="dcterms:W3CDTF">2005-01-28T20:32:53Z</dcterms:created>
  <dcterms:modified xsi:type="dcterms:W3CDTF">2014-08-04T17:54:17Z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