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292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19" r:id="rId11"/>
    <p:sldId id="330" r:id="rId12"/>
    <p:sldId id="329" r:id="rId13"/>
    <p:sldId id="331" r:id="rId14"/>
    <p:sldId id="354" r:id="rId15"/>
    <p:sldId id="356" r:id="rId16"/>
    <p:sldId id="357" r:id="rId17"/>
    <p:sldId id="351" r:id="rId18"/>
    <p:sldId id="352" r:id="rId19"/>
    <p:sldId id="353" r:id="rId20"/>
    <p:sldId id="345" r:id="rId21"/>
    <p:sldId id="358" r:id="rId22"/>
    <p:sldId id="355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92"/>
            <p14:sldId id="320"/>
            <p14:sldId id="321"/>
            <p14:sldId id="322"/>
            <p14:sldId id="323"/>
            <p14:sldId id="324"/>
            <p14:sldId id="325"/>
            <p14:sldId id="326"/>
            <p14:sldId id="319"/>
            <p14:sldId id="330"/>
            <p14:sldId id="329"/>
            <p14:sldId id="331"/>
            <p14:sldId id="354"/>
            <p14:sldId id="356"/>
            <p14:sldId id="357"/>
            <p14:sldId id="351"/>
            <p14:sldId id="352"/>
            <p14:sldId id="353"/>
            <p14:sldId id="345"/>
            <p14:sldId id="358"/>
            <p14:sldId id="35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FF99"/>
    <a:srgbClr val="DDDDDD"/>
    <a:srgbClr val="FF0000"/>
    <a:srgbClr val="FFCC0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717" autoAdjust="0"/>
  </p:normalViewPr>
  <p:slideViewPr>
    <p:cSldViewPr snapToGrid="0">
      <p:cViewPr varScale="1">
        <p:scale>
          <a:sx n="113" d="100"/>
          <a:sy n="113" d="100"/>
        </p:scale>
        <p:origin x="-1596" y="-108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Full-Scale Testing - Overload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Full-Scale Testing - Overload Update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Full-Scale Testing - Overload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Full-Scale Testing - Overload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Full-Scale Testing - Overload Update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Full-Scale Testing - Overload Update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Full-Scale Testing - Overload Update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Full-Scale Testing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Overload Update</a:t>
            </a:r>
            <a:endParaRPr lang="en-US" dirty="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754188" y="450559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REDAC Subcommittee on Airports</a:t>
            </a:r>
            <a:endParaRPr lang="en-US" sz="1600" dirty="0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88988" y="487521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David R. Brill, P.E., Ph.D.</a:t>
            </a:r>
            <a:endParaRPr lang="en-US" sz="1600" dirty="0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000125" y="5224463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August 25,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78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 Depth Monitoring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300" y="1244601"/>
            <a:ext cx="8050213" cy="4654550"/>
          </a:xfrm>
        </p:spPr>
        <p:txBody>
          <a:bodyPr/>
          <a:lstStyle/>
          <a:p>
            <a:r>
              <a:rPr lang="en-US" sz="2000" dirty="0" smtClean="0"/>
              <a:t>Physical 16-foot straight edge.</a:t>
            </a:r>
          </a:p>
          <a:p>
            <a:r>
              <a:rPr lang="en-US" sz="2000" dirty="0" smtClean="0"/>
              <a:t>Rail-to-rail </a:t>
            </a:r>
            <a:r>
              <a:rPr lang="en-US" sz="2000" dirty="0"/>
              <a:t>profile data.</a:t>
            </a:r>
          </a:p>
          <a:p>
            <a:pPr lvl="1"/>
            <a:r>
              <a:rPr lang="en-US" sz="1800" dirty="0"/>
              <a:t>Generates raw data files at 2.5 mm from </a:t>
            </a:r>
            <a:r>
              <a:rPr lang="en-US" sz="1800" dirty="0" err="1"/>
              <a:t>Selcom</a:t>
            </a:r>
            <a:r>
              <a:rPr lang="en-US" sz="1800" dirty="0"/>
              <a:t> laser.</a:t>
            </a:r>
          </a:p>
          <a:p>
            <a:pPr lvl="1"/>
            <a:r>
              <a:rPr lang="en-US" sz="1800" dirty="0"/>
              <a:t>Decimate to 25 mm.</a:t>
            </a:r>
          </a:p>
          <a:p>
            <a:pPr lvl="1"/>
            <a:r>
              <a:rPr lang="en-US" sz="1800" dirty="0"/>
              <a:t>Compute a virtual 16-ft. straight edge rut depth.</a:t>
            </a:r>
          </a:p>
          <a:p>
            <a:r>
              <a:rPr lang="en-US" sz="2000" dirty="0"/>
              <a:t>360° </a:t>
            </a:r>
            <a:r>
              <a:rPr lang="en-US" sz="2000" dirty="0" smtClean="0"/>
              <a:t>Ultra-High-Speed Laser </a:t>
            </a:r>
            <a:r>
              <a:rPr lang="en-US" sz="2000" dirty="0"/>
              <a:t>Scanner (Leica Model P20)</a:t>
            </a:r>
            <a:endParaRPr lang="en-US" sz="1800" dirty="0"/>
          </a:p>
          <a:p>
            <a:pPr lvl="1"/>
            <a:r>
              <a:rPr lang="en-US" sz="1800" dirty="0"/>
              <a:t>New source of highly accurate profile data.</a:t>
            </a:r>
          </a:p>
          <a:p>
            <a:pPr lvl="1"/>
            <a:r>
              <a:rPr lang="en-US" sz="1800" dirty="0"/>
              <a:t>Use scans to correct rail-to-rail </a:t>
            </a:r>
            <a:r>
              <a:rPr lang="en-US" sz="1800" dirty="0" smtClean="0"/>
              <a:t>profiles </a:t>
            </a:r>
            <a:r>
              <a:rPr lang="en-US" sz="1800" dirty="0"/>
              <a:t>for beam curvature.</a:t>
            </a:r>
          </a:p>
          <a:p>
            <a:pPr lvl="1"/>
            <a:r>
              <a:rPr lang="en-US" sz="1800" dirty="0" smtClean="0"/>
              <a:t>Extracting </a:t>
            </a:r>
            <a:r>
              <a:rPr lang="en-US" sz="1800" dirty="0"/>
              <a:t>transverse profiles from acquired scans is a time consuming process. We are working to improve </a:t>
            </a:r>
            <a:r>
              <a:rPr lang="en-US" sz="1800" dirty="0" smtClean="0"/>
              <a:t>efficiency.</a:t>
            </a:r>
            <a:endParaRPr lang="en-US" sz="1800" dirty="0"/>
          </a:p>
          <a:p>
            <a:r>
              <a:rPr lang="en-US" sz="2000" dirty="0" smtClean="0"/>
              <a:t>Profile data are collected:</a:t>
            </a:r>
          </a:p>
          <a:p>
            <a:pPr lvl="1"/>
            <a:r>
              <a:rPr lang="en-US" sz="1800" dirty="0" smtClean="0"/>
              <a:t>After every completed wander pattern (66 passes).</a:t>
            </a:r>
          </a:p>
          <a:p>
            <a:pPr lvl="1"/>
            <a:r>
              <a:rPr lang="en-US" sz="1800" dirty="0" smtClean="0"/>
              <a:t>At intermediate passes on the zero track (24 and 48 passes) during overload or if deemed necessary.</a:t>
            </a:r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 Depth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2" descr="C:\Users\David Brill\Documents\NAPTF Data\CC7\Profiles\Photos 2014_10_27\IMG_26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81" y="1508125"/>
            <a:ext cx="292735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999067" y="1032933"/>
            <a:ext cx="294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 smtClean="0"/>
              <a:t>Rail-to-Rail Profiler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5088467" y="1032933"/>
            <a:ext cx="294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 smtClean="0"/>
              <a:t>16-ft Straight Edge</a:t>
            </a:r>
            <a:endParaRPr lang="en-US" b="1" dirty="0"/>
          </a:p>
        </p:txBody>
      </p:sp>
      <p:pic>
        <p:nvPicPr>
          <p:cNvPr id="11" name="Picture 2" descr="C:\Users\David Brill\AppData\Local\Microsoft\Windows\Temporary Internet Files\Content.Outlook\0XSAZNYZ\10-8-14 - Photo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817" y="1494598"/>
            <a:ext cx="39497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avid Brill\AppData\Local\Microsoft\Windows\Temporary Internet Files\Content.Outlook\0XSAZNYZ\10-8-14 - Photo 2 (2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4743" y="4522259"/>
            <a:ext cx="1809045" cy="13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Ultra-high Speed Laser Scanner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900613" y="1508125"/>
            <a:ext cx="3644900" cy="22494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smtClean="0"/>
              <a:t> Leica ScanStation P20</a:t>
            </a:r>
          </a:p>
          <a:p>
            <a:pPr marL="0" indent="0">
              <a:buFontTx/>
              <a:buNone/>
            </a:pPr>
            <a:endParaRPr lang="en-US" sz="2000" smtClean="0"/>
          </a:p>
          <a:p>
            <a:pPr marL="0" indent="0">
              <a:buFontTx/>
              <a:buNone/>
            </a:pPr>
            <a:endParaRPr lang="en-US" sz="2000" smtClean="0"/>
          </a:p>
          <a:p>
            <a:pPr marL="0" indent="0" algn="r">
              <a:buFontTx/>
              <a:buNone/>
            </a:pPr>
            <a:r>
              <a:rPr lang="en-US" sz="2000" smtClean="0"/>
              <a:t>Scan of the Reflective Testing Rig</a:t>
            </a:r>
          </a:p>
        </p:txBody>
      </p:sp>
      <p:pic>
        <p:nvPicPr>
          <p:cNvPr id="2052" name="Picture 3" descr="C:\Users\Charles Ishee\Documents\Projects\Reflective Cracking\Phase 3\Pre-Test Survey\Closeup01_Inten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2986088"/>
            <a:ext cx="519112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C:\Users\Charles Ishee\Documents\Projects\Reflective Cracking\Phase 3\Pre-Test Survey\IMAG1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087438"/>
            <a:ext cx="468153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Rut Depth </a:t>
            </a:r>
            <a:r>
              <a:rPr lang="en-US" dirty="0" smtClean="0"/>
              <a:t>– </a:t>
            </a:r>
            <a:r>
              <a:rPr lang="en-US" dirty="0" smtClean="0"/>
              <a:t>LFC-1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2709333" y="948267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 smtClean="0">
                <a:solidFill>
                  <a:srgbClr val="C0C0C0"/>
                </a:solidFill>
              </a:rPr>
              <a:t>2-Wheel </a:t>
            </a:r>
            <a:r>
              <a:rPr lang="en-US" b="1" dirty="0" smtClean="0">
                <a:solidFill>
                  <a:srgbClr val="C0C0C0"/>
                </a:solidFill>
              </a:rPr>
              <a:t>Gear Overload</a:t>
            </a:r>
            <a:endParaRPr lang="en-US" b="1" dirty="0">
              <a:solidFill>
                <a:srgbClr val="C0C0C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62" y="1508125"/>
            <a:ext cx="6058688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182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Rut Depth </a:t>
            </a:r>
            <a:r>
              <a:rPr lang="en-US" dirty="0" smtClean="0"/>
              <a:t>– </a:t>
            </a:r>
            <a:r>
              <a:rPr lang="en-US" dirty="0" smtClean="0"/>
              <a:t>LFC-2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2709333" y="948267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 smtClean="0">
                <a:solidFill>
                  <a:srgbClr val="C0C0C0"/>
                </a:solidFill>
              </a:rPr>
              <a:t>4-Wheel </a:t>
            </a:r>
            <a:r>
              <a:rPr lang="en-US" b="1" dirty="0" smtClean="0">
                <a:solidFill>
                  <a:srgbClr val="C0C0C0"/>
                </a:solidFill>
              </a:rPr>
              <a:t>Gear Overload</a:t>
            </a:r>
            <a:endParaRPr lang="en-US" b="1" dirty="0">
              <a:solidFill>
                <a:srgbClr val="C0C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62" y="1508125"/>
            <a:ext cx="6058688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14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Rut Depth </a:t>
            </a:r>
            <a:r>
              <a:rPr lang="en-US" dirty="0" smtClean="0"/>
              <a:t>– </a:t>
            </a:r>
            <a:r>
              <a:rPr lang="en-US" dirty="0" smtClean="0"/>
              <a:t>LFC-3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2709333" y="948267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 smtClean="0">
                <a:solidFill>
                  <a:srgbClr val="C0C0C0"/>
                </a:solidFill>
              </a:rPr>
              <a:t>6-Wheel </a:t>
            </a:r>
            <a:r>
              <a:rPr lang="en-US" b="1" dirty="0" smtClean="0">
                <a:solidFill>
                  <a:srgbClr val="C0C0C0"/>
                </a:solidFill>
              </a:rPr>
              <a:t>Gear Overload</a:t>
            </a:r>
            <a:endParaRPr lang="en-US" b="1" dirty="0">
              <a:solidFill>
                <a:srgbClr val="C0C0C0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62" y="1508125"/>
            <a:ext cx="6058688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356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Surface Rutting – LFC-4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62" y="1508125"/>
            <a:ext cx="6058688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2709333" y="948267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 smtClean="0">
                <a:solidFill>
                  <a:srgbClr val="C0C0C0"/>
                </a:solidFill>
              </a:rPr>
              <a:t>6-Wheel Gear Overload</a:t>
            </a:r>
            <a:endParaRPr lang="en-US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82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Surface Rutting – LFC-5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58" y="1508125"/>
            <a:ext cx="6055497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2709333" y="948267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 smtClean="0">
                <a:solidFill>
                  <a:srgbClr val="C0C0C0"/>
                </a:solidFill>
              </a:rPr>
              <a:t>4-Wheel Gear Overload</a:t>
            </a:r>
            <a:endParaRPr lang="en-US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78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Surface Rutting – LFC-6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58" y="1508125"/>
            <a:ext cx="6055497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2709333" y="948267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 smtClean="0">
                <a:solidFill>
                  <a:srgbClr val="C0C0C0"/>
                </a:solidFill>
              </a:rPr>
              <a:t>2-Wheel Gear Overload</a:t>
            </a:r>
            <a:endParaRPr lang="en-US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78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MDD Rutting Measurement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75" y="1508125"/>
            <a:ext cx="4296462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264920" y="4101981"/>
            <a:ext cx="3435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/>
              <a:t>A-C = Rut in P-154</a:t>
            </a:r>
            <a:br>
              <a:rPr lang="en-US" sz="1600" b="1" dirty="0" smtClean="0"/>
            </a:br>
            <a:r>
              <a:rPr lang="en-US" sz="1600" b="1" dirty="0" smtClean="0"/>
              <a:t>D-F = Rut in P-152 (Subgrade)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>F = Total from surface</a:t>
            </a:r>
          </a:p>
        </p:txBody>
      </p:sp>
    </p:spTree>
    <p:extLst>
      <p:ext uri="{BB962C8B-B14F-4D97-AF65-F5344CB8AC3E}">
        <p14:creationId xmlns:p14="http://schemas.microsoft.com/office/powerpoint/2010/main" val="19754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CC7 Overload Test Objectives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rational overload criteria for flexible pavements.</a:t>
            </a:r>
          </a:p>
          <a:p>
            <a:r>
              <a:rPr lang="en-US" dirty="0" smtClean="0"/>
              <a:t>Consider criteria in terms of:</a:t>
            </a:r>
          </a:p>
          <a:p>
            <a:pPr lvl="1"/>
            <a:r>
              <a:rPr lang="en-US" dirty="0" smtClean="0"/>
              <a:t>Percent by which the ACN of the overloading gear exceeds the reported PCN of the pavement.</a:t>
            </a:r>
          </a:p>
          <a:p>
            <a:pPr lvl="1"/>
            <a:r>
              <a:rPr lang="en-US" dirty="0" smtClean="0"/>
              <a:t>Used pavement life expressed as cumulative damage factor (CDF).</a:t>
            </a:r>
          </a:p>
          <a:p>
            <a:pPr lvl="1"/>
            <a:r>
              <a:rPr lang="en-US" dirty="0" smtClean="0"/>
              <a:t>Effect of overload gear configuration (D, 2D, 3D).</a:t>
            </a:r>
          </a:p>
          <a:p>
            <a:r>
              <a:rPr lang="en-US" dirty="0" smtClean="0"/>
              <a:t>Compare the results to current ICAO standards published in Annex 14.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MDD Rut Accumulation (MDD-11)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0" y="1606431"/>
            <a:ext cx="6828112" cy="41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684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335433" cy="4391025"/>
          </a:xfrm>
        </p:spPr>
        <p:txBody>
          <a:bodyPr/>
          <a:lstStyle/>
          <a:p>
            <a:r>
              <a:rPr lang="en-US" dirty="0" smtClean="0"/>
              <a:t>Observed an increase in the rate of rutting after overload of 0.5 CDF and 130% of PCN. </a:t>
            </a:r>
          </a:p>
          <a:p>
            <a:r>
              <a:rPr lang="en-US" dirty="0" smtClean="0"/>
              <a:t>Number of wheels in overload gear does not appear to have a significant effect on permanent damage for the same ACN or CDF.</a:t>
            </a:r>
          </a:p>
          <a:p>
            <a:r>
              <a:rPr lang="en-US" dirty="0" smtClean="0"/>
              <a:t>MDDs show rutting accumulates primarily in the P-154 </a:t>
            </a:r>
            <a:r>
              <a:rPr lang="en-US" dirty="0" err="1" smtClean="0"/>
              <a:t>subbase</a:t>
            </a:r>
            <a:r>
              <a:rPr lang="en-US" dirty="0" smtClean="0"/>
              <a:t> layer.</a:t>
            </a:r>
          </a:p>
          <a:p>
            <a:r>
              <a:rPr lang="en-US" dirty="0" smtClean="0"/>
              <a:t>We will continue to traffic all test items to failure.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8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ICAO Overload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85333"/>
            <a:ext cx="8050213" cy="4713817"/>
          </a:xfrm>
        </p:spPr>
        <p:txBody>
          <a:bodyPr/>
          <a:lstStyle/>
          <a:p>
            <a:pPr lvl="0"/>
            <a:r>
              <a:rPr lang="en-US" sz="2000" dirty="0">
                <a:solidFill>
                  <a:srgbClr val="000000"/>
                </a:solidFill>
              </a:rPr>
              <a:t>ICAO Annex 14, “Aerodrome Design and Operations,” defines the following overload </a:t>
            </a:r>
            <a:r>
              <a:rPr lang="en-US" sz="2000" dirty="0" smtClean="0">
                <a:solidFill>
                  <a:srgbClr val="000000"/>
                </a:solidFill>
              </a:rPr>
              <a:t>criteria: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for </a:t>
            </a:r>
            <a:r>
              <a:rPr lang="en-US" sz="1800" b="1" dirty="0">
                <a:solidFill>
                  <a:srgbClr val="000000"/>
                </a:solidFill>
              </a:rPr>
              <a:t>flexible</a:t>
            </a:r>
            <a:r>
              <a:rPr lang="en-US" sz="1800" dirty="0">
                <a:solidFill>
                  <a:srgbClr val="000000"/>
                </a:solidFill>
              </a:rPr>
              <a:t> pavements, occasional movements by aircraft with ACN not exceeding </a:t>
            </a:r>
            <a:r>
              <a:rPr lang="en-US" sz="1800" b="1" dirty="0">
                <a:solidFill>
                  <a:srgbClr val="000000"/>
                </a:solidFill>
              </a:rPr>
              <a:t>10 per cent </a:t>
            </a:r>
            <a:r>
              <a:rPr lang="en-US" sz="1800" dirty="0">
                <a:solidFill>
                  <a:srgbClr val="000000"/>
                </a:solidFill>
              </a:rPr>
              <a:t>above the reported PCN should not adversely affect the pavement;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for </a:t>
            </a:r>
            <a:r>
              <a:rPr lang="en-US" sz="1800" b="1" dirty="0">
                <a:solidFill>
                  <a:srgbClr val="000000"/>
                </a:solidFill>
              </a:rPr>
              <a:t>rigid or composite</a:t>
            </a:r>
            <a:r>
              <a:rPr lang="en-US" sz="1800" dirty="0">
                <a:solidFill>
                  <a:srgbClr val="000000"/>
                </a:solidFill>
              </a:rPr>
              <a:t> pavements, in which a rigid pavement layer provides a primary element of the structure, occasional movements by aircraft with ACN not exceeding </a:t>
            </a:r>
            <a:r>
              <a:rPr lang="en-US" sz="1800" b="1" dirty="0">
                <a:solidFill>
                  <a:srgbClr val="000000"/>
                </a:solidFill>
              </a:rPr>
              <a:t>5 per cent </a:t>
            </a:r>
            <a:r>
              <a:rPr lang="en-US" sz="1800" dirty="0">
                <a:solidFill>
                  <a:srgbClr val="000000"/>
                </a:solidFill>
              </a:rPr>
              <a:t>above the reported PCN should not adversely affect the pavement;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the </a:t>
            </a:r>
            <a:r>
              <a:rPr lang="en-US" sz="1800" b="1" dirty="0">
                <a:solidFill>
                  <a:srgbClr val="000000"/>
                </a:solidFill>
              </a:rPr>
              <a:t>annual number of overload movements</a:t>
            </a:r>
            <a:r>
              <a:rPr lang="en-US" sz="1800" dirty="0">
                <a:solidFill>
                  <a:srgbClr val="000000"/>
                </a:solidFill>
              </a:rPr>
              <a:t> should not exceed approximately </a:t>
            </a:r>
            <a:r>
              <a:rPr lang="en-US" sz="1800" b="1" dirty="0">
                <a:solidFill>
                  <a:srgbClr val="000000"/>
                </a:solidFill>
              </a:rPr>
              <a:t>5 per cent </a:t>
            </a:r>
            <a:r>
              <a:rPr lang="en-US" sz="1800" dirty="0">
                <a:solidFill>
                  <a:srgbClr val="000000"/>
                </a:solidFill>
              </a:rPr>
              <a:t>of the total annual aircraft movements.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In addition, overloads should not be allowed on pavements exhibiting distress or failure, or during periods of thaw.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The airport authority should review the pavement condition regularly, and review overload criteria periodically.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CC7 Test Item Layout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087" y="1508125"/>
            <a:ext cx="7128639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CC7 Overload Test Items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4093633" cy="4391025"/>
          </a:xfrm>
        </p:spPr>
        <p:txBody>
          <a:bodyPr/>
          <a:lstStyle/>
          <a:p>
            <a:r>
              <a:rPr lang="en-US" sz="1600" dirty="0"/>
              <a:t>40-ft. (12.2-m) test items separated by 10-ft. (3 m) transitions.</a:t>
            </a:r>
          </a:p>
          <a:p>
            <a:r>
              <a:rPr lang="en-US" sz="1600" dirty="0" smtClean="0"/>
              <a:t>CBR 5 (subgrade category C)</a:t>
            </a:r>
          </a:p>
          <a:p>
            <a:r>
              <a:rPr lang="en-US" sz="1600" dirty="0" smtClean="0"/>
              <a:t>All 6 test items have the same structure.</a:t>
            </a:r>
          </a:p>
          <a:p>
            <a:r>
              <a:rPr lang="en-US" sz="1600" dirty="0" smtClean="0"/>
              <a:t>Thin HMA sections represent GA airports receiving occasional overload operations.</a:t>
            </a:r>
          </a:p>
          <a:p>
            <a:pPr lvl="1"/>
            <a:r>
              <a:rPr lang="en-US" sz="1400" dirty="0" smtClean="0"/>
              <a:t>3 in. P-401</a:t>
            </a:r>
          </a:p>
          <a:p>
            <a:pPr lvl="1"/>
            <a:r>
              <a:rPr lang="en-US" sz="1400" dirty="0" smtClean="0"/>
              <a:t>6 in. P-209</a:t>
            </a:r>
          </a:p>
          <a:p>
            <a:r>
              <a:rPr lang="en-US" sz="1600" dirty="0" smtClean="0"/>
              <a:t>P-154 thickness designed to give nominal PCN = 35/F/C. </a:t>
            </a:r>
          </a:p>
          <a:p>
            <a:pPr lvl="1"/>
            <a:r>
              <a:rPr lang="en-US" sz="1400" dirty="0"/>
              <a:t>A</a:t>
            </a:r>
            <a:r>
              <a:rPr lang="en-US" sz="1400" dirty="0" smtClean="0"/>
              <a:t>ssumed “lifetime” traffic of 27,000 passes of NAPTF 72,000-lb. dual gear (36,000 lbs. per wheel).</a:t>
            </a:r>
          </a:p>
          <a:p>
            <a:pPr lvl="1"/>
            <a:r>
              <a:rPr lang="en-US" sz="1400" dirty="0" smtClean="0"/>
              <a:t>Use COMFAA 3.0 to compute PCN.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463" y="1508125"/>
            <a:ext cx="29024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Layout (LFC1-S)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58" y="1399232"/>
            <a:ext cx="5682946" cy="446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5867400" y="1676400"/>
            <a:ext cx="309880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TSG – Transverse Strain Gage</a:t>
            </a:r>
          </a:p>
          <a:p>
            <a:pPr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LSG – Longitudinal Strain Gage</a:t>
            </a:r>
          </a:p>
          <a:p>
            <a:pPr>
              <a:buFontTx/>
              <a:buNone/>
            </a:pPr>
            <a:r>
              <a:rPr lang="en-US" sz="1400" b="1" dirty="0" smtClean="0">
                <a:solidFill>
                  <a:srgbClr val="00B0F0"/>
                </a:solidFill>
              </a:rPr>
              <a:t>MDD – Multi-Depth </a:t>
            </a:r>
            <a:r>
              <a:rPr lang="en-US" sz="1400" b="1" dirty="0" err="1" smtClean="0">
                <a:solidFill>
                  <a:srgbClr val="00B0F0"/>
                </a:solidFill>
              </a:rPr>
              <a:t>Deflectometer</a:t>
            </a:r>
            <a:endParaRPr lang="en-US" sz="1400" b="1" dirty="0" smtClean="0">
              <a:solidFill>
                <a:srgbClr val="00B0F0"/>
              </a:solidFill>
            </a:endParaRPr>
          </a:p>
          <a:p>
            <a:pPr>
              <a:buFontTx/>
              <a:buNone/>
            </a:pPr>
            <a:r>
              <a:rPr lang="en-US" sz="1400" b="1" dirty="0" smtClean="0">
                <a:solidFill>
                  <a:srgbClr val="7030A0"/>
                </a:solidFill>
              </a:rPr>
              <a:t>PC – Pressure Cell</a:t>
            </a:r>
          </a:p>
          <a:p>
            <a:pPr>
              <a:buFontTx/>
              <a:buNone/>
            </a:pPr>
            <a:r>
              <a:rPr lang="en-US" sz="1400" b="1" dirty="0" smtClean="0">
                <a:solidFill>
                  <a:srgbClr val="663300"/>
                </a:solidFill>
              </a:rPr>
              <a:t>MS – Moisture Sensor</a:t>
            </a:r>
          </a:p>
          <a:p>
            <a:pPr>
              <a:buFontTx/>
              <a:buNone/>
            </a:pPr>
            <a:r>
              <a:rPr lang="en-US" sz="1400" b="1" dirty="0" smtClean="0">
                <a:solidFill>
                  <a:srgbClr val="CC6600"/>
                </a:solidFill>
              </a:rPr>
              <a:t>SS – Suction Sensor</a:t>
            </a:r>
          </a:p>
          <a:p>
            <a:pPr>
              <a:buFontTx/>
              <a:buNone/>
            </a:pPr>
            <a:r>
              <a:rPr lang="en-US" sz="1400" b="1" dirty="0" smtClean="0">
                <a:solidFill>
                  <a:srgbClr val="339933"/>
                </a:solidFill>
              </a:rPr>
              <a:t>T – Thermocouple </a:t>
            </a:r>
            <a:endParaRPr lang="en-US" sz="1400" b="1" dirty="0">
              <a:solidFill>
                <a:srgbClr val="3399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Test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467" y="1508125"/>
            <a:ext cx="4180947" cy="439102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ACN-Based Overload Test Items: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 smtClean="0"/>
              <a:t>Traffic </a:t>
            </a:r>
            <a:r>
              <a:rPr lang="en-US" sz="1200" dirty="0"/>
              <a:t>at “normal” load (D-36) until </a:t>
            </a:r>
            <a:r>
              <a:rPr lang="en-US" sz="1200" dirty="0" smtClean="0"/>
              <a:t>rate of rut depth accumulation (RRDA) stabilizes*.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 smtClean="0"/>
              <a:t>Increase load to 110% PCN. Traffic until RRDA stabilizes, but not more than 1350 passes (5% lifetime traffic).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 smtClean="0"/>
              <a:t>Resume traffic at normal load. Observe any change in RRDA or other responses (MDD, strain).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 smtClean="0"/>
              <a:t>Increase load to 120% PCN and traffic until RRDA stabilizes.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 smtClean="0"/>
              <a:t>Repeat steps 3 &amp; 4 following the overload schedule. Continue until failure is observed.</a:t>
            </a:r>
          </a:p>
          <a:p>
            <a:pPr marL="800100" lvl="1" indent="-342900">
              <a:buFont typeface="+mj-lt"/>
              <a:buAutoNum type="arabicPeriod"/>
            </a:pPr>
            <a:endParaRPr lang="en-US" sz="1200" dirty="0"/>
          </a:p>
          <a:p>
            <a:pPr marL="800100" lvl="1" indent="-342900">
              <a:buFont typeface="+mj-lt"/>
              <a:buAutoNum type="arabicPeriod"/>
            </a:pPr>
            <a:endParaRPr lang="en-US" sz="1200" dirty="0" smtClean="0"/>
          </a:p>
          <a:p>
            <a:pPr marL="457200" lvl="1" indent="0">
              <a:buNone/>
            </a:pPr>
            <a:r>
              <a:rPr lang="en-US" sz="1200" dirty="0"/>
              <a:t>* </a:t>
            </a:r>
            <a:r>
              <a:rPr lang="en-US" sz="1200" dirty="0" smtClean="0"/>
              <a:t>“Stable</a:t>
            </a:r>
            <a:r>
              <a:rPr lang="en-US" sz="1200" dirty="0"/>
              <a:t>” is defined as an approximately constant rate of total rut depth accumulation with applied passes, following any initial shakedown phase.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6478" y="1524001"/>
            <a:ext cx="4463522" cy="450426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CDF-Based Overload Test Items: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 smtClean="0"/>
              <a:t>Traffic </a:t>
            </a:r>
            <a:r>
              <a:rPr lang="en-US" sz="1200" dirty="0"/>
              <a:t>at “normal” load (D-36) until rate of rut depth accumulation (RRDA</a:t>
            </a:r>
            <a:r>
              <a:rPr lang="en-US" sz="1200" dirty="0" smtClean="0"/>
              <a:t>) stabilizes*.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 smtClean="0"/>
              <a:t>Apply one wander pattern at overload designed to consume CDF = 0.1.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/>
              <a:t>Resume traffic at normal load. Observe any change in RRDA or other responses (MDD, strain</a:t>
            </a:r>
            <a:r>
              <a:rPr lang="en-US" sz="1200" dirty="0" smtClean="0"/>
              <a:t>).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Apply one wander pattern at overload designed to consume CDF =</a:t>
            </a:r>
            <a:r>
              <a:rPr lang="en-US" sz="1200" dirty="0" smtClean="0">
                <a:solidFill>
                  <a:srgbClr val="FF0000"/>
                </a:solidFill>
              </a:rPr>
              <a:t>0.25</a:t>
            </a:r>
            <a:r>
              <a:rPr lang="en-US" sz="1200" dirty="0">
                <a:solidFill>
                  <a:srgbClr val="FF0000"/>
                </a:solidFill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Resume traffic at normal load. Observe any change in RRDA or other responses (MDD, strain</a:t>
            </a:r>
            <a:r>
              <a:rPr lang="en-US" sz="1200" dirty="0" smtClean="0">
                <a:solidFill>
                  <a:srgbClr val="FF0000"/>
                </a:solidFill>
              </a:rPr>
              <a:t>).</a:t>
            </a:r>
            <a:endParaRPr lang="en-US" sz="1200" dirty="0">
              <a:solidFill>
                <a:srgbClr val="FF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 smtClean="0"/>
              <a:t>Apply one wander pattern at overload designed to consume CDF =0.5.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/>
              <a:t>Resume traffic at normal load. Observe any change in RRDA or other responses (MDD, strain</a:t>
            </a:r>
            <a:r>
              <a:rPr lang="en-US" sz="1200" dirty="0" smtClean="0"/>
              <a:t>).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/>
              <a:t>Apply one wander pattern at overload designed to consume CDF </a:t>
            </a:r>
            <a:r>
              <a:rPr lang="en-US" sz="1200" dirty="0" smtClean="0"/>
              <a:t>=1.0.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 smtClean="0"/>
              <a:t>If Step 6 does not fail the test item</a:t>
            </a:r>
            <a:r>
              <a:rPr lang="en-US" sz="1200" dirty="0"/>
              <a:t>, return to </a:t>
            </a:r>
            <a:r>
              <a:rPr lang="en-US" sz="1200" dirty="0" smtClean="0"/>
              <a:t>normal load(dual</a:t>
            </a:r>
            <a:r>
              <a:rPr lang="en-US" sz="1200" dirty="0"/>
              <a:t>) and traffic until the pavement behavior stabilizes or failure is observed</a:t>
            </a:r>
            <a:r>
              <a:rPr lang="en-US" sz="12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 smtClean="0"/>
              <a:t>Repeat Steps </a:t>
            </a:r>
            <a:r>
              <a:rPr lang="en-US" sz="1200" dirty="0" smtClean="0">
                <a:solidFill>
                  <a:srgbClr val="FF0000"/>
                </a:solidFill>
              </a:rPr>
              <a:t>8</a:t>
            </a:r>
            <a:r>
              <a:rPr lang="en-US" sz="1200" dirty="0" smtClean="0"/>
              <a:t> and </a:t>
            </a:r>
            <a:r>
              <a:rPr lang="en-US" sz="1200" dirty="0" smtClean="0">
                <a:solidFill>
                  <a:srgbClr val="FF0000"/>
                </a:solidFill>
              </a:rPr>
              <a:t>9</a:t>
            </a:r>
            <a:r>
              <a:rPr lang="en-US" sz="1200" dirty="0" smtClean="0"/>
              <a:t> until failure.</a:t>
            </a:r>
            <a:endParaRPr lang="en-US" sz="1200" dirty="0"/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 Schedules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0491155"/>
              </p:ext>
            </p:extLst>
          </p:nvPr>
        </p:nvGraphicFramePr>
        <p:xfrm>
          <a:off x="495300" y="2548091"/>
          <a:ext cx="3948113" cy="3185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9748"/>
                <a:gridCol w="842585"/>
                <a:gridCol w="722216"/>
                <a:gridCol w="762339"/>
                <a:gridCol w="1051225"/>
              </a:tblGrid>
              <a:tr h="128394">
                <a:tc gridSpan="5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Both"/>
                      </a:pPr>
                      <a:r>
                        <a:rPr lang="en-US" sz="1100" dirty="0">
                          <a:effectLst/>
                        </a:rPr>
                        <a:t>ACN Criterion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Gear Type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Overload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ACN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Passes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Wheel Load, lbs.</a:t>
                      </a:r>
                      <a:r>
                        <a:rPr lang="en-US" sz="1100" baseline="30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</a:tr>
              <a:tr h="128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100% PCN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35.02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36,000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</a:tr>
              <a:tr h="128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D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110% PCN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38.38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N/A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39,000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</a:tr>
              <a:tr h="128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D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119% PCN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41.82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N/A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42,000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</a:tr>
              <a:tr h="128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D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126% PCN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44.14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44,000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</a:tr>
              <a:tr h="128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D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146% PCN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51.26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</a:rPr>
                        <a:t>N/A</a:t>
                      </a:r>
                      <a:endParaRPr lang="en-US" sz="110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</a:rPr>
                        <a:t>50,000</a:t>
                      </a:r>
                      <a:endParaRPr lang="en-US" sz="110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</a:tr>
              <a:tr h="128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</a:rPr>
                        <a:t>D</a:t>
                      </a:r>
                      <a:endParaRPr lang="en-US" sz="110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164% PCN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57.56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55,000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</a:tr>
              <a:tr h="128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2D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110% PCN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38.63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35,500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</a:tr>
              <a:tr h="128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2D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121% PCN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42.44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N/A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38,000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</a:tr>
              <a:tr h="128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2D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130% PCN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45.65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40,000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</a:tr>
              <a:tr h="128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2D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149% PCN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</a:rPr>
                        <a:t>52.31</a:t>
                      </a:r>
                      <a:endParaRPr lang="en-US" sz="110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</a:rPr>
                        <a:t>N/A</a:t>
                      </a:r>
                      <a:endParaRPr lang="en-US" sz="110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</a:rPr>
                        <a:t>44,000</a:t>
                      </a:r>
                      <a:endParaRPr lang="en-US" sz="110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</a:tr>
              <a:tr h="128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</a:rPr>
                        <a:t>2D</a:t>
                      </a:r>
                      <a:endParaRPr lang="en-US" sz="110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175% PCN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61.30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49,000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</a:tr>
              <a:tr h="128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3D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111% PCN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38.71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N/A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34,500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</a:tr>
              <a:tr h="128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3D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120% PCN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42.06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36,500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</a:tr>
              <a:tr h="128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3D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130% PCN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45.56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N/A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38,500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</a:tr>
              <a:tr h="128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3D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</a:rPr>
                        <a:t>148% PCN</a:t>
                      </a:r>
                      <a:endParaRPr lang="en-US" sz="110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</a:rPr>
                        <a:t>51.91</a:t>
                      </a:r>
                      <a:endParaRPr lang="en-US" sz="110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</a:rPr>
                        <a:t>N/A</a:t>
                      </a:r>
                      <a:endParaRPr lang="en-US" sz="110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42,000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</a:tr>
              <a:tr h="128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</a:rPr>
                        <a:t>3D</a:t>
                      </a:r>
                      <a:endParaRPr lang="en-US" sz="110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171% PCN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59.76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46,000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48" marR="48148" marT="0" marB="0"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7444543"/>
              </p:ext>
            </p:extLst>
          </p:nvPr>
        </p:nvGraphicFramePr>
        <p:xfrm>
          <a:off x="4639732" y="2551176"/>
          <a:ext cx="4252912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733"/>
                <a:gridCol w="907634"/>
                <a:gridCol w="777972"/>
                <a:gridCol w="821192"/>
                <a:gridCol w="1132381"/>
              </a:tblGrid>
              <a:tr h="128446">
                <a:tc gridSpan="5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Both"/>
                      </a:pPr>
                      <a:r>
                        <a:rPr lang="en-US" sz="1100" dirty="0">
                          <a:effectLst/>
                        </a:rPr>
                        <a:t>CDF Criterion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Gear Type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Overload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ACN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Passes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Wheel Load, lbs.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</a:tr>
              <a:tr h="128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D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CDF = 0.09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N/A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66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  <a:effectLst/>
                        </a:rPr>
                        <a:t>(1 wander)</a:t>
                      </a:r>
                      <a:endParaRPr lang="en-US" sz="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46,000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</a:tr>
              <a:tr h="128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C00000"/>
                          </a:solidFill>
                          <a:effectLst/>
                        </a:rPr>
                        <a:t>D</a:t>
                      </a:r>
                      <a:r>
                        <a:rPr lang="en-US" sz="1100" b="1" dirty="0" smtClean="0">
                          <a:solidFill>
                            <a:srgbClr val="C00000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US" sz="11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C00000"/>
                          </a:solidFill>
                          <a:effectLst/>
                        </a:rPr>
                        <a:t>CDF = </a:t>
                      </a:r>
                      <a:r>
                        <a:rPr lang="en-US" sz="1100" b="0" dirty="0" smtClean="0">
                          <a:solidFill>
                            <a:srgbClr val="C00000"/>
                          </a:solidFill>
                          <a:effectLst/>
                        </a:rPr>
                        <a:t>0.25</a:t>
                      </a:r>
                      <a:endParaRPr lang="en-US" sz="1100" b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C00000"/>
                          </a:solidFill>
                          <a:effectLst/>
                        </a:rPr>
                        <a:t>N/A</a:t>
                      </a:r>
                      <a:endParaRPr lang="en-US" sz="1100" b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C00000"/>
                          </a:solidFill>
                          <a:effectLst/>
                        </a:rPr>
                        <a:t>66 </a:t>
                      </a:r>
                      <a:r>
                        <a:rPr lang="en-US" sz="800" b="0" dirty="0">
                          <a:solidFill>
                            <a:srgbClr val="C00000"/>
                          </a:solidFill>
                          <a:effectLst/>
                        </a:rPr>
                        <a:t>(1 wander)</a:t>
                      </a:r>
                      <a:endParaRPr lang="en-US" sz="800" b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C00000"/>
                          </a:solidFill>
                          <a:effectLst/>
                        </a:rPr>
                        <a:t>52,000</a:t>
                      </a:r>
                      <a:endParaRPr lang="en-US" sz="1100" b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</a:tr>
              <a:tr h="128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D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CDF = 0.49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66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  <a:effectLst/>
                        </a:rPr>
                        <a:t>(1 wander)</a:t>
                      </a:r>
                      <a:endParaRPr lang="en-US" sz="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57,000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</a:tr>
              <a:tr h="128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</a:rPr>
                        <a:t>D</a:t>
                      </a:r>
                      <a:endParaRPr lang="en-US" sz="110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CDF = 0.98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66 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  <a:effectLst/>
                        </a:rPr>
                        <a:t>(1 wander)</a:t>
                      </a:r>
                      <a:endParaRPr lang="en-US" sz="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62,500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</a:tr>
              <a:tr h="128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2D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CDF = 0.10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N/A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66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  <a:effectLst/>
                        </a:rPr>
                        <a:t>(1 wander)</a:t>
                      </a:r>
                      <a:endParaRPr lang="en-US" sz="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40,500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</a:tr>
              <a:tr h="128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2D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CDF = 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0.25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66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  <a:effectLst/>
                        </a:rPr>
                        <a:t>(1 wander)</a:t>
                      </a:r>
                      <a:endParaRPr lang="en-US" sz="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45,500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</a:tr>
              <a:tr h="128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2D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CDF = 0.51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66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  <a:effectLst/>
                        </a:rPr>
                        <a:t>(1 wander)</a:t>
                      </a:r>
                      <a:endParaRPr lang="en-US" sz="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50,000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</a:tr>
              <a:tr h="128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2D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CDF = 0.98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66 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  <a:effectLst/>
                        </a:rPr>
                        <a:t>(1 wander)</a:t>
                      </a:r>
                      <a:endParaRPr lang="en-US" sz="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54,500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</a:tr>
              <a:tr h="128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3D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CDF = 0.10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66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  <a:effectLst/>
                        </a:rPr>
                        <a:t>(1 wander)</a:t>
                      </a:r>
                      <a:endParaRPr lang="en-US" sz="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effectLst/>
                        </a:rPr>
                        <a:t>37,000</a:t>
                      </a:r>
                      <a:endParaRPr lang="en-US" sz="110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</a:tr>
              <a:tr h="128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3D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CDF = 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0.25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66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  <a:effectLst/>
                        </a:rPr>
                        <a:t>(1 wander)</a:t>
                      </a:r>
                      <a:endParaRPr lang="en-US" sz="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41,500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</a:tr>
              <a:tr h="128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3D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CDF = 0.51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66 </a:t>
                      </a:r>
                      <a:r>
                        <a:rPr lang="en-US" sz="800" dirty="0">
                          <a:solidFill>
                            <a:srgbClr val="C00000"/>
                          </a:solidFill>
                          <a:effectLst/>
                        </a:rPr>
                        <a:t>(1 wander)</a:t>
                      </a:r>
                      <a:endParaRPr lang="en-US" sz="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45,500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</a:tr>
              <a:tr h="128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3D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CDF = 1.06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66 </a:t>
                      </a:r>
                      <a:r>
                        <a:rPr lang="en-US" sz="800" dirty="0">
                          <a:solidFill>
                            <a:srgbClr val="0070C0"/>
                          </a:solidFill>
                          <a:effectLst/>
                        </a:rPr>
                        <a:t>(1 wander)</a:t>
                      </a:r>
                      <a:endParaRPr lang="en-US" sz="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50,000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67" marR="48167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 bwMode="auto">
          <a:xfrm>
            <a:off x="508000" y="1921933"/>
            <a:ext cx="391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/>
              <a:t>ACN-Based Overload Test Items LFC S-1, 2, 3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4690534" y="1921933"/>
            <a:ext cx="391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/>
              <a:t>CDF-Based Overload Test Items LFC S-3, 4, 5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4690534" y="5063067"/>
            <a:ext cx="39116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100" baseline="30000" dirty="0" smtClean="0"/>
              <a:t>1</a:t>
            </a:r>
            <a:r>
              <a:rPr lang="en-US" sz="1100" dirty="0" smtClean="0"/>
              <a:t>Based on COMFAA 3.0</a:t>
            </a:r>
          </a:p>
          <a:p>
            <a:pPr>
              <a:buFontTx/>
              <a:buNone/>
            </a:pPr>
            <a:r>
              <a:rPr lang="en-US" sz="1100" baseline="30000" dirty="0" smtClean="0"/>
              <a:t>2</a:t>
            </a:r>
            <a:r>
              <a:rPr lang="en-US" sz="1100" dirty="0" smtClean="0"/>
              <a:t>Based on FAARFIELD 1.4</a:t>
            </a:r>
          </a:p>
          <a:p>
            <a:pPr>
              <a:buFontTx/>
              <a:buNone/>
            </a:pPr>
            <a:r>
              <a:rPr lang="en-US" sz="1100" dirty="0" smtClean="0"/>
              <a:t>Wheel loads are adjusted to the nearest 500 lbs. due to vehicle limitations.</a:t>
            </a:r>
            <a:endParaRPr lang="en-US" sz="1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 bwMode="auto">
          <a:xfrm>
            <a:off x="508000" y="1202267"/>
            <a:ext cx="586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C00000"/>
                </a:solidFill>
                <a:sym typeface="Wingdings"/>
              </a:rPr>
              <a:t> </a:t>
            </a:r>
            <a:r>
              <a:rPr lang="en-US" sz="1800" b="1" dirty="0" smtClean="0">
                <a:sym typeface="Wingdings"/>
              </a:rPr>
              <a:t>Indicates that overload has been completed.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211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CC7 Overload Test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Full-Scale Testing - Overload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871596"/>
              </p:ext>
            </p:extLst>
          </p:nvPr>
        </p:nvGraphicFramePr>
        <p:xfrm>
          <a:off x="579491" y="1307570"/>
          <a:ext cx="7912576" cy="458724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758242"/>
                <a:gridCol w="1032933"/>
                <a:gridCol w="1066626"/>
                <a:gridCol w="855307"/>
                <a:gridCol w="1312572"/>
                <a:gridCol w="1312572"/>
                <a:gridCol w="1574324"/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Test Phase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Dates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Vehicle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Test Items  LFC1-S – LFC3-S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Test Items  LFC4-S – LFC6-S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Description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Passes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Wanders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Passes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Passes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10/6/14 –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    10/16/14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1-924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1-14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1-924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1-924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Initial normal load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10/20/14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924-990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925-990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 CDF Overload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10/21/14 –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    10/28/14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991-1650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16-25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925-1584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 ACN Overload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10/29/14 –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    11/13/14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1650-3168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26-48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1585-3102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991-2508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Resume Normal Load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11/17/14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3169-3234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49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2509-2574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0.25 CDF Overload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11/17/14 –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    11/25/14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3235-4224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50-64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3103-4092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20% ACN Overload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12/2/14 –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    12/4/14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4225-4752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65-72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4092-4620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2574-3102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Resume Normal Load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12/4/14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Test suspended  until </a:t>
                      </a:r>
                      <a:r>
                        <a:rPr lang="en-US" sz="1100" dirty="0" smtClean="0">
                          <a:effectLst/>
                        </a:rPr>
                        <a:t>June </a:t>
                      </a:r>
                      <a:r>
                        <a:rPr lang="en-US" sz="1100" dirty="0">
                          <a:effectLst/>
                        </a:rPr>
                        <a:t>2015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</a:rPr>
                        <a:t>6</a:t>
                      </a:r>
                      <a:endParaRPr lang="en-US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6/15/15 – </a:t>
                      </a:r>
                      <a:b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</a:b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     6/22/15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4753-5544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73-84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4621-5412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3103-3894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Resume Normal Load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</a:rPr>
                        <a:t>7</a:t>
                      </a:r>
                      <a:endParaRPr lang="en-US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6/29/15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5545-5610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85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-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3895-3960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0.50 CDF Overload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6/29/15 –</a:t>
                      </a:r>
                      <a:b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</a:b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     7/6/15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5611-6468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86-98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5413-6270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-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30% ACN Overload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</a:rPr>
                        <a:t>8</a:t>
                      </a:r>
                      <a:endParaRPr lang="en-US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7/8/15 –</a:t>
                      </a:r>
                      <a:b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</a:b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     8/10/15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6468-8778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99-133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6271-8580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3961-6270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Resume Normal Load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8778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133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8580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6270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474133" y="838199"/>
            <a:ext cx="51477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C0C0C0"/>
                </a:solidFill>
              </a:rPr>
              <a:t>As of August 10, 2015</a:t>
            </a:r>
            <a:endParaRPr lang="en-US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DECA8D-D510-47D1-921F-EE9397EE8DBD}"/>
</file>

<file path=customXml/itemProps2.xml><?xml version="1.0" encoding="utf-8"?>
<ds:datastoreItem xmlns:ds="http://schemas.openxmlformats.org/officeDocument/2006/customXml" ds:itemID="{7D43E824-A93B-46EA-879F-9131CD7BF179}"/>
</file>

<file path=customXml/itemProps3.xml><?xml version="1.0" encoding="utf-8"?>
<ds:datastoreItem xmlns:ds="http://schemas.openxmlformats.org/officeDocument/2006/customXml" ds:itemID="{990D3407-7EA8-402F-A28E-D13978CF648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4045</TotalTime>
  <Words>1625</Words>
  <Application>Microsoft Office PowerPoint</Application>
  <PresentationFormat>On-screen Show (4:3)</PresentationFormat>
  <Paragraphs>436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1_Custom Design</vt:lpstr>
      <vt:lpstr>2_Custom Design</vt:lpstr>
      <vt:lpstr>Full-Scale Testing</vt:lpstr>
      <vt:lpstr>CC7 Overload Test Objectives</vt:lpstr>
      <vt:lpstr>Current ICAO Overload Criteria</vt:lpstr>
      <vt:lpstr>CC7 Test Item Layout</vt:lpstr>
      <vt:lpstr>CC7 Overload Test Items</vt:lpstr>
      <vt:lpstr>Instrumentation Layout (LFC1-S)</vt:lpstr>
      <vt:lpstr>General Test Procedures</vt:lpstr>
      <vt:lpstr>Overload Schedules</vt:lpstr>
      <vt:lpstr>CC7 Overload Test Summary</vt:lpstr>
      <vt:lpstr>Rut Depth Monitoring</vt:lpstr>
      <vt:lpstr>Rut Depth Monitoring</vt:lpstr>
      <vt:lpstr>Ultra-high Speed Laser Scanner</vt:lpstr>
      <vt:lpstr>Average Rut Depth – LFC-1</vt:lpstr>
      <vt:lpstr>Average Rut Depth – LFC-2</vt:lpstr>
      <vt:lpstr>Average Rut Depth – LFC-3</vt:lpstr>
      <vt:lpstr>Rate of Surface Rutting – LFC-4</vt:lpstr>
      <vt:lpstr>Rate of Surface Rutting – LFC-5</vt:lpstr>
      <vt:lpstr>Rate of Surface Rutting – LFC-6</vt:lpstr>
      <vt:lpstr>MDD Rutting Measurement</vt:lpstr>
      <vt:lpstr>MDD Rut Accumulation (MDD-11)</vt:lpstr>
      <vt:lpstr>Preliminary Observations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Brill, David (FAA)</cp:lastModifiedBy>
  <cp:revision>201</cp:revision>
  <cp:lastPrinted>2015-04-08T12:46:56Z</cp:lastPrinted>
  <dcterms:created xsi:type="dcterms:W3CDTF">2005-01-28T20:32:53Z</dcterms:created>
  <dcterms:modified xsi:type="dcterms:W3CDTF">2015-08-10T16:36:57Z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