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3.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256" r:id="rId2"/>
    <p:sldId id="357" r:id="rId3"/>
    <p:sldId id="362" r:id="rId4"/>
    <p:sldId id="383" r:id="rId5"/>
    <p:sldId id="363" r:id="rId6"/>
    <p:sldId id="385" r:id="rId7"/>
    <p:sldId id="384" r:id="rId8"/>
    <p:sldId id="356" r:id="rId9"/>
    <p:sldId id="358" r:id="rId10"/>
    <p:sldId id="359" r:id="rId11"/>
    <p:sldId id="364" r:id="rId12"/>
    <p:sldId id="366" r:id="rId13"/>
    <p:sldId id="367" r:id="rId14"/>
    <p:sldId id="374" r:id="rId15"/>
    <p:sldId id="375" r:id="rId16"/>
    <p:sldId id="376" r:id="rId17"/>
    <p:sldId id="380" r:id="rId18"/>
    <p:sldId id="386" r:id="rId19"/>
    <p:sldId id="387" r:id="rId20"/>
    <p:sldId id="388" r:id="rId21"/>
    <p:sldId id="389" r:id="rId22"/>
    <p:sldId id="390" r:id="rId23"/>
    <p:sldId id="381" r:id="rId24"/>
    <p:sldId id="382" r:id="rId25"/>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15" autoAdjust="0"/>
    <p:restoredTop sz="95827" autoAdjust="0"/>
  </p:normalViewPr>
  <p:slideViewPr>
    <p:cSldViewPr>
      <p:cViewPr>
        <p:scale>
          <a:sx n="100" d="100"/>
          <a:sy n="100" d="100"/>
        </p:scale>
        <p:origin x="-3810" y="-1302"/>
      </p:cViewPr>
      <p:guideLst>
        <p:guide orient="horz" pos="2160"/>
        <p:guide pos="2880"/>
      </p:guideLst>
    </p:cSldViewPr>
  </p:slideViewPr>
  <p:notesTextViewPr>
    <p:cViewPr>
      <p:scale>
        <a:sx n="1" d="1"/>
        <a:sy n="1" d="1"/>
      </p:scale>
      <p:origin x="0" y="0"/>
    </p:cViewPr>
  </p:notesTextViewPr>
  <p:sorterViewPr>
    <p:cViewPr>
      <p:scale>
        <a:sx n="100" d="100"/>
        <a:sy n="100" d="100"/>
      </p:scale>
      <p:origin x="0" y="78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076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0760"/>
          </a:xfrm>
          <a:prstGeom prst="rect">
            <a:avLst/>
          </a:prstGeom>
        </p:spPr>
        <p:txBody>
          <a:bodyPr vert="horz" lIns="91440" tIns="45720" rIns="91440" bIns="45720" rtlCol="0"/>
          <a:lstStyle>
            <a:lvl1pPr algn="r">
              <a:defRPr sz="1200"/>
            </a:lvl1pPr>
          </a:lstStyle>
          <a:p>
            <a:fld id="{829223C8-5B9D-4191-884D-CDA0648A6A9E}" type="datetimeFigureOut">
              <a:rPr lang="en-US" smtClean="0"/>
              <a:t>8/10/2015</a:t>
            </a:fld>
            <a:endParaRPr lang="en-US"/>
          </a:p>
        </p:txBody>
      </p:sp>
      <p:sp>
        <p:nvSpPr>
          <p:cNvPr id="4" name="Footer Placeholder 3"/>
          <p:cNvSpPr>
            <a:spLocks noGrp="1"/>
          </p:cNvSpPr>
          <p:nvPr>
            <p:ph type="ftr" sz="quarter" idx="2"/>
          </p:nvPr>
        </p:nvSpPr>
        <p:spPr>
          <a:xfrm>
            <a:off x="1" y="6658443"/>
            <a:ext cx="4029282" cy="35076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3"/>
            <a:ext cx="4029282" cy="350760"/>
          </a:xfrm>
          <a:prstGeom prst="rect">
            <a:avLst/>
          </a:prstGeom>
        </p:spPr>
        <p:txBody>
          <a:bodyPr vert="horz" lIns="91440" tIns="45720" rIns="91440" bIns="45720" rtlCol="0" anchor="b"/>
          <a:lstStyle>
            <a:lvl1pPr algn="r">
              <a:defRPr sz="1200"/>
            </a:lvl1pPr>
          </a:lstStyle>
          <a:p>
            <a:fld id="{90B444DC-0AD9-4E69-A29E-2F097AA75505}" type="slidenum">
              <a:rPr lang="en-US" smtClean="0"/>
              <a:t>‹#›</a:t>
            </a:fld>
            <a:endParaRPr lang="en-US"/>
          </a:p>
        </p:txBody>
      </p:sp>
    </p:spTree>
    <p:extLst>
      <p:ext uri="{BB962C8B-B14F-4D97-AF65-F5344CB8AC3E}">
        <p14:creationId xmlns:p14="http://schemas.microsoft.com/office/powerpoint/2010/main" val="3036643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A76567FB-BDFE-4A7C-844A-CE264A6FCBB8}" type="datetimeFigureOut">
              <a:rPr lang="en-US" smtClean="0"/>
              <a:t>8/10/2015</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E5693960-43D9-4986-9132-1195DAAE8FDB}" type="slidenum">
              <a:rPr lang="en-US" smtClean="0"/>
              <a:t>‹#›</a:t>
            </a:fld>
            <a:endParaRPr lang="en-US"/>
          </a:p>
        </p:txBody>
      </p:sp>
    </p:spTree>
    <p:extLst>
      <p:ext uri="{BB962C8B-B14F-4D97-AF65-F5344CB8AC3E}">
        <p14:creationId xmlns:p14="http://schemas.microsoft.com/office/powerpoint/2010/main" val="1148332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50A7304-BC3F-4B97-9B4C-92102E479A83}" type="slidenum">
              <a:rPr lang="en-US"/>
              <a:pPr/>
              <a:t>2</a:t>
            </a:fld>
            <a:endParaRPr lang="en-US"/>
          </a:p>
        </p:txBody>
      </p:sp>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50A7304-BC3F-4B97-9B4C-92102E479A83}" type="slidenum">
              <a:rPr lang="en-US"/>
              <a:pPr/>
              <a:t>13</a:t>
            </a:fld>
            <a:endParaRPr lang="en-US"/>
          </a:p>
        </p:txBody>
      </p:sp>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50A7304-BC3F-4B97-9B4C-92102E479A83}" type="slidenum">
              <a:rPr lang="en-US"/>
              <a:pPr/>
              <a:t>14</a:t>
            </a:fld>
            <a:endParaRPr lang="en-US"/>
          </a:p>
        </p:txBody>
      </p:sp>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50A7304-BC3F-4B97-9B4C-92102E479A83}" type="slidenum">
              <a:rPr lang="en-US"/>
              <a:pPr/>
              <a:t>15</a:t>
            </a:fld>
            <a:endParaRPr lang="en-US"/>
          </a:p>
        </p:txBody>
      </p:sp>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50A7304-BC3F-4B97-9B4C-92102E479A83}" type="slidenum">
              <a:rPr lang="en-US"/>
              <a:pPr/>
              <a:t>16</a:t>
            </a:fld>
            <a:endParaRPr lang="en-US"/>
          </a:p>
        </p:txBody>
      </p:sp>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50A7304-BC3F-4B97-9B4C-92102E479A83}" type="slidenum">
              <a:rPr lang="en-US"/>
              <a:pPr/>
              <a:t>17</a:t>
            </a:fld>
            <a:endParaRPr lang="en-US"/>
          </a:p>
        </p:txBody>
      </p:sp>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50A7304-BC3F-4B97-9B4C-92102E479A83}" type="slidenum">
              <a:rPr lang="en-US"/>
              <a:pPr/>
              <a:t>18</a:t>
            </a:fld>
            <a:endParaRPr lang="en-US"/>
          </a:p>
        </p:txBody>
      </p:sp>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50A7304-BC3F-4B97-9B4C-92102E479A83}" type="slidenum">
              <a:rPr lang="en-US"/>
              <a:pPr/>
              <a:t>19</a:t>
            </a:fld>
            <a:endParaRPr lang="en-US"/>
          </a:p>
        </p:txBody>
      </p:sp>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50A7304-BC3F-4B97-9B4C-92102E479A83}" type="slidenum">
              <a:rPr lang="en-US"/>
              <a:pPr/>
              <a:t>20</a:t>
            </a:fld>
            <a:endParaRPr lang="en-US"/>
          </a:p>
        </p:txBody>
      </p:sp>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50A7304-BC3F-4B97-9B4C-92102E479A83}" type="slidenum">
              <a:rPr lang="en-US"/>
              <a:pPr/>
              <a:t>21</a:t>
            </a:fld>
            <a:endParaRPr lang="en-US"/>
          </a:p>
        </p:txBody>
      </p:sp>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50A7304-BC3F-4B97-9B4C-92102E479A83}" type="slidenum">
              <a:rPr lang="en-US"/>
              <a:pPr/>
              <a:t>22</a:t>
            </a:fld>
            <a:endParaRPr lang="en-US"/>
          </a:p>
        </p:txBody>
      </p:sp>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A7E5536-40A8-4C41-8753-50030CE7FAAF}" type="slidenum">
              <a:rPr lang="en-US"/>
              <a:pPr/>
              <a:t>3</a:t>
            </a:fld>
            <a:endParaRPr lang="en-US"/>
          </a:p>
        </p:txBody>
      </p:sp>
      <p:sp>
        <p:nvSpPr>
          <p:cNvPr id="636930" name="Rectangle 2"/>
          <p:cNvSpPr>
            <a:spLocks noGrp="1" noRot="1" noChangeAspect="1" noChangeArrowheads="1" noTextEdit="1"/>
          </p:cNvSpPr>
          <p:nvPr>
            <p:ph type="sldImg"/>
          </p:nvPr>
        </p:nvSpPr>
        <p:spPr>
          <a:xfrm>
            <a:off x="2894013" y="525463"/>
            <a:ext cx="3505200" cy="2628900"/>
          </a:xfrm>
          <a:ln/>
        </p:spPr>
      </p:sp>
      <p:sp>
        <p:nvSpPr>
          <p:cNvPr id="636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50A7304-BC3F-4B97-9B4C-92102E479A83}" type="slidenum">
              <a:rPr lang="en-US"/>
              <a:pPr/>
              <a:t>23</a:t>
            </a:fld>
            <a:endParaRPr lang="en-US"/>
          </a:p>
        </p:txBody>
      </p:sp>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50A7304-BC3F-4B97-9B4C-92102E479A83}" type="slidenum">
              <a:rPr lang="en-US"/>
              <a:pPr/>
              <a:t>24</a:t>
            </a:fld>
            <a:endParaRPr lang="en-US"/>
          </a:p>
        </p:txBody>
      </p:sp>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A7E5536-40A8-4C41-8753-50030CE7FAAF}" type="slidenum">
              <a:rPr lang="en-US"/>
              <a:pPr/>
              <a:t>5</a:t>
            </a:fld>
            <a:endParaRPr lang="en-US"/>
          </a:p>
        </p:txBody>
      </p:sp>
      <p:sp>
        <p:nvSpPr>
          <p:cNvPr id="636930" name="Rectangle 2"/>
          <p:cNvSpPr>
            <a:spLocks noGrp="1" noRot="1" noChangeAspect="1" noChangeArrowheads="1" noTextEdit="1"/>
          </p:cNvSpPr>
          <p:nvPr>
            <p:ph type="sldImg"/>
          </p:nvPr>
        </p:nvSpPr>
        <p:spPr>
          <a:xfrm>
            <a:off x="2894013" y="525463"/>
            <a:ext cx="3505200" cy="2628900"/>
          </a:xfrm>
          <a:ln/>
        </p:spPr>
      </p:sp>
      <p:sp>
        <p:nvSpPr>
          <p:cNvPr id="636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1C5D2EB-18AE-48D4-8C91-B527A2935398}" type="slidenum">
              <a:rPr lang="en-US"/>
              <a:pPr/>
              <a:t>7</a:t>
            </a:fld>
            <a:endParaRPr lang="en-US"/>
          </a:p>
        </p:txBody>
      </p:sp>
      <p:sp>
        <p:nvSpPr>
          <p:cNvPr id="676866" name="Rectangle 2"/>
          <p:cNvSpPr>
            <a:spLocks noGrp="1" noRot="1" noChangeAspect="1" noChangeArrowheads="1" noTextEdit="1"/>
          </p:cNvSpPr>
          <p:nvPr>
            <p:ph type="sldImg"/>
          </p:nvPr>
        </p:nvSpPr>
        <p:spPr>
          <a:ln/>
        </p:spPr>
      </p:sp>
      <p:sp>
        <p:nvSpPr>
          <p:cNvPr id="676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225F4C1-CFC1-4B6E-96D4-6FD60CEE16E1}" type="slidenum">
              <a:rPr lang="en-US"/>
              <a:pPr/>
              <a:t>8</a:t>
            </a:fld>
            <a:endParaRPr lang="en-US"/>
          </a:p>
        </p:txBody>
      </p:sp>
      <p:sp>
        <p:nvSpPr>
          <p:cNvPr id="1083394" name="Rectangle 2"/>
          <p:cNvSpPr>
            <a:spLocks noGrp="1" noRot="1" noChangeAspect="1" noChangeArrowheads="1" noTextEdit="1"/>
          </p:cNvSpPr>
          <p:nvPr>
            <p:ph type="sldImg"/>
          </p:nvPr>
        </p:nvSpPr>
        <p:spPr>
          <a:xfrm>
            <a:off x="2897188" y="527050"/>
            <a:ext cx="3505200" cy="2628900"/>
          </a:xfrm>
          <a:ln/>
        </p:spPr>
      </p:sp>
      <p:sp>
        <p:nvSpPr>
          <p:cNvPr id="1083395" name="Rectangle 3"/>
          <p:cNvSpPr>
            <a:spLocks noGrp="1" noChangeArrowheads="1"/>
          </p:cNvSpPr>
          <p:nvPr>
            <p:ph type="body" idx="1"/>
          </p:nvPr>
        </p:nvSpPr>
        <p:spPr>
          <a:xfrm>
            <a:off x="930713" y="3330421"/>
            <a:ext cx="7434976" cy="3153243"/>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3E55C21-5BB0-47B5-8772-74D3D46E9521}" type="slidenum">
              <a:rPr lang="en-US"/>
              <a:pPr/>
              <a:t>9</a:t>
            </a:fld>
            <a:endParaRPr lang="en-US"/>
          </a:p>
        </p:txBody>
      </p:sp>
      <p:sp>
        <p:nvSpPr>
          <p:cNvPr id="319490" name="Rectangle 2"/>
          <p:cNvSpPr>
            <a:spLocks noGrp="1" noRot="1" noChangeAspect="1" noChangeArrowheads="1" noTextEdit="1"/>
          </p:cNvSpPr>
          <p:nvPr>
            <p:ph type="sldImg"/>
          </p:nvPr>
        </p:nvSpPr>
        <p:spPr>
          <a:ln/>
        </p:spPr>
      </p:sp>
      <p:sp>
        <p:nvSpPr>
          <p:cNvPr id="319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50A7304-BC3F-4B97-9B4C-92102E479A83}" type="slidenum">
              <a:rPr lang="en-US"/>
              <a:pPr/>
              <a:t>10</a:t>
            </a:fld>
            <a:endParaRPr lang="en-US"/>
          </a:p>
        </p:txBody>
      </p:sp>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50A7304-BC3F-4B97-9B4C-92102E479A83}" type="slidenum">
              <a:rPr lang="en-US"/>
              <a:pPr/>
              <a:t>11</a:t>
            </a:fld>
            <a:endParaRPr lang="en-US"/>
          </a:p>
        </p:txBody>
      </p:sp>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50A7304-BC3F-4B97-9B4C-92102E479A83}" type="slidenum">
              <a:rPr lang="en-US"/>
              <a:pPr/>
              <a:t>12</a:t>
            </a:fld>
            <a:endParaRPr lang="en-US"/>
          </a:p>
        </p:txBody>
      </p:sp>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3" name="Picture 2" descr="title_imagery_nologo"/>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userDrawn="1"/>
        </p:nvSpPr>
        <p:spPr bwMode="auto">
          <a:xfrm>
            <a:off x="246063" y="4497388"/>
            <a:ext cx="526097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fontAlgn="base" hangingPunct="1">
              <a:spcBef>
                <a:spcPct val="50000"/>
              </a:spcBef>
              <a:spcAft>
                <a:spcPct val="0"/>
              </a:spcAft>
            </a:pPr>
            <a:r>
              <a:rPr lang="en-US" sz="1600" dirty="0">
                <a:solidFill>
                  <a:srgbClr val="FFFFFF"/>
                </a:solidFill>
                <a:effectLst>
                  <a:outerShdw blurRad="38100" dist="38100" dir="2700000" algn="tl">
                    <a:srgbClr val="000000">
                      <a:alpha val="43137"/>
                    </a:srgbClr>
                  </a:outerShdw>
                </a:effectLst>
              </a:rPr>
              <a:t>Presented to: </a:t>
            </a:r>
            <a:r>
              <a:rPr lang="en-US" sz="1600" dirty="0" smtClean="0">
                <a:solidFill>
                  <a:srgbClr val="FFFFFF"/>
                </a:solidFill>
                <a:effectLst>
                  <a:outerShdw blurRad="38100" dist="38100" dir="2700000" algn="tl">
                    <a:srgbClr val="000000">
                      <a:alpha val="43137"/>
                    </a:srgbClr>
                  </a:outerShdw>
                </a:effectLst>
              </a:rPr>
              <a:t>REDAC</a:t>
            </a:r>
          </a:p>
          <a:p>
            <a:pPr eaLnBrk="1" fontAlgn="base" hangingPunct="1">
              <a:spcBef>
                <a:spcPct val="50000"/>
              </a:spcBef>
              <a:spcAft>
                <a:spcPct val="0"/>
              </a:spcAft>
            </a:pPr>
            <a:r>
              <a:rPr lang="en-US" sz="1600" dirty="0" smtClean="0">
                <a:solidFill>
                  <a:srgbClr val="FFFFFF"/>
                </a:solidFill>
                <a:effectLst>
                  <a:outerShdw blurRad="38100" dist="38100" dir="2700000" algn="tl">
                    <a:srgbClr val="000000">
                      <a:alpha val="43137"/>
                    </a:srgbClr>
                  </a:outerShdw>
                </a:effectLst>
              </a:rPr>
              <a:t>	By:</a:t>
            </a:r>
            <a:r>
              <a:rPr lang="en-US" sz="1600" baseline="0" dirty="0" smtClean="0">
                <a:solidFill>
                  <a:srgbClr val="FFFFFF"/>
                </a:solidFill>
                <a:effectLst>
                  <a:outerShdw blurRad="38100" dist="38100" dir="2700000" algn="tl">
                    <a:srgbClr val="000000">
                      <a:alpha val="43137"/>
                    </a:srgbClr>
                  </a:outerShdw>
                </a:effectLst>
              </a:rPr>
              <a:t> </a:t>
            </a:r>
            <a:r>
              <a:rPr lang="en-US" sz="1600" dirty="0" err="1" smtClean="0">
                <a:solidFill>
                  <a:srgbClr val="FFFFFF"/>
                </a:solidFill>
                <a:effectLst>
                  <a:outerShdw blurRad="38100" dist="38100" dir="2700000" algn="tl">
                    <a:srgbClr val="000000">
                      <a:alpha val="43137"/>
                    </a:srgbClr>
                  </a:outerShdw>
                </a:effectLst>
              </a:rPr>
              <a:t>Navneet</a:t>
            </a:r>
            <a:r>
              <a:rPr lang="en-US" sz="1600" dirty="0" smtClean="0">
                <a:solidFill>
                  <a:srgbClr val="FFFFFF"/>
                </a:solidFill>
                <a:effectLst>
                  <a:outerShdw blurRad="38100" dist="38100" dir="2700000" algn="tl">
                    <a:srgbClr val="000000">
                      <a:alpha val="43137"/>
                    </a:srgbClr>
                  </a:outerShdw>
                </a:effectLst>
              </a:rPr>
              <a:t> Garg, Ph.D.</a:t>
            </a:r>
          </a:p>
          <a:p>
            <a:pPr eaLnBrk="1" fontAlgn="base" hangingPunct="1">
              <a:spcBef>
                <a:spcPct val="50000"/>
              </a:spcBef>
              <a:spcAft>
                <a:spcPct val="0"/>
              </a:spcAft>
            </a:pPr>
            <a:r>
              <a:rPr lang="en-US" sz="1600" baseline="0" dirty="0" smtClean="0">
                <a:solidFill>
                  <a:srgbClr val="FFFFFF"/>
                </a:solidFill>
                <a:effectLst>
                  <a:outerShdw blurRad="38100" dist="38100" dir="2700000" algn="tl">
                    <a:srgbClr val="000000">
                      <a:alpha val="43137"/>
                    </a:srgbClr>
                  </a:outerShdw>
                </a:effectLst>
              </a:rPr>
              <a:t>             </a:t>
            </a:r>
            <a:r>
              <a:rPr lang="en-US" sz="1600" dirty="0" smtClean="0">
                <a:solidFill>
                  <a:srgbClr val="FFFFFF"/>
                </a:solidFill>
                <a:effectLst>
                  <a:outerShdw blurRad="38100" dist="38100" dir="2700000" algn="tl">
                    <a:srgbClr val="000000">
                      <a:alpha val="43137"/>
                    </a:srgbClr>
                  </a:outerShdw>
                </a:effectLst>
              </a:rPr>
              <a:t>Date</a:t>
            </a:r>
            <a:r>
              <a:rPr lang="en-US" sz="1600" dirty="0">
                <a:solidFill>
                  <a:srgbClr val="FFFFFF"/>
                </a:solidFill>
                <a:effectLst>
                  <a:outerShdw blurRad="38100" dist="38100" dir="2700000" algn="tl">
                    <a:srgbClr val="000000">
                      <a:alpha val="43137"/>
                    </a:srgbClr>
                  </a:outerShdw>
                </a:effectLst>
              </a:rPr>
              <a:t>: </a:t>
            </a:r>
            <a:r>
              <a:rPr lang="en-US" sz="1600" dirty="0" smtClean="0">
                <a:solidFill>
                  <a:srgbClr val="FFFFFF"/>
                </a:solidFill>
                <a:effectLst>
                  <a:outerShdw blurRad="38100" dist="38100" dir="2700000" algn="tl">
                    <a:srgbClr val="000000">
                      <a:alpha val="43137"/>
                    </a:srgbClr>
                  </a:outerShdw>
                </a:effectLst>
              </a:rPr>
              <a:t>August 25,</a:t>
            </a:r>
            <a:r>
              <a:rPr lang="en-US" sz="1600" baseline="0" dirty="0" smtClean="0">
                <a:solidFill>
                  <a:srgbClr val="FFFFFF"/>
                </a:solidFill>
                <a:effectLst>
                  <a:outerShdw blurRad="38100" dist="38100" dir="2700000" algn="tl">
                    <a:srgbClr val="000000">
                      <a:alpha val="43137"/>
                    </a:srgbClr>
                  </a:outerShdw>
                </a:effectLst>
              </a:rPr>
              <a:t> 2015</a:t>
            </a:r>
            <a:endParaRPr lang="en-US" sz="1600" dirty="0">
              <a:solidFill>
                <a:srgbClr val="FFFFFF"/>
              </a:solidFill>
              <a:effectLst>
                <a:outerShdw blurRad="38100" dist="38100" dir="2700000" algn="tl">
                  <a:srgbClr val="000000">
                    <a:alpha val="43137"/>
                  </a:srgbClr>
                </a:outerShdw>
              </a:effectLst>
            </a:endParaRPr>
          </a:p>
        </p:txBody>
      </p:sp>
      <p:grpSp>
        <p:nvGrpSpPr>
          <p:cNvPr id="5" name="Group 6"/>
          <p:cNvGrpSpPr>
            <a:grpSpLocks/>
          </p:cNvGrpSpPr>
          <p:nvPr userDrawn="1"/>
        </p:nvGrpSpPr>
        <p:grpSpPr bwMode="auto">
          <a:xfrm>
            <a:off x="5873750" y="269875"/>
            <a:ext cx="2895600" cy="911225"/>
            <a:chOff x="3700" y="170"/>
            <a:chExt cx="1824" cy="574"/>
          </a:xfrm>
        </p:grpSpPr>
        <p:pic>
          <p:nvPicPr>
            <p:cNvPr id="6" name="Picture 7" descr="NEW FAA LOGO"/>
            <p:cNvPicPr>
              <a:picLocks noChangeAspect="1" noChangeArrowheads="1"/>
            </p:cNvPicPr>
            <p:nvPr userDrawn="1"/>
          </p:nvPicPr>
          <p:blipFill>
            <a:blip r:embed="rId3" cstate="email">
              <a:clrChange>
                <a:clrFrom>
                  <a:srgbClr val="DF1F06"/>
                </a:clrFrom>
                <a:clrTo>
                  <a:srgbClr val="DF1F06">
                    <a:alpha val="0"/>
                  </a:srgbClr>
                </a:clrTo>
              </a:clrChange>
              <a:extLst>
                <a:ext uri="{28A0092B-C50C-407E-A947-70E740481C1C}">
                  <a14:useLocalDpi xmlns:a14="http://schemas.microsoft.com/office/drawing/2010/main"/>
                </a:ext>
              </a:extLst>
            </a:blip>
            <a:srcRect/>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8"/>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fontAlgn="base" hangingPunct="1">
                <a:lnSpc>
                  <a:spcPct val="85000"/>
                </a:lnSpc>
                <a:spcBef>
                  <a:spcPct val="0"/>
                </a:spcBef>
                <a:spcAft>
                  <a:spcPct val="0"/>
                </a:spcAft>
              </a:pPr>
              <a:r>
                <a:rPr lang="en-US" sz="1800" b="1">
                  <a:solidFill>
                    <a:srgbClr val="FFFFFF"/>
                  </a:solidFill>
                </a:rPr>
                <a:t>Federal Aviation</a:t>
              </a:r>
            </a:p>
            <a:p>
              <a:pPr eaLnBrk="1" fontAlgn="base" hangingPunct="1">
                <a:lnSpc>
                  <a:spcPct val="85000"/>
                </a:lnSpc>
                <a:spcBef>
                  <a:spcPct val="0"/>
                </a:spcBef>
                <a:spcAft>
                  <a:spcPct val="0"/>
                </a:spcAft>
              </a:pPr>
              <a:r>
                <a:rPr lang="en-US" sz="1800" b="1">
                  <a:solidFill>
                    <a:srgbClr val="FFFFFF"/>
                  </a:solidFill>
                </a:rPr>
                <a:t>Administration</a:t>
              </a:r>
            </a:p>
          </p:txBody>
        </p:sp>
      </p:grpSp>
      <p:sp>
        <p:nvSpPr>
          <p:cNvPr id="120835" name="Rectangle 3"/>
          <p:cNvSpPr>
            <a:spLocks noGrp="1" noChangeArrowheads="1"/>
          </p:cNvSpPr>
          <p:nvPr>
            <p:ph type="ctrTitle" hasCustomPrompt="1"/>
          </p:nvPr>
        </p:nvSpPr>
        <p:spPr>
          <a:xfrm>
            <a:off x="131763" y="293688"/>
            <a:ext cx="5487987" cy="3186112"/>
          </a:xfrm>
        </p:spPr>
        <p:txBody>
          <a:bodyPr anchor="t"/>
          <a:lstStyle>
            <a:lvl1pPr>
              <a:spcBef>
                <a:spcPct val="50000"/>
              </a:spcBef>
              <a:buFontTx/>
              <a:buNone/>
              <a:defRPr sz="3600">
                <a:solidFill>
                  <a:schemeClr val="bg1"/>
                </a:solidFill>
              </a:defRPr>
            </a:lvl1pPr>
          </a:lstStyle>
          <a:p>
            <a:pPr lvl="0"/>
            <a:r>
              <a:rPr lang="en-US" dirty="0" smtClean="0">
                <a:effectLst>
                  <a:outerShdw blurRad="38100" dist="38100" dir="2700000" algn="tl">
                    <a:srgbClr val="000000">
                      <a:alpha val="43137"/>
                    </a:srgbClr>
                  </a:outerShdw>
                </a:effectLst>
              </a:rPr>
              <a:t>Full-Scale Testing – Perpetual Pavement Update</a:t>
            </a:r>
            <a:endParaRPr lang="en-US" noProof="0" dirty="0" smtClean="0"/>
          </a:p>
        </p:txBody>
      </p:sp>
    </p:spTree>
    <p:extLst>
      <p:ext uri="{BB962C8B-B14F-4D97-AF65-F5344CB8AC3E}">
        <p14:creationId xmlns:p14="http://schemas.microsoft.com/office/powerpoint/2010/main" val="79317363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3585719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503845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28625" y="344488"/>
            <a:ext cx="8472488" cy="5554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948344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07371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14400" y="4076700"/>
            <a:ext cx="1905000" cy="457200"/>
          </a:xfrm>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513706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62F3F2-3840-420F-9E24-B8834C5C1E91}" type="datetimeFigureOut">
              <a:rPr lang="en-US" smtClean="0"/>
              <a:t>8/10/2015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CD0DFF-A6BE-4137-BE56-9B295CFA23E9}" type="slidenum">
              <a:rPr lang="en-US" smtClean="0"/>
              <a:t>‹#›</a:t>
            </a:fld>
            <a:endParaRPr lang="en-US"/>
          </a:p>
        </p:txBody>
      </p:sp>
    </p:spTree>
    <p:extLst>
      <p:ext uri="{BB962C8B-B14F-4D97-AF65-F5344CB8AC3E}">
        <p14:creationId xmlns:p14="http://schemas.microsoft.com/office/powerpoint/2010/main" val="3874561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73453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089817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67538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347709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353154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512127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1356318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200985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endParaRPr lang="en-US" smtClean="0"/>
          </a:p>
        </p:txBody>
      </p:sp>
      <p:sp>
        <p:nvSpPr>
          <p:cNvPr id="1027" name="Rectangle 3"/>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9812"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smtClean="0">
                <a:latin typeface="Times New Roman" pitchFamily="18" charset="0"/>
              </a:defRPr>
            </a:lvl1pPr>
          </a:lstStyle>
          <a:p>
            <a:pPr fontAlgn="base">
              <a:spcAft>
                <a:spcPct val="0"/>
              </a:spcAft>
              <a:defRPr/>
            </a:pPr>
            <a:endParaRPr lang="en-US">
              <a:solidFill>
                <a:srgbClr val="000000"/>
              </a:solidFill>
            </a:endParaRPr>
          </a:p>
        </p:txBody>
      </p:sp>
      <p:sp>
        <p:nvSpPr>
          <p:cNvPr id="119813"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smtClean="0">
                <a:latin typeface="Times New Roman" pitchFamily="18" charset="0"/>
              </a:defRPr>
            </a:lvl1pPr>
          </a:lstStyle>
          <a:p>
            <a:pPr fontAlgn="base">
              <a:spcAft>
                <a:spcPct val="0"/>
              </a:spcAft>
              <a:defRPr/>
            </a:pPr>
            <a:endParaRPr lang="en-US">
              <a:solidFill>
                <a:srgbClr val="000000"/>
              </a:solidFill>
            </a:endParaRPr>
          </a:p>
        </p:txBody>
      </p:sp>
      <p:sp>
        <p:nvSpPr>
          <p:cNvPr id="119814"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smtClean="0">
                <a:solidFill>
                  <a:schemeClr val="bg1"/>
                </a:solidFill>
                <a:latin typeface="Times New Roman" pitchFamily="18" charset="0"/>
              </a:defRPr>
            </a:lvl1pPr>
          </a:lstStyle>
          <a:p>
            <a:pPr fontAlgn="base">
              <a:spcAft>
                <a:spcPct val="0"/>
              </a:spcAft>
              <a:defRPr/>
            </a:pPr>
            <a:fld id="{B2F0C419-40A6-4F33-AFBC-CC63D13038E2}" type="slidenum">
              <a:rPr lang="en-US">
                <a:solidFill>
                  <a:srgbClr val="FFFFFF"/>
                </a:solidFill>
              </a:rPr>
              <a:pPr fontAlgn="base">
                <a:spcAft>
                  <a:spcPct val="0"/>
                </a:spcAft>
                <a:defRPr/>
              </a:pPr>
              <a:t>‹#›</a:t>
            </a:fld>
            <a:endParaRPr lang="en-US">
              <a:solidFill>
                <a:srgbClr val="FFFFFF"/>
              </a:solidFill>
            </a:endParaRPr>
          </a:p>
        </p:txBody>
      </p:sp>
      <p:sp>
        <p:nvSpPr>
          <p:cNvPr id="1031" name="Rectangle 7"/>
          <p:cNvSpPr>
            <a:spLocks noChangeArrowheads="1"/>
          </p:cNvSpPr>
          <p:nvPr/>
        </p:nvSpPr>
        <p:spPr bwMode="auto">
          <a:xfrm>
            <a:off x="0" y="6062662"/>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50000"/>
              </a:spcBef>
              <a:spcAft>
                <a:spcPct val="0"/>
              </a:spcAft>
              <a:buFontTx/>
              <a:buChar char="•"/>
            </a:pPr>
            <a:endParaRPr lang="en-US" sz="2400">
              <a:solidFill>
                <a:srgbClr val="000000"/>
              </a:solidFill>
            </a:endParaRPr>
          </a:p>
        </p:txBody>
      </p:sp>
      <p:sp>
        <p:nvSpPr>
          <p:cNvPr id="1032" name="Rectangle 8"/>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fontAlgn="base">
              <a:spcBef>
                <a:spcPct val="0"/>
              </a:spcBef>
              <a:spcAft>
                <a:spcPct val="0"/>
              </a:spcAft>
            </a:pPr>
            <a:fld id="{39A4D431-8DC5-487E-A2F8-895E5B5B12B2}" type="slidenum">
              <a:rPr lang="en-US" sz="1200" b="1">
                <a:solidFill>
                  <a:srgbClr val="FFFFFF"/>
                </a:solidFill>
              </a:rPr>
              <a:pPr algn="r" fontAlgn="base">
                <a:spcBef>
                  <a:spcPct val="0"/>
                </a:spcBef>
                <a:spcAft>
                  <a:spcPct val="0"/>
                </a:spcAft>
              </a:pPr>
              <a:t>‹#›</a:t>
            </a:fld>
            <a:endParaRPr lang="en-US" sz="1200" b="1">
              <a:solidFill>
                <a:srgbClr val="FFFFFF"/>
              </a:solidFill>
            </a:endParaRPr>
          </a:p>
        </p:txBody>
      </p:sp>
      <p:grpSp>
        <p:nvGrpSpPr>
          <p:cNvPr id="1033" name="Group 9"/>
          <p:cNvGrpSpPr>
            <a:grpSpLocks/>
          </p:cNvGrpSpPr>
          <p:nvPr userDrawn="1"/>
        </p:nvGrpSpPr>
        <p:grpSpPr bwMode="auto">
          <a:xfrm>
            <a:off x="5965825" y="6196013"/>
            <a:ext cx="2047875" cy="661987"/>
            <a:chOff x="3596" y="3858"/>
            <a:chExt cx="1290" cy="417"/>
          </a:xfrm>
        </p:grpSpPr>
        <p:pic>
          <p:nvPicPr>
            <p:cNvPr id="1036" name="Picture 10" descr="NEW FAA LOGO"/>
            <p:cNvPicPr>
              <a:picLocks noChangeAspect="1" noChangeArrowheads="1"/>
            </p:cNvPicPr>
            <p:nvPr userDrawn="1"/>
          </p:nvPicPr>
          <p:blipFill>
            <a:blip r:embed="rId17" cstate="email">
              <a:clrChange>
                <a:clrFrom>
                  <a:srgbClr val="DF1F06"/>
                </a:clrFrom>
                <a:clrTo>
                  <a:srgbClr val="DF1F06">
                    <a:alpha val="0"/>
                  </a:srgbClr>
                </a:clrTo>
              </a:clrChange>
              <a:extLst>
                <a:ext uri="{28A0092B-C50C-407E-A947-70E740481C1C}">
                  <a14:useLocalDpi xmlns:a14="http://schemas.microsoft.com/office/drawing/2010/main"/>
                </a:ext>
              </a:extLst>
            </a:blip>
            <a:srcRect/>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Text Box 11"/>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fontAlgn="base" hangingPunct="1">
                <a:lnSpc>
                  <a:spcPct val="85000"/>
                </a:lnSpc>
                <a:spcBef>
                  <a:spcPct val="0"/>
                </a:spcBef>
                <a:spcAft>
                  <a:spcPct val="0"/>
                </a:spcAft>
              </a:pPr>
              <a:r>
                <a:rPr lang="en-US" sz="1200" b="1">
                  <a:solidFill>
                    <a:srgbClr val="FFFFFF"/>
                  </a:solidFill>
                </a:rPr>
                <a:t>Federal Aviation</a:t>
              </a:r>
            </a:p>
            <a:p>
              <a:pPr eaLnBrk="1" fontAlgn="base" hangingPunct="1">
                <a:lnSpc>
                  <a:spcPct val="85000"/>
                </a:lnSpc>
                <a:spcBef>
                  <a:spcPct val="0"/>
                </a:spcBef>
                <a:spcAft>
                  <a:spcPct val="0"/>
                </a:spcAft>
              </a:pPr>
              <a:r>
                <a:rPr lang="en-US" sz="1200" b="1">
                  <a:solidFill>
                    <a:srgbClr val="FFFFFF"/>
                  </a:solidFill>
                </a:rPr>
                <a:t>Administration</a:t>
              </a:r>
            </a:p>
          </p:txBody>
        </p:sp>
      </p:grpSp>
      <p:sp>
        <p:nvSpPr>
          <p:cNvPr id="1034" name="Text Box 12"/>
          <p:cNvSpPr txBox="1">
            <a:spLocks noChangeArrowheads="1"/>
          </p:cNvSpPr>
          <p:nvPr userDrawn="1"/>
        </p:nvSpPr>
        <p:spPr bwMode="auto">
          <a:xfrm>
            <a:off x="0" y="6196013"/>
            <a:ext cx="60960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fontAlgn="base" hangingPunct="1">
              <a:spcBef>
                <a:spcPct val="50000"/>
              </a:spcBef>
              <a:spcAft>
                <a:spcPct val="0"/>
              </a:spcAft>
            </a:pPr>
            <a:r>
              <a:rPr lang="en-US" sz="1200" b="1" dirty="0" smtClean="0">
                <a:solidFill>
                  <a:srgbClr val="C0C0C0"/>
                </a:solidFill>
                <a:effectLst>
                  <a:outerShdw blurRad="38100" dist="38100" dir="2700000" algn="tl">
                    <a:srgbClr val="000000">
                      <a:alpha val="43137"/>
                    </a:srgbClr>
                  </a:outerShdw>
                </a:effectLst>
              </a:rPr>
              <a:t>Full-Scale Testing – Perpetual Pavement Update</a:t>
            </a:r>
            <a:endParaRPr lang="en-US" sz="1200" b="1" dirty="0">
              <a:solidFill>
                <a:srgbClr val="C0C0C0"/>
              </a:solidFill>
              <a:effectLst>
                <a:outerShdw blurRad="38100" dist="38100" dir="2700000" algn="tl">
                  <a:srgbClr val="000000">
                    <a:alpha val="43137"/>
                  </a:srgbClr>
                </a:outerShdw>
              </a:effectLst>
            </a:endParaRPr>
          </a:p>
        </p:txBody>
      </p:sp>
      <p:sp>
        <p:nvSpPr>
          <p:cNvPr id="1035" name="Text Box 13"/>
          <p:cNvSpPr txBox="1">
            <a:spLocks noChangeArrowheads="1"/>
          </p:cNvSpPr>
          <p:nvPr userDrawn="1"/>
        </p:nvSpPr>
        <p:spPr bwMode="auto">
          <a:xfrm>
            <a:off x="28575" y="6581000"/>
            <a:ext cx="37401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fontAlgn="base" hangingPunct="1">
              <a:spcBef>
                <a:spcPct val="50000"/>
              </a:spcBef>
              <a:spcAft>
                <a:spcPct val="0"/>
              </a:spcAft>
            </a:pPr>
            <a:r>
              <a:rPr lang="en-US" sz="1200" b="1" dirty="0" smtClean="0">
                <a:solidFill>
                  <a:srgbClr val="C0C0C0"/>
                </a:solidFill>
                <a:effectLst>
                  <a:outerShdw blurRad="38100" dist="38100" dir="2700000" algn="tl">
                    <a:srgbClr val="000000">
                      <a:alpha val="43137"/>
                    </a:srgbClr>
                  </a:outerShdw>
                </a:effectLst>
              </a:rPr>
              <a:t>August 25, 2015</a:t>
            </a:r>
            <a:endParaRPr lang="en-US" sz="1200" b="1" dirty="0">
              <a:solidFill>
                <a:srgbClr val="C0C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446653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iming>
    <p:tnLst>
      <p:par>
        <p:cTn id="1" dur="indefinite" restart="never" nodeType="tmRoot"/>
      </p:par>
    </p:tnLst>
  </p:timing>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6.emf"/></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 y="457200"/>
            <a:ext cx="5487987" cy="3186112"/>
          </a:xfrm>
        </p:spPr>
        <p:txBody>
          <a:bodyPr/>
          <a:lstStyle/>
          <a:p>
            <a:r>
              <a:rPr lang="en-US" dirty="0" smtClean="0">
                <a:effectLst>
                  <a:outerShdw blurRad="38100" dist="38100" dir="2700000" algn="tl">
                    <a:srgbClr val="000000">
                      <a:alpha val="43137"/>
                    </a:srgbClr>
                  </a:outerShdw>
                </a:effectLst>
              </a:rPr>
              <a:t>Full-Scale Testing – Perpetual Pavement Update</a:t>
            </a:r>
            <a:endParaRPr lang="en-US"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587662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a:xfrm>
            <a:off x="266700" y="239713"/>
            <a:ext cx="8472488" cy="609600"/>
          </a:xfrm>
        </p:spPr>
        <p:txBody>
          <a:bodyPr/>
          <a:lstStyle/>
          <a:p>
            <a:r>
              <a:rPr lang="en-US" sz="3200" u="sng" dirty="0" smtClean="0">
                <a:solidFill>
                  <a:schemeClr val="tx1"/>
                </a:solidFill>
                <a:effectLst>
                  <a:outerShdw blurRad="38100" dist="38100" dir="2700000" algn="tl">
                    <a:srgbClr val="C0C0C0"/>
                  </a:outerShdw>
                </a:effectLst>
              </a:rPr>
              <a:t>Fiber Optic Strain Plate</a:t>
            </a:r>
            <a:endParaRPr lang="en-US" sz="3200" u="sng" dirty="0">
              <a:solidFill>
                <a:schemeClr val="tx1"/>
              </a:solidFill>
              <a:effectLst>
                <a:outerShdw blurRad="38100" dist="38100" dir="2700000" algn="tl">
                  <a:srgbClr val="C0C0C0"/>
                </a:outerShdw>
              </a:effectLst>
            </a:endParaRP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71600"/>
            <a:ext cx="8585073" cy="3124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20401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a:xfrm>
            <a:off x="266700" y="239713"/>
            <a:ext cx="8472488" cy="609600"/>
          </a:xfrm>
        </p:spPr>
        <p:txBody>
          <a:bodyPr/>
          <a:lstStyle/>
          <a:p>
            <a:r>
              <a:rPr lang="en-US" sz="3200" u="sng" dirty="0" smtClean="0">
                <a:solidFill>
                  <a:schemeClr val="tx1"/>
                </a:solidFill>
                <a:effectLst>
                  <a:outerShdw blurRad="38100" dist="38100" dir="2700000" algn="tl">
                    <a:srgbClr val="C0C0C0"/>
                  </a:outerShdw>
                </a:effectLst>
              </a:rPr>
              <a:t>Fiber Optic Strain Plate</a:t>
            </a:r>
            <a:endParaRPr lang="en-US" sz="3200" u="sng" dirty="0">
              <a:solidFill>
                <a:schemeClr val="tx1"/>
              </a:solidFill>
              <a:effectLst>
                <a:outerShdw blurRad="38100" dist="38100" dir="2700000" algn="tl">
                  <a:srgbClr val="C0C0C0"/>
                </a:outerShdw>
              </a:effectLst>
            </a:endParaRPr>
          </a:p>
        </p:txBody>
      </p:sp>
      <p:pic>
        <p:nvPicPr>
          <p:cNvPr id="23554" name="Picture 2" descr="G:\CC7-FOSP\Photos\IMG_23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047750"/>
            <a:ext cx="7239000" cy="482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191000" y="1203246"/>
            <a:ext cx="3929281" cy="369332"/>
          </a:xfrm>
          <a:prstGeom prst="rect">
            <a:avLst/>
          </a:prstGeom>
          <a:noFill/>
        </p:spPr>
        <p:txBody>
          <a:bodyPr wrap="none" rtlCol="0">
            <a:spAutoFit/>
          </a:bodyPr>
          <a:lstStyle/>
          <a:p>
            <a:r>
              <a:rPr lang="en-US" dirty="0" err="1" smtClean="0">
                <a:solidFill>
                  <a:srgbClr val="FFFF00"/>
                </a:solidFill>
              </a:rPr>
              <a:t>Polyphenylene</a:t>
            </a:r>
            <a:r>
              <a:rPr lang="en-US" dirty="0" smtClean="0">
                <a:solidFill>
                  <a:srgbClr val="FFFF00"/>
                </a:solidFill>
              </a:rPr>
              <a:t> </a:t>
            </a:r>
            <a:r>
              <a:rPr lang="en-US" dirty="0" err="1" smtClean="0">
                <a:solidFill>
                  <a:srgbClr val="FFFF00"/>
                </a:solidFill>
              </a:rPr>
              <a:t>Sulphide</a:t>
            </a:r>
            <a:r>
              <a:rPr lang="en-US" dirty="0" smtClean="0">
                <a:solidFill>
                  <a:srgbClr val="FFFF00"/>
                </a:solidFill>
              </a:rPr>
              <a:t> (PPS) Plate</a:t>
            </a:r>
            <a:endParaRPr lang="en-US" dirty="0">
              <a:solidFill>
                <a:srgbClr val="FFFF00"/>
              </a:solidFill>
            </a:endParaRPr>
          </a:p>
        </p:txBody>
      </p:sp>
    </p:spTree>
    <p:extLst>
      <p:ext uri="{BB962C8B-B14F-4D97-AF65-F5344CB8AC3E}">
        <p14:creationId xmlns:p14="http://schemas.microsoft.com/office/powerpoint/2010/main" val="15742883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a:xfrm>
            <a:off x="266700" y="239713"/>
            <a:ext cx="8472488" cy="609600"/>
          </a:xfrm>
        </p:spPr>
        <p:txBody>
          <a:bodyPr/>
          <a:lstStyle/>
          <a:p>
            <a:r>
              <a:rPr lang="en-US" sz="3200" u="sng" dirty="0" smtClean="0">
                <a:solidFill>
                  <a:schemeClr val="tx1"/>
                </a:solidFill>
                <a:effectLst>
                  <a:outerShdw blurRad="38100" dist="38100" dir="2700000" algn="tl">
                    <a:srgbClr val="C0C0C0"/>
                  </a:outerShdw>
                </a:effectLst>
              </a:rPr>
              <a:t>Fiber Optic Strain Plate - Principle</a:t>
            </a:r>
            <a:endParaRPr lang="en-US" sz="3200" u="sng" dirty="0">
              <a:solidFill>
                <a:schemeClr val="tx1"/>
              </a:solidFill>
              <a:effectLst>
                <a:outerShdw blurRad="38100" dist="38100" dir="2700000" algn="tl">
                  <a:srgbClr val="C0C0C0"/>
                </a:outerShdw>
              </a:effectLst>
            </a:endParaRPr>
          </a:p>
        </p:txBody>
      </p:sp>
      <p:pic>
        <p:nvPicPr>
          <p:cNvPr id="24578" name="Picture 2" descr="G:\CC7-FOSP\Photos\IMG_239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990600"/>
            <a:ext cx="7391400" cy="4927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9003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a:xfrm>
            <a:off x="266700" y="239713"/>
            <a:ext cx="8472488" cy="609600"/>
          </a:xfrm>
        </p:spPr>
        <p:txBody>
          <a:bodyPr/>
          <a:lstStyle/>
          <a:p>
            <a:r>
              <a:rPr lang="en-US" sz="3200" u="sng" dirty="0" smtClean="0">
                <a:solidFill>
                  <a:schemeClr val="tx1"/>
                </a:solidFill>
                <a:effectLst>
                  <a:outerShdw blurRad="38100" dist="38100" dir="2700000" algn="tl">
                    <a:srgbClr val="C0C0C0"/>
                  </a:outerShdw>
                </a:effectLst>
              </a:rPr>
              <a:t>Fiber Optic Strain Plate - Installation</a:t>
            </a:r>
            <a:endParaRPr lang="en-US" sz="3200" u="sng" dirty="0">
              <a:solidFill>
                <a:schemeClr val="tx1"/>
              </a:solidFill>
              <a:effectLst>
                <a:outerShdw blurRad="38100" dist="38100" dir="2700000" algn="tl">
                  <a:srgbClr val="C0C0C0"/>
                </a:outerShdw>
              </a:effectLst>
            </a:endParaRPr>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990600"/>
            <a:ext cx="6858000" cy="48528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300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a:xfrm>
            <a:off x="266700" y="239713"/>
            <a:ext cx="8472488" cy="609600"/>
          </a:xfrm>
        </p:spPr>
        <p:txBody>
          <a:bodyPr/>
          <a:lstStyle/>
          <a:p>
            <a:r>
              <a:rPr lang="en-US" sz="3200" u="sng" dirty="0" smtClean="0">
                <a:solidFill>
                  <a:schemeClr val="tx1"/>
                </a:solidFill>
                <a:effectLst>
                  <a:outerShdw blurRad="38100" dist="38100" dir="2700000" algn="tl">
                    <a:srgbClr val="C0C0C0"/>
                  </a:outerShdw>
                </a:effectLst>
              </a:rPr>
              <a:t>Heavy Weight </a:t>
            </a:r>
            <a:r>
              <a:rPr lang="en-US" sz="3200" u="sng" dirty="0" err="1" smtClean="0">
                <a:solidFill>
                  <a:schemeClr val="tx1"/>
                </a:solidFill>
                <a:effectLst>
                  <a:outerShdw blurRad="38100" dist="38100" dir="2700000" algn="tl">
                    <a:srgbClr val="C0C0C0"/>
                  </a:outerShdw>
                </a:effectLst>
              </a:rPr>
              <a:t>Deflectometer</a:t>
            </a:r>
            <a:r>
              <a:rPr lang="en-US" sz="3200" u="sng" dirty="0" smtClean="0">
                <a:solidFill>
                  <a:schemeClr val="tx1"/>
                </a:solidFill>
                <a:effectLst>
                  <a:outerShdw blurRad="38100" dist="38100" dir="2700000" algn="tl">
                    <a:srgbClr val="C0C0C0"/>
                  </a:outerShdw>
                </a:effectLst>
              </a:rPr>
              <a:t>  (HWD) Tests</a:t>
            </a:r>
            <a:endParaRPr lang="en-US" sz="3200" u="sng" dirty="0">
              <a:solidFill>
                <a:schemeClr val="tx1"/>
              </a:solidFill>
              <a:effectLst>
                <a:outerShdw blurRad="38100" dist="38100" dir="2700000" algn="tl">
                  <a:srgbClr val="C0C0C0"/>
                </a:outerShdw>
              </a:effectLst>
            </a:endParaRPr>
          </a:p>
        </p:txBody>
      </p:sp>
      <p:sp>
        <p:nvSpPr>
          <p:cNvPr id="5" name="Rectangle 3"/>
          <p:cNvSpPr txBox="1">
            <a:spLocks noChangeArrowheads="1"/>
          </p:cNvSpPr>
          <p:nvPr/>
        </p:nvSpPr>
        <p:spPr bwMode="auto">
          <a:xfrm>
            <a:off x="838200" y="1295400"/>
            <a:ext cx="6886575"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sz="2400" b="0" kern="0" dirty="0" smtClean="0">
                <a:effectLst>
                  <a:outerShdw blurRad="38100" dist="38100" dir="2700000" algn="tl">
                    <a:srgbClr val="000000">
                      <a:alpha val="43137"/>
                    </a:srgbClr>
                  </a:outerShdw>
                </a:effectLst>
              </a:rPr>
              <a:t>Uniformity of pavement structure (6 locations in each test section).</a:t>
            </a:r>
          </a:p>
          <a:p>
            <a:r>
              <a:rPr lang="en-US" sz="2400" b="0" kern="0" dirty="0" smtClean="0">
                <a:effectLst>
                  <a:outerShdw blurRad="38100" dist="38100" dir="2700000" algn="tl">
                    <a:srgbClr val="000000">
                      <a:alpha val="43137"/>
                    </a:srgbClr>
                  </a:outerShdw>
                </a:effectLst>
              </a:rPr>
              <a:t>Effect of FOSP installation on pavement structure.</a:t>
            </a:r>
          </a:p>
          <a:p>
            <a:endParaRPr lang="en-US" sz="2400" b="0" kern="0" dirty="0">
              <a:effectLst>
                <a:outerShdw blurRad="38100" dist="38100" dir="2700000" algn="tl">
                  <a:srgbClr val="000000">
                    <a:alpha val="43137"/>
                  </a:srgbClr>
                </a:outerShdw>
              </a:effectLst>
            </a:endParaRPr>
          </a:p>
          <a:p>
            <a:r>
              <a:rPr lang="en-US" sz="2400" b="0" kern="0" dirty="0" smtClean="0">
                <a:effectLst>
                  <a:outerShdw blurRad="38100" dist="38100" dir="2700000" algn="tl">
                    <a:srgbClr val="000000">
                      <a:alpha val="43137"/>
                    </a:srgbClr>
                  </a:outerShdw>
                </a:effectLst>
              </a:rPr>
              <a:t>30.5-cm </a:t>
            </a:r>
            <a:r>
              <a:rPr lang="en-US" sz="2400" b="0" kern="0" dirty="0">
                <a:effectLst>
                  <a:outerShdw blurRad="38100" dist="38100" dir="2700000" algn="tl">
                    <a:srgbClr val="000000">
                      <a:alpha val="43137"/>
                    </a:srgbClr>
                  </a:outerShdw>
                </a:effectLst>
              </a:rPr>
              <a:t>(12-inch) loading plate, </a:t>
            </a:r>
            <a:endParaRPr lang="en-US" sz="2400" b="0" kern="0" dirty="0" smtClean="0">
              <a:effectLst>
                <a:outerShdw blurRad="38100" dist="38100" dir="2700000" algn="tl">
                  <a:srgbClr val="000000">
                    <a:alpha val="43137"/>
                  </a:srgbClr>
                </a:outerShdw>
              </a:effectLst>
            </a:endParaRPr>
          </a:p>
          <a:p>
            <a:r>
              <a:rPr lang="en-US" sz="2400" b="0" kern="0" dirty="0" smtClean="0">
                <a:effectLst>
                  <a:outerShdw blurRad="38100" dist="38100" dir="2700000" algn="tl">
                    <a:srgbClr val="000000">
                      <a:alpha val="43137"/>
                    </a:srgbClr>
                  </a:outerShdw>
                </a:effectLst>
              </a:rPr>
              <a:t>a </a:t>
            </a:r>
            <a:r>
              <a:rPr lang="en-US" sz="2400" b="0" kern="0" dirty="0">
                <a:effectLst>
                  <a:outerShdw blurRad="38100" dist="38100" dir="2700000" algn="tl">
                    <a:srgbClr val="000000">
                      <a:alpha val="43137"/>
                    </a:srgbClr>
                  </a:outerShdw>
                </a:effectLst>
              </a:rPr>
              <a:t>pulse width of 30 </a:t>
            </a:r>
            <a:r>
              <a:rPr lang="en-US" sz="2400" b="0" kern="0" dirty="0" err="1">
                <a:effectLst>
                  <a:outerShdw blurRad="38100" dist="38100" dir="2700000" algn="tl">
                    <a:srgbClr val="000000">
                      <a:alpha val="43137"/>
                    </a:srgbClr>
                  </a:outerShdw>
                </a:effectLst>
              </a:rPr>
              <a:t>msec</a:t>
            </a:r>
            <a:r>
              <a:rPr lang="en-US" sz="2400" b="0" kern="0" dirty="0">
                <a:effectLst>
                  <a:outerShdw blurRad="38100" dist="38100" dir="2700000" algn="tl">
                    <a:srgbClr val="000000">
                      <a:alpha val="43137"/>
                    </a:srgbClr>
                  </a:outerShdw>
                </a:effectLst>
              </a:rPr>
              <a:t>, and </a:t>
            </a:r>
            <a:endParaRPr lang="en-US" sz="2400" b="0" kern="0" dirty="0" smtClean="0">
              <a:effectLst>
                <a:outerShdw blurRad="38100" dist="38100" dir="2700000" algn="tl">
                  <a:srgbClr val="000000">
                    <a:alpha val="43137"/>
                  </a:srgbClr>
                </a:outerShdw>
              </a:effectLst>
            </a:endParaRPr>
          </a:p>
          <a:p>
            <a:r>
              <a:rPr lang="en-US" sz="2400" b="0" kern="0" dirty="0" smtClean="0">
                <a:effectLst>
                  <a:outerShdw blurRad="38100" dist="38100" dir="2700000" algn="tl">
                    <a:srgbClr val="000000">
                      <a:alpha val="43137"/>
                    </a:srgbClr>
                  </a:outerShdw>
                </a:effectLst>
              </a:rPr>
              <a:t>4 </a:t>
            </a:r>
            <a:r>
              <a:rPr lang="en-US" sz="2400" b="0" kern="0" dirty="0">
                <a:effectLst>
                  <a:outerShdw blurRad="38100" dist="38100" dir="2700000" algn="tl">
                    <a:srgbClr val="000000">
                      <a:alpha val="43137"/>
                    </a:srgbClr>
                  </a:outerShdw>
                </a:effectLst>
              </a:rPr>
              <a:t>drop heights consisting of a 160-kN (36-kips) "seating drop" followed by impact loads of 53, 106, and 160 </a:t>
            </a:r>
            <a:r>
              <a:rPr lang="en-US" sz="2400" b="0" kern="0" dirty="0" err="1">
                <a:effectLst>
                  <a:outerShdw blurRad="38100" dist="38100" dir="2700000" algn="tl">
                    <a:srgbClr val="000000">
                      <a:alpha val="43137"/>
                    </a:srgbClr>
                  </a:outerShdw>
                </a:effectLst>
              </a:rPr>
              <a:t>kN</a:t>
            </a:r>
            <a:r>
              <a:rPr lang="en-US" sz="2400" b="0" kern="0" dirty="0">
                <a:effectLst>
                  <a:outerShdw blurRad="38100" dist="38100" dir="2700000" algn="tl">
                    <a:srgbClr val="000000">
                      <a:alpha val="43137"/>
                    </a:srgbClr>
                  </a:outerShdw>
                </a:effectLst>
              </a:rPr>
              <a:t> (12, 24, and 36 kips). </a:t>
            </a:r>
            <a:endParaRPr lang="en-US" sz="2400" b="0" kern="0" dirty="0" smtClean="0">
              <a:effectLst>
                <a:outerShdw blurRad="38100" dist="38100" dir="2700000" algn="tl">
                  <a:srgbClr val="000000">
                    <a:alpha val="43137"/>
                  </a:srgbClr>
                </a:outerShdw>
              </a:effectLst>
            </a:endParaRPr>
          </a:p>
          <a:p>
            <a:pPr marL="0" indent="0">
              <a:buNone/>
            </a:pPr>
            <a:endParaRPr lang="en-US" sz="2400" b="0" kern="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429517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a:xfrm>
            <a:off x="266700" y="239713"/>
            <a:ext cx="8472488" cy="609600"/>
          </a:xfrm>
        </p:spPr>
        <p:txBody>
          <a:bodyPr/>
          <a:lstStyle/>
          <a:p>
            <a:r>
              <a:rPr lang="en-US" sz="3200" u="sng" dirty="0" smtClean="0">
                <a:solidFill>
                  <a:schemeClr val="tx1"/>
                </a:solidFill>
                <a:effectLst>
                  <a:outerShdw blurRad="38100" dist="38100" dir="2700000" algn="tl">
                    <a:srgbClr val="C0C0C0"/>
                  </a:outerShdw>
                </a:effectLst>
              </a:rPr>
              <a:t>Heavy Weight </a:t>
            </a:r>
            <a:r>
              <a:rPr lang="en-US" sz="3200" u="sng" dirty="0" err="1" smtClean="0">
                <a:solidFill>
                  <a:schemeClr val="tx1"/>
                </a:solidFill>
                <a:effectLst>
                  <a:outerShdw blurRad="38100" dist="38100" dir="2700000" algn="tl">
                    <a:srgbClr val="C0C0C0"/>
                  </a:outerShdw>
                </a:effectLst>
              </a:rPr>
              <a:t>Deflectometer</a:t>
            </a:r>
            <a:r>
              <a:rPr lang="en-US" sz="3200" u="sng" dirty="0" smtClean="0">
                <a:solidFill>
                  <a:schemeClr val="tx1"/>
                </a:solidFill>
                <a:effectLst>
                  <a:outerShdw blurRad="38100" dist="38100" dir="2700000" algn="tl">
                    <a:srgbClr val="C0C0C0"/>
                  </a:outerShdw>
                </a:effectLst>
              </a:rPr>
              <a:t>  (HWD) Tests</a:t>
            </a:r>
            <a:endParaRPr lang="en-US" sz="3200" u="sng" dirty="0">
              <a:solidFill>
                <a:schemeClr val="tx1"/>
              </a:solidFill>
              <a:effectLst>
                <a:outerShdw blurRad="38100" dist="38100" dir="2700000" algn="tl">
                  <a:srgbClr val="C0C0C0"/>
                </a:outerShdw>
              </a:effectLst>
            </a:endParaRPr>
          </a:p>
        </p:txBody>
      </p:sp>
      <p:pic>
        <p:nvPicPr>
          <p:cNvPr id="327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914399"/>
            <a:ext cx="4572000" cy="50250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03504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a:xfrm>
            <a:off x="266700" y="239713"/>
            <a:ext cx="8472488" cy="609600"/>
          </a:xfrm>
        </p:spPr>
        <p:txBody>
          <a:bodyPr/>
          <a:lstStyle/>
          <a:p>
            <a:r>
              <a:rPr lang="en-US" sz="3200" u="sng" dirty="0" smtClean="0">
                <a:solidFill>
                  <a:schemeClr val="tx1"/>
                </a:solidFill>
                <a:effectLst>
                  <a:outerShdw blurRad="38100" dist="38100" dir="2700000" algn="tl">
                    <a:srgbClr val="C0C0C0"/>
                  </a:outerShdw>
                </a:effectLst>
              </a:rPr>
              <a:t>Heavy Weight </a:t>
            </a:r>
            <a:r>
              <a:rPr lang="en-US" sz="3200" u="sng" dirty="0" err="1" smtClean="0">
                <a:solidFill>
                  <a:schemeClr val="tx1"/>
                </a:solidFill>
                <a:effectLst>
                  <a:outerShdw blurRad="38100" dist="38100" dir="2700000" algn="tl">
                    <a:srgbClr val="C0C0C0"/>
                  </a:outerShdw>
                </a:effectLst>
              </a:rPr>
              <a:t>Deflectometer</a:t>
            </a:r>
            <a:r>
              <a:rPr lang="en-US" sz="3200" u="sng" dirty="0" smtClean="0">
                <a:solidFill>
                  <a:schemeClr val="tx1"/>
                </a:solidFill>
                <a:effectLst>
                  <a:outerShdw blurRad="38100" dist="38100" dir="2700000" algn="tl">
                    <a:srgbClr val="C0C0C0"/>
                  </a:outerShdw>
                </a:effectLst>
              </a:rPr>
              <a:t>  (HWD) Tests</a:t>
            </a:r>
            <a:endParaRPr lang="en-US" sz="3200" u="sng" dirty="0">
              <a:solidFill>
                <a:schemeClr val="tx1"/>
              </a:solidFill>
              <a:effectLst>
                <a:outerShdw blurRad="38100" dist="38100" dir="2700000" algn="tl">
                  <a:srgbClr val="C0C0C0"/>
                </a:outerShdw>
              </a:effectLst>
            </a:endParaRPr>
          </a:p>
        </p:txBody>
      </p:sp>
      <p:graphicFrame>
        <p:nvGraphicFramePr>
          <p:cNvPr id="2" name="Table 1"/>
          <p:cNvGraphicFramePr>
            <a:graphicFrameLocks noGrp="1"/>
          </p:cNvGraphicFramePr>
          <p:nvPr>
            <p:extLst>
              <p:ext uri="{D42A27DB-BD31-4B8C-83A1-F6EECF244321}">
                <p14:modId xmlns:p14="http://schemas.microsoft.com/office/powerpoint/2010/main" val="2632608173"/>
              </p:ext>
            </p:extLst>
          </p:nvPr>
        </p:nvGraphicFramePr>
        <p:xfrm>
          <a:off x="381000" y="1219200"/>
          <a:ext cx="8229599" cy="4391017"/>
        </p:xfrm>
        <a:graphic>
          <a:graphicData uri="http://schemas.openxmlformats.org/drawingml/2006/table">
            <a:tbl>
              <a:tblPr firstRow="1" firstCol="1" bandRow="1"/>
              <a:tblGrid>
                <a:gridCol w="818841"/>
                <a:gridCol w="1179163"/>
                <a:gridCol w="1179163"/>
                <a:gridCol w="1048498"/>
                <a:gridCol w="1413135"/>
                <a:gridCol w="962617"/>
                <a:gridCol w="814091"/>
                <a:gridCol w="814091"/>
              </a:tblGrid>
              <a:tr h="182959">
                <a:tc rowSpan="2">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HMA Thickness, inch</a:t>
                      </a:r>
                      <a:endParaRPr lang="en-US" sz="1200">
                        <a:effectLst/>
                        <a:latin typeface="Times New Roman"/>
                        <a:ea typeface="Times New Roman"/>
                      </a:endParaRPr>
                    </a:p>
                  </a:txBody>
                  <a:tcPr marL="65865" marR="6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HWD Test Section Summary</a:t>
                      </a:r>
                      <a:endParaRPr lang="en-US" sz="1200">
                        <a:effectLst/>
                        <a:latin typeface="Times New Roman"/>
                        <a:ea typeface="Times New Roman"/>
                      </a:endParaRPr>
                    </a:p>
                  </a:txBody>
                  <a:tcPr marL="65865" marR="6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HWD Over FOSP</a:t>
                      </a:r>
                      <a:endParaRPr lang="en-US" sz="1200">
                        <a:effectLst/>
                        <a:latin typeface="Times New Roman"/>
                        <a:ea typeface="Times New Roman"/>
                      </a:endParaRPr>
                    </a:p>
                  </a:txBody>
                  <a:tcPr marL="65865" marR="6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548878">
                <a:tc vMerge="1">
                  <a:txBody>
                    <a:bodyPr/>
                    <a:lstStyle/>
                    <a:p>
                      <a:endParaRPr lang="en-US"/>
                    </a:p>
                  </a:txBody>
                  <a:tcPr/>
                </a:tc>
                <a:tc>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 </a:t>
                      </a:r>
                      <a:endParaRPr lang="en-US" sz="1200">
                        <a:effectLst/>
                        <a:latin typeface="Times New Roman"/>
                        <a:ea typeface="Times New Roman"/>
                      </a:endParaRPr>
                    </a:p>
                  </a:txBody>
                  <a:tcPr marL="65865" marR="6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Deflection D0, mils</a:t>
                      </a:r>
                      <a:endParaRPr lang="en-US" sz="1200">
                        <a:effectLst/>
                        <a:latin typeface="Times New Roman"/>
                        <a:ea typeface="Times New Roman"/>
                      </a:endParaRPr>
                    </a:p>
                  </a:txBody>
                  <a:tcPr marL="65865" marR="65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AREA, inch</a:t>
                      </a:r>
                      <a:endParaRPr lang="en-US" sz="1200">
                        <a:effectLst/>
                        <a:latin typeface="Times New Roman"/>
                        <a:ea typeface="Times New Roman"/>
                      </a:endParaRPr>
                    </a:p>
                  </a:txBody>
                  <a:tcPr marL="65865" marR="65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ISM, kips/inch</a:t>
                      </a:r>
                      <a:endParaRPr lang="en-US" sz="1200">
                        <a:effectLst/>
                        <a:latin typeface="Times New Roman"/>
                        <a:ea typeface="Times New Roman"/>
                      </a:endParaRPr>
                    </a:p>
                  </a:txBody>
                  <a:tcPr marL="65865" marR="65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Deflection D0, mils</a:t>
                      </a:r>
                      <a:endParaRPr lang="en-US" sz="1200">
                        <a:effectLst/>
                        <a:latin typeface="Times New Roman"/>
                        <a:ea typeface="Times New Roman"/>
                      </a:endParaRPr>
                    </a:p>
                  </a:txBody>
                  <a:tcPr marL="65865" marR="65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AREA, inch</a:t>
                      </a:r>
                      <a:endParaRPr lang="en-US" sz="1200">
                        <a:effectLst/>
                        <a:latin typeface="Times New Roman"/>
                        <a:ea typeface="Times New Roman"/>
                      </a:endParaRPr>
                    </a:p>
                  </a:txBody>
                  <a:tcPr marL="65865" marR="65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ISM, kips/inch</a:t>
                      </a:r>
                      <a:endParaRPr lang="en-US" sz="1200">
                        <a:effectLst/>
                        <a:latin typeface="Times New Roman"/>
                        <a:ea typeface="Times New Roman"/>
                      </a:endParaRPr>
                    </a:p>
                  </a:txBody>
                  <a:tcPr marL="65865" marR="65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959">
                <a:tc rowSpan="5">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15</a:t>
                      </a:r>
                      <a:endParaRPr lang="en-US" sz="1200">
                        <a:effectLst/>
                        <a:latin typeface="Times New Roman"/>
                        <a:ea typeface="Times New Roman"/>
                      </a:endParaRPr>
                    </a:p>
                  </a:txBody>
                  <a:tcPr marL="65865" marR="65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b="1" i="1">
                          <a:solidFill>
                            <a:srgbClr val="000000"/>
                          </a:solidFill>
                          <a:effectLst/>
                          <a:latin typeface="Calibri"/>
                          <a:ea typeface="Times New Roman"/>
                          <a:cs typeface="Calibri"/>
                        </a:rPr>
                        <a:t>Max.</a:t>
                      </a:r>
                      <a:endParaRPr lang="en-US" sz="1200">
                        <a:effectLst/>
                        <a:latin typeface="Times New Roman"/>
                        <a:ea typeface="Times New Roman"/>
                      </a:endParaRPr>
                    </a:p>
                  </a:txBody>
                  <a:tcPr marL="65865" marR="65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12.51</a:t>
                      </a:r>
                      <a:endParaRPr lang="en-US" sz="1200">
                        <a:effectLst/>
                        <a:latin typeface="Times New Roman"/>
                        <a:ea typeface="Times New Roman"/>
                      </a:endParaRPr>
                    </a:p>
                  </a:txBody>
                  <a:tcPr marL="65865" marR="6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47.1</a:t>
                      </a:r>
                      <a:endParaRPr lang="en-US" sz="1200">
                        <a:effectLst/>
                        <a:latin typeface="Times New Roman"/>
                        <a:ea typeface="Times New Roman"/>
                      </a:endParaRPr>
                    </a:p>
                  </a:txBody>
                  <a:tcPr marL="65865" marR="6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3133</a:t>
                      </a:r>
                      <a:endParaRPr lang="en-US" sz="1200">
                        <a:effectLst/>
                        <a:latin typeface="Times New Roman"/>
                        <a:ea typeface="Times New Roman"/>
                      </a:endParaRPr>
                    </a:p>
                  </a:txBody>
                  <a:tcPr marL="65865" marR="6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11.89</a:t>
                      </a:r>
                      <a:endParaRPr lang="en-US" sz="1200">
                        <a:effectLst/>
                        <a:latin typeface="Times New Roman"/>
                        <a:ea typeface="Times New Roman"/>
                      </a:endParaRPr>
                    </a:p>
                  </a:txBody>
                  <a:tcPr marL="65865" marR="65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45.35</a:t>
                      </a:r>
                      <a:endParaRPr lang="en-US" sz="1200">
                        <a:effectLst/>
                        <a:latin typeface="Times New Roman"/>
                        <a:ea typeface="Times New Roman"/>
                      </a:endParaRPr>
                    </a:p>
                  </a:txBody>
                  <a:tcPr marL="65865" marR="65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3029</a:t>
                      </a:r>
                      <a:endParaRPr lang="en-US" sz="1200">
                        <a:effectLst/>
                        <a:latin typeface="Times New Roman"/>
                        <a:ea typeface="Times New Roman"/>
                      </a:endParaRPr>
                    </a:p>
                  </a:txBody>
                  <a:tcPr marL="65865" marR="65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959">
                <a:tc vMerge="1">
                  <a:txBody>
                    <a:bodyPr/>
                    <a:lstStyle/>
                    <a:p>
                      <a:endParaRPr lang="en-US"/>
                    </a:p>
                  </a:txBody>
                  <a:tcPr/>
                </a:tc>
                <a:tc>
                  <a:txBody>
                    <a:bodyPr/>
                    <a:lstStyle/>
                    <a:p>
                      <a:pPr marL="0" marR="0" indent="0" algn="ctr">
                        <a:spcBef>
                          <a:spcPts val="0"/>
                        </a:spcBef>
                        <a:spcAft>
                          <a:spcPts val="0"/>
                        </a:spcAft>
                      </a:pPr>
                      <a:r>
                        <a:rPr lang="en-US" sz="1100" b="1" i="1">
                          <a:solidFill>
                            <a:srgbClr val="000000"/>
                          </a:solidFill>
                          <a:effectLst/>
                          <a:latin typeface="Calibri"/>
                          <a:ea typeface="Times New Roman"/>
                          <a:cs typeface="Calibri"/>
                        </a:rPr>
                        <a:t>Min.</a:t>
                      </a:r>
                      <a:endParaRPr lang="en-US" sz="1200">
                        <a:effectLst/>
                        <a:latin typeface="Times New Roman"/>
                        <a:ea typeface="Times New Roman"/>
                      </a:endParaRPr>
                    </a:p>
                  </a:txBody>
                  <a:tcPr marL="65865" marR="65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11.49</a:t>
                      </a:r>
                      <a:endParaRPr lang="en-US" sz="1200">
                        <a:effectLst/>
                        <a:latin typeface="Times New Roman"/>
                        <a:ea typeface="Times New Roman"/>
                      </a:endParaRPr>
                    </a:p>
                  </a:txBody>
                  <a:tcPr marL="65865" marR="6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45.8</a:t>
                      </a:r>
                      <a:endParaRPr lang="en-US" sz="1200">
                        <a:effectLst/>
                        <a:latin typeface="Times New Roman"/>
                        <a:ea typeface="Times New Roman"/>
                      </a:endParaRPr>
                    </a:p>
                  </a:txBody>
                  <a:tcPr marL="65865" marR="6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2878</a:t>
                      </a:r>
                      <a:endParaRPr lang="en-US" sz="1200">
                        <a:effectLst/>
                        <a:latin typeface="Times New Roman"/>
                        <a:ea typeface="Times New Roman"/>
                      </a:endParaRPr>
                    </a:p>
                  </a:txBody>
                  <a:tcPr marL="65865" marR="6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r>
              <a:tr h="182959">
                <a:tc vMerge="1">
                  <a:txBody>
                    <a:bodyPr/>
                    <a:lstStyle/>
                    <a:p>
                      <a:endParaRPr lang="en-US"/>
                    </a:p>
                  </a:txBody>
                  <a:tcPr/>
                </a:tc>
                <a:tc>
                  <a:txBody>
                    <a:bodyPr/>
                    <a:lstStyle/>
                    <a:p>
                      <a:pPr marL="0" marR="0" indent="0" algn="ctr">
                        <a:spcBef>
                          <a:spcPts val="0"/>
                        </a:spcBef>
                        <a:spcAft>
                          <a:spcPts val="0"/>
                        </a:spcAft>
                      </a:pPr>
                      <a:r>
                        <a:rPr lang="en-US" sz="1100" b="1" i="1">
                          <a:solidFill>
                            <a:srgbClr val="000000"/>
                          </a:solidFill>
                          <a:effectLst/>
                          <a:latin typeface="Calibri"/>
                          <a:ea typeface="Times New Roman"/>
                          <a:cs typeface="Calibri"/>
                        </a:rPr>
                        <a:t>Mean</a:t>
                      </a:r>
                      <a:endParaRPr lang="en-US" sz="1200">
                        <a:effectLst/>
                        <a:latin typeface="Times New Roman"/>
                        <a:ea typeface="Times New Roman"/>
                      </a:endParaRPr>
                    </a:p>
                  </a:txBody>
                  <a:tcPr marL="65865" marR="65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12.06</a:t>
                      </a:r>
                      <a:endParaRPr lang="en-US" sz="1200">
                        <a:effectLst/>
                        <a:latin typeface="Times New Roman"/>
                        <a:ea typeface="Times New Roman"/>
                      </a:endParaRPr>
                    </a:p>
                  </a:txBody>
                  <a:tcPr marL="65865" marR="6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46.5</a:t>
                      </a:r>
                      <a:endParaRPr lang="en-US" sz="1200">
                        <a:effectLst/>
                        <a:latin typeface="Times New Roman"/>
                        <a:ea typeface="Times New Roman"/>
                      </a:endParaRPr>
                    </a:p>
                  </a:txBody>
                  <a:tcPr marL="65865" marR="6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2988</a:t>
                      </a:r>
                      <a:endParaRPr lang="en-US" sz="1200">
                        <a:effectLst/>
                        <a:latin typeface="Times New Roman"/>
                        <a:ea typeface="Times New Roman"/>
                      </a:endParaRPr>
                    </a:p>
                  </a:txBody>
                  <a:tcPr marL="65865" marR="6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r>
              <a:tr h="182959">
                <a:tc vMerge="1">
                  <a:txBody>
                    <a:bodyPr/>
                    <a:lstStyle/>
                    <a:p>
                      <a:endParaRPr lang="en-US"/>
                    </a:p>
                  </a:txBody>
                  <a:tcPr/>
                </a:tc>
                <a:tc>
                  <a:txBody>
                    <a:bodyPr/>
                    <a:lstStyle/>
                    <a:p>
                      <a:pPr marL="0" marR="0" indent="0" algn="ctr">
                        <a:spcBef>
                          <a:spcPts val="0"/>
                        </a:spcBef>
                        <a:spcAft>
                          <a:spcPts val="0"/>
                        </a:spcAft>
                      </a:pPr>
                      <a:r>
                        <a:rPr lang="en-US" sz="1100" b="1" i="1">
                          <a:solidFill>
                            <a:srgbClr val="000000"/>
                          </a:solidFill>
                          <a:effectLst/>
                          <a:latin typeface="Calibri"/>
                          <a:ea typeface="Times New Roman"/>
                          <a:cs typeface="Calibri"/>
                        </a:rPr>
                        <a:t>Std. Dev.</a:t>
                      </a:r>
                      <a:endParaRPr lang="en-US" sz="1200">
                        <a:effectLst/>
                        <a:latin typeface="Times New Roman"/>
                        <a:ea typeface="Times New Roman"/>
                      </a:endParaRPr>
                    </a:p>
                  </a:txBody>
                  <a:tcPr marL="65865" marR="65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0.39</a:t>
                      </a:r>
                      <a:endParaRPr lang="en-US" sz="1200">
                        <a:effectLst/>
                        <a:latin typeface="Times New Roman"/>
                        <a:ea typeface="Times New Roman"/>
                      </a:endParaRPr>
                    </a:p>
                  </a:txBody>
                  <a:tcPr marL="65865" marR="6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0.6</a:t>
                      </a:r>
                      <a:endParaRPr lang="en-US" sz="1200">
                        <a:effectLst/>
                        <a:latin typeface="Times New Roman"/>
                        <a:ea typeface="Times New Roman"/>
                      </a:endParaRPr>
                    </a:p>
                  </a:txBody>
                  <a:tcPr marL="65865" marR="6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97.7</a:t>
                      </a:r>
                      <a:endParaRPr lang="en-US" sz="1200">
                        <a:effectLst/>
                        <a:latin typeface="Times New Roman"/>
                        <a:ea typeface="Times New Roman"/>
                      </a:endParaRPr>
                    </a:p>
                  </a:txBody>
                  <a:tcPr marL="65865" marR="6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r>
              <a:tr h="182959">
                <a:tc vMerge="1">
                  <a:txBody>
                    <a:bodyPr/>
                    <a:lstStyle/>
                    <a:p>
                      <a:endParaRPr lang="en-US"/>
                    </a:p>
                  </a:txBody>
                  <a:tcPr/>
                </a:tc>
                <a:tc>
                  <a:txBody>
                    <a:bodyPr/>
                    <a:lstStyle/>
                    <a:p>
                      <a:pPr marL="0" marR="0" indent="0" algn="ctr">
                        <a:spcBef>
                          <a:spcPts val="0"/>
                        </a:spcBef>
                        <a:spcAft>
                          <a:spcPts val="0"/>
                        </a:spcAft>
                      </a:pPr>
                      <a:r>
                        <a:rPr lang="en-US" sz="1100" b="1" i="1">
                          <a:solidFill>
                            <a:srgbClr val="000000"/>
                          </a:solidFill>
                          <a:effectLst/>
                          <a:latin typeface="Calibri"/>
                          <a:ea typeface="Times New Roman"/>
                          <a:cs typeface="Calibri"/>
                        </a:rPr>
                        <a:t>COV, %</a:t>
                      </a:r>
                      <a:endParaRPr lang="en-US" sz="1200">
                        <a:effectLst/>
                        <a:latin typeface="Times New Roman"/>
                        <a:ea typeface="Times New Roman"/>
                      </a:endParaRPr>
                    </a:p>
                  </a:txBody>
                  <a:tcPr marL="65865" marR="65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3.26</a:t>
                      </a:r>
                      <a:endParaRPr lang="en-US" sz="1200">
                        <a:effectLst/>
                        <a:latin typeface="Times New Roman"/>
                        <a:ea typeface="Times New Roman"/>
                      </a:endParaRPr>
                    </a:p>
                  </a:txBody>
                  <a:tcPr marL="65865" marR="6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1.2</a:t>
                      </a:r>
                      <a:endParaRPr lang="en-US" sz="1200">
                        <a:effectLst/>
                        <a:latin typeface="Times New Roman"/>
                        <a:ea typeface="Times New Roman"/>
                      </a:endParaRPr>
                    </a:p>
                  </a:txBody>
                  <a:tcPr marL="65865" marR="6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3.3</a:t>
                      </a:r>
                      <a:endParaRPr lang="en-US" sz="1200">
                        <a:effectLst/>
                        <a:latin typeface="Times New Roman"/>
                        <a:ea typeface="Times New Roman"/>
                      </a:endParaRPr>
                    </a:p>
                  </a:txBody>
                  <a:tcPr marL="65865" marR="6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r>
              <a:tr h="182959">
                <a:tc rowSpan="5">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12</a:t>
                      </a:r>
                      <a:endParaRPr lang="en-US" sz="1200">
                        <a:effectLst/>
                        <a:latin typeface="Times New Roman"/>
                        <a:ea typeface="Times New Roman"/>
                      </a:endParaRPr>
                    </a:p>
                  </a:txBody>
                  <a:tcPr marL="65865" marR="65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b="1" i="1">
                          <a:solidFill>
                            <a:srgbClr val="000000"/>
                          </a:solidFill>
                          <a:effectLst/>
                          <a:latin typeface="Calibri"/>
                          <a:ea typeface="Times New Roman"/>
                          <a:cs typeface="Calibri"/>
                        </a:rPr>
                        <a:t>Max.</a:t>
                      </a:r>
                      <a:endParaRPr lang="en-US" sz="1200">
                        <a:effectLst/>
                        <a:latin typeface="Times New Roman"/>
                        <a:ea typeface="Times New Roman"/>
                      </a:endParaRPr>
                    </a:p>
                  </a:txBody>
                  <a:tcPr marL="65865" marR="65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17.07</a:t>
                      </a:r>
                      <a:endParaRPr lang="en-US" sz="1200">
                        <a:effectLst/>
                        <a:latin typeface="Times New Roman"/>
                        <a:ea typeface="Times New Roman"/>
                      </a:endParaRPr>
                    </a:p>
                  </a:txBody>
                  <a:tcPr marL="65865" marR="6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44.8</a:t>
                      </a:r>
                      <a:endParaRPr lang="en-US" sz="1200">
                        <a:effectLst/>
                        <a:latin typeface="Times New Roman"/>
                        <a:ea typeface="Times New Roman"/>
                      </a:endParaRPr>
                    </a:p>
                  </a:txBody>
                  <a:tcPr marL="65865" marR="6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2349</a:t>
                      </a:r>
                      <a:endParaRPr lang="en-US" sz="1200">
                        <a:effectLst/>
                        <a:latin typeface="Times New Roman"/>
                        <a:ea typeface="Times New Roman"/>
                      </a:endParaRPr>
                    </a:p>
                  </a:txBody>
                  <a:tcPr marL="65865" marR="6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16.61</a:t>
                      </a:r>
                      <a:endParaRPr lang="en-US" sz="1200">
                        <a:effectLst/>
                        <a:latin typeface="Times New Roman"/>
                        <a:ea typeface="Times New Roman"/>
                      </a:endParaRPr>
                    </a:p>
                  </a:txBody>
                  <a:tcPr marL="65865" marR="65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42.37</a:t>
                      </a:r>
                      <a:endParaRPr lang="en-US" sz="1200">
                        <a:effectLst/>
                        <a:latin typeface="Times New Roman"/>
                        <a:ea typeface="Times New Roman"/>
                      </a:endParaRPr>
                    </a:p>
                  </a:txBody>
                  <a:tcPr marL="65865" marR="65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2168</a:t>
                      </a:r>
                      <a:endParaRPr lang="en-US" sz="1200">
                        <a:effectLst/>
                        <a:latin typeface="Times New Roman"/>
                        <a:ea typeface="Times New Roman"/>
                      </a:endParaRPr>
                    </a:p>
                  </a:txBody>
                  <a:tcPr marL="65865" marR="65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959">
                <a:tc vMerge="1">
                  <a:txBody>
                    <a:bodyPr/>
                    <a:lstStyle/>
                    <a:p>
                      <a:endParaRPr lang="en-US"/>
                    </a:p>
                  </a:txBody>
                  <a:tcPr/>
                </a:tc>
                <a:tc>
                  <a:txBody>
                    <a:bodyPr/>
                    <a:lstStyle/>
                    <a:p>
                      <a:pPr marL="0" marR="0" indent="0" algn="ctr">
                        <a:spcBef>
                          <a:spcPts val="0"/>
                        </a:spcBef>
                        <a:spcAft>
                          <a:spcPts val="0"/>
                        </a:spcAft>
                      </a:pPr>
                      <a:r>
                        <a:rPr lang="en-US" sz="1100" b="1" i="1">
                          <a:solidFill>
                            <a:srgbClr val="000000"/>
                          </a:solidFill>
                          <a:effectLst/>
                          <a:latin typeface="Calibri"/>
                          <a:ea typeface="Times New Roman"/>
                          <a:cs typeface="Calibri"/>
                        </a:rPr>
                        <a:t>Min.</a:t>
                      </a:r>
                      <a:endParaRPr lang="en-US" sz="1200">
                        <a:effectLst/>
                        <a:latin typeface="Times New Roman"/>
                        <a:ea typeface="Times New Roman"/>
                      </a:endParaRPr>
                    </a:p>
                  </a:txBody>
                  <a:tcPr marL="65865" marR="65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15.33</a:t>
                      </a:r>
                      <a:endParaRPr lang="en-US" sz="1200">
                        <a:effectLst/>
                        <a:latin typeface="Times New Roman"/>
                        <a:ea typeface="Times New Roman"/>
                      </a:endParaRPr>
                    </a:p>
                  </a:txBody>
                  <a:tcPr marL="65865" marR="6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43.2</a:t>
                      </a:r>
                      <a:endParaRPr lang="en-US" sz="1200">
                        <a:effectLst/>
                        <a:latin typeface="Times New Roman"/>
                        <a:ea typeface="Times New Roman"/>
                      </a:endParaRPr>
                    </a:p>
                  </a:txBody>
                  <a:tcPr marL="65865" marR="6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2109</a:t>
                      </a:r>
                      <a:endParaRPr lang="en-US" sz="1200">
                        <a:effectLst/>
                        <a:latin typeface="Times New Roman"/>
                        <a:ea typeface="Times New Roman"/>
                      </a:endParaRPr>
                    </a:p>
                  </a:txBody>
                  <a:tcPr marL="65865" marR="6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r>
              <a:tr h="182959">
                <a:tc vMerge="1">
                  <a:txBody>
                    <a:bodyPr/>
                    <a:lstStyle/>
                    <a:p>
                      <a:endParaRPr lang="en-US"/>
                    </a:p>
                  </a:txBody>
                  <a:tcPr/>
                </a:tc>
                <a:tc>
                  <a:txBody>
                    <a:bodyPr/>
                    <a:lstStyle/>
                    <a:p>
                      <a:pPr marL="0" marR="0" indent="0" algn="ctr">
                        <a:spcBef>
                          <a:spcPts val="0"/>
                        </a:spcBef>
                        <a:spcAft>
                          <a:spcPts val="0"/>
                        </a:spcAft>
                      </a:pPr>
                      <a:r>
                        <a:rPr lang="en-US" sz="1100" b="1" i="1">
                          <a:solidFill>
                            <a:srgbClr val="000000"/>
                          </a:solidFill>
                          <a:effectLst/>
                          <a:latin typeface="Calibri"/>
                          <a:ea typeface="Times New Roman"/>
                          <a:cs typeface="Calibri"/>
                        </a:rPr>
                        <a:t>Mean</a:t>
                      </a:r>
                      <a:endParaRPr lang="en-US" sz="1200">
                        <a:effectLst/>
                        <a:latin typeface="Times New Roman"/>
                        <a:ea typeface="Times New Roman"/>
                      </a:endParaRPr>
                    </a:p>
                  </a:txBody>
                  <a:tcPr marL="65865" marR="65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16.19</a:t>
                      </a:r>
                      <a:endParaRPr lang="en-US" sz="1200">
                        <a:effectLst/>
                        <a:latin typeface="Times New Roman"/>
                        <a:ea typeface="Times New Roman"/>
                      </a:endParaRPr>
                    </a:p>
                  </a:txBody>
                  <a:tcPr marL="65865" marR="6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43.9</a:t>
                      </a:r>
                      <a:endParaRPr lang="en-US" sz="1200">
                        <a:effectLst/>
                        <a:latin typeface="Times New Roman"/>
                        <a:ea typeface="Times New Roman"/>
                      </a:endParaRPr>
                    </a:p>
                  </a:txBody>
                  <a:tcPr marL="65865" marR="6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2227</a:t>
                      </a:r>
                      <a:endParaRPr lang="en-US" sz="1200">
                        <a:effectLst/>
                        <a:latin typeface="Times New Roman"/>
                        <a:ea typeface="Times New Roman"/>
                      </a:endParaRPr>
                    </a:p>
                  </a:txBody>
                  <a:tcPr marL="65865" marR="6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r>
              <a:tr h="182959">
                <a:tc vMerge="1">
                  <a:txBody>
                    <a:bodyPr/>
                    <a:lstStyle/>
                    <a:p>
                      <a:endParaRPr lang="en-US"/>
                    </a:p>
                  </a:txBody>
                  <a:tcPr/>
                </a:tc>
                <a:tc>
                  <a:txBody>
                    <a:bodyPr/>
                    <a:lstStyle/>
                    <a:p>
                      <a:pPr marL="0" marR="0" indent="0" algn="ctr">
                        <a:spcBef>
                          <a:spcPts val="0"/>
                        </a:spcBef>
                        <a:spcAft>
                          <a:spcPts val="0"/>
                        </a:spcAft>
                      </a:pPr>
                      <a:r>
                        <a:rPr lang="en-US" sz="1100" b="1" i="1">
                          <a:solidFill>
                            <a:srgbClr val="000000"/>
                          </a:solidFill>
                          <a:effectLst/>
                          <a:latin typeface="Calibri"/>
                          <a:ea typeface="Times New Roman"/>
                          <a:cs typeface="Calibri"/>
                        </a:rPr>
                        <a:t>Std. Dev.</a:t>
                      </a:r>
                      <a:endParaRPr lang="en-US" sz="1200">
                        <a:effectLst/>
                        <a:latin typeface="Times New Roman"/>
                        <a:ea typeface="Times New Roman"/>
                      </a:endParaRPr>
                    </a:p>
                  </a:txBody>
                  <a:tcPr marL="65865" marR="65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0.64</a:t>
                      </a:r>
                      <a:endParaRPr lang="en-US" sz="1200">
                        <a:effectLst/>
                        <a:latin typeface="Times New Roman"/>
                        <a:ea typeface="Times New Roman"/>
                      </a:endParaRPr>
                    </a:p>
                  </a:txBody>
                  <a:tcPr marL="65865" marR="6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0.6</a:t>
                      </a:r>
                      <a:endParaRPr lang="en-US" sz="1200">
                        <a:effectLst/>
                        <a:latin typeface="Times New Roman"/>
                        <a:ea typeface="Times New Roman"/>
                      </a:endParaRPr>
                    </a:p>
                  </a:txBody>
                  <a:tcPr marL="65865" marR="6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88.0</a:t>
                      </a:r>
                      <a:endParaRPr lang="en-US" sz="1200">
                        <a:effectLst/>
                        <a:latin typeface="Times New Roman"/>
                        <a:ea typeface="Times New Roman"/>
                      </a:endParaRPr>
                    </a:p>
                  </a:txBody>
                  <a:tcPr marL="65865" marR="6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r>
              <a:tr h="182959">
                <a:tc vMerge="1">
                  <a:txBody>
                    <a:bodyPr/>
                    <a:lstStyle/>
                    <a:p>
                      <a:endParaRPr lang="en-US"/>
                    </a:p>
                  </a:txBody>
                  <a:tcPr/>
                </a:tc>
                <a:tc>
                  <a:txBody>
                    <a:bodyPr/>
                    <a:lstStyle/>
                    <a:p>
                      <a:pPr marL="0" marR="0" indent="0" algn="ctr">
                        <a:spcBef>
                          <a:spcPts val="0"/>
                        </a:spcBef>
                        <a:spcAft>
                          <a:spcPts val="0"/>
                        </a:spcAft>
                      </a:pPr>
                      <a:r>
                        <a:rPr lang="en-US" sz="1100" b="1" i="1">
                          <a:solidFill>
                            <a:srgbClr val="000000"/>
                          </a:solidFill>
                          <a:effectLst/>
                          <a:latin typeface="Calibri"/>
                          <a:ea typeface="Times New Roman"/>
                          <a:cs typeface="Calibri"/>
                        </a:rPr>
                        <a:t>COV, %</a:t>
                      </a:r>
                      <a:endParaRPr lang="en-US" sz="1200">
                        <a:effectLst/>
                        <a:latin typeface="Times New Roman"/>
                        <a:ea typeface="Times New Roman"/>
                      </a:endParaRPr>
                    </a:p>
                  </a:txBody>
                  <a:tcPr marL="65865" marR="65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3.94</a:t>
                      </a:r>
                      <a:endParaRPr lang="en-US" sz="1200">
                        <a:effectLst/>
                        <a:latin typeface="Times New Roman"/>
                        <a:ea typeface="Times New Roman"/>
                      </a:endParaRPr>
                    </a:p>
                  </a:txBody>
                  <a:tcPr marL="65865" marR="6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1.5</a:t>
                      </a:r>
                      <a:endParaRPr lang="en-US" sz="1200">
                        <a:effectLst/>
                        <a:latin typeface="Times New Roman"/>
                        <a:ea typeface="Times New Roman"/>
                      </a:endParaRPr>
                    </a:p>
                  </a:txBody>
                  <a:tcPr marL="65865" marR="6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4.0</a:t>
                      </a:r>
                      <a:endParaRPr lang="en-US" sz="1200">
                        <a:effectLst/>
                        <a:latin typeface="Times New Roman"/>
                        <a:ea typeface="Times New Roman"/>
                      </a:endParaRPr>
                    </a:p>
                  </a:txBody>
                  <a:tcPr marL="65865" marR="6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r>
              <a:tr h="182959">
                <a:tc rowSpan="5">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10</a:t>
                      </a:r>
                      <a:endParaRPr lang="en-US" sz="1200">
                        <a:effectLst/>
                        <a:latin typeface="Times New Roman"/>
                        <a:ea typeface="Times New Roman"/>
                      </a:endParaRPr>
                    </a:p>
                  </a:txBody>
                  <a:tcPr marL="65865" marR="65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b="1" i="1">
                          <a:solidFill>
                            <a:srgbClr val="000000"/>
                          </a:solidFill>
                          <a:effectLst/>
                          <a:latin typeface="Calibri"/>
                          <a:ea typeface="Times New Roman"/>
                          <a:cs typeface="Calibri"/>
                        </a:rPr>
                        <a:t>Max.</a:t>
                      </a:r>
                      <a:endParaRPr lang="en-US" sz="1200">
                        <a:effectLst/>
                        <a:latin typeface="Times New Roman"/>
                        <a:ea typeface="Times New Roman"/>
                      </a:endParaRPr>
                    </a:p>
                  </a:txBody>
                  <a:tcPr marL="65865" marR="65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23.52</a:t>
                      </a:r>
                      <a:endParaRPr lang="en-US" sz="1200">
                        <a:effectLst/>
                        <a:latin typeface="Times New Roman"/>
                        <a:ea typeface="Times New Roman"/>
                      </a:endParaRPr>
                    </a:p>
                  </a:txBody>
                  <a:tcPr marL="65865" marR="6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42.2</a:t>
                      </a:r>
                      <a:endParaRPr lang="en-US" sz="1200">
                        <a:effectLst/>
                        <a:latin typeface="Times New Roman"/>
                        <a:ea typeface="Times New Roman"/>
                      </a:endParaRPr>
                    </a:p>
                  </a:txBody>
                  <a:tcPr marL="65865" marR="6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1786</a:t>
                      </a:r>
                      <a:endParaRPr lang="en-US" sz="1200">
                        <a:effectLst/>
                        <a:latin typeface="Times New Roman"/>
                        <a:ea typeface="Times New Roman"/>
                      </a:endParaRPr>
                    </a:p>
                  </a:txBody>
                  <a:tcPr marL="65865" marR="6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22.92</a:t>
                      </a:r>
                      <a:endParaRPr lang="en-US" sz="1200">
                        <a:effectLst/>
                        <a:latin typeface="Times New Roman"/>
                        <a:ea typeface="Times New Roman"/>
                      </a:endParaRPr>
                    </a:p>
                  </a:txBody>
                  <a:tcPr marL="65865" marR="65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38.92</a:t>
                      </a:r>
                      <a:endParaRPr lang="en-US" sz="1200">
                        <a:effectLst/>
                        <a:latin typeface="Times New Roman"/>
                        <a:ea typeface="Times New Roman"/>
                      </a:endParaRPr>
                    </a:p>
                  </a:txBody>
                  <a:tcPr marL="65865" marR="65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1571</a:t>
                      </a:r>
                      <a:endParaRPr lang="en-US" sz="1200">
                        <a:effectLst/>
                        <a:latin typeface="Times New Roman"/>
                        <a:ea typeface="Times New Roman"/>
                      </a:endParaRPr>
                    </a:p>
                  </a:txBody>
                  <a:tcPr marL="65865" marR="65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959">
                <a:tc vMerge="1">
                  <a:txBody>
                    <a:bodyPr/>
                    <a:lstStyle/>
                    <a:p>
                      <a:endParaRPr lang="en-US"/>
                    </a:p>
                  </a:txBody>
                  <a:tcPr/>
                </a:tc>
                <a:tc>
                  <a:txBody>
                    <a:bodyPr/>
                    <a:lstStyle/>
                    <a:p>
                      <a:pPr marL="0" marR="0" indent="0" algn="ctr">
                        <a:spcBef>
                          <a:spcPts val="0"/>
                        </a:spcBef>
                        <a:spcAft>
                          <a:spcPts val="0"/>
                        </a:spcAft>
                      </a:pPr>
                      <a:r>
                        <a:rPr lang="en-US" sz="1100" b="1" i="1">
                          <a:solidFill>
                            <a:srgbClr val="000000"/>
                          </a:solidFill>
                          <a:effectLst/>
                          <a:latin typeface="Calibri"/>
                          <a:ea typeface="Times New Roman"/>
                          <a:cs typeface="Calibri"/>
                        </a:rPr>
                        <a:t>Min.</a:t>
                      </a:r>
                      <a:endParaRPr lang="en-US" sz="1200">
                        <a:effectLst/>
                        <a:latin typeface="Times New Roman"/>
                        <a:ea typeface="Times New Roman"/>
                      </a:endParaRPr>
                    </a:p>
                  </a:txBody>
                  <a:tcPr marL="65865" marR="65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20.15</a:t>
                      </a:r>
                      <a:endParaRPr lang="en-US" sz="1200">
                        <a:effectLst/>
                        <a:latin typeface="Times New Roman"/>
                        <a:ea typeface="Times New Roman"/>
                      </a:endParaRPr>
                    </a:p>
                  </a:txBody>
                  <a:tcPr marL="65865" marR="6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39.6</a:t>
                      </a:r>
                      <a:endParaRPr lang="en-US" sz="1200">
                        <a:effectLst/>
                        <a:latin typeface="Times New Roman"/>
                        <a:ea typeface="Times New Roman"/>
                      </a:endParaRPr>
                    </a:p>
                  </a:txBody>
                  <a:tcPr marL="65865" marR="6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1530</a:t>
                      </a:r>
                      <a:endParaRPr lang="en-US" sz="1200">
                        <a:effectLst/>
                        <a:latin typeface="Times New Roman"/>
                        <a:ea typeface="Times New Roman"/>
                      </a:endParaRPr>
                    </a:p>
                  </a:txBody>
                  <a:tcPr marL="65865" marR="6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r>
              <a:tr h="182959">
                <a:tc vMerge="1">
                  <a:txBody>
                    <a:bodyPr/>
                    <a:lstStyle/>
                    <a:p>
                      <a:endParaRPr lang="en-US"/>
                    </a:p>
                  </a:txBody>
                  <a:tcPr/>
                </a:tc>
                <a:tc>
                  <a:txBody>
                    <a:bodyPr/>
                    <a:lstStyle/>
                    <a:p>
                      <a:pPr marL="0" marR="0" indent="0" algn="ctr">
                        <a:spcBef>
                          <a:spcPts val="0"/>
                        </a:spcBef>
                        <a:spcAft>
                          <a:spcPts val="0"/>
                        </a:spcAft>
                      </a:pPr>
                      <a:r>
                        <a:rPr lang="en-US" sz="1100" b="1" i="1">
                          <a:solidFill>
                            <a:srgbClr val="000000"/>
                          </a:solidFill>
                          <a:effectLst/>
                          <a:latin typeface="Calibri"/>
                          <a:ea typeface="Times New Roman"/>
                          <a:cs typeface="Calibri"/>
                        </a:rPr>
                        <a:t>Mean</a:t>
                      </a:r>
                      <a:endParaRPr lang="en-US" sz="1200">
                        <a:effectLst/>
                        <a:latin typeface="Times New Roman"/>
                        <a:ea typeface="Times New Roman"/>
                      </a:endParaRPr>
                    </a:p>
                  </a:txBody>
                  <a:tcPr marL="65865" marR="65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21.55</a:t>
                      </a:r>
                      <a:endParaRPr lang="en-US" sz="1200">
                        <a:effectLst/>
                        <a:latin typeface="Times New Roman"/>
                        <a:ea typeface="Times New Roman"/>
                      </a:endParaRPr>
                    </a:p>
                  </a:txBody>
                  <a:tcPr marL="65865" marR="6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40.8</a:t>
                      </a:r>
                      <a:endParaRPr lang="en-US" sz="1200">
                        <a:effectLst/>
                        <a:latin typeface="Times New Roman"/>
                        <a:ea typeface="Times New Roman"/>
                      </a:endParaRPr>
                    </a:p>
                  </a:txBody>
                  <a:tcPr marL="65865" marR="6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1674</a:t>
                      </a:r>
                      <a:endParaRPr lang="en-US" sz="1200">
                        <a:effectLst/>
                        <a:latin typeface="Times New Roman"/>
                        <a:ea typeface="Times New Roman"/>
                      </a:endParaRPr>
                    </a:p>
                  </a:txBody>
                  <a:tcPr marL="65865" marR="6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r>
              <a:tr h="182959">
                <a:tc vMerge="1">
                  <a:txBody>
                    <a:bodyPr/>
                    <a:lstStyle/>
                    <a:p>
                      <a:endParaRPr lang="en-US"/>
                    </a:p>
                  </a:txBody>
                  <a:tcPr/>
                </a:tc>
                <a:tc>
                  <a:txBody>
                    <a:bodyPr/>
                    <a:lstStyle/>
                    <a:p>
                      <a:pPr marL="0" marR="0" indent="0" algn="ctr">
                        <a:spcBef>
                          <a:spcPts val="0"/>
                        </a:spcBef>
                        <a:spcAft>
                          <a:spcPts val="0"/>
                        </a:spcAft>
                      </a:pPr>
                      <a:r>
                        <a:rPr lang="en-US" sz="1100" b="1" i="1">
                          <a:solidFill>
                            <a:srgbClr val="000000"/>
                          </a:solidFill>
                          <a:effectLst/>
                          <a:latin typeface="Calibri"/>
                          <a:ea typeface="Times New Roman"/>
                          <a:cs typeface="Calibri"/>
                        </a:rPr>
                        <a:t>Std. Dev.</a:t>
                      </a:r>
                      <a:endParaRPr lang="en-US" sz="1200">
                        <a:effectLst/>
                        <a:latin typeface="Times New Roman"/>
                        <a:ea typeface="Times New Roman"/>
                      </a:endParaRPr>
                    </a:p>
                  </a:txBody>
                  <a:tcPr marL="65865" marR="65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1.15</a:t>
                      </a:r>
                      <a:endParaRPr lang="en-US" sz="1200">
                        <a:effectLst/>
                        <a:latin typeface="Times New Roman"/>
                        <a:ea typeface="Times New Roman"/>
                      </a:endParaRPr>
                    </a:p>
                  </a:txBody>
                  <a:tcPr marL="65865" marR="6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0.8</a:t>
                      </a:r>
                      <a:endParaRPr lang="en-US" sz="1200">
                        <a:effectLst/>
                        <a:latin typeface="Times New Roman"/>
                        <a:ea typeface="Times New Roman"/>
                      </a:endParaRPr>
                    </a:p>
                  </a:txBody>
                  <a:tcPr marL="65865" marR="6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87.1</a:t>
                      </a:r>
                      <a:endParaRPr lang="en-US" sz="1200">
                        <a:effectLst/>
                        <a:latin typeface="Times New Roman"/>
                        <a:ea typeface="Times New Roman"/>
                      </a:endParaRPr>
                    </a:p>
                  </a:txBody>
                  <a:tcPr marL="65865" marR="6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r>
              <a:tr h="182959">
                <a:tc vMerge="1">
                  <a:txBody>
                    <a:bodyPr/>
                    <a:lstStyle/>
                    <a:p>
                      <a:endParaRPr lang="en-US"/>
                    </a:p>
                  </a:txBody>
                  <a:tcPr/>
                </a:tc>
                <a:tc>
                  <a:txBody>
                    <a:bodyPr/>
                    <a:lstStyle/>
                    <a:p>
                      <a:pPr marL="0" marR="0" indent="0" algn="ctr">
                        <a:spcBef>
                          <a:spcPts val="0"/>
                        </a:spcBef>
                        <a:spcAft>
                          <a:spcPts val="0"/>
                        </a:spcAft>
                      </a:pPr>
                      <a:r>
                        <a:rPr lang="en-US" sz="1100" b="1" i="1">
                          <a:solidFill>
                            <a:srgbClr val="000000"/>
                          </a:solidFill>
                          <a:effectLst/>
                          <a:latin typeface="Calibri"/>
                          <a:ea typeface="Times New Roman"/>
                          <a:cs typeface="Calibri"/>
                        </a:rPr>
                        <a:t>COV, %</a:t>
                      </a:r>
                      <a:endParaRPr lang="en-US" sz="1200">
                        <a:effectLst/>
                        <a:latin typeface="Times New Roman"/>
                        <a:ea typeface="Times New Roman"/>
                      </a:endParaRPr>
                    </a:p>
                  </a:txBody>
                  <a:tcPr marL="65865" marR="65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5.34</a:t>
                      </a:r>
                      <a:endParaRPr lang="en-US" sz="1200">
                        <a:effectLst/>
                        <a:latin typeface="Times New Roman"/>
                        <a:ea typeface="Times New Roman"/>
                      </a:endParaRPr>
                    </a:p>
                  </a:txBody>
                  <a:tcPr marL="65865" marR="6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2.1</a:t>
                      </a:r>
                      <a:endParaRPr lang="en-US" sz="1200">
                        <a:effectLst/>
                        <a:latin typeface="Times New Roman"/>
                        <a:ea typeface="Times New Roman"/>
                      </a:endParaRPr>
                    </a:p>
                  </a:txBody>
                  <a:tcPr marL="65865" marR="6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5.2</a:t>
                      </a:r>
                      <a:endParaRPr lang="en-US" sz="1200">
                        <a:effectLst/>
                        <a:latin typeface="Times New Roman"/>
                        <a:ea typeface="Times New Roman"/>
                      </a:endParaRPr>
                    </a:p>
                  </a:txBody>
                  <a:tcPr marL="65865" marR="6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r>
              <a:tr h="182959">
                <a:tc rowSpan="5">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8</a:t>
                      </a:r>
                      <a:endParaRPr lang="en-US" sz="1200">
                        <a:effectLst/>
                        <a:latin typeface="Times New Roman"/>
                        <a:ea typeface="Times New Roman"/>
                      </a:endParaRPr>
                    </a:p>
                  </a:txBody>
                  <a:tcPr marL="65865" marR="65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b="1" i="1">
                          <a:solidFill>
                            <a:srgbClr val="000000"/>
                          </a:solidFill>
                          <a:effectLst/>
                          <a:latin typeface="Calibri"/>
                          <a:ea typeface="Times New Roman"/>
                          <a:cs typeface="Calibri"/>
                        </a:rPr>
                        <a:t>Max.</a:t>
                      </a:r>
                      <a:endParaRPr lang="en-US" sz="1200">
                        <a:effectLst/>
                        <a:latin typeface="Times New Roman"/>
                        <a:ea typeface="Times New Roman"/>
                      </a:endParaRPr>
                    </a:p>
                  </a:txBody>
                  <a:tcPr marL="65865" marR="65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29.16</a:t>
                      </a:r>
                      <a:endParaRPr lang="en-US" sz="1200">
                        <a:effectLst/>
                        <a:latin typeface="Times New Roman"/>
                        <a:ea typeface="Times New Roman"/>
                      </a:endParaRPr>
                    </a:p>
                  </a:txBody>
                  <a:tcPr marL="65865" marR="6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38.5</a:t>
                      </a:r>
                      <a:endParaRPr lang="en-US" sz="1200">
                        <a:effectLst/>
                        <a:latin typeface="Times New Roman"/>
                        <a:ea typeface="Times New Roman"/>
                      </a:endParaRPr>
                    </a:p>
                  </a:txBody>
                  <a:tcPr marL="65865" marR="6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1339</a:t>
                      </a:r>
                      <a:endParaRPr lang="en-US" sz="1200">
                        <a:effectLst/>
                        <a:latin typeface="Times New Roman"/>
                        <a:ea typeface="Times New Roman"/>
                      </a:endParaRPr>
                    </a:p>
                  </a:txBody>
                  <a:tcPr marL="65865" marR="6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27.95</a:t>
                      </a:r>
                      <a:endParaRPr lang="en-US" sz="1200">
                        <a:effectLst/>
                        <a:latin typeface="Times New Roman"/>
                        <a:ea typeface="Times New Roman"/>
                      </a:endParaRPr>
                    </a:p>
                  </a:txBody>
                  <a:tcPr marL="65865" marR="65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36.95</a:t>
                      </a:r>
                      <a:endParaRPr lang="en-US" sz="1200">
                        <a:effectLst/>
                        <a:latin typeface="Times New Roman"/>
                        <a:ea typeface="Times New Roman"/>
                      </a:endParaRPr>
                    </a:p>
                  </a:txBody>
                  <a:tcPr marL="65865" marR="65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1288</a:t>
                      </a:r>
                      <a:endParaRPr lang="en-US" sz="1200">
                        <a:effectLst/>
                        <a:latin typeface="Times New Roman"/>
                        <a:ea typeface="Times New Roman"/>
                      </a:endParaRPr>
                    </a:p>
                  </a:txBody>
                  <a:tcPr marL="65865" marR="65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959">
                <a:tc vMerge="1">
                  <a:txBody>
                    <a:bodyPr/>
                    <a:lstStyle/>
                    <a:p>
                      <a:endParaRPr lang="en-US"/>
                    </a:p>
                  </a:txBody>
                  <a:tcPr/>
                </a:tc>
                <a:tc>
                  <a:txBody>
                    <a:bodyPr/>
                    <a:lstStyle/>
                    <a:p>
                      <a:pPr marL="0" marR="0" indent="0" algn="ctr">
                        <a:spcBef>
                          <a:spcPts val="0"/>
                        </a:spcBef>
                        <a:spcAft>
                          <a:spcPts val="0"/>
                        </a:spcAft>
                      </a:pPr>
                      <a:r>
                        <a:rPr lang="en-US" sz="1100" b="1" i="1">
                          <a:solidFill>
                            <a:srgbClr val="000000"/>
                          </a:solidFill>
                          <a:effectLst/>
                          <a:latin typeface="Calibri"/>
                          <a:ea typeface="Times New Roman"/>
                          <a:cs typeface="Calibri"/>
                        </a:rPr>
                        <a:t>Min.</a:t>
                      </a:r>
                      <a:endParaRPr lang="en-US" sz="1200">
                        <a:effectLst/>
                        <a:latin typeface="Times New Roman"/>
                        <a:ea typeface="Times New Roman"/>
                      </a:endParaRPr>
                    </a:p>
                  </a:txBody>
                  <a:tcPr marL="65865" marR="65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26.89</a:t>
                      </a:r>
                      <a:endParaRPr lang="en-US" sz="1200">
                        <a:effectLst/>
                        <a:latin typeface="Times New Roman"/>
                        <a:ea typeface="Times New Roman"/>
                      </a:endParaRPr>
                    </a:p>
                  </a:txBody>
                  <a:tcPr marL="65865" marR="6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36.9</a:t>
                      </a:r>
                      <a:endParaRPr lang="en-US" sz="1200">
                        <a:effectLst/>
                        <a:latin typeface="Times New Roman"/>
                        <a:ea typeface="Times New Roman"/>
                      </a:endParaRPr>
                    </a:p>
                  </a:txBody>
                  <a:tcPr marL="65865" marR="6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1235</a:t>
                      </a:r>
                      <a:endParaRPr lang="en-US" sz="1200">
                        <a:effectLst/>
                        <a:latin typeface="Times New Roman"/>
                        <a:ea typeface="Times New Roman"/>
                      </a:endParaRPr>
                    </a:p>
                  </a:txBody>
                  <a:tcPr marL="65865" marR="6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r>
              <a:tr h="182959">
                <a:tc vMerge="1">
                  <a:txBody>
                    <a:bodyPr/>
                    <a:lstStyle/>
                    <a:p>
                      <a:endParaRPr lang="en-US"/>
                    </a:p>
                  </a:txBody>
                  <a:tcPr/>
                </a:tc>
                <a:tc>
                  <a:txBody>
                    <a:bodyPr/>
                    <a:lstStyle/>
                    <a:p>
                      <a:pPr marL="0" marR="0" indent="0" algn="ctr">
                        <a:spcBef>
                          <a:spcPts val="0"/>
                        </a:spcBef>
                        <a:spcAft>
                          <a:spcPts val="0"/>
                        </a:spcAft>
                      </a:pPr>
                      <a:r>
                        <a:rPr lang="en-US" sz="1100" b="1" i="1">
                          <a:solidFill>
                            <a:srgbClr val="000000"/>
                          </a:solidFill>
                          <a:effectLst/>
                          <a:latin typeface="Calibri"/>
                          <a:ea typeface="Times New Roman"/>
                          <a:cs typeface="Calibri"/>
                        </a:rPr>
                        <a:t>Mean</a:t>
                      </a:r>
                      <a:endParaRPr lang="en-US" sz="1200">
                        <a:effectLst/>
                        <a:latin typeface="Times New Roman"/>
                        <a:ea typeface="Times New Roman"/>
                      </a:endParaRPr>
                    </a:p>
                  </a:txBody>
                  <a:tcPr marL="65865" marR="65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27.83</a:t>
                      </a:r>
                      <a:endParaRPr lang="en-US" sz="1200">
                        <a:effectLst/>
                        <a:latin typeface="Times New Roman"/>
                        <a:ea typeface="Times New Roman"/>
                      </a:endParaRPr>
                    </a:p>
                  </a:txBody>
                  <a:tcPr marL="65865" marR="6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37.8</a:t>
                      </a:r>
                      <a:endParaRPr lang="en-US" sz="1200">
                        <a:effectLst/>
                        <a:latin typeface="Times New Roman"/>
                        <a:ea typeface="Times New Roman"/>
                      </a:endParaRPr>
                    </a:p>
                  </a:txBody>
                  <a:tcPr marL="65865" marR="6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1294</a:t>
                      </a:r>
                      <a:endParaRPr lang="en-US" sz="1200">
                        <a:effectLst/>
                        <a:latin typeface="Times New Roman"/>
                        <a:ea typeface="Times New Roman"/>
                      </a:endParaRPr>
                    </a:p>
                  </a:txBody>
                  <a:tcPr marL="65865" marR="6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r>
              <a:tr h="182959">
                <a:tc vMerge="1">
                  <a:txBody>
                    <a:bodyPr/>
                    <a:lstStyle/>
                    <a:p>
                      <a:endParaRPr lang="en-US"/>
                    </a:p>
                  </a:txBody>
                  <a:tcPr/>
                </a:tc>
                <a:tc>
                  <a:txBody>
                    <a:bodyPr/>
                    <a:lstStyle/>
                    <a:p>
                      <a:pPr marL="0" marR="0" indent="0" algn="ctr">
                        <a:spcBef>
                          <a:spcPts val="0"/>
                        </a:spcBef>
                        <a:spcAft>
                          <a:spcPts val="0"/>
                        </a:spcAft>
                      </a:pPr>
                      <a:r>
                        <a:rPr lang="en-US" sz="1100" b="1" i="1">
                          <a:solidFill>
                            <a:srgbClr val="000000"/>
                          </a:solidFill>
                          <a:effectLst/>
                          <a:latin typeface="Calibri"/>
                          <a:ea typeface="Times New Roman"/>
                          <a:cs typeface="Calibri"/>
                        </a:rPr>
                        <a:t>Std. Dev.</a:t>
                      </a:r>
                      <a:endParaRPr lang="en-US" sz="1200">
                        <a:effectLst/>
                        <a:latin typeface="Times New Roman"/>
                        <a:ea typeface="Times New Roman"/>
                      </a:endParaRPr>
                    </a:p>
                  </a:txBody>
                  <a:tcPr marL="65865" marR="65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0.77</a:t>
                      </a:r>
                      <a:endParaRPr lang="en-US" sz="1200">
                        <a:effectLst/>
                        <a:latin typeface="Times New Roman"/>
                        <a:ea typeface="Times New Roman"/>
                      </a:endParaRPr>
                    </a:p>
                  </a:txBody>
                  <a:tcPr marL="65865" marR="6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0.7</a:t>
                      </a:r>
                      <a:endParaRPr lang="en-US" sz="1200">
                        <a:effectLst/>
                        <a:latin typeface="Times New Roman"/>
                        <a:ea typeface="Times New Roman"/>
                      </a:endParaRPr>
                    </a:p>
                  </a:txBody>
                  <a:tcPr marL="65865" marR="6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35.2</a:t>
                      </a:r>
                      <a:endParaRPr lang="en-US" sz="1200">
                        <a:effectLst/>
                        <a:latin typeface="Times New Roman"/>
                        <a:ea typeface="Times New Roman"/>
                      </a:endParaRPr>
                    </a:p>
                  </a:txBody>
                  <a:tcPr marL="65865" marR="6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r>
              <a:tr h="182959">
                <a:tc vMerge="1">
                  <a:txBody>
                    <a:bodyPr/>
                    <a:lstStyle/>
                    <a:p>
                      <a:endParaRPr lang="en-US"/>
                    </a:p>
                  </a:txBody>
                  <a:tcPr/>
                </a:tc>
                <a:tc>
                  <a:txBody>
                    <a:bodyPr/>
                    <a:lstStyle/>
                    <a:p>
                      <a:pPr marL="0" marR="0" indent="0" algn="ctr">
                        <a:spcBef>
                          <a:spcPts val="0"/>
                        </a:spcBef>
                        <a:spcAft>
                          <a:spcPts val="0"/>
                        </a:spcAft>
                      </a:pPr>
                      <a:r>
                        <a:rPr lang="en-US" sz="1100" b="1" i="1">
                          <a:solidFill>
                            <a:srgbClr val="000000"/>
                          </a:solidFill>
                          <a:effectLst/>
                          <a:latin typeface="Calibri"/>
                          <a:ea typeface="Times New Roman"/>
                          <a:cs typeface="Calibri"/>
                        </a:rPr>
                        <a:t>COV, %</a:t>
                      </a:r>
                      <a:endParaRPr lang="en-US" sz="1200">
                        <a:effectLst/>
                        <a:latin typeface="Times New Roman"/>
                        <a:ea typeface="Times New Roman"/>
                      </a:endParaRPr>
                    </a:p>
                  </a:txBody>
                  <a:tcPr marL="65865" marR="65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2.77</a:t>
                      </a:r>
                      <a:endParaRPr lang="en-US" sz="1200">
                        <a:effectLst/>
                        <a:latin typeface="Times New Roman"/>
                        <a:ea typeface="Times New Roman"/>
                      </a:endParaRPr>
                    </a:p>
                  </a:txBody>
                  <a:tcPr marL="65865" marR="6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a:solidFill>
                            <a:srgbClr val="000000"/>
                          </a:solidFill>
                          <a:effectLst/>
                          <a:latin typeface="Calibri"/>
                          <a:ea typeface="Times New Roman"/>
                          <a:cs typeface="Calibri"/>
                        </a:rPr>
                        <a:t>1.8</a:t>
                      </a:r>
                      <a:endParaRPr lang="en-US" sz="1200">
                        <a:effectLst/>
                        <a:latin typeface="Times New Roman"/>
                        <a:ea typeface="Times New Roman"/>
                      </a:endParaRPr>
                    </a:p>
                  </a:txBody>
                  <a:tcPr marL="65865" marR="6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dirty="0">
                          <a:solidFill>
                            <a:srgbClr val="000000"/>
                          </a:solidFill>
                          <a:effectLst/>
                          <a:latin typeface="Calibri"/>
                          <a:ea typeface="Times New Roman"/>
                          <a:cs typeface="Calibri"/>
                        </a:rPr>
                        <a:t>2.7</a:t>
                      </a:r>
                      <a:endParaRPr lang="en-US" sz="1200" dirty="0">
                        <a:effectLst/>
                        <a:latin typeface="Times New Roman"/>
                        <a:ea typeface="Times New Roman"/>
                      </a:endParaRPr>
                    </a:p>
                  </a:txBody>
                  <a:tcPr marL="65865" marR="65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spTree>
    <p:extLst>
      <p:ext uri="{BB962C8B-B14F-4D97-AF65-F5344CB8AC3E}">
        <p14:creationId xmlns:p14="http://schemas.microsoft.com/office/powerpoint/2010/main" val="18551593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a:xfrm>
            <a:off x="266700" y="239713"/>
            <a:ext cx="8472488" cy="609600"/>
          </a:xfrm>
        </p:spPr>
        <p:txBody>
          <a:bodyPr/>
          <a:lstStyle/>
          <a:p>
            <a:r>
              <a:rPr lang="en-US" sz="3200" u="sng" dirty="0" smtClean="0">
                <a:solidFill>
                  <a:schemeClr val="tx1"/>
                </a:solidFill>
                <a:effectLst>
                  <a:outerShdw blurRad="38100" dist="38100" dir="2700000" algn="tl">
                    <a:srgbClr val="C0C0C0"/>
                  </a:outerShdw>
                </a:effectLst>
              </a:rPr>
              <a:t>Summary:</a:t>
            </a:r>
            <a:endParaRPr lang="en-US" sz="3200" u="sng" dirty="0">
              <a:solidFill>
                <a:schemeClr val="tx1"/>
              </a:solidFill>
              <a:effectLst>
                <a:outerShdw blurRad="38100" dist="38100" dir="2700000" algn="tl">
                  <a:srgbClr val="C0C0C0"/>
                </a:outerShdw>
              </a:effectLst>
            </a:endParaRPr>
          </a:p>
        </p:txBody>
      </p:sp>
      <p:sp>
        <p:nvSpPr>
          <p:cNvPr id="5" name="Rectangle 3"/>
          <p:cNvSpPr txBox="1">
            <a:spLocks noChangeArrowheads="1"/>
          </p:cNvSpPr>
          <p:nvPr/>
        </p:nvSpPr>
        <p:spPr bwMode="auto">
          <a:xfrm>
            <a:off x="381000" y="9906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sz="2400" b="0" kern="0" dirty="0">
                <a:effectLst>
                  <a:outerShdw blurRad="38100" dist="38100" dir="2700000" algn="tl">
                    <a:srgbClr val="000000">
                      <a:alpha val="43137"/>
                    </a:srgbClr>
                  </a:outerShdw>
                </a:effectLst>
              </a:rPr>
              <a:t>Asphalt concrete strains were measured using fiber optic strain plates installed post construction in the test sections. </a:t>
            </a:r>
            <a:endParaRPr lang="en-US" sz="2400" b="0" kern="0" dirty="0" smtClean="0">
              <a:effectLst>
                <a:outerShdw blurRad="38100" dist="38100" dir="2700000" algn="tl">
                  <a:srgbClr val="000000">
                    <a:alpha val="43137"/>
                  </a:srgbClr>
                </a:outerShdw>
              </a:effectLst>
            </a:endParaRPr>
          </a:p>
          <a:p>
            <a:r>
              <a:rPr lang="en-US" sz="2400" b="0" kern="0" dirty="0" smtClean="0">
                <a:effectLst>
                  <a:outerShdw blurRad="38100" dist="38100" dir="2700000" algn="tl">
                    <a:srgbClr val="000000">
                      <a:alpha val="43137"/>
                    </a:srgbClr>
                  </a:outerShdw>
                </a:effectLst>
              </a:rPr>
              <a:t>The </a:t>
            </a:r>
            <a:r>
              <a:rPr lang="en-US" sz="2400" b="0" kern="0" dirty="0">
                <a:effectLst>
                  <a:outerShdw blurRad="38100" dist="38100" dir="2700000" algn="tl">
                    <a:srgbClr val="000000">
                      <a:alpha val="43137"/>
                    </a:srgbClr>
                  </a:outerShdw>
                </a:effectLst>
              </a:rPr>
              <a:t>strain plates allow for the measurement of near –surface compressive and tensile strains as well as tensile strains at the bottom of the AC layer over a </a:t>
            </a:r>
            <a:r>
              <a:rPr lang="en-US" sz="2400" b="0" kern="0" dirty="0" smtClean="0">
                <a:effectLst>
                  <a:outerShdw blurRad="38100" dist="38100" dir="2700000" algn="tl">
                    <a:srgbClr val="000000">
                      <a:alpha val="43137"/>
                    </a:srgbClr>
                  </a:outerShdw>
                </a:effectLst>
              </a:rPr>
              <a:t>18-inch (45 cm) </a:t>
            </a:r>
            <a:r>
              <a:rPr lang="en-US" sz="2400" b="0" kern="0" dirty="0">
                <a:effectLst>
                  <a:outerShdw blurRad="38100" dist="38100" dir="2700000" algn="tl">
                    <a:srgbClr val="000000">
                      <a:alpha val="43137"/>
                    </a:srgbClr>
                  </a:outerShdw>
                </a:effectLst>
              </a:rPr>
              <a:t>width across the wheel path. </a:t>
            </a:r>
            <a:endParaRPr lang="en-US" sz="2400" b="0" kern="0" dirty="0" smtClean="0">
              <a:effectLst>
                <a:outerShdw blurRad="38100" dist="38100" dir="2700000" algn="tl">
                  <a:srgbClr val="000000">
                    <a:alpha val="43137"/>
                  </a:srgbClr>
                </a:outerShdw>
              </a:effectLst>
            </a:endParaRPr>
          </a:p>
          <a:p>
            <a:r>
              <a:rPr lang="en-US" sz="2400" b="0" kern="0" dirty="0" smtClean="0">
                <a:effectLst>
                  <a:outerShdw blurRad="38100" dist="38100" dir="2700000" algn="tl">
                    <a:srgbClr val="000000">
                      <a:alpha val="43137"/>
                    </a:srgbClr>
                  </a:outerShdw>
                </a:effectLst>
              </a:rPr>
              <a:t>The </a:t>
            </a:r>
            <a:r>
              <a:rPr lang="en-US" sz="2400" b="0" kern="0" dirty="0">
                <a:effectLst>
                  <a:outerShdw blurRad="38100" dist="38100" dir="2700000" algn="tl">
                    <a:srgbClr val="000000">
                      <a:alpha val="43137"/>
                    </a:srgbClr>
                  </a:outerShdw>
                </a:effectLst>
              </a:rPr>
              <a:t>HWD deflection measurements showed that the installation of strain plates does not alter the pavement structure significantly and forms an integral part of the pavement structure. </a:t>
            </a:r>
            <a:endParaRPr lang="en-US" sz="2400" b="0" kern="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470960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a:xfrm>
            <a:off x="152400" y="228600"/>
            <a:ext cx="3505201" cy="609600"/>
          </a:xfrm>
        </p:spPr>
        <p:txBody>
          <a:bodyPr/>
          <a:lstStyle/>
          <a:p>
            <a:r>
              <a:rPr lang="en-US" sz="3200" u="sng" dirty="0" smtClean="0">
                <a:solidFill>
                  <a:schemeClr val="tx1"/>
                </a:solidFill>
                <a:effectLst>
                  <a:outerShdw blurRad="38100" dist="38100" dir="2700000" algn="tl">
                    <a:srgbClr val="C0C0C0"/>
                  </a:outerShdw>
                </a:effectLst>
              </a:rPr>
              <a:t>Response Tests</a:t>
            </a:r>
            <a:endParaRPr lang="en-US" sz="3200" u="sng" dirty="0">
              <a:solidFill>
                <a:schemeClr val="tx1"/>
              </a:solidFill>
              <a:effectLst>
                <a:outerShdw blurRad="38100" dist="38100" dir="2700000" algn="tl">
                  <a:srgbClr val="C0C0C0"/>
                </a:outerShdw>
              </a:effectLst>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1" y="228600"/>
            <a:ext cx="5105400" cy="5723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p:cNvSpPr txBox="1">
            <a:spLocks noChangeArrowheads="1"/>
          </p:cNvSpPr>
          <p:nvPr/>
        </p:nvSpPr>
        <p:spPr bwMode="auto">
          <a:xfrm>
            <a:off x="228600" y="1676400"/>
            <a:ext cx="32004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sz="1800" b="0" kern="0" dirty="0" smtClean="0">
                <a:effectLst>
                  <a:outerShdw blurRad="38100" dist="38100" dir="2700000" algn="tl">
                    <a:srgbClr val="000000">
                      <a:alpha val="43137"/>
                    </a:srgbClr>
                  </a:outerShdw>
                </a:effectLst>
              </a:rPr>
              <a:t>3 speeds</a:t>
            </a:r>
          </a:p>
          <a:p>
            <a:pPr lvl="1"/>
            <a:r>
              <a:rPr lang="en-US" sz="1400" kern="0" dirty="0" smtClean="0">
                <a:effectLst>
                  <a:outerShdw blurRad="38100" dist="38100" dir="2700000" algn="tl">
                    <a:srgbClr val="000000">
                      <a:alpha val="43137"/>
                    </a:srgbClr>
                  </a:outerShdw>
                </a:effectLst>
              </a:rPr>
              <a:t>0.5, 1, 4 mph</a:t>
            </a:r>
            <a:endParaRPr lang="en-US" sz="1400" b="0" kern="0" dirty="0" smtClean="0">
              <a:effectLst>
                <a:outerShdw blurRad="38100" dist="38100" dir="2700000" algn="tl">
                  <a:srgbClr val="000000">
                    <a:alpha val="43137"/>
                  </a:srgbClr>
                </a:outerShdw>
              </a:effectLst>
            </a:endParaRPr>
          </a:p>
          <a:p>
            <a:r>
              <a:rPr lang="en-US" sz="1800" b="0" kern="0" dirty="0" smtClean="0">
                <a:effectLst>
                  <a:outerShdw blurRad="38100" dist="38100" dir="2700000" algn="tl">
                    <a:srgbClr val="000000">
                      <a:alpha val="43137"/>
                    </a:srgbClr>
                  </a:outerShdw>
                </a:effectLst>
              </a:rPr>
              <a:t>3 Wheel Loads</a:t>
            </a:r>
          </a:p>
          <a:p>
            <a:pPr lvl="1"/>
            <a:r>
              <a:rPr lang="en-US" sz="1400" kern="0" dirty="0" smtClean="0">
                <a:effectLst>
                  <a:outerShdw blurRad="38100" dist="38100" dir="2700000" algn="tl">
                    <a:srgbClr val="000000">
                      <a:alpha val="43137"/>
                    </a:srgbClr>
                  </a:outerShdw>
                </a:effectLst>
              </a:rPr>
              <a:t>12, 24, 36 kips</a:t>
            </a:r>
            <a:endParaRPr lang="en-US" sz="1400" b="0" kern="0" dirty="0" smtClean="0">
              <a:effectLst>
                <a:outerShdw blurRad="38100" dist="38100" dir="2700000" algn="tl">
                  <a:srgbClr val="000000">
                    <a:alpha val="43137"/>
                  </a:srgbClr>
                </a:outerShdw>
              </a:effectLst>
            </a:endParaRPr>
          </a:p>
          <a:p>
            <a:r>
              <a:rPr lang="en-US" sz="1800" b="0" kern="0" dirty="0" smtClean="0">
                <a:effectLst>
                  <a:outerShdw blurRad="38100" dist="38100" dir="2700000" algn="tl">
                    <a:srgbClr val="000000">
                      <a:alpha val="43137"/>
                    </a:srgbClr>
                  </a:outerShdw>
                </a:effectLst>
              </a:rPr>
              <a:t>5 Transverse Offsets</a:t>
            </a:r>
          </a:p>
          <a:p>
            <a:r>
              <a:rPr lang="en-US" sz="1800" b="0" kern="0" dirty="0" smtClean="0">
                <a:effectLst>
                  <a:outerShdw blurRad="38100" dist="38100" dir="2700000" algn="tl">
                    <a:srgbClr val="000000">
                      <a:alpha val="43137"/>
                    </a:srgbClr>
                  </a:outerShdw>
                </a:effectLst>
              </a:rPr>
              <a:t>4 Gear Configurations</a:t>
            </a:r>
          </a:p>
          <a:p>
            <a:pPr lvl="1"/>
            <a:r>
              <a:rPr lang="en-US" sz="1400" kern="0" dirty="0" smtClean="0">
                <a:effectLst>
                  <a:outerShdw blurRad="38100" dist="38100" dir="2700000" algn="tl">
                    <a:srgbClr val="000000">
                      <a:alpha val="43137"/>
                    </a:srgbClr>
                  </a:outerShdw>
                </a:effectLst>
              </a:rPr>
              <a:t>1, 2, 4, 6 wheels</a:t>
            </a:r>
            <a:endParaRPr lang="en-US" sz="1400" b="0" kern="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136933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a:xfrm>
            <a:off x="266700" y="239713"/>
            <a:ext cx="8472488" cy="609600"/>
          </a:xfrm>
        </p:spPr>
        <p:txBody>
          <a:bodyPr/>
          <a:lstStyle/>
          <a:p>
            <a:r>
              <a:rPr lang="en-US" sz="3200" u="sng" dirty="0" smtClean="0">
                <a:solidFill>
                  <a:schemeClr val="tx1"/>
                </a:solidFill>
                <a:effectLst>
                  <a:outerShdw blurRad="38100" dist="38100" dir="2700000" algn="tl">
                    <a:srgbClr val="C0C0C0"/>
                  </a:outerShdw>
                </a:effectLst>
              </a:rPr>
              <a:t>Traffic Tests:</a:t>
            </a:r>
            <a:endParaRPr lang="en-US" sz="3200" u="sng" dirty="0">
              <a:solidFill>
                <a:schemeClr val="tx1"/>
              </a:solidFill>
              <a:effectLst>
                <a:outerShdw blurRad="38100" dist="38100" dir="2700000" algn="tl">
                  <a:srgbClr val="C0C0C0"/>
                </a:outerShdw>
              </a:effectLst>
            </a:endParaRPr>
          </a:p>
        </p:txBody>
      </p:sp>
      <p:sp>
        <p:nvSpPr>
          <p:cNvPr id="5" name="Rectangle 3"/>
          <p:cNvSpPr txBox="1">
            <a:spLocks noChangeArrowheads="1"/>
          </p:cNvSpPr>
          <p:nvPr/>
        </p:nvSpPr>
        <p:spPr bwMode="auto">
          <a:xfrm>
            <a:off x="381000" y="9906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sz="2400" b="0" kern="0" dirty="0" smtClean="0">
                <a:effectLst>
                  <a:outerShdw blurRad="38100" dist="38100" dir="2700000" algn="tl">
                    <a:srgbClr val="000000">
                      <a:alpha val="43137"/>
                    </a:srgbClr>
                  </a:outerShdw>
                </a:effectLst>
              </a:rPr>
              <a:t>Standard NAPTF wander pattern.</a:t>
            </a:r>
          </a:p>
          <a:p>
            <a:r>
              <a:rPr lang="en-US" sz="2400" b="0" kern="0" dirty="0" smtClean="0">
                <a:effectLst>
                  <a:outerShdw blurRad="38100" dist="38100" dir="2700000" algn="tl">
                    <a:srgbClr val="000000">
                      <a:alpha val="43137"/>
                    </a:srgbClr>
                  </a:outerShdw>
                </a:effectLst>
              </a:rPr>
              <a:t>55 kips wheel load, 6-wheel gear.</a:t>
            </a:r>
          </a:p>
          <a:p>
            <a:r>
              <a:rPr lang="en-US" sz="2400" b="0" kern="0" dirty="0" smtClean="0">
                <a:effectLst>
                  <a:outerShdw blurRad="38100" dist="38100" dir="2700000" algn="tl">
                    <a:srgbClr val="000000">
                      <a:alpha val="43137"/>
                    </a:srgbClr>
                  </a:outerShdw>
                </a:effectLst>
              </a:rPr>
              <a:t>Pavement Monitoring</a:t>
            </a:r>
          </a:p>
          <a:p>
            <a:pPr lvl="1"/>
            <a:r>
              <a:rPr lang="en-US" sz="2000" kern="0" dirty="0" smtClean="0">
                <a:effectLst>
                  <a:outerShdw blurRad="38100" dist="38100" dir="2700000" algn="tl">
                    <a:srgbClr val="000000">
                      <a:alpha val="43137"/>
                    </a:srgbClr>
                  </a:outerShdw>
                </a:effectLst>
              </a:rPr>
              <a:t>Straight Edge Rut Depth Measurements</a:t>
            </a:r>
          </a:p>
          <a:p>
            <a:pPr lvl="1"/>
            <a:r>
              <a:rPr lang="en-US" sz="2000" b="0" kern="0" dirty="0" smtClean="0">
                <a:effectLst>
                  <a:outerShdw blurRad="38100" dist="38100" dir="2700000" algn="tl">
                    <a:srgbClr val="000000">
                      <a:alpha val="43137"/>
                    </a:srgbClr>
                  </a:outerShdw>
                </a:effectLst>
              </a:rPr>
              <a:t>Surface profiles</a:t>
            </a:r>
          </a:p>
          <a:p>
            <a:pPr lvl="1"/>
            <a:r>
              <a:rPr lang="en-US" sz="2000" kern="0" dirty="0" smtClean="0">
                <a:effectLst>
                  <a:outerShdw blurRad="38100" dist="38100" dir="2700000" algn="tl">
                    <a:srgbClr val="000000">
                      <a:alpha val="43137"/>
                    </a:srgbClr>
                  </a:outerShdw>
                </a:effectLst>
              </a:rPr>
              <a:t>Crack maps</a:t>
            </a:r>
            <a:endParaRPr lang="en-US" sz="2000" b="0" kern="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929257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a:xfrm>
            <a:off x="266700" y="239713"/>
            <a:ext cx="8472488" cy="609600"/>
          </a:xfrm>
        </p:spPr>
        <p:txBody>
          <a:bodyPr/>
          <a:lstStyle/>
          <a:p>
            <a:r>
              <a:rPr lang="en-US" sz="3200" u="sng" dirty="0" smtClean="0">
                <a:solidFill>
                  <a:schemeClr val="tx1"/>
                </a:solidFill>
                <a:effectLst>
                  <a:outerShdw blurRad="38100" dist="38100" dir="2700000" algn="tl">
                    <a:srgbClr val="C0C0C0"/>
                  </a:outerShdw>
                </a:effectLst>
              </a:rPr>
              <a:t>Construction Cycle at NAPTF</a:t>
            </a:r>
            <a:endParaRPr lang="en-US" sz="3200" u="sng" dirty="0">
              <a:solidFill>
                <a:schemeClr val="tx1"/>
              </a:solidFill>
              <a:effectLst>
                <a:outerShdw blurRad="38100" dist="38100" dir="2700000" algn="tl">
                  <a:srgbClr val="C0C0C0"/>
                </a:outerShdw>
              </a:effectLst>
            </a:endParaRP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143000"/>
            <a:ext cx="7682170" cy="4343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00895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28600"/>
            <a:ext cx="7924800" cy="575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43149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6200"/>
            <a:ext cx="1184167" cy="2532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28600"/>
            <a:ext cx="3930814" cy="5705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2182" y="266699"/>
            <a:ext cx="3609418" cy="5667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78313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6200"/>
            <a:ext cx="1184167" cy="2532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91719"/>
            <a:ext cx="3455911" cy="581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191719"/>
            <a:ext cx="4014193" cy="5751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46151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a:xfrm>
            <a:off x="266700" y="239713"/>
            <a:ext cx="8472488" cy="609600"/>
          </a:xfrm>
        </p:spPr>
        <p:txBody>
          <a:bodyPr/>
          <a:lstStyle/>
          <a:p>
            <a:r>
              <a:rPr lang="en-US" sz="3200" u="sng" dirty="0" smtClean="0">
                <a:solidFill>
                  <a:schemeClr val="tx1"/>
                </a:solidFill>
                <a:effectLst>
                  <a:outerShdw blurRad="38100" dist="38100" dir="2700000" algn="tl">
                    <a:srgbClr val="C0C0C0"/>
                  </a:outerShdw>
                </a:effectLst>
              </a:rPr>
              <a:t>Summary:</a:t>
            </a:r>
            <a:endParaRPr lang="en-US" sz="3200" u="sng" dirty="0">
              <a:solidFill>
                <a:schemeClr val="tx1"/>
              </a:solidFill>
              <a:effectLst>
                <a:outerShdw blurRad="38100" dist="38100" dir="2700000" algn="tl">
                  <a:srgbClr val="C0C0C0"/>
                </a:outerShdw>
              </a:effectLst>
            </a:endParaRPr>
          </a:p>
        </p:txBody>
      </p:sp>
      <p:sp>
        <p:nvSpPr>
          <p:cNvPr id="5" name="Rectangle 3"/>
          <p:cNvSpPr txBox="1">
            <a:spLocks noChangeArrowheads="1"/>
          </p:cNvSpPr>
          <p:nvPr/>
        </p:nvSpPr>
        <p:spPr bwMode="auto">
          <a:xfrm>
            <a:off x="838200" y="1295400"/>
            <a:ext cx="74676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sz="2400" b="0" kern="0" dirty="0" smtClean="0">
                <a:effectLst>
                  <a:outerShdw blurRad="38100" dist="38100" dir="2700000" algn="tl">
                    <a:srgbClr val="000000">
                      <a:alpha val="43137"/>
                    </a:srgbClr>
                  </a:outerShdw>
                </a:effectLst>
              </a:rPr>
              <a:t>Severe cracking in LFC-5N.</a:t>
            </a:r>
          </a:p>
          <a:p>
            <a:r>
              <a:rPr lang="en-US" sz="2400" b="0" kern="0" dirty="0" smtClean="0">
                <a:effectLst>
                  <a:outerShdw blurRad="38100" dist="38100" dir="2700000" algn="tl">
                    <a:srgbClr val="000000">
                      <a:alpha val="43137"/>
                    </a:srgbClr>
                  </a:outerShdw>
                </a:effectLst>
              </a:rPr>
              <a:t>LFP-4N has comparatively less cracking/rutting compared to LFC-5N.</a:t>
            </a:r>
          </a:p>
          <a:p>
            <a:r>
              <a:rPr lang="en-US" sz="2400" b="0" kern="0" dirty="0" smtClean="0">
                <a:effectLst>
                  <a:outerShdw blurRad="38100" dist="38100" dir="2700000" algn="tl">
                    <a:srgbClr val="000000">
                      <a:alpha val="43137"/>
                    </a:srgbClr>
                  </a:outerShdw>
                </a:effectLst>
              </a:rPr>
              <a:t>Very minor cracking in LFP-3N, cracks extending from LFP-4N.</a:t>
            </a:r>
          </a:p>
          <a:p>
            <a:r>
              <a:rPr lang="en-US" sz="2400" b="0" kern="0" dirty="0" smtClean="0">
                <a:effectLst>
                  <a:outerShdw blurRad="38100" dist="38100" dir="2700000" algn="tl">
                    <a:srgbClr val="000000">
                      <a:alpha val="43137"/>
                    </a:srgbClr>
                  </a:outerShdw>
                </a:effectLst>
              </a:rPr>
              <a:t>No cracks in LFP-1N and LFP-2N.</a:t>
            </a:r>
          </a:p>
          <a:p>
            <a:r>
              <a:rPr lang="en-US" sz="2400" b="0" kern="0" dirty="0" smtClean="0">
                <a:effectLst>
                  <a:outerShdw blurRad="38100" dist="38100" dir="2700000" algn="tl">
                    <a:srgbClr val="000000">
                      <a:alpha val="43137"/>
                    </a:srgbClr>
                  </a:outerShdw>
                </a:effectLst>
              </a:rPr>
              <a:t>Traffic tests to continue in Fall’2015.</a:t>
            </a:r>
          </a:p>
        </p:txBody>
      </p:sp>
    </p:spTree>
    <p:extLst>
      <p:ext uri="{BB962C8B-B14F-4D97-AF65-F5344CB8AC3E}">
        <p14:creationId xmlns:p14="http://schemas.microsoft.com/office/powerpoint/2010/main" val="14904078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descr="C:\Navneet\RPD-137\Field Testing\JFK\Photos\IMG_05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74" y="76200"/>
            <a:ext cx="8963025" cy="59753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73842" y="5334000"/>
            <a:ext cx="8472488" cy="609600"/>
          </a:xfrm>
        </p:spPr>
        <p:txBody>
          <a:bodyPr/>
          <a:lstStyle/>
          <a:p>
            <a:r>
              <a:rPr lang="en-US" dirty="0" smtClean="0">
                <a:solidFill>
                  <a:srgbClr val="FFFF00"/>
                </a:solidFill>
                <a:effectLst>
                  <a:outerShdw blurRad="38100" dist="38100" dir="2700000" algn="tl">
                    <a:srgbClr val="000000">
                      <a:alpha val="43137"/>
                    </a:srgbClr>
                  </a:outerShdw>
                </a:effectLst>
              </a:rPr>
              <a:t>http://www.airporttech.tc.faa.gov</a:t>
            </a:r>
            <a:endParaRPr lang="en-US" dirty="0">
              <a:solidFill>
                <a:srgbClr val="FFFF00"/>
              </a:solidFill>
              <a:effectLst>
                <a:outerShdw blurRad="38100" dist="38100" dir="2700000" algn="tl">
                  <a:srgbClr val="000000">
                    <a:alpha val="43137"/>
                  </a:srgbClr>
                </a:outerShdw>
              </a:effectLst>
            </a:endParaRPr>
          </a:p>
        </p:txBody>
      </p:sp>
      <p:sp>
        <p:nvSpPr>
          <p:cNvPr id="3" name="TextBox 2"/>
          <p:cNvSpPr txBox="1"/>
          <p:nvPr/>
        </p:nvSpPr>
        <p:spPr>
          <a:xfrm>
            <a:off x="2743200" y="4191000"/>
            <a:ext cx="3990195" cy="1015663"/>
          </a:xfrm>
          <a:prstGeom prst="rect">
            <a:avLst/>
          </a:prstGeom>
          <a:noFill/>
        </p:spPr>
        <p:txBody>
          <a:bodyPr wrap="none" rtlCol="0">
            <a:spAutoFit/>
          </a:bodyPr>
          <a:lstStyle/>
          <a:p>
            <a:r>
              <a:rPr lang="en-US" sz="6000" u="sng" dirty="0" smtClean="0">
                <a:solidFill>
                  <a:srgbClr val="FF0000"/>
                </a:solidFill>
                <a:effectLst>
                  <a:outerShdw blurRad="38100" dist="38100" dir="2700000" algn="tl">
                    <a:srgbClr val="000000">
                      <a:alpha val="43137"/>
                    </a:srgbClr>
                  </a:outerShdw>
                </a:effectLst>
              </a:rPr>
              <a:t>Thank you!</a:t>
            </a:r>
            <a:endParaRPr lang="en-US" sz="6000" u="sng"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19665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buNone/>
            </a:pPr>
            <a:r>
              <a:rPr lang="en-US" sz="3200" u="sng" dirty="0" smtClean="0">
                <a:effectLst>
                  <a:outerShdw blurRad="38100" dist="38100" dir="2700000" algn="tl">
                    <a:srgbClr val="C0C0C0"/>
                  </a:outerShdw>
                </a:effectLst>
              </a:rPr>
              <a:t>CONSTRUCTION CYCLE – 7 (CC-7) </a:t>
            </a:r>
            <a:endParaRPr lang="en-US" sz="3200" u="sng" dirty="0">
              <a:effectLst>
                <a:outerShdw blurRad="38100" dist="38100" dir="2700000" algn="tl">
                  <a:srgbClr val="C0C0C0"/>
                </a:outerShdw>
              </a:effectLst>
            </a:endParaRPr>
          </a:p>
        </p:txBody>
      </p:sp>
      <p:sp>
        <p:nvSpPr>
          <p:cNvPr id="4" name="Rectangle 3"/>
          <p:cNvSpPr txBox="1">
            <a:spLocks noChangeArrowheads="1"/>
          </p:cNvSpPr>
          <p:nvPr/>
        </p:nvSpPr>
        <p:spPr>
          <a:xfrm>
            <a:off x="516730" y="1066800"/>
            <a:ext cx="8296275" cy="4648200"/>
          </a:xfrm>
          <a:prstGeom prst="rect">
            <a:avLst/>
          </a:prstGeom>
        </p:spPr>
        <p:txBody>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lnSpc>
                <a:spcPct val="90000"/>
              </a:lnSpc>
              <a:buNone/>
            </a:pPr>
            <a:r>
              <a:rPr lang="en-US" b="0" dirty="0" smtClean="0">
                <a:effectLst>
                  <a:outerShdw blurRad="38100" dist="38100" dir="2700000" algn="tl">
                    <a:srgbClr val="C0C0C0"/>
                  </a:outerShdw>
                </a:effectLst>
              </a:rPr>
              <a:t>PRIMARY OBJECTIVES</a:t>
            </a:r>
            <a:r>
              <a:rPr lang="en-US" dirty="0" smtClean="0">
                <a:effectLst>
                  <a:outerShdw blurRad="38100" dist="38100" dir="2700000" algn="tl">
                    <a:srgbClr val="C0C0C0"/>
                  </a:outerShdw>
                </a:effectLst>
              </a:rPr>
              <a:t>   </a:t>
            </a:r>
          </a:p>
          <a:p>
            <a:pPr lvl="1"/>
            <a:r>
              <a:rPr lang="en-US" dirty="0" smtClean="0">
                <a:effectLst>
                  <a:outerShdw blurRad="38100" dist="38100" dir="2700000" algn="tl">
                    <a:srgbClr val="000000">
                      <a:alpha val="43137"/>
                    </a:srgbClr>
                  </a:outerShdw>
                </a:effectLst>
              </a:rPr>
              <a:t>Develop </a:t>
            </a:r>
            <a:r>
              <a:rPr lang="en-US" dirty="0">
                <a:effectLst>
                  <a:outerShdw blurRad="38100" dist="38100" dir="2700000" algn="tl">
                    <a:srgbClr val="000000">
                      <a:alpha val="43137"/>
                    </a:srgbClr>
                  </a:outerShdw>
                </a:effectLst>
              </a:rPr>
              <a:t>Perpetual Pavements Design criterion for </a:t>
            </a:r>
            <a:r>
              <a:rPr lang="en-US" dirty="0" smtClean="0">
                <a:effectLst>
                  <a:outerShdw blurRad="38100" dist="38100" dir="2700000" algn="tl">
                    <a:srgbClr val="000000">
                      <a:alpha val="43137"/>
                    </a:srgbClr>
                  </a:outerShdw>
                </a:effectLst>
              </a:rPr>
              <a:t>airport </a:t>
            </a:r>
            <a:r>
              <a:rPr lang="en-US" dirty="0">
                <a:effectLst>
                  <a:outerShdw blurRad="38100" dist="38100" dir="2700000" algn="tl">
                    <a:srgbClr val="000000">
                      <a:alpha val="43137"/>
                    </a:srgbClr>
                  </a:outerShdw>
                </a:effectLst>
              </a:rPr>
              <a:t>pavements. </a:t>
            </a:r>
            <a:endParaRPr lang="en-US" dirty="0" smtClean="0">
              <a:effectLst>
                <a:outerShdw blurRad="38100" dist="38100" dir="2700000" algn="tl">
                  <a:srgbClr val="000000">
                    <a:alpha val="43137"/>
                  </a:srgbClr>
                </a:outerShdw>
              </a:effectLst>
            </a:endParaRPr>
          </a:p>
          <a:p>
            <a:pPr lvl="1"/>
            <a:r>
              <a:rPr lang="en-US" dirty="0">
                <a:effectLst>
                  <a:outerShdw blurRad="38100" dist="38100" dir="2700000" algn="tl">
                    <a:srgbClr val="000000">
                      <a:alpha val="43137"/>
                    </a:srgbClr>
                  </a:outerShdw>
                </a:effectLst>
              </a:rPr>
              <a:t>Vertical strain threshold in the intermediate HMA layer to limit rutting.</a:t>
            </a:r>
          </a:p>
          <a:p>
            <a:pPr lvl="1"/>
            <a:r>
              <a:rPr lang="en-US" dirty="0">
                <a:effectLst>
                  <a:outerShdw blurRad="38100" dist="38100" dir="2700000" algn="tl">
                    <a:srgbClr val="000000">
                      <a:alpha val="43137"/>
                    </a:srgbClr>
                  </a:outerShdw>
                </a:effectLst>
              </a:rPr>
              <a:t>Horizontal strain threshold in the HMA base layer to prevent bottom-up fatigue cracking.</a:t>
            </a:r>
          </a:p>
          <a:p>
            <a:pPr lvl="1"/>
            <a:r>
              <a:rPr lang="en-US" dirty="0">
                <a:effectLst>
                  <a:outerShdw blurRad="38100" dist="38100" dir="2700000" algn="tl">
                    <a:srgbClr val="000000">
                      <a:alpha val="43137"/>
                    </a:srgbClr>
                  </a:outerShdw>
                </a:effectLst>
              </a:rPr>
              <a:t>Relationship between laboratory fatigue strain threshold and measured field HMA strains.</a:t>
            </a:r>
          </a:p>
          <a:p>
            <a:pPr lvl="1"/>
            <a:r>
              <a:rPr lang="en-US" dirty="0">
                <a:effectLst>
                  <a:outerShdw blurRad="38100" dist="38100" dir="2700000" algn="tl">
                    <a:srgbClr val="000000">
                      <a:alpha val="43137"/>
                    </a:srgbClr>
                  </a:outerShdw>
                </a:effectLst>
              </a:rPr>
              <a:t>Study strain distribution in the HMA layer.</a:t>
            </a:r>
          </a:p>
          <a:p>
            <a:pPr marL="457200" lvl="1" indent="0">
              <a:buNone/>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267226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0" dirty="0">
                <a:effectLst>
                  <a:outerShdw blurRad="38100" dist="38100" dir="2700000" algn="tl">
                    <a:srgbClr val="000000">
                      <a:alpha val="43137"/>
                    </a:srgbClr>
                  </a:outerShdw>
                </a:effectLst>
              </a:rPr>
              <a:t>Perpetual Pavement is “</a:t>
            </a:r>
            <a:r>
              <a:rPr lang="en-US" b="0" dirty="0">
                <a:solidFill>
                  <a:srgbClr val="FF0000"/>
                </a:solidFill>
                <a:effectLst>
                  <a:outerShdw blurRad="38100" dist="38100" dir="2700000" algn="tl">
                    <a:srgbClr val="000000">
                      <a:alpha val="43137"/>
                    </a:srgbClr>
                  </a:outerShdw>
                </a:effectLst>
              </a:rPr>
              <a:t>an asphalt pavement designed and built to last longer than 50 years without requiring major structural rehabilitation or reconstruction, and needing only periodic surface renewal in response to distresses confined to the top of the pavement</a:t>
            </a:r>
            <a:r>
              <a:rPr lang="en-US" b="0" dirty="0">
                <a:effectLst>
                  <a:outerShdw blurRad="38100" dist="38100" dir="2700000" algn="tl">
                    <a:srgbClr val="000000">
                      <a:alpha val="43137"/>
                    </a:srgbClr>
                  </a:outerShdw>
                </a:effectLst>
              </a:rPr>
              <a:t>.” </a:t>
            </a:r>
            <a:endParaRPr lang="en-US" b="0" dirty="0" smtClean="0">
              <a:effectLst>
                <a:outerShdw blurRad="38100" dist="38100" dir="2700000" algn="tl">
                  <a:srgbClr val="000000">
                    <a:alpha val="43137"/>
                  </a:srgbClr>
                </a:outerShdw>
              </a:effectLst>
            </a:endParaRPr>
          </a:p>
          <a:p>
            <a:pPr marL="0" indent="0">
              <a:buNone/>
            </a:pPr>
            <a:r>
              <a:rPr lang="en-US" b="0" i="1" dirty="0" smtClean="0">
                <a:effectLst>
                  <a:outerShdw blurRad="38100" dist="38100" dir="2700000" algn="tl">
                    <a:srgbClr val="000000">
                      <a:alpha val="43137"/>
                    </a:srgbClr>
                  </a:outerShdw>
                </a:effectLst>
              </a:rPr>
              <a:t>[</a:t>
            </a:r>
            <a:r>
              <a:rPr lang="en-US" b="0" i="1" dirty="0">
                <a:effectLst>
                  <a:outerShdw blurRad="38100" dist="38100" dir="2700000" algn="tl">
                    <a:srgbClr val="000000">
                      <a:alpha val="43137"/>
                    </a:srgbClr>
                  </a:outerShdw>
                </a:effectLst>
              </a:rPr>
              <a:t>Perpetual Asphalt Pavements – A Synthesis, Asphalt Pavement Alliance]</a:t>
            </a:r>
            <a:endParaRPr lang="en-US" b="0" dirty="0">
              <a:effectLst>
                <a:outerShdw blurRad="38100" dist="38100" dir="2700000" algn="tl">
                  <a:srgbClr val="000000">
                    <a:alpha val="43137"/>
                  </a:srgbClr>
                </a:outerShdw>
              </a:effectLst>
            </a:endParaRPr>
          </a:p>
          <a:p>
            <a:endParaRPr lang="en-US" b="0" dirty="0">
              <a:effectLst>
                <a:outerShdw blurRad="38100" dist="38100" dir="2700000" algn="tl">
                  <a:srgbClr val="000000">
                    <a:alpha val="43137"/>
                  </a:srgbClr>
                </a:outerShdw>
              </a:effectLst>
            </a:endParaRPr>
          </a:p>
        </p:txBody>
      </p:sp>
      <p:sp>
        <p:nvSpPr>
          <p:cNvPr id="6" name="Rectangle 2"/>
          <p:cNvSpPr>
            <a:spLocks noGrp="1" noChangeArrowheads="1"/>
          </p:cNvSpPr>
          <p:nvPr>
            <p:ph type="title"/>
          </p:nvPr>
        </p:nvSpPr>
        <p:spPr/>
        <p:txBody>
          <a:bodyPr/>
          <a:lstStyle/>
          <a:p>
            <a:r>
              <a:rPr lang="en-US" sz="3200" u="sng" dirty="0" smtClean="0">
                <a:solidFill>
                  <a:schemeClr val="tx1"/>
                </a:solidFill>
                <a:effectLst>
                  <a:outerShdw blurRad="38100" dist="38100" dir="2700000" algn="tl">
                    <a:srgbClr val="C0C0C0"/>
                  </a:outerShdw>
                </a:effectLst>
              </a:rPr>
              <a:t>PERPETUAL PAVEMENT</a:t>
            </a:r>
            <a:endParaRPr lang="en-US" sz="3200" u="sng" dirty="0">
              <a:solidFill>
                <a:schemeClr val="tx1"/>
              </a:solidFill>
              <a:effectLst>
                <a:outerShdw blurRad="38100" dist="38100" dir="2700000" algn="tl">
                  <a:srgbClr val="C0C0C0"/>
                </a:outerShdw>
              </a:effectLst>
            </a:endParaRPr>
          </a:p>
        </p:txBody>
      </p:sp>
    </p:spTree>
    <p:extLst>
      <p:ext uri="{BB962C8B-B14F-4D97-AF65-F5344CB8AC3E}">
        <p14:creationId xmlns:p14="http://schemas.microsoft.com/office/powerpoint/2010/main" val="22247979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buNone/>
            </a:pPr>
            <a:r>
              <a:rPr lang="en-US" sz="3200" u="sng" dirty="0" smtClean="0">
                <a:effectLst>
                  <a:outerShdw blurRad="38100" dist="38100" dir="2700000" algn="tl">
                    <a:srgbClr val="C0C0C0"/>
                  </a:outerShdw>
                </a:effectLst>
              </a:rPr>
              <a:t>CONSTRUCTION CYCLE – 7 (CC-7) </a:t>
            </a:r>
            <a:endParaRPr lang="en-US" sz="3200" u="sng" dirty="0">
              <a:effectLst>
                <a:outerShdw blurRad="38100" dist="38100" dir="2700000" algn="tl">
                  <a:srgbClr val="C0C0C0"/>
                </a:outerShdw>
              </a:effectLst>
            </a:endParaRPr>
          </a:p>
        </p:txBody>
      </p:sp>
      <p:sp>
        <p:nvSpPr>
          <p:cNvPr id="4" name="Rectangle 3"/>
          <p:cNvSpPr txBox="1">
            <a:spLocks noChangeArrowheads="1"/>
          </p:cNvSpPr>
          <p:nvPr/>
        </p:nvSpPr>
        <p:spPr>
          <a:xfrm>
            <a:off x="516730" y="1066800"/>
            <a:ext cx="8296275" cy="4648200"/>
          </a:xfrm>
          <a:prstGeom prst="rect">
            <a:avLst/>
          </a:prstGeom>
        </p:spPr>
        <p:txBody>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lnSpc>
                <a:spcPct val="90000"/>
              </a:lnSpc>
              <a:buNone/>
            </a:pPr>
            <a:r>
              <a:rPr lang="en-US" b="0" dirty="0" smtClean="0">
                <a:effectLst>
                  <a:outerShdw blurRad="38100" dist="38100" dir="2700000" algn="tl">
                    <a:srgbClr val="C0C0C0"/>
                  </a:outerShdw>
                </a:effectLst>
              </a:rPr>
              <a:t>PRIMARY OBJECTIVES</a:t>
            </a:r>
            <a:r>
              <a:rPr lang="en-US" dirty="0" smtClean="0">
                <a:effectLst>
                  <a:outerShdw blurRad="38100" dist="38100" dir="2700000" algn="tl">
                    <a:srgbClr val="C0C0C0"/>
                  </a:outerShdw>
                </a:effectLst>
              </a:rPr>
              <a:t>   </a:t>
            </a:r>
          </a:p>
          <a:p>
            <a:pPr lvl="1"/>
            <a:r>
              <a:rPr lang="en-US" dirty="0" smtClean="0">
                <a:effectLst>
                  <a:outerShdw blurRad="38100" dist="38100" dir="2700000" algn="tl">
                    <a:srgbClr val="000000">
                      <a:alpha val="43137"/>
                    </a:srgbClr>
                  </a:outerShdw>
                </a:effectLst>
              </a:rPr>
              <a:t>Verify/Refine/Modify fatigue model based on the ratio </a:t>
            </a:r>
            <a:r>
              <a:rPr lang="en-US" dirty="0">
                <a:effectLst>
                  <a:outerShdw blurRad="38100" dist="38100" dir="2700000" algn="tl">
                    <a:srgbClr val="000000">
                      <a:alpha val="43137"/>
                    </a:srgbClr>
                  </a:outerShdw>
                </a:effectLst>
              </a:rPr>
              <a:t>of dissipated energy change (RDEC) </a:t>
            </a:r>
            <a:endParaRPr lang="en-US" dirty="0" smtClean="0">
              <a:effectLst>
                <a:outerShdw blurRad="38100" dist="38100" dir="2700000" algn="tl">
                  <a:srgbClr val="000000">
                    <a:alpha val="43137"/>
                  </a:srgbClr>
                </a:outerShdw>
              </a:effectLst>
            </a:endParaRPr>
          </a:p>
          <a:p>
            <a:pPr marL="457200" lvl="1" indent="0">
              <a:buNone/>
            </a:pPr>
            <a:endParaRPr lang="en-US" dirty="0">
              <a:effectLst>
                <a:outerShdw blurRad="38100" dist="38100" dir="2700000" algn="tl">
                  <a:srgbClr val="000000">
                    <a:alpha val="43137"/>
                  </a:srgbClr>
                </a:outerShdw>
              </a:effectLst>
            </a:endParaRPr>
          </a:p>
          <a:p>
            <a:pPr lvl="1"/>
            <a:r>
              <a:rPr lang="en-US" dirty="0" smtClean="0">
                <a:solidFill>
                  <a:schemeClr val="bg1">
                    <a:lumMod val="85000"/>
                  </a:schemeClr>
                </a:solidFill>
                <a:effectLst>
                  <a:outerShdw blurRad="38100" dist="38100" dir="2700000" algn="tl">
                    <a:srgbClr val="000000">
                      <a:alpha val="43137"/>
                    </a:srgbClr>
                  </a:outerShdw>
                </a:effectLst>
              </a:rPr>
              <a:t>Overload (South Side Pavements) </a:t>
            </a:r>
          </a:p>
          <a:p>
            <a:pPr marL="457200" lvl="1" indent="0">
              <a:buNone/>
            </a:pPr>
            <a:r>
              <a:rPr lang="en-US" dirty="0">
                <a:solidFill>
                  <a:schemeClr val="bg1">
                    <a:lumMod val="85000"/>
                  </a:schemeClr>
                </a:solidFill>
                <a:effectLst>
                  <a:outerShdw blurRad="38100" dist="38100" dir="2700000" algn="tl">
                    <a:srgbClr val="000000">
                      <a:alpha val="43137"/>
                    </a:srgbClr>
                  </a:outerShdw>
                </a:effectLst>
              </a:rPr>
              <a:t>	</a:t>
            </a:r>
            <a:r>
              <a:rPr lang="en-US" dirty="0" smtClean="0">
                <a:solidFill>
                  <a:schemeClr val="bg1">
                    <a:lumMod val="85000"/>
                  </a:schemeClr>
                </a:solidFill>
                <a:effectLst>
                  <a:outerShdw blurRad="38100" dist="38100" dir="2700000" algn="tl">
                    <a:srgbClr val="000000">
                      <a:alpha val="43137"/>
                    </a:srgbClr>
                  </a:outerShdw>
                </a:effectLst>
              </a:rPr>
              <a:t>Determine </a:t>
            </a:r>
            <a:r>
              <a:rPr lang="en-US" dirty="0">
                <a:solidFill>
                  <a:schemeClr val="bg1">
                    <a:lumMod val="85000"/>
                  </a:schemeClr>
                </a:solidFill>
                <a:effectLst>
                  <a:outerShdw blurRad="38100" dist="38100" dir="2700000" algn="tl">
                    <a:srgbClr val="000000">
                      <a:alpha val="43137"/>
                    </a:srgbClr>
                  </a:outerShdw>
                </a:effectLst>
              </a:rPr>
              <a:t>allowable aircraft overload criteria for </a:t>
            </a:r>
            <a:r>
              <a:rPr lang="en-US" dirty="0" smtClean="0">
                <a:solidFill>
                  <a:schemeClr val="bg1">
                    <a:lumMod val="85000"/>
                  </a:schemeClr>
                </a:solidFill>
                <a:effectLst>
                  <a:outerShdw blurRad="38100" dist="38100" dir="2700000" algn="tl">
                    <a:srgbClr val="000000">
                      <a:alpha val="43137"/>
                    </a:srgbClr>
                  </a:outerShdw>
                </a:effectLst>
              </a:rPr>
              <a:t>	flexible </a:t>
            </a:r>
            <a:r>
              <a:rPr lang="en-US" dirty="0">
                <a:solidFill>
                  <a:schemeClr val="bg1">
                    <a:lumMod val="85000"/>
                  </a:schemeClr>
                </a:solidFill>
                <a:effectLst>
                  <a:outerShdw blurRad="38100" dist="38100" dir="2700000" algn="tl">
                    <a:srgbClr val="000000">
                      <a:alpha val="43137"/>
                    </a:srgbClr>
                  </a:outerShdw>
                </a:effectLst>
              </a:rPr>
              <a:t>pavement</a:t>
            </a:r>
            <a:r>
              <a:rPr lang="en-US" dirty="0" smtClean="0">
                <a:solidFill>
                  <a:schemeClr val="bg1">
                    <a:lumMod val="85000"/>
                  </a:schemeClr>
                </a:solidFill>
                <a:effectLst>
                  <a:outerShdw blurRad="38100" dist="38100" dir="2700000" algn="tl">
                    <a:srgbClr val="000000">
                      <a:alpha val="43137"/>
                    </a:srgbClr>
                  </a:outerShdw>
                </a:effectLst>
              </a:rPr>
              <a:t>.</a:t>
            </a:r>
            <a:endParaRPr lang="en-US" dirty="0">
              <a:solidFill>
                <a:schemeClr val="bg1">
                  <a:lumMod val="8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80558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r>
              <a:rPr lang="en-US" sz="3200" u="sng" dirty="0" smtClean="0">
                <a:solidFill>
                  <a:schemeClr val="tx1"/>
                </a:solidFill>
                <a:effectLst>
                  <a:outerShdw blurRad="38100" dist="38100" dir="2700000" algn="tl">
                    <a:srgbClr val="C0C0C0"/>
                  </a:outerShdw>
                </a:effectLst>
              </a:rPr>
              <a:t>PERPETUAL PAVEMENT</a:t>
            </a:r>
            <a:endParaRPr lang="en-US" sz="3200" u="sng" dirty="0">
              <a:solidFill>
                <a:schemeClr val="tx1"/>
              </a:solidFill>
              <a:effectLst>
                <a:outerShdw blurRad="38100" dist="38100" dir="2700000" algn="tl">
                  <a:srgbClr val="C0C0C0"/>
                </a:outerShdw>
              </a:effectLs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9" y="1752600"/>
            <a:ext cx="8682031"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56968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2550" y="954088"/>
            <a:ext cx="6943726" cy="5046867"/>
          </a:xfrm>
          <a:prstGeom prst="rect">
            <a:avLst/>
          </a:prstGeom>
          <a:noFill/>
          <a:ln>
            <a:noFill/>
          </a:ln>
          <a:effectLst>
            <a:glow rad="139700">
              <a:schemeClr val="accent4">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2"/>
          <p:cNvSpPr txBox="1">
            <a:spLocks noChangeArrowheads="1"/>
          </p:cNvSpPr>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buNone/>
            </a:pPr>
            <a:r>
              <a:rPr lang="en-US" sz="3200" u="sng" dirty="0" smtClean="0">
                <a:effectLst>
                  <a:outerShdw blurRad="38100" dist="38100" dir="2700000" algn="tl">
                    <a:srgbClr val="C0C0C0"/>
                  </a:outerShdw>
                </a:effectLst>
              </a:rPr>
              <a:t>CC7 – PERPETUAL PAVEMENTS</a:t>
            </a:r>
            <a:endParaRPr lang="en-US" sz="3200" u="sng" dirty="0">
              <a:effectLst>
                <a:outerShdw blurRad="38100" dist="38100" dir="2700000" algn="tl">
                  <a:srgbClr val="C0C0C0"/>
                </a:outerShdw>
              </a:effectLst>
            </a:endParaRPr>
          </a:p>
        </p:txBody>
      </p:sp>
    </p:spTree>
    <p:extLst>
      <p:ext uri="{BB962C8B-B14F-4D97-AF65-F5344CB8AC3E}">
        <p14:creationId xmlns:p14="http://schemas.microsoft.com/office/powerpoint/2010/main" val="3304728801"/>
      </p:ext>
    </p:extLst>
  </p:cSld>
  <p:clrMapOvr>
    <a:masterClrMapping/>
  </p:clrMapOvr>
  <p:transition advTm="7469"/>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2370" name="Rectangle 2"/>
          <p:cNvSpPr>
            <a:spLocks noGrp="1" noChangeArrowheads="1"/>
          </p:cNvSpPr>
          <p:nvPr>
            <p:ph type="title"/>
          </p:nvPr>
        </p:nvSpPr>
        <p:spPr>
          <a:xfrm>
            <a:off x="428625" y="203200"/>
            <a:ext cx="8472488" cy="960438"/>
          </a:xfrm>
        </p:spPr>
        <p:txBody>
          <a:bodyPr/>
          <a:lstStyle/>
          <a:p>
            <a:r>
              <a:rPr lang="en-US" sz="3200" u="sng" dirty="0" smtClean="0">
                <a:solidFill>
                  <a:schemeClr val="tx1"/>
                </a:solidFill>
                <a:effectLst>
                  <a:outerShdw blurRad="38100" dist="38100" dir="2700000" algn="tl">
                    <a:srgbClr val="C0C0C0"/>
                  </a:outerShdw>
                </a:effectLst>
              </a:rPr>
              <a:t>Pavement Cross Sections</a:t>
            </a:r>
            <a:endParaRPr lang="en-US" sz="3200" u="sng" dirty="0">
              <a:solidFill>
                <a:schemeClr val="tx1"/>
              </a:solidFill>
              <a:effectLst>
                <a:outerShdw blurRad="38100" dist="38100" dir="2700000" algn="tl">
                  <a:srgbClr val="C0C0C0"/>
                </a:outerShdw>
              </a:effectLs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1630363"/>
            <a:ext cx="8839201" cy="359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56864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p:txBody>
          <a:bodyPr/>
          <a:lstStyle/>
          <a:p>
            <a:r>
              <a:rPr lang="en-US" sz="3200" u="sng" dirty="0" smtClean="0">
                <a:solidFill>
                  <a:schemeClr val="tx1"/>
                </a:solidFill>
                <a:effectLst>
                  <a:outerShdw blurRad="38100" dist="38100" dir="2700000" algn="tl">
                    <a:srgbClr val="C0C0C0"/>
                  </a:outerShdw>
                </a:effectLst>
              </a:rPr>
              <a:t>Pavement Instrumentation</a:t>
            </a:r>
            <a:endParaRPr lang="en-US" sz="3200" u="sng" dirty="0">
              <a:solidFill>
                <a:schemeClr val="tx1"/>
              </a:solidFill>
              <a:effectLst>
                <a:outerShdw blurRad="38100" dist="38100" dir="2700000" algn="tl">
                  <a:srgbClr val="C0C0C0"/>
                </a:outerShdw>
              </a:effectLst>
            </a:endParaRPr>
          </a:p>
        </p:txBody>
      </p:sp>
      <p:sp>
        <p:nvSpPr>
          <p:cNvPr id="318467" name="Rectangle 3"/>
          <p:cNvSpPr>
            <a:spLocks noGrp="1" noChangeArrowheads="1"/>
          </p:cNvSpPr>
          <p:nvPr>
            <p:ph type="body" idx="1"/>
          </p:nvPr>
        </p:nvSpPr>
        <p:spPr>
          <a:xfrm>
            <a:off x="838200" y="1295400"/>
            <a:ext cx="6886575" cy="1638300"/>
          </a:xfrm>
        </p:spPr>
        <p:txBody>
          <a:bodyPr/>
          <a:lstStyle/>
          <a:p>
            <a:r>
              <a:rPr lang="en-US" sz="2400" b="0" dirty="0" smtClean="0">
                <a:effectLst>
                  <a:outerShdw blurRad="38100" dist="38100" dir="2700000" algn="tl">
                    <a:srgbClr val="000000">
                      <a:alpha val="43137"/>
                    </a:srgbClr>
                  </a:outerShdw>
                </a:effectLst>
              </a:rPr>
              <a:t>H-Bar Strain Gages (ASG)</a:t>
            </a:r>
          </a:p>
          <a:p>
            <a:r>
              <a:rPr lang="en-US" sz="2400" b="0" dirty="0" smtClean="0">
                <a:effectLst>
                  <a:outerShdw blurRad="38100" dist="38100" dir="2700000" algn="tl">
                    <a:srgbClr val="000000">
                      <a:alpha val="43137"/>
                    </a:srgbClr>
                  </a:outerShdw>
                </a:effectLst>
              </a:rPr>
              <a:t>Multiple Depth </a:t>
            </a:r>
            <a:r>
              <a:rPr lang="en-US" sz="2400" b="0" dirty="0" err="1" smtClean="0">
                <a:effectLst>
                  <a:outerShdw blurRad="38100" dist="38100" dir="2700000" algn="tl">
                    <a:srgbClr val="000000">
                      <a:alpha val="43137"/>
                    </a:srgbClr>
                  </a:outerShdw>
                </a:effectLst>
              </a:rPr>
              <a:t>Deflectometers</a:t>
            </a:r>
            <a:r>
              <a:rPr lang="en-US" sz="2400" b="0" dirty="0" smtClean="0">
                <a:effectLst>
                  <a:outerShdw blurRad="38100" dist="38100" dir="2700000" algn="tl">
                    <a:srgbClr val="000000">
                      <a:alpha val="43137"/>
                    </a:srgbClr>
                  </a:outerShdw>
                </a:effectLst>
              </a:rPr>
              <a:t> (MDD)</a:t>
            </a:r>
          </a:p>
          <a:p>
            <a:r>
              <a:rPr lang="en-US" sz="2400" b="0" dirty="0" smtClean="0">
                <a:effectLst>
                  <a:outerShdw blurRad="38100" dist="38100" dir="2700000" algn="tl">
                    <a:srgbClr val="000000">
                      <a:alpha val="43137"/>
                    </a:srgbClr>
                  </a:outerShdw>
                </a:effectLst>
              </a:rPr>
              <a:t>Fiber Optic Strain Plates</a:t>
            </a:r>
            <a:endParaRPr lang="en-US" sz="2400" i="1" u="sng" dirty="0">
              <a:solidFill>
                <a:srgbClr val="FF0000"/>
              </a:solidFill>
              <a:effectLst>
                <a:outerShdw blurRad="38100" dist="38100" dir="2700000" algn="tl">
                  <a:srgbClr val="000000">
                    <a:alpha val="43137"/>
                  </a:srgbClr>
                </a:outerShdw>
              </a:effectLst>
            </a:endParaRPr>
          </a:p>
          <a:p>
            <a:pPr marL="0" indent="0">
              <a:buNone/>
            </a:pPr>
            <a:endParaRPr lang="en-US" sz="2400" b="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72140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75B2E8C-D11B-4747-86DC-D0838B915742}"/>
</file>

<file path=customXml/itemProps2.xml><?xml version="1.0" encoding="utf-8"?>
<ds:datastoreItem xmlns:ds="http://schemas.openxmlformats.org/officeDocument/2006/customXml" ds:itemID="{804A6175-3C5E-425A-8BF7-584B083853B7}"/>
</file>

<file path=customXml/itemProps3.xml><?xml version="1.0" encoding="utf-8"?>
<ds:datastoreItem xmlns:ds="http://schemas.openxmlformats.org/officeDocument/2006/customXml" ds:itemID="{14197AD3-4572-48EE-92F3-477481F7257E}"/>
</file>

<file path=docProps/app.xml><?xml version="1.0" encoding="utf-8"?>
<Properties xmlns="http://schemas.openxmlformats.org/officeDocument/2006/extended-properties" xmlns:vt="http://schemas.openxmlformats.org/officeDocument/2006/docPropsVTypes">
  <Template/>
  <TotalTime>3398</TotalTime>
  <Words>674</Words>
  <Application>Microsoft Office PowerPoint</Application>
  <PresentationFormat>On-screen Show (4:3)</PresentationFormat>
  <Paragraphs>193</Paragraphs>
  <Slides>24</Slides>
  <Notes>21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2_Custom Design</vt:lpstr>
      <vt:lpstr>Full-Scale Testing – Perpetual Pavement Update</vt:lpstr>
      <vt:lpstr>Construction Cycle at NAPTF</vt:lpstr>
      <vt:lpstr>PowerPoint Presentation</vt:lpstr>
      <vt:lpstr>PERPETUAL PAVEMENT</vt:lpstr>
      <vt:lpstr>PowerPoint Presentation</vt:lpstr>
      <vt:lpstr>PERPETUAL PAVEMENT</vt:lpstr>
      <vt:lpstr>PowerPoint Presentation</vt:lpstr>
      <vt:lpstr>Pavement Cross Sections</vt:lpstr>
      <vt:lpstr>Pavement Instrumentation</vt:lpstr>
      <vt:lpstr>Fiber Optic Strain Plate</vt:lpstr>
      <vt:lpstr>Fiber Optic Strain Plate</vt:lpstr>
      <vt:lpstr>Fiber Optic Strain Plate - Principle</vt:lpstr>
      <vt:lpstr>Fiber Optic Strain Plate - Installation</vt:lpstr>
      <vt:lpstr>Heavy Weight Deflectometer  (HWD) Tests</vt:lpstr>
      <vt:lpstr>Heavy Weight Deflectometer  (HWD) Tests</vt:lpstr>
      <vt:lpstr>Heavy Weight Deflectometer  (HWD) Tests</vt:lpstr>
      <vt:lpstr>Summary:</vt:lpstr>
      <vt:lpstr>Response Tests</vt:lpstr>
      <vt:lpstr>Traffic Tests:</vt:lpstr>
      <vt:lpstr>PowerPoint Presentation</vt:lpstr>
      <vt:lpstr>PowerPoint Presentation</vt:lpstr>
      <vt:lpstr>PowerPoint Presentation</vt:lpstr>
      <vt:lpstr>Summary:</vt:lpstr>
      <vt:lpstr>http://www.airporttech.tc.faa.gov</vt:lpstr>
    </vt:vector>
  </TitlesOfParts>
  <Company>Federal Aviation Administration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Construction Update</dc:title>
  <dc:creator>Murphy Flynn</dc:creator>
  <cp:lastModifiedBy>Garg, Navneet (FAA)</cp:lastModifiedBy>
  <cp:revision>193</cp:revision>
  <cp:lastPrinted>2015-08-10T20:00:25Z</cp:lastPrinted>
  <dcterms:created xsi:type="dcterms:W3CDTF">2013-09-06T13:23:18Z</dcterms:created>
  <dcterms:modified xsi:type="dcterms:W3CDTF">2015-08-10T20:23:25Z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0x0101009DA7335E1805E44495268AE629753871</vt:lpwstr>
  </property>
</Properties>
</file>