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theme/theme1.xml" ContentType="application/vnd.openxmlformats-officedocument.theme+xml"/>
  <Override PartName="/ppt/notesMasters/notesMaster1.xml" ContentType="application/vnd.openxmlformats-officedocument.presentationml.notesMaster+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 id="2147483661" r:id="rId2"/>
  </p:sldMasterIdLst>
  <p:notesMasterIdLst>
    <p:notesMasterId r:id="rId14"/>
  </p:notesMasterIdLst>
  <p:handoutMasterIdLst>
    <p:handoutMasterId r:id="rId15"/>
  </p:handoutMasterIdLst>
  <p:sldIdLst>
    <p:sldId id="273" r:id="rId3"/>
    <p:sldId id="346" r:id="rId4"/>
    <p:sldId id="332" r:id="rId5"/>
    <p:sldId id="338" r:id="rId6"/>
    <p:sldId id="348" r:id="rId7"/>
    <p:sldId id="334" r:id="rId8"/>
    <p:sldId id="336" r:id="rId9"/>
    <p:sldId id="345" r:id="rId10"/>
    <p:sldId id="350" r:id="rId11"/>
    <p:sldId id="342" r:id="rId12"/>
    <p:sldId id="343" r:id="rId13"/>
  </p:sldIdLst>
  <p:sldSz cx="9144000" cy="6858000" type="screen4x3"/>
  <p:notesSz cx="6985000" cy="9283700"/>
  <p:defaultTextStyle>
    <a:defPPr>
      <a:defRPr lang="en-US"/>
    </a:defPPr>
    <a:lvl1pPr algn="l" rtl="0" fontAlgn="base">
      <a:spcBef>
        <a:spcPct val="50000"/>
      </a:spcBef>
      <a:spcAft>
        <a:spcPct val="0"/>
      </a:spcAft>
      <a:buChar char="•"/>
      <a:defRPr sz="2400" kern="1200">
        <a:solidFill>
          <a:schemeClr val="tx1"/>
        </a:solidFill>
        <a:latin typeface="Arial" charset="0"/>
        <a:ea typeface="+mn-ea"/>
        <a:cs typeface="+mn-cs"/>
      </a:defRPr>
    </a:lvl1pPr>
    <a:lvl2pPr marL="457200" algn="l" rtl="0" fontAlgn="base">
      <a:spcBef>
        <a:spcPct val="50000"/>
      </a:spcBef>
      <a:spcAft>
        <a:spcPct val="0"/>
      </a:spcAft>
      <a:buChar char="•"/>
      <a:defRPr sz="2400" kern="1200">
        <a:solidFill>
          <a:schemeClr val="tx1"/>
        </a:solidFill>
        <a:latin typeface="Arial" charset="0"/>
        <a:ea typeface="+mn-ea"/>
        <a:cs typeface="+mn-cs"/>
      </a:defRPr>
    </a:lvl2pPr>
    <a:lvl3pPr marL="914400" algn="l" rtl="0" fontAlgn="base">
      <a:spcBef>
        <a:spcPct val="50000"/>
      </a:spcBef>
      <a:spcAft>
        <a:spcPct val="0"/>
      </a:spcAft>
      <a:buChar char="•"/>
      <a:defRPr sz="2400" kern="1200">
        <a:solidFill>
          <a:schemeClr val="tx1"/>
        </a:solidFill>
        <a:latin typeface="Arial" charset="0"/>
        <a:ea typeface="+mn-ea"/>
        <a:cs typeface="+mn-cs"/>
      </a:defRPr>
    </a:lvl3pPr>
    <a:lvl4pPr marL="1371600" algn="l" rtl="0" fontAlgn="base">
      <a:spcBef>
        <a:spcPct val="50000"/>
      </a:spcBef>
      <a:spcAft>
        <a:spcPct val="0"/>
      </a:spcAft>
      <a:buChar char="•"/>
      <a:defRPr sz="2400" kern="1200">
        <a:solidFill>
          <a:schemeClr val="tx1"/>
        </a:solidFill>
        <a:latin typeface="Arial" charset="0"/>
        <a:ea typeface="+mn-ea"/>
        <a:cs typeface="+mn-cs"/>
      </a:defRPr>
    </a:lvl4pPr>
    <a:lvl5pPr marL="1828800" algn="l" rtl="0" fontAlgn="base">
      <a:spcBef>
        <a:spcPct val="50000"/>
      </a:spcBef>
      <a:spcAft>
        <a:spcPct val="0"/>
      </a:spcAft>
      <a:buChar char="•"/>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0D0E1773-2C58-4A1C-9F4D-09A126D9EB70}">
          <p14:sldIdLst>
            <p14:sldId id="273"/>
            <p14:sldId id="346"/>
            <p14:sldId id="332"/>
            <p14:sldId id="338"/>
            <p14:sldId id="348"/>
            <p14:sldId id="334"/>
            <p14:sldId id="336"/>
            <p14:sldId id="345"/>
            <p14:sldId id="350"/>
            <p14:sldId id="342"/>
            <p14:sldId id="343"/>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icosia-Rusin, Ralph (FAA)" initials="NR(" lastIdx="1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C0099"/>
    <a:srgbClr val="FFCC00"/>
    <a:srgbClr val="FF4B4B"/>
    <a:srgbClr val="F58461"/>
    <a:srgbClr val="F79D81"/>
    <a:srgbClr val="FCFFD9"/>
    <a:srgbClr val="FFFF99"/>
    <a:srgbClr val="DDDDDD"/>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3752" autoAdjust="0"/>
    <p:restoredTop sz="94737" autoAdjust="0"/>
  </p:normalViewPr>
  <p:slideViewPr>
    <p:cSldViewPr snapToGrid="0">
      <p:cViewPr varScale="1">
        <p:scale>
          <a:sx n="94" d="100"/>
          <a:sy n="94" d="100"/>
        </p:scale>
        <p:origin x="-1434" y="-96"/>
      </p:cViewPr>
      <p:guideLst>
        <p:guide orient="horz" pos="536"/>
        <p:guide pos="33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222"/>
    </p:cViewPr>
  </p:sorterViewPr>
  <p:notesViewPr>
    <p:cSldViewPr snapToGrid="0">
      <p:cViewPr varScale="1">
        <p:scale>
          <a:sx n="57" d="100"/>
          <a:sy n="57" d="100"/>
        </p:scale>
        <p:origin x="-2802" y="-84"/>
      </p:cViewPr>
      <p:guideLst>
        <p:guide orient="horz" pos="2924"/>
        <p:guide pos="220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customXml" Target="../customXml/item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23" Type="http://schemas.openxmlformats.org/officeDocument/2006/relationships/customXml" Target="../customXml/item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 Id="rId22"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3026833" cy="464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lvl1pPr defTabSz="911225">
              <a:spcBef>
                <a:spcPct val="0"/>
              </a:spcBef>
              <a:buFontTx/>
              <a:buNone/>
              <a:defRPr sz="1200">
                <a:latin typeface="Times New Roman" pitchFamily="18" charset="0"/>
              </a:defRPr>
            </a:lvl1pPr>
          </a:lstStyle>
          <a:p>
            <a:endParaRPr lang="en-US"/>
          </a:p>
        </p:txBody>
      </p:sp>
      <p:sp>
        <p:nvSpPr>
          <p:cNvPr id="24579" name="Rectangle 3"/>
          <p:cNvSpPr>
            <a:spLocks noGrp="1" noChangeArrowheads="1"/>
          </p:cNvSpPr>
          <p:nvPr>
            <p:ph type="dt" sz="quarter" idx="1"/>
          </p:nvPr>
        </p:nvSpPr>
        <p:spPr bwMode="auto">
          <a:xfrm>
            <a:off x="3958167" y="0"/>
            <a:ext cx="3026833" cy="464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lvl1pPr algn="r" defTabSz="911225">
              <a:spcBef>
                <a:spcPct val="0"/>
              </a:spcBef>
              <a:buFontTx/>
              <a:buNone/>
              <a:defRPr sz="1200">
                <a:latin typeface="Times New Roman" pitchFamily="18" charset="0"/>
              </a:defRPr>
            </a:lvl1pPr>
          </a:lstStyle>
          <a:p>
            <a:endParaRPr lang="en-US"/>
          </a:p>
        </p:txBody>
      </p:sp>
      <p:sp>
        <p:nvSpPr>
          <p:cNvPr id="24580" name="Rectangle 4"/>
          <p:cNvSpPr>
            <a:spLocks noGrp="1" noChangeArrowheads="1"/>
          </p:cNvSpPr>
          <p:nvPr>
            <p:ph type="ftr" sz="quarter" idx="2"/>
          </p:nvPr>
        </p:nvSpPr>
        <p:spPr bwMode="auto">
          <a:xfrm>
            <a:off x="0" y="8819199"/>
            <a:ext cx="3026833" cy="4645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b" anchorCtr="0" compatLnSpc="1">
            <a:prstTxWarp prst="textNoShape">
              <a:avLst/>
            </a:prstTxWarp>
          </a:bodyPr>
          <a:lstStyle>
            <a:lvl1pPr defTabSz="911225">
              <a:spcBef>
                <a:spcPct val="0"/>
              </a:spcBef>
              <a:buFontTx/>
              <a:buNone/>
              <a:defRPr sz="1200">
                <a:latin typeface="Times New Roman" pitchFamily="18" charset="0"/>
              </a:defRPr>
            </a:lvl1pPr>
          </a:lstStyle>
          <a:p>
            <a:endParaRPr lang="en-US"/>
          </a:p>
        </p:txBody>
      </p:sp>
      <p:sp>
        <p:nvSpPr>
          <p:cNvPr id="24581" name="Rectangle 5"/>
          <p:cNvSpPr>
            <a:spLocks noGrp="1" noChangeArrowheads="1"/>
          </p:cNvSpPr>
          <p:nvPr>
            <p:ph type="sldNum" sz="quarter" idx="3"/>
          </p:nvPr>
        </p:nvSpPr>
        <p:spPr bwMode="auto">
          <a:xfrm>
            <a:off x="3958167" y="8819199"/>
            <a:ext cx="3026833" cy="4645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b" anchorCtr="0" compatLnSpc="1">
            <a:prstTxWarp prst="textNoShape">
              <a:avLst/>
            </a:prstTxWarp>
          </a:bodyPr>
          <a:lstStyle>
            <a:lvl1pPr algn="r" defTabSz="911225">
              <a:spcBef>
                <a:spcPct val="0"/>
              </a:spcBef>
              <a:buFontTx/>
              <a:buNone/>
              <a:defRPr sz="1200">
                <a:latin typeface="Times New Roman" pitchFamily="18" charset="0"/>
              </a:defRPr>
            </a:lvl1pPr>
          </a:lstStyle>
          <a:p>
            <a:fld id="{87C48A99-3596-4E58-ABE8-9D998A9384AB}" type="slidenum">
              <a:rPr lang="en-US"/>
              <a:pPr/>
              <a:t>‹#›</a:t>
            </a:fld>
            <a:endParaRPr lang="en-US"/>
          </a:p>
        </p:txBody>
      </p:sp>
    </p:spTree>
    <p:extLst>
      <p:ext uri="{BB962C8B-B14F-4D97-AF65-F5344CB8AC3E}">
        <p14:creationId xmlns:p14="http://schemas.microsoft.com/office/powerpoint/2010/main" val="23095603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026833" cy="464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lvl1pPr defTabSz="911225">
              <a:spcBef>
                <a:spcPct val="0"/>
              </a:spcBef>
              <a:buFontTx/>
              <a:buNone/>
              <a:defRPr sz="1200">
                <a:latin typeface="Times New Roman" pitchFamily="18" charset="0"/>
              </a:defRPr>
            </a:lvl1pPr>
          </a:lstStyle>
          <a:p>
            <a:endParaRPr lang="en-US"/>
          </a:p>
        </p:txBody>
      </p:sp>
      <p:sp>
        <p:nvSpPr>
          <p:cNvPr id="21507" name="Rectangle 3"/>
          <p:cNvSpPr>
            <a:spLocks noGrp="1" noChangeArrowheads="1"/>
          </p:cNvSpPr>
          <p:nvPr>
            <p:ph type="dt" idx="1"/>
          </p:nvPr>
        </p:nvSpPr>
        <p:spPr bwMode="auto">
          <a:xfrm>
            <a:off x="3958167" y="0"/>
            <a:ext cx="3026833" cy="464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lvl1pPr algn="r" defTabSz="911225">
              <a:spcBef>
                <a:spcPct val="0"/>
              </a:spcBef>
              <a:buFontTx/>
              <a:buNone/>
              <a:defRPr sz="1200">
                <a:latin typeface="Times New Roman" pitchFamily="18" charset="0"/>
              </a:defRPr>
            </a:lvl1pPr>
          </a:lstStyle>
          <a:p>
            <a:endParaRPr lang="en-US"/>
          </a:p>
        </p:txBody>
      </p:sp>
      <p:sp>
        <p:nvSpPr>
          <p:cNvPr id="21508" name="Rectangle 4"/>
          <p:cNvSpPr>
            <a:spLocks noGrp="1" noRot="1" noChangeAspect="1" noChangeArrowheads="1" noTextEdit="1"/>
          </p:cNvSpPr>
          <p:nvPr>
            <p:ph type="sldImg" idx="2"/>
          </p:nvPr>
        </p:nvSpPr>
        <p:spPr bwMode="auto">
          <a:xfrm>
            <a:off x="1173163" y="695325"/>
            <a:ext cx="4641850" cy="34813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931334" y="4410392"/>
            <a:ext cx="5122333" cy="41773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1510" name="Rectangle 6"/>
          <p:cNvSpPr>
            <a:spLocks noGrp="1" noChangeArrowheads="1"/>
          </p:cNvSpPr>
          <p:nvPr>
            <p:ph type="ftr" sz="quarter" idx="4"/>
          </p:nvPr>
        </p:nvSpPr>
        <p:spPr bwMode="auto">
          <a:xfrm>
            <a:off x="0" y="8819199"/>
            <a:ext cx="3026833" cy="4645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b" anchorCtr="0" compatLnSpc="1">
            <a:prstTxWarp prst="textNoShape">
              <a:avLst/>
            </a:prstTxWarp>
          </a:bodyPr>
          <a:lstStyle>
            <a:lvl1pPr defTabSz="911225">
              <a:spcBef>
                <a:spcPct val="0"/>
              </a:spcBef>
              <a:buFontTx/>
              <a:buNone/>
              <a:defRPr sz="1200">
                <a:latin typeface="Times New Roman" pitchFamily="18" charset="0"/>
              </a:defRPr>
            </a:lvl1pPr>
          </a:lstStyle>
          <a:p>
            <a:endParaRPr lang="en-US"/>
          </a:p>
        </p:txBody>
      </p:sp>
      <p:sp>
        <p:nvSpPr>
          <p:cNvPr id="21511" name="Rectangle 7"/>
          <p:cNvSpPr>
            <a:spLocks noGrp="1" noChangeArrowheads="1"/>
          </p:cNvSpPr>
          <p:nvPr>
            <p:ph type="sldNum" sz="quarter" idx="5"/>
          </p:nvPr>
        </p:nvSpPr>
        <p:spPr bwMode="auto">
          <a:xfrm>
            <a:off x="3958167" y="8819199"/>
            <a:ext cx="3026833" cy="4645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b" anchorCtr="0" compatLnSpc="1">
            <a:prstTxWarp prst="textNoShape">
              <a:avLst/>
            </a:prstTxWarp>
          </a:bodyPr>
          <a:lstStyle>
            <a:lvl1pPr algn="r" defTabSz="911225">
              <a:spcBef>
                <a:spcPct val="0"/>
              </a:spcBef>
              <a:buFontTx/>
              <a:buNone/>
              <a:defRPr sz="1200">
                <a:latin typeface="Times New Roman" pitchFamily="18" charset="0"/>
              </a:defRPr>
            </a:lvl1pPr>
          </a:lstStyle>
          <a:p>
            <a:fld id="{55D68406-F15C-4303-97CE-0E3EE59880C4}" type="slidenum">
              <a:rPr lang="en-US"/>
              <a:pPr/>
              <a:t>‹#›</a:t>
            </a:fld>
            <a:endParaRPr lang="en-US"/>
          </a:p>
        </p:txBody>
      </p:sp>
    </p:spTree>
    <p:extLst>
      <p:ext uri="{BB962C8B-B14F-4D97-AF65-F5344CB8AC3E}">
        <p14:creationId xmlns:p14="http://schemas.microsoft.com/office/powerpoint/2010/main" val="34400677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31338345-9CBA-4181-BEB7-82A779821C66}" type="slidenum">
              <a:rPr lang="en-US"/>
              <a:pPr/>
              <a:t>1</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D68406-F15C-4303-97CE-0E3EE59880C4}" type="slidenum">
              <a:rPr lang="en-US" smtClean="0"/>
              <a:pPr/>
              <a:t>2</a:t>
            </a:fld>
            <a:endParaRPr lang="en-US"/>
          </a:p>
        </p:txBody>
      </p:sp>
    </p:spTree>
    <p:extLst>
      <p:ext uri="{BB962C8B-B14F-4D97-AF65-F5344CB8AC3E}">
        <p14:creationId xmlns:p14="http://schemas.microsoft.com/office/powerpoint/2010/main" val="7243131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 descr="PPT template photo_3.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81523" y="10411"/>
            <a:ext cx="4761999" cy="6858000"/>
          </a:xfrm>
          <a:prstGeom prst="rect">
            <a:avLst/>
          </a:prstGeom>
        </p:spPr>
      </p:pic>
      <p:sp>
        <p:nvSpPr>
          <p:cNvPr id="63490" name="Rectangle 1026"/>
          <p:cNvSpPr>
            <a:spLocks noGrp="1" noChangeArrowheads="1"/>
          </p:cNvSpPr>
          <p:nvPr>
            <p:ph type="ctrTitle"/>
          </p:nvPr>
        </p:nvSpPr>
        <p:spPr>
          <a:xfrm>
            <a:off x="227476" y="354380"/>
            <a:ext cx="4134369" cy="1395412"/>
          </a:xfrm>
        </p:spPr>
        <p:txBody>
          <a:bodyPr anchor="t"/>
          <a:lstStyle>
            <a:lvl1pPr>
              <a:defRPr/>
            </a:lvl1pPr>
          </a:lstStyle>
          <a:p>
            <a:pPr lvl="0"/>
            <a:r>
              <a:rPr lang="en-US" noProof="0" dirty="0" smtClean="0"/>
              <a:t>Select to edit master title</a:t>
            </a:r>
          </a:p>
        </p:txBody>
      </p:sp>
      <p:sp>
        <p:nvSpPr>
          <p:cNvPr id="63491" name="Rectangle 1027"/>
          <p:cNvSpPr>
            <a:spLocks noGrp="1" noChangeArrowheads="1"/>
          </p:cNvSpPr>
          <p:nvPr>
            <p:ph type="subTitle" idx="1"/>
          </p:nvPr>
        </p:nvSpPr>
        <p:spPr>
          <a:xfrm>
            <a:off x="230651" y="1795830"/>
            <a:ext cx="4108027" cy="1067092"/>
          </a:xfrm>
        </p:spPr>
        <p:txBody>
          <a:bodyPr/>
          <a:lstStyle>
            <a:lvl1pPr marL="0" indent="0">
              <a:buFontTx/>
              <a:buNone/>
              <a:defRPr sz="3200">
                <a:solidFill>
                  <a:schemeClr val="bg2"/>
                </a:solidFill>
              </a:defRPr>
            </a:lvl1pPr>
          </a:lstStyle>
          <a:p>
            <a:pPr lvl="0"/>
            <a:r>
              <a:rPr lang="en-US" noProof="0" dirty="0" smtClean="0"/>
              <a:t>Select to edit master subtitle</a:t>
            </a:r>
          </a:p>
        </p:txBody>
      </p:sp>
      <p:sp>
        <p:nvSpPr>
          <p:cNvPr id="63515" name="Text Box 1051"/>
          <p:cNvSpPr txBox="1">
            <a:spLocks noChangeArrowheads="1"/>
          </p:cNvSpPr>
          <p:nvPr userDrawn="1"/>
        </p:nvSpPr>
        <p:spPr bwMode="auto">
          <a:xfrm>
            <a:off x="270886" y="3393862"/>
            <a:ext cx="4059730" cy="2923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FontTx/>
              <a:buNone/>
            </a:pPr>
            <a:r>
              <a:rPr lang="en-US" sz="1600" dirty="0">
                <a:solidFill>
                  <a:srgbClr val="1D2F68"/>
                </a:solidFill>
              </a:rPr>
              <a:t>Presented to:</a:t>
            </a:r>
          </a:p>
          <a:p>
            <a:pPr>
              <a:buFontTx/>
              <a:buNone/>
            </a:pPr>
            <a:r>
              <a:rPr lang="en-US" sz="1600" dirty="0">
                <a:solidFill>
                  <a:srgbClr val="1D2F68"/>
                </a:solidFill>
              </a:rPr>
              <a:t>By:</a:t>
            </a:r>
          </a:p>
          <a:p>
            <a:pPr>
              <a:buFontTx/>
              <a:buNone/>
            </a:pPr>
            <a:endParaRPr lang="en-US" sz="1600" dirty="0" smtClean="0">
              <a:solidFill>
                <a:srgbClr val="1D2F68"/>
              </a:solidFill>
            </a:endParaRPr>
          </a:p>
          <a:p>
            <a:pPr>
              <a:buFontTx/>
              <a:buNone/>
            </a:pPr>
            <a:endParaRPr lang="en-US" sz="1600" dirty="0" smtClean="0">
              <a:solidFill>
                <a:srgbClr val="1D2F68"/>
              </a:solidFill>
            </a:endParaRPr>
          </a:p>
          <a:p>
            <a:pPr>
              <a:buFontTx/>
              <a:buNone/>
            </a:pPr>
            <a:endParaRPr lang="en-US" sz="1600" dirty="0" smtClean="0">
              <a:solidFill>
                <a:srgbClr val="1D2F68"/>
              </a:solidFill>
            </a:endParaRPr>
          </a:p>
          <a:p>
            <a:pPr>
              <a:buFontTx/>
              <a:buNone/>
            </a:pPr>
            <a:endParaRPr lang="en-US" sz="1600" dirty="0" smtClean="0">
              <a:solidFill>
                <a:srgbClr val="1D2F68"/>
              </a:solidFill>
            </a:endParaRPr>
          </a:p>
          <a:p>
            <a:pPr>
              <a:buFontTx/>
              <a:buNone/>
            </a:pPr>
            <a:endParaRPr lang="en-US" sz="1600" dirty="0" smtClean="0">
              <a:solidFill>
                <a:srgbClr val="1D2F68"/>
              </a:solidFill>
            </a:endParaRPr>
          </a:p>
          <a:p>
            <a:pPr>
              <a:buFontTx/>
              <a:buNone/>
            </a:pPr>
            <a:r>
              <a:rPr lang="en-US" sz="1600" dirty="0" smtClean="0">
                <a:solidFill>
                  <a:srgbClr val="1D2F68"/>
                </a:solidFill>
              </a:rPr>
              <a:t>Date</a:t>
            </a:r>
            <a:r>
              <a:rPr lang="en-US" sz="1600" dirty="0">
                <a:solidFill>
                  <a:srgbClr val="1D2F68"/>
                </a:solidFill>
              </a:rPr>
              <a:t>:</a:t>
            </a:r>
          </a:p>
        </p:txBody>
      </p:sp>
      <p:grpSp>
        <p:nvGrpSpPr>
          <p:cNvPr id="63544" name="Group 1080"/>
          <p:cNvGrpSpPr>
            <a:grpSpLocks/>
          </p:cNvGrpSpPr>
          <p:nvPr userDrawn="1"/>
        </p:nvGrpSpPr>
        <p:grpSpPr bwMode="auto">
          <a:xfrm>
            <a:off x="5977852" y="177768"/>
            <a:ext cx="2895600" cy="909638"/>
            <a:chOff x="3700" y="171"/>
            <a:chExt cx="1824" cy="573"/>
          </a:xfrm>
        </p:grpSpPr>
        <p:pic>
          <p:nvPicPr>
            <p:cNvPr id="63543" name="Picture 1079"/>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3700" y="171"/>
              <a:ext cx="573" cy="573"/>
            </a:xfrm>
            <a:prstGeom prst="rect">
              <a:avLst/>
            </a:prstGeom>
            <a:noFill/>
            <a:extLst>
              <a:ext uri="{909E8E84-426E-40DD-AFC4-6F175D3DCCD1}">
                <a14:hiddenFill xmlns:a14="http://schemas.microsoft.com/office/drawing/2010/main">
                  <a:solidFill>
                    <a:srgbClr val="FFFFFF"/>
                  </a:solidFill>
                </a14:hiddenFill>
              </a:ext>
            </a:extLst>
          </p:spPr>
        </p:pic>
        <p:sp>
          <p:nvSpPr>
            <p:cNvPr id="63535" name="Text Box 1071"/>
            <p:cNvSpPr txBox="1">
              <a:spLocks noChangeArrowheads="1"/>
            </p:cNvSpPr>
            <p:nvPr userDrawn="1"/>
          </p:nvSpPr>
          <p:spPr bwMode="ltGray">
            <a:xfrm>
              <a:off x="4288" y="288"/>
              <a:ext cx="1236"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800" b="1">
                  <a:solidFill>
                    <a:schemeClr val="bg1"/>
                  </a:solidFill>
                </a:rPr>
                <a:t>Federal Aviation</a:t>
              </a:r>
            </a:p>
            <a:p>
              <a:pPr>
                <a:lnSpc>
                  <a:spcPct val="85000"/>
                </a:lnSpc>
                <a:spcBef>
                  <a:spcPct val="0"/>
                </a:spcBef>
                <a:buFontTx/>
                <a:buNone/>
              </a:pPr>
              <a:r>
                <a:rPr lang="en-US" sz="1800" b="1">
                  <a:solidFill>
                    <a:schemeClr val="bg1"/>
                  </a:solidFill>
                </a:rPr>
                <a:t>Administration</a:t>
              </a:r>
            </a:p>
          </p:txBody>
        </p:sp>
      </p:grpSp>
      <p:grpSp>
        <p:nvGrpSpPr>
          <p:cNvPr id="9" name="Group 25"/>
          <p:cNvGrpSpPr>
            <a:grpSpLocks/>
          </p:cNvGrpSpPr>
          <p:nvPr userDrawn="1"/>
        </p:nvGrpSpPr>
        <p:grpSpPr bwMode="auto">
          <a:xfrm>
            <a:off x="6997474" y="6097937"/>
            <a:ext cx="2047875" cy="660400"/>
            <a:chOff x="3596" y="3859"/>
            <a:chExt cx="1290" cy="416"/>
          </a:xfrm>
        </p:grpSpPr>
        <p:pic>
          <p:nvPicPr>
            <p:cNvPr id="10" name="Picture 26"/>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3596" y="3859"/>
              <a:ext cx="416" cy="416"/>
            </a:xfrm>
            <a:prstGeom prst="rect">
              <a:avLst/>
            </a:prstGeom>
            <a:noFill/>
            <a:extLst>
              <a:ext uri="{909E8E84-426E-40DD-AFC4-6F175D3DCCD1}">
                <a14:hiddenFill xmlns:a14="http://schemas.microsoft.com/office/drawing/2010/main">
                  <a:solidFill>
                    <a:srgbClr val="FFFFFF"/>
                  </a:solidFill>
                </a14:hiddenFill>
              </a:ext>
            </a:extLst>
          </p:spPr>
        </p:pic>
        <p:sp>
          <p:nvSpPr>
            <p:cNvPr id="11" name="Text Box 2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200" b="1" dirty="0">
                  <a:solidFill>
                    <a:schemeClr val="bg1"/>
                  </a:solidFill>
                </a:rPr>
                <a:t>Federal Aviation</a:t>
              </a:r>
            </a:p>
            <a:p>
              <a:pPr>
                <a:lnSpc>
                  <a:spcPct val="85000"/>
                </a:lnSpc>
                <a:spcBef>
                  <a:spcPct val="0"/>
                </a:spcBef>
                <a:buFontTx/>
                <a:buNone/>
              </a:pPr>
              <a:r>
                <a:rPr lang="en-US" sz="1200" b="1" dirty="0">
                  <a:solidFill>
                    <a:schemeClr val="bg1"/>
                  </a:solidFill>
                </a:rPr>
                <a:t>Administration</a:t>
              </a:r>
            </a:p>
          </p:txBody>
        </p:sp>
      </p:gr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Date Placeholder 9"/>
          <p:cNvSpPr>
            <a:spLocks noGrp="1" noChangeArrowheads="1"/>
          </p:cNvSpPr>
          <p:nvPr>
            <p:ph type="dt" sz="half" idx="2"/>
          </p:nvPr>
        </p:nvSpPr>
        <p:spPr bwMode="auto">
          <a:xfrm>
            <a:off x="509463" y="6248400"/>
            <a:ext cx="17373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400" b="0" i="0">
                <a:solidFill>
                  <a:schemeClr val="bg1">
                    <a:lumMod val="65000"/>
                  </a:schemeClr>
                </a:solidFill>
                <a:latin typeface="Helvetica Neue Medium"/>
                <a:cs typeface="Helvetica Neue Medium"/>
              </a:defRPr>
            </a:lvl1pPr>
          </a:lstStyle>
          <a:p>
            <a:endParaRPr lang="en-US" dirty="0"/>
          </a:p>
        </p:txBody>
      </p:sp>
      <p:sp>
        <p:nvSpPr>
          <p:cNvPr id="11" name="Footer Placeholder 10"/>
          <p:cNvSpPr>
            <a:spLocks noGrp="1" noChangeArrowheads="1"/>
          </p:cNvSpPr>
          <p:nvPr>
            <p:ph type="ftr" sz="quarter" idx="3"/>
          </p:nvPr>
        </p:nvSpPr>
        <p:spPr bwMode="auto">
          <a:xfrm>
            <a:off x="2314356"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400" b="0" i="0">
                <a:solidFill>
                  <a:schemeClr val="bg1">
                    <a:lumMod val="65000"/>
                  </a:schemeClr>
                </a:solidFill>
                <a:latin typeface="Helvetica Neue Medium"/>
                <a:cs typeface="Helvetica Neue Medium"/>
              </a:defRPr>
            </a:lvl1pPr>
          </a:lstStyle>
          <a:p>
            <a:endParaRPr lang="en-US" dirty="0"/>
          </a:p>
        </p:txBody>
      </p:sp>
      <p:sp>
        <p:nvSpPr>
          <p:cNvPr id="12" name="Slide Number Placeholder 11"/>
          <p:cNvSpPr>
            <a:spLocks noGrp="1" noChangeArrowheads="1"/>
          </p:cNvSpPr>
          <p:nvPr>
            <p:ph type="sldNum" sz="quarter" idx="4"/>
          </p:nvPr>
        </p:nvSpPr>
        <p:spPr bwMode="auto">
          <a:xfrm>
            <a:off x="7478889" y="6248400"/>
            <a:ext cx="107727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b="0" i="0">
                <a:solidFill>
                  <a:schemeClr val="bg1">
                    <a:lumMod val="65000"/>
                  </a:schemeClr>
                </a:solidFill>
                <a:latin typeface="Helvetica Neue Medium"/>
                <a:cs typeface="Helvetica Neue Medium"/>
              </a:defRPr>
            </a:lvl1pPr>
          </a:lstStyle>
          <a:p>
            <a:fld id="{74438B1A-AF1B-4C8B-993E-1BADE62A2451}" type="slidenum">
              <a:rPr lang="en-US" smtClean="0"/>
              <a:pPr/>
              <a:t>‹#›</a:t>
            </a:fld>
            <a:endParaRPr lang="en-US" dirty="0"/>
          </a:p>
        </p:txBody>
      </p:sp>
    </p:spTree>
    <p:extLst>
      <p:ext uri="{BB962C8B-B14F-4D97-AF65-F5344CB8AC3E}">
        <p14:creationId xmlns:p14="http://schemas.microsoft.com/office/powerpoint/2010/main" val="290825532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36266C2-23C9-4679-9EA6-D74DA6C8C265}" type="slidenum">
              <a:rPr lang="en-US"/>
              <a:pPr/>
              <a:t>‹#›</a:t>
            </a:fld>
            <a:endParaRPr lang="en-US"/>
          </a:p>
        </p:txBody>
      </p:sp>
    </p:spTree>
    <p:extLst>
      <p:ext uri="{BB962C8B-B14F-4D97-AF65-F5344CB8AC3E}">
        <p14:creationId xmlns:p14="http://schemas.microsoft.com/office/powerpoint/2010/main" val="31410093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1F6FF14-FC6A-41B6-B2DC-884C6B7C3F2E}" type="slidenum">
              <a:rPr lang="en-US"/>
              <a:pPr/>
              <a:t>‹#›</a:t>
            </a:fld>
            <a:endParaRPr lang="en-US"/>
          </a:p>
        </p:txBody>
      </p:sp>
    </p:spTree>
    <p:extLst>
      <p:ext uri="{BB962C8B-B14F-4D97-AF65-F5344CB8AC3E}">
        <p14:creationId xmlns:p14="http://schemas.microsoft.com/office/powerpoint/2010/main" val="240663159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579F915-29B1-4ADF-B1F4-B9108899500C}" type="slidenum">
              <a:rPr lang="en-US"/>
              <a:pPr/>
              <a:t>‹#›</a:t>
            </a:fld>
            <a:endParaRPr lang="en-US"/>
          </a:p>
        </p:txBody>
      </p:sp>
    </p:spTree>
    <p:extLst>
      <p:ext uri="{BB962C8B-B14F-4D97-AF65-F5344CB8AC3E}">
        <p14:creationId xmlns:p14="http://schemas.microsoft.com/office/powerpoint/2010/main" val="93937183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187D554-CBC1-41AB-90CF-337CEC897EAA}" type="slidenum">
              <a:rPr lang="en-US"/>
              <a:pPr/>
              <a:t>‹#›</a:t>
            </a:fld>
            <a:endParaRPr lang="en-US"/>
          </a:p>
        </p:txBody>
      </p:sp>
    </p:spTree>
    <p:extLst>
      <p:ext uri="{BB962C8B-B14F-4D97-AF65-F5344CB8AC3E}">
        <p14:creationId xmlns:p14="http://schemas.microsoft.com/office/powerpoint/2010/main" val="29799863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32" name="Rectangle 1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27" name="Rectangle 7"/>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Select to edit master title</a:t>
            </a:r>
          </a:p>
        </p:txBody>
      </p:sp>
      <p:sp>
        <p:nvSpPr>
          <p:cNvPr id="56328" name="Rectangle 8"/>
          <p:cNvSpPr>
            <a:spLocks noGrp="1" noChangeArrowheads="1"/>
          </p:cNvSpPr>
          <p:nvPr>
            <p:ph type="body" idx="1"/>
          </p:nvPr>
        </p:nvSpPr>
        <p:spPr bwMode="auto">
          <a:xfrm>
            <a:off x="495300" y="1508125"/>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Select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6329" name="Rectangle 9"/>
          <p:cNvSpPr>
            <a:spLocks noGrp="1" noChangeArrowheads="1"/>
          </p:cNvSpPr>
          <p:nvPr>
            <p:ph type="dt" sz="half" idx="2"/>
          </p:nvPr>
        </p:nvSpPr>
        <p:spPr bwMode="auto">
          <a:xfrm>
            <a:off x="509463" y="6248400"/>
            <a:ext cx="17373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400" b="0" i="0">
                <a:solidFill>
                  <a:schemeClr val="bg1">
                    <a:lumMod val="65000"/>
                  </a:schemeClr>
                </a:solidFill>
                <a:latin typeface="Helvetica Neue Medium"/>
                <a:cs typeface="Helvetica Neue Medium"/>
              </a:defRPr>
            </a:lvl1pPr>
          </a:lstStyle>
          <a:p>
            <a:endParaRPr lang="en-US" dirty="0"/>
          </a:p>
        </p:txBody>
      </p:sp>
      <p:sp>
        <p:nvSpPr>
          <p:cNvPr id="56330" name="Rectangle 10"/>
          <p:cNvSpPr>
            <a:spLocks noGrp="1" noChangeArrowheads="1"/>
          </p:cNvSpPr>
          <p:nvPr>
            <p:ph type="ftr" sz="quarter" idx="3"/>
          </p:nvPr>
        </p:nvSpPr>
        <p:spPr bwMode="auto">
          <a:xfrm>
            <a:off x="2314356"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400" b="0" i="0">
                <a:solidFill>
                  <a:schemeClr val="bg1">
                    <a:lumMod val="65000"/>
                  </a:schemeClr>
                </a:solidFill>
                <a:latin typeface="Helvetica Neue Medium"/>
                <a:cs typeface="Helvetica Neue Medium"/>
              </a:defRPr>
            </a:lvl1pPr>
          </a:lstStyle>
          <a:p>
            <a:endParaRPr lang="en-US" dirty="0"/>
          </a:p>
        </p:txBody>
      </p:sp>
      <p:sp>
        <p:nvSpPr>
          <p:cNvPr id="56331" name="Rectangle 11"/>
          <p:cNvSpPr>
            <a:spLocks noGrp="1" noChangeArrowheads="1"/>
          </p:cNvSpPr>
          <p:nvPr>
            <p:ph type="sldNum" sz="quarter" idx="4"/>
          </p:nvPr>
        </p:nvSpPr>
        <p:spPr bwMode="auto">
          <a:xfrm>
            <a:off x="7478889" y="6248400"/>
            <a:ext cx="107727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b="0" i="0">
                <a:solidFill>
                  <a:schemeClr val="bg1">
                    <a:lumMod val="65000"/>
                  </a:schemeClr>
                </a:solidFill>
                <a:latin typeface="Helvetica Neue Medium"/>
                <a:cs typeface="Helvetica Neue Medium"/>
              </a:defRPr>
            </a:lvl1pPr>
          </a:lstStyle>
          <a:p>
            <a:fld id="{74438B1A-AF1B-4C8B-993E-1BADE62A2451}" type="slidenum">
              <a:rPr lang="en-US" smtClean="0"/>
              <a:pPr/>
              <a:t>‹#›</a:t>
            </a:fld>
            <a:endParaRPr lang="en-US" dirty="0"/>
          </a:p>
        </p:txBody>
      </p:sp>
      <p:grpSp>
        <p:nvGrpSpPr>
          <p:cNvPr id="56345" name="Group 25"/>
          <p:cNvGrpSpPr>
            <a:grpSpLocks/>
          </p:cNvGrpSpPr>
          <p:nvPr userDrawn="1"/>
        </p:nvGrpSpPr>
        <p:grpSpPr bwMode="auto">
          <a:xfrm>
            <a:off x="5492289" y="6126158"/>
            <a:ext cx="2047875" cy="660400"/>
            <a:chOff x="3596" y="3859"/>
            <a:chExt cx="1290" cy="416"/>
          </a:xfrm>
        </p:grpSpPr>
        <p:pic>
          <p:nvPicPr>
            <p:cNvPr id="56346" name="Picture 26"/>
            <p:cNvPicPr>
              <a:picLocks noChangeAspect="1" noChangeArrowheads="1"/>
            </p:cNvPicPr>
            <p:nvPr userDrawn="1"/>
          </p:nvPicPr>
          <p:blipFill>
            <a:blip r:embed="rId8" cstate="print">
              <a:extLst>
                <a:ext uri="{28A0092B-C50C-407E-A947-70E740481C1C}">
                  <a14:useLocalDpi xmlns:a14="http://schemas.microsoft.com/office/drawing/2010/main" val="0"/>
                </a:ext>
              </a:extLst>
            </a:blip>
            <a:stretch>
              <a:fillRect/>
            </a:stretch>
          </p:blipFill>
          <p:spPr bwMode="auto">
            <a:xfrm>
              <a:off x="3596" y="3859"/>
              <a:ext cx="416" cy="416"/>
            </a:xfrm>
            <a:prstGeom prst="rect">
              <a:avLst/>
            </a:prstGeom>
            <a:noFill/>
            <a:extLst>
              <a:ext uri="{909E8E84-426E-40DD-AFC4-6F175D3DCCD1}">
                <a14:hiddenFill xmlns:a14="http://schemas.microsoft.com/office/drawing/2010/main">
                  <a:solidFill>
                    <a:srgbClr val="FFFFFF"/>
                  </a:solidFill>
                </a14:hiddenFill>
              </a:ext>
            </a:extLst>
          </p:spPr>
        </p:pic>
        <p:sp>
          <p:nvSpPr>
            <p:cNvPr id="56347" name="Text Box 2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200" b="1" dirty="0">
                  <a:solidFill>
                    <a:schemeClr val="bg1"/>
                  </a:solidFill>
                </a:rPr>
                <a:t>Federal Aviation</a:t>
              </a:r>
            </a:p>
            <a:p>
              <a:pPr>
                <a:lnSpc>
                  <a:spcPct val="85000"/>
                </a:lnSpc>
                <a:spcBef>
                  <a:spcPct val="0"/>
                </a:spcBef>
                <a:buFontTx/>
                <a:buNone/>
              </a:pPr>
              <a:r>
                <a:rPr lang="en-US" sz="1200" b="1" dirty="0">
                  <a:solidFill>
                    <a:schemeClr val="bg1"/>
                  </a:solidFill>
                </a:rPr>
                <a:t>Administration</a:t>
              </a:r>
            </a:p>
          </p:txBody>
        </p:sp>
      </p:grpSp>
      <p:sp>
        <p:nvSpPr>
          <p:cNvPr id="56349" name="Text Box 29" hidden="1"/>
          <p:cNvSpPr txBox="1">
            <a:spLocks noChangeArrowheads="1"/>
          </p:cNvSpPr>
          <p:nvPr userDrawn="1"/>
        </p:nvSpPr>
        <p:spPr bwMode="auto">
          <a:xfrm>
            <a:off x="449263" y="6205538"/>
            <a:ext cx="4784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b="1" dirty="0">
                <a:solidFill>
                  <a:srgbClr val="C0C0C0"/>
                </a:solidFill>
              </a:rPr>
              <a:t>&lt;Presentation Title – Change on Master Slide&gt;</a:t>
            </a:r>
            <a:endParaRPr lang="en-US" sz="1200" dirty="0">
              <a:solidFill>
                <a:srgbClr val="C0C0C0"/>
              </a:solidFill>
            </a:endParaRPr>
          </a:p>
        </p:txBody>
      </p:sp>
      <p:sp>
        <p:nvSpPr>
          <p:cNvPr id="56350" name="Text Box 30" hidden="1"/>
          <p:cNvSpPr txBox="1">
            <a:spLocks noChangeArrowheads="1"/>
          </p:cNvSpPr>
          <p:nvPr userDrawn="1"/>
        </p:nvSpPr>
        <p:spPr bwMode="auto">
          <a:xfrm>
            <a:off x="441325" y="6384925"/>
            <a:ext cx="3740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dirty="0">
                <a:solidFill>
                  <a:srgbClr val="C0C0C0"/>
                </a:solidFill>
              </a:rPr>
              <a:t>&lt;Date of Presentation – Change on Master Slide&gt;</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5" r:id="rId3"/>
    <p:sldLayoutId id="2147483657" r:id="rId4"/>
    <p:sldLayoutId id="2147483658" r:id="rId5"/>
    <p:sldLayoutId id="2147483660" r:id="rId6"/>
  </p:sldLayoutIdLst>
  <p:timing>
    <p:tnLst>
      <p:par>
        <p:cTn id="1" dur="indefinite" restart="never" nodeType="tmRoot"/>
      </p:par>
    </p:tnLst>
  </p:timing>
  <p:hf hdr="0" ftr="0" dt="0"/>
  <p:txStyles>
    <p:titleStyle>
      <a:lvl1pPr algn="l" rtl="0" fontAlgn="base">
        <a:spcBef>
          <a:spcPct val="0"/>
        </a:spcBef>
        <a:spcAft>
          <a:spcPct val="0"/>
        </a:spcAft>
        <a:defRPr sz="40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fontAlgn="base">
        <a:spcBef>
          <a:spcPct val="20000"/>
        </a:spcBef>
        <a:spcAft>
          <a:spcPct val="0"/>
        </a:spcAft>
        <a:buChar char="•"/>
        <a:defRPr sz="2800" b="1">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32" name="Rectangle 12"/>
          <p:cNvSpPr>
            <a:spLocks noChangeArrowheads="1"/>
          </p:cNvSpPr>
          <p:nvPr/>
        </p:nvSpPr>
        <p:spPr bwMode="auto">
          <a:xfrm>
            <a:off x="0" y="6035675"/>
            <a:ext cx="9144000" cy="815975"/>
          </a:xfrm>
          <a:prstGeom prst="rect">
            <a:avLst/>
          </a:prstGeom>
          <a:noFill/>
          <a:ln w="9525">
            <a:noFill/>
            <a:miter lim="800000"/>
            <a:headEnd/>
            <a:tailEnd/>
          </a:ln>
          <a:effectLst/>
          <a:extLst/>
        </p:spPr>
        <p:txBody>
          <a:bodyPr wrap="none" anchor="ctr"/>
          <a:lstStyle/>
          <a:p>
            <a:endParaRPr lang="en-US"/>
          </a:p>
        </p:txBody>
      </p:sp>
      <p:sp>
        <p:nvSpPr>
          <p:cNvPr id="56327" name="Rectangle 7"/>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Select to edit master title</a:t>
            </a:r>
          </a:p>
        </p:txBody>
      </p:sp>
      <p:sp>
        <p:nvSpPr>
          <p:cNvPr id="56328" name="Rectangle 8"/>
          <p:cNvSpPr>
            <a:spLocks noGrp="1" noChangeArrowheads="1"/>
          </p:cNvSpPr>
          <p:nvPr>
            <p:ph type="body" idx="1"/>
          </p:nvPr>
        </p:nvSpPr>
        <p:spPr bwMode="auto">
          <a:xfrm>
            <a:off x="495300" y="1508125"/>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Select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6329" name="Rectangle 9"/>
          <p:cNvSpPr>
            <a:spLocks noGrp="1" noChangeArrowheads="1"/>
          </p:cNvSpPr>
          <p:nvPr>
            <p:ph type="dt" sz="half" idx="2"/>
          </p:nvPr>
        </p:nvSpPr>
        <p:spPr bwMode="auto">
          <a:xfrm>
            <a:off x="509463" y="6248400"/>
            <a:ext cx="17373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400" b="0" i="0">
                <a:solidFill>
                  <a:schemeClr val="accent6"/>
                </a:solidFill>
                <a:latin typeface="Helvetica Neue Medium"/>
                <a:cs typeface="Helvetica Neue Medium"/>
              </a:defRPr>
            </a:lvl1pPr>
          </a:lstStyle>
          <a:p>
            <a:endParaRPr lang="en-US" dirty="0"/>
          </a:p>
        </p:txBody>
      </p:sp>
      <p:sp>
        <p:nvSpPr>
          <p:cNvPr id="56330" name="Rectangle 10"/>
          <p:cNvSpPr>
            <a:spLocks noGrp="1" noChangeArrowheads="1"/>
          </p:cNvSpPr>
          <p:nvPr>
            <p:ph type="ftr" sz="quarter" idx="3"/>
          </p:nvPr>
        </p:nvSpPr>
        <p:spPr bwMode="auto">
          <a:xfrm>
            <a:off x="2314356"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400" b="0" i="0">
                <a:solidFill>
                  <a:schemeClr val="accent6"/>
                </a:solidFill>
                <a:latin typeface="Helvetica Neue Medium"/>
                <a:cs typeface="Helvetica Neue Medium"/>
              </a:defRPr>
            </a:lvl1pPr>
          </a:lstStyle>
          <a:p>
            <a:endParaRPr lang="en-US" dirty="0"/>
          </a:p>
        </p:txBody>
      </p:sp>
      <p:sp>
        <p:nvSpPr>
          <p:cNvPr id="56331" name="Rectangle 11"/>
          <p:cNvSpPr>
            <a:spLocks noGrp="1" noChangeArrowheads="1"/>
          </p:cNvSpPr>
          <p:nvPr>
            <p:ph type="sldNum" sz="quarter" idx="4"/>
          </p:nvPr>
        </p:nvSpPr>
        <p:spPr bwMode="auto">
          <a:xfrm>
            <a:off x="7507110" y="6248400"/>
            <a:ext cx="104905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b="0" i="0">
                <a:solidFill>
                  <a:schemeClr val="accent6"/>
                </a:solidFill>
                <a:latin typeface="Helvetica Neue Medium"/>
                <a:cs typeface="Helvetica Neue Medium"/>
              </a:defRPr>
            </a:lvl1pPr>
          </a:lstStyle>
          <a:p>
            <a:fld id="{74438B1A-AF1B-4C8B-993E-1BADE62A2451}" type="slidenum">
              <a:rPr lang="en-US" smtClean="0"/>
              <a:pPr/>
              <a:t>‹#›</a:t>
            </a:fld>
            <a:endParaRPr lang="en-US" dirty="0"/>
          </a:p>
        </p:txBody>
      </p:sp>
      <p:grpSp>
        <p:nvGrpSpPr>
          <p:cNvPr id="56345" name="Group 25"/>
          <p:cNvGrpSpPr>
            <a:grpSpLocks/>
          </p:cNvGrpSpPr>
          <p:nvPr userDrawn="1"/>
        </p:nvGrpSpPr>
        <p:grpSpPr bwMode="auto">
          <a:xfrm>
            <a:off x="5492289" y="6126158"/>
            <a:ext cx="2047875" cy="660400"/>
            <a:chOff x="3596" y="3859"/>
            <a:chExt cx="1290" cy="416"/>
          </a:xfrm>
        </p:grpSpPr>
        <p:pic>
          <p:nvPicPr>
            <p:cNvPr id="56346" name="Picture 26"/>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3596" y="3859"/>
              <a:ext cx="416" cy="416"/>
            </a:xfrm>
            <a:prstGeom prst="rect">
              <a:avLst/>
            </a:prstGeom>
            <a:noFill/>
            <a:extLst>
              <a:ext uri="{909E8E84-426E-40DD-AFC4-6F175D3DCCD1}">
                <a14:hiddenFill xmlns:a14="http://schemas.microsoft.com/office/drawing/2010/main">
                  <a:solidFill>
                    <a:srgbClr val="FFFFFF"/>
                  </a:solidFill>
                </a14:hiddenFill>
              </a:ext>
            </a:extLst>
          </p:spPr>
        </p:pic>
        <p:sp>
          <p:nvSpPr>
            <p:cNvPr id="56347" name="Text Box 2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200" b="1" dirty="0">
                  <a:solidFill>
                    <a:schemeClr val="accent6"/>
                  </a:solidFill>
                </a:rPr>
                <a:t>Federal Aviation</a:t>
              </a:r>
            </a:p>
            <a:p>
              <a:pPr>
                <a:lnSpc>
                  <a:spcPct val="85000"/>
                </a:lnSpc>
                <a:spcBef>
                  <a:spcPct val="0"/>
                </a:spcBef>
                <a:buFontTx/>
                <a:buNone/>
              </a:pPr>
              <a:r>
                <a:rPr lang="en-US" sz="1200" b="1" dirty="0">
                  <a:solidFill>
                    <a:schemeClr val="accent6"/>
                  </a:solidFill>
                </a:rPr>
                <a:t>Administration</a:t>
              </a:r>
            </a:p>
          </p:txBody>
        </p:sp>
      </p:grpSp>
      <p:sp>
        <p:nvSpPr>
          <p:cNvPr id="56349" name="Text Box 29" hidden="1"/>
          <p:cNvSpPr txBox="1">
            <a:spLocks noChangeArrowheads="1"/>
          </p:cNvSpPr>
          <p:nvPr userDrawn="1"/>
        </p:nvSpPr>
        <p:spPr bwMode="auto">
          <a:xfrm>
            <a:off x="449263" y="6205538"/>
            <a:ext cx="4784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b="1" dirty="0">
                <a:solidFill>
                  <a:srgbClr val="C0C0C0"/>
                </a:solidFill>
              </a:rPr>
              <a:t>&lt;Presentation Title – Change on Master Slide&gt;</a:t>
            </a:r>
            <a:endParaRPr lang="en-US" sz="1200" dirty="0">
              <a:solidFill>
                <a:srgbClr val="C0C0C0"/>
              </a:solidFill>
            </a:endParaRPr>
          </a:p>
        </p:txBody>
      </p:sp>
      <p:sp>
        <p:nvSpPr>
          <p:cNvPr id="56350" name="Text Box 30" hidden="1"/>
          <p:cNvSpPr txBox="1">
            <a:spLocks noChangeArrowheads="1"/>
          </p:cNvSpPr>
          <p:nvPr userDrawn="1"/>
        </p:nvSpPr>
        <p:spPr bwMode="auto">
          <a:xfrm>
            <a:off x="441325" y="6384925"/>
            <a:ext cx="3740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dirty="0">
                <a:solidFill>
                  <a:srgbClr val="C0C0C0"/>
                </a:solidFill>
              </a:rPr>
              <a:t>&lt;Date of Presentation – Change on Master Slide&gt;</a:t>
            </a:r>
          </a:p>
        </p:txBody>
      </p:sp>
    </p:spTree>
    <p:extLst>
      <p:ext uri="{BB962C8B-B14F-4D97-AF65-F5344CB8AC3E}">
        <p14:creationId xmlns:p14="http://schemas.microsoft.com/office/powerpoint/2010/main" val="2988165268"/>
      </p:ext>
    </p:extLst>
  </p:cSld>
  <p:clrMap bg1="lt1" tx1="dk1" bg2="lt2" tx2="dk2" accent1="accent1" accent2="accent2" accent3="accent3" accent4="accent4" accent5="accent5" accent6="accent6" hlink="hlink" folHlink="folHlink"/>
  <p:timing>
    <p:tnLst>
      <p:par>
        <p:cTn id="1" dur="indefinite" restart="never" nodeType="tmRoot"/>
      </p:par>
    </p:tnLst>
  </p:timing>
  <p:hf hdr="0" ftr="0" dt="0"/>
  <p:txStyles>
    <p:titleStyle>
      <a:lvl1pPr algn="l" rtl="0" fontAlgn="base">
        <a:spcBef>
          <a:spcPct val="0"/>
        </a:spcBef>
        <a:spcAft>
          <a:spcPct val="0"/>
        </a:spcAft>
        <a:defRPr sz="40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fontAlgn="base">
        <a:spcBef>
          <a:spcPct val="20000"/>
        </a:spcBef>
        <a:spcAft>
          <a:spcPct val="0"/>
        </a:spcAft>
        <a:buChar char="•"/>
        <a:defRPr sz="2800" b="1">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9" name="Rectangle 11"/>
          <p:cNvSpPr>
            <a:spLocks noGrp="1" noChangeArrowheads="1"/>
          </p:cNvSpPr>
          <p:nvPr>
            <p:ph type="ctrTitle"/>
          </p:nvPr>
        </p:nvSpPr>
        <p:spPr/>
        <p:txBody>
          <a:bodyPr/>
          <a:lstStyle/>
          <a:p>
            <a:r>
              <a:rPr lang="en-US" sz="2800" dirty="0" smtClean="0"/>
              <a:t>Planning &amp; Environmental R&amp;D Projects</a:t>
            </a:r>
            <a:endParaRPr lang="en-US" sz="2800" dirty="0"/>
          </a:p>
        </p:txBody>
      </p:sp>
      <p:sp>
        <p:nvSpPr>
          <p:cNvPr id="32780" name="Rectangle 12"/>
          <p:cNvSpPr>
            <a:spLocks noGrp="1" noChangeArrowheads="1"/>
          </p:cNvSpPr>
          <p:nvPr>
            <p:ph type="subTitle" idx="1"/>
          </p:nvPr>
        </p:nvSpPr>
        <p:spPr/>
        <p:txBody>
          <a:bodyPr/>
          <a:lstStyle/>
          <a:p>
            <a:r>
              <a:rPr lang="en-US" sz="2400" dirty="0" smtClean="0">
                <a:solidFill>
                  <a:schemeClr val="tx1"/>
                </a:solidFill>
              </a:rPr>
              <a:t>FY16 &amp; FY 17+</a:t>
            </a:r>
            <a:endParaRPr lang="en-US" sz="2400" dirty="0">
              <a:solidFill>
                <a:schemeClr val="tx1"/>
              </a:solidFill>
            </a:endParaRPr>
          </a:p>
        </p:txBody>
      </p:sp>
      <p:sp>
        <p:nvSpPr>
          <p:cNvPr id="32785" name="Text Box 17"/>
          <p:cNvSpPr txBox="1">
            <a:spLocks noChangeArrowheads="1"/>
          </p:cNvSpPr>
          <p:nvPr/>
        </p:nvSpPr>
        <p:spPr bwMode="auto">
          <a:xfrm>
            <a:off x="1708193" y="3003118"/>
            <a:ext cx="346551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800" b="1" dirty="0" smtClean="0"/>
              <a:t>REDAC- Airports</a:t>
            </a:r>
            <a:br>
              <a:rPr lang="en-US" sz="1800" b="1" dirty="0" smtClean="0"/>
            </a:br>
            <a:r>
              <a:rPr lang="en-US" sz="1800" b="1" dirty="0" smtClean="0"/>
              <a:t>Subcommittee</a:t>
            </a:r>
            <a:endParaRPr lang="en-US" sz="1800" b="1" dirty="0"/>
          </a:p>
        </p:txBody>
      </p:sp>
      <p:sp>
        <p:nvSpPr>
          <p:cNvPr id="32786" name="Text Box 18"/>
          <p:cNvSpPr txBox="1">
            <a:spLocks noChangeArrowheads="1"/>
          </p:cNvSpPr>
          <p:nvPr/>
        </p:nvSpPr>
        <p:spPr bwMode="auto">
          <a:xfrm>
            <a:off x="1708193" y="3907872"/>
            <a:ext cx="2590852" cy="160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FontTx/>
              <a:buNone/>
            </a:pPr>
            <a:r>
              <a:rPr lang="en-US" sz="1400" dirty="0" smtClean="0"/>
              <a:t>Kent Duffy, Thomas Cuddy, Jim Byers, Christina Nutting-APP-400</a:t>
            </a:r>
            <a:endParaRPr lang="en-US" sz="1400" dirty="0"/>
          </a:p>
          <a:p>
            <a:pPr>
              <a:buNone/>
            </a:pPr>
            <a:r>
              <a:rPr lang="en-US" sz="1400" dirty="0"/>
              <a:t>Ralph Nicosia-Rusin, ANE-610</a:t>
            </a:r>
          </a:p>
          <a:p>
            <a:pPr>
              <a:buFontTx/>
              <a:buNone/>
            </a:pPr>
            <a:endParaRPr lang="en-US" sz="1400" dirty="0" smtClean="0"/>
          </a:p>
        </p:txBody>
      </p:sp>
      <p:sp>
        <p:nvSpPr>
          <p:cNvPr id="32787" name="Text Box 19"/>
          <p:cNvSpPr txBox="1">
            <a:spLocks noChangeArrowheads="1"/>
          </p:cNvSpPr>
          <p:nvPr/>
        </p:nvSpPr>
        <p:spPr bwMode="auto">
          <a:xfrm>
            <a:off x="1065544" y="5987214"/>
            <a:ext cx="346551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1">
              <a:buFontTx/>
              <a:buNone/>
            </a:pPr>
            <a:r>
              <a:rPr lang="en-US" sz="1400" dirty="0" smtClean="0"/>
              <a:t>August 26, 2015</a:t>
            </a:r>
            <a:endParaRPr lang="en-US" sz="14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50000"/>
                  </a:schemeClr>
                </a:solidFill>
              </a:rPr>
              <a:t>FY16 Planning Research</a:t>
            </a:r>
            <a:endParaRPr lang="en-US" dirty="0">
              <a:solidFill>
                <a:schemeClr val="accent2">
                  <a:lumMod val="50000"/>
                </a:schemeClr>
              </a:solidFill>
            </a:endParaRPr>
          </a:p>
        </p:txBody>
      </p:sp>
      <p:sp>
        <p:nvSpPr>
          <p:cNvPr id="3" name="Content Placeholder 2"/>
          <p:cNvSpPr>
            <a:spLocks noGrp="1"/>
          </p:cNvSpPr>
          <p:nvPr>
            <p:ph idx="1"/>
          </p:nvPr>
        </p:nvSpPr>
        <p:spPr>
          <a:xfrm>
            <a:off x="495300" y="1330705"/>
            <a:ext cx="8050213" cy="4391025"/>
          </a:xfrm>
        </p:spPr>
        <p:txBody>
          <a:bodyPr/>
          <a:lstStyle/>
          <a:p>
            <a:r>
              <a:rPr lang="en-US" i="1" dirty="0" smtClean="0">
                <a:solidFill>
                  <a:schemeClr val="accent2">
                    <a:lumMod val="50000"/>
                  </a:schemeClr>
                </a:solidFill>
              </a:rPr>
              <a:t>runway</a:t>
            </a:r>
            <a:r>
              <a:rPr lang="en-US" dirty="0" smtClean="0">
                <a:solidFill>
                  <a:schemeClr val="accent2">
                    <a:lumMod val="50000"/>
                  </a:schemeClr>
                </a:solidFill>
              </a:rPr>
              <a:t>Simulator enhancements and support</a:t>
            </a:r>
          </a:p>
          <a:p>
            <a:r>
              <a:rPr lang="en-US" dirty="0" smtClean="0">
                <a:solidFill>
                  <a:schemeClr val="accent2">
                    <a:lumMod val="50000"/>
                  </a:schemeClr>
                </a:solidFill>
              </a:rPr>
              <a:t>GA airport runway length analysis</a:t>
            </a:r>
          </a:p>
          <a:p>
            <a:r>
              <a:rPr lang="en-US" dirty="0" smtClean="0">
                <a:solidFill>
                  <a:schemeClr val="accent2">
                    <a:lumMod val="50000"/>
                  </a:schemeClr>
                </a:solidFill>
              </a:rPr>
              <a:t>Replacement for runway exit design model (REDIM)</a:t>
            </a:r>
          </a:p>
          <a:p>
            <a:r>
              <a:rPr lang="en-US" dirty="0" smtClean="0">
                <a:solidFill>
                  <a:schemeClr val="accent2">
                    <a:lumMod val="50000"/>
                  </a:schemeClr>
                </a:solidFill>
              </a:rPr>
              <a:t>Tool to </a:t>
            </a:r>
            <a:r>
              <a:rPr lang="en-US" smtClean="0">
                <a:solidFill>
                  <a:schemeClr val="accent2">
                    <a:lumMod val="50000"/>
                  </a:schemeClr>
                </a:solidFill>
              </a:rPr>
              <a:t>link </a:t>
            </a:r>
            <a:r>
              <a:rPr lang="en-US" smtClean="0">
                <a:solidFill>
                  <a:schemeClr val="accent2">
                    <a:lumMod val="50000"/>
                  </a:schemeClr>
                </a:solidFill>
              </a:rPr>
              <a:t>ARC (Airport Reference Code) </a:t>
            </a:r>
            <a:r>
              <a:rPr lang="en-US" dirty="0" smtClean="0">
                <a:solidFill>
                  <a:schemeClr val="accent2">
                    <a:lumMod val="50000"/>
                  </a:schemeClr>
                </a:solidFill>
              </a:rPr>
              <a:t>by aircraft type with recorded IFR flights (towered and non-towered airports)</a:t>
            </a:r>
            <a:endParaRPr lang="en-US" dirty="0">
              <a:solidFill>
                <a:schemeClr val="accent2">
                  <a:lumMod val="50000"/>
                </a:schemeClr>
              </a:solidFill>
            </a:endParaRPr>
          </a:p>
        </p:txBody>
      </p:sp>
      <p:sp>
        <p:nvSpPr>
          <p:cNvPr id="4" name="Slide Number Placeholder 3"/>
          <p:cNvSpPr>
            <a:spLocks noGrp="1"/>
          </p:cNvSpPr>
          <p:nvPr>
            <p:ph type="sldNum" sz="quarter" idx="4"/>
          </p:nvPr>
        </p:nvSpPr>
        <p:spPr/>
        <p:txBody>
          <a:bodyPr/>
          <a:lstStyle/>
          <a:p>
            <a:fld id="{74438B1A-AF1B-4C8B-993E-1BADE62A2451}" type="slidenum">
              <a:rPr lang="en-US" smtClean="0"/>
              <a:pPr/>
              <a:t>10</a:t>
            </a:fld>
            <a:endParaRPr lang="en-US" dirty="0"/>
          </a:p>
        </p:txBody>
      </p:sp>
    </p:spTree>
    <p:extLst>
      <p:ext uri="{BB962C8B-B14F-4D97-AF65-F5344CB8AC3E}">
        <p14:creationId xmlns:p14="http://schemas.microsoft.com/office/powerpoint/2010/main" val="17857930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FY17+ Candidate Planning </a:t>
            </a:r>
            <a:r>
              <a:rPr lang="en-US" sz="3200" dirty="0"/>
              <a:t>Research</a:t>
            </a:r>
            <a:endParaRPr lang="en-US" dirty="0"/>
          </a:p>
        </p:txBody>
      </p:sp>
      <p:sp>
        <p:nvSpPr>
          <p:cNvPr id="3" name="Content Placeholder 2"/>
          <p:cNvSpPr>
            <a:spLocks noGrp="1"/>
          </p:cNvSpPr>
          <p:nvPr>
            <p:ph idx="1"/>
          </p:nvPr>
        </p:nvSpPr>
        <p:spPr>
          <a:xfrm>
            <a:off x="440709" y="968991"/>
            <a:ext cx="8050213" cy="4653887"/>
          </a:xfrm>
        </p:spPr>
        <p:txBody>
          <a:bodyPr/>
          <a:lstStyle/>
          <a:p>
            <a:r>
              <a:rPr lang="en-US" dirty="0"/>
              <a:t>To be guided by multi-year </a:t>
            </a:r>
            <a:r>
              <a:rPr lang="en-US" dirty="0" smtClean="0"/>
              <a:t>approach</a:t>
            </a:r>
          </a:p>
          <a:p>
            <a:r>
              <a:rPr lang="en-US" dirty="0"/>
              <a:t>Potential candidates:</a:t>
            </a:r>
          </a:p>
          <a:p>
            <a:pPr lvl="1"/>
            <a:r>
              <a:rPr lang="en-US" b="0" dirty="0" smtClean="0"/>
              <a:t>Development of 3-dimensional design models for digital review of ALP’s and airspace cases.</a:t>
            </a:r>
          </a:p>
          <a:p>
            <a:pPr lvl="1"/>
            <a:r>
              <a:rPr lang="en-US" b="0" dirty="0" smtClean="0">
                <a:solidFill>
                  <a:schemeClr val="accent2">
                    <a:lumMod val="50000"/>
                  </a:schemeClr>
                </a:solidFill>
              </a:rPr>
              <a:t>Developing digital tools for acquiring and updating inventory data, performing alternative analysis, etc. to aid master planning</a:t>
            </a:r>
          </a:p>
          <a:p>
            <a:pPr lvl="1"/>
            <a:r>
              <a:rPr lang="en-US" b="0" dirty="0" smtClean="0"/>
              <a:t>Analysis of changing passenger requirements for airport services.</a:t>
            </a:r>
          </a:p>
          <a:p>
            <a:pPr lvl="1"/>
            <a:r>
              <a:rPr lang="en-US" b="0" dirty="0" smtClean="0">
                <a:solidFill>
                  <a:schemeClr val="accent2">
                    <a:lumMod val="50000"/>
                  </a:schemeClr>
                </a:solidFill>
              </a:rPr>
              <a:t>Develop module in runwaySimulator for calculating aircraft delay</a:t>
            </a:r>
            <a:endParaRPr lang="en-US" b="0" dirty="0">
              <a:solidFill>
                <a:schemeClr val="accent2">
                  <a:lumMod val="50000"/>
                </a:schemeClr>
              </a:solidFill>
            </a:endParaRPr>
          </a:p>
        </p:txBody>
      </p:sp>
      <p:sp>
        <p:nvSpPr>
          <p:cNvPr id="4" name="Slide Number Placeholder 3"/>
          <p:cNvSpPr>
            <a:spLocks noGrp="1"/>
          </p:cNvSpPr>
          <p:nvPr>
            <p:ph type="sldNum" sz="quarter" idx="4"/>
          </p:nvPr>
        </p:nvSpPr>
        <p:spPr/>
        <p:txBody>
          <a:bodyPr/>
          <a:lstStyle/>
          <a:p>
            <a:fld id="{74438B1A-AF1B-4C8B-993E-1BADE62A2451}" type="slidenum">
              <a:rPr lang="en-US" smtClean="0"/>
              <a:pPr/>
              <a:t>11</a:t>
            </a:fld>
            <a:endParaRPr lang="en-US" dirty="0"/>
          </a:p>
        </p:txBody>
      </p:sp>
    </p:spTree>
    <p:extLst>
      <p:ext uri="{BB962C8B-B14F-4D97-AF65-F5344CB8AC3E}">
        <p14:creationId xmlns:p14="http://schemas.microsoft.com/office/powerpoint/2010/main" val="787882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204716"/>
            <a:ext cx="8472488" cy="749372"/>
          </a:xfrm>
        </p:spPr>
        <p:txBody>
          <a:bodyPr/>
          <a:lstStyle/>
          <a:p>
            <a:r>
              <a:rPr lang="en-US" sz="3200" dirty="0"/>
              <a:t>Multi-year Approach to </a:t>
            </a:r>
            <a:r>
              <a:rPr lang="en-US" sz="3200" dirty="0" smtClean="0">
                <a:solidFill>
                  <a:srgbClr val="FF0000"/>
                </a:solidFill>
              </a:rPr>
              <a:t/>
            </a:r>
            <a:br>
              <a:rPr lang="en-US" sz="3200" dirty="0" smtClean="0">
                <a:solidFill>
                  <a:srgbClr val="FF0000"/>
                </a:solidFill>
              </a:rPr>
            </a:br>
            <a:r>
              <a:rPr lang="en-US" sz="3200" dirty="0" smtClean="0"/>
              <a:t>Environment and </a:t>
            </a:r>
            <a:r>
              <a:rPr lang="en-US" sz="3200" dirty="0" smtClean="0">
                <a:solidFill>
                  <a:schemeClr val="accent2">
                    <a:lumMod val="50000"/>
                  </a:schemeClr>
                </a:solidFill>
              </a:rPr>
              <a:t>Plann</a:t>
            </a:r>
            <a:r>
              <a:rPr lang="en-US" sz="3200" dirty="0" smtClean="0"/>
              <a:t>ing Research</a:t>
            </a:r>
            <a:endParaRPr lang="en-US" sz="3200" dirty="0"/>
          </a:p>
        </p:txBody>
      </p:sp>
      <p:sp>
        <p:nvSpPr>
          <p:cNvPr id="3" name="Content Placeholder 2"/>
          <p:cNvSpPr>
            <a:spLocks noGrp="1"/>
          </p:cNvSpPr>
          <p:nvPr>
            <p:ph idx="1"/>
          </p:nvPr>
        </p:nvSpPr>
        <p:spPr>
          <a:xfrm>
            <a:off x="354842" y="1321019"/>
            <a:ext cx="4667534" cy="4391025"/>
          </a:xfrm>
        </p:spPr>
        <p:txBody>
          <a:bodyPr/>
          <a:lstStyle/>
          <a:p>
            <a:r>
              <a:rPr lang="en-US" sz="2000" dirty="0" smtClean="0">
                <a:solidFill>
                  <a:schemeClr val="accent2">
                    <a:lumMod val="50000"/>
                  </a:schemeClr>
                </a:solidFill>
              </a:rPr>
              <a:t>New airports environmental research to compliment planning research, starting in FY16</a:t>
            </a:r>
          </a:p>
          <a:p>
            <a:r>
              <a:rPr lang="en-US" sz="2000" dirty="0">
                <a:solidFill>
                  <a:schemeClr val="accent2">
                    <a:lumMod val="50000"/>
                  </a:schemeClr>
                </a:solidFill>
              </a:rPr>
              <a:t>FY16 tasks include near-term research to meet immediate, substantive needs</a:t>
            </a:r>
          </a:p>
          <a:p>
            <a:r>
              <a:rPr lang="en-US" sz="2000" dirty="0" smtClean="0">
                <a:solidFill>
                  <a:schemeClr val="accent2">
                    <a:lumMod val="50000"/>
                  </a:schemeClr>
                </a:solidFill>
              </a:rPr>
              <a:t>Developing a ten year framework for identifying research requirements in FY17+</a:t>
            </a:r>
          </a:p>
          <a:p>
            <a:pPr lvl="1"/>
            <a:r>
              <a:rPr lang="en-US" sz="1800" dirty="0" smtClean="0">
                <a:solidFill>
                  <a:schemeClr val="accent2">
                    <a:lumMod val="50000"/>
                  </a:schemeClr>
                </a:solidFill>
              </a:rPr>
              <a:t>Applicable to both environment and planning needs</a:t>
            </a:r>
          </a:p>
        </p:txBody>
      </p:sp>
      <p:sp>
        <p:nvSpPr>
          <p:cNvPr id="4" name="Slide Number Placeholder 3"/>
          <p:cNvSpPr>
            <a:spLocks noGrp="1"/>
          </p:cNvSpPr>
          <p:nvPr>
            <p:ph type="sldNum" sz="quarter" idx="4"/>
          </p:nvPr>
        </p:nvSpPr>
        <p:spPr/>
        <p:txBody>
          <a:bodyPr/>
          <a:lstStyle/>
          <a:p>
            <a:fld id="{74438B1A-AF1B-4C8B-993E-1BADE62A2451}" type="slidenum">
              <a:rPr lang="en-US" smtClean="0"/>
              <a:pPr/>
              <a:t>2</a:t>
            </a:fld>
            <a:endParaRPr lang="en-US"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1765" y="1318469"/>
            <a:ext cx="3874598" cy="4631955"/>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5980844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50000"/>
                  </a:schemeClr>
                </a:solidFill>
              </a:rPr>
              <a:t>FY16: Environment Research </a:t>
            </a:r>
            <a:endParaRPr lang="en-US" dirty="0">
              <a:solidFill>
                <a:schemeClr val="accent2">
                  <a:lumMod val="50000"/>
                </a:schemeClr>
              </a:solidFill>
            </a:endParaRPr>
          </a:p>
        </p:txBody>
      </p:sp>
      <p:sp>
        <p:nvSpPr>
          <p:cNvPr id="3" name="Content Placeholder 2"/>
          <p:cNvSpPr>
            <a:spLocks noGrp="1"/>
          </p:cNvSpPr>
          <p:nvPr>
            <p:ph idx="1"/>
          </p:nvPr>
        </p:nvSpPr>
        <p:spPr/>
        <p:txBody>
          <a:bodyPr/>
          <a:lstStyle/>
          <a:p>
            <a:pPr lvl="1"/>
            <a:r>
              <a:rPr lang="en-US" b="1" dirty="0" smtClean="0">
                <a:solidFill>
                  <a:schemeClr val="accent2">
                    <a:lumMod val="50000"/>
                  </a:schemeClr>
                </a:solidFill>
              </a:rPr>
              <a:t>Evaluation of environmental research requirements to aid multi-year approach</a:t>
            </a:r>
          </a:p>
          <a:p>
            <a:pPr lvl="1"/>
            <a:r>
              <a:rPr lang="en-US" b="1" dirty="0" smtClean="0">
                <a:solidFill>
                  <a:schemeClr val="accent2">
                    <a:lumMod val="50000"/>
                  </a:schemeClr>
                </a:solidFill>
              </a:rPr>
              <a:t>Develop air quality screening criteria for airport actions</a:t>
            </a:r>
          </a:p>
          <a:p>
            <a:pPr lvl="1"/>
            <a:r>
              <a:rPr lang="en-US" b="1" dirty="0" smtClean="0">
                <a:solidFill>
                  <a:schemeClr val="accent2">
                    <a:lumMod val="50000"/>
                  </a:schemeClr>
                </a:solidFill>
              </a:rPr>
              <a:t>Noise Dispersion with PBN departures</a:t>
            </a:r>
            <a:endParaRPr lang="en-US" b="1" dirty="0">
              <a:solidFill>
                <a:schemeClr val="accent2">
                  <a:lumMod val="50000"/>
                </a:schemeClr>
              </a:solidFill>
            </a:endParaRPr>
          </a:p>
          <a:p>
            <a:pPr lvl="1"/>
            <a:r>
              <a:rPr lang="en-US" b="1" dirty="0">
                <a:solidFill>
                  <a:schemeClr val="accent2">
                    <a:lumMod val="50000"/>
                  </a:schemeClr>
                </a:solidFill>
              </a:rPr>
              <a:t>Evaluating Fixed dB Values used in Determining Noise Level Reduction Requirements </a:t>
            </a:r>
            <a:r>
              <a:rPr lang="en-US" sz="1800" b="1" dirty="0">
                <a:solidFill>
                  <a:schemeClr val="accent2">
                    <a:lumMod val="50000"/>
                  </a:schemeClr>
                </a:solidFill>
              </a:rPr>
              <a:t>[with sound insulation programs]</a:t>
            </a:r>
          </a:p>
          <a:p>
            <a:pPr lvl="1"/>
            <a:r>
              <a:rPr lang="en-US" b="1" dirty="0">
                <a:solidFill>
                  <a:schemeClr val="accent2">
                    <a:lumMod val="50000"/>
                  </a:schemeClr>
                </a:solidFill>
              </a:rPr>
              <a:t>Review of Airport </a:t>
            </a:r>
            <a:r>
              <a:rPr lang="en-US" b="1" dirty="0" smtClean="0">
                <a:solidFill>
                  <a:schemeClr val="accent2">
                    <a:lumMod val="50000"/>
                  </a:schemeClr>
                </a:solidFill>
              </a:rPr>
              <a:t>Guidance for </a:t>
            </a:r>
            <a:r>
              <a:rPr lang="en-US" b="1" dirty="0">
                <a:solidFill>
                  <a:schemeClr val="accent2">
                    <a:lumMod val="50000"/>
                  </a:schemeClr>
                </a:solidFill>
              </a:rPr>
              <a:t>Climate Adaptation and Resiliency</a:t>
            </a:r>
          </a:p>
        </p:txBody>
      </p:sp>
      <p:sp>
        <p:nvSpPr>
          <p:cNvPr id="4" name="Slide Number Placeholder 3"/>
          <p:cNvSpPr>
            <a:spLocks noGrp="1"/>
          </p:cNvSpPr>
          <p:nvPr>
            <p:ph type="sldNum" sz="quarter" idx="4"/>
          </p:nvPr>
        </p:nvSpPr>
        <p:spPr/>
        <p:txBody>
          <a:bodyPr/>
          <a:lstStyle/>
          <a:p>
            <a:fld id="{74438B1A-AF1B-4C8B-993E-1BADE62A2451}" type="slidenum">
              <a:rPr lang="en-US" smtClean="0"/>
              <a:pPr/>
              <a:t>3</a:t>
            </a:fld>
            <a:endParaRPr lang="en-US" dirty="0"/>
          </a:p>
        </p:txBody>
      </p:sp>
    </p:spTree>
    <p:extLst>
      <p:ext uri="{BB962C8B-B14F-4D97-AF65-F5344CB8AC3E}">
        <p14:creationId xmlns:p14="http://schemas.microsoft.com/office/powerpoint/2010/main" val="27188535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3200" dirty="0" smtClean="0"/>
              <a:t>FY16: Evaluation </a:t>
            </a:r>
            <a:r>
              <a:rPr lang="en-US" sz="3200" dirty="0"/>
              <a:t>of </a:t>
            </a:r>
            <a:r>
              <a:rPr lang="en-US" sz="3200" dirty="0" smtClean="0"/>
              <a:t/>
            </a:r>
            <a:br>
              <a:rPr lang="en-US" sz="3200" dirty="0" smtClean="0"/>
            </a:br>
            <a:r>
              <a:rPr lang="en-US" sz="3200" dirty="0" smtClean="0"/>
              <a:t>Environment Research </a:t>
            </a:r>
            <a:r>
              <a:rPr lang="en-US" sz="3200" dirty="0"/>
              <a:t>R</a:t>
            </a:r>
            <a:r>
              <a:rPr lang="en-US" sz="3200" dirty="0" smtClean="0"/>
              <a:t>equirements</a:t>
            </a:r>
            <a:endParaRPr lang="en-US" sz="3200" dirty="0"/>
          </a:p>
        </p:txBody>
      </p:sp>
      <p:sp>
        <p:nvSpPr>
          <p:cNvPr id="3" name="Content Placeholder 2"/>
          <p:cNvSpPr>
            <a:spLocks noGrp="1"/>
          </p:cNvSpPr>
          <p:nvPr>
            <p:ph idx="1"/>
          </p:nvPr>
        </p:nvSpPr>
        <p:spPr>
          <a:xfrm>
            <a:off x="317878" y="1401298"/>
            <a:ext cx="8050213" cy="4391025"/>
          </a:xfrm>
        </p:spPr>
        <p:txBody>
          <a:bodyPr/>
          <a:lstStyle/>
          <a:p>
            <a:pPr>
              <a:spcAft>
                <a:spcPts val="300"/>
              </a:spcAft>
              <a:tabLst>
                <a:tab pos="519113" algn="l"/>
              </a:tabLst>
              <a:defRPr/>
            </a:pPr>
            <a:r>
              <a:rPr lang="en-US" sz="2000" u="sng" dirty="0" smtClean="0">
                <a:solidFill>
                  <a:schemeClr val="accent2">
                    <a:lumMod val="50000"/>
                  </a:schemeClr>
                </a:solidFill>
              </a:rPr>
              <a:t>Objective:</a:t>
            </a:r>
            <a:r>
              <a:rPr lang="en-US" sz="2000" dirty="0" smtClean="0">
                <a:solidFill>
                  <a:schemeClr val="accent2">
                    <a:lumMod val="50000"/>
                  </a:schemeClr>
                </a:solidFill>
              </a:rPr>
              <a:t> Develop long-term research plan that aligns ARP mission requirements and future research requirements</a:t>
            </a:r>
          </a:p>
          <a:p>
            <a:pPr>
              <a:spcAft>
                <a:spcPts val="300"/>
              </a:spcAft>
              <a:tabLst>
                <a:tab pos="519113" algn="l"/>
              </a:tabLst>
              <a:defRPr/>
            </a:pPr>
            <a:r>
              <a:rPr lang="en-US" sz="2000" u="sng" dirty="0" smtClean="0">
                <a:solidFill>
                  <a:schemeClr val="accent2">
                    <a:lumMod val="50000"/>
                  </a:schemeClr>
                </a:solidFill>
              </a:rPr>
              <a:t>Methodology: </a:t>
            </a:r>
            <a:r>
              <a:rPr lang="en-US" sz="2000" dirty="0">
                <a:solidFill>
                  <a:schemeClr val="accent2">
                    <a:lumMod val="50000"/>
                  </a:schemeClr>
                </a:solidFill>
              </a:rPr>
              <a:t>A synthesis of environmental issues and community concerns regarding airport </a:t>
            </a:r>
            <a:r>
              <a:rPr lang="en-US" sz="2000" dirty="0" smtClean="0">
                <a:solidFill>
                  <a:schemeClr val="accent2">
                    <a:lumMod val="50000"/>
                  </a:schemeClr>
                </a:solidFill>
              </a:rPr>
              <a:t>activities, through coordination with field staff and AEE </a:t>
            </a:r>
            <a:r>
              <a:rPr lang="en-US" sz="2400" dirty="0" smtClean="0">
                <a:solidFill>
                  <a:schemeClr val="accent2">
                    <a:lumMod val="50000"/>
                  </a:schemeClr>
                </a:solidFill>
              </a:rPr>
              <a:t>  </a:t>
            </a:r>
            <a:endParaRPr lang="en-US" sz="2000" dirty="0" smtClean="0">
              <a:solidFill>
                <a:schemeClr val="accent2">
                  <a:lumMod val="50000"/>
                </a:schemeClr>
              </a:solidFill>
            </a:endParaRPr>
          </a:p>
          <a:p>
            <a:pPr>
              <a:spcAft>
                <a:spcPts val="300"/>
              </a:spcAft>
              <a:tabLst>
                <a:tab pos="519113" algn="l"/>
              </a:tabLst>
              <a:defRPr/>
            </a:pPr>
            <a:r>
              <a:rPr lang="en-US" sz="2000" u="sng" dirty="0" smtClean="0">
                <a:solidFill>
                  <a:schemeClr val="accent2">
                    <a:lumMod val="50000"/>
                  </a:schemeClr>
                </a:solidFill>
              </a:rPr>
              <a:t>Deliverables </a:t>
            </a:r>
            <a:r>
              <a:rPr lang="en-US" sz="2000" dirty="0">
                <a:solidFill>
                  <a:schemeClr val="accent2">
                    <a:lumMod val="50000"/>
                  </a:schemeClr>
                </a:solidFill>
              </a:rPr>
              <a:t>: </a:t>
            </a:r>
            <a:r>
              <a:rPr lang="en-US" sz="2000" dirty="0" smtClean="0">
                <a:solidFill>
                  <a:schemeClr val="accent2">
                    <a:lumMod val="50000"/>
                  </a:schemeClr>
                </a:solidFill>
              </a:rPr>
              <a:t>Identify </a:t>
            </a:r>
            <a:r>
              <a:rPr lang="en-US" sz="2000" dirty="0">
                <a:solidFill>
                  <a:schemeClr val="accent2">
                    <a:lumMod val="50000"/>
                  </a:schemeClr>
                </a:solidFill>
              </a:rPr>
              <a:t>opportunities for future environmental research projects by evaluating what is being done or could be done to address these </a:t>
            </a:r>
            <a:r>
              <a:rPr lang="en-US" sz="2000" dirty="0" smtClean="0">
                <a:solidFill>
                  <a:schemeClr val="accent2">
                    <a:lumMod val="50000"/>
                  </a:schemeClr>
                </a:solidFill>
              </a:rPr>
              <a:t>issues</a:t>
            </a:r>
          </a:p>
          <a:p>
            <a:pPr lvl="1">
              <a:spcAft>
                <a:spcPts val="300"/>
              </a:spcAft>
              <a:tabLst>
                <a:tab pos="519113" algn="l"/>
              </a:tabLst>
              <a:defRPr/>
            </a:pPr>
            <a:r>
              <a:rPr lang="en-US" sz="1800" dirty="0" smtClean="0">
                <a:solidFill>
                  <a:schemeClr val="accent2">
                    <a:lumMod val="50000"/>
                  </a:schemeClr>
                </a:solidFill>
              </a:rPr>
              <a:t>Prioritization of projects based on need, as well as schedule and funds.</a:t>
            </a:r>
            <a:endParaRPr lang="en-US" sz="1800" strike="sngStrike" dirty="0" smtClean="0">
              <a:solidFill>
                <a:schemeClr val="accent2">
                  <a:lumMod val="50000"/>
                </a:schemeClr>
              </a:solidFill>
            </a:endParaRPr>
          </a:p>
          <a:p>
            <a:pPr marL="0" indent="0" algn="r">
              <a:buNone/>
              <a:defRPr/>
            </a:pPr>
            <a:r>
              <a:rPr lang="en-US" sz="1800" dirty="0" smtClean="0">
                <a:solidFill>
                  <a:schemeClr val="accent2">
                    <a:lumMod val="50000"/>
                  </a:schemeClr>
                </a:solidFill>
              </a:rPr>
              <a:t>FY 2016- $ 75K</a:t>
            </a:r>
            <a:endParaRPr lang="en-US" sz="1800" dirty="0">
              <a:solidFill>
                <a:schemeClr val="accent2">
                  <a:lumMod val="50000"/>
                </a:schemeClr>
              </a:solidFill>
            </a:endParaRPr>
          </a:p>
          <a:p>
            <a:pPr marL="457200" lvl="1" indent="0">
              <a:spcAft>
                <a:spcPts val="300"/>
              </a:spcAft>
              <a:buNone/>
              <a:defRPr/>
            </a:pPr>
            <a:endParaRPr lang="en-US" sz="1600" dirty="0" smtClean="0"/>
          </a:p>
          <a:p>
            <a:pPr marL="457200" lvl="1" indent="0">
              <a:spcAft>
                <a:spcPts val="300"/>
              </a:spcAft>
              <a:buNone/>
              <a:defRPr/>
            </a:pPr>
            <a:endParaRPr lang="en-US" sz="1600" dirty="0"/>
          </a:p>
          <a:p>
            <a:pPr lvl="1">
              <a:spcAft>
                <a:spcPts val="300"/>
              </a:spcAft>
              <a:defRPr/>
            </a:pPr>
            <a:endParaRPr lang="en-US" sz="1600" dirty="0"/>
          </a:p>
          <a:p>
            <a:pPr lvl="1">
              <a:defRPr/>
            </a:pPr>
            <a:endParaRPr lang="en-US" sz="1600" dirty="0"/>
          </a:p>
          <a:p>
            <a:pPr>
              <a:defRPr/>
            </a:pPr>
            <a:endParaRPr lang="en-US" sz="1600" dirty="0"/>
          </a:p>
          <a:p>
            <a:endParaRPr lang="en-US" sz="1800" dirty="0"/>
          </a:p>
        </p:txBody>
      </p:sp>
      <p:sp>
        <p:nvSpPr>
          <p:cNvPr id="4" name="Slide Number Placeholder 3"/>
          <p:cNvSpPr>
            <a:spLocks noGrp="1"/>
          </p:cNvSpPr>
          <p:nvPr>
            <p:ph type="sldNum" sz="quarter" idx="4"/>
          </p:nvPr>
        </p:nvSpPr>
        <p:spPr/>
        <p:txBody>
          <a:bodyPr/>
          <a:lstStyle/>
          <a:p>
            <a:fld id="{74438B1A-AF1B-4C8B-993E-1BADE62A2451}" type="slidenum">
              <a:rPr lang="en-US" smtClean="0"/>
              <a:pPr/>
              <a:t>4</a:t>
            </a:fld>
            <a:endParaRPr lang="en-US" dirty="0"/>
          </a:p>
        </p:txBody>
      </p:sp>
    </p:spTree>
    <p:extLst>
      <p:ext uri="{BB962C8B-B14F-4D97-AF65-F5344CB8AC3E}">
        <p14:creationId xmlns:p14="http://schemas.microsoft.com/office/powerpoint/2010/main" val="853719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249895"/>
            <a:ext cx="8472488" cy="609600"/>
          </a:xfrm>
        </p:spPr>
        <p:txBody>
          <a:bodyPr/>
          <a:lstStyle/>
          <a:p>
            <a:r>
              <a:rPr lang="en-US" sz="3600" dirty="0" smtClean="0"/>
              <a:t>FY16: Air Quality Screening Tool</a:t>
            </a:r>
            <a:endParaRPr lang="en-US" sz="3600" dirty="0"/>
          </a:p>
        </p:txBody>
      </p:sp>
      <p:sp>
        <p:nvSpPr>
          <p:cNvPr id="3" name="Content Placeholder 2"/>
          <p:cNvSpPr>
            <a:spLocks noGrp="1"/>
          </p:cNvSpPr>
          <p:nvPr>
            <p:ph idx="1"/>
          </p:nvPr>
        </p:nvSpPr>
        <p:spPr>
          <a:xfrm>
            <a:off x="409176" y="992052"/>
            <a:ext cx="8325390" cy="4588966"/>
          </a:xfrm>
        </p:spPr>
        <p:txBody>
          <a:bodyPr/>
          <a:lstStyle/>
          <a:p>
            <a:pPr>
              <a:spcAft>
                <a:spcPts val="600"/>
              </a:spcAft>
              <a:defRPr/>
            </a:pPr>
            <a:r>
              <a:rPr lang="en-US" sz="2000" u="sng" dirty="0" smtClean="0">
                <a:solidFill>
                  <a:schemeClr val="accent2">
                    <a:lumMod val="50000"/>
                  </a:schemeClr>
                </a:solidFill>
              </a:rPr>
              <a:t>Problem</a:t>
            </a:r>
            <a:r>
              <a:rPr lang="en-US" sz="2000" dirty="0" smtClean="0">
                <a:solidFill>
                  <a:schemeClr val="accent2">
                    <a:lumMod val="50000"/>
                  </a:schemeClr>
                </a:solidFill>
              </a:rPr>
              <a:t>:</a:t>
            </a:r>
            <a:r>
              <a:rPr lang="en-US" sz="1800" dirty="0" smtClean="0">
                <a:solidFill>
                  <a:schemeClr val="accent2">
                    <a:lumMod val="50000"/>
                  </a:schemeClr>
                </a:solidFill>
              </a:rPr>
              <a:t>  </a:t>
            </a:r>
            <a:r>
              <a:rPr lang="en-US" sz="2000" b="1" dirty="0" smtClean="0">
                <a:solidFill>
                  <a:schemeClr val="accent2">
                    <a:lumMod val="50000"/>
                  </a:schemeClr>
                </a:solidFill>
              </a:rPr>
              <a:t>Methods on how </a:t>
            </a:r>
            <a:r>
              <a:rPr lang="en-US" sz="2000" b="1" dirty="0">
                <a:solidFill>
                  <a:schemeClr val="accent2">
                    <a:lumMod val="50000"/>
                  </a:schemeClr>
                </a:solidFill>
              </a:rPr>
              <a:t>to scope and implement air quality </a:t>
            </a:r>
            <a:r>
              <a:rPr lang="en-US" sz="2000" b="1" dirty="0" smtClean="0">
                <a:solidFill>
                  <a:schemeClr val="accent2">
                    <a:lumMod val="50000"/>
                  </a:schemeClr>
                </a:solidFill>
              </a:rPr>
              <a:t>analysis </a:t>
            </a:r>
            <a:r>
              <a:rPr lang="en-US" sz="2000" b="1" dirty="0">
                <a:solidFill>
                  <a:schemeClr val="accent2">
                    <a:lumMod val="50000"/>
                  </a:schemeClr>
                </a:solidFill>
              </a:rPr>
              <a:t>to adequately comply with the Clean Air Act and NEPA </a:t>
            </a:r>
            <a:r>
              <a:rPr lang="en-US" sz="2000" b="1" dirty="0" smtClean="0">
                <a:solidFill>
                  <a:schemeClr val="accent2">
                    <a:lumMod val="50000"/>
                  </a:schemeClr>
                </a:solidFill>
              </a:rPr>
              <a:t>are dated.</a:t>
            </a:r>
          </a:p>
          <a:p>
            <a:pPr>
              <a:spcAft>
                <a:spcPts val="600"/>
              </a:spcAft>
              <a:defRPr/>
            </a:pPr>
            <a:r>
              <a:rPr lang="en-US" sz="2000" u="sng" dirty="0" smtClean="0">
                <a:solidFill>
                  <a:schemeClr val="accent2">
                    <a:lumMod val="50000"/>
                  </a:schemeClr>
                </a:solidFill>
              </a:rPr>
              <a:t>Methodology:</a:t>
            </a:r>
          </a:p>
          <a:p>
            <a:pPr lvl="1">
              <a:spcAft>
                <a:spcPts val="600"/>
              </a:spcAft>
              <a:defRPr/>
            </a:pPr>
            <a:r>
              <a:rPr lang="en-US" sz="1600" b="1" dirty="0">
                <a:solidFill>
                  <a:schemeClr val="accent2">
                    <a:lumMod val="50000"/>
                  </a:schemeClr>
                </a:solidFill>
              </a:rPr>
              <a:t>Identify the spectrum of potential airport air quality analyses, from common projects at small GA airports up to capacity expansions at major hubs. </a:t>
            </a:r>
          </a:p>
          <a:p>
            <a:pPr lvl="1">
              <a:spcAft>
                <a:spcPts val="600"/>
              </a:spcAft>
              <a:defRPr/>
            </a:pPr>
            <a:r>
              <a:rPr lang="en-US" sz="1600" b="1" dirty="0">
                <a:solidFill>
                  <a:schemeClr val="accent2">
                    <a:lumMod val="50000"/>
                  </a:schemeClr>
                </a:solidFill>
              </a:rPr>
              <a:t>Analyze relevant policies, including the FAA ‘presumed to conform’ list, de </a:t>
            </a:r>
            <a:r>
              <a:rPr lang="en-US" sz="1600" b="1" dirty="0" err="1">
                <a:solidFill>
                  <a:schemeClr val="accent2">
                    <a:lumMod val="50000"/>
                  </a:schemeClr>
                </a:solidFill>
              </a:rPr>
              <a:t>minimis</a:t>
            </a:r>
            <a:r>
              <a:rPr lang="en-US" sz="1600" b="1" dirty="0">
                <a:solidFill>
                  <a:schemeClr val="accent2">
                    <a:lumMod val="50000"/>
                  </a:schemeClr>
                </a:solidFill>
              </a:rPr>
              <a:t> thresholds, and other applicable regulations that influence the legal requirements and analytical processes of specific projects.  </a:t>
            </a:r>
          </a:p>
          <a:p>
            <a:pPr lvl="1">
              <a:spcAft>
                <a:spcPts val="600"/>
              </a:spcAft>
              <a:defRPr/>
            </a:pPr>
            <a:r>
              <a:rPr lang="en-US" sz="1600" b="1" dirty="0">
                <a:solidFill>
                  <a:schemeClr val="accent2">
                    <a:lumMod val="50000"/>
                  </a:schemeClr>
                </a:solidFill>
              </a:rPr>
              <a:t>Recommend new processes and/or methods of air quality analysis for airport projects that will ensure consistency and accuracy nationwide. </a:t>
            </a:r>
          </a:p>
          <a:p>
            <a:pPr>
              <a:spcAft>
                <a:spcPts val="600"/>
              </a:spcAft>
              <a:defRPr/>
            </a:pPr>
            <a:r>
              <a:rPr lang="en-US" sz="2000" u="sng" dirty="0" smtClean="0">
                <a:solidFill>
                  <a:schemeClr val="accent2">
                    <a:lumMod val="50000"/>
                  </a:schemeClr>
                </a:solidFill>
              </a:rPr>
              <a:t>Deliverable</a:t>
            </a:r>
            <a:r>
              <a:rPr lang="en-US" sz="2000" u="sng" dirty="0">
                <a:solidFill>
                  <a:schemeClr val="accent2">
                    <a:lumMod val="50000"/>
                  </a:schemeClr>
                </a:solidFill>
              </a:rPr>
              <a:t>:</a:t>
            </a:r>
            <a:r>
              <a:rPr lang="en-US" sz="2000" dirty="0">
                <a:solidFill>
                  <a:schemeClr val="accent2">
                    <a:lumMod val="50000"/>
                  </a:schemeClr>
                </a:solidFill>
              </a:rPr>
              <a:t>  </a:t>
            </a:r>
            <a:r>
              <a:rPr lang="en-US" sz="2000" b="1" dirty="0" smtClean="0">
                <a:solidFill>
                  <a:schemeClr val="accent2">
                    <a:lumMod val="50000"/>
                  </a:schemeClr>
                </a:solidFill>
              </a:rPr>
              <a:t>Provide </a:t>
            </a:r>
            <a:r>
              <a:rPr lang="en-US" sz="2000" b="1" dirty="0">
                <a:solidFill>
                  <a:schemeClr val="accent2">
                    <a:lumMod val="50000"/>
                  </a:schemeClr>
                </a:solidFill>
              </a:rPr>
              <a:t>the technical support documents that validate the procedures, and coordinate with EPA as </a:t>
            </a:r>
            <a:r>
              <a:rPr lang="en-US" sz="2000" b="1" dirty="0" smtClean="0">
                <a:solidFill>
                  <a:schemeClr val="accent2">
                    <a:lumMod val="50000"/>
                  </a:schemeClr>
                </a:solidFill>
              </a:rPr>
              <a:t>necessary</a:t>
            </a:r>
          </a:p>
          <a:p>
            <a:pPr marL="0" indent="0" algn="r">
              <a:spcAft>
                <a:spcPts val="600"/>
              </a:spcAft>
              <a:buNone/>
              <a:defRPr/>
            </a:pPr>
            <a:r>
              <a:rPr lang="en-US" sz="1600" dirty="0" smtClean="0">
                <a:solidFill>
                  <a:schemeClr val="accent2">
                    <a:lumMod val="50000"/>
                  </a:schemeClr>
                </a:solidFill>
              </a:rPr>
              <a:t>FY 2016- </a:t>
            </a:r>
            <a:r>
              <a:rPr lang="en-US" sz="1600" dirty="0" smtClean="0"/>
              <a:t>$250K</a:t>
            </a:r>
            <a:endParaRPr lang="en-US" sz="1600" dirty="0"/>
          </a:p>
        </p:txBody>
      </p:sp>
      <p:sp>
        <p:nvSpPr>
          <p:cNvPr id="4" name="Slide Number Placeholder 3"/>
          <p:cNvSpPr>
            <a:spLocks noGrp="1"/>
          </p:cNvSpPr>
          <p:nvPr>
            <p:ph type="sldNum" sz="quarter" idx="4"/>
          </p:nvPr>
        </p:nvSpPr>
        <p:spPr/>
        <p:txBody>
          <a:bodyPr/>
          <a:lstStyle/>
          <a:p>
            <a:fld id="{74438B1A-AF1B-4C8B-993E-1BADE62A2451}" type="slidenum">
              <a:rPr lang="en-US" smtClean="0"/>
              <a:pPr/>
              <a:t>5</a:t>
            </a:fld>
            <a:endParaRPr lang="en-US" dirty="0"/>
          </a:p>
        </p:txBody>
      </p:sp>
    </p:spTree>
    <p:extLst>
      <p:ext uri="{BB962C8B-B14F-4D97-AF65-F5344CB8AC3E}">
        <p14:creationId xmlns:p14="http://schemas.microsoft.com/office/powerpoint/2010/main" val="25079746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FY16: Noise Dispersion with PBN Departures</a:t>
            </a:r>
            <a:r>
              <a:rPr lang="en-US" dirty="0"/>
              <a:t/>
            </a:r>
            <a:br>
              <a:rPr lang="en-US" dirty="0"/>
            </a:br>
            <a:endParaRPr lang="en-US" sz="1600" dirty="0"/>
          </a:p>
        </p:txBody>
      </p:sp>
      <p:sp>
        <p:nvSpPr>
          <p:cNvPr id="3" name="Content Placeholder 2"/>
          <p:cNvSpPr>
            <a:spLocks noGrp="1"/>
          </p:cNvSpPr>
          <p:nvPr>
            <p:ph idx="1"/>
          </p:nvPr>
        </p:nvSpPr>
        <p:spPr>
          <a:xfrm>
            <a:off x="409434" y="928048"/>
            <a:ext cx="8313500" cy="4790364"/>
          </a:xfrm>
        </p:spPr>
        <p:txBody>
          <a:bodyPr/>
          <a:lstStyle/>
          <a:p>
            <a:pPr>
              <a:defRPr/>
            </a:pPr>
            <a:r>
              <a:rPr lang="en-US" sz="2000" u="sng" dirty="0">
                <a:solidFill>
                  <a:schemeClr val="accent2">
                    <a:lumMod val="50000"/>
                  </a:schemeClr>
                </a:solidFill>
              </a:rPr>
              <a:t>Issue:</a:t>
            </a:r>
            <a:r>
              <a:rPr lang="en-US" sz="2000" dirty="0">
                <a:solidFill>
                  <a:schemeClr val="accent2">
                    <a:lumMod val="50000"/>
                  </a:schemeClr>
                </a:solidFill>
              </a:rPr>
              <a:t> </a:t>
            </a:r>
            <a:r>
              <a:rPr lang="en-US" sz="2000" dirty="0" smtClean="0">
                <a:solidFill>
                  <a:schemeClr val="accent2">
                    <a:lumMod val="50000"/>
                  </a:schemeClr>
                </a:solidFill>
              </a:rPr>
              <a:t>Implementation of Performance Based Navigation (PBN) departure procedure have focused </a:t>
            </a:r>
            <a:r>
              <a:rPr lang="en-US" sz="2000" dirty="0">
                <a:solidFill>
                  <a:schemeClr val="accent2">
                    <a:lumMod val="50000"/>
                  </a:schemeClr>
                </a:solidFill>
              </a:rPr>
              <a:t> </a:t>
            </a:r>
            <a:r>
              <a:rPr lang="en-US" sz="2000" dirty="0" smtClean="0">
                <a:solidFill>
                  <a:schemeClr val="accent2">
                    <a:lumMod val="50000"/>
                  </a:schemeClr>
                </a:solidFill>
              </a:rPr>
              <a:t>flights into narrow corridors, with resulting noise complaints.</a:t>
            </a:r>
          </a:p>
          <a:p>
            <a:pPr lvl="1">
              <a:defRPr/>
            </a:pPr>
            <a:r>
              <a:rPr lang="en-US" altLang="en-US" sz="1600" dirty="0" smtClean="0">
                <a:solidFill>
                  <a:schemeClr val="accent2">
                    <a:lumMod val="50000"/>
                  </a:schemeClr>
                </a:solidFill>
              </a:rPr>
              <a:t>Research </a:t>
            </a:r>
            <a:r>
              <a:rPr lang="en-US" altLang="en-US" sz="1600" dirty="0">
                <a:solidFill>
                  <a:schemeClr val="accent2">
                    <a:lumMod val="50000"/>
                  </a:schemeClr>
                </a:solidFill>
              </a:rPr>
              <a:t>is needed to better inform conceptual procedure </a:t>
            </a:r>
            <a:r>
              <a:rPr lang="en-US" altLang="en-US" sz="1600" dirty="0" smtClean="0">
                <a:solidFill>
                  <a:schemeClr val="accent2">
                    <a:lumMod val="50000"/>
                  </a:schemeClr>
                </a:solidFill>
              </a:rPr>
              <a:t>layout. </a:t>
            </a:r>
          </a:p>
          <a:p>
            <a:pPr lvl="1">
              <a:defRPr/>
            </a:pPr>
            <a:r>
              <a:rPr lang="en-US" altLang="en-US" sz="1600" dirty="0" smtClean="0">
                <a:solidFill>
                  <a:schemeClr val="accent2">
                    <a:lumMod val="50000"/>
                  </a:schemeClr>
                </a:solidFill>
              </a:rPr>
              <a:t>Instead </a:t>
            </a:r>
            <a:r>
              <a:rPr lang="en-US" altLang="en-US" sz="1600" dirty="0">
                <a:solidFill>
                  <a:schemeClr val="accent2">
                    <a:lumMod val="50000"/>
                  </a:schemeClr>
                </a:solidFill>
              </a:rPr>
              <a:t>of dispersion around one heading, multiple PBN tracks can be used to ameliorate noise focusing from </a:t>
            </a:r>
            <a:r>
              <a:rPr lang="en-US" altLang="en-US" sz="1600" dirty="0" smtClean="0">
                <a:solidFill>
                  <a:schemeClr val="accent2">
                    <a:lumMod val="50000"/>
                  </a:schemeClr>
                </a:solidFill>
              </a:rPr>
              <a:t>departures.</a:t>
            </a:r>
          </a:p>
          <a:p>
            <a:pPr>
              <a:defRPr/>
            </a:pPr>
            <a:r>
              <a:rPr lang="en-US" sz="2000" u="sng" dirty="0">
                <a:solidFill>
                  <a:schemeClr val="accent2">
                    <a:lumMod val="50000"/>
                  </a:schemeClr>
                </a:solidFill>
              </a:rPr>
              <a:t>Methodology: </a:t>
            </a:r>
            <a:endParaRPr lang="en-US" sz="2000" u="sng" dirty="0" smtClean="0">
              <a:solidFill>
                <a:schemeClr val="accent2">
                  <a:lumMod val="50000"/>
                </a:schemeClr>
              </a:solidFill>
            </a:endParaRPr>
          </a:p>
          <a:p>
            <a:pPr lvl="1">
              <a:defRPr/>
            </a:pPr>
            <a:r>
              <a:rPr lang="en-US" sz="1600" b="0" dirty="0" smtClean="0">
                <a:solidFill>
                  <a:schemeClr val="accent2">
                    <a:lumMod val="50000"/>
                  </a:schemeClr>
                </a:solidFill>
              </a:rPr>
              <a:t>Identify </a:t>
            </a:r>
            <a:r>
              <a:rPr lang="en-US" sz="1600" b="0" dirty="0">
                <a:solidFill>
                  <a:schemeClr val="accent2">
                    <a:lumMod val="50000"/>
                  </a:schemeClr>
                </a:solidFill>
              </a:rPr>
              <a:t>the minimum divergent heading needed between two PBN departure tracks, at a given distance from the runway end, that can provide a quantifiable reduction in community noise perceptions on the ground.  </a:t>
            </a:r>
            <a:endParaRPr lang="en-US" sz="1600" b="0" dirty="0" smtClean="0">
              <a:solidFill>
                <a:schemeClr val="accent2">
                  <a:lumMod val="50000"/>
                </a:schemeClr>
              </a:solidFill>
            </a:endParaRPr>
          </a:p>
          <a:p>
            <a:pPr lvl="1">
              <a:defRPr/>
            </a:pPr>
            <a:r>
              <a:rPr lang="en-US" sz="1600" dirty="0" smtClean="0">
                <a:solidFill>
                  <a:schemeClr val="accent2">
                    <a:lumMod val="50000"/>
                  </a:schemeClr>
                </a:solidFill>
              </a:rPr>
              <a:t>Align with Phase 2 of the </a:t>
            </a:r>
            <a:r>
              <a:rPr lang="en-US" altLang="en-US" sz="1600" dirty="0">
                <a:solidFill>
                  <a:schemeClr val="accent2">
                    <a:lumMod val="50000"/>
                  </a:schemeClr>
                </a:solidFill>
              </a:rPr>
              <a:t>Equivalent Lateral Spacing Operations (ELSO) </a:t>
            </a:r>
            <a:r>
              <a:rPr lang="en-US" altLang="en-US" sz="1600" dirty="0" smtClean="0">
                <a:solidFill>
                  <a:schemeClr val="accent2">
                    <a:lumMod val="50000"/>
                  </a:schemeClr>
                </a:solidFill>
              </a:rPr>
              <a:t>development effort.</a:t>
            </a:r>
          </a:p>
          <a:p>
            <a:pPr>
              <a:defRPr/>
            </a:pPr>
            <a:r>
              <a:rPr lang="en-US" sz="2000" u="sng" dirty="0" smtClean="0">
                <a:solidFill>
                  <a:schemeClr val="accent2">
                    <a:lumMod val="50000"/>
                  </a:schemeClr>
                </a:solidFill>
              </a:rPr>
              <a:t>Deliverable: </a:t>
            </a:r>
            <a:r>
              <a:rPr lang="en-US" sz="2000" dirty="0" smtClean="0">
                <a:solidFill>
                  <a:schemeClr val="accent2">
                    <a:lumMod val="50000"/>
                  </a:schemeClr>
                </a:solidFill>
              </a:rPr>
              <a:t>Technical </a:t>
            </a:r>
            <a:r>
              <a:rPr lang="en-US" sz="2000" dirty="0">
                <a:solidFill>
                  <a:schemeClr val="accent2">
                    <a:lumMod val="50000"/>
                  </a:schemeClr>
                </a:solidFill>
              </a:rPr>
              <a:t>report </a:t>
            </a:r>
            <a:r>
              <a:rPr lang="en-US" sz="2000" dirty="0" smtClean="0">
                <a:solidFill>
                  <a:schemeClr val="accent2">
                    <a:lumMod val="50000"/>
                  </a:schemeClr>
                </a:solidFill>
              </a:rPr>
              <a:t>to be used as a reference by airport </a:t>
            </a:r>
            <a:r>
              <a:rPr lang="en-US" sz="2000" dirty="0">
                <a:solidFill>
                  <a:schemeClr val="accent2">
                    <a:lumMod val="50000"/>
                  </a:schemeClr>
                </a:solidFill>
              </a:rPr>
              <a:t>operators to evaluate  acceptable headings/tracks during the conceptual procedure layout in PBN work </a:t>
            </a:r>
            <a:r>
              <a:rPr lang="en-US" sz="2000" dirty="0" smtClean="0">
                <a:solidFill>
                  <a:schemeClr val="accent2">
                    <a:lumMod val="50000"/>
                  </a:schemeClr>
                </a:solidFill>
              </a:rPr>
              <a:t>groups and/or Part 150 studies. </a:t>
            </a:r>
            <a:endParaRPr lang="en-US" sz="2000" dirty="0">
              <a:solidFill>
                <a:schemeClr val="accent2">
                  <a:lumMod val="50000"/>
                </a:schemeClr>
              </a:solidFill>
            </a:endParaRPr>
          </a:p>
          <a:p>
            <a:pPr marL="0" indent="0" algn="r">
              <a:buNone/>
              <a:defRPr/>
            </a:pPr>
            <a:r>
              <a:rPr lang="en-US" sz="1800" dirty="0" smtClean="0"/>
              <a:t>FY2016-$150K</a:t>
            </a:r>
            <a:endParaRPr lang="en-US" sz="1800" dirty="0"/>
          </a:p>
        </p:txBody>
      </p:sp>
      <p:sp>
        <p:nvSpPr>
          <p:cNvPr id="4" name="Slide Number Placeholder 3"/>
          <p:cNvSpPr>
            <a:spLocks noGrp="1"/>
          </p:cNvSpPr>
          <p:nvPr>
            <p:ph type="sldNum" sz="quarter" idx="4"/>
          </p:nvPr>
        </p:nvSpPr>
        <p:spPr/>
        <p:txBody>
          <a:bodyPr/>
          <a:lstStyle/>
          <a:p>
            <a:fld id="{74438B1A-AF1B-4C8B-993E-1BADE62A2451}" type="slidenum">
              <a:rPr lang="en-US" smtClean="0"/>
              <a:pPr/>
              <a:t>6</a:t>
            </a:fld>
            <a:endParaRPr lang="en-US" dirty="0"/>
          </a:p>
        </p:txBody>
      </p:sp>
    </p:spTree>
    <p:extLst>
      <p:ext uri="{BB962C8B-B14F-4D97-AF65-F5344CB8AC3E}">
        <p14:creationId xmlns:p14="http://schemas.microsoft.com/office/powerpoint/2010/main" val="39791041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262601"/>
            <a:ext cx="8472488" cy="609600"/>
          </a:xfrm>
        </p:spPr>
        <p:txBody>
          <a:bodyPr/>
          <a:lstStyle/>
          <a:p>
            <a:r>
              <a:rPr lang="en-US" sz="2800" dirty="0" smtClean="0"/>
              <a:t>FY16: </a:t>
            </a:r>
            <a:r>
              <a:rPr lang="en-US" sz="2800" dirty="0"/>
              <a:t>Noise Level Reduction Requirements</a:t>
            </a:r>
            <a:endParaRPr lang="en-US" sz="1200" dirty="0"/>
          </a:p>
        </p:txBody>
      </p:sp>
      <p:sp>
        <p:nvSpPr>
          <p:cNvPr id="3" name="Content Placeholder 2"/>
          <p:cNvSpPr>
            <a:spLocks noGrp="1"/>
          </p:cNvSpPr>
          <p:nvPr>
            <p:ph idx="1"/>
          </p:nvPr>
        </p:nvSpPr>
        <p:spPr>
          <a:xfrm>
            <a:off x="440709" y="928047"/>
            <a:ext cx="8050213" cy="4684499"/>
          </a:xfrm>
        </p:spPr>
        <p:txBody>
          <a:bodyPr/>
          <a:lstStyle/>
          <a:p>
            <a:pPr marL="0" indent="0">
              <a:spcAft>
                <a:spcPts val="300"/>
              </a:spcAft>
              <a:buNone/>
              <a:defRPr/>
            </a:pPr>
            <a:r>
              <a:rPr lang="en-US" sz="2000" u="sng" dirty="0"/>
              <a:t>Problem:</a:t>
            </a:r>
            <a:r>
              <a:rPr lang="en-US" sz="2000" dirty="0"/>
              <a:t>   </a:t>
            </a:r>
          </a:p>
          <a:p>
            <a:pPr>
              <a:spcAft>
                <a:spcPts val="300"/>
              </a:spcAft>
              <a:defRPr/>
            </a:pPr>
            <a:r>
              <a:rPr lang="en-US" sz="1800" dirty="0"/>
              <a:t>The ASTM 966 Standard loudspeaker test used for residential sound insulation programs (RSIP) eligibility has recently been shown to yield lower noise level reduction (NLR) (the measure of outside to inside noise) when compared to an actual aircraft flyover.</a:t>
            </a:r>
          </a:p>
          <a:p>
            <a:pPr>
              <a:spcAft>
                <a:spcPts val="300"/>
              </a:spcAft>
              <a:defRPr/>
            </a:pPr>
            <a:r>
              <a:rPr lang="en-US" sz="1800" dirty="0"/>
              <a:t>The ASTM 966 loudspeaker test is used extensively to determine RSIP eligibility.</a:t>
            </a:r>
          </a:p>
          <a:p>
            <a:r>
              <a:rPr lang="en-US" sz="1800" dirty="0"/>
              <a:t>The causes of the difference need to be determined and whether the existing ASTM E966  correction factors are robust enough to handle RSIP situations.</a:t>
            </a:r>
          </a:p>
          <a:p>
            <a:pPr marL="0" indent="0">
              <a:spcAft>
                <a:spcPts val="300"/>
              </a:spcAft>
              <a:buNone/>
              <a:defRPr/>
            </a:pPr>
            <a:endParaRPr lang="en-US" sz="2000" u="sng" dirty="0" smtClean="0"/>
          </a:p>
          <a:p>
            <a:pPr marL="0" indent="0">
              <a:spcAft>
                <a:spcPts val="300"/>
              </a:spcAft>
              <a:buNone/>
              <a:defRPr/>
            </a:pPr>
            <a:r>
              <a:rPr lang="en-US" sz="2000" u="sng" dirty="0" smtClean="0"/>
              <a:t>Deliverable</a:t>
            </a:r>
            <a:r>
              <a:rPr lang="en-US" sz="2000" u="sng" dirty="0"/>
              <a:t>:</a:t>
            </a:r>
            <a:r>
              <a:rPr lang="en-US" sz="2000" dirty="0"/>
              <a:t>  </a:t>
            </a:r>
          </a:p>
          <a:p>
            <a:pPr>
              <a:spcAft>
                <a:spcPts val="300"/>
              </a:spcAft>
              <a:defRPr/>
            </a:pPr>
            <a:r>
              <a:rPr lang="en-US" sz="1800" dirty="0">
                <a:solidFill>
                  <a:prstClr val="black"/>
                </a:solidFill>
              </a:rPr>
              <a:t>Validation of (NLR) possible fixed decibel adjustment values for determining  RSIP eligibility.</a:t>
            </a:r>
          </a:p>
          <a:p>
            <a:pPr marL="0" indent="0" algn="r">
              <a:spcAft>
                <a:spcPts val="300"/>
              </a:spcAft>
              <a:buNone/>
              <a:defRPr/>
            </a:pPr>
            <a:r>
              <a:rPr lang="en-US" sz="1800" dirty="0" smtClean="0">
                <a:solidFill>
                  <a:prstClr val="black"/>
                </a:solidFill>
              </a:rPr>
              <a:t>FY 2016- $200K</a:t>
            </a:r>
            <a:endParaRPr lang="en-US" sz="1800" dirty="0">
              <a:solidFill>
                <a:prstClr val="black"/>
              </a:solidFill>
            </a:endParaRPr>
          </a:p>
          <a:p>
            <a:pPr marL="457200" lvl="1" indent="0">
              <a:spcAft>
                <a:spcPts val="300"/>
              </a:spcAft>
              <a:buNone/>
              <a:defRPr/>
            </a:pPr>
            <a:endParaRPr lang="en-US" sz="1600" dirty="0"/>
          </a:p>
          <a:p>
            <a:pPr lvl="1">
              <a:spcAft>
                <a:spcPts val="300"/>
              </a:spcAft>
              <a:defRPr/>
            </a:pPr>
            <a:endParaRPr lang="en-US" sz="1600" dirty="0"/>
          </a:p>
          <a:p>
            <a:pPr lvl="1">
              <a:defRPr/>
            </a:pPr>
            <a:endParaRPr lang="en-US" sz="1600" dirty="0"/>
          </a:p>
          <a:p>
            <a:pPr>
              <a:defRPr/>
            </a:pPr>
            <a:endParaRPr lang="en-US" sz="2000" dirty="0"/>
          </a:p>
          <a:p>
            <a:endParaRPr lang="en-US" dirty="0"/>
          </a:p>
        </p:txBody>
      </p:sp>
      <p:sp>
        <p:nvSpPr>
          <p:cNvPr id="4" name="Slide Number Placeholder 3"/>
          <p:cNvSpPr>
            <a:spLocks noGrp="1"/>
          </p:cNvSpPr>
          <p:nvPr>
            <p:ph type="sldNum" sz="quarter" idx="4"/>
          </p:nvPr>
        </p:nvSpPr>
        <p:spPr/>
        <p:txBody>
          <a:bodyPr/>
          <a:lstStyle/>
          <a:p>
            <a:fld id="{74438B1A-AF1B-4C8B-993E-1BADE62A2451}" type="slidenum">
              <a:rPr lang="en-US" smtClean="0"/>
              <a:pPr/>
              <a:t>7</a:t>
            </a:fld>
            <a:endParaRPr lang="en-US" dirty="0"/>
          </a:p>
        </p:txBody>
      </p:sp>
    </p:spTree>
    <p:extLst>
      <p:ext uri="{BB962C8B-B14F-4D97-AF65-F5344CB8AC3E}">
        <p14:creationId xmlns:p14="http://schemas.microsoft.com/office/powerpoint/2010/main" val="11564435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037" y="-1"/>
            <a:ext cx="8472488" cy="889463"/>
          </a:xfrm>
        </p:spPr>
        <p:txBody>
          <a:bodyPr/>
          <a:lstStyle/>
          <a:p>
            <a:r>
              <a:rPr lang="en-US" altLang="en-US" sz="2400" dirty="0" smtClean="0">
                <a:solidFill>
                  <a:schemeClr val="accent2">
                    <a:lumMod val="50000"/>
                  </a:schemeClr>
                </a:solidFill>
              </a:rPr>
              <a:t>FY16</a:t>
            </a:r>
            <a:r>
              <a:rPr lang="en-US" altLang="en-US" sz="2400" dirty="0">
                <a:solidFill>
                  <a:schemeClr val="accent2">
                    <a:lumMod val="50000"/>
                  </a:schemeClr>
                </a:solidFill>
              </a:rPr>
              <a:t>: Review of Airport Guidance for Climate Adaptation and Resiliency</a:t>
            </a:r>
          </a:p>
        </p:txBody>
      </p:sp>
      <p:sp>
        <p:nvSpPr>
          <p:cNvPr id="3" name="Content Placeholder 2"/>
          <p:cNvSpPr>
            <a:spLocks noGrp="1"/>
          </p:cNvSpPr>
          <p:nvPr>
            <p:ph idx="1"/>
          </p:nvPr>
        </p:nvSpPr>
        <p:spPr>
          <a:xfrm>
            <a:off x="191069" y="878171"/>
            <a:ext cx="8763745" cy="5044957"/>
          </a:xfrm>
        </p:spPr>
        <p:txBody>
          <a:bodyPr/>
          <a:lstStyle/>
          <a:p>
            <a:pPr marL="0" indent="0">
              <a:spcAft>
                <a:spcPts val="600"/>
              </a:spcAft>
              <a:buNone/>
              <a:defRPr/>
            </a:pPr>
            <a:r>
              <a:rPr lang="en-US" sz="1800" u="sng" dirty="0" smtClean="0">
                <a:solidFill>
                  <a:schemeClr val="accent2">
                    <a:lumMod val="50000"/>
                  </a:schemeClr>
                </a:solidFill>
              </a:rPr>
              <a:t>Problem:</a:t>
            </a:r>
            <a:r>
              <a:rPr lang="en-US" sz="1800" dirty="0" smtClean="0">
                <a:solidFill>
                  <a:schemeClr val="accent2">
                    <a:lumMod val="50000"/>
                  </a:schemeClr>
                </a:solidFill>
              </a:rPr>
              <a:t> </a:t>
            </a:r>
          </a:p>
          <a:p>
            <a:pPr>
              <a:spcAft>
                <a:spcPts val="600"/>
              </a:spcAft>
              <a:defRPr/>
            </a:pPr>
            <a:r>
              <a:rPr lang="en-US" sz="1800" dirty="0">
                <a:solidFill>
                  <a:schemeClr val="accent2">
                    <a:lumMod val="50000"/>
                  </a:schemeClr>
                </a:solidFill>
              </a:rPr>
              <a:t>Using research synthesized in the National Climate Assessment, regional climate assessments need to be compared with airports locations to enable FAA to accurately assess possible impacts to airports and future needs to ensure resiliency.</a:t>
            </a:r>
          </a:p>
          <a:p>
            <a:pPr>
              <a:spcAft>
                <a:spcPts val="600"/>
              </a:spcAft>
              <a:defRPr/>
            </a:pPr>
            <a:r>
              <a:rPr lang="en-US" sz="1800" dirty="0">
                <a:solidFill>
                  <a:schemeClr val="accent2">
                    <a:lumMod val="50000"/>
                  </a:schemeClr>
                </a:solidFill>
              </a:rPr>
              <a:t>After possible effects are known, research is needed to determine if FAA airport guidance and orders account for resiliency, to accommodate changing climatic conditions at a regional level</a:t>
            </a:r>
            <a:r>
              <a:rPr lang="en-US" sz="1800" dirty="0" smtClean="0">
                <a:solidFill>
                  <a:schemeClr val="accent2">
                    <a:lumMod val="50000"/>
                  </a:schemeClr>
                </a:solidFill>
              </a:rPr>
              <a:t>.</a:t>
            </a:r>
          </a:p>
          <a:p>
            <a:pPr marL="857250" lvl="1" indent="-457200">
              <a:spcAft>
                <a:spcPts val="600"/>
              </a:spcAft>
              <a:defRPr/>
            </a:pPr>
            <a:r>
              <a:rPr lang="en-US" sz="1600" dirty="0" smtClean="0">
                <a:solidFill>
                  <a:schemeClr val="accent2">
                    <a:lumMod val="50000"/>
                  </a:schemeClr>
                </a:solidFill>
              </a:rPr>
              <a:t>Extension: assess near and long term measures for protecting equipment during a storm and post storm recovery, through collaboration with Tech Ops</a:t>
            </a:r>
          </a:p>
          <a:p>
            <a:pPr marL="0" indent="0">
              <a:spcAft>
                <a:spcPts val="600"/>
              </a:spcAft>
              <a:buNone/>
              <a:defRPr/>
            </a:pPr>
            <a:r>
              <a:rPr lang="en-US" sz="1800" u="sng" dirty="0" smtClean="0">
                <a:solidFill>
                  <a:schemeClr val="accent2">
                    <a:lumMod val="50000"/>
                  </a:schemeClr>
                </a:solidFill>
              </a:rPr>
              <a:t>2016 Deliverables:</a:t>
            </a:r>
          </a:p>
          <a:p>
            <a:pPr>
              <a:spcAft>
                <a:spcPts val="600"/>
              </a:spcAft>
              <a:defRPr/>
            </a:pPr>
            <a:r>
              <a:rPr lang="en-US" sz="1800" dirty="0" smtClean="0">
                <a:solidFill>
                  <a:schemeClr val="accent2">
                    <a:lumMod val="50000"/>
                  </a:schemeClr>
                </a:solidFill>
              </a:rPr>
              <a:t>An </a:t>
            </a:r>
            <a:r>
              <a:rPr lang="en-US" sz="1800" dirty="0">
                <a:solidFill>
                  <a:schemeClr val="accent2">
                    <a:lumMod val="50000"/>
                  </a:schemeClr>
                </a:solidFill>
              </a:rPr>
              <a:t>assessment of climate change impacts to airports at a regional level</a:t>
            </a:r>
          </a:p>
          <a:p>
            <a:pPr>
              <a:spcAft>
                <a:spcPts val="600"/>
              </a:spcAft>
              <a:defRPr/>
            </a:pPr>
            <a:r>
              <a:rPr lang="en-US" sz="1800" dirty="0">
                <a:solidFill>
                  <a:schemeClr val="accent2">
                    <a:lumMod val="50000"/>
                  </a:schemeClr>
                </a:solidFill>
              </a:rPr>
              <a:t>Assessment of existing </a:t>
            </a:r>
            <a:r>
              <a:rPr lang="en-US" sz="1800" dirty="0" smtClean="0">
                <a:solidFill>
                  <a:schemeClr val="accent2">
                    <a:lumMod val="50000"/>
                  </a:schemeClr>
                </a:solidFill>
              </a:rPr>
              <a:t>guidance documents to </a:t>
            </a:r>
            <a:r>
              <a:rPr lang="en-US" sz="1800" dirty="0">
                <a:solidFill>
                  <a:schemeClr val="accent2">
                    <a:lumMod val="50000"/>
                  </a:schemeClr>
                </a:solidFill>
              </a:rPr>
              <a:t>determine if they account for resiliency to accommodate changing climatic </a:t>
            </a:r>
            <a:r>
              <a:rPr lang="en-US" sz="1800" dirty="0" smtClean="0">
                <a:solidFill>
                  <a:schemeClr val="accent2">
                    <a:lumMod val="50000"/>
                  </a:schemeClr>
                </a:solidFill>
              </a:rPr>
              <a:t>conditions, and identification of needed updates</a:t>
            </a:r>
            <a:r>
              <a:rPr lang="en-US" sz="1800" dirty="0" smtClean="0">
                <a:solidFill>
                  <a:srgbClr val="002060"/>
                </a:solidFill>
              </a:rPr>
              <a:t/>
            </a:r>
            <a:br>
              <a:rPr lang="en-US" sz="1800" dirty="0" smtClean="0">
                <a:solidFill>
                  <a:srgbClr val="002060"/>
                </a:solidFill>
              </a:rPr>
            </a:br>
            <a:r>
              <a:rPr lang="en-US" sz="1800" dirty="0" smtClean="0">
                <a:solidFill>
                  <a:srgbClr val="002060"/>
                </a:solidFill>
              </a:rPr>
              <a:t>							</a:t>
            </a:r>
            <a:r>
              <a:rPr lang="en-US" sz="2000" dirty="0" smtClean="0">
                <a:solidFill>
                  <a:srgbClr val="002060"/>
                </a:solidFill>
              </a:rPr>
              <a:t>FY 2016- $225K</a:t>
            </a:r>
          </a:p>
        </p:txBody>
      </p:sp>
      <p:sp>
        <p:nvSpPr>
          <p:cNvPr id="4" name="Slide Number Placeholder 3"/>
          <p:cNvSpPr>
            <a:spLocks noGrp="1"/>
          </p:cNvSpPr>
          <p:nvPr>
            <p:ph type="sldNum" sz="quarter" idx="4"/>
          </p:nvPr>
        </p:nvSpPr>
        <p:spPr/>
        <p:txBody>
          <a:bodyPr/>
          <a:lstStyle/>
          <a:p>
            <a:fld id="{74438B1A-AF1B-4C8B-993E-1BADE62A2451}" type="slidenum">
              <a:rPr lang="en-US" smtClean="0"/>
              <a:pPr/>
              <a:t>8</a:t>
            </a:fld>
            <a:endParaRPr lang="en-US" dirty="0"/>
          </a:p>
        </p:txBody>
      </p:sp>
    </p:spTree>
    <p:extLst>
      <p:ext uri="{BB962C8B-B14F-4D97-AF65-F5344CB8AC3E}">
        <p14:creationId xmlns:p14="http://schemas.microsoft.com/office/powerpoint/2010/main" val="764474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477496"/>
            <a:ext cx="8472488" cy="609600"/>
          </a:xfrm>
        </p:spPr>
        <p:txBody>
          <a:bodyPr/>
          <a:lstStyle/>
          <a:p>
            <a:r>
              <a:rPr lang="en-US" sz="3200" dirty="0"/>
              <a:t>FY17+ Candidate Environmental </a:t>
            </a:r>
            <a:r>
              <a:rPr lang="en-US" sz="3200" dirty="0" smtClean="0"/>
              <a:t>Research</a:t>
            </a:r>
            <a:br>
              <a:rPr lang="en-US" sz="3200" dirty="0" smtClean="0"/>
            </a:br>
            <a:r>
              <a:rPr lang="en-US" sz="2400" i="1" dirty="0"/>
              <a:t>To be guided by multi-year approach</a:t>
            </a:r>
            <a:r>
              <a:rPr lang="en-US" sz="3200" dirty="0"/>
              <a:t/>
            </a:r>
            <a:br>
              <a:rPr lang="en-US" sz="3200" dirty="0"/>
            </a:br>
            <a:endParaRPr lang="en-US" sz="3200" dirty="0"/>
          </a:p>
        </p:txBody>
      </p:sp>
      <p:sp>
        <p:nvSpPr>
          <p:cNvPr id="3" name="Content Placeholder 2"/>
          <p:cNvSpPr>
            <a:spLocks noGrp="1"/>
          </p:cNvSpPr>
          <p:nvPr>
            <p:ph sz="half" idx="1"/>
          </p:nvPr>
        </p:nvSpPr>
        <p:spPr>
          <a:xfrm>
            <a:off x="553489" y="1549681"/>
            <a:ext cx="3948113" cy="4391025"/>
          </a:xfrm>
        </p:spPr>
        <p:txBody>
          <a:bodyPr/>
          <a:lstStyle/>
          <a:p>
            <a:r>
              <a:rPr lang="en-US" sz="1600" b="0" dirty="0" smtClean="0"/>
              <a:t>Design </a:t>
            </a:r>
            <a:r>
              <a:rPr lang="en-US" sz="1600" b="0" dirty="0"/>
              <a:t>data exchange protocols with federal and state resource agencies to improve efficiency and effectiveness in planning and NEPA review.</a:t>
            </a:r>
          </a:p>
          <a:p>
            <a:r>
              <a:rPr lang="en-US" sz="1600" b="0" dirty="0"/>
              <a:t>Develop design tools for reducing propagation of airport ground noise</a:t>
            </a:r>
          </a:p>
          <a:p>
            <a:r>
              <a:rPr lang="en-US" sz="1600" b="0" dirty="0"/>
              <a:t>Refinement of filtration requirements for airport runoff</a:t>
            </a:r>
          </a:p>
          <a:p>
            <a:r>
              <a:rPr lang="en-US" sz="1600" b="0" dirty="0"/>
              <a:t>Design land use compatibility models</a:t>
            </a:r>
          </a:p>
          <a:p>
            <a:r>
              <a:rPr lang="en-US" sz="1600" b="0" dirty="0"/>
              <a:t>Revisions to noise model to reflect any refinements derived from the noise survey </a:t>
            </a:r>
          </a:p>
          <a:p>
            <a:endParaRPr lang="en-US" sz="2000" dirty="0"/>
          </a:p>
        </p:txBody>
      </p:sp>
      <p:sp>
        <p:nvSpPr>
          <p:cNvPr id="4" name="Content Placeholder 3"/>
          <p:cNvSpPr>
            <a:spLocks noGrp="1"/>
          </p:cNvSpPr>
          <p:nvPr>
            <p:ph sz="half" idx="2"/>
          </p:nvPr>
        </p:nvSpPr>
        <p:spPr>
          <a:xfrm>
            <a:off x="4595813" y="1566314"/>
            <a:ext cx="3949700" cy="4391025"/>
          </a:xfrm>
        </p:spPr>
        <p:txBody>
          <a:bodyPr/>
          <a:lstStyle/>
          <a:p>
            <a:r>
              <a:rPr lang="en-US" sz="1600" b="0" dirty="0"/>
              <a:t>Update of relevant AC’s for resiliency </a:t>
            </a:r>
            <a:r>
              <a:rPr lang="en-US" sz="1600" b="0" dirty="0" smtClean="0"/>
              <a:t>issues</a:t>
            </a:r>
            <a:endParaRPr lang="en-US" sz="1600" b="0" dirty="0"/>
          </a:p>
          <a:p>
            <a:r>
              <a:rPr lang="en-US" sz="1600" b="0" dirty="0"/>
              <a:t>System strategies for resiliency</a:t>
            </a:r>
          </a:p>
          <a:p>
            <a:pPr lvl="1"/>
            <a:r>
              <a:rPr lang="en-US" sz="1400" dirty="0"/>
              <a:t>Recovery criteria and system priorities</a:t>
            </a:r>
          </a:p>
          <a:p>
            <a:pPr lvl="1"/>
            <a:r>
              <a:rPr lang="en-US" sz="1400" dirty="0"/>
              <a:t>Analysis of requirements using airport vulnerability surveys.</a:t>
            </a:r>
          </a:p>
          <a:p>
            <a:pPr lvl="1"/>
            <a:r>
              <a:rPr lang="en-US" sz="1400" dirty="0"/>
              <a:t>Operations research evaluation of alternatives</a:t>
            </a:r>
          </a:p>
          <a:p>
            <a:pPr lvl="1"/>
            <a:r>
              <a:rPr lang="en-US" sz="1400" dirty="0"/>
              <a:t>Staging of flood protection  and recovery equipment at network of depots.</a:t>
            </a:r>
          </a:p>
          <a:p>
            <a:r>
              <a:rPr lang="en-US" sz="1600" b="0" dirty="0"/>
              <a:t>Research on </a:t>
            </a:r>
            <a:r>
              <a:rPr lang="en-US" sz="1600" b="0" dirty="0" smtClean="0"/>
              <a:t>flood-resistant </a:t>
            </a:r>
            <a:r>
              <a:rPr lang="en-US" sz="1600" b="0" dirty="0"/>
              <a:t>design standards and technical innovations</a:t>
            </a:r>
          </a:p>
          <a:p>
            <a:endParaRPr lang="en-US" sz="1800" dirty="0"/>
          </a:p>
        </p:txBody>
      </p:sp>
      <p:sp>
        <p:nvSpPr>
          <p:cNvPr id="5" name="Slide Number Placeholder 4"/>
          <p:cNvSpPr>
            <a:spLocks noGrp="1"/>
          </p:cNvSpPr>
          <p:nvPr>
            <p:ph type="sldNum" sz="quarter" idx="12"/>
          </p:nvPr>
        </p:nvSpPr>
        <p:spPr/>
        <p:txBody>
          <a:bodyPr/>
          <a:lstStyle/>
          <a:p>
            <a:fld id="{836266C2-23C9-4679-9EA6-D74DA6C8C265}" type="slidenum">
              <a:rPr lang="en-US" smtClean="0"/>
              <a:pPr/>
              <a:t>9</a:t>
            </a:fld>
            <a:endParaRPr lang="en-US"/>
          </a:p>
        </p:txBody>
      </p:sp>
      <p:sp>
        <p:nvSpPr>
          <p:cNvPr id="6" name="TextBox 5"/>
          <p:cNvSpPr txBox="1"/>
          <p:nvPr/>
        </p:nvSpPr>
        <p:spPr bwMode="auto">
          <a:xfrm>
            <a:off x="615139" y="1216612"/>
            <a:ext cx="779733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buNone/>
            </a:pPr>
            <a:r>
              <a:rPr lang="en-US" sz="1800" b="1" dirty="0"/>
              <a:t>Potential candidates</a:t>
            </a:r>
            <a:r>
              <a:rPr lang="en-US" sz="1200" b="1" dirty="0"/>
              <a:t>:</a:t>
            </a:r>
          </a:p>
          <a:p>
            <a:pPr>
              <a:buFontTx/>
              <a:buNone/>
            </a:pPr>
            <a:endParaRPr lang="en-US" sz="1200" b="1" dirty="0">
              <a:solidFill>
                <a:srgbClr val="C0C0C0"/>
              </a:solidFill>
            </a:endParaRPr>
          </a:p>
        </p:txBody>
      </p:sp>
    </p:spTree>
    <p:extLst>
      <p:ext uri="{BB962C8B-B14F-4D97-AF65-F5344CB8AC3E}">
        <p14:creationId xmlns:p14="http://schemas.microsoft.com/office/powerpoint/2010/main" val="3648865092"/>
      </p:ext>
    </p:extLst>
  </p:cSld>
  <p:clrMapOvr>
    <a:masterClrMapping/>
  </p:clrMapOvr>
</p:sld>
</file>

<file path=ppt/theme/theme1.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buFontTx/>
          <a:buNone/>
          <a:defRPr sz="1200" b="1" dirty="0">
            <a:solidFill>
              <a:srgbClr val="C0C0C0"/>
            </a:solidFill>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buFontTx/>
          <a:buNone/>
          <a:defRPr sz="1200" b="1" dirty="0">
            <a:solidFill>
              <a:srgbClr val="C0C0C0"/>
            </a:solidFill>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6C4B010-3AA9-469C-9505-32FE74BD3C29}"/>
</file>

<file path=customXml/itemProps2.xml><?xml version="1.0" encoding="utf-8"?>
<ds:datastoreItem xmlns:ds="http://schemas.openxmlformats.org/officeDocument/2006/customXml" ds:itemID="{8F7A16F2-7B4F-411C-9DAB-71641B5C6B9D}"/>
</file>

<file path=customXml/itemProps3.xml><?xml version="1.0" encoding="utf-8"?>
<ds:datastoreItem xmlns:ds="http://schemas.openxmlformats.org/officeDocument/2006/customXml" ds:itemID="{F57FCF4E-92E8-40CF-B4CA-E80FBC3192F4}"/>
</file>

<file path=docProps/app.xml><?xml version="1.0" encoding="utf-8"?>
<Properties xmlns="http://schemas.openxmlformats.org/officeDocument/2006/extended-properties" xmlns:vt="http://schemas.openxmlformats.org/officeDocument/2006/docPropsVTypes">
  <Template/>
  <TotalTime>23172</TotalTime>
  <Words>857</Words>
  <Application>Microsoft Office PowerPoint</Application>
  <PresentationFormat>On-screen Show (4:3)</PresentationFormat>
  <Paragraphs>102</Paragraphs>
  <Slides>11</Slides>
  <Notes>2</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1_Custom Design</vt:lpstr>
      <vt:lpstr>2_Custom Design</vt:lpstr>
      <vt:lpstr>Planning &amp; Environmental R&amp;D Projects</vt:lpstr>
      <vt:lpstr>Multi-year Approach to  Environment and Planning Research</vt:lpstr>
      <vt:lpstr>FY16: Environment Research </vt:lpstr>
      <vt:lpstr>FY16: Evaluation of  Environment Research Requirements</vt:lpstr>
      <vt:lpstr>FY16: Air Quality Screening Tool</vt:lpstr>
      <vt:lpstr>FY16: Noise Dispersion with PBN Departures </vt:lpstr>
      <vt:lpstr>FY16: Noise Level Reduction Requirements</vt:lpstr>
      <vt:lpstr>FY16: Review of Airport Guidance for Climate Adaptation and Resiliency</vt:lpstr>
      <vt:lpstr>FY17+ Candidate Environmental Research To be guided by multi-year approach </vt:lpstr>
      <vt:lpstr>FY16 Planning Research</vt:lpstr>
      <vt:lpstr>FY17+ Candidate Planning Research</vt:lpstr>
    </vt:vector>
  </TitlesOfParts>
  <Company>FAA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MTONEY</dc:creator>
  <cp:lastModifiedBy>Kent Duffy</cp:lastModifiedBy>
  <cp:revision>341</cp:revision>
  <cp:lastPrinted>2015-08-19T22:48:16Z</cp:lastPrinted>
  <dcterms:created xsi:type="dcterms:W3CDTF">2005-01-28T20:32:53Z</dcterms:created>
  <dcterms:modified xsi:type="dcterms:W3CDTF">2015-08-26T15:23:45Z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0x0101009DA7335E1805E44495268AE629753871</vt:lpwstr>
  </property>
</Properties>
</file>