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7" r:id="rId3"/>
    <p:sldId id="355" r:id="rId4"/>
    <p:sldId id="370" r:id="rId5"/>
    <p:sldId id="342" r:id="rId6"/>
    <p:sldId id="315" r:id="rId7"/>
    <p:sldId id="369" r:id="rId8"/>
    <p:sldId id="368" r:id="rId9"/>
    <p:sldId id="316" r:id="rId10"/>
    <p:sldId id="296" r:id="rId11"/>
    <p:sldId id="345" r:id="rId12"/>
    <p:sldId id="367" r:id="rId13"/>
    <p:sldId id="371" r:id="rId14"/>
    <p:sldId id="372" r:id="rId15"/>
    <p:sldId id="353" r:id="rId16"/>
    <p:sldId id="374" r:id="rId17"/>
    <p:sldId id="375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15" autoAdjust="0"/>
    <p:restoredTop sz="95827" autoAdjust="0"/>
  </p:normalViewPr>
  <p:slideViewPr>
    <p:cSldViewPr>
      <p:cViewPr>
        <p:scale>
          <a:sx n="100" d="100"/>
          <a:sy n="100" d="100"/>
        </p:scale>
        <p:origin x="-3780" y="-1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223C8-5B9D-4191-884D-CDA0648A6A9E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444DC-0AD9-4E69-A29E-2F097AA75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4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6567FB-BDFE-4A7C-844A-CE264A6FCBB8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693960-43D9-4986-9132-1195DAAE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3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642254-BC85-4138-84EB-313CF265A2CD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A7304-BC3F-4B97-9B4C-92102E479A83}" type="slidenum">
              <a:rPr lang="en-US"/>
              <a:pPr/>
              <a:t>3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A7304-BC3F-4B97-9B4C-92102E479A83}" type="slidenum">
              <a:rPr lang="en-US"/>
              <a:pPr/>
              <a:t>4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A7304-BC3F-4B97-9B4C-92102E479A83}" type="slidenum">
              <a:rPr lang="en-US"/>
              <a:pPr/>
              <a:t>7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561FD-2785-416B-A088-9CAE4B591CD7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246063" y="4497388"/>
            <a:ext cx="52609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Presented to: </a:t>
            </a:r>
            <a:r>
              <a:rPr lang="en-US" sz="1600" dirty="0" smtClean="0">
                <a:solidFill>
                  <a:srgbClr val="FFFFFF"/>
                </a:solidFill>
              </a:rPr>
              <a:t>REDAC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By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  <a:r>
              <a:rPr lang="en-US" sz="1600" dirty="0" smtClean="0">
                <a:solidFill>
                  <a:srgbClr val="FFFFFF"/>
                </a:solidFill>
              </a:rPr>
              <a:t>Navneet Garg, Ph.D.</a:t>
            </a:r>
            <a:endParaRPr lang="en-US" sz="1600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Date: </a:t>
            </a:r>
            <a:r>
              <a:rPr lang="en-US" sz="1600" dirty="0" smtClean="0">
                <a:solidFill>
                  <a:srgbClr val="FFFFFF"/>
                </a:solidFill>
              </a:rPr>
              <a:t>August 25,</a:t>
            </a:r>
            <a:r>
              <a:rPr lang="en-US" sz="1600" baseline="0" dirty="0" smtClean="0">
                <a:solidFill>
                  <a:srgbClr val="FFFFFF"/>
                </a:solidFill>
              </a:rPr>
              <a:t> 2015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7" descr="NEW FAA LOGO"/>
            <p:cNvPicPr>
              <a:picLocks noChangeAspect="1" noChangeArrowheads="1"/>
            </p:cNvPicPr>
            <p:nvPr userDrawn="1"/>
          </p:nvPicPr>
          <p:blipFill>
            <a:blip r:embed="rId3" cstate="email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1763" y="293688"/>
            <a:ext cx="5487987" cy="3186112"/>
          </a:xfrm>
        </p:spPr>
        <p:txBody>
          <a:bodyPr anchor="t"/>
          <a:lstStyle>
            <a:lvl1pPr>
              <a:spcBef>
                <a:spcPct val="5000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9317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5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8"/>
            <a:ext cx="8472488" cy="555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3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40767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0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F3F2-3840-420F-9E24-B8834C5C1E9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0DFF-A6BE-4137-BE56-9B295CFA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61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FB7EF-DF87-4FB6-932E-9C0B4529A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98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5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7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1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12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5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0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2F0C419-40A6-4F33-AFBC-CC63D13038E2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62662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9A4D431-8DC5-487E-A2F8-895E5B5B12B2}" type="slidenum">
              <a:rPr 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1033" name="Group 9"/>
          <p:cNvGrpSpPr>
            <a:grpSpLocks/>
          </p:cNvGrpSpPr>
          <p:nvPr userDrawn="1"/>
        </p:nvGrpSpPr>
        <p:grpSpPr bwMode="auto">
          <a:xfrm>
            <a:off x="5965825" y="6196013"/>
            <a:ext cx="2047875" cy="661987"/>
            <a:chOff x="3596" y="3858"/>
            <a:chExt cx="1290" cy="417"/>
          </a:xfrm>
        </p:grpSpPr>
        <p:pic>
          <p:nvPicPr>
            <p:cNvPr id="1036" name="Picture 10" descr="NEW FAA LOGO"/>
            <p:cNvPicPr>
              <a:picLocks noChangeAspect="1" noChangeArrowheads="1"/>
            </p:cNvPicPr>
            <p:nvPr userDrawn="1"/>
          </p:nvPicPr>
          <p:blipFill>
            <a:blip r:embed="rId18" cstate="email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12"/>
          <p:cNvSpPr txBox="1">
            <a:spLocks noChangeArrowheads="1"/>
          </p:cNvSpPr>
          <p:nvPr userDrawn="1"/>
        </p:nvSpPr>
        <p:spPr bwMode="auto">
          <a:xfrm>
            <a:off x="0" y="6196013"/>
            <a:ext cx="5891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0C0C0"/>
                </a:solidFill>
              </a:rPr>
              <a:t>RPD 135 – NAPMRC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035" name="Text Box 13"/>
          <p:cNvSpPr txBox="1">
            <a:spLocks noChangeArrowheads="1"/>
          </p:cNvSpPr>
          <p:nvPr userDrawn="1"/>
        </p:nvSpPr>
        <p:spPr bwMode="auto">
          <a:xfrm>
            <a:off x="0" y="6384925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C0C0C0"/>
                </a:solidFill>
              </a:rPr>
              <a:t>August 25, 2015</a:t>
            </a:r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6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RPD 135</a:t>
            </a:r>
            <a:br>
              <a:rPr lang="en-US" u="sng" dirty="0" smtClean="0"/>
            </a:br>
            <a:r>
              <a:rPr lang="en-US" dirty="0" smtClean="0"/>
              <a:t>National Airport Pavement &amp; Materials Research Center (NAPMRC)</a:t>
            </a:r>
            <a:br>
              <a:rPr lang="en-US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87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Pavement Cross Sections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600" y="1295400"/>
            <a:ext cx="6934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3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TC1: Wander Pattern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90" y="990600"/>
            <a:ext cx="2644524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3829283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9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799" y="-114302"/>
            <a:ext cx="5342767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0356" y="3896529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76-22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2517" y="3898257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76-22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9256" y="3896529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64-22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3128" y="3897393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76-22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11" y="3898257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76-22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3896529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76-22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0684" y="99060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RAP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3128" y="1001673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RAP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1005301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WMA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40356" y="925592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P401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HMA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65436" y="1001673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WMA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8578" y="1001673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WMA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50" y="904964"/>
            <a:ext cx="149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9081" y="4088977"/>
            <a:ext cx="1241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150" y="1524000"/>
            <a:ext cx="1664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CRACKING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(test during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0560" y="2978145"/>
            <a:ext cx="17508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RUTTING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(test at high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15200" y="2459203"/>
            <a:ext cx="1675651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NAPMRC</a:t>
            </a:r>
          </a:p>
          <a:p>
            <a:pPr algn="ctr"/>
            <a:r>
              <a:rPr lang="en-US" sz="2000" b="1" dirty="0" smtClean="0"/>
              <a:t>Proposed</a:t>
            </a:r>
          </a:p>
          <a:p>
            <a:pPr algn="ctr"/>
            <a:r>
              <a:rPr lang="en-US" sz="2000" b="1" dirty="0" smtClean="0"/>
              <a:t>Test Cycle-2</a:t>
            </a:r>
          </a:p>
          <a:p>
            <a:pPr algn="ctr"/>
            <a:r>
              <a:rPr lang="en-US" sz="2000" b="1" dirty="0" smtClean="0"/>
              <a:t>(TC-2)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529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1" y="106362"/>
            <a:ext cx="8651757" cy="80803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UCPRC Grant on RAP/RAS - Progress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001713"/>
            <a:ext cx="8748713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8200"/>
          </a:xfr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UCPRC Grant on RAP/RAS - Progress </a:t>
            </a:r>
            <a:endParaRPr lang="en-US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562600" cy="49069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Characterization of asphalt binder, virgin aggregate, and RAP (California, New York and Alabama)</a:t>
            </a:r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Mix design for control (i.e., no RAP)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Mix designs for high RAP mixes (25% and 40% binder replacement)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of full-graded asphalt mixes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progress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Prepare verification FAM specimens </a:t>
            </a:r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(Complete by 09/2015)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Testing FAM specimens </a:t>
            </a:r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(Complete by 11/2015)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full-graded mixes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(Complete by 12/2015)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do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Analysis and prepare APT test plan and summary report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(Complete by 02/2016)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316287" cy="254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 bwMode="auto">
          <a:xfrm>
            <a:off x="5715000" y="5373425"/>
            <a:ext cx="1066800" cy="34157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5128711"/>
            <a:ext cx="2235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APT Tests</a:t>
            </a:r>
          </a:p>
          <a:p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NAPMRC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12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387" y="1066800"/>
            <a:ext cx="7845225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EVALUATION OF NEW ASPHALT TECHNOLOGIES FOR AIRFIELD PAVEMENTS</a:t>
            </a:r>
          </a:p>
          <a:p>
            <a:pPr algn="ctr"/>
            <a:r>
              <a:rPr lang="en-US" sz="1600" b="1" dirty="0" smtClean="0"/>
              <a:t>Warm Mix Asphalt, Stone Matrix Asphalt, Polymer Modified Binders, </a:t>
            </a:r>
          </a:p>
          <a:p>
            <a:pPr algn="ctr"/>
            <a:r>
              <a:rPr lang="en-US" sz="1600" b="1" dirty="0" smtClean="0"/>
              <a:t>RAP Mixes, Full-Depth Rehabilitation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36674" y="2023646"/>
            <a:ext cx="5554726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PROBLEM: Lack of Guidance/Standards/Specifications</a:t>
            </a:r>
          </a:p>
          <a:p>
            <a:r>
              <a:rPr lang="en-US" sz="1600" b="1" dirty="0" smtClean="0"/>
              <a:t>	    Lack of Performance Data</a:t>
            </a:r>
            <a:endParaRPr lang="en-US" sz="1600" b="1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2819400" y="1196459"/>
            <a:ext cx="76200" cy="45719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920425"/>
            <a:ext cx="2777363" cy="58477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Performance Evaluation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920425"/>
            <a:ext cx="2777363" cy="58477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Full-Scale APT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NAPMRC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920425"/>
            <a:ext cx="2777363" cy="58477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Performance Evaluation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999" y="3810000"/>
            <a:ext cx="2777363" cy="141577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Evaluate: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Rutting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Fatigue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Moisture Susceptibility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Durability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Temperature Cracking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3137" y="3792141"/>
            <a:ext cx="2777363" cy="206210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Full-Scale APT: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Rutting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Fatigue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 Pressure Effects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WMA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RAP/RAS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Depth Reclamation</a:t>
            </a: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to P-401 HMA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3792141"/>
            <a:ext cx="2777363" cy="184665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Projects: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Evaluation of Field Mixes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Evaluation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Evaluate: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Design 	Production,	Construction 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from AAS-100, ADO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6147410" y="1109411"/>
            <a:ext cx="156001" cy="315836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Elbow Connector 23"/>
          <p:cNvCxnSpPr/>
          <p:nvPr/>
        </p:nvCxnSpPr>
        <p:spPr bwMode="auto">
          <a:xfrm rot="5400000">
            <a:off x="2838617" y="1109410"/>
            <a:ext cx="156001" cy="315836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6" idx="2"/>
            <a:endCxn id="10" idx="0"/>
          </p:cNvCxnSpPr>
          <p:nvPr/>
        </p:nvCxnSpPr>
        <p:spPr bwMode="auto">
          <a:xfrm>
            <a:off x="4614037" y="2608421"/>
            <a:ext cx="51245" cy="312004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571999" y="2608421"/>
            <a:ext cx="0" cy="3098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353477" y="2763337"/>
            <a:ext cx="0" cy="1570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7798686" y="2766594"/>
            <a:ext cx="0" cy="1570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572000" y="3500167"/>
            <a:ext cx="0" cy="3098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7543800" y="3500167"/>
            <a:ext cx="0" cy="3098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1676400" y="3505200"/>
            <a:ext cx="0" cy="3098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466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Heavy Vehicle Simulator – International Alliance</a:t>
            </a:r>
            <a:endParaRPr lang="en-US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610600" cy="4724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600" b="0" dirty="0"/>
              <a:t>The </a:t>
            </a:r>
            <a:r>
              <a:rPr lang="en-US" sz="1600" b="0" dirty="0" smtClean="0"/>
              <a:t>HVS-IA is </a:t>
            </a:r>
            <a:r>
              <a:rPr lang="en-US" sz="1600" b="0" dirty="0"/>
              <a:t>a voluntary association of Heavy Vehicle Simulator users, which has been established to promote interaction between users and to co-ordinate testing and the dissemination of test results. </a:t>
            </a:r>
            <a:endParaRPr lang="en-US" sz="1600" b="0" dirty="0" smtClean="0"/>
          </a:p>
          <a:p>
            <a:endParaRPr lang="en-US" sz="1600" b="0" dirty="0"/>
          </a:p>
          <a:p>
            <a:r>
              <a:rPr lang="en-US" sz="1600" dirty="0"/>
              <a:t>Objectives of HVSIA</a:t>
            </a:r>
          </a:p>
          <a:p>
            <a:pPr lvl="1"/>
            <a:r>
              <a:rPr lang="en-US" sz="1600" u="sng" dirty="0" smtClean="0"/>
              <a:t>Promote </a:t>
            </a:r>
            <a:r>
              <a:rPr lang="en-US" sz="1600" u="sng" dirty="0"/>
              <a:t>and share knowledge </a:t>
            </a:r>
            <a:r>
              <a:rPr lang="en-US" sz="1600" dirty="0"/>
              <a:t>related to HVS technology</a:t>
            </a:r>
            <a:r>
              <a:rPr lang="en-US" sz="1600" dirty="0" smtClean="0"/>
              <a:t>;</a:t>
            </a:r>
          </a:p>
          <a:p>
            <a:pPr lvl="1"/>
            <a:r>
              <a:rPr lang="en-US" sz="1600" dirty="0" smtClean="0"/>
              <a:t>Establish </a:t>
            </a:r>
            <a:r>
              <a:rPr lang="en-US" sz="1600" dirty="0"/>
              <a:t>a structure for ongoing interactions on topics related to pavement engineering with a specific focus on the HVS technology; </a:t>
            </a:r>
            <a:endParaRPr lang="en-US" sz="1600" dirty="0" smtClean="0"/>
          </a:p>
          <a:p>
            <a:pPr lvl="1"/>
            <a:r>
              <a:rPr lang="en-US" sz="1600" dirty="0" smtClean="0"/>
              <a:t>Establish </a:t>
            </a:r>
            <a:r>
              <a:rPr lang="en-US" sz="1600" dirty="0"/>
              <a:t>mechanisms for funding, monitoring and completing studies of common issues through the optimum participation of members</a:t>
            </a:r>
            <a:r>
              <a:rPr lang="en-US" sz="1600" dirty="0" smtClean="0"/>
              <a:t>;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expertise so that studies of interest can be expeditiously defined, managed and results reviewed</a:t>
            </a:r>
            <a:r>
              <a:rPr lang="en-US" sz="1600" dirty="0" smtClean="0"/>
              <a:t>;</a:t>
            </a:r>
          </a:p>
          <a:p>
            <a:pPr lvl="1"/>
            <a:r>
              <a:rPr lang="en-US" sz="1600" dirty="0" smtClean="0"/>
              <a:t>Optimize </a:t>
            </a:r>
            <a:r>
              <a:rPr lang="en-US" sz="1600" dirty="0"/>
              <a:t>the use of resources through the coordination of HVS related research.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It is assumed that </a:t>
            </a:r>
            <a:r>
              <a:rPr lang="en-US" sz="1600" u="sng" dirty="0"/>
              <a:t>all HVS owners will continue with their own research </a:t>
            </a:r>
            <a:r>
              <a:rPr lang="en-US" sz="1600" u="sng" dirty="0" smtClean="0"/>
              <a:t>programs</a:t>
            </a:r>
            <a:r>
              <a:rPr lang="en-US" sz="1600" dirty="0" smtClean="0"/>
              <a:t>. </a:t>
            </a:r>
            <a:r>
              <a:rPr lang="en-US" sz="1600" dirty="0"/>
              <a:t>The HVSIA activities are intended to complement and support the efforts of individual members.</a:t>
            </a:r>
          </a:p>
        </p:txBody>
      </p:sp>
    </p:spTree>
    <p:extLst>
      <p:ext uri="{BB962C8B-B14F-4D97-AF65-F5344CB8AC3E}">
        <p14:creationId xmlns:p14="http://schemas.microsoft.com/office/powerpoint/2010/main" val="35247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Heavy Vehicle Simulator – International Alliance</a:t>
            </a:r>
            <a:endParaRPr lang="en-US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59510"/>
            <a:ext cx="7772400" cy="49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0"/>
            <a:ext cx="8763000" cy="533400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990033"/>
                </a:solidFill>
                <a:latin typeface="Berlin Sans FB Demi" pitchFamily="34" charset="0"/>
              </a:rPr>
              <a:t>High Temperature Pavement Test Facility- RPD 135</a:t>
            </a:r>
            <a:endParaRPr lang="en-US" sz="2800" dirty="0" smtClean="0">
              <a:latin typeface="Berlin Sans FB Demi" pitchFamily="34" charset="0"/>
            </a:endParaRPr>
          </a:p>
        </p:txBody>
      </p:sp>
      <p:grpSp>
        <p:nvGrpSpPr>
          <p:cNvPr id="2051" name="Group 116"/>
          <p:cNvGrpSpPr>
            <a:grpSpLocks/>
          </p:cNvGrpSpPr>
          <p:nvPr/>
        </p:nvGrpSpPr>
        <p:grpSpPr bwMode="auto">
          <a:xfrm>
            <a:off x="228600" y="779228"/>
            <a:ext cx="8686800" cy="2286000"/>
            <a:chOff x="239" y="807"/>
            <a:chExt cx="5355" cy="1307"/>
          </a:xfrm>
        </p:grpSpPr>
        <p:graphicFrame>
          <p:nvGraphicFramePr>
            <p:cNvPr id="210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2822153"/>
                </p:ext>
              </p:extLst>
            </p:nvPr>
          </p:nvGraphicFramePr>
          <p:xfrm>
            <a:off x="239" y="815"/>
            <a:ext cx="2349" cy="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8" name="Document" r:id="rId4" imgW="3433054" imgH="1723256" progId="Word.Document.8">
                    <p:embed/>
                  </p:oleObj>
                </mc:Choice>
                <mc:Fallback>
                  <p:oleObj name="Document" r:id="rId4" imgW="3433054" imgH="1723256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" y="815"/>
                          <a:ext cx="2349" cy="1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1" name="Object 4"/>
            <p:cNvGraphicFramePr>
              <a:graphicFrameLocks noChangeAspect="1"/>
            </p:cNvGraphicFramePr>
            <p:nvPr/>
          </p:nvGraphicFramePr>
          <p:xfrm>
            <a:off x="2799" y="807"/>
            <a:ext cx="2795" cy="1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9" name="Document" r:id="rId6" imgW="4246885" imgH="1985631" progId="Word.Document.8">
                    <p:embed/>
                  </p:oleObj>
                </mc:Choice>
                <mc:Fallback>
                  <p:oleObj name="Document" r:id="rId6" imgW="4246885" imgH="1985631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9" y="807"/>
                          <a:ext cx="2795" cy="1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5239910" y="3048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Contract Funds ($K)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300" name="Group 18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67368696"/>
              </p:ext>
            </p:extLst>
          </p:nvPr>
        </p:nvGraphicFramePr>
        <p:xfrm>
          <a:off x="609600" y="3581400"/>
          <a:ext cx="7924800" cy="2146300"/>
        </p:xfrm>
        <a:graphic>
          <a:graphicData uri="http://schemas.openxmlformats.org/drawingml/2006/table">
            <a:tbl>
              <a:tblPr/>
              <a:tblGrid>
                <a:gridCol w="4732338"/>
                <a:gridCol w="830262"/>
                <a:gridCol w="1196975"/>
                <a:gridCol w="1165225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Projects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FY15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FY16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FY17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Maintenance and Equipment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Set-up Database, Process and Analyze Data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 Pavement Construction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 Acquisition System &amp; Instrumentation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APTV Operation / Warranty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$ 750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$ 800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$ 1350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421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39713"/>
            <a:ext cx="8472488" cy="609600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HVS-A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6314" cy="5844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4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9" y="304800"/>
            <a:ext cx="8574090" cy="555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54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72488" cy="609600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Acceptance Test Strips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Documents and Settings\Jeffrey Gagnon\My Documents\REDAC Apr 2014\IMG_23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467600" cy="497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2" y="304800"/>
            <a:ext cx="8472488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HVS-A ACCEPTANCE TEST STRIPS</a:t>
            </a:r>
            <a:b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Projects Completed – Pavement &amp; Safety</a:t>
            </a: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430944" y="1524000"/>
            <a:ext cx="46386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Study the effects of Tire Pressure on </a:t>
            </a:r>
          </a:p>
          <a:p>
            <a:pPr>
              <a:spcBef>
                <a:spcPct val="20000"/>
              </a:spcBef>
            </a:pPr>
            <a:r>
              <a:rPr lang="en-US" sz="2000" dirty="0" smtClean="0"/>
              <a:t>     performance of HMA layer.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Tests on paint stripes for evaluation of Structured </a:t>
            </a:r>
            <a:r>
              <a:rPr lang="en-US" sz="2000" dirty="0" err="1"/>
              <a:t>Methylmethacrylate</a:t>
            </a:r>
            <a:r>
              <a:rPr lang="en-US" sz="2000" dirty="0"/>
              <a:t> (MMA) </a:t>
            </a:r>
            <a:r>
              <a:rPr lang="en-US" sz="2000" dirty="0" smtClean="0"/>
              <a:t>markings.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Performance tests on “Rumble Strips”. (Purdue University, PEGASAS)</a:t>
            </a:r>
            <a:endParaRPr lang="en-US" sz="2000" dirty="0"/>
          </a:p>
          <a:p>
            <a:pPr>
              <a:spcBef>
                <a:spcPct val="20000"/>
              </a:spcBef>
            </a:pPr>
            <a:endParaRPr lang="en-US" sz="20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04899"/>
            <a:ext cx="1600200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09" y="3581400"/>
            <a:ext cx="1630891" cy="244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2000"/>
                    </a14:imgEffect>
                    <a14:imgEffect>
                      <a14:brightnessContrast bright="-6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43600" y="2514600"/>
            <a:ext cx="3810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39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56" y="152400"/>
            <a:ext cx="8472488" cy="609600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NAPMRC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7537"/>
            <a:ext cx="7010400" cy="5133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1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57201" y="-73199"/>
            <a:ext cx="8001000" cy="6321599"/>
            <a:chOff x="591047" y="-149399"/>
            <a:chExt cx="8284469" cy="64269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783" y="152400"/>
              <a:ext cx="1537964" cy="10253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511410" y="1284675"/>
              <a:ext cx="2492990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Objectives, Pavement </a:t>
              </a:r>
            </a:p>
            <a:p>
              <a:r>
                <a:rPr lang="en-US" dirty="0" smtClean="0"/>
                <a:t>Construction, Sensors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10200" y="1306671"/>
              <a:ext cx="2039982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NDT &amp; Pavement </a:t>
              </a:r>
            </a:p>
            <a:p>
              <a:r>
                <a:rPr lang="en-US" dirty="0" smtClean="0"/>
                <a:t>Characterization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47816" y="4154269"/>
              <a:ext cx="2364750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Full-Scale APT, </a:t>
              </a:r>
            </a:p>
            <a:p>
              <a:r>
                <a:rPr lang="en-US" dirty="0" smtClean="0"/>
                <a:t>Pavement Evaluation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59202" y="4290516"/>
              <a:ext cx="1997406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Posttraffic</a:t>
              </a:r>
              <a:r>
                <a:rPr lang="en-US" dirty="0" smtClean="0"/>
                <a:t> Testing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52400"/>
              <a:ext cx="1537964" cy="10299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74" t="18348" r="10108" b="14174"/>
            <a:stretch/>
          </p:blipFill>
          <p:spPr>
            <a:xfrm rot="5400000">
              <a:off x="2139102" y="3142030"/>
              <a:ext cx="1237606" cy="9906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492" y="4876800"/>
              <a:ext cx="1524000" cy="1143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4876800"/>
              <a:ext cx="1524000" cy="1143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440" y="2971800"/>
              <a:ext cx="1740479" cy="11705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871" y="2971800"/>
              <a:ext cx="1811241" cy="1071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720" y="-76200"/>
              <a:ext cx="2030413" cy="150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5271" y="-149399"/>
              <a:ext cx="2182813" cy="178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5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400" y="4525565"/>
              <a:ext cx="2404200" cy="1752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ight Arrow 14"/>
            <p:cNvSpPr/>
            <p:nvPr/>
          </p:nvSpPr>
          <p:spPr bwMode="auto">
            <a:xfrm>
              <a:off x="4114800" y="1524000"/>
              <a:ext cx="1133016" cy="3048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86200" y="4319529"/>
              <a:ext cx="1152525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Curved Left Arrow 15"/>
            <p:cNvSpPr/>
            <p:nvPr/>
          </p:nvSpPr>
          <p:spPr bwMode="auto">
            <a:xfrm>
              <a:off x="8001000" y="1629836"/>
              <a:ext cx="874516" cy="3142627"/>
            </a:xfrm>
            <a:prstGeom prst="curvedLef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Curved Left Arrow 24"/>
            <p:cNvSpPr/>
            <p:nvPr/>
          </p:nvSpPr>
          <p:spPr bwMode="auto">
            <a:xfrm flipH="1" flipV="1">
              <a:off x="591047" y="1347558"/>
              <a:ext cx="874516" cy="3142627"/>
            </a:xfrm>
            <a:prstGeom prst="curvedLef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26594" y="2286000"/>
            <a:ext cx="545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CYCLE (TC) AT NAPMRC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799" y="-114302"/>
            <a:ext cx="5342767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5278" y="3898257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64-22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2517" y="3898257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76-22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9256" y="3896529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76-22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3128" y="3897393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76-22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11" y="3898257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64-22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6755" y="3896175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76-22</a:t>
            </a: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6794" y="91356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P401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HMA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4350" y="990504"/>
            <a:ext cx="512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WMA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961" y="932219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P401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HMA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8578" y="91356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P401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HMA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0073" y="1009164"/>
            <a:ext cx="512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WMA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2834" y="1001673"/>
            <a:ext cx="512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FF0000"/>
                </a:solidFill>
              </a:rPr>
              <a:t>WMA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2834" y="276698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214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3128" y="276698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214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2687" y="276698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214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5403" y="276698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214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49053" y="276698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214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46134" y="276698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214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3309" y="133823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254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63603" y="133823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254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63162" y="133823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254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5878" y="133823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254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39528" y="133823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254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36609" y="1338230"/>
            <a:ext cx="51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254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rgbClr val="00B050"/>
                </a:solidFill>
              </a:rPr>
              <a:t>psi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50" y="904964"/>
            <a:ext cx="149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150" y="2276410"/>
            <a:ext cx="1600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9738" y="3742641"/>
            <a:ext cx="1241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200" y="2459203"/>
            <a:ext cx="16756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NAPMRC</a:t>
            </a:r>
          </a:p>
          <a:p>
            <a:pPr algn="ctr"/>
            <a:r>
              <a:rPr lang="en-US" sz="2000" b="1" dirty="0" smtClean="0"/>
              <a:t>Test Cycle-1</a:t>
            </a:r>
          </a:p>
          <a:p>
            <a:pPr algn="ctr"/>
            <a:r>
              <a:rPr lang="en-US" sz="2000" b="1" dirty="0" smtClean="0"/>
              <a:t>(TC-1)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984756" y="2470823"/>
            <a:ext cx="228600" cy="319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493675" y="2456563"/>
            <a:ext cx="228600" cy="319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990975" y="2456563"/>
            <a:ext cx="228600" cy="319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500182" y="2470823"/>
            <a:ext cx="228600" cy="319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115050" y="2475920"/>
            <a:ext cx="228600" cy="319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616272" y="2475920"/>
            <a:ext cx="228600" cy="319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87C92D-D42A-4F58-AA4C-4D433DFBB3AA}"/>
</file>

<file path=customXml/itemProps2.xml><?xml version="1.0" encoding="utf-8"?>
<ds:datastoreItem xmlns:ds="http://schemas.openxmlformats.org/officeDocument/2006/customXml" ds:itemID="{E4CFF1AD-817B-46BF-8FC2-F168154C964B}"/>
</file>

<file path=customXml/itemProps3.xml><?xml version="1.0" encoding="utf-8"?>
<ds:datastoreItem xmlns:ds="http://schemas.openxmlformats.org/officeDocument/2006/customXml" ds:itemID="{75232B72-B4BC-4550-83E6-C2295FE2BC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3358</TotalTime>
  <Words>521</Words>
  <Application>Microsoft Office PowerPoint</Application>
  <PresentationFormat>On-screen Show (4:3)</PresentationFormat>
  <Paragraphs>205</Paragraphs>
  <Slides>17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2_Custom Design</vt:lpstr>
      <vt:lpstr>Document</vt:lpstr>
      <vt:lpstr>RPD 135 National Airport Pavement &amp; Materials Research Center (NAPMRC) </vt:lpstr>
      <vt:lpstr>High Temperature Pavement Test Facility- RPD 135</vt:lpstr>
      <vt:lpstr>HVS-A</vt:lpstr>
      <vt:lpstr>PowerPoint Presentation</vt:lpstr>
      <vt:lpstr>HVS-A Acceptance Test Strips</vt:lpstr>
      <vt:lpstr>HVS-A ACCEPTANCE TEST STRIPS Research Projects Completed – Pavement &amp; Safety</vt:lpstr>
      <vt:lpstr>NAPMRC</vt:lpstr>
      <vt:lpstr>PowerPoint Presentation</vt:lpstr>
      <vt:lpstr>PowerPoint Presentation</vt:lpstr>
      <vt:lpstr>Pavement Cross Sections</vt:lpstr>
      <vt:lpstr>HVS-A TC1: Wander Pattern</vt:lpstr>
      <vt:lpstr>PowerPoint Presentation</vt:lpstr>
      <vt:lpstr>PowerPoint Presentation</vt:lpstr>
      <vt:lpstr>UCPRC Grant on RAP/RAS - Progress </vt:lpstr>
      <vt:lpstr>Future Research</vt:lpstr>
      <vt:lpstr>Heavy Vehicle Simulator – International Alliance</vt:lpstr>
      <vt:lpstr>Heavy Vehicle Simulator – International Alliance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Update</dc:title>
  <dc:creator>Murphy Flynn</dc:creator>
  <cp:lastModifiedBy>Garg, Navneet (FAA)</cp:lastModifiedBy>
  <cp:revision>216</cp:revision>
  <cp:lastPrinted>2015-08-25T13:19:18Z</cp:lastPrinted>
  <dcterms:created xsi:type="dcterms:W3CDTF">2013-09-06T13:23:18Z</dcterms:created>
  <dcterms:modified xsi:type="dcterms:W3CDTF">2015-08-25T13:31:24Z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