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61" r:id="rId2"/>
  </p:sldMasterIdLst>
  <p:notesMasterIdLst>
    <p:notesMasterId r:id="rId29"/>
  </p:notesMasterIdLst>
  <p:handoutMasterIdLst>
    <p:handoutMasterId r:id="rId30"/>
  </p:handoutMasterIdLst>
  <p:sldIdLst>
    <p:sldId id="273" r:id="rId3"/>
    <p:sldId id="305" r:id="rId4"/>
    <p:sldId id="308" r:id="rId5"/>
    <p:sldId id="301" r:id="rId6"/>
    <p:sldId id="275" r:id="rId7"/>
    <p:sldId id="323" r:id="rId8"/>
    <p:sldId id="310" r:id="rId9"/>
    <p:sldId id="276" r:id="rId10"/>
    <p:sldId id="277" r:id="rId11"/>
    <p:sldId id="309" r:id="rId12"/>
    <p:sldId id="304" r:id="rId13"/>
    <p:sldId id="280" r:id="rId14"/>
    <p:sldId id="303" r:id="rId15"/>
    <p:sldId id="282" r:id="rId16"/>
    <p:sldId id="311" r:id="rId17"/>
    <p:sldId id="328" r:id="rId18"/>
    <p:sldId id="326" r:id="rId19"/>
    <p:sldId id="329" r:id="rId20"/>
    <p:sldId id="306" r:id="rId21"/>
    <p:sldId id="325" r:id="rId22"/>
    <p:sldId id="288" r:id="rId23"/>
    <p:sldId id="318" r:id="rId24"/>
    <p:sldId id="319" r:id="rId25"/>
    <p:sldId id="331" r:id="rId26"/>
    <p:sldId id="320" r:id="rId27"/>
    <p:sldId id="330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0E1773-2C58-4A1C-9F4D-09A126D9EB70}">
          <p14:sldIdLst>
            <p14:sldId id="273"/>
            <p14:sldId id="305"/>
            <p14:sldId id="308"/>
            <p14:sldId id="301"/>
            <p14:sldId id="275"/>
            <p14:sldId id="323"/>
            <p14:sldId id="310"/>
            <p14:sldId id="276"/>
            <p14:sldId id="277"/>
            <p14:sldId id="309"/>
            <p14:sldId id="304"/>
            <p14:sldId id="280"/>
            <p14:sldId id="303"/>
            <p14:sldId id="282"/>
            <p14:sldId id="311"/>
            <p14:sldId id="328"/>
            <p14:sldId id="326"/>
            <p14:sldId id="329"/>
            <p14:sldId id="306"/>
            <p14:sldId id="325"/>
            <p14:sldId id="288"/>
            <p14:sldId id="318"/>
            <p14:sldId id="319"/>
            <p14:sldId id="331"/>
            <p14:sldId id="320"/>
            <p14:sldId id="33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FF0000"/>
    <a:srgbClr val="FFCC00"/>
    <a:srgbClr val="DDDDDD"/>
    <a:srgbClr val="C0C0C0"/>
    <a:srgbClr val="1D2F68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38" autoAdjust="0"/>
    <p:restoredTop sz="94717" autoAdjust="0"/>
  </p:normalViewPr>
  <p:slideViewPr>
    <p:cSldViewPr snapToGrid="0">
      <p:cViewPr>
        <p:scale>
          <a:sx n="121" d="100"/>
          <a:sy n="121" d="100"/>
        </p:scale>
        <p:origin x="-1476" y="72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07" tIns="45504" rIns="91007" bIns="45504" numCol="1" anchor="t" anchorCtr="0" compatLnSpc="1">
            <a:prstTxWarp prst="textNoShape">
              <a:avLst/>
            </a:prstTxWarp>
          </a:bodyPr>
          <a:lstStyle>
            <a:lvl1pPr defTabSz="911092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07" tIns="45504" rIns="91007" bIns="45504" numCol="1" anchor="t" anchorCtr="0" compatLnSpc="1">
            <a:prstTxWarp prst="textNoShape">
              <a:avLst/>
            </a:prstTxWarp>
          </a:bodyPr>
          <a:lstStyle>
            <a:lvl1pPr algn="r" defTabSz="911092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5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07" tIns="45504" rIns="91007" bIns="45504" numCol="1" anchor="b" anchorCtr="0" compatLnSpc="1">
            <a:prstTxWarp prst="textNoShape">
              <a:avLst/>
            </a:prstTxWarp>
          </a:bodyPr>
          <a:lstStyle>
            <a:lvl1pPr defTabSz="911092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265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07" tIns="45504" rIns="91007" bIns="45504" numCol="1" anchor="b" anchorCtr="0" compatLnSpc="1">
            <a:prstTxWarp prst="textNoShape">
              <a:avLst/>
            </a:prstTxWarp>
          </a:bodyPr>
          <a:lstStyle>
            <a:lvl1pPr algn="r" defTabSz="911092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87C48A99-3596-4E58-ABE8-9D998A938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6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07" tIns="45504" rIns="91007" bIns="45504" numCol="1" anchor="t" anchorCtr="0" compatLnSpc="1">
            <a:prstTxWarp prst="textNoShape">
              <a:avLst/>
            </a:prstTxWarp>
          </a:bodyPr>
          <a:lstStyle>
            <a:lvl1pPr defTabSz="911092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07" tIns="45504" rIns="91007" bIns="45504" numCol="1" anchor="t" anchorCtr="0" compatLnSpc="1">
            <a:prstTxWarp prst="textNoShape">
              <a:avLst/>
            </a:prstTxWarp>
          </a:bodyPr>
          <a:lstStyle>
            <a:lvl1pPr algn="r" defTabSz="911092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6427"/>
            <a:ext cx="514096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07" tIns="45504" rIns="91007" bIns="455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5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07" tIns="45504" rIns="91007" bIns="45504" numCol="1" anchor="b" anchorCtr="0" compatLnSpc="1">
            <a:prstTxWarp prst="textNoShape">
              <a:avLst/>
            </a:prstTxWarp>
          </a:bodyPr>
          <a:lstStyle>
            <a:lvl1pPr defTabSz="911092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265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07" tIns="45504" rIns="91007" bIns="45504" numCol="1" anchor="b" anchorCtr="0" compatLnSpc="1">
            <a:prstTxWarp prst="textNoShape">
              <a:avLst/>
            </a:prstTxWarp>
          </a:bodyPr>
          <a:lstStyle>
            <a:lvl1pPr algn="r" defTabSz="911092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55D68406-F15C-4303-97CE-0E3EE5988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6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38345-9CBA-4181-BEB7-82A779821C66}" type="slidenum">
              <a:rPr lang="en-US"/>
              <a:pPr/>
              <a:t>1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itchFamily="34" charset="0"/>
              </a:defRPr>
            </a:lvl1pPr>
            <a:lvl2pPr marL="757020" indent="-291161">
              <a:defRPr sz="1300">
                <a:solidFill>
                  <a:schemeClr val="tx1"/>
                </a:solidFill>
                <a:latin typeface="Arial" pitchFamily="34" charset="0"/>
              </a:defRPr>
            </a:lvl2pPr>
            <a:lvl3pPr marL="1164647" indent="-232929">
              <a:defRPr sz="1300">
                <a:solidFill>
                  <a:schemeClr val="tx1"/>
                </a:solidFill>
                <a:latin typeface="Arial" pitchFamily="34" charset="0"/>
              </a:defRPr>
            </a:lvl3pPr>
            <a:lvl4pPr marL="1630505" indent="-232929"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096365" indent="-232929"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562224" indent="-23292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3028082" indent="-23292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493941" indent="-23292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3959800" indent="-23292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262E7EF-CF46-4070-972D-7B100F82017F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841" indent="-2857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833" indent="-2285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9965" indent="-2285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099" indent="-2285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232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8498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5630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2E69928-539D-48A0-BCD6-2DEA49DAF238}" type="slidenum">
              <a:rPr lang="en-US" altLang="en-US" smtClean="0"/>
              <a:pPr eaLnBrk="1" hangingPunct="1"/>
              <a:t>14</a:t>
            </a:fld>
            <a:endParaRPr lang="en-US" alt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841" indent="-2857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833" indent="-2285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9965" indent="-2285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099" indent="-2285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232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8498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5630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2E69928-539D-48A0-BCD6-2DEA49DAF238}" type="slidenum">
              <a:rPr lang="en-US" altLang="en-US" smtClean="0"/>
              <a:pPr eaLnBrk="1" hangingPunct="1"/>
              <a:t>15</a:t>
            </a:fld>
            <a:endParaRPr lang="en-US" alt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45" name="Picture 1081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77840" y="-1832"/>
            <a:ext cx="3566160" cy="68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427038" y="4497388"/>
            <a:ext cx="48228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By: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Date: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50" y="271463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339" y="6248400"/>
            <a:ext cx="1672032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August 25,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6798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6504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8D3ABA1-EA94-43C0-B992-7CBCC31144F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5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August 25,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40-Year Design Life Initiative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0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August 25,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40-Year Design Life Initiative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3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August 25,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40-Year Design Life Initiative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7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August 25,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40-Year Design Life Initiative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25,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40-Year Design Life Initiative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75A26-F136-455D-817A-8F647A105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5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August 25, 2015</a:t>
            </a: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7086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  <p:sldLayoutId id="2147483660" r:id="rId6"/>
    <p:sldLayoutId id="2147483662" r:id="rId7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accent6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August 25, 2015</a:t>
            </a: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accent6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accent6"/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7086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298816526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1.xls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Rectangle 1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40-Year Design Life Initiative (Updates)</a:t>
            </a:r>
            <a:endParaRPr lang="en-US" dirty="0"/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RPD 145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1754188" y="4505593"/>
            <a:ext cx="3465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/>
              <a:t>REDAC Subcommittee on Airports</a:t>
            </a:r>
            <a:endParaRPr lang="en-US" sz="1600" dirty="0"/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788988" y="4875213"/>
            <a:ext cx="3465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/>
              <a:t>David R. Brill, P.E., Ph.D.</a:t>
            </a:r>
            <a:endParaRPr lang="en-US" sz="1600" dirty="0"/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1000125" y="5224463"/>
            <a:ext cx="3465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/>
              <a:t>August 25, 2015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Year 3 Airport Locations</a:t>
            </a:r>
          </a:p>
        </p:txBody>
      </p:sp>
      <p:pic>
        <p:nvPicPr>
          <p:cNvPr id="21507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400" y="1143000"/>
            <a:ext cx="7251700" cy="4876800"/>
          </a:xfrm>
        </p:spPr>
      </p:pic>
      <p:sp>
        <p:nvSpPr>
          <p:cNvPr id="14" name="5-Point Star 13"/>
          <p:cNvSpPr>
            <a:spLocks noChangeAspect="1"/>
          </p:cNvSpPr>
          <p:nvPr/>
        </p:nvSpPr>
        <p:spPr bwMode="auto">
          <a:xfrm>
            <a:off x="4699000" y="3296708"/>
            <a:ext cx="228600" cy="2286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22" name="5-Point Star 21"/>
          <p:cNvSpPr>
            <a:spLocks noChangeAspect="1"/>
          </p:cNvSpPr>
          <p:nvPr/>
        </p:nvSpPr>
        <p:spPr bwMode="auto">
          <a:xfrm>
            <a:off x="4339169" y="4305829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24" name="5-Point Star 23"/>
          <p:cNvSpPr>
            <a:spLocks noChangeAspect="1"/>
          </p:cNvSpPr>
          <p:nvPr/>
        </p:nvSpPr>
        <p:spPr bwMode="auto">
          <a:xfrm>
            <a:off x="2616200" y="2926293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25" name="5-Point Star 24"/>
          <p:cNvSpPr>
            <a:spLocks noChangeAspect="1"/>
          </p:cNvSpPr>
          <p:nvPr/>
        </p:nvSpPr>
        <p:spPr bwMode="auto">
          <a:xfrm>
            <a:off x="6096000" y="4077229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26" name="5-Point Star 25"/>
          <p:cNvSpPr>
            <a:spLocks noChangeAspect="1"/>
          </p:cNvSpPr>
          <p:nvPr/>
        </p:nvSpPr>
        <p:spPr bwMode="auto">
          <a:xfrm>
            <a:off x="6792913" y="5140325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21514" name="TextBox 14"/>
          <p:cNvSpPr txBox="1">
            <a:spLocks noChangeArrowheads="1"/>
          </p:cNvSpPr>
          <p:nvPr/>
        </p:nvSpPr>
        <p:spPr bwMode="auto">
          <a:xfrm>
            <a:off x="4453469" y="4420128"/>
            <a:ext cx="811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DFW</a:t>
            </a:r>
            <a:endParaRPr lang="en-US" altLang="en-US" sz="1800" dirty="0"/>
          </a:p>
        </p:txBody>
      </p:sp>
      <p:sp>
        <p:nvSpPr>
          <p:cNvPr id="21515" name="TextBox 27"/>
          <p:cNvSpPr txBox="1">
            <a:spLocks noChangeArrowheads="1"/>
          </p:cNvSpPr>
          <p:nvPr/>
        </p:nvSpPr>
        <p:spPr bwMode="auto">
          <a:xfrm>
            <a:off x="2844800" y="2688167"/>
            <a:ext cx="800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SLC</a:t>
            </a:r>
            <a:endParaRPr lang="en-US" altLang="en-US" sz="1800" dirty="0"/>
          </a:p>
        </p:txBody>
      </p:sp>
      <p:sp>
        <p:nvSpPr>
          <p:cNvPr id="21516" name="TextBox 28"/>
          <p:cNvSpPr txBox="1">
            <a:spLocks noChangeArrowheads="1"/>
          </p:cNvSpPr>
          <p:nvPr/>
        </p:nvSpPr>
        <p:spPr bwMode="auto">
          <a:xfrm>
            <a:off x="7008548" y="4979458"/>
            <a:ext cx="804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FLL</a:t>
            </a:r>
            <a:endParaRPr lang="en-US" altLang="en-US" sz="1800" dirty="0"/>
          </a:p>
        </p:txBody>
      </p:sp>
      <p:sp>
        <p:nvSpPr>
          <p:cNvPr id="21518" name="TextBox 31"/>
          <p:cNvSpPr txBox="1">
            <a:spLocks noChangeArrowheads="1"/>
          </p:cNvSpPr>
          <p:nvPr/>
        </p:nvSpPr>
        <p:spPr bwMode="auto">
          <a:xfrm>
            <a:off x="4927600" y="3146954"/>
            <a:ext cx="936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MCI</a:t>
            </a:r>
            <a:endParaRPr lang="en-US" altLang="en-US" sz="1800" dirty="0"/>
          </a:p>
        </p:txBody>
      </p:sp>
      <p:sp>
        <p:nvSpPr>
          <p:cNvPr id="21519" name="TextBox 34"/>
          <p:cNvSpPr txBox="1">
            <a:spLocks noChangeArrowheads="1"/>
          </p:cNvSpPr>
          <p:nvPr/>
        </p:nvSpPr>
        <p:spPr bwMode="auto">
          <a:xfrm>
            <a:off x="6132512" y="3783013"/>
            <a:ext cx="774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ATL</a:t>
            </a:r>
            <a:endParaRPr lang="en-US" altLang="en-US" sz="1800" dirty="0"/>
          </a:p>
        </p:txBody>
      </p:sp>
      <p:sp>
        <p:nvSpPr>
          <p:cNvPr id="36" name="5-Point Star 35"/>
          <p:cNvSpPr>
            <a:spLocks noChangeAspect="1"/>
          </p:cNvSpPr>
          <p:nvPr/>
        </p:nvSpPr>
        <p:spPr bwMode="auto">
          <a:xfrm>
            <a:off x="6805612" y="5303574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21521" name="TextBox 36"/>
          <p:cNvSpPr txBox="1">
            <a:spLocks noChangeArrowheads="1"/>
          </p:cNvSpPr>
          <p:nvPr/>
        </p:nvSpPr>
        <p:spPr bwMode="auto">
          <a:xfrm>
            <a:off x="7034212" y="5242983"/>
            <a:ext cx="811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MIA</a:t>
            </a:r>
            <a:endParaRPr lang="en-US" altLang="en-US" sz="1800" dirty="0"/>
          </a:p>
        </p:txBody>
      </p:sp>
      <p:sp>
        <p:nvSpPr>
          <p:cNvPr id="38" name="5-Point Star 37"/>
          <p:cNvSpPr>
            <a:spLocks noChangeAspect="1"/>
          </p:cNvSpPr>
          <p:nvPr/>
        </p:nvSpPr>
        <p:spPr bwMode="auto">
          <a:xfrm>
            <a:off x="1322388" y="5105400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39" name="5-Point Star 38"/>
          <p:cNvSpPr>
            <a:spLocks noChangeAspect="1"/>
          </p:cNvSpPr>
          <p:nvPr/>
        </p:nvSpPr>
        <p:spPr bwMode="auto">
          <a:xfrm>
            <a:off x="1328738" y="5410200"/>
            <a:ext cx="228600" cy="2286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21524" name="TextBox 39"/>
          <p:cNvSpPr txBox="1">
            <a:spLocks noChangeArrowheads="1"/>
          </p:cNvSpPr>
          <p:nvPr/>
        </p:nvSpPr>
        <p:spPr bwMode="auto">
          <a:xfrm>
            <a:off x="1652588" y="5035550"/>
            <a:ext cx="1395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Large Hub</a:t>
            </a:r>
          </a:p>
        </p:txBody>
      </p:sp>
      <p:sp>
        <p:nvSpPr>
          <p:cNvPr id="21525" name="TextBox 40"/>
          <p:cNvSpPr txBox="1">
            <a:spLocks noChangeArrowheads="1"/>
          </p:cNvSpPr>
          <p:nvPr/>
        </p:nvSpPr>
        <p:spPr bwMode="auto">
          <a:xfrm>
            <a:off x="1665288" y="5368925"/>
            <a:ext cx="1624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Medium Hub</a:t>
            </a:r>
          </a:p>
        </p:txBody>
      </p:sp>
      <p:sp>
        <p:nvSpPr>
          <p:cNvPr id="21526" name="TextBox 41"/>
          <p:cNvSpPr txBox="1">
            <a:spLocks noChangeArrowheads="1"/>
          </p:cNvSpPr>
          <p:nvPr/>
        </p:nvSpPr>
        <p:spPr bwMode="auto">
          <a:xfrm>
            <a:off x="3962400" y="5599907"/>
            <a:ext cx="472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   Site designated for field data collection</a:t>
            </a:r>
          </a:p>
        </p:txBody>
      </p:sp>
      <p:sp>
        <p:nvSpPr>
          <p:cNvPr id="23" name="5-Point Star 22"/>
          <p:cNvSpPr>
            <a:spLocks noChangeAspect="1"/>
          </p:cNvSpPr>
          <p:nvPr/>
        </p:nvSpPr>
        <p:spPr bwMode="auto">
          <a:xfrm>
            <a:off x="3430588" y="3153834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21528" name="TextBox 36"/>
          <p:cNvSpPr txBox="1">
            <a:spLocks noChangeArrowheads="1"/>
          </p:cNvSpPr>
          <p:nvPr/>
        </p:nvSpPr>
        <p:spPr bwMode="auto">
          <a:xfrm>
            <a:off x="3611033" y="3014134"/>
            <a:ext cx="68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DEN</a:t>
            </a:r>
            <a:endParaRPr lang="en-US" altLang="en-US" sz="1800" dirty="0"/>
          </a:p>
        </p:txBody>
      </p:sp>
      <p:sp>
        <p:nvSpPr>
          <p:cNvPr id="30" name="Oval 29"/>
          <p:cNvSpPr/>
          <p:nvPr/>
        </p:nvSpPr>
        <p:spPr bwMode="auto">
          <a:xfrm>
            <a:off x="6746875" y="5287962"/>
            <a:ext cx="352425" cy="333375"/>
          </a:xfrm>
          <a:prstGeom prst="ellipse">
            <a:avLst/>
          </a:prstGeom>
          <a:noFill/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554287" y="2873111"/>
            <a:ext cx="352425" cy="334963"/>
          </a:xfrm>
          <a:prstGeom prst="ellipse">
            <a:avLst/>
          </a:prstGeom>
          <a:noFill/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731000" y="5089790"/>
            <a:ext cx="352425" cy="334962"/>
          </a:xfrm>
          <a:prstGeom prst="ellipse">
            <a:avLst/>
          </a:prstGeom>
          <a:noFill/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3786188" y="5599907"/>
            <a:ext cx="352425" cy="333375"/>
          </a:xfrm>
          <a:prstGeom prst="ellipse">
            <a:avLst/>
          </a:prstGeom>
          <a:noFill/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25,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59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40-Year Life – </a:t>
            </a:r>
            <a:br>
              <a:rPr lang="en-US" smtClean="0"/>
            </a:br>
            <a:r>
              <a:rPr lang="en-US" smtClean="0"/>
              <a:t>Runway Data Collection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54979" y="1508125"/>
            <a:ext cx="3226776" cy="4391025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All Airports</a:t>
            </a:r>
          </a:p>
          <a:p>
            <a:r>
              <a:rPr lang="en-US" sz="1600" dirty="0" smtClean="0"/>
              <a:t>Design and construction data (with costs).</a:t>
            </a:r>
          </a:p>
          <a:p>
            <a:r>
              <a:rPr lang="en-US" sz="1600" dirty="0" smtClean="0"/>
              <a:t>Maintenance activities and costs.</a:t>
            </a:r>
          </a:p>
          <a:p>
            <a:r>
              <a:rPr lang="en-US" sz="1600" dirty="0" smtClean="0"/>
              <a:t>Pavement performance data. PCI, friction, roughness, groove condition, etc. Not limited to current fields in FAA PAVEAIR.</a:t>
            </a:r>
          </a:p>
          <a:p>
            <a:r>
              <a:rPr lang="en-US" sz="1600" dirty="0" smtClean="0"/>
              <a:t>Traffic history (aircraft type, history, weight).</a:t>
            </a:r>
            <a:endParaRPr lang="en-US" sz="16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967654" y="1508125"/>
            <a:ext cx="3938954" cy="4391025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Field Data</a:t>
            </a:r>
          </a:p>
          <a:p>
            <a:r>
              <a:rPr lang="en-US" sz="1600" dirty="0" smtClean="0"/>
              <a:t>PCI (visual survey).</a:t>
            </a:r>
          </a:p>
          <a:p>
            <a:r>
              <a:rPr lang="en-US" sz="1600" dirty="0" smtClean="0"/>
              <a:t>Heavy Falling-Weight </a:t>
            </a:r>
            <a:r>
              <a:rPr lang="en-US" sz="1600" dirty="0" err="1" smtClean="0"/>
              <a:t>Deflectometer</a:t>
            </a:r>
            <a:r>
              <a:rPr lang="en-US" sz="1600" dirty="0" smtClean="0"/>
              <a:t> (HWD).</a:t>
            </a:r>
          </a:p>
          <a:p>
            <a:r>
              <a:rPr lang="en-US" sz="1600" dirty="0" smtClean="0"/>
              <a:t>Material samples (concrete and asphalt) for laboratory characterization. Sample testing will be done at the NAPTF lab.</a:t>
            </a:r>
          </a:p>
          <a:p>
            <a:r>
              <a:rPr lang="en-US" sz="1600" dirty="0" smtClean="0"/>
              <a:t>Longitudinal roughness profiles (</a:t>
            </a:r>
            <a:r>
              <a:rPr lang="en-US" sz="1600" dirty="0" err="1" smtClean="0"/>
              <a:t>SurPRO</a:t>
            </a:r>
            <a:r>
              <a:rPr lang="en-US" sz="1600" dirty="0" smtClean="0"/>
              <a:t>) &amp; FAA portable profiler (if feasible).</a:t>
            </a:r>
          </a:p>
          <a:p>
            <a:r>
              <a:rPr lang="en-US" sz="1600" dirty="0" smtClean="0"/>
              <a:t>Grooving (longitudinal texture) data.</a:t>
            </a:r>
          </a:p>
          <a:p>
            <a:r>
              <a:rPr lang="en-US" sz="1600" dirty="0" smtClean="0"/>
              <a:t>Laser imaging by FAA (if feasible).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25,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40-Year Design Life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9258" y="1475399"/>
            <a:ext cx="1420812" cy="9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9258" y="2545131"/>
            <a:ext cx="1420812" cy="100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9258" y="3656624"/>
            <a:ext cx="1420812" cy="186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501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FAA PAVEAIR Implementation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50213" cy="4391025"/>
          </a:xfrm>
        </p:spPr>
        <p:txBody>
          <a:bodyPr/>
          <a:lstStyle/>
          <a:p>
            <a:r>
              <a:rPr lang="en-US" altLang="en-US" sz="2400" dirty="0" smtClean="0"/>
              <a:t>Data collected fall into 2 categories:</a:t>
            </a:r>
          </a:p>
          <a:p>
            <a:pPr lvl="1"/>
            <a:r>
              <a:rPr lang="en-US" altLang="en-US" sz="2000" dirty="0" smtClean="0"/>
              <a:t>Exists in current FAA PAVEAIR (e.g., PCI, certain maintenance activities).</a:t>
            </a:r>
          </a:p>
          <a:p>
            <a:pPr lvl="1"/>
            <a:r>
              <a:rPr lang="en-US" altLang="en-US" sz="2000" dirty="0" smtClean="0"/>
              <a:t>Not in the current version of FAA PAVEAIR.</a:t>
            </a:r>
          </a:p>
          <a:p>
            <a:r>
              <a:rPr lang="en-US" altLang="en-US" sz="2400" dirty="0" smtClean="0"/>
              <a:t>All collected data for the 40 year project will be stored in a dedicated, standalone FAA PAVEAIR implementation (“PA40”).</a:t>
            </a:r>
          </a:p>
          <a:p>
            <a:pPr lvl="1"/>
            <a:r>
              <a:rPr lang="en-US" altLang="en-US" sz="2000" dirty="0"/>
              <a:t>D</a:t>
            </a:r>
            <a:r>
              <a:rPr lang="en-US" altLang="en-US" sz="2000" dirty="0" smtClean="0"/>
              <a:t>ata are anonymized.</a:t>
            </a:r>
          </a:p>
          <a:p>
            <a:pPr lvl="1"/>
            <a:r>
              <a:rPr lang="en-US" altLang="en-US" sz="2000" dirty="0" smtClean="0"/>
              <a:t>No PA40 databases are accessible from the public FAA PAVEAIR implementation.</a:t>
            </a:r>
          </a:p>
          <a:p>
            <a:r>
              <a:rPr lang="en-US" altLang="en-US" sz="2400" dirty="0" smtClean="0"/>
              <a:t>Enhanced functionality in PA40.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25,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64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PA40 – PAVEAIR Databases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95300" y="1616628"/>
            <a:ext cx="5140662" cy="3202493"/>
          </a:xfrm>
          <a:ln>
            <a:solidFill>
              <a:schemeClr val="tx1"/>
            </a:solidFill>
          </a:ln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635962" y="1508125"/>
            <a:ext cx="3217891" cy="4391025"/>
          </a:xfrm>
        </p:spPr>
        <p:txBody>
          <a:bodyPr/>
          <a:lstStyle/>
          <a:p>
            <a:r>
              <a:rPr lang="en-US" sz="1800" dirty="0" smtClean="0"/>
              <a:t>Enhanced Functionality</a:t>
            </a:r>
          </a:p>
          <a:p>
            <a:r>
              <a:rPr lang="en-US" sz="1800" dirty="0" smtClean="0"/>
              <a:t>Fields for:</a:t>
            </a:r>
          </a:p>
          <a:p>
            <a:pPr lvl="1"/>
            <a:r>
              <a:rPr lang="en-US" altLang="en-US" sz="1600" dirty="0" smtClean="0"/>
              <a:t>HWD data, raw profile data, groove geometry data.</a:t>
            </a:r>
          </a:p>
          <a:p>
            <a:pPr lvl="1"/>
            <a:r>
              <a:rPr lang="en-US" altLang="en-US" sz="1600" dirty="0" smtClean="0"/>
              <a:t>Computed roughness indexes (</a:t>
            </a:r>
            <a:r>
              <a:rPr lang="en-US" altLang="en-US" sz="1600" dirty="0" err="1" smtClean="0"/>
              <a:t>ProFAA</a:t>
            </a:r>
            <a:r>
              <a:rPr lang="en-US" altLang="en-US" sz="1600" dirty="0" smtClean="0"/>
              <a:t>) and groove characteristics (</a:t>
            </a:r>
            <a:r>
              <a:rPr lang="en-US" altLang="en-US" sz="1600" dirty="0" err="1" smtClean="0"/>
              <a:t>ProGroove</a:t>
            </a:r>
            <a:r>
              <a:rPr lang="en-US" altLang="en-US" sz="1600" dirty="0" smtClean="0"/>
              <a:t>)</a:t>
            </a:r>
          </a:p>
          <a:p>
            <a:pPr lvl="1"/>
            <a:r>
              <a:rPr lang="en-US" altLang="en-US" sz="1600" dirty="0" smtClean="0"/>
              <a:t>Traffic data.</a:t>
            </a:r>
          </a:p>
          <a:p>
            <a:pPr lvl="1"/>
            <a:r>
              <a:rPr lang="en-US" altLang="en-US" sz="1600" dirty="0" smtClean="0"/>
              <a:t>Climate data.</a:t>
            </a:r>
          </a:p>
          <a:p>
            <a:pPr lvl="1"/>
            <a:r>
              <a:rPr lang="en-US" altLang="en-US" sz="1600" dirty="0" smtClean="0"/>
              <a:t>Structural layers and material properties.</a:t>
            </a:r>
          </a:p>
          <a:p>
            <a:r>
              <a:rPr lang="en-US" altLang="en-US" sz="1800" dirty="0" smtClean="0"/>
              <a:t>Coordinate with FAA PAVEAIR development.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25,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40-Year Design Life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5451231" y="2769577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endParaRPr lang="en-US" sz="1200" b="1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5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PA40 Organization Concept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864066" y="981512"/>
            <a:ext cx="2944536" cy="5029200"/>
          </a:xfrm>
          <a:prstGeom prst="rect">
            <a:avLst/>
          </a:prstGeom>
          <a:solidFill>
            <a:srgbClr val="FFFF99">
              <a:alpha val="2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808602" y="5423670"/>
            <a:ext cx="4073865" cy="587041"/>
          </a:xfrm>
          <a:prstGeom prst="rect">
            <a:avLst/>
          </a:prstGeom>
          <a:solidFill>
            <a:srgbClr val="FFFF99">
              <a:alpha val="2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142613" y="5100506"/>
            <a:ext cx="32800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Shaded area: Functionality in current FAA PAVEAIR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570451" y="3825380"/>
            <a:ext cx="293615" cy="127512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>
            <a:off x="3129093" y="5538132"/>
            <a:ext cx="771788" cy="20870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 bwMode="auto">
          <a:xfrm>
            <a:off x="7225436" y="5423670"/>
            <a:ext cx="17616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800" b="1" dirty="0" smtClean="0">
                <a:solidFill>
                  <a:schemeClr val="accent2"/>
                </a:solidFill>
              </a:rPr>
              <a:t>Functionality being added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808601" y="981512"/>
            <a:ext cx="4297679" cy="4427150"/>
          </a:xfrm>
          <a:prstGeom prst="rect">
            <a:avLst/>
          </a:prstGeom>
          <a:noFill/>
          <a:ln w="25400">
            <a:solidFill>
              <a:schemeClr val="accent2"/>
            </a:solidFill>
            <a:prstDash val="dash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6985000" y="5423672"/>
            <a:ext cx="304800" cy="218812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25, 2015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803" y="981511"/>
            <a:ext cx="7100791" cy="508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45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/>
      <p:bldP spid="12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PA40 – Current Work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864066" y="981512"/>
            <a:ext cx="2944536" cy="5029200"/>
          </a:xfrm>
          <a:prstGeom prst="rect">
            <a:avLst/>
          </a:prstGeom>
          <a:solidFill>
            <a:srgbClr val="FFFF99">
              <a:alpha val="2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808601" y="5422392"/>
            <a:ext cx="4078224" cy="585216"/>
          </a:xfrm>
          <a:prstGeom prst="rect">
            <a:avLst/>
          </a:prstGeom>
          <a:solidFill>
            <a:srgbClr val="FFFF99">
              <a:alpha val="2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142613" y="5100506"/>
            <a:ext cx="32800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Shaded area: Functionality in current FAA PAVEAIR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570451" y="3825380"/>
            <a:ext cx="293615" cy="127512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>
            <a:off x="3129093" y="5538132"/>
            <a:ext cx="771788" cy="20870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25, 2015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968" y="981511"/>
            <a:ext cx="7107375" cy="509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0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Data in PA40 (GSO)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25,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901479"/>
            <a:ext cx="3948113" cy="360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5" t="37531" r="24763" b="34098"/>
          <a:stretch/>
        </p:blipFill>
        <p:spPr bwMode="auto">
          <a:xfrm>
            <a:off x="2305449" y="3436882"/>
            <a:ext cx="6656435" cy="199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4658710" y="1639614"/>
            <a:ext cx="4083269" cy="83099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b="1" dirty="0" smtClean="0"/>
              <a:t>Computed roughness indexes based on </a:t>
            </a:r>
            <a:r>
              <a:rPr lang="en-US" b="1" dirty="0" err="1" smtClean="0"/>
              <a:t>ProFAA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5178972" y="2470611"/>
            <a:ext cx="1072056" cy="10372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6939456" y="2470611"/>
            <a:ext cx="1006365" cy="10372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>
            <a:off x="6592614" y="2470610"/>
            <a:ext cx="0" cy="10372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412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FWD Data in PA40 (GSO)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Computed structural indexes based on FWD drops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25,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49" y="1603683"/>
            <a:ext cx="3948113" cy="303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55" y="3804744"/>
            <a:ext cx="8174257" cy="2115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3752193" y="2971800"/>
            <a:ext cx="346841" cy="173421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106917" y="3066393"/>
            <a:ext cx="756745" cy="827690"/>
          </a:xfrm>
          <a:custGeom>
            <a:avLst/>
            <a:gdLst>
              <a:gd name="connsiteX0" fmla="*/ 0 w 756745"/>
              <a:gd name="connsiteY0" fmla="*/ 0 h 827690"/>
              <a:gd name="connsiteX1" fmla="*/ 480849 w 756745"/>
              <a:gd name="connsiteY1" fmla="*/ 197069 h 827690"/>
              <a:gd name="connsiteX2" fmla="*/ 756745 w 756745"/>
              <a:gd name="connsiteY2" fmla="*/ 827690 h 827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6745" h="827690">
                <a:moveTo>
                  <a:pt x="0" y="0"/>
                </a:moveTo>
                <a:cubicBezTo>
                  <a:pt x="177362" y="29560"/>
                  <a:pt x="354725" y="59121"/>
                  <a:pt x="480849" y="197069"/>
                </a:cubicBezTo>
                <a:cubicBezTo>
                  <a:pt x="606973" y="335017"/>
                  <a:pt x="681859" y="581353"/>
                  <a:pt x="756745" y="827690"/>
                </a:cubicBezTo>
              </a:path>
            </a:pathLst>
          </a:custGeom>
          <a:ln w="25400">
            <a:solidFill>
              <a:srgbClr val="FF0000"/>
            </a:solidFill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6329856" y="2869324"/>
            <a:ext cx="1426778" cy="133218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>
            <a:off x="6471745" y="2856866"/>
            <a:ext cx="1994338" cy="13446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919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Test Data in PA40 (GSO)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25,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973019"/>
            <a:ext cx="3948113" cy="346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6" t="38637" r="11590" b="24150"/>
          <a:stretch/>
        </p:blipFill>
        <p:spPr bwMode="auto">
          <a:xfrm>
            <a:off x="2160112" y="3846787"/>
            <a:ext cx="6696434" cy="208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 bwMode="auto">
          <a:xfrm>
            <a:off x="5108028" y="2293883"/>
            <a:ext cx="3618186" cy="83099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b="1" dirty="0" smtClean="0"/>
              <a:t>APA - Asphalt material performance test data</a:t>
            </a:r>
            <a:endParaRPr lang="en-US" b="1" dirty="0"/>
          </a:p>
        </p:txBody>
      </p:sp>
      <p:cxnSp>
        <p:nvCxnSpPr>
          <p:cNvPr id="15" name="Straight Arrow Connector 14"/>
          <p:cNvCxnSpPr>
            <a:stCxn id="14" idx="2"/>
          </p:cNvCxnSpPr>
          <p:nvPr/>
        </p:nvCxnSpPr>
        <p:spPr bwMode="auto">
          <a:xfrm>
            <a:off x="6917121" y="3124880"/>
            <a:ext cx="62405" cy="163630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815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Data in PA40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Historical runway traffic data (as opposed to design traffic data) are generally not available from airport engineers.</a:t>
            </a:r>
          </a:p>
          <a:p>
            <a:r>
              <a:rPr lang="en-US" sz="2400" dirty="0" smtClean="0"/>
              <a:t>Available data sources:</a:t>
            </a:r>
          </a:p>
          <a:p>
            <a:pPr lvl="1"/>
            <a:r>
              <a:rPr lang="en-US" sz="2000" dirty="0" smtClean="0"/>
              <a:t>ASDE-X (NAS data since 2012 stored at the WJHTC).</a:t>
            </a:r>
          </a:p>
          <a:p>
            <a:pPr lvl="1"/>
            <a:r>
              <a:rPr lang="en-US" sz="2000" dirty="0" smtClean="0"/>
              <a:t>PDARS (data for some airports back to 2010).</a:t>
            </a:r>
          </a:p>
          <a:p>
            <a:pPr lvl="1"/>
            <a:r>
              <a:rPr lang="en-US" sz="2000" dirty="0" smtClean="0"/>
              <a:t>Threaded Track Data (MITRE) – “fusion” of data from National Offload Program (NOP), ASDE-X and Enhanced Traffic Management System (ETMS).</a:t>
            </a:r>
          </a:p>
          <a:p>
            <a:r>
              <a:rPr lang="en-US" sz="2400" dirty="0" smtClean="0"/>
              <a:t>Access NAS data via NPN shared services.</a:t>
            </a:r>
          </a:p>
          <a:p>
            <a:r>
              <a:rPr lang="en-US" sz="2400" dirty="0" smtClean="0"/>
              <a:t>Avoid unnecessary data duplication.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25,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en-US" smtClean="0"/>
              <a:t>Pavement Design and Evaluation </a:t>
            </a:r>
            <a:br>
              <a:rPr lang="en-US" altLang="en-US" smtClean="0"/>
            </a:br>
            <a:r>
              <a:rPr lang="en-US" altLang="en-US" smtClean="0"/>
              <a:t>(RPD 145)</a:t>
            </a:r>
          </a:p>
        </p:txBody>
      </p:sp>
      <p:graphicFrame>
        <p:nvGraphicFramePr>
          <p:cNvPr id="2051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757237" y="1831181"/>
          <a:ext cx="3438525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6" name="Document" r:id="rId4" imgW="3438504" imgH="1723256" progId="Word.Document.8">
                  <p:embed/>
                </p:oleObj>
              </mc:Choice>
              <mc:Fallback>
                <p:oleObj name="Document" r:id="rId4" imgW="3438504" imgH="172325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7" y="1831181"/>
                        <a:ext cx="3438525" cy="172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905983" y="1600200"/>
          <a:ext cx="3523034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7" name="Document" r:id="rId6" imgW="3999577" imgH="2481589" progId="Word.Document.8">
                  <p:embed/>
                </p:oleObj>
              </mc:Choice>
              <mc:Fallback>
                <p:oleObj name="Document" r:id="rId6" imgW="3999577" imgH="248158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983" y="1600200"/>
                        <a:ext cx="3523034" cy="218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80189969"/>
              </p:ext>
            </p:extLst>
          </p:nvPr>
        </p:nvGraphicFramePr>
        <p:xfrm>
          <a:off x="837095" y="4021666"/>
          <a:ext cx="6547679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8" name="Worksheet" r:id="rId8" imgW="4400466" imgH="1314360" progId="Excel.Sheet.8">
                  <p:embed/>
                </p:oleObj>
              </mc:Choice>
              <mc:Fallback>
                <p:oleObj name="Worksheet" r:id="rId8" imgW="4400466" imgH="13143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095" y="4021666"/>
                        <a:ext cx="6547679" cy="195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719667" y="3564466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</a:rPr>
              <a:t>Contract Funds ($K)</a:t>
            </a: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25,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40-Year Design Life Initiative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B75A26-F136-455D-817A-8F647A10573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31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Accessing ASDE-X Data via the NPN</a:t>
            </a:r>
            <a:endParaRPr lang="en-US" sz="3600" dirty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4868" y="1508125"/>
            <a:ext cx="6551077" cy="439102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25,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5841125" y="3358055"/>
            <a:ext cx="2609194" cy="230832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800" b="1" dirty="0" smtClean="0"/>
              <a:t>Runway usage data searchable by:</a:t>
            </a:r>
          </a:p>
          <a:p>
            <a:pPr marL="171450" indent="-171450"/>
            <a:r>
              <a:rPr lang="en-US" sz="1800" b="1" dirty="0" smtClean="0"/>
              <a:t>Month/Year</a:t>
            </a:r>
            <a:endParaRPr lang="en-US" sz="1800" b="1" dirty="0"/>
          </a:p>
          <a:p>
            <a:pPr marL="171450" indent="-171450"/>
            <a:r>
              <a:rPr lang="en-US" sz="1800" b="1" dirty="0" smtClean="0"/>
              <a:t>Aircraft Type</a:t>
            </a:r>
          </a:p>
          <a:p>
            <a:pPr marL="171450" indent="-171450"/>
            <a:r>
              <a:rPr lang="en-US" sz="1800" b="1" dirty="0" smtClean="0"/>
              <a:t>Runway End</a:t>
            </a:r>
          </a:p>
          <a:p>
            <a:pPr marL="171450" indent="-171450"/>
            <a:r>
              <a:rPr lang="en-US" sz="1800" b="1" dirty="0" smtClean="0"/>
              <a:t>Arrival/Departure</a:t>
            </a:r>
          </a:p>
        </p:txBody>
      </p:sp>
    </p:spTree>
    <p:extLst>
      <p:ext uri="{BB962C8B-B14F-4D97-AF65-F5344CB8AC3E}">
        <p14:creationId xmlns:p14="http://schemas.microsoft.com/office/powerpoint/2010/main" val="3422948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Developing New Performance Models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17488" y="2081213"/>
            <a:ext cx="4225925" cy="3817937"/>
          </a:xfrm>
          <a:solidFill>
            <a:schemeClr val="accent1">
              <a:alpha val="50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000" u="sng" dirty="0" smtClean="0"/>
              <a:t>Current Design Procedures</a:t>
            </a:r>
            <a:r>
              <a:rPr lang="en-US" sz="2000" dirty="0" smtClean="0"/>
              <a:t>:</a:t>
            </a:r>
            <a:endParaRPr lang="en-US" sz="2000" dirty="0"/>
          </a:p>
          <a:p>
            <a:pPr>
              <a:defRPr/>
            </a:pPr>
            <a:r>
              <a:rPr lang="en-US" sz="2000" dirty="0" smtClean="0"/>
              <a:t>Inputs</a:t>
            </a:r>
          </a:p>
          <a:p>
            <a:pPr lvl="1">
              <a:defRPr/>
            </a:pPr>
            <a:r>
              <a:rPr lang="en-US" sz="1600" dirty="0" smtClean="0"/>
              <a:t>Structural Layers</a:t>
            </a:r>
          </a:p>
          <a:p>
            <a:pPr lvl="1">
              <a:defRPr/>
            </a:pPr>
            <a:r>
              <a:rPr lang="en-US" sz="1600" dirty="0" smtClean="0"/>
              <a:t>CBR or </a:t>
            </a:r>
            <a:r>
              <a:rPr lang="en-US" sz="1600" i="1" dirty="0" smtClean="0"/>
              <a:t>k</a:t>
            </a:r>
            <a:r>
              <a:rPr lang="en-US" sz="1600" dirty="0" smtClean="0"/>
              <a:t>-value</a:t>
            </a:r>
          </a:p>
          <a:p>
            <a:pPr lvl="1">
              <a:defRPr/>
            </a:pPr>
            <a:r>
              <a:rPr lang="en-US" sz="1600" dirty="0" smtClean="0"/>
              <a:t>Aircraft Traffic</a:t>
            </a:r>
          </a:p>
          <a:p>
            <a:pPr lvl="1">
              <a:defRPr/>
            </a:pPr>
            <a:r>
              <a:rPr lang="en-US" sz="1600" dirty="0" smtClean="0"/>
              <a:t>Concrete Strength (rigid)</a:t>
            </a:r>
          </a:p>
          <a:p>
            <a:pPr lvl="1">
              <a:defRPr/>
            </a:pPr>
            <a:endParaRPr lang="en-US" sz="1600" dirty="0" smtClean="0"/>
          </a:p>
          <a:p>
            <a:pPr>
              <a:defRPr/>
            </a:pPr>
            <a:r>
              <a:rPr lang="en-US" sz="2000" dirty="0" smtClean="0"/>
              <a:t>Output</a:t>
            </a:r>
          </a:p>
          <a:p>
            <a:pPr lvl="1">
              <a:defRPr/>
            </a:pPr>
            <a:r>
              <a:rPr lang="en-US" sz="1600" dirty="0" smtClean="0"/>
              <a:t>Passes to structural failure*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</a:t>
            </a:r>
            <a:r>
              <a:rPr lang="en-US" sz="1400" dirty="0" smtClean="0"/>
              <a:t>defined as 2.5 cm upheaval for flexible pavements or 50% of slabs cracked for rigid pavements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595813" y="2081213"/>
            <a:ext cx="4313237" cy="3817937"/>
          </a:xfr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000" u="sng" dirty="0" smtClean="0"/>
              <a:t>40-Year Design</a:t>
            </a:r>
            <a:r>
              <a:rPr lang="en-US" sz="2000" dirty="0" smtClean="0"/>
              <a:t>:</a:t>
            </a:r>
          </a:p>
          <a:p>
            <a:pPr>
              <a:defRPr/>
            </a:pPr>
            <a:r>
              <a:rPr lang="en-US" sz="2000" dirty="0" smtClean="0"/>
              <a:t>Inputs</a:t>
            </a:r>
          </a:p>
          <a:p>
            <a:pPr lvl="1">
              <a:defRPr/>
            </a:pPr>
            <a:r>
              <a:rPr lang="en-US" sz="1600" dirty="0" smtClean="0"/>
              <a:t>Everything to the left, plus …</a:t>
            </a:r>
          </a:p>
          <a:p>
            <a:pPr lvl="1">
              <a:defRPr/>
            </a:pPr>
            <a:r>
              <a:rPr lang="en-US" sz="1600" dirty="0" smtClean="0"/>
              <a:t>Age, Climatic Data</a:t>
            </a:r>
          </a:p>
          <a:p>
            <a:pPr lvl="1">
              <a:defRPr/>
            </a:pPr>
            <a:r>
              <a:rPr lang="en-US" sz="1600" dirty="0" smtClean="0"/>
              <a:t>Soil/Material Properties</a:t>
            </a:r>
          </a:p>
          <a:p>
            <a:pPr lvl="1">
              <a:defRPr/>
            </a:pPr>
            <a:r>
              <a:rPr lang="en-US" sz="1600" dirty="0" smtClean="0"/>
              <a:t>Maintenance Data</a:t>
            </a:r>
          </a:p>
          <a:p>
            <a:pPr lvl="1">
              <a:defRPr/>
            </a:pPr>
            <a:r>
              <a:rPr lang="en-US" sz="1600" dirty="0" smtClean="0"/>
              <a:t>Airport Feature (runway, apron, etc.)</a:t>
            </a:r>
          </a:p>
          <a:p>
            <a:pPr>
              <a:defRPr/>
            </a:pPr>
            <a:r>
              <a:rPr lang="en-US" sz="2000" dirty="0" smtClean="0"/>
              <a:t>Outputs</a:t>
            </a:r>
          </a:p>
          <a:p>
            <a:pPr lvl="1">
              <a:defRPr/>
            </a:pPr>
            <a:r>
              <a:rPr lang="en-US" sz="1600" dirty="0" smtClean="0"/>
              <a:t>Passes to structural failure, plus …</a:t>
            </a:r>
          </a:p>
          <a:p>
            <a:pPr lvl="1">
              <a:defRPr/>
            </a:pPr>
            <a:r>
              <a:rPr lang="en-US" sz="1600" dirty="0" smtClean="0"/>
              <a:t>Roughness index prediction</a:t>
            </a:r>
          </a:p>
          <a:p>
            <a:pPr lvl="1">
              <a:defRPr/>
            </a:pPr>
            <a:r>
              <a:rPr lang="en-US" sz="1600" dirty="0" smtClean="0"/>
              <a:t>Surface friction prediction</a:t>
            </a:r>
          </a:p>
          <a:p>
            <a:pPr lvl="1">
              <a:defRPr/>
            </a:pPr>
            <a:r>
              <a:rPr lang="en-US" sz="1600" dirty="0" smtClean="0"/>
              <a:t>Other functional indexes</a:t>
            </a:r>
            <a:endParaRPr lang="en-US" sz="1600" dirty="0"/>
          </a:p>
        </p:txBody>
      </p:sp>
      <p:sp>
        <p:nvSpPr>
          <p:cNvPr id="33797" name="TextBox 9"/>
          <p:cNvSpPr txBox="1">
            <a:spLocks noChangeArrowheads="1"/>
          </p:cNvSpPr>
          <p:nvPr/>
        </p:nvSpPr>
        <p:spPr bwMode="auto">
          <a:xfrm>
            <a:off x="252413" y="1116013"/>
            <a:ext cx="86391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None/>
            </a:pPr>
            <a:r>
              <a:rPr lang="en-US" altLang="en-US" sz="2000" b="1" dirty="0"/>
              <a:t>New performance models </a:t>
            </a:r>
            <a:r>
              <a:rPr lang="en-US" altLang="en-US" sz="2000" b="1" dirty="0" smtClean="0"/>
              <a:t>will relate </a:t>
            </a:r>
            <a:r>
              <a:rPr lang="en-US" altLang="en-US" sz="2000" b="1" dirty="0"/>
              <a:t>design inputs to </a:t>
            </a:r>
            <a:r>
              <a:rPr lang="en-US" altLang="en-US" sz="2000" b="1" dirty="0" smtClean="0"/>
              <a:t>a future distress </a:t>
            </a:r>
            <a:r>
              <a:rPr lang="en-US" altLang="en-US" sz="2000" b="1" dirty="0"/>
              <a:t>index </a:t>
            </a:r>
            <a:r>
              <a:rPr lang="en-US" altLang="en-US" sz="2000" b="1" dirty="0" smtClean="0"/>
              <a:t>(</a:t>
            </a:r>
            <a:r>
              <a:rPr lang="en-US" altLang="en-US" sz="2000" b="1" i="1" dirty="0" smtClean="0"/>
              <a:t>DL</a:t>
            </a:r>
            <a:r>
              <a:rPr lang="en-US" altLang="en-US" sz="2000" b="1" dirty="0" smtClean="0"/>
              <a:t>)</a:t>
            </a:r>
            <a:r>
              <a:rPr lang="en-US" altLang="en-US" sz="2000" b="1" i="1" dirty="0" smtClean="0"/>
              <a:t> </a:t>
            </a:r>
            <a:r>
              <a:rPr lang="en-US" altLang="en-US" sz="2000" b="1" dirty="0" smtClean="0"/>
              <a:t>incorporating structural and non-structural elements.</a:t>
            </a:r>
            <a:endParaRPr lang="en-US" altLang="en-US" sz="20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25,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66C2-23C9-4679-9EA6-D74DA6C8C26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Distress Level Formulation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i="1" dirty="0"/>
              <a:t>DL</a:t>
            </a:r>
            <a:r>
              <a:rPr lang="en-US" sz="2000" dirty="0"/>
              <a:t> quantifies serviceability. </a:t>
            </a:r>
            <a:r>
              <a:rPr lang="en-US" sz="2000" dirty="0" smtClean="0"/>
              <a:t>Therefore it must </a:t>
            </a:r>
            <a:r>
              <a:rPr lang="en-US" sz="2000" dirty="0"/>
              <a:t>address </a:t>
            </a:r>
            <a:r>
              <a:rPr lang="en-US" sz="2000" dirty="0" smtClean="0"/>
              <a:t>three independent components of serviceability:</a:t>
            </a:r>
            <a:endParaRPr lang="en-US" sz="2000" dirty="0"/>
          </a:p>
          <a:p>
            <a:pPr lvl="1"/>
            <a:r>
              <a:rPr lang="en-US" sz="1800" dirty="0"/>
              <a:t>Smooth </a:t>
            </a:r>
            <a:r>
              <a:rPr lang="en-US" sz="1800" dirty="0" smtClean="0"/>
              <a:t>ride (roughness).</a:t>
            </a:r>
            <a:endParaRPr lang="en-US" sz="1800" dirty="0"/>
          </a:p>
          <a:p>
            <a:pPr lvl="1"/>
            <a:r>
              <a:rPr lang="en-US" sz="1800" dirty="0"/>
              <a:t>Provide tractive </a:t>
            </a:r>
            <a:r>
              <a:rPr lang="en-US" sz="1800" dirty="0" smtClean="0"/>
              <a:t>surface (friction).</a:t>
            </a:r>
            <a:endParaRPr lang="en-US" sz="1800" dirty="0"/>
          </a:p>
          <a:p>
            <a:pPr lvl="1"/>
            <a:r>
              <a:rPr lang="en-US" sz="1800" dirty="0"/>
              <a:t>No loose </a:t>
            </a:r>
            <a:r>
              <a:rPr lang="en-US" sz="1800" dirty="0" smtClean="0"/>
              <a:t>pieces (FOD).</a:t>
            </a:r>
          </a:p>
          <a:p>
            <a:r>
              <a:rPr lang="en-US" sz="2000" i="1" dirty="0" smtClean="0"/>
              <a:t>DL</a:t>
            </a:r>
            <a:r>
              <a:rPr lang="en-US" sz="2000" dirty="0" smtClean="0"/>
              <a:t> = </a:t>
            </a:r>
            <a:r>
              <a:rPr lang="en-US" sz="2000" i="1" dirty="0" smtClean="0"/>
              <a:t>f</a:t>
            </a:r>
            <a:r>
              <a:rPr lang="en-US" sz="2000" dirty="0" smtClean="0"/>
              <a:t>(friction</a:t>
            </a:r>
            <a:r>
              <a:rPr lang="en-US" sz="2000" dirty="0"/>
              <a:t>, roughness, FOD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 smtClean="0"/>
              <a:t>Mathematical requirements: terms not strictly additive.</a:t>
            </a:r>
          </a:p>
          <a:p>
            <a:pPr lvl="1"/>
            <a:r>
              <a:rPr lang="en-US" sz="1800" dirty="0"/>
              <a:t>Failure can be due to any </a:t>
            </a:r>
            <a:r>
              <a:rPr lang="en-US" sz="1800" dirty="0" smtClean="0"/>
              <a:t>one or </a:t>
            </a:r>
            <a:r>
              <a:rPr lang="en-US" sz="1800" dirty="0"/>
              <a:t>a </a:t>
            </a:r>
            <a:r>
              <a:rPr lang="en-US" sz="1800" dirty="0" smtClean="0"/>
              <a:t>combination of components.</a:t>
            </a:r>
          </a:p>
          <a:p>
            <a:pPr lvl="1"/>
            <a:r>
              <a:rPr lang="en-US" sz="1800" dirty="0"/>
              <a:t>Two “halfway failed” indices may not mean </a:t>
            </a:r>
            <a:r>
              <a:rPr lang="en-US" sz="1800" dirty="0" smtClean="0"/>
              <a:t>failure.</a:t>
            </a:r>
            <a:endParaRPr lang="en-US" sz="1800" dirty="0"/>
          </a:p>
          <a:p>
            <a:pPr lvl="1"/>
            <a:r>
              <a:rPr lang="en-US" sz="1800" dirty="0"/>
              <a:t>Two “nearly failed” indices may mean a pavement is </a:t>
            </a:r>
            <a:r>
              <a:rPr lang="en-US" sz="1800" dirty="0" smtClean="0"/>
              <a:t>failed.</a:t>
            </a:r>
            <a:endParaRPr lang="en-US" sz="1800" dirty="0"/>
          </a:p>
          <a:p>
            <a:r>
              <a:rPr lang="en-US" sz="2000" dirty="0" smtClean="0"/>
              <a:t>In general:</a:t>
            </a:r>
          </a:p>
          <a:p>
            <a:r>
              <a:rPr lang="en-US" sz="2000" dirty="0" smtClean="0"/>
              <a:t>Note that structure is not explicitly part of </a:t>
            </a:r>
            <a:r>
              <a:rPr lang="en-US" sz="2000" i="1" dirty="0" smtClean="0"/>
              <a:t>DL</a:t>
            </a:r>
            <a:r>
              <a:rPr lang="en-US" sz="2000" dirty="0" smtClean="0"/>
              <a:t>, but is used in predicting the components. </a:t>
            </a: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25,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057806"/>
              </p:ext>
            </p:extLst>
          </p:nvPr>
        </p:nvGraphicFramePr>
        <p:xfrm>
          <a:off x="2306638" y="4876799"/>
          <a:ext cx="5965296" cy="50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3" imgW="3009900" imgH="254000" progId="Equation.3">
                  <p:embed/>
                </p:oleObj>
              </mc:Choice>
              <mc:Fallback>
                <p:oleObj name="Equation" r:id="rId3" imgW="3009900" imgH="254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6638" y="4876799"/>
                        <a:ext cx="5965296" cy="50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2341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Distress Level, End of Life, and LCCA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/>
              <a:t>DL </a:t>
            </a:r>
            <a:r>
              <a:rPr lang="en-US" sz="2400" dirty="0" smtClean="0"/>
              <a:t>should </a:t>
            </a:r>
            <a:r>
              <a:rPr lang="en-US" sz="2400" dirty="0"/>
              <a:t>contain enough information </a:t>
            </a:r>
            <a:r>
              <a:rPr lang="en-US" sz="2400" dirty="0" smtClean="0"/>
              <a:t>for LCCA.</a:t>
            </a:r>
          </a:p>
          <a:p>
            <a:r>
              <a:rPr lang="en-US" sz="2400" i="1" dirty="0" err="1" smtClean="0"/>
              <a:t>DL</a:t>
            </a:r>
            <a:r>
              <a:rPr lang="en-US" sz="2400" i="1" baseline="-25000" dirty="0" err="1" smtClean="0"/>
              <a:t>lower</a:t>
            </a:r>
            <a:r>
              <a:rPr lang="en-US" sz="2400" dirty="0" smtClean="0"/>
              <a:t> </a:t>
            </a:r>
            <a:r>
              <a:rPr lang="en-US" sz="2400" dirty="0"/>
              <a:t>indicates pavement is no longer serviceable and maintenance is </a:t>
            </a:r>
            <a:r>
              <a:rPr lang="en-US" sz="2400" dirty="0" smtClean="0"/>
              <a:t>required.</a:t>
            </a:r>
            <a:endParaRPr lang="en-US" sz="2400" dirty="0"/>
          </a:p>
          <a:p>
            <a:r>
              <a:rPr lang="en-US" sz="2400" dirty="0"/>
              <a:t>Multiple treatments are considered for pavement at </a:t>
            </a:r>
            <a:r>
              <a:rPr lang="en-US" sz="2400" i="1" dirty="0" err="1"/>
              <a:t>DL</a:t>
            </a:r>
            <a:r>
              <a:rPr lang="en-US" sz="2400" i="1" baseline="-25000" dirty="0" err="1"/>
              <a:t>lower</a:t>
            </a:r>
            <a:r>
              <a:rPr lang="en-US" sz="2400" dirty="0"/>
              <a:t> during an iterative </a:t>
            </a:r>
            <a:r>
              <a:rPr lang="en-US" sz="2400" dirty="0" smtClean="0"/>
              <a:t>LCCA.</a:t>
            </a:r>
            <a:endParaRPr lang="en-US" sz="2400" dirty="0"/>
          </a:p>
          <a:p>
            <a:pPr lvl="1"/>
            <a:r>
              <a:rPr lang="en-US" sz="2000" dirty="0"/>
              <a:t>Treatments that cannot raise </a:t>
            </a:r>
            <a:r>
              <a:rPr lang="en-US" sz="2000" i="1" dirty="0"/>
              <a:t>DL</a:t>
            </a:r>
            <a:r>
              <a:rPr lang="en-US" sz="2000" dirty="0"/>
              <a:t> to at least </a:t>
            </a:r>
            <a:r>
              <a:rPr lang="en-US" sz="2000" i="1" dirty="0" err="1" smtClean="0"/>
              <a:t>DL</a:t>
            </a:r>
            <a:r>
              <a:rPr lang="en-US" sz="2000" i="1" baseline="-25000" dirty="0" err="1" smtClean="0"/>
              <a:t>upper</a:t>
            </a:r>
            <a:r>
              <a:rPr lang="en-US" sz="2000" dirty="0" smtClean="0"/>
              <a:t> </a:t>
            </a:r>
            <a:r>
              <a:rPr lang="en-US" sz="2000" dirty="0"/>
              <a:t>are </a:t>
            </a:r>
            <a:r>
              <a:rPr lang="en-US" sz="2000" dirty="0" smtClean="0"/>
              <a:t>discarded.</a:t>
            </a:r>
            <a:endParaRPr lang="en-US" sz="2000" dirty="0"/>
          </a:p>
          <a:p>
            <a:pPr lvl="1"/>
            <a:r>
              <a:rPr lang="en-US" sz="2000" dirty="0"/>
              <a:t>Treatments that cannot maintain </a:t>
            </a:r>
            <a:r>
              <a:rPr lang="en-US" sz="2000" i="1" dirty="0"/>
              <a:t>DL</a:t>
            </a:r>
            <a:r>
              <a:rPr lang="en-US" sz="2000" dirty="0"/>
              <a:t> above </a:t>
            </a:r>
            <a:r>
              <a:rPr lang="en-US" sz="2000" i="1" dirty="0" err="1"/>
              <a:t>DL</a:t>
            </a:r>
            <a:r>
              <a:rPr lang="en-US" sz="2000" i="1" baseline="-25000" dirty="0" err="1"/>
              <a:t>lower</a:t>
            </a:r>
            <a:r>
              <a:rPr lang="en-US" sz="2000" dirty="0"/>
              <a:t> reliably for 10 years or more are </a:t>
            </a:r>
            <a:r>
              <a:rPr lang="en-US" sz="2000" dirty="0" smtClean="0"/>
              <a:t>discarded.</a:t>
            </a:r>
            <a:endParaRPr lang="en-US" sz="2000" dirty="0"/>
          </a:p>
          <a:p>
            <a:pPr lvl="1"/>
            <a:r>
              <a:rPr lang="en-US" sz="2000" b="1" u="sng" dirty="0"/>
              <a:t>If complete reconstruction is optimum according to LCCA, end of serviceability is the end of </a:t>
            </a:r>
            <a:r>
              <a:rPr lang="en-US" sz="2000" b="1" u="sng" dirty="0" smtClean="0"/>
              <a:t>life.</a:t>
            </a:r>
            <a:endParaRPr lang="en-US" sz="2000" b="1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25,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723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Definition of Airport Pavement Failure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79483"/>
            <a:ext cx="8050213" cy="4519667"/>
          </a:xfrm>
        </p:spPr>
        <p:txBody>
          <a:bodyPr/>
          <a:lstStyle/>
          <a:p>
            <a:r>
              <a:rPr lang="en-US" dirty="0"/>
              <a:t>If </a:t>
            </a:r>
            <a:r>
              <a:rPr lang="en-US" u="sng" dirty="0"/>
              <a:t>complete reconstruction</a:t>
            </a:r>
            <a:r>
              <a:rPr lang="en-US" dirty="0"/>
              <a:t> is </a:t>
            </a:r>
            <a:r>
              <a:rPr lang="en-US" dirty="0" smtClean="0"/>
              <a:t>the best option </a:t>
            </a:r>
            <a:r>
              <a:rPr lang="en-US" dirty="0"/>
              <a:t>according to LCCA, end of serviceability is </a:t>
            </a:r>
            <a:r>
              <a:rPr lang="en-US" dirty="0" smtClean="0"/>
              <a:t>equivalent to the end </a:t>
            </a:r>
            <a:r>
              <a:rPr lang="en-US" dirty="0"/>
              <a:t>of </a:t>
            </a:r>
            <a:r>
              <a:rPr lang="en-US" dirty="0" smtClean="0"/>
              <a:t>life.</a:t>
            </a:r>
            <a:endParaRPr lang="en-US" dirty="0"/>
          </a:p>
          <a:p>
            <a:r>
              <a:rPr lang="en-US" dirty="0" smtClean="0"/>
              <a:t>Therefore, pavement failure is a condition requiring full reconstruction, which means:</a:t>
            </a:r>
          </a:p>
          <a:p>
            <a:pPr lvl="1"/>
            <a:r>
              <a:rPr lang="en-US" dirty="0" smtClean="0"/>
              <a:t>Rigid: Replacement of PCC slabs, at a minimum.</a:t>
            </a:r>
          </a:p>
          <a:p>
            <a:pPr lvl="1"/>
            <a:r>
              <a:rPr lang="en-US" dirty="0"/>
              <a:t>Flexible: </a:t>
            </a:r>
            <a:r>
              <a:rPr lang="en-US" dirty="0" smtClean="0"/>
              <a:t>Replacement </a:t>
            </a:r>
            <a:r>
              <a:rPr lang="en-US" dirty="0"/>
              <a:t>of the HMA surface course and the base layer, at a </a:t>
            </a:r>
            <a:r>
              <a:rPr lang="en-US" dirty="0" smtClean="0"/>
              <a:t>minimum.</a:t>
            </a:r>
          </a:p>
          <a:p>
            <a:r>
              <a:rPr lang="en-US" dirty="0" smtClean="0"/>
              <a:t>A more detailed definition was adopted by the SME group.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25,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642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Flowchart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25,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9406" y="990599"/>
            <a:ext cx="5157316" cy="486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081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2015-16 R&amp;D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 to 4 runways for additional field data.</a:t>
            </a:r>
          </a:p>
          <a:p>
            <a:pPr lvl="1"/>
            <a:r>
              <a:rPr lang="en-US" dirty="0" smtClean="0"/>
              <a:t>May been </a:t>
            </a:r>
            <a:r>
              <a:rPr lang="en-US" dirty="0"/>
              <a:t>previously visited for field data collection </a:t>
            </a:r>
            <a:r>
              <a:rPr lang="en-US" dirty="0" smtClean="0"/>
              <a:t>(but not </a:t>
            </a:r>
            <a:r>
              <a:rPr lang="en-US" dirty="0"/>
              <a:t>within the previous 24 </a:t>
            </a:r>
            <a:r>
              <a:rPr lang="en-US" dirty="0" smtClean="0"/>
              <a:t>months).</a:t>
            </a:r>
          </a:p>
          <a:p>
            <a:pPr lvl="1"/>
            <a:r>
              <a:rPr lang="en-US" dirty="0" smtClean="0"/>
              <a:t>Fill gaps in current database.</a:t>
            </a:r>
          </a:p>
          <a:p>
            <a:r>
              <a:rPr lang="en-US" dirty="0" smtClean="0"/>
              <a:t>Develop access to traffic data in PA40.</a:t>
            </a:r>
          </a:p>
          <a:p>
            <a:r>
              <a:rPr lang="en-US" dirty="0" smtClean="0"/>
              <a:t>Develop performance prediction curves.</a:t>
            </a:r>
          </a:p>
          <a:p>
            <a:pPr lvl="1"/>
            <a:r>
              <a:rPr lang="en-US" dirty="0"/>
              <a:t>Current prediction modeling in </a:t>
            </a:r>
            <a:r>
              <a:rPr lang="en-US" dirty="0" smtClean="0"/>
              <a:t>PAVEAIR &amp; PA40 </a:t>
            </a:r>
            <a:r>
              <a:rPr lang="en-US" dirty="0"/>
              <a:t>is based on a “PCI-vs-Age” model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Develop “DL-vs-Age” family </a:t>
            </a:r>
            <a:r>
              <a:rPr lang="en-US" dirty="0" smtClean="0"/>
              <a:t>curves and parameters.</a:t>
            </a:r>
          </a:p>
          <a:p>
            <a:pPr lvl="1"/>
            <a:r>
              <a:rPr lang="en-US" dirty="0" smtClean="0"/>
              <a:t>Coordinate with R&amp;D under RPD 156 (Q. Jia).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25,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913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Project: </a:t>
            </a:r>
            <a:br>
              <a:rPr lang="en-US" sz="2800" dirty="0" smtClean="0"/>
            </a:br>
            <a:r>
              <a:rPr lang="en-US" sz="3600" dirty="0" smtClean="0"/>
              <a:t>Doubling Pavement Life to 40 Years</a:t>
            </a:r>
            <a:endParaRPr lang="en-US" sz="3600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122135"/>
              </p:ext>
            </p:extLst>
          </p:nvPr>
        </p:nvGraphicFramePr>
        <p:xfrm>
          <a:off x="495300" y="2286000"/>
          <a:ext cx="8050214" cy="222504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6303433"/>
                <a:gridCol w="174678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Planned ($K)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Performance Model 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PA40 Database</a:t>
                      </a:r>
                      <a:r>
                        <a:rPr lang="en-US" baseline="0" dirty="0" smtClean="0"/>
                        <a:t> Integration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Field and Full-Scale Test Data Analysis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Integrate</a:t>
                      </a:r>
                      <a:r>
                        <a:rPr lang="en-US" baseline="0" dirty="0" smtClean="0"/>
                        <a:t> Design and LCCA Models (Programming Tasks)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25,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40-Year Design Life Initiative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B75A26-F136-455D-817A-8F647A10573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 bwMode="auto">
          <a:xfrm>
            <a:off x="431799" y="1761067"/>
            <a:ext cx="80179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b="1" dirty="0" smtClean="0"/>
              <a:t>FY 2017 Spending Plan: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5809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40-Year Pavement Life Extension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4085492" cy="4391025"/>
          </a:xfrm>
        </p:spPr>
        <p:txBody>
          <a:bodyPr/>
          <a:lstStyle/>
          <a:p>
            <a:r>
              <a:rPr lang="en-US" sz="2400" dirty="0" smtClean="0"/>
              <a:t>Runway data collection.</a:t>
            </a:r>
          </a:p>
          <a:p>
            <a:pPr lvl="1"/>
            <a:r>
              <a:rPr lang="en-US" sz="2000" dirty="0" smtClean="0"/>
              <a:t>4-year project – </a:t>
            </a:r>
            <a:br>
              <a:rPr lang="en-US" sz="2000" dirty="0" smtClean="0"/>
            </a:br>
            <a:r>
              <a:rPr lang="en-US" sz="2000" dirty="0" smtClean="0"/>
              <a:t>Completed year 3.</a:t>
            </a:r>
          </a:p>
          <a:p>
            <a:pPr lvl="1"/>
            <a:r>
              <a:rPr lang="en-US" sz="2000" dirty="0" smtClean="0"/>
              <a:t>Construction and performance data on medium- and large-hub runway pavements.</a:t>
            </a:r>
          </a:p>
          <a:p>
            <a:pPr lvl="1"/>
            <a:r>
              <a:rPr lang="en-US" sz="2000" dirty="0" smtClean="0"/>
              <a:t>Field data collection. </a:t>
            </a:r>
          </a:p>
          <a:p>
            <a:r>
              <a:rPr lang="en-US" sz="2400" dirty="0" smtClean="0"/>
              <a:t>FAA PAVEAIR database development (PA40).</a:t>
            </a:r>
          </a:p>
          <a:p>
            <a:r>
              <a:rPr lang="en-US" sz="2400" dirty="0"/>
              <a:t>P</a:t>
            </a:r>
            <a:r>
              <a:rPr lang="en-US" sz="2400" dirty="0" smtClean="0"/>
              <a:t>avement life model development.</a:t>
            </a:r>
            <a:endParaRPr lang="en-US" sz="24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718" y="1396024"/>
            <a:ext cx="3015436" cy="226157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9906" y="3648808"/>
            <a:ext cx="3299310" cy="236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9041" y="1110654"/>
            <a:ext cx="1930697" cy="16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25, 2015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40-Year Design Life Initiative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7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Runway Data Collection</a:t>
            </a:r>
            <a:endParaRPr lang="en-US" altLang="en-US" sz="2400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50213" cy="4391025"/>
          </a:xfrm>
        </p:spPr>
        <p:txBody>
          <a:bodyPr/>
          <a:lstStyle/>
          <a:p>
            <a:r>
              <a:rPr lang="en-US" altLang="en-US" sz="2400" dirty="0" smtClean="0"/>
              <a:t>4-year project began in 2012 to collect extensive construction and performance data on a selection of medium- and large-hub runway pavements. </a:t>
            </a:r>
          </a:p>
          <a:p>
            <a:pPr lvl="1"/>
            <a:r>
              <a:rPr lang="en-US" altLang="en-US" sz="2000" dirty="0" smtClean="0"/>
              <a:t>Goal is to support development of 40-year life standards.</a:t>
            </a:r>
          </a:p>
          <a:p>
            <a:pPr lvl="1"/>
            <a:r>
              <a:rPr lang="en-US" altLang="en-US" sz="2000" dirty="0" smtClean="0"/>
              <a:t>Split between existing runways with approximately 20 years (or more) of service and new AIP-funded projects.</a:t>
            </a:r>
          </a:p>
          <a:p>
            <a:pPr lvl="1"/>
            <a:r>
              <a:rPr lang="en-US" altLang="en-US" sz="2000" dirty="0" smtClean="0"/>
              <a:t>Both flexible and rigid runways.</a:t>
            </a:r>
          </a:p>
          <a:p>
            <a:pPr lvl="1"/>
            <a:r>
              <a:rPr lang="en-US" altLang="en-US" sz="2000" dirty="0" smtClean="0"/>
              <a:t>A subset of selected airports will be visited for comprehensive field data collection.</a:t>
            </a:r>
          </a:p>
          <a:p>
            <a:r>
              <a:rPr lang="en-US" altLang="en-US" sz="2400" dirty="0" smtClean="0"/>
              <a:t>Years 1 - 3 runway data collection is complete.</a:t>
            </a:r>
          </a:p>
          <a:p>
            <a:r>
              <a:rPr lang="en-US" altLang="en-US" sz="2400" dirty="0" smtClean="0"/>
              <a:t>Current efforts focus on populating the databases.</a:t>
            </a:r>
          </a:p>
          <a:p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25,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59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Runway List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2647216"/>
              </p:ext>
            </p:extLst>
          </p:nvPr>
        </p:nvGraphicFramePr>
        <p:xfrm>
          <a:off x="1505249" y="929958"/>
          <a:ext cx="6081114" cy="5177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9435"/>
                <a:gridCol w="1577462"/>
                <a:gridCol w="512675"/>
                <a:gridCol w="630984"/>
                <a:gridCol w="1538025"/>
                <a:gridCol w="670421"/>
                <a:gridCol w="552112"/>
              </a:tblGrid>
              <a:tr h="2661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Airport Code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Airport Name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Runway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Pavement / Age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Field Testing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Subcontractor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Comments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</a:tr>
              <a:tr h="133061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Asphalt Runways, &gt;20 years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CMH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Port Columbus International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10L-28R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Flexible / &gt;20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PCI / FWD / Inertial Profiler &amp; SurPro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ARA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Prelim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BOS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General Edward Lawrence Logan Intl.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04L-22R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Flexible / &gt;20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PCI / FWD / Inertial Profiler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Gemini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Prelim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BWI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Baltimore–Washington International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10-28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Flexible / &gt;20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PCI / FWD / Inertial Profiler &amp; SurPro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ARA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TUS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Tucson International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11L-29R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Flexible / &gt;20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No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Gemini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SFO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San Francisco International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10L &amp; 10R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Flexible / &gt;50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No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ARA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DCA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9770" algn="l"/>
                        </a:tabLst>
                      </a:pPr>
                      <a:r>
                        <a:rPr lang="en-US" sz="700">
                          <a:effectLst/>
                        </a:rPr>
                        <a:t>Ronald Reagan Washington National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1-19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Flexible / 40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No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Gemini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LGA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LaGuardia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4-22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Flexible / &gt;20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No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ARA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SLC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Salt Lake City International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16L-34R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Flexible / &gt;20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ARA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MCI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Kansas City International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9-27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Flexible / &gt;30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No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ARA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Med Hub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</a:tr>
              <a:tr h="133061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Concrete Runways, &gt;20 years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IAD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Washington Dulles International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01R-19L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Rigid / &gt;20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PCI / FWD / Inertial Profiler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Gemini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Prelim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IND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Indianapolis International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5R-23L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Rigid / 23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PCI / FWD / Inertial Profiler &amp; </a:t>
                      </a:r>
                      <a:r>
                        <a:rPr lang="en-US" sz="700" dirty="0" err="1">
                          <a:effectLst/>
                        </a:rPr>
                        <a:t>SurPro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Gemini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SEA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Seattle-Tacoma International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16C-34C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Rigid / &gt;20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No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ARA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LAX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Los Angeles International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6R-24L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Rigid / 26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No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Gemini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MCO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Orlando International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17R-35L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Rigid / 24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No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ARA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SLC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Salt Lake City International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16R-34L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Rigid / 29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ARA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DEN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Denver International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17L-35R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Rigid / 19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No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ARA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ATL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Hartsfield–Jackson Atlanta Intl.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9L-27R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Rigid / &gt;20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No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ARA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DFW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Dallas/Fort Worth International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18L-36R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Rigid / 40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No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ARA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</a:tr>
              <a:tr h="133061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Asphalt Runways, &lt;3 years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CMH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Port Columbus International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10R-28L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Flexible / &lt;3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Inertial Profiler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ARA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Prelim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GSO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Piedmont Triad International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5L-23R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Flexible / 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PCI / FWD / Inertial Profiler &amp; SurPro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ARA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Small Hub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TUS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Tucson International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03-21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Flexible / &lt;3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No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Gemini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MIA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Miami International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12-30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Flexible / &lt;1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ARA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/>
                </a:tc>
              </a:tr>
              <a:tr h="133061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Concrete Runways, &lt;3 years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SEA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Seattle-Tacoma International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16R-34L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Rigid / &lt;3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PCI / FWD / Inertial Profiler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ARA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Prelim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ORD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Chicago O'Hare International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10C-28C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Rigid / &lt;1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PCI / FWD / Inertial Profiler &amp; SurPro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Gemini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IAD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Washington Dulles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01C-19C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Rigid / &lt;3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No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Gemini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IAH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George Bush Intercontinental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9-27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Rigid / &lt;3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No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ARA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FLL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Fort Lauderdale–Hollywood Intl.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10R-28L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Rigid / &lt;1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ARA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25,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26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RUNWAYS </a:t>
            </a:r>
            <a:r>
              <a:rPr lang="en-US" sz="2800" dirty="0"/>
              <a:t>FOR DATA COLLECTION - PHASE III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6747946"/>
              </p:ext>
            </p:extLst>
          </p:nvPr>
        </p:nvGraphicFramePr>
        <p:xfrm>
          <a:off x="431800" y="1035779"/>
          <a:ext cx="8407401" cy="3141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867"/>
                <a:gridCol w="448733"/>
                <a:gridCol w="869762"/>
                <a:gridCol w="637305"/>
                <a:gridCol w="812800"/>
                <a:gridCol w="770466"/>
                <a:gridCol w="1320800"/>
                <a:gridCol w="1473200"/>
                <a:gridCol w="1532468"/>
              </a:tblGrid>
              <a:tr h="3867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Site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Field Test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Airport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Hub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LTTP</a:t>
                      </a:r>
                      <a:r>
                        <a:rPr lang="en-US" sz="800" baseline="0" dirty="0" smtClean="0">
                          <a:effectLst/>
                          <a:latin typeface="+mj-lt"/>
                        </a:rPr>
                        <a:t> Climatic Region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Surface Type 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Runway(s)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Age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Status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</a:tr>
              <a:tr h="2540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1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Yes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Fort Lauderdale FLL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Large Hub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Wet-No Freeze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New PCC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10R/28L, (8,000 x 150 </a:t>
                      </a:r>
                      <a:r>
                        <a:rPr lang="en-US" sz="800" dirty="0" err="1">
                          <a:effectLst/>
                          <a:latin typeface="+mj-lt"/>
                        </a:rPr>
                        <a:t>ft</a:t>
                      </a:r>
                      <a:r>
                        <a:rPr lang="en-US" sz="800" dirty="0">
                          <a:effectLst/>
                          <a:latin typeface="+mj-lt"/>
                        </a:rPr>
                        <a:t>)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Opened </a:t>
                      </a:r>
                      <a:r>
                        <a:rPr lang="en-US" sz="800" dirty="0" smtClean="0">
                          <a:effectLst/>
                          <a:latin typeface="+mj-lt"/>
                        </a:rPr>
                        <a:t>18 Sept 2014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Field Work Completed 2/15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</a:tr>
              <a:tr h="1880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2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Yes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Miami MIA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 Hub</a:t>
                      </a:r>
                      <a:endParaRPr lang="en-US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Dry-Freeze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New AC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12-30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O/L 15 Sept. 2014</a:t>
                      </a:r>
                      <a:endParaRPr lang="en-US" sz="800" dirty="0"/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Field Work Completed 2/15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</a:tr>
              <a:tr h="1402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3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Yes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Salt Lake City SLC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 Hub</a:t>
                      </a:r>
                      <a:endParaRPr lang="en-US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Dry-Freeze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Old AC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16L-34R (12,000 X 150 </a:t>
                      </a:r>
                      <a:r>
                        <a:rPr lang="en-US" sz="800" dirty="0" err="1" smtClean="0"/>
                        <a:t>ft</a:t>
                      </a:r>
                      <a:r>
                        <a:rPr lang="en-US" sz="800" dirty="0" smtClean="0"/>
                        <a:t>)</a:t>
                      </a:r>
                      <a:endParaRPr lang="en-US" sz="800" dirty="0"/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&gt;30 years; AC O/L 3 </a:t>
                      </a:r>
                      <a:r>
                        <a:rPr lang="en-US" sz="800" dirty="0" err="1">
                          <a:effectLst/>
                          <a:latin typeface="+mj-lt"/>
                        </a:rPr>
                        <a:t>yrs</a:t>
                      </a:r>
                      <a:r>
                        <a:rPr lang="en-US" sz="800" dirty="0">
                          <a:effectLst/>
                          <a:latin typeface="+mj-lt"/>
                        </a:rPr>
                        <a:t> ago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Field work completed November 2014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</a:tr>
              <a:tr h="1402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4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Old PCC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16R-34L (12,000 X 150 </a:t>
                      </a:r>
                      <a:r>
                        <a:rPr lang="en-US" sz="800" dirty="0" err="1" smtClean="0"/>
                        <a:t>ft</a:t>
                      </a:r>
                      <a:r>
                        <a:rPr lang="en-US" sz="800" dirty="0" smtClean="0"/>
                        <a:t>)</a:t>
                      </a: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29 years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48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5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No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Denver  DEN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 Hub</a:t>
                      </a:r>
                      <a:endParaRPr lang="en-US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Dry-Freeze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Old PCC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17L-35R </a:t>
                      </a:r>
                      <a:r>
                        <a:rPr lang="en-US" sz="800" dirty="0">
                          <a:effectLst/>
                          <a:latin typeface="+mj-lt"/>
                        </a:rPr>
                        <a:t>(12,000 x 150 </a:t>
                      </a:r>
                      <a:r>
                        <a:rPr lang="en-US" sz="800" dirty="0" err="1">
                          <a:effectLst/>
                          <a:latin typeface="+mj-lt"/>
                        </a:rPr>
                        <a:t>ft</a:t>
                      </a:r>
                      <a:r>
                        <a:rPr lang="en-US" sz="800" dirty="0" smtClean="0">
                          <a:effectLst/>
                          <a:latin typeface="+mj-lt"/>
                        </a:rPr>
                        <a:t>)</a:t>
                      </a:r>
                      <a:endParaRPr lang="en-US" sz="800" dirty="0">
                        <a:effectLst/>
                        <a:latin typeface="+mj-lt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19 years old; </a:t>
                      </a:r>
                      <a:r>
                        <a:rPr lang="en-US" sz="800" dirty="0" smtClean="0">
                          <a:effectLst/>
                          <a:latin typeface="+mj-lt"/>
                        </a:rPr>
                        <a:t>constructed </a:t>
                      </a:r>
                      <a:r>
                        <a:rPr lang="en-US" sz="800" dirty="0">
                          <a:effectLst/>
                          <a:latin typeface="+mj-lt"/>
                        </a:rPr>
                        <a:t>in 1992; opened to traffic in </a:t>
                      </a:r>
                      <a:r>
                        <a:rPr lang="en-US" sz="800" dirty="0" smtClean="0">
                          <a:effectLst/>
                          <a:latin typeface="+mj-lt"/>
                        </a:rPr>
                        <a:t>Feb1995.</a:t>
                      </a:r>
                      <a:endParaRPr lang="en-US" sz="800" dirty="0">
                        <a:effectLst/>
                        <a:latin typeface="+mj-lt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Coordinating to collect beam samples</a:t>
                      </a:r>
                      <a:r>
                        <a:rPr lang="en-US" sz="800" baseline="0" dirty="0" smtClean="0">
                          <a:effectLst/>
                          <a:latin typeface="+mj-lt"/>
                        </a:rPr>
                        <a:t> from RWY 17L-35R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</a:tr>
              <a:tr h="5194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6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No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Kansas City MCI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Medium Hub</a:t>
                      </a:r>
                      <a:endParaRPr lang="en-US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Dry-Freeze (on border with Wet-Freeze)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Old AC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457200" marR="0" lvl="1" indent="-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27 (9,500 </a:t>
                      </a:r>
                      <a:r>
                        <a:rPr lang="en-US" sz="800" dirty="0">
                          <a:effectLst/>
                          <a:latin typeface="+mj-lt"/>
                        </a:rPr>
                        <a:t>x 150 </a:t>
                      </a:r>
                      <a:r>
                        <a:rPr lang="en-US" sz="800" dirty="0" err="1">
                          <a:effectLst/>
                          <a:latin typeface="+mj-lt"/>
                        </a:rPr>
                        <a:t>ft</a:t>
                      </a:r>
                      <a:r>
                        <a:rPr lang="en-US" sz="800" dirty="0">
                          <a:effectLst/>
                          <a:latin typeface="+mj-lt"/>
                        </a:rPr>
                        <a:t>)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&gt; 30 years; no age for last O/L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Data collection ongoing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</a:tr>
              <a:tr h="2540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7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No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Atlanta ATL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 Hub</a:t>
                      </a:r>
                      <a:endParaRPr lang="en-US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Wet</a:t>
                      </a:r>
                      <a:r>
                        <a:rPr lang="en-US" sz="8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No-Freeze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Old PCC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9L-27R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Varies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Data collection ongoing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</a:tr>
              <a:tr h="2540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8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No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Dallas-Ft Worth  DFW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 Hub</a:t>
                      </a:r>
                      <a:endParaRPr lang="en-US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Wet No-Freeze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Old PCC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18L-36R (13,400 x 200 </a:t>
                      </a:r>
                      <a:r>
                        <a:rPr lang="en-US" sz="800" dirty="0" err="1">
                          <a:effectLst/>
                          <a:latin typeface="+mj-lt"/>
                        </a:rPr>
                        <a:t>ft</a:t>
                      </a:r>
                      <a:r>
                        <a:rPr lang="en-US" sz="800" dirty="0">
                          <a:effectLst/>
                          <a:latin typeface="+mj-lt"/>
                        </a:rPr>
                        <a:t>)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40 years old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Data collection ongoing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25,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61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Year 1 Airport Locations</a:t>
            </a:r>
          </a:p>
        </p:txBody>
      </p:sp>
      <p:pic>
        <p:nvPicPr>
          <p:cNvPr id="20483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400" y="1143000"/>
            <a:ext cx="7251700" cy="4876800"/>
          </a:xfrm>
        </p:spPr>
      </p:pic>
      <p:sp>
        <p:nvSpPr>
          <p:cNvPr id="14" name="5-Point Star 13"/>
          <p:cNvSpPr>
            <a:spLocks noChangeAspect="1"/>
          </p:cNvSpPr>
          <p:nvPr/>
        </p:nvSpPr>
        <p:spPr bwMode="auto">
          <a:xfrm>
            <a:off x="6096000" y="3048000"/>
            <a:ext cx="228600" cy="2286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5-Point Star 19"/>
          <p:cNvSpPr>
            <a:spLocks noChangeAspect="1"/>
          </p:cNvSpPr>
          <p:nvPr/>
        </p:nvSpPr>
        <p:spPr bwMode="auto">
          <a:xfrm>
            <a:off x="2438400" y="4267200"/>
            <a:ext cx="228600" cy="2286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" name="5-Point Star 21"/>
          <p:cNvSpPr>
            <a:spLocks noChangeAspect="1"/>
          </p:cNvSpPr>
          <p:nvPr/>
        </p:nvSpPr>
        <p:spPr bwMode="auto">
          <a:xfrm>
            <a:off x="1676400" y="1600200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" name="5-Point Star 23"/>
          <p:cNvSpPr>
            <a:spLocks noChangeAspect="1"/>
          </p:cNvSpPr>
          <p:nvPr/>
        </p:nvSpPr>
        <p:spPr bwMode="auto">
          <a:xfrm>
            <a:off x="7162800" y="2743200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" name="5-Point Star 24"/>
          <p:cNvSpPr>
            <a:spLocks noChangeAspect="1"/>
          </p:cNvSpPr>
          <p:nvPr/>
        </p:nvSpPr>
        <p:spPr bwMode="auto">
          <a:xfrm>
            <a:off x="6781800" y="3205163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" name="5-Point Star 25"/>
          <p:cNvSpPr>
            <a:spLocks noChangeAspect="1"/>
          </p:cNvSpPr>
          <p:nvPr/>
        </p:nvSpPr>
        <p:spPr bwMode="auto">
          <a:xfrm>
            <a:off x="7405688" y="2409825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6" name="5-Point Star 35"/>
          <p:cNvSpPr>
            <a:spLocks noChangeAspect="1"/>
          </p:cNvSpPr>
          <p:nvPr/>
        </p:nvSpPr>
        <p:spPr bwMode="auto">
          <a:xfrm>
            <a:off x="4572000" y="4800600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" name="5-Point Star 37"/>
          <p:cNvSpPr>
            <a:spLocks noChangeAspect="1"/>
          </p:cNvSpPr>
          <p:nvPr/>
        </p:nvSpPr>
        <p:spPr bwMode="auto">
          <a:xfrm>
            <a:off x="1322388" y="5105400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" name="5-Point Star 38"/>
          <p:cNvSpPr>
            <a:spLocks noChangeAspect="1"/>
          </p:cNvSpPr>
          <p:nvPr/>
        </p:nvSpPr>
        <p:spPr bwMode="auto">
          <a:xfrm>
            <a:off x="1328738" y="5410200"/>
            <a:ext cx="228600" cy="2286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493" name="TextBox 39"/>
          <p:cNvSpPr txBox="1">
            <a:spLocks noChangeArrowheads="1"/>
          </p:cNvSpPr>
          <p:nvPr/>
        </p:nvSpPr>
        <p:spPr bwMode="auto">
          <a:xfrm>
            <a:off x="1652588" y="5035550"/>
            <a:ext cx="1395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Large Hub</a:t>
            </a:r>
          </a:p>
        </p:txBody>
      </p:sp>
      <p:sp>
        <p:nvSpPr>
          <p:cNvPr id="20494" name="TextBox 40"/>
          <p:cNvSpPr txBox="1">
            <a:spLocks noChangeArrowheads="1"/>
          </p:cNvSpPr>
          <p:nvPr/>
        </p:nvSpPr>
        <p:spPr bwMode="auto">
          <a:xfrm>
            <a:off x="1665288" y="5403850"/>
            <a:ext cx="1624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Medium Hub</a:t>
            </a:r>
          </a:p>
        </p:txBody>
      </p:sp>
      <p:sp>
        <p:nvSpPr>
          <p:cNvPr id="20495" name="TextBox 41"/>
          <p:cNvSpPr txBox="1">
            <a:spLocks noChangeArrowheads="1"/>
          </p:cNvSpPr>
          <p:nvPr/>
        </p:nvSpPr>
        <p:spPr bwMode="auto">
          <a:xfrm>
            <a:off x="3962400" y="5454650"/>
            <a:ext cx="472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  Site designated for field data collection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1614488" y="1547813"/>
            <a:ext cx="352425" cy="333375"/>
          </a:xfrm>
          <a:prstGeom prst="ellipse">
            <a:avLst/>
          </a:prstGeom>
          <a:noFill/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7343775" y="2355850"/>
            <a:ext cx="352425" cy="334963"/>
          </a:xfrm>
          <a:prstGeom prst="ellipse">
            <a:avLst/>
          </a:prstGeom>
          <a:noFill/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034088" y="2995613"/>
            <a:ext cx="352425" cy="333375"/>
          </a:xfrm>
          <a:prstGeom prst="ellipse">
            <a:avLst/>
          </a:prstGeom>
          <a:noFill/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204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188" y="3138488"/>
            <a:ext cx="3778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Oval 28"/>
          <p:cNvSpPr/>
          <p:nvPr/>
        </p:nvSpPr>
        <p:spPr bwMode="auto">
          <a:xfrm>
            <a:off x="3786188" y="5440363"/>
            <a:ext cx="352425" cy="333375"/>
          </a:xfrm>
          <a:prstGeom prst="ellipse">
            <a:avLst/>
          </a:prstGeom>
          <a:noFill/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0501" name="TextBox 36"/>
          <p:cNvSpPr txBox="1">
            <a:spLocks noChangeArrowheads="1"/>
          </p:cNvSpPr>
          <p:nvPr/>
        </p:nvSpPr>
        <p:spPr bwMode="auto">
          <a:xfrm>
            <a:off x="2001838" y="1600200"/>
            <a:ext cx="68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SEA</a:t>
            </a:r>
          </a:p>
        </p:txBody>
      </p:sp>
      <p:sp>
        <p:nvSpPr>
          <p:cNvPr id="20502" name="TextBox 36"/>
          <p:cNvSpPr txBox="1">
            <a:spLocks noChangeArrowheads="1"/>
          </p:cNvSpPr>
          <p:nvPr/>
        </p:nvSpPr>
        <p:spPr bwMode="auto">
          <a:xfrm>
            <a:off x="2667000" y="4086225"/>
            <a:ext cx="68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TUS</a:t>
            </a:r>
          </a:p>
        </p:txBody>
      </p:sp>
      <p:sp>
        <p:nvSpPr>
          <p:cNvPr id="20503" name="TextBox 36"/>
          <p:cNvSpPr txBox="1">
            <a:spLocks noChangeArrowheads="1"/>
          </p:cNvSpPr>
          <p:nvPr/>
        </p:nvSpPr>
        <p:spPr bwMode="auto">
          <a:xfrm>
            <a:off x="4330700" y="4495800"/>
            <a:ext cx="68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IAH</a:t>
            </a:r>
          </a:p>
        </p:txBody>
      </p:sp>
      <p:sp>
        <p:nvSpPr>
          <p:cNvPr id="20504" name="TextBox 36"/>
          <p:cNvSpPr txBox="1">
            <a:spLocks noChangeArrowheads="1"/>
          </p:cNvSpPr>
          <p:nvPr/>
        </p:nvSpPr>
        <p:spPr bwMode="auto">
          <a:xfrm>
            <a:off x="5638800" y="3276600"/>
            <a:ext cx="80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CMH</a:t>
            </a:r>
          </a:p>
        </p:txBody>
      </p:sp>
      <p:sp>
        <p:nvSpPr>
          <p:cNvPr id="20505" name="TextBox 36"/>
          <p:cNvSpPr txBox="1">
            <a:spLocks noChangeArrowheads="1"/>
          </p:cNvSpPr>
          <p:nvPr/>
        </p:nvSpPr>
        <p:spPr bwMode="auto">
          <a:xfrm>
            <a:off x="6424613" y="3433763"/>
            <a:ext cx="68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IAD</a:t>
            </a:r>
          </a:p>
        </p:txBody>
      </p:sp>
      <p:sp>
        <p:nvSpPr>
          <p:cNvPr id="20506" name="TextBox 36"/>
          <p:cNvSpPr txBox="1">
            <a:spLocks noChangeArrowheads="1"/>
          </p:cNvSpPr>
          <p:nvPr/>
        </p:nvSpPr>
        <p:spPr bwMode="auto">
          <a:xfrm>
            <a:off x="7315200" y="2857500"/>
            <a:ext cx="68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LGA</a:t>
            </a:r>
          </a:p>
        </p:txBody>
      </p:sp>
      <p:sp>
        <p:nvSpPr>
          <p:cNvPr id="20507" name="TextBox 36"/>
          <p:cNvSpPr txBox="1">
            <a:spLocks noChangeArrowheads="1"/>
          </p:cNvSpPr>
          <p:nvPr/>
        </p:nvSpPr>
        <p:spPr bwMode="auto">
          <a:xfrm>
            <a:off x="6786563" y="2279650"/>
            <a:ext cx="68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BOS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25,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1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Year 2 Airport Locations</a:t>
            </a:r>
          </a:p>
        </p:txBody>
      </p:sp>
      <p:pic>
        <p:nvPicPr>
          <p:cNvPr id="21507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400" y="1143000"/>
            <a:ext cx="7251700" cy="4876800"/>
          </a:xfrm>
        </p:spPr>
      </p:pic>
      <p:sp>
        <p:nvSpPr>
          <p:cNvPr id="14" name="5-Point Star 13"/>
          <p:cNvSpPr>
            <a:spLocks noChangeAspect="1"/>
          </p:cNvSpPr>
          <p:nvPr/>
        </p:nvSpPr>
        <p:spPr bwMode="auto">
          <a:xfrm>
            <a:off x="5715000" y="3128963"/>
            <a:ext cx="228600" cy="2286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20" name="5-Point Star 19"/>
          <p:cNvSpPr>
            <a:spLocks noChangeAspect="1"/>
          </p:cNvSpPr>
          <p:nvPr/>
        </p:nvSpPr>
        <p:spPr bwMode="auto">
          <a:xfrm>
            <a:off x="6597650" y="3668713"/>
            <a:ext cx="228600" cy="228600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22" name="5-Point Star 21"/>
          <p:cNvSpPr>
            <a:spLocks noChangeAspect="1"/>
          </p:cNvSpPr>
          <p:nvPr/>
        </p:nvSpPr>
        <p:spPr bwMode="auto">
          <a:xfrm>
            <a:off x="1562100" y="3783013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24" name="5-Point Star 23"/>
          <p:cNvSpPr>
            <a:spLocks noChangeAspect="1"/>
          </p:cNvSpPr>
          <p:nvPr/>
        </p:nvSpPr>
        <p:spPr bwMode="auto">
          <a:xfrm>
            <a:off x="5410200" y="2857500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25" name="5-Point Star 24"/>
          <p:cNvSpPr>
            <a:spLocks noChangeAspect="1"/>
          </p:cNvSpPr>
          <p:nvPr/>
        </p:nvSpPr>
        <p:spPr bwMode="auto">
          <a:xfrm>
            <a:off x="6870700" y="3179763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26" name="5-Point Star 25"/>
          <p:cNvSpPr>
            <a:spLocks noChangeAspect="1"/>
          </p:cNvSpPr>
          <p:nvPr/>
        </p:nvSpPr>
        <p:spPr bwMode="auto">
          <a:xfrm>
            <a:off x="6923088" y="3119438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21514" name="TextBox 14"/>
          <p:cNvSpPr txBox="1">
            <a:spLocks noChangeArrowheads="1"/>
          </p:cNvSpPr>
          <p:nvPr/>
        </p:nvSpPr>
        <p:spPr bwMode="auto">
          <a:xfrm>
            <a:off x="1665288" y="3643313"/>
            <a:ext cx="811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LAX</a:t>
            </a:r>
          </a:p>
        </p:txBody>
      </p:sp>
      <p:sp>
        <p:nvSpPr>
          <p:cNvPr id="21515" name="TextBox 27"/>
          <p:cNvSpPr txBox="1">
            <a:spLocks noChangeArrowheads="1"/>
          </p:cNvSpPr>
          <p:nvPr/>
        </p:nvSpPr>
        <p:spPr bwMode="auto">
          <a:xfrm>
            <a:off x="4724400" y="2798763"/>
            <a:ext cx="800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ORD</a:t>
            </a:r>
          </a:p>
        </p:txBody>
      </p:sp>
      <p:sp>
        <p:nvSpPr>
          <p:cNvPr id="21516" name="TextBox 28"/>
          <p:cNvSpPr txBox="1">
            <a:spLocks noChangeArrowheads="1"/>
          </p:cNvSpPr>
          <p:nvPr/>
        </p:nvSpPr>
        <p:spPr bwMode="auto">
          <a:xfrm>
            <a:off x="7151688" y="3128963"/>
            <a:ext cx="804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BWI</a:t>
            </a:r>
          </a:p>
        </p:txBody>
      </p:sp>
      <p:sp>
        <p:nvSpPr>
          <p:cNvPr id="21517" name="TextBox 30"/>
          <p:cNvSpPr txBox="1">
            <a:spLocks noChangeArrowheads="1"/>
          </p:cNvSpPr>
          <p:nvPr/>
        </p:nvSpPr>
        <p:spPr bwMode="auto">
          <a:xfrm>
            <a:off x="6807200" y="3643313"/>
            <a:ext cx="792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GSO</a:t>
            </a:r>
          </a:p>
        </p:txBody>
      </p:sp>
      <p:sp>
        <p:nvSpPr>
          <p:cNvPr id="21518" name="TextBox 31"/>
          <p:cNvSpPr txBox="1">
            <a:spLocks noChangeArrowheads="1"/>
          </p:cNvSpPr>
          <p:nvPr/>
        </p:nvSpPr>
        <p:spPr bwMode="auto">
          <a:xfrm>
            <a:off x="5856288" y="2935288"/>
            <a:ext cx="936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IND</a:t>
            </a:r>
          </a:p>
        </p:txBody>
      </p:sp>
      <p:sp>
        <p:nvSpPr>
          <p:cNvPr id="21519" name="TextBox 34"/>
          <p:cNvSpPr txBox="1">
            <a:spLocks noChangeArrowheads="1"/>
          </p:cNvSpPr>
          <p:nvPr/>
        </p:nvSpPr>
        <p:spPr bwMode="auto">
          <a:xfrm>
            <a:off x="6324600" y="3257550"/>
            <a:ext cx="774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DCA</a:t>
            </a:r>
          </a:p>
        </p:txBody>
      </p:sp>
      <p:sp>
        <p:nvSpPr>
          <p:cNvPr id="36" name="5-Point Star 35"/>
          <p:cNvSpPr>
            <a:spLocks noChangeAspect="1"/>
          </p:cNvSpPr>
          <p:nvPr/>
        </p:nvSpPr>
        <p:spPr bwMode="auto">
          <a:xfrm>
            <a:off x="6548438" y="4895850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21521" name="TextBox 36"/>
          <p:cNvSpPr txBox="1">
            <a:spLocks noChangeArrowheads="1"/>
          </p:cNvSpPr>
          <p:nvPr/>
        </p:nvSpPr>
        <p:spPr bwMode="auto">
          <a:xfrm>
            <a:off x="6578600" y="4679950"/>
            <a:ext cx="811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MCO</a:t>
            </a:r>
          </a:p>
        </p:txBody>
      </p:sp>
      <p:sp>
        <p:nvSpPr>
          <p:cNvPr id="38" name="5-Point Star 37"/>
          <p:cNvSpPr>
            <a:spLocks noChangeAspect="1"/>
          </p:cNvSpPr>
          <p:nvPr/>
        </p:nvSpPr>
        <p:spPr bwMode="auto">
          <a:xfrm>
            <a:off x="1322388" y="5105400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39" name="5-Point Star 38"/>
          <p:cNvSpPr>
            <a:spLocks noChangeAspect="1"/>
          </p:cNvSpPr>
          <p:nvPr/>
        </p:nvSpPr>
        <p:spPr bwMode="auto">
          <a:xfrm>
            <a:off x="1328738" y="5410200"/>
            <a:ext cx="228600" cy="2286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21524" name="TextBox 39"/>
          <p:cNvSpPr txBox="1">
            <a:spLocks noChangeArrowheads="1"/>
          </p:cNvSpPr>
          <p:nvPr/>
        </p:nvSpPr>
        <p:spPr bwMode="auto">
          <a:xfrm>
            <a:off x="1652588" y="5035550"/>
            <a:ext cx="1395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Large Hub</a:t>
            </a:r>
          </a:p>
        </p:txBody>
      </p:sp>
      <p:sp>
        <p:nvSpPr>
          <p:cNvPr id="21525" name="TextBox 40"/>
          <p:cNvSpPr txBox="1">
            <a:spLocks noChangeArrowheads="1"/>
          </p:cNvSpPr>
          <p:nvPr/>
        </p:nvSpPr>
        <p:spPr bwMode="auto">
          <a:xfrm>
            <a:off x="1665288" y="5368925"/>
            <a:ext cx="1624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Medium Hub</a:t>
            </a:r>
          </a:p>
        </p:txBody>
      </p:sp>
      <p:sp>
        <p:nvSpPr>
          <p:cNvPr id="21526" name="TextBox 41"/>
          <p:cNvSpPr txBox="1">
            <a:spLocks noChangeArrowheads="1"/>
          </p:cNvSpPr>
          <p:nvPr/>
        </p:nvSpPr>
        <p:spPr bwMode="auto">
          <a:xfrm>
            <a:off x="3962400" y="5454650"/>
            <a:ext cx="472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Site designated for field data collection</a:t>
            </a:r>
          </a:p>
        </p:txBody>
      </p:sp>
      <p:sp>
        <p:nvSpPr>
          <p:cNvPr id="23" name="5-Point Star 22"/>
          <p:cNvSpPr>
            <a:spLocks noChangeAspect="1"/>
          </p:cNvSpPr>
          <p:nvPr/>
        </p:nvSpPr>
        <p:spPr bwMode="auto">
          <a:xfrm>
            <a:off x="1271588" y="3162300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21528" name="TextBox 36"/>
          <p:cNvSpPr txBox="1">
            <a:spLocks noChangeArrowheads="1"/>
          </p:cNvSpPr>
          <p:nvPr/>
        </p:nvSpPr>
        <p:spPr bwMode="auto">
          <a:xfrm>
            <a:off x="1530350" y="3119438"/>
            <a:ext cx="68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SFO</a:t>
            </a:r>
          </a:p>
        </p:txBody>
      </p:sp>
      <p:sp>
        <p:nvSpPr>
          <p:cNvPr id="28" name="5-Point Star 27"/>
          <p:cNvSpPr>
            <a:spLocks noChangeAspect="1"/>
          </p:cNvSpPr>
          <p:nvPr/>
        </p:nvSpPr>
        <p:spPr bwMode="auto">
          <a:xfrm>
            <a:off x="1335088" y="5740400"/>
            <a:ext cx="228600" cy="228600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21530" name="TextBox 40"/>
          <p:cNvSpPr txBox="1">
            <a:spLocks noChangeArrowheads="1"/>
          </p:cNvSpPr>
          <p:nvPr/>
        </p:nvSpPr>
        <p:spPr bwMode="auto">
          <a:xfrm>
            <a:off x="1665288" y="5718175"/>
            <a:ext cx="1624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Small Hub</a:t>
            </a:r>
          </a:p>
        </p:txBody>
      </p:sp>
      <p:sp>
        <p:nvSpPr>
          <p:cNvPr id="30" name="Oval 29"/>
          <p:cNvSpPr/>
          <p:nvPr/>
        </p:nvSpPr>
        <p:spPr bwMode="auto">
          <a:xfrm>
            <a:off x="6535738" y="3625850"/>
            <a:ext cx="352425" cy="333375"/>
          </a:xfrm>
          <a:prstGeom prst="ellipse">
            <a:avLst/>
          </a:prstGeom>
          <a:noFill/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5348288" y="2816225"/>
            <a:ext cx="352425" cy="334963"/>
          </a:xfrm>
          <a:prstGeom prst="ellipse">
            <a:avLst/>
          </a:prstGeom>
          <a:noFill/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5653088" y="3095625"/>
            <a:ext cx="352425" cy="333375"/>
          </a:xfrm>
          <a:prstGeom prst="ellipse">
            <a:avLst/>
          </a:prstGeom>
          <a:noFill/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858000" y="3049588"/>
            <a:ext cx="352425" cy="334962"/>
          </a:xfrm>
          <a:prstGeom prst="ellipse">
            <a:avLst/>
          </a:prstGeom>
          <a:noFill/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3786188" y="5472113"/>
            <a:ext cx="352425" cy="333375"/>
          </a:xfrm>
          <a:prstGeom prst="ellipse">
            <a:avLst/>
          </a:prstGeom>
          <a:noFill/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25,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97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871D2C-E668-4FC3-9AB7-EBCACEA32476}"/>
</file>

<file path=customXml/itemProps2.xml><?xml version="1.0" encoding="utf-8"?>
<ds:datastoreItem xmlns:ds="http://schemas.openxmlformats.org/officeDocument/2006/customXml" ds:itemID="{BA0C881A-6FC5-4779-9152-E20B61EEBDF0}"/>
</file>

<file path=customXml/itemProps3.xml><?xml version="1.0" encoding="utf-8"?>
<ds:datastoreItem xmlns:ds="http://schemas.openxmlformats.org/officeDocument/2006/customXml" ds:itemID="{75AE73D0-34C6-4B43-979F-77E503B52FA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7208</TotalTime>
  <Words>1951</Words>
  <Application>Microsoft Office PowerPoint</Application>
  <PresentationFormat>On-screen Show (4:3)</PresentationFormat>
  <Paragraphs>542</Paragraphs>
  <Slides>26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1_Custom Design</vt:lpstr>
      <vt:lpstr>2_Custom Design</vt:lpstr>
      <vt:lpstr>Document</vt:lpstr>
      <vt:lpstr>Worksheet</vt:lpstr>
      <vt:lpstr>Equation</vt:lpstr>
      <vt:lpstr>40-Year Design Life Initiative (Updates)</vt:lpstr>
      <vt:lpstr>Pavement Design and Evaluation  (RPD 145)</vt:lpstr>
      <vt:lpstr>Project:  Doubling Pavement Life to 40 Years</vt:lpstr>
      <vt:lpstr>40-Year Pavement Life Extension</vt:lpstr>
      <vt:lpstr>Runway Data Collection</vt:lpstr>
      <vt:lpstr>Updated Runway List</vt:lpstr>
      <vt:lpstr>RUNWAYS FOR DATA COLLECTION - PHASE III</vt:lpstr>
      <vt:lpstr>Year 1 Airport Locations</vt:lpstr>
      <vt:lpstr>Year 2 Airport Locations</vt:lpstr>
      <vt:lpstr>Year 3 Airport Locations</vt:lpstr>
      <vt:lpstr>40-Year Life –  Runway Data Collection</vt:lpstr>
      <vt:lpstr>FAA PAVEAIR Implementation</vt:lpstr>
      <vt:lpstr>PA40 – PAVEAIR Databases</vt:lpstr>
      <vt:lpstr>PA40 Organization Concept</vt:lpstr>
      <vt:lpstr>PA40 – Current Work</vt:lpstr>
      <vt:lpstr>Profile Data in PA40 (GSO)</vt:lpstr>
      <vt:lpstr>FWD Data in PA40 (GSO)</vt:lpstr>
      <vt:lpstr>Lab Test Data in PA40 (GSO)</vt:lpstr>
      <vt:lpstr>Traffic Data in PA40</vt:lpstr>
      <vt:lpstr>Accessing ASDE-X Data via the NPN</vt:lpstr>
      <vt:lpstr>Developing New Performance Models</vt:lpstr>
      <vt:lpstr>Distress Level Formulation</vt:lpstr>
      <vt:lpstr>Distress Level, End of Life, and LCCA</vt:lpstr>
      <vt:lpstr>Definition of Airport Pavement Failure</vt:lpstr>
      <vt:lpstr>Flowchart</vt:lpstr>
      <vt:lpstr>2015-16 R&amp;D Plans</vt:lpstr>
    </vt:vector>
  </TitlesOfParts>
  <Company>FAA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Brill, David (FAA)</cp:lastModifiedBy>
  <cp:revision>248</cp:revision>
  <cp:lastPrinted>2015-03-20T14:26:48Z</cp:lastPrinted>
  <dcterms:created xsi:type="dcterms:W3CDTF">2005-01-28T20:32:53Z</dcterms:created>
  <dcterms:modified xsi:type="dcterms:W3CDTF">2015-08-24T13:57:37Z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