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6"/>
  </p:notesMasterIdLst>
  <p:handoutMasterIdLst>
    <p:handoutMasterId r:id="rId17"/>
  </p:handoutMasterIdLst>
  <p:sldIdLst>
    <p:sldId id="256" r:id="rId3"/>
    <p:sldId id="507" r:id="rId4"/>
    <p:sldId id="534" r:id="rId5"/>
    <p:sldId id="568" r:id="rId6"/>
    <p:sldId id="569" r:id="rId7"/>
    <p:sldId id="570" r:id="rId8"/>
    <p:sldId id="571" r:id="rId9"/>
    <p:sldId id="572" r:id="rId10"/>
    <p:sldId id="573" r:id="rId11"/>
    <p:sldId id="574" r:id="rId12"/>
    <p:sldId id="575" r:id="rId13"/>
    <p:sldId id="576" r:id="rId14"/>
    <p:sldId id="441" r:id="rId15"/>
  </p:sldIdLst>
  <p:sldSz cx="9144000" cy="6858000" type="screen4x3"/>
  <p:notesSz cx="7010400" cy="92964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172977"/>
    <a:srgbClr val="CC0000"/>
    <a:srgbClr val="00CC00"/>
    <a:srgbClr val="3333FF"/>
    <a:srgbClr val="FFFF00"/>
    <a:srgbClr val="101C50"/>
    <a:srgbClr val="FF0000"/>
    <a:srgbClr val="1E2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6" autoAdjust="0"/>
    <p:restoredTop sz="92238" autoAdjust="0"/>
  </p:normalViewPr>
  <p:slideViewPr>
    <p:cSldViewPr showGuides="1">
      <p:cViewPr varScale="1">
        <p:scale>
          <a:sx n="109" d="100"/>
          <a:sy n="109" d="100"/>
        </p:scale>
        <p:origin x="-1824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9A3E8F-6F24-4E36-B60D-BBA161218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28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1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AutoShape 2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AutoShape 3"/>
          <p:cNvSpPr>
            <a:spLocks noChangeArrowheads="1"/>
          </p:cNvSpPr>
          <p:nvPr/>
        </p:nvSpPr>
        <p:spPr bwMode="auto">
          <a:xfrm>
            <a:off x="0" y="0"/>
            <a:ext cx="7012023" cy="92979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AutoShape 4"/>
          <p:cNvSpPr>
            <a:spLocks noChangeArrowheads="1"/>
          </p:cNvSpPr>
          <p:nvPr/>
        </p:nvSpPr>
        <p:spPr bwMode="auto">
          <a:xfrm>
            <a:off x="0" y="0"/>
            <a:ext cx="7012023" cy="92979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32972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80" tIns="45360" rIns="91080" bIns="45360" numCol="1" anchor="t" anchorCtr="0" compatLnSpc="1">
            <a:prstTxWarp prst="textNoShape">
              <a:avLst/>
            </a:prstTxWarp>
          </a:bodyPr>
          <a:lstStyle>
            <a:lvl1pPr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3972560" y="0"/>
            <a:ext cx="3032972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80" tIns="45360" rIns="91080" bIns="45360" numCol="1" anchor="t" anchorCtr="0" compatLnSpc="1">
            <a:prstTxWarp prst="textNoShape">
              <a:avLst/>
            </a:prstTxWarp>
          </a:bodyPr>
          <a:lstStyle>
            <a:lvl1pPr algn="r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4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696913"/>
            <a:ext cx="4638675" cy="3479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0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934720" y="4416425"/>
            <a:ext cx="5136092" cy="417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80" tIns="45360" rIns="91080" bIns="4536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0" y="8834439"/>
            <a:ext cx="3032972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80" tIns="45360" rIns="91080" bIns="45360" numCol="1" anchor="b" anchorCtr="0" compatLnSpc="1">
            <a:prstTxWarp prst="textNoShape">
              <a:avLst/>
            </a:prstTxWarp>
          </a:bodyPr>
          <a:lstStyle>
            <a:lvl1pPr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972560" y="8834439"/>
            <a:ext cx="3032972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80" tIns="45360" rIns="91080" bIns="45360" numCol="1" anchor="b" anchorCtr="0" compatLnSpc="1">
            <a:prstTxWarp prst="textNoShape">
              <a:avLst/>
            </a:prstTxWarp>
          </a:bodyPr>
          <a:lstStyle>
            <a:lvl1pPr algn="r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DD159BF-E751-4496-ADBB-65A197284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82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1F428C8-47D0-47DF-8929-9DF9C86BB2C0}" type="slidenum">
              <a:rPr 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1131077" y="696913"/>
            <a:ext cx="4753116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096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34721" y="4416426"/>
            <a:ext cx="5137714" cy="41814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Reducing the likelihood of wildlife collisions with aircraft is a multi-faceted challenge addressed by efforts depicted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DD159BF-E751-4496-ADBB-65A197284F7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45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B0FC945-F5D1-412A-9A97-3B13A50B6AB8}" type="slidenum">
              <a:rPr lang="en-US" sz="1200">
                <a:solidFill>
                  <a:srgbClr val="000000"/>
                </a:solidFill>
              </a:rPr>
              <a:pPr eaLnBrk="1" hangingPunct="1"/>
              <a:t>13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6B377-E331-4535-907D-0336B86F9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8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676FE-6235-4331-A35C-B69771EB4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8625" y="295275"/>
            <a:ext cx="2116138" cy="5597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95275"/>
            <a:ext cx="6197600" cy="5597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CD856-A9D8-495C-BC87-F70613F3F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48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63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93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6610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67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34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10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431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686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C8171-7B10-4481-AEC5-8542349D9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54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07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19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312738"/>
            <a:ext cx="2057400" cy="5811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6088" y="312738"/>
            <a:ext cx="6024562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82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312738"/>
            <a:ext cx="4976812" cy="13890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8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5446F-4D08-4DC3-97E7-4C1E33E85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4938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2638" y="1508125"/>
            <a:ext cx="394652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07C6D-85D4-4D71-A29F-59FDE4C25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98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B2D5F-28F7-4F1B-9EFE-EB7977496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7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A8DCC-447B-4B76-B3C7-2720EDC87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4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A781B-EADE-4FD8-8D43-BAEF00A25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1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61475-431E-4863-8702-8EEF9562D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58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E615C-0003-40E4-96B6-27DAFBBCA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8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295275"/>
            <a:ext cx="8466138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43863" cy="43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892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5B3582B-2037-4E72-914C-1FA0CE194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360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r">
              <a:buClr>
                <a:srgbClr val="FFFFFF"/>
              </a:buClr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85FA304-1557-4027-A6A4-AE9BD4DFC8C9}" type="slidenum">
              <a:rPr lang="en-US" sz="1200" b="1">
                <a:solidFill>
                  <a:srgbClr val="FFFFFF"/>
                </a:solidFill>
                <a:latin typeface="Arial" charset="0"/>
              </a:rPr>
              <a:pPr algn="r">
                <a:buClr>
                  <a:srgbClr val="FFFFFF"/>
                </a:buClr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‹#›</a:t>
            </a:fld>
            <a:endParaRPr lang="en-US" sz="1200" b="1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1033" name="Group 8"/>
          <p:cNvGrpSpPr>
            <a:grpSpLocks/>
          </p:cNvGrpSpPr>
          <p:nvPr/>
        </p:nvGrpSpPr>
        <p:grpSpPr bwMode="auto">
          <a:xfrm>
            <a:off x="5708650" y="6124575"/>
            <a:ext cx="2039938" cy="658813"/>
            <a:chOff x="3596" y="3858"/>
            <a:chExt cx="1285" cy="415"/>
          </a:xfrm>
        </p:grpSpPr>
        <p:pic>
          <p:nvPicPr>
            <p:cNvPr id="3" name="Picture 9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8"/>
              <a:ext cx="416" cy="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14334" t="3732" r="14973" b="4561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4024" y="3947"/>
              <a:ext cx="858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5000"/>
                </a:lnSpc>
                <a:buClr>
                  <a:srgbClr val="FFFFFF"/>
                </a:buClr>
                <a:buFont typeface="Arial" pitchFamily="34" charset="0"/>
                <a:buNone/>
                <a:defRPr/>
              </a:pPr>
              <a:r>
                <a:rPr lang="en-US" sz="1200" b="1" smtClean="0">
                  <a:solidFill>
                    <a:srgbClr val="FFFFFF"/>
                  </a:solidFill>
                  <a:latin typeface="Arial" pitchFamily="34" charset="0"/>
                </a:rPr>
                <a:t>Federal Aviation</a:t>
              </a:r>
            </a:p>
            <a:p>
              <a:pPr>
                <a:lnSpc>
                  <a:spcPct val="85000"/>
                </a:lnSpc>
                <a:buClr>
                  <a:srgbClr val="FFFFFF"/>
                </a:buClr>
                <a:buFont typeface="Arial" pitchFamily="34" charset="0"/>
                <a:buNone/>
                <a:defRPr/>
              </a:pPr>
              <a:r>
                <a:rPr lang="en-US" sz="1200" b="1" smtClean="0">
                  <a:solidFill>
                    <a:srgbClr val="FFFFFF"/>
                  </a:solidFill>
                  <a:latin typeface="Arial" pitchFamily="34" charset="0"/>
                </a:rPr>
                <a:t>Administration</a:t>
              </a:r>
            </a:p>
          </p:txBody>
        </p:sp>
      </p:grp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449263" y="6205538"/>
            <a:ext cx="47847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750"/>
              </a:spcBef>
              <a:buClr>
                <a:srgbClr val="C0C0C0"/>
              </a:buClr>
              <a:buFont typeface="Arial" pitchFamily="34" charset="0"/>
              <a:buNone/>
              <a:defRPr/>
            </a:pPr>
            <a:r>
              <a:rPr lang="en-US" sz="1200" b="1" smtClean="0">
                <a:solidFill>
                  <a:srgbClr val="C0C0C0"/>
                </a:solidFill>
                <a:latin typeface="Arial" pitchFamily="34" charset="0"/>
              </a:rPr>
              <a:t>FAA Airport Safety R&amp;D</a:t>
            </a: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441325" y="6384925"/>
            <a:ext cx="3740150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750"/>
              </a:spcBef>
              <a:buClr>
                <a:srgbClr val="C0C0C0"/>
              </a:buClr>
              <a:buFont typeface="Arial" pitchFamily="34" charset="0"/>
              <a:buNone/>
              <a:defRPr/>
            </a:pPr>
            <a:r>
              <a:rPr lang="en-US" sz="1200" dirty="0" smtClean="0">
                <a:solidFill>
                  <a:srgbClr val="C0C0C0"/>
                </a:solidFill>
                <a:latin typeface="Arial" pitchFamily="34" charset="0"/>
              </a:rPr>
              <a:t>August 13,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1D2F68"/>
        </a:buClr>
        <a:buSzPct val="100000"/>
        <a:buFont typeface="Arial" charset="0"/>
        <a:defRPr sz="3200" b="1">
          <a:solidFill>
            <a:srgbClr val="1D2F68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1D2F68"/>
        </a:buClr>
        <a:buSzPct val="100000"/>
        <a:buFont typeface="Arial" charset="0"/>
        <a:defRPr sz="3200" b="1">
          <a:solidFill>
            <a:srgbClr val="1D2F68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1D2F68"/>
        </a:buClr>
        <a:buSzPct val="100000"/>
        <a:buFont typeface="Arial" charset="0"/>
        <a:defRPr sz="3200" b="1">
          <a:solidFill>
            <a:srgbClr val="1D2F68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1D2F68"/>
        </a:buClr>
        <a:buSzPct val="100000"/>
        <a:buFont typeface="Arial" charset="0"/>
        <a:defRPr sz="3200" b="1">
          <a:solidFill>
            <a:srgbClr val="1D2F68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1D2F68"/>
        </a:buClr>
        <a:buSzPct val="100000"/>
        <a:buFont typeface="Arial" charset="0"/>
        <a:defRPr sz="3200" b="1">
          <a:solidFill>
            <a:srgbClr val="1D2F68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buClr>
          <a:srgbClr val="1D2F68"/>
        </a:buClr>
        <a:buSzPct val="100000"/>
        <a:buFont typeface="Arial" pitchFamily="34" charset="0"/>
        <a:defRPr sz="3200" b="1">
          <a:solidFill>
            <a:srgbClr val="1D2F68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buClr>
          <a:srgbClr val="1D2F68"/>
        </a:buClr>
        <a:buSzPct val="100000"/>
        <a:buFont typeface="Arial" pitchFamily="34" charset="0"/>
        <a:defRPr sz="3200" b="1">
          <a:solidFill>
            <a:srgbClr val="1D2F68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buClr>
          <a:srgbClr val="1D2F68"/>
        </a:buClr>
        <a:buSzPct val="100000"/>
        <a:buFont typeface="Arial" pitchFamily="34" charset="0"/>
        <a:defRPr sz="3200" b="1">
          <a:solidFill>
            <a:srgbClr val="1D2F68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buClr>
          <a:srgbClr val="1D2F68"/>
        </a:buClr>
        <a:buSzPct val="100000"/>
        <a:buFont typeface="Arial" pitchFamily="34" charset="0"/>
        <a:defRPr sz="3200" b="1">
          <a:solidFill>
            <a:srgbClr val="1D2F68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36550" indent="-3365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36600" indent="-2794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16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6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16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16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16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312738"/>
            <a:ext cx="4976812" cy="138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27038" y="4497388"/>
            <a:ext cx="4822825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000"/>
              </a:spcBef>
              <a:buClr>
                <a:srgbClr val="FFFFFF"/>
              </a:buClr>
              <a:buFont typeface="Arial" pitchFamily="34" charset="0"/>
              <a:buNone/>
              <a:defRPr/>
            </a:pPr>
            <a:r>
              <a:rPr lang="en-US" sz="1600" smtClean="0">
                <a:solidFill>
                  <a:srgbClr val="FFFFFF"/>
                </a:solidFill>
                <a:latin typeface="Arial" pitchFamily="34" charset="0"/>
              </a:rPr>
              <a:t>Presented to:</a:t>
            </a:r>
          </a:p>
          <a:p>
            <a:pPr>
              <a:spcBef>
                <a:spcPts val="1000"/>
              </a:spcBef>
              <a:buClr>
                <a:srgbClr val="FFFFFF"/>
              </a:buClr>
              <a:buFont typeface="Arial" pitchFamily="34" charset="0"/>
              <a:buNone/>
              <a:defRPr/>
            </a:pPr>
            <a:r>
              <a:rPr lang="en-US" sz="1600" smtClean="0">
                <a:solidFill>
                  <a:srgbClr val="FFFFFF"/>
                </a:solidFill>
                <a:latin typeface="Arial" pitchFamily="34" charset="0"/>
              </a:rPr>
              <a:t>By:</a:t>
            </a:r>
          </a:p>
          <a:p>
            <a:pPr>
              <a:spcBef>
                <a:spcPts val="1000"/>
              </a:spcBef>
              <a:buClr>
                <a:srgbClr val="FFFFFF"/>
              </a:buClr>
              <a:buFont typeface="Arial" pitchFamily="34" charset="0"/>
              <a:buNone/>
              <a:defRPr/>
            </a:pPr>
            <a:endParaRPr lang="en-US" sz="1600" smtClean="0">
              <a:solidFill>
                <a:srgbClr val="FFFFFF"/>
              </a:solidFill>
              <a:latin typeface="Arial" pitchFamily="34" charset="0"/>
            </a:endParaRPr>
          </a:p>
          <a:p>
            <a:pPr>
              <a:spcBef>
                <a:spcPts val="1000"/>
              </a:spcBef>
              <a:buClr>
                <a:srgbClr val="FFFFFF"/>
              </a:buClr>
              <a:buFont typeface="Arial" pitchFamily="34" charset="0"/>
              <a:buNone/>
              <a:defRPr/>
            </a:pPr>
            <a:r>
              <a:rPr lang="en-US" sz="1600" smtClean="0">
                <a:solidFill>
                  <a:srgbClr val="FFFFFF"/>
                </a:solidFill>
                <a:latin typeface="Arial" pitchFamily="34" charset="0"/>
              </a:rPr>
              <a:t>Date:</a:t>
            </a:r>
          </a:p>
        </p:txBody>
      </p:sp>
      <p:grpSp>
        <p:nvGrpSpPr>
          <p:cNvPr id="2053" name="Group 4"/>
          <p:cNvGrpSpPr>
            <a:grpSpLocks/>
          </p:cNvGrpSpPr>
          <p:nvPr/>
        </p:nvGrpSpPr>
        <p:grpSpPr bwMode="auto">
          <a:xfrm>
            <a:off x="5873750" y="269875"/>
            <a:ext cx="2886075" cy="908050"/>
            <a:chOff x="3700" y="170"/>
            <a:chExt cx="1818" cy="572"/>
          </a:xfrm>
        </p:grpSpPr>
        <p:pic>
          <p:nvPicPr>
            <p:cNvPr id="2055" name="Picture 5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170"/>
              <a:ext cx="573" cy="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14334" t="3732" r="14973" b="4561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" name="Text Box 6"/>
            <p:cNvSpPr txBox="1">
              <a:spLocks noChangeArrowheads="1"/>
            </p:cNvSpPr>
            <p:nvPr/>
          </p:nvSpPr>
          <p:spPr bwMode="auto">
            <a:xfrm>
              <a:off x="4291" y="288"/>
              <a:ext cx="1228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5000"/>
                </a:lnSpc>
                <a:buClr>
                  <a:srgbClr val="FFFFFF"/>
                </a:buClr>
                <a:buFont typeface="Arial" pitchFamily="34" charset="0"/>
                <a:buNone/>
                <a:defRPr/>
              </a:pPr>
              <a:r>
                <a:rPr lang="en-US" sz="1800" b="1" smtClean="0">
                  <a:solidFill>
                    <a:srgbClr val="FFFFFF"/>
                  </a:solidFill>
                  <a:latin typeface="Arial" pitchFamily="34" charset="0"/>
                </a:rPr>
                <a:t>Federal Aviation</a:t>
              </a:r>
            </a:p>
            <a:p>
              <a:pPr>
                <a:lnSpc>
                  <a:spcPct val="85000"/>
                </a:lnSpc>
                <a:buClr>
                  <a:srgbClr val="FFFFFF"/>
                </a:buClr>
                <a:buFont typeface="Arial" pitchFamily="34" charset="0"/>
                <a:buNone/>
                <a:defRPr/>
              </a:pPr>
              <a:r>
                <a:rPr lang="en-US" sz="1800" b="1" smtClean="0">
                  <a:solidFill>
                    <a:srgbClr val="FFFFFF"/>
                  </a:solidFill>
                  <a:latin typeface="Arial" pitchFamily="34" charset="0"/>
                </a:rPr>
                <a:t>Administration</a:t>
              </a:r>
            </a:p>
          </p:txBody>
        </p:sp>
      </p:grpSp>
      <p:sp>
        <p:nvSpPr>
          <p:cNvPr id="205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3250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1D2F68"/>
        </a:buClr>
        <a:buSzPct val="100000"/>
        <a:buFont typeface="Arial" charset="0"/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1D2F68"/>
        </a:buClr>
        <a:buSzPct val="100000"/>
        <a:buFont typeface="Arial" charset="0"/>
        <a:defRPr sz="4000" b="1">
          <a:solidFill>
            <a:srgbClr val="1D2F68"/>
          </a:solidFill>
          <a:latin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1D2F68"/>
        </a:buClr>
        <a:buSzPct val="100000"/>
        <a:buFont typeface="Arial" charset="0"/>
        <a:defRPr sz="4000" b="1">
          <a:solidFill>
            <a:srgbClr val="1D2F68"/>
          </a:solidFill>
          <a:latin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1D2F68"/>
        </a:buClr>
        <a:buSzPct val="100000"/>
        <a:buFont typeface="Arial" charset="0"/>
        <a:defRPr sz="4000" b="1">
          <a:solidFill>
            <a:srgbClr val="1D2F68"/>
          </a:solidFill>
          <a:latin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1D2F68"/>
        </a:buClr>
        <a:buSzPct val="100000"/>
        <a:buFont typeface="Arial" charset="0"/>
        <a:defRPr sz="4000" b="1">
          <a:solidFill>
            <a:srgbClr val="1D2F68"/>
          </a:solidFill>
          <a:latin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buClr>
          <a:srgbClr val="1D2F68"/>
        </a:buClr>
        <a:buSzPct val="100000"/>
        <a:buFont typeface="Arial" pitchFamily="34" charset="0"/>
        <a:defRPr sz="4000" b="1">
          <a:solidFill>
            <a:srgbClr val="1D2F68"/>
          </a:solidFill>
          <a:latin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buClr>
          <a:srgbClr val="1D2F68"/>
        </a:buClr>
        <a:buSzPct val="100000"/>
        <a:buFont typeface="Arial" pitchFamily="34" charset="0"/>
        <a:defRPr sz="4000" b="1">
          <a:solidFill>
            <a:srgbClr val="1D2F68"/>
          </a:solidFill>
          <a:latin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buClr>
          <a:srgbClr val="1D2F68"/>
        </a:buClr>
        <a:buSzPct val="100000"/>
        <a:buFont typeface="Arial" pitchFamily="34" charset="0"/>
        <a:defRPr sz="4000" b="1">
          <a:solidFill>
            <a:srgbClr val="1D2F68"/>
          </a:solidFill>
          <a:latin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buClr>
          <a:srgbClr val="1D2F68"/>
        </a:buClr>
        <a:buSzPct val="100000"/>
        <a:buFont typeface="Arial" pitchFamily="34" charset="0"/>
        <a:defRPr sz="4000" b="1">
          <a:solidFill>
            <a:srgbClr val="1D2F68"/>
          </a:solidFill>
          <a:latin typeface="Arial" pitchFamily="34" charset="0"/>
        </a:defRPr>
      </a:lvl9pPr>
    </p:titleStyle>
    <p:bodyStyle>
      <a:lvl1pPr marL="336550" indent="-3365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36600" indent="-2794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4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>
          <a:solidFill>
            <a:srgbClr val="000000"/>
          </a:solidFill>
          <a:latin typeface="+mn-lt"/>
        </a:defRPr>
      </a:lvl5pPr>
      <a:lvl6pPr marL="2514600" indent="-228600" algn="l" defTabSz="457200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>
          <a:solidFill>
            <a:srgbClr val="000000"/>
          </a:solidFill>
          <a:latin typeface="+mn-lt"/>
        </a:defRPr>
      </a:lvl6pPr>
      <a:lvl7pPr marL="2971800" indent="-228600" algn="l" defTabSz="457200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>
          <a:solidFill>
            <a:srgbClr val="000000"/>
          </a:solidFill>
          <a:latin typeface="+mn-lt"/>
        </a:defRPr>
      </a:lvl7pPr>
      <a:lvl8pPr marL="3429000" indent="-228600" algn="l" defTabSz="457200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>
          <a:solidFill>
            <a:srgbClr val="000000"/>
          </a:solidFill>
          <a:latin typeface="+mn-lt"/>
        </a:defRPr>
      </a:lvl8pPr>
      <a:lvl9pPr marL="3886200" indent="-228600" algn="l" defTabSz="457200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446088" y="312738"/>
            <a:ext cx="4983162" cy="1395412"/>
          </a:xfrm>
        </p:spPr>
        <p:txBody>
          <a:bodyPr/>
          <a:lstStyle/>
          <a:p>
            <a:pPr eaLnBrk="1" hangingPunct="1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solidFill>
                  <a:srgbClr val="FFFFFF"/>
                </a:solidFill>
              </a:rPr>
              <a:t>Airport Technology R&amp;D Team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49263" y="1754188"/>
            <a:ext cx="4951412" cy="1752600"/>
          </a:xfrm>
        </p:spPr>
        <p:txBody>
          <a:bodyPr lIns="90000" tIns="46800" rIns="90000" bIns="46800"/>
          <a:lstStyle/>
          <a:p>
            <a:pPr marL="0" indent="0" eaLnBrk="1" hangingPunct="1">
              <a:lnSpc>
                <a:spcPct val="80000"/>
              </a:lnSpc>
              <a:spcBef>
                <a:spcPts val="800"/>
              </a:spcBef>
              <a:buClr>
                <a:srgbClr val="FFCC00"/>
              </a:buClr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3200" dirty="0" smtClean="0">
              <a:solidFill>
                <a:srgbClr val="FFCC00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ts val="800"/>
              </a:spcBef>
              <a:buClr>
                <a:srgbClr val="FFCC00"/>
              </a:buClr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RPD-150: Wildlife Hazard Mitigation R&amp;D</a:t>
            </a:r>
          </a:p>
          <a:p>
            <a:pPr marL="0" indent="0" eaLnBrk="1" hangingPunct="1">
              <a:lnSpc>
                <a:spcPct val="80000"/>
              </a:lnSpc>
              <a:spcBef>
                <a:spcPts val="800"/>
              </a:spcBef>
              <a:buClr>
                <a:srgbClr val="FFCC00"/>
              </a:buClr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400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spcBef>
                <a:spcPts val="800"/>
              </a:spcBef>
              <a:buClr>
                <a:srgbClr val="FFCC00"/>
              </a:buClr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3200" dirty="0" smtClean="0">
              <a:solidFill>
                <a:srgbClr val="3BC55C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724025" y="4400550"/>
            <a:ext cx="3808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000"/>
              </a:spcBef>
              <a:buClr>
                <a:srgbClr val="FFFFFF"/>
              </a:buClr>
              <a:buFont typeface="Arial" pitchFamily="34" charset="0"/>
              <a:buNone/>
              <a:defRPr/>
            </a:pPr>
            <a:r>
              <a:rPr lang="en-US" sz="16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REDAC Subcommittee</a:t>
            </a:r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88988" y="4875213"/>
            <a:ext cx="3783012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000"/>
              </a:spcBef>
              <a:buClr>
                <a:srgbClr val="FFFFFF"/>
              </a:buClr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Ryan E. King </a:t>
            </a:r>
          </a:p>
          <a:p>
            <a:pPr>
              <a:spcBef>
                <a:spcPts val="1000"/>
              </a:spcBef>
              <a:buClr>
                <a:srgbClr val="FFFFFF"/>
              </a:buClr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ANG-E261 Airport Safety Section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095375" y="5607050"/>
            <a:ext cx="34655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000"/>
              </a:spcBef>
              <a:buClr>
                <a:srgbClr val="FFFFFF"/>
              </a:buClr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August </a:t>
            </a: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26</a:t>
            </a: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, 2015</a:t>
            </a:r>
            <a:endParaRPr lang="en-US" sz="1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3352800"/>
            <a:ext cx="2252924" cy="707886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Pharovision Interceptor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043863" cy="4384675"/>
          </a:xfrm>
        </p:spPr>
        <p:txBody>
          <a:bodyPr/>
          <a:lstStyle/>
          <a:p>
            <a:r>
              <a:rPr lang="en-US" sz="2000" dirty="0" smtClean="0"/>
              <a:t>Determination made to further assess performance and utility of Pharovision Optical target detection system </a:t>
            </a:r>
          </a:p>
          <a:p>
            <a:r>
              <a:rPr lang="en-US" sz="2000" dirty="0" smtClean="0"/>
              <a:t>Procured an Interceptor – Lease ($30K/</a:t>
            </a:r>
            <a:r>
              <a:rPr lang="en-US" sz="2000" dirty="0" err="1" smtClean="0"/>
              <a:t>mos</a:t>
            </a:r>
            <a:r>
              <a:rPr lang="en-US" sz="2000" dirty="0"/>
              <a:t>)</a:t>
            </a:r>
            <a:r>
              <a:rPr lang="en-US" sz="2000" dirty="0" smtClean="0"/>
              <a:t> v. Buy ($563K) analysis and application of the system to several Airport Safety R&amp;D subjects justified purchase for a multi-purpose research asset.</a:t>
            </a:r>
          </a:p>
          <a:p>
            <a:r>
              <a:rPr lang="en-US" sz="2000" dirty="0" smtClean="0"/>
              <a:t>Planned short term deployment at Naval Air Station Whidbey Island (NASWI) for technical performance tests</a:t>
            </a:r>
          </a:p>
          <a:p>
            <a:r>
              <a:rPr lang="en-US" sz="2000" dirty="0" smtClean="0"/>
              <a:t>Longer term deployment to SLC </a:t>
            </a:r>
          </a:p>
          <a:p>
            <a:pPr lvl="1"/>
            <a:r>
              <a:rPr lang="en-US" dirty="0" smtClean="0"/>
              <a:t>Supplement to collocated bird radar systems</a:t>
            </a:r>
          </a:p>
          <a:p>
            <a:pPr lvl="1"/>
            <a:r>
              <a:rPr lang="en-US" dirty="0" smtClean="0"/>
              <a:t>Specialized application to White Pelican activity</a:t>
            </a:r>
          </a:p>
          <a:p>
            <a:r>
              <a:rPr lang="en-US" sz="2000" dirty="0" smtClean="0"/>
              <a:t>Studies intended to support development of guidance of airports on use of technology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5616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Pharovision Interceptor</a:t>
            </a:r>
            <a:endParaRPr lang="en-US" dirty="0"/>
          </a:p>
        </p:txBody>
      </p:sp>
      <p:pic>
        <p:nvPicPr>
          <p:cNvPr id="68610" name="Picture 2" descr="C:\Users\Ryan King\Pictures\Bird Strike Photos\IMG_53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4038600" cy="30289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1" name="Picture 3" descr="C:\Users\Ryan King\Pictures\Bird Strike Photos\Cormorants-marked-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71800"/>
            <a:ext cx="3955583" cy="29338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2" name="Picture 4" descr="C:\Users\Ryan King\Pictures\Bird Strike Photos\IMG_15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023" y="228600"/>
            <a:ext cx="3403360" cy="25525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181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defTabSz="914400">
              <a:buClrTx/>
              <a:buSzTx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</a:rPr>
              <a:t>Bird Radar Operational Integration at DFW, SEA and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SLC continues with support from Univ. of Illinois (CEAT) Team</a:t>
            </a:r>
            <a:endParaRPr lang="en-US" dirty="0">
              <a:solidFill>
                <a:schemeClr val="tx1"/>
              </a:solidFill>
              <a:latin typeface="Arial" pitchFamily="34" charset="0"/>
            </a:endParaRPr>
          </a:p>
          <a:p>
            <a:pPr marL="342900" indent="-342900" defTabSz="914400">
              <a:buClrTx/>
              <a:buSzTx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</a:rPr>
              <a:t>JUP Project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initiated - $75K project funded to Ohio University as part of Joint University Program to begin preliminary look in to potential data connections between bird radar and cockpit</a:t>
            </a:r>
            <a:endParaRPr lang="en-US" dirty="0">
              <a:solidFill>
                <a:schemeClr val="tx1"/>
              </a:solidFill>
              <a:latin typeface="Arial" pitchFamily="34" charset="0"/>
            </a:endParaRPr>
          </a:p>
          <a:p>
            <a:pPr marL="342900" indent="-342900" defTabSz="914400">
              <a:buClrTx/>
              <a:buSzTx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</a:rPr>
              <a:t>Lights for bird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deterrence</a:t>
            </a:r>
          </a:p>
          <a:p>
            <a:pPr marL="742950" lvl="1" indent="-342900" defTabSz="914400">
              <a:buClrTx/>
              <a:buSzTx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USDA continues bird perception of light studies</a:t>
            </a:r>
            <a:r>
              <a:rPr lang="en-US" dirty="0" smtClean="0"/>
              <a:t> </a:t>
            </a:r>
          </a:p>
          <a:p>
            <a:pPr marL="742950" lvl="1" indent="-342900" defTabSz="914400">
              <a:buClrTx/>
              <a:buSzTx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Lite Enterprises proposed high brightness, UV LED system for airport and aircraft applications to deter birds</a:t>
            </a:r>
          </a:p>
        </p:txBody>
      </p:sp>
    </p:spTree>
    <p:extLst>
      <p:ext uri="{BB962C8B-B14F-4D97-AF65-F5344CB8AC3E}">
        <p14:creationId xmlns:p14="http://schemas.microsoft.com/office/powerpoint/2010/main" val="2924454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67676"/>
            </a:gs>
            <a:gs pos="50000">
              <a:srgbClr val="FFFFFF"/>
            </a:gs>
            <a:gs pos="100000">
              <a:srgbClr val="7676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7"/>
          <p:cNvSpPr>
            <a:spLocks noChangeArrowheads="1"/>
          </p:cNvSpPr>
          <p:nvPr/>
        </p:nvSpPr>
        <p:spPr bwMode="auto">
          <a:xfrm>
            <a:off x="2287588" y="2057400"/>
            <a:ext cx="4357687" cy="2819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20" name="Text Box 8"/>
          <p:cNvSpPr txBox="1">
            <a:spLocks noChangeArrowheads="1"/>
          </p:cNvSpPr>
          <p:nvPr/>
        </p:nvSpPr>
        <p:spPr bwMode="auto">
          <a:xfrm>
            <a:off x="2438400" y="2182813"/>
            <a:ext cx="3886200" cy="2282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en-US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For more information:</a:t>
            </a:r>
          </a:p>
          <a:p>
            <a:pPr algn="ctr">
              <a:defRPr/>
            </a:pP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http://wildlife.faa.gov</a:t>
            </a:r>
          </a:p>
          <a:p>
            <a:pPr algn="ctr">
              <a:defRPr/>
            </a:pPr>
            <a:endParaRPr lang="en-US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Ryan King</a:t>
            </a:r>
          </a:p>
          <a:p>
            <a:pPr algn="ctr">
              <a:defRPr/>
            </a:pPr>
            <a:r>
              <a:rPr 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ryan.king@faa.gov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838200" y="15240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buClrTx/>
              <a:buSzTx/>
              <a:buFontTx/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85379" name="Text Box 3"/>
          <p:cNvSpPr txBox="1">
            <a:spLocks noChangeArrowheads="1"/>
          </p:cNvSpPr>
          <p:nvPr/>
        </p:nvSpPr>
        <p:spPr bwMode="auto">
          <a:xfrm>
            <a:off x="533400" y="1065213"/>
            <a:ext cx="8153400" cy="326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1196975" indent="-854075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768475" indent="-4572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2339975" indent="-4572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911475" indent="-4572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3368675" indent="-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3825875" indent="-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4283075" indent="-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4740275" indent="-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914400" eaLnBrk="0" hangingPunct="0">
              <a:buClrTx/>
              <a:buSzTx/>
              <a:buFontTx/>
              <a:buNone/>
              <a:defRPr/>
            </a:pPr>
            <a:r>
              <a:rPr lang="en-US" sz="2800" b="1" dirty="0" smtClean="0">
                <a:solidFill>
                  <a:srgbClr val="1729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UPDATES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:</a:t>
            </a:r>
            <a:endParaRPr lang="en-US" sz="28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defTabSz="914400" eaLnBrk="0" hangingPunct="0">
              <a:buClrTx/>
              <a:buSzTx/>
              <a:buFontTx/>
              <a:buNone/>
              <a:defRPr/>
            </a:pPr>
            <a:endParaRPr lang="en-US" sz="1000" dirty="0" smtClean="0">
              <a:solidFill>
                <a:srgbClr val="0000FF"/>
              </a:solidFill>
              <a:latin typeface="Arial" pitchFamily="34" charset="0"/>
            </a:endParaRPr>
          </a:p>
          <a:p>
            <a:pPr marL="342900" indent="-342900" defTabSz="914400" eaLnBrk="0" hangingPunct="0">
              <a:buClrTx/>
              <a:buSzTx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50</a:t>
            </a:r>
            <a:r>
              <a:rPr lang="en-US" baseline="30000" dirty="0" smtClean="0">
                <a:solidFill>
                  <a:schemeClr val="tx1"/>
                </a:solidFill>
                <a:latin typeface="Arial" pitchFamily="34" charset="0"/>
              </a:rPr>
              <a:t>th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 Anniversary of FAA Strike Reporting</a:t>
            </a:r>
            <a:endParaRPr lang="en-US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342900" indent="-342900" defTabSz="914400" eaLnBrk="0" hangingPunct="0">
              <a:buClrTx/>
              <a:buSzTx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Launch of new Strike Report Validation and Update System expected in next 60 days</a:t>
            </a:r>
            <a:endParaRPr lang="en-US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342900" indent="-342900" defTabSz="914400" eaLnBrk="0" hangingPunct="0">
              <a:buClrTx/>
              <a:buSzTx/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tx1"/>
                </a:solidFill>
                <a:latin typeface="Arial" pitchFamily="34" charset="0"/>
              </a:rPr>
              <a:t>WiSC</a:t>
            </a:r>
            <a:endParaRPr lang="en-US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342900" indent="-342900" defTabSz="914400" eaLnBrk="0" hangingPunct="0">
              <a:buClrTx/>
              <a:buSzTx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BSTAR Deployment at BOS</a:t>
            </a:r>
            <a:endParaRPr lang="en-US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342900" indent="-342900" defTabSz="914400" eaLnBrk="0" hangingPunct="0">
              <a:buClrTx/>
              <a:buSzTx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Procurement of Interceptor </a:t>
            </a:r>
            <a:endParaRPr lang="en-US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342900" indent="-342900" defTabSz="914400" eaLnBrk="0" hangingPunct="0">
              <a:buClrTx/>
              <a:buSzTx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Other</a:t>
            </a:r>
            <a:endParaRPr lang="en-US" dirty="0" smtClean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485380" name="Rectangle 2"/>
          <p:cNvSpPr>
            <a:spLocks noChangeArrowheads="1"/>
          </p:cNvSpPr>
          <p:nvPr/>
        </p:nvSpPr>
        <p:spPr bwMode="auto">
          <a:xfrm>
            <a:off x="428625" y="296863"/>
            <a:ext cx="8470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rgbClr val="1D2F68"/>
              </a:buClr>
              <a:buFont typeface="Arial" pitchFamily="34" charset="0"/>
              <a:buNone/>
              <a:defRPr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Wildlife Hazard Mitigation (RPD 150)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en-US" dirty="0" smtClean="0"/>
              <a:t>50</a:t>
            </a:r>
            <a:r>
              <a:rPr lang="en-US" baseline="30000" dirty="0" smtClean="0"/>
              <a:t>th</a:t>
            </a:r>
            <a:r>
              <a:rPr lang="en-US" dirty="0" smtClean="0"/>
              <a:t> Anniversary of Strike Reporting</a:t>
            </a:r>
            <a:endParaRPr 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599" cy="4384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0" dirty="0" smtClean="0"/>
              <a:t>2015 marks the 50</a:t>
            </a:r>
            <a:r>
              <a:rPr lang="en-US" sz="2000" b="0" baseline="30000" dirty="0" smtClean="0"/>
              <a:t>th</a:t>
            </a:r>
            <a:r>
              <a:rPr lang="en-US" sz="2000" b="0" dirty="0" smtClean="0"/>
              <a:t> anniversary of the first official FAA bird strike report being filed.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0" dirty="0" smtClean="0"/>
              <a:t>Since then, the value of strike reporting and species identification has been recognized as essential to establishing best practices for wildlife hazard management at airports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0" dirty="0" smtClean="0"/>
              <a:t>Recent increases in reporting show that since about 2000, strikes that involve damage to an aircraft have steadily declined for occurrences below 500 </a:t>
            </a:r>
            <a:r>
              <a:rPr lang="en-US" sz="2000" b="0" dirty="0" err="1" smtClean="0"/>
              <a:t>ft</a:t>
            </a:r>
            <a:r>
              <a:rPr lang="en-US" sz="2000" b="0" dirty="0" smtClean="0"/>
              <a:t> AGL – This is a testimony to improved wildlife hazard management practices at airports</a:t>
            </a:r>
            <a:endParaRPr lang="en-US" sz="2000" b="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749493"/>
            <a:ext cx="3750129" cy="21875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en-US" dirty="0" smtClean="0"/>
              <a:t>Updated and Upgraded Website &amp; DB</a:t>
            </a:r>
            <a:endParaRPr 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1"/>
            <a:ext cx="8229599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0" dirty="0" smtClean="0"/>
              <a:t>The existing web wildlife.faa.gov website is not consistent with FAA standards for website appearance.</a:t>
            </a:r>
            <a:endParaRPr lang="en-US" sz="2000" b="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752600"/>
            <a:ext cx="4765837" cy="42431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0478" y="5029200"/>
            <a:ext cx="237584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Website</a:t>
            </a:r>
            <a:endParaRPr lang="en-US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748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0887" y="522151"/>
            <a:ext cx="3008313" cy="444500"/>
          </a:xfrm>
        </p:spPr>
        <p:txBody>
          <a:bodyPr/>
          <a:lstStyle/>
          <a:p>
            <a:pPr algn="ctr"/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52315"/>
            <a:ext cx="5111750" cy="58531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1729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Website</a:t>
            </a:r>
            <a:endParaRPr lang="en-US" dirty="0">
              <a:solidFill>
                <a:srgbClr val="1729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827635" y="966651"/>
            <a:ext cx="3008313" cy="192894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Adheres to FAA web standards for appearance and is consistent with www.faa.gov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Login access for authorized FAA, USDA and Smithsonian users who administer the site, validate reports and provide species identification respectively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Custom interfaces for USDA and Smithsonian replace manual hard copy processing of strike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Once launched, the new site and data flow improvements will decrease lag time between a report being submitted and that report appearing on the public database from &gt; 3 months down to &lt; 24 hours.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66651"/>
            <a:ext cx="5409624" cy="482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4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625" y="444500"/>
            <a:ext cx="6505575" cy="698500"/>
          </a:xfrm>
        </p:spPr>
        <p:txBody>
          <a:bodyPr/>
          <a:lstStyle/>
          <a:p>
            <a:r>
              <a:rPr lang="en-US" dirty="0" smtClean="0"/>
              <a:t>“Wildlife Surveillance </a:t>
            </a:r>
            <a:r>
              <a:rPr lang="en-US" dirty="0"/>
              <a:t>C</a:t>
            </a:r>
            <a:r>
              <a:rPr lang="en-US" dirty="0" smtClean="0"/>
              <a:t>oncept)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ANG-E26/ANG-C43 SLA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0" dirty="0" smtClean="0"/>
              <a:t>Coordination continues with ANG-C5, Office of Advanced Concepts and Technology to initiate support for next phase of research at BOS</a:t>
            </a:r>
          </a:p>
          <a:p>
            <a:r>
              <a:rPr lang="en-US" sz="1800" b="0" dirty="0" smtClean="0"/>
              <a:t>Human-in-the-loop (HITL) laboratory demonstration Final Report ver. 2.0 completed</a:t>
            </a:r>
          </a:p>
          <a:p>
            <a:r>
              <a:rPr lang="en-US" sz="1800" b="0" dirty="0" smtClean="0"/>
              <a:t>ANG-C43 reviewing draft </a:t>
            </a:r>
            <a:r>
              <a:rPr lang="en-US" sz="1800" b="0" dirty="0" err="1" smtClean="0"/>
              <a:t>WiSC</a:t>
            </a:r>
            <a:r>
              <a:rPr lang="en-US" sz="1800" b="0" dirty="0" smtClean="0"/>
              <a:t> socialization briefing</a:t>
            </a:r>
          </a:p>
          <a:p>
            <a:r>
              <a:rPr lang="en-US" sz="1800" b="0" dirty="0" smtClean="0"/>
              <a:t>Revised Phase 3 Research Management Plan focusing of activities related to business case development following bird radar deployment at BOS</a:t>
            </a:r>
          </a:p>
          <a:p>
            <a:r>
              <a:rPr lang="en-US" sz="1800" b="0" dirty="0" smtClean="0"/>
              <a:t>Continued </a:t>
            </a:r>
            <a:r>
              <a:rPr lang="en-US" sz="1800" b="0" dirty="0" err="1" smtClean="0"/>
              <a:t>developmetn</a:t>
            </a:r>
            <a:r>
              <a:rPr lang="en-US" sz="1800" b="0" dirty="0" smtClean="0"/>
              <a:t> of a </a:t>
            </a:r>
            <a:r>
              <a:rPr lang="en-US" sz="1800" b="0" dirty="0" err="1" smtClean="0"/>
              <a:t>WiSC</a:t>
            </a:r>
            <a:r>
              <a:rPr lang="en-US" sz="1800" b="0" dirty="0" smtClean="0"/>
              <a:t> ATCT Familiarization briefing to be used as an overview for field ATC personnel on the concept and progress of integrating bird radar information into the ATCT environment.</a:t>
            </a:r>
            <a:endParaRPr lang="en-US" sz="1800" b="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6200"/>
            <a:ext cx="2057565" cy="1497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840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BSTAR Deployment at BOS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Trial deployment of an FAA (ANG-E26) owned BSTAR V2 bird radar system at BOS to demonstrate operational integration and provide cross-over to ATCT research activities under “</a:t>
            </a:r>
            <a:r>
              <a:rPr lang="en-US" dirty="0" err="1" smtClean="0"/>
              <a:t>WiSC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Preliminary site selection completed with 7460 forms submitted for processing</a:t>
            </a:r>
          </a:p>
          <a:p>
            <a:r>
              <a:rPr lang="en-US" dirty="0" smtClean="0"/>
              <a:t>Finalization of MOA between Massport and FAA to include </a:t>
            </a:r>
            <a:r>
              <a:rPr lang="en-US" dirty="0" err="1" smtClean="0"/>
              <a:t>AeroMacs</a:t>
            </a:r>
            <a:r>
              <a:rPr lang="en-US" dirty="0" smtClean="0"/>
              <a:t> research activities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055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Locations for BSTAR</a:t>
            </a:r>
            <a:endParaRPr lang="en-US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26686"/>
            <a:ext cx="6482244" cy="487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5582477" y="2986081"/>
            <a:ext cx="308791" cy="30879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1186" y="293597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342030" y="4657410"/>
            <a:ext cx="307777" cy="307777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47334" y="461490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9990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3962400" y="3734489"/>
            <a:ext cx="4610100" cy="2147111"/>
            <a:chOff x="3962400" y="3734489"/>
            <a:chExt cx="4610100" cy="2147111"/>
          </a:xfrm>
        </p:grpSpPr>
        <p:pic>
          <p:nvPicPr>
            <p:cNvPr id="6758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3734489"/>
              <a:ext cx="4610100" cy="21471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6" name="Group 15"/>
            <p:cNvGrpSpPr/>
            <p:nvPr/>
          </p:nvGrpSpPr>
          <p:grpSpPr>
            <a:xfrm>
              <a:off x="5410200" y="4338646"/>
              <a:ext cx="114300" cy="242886"/>
              <a:chOff x="5410200" y="4315303"/>
              <a:chExt cx="114300" cy="242886"/>
            </a:xfrm>
          </p:grpSpPr>
          <p:sp>
            <p:nvSpPr>
              <p:cNvPr id="4" name="Rectangle 3"/>
              <p:cNvSpPr/>
              <p:nvPr/>
            </p:nvSpPr>
            <p:spPr bwMode="auto">
              <a:xfrm>
                <a:off x="5410200" y="4329589"/>
                <a:ext cx="114300" cy="1143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6" name="Straight Connector 5"/>
              <p:cNvCxnSpPr>
                <a:stCxn id="4" idx="2"/>
              </p:cNvCxnSpPr>
              <p:nvPr/>
            </p:nvCxnSpPr>
            <p:spPr bwMode="auto">
              <a:xfrm flipH="1">
                <a:off x="5410200" y="4443889"/>
                <a:ext cx="57150" cy="11430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" name="Straight Connector 7"/>
              <p:cNvCxnSpPr>
                <a:stCxn id="4" idx="2"/>
              </p:cNvCxnSpPr>
              <p:nvPr/>
            </p:nvCxnSpPr>
            <p:spPr bwMode="auto">
              <a:xfrm>
                <a:off x="5467350" y="4443889"/>
                <a:ext cx="0" cy="11430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" name="Straight Connector 9"/>
              <p:cNvCxnSpPr>
                <a:stCxn id="4" idx="2"/>
              </p:cNvCxnSpPr>
              <p:nvPr/>
            </p:nvCxnSpPr>
            <p:spPr bwMode="auto">
              <a:xfrm>
                <a:off x="5467350" y="4443889"/>
                <a:ext cx="57150" cy="11430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" name="Rounded Rectangle 10"/>
              <p:cNvSpPr/>
              <p:nvPr/>
            </p:nvSpPr>
            <p:spPr bwMode="auto">
              <a:xfrm>
                <a:off x="5410200" y="4315303"/>
                <a:ext cx="114300" cy="45719"/>
              </a:xfrm>
              <a:prstGeom prst="round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3" name="Straight Connector 12"/>
              <p:cNvCxnSpPr>
                <a:stCxn id="11" idx="2"/>
                <a:endCxn id="4" idx="2"/>
              </p:cNvCxnSpPr>
              <p:nvPr/>
            </p:nvCxnSpPr>
            <p:spPr bwMode="auto">
              <a:xfrm>
                <a:off x="5467350" y="4361022"/>
                <a:ext cx="0" cy="82867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7" name="Rounded Rectangle 16"/>
            <p:cNvSpPr/>
            <p:nvPr/>
          </p:nvSpPr>
          <p:spPr bwMode="auto">
            <a:xfrm>
              <a:off x="6705600" y="4495800"/>
              <a:ext cx="762000" cy="3810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 flipH="1">
              <a:off x="6553200" y="4876800"/>
              <a:ext cx="2286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 flipH="1">
              <a:off x="6553200" y="4858423"/>
              <a:ext cx="152400" cy="1837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Rectangle 22"/>
            <p:cNvSpPr/>
            <p:nvPr/>
          </p:nvSpPr>
          <p:spPr bwMode="auto">
            <a:xfrm>
              <a:off x="6834188" y="4588676"/>
              <a:ext cx="121444" cy="2857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6858000" y="4648200"/>
              <a:ext cx="76200" cy="762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7110412" y="4808044"/>
              <a:ext cx="280987" cy="66381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7138982" y="4823899"/>
              <a:ext cx="104775" cy="101053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7262815" y="4826273"/>
              <a:ext cx="104775" cy="101053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7150895" y="4833934"/>
              <a:ext cx="82530" cy="8253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7273937" y="4836058"/>
              <a:ext cx="82530" cy="8253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 flipV="1">
              <a:off x="6629400" y="4808044"/>
              <a:ext cx="0" cy="6638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6667500" y="4877323"/>
              <a:ext cx="0" cy="39141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TextBox 37"/>
            <p:cNvSpPr txBox="1"/>
            <p:nvPr/>
          </p:nvSpPr>
          <p:spPr>
            <a:xfrm>
              <a:off x="6900857" y="4467232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Support trailer</a:t>
              </a:r>
              <a:endParaRPr lang="en-US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5476875" y="4474369"/>
              <a:ext cx="1302544" cy="445423"/>
            </a:xfrm>
            <a:custGeom>
              <a:avLst/>
              <a:gdLst>
                <a:gd name="connsiteX0" fmla="*/ 0 w 1302544"/>
                <a:gd name="connsiteY0" fmla="*/ 0 h 445423"/>
                <a:gd name="connsiteX1" fmla="*/ 11906 w 1302544"/>
                <a:gd name="connsiteY1" fmla="*/ 7144 h 445423"/>
                <a:gd name="connsiteX2" fmla="*/ 19050 w 1302544"/>
                <a:gd name="connsiteY2" fmla="*/ 11906 h 445423"/>
                <a:gd name="connsiteX3" fmla="*/ 26194 w 1302544"/>
                <a:gd name="connsiteY3" fmla="*/ 14287 h 445423"/>
                <a:gd name="connsiteX4" fmla="*/ 33338 w 1302544"/>
                <a:gd name="connsiteY4" fmla="*/ 19050 h 445423"/>
                <a:gd name="connsiteX5" fmla="*/ 35719 w 1302544"/>
                <a:gd name="connsiteY5" fmla="*/ 26194 h 445423"/>
                <a:gd name="connsiteX6" fmla="*/ 50006 w 1302544"/>
                <a:gd name="connsiteY6" fmla="*/ 35719 h 445423"/>
                <a:gd name="connsiteX7" fmla="*/ 57150 w 1302544"/>
                <a:gd name="connsiteY7" fmla="*/ 40481 h 445423"/>
                <a:gd name="connsiteX8" fmla="*/ 69056 w 1302544"/>
                <a:gd name="connsiteY8" fmla="*/ 52387 h 445423"/>
                <a:gd name="connsiteX9" fmla="*/ 80963 w 1302544"/>
                <a:gd name="connsiteY9" fmla="*/ 61912 h 445423"/>
                <a:gd name="connsiteX10" fmla="*/ 88106 w 1302544"/>
                <a:gd name="connsiteY10" fmla="*/ 66675 h 445423"/>
                <a:gd name="connsiteX11" fmla="*/ 95250 w 1302544"/>
                <a:gd name="connsiteY11" fmla="*/ 73819 h 445423"/>
                <a:gd name="connsiteX12" fmla="*/ 102394 w 1302544"/>
                <a:gd name="connsiteY12" fmla="*/ 76200 h 445423"/>
                <a:gd name="connsiteX13" fmla="*/ 109538 w 1302544"/>
                <a:gd name="connsiteY13" fmla="*/ 80962 h 445423"/>
                <a:gd name="connsiteX14" fmla="*/ 116681 w 1302544"/>
                <a:gd name="connsiteY14" fmla="*/ 83344 h 445423"/>
                <a:gd name="connsiteX15" fmla="*/ 130969 w 1302544"/>
                <a:gd name="connsiteY15" fmla="*/ 90487 h 445423"/>
                <a:gd name="connsiteX16" fmla="*/ 138113 w 1302544"/>
                <a:gd name="connsiteY16" fmla="*/ 95250 h 445423"/>
                <a:gd name="connsiteX17" fmla="*/ 171450 w 1302544"/>
                <a:gd name="connsiteY17" fmla="*/ 102394 h 445423"/>
                <a:gd name="connsiteX18" fmla="*/ 183356 w 1302544"/>
                <a:gd name="connsiteY18" fmla="*/ 104775 h 445423"/>
                <a:gd name="connsiteX19" fmla="*/ 211931 w 1302544"/>
                <a:gd name="connsiteY19" fmla="*/ 107156 h 445423"/>
                <a:gd name="connsiteX20" fmla="*/ 223838 w 1302544"/>
                <a:gd name="connsiteY20" fmla="*/ 109537 h 445423"/>
                <a:gd name="connsiteX21" fmla="*/ 297656 w 1302544"/>
                <a:gd name="connsiteY21" fmla="*/ 114300 h 445423"/>
                <a:gd name="connsiteX22" fmla="*/ 342900 w 1302544"/>
                <a:gd name="connsiteY22" fmla="*/ 119062 h 445423"/>
                <a:gd name="connsiteX23" fmla="*/ 373856 w 1302544"/>
                <a:gd name="connsiteY23" fmla="*/ 123825 h 445423"/>
                <a:gd name="connsiteX24" fmla="*/ 388144 w 1302544"/>
                <a:gd name="connsiteY24" fmla="*/ 128587 h 445423"/>
                <a:gd name="connsiteX25" fmla="*/ 414338 w 1302544"/>
                <a:gd name="connsiteY25" fmla="*/ 133350 h 445423"/>
                <a:gd name="connsiteX26" fmla="*/ 428625 w 1302544"/>
                <a:gd name="connsiteY26" fmla="*/ 138112 h 445423"/>
                <a:gd name="connsiteX27" fmla="*/ 440531 w 1302544"/>
                <a:gd name="connsiteY27" fmla="*/ 140494 h 445423"/>
                <a:gd name="connsiteX28" fmla="*/ 457200 w 1302544"/>
                <a:gd name="connsiteY28" fmla="*/ 145256 h 445423"/>
                <a:gd name="connsiteX29" fmla="*/ 473869 w 1302544"/>
                <a:gd name="connsiteY29" fmla="*/ 147637 h 445423"/>
                <a:gd name="connsiteX30" fmla="*/ 495300 w 1302544"/>
                <a:gd name="connsiteY30" fmla="*/ 152400 h 445423"/>
                <a:gd name="connsiteX31" fmla="*/ 502444 w 1302544"/>
                <a:gd name="connsiteY31" fmla="*/ 154781 h 445423"/>
                <a:gd name="connsiteX32" fmla="*/ 526256 w 1302544"/>
                <a:gd name="connsiteY32" fmla="*/ 159544 h 445423"/>
                <a:gd name="connsiteX33" fmla="*/ 545306 w 1302544"/>
                <a:gd name="connsiteY33" fmla="*/ 164306 h 445423"/>
                <a:gd name="connsiteX34" fmla="*/ 559594 w 1302544"/>
                <a:gd name="connsiteY34" fmla="*/ 169069 h 445423"/>
                <a:gd name="connsiteX35" fmla="*/ 573881 w 1302544"/>
                <a:gd name="connsiteY35" fmla="*/ 171450 h 445423"/>
                <a:gd name="connsiteX36" fmla="*/ 595313 w 1302544"/>
                <a:gd name="connsiteY36" fmla="*/ 178594 h 445423"/>
                <a:gd name="connsiteX37" fmla="*/ 602456 w 1302544"/>
                <a:gd name="connsiteY37" fmla="*/ 180975 h 445423"/>
                <a:gd name="connsiteX38" fmla="*/ 621506 w 1302544"/>
                <a:gd name="connsiteY38" fmla="*/ 185737 h 445423"/>
                <a:gd name="connsiteX39" fmla="*/ 647700 w 1302544"/>
                <a:gd name="connsiteY39" fmla="*/ 188119 h 445423"/>
                <a:gd name="connsiteX40" fmla="*/ 683419 w 1302544"/>
                <a:gd name="connsiteY40" fmla="*/ 192881 h 445423"/>
                <a:gd name="connsiteX41" fmla="*/ 690563 w 1302544"/>
                <a:gd name="connsiteY41" fmla="*/ 195262 h 445423"/>
                <a:gd name="connsiteX42" fmla="*/ 709613 w 1302544"/>
                <a:gd name="connsiteY42" fmla="*/ 200025 h 445423"/>
                <a:gd name="connsiteX43" fmla="*/ 726281 w 1302544"/>
                <a:gd name="connsiteY43" fmla="*/ 204787 h 445423"/>
                <a:gd name="connsiteX44" fmla="*/ 738188 w 1302544"/>
                <a:gd name="connsiteY44" fmla="*/ 207169 h 445423"/>
                <a:gd name="connsiteX45" fmla="*/ 752475 w 1302544"/>
                <a:gd name="connsiteY45" fmla="*/ 211931 h 445423"/>
                <a:gd name="connsiteX46" fmla="*/ 759619 w 1302544"/>
                <a:gd name="connsiteY46" fmla="*/ 216694 h 445423"/>
                <a:gd name="connsiteX47" fmla="*/ 766763 w 1302544"/>
                <a:gd name="connsiteY47" fmla="*/ 219075 h 445423"/>
                <a:gd name="connsiteX48" fmla="*/ 771525 w 1302544"/>
                <a:gd name="connsiteY48" fmla="*/ 226219 h 445423"/>
                <a:gd name="connsiteX49" fmla="*/ 778669 w 1302544"/>
                <a:gd name="connsiteY49" fmla="*/ 228600 h 445423"/>
                <a:gd name="connsiteX50" fmla="*/ 785813 w 1302544"/>
                <a:gd name="connsiteY50" fmla="*/ 233362 h 445423"/>
                <a:gd name="connsiteX51" fmla="*/ 792956 w 1302544"/>
                <a:gd name="connsiteY51" fmla="*/ 235744 h 445423"/>
                <a:gd name="connsiteX52" fmla="*/ 807244 w 1302544"/>
                <a:gd name="connsiteY52" fmla="*/ 242887 h 445423"/>
                <a:gd name="connsiteX53" fmla="*/ 821531 w 1302544"/>
                <a:gd name="connsiteY53" fmla="*/ 252412 h 445423"/>
                <a:gd name="connsiteX54" fmla="*/ 845344 w 1302544"/>
                <a:gd name="connsiteY54" fmla="*/ 264319 h 445423"/>
                <a:gd name="connsiteX55" fmla="*/ 866775 w 1302544"/>
                <a:gd name="connsiteY55" fmla="*/ 278606 h 445423"/>
                <a:gd name="connsiteX56" fmla="*/ 881063 w 1302544"/>
                <a:gd name="connsiteY56" fmla="*/ 288131 h 445423"/>
                <a:gd name="connsiteX57" fmla="*/ 888206 w 1302544"/>
                <a:gd name="connsiteY57" fmla="*/ 290512 h 445423"/>
                <a:gd name="connsiteX58" fmla="*/ 895350 w 1302544"/>
                <a:gd name="connsiteY58" fmla="*/ 295275 h 445423"/>
                <a:gd name="connsiteX59" fmla="*/ 897731 w 1302544"/>
                <a:gd name="connsiteY59" fmla="*/ 302419 h 445423"/>
                <a:gd name="connsiteX60" fmla="*/ 914400 w 1302544"/>
                <a:gd name="connsiteY60" fmla="*/ 307181 h 445423"/>
                <a:gd name="connsiteX61" fmla="*/ 931069 w 1302544"/>
                <a:gd name="connsiteY61" fmla="*/ 314325 h 445423"/>
                <a:gd name="connsiteX62" fmla="*/ 945356 w 1302544"/>
                <a:gd name="connsiteY62" fmla="*/ 319087 h 445423"/>
                <a:gd name="connsiteX63" fmla="*/ 952500 w 1302544"/>
                <a:gd name="connsiteY63" fmla="*/ 323850 h 445423"/>
                <a:gd name="connsiteX64" fmla="*/ 959644 w 1302544"/>
                <a:gd name="connsiteY64" fmla="*/ 330994 h 445423"/>
                <a:gd name="connsiteX65" fmla="*/ 971550 w 1302544"/>
                <a:gd name="connsiteY65" fmla="*/ 333375 h 445423"/>
                <a:gd name="connsiteX66" fmla="*/ 978694 w 1302544"/>
                <a:gd name="connsiteY66" fmla="*/ 338137 h 445423"/>
                <a:gd name="connsiteX67" fmla="*/ 992981 w 1302544"/>
                <a:gd name="connsiteY67" fmla="*/ 342900 h 445423"/>
                <a:gd name="connsiteX68" fmla="*/ 1009650 w 1302544"/>
                <a:gd name="connsiteY68" fmla="*/ 359569 h 445423"/>
                <a:gd name="connsiteX69" fmla="*/ 1023938 w 1302544"/>
                <a:gd name="connsiteY69" fmla="*/ 369094 h 445423"/>
                <a:gd name="connsiteX70" fmla="*/ 1031081 w 1302544"/>
                <a:gd name="connsiteY70" fmla="*/ 373856 h 445423"/>
                <a:gd name="connsiteX71" fmla="*/ 1035844 w 1302544"/>
                <a:gd name="connsiteY71" fmla="*/ 381000 h 445423"/>
                <a:gd name="connsiteX72" fmla="*/ 1052513 w 1302544"/>
                <a:gd name="connsiteY72" fmla="*/ 388144 h 445423"/>
                <a:gd name="connsiteX73" fmla="*/ 1059656 w 1302544"/>
                <a:gd name="connsiteY73" fmla="*/ 392906 h 445423"/>
                <a:gd name="connsiteX74" fmla="*/ 1073944 w 1302544"/>
                <a:gd name="connsiteY74" fmla="*/ 397669 h 445423"/>
                <a:gd name="connsiteX75" fmla="*/ 1088231 w 1302544"/>
                <a:gd name="connsiteY75" fmla="*/ 404812 h 445423"/>
                <a:gd name="connsiteX76" fmla="*/ 1102519 w 1302544"/>
                <a:gd name="connsiteY76" fmla="*/ 419100 h 445423"/>
                <a:gd name="connsiteX77" fmla="*/ 1107281 w 1302544"/>
                <a:gd name="connsiteY77" fmla="*/ 426244 h 445423"/>
                <a:gd name="connsiteX78" fmla="*/ 1116806 w 1302544"/>
                <a:gd name="connsiteY78" fmla="*/ 428625 h 445423"/>
                <a:gd name="connsiteX79" fmla="*/ 1123950 w 1302544"/>
                <a:gd name="connsiteY79" fmla="*/ 431006 h 445423"/>
                <a:gd name="connsiteX80" fmla="*/ 1133475 w 1302544"/>
                <a:gd name="connsiteY80" fmla="*/ 433387 h 445423"/>
                <a:gd name="connsiteX81" fmla="*/ 1147763 w 1302544"/>
                <a:gd name="connsiteY81" fmla="*/ 438150 h 445423"/>
                <a:gd name="connsiteX82" fmla="*/ 1188244 w 1302544"/>
                <a:gd name="connsiteY82" fmla="*/ 440531 h 445423"/>
                <a:gd name="connsiteX83" fmla="*/ 1250156 w 1302544"/>
                <a:gd name="connsiteY83" fmla="*/ 440531 h 445423"/>
                <a:gd name="connsiteX84" fmla="*/ 1264444 w 1302544"/>
                <a:gd name="connsiteY84" fmla="*/ 435769 h 445423"/>
                <a:gd name="connsiteX85" fmla="*/ 1276350 w 1302544"/>
                <a:gd name="connsiteY85" fmla="*/ 423862 h 445423"/>
                <a:gd name="connsiteX86" fmla="*/ 1283494 w 1302544"/>
                <a:gd name="connsiteY86" fmla="*/ 416719 h 445423"/>
                <a:gd name="connsiteX87" fmla="*/ 1288256 w 1302544"/>
                <a:gd name="connsiteY87" fmla="*/ 409575 h 445423"/>
                <a:gd name="connsiteX88" fmla="*/ 1295400 w 1302544"/>
                <a:gd name="connsiteY88" fmla="*/ 407194 h 445423"/>
                <a:gd name="connsiteX89" fmla="*/ 1302544 w 1302544"/>
                <a:gd name="connsiteY89" fmla="*/ 400050 h 4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302544" h="445423">
                  <a:moveTo>
                    <a:pt x="0" y="0"/>
                  </a:moveTo>
                  <a:cubicBezTo>
                    <a:pt x="3969" y="2381"/>
                    <a:pt x="7981" y="4691"/>
                    <a:pt x="11906" y="7144"/>
                  </a:cubicBezTo>
                  <a:cubicBezTo>
                    <a:pt x="14333" y="8661"/>
                    <a:pt x="16490" y="10626"/>
                    <a:pt x="19050" y="11906"/>
                  </a:cubicBezTo>
                  <a:cubicBezTo>
                    <a:pt x="21295" y="13028"/>
                    <a:pt x="23813" y="13493"/>
                    <a:pt x="26194" y="14287"/>
                  </a:cubicBezTo>
                  <a:cubicBezTo>
                    <a:pt x="28575" y="15875"/>
                    <a:pt x="31550" y="16815"/>
                    <a:pt x="33338" y="19050"/>
                  </a:cubicBezTo>
                  <a:cubicBezTo>
                    <a:pt x="34906" y="21010"/>
                    <a:pt x="33944" y="24419"/>
                    <a:pt x="35719" y="26194"/>
                  </a:cubicBezTo>
                  <a:cubicBezTo>
                    <a:pt x="39766" y="30241"/>
                    <a:pt x="45244" y="32544"/>
                    <a:pt x="50006" y="35719"/>
                  </a:cubicBezTo>
                  <a:lnTo>
                    <a:pt x="57150" y="40481"/>
                  </a:lnTo>
                  <a:cubicBezTo>
                    <a:pt x="69852" y="59533"/>
                    <a:pt x="53181" y="36512"/>
                    <a:pt x="69056" y="52387"/>
                  </a:cubicBezTo>
                  <a:cubicBezTo>
                    <a:pt x="79827" y="63158"/>
                    <a:pt x="67056" y="57277"/>
                    <a:pt x="80963" y="61912"/>
                  </a:cubicBezTo>
                  <a:cubicBezTo>
                    <a:pt x="83344" y="63500"/>
                    <a:pt x="85908" y="64843"/>
                    <a:pt x="88106" y="66675"/>
                  </a:cubicBezTo>
                  <a:cubicBezTo>
                    <a:pt x="90693" y="68831"/>
                    <a:pt x="92448" y="71951"/>
                    <a:pt x="95250" y="73819"/>
                  </a:cubicBezTo>
                  <a:cubicBezTo>
                    <a:pt x="97339" y="75211"/>
                    <a:pt x="100149" y="75078"/>
                    <a:pt x="102394" y="76200"/>
                  </a:cubicBezTo>
                  <a:cubicBezTo>
                    <a:pt x="104954" y="77480"/>
                    <a:pt x="106978" y="79682"/>
                    <a:pt x="109538" y="80962"/>
                  </a:cubicBezTo>
                  <a:cubicBezTo>
                    <a:pt x="111783" y="82085"/>
                    <a:pt x="114436" y="82221"/>
                    <a:pt x="116681" y="83344"/>
                  </a:cubicBezTo>
                  <a:cubicBezTo>
                    <a:pt x="135135" y="92571"/>
                    <a:pt x="113022" y="84506"/>
                    <a:pt x="130969" y="90487"/>
                  </a:cubicBezTo>
                  <a:cubicBezTo>
                    <a:pt x="133350" y="92075"/>
                    <a:pt x="135498" y="94088"/>
                    <a:pt x="138113" y="95250"/>
                  </a:cubicBezTo>
                  <a:cubicBezTo>
                    <a:pt x="152555" y="101669"/>
                    <a:pt x="154961" y="99857"/>
                    <a:pt x="171450" y="102394"/>
                  </a:cubicBezTo>
                  <a:cubicBezTo>
                    <a:pt x="175450" y="103009"/>
                    <a:pt x="179336" y="104302"/>
                    <a:pt x="183356" y="104775"/>
                  </a:cubicBezTo>
                  <a:cubicBezTo>
                    <a:pt x="192849" y="105892"/>
                    <a:pt x="202406" y="106362"/>
                    <a:pt x="211931" y="107156"/>
                  </a:cubicBezTo>
                  <a:cubicBezTo>
                    <a:pt x="215900" y="107950"/>
                    <a:pt x="219826" y="109002"/>
                    <a:pt x="223838" y="109537"/>
                  </a:cubicBezTo>
                  <a:cubicBezTo>
                    <a:pt x="251072" y="113169"/>
                    <a:pt x="267261" y="112400"/>
                    <a:pt x="297656" y="114300"/>
                  </a:cubicBezTo>
                  <a:cubicBezTo>
                    <a:pt x="315420" y="115410"/>
                    <a:pt x="325955" y="116944"/>
                    <a:pt x="342900" y="119062"/>
                  </a:cubicBezTo>
                  <a:cubicBezTo>
                    <a:pt x="362574" y="125622"/>
                    <a:pt x="331775" y="115936"/>
                    <a:pt x="373856" y="123825"/>
                  </a:cubicBezTo>
                  <a:cubicBezTo>
                    <a:pt x="378790" y="124750"/>
                    <a:pt x="383192" y="127761"/>
                    <a:pt x="388144" y="128587"/>
                  </a:cubicBezTo>
                  <a:cubicBezTo>
                    <a:pt x="392800" y="129363"/>
                    <a:pt x="409118" y="131926"/>
                    <a:pt x="414338" y="133350"/>
                  </a:cubicBezTo>
                  <a:cubicBezTo>
                    <a:pt x="419181" y="134671"/>
                    <a:pt x="423703" y="137127"/>
                    <a:pt x="428625" y="138112"/>
                  </a:cubicBezTo>
                  <a:cubicBezTo>
                    <a:pt x="432594" y="138906"/>
                    <a:pt x="436605" y="139512"/>
                    <a:pt x="440531" y="140494"/>
                  </a:cubicBezTo>
                  <a:cubicBezTo>
                    <a:pt x="454120" y="143892"/>
                    <a:pt x="440884" y="142290"/>
                    <a:pt x="457200" y="145256"/>
                  </a:cubicBezTo>
                  <a:cubicBezTo>
                    <a:pt x="462722" y="146260"/>
                    <a:pt x="468313" y="146843"/>
                    <a:pt x="473869" y="147637"/>
                  </a:cubicBezTo>
                  <a:cubicBezTo>
                    <a:pt x="489946" y="152997"/>
                    <a:pt x="470165" y="146815"/>
                    <a:pt x="495300" y="152400"/>
                  </a:cubicBezTo>
                  <a:cubicBezTo>
                    <a:pt x="497750" y="152944"/>
                    <a:pt x="499998" y="154217"/>
                    <a:pt x="502444" y="154781"/>
                  </a:cubicBezTo>
                  <a:cubicBezTo>
                    <a:pt x="510331" y="156601"/>
                    <a:pt x="518577" y="156985"/>
                    <a:pt x="526256" y="159544"/>
                  </a:cubicBezTo>
                  <a:cubicBezTo>
                    <a:pt x="547945" y="166773"/>
                    <a:pt x="513677" y="155680"/>
                    <a:pt x="545306" y="164306"/>
                  </a:cubicBezTo>
                  <a:cubicBezTo>
                    <a:pt x="550149" y="165627"/>
                    <a:pt x="554642" y="168244"/>
                    <a:pt x="559594" y="169069"/>
                  </a:cubicBezTo>
                  <a:cubicBezTo>
                    <a:pt x="564356" y="169863"/>
                    <a:pt x="569197" y="170279"/>
                    <a:pt x="573881" y="171450"/>
                  </a:cubicBezTo>
                  <a:cubicBezTo>
                    <a:pt x="573913" y="171458"/>
                    <a:pt x="591726" y="177398"/>
                    <a:pt x="595313" y="178594"/>
                  </a:cubicBezTo>
                  <a:cubicBezTo>
                    <a:pt x="597694" y="179388"/>
                    <a:pt x="600021" y="180366"/>
                    <a:pt x="602456" y="180975"/>
                  </a:cubicBezTo>
                  <a:cubicBezTo>
                    <a:pt x="608806" y="182562"/>
                    <a:pt x="614988" y="185144"/>
                    <a:pt x="621506" y="185737"/>
                  </a:cubicBezTo>
                  <a:lnTo>
                    <a:pt x="647700" y="188119"/>
                  </a:lnTo>
                  <a:cubicBezTo>
                    <a:pt x="659400" y="189351"/>
                    <a:pt x="671746" y="191214"/>
                    <a:pt x="683419" y="192881"/>
                  </a:cubicBezTo>
                  <a:cubicBezTo>
                    <a:pt x="685800" y="193675"/>
                    <a:pt x="688141" y="194602"/>
                    <a:pt x="690563" y="195262"/>
                  </a:cubicBezTo>
                  <a:cubicBezTo>
                    <a:pt x="696878" y="196984"/>
                    <a:pt x="703403" y="197955"/>
                    <a:pt x="709613" y="200025"/>
                  </a:cubicBezTo>
                  <a:cubicBezTo>
                    <a:pt x="717571" y="202678"/>
                    <a:pt x="717307" y="202793"/>
                    <a:pt x="726281" y="204787"/>
                  </a:cubicBezTo>
                  <a:cubicBezTo>
                    <a:pt x="730232" y="205665"/>
                    <a:pt x="734283" y="206104"/>
                    <a:pt x="738188" y="207169"/>
                  </a:cubicBezTo>
                  <a:cubicBezTo>
                    <a:pt x="743031" y="208490"/>
                    <a:pt x="752475" y="211931"/>
                    <a:pt x="752475" y="211931"/>
                  </a:cubicBezTo>
                  <a:cubicBezTo>
                    <a:pt x="754856" y="213519"/>
                    <a:pt x="757059" y="215414"/>
                    <a:pt x="759619" y="216694"/>
                  </a:cubicBezTo>
                  <a:cubicBezTo>
                    <a:pt x="761864" y="217817"/>
                    <a:pt x="764803" y="217507"/>
                    <a:pt x="766763" y="219075"/>
                  </a:cubicBezTo>
                  <a:cubicBezTo>
                    <a:pt x="768998" y="220863"/>
                    <a:pt x="769290" y="224431"/>
                    <a:pt x="771525" y="226219"/>
                  </a:cubicBezTo>
                  <a:cubicBezTo>
                    <a:pt x="773485" y="227787"/>
                    <a:pt x="776424" y="227478"/>
                    <a:pt x="778669" y="228600"/>
                  </a:cubicBezTo>
                  <a:cubicBezTo>
                    <a:pt x="781229" y="229880"/>
                    <a:pt x="783253" y="232082"/>
                    <a:pt x="785813" y="233362"/>
                  </a:cubicBezTo>
                  <a:cubicBezTo>
                    <a:pt x="788058" y="234485"/>
                    <a:pt x="790711" y="234621"/>
                    <a:pt x="792956" y="235744"/>
                  </a:cubicBezTo>
                  <a:cubicBezTo>
                    <a:pt x="811410" y="244971"/>
                    <a:pt x="789297" y="236906"/>
                    <a:pt x="807244" y="242887"/>
                  </a:cubicBezTo>
                  <a:cubicBezTo>
                    <a:pt x="823098" y="258741"/>
                    <a:pt x="806024" y="243797"/>
                    <a:pt x="821531" y="252412"/>
                  </a:cubicBezTo>
                  <a:cubicBezTo>
                    <a:pt x="844729" y="265299"/>
                    <a:pt x="826729" y="259664"/>
                    <a:pt x="845344" y="264319"/>
                  </a:cubicBezTo>
                  <a:lnTo>
                    <a:pt x="866775" y="278606"/>
                  </a:lnTo>
                  <a:lnTo>
                    <a:pt x="881063" y="288131"/>
                  </a:lnTo>
                  <a:lnTo>
                    <a:pt x="888206" y="290512"/>
                  </a:lnTo>
                  <a:cubicBezTo>
                    <a:pt x="890587" y="292100"/>
                    <a:pt x="893562" y="293040"/>
                    <a:pt x="895350" y="295275"/>
                  </a:cubicBezTo>
                  <a:cubicBezTo>
                    <a:pt x="896918" y="297235"/>
                    <a:pt x="895956" y="300644"/>
                    <a:pt x="897731" y="302419"/>
                  </a:cubicBezTo>
                  <a:cubicBezTo>
                    <a:pt x="898869" y="303557"/>
                    <a:pt x="914318" y="307160"/>
                    <a:pt x="914400" y="307181"/>
                  </a:cubicBezTo>
                  <a:cubicBezTo>
                    <a:pt x="925734" y="314737"/>
                    <a:pt x="917090" y="310132"/>
                    <a:pt x="931069" y="314325"/>
                  </a:cubicBezTo>
                  <a:cubicBezTo>
                    <a:pt x="935877" y="315767"/>
                    <a:pt x="945356" y="319087"/>
                    <a:pt x="945356" y="319087"/>
                  </a:cubicBezTo>
                  <a:cubicBezTo>
                    <a:pt x="947737" y="320675"/>
                    <a:pt x="950301" y="322018"/>
                    <a:pt x="952500" y="323850"/>
                  </a:cubicBezTo>
                  <a:cubicBezTo>
                    <a:pt x="955087" y="326006"/>
                    <a:pt x="956632" y="329488"/>
                    <a:pt x="959644" y="330994"/>
                  </a:cubicBezTo>
                  <a:cubicBezTo>
                    <a:pt x="963264" y="332804"/>
                    <a:pt x="967581" y="332581"/>
                    <a:pt x="971550" y="333375"/>
                  </a:cubicBezTo>
                  <a:cubicBezTo>
                    <a:pt x="973931" y="334962"/>
                    <a:pt x="976079" y="336975"/>
                    <a:pt x="978694" y="338137"/>
                  </a:cubicBezTo>
                  <a:cubicBezTo>
                    <a:pt x="983281" y="340176"/>
                    <a:pt x="992981" y="342900"/>
                    <a:pt x="992981" y="342900"/>
                  </a:cubicBezTo>
                  <a:cubicBezTo>
                    <a:pt x="1010643" y="369391"/>
                    <a:pt x="994118" y="350940"/>
                    <a:pt x="1009650" y="359569"/>
                  </a:cubicBezTo>
                  <a:cubicBezTo>
                    <a:pt x="1014654" y="362349"/>
                    <a:pt x="1019175" y="365919"/>
                    <a:pt x="1023938" y="369094"/>
                  </a:cubicBezTo>
                  <a:lnTo>
                    <a:pt x="1031081" y="373856"/>
                  </a:lnTo>
                  <a:cubicBezTo>
                    <a:pt x="1032669" y="376237"/>
                    <a:pt x="1033645" y="379168"/>
                    <a:pt x="1035844" y="381000"/>
                  </a:cubicBezTo>
                  <a:cubicBezTo>
                    <a:pt x="1043272" y="387190"/>
                    <a:pt x="1045072" y="384423"/>
                    <a:pt x="1052513" y="388144"/>
                  </a:cubicBezTo>
                  <a:cubicBezTo>
                    <a:pt x="1055072" y="389424"/>
                    <a:pt x="1057041" y="391744"/>
                    <a:pt x="1059656" y="392906"/>
                  </a:cubicBezTo>
                  <a:cubicBezTo>
                    <a:pt x="1064244" y="394945"/>
                    <a:pt x="1069767" y="394884"/>
                    <a:pt x="1073944" y="397669"/>
                  </a:cubicBezTo>
                  <a:cubicBezTo>
                    <a:pt x="1083176" y="403823"/>
                    <a:pt x="1078373" y="401526"/>
                    <a:pt x="1088231" y="404812"/>
                  </a:cubicBezTo>
                  <a:cubicBezTo>
                    <a:pt x="1092994" y="409575"/>
                    <a:pt x="1098783" y="413496"/>
                    <a:pt x="1102519" y="419100"/>
                  </a:cubicBezTo>
                  <a:cubicBezTo>
                    <a:pt x="1104106" y="421481"/>
                    <a:pt x="1104900" y="424656"/>
                    <a:pt x="1107281" y="426244"/>
                  </a:cubicBezTo>
                  <a:cubicBezTo>
                    <a:pt x="1110004" y="428059"/>
                    <a:pt x="1113659" y="427726"/>
                    <a:pt x="1116806" y="428625"/>
                  </a:cubicBezTo>
                  <a:cubicBezTo>
                    <a:pt x="1119220" y="429315"/>
                    <a:pt x="1121536" y="430316"/>
                    <a:pt x="1123950" y="431006"/>
                  </a:cubicBezTo>
                  <a:cubicBezTo>
                    <a:pt x="1127097" y="431905"/>
                    <a:pt x="1130340" y="432447"/>
                    <a:pt x="1133475" y="433387"/>
                  </a:cubicBezTo>
                  <a:cubicBezTo>
                    <a:pt x="1138284" y="434830"/>
                    <a:pt x="1142751" y="437855"/>
                    <a:pt x="1147763" y="438150"/>
                  </a:cubicBezTo>
                  <a:lnTo>
                    <a:pt x="1188244" y="440531"/>
                  </a:lnTo>
                  <a:cubicBezTo>
                    <a:pt x="1211644" y="448330"/>
                    <a:pt x="1200744" y="445642"/>
                    <a:pt x="1250156" y="440531"/>
                  </a:cubicBezTo>
                  <a:cubicBezTo>
                    <a:pt x="1255150" y="440014"/>
                    <a:pt x="1264444" y="435769"/>
                    <a:pt x="1264444" y="435769"/>
                  </a:cubicBezTo>
                  <a:cubicBezTo>
                    <a:pt x="1277544" y="427035"/>
                    <a:pt x="1266426" y="435771"/>
                    <a:pt x="1276350" y="423862"/>
                  </a:cubicBezTo>
                  <a:cubicBezTo>
                    <a:pt x="1278506" y="421275"/>
                    <a:pt x="1281338" y="419306"/>
                    <a:pt x="1283494" y="416719"/>
                  </a:cubicBezTo>
                  <a:cubicBezTo>
                    <a:pt x="1285326" y="414520"/>
                    <a:pt x="1286021" y="411363"/>
                    <a:pt x="1288256" y="409575"/>
                  </a:cubicBezTo>
                  <a:cubicBezTo>
                    <a:pt x="1290216" y="408007"/>
                    <a:pt x="1293019" y="407988"/>
                    <a:pt x="1295400" y="407194"/>
                  </a:cubicBezTo>
                  <a:cubicBezTo>
                    <a:pt x="1300603" y="399390"/>
                    <a:pt x="1297301" y="400050"/>
                    <a:pt x="1302544" y="400050"/>
                  </a:cubicBezTo>
                </a:path>
              </a:pathLst>
            </a:cu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and placement</a:t>
            </a:r>
            <a:endParaRPr lang="en-US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16010"/>
            <a:ext cx="2895600" cy="305339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987" y="1066800"/>
            <a:ext cx="3505200" cy="231270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1674179" y="4524382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Radar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7150895" y="4467232"/>
            <a:ext cx="31670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stCxn id="38" idx="0"/>
            <a:endCxn id="38" idx="0"/>
          </p:cNvCxnSpPr>
          <p:nvPr/>
        </p:nvCxnSpPr>
        <p:spPr bwMode="auto">
          <a:xfrm>
            <a:off x="7243757" y="4467232"/>
            <a:ext cx="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7192160" y="4463484"/>
            <a:ext cx="0" cy="3231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>
            <a:off x="7432657" y="4466229"/>
            <a:ext cx="0" cy="3910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Rounded Rectangle 47"/>
          <p:cNvSpPr/>
          <p:nvPr/>
        </p:nvSpPr>
        <p:spPr bwMode="auto">
          <a:xfrm>
            <a:off x="6931819" y="4446549"/>
            <a:ext cx="100012" cy="45719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6704646" y="4800753"/>
            <a:ext cx="45719" cy="76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75627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A4B501F-742E-4FD6-8253-548D5DA2F7BB}"/>
</file>

<file path=customXml/itemProps2.xml><?xml version="1.0" encoding="utf-8"?>
<ds:datastoreItem xmlns:ds="http://schemas.openxmlformats.org/officeDocument/2006/customXml" ds:itemID="{4409BC4E-B765-4327-AD51-41EB3E764858}"/>
</file>

<file path=customXml/itemProps3.xml><?xml version="1.0" encoding="utf-8"?>
<ds:datastoreItem xmlns:ds="http://schemas.openxmlformats.org/officeDocument/2006/customXml" ds:itemID="{B648C645-2586-44C2-AA03-CB46BB5BDF1A}"/>
</file>

<file path=docProps/app.xml><?xml version="1.0" encoding="utf-8"?>
<Properties xmlns="http://schemas.openxmlformats.org/officeDocument/2006/extended-properties" xmlns:vt="http://schemas.openxmlformats.org/officeDocument/2006/docPropsVTypes">
  <TotalTime>7691</TotalTime>
  <Words>640</Words>
  <Application>Microsoft Office PowerPoint</Application>
  <PresentationFormat>On-screen Show (4:3)</PresentationFormat>
  <Paragraphs>71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Default Design</vt:lpstr>
      <vt:lpstr>1_Default Design</vt:lpstr>
      <vt:lpstr>Airport Technology R&amp;D Team</vt:lpstr>
      <vt:lpstr>PowerPoint Presentation</vt:lpstr>
      <vt:lpstr>50th Anniversary of Strike Reporting</vt:lpstr>
      <vt:lpstr>Updated and Upgraded Website &amp; DB</vt:lpstr>
      <vt:lpstr>Features</vt:lpstr>
      <vt:lpstr>“Wildlife Surveillance Concept) ANG-E26/ANG-C43 SLA </vt:lpstr>
      <vt:lpstr>BSTAR Deployment at BOS</vt:lpstr>
      <vt:lpstr>Proposed Locations for BSTAR</vt:lpstr>
      <vt:lpstr>Components and placement</vt:lpstr>
      <vt:lpstr>Pharovision Interceptor</vt:lpstr>
      <vt:lpstr>Pharovision Interceptor</vt:lpstr>
      <vt:lpstr>Other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King, Ryan (FAA)</cp:lastModifiedBy>
  <cp:revision>587</cp:revision>
  <cp:lastPrinted>2012-08-14T14:45:42Z</cp:lastPrinted>
  <dcterms:modified xsi:type="dcterms:W3CDTF">2015-08-17T15:31:47Z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