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handoutMasterIdLst>
    <p:handoutMasterId r:id="rId24"/>
  </p:handoutMasterIdLst>
  <p:sldIdLst>
    <p:sldId id="481" r:id="rId3"/>
    <p:sldId id="527" r:id="rId4"/>
    <p:sldId id="517" r:id="rId5"/>
    <p:sldId id="535" r:id="rId6"/>
    <p:sldId id="540" r:id="rId7"/>
    <p:sldId id="536" r:id="rId8"/>
    <p:sldId id="539" r:id="rId9"/>
    <p:sldId id="490" r:id="rId10"/>
    <p:sldId id="529" r:id="rId11"/>
    <p:sldId id="502" r:id="rId12"/>
    <p:sldId id="530" r:id="rId13"/>
    <p:sldId id="531" r:id="rId14"/>
    <p:sldId id="532" r:id="rId15"/>
    <p:sldId id="533" r:id="rId16"/>
    <p:sldId id="528" r:id="rId17"/>
    <p:sldId id="537" r:id="rId18"/>
    <p:sldId id="538" r:id="rId19"/>
    <p:sldId id="541" r:id="rId20"/>
    <p:sldId id="543" r:id="rId21"/>
    <p:sldId id="542" r:id="rId22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A15"/>
    <a:srgbClr val="FFBE7D"/>
    <a:srgbClr val="FF9900"/>
    <a:srgbClr val="FFE6CD"/>
    <a:srgbClr val="CC3300"/>
    <a:srgbClr val="CC00FF"/>
    <a:srgbClr val="FF0000"/>
    <a:srgbClr val="FFFFFF"/>
    <a:srgbClr val="3399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78" autoAdjust="0"/>
    <p:restoredTop sz="84650" autoAdjust="0"/>
  </p:normalViewPr>
  <p:slideViewPr>
    <p:cSldViewPr>
      <p:cViewPr>
        <p:scale>
          <a:sx n="91" d="100"/>
          <a:sy n="91" d="100"/>
        </p:scale>
        <p:origin x="-1656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6" y="31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27363" cy="463550"/>
          </a:xfrm>
          <a:prstGeom prst="rect">
            <a:avLst/>
          </a:prstGeom>
        </p:spPr>
        <p:txBody>
          <a:bodyPr vert="horz" lIns="92445" tIns="46221" rIns="92445" bIns="4622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4" y="0"/>
            <a:ext cx="3027363" cy="463550"/>
          </a:xfrm>
          <a:prstGeom prst="rect">
            <a:avLst/>
          </a:prstGeom>
        </p:spPr>
        <p:txBody>
          <a:bodyPr vert="horz" lIns="92445" tIns="46221" rIns="92445" bIns="46221" rtlCol="0"/>
          <a:lstStyle>
            <a:lvl1pPr algn="r">
              <a:defRPr sz="1300"/>
            </a:lvl1pPr>
          </a:lstStyle>
          <a:p>
            <a:fld id="{C2F04FD0-1E95-4E4B-9A4A-238D821383C8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18567"/>
            <a:ext cx="3027363" cy="463550"/>
          </a:xfrm>
          <a:prstGeom prst="rect">
            <a:avLst/>
          </a:prstGeom>
        </p:spPr>
        <p:txBody>
          <a:bodyPr vert="horz" lIns="92445" tIns="46221" rIns="92445" bIns="4622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4" y="8818567"/>
            <a:ext cx="3027363" cy="463550"/>
          </a:xfrm>
          <a:prstGeom prst="rect">
            <a:avLst/>
          </a:prstGeom>
        </p:spPr>
        <p:txBody>
          <a:bodyPr vert="horz" lIns="92445" tIns="46221" rIns="92445" bIns="46221" rtlCol="0" anchor="b"/>
          <a:lstStyle>
            <a:lvl1pPr algn="r">
              <a:defRPr sz="1300"/>
            </a:lvl1pPr>
          </a:lstStyle>
          <a:p>
            <a:fld id="{8E802B09-FC60-4B2B-861A-6C6C39C80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02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3026833" cy="464185"/>
          </a:xfrm>
          <a:prstGeom prst="rect">
            <a:avLst/>
          </a:prstGeom>
        </p:spPr>
        <p:txBody>
          <a:bodyPr vert="horz" lIns="93977" tIns="46990" rIns="93977" bIns="4699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3" y="2"/>
            <a:ext cx="3026833" cy="464185"/>
          </a:xfrm>
          <a:prstGeom prst="rect">
            <a:avLst/>
          </a:prstGeom>
        </p:spPr>
        <p:txBody>
          <a:bodyPr vert="horz" lIns="93977" tIns="46990" rIns="93977" bIns="46990" rtlCol="0"/>
          <a:lstStyle>
            <a:lvl1pPr algn="r">
              <a:defRPr sz="1300"/>
            </a:lvl1pPr>
          </a:lstStyle>
          <a:p>
            <a:fld id="{1E7D4923-19C9-49E5-A29A-66179EF72AD1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696913"/>
            <a:ext cx="4638675" cy="3479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77" tIns="46990" rIns="93977" bIns="4699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1" y="4409759"/>
            <a:ext cx="5588000" cy="4177665"/>
          </a:xfrm>
          <a:prstGeom prst="rect">
            <a:avLst/>
          </a:prstGeom>
        </p:spPr>
        <p:txBody>
          <a:bodyPr vert="horz" lIns="93977" tIns="46990" rIns="93977" bIns="4699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17905"/>
            <a:ext cx="3026833" cy="464185"/>
          </a:xfrm>
          <a:prstGeom prst="rect">
            <a:avLst/>
          </a:prstGeom>
        </p:spPr>
        <p:txBody>
          <a:bodyPr vert="horz" lIns="93977" tIns="46990" rIns="93977" bIns="4699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3" y="8817905"/>
            <a:ext cx="3026833" cy="464185"/>
          </a:xfrm>
          <a:prstGeom prst="rect">
            <a:avLst/>
          </a:prstGeom>
        </p:spPr>
        <p:txBody>
          <a:bodyPr vert="horz" lIns="93977" tIns="46990" rIns="93977" bIns="46990" rtlCol="0" anchor="b"/>
          <a:lstStyle>
            <a:lvl1pPr algn="r">
              <a:defRPr sz="1300"/>
            </a:lvl1pPr>
          </a:lstStyle>
          <a:p>
            <a:fld id="{7CCCE87E-D572-4C1F-8E26-036ADF7FC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19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CE87E-D572-4C1F-8E26-036ADF7FC3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57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7D99D-F576-4071-8AFD-0373CF728F6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71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508D68-1F11-41EF-8D19-1FD1682B40C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45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CE87E-D572-4C1F-8E26-036ADF7FC3E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CE87E-D572-4C1F-8E26-036ADF7FC3E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CE87E-D572-4C1F-8E26-036ADF7FC3E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CE87E-D572-4C1F-8E26-036ADF7FC3EF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958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CE87E-D572-4C1F-8E26-036ADF7FC3E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CE87E-D572-4C1F-8E26-036ADF7FC3E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Notes:</a:t>
            </a:r>
          </a:p>
          <a:p>
            <a:r>
              <a:rPr lang="en-US" dirty="0" smtClean="0"/>
              <a:t>Balance</a:t>
            </a:r>
            <a:r>
              <a:rPr lang="en-US" baseline="0" dirty="0" smtClean="0"/>
              <a:t> building capacity where reasonable to anticipate need</a:t>
            </a:r>
          </a:p>
          <a:p>
            <a:pPr defTabSz="914378">
              <a:defRPr/>
            </a:pPr>
            <a:r>
              <a:rPr lang="en-US" dirty="0" smtClean="0"/>
              <a:t>Public trust to ensure limited funds are used correctly and effectively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CE87E-D572-4C1F-8E26-036ADF7FC3E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69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826" indent="-343826" defTabSz="91687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800" b="1" kern="0" dirty="0">
                <a:solidFill>
                  <a:srgbClr val="000000"/>
                </a:solidFill>
                <a:latin typeface="Arial"/>
              </a:rPr>
              <a:t>Defining additional levels of capacity-constraint may be useful to present a more comprehensive evaluation</a:t>
            </a:r>
          </a:p>
          <a:p>
            <a:pPr marL="744961" lvl="1" indent="-286522" defTabSz="91687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</a:rPr>
              <a:t>Some airports are expected to have delays just below the capacity-constrained criteria</a:t>
            </a:r>
          </a:p>
          <a:p>
            <a:pPr marL="744961" lvl="1" indent="-286522" defTabSz="91687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1600" kern="0" dirty="0">
                <a:solidFill>
                  <a:srgbClr val="000000"/>
                </a:solidFill>
                <a:latin typeface="Arial"/>
              </a:rPr>
              <a:t>A few airports are forecast to have delays that are substantially more severe</a:t>
            </a:r>
          </a:p>
          <a:p>
            <a:pPr marL="343826" indent="-343826" defTabSz="91687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800" b="1" kern="0" dirty="0">
                <a:solidFill>
                  <a:srgbClr val="000000"/>
                </a:solidFill>
                <a:latin typeface="Arial"/>
              </a:rPr>
              <a:t>Three levels were defined</a:t>
            </a:r>
          </a:p>
          <a:p>
            <a:pPr marL="744961" lvl="1" indent="-286522" defTabSz="91687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1600" b="1" kern="0" dirty="0">
                <a:solidFill>
                  <a:srgbClr val="FF0000"/>
                </a:solidFill>
                <a:latin typeface="Arial"/>
              </a:rPr>
              <a:t>Constrained</a:t>
            </a:r>
            <a:r>
              <a:rPr lang="en-US" sz="1600" kern="0" dirty="0">
                <a:solidFill>
                  <a:srgbClr val="000000"/>
                </a:solidFill>
                <a:latin typeface="Arial"/>
              </a:rPr>
              <a:t>:  </a:t>
            </a:r>
          </a:p>
          <a:p>
            <a:pPr marL="1146089" lvl="2" indent="-229218" defTabSz="91687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</a:rPr>
              <a:t>ASV delay &gt;= </a:t>
            </a:r>
            <a:r>
              <a:rPr lang="en-US" sz="1400" b="1" kern="0" dirty="0">
                <a:solidFill>
                  <a:srgbClr val="000000"/>
                </a:solidFill>
                <a:latin typeface="Arial"/>
              </a:rPr>
              <a:t>7</a:t>
            </a:r>
            <a:r>
              <a:rPr lang="en-US" sz="1400" kern="0" dirty="0">
                <a:solidFill>
                  <a:srgbClr val="000000"/>
                </a:solidFill>
                <a:latin typeface="Arial"/>
              </a:rPr>
              <a:t> min </a:t>
            </a:r>
            <a:r>
              <a:rPr lang="en-US" sz="1400" b="1" i="1" kern="0" dirty="0">
                <a:solidFill>
                  <a:srgbClr val="000000"/>
                </a:solidFill>
                <a:latin typeface="Arial"/>
              </a:rPr>
              <a:t>and</a:t>
            </a:r>
          </a:p>
          <a:p>
            <a:pPr marL="1146089" lvl="2" indent="-229218" defTabSz="91687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</a:rPr>
              <a:t>Percentage of hours that are congested is at least </a:t>
            </a:r>
            <a:r>
              <a:rPr lang="en-US" sz="1400" b="1" kern="0" dirty="0">
                <a:solidFill>
                  <a:srgbClr val="000000"/>
                </a:solidFill>
                <a:latin typeface="Arial"/>
              </a:rPr>
              <a:t>30%</a:t>
            </a:r>
            <a:r>
              <a:rPr lang="en-US" sz="1400" kern="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1604528" lvl="3" indent="-229218" defTabSz="91687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Arrivals or departures</a:t>
            </a:r>
          </a:p>
          <a:p>
            <a:pPr marL="744961" lvl="1" indent="-286522" defTabSz="91687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1600" b="1" kern="0" dirty="0">
                <a:solidFill>
                  <a:srgbClr val="CC00FF"/>
                </a:solidFill>
                <a:latin typeface="Arial"/>
              </a:rPr>
              <a:t>Severe</a:t>
            </a:r>
            <a:r>
              <a:rPr lang="en-US" sz="1600" kern="0" dirty="0">
                <a:solidFill>
                  <a:srgbClr val="000000"/>
                </a:solidFill>
                <a:latin typeface="Arial"/>
              </a:rPr>
              <a:t>:  Higher levels of ASV delay </a:t>
            </a:r>
            <a:r>
              <a:rPr lang="en-US" sz="1600" b="1" i="1" kern="0" dirty="0">
                <a:solidFill>
                  <a:srgbClr val="000000"/>
                </a:solidFill>
                <a:latin typeface="Arial"/>
              </a:rPr>
              <a:t>and</a:t>
            </a:r>
            <a:r>
              <a:rPr lang="en-US" sz="1600" kern="0" dirty="0">
                <a:solidFill>
                  <a:srgbClr val="000000"/>
                </a:solidFill>
                <a:latin typeface="Arial"/>
              </a:rPr>
              <a:t> NAS-Wide delay</a:t>
            </a:r>
          </a:p>
          <a:p>
            <a:pPr marL="1146089" lvl="2" indent="-229218" defTabSz="91687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</a:rPr>
              <a:t>ASV delay &gt;= </a:t>
            </a:r>
            <a:r>
              <a:rPr lang="en-US" sz="1400" b="1" kern="0" dirty="0">
                <a:solidFill>
                  <a:srgbClr val="000000"/>
                </a:solidFill>
                <a:latin typeface="Arial"/>
              </a:rPr>
              <a:t>15</a:t>
            </a:r>
            <a:r>
              <a:rPr lang="en-US" sz="1400" kern="0" dirty="0">
                <a:solidFill>
                  <a:srgbClr val="000000"/>
                </a:solidFill>
                <a:latin typeface="Arial"/>
              </a:rPr>
              <a:t> min </a:t>
            </a:r>
            <a:r>
              <a:rPr lang="en-US" sz="1400" b="1" i="1" kern="0" dirty="0">
                <a:solidFill>
                  <a:srgbClr val="000000"/>
                </a:solidFill>
                <a:latin typeface="Arial"/>
              </a:rPr>
              <a:t>and</a:t>
            </a:r>
            <a:endParaRPr lang="en-US" sz="1400" kern="0" dirty="0">
              <a:solidFill>
                <a:srgbClr val="000000"/>
              </a:solidFill>
              <a:latin typeface="Arial"/>
            </a:endParaRPr>
          </a:p>
          <a:p>
            <a:pPr marL="1146089" lvl="2" indent="-229218" defTabSz="91687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</a:rPr>
              <a:t>More than </a:t>
            </a:r>
            <a:r>
              <a:rPr lang="en-US" sz="1400" b="1" kern="0" dirty="0">
                <a:solidFill>
                  <a:srgbClr val="000000"/>
                </a:solidFill>
                <a:latin typeface="Arial"/>
              </a:rPr>
              <a:t>50%</a:t>
            </a:r>
            <a:r>
              <a:rPr lang="en-US" sz="1400" kern="0" dirty="0">
                <a:solidFill>
                  <a:srgbClr val="000000"/>
                </a:solidFill>
                <a:latin typeface="Arial"/>
              </a:rPr>
              <a:t> of hours are arrival- or departure-congested</a:t>
            </a:r>
          </a:p>
          <a:p>
            <a:pPr marL="744961" lvl="1" indent="-286522" defTabSz="91687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  <a:defRPr/>
            </a:pPr>
            <a:r>
              <a:rPr lang="en-US" sz="1600" b="1" kern="0" dirty="0">
                <a:solidFill>
                  <a:srgbClr val="FF9900"/>
                </a:solidFill>
                <a:latin typeface="Arial"/>
              </a:rPr>
              <a:t>Caution</a:t>
            </a:r>
            <a:r>
              <a:rPr lang="en-US" sz="1600" kern="0" dirty="0">
                <a:solidFill>
                  <a:srgbClr val="000000"/>
                </a:solidFill>
                <a:latin typeface="Arial"/>
              </a:rPr>
              <a:t>: Approaching or meets ASV </a:t>
            </a:r>
            <a:r>
              <a:rPr lang="en-US" sz="1600" b="1" i="1" kern="0" dirty="0">
                <a:solidFill>
                  <a:srgbClr val="000000"/>
                </a:solidFill>
                <a:latin typeface="Arial"/>
              </a:rPr>
              <a:t>or</a:t>
            </a:r>
            <a:r>
              <a:rPr lang="en-US" sz="1600" kern="0" dirty="0">
                <a:solidFill>
                  <a:srgbClr val="000000"/>
                </a:solidFill>
                <a:latin typeface="Arial"/>
              </a:rPr>
              <a:t> NAS-Wide criteria</a:t>
            </a:r>
          </a:p>
          <a:p>
            <a:pPr marL="1146089" lvl="2" indent="-229218" defTabSz="91687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</a:rPr>
              <a:t>ASV delay &gt;= </a:t>
            </a:r>
            <a:r>
              <a:rPr lang="en-US" sz="1400" b="1" kern="0" dirty="0">
                <a:solidFill>
                  <a:srgbClr val="000000"/>
                </a:solidFill>
                <a:latin typeface="Arial"/>
              </a:rPr>
              <a:t>5</a:t>
            </a:r>
            <a:r>
              <a:rPr lang="en-US" sz="1400" kern="0" dirty="0">
                <a:solidFill>
                  <a:srgbClr val="000000"/>
                </a:solidFill>
                <a:latin typeface="Arial"/>
              </a:rPr>
              <a:t>min </a:t>
            </a:r>
            <a:r>
              <a:rPr lang="en-US" sz="1400" b="1" i="1" kern="0" dirty="0">
                <a:solidFill>
                  <a:srgbClr val="000000"/>
                </a:solidFill>
                <a:latin typeface="Arial"/>
              </a:rPr>
              <a:t>or</a:t>
            </a:r>
            <a:endParaRPr lang="en-US" sz="1400" kern="0" dirty="0">
              <a:solidFill>
                <a:srgbClr val="000000"/>
              </a:solidFill>
              <a:latin typeface="Arial"/>
            </a:endParaRPr>
          </a:p>
          <a:p>
            <a:pPr marL="1146089" lvl="2" indent="-229218" defTabSz="91687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</a:rPr>
              <a:t>More than </a:t>
            </a:r>
            <a:r>
              <a:rPr lang="en-US" sz="1400" b="1" kern="0" dirty="0">
                <a:solidFill>
                  <a:srgbClr val="000000"/>
                </a:solidFill>
                <a:latin typeface="Arial"/>
              </a:rPr>
              <a:t>20%</a:t>
            </a:r>
            <a:r>
              <a:rPr lang="en-US" sz="1400" kern="0" dirty="0">
                <a:solidFill>
                  <a:srgbClr val="000000"/>
                </a:solidFill>
                <a:latin typeface="Arial"/>
              </a:rPr>
              <a:t> of hours are arrival- or departure-congested</a:t>
            </a:r>
          </a:p>
          <a:p>
            <a:pPr marL="1146089" lvl="2" indent="-229218" defTabSz="91687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sz="1400" kern="0" dirty="0">
              <a:solidFill>
                <a:srgbClr val="000000"/>
              </a:solidFill>
              <a:latin typeface="Arial"/>
            </a:endParaRPr>
          </a:p>
          <a:p>
            <a:pPr marL="1146089" lvl="2" indent="-229218" defTabSz="91687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sz="1400" kern="0" dirty="0">
              <a:solidFill>
                <a:srgbClr val="000000"/>
              </a:solidFill>
              <a:latin typeface="Arial"/>
            </a:endParaRPr>
          </a:p>
          <a:p>
            <a:pPr marL="460966" indent="-460966">
              <a:buFont typeface="+mj-lt"/>
              <a:buAutoNum type="arabicPeriod"/>
            </a:pPr>
            <a:r>
              <a:rPr lang="en-US" dirty="0" smtClean="0"/>
              <a:t>Define arrival delay and departure delay</a:t>
            </a:r>
          </a:p>
          <a:p>
            <a:pPr lvl="1"/>
            <a:r>
              <a:rPr lang="en-US" dirty="0" smtClean="0"/>
              <a:t>Only due to elements associated with the airport</a:t>
            </a:r>
          </a:p>
          <a:p>
            <a:pPr marL="460966" indent="-460966">
              <a:buFont typeface="+mj-lt"/>
              <a:buAutoNum type="arabicPeriod"/>
            </a:pPr>
            <a:r>
              <a:rPr lang="en-US" dirty="0" smtClean="0"/>
              <a:t>Identify a </a:t>
            </a:r>
            <a:r>
              <a:rPr lang="en-US" b="1" dirty="0" smtClean="0">
                <a:solidFill>
                  <a:srgbClr val="0070C0"/>
                </a:solidFill>
              </a:rPr>
              <a:t>saturated hour </a:t>
            </a:r>
            <a:r>
              <a:rPr lang="en-US" dirty="0" smtClean="0"/>
              <a:t>in </a:t>
            </a:r>
            <a:r>
              <a:rPr lang="en-US" i="1" dirty="0" smtClean="0"/>
              <a:t>2011 Reference </a:t>
            </a:r>
            <a:r>
              <a:rPr lang="en-US" dirty="0" smtClean="0"/>
              <a:t>case model runs</a:t>
            </a:r>
          </a:p>
          <a:p>
            <a:pPr lvl="1"/>
            <a:r>
              <a:rPr lang="en-US" dirty="0" smtClean="0"/>
              <a:t>Top 10 percent</a:t>
            </a:r>
          </a:p>
          <a:p>
            <a:pPr lvl="1"/>
            <a:r>
              <a:rPr lang="en-US" dirty="0" smtClean="0"/>
              <a:t>Core airports, 0700-2259 local time</a:t>
            </a:r>
          </a:p>
          <a:p>
            <a:pPr marL="460966" indent="-460966">
              <a:buFont typeface="+mj-lt"/>
              <a:buAutoNum type="arabicPeriod"/>
            </a:pPr>
            <a:r>
              <a:rPr lang="en-US" dirty="0" smtClean="0"/>
              <a:t>Identify airports with a significant number of </a:t>
            </a:r>
            <a:r>
              <a:rPr lang="en-US" b="1" dirty="0" smtClean="0">
                <a:solidFill>
                  <a:srgbClr val="0070C0"/>
                </a:solidFill>
              </a:rPr>
              <a:t>saturated hours </a:t>
            </a:r>
            <a:r>
              <a:rPr lang="en-US" b="1" dirty="0" smtClean="0"/>
              <a:t>in the simulations</a:t>
            </a:r>
          </a:p>
          <a:p>
            <a:pPr lvl="1"/>
            <a:r>
              <a:rPr lang="en-US" dirty="0" smtClean="0"/>
              <a:t>30% of the hours of interest</a:t>
            </a:r>
          </a:p>
          <a:p>
            <a:pPr lvl="1"/>
            <a:r>
              <a:rPr lang="en-US" dirty="0" smtClean="0"/>
              <a:t>Either arrival or departure delay</a:t>
            </a:r>
          </a:p>
          <a:p>
            <a:pPr marL="460966" indent="-460966">
              <a:buFont typeface="+mj-lt"/>
              <a:buAutoNum type="arabicPeriod"/>
            </a:pPr>
            <a:r>
              <a:rPr lang="en-US" dirty="0" smtClean="0"/>
              <a:t>Use same definition of </a:t>
            </a:r>
            <a:r>
              <a:rPr lang="en-US" dirty="0" smtClean="0">
                <a:solidFill>
                  <a:srgbClr val="0070C0"/>
                </a:solidFill>
              </a:rPr>
              <a:t>saturated hour</a:t>
            </a:r>
            <a:r>
              <a:rPr lang="en-US" dirty="0" smtClean="0"/>
              <a:t> and same critical percentage in future scenarios</a:t>
            </a:r>
          </a:p>
          <a:p>
            <a:pPr marL="460966" indent="-460966">
              <a:buFont typeface="+mj-lt"/>
              <a:buAutoNum type="arabicPeriod"/>
            </a:pPr>
            <a:endParaRPr lang="en-US" dirty="0" smtClean="0"/>
          </a:p>
          <a:p>
            <a:pPr eaLnBrk="1" hangingPunct="1"/>
            <a:r>
              <a:rPr lang="en-US" sz="2000" dirty="0"/>
              <a:t>Given an arrival airport, the average delay over all flights that can be attributed to elements </a:t>
            </a:r>
            <a:r>
              <a:rPr lang="en-US" sz="2000" i="1" dirty="0"/>
              <a:t>directly related </a:t>
            </a:r>
            <a:r>
              <a:rPr lang="en-US" sz="2000" dirty="0"/>
              <a:t>to the arrival airport</a:t>
            </a:r>
          </a:p>
          <a:p>
            <a:pPr lvl="1"/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Gate availability </a:t>
            </a:r>
            <a:r>
              <a:rPr lang="en-US" sz="1800" dirty="0"/>
              <a:t>at arrival airport</a:t>
            </a:r>
          </a:p>
          <a:p>
            <a:pPr lvl="1"/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Taxiway congestion </a:t>
            </a:r>
            <a:r>
              <a:rPr lang="en-US" sz="1800" dirty="0"/>
              <a:t>at arrival airport</a:t>
            </a:r>
          </a:p>
          <a:p>
            <a:pPr lvl="1"/>
            <a:r>
              <a:rPr lang="en-US" sz="1800" dirty="0"/>
              <a:t>TRACON delay due to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runway capacity </a:t>
            </a:r>
            <a:r>
              <a:rPr lang="en-US" sz="1800" dirty="0"/>
              <a:t>at arrival airport</a:t>
            </a:r>
          </a:p>
          <a:p>
            <a:pPr lvl="1"/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Airspace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delay</a:t>
            </a:r>
            <a:r>
              <a:rPr lang="en-US" sz="1800" dirty="0"/>
              <a:t> associated with (1) </a:t>
            </a:r>
            <a:r>
              <a:rPr lang="en-US" sz="1600" dirty="0"/>
              <a:t>merging of arrival flows (2) spacing to accommodate downstream merging and runway capacity</a:t>
            </a:r>
          </a:p>
          <a:p>
            <a:pPr marL="1146089" lvl="2" indent="-229218" defTabSz="91687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sz="1400" kern="0" dirty="0">
              <a:solidFill>
                <a:srgbClr val="000000"/>
              </a:solidFill>
              <a:latin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CE87E-D572-4C1F-8E26-036ADF7FC3EF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366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81" descr="sunrise_plane_powerpoi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0"/>
            <a:ext cx="355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51"/>
          <p:cNvSpPr txBox="1">
            <a:spLocks noChangeArrowheads="1"/>
          </p:cNvSpPr>
          <p:nvPr userDrawn="1"/>
        </p:nvSpPr>
        <p:spPr bwMode="auto">
          <a:xfrm>
            <a:off x="427038" y="4497388"/>
            <a:ext cx="497363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3225" indent="-403225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</a:rPr>
              <a:t>Presented to: </a:t>
            </a:r>
            <a:r>
              <a:rPr lang="en-US" sz="1600" dirty="0" smtClean="0">
                <a:solidFill>
                  <a:srgbClr val="FFFFFF"/>
                </a:solidFill>
              </a:rPr>
              <a:t>REDAC Airport Subcommittee</a:t>
            </a:r>
            <a:endParaRPr lang="en-US" sz="1600" dirty="0" smtClean="0">
              <a:solidFill>
                <a:srgbClr val="FFFFFF"/>
              </a:solidFill>
            </a:endParaRPr>
          </a:p>
          <a:p>
            <a:pPr marL="403225" indent="-403225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</a:rPr>
              <a:t>By:  </a:t>
            </a:r>
            <a:r>
              <a:rPr lang="en-US" sz="1600" dirty="0" smtClean="0">
                <a:solidFill>
                  <a:srgbClr val="FFFFFF"/>
                </a:solidFill>
              </a:rPr>
              <a:t>Kent Duffy, APP-400</a:t>
            </a:r>
            <a:endParaRPr lang="en-US" sz="1600" dirty="0" smtClean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</a:rPr>
              <a:t>Date:  </a:t>
            </a:r>
            <a:r>
              <a:rPr lang="en-US" sz="1600" dirty="0" smtClean="0">
                <a:solidFill>
                  <a:srgbClr val="FFFFFF"/>
                </a:solidFill>
              </a:rPr>
              <a:t>31-March-2015</a:t>
            </a:r>
            <a:endParaRPr lang="en-US" sz="1600" dirty="0" smtClean="0">
              <a:solidFill>
                <a:srgbClr val="FFFFFF"/>
              </a:solidFill>
            </a:endParaRPr>
          </a:p>
        </p:txBody>
      </p:sp>
      <p:grpSp>
        <p:nvGrpSpPr>
          <p:cNvPr id="6" name="Group 1080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7" name="Picture 1079" descr="NEW FAA LOGO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800" b="1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800" b="1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4021242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47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81" descr="sunrise_plane_powerpoi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0"/>
            <a:ext cx="355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51"/>
          <p:cNvSpPr txBox="1">
            <a:spLocks noChangeArrowheads="1"/>
          </p:cNvSpPr>
          <p:nvPr userDrawn="1"/>
        </p:nvSpPr>
        <p:spPr bwMode="auto">
          <a:xfrm>
            <a:off x="427051" y="4497390"/>
            <a:ext cx="497363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960" tIns="45483" rIns="90960" bIns="4548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1109" indent="-401109" defTabSz="909603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</a:rPr>
              <a:t>Presented to: Chicago Department of Aviation</a:t>
            </a:r>
          </a:p>
          <a:p>
            <a:pPr marL="401109" indent="-401109" defTabSz="909603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</a:rPr>
              <a:t>By:  Kent Duffy, APP-400</a:t>
            </a:r>
          </a:p>
          <a:p>
            <a:pPr defTabSz="909603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</a:rPr>
              <a:t>Date:  July 2014</a:t>
            </a:r>
          </a:p>
        </p:txBody>
      </p:sp>
      <p:grpSp>
        <p:nvGrpSpPr>
          <p:cNvPr id="6" name="Group 1080"/>
          <p:cNvGrpSpPr>
            <a:grpSpLocks/>
          </p:cNvGrpSpPr>
          <p:nvPr userDrawn="1"/>
        </p:nvGrpSpPr>
        <p:grpSpPr bwMode="auto">
          <a:xfrm>
            <a:off x="5873750" y="269878"/>
            <a:ext cx="2895600" cy="911225"/>
            <a:chOff x="3700" y="170"/>
            <a:chExt cx="1824" cy="574"/>
          </a:xfrm>
        </p:grpSpPr>
        <p:pic>
          <p:nvPicPr>
            <p:cNvPr id="7" name="Picture 1079" descr="NEW FAA LOGO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09603"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800" b="1" smtClean="0">
                  <a:solidFill>
                    <a:srgbClr val="FFFFFF"/>
                  </a:solidFill>
                </a:rPr>
                <a:t>Federal Aviation</a:t>
              </a:r>
            </a:p>
            <a:p>
              <a:pPr defTabSz="909603"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800" b="1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2017078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687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4806" indent="0">
              <a:buNone/>
              <a:defRPr sz="1800"/>
            </a:lvl2pPr>
            <a:lvl3pPr marL="909603" indent="0">
              <a:buNone/>
              <a:defRPr sz="1600"/>
            </a:lvl3pPr>
            <a:lvl4pPr marL="1364403" indent="0">
              <a:buNone/>
              <a:defRPr sz="1400"/>
            </a:lvl4pPr>
            <a:lvl5pPr marL="1819201" indent="0">
              <a:buNone/>
              <a:defRPr sz="1400"/>
            </a:lvl5pPr>
            <a:lvl6pPr marL="2274004" indent="0">
              <a:buNone/>
              <a:defRPr sz="1400"/>
            </a:lvl6pPr>
            <a:lvl7pPr marL="2728801" indent="0">
              <a:buNone/>
              <a:defRPr sz="1400"/>
            </a:lvl7pPr>
            <a:lvl8pPr marL="3183605" indent="0">
              <a:buNone/>
              <a:defRPr sz="1400"/>
            </a:lvl8pPr>
            <a:lvl9pPr marL="363840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5753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4" y="1508170"/>
            <a:ext cx="3948113" cy="43910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70"/>
            <a:ext cx="3949700" cy="43910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6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4806" indent="0">
              <a:buNone/>
              <a:defRPr sz="2000" b="1"/>
            </a:lvl2pPr>
            <a:lvl3pPr marL="909603" indent="0">
              <a:buNone/>
              <a:defRPr sz="1800" b="1"/>
            </a:lvl3pPr>
            <a:lvl4pPr marL="1364403" indent="0">
              <a:buNone/>
              <a:defRPr sz="1600" b="1"/>
            </a:lvl4pPr>
            <a:lvl5pPr marL="1819201" indent="0">
              <a:buNone/>
              <a:defRPr sz="1600" b="1"/>
            </a:lvl5pPr>
            <a:lvl6pPr marL="2274004" indent="0">
              <a:buNone/>
              <a:defRPr sz="1600" b="1"/>
            </a:lvl6pPr>
            <a:lvl7pPr marL="2728801" indent="0">
              <a:buNone/>
              <a:defRPr sz="1600" b="1"/>
            </a:lvl7pPr>
            <a:lvl8pPr marL="3183605" indent="0">
              <a:buNone/>
              <a:defRPr sz="1600" b="1"/>
            </a:lvl8pPr>
            <a:lvl9pPr marL="363840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70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4806" indent="0">
              <a:buNone/>
              <a:defRPr sz="2000" b="1"/>
            </a:lvl2pPr>
            <a:lvl3pPr marL="909603" indent="0">
              <a:buNone/>
              <a:defRPr sz="1800" b="1"/>
            </a:lvl3pPr>
            <a:lvl4pPr marL="1364403" indent="0">
              <a:buNone/>
              <a:defRPr sz="1600" b="1"/>
            </a:lvl4pPr>
            <a:lvl5pPr marL="1819201" indent="0">
              <a:buNone/>
              <a:defRPr sz="1600" b="1"/>
            </a:lvl5pPr>
            <a:lvl6pPr marL="2274004" indent="0">
              <a:buNone/>
              <a:defRPr sz="1600" b="1"/>
            </a:lvl6pPr>
            <a:lvl7pPr marL="2728801" indent="0">
              <a:buNone/>
              <a:defRPr sz="1600" b="1"/>
            </a:lvl7pPr>
            <a:lvl8pPr marL="3183605" indent="0">
              <a:buNone/>
              <a:defRPr sz="1600" b="1"/>
            </a:lvl8pPr>
            <a:lvl9pPr marL="363840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0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66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29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590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806" indent="0">
              <a:buNone/>
              <a:defRPr sz="1200"/>
            </a:lvl2pPr>
            <a:lvl3pPr marL="909603" indent="0">
              <a:buNone/>
              <a:defRPr sz="1000"/>
            </a:lvl3pPr>
            <a:lvl4pPr marL="1364403" indent="0">
              <a:buNone/>
              <a:defRPr sz="900"/>
            </a:lvl4pPr>
            <a:lvl5pPr marL="1819201" indent="0">
              <a:buNone/>
              <a:defRPr sz="900"/>
            </a:lvl5pPr>
            <a:lvl6pPr marL="2274004" indent="0">
              <a:buNone/>
              <a:defRPr sz="900"/>
            </a:lvl6pPr>
            <a:lvl7pPr marL="2728801" indent="0">
              <a:buNone/>
              <a:defRPr sz="900"/>
            </a:lvl7pPr>
            <a:lvl8pPr marL="3183605" indent="0">
              <a:buNone/>
              <a:defRPr sz="900"/>
            </a:lvl8pPr>
            <a:lvl9pPr marL="363840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3206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193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4806" indent="0">
              <a:buNone/>
              <a:defRPr sz="2800"/>
            </a:lvl2pPr>
            <a:lvl3pPr marL="909603" indent="0">
              <a:buNone/>
              <a:defRPr sz="2400"/>
            </a:lvl3pPr>
            <a:lvl4pPr marL="1364403" indent="0">
              <a:buNone/>
              <a:defRPr sz="2000"/>
            </a:lvl4pPr>
            <a:lvl5pPr marL="1819201" indent="0">
              <a:buNone/>
              <a:defRPr sz="2000"/>
            </a:lvl5pPr>
            <a:lvl6pPr marL="2274004" indent="0">
              <a:buNone/>
              <a:defRPr sz="2000"/>
            </a:lvl6pPr>
            <a:lvl7pPr marL="2728801" indent="0">
              <a:buNone/>
              <a:defRPr sz="2000"/>
            </a:lvl7pPr>
            <a:lvl8pPr marL="3183605" indent="0">
              <a:buNone/>
              <a:defRPr sz="2000"/>
            </a:lvl8pPr>
            <a:lvl9pPr marL="363840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4806" indent="0">
              <a:buNone/>
              <a:defRPr sz="1200"/>
            </a:lvl2pPr>
            <a:lvl3pPr marL="909603" indent="0">
              <a:buNone/>
              <a:defRPr sz="1000"/>
            </a:lvl3pPr>
            <a:lvl4pPr marL="1364403" indent="0">
              <a:buNone/>
              <a:defRPr sz="900"/>
            </a:lvl4pPr>
            <a:lvl5pPr marL="1819201" indent="0">
              <a:buNone/>
              <a:defRPr sz="900"/>
            </a:lvl5pPr>
            <a:lvl6pPr marL="2274004" indent="0">
              <a:buNone/>
              <a:defRPr sz="900"/>
            </a:lvl6pPr>
            <a:lvl7pPr marL="2728801" indent="0">
              <a:buNone/>
              <a:defRPr sz="900"/>
            </a:lvl7pPr>
            <a:lvl8pPr marL="3183605" indent="0">
              <a:buNone/>
              <a:defRPr sz="900"/>
            </a:lvl8pPr>
            <a:lvl9pPr marL="363840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8450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50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70" y="344488"/>
            <a:ext cx="6202363" cy="5554662"/>
          </a:xfrm>
        </p:spPr>
        <p:txBody>
          <a:bodyPr vert="eaVer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58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9817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58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71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63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143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0269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6495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Select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smtClean="0"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smtClean="0"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smtClean="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CE4FC06F-EDDF-404A-AD08-95A806BCA669}" type="slidenum">
              <a:rPr lang="en-US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ECEB1D1-0265-4503-8DA7-D57E0D97FBB3}" type="slidenum">
              <a:rPr lang="en-US" sz="1200" b="1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b="1">
              <a:solidFill>
                <a:srgbClr val="FFFFFF"/>
              </a:solidFill>
            </a:endParaRPr>
          </a:p>
        </p:txBody>
      </p:sp>
      <p:grpSp>
        <p:nvGrpSpPr>
          <p:cNvPr id="1033" name="Group 2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1036" name="Picture 26" descr="NEW FAA LOGO"/>
            <p:cNvPicPr>
              <a:picLocks noChangeAspect="1" noChangeArrowheads="1"/>
            </p:cNvPicPr>
            <p:nvPr userDrawn="1"/>
          </p:nvPicPr>
          <p:blipFill>
            <a:blip r:embed="rId13" cstate="print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1034" name="Text Box 29"/>
          <p:cNvSpPr txBox="1">
            <a:spLocks noChangeArrowheads="1"/>
          </p:cNvSpPr>
          <p:nvPr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C0C0C0"/>
                </a:solidFill>
              </a:rPr>
              <a:t>FACT3 Results</a:t>
            </a:r>
            <a:endParaRPr lang="en-US" sz="1200" dirty="0" smtClean="0">
              <a:solidFill>
                <a:srgbClr val="C0C0C0"/>
              </a:solidFill>
            </a:endParaRPr>
          </a:p>
        </p:txBody>
      </p:sp>
      <p:sp>
        <p:nvSpPr>
          <p:cNvPr id="1035" name="Text Box 30"/>
          <p:cNvSpPr txBox="1">
            <a:spLocks noChangeArrowheads="1"/>
          </p:cNvSpPr>
          <p:nvPr/>
        </p:nvSpPr>
        <p:spPr bwMode="auto">
          <a:xfrm>
            <a:off x="441325" y="6384925"/>
            <a:ext cx="37401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C0C0C0"/>
                </a:solidFill>
              </a:rPr>
              <a:t>31-March-2015</a:t>
            </a:r>
            <a:endParaRPr lang="en-US" sz="1200" dirty="0" smtClean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88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60" tIns="45483" rIns="90960" bIns="454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4" y="1508170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60" tIns="45483" rIns="90960" bIns="454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Select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60" tIns="45483" rIns="90960" bIns="4548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smtClean="0">
                <a:latin typeface="Times New Roman" pitchFamily="18" charset="0"/>
              </a:defRPr>
            </a:lvl1pPr>
          </a:lstStyle>
          <a:p>
            <a:pPr defTabSz="909603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60" tIns="45483" rIns="90960" bIns="45483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smtClean="0">
                <a:latin typeface="Times New Roman" pitchFamily="18" charset="0"/>
              </a:defRPr>
            </a:lvl1pPr>
          </a:lstStyle>
          <a:p>
            <a:pPr defTabSz="909603"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60" tIns="45483" rIns="90960" bIns="45483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smtClean="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 defTabSz="909603" fontAlgn="base">
              <a:spcAft>
                <a:spcPct val="0"/>
              </a:spcAft>
              <a:defRPr/>
            </a:pPr>
            <a:fld id="{CE4FC06F-EDDF-404A-AD08-95A806BCA669}" type="slidenum">
              <a:rPr lang="en-US">
                <a:solidFill>
                  <a:srgbClr val="FFFFFF"/>
                </a:solidFill>
              </a:rPr>
              <a:pPr defTabSz="909603"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960" tIns="45483" rIns="90960" bIns="45483" anchor="ctr"/>
          <a:lstStyle/>
          <a:p>
            <a:pPr defTabSz="909603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32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60" tIns="45483" rIns="90960" bIns="45483"/>
          <a:lstStyle/>
          <a:p>
            <a:pPr algn="r" defTabSz="909603" fontAlgn="base">
              <a:spcBef>
                <a:spcPct val="0"/>
              </a:spcBef>
              <a:spcAft>
                <a:spcPct val="0"/>
              </a:spcAft>
            </a:pPr>
            <a:fld id="{FECEB1D1-0265-4503-8DA7-D57E0D97FBB3}" type="slidenum">
              <a:rPr lang="en-US" sz="1200" b="1">
                <a:solidFill>
                  <a:srgbClr val="FFFFFF"/>
                </a:solidFill>
              </a:rPr>
              <a:pPr algn="r" defTabSz="90960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b="1">
              <a:solidFill>
                <a:srgbClr val="FFFFFF"/>
              </a:solidFill>
            </a:endParaRPr>
          </a:p>
        </p:txBody>
      </p:sp>
      <p:grpSp>
        <p:nvGrpSpPr>
          <p:cNvPr id="1033" name="Group 25"/>
          <p:cNvGrpSpPr>
            <a:grpSpLocks/>
          </p:cNvGrpSpPr>
          <p:nvPr/>
        </p:nvGrpSpPr>
        <p:grpSpPr bwMode="auto">
          <a:xfrm>
            <a:off x="5708654" y="6124575"/>
            <a:ext cx="2047878" cy="661988"/>
            <a:chOff x="3596" y="3858"/>
            <a:chExt cx="1290" cy="417"/>
          </a:xfrm>
        </p:grpSpPr>
        <p:pic>
          <p:nvPicPr>
            <p:cNvPr id="1036" name="Picture 26" descr="NEW FAA LOGO"/>
            <p:cNvPicPr>
              <a:picLocks noChangeAspect="1" noChangeArrowheads="1"/>
            </p:cNvPicPr>
            <p:nvPr userDrawn="1"/>
          </p:nvPicPr>
          <p:blipFill>
            <a:blip r:embed="rId13" cstate="print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09603"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FFFFFF"/>
                  </a:solidFill>
                </a:rPr>
                <a:t>Federal Aviation</a:t>
              </a:r>
            </a:p>
            <a:p>
              <a:pPr defTabSz="909603"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1034" name="Text Box 29"/>
          <p:cNvSpPr txBox="1">
            <a:spLocks noChangeArrowheads="1"/>
          </p:cNvSpPr>
          <p:nvPr/>
        </p:nvSpPr>
        <p:spPr bwMode="auto">
          <a:xfrm>
            <a:off x="449268" y="6205541"/>
            <a:ext cx="47847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60" tIns="45483" rIns="90960" bIns="4548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09603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C0C0C0"/>
                </a:solidFill>
              </a:rPr>
              <a:t>FACT3 Results</a:t>
            </a:r>
            <a:endParaRPr lang="en-US" sz="1200" dirty="0" smtClean="0">
              <a:solidFill>
                <a:srgbClr val="C0C0C0"/>
              </a:solidFill>
            </a:endParaRPr>
          </a:p>
        </p:txBody>
      </p:sp>
      <p:sp>
        <p:nvSpPr>
          <p:cNvPr id="1035" name="Text Box 30"/>
          <p:cNvSpPr txBox="1">
            <a:spLocks noChangeArrowheads="1"/>
          </p:cNvSpPr>
          <p:nvPr/>
        </p:nvSpPr>
        <p:spPr bwMode="auto">
          <a:xfrm>
            <a:off x="441330" y="6384926"/>
            <a:ext cx="37401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60" tIns="45483" rIns="90960" bIns="4548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09603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C0C0C0"/>
                </a:solidFill>
              </a:rPr>
              <a:t>Feb-2015</a:t>
            </a:r>
          </a:p>
        </p:txBody>
      </p:sp>
    </p:spTree>
    <p:extLst>
      <p:ext uri="{BB962C8B-B14F-4D97-AF65-F5344CB8AC3E}">
        <p14:creationId xmlns:p14="http://schemas.microsoft.com/office/powerpoint/2010/main" val="16559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4806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09603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64403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19201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1099" indent="-341099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39043" indent="-284247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37003" indent="-227416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1802" indent="-227416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46601" indent="-227416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01403" indent="-227416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56206" indent="-227416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11004" indent="-227416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65804" indent="-227416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096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806" algn="l" defTabSz="9096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603" algn="l" defTabSz="9096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403" algn="l" defTabSz="9096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201" algn="l" defTabSz="9096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4004" algn="l" defTabSz="9096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8801" algn="l" defTabSz="9096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3605" algn="l" defTabSz="9096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8402" algn="l" defTabSz="9096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FACT3 Results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263" y="1066800"/>
            <a:ext cx="4951412" cy="2439988"/>
          </a:xfrm>
        </p:spPr>
        <p:txBody>
          <a:bodyPr/>
          <a:lstStyle/>
          <a:p>
            <a:r>
              <a:rPr lang="en-US" sz="2400" dirty="0" smtClean="0"/>
              <a:t>Identification of capacity-constrained airports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513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 Baseline Results</a:t>
            </a:r>
            <a:br>
              <a:rPr lang="en-US" dirty="0" smtClean="0"/>
            </a:br>
            <a:r>
              <a:rPr lang="en-US" sz="1600" i="1" dirty="0">
                <a:solidFill>
                  <a:srgbClr val="00B050"/>
                </a:solidFill>
              </a:rPr>
              <a:t>Airports in green </a:t>
            </a:r>
            <a:r>
              <a:rPr lang="en-US" sz="1600" i="1" dirty="0"/>
              <a:t>were evaluated in FACT3 but generally are not congested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i="1" dirty="0" smtClean="0"/>
              <a:t>Five airports are meet congestion criteria</a:t>
            </a:r>
            <a:r>
              <a:rPr lang="en-US" sz="1400" i="1" dirty="0" smtClean="0"/>
              <a:t/>
            </a:r>
            <a:br>
              <a:rPr lang="en-US" sz="1400" i="1" dirty="0" smtClean="0"/>
            </a:br>
            <a:endParaRPr lang="en-US" sz="1400" i="1" dirty="0"/>
          </a:p>
        </p:txBody>
      </p:sp>
      <p:pic>
        <p:nvPicPr>
          <p:cNvPr id="15" name="Picture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" y="1206977"/>
            <a:ext cx="8893840" cy="4446905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6511036" y="4482545"/>
            <a:ext cx="2382804" cy="1239645"/>
            <a:chOff x="11784550" y="6761355"/>
            <a:chExt cx="2382804" cy="1239645"/>
          </a:xfrm>
        </p:grpSpPr>
        <p:sp>
          <p:nvSpPr>
            <p:cNvPr id="6" name="Rectangle 5"/>
            <p:cNvSpPr/>
            <p:nvPr/>
          </p:nvSpPr>
          <p:spPr>
            <a:xfrm>
              <a:off x="11821658" y="6761355"/>
              <a:ext cx="2345696" cy="1239645"/>
            </a:xfrm>
            <a:prstGeom prst="rect">
              <a:avLst/>
            </a:prstGeom>
            <a:solidFill>
              <a:srgbClr val="FFFFE1"/>
            </a:solidFill>
            <a:ln w="63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784550" y="6800443"/>
              <a:ext cx="927808" cy="34855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LEGEND</a:t>
              </a:r>
              <a:endPara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2798628" y="7411036"/>
              <a:ext cx="266700" cy="266700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846442" y="7102367"/>
              <a:ext cx="1901960" cy="23219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Level of Capacity Constraint</a:t>
              </a:r>
              <a:endPara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12068435" y="7444374"/>
              <a:ext cx="200025" cy="200025"/>
            </a:xfrm>
            <a:prstGeom prst="ellipse">
              <a:avLst/>
            </a:prstGeom>
            <a:solidFill>
              <a:srgbClr val="FFFF00"/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843401" y="7710307"/>
              <a:ext cx="2314443" cy="25391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  Caution      Congested       Severe</a:t>
              </a:r>
              <a:endPara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32-Point Star 13"/>
            <p:cNvSpPr/>
            <p:nvPr/>
          </p:nvSpPr>
          <p:spPr>
            <a:xfrm>
              <a:off x="13595495" y="7360089"/>
              <a:ext cx="368595" cy="368595"/>
            </a:xfrm>
            <a:prstGeom prst="star32">
              <a:avLst/>
            </a:prstGeom>
            <a:solidFill>
              <a:srgbClr val="7030A0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449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8625" y="76200"/>
            <a:ext cx="8472488" cy="1066800"/>
          </a:xfrm>
        </p:spPr>
        <p:txBody>
          <a:bodyPr/>
          <a:lstStyle/>
          <a:p>
            <a:r>
              <a:rPr lang="en-US" sz="1800" dirty="0" smtClean="0"/>
              <a:t>Airports Needing Additional Capacity in 2020</a:t>
            </a:r>
            <a:br>
              <a:rPr lang="en-US" sz="1800" dirty="0" smtClean="0"/>
            </a:b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Reference Scenario: </a:t>
            </a:r>
            <a:r>
              <a:rPr lang="en-US" sz="1800" i="1" dirty="0" smtClean="0">
                <a:solidFill>
                  <a:schemeClr val="accent2">
                    <a:lumMod val="50000"/>
                  </a:schemeClr>
                </a:solidFill>
              </a:rPr>
              <a:t>No Further Improvements beyond Near-term NextGen</a:t>
            </a:r>
            <a:r>
              <a:rPr lang="en-US" sz="1600" i="1" dirty="0" smtClean="0">
                <a:solidFill>
                  <a:srgbClr val="00B050"/>
                </a:solidFill>
              </a:rPr>
              <a:t/>
            </a:r>
            <a:br>
              <a:rPr lang="en-US" sz="1600" i="1" dirty="0" smtClean="0">
                <a:solidFill>
                  <a:srgbClr val="00B050"/>
                </a:solidFill>
              </a:rPr>
            </a:br>
            <a:r>
              <a:rPr lang="en-US" sz="1600" b="0" i="1" dirty="0" smtClean="0"/>
              <a:t>6 congested airports, including 2 severe</a:t>
            </a:r>
            <a:endParaRPr lang="en-US" sz="1600" b="0" i="1" dirty="0"/>
          </a:p>
        </p:txBody>
      </p:sp>
      <p:pic>
        <p:nvPicPr>
          <p:cNvPr id="28" name="Picture 2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763000" cy="510540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 bwMode="auto">
          <a:xfrm>
            <a:off x="76200" y="5486400"/>
            <a:ext cx="2819400" cy="1262270"/>
          </a:xfrm>
          <a:prstGeom prst="roundRect">
            <a:avLst/>
          </a:prstGeom>
          <a:solidFill>
            <a:srgbClr val="FF9900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u="sng" dirty="0" smtClean="0">
                <a:latin typeface="Arial" charset="0"/>
              </a:rPr>
              <a:t>Near-term NextGen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r>
              <a:rPr lang="en-US" sz="1200" dirty="0" smtClean="0">
                <a:latin typeface="Arial" charset="0"/>
              </a:rPr>
              <a:t>Mature capabilities, including:</a:t>
            </a:r>
          </a:p>
          <a:p>
            <a:pPr marL="342900" marR="0" indent="-2270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200" dirty="0" smtClean="0">
                <a:latin typeface="Arial" charset="0"/>
              </a:rPr>
              <a:t>Wake Re-Categorization</a:t>
            </a:r>
            <a:endParaRPr lang="en-US" sz="1200" dirty="0">
              <a:latin typeface="Arial" charset="0"/>
            </a:endParaRPr>
          </a:p>
          <a:p>
            <a:pPr marL="342900" marR="0" indent="-2270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200" dirty="0" smtClean="0">
                <a:latin typeface="Arial" charset="0"/>
              </a:rPr>
              <a:t>Parallel Runway Improvements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7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8625" y="0"/>
            <a:ext cx="8472488" cy="1295400"/>
          </a:xfrm>
        </p:spPr>
        <p:txBody>
          <a:bodyPr/>
          <a:lstStyle/>
          <a:p>
            <a:r>
              <a:rPr lang="en-US" sz="1800" dirty="0"/>
              <a:t>Airports Needing Additional Capacity in 2020</a:t>
            </a:r>
            <a:br>
              <a:rPr lang="en-US" sz="1800" dirty="0"/>
            </a:b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Improvements Scenario: </a:t>
            </a:r>
            <a:r>
              <a:rPr lang="en-US" sz="1800" i="1" dirty="0" smtClean="0">
                <a:solidFill>
                  <a:schemeClr val="accent2">
                    <a:lumMod val="50000"/>
                  </a:schemeClr>
                </a:solidFill>
              </a:rPr>
              <a:t>After </a:t>
            </a:r>
            <a:r>
              <a:rPr lang="en-US" sz="1800" i="1" dirty="0">
                <a:solidFill>
                  <a:schemeClr val="accent2">
                    <a:lumMod val="50000"/>
                  </a:schemeClr>
                </a:solidFill>
              </a:rPr>
              <a:t>Planned Improvements with </a:t>
            </a:r>
            <a:r>
              <a:rPr lang="en-US" sz="1800" i="1" dirty="0" smtClean="0">
                <a:solidFill>
                  <a:schemeClr val="accent2">
                    <a:lumMod val="50000"/>
                  </a:schemeClr>
                </a:solidFill>
              </a:rPr>
              <a:t>Midterm </a:t>
            </a:r>
            <a:r>
              <a:rPr lang="en-US" sz="1800" i="1" dirty="0">
                <a:solidFill>
                  <a:schemeClr val="accent2">
                    <a:lumMod val="50000"/>
                  </a:schemeClr>
                </a:solidFill>
              </a:rPr>
              <a:t>NextGen </a:t>
            </a:r>
            <a:r>
              <a:rPr lang="en-US" sz="1800" i="1" dirty="0" smtClean="0">
                <a:solidFill>
                  <a:schemeClr val="accent2">
                    <a:lumMod val="50000"/>
                  </a:schemeClr>
                </a:solidFill>
              </a:rPr>
              <a:t>and Runways (FLL, ORD, PHL)</a:t>
            </a:r>
            <a:r>
              <a:rPr lang="en-US" sz="2400" i="1" dirty="0"/>
              <a:t/>
            </a:r>
            <a:br>
              <a:rPr lang="en-US" sz="2400" i="1" dirty="0"/>
            </a:br>
            <a:r>
              <a:rPr lang="en-US" sz="1600" b="0" i="1" dirty="0" smtClean="0"/>
              <a:t>5 congested </a:t>
            </a:r>
            <a:r>
              <a:rPr lang="en-US" sz="1600" b="0" i="1" dirty="0"/>
              <a:t>airports, including </a:t>
            </a:r>
            <a:r>
              <a:rPr lang="en-US" sz="1600" b="0" i="1" dirty="0" smtClean="0"/>
              <a:t>2 </a:t>
            </a:r>
            <a:r>
              <a:rPr lang="en-US" sz="1600" b="0" i="1" dirty="0"/>
              <a:t>severe</a:t>
            </a:r>
            <a:endParaRPr lang="en-US" sz="1600" b="0" dirty="0"/>
          </a:p>
        </p:txBody>
      </p:sp>
      <p:grpSp>
        <p:nvGrpSpPr>
          <p:cNvPr id="3" name="Group 2"/>
          <p:cNvGrpSpPr/>
          <p:nvPr/>
        </p:nvGrpSpPr>
        <p:grpSpPr>
          <a:xfrm>
            <a:off x="11821658" y="6761355"/>
            <a:ext cx="2503942" cy="2916045"/>
            <a:chOff x="11821658" y="6761355"/>
            <a:chExt cx="2503942" cy="2916045"/>
          </a:xfrm>
        </p:grpSpPr>
        <p:grpSp>
          <p:nvGrpSpPr>
            <p:cNvPr id="30" name="Group 29"/>
            <p:cNvGrpSpPr/>
            <p:nvPr/>
          </p:nvGrpSpPr>
          <p:grpSpPr>
            <a:xfrm>
              <a:off x="11821658" y="6761355"/>
              <a:ext cx="2503942" cy="2916045"/>
              <a:chOff x="11821658" y="6761355"/>
              <a:chExt cx="2503942" cy="2916045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11821658" y="6761355"/>
                <a:ext cx="2345696" cy="2916045"/>
              </a:xfrm>
              <a:prstGeom prst="rect">
                <a:avLst/>
              </a:prstGeom>
              <a:solidFill>
                <a:srgbClr val="FFFFE1"/>
              </a:solidFill>
              <a:ln w="635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sysClr val="window" lastClr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1890240" y="6810375"/>
                <a:ext cx="927808" cy="34855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rIns="0" rtlCol="0" anchor="ctr"/>
              <a:lstStyle/>
              <a:p>
                <a:r>
                  <a:rPr lang="en-US" sz="1600" b="1" u="sng" kern="0" dirty="0">
                    <a:solidFill>
                      <a:srgbClr val="1F497D">
                        <a:lumMod val="75000"/>
                      </a:srgbClr>
                    </a:solidFill>
                    <a:latin typeface="Calibri" panose="020F0502020204030204" pitchFamily="34" charset="0"/>
                  </a:rPr>
                  <a:t>LEGEND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1890240" y="7102367"/>
                <a:ext cx="1901960" cy="23219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rIns="0" rtlCol="0" anchor="ctr"/>
              <a:lstStyle/>
              <a:p>
                <a:r>
                  <a:rPr lang="en-US" sz="1200" b="1" u="sng" kern="0" dirty="0">
                    <a:solidFill>
                      <a:srgbClr val="1F497D">
                        <a:lumMod val="75000"/>
                      </a:srgbClr>
                    </a:solidFill>
                    <a:latin typeface="Calibri" panose="020F0502020204030204" pitchFamily="34" charset="0"/>
                  </a:rPr>
                  <a:t>Level of Capacity Constraint</a:t>
                </a: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1890240" y="7824144"/>
                <a:ext cx="1244697" cy="23219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rIns="0" rtlCol="0" anchor="ctr"/>
              <a:lstStyle/>
              <a:p>
                <a:r>
                  <a:rPr lang="en-US" sz="1200" b="1" u="sng" kern="0" dirty="0">
                    <a:solidFill>
                      <a:srgbClr val="1F497D">
                        <a:lumMod val="75000"/>
                      </a:srgbClr>
                    </a:solidFill>
                    <a:latin typeface="Calibri" panose="020F0502020204030204" pitchFamily="34" charset="0"/>
                  </a:rPr>
                  <a:t>Congested Hours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3446908" y="8883549"/>
                <a:ext cx="800818" cy="25391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sz="1000" kern="0" dirty="0" smtClean="0">
                    <a:solidFill>
                      <a:sysClr val="windowText" lastClr="000000"/>
                    </a:solidFill>
                    <a:latin typeface="Calibri" panose="020F0502020204030204" pitchFamily="34" charset="0"/>
                  </a:rPr>
                  <a:t>Near Term</a:t>
                </a:r>
                <a:endParaRPr lang="en-US" sz="1000" b="1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3446908" y="8280974"/>
                <a:ext cx="878692" cy="24622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sz="1000" kern="0" dirty="0">
                    <a:solidFill>
                      <a:sysClr val="windowText" lastClr="000000"/>
                    </a:solidFill>
                    <a:latin typeface="Calibri" panose="020F0502020204030204" pitchFamily="34" charset="0"/>
                  </a:rPr>
                  <a:t>Uncongested</a:t>
                </a:r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13263878" y="8181933"/>
                <a:ext cx="139702" cy="1190667"/>
                <a:chOff x="12960552" y="8276213"/>
                <a:chExt cx="139702" cy="1924364"/>
              </a:xfrm>
            </p:grpSpPr>
            <p:sp>
              <p:nvSpPr>
                <p:cNvPr id="43" name="Right Brace 42"/>
                <p:cNvSpPr/>
                <p:nvPr/>
              </p:nvSpPr>
              <p:spPr>
                <a:xfrm>
                  <a:off x="12960555" y="9030144"/>
                  <a:ext cx="139699" cy="1170433"/>
                </a:xfrm>
                <a:prstGeom prst="rightBrac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 kern="0">
                    <a:solidFill>
                      <a:sysClr val="windowText" lastClr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4" name="Right Brace 43"/>
                <p:cNvSpPr/>
                <p:nvPr/>
              </p:nvSpPr>
              <p:spPr>
                <a:xfrm>
                  <a:off x="12960552" y="8276213"/>
                  <a:ext cx="139700" cy="742957"/>
                </a:xfrm>
                <a:prstGeom prst="rightBrac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 kern="0">
                    <a:solidFill>
                      <a:sysClr val="windowText" lastClr="000000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38" name="TextBox 37"/>
              <p:cNvSpPr txBox="1"/>
              <p:nvPr/>
            </p:nvSpPr>
            <p:spPr>
              <a:xfrm>
                <a:off x="11843401" y="7582711"/>
                <a:ext cx="2314443" cy="25391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sz="1050" kern="0" dirty="0">
                    <a:solidFill>
                      <a:sysClr val="windowText" lastClr="000000"/>
                    </a:solidFill>
                    <a:latin typeface="Calibri" panose="020F0502020204030204" pitchFamily="34" charset="0"/>
                  </a:rPr>
                  <a:t>    Caution          Congested           Severe</a:t>
                </a:r>
                <a:endParaRPr lang="en-US" sz="1050" b="1" kern="0" dirty="0">
                  <a:solidFill>
                    <a:sysClr val="windowText" lastClr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2814494" y="736727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 w="19050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sysClr val="window" lastClr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>
                <a:off x="12068435" y="7390130"/>
                <a:ext cx="182880" cy="182880"/>
              </a:xfrm>
              <a:prstGeom prst="ellipse">
                <a:avLst/>
              </a:prstGeom>
              <a:solidFill>
                <a:srgbClr val="FFFF00"/>
              </a:solidFill>
              <a:ln w="19050" cap="flat" cmpd="sng" algn="ctr">
                <a:solidFill>
                  <a:srgbClr val="F79646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sysClr val="window" lastClr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" name="32-Point Star 40"/>
              <p:cNvSpPr>
                <a:spLocks noChangeAspect="1"/>
              </p:cNvSpPr>
              <p:nvPr/>
            </p:nvSpPr>
            <p:spPr>
              <a:xfrm>
                <a:off x="13606272" y="7321550"/>
                <a:ext cx="320040" cy="320040"/>
              </a:xfrm>
              <a:prstGeom prst="star32">
                <a:avLst/>
              </a:prstGeom>
              <a:solidFill>
                <a:srgbClr val="7030A0"/>
              </a:solidFill>
              <a:ln w="19050" cap="flat" cmpd="sng" algn="ctr">
                <a:solidFill>
                  <a:srgbClr val="8064A2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>
                  <a:solidFill>
                    <a:sysClr val="window" lastClr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11963400" y="8818604"/>
              <a:ext cx="696325" cy="55399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Mid-Term (plus Runways)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54" name="Right Brace 53"/>
            <p:cNvSpPr/>
            <p:nvPr/>
          </p:nvSpPr>
          <p:spPr>
            <a:xfrm rot="10800000" flipV="1">
              <a:off x="12597893" y="8802931"/>
              <a:ext cx="127507" cy="569670"/>
            </a:xfrm>
            <a:prstGeom prst="rightBrac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1890240" y="8123238"/>
              <a:ext cx="836535" cy="55399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Reduction due to Mid-Term improvements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79763" y="8181933"/>
              <a:ext cx="1260037" cy="1426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Arc 1"/>
            <p:cNvSpPr/>
            <p:nvPr/>
          </p:nvSpPr>
          <p:spPr bwMode="auto">
            <a:xfrm rot="16200000" flipH="1">
              <a:off x="12633617" y="8172449"/>
              <a:ext cx="186315" cy="895807"/>
            </a:xfrm>
            <a:prstGeom prst="arc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stealth" w="med" len="lg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kern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582" y="3037660"/>
            <a:ext cx="1049008" cy="118872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49659" y="1100555"/>
            <a:ext cx="1066526" cy="118872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98904" y="2008682"/>
            <a:ext cx="1084045" cy="12801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38426" y="1851382"/>
            <a:ext cx="1116827" cy="118872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92796" y="3621147"/>
            <a:ext cx="1045515" cy="118872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0828" y="1598418"/>
            <a:ext cx="1049008" cy="1188720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126820" y="914400"/>
            <a:ext cx="8712380" cy="4975543"/>
            <a:chOff x="-29431" y="1084612"/>
            <a:chExt cx="8712380" cy="4975543"/>
          </a:xfrm>
        </p:grpSpPr>
        <p:pic>
          <p:nvPicPr>
            <p:cNvPr id="47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431" y="1899635"/>
              <a:ext cx="8062030" cy="4160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5384" y="1084612"/>
              <a:ext cx="3429000" cy="3141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04865" y="3722893"/>
              <a:ext cx="2121609" cy="2331720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582" y="3037660"/>
              <a:ext cx="1049008" cy="1188720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49659" y="1100555"/>
              <a:ext cx="1066526" cy="1188720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98904" y="2008682"/>
              <a:ext cx="1084045" cy="1280160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38426" y="1851382"/>
              <a:ext cx="1116827" cy="1188720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92796" y="3621147"/>
              <a:ext cx="1045515" cy="1188720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10828" y="1598418"/>
              <a:ext cx="1049008" cy="1188720"/>
            </a:xfrm>
            <a:prstGeom prst="rect">
              <a:avLst/>
            </a:prstGeom>
          </p:spPr>
        </p:pic>
      </p:grpSp>
      <p:sp>
        <p:nvSpPr>
          <p:cNvPr id="60" name="Rounded Rectangle 59"/>
          <p:cNvSpPr/>
          <p:nvPr/>
        </p:nvSpPr>
        <p:spPr bwMode="auto">
          <a:xfrm>
            <a:off x="76200" y="1279447"/>
            <a:ext cx="2971800" cy="1507692"/>
          </a:xfrm>
          <a:prstGeom prst="roundRect">
            <a:avLst/>
          </a:prstGeom>
          <a:solidFill>
            <a:srgbClr val="FF99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u="sng" dirty="0" smtClean="0">
                <a:latin typeface="Arial" charset="0"/>
              </a:rPr>
              <a:t>Midterm NextGen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r>
              <a:rPr lang="en-US" sz="1100" dirty="0" smtClean="0">
                <a:latin typeface="Arial" charset="0"/>
              </a:rPr>
              <a:t>Additional capabilities, including:</a:t>
            </a:r>
          </a:p>
          <a:p>
            <a:pPr marL="342900" marR="0" indent="-2270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100" dirty="0" smtClean="0">
                <a:latin typeface="Arial" charset="0"/>
              </a:rPr>
              <a:t>Wake Mitigation</a:t>
            </a:r>
          </a:p>
          <a:p>
            <a:pPr marL="342900" marR="0" indent="-2270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100" dirty="0" smtClean="0">
                <a:latin typeface="Arial" charset="0"/>
              </a:rPr>
              <a:t>PBN Fanned Departures</a:t>
            </a:r>
          </a:p>
          <a:p>
            <a:pPr marL="342900" marR="0" indent="-2270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100" dirty="0" smtClean="0">
                <a:latin typeface="Arial" charset="0"/>
              </a:rPr>
              <a:t>Improved Runway Delivery Accuracy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Rounded Rectangle 60"/>
          <p:cNvSpPr/>
          <p:nvPr/>
        </p:nvSpPr>
        <p:spPr bwMode="auto">
          <a:xfrm>
            <a:off x="76200" y="5296232"/>
            <a:ext cx="2921180" cy="1485568"/>
          </a:xfrm>
          <a:prstGeom prst="round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u="sng" dirty="0" smtClean="0">
                <a:latin typeface="Arial" charset="0"/>
              </a:rPr>
              <a:t>Runway Improvements</a:t>
            </a:r>
          </a:p>
          <a:p>
            <a:pPr marL="342900" marR="0" indent="-2270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050" dirty="0" smtClean="0">
                <a:latin typeface="Arial" charset="0"/>
              </a:rPr>
              <a:t>Completion of O’Hare Modernization Program (OMP)</a:t>
            </a:r>
          </a:p>
          <a:p>
            <a:pPr marL="342900" marR="0" indent="-2270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050" dirty="0" smtClean="0">
                <a:latin typeface="Arial" charset="0"/>
              </a:rPr>
              <a:t>FLL : south parallel 10R/28L extension</a:t>
            </a:r>
          </a:p>
          <a:p>
            <a:pPr marL="342900" marR="0" indent="-2270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050" dirty="0" smtClean="0">
                <a:latin typeface="Arial" charset="0"/>
              </a:rPr>
              <a:t>PHL: two runway extensions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24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Airports Needing Additional Capacity in 2030</a:t>
            </a:r>
            <a:br>
              <a:rPr lang="en-US" sz="1800" dirty="0"/>
            </a:b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Reference Scenario: </a:t>
            </a:r>
            <a:r>
              <a:rPr lang="en-US" sz="1800" i="1" dirty="0">
                <a:solidFill>
                  <a:schemeClr val="accent2">
                    <a:lumMod val="50000"/>
                  </a:schemeClr>
                </a:solidFill>
              </a:rPr>
              <a:t>No Further Improvements beyond Near-term NextGen</a:t>
            </a:r>
            <a:r>
              <a:rPr lang="en-US" sz="1800" i="1" dirty="0">
                <a:solidFill>
                  <a:srgbClr val="00B050"/>
                </a:solidFill>
              </a:rPr>
              <a:t/>
            </a:r>
            <a:br>
              <a:rPr lang="en-US" sz="1800" i="1" dirty="0">
                <a:solidFill>
                  <a:srgbClr val="00B050"/>
                </a:solidFill>
              </a:rPr>
            </a:br>
            <a:r>
              <a:rPr lang="en-US" sz="1600" i="1" dirty="0">
                <a:solidFill>
                  <a:schemeClr val="accent2">
                    <a:lumMod val="25000"/>
                  </a:schemeClr>
                </a:solidFill>
              </a:rPr>
              <a:t>12</a:t>
            </a:r>
            <a:r>
              <a:rPr lang="en-US" sz="1600" b="0" i="1" dirty="0">
                <a:solidFill>
                  <a:schemeClr val="accent2">
                    <a:lumMod val="25000"/>
                  </a:schemeClr>
                </a:solidFill>
              </a:rPr>
              <a:t> congested airports, including 11 severe</a:t>
            </a:r>
            <a:r>
              <a:rPr lang="en-US" sz="1600" b="0" i="1" dirty="0"/>
              <a:t/>
            </a:r>
            <a:br>
              <a:rPr lang="en-US" sz="1600" b="0" i="1" dirty="0"/>
            </a:br>
            <a:endParaRPr lang="en-US" sz="1600" dirty="0"/>
          </a:p>
        </p:txBody>
      </p:sp>
      <p:pic>
        <p:nvPicPr>
          <p:cNvPr id="21" name="Picture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3420"/>
            <a:ext cx="8686800" cy="509778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 bwMode="auto">
          <a:xfrm>
            <a:off x="76200" y="5486400"/>
            <a:ext cx="2819400" cy="1262270"/>
          </a:xfrm>
          <a:prstGeom prst="roundRect">
            <a:avLst/>
          </a:prstGeom>
          <a:solidFill>
            <a:srgbClr val="FF9900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u="sng" dirty="0" smtClean="0">
                <a:latin typeface="Arial" charset="0"/>
              </a:rPr>
              <a:t>Near-term NextGen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r>
              <a:rPr lang="en-US" sz="1200" dirty="0" smtClean="0">
                <a:latin typeface="Arial" charset="0"/>
              </a:rPr>
              <a:t>Mature capabilities, including:</a:t>
            </a:r>
          </a:p>
          <a:p>
            <a:pPr marL="342900" marR="0" indent="-2270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200" dirty="0" smtClean="0">
                <a:latin typeface="Arial" charset="0"/>
              </a:rPr>
              <a:t>Wake Re-Categorization</a:t>
            </a:r>
            <a:endParaRPr lang="en-US" sz="1200" dirty="0">
              <a:latin typeface="Arial" charset="0"/>
            </a:endParaRPr>
          </a:p>
          <a:p>
            <a:pPr marL="342900" marR="0" indent="-2270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200" dirty="0" smtClean="0">
                <a:latin typeface="Arial" charset="0"/>
              </a:rPr>
              <a:t>Parallel Runway Improvements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20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615064" y="0"/>
            <a:ext cx="8472488" cy="1295400"/>
          </a:xfrm>
        </p:spPr>
        <p:txBody>
          <a:bodyPr/>
          <a:lstStyle/>
          <a:p>
            <a:r>
              <a:rPr lang="en-US" sz="1800" dirty="0"/>
              <a:t>Airports Needing Additional Capacity in </a:t>
            </a:r>
            <a:r>
              <a:rPr lang="en-US" sz="1800" dirty="0" smtClean="0"/>
              <a:t>2030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Improvements Scenario: </a:t>
            </a:r>
            <a:r>
              <a:rPr lang="en-US" sz="1800" i="1" dirty="0">
                <a:solidFill>
                  <a:schemeClr val="accent2">
                    <a:lumMod val="50000"/>
                  </a:schemeClr>
                </a:solidFill>
              </a:rPr>
              <a:t>After Planned Improvements with </a:t>
            </a:r>
            <a:r>
              <a:rPr lang="en-US" sz="1800" i="1" dirty="0" smtClean="0">
                <a:solidFill>
                  <a:schemeClr val="accent2">
                    <a:lumMod val="50000"/>
                  </a:schemeClr>
                </a:solidFill>
              </a:rPr>
              <a:t>Midterm </a:t>
            </a:r>
            <a:r>
              <a:rPr lang="en-US" sz="1800" i="1" dirty="0">
                <a:solidFill>
                  <a:schemeClr val="accent2">
                    <a:lumMod val="50000"/>
                  </a:schemeClr>
                </a:solidFill>
              </a:rPr>
              <a:t>NextGen and Runways (FLL, ORD, PHL</a:t>
            </a:r>
            <a:r>
              <a:rPr lang="en-US" sz="1800" i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r>
              <a:rPr lang="en-US" sz="2400" i="1" dirty="0"/>
              <a:t/>
            </a:r>
            <a:br>
              <a:rPr lang="en-US" sz="2400" i="1" dirty="0"/>
            </a:br>
            <a:r>
              <a:rPr lang="en-US" sz="1600" b="0" i="1" dirty="0"/>
              <a:t>9</a:t>
            </a:r>
            <a:r>
              <a:rPr lang="en-US" sz="1600" b="0" i="1" dirty="0" smtClean="0"/>
              <a:t> congested </a:t>
            </a:r>
            <a:r>
              <a:rPr lang="en-US" sz="1600" b="0" i="1" dirty="0"/>
              <a:t>airports, including </a:t>
            </a:r>
            <a:r>
              <a:rPr lang="en-US" sz="1600" b="0" i="1" dirty="0" smtClean="0"/>
              <a:t>8 </a:t>
            </a:r>
            <a:r>
              <a:rPr lang="en-US" sz="1600" b="0" i="1" dirty="0"/>
              <a:t>severe</a:t>
            </a:r>
            <a:endParaRPr lang="en-US" sz="16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5374" y="1296473"/>
            <a:ext cx="1046679" cy="1188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28337" y="3714218"/>
            <a:ext cx="1049008" cy="1188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98464" y="3654136"/>
            <a:ext cx="1049008" cy="1188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31434" y="4099855"/>
            <a:ext cx="1049008" cy="11887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78151" y="967451"/>
            <a:ext cx="1049008" cy="11887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09058" y="2189488"/>
            <a:ext cx="1047843" cy="11887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5875" y="2973967"/>
            <a:ext cx="1046679" cy="11887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32318" y="3214094"/>
            <a:ext cx="1049008" cy="11887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241575" y="3607752"/>
            <a:ext cx="1045515" cy="11887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832630" y="2266633"/>
            <a:ext cx="1049008" cy="11887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950828" y="2362200"/>
            <a:ext cx="1050172" cy="118872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33350" y="838200"/>
            <a:ext cx="8782050" cy="5052349"/>
            <a:chOff x="0" y="967451"/>
            <a:chExt cx="8782050" cy="5052349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05000"/>
              <a:ext cx="7531777" cy="4073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3050" y="1000125"/>
              <a:ext cx="3429000" cy="2996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641391" y="3688080"/>
              <a:ext cx="2121609" cy="233172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55374" y="1296473"/>
              <a:ext cx="1046679" cy="118872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28337" y="3714218"/>
              <a:ext cx="1049008" cy="118872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98464" y="3654136"/>
              <a:ext cx="1049008" cy="118872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31434" y="4099855"/>
              <a:ext cx="1049008" cy="118872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78151" y="967451"/>
              <a:ext cx="1049008" cy="118872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337996" y="4714000"/>
              <a:ext cx="1050172" cy="118872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09058" y="2189488"/>
              <a:ext cx="1047843" cy="118872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5875" y="2973967"/>
              <a:ext cx="1046679" cy="118872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2318" y="3214094"/>
              <a:ext cx="1049008" cy="118872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41575" y="3607752"/>
              <a:ext cx="1045515" cy="118872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32630" y="2266633"/>
              <a:ext cx="1049008" cy="118872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950828" y="2362200"/>
              <a:ext cx="1050172" cy="1188720"/>
            </a:xfrm>
            <a:prstGeom prst="rect">
              <a:avLst/>
            </a:prstGeom>
          </p:spPr>
        </p:pic>
      </p:grpSp>
      <p:sp>
        <p:nvSpPr>
          <p:cNvPr id="36" name="Rounded Rectangle 35"/>
          <p:cNvSpPr/>
          <p:nvPr/>
        </p:nvSpPr>
        <p:spPr bwMode="auto">
          <a:xfrm>
            <a:off x="133350" y="1303309"/>
            <a:ext cx="2971800" cy="1524000"/>
          </a:xfrm>
          <a:prstGeom prst="roundRect">
            <a:avLst/>
          </a:prstGeom>
          <a:solidFill>
            <a:srgbClr val="FF99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u="sng" dirty="0" smtClean="0">
                <a:latin typeface="Arial" charset="0"/>
              </a:rPr>
              <a:t>Midterm NextGen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</a:pPr>
            <a:r>
              <a:rPr lang="en-US" sz="1100" dirty="0" smtClean="0">
                <a:latin typeface="Arial" charset="0"/>
              </a:rPr>
              <a:t>Additional capabilities, including:</a:t>
            </a:r>
          </a:p>
          <a:p>
            <a:pPr marL="342900" marR="0" indent="-2270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100" dirty="0" smtClean="0">
                <a:latin typeface="Arial" charset="0"/>
              </a:rPr>
              <a:t>Wake Mitigation</a:t>
            </a:r>
          </a:p>
          <a:p>
            <a:pPr marL="342900" marR="0" indent="-2270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100" dirty="0" smtClean="0">
                <a:latin typeface="Arial" charset="0"/>
              </a:rPr>
              <a:t>PBN Fanned Departures</a:t>
            </a:r>
          </a:p>
          <a:p>
            <a:pPr marL="342900" marR="0" indent="-2270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100" dirty="0" smtClean="0">
                <a:latin typeface="Arial" charset="0"/>
              </a:rPr>
              <a:t>Improved Runway Delivery Accuracy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98812" y="5105400"/>
            <a:ext cx="3332622" cy="1620082"/>
          </a:xfrm>
          <a:prstGeom prst="round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u="sng" dirty="0" smtClean="0">
                <a:latin typeface="Arial" charset="0"/>
              </a:rPr>
              <a:t>Runway Improvements</a:t>
            </a:r>
          </a:p>
          <a:p>
            <a:pPr marL="342900" marR="0" indent="-2270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100" dirty="0" smtClean="0">
                <a:latin typeface="Arial" charset="0"/>
              </a:rPr>
              <a:t>Completion of O’Hare Modernization Program (OMP)</a:t>
            </a:r>
          </a:p>
          <a:p>
            <a:pPr marL="342900" marR="0" indent="-2270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100" dirty="0" smtClean="0">
                <a:latin typeface="Arial" charset="0"/>
              </a:rPr>
              <a:t>FLL : south parallel 10R/28L extension</a:t>
            </a:r>
          </a:p>
          <a:p>
            <a:pPr marL="342900" marR="0" indent="-22701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100" dirty="0" smtClean="0">
                <a:latin typeface="Arial" charset="0"/>
              </a:rPr>
              <a:t>PHL: two runway extensions, and river parallel runway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17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457200" y="1295400"/>
            <a:ext cx="8215312" cy="2286000"/>
          </a:xfrm>
          <a:prstGeom prst="roundRect">
            <a:avLst>
              <a:gd name="adj" fmla="val 7460"/>
            </a:avLst>
          </a:prstGeom>
          <a:noFill/>
          <a:ln w="38100">
            <a:solidFill>
              <a:srgbClr val="92D05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prediction for long-term</a:t>
            </a:r>
            <a:br>
              <a:rPr lang="en-US" dirty="0" smtClean="0"/>
            </a:br>
            <a:r>
              <a:rPr lang="en-US" dirty="0" smtClean="0"/>
              <a:t>capacity needs?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95400"/>
            <a:ext cx="8050213" cy="4511675"/>
          </a:xfrm>
        </p:spPr>
        <p:txBody>
          <a:bodyPr/>
          <a:lstStyle/>
          <a:p>
            <a:pPr indent="-228600"/>
            <a:r>
              <a:rPr lang="en-US" sz="1800" b="0" dirty="0"/>
              <a:t>Looking forward in this decade, the US hub </a:t>
            </a:r>
            <a:r>
              <a:rPr lang="en-US" sz="1800" b="0" dirty="0" smtClean="0"/>
              <a:t>airport</a:t>
            </a:r>
            <a:br>
              <a:rPr lang="en-US" sz="1800" b="0" dirty="0" smtClean="0"/>
            </a:br>
            <a:r>
              <a:rPr lang="en-US" sz="1800" b="0" dirty="0" smtClean="0"/>
              <a:t>system </a:t>
            </a:r>
            <a:r>
              <a:rPr lang="en-US" sz="1800" b="0" dirty="0"/>
              <a:t>is in generally good shape with regards to capacity – </a:t>
            </a:r>
            <a:r>
              <a:rPr lang="en-US" sz="1800" i="1" dirty="0"/>
              <a:t>except </a:t>
            </a:r>
            <a:r>
              <a:rPr lang="en-US" sz="1800" b="0" dirty="0"/>
              <a:t>for </a:t>
            </a:r>
            <a:r>
              <a:rPr lang="en-US" sz="1800" b="0" dirty="0" smtClean="0"/>
              <a:t>certain high-demand </a:t>
            </a:r>
            <a:r>
              <a:rPr lang="en-US" sz="1800" b="0" dirty="0"/>
              <a:t>airports that have had chronic </a:t>
            </a:r>
            <a:r>
              <a:rPr lang="en-US" sz="1800" b="0" dirty="0" smtClean="0"/>
              <a:t>congestion</a:t>
            </a:r>
          </a:p>
          <a:p>
            <a:pPr indent="-228600"/>
            <a:r>
              <a:rPr lang="en-US" sz="1800" b="0" dirty="0"/>
              <a:t>Our focus should be on improving capacity, as well as reliability and predictability, at the chronically delayed airports</a:t>
            </a:r>
          </a:p>
          <a:p>
            <a:pPr indent="-228600"/>
            <a:r>
              <a:rPr lang="en-US" sz="1800" b="0" dirty="0" smtClean="0"/>
              <a:t>We’ve been successful at adding new capacity at many airports that now operate efficiently</a:t>
            </a:r>
            <a:br>
              <a:rPr lang="en-US" sz="1800" b="0" dirty="0" smtClean="0"/>
            </a:br>
            <a:endParaRPr lang="en-US" sz="1800" b="0" dirty="0">
              <a:solidFill>
                <a:schemeClr val="tx2"/>
              </a:solidFill>
            </a:endParaRPr>
          </a:p>
          <a:p>
            <a:pPr indent="-228600"/>
            <a:r>
              <a:rPr lang="en-US" sz="1800" b="0" dirty="0" smtClean="0"/>
              <a:t>Towards 2030, congestion </a:t>
            </a:r>
            <a:r>
              <a:rPr lang="en-US" sz="1800" b="0" dirty="0"/>
              <a:t>could build at more airports across the NAS if demand grows as forecast.  </a:t>
            </a:r>
            <a:r>
              <a:rPr lang="en-US" sz="1800" b="0" dirty="0">
                <a:solidFill>
                  <a:schemeClr val="tx2"/>
                </a:solidFill>
              </a:rPr>
              <a:t>However, there is also substantial uncertainty about these long-term projections.</a:t>
            </a:r>
          </a:p>
          <a:p>
            <a:pPr indent="-228600"/>
            <a:r>
              <a:rPr lang="en-US" sz="1800" b="0" dirty="0">
                <a:solidFill>
                  <a:schemeClr val="tx2"/>
                </a:solidFill>
              </a:rPr>
              <a:t>For the far-term, our best option is to emphasize effective planning for new capacity.  Defined triggers will indicate when plans should transition into implementation</a:t>
            </a:r>
            <a:r>
              <a:rPr lang="en-US" sz="1600" b="0" dirty="0">
                <a:solidFill>
                  <a:schemeClr val="tx2"/>
                </a:solidFill>
              </a:rPr>
              <a:t>.</a:t>
            </a:r>
          </a:p>
          <a:p>
            <a:pPr indent="-228600"/>
            <a:endParaRPr lang="en-US" sz="1800" b="0" dirty="0" smtClean="0"/>
          </a:p>
          <a:p>
            <a:pPr indent="-228600"/>
            <a:endParaRPr lang="en-US" sz="1800" b="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9033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415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FACT2/3 Version Comparison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2455352"/>
              </p:ext>
            </p:extLst>
          </p:nvPr>
        </p:nvGraphicFramePr>
        <p:xfrm>
          <a:off x="484189" y="914402"/>
          <a:ext cx="8050212" cy="5061131"/>
        </p:xfrm>
        <a:graphic>
          <a:graphicData uri="http://schemas.openxmlformats.org/drawingml/2006/table">
            <a:tbl>
              <a:tblPr firstRow="1" firstCol="1">
                <a:tableStyleId>{9DCAF9ED-07DC-4A11-8D7F-57B35C25682E}</a:tableStyleId>
              </a:tblPr>
              <a:tblGrid>
                <a:gridCol w="2324100"/>
                <a:gridCol w="2895600"/>
                <a:gridCol w="2830512"/>
              </a:tblGrid>
              <a:tr h="365760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FACT 2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FACT3</a:t>
                      </a:r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Forecast</a:t>
                      </a:r>
                      <a:endParaRPr lang="en-US" sz="1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2005 TAF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9525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2012 TAF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1800" b="1" u="non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Demand Schedules (NAS-Wide)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</a:t>
                      </a:r>
                      <a:r>
                        <a:rPr lang="en-US" sz="18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(good and bad weather)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16 days (actual weather) – trimmed to capacity when needed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Fleet Mix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Constant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Dynamic for NAS-Wide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Airports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56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48 (including General Aviation)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Surface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None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Taxiway</a:t>
                      </a:r>
                      <a:r>
                        <a:rPr lang="en-US" sz="1800" baseline="0" dirty="0" smtClean="0"/>
                        <a:t> and gate factors in NAS-wide model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403531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Models and Metrics</a:t>
                      </a:r>
                    </a:p>
                    <a:p>
                      <a:endParaRPr lang="en-US" sz="1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 models:</a:t>
                      </a:r>
                    </a:p>
                    <a:p>
                      <a:pPr marL="119063" marR="0" indent="-1190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ASV </a:t>
                      </a:r>
                      <a:r>
                        <a:rPr lang="en-US" sz="1800" dirty="0" smtClean="0"/>
                        <a:t>(average delay/op)</a:t>
                      </a:r>
                      <a:endParaRPr lang="en-US" sz="1800" dirty="0" smtClean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  <a:p>
                      <a:pPr marL="168275" indent="-16827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NAS-Wide (a</a:t>
                      </a:r>
                      <a:r>
                        <a:rPr lang="en-US" sz="18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verage queue delay/op)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2 models:</a:t>
                      </a:r>
                    </a:p>
                    <a:p>
                      <a:pPr marL="119063" indent="-119063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ASV </a:t>
                      </a:r>
                    </a:p>
                    <a:p>
                      <a:pPr marL="119063" indent="-119063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 NAS-Wide (percentage</a:t>
                      </a:r>
                      <a:r>
                        <a:rPr lang="en-US" sz="1800" baseline="0" dirty="0" smtClean="0"/>
                        <a:t> of congested hours)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659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961" y="152400"/>
            <a:ext cx="8472488" cy="609600"/>
          </a:xfrm>
        </p:spPr>
        <p:txBody>
          <a:bodyPr/>
          <a:lstStyle/>
          <a:p>
            <a:r>
              <a:rPr lang="en-US" sz="2400" dirty="0"/>
              <a:t>FACT3 Criterion Levels: Caution, Constrained, Severe</a:t>
            </a:r>
            <a:endParaRPr lang="en-US" sz="2400" i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" y="1233562"/>
            <a:ext cx="6077847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1021156" y="1981200"/>
            <a:ext cx="1722119" cy="4573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0643" tIns="45326" rIns="90643" bIns="45326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09603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015142" y="2514600"/>
            <a:ext cx="4800600" cy="118119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  <a:effectLst/>
          <a:extLst/>
        </p:spPr>
        <p:txBody>
          <a:bodyPr vert="horz" wrap="square" lIns="90643" tIns="45326" rIns="90643" bIns="45326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09603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015142" y="3695872"/>
            <a:ext cx="4800600" cy="315975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  <a:effectLst/>
          <a:extLst/>
        </p:spPr>
        <p:txBody>
          <a:bodyPr vert="horz" wrap="square" lIns="90643" tIns="45326" rIns="90643" bIns="45326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09603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821680" y="1600200"/>
            <a:ext cx="386080" cy="45739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vert="horz" wrap="square" lIns="90643" tIns="45326" rIns="90643" bIns="45326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09603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0" y="1066800"/>
            <a:ext cx="6588760" cy="723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softEdge rad="127000"/>
          </a:effectLst>
          <a:extLst/>
        </p:spPr>
        <p:txBody>
          <a:bodyPr vert="horz" wrap="square" lIns="90643" tIns="45326" rIns="90643" bIns="45326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09603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240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015142" y="3695797"/>
            <a:ext cx="4800600" cy="0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Rectangle 24"/>
          <p:cNvSpPr/>
          <p:nvPr/>
        </p:nvSpPr>
        <p:spPr bwMode="auto">
          <a:xfrm>
            <a:off x="1021081" y="1676399"/>
            <a:ext cx="4800600" cy="838200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  <a:effectLst/>
          <a:extLst/>
        </p:spPr>
        <p:txBody>
          <a:bodyPr vert="horz" wrap="square" lIns="90643" tIns="45326" rIns="90643" bIns="45326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09603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2400">
              <a:solidFill>
                <a:srgbClr val="00000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1017088" y="2514600"/>
            <a:ext cx="4800600" cy="0"/>
          </a:xfrm>
          <a:prstGeom prst="line">
            <a:avLst/>
          </a:prstGeom>
          <a:noFill/>
          <a:ln w="19050" cap="flat" cmpd="sng" algn="ctr">
            <a:solidFill>
              <a:srgbClr val="9800BC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721658" y="3869859"/>
            <a:ext cx="421342" cy="36933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90643" tIns="45326" rIns="90643" bIns="45326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R="0" indent="0"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 kumimoji="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defTabSz="909603"/>
            <a:r>
              <a:rPr lang="en-US" dirty="0">
                <a:solidFill>
                  <a:srgbClr val="000000"/>
                </a:solidFill>
              </a:rPr>
              <a:t>5</a:t>
            </a: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1015142" y="4008358"/>
            <a:ext cx="4800600" cy="0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720108" y="2301392"/>
            <a:ext cx="422894" cy="338554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vert="horz" wrap="square" lIns="90643" tIns="45326" rIns="90643" bIns="45326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R="0" indent="0"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 kumimoji="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defTabSz="909603"/>
            <a:r>
              <a:rPr lang="en-US" sz="1600" dirty="0">
                <a:solidFill>
                  <a:srgbClr val="FFFFFF"/>
                </a:solidFill>
              </a:rPr>
              <a:t>15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775960" y="1524000"/>
            <a:ext cx="224822" cy="4573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0643" tIns="45326" rIns="90643" bIns="45326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09603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76249" y="838200"/>
            <a:ext cx="5745481" cy="801529"/>
          </a:xfrm>
          <a:prstGeom prst="roundRect">
            <a:avLst>
              <a:gd name="adj" fmla="val 0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0643" tIns="45326" rIns="90643" bIns="45326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51932" algn="ctr" defTabSz="909603" fontAlgn="base"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</a:rPr>
              <a:t>Annual Service Volume</a:t>
            </a:r>
          </a:p>
          <a:p>
            <a:pPr marL="51932" algn="ctr" defTabSz="909603" fontAlgn="base">
              <a:spcAft>
                <a:spcPct val="0"/>
              </a:spcAft>
            </a:pPr>
            <a:r>
              <a:rPr lang="en-US" sz="1400" b="1" i="1" dirty="0">
                <a:solidFill>
                  <a:srgbClr val="FFFFFF"/>
                </a:solidFill>
              </a:rPr>
              <a:t>Average Delay per Operation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257867"/>
              </p:ext>
            </p:extLst>
          </p:nvPr>
        </p:nvGraphicFramePr>
        <p:xfrm>
          <a:off x="6019800" y="851399"/>
          <a:ext cx="1828800" cy="3245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</a:tblGrid>
              <a:tr h="78890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NAS-wide</a:t>
                      </a:r>
                    </a:p>
                    <a:p>
                      <a:pPr algn="ctr"/>
                      <a:r>
                        <a:rPr lang="en-US" sz="1400" i="1" dirty="0" smtClean="0">
                          <a:solidFill>
                            <a:schemeClr val="bg1"/>
                          </a:solidFill>
                        </a:rPr>
                        <a:t>Congested Hours*</a:t>
                      </a:r>
                      <a:endParaRPr lang="en-US" sz="14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85605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&gt;=50%</a:t>
                      </a:r>
                      <a:endParaRPr lang="en-US" sz="1800" dirty="0"/>
                    </a:p>
                  </a:txBody>
                  <a:tcPr anchor="ctr">
                    <a:solidFill>
                      <a:srgbClr val="7030A0">
                        <a:alpha val="50000"/>
                      </a:srgbClr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&gt;=30%</a:t>
                      </a:r>
                      <a:endParaRPr lang="en-US" sz="1800" dirty="0"/>
                    </a:p>
                  </a:txBody>
                  <a:tcPr anchor="ctr"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&gt;=20%</a:t>
                      </a:r>
                      <a:endParaRPr lang="en-US" sz="1800" dirty="0"/>
                    </a:p>
                  </a:txBody>
                  <a:tcPr anchor="ctr">
                    <a:solidFill>
                      <a:srgbClr val="FFFF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cxnSp>
        <p:nvCxnSpPr>
          <p:cNvPr id="36" name="Straight Connector 35"/>
          <p:cNvCxnSpPr/>
          <p:nvPr/>
        </p:nvCxnSpPr>
        <p:spPr bwMode="auto">
          <a:xfrm flipH="1">
            <a:off x="996219" y="3702897"/>
            <a:ext cx="4794659" cy="0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721658" y="3444392"/>
            <a:ext cx="421342" cy="338554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vert="horz" wrap="square" lIns="90643" tIns="45326" rIns="90643" bIns="45326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R="0" indent="0"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 kumimoji="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defTabSz="909603"/>
            <a:r>
              <a:rPr lang="en-US" sz="1600" dirty="0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6070013" y="4495800"/>
            <a:ext cx="2936240" cy="104642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 vert="horz" wrap="square" lIns="0" tIns="45326" rIns="90643" bIns="45326" numCol="1" rtlCol="0" anchor="t" anchorCtr="0" compatLnSpc="1">
            <a:prstTxWarp prst="textNoShape">
              <a:avLst/>
            </a:prstTxWarp>
            <a:spAutoFit/>
          </a:bodyPr>
          <a:lstStyle/>
          <a:p>
            <a:pPr marL="51932" algn="r" defTabSz="909603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99CCFF">
                    <a:lumMod val="10000"/>
                  </a:srgbClr>
                </a:solidFill>
              </a:rPr>
              <a:t>*  Percent Congested Hours </a:t>
            </a:r>
            <a:br>
              <a:rPr lang="en-US" sz="1600" b="1" dirty="0">
                <a:solidFill>
                  <a:srgbClr val="99CCFF">
                    <a:lumMod val="10000"/>
                  </a:srgbClr>
                </a:solidFill>
              </a:rPr>
            </a:br>
            <a:r>
              <a:rPr lang="en-US" sz="1600" b="1" dirty="0">
                <a:solidFill>
                  <a:srgbClr val="99CCFF">
                    <a:lumMod val="10000"/>
                  </a:srgbClr>
                </a:solidFill>
              </a:rPr>
              <a:t>(arrival or departure)</a:t>
            </a:r>
          </a:p>
          <a:p>
            <a:pPr marL="51932" algn="r" defTabSz="909603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i="1" dirty="0">
                <a:solidFill>
                  <a:srgbClr val="99CCFF">
                    <a:lumMod val="10000"/>
                  </a:srgbClr>
                </a:solidFill>
              </a:rPr>
              <a:t>Based on most delayed top 10% hours (2011) across 30 Core airports</a:t>
            </a:r>
            <a:endParaRPr lang="en-US" sz="1400" dirty="0">
              <a:solidFill>
                <a:srgbClr val="99CCFF">
                  <a:lumMod val="10000"/>
                </a:srgbClr>
              </a:solidFill>
            </a:endParaRPr>
          </a:p>
        </p:txBody>
      </p:sp>
      <p:sp>
        <p:nvSpPr>
          <p:cNvPr id="13" name="Left-Right Arrow 12"/>
          <p:cNvSpPr/>
          <p:nvPr/>
        </p:nvSpPr>
        <p:spPr bwMode="auto">
          <a:xfrm>
            <a:off x="7485889" y="1842852"/>
            <a:ext cx="1581912" cy="519351"/>
          </a:xfrm>
          <a:prstGeom prst="leftRightArrow">
            <a:avLst>
              <a:gd name="adj1" fmla="val 70772"/>
              <a:gd name="adj2" fmla="val 0"/>
            </a:avLst>
          </a:prstGeom>
          <a:solidFill>
            <a:srgbClr val="7030A0"/>
          </a:solidFill>
          <a:ln>
            <a:noFill/>
          </a:ln>
          <a:effectLst/>
          <a:extLst/>
        </p:spPr>
        <p:txBody>
          <a:bodyPr vert="horz" wrap="square" lIns="90643" tIns="45326" rIns="90643" bIns="45326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09603"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</a:rPr>
              <a:t>Severe</a:t>
            </a:r>
          </a:p>
        </p:txBody>
      </p:sp>
      <p:sp>
        <p:nvSpPr>
          <p:cNvPr id="32" name="Left-Right Arrow 31"/>
          <p:cNvSpPr/>
          <p:nvPr/>
        </p:nvSpPr>
        <p:spPr bwMode="auto">
          <a:xfrm>
            <a:off x="7488330" y="2848317"/>
            <a:ext cx="1577179" cy="519351"/>
          </a:xfrm>
          <a:prstGeom prst="leftRightArrow">
            <a:avLst>
              <a:gd name="adj1" fmla="val 70772"/>
              <a:gd name="adj2" fmla="val 0"/>
            </a:avLst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0643" tIns="45326" rIns="90643" bIns="45326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09603"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</a:rPr>
              <a:t>Constrained</a:t>
            </a:r>
          </a:p>
        </p:txBody>
      </p:sp>
      <p:sp>
        <p:nvSpPr>
          <p:cNvPr id="33" name="Left-Right Arrow 32"/>
          <p:cNvSpPr/>
          <p:nvPr/>
        </p:nvSpPr>
        <p:spPr bwMode="auto">
          <a:xfrm>
            <a:off x="5439426" y="3619197"/>
            <a:ext cx="979673" cy="519351"/>
          </a:xfrm>
          <a:prstGeom prst="leftRightArrow">
            <a:avLst>
              <a:gd name="adj1" fmla="val 70772"/>
              <a:gd name="adj2" fmla="val 50000"/>
            </a:avLst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90643" tIns="45326" rIns="90643" bIns="45326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09603" fontAlgn="base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OR</a:t>
            </a:r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0" y="5755511"/>
            <a:ext cx="9144000" cy="339638"/>
          </a:xfrm>
          <a:prstGeom prst="roundRect">
            <a:avLst/>
          </a:prstGeom>
          <a:solidFill>
            <a:srgbClr val="FF8A15"/>
          </a:solidFill>
          <a:ln>
            <a:noFill/>
          </a:ln>
          <a:effectLst/>
          <a:extLst/>
        </p:spPr>
        <p:txBody>
          <a:bodyPr vert="horz" wrap="square" lIns="90643" tIns="45326" rIns="90643" bIns="45326" numCol="1" rtlCol="0" anchor="t" anchorCtr="0" compatLnSpc="1">
            <a:prstTxWarp prst="textNoShape">
              <a:avLst/>
            </a:prstTxWarp>
            <a:spAutoFit/>
          </a:bodyPr>
          <a:lstStyle/>
          <a:p>
            <a:pPr marL="51932" defTabSz="909603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</a:rPr>
              <a:t>To be identified as capacity-constrained in FACT3, an airport must meet criteria under both modeling approaches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5472062" y="1790700"/>
            <a:ext cx="914400" cy="562630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extLst/>
        </p:spPr>
        <p:txBody>
          <a:bodyPr vert="horz" wrap="square" lIns="90643" tIns="45326" rIns="90643" bIns="45326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09603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</a:rPr>
              <a:t>and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5472062" y="2826675"/>
            <a:ext cx="914400" cy="56263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0643" tIns="45326" rIns="90643" bIns="45326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09603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</a:rPr>
              <a:t>and</a:t>
            </a:r>
          </a:p>
        </p:txBody>
      </p:sp>
      <p:sp>
        <p:nvSpPr>
          <p:cNvPr id="30" name="Left-Right Arrow 29"/>
          <p:cNvSpPr/>
          <p:nvPr/>
        </p:nvSpPr>
        <p:spPr bwMode="auto">
          <a:xfrm>
            <a:off x="7485889" y="3645457"/>
            <a:ext cx="1581912" cy="469344"/>
          </a:xfrm>
          <a:prstGeom prst="leftRightArrow">
            <a:avLst>
              <a:gd name="adj1" fmla="val 78108"/>
              <a:gd name="adj2" fmla="val 0"/>
            </a:avLst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90643" tIns="45326" rIns="90643" bIns="45326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09603"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Caution</a:t>
            </a:r>
          </a:p>
        </p:txBody>
      </p:sp>
    </p:spTree>
    <p:extLst>
      <p:ext uri="{BB962C8B-B14F-4D97-AF65-F5344CB8AC3E}">
        <p14:creationId xmlns:p14="http://schemas.microsoft.com/office/powerpoint/2010/main" val="102102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  <p:bldP spid="6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66" t="7766" r="939" b="1857"/>
          <a:stretch/>
        </p:blipFill>
        <p:spPr bwMode="auto">
          <a:xfrm>
            <a:off x="589938" y="1730477"/>
            <a:ext cx="7944465" cy="4404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81004" y="1219200"/>
            <a:ext cx="1322613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90960" tIns="45483" rIns="90960" bIns="45483" rtlCol="0">
            <a:spAutoFit/>
          </a:bodyPr>
          <a:lstStyle/>
          <a:p>
            <a:r>
              <a:rPr lang="en-US" b="1" dirty="0">
                <a:latin typeface="Calibri" pitchFamily="34" charset="0"/>
                <a:cs typeface="Calibri" pitchFamily="34" charset="0"/>
              </a:rPr>
              <a:t>Approach</a:t>
            </a:r>
            <a:r>
              <a:rPr lang="en-US" dirty="0">
                <a:latin typeface="Calibri" pitchFamily="34" charset="0"/>
                <a:cs typeface="Calibri" pitchFamily="34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7400" y="1218416"/>
            <a:ext cx="6553200" cy="2308324"/>
          </a:xfrm>
          <a:prstGeom prst="rect">
            <a:avLst/>
          </a:prstGeom>
          <a:noFill/>
        </p:spPr>
        <p:txBody>
          <a:bodyPr wrap="square" lIns="90960" tIns="45483" rIns="90960" bIns="45483" rtlCol="0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Provides new wake vortex categories and separations optimized to current fleet mixes and evaluated for potential future fleet mixes</a:t>
            </a:r>
          </a:p>
          <a:p>
            <a:pPr marL="739043" lvl="1" indent="-284247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All current ICAO separations are assumed to be acceptably safe</a:t>
            </a:r>
          </a:p>
          <a:p>
            <a:pPr marL="739043" lvl="1" indent="-284247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Used reasonable worst case wake strength from airport operational data</a:t>
            </a:r>
          </a:p>
          <a:p>
            <a:pPr marL="739043" lvl="1" indent="-284247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Draft proposal: Six wake categories</a:t>
            </a: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057400" y="182925"/>
            <a:ext cx="4958862" cy="9759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960" tIns="45483" rIns="90960" bIns="45483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b="1" kern="0" dirty="0">
                <a:solidFill>
                  <a:srgbClr val="003399"/>
                </a:solidFill>
                <a:latin typeface="Calibri" pitchFamily="34" charset="0"/>
                <a:ea typeface="+mj-ea"/>
                <a:cs typeface="Calibri" pitchFamily="34" charset="0"/>
              </a:rPr>
              <a:t>Wake Re-Categorization (RECAT)  Phase 1 – Aircraft Recat</a:t>
            </a:r>
            <a:endParaRPr lang="en-US" sz="2400" b="1" dirty="0">
              <a:solidFill>
                <a:srgbClr val="0033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14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Future Airport Capacity Task (FACT): </a:t>
            </a:r>
            <a:br>
              <a:rPr lang="en-US" sz="2400" dirty="0" smtClean="0"/>
            </a:br>
            <a:r>
              <a:rPr lang="en-US" sz="2400" dirty="0" smtClean="0"/>
              <a:t>Airport Capacity Needs in the National Airspace System</a:t>
            </a:r>
            <a:br>
              <a:rPr lang="en-US" sz="2400" dirty="0" smtClean="0"/>
            </a:br>
            <a:r>
              <a:rPr lang="en-US" sz="1400" b="0" i="1" dirty="0" smtClean="0"/>
              <a:t>FACT3 is an update to FACT2 (2007) and FACT1 (2004)</a:t>
            </a:r>
            <a:endParaRPr lang="en-US" sz="1400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371600"/>
            <a:ext cx="4800600" cy="4780973"/>
          </a:xfrm>
        </p:spPr>
        <p:txBody>
          <a:bodyPr/>
          <a:lstStyle/>
          <a:p>
            <a:pPr indent="-233363">
              <a:lnSpc>
                <a:spcPts val="1800"/>
              </a:lnSpc>
              <a:spcBef>
                <a:spcPts val="600"/>
              </a:spcBef>
            </a:pPr>
            <a:r>
              <a:rPr lang="en-US" sz="1800" dirty="0" smtClean="0"/>
              <a:t>Objectives: </a:t>
            </a:r>
          </a:p>
          <a:p>
            <a:pPr lvl="1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Which airports are at risk for significant delay and congestion, based on what we know today?</a:t>
            </a:r>
          </a:p>
          <a:p>
            <a:pPr lvl="1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Gap identification: Identify </a:t>
            </a:r>
            <a:r>
              <a:rPr lang="en-US" dirty="0"/>
              <a:t>airports most likely to </a:t>
            </a:r>
            <a:r>
              <a:rPr lang="en-US" dirty="0" smtClean="0"/>
              <a:t>be congested and in need of more capacity</a:t>
            </a:r>
            <a:r>
              <a:rPr lang="en-US" i="1" dirty="0" smtClean="0"/>
              <a:t> in 2020 and 2030</a:t>
            </a:r>
          </a:p>
          <a:p>
            <a:pPr lvl="1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Used to inform more comprehensive airport-specific studies that would be conducted by the airport sponsor</a:t>
            </a:r>
          </a:p>
          <a:p>
            <a:pPr lvl="1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Understand the efficiency benefits of NextGen technology and procedure improvements, as well as identify airports where runway development remains necessary</a:t>
            </a:r>
          </a:p>
          <a:p>
            <a:pPr lvl="1">
              <a:lnSpc>
                <a:spcPts val="1800"/>
              </a:lnSpc>
              <a:spcBef>
                <a:spcPts val="600"/>
              </a:spcBef>
            </a:pPr>
            <a:endParaRPr lang="en-US" sz="18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2667000" cy="342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2645651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514600"/>
            <a:ext cx="2623665" cy="327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92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49532" y="4098647"/>
            <a:ext cx="4151586" cy="246221"/>
          </a:xfrm>
          <a:prstGeom prst="rect">
            <a:avLst/>
          </a:prstGeom>
          <a:noFill/>
        </p:spPr>
        <p:txBody>
          <a:bodyPr wrap="square" lIns="90960" tIns="45483" rIns="90960" bIns="45483" rtlCol="0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Source: dreamstime.com</a:t>
            </a:r>
          </a:p>
        </p:txBody>
      </p:sp>
      <p:pic>
        <p:nvPicPr>
          <p:cNvPr id="8196" name="Picture 4" descr="Aircraft Queue - Click to view original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904" y="1196470"/>
            <a:ext cx="4153213" cy="2768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NAS-Wide </a:t>
            </a:r>
            <a:r>
              <a:rPr lang="en-US" sz="2400" dirty="0"/>
              <a:t>Model </a:t>
            </a:r>
            <a:r>
              <a:rPr lang="en-US" sz="2400" dirty="0" smtClean="0"/>
              <a:t>Surface Components</a:t>
            </a:r>
            <a:endParaRPr lang="en-US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977"/>
            <a:ext cx="4524704" cy="488473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Taxi Time Model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Estimates additional taxi time as a function of arrival and departure operations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Not a detailed taxiway model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16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Gate Resource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Provides a </a:t>
            </a:r>
            <a:r>
              <a:rPr lang="en-US" sz="1600" i="1" dirty="0"/>
              <a:t>general</a:t>
            </a:r>
            <a:r>
              <a:rPr lang="en-US" sz="1600" dirty="0"/>
              <a:t> indication of gate delay and gate need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Flights are assigned to a cluster of possible gates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For 2030, will only track additional gates needed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Cannot forecast airlines or gate assignments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24" t="54849" r="8405" b="15410"/>
          <a:stretch/>
        </p:blipFill>
        <p:spPr bwMode="auto">
          <a:xfrm>
            <a:off x="4987159" y="2190587"/>
            <a:ext cx="3812627" cy="2900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981904" y="5396298"/>
            <a:ext cx="4151586" cy="246221"/>
          </a:xfrm>
          <a:prstGeom prst="rect">
            <a:avLst/>
          </a:prstGeom>
          <a:noFill/>
        </p:spPr>
        <p:txBody>
          <a:bodyPr wrap="square" lIns="90960" tIns="45483" rIns="90960" bIns="45483" rtlCol="0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Sample Gate Diagram: Terminal 1 at San Diego International Airport</a:t>
            </a:r>
          </a:p>
        </p:txBody>
      </p:sp>
    </p:spTree>
    <p:extLst>
      <p:ext uri="{BB962C8B-B14F-4D97-AF65-F5344CB8AC3E}">
        <p14:creationId xmlns:p14="http://schemas.microsoft.com/office/powerpoint/2010/main" val="368417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" y="1280023"/>
            <a:ext cx="6315075" cy="458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Significant Updates</a:t>
            </a:r>
            <a:br>
              <a:rPr lang="en-US" dirty="0" smtClean="0"/>
            </a:br>
            <a:r>
              <a:rPr lang="en-US" dirty="0" smtClean="0"/>
              <a:t>in FACT3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4953000" y="2362245"/>
            <a:ext cx="4038600" cy="350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60" tIns="45483" rIns="90960" bIns="45483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defTabSz="909603" eaLnBrk="1" hangingPunct="1"/>
            <a:r>
              <a:rPr lang="en-US" sz="1800" b="0" dirty="0">
                <a:solidFill>
                  <a:srgbClr val="000000"/>
                </a:solidFill>
              </a:rPr>
              <a:t>Since FACT2 was published in 2007:</a:t>
            </a:r>
          </a:p>
          <a:p>
            <a:pPr lvl="1" defTabSz="909603" eaLnBrk="1" hangingPunct="1"/>
            <a:r>
              <a:rPr lang="en-US" sz="1600" dirty="0">
                <a:solidFill>
                  <a:srgbClr val="000000"/>
                </a:solidFill>
              </a:rPr>
              <a:t>Base activity levels and forecasts have changed due to economic conditions and airline restructuring</a:t>
            </a:r>
          </a:p>
          <a:p>
            <a:pPr lvl="1" defTabSz="909603" eaLnBrk="1" hangingPunct="1"/>
            <a:r>
              <a:rPr lang="en-US" sz="1600" dirty="0" smtClean="0">
                <a:solidFill>
                  <a:srgbClr val="000000"/>
                </a:solidFill>
              </a:rPr>
              <a:t>Completion of significant </a:t>
            </a:r>
            <a:r>
              <a:rPr lang="en-US" sz="1600" dirty="0">
                <a:solidFill>
                  <a:srgbClr val="000000"/>
                </a:solidFill>
              </a:rPr>
              <a:t>new infrastructure at </a:t>
            </a:r>
            <a:r>
              <a:rPr lang="en-US" sz="1600" dirty="0" smtClean="0">
                <a:solidFill>
                  <a:srgbClr val="000000"/>
                </a:solidFill>
              </a:rPr>
              <a:t>hub </a:t>
            </a:r>
            <a:r>
              <a:rPr lang="en-US" sz="1600" dirty="0">
                <a:solidFill>
                  <a:srgbClr val="000000"/>
                </a:solidFill>
              </a:rPr>
              <a:t>airports</a:t>
            </a:r>
          </a:p>
          <a:p>
            <a:pPr lvl="1" defTabSz="909603" eaLnBrk="1" hangingPunct="1"/>
            <a:r>
              <a:rPr lang="en-US" sz="1600" dirty="0">
                <a:solidFill>
                  <a:srgbClr val="000000"/>
                </a:solidFill>
              </a:rPr>
              <a:t>NextGen plans and performance capabilities have matured</a:t>
            </a:r>
          </a:p>
          <a:p>
            <a:pPr defTabSz="909603" eaLnBrk="1" hangingPunct="1"/>
            <a:r>
              <a:rPr lang="en-US" sz="1800" b="0" dirty="0" smtClean="0">
                <a:solidFill>
                  <a:srgbClr val="000000"/>
                </a:solidFill>
              </a:rPr>
              <a:t>Enhanced system-wide </a:t>
            </a:r>
            <a:r>
              <a:rPr lang="en-US" sz="1800" b="0" dirty="0">
                <a:solidFill>
                  <a:srgbClr val="000000"/>
                </a:solidFill>
              </a:rPr>
              <a:t>model </a:t>
            </a:r>
            <a:r>
              <a:rPr lang="en-US" sz="1800" b="0" dirty="0" smtClean="0">
                <a:solidFill>
                  <a:srgbClr val="000000"/>
                </a:solidFill>
              </a:rPr>
              <a:t>capabilities</a:t>
            </a:r>
            <a:endParaRPr lang="en-US" sz="2000" b="0" i="1" dirty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050"/>
            <a:ext cx="3543300" cy="213814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65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Extensive Coordination across FAA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184710"/>
              </p:ext>
            </p:extLst>
          </p:nvPr>
        </p:nvGraphicFramePr>
        <p:xfrm>
          <a:off x="381000" y="907363"/>
          <a:ext cx="8382000" cy="476191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85950"/>
                <a:gridCol w="6496050"/>
              </a:tblGrid>
              <a:tr h="348399">
                <a:tc>
                  <a:txBody>
                    <a:bodyPr/>
                    <a:lstStyle/>
                    <a:p>
                      <a:r>
                        <a:rPr lang="en-US" dirty="0" smtClean="0"/>
                        <a:t>LOB/SO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Role</a:t>
                      </a:r>
                      <a:endParaRPr lang="en-US" dirty="0"/>
                    </a:p>
                  </a:txBody>
                  <a:tcPr/>
                </a:tc>
              </a:tr>
              <a:tr h="522599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dirty="0" smtClean="0"/>
                        <a:t>Airports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Overall study management and direction, for relevance to airport stakeholders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Current airport development plans, including new runway infrastructure that has completed environmental review</a:t>
                      </a:r>
                    </a:p>
                  </a:txBody>
                  <a:tcPr/>
                </a:tc>
              </a:tr>
              <a:tr h="522599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dirty="0" smtClean="0"/>
                        <a:t>Policy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Use of 2012 Forecast and Fleet Forecast evolution</a:t>
                      </a:r>
                      <a:endParaRPr lang="en-US" dirty="0"/>
                    </a:p>
                  </a:txBody>
                  <a:tcPr/>
                </a:tc>
              </a:tr>
              <a:tr h="1524246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dirty="0" smtClean="0"/>
                        <a:t>Air Traffic Organization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Capacity</a:t>
                      </a:r>
                      <a:r>
                        <a:rPr lang="en-US" baseline="0" dirty="0" smtClean="0"/>
                        <a:t> Analysis Group: Annual Service Volumes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Demand Days and trimming for 2020 and 2030 Traffic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Ongoing delay</a:t>
                      </a:r>
                      <a:r>
                        <a:rPr lang="en-US" baseline="0" dirty="0" smtClean="0"/>
                        <a:t> monitoring and g</a:t>
                      </a:r>
                      <a:r>
                        <a:rPr lang="en-US" dirty="0" smtClean="0"/>
                        <a:t>ate model</a:t>
                      </a:r>
                      <a:r>
                        <a:rPr lang="en-US" baseline="0" dirty="0" smtClean="0"/>
                        <a:t> data</a:t>
                      </a:r>
                      <a:endParaRPr lang="en-US" dirty="0" smtClean="0"/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Wake Program</a:t>
                      </a:r>
                      <a:endParaRPr lang="en-US" dirty="0"/>
                    </a:p>
                  </a:txBody>
                  <a:tcPr/>
                </a:tc>
              </a:tr>
              <a:tr h="1084392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dirty="0" smtClean="0"/>
                        <a:t>NextGen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MITRE Tasking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NextGen Segment</a:t>
                      </a:r>
                      <a:r>
                        <a:rPr lang="en-US" baseline="0" dirty="0" smtClean="0"/>
                        <a:t> Implementation Plan (NSIP)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Capacity alignment with NextGen benefit estimates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606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modeling approaches used in </a:t>
            </a:r>
            <a:r>
              <a:rPr lang="en-US" dirty="0" smtClean="0"/>
              <a:t>FACT3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4" y="1171620"/>
            <a:ext cx="3948113" cy="4391025"/>
          </a:xfrm>
          <a:ln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Average Annual Delay</a:t>
            </a:r>
          </a:p>
          <a:p>
            <a:pPr lvl="1"/>
            <a:r>
              <a:rPr lang="en-US" sz="1400" dirty="0"/>
              <a:t>Annual Service Volume (ASV) is computed by AJR Capacity Analysis Group at FAA Technical Center</a:t>
            </a:r>
          </a:p>
          <a:p>
            <a:pPr lvl="1"/>
            <a:r>
              <a:rPr lang="en-US" sz="1400" dirty="0"/>
              <a:t>Detailed 24-hour airport simulation, repeat for selected runway configurations and weather scenarios</a:t>
            </a:r>
          </a:p>
          <a:p>
            <a:pPr lvl="1"/>
            <a:r>
              <a:rPr lang="en-US" sz="1400" dirty="0"/>
              <a:t>Total annual delay = weighted sum over all runs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171620"/>
            <a:ext cx="3949700" cy="4391025"/>
          </a:xfrm>
          <a:ln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NAS-wide model</a:t>
            </a:r>
          </a:p>
          <a:p>
            <a:pPr lvl="1"/>
            <a:r>
              <a:rPr lang="en-US" sz="1400" dirty="0"/>
              <a:t>MITRE</a:t>
            </a:r>
          </a:p>
          <a:p>
            <a:pPr lvl="1"/>
            <a:r>
              <a:rPr lang="en-US" sz="1400" dirty="0"/>
              <a:t>Simulation of operational day, plans and progress of ~100,000 flights</a:t>
            </a:r>
          </a:p>
          <a:p>
            <a:pPr lvl="1"/>
            <a:r>
              <a:rPr lang="en-US" sz="1400" dirty="0"/>
              <a:t>Medium resolution component model including capacity curves, taxi times, and gates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3048045"/>
            <a:ext cx="38481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45"/>
            <a:ext cx="3810000" cy="250817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 bwMode="auto">
          <a:xfrm>
            <a:off x="4343400" y="4991100"/>
            <a:ext cx="4572000" cy="919401"/>
          </a:xfrm>
          <a:prstGeom prst="roundRect">
            <a:avLst/>
          </a:prstGeom>
          <a:solidFill>
            <a:srgbClr val="FF8A15"/>
          </a:solidFill>
          <a:ln>
            <a:noFill/>
          </a:ln>
          <a:effectLst/>
          <a:extLst/>
        </p:spPr>
        <p:txBody>
          <a:bodyPr vert="horz" wrap="square" lIns="90960" tIns="45483" rIns="90960" bIns="45483" numCol="1" rtlCol="0" anchor="t" anchorCtr="0" compatLnSpc="1">
            <a:prstTxWarp prst="textNoShape">
              <a:avLst/>
            </a:prstTxWarp>
            <a:spAutoFit/>
          </a:bodyPr>
          <a:lstStyle/>
          <a:p>
            <a:pPr marL="52113" defTabSz="909603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To be identified as capacity-constrained in FACT3, an airport must meet criteria under both modeling approaches</a:t>
            </a:r>
          </a:p>
        </p:txBody>
      </p:sp>
    </p:spTree>
    <p:extLst>
      <p:ext uri="{BB962C8B-B14F-4D97-AF65-F5344CB8AC3E}">
        <p14:creationId xmlns:p14="http://schemas.microsoft.com/office/powerpoint/2010/main" val="71535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FACT3: Two Scenarios for each year (2020 and 2030)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8019785"/>
              </p:ext>
            </p:extLst>
          </p:nvPr>
        </p:nvGraphicFramePr>
        <p:xfrm>
          <a:off x="685800" y="1143045"/>
          <a:ext cx="7772400" cy="428021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641834"/>
                <a:gridCol w="2065283"/>
                <a:gridCol w="2065283"/>
              </a:tblGrid>
              <a:tr h="321333">
                <a:tc row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Improvements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</a:rPr>
                        <a:t>Scenarios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608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400" b="1" u="sng" dirty="0" smtClean="0">
                          <a:solidFill>
                            <a:schemeClr val="bg1"/>
                          </a:solidFill>
                          <a:effectLst/>
                        </a:rPr>
                        <a:t>Reference: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</a:rPr>
                        <a:t/>
                      </a:r>
                      <a:b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</a:rPr>
                        <a:t>No Further Improvements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 beyond 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</a:rPr>
                        <a:t>Near-term 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NextGen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400" b="1" u="sng" dirty="0" smtClean="0">
                          <a:solidFill>
                            <a:schemeClr val="bg1"/>
                          </a:solidFill>
                          <a:effectLst/>
                        </a:rPr>
                        <a:t>Improvements</a:t>
                      </a:r>
                      <a:r>
                        <a:rPr lang="en-US" sz="1200" u="sng" dirty="0" smtClean="0">
                          <a:solidFill>
                            <a:schemeClr val="bg1"/>
                          </a:solidFill>
                          <a:effectLst/>
                        </a:rPr>
                        <a:t>:</a:t>
                      </a:r>
                      <a:br>
                        <a:rPr lang="en-US" sz="1200" u="sng" dirty="0" smtClean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</a:rPr>
                        <a:t>After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Planned Improvements with 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Mid-Term NextGen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and Runways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47287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Existing airport infrastructure as of 2011</a:t>
                      </a:r>
                      <a:endParaRPr lang="en-US" sz="1200" dirty="0">
                        <a:solidFill>
                          <a:schemeClr val="accent2">
                            <a:lumMod val="10000"/>
                          </a:schemeClr>
                        </a:solidFill>
                        <a:effectLst/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000" dirty="0">
                        <a:solidFill>
                          <a:schemeClr val="accent2">
                            <a:lumMod val="10000"/>
                          </a:schemeClr>
                        </a:solidFill>
                        <a:effectLst/>
                        <a:latin typeface="Verdana"/>
                        <a:ea typeface="Times New Roma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000" dirty="0">
                        <a:solidFill>
                          <a:schemeClr val="accent2">
                            <a:lumMod val="10000"/>
                          </a:schemeClr>
                        </a:solidFill>
                        <a:effectLst/>
                        <a:latin typeface="Verdana"/>
                        <a:ea typeface="Times New Roma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87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New or Extended Runways at FLL, ORD, and PHL</a:t>
                      </a:r>
                      <a:endParaRPr lang="en-US" sz="1200" dirty="0">
                        <a:solidFill>
                          <a:schemeClr val="accent2">
                            <a:lumMod val="10000"/>
                          </a:schemeClr>
                        </a:solidFill>
                        <a:effectLst/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accent2">
                            <a:lumMod val="10000"/>
                          </a:schemeClr>
                        </a:solidFill>
                        <a:effectLst/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000" dirty="0">
                        <a:solidFill>
                          <a:schemeClr val="accent2">
                            <a:lumMod val="10000"/>
                          </a:schemeClr>
                        </a:solidFill>
                        <a:effectLst/>
                        <a:latin typeface="Verdana"/>
                        <a:ea typeface="Times New Roma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406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Near-term NextGen</a:t>
                      </a:r>
                      <a:endParaRPr lang="en-US" sz="1200" dirty="0">
                        <a:solidFill>
                          <a:schemeClr val="accent2">
                            <a:lumMod val="10000"/>
                          </a:schemeClr>
                        </a:solidFill>
                        <a:effectLst/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000" dirty="0">
                        <a:solidFill>
                          <a:schemeClr val="accent2">
                            <a:lumMod val="10000"/>
                          </a:schemeClr>
                        </a:solidFill>
                        <a:effectLst/>
                        <a:latin typeface="Verdana"/>
                        <a:ea typeface="Times New Roma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000" dirty="0">
                        <a:solidFill>
                          <a:schemeClr val="accent2">
                            <a:lumMod val="10000"/>
                          </a:schemeClr>
                        </a:solidFill>
                        <a:effectLst/>
                        <a:latin typeface="Verdana"/>
                        <a:ea typeface="Times New Roma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06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Mid-term NextGen</a:t>
                      </a:r>
                      <a:endParaRPr lang="en-US" sz="1200" dirty="0">
                        <a:solidFill>
                          <a:schemeClr val="accent2">
                            <a:lumMod val="10000"/>
                          </a:schemeClr>
                        </a:solidFill>
                        <a:effectLst/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accent2">
                            <a:lumMod val="10000"/>
                          </a:schemeClr>
                        </a:solidFill>
                        <a:effectLst/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000" dirty="0">
                        <a:solidFill>
                          <a:schemeClr val="accent2">
                            <a:lumMod val="10000"/>
                          </a:schemeClr>
                        </a:solidFill>
                        <a:effectLst/>
                        <a:latin typeface="Verdana"/>
                        <a:ea typeface="Times New Roma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1288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New or Revised ATC </a:t>
                      </a:r>
                      <a:r>
                        <a:rPr lang="en-US" sz="1200" dirty="0" smtClean="0">
                          <a:effectLst/>
                        </a:rPr>
                        <a:t>Procedures, including</a:t>
                      </a:r>
                      <a:r>
                        <a:rPr lang="en-US" sz="1200" baseline="0" dirty="0" smtClean="0">
                          <a:effectLst/>
                        </a:rPr>
                        <a:t> Airspace Redesign</a:t>
                      </a:r>
                      <a:endParaRPr lang="en-US" sz="1200" dirty="0">
                        <a:solidFill>
                          <a:schemeClr val="accent2">
                            <a:lumMod val="10000"/>
                          </a:schemeClr>
                        </a:solidFill>
                        <a:effectLst/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accent2">
                            <a:lumMod val="10000"/>
                          </a:schemeClr>
                        </a:solidFill>
                        <a:effectLst/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000" dirty="0">
                        <a:solidFill>
                          <a:schemeClr val="accent2">
                            <a:lumMod val="10000"/>
                          </a:schemeClr>
                        </a:solidFill>
                        <a:effectLst/>
                        <a:latin typeface="Verdana"/>
                        <a:ea typeface="Times New Roma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Existing noise abatement procedures</a:t>
                      </a:r>
                      <a:endParaRPr lang="en-US" sz="1200" dirty="0" smtClean="0">
                        <a:solidFill>
                          <a:schemeClr val="accent2">
                            <a:lumMod val="10000"/>
                          </a:schemeClr>
                        </a:solidFill>
                        <a:effectLst/>
                        <a:latin typeface="Verdana"/>
                        <a:ea typeface="Times New Roman"/>
                        <a:cs typeface="Arial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200" dirty="0">
                        <a:solidFill>
                          <a:schemeClr val="accent2">
                            <a:lumMod val="10000"/>
                          </a:schemeClr>
                        </a:solidFill>
                        <a:effectLst/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accent2">
                            <a:lumMod val="10000"/>
                          </a:schemeClr>
                        </a:solidFill>
                        <a:effectLst/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000" dirty="0">
                        <a:solidFill>
                          <a:schemeClr val="accent2">
                            <a:lumMod val="10000"/>
                          </a:schemeClr>
                        </a:solidFill>
                        <a:effectLst/>
                        <a:latin typeface="Verdana"/>
                        <a:ea typeface="Times New Roma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4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Gate development plans</a:t>
                      </a:r>
                      <a:endParaRPr lang="en-US" sz="1200" dirty="0" smtClean="0">
                        <a:solidFill>
                          <a:schemeClr val="accent2">
                            <a:lumMod val="10000"/>
                          </a:schemeClr>
                        </a:solidFill>
                        <a:effectLst/>
                        <a:latin typeface="Verdana"/>
                        <a:ea typeface="Times New Roman"/>
                        <a:cs typeface="Arial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200" dirty="0">
                        <a:solidFill>
                          <a:schemeClr val="accent2">
                            <a:lumMod val="10000"/>
                          </a:schemeClr>
                        </a:solidFill>
                        <a:effectLst/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000" dirty="0">
                        <a:solidFill>
                          <a:schemeClr val="accent2">
                            <a:lumMod val="10000"/>
                          </a:schemeClr>
                        </a:solidFill>
                        <a:effectLst/>
                        <a:latin typeface="Verdana"/>
                        <a:ea typeface="Times New Roma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US" sz="1000" dirty="0">
                        <a:solidFill>
                          <a:schemeClr val="accent2">
                            <a:lumMod val="10000"/>
                          </a:schemeClr>
                        </a:solidFill>
                        <a:effectLst/>
                        <a:latin typeface="Verdana"/>
                        <a:ea typeface="Times New Roma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3" name="Picture 2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6" y="2428876"/>
            <a:ext cx="314324" cy="31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8" y="235272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8" y="288612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8" y="3276622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3348037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372432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8" y="4181475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638675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019675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4613474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74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NextGen Near- and Mid-Term Bundles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4" y="1508170"/>
            <a:ext cx="3948113" cy="439102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dirty="0"/>
              <a:t>Includes many of the NextGen capabilities that are expected to mature through 2015 -- </a:t>
            </a:r>
            <a:r>
              <a:rPr lang="en-US" sz="1400" i="1" dirty="0"/>
              <a:t>Deployment underway or are expected soon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b="1" dirty="0"/>
              <a:t>Wake Turbulence Mitigation for Departures (WTMD) </a:t>
            </a:r>
            <a:r>
              <a:rPr lang="en-US" sz="1400" dirty="0"/>
              <a:t>at 3 demo sites (IAH, MEM, SFO)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b="1" dirty="0"/>
              <a:t>Wake </a:t>
            </a:r>
            <a:r>
              <a:rPr lang="en-US" sz="1400" b="1" dirty="0" err="1"/>
              <a:t>ReCategorization</a:t>
            </a:r>
            <a:r>
              <a:rPr lang="en-US" sz="1400" dirty="0"/>
              <a:t>, Phase 1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b="1" dirty="0"/>
              <a:t>CSPO: Reduced minimum runway spacing 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1300" b="1" dirty="0"/>
              <a:t>3600-feet </a:t>
            </a:r>
            <a:r>
              <a:rPr lang="en-US" sz="1300" dirty="0"/>
              <a:t>for dual independent approaches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1300" dirty="0"/>
              <a:t>Additional dependent staggered approaches with </a:t>
            </a:r>
            <a:r>
              <a:rPr lang="en-US" sz="1300" b="1" dirty="0"/>
              <a:t>7110.308</a:t>
            </a:r>
            <a:endParaRPr lang="en-US" sz="13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508170"/>
            <a:ext cx="3949700" cy="4391025"/>
          </a:xfrm>
        </p:spPr>
        <p:txBody>
          <a:bodyPr/>
          <a:lstStyle/>
          <a:p>
            <a:r>
              <a:rPr lang="en-US" sz="1600" dirty="0"/>
              <a:t>Builds from Near-Term NextGen</a:t>
            </a:r>
          </a:p>
          <a:p>
            <a:pPr lvl="1"/>
            <a:r>
              <a:rPr lang="en-US" sz="1600" dirty="0"/>
              <a:t>WTMD at remaining 7 sites</a:t>
            </a:r>
          </a:p>
          <a:p>
            <a:pPr lvl="1"/>
            <a:r>
              <a:rPr lang="en-US" sz="1600" dirty="0"/>
              <a:t>Wake Turbulence Mitigation for Arrivals – Procedures for Heavy/757 Aircraft (WTMA-P)</a:t>
            </a:r>
          </a:p>
          <a:p>
            <a:pPr lvl="1"/>
            <a:r>
              <a:rPr lang="en-US" sz="1600" dirty="0"/>
              <a:t>Increased delivery accuracy to runway</a:t>
            </a:r>
          </a:p>
          <a:p>
            <a:pPr lvl="1"/>
            <a:r>
              <a:rPr lang="en-US" sz="1600" dirty="0"/>
              <a:t>OAPM Metroplex airspace improvements</a:t>
            </a:r>
          </a:p>
          <a:p>
            <a:pPr lvl="1"/>
            <a:r>
              <a:rPr lang="en-US" sz="1600" dirty="0"/>
              <a:t>Additional fanned departure headings (ELSO)</a:t>
            </a:r>
          </a:p>
          <a:p>
            <a:r>
              <a:rPr lang="en-US" sz="1600" dirty="0"/>
              <a:t>Consistent with FAA NextGen Implementation Plan (NGIP)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304800" y="1066801"/>
            <a:ext cx="4038600" cy="358326"/>
          </a:xfrm>
          <a:prstGeom prst="roundRect">
            <a:avLst/>
          </a:prstGeom>
          <a:solidFill>
            <a:srgbClr val="92D050"/>
          </a:solidFill>
          <a:ln w="28575">
            <a:solidFill>
              <a:srgbClr val="00B050"/>
            </a:solidFill>
          </a:ln>
          <a:effectLst/>
          <a:extLst/>
        </p:spPr>
        <p:txBody>
          <a:bodyPr vert="horz" wrap="square" lIns="90960" tIns="45483" rIns="90960" bIns="45483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15278" lvl="1" algn="ctr">
              <a:lnSpc>
                <a:spcPts val="1800"/>
              </a:lnSpc>
              <a:spcBef>
                <a:spcPts val="600"/>
              </a:spcBef>
            </a:pPr>
            <a:r>
              <a:rPr lang="en-US" sz="2000" i="1" dirty="0"/>
              <a:t>Near-Term NextGen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4800600" y="1066801"/>
            <a:ext cx="4038600" cy="358326"/>
          </a:xfrm>
          <a:prstGeom prst="roundRect">
            <a:avLst/>
          </a:prstGeom>
          <a:solidFill>
            <a:srgbClr val="92D050"/>
          </a:solidFill>
          <a:ln w="28575">
            <a:solidFill>
              <a:srgbClr val="00B050"/>
            </a:solidFill>
          </a:ln>
          <a:effectLst/>
          <a:extLst/>
        </p:spPr>
        <p:txBody>
          <a:bodyPr vert="horz" wrap="square" lIns="90960" tIns="45483" rIns="90960" bIns="45483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15278" lvl="1" algn="ctr">
              <a:lnSpc>
                <a:spcPts val="1800"/>
              </a:lnSpc>
              <a:spcBef>
                <a:spcPts val="600"/>
              </a:spcBef>
            </a:pPr>
            <a:r>
              <a:rPr lang="en-US" sz="2000" i="1" dirty="0"/>
              <a:t>Mid-Term NextGen</a:t>
            </a:r>
          </a:p>
        </p:txBody>
      </p:sp>
    </p:spTree>
    <p:extLst>
      <p:ext uri="{BB962C8B-B14F-4D97-AF65-F5344CB8AC3E}">
        <p14:creationId xmlns:p14="http://schemas.microsoft.com/office/powerpoint/2010/main" val="401034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4460880" cy="4505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3564731" y="4435441"/>
            <a:ext cx="854869" cy="13652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70" y="152400"/>
            <a:ext cx="3931444" cy="609600"/>
          </a:xfrm>
        </p:spPr>
        <p:txBody>
          <a:bodyPr/>
          <a:lstStyle/>
          <a:p>
            <a:r>
              <a:rPr lang="en-US" dirty="0" smtClean="0"/>
              <a:t>Runway Development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069" y="304800"/>
            <a:ext cx="4631531" cy="256448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069" y="3070157"/>
            <a:ext cx="4623594" cy="273056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60069" y="304800"/>
            <a:ext cx="105013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60069" y="3086695"/>
            <a:ext cx="105013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5416954"/>
            <a:ext cx="105013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ORD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001000" y="1676400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 rot="20631032">
            <a:off x="8382814" y="835279"/>
            <a:ext cx="533400" cy="45719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 rot="20631032">
            <a:off x="6704195" y="1948280"/>
            <a:ext cx="393475" cy="45719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543800" y="5440681"/>
            <a:ext cx="762000" cy="45719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62000" y="2617122"/>
            <a:ext cx="2438400" cy="45719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39833" y="2971800"/>
            <a:ext cx="691298" cy="45719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939316" y="5122931"/>
            <a:ext cx="1672124" cy="45719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21822" y="4438424"/>
            <a:ext cx="2554778" cy="45719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 rot="20709922">
            <a:off x="4337275" y="2592209"/>
            <a:ext cx="2371707" cy="49824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81000" y="719638"/>
            <a:ext cx="4800600" cy="276999"/>
          </a:xfrm>
          <a:prstGeom prst="rect">
            <a:avLst/>
          </a:prstGeom>
          <a:solidFill>
            <a:srgbClr val="FF9900"/>
          </a:solidFill>
          <a:ln w="1587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New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Runway Infrastructure included in 2020 Improvement Scenario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81000" y="996637"/>
            <a:ext cx="4800600" cy="276999"/>
          </a:xfrm>
          <a:prstGeom prst="rect">
            <a:avLst/>
          </a:prstGeom>
          <a:solidFill>
            <a:srgbClr val="7030A0"/>
          </a:solidFill>
          <a:ln w="1587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latin typeface="Arial" charset="0"/>
              </a:rPr>
              <a:t>New Runway Infrastructure </a:t>
            </a:r>
            <a:r>
              <a:rPr lang="en-US" sz="1200" dirty="0" smtClean="0">
                <a:latin typeface="Arial" charset="0"/>
              </a:rPr>
              <a:t>included </a:t>
            </a:r>
            <a:r>
              <a:rPr lang="en-US" sz="1200" dirty="0">
                <a:latin typeface="Arial" charset="0"/>
              </a:rPr>
              <a:t>in </a:t>
            </a:r>
            <a:r>
              <a:rPr lang="en-US" sz="1200" dirty="0" smtClean="0">
                <a:latin typeface="Arial" charset="0"/>
              </a:rPr>
              <a:t>2030 </a:t>
            </a:r>
            <a:r>
              <a:rPr lang="en-US" sz="1200" dirty="0">
                <a:latin typeface="Arial" charset="0"/>
              </a:rPr>
              <a:t>Improvement Scenario</a:t>
            </a:r>
          </a:p>
        </p:txBody>
      </p:sp>
    </p:spTree>
    <p:extLst>
      <p:ext uri="{BB962C8B-B14F-4D97-AF65-F5344CB8AC3E}">
        <p14:creationId xmlns:p14="http://schemas.microsoft.com/office/powerpoint/2010/main" val="145555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7719" y="291548"/>
            <a:ext cx="4951481" cy="3670852"/>
          </a:xfrm>
        </p:spPr>
        <p:txBody>
          <a:bodyPr/>
          <a:lstStyle/>
          <a:p>
            <a:r>
              <a:rPr lang="en-US" dirty="0" smtClean="0"/>
              <a:t>Overall, airports are less congested and more efficient</a:t>
            </a:r>
          </a:p>
          <a:p>
            <a:pPr lvl="1"/>
            <a:r>
              <a:rPr lang="en-US" dirty="0" smtClean="0"/>
              <a:t>Demand is down at some airports with structural changes in the industry</a:t>
            </a:r>
          </a:p>
          <a:p>
            <a:pPr lvl="1"/>
            <a:r>
              <a:rPr lang="en-US" dirty="0" smtClean="0"/>
              <a:t>Capacity has increased at many airports, with the combined benefit of adding 18 new runways and 7 extended runways at 21 large hubs since 2000</a:t>
            </a:r>
          </a:p>
          <a:p>
            <a:pPr lvl="1"/>
            <a:r>
              <a:rPr lang="en-US" dirty="0" smtClean="0"/>
              <a:t>Better schedule recovery after inclement weather clears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0" y="4267200"/>
            <a:ext cx="5334000" cy="1600199"/>
          </a:xfr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txBody>
          <a:bodyPr/>
          <a:lstStyle/>
          <a:p>
            <a:r>
              <a:rPr lang="en-US" sz="1600" b="0" dirty="0"/>
              <a:t>Constrained in reference case, but </a:t>
            </a:r>
            <a:r>
              <a:rPr lang="en-US" sz="1600" b="0" u="sng" dirty="0"/>
              <a:t>unconstrained</a:t>
            </a:r>
            <a:r>
              <a:rPr lang="en-US" sz="1600" b="0" dirty="0" smtClean="0"/>
              <a:t> </a:t>
            </a:r>
            <a:r>
              <a:rPr lang="en-US" sz="1600" b="0" dirty="0"/>
              <a:t>if planned improvements are </a:t>
            </a:r>
            <a:r>
              <a:rPr lang="en-US" sz="1600" b="0" dirty="0" smtClean="0"/>
              <a:t>implemented</a:t>
            </a:r>
          </a:p>
          <a:p>
            <a:r>
              <a:rPr lang="en-US" sz="1600" b="0" dirty="0"/>
              <a:t>Constrained even after all planned improvements are implemented; additional capacity enhancement is </a:t>
            </a:r>
            <a:r>
              <a:rPr lang="en-US" sz="1600" b="0" dirty="0" smtClean="0"/>
              <a:t>needed. (Or </a:t>
            </a:r>
            <a:r>
              <a:rPr lang="en-US" sz="1600" b="0" dirty="0"/>
              <a:t>constrained in base </a:t>
            </a:r>
            <a:r>
              <a:rPr lang="en-US" sz="1600" b="0" dirty="0" smtClean="0"/>
              <a:t>year)</a:t>
            </a:r>
            <a:endParaRPr lang="en-US" sz="1600" b="0" dirty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69887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559" y="4343400"/>
            <a:ext cx="274320" cy="210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559" y="4934585"/>
            <a:ext cx="274320" cy="210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952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CAAS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CC"/>
      </a:accent1>
      <a:accent2>
        <a:srgbClr val="99CCFF"/>
      </a:accent2>
      <a:accent3>
        <a:srgbClr val="FFFFFF"/>
      </a:accent3>
      <a:accent4>
        <a:srgbClr val="000000"/>
      </a:accent4>
      <a:accent5>
        <a:srgbClr val="FFFFE2"/>
      </a:accent5>
      <a:accent6>
        <a:srgbClr val="8AB9E7"/>
      </a:accent6>
      <a:hlink>
        <a:srgbClr val="3333FF"/>
      </a:hlink>
      <a:folHlink>
        <a:srgbClr val="B2B2B2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>
          <a:noFill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CAAS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CC"/>
      </a:accent1>
      <a:accent2>
        <a:srgbClr val="99CCFF"/>
      </a:accent2>
      <a:accent3>
        <a:srgbClr val="FFFFFF"/>
      </a:accent3>
      <a:accent4>
        <a:srgbClr val="000000"/>
      </a:accent4>
      <a:accent5>
        <a:srgbClr val="FFFFE2"/>
      </a:accent5>
      <a:accent6>
        <a:srgbClr val="8AB9E7"/>
      </a:accent6>
      <a:hlink>
        <a:srgbClr val="3333FF"/>
      </a:hlink>
      <a:folHlink>
        <a:srgbClr val="B2B2B2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>
          <a:noFill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C0C9498-9FBD-45EF-BBFA-2D8C18973361}"/>
</file>

<file path=customXml/itemProps2.xml><?xml version="1.0" encoding="utf-8"?>
<ds:datastoreItem xmlns:ds="http://schemas.openxmlformats.org/officeDocument/2006/customXml" ds:itemID="{8F9A3A2A-2EC7-41F4-8BAC-5822D2DA1523}"/>
</file>

<file path=customXml/itemProps3.xml><?xml version="1.0" encoding="utf-8"?>
<ds:datastoreItem xmlns:ds="http://schemas.openxmlformats.org/officeDocument/2006/customXml" ds:itemID="{0EB61124-8BAE-4F22-8C1B-F1674B5C947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21214</TotalTime>
  <Words>1330</Words>
  <Application>Microsoft Office PowerPoint</Application>
  <PresentationFormat>On-screen Show (4:3)</PresentationFormat>
  <Paragraphs>243</Paragraphs>
  <Slides>20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1_Custom Design</vt:lpstr>
      <vt:lpstr>2_Custom Design</vt:lpstr>
      <vt:lpstr>FACT3 Results</vt:lpstr>
      <vt:lpstr>Future Airport Capacity Task (FACT):  Airport Capacity Needs in the National Airspace System FACT3 is an update to FACT2 (2007) and FACT1 (2004)</vt:lpstr>
      <vt:lpstr>Significant Updates in FACT3</vt:lpstr>
      <vt:lpstr>Extensive Coordination across FAA</vt:lpstr>
      <vt:lpstr>Two modeling approaches used in FACT3</vt:lpstr>
      <vt:lpstr>FACT3: Two Scenarios for each year (2020 and 2030)</vt:lpstr>
      <vt:lpstr>NextGen Near- and Mid-Term Bundles</vt:lpstr>
      <vt:lpstr>Runway Development</vt:lpstr>
      <vt:lpstr>PowerPoint Presentation</vt:lpstr>
      <vt:lpstr>2011 Baseline Results Airports in green were evaluated in FACT3 but generally are not congested Five airports are meet congestion criteria </vt:lpstr>
      <vt:lpstr>Airports Needing Additional Capacity in 2020 Reference Scenario: No Further Improvements beyond Near-term NextGen 6 congested airports, including 2 severe</vt:lpstr>
      <vt:lpstr>Airports Needing Additional Capacity in 2020 Improvements Scenario: After Planned Improvements with Midterm NextGen and Runways (FLL, ORD, PHL) 5 congested airports, including 2 severe</vt:lpstr>
      <vt:lpstr>Airports Needing Additional Capacity in 2030 Reference Scenario: No Further Improvements beyond Near-term NextGen 12 congested airports, including 11 severe </vt:lpstr>
      <vt:lpstr>Airports Needing Additional Capacity in 2030 Improvements Scenario: After Planned Improvements with Midterm NextGen and Runways (FLL, ORD, PHL) 9 congested airports, including 8 severe</vt:lpstr>
      <vt:lpstr>What is the prediction for long-term capacity needs?</vt:lpstr>
      <vt:lpstr>BACKUP</vt:lpstr>
      <vt:lpstr>FACT2/3 Version Comparison</vt:lpstr>
      <vt:lpstr>FACT3 Criterion Levels: Caution, Constrained, Severe</vt:lpstr>
      <vt:lpstr>PowerPoint Presentation</vt:lpstr>
      <vt:lpstr>NAS-Wide Model Surface Components</vt:lpstr>
    </vt:vector>
  </TitlesOfParts>
  <Company>The MITRE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 3 Progress</dc:title>
  <dc:creator>Swedish, Bill</dc:creator>
  <cp:lastModifiedBy>Kent Duffy</cp:lastModifiedBy>
  <cp:revision>446</cp:revision>
  <cp:lastPrinted>2015-02-06T15:33:31Z</cp:lastPrinted>
  <dcterms:created xsi:type="dcterms:W3CDTF">2012-08-15T18:26:41Z</dcterms:created>
  <dcterms:modified xsi:type="dcterms:W3CDTF">2015-03-23T17:03:44Z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