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6"/>
  </p:notesMasterIdLst>
  <p:handoutMasterIdLst>
    <p:handoutMasterId r:id="rId17"/>
  </p:handoutMasterIdLst>
  <p:sldIdLst>
    <p:sldId id="273" r:id="rId2"/>
    <p:sldId id="283" r:id="rId3"/>
    <p:sldId id="291" r:id="rId4"/>
    <p:sldId id="284" r:id="rId5"/>
    <p:sldId id="286" r:id="rId6"/>
    <p:sldId id="287" r:id="rId7"/>
    <p:sldId id="288" r:id="rId8"/>
    <p:sldId id="289" r:id="rId9"/>
    <p:sldId id="294" r:id="rId10"/>
    <p:sldId id="299" r:id="rId11"/>
    <p:sldId id="300" r:id="rId12"/>
    <p:sldId id="304" r:id="rId13"/>
    <p:sldId id="305" r:id="rId14"/>
    <p:sldId id="302" r:id="rId15"/>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83"/>
            <p14:sldId id="291"/>
            <p14:sldId id="284"/>
            <p14:sldId id="286"/>
            <p14:sldId id="287"/>
            <p14:sldId id="288"/>
            <p14:sldId id="289"/>
            <p14:sldId id="294"/>
            <p14:sldId id="299"/>
            <p14:sldId id="300"/>
            <p14:sldId id="304"/>
            <p14:sldId id="305"/>
            <p14:sldId id="3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0C0C0"/>
    <a:srgbClr val="1D2F68"/>
    <a:srgbClr val="FF0000"/>
    <a:srgbClr val="FFFF99"/>
    <a:srgbClr val="FFCC00"/>
    <a:srgbClr val="DDDDDD"/>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78" autoAdjust="0"/>
    <p:restoredTop sz="94717" autoAdjust="0"/>
  </p:normalViewPr>
  <p:slideViewPr>
    <p:cSldViewPr snapToGrid="0">
      <p:cViewPr>
        <p:scale>
          <a:sx n="66" d="100"/>
          <a:sy n="66" d="100"/>
        </p:scale>
        <p:origin x="-2556" y="-115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C0EDDB-8B7C-4E9E-B3E2-5C8ACA4CDEC4}"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65500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a:t>
            </a:fld>
            <a:endParaRPr lang="en-US" dirty="0"/>
          </a:p>
        </p:txBody>
      </p:sp>
    </p:spTree>
    <p:extLst>
      <p:ext uri="{BB962C8B-B14F-4D97-AF65-F5344CB8AC3E}">
        <p14:creationId xmlns:p14="http://schemas.microsoft.com/office/powerpoint/2010/main" val="118608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469C57-0CCC-4AA7-9A94-FF1F9C95E6D4}"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xfrm>
            <a:off x="1103313" y="692150"/>
            <a:ext cx="4627562" cy="347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08686" y="4393853"/>
            <a:ext cx="5011015" cy="4168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HANEDA Airport (Tokyo) with out RW 04/22.</a:t>
            </a:r>
          </a:p>
          <a:p>
            <a:pPr eaLnBrk="1" hangingPunct="1">
              <a:spcBef>
                <a:spcPct val="0"/>
              </a:spcBef>
            </a:pPr>
            <a:endParaRPr lang="en-US" altLang="en-US" dirty="0" smtClean="0"/>
          </a:p>
          <a:p>
            <a:pPr eaLnBrk="1" hangingPunct="1">
              <a:spcBef>
                <a:spcPct val="0"/>
              </a:spcBef>
            </a:pPr>
            <a:r>
              <a:rPr lang="en-US" altLang="en-US" dirty="0" smtClean="0"/>
              <a:t>For North flow operations, figure D, it was assumed that independent arrivals would use runways 34L and 34R while independent departures would use runways 34R and 05. To estimate the runway’s maximum capacity it as assumed that all aircraft could use either runway for departure. Because arrivals on 34R interact with departures on 05, the </a:t>
            </a:r>
            <a:r>
              <a:rPr lang="en-US" altLang="en-US" dirty="0" err="1" smtClean="0"/>
              <a:t>runwaySIMULATOR</a:t>
            </a:r>
            <a:r>
              <a:rPr lang="en-US" altLang="en-US" dirty="0" smtClean="0"/>
              <a:t> model does not release a departure until the arrival has passed the runway. In addition the </a:t>
            </a:r>
            <a:r>
              <a:rPr lang="en-US" altLang="en-US" dirty="0" err="1" smtClean="0"/>
              <a:t>runwaySIMULATOR</a:t>
            </a:r>
            <a:r>
              <a:rPr lang="en-US" altLang="en-US" dirty="0" smtClean="0"/>
              <a:t> model was used to estimate the capacity when the arrivals and departures were dependent, and for the most restrictive case when traffic from the north was restricted to runway 34R and southerly traffic was restricted to 34L and 05.</a:t>
            </a:r>
          </a:p>
          <a:p>
            <a:pPr eaLnBrk="1" hangingPunct="1">
              <a:spcBef>
                <a:spcPct val="0"/>
              </a:spcBef>
            </a:pPr>
            <a:endParaRPr lang="en-US" altLang="en-US" dirty="0" smtClean="0"/>
          </a:p>
        </p:txBody>
      </p:sp>
      <p:sp>
        <p:nvSpPr>
          <p:cNvPr id="48133" name="Text Box 4"/>
          <p:cNvSpPr txBox="1">
            <a:spLocks noChangeArrowheads="1"/>
          </p:cNvSpPr>
          <p:nvPr/>
        </p:nvSpPr>
        <p:spPr bwMode="auto">
          <a:xfrm>
            <a:off x="1594485" y="1572186"/>
            <a:ext cx="633220" cy="28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29" tIns="43665" rIns="87329" bIns="43665">
            <a:spAutoFit/>
          </a:bodyPr>
          <a:lstStyle>
            <a:lvl1pPr defTabSz="871538" eaLnBrk="0" hangingPunct="0">
              <a:defRPr>
                <a:solidFill>
                  <a:schemeClr val="tx1"/>
                </a:solidFill>
                <a:latin typeface="Arial" panose="020B0604020202020204" pitchFamily="34" charset="0"/>
              </a:defRPr>
            </a:lvl1pPr>
            <a:lvl2pPr marL="742950" indent="-285750" defTabSz="871538" eaLnBrk="0" hangingPunct="0">
              <a:defRPr>
                <a:solidFill>
                  <a:schemeClr val="tx1"/>
                </a:solidFill>
                <a:latin typeface="Arial" panose="020B0604020202020204" pitchFamily="34" charset="0"/>
              </a:defRPr>
            </a:lvl2pPr>
            <a:lvl3pPr marL="1143000" indent="-228600" defTabSz="871538" eaLnBrk="0" hangingPunct="0">
              <a:defRPr>
                <a:solidFill>
                  <a:schemeClr val="tx1"/>
                </a:solidFill>
                <a:latin typeface="Arial" panose="020B0604020202020204" pitchFamily="34" charset="0"/>
              </a:defRPr>
            </a:lvl3pPr>
            <a:lvl4pPr marL="1600200" indent="-228600" defTabSz="871538" eaLnBrk="0" hangingPunct="0">
              <a:defRPr>
                <a:solidFill>
                  <a:schemeClr val="tx1"/>
                </a:solidFill>
                <a:latin typeface="Arial" panose="020B0604020202020204" pitchFamily="34" charset="0"/>
              </a:defRPr>
            </a:lvl4pPr>
            <a:lvl5pPr marL="2057400" indent="-228600" defTabSz="871538" eaLnBrk="0" hangingPunct="0">
              <a:defRPr>
                <a:solidFill>
                  <a:schemeClr val="tx1"/>
                </a:solidFill>
                <a:latin typeface="Arial" panose="020B0604020202020204" pitchFamily="34" charset="0"/>
              </a:defRPr>
            </a:lvl5pPr>
            <a:lvl6pPr marL="2514600" indent="-228600" defTabSz="871538" eaLnBrk="0" fontAlgn="base" hangingPunct="0">
              <a:spcBef>
                <a:spcPct val="0"/>
              </a:spcBef>
              <a:spcAft>
                <a:spcPct val="0"/>
              </a:spcAft>
              <a:defRPr>
                <a:solidFill>
                  <a:schemeClr val="tx1"/>
                </a:solidFill>
                <a:latin typeface="Arial" panose="020B0604020202020204" pitchFamily="34" charset="0"/>
              </a:defRPr>
            </a:lvl6pPr>
            <a:lvl7pPr marL="2971800" indent="-228600" defTabSz="871538" eaLnBrk="0" fontAlgn="base" hangingPunct="0">
              <a:spcBef>
                <a:spcPct val="0"/>
              </a:spcBef>
              <a:spcAft>
                <a:spcPct val="0"/>
              </a:spcAft>
              <a:defRPr>
                <a:solidFill>
                  <a:schemeClr val="tx1"/>
                </a:solidFill>
                <a:latin typeface="Arial" panose="020B0604020202020204" pitchFamily="34" charset="0"/>
              </a:defRPr>
            </a:lvl7pPr>
            <a:lvl8pPr marL="3429000" indent="-228600" defTabSz="871538" eaLnBrk="0" fontAlgn="base" hangingPunct="0">
              <a:spcBef>
                <a:spcPct val="0"/>
              </a:spcBef>
              <a:spcAft>
                <a:spcPct val="0"/>
              </a:spcAft>
              <a:defRPr>
                <a:solidFill>
                  <a:schemeClr val="tx1"/>
                </a:solidFill>
                <a:latin typeface="Arial" panose="020B0604020202020204" pitchFamily="34" charset="0"/>
              </a:defRPr>
            </a:lvl8pPr>
            <a:lvl9pPr marL="3886200" indent="-228600" defTabSz="87153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00">
                <a:solidFill>
                  <a:srgbClr val="000000"/>
                </a:solidFill>
              </a:rPr>
              <a:t>Fig D</a:t>
            </a:r>
          </a:p>
        </p:txBody>
      </p:sp>
    </p:spTree>
    <p:extLst>
      <p:ext uri="{BB962C8B-B14F-4D97-AF65-F5344CB8AC3E}">
        <p14:creationId xmlns:p14="http://schemas.microsoft.com/office/powerpoint/2010/main" val="380396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F07060-D4AB-4CD5-B962-89F3CE1550A4}"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xfrm>
            <a:off x="1144588" y="1150938"/>
            <a:ext cx="4560887" cy="34226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7352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t>
            </a:r>
            <a:r>
              <a:rPr lang="en-US" dirty="0" err="1" smtClean="0"/>
              <a:t>rS</a:t>
            </a:r>
            <a:r>
              <a:rPr lang="en-US" dirty="0" smtClean="0"/>
              <a:t> execution file, or </a:t>
            </a:r>
            <a:r>
              <a:rPr lang="en-US" dirty="0" err="1" smtClean="0"/>
              <a:t>rsx</a:t>
            </a:r>
            <a:r>
              <a:rPr lang="en-US" dirty="0" smtClean="0"/>
              <a:t> file.  The user can swap various components</a:t>
            </a:r>
            <a:r>
              <a:rPr lang="en-US" baseline="0" dirty="0" smtClean="0"/>
              <a:t> to modify the scenario by selecting the “Select File” button and selecting the new file.  This allows the user to reuse pre-existing components, which increases </a:t>
            </a:r>
            <a:r>
              <a:rPr lang="en-US" baseline="0" dirty="0" err="1" smtClean="0"/>
              <a:t>rS’s</a:t>
            </a:r>
            <a:r>
              <a:rPr lang="en-US" baseline="0" dirty="0" smtClean="0"/>
              <a:t> usability.  The user can also open any component file from this view, allowing for easy access to each file for modifications or review.</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a:t>
            </a:fld>
            <a:endParaRPr lang="en-US" dirty="0"/>
          </a:p>
        </p:txBody>
      </p:sp>
    </p:spTree>
    <p:extLst>
      <p:ext uri="{BB962C8B-B14F-4D97-AF65-F5344CB8AC3E}">
        <p14:creationId xmlns:p14="http://schemas.microsoft.com/office/powerpoint/2010/main" val="400030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playback tool that can help the user ensure that the rules they are modeling are being enforced as the user wishes.  Flights can be color</a:t>
            </a:r>
            <a:r>
              <a:rPr lang="en-US" baseline="0" dirty="0" smtClean="0"/>
              <a:t> coded by certain criteria which can also help the user identify what is happening.</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10</a:t>
            </a:fld>
            <a:endParaRPr lang="en-US" dirty="0"/>
          </a:p>
        </p:txBody>
      </p:sp>
    </p:spTree>
    <p:extLst>
      <p:ext uri="{BB962C8B-B14F-4D97-AF65-F5344CB8AC3E}">
        <p14:creationId xmlns:p14="http://schemas.microsoft.com/office/powerpoint/2010/main" val="266615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examples of the main output of </a:t>
            </a:r>
            <a:r>
              <a:rPr lang="en-US" baseline="0" dirty="0" err="1" smtClean="0"/>
              <a:t>rS</a:t>
            </a:r>
            <a:r>
              <a:rPr lang="en-US" baseline="0" dirty="0" smtClean="0"/>
              <a:t> – a capacity curve! The user can either see the information graphically or in a table format, which can be easily copied into Excel.</a:t>
            </a:r>
            <a:endParaRPr lang="en-US" dirty="0"/>
          </a:p>
        </p:txBody>
      </p:sp>
      <p:sp>
        <p:nvSpPr>
          <p:cNvPr id="4" name="Slide Number Placeholder 3"/>
          <p:cNvSpPr>
            <a:spLocks noGrp="1"/>
          </p:cNvSpPr>
          <p:nvPr>
            <p:ph type="sldNum" sz="quarter" idx="10"/>
          </p:nvPr>
        </p:nvSpPr>
        <p:spPr/>
        <p:txBody>
          <a:bodyPr/>
          <a:lstStyle/>
          <a:p>
            <a:pPr>
              <a:defRPr/>
            </a:pPr>
            <a:fld id="{AC3C8115-1F30-4D5C-8FF9-57AD535455AE}" type="slidenum">
              <a:rPr lang="en-US" smtClean="0"/>
              <a:pPr>
                <a:defRPr/>
              </a:pPr>
              <a:t>11</a:t>
            </a:fld>
            <a:endParaRPr lang="en-US" dirty="0"/>
          </a:p>
        </p:txBody>
      </p:sp>
    </p:spTree>
    <p:extLst>
      <p:ext uri="{BB962C8B-B14F-4D97-AF65-F5344CB8AC3E}">
        <p14:creationId xmlns:p14="http://schemas.microsoft.com/office/powerpoint/2010/main" val="2369684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a.gov/airports/planning_capacity/runwaysimulato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sz="3600" dirty="0" smtClean="0"/>
              <a:t>New Capacity Model:</a:t>
            </a:r>
            <a:br>
              <a:rPr lang="en-US" sz="3600" dirty="0" smtClean="0"/>
            </a:br>
            <a:r>
              <a:rPr lang="en-US" sz="3600" i="1" dirty="0" smtClean="0"/>
              <a:t>runway</a:t>
            </a:r>
            <a:r>
              <a:rPr lang="en-US" sz="3600" dirty="0" smtClean="0"/>
              <a:t>Simulator	</a:t>
            </a:r>
            <a:endParaRPr lang="en-US" sz="3600" dirty="0"/>
          </a:p>
        </p:txBody>
      </p:sp>
      <p:sp>
        <p:nvSpPr>
          <p:cNvPr id="32785" name="Text Box 17"/>
          <p:cNvSpPr txBox="1">
            <a:spLocks noChangeArrowheads="1"/>
          </p:cNvSpPr>
          <p:nvPr/>
        </p:nvSpPr>
        <p:spPr bwMode="auto">
          <a:xfrm>
            <a:off x="1754188" y="4497388"/>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rgbClr val="1D2F68"/>
                </a:solidFill>
              </a:rPr>
              <a:t>REDAC Airport Subcommittee</a:t>
            </a:r>
            <a:endParaRPr lang="en-US" sz="1600" dirty="0">
              <a:solidFill>
                <a:srgbClr val="1D2F68"/>
              </a:solidFill>
            </a:endParaRPr>
          </a:p>
        </p:txBody>
      </p:sp>
      <p:sp>
        <p:nvSpPr>
          <p:cNvPr id="32786" name="Text Box 18"/>
          <p:cNvSpPr txBox="1">
            <a:spLocks noChangeArrowheads="1"/>
          </p:cNvSpPr>
          <p:nvPr/>
        </p:nvSpPr>
        <p:spPr bwMode="auto">
          <a:xfrm>
            <a:off x="788988" y="4875213"/>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rgbClr val="1D2F68"/>
                </a:solidFill>
              </a:rPr>
              <a:t>Kent Duffy, APP-400</a:t>
            </a:r>
            <a:endParaRPr lang="en-US" sz="1600" dirty="0">
              <a:solidFill>
                <a:srgbClr val="1D2F68"/>
              </a:solidFill>
            </a:endParaRPr>
          </a:p>
        </p:txBody>
      </p:sp>
      <p:sp>
        <p:nvSpPr>
          <p:cNvPr id="32787" name="Text Box 19"/>
          <p:cNvSpPr txBox="1">
            <a:spLocks noChangeArrowheads="1"/>
          </p:cNvSpPr>
          <p:nvPr/>
        </p:nvSpPr>
        <p:spPr bwMode="auto">
          <a:xfrm>
            <a:off x="1000125" y="5224463"/>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solidFill>
                  <a:schemeClr val="accent6"/>
                </a:solidFill>
              </a:rPr>
              <a:t>31-March-</a:t>
            </a:r>
            <a:r>
              <a:rPr lang="en-US" sz="1600" dirty="0" smtClean="0">
                <a:solidFill>
                  <a:schemeClr val="accent6"/>
                </a:solidFill>
              </a:rPr>
              <a:t>2015</a:t>
            </a:r>
            <a:endParaRPr lang="en-US" sz="1600" dirty="0">
              <a:solidFill>
                <a:schemeClr val="accent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Animation</a:t>
            </a:r>
            <a:endParaRPr lang="en-US" dirty="0"/>
          </a:p>
        </p:txBody>
      </p:sp>
      <p:pic>
        <p:nvPicPr>
          <p:cNvPr id="10" name="Picture 9"/>
          <p:cNvPicPr>
            <a:picLocks noChangeAspect="1"/>
          </p:cNvPicPr>
          <p:nvPr/>
        </p:nvPicPr>
        <p:blipFill>
          <a:blip r:embed="rId3"/>
          <a:stretch>
            <a:fillRect/>
          </a:stretch>
        </p:blipFill>
        <p:spPr>
          <a:xfrm>
            <a:off x="910919" y="1096569"/>
            <a:ext cx="7362219" cy="4860724"/>
          </a:xfrm>
          <a:prstGeom prst="rect">
            <a:avLst/>
          </a:prstGeom>
        </p:spPr>
      </p:pic>
      <p:sp>
        <p:nvSpPr>
          <p:cNvPr id="4"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10</a:t>
            </a:fld>
            <a:endParaRPr lang="en-US" dirty="0"/>
          </a:p>
        </p:txBody>
      </p:sp>
    </p:spTree>
    <p:extLst>
      <p:ext uri="{BB962C8B-B14F-4D97-AF65-F5344CB8AC3E}">
        <p14:creationId xmlns:p14="http://schemas.microsoft.com/office/powerpoint/2010/main" val="274369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60600"/>
            <a:ext cx="8472488" cy="860198"/>
          </a:xfrm>
        </p:spPr>
        <p:txBody>
          <a:bodyPr/>
          <a:lstStyle/>
          <a:p>
            <a:r>
              <a:rPr lang="en-US" sz="2400" dirty="0" smtClean="0"/>
              <a:t>Capacity </a:t>
            </a:r>
            <a:r>
              <a:rPr lang="en-US" sz="2400" dirty="0"/>
              <a:t>is the hourly throughput a runway system is </a:t>
            </a:r>
            <a:r>
              <a:rPr lang="en-US" sz="2400" i="1" dirty="0"/>
              <a:t>able to sustain during periods of high demand</a:t>
            </a:r>
            <a:r>
              <a:rPr lang="en-US" sz="2000" dirty="0"/>
              <a:t/>
            </a:r>
            <a:br>
              <a:rPr lang="en-US" sz="2000" dirty="0"/>
            </a:br>
            <a:endParaRPr lang="en-US" sz="2000" dirty="0"/>
          </a:p>
        </p:txBody>
      </p:sp>
      <p:pic>
        <p:nvPicPr>
          <p:cNvPr id="4" name="Picture 3"/>
          <p:cNvPicPr>
            <a:picLocks noChangeAspect="1"/>
          </p:cNvPicPr>
          <p:nvPr/>
        </p:nvPicPr>
        <p:blipFill rotWithShape="1">
          <a:blip r:embed="rId3"/>
          <a:srcRect t="28586"/>
          <a:stretch/>
        </p:blipFill>
        <p:spPr>
          <a:xfrm>
            <a:off x="379383" y="1260297"/>
            <a:ext cx="4435234" cy="2977978"/>
          </a:xfrm>
          <a:prstGeom prst="rect">
            <a:avLst/>
          </a:prstGeom>
        </p:spPr>
      </p:pic>
      <p:pic>
        <p:nvPicPr>
          <p:cNvPr id="5" name="Picture 4"/>
          <p:cNvPicPr>
            <a:picLocks noChangeAspect="1"/>
          </p:cNvPicPr>
          <p:nvPr/>
        </p:nvPicPr>
        <p:blipFill rotWithShape="1">
          <a:blip r:embed="rId4"/>
          <a:srcRect t="27090"/>
          <a:stretch/>
        </p:blipFill>
        <p:spPr>
          <a:xfrm>
            <a:off x="4955624" y="1562051"/>
            <a:ext cx="4069501" cy="2789607"/>
          </a:xfrm>
          <a:prstGeom prst="rect">
            <a:avLst/>
          </a:prstGeom>
        </p:spPr>
      </p:pic>
      <p:pic>
        <p:nvPicPr>
          <p:cNvPr id="6" name="Chart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9813" y="2885337"/>
            <a:ext cx="3754187" cy="290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435425" y="4410042"/>
            <a:ext cx="4833259"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sz="1400" dirty="0" smtClean="0"/>
              <a:t>Provide </a:t>
            </a:r>
            <a:r>
              <a:rPr lang="en-US" sz="1400" dirty="0"/>
              <a:t>capacity inputs </a:t>
            </a:r>
            <a:r>
              <a:rPr lang="en-US" sz="1400" dirty="0" smtClean="0"/>
              <a:t>to delay models</a:t>
            </a:r>
          </a:p>
          <a:p>
            <a:pPr marL="352425" lvl="1" indent="-171450"/>
            <a:r>
              <a:rPr lang="en-US" sz="1400" dirty="0" smtClean="0"/>
              <a:t>E.g., NASA </a:t>
            </a:r>
            <a:r>
              <a:rPr lang="en-US" sz="1400" dirty="0"/>
              <a:t>Delay Model, </a:t>
            </a:r>
            <a:r>
              <a:rPr lang="en-US" sz="1400" dirty="0" smtClean="0"/>
              <a:t>or system wide model</a:t>
            </a:r>
            <a:endParaRPr lang="en-US" sz="1400" dirty="0"/>
          </a:p>
          <a:p>
            <a:pPr marL="171450" indent="-171450"/>
            <a:r>
              <a:rPr lang="en-US" sz="1400" dirty="0"/>
              <a:t>Give insight into what constrains </a:t>
            </a:r>
            <a:r>
              <a:rPr lang="en-US" sz="1400" dirty="0" smtClean="0"/>
              <a:t>capacity</a:t>
            </a:r>
          </a:p>
          <a:p>
            <a:pPr marL="352425" lvl="1" indent="-171450"/>
            <a:r>
              <a:rPr lang="en-US" sz="1400" dirty="0" smtClean="0"/>
              <a:t>Arrival/departure </a:t>
            </a:r>
            <a:r>
              <a:rPr lang="en-US" sz="1400" dirty="0"/>
              <a:t>tradeoffs, effects of weather and various modeling assumptions</a:t>
            </a:r>
          </a:p>
          <a:p>
            <a:pPr marL="171450" indent="-171450"/>
            <a:endParaRPr lang="en-US" sz="1100" dirty="0">
              <a:solidFill>
                <a:srgbClr val="C0C0C0"/>
              </a:solidFill>
            </a:endParaRPr>
          </a:p>
        </p:txBody>
      </p:sp>
      <p:sp>
        <p:nvSpPr>
          <p:cNvPr id="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11</a:t>
            </a:fld>
            <a:endParaRPr lang="en-US" dirty="0"/>
          </a:p>
        </p:txBody>
      </p:sp>
    </p:spTree>
    <p:extLst>
      <p:ext uri="{BB962C8B-B14F-4D97-AF65-F5344CB8AC3E}">
        <p14:creationId xmlns:p14="http://schemas.microsoft.com/office/powerpoint/2010/main" val="149345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t>FACT3</a:t>
            </a:r>
            <a:r>
              <a:rPr lang="en-US" sz="3600" dirty="0"/>
              <a:t>: </a:t>
            </a:r>
            <a:r>
              <a:rPr lang="en-US" sz="3600" dirty="0" smtClean="0"/>
              <a:t>VMC Capacity for CLT</a:t>
            </a:r>
            <a:br>
              <a:rPr lang="en-US" sz="3600" dirty="0" smtClean="0"/>
            </a:br>
            <a:r>
              <a:rPr lang="en-US" sz="1800" i="1" dirty="0" smtClean="0"/>
              <a:t>with Actual Hourly Traffic from ASPM</a:t>
            </a:r>
            <a:endParaRPr lang="en-US" sz="3600" i="1" dirty="0"/>
          </a:p>
        </p:txBody>
      </p:sp>
      <p:sp>
        <p:nvSpPr>
          <p:cNvPr id="4" name="TextBox 3"/>
          <p:cNvSpPr txBox="1"/>
          <p:nvPr/>
        </p:nvSpPr>
        <p:spPr>
          <a:xfrm>
            <a:off x="3269156" y="5466252"/>
            <a:ext cx="2605688" cy="284447"/>
          </a:xfrm>
          <a:prstGeom prst="rect">
            <a:avLst/>
          </a:prstGeom>
          <a:noFill/>
        </p:spPr>
        <p:txBody>
          <a:bodyPr wrap="square" rtlCol="0">
            <a:spAutoFit/>
          </a:bodyPr>
          <a:lstStyle/>
          <a:p>
            <a:pPr algn="ctr"/>
            <a:r>
              <a:rPr lang="en-US" sz="1400" b="1" dirty="0">
                <a:solidFill>
                  <a:srgbClr val="000000"/>
                </a:solidFill>
              </a:rPr>
              <a:t>2011 VMC Baseline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886" y="1137557"/>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52392" y="1563328"/>
            <a:ext cx="2811955" cy="4187371"/>
          </a:xfrm>
        </p:spPr>
        <p:txBody>
          <a:bodyPr/>
          <a:lstStyle/>
          <a:p>
            <a:pPr indent="-111125"/>
            <a:r>
              <a:rPr lang="en-US" sz="1600" dirty="0" smtClean="0"/>
              <a:t>Near Term NextGen</a:t>
            </a:r>
          </a:p>
          <a:p>
            <a:pPr lvl="1"/>
            <a:r>
              <a:rPr lang="en-US" sz="1400" dirty="0" smtClean="0">
                <a:solidFill>
                  <a:schemeClr val="accent6">
                    <a:lumMod val="50000"/>
                  </a:schemeClr>
                </a:solidFill>
              </a:rPr>
              <a:t>Wake Re-Categorization (RECAT) Phase 1</a:t>
            </a:r>
          </a:p>
          <a:p>
            <a:pPr lvl="2"/>
            <a:r>
              <a:rPr lang="en-US" sz="1200" dirty="0" smtClean="0"/>
              <a:t>Reduced wake vortex separation behind many Heavy (new Class C) aircraft</a:t>
            </a:r>
          </a:p>
          <a:p>
            <a:pPr indent="-111125"/>
            <a:r>
              <a:rPr lang="en-US" sz="1600" dirty="0" smtClean="0"/>
              <a:t>Mid-term NextGen</a:t>
            </a:r>
          </a:p>
          <a:p>
            <a:pPr lvl="1"/>
            <a:r>
              <a:rPr lang="en-US" sz="1400" dirty="0" smtClean="0">
                <a:solidFill>
                  <a:schemeClr val="accent6">
                    <a:lumMod val="50000"/>
                  </a:schemeClr>
                </a:solidFill>
              </a:rPr>
              <a:t>Diverging departures</a:t>
            </a:r>
          </a:p>
          <a:p>
            <a:pPr lvl="2"/>
            <a:r>
              <a:rPr lang="en-US" sz="1200" dirty="0" smtClean="0"/>
              <a:t>RNAV departure routes allow reduced divergence</a:t>
            </a:r>
          </a:p>
          <a:p>
            <a:pPr lvl="1"/>
            <a:r>
              <a:rPr lang="en-US" sz="1400" dirty="0" smtClean="0">
                <a:solidFill>
                  <a:schemeClr val="accent6">
                    <a:lumMod val="50000"/>
                  </a:schemeClr>
                </a:solidFill>
              </a:rPr>
              <a:t>Metering to Fixes within Terminal</a:t>
            </a:r>
          </a:p>
          <a:p>
            <a:pPr lvl="2"/>
            <a:r>
              <a:rPr lang="en-US" sz="1200" dirty="0" smtClean="0"/>
              <a:t>Assumed more accurate delivery to runway</a:t>
            </a:r>
          </a:p>
        </p:txBody>
      </p:sp>
      <p:sp>
        <p:nvSpPr>
          <p:cNvPr id="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12</a:t>
            </a:fld>
            <a:endParaRPr lang="en-US" dirty="0"/>
          </a:p>
        </p:txBody>
      </p:sp>
    </p:spTree>
    <p:extLst>
      <p:ext uri="{BB962C8B-B14F-4D97-AF65-F5344CB8AC3E}">
        <p14:creationId xmlns:p14="http://schemas.microsoft.com/office/powerpoint/2010/main" val="4914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53740" y="5407223"/>
            <a:ext cx="2819400" cy="307777"/>
          </a:xfrm>
          <a:prstGeom prst="rect">
            <a:avLst/>
          </a:prstGeom>
          <a:noFill/>
        </p:spPr>
        <p:txBody>
          <a:bodyPr wrap="square" rtlCol="0">
            <a:spAutoFit/>
          </a:bodyPr>
          <a:lstStyle/>
          <a:p>
            <a:pPr algn="ctr"/>
            <a:r>
              <a:rPr lang="en-US" sz="1400" b="1" dirty="0" smtClean="0"/>
              <a:t>2011 IMC Baseline</a:t>
            </a:r>
            <a:endParaRPr lang="en-US" sz="1400" b="1" dirty="0"/>
          </a:p>
        </p:txBody>
      </p:sp>
      <p:sp>
        <p:nvSpPr>
          <p:cNvPr id="2" name="Title 1"/>
          <p:cNvSpPr>
            <a:spLocks noGrp="1"/>
          </p:cNvSpPr>
          <p:nvPr>
            <p:ph type="title"/>
          </p:nvPr>
        </p:nvSpPr>
        <p:spPr/>
        <p:txBody>
          <a:bodyPr/>
          <a:lstStyle/>
          <a:p>
            <a:r>
              <a:rPr lang="en-US" sz="3200" dirty="0" smtClean="0"/>
              <a:t>FACT3: IMC Capacity for CLT (&lt; 1000-3)</a:t>
            </a:r>
            <a:br>
              <a:rPr lang="en-US" sz="3200" dirty="0" smtClean="0"/>
            </a:br>
            <a:r>
              <a:rPr lang="en-US" sz="1600" i="1" dirty="0" smtClean="0"/>
              <a:t>with Actual Hourly Traffic from ASPM</a:t>
            </a:r>
            <a:endParaRPr lang="en-US" sz="3200" i="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42" y="1032226"/>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52392" y="1563328"/>
            <a:ext cx="2811955" cy="4187371"/>
          </a:xfrm>
        </p:spPr>
        <p:txBody>
          <a:bodyPr/>
          <a:lstStyle/>
          <a:p>
            <a:pPr indent="-111125"/>
            <a:r>
              <a:rPr lang="en-US" sz="1600" dirty="0" smtClean="0"/>
              <a:t>Near Term NextGen</a:t>
            </a:r>
          </a:p>
          <a:p>
            <a:pPr lvl="1"/>
            <a:r>
              <a:rPr lang="en-US" sz="1400" dirty="0" smtClean="0">
                <a:solidFill>
                  <a:schemeClr val="accent6">
                    <a:lumMod val="50000"/>
                  </a:schemeClr>
                </a:solidFill>
              </a:rPr>
              <a:t>Wake Re-Categorization (RECAT) Phase 1</a:t>
            </a:r>
          </a:p>
          <a:p>
            <a:pPr lvl="2"/>
            <a:r>
              <a:rPr lang="en-US" sz="1200" dirty="0" smtClean="0"/>
              <a:t>Reduced wake vortex separation behind many Heavy (new Class C) aircraft</a:t>
            </a:r>
          </a:p>
          <a:p>
            <a:pPr indent="-111125"/>
            <a:r>
              <a:rPr lang="en-US" sz="1600" dirty="0" smtClean="0"/>
              <a:t>Mid-term NextGen</a:t>
            </a:r>
          </a:p>
          <a:p>
            <a:pPr lvl="1"/>
            <a:r>
              <a:rPr lang="en-US" sz="1400" dirty="0" smtClean="0">
                <a:solidFill>
                  <a:schemeClr val="accent6">
                    <a:lumMod val="50000"/>
                  </a:schemeClr>
                </a:solidFill>
              </a:rPr>
              <a:t>Diverging departures</a:t>
            </a:r>
          </a:p>
          <a:p>
            <a:pPr lvl="2"/>
            <a:r>
              <a:rPr lang="en-US" sz="1200" dirty="0" smtClean="0"/>
              <a:t>RNAV departure routes allow reduced divergence</a:t>
            </a:r>
          </a:p>
          <a:p>
            <a:pPr lvl="1"/>
            <a:r>
              <a:rPr lang="en-US" sz="1400" dirty="0" smtClean="0">
                <a:solidFill>
                  <a:schemeClr val="accent6">
                    <a:lumMod val="50000"/>
                  </a:schemeClr>
                </a:solidFill>
              </a:rPr>
              <a:t>Metering to Fixes within Terminal</a:t>
            </a:r>
          </a:p>
          <a:p>
            <a:pPr lvl="2"/>
            <a:r>
              <a:rPr lang="en-US" sz="1200" dirty="0" smtClean="0"/>
              <a:t>Assumed more accurate delivery to runway</a:t>
            </a:r>
          </a:p>
        </p:txBody>
      </p:sp>
      <p:sp>
        <p:nvSpPr>
          <p:cNvPr id="7" name="TextBox 6"/>
          <p:cNvSpPr txBox="1"/>
          <p:nvPr/>
        </p:nvSpPr>
        <p:spPr>
          <a:xfrm>
            <a:off x="533400" y="5769426"/>
            <a:ext cx="8001000" cy="215444"/>
          </a:xfrm>
          <a:prstGeom prst="rect">
            <a:avLst/>
          </a:prstGeom>
          <a:noFill/>
        </p:spPr>
        <p:txBody>
          <a:bodyPr wrap="square" rtlCol="0">
            <a:spAutoFit/>
          </a:bodyPr>
          <a:lstStyle/>
          <a:p>
            <a:r>
              <a:rPr lang="en-US" sz="800" dirty="0" smtClean="0"/>
              <a:t>* Actual implementation subject to standard decision processes, including environmental reviews as required</a:t>
            </a:r>
            <a:endParaRPr lang="en-US" sz="800" dirty="0"/>
          </a:p>
        </p:txBody>
      </p:sp>
      <p:sp>
        <p:nvSpPr>
          <p:cNvPr id="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13</a:t>
            </a:fld>
            <a:endParaRPr lang="en-US" dirty="0"/>
          </a:p>
        </p:txBody>
      </p:sp>
    </p:spTree>
    <p:extLst>
      <p:ext uri="{BB962C8B-B14F-4D97-AF65-F5344CB8AC3E}">
        <p14:creationId xmlns:p14="http://schemas.microsoft.com/office/powerpoint/2010/main" val="6102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License and Training</a:t>
            </a:r>
            <a:endParaRPr lang="en-US" dirty="0"/>
          </a:p>
        </p:txBody>
      </p:sp>
      <p:sp>
        <p:nvSpPr>
          <p:cNvPr id="3" name="Content Placeholder 2"/>
          <p:cNvSpPr>
            <a:spLocks noGrp="1"/>
          </p:cNvSpPr>
          <p:nvPr>
            <p:ph idx="1"/>
          </p:nvPr>
        </p:nvSpPr>
        <p:spPr>
          <a:xfrm>
            <a:off x="495300" y="1174303"/>
            <a:ext cx="8050213" cy="4391025"/>
          </a:xfrm>
        </p:spPr>
        <p:txBody>
          <a:bodyPr/>
          <a:lstStyle/>
          <a:p>
            <a:r>
              <a:rPr lang="en-US" sz="2400" dirty="0" smtClean="0"/>
              <a:t>runwaySimulator available</a:t>
            </a:r>
          </a:p>
          <a:p>
            <a:pPr lvl="1"/>
            <a:r>
              <a:rPr lang="en-US" sz="2000" dirty="0" smtClean="0"/>
              <a:t>Domestic public use, as well as FAA and government use</a:t>
            </a:r>
          </a:p>
          <a:p>
            <a:pPr lvl="1"/>
            <a:r>
              <a:rPr lang="en-US" sz="2000" dirty="0" smtClean="0"/>
              <a:t>Requests for model from airports, airlines, consultants</a:t>
            </a:r>
          </a:p>
          <a:p>
            <a:pPr lvl="1"/>
            <a:r>
              <a:rPr lang="en-US" sz="2000" dirty="0" smtClean="0"/>
              <a:t>No </a:t>
            </a:r>
            <a:r>
              <a:rPr lang="en-US" sz="2000" dirty="0"/>
              <a:t>cost for </a:t>
            </a:r>
            <a:r>
              <a:rPr lang="en-US" sz="2000" dirty="0" smtClean="0"/>
              <a:t>model, but must sign software license (except FAA) and attend training before getting software</a:t>
            </a:r>
          </a:p>
          <a:p>
            <a:r>
              <a:rPr lang="en-US" sz="2400" dirty="0" smtClean="0"/>
              <a:t>Training:</a:t>
            </a:r>
          </a:p>
          <a:p>
            <a:pPr lvl="1"/>
            <a:r>
              <a:rPr lang="en-US" sz="2000" dirty="0" smtClean="0"/>
              <a:t>3-day training sessions held at MITRE in Virginia</a:t>
            </a:r>
          </a:p>
          <a:p>
            <a:pPr lvl="1"/>
            <a:r>
              <a:rPr lang="en-US" sz="2000" dirty="0" smtClean="0"/>
              <a:t>Begin in late March, with 8 sessions planned in FY15</a:t>
            </a:r>
          </a:p>
          <a:p>
            <a:pPr lvl="1"/>
            <a:r>
              <a:rPr lang="en-US" sz="2000" dirty="0" smtClean="0"/>
              <a:t>Web-based training possible for development in FY16</a:t>
            </a:r>
            <a:endParaRPr lang="en-US" dirty="0" smtClean="0"/>
          </a:p>
          <a:p>
            <a:pPr marL="342900" lvl="1" indent="-342900">
              <a:buFontTx/>
              <a:buChar char="•"/>
            </a:pPr>
            <a:endParaRPr lang="en-US" sz="2000" dirty="0" smtClean="0"/>
          </a:p>
          <a:p>
            <a:pPr marL="342900" lvl="1" indent="-342900">
              <a:buFontTx/>
              <a:buChar char="•"/>
            </a:pPr>
            <a:endParaRPr lang="en-US" sz="2000" dirty="0"/>
          </a:p>
          <a:p>
            <a:endParaRPr lang="en-US" sz="2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14</a:t>
            </a:fld>
            <a:endParaRPr lang="en-US" dirty="0"/>
          </a:p>
        </p:txBody>
      </p:sp>
    </p:spTree>
    <p:extLst>
      <p:ext uri="{BB962C8B-B14F-4D97-AF65-F5344CB8AC3E}">
        <p14:creationId xmlns:p14="http://schemas.microsoft.com/office/powerpoint/2010/main" val="118873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a:t>
            </a:r>
            <a:endParaRPr lang="en-US" sz="3600" dirty="0"/>
          </a:p>
        </p:txBody>
      </p:sp>
      <p:sp>
        <p:nvSpPr>
          <p:cNvPr id="3" name="Content Placeholder 2"/>
          <p:cNvSpPr>
            <a:spLocks noGrp="1"/>
          </p:cNvSpPr>
          <p:nvPr>
            <p:ph idx="1"/>
          </p:nvPr>
        </p:nvSpPr>
        <p:spPr>
          <a:xfrm>
            <a:off x="526561" y="1226771"/>
            <a:ext cx="8050213" cy="4391025"/>
          </a:xfrm>
        </p:spPr>
        <p:txBody>
          <a:bodyPr/>
          <a:lstStyle/>
          <a:p>
            <a:r>
              <a:rPr lang="en-US" sz="2400" dirty="0" smtClean="0"/>
              <a:t>ARP has worked with MITRE for tech transfer of the </a:t>
            </a:r>
            <a:r>
              <a:rPr lang="en-US" sz="2400" i="1" dirty="0" smtClean="0"/>
              <a:t>runway</a:t>
            </a:r>
            <a:r>
              <a:rPr lang="en-US" sz="2400" dirty="0" smtClean="0"/>
              <a:t>Simulator model for public release</a:t>
            </a:r>
          </a:p>
          <a:p>
            <a:pPr lvl="1"/>
            <a:r>
              <a:rPr lang="en-US" sz="1800" dirty="0" smtClean="0"/>
              <a:t>Released in December 2014</a:t>
            </a:r>
          </a:p>
          <a:p>
            <a:pPr lvl="1"/>
            <a:r>
              <a:rPr lang="en-US" sz="1600" dirty="0">
                <a:hlinkClick r:id="rId3"/>
              </a:rPr>
              <a:t>https://www.faa.gov/airports/planning_capacity/runwaysimulator</a:t>
            </a:r>
            <a:r>
              <a:rPr lang="en-US" sz="1600" dirty="0" smtClean="0">
                <a:hlinkClick r:id="rId3"/>
              </a:rPr>
              <a:t>/</a:t>
            </a:r>
            <a:endParaRPr lang="en-US" sz="1600" dirty="0" smtClean="0"/>
          </a:p>
          <a:p>
            <a:pPr lvl="1"/>
            <a:r>
              <a:rPr lang="en-US" sz="1600" dirty="0" smtClean="0"/>
              <a:t>Validation report available online</a:t>
            </a:r>
          </a:p>
          <a:p>
            <a:r>
              <a:rPr lang="en-US" sz="2400" dirty="0" smtClean="0"/>
              <a:t>Mid-level model: not as complex as SIMMOD/TAAM, but better than the Airfield Capacity Model (ACM)</a:t>
            </a:r>
            <a:endParaRPr lang="en-US" sz="2000" dirty="0" smtClean="0"/>
          </a:p>
          <a:p>
            <a:r>
              <a:rPr lang="en-US" sz="2400" dirty="0" smtClean="0"/>
              <a:t>Calculates sustainable hourly runway capacity</a:t>
            </a:r>
          </a:p>
          <a:p>
            <a:r>
              <a:rPr lang="en-US" sz="2400" dirty="0" smtClean="0"/>
              <a:t>Availability and Training plans</a:t>
            </a:r>
            <a:endParaRPr lang="en-US" sz="2400" dirty="0" smtClean="0"/>
          </a:p>
          <a:p>
            <a:pPr lvl="1"/>
            <a:endParaRPr lang="en-US" sz="2000" dirty="0" smtClean="0"/>
          </a:p>
          <a:p>
            <a:endParaRPr lang="en-US" sz="2400" dirty="0"/>
          </a:p>
        </p:txBody>
      </p:sp>
      <p:sp>
        <p:nvSpPr>
          <p:cNvPr id="4" name="Slide Number Placeholder 3"/>
          <p:cNvSpPr>
            <a:spLocks noGrp="1"/>
          </p:cNvSpPr>
          <p:nvPr>
            <p:ph type="sldNum" sz="quarter" idx="12"/>
          </p:nvPr>
        </p:nvSpPr>
        <p:spPr/>
        <p:txBody>
          <a:bodyPr/>
          <a:lstStyle/>
          <a:p>
            <a:fld id="{78D3ABA1-EA94-43C0-B992-7CBCC31144F1}"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Model Levels</a:t>
            </a:r>
            <a:endParaRPr lang="en-US" dirty="0"/>
          </a:p>
        </p:txBody>
      </p:sp>
      <p:pic>
        <p:nvPicPr>
          <p:cNvPr id="5" name="Picture 2" descr="http://www.airporttools.com/apecs/a3d/a3d_demo.jpg"/>
          <p:cNvPicPr>
            <a:picLocks noChangeAspect="1" noChangeArrowheads="1"/>
          </p:cNvPicPr>
          <p:nvPr/>
        </p:nvPicPr>
        <p:blipFill rotWithShape="1">
          <a:blip r:embed="rId2" cstate="print"/>
          <a:srcRect l="14041" t="34318" r="3876"/>
          <a:stretch/>
        </p:blipFill>
        <p:spPr bwMode="auto">
          <a:xfrm>
            <a:off x="6184092" y="1624607"/>
            <a:ext cx="1567298" cy="947247"/>
          </a:xfrm>
          <a:prstGeom prst="rect">
            <a:avLst/>
          </a:prstGeom>
          <a:noFill/>
        </p:spPr>
      </p:pic>
      <p:sp>
        <p:nvSpPr>
          <p:cNvPr id="6" name="TextBox 5"/>
          <p:cNvSpPr txBox="1"/>
          <p:nvPr/>
        </p:nvSpPr>
        <p:spPr>
          <a:xfrm>
            <a:off x="6319183" y="2618423"/>
            <a:ext cx="1449436" cy="461665"/>
          </a:xfrm>
          <a:prstGeom prst="rect">
            <a:avLst/>
          </a:prstGeom>
          <a:noFill/>
        </p:spPr>
        <p:txBody>
          <a:bodyPr wrap="none" rtlCol="0">
            <a:spAutoFit/>
          </a:bodyPr>
          <a:lstStyle/>
          <a:p>
            <a:pPr algn="ctr">
              <a:buNone/>
            </a:pPr>
            <a:r>
              <a:rPr lang="en-US" b="1" dirty="0" smtClean="0">
                <a:solidFill>
                  <a:prstClr val="black"/>
                </a:solidFill>
              </a:rPr>
              <a:t>SIMMOD</a:t>
            </a:r>
          </a:p>
        </p:txBody>
      </p:sp>
      <p:pic>
        <p:nvPicPr>
          <p:cNvPr id="7" name="Picture 3"/>
          <p:cNvPicPr>
            <a:picLocks noChangeAspect="1" noChangeArrowheads="1"/>
          </p:cNvPicPr>
          <p:nvPr/>
        </p:nvPicPr>
        <p:blipFill>
          <a:blip r:embed="rId3" cstate="print"/>
          <a:srcRect/>
          <a:stretch>
            <a:fillRect/>
          </a:stretch>
        </p:blipFill>
        <p:spPr bwMode="auto">
          <a:xfrm>
            <a:off x="1437320" y="3086204"/>
            <a:ext cx="1680496" cy="2131307"/>
          </a:xfrm>
          <a:prstGeom prst="rect">
            <a:avLst/>
          </a:prstGeom>
          <a:noFill/>
          <a:ln w="9525">
            <a:solidFill>
              <a:schemeClr val="bg1">
                <a:lumMod val="75000"/>
              </a:schemeClr>
            </a:solidFill>
            <a:miter lim="800000"/>
            <a:headEnd/>
            <a:tailEnd/>
          </a:ln>
        </p:spPr>
      </p:pic>
      <p:sp>
        <p:nvSpPr>
          <p:cNvPr id="8" name="TextBox 7"/>
          <p:cNvSpPr txBox="1"/>
          <p:nvPr/>
        </p:nvSpPr>
        <p:spPr>
          <a:xfrm>
            <a:off x="-11679" y="5253912"/>
            <a:ext cx="4578496" cy="461665"/>
          </a:xfrm>
          <a:prstGeom prst="rect">
            <a:avLst/>
          </a:prstGeom>
          <a:noFill/>
        </p:spPr>
        <p:txBody>
          <a:bodyPr wrap="none" rtlCol="0">
            <a:spAutoFit/>
          </a:bodyPr>
          <a:lstStyle/>
          <a:p>
            <a:pPr algn="ctr">
              <a:buNone/>
            </a:pPr>
            <a:r>
              <a:rPr lang="en-US" b="1" dirty="0" smtClean="0">
                <a:solidFill>
                  <a:prstClr val="black"/>
                </a:solidFill>
              </a:rPr>
              <a:t>Airfield Capacity Model (ACM)</a:t>
            </a:r>
          </a:p>
        </p:txBody>
      </p:sp>
      <p:pic>
        <p:nvPicPr>
          <p:cNvPr id="9" name="Picture 5" descr="http://www.jeppesen.com/images/governmentrelations/product_services/GOVIND_TAAM_PRODUCT.jpg"/>
          <p:cNvPicPr>
            <a:picLocks noChangeAspect="1" noChangeArrowheads="1"/>
          </p:cNvPicPr>
          <p:nvPr/>
        </p:nvPicPr>
        <p:blipFill rotWithShape="1">
          <a:blip r:embed="rId4" cstate="print"/>
          <a:srcRect l="10262" t="25521" b="18807"/>
          <a:stretch/>
        </p:blipFill>
        <p:spPr bwMode="auto">
          <a:xfrm>
            <a:off x="7479652" y="2957395"/>
            <a:ext cx="1538563" cy="954489"/>
          </a:xfrm>
          <a:prstGeom prst="rect">
            <a:avLst/>
          </a:prstGeom>
          <a:noFill/>
        </p:spPr>
      </p:pic>
      <p:sp>
        <p:nvSpPr>
          <p:cNvPr id="10" name="TextBox 9"/>
          <p:cNvSpPr txBox="1"/>
          <p:nvPr/>
        </p:nvSpPr>
        <p:spPr>
          <a:xfrm>
            <a:off x="7723180" y="3942929"/>
            <a:ext cx="1051506" cy="461665"/>
          </a:xfrm>
          <a:prstGeom prst="rect">
            <a:avLst/>
          </a:prstGeom>
          <a:noFill/>
        </p:spPr>
        <p:txBody>
          <a:bodyPr wrap="none" rtlCol="0">
            <a:spAutoFit/>
          </a:bodyPr>
          <a:lstStyle/>
          <a:p>
            <a:pPr algn="ctr">
              <a:buNone/>
            </a:pPr>
            <a:r>
              <a:rPr lang="en-US" b="1" dirty="0" smtClean="0">
                <a:solidFill>
                  <a:prstClr val="black"/>
                </a:solidFill>
              </a:rPr>
              <a:t>TAAM</a:t>
            </a:r>
          </a:p>
        </p:txBody>
      </p:sp>
      <p:pic>
        <p:nvPicPr>
          <p:cNvPr id="11" name="Picture 7" descr="http://www.tc.faa.gov/acb300/images/Modeling_Analysis_Image.jpg"/>
          <p:cNvPicPr>
            <a:picLocks noChangeAspect="1" noChangeArrowheads="1"/>
          </p:cNvPicPr>
          <p:nvPr/>
        </p:nvPicPr>
        <p:blipFill>
          <a:blip r:embed="rId5" cstate="print"/>
          <a:srcRect/>
          <a:stretch>
            <a:fillRect/>
          </a:stretch>
        </p:blipFill>
        <p:spPr bwMode="auto">
          <a:xfrm>
            <a:off x="6240394" y="4039981"/>
            <a:ext cx="1532144" cy="923444"/>
          </a:xfrm>
          <a:prstGeom prst="rect">
            <a:avLst/>
          </a:prstGeom>
          <a:noFill/>
        </p:spPr>
      </p:pic>
      <p:sp>
        <p:nvSpPr>
          <p:cNvPr id="12" name="TextBox 11"/>
          <p:cNvSpPr txBox="1"/>
          <p:nvPr/>
        </p:nvSpPr>
        <p:spPr>
          <a:xfrm>
            <a:off x="5854549" y="4994470"/>
            <a:ext cx="2254143" cy="461665"/>
          </a:xfrm>
          <a:prstGeom prst="rect">
            <a:avLst/>
          </a:prstGeom>
          <a:noFill/>
        </p:spPr>
        <p:txBody>
          <a:bodyPr wrap="none" rtlCol="0">
            <a:spAutoFit/>
          </a:bodyPr>
          <a:lstStyle/>
          <a:p>
            <a:pPr algn="ctr">
              <a:buNone/>
            </a:pPr>
            <a:r>
              <a:rPr lang="en-US" b="1" dirty="0" smtClean="0">
                <a:solidFill>
                  <a:prstClr val="black"/>
                </a:solidFill>
              </a:rPr>
              <a:t>ADSIM/RDSIM</a:t>
            </a:r>
          </a:p>
        </p:txBody>
      </p:sp>
      <p:sp>
        <p:nvSpPr>
          <p:cNvPr id="14" name="TextBox 13"/>
          <p:cNvSpPr txBox="1"/>
          <p:nvPr/>
        </p:nvSpPr>
        <p:spPr>
          <a:xfrm>
            <a:off x="3386706" y="2749397"/>
            <a:ext cx="2680542" cy="461665"/>
          </a:xfrm>
          <a:prstGeom prst="rect">
            <a:avLst/>
          </a:prstGeom>
          <a:noFill/>
        </p:spPr>
        <p:txBody>
          <a:bodyPr wrap="none" rtlCol="0">
            <a:spAutoFit/>
          </a:bodyPr>
          <a:lstStyle/>
          <a:p>
            <a:pPr algn="ctr">
              <a:buNone/>
            </a:pPr>
            <a:r>
              <a:rPr lang="en-US" b="1" i="1" dirty="0" smtClean="0">
                <a:solidFill>
                  <a:prstClr val="black"/>
                </a:solidFill>
              </a:rPr>
              <a:t>runway</a:t>
            </a:r>
            <a:r>
              <a:rPr lang="en-US" b="1" dirty="0" smtClean="0">
                <a:solidFill>
                  <a:prstClr val="black"/>
                </a:solidFill>
              </a:rPr>
              <a:t>Simulator</a:t>
            </a:r>
          </a:p>
        </p:txBody>
      </p:sp>
      <p:sp useBgFill="1">
        <p:nvSpPr>
          <p:cNvPr id="15" name="TextBox 14"/>
          <p:cNvSpPr txBox="1"/>
          <p:nvPr/>
        </p:nvSpPr>
        <p:spPr>
          <a:xfrm>
            <a:off x="374071" y="3394925"/>
            <a:ext cx="2743745" cy="369332"/>
          </a:xfrm>
          <a:prstGeom prst="rect">
            <a:avLst/>
          </a:prstGeom>
        </p:spPr>
        <p:txBody>
          <a:bodyPr wrap="square" rtlCol="0">
            <a:spAutoFit/>
          </a:bodyPr>
          <a:lstStyle/>
          <a:p>
            <a:pPr>
              <a:spcBef>
                <a:spcPts val="0"/>
              </a:spcBef>
              <a:buNone/>
            </a:pPr>
            <a:r>
              <a:rPr lang="en-US" sz="1800" b="1" dirty="0" smtClean="0">
                <a:solidFill>
                  <a:prstClr val="black"/>
                </a:solidFill>
              </a:rPr>
              <a:t>ASPM Data (Statistical)</a:t>
            </a:r>
            <a:endParaRPr lang="en-US" sz="1800" b="1" dirty="0">
              <a:solidFill>
                <a:prstClr val="black"/>
              </a:solidFill>
            </a:endParaRPr>
          </a:p>
        </p:txBody>
      </p:sp>
      <p:grpSp>
        <p:nvGrpSpPr>
          <p:cNvPr id="16" name="Group 15"/>
          <p:cNvGrpSpPr/>
          <p:nvPr/>
        </p:nvGrpSpPr>
        <p:grpSpPr>
          <a:xfrm>
            <a:off x="486482" y="1377137"/>
            <a:ext cx="2437913" cy="2017268"/>
            <a:chOff x="374149" y="1121717"/>
            <a:chExt cx="3141937" cy="2423978"/>
          </a:xfrm>
        </p:grpSpPr>
        <p:pic>
          <p:nvPicPr>
            <p:cNvPr id="17" name="Picture 4" descr="Y:\Toolbox\Plotting\plot_1b\plo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149" y="1189242"/>
              <a:ext cx="3141937" cy="2356453"/>
            </a:xfrm>
            <a:prstGeom prst="rect">
              <a:avLst/>
            </a:prstGeom>
            <a:noFill/>
            <a:extLst>
              <a:ext uri="{909E8E84-426E-40DD-AFC4-6F175D3DCCD1}">
                <a14:hiddenFill xmlns:a14="http://schemas.microsoft.com/office/drawing/2010/main">
                  <a:solidFill>
                    <a:srgbClr val="FFFFFF"/>
                  </a:solidFill>
                </a14:hiddenFill>
              </a:ext>
            </a:extLst>
          </p:spPr>
        </p:pic>
        <p:sp useBgFill="1">
          <p:nvSpPr>
            <p:cNvPr id="18" name="Rectangle 17"/>
            <p:cNvSpPr/>
            <p:nvPr/>
          </p:nvSpPr>
          <p:spPr bwMode="auto">
            <a:xfrm>
              <a:off x="1545771" y="1121717"/>
              <a:ext cx="642258" cy="228112"/>
            </a:xfrm>
            <a:prstGeom prst="rect">
              <a:avLst/>
            </a:prstGeom>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buNone/>
              </a:pPr>
              <a:endParaRPr lang="en-US" sz="1400" dirty="0" smtClean="0">
                <a:solidFill>
                  <a:prstClr val="black"/>
                </a:solidFill>
              </a:endParaRPr>
            </a:p>
          </p:txBody>
        </p:sp>
      </p:grpSp>
      <p:sp>
        <p:nvSpPr>
          <p:cNvPr id="19" name="Right Arrow 18"/>
          <p:cNvSpPr/>
          <p:nvPr/>
        </p:nvSpPr>
        <p:spPr bwMode="auto">
          <a:xfrm>
            <a:off x="217714" y="5770308"/>
            <a:ext cx="8856777" cy="1087692"/>
          </a:xfrm>
          <a:prstGeom prst="rightArrow">
            <a:avLst/>
          </a:prstGeom>
          <a:solidFill>
            <a:srgbClr val="FFC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buNone/>
            </a:pPr>
            <a:endParaRPr lang="en-US" sz="1400" dirty="0" smtClean="0">
              <a:solidFill>
                <a:prstClr val="black"/>
              </a:solidFill>
            </a:endParaRPr>
          </a:p>
        </p:txBody>
      </p:sp>
      <p:sp>
        <p:nvSpPr>
          <p:cNvPr id="20" name="TextBox 19"/>
          <p:cNvSpPr txBox="1"/>
          <p:nvPr/>
        </p:nvSpPr>
        <p:spPr>
          <a:xfrm>
            <a:off x="4966484" y="6144877"/>
            <a:ext cx="4079963" cy="338554"/>
          </a:xfrm>
          <a:prstGeom prst="rect">
            <a:avLst/>
          </a:prstGeom>
          <a:noFill/>
        </p:spPr>
        <p:txBody>
          <a:bodyPr wrap="none" rtlCol="0">
            <a:spAutoFit/>
          </a:bodyPr>
          <a:lstStyle/>
          <a:p>
            <a:pPr algn="ctr">
              <a:buNone/>
            </a:pPr>
            <a:r>
              <a:rPr lang="en-US" sz="1600" b="1" dirty="0" smtClean="0">
                <a:solidFill>
                  <a:prstClr val="black"/>
                </a:solidFill>
              </a:rPr>
              <a:t>Greater fidelity / More time and expense</a:t>
            </a:r>
            <a:endParaRPr lang="en-US" sz="1600" b="1" dirty="0">
              <a:solidFill>
                <a:prstClr val="black"/>
              </a:solidFill>
            </a:endParaRPr>
          </a:p>
        </p:txBody>
      </p:sp>
      <p:sp>
        <p:nvSpPr>
          <p:cNvPr id="21" name="TextBox 20"/>
          <p:cNvSpPr txBox="1"/>
          <p:nvPr/>
        </p:nvSpPr>
        <p:spPr>
          <a:xfrm>
            <a:off x="5428343" y="971667"/>
            <a:ext cx="3496581" cy="461665"/>
          </a:xfrm>
          <a:prstGeom prst="rect">
            <a:avLst/>
          </a:prstGeom>
          <a:solidFill>
            <a:schemeClr val="bg1">
              <a:lumMod val="75000"/>
            </a:schemeClr>
          </a:solidFill>
        </p:spPr>
        <p:txBody>
          <a:bodyPr wrap="square" rtlCol="0">
            <a:spAutoFit/>
          </a:bodyPr>
          <a:lstStyle/>
          <a:p>
            <a:pPr algn="ctr">
              <a:buNone/>
            </a:pPr>
            <a:r>
              <a:rPr lang="en-US" b="1" dirty="0" smtClean="0">
                <a:solidFill>
                  <a:prstClr val="black"/>
                </a:solidFill>
              </a:rPr>
              <a:t>Simulation</a:t>
            </a:r>
            <a:endParaRPr lang="en-US" b="1" dirty="0">
              <a:solidFill>
                <a:prstClr val="black"/>
              </a:solidFill>
            </a:endParaRPr>
          </a:p>
        </p:txBody>
      </p:sp>
      <p:sp>
        <p:nvSpPr>
          <p:cNvPr id="22" name="Oval 21"/>
          <p:cNvSpPr/>
          <p:nvPr/>
        </p:nvSpPr>
        <p:spPr>
          <a:xfrm>
            <a:off x="3488346" y="1682948"/>
            <a:ext cx="2362274" cy="1754430"/>
          </a:xfrm>
          <a:prstGeom prst="ellipse">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smtClean="0">
              <a:solidFill>
                <a:prstClr val="black"/>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4851" y="1824158"/>
            <a:ext cx="969264" cy="969264"/>
          </a:xfrm>
          <a:prstGeom prst="rect">
            <a:avLst/>
          </a:prstGeom>
        </p:spPr>
      </p:pic>
      <p:sp>
        <p:nvSpPr>
          <p:cNvPr id="24" name="TextBox 23"/>
          <p:cNvSpPr txBox="1"/>
          <p:nvPr/>
        </p:nvSpPr>
        <p:spPr>
          <a:xfrm>
            <a:off x="320931" y="6144877"/>
            <a:ext cx="3791424" cy="338554"/>
          </a:xfrm>
          <a:prstGeom prst="rect">
            <a:avLst/>
          </a:prstGeom>
          <a:noFill/>
        </p:spPr>
        <p:txBody>
          <a:bodyPr wrap="none" rtlCol="0">
            <a:spAutoFit/>
          </a:bodyPr>
          <a:lstStyle/>
          <a:p>
            <a:pPr algn="ctr">
              <a:spcBef>
                <a:spcPts val="0"/>
              </a:spcBef>
              <a:buNone/>
            </a:pPr>
            <a:r>
              <a:rPr lang="en-US" sz="1600" b="1" dirty="0" smtClean="0">
                <a:solidFill>
                  <a:prstClr val="black"/>
                </a:solidFill>
              </a:rPr>
              <a:t>Less fidelity / Less time and expense</a:t>
            </a:r>
            <a:endParaRPr lang="en-US" sz="1600" b="1" dirty="0">
              <a:solidFill>
                <a:prstClr val="black"/>
              </a:solidFill>
            </a:endParaRPr>
          </a:p>
        </p:txBody>
      </p:sp>
      <p:sp>
        <p:nvSpPr>
          <p:cNvPr id="25" name="Content Placeholder 2"/>
          <p:cNvSpPr>
            <a:spLocks noGrp="1"/>
          </p:cNvSpPr>
          <p:nvPr>
            <p:ph idx="1"/>
          </p:nvPr>
        </p:nvSpPr>
        <p:spPr>
          <a:xfrm>
            <a:off x="3382357" y="3552826"/>
            <a:ext cx="2564721" cy="1600200"/>
          </a:xfrm>
          <a:solidFill>
            <a:schemeClr val="bg1"/>
          </a:solidFill>
          <a:ln>
            <a:solidFill>
              <a:schemeClr val="tx1"/>
            </a:solidFill>
          </a:ln>
          <a:effectLst>
            <a:outerShdw blurRad="50800" dist="38100" dir="2700000" algn="tl" rotWithShape="0">
              <a:prstClr val="black">
                <a:alpha val="40000"/>
              </a:prstClr>
            </a:outerShdw>
          </a:effectLst>
        </p:spPr>
        <p:txBody>
          <a:bodyPr>
            <a:normAutofit fontScale="55000" lnSpcReduction="20000"/>
          </a:bodyPr>
          <a:lstStyle/>
          <a:p>
            <a:pPr marL="0" indent="0" algn="ctr">
              <a:buNone/>
            </a:pPr>
            <a:r>
              <a:rPr lang="en-US" dirty="0"/>
              <a:t>T</a:t>
            </a:r>
            <a:r>
              <a:rPr lang="en-US" dirty="0" smtClean="0"/>
              <a:t>o fill a niche between quick but less flexible tools like ACM, and robust but time-consuming tools like TAAM or SIMMOD</a:t>
            </a:r>
          </a:p>
        </p:txBody>
      </p:sp>
      <p:sp>
        <p:nvSpPr>
          <p:cNvPr id="26" name="TextBox 25"/>
          <p:cNvSpPr txBox="1"/>
          <p:nvPr/>
        </p:nvSpPr>
        <p:spPr>
          <a:xfrm>
            <a:off x="320931" y="1010391"/>
            <a:ext cx="3496581" cy="461665"/>
          </a:xfrm>
          <a:prstGeom prst="rect">
            <a:avLst/>
          </a:prstGeom>
          <a:solidFill>
            <a:schemeClr val="bg1">
              <a:lumMod val="75000"/>
            </a:schemeClr>
          </a:solidFill>
        </p:spPr>
        <p:txBody>
          <a:bodyPr wrap="square" rtlCol="0">
            <a:spAutoFit/>
          </a:bodyPr>
          <a:lstStyle/>
          <a:p>
            <a:pPr algn="ctr">
              <a:buNone/>
            </a:pPr>
            <a:r>
              <a:rPr lang="en-US" b="1" dirty="0" smtClean="0">
                <a:solidFill>
                  <a:prstClr val="black"/>
                </a:solidFill>
              </a:rPr>
              <a:t>Analytical</a:t>
            </a:r>
            <a:endParaRPr lang="en-US" b="1" dirty="0">
              <a:solidFill>
                <a:prstClr val="black"/>
              </a:solidFill>
            </a:endParaRPr>
          </a:p>
        </p:txBody>
      </p:sp>
      <p:sp>
        <p:nvSpPr>
          <p:cNvPr id="27"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3</a:t>
            </a:fld>
            <a:endParaRPr lang="en-US" dirty="0"/>
          </a:p>
        </p:txBody>
      </p:sp>
    </p:spTree>
    <p:extLst>
      <p:ext uri="{BB962C8B-B14F-4D97-AF65-F5344CB8AC3E}">
        <p14:creationId xmlns:p14="http://schemas.microsoft.com/office/powerpoint/2010/main" val="195452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eaLnBrk="1" hangingPunct="1"/>
            <a:r>
              <a:rPr lang="en-US" altLang="en-US" sz="2800" i="1" dirty="0" smtClean="0"/>
              <a:t>runway</a:t>
            </a:r>
            <a:r>
              <a:rPr lang="en-US" altLang="en-US" sz="2800" dirty="0" smtClean="0"/>
              <a:t>Simulator can model complex Airport and ATC Operations</a:t>
            </a:r>
          </a:p>
        </p:txBody>
      </p:sp>
      <p:sp>
        <p:nvSpPr>
          <p:cNvPr id="7" name="Content Placeholder 2"/>
          <p:cNvSpPr txBox="1">
            <a:spLocks/>
          </p:cNvSpPr>
          <p:nvPr/>
        </p:nvSpPr>
        <p:spPr>
          <a:xfrm>
            <a:off x="609600" y="1022891"/>
            <a:ext cx="8210550" cy="2064469"/>
          </a:xfrm>
          <a:prstGeom prst="rect">
            <a:avLst/>
          </a:prstGeom>
        </p:spPr>
        <p:txBody>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pPr>
            <a:r>
              <a:rPr lang="en-US" sz="1800" dirty="0" smtClean="0"/>
              <a:t>Fast-Time </a:t>
            </a:r>
            <a:r>
              <a:rPr lang="en-US" sz="1800" dirty="0"/>
              <a:t>Simulation Model Developed Under MITRE’s Research </a:t>
            </a:r>
            <a:r>
              <a:rPr lang="en-US" sz="1800" dirty="0" smtClean="0"/>
              <a:t>Program</a:t>
            </a:r>
          </a:p>
          <a:p>
            <a:pPr>
              <a:spcAft>
                <a:spcPts val="300"/>
              </a:spcAft>
            </a:pPr>
            <a:r>
              <a:rPr lang="en-US" sz="1800" dirty="0" smtClean="0"/>
              <a:t>Model quantifies the number of arrivals and departures an airport is able to sustain</a:t>
            </a:r>
          </a:p>
          <a:p>
            <a:pPr lvl="1">
              <a:spcAft>
                <a:spcPts val="300"/>
              </a:spcAft>
            </a:pPr>
            <a:r>
              <a:rPr lang="en-US" sz="1800" dirty="0" smtClean="0"/>
              <a:t>Given a set of operating assumptions</a:t>
            </a:r>
          </a:p>
          <a:p>
            <a:pPr lvl="1">
              <a:spcAft>
                <a:spcPts val="300"/>
              </a:spcAft>
            </a:pPr>
            <a:r>
              <a:rPr lang="en-US" sz="1800" dirty="0" smtClean="0"/>
              <a:t>Under various weather conditions</a:t>
            </a:r>
          </a:p>
        </p:txBody>
      </p:sp>
      <p:sp>
        <p:nvSpPr>
          <p:cNvPr id="11" name="Content Placeholder 2"/>
          <p:cNvSpPr txBox="1">
            <a:spLocks/>
          </p:cNvSpPr>
          <p:nvPr/>
        </p:nvSpPr>
        <p:spPr>
          <a:xfrm>
            <a:off x="611172" y="2876373"/>
            <a:ext cx="3951401" cy="3431361"/>
          </a:xfrm>
          <a:prstGeom prst="rect">
            <a:avLst/>
          </a:prstGeom>
        </p:spPr>
        <p:txBody>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sz="1800" dirty="0" smtClean="0"/>
              <a:t>A prototype of </a:t>
            </a:r>
            <a:r>
              <a:rPr lang="en-US" sz="1800" i="1" dirty="0" err="1" smtClean="0"/>
              <a:t>runway</a:t>
            </a:r>
            <a:r>
              <a:rPr lang="en-US" sz="1800" dirty="0" err="1" smtClean="0"/>
              <a:t>Simulator</a:t>
            </a:r>
            <a:r>
              <a:rPr lang="en-US" sz="1800" dirty="0" smtClean="0"/>
              <a:t> was first developed between 2004-2006</a:t>
            </a:r>
            <a:endParaRPr lang="en-US" sz="1800" dirty="0"/>
          </a:p>
          <a:p>
            <a:pPr>
              <a:spcAft>
                <a:spcPts val="300"/>
              </a:spcAft>
            </a:pPr>
            <a:r>
              <a:rPr lang="en-US" sz="1800" i="1" dirty="0" smtClean="0"/>
              <a:t>runway</a:t>
            </a:r>
            <a:r>
              <a:rPr lang="en-US" sz="1800" dirty="0" smtClean="0"/>
              <a:t>Simulator has been used extensively for </a:t>
            </a:r>
            <a:r>
              <a:rPr lang="en-US" sz="1800" dirty="0"/>
              <a:t>MITRE’s sponsored </a:t>
            </a:r>
            <a:r>
              <a:rPr lang="en-US" sz="1800" dirty="0" smtClean="0"/>
              <a:t>work with FAA</a:t>
            </a:r>
          </a:p>
          <a:p>
            <a:pPr lvl="1">
              <a:spcAft>
                <a:spcPts val="300"/>
              </a:spcAft>
            </a:pPr>
            <a:r>
              <a:rPr lang="en-US" sz="1800" dirty="0" smtClean="0"/>
              <a:t>FACT3, Airport Capacity Profiles, NextGen Systems Analysis, Future Concepts</a:t>
            </a:r>
            <a:endParaRPr lang="en-US" sz="1800" dirty="0"/>
          </a:p>
        </p:txBody>
      </p:sp>
      <p:pic>
        <p:nvPicPr>
          <p:cNvPr id="10" name="Picture 9"/>
          <p:cNvPicPr>
            <a:picLocks noChangeAspect="1"/>
          </p:cNvPicPr>
          <p:nvPr/>
        </p:nvPicPr>
        <p:blipFill rotWithShape="1">
          <a:blip r:embed="rId3"/>
          <a:srcRect r="18698"/>
          <a:stretch/>
        </p:blipFill>
        <p:spPr>
          <a:xfrm>
            <a:off x="4714875" y="2580882"/>
            <a:ext cx="4418840" cy="2926018"/>
          </a:xfrm>
          <a:prstGeom prst="rect">
            <a:avLst/>
          </a:prstGeom>
        </p:spPr>
      </p:pic>
      <p:sp>
        <p:nvSpPr>
          <p:cNvPr id="6"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4</a:t>
            </a:fld>
            <a:endParaRPr lang="en-US" dirty="0"/>
          </a:p>
        </p:txBody>
      </p:sp>
    </p:spTree>
    <p:extLst>
      <p:ext uri="{BB962C8B-B14F-4D97-AF65-F5344CB8AC3E}">
        <p14:creationId xmlns:p14="http://schemas.microsoft.com/office/powerpoint/2010/main" val="4139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57404"/>
            <a:ext cx="8472488" cy="609600"/>
          </a:xfrm>
        </p:spPr>
        <p:txBody>
          <a:bodyPr>
            <a:noAutofit/>
          </a:bodyPr>
          <a:lstStyle/>
          <a:p>
            <a:r>
              <a:rPr lang="en-US" sz="2400" dirty="0" smtClean="0"/>
              <a:t>The Objective: Analyze Runway System Capacity for </a:t>
            </a:r>
            <a:r>
              <a:rPr lang="en-US" sz="2400" i="1" dirty="0" smtClean="0">
                <a:solidFill>
                  <a:srgbClr val="00B050"/>
                </a:solidFill>
              </a:rPr>
              <a:t>Complex</a:t>
            </a:r>
            <a:r>
              <a:rPr lang="en-US" sz="2400" dirty="0" smtClean="0">
                <a:solidFill>
                  <a:srgbClr val="00B050"/>
                </a:solidFill>
              </a:rPr>
              <a:t> </a:t>
            </a:r>
            <a:r>
              <a:rPr lang="en-US" sz="2400" dirty="0" smtClean="0"/>
              <a:t>Airport Operations and ATC Procedures</a:t>
            </a:r>
            <a:endParaRPr lang="en-US" sz="2400" dirty="0"/>
          </a:p>
        </p:txBody>
      </p:sp>
      <p:grpSp>
        <p:nvGrpSpPr>
          <p:cNvPr id="7" name="Group 6"/>
          <p:cNvGrpSpPr/>
          <p:nvPr/>
        </p:nvGrpSpPr>
        <p:grpSpPr>
          <a:xfrm>
            <a:off x="6637917" y="1220925"/>
            <a:ext cx="1574556" cy="4877662"/>
            <a:chOff x="6142617" y="1815999"/>
            <a:chExt cx="1574556" cy="4877662"/>
          </a:xfrm>
        </p:grpSpPr>
        <p:grpSp>
          <p:nvGrpSpPr>
            <p:cNvPr id="11" name="Group 102"/>
            <p:cNvGrpSpPr>
              <a:grpSpLocks/>
            </p:cNvGrpSpPr>
            <p:nvPr/>
          </p:nvGrpSpPr>
          <p:grpSpPr bwMode="auto">
            <a:xfrm>
              <a:off x="6213036" y="1815999"/>
              <a:ext cx="1504137" cy="1584734"/>
              <a:chOff x="1033194" y="4488180"/>
              <a:chExt cx="1504266" cy="1584422"/>
            </a:xfrm>
          </p:grpSpPr>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194" y="4488180"/>
                <a:ext cx="1504266" cy="158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48"/>
              <p:cNvCxnSpPr>
                <a:cxnSpLocks noChangeShapeType="1"/>
              </p:cNvCxnSpPr>
              <p:nvPr/>
            </p:nvCxnSpPr>
            <p:spPr bwMode="auto">
              <a:xfrm rot="16200000" flipH="1">
                <a:off x="1447800" y="4800600"/>
                <a:ext cx="609600" cy="609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49"/>
              <p:cNvCxnSpPr>
                <a:cxnSpLocks noChangeShapeType="1"/>
              </p:cNvCxnSpPr>
              <p:nvPr/>
            </p:nvCxnSpPr>
            <p:spPr bwMode="auto">
              <a:xfrm rot="16200000" flipH="1">
                <a:off x="1371600" y="4953000"/>
                <a:ext cx="838200" cy="8382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grpSp>
          <p:nvGrpSpPr>
            <p:cNvPr id="12" name="Group 101"/>
            <p:cNvGrpSpPr>
              <a:grpSpLocks/>
            </p:cNvGrpSpPr>
            <p:nvPr/>
          </p:nvGrpSpPr>
          <p:grpSpPr bwMode="auto">
            <a:xfrm>
              <a:off x="6142617" y="3291600"/>
              <a:ext cx="1142902" cy="1445770"/>
              <a:chOff x="4114800" y="4650515"/>
              <a:chExt cx="1143000" cy="1445485"/>
            </a:xfrm>
          </p:grpSpPr>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650515"/>
                <a:ext cx="531703" cy="144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80"/>
              <p:cNvCxnSpPr>
                <a:cxnSpLocks noChangeShapeType="1"/>
              </p:cNvCxnSpPr>
              <p:nvPr/>
            </p:nvCxnSpPr>
            <p:spPr bwMode="auto">
              <a:xfrm rot="5400000">
                <a:off x="4152900" y="5234940"/>
                <a:ext cx="7620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96"/>
              <p:cNvCxnSpPr>
                <a:cxnSpLocks noChangeShapeType="1"/>
              </p:cNvCxnSpPr>
              <p:nvPr/>
            </p:nvCxnSpPr>
            <p:spPr bwMode="auto">
              <a:xfrm rot="16200000" flipH="1">
                <a:off x="4419600" y="4953000"/>
                <a:ext cx="838200" cy="8382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grpSp>
          <p:nvGrpSpPr>
            <p:cNvPr id="13" name="Group 100"/>
            <p:cNvGrpSpPr>
              <a:grpSpLocks/>
            </p:cNvGrpSpPr>
            <p:nvPr/>
          </p:nvGrpSpPr>
          <p:grpSpPr bwMode="auto">
            <a:xfrm>
              <a:off x="6398556" y="5349443"/>
              <a:ext cx="1173380" cy="1344218"/>
              <a:chOff x="6705600" y="4655820"/>
              <a:chExt cx="1173480" cy="1343953"/>
            </a:xfrm>
          </p:grpSpPr>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655820"/>
                <a:ext cx="414141" cy="134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98"/>
              <p:cNvCxnSpPr>
                <a:cxnSpLocks noChangeShapeType="1"/>
              </p:cNvCxnSpPr>
              <p:nvPr/>
            </p:nvCxnSpPr>
            <p:spPr bwMode="auto">
              <a:xfrm rot="16200000" flipH="1">
                <a:off x="7010400" y="4953000"/>
                <a:ext cx="838200" cy="8382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99"/>
              <p:cNvCxnSpPr>
                <a:cxnSpLocks noChangeShapeType="1"/>
              </p:cNvCxnSpPr>
              <p:nvPr/>
            </p:nvCxnSpPr>
            <p:spPr bwMode="auto">
              <a:xfrm flipH="1">
                <a:off x="7040880" y="4846320"/>
                <a:ext cx="838200" cy="8382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sp>
          <p:nvSpPr>
            <p:cNvPr id="14" name="Plus 13"/>
            <p:cNvSpPr/>
            <p:nvPr/>
          </p:nvSpPr>
          <p:spPr bwMode="auto">
            <a:xfrm>
              <a:off x="6695467" y="3135549"/>
              <a:ext cx="609600" cy="609600"/>
            </a:xfrm>
            <a:prstGeom prst="mathPlus">
              <a:avLst/>
            </a:prstGeom>
            <a:solidFill>
              <a:schemeClr val="tx1"/>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15" name="Plus 14"/>
            <p:cNvSpPr/>
            <p:nvPr/>
          </p:nvSpPr>
          <p:spPr bwMode="auto">
            <a:xfrm>
              <a:off x="6735999" y="4718117"/>
              <a:ext cx="609600" cy="609600"/>
            </a:xfrm>
            <a:prstGeom prst="mathPlus">
              <a:avLst/>
            </a:prstGeom>
            <a:solidFill>
              <a:schemeClr val="tx1"/>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gr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1013169" y="1205445"/>
            <a:ext cx="3817787" cy="4540725"/>
          </a:xfrm>
          <a:prstGeom prst="rect">
            <a:avLst/>
          </a:prstGeom>
        </p:spPr>
      </p:pic>
      <p:grpSp>
        <p:nvGrpSpPr>
          <p:cNvPr id="29" name="Group 33"/>
          <p:cNvGrpSpPr>
            <a:grpSpLocks/>
          </p:cNvGrpSpPr>
          <p:nvPr/>
        </p:nvGrpSpPr>
        <p:grpSpPr bwMode="auto">
          <a:xfrm>
            <a:off x="431955" y="1169013"/>
            <a:ext cx="1198094" cy="1156131"/>
            <a:chOff x="1913661" y="1524000"/>
            <a:chExt cx="1339244" cy="1292164"/>
          </a:xfrm>
        </p:grpSpPr>
        <p:grpSp>
          <p:nvGrpSpPr>
            <p:cNvPr id="30" name="Group 17"/>
            <p:cNvGrpSpPr/>
            <p:nvPr/>
          </p:nvGrpSpPr>
          <p:grpSpPr>
            <a:xfrm>
              <a:off x="1913661" y="2057400"/>
              <a:ext cx="1271705" cy="758764"/>
              <a:chOff x="6321712" y="2399414"/>
              <a:chExt cx="1271705" cy="758764"/>
            </a:xfrm>
            <a:effectLst>
              <a:outerShdw blurRad="50800" dist="38100" dir="2700000" algn="tl" rotWithShape="0">
                <a:prstClr val="black">
                  <a:alpha val="40000"/>
                </a:prstClr>
              </a:outerShdw>
            </a:effectLst>
          </p:grpSpPr>
          <p:sp>
            <p:nvSpPr>
              <p:cNvPr id="34" name="Down Arrow 33"/>
              <p:cNvSpPr/>
              <p:nvPr/>
            </p:nvSpPr>
            <p:spPr bwMode="auto">
              <a:xfrm rot="18729105">
                <a:off x="6578183" y="2142943"/>
                <a:ext cx="758764" cy="1271705"/>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35" name="TextBox 34"/>
              <p:cNvSpPr txBox="1"/>
              <p:nvPr/>
            </p:nvSpPr>
            <p:spPr>
              <a:xfrm rot="2520000">
                <a:off x="6334126" y="2496491"/>
                <a:ext cx="1219200" cy="430887"/>
              </a:xfrm>
              <a:prstGeom prst="rect">
                <a:avLst/>
              </a:prstGeom>
              <a:noFill/>
            </p:spPr>
            <p:txBody>
              <a:bodyPr>
                <a:spAutoFit/>
              </a:bodyPr>
              <a:lstStyle/>
              <a:p>
                <a:pPr fontAlgn="auto">
                  <a:spcBef>
                    <a:spcPts val="0"/>
                  </a:spcBef>
                  <a:spcAft>
                    <a:spcPts val="0"/>
                  </a:spcAft>
                  <a:defRPr/>
                </a:pPr>
                <a:r>
                  <a:rPr lang="en-US" sz="1100" dirty="0">
                    <a:solidFill>
                      <a:schemeClr val="bg1"/>
                    </a:solidFill>
                    <a:latin typeface="Tahoma" pitchFamily="34" charset="0"/>
                    <a:cs typeface="Tahoma" pitchFamily="34" charset="0"/>
                  </a:rPr>
                  <a:t>30% (Small)</a:t>
                </a:r>
              </a:p>
              <a:p>
                <a:pPr fontAlgn="auto">
                  <a:spcBef>
                    <a:spcPts val="0"/>
                  </a:spcBef>
                  <a:spcAft>
                    <a:spcPts val="0"/>
                  </a:spcAft>
                  <a:defRPr/>
                </a:pPr>
                <a:r>
                  <a:rPr lang="en-US" sz="1100" dirty="0">
                    <a:solidFill>
                      <a:schemeClr val="bg1"/>
                    </a:solidFill>
                    <a:latin typeface="Tahoma" pitchFamily="34" charset="0"/>
                    <a:cs typeface="Tahoma" pitchFamily="34" charset="0"/>
                  </a:rPr>
                  <a:t>52% (Large)</a:t>
                </a:r>
              </a:p>
            </p:txBody>
          </p:sp>
        </p:grpSp>
        <p:grpSp>
          <p:nvGrpSpPr>
            <p:cNvPr id="31" name="Group 16"/>
            <p:cNvGrpSpPr/>
            <p:nvPr/>
          </p:nvGrpSpPr>
          <p:grpSpPr>
            <a:xfrm>
              <a:off x="1981200" y="1524000"/>
              <a:ext cx="1271705" cy="605179"/>
              <a:chOff x="6999686" y="3777460"/>
              <a:chExt cx="1271705" cy="605179"/>
            </a:xfrm>
            <a:effectLst>
              <a:outerShdw blurRad="50800" dist="38100" dir="2700000" algn="tl" rotWithShape="0">
                <a:prstClr val="black">
                  <a:alpha val="40000"/>
                </a:prstClr>
              </a:outerShdw>
            </a:effectLst>
          </p:grpSpPr>
          <p:sp>
            <p:nvSpPr>
              <p:cNvPr id="32" name="Down Arrow 31"/>
              <p:cNvSpPr/>
              <p:nvPr/>
            </p:nvSpPr>
            <p:spPr bwMode="auto">
              <a:xfrm rot="18729105">
                <a:off x="7332949" y="3444197"/>
                <a:ext cx="605179" cy="1271705"/>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33" name="TextBox 32"/>
              <p:cNvSpPr txBox="1"/>
              <p:nvPr/>
            </p:nvSpPr>
            <p:spPr>
              <a:xfrm rot="2520000">
                <a:off x="7017547" y="3936066"/>
                <a:ext cx="1219200" cy="261610"/>
              </a:xfrm>
              <a:prstGeom prst="rect">
                <a:avLst/>
              </a:prstGeom>
              <a:noFill/>
            </p:spPr>
            <p:txBody>
              <a:bodyPr>
                <a:spAutoFit/>
              </a:bodyPr>
              <a:lstStyle/>
              <a:p>
                <a:pPr fontAlgn="auto">
                  <a:spcBef>
                    <a:spcPts val="0"/>
                  </a:spcBef>
                  <a:spcAft>
                    <a:spcPts val="0"/>
                  </a:spcAft>
                  <a:defRPr/>
                </a:pPr>
                <a:r>
                  <a:rPr lang="en-US" sz="1100" dirty="0">
                    <a:solidFill>
                      <a:schemeClr val="bg1"/>
                    </a:solidFill>
                    <a:latin typeface="Tahoma" pitchFamily="34" charset="0"/>
                    <a:cs typeface="Tahoma" pitchFamily="34" charset="0"/>
                  </a:rPr>
                  <a:t>18% (Small)</a:t>
                </a:r>
              </a:p>
            </p:txBody>
          </p:sp>
        </p:grpSp>
      </p:grpSp>
      <p:grpSp>
        <p:nvGrpSpPr>
          <p:cNvPr id="36" name="Group 34"/>
          <p:cNvGrpSpPr>
            <a:grpSpLocks/>
          </p:cNvGrpSpPr>
          <p:nvPr/>
        </p:nvGrpSpPr>
        <p:grpSpPr bwMode="auto">
          <a:xfrm>
            <a:off x="3958472" y="4507986"/>
            <a:ext cx="1546716" cy="1599267"/>
            <a:chOff x="5486400" y="4876800"/>
            <a:chExt cx="1728139" cy="1787856"/>
          </a:xfrm>
        </p:grpSpPr>
        <p:grpSp>
          <p:nvGrpSpPr>
            <p:cNvPr id="37" name="Group 21"/>
            <p:cNvGrpSpPr/>
            <p:nvPr/>
          </p:nvGrpSpPr>
          <p:grpSpPr>
            <a:xfrm>
              <a:off x="5486400" y="4876800"/>
              <a:ext cx="1271705" cy="605179"/>
              <a:chOff x="6629400" y="2819400"/>
              <a:chExt cx="1271705" cy="605179"/>
            </a:xfrm>
            <a:effectLst>
              <a:outerShdw blurRad="50800" dist="38100" dir="2700000" algn="tl" rotWithShape="0">
                <a:prstClr val="black">
                  <a:alpha val="40000"/>
                </a:prstClr>
              </a:outerShdw>
            </a:effectLst>
          </p:grpSpPr>
          <p:sp>
            <p:nvSpPr>
              <p:cNvPr id="41" name="Down Arrow 40"/>
              <p:cNvSpPr/>
              <p:nvPr/>
            </p:nvSpPr>
            <p:spPr bwMode="auto">
              <a:xfrm rot="18729105">
                <a:off x="6962663" y="2486137"/>
                <a:ext cx="605179" cy="1271705"/>
              </a:xfrm>
              <a:prstGeom prst="downArrow">
                <a:avLst/>
              </a:prstGeom>
              <a:solidFill>
                <a:srgbClr val="33CC33"/>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42" name="TextBox 41"/>
              <p:cNvSpPr txBox="1"/>
              <p:nvPr/>
            </p:nvSpPr>
            <p:spPr>
              <a:xfrm rot="2520000">
                <a:off x="6647261" y="2978006"/>
                <a:ext cx="1219200" cy="261610"/>
              </a:xfrm>
              <a:prstGeom prst="rect">
                <a:avLst/>
              </a:prstGeom>
              <a:noFill/>
            </p:spPr>
            <p:txBody>
              <a:bodyPr>
                <a:spAutoFit/>
              </a:bodyPr>
              <a:lstStyle/>
              <a:p>
                <a:pPr fontAlgn="auto">
                  <a:spcBef>
                    <a:spcPts val="0"/>
                  </a:spcBef>
                  <a:spcAft>
                    <a:spcPts val="0"/>
                  </a:spcAft>
                  <a:defRPr/>
                </a:pPr>
                <a:r>
                  <a:rPr lang="en-US" sz="1100" dirty="0">
                    <a:latin typeface="Tahoma" pitchFamily="34" charset="0"/>
                    <a:cs typeface="Tahoma" pitchFamily="34" charset="0"/>
                  </a:rPr>
                  <a:t>18% (Small)</a:t>
                </a:r>
              </a:p>
            </p:txBody>
          </p:sp>
        </p:grpSp>
        <p:grpSp>
          <p:nvGrpSpPr>
            <p:cNvPr id="38" name="Group 25"/>
            <p:cNvGrpSpPr/>
            <p:nvPr/>
          </p:nvGrpSpPr>
          <p:grpSpPr>
            <a:xfrm>
              <a:off x="5934173" y="5905892"/>
              <a:ext cx="1280366" cy="758764"/>
              <a:chOff x="6934200" y="2667000"/>
              <a:chExt cx="1280366" cy="758764"/>
            </a:xfrm>
            <a:effectLst>
              <a:outerShdw blurRad="50800" dist="38100" dir="2700000" algn="tl" rotWithShape="0">
                <a:prstClr val="black">
                  <a:alpha val="40000"/>
                </a:prstClr>
              </a:outerShdw>
            </a:effectLst>
          </p:grpSpPr>
          <p:sp>
            <p:nvSpPr>
              <p:cNvPr id="39" name="Down Arrow 38"/>
              <p:cNvSpPr/>
              <p:nvPr/>
            </p:nvSpPr>
            <p:spPr bwMode="auto">
              <a:xfrm rot="18729105">
                <a:off x="7199332" y="2410529"/>
                <a:ext cx="758764" cy="1271705"/>
              </a:xfrm>
              <a:prstGeom prst="downArrow">
                <a:avLst/>
              </a:prstGeom>
              <a:solidFill>
                <a:srgbClr val="33CC33"/>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40" name="TextBox 39"/>
              <p:cNvSpPr txBox="1"/>
              <p:nvPr/>
            </p:nvSpPr>
            <p:spPr>
              <a:xfrm rot="2520000">
                <a:off x="6934200" y="2753536"/>
                <a:ext cx="1219200" cy="430887"/>
              </a:xfrm>
              <a:prstGeom prst="rect">
                <a:avLst/>
              </a:prstGeom>
              <a:noFill/>
            </p:spPr>
            <p:txBody>
              <a:bodyPr>
                <a:spAutoFit/>
              </a:bodyPr>
              <a:lstStyle/>
              <a:p>
                <a:pPr fontAlgn="auto">
                  <a:spcBef>
                    <a:spcPts val="0"/>
                  </a:spcBef>
                  <a:spcAft>
                    <a:spcPts val="0"/>
                  </a:spcAft>
                  <a:defRPr/>
                </a:pPr>
                <a:r>
                  <a:rPr lang="en-US" sz="1100" dirty="0">
                    <a:latin typeface="Tahoma" pitchFamily="34" charset="0"/>
                    <a:cs typeface="Tahoma" pitchFamily="34" charset="0"/>
                  </a:rPr>
                  <a:t>10% (Small)</a:t>
                </a:r>
              </a:p>
              <a:p>
                <a:pPr fontAlgn="auto">
                  <a:spcBef>
                    <a:spcPts val="0"/>
                  </a:spcBef>
                  <a:spcAft>
                    <a:spcPts val="0"/>
                  </a:spcAft>
                  <a:defRPr/>
                </a:pPr>
                <a:r>
                  <a:rPr lang="en-US" sz="1100" dirty="0">
                    <a:latin typeface="Tahoma" pitchFamily="34" charset="0"/>
                    <a:cs typeface="Tahoma" pitchFamily="34" charset="0"/>
                  </a:rPr>
                  <a:t>23% (Large)</a:t>
                </a:r>
              </a:p>
            </p:txBody>
          </p:sp>
        </p:grpSp>
      </p:grpSp>
      <p:grpSp>
        <p:nvGrpSpPr>
          <p:cNvPr id="43" name="Group 29"/>
          <p:cNvGrpSpPr/>
          <p:nvPr/>
        </p:nvGrpSpPr>
        <p:grpSpPr>
          <a:xfrm rot="5400000">
            <a:off x="473868" y="4956876"/>
            <a:ext cx="1272413" cy="678854"/>
            <a:chOff x="6781837" y="2667002"/>
            <a:chExt cx="1422194" cy="758764"/>
          </a:xfrm>
          <a:effectLst>
            <a:outerShdw blurRad="50800" dist="38100" dir="2700000" algn="tl" rotWithShape="0">
              <a:prstClr val="black">
                <a:alpha val="40000"/>
              </a:prstClr>
            </a:outerShdw>
          </a:effectLst>
        </p:grpSpPr>
        <p:sp>
          <p:nvSpPr>
            <p:cNvPr id="44" name="Down Arrow 43"/>
            <p:cNvSpPr/>
            <p:nvPr/>
          </p:nvSpPr>
          <p:spPr bwMode="auto">
            <a:xfrm rot="18729105">
              <a:off x="7188796" y="2410531"/>
              <a:ext cx="758764" cy="1271706"/>
            </a:xfrm>
            <a:prstGeom prst="downArrow">
              <a:avLst/>
            </a:prstGeom>
            <a:solidFill>
              <a:srgbClr val="33CC33"/>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45" name="TextBox 44"/>
            <p:cNvSpPr txBox="1"/>
            <p:nvPr/>
          </p:nvSpPr>
          <p:spPr>
            <a:xfrm rot="13282570">
              <a:off x="6781837" y="2715395"/>
              <a:ext cx="1219200" cy="430888"/>
            </a:xfrm>
            <a:prstGeom prst="rect">
              <a:avLst/>
            </a:prstGeom>
            <a:noFill/>
          </p:spPr>
          <p:txBody>
            <a:bodyPr>
              <a:spAutoFit/>
            </a:bodyPr>
            <a:lstStyle/>
            <a:p>
              <a:pPr fontAlgn="auto">
                <a:spcBef>
                  <a:spcPts val="0"/>
                </a:spcBef>
                <a:spcAft>
                  <a:spcPts val="0"/>
                </a:spcAft>
                <a:defRPr/>
              </a:pPr>
              <a:r>
                <a:rPr lang="en-US" sz="1100" dirty="0">
                  <a:latin typeface="Tahoma" pitchFamily="34" charset="0"/>
                  <a:cs typeface="Tahoma" pitchFamily="34" charset="0"/>
                </a:rPr>
                <a:t>10% (Small)</a:t>
              </a:r>
            </a:p>
            <a:p>
              <a:pPr fontAlgn="auto">
                <a:spcBef>
                  <a:spcPts val="0"/>
                </a:spcBef>
                <a:spcAft>
                  <a:spcPts val="0"/>
                </a:spcAft>
                <a:defRPr/>
              </a:pPr>
              <a:r>
                <a:rPr lang="en-US" sz="1100" dirty="0">
                  <a:latin typeface="Tahoma" pitchFamily="34" charset="0"/>
                  <a:cs typeface="Tahoma" pitchFamily="34" charset="0"/>
                </a:rPr>
                <a:t>29% (Large)</a:t>
              </a:r>
            </a:p>
          </p:txBody>
        </p:sp>
      </p:grpSp>
      <p:grpSp>
        <p:nvGrpSpPr>
          <p:cNvPr id="46" name="Group 35"/>
          <p:cNvGrpSpPr>
            <a:grpSpLocks/>
          </p:cNvGrpSpPr>
          <p:nvPr/>
        </p:nvGrpSpPr>
        <p:grpSpPr bwMode="auto">
          <a:xfrm>
            <a:off x="1525562" y="2858036"/>
            <a:ext cx="541942" cy="3186094"/>
            <a:chOff x="3103359" y="3276600"/>
            <a:chExt cx="605179" cy="3561339"/>
          </a:xfrm>
        </p:grpSpPr>
        <p:grpSp>
          <p:nvGrpSpPr>
            <p:cNvPr id="47" name="Group 26"/>
            <p:cNvGrpSpPr/>
            <p:nvPr/>
          </p:nvGrpSpPr>
          <p:grpSpPr>
            <a:xfrm rot="18736020">
              <a:off x="2700296" y="5829697"/>
              <a:ext cx="1411305" cy="605179"/>
              <a:chOff x="6629400" y="2819400"/>
              <a:chExt cx="1411305" cy="605179"/>
            </a:xfrm>
            <a:effectLst>
              <a:outerShdw blurRad="50800" dist="38100" dir="2700000" algn="tl" rotWithShape="0">
                <a:prstClr val="black">
                  <a:alpha val="40000"/>
                </a:prstClr>
              </a:outerShdw>
            </a:effectLst>
          </p:grpSpPr>
          <p:sp>
            <p:nvSpPr>
              <p:cNvPr id="49" name="Down Arrow 48"/>
              <p:cNvSpPr/>
              <p:nvPr/>
            </p:nvSpPr>
            <p:spPr bwMode="auto">
              <a:xfrm rot="2870895" flipH="1">
                <a:off x="6962663" y="2486137"/>
                <a:ext cx="605179" cy="1271705"/>
              </a:xfrm>
              <a:prstGeom prst="downArrow">
                <a:avLst/>
              </a:prstGeom>
              <a:solidFill>
                <a:srgbClr val="33CC33"/>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latin typeface="Arial" charset="0"/>
                </a:endParaRPr>
              </a:p>
            </p:txBody>
          </p:sp>
          <p:sp>
            <p:nvSpPr>
              <p:cNvPr id="50" name="TextBox 49"/>
              <p:cNvSpPr txBox="1"/>
              <p:nvPr/>
            </p:nvSpPr>
            <p:spPr>
              <a:xfrm rot="19080000" flipH="1">
                <a:off x="6821506" y="2820720"/>
                <a:ext cx="1219199" cy="261610"/>
              </a:xfrm>
              <a:prstGeom prst="rect">
                <a:avLst/>
              </a:prstGeom>
              <a:noFill/>
            </p:spPr>
            <p:txBody>
              <a:bodyPr>
                <a:spAutoFit/>
              </a:bodyPr>
              <a:lstStyle/>
              <a:p>
                <a:pPr fontAlgn="auto">
                  <a:spcBef>
                    <a:spcPts val="0"/>
                  </a:spcBef>
                  <a:spcAft>
                    <a:spcPts val="0"/>
                  </a:spcAft>
                  <a:defRPr/>
                </a:pPr>
                <a:r>
                  <a:rPr lang="en-US" sz="1100" dirty="0">
                    <a:latin typeface="Tahoma" pitchFamily="34" charset="0"/>
                    <a:cs typeface="Tahoma" pitchFamily="34" charset="0"/>
                  </a:rPr>
                  <a:t>10% (Small)</a:t>
                </a:r>
              </a:p>
            </p:txBody>
          </p:sp>
        </p:grpSp>
        <p:sp>
          <p:nvSpPr>
            <p:cNvPr id="48" name="Rectangle 32"/>
            <p:cNvSpPr>
              <a:spLocks noChangeArrowheads="1"/>
            </p:cNvSpPr>
            <p:nvPr/>
          </p:nvSpPr>
          <p:spPr bwMode="auto">
            <a:xfrm>
              <a:off x="3188495" y="3276600"/>
              <a:ext cx="271466" cy="76200"/>
            </a:xfrm>
            <a:prstGeom prst="rect">
              <a:avLst/>
            </a:prstGeom>
            <a:solidFill>
              <a:srgbClr val="33CC33"/>
            </a:solidFill>
            <a:ln w="127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p>
          </p:txBody>
        </p:sp>
      </p:grpSp>
      <p:sp>
        <p:nvSpPr>
          <p:cNvPr id="6" name="TextBox 5"/>
          <p:cNvSpPr txBox="1"/>
          <p:nvPr/>
        </p:nvSpPr>
        <p:spPr>
          <a:xfrm>
            <a:off x="7408453" y="1090536"/>
            <a:ext cx="1167788" cy="338554"/>
          </a:xfrm>
          <a:prstGeom prst="rect">
            <a:avLst/>
          </a:prstGeom>
          <a:solidFill>
            <a:srgbClr val="FF9933"/>
          </a:solidFill>
        </p:spPr>
        <p:txBody>
          <a:bodyPr wrap="square" rtlCol="0">
            <a:spAutoFit/>
          </a:bodyPr>
          <a:lstStyle/>
          <a:p>
            <a:pPr algn="ctr">
              <a:spcAft>
                <a:spcPts val="600"/>
              </a:spcAft>
              <a:buNone/>
            </a:pPr>
            <a:r>
              <a:rPr lang="en-US" sz="1600" dirty="0" smtClean="0">
                <a:solidFill>
                  <a:srgbClr val="002060"/>
                </a:solidFill>
                <a:ea typeface="Verdana" pitchFamily="34" charset="0"/>
                <a:cs typeface="Verdana" pitchFamily="34" charset="0"/>
              </a:rPr>
              <a:t>vs ACM</a:t>
            </a:r>
            <a:endParaRPr lang="en-US" sz="1600" dirty="0">
              <a:solidFill>
                <a:srgbClr val="002060"/>
              </a:solidFill>
              <a:ea typeface="Verdana" pitchFamily="34" charset="0"/>
              <a:cs typeface="Verdana" pitchFamily="34" charset="0"/>
            </a:endParaRPr>
          </a:p>
        </p:txBody>
      </p:sp>
      <p:sp>
        <p:nvSpPr>
          <p:cNvPr id="8" name="TextBox 7"/>
          <p:cNvSpPr txBox="1"/>
          <p:nvPr/>
        </p:nvSpPr>
        <p:spPr>
          <a:xfrm>
            <a:off x="2819307" y="5616155"/>
            <a:ext cx="755335" cy="400110"/>
          </a:xfrm>
          <a:prstGeom prst="rect">
            <a:avLst/>
          </a:prstGeom>
          <a:solidFill>
            <a:schemeClr val="bg1">
              <a:lumMod val="85000"/>
            </a:schemeClr>
          </a:solidFill>
        </p:spPr>
        <p:txBody>
          <a:bodyPr vert="horz" lIns="91440" tIns="45720" rIns="91440" bIns="45720" rtlCol="0">
            <a:normAutofit/>
          </a:bodyPr>
          <a:lstStyle>
            <a:lvl1pPr indent="0" algn="ctr">
              <a:spcBef>
                <a:spcPts val="0"/>
              </a:spcBef>
              <a:spcAft>
                <a:spcPts val="600"/>
              </a:spcAft>
              <a:buClr>
                <a:schemeClr val="tx2"/>
              </a:buClr>
              <a:buSzPct val="120000"/>
              <a:buFont typeface="Wingdings" pitchFamily="2" charset="2"/>
              <a:buNone/>
              <a:defRPr lang="en-US" sz="2000" b="1" smtClean="0">
                <a:solidFill>
                  <a:srgbClr val="002060"/>
                </a:solidFill>
                <a:latin typeface="Arial" pitchFamily="34" charset="0"/>
                <a:cs typeface="Arial" pitchFamily="34" charset="0"/>
              </a:defRPr>
            </a:lvl1pPr>
            <a:lvl2pPr marL="515938" indent="-228600">
              <a:spcBef>
                <a:spcPts val="0"/>
              </a:spcBef>
              <a:spcAft>
                <a:spcPts val="600"/>
              </a:spcAft>
              <a:buClr>
                <a:schemeClr val="tx2"/>
              </a:buClr>
              <a:buFont typeface="Arial" pitchFamily="34" charset="0"/>
              <a:buChar char="–"/>
              <a:defRPr lang="en-US" sz="2000" smtClean="0">
                <a:latin typeface="Arial" pitchFamily="34" charset="0"/>
                <a:cs typeface="Arial" pitchFamily="34" charset="0"/>
              </a:defRPr>
            </a:lvl2pPr>
            <a:lvl3pPr marL="747713" indent="-231775">
              <a:spcBef>
                <a:spcPts val="0"/>
              </a:spcBef>
              <a:spcAft>
                <a:spcPts val="600"/>
              </a:spcAft>
              <a:buClr>
                <a:schemeClr val="tx2"/>
              </a:buClr>
              <a:buSzPct val="110000"/>
              <a:buFont typeface="Wingdings" pitchFamily="2" charset="2"/>
              <a:buChar char="§"/>
              <a:defRPr lang="en-US" smtClean="0">
                <a:latin typeface="Arial" pitchFamily="34" charset="0"/>
                <a:cs typeface="Arial" pitchFamily="34" charset="0"/>
              </a:defRPr>
            </a:lvl3pPr>
            <a:lvl4pPr marL="1027113" indent="-280988">
              <a:spcBef>
                <a:spcPts val="0"/>
              </a:spcBef>
              <a:spcAft>
                <a:spcPts val="600"/>
              </a:spcAft>
              <a:buClr>
                <a:schemeClr val="tx2"/>
              </a:buClr>
              <a:buFont typeface="Arial" pitchFamily="34" charset="0"/>
              <a:buChar char="–"/>
              <a:defRPr lang="en-US" smtClean="0">
                <a:latin typeface="Arial" pitchFamily="34" charset="0"/>
                <a:cs typeface="Arial" pitchFamily="34" charset="0"/>
              </a:defRPr>
            </a:lvl4pPr>
            <a:lvl5pPr marL="1319213" indent="-228600">
              <a:spcBef>
                <a:spcPts val="0"/>
              </a:spcBef>
              <a:spcAft>
                <a:spcPts val="600"/>
              </a:spcAft>
              <a:buClr>
                <a:schemeClr val="tx2"/>
              </a:buClr>
              <a:buSzPct val="60000"/>
              <a:buFont typeface="Wingdings" pitchFamily="2" charset="2"/>
              <a:buChar char="q"/>
              <a:tabLst/>
              <a:defRPr lang="en-US" smtClean="0">
                <a:latin typeface="Arial" pitchFamily="34" charset="0"/>
                <a:cs typeface="Arial" pitchFamily="34" charset="0"/>
              </a:defRPr>
            </a:lvl5pPr>
            <a:lvl6pPr marL="1608138" indent="-228600">
              <a:spcBef>
                <a:spcPts val="0"/>
              </a:spcBef>
              <a:spcAft>
                <a:spcPts val="600"/>
              </a:spcAft>
              <a:buClr>
                <a:schemeClr val="tx2"/>
              </a:buClr>
              <a:buFont typeface="Helvetica LT Std" pitchFamily="34" charset="0"/>
              <a:buChar char="–"/>
              <a:tabLst/>
              <a:defRPr lang="en-US" smtClean="0">
                <a:latin typeface="Arial" pitchFamily="34" charset="0"/>
                <a:cs typeface="Arial" pitchFamily="34" charset="0"/>
              </a:defRPr>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HOU</a:t>
            </a:r>
          </a:p>
        </p:txBody>
      </p:sp>
      <p:sp>
        <p:nvSpPr>
          <p:cNvPr id="9" name="Rectangle 8"/>
          <p:cNvSpPr/>
          <p:nvPr/>
        </p:nvSpPr>
        <p:spPr bwMode="auto">
          <a:xfrm>
            <a:off x="6328229" y="1104839"/>
            <a:ext cx="2249714" cy="4908329"/>
          </a:xfrm>
          <a:prstGeom prst="rect">
            <a:avLst/>
          </a:prstGeom>
          <a:noFill/>
          <a:ln w="25400" cap="flat" cmpd="sng" algn="ctr">
            <a:solidFill>
              <a:srgbClr val="FF9933"/>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1"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5</a:t>
            </a:fld>
            <a:endParaRPr lang="en-US" dirty="0"/>
          </a:p>
        </p:txBody>
      </p:sp>
    </p:spTree>
    <p:extLst>
      <p:ext uri="{BB962C8B-B14F-4D97-AF65-F5344CB8AC3E}">
        <p14:creationId xmlns:p14="http://schemas.microsoft.com/office/powerpoint/2010/main" val="26408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2400" dirty="0"/>
              <a:t>An Example of Complex Runway </a:t>
            </a:r>
            <a:r>
              <a:rPr lang="en-US" altLang="en-US" sz="2400" dirty="0" smtClean="0"/>
              <a:t>Interaction to Model</a:t>
            </a:r>
            <a:endParaRPr lang="en-US" altLang="en-US" sz="2400" dirty="0"/>
          </a:p>
        </p:txBody>
      </p:sp>
      <p:sp>
        <p:nvSpPr>
          <p:cNvPr id="227331" name="Rectangle 3"/>
          <p:cNvSpPr>
            <a:spLocks noGrp="1" noChangeArrowheads="1"/>
          </p:cNvSpPr>
          <p:nvPr>
            <p:ph sz="half" idx="1"/>
          </p:nvPr>
        </p:nvSpPr>
        <p:spPr>
          <a:xfrm>
            <a:off x="5078413" y="1606550"/>
            <a:ext cx="3041650" cy="4089400"/>
          </a:xfrm>
        </p:spPr>
        <p:txBody>
          <a:bodyPr/>
          <a:lstStyle/>
          <a:p>
            <a:pPr eaLnBrk="1" hangingPunct="1">
              <a:lnSpc>
                <a:spcPct val="80000"/>
              </a:lnSpc>
            </a:pPr>
            <a:r>
              <a:rPr lang="en-US" altLang="en-US" sz="2000" smtClean="0"/>
              <a:t>Departures from Runways 34R and 05 use same departure fixes</a:t>
            </a:r>
          </a:p>
          <a:p>
            <a:pPr lvl="1" eaLnBrk="1" hangingPunct="1">
              <a:lnSpc>
                <a:spcPct val="80000"/>
              </a:lnSpc>
            </a:pPr>
            <a:r>
              <a:rPr lang="en-US" altLang="en-US" sz="1800" smtClean="0"/>
              <a:t>Must be separated by a minimum time</a:t>
            </a:r>
          </a:p>
          <a:p>
            <a:pPr eaLnBrk="1" hangingPunct="1">
              <a:lnSpc>
                <a:spcPct val="80000"/>
              </a:lnSpc>
            </a:pPr>
            <a:endParaRPr lang="en-US" altLang="en-US" sz="2000" smtClean="0"/>
          </a:p>
          <a:p>
            <a:pPr eaLnBrk="1" hangingPunct="1">
              <a:lnSpc>
                <a:spcPct val="80000"/>
              </a:lnSpc>
            </a:pPr>
            <a:r>
              <a:rPr lang="en-US" altLang="en-US" sz="2000" smtClean="0"/>
              <a:t>Departures on 05 must wait for arrivals on 34R to pass over runway</a:t>
            </a:r>
          </a:p>
        </p:txBody>
      </p:sp>
      <p:sp>
        <p:nvSpPr>
          <p:cNvPr id="10245" name="Line 5"/>
          <p:cNvSpPr>
            <a:spLocks noChangeShapeType="1"/>
          </p:cNvSpPr>
          <p:nvPr/>
        </p:nvSpPr>
        <p:spPr bwMode="auto">
          <a:xfrm>
            <a:off x="1062038" y="2201863"/>
            <a:ext cx="460375" cy="12398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Line 8"/>
          <p:cNvSpPr>
            <a:spLocks noChangeShapeType="1"/>
          </p:cNvSpPr>
          <p:nvPr/>
        </p:nvSpPr>
        <p:spPr bwMode="auto">
          <a:xfrm flipH="1">
            <a:off x="1819275" y="3484563"/>
            <a:ext cx="857250" cy="546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 name="Text Box 9"/>
          <p:cNvSpPr txBox="1">
            <a:spLocks noChangeArrowheads="1"/>
          </p:cNvSpPr>
          <p:nvPr/>
        </p:nvSpPr>
        <p:spPr bwMode="auto">
          <a:xfrm rot="-1296719">
            <a:off x="1376363" y="3455988"/>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None/>
            </a:pPr>
            <a:r>
              <a:rPr lang="en-US" altLang="en-US" sz="900" b="1" dirty="0">
                <a:solidFill>
                  <a:srgbClr val="000000"/>
                </a:solidFill>
              </a:rPr>
              <a:t>34L</a:t>
            </a:r>
          </a:p>
        </p:txBody>
      </p:sp>
      <p:sp>
        <p:nvSpPr>
          <p:cNvPr id="10248" name="Text Box 10"/>
          <p:cNvSpPr txBox="1">
            <a:spLocks noChangeArrowheads="1"/>
          </p:cNvSpPr>
          <p:nvPr/>
        </p:nvSpPr>
        <p:spPr bwMode="auto">
          <a:xfrm rot="-1258065">
            <a:off x="1944688" y="3444875"/>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None/>
            </a:pPr>
            <a:r>
              <a:rPr lang="en-US" altLang="en-US" sz="900" b="1" dirty="0">
                <a:solidFill>
                  <a:srgbClr val="000000"/>
                </a:solidFill>
              </a:rPr>
              <a:t>34R</a:t>
            </a:r>
          </a:p>
        </p:txBody>
      </p:sp>
      <p:sp>
        <p:nvSpPr>
          <p:cNvPr id="10249" name="Text Box 12"/>
          <p:cNvSpPr txBox="1">
            <a:spLocks noChangeArrowheads="1"/>
          </p:cNvSpPr>
          <p:nvPr/>
        </p:nvSpPr>
        <p:spPr bwMode="auto">
          <a:xfrm rot="3469315">
            <a:off x="1503363" y="4005263"/>
            <a:ext cx="393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None/>
            </a:pPr>
            <a:r>
              <a:rPr lang="en-US" altLang="en-US" sz="900" b="1" dirty="0">
                <a:solidFill>
                  <a:srgbClr val="000000"/>
                </a:solidFill>
              </a:rPr>
              <a:t>05</a:t>
            </a:r>
          </a:p>
        </p:txBody>
      </p:sp>
      <p:grpSp>
        <p:nvGrpSpPr>
          <p:cNvPr id="2" name="Group 28"/>
          <p:cNvGrpSpPr>
            <a:grpSpLocks/>
          </p:cNvGrpSpPr>
          <p:nvPr/>
        </p:nvGrpSpPr>
        <p:grpSpPr bwMode="auto">
          <a:xfrm>
            <a:off x="1366838" y="3556000"/>
            <a:ext cx="1597025" cy="1860550"/>
            <a:chOff x="861" y="2240"/>
            <a:chExt cx="1006" cy="1172"/>
          </a:xfrm>
        </p:grpSpPr>
        <p:sp>
          <p:nvSpPr>
            <p:cNvPr id="10266" name="Rectangle 14"/>
            <p:cNvSpPr>
              <a:spLocks noChangeArrowheads="1"/>
            </p:cNvSpPr>
            <p:nvPr/>
          </p:nvSpPr>
          <p:spPr bwMode="auto">
            <a:xfrm rot="-6581751">
              <a:off x="861" y="2240"/>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sym typeface="Wingdings" panose="05000000000000000000" pitchFamily="2" charset="2"/>
                </a:rPr>
                <a:t></a:t>
              </a:r>
            </a:p>
          </p:txBody>
        </p:sp>
        <p:sp>
          <p:nvSpPr>
            <p:cNvPr id="10267" name="Rectangle 15"/>
            <p:cNvSpPr>
              <a:spLocks noChangeArrowheads="1"/>
            </p:cNvSpPr>
            <p:nvPr/>
          </p:nvSpPr>
          <p:spPr bwMode="auto">
            <a:xfrm rot="-6581751">
              <a:off x="1160" y="3047"/>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sym typeface="Wingdings" panose="05000000000000000000" pitchFamily="2" charset="2"/>
                </a:rPr>
                <a:t></a:t>
              </a:r>
            </a:p>
          </p:txBody>
        </p:sp>
        <p:sp>
          <p:nvSpPr>
            <p:cNvPr id="10268" name="Rectangle 16"/>
            <p:cNvSpPr>
              <a:spLocks noChangeArrowheads="1"/>
            </p:cNvSpPr>
            <p:nvPr/>
          </p:nvSpPr>
          <p:spPr bwMode="auto">
            <a:xfrm rot="-6581751">
              <a:off x="1271" y="2343"/>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sym typeface="Wingdings" panose="05000000000000000000" pitchFamily="2" charset="2"/>
                </a:rPr>
                <a:t></a:t>
              </a:r>
            </a:p>
          </p:txBody>
        </p:sp>
        <p:sp>
          <p:nvSpPr>
            <p:cNvPr id="10269" name="Rectangle 17"/>
            <p:cNvSpPr>
              <a:spLocks noChangeArrowheads="1"/>
            </p:cNvSpPr>
            <p:nvPr/>
          </p:nvSpPr>
          <p:spPr bwMode="auto">
            <a:xfrm rot="-6581751">
              <a:off x="1502" y="2981"/>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sym typeface="Wingdings" panose="05000000000000000000" pitchFamily="2" charset="2"/>
                </a:rPr>
                <a:t></a:t>
              </a:r>
            </a:p>
          </p:txBody>
        </p:sp>
      </p:grpSp>
      <p:grpSp>
        <p:nvGrpSpPr>
          <p:cNvPr id="3" name="Group 30"/>
          <p:cNvGrpSpPr>
            <a:grpSpLocks/>
          </p:cNvGrpSpPr>
          <p:nvPr/>
        </p:nvGrpSpPr>
        <p:grpSpPr bwMode="auto">
          <a:xfrm>
            <a:off x="2873375" y="3076575"/>
            <a:ext cx="1689100" cy="1287463"/>
            <a:chOff x="1810" y="1938"/>
            <a:chExt cx="1064" cy="811"/>
          </a:xfrm>
        </p:grpSpPr>
        <p:sp>
          <p:nvSpPr>
            <p:cNvPr id="10262" name="Arc 20"/>
            <p:cNvSpPr>
              <a:spLocks/>
            </p:cNvSpPr>
            <p:nvPr/>
          </p:nvSpPr>
          <p:spPr bwMode="auto">
            <a:xfrm rot="14135082" flipV="1">
              <a:off x="1807" y="1997"/>
              <a:ext cx="576" cy="553"/>
            </a:xfrm>
            <a:custGeom>
              <a:avLst/>
              <a:gdLst>
                <a:gd name="T0" fmla="*/ 0 w 21600"/>
                <a:gd name="T1" fmla="*/ 0 h 20991"/>
                <a:gd name="T2" fmla="*/ 0 w 21600"/>
                <a:gd name="T3" fmla="*/ 0 h 20991"/>
                <a:gd name="T4" fmla="*/ 0 w 21600"/>
                <a:gd name="T5" fmla="*/ 0 h 20991"/>
                <a:gd name="T6" fmla="*/ 0 60000 65536"/>
                <a:gd name="T7" fmla="*/ 0 60000 65536"/>
                <a:gd name="T8" fmla="*/ 0 60000 65536"/>
                <a:gd name="T9" fmla="*/ 0 w 21600"/>
                <a:gd name="T10" fmla="*/ 0 h 20991"/>
                <a:gd name="T11" fmla="*/ 21600 w 21600"/>
                <a:gd name="T12" fmla="*/ 20991 h 20991"/>
              </a:gdLst>
              <a:ahLst/>
              <a:cxnLst>
                <a:cxn ang="T6">
                  <a:pos x="T0" y="T1"/>
                </a:cxn>
                <a:cxn ang="T7">
                  <a:pos x="T2" y="T3"/>
                </a:cxn>
                <a:cxn ang="T8">
                  <a:pos x="T4" y="T5"/>
                </a:cxn>
              </a:cxnLst>
              <a:rect l="T9" t="T10" r="T11" b="T12"/>
              <a:pathLst>
                <a:path w="21600" h="20991" fill="none" extrusionOk="0">
                  <a:moveTo>
                    <a:pt x="5091" y="-1"/>
                  </a:moveTo>
                  <a:cubicBezTo>
                    <a:pt x="14778" y="2349"/>
                    <a:pt x="21600" y="11022"/>
                    <a:pt x="21600" y="20991"/>
                  </a:cubicBezTo>
                </a:path>
                <a:path w="21600" h="20991" stroke="0" extrusionOk="0">
                  <a:moveTo>
                    <a:pt x="5091" y="-1"/>
                  </a:moveTo>
                  <a:cubicBezTo>
                    <a:pt x="14778" y="2349"/>
                    <a:pt x="21600" y="11022"/>
                    <a:pt x="21600" y="20991"/>
                  </a:cubicBezTo>
                  <a:lnTo>
                    <a:pt x="0" y="20991"/>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3" name="Line 21"/>
            <p:cNvSpPr>
              <a:spLocks noChangeShapeType="1"/>
            </p:cNvSpPr>
            <p:nvPr/>
          </p:nvSpPr>
          <p:spPr bwMode="auto">
            <a:xfrm>
              <a:off x="2414" y="2254"/>
              <a:ext cx="372" cy="42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Rectangle 23"/>
            <p:cNvSpPr>
              <a:spLocks noChangeArrowheads="1"/>
            </p:cNvSpPr>
            <p:nvPr/>
          </p:nvSpPr>
          <p:spPr bwMode="auto">
            <a:xfrm rot="-900000">
              <a:off x="1810" y="1938"/>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CCFF"/>
                  </a:solidFill>
                  <a:sym typeface="Wingdings" panose="05000000000000000000" pitchFamily="2" charset="2"/>
                </a:rPr>
                <a:t></a:t>
              </a:r>
            </a:p>
          </p:txBody>
        </p:sp>
        <p:sp>
          <p:nvSpPr>
            <p:cNvPr id="10265" name="Rectangle 24"/>
            <p:cNvSpPr>
              <a:spLocks noChangeArrowheads="1"/>
            </p:cNvSpPr>
            <p:nvPr/>
          </p:nvSpPr>
          <p:spPr bwMode="auto">
            <a:xfrm rot="2512984">
              <a:off x="2509" y="2384"/>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CCFF"/>
                  </a:solidFill>
                  <a:sym typeface="Wingdings" panose="05000000000000000000" pitchFamily="2" charset="2"/>
                </a:rPr>
                <a:t></a:t>
              </a:r>
            </a:p>
          </p:txBody>
        </p:sp>
      </p:grpSp>
      <p:grpSp>
        <p:nvGrpSpPr>
          <p:cNvPr id="4" name="Group 31"/>
          <p:cNvGrpSpPr>
            <a:grpSpLocks/>
          </p:cNvGrpSpPr>
          <p:nvPr/>
        </p:nvGrpSpPr>
        <p:grpSpPr bwMode="auto">
          <a:xfrm>
            <a:off x="1793875" y="1520825"/>
            <a:ext cx="2312988" cy="874713"/>
            <a:chOff x="1130" y="958"/>
            <a:chExt cx="1457" cy="551"/>
          </a:xfrm>
        </p:grpSpPr>
        <p:sp>
          <p:nvSpPr>
            <p:cNvPr id="10258" name="Rectangle 13"/>
            <p:cNvSpPr>
              <a:spLocks noChangeArrowheads="1"/>
            </p:cNvSpPr>
            <p:nvPr/>
          </p:nvSpPr>
          <p:spPr bwMode="auto">
            <a:xfrm rot="-900000">
              <a:off x="1130" y="958"/>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CCFF"/>
                  </a:solidFill>
                  <a:sym typeface="Wingdings" panose="05000000000000000000" pitchFamily="2" charset="2"/>
                </a:rPr>
                <a:t></a:t>
              </a:r>
            </a:p>
          </p:txBody>
        </p:sp>
        <p:sp>
          <p:nvSpPr>
            <p:cNvPr id="10259" name="Arc 18"/>
            <p:cNvSpPr>
              <a:spLocks/>
            </p:cNvSpPr>
            <p:nvPr/>
          </p:nvSpPr>
          <p:spPr bwMode="auto">
            <a:xfrm rot="12814406" flipV="1">
              <a:off x="1176" y="1125"/>
              <a:ext cx="576" cy="377"/>
            </a:xfrm>
            <a:custGeom>
              <a:avLst/>
              <a:gdLst>
                <a:gd name="T0" fmla="*/ 0 w 21600"/>
                <a:gd name="T1" fmla="*/ 0 h 19299"/>
                <a:gd name="T2" fmla="*/ 0 w 21600"/>
                <a:gd name="T3" fmla="*/ 0 h 19299"/>
                <a:gd name="T4" fmla="*/ 0 w 21600"/>
                <a:gd name="T5" fmla="*/ 0 h 19299"/>
                <a:gd name="T6" fmla="*/ 0 60000 65536"/>
                <a:gd name="T7" fmla="*/ 0 60000 65536"/>
                <a:gd name="T8" fmla="*/ 0 60000 65536"/>
                <a:gd name="T9" fmla="*/ 0 w 21600"/>
                <a:gd name="T10" fmla="*/ 0 h 19299"/>
                <a:gd name="T11" fmla="*/ 21600 w 21600"/>
                <a:gd name="T12" fmla="*/ 19299 h 19299"/>
              </a:gdLst>
              <a:ahLst/>
              <a:cxnLst>
                <a:cxn ang="T6">
                  <a:pos x="T0" y="T1"/>
                </a:cxn>
                <a:cxn ang="T7">
                  <a:pos x="T2" y="T3"/>
                </a:cxn>
                <a:cxn ang="T8">
                  <a:pos x="T4" y="T5"/>
                </a:cxn>
              </a:cxnLst>
              <a:rect l="T9" t="T10" r="T11" b="T12"/>
              <a:pathLst>
                <a:path w="21600" h="19299" fill="none" extrusionOk="0">
                  <a:moveTo>
                    <a:pt x="13984" y="-1"/>
                  </a:moveTo>
                  <a:cubicBezTo>
                    <a:pt x="18815" y="4103"/>
                    <a:pt x="21600" y="10122"/>
                    <a:pt x="21600" y="16462"/>
                  </a:cubicBezTo>
                  <a:cubicBezTo>
                    <a:pt x="21600" y="17410"/>
                    <a:pt x="21537" y="18358"/>
                    <a:pt x="21412" y="19298"/>
                  </a:cubicBezTo>
                </a:path>
                <a:path w="21600" h="19299" stroke="0" extrusionOk="0">
                  <a:moveTo>
                    <a:pt x="13984" y="-1"/>
                  </a:moveTo>
                  <a:cubicBezTo>
                    <a:pt x="18815" y="4103"/>
                    <a:pt x="21600" y="10122"/>
                    <a:pt x="21600" y="16462"/>
                  </a:cubicBezTo>
                  <a:cubicBezTo>
                    <a:pt x="21600" y="17410"/>
                    <a:pt x="21537" y="18358"/>
                    <a:pt x="21412" y="19298"/>
                  </a:cubicBezTo>
                  <a:lnTo>
                    <a:pt x="0" y="16462"/>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0" name="Line 19"/>
            <p:cNvSpPr>
              <a:spLocks noChangeShapeType="1"/>
            </p:cNvSpPr>
            <p:nvPr/>
          </p:nvSpPr>
          <p:spPr bwMode="auto">
            <a:xfrm>
              <a:off x="1526" y="1114"/>
              <a:ext cx="756" cy="17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Rectangle 22"/>
            <p:cNvSpPr>
              <a:spLocks noChangeArrowheads="1"/>
            </p:cNvSpPr>
            <p:nvPr/>
          </p:nvSpPr>
          <p:spPr bwMode="auto">
            <a:xfrm rot="906908">
              <a:off x="2222" y="1144"/>
              <a:ext cx="36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CCCCFF"/>
                  </a:solidFill>
                  <a:sym typeface="Wingdings" panose="05000000000000000000" pitchFamily="2" charset="2"/>
                </a:rPr>
                <a:t></a:t>
              </a:r>
            </a:p>
          </p:txBody>
        </p:sp>
      </p:grpSp>
      <p:sp>
        <p:nvSpPr>
          <p:cNvPr id="227353" name="Line 25"/>
          <p:cNvSpPr>
            <a:spLocks noChangeShapeType="1"/>
          </p:cNvSpPr>
          <p:nvPr/>
        </p:nvSpPr>
        <p:spPr bwMode="auto">
          <a:xfrm flipV="1">
            <a:off x="3048000" y="2044700"/>
            <a:ext cx="558800" cy="10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54" name="Line 26"/>
          <p:cNvSpPr>
            <a:spLocks noChangeShapeType="1"/>
          </p:cNvSpPr>
          <p:nvPr/>
        </p:nvSpPr>
        <p:spPr bwMode="auto">
          <a:xfrm flipH="1">
            <a:off x="3378200" y="2819400"/>
            <a:ext cx="76200" cy="508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7355" name="Text Box 27"/>
          <p:cNvSpPr txBox="1">
            <a:spLocks noChangeArrowheads="1"/>
          </p:cNvSpPr>
          <p:nvPr/>
        </p:nvSpPr>
        <p:spPr bwMode="auto">
          <a:xfrm>
            <a:off x="2168525" y="2182813"/>
            <a:ext cx="2190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None/>
            </a:pPr>
            <a:r>
              <a:rPr lang="en-US" altLang="en-US" sz="1400" dirty="0">
                <a:solidFill>
                  <a:srgbClr val="000000"/>
                </a:solidFill>
              </a:rPr>
              <a:t>1 minute crossing time separation for dependent operations</a:t>
            </a:r>
          </a:p>
        </p:txBody>
      </p:sp>
      <p:sp>
        <p:nvSpPr>
          <p:cNvPr id="227360" name="Oval 32"/>
          <p:cNvSpPr>
            <a:spLocks noChangeArrowheads="1"/>
          </p:cNvSpPr>
          <p:nvPr/>
        </p:nvSpPr>
        <p:spPr bwMode="auto">
          <a:xfrm>
            <a:off x="2062163" y="3824288"/>
            <a:ext cx="495300" cy="4286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400">
              <a:solidFill>
                <a:srgbClr val="000000"/>
              </a:solidFill>
            </a:endParaRPr>
          </a:p>
        </p:txBody>
      </p:sp>
      <p:sp>
        <p:nvSpPr>
          <p:cNvPr id="10257" name="Line 5"/>
          <p:cNvSpPr>
            <a:spLocks noChangeShapeType="1"/>
          </p:cNvSpPr>
          <p:nvPr/>
        </p:nvSpPr>
        <p:spPr bwMode="auto">
          <a:xfrm>
            <a:off x="1568450" y="2020888"/>
            <a:ext cx="517525" cy="13906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6</a:t>
            </a:fld>
            <a:endParaRPr lang="en-US" dirty="0"/>
          </a:p>
        </p:txBody>
      </p:sp>
    </p:spTree>
    <p:extLst>
      <p:ext uri="{BB962C8B-B14F-4D97-AF65-F5344CB8AC3E}">
        <p14:creationId xmlns:p14="http://schemas.microsoft.com/office/powerpoint/2010/main" val="13215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22735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735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735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7331">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1000"/>
                                        <p:tgtEl>
                                          <p:spTgt spid="2"/>
                                        </p:tgtEl>
                                      </p:cBhvr>
                                    </p:animEffec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0"/>
                                          </p:stCondLst>
                                        </p:cTn>
                                        <p:tgtEl>
                                          <p:spTgt spid="227331">
                                            <p:txEl>
                                              <p:pRg st="3" end="3"/>
                                            </p:txEl>
                                          </p:spTgt>
                                        </p:tgtEl>
                                        <p:attrNameLst>
                                          <p:attrName>style.visibility</p:attrName>
                                        </p:attrNameLst>
                                      </p:cBhvr>
                                      <p:to>
                                        <p:strVal val="visible"/>
                                      </p:to>
                                    </p:set>
                                  </p:childTnLst>
                                </p:cTn>
                              </p:par>
                              <p:par>
                                <p:cTn id="30" presetID="23" presetClass="entr" presetSubtype="32" fill="hold" grpId="0" nodeType="withEffect">
                                  <p:stCondLst>
                                    <p:cond delay="0"/>
                                  </p:stCondLst>
                                  <p:childTnLst>
                                    <p:set>
                                      <p:cBhvr>
                                        <p:cTn id="31" dur="1" fill="hold">
                                          <p:stCondLst>
                                            <p:cond delay="0"/>
                                          </p:stCondLst>
                                        </p:cTn>
                                        <p:tgtEl>
                                          <p:spTgt spid="227360"/>
                                        </p:tgtEl>
                                        <p:attrNameLst>
                                          <p:attrName>style.visibility</p:attrName>
                                        </p:attrNameLst>
                                      </p:cBhvr>
                                      <p:to>
                                        <p:strVal val="visible"/>
                                      </p:to>
                                    </p:set>
                                    <p:anim calcmode="lin" valueType="num">
                                      <p:cBhvr>
                                        <p:cTn id="32" dur="500" fill="hold"/>
                                        <p:tgtEl>
                                          <p:spTgt spid="227360"/>
                                        </p:tgtEl>
                                        <p:attrNameLst>
                                          <p:attrName>ppt_w</p:attrName>
                                        </p:attrNameLst>
                                      </p:cBhvr>
                                      <p:tavLst>
                                        <p:tav tm="0">
                                          <p:val>
                                            <p:strVal val="4*#ppt_w"/>
                                          </p:val>
                                        </p:tav>
                                        <p:tav tm="100000">
                                          <p:val>
                                            <p:strVal val="#ppt_w"/>
                                          </p:val>
                                        </p:tav>
                                      </p:tavLst>
                                    </p:anim>
                                    <p:anim calcmode="lin" valueType="num">
                                      <p:cBhvr>
                                        <p:cTn id="33" dur="500" fill="hold"/>
                                        <p:tgtEl>
                                          <p:spTgt spid="22736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3" grpId="0" animBg="1"/>
      <p:bldP spid="227354" grpId="0" animBg="1"/>
      <p:bldP spid="227355" grpId="0"/>
      <p:bldP spid="2273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0165" y="150813"/>
            <a:ext cx="7705974" cy="1143000"/>
          </a:xfrm>
        </p:spPr>
        <p:txBody>
          <a:bodyPr>
            <a:normAutofit/>
          </a:bodyPr>
          <a:lstStyle/>
          <a:p>
            <a:pPr eaLnBrk="1" hangingPunct="1"/>
            <a:r>
              <a:rPr lang="en-US" altLang="en-US" sz="2400" dirty="0"/>
              <a:t>Example of a </a:t>
            </a:r>
            <a:r>
              <a:rPr lang="en-US" altLang="en-US" sz="2400" dirty="0" smtClean="0"/>
              <a:t>Complex Separation Rule to Model</a:t>
            </a:r>
            <a:r>
              <a:rPr lang="en-US" altLang="en-US" sz="2400" dirty="0"/>
              <a:t/>
            </a:r>
            <a:br>
              <a:rPr lang="en-US" altLang="en-US" sz="2400" dirty="0"/>
            </a:br>
            <a:r>
              <a:rPr lang="en-US" altLang="en-US" sz="2400" dirty="0"/>
              <a:t>FAA Order 7110.308</a:t>
            </a:r>
          </a:p>
        </p:txBody>
      </p:sp>
      <p:sp>
        <p:nvSpPr>
          <p:cNvPr id="12291" name="Rectangle 3"/>
          <p:cNvSpPr>
            <a:spLocks noGrp="1" noChangeArrowheads="1"/>
          </p:cNvSpPr>
          <p:nvPr>
            <p:ph idx="1"/>
          </p:nvPr>
        </p:nvSpPr>
        <p:spPr>
          <a:xfrm>
            <a:off x="796925" y="1462088"/>
            <a:ext cx="4837113" cy="4603750"/>
          </a:xfrm>
        </p:spPr>
        <p:txBody>
          <a:bodyPr/>
          <a:lstStyle/>
          <a:p>
            <a:pPr eaLnBrk="1" hangingPunct="1"/>
            <a:r>
              <a:rPr lang="en-US" altLang="en-US" sz="1800" dirty="0" smtClean="0"/>
              <a:t>FAA Order 7110.308 approved special dependent approaches at specific airports with runway spacing &lt; 2500 </a:t>
            </a:r>
            <a:r>
              <a:rPr lang="en-US" altLang="en-US" sz="1800" dirty="0" err="1" smtClean="0"/>
              <a:t>ft</a:t>
            </a:r>
            <a:endParaRPr lang="en-US" altLang="en-US" sz="1800" dirty="0" smtClean="0"/>
          </a:p>
          <a:p>
            <a:pPr eaLnBrk="1" hangingPunct="1"/>
            <a:endParaRPr lang="en-US" altLang="en-US" sz="1800" dirty="0" smtClean="0"/>
          </a:p>
          <a:p>
            <a:pPr eaLnBrk="1" hangingPunct="1"/>
            <a:r>
              <a:rPr lang="en-US" altLang="en-US" sz="1800" dirty="0" smtClean="0"/>
              <a:t>1.5 NM diagonal separation </a:t>
            </a:r>
          </a:p>
          <a:p>
            <a:pPr lvl="1" eaLnBrk="1" hangingPunct="1"/>
            <a:r>
              <a:rPr lang="en-US" altLang="en-US" sz="1800" dirty="0" smtClean="0">
                <a:solidFill>
                  <a:srgbClr val="00B050"/>
                </a:solidFill>
              </a:rPr>
              <a:t>Only</a:t>
            </a:r>
            <a:r>
              <a:rPr lang="en-US" altLang="en-US" sz="1800" dirty="0" smtClean="0"/>
              <a:t> behind </a:t>
            </a:r>
            <a:r>
              <a:rPr lang="en-US" altLang="en-US" sz="1800" dirty="0" smtClean="0">
                <a:solidFill>
                  <a:srgbClr val="0070C0"/>
                </a:solidFill>
              </a:rPr>
              <a:t>lead aircraft</a:t>
            </a:r>
          </a:p>
          <a:p>
            <a:pPr lvl="1" eaLnBrk="1" hangingPunct="1"/>
            <a:r>
              <a:rPr lang="en-US" altLang="en-US" sz="1800" dirty="0" smtClean="0">
                <a:solidFill>
                  <a:srgbClr val="00B050"/>
                </a:solidFill>
              </a:rPr>
              <a:t>Only</a:t>
            </a:r>
            <a:r>
              <a:rPr lang="en-US" altLang="en-US" sz="1800" dirty="0" smtClean="0"/>
              <a:t> if lead aircraft is </a:t>
            </a:r>
            <a:r>
              <a:rPr lang="en-US" altLang="en-US" sz="1800" dirty="0" smtClean="0">
                <a:solidFill>
                  <a:srgbClr val="0070C0"/>
                </a:solidFill>
              </a:rPr>
              <a:t>Small or Large</a:t>
            </a:r>
          </a:p>
          <a:p>
            <a:pPr lvl="1" eaLnBrk="1" hangingPunct="1"/>
            <a:r>
              <a:rPr lang="en-US" altLang="en-US" sz="1800" dirty="0" smtClean="0">
                <a:solidFill>
                  <a:srgbClr val="00B050"/>
                </a:solidFill>
              </a:rPr>
              <a:t>Otherwise</a:t>
            </a:r>
            <a:r>
              <a:rPr lang="en-US" altLang="en-US" sz="1800" dirty="0" smtClean="0"/>
              <a:t> standard radar and wake vortex separations apply</a:t>
            </a:r>
          </a:p>
          <a:p>
            <a:pPr eaLnBrk="1" hangingPunct="1"/>
            <a:endParaRPr lang="en-US" altLang="en-US" sz="1800" dirty="0" smtClean="0"/>
          </a:p>
          <a:p>
            <a:pPr eaLnBrk="1" hangingPunct="1"/>
            <a:r>
              <a:rPr lang="en-US" altLang="en-US" sz="1800" dirty="0" smtClean="0"/>
              <a:t>Arrival separation depends on sequence of aircraft</a:t>
            </a:r>
          </a:p>
          <a:p>
            <a:pPr lvl="1" eaLnBrk="1" hangingPunct="1"/>
            <a:endParaRPr lang="en-US" altLang="en-US" sz="1800" dirty="0" smtClean="0"/>
          </a:p>
        </p:txBody>
      </p:sp>
      <p:grpSp>
        <p:nvGrpSpPr>
          <p:cNvPr id="12293" name="Group 4"/>
          <p:cNvGrpSpPr>
            <a:grpSpLocks/>
          </p:cNvGrpSpPr>
          <p:nvPr/>
        </p:nvGrpSpPr>
        <p:grpSpPr bwMode="auto">
          <a:xfrm>
            <a:off x="6456363" y="1084048"/>
            <a:ext cx="84137" cy="4433888"/>
            <a:chOff x="3191" y="896"/>
            <a:chExt cx="51" cy="2824"/>
          </a:xfrm>
        </p:grpSpPr>
        <p:sp>
          <p:nvSpPr>
            <p:cNvPr id="12396" name="Freeform 5"/>
            <p:cNvSpPr>
              <a:spLocks/>
            </p:cNvSpPr>
            <p:nvPr/>
          </p:nvSpPr>
          <p:spPr bwMode="auto">
            <a:xfrm>
              <a:off x="3191" y="3619"/>
              <a:ext cx="51" cy="101"/>
            </a:xfrm>
            <a:custGeom>
              <a:avLst/>
              <a:gdLst>
                <a:gd name="T0" fmla="*/ 28 w 51"/>
                <a:gd name="T1" fmla="*/ 100 h 101"/>
                <a:gd name="T2" fmla="*/ 0 w 51"/>
                <a:gd name="T3" fmla="*/ 0 h 101"/>
                <a:gd name="T4" fmla="*/ 28 w 51"/>
                <a:gd name="T5" fmla="*/ 0 h 101"/>
                <a:gd name="T6" fmla="*/ 50 w 51"/>
                <a:gd name="T7" fmla="*/ 0 h 101"/>
                <a:gd name="T8" fmla="*/ 28 w 51"/>
                <a:gd name="T9" fmla="*/ 100 h 101"/>
                <a:gd name="T10" fmla="*/ 0 60000 65536"/>
                <a:gd name="T11" fmla="*/ 0 60000 65536"/>
                <a:gd name="T12" fmla="*/ 0 60000 65536"/>
                <a:gd name="T13" fmla="*/ 0 60000 65536"/>
                <a:gd name="T14" fmla="*/ 0 60000 65536"/>
                <a:gd name="T15" fmla="*/ 0 w 51"/>
                <a:gd name="T16" fmla="*/ 0 h 101"/>
                <a:gd name="T17" fmla="*/ 51 w 51"/>
                <a:gd name="T18" fmla="*/ 101 h 101"/>
              </a:gdLst>
              <a:ahLst/>
              <a:cxnLst>
                <a:cxn ang="T10">
                  <a:pos x="T0" y="T1"/>
                </a:cxn>
                <a:cxn ang="T11">
                  <a:pos x="T2" y="T3"/>
                </a:cxn>
                <a:cxn ang="T12">
                  <a:pos x="T4" y="T5"/>
                </a:cxn>
                <a:cxn ang="T13">
                  <a:pos x="T6" y="T7"/>
                </a:cxn>
                <a:cxn ang="T14">
                  <a:pos x="T8" y="T9"/>
                </a:cxn>
              </a:cxnLst>
              <a:rect l="T15" t="T16" r="T17" b="T18"/>
              <a:pathLst>
                <a:path w="51" h="101">
                  <a:moveTo>
                    <a:pt x="28" y="100"/>
                  </a:moveTo>
                  <a:lnTo>
                    <a:pt x="0" y="0"/>
                  </a:lnTo>
                  <a:lnTo>
                    <a:pt x="28" y="0"/>
                  </a:lnTo>
                  <a:lnTo>
                    <a:pt x="50" y="0"/>
                  </a:lnTo>
                  <a:lnTo>
                    <a:pt x="28" y="10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97" name="Line 6"/>
            <p:cNvSpPr>
              <a:spLocks noChangeShapeType="1"/>
            </p:cNvSpPr>
            <p:nvPr/>
          </p:nvSpPr>
          <p:spPr bwMode="auto">
            <a:xfrm>
              <a:off x="3219" y="896"/>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8" name="Line 7"/>
            <p:cNvSpPr>
              <a:spLocks noChangeShapeType="1"/>
            </p:cNvSpPr>
            <p:nvPr/>
          </p:nvSpPr>
          <p:spPr bwMode="auto">
            <a:xfrm>
              <a:off x="3219" y="1472"/>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9" name="Line 8"/>
            <p:cNvSpPr>
              <a:spLocks noChangeShapeType="1"/>
            </p:cNvSpPr>
            <p:nvPr/>
          </p:nvSpPr>
          <p:spPr bwMode="auto">
            <a:xfrm>
              <a:off x="3219" y="1600"/>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00" name="Line 9"/>
            <p:cNvSpPr>
              <a:spLocks noChangeShapeType="1"/>
            </p:cNvSpPr>
            <p:nvPr/>
          </p:nvSpPr>
          <p:spPr bwMode="auto">
            <a:xfrm>
              <a:off x="3219" y="2176"/>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01" name="Line 10"/>
            <p:cNvSpPr>
              <a:spLocks noChangeShapeType="1"/>
            </p:cNvSpPr>
            <p:nvPr/>
          </p:nvSpPr>
          <p:spPr bwMode="auto">
            <a:xfrm>
              <a:off x="3219" y="2304"/>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02" name="Line 11"/>
            <p:cNvSpPr>
              <a:spLocks noChangeShapeType="1"/>
            </p:cNvSpPr>
            <p:nvPr/>
          </p:nvSpPr>
          <p:spPr bwMode="auto">
            <a:xfrm>
              <a:off x="3219" y="2880"/>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03" name="Line 12"/>
            <p:cNvSpPr>
              <a:spLocks noChangeShapeType="1"/>
            </p:cNvSpPr>
            <p:nvPr/>
          </p:nvSpPr>
          <p:spPr bwMode="auto">
            <a:xfrm>
              <a:off x="3219" y="3008"/>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404" name="Line 13"/>
            <p:cNvSpPr>
              <a:spLocks noChangeShapeType="1"/>
            </p:cNvSpPr>
            <p:nvPr/>
          </p:nvSpPr>
          <p:spPr bwMode="auto">
            <a:xfrm>
              <a:off x="3219" y="3584"/>
              <a:ext cx="0" cy="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294" name="Group 14"/>
          <p:cNvGrpSpPr>
            <a:grpSpLocks/>
          </p:cNvGrpSpPr>
          <p:nvPr/>
        </p:nvGrpSpPr>
        <p:grpSpPr bwMode="auto">
          <a:xfrm>
            <a:off x="8229600" y="782423"/>
            <a:ext cx="0" cy="4432300"/>
            <a:chOff x="4982" y="896"/>
            <a:chExt cx="0" cy="2823"/>
          </a:xfrm>
        </p:grpSpPr>
        <p:sp>
          <p:nvSpPr>
            <p:cNvPr id="12387" name="Line 15"/>
            <p:cNvSpPr>
              <a:spLocks noChangeShapeType="1"/>
            </p:cNvSpPr>
            <p:nvPr/>
          </p:nvSpPr>
          <p:spPr bwMode="auto">
            <a:xfrm>
              <a:off x="4982" y="896"/>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88" name="Line 16"/>
            <p:cNvSpPr>
              <a:spLocks noChangeShapeType="1"/>
            </p:cNvSpPr>
            <p:nvPr/>
          </p:nvSpPr>
          <p:spPr bwMode="auto">
            <a:xfrm>
              <a:off x="4982" y="1472"/>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89" name="Line 17"/>
            <p:cNvSpPr>
              <a:spLocks noChangeShapeType="1"/>
            </p:cNvSpPr>
            <p:nvPr/>
          </p:nvSpPr>
          <p:spPr bwMode="auto">
            <a:xfrm>
              <a:off x="4982" y="1600"/>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0" name="Line 18"/>
            <p:cNvSpPr>
              <a:spLocks noChangeShapeType="1"/>
            </p:cNvSpPr>
            <p:nvPr/>
          </p:nvSpPr>
          <p:spPr bwMode="auto">
            <a:xfrm>
              <a:off x="4982" y="2176"/>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1" name="Line 19"/>
            <p:cNvSpPr>
              <a:spLocks noChangeShapeType="1"/>
            </p:cNvSpPr>
            <p:nvPr/>
          </p:nvSpPr>
          <p:spPr bwMode="auto">
            <a:xfrm>
              <a:off x="4982" y="2304"/>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2" name="Line 20"/>
            <p:cNvSpPr>
              <a:spLocks noChangeShapeType="1"/>
            </p:cNvSpPr>
            <p:nvPr/>
          </p:nvSpPr>
          <p:spPr bwMode="auto">
            <a:xfrm>
              <a:off x="4982" y="2880"/>
              <a:ext cx="0" cy="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3" name="Line 21"/>
            <p:cNvSpPr>
              <a:spLocks noChangeShapeType="1"/>
            </p:cNvSpPr>
            <p:nvPr/>
          </p:nvSpPr>
          <p:spPr bwMode="auto">
            <a:xfrm>
              <a:off x="4982" y="3008"/>
              <a:ext cx="0" cy="50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4" name="Line 22"/>
            <p:cNvSpPr>
              <a:spLocks noChangeShapeType="1"/>
            </p:cNvSpPr>
            <p:nvPr/>
          </p:nvSpPr>
          <p:spPr bwMode="auto">
            <a:xfrm>
              <a:off x="4982" y="3584"/>
              <a:ext cx="0" cy="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95" name="Line 23"/>
            <p:cNvSpPr>
              <a:spLocks noChangeShapeType="1"/>
            </p:cNvSpPr>
            <p:nvPr/>
          </p:nvSpPr>
          <p:spPr bwMode="auto">
            <a:xfrm>
              <a:off x="4982" y="3712"/>
              <a:ext cx="0" cy="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9703" name="Rectangle 24"/>
          <p:cNvSpPr>
            <a:spLocks noChangeArrowheads="1"/>
          </p:cNvSpPr>
          <p:nvPr/>
        </p:nvSpPr>
        <p:spPr bwMode="auto">
          <a:xfrm>
            <a:off x="8142288" y="5143286"/>
            <a:ext cx="200025" cy="676275"/>
          </a:xfrm>
          <a:prstGeom prst="rect">
            <a:avLst/>
          </a:prstGeom>
          <a:solidFill>
            <a:schemeClr val="bg2">
              <a:lumMod val="60000"/>
              <a:lumOff val="40000"/>
            </a:schemeClr>
          </a:solidFill>
          <a:ln w="12700">
            <a:solidFill>
              <a:srgbClr val="000000"/>
            </a:solidFill>
            <a:miter lim="800000"/>
            <a:headEnd/>
            <a:tailEnd/>
          </a:ln>
        </p:spPr>
        <p:txBody>
          <a:bodyPr wrap="none" anchor="ctr"/>
          <a:lstStyle/>
          <a:p>
            <a:pPr eaLnBrk="0" hangingPunct="0">
              <a:defRPr/>
            </a:pPr>
            <a:endParaRPr lang="en-US" sz="1400">
              <a:solidFill>
                <a:srgbClr val="000000"/>
              </a:solidFill>
              <a:latin typeface="+mn-lt"/>
            </a:endParaRPr>
          </a:p>
        </p:txBody>
      </p:sp>
      <p:sp>
        <p:nvSpPr>
          <p:cNvPr id="29704" name="Rectangle 25"/>
          <p:cNvSpPr>
            <a:spLocks noChangeArrowheads="1"/>
          </p:cNvSpPr>
          <p:nvPr/>
        </p:nvSpPr>
        <p:spPr bwMode="auto">
          <a:xfrm>
            <a:off x="6397625" y="5527461"/>
            <a:ext cx="209550" cy="300037"/>
          </a:xfrm>
          <a:prstGeom prst="rect">
            <a:avLst/>
          </a:prstGeom>
          <a:solidFill>
            <a:schemeClr val="bg2">
              <a:lumMod val="60000"/>
              <a:lumOff val="40000"/>
            </a:schemeClr>
          </a:solidFill>
          <a:ln w="12700">
            <a:solidFill>
              <a:srgbClr val="000000"/>
            </a:solidFill>
            <a:miter lim="800000"/>
            <a:headEnd/>
            <a:tailEnd/>
          </a:ln>
        </p:spPr>
        <p:txBody>
          <a:bodyPr wrap="none" anchor="ctr"/>
          <a:lstStyle/>
          <a:p>
            <a:pPr eaLnBrk="0" hangingPunct="0">
              <a:defRPr/>
            </a:pPr>
            <a:endParaRPr lang="en-US" sz="1400">
              <a:solidFill>
                <a:srgbClr val="000000"/>
              </a:solidFill>
              <a:latin typeface="+mn-lt"/>
            </a:endParaRPr>
          </a:p>
        </p:txBody>
      </p:sp>
      <p:sp>
        <p:nvSpPr>
          <p:cNvPr id="12297" name="Rectangle 26"/>
          <p:cNvSpPr>
            <a:spLocks noChangeArrowheads="1"/>
          </p:cNvSpPr>
          <p:nvPr/>
        </p:nvSpPr>
        <p:spPr bwMode="auto">
          <a:xfrm>
            <a:off x="6300788" y="4868648"/>
            <a:ext cx="458787" cy="239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100" b="1">
                <a:solidFill>
                  <a:srgbClr val="000000"/>
                </a:solidFill>
              </a:rPr>
              <a:t>18R</a:t>
            </a:r>
          </a:p>
        </p:txBody>
      </p:sp>
      <p:sp>
        <p:nvSpPr>
          <p:cNvPr id="12298" name="Rectangle 27"/>
          <p:cNvSpPr>
            <a:spLocks noChangeArrowheads="1"/>
          </p:cNvSpPr>
          <p:nvPr/>
        </p:nvSpPr>
        <p:spPr bwMode="auto">
          <a:xfrm>
            <a:off x="8051800" y="4868648"/>
            <a:ext cx="442913" cy="239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100" b="1">
                <a:solidFill>
                  <a:srgbClr val="000000"/>
                </a:solidFill>
              </a:rPr>
              <a:t>18L</a:t>
            </a:r>
          </a:p>
        </p:txBody>
      </p:sp>
      <p:grpSp>
        <p:nvGrpSpPr>
          <p:cNvPr id="12299" name="Group 28"/>
          <p:cNvGrpSpPr>
            <a:grpSpLocks/>
          </p:cNvGrpSpPr>
          <p:nvPr/>
        </p:nvGrpSpPr>
        <p:grpSpPr bwMode="auto">
          <a:xfrm>
            <a:off x="8031163" y="4243173"/>
            <a:ext cx="458787" cy="549275"/>
            <a:chOff x="4862" y="3100"/>
            <a:chExt cx="278" cy="350"/>
          </a:xfrm>
        </p:grpSpPr>
        <p:sp>
          <p:nvSpPr>
            <p:cNvPr id="12367" name="Arc 29"/>
            <p:cNvSpPr>
              <a:spLocks/>
            </p:cNvSpPr>
            <p:nvPr/>
          </p:nvSpPr>
          <p:spPr bwMode="auto">
            <a:xfrm>
              <a:off x="4983" y="3324"/>
              <a:ext cx="15" cy="126"/>
            </a:xfrm>
            <a:custGeom>
              <a:avLst/>
              <a:gdLst>
                <a:gd name="T0" fmla="*/ 0 w 21600"/>
                <a:gd name="T1" fmla="*/ 0 h 21883"/>
                <a:gd name="T2" fmla="*/ 0 w 21600"/>
                <a:gd name="T3" fmla="*/ 0 h 21883"/>
                <a:gd name="T4" fmla="*/ 0 w 21600"/>
                <a:gd name="T5" fmla="*/ 0 h 21883"/>
                <a:gd name="T6" fmla="*/ 0 60000 65536"/>
                <a:gd name="T7" fmla="*/ 0 60000 65536"/>
                <a:gd name="T8" fmla="*/ 0 60000 65536"/>
                <a:gd name="T9" fmla="*/ 0 w 21600"/>
                <a:gd name="T10" fmla="*/ 0 h 21883"/>
                <a:gd name="T11" fmla="*/ 21600 w 21600"/>
                <a:gd name="T12" fmla="*/ 21883 h 21883"/>
              </a:gdLst>
              <a:ahLst/>
              <a:cxnLst>
                <a:cxn ang="T6">
                  <a:pos x="T0" y="T1"/>
                </a:cxn>
                <a:cxn ang="T7">
                  <a:pos x="T2" y="T3"/>
                </a:cxn>
                <a:cxn ang="T8">
                  <a:pos x="T4" y="T5"/>
                </a:cxn>
              </a:cxnLst>
              <a:rect l="T9" t="T10" r="T11" b="T12"/>
              <a:pathLst>
                <a:path w="21600" h="21883" fill="none" extrusionOk="0">
                  <a:moveTo>
                    <a:pt x="20107" y="21883"/>
                  </a:moveTo>
                  <a:cubicBezTo>
                    <a:pt x="8784" y="21099"/>
                    <a:pt x="0" y="11685"/>
                    <a:pt x="0" y="335"/>
                  </a:cubicBezTo>
                  <a:cubicBezTo>
                    <a:pt x="-1" y="223"/>
                    <a:pt x="0" y="111"/>
                    <a:pt x="2" y="-1"/>
                  </a:cubicBezTo>
                </a:path>
                <a:path w="21600" h="21883" stroke="0" extrusionOk="0">
                  <a:moveTo>
                    <a:pt x="20107" y="21883"/>
                  </a:moveTo>
                  <a:cubicBezTo>
                    <a:pt x="8784" y="21099"/>
                    <a:pt x="0" y="11685"/>
                    <a:pt x="0" y="335"/>
                  </a:cubicBezTo>
                  <a:cubicBezTo>
                    <a:pt x="-1" y="223"/>
                    <a:pt x="0" y="111"/>
                    <a:pt x="2" y="-1"/>
                  </a:cubicBezTo>
                  <a:lnTo>
                    <a:pt x="21600" y="335"/>
                  </a:lnTo>
                  <a:close/>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2368" name="Freeform 30"/>
            <p:cNvSpPr>
              <a:spLocks/>
            </p:cNvSpPr>
            <p:nvPr/>
          </p:nvSpPr>
          <p:spPr bwMode="auto">
            <a:xfrm>
              <a:off x="4982" y="3321"/>
              <a:ext cx="17" cy="129"/>
            </a:xfrm>
            <a:custGeom>
              <a:avLst/>
              <a:gdLst>
                <a:gd name="T0" fmla="*/ 7 w 17"/>
                <a:gd name="T1" fmla="*/ 128 h 129"/>
                <a:gd name="T2" fmla="*/ 0 w 17"/>
                <a:gd name="T3" fmla="*/ 92 h 129"/>
                <a:gd name="T4" fmla="*/ 0 w 17"/>
                <a:gd name="T5" fmla="*/ 71 h 129"/>
                <a:gd name="T6" fmla="*/ 0 w 17"/>
                <a:gd name="T7" fmla="*/ 28 h 129"/>
                <a:gd name="T8" fmla="*/ 0 w 17"/>
                <a:gd name="T9" fmla="*/ 0 h 129"/>
                <a:gd name="T10" fmla="*/ 16 w 17"/>
                <a:gd name="T11" fmla="*/ 0 h 129"/>
                <a:gd name="T12" fmla="*/ 7 w 17"/>
                <a:gd name="T13" fmla="*/ 128 h 129"/>
                <a:gd name="T14" fmla="*/ 0 60000 65536"/>
                <a:gd name="T15" fmla="*/ 0 60000 65536"/>
                <a:gd name="T16" fmla="*/ 0 60000 65536"/>
                <a:gd name="T17" fmla="*/ 0 60000 65536"/>
                <a:gd name="T18" fmla="*/ 0 60000 65536"/>
                <a:gd name="T19" fmla="*/ 0 60000 65536"/>
                <a:gd name="T20" fmla="*/ 0 60000 65536"/>
                <a:gd name="T21" fmla="*/ 0 w 17"/>
                <a:gd name="T22" fmla="*/ 0 h 129"/>
                <a:gd name="T23" fmla="*/ 17 w 17"/>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9">
                  <a:moveTo>
                    <a:pt x="7" y="128"/>
                  </a:moveTo>
                  <a:lnTo>
                    <a:pt x="0" y="92"/>
                  </a:lnTo>
                  <a:lnTo>
                    <a:pt x="0" y="71"/>
                  </a:lnTo>
                  <a:lnTo>
                    <a:pt x="0" y="28"/>
                  </a:lnTo>
                  <a:lnTo>
                    <a:pt x="0" y="0"/>
                  </a:lnTo>
                  <a:lnTo>
                    <a:pt x="16" y="0"/>
                  </a:lnTo>
                  <a:lnTo>
                    <a:pt x="7" y="128"/>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69" name="Arc 31"/>
            <p:cNvSpPr>
              <a:spLocks/>
            </p:cNvSpPr>
            <p:nvPr/>
          </p:nvSpPr>
          <p:spPr bwMode="auto">
            <a:xfrm>
              <a:off x="4996" y="3323"/>
              <a:ext cx="16" cy="127"/>
            </a:xfrm>
            <a:custGeom>
              <a:avLst/>
              <a:gdLst>
                <a:gd name="T0" fmla="*/ 0 w 23092"/>
                <a:gd name="T1" fmla="*/ 0 h 21987"/>
                <a:gd name="T2" fmla="*/ 0 w 23092"/>
                <a:gd name="T3" fmla="*/ 0 h 21987"/>
                <a:gd name="T4" fmla="*/ 0 w 23092"/>
                <a:gd name="T5" fmla="*/ 0 h 21987"/>
                <a:gd name="T6" fmla="*/ 0 60000 65536"/>
                <a:gd name="T7" fmla="*/ 0 60000 65536"/>
                <a:gd name="T8" fmla="*/ 0 60000 65536"/>
                <a:gd name="T9" fmla="*/ 0 w 23092"/>
                <a:gd name="T10" fmla="*/ 0 h 21987"/>
                <a:gd name="T11" fmla="*/ 23092 w 23092"/>
                <a:gd name="T12" fmla="*/ 21987 h 21987"/>
              </a:gdLst>
              <a:ahLst/>
              <a:cxnLst>
                <a:cxn ang="T6">
                  <a:pos x="T0" y="T1"/>
                </a:cxn>
                <a:cxn ang="T7">
                  <a:pos x="T2" y="T3"/>
                </a:cxn>
                <a:cxn ang="T8">
                  <a:pos x="T4" y="T5"/>
                </a:cxn>
              </a:cxnLst>
              <a:rect l="T9" t="T10" r="T11" b="T12"/>
              <a:pathLst>
                <a:path w="23092" h="21987" fill="none" extrusionOk="0">
                  <a:moveTo>
                    <a:pt x="23088" y="0"/>
                  </a:moveTo>
                  <a:cubicBezTo>
                    <a:pt x="23090" y="128"/>
                    <a:pt x="23092" y="257"/>
                    <a:pt x="23092" y="387"/>
                  </a:cubicBezTo>
                  <a:cubicBezTo>
                    <a:pt x="23092" y="12316"/>
                    <a:pt x="13421" y="21987"/>
                    <a:pt x="1492" y="21987"/>
                  </a:cubicBezTo>
                  <a:cubicBezTo>
                    <a:pt x="994" y="21987"/>
                    <a:pt x="496" y="21969"/>
                    <a:pt x="-1" y="21935"/>
                  </a:cubicBezTo>
                </a:path>
                <a:path w="23092" h="21987" stroke="0" extrusionOk="0">
                  <a:moveTo>
                    <a:pt x="23088" y="0"/>
                  </a:moveTo>
                  <a:cubicBezTo>
                    <a:pt x="23090" y="128"/>
                    <a:pt x="23092" y="257"/>
                    <a:pt x="23092" y="387"/>
                  </a:cubicBezTo>
                  <a:cubicBezTo>
                    <a:pt x="23092" y="12316"/>
                    <a:pt x="13421" y="21987"/>
                    <a:pt x="1492" y="21987"/>
                  </a:cubicBezTo>
                  <a:cubicBezTo>
                    <a:pt x="994" y="21987"/>
                    <a:pt x="496" y="21969"/>
                    <a:pt x="-1" y="21935"/>
                  </a:cubicBezTo>
                  <a:lnTo>
                    <a:pt x="1492" y="387"/>
                  </a:lnTo>
                  <a:close/>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2370" name="Freeform 32"/>
            <p:cNvSpPr>
              <a:spLocks/>
            </p:cNvSpPr>
            <p:nvPr/>
          </p:nvSpPr>
          <p:spPr bwMode="auto">
            <a:xfrm>
              <a:off x="4989" y="3321"/>
              <a:ext cx="23" cy="129"/>
            </a:xfrm>
            <a:custGeom>
              <a:avLst/>
              <a:gdLst>
                <a:gd name="T0" fmla="*/ 22 w 23"/>
                <a:gd name="T1" fmla="*/ 0 h 129"/>
                <a:gd name="T2" fmla="*/ 22 w 23"/>
                <a:gd name="T3" fmla="*/ 14 h 129"/>
                <a:gd name="T4" fmla="*/ 22 w 23"/>
                <a:gd name="T5" fmla="*/ 35 h 129"/>
                <a:gd name="T6" fmla="*/ 22 w 23"/>
                <a:gd name="T7" fmla="*/ 56 h 129"/>
                <a:gd name="T8" fmla="*/ 15 w 23"/>
                <a:gd name="T9" fmla="*/ 85 h 129"/>
                <a:gd name="T10" fmla="*/ 15 w 23"/>
                <a:gd name="T11" fmla="*/ 92 h 129"/>
                <a:gd name="T12" fmla="*/ 15 w 23"/>
                <a:gd name="T13" fmla="*/ 99 h 129"/>
                <a:gd name="T14" fmla="*/ 8 w 23"/>
                <a:gd name="T15" fmla="*/ 120 h 129"/>
                <a:gd name="T16" fmla="*/ 8 w 23"/>
                <a:gd name="T17" fmla="*/ 120 h 129"/>
                <a:gd name="T18" fmla="*/ 0 w 23"/>
                <a:gd name="T19" fmla="*/ 128 h 129"/>
                <a:gd name="T20" fmla="*/ 0 w 23"/>
                <a:gd name="T21" fmla="*/ 128 h 129"/>
                <a:gd name="T22" fmla="*/ 8 w 23"/>
                <a:gd name="T23" fmla="*/ 0 h 129"/>
                <a:gd name="T24" fmla="*/ 22 w 23"/>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29"/>
                <a:gd name="T41" fmla="*/ 23 w 2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29">
                  <a:moveTo>
                    <a:pt x="22" y="0"/>
                  </a:moveTo>
                  <a:lnTo>
                    <a:pt x="22" y="14"/>
                  </a:lnTo>
                  <a:lnTo>
                    <a:pt x="22" y="35"/>
                  </a:lnTo>
                  <a:lnTo>
                    <a:pt x="22" y="56"/>
                  </a:lnTo>
                  <a:lnTo>
                    <a:pt x="15" y="85"/>
                  </a:lnTo>
                  <a:lnTo>
                    <a:pt x="15" y="92"/>
                  </a:lnTo>
                  <a:lnTo>
                    <a:pt x="15" y="99"/>
                  </a:lnTo>
                  <a:lnTo>
                    <a:pt x="8" y="120"/>
                  </a:lnTo>
                  <a:lnTo>
                    <a:pt x="0" y="128"/>
                  </a:lnTo>
                  <a:lnTo>
                    <a:pt x="8" y="0"/>
                  </a:lnTo>
                  <a:lnTo>
                    <a:pt x="22"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1" name="Freeform 33"/>
            <p:cNvSpPr>
              <a:spLocks/>
            </p:cNvSpPr>
            <p:nvPr/>
          </p:nvSpPr>
          <p:spPr bwMode="auto">
            <a:xfrm>
              <a:off x="4982" y="3122"/>
              <a:ext cx="30" cy="200"/>
            </a:xfrm>
            <a:custGeom>
              <a:avLst/>
              <a:gdLst>
                <a:gd name="T0" fmla="*/ 0 w 30"/>
                <a:gd name="T1" fmla="*/ 199 h 200"/>
                <a:gd name="T2" fmla="*/ 22 w 30"/>
                <a:gd name="T3" fmla="*/ 0 h 200"/>
                <a:gd name="T4" fmla="*/ 29 w 30"/>
                <a:gd name="T5" fmla="*/ 0 h 200"/>
                <a:gd name="T6" fmla="*/ 29 w 30"/>
                <a:gd name="T7" fmla="*/ 199 h 200"/>
                <a:gd name="T8" fmla="*/ 0 w 30"/>
                <a:gd name="T9" fmla="*/ 199 h 200"/>
                <a:gd name="T10" fmla="*/ 0 60000 65536"/>
                <a:gd name="T11" fmla="*/ 0 60000 65536"/>
                <a:gd name="T12" fmla="*/ 0 60000 65536"/>
                <a:gd name="T13" fmla="*/ 0 60000 65536"/>
                <a:gd name="T14" fmla="*/ 0 60000 65536"/>
                <a:gd name="T15" fmla="*/ 0 w 30"/>
                <a:gd name="T16" fmla="*/ 0 h 200"/>
                <a:gd name="T17" fmla="*/ 30 w 30"/>
                <a:gd name="T18" fmla="*/ 200 h 200"/>
              </a:gdLst>
              <a:ahLst/>
              <a:cxnLst>
                <a:cxn ang="T10">
                  <a:pos x="T0" y="T1"/>
                </a:cxn>
                <a:cxn ang="T11">
                  <a:pos x="T2" y="T3"/>
                </a:cxn>
                <a:cxn ang="T12">
                  <a:pos x="T4" y="T5"/>
                </a:cxn>
                <a:cxn ang="T13">
                  <a:pos x="T6" y="T7"/>
                </a:cxn>
                <a:cxn ang="T14">
                  <a:pos x="T8" y="T9"/>
                </a:cxn>
              </a:cxnLst>
              <a:rect l="T15" t="T16" r="T17" b="T18"/>
              <a:pathLst>
                <a:path w="30" h="200">
                  <a:moveTo>
                    <a:pt x="0" y="199"/>
                  </a:moveTo>
                  <a:lnTo>
                    <a:pt x="22" y="0"/>
                  </a:lnTo>
                  <a:lnTo>
                    <a:pt x="29" y="0"/>
                  </a:lnTo>
                  <a:lnTo>
                    <a:pt x="29" y="199"/>
                  </a:lnTo>
                  <a:lnTo>
                    <a:pt x="0" y="199"/>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72" name="Group 34"/>
            <p:cNvGrpSpPr>
              <a:grpSpLocks/>
            </p:cNvGrpSpPr>
            <p:nvPr/>
          </p:nvGrpSpPr>
          <p:grpSpPr bwMode="auto">
            <a:xfrm>
              <a:off x="4904" y="3257"/>
              <a:ext cx="46" cy="65"/>
              <a:chOff x="4904" y="3257"/>
              <a:chExt cx="46" cy="65"/>
            </a:xfrm>
          </p:grpSpPr>
          <p:sp>
            <p:nvSpPr>
              <p:cNvPr id="12383" name="AutoShape 35"/>
              <p:cNvSpPr>
                <a:spLocks noChangeArrowheads="1"/>
              </p:cNvSpPr>
              <p:nvPr/>
            </p:nvSpPr>
            <p:spPr bwMode="auto">
              <a:xfrm>
                <a:off x="4933" y="3271"/>
                <a:ext cx="7" cy="50"/>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84" name="Freeform 36"/>
              <p:cNvSpPr>
                <a:spLocks/>
              </p:cNvSpPr>
              <p:nvPr/>
            </p:nvSpPr>
            <p:spPr bwMode="auto">
              <a:xfrm>
                <a:off x="4933" y="3271"/>
                <a:ext cx="17" cy="51"/>
              </a:xfrm>
              <a:custGeom>
                <a:avLst/>
                <a:gdLst>
                  <a:gd name="T0" fmla="*/ 0 w 17"/>
                  <a:gd name="T1" fmla="*/ 7 h 51"/>
                  <a:gd name="T2" fmla="*/ 0 w 17"/>
                  <a:gd name="T3" fmla="*/ 0 h 51"/>
                  <a:gd name="T4" fmla="*/ 8 w 17"/>
                  <a:gd name="T5" fmla="*/ 0 h 51"/>
                  <a:gd name="T6" fmla="*/ 8 w 17"/>
                  <a:gd name="T7" fmla="*/ 0 h 51"/>
                  <a:gd name="T8" fmla="*/ 8 w 17"/>
                  <a:gd name="T9" fmla="*/ 0 h 51"/>
                  <a:gd name="T10" fmla="*/ 16 w 17"/>
                  <a:gd name="T11" fmla="*/ 0 h 51"/>
                  <a:gd name="T12" fmla="*/ 16 w 17"/>
                  <a:gd name="T13" fmla="*/ 7 h 51"/>
                  <a:gd name="T14" fmla="*/ 16 w 17"/>
                  <a:gd name="T15" fmla="*/ 7 h 51"/>
                  <a:gd name="T16" fmla="*/ 8 w 17"/>
                  <a:gd name="T17" fmla="*/ 42 h 51"/>
                  <a:gd name="T18" fmla="*/ 8 w 17"/>
                  <a:gd name="T19" fmla="*/ 42 h 51"/>
                  <a:gd name="T20" fmla="*/ 8 w 17"/>
                  <a:gd name="T21" fmla="*/ 50 h 51"/>
                  <a:gd name="T22" fmla="*/ 8 w 17"/>
                  <a:gd name="T23" fmla="*/ 50 h 51"/>
                  <a:gd name="T24" fmla="*/ 8 w 17"/>
                  <a:gd name="T25" fmla="*/ 50 h 51"/>
                  <a:gd name="T26" fmla="*/ 0 w 17"/>
                  <a:gd name="T27" fmla="*/ 50 h 51"/>
                  <a:gd name="T28" fmla="*/ 0 w 17"/>
                  <a:gd name="T29" fmla="*/ 42 h 51"/>
                  <a:gd name="T30" fmla="*/ 0 w 17"/>
                  <a:gd name="T31" fmla="*/ 42 h 51"/>
                  <a:gd name="T32" fmla="*/ 0 w 17"/>
                  <a:gd name="T33" fmla="*/ 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51"/>
                  <a:gd name="T53" fmla="*/ 17 w 1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51">
                    <a:moveTo>
                      <a:pt x="0" y="7"/>
                    </a:moveTo>
                    <a:lnTo>
                      <a:pt x="0" y="0"/>
                    </a:lnTo>
                    <a:lnTo>
                      <a:pt x="8" y="0"/>
                    </a:lnTo>
                    <a:lnTo>
                      <a:pt x="16" y="0"/>
                    </a:lnTo>
                    <a:lnTo>
                      <a:pt x="16" y="7"/>
                    </a:lnTo>
                    <a:lnTo>
                      <a:pt x="8" y="42"/>
                    </a:lnTo>
                    <a:lnTo>
                      <a:pt x="8" y="50"/>
                    </a:lnTo>
                    <a:lnTo>
                      <a:pt x="0" y="50"/>
                    </a:lnTo>
                    <a:lnTo>
                      <a:pt x="0" y="42"/>
                    </a:lnTo>
                    <a:lnTo>
                      <a:pt x="0" y="7"/>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5" name="AutoShape 37"/>
              <p:cNvSpPr>
                <a:spLocks noChangeArrowheads="1"/>
              </p:cNvSpPr>
              <p:nvPr/>
            </p:nvSpPr>
            <p:spPr bwMode="auto">
              <a:xfrm>
                <a:off x="4904" y="3257"/>
                <a:ext cx="7" cy="42"/>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86" name="Freeform 38"/>
              <p:cNvSpPr>
                <a:spLocks/>
              </p:cNvSpPr>
              <p:nvPr/>
            </p:nvSpPr>
            <p:spPr bwMode="auto">
              <a:xfrm>
                <a:off x="4904" y="3257"/>
                <a:ext cx="17" cy="43"/>
              </a:xfrm>
              <a:custGeom>
                <a:avLst/>
                <a:gdLst>
                  <a:gd name="T0" fmla="*/ 0 w 17"/>
                  <a:gd name="T1" fmla="*/ 0 h 43"/>
                  <a:gd name="T2" fmla="*/ 0 w 17"/>
                  <a:gd name="T3" fmla="*/ 0 h 43"/>
                  <a:gd name="T4" fmla="*/ 16 w 17"/>
                  <a:gd name="T5" fmla="*/ 0 h 43"/>
                  <a:gd name="T6" fmla="*/ 16 w 17"/>
                  <a:gd name="T7" fmla="*/ 0 h 43"/>
                  <a:gd name="T8" fmla="*/ 16 w 17"/>
                  <a:gd name="T9" fmla="*/ 0 h 43"/>
                  <a:gd name="T10" fmla="*/ 16 w 17"/>
                  <a:gd name="T11" fmla="*/ 0 h 43"/>
                  <a:gd name="T12" fmla="*/ 16 w 17"/>
                  <a:gd name="T13" fmla="*/ 42 h 43"/>
                  <a:gd name="T14" fmla="*/ 16 w 17"/>
                  <a:gd name="T15" fmla="*/ 42 h 43"/>
                  <a:gd name="T16" fmla="*/ 0 w 17"/>
                  <a:gd name="T17" fmla="*/ 42 h 43"/>
                  <a:gd name="T18" fmla="*/ 0 w 17"/>
                  <a:gd name="T19" fmla="*/ 42 h 43"/>
                  <a:gd name="T20" fmla="*/ 0 w 17"/>
                  <a:gd name="T21" fmla="*/ 42 h 43"/>
                  <a:gd name="T22" fmla="*/ 0 w 17"/>
                  <a:gd name="T23" fmla="*/ 42 h 43"/>
                  <a:gd name="T24" fmla="*/ 0 w 17"/>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3"/>
                  <a:gd name="T41" fmla="*/ 17 w 17"/>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3">
                    <a:moveTo>
                      <a:pt x="0" y="0"/>
                    </a:moveTo>
                    <a:lnTo>
                      <a:pt x="0" y="0"/>
                    </a:lnTo>
                    <a:lnTo>
                      <a:pt x="16" y="0"/>
                    </a:lnTo>
                    <a:lnTo>
                      <a:pt x="16" y="42"/>
                    </a:lnTo>
                    <a:lnTo>
                      <a:pt x="0" y="42"/>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73" name="Freeform 39"/>
            <p:cNvSpPr>
              <a:spLocks/>
            </p:cNvSpPr>
            <p:nvPr/>
          </p:nvSpPr>
          <p:spPr bwMode="auto">
            <a:xfrm>
              <a:off x="4862" y="3221"/>
              <a:ext cx="136" cy="108"/>
            </a:xfrm>
            <a:custGeom>
              <a:avLst/>
              <a:gdLst>
                <a:gd name="T0" fmla="*/ 0 w 136"/>
                <a:gd name="T1" fmla="*/ 0 h 108"/>
                <a:gd name="T2" fmla="*/ 135 w 136"/>
                <a:gd name="T3" fmla="*/ 43 h 108"/>
                <a:gd name="T4" fmla="*/ 127 w 136"/>
                <a:gd name="T5" fmla="*/ 107 h 108"/>
                <a:gd name="T6" fmla="*/ 0 w 136"/>
                <a:gd name="T7" fmla="*/ 21 h 108"/>
                <a:gd name="T8" fmla="*/ 0 w 136"/>
                <a:gd name="T9" fmla="*/ 0 h 108"/>
                <a:gd name="T10" fmla="*/ 0 60000 65536"/>
                <a:gd name="T11" fmla="*/ 0 60000 65536"/>
                <a:gd name="T12" fmla="*/ 0 60000 65536"/>
                <a:gd name="T13" fmla="*/ 0 60000 65536"/>
                <a:gd name="T14" fmla="*/ 0 60000 65536"/>
                <a:gd name="T15" fmla="*/ 0 w 136"/>
                <a:gd name="T16" fmla="*/ 0 h 108"/>
                <a:gd name="T17" fmla="*/ 136 w 136"/>
                <a:gd name="T18" fmla="*/ 108 h 108"/>
              </a:gdLst>
              <a:ahLst/>
              <a:cxnLst>
                <a:cxn ang="T10">
                  <a:pos x="T0" y="T1"/>
                </a:cxn>
                <a:cxn ang="T11">
                  <a:pos x="T2" y="T3"/>
                </a:cxn>
                <a:cxn ang="T12">
                  <a:pos x="T4" y="T5"/>
                </a:cxn>
                <a:cxn ang="T13">
                  <a:pos x="T6" y="T7"/>
                </a:cxn>
                <a:cxn ang="T14">
                  <a:pos x="T8" y="T9"/>
                </a:cxn>
              </a:cxnLst>
              <a:rect l="T15" t="T16" r="T17" b="T18"/>
              <a:pathLst>
                <a:path w="136" h="108">
                  <a:moveTo>
                    <a:pt x="0" y="0"/>
                  </a:moveTo>
                  <a:lnTo>
                    <a:pt x="135" y="43"/>
                  </a:lnTo>
                  <a:lnTo>
                    <a:pt x="127" y="107"/>
                  </a:lnTo>
                  <a:lnTo>
                    <a:pt x="0" y="21"/>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74" name="Group 40"/>
            <p:cNvGrpSpPr>
              <a:grpSpLocks/>
            </p:cNvGrpSpPr>
            <p:nvPr/>
          </p:nvGrpSpPr>
          <p:grpSpPr bwMode="auto">
            <a:xfrm>
              <a:off x="5053" y="3264"/>
              <a:ext cx="46" cy="58"/>
              <a:chOff x="5053" y="3264"/>
              <a:chExt cx="46" cy="58"/>
            </a:xfrm>
          </p:grpSpPr>
          <p:sp>
            <p:nvSpPr>
              <p:cNvPr id="12379" name="AutoShape 41"/>
              <p:cNvSpPr>
                <a:spLocks noChangeArrowheads="1"/>
              </p:cNvSpPr>
              <p:nvPr/>
            </p:nvSpPr>
            <p:spPr bwMode="auto">
              <a:xfrm>
                <a:off x="5053" y="3278"/>
                <a:ext cx="8" cy="43"/>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80" name="Freeform 42"/>
              <p:cNvSpPr>
                <a:spLocks/>
              </p:cNvSpPr>
              <p:nvPr/>
            </p:nvSpPr>
            <p:spPr bwMode="auto">
              <a:xfrm>
                <a:off x="5053" y="3278"/>
                <a:ext cx="17" cy="44"/>
              </a:xfrm>
              <a:custGeom>
                <a:avLst/>
                <a:gdLst>
                  <a:gd name="T0" fmla="*/ 0 w 17"/>
                  <a:gd name="T1" fmla="*/ 0 h 44"/>
                  <a:gd name="T2" fmla="*/ 0 w 17"/>
                  <a:gd name="T3" fmla="*/ 0 h 44"/>
                  <a:gd name="T4" fmla="*/ 16 w 17"/>
                  <a:gd name="T5" fmla="*/ 0 h 44"/>
                  <a:gd name="T6" fmla="*/ 16 w 17"/>
                  <a:gd name="T7" fmla="*/ 0 h 44"/>
                  <a:gd name="T8" fmla="*/ 16 w 17"/>
                  <a:gd name="T9" fmla="*/ 0 h 44"/>
                  <a:gd name="T10" fmla="*/ 16 w 17"/>
                  <a:gd name="T11" fmla="*/ 0 h 44"/>
                  <a:gd name="T12" fmla="*/ 16 w 17"/>
                  <a:gd name="T13" fmla="*/ 35 h 44"/>
                  <a:gd name="T14" fmla="*/ 16 w 17"/>
                  <a:gd name="T15" fmla="*/ 43 h 44"/>
                  <a:gd name="T16" fmla="*/ 0 w 17"/>
                  <a:gd name="T17" fmla="*/ 43 h 44"/>
                  <a:gd name="T18" fmla="*/ 0 w 17"/>
                  <a:gd name="T19" fmla="*/ 43 h 44"/>
                  <a:gd name="T20" fmla="*/ 0 w 17"/>
                  <a:gd name="T21" fmla="*/ 43 h 44"/>
                  <a:gd name="T22" fmla="*/ 0 w 17"/>
                  <a:gd name="T23" fmla="*/ 35 h 44"/>
                  <a:gd name="T24" fmla="*/ 0 w 17"/>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4"/>
                  <a:gd name="T41" fmla="*/ 17 w 17"/>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4">
                    <a:moveTo>
                      <a:pt x="0" y="0"/>
                    </a:moveTo>
                    <a:lnTo>
                      <a:pt x="0" y="0"/>
                    </a:lnTo>
                    <a:lnTo>
                      <a:pt x="16" y="0"/>
                    </a:lnTo>
                    <a:lnTo>
                      <a:pt x="16" y="35"/>
                    </a:lnTo>
                    <a:lnTo>
                      <a:pt x="16" y="43"/>
                    </a:lnTo>
                    <a:lnTo>
                      <a:pt x="0" y="43"/>
                    </a:lnTo>
                    <a:lnTo>
                      <a:pt x="0" y="35"/>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81" name="AutoShape 43"/>
              <p:cNvSpPr>
                <a:spLocks noChangeArrowheads="1"/>
              </p:cNvSpPr>
              <p:nvPr/>
            </p:nvSpPr>
            <p:spPr bwMode="auto">
              <a:xfrm>
                <a:off x="5082" y="3264"/>
                <a:ext cx="7" cy="42"/>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82" name="Freeform 44"/>
              <p:cNvSpPr>
                <a:spLocks/>
              </p:cNvSpPr>
              <p:nvPr/>
            </p:nvSpPr>
            <p:spPr bwMode="auto">
              <a:xfrm>
                <a:off x="5082" y="3264"/>
                <a:ext cx="17" cy="43"/>
              </a:xfrm>
              <a:custGeom>
                <a:avLst/>
                <a:gdLst>
                  <a:gd name="T0" fmla="*/ 0 w 17"/>
                  <a:gd name="T1" fmla="*/ 0 h 43"/>
                  <a:gd name="T2" fmla="*/ 0 w 17"/>
                  <a:gd name="T3" fmla="*/ 0 h 43"/>
                  <a:gd name="T4" fmla="*/ 8 w 17"/>
                  <a:gd name="T5" fmla="*/ 0 h 43"/>
                  <a:gd name="T6" fmla="*/ 8 w 17"/>
                  <a:gd name="T7" fmla="*/ 0 h 43"/>
                  <a:gd name="T8" fmla="*/ 8 w 17"/>
                  <a:gd name="T9" fmla="*/ 0 h 43"/>
                  <a:gd name="T10" fmla="*/ 16 w 17"/>
                  <a:gd name="T11" fmla="*/ 0 h 43"/>
                  <a:gd name="T12" fmla="*/ 8 w 17"/>
                  <a:gd name="T13" fmla="*/ 35 h 43"/>
                  <a:gd name="T14" fmla="*/ 8 w 17"/>
                  <a:gd name="T15" fmla="*/ 42 h 43"/>
                  <a:gd name="T16" fmla="*/ 8 w 17"/>
                  <a:gd name="T17" fmla="*/ 42 h 43"/>
                  <a:gd name="T18" fmla="*/ 8 w 17"/>
                  <a:gd name="T19" fmla="*/ 42 h 43"/>
                  <a:gd name="T20" fmla="*/ 0 w 17"/>
                  <a:gd name="T21" fmla="*/ 42 h 43"/>
                  <a:gd name="T22" fmla="*/ 0 w 17"/>
                  <a:gd name="T23" fmla="*/ 35 h 43"/>
                  <a:gd name="T24" fmla="*/ 0 w 17"/>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3"/>
                  <a:gd name="T41" fmla="*/ 17 w 17"/>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3">
                    <a:moveTo>
                      <a:pt x="0" y="0"/>
                    </a:moveTo>
                    <a:lnTo>
                      <a:pt x="0" y="0"/>
                    </a:lnTo>
                    <a:lnTo>
                      <a:pt x="8" y="0"/>
                    </a:lnTo>
                    <a:lnTo>
                      <a:pt x="16" y="0"/>
                    </a:lnTo>
                    <a:lnTo>
                      <a:pt x="8" y="35"/>
                    </a:lnTo>
                    <a:lnTo>
                      <a:pt x="8" y="42"/>
                    </a:lnTo>
                    <a:lnTo>
                      <a:pt x="0" y="42"/>
                    </a:lnTo>
                    <a:lnTo>
                      <a:pt x="0" y="35"/>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75" name="Freeform 45"/>
            <p:cNvSpPr>
              <a:spLocks/>
            </p:cNvSpPr>
            <p:nvPr/>
          </p:nvSpPr>
          <p:spPr bwMode="auto">
            <a:xfrm>
              <a:off x="5004" y="3235"/>
              <a:ext cx="136" cy="94"/>
            </a:xfrm>
            <a:custGeom>
              <a:avLst/>
              <a:gdLst>
                <a:gd name="T0" fmla="*/ 135 w 136"/>
                <a:gd name="T1" fmla="*/ 0 h 94"/>
                <a:gd name="T2" fmla="*/ 0 w 136"/>
                <a:gd name="T3" fmla="*/ 29 h 94"/>
                <a:gd name="T4" fmla="*/ 0 w 136"/>
                <a:gd name="T5" fmla="*/ 93 h 94"/>
                <a:gd name="T6" fmla="*/ 135 w 136"/>
                <a:gd name="T7" fmla="*/ 22 h 94"/>
                <a:gd name="T8" fmla="*/ 135 w 136"/>
                <a:gd name="T9" fmla="*/ 0 h 94"/>
                <a:gd name="T10" fmla="*/ 0 60000 65536"/>
                <a:gd name="T11" fmla="*/ 0 60000 65536"/>
                <a:gd name="T12" fmla="*/ 0 60000 65536"/>
                <a:gd name="T13" fmla="*/ 0 60000 65536"/>
                <a:gd name="T14" fmla="*/ 0 60000 65536"/>
                <a:gd name="T15" fmla="*/ 0 w 136"/>
                <a:gd name="T16" fmla="*/ 0 h 94"/>
                <a:gd name="T17" fmla="*/ 136 w 136"/>
                <a:gd name="T18" fmla="*/ 94 h 94"/>
              </a:gdLst>
              <a:ahLst/>
              <a:cxnLst>
                <a:cxn ang="T10">
                  <a:pos x="T0" y="T1"/>
                </a:cxn>
                <a:cxn ang="T11">
                  <a:pos x="T2" y="T3"/>
                </a:cxn>
                <a:cxn ang="T12">
                  <a:pos x="T4" y="T5"/>
                </a:cxn>
                <a:cxn ang="T13">
                  <a:pos x="T6" y="T7"/>
                </a:cxn>
                <a:cxn ang="T14">
                  <a:pos x="T8" y="T9"/>
                </a:cxn>
              </a:cxnLst>
              <a:rect l="T15" t="T16" r="T17" b="T18"/>
              <a:pathLst>
                <a:path w="136" h="94">
                  <a:moveTo>
                    <a:pt x="135" y="0"/>
                  </a:moveTo>
                  <a:lnTo>
                    <a:pt x="0" y="29"/>
                  </a:lnTo>
                  <a:lnTo>
                    <a:pt x="0" y="93"/>
                  </a:lnTo>
                  <a:lnTo>
                    <a:pt x="135" y="22"/>
                  </a:lnTo>
                  <a:lnTo>
                    <a:pt x="135"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76" name="Group 46"/>
            <p:cNvGrpSpPr>
              <a:grpSpLocks/>
            </p:cNvGrpSpPr>
            <p:nvPr/>
          </p:nvGrpSpPr>
          <p:grpSpPr bwMode="auto">
            <a:xfrm>
              <a:off x="4954" y="3100"/>
              <a:ext cx="100" cy="65"/>
              <a:chOff x="4954" y="3100"/>
              <a:chExt cx="100" cy="65"/>
            </a:xfrm>
          </p:grpSpPr>
          <p:sp>
            <p:nvSpPr>
              <p:cNvPr id="12377" name="Freeform 47"/>
              <p:cNvSpPr>
                <a:spLocks/>
              </p:cNvSpPr>
              <p:nvPr/>
            </p:nvSpPr>
            <p:spPr bwMode="auto">
              <a:xfrm>
                <a:off x="4954" y="3100"/>
                <a:ext cx="51" cy="65"/>
              </a:xfrm>
              <a:custGeom>
                <a:avLst/>
                <a:gdLst>
                  <a:gd name="T0" fmla="*/ 0 w 51"/>
                  <a:gd name="T1" fmla="*/ 0 h 65"/>
                  <a:gd name="T2" fmla="*/ 50 w 51"/>
                  <a:gd name="T3" fmla="*/ 22 h 65"/>
                  <a:gd name="T4" fmla="*/ 50 w 51"/>
                  <a:gd name="T5" fmla="*/ 64 h 65"/>
                  <a:gd name="T6" fmla="*/ 0 w 51"/>
                  <a:gd name="T7" fmla="*/ 14 h 65"/>
                  <a:gd name="T8" fmla="*/ 0 w 51"/>
                  <a:gd name="T9" fmla="*/ 0 h 65"/>
                  <a:gd name="T10" fmla="*/ 0 60000 65536"/>
                  <a:gd name="T11" fmla="*/ 0 60000 65536"/>
                  <a:gd name="T12" fmla="*/ 0 60000 65536"/>
                  <a:gd name="T13" fmla="*/ 0 60000 65536"/>
                  <a:gd name="T14" fmla="*/ 0 60000 65536"/>
                  <a:gd name="T15" fmla="*/ 0 w 51"/>
                  <a:gd name="T16" fmla="*/ 0 h 65"/>
                  <a:gd name="T17" fmla="*/ 51 w 51"/>
                  <a:gd name="T18" fmla="*/ 65 h 65"/>
                </a:gdLst>
                <a:ahLst/>
                <a:cxnLst>
                  <a:cxn ang="T10">
                    <a:pos x="T0" y="T1"/>
                  </a:cxn>
                  <a:cxn ang="T11">
                    <a:pos x="T2" y="T3"/>
                  </a:cxn>
                  <a:cxn ang="T12">
                    <a:pos x="T4" y="T5"/>
                  </a:cxn>
                  <a:cxn ang="T13">
                    <a:pos x="T6" y="T7"/>
                  </a:cxn>
                  <a:cxn ang="T14">
                    <a:pos x="T8" y="T9"/>
                  </a:cxn>
                </a:cxnLst>
                <a:rect l="T15" t="T16" r="T17" b="T18"/>
                <a:pathLst>
                  <a:path w="51" h="65">
                    <a:moveTo>
                      <a:pt x="0" y="0"/>
                    </a:moveTo>
                    <a:lnTo>
                      <a:pt x="50" y="22"/>
                    </a:lnTo>
                    <a:lnTo>
                      <a:pt x="50" y="64"/>
                    </a:lnTo>
                    <a:lnTo>
                      <a:pt x="0" y="14"/>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78" name="Freeform 48"/>
              <p:cNvSpPr>
                <a:spLocks/>
              </p:cNvSpPr>
              <p:nvPr/>
            </p:nvSpPr>
            <p:spPr bwMode="auto">
              <a:xfrm>
                <a:off x="5004" y="3107"/>
                <a:ext cx="50" cy="58"/>
              </a:xfrm>
              <a:custGeom>
                <a:avLst/>
                <a:gdLst>
                  <a:gd name="T0" fmla="*/ 49 w 50"/>
                  <a:gd name="T1" fmla="*/ 0 h 58"/>
                  <a:gd name="T2" fmla="*/ 0 w 50"/>
                  <a:gd name="T3" fmla="*/ 15 h 58"/>
                  <a:gd name="T4" fmla="*/ 0 w 50"/>
                  <a:gd name="T5" fmla="*/ 57 h 58"/>
                  <a:gd name="T6" fmla="*/ 49 w 50"/>
                  <a:gd name="T7" fmla="*/ 7 h 58"/>
                  <a:gd name="T8" fmla="*/ 49 w 50"/>
                  <a:gd name="T9" fmla="*/ 0 h 58"/>
                  <a:gd name="T10" fmla="*/ 0 60000 65536"/>
                  <a:gd name="T11" fmla="*/ 0 60000 65536"/>
                  <a:gd name="T12" fmla="*/ 0 60000 65536"/>
                  <a:gd name="T13" fmla="*/ 0 60000 65536"/>
                  <a:gd name="T14" fmla="*/ 0 60000 65536"/>
                  <a:gd name="T15" fmla="*/ 0 w 50"/>
                  <a:gd name="T16" fmla="*/ 0 h 58"/>
                  <a:gd name="T17" fmla="*/ 50 w 50"/>
                  <a:gd name="T18" fmla="*/ 58 h 58"/>
                </a:gdLst>
                <a:ahLst/>
                <a:cxnLst>
                  <a:cxn ang="T10">
                    <a:pos x="T0" y="T1"/>
                  </a:cxn>
                  <a:cxn ang="T11">
                    <a:pos x="T2" y="T3"/>
                  </a:cxn>
                  <a:cxn ang="T12">
                    <a:pos x="T4" y="T5"/>
                  </a:cxn>
                  <a:cxn ang="T13">
                    <a:pos x="T6" y="T7"/>
                  </a:cxn>
                  <a:cxn ang="T14">
                    <a:pos x="T8" y="T9"/>
                  </a:cxn>
                </a:cxnLst>
                <a:rect l="T15" t="T16" r="T17" b="T18"/>
                <a:pathLst>
                  <a:path w="50" h="58">
                    <a:moveTo>
                      <a:pt x="49" y="0"/>
                    </a:moveTo>
                    <a:lnTo>
                      <a:pt x="0" y="15"/>
                    </a:lnTo>
                    <a:lnTo>
                      <a:pt x="0" y="57"/>
                    </a:lnTo>
                    <a:lnTo>
                      <a:pt x="49" y="7"/>
                    </a:lnTo>
                    <a:lnTo>
                      <a:pt x="49"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8" name="Group 49"/>
          <p:cNvGrpSpPr>
            <a:grpSpLocks/>
          </p:cNvGrpSpPr>
          <p:nvPr/>
        </p:nvGrpSpPr>
        <p:grpSpPr bwMode="auto">
          <a:xfrm>
            <a:off x="6269038" y="3174786"/>
            <a:ext cx="458787" cy="536575"/>
            <a:chOff x="3077" y="2183"/>
            <a:chExt cx="278" cy="342"/>
          </a:xfrm>
        </p:grpSpPr>
        <p:sp>
          <p:nvSpPr>
            <p:cNvPr id="12353" name="Arc 50"/>
            <p:cNvSpPr>
              <a:spLocks/>
            </p:cNvSpPr>
            <p:nvPr/>
          </p:nvSpPr>
          <p:spPr bwMode="auto">
            <a:xfrm>
              <a:off x="3199" y="2398"/>
              <a:ext cx="18" cy="126"/>
            </a:xfrm>
            <a:custGeom>
              <a:avLst/>
              <a:gdLst>
                <a:gd name="T0" fmla="*/ 0 w 21600"/>
                <a:gd name="T1" fmla="*/ 0 h 21812"/>
                <a:gd name="T2" fmla="*/ 0 w 21600"/>
                <a:gd name="T3" fmla="*/ 0 h 21812"/>
                <a:gd name="T4" fmla="*/ 0 w 21600"/>
                <a:gd name="T5" fmla="*/ 0 h 21812"/>
                <a:gd name="T6" fmla="*/ 0 60000 65536"/>
                <a:gd name="T7" fmla="*/ 0 60000 65536"/>
                <a:gd name="T8" fmla="*/ 0 60000 65536"/>
                <a:gd name="T9" fmla="*/ 0 w 21600"/>
                <a:gd name="T10" fmla="*/ 0 h 21812"/>
                <a:gd name="T11" fmla="*/ 21600 w 21600"/>
                <a:gd name="T12" fmla="*/ 21812 h 21812"/>
              </a:gdLst>
              <a:ahLst/>
              <a:cxnLst>
                <a:cxn ang="T6">
                  <a:pos x="T0" y="T1"/>
                </a:cxn>
                <a:cxn ang="T7">
                  <a:pos x="T2" y="T3"/>
                </a:cxn>
                <a:cxn ang="T8">
                  <a:pos x="T4" y="T5"/>
                </a:cxn>
              </a:cxnLst>
              <a:rect l="T9" t="T10" r="T11" b="T12"/>
              <a:pathLst>
                <a:path w="21600" h="21812" fill="none" extrusionOk="0">
                  <a:moveTo>
                    <a:pt x="19186" y="21811"/>
                  </a:moveTo>
                  <a:cubicBezTo>
                    <a:pt x="8259" y="20582"/>
                    <a:pt x="0" y="11342"/>
                    <a:pt x="0" y="347"/>
                  </a:cubicBezTo>
                  <a:cubicBezTo>
                    <a:pt x="-1" y="231"/>
                    <a:pt x="0" y="115"/>
                    <a:pt x="2" y="-1"/>
                  </a:cubicBezTo>
                </a:path>
                <a:path w="21600" h="21812" stroke="0" extrusionOk="0">
                  <a:moveTo>
                    <a:pt x="19186" y="21811"/>
                  </a:moveTo>
                  <a:cubicBezTo>
                    <a:pt x="8259" y="20582"/>
                    <a:pt x="0" y="11342"/>
                    <a:pt x="0" y="347"/>
                  </a:cubicBezTo>
                  <a:cubicBezTo>
                    <a:pt x="-1" y="231"/>
                    <a:pt x="0" y="115"/>
                    <a:pt x="2" y="-1"/>
                  </a:cubicBezTo>
                  <a:lnTo>
                    <a:pt x="21600" y="347"/>
                  </a:lnTo>
                  <a:close/>
                </a:path>
              </a:pathLst>
            </a:custGeom>
            <a:solidFill>
              <a:srgbClr val="4320C4"/>
            </a:solidFill>
            <a:ln w="9525" cap="rnd">
              <a:solidFill>
                <a:srgbClr val="4320C4"/>
              </a:solidFill>
              <a:round/>
              <a:headEnd/>
              <a:tailEnd/>
            </a:ln>
          </p:spPr>
          <p:txBody>
            <a:bodyPr wrap="none" anchor="ctr"/>
            <a:lstStyle/>
            <a:p>
              <a:endParaRPr lang="en-US"/>
            </a:p>
          </p:txBody>
        </p:sp>
        <p:sp>
          <p:nvSpPr>
            <p:cNvPr id="12354" name="Arc 51"/>
            <p:cNvSpPr>
              <a:spLocks/>
            </p:cNvSpPr>
            <p:nvPr/>
          </p:nvSpPr>
          <p:spPr bwMode="auto">
            <a:xfrm>
              <a:off x="3214" y="2398"/>
              <a:ext cx="20" cy="127"/>
            </a:xfrm>
            <a:custGeom>
              <a:avLst/>
              <a:gdLst>
                <a:gd name="T0" fmla="*/ 0 w 24014"/>
                <a:gd name="T1" fmla="*/ 0 h 21967"/>
                <a:gd name="T2" fmla="*/ 0 w 24014"/>
                <a:gd name="T3" fmla="*/ 0 h 21967"/>
                <a:gd name="T4" fmla="*/ 0 w 24014"/>
                <a:gd name="T5" fmla="*/ 0 h 21967"/>
                <a:gd name="T6" fmla="*/ 0 60000 65536"/>
                <a:gd name="T7" fmla="*/ 0 60000 65536"/>
                <a:gd name="T8" fmla="*/ 0 60000 65536"/>
                <a:gd name="T9" fmla="*/ 0 w 24014"/>
                <a:gd name="T10" fmla="*/ 0 h 21967"/>
                <a:gd name="T11" fmla="*/ 24014 w 24014"/>
                <a:gd name="T12" fmla="*/ 21967 h 21967"/>
              </a:gdLst>
              <a:ahLst/>
              <a:cxnLst>
                <a:cxn ang="T6">
                  <a:pos x="T0" y="T1"/>
                </a:cxn>
                <a:cxn ang="T7">
                  <a:pos x="T2" y="T3"/>
                </a:cxn>
                <a:cxn ang="T8">
                  <a:pos x="T4" y="T5"/>
                </a:cxn>
              </a:cxnLst>
              <a:rect l="T9" t="T10" r="T11" b="T12"/>
              <a:pathLst>
                <a:path w="24014" h="21967" fill="none" extrusionOk="0">
                  <a:moveTo>
                    <a:pt x="24010" y="0"/>
                  </a:moveTo>
                  <a:cubicBezTo>
                    <a:pt x="24012" y="122"/>
                    <a:pt x="24014" y="244"/>
                    <a:pt x="24014" y="367"/>
                  </a:cubicBezTo>
                  <a:cubicBezTo>
                    <a:pt x="24014" y="12296"/>
                    <a:pt x="14343" y="21967"/>
                    <a:pt x="2414" y="21967"/>
                  </a:cubicBezTo>
                  <a:cubicBezTo>
                    <a:pt x="1607" y="21967"/>
                    <a:pt x="801" y="21921"/>
                    <a:pt x="0" y="21831"/>
                  </a:cubicBezTo>
                </a:path>
                <a:path w="24014" h="21967" stroke="0" extrusionOk="0">
                  <a:moveTo>
                    <a:pt x="24010" y="0"/>
                  </a:moveTo>
                  <a:cubicBezTo>
                    <a:pt x="24012" y="122"/>
                    <a:pt x="24014" y="244"/>
                    <a:pt x="24014" y="367"/>
                  </a:cubicBezTo>
                  <a:cubicBezTo>
                    <a:pt x="24014" y="12296"/>
                    <a:pt x="14343" y="21967"/>
                    <a:pt x="2414" y="21967"/>
                  </a:cubicBezTo>
                  <a:cubicBezTo>
                    <a:pt x="1607" y="21967"/>
                    <a:pt x="801" y="21921"/>
                    <a:pt x="0" y="21831"/>
                  </a:cubicBezTo>
                  <a:lnTo>
                    <a:pt x="2414" y="367"/>
                  </a:lnTo>
                  <a:close/>
                </a:path>
              </a:pathLst>
            </a:custGeom>
            <a:solidFill>
              <a:srgbClr val="4320C4"/>
            </a:solidFill>
            <a:ln w="9525" cap="rnd">
              <a:solidFill>
                <a:srgbClr val="4320C4"/>
              </a:solidFill>
              <a:round/>
              <a:headEnd/>
              <a:tailEnd/>
            </a:ln>
          </p:spPr>
          <p:txBody>
            <a:bodyPr wrap="none" anchor="ctr"/>
            <a:lstStyle/>
            <a:p>
              <a:endParaRPr lang="en-US"/>
            </a:p>
          </p:txBody>
        </p:sp>
        <p:sp>
          <p:nvSpPr>
            <p:cNvPr id="12355" name="Freeform 52"/>
            <p:cNvSpPr>
              <a:spLocks/>
            </p:cNvSpPr>
            <p:nvPr/>
          </p:nvSpPr>
          <p:spPr bwMode="auto">
            <a:xfrm>
              <a:off x="3205" y="2204"/>
              <a:ext cx="30" cy="200"/>
            </a:xfrm>
            <a:custGeom>
              <a:avLst/>
              <a:gdLst>
                <a:gd name="T0" fmla="*/ 0 w 30"/>
                <a:gd name="T1" fmla="*/ 199 h 200"/>
                <a:gd name="T2" fmla="*/ 7 w 30"/>
                <a:gd name="T3" fmla="*/ 0 h 200"/>
                <a:gd name="T4" fmla="*/ 14 w 30"/>
                <a:gd name="T5" fmla="*/ 0 h 200"/>
                <a:gd name="T6" fmla="*/ 29 w 30"/>
                <a:gd name="T7" fmla="*/ 199 h 200"/>
                <a:gd name="T8" fmla="*/ 0 w 30"/>
                <a:gd name="T9" fmla="*/ 199 h 200"/>
                <a:gd name="T10" fmla="*/ 0 60000 65536"/>
                <a:gd name="T11" fmla="*/ 0 60000 65536"/>
                <a:gd name="T12" fmla="*/ 0 60000 65536"/>
                <a:gd name="T13" fmla="*/ 0 60000 65536"/>
                <a:gd name="T14" fmla="*/ 0 60000 65536"/>
                <a:gd name="T15" fmla="*/ 0 w 30"/>
                <a:gd name="T16" fmla="*/ 0 h 200"/>
                <a:gd name="T17" fmla="*/ 30 w 30"/>
                <a:gd name="T18" fmla="*/ 200 h 200"/>
              </a:gdLst>
              <a:ahLst/>
              <a:cxnLst>
                <a:cxn ang="T10">
                  <a:pos x="T0" y="T1"/>
                </a:cxn>
                <a:cxn ang="T11">
                  <a:pos x="T2" y="T3"/>
                </a:cxn>
                <a:cxn ang="T12">
                  <a:pos x="T4" y="T5"/>
                </a:cxn>
                <a:cxn ang="T13">
                  <a:pos x="T6" y="T7"/>
                </a:cxn>
                <a:cxn ang="T14">
                  <a:pos x="T8" y="T9"/>
                </a:cxn>
              </a:cxnLst>
              <a:rect l="T15" t="T16" r="T17" b="T18"/>
              <a:pathLst>
                <a:path w="30" h="200">
                  <a:moveTo>
                    <a:pt x="0" y="199"/>
                  </a:moveTo>
                  <a:lnTo>
                    <a:pt x="7" y="0"/>
                  </a:lnTo>
                  <a:lnTo>
                    <a:pt x="14" y="0"/>
                  </a:lnTo>
                  <a:lnTo>
                    <a:pt x="29" y="199"/>
                  </a:lnTo>
                  <a:lnTo>
                    <a:pt x="0" y="199"/>
                  </a:lnTo>
                </a:path>
              </a:pathLst>
            </a:custGeom>
            <a:solidFill>
              <a:srgbClr val="4320C4"/>
            </a:solidFill>
            <a:ln w="9525" cap="rnd">
              <a:solidFill>
                <a:srgbClr val="4320C4"/>
              </a:solidFill>
              <a:round/>
              <a:headEnd/>
              <a:tailEnd/>
            </a:ln>
          </p:spPr>
          <p:txBody>
            <a:bodyPr/>
            <a:lstStyle/>
            <a:p>
              <a:endParaRPr lang="en-US"/>
            </a:p>
          </p:txBody>
        </p:sp>
        <p:grpSp>
          <p:nvGrpSpPr>
            <p:cNvPr id="12356" name="Group 53"/>
            <p:cNvGrpSpPr>
              <a:grpSpLocks/>
            </p:cNvGrpSpPr>
            <p:nvPr/>
          </p:nvGrpSpPr>
          <p:grpSpPr bwMode="auto">
            <a:xfrm>
              <a:off x="3120" y="2332"/>
              <a:ext cx="42" cy="64"/>
              <a:chOff x="3120" y="2332"/>
              <a:chExt cx="42" cy="64"/>
            </a:xfrm>
          </p:grpSpPr>
          <p:sp>
            <p:nvSpPr>
              <p:cNvPr id="12365" name="AutoShape 54"/>
              <p:cNvSpPr>
                <a:spLocks noChangeArrowheads="1"/>
              </p:cNvSpPr>
              <p:nvPr/>
            </p:nvSpPr>
            <p:spPr bwMode="auto">
              <a:xfrm>
                <a:off x="3148" y="2354"/>
                <a:ext cx="14" cy="42"/>
              </a:xfrm>
              <a:prstGeom prst="roundRect">
                <a:avLst>
                  <a:gd name="adj" fmla="val 12495"/>
                </a:avLst>
              </a:prstGeom>
              <a:solidFill>
                <a:srgbClr val="4320C4"/>
              </a:solidFill>
              <a:ln w="9525">
                <a:solidFill>
                  <a:srgbClr val="4320C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66" name="AutoShape 55"/>
              <p:cNvSpPr>
                <a:spLocks noChangeArrowheads="1"/>
              </p:cNvSpPr>
              <p:nvPr/>
            </p:nvSpPr>
            <p:spPr bwMode="auto">
              <a:xfrm>
                <a:off x="3120" y="2332"/>
                <a:ext cx="14" cy="50"/>
              </a:xfrm>
              <a:prstGeom prst="roundRect">
                <a:avLst>
                  <a:gd name="adj" fmla="val 12495"/>
                </a:avLst>
              </a:prstGeom>
              <a:solidFill>
                <a:srgbClr val="4320C4"/>
              </a:solidFill>
              <a:ln w="9525">
                <a:solidFill>
                  <a:srgbClr val="4320C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grpSp>
        <p:sp>
          <p:nvSpPr>
            <p:cNvPr id="12357" name="Freeform 56"/>
            <p:cNvSpPr>
              <a:spLocks/>
            </p:cNvSpPr>
            <p:nvPr/>
          </p:nvSpPr>
          <p:spPr bwMode="auto">
            <a:xfrm>
              <a:off x="3077" y="2304"/>
              <a:ext cx="136" cy="108"/>
            </a:xfrm>
            <a:custGeom>
              <a:avLst/>
              <a:gdLst>
                <a:gd name="T0" fmla="*/ 0 w 136"/>
                <a:gd name="T1" fmla="*/ 0 h 108"/>
                <a:gd name="T2" fmla="*/ 135 w 136"/>
                <a:gd name="T3" fmla="*/ 35 h 108"/>
                <a:gd name="T4" fmla="*/ 135 w 136"/>
                <a:gd name="T5" fmla="*/ 107 h 108"/>
                <a:gd name="T6" fmla="*/ 0 w 136"/>
                <a:gd name="T7" fmla="*/ 21 h 108"/>
                <a:gd name="T8" fmla="*/ 0 w 136"/>
                <a:gd name="T9" fmla="*/ 0 h 108"/>
                <a:gd name="T10" fmla="*/ 0 60000 65536"/>
                <a:gd name="T11" fmla="*/ 0 60000 65536"/>
                <a:gd name="T12" fmla="*/ 0 60000 65536"/>
                <a:gd name="T13" fmla="*/ 0 60000 65536"/>
                <a:gd name="T14" fmla="*/ 0 60000 65536"/>
                <a:gd name="T15" fmla="*/ 0 w 136"/>
                <a:gd name="T16" fmla="*/ 0 h 108"/>
                <a:gd name="T17" fmla="*/ 136 w 136"/>
                <a:gd name="T18" fmla="*/ 108 h 108"/>
              </a:gdLst>
              <a:ahLst/>
              <a:cxnLst>
                <a:cxn ang="T10">
                  <a:pos x="T0" y="T1"/>
                </a:cxn>
                <a:cxn ang="T11">
                  <a:pos x="T2" y="T3"/>
                </a:cxn>
                <a:cxn ang="T12">
                  <a:pos x="T4" y="T5"/>
                </a:cxn>
                <a:cxn ang="T13">
                  <a:pos x="T6" y="T7"/>
                </a:cxn>
                <a:cxn ang="T14">
                  <a:pos x="T8" y="T9"/>
                </a:cxn>
              </a:cxnLst>
              <a:rect l="T15" t="T16" r="T17" b="T18"/>
              <a:pathLst>
                <a:path w="136" h="108">
                  <a:moveTo>
                    <a:pt x="0" y="0"/>
                  </a:moveTo>
                  <a:lnTo>
                    <a:pt x="135" y="35"/>
                  </a:lnTo>
                  <a:lnTo>
                    <a:pt x="135" y="107"/>
                  </a:lnTo>
                  <a:lnTo>
                    <a:pt x="0" y="21"/>
                  </a:lnTo>
                  <a:lnTo>
                    <a:pt x="0" y="0"/>
                  </a:lnTo>
                </a:path>
              </a:pathLst>
            </a:custGeom>
            <a:solidFill>
              <a:srgbClr val="4320C4"/>
            </a:solidFill>
            <a:ln w="9525" cap="rnd">
              <a:solidFill>
                <a:srgbClr val="4320C4"/>
              </a:solidFill>
              <a:round/>
              <a:headEnd/>
              <a:tailEnd/>
            </a:ln>
          </p:spPr>
          <p:txBody>
            <a:bodyPr/>
            <a:lstStyle/>
            <a:p>
              <a:endParaRPr lang="en-US"/>
            </a:p>
          </p:txBody>
        </p:sp>
        <p:grpSp>
          <p:nvGrpSpPr>
            <p:cNvPr id="12358" name="Group 57"/>
            <p:cNvGrpSpPr>
              <a:grpSpLocks/>
            </p:cNvGrpSpPr>
            <p:nvPr/>
          </p:nvGrpSpPr>
          <p:grpSpPr bwMode="auto">
            <a:xfrm>
              <a:off x="3269" y="2332"/>
              <a:ext cx="43" cy="64"/>
              <a:chOff x="3269" y="2332"/>
              <a:chExt cx="43" cy="64"/>
            </a:xfrm>
          </p:grpSpPr>
          <p:sp>
            <p:nvSpPr>
              <p:cNvPr id="12363" name="AutoShape 58"/>
              <p:cNvSpPr>
                <a:spLocks noChangeArrowheads="1"/>
              </p:cNvSpPr>
              <p:nvPr/>
            </p:nvSpPr>
            <p:spPr bwMode="auto">
              <a:xfrm>
                <a:off x="3269" y="2354"/>
                <a:ext cx="14" cy="42"/>
              </a:xfrm>
              <a:prstGeom prst="roundRect">
                <a:avLst>
                  <a:gd name="adj" fmla="val 12495"/>
                </a:avLst>
              </a:prstGeom>
              <a:solidFill>
                <a:srgbClr val="4320C4"/>
              </a:solidFill>
              <a:ln w="9525">
                <a:solidFill>
                  <a:srgbClr val="4320C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64" name="AutoShape 59"/>
              <p:cNvSpPr>
                <a:spLocks noChangeArrowheads="1"/>
              </p:cNvSpPr>
              <p:nvPr/>
            </p:nvSpPr>
            <p:spPr bwMode="auto">
              <a:xfrm>
                <a:off x="3297" y="2332"/>
                <a:ext cx="15" cy="50"/>
              </a:xfrm>
              <a:prstGeom prst="roundRect">
                <a:avLst>
                  <a:gd name="adj" fmla="val 12495"/>
                </a:avLst>
              </a:prstGeom>
              <a:solidFill>
                <a:srgbClr val="4320C4"/>
              </a:solidFill>
              <a:ln w="9525">
                <a:solidFill>
                  <a:srgbClr val="4320C4"/>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grpSp>
        <p:sp>
          <p:nvSpPr>
            <p:cNvPr id="12359" name="Freeform 60"/>
            <p:cNvSpPr>
              <a:spLocks/>
            </p:cNvSpPr>
            <p:nvPr/>
          </p:nvSpPr>
          <p:spPr bwMode="auto">
            <a:xfrm>
              <a:off x="3219" y="2304"/>
              <a:ext cx="136" cy="108"/>
            </a:xfrm>
            <a:custGeom>
              <a:avLst/>
              <a:gdLst>
                <a:gd name="T0" fmla="*/ 135 w 136"/>
                <a:gd name="T1" fmla="*/ 0 h 108"/>
                <a:gd name="T2" fmla="*/ 0 w 136"/>
                <a:gd name="T3" fmla="*/ 35 h 108"/>
                <a:gd name="T4" fmla="*/ 0 w 136"/>
                <a:gd name="T5" fmla="*/ 107 h 108"/>
                <a:gd name="T6" fmla="*/ 135 w 136"/>
                <a:gd name="T7" fmla="*/ 21 h 108"/>
                <a:gd name="T8" fmla="*/ 135 w 136"/>
                <a:gd name="T9" fmla="*/ 0 h 108"/>
                <a:gd name="T10" fmla="*/ 0 60000 65536"/>
                <a:gd name="T11" fmla="*/ 0 60000 65536"/>
                <a:gd name="T12" fmla="*/ 0 60000 65536"/>
                <a:gd name="T13" fmla="*/ 0 60000 65536"/>
                <a:gd name="T14" fmla="*/ 0 60000 65536"/>
                <a:gd name="T15" fmla="*/ 0 w 136"/>
                <a:gd name="T16" fmla="*/ 0 h 108"/>
                <a:gd name="T17" fmla="*/ 136 w 136"/>
                <a:gd name="T18" fmla="*/ 108 h 108"/>
              </a:gdLst>
              <a:ahLst/>
              <a:cxnLst>
                <a:cxn ang="T10">
                  <a:pos x="T0" y="T1"/>
                </a:cxn>
                <a:cxn ang="T11">
                  <a:pos x="T2" y="T3"/>
                </a:cxn>
                <a:cxn ang="T12">
                  <a:pos x="T4" y="T5"/>
                </a:cxn>
                <a:cxn ang="T13">
                  <a:pos x="T6" y="T7"/>
                </a:cxn>
                <a:cxn ang="T14">
                  <a:pos x="T8" y="T9"/>
                </a:cxn>
              </a:cxnLst>
              <a:rect l="T15" t="T16" r="T17" b="T18"/>
              <a:pathLst>
                <a:path w="136" h="108">
                  <a:moveTo>
                    <a:pt x="135" y="0"/>
                  </a:moveTo>
                  <a:lnTo>
                    <a:pt x="0" y="35"/>
                  </a:lnTo>
                  <a:lnTo>
                    <a:pt x="0" y="107"/>
                  </a:lnTo>
                  <a:lnTo>
                    <a:pt x="135" y="21"/>
                  </a:lnTo>
                  <a:lnTo>
                    <a:pt x="135" y="0"/>
                  </a:lnTo>
                </a:path>
              </a:pathLst>
            </a:custGeom>
            <a:solidFill>
              <a:srgbClr val="4320C4"/>
            </a:solidFill>
            <a:ln w="9525" cap="rnd">
              <a:solidFill>
                <a:srgbClr val="4320C4"/>
              </a:solidFill>
              <a:round/>
              <a:headEnd/>
              <a:tailEnd/>
            </a:ln>
          </p:spPr>
          <p:txBody>
            <a:bodyPr/>
            <a:lstStyle/>
            <a:p>
              <a:endParaRPr lang="en-US"/>
            </a:p>
          </p:txBody>
        </p:sp>
        <p:grpSp>
          <p:nvGrpSpPr>
            <p:cNvPr id="12360" name="Group 61"/>
            <p:cNvGrpSpPr>
              <a:grpSpLocks/>
            </p:cNvGrpSpPr>
            <p:nvPr/>
          </p:nvGrpSpPr>
          <p:grpSpPr bwMode="auto">
            <a:xfrm>
              <a:off x="3170" y="2183"/>
              <a:ext cx="93" cy="58"/>
              <a:chOff x="3170" y="2183"/>
              <a:chExt cx="93" cy="58"/>
            </a:xfrm>
          </p:grpSpPr>
          <p:sp>
            <p:nvSpPr>
              <p:cNvPr id="12361" name="Freeform 62"/>
              <p:cNvSpPr>
                <a:spLocks/>
              </p:cNvSpPr>
              <p:nvPr/>
            </p:nvSpPr>
            <p:spPr bwMode="auto">
              <a:xfrm>
                <a:off x="3170" y="2183"/>
                <a:ext cx="43" cy="58"/>
              </a:xfrm>
              <a:custGeom>
                <a:avLst/>
                <a:gdLst>
                  <a:gd name="T0" fmla="*/ 0 w 43"/>
                  <a:gd name="T1" fmla="*/ 0 h 58"/>
                  <a:gd name="T2" fmla="*/ 42 w 43"/>
                  <a:gd name="T3" fmla="*/ 21 h 58"/>
                  <a:gd name="T4" fmla="*/ 42 w 43"/>
                  <a:gd name="T5" fmla="*/ 57 h 58"/>
                  <a:gd name="T6" fmla="*/ 0 w 43"/>
                  <a:gd name="T7" fmla="*/ 7 h 58"/>
                  <a:gd name="T8" fmla="*/ 0 w 43"/>
                  <a:gd name="T9" fmla="*/ 0 h 58"/>
                  <a:gd name="T10" fmla="*/ 0 60000 65536"/>
                  <a:gd name="T11" fmla="*/ 0 60000 65536"/>
                  <a:gd name="T12" fmla="*/ 0 60000 65536"/>
                  <a:gd name="T13" fmla="*/ 0 60000 65536"/>
                  <a:gd name="T14" fmla="*/ 0 60000 65536"/>
                  <a:gd name="T15" fmla="*/ 0 w 43"/>
                  <a:gd name="T16" fmla="*/ 0 h 58"/>
                  <a:gd name="T17" fmla="*/ 43 w 43"/>
                  <a:gd name="T18" fmla="*/ 58 h 58"/>
                </a:gdLst>
                <a:ahLst/>
                <a:cxnLst>
                  <a:cxn ang="T10">
                    <a:pos x="T0" y="T1"/>
                  </a:cxn>
                  <a:cxn ang="T11">
                    <a:pos x="T2" y="T3"/>
                  </a:cxn>
                  <a:cxn ang="T12">
                    <a:pos x="T4" y="T5"/>
                  </a:cxn>
                  <a:cxn ang="T13">
                    <a:pos x="T6" y="T7"/>
                  </a:cxn>
                  <a:cxn ang="T14">
                    <a:pos x="T8" y="T9"/>
                  </a:cxn>
                </a:cxnLst>
                <a:rect l="T15" t="T16" r="T17" b="T18"/>
                <a:pathLst>
                  <a:path w="43" h="58">
                    <a:moveTo>
                      <a:pt x="0" y="0"/>
                    </a:moveTo>
                    <a:lnTo>
                      <a:pt x="42" y="21"/>
                    </a:lnTo>
                    <a:lnTo>
                      <a:pt x="42" y="57"/>
                    </a:lnTo>
                    <a:lnTo>
                      <a:pt x="0" y="7"/>
                    </a:lnTo>
                    <a:lnTo>
                      <a:pt x="0" y="0"/>
                    </a:lnTo>
                  </a:path>
                </a:pathLst>
              </a:custGeom>
              <a:solidFill>
                <a:srgbClr val="4320C4"/>
              </a:solidFill>
              <a:ln w="9525" cap="rnd">
                <a:solidFill>
                  <a:srgbClr val="4320C4"/>
                </a:solidFill>
                <a:round/>
                <a:headEnd/>
                <a:tailEnd/>
              </a:ln>
            </p:spPr>
            <p:txBody>
              <a:bodyPr/>
              <a:lstStyle/>
              <a:p>
                <a:endParaRPr lang="en-US"/>
              </a:p>
            </p:txBody>
          </p:sp>
          <p:sp>
            <p:nvSpPr>
              <p:cNvPr id="12362" name="Freeform 63"/>
              <p:cNvSpPr>
                <a:spLocks/>
              </p:cNvSpPr>
              <p:nvPr/>
            </p:nvSpPr>
            <p:spPr bwMode="auto">
              <a:xfrm>
                <a:off x="3219" y="2183"/>
                <a:ext cx="44" cy="58"/>
              </a:xfrm>
              <a:custGeom>
                <a:avLst/>
                <a:gdLst>
                  <a:gd name="T0" fmla="*/ 43 w 44"/>
                  <a:gd name="T1" fmla="*/ 0 h 58"/>
                  <a:gd name="T2" fmla="*/ 0 w 44"/>
                  <a:gd name="T3" fmla="*/ 21 h 58"/>
                  <a:gd name="T4" fmla="*/ 0 w 44"/>
                  <a:gd name="T5" fmla="*/ 57 h 58"/>
                  <a:gd name="T6" fmla="*/ 43 w 44"/>
                  <a:gd name="T7" fmla="*/ 7 h 58"/>
                  <a:gd name="T8" fmla="*/ 43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3" y="0"/>
                    </a:moveTo>
                    <a:lnTo>
                      <a:pt x="0" y="21"/>
                    </a:lnTo>
                    <a:lnTo>
                      <a:pt x="0" y="57"/>
                    </a:lnTo>
                    <a:lnTo>
                      <a:pt x="43" y="7"/>
                    </a:lnTo>
                    <a:lnTo>
                      <a:pt x="43" y="0"/>
                    </a:lnTo>
                  </a:path>
                </a:pathLst>
              </a:custGeom>
              <a:solidFill>
                <a:srgbClr val="4320C4"/>
              </a:solidFill>
              <a:ln w="9525" cap="rnd">
                <a:solidFill>
                  <a:srgbClr val="4320C4"/>
                </a:solidFill>
                <a:round/>
                <a:headEnd/>
                <a:tailEnd/>
              </a:ln>
            </p:spPr>
            <p:txBody>
              <a:bodyPr/>
              <a:lstStyle/>
              <a:p>
                <a:endParaRPr lang="en-US"/>
              </a:p>
            </p:txBody>
          </p:sp>
        </p:grpSp>
      </p:grpSp>
      <p:grpSp>
        <p:nvGrpSpPr>
          <p:cNvPr id="12" name="Group 64"/>
          <p:cNvGrpSpPr>
            <a:grpSpLocks/>
          </p:cNvGrpSpPr>
          <p:nvPr/>
        </p:nvGrpSpPr>
        <p:grpSpPr bwMode="auto">
          <a:xfrm>
            <a:off x="7983538" y="771311"/>
            <a:ext cx="469900" cy="536575"/>
            <a:chOff x="4833" y="889"/>
            <a:chExt cx="285" cy="342"/>
          </a:xfrm>
        </p:grpSpPr>
        <p:sp>
          <p:nvSpPr>
            <p:cNvPr id="12333" name="Arc 65"/>
            <p:cNvSpPr>
              <a:spLocks/>
            </p:cNvSpPr>
            <p:nvPr/>
          </p:nvSpPr>
          <p:spPr bwMode="auto">
            <a:xfrm>
              <a:off x="4969" y="1110"/>
              <a:ext cx="15" cy="121"/>
            </a:xfrm>
            <a:custGeom>
              <a:avLst/>
              <a:gdLst>
                <a:gd name="T0" fmla="*/ 0 w 21600"/>
                <a:gd name="T1" fmla="*/ 0 h 21721"/>
                <a:gd name="T2" fmla="*/ 0 w 21600"/>
                <a:gd name="T3" fmla="*/ 0 h 21721"/>
                <a:gd name="T4" fmla="*/ 0 w 21600"/>
                <a:gd name="T5" fmla="*/ 0 h 21721"/>
                <a:gd name="T6" fmla="*/ 0 60000 65536"/>
                <a:gd name="T7" fmla="*/ 0 60000 65536"/>
                <a:gd name="T8" fmla="*/ 0 60000 65536"/>
                <a:gd name="T9" fmla="*/ 0 w 21600"/>
                <a:gd name="T10" fmla="*/ 0 h 21721"/>
                <a:gd name="T11" fmla="*/ 21600 w 21600"/>
                <a:gd name="T12" fmla="*/ 21721 h 21721"/>
              </a:gdLst>
              <a:ahLst/>
              <a:cxnLst>
                <a:cxn ang="T6">
                  <a:pos x="T0" y="T1"/>
                </a:cxn>
                <a:cxn ang="T7">
                  <a:pos x="T2" y="T3"/>
                </a:cxn>
                <a:cxn ang="T8">
                  <a:pos x="T4" y="T5"/>
                </a:cxn>
              </a:cxnLst>
              <a:rect l="T9" t="T10" r="T11" b="T12"/>
              <a:pathLst>
                <a:path w="21600" h="21721" fill="none" extrusionOk="0">
                  <a:moveTo>
                    <a:pt x="20107" y="21721"/>
                  </a:moveTo>
                  <a:cubicBezTo>
                    <a:pt x="8784" y="20937"/>
                    <a:pt x="0" y="11523"/>
                    <a:pt x="0" y="173"/>
                  </a:cubicBezTo>
                  <a:cubicBezTo>
                    <a:pt x="-1" y="115"/>
                    <a:pt x="0" y="57"/>
                    <a:pt x="0" y="-1"/>
                  </a:cubicBezTo>
                </a:path>
                <a:path w="21600" h="21721" stroke="0" extrusionOk="0">
                  <a:moveTo>
                    <a:pt x="20107" y="21721"/>
                  </a:moveTo>
                  <a:cubicBezTo>
                    <a:pt x="8784" y="20937"/>
                    <a:pt x="0" y="11523"/>
                    <a:pt x="0" y="173"/>
                  </a:cubicBezTo>
                  <a:cubicBezTo>
                    <a:pt x="-1" y="115"/>
                    <a:pt x="0" y="57"/>
                    <a:pt x="0" y="-1"/>
                  </a:cubicBezTo>
                  <a:lnTo>
                    <a:pt x="21600" y="173"/>
                  </a:lnTo>
                  <a:close/>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2334" name="Freeform 66"/>
            <p:cNvSpPr>
              <a:spLocks/>
            </p:cNvSpPr>
            <p:nvPr/>
          </p:nvSpPr>
          <p:spPr bwMode="auto">
            <a:xfrm>
              <a:off x="4968" y="1110"/>
              <a:ext cx="22" cy="121"/>
            </a:xfrm>
            <a:custGeom>
              <a:avLst/>
              <a:gdLst>
                <a:gd name="T0" fmla="*/ 21 w 22"/>
                <a:gd name="T1" fmla="*/ 120 h 121"/>
                <a:gd name="T2" fmla="*/ 21 w 22"/>
                <a:gd name="T3" fmla="*/ 120 h 121"/>
                <a:gd name="T4" fmla="*/ 14 w 22"/>
                <a:gd name="T5" fmla="*/ 113 h 121"/>
                <a:gd name="T6" fmla="*/ 14 w 22"/>
                <a:gd name="T7" fmla="*/ 113 h 121"/>
                <a:gd name="T8" fmla="*/ 7 w 22"/>
                <a:gd name="T9" fmla="*/ 92 h 121"/>
                <a:gd name="T10" fmla="*/ 7 w 22"/>
                <a:gd name="T11" fmla="*/ 85 h 121"/>
                <a:gd name="T12" fmla="*/ 7 w 22"/>
                <a:gd name="T13" fmla="*/ 71 h 121"/>
                <a:gd name="T14" fmla="*/ 0 w 22"/>
                <a:gd name="T15" fmla="*/ 28 h 121"/>
                <a:gd name="T16" fmla="*/ 0 w 22"/>
                <a:gd name="T17" fmla="*/ 0 h 121"/>
                <a:gd name="T18" fmla="*/ 14 w 22"/>
                <a:gd name="T19" fmla="*/ 0 h 121"/>
                <a:gd name="T20" fmla="*/ 21 w 22"/>
                <a:gd name="T21" fmla="*/ 12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21"/>
                <a:gd name="T35" fmla="*/ 22 w 22"/>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21">
                  <a:moveTo>
                    <a:pt x="21" y="120"/>
                  </a:moveTo>
                  <a:lnTo>
                    <a:pt x="21" y="120"/>
                  </a:lnTo>
                  <a:lnTo>
                    <a:pt x="14" y="113"/>
                  </a:lnTo>
                  <a:lnTo>
                    <a:pt x="7" y="92"/>
                  </a:lnTo>
                  <a:lnTo>
                    <a:pt x="7" y="85"/>
                  </a:lnTo>
                  <a:lnTo>
                    <a:pt x="7" y="71"/>
                  </a:lnTo>
                  <a:lnTo>
                    <a:pt x="0" y="28"/>
                  </a:lnTo>
                  <a:lnTo>
                    <a:pt x="0" y="0"/>
                  </a:lnTo>
                  <a:lnTo>
                    <a:pt x="14" y="0"/>
                  </a:lnTo>
                  <a:lnTo>
                    <a:pt x="21" y="12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5" name="Arc 67"/>
            <p:cNvSpPr>
              <a:spLocks/>
            </p:cNvSpPr>
            <p:nvPr/>
          </p:nvSpPr>
          <p:spPr bwMode="auto">
            <a:xfrm>
              <a:off x="4982" y="1109"/>
              <a:ext cx="16" cy="122"/>
            </a:xfrm>
            <a:custGeom>
              <a:avLst/>
              <a:gdLst>
                <a:gd name="T0" fmla="*/ 0 w 23092"/>
                <a:gd name="T1" fmla="*/ 0 h 21786"/>
                <a:gd name="T2" fmla="*/ 0 w 23092"/>
                <a:gd name="T3" fmla="*/ 0 h 21786"/>
                <a:gd name="T4" fmla="*/ 0 w 23092"/>
                <a:gd name="T5" fmla="*/ 0 h 21786"/>
                <a:gd name="T6" fmla="*/ 0 60000 65536"/>
                <a:gd name="T7" fmla="*/ 0 60000 65536"/>
                <a:gd name="T8" fmla="*/ 0 60000 65536"/>
                <a:gd name="T9" fmla="*/ 0 w 23092"/>
                <a:gd name="T10" fmla="*/ 0 h 21786"/>
                <a:gd name="T11" fmla="*/ 23092 w 23092"/>
                <a:gd name="T12" fmla="*/ 21786 h 21786"/>
              </a:gdLst>
              <a:ahLst/>
              <a:cxnLst>
                <a:cxn ang="T6">
                  <a:pos x="T0" y="T1"/>
                </a:cxn>
                <a:cxn ang="T7">
                  <a:pos x="T2" y="T3"/>
                </a:cxn>
                <a:cxn ang="T8">
                  <a:pos x="T4" y="T5"/>
                </a:cxn>
              </a:cxnLst>
              <a:rect l="T9" t="T10" r="T11" b="T12"/>
              <a:pathLst>
                <a:path w="23092" h="21786" fill="none" extrusionOk="0">
                  <a:moveTo>
                    <a:pt x="23091" y="-1"/>
                  </a:moveTo>
                  <a:cubicBezTo>
                    <a:pt x="23091" y="61"/>
                    <a:pt x="23092" y="123"/>
                    <a:pt x="23092" y="186"/>
                  </a:cubicBezTo>
                  <a:cubicBezTo>
                    <a:pt x="23092" y="12115"/>
                    <a:pt x="13421" y="21786"/>
                    <a:pt x="1492" y="21786"/>
                  </a:cubicBezTo>
                  <a:cubicBezTo>
                    <a:pt x="994" y="21786"/>
                    <a:pt x="496" y="21768"/>
                    <a:pt x="-1" y="21734"/>
                  </a:cubicBezTo>
                </a:path>
                <a:path w="23092" h="21786" stroke="0" extrusionOk="0">
                  <a:moveTo>
                    <a:pt x="23091" y="-1"/>
                  </a:moveTo>
                  <a:cubicBezTo>
                    <a:pt x="23091" y="61"/>
                    <a:pt x="23092" y="123"/>
                    <a:pt x="23092" y="186"/>
                  </a:cubicBezTo>
                  <a:cubicBezTo>
                    <a:pt x="23092" y="12115"/>
                    <a:pt x="13421" y="21786"/>
                    <a:pt x="1492" y="21786"/>
                  </a:cubicBezTo>
                  <a:cubicBezTo>
                    <a:pt x="994" y="21786"/>
                    <a:pt x="496" y="21768"/>
                    <a:pt x="-1" y="21734"/>
                  </a:cubicBezTo>
                  <a:lnTo>
                    <a:pt x="1492" y="186"/>
                  </a:lnTo>
                  <a:close/>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2336" name="Freeform 68"/>
            <p:cNvSpPr>
              <a:spLocks/>
            </p:cNvSpPr>
            <p:nvPr/>
          </p:nvSpPr>
          <p:spPr bwMode="auto">
            <a:xfrm>
              <a:off x="4982" y="1110"/>
              <a:ext cx="17" cy="121"/>
            </a:xfrm>
            <a:custGeom>
              <a:avLst/>
              <a:gdLst>
                <a:gd name="T0" fmla="*/ 16 w 17"/>
                <a:gd name="T1" fmla="*/ 0 h 121"/>
                <a:gd name="T2" fmla="*/ 16 w 17"/>
                <a:gd name="T3" fmla="*/ 28 h 121"/>
                <a:gd name="T4" fmla="*/ 16 w 17"/>
                <a:gd name="T5" fmla="*/ 71 h 121"/>
                <a:gd name="T6" fmla="*/ 16 w 17"/>
                <a:gd name="T7" fmla="*/ 85 h 121"/>
                <a:gd name="T8" fmla="*/ 16 w 17"/>
                <a:gd name="T9" fmla="*/ 92 h 121"/>
                <a:gd name="T10" fmla="*/ 16 w 17"/>
                <a:gd name="T11" fmla="*/ 106 h 121"/>
                <a:gd name="T12" fmla="*/ 16 w 17"/>
                <a:gd name="T13" fmla="*/ 113 h 121"/>
                <a:gd name="T14" fmla="*/ 7 w 17"/>
                <a:gd name="T15" fmla="*/ 120 h 121"/>
                <a:gd name="T16" fmla="*/ 7 w 17"/>
                <a:gd name="T17" fmla="*/ 120 h 121"/>
                <a:gd name="T18" fmla="*/ 0 w 17"/>
                <a:gd name="T19" fmla="*/ 0 h 121"/>
                <a:gd name="T20" fmla="*/ 16 w 17"/>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1"/>
                <a:gd name="T35" fmla="*/ 17 w 1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1">
                  <a:moveTo>
                    <a:pt x="16" y="0"/>
                  </a:moveTo>
                  <a:lnTo>
                    <a:pt x="16" y="28"/>
                  </a:lnTo>
                  <a:lnTo>
                    <a:pt x="16" y="71"/>
                  </a:lnTo>
                  <a:lnTo>
                    <a:pt x="16" y="85"/>
                  </a:lnTo>
                  <a:lnTo>
                    <a:pt x="16" y="92"/>
                  </a:lnTo>
                  <a:lnTo>
                    <a:pt x="16" y="106"/>
                  </a:lnTo>
                  <a:lnTo>
                    <a:pt x="16" y="113"/>
                  </a:lnTo>
                  <a:lnTo>
                    <a:pt x="7" y="120"/>
                  </a:lnTo>
                  <a:lnTo>
                    <a:pt x="0" y="0"/>
                  </a:lnTo>
                  <a:lnTo>
                    <a:pt x="16"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7" name="Freeform 69"/>
            <p:cNvSpPr>
              <a:spLocks/>
            </p:cNvSpPr>
            <p:nvPr/>
          </p:nvSpPr>
          <p:spPr bwMode="auto">
            <a:xfrm>
              <a:off x="4961" y="910"/>
              <a:ext cx="37" cy="201"/>
            </a:xfrm>
            <a:custGeom>
              <a:avLst/>
              <a:gdLst>
                <a:gd name="T0" fmla="*/ 7 w 37"/>
                <a:gd name="T1" fmla="*/ 200 h 201"/>
                <a:gd name="T2" fmla="*/ 0 w 37"/>
                <a:gd name="T3" fmla="*/ 0 h 201"/>
                <a:gd name="T4" fmla="*/ 7 w 37"/>
                <a:gd name="T5" fmla="*/ 0 h 201"/>
                <a:gd name="T6" fmla="*/ 36 w 37"/>
                <a:gd name="T7" fmla="*/ 200 h 201"/>
                <a:gd name="T8" fmla="*/ 7 w 37"/>
                <a:gd name="T9" fmla="*/ 200 h 201"/>
                <a:gd name="T10" fmla="*/ 0 60000 65536"/>
                <a:gd name="T11" fmla="*/ 0 60000 65536"/>
                <a:gd name="T12" fmla="*/ 0 60000 65536"/>
                <a:gd name="T13" fmla="*/ 0 60000 65536"/>
                <a:gd name="T14" fmla="*/ 0 60000 65536"/>
                <a:gd name="T15" fmla="*/ 0 w 37"/>
                <a:gd name="T16" fmla="*/ 0 h 201"/>
                <a:gd name="T17" fmla="*/ 37 w 37"/>
                <a:gd name="T18" fmla="*/ 201 h 201"/>
              </a:gdLst>
              <a:ahLst/>
              <a:cxnLst>
                <a:cxn ang="T10">
                  <a:pos x="T0" y="T1"/>
                </a:cxn>
                <a:cxn ang="T11">
                  <a:pos x="T2" y="T3"/>
                </a:cxn>
                <a:cxn ang="T12">
                  <a:pos x="T4" y="T5"/>
                </a:cxn>
                <a:cxn ang="T13">
                  <a:pos x="T6" y="T7"/>
                </a:cxn>
                <a:cxn ang="T14">
                  <a:pos x="T8" y="T9"/>
                </a:cxn>
              </a:cxnLst>
              <a:rect l="T15" t="T16" r="T17" b="T18"/>
              <a:pathLst>
                <a:path w="37" h="201">
                  <a:moveTo>
                    <a:pt x="7" y="200"/>
                  </a:moveTo>
                  <a:lnTo>
                    <a:pt x="0" y="0"/>
                  </a:lnTo>
                  <a:lnTo>
                    <a:pt x="7" y="0"/>
                  </a:lnTo>
                  <a:lnTo>
                    <a:pt x="36" y="200"/>
                  </a:lnTo>
                  <a:lnTo>
                    <a:pt x="7" y="20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38" name="Group 70"/>
            <p:cNvGrpSpPr>
              <a:grpSpLocks/>
            </p:cNvGrpSpPr>
            <p:nvPr/>
          </p:nvGrpSpPr>
          <p:grpSpPr bwMode="auto">
            <a:xfrm>
              <a:off x="4883" y="1053"/>
              <a:ext cx="45" cy="58"/>
              <a:chOff x="4883" y="1053"/>
              <a:chExt cx="45" cy="58"/>
            </a:xfrm>
          </p:grpSpPr>
          <p:sp>
            <p:nvSpPr>
              <p:cNvPr id="12349" name="AutoShape 71"/>
              <p:cNvSpPr>
                <a:spLocks noChangeArrowheads="1"/>
              </p:cNvSpPr>
              <p:nvPr/>
            </p:nvSpPr>
            <p:spPr bwMode="auto">
              <a:xfrm>
                <a:off x="4911" y="1067"/>
                <a:ext cx="15" cy="43"/>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50" name="Freeform 72"/>
              <p:cNvSpPr>
                <a:spLocks/>
              </p:cNvSpPr>
              <p:nvPr/>
            </p:nvSpPr>
            <p:spPr bwMode="auto">
              <a:xfrm>
                <a:off x="4911" y="1067"/>
                <a:ext cx="17" cy="44"/>
              </a:xfrm>
              <a:custGeom>
                <a:avLst/>
                <a:gdLst>
                  <a:gd name="T0" fmla="*/ 0 w 17"/>
                  <a:gd name="T1" fmla="*/ 0 h 44"/>
                  <a:gd name="T2" fmla="*/ 0 w 17"/>
                  <a:gd name="T3" fmla="*/ 0 h 44"/>
                  <a:gd name="T4" fmla="*/ 7 w 17"/>
                  <a:gd name="T5" fmla="*/ 0 h 44"/>
                  <a:gd name="T6" fmla="*/ 7 w 17"/>
                  <a:gd name="T7" fmla="*/ 0 h 44"/>
                  <a:gd name="T8" fmla="*/ 7 w 17"/>
                  <a:gd name="T9" fmla="*/ 0 h 44"/>
                  <a:gd name="T10" fmla="*/ 16 w 17"/>
                  <a:gd name="T11" fmla="*/ 0 h 44"/>
                  <a:gd name="T12" fmla="*/ 16 w 17"/>
                  <a:gd name="T13" fmla="*/ 43 h 44"/>
                  <a:gd name="T14" fmla="*/ 16 w 17"/>
                  <a:gd name="T15" fmla="*/ 43 h 44"/>
                  <a:gd name="T16" fmla="*/ 7 w 17"/>
                  <a:gd name="T17" fmla="*/ 43 h 44"/>
                  <a:gd name="T18" fmla="*/ 7 w 17"/>
                  <a:gd name="T19" fmla="*/ 43 h 44"/>
                  <a:gd name="T20" fmla="*/ 7 w 17"/>
                  <a:gd name="T21" fmla="*/ 43 h 44"/>
                  <a:gd name="T22" fmla="*/ 7 w 17"/>
                  <a:gd name="T23" fmla="*/ 43 h 44"/>
                  <a:gd name="T24" fmla="*/ 0 w 17"/>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4"/>
                  <a:gd name="T41" fmla="*/ 17 w 17"/>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4">
                    <a:moveTo>
                      <a:pt x="0" y="0"/>
                    </a:moveTo>
                    <a:lnTo>
                      <a:pt x="0" y="0"/>
                    </a:lnTo>
                    <a:lnTo>
                      <a:pt x="7" y="0"/>
                    </a:lnTo>
                    <a:lnTo>
                      <a:pt x="16" y="0"/>
                    </a:lnTo>
                    <a:lnTo>
                      <a:pt x="16" y="43"/>
                    </a:lnTo>
                    <a:lnTo>
                      <a:pt x="7" y="43"/>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51" name="AutoShape 73"/>
              <p:cNvSpPr>
                <a:spLocks noChangeArrowheads="1"/>
              </p:cNvSpPr>
              <p:nvPr/>
            </p:nvSpPr>
            <p:spPr bwMode="auto">
              <a:xfrm>
                <a:off x="4883" y="1053"/>
                <a:ext cx="7" cy="42"/>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52" name="Freeform 74"/>
              <p:cNvSpPr>
                <a:spLocks/>
              </p:cNvSpPr>
              <p:nvPr/>
            </p:nvSpPr>
            <p:spPr bwMode="auto">
              <a:xfrm>
                <a:off x="4883" y="1053"/>
                <a:ext cx="17" cy="43"/>
              </a:xfrm>
              <a:custGeom>
                <a:avLst/>
                <a:gdLst>
                  <a:gd name="T0" fmla="*/ 0 w 17"/>
                  <a:gd name="T1" fmla="*/ 7 h 43"/>
                  <a:gd name="T2" fmla="*/ 0 w 17"/>
                  <a:gd name="T3" fmla="*/ 0 h 43"/>
                  <a:gd name="T4" fmla="*/ 0 w 17"/>
                  <a:gd name="T5" fmla="*/ 0 h 43"/>
                  <a:gd name="T6" fmla="*/ 0 w 17"/>
                  <a:gd name="T7" fmla="*/ 0 h 43"/>
                  <a:gd name="T8" fmla="*/ 16 w 17"/>
                  <a:gd name="T9" fmla="*/ 0 h 43"/>
                  <a:gd name="T10" fmla="*/ 16 w 17"/>
                  <a:gd name="T11" fmla="*/ 0 h 43"/>
                  <a:gd name="T12" fmla="*/ 16 w 17"/>
                  <a:gd name="T13" fmla="*/ 42 h 43"/>
                  <a:gd name="T14" fmla="*/ 16 w 17"/>
                  <a:gd name="T15" fmla="*/ 42 h 43"/>
                  <a:gd name="T16" fmla="*/ 16 w 17"/>
                  <a:gd name="T17" fmla="*/ 42 h 43"/>
                  <a:gd name="T18" fmla="*/ 16 w 17"/>
                  <a:gd name="T19" fmla="*/ 42 h 43"/>
                  <a:gd name="T20" fmla="*/ 0 w 17"/>
                  <a:gd name="T21" fmla="*/ 42 h 43"/>
                  <a:gd name="T22" fmla="*/ 0 w 17"/>
                  <a:gd name="T23" fmla="*/ 42 h 43"/>
                  <a:gd name="T24" fmla="*/ 0 w 17"/>
                  <a:gd name="T25" fmla="*/ 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3"/>
                  <a:gd name="T41" fmla="*/ 17 w 17"/>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3">
                    <a:moveTo>
                      <a:pt x="0" y="7"/>
                    </a:moveTo>
                    <a:lnTo>
                      <a:pt x="0" y="0"/>
                    </a:lnTo>
                    <a:lnTo>
                      <a:pt x="16" y="0"/>
                    </a:lnTo>
                    <a:lnTo>
                      <a:pt x="16" y="42"/>
                    </a:lnTo>
                    <a:lnTo>
                      <a:pt x="0" y="42"/>
                    </a:lnTo>
                    <a:lnTo>
                      <a:pt x="0" y="7"/>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39" name="Freeform 75"/>
            <p:cNvSpPr>
              <a:spLocks/>
            </p:cNvSpPr>
            <p:nvPr/>
          </p:nvSpPr>
          <p:spPr bwMode="auto">
            <a:xfrm>
              <a:off x="4833" y="1024"/>
              <a:ext cx="143" cy="94"/>
            </a:xfrm>
            <a:custGeom>
              <a:avLst/>
              <a:gdLst>
                <a:gd name="T0" fmla="*/ 0 w 143"/>
                <a:gd name="T1" fmla="*/ 0 h 94"/>
                <a:gd name="T2" fmla="*/ 135 w 143"/>
                <a:gd name="T3" fmla="*/ 29 h 94"/>
                <a:gd name="T4" fmla="*/ 142 w 143"/>
                <a:gd name="T5" fmla="*/ 93 h 94"/>
                <a:gd name="T6" fmla="*/ 0 w 143"/>
                <a:gd name="T7" fmla="*/ 22 h 94"/>
                <a:gd name="T8" fmla="*/ 0 w 143"/>
                <a:gd name="T9" fmla="*/ 0 h 94"/>
                <a:gd name="T10" fmla="*/ 0 60000 65536"/>
                <a:gd name="T11" fmla="*/ 0 60000 65536"/>
                <a:gd name="T12" fmla="*/ 0 60000 65536"/>
                <a:gd name="T13" fmla="*/ 0 60000 65536"/>
                <a:gd name="T14" fmla="*/ 0 60000 65536"/>
                <a:gd name="T15" fmla="*/ 0 w 143"/>
                <a:gd name="T16" fmla="*/ 0 h 94"/>
                <a:gd name="T17" fmla="*/ 143 w 143"/>
                <a:gd name="T18" fmla="*/ 94 h 94"/>
              </a:gdLst>
              <a:ahLst/>
              <a:cxnLst>
                <a:cxn ang="T10">
                  <a:pos x="T0" y="T1"/>
                </a:cxn>
                <a:cxn ang="T11">
                  <a:pos x="T2" y="T3"/>
                </a:cxn>
                <a:cxn ang="T12">
                  <a:pos x="T4" y="T5"/>
                </a:cxn>
                <a:cxn ang="T13">
                  <a:pos x="T6" y="T7"/>
                </a:cxn>
                <a:cxn ang="T14">
                  <a:pos x="T8" y="T9"/>
                </a:cxn>
              </a:cxnLst>
              <a:rect l="T15" t="T16" r="T17" b="T18"/>
              <a:pathLst>
                <a:path w="143" h="94">
                  <a:moveTo>
                    <a:pt x="0" y="0"/>
                  </a:moveTo>
                  <a:lnTo>
                    <a:pt x="135" y="29"/>
                  </a:lnTo>
                  <a:lnTo>
                    <a:pt x="142" y="93"/>
                  </a:lnTo>
                  <a:lnTo>
                    <a:pt x="0" y="22"/>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40" name="Group 76"/>
            <p:cNvGrpSpPr>
              <a:grpSpLocks/>
            </p:cNvGrpSpPr>
            <p:nvPr/>
          </p:nvGrpSpPr>
          <p:grpSpPr bwMode="auto">
            <a:xfrm>
              <a:off x="5032" y="1038"/>
              <a:ext cx="46" cy="65"/>
              <a:chOff x="5032" y="1038"/>
              <a:chExt cx="46" cy="65"/>
            </a:xfrm>
          </p:grpSpPr>
          <p:sp>
            <p:nvSpPr>
              <p:cNvPr id="12345" name="AutoShape 77"/>
              <p:cNvSpPr>
                <a:spLocks noChangeArrowheads="1"/>
              </p:cNvSpPr>
              <p:nvPr/>
            </p:nvSpPr>
            <p:spPr bwMode="auto">
              <a:xfrm>
                <a:off x="5032" y="1060"/>
                <a:ext cx="7" cy="42"/>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46" name="Freeform 78"/>
              <p:cNvSpPr>
                <a:spLocks/>
              </p:cNvSpPr>
              <p:nvPr/>
            </p:nvSpPr>
            <p:spPr bwMode="auto">
              <a:xfrm>
                <a:off x="5032" y="1060"/>
                <a:ext cx="17" cy="43"/>
              </a:xfrm>
              <a:custGeom>
                <a:avLst/>
                <a:gdLst>
                  <a:gd name="T0" fmla="*/ 0 w 17"/>
                  <a:gd name="T1" fmla="*/ 0 h 43"/>
                  <a:gd name="T2" fmla="*/ 0 w 17"/>
                  <a:gd name="T3" fmla="*/ 0 h 43"/>
                  <a:gd name="T4" fmla="*/ 0 w 17"/>
                  <a:gd name="T5" fmla="*/ 0 h 43"/>
                  <a:gd name="T6" fmla="*/ 0 w 17"/>
                  <a:gd name="T7" fmla="*/ 0 h 43"/>
                  <a:gd name="T8" fmla="*/ 8 w 17"/>
                  <a:gd name="T9" fmla="*/ 0 h 43"/>
                  <a:gd name="T10" fmla="*/ 8 w 17"/>
                  <a:gd name="T11" fmla="*/ 0 h 43"/>
                  <a:gd name="T12" fmla="*/ 16 w 17"/>
                  <a:gd name="T13" fmla="*/ 35 h 43"/>
                  <a:gd name="T14" fmla="*/ 16 w 17"/>
                  <a:gd name="T15" fmla="*/ 42 h 43"/>
                  <a:gd name="T16" fmla="*/ 16 w 17"/>
                  <a:gd name="T17" fmla="*/ 42 h 43"/>
                  <a:gd name="T18" fmla="*/ 8 w 17"/>
                  <a:gd name="T19" fmla="*/ 42 h 43"/>
                  <a:gd name="T20" fmla="*/ 8 w 17"/>
                  <a:gd name="T21" fmla="*/ 42 h 43"/>
                  <a:gd name="T22" fmla="*/ 8 w 17"/>
                  <a:gd name="T23" fmla="*/ 42 h 43"/>
                  <a:gd name="T24" fmla="*/ 0 w 17"/>
                  <a:gd name="T25" fmla="*/ 42 h 43"/>
                  <a:gd name="T26" fmla="*/ 0 w 17"/>
                  <a:gd name="T27" fmla="*/ 35 h 43"/>
                  <a:gd name="T28" fmla="*/ 0 w 17"/>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43"/>
                  <a:gd name="T47" fmla="*/ 17 w 17"/>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43">
                    <a:moveTo>
                      <a:pt x="0" y="0"/>
                    </a:moveTo>
                    <a:lnTo>
                      <a:pt x="0" y="0"/>
                    </a:lnTo>
                    <a:lnTo>
                      <a:pt x="8" y="0"/>
                    </a:lnTo>
                    <a:lnTo>
                      <a:pt x="16" y="35"/>
                    </a:lnTo>
                    <a:lnTo>
                      <a:pt x="16" y="42"/>
                    </a:lnTo>
                    <a:lnTo>
                      <a:pt x="8" y="42"/>
                    </a:lnTo>
                    <a:lnTo>
                      <a:pt x="0" y="42"/>
                    </a:lnTo>
                    <a:lnTo>
                      <a:pt x="0" y="35"/>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7" name="AutoShape 79"/>
              <p:cNvSpPr>
                <a:spLocks noChangeArrowheads="1"/>
              </p:cNvSpPr>
              <p:nvPr/>
            </p:nvSpPr>
            <p:spPr bwMode="auto">
              <a:xfrm>
                <a:off x="5061" y="1038"/>
                <a:ext cx="14" cy="50"/>
              </a:xfrm>
              <a:prstGeom prst="roundRect">
                <a:avLst>
                  <a:gd name="adj" fmla="val 12495"/>
                </a:avLst>
              </a:prstGeom>
              <a:solidFill>
                <a:srgbClr val="4320C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2348" name="Freeform 80"/>
              <p:cNvSpPr>
                <a:spLocks/>
              </p:cNvSpPr>
              <p:nvPr/>
            </p:nvSpPr>
            <p:spPr bwMode="auto">
              <a:xfrm>
                <a:off x="5061" y="1038"/>
                <a:ext cx="17" cy="51"/>
              </a:xfrm>
              <a:custGeom>
                <a:avLst/>
                <a:gdLst>
                  <a:gd name="T0" fmla="*/ 0 w 17"/>
                  <a:gd name="T1" fmla="*/ 8 h 51"/>
                  <a:gd name="T2" fmla="*/ 0 w 17"/>
                  <a:gd name="T3" fmla="*/ 0 h 51"/>
                  <a:gd name="T4" fmla="*/ 8 w 17"/>
                  <a:gd name="T5" fmla="*/ 0 h 51"/>
                  <a:gd name="T6" fmla="*/ 8 w 17"/>
                  <a:gd name="T7" fmla="*/ 0 h 51"/>
                  <a:gd name="T8" fmla="*/ 8 w 17"/>
                  <a:gd name="T9" fmla="*/ 0 h 51"/>
                  <a:gd name="T10" fmla="*/ 8 w 17"/>
                  <a:gd name="T11" fmla="*/ 8 h 51"/>
                  <a:gd name="T12" fmla="*/ 16 w 17"/>
                  <a:gd name="T13" fmla="*/ 43 h 51"/>
                  <a:gd name="T14" fmla="*/ 16 w 17"/>
                  <a:gd name="T15" fmla="*/ 43 h 51"/>
                  <a:gd name="T16" fmla="*/ 8 w 17"/>
                  <a:gd name="T17" fmla="*/ 50 h 51"/>
                  <a:gd name="T18" fmla="*/ 8 w 17"/>
                  <a:gd name="T19" fmla="*/ 50 h 51"/>
                  <a:gd name="T20" fmla="*/ 8 w 17"/>
                  <a:gd name="T21" fmla="*/ 43 h 51"/>
                  <a:gd name="T22" fmla="*/ 0 w 17"/>
                  <a:gd name="T23" fmla="*/ 43 h 51"/>
                  <a:gd name="T24" fmla="*/ 0 w 17"/>
                  <a:gd name="T25" fmla="*/ 8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51"/>
                  <a:gd name="T41" fmla="*/ 17 w 17"/>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51">
                    <a:moveTo>
                      <a:pt x="0" y="8"/>
                    </a:moveTo>
                    <a:lnTo>
                      <a:pt x="0" y="0"/>
                    </a:lnTo>
                    <a:lnTo>
                      <a:pt x="8" y="0"/>
                    </a:lnTo>
                    <a:lnTo>
                      <a:pt x="8" y="8"/>
                    </a:lnTo>
                    <a:lnTo>
                      <a:pt x="16" y="43"/>
                    </a:lnTo>
                    <a:lnTo>
                      <a:pt x="8" y="50"/>
                    </a:lnTo>
                    <a:lnTo>
                      <a:pt x="8" y="43"/>
                    </a:lnTo>
                    <a:lnTo>
                      <a:pt x="0" y="43"/>
                    </a:lnTo>
                    <a:lnTo>
                      <a:pt x="0" y="8"/>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341" name="Freeform 81"/>
            <p:cNvSpPr>
              <a:spLocks/>
            </p:cNvSpPr>
            <p:nvPr/>
          </p:nvSpPr>
          <p:spPr bwMode="auto">
            <a:xfrm>
              <a:off x="4982" y="1003"/>
              <a:ext cx="136" cy="115"/>
            </a:xfrm>
            <a:custGeom>
              <a:avLst/>
              <a:gdLst>
                <a:gd name="T0" fmla="*/ 128 w 136"/>
                <a:gd name="T1" fmla="*/ 0 h 115"/>
                <a:gd name="T2" fmla="*/ 0 w 136"/>
                <a:gd name="T3" fmla="*/ 43 h 115"/>
                <a:gd name="T4" fmla="*/ 7 w 136"/>
                <a:gd name="T5" fmla="*/ 114 h 115"/>
                <a:gd name="T6" fmla="*/ 135 w 136"/>
                <a:gd name="T7" fmla="*/ 28 h 115"/>
                <a:gd name="T8" fmla="*/ 128 w 136"/>
                <a:gd name="T9" fmla="*/ 0 h 115"/>
                <a:gd name="T10" fmla="*/ 0 60000 65536"/>
                <a:gd name="T11" fmla="*/ 0 60000 65536"/>
                <a:gd name="T12" fmla="*/ 0 60000 65536"/>
                <a:gd name="T13" fmla="*/ 0 60000 65536"/>
                <a:gd name="T14" fmla="*/ 0 60000 65536"/>
                <a:gd name="T15" fmla="*/ 0 w 136"/>
                <a:gd name="T16" fmla="*/ 0 h 115"/>
                <a:gd name="T17" fmla="*/ 136 w 136"/>
                <a:gd name="T18" fmla="*/ 115 h 115"/>
              </a:gdLst>
              <a:ahLst/>
              <a:cxnLst>
                <a:cxn ang="T10">
                  <a:pos x="T0" y="T1"/>
                </a:cxn>
                <a:cxn ang="T11">
                  <a:pos x="T2" y="T3"/>
                </a:cxn>
                <a:cxn ang="T12">
                  <a:pos x="T4" y="T5"/>
                </a:cxn>
                <a:cxn ang="T13">
                  <a:pos x="T6" y="T7"/>
                </a:cxn>
                <a:cxn ang="T14">
                  <a:pos x="T8" y="T9"/>
                </a:cxn>
              </a:cxnLst>
              <a:rect l="T15" t="T16" r="T17" b="T18"/>
              <a:pathLst>
                <a:path w="136" h="115">
                  <a:moveTo>
                    <a:pt x="128" y="0"/>
                  </a:moveTo>
                  <a:lnTo>
                    <a:pt x="0" y="43"/>
                  </a:lnTo>
                  <a:lnTo>
                    <a:pt x="7" y="114"/>
                  </a:lnTo>
                  <a:lnTo>
                    <a:pt x="135" y="28"/>
                  </a:lnTo>
                  <a:lnTo>
                    <a:pt x="128"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42" name="Group 82"/>
            <p:cNvGrpSpPr>
              <a:grpSpLocks/>
            </p:cNvGrpSpPr>
            <p:nvPr/>
          </p:nvGrpSpPr>
          <p:grpSpPr bwMode="auto">
            <a:xfrm>
              <a:off x="4918" y="889"/>
              <a:ext cx="101" cy="65"/>
              <a:chOff x="4918" y="889"/>
              <a:chExt cx="101" cy="65"/>
            </a:xfrm>
          </p:grpSpPr>
          <p:sp>
            <p:nvSpPr>
              <p:cNvPr id="12343" name="Freeform 83"/>
              <p:cNvSpPr>
                <a:spLocks/>
              </p:cNvSpPr>
              <p:nvPr/>
            </p:nvSpPr>
            <p:spPr bwMode="auto">
              <a:xfrm>
                <a:off x="4918" y="896"/>
                <a:ext cx="51" cy="58"/>
              </a:xfrm>
              <a:custGeom>
                <a:avLst/>
                <a:gdLst>
                  <a:gd name="T0" fmla="*/ 0 w 51"/>
                  <a:gd name="T1" fmla="*/ 0 h 58"/>
                  <a:gd name="T2" fmla="*/ 50 w 51"/>
                  <a:gd name="T3" fmla="*/ 14 h 58"/>
                  <a:gd name="T4" fmla="*/ 50 w 51"/>
                  <a:gd name="T5" fmla="*/ 57 h 58"/>
                  <a:gd name="T6" fmla="*/ 0 w 51"/>
                  <a:gd name="T7" fmla="*/ 14 h 58"/>
                  <a:gd name="T8" fmla="*/ 0 w 51"/>
                  <a:gd name="T9" fmla="*/ 0 h 58"/>
                  <a:gd name="T10" fmla="*/ 0 60000 65536"/>
                  <a:gd name="T11" fmla="*/ 0 60000 65536"/>
                  <a:gd name="T12" fmla="*/ 0 60000 65536"/>
                  <a:gd name="T13" fmla="*/ 0 60000 65536"/>
                  <a:gd name="T14" fmla="*/ 0 60000 65536"/>
                  <a:gd name="T15" fmla="*/ 0 w 51"/>
                  <a:gd name="T16" fmla="*/ 0 h 58"/>
                  <a:gd name="T17" fmla="*/ 51 w 51"/>
                  <a:gd name="T18" fmla="*/ 58 h 58"/>
                </a:gdLst>
                <a:ahLst/>
                <a:cxnLst>
                  <a:cxn ang="T10">
                    <a:pos x="T0" y="T1"/>
                  </a:cxn>
                  <a:cxn ang="T11">
                    <a:pos x="T2" y="T3"/>
                  </a:cxn>
                  <a:cxn ang="T12">
                    <a:pos x="T4" y="T5"/>
                  </a:cxn>
                  <a:cxn ang="T13">
                    <a:pos x="T6" y="T7"/>
                  </a:cxn>
                  <a:cxn ang="T14">
                    <a:pos x="T8" y="T9"/>
                  </a:cxn>
                </a:cxnLst>
                <a:rect l="T15" t="T16" r="T17" b="T18"/>
                <a:pathLst>
                  <a:path w="51" h="58">
                    <a:moveTo>
                      <a:pt x="0" y="0"/>
                    </a:moveTo>
                    <a:lnTo>
                      <a:pt x="50" y="14"/>
                    </a:lnTo>
                    <a:lnTo>
                      <a:pt x="50" y="57"/>
                    </a:lnTo>
                    <a:lnTo>
                      <a:pt x="0" y="14"/>
                    </a:lnTo>
                    <a:lnTo>
                      <a:pt x="0"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44" name="Freeform 84"/>
              <p:cNvSpPr>
                <a:spLocks/>
              </p:cNvSpPr>
              <p:nvPr/>
            </p:nvSpPr>
            <p:spPr bwMode="auto">
              <a:xfrm>
                <a:off x="4968" y="889"/>
                <a:ext cx="51" cy="65"/>
              </a:xfrm>
              <a:custGeom>
                <a:avLst/>
                <a:gdLst>
                  <a:gd name="T0" fmla="*/ 43 w 51"/>
                  <a:gd name="T1" fmla="*/ 0 h 65"/>
                  <a:gd name="T2" fmla="*/ 0 w 51"/>
                  <a:gd name="T3" fmla="*/ 21 h 65"/>
                  <a:gd name="T4" fmla="*/ 0 w 51"/>
                  <a:gd name="T5" fmla="*/ 64 h 65"/>
                  <a:gd name="T6" fmla="*/ 50 w 51"/>
                  <a:gd name="T7" fmla="*/ 14 h 65"/>
                  <a:gd name="T8" fmla="*/ 43 w 51"/>
                  <a:gd name="T9" fmla="*/ 0 h 65"/>
                  <a:gd name="T10" fmla="*/ 0 60000 65536"/>
                  <a:gd name="T11" fmla="*/ 0 60000 65536"/>
                  <a:gd name="T12" fmla="*/ 0 60000 65536"/>
                  <a:gd name="T13" fmla="*/ 0 60000 65536"/>
                  <a:gd name="T14" fmla="*/ 0 60000 65536"/>
                  <a:gd name="T15" fmla="*/ 0 w 51"/>
                  <a:gd name="T16" fmla="*/ 0 h 65"/>
                  <a:gd name="T17" fmla="*/ 51 w 51"/>
                  <a:gd name="T18" fmla="*/ 65 h 65"/>
                </a:gdLst>
                <a:ahLst/>
                <a:cxnLst>
                  <a:cxn ang="T10">
                    <a:pos x="T0" y="T1"/>
                  </a:cxn>
                  <a:cxn ang="T11">
                    <a:pos x="T2" y="T3"/>
                  </a:cxn>
                  <a:cxn ang="T12">
                    <a:pos x="T4" y="T5"/>
                  </a:cxn>
                  <a:cxn ang="T13">
                    <a:pos x="T6" y="T7"/>
                  </a:cxn>
                  <a:cxn ang="T14">
                    <a:pos x="T8" y="T9"/>
                  </a:cxn>
                </a:cxnLst>
                <a:rect l="T15" t="T16" r="T17" b="T18"/>
                <a:pathLst>
                  <a:path w="51" h="65">
                    <a:moveTo>
                      <a:pt x="43" y="0"/>
                    </a:moveTo>
                    <a:lnTo>
                      <a:pt x="0" y="21"/>
                    </a:lnTo>
                    <a:lnTo>
                      <a:pt x="0" y="64"/>
                    </a:lnTo>
                    <a:lnTo>
                      <a:pt x="50" y="14"/>
                    </a:lnTo>
                    <a:lnTo>
                      <a:pt x="43" y="0"/>
                    </a:lnTo>
                  </a:path>
                </a:pathLst>
              </a:custGeom>
              <a:solidFill>
                <a:srgbClr val="4320C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grpSp>
        <p:nvGrpSpPr>
          <p:cNvPr id="16" name="Group 116"/>
          <p:cNvGrpSpPr>
            <a:grpSpLocks/>
          </p:cNvGrpSpPr>
          <p:nvPr/>
        </p:nvGrpSpPr>
        <p:grpSpPr bwMode="auto">
          <a:xfrm>
            <a:off x="6737350" y="3490698"/>
            <a:ext cx="1439863" cy="949325"/>
            <a:chOff x="6737350" y="4114800"/>
            <a:chExt cx="1439863" cy="949325"/>
          </a:xfrm>
        </p:grpSpPr>
        <p:grpSp>
          <p:nvGrpSpPr>
            <p:cNvPr id="12325" name="Group 85"/>
            <p:cNvGrpSpPr>
              <a:grpSpLocks/>
            </p:cNvGrpSpPr>
            <p:nvPr/>
          </p:nvGrpSpPr>
          <p:grpSpPr bwMode="auto">
            <a:xfrm>
              <a:off x="6737350" y="4114800"/>
              <a:ext cx="1439863" cy="949325"/>
              <a:chOff x="3262" y="2496"/>
              <a:chExt cx="1721" cy="605"/>
            </a:xfrm>
          </p:grpSpPr>
          <p:grpSp>
            <p:nvGrpSpPr>
              <p:cNvPr id="12327" name="Group 86"/>
              <p:cNvGrpSpPr>
                <a:grpSpLocks/>
              </p:cNvGrpSpPr>
              <p:nvPr/>
            </p:nvGrpSpPr>
            <p:grpSpPr bwMode="auto">
              <a:xfrm>
                <a:off x="4165" y="2809"/>
                <a:ext cx="818" cy="292"/>
                <a:chOff x="4165" y="2809"/>
                <a:chExt cx="818" cy="292"/>
              </a:xfrm>
            </p:grpSpPr>
            <p:sp>
              <p:nvSpPr>
                <p:cNvPr id="12331" name="Freeform 87"/>
                <p:cNvSpPr>
                  <a:spLocks/>
                </p:cNvSpPr>
                <p:nvPr/>
              </p:nvSpPr>
              <p:spPr bwMode="auto">
                <a:xfrm>
                  <a:off x="4876" y="3043"/>
                  <a:ext cx="107" cy="58"/>
                </a:xfrm>
                <a:custGeom>
                  <a:avLst/>
                  <a:gdLst>
                    <a:gd name="T0" fmla="*/ 106 w 107"/>
                    <a:gd name="T1" fmla="*/ 57 h 58"/>
                    <a:gd name="T2" fmla="*/ 0 w 107"/>
                    <a:gd name="T3" fmla="*/ 43 h 58"/>
                    <a:gd name="T4" fmla="*/ 14 w 107"/>
                    <a:gd name="T5" fmla="*/ 22 h 58"/>
                    <a:gd name="T6" fmla="*/ 21 w 107"/>
                    <a:gd name="T7" fmla="*/ 0 h 58"/>
                    <a:gd name="T8" fmla="*/ 106 w 107"/>
                    <a:gd name="T9" fmla="*/ 57 h 58"/>
                    <a:gd name="T10" fmla="*/ 0 60000 65536"/>
                    <a:gd name="T11" fmla="*/ 0 60000 65536"/>
                    <a:gd name="T12" fmla="*/ 0 60000 65536"/>
                    <a:gd name="T13" fmla="*/ 0 60000 65536"/>
                    <a:gd name="T14" fmla="*/ 0 60000 65536"/>
                    <a:gd name="T15" fmla="*/ 0 w 107"/>
                    <a:gd name="T16" fmla="*/ 0 h 58"/>
                    <a:gd name="T17" fmla="*/ 107 w 107"/>
                    <a:gd name="T18" fmla="*/ 58 h 58"/>
                  </a:gdLst>
                  <a:ahLst/>
                  <a:cxnLst>
                    <a:cxn ang="T10">
                      <a:pos x="T0" y="T1"/>
                    </a:cxn>
                    <a:cxn ang="T11">
                      <a:pos x="T2" y="T3"/>
                    </a:cxn>
                    <a:cxn ang="T12">
                      <a:pos x="T4" y="T5"/>
                    </a:cxn>
                    <a:cxn ang="T13">
                      <a:pos x="T6" y="T7"/>
                    </a:cxn>
                    <a:cxn ang="T14">
                      <a:pos x="T8" y="T9"/>
                    </a:cxn>
                  </a:cxnLst>
                  <a:rect l="T15" t="T16" r="T17" b="T18"/>
                  <a:pathLst>
                    <a:path w="107" h="58">
                      <a:moveTo>
                        <a:pt x="106" y="57"/>
                      </a:moveTo>
                      <a:lnTo>
                        <a:pt x="0" y="43"/>
                      </a:lnTo>
                      <a:lnTo>
                        <a:pt x="14" y="22"/>
                      </a:lnTo>
                      <a:lnTo>
                        <a:pt x="21" y="0"/>
                      </a:lnTo>
                      <a:lnTo>
                        <a:pt x="106" y="5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2" name="Line 88"/>
                <p:cNvSpPr>
                  <a:spLocks noChangeShapeType="1"/>
                </p:cNvSpPr>
                <p:nvPr/>
              </p:nvSpPr>
              <p:spPr bwMode="auto">
                <a:xfrm>
                  <a:off x="4165" y="2809"/>
                  <a:ext cx="725" cy="2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328" name="Group 89"/>
              <p:cNvGrpSpPr>
                <a:grpSpLocks/>
              </p:cNvGrpSpPr>
              <p:nvPr/>
            </p:nvGrpSpPr>
            <p:grpSpPr bwMode="auto">
              <a:xfrm>
                <a:off x="3262" y="2496"/>
                <a:ext cx="661" cy="226"/>
                <a:chOff x="3262" y="2496"/>
                <a:chExt cx="661" cy="226"/>
              </a:xfrm>
            </p:grpSpPr>
            <p:sp>
              <p:nvSpPr>
                <p:cNvPr id="12329" name="Freeform 90"/>
                <p:cNvSpPr>
                  <a:spLocks/>
                </p:cNvSpPr>
                <p:nvPr/>
              </p:nvSpPr>
              <p:spPr bwMode="auto">
                <a:xfrm>
                  <a:off x="3262" y="2496"/>
                  <a:ext cx="100" cy="58"/>
                </a:xfrm>
                <a:custGeom>
                  <a:avLst/>
                  <a:gdLst>
                    <a:gd name="T0" fmla="*/ 0 w 100"/>
                    <a:gd name="T1" fmla="*/ 0 h 58"/>
                    <a:gd name="T2" fmla="*/ 99 w 100"/>
                    <a:gd name="T3" fmla="*/ 7 h 58"/>
                    <a:gd name="T4" fmla="*/ 92 w 100"/>
                    <a:gd name="T5" fmla="*/ 35 h 58"/>
                    <a:gd name="T6" fmla="*/ 85 w 100"/>
                    <a:gd name="T7" fmla="*/ 57 h 58"/>
                    <a:gd name="T8" fmla="*/ 0 w 100"/>
                    <a:gd name="T9" fmla="*/ 0 h 58"/>
                    <a:gd name="T10" fmla="*/ 0 60000 65536"/>
                    <a:gd name="T11" fmla="*/ 0 60000 65536"/>
                    <a:gd name="T12" fmla="*/ 0 60000 65536"/>
                    <a:gd name="T13" fmla="*/ 0 60000 65536"/>
                    <a:gd name="T14" fmla="*/ 0 60000 65536"/>
                    <a:gd name="T15" fmla="*/ 0 w 100"/>
                    <a:gd name="T16" fmla="*/ 0 h 58"/>
                    <a:gd name="T17" fmla="*/ 100 w 100"/>
                    <a:gd name="T18" fmla="*/ 58 h 58"/>
                  </a:gdLst>
                  <a:ahLst/>
                  <a:cxnLst>
                    <a:cxn ang="T10">
                      <a:pos x="T0" y="T1"/>
                    </a:cxn>
                    <a:cxn ang="T11">
                      <a:pos x="T2" y="T3"/>
                    </a:cxn>
                    <a:cxn ang="T12">
                      <a:pos x="T4" y="T5"/>
                    </a:cxn>
                    <a:cxn ang="T13">
                      <a:pos x="T6" y="T7"/>
                    </a:cxn>
                    <a:cxn ang="T14">
                      <a:pos x="T8" y="T9"/>
                    </a:cxn>
                  </a:cxnLst>
                  <a:rect l="T15" t="T16" r="T17" b="T18"/>
                  <a:pathLst>
                    <a:path w="100" h="58">
                      <a:moveTo>
                        <a:pt x="0" y="0"/>
                      </a:moveTo>
                      <a:lnTo>
                        <a:pt x="99" y="7"/>
                      </a:lnTo>
                      <a:lnTo>
                        <a:pt x="92" y="35"/>
                      </a:lnTo>
                      <a:lnTo>
                        <a:pt x="85" y="5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30" name="Line 91"/>
                <p:cNvSpPr>
                  <a:spLocks noChangeShapeType="1"/>
                </p:cNvSpPr>
                <p:nvPr/>
              </p:nvSpPr>
              <p:spPr bwMode="auto">
                <a:xfrm>
                  <a:off x="3356" y="2531"/>
                  <a:ext cx="567" cy="19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326" name="Rectangle 93"/>
            <p:cNvSpPr>
              <a:spLocks noChangeArrowheads="1"/>
            </p:cNvSpPr>
            <p:nvPr/>
          </p:nvSpPr>
          <p:spPr bwMode="auto">
            <a:xfrm>
              <a:off x="7097713" y="4433888"/>
              <a:ext cx="639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100" b="1">
                  <a:solidFill>
                    <a:srgbClr val="000000"/>
                  </a:solidFill>
                  <a:latin typeface="Helvetica" panose="020B0604020202020204" pitchFamily="34" charset="0"/>
                </a:rPr>
                <a:t>1.5 NM</a:t>
              </a:r>
            </a:p>
          </p:txBody>
        </p:sp>
      </p:grpSp>
      <p:sp>
        <p:nvSpPr>
          <p:cNvPr id="12303" name="Rectangle 101"/>
          <p:cNvSpPr>
            <a:spLocks noChangeArrowheads="1"/>
          </p:cNvSpPr>
          <p:nvPr/>
        </p:nvSpPr>
        <p:spPr bwMode="auto">
          <a:xfrm>
            <a:off x="156481" y="5684383"/>
            <a:ext cx="530088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88925" indent="-28892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Bef>
                <a:spcPct val="20000"/>
              </a:spcBef>
              <a:buClr>
                <a:srgbClr val="000000"/>
              </a:buClr>
              <a:buNone/>
            </a:pPr>
            <a:r>
              <a:rPr lang="en-US" altLang="en-US" sz="1400" i="1" dirty="0">
                <a:solidFill>
                  <a:srgbClr val="000000"/>
                </a:solidFill>
              </a:rPr>
              <a:t>Reference</a:t>
            </a:r>
            <a:r>
              <a:rPr lang="en-US" altLang="en-US" sz="1400" i="1" dirty="0" smtClean="0">
                <a:solidFill>
                  <a:srgbClr val="000000"/>
                </a:solidFill>
              </a:rPr>
              <a:t>: FAA </a:t>
            </a:r>
            <a:r>
              <a:rPr lang="en-US" altLang="en-US" sz="1400" i="1" dirty="0">
                <a:solidFill>
                  <a:srgbClr val="000000"/>
                </a:solidFill>
              </a:rPr>
              <a:t>Order 7110.308, </a:t>
            </a:r>
            <a:r>
              <a:rPr lang="en-US" altLang="en-US" sz="1400" i="1" dirty="0" smtClean="0">
                <a:solidFill>
                  <a:srgbClr val="000000"/>
                </a:solidFill>
              </a:rPr>
              <a:t>November 2008</a:t>
            </a:r>
            <a:endParaRPr lang="en-US" altLang="en-US" sz="1400" i="1" dirty="0">
              <a:solidFill>
                <a:srgbClr val="000000"/>
              </a:solidFill>
            </a:endParaRPr>
          </a:p>
        </p:txBody>
      </p:sp>
      <p:cxnSp>
        <p:nvCxnSpPr>
          <p:cNvPr id="12304" name="Straight Arrow Connector 106"/>
          <p:cNvCxnSpPr>
            <a:cxnSpLocks noChangeShapeType="1"/>
          </p:cNvCxnSpPr>
          <p:nvPr/>
        </p:nvCxnSpPr>
        <p:spPr bwMode="auto">
          <a:xfrm>
            <a:off x="6503988" y="5667161"/>
            <a:ext cx="1733550" cy="9525"/>
          </a:xfrm>
          <a:prstGeom prst="straightConnector1">
            <a:avLst/>
          </a:prstGeom>
          <a:noFill/>
          <a:ln w="12700" algn="ctr">
            <a:solidFill>
              <a:schemeClr val="tx1"/>
            </a:solidFill>
            <a:round/>
            <a:headEnd type="triangle" w="med" len="lg"/>
            <a:tailEnd type="triangle" w="med" len="lg"/>
          </a:ln>
          <a:extLst>
            <a:ext uri="{909E8E84-426E-40DD-AFC4-6F175D3DCCD1}">
              <a14:hiddenFill xmlns:a14="http://schemas.microsoft.com/office/drawing/2010/main">
                <a:noFill/>
              </a14:hiddenFill>
            </a:ext>
          </a:extLst>
        </p:spPr>
      </p:cxnSp>
      <p:sp>
        <p:nvSpPr>
          <p:cNvPr id="12305" name="Rectangle 93"/>
          <p:cNvSpPr>
            <a:spLocks noChangeArrowheads="1"/>
          </p:cNvSpPr>
          <p:nvPr/>
        </p:nvSpPr>
        <p:spPr bwMode="auto">
          <a:xfrm>
            <a:off x="7165975" y="5548098"/>
            <a:ext cx="642938"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46038" rIns="0"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100" b="1">
                <a:solidFill>
                  <a:srgbClr val="000000"/>
                </a:solidFill>
                <a:latin typeface="Helvetica" panose="020B0604020202020204" pitchFamily="34" charset="0"/>
              </a:rPr>
              <a:t>  &lt; 2500 ft</a:t>
            </a:r>
          </a:p>
        </p:txBody>
      </p:sp>
      <p:cxnSp>
        <p:nvCxnSpPr>
          <p:cNvPr id="12306" name="Straight Connector 113"/>
          <p:cNvCxnSpPr>
            <a:cxnSpLocks noChangeShapeType="1"/>
            <a:stCxn id="29704" idx="0"/>
            <a:endCxn id="29704" idx="2"/>
          </p:cNvCxnSpPr>
          <p:nvPr/>
        </p:nvCxnSpPr>
        <p:spPr bwMode="auto">
          <a:xfrm rot="16200000" flipH="1">
            <a:off x="6352381" y="5677480"/>
            <a:ext cx="300037" cy="0"/>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2307" name="Straight Connector 114"/>
          <p:cNvCxnSpPr>
            <a:cxnSpLocks noChangeShapeType="1"/>
            <a:stCxn id="29703" idx="0"/>
            <a:endCxn id="29703" idx="2"/>
          </p:cNvCxnSpPr>
          <p:nvPr/>
        </p:nvCxnSpPr>
        <p:spPr bwMode="auto">
          <a:xfrm rot="16200000" flipH="1">
            <a:off x="7904162" y="5481424"/>
            <a:ext cx="676275" cy="0"/>
          </a:xfrm>
          <a:prstGeom prst="line">
            <a:avLst/>
          </a:prstGeom>
          <a:noFill/>
          <a:ln w="12700" algn="ctr">
            <a:solidFill>
              <a:schemeClr val="bg1"/>
            </a:solidFill>
            <a:prstDash val="dash"/>
            <a:round/>
            <a:headEnd/>
            <a:tailEnd/>
          </a:ln>
          <a:extLst>
            <a:ext uri="{909E8E84-426E-40DD-AFC4-6F175D3DCCD1}">
              <a14:hiddenFill xmlns:a14="http://schemas.microsoft.com/office/drawing/2010/main">
                <a:noFill/>
              </a14:hiddenFill>
            </a:ext>
          </a:extLst>
        </p:spPr>
      </p:cxnSp>
      <p:grpSp>
        <p:nvGrpSpPr>
          <p:cNvPr id="20" name="Group 115"/>
          <p:cNvGrpSpPr>
            <a:grpSpLocks/>
          </p:cNvGrpSpPr>
          <p:nvPr/>
        </p:nvGrpSpPr>
        <p:grpSpPr bwMode="auto">
          <a:xfrm>
            <a:off x="5875338" y="955461"/>
            <a:ext cx="2705100" cy="3451225"/>
            <a:chOff x="5875338" y="1579563"/>
            <a:chExt cx="2705100" cy="3451225"/>
          </a:xfrm>
        </p:grpSpPr>
        <p:grpSp>
          <p:nvGrpSpPr>
            <p:cNvPr id="12319" name="Group 114"/>
            <p:cNvGrpSpPr>
              <a:grpSpLocks/>
            </p:cNvGrpSpPr>
            <p:nvPr/>
          </p:nvGrpSpPr>
          <p:grpSpPr bwMode="auto">
            <a:xfrm>
              <a:off x="5875338" y="1579563"/>
              <a:ext cx="2705100" cy="3451225"/>
              <a:chOff x="5875338" y="1579563"/>
              <a:chExt cx="2705100" cy="3451225"/>
            </a:xfrm>
          </p:grpSpPr>
          <p:cxnSp>
            <p:nvCxnSpPr>
              <p:cNvPr id="12321" name="Straight Arrow Connector 103"/>
              <p:cNvCxnSpPr>
                <a:cxnSpLocks noChangeShapeType="1"/>
              </p:cNvCxnSpPr>
              <p:nvPr/>
            </p:nvCxnSpPr>
            <p:spPr bwMode="auto">
              <a:xfrm rot="5400000" flipH="1" flipV="1">
                <a:off x="4949032" y="2807494"/>
                <a:ext cx="2463800" cy="7937"/>
              </a:xfrm>
              <a:prstGeom prst="straightConnector1">
                <a:avLst/>
              </a:prstGeom>
              <a:noFill/>
              <a:ln w="12700" algn="ctr">
                <a:solidFill>
                  <a:schemeClr val="tx1"/>
                </a:solidFill>
                <a:round/>
                <a:headEnd type="triangle" w="med" len="lg"/>
                <a:tailEnd type="triangle" w="med" len="lg"/>
              </a:ln>
              <a:extLst>
                <a:ext uri="{909E8E84-426E-40DD-AFC4-6F175D3DCCD1}">
                  <a14:hiddenFill xmlns:a14="http://schemas.microsoft.com/office/drawing/2010/main">
                    <a:noFill/>
                  </a14:hiddenFill>
                </a:ext>
              </a:extLst>
            </p:spPr>
          </p:cxnSp>
          <p:sp>
            <p:nvSpPr>
              <p:cNvPr id="12322" name="TextBox 105"/>
              <p:cNvSpPr txBox="1">
                <a:spLocks noChangeArrowheads="1"/>
              </p:cNvSpPr>
              <p:nvPr/>
            </p:nvSpPr>
            <p:spPr bwMode="auto">
              <a:xfrm rot="-5400000">
                <a:off x="4947444" y="2597944"/>
                <a:ext cx="213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rPr>
                  <a:t>Standard separation</a:t>
                </a:r>
              </a:p>
            </p:txBody>
          </p:sp>
          <p:cxnSp>
            <p:nvCxnSpPr>
              <p:cNvPr id="12323" name="Straight Arrow Connector 120"/>
              <p:cNvCxnSpPr>
                <a:cxnSpLocks noChangeShapeType="1"/>
              </p:cNvCxnSpPr>
              <p:nvPr/>
            </p:nvCxnSpPr>
            <p:spPr bwMode="auto">
              <a:xfrm rot="5400000" flipH="1" flipV="1">
                <a:off x="7345362" y="3795713"/>
                <a:ext cx="2462213" cy="7938"/>
              </a:xfrm>
              <a:prstGeom prst="straightConnector1">
                <a:avLst/>
              </a:prstGeom>
              <a:noFill/>
              <a:ln w="12700" algn="ctr">
                <a:solidFill>
                  <a:schemeClr val="tx1"/>
                </a:solidFill>
                <a:round/>
                <a:headEnd type="triangle" w="med" len="lg"/>
                <a:tailEnd type="triangle" w="med" len="lg"/>
              </a:ln>
              <a:extLst>
                <a:ext uri="{909E8E84-426E-40DD-AFC4-6F175D3DCCD1}">
                  <a14:hiddenFill xmlns:a14="http://schemas.microsoft.com/office/drawing/2010/main">
                    <a:noFill/>
                  </a14:hiddenFill>
                </a:ext>
              </a:extLst>
            </p:spPr>
          </p:cxnSp>
          <p:sp>
            <p:nvSpPr>
              <p:cNvPr id="12324" name="TextBox 121"/>
              <p:cNvSpPr txBox="1">
                <a:spLocks noChangeArrowheads="1"/>
              </p:cNvSpPr>
              <p:nvPr/>
            </p:nvSpPr>
            <p:spPr bwMode="auto">
              <a:xfrm rot="-5400000">
                <a:off x="7342982" y="3596481"/>
                <a:ext cx="2133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rPr>
                  <a:t>Standard separation</a:t>
                </a:r>
              </a:p>
            </p:txBody>
          </p:sp>
        </p:grpSp>
        <p:cxnSp>
          <p:nvCxnSpPr>
            <p:cNvPr id="12320" name="Straight Connector 104"/>
            <p:cNvCxnSpPr>
              <a:cxnSpLocks noChangeShapeType="1"/>
            </p:cNvCxnSpPr>
            <p:nvPr/>
          </p:nvCxnSpPr>
          <p:spPr bwMode="auto">
            <a:xfrm rot="10800000">
              <a:off x="6046788" y="1603375"/>
              <a:ext cx="1878012"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grpSp>
      <p:grpSp>
        <p:nvGrpSpPr>
          <p:cNvPr id="22" name="Group 113"/>
          <p:cNvGrpSpPr>
            <a:grpSpLocks/>
          </p:cNvGrpSpPr>
          <p:nvPr/>
        </p:nvGrpSpPr>
        <p:grpSpPr bwMode="auto">
          <a:xfrm>
            <a:off x="6742113" y="2306423"/>
            <a:ext cx="1439862" cy="949325"/>
            <a:chOff x="6742267" y="2930013"/>
            <a:chExt cx="1439863" cy="949325"/>
          </a:xfrm>
        </p:grpSpPr>
        <p:grpSp>
          <p:nvGrpSpPr>
            <p:cNvPr id="12311" name="Group 85"/>
            <p:cNvGrpSpPr>
              <a:grpSpLocks/>
            </p:cNvGrpSpPr>
            <p:nvPr/>
          </p:nvGrpSpPr>
          <p:grpSpPr bwMode="auto">
            <a:xfrm flipH="1">
              <a:off x="6742267" y="2930013"/>
              <a:ext cx="1439863" cy="949325"/>
              <a:chOff x="3262" y="2496"/>
              <a:chExt cx="1721" cy="605"/>
            </a:xfrm>
          </p:grpSpPr>
          <p:grpSp>
            <p:nvGrpSpPr>
              <p:cNvPr id="12313" name="Group 86"/>
              <p:cNvGrpSpPr>
                <a:grpSpLocks/>
              </p:cNvGrpSpPr>
              <p:nvPr/>
            </p:nvGrpSpPr>
            <p:grpSpPr bwMode="auto">
              <a:xfrm>
                <a:off x="4165" y="2809"/>
                <a:ext cx="818" cy="292"/>
                <a:chOff x="4165" y="2809"/>
                <a:chExt cx="818" cy="292"/>
              </a:xfrm>
            </p:grpSpPr>
            <p:sp>
              <p:nvSpPr>
                <p:cNvPr id="12317" name="Freeform 87"/>
                <p:cNvSpPr>
                  <a:spLocks/>
                </p:cNvSpPr>
                <p:nvPr/>
              </p:nvSpPr>
              <p:spPr bwMode="auto">
                <a:xfrm>
                  <a:off x="4876" y="3043"/>
                  <a:ext cx="107" cy="58"/>
                </a:xfrm>
                <a:custGeom>
                  <a:avLst/>
                  <a:gdLst>
                    <a:gd name="T0" fmla="*/ 106 w 107"/>
                    <a:gd name="T1" fmla="*/ 57 h 58"/>
                    <a:gd name="T2" fmla="*/ 0 w 107"/>
                    <a:gd name="T3" fmla="*/ 43 h 58"/>
                    <a:gd name="T4" fmla="*/ 14 w 107"/>
                    <a:gd name="T5" fmla="*/ 22 h 58"/>
                    <a:gd name="T6" fmla="*/ 21 w 107"/>
                    <a:gd name="T7" fmla="*/ 0 h 58"/>
                    <a:gd name="T8" fmla="*/ 106 w 107"/>
                    <a:gd name="T9" fmla="*/ 57 h 58"/>
                    <a:gd name="T10" fmla="*/ 0 60000 65536"/>
                    <a:gd name="T11" fmla="*/ 0 60000 65536"/>
                    <a:gd name="T12" fmla="*/ 0 60000 65536"/>
                    <a:gd name="T13" fmla="*/ 0 60000 65536"/>
                    <a:gd name="T14" fmla="*/ 0 60000 65536"/>
                    <a:gd name="T15" fmla="*/ 0 w 107"/>
                    <a:gd name="T16" fmla="*/ 0 h 58"/>
                    <a:gd name="T17" fmla="*/ 107 w 107"/>
                    <a:gd name="T18" fmla="*/ 58 h 58"/>
                  </a:gdLst>
                  <a:ahLst/>
                  <a:cxnLst>
                    <a:cxn ang="T10">
                      <a:pos x="T0" y="T1"/>
                    </a:cxn>
                    <a:cxn ang="T11">
                      <a:pos x="T2" y="T3"/>
                    </a:cxn>
                    <a:cxn ang="T12">
                      <a:pos x="T4" y="T5"/>
                    </a:cxn>
                    <a:cxn ang="T13">
                      <a:pos x="T6" y="T7"/>
                    </a:cxn>
                    <a:cxn ang="T14">
                      <a:pos x="T8" y="T9"/>
                    </a:cxn>
                  </a:cxnLst>
                  <a:rect l="T15" t="T16" r="T17" b="T18"/>
                  <a:pathLst>
                    <a:path w="107" h="58">
                      <a:moveTo>
                        <a:pt x="106" y="57"/>
                      </a:moveTo>
                      <a:lnTo>
                        <a:pt x="0" y="43"/>
                      </a:lnTo>
                      <a:lnTo>
                        <a:pt x="14" y="22"/>
                      </a:lnTo>
                      <a:lnTo>
                        <a:pt x="21" y="0"/>
                      </a:lnTo>
                      <a:lnTo>
                        <a:pt x="106" y="5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8" name="Line 88"/>
                <p:cNvSpPr>
                  <a:spLocks noChangeShapeType="1"/>
                </p:cNvSpPr>
                <p:nvPr/>
              </p:nvSpPr>
              <p:spPr bwMode="auto">
                <a:xfrm>
                  <a:off x="4165" y="2809"/>
                  <a:ext cx="725" cy="25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314" name="Group 89"/>
              <p:cNvGrpSpPr>
                <a:grpSpLocks/>
              </p:cNvGrpSpPr>
              <p:nvPr/>
            </p:nvGrpSpPr>
            <p:grpSpPr bwMode="auto">
              <a:xfrm>
                <a:off x="3262" y="2496"/>
                <a:ext cx="661" cy="226"/>
                <a:chOff x="3262" y="2496"/>
                <a:chExt cx="661" cy="226"/>
              </a:xfrm>
            </p:grpSpPr>
            <p:sp>
              <p:nvSpPr>
                <p:cNvPr id="12315" name="Freeform 90"/>
                <p:cNvSpPr>
                  <a:spLocks/>
                </p:cNvSpPr>
                <p:nvPr/>
              </p:nvSpPr>
              <p:spPr bwMode="auto">
                <a:xfrm>
                  <a:off x="3262" y="2496"/>
                  <a:ext cx="100" cy="58"/>
                </a:xfrm>
                <a:custGeom>
                  <a:avLst/>
                  <a:gdLst>
                    <a:gd name="T0" fmla="*/ 0 w 100"/>
                    <a:gd name="T1" fmla="*/ 0 h 58"/>
                    <a:gd name="T2" fmla="*/ 99 w 100"/>
                    <a:gd name="T3" fmla="*/ 7 h 58"/>
                    <a:gd name="T4" fmla="*/ 92 w 100"/>
                    <a:gd name="T5" fmla="*/ 35 h 58"/>
                    <a:gd name="T6" fmla="*/ 85 w 100"/>
                    <a:gd name="T7" fmla="*/ 57 h 58"/>
                    <a:gd name="T8" fmla="*/ 0 w 100"/>
                    <a:gd name="T9" fmla="*/ 0 h 58"/>
                    <a:gd name="T10" fmla="*/ 0 60000 65536"/>
                    <a:gd name="T11" fmla="*/ 0 60000 65536"/>
                    <a:gd name="T12" fmla="*/ 0 60000 65536"/>
                    <a:gd name="T13" fmla="*/ 0 60000 65536"/>
                    <a:gd name="T14" fmla="*/ 0 60000 65536"/>
                    <a:gd name="T15" fmla="*/ 0 w 100"/>
                    <a:gd name="T16" fmla="*/ 0 h 58"/>
                    <a:gd name="T17" fmla="*/ 100 w 100"/>
                    <a:gd name="T18" fmla="*/ 58 h 58"/>
                  </a:gdLst>
                  <a:ahLst/>
                  <a:cxnLst>
                    <a:cxn ang="T10">
                      <a:pos x="T0" y="T1"/>
                    </a:cxn>
                    <a:cxn ang="T11">
                      <a:pos x="T2" y="T3"/>
                    </a:cxn>
                    <a:cxn ang="T12">
                      <a:pos x="T4" y="T5"/>
                    </a:cxn>
                    <a:cxn ang="T13">
                      <a:pos x="T6" y="T7"/>
                    </a:cxn>
                    <a:cxn ang="T14">
                      <a:pos x="T8" y="T9"/>
                    </a:cxn>
                  </a:cxnLst>
                  <a:rect l="T15" t="T16" r="T17" b="T18"/>
                  <a:pathLst>
                    <a:path w="100" h="58">
                      <a:moveTo>
                        <a:pt x="0" y="0"/>
                      </a:moveTo>
                      <a:lnTo>
                        <a:pt x="99" y="7"/>
                      </a:lnTo>
                      <a:lnTo>
                        <a:pt x="92" y="35"/>
                      </a:lnTo>
                      <a:lnTo>
                        <a:pt x="85" y="5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16" name="Line 91"/>
                <p:cNvSpPr>
                  <a:spLocks noChangeShapeType="1"/>
                </p:cNvSpPr>
                <p:nvPr/>
              </p:nvSpPr>
              <p:spPr bwMode="auto">
                <a:xfrm>
                  <a:off x="3356" y="2531"/>
                  <a:ext cx="567" cy="19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2312" name="Rectangle 93"/>
            <p:cNvSpPr>
              <a:spLocks noChangeArrowheads="1"/>
            </p:cNvSpPr>
            <p:nvPr/>
          </p:nvSpPr>
          <p:spPr bwMode="auto">
            <a:xfrm>
              <a:off x="7191120" y="3239269"/>
              <a:ext cx="639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altLang="en-US" sz="1100" b="1">
                  <a:solidFill>
                    <a:srgbClr val="000000"/>
                  </a:solidFill>
                  <a:latin typeface="Helvetica" panose="020B0604020202020204" pitchFamily="34" charset="0"/>
                </a:rPr>
                <a:t>1.5 NM</a:t>
              </a:r>
            </a:p>
          </p:txBody>
        </p:sp>
      </p:grpSp>
      <p:sp>
        <p:nvSpPr>
          <p:cNvPr id="113" name="Multiply 112"/>
          <p:cNvSpPr/>
          <p:nvPr/>
        </p:nvSpPr>
        <p:spPr bwMode="auto">
          <a:xfrm>
            <a:off x="6834188" y="2039723"/>
            <a:ext cx="1304925" cy="1377950"/>
          </a:xfrm>
          <a:prstGeom prst="mathMultiply">
            <a:avLst>
              <a:gd name="adj1" fmla="val 15986"/>
            </a:avLst>
          </a:prstGeom>
          <a:solidFill>
            <a:srgbClr val="CC0000"/>
          </a:solidFill>
          <a:ln w="12700" cap="flat" cmpd="sng" algn="ctr">
            <a:solidFill>
              <a:schemeClr val="tx1"/>
            </a:solidFill>
            <a:prstDash val="solid"/>
            <a:round/>
            <a:headEnd type="none" w="med" len="med"/>
            <a:tailEnd type="none" w="med" len="med"/>
          </a:ln>
          <a:effectLst/>
        </p:spPr>
        <p:txBody>
          <a:bodyPr wrap="none" anchor="ctr"/>
          <a:lstStyle/>
          <a:p>
            <a:pPr eaLnBrk="0" hangingPunct="0">
              <a:defRPr/>
            </a:pPr>
            <a:endParaRPr lang="en-US" sz="1400">
              <a:solidFill>
                <a:srgbClr val="000000"/>
              </a:solidFill>
              <a:latin typeface="+mn-lt"/>
            </a:endParaRPr>
          </a:p>
        </p:txBody>
      </p:sp>
      <p:grpSp>
        <p:nvGrpSpPr>
          <p:cNvPr id="117" name="Group 28"/>
          <p:cNvGrpSpPr>
            <a:grpSpLocks/>
          </p:cNvGrpSpPr>
          <p:nvPr/>
        </p:nvGrpSpPr>
        <p:grpSpPr bwMode="auto">
          <a:xfrm>
            <a:off x="8029325" y="4241335"/>
            <a:ext cx="458787" cy="549275"/>
            <a:chOff x="4862" y="3100"/>
            <a:chExt cx="278" cy="350"/>
          </a:xfrm>
          <a:solidFill>
            <a:srgbClr val="00B050"/>
          </a:solidFill>
        </p:grpSpPr>
        <p:sp>
          <p:nvSpPr>
            <p:cNvPr id="118" name="Arc 29"/>
            <p:cNvSpPr>
              <a:spLocks/>
            </p:cNvSpPr>
            <p:nvPr/>
          </p:nvSpPr>
          <p:spPr bwMode="auto">
            <a:xfrm>
              <a:off x="4983" y="3324"/>
              <a:ext cx="15" cy="126"/>
            </a:xfrm>
            <a:custGeom>
              <a:avLst/>
              <a:gdLst>
                <a:gd name="T0" fmla="*/ 0 w 21600"/>
                <a:gd name="T1" fmla="*/ 0 h 21883"/>
                <a:gd name="T2" fmla="*/ 0 w 21600"/>
                <a:gd name="T3" fmla="*/ 0 h 21883"/>
                <a:gd name="T4" fmla="*/ 0 w 21600"/>
                <a:gd name="T5" fmla="*/ 0 h 21883"/>
                <a:gd name="T6" fmla="*/ 0 60000 65536"/>
                <a:gd name="T7" fmla="*/ 0 60000 65536"/>
                <a:gd name="T8" fmla="*/ 0 60000 65536"/>
                <a:gd name="T9" fmla="*/ 0 w 21600"/>
                <a:gd name="T10" fmla="*/ 0 h 21883"/>
                <a:gd name="T11" fmla="*/ 21600 w 21600"/>
                <a:gd name="T12" fmla="*/ 21883 h 21883"/>
              </a:gdLst>
              <a:ahLst/>
              <a:cxnLst>
                <a:cxn ang="T6">
                  <a:pos x="T0" y="T1"/>
                </a:cxn>
                <a:cxn ang="T7">
                  <a:pos x="T2" y="T3"/>
                </a:cxn>
                <a:cxn ang="T8">
                  <a:pos x="T4" y="T5"/>
                </a:cxn>
              </a:cxnLst>
              <a:rect l="T9" t="T10" r="T11" b="T12"/>
              <a:pathLst>
                <a:path w="21600" h="21883" fill="none" extrusionOk="0">
                  <a:moveTo>
                    <a:pt x="20107" y="21883"/>
                  </a:moveTo>
                  <a:cubicBezTo>
                    <a:pt x="8784" y="21099"/>
                    <a:pt x="0" y="11685"/>
                    <a:pt x="0" y="335"/>
                  </a:cubicBezTo>
                  <a:cubicBezTo>
                    <a:pt x="-1" y="223"/>
                    <a:pt x="0" y="111"/>
                    <a:pt x="2" y="-1"/>
                  </a:cubicBezTo>
                </a:path>
                <a:path w="21600" h="21883" stroke="0" extrusionOk="0">
                  <a:moveTo>
                    <a:pt x="20107" y="21883"/>
                  </a:moveTo>
                  <a:cubicBezTo>
                    <a:pt x="8784" y="21099"/>
                    <a:pt x="0" y="11685"/>
                    <a:pt x="0" y="335"/>
                  </a:cubicBezTo>
                  <a:cubicBezTo>
                    <a:pt x="-1" y="223"/>
                    <a:pt x="0" y="111"/>
                    <a:pt x="2" y="-1"/>
                  </a:cubicBezTo>
                  <a:lnTo>
                    <a:pt x="21600" y="335"/>
                  </a:lnTo>
                  <a:close/>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19" name="Freeform 30"/>
            <p:cNvSpPr>
              <a:spLocks/>
            </p:cNvSpPr>
            <p:nvPr/>
          </p:nvSpPr>
          <p:spPr bwMode="auto">
            <a:xfrm>
              <a:off x="4982" y="3321"/>
              <a:ext cx="17" cy="129"/>
            </a:xfrm>
            <a:custGeom>
              <a:avLst/>
              <a:gdLst>
                <a:gd name="T0" fmla="*/ 7 w 17"/>
                <a:gd name="T1" fmla="*/ 128 h 129"/>
                <a:gd name="T2" fmla="*/ 0 w 17"/>
                <a:gd name="T3" fmla="*/ 92 h 129"/>
                <a:gd name="T4" fmla="*/ 0 w 17"/>
                <a:gd name="T5" fmla="*/ 71 h 129"/>
                <a:gd name="T6" fmla="*/ 0 w 17"/>
                <a:gd name="T7" fmla="*/ 28 h 129"/>
                <a:gd name="T8" fmla="*/ 0 w 17"/>
                <a:gd name="T9" fmla="*/ 0 h 129"/>
                <a:gd name="T10" fmla="*/ 16 w 17"/>
                <a:gd name="T11" fmla="*/ 0 h 129"/>
                <a:gd name="T12" fmla="*/ 7 w 17"/>
                <a:gd name="T13" fmla="*/ 128 h 129"/>
                <a:gd name="T14" fmla="*/ 0 60000 65536"/>
                <a:gd name="T15" fmla="*/ 0 60000 65536"/>
                <a:gd name="T16" fmla="*/ 0 60000 65536"/>
                <a:gd name="T17" fmla="*/ 0 60000 65536"/>
                <a:gd name="T18" fmla="*/ 0 60000 65536"/>
                <a:gd name="T19" fmla="*/ 0 60000 65536"/>
                <a:gd name="T20" fmla="*/ 0 60000 65536"/>
                <a:gd name="T21" fmla="*/ 0 w 17"/>
                <a:gd name="T22" fmla="*/ 0 h 129"/>
                <a:gd name="T23" fmla="*/ 17 w 17"/>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29">
                  <a:moveTo>
                    <a:pt x="7" y="128"/>
                  </a:moveTo>
                  <a:lnTo>
                    <a:pt x="0" y="92"/>
                  </a:lnTo>
                  <a:lnTo>
                    <a:pt x="0" y="71"/>
                  </a:lnTo>
                  <a:lnTo>
                    <a:pt x="0" y="28"/>
                  </a:lnTo>
                  <a:lnTo>
                    <a:pt x="0" y="0"/>
                  </a:lnTo>
                  <a:lnTo>
                    <a:pt x="16" y="0"/>
                  </a:lnTo>
                  <a:lnTo>
                    <a:pt x="7" y="128"/>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0" name="Arc 31"/>
            <p:cNvSpPr>
              <a:spLocks/>
            </p:cNvSpPr>
            <p:nvPr/>
          </p:nvSpPr>
          <p:spPr bwMode="auto">
            <a:xfrm>
              <a:off x="4996" y="3323"/>
              <a:ext cx="16" cy="127"/>
            </a:xfrm>
            <a:custGeom>
              <a:avLst/>
              <a:gdLst>
                <a:gd name="T0" fmla="*/ 0 w 23092"/>
                <a:gd name="T1" fmla="*/ 0 h 21987"/>
                <a:gd name="T2" fmla="*/ 0 w 23092"/>
                <a:gd name="T3" fmla="*/ 0 h 21987"/>
                <a:gd name="T4" fmla="*/ 0 w 23092"/>
                <a:gd name="T5" fmla="*/ 0 h 21987"/>
                <a:gd name="T6" fmla="*/ 0 60000 65536"/>
                <a:gd name="T7" fmla="*/ 0 60000 65536"/>
                <a:gd name="T8" fmla="*/ 0 60000 65536"/>
                <a:gd name="T9" fmla="*/ 0 w 23092"/>
                <a:gd name="T10" fmla="*/ 0 h 21987"/>
                <a:gd name="T11" fmla="*/ 23092 w 23092"/>
                <a:gd name="T12" fmla="*/ 21987 h 21987"/>
              </a:gdLst>
              <a:ahLst/>
              <a:cxnLst>
                <a:cxn ang="T6">
                  <a:pos x="T0" y="T1"/>
                </a:cxn>
                <a:cxn ang="T7">
                  <a:pos x="T2" y="T3"/>
                </a:cxn>
                <a:cxn ang="T8">
                  <a:pos x="T4" y="T5"/>
                </a:cxn>
              </a:cxnLst>
              <a:rect l="T9" t="T10" r="T11" b="T12"/>
              <a:pathLst>
                <a:path w="23092" h="21987" fill="none" extrusionOk="0">
                  <a:moveTo>
                    <a:pt x="23088" y="0"/>
                  </a:moveTo>
                  <a:cubicBezTo>
                    <a:pt x="23090" y="128"/>
                    <a:pt x="23092" y="257"/>
                    <a:pt x="23092" y="387"/>
                  </a:cubicBezTo>
                  <a:cubicBezTo>
                    <a:pt x="23092" y="12316"/>
                    <a:pt x="13421" y="21987"/>
                    <a:pt x="1492" y="21987"/>
                  </a:cubicBezTo>
                  <a:cubicBezTo>
                    <a:pt x="994" y="21987"/>
                    <a:pt x="496" y="21969"/>
                    <a:pt x="-1" y="21935"/>
                  </a:cubicBezTo>
                </a:path>
                <a:path w="23092" h="21987" stroke="0" extrusionOk="0">
                  <a:moveTo>
                    <a:pt x="23088" y="0"/>
                  </a:moveTo>
                  <a:cubicBezTo>
                    <a:pt x="23090" y="128"/>
                    <a:pt x="23092" y="257"/>
                    <a:pt x="23092" y="387"/>
                  </a:cubicBezTo>
                  <a:cubicBezTo>
                    <a:pt x="23092" y="12316"/>
                    <a:pt x="13421" y="21987"/>
                    <a:pt x="1492" y="21987"/>
                  </a:cubicBezTo>
                  <a:cubicBezTo>
                    <a:pt x="994" y="21987"/>
                    <a:pt x="496" y="21969"/>
                    <a:pt x="-1" y="21935"/>
                  </a:cubicBezTo>
                  <a:lnTo>
                    <a:pt x="1492" y="387"/>
                  </a:lnTo>
                  <a:close/>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21" name="Freeform 32"/>
            <p:cNvSpPr>
              <a:spLocks/>
            </p:cNvSpPr>
            <p:nvPr/>
          </p:nvSpPr>
          <p:spPr bwMode="auto">
            <a:xfrm>
              <a:off x="4989" y="3321"/>
              <a:ext cx="23" cy="129"/>
            </a:xfrm>
            <a:custGeom>
              <a:avLst/>
              <a:gdLst>
                <a:gd name="T0" fmla="*/ 22 w 23"/>
                <a:gd name="T1" fmla="*/ 0 h 129"/>
                <a:gd name="T2" fmla="*/ 22 w 23"/>
                <a:gd name="T3" fmla="*/ 14 h 129"/>
                <a:gd name="T4" fmla="*/ 22 w 23"/>
                <a:gd name="T5" fmla="*/ 35 h 129"/>
                <a:gd name="T6" fmla="*/ 22 w 23"/>
                <a:gd name="T7" fmla="*/ 56 h 129"/>
                <a:gd name="T8" fmla="*/ 15 w 23"/>
                <a:gd name="T9" fmla="*/ 85 h 129"/>
                <a:gd name="T10" fmla="*/ 15 w 23"/>
                <a:gd name="T11" fmla="*/ 92 h 129"/>
                <a:gd name="T12" fmla="*/ 15 w 23"/>
                <a:gd name="T13" fmla="*/ 99 h 129"/>
                <a:gd name="T14" fmla="*/ 8 w 23"/>
                <a:gd name="T15" fmla="*/ 120 h 129"/>
                <a:gd name="T16" fmla="*/ 8 w 23"/>
                <a:gd name="T17" fmla="*/ 120 h 129"/>
                <a:gd name="T18" fmla="*/ 0 w 23"/>
                <a:gd name="T19" fmla="*/ 128 h 129"/>
                <a:gd name="T20" fmla="*/ 0 w 23"/>
                <a:gd name="T21" fmla="*/ 128 h 129"/>
                <a:gd name="T22" fmla="*/ 8 w 23"/>
                <a:gd name="T23" fmla="*/ 0 h 129"/>
                <a:gd name="T24" fmla="*/ 22 w 23"/>
                <a:gd name="T25" fmla="*/ 0 h 1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29"/>
                <a:gd name="T41" fmla="*/ 23 w 23"/>
                <a:gd name="T42" fmla="*/ 129 h 1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29">
                  <a:moveTo>
                    <a:pt x="22" y="0"/>
                  </a:moveTo>
                  <a:lnTo>
                    <a:pt x="22" y="14"/>
                  </a:lnTo>
                  <a:lnTo>
                    <a:pt x="22" y="35"/>
                  </a:lnTo>
                  <a:lnTo>
                    <a:pt x="22" y="56"/>
                  </a:lnTo>
                  <a:lnTo>
                    <a:pt x="15" y="85"/>
                  </a:lnTo>
                  <a:lnTo>
                    <a:pt x="15" y="92"/>
                  </a:lnTo>
                  <a:lnTo>
                    <a:pt x="15" y="99"/>
                  </a:lnTo>
                  <a:lnTo>
                    <a:pt x="8" y="120"/>
                  </a:lnTo>
                  <a:lnTo>
                    <a:pt x="0" y="128"/>
                  </a:lnTo>
                  <a:lnTo>
                    <a:pt x="8" y="0"/>
                  </a:lnTo>
                  <a:lnTo>
                    <a:pt x="22"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2" name="Freeform 33"/>
            <p:cNvSpPr>
              <a:spLocks/>
            </p:cNvSpPr>
            <p:nvPr/>
          </p:nvSpPr>
          <p:spPr bwMode="auto">
            <a:xfrm>
              <a:off x="4982" y="3122"/>
              <a:ext cx="30" cy="200"/>
            </a:xfrm>
            <a:custGeom>
              <a:avLst/>
              <a:gdLst>
                <a:gd name="T0" fmla="*/ 0 w 30"/>
                <a:gd name="T1" fmla="*/ 199 h 200"/>
                <a:gd name="T2" fmla="*/ 22 w 30"/>
                <a:gd name="T3" fmla="*/ 0 h 200"/>
                <a:gd name="T4" fmla="*/ 29 w 30"/>
                <a:gd name="T5" fmla="*/ 0 h 200"/>
                <a:gd name="T6" fmla="*/ 29 w 30"/>
                <a:gd name="T7" fmla="*/ 199 h 200"/>
                <a:gd name="T8" fmla="*/ 0 w 30"/>
                <a:gd name="T9" fmla="*/ 199 h 200"/>
                <a:gd name="T10" fmla="*/ 0 60000 65536"/>
                <a:gd name="T11" fmla="*/ 0 60000 65536"/>
                <a:gd name="T12" fmla="*/ 0 60000 65536"/>
                <a:gd name="T13" fmla="*/ 0 60000 65536"/>
                <a:gd name="T14" fmla="*/ 0 60000 65536"/>
                <a:gd name="T15" fmla="*/ 0 w 30"/>
                <a:gd name="T16" fmla="*/ 0 h 200"/>
                <a:gd name="T17" fmla="*/ 30 w 30"/>
                <a:gd name="T18" fmla="*/ 200 h 200"/>
              </a:gdLst>
              <a:ahLst/>
              <a:cxnLst>
                <a:cxn ang="T10">
                  <a:pos x="T0" y="T1"/>
                </a:cxn>
                <a:cxn ang="T11">
                  <a:pos x="T2" y="T3"/>
                </a:cxn>
                <a:cxn ang="T12">
                  <a:pos x="T4" y="T5"/>
                </a:cxn>
                <a:cxn ang="T13">
                  <a:pos x="T6" y="T7"/>
                </a:cxn>
                <a:cxn ang="T14">
                  <a:pos x="T8" y="T9"/>
                </a:cxn>
              </a:cxnLst>
              <a:rect l="T15" t="T16" r="T17" b="T18"/>
              <a:pathLst>
                <a:path w="30" h="200">
                  <a:moveTo>
                    <a:pt x="0" y="199"/>
                  </a:moveTo>
                  <a:lnTo>
                    <a:pt x="22" y="0"/>
                  </a:lnTo>
                  <a:lnTo>
                    <a:pt x="29" y="0"/>
                  </a:lnTo>
                  <a:lnTo>
                    <a:pt x="29" y="199"/>
                  </a:lnTo>
                  <a:lnTo>
                    <a:pt x="0" y="199"/>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3" name="Group 34"/>
            <p:cNvGrpSpPr>
              <a:grpSpLocks/>
            </p:cNvGrpSpPr>
            <p:nvPr/>
          </p:nvGrpSpPr>
          <p:grpSpPr bwMode="auto">
            <a:xfrm>
              <a:off x="4904" y="3257"/>
              <a:ext cx="46" cy="65"/>
              <a:chOff x="4904" y="3257"/>
              <a:chExt cx="46" cy="65"/>
            </a:xfrm>
            <a:grpFill/>
          </p:grpSpPr>
          <p:sp>
            <p:nvSpPr>
              <p:cNvPr id="134" name="AutoShape 35"/>
              <p:cNvSpPr>
                <a:spLocks noChangeArrowheads="1"/>
              </p:cNvSpPr>
              <p:nvPr/>
            </p:nvSpPr>
            <p:spPr bwMode="auto">
              <a:xfrm>
                <a:off x="4933" y="3271"/>
                <a:ext cx="7" cy="50"/>
              </a:xfrm>
              <a:prstGeom prst="roundRect">
                <a:avLst>
                  <a:gd name="adj" fmla="val 1249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35" name="Freeform 36"/>
              <p:cNvSpPr>
                <a:spLocks/>
              </p:cNvSpPr>
              <p:nvPr/>
            </p:nvSpPr>
            <p:spPr bwMode="auto">
              <a:xfrm>
                <a:off x="4933" y="3271"/>
                <a:ext cx="17" cy="51"/>
              </a:xfrm>
              <a:custGeom>
                <a:avLst/>
                <a:gdLst>
                  <a:gd name="T0" fmla="*/ 0 w 17"/>
                  <a:gd name="T1" fmla="*/ 7 h 51"/>
                  <a:gd name="T2" fmla="*/ 0 w 17"/>
                  <a:gd name="T3" fmla="*/ 0 h 51"/>
                  <a:gd name="T4" fmla="*/ 8 w 17"/>
                  <a:gd name="T5" fmla="*/ 0 h 51"/>
                  <a:gd name="T6" fmla="*/ 8 w 17"/>
                  <a:gd name="T7" fmla="*/ 0 h 51"/>
                  <a:gd name="T8" fmla="*/ 8 w 17"/>
                  <a:gd name="T9" fmla="*/ 0 h 51"/>
                  <a:gd name="T10" fmla="*/ 16 w 17"/>
                  <a:gd name="T11" fmla="*/ 0 h 51"/>
                  <a:gd name="T12" fmla="*/ 16 w 17"/>
                  <a:gd name="T13" fmla="*/ 7 h 51"/>
                  <a:gd name="T14" fmla="*/ 16 w 17"/>
                  <a:gd name="T15" fmla="*/ 7 h 51"/>
                  <a:gd name="T16" fmla="*/ 8 w 17"/>
                  <a:gd name="T17" fmla="*/ 42 h 51"/>
                  <a:gd name="T18" fmla="*/ 8 w 17"/>
                  <a:gd name="T19" fmla="*/ 42 h 51"/>
                  <a:gd name="T20" fmla="*/ 8 w 17"/>
                  <a:gd name="T21" fmla="*/ 50 h 51"/>
                  <a:gd name="T22" fmla="*/ 8 w 17"/>
                  <a:gd name="T23" fmla="*/ 50 h 51"/>
                  <a:gd name="T24" fmla="*/ 8 w 17"/>
                  <a:gd name="T25" fmla="*/ 50 h 51"/>
                  <a:gd name="T26" fmla="*/ 0 w 17"/>
                  <a:gd name="T27" fmla="*/ 50 h 51"/>
                  <a:gd name="T28" fmla="*/ 0 w 17"/>
                  <a:gd name="T29" fmla="*/ 42 h 51"/>
                  <a:gd name="T30" fmla="*/ 0 w 17"/>
                  <a:gd name="T31" fmla="*/ 42 h 51"/>
                  <a:gd name="T32" fmla="*/ 0 w 17"/>
                  <a:gd name="T33" fmla="*/ 7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51"/>
                  <a:gd name="T53" fmla="*/ 17 w 17"/>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51">
                    <a:moveTo>
                      <a:pt x="0" y="7"/>
                    </a:moveTo>
                    <a:lnTo>
                      <a:pt x="0" y="0"/>
                    </a:lnTo>
                    <a:lnTo>
                      <a:pt x="8" y="0"/>
                    </a:lnTo>
                    <a:lnTo>
                      <a:pt x="16" y="0"/>
                    </a:lnTo>
                    <a:lnTo>
                      <a:pt x="16" y="7"/>
                    </a:lnTo>
                    <a:lnTo>
                      <a:pt x="8" y="42"/>
                    </a:lnTo>
                    <a:lnTo>
                      <a:pt x="8" y="50"/>
                    </a:lnTo>
                    <a:lnTo>
                      <a:pt x="0" y="50"/>
                    </a:lnTo>
                    <a:lnTo>
                      <a:pt x="0" y="42"/>
                    </a:lnTo>
                    <a:lnTo>
                      <a:pt x="0" y="7"/>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6" name="AutoShape 37"/>
              <p:cNvSpPr>
                <a:spLocks noChangeArrowheads="1"/>
              </p:cNvSpPr>
              <p:nvPr/>
            </p:nvSpPr>
            <p:spPr bwMode="auto">
              <a:xfrm>
                <a:off x="4904" y="3257"/>
                <a:ext cx="7" cy="42"/>
              </a:xfrm>
              <a:prstGeom prst="roundRect">
                <a:avLst>
                  <a:gd name="adj" fmla="val 1249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37" name="Freeform 38"/>
              <p:cNvSpPr>
                <a:spLocks/>
              </p:cNvSpPr>
              <p:nvPr/>
            </p:nvSpPr>
            <p:spPr bwMode="auto">
              <a:xfrm>
                <a:off x="4904" y="3257"/>
                <a:ext cx="17" cy="43"/>
              </a:xfrm>
              <a:custGeom>
                <a:avLst/>
                <a:gdLst>
                  <a:gd name="T0" fmla="*/ 0 w 17"/>
                  <a:gd name="T1" fmla="*/ 0 h 43"/>
                  <a:gd name="T2" fmla="*/ 0 w 17"/>
                  <a:gd name="T3" fmla="*/ 0 h 43"/>
                  <a:gd name="T4" fmla="*/ 16 w 17"/>
                  <a:gd name="T5" fmla="*/ 0 h 43"/>
                  <a:gd name="T6" fmla="*/ 16 w 17"/>
                  <a:gd name="T7" fmla="*/ 0 h 43"/>
                  <a:gd name="T8" fmla="*/ 16 w 17"/>
                  <a:gd name="T9" fmla="*/ 0 h 43"/>
                  <a:gd name="T10" fmla="*/ 16 w 17"/>
                  <a:gd name="T11" fmla="*/ 0 h 43"/>
                  <a:gd name="T12" fmla="*/ 16 w 17"/>
                  <a:gd name="T13" fmla="*/ 42 h 43"/>
                  <a:gd name="T14" fmla="*/ 16 w 17"/>
                  <a:gd name="T15" fmla="*/ 42 h 43"/>
                  <a:gd name="T16" fmla="*/ 0 w 17"/>
                  <a:gd name="T17" fmla="*/ 42 h 43"/>
                  <a:gd name="T18" fmla="*/ 0 w 17"/>
                  <a:gd name="T19" fmla="*/ 42 h 43"/>
                  <a:gd name="T20" fmla="*/ 0 w 17"/>
                  <a:gd name="T21" fmla="*/ 42 h 43"/>
                  <a:gd name="T22" fmla="*/ 0 w 17"/>
                  <a:gd name="T23" fmla="*/ 42 h 43"/>
                  <a:gd name="T24" fmla="*/ 0 w 17"/>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3"/>
                  <a:gd name="T41" fmla="*/ 17 w 17"/>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3">
                    <a:moveTo>
                      <a:pt x="0" y="0"/>
                    </a:moveTo>
                    <a:lnTo>
                      <a:pt x="0" y="0"/>
                    </a:lnTo>
                    <a:lnTo>
                      <a:pt x="16" y="0"/>
                    </a:lnTo>
                    <a:lnTo>
                      <a:pt x="16" y="42"/>
                    </a:lnTo>
                    <a:lnTo>
                      <a:pt x="0" y="42"/>
                    </a:lnTo>
                    <a:lnTo>
                      <a:pt x="0"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4" name="Freeform 39"/>
            <p:cNvSpPr>
              <a:spLocks/>
            </p:cNvSpPr>
            <p:nvPr/>
          </p:nvSpPr>
          <p:spPr bwMode="auto">
            <a:xfrm>
              <a:off x="4862" y="3221"/>
              <a:ext cx="136" cy="108"/>
            </a:xfrm>
            <a:custGeom>
              <a:avLst/>
              <a:gdLst>
                <a:gd name="T0" fmla="*/ 0 w 136"/>
                <a:gd name="T1" fmla="*/ 0 h 108"/>
                <a:gd name="T2" fmla="*/ 135 w 136"/>
                <a:gd name="T3" fmla="*/ 43 h 108"/>
                <a:gd name="T4" fmla="*/ 127 w 136"/>
                <a:gd name="T5" fmla="*/ 107 h 108"/>
                <a:gd name="T6" fmla="*/ 0 w 136"/>
                <a:gd name="T7" fmla="*/ 21 h 108"/>
                <a:gd name="T8" fmla="*/ 0 w 136"/>
                <a:gd name="T9" fmla="*/ 0 h 108"/>
                <a:gd name="T10" fmla="*/ 0 60000 65536"/>
                <a:gd name="T11" fmla="*/ 0 60000 65536"/>
                <a:gd name="T12" fmla="*/ 0 60000 65536"/>
                <a:gd name="T13" fmla="*/ 0 60000 65536"/>
                <a:gd name="T14" fmla="*/ 0 60000 65536"/>
                <a:gd name="T15" fmla="*/ 0 w 136"/>
                <a:gd name="T16" fmla="*/ 0 h 108"/>
                <a:gd name="T17" fmla="*/ 136 w 136"/>
                <a:gd name="T18" fmla="*/ 108 h 108"/>
              </a:gdLst>
              <a:ahLst/>
              <a:cxnLst>
                <a:cxn ang="T10">
                  <a:pos x="T0" y="T1"/>
                </a:cxn>
                <a:cxn ang="T11">
                  <a:pos x="T2" y="T3"/>
                </a:cxn>
                <a:cxn ang="T12">
                  <a:pos x="T4" y="T5"/>
                </a:cxn>
                <a:cxn ang="T13">
                  <a:pos x="T6" y="T7"/>
                </a:cxn>
                <a:cxn ang="T14">
                  <a:pos x="T8" y="T9"/>
                </a:cxn>
              </a:cxnLst>
              <a:rect l="T15" t="T16" r="T17" b="T18"/>
              <a:pathLst>
                <a:path w="136" h="108">
                  <a:moveTo>
                    <a:pt x="0" y="0"/>
                  </a:moveTo>
                  <a:lnTo>
                    <a:pt x="135" y="43"/>
                  </a:lnTo>
                  <a:lnTo>
                    <a:pt x="127" y="107"/>
                  </a:lnTo>
                  <a:lnTo>
                    <a:pt x="0" y="21"/>
                  </a:lnTo>
                  <a:lnTo>
                    <a:pt x="0"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5" name="Group 40"/>
            <p:cNvGrpSpPr>
              <a:grpSpLocks/>
            </p:cNvGrpSpPr>
            <p:nvPr/>
          </p:nvGrpSpPr>
          <p:grpSpPr bwMode="auto">
            <a:xfrm>
              <a:off x="5053" y="3264"/>
              <a:ext cx="46" cy="58"/>
              <a:chOff x="5053" y="3264"/>
              <a:chExt cx="46" cy="58"/>
            </a:xfrm>
            <a:grpFill/>
          </p:grpSpPr>
          <p:sp>
            <p:nvSpPr>
              <p:cNvPr id="130" name="AutoShape 41"/>
              <p:cNvSpPr>
                <a:spLocks noChangeArrowheads="1"/>
              </p:cNvSpPr>
              <p:nvPr/>
            </p:nvSpPr>
            <p:spPr bwMode="auto">
              <a:xfrm>
                <a:off x="5053" y="3278"/>
                <a:ext cx="8" cy="43"/>
              </a:xfrm>
              <a:prstGeom prst="roundRect">
                <a:avLst>
                  <a:gd name="adj" fmla="val 1249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31" name="Freeform 42"/>
              <p:cNvSpPr>
                <a:spLocks/>
              </p:cNvSpPr>
              <p:nvPr/>
            </p:nvSpPr>
            <p:spPr bwMode="auto">
              <a:xfrm>
                <a:off x="5053" y="3278"/>
                <a:ext cx="17" cy="44"/>
              </a:xfrm>
              <a:custGeom>
                <a:avLst/>
                <a:gdLst>
                  <a:gd name="T0" fmla="*/ 0 w 17"/>
                  <a:gd name="T1" fmla="*/ 0 h 44"/>
                  <a:gd name="T2" fmla="*/ 0 w 17"/>
                  <a:gd name="T3" fmla="*/ 0 h 44"/>
                  <a:gd name="T4" fmla="*/ 16 w 17"/>
                  <a:gd name="T5" fmla="*/ 0 h 44"/>
                  <a:gd name="T6" fmla="*/ 16 w 17"/>
                  <a:gd name="T7" fmla="*/ 0 h 44"/>
                  <a:gd name="T8" fmla="*/ 16 w 17"/>
                  <a:gd name="T9" fmla="*/ 0 h 44"/>
                  <a:gd name="T10" fmla="*/ 16 w 17"/>
                  <a:gd name="T11" fmla="*/ 0 h 44"/>
                  <a:gd name="T12" fmla="*/ 16 w 17"/>
                  <a:gd name="T13" fmla="*/ 35 h 44"/>
                  <a:gd name="T14" fmla="*/ 16 w 17"/>
                  <a:gd name="T15" fmla="*/ 43 h 44"/>
                  <a:gd name="T16" fmla="*/ 0 w 17"/>
                  <a:gd name="T17" fmla="*/ 43 h 44"/>
                  <a:gd name="T18" fmla="*/ 0 w 17"/>
                  <a:gd name="T19" fmla="*/ 43 h 44"/>
                  <a:gd name="T20" fmla="*/ 0 w 17"/>
                  <a:gd name="T21" fmla="*/ 43 h 44"/>
                  <a:gd name="T22" fmla="*/ 0 w 17"/>
                  <a:gd name="T23" fmla="*/ 35 h 44"/>
                  <a:gd name="T24" fmla="*/ 0 w 17"/>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4"/>
                  <a:gd name="T41" fmla="*/ 17 w 17"/>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4">
                    <a:moveTo>
                      <a:pt x="0" y="0"/>
                    </a:moveTo>
                    <a:lnTo>
                      <a:pt x="0" y="0"/>
                    </a:lnTo>
                    <a:lnTo>
                      <a:pt x="16" y="0"/>
                    </a:lnTo>
                    <a:lnTo>
                      <a:pt x="16" y="35"/>
                    </a:lnTo>
                    <a:lnTo>
                      <a:pt x="16" y="43"/>
                    </a:lnTo>
                    <a:lnTo>
                      <a:pt x="0" y="43"/>
                    </a:lnTo>
                    <a:lnTo>
                      <a:pt x="0" y="35"/>
                    </a:lnTo>
                    <a:lnTo>
                      <a:pt x="0"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2" name="AutoShape 43"/>
              <p:cNvSpPr>
                <a:spLocks noChangeArrowheads="1"/>
              </p:cNvSpPr>
              <p:nvPr/>
            </p:nvSpPr>
            <p:spPr bwMode="auto">
              <a:xfrm>
                <a:off x="5082" y="3264"/>
                <a:ext cx="7" cy="42"/>
              </a:xfrm>
              <a:prstGeom prst="roundRect">
                <a:avLst>
                  <a:gd name="adj" fmla="val 1249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solidFill>
                    <a:srgbClr val="000000"/>
                  </a:solidFill>
                </a:endParaRPr>
              </a:p>
            </p:txBody>
          </p:sp>
          <p:sp>
            <p:nvSpPr>
              <p:cNvPr id="133" name="Freeform 44"/>
              <p:cNvSpPr>
                <a:spLocks/>
              </p:cNvSpPr>
              <p:nvPr/>
            </p:nvSpPr>
            <p:spPr bwMode="auto">
              <a:xfrm>
                <a:off x="5082" y="3264"/>
                <a:ext cx="17" cy="43"/>
              </a:xfrm>
              <a:custGeom>
                <a:avLst/>
                <a:gdLst>
                  <a:gd name="T0" fmla="*/ 0 w 17"/>
                  <a:gd name="T1" fmla="*/ 0 h 43"/>
                  <a:gd name="T2" fmla="*/ 0 w 17"/>
                  <a:gd name="T3" fmla="*/ 0 h 43"/>
                  <a:gd name="T4" fmla="*/ 8 w 17"/>
                  <a:gd name="T5" fmla="*/ 0 h 43"/>
                  <a:gd name="T6" fmla="*/ 8 w 17"/>
                  <a:gd name="T7" fmla="*/ 0 h 43"/>
                  <a:gd name="T8" fmla="*/ 8 w 17"/>
                  <a:gd name="T9" fmla="*/ 0 h 43"/>
                  <a:gd name="T10" fmla="*/ 16 w 17"/>
                  <a:gd name="T11" fmla="*/ 0 h 43"/>
                  <a:gd name="T12" fmla="*/ 8 w 17"/>
                  <a:gd name="T13" fmla="*/ 35 h 43"/>
                  <a:gd name="T14" fmla="*/ 8 w 17"/>
                  <a:gd name="T15" fmla="*/ 42 h 43"/>
                  <a:gd name="T16" fmla="*/ 8 w 17"/>
                  <a:gd name="T17" fmla="*/ 42 h 43"/>
                  <a:gd name="T18" fmla="*/ 8 w 17"/>
                  <a:gd name="T19" fmla="*/ 42 h 43"/>
                  <a:gd name="T20" fmla="*/ 0 w 17"/>
                  <a:gd name="T21" fmla="*/ 42 h 43"/>
                  <a:gd name="T22" fmla="*/ 0 w 17"/>
                  <a:gd name="T23" fmla="*/ 35 h 43"/>
                  <a:gd name="T24" fmla="*/ 0 w 17"/>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43"/>
                  <a:gd name="T41" fmla="*/ 17 w 17"/>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43">
                    <a:moveTo>
                      <a:pt x="0" y="0"/>
                    </a:moveTo>
                    <a:lnTo>
                      <a:pt x="0" y="0"/>
                    </a:lnTo>
                    <a:lnTo>
                      <a:pt x="8" y="0"/>
                    </a:lnTo>
                    <a:lnTo>
                      <a:pt x="16" y="0"/>
                    </a:lnTo>
                    <a:lnTo>
                      <a:pt x="8" y="35"/>
                    </a:lnTo>
                    <a:lnTo>
                      <a:pt x="8" y="42"/>
                    </a:lnTo>
                    <a:lnTo>
                      <a:pt x="0" y="42"/>
                    </a:lnTo>
                    <a:lnTo>
                      <a:pt x="0" y="35"/>
                    </a:lnTo>
                    <a:lnTo>
                      <a:pt x="0"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26" name="Freeform 45"/>
            <p:cNvSpPr>
              <a:spLocks/>
            </p:cNvSpPr>
            <p:nvPr/>
          </p:nvSpPr>
          <p:spPr bwMode="auto">
            <a:xfrm>
              <a:off x="5004" y="3235"/>
              <a:ext cx="136" cy="94"/>
            </a:xfrm>
            <a:custGeom>
              <a:avLst/>
              <a:gdLst>
                <a:gd name="T0" fmla="*/ 135 w 136"/>
                <a:gd name="T1" fmla="*/ 0 h 94"/>
                <a:gd name="T2" fmla="*/ 0 w 136"/>
                <a:gd name="T3" fmla="*/ 29 h 94"/>
                <a:gd name="T4" fmla="*/ 0 w 136"/>
                <a:gd name="T5" fmla="*/ 93 h 94"/>
                <a:gd name="T6" fmla="*/ 135 w 136"/>
                <a:gd name="T7" fmla="*/ 22 h 94"/>
                <a:gd name="T8" fmla="*/ 135 w 136"/>
                <a:gd name="T9" fmla="*/ 0 h 94"/>
                <a:gd name="T10" fmla="*/ 0 60000 65536"/>
                <a:gd name="T11" fmla="*/ 0 60000 65536"/>
                <a:gd name="T12" fmla="*/ 0 60000 65536"/>
                <a:gd name="T13" fmla="*/ 0 60000 65536"/>
                <a:gd name="T14" fmla="*/ 0 60000 65536"/>
                <a:gd name="T15" fmla="*/ 0 w 136"/>
                <a:gd name="T16" fmla="*/ 0 h 94"/>
                <a:gd name="T17" fmla="*/ 136 w 136"/>
                <a:gd name="T18" fmla="*/ 94 h 94"/>
              </a:gdLst>
              <a:ahLst/>
              <a:cxnLst>
                <a:cxn ang="T10">
                  <a:pos x="T0" y="T1"/>
                </a:cxn>
                <a:cxn ang="T11">
                  <a:pos x="T2" y="T3"/>
                </a:cxn>
                <a:cxn ang="T12">
                  <a:pos x="T4" y="T5"/>
                </a:cxn>
                <a:cxn ang="T13">
                  <a:pos x="T6" y="T7"/>
                </a:cxn>
                <a:cxn ang="T14">
                  <a:pos x="T8" y="T9"/>
                </a:cxn>
              </a:cxnLst>
              <a:rect l="T15" t="T16" r="T17" b="T18"/>
              <a:pathLst>
                <a:path w="136" h="94">
                  <a:moveTo>
                    <a:pt x="135" y="0"/>
                  </a:moveTo>
                  <a:lnTo>
                    <a:pt x="0" y="29"/>
                  </a:lnTo>
                  <a:lnTo>
                    <a:pt x="0" y="93"/>
                  </a:lnTo>
                  <a:lnTo>
                    <a:pt x="135" y="22"/>
                  </a:lnTo>
                  <a:lnTo>
                    <a:pt x="135"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27" name="Group 46"/>
            <p:cNvGrpSpPr>
              <a:grpSpLocks/>
            </p:cNvGrpSpPr>
            <p:nvPr/>
          </p:nvGrpSpPr>
          <p:grpSpPr bwMode="auto">
            <a:xfrm>
              <a:off x="4954" y="3100"/>
              <a:ext cx="100" cy="65"/>
              <a:chOff x="4954" y="3100"/>
              <a:chExt cx="100" cy="65"/>
            </a:xfrm>
            <a:grpFill/>
          </p:grpSpPr>
          <p:sp>
            <p:nvSpPr>
              <p:cNvPr id="128" name="Freeform 47"/>
              <p:cNvSpPr>
                <a:spLocks/>
              </p:cNvSpPr>
              <p:nvPr/>
            </p:nvSpPr>
            <p:spPr bwMode="auto">
              <a:xfrm>
                <a:off x="4954" y="3100"/>
                <a:ext cx="51" cy="65"/>
              </a:xfrm>
              <a:custGeom>
                <a:avLst/>
                <a:gdLst>
                  <a:gd name="T0" fmla="*/ 0 w 51"/>
                  <a:gd name="T1" fmla="*/ 0 h 65"/>
                  <a:gd name="T2" fmla="*/ 50 w 51"/>
                  <a:gd name="T3" fmla="*/ 22 h 65"/>
                  <a:gd name="T4" fmla="*/ 50 w 51"/>
                  <a:gd name="T5" fmla="*/ 64 h 65"/>
                  <a:gd name="T6" fmla="*/ 0 w 51"/>
                  <a:gd name="T7" fmla="*/ 14 h 65"/>
                  <a:gd name="T8" fmla="*/ 0 w 51"/>
                  <a:gd name="T9" fmla="*/ 0 h 65"/>
                  <a:gd name="T10" fmla="*/ 0 60000 65536"/>
                  <a:gd name="T11" fmla="*/ 0 60000 65536"/>
                  <a:gd name="T12" fmla="*/ 0 60000 65536"/>
                  <a:gd name="T13" fmla="*/ 0 60000 65536"/>
                  <a:gd name="T14" fmla="*/ 0 60000 65536"/>
                  <a:gd name="T15" fmla="*/ 0 w 51"/>
                  <a:gd name="T16" fmla="*/ 0 h 65"/>
                  <a:gd name="T17" fmla="*/ 51 w 51"/>
                  <a:gd name="T18" fmla="*/ 65 h 65"/>
                </a:gdLst>
                <a:ahLst/>
                <a:cxnLst>
                  <a:cxn ang="T10">
                    <a:pos x="T0" y="T1"/>
                  </a:cxn>
                  <a:cxn ang="T11">
                    <a:pos x="T2" y="T3"/>
                  </a:cxn>
                  <a:cxn ang="T12">
                    <a:pos x="T4" y="T5"/>
                  </a:cxn>
                  <a:cxn ang="T13">
                    <a:pos x="T6" y="T7"/>
                  </a:cxn>
                  <a:cxn ang="T14">
                    <a:pos x="T8" y="T9"/>
                  </a:cxn>
                </a:cxnLst>
                <a:rect l="T15" t="T16" r="T17" b="T18"/>
                <a:pathLst>
                  <a:path w="51" h="65">
                    <a:moveTo>
                      <a:pt x="0" y="0"/>
                    </a:moveTo>
                    <a:lnTo>
                      <a:pt x="50" y="22"/>
                    </a:lnTo>
                    <a:lnTo>
                      <a:pt x="50" y="64"/>
                    </a:lnTo>
                    <a:lnTo>
                      <a:pt x="0" y="14"/>
                    </a:lnTo>
                    <a:lnTo>
                      <a:pt x="0"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9" name="Freeform 48"/>
              <p:cNvSpPr>
                <a:spLocks/>
              </p:cNvSpPr>
              <p:nvPr/>
            </p:nvSpPr>
            <p:spPr bwMode="auto">
              <a:xfrm>
                <a:off x="5004" y="3107"/>
                <a:ext cx="50" cy="58"/>
              </a:xfrm>
              <a:custGeom>
                <a:avLst/>
                <a:gdLst>
                  <a:gd name="T0" fmla="*/ 49 w 50"/>
                  <a:gd name="T1" fmla="*/ 0 h 58"/>
                  <a:gd name="T2" fmla="*/ 0 w 50"/>
                  <a:gd name="T3" fmla="*/ 15 h 58"/>
                  <a:gd name="T4" fmla="*/ 0 w 50"/>
                  <a:gd name="T5" fmla="*/ 57 h 58"/>
                  <a:gd name="T6" fmla="*/ 49 w 50"/>
                  <a:gd name="T7" fmla="*/ 7 h 58"/>
                  <a:gd name="T8" fmla="*/ 49 w 50"/>
                  <a:gd name="T9" fmla="*/ 0 h 58"/>
                  <a:gd name="T10" fmla="*/ 0 60000 65536"/>
                  <a:gd name="T11" fmla="*/ 0 60000 65536"/>
                  <a:gd name="T12" fmla="*/ 0 60000 65536"/>
                  <a:gd name="T13" fmla="*/ 0 60000 65536"/>
                  <a:gd name="T14" fmla="*/ 0 60000 65536"/>
                  <a:gd name="T15" fmla="*/ 0 w 50"/>
                  <a:gd name="T16" fmla="*/ 0 h 58"/>
                  <a:gd name="T17" fmla="*/ 50 w 50"/>
                  <a:gd name="T18" fmla="*/ 58 h 58"/>
                </a:gdLst>
                <a:ahLst/>
                <a:cxnLst>
                  <a:cxn ang="T10">
                    <a:pos x="T0" y="T1"/>
                  </a:cxn>
                  <a:cxn ang="T11">
                    <a:pos x="T2" y="T3"/>
                  </a:cxn>
                  <a:cxn ang="T12">
                    <a:pos x="T4" y="T5"/>
                  </a:cxn>
                  <a:cxn ang="T13">
                    <a:pos x="T6" y="T7"/>
                  </a:cxn>
                  <a:cxn ang="T14">
                    <a:pos x="T8" y="T9"/>
                  </a:cxn>
                </a:cxnLst>
                <a:rect l="T15" t="T16" r="T17" b="T18"/>
                <a:pathLst>
                  <a:path w="50" h="58">
                    <a:moveTo>
                      <a:pt x="49" y="0"/>
                    </a:moveTo>
                    <a:lnTo>
                      <a:pt x="0" y="15"/>
                    </a:lnTo>
                    <a:lnTo>
                      <a:pt x="0" y="57"/>
                    </a:lnTo>
                    <a:lnTo>
                      <a:pt x="49" y="7"/>
                    </a:lnTo>
                    <a:lnTo>
                      <a:pt x="49" y="0"/>
                    </a:lnTo>
                  </a:path>
                </a:pathLst>
              </a:custGeom>
              <a:grp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grpSp>
      <p:sp>
        <p:nvSpPr>
          <p:cNvPr id="138"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7</a:t>
            </a:fld>
            <a:endParaRPr lang="en-US" dirty="0"/>
          </a:p>
        </p:txBody>
      </p:sp>
    </p:spTree>
    <p:extLst>
      <p:ext uri="{BB962C8B-B14F-4D97-AF65-F5344CB8AC3E}">
        <p14:creationId xmlns:p14="http://schemas.microsoft.com/office/powerpoint/2010/main" val="1908949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nodeType="with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par>
                          <p:cTn id="30" fill="hold" nodeType="afterGroup">
                            <p:stCondLst>
                              <p:cond delay="500"/>
                            </p:stCondLst>
                            <p:childTnLst>
                              <p:par>
                                <p:cTn id="31" presetID="23" presetClass="entr" presetSubtype="16" fill="hold" nodeType="afterEffect">
                                  <p:stCondLst>
                                    <p:cond delay="0"/>
                                  </p:stCondLst>
                                  <p:childTnLst>
                                    <p:set>
                                      <p:cBhvr>
                                        <p:cTn id="32" dur="1" fill="hold">
                                          <p:stCondLst>
                                            <p:cond delay="0"/>
                                          </p:stCondLst>
                                        </p:cTn>
                                        <p:tgtEl>
                                          <p:spTgt spid="113"/>
                                        </p:tgtEl>
                                        <p:attrNameLst>
                                          <p:attrName>style.visibility</p:attrName>
                                        </p:attrNameLst>
                                      </p:cBhvr>
                                      <p:to>
                                        <p:strVal val="visible"/>
                                      </p:to>
                                    </p:set>
                                    <p:anim calcmode="lin" valueType="num">
                                      <p:cBhvr>
                                        <p:cTn id="33" dur="500" fill="hold"/>
                                        <p:tgtEl>
                                          <p:spTgt spid="113"/>
                                        </p:tgtEl>
                                        <p:attrNameLst>
                                          <p:attrName>ppt_w</p:attrName>
                                        </p:attrNameLst>
                                      </p:cBhvr>
                                      <p:tavLst>
                                        <p:tav tm="0">
                                          <p:val>
                                            <p:fltVal val="0"/>
                                          </p:val>
                                        </p:tav>
                                        <p:tav tm="100000">
                                          <p:val>
                                            <p:strVal val="#ppt_w"/>
                                          </p:val>
                                        </p:tav>
                                      </p:tavLst>
                                    </p:anim>
                                    <p:anim calcmode="lin" valueType="num">
                                      <p:cBhvr>
                                        <p:cTn id="34" dur="500" fill="hold"/>
                                        <p:tgtEl>
                                          <p:spTgt spid="113"/>
                                        </p:tgtEl>
                                        <p:attrNameLst>
                                          <p:attrName>ppt_h</p:attrName>
                                        </p:attrNameLst>
                                      </p:cBhvr>
                                      <p:tavLst>
                                        <p:tav tm="0">
                                          <p:val>
                                            <p:fltVal val="0"/>
                                          </p:val>
                                        </p:tav>
                                        <p:tav tm="100000">
                                          <p:val>
                                            <p:strVal val="#ppt_h"/>
                                          </p:val>
                                        </p:tav>
                                      </p:tavLst>
                                    </p:anim>
                                  </p:childTnLst>
                                </p:cTn>
                              </p:par>
                              <p:par>
                                <p:cTn id="35" presetID="1" presetClass="entr" presetSubtype="0" fill="hold" nodeType="with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1000"/>
                            </p:stCondLst>
                            <p:childTnLst>
                              <p:par>
                                <p:cTn id="41" presetID="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724922" y="-406"/>
            <a:ext cx="6412057" cy="6028000"/>
          </a:xfrm>
          <a:prstGeom prst="rect">
            <a:avLst/>
          </a:prstGeom>
        </p:spPr>
      </p:pic>
      <p:cxnSp>
        <p:nvCxnSpPr>
          <p:cNvPr id="8" name="Straight Arrow Connector 7"/>
          <p:cNvCxnSpPr/>
          <p:nvPr/>
        </p:nvCxnSpPr>
        <p:spPr>
          <a:xfrm flipV="1">
            <a:off x="3064452" y="2802082"/>
            <a:ext cx="0" cy="277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348341" y="447637"/>
            <a:ext cx="259999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171450" indent="-171450"/>
            <a:r>
              <a:rPr lang="en-US" dirty="0" smtClean="0"/>
              <a:t>Model </a:t>
            </a:r>
            <a:r>
              <a:rPr lang="en-US" dirty="0"/>
              <a:t>captures tradeoffs between arrivals, departures</a:t>
            </a:r>
            <a:r>
              <a:rPr lang="en-US" dirty="0" smtClean="0"/>
              <a:t>, and  </a:t>
            </a:r>
            <a:r>
              <a:rPr lang="en-US" dirty="0"/>
              <a:t>operational </a:t>
            </a:r>
            <a:r>
              <a:rPr lang="en-US" dirty="0" smtClean="0"/>
              <a:t>changes</a:t>
            </a:r>
          </a:p>
          <a:p>
            <a:pPr marL="171450" indent="-171450"/>
            <a:r>
              <a:rPr lang="en-US" dirty="0" smtClean="0"/>
              <a:t>Output </a:t>
            </a:r>
            <a:r>
              <a:rPr lang="en-US" dirty="0"/>
              <a:t>may be validated from </a:t>
            </a:r>
            <a:r>
              <a:rPr lang="en-US" dirty="0" smtClean="0"/>
              <a:t> ATC called rates and </a:t>
            </a:r>
            <a:r>
              <a:rPr lang="en-US" dirty="0"/>
              <a:t>historic </a:t>
            </a:r>
            <a:r>
              <a:rPr lang="en-US" dirty="0" smtClean="0"/>
              <a:t>data</a:t>
            </a:r>
          </a:p>
        </p:txBody>
      </p:sp>
      <p:sp>
        <p:nvSpPr>
          <p:cNvPr id="5"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8</a:t>
            </a:fld>
            <a:endParaRPr lang="en-US" dirty="0"/>
          </a:p>
        </p:txBody>
      </p:sp>
    </p:spTree>
    <p:extLst>
      <p:ext uri="{BB962C8B-B14F-4D97-AF65-F5344CB8AC3E}">
        <p14:creationId xmlns:p14="http://schemas.microsoft.com/office/powerpoint/2010/main" val="2527709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44167" y="1040314"/>
            <a:ext cx="3037662" cy="2278247"/>
          </a:xfrm>
          <a:prstGeom prst="rect">
            <a:avLst/>
          </a:prstGeom>
        </p:spPr>
      </p:pic>
      <p:sp>
        <p:nvSpPr>
          <p:cNvPr id="2" name="Title 1"/>
          <p:cNvSpPr>
            <a:spLocks noGrp="1"/>
          </p:cNvSpPr>
          <p:nvPr>
            <p:ph type="title"/>
          </p:nvPr>
        </p:nvSpPr>
        <p:spPr/>
        <p:txBody>
          <a:bodyPr/>
          <a:lstStyle/>
          <a:p>
            <a:r>
              <a:rPr lang="en-US" sz="3600" i="1" dirty="0" smtClean="0"/>
              <a:t>runway</a:t>
            </a:r>
            <a:r>
              <a:rPr lang="en-US" sz="3600" dirty="0" smtClean="0"/>
              <a:t>Simulator inputs are modular</a:t>
            </a:r>
            <a:endParaRPr lang="en-US" sz="3600" i="1" dirty="0"/>
          </a:p>
        </p:txBody>
      </p:sp>
      <p:pic>
        <p:nvPicPr>
          <p:cNvPr id="4" name="Picture 3"/>
          <p:cNvPicPr>
            <a:picLocks noChangeAspect="1"/>
          </p:cNvPicPr>
          <p:nvPr/>
        </p:nvPicPr>
        <p:blipFill>
          <a:blip r:embed="rId4"/>
          <a:stretch>
            <a:fillRect/>
          </a:stretch>
        </p:blipFill>
        <p:spPr>
          <a:xfrm>
            <a:off x="860905" y="1666992"/>
            <a:ext cx="3453468" cy="2948552"/>
          </a:xfrm>
          <a:prstGeom prst="rect">
            <a:avLst/>
          </a:prstGeom>
        </p:spPr>
      </p:pic>
      <p:pic>
        <p:nvPicPr>
          <p:cNvPr id="5" name="Picture 4"/>
          <p:cNvPicPr>
            <a:picLocks noChangeAspect="1"/>
          </p:cNvPicPr>
          <p:nvPr/>
        </p:nvPicPr>
        <p:blipFill>
          <a:blip r:embed="rId5"/>
          <a:stretch>
            <a:fillRect/>
          </a:stretch>
        </p:blipFill>
        <p:spPr>
          <a:xfrm>
            <a:off x="4978400" y="1114895"/>
            <a:ext cx="3840534" cy="2713104"/>
          </a:xfrm>
          <a:prstGeom prst="rect">
            <a:avLst/>
          </a:prstGeom>
        </p:spPr>
      </p:pic>
      <p:pic>
        <p:nvPicPr>
          <p:cNvPr id="6" name="Picture 5"/>
          <p:cNvPicPr>
            <a:picLocks noChangeAspect="1"/>
          </p:cNvPicPr>
          <p:nvPr/>
        </p:nvPicPr>
        <p:blipFill>
          <a:blip r:embed="rId6"/>
          <a:stretch>
            <a:fillRect/>
          </a:stretch>
        </p:blipFill>
        <p:spPr>
          <a:xfrm>
            <a:off x="5718629" y="2929683"/>
            <a:ext cx="2704264" cy="2988583"/>
          </a:xfrm>
          <a:prstGeom prst="rect">
            <a:avLst/>
          </a:prstGeom>
        </p:spPr>
      </p:pic>
      <p:pic>
        <p:nvPicPr>
          <p:cNvPr id="8" name="Picture 7"/>
          <p:cNvPicPr>
            <a:picLocks noChangeAspect="1"/>
          </p:cNvPicPr>
          <p:nvPr/>
        </p:nvPicPr>
        <p:blipFill>
          <a:blip r:embed="rId7"/>
          <a:stretch>
            <a:fillRect/>
          </a:stretch>
        </p:blipFill>
        <p:spPr>
          <a:xfrm>
            <a:off x="2293257" y="3318561"/>
            <a:ext cx="5082708" cy="3001788"/>
          </a:xfrm>
          <a:prstGeom prst="rect">
            <a:avLst/>
          </a:prstGeom>
        </p:spPr>
      </p:pic>
      <p:sp>
        <p:nvSpPr>
          <p:cNvPr id="9" name="Content Placeholder 2"/>
          <p:cNvSpPr txBox="1">
            <a:spLocks/>
          </p:cNvSpPr>
          <p:nvPr/>
        </p:nvSpPr>
        <p:spPr>
          <a:xfrm>
            <a:off x="199573" y="3439886"/>
            <a:ext cx="1875970" cy="2880463"/>
          </a:xfrm>
          <a:prstGeom prst="rect">
            <a:avLst/>
          </a:prstGeom>
          <a:solidFill>
            <a:srgbClr val="FFC000"/>
          </a:solidFill>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1" indent="-231775">
              <a:buSzPct val="120000"/>
              <a:buFont typeface="Wingdings" pitchFamily="2" charset="2"/>
              <a:buChar char="§"/>
            </a:pPr>
            <a:r>
              <a:rPr lang="en-US" sz="1300" b="1" dirty="0">
                <a:solidFill>
                  <a:srgbClr val="002060"/>
                </a:solidFill>
              </a:rPr>
              <a:t>Default inputs are provided for most components, but all can be tailored depending on the fidelity and depth of the modeling desired</a:t>
            </a:r>
          </a:p>
          <a:p>
            <a:pPr marL="231775" lvl="1" indent="-231775">
              <a:buSzPct val="120000"/>
              <a:buFont typeface="Wingdings" pitchFamily="2" charset="2"/>
              <a:buChar char="§"/>
            </a:pPr>
            <a:r>
              <a:rPr lang="en-US" sz="1300" b="1" dirty="0">
                <a:solidFill>
                  <a:srgbClr val="002060"/>
                </a:solidFill>
              </a:rPr>
              <a:t>Component-based design allows efficient re-use for additional simulations</a:t>
            </a:r>
          </a:p>
        </p:txBody>
      </p:sp>
      <p:sp>
        <p:nvSpPr>
          <p:cNvPr id="10"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pPr/>
              <a:t>9</a:t>
            </a:fld>
            <a:endParaRPr lang="en-US" dirty="0"/>
          </a:p>
        </p:txBody>
      </p:sp>
    </p:spTree>
    <p:extLst>
      <p:ext uri="{BB962C8B-B14F-4D97-AF65-F5344CB8AC3E}">
        <p14:creationId xmlns:p14="http://schemas.microsoft.com/office/powerpoint/2010/main" val="3173242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BAAAC7-9523-498B-A879-CC322071A377}"/>
</file>

<file path=customXml/itemProps2.xml><?xml version="1.0" encoding="utf-8"?>
<ds:datastoreItem xmlns:ds="http://schemas.openxmlformats.org/officeDocument/2006/customXml" ds:itemID="{D332A120-7FE0-4D3F-9BC6-822AB5255ED8}"/>
</file>

<file path=customXml/itemProps3.xml><?xml version="1.0" encoding="utf-8"?>
<ds:datastoreItem xmlns:ds="http://schemas.openxmlformats.org/officeDocument/2006/customXml" ds:itemID="{A89B7D6E-C56C-4074-96FD-AEAE73E50CC0}"/>
</file>

<file path=docProps/app.xml><?xml version="1.0" encoding="utf-8"?>
<Properties xmlns="http://schemas.openxmlformats.org/officeDocument/2006/extended-properties" xmlns:vt="http://schemas.openxmlformats.org/officeDocument/2006/docPropsVTypes">
  <Template/>
  <TotalTime>6885</TotalTime>
  <Words>1001</Words>
  <Application>Microsoft Office PowerPoint</Application>
  <PresentationFormat>On-screen Show (4:3)</PresentationFormat>
  <Paragraphs>149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1_Custom Design</vt:lpstr>
      <vt:lpstr>New Capacity Model: runwaySimulator </vt:lpstr>
      <vt:lpstr>Overview</vt:lpstr>
      <vt:lpstr>Model Levels</vt:lpstr>
      <vt:lpstr>runwaySimulator can model complex Airport and ATC Operations</vt:lpstr>
      <vt:lpstr>The Objective: Analyze Runway System Capacity for Complex Airport Operations and ATC Procedures</vt:lpstr>
      <vt:lpstr>An Example of Complex Runway Interaction to Model</vt:lpstr>
      <vt:lpstr>Example of a Complex Separation Rule to Model FAA Order 7110.308</vt:lpstr>
      <vt:lpstr>PowerPoint Presentation</vt:lpstr>
      <vt:lpstr>runwaySimulator inputs are modular</vt:lpstr>
      <vt:lpstr>Animation</vt:lpstr>
      <vt:lpstr>Capacity is the hourly throughput a runway system is able to sustain during periods of high demand </vt:lpstr>
      <vt:lpstr>FACT3: VMC Capacity for CLT with Actual Hourly Traffic from ASPM</vt:lpstr>
      <vt:lpstr>FACT3: IMC Capacity for CLT (&lt; 1000-3) with Actual Hourly Traffic from ASPM</vt:lpstr>
      <vt:lpstr>License and Training</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Kent Duffy</cp:lastModifiedBy>
  <cp:revision>218</cp:revision>
  <cp:lastPrinted>2013-07-24T17:22:19Z</cp:lastPrinted>
  <dcterms:created xsi:type="dcterms:W3CDTF">2005-01-28T20:32:53Z</dcterms:created>
  <dcterms:modified xsi:type="dcterms:W3CDTF">2015-03-23T16:40:18Z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