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0"/>
  </p:notesMasterIdLst>
  <p:sldIdLst>
    <p:sldId id="279" r:id="rId2"/>
    <p:sldId id="257" r:id="rId3"/>
    <p:sldId id="270" r:id="rId4"/>
    <p:sldId id="266" r:id="rId5"/>
    <p:sldId id="272" r:id="rId6"/>
    <p:sldId id="271" r:id="rId7"/>
    <p:sldId id="295" r:id="rId8"/>
    <p:sldId id="294" r:id="rId9"/>
    <p:sldId id="291" r:id="rId10"/>
    <p:sldId id="292" r:id="rId11"/>
    <p:sldId id="290" r:id="rId12"/>
    <p:sldId id="258" r:id="rId13"/>
    <p:sldId id="286" r:id="rId14"/>
    <p:sldId id="287" r:id="rId15"/>
    <p:sldId id="293" r:id="rId16"/>
    <p:sldId id="288" r:id="rId17"/>
    <p:sldId id="262" r:id="rId18"/>
    <p:sldId id="278" r:id="rId19"/>
    <p:sldId id="289" r:id="rId20"/>
    <p:sldId id="263" r:id="rId21"/>
    <p:sldId id="281" r:id="rId22"/>
    <p:sldId id="282" r:id="rId23"/>
    <p:sldId id="283" r:id="rId24"/>
    <p:sldId id="280" r:id="rId25"/>
    <p:sldId id="284" r:id="rId26"/>
    <p:sldId id="285" r:id="rId27"/>
    <p:sldId id="264" r:id="rId28"/>
    <p:sldId id="275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6600"/>
    <a:srgbClr val="1D2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2094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11F87-2D9F-489A-9C24-46D13738FCB2}" type="datetimeFigureOut">
              <a:rPr lang="en-US" smtClean="0"/>
              <a:t>4/1/2015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9E265-A097-4BB9-A546-2BC7BBE1BA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23" y="10411"/>
            <a:ext cx="476199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134369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108027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270886" y="3393862"/>
            <a:ext cx="405973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1D2F68"/>
                </a:solidFill>
              </a:rPr>
              <a:t>Presented to</a:t>
            </a:r>
            <a:r>
              <a:rPr lang="en-US" sz="1600" dirty="0" smtClean="0">
                <a:solidFill>
                  <a:srgbClr val="1D2F68"/>
                </a:solidFill>
              </a:rPr>
              <a:t>:  REDAC		</a:t>
            </a:r>
            <a:endParaRPr lang="en-US" sz="1600" dirty="0">
              <a:solidFill>
                <a:srgbClr val="1D2F68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1D2F68"/>
                </a:solidFill>
              </a:rPr>
              <a:t>By</a:t>
            </a:r>
            <a:r>
              <a:rPr lang="en-US" sz="1600" dirty="0" smtClean="0">
                <a:solidFill>
                  <a:srgbClr val="1D2F68"/>
                </a:solidFill>
              </a:rPr>
              <a:t>:  Murphy Flynn</a:t>
            </a:r>
            <a:endParaRPr lang="en-US" sz="1600" dirty="0">
              <a:solidFill>
                <a:srgbClr val="1D2F68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1D2F68"/>
                </a:solidFill>
              </a:rPr>
              <a:t>Date: April 1, 2014</a:t>
            </a:r>
            <a:endParaRPr lang="en-US" sz="1600" dirty="0">
              <a:solidFill>
                <a:srgbClr val="1D2F68"/>
              </a:solidFill>
            </a:endParaRP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977852" y="177768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</a:rPr>
                <a:t>Federal Aviation</a:t>
              </a:r>
            </a:p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6997474" y="6097937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51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8889" y="6248400"/>
            <a:ext cx="10772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09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8889" y="6248400"/>
            <a:ext cx="10772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92289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4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Murphy.Flynn@faa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Facility Construction and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4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Bldg. 299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10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143000"/>
            <a:ext cx="8457363" cy="453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6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Facilities – 2017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2F68"/>
                </a:solidFill>
              </a:rPr>
              <a:t>Photometric Laboratory</a:t>
            </a:r>
          </a:p>
          <a:p>
            <a:r>
              <a:rPr lang="en-US" dirty="0" smtClean="0">
                <a:solidFill>
                  <a:srgbClr val="1D2F68"/>
                </a:solidFill>
              </a:rPr>
              <a:t>Airport Safety Tech Storage / Warehouse</a:t>
            </a:r>
          </a:p>
          <a:p>
            <a:r>
              <a:rPr lang="en-US" dirty="0" smtClean="0">
                <a:solidFill>
                  <a:srgbClr val="1D2F68"/>
                </a:solidFill>
              </a:rPr>
              <a:t>NextGen Pavement Lab Expansion and Storage</a:t>
            </a:r>
          </a:p>
          <a:p>
            <a:r>
              <a:rPr lang="en-US" dirty="0" smtClean="0">
                <a:solidFill>
                  <a:srgbClr val="1D2F68"/>
                </a:solidFill>
              </a:rPr>
              <a:t>Office Space </a:t>
            </a:r>
            <a:endParaRPr lang="en-US" dirty="0">
              <a:solidFill>
                <a:srgbClr val="1D2F6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11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1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Facilities – 2017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2F68"/>
                </a:solidFill>
              </a:rPr>
              <a:t>Photometric Laboratory</a:t>
            </a:r>
          </a:p>
          <a:p>
            <a:pPr lvl="1"/>
            <a:r>
              <a:rPr lang="en-US" dirty="0">
                <a:solidFill>
                  <a:srgbClr val="1D2F68"/>
                </a:solidFill>
              </a:rPr>
              <a:t>Size : 30 feet  x 150 </a:t>
            </a:r>
            <a:r>
              <a:rPr lang="en-US" dirty="0" smtClean="0">
                <a:solidFill>
                  <a:srgbClr val="1D2F68"/>
                </a:solidFill>
              </a:rPr>
              <a:t>feet – 4500 sq. ft.</a:t>
            </a:r>
            <a:endParaRPr lang="en-US" dirty="0">
              <a:solidFill>
                <a:srgbClr val="1D2F68"/>
              </a:solidFill>
            </a:endParaRPr>
          </a:p>
          <a:p>
            <a:pPr lvl="1"/>
            <a:r>
              <a:rPr lang="en-US" dirty="0">
                <a:solidFill>
                  <a:srgbClr val="1D2F68"/>
                </a:solidFill>
              </a:rPr>
              <a:t>Relocate existing </a:t>
            </a:r>
            <a:r>
              <a:rPr lang="en-US" dirty="0">
                <a:solidFill>
                  <a:srgbClr val="1D2F68"/>
                </a:solidFill>
              </a:rPr>
              <a:t>Autovidi</a:t>
            </a:r>
            <a:r>
              <a:rPr lang="en-US" dirty="0">
                <a:solidFill>
                  <a:srgbClr val="1D2F68"/>
                </a:solidFill>
              </a:rPr>
              <a:t> indirect photometry system from current </a:t>
            </a:r>
            <a:r>
              <a:rPr lang="en-US" dirty="0" smtClean="0">
                <a:solidFill>
                  <a:srgbClr val="1D2F68"/>
                </a:solidFill>
              </a:rPr>
              <a:t>20 ft. </a:t>
            </a:r>
            <a:r>
              <a:rPr lang="en-US" dirty="0">
                <a:solidFill>
                  <a:srgbClr val="1D2F68"/>
                </a:solidFill>
              </a:rPr>
              <a:t>x 40 </a:t>
            </a:r>
            <a:r>
              <a:rPr lang="en-US" dirty="0" smtClean="0">
                <a:solidFill>
                  <a:srgbClr val="1D2F68"/>
                </a:solidFill>
              </a:rPr>
              <a:t>ft. lab </a:t>
            </a:r>
            <a:r>
              <a:rPr lang="en-US" dirty="0">
                <a:solidFill>
                  <a:srgbClr val="1D2F68"/>
                </a:solidFill>
              </a:rPr>
              <a:t>at east end of bldg. </a:t>
            </a:r>
            <a:r>
              <a:rPr lang="en-US" dirty="0" smtClean="0">
                <a:solidFill>
                  <a:srgbClr val="1D2F68"/>
                </a:solidFill>
              </a:rPr>
              <a:t>296</a:t>
            </a:r>
            <a:endParaRPr lang="en-US" dirty="0">
              <a:solidFill>
                <a:srgbClr val="1D2F68"/>
              </a:solidFill>
            </a:endParaRPr>
          </a:p>
          <a:p>
            <a:pPr lvl="1"/>
            <a:r>
              <a:rPr lang="en-US" dirty="0">
                <a:solidFill>
                  <a:srgbClr val="1D2F68"/>
                </a:solidFill>
              </a:rPr>
              <a:t>Procure full scale (100 ft. long) NIST traceable goniometer based photometric range which will enable FAA to become a certified </a:t>
            </a:r>
            <a:r>
              <a:rPr lang="en-US" dirty="0" smtClean="0">
                <a:solidFill>
                  <a:srgbClr val="1D2F68"/>
                </a:solidFill>
              </a:rPr>
              <a:t>lab</a:t>
            </a:r>
            <a:endParaRPr lang="en-US" dirty="0">
              <a:solidFill>
                <a:srgbClr val="1D2F68"/>
              </a:solidFill>
            </a:endParaRPr>
          </a:p>
          <a:p>
            <a:endParaRPr lang="en-US" dirty="0" smtClean="0">
              <a:solidFill>
                <a:srgbClr val="1D2F6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12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95091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Supported by</a:t>
            </a:r>
            <a:b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Photometric 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Method to Determine End of Life for LED Fixtures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Electrical Infrastructure Research Team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Airport Pavement Linear Source Visual Aid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New Method of Measuring </a:t>
            </a:r>
            <a:r>
              <a:rPr lang="en-US" dirty="0" smtClean="0">
                <a:solidFill>
                  <a:srgbClr val="002060"/>
                </a:solidFill>
              </a:rPr>
              <a:t>Photometrics</a:t>
            </a:r>
            <a:r>
              <a:rPr lang="en-US" dirty="0" smtClean="0">
                <a:solidFill>
                  <a:srgbClr val="002060"/>
                </a:solidFill>
              </a:rPr>
              <a:t> of Non-Incandescent Lamps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13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Facilities – 2017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2F68">
                    <a:alpha val="50000"/>
                  </a:srgbClr>
                </a:solidFill>
              </a:rPr>
              <a:t>Photometric Laboratory</a:t>
            </a:r>
          </a:p>
          <a:p>
            <a:r>
              <a:rPr lang="en-US" dirty="0" smtClean="0">
                <a:solidFill>
                  <a:srgbClr val="1D2F68"/>
                </a:solidFill>
              </a:rPr>
              <a:t>Airport Safety Tech Storage / Warehouse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Estimated 6400 </a:t>
            </a:r>
            <a:r>
              <a:rPr lang="en-US" dirty="0" smtClean="0">
                <a:solidFill>
                  <a:srgbClr val="002060"/>
                </a:solidFill>
              </a:rPr>
              <a:t>Sq. Ft.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Replace </a:t>
            </a:r>
            <a:r>
              <a:rPr lang="en-US" dirty="0">
                <a:solidFill>
                  <a:srgbClr val="002060"/>
                </a:solidFill>
              </a:rPr>
              <a:t>the 3200 Sq. Ft. used in Bldg. </a:t>
            </a:r>
            <a:r>
              <a:rPr lang="en-US" dirty="0" smtClean="0">
                <a:solidFill>
                  <a:srgbClr val="002060"/>
                </a:solidFill>
              </a:rPr>
              <a:t>288 Currently </a:t>
            </a:r>
            <a:r>
              <a:rPr lang="en-US" dirty="0">
                <a:solidFill>
                  <a:srgbClr val="002060"/>
                </a:solidFill>
              </a:rPr>
              <a:t>Used to Support Visual Guidance and Runway Surface Technology (Friction)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Friction Vehicles and Devices will be Housed in Bldg. 299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Bldg. 288 to then be utilized by Fire Safety Branch,     ANG-E21</a:t>
            </a:r>
          </a:p>
          <a:p>
            <a:pPr lvl="1"/>
            <a:endParaRPr lang="en-US" dirty="0">
              <a:solidFill>
                <a:srgbClr val="1D2F6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14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5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Bldg. 288 – Exceeding Capacity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990600"/>
            <a:ext cx="6934200" cy="49148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15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67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Facilities – 2017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2F68">
                    <a:alpha val="50000"/>
                  </a:srgbClr>
                </a:solidFill>
              </a:rPr>
              <a:t>Photometric Laboratory</a:t>
            </a:r>
          </a:p>
          <a:p>
            <a:r>
              <a:rPr lang="en-US" dirty="0" smtClean="0">
                <a:solidFill>
                  <a:srgbClr val="1D2F68">
                    <a:alpha val="50000"/>
                  </a:srgbClr>
                </a:solidFill>
              </a:rPr>
              <a:t>Airport Safety Tech Storage / Warehouse</a:t>
            </a:r>
          </a:p>
          <a:p>
            <a:r>
              <a:rPr lang="en-US" dirty="0" smtClean="0">
                <a:solidFill>
                  <a:srgbClr val="1D2F68"/>
                </a:solidFill>
              </a:rPr>
              <a:t>NextGen Pavement Lab Expansion and Storage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16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 Pavement Lab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050213" cy="4391025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Increased Lab Capabilities – More Emphasis on Individual Pavement Materials</a:t>
            </a:r>
            <a:endParaRPr lang="en-US" sz="1300" dirty="0" smtClean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2060"/>
                </a:solidFill>
              </a:rPr>
              <a:t>Estimated requirement of 10,000 sq. feet </a:t>
            </a:r>
            <a:endParaRPr lang="en-US" dirty="0" smtClean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</a:rPr>
              <a:t>Asphalt Binder </a:t>
            </a:r>
            <a:r>
              <a:rPr lang="en-US" dirty="0">
                <a:solidFill>
                  <a:srgbClr val="002060"/>
                </a:solidFill>
              </a:rPr>
              <a:t>Lab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2060"/>
                </a:solidFill>
              </a:rPr>
              <a:t>Asphalt Mixing and Compaction Room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2060"/>
                </a:solidFill>
              </a:rPr>
              <a:t>HMA Testing </a:t>
            </a:r>
            <a:r>
              <a:rPr lang="en-US" dirty="0" smtClean="0">
                <a:solidFill>
                  <a:srgbClr val="002060"/>
                </a:solidFill>
              </a:rPr>
              <a:t>Room</a:t>
            </a:r>
            <a:endParaRPr lang="en-US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</a:rPr>
              <a:t>Temperature </a:t>
            </a:r>
            <a:r>
              <a:rPr lang="en-US" dirty="0">
                <a:solidFill>
                  <a:srgbClr val="002060"/>
                </a:solidFill>
              </a:rPr>
              <a:t>Controlled Storage Area for </a:t>
            </a:r>
            <a:r>
              <a:rPr lang="en-US" dirty="0" smtClean="0">
                <a:solidFill>
                  <a:srgbClr val="002060"/>
                </a:solidFill>
              </a:rPr>
              <a:t>Asphalt Materials</a:t>
            </a:r>
            <a:endParaRPr lang="en-US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</a:rPr>
              <a:t>Sample storage 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>
                <a:solidFill>
                  <a:srgbClr val="002060"/>
                </a:solidFill>
              </a:rPr>
              <a:t>Research Office with Manager’s Desk  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17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2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25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Existing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Improved Aggregate and Soil Testing Capabilities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Expansion of Concrete Testing and Storage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Portion of Lab 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dirty="0" smtClean="0">
                <a:solidFill>
                  <a:srgbClr val="002060"/>
                </a:solidFill>
              </a:rPr>
              <a:t>pace May be </a:t>
            </a:r>
            <a:r>
              <a:rPr lang="en-US" dirty="0">
                <a:solidFill>
                  <a:srgbClr val="002060"/>
                </a:solidFill>
              </a:rPr>
              <a:t>U</a:t>
            </a:r>
            <a:r>
              <a:rPr lang="en-US" dirty="0" smtClean="0">
                <a:solidFill>
                  <a:srgbClr val="002060"/>
                </a:solidFill>
              </a:rPr>
              <a:t>sed as Additional Office Space for Building 296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18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Facilities – 2017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2F68">
                    <a:alpha val="50000"/>
                  </a:srgbClr>
                </a:solidFill>
              </a:rPr>
              <a:t>Photometric Laboratory</a:t>
            </a:r>
          </a:p>
          <a:p>
            <a:r>
              <a:rPr lang="en-US" dirty="0" smtClean="0">
                <a:solidFill>
                  <a:srgbClr val="1D2F68">
                    <a:alpha val="50000"/>
                  </a:srgbClr>
                </a:solidFill>
              </a:rPr>
              <a:t>Airport Safety Tech Storage / Warehouse</a:t>
            </a:r>
          </a:p>
          <a:p>
            <a:r>
              <a:rPr lang="en-US" dirty="0" smtClean="0">
                <a:solidFill>
                  <a:srgbClr val="1D2F68">
                    <a:alpha val="50000"/>
                  </a:srgbClr>
                </a:solidFill>
              </a:rPr>
              <a:t>NextGen Pavement Lab Expansion and Storage</a:t>
            </a:r>
          </a:p>
          <a:p>
            <a:r>
              <a:rPr lang="en-US" dirty="0" smtClean="0">
                <a:solidFill>
                  <a:srgbClr val="1D2F68"/>
                </a:solidFill>
              </a:rPr>
              <a:t>Office Space </a:t>
            </a:r>
            <a:endParaRPr lang="en-US" dirty="0">
              <a:solidFill>
                <a:srgbClr val="1D2F6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19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050213" cy="4191000"/>
          </a:xfrm>
          <a:ln>
            <a:noFill/>
          </a:ln>
        </p:spPr>
        <p:txBody>
          <a:bodyPr/>
          <a:lstStyle/>
          <a:p>
            <a:pPr lvl="1"/>
            <a:r>
              <a:rPr lang="en-US" b="1" dirty="0" smtClean="0">
                <a:solidFill>
                  <a:srgbClr val="1D2F68"/>
                </a:solidFill>
              </a:rPr>
              <a:t>Building </a:t>
            </a:r>
            <a:r>
              <a:rPr lang="en-US" b="1" dirty="0">
                <a:solidFill>
                  <a:srgbClr val="1D2F68"/>
                </a:solidFill>
              </a:rPr>
              <a:t>298 </a:t>
            </a:r>
            <a:r>
              <a:rPr lang="en-US" dirty="0" smtClean="0">
                <a:solidFill>
                  <a:srgbClr val="1D2F68"/>
                </a:solidFill>
              </a:rPr>
              <a:t>: </a:t>
            </a:r>
            <a:r>
              <a:rPr lang="en-US" u="sng" dirty="0">
                <a:solidFill>
                  <a:srgbClr val="1D2F68"/>
                </a:solidFill>
              </a:rPr>
              <a:t>N</a:t>
            </a:r>
            <a:r>
              <a:rPr lang="en-US" dirty="0">
                <a:solidFill>
                  <a:srgbClr val="1D2F68"/>
                </a:solidFill>
              </a:rPr>
              <a:t>ational </a:t>
            </a:r>
            <a:r>
              <a:rPr lang="en-US" u="sng" dirty="0">
                <a:solidFill>
                  <a:srgbClr val="1D2F68"/>
                </a:solidFill>
              </a:rPr>
              <a:t>A</a:t>
            </a:r>
            <a:r>
              <a:rPr lang="en-US" dirty="0">
                <a:solidFill>
                  <a:srgbClr val="1D2F68"/>
                </a:solidFill>
              </a:rPr>
              <a:t>irport </a:t>
            </a:r>
            <a:r>
              <a:rPr lang="en-US" u="sng" dirty="0">
                <a:solidFill>
                  <a:srgbClr val="1D2F68"/>
                </a:solidFill>
              </a:rPr>
              <a:t>P</a:t>
            </a:r>
            <a:r>
              <a:rPr lang="en-US" dirty="0">
                <a:solidFill>
                  <a:srgbClr val="1D2F68"/>
                </a:solidFill>
              </a:rPr>
              <a:t>avement </a:t>
            </a:r>
            <a:r>
              <a:rPr lang="en-US" u="sng" dirty="0">
                <a:solidFill>
                  <a:srgbClr val="1D2F68"/>
                </a:solidFill>
              </a:rPr>
              <a:t>M</a:t>
            </a:r>
            <a:r>
              <a:rPr lang="en-US" dirty="0">
                <a:solidFill>
                  <a:srgbClr val="1D2F68"/>
                </a:solidFill>
              </a:rPr>
              <a:t>aterials </a:t>
            </a:r>
            <a:r>
              <a:rPr lang="en-US" u="sng" dirty="0">
                <a:solidFill>
                  <a:srgbClr val="1D2F68"/>
                </a:solidFill>
              </a:rPr>
              <a:t>R</a:t>
            </a:r>
            <a:r>
              <a:rPr lang="en-US" dirty="0">
                <a:solidFill>
                  <a:srgbClr val="1D2F68"/>
                </a:solidFill>
              </a:rPr>
              <a:t>esearch </a:t>
            </a:r>
            <a:r>
              <a:rPr lang="en-US" u="sng" dirty="0">
                <a:solidFill>
                  <a:srgbClr val="1D2F68"/>
                </a:solidFill>
              </a:rPr>
              <a:t>C</a:t>
            </a:r>
            <a:r>
              <a:rPr lang="en-US" dirty="0">
                <a:solidFill>
                  <a:srgbClr val="1D2F68"/>
                </a:solidFill>
              </a:rPr>
              <a:t>enter will be the main facility associated with the HVS-A</a:t>
            </a:r>
          </a:p>
          <a:p>
            <a:pPr lvl="1"/>
            <a:r>
              <a:rPr lang="en-US" b="1" dirty="0" smtClean="0">
                <a:solidFill>
                  <a:srgbClr val="1D2F68"/>
                </a:solidFill>
              </a:rPr>
              <a:t>Building 299 </a:t>
            </a:r>
            <a:r>
              <a:rPr lang="en-US" dirty="0" smtClean="0">
                <a:solidFill>
                  <a:srgbClr val="1D2F68"/>
                </a:solidFill>
              </a:rPr>
              <a:t>: Airport Safety Technology Building will now house all ARFF and Friction Vehicles</a:t>
            </a:r>
          </a:p>
          <a:p>
            <a:pPr lvl="1"/>
            <a:r>
              <a:rPr lang="en-US" b="1" dirty="0" smtClean="0">
                <a:solidFill>
                  <a:srgbClr val="1D2F68"/>
                </a:solidFill>
              </a:rPr>
              <a:t>Building 207 </a:t>
            </a:r>
            <a:r>
              <a:rPr lang="en-US" dirty="0" smtClean="0">
                <a:solidFill>
                  <a:srgbClr val="1D2F68"/>
                </a:solidFill>
              </a:rPr>
              <a:t>will now become fabrication shop supporting </a:t>
            </a:r>
            <a:r>
              <a:rPr lang="en-US" dirty="0" smtClean="0">
                <a:solidFill>
                  <a:srgbClr val="1D2F68"/>
                </a:solidFill>
              </a:rPr>
              <a:t>ARFF</a:t>
            </a:r>
            <a:r>
              <a:rPr lang="en-US" dirty="0" smtClean="0">
                <a:solidFill>
                  <a:srgbClr val="1D2F68"/>
                </a:solidFill>
              </a:rPr>
              <a:t>; Visual Guidance; Composite Material Fire Fighting;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472488" cy="609600"/>
          </a:xfrm>
        </p:spPr>
        <p:txBody>
          <a:bodyPr/>
          <a:lstStyle/>
          <a:p>
            <a:r>
              <a:rPr lang="en-US" sz="3600" dirty="0" smtClean="0"/>
              <a:t>Update – NAPMRC and Airport Safety Technology Building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</p:spTree>
    <p:extLst>
      <p:ext uri="{BB962C8B-B14F-4D97-AF65-F5344CB8AC3E}">
        <p14:creationId xmlns:p14="http://schemas.microsoft.com/office/powerpoint/2010/main" val="38939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50213" cy="4391025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Estimated Need of </a:t>
            </a:r>
            <a:r>
              <a:rPr lang="en-US" dirty="0" smtClean="0">
                <a:solidFill>
                  <a:srgbClr val="002060"/>
                </a:solidFill>
              </a:rPr>
              <a:t>6000 </a:t>
            </a:r>
            <a:r>
              <a:rPr lang="en-US" dirty="0" smtClean="0">
                <a:solidFill>
                  <a:srgbClr val="002060"/>
                </a:solidFill>
              </a:rPr>
              <a:t>Sq. Ft. </a:t>
            </a:r>
            <a:r>
              <a:rPr lang="en-US" dirty="0">
                <a:solidFill>
                  <a:srgbClr val="002060"/>
                </a:solidFill>
              </a:rPr>
              <a:t>Based on the </a:t>
            </a:r>
            <a:r>
              <a:rPr lang="en-US" dirty="0" smtClean="0">
                <a:solidFill>
                  <a:srgbClr val="002060"/>
                </a:solidFill>
              </a:rPr>
              <a:t>Size </a:t>
            </a:r>
            <a:r>
              <a:rPr lang="en-US" dirty="0">
                <a:solidFill>
                  <a:srgbClr val="002060"/>
                </a:solidFill>
              </a:rPr>
              <a:t>of our </a:t>
            </a:r>
            <a:r>
              <a:rPr lang="en-US" dirty="0" smtClean="0">
                <a:solidFill>
                  <a:srgbClr val="002060"/>
                </a:solidFill>
              </a:rPr>
              <a:t>Program </a:t>
            </a:r>
            <a:r>
              <a:rPr lang="en-US" dirty="0">
                <a:solidFill>
                  <a:srgbClr val="002060"/>
                </a:solidFill>
              </a:rPr>
              <a:t>and </a:t>
            </a:r>
            <a:r>
              <a:rPr lang="en-US" dirty="0" smtClean="0">
                <a:solidFill>
                  <a:srgbClr val="002060"/>
                </a:solidFill>
              </a:rPr>
              <a:t>Required </a:t>
            </a:r>
            <a:r>
              <a:rPr lang="en-US" dirty="0">
                <a:solidFill>
                  <a:srgbClr val="002060"/>
                </a:solidFill>
              </a:rPr>
              <a:t>on </a:t>
            </a:r>
            <a:r>
              <a:rPr lang="en-US" dirty="0" smtClean="0">
                <a:solidFill>
                  <a:srgbClr val="002060"/>
                </a:solidFill>
              </a:rPr>
              <a:t>Site Support Staff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Proposed 20 Workstations 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Meeting </a:t>
            </a:r>
            <a:r>
              <a:rPr lang="en-US" dirty="0">
                <a:solidFill>
                  <a:srgbClr val="002060"/>
                </a:solidFill>
              </a:rPr>
              <a:t>Facilities – Conference Room(s)</a:t>
            </a:r>
          </a:p>
          <a:p>
            <a:r>
              <a:rPr lang="en-US" dirty="0">
                <a:solidFill>
                  <a:srgbClr val="002060"/>
                </a:solidFill>
              </a:rPr>
              <a:t>Visitor Office </a:t>
            </a:r>
            <a:r>
              <a:rPr lang="en-US" dirty="0" smtClean="0">
                <a:solidFill>
                  <a:srgbClr val="002060"/>
                </a:solidFill>
              </a:rPr>
              <a:t>Space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Can be a Component of One or More of the Other Facilities. 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20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219200"/>
            <a:ext cx="6953420" cy="4724399"/>
          </a:xfr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197620"/>
            <a:ext cx="6952407" cy="47500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21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Locations for New Facilities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B – Other Site Impacts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22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066800"/>
            <a:ext cx="5252295" cy="4756150"/>
          </a:xfrm>
        </p:spPr>
      </p:pic>
      <p:grpSp>
        <p:nvGrpSpPr>
          <p:cNvPr id="13" name="Group 12"/>
          <p:cNvGrpSpPr/>
          <p:nvPr/>
        </p:nvGrpSpPr>
        <p:grpSpPr>
          <a:xfrm>
            <a:off x="2438400" y="1312885"/>
            <a:ext cx="1903722" cy="2149302"/>
            <a:chOff x="2498985" y="1650420"/>
            <a:chExt cx="1903722" cy="2149302"/>
          </a:xfrm>
        </p:grpSpPr>
        <p:sp>
          <p:nvSpPr>
            <p:cNvPr id="11" name="L-Shape 5"/>
            <p:cNvSpPr/>
            <p:nvPr/>
          </p:nvSpPr>
          <p:spPr bwMode="auto">
            <a:xfrm rot="4164124">
              <a:off x="2376195" y="1773210"/>
              <a:ext cx="2149302" cy="1903722"/>
            </a:xfrm>
            <a:custGeom>
              <a:avLst/>
              <a:gdLst>
                <a:gd name="connsiteX0" fmla="*/ 0 w 1775847"/>
                <a:gd name="connsiteY0" fmla="*/ 0 h 1676400"/>
                <a:gd name="connsiteX1" fmla="*/ 838200 w 1775847"/>
                <a:gd name="connsiteY1" fmla="*/ 0 h 1676400"/>
                <a:gd name="connsiteX2" fmla="*/ 838200 w 1775847"/>
                <a:gd name="connsiteY2" fmla="*/ 913889 h 1676400"/>
                <a:gd name="connsiteX3" fmla="*/ 1775847 w 1775847"/>
                <a:gd name="connsiteY3" fmla="*/ 913889 h 1676400"/>
                <a:gd name="connsiteX4" fmla="*/ 1775847 w 1775847"/>
                <a:gd name="connsiteY4" fmla="*/ 1676400 h 1676400"/>
                <a:gd name="connsiteX5" fmla="*/ 0 w 1775847"/>
                <a:gd name="connsiteY5" fmla="*/ 1676400 h 1676400"/>
                <a:gd name="connsiteX6" fmla="*/ 0 w 1775847"/>
                <a:gd name="connsiteY6" fmla="*/ 0 h 1676400"/>
                <a:gd name="connsiteX0" fmla="*/ 0 w 1775847"/>
                <a:gd name="connsiteY0" fmla="*/ 0 h 1676400"/>
                <a:gd name="connsiteX1" fmla="*/ 930403 w 1775847"/>
                <a:gd name="connsiteY1" fmla="*/ 16222 h 1676400"/>
                <a:gd name="connsiteX2" fmla="*/ 838200 w 1775847"/>
                <a:gd name="connsiteY2" fmla="*/ 913889 h 1676400"/>
                <a:gd name="connsiteX3" fmla="*/ 1775847 w 1775847"/>
                <a:gd name="connsiteY3" fmla="*/ 913889 h 1676400"/>
                <a:gd name="connsiteX4" fmla="*/ 1775847 w 1775847"/>
                <a:gd name="connsiteY4" fmla="*/ 1676400 h 1676400"/>
                <a:gd name="connsiteX5" fmla="*/ 0 w 1775847"/>
                <a:gd name="connsiteY5" fmla="*/ 1676400 h 1676400"/>
                <a:gd name="connsiteX6" fmla="*/ 0 w 1775847"/>
                <a:gd name="connsiteY6" fmla="*/ 0 h 1676400"/>
                <a:gd name="connsiteX0" fmla="*/ 120527 w 1775847"/>
                <a:gd name="connsiteY0" fmla="*/ 0 h 1735544"/>
                <a:gd name="connsiteX1" fmla="*/ 930403 w 1775847"/>
                <a:gd name="connsiteY1" fmla="*/ 75366 h 1735544"/>
                <a:gd name="connsiteX2" fmla="*/ 838200 w 1775847"/>
                <a:gd name="connsiteY2" fmla="*/ 973033 h 1735544"/>
                <a:gd name="connsiteX3" fmla="*/ 1775847 w 1775847"/>
                <a:gd name="connsiteY3" fmla="*/ 973033 h 1735544"/>
                <a:gd name="connsiteX4" fmla="*/ 1775847 w 1775847"/>
                <a:gd name="connsiteY4" fmla="*/ 1735544 h 1735544"/>
                <a:gd name="connsiteX5" fmla="*/ 0 w 1775847"/>
                <a:gd name="connsiteY5" fmla="*/ 1735544 h 1735544"/>
                <a:gd name="connsiteX6" fmla="*/ 120527 w 1775847"/>
                <a:gd name="connsiteY6" fmla="*/ 0 h 1735544"/>
                <a:gd name="connsiteX0" fmla="*/ 120527 w 1775847"/>
                <a:gd name="connsiteY0" fmla="*/ 153416 h 1888960"/>
                <a:gd name="connsiteX1" fmla="*/ 930403 w 1775847"/>
                <a:gd name="connsiteY1" fmla="*/ 228782 h 1888960"/>
                <a:gd name="connsiteX2" fmla="*/ 838200 w 1775847"/>
                <a:gd name="connsiteY2" fmla="*/ 1126449 h 1888960"/>
                <a:gd name="connsiteX3" fmla="*/ 1775847 w 1775847"/>
                <a:gd name="connsiteY3" fmla="*/ 1126449 h 1888960"/>
                <a:gd name="connsiteX4" fmla="*/ 1775847 w 1775847"/>
                <a:gd name="connsiteY4" fmla="*/ 1888960 h 1888960"/>
                <a:gd name="connsiteX5" fmla="*/ 0 w 1775847"/>
                <a:gd name="connsiteY5" fmla="*/ 1888960 h 1888960"/>
                <a:gd name="connsiteX6" fmla="*/ 120527 w 1775847"/>
                <a:gd name="connsiteY6" fmla="*/ 153416 h 1888960"/>
                <a:gd name="connsiteX0" fmla="*/ 7608 w 1837068"/>
                <a:gd name="connsiteY0" fmla="*/ 143849 h 1925687"/>
                <a:gd name="connsiteX1" fmla="*/ 991624 w 1837068"/>
                <a:gd name="connsiteY1" fmla="*/ 265509 h 1925687"/>
                <a:gd name="connsiteX2" fmla="*/ 899421 w 1837068"/>
                <a:gd name="connsiteY2" fmla="*/ 1163176 h 1925687"/>
                <a:gd name="connsiteX3" fmla="*/ 1837068 w 1837068"/>
                <a:gd name="connsiteY3" fmla="*/ 1163176 h 1925687"/>
                <a:gd name="connsiteX4" fmla="*/ 1837068 w 1837068"/>
                <a:gd name="connsiteY4" fmla="*/ 1925687 h 1925687"/>
                <a:gd name="connsiteX5" fmla="*/ 61221 w 1837068"/>
                <a:gd name="connsiteY5" fmla="*/ 1925687 h 1925687"/>
                <a:gd name="connsiteX6" fmla="*/ 7608 w 1837068"/>
                <a:gd name="connsiteY6" fmla="*/ 143849 h 1925687"/>
                <a:gd name="connsiteX0" fmla="*/ 214919 w 2044379"/>
                <a:gd name="connsiteY0" fmla="*/ 143849 h 1925687"/>
                <a:gd name="connsiteX1" fmla="*/ 1198935 w 2044379"/>
                <a:gd name="connsiteY1" fmla="*/ 265509 h 1925687"/>
                <a:gd name="connsiteX2" fmla="*/ 1106732 w 2044379"/>
                <a:gd name="connsiteY2" fmla="*/ 1163176 h 1925687"/>
                <a:gd name="connsiteX3" fmla="*/ 2044379 w 2044379"/>
                <a:gd name="connsiteY3" fmla="*/ 1163176 h 1925687"/>
                <a:gd name="connsiteX4" fmla="*/ 2044379 w 2044379"/>
                <a:gd name="connsiteY4" fmla="*/ 1925687 h 1925687"/>
                <a:gd name="connsiteX5" fmla="*/ 0 w 2044379"/>
                <a:gd name="connsiteY5" fmla="*/ 1824764 h 1925687"/>
                <a:gd name="connsiteX6" fmla="*/ 214919 w 2044379"/>
                <a:gd name="connsiteY6" fmla="*/ 143849 h 1925687"/>
                <a:gd name="connsiteX0" fmla="*/ 214919 w 2044379"/>
                <a:gd name="connsiteY0" fmla="*/ 143849 h 1925687"/>
                <a:gd name="connsiteX1" fmla="*/ 1198935 w 2044379"/>
                <a:gd name="connsiteY1" fmla="*/ 265509 h 1925687"/>
                <a:gd name="connsiteX2" fmla="*/ 1144578 w 2044379"/>
                <a:gd name="connsiteY2" fmla="*/ 1062477 h 1925687"/>
                <a:gd name="connsiteX3" fmla="*/ 2044379 w 2044379"/>
                <a:gd name="connsiteY3" fmla="*/ 1163176 h 1925687"/>
                <a:gd name="connsiteX4" fmla="*/ 2044379 w 2044379"/>
                <a:gd name="connsiteY4" fmla="*/ 1925687 h 1925687"/>
                <a:gd name="connsiteX5" fmla="*/ 0 w 2044379"/>
                <a:gd name="connsiteY5" fmla="*/ 1824764 h 1925687"/>
                <a:gd name="connsiteX6" fmla="*/ 214919 w 2044379"/>
                <a:gd name="connsiteY6" fmla="*/ 143849 h 1925687"/>
                <a:gd name="connsiteX0" fmla="*/ 214919 w 2149302"/>
                <a:gd name="connsiteY0" fmla="*/ 143849 h 1925687"/>
                <a:gd name="connsiteX1" fmla="*/ 1198935 w 2149302"/>
                <a:gd name="connsiteY1" fmla="*/ 265509 h 1925687"/>
                <a:gd name="connsiteX2" fmla="*/ 1144578 w 2149302"/>
                <a:gd name="connsiteY2" fmla="*/ 1062477 h 1925687"/>
                <a:gd name="connsiteX3" fmla="*/ 2149302 w 2149302"/>
                <a:gd name="connsiteY3" fmla="*/ 1164301 h 1925687"/>
                <a:gd name="connsiteX4" fmla="*/ 2044379 w 2149302"/>
                <a:gd name="connsiteY4" fmla="*/ 1925687 h 1925687"/>
                <a:gd name="connsiteX5" fmla="*/ 0 w 2149302"/>
                <a:gd name="connsiteY5" fmla="*/ 1824764 h 1925687"/>
                <a:gd name="connsiteX6" fmla="*/ 214919 w 2149302"/>
                <a:gd name="connsiteY6" fmla="*/ 143849 h 1925687"/>
                <a:gd name="connsiteX0" fmla="*/ 214919 w 2149302"/>
                <a:gd name="connsiteY0" fmla="*/ 143849 h 1903722"/>
                <a:gd name="connsiteX1" fmla="*/ 1198935 w 2149302"/>
                <a:gd name="connsiteY1" fmla="*/ 265509 h 1903722"/>
                <a:gd name="connsiteX2" fmla="*/ 1144578 w 2149302"/>
                <a:gd name="connsiteY2" fmla="*/ 1062477 h 1903722"/>
                <a:gd name="connsiteX3" fmla="*/ 2149302 w 2149302"/>
                <a:gd name="connsiteY3" fmla="*/ 1164301 h 1903722"/>
                <a:gd name="connsiteX4" fmla="*/ 2138826 w 2149302"/>
                <a:gd name="connsiteY4" fmla="*/ 1903722 h 1903722"/>
                <a:gd name="connsiteX5" fmla="*/ 0 w 2149302"/>
                <a:gd name="connsiteY5" fmla="*/ 1824764 h 1903722"/>
                <a:gd name="connsiteX6" fmla="*/ 214919 w 2149302"/>
                <a:gd name="connsiteY6" fmla="*/ 143849 h 1903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9302" h="1903722">
                  <a:moveTo>
                    <a:pt x="214919" y="143849"/>
                  </a:moveTo>
                  <a:cubicBezTo>
                    <a:pt x="518152" y="-230151"/>
                    <a:pt x="928976" y="240387"/>
                    <a:pt x="1198935" y="265509"/>
                  </a:cubicBezTo>
                  <a:lnTo>
                    <a:pt x="1144578" y="1062477"/>
                  </a:lnTo>
                  <a:lnTo>
                    <a:pt x="2149302" y="1164301"/>
                  </a:lnTo>
                  <a:lnTo>
                    <a:pt x="2138826" y="1903722"/>
                  </a:lnTo>
                  <a:lnTo>
                    <a:pt x="0" y="1824764"/>
                  </a:lnTo>
                  <a:cubicBezTo>
                    <a:pt x="40176" y="1246249"/>
                    <a:pt x="174743" y="722364"/>
                    <a:pt x="214919" y="143849"/>
                  </a:cubicBez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59475" y="2057400"/>
              <a:ext cx="110639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00"/>
                  </a:solidFill>
                </a:rPr>
                <a:t>Ground Water </a:t>
              </a:r>
            </a:p>
            <a:p>
              <a:r>
                <a:rPr lang="en-US" sz="1100" dirty="0" smtClean="0">
                  <a:solidFill>
                    <a:srgbClr val="FFFF00"/>
                  </a:solidFill>
                </a:rPr>
                <a:t>Remediation </a:t>
              </a:r>
            </a:p>
            <a:p>
              <a:r>
                <a:rPr lang="en-US" sz="1100" dirty="0" smtClean="0">
                  <a:solidFill>
                    <a:srgbClr val="FFFF00"/>
                  </a:solidFill>
                </a:rPr>
                <a:t>Project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14400" y="3200400"/>
            <a:ext cx="2362200" cy="1905000"/>
            <a:chOff x="914400" y="3200400"/>
            <a:chExt cx="2362200" cy="1905000"/>
          </a:xfrm>
        </p:grpSpPr>
        <p:grpSp>
          <p:nvGrpSpPr>
            <p:cNvPr id="14" name="Group 13"/>
            <p:cNvGrpSpPr/>
            <p:nvPr/>
          </p:nvGrpSpPr>
          <p:grpSpPr>
            <a:xfrm>
              <a:off x="914400" y="4337341"/>
              <a:ext cx="2039097" cy="646331"/>
              <a:chOff x="1676400" y="4660507"/>
              <a:chExt cx="2039097" cy="646331"/>
            </a:xfrm>
          </p:grpSpPr>
          <p:sp>
            <p:nvSpPr>
              <p:cNvPr id="15" name="Down Arrow 14"/>
              <p:cNvSpPr/>
              <p:nvPr/>
            </p:nvSpPr>
            <p:spPr bwMode="auto">
              <a:xfrm rot="16200000">
                <a:off x="3336593" y="4793991"/>
                <a:ext cx="376807" cy="381000"/>
              </a:xfrm>
              <a:prstGeom prst="downArrow">
                <a:avLst>
                  <a:gd name="adj1" fmla="val 40074"/>
                  <a:gd name="adj2" fmla="val 49926"/>
                </a:avLst>
              </a:prstGeom>
              <a:solidFill>
                <a:srgbClr val="FF0000">
                  <a:alpha val="44000"/>
                </a:srgbClr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76400" y="4660507"/>
                <a:ext cx="1556901" cy="646331"/>
              </a:xfrm>
              <a:prstGeom prst="rect">
                <a:avLst/>
              </a:prstGeom>
              <a:solidFill>
                <a:srgbClr val="FF0000">
                  <a:alpha val="7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High Voltage </a:t>
                </a:r>
              </a:p>
              <a:p>
                <a:r>
                  <a:rPr lang="en-US" dirty="0" smtClean="0">
                    <a:solidFill>
                      <a:srgbClr val="FFFF00"/>
                    </a:solidFill>
                  </a:rPr>
                  <a:t>Power Lines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 bwMode="auto">
            <a:xfrm>
              <a:off x="2121179" y="3200400"/>
              <a:ext cx="1155421" cy="1905000"/>
            </a:xfrm>
            <a:prstGeom prst="line">
              <a:avLst/>
            </a:prstGeom>
            <a:noFill/>
            <a:ln w="25400" cap="flat" cmpd="dbl" algn="ctr">
              <a:solidFill>
                <a:srgbClr val="C00000"/>
              </a:solidFill>
              <a:prstDash val="lgDashDot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6076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B – Proposed Gate 12B Change Impacts</a:t>
            </a:r>
            <a:endParaRPr lang="en-US" dirty="0"/>
          </a:p>
        </p:txBody>
      </p:sp>
      <p:pic>
        <p:nvPicPr>
          <p:cNvPr id="12" name="Content Placeholder 11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524000"/>
            <a:ext cx="5834335" cy="43910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23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37271" y="43434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2747010" y="4453890"/>
            <a:ext cx="963930" cy="506730"/>
          </a:xfrm>
          <a:custGeom>
            <a:avLst/>
            <a:gdLst>
              <a:gd name="connsiteX0" fmla="*/ 19050 w 963930"/>
              <a:gd name="connsiteY0" fmla="*/ 506730 h 506730"/>
              <a:gd name="connsiteX1" fmla="*/ 0 w 963930"/>
              <a:gd name="connsiteY1" fmla="*/ 426720 h 506730"/>
              <a:gd name="connsiteX2" fmla="*/ 201930 w 963930"/>
              <a:gd name="connsiteY2" fmla="*/ 361950 h 506730"/>
              <a:gd name="connsiteX3" fmla="*/ 339090 w 963930"/>
              <a:gd name="connsiteY3" fmla="*/ 281940 h 506730"/>
              <a:gd name="connsiteX4" fmla="*/ 487680 w 963930"/>
              <a:gd name="connsiteY4" fmla="*/ 198120 h 506730"/>
              <a:gd name="connsiteX5" fmla="*/ 704850 w 963930"/>
              <a:gd name="connsiteY5" fmla="*/ 95250 h 506730"/>
              <a:gd name="connsiteX6" fmla="*/ 963930 w 963930"/>
              <a:gd name="connsiteY6" fmla="*/ 0 h 50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930" h="506730">
                <a:moveTo>
                  <a:pt x="19050" y="506730"/>
                </a:moveTo>
                <a:lnTo>
                  <a:pt x="0" y="426720"/>
                </a:lnTo>
                <a:lnTo>
                  <a:pt x="201930" y="361950"/>
                </a:lnTo>
                <a:lnTo>
                  <a:pt x="339090" y="281940"/>
                </a:lnTo>
                <a:lnTo>
                  <a:pt x="487680" y="198120"/>
                </a:lnTo>
                <a:lnTo>
                  <a:pt x="704850" y="95250"/>
                </a:lnTo>
                <a:lnTo>
                  <a:pt x="963930" y="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1740640" y="4837504"/>
            <a:ext cx="1439258" cy="303434"/>
          </a:xfrm>
          <a:custGeom>
            <a:avLst/>
            <a:gdLst>
              <a:gd name="connsiteX0" fmla="*/ 1377751 w 1377751"/>
              <a:gd name="connsiteY0" fmla="*/ 0 h 459250"/>
              <a:gd name="connsiteX1" fmla="*/ 672474 w 1377751"/>
              <a:gd name="connsiteY1" fmla="*/ 237826 h 459250"/>
              <a:gd name="connsiteX2" fmla="*/ 0 w 1377751"/>
              <a:gd name="connsiteY2" fmla="*/ 459250 h 459250"/>
              <a:gd name="connsiteX0" fmla="*/ 1373651 w 1373651"/>
              <a:gd name="connsiteY0" fmla="*/ 0 h 430547"/>
              <a:gd name="connsiteX1" fmla="*/ 672474 w 1373651"/>
              <a:gd name="connsiteY1" fmla="*/ 209123 h 430547"/>
              <a:gd name="connsiteX2" fmla="*/ 0 w 1373651"/>
              <a:gd name="connsiteY2" fmla="*/ 430547 h 430547"/>
              <a:gd name="connsiteX0" fmla="*/ 1431057 w 1431057"/>
              <a:gd name="connsiteY0" fmla="*/ 0 h 328036"/>
              <a:gd name="connsiteX1" fmla="*/ 729880 w 1431057"/>
              <a:gd name="connsiteY1" fmla="*/ 209123 h 328036"/>
              <a:gd name="connsiteX2" fmla="*/ 0 w 1431057"/>
              <a:gd name="connsiteY2" fmla="*/ 328036 h 328036"/>
              <a:gd name="connsiteX0" fmla="*/ 1431057 w 1431057"/>
              <a:gd name="connsiteY0" fmla="*/ 0 h 328036"/>
              <a:gd name="connsiteX1" fmla="*/ 729880 w 1431057"/>
              <a:gd name="connsiteY1" fmla="*/ 209123 h 328036"/>
              <a:gd name="connsiteX2" fmla="*/ 0 w 1431057"/>
              <a:gd name="connsiteY2" fmla="*/ 328036 h 328036"/>
              <a:gd name="connsiteX0" fmla="*/ 1439258 w 1439258"/>
              <a:gd name="connsiteY0" fmla="*/ 0 h 303434"/>
              <a:gd name="connsiteX1" fmla="*/ 738081 w 1439258"/>
              <a:gd name="connsiteY1" fmla="*/ 209123 h 303434"/>
              <a:gd name="connsiteX2" fmla="*/ 0 w 1439258"/>
              <a:gd name="connsiteY2" fmla="*/ 303434 h 303434"/>
              <a:gd name="connsiteX0" fmla="*/ 1439258 w 1439258"/>
              <a:gd name="connsiteY0" fmla="*/ 0 h 303434"/>
              <a:gd name="connsiteX1" fmla="*/ 738081 w 1439258"/>
              <a:gd name="connsiteY1" fmla="*/ 209123 h 303434"/>
              <a:gd name="connsiteX2" fmla="*/ 0 w 1439258"/>
              <a:gd name="connsiteY2" fmla="*/ 303434 h 3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258" h="303434">
                <a:moveTo>
                  <a:pt x="1439258" y="0"/>
                </a:moveTo>
                <a:cubicBezTo>
                  <a:pt x="1205532" y="69708"/>
                  <a:pt x="977957" y="158551"/>
                  <a:pt x="738081" y="209123"/>
                </a:cubicBezTo>
                <a:cubicBezTo>
                  <a:pt x="498205" y="259695"/>
                  <a:pt x="334871" y="287032"/>
                  <a:pt x="0" y="30343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1845202" y="3356610"/>
            <a:ext cx="5527404" cy="2050390"/>
            <a:chOff x="1845202" y="3356610"/>
            <a:chExt cx="5527404" cy="2050390"/>
          </a:xfrm>
        </p:grpSpPr>
        <p:grpSp>
          <p:nvGrpSpPr>
            <p:cNvPr id="37" name="Group 36"/>
            <p:cNvGrpSpPr/>
            <p:nvPr/>
          </p:nvGrpSpPr>
          <p:grpSpPr>
            <a:xfrm>
              <a:off x="3177848" y="3356610"/>
              <a:ext cx="4194758" cy="1553121"/>
              <a:chOff x="3177848" y="3356610"/>
              <a:chExt cx="4194758" cy="1553121"/>
            </a:xfrm>
          </p:grpSpPr>
          <p:sp>
            <p:nvSpPr>
              <p:cNvPr id="10" name="Diagonal Stripe 7"/>
              <p:cNvSpPr/>
              <p:nvPr/>
            </p:nvSpPr>
            <p:spPr bwMode="auto">
              <a:xfrm rot="201934">
                <a:off x="4408600" y="4073872"/>
                <a:ext cx="1197018" cy="454177"/>
              </a:xfrm>
              <a:custGeom>
                <a:avLst/>
                <a:gdLst>
                  <a:gd name="connsiteX0" fmla="*/ 0 w 1143000"/>
                  <a:gd name="connsiteY0" fmla="*/ 299850 h 457200"/>
                  <a:gd name="connsiteX1" fmla="*/ 749625 w 1143000"/>
                  <a:gd name="connsiteY1" fmla="*/ 0 h 457200"/>
                  <a:gd name="connsiteX2" fmla="*/ 1143000 w 1143000"/>
                  <a:gd name="connsiteY2" fmla="*/ 0 h 457200"/>
                  <a:gd name="connsiteX3" fmla="*/ 0 w 1143000"/>
                  <a:gd name="connsiteY3" fmla="*/ 457200 h 457200"/>
                  <a:gd name="connsiteX4" fmla="*/ 0 w 1143000"/>
                  <a:gd name="connsiteY4" fmla="*/ 299850 h 457200"/>
                  <a:gd name="connsiteX0" fmla="*/ 0 w 1143000"/>
                  <a:gd name="connsiteY0" fmla="*/ 299850 h 457200"/>
                  <a:gd name="connsiteX1" fmla="*/ 761500 w 1143000"/>
                  <a:gd name="connsiteY1" fmla="*/ 59377 h 457200"/>
                  <a:gd name="connsiteX2" fmla="*/ 1143000 w 1143000"/>
                  <a:gd name="connsiteY2" fmla="*/ 0 h 457200"/>
                  <a:gd name="connsiteX3" fmla="*/ 0 w 1143000"/>
                  <a:gd name="connsiteY3" fmla="*/ 457200 h 457200"/>
                  <a:gd name="connsiteX4" fmla="*/ 0 w 1143000"/>
                  <a:gd name="connsiteY4" fmla="*/ 299850 h 457200"/>
                  <a:gd name="connsiteX0" fmla="*/ 0 w 1214252"/>
                  <a:gd name="connsiteY0" fmla="*/ 317663 h 457200"/>
                  <a:gd name="connsiteX1" fmla="*/ 832752 w 1214252"/>
                  <a:gd name="connsiteY1" fmla="*/ 59377 h 457200"/>
                  <a:gd name="connsiteX2" fmla="*/ 1214252 w 1214252"/>
                  <a:gd name="connsiteY2" fmla="*/ 0 h 457200"/>
                  <a:gd name="connsiteX3" fmla="*/ 71252 w 1214252"/>
                  <a:gd name="connsiteY3" fmla="*/ 457200 h 457200"/>
                  <a:gd name="connsiteX4" fmla="*/ 0 w 1214252"/>
                  <a:gd name="connsiteY4" fmla="*/ 317663 h 457200"/>
                  <a:gd name="connsiteX0" fmla="*/ 0 w 1214252"/>
                  <a:gd name="connsiteY0" fmla="*/ 317663 h 457200"/>
                  <a:gd name="connsiteX1" fmla="*/ 797126 w 1214252"/>
                  <a:gd name="connsiteY1" fmla="*/ 59377 h 457200"/>
                  <a:gd name="connsiteX2" fmla="*/ 1214252 w 1214252"/>
                  <a:gd name="connsiteY2" fmla="*/ 0 h 457200"/>
                  <a:gd name="connsiteX3" fmla="*/ 71252 w 1214252"/>
                  <a:gd name="connsiteY3" fmla="*/ 457200 h 457200"/>
                  <a:gd name="connsiteX4" fmla="*/ 0 w 1214252"/>
                  <a:gd name="connsiteY4" fmla="*/ 317663 h 457200"/>
                  <a:gd name="connsiteX0" fmla="*/ 0 w 1214252"/>
                  <a:gd name="connsiteY0" fmla="*/ 317663 h 457200"/>
                  <a:gd name="connsiteX1" fmla="*/ 797126 w 1214252"/>
                  <a:gd name="connsiteY1" fmla="*/ 59377 h 457200"/>
                  <a:gd name="connsiteX2" fmla="*/ 1214252 w 1214252"/>
                  <a:gd name="connsiteY2" fmla="*/ 0 h 457200"/>
                  <a:gd name="connsiteX3" fmla="*/ 71252 w 1214252"/>
                  <a:gd name="connsiteY3" fmla="*/ 457200 h 457200"/>
                  <a:gd name="connsiteX4" fmla="*/ 0 w 1214252"/>
                  <a:gd name="connsiteY4" fmla="*/ 317663 h 457200"/>
                  <a:gd name="connsiteX0" fmla="*/ 0 w 1214252"/>
                  <a:gd name="connsiteY0" fmla="*/ 317663 h 436075"/>
                  <a:gd name="connsiteX1" fmla="*/ 797126 w 1214252"/>
                  <a:gd name="connsiteY1" fmla="*/ 59377 h 436075"/>
                  <a:gd name="connsiteX2" fmla="*/ 1214252 w 1214252"/>
                  <a:gd name="connsiteY2" fmla="*/ 0 h 436075"/>
                  <a:gd name="connsiteX3" fmla="*/ 77288 w 1214252"/>
                  <a:gd name="connsiteY3" fmla="*/ 436075 h 436075"/>
                  <a:gd name="connsiteX4" fmla="*/ 0 w 1214252"/>
                  <a:gd name="connsiteY4" fmla="*/ 317663 h 436075"/>
                  <a:gd name="connsiteX0" fmla="*/ 0 w 1187091"/>
                  <a:gd name="connsiteY0" fmla="*/ 299556 h 436075"/>
                  <a:gd name="connsiteX1" fmla="*/ 769965 w 1187091"/>
                  <a:gd name="connsiteY1" fmla="*/ 59377 h 436075"/>
                  <a:gd name="connsiteX2" fmla="*/ 1187091 w 1187091"/>
                  <a:gd name="connsiteY2" fmla="*/ 0 h 436075"/>
                  <a:gd name="connsiteX3" fmla="*/ 50127 w 1187091"/>
                  <a:gd name="connsiteY3" fmla="*/ 436075 h 436075"/>
                  <a:gd name="connsiteX4" fmla="*/ 0 w 1187091"/>
                  <a:gd name="connsiteY4" fmla="*/ 299556 h 436075"/>
                  <a:gd name="connsiteX0" fmla="*/ 0 w 1187091"/>
                  <a:gd name="connsiteY0" fmla="*/ 299556 h 430039"/>
                  <a:gd name="connsiteX1" fmla="*/ 769965 w 1187091"/>
                  <a:gd name="connsiteY1" fmla="*/ 59377 h 430039"/>
                  <a:gd name="connsiteX2" fmla="*/ 1187091 w 1187091"/>
                  <a:gd name="connsiteY2" fmla="*/ 0 h 430039"/>
                  <a:gd name="connsiteX3" fmla="*/ 65216 w 1187091"/>
                  <a:gd name="connsiteY3" fmla="*/ 430039 h 430039"/>
                  <a:gd name="connsiteX4" fmla="*/ 0 w 1187091"/>
                  <a:gd name="connsiteY4" fmla="*/ 299556 h 430039"/>
                  <a:gd name="connsiteX0" fmla="*/ 0 w 1187091"/>
                  <a:gd name="connsiteY0" fmla="*/ 299556 h 435383"/>
                  <a:gd name="connsiteX1" fmla="*/ 769965 w 1187091"/>
                  <a:gd name="connsiteY1" fmla="*/ 59377 h 435383"/>
                  <a:gd name="connsiteX2" fmla="*/ 1187091 w 1187091"/>
                  <a:gd name="connsiteY2" fmla="*/ 0 h 435383"/>
                  <a:gd name="connsiteX3" fmla="*/ 48165 w 1187091"/>
                  <a:gd name="connsiteY3" fmla="*/ 435383 h 435383"/>
                  <a:gd name="connsiteX4" fmla="*/ 0 w 1187091"/>
                  <a:gd name="connsiteY4" fmla="*/ 299556 h 435383"/>
                  <a:gd name="connsiteX0" fmla="*/ 0 w 1199306"/>
                  <a:gd name="connsiteY0" fmla="*/ 313298 h 435383"/>
                  <a:gd name="connsiteX1" fmla="*/ 782180 w 1199306"/>
                  <a:gd name="connsiteY1" fmla="*/ 59377 h 435383"/>
                  <a:gd name="connsiteX2" fmla="*/ 1199306 w 1199306"/>
                  <a:gd name="connsiteY2" fmla="*/ 0 h 435383"/>
                  <a:gd name="connsiteX3" fmla="*/ 60380 w 1199306"/>
                  <a:gd name="connsiteY3" fmla="*/ 435383 h 435383"/>
                  <a:gd name="connsiteX4" fmla="*/ 0 w 1199306"/>
                  <a:gd name="connsiteY4" fmla="*/ 313298 h 435383"/>
                  <a:gd name="connsiteX0" fmla="*/ 0 w 1172586"/>
                  <a:gd name="connsiteY0" fmla="*/ 324750 h 435383"/>
                  <a:gd name="connsiteX1" fmla="*/ 755460 w 1172586"/>
                  <a:gd name="connsiteY1" fmla="*/ 59377 h 435383"/>
                  <a:gd name="connsiteX2" fmla="*/ 1172586 w 1172586"/>
                  <a:gd name="connsiteY2" fmla="*/ 0 h 435383"/>
                  <a:gd name="connsiteX3" fmla="*/ 33660 w 1172586"/>
                  <a:gd name="connsiteY3" fmla="*/ 435383 h 435383"/>
                  <a:gd name="connsiteX4" fmla="*/ 0 w 1172586"/>
                  <a:gd name="connsiteY4" fmla="*/ 324750 h 435383"/>
                  <a:gd name="connsiteX0" fmla="*/ 0 w 1193963"/>
                  <a:gd name="connsiteY0" fmla="*/ 330349 h 435383"/>
                  <a:gd name="connsiteX1" fmla="*/ 776837 w 1193963"/>
                  <a:gd name="connsiteY1" fmla="*/ 59377 h 435383"/>
                  <a:gd name="connsiteX2" fmla="*/ 1193963 w 1193963"/>
                  <a:gd name="connsiteY2" fmla="*/ 0 h 435383"/>
                  <a:gd name="connsiteX3" fmla="*/ 55037 w 1193963"/>
                  <a:gd name="connsiteY3" fmla="*/ 435383 h 435383"/>
                  <a:gd name="connsiteX4" fmla="*/ 0 w 1193963"/>
                  <a:gd name="connsiteY4" fmla="*/ 330349 h 435383"/>
                  <a:gd name="connsiteX0" fmla="*/ 0 w 1176659"/>
                  <a:gd name="connsiteY0" fmla="*/ 329331 h 435383"/>
                  <a:gd name="connsiteX1" fmla="*/ 759533 w 1176659"/>
                  <a:gd name="connsiteY1" fmla="*/ 59377 h 435383"/>
                  <a:gd name="connsiteX2" fmla="*/ 1176659 w 1176659"/>
                  <a:gd name="connsiteY2" fmla="*/ 0 h 435383"/>
                  <a:gd name="connsiteX3" fmla="*/ 37733 w 1176659"/>
                  <a:gd name="connsiteY3" fmla="*/ 435383 h 435383"/>
                  <a:gd name="connsiteX4" fmla="*/ 0 w 1176659"/>
                  <a:gd name="connsiteY4" fmla="*/ 329331 h 435383"/>
                  <a:gd name="connsiteX0" fmla="*/ 0 w 1205967"/>
                  <a:gd name="connsiteY0" fmla="*/ 285256 h 435383"/>
                  <a:gd name="connsiteX1" fmla="*/ 788841 w 1205967"/>
                  <a:gd name="connsiteY1" fmla="*/ 59377 h 435383"/>
                  <a:gd name="connsiteX2" fmla="*/ 1205967 w 1205967"/>
                  <a:gd name="connsiteY2" fmla="*/ 0 h 435383"/>
                  <a:gd name="connsiteX3" fmla="*/ 67041 w 1205967"/>
                  <a:gd name="connsiteY3" fmla="*/ 435383 h 435383"/>
                  <a:gd name="connsiteX4" fmla="*/ 0 w 1205967"/>
                  <a:gd name="connsiteY4" fmla="*/ 285256 h 435383"/>
                  <a:gd name="connsiteX0" fmla="*/ 0 w 1205967"/>
                  <a:gd name="connsiteY0" fmla="*/ 285256 h 435383"/>
                  <a:gd name="connsiteX1" fmla="*/ 788841 w 1205967"/>
                  <a:gd name="connsiteY1" fmla="*/ 59377 h 435383"/>
                  <a:gd name="connsiteX2" fmla="*/ 1205967 w 1205967"/>
                  <a:gd name="connsiteY2" fmla="*/ 0 h 435383"/>
                  <a:gd name="connsiteX3" fmla="*/ 67041 w 1205967"/>
                  <a:gd name="connsiteY3" fmla="*/ 435383 h 435383"/>
                  <a:gd name="connsiteX4" fmla="*/ 0 w 1205967"/>
                  <a:gd name="connsiteY4" fmla="*/ 285256 h 435383"/>
                  <a:gd name="connsiteX0" fmla="*/ 0 w 1205967"/>
                  <a:gd name="connsiteY0" fmla="*/ 285256 h 435383"/>
                  <a:gd name="connsiteX1" fmla="*/ 228488 w 1205967"/>
                  <a:gd name="connsiteY1" fmla="*/ 261440 h 435383"/>
                  <a:gd name="connsiteX2" fmla="*/ 788841 w 1205967"/>
                  <a:gd name="connsiteY2" fmla="*/ 59377 h 435383"/>
                  <a:gd name="connsiteX3" fmla="*/ 1205967 w 1205967"/>
                  <a:gd name="connsiteY3" fmla="*/ 0 h 435383"/>
                  <a:gd name="connsiteX4" fmla="*/ 67041 w 1205967"/>
                  <a:gd name="connsiteY4" fmla="*/ 435383 h 435383"/>
                  <a:gd name="connsiteX5" fmla="*/ 0 w 1205967"/>
                  <a:gd name="connsiteY5" fmla="*/ 285256 h 435383"/>
                  <a:gd name="connsiteX0" fmla="*/ 0 w 1205967"/>
                  <a:gd name="connsiteY0" fmla="*/ 285256 h 454177"/>
                  <a:gd name="connsiteX1" fmla="*/ 228488 w 1205967"/>
                  <a:gd name="connsiteY1" fmla="*/ 261440 h 454177"/>
                  <a:gd name="connsiteX2" fmla="*/ 788841 w 1205967"/>
                  <a:gd name="connsiteY2" fmla="*/ 59377 h 454177"/>
                  <a:gd name="connsiteX3" fmla="*/ 1205967 w 1205967"/>
                  <a:gd name="connsiteY3" fmla="*/ 0 h 454177"/>
                  <a:gd name="connsiteX4" fmla="*/ 71963 w 1205967"/>
                  <a:gd name="connsiteY4" fmla="*/ 454177 h 454177"/>
                  <a:gd name="connsiteX5" fmla="*/ 0 w 1205967"/>
                  <a:gd name="connsiteY5" fmla="*/ 285256 h 454177"/>
                  <a:gd name="connsiteX0" fmla="*/ 0 w 1197018"/>
                  <a:gd name="connsiteY0" fmla="*/ 307630 h 454177"/>
                  <a:gd name="connsiteX1" fmla="*/ 219539 w 1197018"/>
                  <a:gd name="connsiteY1" fmla="*/ 261440 h 454177"/>
                  <a:gd name="connsiteX2" fmla="*/ 779892 w 1197018"/>
                  <a:gd name="connsiteY2" fmla="*/ 59377 h 454177"/>
                  <a:gd name="connsiteX3" fmla="*/ 1197018 w 1197018"/>
                  <a:gd name="connsiteY3" fmla="*/ 0 h 454177"/>
                  <a:gd name="connsiteX4" fmla="*/ 63014 w 1197018"/>
                  <a:gd name="connsiteY4" fmla="*/ 454177 h 454177"/>
                  <a:gd name="connsiteX5" fmla="*/ 0 w 1197018"/>
                  <a:gd name="connsiteY5" fmla="*/ 307630 h 45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7018" h="454177">
                    <a:moveTo>
                      <a:pt x="0" y="307630"/>
                    </a:moveTo>
                    <a:cubicBezTo>
                      <a:pt x="22881" y="275060"/>
                      <a:pt x="88066" y="299087"/>
                      <a:pt x="219539" y="261440"/>
                    </a:cubicBezTo>
                    <a:cubicBezTo>
                      <a:pt x="351013" y="223794"/>
                      <a:pt x="612952" y="99370"/>
                      <a:pt x="779892" y="59377"/>
                    </a:cubicBezTo>
                    <a:lnTo>
                      <a:pt x="1197018" y="0"/>
                    </a:lnTo>
                    <a:lnTo>
                      <a:pt x="63014" y="454177"/>
                    </a:lnTo>
                    <a:cubicBezTo>
                      <a:pt x="41275" y="410683"/>
                      <a:pt x="21739" y="351124"/>
                      <a:pt x="0" y="307630"/>
                    </a:cubicBezTo>
                    <a:close/>
                  </a:path>
                </a:pathLst>
              </a:custGeom>
              <a:solidFill>
                <a:schemeClr val="accent2">
                  <a:alpha val="70000"/>
                </a:schemeClr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Diagonal Stripe 7"/>
              <p:cNvSpPr/>
              <p:nvPr/>
            </p:nvSpPr>
            <p:spPr bwMode="auto">
              <a:xfrm rot="19231091" flipH="1">
                <a:off x="3204596" y="4473197"/>
                <a:ext cx="1179678" cy="436534"/>
              </a:xfrm>
              <a:custGeom>
                <a:avLst/>
                <a:gdLst>
                  <a:gd name="connsiteX0" fmla="*/ 0 w 1143000"/>
                  <a:gd name="connsiteY0" fmla="*/ 299850 h 457200"/>
                  <a:gd name="connsiteX1" fmla="*/ 749625 w 1143000"/>
                  <a:gd name="connsiteY1" fmla="*/ 0 h 457200"/>
                  <a:gd name="connsiteX2" fmla="*/ 1143000 w 1143000"/>
                  <a:gd name="connsiteY2" fmla="*/ 0 h 457200"/>
                  <a:gd name="connsiteX3" fmla="*/ 0 w 1143000"/>
                  <a:gd name="connsiteY3" fmla="*/ 457200 h 457200"/>
                  <a:gd name="connsiteX4" fmla="*/ 0 w 1143000"/>
                  <a:gd name="connsiteY4" fmla="*/ 299850 h 457200"/>
                  <a:gd name="connsiteX0" fmla="*/ 0 w 1143000"/>
                  <a:gd name="connsiteY0" fmla="*/ 299850 h 457200"/>
                  <a:gd name="connsiteX1" fmla="*/ 761500 w 1143000"/>
                  <a:gd name="connsiteY1" fmla="*/ 59377 h 457200"/>
                  <a:gd name="connsiteX2" fmla="*/ 1143000 w 1143000"/>
                  <a:gd name="connsiteY2" fmla="*/ 0 h 457200"/>
                  <a:gd name="connsiteX3" fmla="*/ 0 w 1143000"/>
                  <a:gd name="connsiteY3" fmla="*/ 457200 h 457200"/>
                  <a:gd name="connsiteX4" fmla="*/ 0 w 1143000"/>
                  <a:gd name="connsiteY4" fmla="*/ 299850 h 457200"/>
                  <a:gd name="connsiteX0" fmla="*/ 0 w 1214252"/>
                  <a:gd name="connsiteY0" fmla="*/ 317663 h 457200"/>
                  <a:gd name="connsiteX1" fmla="*/ 832752 w 1214252"/>
                  <a:gd name="connsiteY1" fmla="*/ 59377 h 457200"/>
                  <a:gd name="connsiteX2" fmla="*/ 1214252 w 1214252"/>
                  <a:gd name="connsiteY2" fmla="*/ 0 h 457200"/>
                  <a:gd name="connsiteX3" fmla="*/ 71252 w 1214252"/>
                  <a:gd name="connsiteY3" fmla="*/ 457200 h 457200"/>
                  <a:gd name="connsiteX4" fmla="*/ 0 w 1214252"/>
                  <a:gd name="connsiteY4" fmla="*/ 317663 h 457200"/>
                  <a:gd name="connsiteX0" fmla="*/ 0 w 1214252"/>
                  <a:gd name="connsiteY0" fmla="*/ 317663 h 457200"/>
                  <a:gd name="connsiteX1" fmla="*/ 797126 w 1214252"/>
                  <a:gd name="connsiteY1" fmla="*/ 59377 h 457200"/>
                  <a:gd name="connsiteX2" fmla="*/ 1214252 w 1214252"/>
                  <a:gd name="connsiteY2" fmla="*/ 0 h 457200"/>
                  <a:gd name="connsiteX3" fmla="*/ 71252 w 1214252"/>
                  <a:gd name="connsiteY3" fmla="*/ 457200 h 457200"/>
                  <a:gd name="connsiteX4" fmla="*/ 0 w 1214252"/>
                  <a:gd name="connsiteY4" fmla="*/ 317663 h 457200"/>
                  <a:gd name="connsiteX0" fmla="*/ 0 w 1214252"/>
                  <a:gd name="connsiteY0" fmla="*/ 317663 h 457200"/>
                  <a:gd name="connsiteX1" fmla="*/ 797126 w 1214252"/>
                  <a:gd name="connsiteY1" fmla="*/ 59377 h 457200"/>
                  <a:gd name="connsiteX2" fmla="*/ 1214252 w 1214252"/>
                  <a:gd name="connsiteY2" fmla="*/ 0 h 457200"/>
                  <a:gd name="connsiteX3" fmla="*/ 71252 w 1214252"/>
                  <a:gd name="connsiteY3" fmla="*/ 457200 h 457200"/>
                  <a:gd name="connsiteX4" fmla="*/ 0 w 1214252"/>
                  <a:gd name="connsiteY4" fmla="*/ 317663 h 457200"/>
                  <a:gd name="connsiteX0" fmla="*/ 0 w 1167942"/>
                  <a:gd name="connsiteY0" fmla="*/ 315202 h 457200"/>
                  <a:gd name="connsiteX1" fmla="*/ 750816 w 1167942"/>
                  <a:gd name="connsiteY1" fmla="*/ 59377 h 457200"/>
                  <a:gd name="connsiteX2" fmla="*/ 1167942 w 1167942"/>
                  <a:gd name="connsiteY2" fmla="*/ 0 h 457200"/>
                  <a:gd name="connsiteX3" fmla="*/ 24942 w 1167942"/>
                  <a:gd name="connsiteY3" fmla="*/ 457200 h 457200"/>
                  <a:gd name="connsiteX4" fmla="*/ 0 w 1167942"/>
                  <a:gd name="connsiteY4" fmla="*/ 315202 h 457200"/>
                  <a:gd name="connsiteX0" fmla="*/ 0 w 1167942"/>
                  <a:gd name="connsiteY0" fmla="*/ 315202 h 441049"/>
                  <a:gd name="connsiteX1" fmla="*/ 750816 w 1167942"/>
                  <a:gd name="connsiteY1" fmla="*/ 59377 h 441049"/>
                  <a:gd name="connsiteX2" fmla="*/ 1167942 w 1167942"/>
                  <a:gd name="connsiteY2" fmla="*/ 0 h 441049"/>
                  <a:gd name="connsiteX3" fmla="*/ 42355 w 1167942"/>
                  <a:gd name="connsiteY3" fmla="*/ 441049 h 441049"/>
                  <a:gd name="connsiteX4" fmla="*/ 0 w 1167942"/>
                  <a:gd name="connsiteY4" fmla="*/ 315202 h 441049"/>
                  <a:gd name="connsiteX0" fmla="*/ 0 w 1153315"/>
                  <a:gd name="connsiteY0" fmla="*/ 339210 h 441049"/>
                  <a:gd name="connsiteX1" fmla="*/ 736189 w 1153315"/>
                  <a:gd name="connsiteY1" fmla="*/ 59377 h 441049"/>
                  <a:gd name="connsiteX2" fmla="*/ 1153315 w 1153315"/>
                  <a:gd name="connsiteY2" fmla="*/ 0 h 441049"/>
                  <a:gd name="connsiteX3" fmla="*/ 27728 w 1153315"/>
                  <a:gd name="connsiteY3" fmla="*/ 441049 h 441049"/>
                  <a:gd name="connsiteX4" fmla="*/ 0 w 1153315"/>
                  <a:gd name="connsiteY4" fmla="*/ 339210 h 441049"/>
                  <a:gd name="connsiteX0" fmla="*/ 0 w 1153315"/>
                  <a:gd name="connsiteY0" fmla="*/ 339210 h 441049"/>
                  <a:gd name="connsiteX1" fmla="*/ 482033 w 1153315"/>
                  <a:gd name="connsiteY1" fmla="*/ 149042 h 441049"/>
                  <a:gd name="connsiteX2" fmla="*/ 736189 w 1153315"/>
                  <a:gd name="connsiteY2" fmla="*/ 59377 h 441049"/>
                  <a:gd name="connsiteX3" fmla="*/ 1153315 w 1153315"/>
                  <a:gd name="connsiteY3" fmla="*/ 0 h 441049"/>
                  <a:gd name="connsiteX4" fmla="*/ 27728 w 1153315"/>
                  <a:gd name="connsiteY4" fmla="*/ 441049 h 441049"/>
                  <a:gd name="connsiteX5" fmla="*/ 0 w 1153315"/>
                  <a:gd name="connsiteY5" fmla="*/ 339210 h 441049"/>
                  <a:gd name="connsiteX0" fmla="*/ 0 w 1168117"/>
                  <a:gd name="connsiteY0" fmla="*/ 346254 h 441049"/>
                  <a:gd name="connsiteX1" fmla="*/ 496835 w 1168117"/>
                  <a:gd name="connsiteY1" fmla="*/ 149042 h 441049"/>
                  <a:gd name="connsiteX2" fmla="*/ 750991 w 1168117"/>
                  <a:gd name="connsiteY2" fmla="*/ 59377 h 441049"/>
                  <a:gd name="connsiteX3" fmla="*/ 1168117 w 1168117"/>
                  <a:gd name="connsiteY3" fmla="*/ 0 h 441049"/>
                  <a:gd name="connsiteX4" fmla="*/ 42530 w 1168117"/>
                  <a:gd name="connsiteY4" fmla="*/ 441049 h 441049"/>
                  <a:gd name="connsiteX5" fmla="*/ 0 w 1168117"/>
                  <a:gd name="connsiteY5" fmla="*/ 346254 h 441049"/>
                  <a:gd name="connsiteX0" fmla="*/ 0 w 1168117"/>
                  <a:gd name="connsiteY0" fmla="*/ 346254 h 441049"/>
                  <a:gd name="connsiteX1" fmla="*/ 496835 w 1168117"/>
                  <a:gd name="connsiteY1" fmla="*/ 149042 h 441049"/>
                  <a:gd name="connsiteX2" fmla="*/ 750991 w 1168117"/>
                  <a:gd name="connsiteY2" fmla="*/ 59377 h 441049"/>
                  <a:gd name="connsiteX3" fmla="*/ 1168117 w 1168117"/>
                  <a:gd name="connsiteY3" fmla="*/ 0 h 441049"/>
                  <a:gd name="connsiteX4" fmla="*/ 42530 w 1168117"/>
                  <a:gd name="connsiteY4" fmla="*/ 441049 h 441049"/>
                  <a:gd name="connsiteX5" fmla="*/ 0 w 1168117"/>
                  <a:gd name="connsiteY5" fmla="*/ 346254 h 441049"/>
                  <a:gd name="connsiteX0" fmla="*/ 0 w 1158912"/>
                  <a:gd name="connsiteY0" fmla="*/ 338669 h 441049"/>
                  <a:gd name="connsiteX1" fmla="*/ 487630 w 1158912"/>
                  <a:gd name="connsiteY1" fmla="*/ 149042 h 441049"/>
                  <a:gd name="connsiteX2" fmla="*/ 741786 w 1158912"/>
                  <a:gd name="connsiteY2" fmla="*/ 59377 h 441049"/>
                  <a:gd name="connsiteX3" fmla="*/ 1158912 w 1158912"/>
                  <a:gd name="connsiteY3" fmla="*/ 0 h 441049"/>
                  <a:gd name="connsiteX4" fmla="*/ 33325 w 1158912"/>
                  <a:gd name="connsiteY4" fmla="*/ 441049 h 441049"/>
                  <a:gd name="connsiteX5" fmla="*/ 0 w 1158912"/>
                  <a:gd name="connsiteY5" fmla="*/ 338669 h 441049"/>
                  <a:gd name="connsiteX0" fmla="*/ 0 w 1158912"/>
                  <a:gd name="connsiteY0" fmla="*/ 338669 h 436534"/>
                  <a:gd name="connsiteX1" fmla="*/ 487630 w 1158912"/>
                  <a:gd name="connsiteY1" fmla="*/ 149042 h 436534"/>
                  <a:gd name="connsiteX2" fmla="*/ 741786 w 1158912"/>
                  <a:gd name="connsiteY2" fmla="*/ 59377 h 436534"/>
                  <a:gd name="connsiteX3" fmla="*/ 1158912 w 1158912"/>
                  <a:gd name="connsiteY3" fmla="*/ 0 h 436534"/>
                  <a:gd name="connsiteX4" fmla="*/ 45057 w 1158912"/>
                  <a:gd name="connsiteY4" fmla="*/ 436534 h 436534"/>
                  <a:gd name="connsiteX5" fmla="*/ 0 w 1158912"/>
                  <a:gd name="connsiteY5" fmla="*/ 338669 h 436534"/>
                  <a:gd name="connsiteX0" fmla="*/ 0 w 1158912"/>
                  <a:gd name="connsiteY0" fmla="*/ 338669 h 436534"/>
                  <a:gd name="connsiteX1" fmla="*/ 487630 w 1158912"/>
                  <a:gd name="connsiteY1" fmla="*/ 149042 h 436534"/>
                  <a:gd name="connsiteX2" fmla="*/ 741786 w 1158912"/>
                  <a:gd name="connsiteY2" fmla="*/ 59377 h 436534"/>
                  <a:gd name="connsiteX3" fmla="*/ 1158912 w 1158912"/>
                  <a:gd name="connsiteY3" fmla="*/ 0 h 436534"/>
                  <a:gd name="connsiteX4" fmla="*/ 45057 w 1158912"/>
                  <a:gd name="connsiteY4" fmla="*/ 436534 h 436534"/>
                  <a:gd name="connsiteX5" fmla="*/ 0 w 1158912"/>
                  <a:gd name="connsiteY5" fmla="*/ 338669 h 436534"/>
                  <a:gd name="connsiteX0" fmla="*/ 0 w 1179678"/>
                  <a:gd name="connsiteY0" fmla="*/ 301477 h 436534"/>
                  <a:gd name="connsiteX1" fmla="*/ 508396 w 1179678"/>
                  <a:gd name="connsiteY1" fmla="*/ 149042 h 436534"/>
                  <a:gd name="connsiteX2" fmla="*/ 762552 w 1179678"/>
                  <a:gd name="connsiteY2" fmla="*/ 59377 h 436534"/>
                  <a:gd name="connsiteX3" fmla="*/ 1179678 w 1179678"/>
                  <a:gd name="connsiteY3" fmla="*/ 0 h 436534"/>
                  <a:gd name="connsiteX4" fmla="*/ 65823 w 1179678"/>
                  <a:gd name="connsiteY4" fmla="*/ 436534 h 436534"/>
                  <a:gd name="connsiteX5" fmla="*/ 0 w 1179678"/>
                  <a:gd name="connsiteY5" fmla="*/ 301477 h 436534"/>
                  <a:gd name="connsiteX0" fmla="*/ 0 w 1179678"/>
                  <a:gd name="connsiteY0" fmla="*/ 301477 h 436534"/>
                  <a:gd name="connsiteX1" fmla="*/ 508396 w 1179678"/>
                  <a:gd name="connsiteY1" fmla="*/ 149042 h 436534"/>
                  <a:gd name="connsiteX2" fmla="*/ 762552 w 1179678"/>
                  <a:gd name="connsiteY2" fmla="*/ 59377 h 436534"/>
                  <a:gd name="connsiteX3" fmla="*/ 1179678 w 1179678"/>
                  <a:gd name="connsiteY3" fmla="*/ 0 h 436534"/>
                  <a:gd name="connsiteX4" fmla="*/ 65823 w 1179678"/>
                  <a:gd name="connsiteY4" fmla="*/ 436534 h 436534"/>
                  <a:gd name="connsiteX5" fmla="*/ 0 w 1179678"/>
                  <a:gd name="connsiteY5" fmla="*/ 301477 h 436534"/>
                  <a:gd name="connsiteX0" fmla="*/ 0 w 1179678"/>
                  <a:gd name="connsiteY0" fmla="*/ 301477 h 436534"/>
                  <a:gd name="connsiteX1" fmla="*/ 247669 w 1179678"/>
                  <a:gd name="connsiteY1" fmla="*/ 256947 h 436534"/>
                  <a:gd name="connsiteX2" fmla="*/ 508396 w 1179678"/>
                  <a:gd name="connsiteY2" fmla="*/ 149042 h 436534"/>
                  <a:gd name="connsiteX3" fmla="*/ 762552 w 1179678"/>
                  <a:gd name="connsiteY3" fmla="*/ 59377 h 436534"/>
                  <a:gd name="connsiteX4" fmla="*/ 1179678 w 1179678"/>
                  <a:gd name="connsiteY4" fmla="*/ 0 h 436534"/>
                  <a:gd name="connsiteX5" fmla="*/ 65823 w 1179678"/>
                  <a:gd name="connsiteY5" fmla="*/ 436534 h 436534"/>
                  <a:gd name="connsiteX6" fmla="*/ 0 w 1179678"/>
                  <a:gd name="connsiteY6" fmla="*/ 301477 h 43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9678" h="436534">
                    <a:moveTo>
                      <a:pt x="0" y="301477"/>
                    </a:moveTo>
                    <a:cubicBezTo>
                      <a:pt x="32210" y="265865"/>
                      <a:pt x="162936" y="282353"/>
                      <a:pt x="247669" y="256947"/>
                    </a:cubicBezTo>
                    <a:cubicBezTo>
                      <a:pt x="332402" y="231541"/>
                      <a:pt x="424484" y="176290"/>
                      <a:pt x="508396" y="149042"/>
                    </a:cubicBezTo>
                    <a:cubicBezTo>
                      <a:pt x="592308" y="121794"/>
                      <a:pt x="648987" y="82171"/>
                      <a:pt x="762552" y="59377"/>
                    </a:cubicBezTo>
                    <a:lnTo>
                      <a:pt x="1179678" y="0"/>
                    </a:lnTo>
                    <a:lnTo>
                      <a:pt x="65823" y="436534"/>
                    </a:lnTo>
                    <a:cubicBezTo>
                      <a:pt x="35616" y="393031"/>
                      <a:pt x="28921" y="336383"/>
                      <a:pt x="0" y="301477"/>
                    </a:cubicBezTo>
                    <a:close/>
                  </a:path>
                </a:pathLst>
              </a:custGeom>
              <a:solidFill>
                <a:schemeClr val="accent2">
                  <a:alpha val="70000"/>
                </a:schemeClr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4183380" y="3356610"/>
                <a:ext cx="266700" cy="1169670"/>
              </a:xfrm>
              <a:custGeom>
                <a:avLst/>
                <a:gdLst>
                  <a:gd name="connsiteX0" fmla="*/ 60960 w 266700"/>
                  <a:gd name="connsiteY0" fmla="*/ 7620 h 1173480"/>
                  <a:gd name="connsiteX1" fmla="*/ 121920 w 266700"/>
                  <a:gd name="connsiteY1" fmla="*/ 224790 h 1173480"/>
                  <a:gd name="connsiteX2" fmla="*/ 99060 w 266700"/>
                  <a:gd name="connsiteY2" fmla="*/ 327660 h 1173480"/>
                  <a:gd name="connsiteX3" fmla="*/ 53340 w 266700"/>
                  <a:gd name="connsiteY3" fmla="*/ 403860 h 1173480"/>
                  <a:gd name="connsiteX4" fmla="*/ 19050 w 266700"/>
                  <a:gd name="connsiteY4" fmla="*/ 483870 h 1173480"/>
                  <a:gd name="connsiteX5" fmla="*/ 0 w 266700"/>
                  <a:gd name="connsiteY5" fmla="*/ 624840 h 1173480"/>
                  <a:gd name="connsiteX6" fmla="*/ 22860 w 266700"/>
                  <a:gd name="connsiteY6" fmla="*/ 762000 h 1173480"/>
                  <a:gd name="connsiteX7" fmla="*/ 160020 w 266700"/>
                  <a:gd name="connsiteY7" fmla="*/ 1173480 h 1173480"/>
                  <a:gd name="connsiteX8" fmla="*/ 266700 w 266700"/>
                  <a:gd name="connsiteY8" fmla="*/ 1135380 h 1173480"/>
                  <a:gd name="connsiteX9" fmla="*/ 129540 w 266700"/>
                  <a:gd name="connsiteY9" fmla="*/ 662940 h 1173480"/>
                  <a:gd name="connsiteX10" fmla="*/ 121920 w 266700"/>
                  <a:gd name="connsiteY10" fmla="*/ 579120 h 1173480"/>
                  <a:gd name="connsiteX11" fmla="*/ 152400 w 266700"/>
                  <a:gd name="connsiteY11" fmla="*/ 457200 h 1173480"/>
                  <a:gd name="connsiteX12" fmla="*/ 205740 w 266700"/>
                  <a:gd name="connsiteY12" fmla="*/ 361950 h 1173480"/>
                  <a:gd name="connsiteX13" fmla="*/ 220980 w 266700"/>
                  <a:gd name="connsiteY13" fmla="*/ 289560 h 1173480"/>
                  <a:gd name="connsiteX14" fmla="*/ 182880 w 266700"/>
                  <a:gd name="connsiteY14" fmla="*/ 148590 h 1173480"/>
                  <a:gd name="connsiteX15" fmla="*/ 129540 w 266700"/>
                  <a:gd name="connsiteY15" fmla="*/ 0 h 1173480"/>
                  <a:gd name="connsiteX16" fmla="*/ 60960 w 266700"/>
                  <a:gd name="connsiteY16" fmla="*/ 7620 h 1173480"/>
                  <a:gd name="connsiteX0" fmla="*/ 60960 w 266700"/>
                  <a:gd name="connsiteY0" fmla="*/ 7620 h 1162050"/>
                  <a:gd name="connsiteX1" fmla="*/ 121920 w 266700"/>
                  <a:gd name="connsiteY1" fmla="*/ 224790 h 1162050"/>
                  <a:gd name="connsiteX2" fmla="*/ 99060 w 266700"/>
                  <a:gd name="connsiteY2" fmla="*/ 327660 h 1162050"/>
                  <a:gd name="connsiteX3" fmla="*/ 53340 w 266700"/>
                  <a:gd name="connsiteY3" fmla="*/ 403860 h 1162050"/>
                  <a:gd name="connsiteX4" fmla="*/ 19050 w 266700"/>
                  <a:gd name="connsiteY4" fmla="*/ 483870 h 1162050"/>
                  <a:gd name="connsiteX5" fmla="*/ 0 w 266700"/>
                  <a:gd name="connsiteY5" fmla="*/ 624840 h 1162050"/>
                  <a:gd name="connsiteX6" fmla="*/ 22860 w 266700"/>
                  <a:gd name="connsiteY6" fmla="*/ 762000 h 1162050"/>
                  <a:gd name="connsiteX7" fmla="*/ 152400 w 266700"/>
                  <a:gd name="connsiteY7" fmla="*/ 1162050 h 1162050"/>
                  <a:gd name="connsiteX8" fmla="*/ 266700 w 266700"/>
                  <a:gd name="connsiteY8" fmla="*/ 1135380 h 1162050"/>
                  <a:gd name="connsiteX9" fmla="*/ 129540 w 266700"/>
                  <a:gd name="connsiteY9" fmla="*/ 662940 h 1162050"/>
                  <a:gd name="connsiteX10" fmla="*/ 121920 w 266700"/>
                  <a:gd name="connsiteY10" fmla="*/ 579120 h 1162050"/>
                  <a:gd name="connsiteX11" fmla="*/ 152400 w 266700"/>
                  <a:gd name="connsiteY11" fmla="*/ 457200 h 1162050"/>
                  <a:gd name="connsiteX12" fmla="*/ 205740 w 266700"/>
                  <a:gd name="connsiteY12" fmla="*/ 361950 h 1162050"/>
                  <a:gd name="connsiteX13" fmla="*/ 220980 w 266700"/>
                  <a:gd name="connsiteY13" fmla="*/ 289560 h 1162050"/>
                  <a:gd name="connsiteX14" fmla="*/ 182880 w 266700"/>
                  <a:gd name="connsiteY14" fmla="*/ 148590 h 1162050"/>
                  <a:gd name="connsiteX15" fmla="*/ 129540 w 266700"/>
                  <a:gd name="connsiteY15" fmla="*/ 0 h 1162050"/>
                  <a:gd name="connsiteX16" fmla="*/ 60960 w 266700"/>
                  <a:gd name="connsiteY16" fmla="*/ 7620 h 1162050"/>
                  <a:gd name="connsiteX0" fmla="*/ 60960 w 266700"/>
                  <a:gd name="connsiteY0" fmla="*/ 7620 h 1162050"/>
                  <a:gd name="connsiteX1" fmla="*/ 121920 w 266700"/>
                  <a:gd name="connsiteY1" fmla="*/ 224790 h 1162050"/>
                  <a:gd name="connsiteX2" fmla="*/ 99060 w 266700"/>
                  <a:gd name="connsiteY2" fmla="*/ 327660 h 1162050"/>
                  <a:gd name="connsiteX3" fmla="*/ 53340 w 266700"/>
                  <a:gd name="connsiteY3" fmla="*/ 403860 h 1162050"/>
                  <a:gd name="connsiteX4" fmla="*/ 19050 w 266700"/>
                  <a:gd name="connsiteY4" fmla="*/ 483870 h 1162050"/>
                  <a:gd name="connsiteX5" fmla="*/ 0 w 266700"/>
                  <a:gd name="connsiteY5" fmla="*/ 624840 h 1162050"/>
                  <a:gd name="connsiteX6" fmla="*/ 22860 w 266700"/>
                  <a:gd name="connsiteY6" fmla="*/ 762000 h 1162050"/>
                  <a:gd name="connsiteX7" fmla="*/ 152400 w 266700"/>
                  <a:gd name="connsiteY7" fmla="*/ 1162050 h 1162050"/>
                  <a:gd name="connsiteX8" fmla="*/ 266700 w 266700"/>
                  <a:gd name="connsiteY8" fmla="*/ 1123950 h 1162050"/>
                  <a:gd name="connsiteX9" fmla="*/ 129540 w 266700"/>
                  <a:gd name="connsiteY9" fmla="*/ 662940 h 1162050"/>
                  <a:gd name="connsiteX10" fmla="*/ 121920 w 266700"/>
                  <a:gd name="connsiteY10" fmla="*/ 579120 h 1162050"/>
                  <a:gd name="connsiteX11" fmla="*/ 152400 w 266700"/>
                  <a:gd name="connsiteY11" fmla="*/ 457200 h 1162050"/>
                  <a:gd name="connsiteX12" fmla="*/ 205740 w 266700"/>
                  <a:gd name="connsiteY12" fmla="*/ 361950 h 1162050"/>
                  <a:gd name="connsiteX13" fmla="*/ 220980 w 266700"/>
                  <a:gd name="connsiteY13" fmla="*/ 289560 h 1162050"/>
                  <a:gd name="connsiteX14" fmla="*/ 182880 w 266700"/>
                  <a:gd name="connsiteY14" fmla="*/ 148590 h 1162050"/>
                  <a:gd name="connsiteX15" fmla="*/ 129540 w 266700"/>
                  <a:gd name="connsiteY15" fmla="*/ 0 h 1162050"/>
                  <a:gd name="connsiteX16" fmla="*/ 60960 w 266700"/>
                  <a:gd name="connsiteY16" fmla="*/ 7620 h 1162050"/>
                  <a:gd name="connsiteX0" fmla="*/ 60960 w 266700"/>
                  <a:gd name="connsiteY0" fmla="*/ 7620 h 1162050"/>
                  <a:gd name="connsiteX1" fmla="*/ 121920 w 266700"/>
                  <a:gd name="connsiteY1" fmla="*/ 224790 h 1162050"/>
                  <a:gd name="connsiteX2" fmla="*/ 99060 w 266700"/>
                  <a:gd name="connsiteY2" fmla="*/ 327660 h 1162050"/>
                  <a:gd name="connsiteX3" fmla="*/ 53340 w 266700"/>
                  <a:gd name="connsiteY3" fmla="*/ 403860 h 1162050"/>
                  <a:gd name="connsiteX4" fmla="*/ 19050 w 266700"/>
                  <a:gd name="connsiteY4" fmla="*/ 483870 h 1162050"/>
                  <a:gd name="connsiteX5" fmla="*/ 0 w 266700"/>
                  <a:gd name="connsiteY5" fmla="*/ 624840 h 1162050"/>
                  <a:gd name="connsiteX6" fmla="*/ 22860 w 266700"/>
                  <a:gd name="connsiteY6" fmla="*/ 762000 h 1162050"/>
                  <a:gd name="connsiteX7" fmla="*/ 152400 w 266700"/>
                  <a:gd name="connsiteY7" fmla="*/ 1162050 h 1162050"/>
                  <a:gd name="connsiteX8" fmla="*/ 266700 w 266700"/>
                  <a:gd name="connsiteY8" fmla="*/ 1123950 h 1162050"/>
                  <a:gd name="connsiteX9" fmla="*/ 125730 w 266700"/>
                  <a:gd name="connsiteY9" fmla="*/ 704850 h 1162050"/>
                  <a:gd name="connsiteX10" fmla="*/ 121920 w 266700"/>
                  <a:gd name="connsiteY10" fmla="*/ 579120 h 1162050"/>
                  <a:gd name="connsiteX11" fmla="*/ 152400 w 266700"/>
                  <a:gd name="connsiteY11" fmla="*/ 457200 h 1162050"/>
                  <a:gd name="connsiteX12" fmla="*/ 205740 w 266700"/>
                  <a:gd name="connsiteY12" fmla="*/ 361950 h 1162050"/>
                  <a:gd name="connsiteX13" fmla="*/ 220980 w 266700"/>
                  <a:gd name="connsiteY13" fmla="*/ 289560 h 1162050"/>
                  <a:gd name="connsiteX14" fmla="*/ 182880 w 266700"/>
                  <a:gd name="connsiteY14" fmla="*/ 148590 h 1162050"/>
                  <a:gd name="connsiteX15" fmla="*/ 129540 w 266700"/>
                  <a:gd name="connsiteY15" fmla="*/ 0 h 1162050"/>
                  <a:gd name="connsiteX16" fmla="*/ 60960 w 266700"/>
                  <a:gd name="connsiteY16" fmla="*/ 7620 h 1162050"/>
                  <a:gd name="connsiteX0" fmla="*/ 60960 w 266700"/>
                  <a:gd name="connsiteY0" fmla="*/ 7620 h 1162050"/>
                  <a:gd name="connsiteX1" fmla="*/ 110490 w 266700"/>
                  <a:gd name="connsiteY1" fmla="*/ 213360 h 1162050"/>
                  <a:gd name="connsiteX2" fmla="*/ 99060 w 266700"/>
                  <a:gd name="connsiteY2" fmla="*/ 327660 h 1162050"/>
                  <a:gd name="connsiteX3" fmla="*/ 53340 w 266700"/>
                  <a:gd name="connsiteY3" fmla="*/ 403860 h 1162050"/>
                  <a:gd name="connsiteX4" fmla="*/ 19050 w 266700"/>
                  <a:gd name="connsiteY4" fmla="*/ 483870 h 1162050"/>
                  <a:gd name="connsiteX5" fmla="*/ 0 w 266700"/>
                  <a:gd name="connsiteY5" fmla="*/ 624840 h 1162050"/>
                  <a:gd name="connsiteX6" fmla="*/ 22860 w 266700"/>
                  <a:gd name="connsiteY6" fmla="*/ 762000 h 1162050"/>
                  <a:gd name="connsiteX7" fmla="*/ 152400 w 266700"/>
                  <a:gd name="connsiteY7" fmla="*/ 1162050 h 1162050"/>
                  <a:gd name="connsiteX8" fmla="*/ 266700 w 266700"/>
                  <a:gd name="connsiteY8" fmla="*/ 1123950 h 1162050"/>
                  <a:gd name="connsiteX9" fmla="*/ 125730 w 266700"/>
                  <a:gd name="connsiteY9" fmla="*/ 704850 h 1162050"/>
                  <a:gd name="connsiteX10" fmla="*/ 121920 w 266700"/>
                  <a:gd name="connsiteY10" fmla="*/ 579120 h 1162050"/>
                  <a:gd name="connsiteX11" fmla="*/ 152400 w 266700"/>
                  <a:gd name="connsiteY11" fmla="*/ 457200 h 1162050"/>
                  <a:gd name="connsiteX12" fmla="*/ 205740 w 266700"/>
                  <a:gd name="connsiteY12" fmla="*/ 361950 h 1162050"/>
                  <a:gd name="connsiteX13" fmla="*/ 220980 w 266700"/>
                  <a:gd name="connsiteY13" fmla="*/ 289560 h 1162050"/>
                  <a:gd name="connsiteX14" fmla="*/ 182880 w 266700"/>
                  <a:gd name="connsiteY14" fmla="*/ 148590 h 1162050"/>
                  <a:gd name="connsiteX15" fmla="*/ 129540 w 266700"/>
                  <a:gd name="connsiteY15" fmla="*/ 0 h 1162050"/>
                  <a:gd name="connsiteX16" fmla="*/ 60960 w 266700"/>
                  <a:gd name="connsiteY16" fmla="*/ 7620 h 1162050"/>
                  <a:gd name="connsiteX0" fmla="*/ 57150 w 266700"/>
                  <a:gd name="connsiteY0" fmla="*/ 53340 h 1162050"/>
                  <a:gd name="connsiteX1" fmla="*/ 110490 w 266700"/>
                  <a:gd name="connsiteY1" fmla="*/ 213360 h 1162050"/>
                  <a:gd name="connsiteX2" fmla="*/ 99060 w 266700"/>
                  <a:gd name="connsiteY2" fmla="*/ 327660 h 1162050"/>
                  <a:gd name="connsiteX3" fmla="*/ 53340 w 266700"/>
                  <a:gd name="connsiteY3" fmla="*/ 403860 h 1162050"/>
                  <a:gd name="connsiteX4" fmla="*/ 19050 w 266700"/>
                  <a:gd name="connsiteY4" fmla="*/ 483870 h 1162050"/>
                  <a:gd name="connsiteX5" fmla="*/ 0 w 266700"/>
                  <a:gd name="connsiteY5" fmla="*/ 624840 h 1162050"/>
                  <a:gd name="connsiteX6" fmla="*/ 22860 w 266700"/>
                  <a:gd name="connsiteY6" fmla="*/ 762000 h 1162050"/>
                  <a:gd name="connsiteX7" fmla="*/ 152400 w 266700"/>
                  <a:gd name="connsiteY7" fmla="*/ 1162050 h 1162050"/>
                  <a:gd name="connsiteX8" fmla="*/ 266700 w 266700"/>
                  <a:gd name="connsiteY8" fmla="*/ 1123950 h 1162050"/>
                  <a:gd name="connsiteX9" fmla="*/ 125730 w 266700"/>
                  <a:gd name="connsiteY9" fmla="*/ 704850 h 1162050"/>
                  <a:gd name="connsiteX10" fmla="*/ 121920 w 266700"/>
                  <a:gd name="connsiteY10" fmla="*/ 579120 h 1162050"/>
                  <a:gd name="connsiteX11" fmla="*/ 152400 w 266700"/>
                  <a:gd name="connsiteY11" fmla="*/ 457200 h 1162050"/>
                  <a:gd name="connsiteX12" fmla="*/ 205740 w 266700"/>
                  <a:gd name="connsiteY12" fmla="*/ 361950 h 1162050"/>
                  <a:gd name="connsiteX13" fmla="*/ 220980 w 266700"/>
                  <a:gd name="connsiteY13" fmla="*/ 289560 h 1162050"/>
                  <a:gd name="connsiteX14" fmla="*/ 182880 w 266700"/>
                  <a:gd name="connsiteY14" fmla="*/ 148590 h 1162050"/>
                  <a:gd name="connsiteX15" fmla="*/ 129540 w 266700"/>
                  <a:gd name="connsiteY15" fmla="*/ 0 h 1162050"/>
                  <a:gd name="connsiteX16" fmla="*/ 57150 w 266700"/>
                  <a:gd name="connsiteY16" fmla="*/ 53340 h 1162050"/>
                  <a:gd name="connsiteX0" fmla="*/ 57150 w 266700"/>
                  <a:gd name="connsiteY0" fmla="*/ 22860 h 1162050"/>
                  <a:gd name="connsiteX1" fmla="*/ 110490 w 266700"/>
                  <a:gd name="connsiteY1" fmla="*/ 213360 h 1162050"/>
                  <a:gd name="connsiteX2" fmla="*/ 99060 w 266700"/>
                  <a:gd name="connsiteY2" fmla="*/ 327660 h 1162050"/>
                  <a:gd name="connsiteX3" fmla="*/ 53340 w 266700"/>
                  <a:gd name="connsiteY3" fmla="*/ 403860 h 1162050"/>
                  <a:gd name="connsiteX4" fmla="*/ 19050 w 266700"/>
                  <a:gd name="connsiteY4" fmla="*/ 483870 h 1162050"/>
                  <a:gd name="connsiteX5" fmla="*/ 0 w 266700"/>
                  <a:gd name="connsiteY5" fmla="*/ 624840 h 1162050"/>
                  <a:gd name="connsiteX6" fmla="*/ 22860 w 266700"/>
                  <a:gd name="connsiteY6" fmla="*/ 762000 h 1162050"/>
                  <a:gd name="connsiteX7" fmla="*/ 152400 w 266700"/>
                  <a:gd name="connsiteY7" fmla="*/ 1162050 h 1162050"/>
                  <a:gd name="connsiteX8" fmla="*/ 266700 w 266700"/>
                  <a:gd name="connsiteY8" fmla="*/ 1123950 h 1162050"/>
                  <a:gd name="connsiteX9" fmla="*/ 125730 w 266700"/>
                  <a:gd name="connsiteY9" fmla="*/ 704850 h 1162050"/>
                  <a:gd name="connsiteX10" fmla="*/ 121920 w 266700"/>
                  <a:gd name="connsiteY10" fmla="*/ 579120 h 1162050"/>
                  <a:gd name="connsiteX11" fmla="*/ 152400 w 266700"/>
                  <a:gd name="connsiteY11" fmla="*/ 457200 h 1162050"/>
                  <a:gd name="connsiteX12" fmla="*/ 205740 w 266700"/>
                  <a:gd name="connsiteY12" fmla="*/ 361950 h 1162050"/>
                  <a:gd name="connsiteX13" fmla="*/ 220980 w 266700"/>
                  <a:gd name="connsiteY13" fmla="*/ 289560 h 1162050"/>
                  <a:gd name="connsiteX14" fmla="*/ 182880 w 266700"/>
                  <a:gd name="connsiteY14" fmla="*/ 148590 h 1162050"/>
                  <a:gd name="connsiteX15" fmla="*/ 129540 w 266700"/>
                  <a:gd name="connsiteY15" fmla="*/ 0 h 1162050"/>
                  <a:gd name="connsiteX16" fmla="*/ 57150 w 266700"/>
                  <a:gd name="connsiteY16" fmla="*/ 22860 h 1162050"/>
                  <a:gd name="connsiteX0" fmla="*/ 57150 w 266700"/>
                  <a:gd name="connsiteY0" fmla="*/ 34290 h 1173480"/>
                  <a:gd name="connsiteX1" fmla="*/ 110490 w 266700"/>
                  <a:gd name="connsiteY1" fmla="*/ 224790 h 1173480"/>
                  <a:gd name="connsiteX2" fmla="*/ 99060 w 266700"/>
                  <a:gd name="connsiteY2" fmla="*/ 339090 h 1173480"/>
                  <a:gd name="connsiteX3" fmla="*/ 53340 w 266700"/>
                  <a:gd name="connsiteY3" fmla="*/ 415290 h 1173480"/>
                  <a:gd name="connsiteX4" fmla="*/ 19050 w 266700"/>
                  <a:gd name="connsiteY4" fmla="*/ 495300 h 1173480"/>
                  <a:gd name="connsiteX5" fmla="*/ 0 w 266700"/>
                  <a:gd name="connsiteY5" fmla="*/ 636270 h 1173480"/>
                  <a:gd name="connsiteX6" fmla="*/ 22860 w 266700"/>
                  <a:gd name="connsiteY6" fmla="*/ 773430 h 1173480"/>
                  <a:gd name="connsiteX7" fmla="*/ 152400 w 266700"/>
                  <a:gd name="connsiteY7" fmla="*/ 1173480 h 1173480"/>
                  <a:gd name="connsiteX8" fmla="*/ 266700 w 266700"/>
                  <a:gd name="connsiteY8" fmla="*/ 1135380 h 1173480"/>
                  <a:gd name="connsiteX9" fmla="*/ 125730 w 266700"/>
                  <a:gd name="connsiteY9" fmla="*/ 716280 h 1173480"/>
                  <a:gd name="connsiteX10" fmla="*/ 121920 w 266700"/>
                  <a:gd name="connsiteY10" fmla="*/ 590550 h 1173480"/>
                  <a:gd name="connsiteX11" fmla="*/ 152400 w 266700"/>
                  <a:gd name="connsiteY11" fmla="*/ 468630 h 1173480"/>
                  <a:gd name="connsiteX12" fmla="*/ 205740 w 266700"/>
                  <a:gd name="connsiteY12" fmla="*/ 373380 h 1173480"/>
                  <a:gd name="connsiteX13" fmla="*/ 220980 w 266700"/>
                  <a:gd name="connsiteY13" fmla="*/ 300990 h 1173480"/>
                  <a:gd name="connsiteX14" fmla="*/ 182880 w 266700"/>
                  <a:gd name="connsiteY14" fmla="*/ 160020 h 1173480"/>
                  <a:gd name="connsiteX15" fmla="*/ 156210 w 266700"/>
                  <a:gd name="connsiteY15" fmla="*/ 0 h 1173480"/>
                  <a:gd name="connsiteX16" fmla="*/ 57150 w 266700"/>
                  <a:gd name="connsiteY16" fmla="*/ 34290 h 1173480"/>
                  <a:gd name="connsiteX0" fmla="*/ 57150 w 266700"/>
                  <a:gd name="connsiteY0" fmla="*/ 34290 h 1173480"/>
                  <a:gd name="connsiteX1" fmla="*/ 110490 w 266700"/>
                  <a:gd name="connsiteY1" fmla="*/ 224790 h 1173480"/>
                  <a:gd name="connsiteX2" fmla="*/ 99060 w 266700"/>
                  <a:gd name="connsiteY2" fmla="*/ 339090 h 1173480"/>
                  <a:gd name="connsiteX3" fmla="*/ 53340 w 266700"/>
                  <a:gd name="connsiteY3" fmla="*/ 415290 h 1173480"/>
                  <a:gd name="connsiteX4" fmla="*/ 19050 w 266700"/>
                  <a:gd name="connsiteY4" fmla="*/ 495300 h 1173480"/>
                  <a:gd name="connsiteX5" fmla="*/ 0 w 266700"/>
                  <a:gd name="connsiteY5" fmla="*/ 636270 h 1173480"/>
                  <a:gd name="connsiteX6" fmla="*/ 22860 w 266700"/>
                  <a:gd name="connsiteY6" fmla="*/ 773430 h 1173480"/>
                  <a:gd name="connsiteX7" fmla="*/ 152400 w 266700"/>
                  <a:gd name="connsiteY7" fmla="*/ 1173480 h 1173480"/>
                  <a:gd name="connsiteX8" fmla="*/ 266700 w 266700"/>
                  <a:gd name="connsiteY8" fmla="*/ 1135380 h 1173480"/>
                  <a:gd name="connsiteX9" fmla="*/ 125730 w 266700"/>
                  <a:gd name="connsiteY9" fmla="*/ 716280 h 1173480"/>
                  <a:gd name="connsiteX10" fmla="*/ 121920 w 266700"/>
                  <a:gd name="connsiteY10" fmla="*/ 590550 h 1173480"/>
                  <a:gd name="connsiteX11" fmla="*/ 152400 w 266700"/>
                  <a:gd name="connsiteY11" fmla="*/ 468630 h 1173480"/>
                  <a:gd name="connsiteX12" fmla="*/ 205740 w 266700"/>
                  <a:gd name="connsiteY12" fmla="*/ 373380 h 1173480"/>
                  <a:gd name="connsiteX13" fmla="*/ 220980 w 266700"/>
                  <a:gd name="connsiteY13" fmla="*/ 300990 h 1173480"/>
                  <a:gd name="connsiteX14" fmla="*/ 194310 w 266700"/>
                  <a:gd name="connsiteY14" fmla="*/ 160020 h 1173480"/>
                  <a:gd name="connsiteX15" fmla="*/ 156210 w 266700"/>
                  <a:gd name="connsiteY15" fmla="*/ 0 h 1173480"/>
                  <a:gd name="connsiteX16" fmla="*/ 57150 w 266700"/>
                  <a:gd name="connsiteY16" fmla="*/ 34290 h 1173480"/>
                  <a:gd name="connsiteX0" fmla="*/ 57150 w 266700"/>
                  <a:gd name="connsiteY0" fmla="*/ 26670 h 1165860"/>
                  <a:gd name="connsiteX1" fmla="*/ 110490 w 266700"/>
                  <a:gd name="connsiteY1" fmla="*/ 217170 h 1165860"/>
                  <a:gd name="connsiteX2" fmla="*/ 99060 w 266700"/>
                  <a:gd name="connsiteY2" fmla="*/ 331470 h 1165860"/>
                  <a:gd name="connsiteX3" fmla="*/ 53340 w 266700"/>
                  <a:gd name="connsiteY3" fmla="*/ 407670 h 1165860"/>
                  <a:gd name="connsiteX4" fmla="*/ 19050 w 266700"/>
                  <a:gd name="connsiteY4" fmla="*/ 487680 h 1165860"/>
                  <a:gd name="connsiteX5" fmla="*/ 0 w 266700"/>
                  <a:gd name="connsiteY5" fmla="*/ 628650 h 1165860"/>
                  <a:gd name="connsiteX6" fmla="*/ 22860 w 266700"/>
                  <a:gd name="connsiteY6" fmla="*/ 765810 h 1165860"/>
                  <a:gd name="connsiteX7" fmla="*/ 152400 w 266700"/>
                  <a:gd name="connsiteY7" fmla="*/ 1165860 h 1165860"/>
                  <a:gd name="connsiteX8" fmla="*/ 266700 w 266700"/>
                  <a:gd name="connsiteY8" fmla="*/ 1127760 h 1165860"/>
                  <a:gd name="connsiteX9" fmla="*/ 125730 w 266700"/>
                  <a:gd name="connsiteY9" fmla="*/ 708660 h 1165860"/>
                  <a:gd name="connsiteX10" fmla="*/ 121920 w 266700"/>
                  <a:gd name="connsiteY10" fmla="*/ 582930 h 1165860"/>
                  <a:gd name="connsiteX11" fmla="*/ 152400 w 266700"/>
                  <a:gd name="connsiteY11" fmla="*/ 461010 h 1165860"/>
                  <a:gd name="connsiteX12" fmla="*/ 205740 w 266700"/>
                  <a:gd name="connsiteY12" fmla="*/ 365760 h 1165860"/>
                  <a:gd name="connsiteX13" fmla="*/ 220980 w 266700"/>
                  <a:gd name="connsiteY13" fmla="*/ 293370 h 1165860"/>
                  <a:gd name="connsiteX14" fmla="*/ 194310 w 266700"/>
                  <a:gd name="connsiteY14" fmla="*/ 152400 h 1165860"/>
                  <a:gd name="connsiteX15" fmla="*/ 137160 w 266700"/>
                  <a:gd name="connsiteY15" fmla="*/ 0 h 1165860"/>
                  <a:gd name="connsiteX16" fmla="*/ 57150 w 266700"/>
                  <a:gd name="connsiteY16" fmla="*/ 26670 h 1165860"/>
                  <a:gd name="connsiteX0" fmla="*/ 57150 w 266700"/>
                  <a:gd name="connsiteY0" fmla="*/ 30480 h 1169670"/>
                  <a:gd name="connsiteX1" fmla="*/ 110490 w 266700"/>
                  <a:gd name="connsiteY1" fmla="*/ 220980 h 1169670"/>
                  <a:gd name="connsiteX2" fmla="*/ 99060 w 266700"/>
                  <a:gd name="connsiteY2" fmla="*/ 335280 h 1169670"/>
                  <a:gd name="connsiteX3" fmla="*/ 53340 w 266700"/>
                  <a:gd name="connsiteY3" fmla="*/ 411480 h 1169670"/>
                  <a:gd name="connsiteX4" fmla="*/ 19050 w 266700"/>
                  <a:gd name="connsiteY4" fmla="*/ 491490 h 1169670"/>
                  <a:gd name="connsiteX5" fmla="*/ 0 w 266700"/>
                  <a:gd name="connsiteY5" fmla="*/ 632460 h 1169670"/>
                  <a:gd name="connsiteX6" fmla="*/ 22860 w 266700"/>
                  <a:gd name="connsiteY6" fmla="*/ 769620 h 1169670"/>
                  <a:gd name="connsiteX7" fmla="*/ 152400 w 266700"/>
                  <a:gd name="connsiteY7" fmla="*/ 1169670 h 1169670"/>
                  <a:gd name="connsiteX8" fmla="*/ 266700 w 266700"/>
                  <a:gd name="connsiteY8" fmla="*/ 1131570 h 1169670"/>
                  <a:gd name="connsiteX9" fmla="*/ 125730 w 266700"/>
                  <a:gd name="connsiteY9" fmla="*/ 712470 h 1169670"/>
                  <a:gd name="connsiteX10" fmla="*/ 121920 w 266700"/>
                  <a:gd name="connsiteY10" fmla="*/ 586740 h 1169670"/>
                  <a:gd name="connsiteX11" fmla="*/ 152400 w 266700"/>
                  <a:gd name="connsiteY11" fmla="*/ 464820 h 1169670"/>
                  <a:gd name="connsiteX12" fmla="*/ 205740 w 266700"/>
                  <a:gd name="connsiteY12" fmla="*/ 369570 h 1169670"/>
                  <a:gd name="connsiteX13" fmla="*/ 220980 w 266700"/>
                  <a:gd name="connsiteY13" fmla="*/ 297180 h 1169670"/>
                  <a:gd name="connsiteX14" fmla="*/ 194310 w 266700"/>
                  <a:gd name="connsiteY14" fmla="*/ 156210 h 1169670"/>
                  <a:gd name="connsiteX15" fmla="*/ 152400 w 266700"/>
                  <a:gd name="connsiteY15" fmla="*/ 0 h 1169670"/>
                  <a:gd name="connsiteX16" fmla="*/ 57150 w 266700"/>
                  <a:gd name="connsiteY16" fmla="*/ 30480 h 116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6700" h="1169670">
                    <a:moveTo>
                      <a:pt x="57150" y="30480"/>
                    </a:moveTo>
                    <a:lnTo>
                      <a:pt x="110490" y="220980"/>
                    </a:lnTo>
                    <a:lnTo>
                      <a:pt x="99060" y="335280"/>
                    </a:lnTo>
                    <a:lnTo>
                      <a:pt x="53340" y="411480"/>
                    </a:lnTo>
                    <a:lnTo>
                      <a:pt x="19050" y="491490"/>
                    </a:lnTo>
                    <a:lnTo>
                      <a:pt x="0" y="632460"/>
                    </a:lnTo>
                    <a:lnTo>
                      <a:pt x="22860" y="769620"/>
                    </a:lnTo>
                    <a:lnTo>
                      <a:pt x="152400" y="1169670"/>
                    </a:lnTo>
                    <a:lnTo>
                      <a:pt x="266700" y="1131570"/>
                    </a:lnTo>
                    <a:lnTo>
                      <a:pt x="125730" y="712470"/>
                    </a:lnTo>
                    <a:lnTo>
                      <a:pt x="121920" y="586740"/>
                    </a:lnTo>
                    <a:lnTo>
                      <a:pt x="152400" y="464820"/>
                    </a:lnTo>
                    <a:lnTo>
                      <a:pt x="205740" y="369570"/>
                    </a:lnTo>
                    <a:lnTo>
                      <a:pt x="220980" y="297180"/>
                    </a:lnTo>
                    <a:lnTo>
                      <a:pt x="194310" y="156210"/>
                    </a:lnTo>
                    <a:lnTo>
                      <a:pt x="152400" y="0"/>
                    </a:lnTo>
                    <a:lnTo>
                      <a:pt x="57150" y="30480"/>
                    </a:lnTo>
                    <a:close/>
                  </a:path>
                </a:pathLst>
              </a:custGeom>
              <a:solidFill>
                <a:schemeClr val="accent2">
                  <a:alpha val="7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 bwMode="auto">
              <a:xfrm>
                <a:off x="3177848" y="3522285"/>
                <a:ext cx="4194758" cy="1312144"/>
              </a:xfrm>
              <a:custGeom>
                <a:avLst/>
                <a:gdLst>
                  <a:gd name="connsiteX0" fmla="*/ 0 w 4194758"/>
                  <a:gd name="connsiteY0" fmla="*/ 1312144 h 1312144"/>
                  <a:gd name="connsiteX1" fmla="*/ 311634 w 4194758"/>
                  <a:gd name="connsiteY1" fmla="*/ 1135824 h 1312144"/>
                  <a:gd name="connsiteX2" fmla="*/ 848792 w 4194758"/>
                  <a:gd name="connsiteY2" fmla="*/ 967706 h 1312144"/>
                  <a:gd name="connsiteX3" fmla="*/ 996409 w 4194758"/>
                  <a:gd name="connsiteY3" fmla="*/ 877496 h 1312144"/>
                  <a:gd name="connsiteX4" fmla="*/ 1062016 w 4194758"/>
                  <a:gd name="connsiteY4" fmla="*/ 824190 h 1312144"/>
                  <a:gd name="connsiteX5" fmla="*/ 1242435 w 4194758"/>
                  <a:gd name="connsiteY5" fmla="*/ 762684 h 1312144"/>
                  <a:gd name="connsiteX6" fmla="*/ 1385951 w 4194758"/>
                  <a:gd name="connsiteY6" fmla="*/ 774985 h 1312144"/>
                  <a:gd name="connsiteX7" fmla="*/ 1709887 w 4194758"/>
                  <a:gd name="connsiteY7" fmla="*/ 676574 h 1312144"/>
                  <a:gd name="connsiteX8" fmla="*/ 2017420 w 4194758"/>
                  <a:gd name="connsiteY8" fmla="*/ 582264 h 1312144"/>
                  <a:gd name="connsiteX9" fmla="*/ 2468469 w 4194758"/>
                  <a:gd name="connsiteY9" fmla="*/ 537159 h 1312144"/>
                  <a:gd name="connsiteX10" fmla="*/ 4194758 w 4194758"/>
                  <a:gd name="connsiteY10" fmla="*/ 0 h 1312144"/>
                  <a:gd name="connsiteX0" fmla="*/ 0 w 4194758"/>
                  <a:gd name="connsiteY0" fmla="*/ 1312144 h 1312144"/>
                  <a:gd name="connsiteX1" fmla="*/ 311634 w 4194758"/>
                  <a:gd name="connsiteY1" fmla="*/ 1135824 h 1312144"/>
                  <a:gd name="connsiteX2" fmla="*/ 848792 w 4194758"/>
                  <a:gd name="connsiteY2" fmla="*/ 967706 h 1312144"/>
                  <a:gd name="connsiteX3" fmla="*/ 943103 w 4194758"/>
                  <a:gd name="connsiteY3" fmla="*/ 902098 h 1312144"/>
                  <a:gd name="connsiteX4" fmla="*/ 1062016 w 4194758"/>
                  <a:gd name="connsiteY4" fmla="*/ 824190 h 1312144"/>
                  <a:gd name="connsiteX5" fmla="*/ 1242435 w 4194758"/>
                  <a:gd name="connsiteY5" fmla="*/ 762684 h 1312144"/>
                  <a:gd name="connsiteX6" fmla="*/ 1385951 w 4194758"/>
                  <a:gd name="connsiteY6" fmla="*/ 774985 h 1312144"/>
                  <a:gd name="connsiteX7" fmla="*/ 1709887 w 4194758"/>
                  <a:gd name="connsiteY7" fmla="*/ 676574 h 1312144"/>
                  <a:gd name="connsiteX8" fmla="*/ 2017420 w 4194758"/>
                  <a:gd name="connsiteY8" fmla="*/ 582264 h 1312144"/>
                  <a:gd name="connsiteX9" fmla="*/ 2468469 w 4194758"/>
                  <a:gd name="connsiteY9" fmla="*/ 537159 h 1312144"/>
                  <a:gd name="connsiteX10" fmla="*/ 4194758 w 4194758"/>
                  <a:gd name="connsiteY10" fmla="*/ 0 h 1312144"/>
                  <a:gd name="connsiteX0" fmla="*/ 0 w 4194758"/>
                  <a:gd name="connsiteY0" fmla="*/ 1312144 h 1312144"/>
                  <a:gd name="connsiteX1" fmla="*/ 311634 w 4194758"/>
                  <a:gd name="connsiteY1" fmla="*/ 1135824 h 1312144"/>
                  <a:gd name="connsiteX2" fmla="*/ 848792 w 4194758"/>
                  <a:gd name="connsiteY2" fmla="*/ 967706 h 1312144"/>
                  <a:gd name="connsiteX3" fmla="*/ 943103 w 4194758"/>
                  <a:gd name="connsiteY3" fmla="*/ 902098 h 1312144"/>
                  <a:gd name="connsiteX4" fmla="*/ 1021011 w 4194758"/>
                  <a:gd name="connsiteY4" fmla="*/ 844692 h 1312144"/>
                  <a:gd name="connsiteX5" fmla="*/ 1242435 w 4194758"/>
                  <a:gd name="connsiteY5" fmla="*/ 762684 h 1312144"/>
                  <a:gd name="connsiteX6" fmla="*/ 1385951 w 4194758"/>
                  <a:gd name="connsiteY6" fmla="*/ 774985 h 1312144"/>
                  <a:gd name="connsiteX7" fmla="*/ 1709887 w 4194758"/>
                  <a:gd name="connsiteY7" fmla="*/ 676574 h 1312144"/>
                  <a:gd name="connsiteX8" fmla="*/ 2017420 w 4194758"/>
                  <a:gd name="connsiteY8" fmla="*/ 582264 h 1312144"/>
                  <a:gd name="connsiteX9" fmla="*/ 2468469 w 4194758"/>
                  <a:gd name="connsiteY9" fmla="*/ 537159 h 1312144"/>
                  <a:gd name="connsiteX10" fmla="*/ 4194758 w 4194758"/>
                  <a:gd name="connsiteY10" fmla="*/ 0 h 1312144"/>
                  <a:gd name="connsiteX0" fmla="*/ 0 w 4194758"/>
                  <a:gd name="connsiteY0" fmla="*/ 1312144 h 1312144"/>
                  <a:gd name="connsiteX1" fmla="*/ 311634 w 4194758"/>
                  <a:gd name="connsiteY1" fmla="*/ 1135824 h 1312144"/>
                  <a:gd name="connsiteX2" fmla="*/ 848792 w 4194758"/>
                  <a:gd name="connsiteY2" fmla="*/ 967706 h 1312144"/>
                  <a:gd name="connsiteX3" fmla="*/ 943103 w 4194758"/>
                  <a:gd name="connsiteY3" fmla="*/ 902098 h 1312144"/>
                  <a:gd name="connsiteX4" fmla="*/ 1021011 w 4194758"/>
                  <a:gd name="connsiteY4" fmla="*/ 844692 h 1312144"/>
                  <a:gd name="connsiteX5" fmla="*/ 1287540 w 4194758"/>
                  <a:gd name="connsiteY5" fmla="*/ 733981 h 1312144"/>
                  <a:gd name="connsiteX6" fmla="*/ 1385951 w 4194758"/>
                  <a:gd name="connsiteY6" fmla="*/ 774985 h 1312144"/>
                  <a:gd name="connsiteX7" fmla="*/ 1709887 w 4194758"/>
                  <a:gd name="connsiteY7" fmla="*/ 676574 h 1312144"/>
                  <a:gd name="connsiteX8" fmla="*/ 2017420 w 4194758"/>
                  <a:gd name="connsiteY8" fmla="*/ 582264 h 1312144"/>
                  <a:gd name="connsiteX9" fmla="*/ 2468469 w 4194758"/>
                  <a:gd name="connsiteY9" fmla="*/ 537159 h 1312144"/>
                  <a:gd name="connsiteX10" fmla="*/ 4194758 w 4194758"/>
                  <a:gd name="connsiteY10" fmla="*/ 0 h 1312144"/>
                  <a:gd name="connsiteX0" fmla="*/ 0 w 4194758"/>
                  <a:gd name="connsiteY0" fmla="*/ 1312144 h 1312144"/>
                  <a:gd name="connsiteX1" fmla="*/ 311634 w 4194758"/>
                  <a:gd name="connsiteY1" fmla="*/ 1135824 h 1312144"/>
                  <a:gd name="connsiteX2" fmla="*/ 848792 w 4194758"/>
                  <a:gd name="connsiteY2" fmla="*/ 967706 h 1312144"/>
                  <a:gd name="connsiteX3" fmla="*/ 943103 w 4194758"/>
                  <a:gd name="connsiteY3" fmla="*/ 902098 h 1312144"/>
                  <a:gd name="connsiteX4" fmla="*/ 1021011 w 4194758"/>
                  <a:gd name="connsiteY4" fmla="*/ 844692 h 1312144"/>
                  <a:gd name="connsiteX5" fmla="*/ 1287540 w 4194758"/>
                  <a:gd name="connsiteY5" fmla="*/ 733981 h 1312144"/>
                  <a:gd name="connsiteX6" fmla="*/ 1439256 w 4194758"/>
                  <a:gd name="connsiteY6" fmla="*/ 750382 h 1312144"/>
                  <a:gd name="connsiteX7" fmla="*/ 1709887 w 4194758"/>
                  <a:gd name="connsiteY7" fmla="*/ 676574 h 1312144"/>
                  <a:gd name="connsiteX8" fmla="*/ 2017420 w 4194758"/>
                  <a:gd name="connsiteY8" fmla="*/ 582264 h 1312144"/>
                  <a:gd name="connsiteX9" fmla="*/ 2468469 w 4194758"/>
                  <a:gd name="connsiteY9" fmla="*/ 537159 h 1312144"/>
                  <a:gd name="connsiteX10" fmla="*/ 4194758 w 4194758"/>
                  <a:gd name="connsiteY10" fmla="*/ 0 h 1312144"/>
                  <a:gd name="connsiteX0" fmla="*/ 0 w 4194758"/>
                  <a:gd name="connsiteY0" fmla="*/ 1312144 h 1312144"/>
                  <a:gd name="connsiteX1" fmla="*/ 311634 w 4194758"/>
                  <a:gd name="connsiteY1" fmla="*/ 1135824 h 1312144"/>
                  <a:gd name="connsiteX2" fmla="*/ 848792 w 4194758"/>
                  <a:gd name="connsiteY2" fmla="*/ 967706 h 1312144"/>
                  <a:gd name="connsiteX3" fmla="*/ 943103 w 4194758"/>
                  <a:gd name="connsiteY3" fmla="*/ 902098 h 1312144"/>
                  <a:gd name="connsiteX4" fmla="*/ 1021011 w 4194758"/>
                  <a:gd name="connsiteY4" fmla="*/ 844692 h 1312144"/>
                  <a:gd name="connsiteX5" fmla="*/ 1267038 w 4194758"/>
                  <a:gd name="connsiteY5" fmla="*/ 762684 h 1312144"/>
                  <a:gd name="connsiteX6" fmla="*/ 1439256 w 4194758"/>
                  <a:gd name="connsiteY6" fmla="*/ 750382 h 1312144"/>
                  <a:gd name="connsiteX7" fmla="*/ 1709887 w 4194758"/>
                  <a:gd name="connsiteY7" fmla="*/ 676574 h 1312144"/>
                  <a:gd name="connsiteX8" fmla="*/ 2017420 w 4194758"/>
                  <a:gd name="connsiteY8" fmla="*/ 582264 h 1312144"/>
                  <a:gd name="connsiteX9" fmla="*/ 2468469 w 4194758"/>
                  <a:gd name="connsiteY9" fmla="*/ 537159 h 1312144"/>
                  <a:gd name="connsiteX10" fmla="*/ 4194758 w 4194758"/>
                  <a:gd name="connsiteY10" fmla="*/ 0 h 1312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4758" h="1312144">
                    <a:moveTo>
                      <a:pt x="0" y="1312144"/>
                    </a:moveTo>
                    <a:lnTo>
                      <a:pt x="311634" y="1135824"/>
                    </a:lnTo>
                    <a:lnTo>
                      <a:pt x="848792" y="967706"/>
                    </a:lnTo>
                    <a:lnTo>
                      <a:pt x="943103" y="902098"/>
                    </a:lnTo>
                    <a:lnTo>
                      <a:pt x="1021011" y="844692"/>
                    </a:lnTo>
                    <a:lnTo>
                      <a:pt x="1267038" y="762684"/>
                    </a:lnTo>
                    <a:lnTo>
                      <a:pt x="1439256" y="750382"/>
                    </a:lnTo>
                    <a:lnTo>
                      <a:pt x="1709887" y="676574"/>
                    </a:lnTo>
                    <a:cubicBezTo>
                      <a:pt x="1806248" y="648554"/>
                      <a:pt x="1914909" y="613701"/>
                      <a:pt x="2017420" y="582264"/>
                    </a:cubicBezTo>
                    <a:lnTo>
                      <a:pt x="2468469" y="537159"/>
                    </a:lnTo>
                    <a:lnTo>
                      <a:pt x="419475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845202" y="3497683"/>
              <a:ext cx="5322382" cy="1909317"/>
              <a:chOff x="1845202" y="3497683"/>
              <a:chExt cx="5322382" cy="190931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61558" y="4668336"/>
                <a:ext cx="1371600" cy="738664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00"/>
                    </a:solidFill>
                  </a:rPr>
                  <a:t>Proposed </a:t>
                </a:r>
              </a:p>
              <a:p>
                <a:pPr algn="ctr"/>
                <a:r>
                  <a:rPr lang="en-US" sz="1400" dirty="0" smtClean="0">
                    <a:solidFill>
                      <a:srgbClr val="FFFF00"/>
                    </a:solidFill>
                  </a:rPr>
                  <a:t>Accel / Decel </a:t>
                </a:r>
              </a:p>
              <a:p>
                <a:pPr algn="ctr"/>
                <a:r>
                  <a:rPr lang="en-US" sz="1400" dirty="0" smtClean="0">
                    <a:solidFill>
                      <a:srgbClr val="FFFF00"/>
                    </a:solidFill>
                  </a:rPr>
                  <a:t>Lanes</a:t>
                </a:r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 bwMode="auto">
              <a:xfrm>
                <a:off x="1845202" y="3497683"/>
                <a:ext cx="5322382" cy="1619677"/>
              </a:xfrm>
              <a:custGeom>
                <a:avLst/>
                <a:gdLst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0052 w 5322382"/>
                  <a:gd name="connsiteY4" fmla="*/ 1221933 h 1619677"/>
                  <a:gd name="connsiteX5" fmla="*/ 1685284 w 5322382"/>
                  <a:gd name="connsiteY5" fmla="*/ 1037413 h 1619677"/>
                  <a:gd name="connsiteX6" fmla="*/ 2169137 w 5322382"/>
                  <a:gd name="connsiteY6" fmla="*/ 881596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9309 w 5322382"/>
                  <a:gd name="connsiteY9" fmla="*/ 578163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08552 w 5322382"/>
                  <a:gd name="connsiteY25" fmla="*/ 824190 h 1619677"/>
                  <a:gd name="connsiteX26" fmla="*/ 2214242 w 5322382"/>
                  <a:gd name="connsiteY26" fmla="*/ 939002 h 1619677"/>
                  <a:gd name="connsiteX27" fmla="*/ 1960014 w 5322382"/>
                  <a:gd name="connsiteY27" fmla="*/ 1033313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82773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0052 w 5322382"/>
                  <a:gd name="connsiteY4" fmla="*/ 1221933 h 1619677"/>
                  <a:gd name="connsiteX5" fmla="*/ 1685284 w 5322382"/>
                  <a:gd name="connsiteY5" fmla="*/ 1037413 h 1619677"/>
                  <a:gd name="connsiteX6" fmla="*/ 2169137 w 5322382"/>
                  <a:gd name="connsiteY6" fmla="*/ 881596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9309 w 5322382"/>
                  <a:gd name="connsiteY9" fmla="*/ 578163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214242 w 5322382"/>
                  <a:gd name="connsiteY26" fmla="*/ 939002 h 1619677"/>
                  <a:gd name="connsiteX27" fmla="*/ 1960014 w 5322382"/>
                  <a:gd name="connsiteY27" fmla="*/ 1033313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82773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0052 w 5322382"/>
                  <a:gd name="connsiteY4" fmla="*/ 1221933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9309 w 5322382"/>
                  <a:gd name="connsiteY9" fmla="*/ 578163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214242 w 5322382"/>
                  <a:gd name="connsiteY26" fmla="*/ 939002 h 1619677"/>
                  <a:gd name="connsiteX27" fmla="*/ 1960014 w 5322382"/>
                  <a:gd name="connsiteY27" fmla="*/ 1033313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82773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0052 w 5322382"/>
                  <a:gd name="connsiteY4" fmla="*/ 1221933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9309 w 5322382"/>
                  <a:gd name="connsiteY9" fmla="*/ 578163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33313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82773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0052 w 5322382"/>
                  <a:gd name="connsiteY4" fmla="*/ 1221933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9309 w 5322382"/>
                  <a:gd name="connsiteY9" fmla="*/ 578163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82773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9309 w 5322382"/>
                  <a:gd name="connsiteY9" fmla="*/ 578163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82773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9309 w 5322382"/>
                  <a:gd name="connsiteY9" fmla="*/ 578163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9309 w 5322382"/>
                  <a:gd name="connsiteY9" fmla="*/ 578163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1108 w 5322382"/>
                  <a:gd name="connsiteY9" fmla="*/ 602765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1108 w 5322382"/>
                  <a:gd name="connsiteY9" fmla="*/ 602765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688875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1108 w 5322382"/>
                  <a:gd name="connsiteY9" fmla="*/ 602765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701177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1108 w 5322382"/>
                  <a:gd name="connsiteY9" fmla="*/ 602765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709378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21678 h 1619677"/>
                  <a:gd name="connsiteX8" fmla="*/ 2591483 w 5322382"/>
                  <a:gd name="connsiteY8" fmla="*/ 647870 h 1619677"/>
                  <a:gd name="connsiteX9" fmla="*/ 2821108 w 5322382"/>
                  <a:gd name="connsiteY9" fmla="*/ 602765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709378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47870 h 1619677"/>
                  <a:gd name="connsiteX9" fmla="*/ 2821108 w 5322382"/>
                  <a:gd name="connsiteY9" fmla="*/ 602765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751401 w 5322382"/>
                  <a:gd name="connsiteY23" fmla="*/ 709378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47870 h 1619677"/>
                  <a:gd name="connsiteX9" fmla="*/ 2821108 w 5322382"/>
                  <a:gd name="connsiteY9" fmla="*/ 602765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47870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64272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39669 h 1619677"/>
                  <a:gd name="connsiteX11" fmla="*/ 3243455 w 5322382"/>
                  <a:gd name="connsiteY11" fmla="*/ 569962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39669 h 1619677"/>
                  <a:gd name="connsiteX11" fmla="*/ 3243455 w 5322382"/>
                  <a:gd name="connsiteY11" fmla="*/ 545359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39669 h 1619677"/>
                  <a:gd name="connsiteX11" fmla="*/ 3243455 w 5322382"/>
                  <a:gd name="connsiteY11" fmla="*/ 545359 h 1619677"/>
                  <a:gd name="connsiteX12" fmla="*/ 3391071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39669 h 1619677"/>
                  <a:gd name="connsiteX11" fmla="*/ 3243455 w 5322382"/>
                  <a:gd name="connsiteY11" fmla="*/ 545359 h 1619677"/>
                  <a:gd name="connsiteX12" fmla="*/ 3407473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39669 h 1619677"/>
                  <a:gd name="connsiteX11" fmla="*/ 3243455 w 5322382"/>
                  <a:gd name="connsiteY11" fmla="*/ 545359 h 1619677"/>
                  <a:gd name="connsiteX12" fmla="*/ 3419774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39669 h 1619677"/>
                  <a:gd name="connsiteX11" fmla="*/ 3243455 w 5322382"/>
                  <a:gd name="connsiteY11" fmla="*/ 545359 h 1619677"/>
                  <a:gd name="connsiteX12" fmla="*/ 3419774 w 5322382"/>
                  <a:gd name="connsiteY12" fmla="*/ 520756 h 1619677"/>
                  <a:gd name="connsiteX13" fmla="*/ 3706805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39669 h 1619677"/>
                  <a:gd name="connsiteX11" fmla="*/ 3243455 w 5322382"/>
                  <a:gd name="connsiteY11" fmla="*/ 545359 h 1619677"/>
                  <a:gd name="connsiteX12" fmla="*/ 3419774 w 5322382"/>
                  <a:gd name="connsiteY12" fmla="*/ 520756 h 1619677"/>
                  <a:gd name="connsiteX13" fmla="*/ 3719106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27623 w 5322382"/>
                  <a:gd name="connsiteY31" fmla="*/ 1377750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39669 h 1619677"/>
                  <a:gd name="connsiteX11" fmla="*/ 3243455 w 5322382"/>
                  <a:gd name="connsiteY11" fmla="*/ 545359 h 1619677"/>
                  <a:gd name="connsiteX12" fmla="*/ 3419774 w 5322382"/>
                  <a:gd name="connsiteY12" fmla="*/ 520756 h 1619677"/>
                  <a:gd name="connsiteX13" fmla="*/ 3719106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48125 w 5322382"/>
                  <a:gd name="connsiteY31" fmla="*/ 1385951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  <a:gd name="connsiteX0" fmla="*/ 0 w 5322382"/>
                  <a:gd name="connsiteY0" fmla="*/ 1558170 h 1619677"/>
                  <a:gd name="connsiteX1" fmla="*/ 299333 w 5322382"/>
                  <a:gd name="connsiteY1" fmla="*/ 1537668 h 1619677"/>
                  <a:gd name="connsiteX2" fmla="*/ 578163 w 5322382"/>
                  <a:gd name="connsiteY2" fmla="*/ 1480261 h 1619677"/>
                  <a:gd name="connsiteX3" fmla="*/ 992308 w 5322382"/>
                  <a:gd name="connsiteY3" fmla="*/ 1365449 h 1619677"/>
                  <a:gd name="connsiteX4" fmla="*/ 1398253 w 5322382"/>
                  <a:gd name="connsiteY4" fmla="*/ 1201431 h 1619677"/>
                  <a:gd name="connsiteX5" fmla="*/ 1685284 w 5322382"/>
                  <a:gd name="connsiteY5" fmla="*/ 1037413 h 1619677"/>
                  <a:gd name="connsiteX6" fmla="*/ 2144534 w 5322382"/>
                  <a:gd name="connsiteY6" fmla="*/ 861094 h 1619677"/>
                  <a:gd name="connsiteX7" fmla="*/ 2337255 w 5322382"/>
                  <a:gd name="connsiteY7" fmla="*/ 733979 h 1619677"/>
                  <a:gd name="connsiteX8" fmla="*/ 2591483 w 5322382"/>
                  <a:gd name="connsiteY8" fmla="*/ 664272 h 1619677"/>
                  <a:gd name="connsiteX9" fmla="*/ 2767802 w 5322382"/>
                  <a:gd name="connsiteY9" fmla="*/ 656070 h 1619677"/>
                  <a:gd name="connsiteX10" fmla="*/ 2927720 w 5322382"/>
                  <a:gd name="connsiteY10" fmla="*/ 639669 h 1619677"/>
                  <a:gd name="connsiteX11" fmla="*/ 3243455 w 5322382"/>
                  <a:gd name="connsiteY11" fmla="*/ 545359 h 1619677"/>
                  <a:gd name="connsiteX12" fmla="*/ 3419774 w 5322382"/>
                  <a:gd name="connsiteY12" fmla="*/ 520756 h 1619677"/>
                  <a:gd name="connsiteX13" fmla="*/ 3719106 w 5322382"/>
                  <a:gd name="connsiteY13" fmla="*/ 487953 h 1619677"/>
                  <a:gd name="connsiteX14" fmla="*/ 4358776 w 5322382"/>
                  <a:gd name="connsiteY14" fmla="*/ 295232 h 1619677"/>
                  <a:gd name="connsiteX15" fmla="*/ 5301880 w 5322382"/>
                  <a:gd name="connsiteY15" fmla="*/ 0 h 1619677"/>
                  <a:gd name="connsiteX16" fmla="*/ 5322382 w 5322382"/>
                  <a:gd name="connsiteY16" fmla="*/ 77908 h 1619677"/>
                  <a:gd name="connsiteX17" fmla="*/ 3817517 w 5322382"/>
                  <a:gd name="connsiteY17" fmla="*/ 528957 h 1619677"/>
                  <a:gd name="connsiteX18" fmla="*/ 3764211 w 5322382"/>
                  <a:gd name="connsiteY18" fmla="*/ 545359 h 1619677"/>
                  <a:gd name="connsiteX19" fmla="*/ 3501783 w 5322382"/>
                  <a:gd name="connsiteY19" fmla="*/ 574062 h 1619677"/>
                  <a:gd name="connsiteX20" fmla="*/ 3300861 w 5322382"/>
                  <a:gd name="connsiteY20" fmla="*/ 594565 h 1619677"/>
                  <a:gd name="connsiteX21" fmla="*/ 2993327 w 5322382"/>
                  <a:gd name="connsiteY21" fmla="*/ 692975 h 1619677"/>
                  <a:gd name="connsiteX22" fmla="*/ 2862113 w 5322382"/>
                  <a:gd name="connsiteY22" fmla="*/ 729879 h 1619677"/>
                  <a:gd name="connsiteX23" fmla="*/ 2681693 w 5322382"/>
                  <a:gd name="connsiteY23" fmla="*/ 738081 h 1619677"/>
                  <a:gd name="connsiteX24" fmla="*/ 2419264 w 5322382"/>
                  <a:gd name="connsiteY24" fmla="*/ 803687 h 1619677"/>
                  <a:gd name="connsiteX25" fmla="*/ 2316753 w 5322382"/>
                  <a:gd name="connsiteY25" fmla="*/ 848792 h 1619677"/>
                  <a:gd name="connsiteX26" fmla="*/ 2185539 w 5322382"/>
                  <a:gd name="connsiteY26" fmla="*/ 922601 h 1619677"/>
                  <a:gd name="connsiteX27" fmla="*/ 1960014 w 5322382"/>
                  <a:gd name="connsiteY27" fmla="*/ 1012810 h 1619677"/>
                  <a:gd name="connsiteX28" fmla="*/ 1734489 w 5322382"/>
                  <a:gd name="connsiteY28" fmla="*/ 1094819 h 1619677"/>
                  <a:gd name="connsiteX29" fmla="*/ 1644280 w 5322382"/>
                  <a:gd name="connsiteY29" fmla="*/ 1131723 h 1619677"/>
                  <a:gd name="connsiteX30" fmla="*/ 1390052 w 5322382"/>
                  <a:gd name="connsiteY30" fmla="*/ 1279339 h 1619677"/>
                  <a:gd name="connsiteX31" fmla="*/ 1148125 w 5322382"/>
                  <a:gd name="connsiteY31" fmla="*/ 1385951 h 1619677"/>
                  <a:gd name="connsiteX32" fmla="*/ 713478 w 5322382"/>
                  <a:gd name="connsiteY32" fmla="*/ 1513065 h 1619677"/>
                  <a:gd name="connsiteX33" fmla="*/ 241926 w 5322382"/>
                  <a:gd name="connsiteY33" fmla="*/ 1599174 h 1619677"/>
                  <a:gd name="connsiteX34" fmla="*/ 8201 w 5322382"/>
                  <a:gd name="connsiteY34" fmla="*/ 1619677 h 1619677"/>
                  <a:gd name="connsiteX35" fmla="*/ 0 w 5322382"/>
                  <a:gd name="connsiteY35" fmla="*/ 1558170 h 161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322382" h="1619677">
                    <a:moveTo>
                      <a:pt x="0" y="1558170"/>
                    </a:moveTo>
                    <a:lnTo>
                      <a:pt x="299333" y="1537668"/>
                    </a:lnTo>
                    <a:lnTo>
                      <a:pt x="578163" y="1480261"/>
                    </a:lnTo>
                    <a:lnTo>
                      <a:pt x="992308" y="1365449"/>
                    </a:lnTo>
                    <a:lnTo>
                      <a:pt x="1398253" y="1201431"/>
                    </a:lnTo>
                    <a:lnTo>
                      <a:pt x="1685284" y="1037413"/>
                    </a:lnTo>
                    <a:lnTo>
                      <a:pt x="2144534" y="861094"/>
                    </a:lnTo>
                    <a:lnTo>
                      <a:pt x="2337255" y="733979"/>
                    </a:lnTo>
                    <a:cubicBezTo>
                      <a:pt x="2421998" y="709376"/>
                      <a:pt x="2519725" y="677257"/>
                      <a:pt x="2591483" y="664272"/>
                    </a:cubicBezTo>
                    <a:cubicBezTo>
                      <a:pt x="2663241" y="651287"/>
                      <a:pt x="2670758" y="654703"/>
                      <a:pt x="2767802" y="656070"/>
                    </a:cubicBezTo>
                    <a:lnTo>
                      <a:pt x="2927720" y="639669"/>
                    </a:lnTo>
                    <a:lnTo>
                      <a:pt x="3243455" y="545359"/>
                    </a:lnTo>
                    <a:cubicBezTo>
                      <a:pt x="3309062" y="508455"/>
                      <a:pt x="3370569" y="528957"/>
                      <a:pt x="3419774" y="520756"/>
                    </a:cubicBezTo>
                    <a:cubicBezTo>
                      <a:pt x="3523652" y="497521"/>
                      <a:pt x="3623429" y="498887"/>
                      <a:pt x="3719106" y="487953"/>
                    </a:cubicBezTo>
                    <a:lnTo>
                      <a:pt x="4358776" y="295232"/>
                    </a:lnTo>
                    <a:lnTo>
                      <a:pt x="5301880" y="0"/>
                    </a:lnTo>
                    <a:lnTo>
                      <a:pt x="5322382" y="77908"/>
                    </a:lnTo>
                    <a:lnTo>
                      <a:pt x="3817517" y="528957"/>
                    </a:lnTo>
                    <a:lnTo>
                      <a:pt x="3764211" y="545359"/>
                    </a:lnTo>
                    <a:lnTo>
                      <a:pt x="3501783" y="574062"/>
                    </a:lnTo>
                    <a:lnTo>
                      <a:pt x="3300861" y="594565"/>
                    </a:lnTo>
                    <a:lnTo>
                      <a:pt x="2993327" y="692975"/>
                    </a:lnTo>
                    <a:lnTo>
                      <a:pt x="2862113" y="729879"/>
                    </a:lnTo>
                    <a:lnTo>
                      <a:pt x="2681693" y="738081"/>
                    </a:lnTo>
                    <a:cubicBezTo>
                      <a:pt x="2566881" y="753115"/>
                      <a:pt x="2529976" y="772251"/>
                      <a:pt x="2419264" y="803687"/>
                    </a:cubicBezTo>
                    <a:lnTo>
                      <a:pt x="2316753" y="848792"/>
                    </a:lnTo>
                    <a:lnTo>
                      <a:pt x="2185539" y="922601"/>
                    </a:lnTo>
                    <a:lnTo>
                      <a:pt x="1960014" y="1012810"/>
                    </a:lnTo>
                    <a:lnTo>
                      <a:pt x="1734489" y="1094819"/>
                    </a:lnTo>
                    <a:lnTo>
                      <a:pt x="1644280" y="1131723"/>
                    </a:lnTo>
                    <a:lnTo>
                      <a:pt x="1390052" y="1279339"/>
                    </a:lnTo>
                    <a:cubicBezTo>
                      <a:pt x="1309410" y="1314876"/>
                      <a:pt x="1323077" y="1325811"/>
                      <a:pt x="1148125" y="1385951"/>
                    </a:cubicBezTo>
                    <a:lnTo>
                      <a:pt x="713478" y="1513065"/>
                    </a:lnTo>
                    <a:cubicBezTo>
                      <a:pt x="556294" y="1541768"/>
                      <a:pt x="403210" y="1582772"/>
                      <a:pt x="241926" y="1599174"/>
                    </a:cubicBezTo>
                    <a:lnTo>
                      <a:pt x="8201" y="1619677"/>
                    </a:lnTo>
                    <a:lnTo>
                      <a:pt x="0" y="1558170"/>
                    </a:lnTo>
                    <a:close/>
                  </a:path>
                </a:pathLst>
              </a:custGeom>
              <a:solidFill>
                <a:srgbClr val="866600">
                  <a:alpha val="29804"/>
                </a:srgbClr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1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B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50213" cy="4391025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Environmental Assessment Study will be Needed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Separate Hydrology Study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Development Cannot Affect Capture of Groundwater Plume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Review </a:t>
            </a:r>
            <a:r>
              <a:rPr lang="en-US" dirty="0">
                <a:solidFill>
                  <a:srgbClr val="002060"/>
                </a:solidFill>
              </a:rPr>
              <a:t>of Hydrology Study by EPA </a:t>
            </a:r>
            <a:r>
              <a:rPr lang="en-US" dirty="0" smtClean="0">
                <a:solidFill>
                  <a:srgbClr val="002060"/>
                </a:solidFill>
              </a:rPr>
              <a:t>Hydrologist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Confined by High Voltage Lines to the West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Confined by Proposed Changes to Gate 12B Entrance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Personnel Need to Cross </a:t>
            </a:r>
            <a:r>
              <a:rPr lang="en-US" dirty="0" smtClean="0">
                <a:solidFill>
                  <a:srgbClr val="002060"/>
                </a:solidFill>
              </a:rPr>
              <a:t>Pangborne</a:t>
            </a:r>
            <a:r>
              <a:rPr lang="en-US" dirty="0" smtClean="0">
                <a:solidFill>
                  <a:srgbClr val="002060"/>
                </a:solidFill>
              </a:rPr>
              <a:t> Ave to go to Bldgs. 296, 298 &amp; 299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24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</p:spTree>
    <p:extLst>
      <p:ext uri="{BB962C8B-B14F-4D97-AF65-F5344CB8AC3E}">
        <p14:creationId xmlns:p14="http://schemas.microsoft.com/office/powerpoint/2010/main" val="17647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A 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5807"/>
            <a:ext cx="6236287" cy="483487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25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" y="3311764"/>
            <a:ext cx="3733800" cy="1600438"/>
            <a:chOff x="0" y="3291320"/>
            <a:chExt cx="3733800" cy="1600438"/>
          </a:xfrm>
        </p:grpSpPr>
        <p:cxnSp>
          <p:nvCxnSpPr>
            <p:cNvPr id="9" name="Straight Connector 8"/>
            <p:cNvCxnSpPr/>
            <p:nvPr/>
          </p:nvCxnSpPr>
          <p:spPr bwMode="auto">
            <a:xfrm flipV="1">
              <a:off x="1371600" y="3352800"/>
              <a:ext cx="2362200" cy="740858"/>
            </a:xfrm>
            <a:prstGeom prst="lin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1371600" y="3291320"/>
              <a:ext cx="2286000" cy="671080"/>
            </a:xfrm>
            <a:prstGeom prst="lin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1371600" y="3331658"/>
              <a:ext cx="2291628" cy="706942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0" y="3291320"/>
              <a:ext cx="1219200" cy="1600438"/>
            </a:xfrm>
            <a:prstGeom prst="rect">
              <a:avLst/>
            </a:prstGeom>
            <a:solidFill>
              <a:srgbClr val="FF0000">
                <a:alpha val="68000"/>
              </a:srgbClr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Water; Fire and Sewer Lines were Extended During</a:t>
              </a:r>
            </a:p>
            <a:p>
              <a:r>
                <a:rPr lang="en-US" sz="1400" dirty="0" smtClean="0">
                  <a:solidFill>
                    <a:srgbClr val="FFFF00"/>
                  </a:solidFill>
                </a:rPr>
                <a:t>Current Construction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8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A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050213" cy="4391025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Can utilize Existing Environmental Assessment Study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EA will only need to be updated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Reduced time and cost compared to Location B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Water, Fire and Sewer Lines have been Extended to the Site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Produces a More Centralized Campus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Does not Require Personnel to Cross </a:t>
            </a:r>
            <a:r>
              <a:rPr lang="en-US" dirty="0" smtClean="0">
                <a:solidFill>
                  <a:srgbClr val="002060"/>
                </a:solidFill>
              </a:rPr>
              <a:t>Pangborne</a:t>
            </a:r>
            <a:r>
              <a:rPr lang="en-US" dirty="0" smtClean="0">
                <a:solidFill>
                  <a:srgbClr val="002060"/>
                </a:solidFill>
              </a:rPr>
              <a:t> Ave. to go to Bldgs. 296, 298 or 299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26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1" y="1508971"/>
            <a:ext cx="7801871" cy="438933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27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/>
              <a:t>QUESTIONS / COMMENTS?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Murphy.Flynn@faa.gov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609-485-5318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28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Last Presented – April 2014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143000"/>
            <a:ext cx="6677025" cy="4295775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3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Present Look of NAPMRC and ASTB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219200"/>
            <a:ext cx="7801871" cy="438933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4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2F68"/>
                </a:solidFill>
              </a:rPr>
              <a:t>Contract End Date Including All Modifications was March 10, 2015.  </a:t>
            </a:r>
          </a:p>
          <a:p>
            <a:pPr lvl="1"/>
            <a:r>
              <a:rPr lang="en-US" dirty="0" smtClean="0">
                <a:solidFill>
                  <a:srgbClr val="1D2F68"/>
                </a:solidFill>
              </a:rPr>
              <a:t>Only 23 days beyond original contract end date.</a:t>
            </a:r>
          </a:p>
          <a:p>
            <a:pPr lvl="1"/>
            <a:r>
              <a:rPr lang="en-US" dirty="0" smtClean="0">
                <a:solidFill>
                  <a:srgbClr val="1D2F68"/>
                </a:solidFill>
              </a:rPr>
              <a:t>Buildings turned over to the FAA on March 10</a:t>
            </a:r>
            <a:r>
              <a:rPr lang="en-US" baseline="30000" dirty="0" smtClean="0">
                <a:solidFill>
                  <a:srgbClr val="1D2F68"/>
                </a:solidFill>
              </a:rPr>
              <a:t>th</a:t>
            </a:r>
            <a:r>
              <a:rPr lang="en-US" dirty="0" smtClean="0">
                <a:solidFill>
                  <a:srgbClr val="1D2F68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1D2F68"/>
                </a:solidFill>
              </a:rPr>
              <a:t>Research paving was not placed during last year’s construction season</a:t>
            </a:r>
            <a:endParaRPr lang="en-US" dirty="0">
              <a:solidFill>
                <a:srgbClr val="1D2F6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5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of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050213" cy="4391025"/>
          </a:xfrm>
        </p:spPr>
        <p:txBody>
          <a:bodyPr/>
          <a:lstStyle/>
          <a:p>
            <a:r>
              <a:rPr lang="en-US" dirty="0" smtClean="0">
                <a:solidFill>
                  <a:srgbClr val="1D2F68"/>
                </a:solidFill>
              </a:rPr>
              <a:t>Delays to Paving</a:t>
            </a:r>
          </a:p>
          <a:p>
            <a:pPr lvl="1"/>
            <a:r>
              <a:rPr lang="en-US" dirty="0" smtClean="0">
                <a:solidFill>
                  <a:srgbClr val="1D2F68"/>
                </a:solidFill>
              </a:rPr>
              <a:t>Development of a gyratory </a:t>
            </a:r>
            <a:r>
              <a:rPr lang="en-US" dirty="0">
                <a:solidFill>
                  <a:srgbClr val="1D2F68"/>
                </a:solidFill>
              </a:rPr>
              <a:t>m</a:t>
            </a:r>
            <a:r>
              <a:rPr lang="en-US" dirty="0" smtClean="0">
                <a:solidFill>
                  <a:srgbClr val="1D2F68"/>
                </a:solidFill>
              </a:rPr>
              <a:t>ix compliant with P-401 specifications contained in AC 5370-10G proved very difficult</a:t>
            </a:r>
          </a:p>
          <a:p>
            <a:pPr lvl="2"/>
            <a:r>
              <a:rPr lang="en-US" dirty="0" smtClean="0">
                <a:solidFill>
                  <a:srgbClr val="1D2F68"/>
                </a:solidFill>
              </a:rPr>
              <a:t>Issues attaining the required minimum Voids in the Mineral Aggregate, air voids and asphalt content</a:t>
            </a:r>
          </a:p>
          <a:p>
            <a:pPr lvl="2"/>
            <a:r>
              <a:rPr lang="en-US" dirty="0" smtClean="0">
                <a:solidFill>
                  <a:srgbClr val="1D2F68"/>
                </a:solidFill>
              </a:rPr>
              <a:t>75 Gyrations seems to be problematic for all but the hardest aggregates. </a:t>
            </a:r>
          </a:p>
          <a:p>
            <a:pPr lvl="2"/>
            <a:r>
              <a:rPr lang="en-US" dirty="0" smtClean="0">
                <a:solidFill>
                  <a:srgbClr val="1D2F68"/>
                </a:solidFill>
              </a:rPr>
              <a:t>Softer aggregates could barely achieve VMA but required low asphalt contents – detrimental to longevity</a:t>
            </a:r>
          </a:p>
          <a:p>
            <a:pPr lvl="1"/>
            <a:r>
              <a:rPr lang="en-US" dirty="0" smtClean="0">
                <a:solidFill>
                  <a:srgbClr val="1D2F68"/>
                </a:solidFill>
              </a:rPr>
              <a:t>Consequently – Contract extended until May 22, 2015 for paving.</a:t>
            </a:r>
            <a:endParaRPr lang="en-US" dirty="0">
              <a:solidFill>
                <a:srgbClr val="1D2F6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6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Bldg. 298 - Waiting for </a:t>
            </a:r>
            <a:r>
              <a:rPr lang="en-US" dirty="0" smtClean="0"/>
              <a:t>Asphalt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7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138" y="1508125"/>
            <a:ext cx="6586537" cy="4391025"/>
          </a:xfrm>
        </p:spPr>
      </p:pic>
    </p:spTree>
    <p:extLst>
      <p:ext uri="{BB962C8B-B14F-4D97-AF65-F5344CB8AC3E}">
        <p14:creationId xmlns:p14="http://schemas.microsoft.com/office/powerpoint/2010/main" val="368484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Bldg. 298 Office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138" y="1508125"/>
            <a:ext cx="6586537" cy="43910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8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73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Airport Safety Technology Bldg. 299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964642"/>
            <a:ext cx="6586537" cy="34566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April1, 2015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New Facility Construction and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fontAlgn="base">
                <a:spcAft>
                  <a:spcPct val="0"/>
                </a:spcAft>
              </a:pPr>
              <a:t>9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606"/>
          <a:stretch/>
        </p:blipFill>
        <p:spPr>
          <a:xfrm>
            <a:off x="4000500" y="3898760"/>
            <a:ext cx="5143500" cy="226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6839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5000"/>
            <a:lumOff val="35000"/>
          </a:schemeClr>
        </a:solidFill>
        <a:ln>
          <a:solidFill>
            <a:schemeClr val="tx1"/>
          </a:solidFill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526BF1-F510-4524-A457-7471358698C2}"/>
</file>

<file path=customXml/itemProps2.xml><?xml version="1.0" encoding="utf-8"?>
<ds:datastoreItem xmlns:ds="http://schemas.openxmlformats.org/officeDocument/2006/customXml" ds:itemID="{4FBE3C6A-0041-43CA-A0DB-5A179C5DD799}"/>
</file>

<file path=customXml/itemProps3.xml><?xml version="1.0" encoding="utf-8"?>
<ds:datastoreItem xmlns:ds="http://schemas.openxmlformats.org/officeDocument/2006/customXml" ds:itemID="{141FFCF0-879A-4D25-99AC-E3C64D6BA48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</TotalTime>
  <Words>997</Words>
  <Application>Microsoft Office PowerPoint</Application>
  <PresentationFormat>On-screen Show (4:3)</PresentationFormat>
  <Paragraphs>190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1_Custom Design</vt:lpstr>
      <vt:lpstr>New Facility Construction and Planning</vt:lpstr>
      <vt:lpstr>Update – NAPMRC and Airport Safety Technology Building</vt:lpstr>
      <vt:lpstr>Last Presented – April 2014</vt:lpstr>
      <vt:lpstr>Present Look of NAPMRC and ASTB</vt:lpstr>
      <vt:lpstr>Current Status of Construction</vt:lpstr>
      <vt:lpstr>Current Status of Construction</vt:lpstr>
      <vt:lpstr>Bldg. 298 - Waiting for Asphalt</vt:lpstr>
      <vt:lpstr>Bldg. 298 Office</vt:lpstr>
      <vt:lpstr>Airport Safety Technology Bldg. 299</vt:lpstr>
      <vt:lpstr>Bldg. 299</vt:lpstr>
      <vt:lpstr>New Facilities – 2017 and Beyond</vt:lpstr>
      <vt:lpstr>New Facilities – 2017 and Beyond</vt:lpstr>
      <vt:lpstr>Projects Supported by Photometric Laboratory</vt:lpstr>
      <vt:lpstr>New Facilities – 2017 and Beyond</vt:lpstr>
      <vt:lpstr>Bldg. 288 – Exceeding Capacity</vt:lpstr>
      <vt:lpstr>New Facilities – 2017 and Beyond</vt:lpstr>
      <vt:lpstr>NG Pavement Lab Expansion</vt:lpstr>
      <vt:lpstr>Changes To Existing Lab</vt:lpstr>
      <vt:lpstr>New Facilities – 2017 and Beyond</vt:lpstr>
      <vt:lpstr>Office Space</vt:lpstr>
      <vt:lpstr>Proposed Locations for New Facilities</vt:lpstr>
      <vt:lpstr>Location B – Other Site Impacts</vt:lpstr>
      <vt:lpstr>Location B – Proposed Gate 12B Change Impacts</vt:lpstr>
      <vt:lpstr>Location B Summary</vt:lpstr>
      <vt:lpstr>Location A </vt:lpstr>
      <vt:lpstr>Location A Summary</vt:lpstr>
      <vt:lpstr>Thank You</vt:lpstr>
      <vt:lpstr>PowerPoint Presentation</vt:lpstr>
    </vt:vector>
  </TitlesOfParts>
  <Company>Federal Aviation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Flynn, Murphy (FAA)</dc:creator>
  <cp:lastModifiedBy>Flynn, Murphy (FAA)</cp:lastModifiedBy>
  <cp:revision>218</cp:revision>
  <cp:lastPrinted>2015-03-30T16:49:40Z</cp:lastPrinted>
  <dcterms:created xsi:type="dcterms:W3CDTF">2015-03-23T15:09:54Z</dcterms:created>
  <dcterms:modified xsi:type="dcterms:W3CDTF">2015-04-01T13:59:46Z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