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73" r:id="rId3"/>
    <p:sldId id="282" r:id="rId4"/>
    <p:sldId id="284" r:id="rId5"/>
    <p:sldId id="326" r:id="rId6"/>
    <p:sldId id="309" r:id="rId7"/>
    <p:sldId id="310" r:id="rId8"/>
    <p:sldId id="308" r:id="rId9"/>
    <p:sldId id="307" r:id="rId10"/>
    <p:sldId id="294" r:id="rId11"/>
    <p:sldId id="311" r:id="rId12"/>
    <p:sldId id="300" r:id="rId13"/>
    <p:sldId id="314" r:id="rId14"/>
    <p:sldId id="316" r:id="rId15"/>
    <p:sldId id="315" r:id="rId16"/>
    <p:sldId id="318" r:id="rId17"/>
    <p:sldId id="317" r:id="rId18"/>
    <p:sldId id="323" r:id="rId19"/>
    <p:sldId id="320" r:id="rId20"/>
    <p:sldId id="321" r:id="rId21"/>
    <p:sldId id="324" r:id="rId22"/>
    <p:sldId id="325" r:id="rId23"/>
    <p:sldId id="322" r:id="rId24"/>
    <p:sldId id="281" r:id="rId25"/>
    <p:sldId id="283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82"/>
            <p14:sldId id="284"/>
            <p14:sldId id="326"/>
            <p14:sldId id="309"/>
            <p14:sldId id="310"/>
            <p14:sldId id="308"/>
            <p14:sldId id="307"/>
            <p14:sldId id="294"/>
            <p14:sldId id="311"/>
            <p14:sldId id="300"/>
            <p14:sldId id="314"/>
            <p14:sldId id="316"/>
            <p14:sldId id="315"/>
            <p14:sldId id="318"/>
            <p14:sldId id="317"/>
            <p14:sldId id="323"/>
            <p14:sldId id="320"/>
            <p14:sldId id="321"/>
            <p14:sldId id="324"/>
            <p14:sldId id="325"/>
            <p14:sldId id="322"/>
            <p14:sldId id="281"/>
            <p14:sldId id="28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sia-Rusin, Ralph (FAA)" initials="NR(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FFCC00"/>
    <a:srgbClr val="FF4B4B"/>
    <a:srgbClr val="F58461"/>
    <a:srgbClr val="F79D81"/>
    <a:srgbClr val="FCFFD9"/>
    <a:srgbClr val="FFFF99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2" autoAdjust="0"/>
    <p:restoredTop sz="94737" autoAdjust="0"/>
  </p:normalViewPr>
  <p:slideViewPr>
    <p:cSldViewPr snapToGrid="0">
      <p:cViewPr>
        <p:scale>
          <a:sx n="70" d="100"/>
          <a:sy n="70" d="100"/>
        </p:scale>
        <p:origin x="-1068" y="-7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802" y="-84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B7E90-354A-45A5-BB1D-4451F2019B96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6F8F8-1DB5-4BD5-B2F3-E9F5FADFBB7A}">
      <dgm:prSet phldrT="[Text]"/>
      <dgm:spPr/>
      <dgm:t>
        <a:bodyPr/>
        <a:lstStyle/>
        <a:p>
          <a:r>
            <a:rPr lang="en-US" dirty="0" smtClean="0"/>
            <a:t>Income Levels</a:t>
          </a:r>
          <a:endParaRPr lang="en-US" dirty="0"/>
        </a:p>
      </dgm:t>
    </dgm:pt>
    <dgm:pt modelId="{D77F5E74-BD4F-4190-A560-21A732BD330F}" type="parTrans" cxnId="{0A7AEF33-41E8-4AE0-90C2-B4A17114A13D}">
      <dgm:prSet/>
      <dgm:spPr/>
      <dgm:t>
        <a:bodyPr/>
        <a:lstStyle/>
        <a:p>
          <a:endParaRPr lang="en-US"/>
        </a:p>
      </dgm:t>
    </dgm:pt>
    <dgm:pt modelId="{AA4F554F-9FA8-4727-97D7-61E0A38FEC92}" type="sibTrans" cxnId="{0A7AEF33-41E8-4AE0-90C2-B4A17114A13D}">
      <dgm:prSet/>
      <dgm:spPr/>
      <dgm:t>
        <a:bodyPr/>
        <a:lstStyle/>
        <a:p>
          <a:endParaRPr lang="en-US"/>
        </a:p>
      </dgm:t>
    </dgm:pt>
    <dgm:pt modelId="{2250DC36-1C5B-4EBA-8DCD-7C8E916410ED}">
      <dgm:prSet phldrT="[Text]"/>
      <dgm:spPr/>
      <dgm:t>
        <a:bodyPr/>
        <a:lstStyle/>
        <a:p>
          <a:r>
            <a:rPr lang="en-US" dirty="0" smtClean="0"/>
            <a:t>Occupations</a:t>
          </a:r>
          <a:endParaRPr lang="en-US" dirty="0"/>
        </a:p>
      </dgm:t>
    </dgm:pt>
    <dgm:pt modelId="{E5E0E241-D522-462E-8563-40294BCB4F89}" type="parTrans" cxnId="{958FAC21-DBB8-422C-BFF3-CF5E6D447F07}">
      <dgm:prSet/>
      <dgm:spPr/>
      <dgm:t>
        <a:bodyPr/>
        <a:lstStyle/>
        <a:p>
          <a:endParaRPr lang="en-US"/>
        </a:p>
      </dgm:t>
    </dgm:pt>
    <dgm:pt modelId="{3DDDA634-1D1A-422E-810E-67B8A879E8C7}" type="sibTrans" cxnId="{958FAC21-DBB8-422C-BFF3-CF5E6D447F07}">
      <dgm:prSet/>
      <dgm:spPr/>
      <dgm:t>
        <a:bodyPr/>
        <a:lstStyle/>
        <a:p>
          <a:endParaRPr lang="en-US"/>
        </a:p>
      </dgm:t>
    </dgm:pt>
    <dgm:pt modelId="{1642B20E-2CA9-4E7E-996F-638EEAF4E48E}">
      <dgm:prSet phldrT="[Text]"/>
      <dgm:spPr/>
      <dgm:t>
        <a:bodyPr/>
        <a:lstStyle/>
        <a:p>
          <a:r>
            <a:rPr lang="en-US" dirty="0" smtClean="0"/>
            <a:t>Ethnicity</a:t>
          </a:r>
          <a:endParaRPr lang="en-US" dirty="0"/>
        </a:p>
      </dgm:t>
    </dgm:pt>
    <dgm:pt modelId="{97354F45-DFE8-4D80-A2D4-62439FDC8398}" type="parTrans" cxnId="{2E7C9095-E264-4D56-9DCD-C5F8C873DBA6}">
      <dgm:prSet/>
      <dgm:spPr/>
      <dgm:t>
        <a:bodyPr/>
        <a:lstStyle/>
        <a:p>
          <a:endParaRPr lang="en-US"/>
        </a:p>
      </dgm:t>
    </dgm:pt>
    <dgm:pt modelId="{12D2FF3F-7C38-49E6-B26A-035258F13B5E}" type="sibTrans" cxnId="{2E7C9095-E264-4D56-9DCD-C5F8C873DBA6}">
      <dgm:prSet/>
      <dgm:spPr/>
      <dgm:t>
        <a:bodyPr/>
        <a:lstStyle/>
        <a:p>
          <a:endParaRPr lang="en-US"/>
        </a:p>
      </dgm:t>
    </dgm:pt>
    <dgm:pt modelId="{4AE5E945-693E-4BB0-95EB-1EFECE749FBD}" type="pres">
      <dgm:prSet presAssocID="{B68B7E90-354A-45A5-BB1D-4451F2019B96}" presName="Name0" presStyleCnt="0">
        <dgm:presLayoutVars>
          <dgm:dir/>
          <dgm:resizeHandles val="exact"/>
        </dgm:presLayoutVars>
      </dgm:prSet>
      <dgm:spPr/>
    </dgm:pt>
    <dgm:pt modelId="{990EE33D-2672-4686-816F-F668314EACDA}" type="pres">
      <dgm:prSet presAssocID="{19D6F8F8-1DB5-4BD5-B2F3-E9F5FADFBB7A}" presName="composite" presStyleCnt="0"/>
      <dgm:spPr/>
    </dgm:pt>
    <dgm:pt modelId="{00A3DFE2-5B94-4415-B83F-C555F42DD2A3}" type="pres">
      <dgm:prSet presAssocID="{19D6F8F8-1DB5-4BD5-B2F3-E9F5FADFBB7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0D11B-85DC-406C-B30C-89820B2F33E3}" type="pres">
      <dgm:prSet presAssocID="{19D6F8F8-1DB5-4BD5-B2F3-E9F5FADFBB7A}" presName="rect2" presStyleLbl="fgImgPlace1" presStyleIdx="0" presStyleCnt="3" custLinFactNeighborY="30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BC25BA-AE6B-4445-A3BE-CA18A9AF1B4F}" type="pres">
      <dgm:prSet presAssocID="{AA4F554F-9FA8-4727-97D7-61E0A38FEC92}" presName="sibTrans" presStyleCnt="0"/>
      <dgm:spPr/>
    </dgm:pt>
    <dgm:pt modelId="{DD095570-F0F9-4EE2-B32E-C6C3070F8381}" type="pres">
      <dgm:prSet presAssocID="{2250DC36-1C5B-4EBA-8DCD-7C8E916410ED}" presName="composite" presStyleCnt="0"/>
      <dgm:spPr/>
    </dgm:pt>
    <dgm:pt modelId="{63F43696-AD20-43C6-93F2-FCF653497CE1}" type="pres">
      <dgm:prSet presAssocID="{2250DC36-1C5B-4EBA-8DCD-7C8E916410E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64962-B396-482A-8871-8D1DD9E356B3}" type="pres">
      <dgm:prSet presAssocID="{2250DC36-1C5B-4EBA-8DCD-7C8E916410ED}" presName="rect2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8D9817-2162-4E12-B294-1862DFBC7AEF}" type="pres">
      <dgm:prSet presAssocID="{3DDDA634-1D1A-422E-810E-67B8A879E8C7}" presName="sibTrans" presStyleCnt="0"/>
      <dgm:spPr/>
    </dgm:pt>
    <dgm:pt modelId="{3A407AF9-C043-4287-B062-A8C073AAB7F7}" type="pres">
      <dgm:prSet presAssocID="{1642B20E-2CA9-4E7E-996F-638EEAF4E48E}" presName="composite" presStyleCnt="0"/>
      <dgm:spPr/>
    </dgm:pt>
    <dgm:pt modelId="{8D2F81A4-44C2-49A3-BCF0-D24550D097EE}" type="pres">
      <dgm:prSet presAssocID="{1642B20E-2CA9-4E7E-996F-638EEAF4E48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F9D4F-BB2F-4725-A84F-D77D5D5BA896}" type="pres">
      <dgm:prSet presAssocID="{1642B20E-2CA9-4E7E-996F-638EEAF4E48E}" presName="rect2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3AE89D0-8E36-4275-80D7-E48062FAA856}" type="presOf" srcId="{2250DC36-1C5B-4EBA-8DCD-7C8E916410ED}" destId="{63F43696-AD20-43C6-93F2-FCF653497CE1}" srcOrd="0" destOrd="0" presId="urn:microsoft.com/office/officeart/2008/layout/PictureStrips"/>
    <dgm:cxn modelId="{EC2F2DFB-0752-4276-9434-ABD74FD66397}" type="presOf" srcId="{1642B20E-2CA9-4E7E-996F-638EEAF4E48E}" destId="{8D2F81A4-44C2-49A3-BCF0-D24550D097EE}" srcOrd="0" destOrd="0" presId="urn:microsoft.com/office/officeart/2008/layout/PictureStrips"/>
    <dgm:cxn modelId="{885BEF2D-F093-40B1-BA6B-AB33E217B35B}" type="presOf" srcId="{B68B7E90-354A-45A5-BB1D-4451F2019B96}" destId="{4AE5E945-693E-4BB0-95EB-1EFECE749FBD}" srcOrd="0" destOrd="0" presId="urn:microsoft.com/office/officeart/2008/layout/PictureStrips"/>
    <dgm:cxn modelId="{958FAC21-DBB8-422C-BFF3-CF5E6D447F07}" srcId="{B68B7E90-354A-45A5-BB1D-4451F2019B96}" destId="{2250DC36-1C5B-4EBA-8DCD-7C8E916410ED}" srcOrd="1" destOrd="0" parTransId="{E5E0E241-D522-462E-8563-40294BCB4F89}" sibTransId="{3DDDA634-1D1A-422E-810E-67B8A879E8C7}"/>
    <dgm:cxn modelId="{2E7C9095-E264-4D56-9DCD-C5F8C873DBA6}" srcId="{B68B7E90-354A-45A5-BB1D-4451F2019B96}" destId="{1642B20E-2CA9-4E7E-996F-638EEAF4E48E}" srcOrd="2" destOrd="0" parTransId="{97354F45-DFE8-4D80-A2D4-62439FDC8398}" sibTransId="{12D2FF3F-7C38-49E6-B26A-035258F13B5E}"/>
    <dgm:cxn modelId="{9E7634AA-804F-481F-A7C8-E681CD47CC9A}" type="presOf" srcId="{19D6F8F8-1DB5-4BD5-B2F3-E9F5FADFBB7A}" destId="{00A3DFE2-5B94-4415-B83F-C555F42DD2A3}" srcOrd="0" destOrd="0" presId="urn:microsoft.com/office/officeart/2008/layout/PictureStrips"/>
    <dgm:cxn modelId="{0A7AEF33-41E8-4AE0-90C2-B4A17114A13D}" srcId="{B68B7E90-354A-45A5-BB1D-4451F2019B96}" destId="{19D6F8F8-1DB5-4BD5-B2F3-E9F5FADFBB7A}" srcOrd="0" destOrd="0" parTransId="{D77F5E74-BD4F-4190-A560-21A732BD330F}" sibTransId="{AA4F554F-9FA8-4727-97D7-61E0A38FEC92}"/>
    <dgm:cxn modelId="{B7B32E48-2BDF-46CC-8B13-0A81ED908775}" type="presParOf" srcId="{4AE5E945-693E-4BB0-95EB-1EFECE749FBD}" destId="{990EE33D-2672-4686-816F-F668314EACDA}" srcOrd="0" destOrd="0" presId="urn:microsoft.com/office/officeart/2008/layout/PictureStrips"/>
    <dgm:cxn modelId="{B8B92622-849D-4F5A-BAB7-0D9E708E96FA}" type="presParOf" srcId="{990EE33D-2672-4686-816F-F668314EACDA}" destId="{00A3DFE2-5B94-4415-B83F-C555F42DD2A3}" srcOrd="0" destOrd="0" presId="urn:microsoft.com/office/officeart/2008/layout/PictureStrips"/>
    <dgm:cxn modelId="{AAEBD732-52C6-4E6F-8E42-00B902D210FE}" type="presParOf" srcId="{990EE33D-2672-4686-816F-F668314EACDA}" destId="{3840D11B-85DC-406C-B30C-89820B2F33E3}" srcOrd="1" destOrd="0" presId="urn:microsoft.com/office/officeart/2008/layout/PictureStrips"/>
    <dgm:cxn modelId="{77F288D2-20C7-4843-9C1F-E8F94D1C82B9}" type="presParOf" srcId="{4AE5E945-693E-4BB0-95EB-1EFECE749FBD}" destId="{76BC25BA-AE6B-4445-A3BE-CA18A9AF1B4F}" srcOrd="1" destOrd="0" presId="urn:microsoft.com/office/officeart/2008/layout/PictureStrips"/>
    <dgm:cxn modelId="{C3CD9FDD-E909-40BE-BFDA-6C80FE95D319}" type="presParOf" srcId="{4AE5E945-693E-4BB0-95EB-1EFECE749FBD}" destId="{DD095570-F0F9-4EE2-B32E-C6C3070F8381}" srcOrd="2" destOrd="0" presId="urn:microsoft.com/office/officeart/2008/layout/PictureStrips"/>
    <dgm:cxn modelId="{FA9B0874-2669-4B9E-A855-3940A7D96003}" type="presParOf" srcId="{DD095570-F0F9-4EE2-B32E-C6C3070F8381}" destId="{63F43696-AD20-43C6-93F2-FCF653497CE1}" srcOrd="0" destOrd="0" presId="urn:microsoft.com/office/officeart/2008/layout/PictureStrips"/>
    <dgm:cxn modelId="{AF32C750-6D05-4E13-B197-5A9E5E648F33}" type="presParOf" srcId="{DD095570-F0F9-4EE2-B32E-C6C3070F8381}" destId="{C2464962-B396-482A-8871-8D1DD9E356B3}" srcOrd="1" destOrd="0" presId="urn:microsoft.com/office/officeart/2008/layout/PictureStrips"/>
    <dgm:cxn modelId="{0F60BE14-E62B-4C47-B7B9-9E11B82A9B89}" type="presParOf" srcId="{4AE5E945-693E-4BB0-95EB-1EFECE749FBD}" destId="{FF8D9817-2162-4E12-B294-1862DFBC7AEF}" srcOrd="3" destOrd="0" presId="urn:microsoft.com/office/officeart/2008/layout/PictureStrips"/>
    <dgm:cxn modelId="{682CB5BF-F428-44DE-8CC6-8369E5971894}" type="presParOf" srcId="{4AE5E945-693E-4BB0-95EB-1EFECE749FBD}" destId="{3A407AF9-C043-4287-B062-A8C073AAB7F7}" srcOrd="4" destOrd="0" presId="urn:microsoft.com/office/officeart/2008/layout/PictureStrips"/>
    <dgm:cxn modelId="{DF877A31-190C-4D3C-B5D3-A126E276BAD3}" type="presParOf" srcId="{3A407AF9-C043-4287-B062-A8C073AAB7F7}" destId="{8D2F81A4-44C2-49A3-BCF0-D24550D097EE}" srcOrd="0" destOrd="0" presId="urn:microsoft.com/office/officeart/2008/layout/PictureStrips"/>
    <dgm:cxn modelId="{AFFCB6E7-8CC1-408B-B989-C2C9EE7BDEB9}" type="presParOf" srcId="{3A407AF9-C043-4287-B062-A8C073AAB7F7}" destId="{E82F9D4F-BB2F-4725-A84F-D77D5D5BA89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3DFE2-5B94-4415-B83F-C555F42DD2A3}">
      <dsp:nvSpPr>
        <dsp:cNvPr id="0" name=""/>
        <dsp:cNvSpPr/>
      </dsp:nvSpPr>
      <dsp:spPr>
        <a:xfrm>
          <a:off x="985097" y="261822"/>
          <a:ext cx="2961773" cy="925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90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Income Levels</a:t>
          </a:r>
          <a:endParaRPr lang="en-US" sz="2700" kern="1200" dirty="0"/>
        </a:p>
      </dsp:txBody>
      <dsp:txXfrm>
        <a:off x="985097" y="261822"/>
        <a:ext cx="2961773" cy="925554"/>
      </dsp:txXfrm>
    </dsp:sp>
    <dsp:sp modelId="{3840D11B-85DC-406C-B30C-89820B2F33E3}">
      <dsp:nvSpPr>
        <dsp:cNvPr id="0" name=""/>
        <dsp:cNvSpPr/>
      </dsp:nvSpPr>
      <dsp:spPr>
        <a:xfrm>
          <a:off x="861690" y="157402"/>
          <a:ext cx="647887" cy="9718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43696-AD20-43C6-93F2-FCF653497CE1}">
      <dsp:nvSpPr>
        <dsp:cNvPr id="0" name=""/>
        <dsp:cNvSpPr/>
      </dsp:nvSpPr>
      <dsp:spPr>
        <a:xfrm>
          <a:off x="985097" y="1426992"/>
          <a:ext cx="2961773" cy="925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90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Occupations</a:t>
          </a:r>
          <a:endParaRPr lang="en-US" sz="2700" kern="1200" dirty="0"/>
        </a:p>
      </dsp:txBody>
      <dsp:txXfrm>
        <a:off x="985097" y="1426992"/>
        <a:ext cx="2961773" cy="925554"/>
      </dsp:txXfrm>
    </dsp:sp>
    <dsp:sp modelId="{C2464962-B396-482A-8871-8D1DD9E356B3}">
      <dsp:nvSpPr>
        <dsp:cNvPr id="0" name=""/>
        <dsp:cNvSpPr/>
      </dsp:nvSpPr>
      <dsp:spPr>
        <a:xfrm>
          <a:off x="861690" y="1293300"/>
          <a:ext cx="647887" cy="9718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F81A4-44C2-49A3-BCF0-D24550D097EE}">
      <dsp:nvSpPr>
        <dsp:cNvPr id="0" name=""/>
        <dsp:cNvSpPr/>
      </dsp:nvSpPr>
      <dsp:spPr>
        <a:xfrm>
          <a:off x="985097" y="2592161"/>
          <a:ext cx="2961773" cy="925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90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Ethnicity</a:t>
          </a:r>
          <a:endParaRPr lang="en-US" sz="2700" kern="1200" dirty="0"/>
        </a:p>
      </dsp:txBody>
      <dsp:txXfrm>
        <a:off x="985097" y="2592161"/>
        <a:ext cx="2961773" cy="925554"/>
      </dsp:txXfrm>
    </dsp:sp>
    <dsp:sp modelId="{E82F9D4F-BB2F-4725-A84F-D77D5D5BA896}">
      <dsp:nvSpPr>
        <dsp:cNvPr id="0" name=""/>
        <dsp:cNvSpPr/>
      </dsp:nvSpPr>
      <dsp:spPr>
        <a:xfrm>
          <a:off x="861690" y="2458470"/>
          <a:ext cx="647887" cy="9718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Planning &amp; Environmental R&amp;D Projects</a:t>
            </a:r>
            <a:endParaRPr lang="en-US" sz="2800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FY16 &amp; FY 17+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09576" y="3232442"/>
            <a:ext cx="34655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dirty="0" smtClean="0"/>
              <a:t>REDAC- Airports Subcommittee</a:t>
            </a:r>
            <a:endParaRPr lang="en-US" sz="14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726832" y="3599658"/>
            <a:ext cx="3465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dirty="0" smtClean="0"/>
              <a:t>Ralph Nicosia-Rusin</a:t>
            </a:r>
            <a:br>
              <a:rPr lang="en-US" sz="1400" dirty="0" smtClean="0"/>
            </a:br>
            <a:r>
              <a:rPr lang="en-US" sz="1100" dirty="0" smtClean="0"/>
              <a:t>Airport Capacity Program Manager</a:t>
            </a:r>
            <a:br>
              <a:rPr lang="en-US" sz="1100" dirty="0" smtClean="0"/>
            </a:br>
            <a:r>
              <a:rPr lang="en-US" sz="1100" dirty="0" smtClean="0"/>
              <a:t>New England Region</a:t>
            </a:r>
            <a:endParaRPr lang="en-US" sz="14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245544" y="4335835"/>
            <a:ext cx="34655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sz="1400" dirty="0" smtClean="0"/>
              <a:t>March 31, 2015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FY17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69" y="940567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A New Englander’s View of the Future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182880"/>
            <a:ext cx="8544393" cy="76741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FadeRight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63500" dir="13500000">
                    <a:prstClr val="black">
                      <a:alpha val="45000"/>
                    </a:prstClr>
                  </a:innerShdw>
                </a:effectLst>
              </a:rPr>
              <a:t> FY17 and beyond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63500" dir="13500000">
                    <a:prstClr val="black">
                      <a:alpha val="45000"/>
                    </a:prstClr>
                  </a:innerShdw>
                </a:effectLst>
              </a:rPr>
              <a:t>	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63500" dir="13500000">
                    <a:prstClr val="black">
                      <a:alpha val="45000"/>
                    </a:prstClr>
                  </a:innerShdw>
                </a:effectLst>
              </a:rPr>
              <a:t>  </a:t>
            </a:r>
            <a:endParaRPr lang="en-US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63500" dist="63500" dir="13500000">
                  <a:prstClr val="black">
                    <a:alpha val="45000"/>
                  </a:prst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71451" y="5722891"/>
            <a:ext cx="8972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latin typeface="Lucida Handwriting" panose="03010101010101010101" pitchFamily="66" charset="0"/>
              </a:rPr>
              <a:t>Apologies  to  Bunny Hoest  &amp; John  Reiner  of “ The  Lockhorns”</a:t>
            </a:r>
            <a:endParaRPr lang="en-US" sz="1600" b="1" i="1" dirty="0">
              <a:solidFill>
                <a:schemeClr val="accent1">
                  <a:lumMod val="25000"/>
                </a:schemeClr>
              </a:solidFill>
              <a:latin typeface="Lucida Handwriting" panose="03010101010101010101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3743" y="1549114"/>
            <a:ext cx="5969480" cy="4258599"/>
            <a:chOff x="1483743" y="1549114"/>
            <a:chExt cx="5969480" cy="4258599"/>
          </a:xfrm>
        </p:grpSpPr>
        <p:grpSp>
          <p:nvGrpSpPr>
            <p:cNvPr id="15" name="Group 14"/>
            <p:cNvGrpSpPr/>
            <p:nvPr/>
          </p:nvGrpSpPr>
          <p:grpSpPr>
            <a:xfrm>
              <a:off x="1483743" y="1549114"/>
              <a:ext cx="5969480" cy="4258599"/>
              <a:chOff x="1483743" y="1587260"/>
              <a:chExt cx="5969480" cy="425859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483743" y="1587260"/>
                <a:ext cx="5969480" cy="4258599"/>
                <a:chOff x="1747262" y="2311879"/>
                <a:chExt cx="5374256" cy="353398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47262" y="2311879"/>
                  <a:ext cx="5374256" cy="3533980"/>
                  <a:chOff x="1747262" y="2311879"/>
                  <a:chExt cx="5374256" cy="3533980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81" t="18003" r="7015"/>
                  <a:stretch/>
                </p:blipFill>
                <p:spPr bwMode="auto">
                  <a:xfrm>
                    <a:off x="1747262" y="2311879"/>
                    <a:ext cx="5374256" cy="35339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" name="Oval 7"/>
                  <p:cNvSpPr/>
                  <p:nvPr/>
                </p:nvSpPr>
                <p:spPr bwMode="auto">
                  <a:xfrm rot="606198">
                    <a:off x="4955035" y="3485583"/>
                    <a:ext cx="976192" cy="763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Photocopy/>
                            </a14:imgEffect>
                            <a14:imgEffect>
                              <a14:sharpenSoften amount="38000"/>
                            </a14:imgEffect>
                            <a14:imgEffect>
                              <a14:brightnessContrast bright="-19000" contras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838239">
                    <a:off x="5036723" y="3364259"/>
                    <a:ext cx="826554" cy="10448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5383033" y="4047214"/>
                  <a:ext cx="85543" cy="12722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" name="Rectangle 13"/>
              <p:cNvSpPr/>
              <p:nvPr/>
            </p:nvSpPr>
            <p:spPr bwMode="auto">
              <a:xfrm>
                <a:off x="6055743" y="3484958"/>
                <a:ext cx="147650" cy="346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 rot="-2100000">
              <a:off x="5518514" y="3659061"/>
              <a:ext cx="83850" cy="2446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5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1024759"/>
            <a:ext cx="8576441" cy="4543315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Developing a Next Generation of Airport Master Planning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Proposals for future research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"/>
          <a:stretch/>
        </p:blipFill>
        <p:spPr bwMode="auto">
          <a:xfrm>
            <a:off x="3029214" y="3057660"/>
            <a:ext cx="2783592" cy="33529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0312675">
            <a:off x="-160410" y="2227558"/>
            <a:ext cx="41480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 effective scoping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54179">
            <a:off x="2934627" y="2290262"/>
            <a:ext cx="36097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Robust</a:t>
            </a:r>
            <a:br>
              <a:rPr lang="en-US" sz="2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Alternative Analysis</a:t>
            </a:r>
            <a:endParaRPr lang="en-US" sz="2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43262">
            <a:off x="5747423" y="4930909"/>
            <a:ext cx="3206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Manage Uncertainty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 rot="20312675">
            <a:off x="624765" y="4441734"/>
            <a:ext cx="2356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anose="04020404030D07020202" pitchFamily="82" charset="0"/>
              </a:rPr>
              <a:t>Digital Tools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41376">
            <a:off x="5280029" y="2474929"/>
            <a:ext cx="3188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Analytical rigor</a:t>
            </a:r>
            <a:endParaRPr lang="en-US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879" y="3499191"/>
            <a:ext cx="2319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1800" b="1" cap="none" spc="3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Lucida Console" panose="020B0609040504020204" pitchFamily="49" charset="0"/>
              </a:rPr>
              <a:t>Reinvestment</a:t>
            </a:r>
            <a:br>
              <a:rPr lang="en-US" sz="1800" b="1" cap="none" spc="3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Lucida Console" panose="020B0609040504020204" pitchFamily="49" charset="0"/>
              </a:rPr>
            </a:br>
            <a:r>
              <a:rPr lang="en-US" sz="1800" b="1" cap="none" spc="3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Lucida Console" panose="020B0609040504020204" pitchFamily="49" charset="0"/>
              </a:rPr>
              <a:t>Criteria</a:t>
            </a:r>
            <a:endParaRPr lang="en-US" sz="1800" b="1" cap="none" spc="3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latin typeface="Lucida Console" panose="020B060904050402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998516">
            <a:off x="650694" y="5366120"/>
            <a:ext cx="22765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onsole" panose="020B0609040504020204" pitchFamily="49" charset="0"/>
              </a:rPr>
              <a:t>Fault Tolerance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1513" y="1871993"/>
            <a:ext cx="1963999" cy="369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800" cap="none" spc="3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Resiliency</a:t>
            </a:r>
            <a:endParaRPr lang="en-US" sz="1800" cap="none" spc="3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35" y="1158952"/>
            <a:ext cx="7963930" cy="90669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b="0" i="1" dirty="0" smtClean="0"/>
              <a:t>The Airports organization has provided a tremendous commitment and investment in AGIS.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Realizing the AGIS Vision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sz="1800" i="1" dirty="0" smtClean="0">
                <a:solidFill>
                  <a:srgbClr val="FCFFD9"/>
                </a:solidFill>
              </a:rPr>
              <a:t>FY17+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r="1600" b="7352"/>
          <a:stretch/>
        </p:blipFill>
        <p:spPr bwMode="auto">
          <a:xfrm>
            <a:off x="5786652" y="4157798"/>
            <a:ext cx="3289108" cy="16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786653" y="3448926"/>
            <a:ext cx="3367156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Benefits </a:t>
            </a:r>
            <a:endParaRPr lang="en-US" sz="1800" b="1" dirty="0"/>
          </a:p>
          <a:p>
            <a:pPr>
              <a:buFontTx/>
              <a:buNone/>
            </a:pPr>
            <a:r>
              <a:rPr lang="en-US" sz="1800" b="1" dirty="0" smtClean="0"/>
              <a:t>                         Requirements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76275" y="2031097"/>
            <a:ext cx="5513898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7338" indent="-287338">
              <a:spcBef>
                <a:spcPts val="1800"/>
              </a:spcBef>
              <a:tabLst>
                <a:tab pos="5314950" algn="l"/>
              </a:tabLst>
            </a:pPr>
            <a:r>
              <a:rPr lang="en-US" i="1" dirty="0">
                <a:latin typeface="+mn-lt"/>
              </a:rPr>
              <a:t>Resources to develop AGIS have had to focus on system development, obstruction charting requirements, etc</a:t>
            </a:r>
            <a:r>
              <a:rPr lang="en-US" i="1" dirty="0" smtClean="0">
                <a:latin typeface="+mn-lt"/>
              </a:rPr>
              <a:t>.</a:t>
            </a:r>
            <a:endParaRPr lang="en-US" i="1" dirty="0">
              <a:latin typeface="+mn-lt"/>
            </a:endParaRPr>
          </a:p>
          <a:p>
            <a:pPr marL="231775" indent="-231775">
              <a:spcBef>
                <a:spcPts val="1800"/>
              </a:spcBef>
              <a:tabLst>
                <a:tab pos="5314950" algn="l"/>
              </a:tabLst>
            </a:pPr>
            <a:r>
              <a:rPr lang="en-US" i="1" dirty="0">
                <a:latin typeface="+mn-lt"/>
              </a:rPr>
              <a:t>An infusion of additional resources and broader perspectives are required to produce the refinements required for realization of the benefits from Airports’ commitment </a:t>
            </a:r>
            <a:r>
              <a:rPr lang="en-US" i="1" dirty="0"/>
              <a:t>and investment in AGIS.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1239576"/>
            <a:ext cx="8925636" cy="443789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Refinement of eALP standard and 3-D design models</a:t>
            </a:r>
          </a:p>
          <a:p>
            <a:pPr lvl="1"/>
            <a:r>
              <a:rPr lang="en-US" dirty="0" smtClean="0"/>
              <a:t>Tighten focus on </a:t>
            </a:r>
            <a:r>
              <a:rPr lang="en-US" u="sng" dirty="0" smtClean="0"/>
              <a:t>essential purpose and elements of an ALP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Tighten focus on functional opportunities of 3d digital ALP database.</a:t>
            </a:r>
          </a:p>
          <a:p>
            <a:pPr lvl="1"/>
            <a:r>
              <a:rPr lang="en-US" dirty="0" smtClean="0"/>
              <a:t>Identify essential attributes that can be reliably maintained.</a:t>
            </a:r>
          </a:p>
          <a:p>
            <a:pPr lvl="1"/>
            <a:r>
              <a:rPr lang="en-US" dirty="0" smtClean="0"/>
              <a:t>Provide flexibility for optional attribute fields.</a:t>
            </a:r>
          </a:p>
          <a:p>
            <a:pPr lvl="1"/>
            <a:r>
              <a:rPr lang="en-US" dirty="0" smtClean="0"/>
              <a:t>Build FAA tools to evaluate compatibility with design standards at time of construction (“all approvals conditioned upon requirements contemporary with construction.)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Realizing the AGIS Vision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9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6" y="1239576"/>
            <a:ext cx="8468755" cy="4437893"/>
          </a:xfrm>
        </p:spPr>
        <p:txBody>
          <a:bodyPr/>
          <a:lstStyle/>
          <a:p>
            <a:r>
              <a:rPr lang="en-US" sz="2400" dirty="0" smtClean="0"/>
              <a:t>Refinement of eALP standard and 3-D design models</a:t>
            </a:r>
          </a:p>
          <a:p>
            <a:pPr lvl="1"/>
            <a:r>
              <a:rPr lang="en-US" sz="2000" dirty="0" smtClean="0"/>
              <a:t>Maintain currency through NRA airspace review and as-built surveys.</a:t>
            </a:r>
            <a:endParaRPr lang="en-US" sz="2000" dirty="0" smtClean="0"/>
          </a:p>
          <a:p>
            <a:pPr lvl="1"/>
            <a:r>
              <a:rPr lang="en-US" sz="2000" dirty="0" smtClean="0"/>
              <a:t>Continue to produce paper plans as a complementary tool.</a:t>
            </a:r>
          </a:p>
          <a:p>
            <a:pPr lvl="2"/>
            <a:r>
              <a:rPr lang="en-US" sz="1600" dirty="0" smtClean="0"/>
              <a:t>Viewing tools vs analytical tools.</a:t>
            </a:r>
          </a:p>
          <a:p>
            <a:pPr marL="514350" lvl="1" indent="0">
              <a:buNone/>
            </a:pPr>
            <a:r>
              <a:rPr lang="en-US" dirty="0" smtClean="0"/>
              <a:t>Longer Term</a:t>
            </a:r>
          </a:p>
          <a:p>
            <a:pPr lvl="1"/>
            <a:r>
              <a:rPr lang="en-US" sz="2000" dirty="0" smtClean="0"/>
              <a:t>Specify database architecture for linking airport facilities to planning documents, environmental studies and findings, and grant/PFC program funding databases.</a:t>
            </a:r>
          </a:p>
          <a:p>
            <a:pPr lvl="1"/>
            <a:r>
              <a:rPr lang="en-US" sz="2000" dirty="0" smtClean="0"/>
              <a:t>Develop query tools using spatial relationships (centerline separation, runway length, line of sight criteria, etc.</a:t>
            </a:r>
          </a:p>
          <a:p>
            <a:pPr lvl="1"/>
            <a:r>
              <a:rPr lang="en-US" sz="2000" dirty="0" smtClean="0"/>
              <a:t>Links/overlays with state/local government GIS data and plans</a:t>
            </a:r>
          </a:p>
          <a:p>
            <a:pPr lvl="1"/>
            <a:r>
              <a:rPr lang="en-US" sz="2000" dirty="0" smtClean="0"/>
              <a:t>Enhance OE/AAA- 3d form versus point analysis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Realizing the AGIS Vision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8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6" y="1239576"/>
            <a:ext cx="8468755" cy="4437893"/>
          </a:xfrm>
        </p:spPr>
        <p:txBody>
          <a:bodyPr/>
          <a:lstStyle/>
          <a:p>
            <a:r>
              <a:rPr lang="en-US" sz="2400" dirty="0" smtClean="0"/>
              <a:t>Refinement of AGIS Survey Requirements</a:t>
            </a:r>
            <a:endParaRPr lang="en-US" sz="2400" dirty="0" smtClean="0"/>
          </a:p>
          <a:p>
            <a:pPr lvl="1"/>
            <a:r>
              <a:rPr lang="en-US" sz="2800" dirty="0" smtClean="0"/>
              <a:t>Project Design Surveys</a:t>
            </a:r>
          </a:p>
          <a:p>
            <a:pPr lvl="2"/>
            <a:r>
              <a:rPr lang="en-US" dirty="0" smtClean="0"/>
              <a:t>What has long term value?</a:t>
            </a:r>
          </a:p>
          <a:p>
            <a:pPr lvl="2"/>
            <a:r>
              <a:rPr lang="en-US" dirty="0" smtClean="0"/>
              <a:t>What links are required for smart retrieval</a:t>
            </a:r>
          </a:p>
          <a:p>
            <a:pPr lvl="2"/>
            <a:r>
              <a:rPr lang="en-US" dirty="0" smtClean="0"/>
              <a:t>Coordination tools</a:t>
            </a:r>
          </a:p>
          <a:p>
            <a:pPr lvl="2"/>
            <a:r>
              <a:rPr lang="en-US" dirty="0" smtClean="0"/>
              <a:t>Need for project management tools such as cut and fill, quantities, etc. for evaluating change orders or other  needs.</a:t>
            </a:r>
          </a:p>
          <a:p>
            <a:pPr lvl="1"/>
            <a:r>
              <a:rPr lang="en-US" sz="2800" dirty="0" smtClean="0"/>
              <a:t>Tracking of mitigation projects and activities</a:t>
            </a:r>
          </a:p>
          <a:p>
            <a:pPr lvl="1"/>
            <a:r>
              <a:rPr lang="en-US" sz="2800" dirty="0" smtClean="0"/>
              <a:t>Any value in linking to inspection reports</a:t>
            </a:r>
          </a:p>
          <a:p>
            <a:pPr lvl="1"/>
            <a:r>
              <a:rPr lang="en-US" sz="2800" dirty="0" smtClean="0"/>
              <a:t>Part 139 inspections and corrections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Realizing the AGIS Vision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6" y="1239576"/>
            <a:ext cx="8468755" cy="4437893"/>
          </a:xfrm>
        </p:spPr>
        <p:txBody>
          <a:bodyPr/>
          <a:lstStyle/>
          <a:p>
            <a:r>
              <a:rPr lang="en-US" sz="2400" dirty="0" smtClean="0"/>
              <a:t>Refinement of AGIS Survey Requirements</a:t>
            </a:r>
            <a:endParaRPr lang="en-US" sz="2400" dirty="0" smtClean="0"/>
          </a:p>
          <a:p>
            <a:pPr lvl="1"/>
            <a:r>
              <a:rPr lang="en-US" sz="2800" dirty="0" smtClean="0"/>
              <a:t>Airspace surveys</a:t>
            </a:r>
          </a:p>
          <a:p>
            <a:pPr lvl="2"/>
            <a:r>
              <a:rPr lang="en-US" sz="2400" dirty="0" smtClean="0"/>
              <a:t>Obstruction Chart survey still relevant model?</a:t>
            </a:r>
          </a:p>
          <a:p>
            <a:pPr lvl="2"/>
            <a:r>
              <a:rPr lang="en-US" sz="2400" dirty="0" smtClean="0"/>
              <a:t>OIS surfaces vs TERPS and Airport Design</a:t>
            </a:r>
          </a:p>
          <a:p>
            <a:pPr lvl="2"/>
            <a:r>
              <a:rPr lang="en-US" sz="2400" dirty="0" smtClean="0"/>
              <a:t>Obstruction clearing surveys vs. controlling obstruction surveys</a:t>
            </a:r>
          </a:p>
          <a:p>
            <a:pPr lvl="2"/>
            <a:r>
              <a:rPr lang="en-US" sz="2400" dirty="0" smtClean="0"/>
              <a:t>Master Plan surveys vs new approach surveys</a:t>
            </a:r>
          </a:p>
          <a:p>
            <a:pPr lvl="2"/>
            <a:r>
              <a:rPr lang="en-US" sz="2400" dirty="0" smtClean="0"/>
              <a:t>Partial updates vs. full replacement surveys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Realizing the AGIS Vision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44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>
                <a:solidFill>
                  <a:srgbClr val="FCFFD9"/>
                </a:solidFill>
              </a:rPr>
              <a:t>Environmental Applications of </a:t>
            </a:r>
            <a:r>
              <a:rPr lang="en-US" sz="2800" b="1" dirty="0" smtClean="0">
                <a:solidFill>
                  <a:srgbClr val="FCFFD9"/>
                </a:solidFill>
              </a:rPr>
              <a:t>GIS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>
                <a:solidFill>
                  <a:srgbClr val="FCFFD9"/>
                </a:solidFill>
              </a:rPr>
              <a:t>FY17+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Exchanging GIS data with other agencies to support land use planning, resource protection, NEPA processing, </a:t>
            </a:r>
            <a:r>
              <a:rPr lang="en-US" dirty="0" smtClean="0"/>
              <a:t>airport access planning, etc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 bwMode="auto">
          <a:xfrm>
            <a:off x="5426439" y="389744"/>
            <a:ext cx="978408" cy="484632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6" y="1239576"/>
            <a:ext cx="8468755" cy="4437893"/>
          </a:xfrm>
        </p:spPr>
        <p:txBody>
          <a:bodyPr/>
          <a:lstStyle/>
          <a:p>
            <a:r>
              <a:rPr lang="en-US" sz="3200" dirty="0" smtClean="0"/>
              <a:t>We primarily forecast airline activity, not passenger demand.</a:t>
            </a:r>
          </a:p>
          <a:p>
            <a:pPr lvl="1"/>
            <a:r>
              <a:rPr lang="en-US" sz="2800" dirty="0" smtClean="0"/>
              <a:t>Most forecast dependent on historic levels of activity.</a:t>
            </a:r>
          </a:p>
          <a:p>
            <a:pPr lvl="1"/>
            <a:r>
              <a:rPr lang="en-US" sz="2800" dirty="0" smtClean="0"/>
              <a:t>Activity is determined by supply responses.</a:t>
            </a:r>
          </a:p>
          <a:p>
            <a:pPr lvl="1"/>
            <a:r>
              <a:rPr lang="en-US" sz="2800" dirty="0" smtClean="0"/>
              <a:t>Extrapolating recent activity levels distorts understanding of needs.</a:t>
            </a:r>
            <a:endParaRPr lang="en-US" sz="2800" dirty="0" smtClean="0"/>
          </a:p>
          <a:p>
            <a:pPr lvl="1"/>
            <a:r>
              <a:rPr lang="en-US" sz="2800" dirty="0" smtClean="0"/>
              <a:t>Long term supply responds to demand shifts.</a:t>
            </a:r>
            <a:endParaRPr lang="en-US" sz="2800" dirty="0" smtClean="0"/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Forecasting Long Term Demand Shifts</a:t>
            </a:r>
            <a:r>
              <a:rPr lang="en-US" dirty="0" smtClean="0">
                <a:solidFill>
                  <a:srgbClr val="FCFFD9"/>
                </a:solidFill>
              </a:rPr>
              <a:t>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1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6" y="909302"/>
            <a:ext cx="8468755" cy="4514462"/>
          </a:xfrm>
        </p:spPr>
        <p:txBody>
          <a:bodyPr/>
          <a:lstStyle/>
          <a:p>
            <a:r>
              <a:rPr lang="en-US" sz="3200" dirty="0" smtClean="0"/>
              <a:t>Why cohort analysis?</a:t>
            </a:r>
          </a:p>
          <a:p>
            <a:pPr lvl="1"/>
            <a:r>
              <a:rPr lang="en-US" dirty="0" smtClean="0"/>
              <a:t>Powerful determinants of demand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Forecasting Long Term Demand Shifts</a:t>
            </a:r>
            <a:r>
              <a:rPr lang="en-US" dirty="0" smtClean="0">
                <a:solidFill>
                  <a:srgbClr val="FCFFD9"/>
                </a:solidFill>
              </a:rPr>
              <a:t>	</a:t>
            </a:r>
            <a:r>
              <a:rPr lang="en-US" b="1" i="1" dirty="0" smtClean="0">
                <a:solidFill>
                  <a:srgbClr val="FCFFD9"/>
                </a:solidFill>
              </a:rPr>
              <a:t>FY17+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696300"/>
              </p:ext>
            </p:extLst>
          </p:nvPr>
        </p:nvGraphicFramePr>
        <p:xfrm>
          <a:off x="-395785" y="1832422"/>
          <a:ext cx="4808561" cy="364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5846318" y="1832422"/>
            <a:ext cx="27654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Business/Leisure Splits</a:t>
            </a:r>
          </a:p>
          <a:p>
            <a:pPr algn="ctr">
              <a:buFontTx/>
              <a:buNone/>
            </a:pPr>
            <a:endParaRPr lang="en-US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>
              <a:buFontTx/>
              <a:buNone/>
            </a:pPr>
            <a:endParaRPr lang="en-US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Route Requirements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3603009" y="2402006"/>
            <a:ext cx="2483891" cy="1834158"/>
          </a:xfrm>
          <a:prstGeom prst="stripedRight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</a:rPr>
              <a:t>Differential Propensity to Fly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53466" y="5618074"/>
            <a:ext cx="8002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i="1" dirty="0" smtClean="0">
                <a:solidFill>
                  <a:schemeClr val="accent5">
                    <a:lumMod val="25000"/>
                  </a:schemeClr>
                </a:solidFill>
              </a:rPr>
              <a:t>Less Uncertainty in Demographic Forecasts than Forecasts of Airline Industry</a:t>
            </a:r>
            <a:endParaRPr lang="en-US" sz="16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PLANNING TOOLS- </a:t>
            </a:r>
            <a:r>
              <a:rPr lang="en-US" dirty="0" smtClean="0"/>
              <a:t>FY16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Runway Length Assessment for GA airports</a:t>
            </a:r>
          </a:p>
          <a:p>
            <a:r>
              <a:rPr lang="en-US" dirty="0"/>
              <a:t>Replacement for Runway Exit Design Integrated Model (REDIM) </a:t>
            </a:r>
          </a:p>
          <a:p>
            <a:r>
              <a:rPr lang="en-US" dirty="0"/>
              <a:t>Integration of aircraft design codes (AAC/ADG) with TFSMC-like tool to support efficient determination of existing critical aircraft</a:t>
            </a:r>
          </a:p>
          <a:p>
            <a:r>
              <a:rPr lang="en-US" dirty="0"/>
              <a:t>Application of simulation methods to taxiway improvements.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62" y="1263318"/>
            <a:ext cx="8050213" cy="4391025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mining to understand O&amp;D geography of passenger trips.</a:t>
            </a:r>
          </a:p>
          <a:p>
            <a:r>
              <a:rPr lang="en-US" dirty="0" smtClean="0"/>
              <a:t>Matching HOV modes to passenger travel patterns.</a:t>
            </a:r>
          </a:p>
          <a:p>
            <a:r>
              <a:rPr lang="en-US" dirty="0" smtClean="0"/>
              <a:t>Potential of new technology to provide HOV service requirements for airport passengers.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Understanding passenger needs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>
                <a:solidFill>
                  <a:srgbClr val="FCFFD9"/>
                </a:solidFill>
              </a:rPr>
              <a:t>FY17+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563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5" y="1265465"/>
            <a:ext cx="8050213" cy="4391025"/>
          </a:xfrm>
        </p:spPr>
        <p:txBody>
          <a:bodyPr/>
          <a:lstStyle/>
          <a:p>
            <a:r>
              <a:rPr lang="en-US" sz="2000" dirty="0" smtClean="0"/>
              <a:t>Application </a:t>
            </a:r>
            <a:r>
              <a:rPr lang="en-US" sz="2000" dirty="0"/>
              <a:t>of UAS technology </a:t>
            </a:r>
            <a:r>
              <a:rPr lang="en-US" sz="2000" dirty="0" smtClean="0"/>
              <a:t>to </a:t>
            </a:r>
            <a:r>
              <a:rPr lang="en-US" sz="2000" dirty="0"/>
              <a:t>Airfield &amp; Wildlife </a:t>
            </a:r>
            <a:r>
              <a:rPr lang="en-US" sz="2000" dirty="0" smtClean="0"/>
              <a:t>Management.</a:t>
            </a:r>
          </a:p>
          <a:p>
            <a:pPr lvl="1"/>
            <a:r>
              <a:rPr lang="en-US" sz="1600" dirty="0" smtClean="0"/>
              <a:t>Autonomous programmed to remain below OFZ</a:t>
            </a:r>
          </a:p>
          <a:p>
            <a:pPr lvl="1"/>
            <a:r>
              <a:rPr lang="en-US" sz="1600" dirty="0" smtClean="0"/>
              <a:t>Coupled with other systems such as bird radar, transponder,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Safety Enhancements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>
                <a:solidFill>
                  <a:srgbClr val="FCFFD9"/>
                </a:solidFill>
              </a:rPr>
              <a:t>FY17+</a:t>
            </a:r>
            <a:endParaRPr lang="en-US" b="1" i="1" dirty="0"/>
          </a:p>
        </p:txBody>
      </p:sp>
      <p:pic>
        <p:nvPicPr>
          <p:cNvPr id="1028" name="Picture 4" descr="http://www.jfwhite.com/Collateral/Images/English-US/heavy-civil/0910%20Nov%2016,%202009%2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3626" r="34807" b="42549"/>
          <a:stretch/>
        </p:blipFill>
        <p:spPr bwMode="auto">
          <a:xfrm>
            <a:off x="182881" y="2690949"/>
            <a:ext cx="4360090" cy="31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3674" y="2785951"/>
            <a:ext cx="1511433" cy="28825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FOD</a:t>
            </a:r>
          </a:p>
          <a:p>
            <a:pPr algn="ctr">
              <a:buNone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Lights</a:t>
            </a:r>
          </a:p>
          <a:p>
            <a:pPr algn="ctr">
              <a:buNone/>
            </a:pP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Signs</a:t>
            </a:r>
          </a:p>
          <a:p>
            <a:pPr algn="ctr">
              <a:buNone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Fence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30" name="Picture 6" descr="http://japandailypress.com/wp-content/uploads/2012/10/svBIRDS_wideweb__470x2330-415x26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14" y="3099833"/>
            <a:ext cx="4401735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  <a14:imgEffect>
                      <a14:brightnessContrast bright="-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73" y="3254831"/>
            <a:ext cx="1471066" cy="107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  <a14:imgEffect>
                      <a14:brightnessContrast bright="-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3345182"/>
            <a:ext cx="1471066" cy="107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5"/>
          <p:cNvSpPr/>
          <p:nvPr/>
        </p:nvSpPr>
        <p:spPr bwMode="auto">
          <a:xfrm>
            <a:off x="6695777" y="3416300"/>
            <a:ext cx="219075" cy="231775"/>
          </a:xfrm>
          <a:prstGeom prst="trapezoid">
            <a:avLst/>
          </a:prstGeom>
          <a:gradFill>
            <a:gsLst>
              <a:gs pos="0">
                <a:srgbClr val="FFFF00"/>
              </a:gs>
              <a:gs pos="50000">
                <a:srgbClr val="FFCC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02127" y="3264447"/>
            <a:ext cx="168869" cy="16146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4B4B"/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rgbClr val="FF4B4B"/>
            </a:solidFill>
          </a:ln>
          <a:effectLst>
            <a:glow rad="571500">
              <a:srgbClr val="F58461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2972" y="5322332"/>
            <a:ext cx="4480378" cy="584775"/>
          </a:xfrm>
          <a:prstGeom prst="rect">
            <a:avLst/>
          </a:prstGeom>
          <a:noFill/>
          <a:scene3d>
            <a:camera prst="perspectiveRelaxed" fov="2400000">
              <a:rot lat="19800000" lon="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1980000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Harasss</a:t>
            </a:r>
            <a:r>
              <a:rPr lang="en-US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and Mark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62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34" y="1350225"/>
            <a:ext cx="8050213" cy="4391025"/>
          </a:xfrm>
        </p:spPr>
        <p:txBody>
          <a:bodyPr/>
          <a:lstStyle/>
          <a:p>
            <a:r>
              <a:rPr lang="en-US" sz="2400" dirty="0" smtClean="0"/>
              <a:t>Low </a:t>
            </a:r>
            <a:r>
              <a:rPr lang="en-US" sz="2400" dirty="0" smtClean="0"/>
              <a:t>Cost Active </a:t>
            </a:r>
            <a:r>
              <a:rPr lang="en-US" sz="2400" dirty="0"/>
              <a:t>Runway Warning System for non towered airports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Evaluation of storm protection technologies for improving resiliency of existing airfield infrastructure.</a:t>
            </a:r>
          </a:p>
          <a:p>
            <a:r>
              <a:rPr lang="en-US" sz="2400" dirty="0"/>
              <a:t>Evaluation of benefits/costs of </a:t>
            </a:r>
            <a:r>
              <a:rPr lang="en-US" sz="2400" dirty="0" smtClean="0"/>
              <a:t>linking </a:t>
            </a:r>
            <a:r>
              <a:rPr lang="en-US" sz="2400" dirty="0"/>
              <a:t>non federal AWOS </a:t>
            </a:r>
            <a:r>
              <a:rPr lang="en-US" sz="2400" dirty="0" smtClean="0"/>
              <a:t>to </a:t>
            </a:r>
            <a:r>
              <a:rPr lang="en-US" sz="2400" dirty="0"/>
              <a:t>National Airspace Data Interchange Network.</a:t>
            </a:r>
          </a:p>
          <a:p>
            <a:r>
              <a:rPr lang="en-US" sz="2400" dirty="0"/>
              <a:t>Using the Aviation Safety Information Analysis and Sharing (ASIAS) database for refining airport design and policy.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 bwMode="auto">
          <a:xfrm>
            <a:off x="428156" y="386082"/>
            <a:ext cx="8544393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  <a:tabLst>
                <a:tab pos="6858000" algn="l"/>
              </a:tabLst>
            </a:pPr>
            <a:r>
              <a:rPr lang="en-US" sz="2800" b="1" dirty="0" smtClean="0">
                <a:solidFill>
                  <a:srgbClr val="FCFFD9"/>
                </a:solidFill>
              </a:rPr>
              <a:t>Safety Enhancements</a:t>
            </a:r>
            <a:r>
              <a:rPr lang="en-US" dirty="0" smtClean="0">
                <a:solidFill>
                  <a:srgbClr val="FCFFD9"/>
                </a:solidFill>
              </a:rPr>
              <a:t>		</a:t>
            </a:r>
            <a:r>
              <a:rPr lang="en-US" b="1" i="1" dirty="0">
                <a:solidFill>
                  <a:srgbClr val="FCFFD9"/>
                </a:solidFill>
              </a:rPr>
              <a:t>FY17+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866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Emissions Screening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new screening tool to avoid the expense of modelling insignificant changes in emissions.</a:t>
            </a:r>
          </a:p>
          <a:p>
            <a:r>
              <a:rPr lang="en-US" dirty="0" smtClean="0"/>
              <a:t>Old criteria did not require modelling for:</a:t>
            </a:r>
          </a:p>
          <a:p>
            <a:pPr lvl="1"/>
            <a:r>
              <a:rPr lang="en-US" dirty="0" smtClean="0"/>
              <a:t>GA airports with less than 180,000 annual ops.</a:t>
            </a:r>
          </a:p>
          <a:p>
            <a:pPr lvl="1"/>
            <a:r>
              <a:rPr lang="en-US" dirty="0" smtClean="0"/>
              <a:t>Commercial service airports with less than 1.3 M enplanements/180,000 annual ops.</a:t>
            </a:r>
          </a:p>
          <a:p>
            <a:r>
              <a:rPr lang="en-US" dirty="0" smtClean="0"/>
              <a:t>AEE found no scientific basis for these specific criteria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Air Emissions Screening </a:t>
            </a:r>
            <a:r>
              <a:rPr lang="en-US" sz="3600" dirty="0" smtClean="0"/>
              <a:t>Tool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86" y="1072696"/>
            <a:ext cx="8050213" cy="4391025"/>
          </a:xfrm>
        </p:spPr>
        <p:txBody>
          <a:bodyPr/>
          <a:lstStyle/>
          <a:p>
            <a:r>
              <a:rPr lang="en-US" dirty="0" smtClean="0"/>
              <a:t>Research Issue:</a:t>
            </a:r>
          </a:p>
          <a:p>
            <a:pPr lvl="1"/>
            <a:r>
              <a:rPr lang="en-US" dirty="0" smtClean="0"/>
              <a:t>Identify key parameters of airport actions that are determinants of significant air quality impacts.</a:t>
            </a:r>
          </a:p>
          <a:p>
            <a:r>
              <a:rPr lang="en-US" dirty="0" smtClean="0"/>
              <a:t>Possible approaches:</a:t>
            </a:r>
          </a:p>
          <a:p>
            <a:pPr lvl="1"/>
            <a:r>
              <a:rPr lang="en-US" dirty="0" smtClean="0"/>
              <a:t>Survey prior studies to extract the range of emissions generated by different actions.</a:t>
            </a:r>
          </a:p>
          <a:p>
            <a:pPr lvl="1"/>
            <a:r>
              <a:rPr lang="en-US" dirty="0" smtClean="0"/>
              <a:t>Generate graphs of emissions by level of activity.</a:t>
            </a:r>
          </a:p>
          <a:p>
            <a:r>
              <a:rPr lang="en-US" dirty="0" smtClean="0"/>
              <a:t>Benefits: </a:t>
            </a:r>
          </a:p>
          <a:p>
            <a:pPr lvl="1"/>
            <a:r>
              <a:rPr lang="en-US" dirty="0" smtClean="0"/>
              <a:t>Saving in time and cost of EA’s for projects with no significant change in emissions.  </a:t>
            </a:r>
          </a:p>
          <a:p>
            <a:pPr lvl="1"/>
            <a:r>
              <a:rPr lang="en-US" dirty="0" smtClean="0"/>
              <a:t>Improve focus of EA on more relevant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0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Runway Length Assessment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88811"/>
            <a:ext cx="8050213" cy="4733018"/>
          </a:xfrm>
        </p:spPr>
        <p:txBody>
          <a:bodyPr/>
          <a:lstStyle/>
          <a:p>
            <a:r>
              <a:rPr lang="en-US" sz="2000" dirty="0"/>
              <a:t>Problems with current practice:</a:t>
            </a:r>
          </a:p>
          <a:p>
            <a:pPr lvl="1"/>
            <a:r>
              <a:rPr lang="en-US" sz="1800" b="1" dirty="0"/>
              <a:t>Aircraft performance data can be difficult to obtain, particularly for multiple aircraft</a:t>
            </a:r>
          </a:p>
          <a:p>
            <a:pPr lvl="2"/>
            <a:r>
              <a:rPr lang="en-US" sz="1600" b="1" dirty="0"/>
              <a:t>Reliance on singe critical aircraft can be risky, given changes in fleet</a:t>
            </a:r>
          </a:p>
          <a:p>
            <a:pPr lvl="2"/>
            <a:r>
              <a:rPr lang="en-US" sz="1600" b="1" dirty="0"/>
              <a:t>If the single critical aircraft changes, so does the project</a:t>
            </a:r>
          </a:p>
          <a:p>
            <a:pPr lvl="2"/>
            <a:r>
              <a:rPr lang="en-US" sz="1600" b="1" dirty="0"/>
              <a:t>Using multiple aircraft provides a for a more robust planning justification, but is labor-intensive at GA airports</a:t>
            </a:r>
          </a:p>
          <a:p>
            <a:pPr lvl="1"/>
            <a:r>
              <a:rPr lang="en-US" sz="1800" b="1" dirty="0"/>
              <a:t>General challenges:</a:t>
            </a:r>
          </a:p>
          <a:p>
            <a:pPr lvl="2"/>
            <a:r>
              <a:rPr lang="en-US" sz="1600" b="1" dirty="0"/>
              <a:t>Aircraft performance curves are for flight planning, not airport planning.</a:t>
            </a:r>
          </a:p>
          <a:p>
            <a:pPr lvl="2"/>
            <a:r>
              <a:rPr lang="en-US" sz="1600" b="1" dirty="0" smtClean="0"/>
              <a:t>Runways </a:t>
            </a:r>
            <a:r>
              <a:rPr lang="en-US" sz="1600" b="1" dirty="0"/>
              <a:t>and associated airspace are long term investments not easily extended</a:t>
            </a:r>
          </a:p>
          <a:p>
            <a:pPr lvl="2"/>
            <a:r>
              <a:rPr lang="en-US" sz="1600" b="1" dirty="0"/>
              <a:t>Over design is wasteful and increases maintenance costs</a:t>
            </a:r>
          </a:p>
          <a:p>
            <a:r>
              <a:rPr lang="en-US" sz="2000" dirty="0" smtClean="0"/>
              <a:t>Goal</a:t>
            </a:r>
            <a:r>
              <a:rPr lang="en-US" sz="2000" dirty="0"/>
              <a:t>: develop a streamlined methodology to assess runway length needs for general aviation airports, given their role, fleet mix, and aircraft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5">
                    <a:lumMod val="25000"/>
                  </a:schemeClr>
                </a:solidFill>
              </a:rPr>
              <a:t>Runway Length Assessment for GA </a:t>
            </a:r>
            <a:r>
              <a:rPr lang="en-US" sz="3100" dirty="0">
                <a:solidFill>
                  <a:schemeClr val="accent5">
                    <a:lumMod val="25000"/>
                  </a:schemeClr>
                </a:solidFill>
              </a:rPr>
              <a:t>A</a:t>
            </a:r>
            <a:r>
              <a:rPr lang="en-US" sz="3100" dirty="0" smtClean="0">
                <a:solidFill>
                  <a:schemeClr val="accent5">
                    <a:lumMod val="25000"/>
                  </a:schemeClr>
                </a:solidFill>
              </a:rPr>
              <a:t>irports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5" y="986052"/>
            <a:ext cx="8229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Scope:  Compile </a:t>
            </a:r>
            <a:r>
              <a:rPr lang="en-US" dirty="0"/>
              <a:t>various datasets into a common database for statistical analysis that would be used to inform a future revision to the Runway Length </a:t>
            </a:r>
            <a:r>
              <a:rPr lang="en-US" dirty="0" smtClean="0"/>
              <a:t>AC</a:t>
            </a:r>
          </a:p>
          <a:p>
            <a:pPr lvl="1"/>
            <a:r>
              <a:rPr lang="en-US" dirty="0" smtClean="0"/>
              <a:t>Datasets </a:t>
            </a:r>
            <a:r>
              <a:rPr lang="en-US" dirty="0"/>
              <a:t>would include: airport role via ASSET, IFR traffic from the traffic flow system (TFMSC), and aircraft performance </a:t>
            </a:r>
            <a:r>
              <a:rPr lang="en-US" dirty="0" smtClean="0"/>
              <a:t>(manuals, certification, radar tracks)  </a:t>
            </a:r>
          </a:p>
          <a:p>
            <a:pPr lvl="2"/>
            <a:r>
              <a:rPr lang="en-US" dirty="0" smtClean="0"/>
              <a:t>IFR </a:t>
            </a:r>
            <a:r>
              <a:rPr lang="en-US" dirty="0"/>
              <a:t>traffic is appropriate, since the more demanding aircraft such as jets and larger turboprops will usually be flying </a:t>
            </a:r>
            <a:r>
              <a:rPr lang="en-US" dirty="0" smtClean="0"/>
              <a:t>IFR</a:t>
            </a:r>
          </a:p>
          <a:p>
            <a:pPr lvl="1"/>
            <a:r>
              <a:rPr lang="en-US" dirty="0" smtClean="0"/>
              <a:t>Would </a:t>
            </a:r>
            <a:r>
              <a:rPr lang="en-US" dirty="0"/>
              <a:t>only need to assess the aircraft performance for predominant or demanding aircraft </a:t>
            </a:r>
            <a:r>
              <a:rPr lang="en-US" dirty="0" smtClean="0"/>
              <a:t>types</a:t>
            </a:r>
          </a:p>
          <a:p>
            <a:pPr lvl="1"/>
            <a:r>
              <a:rPr lang="en-US" dirty="0"/>
              <a:t>Once the data is compiled, trends in runway length use by airport role can be </a:t>
            </a:r>
            <a:r>
              <a:rPr lang="en-US" dirty="0" smtClean="0"/>
              <a:t>assessed </a:t>
            </a:r>
          </a:p>
          <a:p>
            <a:r>
              <a:rPr lang="en-US" dirty="0" smtClean="0"/>
              <a:t>Note</a:t>
            </a:r>
            <a:r>
              <a:rPr lang="en-US" dirty="0"/>
              <a:t>, the intent is not to develop a </a:t>
            </a:r>
            <a:r>
              <a:rPr lang="en-US" dirty="0" smtClean="0"/>
              <a:t>tool (at </a:t>
            </a:r>
            <a:r>
              <a:rPr lang="en-US" dirty="0"/>
              <a:t>least </a:t>
            </a:r>
            <a:r>
              <a:rPr lang="en-US" dirty="0" smtClean="0"/>
              <a:t>not yet)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35557"/>
            <a:ext cx="8472488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Integration of aircraft design codes (AAC/ADG) with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TFMSC Activity Data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AAS has added new design parameters to 150/5300-13; </a:t>
            </a:r>
          </a:p>
          <a:p>
            <a:pPr lvl="1"/>
            <a:r>
              <a:rPr lang="en-US" dirty="0" smtClean="0"/>
              <a:t>APP is developing new guidance on Critical Aircraft determinations (and documentation expectations)</a:t>
            </a:r>
          </a:p>
          <a:p>
            <a:pPr lvl="1"/>
            <a:r>
              <a:rPr lang="en-US" dirty="0" smtClean="0"/>
              <a:t>FAA no longer has any reliable reference materials for identifying dimensional and operational properties of aircraft for this purpose</a:t>
            </a:r>
          </a:p>
          <a:p>
            <a:pPr lvl="1"/>
            <a:r>
              <a:rPr lang="en-US" dirty="0" smtClean="0"/>
              <a:t>FAA field staff need an efficient tool for validating representations of sponsors and their </a:t>
            </a:r>
            <a:r>
              <a:rPr lang="en-US" dirty="0" smtClean="0"/>
              <a:t>consultants of design aircraft.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78889" y="6248400"/>
            <a:ext cx="1077276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16" y="303545"/>
            <a:ext cx="8472488" cy="6096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Integration of aircraft design codes (AAC/ADG) with TFMSC Activity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5" y="1252344"/>
            <a:ext cx="8050213" cy="48105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Scope:</a:t>
            </a:r>
          </a:p>
          <a:p>
            <a:pPr lvl="1"/>
            <a:r>
              <a:rPr lang="en-US" dirty="0" smtClean="0"/>
              <a:t>Use output from existing MITRE tasking to compile/publish database of aircraft type to design category</a:t>
            </a:r>
          </a:p>
          <a:p>
            <a:pPr lvl="1"/>
            <a:r>
              <a:rPr lang="en-US" dirty="0" smtClean="0"/>
              <a:t>Develop integrated report with Traffic Flow Management System Counts (TFMSC) to provide counts by design category/aircraft types</a:t>
            </a:r>
          </a:p>
          <a:p>
            <a:pPr lvl="2"/>
            <a:r>
              <a:rPr lang="en-US" dirty="0" smtClean="0"/>
              <a:t>Several options to develop tool</a:t>
            </a:r>
          </a:p>
          <a:p>
            <a:pPr lvl="2"/>
            <a:r>
              <a:rPr lang="en-US" dirty="0" smtClean="0"/>
              <a:t>Identify support to incorporate new aircraft, in future years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Assure facility design is compatible with current users.</a:t>
            </a:r>
          </a:p>
          <a:p>
            <a:pPr lvl="1"/>
            <a:r>
              <a:rPr lang="en-US" dirty="0" smtClean="0"/>
              <a:t>Reduce costs of this task in planning and design.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78889" y="6248400"/>
            <a:ext cx="1077276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Replacement for Runway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Exit Design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Integrated Model (REDIM)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Develop tool or spreadsheet that is compatible with current software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Methodology:</a:t>
            </a:r>
          </a:p>
          <a:p>
            <a:pPr marL="1314450" lvl="2" indent="-514350"/>
            <a:r>
              <a:rPr lang="en-US" dirty="0" smtClean="0"/>
              <a:t>Assess ASDE-X data to create exit probability curves for various aircraft based upon observed braking performance/deceleration</a:t>
            </a:r>
          </a:p>
          <a:p>
            <a:pPr marL="1314450" lvl="2" indent="-514350"/>
            <a:r>
              <a:rPr lang="en-US" dirty="0" smtClean="0"/>
              <a:t>And/or: update database for new aircraft models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Provide output needed for optimizing location of exit taxiways, as well as input for capacity simulation software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78889" y="6248400"/>
            <a:ext cx="1077276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Replacement for </a:t>
            </a:r>
            <a:r>
              <a:rPr lang="en-US" sz="3200" dirty="0" smtClean="0">
                <a:solidFill>
                  <a:schemeClr val="accent6"/>
                </a:solidFill>
              </a:rPr>
              <a:t>Runway Exit Design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Integrated Model (REDIM)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Lacking up-to-date comprehensive tool to </a:t>
            </a:r>
            <a:r>
              <a:rPr lang="en-US" dirty="0" smtClean="0"/>
              <a:t>support emerging </a:t>
            </a:r>
            <a:r>
              <a:rPr lang="en-US" dirty="0" smtClean="0"/>
              <a:t>analytical needs</a:t>
            </a:r>
          </a:p>
          <a:p>
            <a:pPr lvl="2"/>
            <a:r>
              <a:rPr lang="en-US" dirty="0" smtClean="0"/>
              <a:t>As an </a:t>
            </a:r>
            <a:r>
              <a:rPr lang="en-US" dirty="0" smtClean="0"/>
              <a:t>example: </a:t>
            </a:r>
            <a:r>
              <a:rPr lang="en-US" dirty="0" smtClean="0"/>
              <a:t>emphasis </a:t>
            </a:r>
            <a:r>
              <a:rPr lang="en-US" dirty="0" smtClean="0"/>
              <a:t>on eliminating complex taxiway geometry may alter runway occupancy times</a:t>
            </a:r>
          </a:p>
          <a:p>
            <a:pPr lvl="1"/>
            <a:r>
              <a:rPr lang="en-US" dirty="0" smtClean="0"/>
              <a:t>REDIM was a fast tool for estimating exit probabilities given taxiway exit locations and design speeds using manufacturer’s data.</a:t>
            </a:r>
          </a:p>
          <a:p>
            <a:pPr lvl="2"/>
            <a:r>
              <a:rPr lang="en-US" dirty="0" smtClean="0"/>
              <a:t>Not updated since early 1990’s</a:t>
            </a:r>
          </a:p>
          <a:p>
            <a:pPr lvl="2"/>
            <a:r>
              <a:rPr lang="en-US" dirty="0" smtClean="0"/>
              <a:t>Software no longer compatible</a:t>
            </a:r>
          </a:p>
          <a:p>
            <a:pPr lvl="2"/>
            <a:r>
              <a:rPr lang="en-US" dirty="0" smtClean="0"/>
              <a:t>Database out of date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78889" y="6248400"/>
            <a:ext cx="1077276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03" y="276249"/>
            <a:ext cx="8715375" cy="609600"/>
          </a:xfrm>
        </p:spPr>
        <p:txBody>
          <a:bodyPr/>
          <a:lstStyle/>
          <a:p>
            <a:r>
              <a:rPr lang="en-US" sz="3200" dirty="0" smtClean="0"/>
              <a:t>Application of Simulation in Taxiway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Problem: Application of new taxiway geometry standards may negatively impact operations on airfields with high traffic volumes.</a:t>
            </a:r>
          </a:p>
          <a:p>
            <a:r>
              <a:rPr lang="en-US" sz="2400" dirty="0" smtClean="0"/>
              <a:t>Questions/Issues:</a:t>
            </a:r>
          </a:p>
          <a:p>
            <a:pPr lvl="1"/>
            <a:r>
              <a:rPr lang="en-US" sz="2000" dirty="0" smtClean="0"/>
              <a:t>When is simulation would beneficial for evaluating taxiway improvements?</a:t>
            </a:r>
          </a:p>
          <a:p>
            <a:pPr lvl="1"/>
            <a:r>
              <a:rPr lang="en-US" sz="2000" dirty="0" smtClean="0"/>
              <a:t>What does it cost and how much time is required?</a:t>
            </a:r>
          </a:p>
          <a:p>
            <a:pPr lvl="1"/>
            <a:r>
              <a:rPr lang="en-US" sz="2000" dirty="0" smtClean="0"/>
              <a:t>Are there any useful metrics besides taxiiing distances and times for evaluating controller workload and risk of incursions?</a:t>
            </a:r>
          </a:p>
          <a:p>
            <a:pPr lvl="1"/>
            <a:r>
              <a:rPr lang="en-US" sz="2000" dirty="0" smtClean="0"/>
              <a:t>Scenario analysis vs. statistical reports.</a:t>
            </a:r>
          </a:p>
          <a:p>
            <a:pPr lvl="1"/>
            <a:r>
              <a:rPr lang="en-US" sz="2000" dirty="0" smtClean="0"/>
              <a:t>Pitfalls to avoid.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E09605-870E-4F75-92E7-FF8CC7AAD340}"/>
</file>

<file path=customXml/itemProps2.xml><?xml version="1.0" encoding="utf-8"?>
<ds:datastoreItem xmlns:ds="http://schemas.openxmlformats.org/officeDocument/2006/customXml" ds:itemID="{248D916E-9303-4A3A-BBCD-2D76179B4E12}"/>
</file>

<file path=customXml/itemProps3.xml><?xml version="1.0" encoding="utf-8"?>
<ds:datastoreItem xmlns:ds="http://schemas.openxmlformats.org/officeDocument/2006/customXml" ds:itemID="{16903A7A-9985-4A09-9AF8-5828F07E78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17350</TotalTime>
  <Words>1490</Words>
  <Application>Microsoft Office PowerPoint</Application>
  <PresentationFormat>On-screen Show (4:3)</PresentationFormat>
  <Paragraphs>199</Paragraphs>
  <Slides>24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1_Custom Design</vt:lpstr>
      <vt:lpstr>2_Custom Design</vt:lpstr>
      <vt:lpstr>Planning &amp; Environmental R&amp;D Projects</vt:lpstr>
      <vt:lpstr>PLANNING TOOLS- FY16 requests</vt:lpstr>
      <vt:lpstr>Runway Length Assessment</vt:lpstr>
      <vt:lpstr>Runway Length Assessment for GA Airports</vt:lpstr>
      <vt:lpstr>Integration of aircraft design codes (AAC/ADG) with TFMSC Activity Data</vt:lpstr>
      <vt:lpstr>Integration of aircraft design codes (AAC/ADG) with TFMSC Activity Data</vt:lpstr>
      <vt:lpstr>Replacement for Runway Exit Design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Integrated Model (REDIM)</vt:lpstr>
      <vt:lpstr>Replacement for Runway Exit Design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Integrated Model (REDIM)</vt:lpstr>
      <vt:lpstr>Application of Simulation in Taxiway Design</vt:lpstr>
      <vt:lpstr>FY17 and beyond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Emissions Screening Tool</vt:lpstr>
      <vt:lpstr>Air Emissions Screening Tool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Nicosia-Rusin, Ralph (FAA)</cp:lastModifiedBy>
  <cp:revision>255</cp:revision>
  <cp:lastPrinted>2015-03-19T18:00:03Z</cp:lastPrinted>
  <dcterms:created xsi:type="dcterms:W3CDTF">2005-01-28T20:32:53Z</dcterms:created>
  <dcterms:modified xsi:type="dcterms:W3CDTF">2015-03-31T11:17:51Z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