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  <p:sldMasterId id="2147483662" r:id="rId3"/>
    <p:sldMasterId id="2147483664" r:id="rId4"/>
  </p:sldMasterIdLst>
  <p:notesMasterIdLst>
    <p:notesMasterId r:id="rId24"/>
  </p:notesMasterIdLst>
  <p:handoutMasterIdLst>
    <p:handoutMasterId r:id="rId25"/>
  </p:handoutMasterIdLst>
  <p:sldIdLst>
    <p:sldId id="297" r:id="rId5"/>
    <p:sldId id="277" r:id="rId6"/>
    <p:sldId id="299" r:id="rId7"/>
    <p:sldId id="279" r:id="rId8"/>
    <p:sldId id="281" r:id="rId9"/>
    <p:sldId id="282" r:id="rId10"/>
    <p:sldId id="283" r:id="rId11"/>
    <p:sldId id="284" r:id="rId12"/>
    <p:sldId id="285" r:id="rId13"/>
    <p:sldId id="286" r:id="rId14"/>
    <p:sldId id="306" r:id="rId15"/>
    <p:sldId id="287" r:id="rId16"/>
    <p:sldId id="288" r:id="rId17"/>
    <p:sldId id="305" r:id="rId18"/>
    <p:sldId id="304" r:id="rId19"/>
    <p:sldId id="289" r:id="rId20"/>
    <p:sldId id="291" r:id="rId21"/>
    <p:sldId id="303" r:id="rId22"/>
    <p:sldId id="298" r:id="rId2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97"/>
            <p14:sldId id="277"/>
            <p14:sldId id="299"/>
            <p14:sldId id="279"/>
            <p14:sldId id="281"/>
            <p14:sldId id="282"/>
            <p14:sldId id="283"/>
            <p14:sldId id="284"/>
            <p14:sldId id="285"/>
            <p14:sldId id="286"/>
            <p14:sldId id="306"/>
            <p14:sldId id="287"/>
            <p14:sldId id="288"/>
            <p14:sldId id="305"/>
            <p14:sldId id="304"/>
            <p14:sldId id="289"/>
            <p14:sldId id="291"/>
            <p14:sldId id="303"/>
            <p14:sldId id="29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178" autoAdjust="0"/>
    <p:restoredTop sz="94717" autoAdjust="0"/>
  </p:normalViewPr>
  <p:slideViewPr>
    <p:cSldViewPr snapToGrid="0">
      <p:cViewPr varScale="1">
        <p:scale>
          <a:sx n="117" d="100"/>
          <a:sy n="117" d="100"/>
        </p:scale>
        <p:origin x="-2196" y="-10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CF - done</a:t>
            </a:r>
          </a:p>
        </p:txBody>
      </p:sp>
    </p:spTree>
    <p:extLst>
      <p:ext uri="{BB962C8B-B14F-4D97-AF65-F5344CB8AC3E}">
        <p14:creationId xmlns:p14="http://schemas.microsoft.com/office/powerpoint/2010/main" val="209332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3BB2DBF-8DFD-43B0-8EA8-B9D4B90DDF89}" type="slidenum">
              <a:rPr lang="en-US" sz="1100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sz="1100" smtClean="0">
              <a:solidFill>
                <a:srgbClr val="000000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0738" cy="3473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416426"/>
            <a:ext cx="5027025" cy="4164013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23" y="10411"/>
            <a:ext cx="476199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134369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108027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70886" y="3393862"/>
            <a:ext cx="405973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977852" y="177768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6997474" y="6097937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03/31/15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8889" y="6248400"/>
            <a:ext cx="10772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03/31/15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03/31/15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03/31/15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03/31/15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" name="Picture 6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Arial" charset="0"/>
                </a:rPr>
                <a:t>Administration</a:t>
              </a:r>
            </a:p>
          </p:txBody>
        </p:sp>
      </p:grpSp>
      <p:sp>
        <p:nvSpPr>
          <p:cNvPr id="340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29385612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3/31/15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Airport Safety R&amp;D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40791-6330-4871-8E77-9DAB05125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3771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03/31/15</a:t>
            </a:r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8889" y="6248400"/>
            <a:ext cx="10772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92289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03/31/15</a:t>
            </a:r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7110" y="6248400"/>
            <a:ext cx="104905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92289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450 V, AC Parallel Circuit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Pros</a:t>
            </a:r>
          </a:p>
          <a:p>
            <a:pPr lvl="0"/>
            <a:endParaRPr lang="en-US" smtClean="0"/>
          </a:p>
          <a:p>
            <a:pPr lvl="1"/>
            <a:r>
              <a:rPr lang="en-US" smtClean="0"/>
              <a:t>Safer due to low voltage rated cable</a:t>
            </a:r>
          </a:p>
          <a:p>
            <a:pPr lvl="1"/>
            <a:r>
              <a:rPr lang="en-US" smtClean="0"/>
              <a:t>Reliable due to low voltage to earth hence cables should last longer</a:t>
            </a:r>
          </a:p>
          <a:p>
            <a:pPr lvl="1"/>
            <a:r>
              <a:rPr lang="en-US" smtClean="0"/>
              <a:t>Good overall efficiency and power factor due to no isolation transformers</a:t>
            </a:r>
          </a:p>
          <a:p>
            <a:pPr lvl="1"/>
            <a:r>
              <a:rPr lang="en-US" smtClean="0"/>
              <a:t>Less expensive power source, cable and connectors</a:t>
            </a:r>
          </a:p>
          <a:p>
            <a:pPr lvl="1"/>
            <a:r>
              <a:rPr lang="en-US" smtClean="0"/>
              <a:t>Monitoring/Individual control is less complex and easy to implement</a:t>
            </a:r>
          </a:p>
          <a:p>
            <a:pPr lvl="1"/>
            <a:endParaRPr lang="en-US" smtClean="0"/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96EDD6E9-B023-4CD9-B14C-DEBD51DE3280}" type="slidenum">
              <a:rPr lang="en-US" sz="1200" b="1">
                <a:solidFill>
                  <a:srgbClr val="FFFFFF"/>
                </a:solidFill>
                <a:cs typeface="Arial" charset="0"/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030" name="Group 7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8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9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charset="0"/>
                </a:rPr>
                <a:t>Administration</a:t>
              </a:r>
            </a:p>
          </p:txBody>
        </p:sp>
      </p:grpSp>
      <p:sp>
        <p:nvSpPr>
          <p:cNvPr id="3399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mtClean="0">
                <a:solidFill>
                  <a:srgbClr val="FFFFFF"/>
                </a:solidFill>
                <a:latin typeface="Times New Roman" pitchFamily="18" charset="0"/>
              </a:rPr>
              <a:t>03/31/15</a:t>
            </a: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99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817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99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fld id="{DB479FAA-5C57-4246-AA21-668C57BA74C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>
    <p:random/>
  </p:transition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450 V, AC Parallel Circuit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Pros</a:t>
            </a:r>
          </a:p>
          <a:p>
            <a:pPr lvl="0"/>
            <a:endParaRPr lang="en-US" smtClean="0"/>
          </a:p>
          <a:p>
            <a:pPr lvl="1"/>
            <a:r>
              <a:rPr lang="en-US" smtClean="0"/>
              <a:t>Safer due to low voltage rated cable</a:t>
            </a:r>
          </a:p>
          <a:p>
            <a:pPr lvl="1"/>
            <a:r>
              <a:rPr lang="en-US" smtClean="0"/>
              <a:t>Reliable due to low voltage to earth hence cables should last longer</a:t>
            </a:r>
          </a:p>
          <a:p>
            <a:pPr lvl="1"/>
            <a:r>
              <a:rPr lang="en-US" smtClean="0"/>
              <a:t>Good overall efficiency and power factor due to no isolation transformers</a:t>
            </a:r>
          </a:p>
          <a:p>
            <a:pPr lvl="1"/>
            <a:r>
              <a:rPr lang="en-US" smtClean="0"/>
              <a:t>Less expensive power source, cable and connectors</a:t>
            </a:r>
          </a:p>
          <a:p>
            <a:pPr lvl="1"/>
            <a:r>
              <a:rPr lang="en-US" smtClean="0"/>
              <a:t>Monitoring/Individual control is less complex and easy to implement</a:t>
            </a:r>
          </a:p>
          <a:p>
            <a:pPr lvl="1"/>
            <a:endParaRPr lang="en-US" smtClean="0"/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96EDD6E9-B023-4CD9-B14C-DEBD51DE3280}" type="slidenum">
              <a:rPr lang="en-US" sz="1200" b="1">
                <a:solidFill>
                  <a:srgbClr val="FFFFFF"/>
                </a:solidFill>
                <a:cs typeface="Arial" charset="0"/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030" name="Group 7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8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9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charset="0"/>
                </a:rPr>
                <a:t>Administration</a:t>
              </a:r>
            </a:p>
          </p:txBody>
        </p:sp>
      </p:grpSp>
      <p:sp>
        <p:nvSpPr>
          <p:cNvPr id="3399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mtClean="0">
                <a:solidFill>
                  <a:srgbClr val="FFFFFF"/>
                </a:solidFill>
                <a:latin typeface="Times New Roman" pitchFamily="18" charset="0"/>
              </a:rPr>
              <a:t>3/31/15</a:t>
            </a: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99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817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Airport Safety R&amp;D</a:t>
            </a:r>
          </a:p>
        </p:txBody>
      </p:sp>
      <p:sp>
        <p:nvSpPr>
          <p:cNvPr id="3399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fld id="{DB479FAA-5C57-4246-AA21-668C57BA74C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hyperlink" Target="http://dx.doi.org/10.4231/R77D2S24" TargetMode="External"/><Relationship Id="rId4" Type="http://schemas.openxmlformats.org/officeDocument/2006/relationships/image" Target="cid:image001.png@01CFAC3C.4CAB175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" y="2057400"/>
            <a:ext cx="4983163" cy="1395413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Rumble Strip Project Update</a:t>
            </a:r>
            <a:endParaRPr lang="en-US" sz="32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159839"/>
            <a:ext cx="5625193" cy="170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541"/>
            <a:ext cx="8201025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 Site Visit to Purdue</a:t>
            </a:r>
            <a:b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(March 2015)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690689"/>
            <a:ext cx="8515350" cy="41227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FF0000"/>
                </a:solidFill>
              </a:rPr>
              <a:t>Assessed</a:t>
            </a:r>
            <a:r>
              <a:rPr lang="en-US" sz="1800" dirty="0"/>
              <a:t> impact of </a:t>
            </a:r>
            <a:r>
              <a:rPr lang="en-US" sz="1800" dirty="0">
                <a:solidFill>
                  <a:srgbClr val="FF0000"/>
                </a:solidFill>
              </a:rPr>
              <a:t>snow plow operation </a:t>
            </a:r>
            <a:r>
              <a:rPr lang="en-US" sz="1800" dirty="0"/>
              <a:t>on vertical edge saw cut rumble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Participation in Aviation Track of Purdue Road School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7"/>
          <a:stretch/>
        </p:blipFill>
        <p:spPr>
          <a:xfrm>
            <a:off x="363309" y="2964570"/>
            <a:ext cx="4204070" cy="2916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360" t="15449" r="-252" b="16708"/>
          <a:stretch/>
        </p:blipFill>
        <p:spPr>
          <a:xfrm>
            <a:off x="4677615" y="2965651"/>
            <a:ext cx="3947953" cy="29158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461" y="401638"/>
            <a:ext cx="8472488" cy="6096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</a:t>
            </a: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Purdue </a:t>
            </a:r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School Transportation and Expo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714500"/>
            <a:ext cx="8050213" cy="41846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In it’s </a:t>
            </a:r>
            <a:r>
              <a:rPr lang="en-US" sz="1800" dirty="0" smtClean="0">
                <a:solidFill>
                  <a:srgbClr val="FF0000"/>
                </a:solidFill>
              </a:rPr>
              <a:t>100</a:t>
            </a:r>
            <a:r>
              <a:rPr lang="en-US" sz="180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dirty="0" smtClean="0">
                <a:solidFill>
                  <a:srgbClr val="FF0000"/>
                </a:solidFill>
              </a:rPr>
              <a:t> year</a:t>
            </a:r>
            <a:r>
              <a:rPr lang="en-US" sz="1800" dirty="0" smtClean="0"/>
              <a:t>, Purdue </a:t>
            </a:r>
            <a:r>
              <a:rPr lang="en-US" sz="1800" dirty="0"/>
              <a:t>Road </a:t>
            </a:r>
            <a:r>
              <a:rPr lang="en-US" sz="1800" dirty="0" smtClean="0"/>
              <a:t>School attracts </a:t>
            </a:r>
            <a:r>
              <a:rPr lang="en-US" sz="1800" dirty="0"/>
              <a:t>over 2,000 Indiana local and state officials, consultants, and suppliers each year. </a:t>
            </a:r>
            <a:r>
              <a:rPr lang="en-US" sz="1800" dirty="0">
                <a:solidFill>
                  <a:srgbClr val="FF0000"/>
                </a:solidFill>
              </a:rPr>
              <a:t>Important updates on pertinent transportation issues</a:t>
            </a:r>
            <a:r>
              <a:rPr lang="en-US" sz="1800" dirty="0"/>
              <a:t>, as well as sessions on topics of general interest, are provided in the two-day conference.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Road </a:t>
            </a:r>
            <a:r>
              <a:rPr lang="en-US" sz="1800" dirty="0"/>
              <a:t>School also hosts regional meetings of several affiliated professional groups, such as the County Surveyors Association and the Indiana Chapter of the Institute of Transportation Engineers</a:t>
            </a:r>
            <a:r>
              <a:rPr lang="en-US" sz="18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FF0000"/>
                </a:solidFill>
              </a:rPr>
              <a:t>Heated pavement project update </a:t>
            </a:r>
            <a:r>
              <a:rPr lang="en-US" sz="1800" dirty="0" smtClean="0"/>
              <a:t>was presented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1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6" y="3219810"/>
            <a:ext cx="3655753" cy="2741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/>
          <a:stretch/>
        </p:blipFill>
        <p:spPr>
          <a:xfrm>
            <a:off x="4972050" y="3244889"/>
            <a:ext cx="3770740" cy="2716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8" y="186011"/>
            <a:ext cx="3879008" cy="2909256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4805071" y="0"/>
            <a:ext cx="3805847" cy="1618248"/>
          </a:xfrm>
          <a:prstGeom prst="wedgeRectCallout">
            <a:avLst>
              <a:gd name="adj1" fmla="val -6401"/>
              <a:gd name="adj2" fmla="val 223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rgbClr val="FF0000"/>
                </a:solidFill>
              </a:rPr>
              <a:t>Modest edge damage </a:t>
            </a:r>
            <a:r>
              <a:rPr lang="en-US" sz="1800" b="1" dirty="0" smtClean="0">
                <a:solidFill>
                  <a:schemeClr val="tx1"/>
                </a:solidFill>
              </a:rPr>
              <a:t>on vertical edge.  </a:t>
            </a:r>
            <a:r>
              <a:rPr lang="en-US" sz="1800" b="1" dirty="0" smtClean="0">
                <a:solidFill>
                  <a:srgbClr val="FF0000"/>
                </a:solidFill>
              </a:rPr>
              <a:t>Improved 2015 installation will use beveled edge </a:t>
            </a:r>
            <a:r>
              <a:rPr lang="en-US" sz="1800" b="1" dirty="0" smtClean="0">
                <a:solidFill>
                  <a:schemeClr val="tx1"/>
                </a:solidFill>
              </a:rPr>
              <a:t>so rumble is </a:t>
            </a:r>
            <a:r>
              <a:rPr lang="en-US" sz="1800" b="1" dirty="0" smtClean="0">
                <a:solidFill>
                  <a:srgbClr val="FF0000"/>
                </a:solidFill>
              </a:rPr>
              <a:t>trapezoidal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(photos later in PPT) 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128" y="5961625"/>
            <a:ext cx="347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Purdue Test Bed at KLAF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March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2015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49" y="5717721"/>
            <a:ext cx="1737360" cy="457200"/>
          </a:xfrm>
        </p:spPr>
        <p:txBody>
          <a:bodyPr/>
          <a:lstStyle/>
          <a:p>
            <a:r>
              <a:rPr lang="en-US" dirty="0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55674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 Ops Considerations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800"/>
            <a:ext cx="7886700" cy="48561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FF0000"/>
                </a:solidFill>
              </a:rPr>
              <a:t>Experience with roadway applications </a:t>
            </a:r>
            <a:r>
              <a:rPr lang="en-US" sz="1800" dirty="0" smtClean="0"/>
              <a:t>demonstrate </a:t>
            </a:r>
            <a:r>
              <a:rPr lang="en-US" sz="1800" dirty="0">
                <a:solidFill>
                  <a:srgbClr val="FF0000"/>
                </a:solidFill>
              </a:rPr>
              <a:t>v</a:t>
            </a:r>
            <a:r>
              <a:rPr lang="en-US" sz="1800" dirty="0" smtClean="0">
                <a:solidFill>
                  <a:srgbClr val="FF0000"/>
                </a:solidFill>
              </a:rPr>
              <a:t>iability of epoxy raised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rgbClr val="FF0000"/>
                </a:solidFill>
              </a:rPr>
              <a:t>saw cut rumble strips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FF0000"/>
                </a:solidFill>
              </a:rPr>
              <a:t>Aviation groove studies </a:t>
            </a:r>
            <a:r>
              <a:rPr lang="en-US" sz="1800" dirty="0" smtClean="0"/>
              <a:t>suggest </a:t>
            </a:r>
            <a:r>
              <a:rPr lang="en-US" sz="1800" dirty="0" smtClean="0">
                <a:solidFill>
                  <a:srgbClr val="FF0000"/>
                </a:solidFill>
              </a:rPr>
              <a:t>trapezoidal cut preferable </a:t>
            </a:r>
            <a:r>
              <a:rPr lang="en-US" sz="1800" dirty="0" smtClean="0"/>
              <a:t>to square cut for saw cut rumble strips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FF0000"/>
                </a:solidFill>
              </a:rPr>
              <a:t>Preformed raised rumble strips</a:t>
            </a:r>
            <a:r>
              <a:rPr lang="en-US" sz="1800" dirty="0" smtClean="0"/>
              <a:t> may be appropriate in </a:t>
            </a:r>
            <a:r>
              <a:rPr lang="en-US" sz="1800" dirty="0" smtClean="0">
                <a:solidFill>
                  <a:srgbClr val="FF0000"/>
                </a:solidFill>
              </a:rPr>
              <a:t>temperate climates</a:t>
            </a:r>
            <a:r>
              <a:rPr lang="en-US" sz="1800" dirty="0" smtClean="0"/>
              <a:t> that do not require snow removal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76" y="3289238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96" y="3289238"/>
            <a:ext cx="3657600" cy="27432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803" y="2769280"/>
            <a:ext cx="8472488" cy="6096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0066FF"/>
                </a:solidFill>
              </a:rPr>
              <a:t>FY16</a:t>
            </a:r>
            <a:endParaRPr lang="en-US" sz="4400" dirty="0">
              <a:solidFill>
                <a:srgbClr val="0066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</a:t>
            </a:r>
            <a:endParaRPr lang="en-US" sz="32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Conduct additional field testing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Test Thermoplastic elevated strip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Select candidates a “most feasible” for Phase III - final field testing.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Thermoplastic Rumble Strip</a:t>
            </a:r>
            <a:r>
              <a:rPr lang="en-US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www.trafficlinesinc.com/pictures/rumble_strip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0" y="1833308"/>
            <a:ext cx="8768443" cy="41266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28649" y="1333179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/>
              <a:t>3 layers of 125 mil thermoplastic</a:t>
            </a:r>
            <a:endParaRPr lang="en-US" sz="18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442459"/>
            <a:ext cx="8472488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Photo:   Approximate Location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</a:t>
            </a:r>
            <a:r>
              <a:rPr lang="en-US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Rumble Strip Test Bed</a:t>
            </a:r>
            <a:b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(To Be Constructed Late Spring 2015)</a:t>
            </a:r>
            <a:endParaRPr lang="en-US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" y="2029621"/>
            <a:ext cx="4825092" cy="28575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76158" y="2029621"/>
            <a:ext cx="396784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/>
              <a:t>a: Existing saw cut </a:t>
            </a:r>
            <a:r>
              <a:rPr lang="en-US" sz="1600" b="1" dirty="0" smtClean="0"/>
              <a:t>rumble strips 	(Square groove)</a:t>
            </a:r>
            <a:endParaRPr lang="en-US" sz="1600" b="1" dirty="0"/>
          </a:p>
          <a:p>
            <a:pPr>
              <a:buNone/>
            </a:pPr>
            <a:r>
              <a:rPr lang="en-US" sz="1600" b="1" dirty="0" smtClean="0"/>
              <a:t>b</a:t>
            </a:r>
            <a:r>
              <a:rPr lang="en-US" sz="1600" b="1" dirty="0"/>
              <a:t>: </a:t>
            </a:r>
            <a:r>
              <a:rPr lang="en-US" sz="1600" b="1" dirty="0" smtClean="0"/>
              <a:t>New </a:t>
            </a:r>
            <a:r>
              <a:rPr lang="en-US" sz="1600" b="1" dirty="0"/>
              <a:t>saw cut rumble </a:t>
            </a:r>
            <a:r>
              <a:rPr lang="en-US" sz="1600" b="1" dirty="0" smtClean="0"/>
              <a:t>strips </a:t>
            </a:r>
            <a:r>
              <a:rPr lang="en-US" sz="1600" b="1" dirty="0"/>
              <a:t>with </a:t>
            </a:r>
            <a:r>
              <a:rPr lang="en-US" sz="1600" b="1" dirty="0" smtClean="0"/>
              <a:t>45 degree bevel </a:t>
            </a:r>
            <a:r>
              <a:rPr lang="en-US" sz="1600" b="1" dirty="0"/>
              <a:t>(replace yellow </a:t>
            </a:r>
            <a:r>
              <a:rPr lang="en-US" sz="1600" b="1" dirty="0" smtClean="0"/>
              <a:t>raised</a:t>
            </a:r>
            <a:r>
              <a:rPr lang="en-US" sz="1600" b="1" dirty="0"/>
              <a:t>) </a:t>
            </a:r>
            <a:r>
              <a:rPr lang="en-US" sz="1600" b="1" dirty="0" smtClean="0"/>
              <a:t>	(</a:t>
            </a:r>
            <a:r>
              <a:rPr lang="en-US" sz="1600" b="1" dirty="0"/>
              <a:t>T</a:t>
            </a:r>
            <a:r>
              <a:rPr lang="en-US" sz="1600" b="1" dirty="0" smtClean="0"/>
              <a:t>rapezoidal groove)</a:t>
            </a:r>
          </a:p>
          <a:p>
            <a:pPr>
              <a:buNone/>
            </a:pPr>
            <a:r>
              <a:rPr lang="en-US" sz="1600" b="1" dirty="0" smtClean="0"/>
              <a:t>c</a:t>
            </a:r>
            <a:r>
              <a:rPr lang="en-US" sz="1600" b="1" dirty="0"/>
              <a:t>: New thermoplastic </a:t>
            </a:r>
            <a:r>
              <a:rPr lang="en-US" sz="1600" b="1" dirty="0" smtClean="0"/>
              <a:t>raised </a:t>
            </a:r>
            <a:r>
              <a:rPr lang="en-US" sz="1600" b="1" dirty="0"/>
              <a:t>rumble </a:t>
            </a:r>
            <a:r>
              <a:rPr lang="en-US" sz="1600" b="1" dirty="0" smtClean="0"/>
              <a:t>strips</a:t>
            </a:r>
          </a:p>
          <a:p>
            <a:pPr>
              <a:buNone/>
            </a:pP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d: Portable rumble strips </a:t>
            </a:r>
            <a:r>
              <a:rPr lang="en-US" sz="1600" b="1" dirty="0" smtClean="0"/>
              <a:t>(can be easily relocated)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630" y="488712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/>
              <a:t>(not to scale)</a:t>
            </a:r>
            <a:endParaRPr lang="en-US" sz="1800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III - Field Testing</a:t>
            </a:r>
            <a:endParaRPr lang="en-US" sz="32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Install strips in recommended location at GA airport(s) for ~one year validation test.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Publish Technical note on findings 6/30/16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3200" b="1">
              <a:solidFill>
                <a:srgbClr val="3333FF"/>
              </a:solidFill>
              <a:cs typeface="Arial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42938" y="1069975"/>
            <a:ext cx="800100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2000" b="1">
                <a:solidFill>
                  <a:srgbClr val="008000"/>
                </a:solidFill>
                <a:cs typeface="Arial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4000" b="1">
                <a:solidFill>
                  <a:srgbClr val="008000"/>
                </a:solidFill>
                <a:cs typeface="Arial" charset="0"/>
              </a:rPr>
              <a:t>Questions/Comments?</a:t>
            </a:r>
            <a:endParaRPr lang="en-US" sz="40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3/31/15</a:t>
            </a:r>
            <a:endParaRPr lang="en-US" sz="14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78" y="3791520"/>
            <a:ext cx="8980714" cy="223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Motivation</a:t>
            </a:r>
            <a:endParaRPr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4110014" y="3502950"/>
            <a:ext cx="1403131" cy="923328"/>
          </a:xfrm>
          <a:prstGeom prst="wedgeRectCallout">
            <a:avLst>
              <a:gd name="adj1" fmla="val 63437"/>
              <a:gd name="adj2" fmla="val 169826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Enhanced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Taxiway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Centerline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1108091" y="5623287"/>
            <a:ext cx="1403131" cy="369330"/>
          </a:xfrm>
          <a:prstGeom prst="wedgeRectCallout">
            <a:avLst>
              <a:gd name="adj1" fmla="val 80290"/>
              <a:gd name="adj2" fmla="val -99710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“Hold Short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“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3338" y="236490"/>
            <a:ext cx="3190662" cy="33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67"/>
          <p:cNvSpPr>
            <a:spLocks noGrp="1"/>
          </p:cNvSpPr>
          <p:nvPr>
            <p:ph type="body" idx="1"/>
          </p:nvPr>
        </p:nvSpPr>
        <p:spPr>
          <a:xfrm>
            <a:off x="362604" y="1395242"/>
            <a:ext cx="5297214" cy="26091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  <a:defRPr sz="1800"/>
            </a:pPr>
            <a:r>
              <a:rPr lang="en-US" sz="1800" dirty="0" smtClean="0"/>
              <a:t>Reduce runway incursions</a:t>
            </a:r>
          </a:p>
          <a:p>
            <a:pPr marL="0" indent="0">
              <a:buNone/>
              <a:defRPr sz="1800"/>
            </a:pPr>
            <a:r>
              <a:rPr lang="en-US" sz="1800" dirty="0" smtClean="0"/>
              <a:t>Runway incursion per </a:t>
            </a:r>
            <a:r>
              <a:rPr sz="1800" dirty="0" smtClean="0"/>
              <a:t>FAA</a:t>
            </a:r>
            <a:r>
              <a:rPr sz="1800" dirty="0"/>
              <a:t>: “Any occurrence at an aerodrome involving the incorrect presence of an aircraft, vehicle or person on the protected area of a surface designated for the landing and take off of aircraft</a:t>
            </a:r>
            <a:r>
              <a:rPr sz="1800" dirty="0" smtClean="0"/>
              <a:t>”</a:t>
            </a:r>
            <a:endParaRPr sz="1800" dirty="0"/>
          </a:p>
        </p:txBody>
      </p:sp>
      <p:sp>
        <p:nvSpPr>
          <p:cNvPr id="9" name="Rectangular Callout 8"/>
          <p:cNvSpPr/>
          <p:nvPr/>
        </p:nvSpPr>
        <p:spPr>
          <a:xfrm>
            <a:off x="6247828" y="3099496"/>
            <a:ext cx="2198350" cy="646329"/>
          </a:xfrm>
          <a:prstGeom prst="wedgeRectCallout">
            <a:avLst>
              <a:gd name="adj1" fmla="val 74383"/>
              <a:gd name="adj2" fmla="val 348532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Candidate Location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for Rumble Strips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024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Utilizing a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Excellence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95300" y="762000"/>
            <a:ext cx="8050213" cy="5137150"/>
          </a:xfrm>
        </p:spPr>
        <p:txBody>
          <a:bodyPr/>
          <a:lstStyle/>
          <a:p>
            <a:pPr>
              <a:buClr>
                <a:srgbClr val="009900"/>
              </a:buClr>
              <a:buFont typeface="Wingdings" pitchFamily="2" charset="2"/>
              <a:buChar char="Q"/>
            </a:pPr>
            <a:endParaRPr lang="en-US" sz="1000" dirty="0" smtClean="0">
              <a:solidFill>
                <a:srgbClr val="009900"/>
              </a:solidFill>
            </a:endParaRPr>
          </a:p>
          <a:p>
            <a:pPr marL="457200" lvl="1" indent="0" algn="ctr">
              <a:buClr>
                <a:srgbClr val="009900"/>
              </a:buClr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marL="457200" lvl="1" indent="0" algn="ctr">
              <a:buClr>
                <a:srgbClr val="009900"/>
              </a:buCl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PEGASAS</a:t>
            </a:r>
          </a:p>
          <a:p>
            <a:pPr marL="457200" lvl="1" indent="0" algn="ctr">
              <a:buClr>
                <a:srgbClr val="009900"/>
              </a:buClr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009900"/>
                </a:solidFill>
              </a:rPr>
              <a:t>artnership to </a:t>
            </a:r>
            <a:r>
              <a:rPr lang="en-US" u="sng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009900"/>
                </a:solidFill>
              </a:rPr>
              <a:t>nhance </a:t>
            </a:r>
            <a:r>
              <a:rPr lang="en-US" u="sng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009900"/>
                </a:solidFill>
              </a:rPr>
              <a:t>eneral </a:t>
            </a:r>
            <a:r>
              <a:rPr lang="en-US" u="sng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009900"/>
                </a:solidFill>
              </a:rPr>
              <a:t>viation </a:t>
            </a:r>
            <a:r>
              <a:rPr lang="en-US" u="sng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009900"/>
                </a:solidFill>
              </a:rPr>
              <a:t>afety, </a:t>
            </a:r>
            <a:r>
              <a:rPr lang="en-US" u="sng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009900"/>
                </a:solidFill>
              </a:rPr>
              <a:t>ccessibility and </a:t>
            </a:r>
            <a:r>
              <a:rPr lang="en-US" u="sng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009900"/>
                </a:solidFill>
              </a:rPr>
              <a:t>ustainability</a:t>
            </a:r>
            <a:r>
              <a:rPr lang="en-US" dirty="0">
                <a:solidFill>
                  <a:srgbClr val="009900"/>
                </a:solidFill>
              </a:rPr>
              <a:t/>
            </a:r>
            <a:br>
              <a:rPr lang="en-US" dirty="0">
                <a:solidFill>
                  <a:srgbClr val="009900"/>
                </a:solidFill>
              </a:rPr>
            </a:br>
            <a:endParaRPr lang="en-US" dirty="0" smtClean="0"/>
          </a:p>
        </p:txBody>
      </p:sp>
      <p:sp>
        <p:nvSpPr>
          <p:cNvPr id="922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819400" y="6381750"/>
            <a:ext cx="28956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Airport Safety R&amp;D</a:t>
            </a:r>
          </a:p>
        </p:txBody>
      </p:sp>
      <p:sp>
        <p:nvSpPr>
          <p:cNvPr id="9222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381000" y="6381750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03/31/15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Highlights 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46868"/>
            <a:ext cx="8050213" cy="4557939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March 2014: Dialog with Prof. Bullock and Hubbard at Purdue to develop proposal to investigate use of Rumble Strips</a:t>
            </a:r>
          </a:p>
          <a:p>
            <a:endParaRPr lang="en-US" sz="1000" dirty="0" smtClean="0"/>
          </a:p>
          <a:p>
            <a:r>
              <a:rPr lang="en-US" sz="2600" dirty="0" smtClean="0"/>
              <a:t>June 3, 2014:  Kickoff meeting at PEGASAS meeting</a:t>
            </a:r>
          </a:p>
          <a:p>
            <a:endParaRPr lang="en-US" sz="1000" dirty="0" smtClean="0"/>
          </a:p>
          <a:p>
            <a:r>
              <a:rPr lang="en-US" sz="2600" dirty="0" smtClean="0"/>
              <a:t>June 25, 2014: Raised Rumble installed at KLAF</a:t>
            </a:r>
          </a:p>
          <a:p>
            <a:endParaRPr lang="en-US" sz="1000" dirty="0" smtClean="0"/>
          </a:p>
          <a:p>
            <a:r>
              <a:rPr lang="en-US" sz="2600" dirty="0" smtClean="0"/>
              <a:t>July 16, 2014: Saw Cut Rumble installed at KLAF</a:t>
            </a:r>
          </a:p>
          <a:p>
            <a:endParaRPr lang="en-US" sz="1100" dirty="0" smtClean="0"/>
          </a:p>
          <a:p>
            <a:r>
              <a:rPr lang="en-US" sz="2600" dirty="0" smtClean="0"/>
              <a:t>Summer/Fall 2014: Testing</a:t>
            </a:r>
          </a:p>
          <a:p>
            <a:endParaRPr lang="en-US" sz="1100" dirty="0" smtClean="0"/>
          </a:p>
          <a:p>
            <a:r>
              <a:rPr lang="en-US" sz="2600" dirty="0" smtClean="0">
                <a:solidFill>
                  <a:srgbClr val="FF0000"/>
                </a:solidFill>
              </a:rPr>
              <a:t>Nov 2014: Interim Report submitted confirming feasibility</a:t>
            </a:r>
          </a:p>
          <a:p>
            <a:endParaRPr lang="en-US" sz="1300" dirty="0" smtClean="0"/>
          </a:p>
          <a:p>
            <a:r>
              <a:rPr lang="en-US" sz="2600" dirty="0" smtClean="0"/>
              <a:t>Dec 2014: Phase II scope approved for </a:t>
            </a:r>
            <a:r>
              <a:rPr lang="en-US" sz="2600" dirty="0"/>
              <a:t>additional research </a:t>
            </a:r>
            <a:r>
              <a:rPr lang="en-US" sz="2600" dirty="0" smtClean="0"/>
              <a:t>evaluating </a:t>
            </a:r>
            <a:r>
              <a:rPr lang="en-US" sz="2600" dirty="0"/>
              <a:t>winter weather performance and set back </a:t>
            </a:r>
            <a:r>
              <a:rPr lang="en-US" sz="2600" dirty="0" smtClean="0"/>
              <a:t>locations</a:t>
            </a:r>
          </a:p>
          <a:p>
            <a:endParaRPr lang="en-US" sz="1300" dirty="0" smtClean="0"/>
          </a:p>
          <a:p>
            <a:r>
              <a:rPr lang="en-US" sz="2600" dirty="0" smtClean="0"/>
              <a:t>January 2015: Positive reception by aviation community at Transportation Research Board (TRB)</a:t>
            </a:r>
          </a:p>
          <a:p>
            <a:endParaRPr lang="en-US" sz="1300" dirty="0" smtClean="0"/>
          </a:p>
          <a:p>
            <a:r>
              <a:rPr lang="en-US" sz="2600" dirty="0" smtClean="0"/>
              <a:t>February 2015: Inquiry from Edwards Air Force Base regarding project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73447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Engagement</a:t>
            </a:r>
            <a:b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Purdue Team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453" y="1945643"/>
            <a:ext cx="2743200" cy="17012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08" y="3946358"/>
            <a:ext cx="7672712" cy="3066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289" y="0"/>
            <a:ext cx="3985711" cy="2841721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7624904" y="5197642"/>
            <a:ext cx="1338622" cy="676370"/>
          </a:xfrm>
          <a:prstGeom prst="wedgeRectCallout">
            <a:avLst>
              <a:gd name="adj1" fmla="val -79255"/>
              <a:gd name="adj2" fmla="val 2514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800" b="1" dirty="0" smtClean="0"/>
              <a:t>Raised Rumble</a:t>
            </a:r>
            <a:endParaRPr lang="en-US" sz="1800" b="1" dirty="0"/>
          </a:p>
        </p:txBody>
      </p:sp>
      <p:sp>
        <p:nvSpPr>
          <p:cNvPr id="12" name="Rectangular Callout 11"/>
          <p:cNvSpPr/>
          <p:nvPr/>
        </p:nvSpPr>
        <p:spPr>
          <a:xfrm>
            <a:off x="7624904" y="6124074"/>
            <a:ext cx="1338622" cy="676370"/>
          </a:xfrm>
          <a:prstGeom prst="wedgeRectCallout">
            <a:avLst>
              <a:gd name="adj1" fmla="val -153856"/>
              <a:gd name="adj2" fmla="val 735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800" b="1" dirty="0" smtClean="0"/>
              <a:t>Saw Cut Rumble</a:t>
            </a:r>
            <a:endParaRPr lang="en-US" sz="18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34" y="251619"/>
            <a:ext cx="6726138" cy="197369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 Plots for Cirrus </a:t>
            </a:r>
            <a:b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SR-20 Over Saw Cut and Raised Rumble Strips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0" b="-1"/>
          <a:stretch/>
        </p:blipFill>
        <p:spPr bwMode="auto">
          <a:xfrm>
            <a:off x="0" y="2819857"/>
            <a:ext cx="4122599" cy="21023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id:image001.png@01CFAC3C.4CAB175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128" y="251619"/>
            <a:ext cx="155257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78315" y="1804194"/>
            <a:ext cx="2092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QR code for video of test at 15 </a:t>
            </a:r>
            <a:r>
              <a:rPr lang="en-US" sz="1600" dirty="0" err="1"/>
              <a:t>kts</a:t>
            </a:r>
            <a:r>
              <a:rPr lang="en-US" sz="1600" dirty="0"/>
              <a:t> (15</a:t>
            </a:r>
            <a:r>
              <a:rPr lang="en-US" sz="1600" dirty="0" smtClean="0"/>
              <a:t>)</a:t>
            </a:r>
          </a:p>
          <a:p>
            <a:pPr algn="ctr"/>
            <a:r>
              <a:rPr lang="en-US" sz="1400" u="sng" dirty="0">
                <a:hlinkClick r:id="rId5"/>
              </a:rPr>
              <a:t>http://</a:t>
            </a:r>
            <a:r>
              <a:rPr lang="en-US" sz="1400" u="sng" dirty="0" smtClean="0">
                <a:hlinkClick r:id="rId5"/>
              </a:rPr>
              <a:t>dx.doi.org/10.4231/R77D2S24</a:t>
            </a:r>
            <a:endParaRPr lang="en-US" sz="1400" u="sng" dirty="0" smtClean="0"/>
          </a:p>
        </p:txBody>
      </p:sp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72" y="2819857"/>
            <a:ext cx="2933300" cy="2063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039" y="5478302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/>
              <a:t>Aircraft </a:t>
            </a:r>
            <a:r>
              <a:rPr lang="en-US" sz="1800" b="1" dirty="0" smtClean="0"/>
              <a:t>taxing over rumble strips at 15 knots</a:t>
            </a:r>
            <a:endParaRPr lang="en-US" sz="1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636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2014 Findings Presented at Transportation Research Board</a:t>
            </a:r>
            <a:b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Washington DC (January 2015)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2825" y="2654516"/>
            <a:ext cx="5591175" cy="4181475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140117" y="1786944"/>
            <a:ext cx="3007895" cy="2039100"/>
          </a:xfrm>
          <a:prstGeom prst="wedgeRectCallout">
            <a:avLst>
              <a:gd name="adj1" fmla="val 124767"/>
              <a:gd name="adj2" fmla="val 47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74" y="1880940"/>
            <a:ext cx="2641628" cy="18697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Team Provides Support for </a:t>
            </a:r>
            <a:b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Andrews AFB Inquiry (February 2015)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9" y="1306969"/>
            <a:ext cx="7886700" cy="49006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Rumble strips planned for installation on </a:t>
            </a:r>
            <a:r>
              <a:rPr lang="en-US" sz="2000" dirty="0" smtClean="0">
                <a:solidFill>
                  <a:srgbClr val="FF0000"/>
                </a:solidFill>
              </a:rPr>
              <a:t>ground vehicle road</a:t>
            </a:r>
            <a:r>
              <a:rPr lang="en-US" sz="2000" dirty="0" smtClean="0"/>
              <a:t> at Edwards AFB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1" dirty="0" smtClean="0"/>
              <a:t>Thane Lundberg contacted research team on February 3, 2015 for additional </a:t>
            </a:r>
            <a:r>
              <a:rPr lang="en-US" sz="1900" b="1" dirty="0" smtClean="0">
                <a:solidFill>
                  <a:srgbClr val="FF0000"/>
                </a:solidFill>
              </a:rPr>
              <a:t>information on aviation rumble strip </a:t>
            </a:r>
            <a:r>
              <a:rPr lang="en-US" sz="1900" b="1" dirty="0" smtClean="0"/>
              <a:t>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b="1" dirty="0" smtClean="0"/>
              <a:t>Information was presented to AFB personnel and decision was made to </a:t>
            </a:r>
            <a:r>
              <a:rPr lang="en-US" sz="1900" b="1" dirty="0" smtClean="0">
                <a:solidFill>
                  <a:srgbClr val="FF0000"/>
                </a:solidFill>
              </a:rPr>
              <a:t>proceed with rumble strip installation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5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Grooved rumble strips </a:t>
            </a:r>
            <a:r>
              <a:rPr lang="en-US" sz="2000" dirty="0" smtClean="0"/>
              <a:t>successfully installed at critical intersections </a:t>
            </a:r>
            <a:r>
              <a:rPr lang="en-US" sz="2000" dirty="0" smtClean="0">
                <a:solidFill>
                  <a:srgbClr val="FF0000"/>
                </a:solidFill>
              </a:rPr>
              <a:t>on ground vehicle roads</a:t>
            </a:r>
            <a:r>
              <a:rPr lang="en-US" sz="2000" dirty="0" smtClean="0"/>
              <a:t> at Denver International Airport in 2007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</a:rPr>
              <a:t>No ground vehicle incursions </a:t>
            </a:r>
            <a:r>
              <a:rPr lang="en-US" sz="1800" b="1" dirty="0" smtClean="0"/>
              <a:t>have occurred </a:t>
            </a:r>
            <a:r>
              <a:rPr lang="en-US" sz="1800" b="1" dirty="0" smtClean="0">
                <a:solidFill>
                  <a:srgbClr val="FF0000"/>
                </a:solidFill>
              </a:rPr>
              <a:t>since installation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Other changes included revamping driver-training </a:t>
            </a:r>
            <a:r>
              <a:rPr lang="en-US" sz="1800" b="1" dirty="0"/>
              <a:t>program </a:t>
            </a:r>
            <a:r>
              <a:rPr lang="en-US" sz="1800" b="1" dirty="0" smtClean="0"/>
              <a:t>and colorful </a:t>
            </a:r>
            <a:r>
              <a:rPr lang="en-US" sz="1800" b="1" dirty="0"/>
              <a:t>warning signs to intersections where roads for airport vehicles cross or enter taxiways and </a:t>
            </a:r>
            <a:r>
              <a:rPr lang="en-US" sz="1800" b="1" dirty="0" smtClean="0"/>
              <a:t>runways</a:t>
            </a:r>
            <a:endParaRPr lang="en-US" sz="1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2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35" y="316365"/>
            <a:ext cx="7886700" cy="77787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3200" b="1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Interim Report </a:t>
            </a: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Rumble Strip Placement at GA Airports (February 2015)</a:t>
            </a:r>
            <a:endParaRPr lang="en-US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600199"/>
            <a:ext cx="8477250" cy="4195763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FF0000"/>
                </a:solidFill>
              </a:rPr>
              <a:t>Utilized data </a:t>
            </a:r>
            <a:r>
              <a:rPr lang="en-US" sz="1800" dirty="0" smtClean="0"/>
              <a:t>from previous </a:t>
            </a:r>
            <a:r>
              <a:rPr lang="en-US" sz="1800" dirty="0" smtClean="0">
                <a:solidFill>
                  <a:srgbClr val="FF0000"/>
                </a:solidFill>
              </a:rPr>
              <a:t>FAA taxiway deviation study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FF0000"/>
                </a:solidFill>
              </a:rPr>
              <a:t>Stopping distance </a:t>
            </a:r>
            <a:r>
              <a:rPr lang="en-US" sz="1800" dirty="0" smtClean="0"/>
              <a:t>(SD) for aircraft based on </a:t>
            </a:r>
            <a:r>
              <a:rPr lang="en-US" sz="1800" dirty="0" smtClean="0">
                <a:solidFill>
                  <a:srgbClr val="FF0000"/>
                </a:solidFill>
              </a:rPr>
              <a:t>~ 4000 observed taxi speeds </a:t>
            </a:r>
            <a:r>
              <a:rPr lang="en-US" sz="1800" dirty="0" smtClean="0"/>
              <a:t>(V) for Group I and Group II aircraft at </a:t>
            </a:r>
            <a:r>
              <a:rPr lang="en-US" sz="1800" dirty="0" smtClean="0">
                <a:solidFill>
                  <a:srgbClr val="FF0000"/>
                </a:solidFill>
              </a:rPr>
              <a:t>three GA airports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/>
              <a:t>SD = V (5.06 + 0.105V)  </a:t>
            </a:r>
            <a:r>
              <a:rPr lang="en-US" sz="1800" dirty="0" smtClean="0"/>
              <a:t>       V </a:t>
            </a:r>
            <a:r>
              <a:rPr lang="en-US" sz="1800" dirty="0"/>
              <a:t>= 85% observed taxiway </a:t>
            </a:r>
            <a:r>
              <a:rPr lang="en-US" sz="1800" dirty="0" smtClean="0"/>
              <a:t>speed</a:t>
            </a:r>
            <a:endParaRPr lang="en-US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rgbClr val="FF0000"/>
                </a:solidFill>
              </a:rPr>
              <a:t>Recommended</a:t>
            </a:r>
            <a:r>
              <a:rPr lang="en-US" sz="1800" dirty="0" smtClean="0"/>
              <a:t> placement at </a:t>
            </a:r>
            <a:r>
              <a:rPr lang="en-US" sz="1800" dirty="0" smtClean="0">
                <a:solidFill>
                  <a:srgbClr val="FF0000"/>
                </a:solidFill>
              </a:rPr>
              <a:t>beginning of enhanced taxiway centerline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07" y="3587554"/>
            <a:ext cx="3498348" cy="239142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7" y="3587554"/>
            <a:ext cx="1560416" cy="13187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03/31/15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A_Office_2010_powerpoint_template_C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6D4D2B-FD7D-4BAF-A4CA-6A05AE2BD640}"/>
</file>

<file path=customXml/itemProps2.xml><?xml version="1.0" encoding="utf-8"?>
<ds:datastoreItem xmlns:ds="http://schemas.openxmlformats.org/officeDocument/2006/customXml" ds:itemID="{1F273B56-593D-46C3-8865-AAEB201A51CB}"/>
</file>

<file path=customXml/itemProps3.xml><?xml version="1.0" encoding="utf-8"?>
<ds:datastoreItem xmlns:ds="http://schemas.openxmlformats.org/officeDocument/2006/customXml" ds:itemID="{99DBD97D-AD92-4DC7-A951-4A6131DE2F47}"/>
</file>

<file path=docProps/app.xml><?xml version="1.0" encoding="utf-8"?>
<Properties xmlns="http://schemas.openxmlformats.org/officeDocument/2006/extended-properties" xmlns:vt="http://schemas.openxmlformats.org/officeDocument/2006/docPropsVTypes">
  <Template>FAA_Office_2010_powerpoint_template_C</Template>
  <TotalTime>176</TotalTime>
  <Words>682</Words>
  <Application>Microsoft Office PowerPoint</Application>
  <PresentationFormat>On-screen Show (4:3)</PresentationFormat>
  <Paragraphs>116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FAA_Office_2010_powerpoint_template_C</vt:lpstr>
      <vt:lpstr>2_Custom Design</vt:lpstr>
      <vt:lpstr>3_Custom Design</vt:lpstr>
      <vt:lpstr>4_Custom Design</vt:lpstr>
      <vt:lpstr>Aviation Rumble Strip Project Update</vt:lpstr>
      <vt:lpstr>Project Motivation</vt:lpstr>
      <vt:lpstr>Utilizing a Center of Excellence</vt:lpstr>
      <vt:lpstr>Project Highlights </vt:lpstr>
      <vt:lpstr>Strong Engagement with Purdue Team</vt:lpstr>
      <vt:lpstr>Acceleration Plots for Cirrus  SR-20 Over Saw Cut and Raised Rumble Strips</vt:lpstr>
      <vt:lpstr>Summer 2014 Findings Presented at Transportation Research Board Washington DC (January 2015)</vt:lpstr>
      <vt:lpstr>Research Team Provides Support for  Andrews AFB Inquiry (February 2015)</vt:lpstr>
      <vt:lpstr> Completed Interim Report on Rumble Strip Placement at GA Airports (February 2015)</vt:lpstr>
      <vt:lpstr>FAA Site Visit to Purdue (March 2015)</vt:lpstr>
      <vt:lpstr>2015  Purdue Road School Transportation and Expo</vt:lpstr>
      <vt:lpstr>PowerPoint Presentation</vt:lpstr>
      <vt:lpstr>Winter Ops Considerations</vt:lpstr>
      <vt:lpstr>FY16</vt:lpstr>
      <vt:lpstr>Phase II</vt:lpstr>
      <vt:lpstr>Thermoplastic Rumble Strips</vt:lpstr>
      <vt:lpstr>Site Photo:   Approximate Location of Existing and 2015 Rumble Strip Test Bed (To Be Constructed Late Spring 2015)</vt:lpstr>
      <vt:lpstr>Phase III - Field Testing</vt:lpstr>
      <vt:lpstr>PowerPoint Presentation</vt:lpstr>
    </vt:vector>
  </TitlesOfParts>
  <Company>Federal Avation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Gallagher, Donald (FAA)</dc:creator>
  <cp:lastModifiedBy>Gallagher, Donald (FAA)</cp:lastModifiedBy>
  <cp:revision>21</cp:revision>
  <dcterms:created xsi:type="dcterms:W3CDTF">2015-03-18T19:53:45Z</dcterms:created>
  <dcterms:modified xsi:type="dcterms:W3CDTF">2015-03-31T11:49:22Z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