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966" r:id="rId2"/>
    <p:sldId id="1001" r:id="rId3"/>
    <p:sldId id="1014" r:id="rId4"/>
    <p:sldId id="1019" r:id="rId5"/>
    <p:sldId id="1022" r:id="rId6"/>
    <p:sldId id="1025" r:id="rId7"/>
    <p:sldId id="1024" r:id="rId8"/>
    <p:sldId id="1006" r:id="rId9"/>
    <p:sldId id="1008" r:id="rId10"/>
    <p:sldId id="1026" r:id="rId11"/>
    <p:sldId id="1020" r:id="rId12"/>
    <p:sldId id="1027" r:id="rId13"/>
    <p:sldId id="1028" r:id="rId14"/>
    <p:sldId id="1003" r:id="rId15"/>
    <p:sldId id="96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00"/>
    <a:srgbClr val="FFFF99"/>
    <a:srgbClr val="FFCC00"/>
    <a:srgbClr val="DDDDDD"/>
    <a:srgbClr val="C0C0C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822" autoAdjust="0"/>
  </p:normalViewPr>
  <p:slideViewPr>
    <p:cSldViewPr snapToGrid="0">
      <p:cViewPr>
        <p:scale>
          <a:sx n="100" d="100"/>
          <a:sy n="100" d="100"/>
        </p:scale>
        <p:origin x="-2166" y="-378"/>
      </p:cViewPr>
      <p:guideLst>
        <p:guide orient="horz" pos="4188"/>
        <p:guide pos="339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8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30C510-22CE-45DE-8210-EAB070CEB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5D3A5E-2836-461E-B796-12ACD8F4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4B095-69E7-4E57-973E-D769ED4EA71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4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Transport Airplane Structural Integrity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RPD 515</a:t>
            </a:r>
          </a:p>
        </p:txBody>
      </p:sp>
    </p:spTree>
    <p:extLst>
      <p:ext uri="{BB962C8B-B14F-4D97-AF65-F5344CB8AC3E}">
        <p14:creationId xmlns:p14="http://schemas.microsoft.com/office/powerpoint/2010/main" val="331478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779838"/>
            <a:ext cx="39481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2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51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449263" y="61674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Airport Safety Technology Research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0EB6CE11-5F97-4A89-B259-28AF5E3729BC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031" name="Picture 24" descr="NEW FAA LOGO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5708650" y="6124575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 userDrawn="1"/>
        </p:nvSpPr>
        <p:spPr bwMode="auto">
          <a:xfrm>
            <a:off x="6386513" y="6265863"/>
            <a:ext cx="1370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33" name="Text Box 27"/>
          <p:cNvSpPr txBox="1">
            <a:spLocks noChangeArrowheads="1"/>
          </p:cNvSpPr>
          <p:nvPr userDrawn="1"/>
        </p:nvSpPr>
        <p:spPr bwMode="auto">
          <a:xfrm>
            <a:off x="441325" y="64103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April 1,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10175"/>
            <a:ext cx="5605463" cy="1647825"/>
          </a:xfrm>
        </p:spPr>
        <p:txBody>
          <a:bodyPr/>
          <a:lstStyle/>
          <a:p>
            <a:pPr algn="ctr" eaLnBrk="1" hangingPunct="1"/>
            <a:r>
              <a:rPr lang="en-US" sz="2000" dirty="0" smtClean="0">
                <a:solidFill>
                  <a:schemeClr val="tx1"/>
                </a:solidFill>
              </a:rPr>
              <a:t>REDAC Briefing </a:t>
            </a:r>
          </a:p>
          <a:p>
            <a:pPr algn="ctr" eaLnBrk="1" hangingPunct="1"/>
            <a:r>
              <a:rPr lang="en-US" sz="2000" dirty="0" smtClean="0">
                <a:solidFill>
                  <a:schemeClr val="tx1"/>
                </a:solidFill>
              </a:rPr>
              <a:t>March, 2015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732088" y="2257425"/>
            <a:ext cx="0" cy="418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866775"/>
            <a:ext cx="56356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RPD 134 NLA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140 COMPOSITES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152 ARFF</a:t>
            </a:r>
          </a:p>
        </p:txBody>
      </p:sp>
    </p:spTree>
    <p:extLst>
      <p:ext uri="{BB962C8B-B14F-4D97-AF65-F5344CB8AC3E}">
        <p14:creationId xmlns:p14="http://schemas.microsoft.com/office/powerpoint/2010/main" val="300747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28625" y="344488"/>
            <a:ext cx="8343900" cy="609600"/>
          </a:xfrm>
        </p:spPr>
        <p:txBody>
          <a:bodyPr/>
          <a:lstStyle/>
          <a:p>
            <a:pPr algn="ctr"/>
            <a:r>
              <a:rPr lang="en-US" sz="3200" dirty="0" smtClean="0"/>
              <a:t>Status of Other ARFF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0" y="1019916"/>
            <a:ext cx="5019675" cy="46799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Clean Agent Performance in Cargo Compartment Fires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Testing Underway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Data analysis and report writing underway late Spring.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32" y="3583565"/>
            <a:ext cx="3659093" cy="2423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978913"/>
            <a:ext cx="4572000" cy="302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32" y="1019916"/>
            <a:ext cx="3659093" cy="24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Status of Other ARFF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181101"/>
            <a:ext cx="8393113" cy="46799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Aviation </a:t>
            </a:r>
            <a:r>
              <a:rPr lang="en-US" sz="2400" dirty="0"/>
              <a:t>Bio-Fuel Fire Fighting </a:t>
            </a:r>
            <a:r>
              <a:rPr lang="en-US" sz="2400" dirty="0" smtClean="0"/>
              <a:t>Research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PEGASAS - Purdue University</a:t>
            </a:r>
          </a:p>
          <a:p>
            <a:pPr lvl="2"/>
            <a:r>
              <a:rPr lang="en-US" dirty="0" smtClean="0"/>
              <a:t>Physical </a:t>
            </a:r>
            <a:r>
              <a:rPr lang="en-US" dirty="0"/>
              <a:t>and chemical properties </a:t>
            </a:r>
            <a:r>
              <a:rPr lang="en-US" dirty="0" smtClean="0"/>
              <a:t>to be studied: </a:t>
            </a:r>
            <a:endParaRPr lang="en-US" sz="1600" dirty="0"/>
          </a:p>
          <a:p>
            <a:pPr lvl="3"/>
            <a:r>
              <a:rPr lang="en-US" dirty="0"/>
              <a:t>Chemical Composition (</a:t>
            </a:r>
            <a:r>
              <a:rPr lang="en-US" dirty="0" err="1"/>
              <a:t>GCxGC</a:t>
            </a:r>
            <a:r>
              <a:rPr lang="en-US" dirty="0"/>
              <a:t>/MS). </a:t>
            </a:r>
            <a:endParaRPr lang="en-US" sz="1400" dirty="0"/>
          </a:p>
          <a:p>
            <a:pPr lvl="3"/>
            <a:r>
              <a:rPr lang="en-US" dirty="0"/>
              <a:t>Net Heat of Combustion</a:t>
            </a:r>
            <a:endParaRPr lang="en-US" sz="1400" dirty="0"/>
          </a:p>
          <a:p>
            <a:pPr lvl="3"/>
            <a:r>
              <a:rPr lang="en-US" dirty="0"/>
              <a:t>Flash Point</a:t>
            </a:r>
            <a:endParaRPr lang="en-US" sz="1400" dirty="0"/>
          </a:p>
          <a:p>
            <a:pPr lvl="3"/>
            <a:r>
              <a:rPr lang="en-US" dirty="0"/>
              <a:t>Kinematic Viscosity </a:t>
            </a:r>
            <a:endParaRPr lang="en-US" sz="1400" dirty="0"/>
          </a:p>
          <a:p>
            <a:pPr lvl="3"/>
            <a:r>
              <a:rPr lang="en-US" dirty="0"/>
              <a:t>Density	</a:t>
            </a:r>
            <a:endParaRPr lang="en-US" sz="1400" dirty="0"/>
          </a:p>
          <a:p>
            <a:pPr lvl="3"/>
            <a:r>
              <a:rPr lang="en-US" dirty="0"/>
              <a:t>Cloud Point and Freeze </a:t>
            </a:r>
            <a:r>
              <a:rPr lang="en-US" dirty="0" smtClean="0"/>
              <a:t>Point</a:t>
            </a:r>
          </a:p>
          <a:p>
            <a:pPr lvl="3"/>
            <a:r>
              <a:rPr lang="en-US" dirty="0" smtClean="0"/>
              <a:t>Minimum </a:t>
            </a:r>
            <a:r>
              <a:rPr lang="en-US" dirty="0"/>
              <a:t>ignition energy </a:t>
            </a:r>
            <a:endParaRPr lang="en-US" dirty="0" smtClean="0"/>
          </a:p>
          <a:p>
            <a:pPr lvl="3"/>
            <a:r>
              <a:rPr lang="en-US" dirty="0"/>
              <a:t>Flame propagation </a:t>
            </a:r>
            <a:r>
              <a:rPr lang="en-US" dirty="0" smtClean="0"/>
              <a:t>rate</a:t>
            </a:r>
            <a:r>
              <a:rPr lang="en-US" dirty="0"/>
              <a:t>	</a:t>
            </a:r>
            <a:endParaRPr lang="en-US" sz="1600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6397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Status of Other ARFF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261745"/>
            <a:ext cx="6829423" cy="46799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ICAO vs. </a:t>
            </a:r>
            <a:r>
              <a:rPr lang="en-US" sz="2400" dirty="0" err="1" smtClean="0"/>
              <a:t>MilSpec</a:t>
            </a:r>
            <a:r>
              <a:rPr lang="en-US" sz="2400" dirty="0" smtClean="0"/>
              <a:t> – Test </a:t>
            </a:r>
            <a:r>
              <a:rPr lang="en-US" sz="2400" dirty="0" err="1" smtClean="0"/>
              <a:t>Variabilities</a:t>
            </a:r>
            <a:endParaRPr lang="en-US" sz="2400" dirty="0" smtClean="0"/>
          </a:p>
          <a:p>
            <a:pPr lvl="1"/>
            <a:r>
              <a:rPr lang="en-US" sz="2000" dirty="0" smtClean="0"/>
              <a:t>Foam </a:t>
            </a:r>
            <a:r>
              <a:rPr lang="en-US" sz="2000" dirty="0"/>
              <a:t>concentrates (MIL SPEC and ICAO)</a:t>
            </a:r>
          </a:p>
          <a:p>
            <a:pPr lvl="1"/>
            <a:r>
              <a:rPr lang="en-US" sz="2000" dirty="0" smtClean="0"/>
              <a:t>Fuels </a:t>
            </a:r>
            <a:r>
              <a:rPr lang="en-US" sz="2000" dirty="0"/>
              <a:t>(Heptane and Jet-A)</a:t>
            </a:r>
          </a:p>
          <a:p>
            <a:pPr lvl="1"/>
            <a:r>
              <a:rPr lang="en-US" sz="2000" dirty="0"/>
              <a:t>Discharge techniques (Fixed and Manual)</a:t>
            </a:r>
          </a:p>
          <a:p>
            <a:pPr lvl="1"/>
            <a:r>
              <a:rPr lang="en-US" sz="2000" dirty="0" smtClean="0"/>
              <a:t>Pre-burn </a:t>
            </a:r>
            <a:r>
              <a:rPr lang="en-US" sz="2000" dirty="0"/>
              <a:t>times (10 </a:t>
            </a:r>
            <a:r>
              <a:rPr lang="en-US" sz="2000" dirty="0" smtClean="0"/>
              <a:t>and </a:t>
            </a:r>
            <a:r>
              <a:rPr lang="en-US" sz="2000" dirty="0"/>
              <a:t>60 </a:t>
            </a:r>
            <a:r>
              <a:rPr lang="en-US" sz="2000" dirty="0" smtClean="0"/>
              <a:t>sec)</a:t>
            </a:r>
          </a:p>
          <a:p>
            <a:pPr lvl="1"/>
            <a:r>
              <a:rPr lang="en-US" sz="2000" dirty="0" smtClean="0"/>
              <a:t>Discharge Nozzles</a:t>
            </a: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56" y="2964180"/>
            <a:ext cx="3778885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/>
              <a:t>Published Reports Since Last REDAC: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/>
          </a:p>
          <a:p>
            <a:r>
              <a:rPr lang="en-US" sz="2000" b="0" dirty="0"/>
              <a:t>Penetration Study of Aluminum, Glass Fiber-Reinforced Aluminum Laminate, and Carbon Fiber-Reinforced Plastic </a:t>
            </a:r>
            <a:r>
              <a:rPr lang="en-US" sz="2000" b="0" dirty="0" smtClean="0"/>
              <a:t>(DOT/FAA/TC-14/33)</a:t>
            </a: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8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/>
              <a:t>Reports in Editing Cycle: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Experimental </a:t>
            </a:r>
            <a:r>
              <a:rPr lang="en-US" sz="2000" b="0" dirty="0"/>
              <a:t>Flow Characterization and Computational Model Development of Aqueous Film-Forming Foam (AFFF) Firefighting Jets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Intermediate-scale Evaluation of the Flammability and Suppression Agent Required for Aircraft Skin Composite Materials and Combustible </a:t>
            </a:r>
            <a:r>
              <a:rPr lang="en-US" sz="2000" b="0" dirty="0" smtClean="0"/>
              <a:t>Surrogates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 smtClean="0"/>
              <a:t>Cutting Evaluations of Aircraft Grade Panels</a:t>
            </a:r>
            <a:endParaRPr lang="en-US" sz="20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853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5050" y="306388"/>
            <a:ext cx="4414838" cy="6096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877" y="1212850"/>
            <a:ext cx="6522244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8" name="Picture 4" descr="Rosenbauer CAF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648075"/>
            <a:ext cx="31591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24250" y="1206500"/>
            <a:ext cx="5272089" cy="43910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Objectives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Research new </a:t>
            </a:r>
            <a:r>
              <a:rPr lang="en-US" sz="1600" b="0" dirty="0"/>
              <a:t>firefighting systems and </a:t>
            </a:r>
            <a:r>
              <a:rPr lang="en-US" sz="1600" b="0" dirty="0" smtClean="0"/>
              <a:t>technologies which </a:t>
            </a:r>
            <a:r>
              <a:rPr lang="en-US" sz="1600" b="0" dirty="0"/>
              <a:t>can be used on Class 4 and 5 ARFF vehicles as the primary discharge for extinguishing agent</a:t>
            </a:r>
            <a:r>
              <a:rPr lang="en-US" sz="1600" b="0" dirty="0" smtClean="0"/>
              <a:t>.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600" b="1" dirty="0" smtClean="0"/>
              <a:t>CAFS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600" b="1" dirty="0" smtClean="0"/>
              <a:t>High Pressure</a:t>
            </a:r>
            <a:endParaRPr lang="en-US" sz="1600" b="1" dirty="0"/>
          </a:p>
          <a:p>
            <a:pPr marL="228600" indent="-228600">
              <a:lnSpc>
                <a:spcPct val="80000"/>
              </a:lnSpc>
            </a:pPr>
            <a:endParaRPr lang="en-US" sz="16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International ARFF community moving towards these technologies however no performance based standards exist.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Procurement of new ARFF research vehicle (replacing 1992 E-One).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Conduct </a:t>
            </a:r>
            <a:r>
              <a:rPr lang="en-US" sz="1600" b="0" dirty="0"/>
              <a:t>live fire testing and analysis of these technologies extinguishing fuel fires and compare the results with current vehicles</a:t>
            </a:r>
            <a:r>
              <a:rPr lang="en-US" sz="1600" b="0" dirty="0" smtClean="0"/>
              <a:t>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  <a:p>
            <a:pPr marL="228600" indent="-228600">
              <a:lnSpc>
                <a:spcPct val="80000"/>
              </a:lnSpc>
            </a:pPr>
            <a:r>
              <a:rPr lang="en-US" sz="1600" b="0" dirty="0"/>
              <a:t>Develop performance based standards for OEM’s to build to and airports to specify.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</p:txBody>
      </p:sp>
      <p:pic>
        <p:nvPicPr>
          <p:cNvPr id="1058821" name="Picture 5" descr="Rosenbauer CAF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44550"/>
            <a:ext cx="209391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6" y="3773308"/>
            <a:ext cx="3287713" cy="21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714750" y="1238703"/>
            <a:ext cx="5295900" cy="485684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pPr marL="228600" indent="-228600">
              <a:lnSpc>
                <a:spcPct val="80000"/>
              </a:lnSpc>
            </a:pPr>
            <a:endParaRPr lang="en-US" sz="10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/>
              <a:t>Performed a market survey (FAA project #</a:t>
            </a:r>
            <a:r>
              <a:rPr lang="en-US" sz="1800" b="0" dirty="0" smtClean="0"/>
              <a:t>16578, June 2014) </a:t>
            </a:r>
            <a:r>
              <a:rPr lang="en-US" sz="1800" b="0" dirty="0"/>
              <a:t>for a new ARFF research vehicle with compressed air foam capability</a:t>
            </a:r>
            <a:r>
              <a:rPr lang="en-US" sz="1800" b="0" dirty="0" smtClean="0"/>
              <a:t>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Vehicle manufacturer has been identified.</a:t>
            </a:r>
            <a:endParaRPr lang="en-US" sz="1400" b="0" dirty="0" smtClean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Specification </a:t>
            </a:r>
            <a:r>
              <a:rPr lang="en-US" sz="1800" b="0" dirty="0"/>
              <a:t>document </a:t>
            </a:r>
            <a:r>
              <a:rPr lang="en-US" sz="1800" b="0" dirty="0" smtClean="0"/>
              <a:t>completed.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Procurement awarded September 2014.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Preliminary engineering drawings in progress.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OEM ordering pump, agents tanks and other components for assembly.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sz="14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Assembly scheduled for late Fall 2015.</a:t>
            </a: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</p:txBody>
      </p:sp>
      <p:pic>
        <p:nvPicPr>
          <p:cNvPr id="1058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6" y="1196776"/>
            <a:ext cx="3287713" cy="24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7" y="3754437"/>
            <a:ext cx="3017838" cy="22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495675" y="1441979"/>
            <a:ext cx="5272089" cy="43910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Vehicle Facts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First Class 4/5 ARFF vehicle utilizing CAFS as a primary discharge in US.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smtClean="0"/>
              <a:t>HRET and ASPN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smtClean="0"/>
              <a:t>High flow, multi-position bumper turret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err="1"/>
              <a:t>H</a:t>
            </a:r>
            <a:r>
              <a:rPr lang="en-US" sz="1400" dirty="0" err="1" smtClean="0"/>
              <a:t>andlines</a:t>
            </a:r>
            <a:endParaRPr lang="en-US" sz="1400" dirty="0" smtClean="0"/>
          </a:p>
          <a:p>
            <a:pPr marL="228600" indent="-228600">
              <a:lnSpc>
                <a:spcPct val="80000"/>
              </a:lnSpc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discharging in CAFS or standard modes to all discharges.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varying air injection to change expansion ratio of foam.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varying foam discharge rates.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Electronic foam proportioning with advanced flow monitoring for R&amp;D evaluations.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</p:txBody>
      </p:sp>
      <p:pic>
        <p:nvPicPr>
          <p:cNvPr id="1058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845608"/>
            <a:ext cx="2093913" cy="27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4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Fire Test Building Retrofit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5301" y="1508125"/>
            <a:ext cx="4781550" cy="4391025"/>
          </a:xfrm>
        </p:spPr>
        <p:txBody>
          <a:bodyPr/>
          <a:lstStyle/>
          <a:p>
            <a:r>
              <a:rPr lang="en-US" b="0" dirty="0" smtClean="0"/>
              <a:t>Testing of Agents, Bio-fuels and Composites</a:t>
            </a:r>
          </a:p>
          <a:p>
            <a:endParaRPr lang="en-US" b="0" dirty="0" smtClean="0"/>
          </a:p>
          <a:p>
            <a:r>
              <a:rPr lang="en-US" b="0" dirty="0" smtClean="0"/>
              <a:t>Comparative Facilities</a:t>
            </a:r>
            <a:endParaRPr lang="en-US" b="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2C1D3-93E7-4C16-9B02-91D440409BC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8" y="3686175"/>
            <a:ext cx="425220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65" y="1390651"/>
            <a:ext cx="3826824" cy="2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686175"/>
            <a:ext cx="35623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402" y="27280"/>
            <a:ext cx="4781550" cy="5978668"/>
          </a:xfrm>
        </p:spPr>
      </p:pic>
      <p:sp>
        <p:nvSpPr>
          <p:cNvPr id="18" name="Oval 17"/>
          <p:cNvSpPr/>
          <p:nvPr/>
        </p:nvSpPr>
        <p:spPr>
          <a:xfrm>
            <a:off x="4571680" y="4951548"/>
            <a:ext cx="1262672" cy="1114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Box 21"/>
          <p:cNvSpPr txBox="1">
            <a:spLocks noChangeArrowheads="1"/>
          </p:cNvSpPr>
          <p:nvPr/>
        </p:nvSpPr>
        <p:spPr bwMode="auto">
          <a:xfrm rot="-4925615">
            <a:off x="4007663" y="2487338"/>
            <a:ext cx="1521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200" dirty="0" smtClean="0"/>
              <a:t>1011 </a:t>
            </a:r>
            <a:r>
              <a:rPr lang="en-US" sz="1200" dirty="0"/>
              <a:t>Test Aircraft</a:t>
            </a:r>
          </a:p>
        </p:txBody>
      </p:sp>
      <p:sp>
        <p:nvSpPr>
          <p:cNvPr id="2056" name="TextBox 22"/>
          <p:cNvSpPr txBox="1">
            <a:spLocks noChangeArrowheads="1"/>
          </p:cNvSpPr>
          <p:nvPr/>
        </p:nvSpPr>
        <p:spPr bwMode="auto">
          <a:xfrm rot="-5623396">
            <a:off x="2817093" y="4300012"/>
            <a:ext cx="1043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Office Trailer</a:t>
            </a:r>
          </a:p>
        </p:txBody>
      </p:sp>
      <p:sp>
        <p:nvSpPr>
          <p:cNvPr id="2057" name="TextBox 23"/>
          <p:cNvSpPr txBox="1">
            <a:spLocks noChangeArrowheads="1"/>
          </p:cNvSpPr>
          <p:nvPr/>
        </p:nvSpPr>
        <p:spPr bwMode="auto">
          <a:xfrm rot="-5244588">
            <a:off x="2052348" y="4585634"/>
            <a:ext cx="941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Storage Shed</a:t>
            </a:r>
          </a:p>
        </p:txBody>
      </p:sp>
      <p:sp>
        <p:nvSpPr>
          <p:cNvPr id="2058" name="TextBox 24"/>
          <p:cNvSpPr txBox="1">
            <a:spLocks noChangeArrowheads="1"/>
          </p:cNvSpPr>
          <p:nvPr/>
        </p:nvSpPr>
        <p:spPr bwMode="auto">
          <a:xfrm>
            <a:off x="3657600" y="5279642"/>
            <a:ext cx="1026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 smtClean="0"/>
              <a:t>Pump House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2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Fire Test Building Retrofit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>
            <a:fillRect/>
          </a:stretch>
        </p:blipFill>
        <p:spPr bwMode="auto">
          <a:xfrm>
            <a:off x="681350" y="2051051"/>
            <a:ext cx="3942597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129213" y="2047876"/>
            <a:ext cx="3232150" cy="2746375"/>
            <a:chOff x="3405" y="1278"/>
            <a:chExt cx="2036" cy="173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160" y="2649"/>
              <a:ext cx="241" cy="240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525" y="1278"/>
              <a:ext cx="1571" cy="1569"/>
            </a:xfrm>
            <a:prstGeom prst="rect">
              <a:avLst/>
            </a:prstGeom>
            <a:noFill/>
            <a:ln w="5" cap="flat">
              <a:solidFill>
                <a:srgbClr val="22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235" y="2895"/>
              <a:ext cx="147" cy="59"/>
            </a:xfrm>
            <a:prstGeom prst="rect">
              <a:avLst/>
            </a:prstGeom>
            <a:solidFill>
              <a:srgbClr val="FC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435" y="1297"/>
              <a:ext cx="3" cy="208"/>
            </a:xfrm>
            <a:prstGeom prst="rect">
              <a:avLst/>
            </a:pr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416" y="1350"/>
              <a:ext cx="59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16" y="1849"/>
              <a:ext cx="59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405" y="2364"/>
              <a:ext cx="60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222" y="1339"/>
              <a:ext cx="124" cy="1502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524" y="1774"/>
              <a:ext cx="1570" cy="253"/>
            </a:xfrm>
            <a:prstGeom prst="rect">
              <a:avLst/>
            </a:pr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152" y="1278"/>
              <a:ext cx="314" cy="247"/>
            </a:xfrm>
            <a:prstGeom prst="rect">
              <a:avLst/>
            </a:pr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524" y="1525"/>
              <a:ext cx="1569" cy="249"/>
            </a:xfrm>
            <a:custGeom>
              <a:avLst/>
              <a:gdLst>
                <a:gd name="T0" fmla="*/ 0 w 15862"/>
                <a:gd name="T1" fmla="*/ 2522 h 2522"/>
                <a:gd name="T2" fmla="*/ 15862 w 15862"/>
                <a:gd name="T3" fmla="*/ 2522 h 2522"/>
                <a:gd name="T4" fmla="*/ 9531 w 15862"/>
                <a:gd name="T5" fmla="*/ 0 h 2522"/>
                <a:gd name="T6" fmla="*/ 6329 w 15862"/>
                <a:gd name="T7" fmla="*/ 0 h 2522"/>
                <a:gd name="T8" fmla="*/ 0 w 15862"/>
                <a:gd name="T9" fmla="*/ 2522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" h="2522">
                  <a:moveTo>
                    <a:pt x="0" y="2522"/>
                  </a:moveTo>
                  <a:lnTo>
                    <a:pt x="15862" y="2522"/>
                  </a:lnTo>
                  <a:lnTo>
                    <a:pt x="9531" y="0"/>
                  </a:lnTo>
                  <a:lnTo>
                    <a:pt x="6329" y="0"/>
                  </a:lnTo>
                  <a:lnTo>
                    <a:pt x="0" y="2522"/>
                  </a:lnTo>
                  <a:close/>
                </a:path>
              </a:pathLst>
            </a:cu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4467" y="1339"/>
              <a:ext cx="824" cy="124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22" y="2710"/>
              <a:ext cx="123" cy="130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224" y="1342"/>
              <a:ext cx="101" cy="126"/>
            </a:xfrm>
            <a:prstGeom prst="rect">
              <a:avLst/>
            </a:prstGeom>
            <a:solidFill>
              <a:srgbClr val="F5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4648" y="1865"/>
              <a:ext cx="1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Hood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 rot="16200000">
              <a:off x="5256" y="2021"/>
              <a:ext cx="5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 rot="16200000">
              <a:off x="5260" y="1996"/>
              <a:ext cx="4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 rot="16200000">
              <a:off x="5261" y="1974"/>
              <a:ext cx="4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 rot="16200000">
              <a:off x="5267" y="1958"/>
              <a:ext cx="3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239" y="1372"/>
              <a:ext cx="17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Plenum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4246" y="1628"/>
              <a:ext cx="16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Funnel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4270" y="1870"/>
              <a:ext cx="11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Skirt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5163" y="2901"/>
              <a:ext cx="27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100,000 cfm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5215" y="2946"/>
              <a:ext cx="16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Blower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4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L1011 Test Aircraft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43718" y="1023938"/>
            <a:ext cx="8050213" cy="1344612"/>
          </a:xfrm>
        </p:spPr>
        <p:txBody>
          <a:bodyPr/>
          <a:lstStyle/>
          <a:p>
            <a:pPr algn="just"/>
            <a:r>
              <a:rPr lang="en-US" sz="1800" b="0" dirty="0" smtClean="0"/>
              <a:t>The FAA acquired an L1011 aircraft to be used as a test article for ARFF Fire </a:t>
            </a:r>
            <a:r>
              <a:rPr lang="en-US" sz="1800" b="0" dirty="0" smtClean="0"/>
              <a:t>Research. </a:t>
            </a:r>
            <a:endParaRPr lang="en-US" sz="1800" b="0" dirty="0" smtClean="0"/>
          </a:p>
          <a:p>
            <a:pPr algn="just"/>
            <a:endParaRPr lang="en-US" sz="1200" b="0" dirty="0" smtClean="0"/>
          </a:p>
          <a:p>
            <a:pPr algn="just"/>
            <a:r>
              <a:rPr lang="en-US" sz="1800" b="0" dirty="0" smtClean="0"/>
              <a:t>Lower cargo hold </a:t>
            </a:r>
            <a:r>
              <a:rPr lang="en-US" sz="1800" b="0" dirty="0" smtClean="0"/>
              <a:t>was </a:t>
            </a:r>
            <a:r>
              <a:rPr lang="en-US" sz="1800" b="0" dirty="0" smtClean="0"/>
              <a:t>the first test chamber to be fabricated with clean agent cargo fire tests as the first project.</a:t>
            </a:r>
          </a:p>
          <a:p>
            <a:pPr algn="just"/>
            <a:endParaRPr lang="en-US" sz="1800" b="0" dirty="0"/>
          </a:p>
          <a:p>
            <a:pPr algn="just"/>
            <a:r>
              <a:rPr lang="en-US" sz="1800" b="0" dirty="0" smtClean="0"/>
              <a:t>Thermocouple, oxygen analyzers, FLIR and color video instrumentation being installed.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3543298"/>
            <a:ext cx="4368801" cy="245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298"/>
            <a:ext cx="4368803" cy="24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8" t="40565" r="5505" b="20180"/>
          <a:stretch>
            <a:fillRect/>
          </a:stretch>
        </p:blipFill>
        <p:spPr bwMode="auto">
          <a:xfrm>
            <a:off x="5067300" y="909638"/>
            <a:ext cx="4076699" cy="252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L1011 Test Aircraft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0025" y="1146680"/>
            <a:ext cx="8050213" cy="4391025"/>
          </a:xfrm>
        </p:spPr>
        <p:txBody>
          <a:bodyPr/>
          <a:lstStyle/>
          <a:p>
            <a:pPr algn="just"/>
            <a:r>
              <a:rPr lang="en-US" sz="2000" b="0" dirty="0"/>
              <a:t>Test chambers will simulate the following:</a:t>
            </a:r>
          </a:p>
          <a:p>
            <a:pPr lvl="1" algn="just"/>
            <a:r>
              <a:rPr lang="en-US" sz="2000" dirty="0"/>
              <a:t>Passenger compartment</a:t>
            </a:r>
          </a:p>
          <a:p>
            <a:pPr lvl="1" algn="just"/>
            <a:r>
              <a:rPr lang="en-US" sz="2000" dirty="0"/>
              <a:t>Upper Freighter compartment</a:t>
            </a:r>
          </a:p>
          <a:p>
            <a:pPr lvl="1" algn="just"/>
            <a:r>
              <a:rPr lang="en-US" sz="2000" dirty="0"/>
              <a:t>Avionics Bay</a:t>
            </a:r>
          </a:p>
          <a:p>
            <a:pPr lvl="1" algn="just"/>
            <a:r>
              <a:rPr lang="en-US" sz="2000" dirty="0"/>
              <a:t>Lower Cargo Compartment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5570DD-D263-40F1-B305-EE97FCEDA305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13078" r="4166" b="38171"/>
          <a:stretch>
            <a:fillRect/>
          </a:stretch>
        </p:blipFill>
        <p:spPr bwMode="auto">
          <a:xfrm>
            <a:off x="5429250" y="3208843"/>
            <a:ext cx="3400426" cy="27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7474" r="10091" b="26918"/>
          <a:stretch>
            <a:fillRect/>
          </a:stretch>
        </p:blipFill>
        <p:spPr bwMode="auto">
          <a:xfrm>
            <a:off x="515389" y="3208843"/>
            <a:ext cx="4185563" cy="25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11A1C8-81F8-4449-89D7-E6ECA6D9256A}"/>
</file>

<file path=customXml/itemProps2.xml><?xml version="1.0" encoding="utf-8"?>
<ds:datastoreItem xmlns:ds="http://schemas.openxmlformats.org/officeDocument/2006/customXml" ds:itemID="{D1491C73-7DE7-44CB-82AA-35F50F8F852E}"/>
</file>

<file path=customXml/itemProps3.xml><?xml version="1.0" encoding="utf-8"?>
<ds:datastoreItem xmlns:ds="http://schemas.openxmlformats.org/officeDocument/2006/customXml" ds:itemID="{43B67D5B-16B6-436A-B784-1BB5397EA1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22554</TotalTime>
  <Words>547</Words>
  <Application>Microsoft Office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1_Custom Design</vt:lpstr>
      <vt:lpstr>PowerPoint Presentation</vt:lpstr>
      <vt:lpstr>New Firefighting Systems for Class 4 &amp; 5 ARFF Vehicles</vt:lpstr>
      <vt:lpstr>New Firefighting Systems for Class 4 &amp; 5 ARFF Vehicles</vt:lpstr>
      <vt:lpstr>New Firefighting Systems for Class 4 &amp; 5 ARFF Vehicles</vt:lpstr>
      <vt:lpstr>Fire Test Building Retrofit</vt:lpstr>
      <vt:lpstr>PowerPoint Presentation</vt:lpstr>
      <vt:lpstr>Fire Test Building Retrofit</vt:lpstr>
      <vt:lpstr>L1011 Test Aircraft</vt:lpstr>
      <vt:lpstr>L1011 Test Aircraft</vt:lpstr>
      <vt:lpstr>Status of Other ARFF Project</vt:lpstr>
      <vt:lpstr>Status of Other ARFF Project</vt:lpstr>
      <vt:lpstr>Status of Other ARFF Project</vt:lpstr>
      <vt:lpstr>ARFF Research Reports</vt:lpstr>
      <vt:lpstr>ARFF Research Reports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Bagot, Keith (FAA)</cp:lastModifiedBy>
  <cp:revision>562</cp:revision>
  <cp:lastPrinted>2015-03-20T17:50:22Z</cp:lastPrinted>
  <dcterms:created xsi:type="dcterms:W3CDTF">2005-01-28T20:32:53Z</dcterms:created>
  <dcterms:modified xsi:type="dcterms:W3CDTF">2015-03-23T17:24:16Z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