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357" r:id="rId3"/>
    <p:sldId id="355" r:id="rId4"/>
    <p:sldId id="328" r:id="rId5"/>
    <p:sldId id="342" r:id="rId6"/>
    <p:sldId id="327" r:id="rId7"/>
    <p:sldId id="326" r:id="rId8"/>
    <p:sldId id="349" r:id="rId9"/>
    <p:sldId id="315" r:id="rId10"/>
    <p:sldId id="346" r:id="rId11"/>
    <p:sldId id="345" r:id="rId12"/>
    <p:sldId id="347" r:id="rId13"/>
    <p:sldId id="358" r:id="rId14"/>
    <p:sldId id="359" r:id="rId15"/>
    <p:sldId id="360" r:id="rId16"/>
    <p:sldId id="362" r:id="rId17"/>
    <p:sldId id="363" r:id="rId18"/>
    <p:sldId id="365" r:id="rId19"/>
    <p:sldId id="366" r:id="rId20"/>
    <p:sldId id="369" r:id="rId21"/>
    <p:sldId id="353" r:id="rId22"/>
    <p:sldId id="368" r:id="rId23"/>
    <p:sldId id="316" r:id="rId24"/>
    <p:sldId id="296" r:id="rId25"/>
    <p:sldId id="367" r:id="rId26"/>
    <p:sldId id="319" r:id="rId27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5827" autoAdjust="0"/>
  </p:normalViewPr>
  <p:slideViewPr>
    <p:cSldViewPr>
      <p:cViewPr>
        <p:scale>
          <a:sx n="120" d="100"/>
          <a:sy n="120" d="100"/>
        </p:scale>
        <p:origin x="-3336" y="-9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223C8-5B9D-4191-884D-CDA0648A6A9E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444DC-0AD9-4E69-A29E-2F097AA75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4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6567FB-BDFE-4A7C-844A-CE264A6FCBB8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693960-43D9-4986-9132-1195DAAE8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3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642254-BC85-4138-84EB-313CF265A2CD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A7304-BC3F-4B97-9B4C-92102E479A83}" type="slidenum">
              <a:rPr lang="en-US"/>
              <a:pPr/>
              <a:t>3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561FD-2785-416B-A088-9CAE4B591CD7}" type="slidenum">
              <a:rPr lang="en-US" sz="1200">
                <a:latin typeface="Times New Roman" pitchFamily="18" charset="0"/>
              </a:rPr>
              <a:pPr eaLnBrk="1" hangingPunct="1"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4726E9-9269-4466-80DB-AEB623EF635C}" type="slidenum">
              <a:rPr lang="en-US"/>
              <a:pPr/>
              <a:t>10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4013" y="525463"/>
            <a:ext cx="3505200" cy="2628900"/>
          </a:xfrm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561FD-2785-416B-A088-9CAE4B591CD7}" type="slidenum">
              <a:rPr lang="en-US" sz="1200">
                <a:latin typeface="Times New Roman" pitchFamily="18" charset="0"/>
              </a:rPr>
              <a:pPr eaLnBrk="1" hangingPunct="1"/>
              <a:t>21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561FD-2785-416B-A088-9CAE4B591CD7}" type="slidenum">
              <a:rPr lang="en-US" sz="1200">
                <a:latin typeface="Times New Roman" pitchFamily="18" charset="0"/>
              </a:rPr>
              <a:pPr eaLnBrk="1" hangingPunct="1"/>
              <a:t>23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561FD-2785-416B-A088-9CAE4B591CD7}" type="slidenum">
              <a:rPr lang="en-US" sz="1200">
                <a:latin typeface="Times New Roman" pitchFamily="18" charset="0"/>
              </a:rPr>
              <a:pPr eaLnBrk="1" hangingPunct="1"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561FD-2785-416B-A088-9CAE4B591CD7}" type="slidenum">
              <a:rPr lang="en-US" sz="1200">
                <a:latin typeface="Times New Roman" pitchFamily="18" charset="0"/>
              </a:rPr>
              <a:pPr eaLnBrk="1" hangingPunct="1"/>
              <a:t>26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246063" y="4497388"/>
            <a:ext cx="52609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Presented to: </a:t>
            </a:r>
            <a:r>
              <a:rPr lang="en-US" sz="1600" dirty="0" smtClean="0">
                <a:solidFill>
                  <a:srgbClr val="FFFFFF"/>
                </a:solidFill>
              </a:rPr>
              <a:t>REDAC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By</a:t>
            </a:r>
            <a:r>
              <a:rPr lang="en-US" sz="1600" dirty="0">
                <a:solidFill>
                  <a:srgbClr val="FFFFFF"/>
                </a:solidFill>
              </a:rPr>
              <a:t>: </a:t>
            </a:r>
            <a:r>
              <a:rPr lang="en-US" sz="1600" dirty="0" smtClean="0">
                <a:solidFill>
                  <a:srgbClr val="FFFFFF"/>
                </a:solidFill>
              </a:rPr>
              <a:t>Navneet Garg, Ph.D.</a:t>
            </a:r>
            <a:endParaRPr lang="en-US" sz="1600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Date: </a:t>
            </a:r>
            <a:r>
              <a:rPr lang="en-US" sz="1600" dirty="0" smtClean="0">
                <a:solidFill>
                  <a:srgbClr val="FFFFFF"/>
                </a:solidFill>
              </a:rPr>
              <a:t>April 1,</a:t>
            </a:r>
            <a:r>
              <a:rPr lang="en-US" sz="1600" baseline="0" dirty="0" smtClean="0">
                <a:solidFill>
                  <a:srgbClr val="FFFFFF"/>
                </a:solidFill>
              </a:rPr>
              <a:t> 2015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" name="Picture 7" descr="NEW FAA LOGO"/>
            <p:cNvPicPr>
              <a:picLocks noChangeAspect="1" noChangeArrowheads="1"/>
            </p:cNvPicPr>
            <p:nvPr userDrawn="1"/>
          </p:nvPicPr>
          <p:blipFill>
            <a:blip r:embed="rId3" cstate="email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1763" y="293688"/>
            <a:ext cx="5487987" cy="3186112"/>
          </a:xfrm>
        </p:spPr>
        <p:txBody>
          <a:bodyPr anchor="t"/>
          <a:lstStyle>
            <a:lvl1pPr>
              <a:spcBef>
                <a:spcPct val="50000"/>
              </a:spcBef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9317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5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3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40767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0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F3F2-3840-420F-9E24-B8834C5C1E91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0DFF-A6BE-4137-BE56-9B295CFA2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6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B7EF-DF87-4FB6-932E-9C0B4529A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7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4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98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53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1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12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6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0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smtClean="0"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smtClean="0"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smtClean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2F0C419-40A6-4F33-AFBC-CC63D13038E2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62662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9A4D431-8DC5-487E-A2F8-895E5B5B12B2}" type="slidenum">
              <a:rPr lang="en-US" sz="1200" b="1">
                <a:solidFill>
                  <a:srgbClr val="FF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b="1">
              <a:solidFill>
                <a:srgbClr val="FFFFFF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 userDrawn="1"/>
        </p:nvGrpSpPr>
        <p:grpSpPr bwMode="auto">
          <a:xfrm>
            <a:off x="5965825" y="6196013"/>
            <a:ext cx="2047875" cy="661987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8" cstate="email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Federal Aviation</a:t>
              </a:r>
            </a:p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0" y="6196013"/>
            <a:ext cx="5891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C0C0"/>
                </a:solidFill>
              </a:rPr>
              <a:t>RPD 135 – NAPMRC</a:t>
            </a:r>
            <a:endParaRPr lang="en-US" sz="1200" b="1" dirty="0">
              <a:solidFill>
                <a:srgbClr val="C0C0C0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0" y="6384925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C0C0C0"/>
                </a:solidFill>
              </a:rPr>
              <a:t>April 1, 2015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6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16.jp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1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RPD 135</a:t>
            </a:r>
            <a:br>
              <a:rPr lang="en-US" u="sng" dirty="0" smtClean="0"/>
            </a:br>
            <a:r>
              <a:rPr lang="en-US" dirty="0" smtClean="0"/>
              <a:t>National Airport Pavement &amp; Materials Research Center (NAPMRC)</a:t>
            </a:r>
            <a:br>
              <a:rPr lang="en-US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87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96275" cy="3756025"/>
          </a:xfrm>
        </p:spPr>
        <p:txBody>
          <a:bodyPr/>
          <a:lstStyle/>
          <a:p>
            <a:pPr lvl="0"/>
            <a:r>
              <a:rPr lang="en-US" b="0" dirty="0" smtClean="0"/>
              <a:t>Tire pressure:  210-psi Test </a:t>
            </a:r>
            <a:r>
              <a:rPr lang="en-US" b="0" dirty="0"/>
              <a:t>Strip-1 </a:t>
            </a:r>
            <a:endParaRPr lang="en-US" b="0" dirty="0" smtClean="0"/>
          </a:p>
          <a:p>
            <a:pPr marL="0" lvl="0" indent="0">
              <a:buNone/>
            </a:pPr>
            <a:r>
              <a:rPr lang="en-US" b="0" dirty="0" smtClean="0"/>
              <a:t>                            254-psi Test Strip-2</a:t>
            </a:r>
          </a:p>
          <a:p>
            <a:pPr lvl="0"/>
            <a:r>
              <a:rPr lang="en-US" b="0" dirty="0" smtClean="0"/>
              <a:t>Pavement </a:t>
            </a:r>
            <a:r>
              <a:rPr lang="en-US" b="0" dirty="0"/>
              <a:t>Temperature: </a:t>
            </a:r>
            <a:r>
              <a:rPr lang="en-US" b="0" dirty="0" smtClean="0"/>
              <a:t>120 </a:t>
            </a:r>
            <a:r>
              <a:rPr lang="en-US" b="0" dirty="0"/>
              <a:t>deg. F measured at a depth of 1-inch below pavement surface. </a:t>
            </a:r>
          </a:p>
          <a:p>
            <a:pPr lvl="0"/>
            <a:r>
              <a:rPr lang="en-US" b="0" dirty="0"/>
              <a:t>Test Speed: 2-mph</a:t>
            </a:r>
          </a:p>
          <a:p>
            <a:pPr lvl="0"/>
            <a:r>
              <a:rPr lang="en-US" b="0" dirty="0" smtClean="0"/>
              <a:t>Wheel loads: 61,300-lbs.</a:t>
            </a:r>
          </a:p>
          <a:p>
            <a:pPr lvl="0"/>
            <a:r>
              <a:rPr lang="en-US" b="0" dirty="0" smtClean="0"/>
              <a:t>Failure Criterion: 1-inch surface rut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02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Wander Pattern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35910"/>
            <a:ext cx="306307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3148635" cy="470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9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Response and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526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8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799"/>
            <a:ext cx="7315200" cy="491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8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467600" cy="502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8699"/>
            <a:ext cx="7391400" cy="497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5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85299"/>
            <a:ext cx="6758040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4887402"/>
            <a:ext cx="36984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Comparison of Surface Profiles at </a:t>
            </a:r>
          </a:p>
          <a:p>
            <a:r>
              <a:rPr lang="en-US" dirty="0" smtClean="0"/>
              <a:t>Failure Criterion (1-in. rut)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47" y="967409"/>
            <a:ext cx="6771536" cy="491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4887402"/>
            <a:ext cx="36984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Comparison of Surface Profiles at </a:t>
            </a:r>
          </a:p>
          <a:p>
            <a:r>
              <a:rPr lang="en-US" dirty="0" smtClean="0"/>
              <a:t>2400 passes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7620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95400" y="5105400"/>
            <a:ext cx="655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bg1"/>
                </a:solidFill>
              </a:rPr>
              <a:t>TEST STRIP-2: Wheel Load - 61,300 </a:t>
            </a:r>
            <a:r>
              <a:rPr lang="en-US" b="1" dirty="0" err="1">
                <a:solidFill>
                  <a:schemeClr val="bg1"/>
                </a:solidFill>
              </a:rPr>
              <a:t>lbs</a:t>
            </a:r>
            <a:r>
              <a:rPr lang="en-US" b="1" dirty="0">
                <a:solidFill>
                  <a:schemeClr val="bg1"/>
                </a:solidFill>
              </a:rPr>
              <a:t>; Tire Pressure - 254-psi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677"/>
            <a:ext cx="7772400" cy="58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600200" y="5105400"/>
            <a:ext cx="6324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bg1"/>
                </a:solidFill>
              </a:rPr>
              <a:t>TEST STRIP-2: Wheel Load - 61,300 </a:t>
            </a:r>
            <a:r>
              <a:rPr lang="en-US" b="1" dirty="0" err="1">
                <a:solidFill>
                  <a:schemeClr val="bg1"/>
                </a:solidFill>
              </a:rPr>
              <a:t>lbs</a:t>
            </a:r>
            <a:r>
              <a:rPr lang="en-US" b="1" dirty="0">
                <a:solidFill>
                  <a:schemeClr val="bg1"/>
                </a:solidFill>
              </a:rPr>
              <a:t>; Tire Pressure - 254-psi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0"/>
            <a:ext cx="8763000" cy="533400"/>
          </a:xfrm>
        </p:spPr>
        <p:txBody>
          <a:bodyPr/>
          <a:lstStyle/>
          <a:p>
            <a:pPr eaLnBrk="1" hangingPunct="1"/>
            <a:r>
              <a:rPr lang="en-US" sz="2800" b="1" u="sng" dirty="0" smtClean="0">
                <a:solidFill>
                  <a:srgbClr val="990033"/>
                </a:solidFill>
                <a:latin typeface="Berlin Sans FB Demi" pitchFamily="34" charset="0"/>
              </a:rPr>
              <a:t>High Temperature Pavement Test Facility- RPD 135</a:t>
            </a:r>
            <a:endParaRPr lang="en-US" sz="2800" dirty="0" smtClean="0">
              <a:latin typeface="Berlin Sans FB Demi" pitchFamily="34" charset="0"/>
            </a:endParaRPr>
          </a:p>
        </p:txBody>
      </p:sp>
      <p:grpSp>
        <p:nvGrpSpPr>
          <p:cNvPr id="2051" name="Group 116"/>
          <p:cNvGrpSpPr>
            <a:grpSpLocks/>
          </p:cNvGrpSpPr>
          <p:nvPr/>
        </p:nvGrpSpPr>
        <p:grpSpPr bwMode="auto">
          <a:xfrm>
            <a:off x="228600" y="779228"/>
            <a:ext cx="8686800" cy="2286000"/>
            <a:chOff x="239" y="807"/>
            <a:chExt cx="5355" cy="1307"/>
          </a:xfrm>
        </p:grpSpPr>
        <p:graphicFrame>
          <p:nvGraphicFramePr>
            <p:cNvPr id="210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2822153"/>
                </p:ext>
              </p:extLst>
            </p:nvPr>
          </p:nvGraphicFramePr>
          <p:xfrm>
            <a:off x="239" y="815"/>
            <a:ext cx="2349" cy="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0" name="Document" r:id="rId4" imgW="3433054" imgH="1723256" progId="Word.Document.8">
                    <p:embed/>
                  </p:oleObj>
                </mc:Choice>
                <mc:Fallback>
                  <p:oleObj name="Document" r:id="rId4" imgW="3433054" imgH="1723256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" y="815"/>
                          <a:ext cx="2349" cy="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1" name="Object 4"/>
            <p:cNvGraphicFramePr>
              <a:graphicFrameLocks noChangeAspect="1"/>
            </p:cNvGraphicFramePr>
            <p:nvPr/>
          </p:nvGraphicFramePr>
          <p:xfrm>
            <a:off x="2799" y="807"/>
            <a:ext cx="2795" cy="1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1" name="Document" r:id="rId7" imgW="4246885" imgH="1985631" progId="Word.Document.8">
                    <p:embed/>
                  </p:oleObj>
                </mc:Choice>
                <mc:Fallback>
                  <p:oleObj name="Document" r:id="rId7" imgW="4246885" imgH="1985631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9" y="807"/>
                          <a:ext cx="2795" cy="13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5239910" y="3048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Contract Funds ($K)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300" name="Group 18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67368696"/>
              </p:ext>
            </p:extLst>
          </p:nvPr>
        </p:nvGraphicFramePr>
        <p:xfrm>
          <a:off x="609600" y="3581400"/>
          <a:ext cx="7924800" cy="2146300"/>
        </p:xfrm>
        <a:graphic>
          <a:graphicData uri="http://schemas.openxmlformats.org/drawingml/2006/table">
            <a:tbl>
              <a:tblPr/>
              <a:tblGrid>
                <a:gridCol w="4732338"/>
                <a:gridCol w="830262"/>
                <a:gridCol w="1196975"/>
                <a:gridCol w="1165225"/>
              </a:tblGrid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Projects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FY15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FY16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FY17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Maintenance and Equipment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Set-up Database, Process and Analyze Data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 Pavement Construction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Data Acquisition System &amp; Instrumentation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APTV Operation / Warranty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TOTAL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$ 750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$ 800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$ 1350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421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576"/>
            <a:ext cx="7764462" cy="564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77912"/>
            <a:ext cx="31765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8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Research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9387" y="1066800"/>
            <a:ext cx="784522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EVALUATION OF NEW ASPHALT TECHNOLOGIES FOR AIRFIELD PAVEMENTS</a:t>
            </a:r>
          </a:p>
          <a:p>
            <a:pPr algn="ctr"/>
            <a:r>
              <a:rPr lang="en-US" sz="1600" b="1" dirty="0" smtClean="0"/>
              <a:t>Warm Mix Asphalt, Stone Matrix Asphalt, Polymer Modified Binders, </a:t>
            </a:r>
          </a:p>
          <a:p>
            <a:pPr algn="ctr"/>
            <a:r>
              <a:rPr lang="en-US" sz="1600" b="1" dirty="0" smtClean="0"/>
              <a:t>RAP Mixes, Full-Depth Rehabilitation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36674" y="2023646"/>
            <a:ext cx="5554726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PROBLEM: Lack of Guidance/Standards/Specifications</a:t>
            </a:r>
          </a:p>
          <a:p>
            <a:r>
              <a:rPr lang="en-US" sz="1600" b="1" dirty="0" smtClean="0"/>
              <a:t>	    Lack of Performance Data</a:t>
            </a:r>
            <a:endParaRPr lang="en-US" sz="1600" b="1" dirty="0"/>
          </a:p>
        </p:txBody>
      </p:sp>
      <p:sp>
        <p:nvSpPr>
          <p:cNvPr id="4" name="Down Arrow 3"/>
          <p:cNvSpPr/>
          <p:nvPr/>
        </p:nvSpPr>
        <p:spPr bwMode="auto">
          <a:xfrm>
            <a:off x="2819400" y="1196459"/>
            <a:ext cx="76200" cy="45719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20425"/>
            <a:ext cx="2777363" cy="58477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Performance Evaluation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2920425"/>
            <a:ext cx="2777363" cy="58477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Full-Scale APT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NAPMRC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2920425"/>
            <a:ext cx="2777363" cy="58477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Performance Evaluation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999" y="3810000"/>
            <a:ext cx="2777363" cy="141577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Evaluate: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Rutting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 Susceptibility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Durability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Temperature Cracking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3137" y="3792141"/>
            <a:ext cx="2777363" cy="206210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Full-Scale APT: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Rutting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Tire Pressure Effects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RAP/RAS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Depth Reclamation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to P-401 HMA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2200" y="3792141"/>
            <a:ext cx="2777363" cy="18466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Projects: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Evaluation of Field Mixes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Evaluation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Evaluate: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 Design 	Production,	Construction 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from AAS-100, ADO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 bwMode="auto">
          <a:xfrm rot="16200000" flipH="1">
            <a:off x="6147410" y="1109411"/>
            <a:ext cx="156001" cy="3158365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Elbow Connector 23"/>
          <p:cNvCxnSpPr/>
          <p:nvPr/>
        </p:nvCxnSpPr>
        <p:spPr bwMode="auto">
          <a:xfrm rot="5400000">
            <a:off x="2838617" y="1109410"/>
            <a:ext cx="156001" cy="3158365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6" idx="2"/>
            <a:endCxn id="10" idx="0"/>
          </p:cNvCxnSpPr>
          <p:nvPr/>
        </p:nvCxnSpPr>
        <p:spPr bwMode="auto">
          <a:xfrm>
            <a:off x="4614037" y="2608421"/>
            <a:ext cx="51245" cy="312004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571999" y="2608421"/>
            <a:ext cx="0" cy="309833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353477" y="2763337"/>
            <a:ext cx="0" cy="1570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7798686" y="2766594"/>
            <a:ext cx="0" cy="1570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4572000" y="3500167"/>
            <a:ext cx="0" cy="309833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543800" y="3500167"/>
            <a:ext cx="0" cy="309833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1676400" y="3505200"/>
            <a:ext cx="0" cy="309833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466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57201" y="-73199"/>
            <a:ext cx="8001000" cy="6321599"/>
            <a:chOff x="591047" y="-149399"/>
            <a:chExt cx="8284469" cy="64269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783" y="152400"/>
              <a:ext cx="1537964" cy="1025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511410" y="1284675"/>
              <a:ext cx="2492990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Objectives, Pavement </a:t>
              </a:r>
            </a:p>
            <a:p>
              <a:r>
                <a:rPr lang="en-US" dirty="0" smtClean="0"/>
                <a:t>Construction, Sensors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10200" y="1306671"/>
              <a:ext cx="2039982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NDT &amp; Pavement </a:t>
              </a:r>
            </a:p>
            <a:p>
              <a:r>
                <a:rPr lang="en-US" dirty="0" smtClean="0"/>
                <a:t>Characterization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47816" y="4154269"/>
              <a:ext cx="2364750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Full-Scale APT, </a:t>
              </a:r>
            </a:p>
            <a:p>
              <a:r>
                <a:rPr lang="en-US" dirty="0" smtClean="0"/>
                <a:t>Pavement Evaluation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59202" y="4290516"/>
              <a:ext cx="199740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Posttraffic</a:t>
              </a:r>
              <a:r>
                <a:rPr lang="en-US" dirty="0" smtClean="0"/>
                <a:t> Testing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52400"/>
              <a:ext cx="1537964" cy="1029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74" t="18348" r="10108" b="14174"/>
            <a:stretch/>
          </p:blipFill>
          <p:spPr>
            <a:xfrm rot="5400000">
              <a:off x="2139102" y="3142030"/>
              <a:ext cx="1237606" cy="990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492" y="4876800"/>
              <a:ext cx="1524000" cy="114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4876800"/>
              <a:ext cx="1524000" cy="114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440" y="2971800"/>
              <a:ext cx="1740479" cy="1170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871" y="2971800"/>
              <a:ext cx="1811241" cy="10714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720" y="-76200"/>
              <a:ext cx="2030413" cy="1500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271" y="-149399"/>
              <a:ext cx="2182813" cy="178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5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400" y="4525565"/>
              <a:ext cx="2404200" cy="1752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ight Arrow 14"/>
            <p:cNvSpPr/>
            <p:nvPr/>
          </p:nvSpPr>
          <p:spPr bwMode="auto">
            <a:xfrm>
              <a:off x="4114800" y="1524000"/>
              <a:ext cx="1133016" cy="304800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86200" y="4319529"/>
              <a:ext cx="1152525" cy="34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Curved Left Arrow 15"/>
            <p:cNvSpPr/>
            <p:nvPr/>
          </p:nvSpPr>
          <p:spPr bwMode="auto">
            <a:xfrm>
              <a:off x="8001000" y="1629836"/>
              <a:ext cx="874516" cy="3142627"/>
            </a:xfrm>
            <a:prstGeom prst="curvedLef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Curved Left Arrow 24"/>
            <p:cNvSpPr/>
            <p:nvPr/>
          </p:nvSpPr>
          <p:spPr bwMode="auto">
            <a:xfrm flipH="1" flipV="1">
              <a:off x="591047" y="1347558"/>
              <a:ext cx="874516" cy="3142627"/>
            </a:xfrm>
            <a:prstGeom prst="curvedLef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26594" y="2286000"/>
            <a:ext cx="545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CYCLE (TC) AT NAPMRC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0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799" y="-114302"/>
            <a:ext cx="5342767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0356" y="38965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64-22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2517" y="3898257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64-22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9256" y="38965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3128" y="3897393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11" y="3898257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38965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0684" y="9247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P401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HMA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73128" y="1001673"/>
            <a:ext cx="512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WMA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5278" y="924728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P401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HMA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0356" y="925592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P401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HMA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65436" y="1001673"/>
            <a:ext cx="512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WMA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8578" y="1001673"/>
            <a:ext cx="512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WMA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2834" y="276698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214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73128" y="276698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214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72687" y="276698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214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55403" y="276698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214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49053" y="276698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214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6134" y="276698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214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3309" y="133823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63603" y="133823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63162" y="133823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5878" y="133823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39528" y="133823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6609" y="133823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254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00B050"/>
                </a:solidFill>
              </a:rPr>
              <a:t>psi</a:t>
            </a:r>
            <a:endParaRPr lang="en-US" sz="10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150" y="904964"/>
            <a:ext cx="1492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3150" y="2276410"/>
            <a:ext cx="1600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TIRE </a:t>
            </a:r>
          </a:p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9738" y="3742641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BINDER </a:t>
            </a:r>
          </a:p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2459203"/>
            <a:ext cx="167565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NAPMRC</a:t>
            </a:r>
          </a:p>
          <a:p>
            <a:pPr algn="ctr"/>
            <a:r>
              <a:rPr lang="en-US" sz="2000" b="1" dirty="0" smtClean="0"/>
              <a:t>Test Cycle-1</a:t>
            </a:r>
          </a:p>
          <a:p>
            <a:pPr algn="ctr"/>
            <a:r>
              <a:rPr lang="en-US" sz="2000" b="1" dirty="0" smtClean="0"/>
              <a:t>(TC-1)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33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 Cross Sections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600" y="1295400"/>
            <a:ext cx="69342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3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799" y="-114302"/>
            <a:ext cx="5342767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0356" y="38965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2517" y="3898257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9256" y="38965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64-22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3128" y="3897393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11" y="3898257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3896529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PG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76-22</a:t>
            </a:r>
            <a:endParaRPr lang="en-US" sz="1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0684" y="990600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RAP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3128" y="1001673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RAP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1005301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WMA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40356" y="925592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P401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HMA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65436" y="1001673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WMA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8578" y="1001673"/>
            <a:ext cx="512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WMA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50819" y="47244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00B050"/>
                </a:solidFill>
              </a:rPr>
              <a:t>ALL TESTS at</a:t>
            </a:r>
          </a:p>
          <a:p>
            <a:pPr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00B050"/>
                </a:solidFill>
              </a:rPr>
              <a:t>:</a:t>
            </a:r>
            <a:r>
              <a:rPr lang="en-US" sz="1200" b="1" dirty="0" smtClean="0">
                <a:solidFill>
                  <a:srgbClr val="00B050"/>
                </a:solidFill>
              </a:rPr>
              <a:t>254 psi tire pressure</a:t>
            </a:r>
          </a:p>
          <a:p>
            <a:pPr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00B050"/>
                </a:solidFill>
              </a:rPr>
              <a:t>: 70,000 </a:t>
            </a:r>
            <a:r>
              <a:rPr lang="en-US" sz="1200" b="1" dirty="0" err="1" smtClean="0">
                <a:solidFill>
                  <a:srgbClr val="00B050"/>
                </a:solidFill>
              </a:rPr>
              <a:t>lbs</a:t>
            </a:r>
            <a:r>
              <a:rPr lang="en-US" sz="1200" b="1" dirty="0" smtClean="0">
                <a:solidFill>
                  <a:srgbClr val="00B050"/>
                </a:solidFill>
              </a:rPr>
              <a:t> wheel load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150" y="904964"/>
            <a:ext cx="1492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9081" y="4088977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BINDER </a:t>
            </a:r>
          </a:p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3150" y="1524000"/>
            <a:ext cx="1664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CRACKING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(test during 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winter)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560" y="2978145"/>
            <a:ext cx="1750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RUTTING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(test at high 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temperature)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5200" y="2459203"/>
            <a:ext cx="1675651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NAPMRC</a:t>
            </a:r>
          </a:p>
          <a:p>
            <a:pPr algn="ctr"/>
            <a:r>
              <a:rPr lang="en-US" sz="2000" b="1" dirty="0" smtClean="0"/>
              <a:t>Proposed</a:t>
            </a:r>
          </a:p>
          <a:p>
            <a:pPr algn="ctr"/>
            <a:r>
              <a:rPr lang="en-US" sz="2000" b="1" dirty="0" smtClean="0"/>
              <a:t>Test Cycle-2</a:t>
            </a:r>
          </a:p>
          <a:p>
            <a:pPr algn="ctr"/>
            <a:r>
              <a:rPr lang="en-US" sz="2000" b="1" dirty="0" smtClean="0"/>
              <a:t>(TC-2)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29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Research</a:t>
            </a:r>
          </a:p>
        </p:txBody>
      </p:sp>
      <p:sp>
        <p:nvSpPr>
          <p:cNvPr id="7171" name="Content Placeholder 2"/>
          <p:cNvSpPr>
            <a:spLocks/>
          </p:cNvSpPr>
          <p:nvPr/>
        </p:nvSpPr>
        <p:spPr bwMode="auto">
          <a:xfrm>
            <a:off x="466725" y="131445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en-US" sz="2800" dirty="0" smtClean="0"/>
              <a:t>Use </a:t>
            </a:r>
            <a:r>
              <a:rPr lang="en-US" sz="2800" dirty="0"/>
              <a:t>of Additives and Nanoparticles to Improve Performance of Airport Pavement Materials </a:t>
            </a:r>
          </a:p>
          <a:p>
            <a:pPr marL="342900" indent="-342900">
              <a:spcBef>
                <a:spcPct val="20000"/>
              </a:spcBef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Evaluate </a:t>
            </a:r>
            <a:r>
              <a:rPr lang="en-US" dirty="0"/>
              <a:t>the use of Additives and Nanoparticles for Improved Performance of Airport Pavement </a:t>
            </a:r>
            <a:r>
              <a:rPr lang="en-US" dirty="0" smtClean="0"/>
              <a:t>Materials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Develop </a:t>
            </a:r>
            <a:r>
              <a:rPr lang="en-US" dirty="0"/>
              <a:t>Standards/Specifications and Guidelines for Pavement Materials that have been modified with Nanoparticles and other Additives</a:t>
            </a:r>
            <a:r>
              <a:rPr lang="en-US" dirty="0" smtClean="0"/>
              <a:t>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  <a:p>
            <a:pPr algn="ctr">
              <a:spcBef>
                <a:spcPct val="20000"/>
              </a:spcBef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LITERATURE REVIEW CURRENTLY UNDERWAY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22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39713"/>
            <a:ext cx="8472488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APTV/HVS-A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7" y="971549"/>
            <a:ext cx="8978883" cy="481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343"/>
            <a:ext cx="91440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72488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Test Pavement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219200" y="2667000"/>
            <a:ext cx="838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6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72488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Acceptance Test Strips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Documents and Settings\Jeffrey Gagnon\My Documents\REDAC Apr 2014\IMG_2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Acceptance Test Strips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1423988"/>
            <a:ext cx="4848225" cy="4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8450" y="5461517"/>
            <a:ext cx="340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 CROSS-SECTION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72488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Acceptance Test Strips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684466"/>
              </p:ext>
            </p:extLst>
          </p:nvPr>
        </p:nvGraphicFramePr>
        <p:xfrm>
          <a:off x="838200" y="1066800"/>
          <a:ext cx="7964487" cy="542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Visio" r:id="rId3" imgW="13299719" imgH="9825800" progId="Visio.Drawing.11">
                  <p:embed/>
                </p:oleObj>
              </mc:Choice>
              <mc:Fallback>
                <p:oleObj name="Visio" r:id="rId3" imgW="13299719" imgH="982580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066800"/>
                        <a:ext cx="7964487" cy="5426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5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TS: Response and Traffic Tests</a:t>
            </a:r>
            <a:endParaRPr lang="en-US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613037"/>
              </p:ext>
            </p:extLst>
          </p:nvPr>
        </p:nvGraphicFramePr>
        <p:xfrm>
          <a:off x="685800" y="1447800"/>
          <a:ext cx="781538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Worksheet" r:id="rId4" imgW="10372835" imgH="5057910" progId="Excel.Sheet.12">
                  <p:embed/>
                </p:oleObj>
              </mc:Choice>
              <mc:Fallback>
                <p:oleObj name="Worksheet" r:id="rId4" imgW="10372835" imgH="50579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1447800"/>
                        <a:ext cx="7815385" cy="381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2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HVS-A ACCEPTANCE TEST STRIPS</a:t>
            </a:r>
          </a:p>
        </p:txBody>
      </p:sp>
      <p:sp>
        <p:nvSpPr>
          <p:cNvPr id="7171" name="Content Placeholder 2"/>
          <p:cNvSpPr>
            <a:spLocks/>
          </p:cNvSpPr>
          <p:nvPr/>
        </p:nvSpPr>
        <p:spPr bwMode="auto">
          <a:xfrm>
            <a:off x="466725" y="1314450"/>
            <a:ext cx="46386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en-US" sz="2000" b="1" i="1" dirty="0" smtClean="0"/>
              <a:t>Objectives:</a:t>
            </a:r>
            <a:endParaRPr lang="en-US" sz="2000" b="1" dirty="0"/>
          </a:p>
          <a:p>
            <a:pPr>
              <a:spcBef>
                <a:spcPct val="20000"/>
              </a:spcBef>
              <a:buNone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Study the effects of Tire Pressure on </a:t>
            </a:r>
          </a:p>
          <a:p>
            <a:pPr>
              <a:spcBef>
                <a:spcPct val="20000"/>
              </a:spcBef>
            </a:pPr>
            <a:r>
              <a:rPr lang="en-US" sz="2000" dirty="0" smtClean="0"/>
              <a:t>     performance of HMA layer.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None/>
            </a:pPr>
            <a:r>
              <a:rPr lang="en-US" sz="2000" b="1" i="1" dirty="0" smtClean="0"/>
              <a:t>Tests:</a:t>
            </a:r>
            <a:endParaRPr lang="en-US" sz="2000" b="1" dirty="0"/>
          </a:p>
          <a:p>
            <a:pPr>
              <a:spcBef>
                <a:spcPct val="20000"/>
              </a:spcBef>
              <a:buNone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Response Tests.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Traffic Tests.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spcBef>
                <a:spcPct val="20000"/>
              </a:spcBef>
            </a:pPr>
            <a:endParaRPr lang="en-US" sz="1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509308" cy="376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5D1618-1F12-4391-B9A3-95771181C2BE}"/>
</file>

<file path=customXml/itemProps2.xml><?xml version="1.0" encoding="utf-8"?>
<ds:datastoreItem xmlns:ds="http://schemas.openxmlformats.org/officeDocument/2006/customXml" ds:itemID="{167CFA58-F890-4A50-9BB0-70F2F62657C9}"/>
</file>

<file path=customXml/itemProps3.xml><?xml version="1.0" encoding="utf-8"?>
<ds:datastoreItem xmlns:ds="http://schemas.openxmlformats.org/officeDocument/2006/customXml" ds:itemID="{E9AE525F-6912-489A-BC7F-1A45D951D8B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3141</TotalTime>
  <Words>521</Words>
  <Application>Microsoft Office PowerPoint</Application>
  <PresentationFormat>On-screen Show (4:3)</PresentationFormat>
  <Paragraphs>219</Paragraphs>
  <Slides>26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2_Custom Design</vt:lpstr>
      <vt:lpstr>Document</vt:lpstr>
      <vt:lpstr>Visio</vt:lpstr>
      <vt:lpstr>Worksheet</vt:lpstr>
      <vt:lpstr> RPD 135 National Airport Pavement &amp; Materials Research Center (NAPMRC) </vt:lpstr>
      <vt:lpstr>High Temperature Pavement Test Facility- RPD 135</vt:lpstr>
      <vt:lpstr>APTV/HVS-A</vt:lpstr>
      <vt:lpstr>HVS-A Test Pavement</vt:lpstr>
      <vt:lpstr>HVS-A Acceptance Test Strips</vt:lpstr>
      <vt:lpstr>HVS-A Acceptance Test Strips</vt:lpstr>
      <vt:lpstr>HVS-A Acceptance Test Strips</vt:lpstr>
      <vt:lpstr>HVS-A TS: Response and Traffic Tests</vt:lpstr>
      <vt:lpstr>HVS-A ACCEPTANCE TEST STRIPS</vt:lpstr>
      <vt:lpstr>HVS-A TS: TRAFFIC TESTS</vt:lpstr>
      <vt:lpstr>HVS-A TS: Wander Pattern</vt:lpstr>
      <vt:lpstr>HVS-A TS: Response and Traffic Tests</vt:lpstr>
      <vt:lpstr>HVS-A TS: Traffic Tests</vt:lpstr>
      <vt:lpstr>HVS-A TS: Traffic Tests</vt:lpstr>
      <vt:lpstr>HVS-A TS: Traffic Tests</vt:lpstr>
      <vt:lpstr>HVS-A TS: Traffic Tests</vt:lpstr>
      <vt:lpstr>HVS-A TS: Traffic Tests</vt:lpstr>
      <vt:lpstr>PowerPoint Presentation</vt:lpstr>
      <vt:lpstr>PowerPoint Presentation</vt:lpstr>
      <vt:lpstr>PowerPoint Presentation</vt:lpstr>
      <vt:lpstr>Future Research</vt:lpstr>
      <vt:lpstr>PowerPoint Presentation</vt:lpstr>
      <vt:lpstr>PowerPoint Presentation</vt:lpstr>
      <vt:lpstr>Pavement Cross Sections</vt:lpstr>
      <vt:lpstr>PowerPoint Presentation</vt:lpstr>
      <vt:lpstr>Future Research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Update</dc:title>
  <dc:creator>Murphy Flynn</dc:creator>
  <cp:lastModifiedBy>Garg, Navneet (FAA)</cp:lastModifiedBy>
  <cp:revision>199</cp:revision>
  <cp:lastPrinted>2015-03-23T18:02:09Z</cp:lastPrinted>
  <dcterms:created xsi:type="dcterms:W3CDTF">2013-09-06T13:23:18Z</dcterms:created>
  <dcterms:modified xsi:type="dcterms:W3CDTF">2015-04-01T12:55:32Z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