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73" r:id="rId2"/>
    <p:sldId id="547" r:id="rId3"/>
    <p:sldId id="439" r:id="rId4"/>
    <p:sldId id="516" r:id="rId5"/>
    <p:sldId id="493" r:id="rId6"/>
    <p:sldId id="494" r:id="rId7"/>
    <p:sldId id="550" r:id="rId8"/>
    <p:sldId id="551" r:id="rId9"/>
    <p:sldId id="549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9" r:id="rId25"/>
    <p:sldId id="570" r:id="rId26"/>
    <p:sldId id="566" r:id="rId27"/>
    <p:sldId id="568" r:id="rId28"/>
    <p:sldId id="567" r:id="rId2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0000"/>
    <a:srgbClr val="FFFF99"/>
    <a:srgbClr val="FFCC00"/>
    <a:srgbClr val="DDDDDD"/>
    <a:srgbClr val="FFFF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3" autoAdjust="0"/>
    <p:restoredTop sz="94764" autoAdjust="0"/>
  </p:normalViewPr>
  <p:slideViewPr>
    <p:cSldViewPr snapToGrid="0">
      <p:cViewPr varScale="1">
        <p:scale>
          <a:sx n="158" d="100"/>
          <a:sy n="158" d="100"/>
        </p:scale>
        <p:origin x="-2184" y="-90"/>
      </p:cViewPr>
      <p:guideLst>
        <p:guide orient="horz" pos="545"/>
        <p:guide pos="3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513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889" y="0"/>
            <a:ext cx="4029513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642"/>
            <a:ext cx="4029513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889" y="6659642"/>
            <a:ext cx="4029513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747F0C-8D7E-422F-BA48-570302252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513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889" y="0"/>
            <a:ext cx="4029513" cy="3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1" y="3330420"/>
            <a:ext cx="6817360" cy="315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642"/>
            <a:ext cx="4029513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889" y="6659642"/>
            <a:ext cx="4029513" cy="3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1BFA380-CFA2-44E1-9FF5-AEED884FA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99587D-F83C-4177-B7BC-CC39ACA8E9D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8215E6-BCF9-48EC-AAD5-F5F1848C78CA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861175-C3E1-4E1C-A7B8-776D277249D1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86CAE8-68AC-46ED-9776-501DF0677D19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3348EE-40E7-41CB-91B6-E4C9361D3F36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3A41F5-3860-4194-88A2-997A72A4C65B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8215E6-BCF9-48EC-AAD5-F5F1848C78CA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BA1FEC-A432-4ADD-BC08-A69D890EF825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9DAAD7-3827-4785-8578-150FB19ADCA8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1517E-F085-4C4A-8699-763EBE864FB5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FEB6A-DFD2-487B-97F7-F99FDD944348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EB017-8C68-41D5-8A40-3628D2A3D43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5200" cy="262890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5A36F-915B-42C0-9470-041ADEDD1C5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19D883-DE42-46E0-97AB-0CB1DAF2DC7B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BA1FEC-A432-4ADD-BC08-A69D890EF825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1A191D-EEC7-4AC9-9028-20BC8A23A941}" type="slidenum">
              <a:rPr lang="en-US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Presented to: REDAC</a:t>
            </a:r>
          </a:p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By: </a:t>
            </a:r>
            <a:r>
              <a:rPr lang="en-US" sz="1600" dirty="0" err="1">
                <a:solidFill>
                  <a:schemeClr val="bg1"/>
                </a:solidFill>
              </a:rPr>
              <a:t>Navneet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Garg</a:t>
            </a:r>
            <a:r>
              <a:rPr lang="en-US" sz="1600" dirty="0" smtClean="0">
                <a:solidFill>
                  <a:schemeClr val="bg1"/>
                </a:solidFill>
              </a:rPr>
              <a:t>, Ph.D.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Date: </a:t>
            </a:r>
            <a:r>
              <a:rPr lang="en-US" sz="1600" dirty="0" smtClean="0">
                <a:solidFill>
                  <a:schemeClr val="bg1"/>
                </a:solidFill>
              </a:rPr>
              <a:t>April</a:t>
            </a:r>
            <a:r>
              <a:rPr lang="en-US" sz="1600" baseline="0" dirty="0" smtClean="0">
                <a:solidFill>
                  <a:schemeClr val="bg1"/>
                </a:solidFill>
              </a:rPr>
              <a:t> 1</a:t>
            </a:r>
            <a:r>
              <a:rPr lang="en-US" sz="1600" dirty="0" smtClean="0">
                <a:solidFill>
                  <a:schemeClr val="bg1"/>
                </a:solidFill>
              </a:rPr>
              <a:t>, 2015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Char char="•"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RPD-137 </a:t>
            </a:r>
            <a:br>
              <a:rPr lang="en-US" noProof="0" dirty="0" smtClean="0"/>
            </a:br>
            <a:r>
              <a:rPr lang="en-US" noProof="0" dirty="0" smtClean="0"/>
              <a:t>Field Instrumentation </a:t>
            </a:r>
            <a:br>
              <a:rPr lang="en-US" noProof="0" dirty="0" smtClean="0"/>
            </a:br>
            <a:r>
              <a:rPr lang="en-US" noProof="0" dirty="0" smtClean="0"/>
              <a:t>and Testing</a:t>
            </a:r>
            <a:br>
              <a:rPr lang="en-US" noProof="0" dirty="0" smtClean="0"/>
            </a:b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043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7D86-FC73-4916-976D-647E1CB8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8943-F04B-4CE7-8CB1-ED9749A6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FCA4-CD5B-4F59-9910-AE5C8CCC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0221-9B44-4CE1-B229-2DC5FB7F6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EEC6-D63A-49A5-8140-54885951B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1C8D-ACB8-4965-B1C5-B6589A53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4518-8B33-4E82-A68E-2922B694E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5F0-AF70-4672-AE98-15EB2E225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80F0-97C7-4C64-AE76-03730DD70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497E-E827-49C7-8FD8-E44FD4D9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56B2-ADD7-4D49-B362-DA84D91D3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9FF7-35EC-4C37-BCFB-75C0435ED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79E0E5-7B3B-4FB6-98AF-5CEF4089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B79F1F57-756A-4B7B-8D9E-4F024E7BD20D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589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RPD-137 Field Instrumentation </a:t>
            </a:r>
            <a:r>
              <a:rPr lang="en-US" sz="1200" b="1" dirty="0" smtClean="0">
                <a:solidFill>
                  <a:srgbClr val="C0C0C0"/>
                </a:solidFill>
              </a:rPr>
              <a:t>and Testing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0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200" dirty="0" smtClean="0">
                <a:solidFill>
                  <a:srgbClr val="C0C0C0"/>
                </a:solidFill>
              </a:rPr>
              <a:t>April 1, 2015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1763" y="293688"/>
            <a:ext cx="5487987" cy="2470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RPD-137 </a:t>
            </a:r>
            <a:br>
              <a:rPr lang="en-US" dirty="0" smtClean="0"/>
            </a:br>
            <a:r>
              <a:rPr lang="en-US" dirty="0" smtClean="0"/>
              <a:t>Field Instrumentation </a:t>
            </a:r>
            <a:br>
              <a:rPr lang="en-US" dirty="0" smtClean="0"/>
            </a:br>
            <a:r>
              <a:rPr lang="en-US" dirty="0" smtClean="0"/>
              <a:t>and Testing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Strain Gage Layout at EWR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200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15200" y="549275"/>
            <a:ext cx="939800" cy="301625"/>
          </a:xfrm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43765B-170F-4214-99E2-514F47819C04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15200" y="549275"/>
            <a:ext cx="939800" cy="301625"/>
          </a:xfrm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73FC9D-F054-4649-AF73-8A119DD60FA0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4675"/>
            <a:ext cx="81534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Cataloguing Transverse Strain Gage Responses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34200" y="1828800"/>
            <a:ext cx="1893888" cy="44958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Transverse Dual Wheel (wheel away from gage pair, no delamination evidence)</a:t>
            </a:r>
          </a:p>
          <a:p>
            <a:pPr marL="4572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Transverse Dual Tandem (wheel away from gage pair, no delamination evidence)</a:t>
            </a:r>
            <a:endParaRPr lang="en-US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90600"/>
            <a:ext cx="6172200" cy="24066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35363"/>
            <a:ext cx="6165850" cy="2401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Box 7"/>
          <p:cNvSpPr txBox="1">
            <a:spLocks noChangeArrowheads="1"/>
          </p:cNvSpPr>
          <p:nvPr/>
        </p:nvSpPr>
        <p:spPr bwMode="auto">
          <a:xfrm rot="5400000">
            <a:off x="4237037" y="5135563"/>
            <a:ext cx="195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000000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rgbClr val="000000"/>
                </a:solidFill>
              </a:rPr>
              <a:t>Tension	Compression</a:t>
            </a:r>
            <a:r>
              <a:rPr lang="en-US" altLang="en-US" sz="8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430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20000" y="533400"/>
            <a:ext cx="941388" cy="301625"/>
          </a:xfrm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886FE5-FB4B-4648-8079-66F8455ABEF5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 rot="5400000">
            <a:off x="4344987" y="2560638"/>
            <a:ext cx="195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000000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rgbClr val="000000"/>
                </a:solidFill>
              </a:rPr>
              <a:t>Tension	Compression</a:t>
            </a:r>
            <a:r>
              <a:rPr lang="en-US" altLang="en-US" sz="8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Delamination Evidence in Strain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38213"/>
            <a:ext cx="2901950" cy="4922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Early indications: large discrepancy between responses but no inversion.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dirty="0" smtClean="0"/>
              <a:t>Can be a clue that delamination is starting to occur, but is not analyzed as delamination evidence.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u="sng" dirty="0" smtClean="0"/>
              <a:t>Delamination evidence</a:t>
            </a:r>
            <a:r>
              <a:rPr lang="en-US" altLang="en-US" sz="1800" dirty="0" smtClean="0"/>
              <a:t>: bottom of overlay gage in tension (A), top of base layer gage in compression (B), very high </a:t>
            </a:r>
            <a:r>
              <a:rPr lang="el-GR" altLang="en-US" sz="1800" smtClean="0">
                <a:ea typeface="Calibri" pitchFamily="34" charset="0"/>
                <a:cs typeface="Calibri" pitchFamily="34" charset="0"/>
              </a:rPr>
              <a:t>Δ</a:t>
            </a:r>
            <a:r>
              <a:rPr lang="en-US" altLang="en-US" sz="1800" dirty="0" smtClean="0">
                <a:ea typeface="Calibri" pitchFamily="34" charset="0"/>
                <a:cs typeface="Calibri" pitchFamily="34" charset="0"/>
              </a:rPr>
              <a:t>Strain value</a:t>
            </a:r>
            <a:r>
              <a:rPr lang="en-US" altLang="en-US" sz="1800" dirty="0" smtClean="0"/>
              <a:t>.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11525"/>
            <a:ext cx="5105400" cy="25542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0725"/>
            <a:ext cx="5105400" cy="24796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4267200" y="1384300"/>
            <a:ext cx="81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FF0000"/>
                </a:solidFill>
              </a:rPr>
              <a:t>Overlay</a:t>
            </a:r>
          </a:p>
          <a:p>
            <a:pPr eaLnBrk="1" hangingPunct="1"/>
            <a:r>
              <a:rPr lang="en-US" altLang="en-US" sz="800" dirty="0">
                <a:solidFill>
                  <a:srgbClr val="0070C0"/>
                </a:solidFill>
              </a:rPr>
              <a:t>Base Layer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114800" y="4038600"/>
            <a:ext cx="81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FF0000"/>
                </a:solidFill>
              </a:rPr>
              <a:t>Overlay</a:t>
            </a:r>
          </a:p>
          <a:p>
            <a:pPr eaLnBrk="1" hangingPunct="1"/>
            <a:r>
              <a:rPr lang="en-US" altLang="en-US" sz="800" dirty="0">
                <a:solidFill>
                  <a:srgbClr val="0070C0"/>
                </a:solidFill>
              </a:rPr>
              <a:t>Base Layer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 rot="5400000">
            <a:off x="4783137" y="2316163"/>
            <a:ext cx="195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chemeClr val="bg1"/>
                </a:solidFill>
              </a:rPr>
              <a:t>Tension	Compression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 rot="5400000">
            <a:off x="4783137" y="4906963"/>
            <a:ext cx="195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chemeClr val="bg1"/>
                </a:solidFill>
              </a:rPr>
              <a:t>Tension	Compression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52400" y="5014913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63341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Progression of Delamination: LSG-6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6263" y="3403600"/>
            <a:ext cx="3886200" cy="2093913"/>
          </a:xfrm>
        </p:spPr>
        <p:txBody>
          <a:bodyPr>
            <a:normAutofit fontScale="85000" lnSpcReduction="10000"/>
          </a:bodyPr>
          <a:lstStyle/>
          <a:p>
            <a:pPr marL="45720" indent="0" eaLnBrk="1" hangingPunct="1">
              <a:buFontTx/>
              <a:buNone/>
              <a:defRPr/>
            </a:pPr>
            <a:r>
              <a:rPr lang="en-US" b="0" dirty="0" smtClean="0"/>
              <a:t>Top left: July 10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2013</a:t>
            </a:r>
          </a:p>
          <a:p>
            <a:pPr marL="45720" indent="0" eaLnBrk="1" hangingPunct="1">
              <a:buFontTx/>
              <a:buNone/>
              <a:defRPr/>
            </a:pPr>
            <a:endParaRPr lang="en-US" b="0" dirty="0"/>
          </a:p>
          <a:p>
            <a:pPr marL="45720" indent="0" eaLnBrk="1" hangingPunct="1">
              <a:buFontTx/>
              <a:buNone/>
              <a:defRPr/>
            </a:pPr>
            <a:r>
              <a:rPr lang="en-US" b="0" dirty="0" smtClean="0"/>
              <a:t>Top right: July 18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2013</a:t>
            </a:r>
          </a:p>
          <a:p>
            <a:pPr marL="45720" indent="0" eaLnBrk="1" hangingPunct="1">
              <a:buFontTx/>
              <a:buNone/>
              <a:defRPr/>
            </a:pPr>
            <a:endParaRPr lang="en-US" b="0" dirty="0"/>
          </a:p>
          <a:p>
            <a:pPr marL="45720" indent="0" eaLnBrk="1" hangingPunct="1">
              <a:buFontTx/>
              <a:buNone/>
              <a:defRPr/>
            </a:pPr>
            <a:r>
              <a:rPr lang="en-US" b="0" dirty="0" smtClean="0"/>
              <a:t>Bottom right: July 7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2014</a:t>
            </a:r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3067050" y="1373188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FF0000"/>
                </a:solidFill>
              </a:rPr>
              <a:t>Overlay</a:t>
            </a:r>
          </a:p>
          <a:p>
            <a:pPr eaLnBrk="1" hangingPunct="1"/>
            <a:r>
              <a:rPr lang="en-US" altLang="en-US" sz="800" dirty="0">
                <a:solidFill>
                  <a:srgbClr val="0070C0"/>
                </a:solidFill>
              </a:rPr>
              <a:t>Base Layer</a:t>
            </a:r>
          </a:p>
        </p:txBody>
      </p:sp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410450" y="1373188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FF0000"/>
                </a:solidFill>
              </a:rPr>
              <a:t>Overlay</a:t>
            </a:r>
          </a:p>
          <a:p>
            <a:pPr eaLnBrk="1" hangingPunct="1"/>
            <a:r>
              <a:rPr lang="en-US" altLang="en-US" sz="800" dirty="0">
                <a:solidFill>
                  <a:srgbClr val="0070C0"/>
                </a:solidFill>
              </a:rPr>
              <a:t>Base Layer</a:t>
            </a:r>
          </a:p>
        </p:txBody>
      </p: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7410450" y="4021138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FF0000"/>
                </a:solidFill>
              </a:rPr>
              <a:t>Overlay</a:t>
            </a:r>
          </a:p>
          <a:p>
            <a:pPr eaLnBrk="1" hangingPunct="1"/>
            <a:r>
              <a:rPr lang="en-US" altLang="en-US" sz="800" dirty="0">
                <a:solidFill>
                  <a:srgbClr val="0070C0"/>
                </a:solidFill>
              </a:rPr>
              <a:t>Base Layer</a:t>
            </a:r>
          </a:p>
        </p:txBody>
      </p:sp>
      <p:grpSp>
        <p:nvGrpSpPr>
          <p:cNvPr id="45063" name="Group 16"/>
          <p:cNvGrpSpPr>
            <a:grpSpLocks/>
          </p:cNvGrpSpPr>
          <p:nvPr/>
        </p:nvGrpSpPr>
        <p:grpSpPr bwMode="auto">
          <a:xfrm>
            <a:off x="533400" y="846138"/>
            <a:ext cx="8237538" cy="5173662"/>
            <a:chOff x="533400" y="1427542"/>
            <a:chExt cx="8237806" cy="5173633"/>
          </a:xfrm>
        </p:grpSpPr>
        <p:pic>
          <p:nvPicPr>
            <p:cNvPr id="450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427542"/>
              <a:ext cx="3886200" cy="216248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560" y="1427542"/>
              <a:ext cx="3886200" cy="223005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06" y="4038600"/>
              <a:ext cx="3886200" cy="25625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4267321" y="2008564"/>
              <a:ext cx="914430" cy="53339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7964747" y="3635731"/>
              <a:ext cx="914395" cy="53341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FontTx/>
                <a:buChar char="•"/>
                <a:defRPr/>
              </a:pP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373806"/>
              <a:ext cx="1175122" cy="215899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800" dirty="0">
                  <a:solidFill>
                    <a:schemeClr val="tx1"/>
                  </a:solidFill>
                  <a:cs typeface="Arial" panose="020B0604020202020204" pitchFamily="34" charset="0"/>
                </a:rPr>
                <a:t>No Delamination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84880" y="3424606"/>
              <a:ext cx="1058896" cy="215899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800" dirty="0">
                  <a:solidFill>
                    <a:schemeClr val="tx1"/>
                  </a:solidFill>
                  <a:cs typeface="Arial" panose="020B0604020202020204" pitchFamily="34" charset="0"/>
                </a:rPr>
                <a:t>Early Indications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2179" y="6385276"/>
              <a:ext cx="842989" cy="215899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800" dirty="0">
                  <a:solidFill>
                    <a:schemeClr val="tx1"/>
                  </a:solidFill>
                  <a:cs typeface="Arial" panose="020B0604020202020204" pitchFamily="34" charset="0"/>
                </a:rPr>
                <a:t>Delamination</a:t>
              </a:r>
            </a:p>
          </p:txBody>
        </p:sp>
      </p:grpSp>
      <p:sp>
        <p:nvSpPr>
          <p:cNvPr id="45064" name="TextBox 15"/>
          <p:cNvSpPr txBox="1">
            <a:spLocks noChangeArrowheads="1"/>
          </p:cNvSpPr>
          <p:nvPr/>
        </p:nvSpPr>
        <p:spPr bwMode="auto">
          <a:xfrm rot="5400000">
            <a:off x="3298031" y="2426494"/>
            <a:ext cx="2084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chemeClr val="bg1"/>
                </a:solidFill>
              </a:rPr>
              <a:t>Tension	Compression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45065" name="TextBox 18"/>
          <p:cNvSpPr txBox="1">
            <a:spLocks noChangeArrowheads="1"/>
          </p:cNvSpPr>
          <p:nvPr/>
        </p:nvSpPr>
        <p:spPr bwMode="auto">
          <a:xfrm rot="5400000">
            <a:off x="7621588" y="2536825"/>
            <a:ext cx="2082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chemeClr val="bg1"/>
                </a:solidFill>
              </a:rPr>
              <a:t>Tension	Compression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45066" name="TextBox 19"/>
          <p:cNvSpPr txBox="1">
            <a:spLocks noChangeArrowheads="1"/>
          </p:cNvSpPr>
          <p:nvPr/>
        </p:nvSpPr>
        <p:spPr bwMode="auto">
          <a:xfrm rot="5400000">
            <a:off x="7836694" y="4620419"/>
            <a:ext cx="2084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lang="en-US" altLang="en-US" sz="800" dirty="0">
                <a:solidFill>
                  <a:schemeClr val="bg1"/>
                </a:solidFill>
              </a:rPr>
              <a:t>Tension	Compression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91400" cy="502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3162300" y="5465763"/>
            <a:ext cx="2819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1400" dirty="0"/>
              <a:t>Courtesy of PANYNJ 2014</a:t>
            </a:r>
          </a:p>
        </p:txBody>
      </p:sp>
    </p:spTree>
    <p:extLst>
      <p:ext uri="{BB962C8B-B14F-4D97-AF65-F5344CB8AC3E}">
        <p14:creationId xmlns:p14="http://schemas.microsoft.com/office/powerpoint/2010/main" val="3921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08050" y="152400"/>
            <a:ext cx="7315200" cy="9747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Transverse ASG Responses with No Delamination Evidence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34000" y="4495800"/>
            <a:ext cx="2286000" cy="517525"/>
          </a:xfrm>
        </p:spPr>
        <p:txBody>
          <a:bodyPr/>
          <a:lstStyle/>
          <a:p>
            <a:pPr marL="44450" indent="0" eaLnBrk="1" hangingPunct="1">
              <a:buFontTx/>
              <a:buNone/>
            </a:pPr>
            <a:r>
              <a:rPr lang="en-US" altLang="en-US" sz="1800" dirty="0" smtClean="0"/>
              <a:t>Correlation = 0.92  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0313"/>
            <a:ext cx="7315200" cy="46132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895600" y="5638800"/>
            <a:ext cx="266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rgbClr val="FF0000"/>
                </a:solidFill>
              </a:rPr>
              <a:t>Compression 		Tension </a:t>
            </a:r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rgbClr val="FF0000"/>
              </a:solidFill>
            </a:endParaRPr>
          </a:p>
        </p:txBody>
      </p:sp>
      <p:sp>
        <p:nvSpPr>
          <p:cNvPr id="47110" name="TextBox 9"/>
          <p:cNvSpPr txBox="1">
            <a:spLocks noChangeArrowheads="1"/>
          </p:cNvSpPr>
          <p:nvPr/>
        </p:nvSpPr>
        <p:spPr bwMode="auto">
          <a:xfrm rot="-5400000">
            <a:off x="254000" y="4121150"/>
            <a:ext cx="266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rgbClr val="FF0000"/>
                </a:solidFill>
              </a:rPr>
              <a:t>Compression 		Tension </a:t>
            </a:r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747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Longitudinal ASG Responses with No Delamination Evidence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8075"/>
            <a:ext cx="7315200" cy="45577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3238500" y="4724400"/>
            <a:ext cx="266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rgbClr val="FF0000"/>
                </a:solidFill>
              </a:rPr>
              <a:t>Compression 		Tension </a:t>
            </a:r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rgbClr val="FF0000"/>
              </a:solidFill>
            </a:endParaRP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 rot="-5400000">
            <a:off x="196057" y="3283743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rgbClr val="FF0000"/>
                </a:solidFill>
              </a:rPr>
              <a:t>Compression 		Tension </a:t>
            </a:r>
            <a:r>
              <a:rPr lang="en-US" altLang="en-US" sz="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Transverse ASG Responses with Delamination Evidence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7463"/>
            <a:ext cx="7315200" cy="4479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2209800" y="5553075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chemeClr val="bg1"/>
                </a:solidFill>
              </a:rPr>
              <a:t>Compression 		Tension 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 rot="-5400000">
            <a:off x="196057" y="3725068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chemeClr val="bg1"/>
                </a:solidFill>
              </a:rPr>
              <a:t>Compression 		Tension 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747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Longitudinal ASG Responses with Delamination Evidence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20788"/>
            <a:ext cx="7315200" cy="46339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2133600" y="5638800"/>
            <a:ext cx="266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chemeClr val="bg1"/>
                </a:solidFill>
              </a:rPr>
              <a:t>Compression 		Tension 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 rot="-5400000">
            <a:off x="234950" y="4502150"/>
            <a:ext cx="266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US" altLang="en-US" sz="800" dirty="0">
                <a:solidFill>
                  <a:schemeClr val="bg1"/>
                </a:solidFill>
              </a:rPr>
              <a:t>Compression 		Tension </a:t>
            </a:r>
            <a:r>
              <a:rPr lang="en-US" altLang="en-US" sz="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4825" y="220663"/>
            <a:ext cx="7731125" cy="852487"/>
          </a:xfrm>
        </p:spPr>
        <p:txBody>
          <a:bodyPr/>
          <a:lstStyle/>
          <a:p>
            <a:pPr eaLnBrk="1" hangingPunct="1"/>
            <a: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  <a:t>Field Instrumentation and Testing </a:t>
            </a:r>
            <a:b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</a:br>
            <a:r>
              <a:rPr lang="en-US" altLang="en-US" sz="3500" b="1" u="sng" dirty="0" smtClean="0">
                <a:solidFill>
                  <a:srgbClr val="990033"/>
                </a:solidFill>
                <a:latin typeface="Berlin Sans FB Demi" pitchFamily="34" charset="0"/>
              </a:rPr>
              <a:t>(RPD 137)</a:t>
            </a:r>
            <a:endParaRPr lang="en-US" altLang="en-US" dirty="0" smtClean="0">
              <a:latin typeface="Berlin Sans FB Demi" pitchFamily="34" charset="0"/>
            </a:endParaRP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8792940"/>
              </p:ext>
            </p:extLst>
          </p:nvPr>
        </p:nvGraphicFramePr>
        <p:xfrm>
          <a:off x="381000" y="1290638"/>
          <a:ext cx="350043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Document" r:id="rId4" imgW="3438504" imgH="1723256" progId="Word.Document.8">
                  <p:embed/>
                </p:oleObj>
              </mc:Choice>
              <mc:Fallback>
                <p:oleObj name="Document" r:id="rId4" imgW="3438504" imgH="1723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0638"/>
                        <a:ext cx="3500438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77560986"/>
              </p:ext>
            </p:extLst>
          </p:nvPr>
        </p:nvGraphicFramePr>
        <p:xfrm>
          <a:off x="4365625" y="1285875"/>
          <a:ext cx="413385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Document" r:id="rId6" imgW="3999577" imgH="2452437" progId="Word.Document.8">
                  <p:embed/>
                </p:oleObj>
              </mc:Choice>
              <mc:Fallback>
                <p:oleObj name="Document" r:id="rId6" imgW="3999577" imgH="24524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285875"/>
                        <a:ext cx="413385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5934576"/>
              </p:ext>
            </p:extLst>
          </p:nvPr>
        </p:nvGraphicFramePr>
        <p:xfrm>
          <a:off x="841375" y="4276725"/>
          <a:ext cx="742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Worksheet" r:id="rId9" imgW="5191119" imgH="1171530" progId="Excel.Sheet.8">
                  <p:embed/>
                </p:oleObj>
              </mc:Choice>
              <mc:Fallback>
                <p:oleObj name="Worksheet" r:id="rId9" imgW="5191119" imgH="11715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276725"/>
                        <a:ext cx="74279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00600" y="381952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1497013" y="234950"/>
            <a:ext cx="63214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JFK Runway 13R-31L Reconstruction Project</a:t>
            </a: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 rot="1354774">
            <a:off x="7175500" y="4171950"/>
            <a:ext cx="363538" cy="6953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6432550" y="3514725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Taxiway-Z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7227888" y="3971925"/>
            <a:ext cx="47625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368300" y="2771775"/>
            <a:ext cx="35397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altLang="en-US" dirty="0">
                <a:solidFill>
                  <a:srgbClr val="FFFF00"/>
                </a:solidFill>
              </a:rPr>
              <a:t>4,443 m long, 61 m wide</a:t>
            </a:r>
          </a:p>
          <a:p>
            <a:pPr eaLnBrk="1" hangingPunct="1">
              <a:buNone/>
            </a:pPr>
            <a:r>
              <a:rPr lang="en-US" altLang="en-US" dirty="0">
                <a:solidFill>
                  <a:srgbClr val="FFFF00"/>
                </a:solidFill>
              </a:rPr>
              <a:t>Completed in 2 phases</a:t>
            </a:r>
          </a:p>
        </p:txBody>
      </p:sp>
    </p:spTree>
    <p:extLst>
      <p:ext uri="{BB962C8B-B14F-4D97-AF65-F5344CB8AC3E}">
        <p14:creationId xmlns:p14="http://schemas.microsoft.com/office/powerpoint/2010/main" val="61877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344488"/>
            <a:ext cx="901065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SPECIFIC OBJECTIVES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31975"/>
            <a:ext cx="8307388" cy="4067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0" smtClean="0"/>
              <a:t>Study curling in slabs (wet-freeze climatic region)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0" smtClean="0"/>
              <a:t>Measure total strain and load induced strain in slabs under multi-gear aircraft such as A-380, B-777, B-747,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0" smtClean="0"/>
              <a:t>Measure load induced strain at an offset under multi-gear aircraft such as A-380, B-777, B-747, etc.</a:t>
            </a:r>
          </a:p>
          <a:p>
            <a:pPr eaLnBrk="1" hangingPunct="1">
              <a:lnSpc>
                <a:spcPct val="90000"/>
              </a:lnSpc>
            </a:pPr>
            <a:endParaRPr lang="en-US" altLang="en-US" b="0" smtClean="0"/>
          </a:p>
          <a:p>
            <a:pPr eaLnBrk="1" hangingPunct="1">
              <a:lnSpc>
                <a:spcPct val="90000"/>
              </a:lnSpc>
            </a:pPr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10452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RUNWAY 13R-31L RECONSTRUCTION PROJECT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39888"/>
            <a:ext cx="7281863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0"/>
            <a:ext cx="4664075" cy="603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517525"/>
            <a:ext cx="2946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SENSOR </a:t>
            </a:r>
            <a:b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LAYOUT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5575" y="2203450"/>
            <a:ext cx="32447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dirty="0"/>
              <a:t>Slab Size: 7.62 m x 7.62 m</a:t>
            </a:r>
          </a:p>
          <a:p>
            <a:pPr eaLnBrk="1" hangingPunct="1">
              <a:buNone/>
            </a:pPr>
            <a:r>
              <a:rPr lang="en-US" altLang="en-US" sz="2000" dirty="0"/>
              <a:t>48 strain gages</a:t>
            </a:r>
          </a:p>
          <a:p>
            <a:pPr eaLnBrk="1" hangingPunct="1">
              <a:buNone/>
            </a:pPr>
            <a:r>
              <a:rPr lang="en-US" altLang="en-US" sz="2000" dirty="0"/>
              <a:t>10 Pressure Cells</a:t>
            </a:r>
          </a:p>
          <a:p>
            <a:pPr eaLnBrk="1" hangingPunct="1">
              <a:buNone/>
            </a:pPr>
            <a:r>
              <a:rPr lang="en-US" altLang="en-US" sz="2000" dirty="0"/>
              <a:t>Temperature Gages</a:t>
            </a:r>
          </a:p>
          <a:p>
            <a:pPr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93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90427"/>
            <a:ext cx="39687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659187" cy="205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5500"/>
            <a:ext cx="3636963" cy="204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3185952"/>
            <a:ext cx="3973513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67027"/>
            <a:ext cx="36290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49193"/>
      </p:ext>
    </p:extLst>
  </p:cSld>
  <p:clrMapOvr>
    <a:masterClrMapping/>
  </p:clrMapOvr>
  <p:transition advTm="584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0" cy="612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1382"/>
      </p:ext>
    </p:extLst>
  </p:cSld>
  <p:clrMapOvr>
    <a:masterClrMapping/>
  </p:clrMapOvr>
  <p:transition advTm="584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9144000" cy="44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994275" y="1225550"/>
            <a:ext cx="1047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/>
              <a:t>31 </a:t>
            </a:r>
            <a:r>
              <a:rPr lang="en-US" altLang="en-US" sz="1600">
                <a:sym typeface="Symbol" pitchFamily="18" charset="2"/>
              </a:rPr>
              <a:t> (T)</a:t>
            </a:r>
            <a:r>
              <a:rPr lang="en-US" altLang="en-US" sz="1600"/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79725" y="1962150"/>
            <a:ext cx="1047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/>
              <a:t>23 </a:t>
            </a:r>
            <a:r>
              <a:rPr lang="en-US" altLang="en-US" sz="1600">
                <a:sym typeface="Symbol" pitchFamily="18" charset="2"/>
              </a:rPr>
              <a:t> (T)</a:t>
            </a:r>
            <a:r>
              <a:rPr lang="en-US" altLang="en-US" sz="1600"/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73475" y="1219200"/>
            <a:ext cx="1047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/>
              <a:t>28 </a:t>
            </a:r>
            <a:r>
              <a:rPr lang="en-US" altLang="en-US" sz="1600">
                <a:sym typeface="Symbol" pitchFamily="18" charset="2"/>
              </a:rPr>
              <a:t> (T)</a:t>
            </a:r>
            <a:r>
              <a:rPr lang="en-US" alt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70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RUNWAY 4L-22R RECONSTRUCTION PROJECT</a:t>
            </a:r>
            <a:endParaRPr lang="en-US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45" y="1808416"/>
            <a:ext cx="3996189" cy="26191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3" y="1898565"/>
            <a:ext cx="3648216" cy="221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512" y="4377971"/>
            <a:ext cx="3924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/>
              <a:t>PCC Slab Thickness using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dirty="0" smtClean="0"/>
              <a:t>FAA Standard Flexural Strength (700 psi)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13054" y="4377969"/>
            <a:ext cx="3673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/>
              <a:t>PCC Slab Thickness using 950 psi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dirty="0" smtClean="0"/>
              <a:t>(Mean – 1 Std. Dev.) Flexural Strength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1497013" y="234950"/>
            <a:ext cx="6640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JFK Runway 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4L-22R RSA Compliance/Runway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Reconstruction 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Project</a:t>
            </a:r>
            <a:endParaRPr lang="en-US" dirty="0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9175" y="3674170"/>
            <a:ext cx="5249863" cy="2212975"/>
            <a:chOff x="2289175" y="3674170"/>
            <a:chExt cx="5249863" cy="2212975"/>
          </a:xfrm>
        </p:grpSpPr>
        <p:sp>
          <p:nvSpPr>
            <p:cNvPr id="17412" name="Oval 6"/>
            <p:cNvSpPr>
              <a:spLocks noChangeArrowheads="1"/>
            </p:cNvSpPr>
            <p:nvPr/>
          </p:nvSpPr>
          <p:spPr bwMode="auto">
            <a:xfrm rot="1354774">
              <a:off x="7175500" y="4171950"/>
              <a:ext cx="363538" cy="695325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3674170"/>
              <a:ext cx="3651250" cy="221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Left Arrow 2"/>
            <p:cNvSpPr/>
            <p:nvPr/>
          </p:nvSpPr>
          <p:spPr bwMode="auto">
            <a:xfrm>
              <a:off x="5940425" y="4650205"/>
              <a:ext cx="1164222" cy="260214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62298" y="1128294"/>
            <a:ext cx="4256565" cy="2748221"/>
            <a:chOff x="2562298" y="1128294"/>
            <a:chExt cx="4256565" cy="2748221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 rot="7217366">
              <a:off x="6417657" y="3475308"/>
              <a:ext cx="274408" cy="52800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98" y="1128294"/>
              <a:ext cx="3378127" cy="2213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eft Arrow 4"/>
            <p:cNvSpPr/>
            <p:nvPr/>
          </p:nvSpPr>
          <p:spPr bwMode="auto">
            <a:xfrm rot="2179406">
              <a:off x="5877426" y="3296653"/>
              <a:ext cx="451185" cy="27071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4954" y="1269803"/>
            <a:ext cx="82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Taxiway-J</a:t>
            </a:r>
          </a:p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2015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1369" y="3716224"/>
            <a:ext cx="165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Taxiway-Z Instrumented</a:t>
            </a:r>
          </a:p>
          <a:p>
            <a:pPr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FF0000"/>
                </a:solidFill>
              </a:rPr>
              <a:t>In 2010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3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RPD – 137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422" y="1552909"/>
            <a:ext cx="8601075" cy="242954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Field Instrumentation projects – </a:t>
            </a:r>
          </a:p>
          <a:p>
            <a:pPr eaLnBrk="1" hangingPunct="1">
              <a:buFontTx/>
              <a:buNone/>
              <a:defRPr/>
            </a:pPr>
            <a:endParaRPr 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 data collection and analysis from 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LaGuardia International Airport, New York City, NY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JFK Intl. Airport, New York City, NY</a:t>
            </a:r>
          </a:p>
          <a:p>
            <a:pPr lvl="2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EWR Intl. Airport, Newark, NJ</a:t>
            </a:r>
          </a:p>
          <a:p>
            <a:pPr marL="914400" lvl="2" indent="0" eaLnBrk="1" hangingPunct="1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244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ScreenHunter_01 J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7261225" y="316547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7383463" y="3430588"/>
            <a:ext cx="176053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/>
              <a:t>LaGuardia </a:t>
            </a:r>
            <a:r>
              <a:rPr lang="en-US" sz="1000" b="1" dirty="0" smtClean="0"/>
              <a:t>Airport</a:t>
            </a:r>
            <a:r>
              <a:rPr lang="en-US" sz="1000" b="1" dirty="0"/>
              <a:t>, NYC – AC Overlay Pavement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7331075" y="3235325"/>
            <a:ext cx="180975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860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625" y="171450"/>
            <a:ext cx="84724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FAA Airport Instrumentation Projects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7383463" y="2484438"/>
            <a:ext cx="1760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/>
              <a:t>JFK International Airport, NYC – PCC Pavement</a:t>
            </a:r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H="1">
            <a:off x="7337425" y="2879725"/>
            <a:ext cx="752475" cy="323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184775" y="2506742"/>
            <a:ext cx="193675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 smtClean="0"/>
              <a:t>Newark Liberty </a:t>
            </a:r>
            <a:r>
              <a:rPr lang="en-US" sz="1000" b="1" dirty="0"/>
              <a:t>International Airport, </a:t>
            </a:r>
            <a:r>
              <a:rPr lang="en-US" sz="1000" b="1" dirty="0" smtClean="0"/>
              <a:t>Newark </a:t>
            </a:r>
            <a:r>
              <a:rPr lang="en-US" sz="1000" b="1" dirty="0"/>
              <a:t>– </a:t>
            </a:r>
            <a:r>
              <a:rPr lang="en-US" sz="1000" b="1" dirty="0" smtClean="0"/>
              <a:t>AC Overlay Pavement</a:t>
            </a:r>
            <a:endParaRPr lang="en-US" sz="1000" b="1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026275" y="2946400"/>
            <a:ext cx="234950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2228850" y="5219700"/>
            <a:ext cx="638175" cy="4857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7104062" y="3552825"/>
            <a:ext cx="104775" cy="114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943725" y="3321049"/>
            <a:ext cx="419100" cy="48577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06975" y="3279775"/>
            <a:ext cx="193675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dirty="0" smtClean="0"/>
              <a:t>Baltimore Washington International </a:t>
            </a:r>
            <a:r>
              <a:rPr lang="en-US" sz="1000" b="1" dirty="0"/>
              <a:t>Airport, </a:t>
            </a:r>
            <a:r>
              <a:rPr lang="en-US" sz="1000" b="1" dirty="0" smtClean="0"/>
              <a:t>Baltimore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64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STUFF\Miscellaneous\Scott\NEW AIRCRAFT SAME ASPHALT\newark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 bwMode="auto">
          <a:xfrm>
            <a:off x="2867025" y="4552950"/>
            <a:ext cx="857250" cy="6477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3186" y="752474"/>
            <a:ext cx="3014663" cy="2009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0" y="3790950"/>
            <a:ext cx="6467475" cy="3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slippage failures on Runway 4R-22L at EWR.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090717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9938" y="319088"/>
            <a:ext cx="7467600" cy="79057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Installation of Asphalt Strain 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191000" cy="19050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Base layer strain gages are embedded in the milled surface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Overlay gages are placed on top of the milled surface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All wires are connected in lighting cans</a:t>
            </a:r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505200" cy="502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15200" y="549275"/>
            <a:ext cx="939800" cy="301625"/>
          </a:xfrm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D339C7-1856-4FD1-B794-C8111EF98152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343406"/>
      </p:ext>
    </p:extLst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Newark Strain Gage Installation Location</a:t>
            </a:r>
            <a:endParaRPr lang="en-US" sz="32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66700" y="5486400"/>
            <a:ext cx="8610600" cy="4159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000" dirty="0" smtClean="0"/>
              <a:t>High-Speed Taxiway N of Newark Liberty International Airport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162800" cy="434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15200" y="549275"/>
            <a:ext cx="939800" cy="301625"/>
          </a:xfrm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D0A901-5D20-486C-8ADF-097532296003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FD7E78-F889-47D8-91EB-251525EE43A8}"/>
</file>

<file path=customXml/itemProps2.xml><?xml version="1.0" encoding="utf-8"?>
<ds:datastoreItem xmlns:ds="http://schemas.openxmlformats.org/officeDocument/2006/customXml" ds:itemID="{50015130-82DA-47BC-85E7-B0447E0BD10D}"/>
</file>

<file path=customXml/itemProps3.xml><?xml version="1.0" encoding="utf-8"?>
<ds:datastoreItem xmlns:ds="http://schemas.openxmlformats.org/officeDocument/2006/customXml" ds:itemID="{20CB385F-E4A5-481B-B31B-856CDC5EB2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10632</TotalTime>
  <Words>524</Words>
  <Application>Microsoft Office PowerPoint</Application>
  <PresentationFormat>On-screen Show (4:3)</PresentationFormat>
  <Paragraphs>127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2_Custom Design</vt:lpstr>
      <vt:lpstr>Document</vt:lpstr>
      <vt:lpstr>Worksheet</vt:lpstr>
      <vt:lpstr>RPD-137  Field Instrumentation  and Testing </vt:lpstr>
      <vt:lpstr>Field Instrumentation and Testing  (RPD 137)</vt:lpstr>
      <vt:lpstr>RPD – 137</vt:lpstr>
      <vt:lpstr>Current FAA Airport Instrumentation Projects</vt:lpstr>
      <vt:lpstr>PowerPoint Presentation</vt:lpstr>
      <vt:lpstr>PowerPoint Presentation</vt:lpstr>
      <vt:lpstr>Installation of Asphalt Strain Gages</vt:lpstr>
      <vt:lpstr>PowerPoint Presentation</vt:lpstr>
      <vt:lpstr>Newark Strain Gage Installation Location</vt:lpstr>
      <vt:lpstr>Strain Gage Layout at EWR</vt:lpstr>
      <vt:lpstr>PowerPoint Presentation</vt:lpstr>
      <vt:lpstr>Cataloguing Transverse Strain Gage Responses</vt:lpstr>
      <vt:lpstr>Delamination Evidence in Strain Responses</vt:lpstr>
      <vt:lpstr>Progression of Delamination: LSG-6</vt:lpstr>
      <vt:lpstr>PowerPoint Presentation</vt:lpstr>
      <vt:lpstr>Transverse ASG Responses with No Delamination Evidence</vt:lpstr>
      <vt:lpstr>Longitudinal ASG Responses with No Delamination Evidence</vt:lpstr>
      <vt:lpstr>Transverse ASG Responses with Delamination Evidence</vt:lpstr>
      <vt:lpstr>Longitudinal ASG Responses with Delamination Evidence</vt:lpstr>
      <vt:lpstr>PowerPoint Presentation</vt:lpstr>
      <vt:lpstr>PROJECT SPECIFIC OBJECTIVES</vt:lpstr>
      <vt:lpstr>RUNWAY 13R-31L RECONSTRUCTION PROJECT</vt:lpstr>
      <vt:lpstr>SENSOR  LAYOUT</vt:lpstr>
      <vt:lpstr>PowerPoint Presentation</vt:lpstr>
      <vt:lpstr>PowerPoint Presentation</vt:lpstr>
      <vt:lpstr>PowerPoint Presentation</vt:lpstr>
      <vt:lpstr>RUNWAY 4L-22R RECONSTRUCTION PROJECT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Garg, Navneet (FAA)</cp:lastModifiedBy>
  <cp:revision>314</cp:revision>
  <cp:lastPrinted>2015-03-24T12:55:30Z</cp:lastPrinted>
  <dcterms:created xsi:type="dcterms:W3CDTF">2005-01-28T20:32:53Z</dcterms:created>
  <dcterms:modified xsi:type="dcterms:W3CDTF">2015-04-01T13:08:18Z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