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2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29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  <p:sldMasterId id="2147483661" r:id="rId2"/>
  </p:sldMasterIdLst>
  <p:notesMasterIdLst>
    <p:notesMasterId r:id="rId32"/>
  </p:notesMasterIdLst>
  <p:handoutMasterIdLst>
    <p:handoutMasterId r:id="rId33"/>
  </p:handoutMasterIdLst>
  <p:sldIdLst>
    <p:sldId id="273" r:id="rId3"/>
    <p:sldId id="305" r:id="rId4"/>
    <p:sldId id="308" r:id="rId5"/>
    <p:sldId id="301" r:id="rId6"/>
    <p:sldId id="275" r:id="rId7"/>
    <p:sldId id="323" r:id="rId8"/>
    <p:sldId id="310" r:id="rId9"/>
    <p:sldId id="276" r:id="rId10"/>
    <p:sldId id="277" r:id="rId11"/>
    <p:sldId id="309" r:id="rId12"/>
    <p:sldId id="304" r:id="rId13"/>
    <p:sldId id="280" r:id="rId14"/>
    <p:sldId id="303" r:id="rId15"/>
    <p:sldId id="282" r:id="rId16"/>
    <p:sldId id="311" r:id="rId17"/>
    <p:sldId id="306" r:id="rId18"/>
    <p:sldId id="289" r:id="rId19"/>
    <p:sldId id="290" r:id="rId20"/>
    <p:sldId id="322" r:id="rId21"/>
    <p:sldId id="324" r:id="rId22"/>
    <p:sldId id="288" r:id="rId23"/>
    <p:sldId id="312" r:id="rId24"/>
    <p:sldId id="313" r:id="rId25"/>
    <p:sldId id="315" r:id="rId26"/>
    <p:sldId id="316" r:id="rId27"/>
    <p:sldId id="317" r:id="rId28"/>
    <p:sldId id="318" r:id="rId29"/>
    <p:sldId id="319" r:id="rId30"/>
    <p:sldId id="320" r:id="rId3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D0E1773-2C58-4A1C-9F4D-09A126D9EB70}">
          <p14:sldIdLst>
            <p14:sldId id="273"/>
            <p14:sldId id="305"/>
            <p14:sldId id="308"/>
            <p14:sldId id="301"/>
            <p14:sldId id="275"/>
            <p14:sldId id="323"/>
            <p14:sldId id="310"/>
            <p14:sldId id="276"/>
            <p14:sldId id="277"/>
            <p14:sldId id="309"/>
            <p14:sldId id="304"/>
            <p14:sldId id="280"/>
            <p14:sldId id="303"/>
            <p14:sldId id="282"/>
            <p14:sldId id="311"/>
            <p14:sldId id="306"/>
            <p14:sldId id="289"/>
            <p14:sldId id="290"/>
            <p14:sldId id="322"/>
            <p14:sldId id="324"/>
            <p14:sldId id="288"/>
            <p14:sldId id="312"/>
            <p14:sldId id="313"/>
            <p14:sldId id="315"/>
            <p14:sldId id="316"/>
            <p14:sldId id="317"/>
            <p14:sldId id="318"/>
            <p14:sldId id="319"/>
            <p14:sldId id="32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99"/>
    <a:srgbClr val="FF0000"/>
    <a:srgbClr val="FFCC00"/>
    <a:srgbClr val="DDDDDD"/>
    <a:srgbClr val="C0C0C0"/>
    <a:srgbClr val="1D2F68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38" autoAdjust="0"/>
    <p:restoredTop sz="94717" autoAdjust="0"/>
  </p:normalViewPr>
  <p:slideViewPr>
    <p:cSldViewPr snapToGrid="0">
      <p:cViewPr varScale="1">
        <p:scale>
          <a:sx n="113" d="100"/>
          <a:sy n="113" d="100"/>
        </p:scale>
        <p:origin x="-1716" y="-108"/>
      </p:cViewPr>
      <p:guideLst>
        <p:guide orient="horz" pos="536"/>
        <p:guide pos="3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customXml" Target="../customXml/item2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38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40" Type="http://schemas.openxmlformats.org/officeDocument/2006/relationships/customXml" Target="../customXml/item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07" tIns="45504" rIns="91007" bIns="45504" numCol="1" anchor="t" anchorCtr="0" compatLnSpc="1">
            <a:prstTxWarp prst="textNoShape">
              <a:avLst/>
            </a:prstTxWarp>
          </a:bodyPr>
          <a:lstStyle>
            <a:lvl1pPr defTabSz="911092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0"/>
            <a:ext cx="303784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07" tIns="45504" rIns="91007" bIns="45504" numCol="1" anchor="t" anchorCtr="0" compatLnSpc="1">
            <a:prstTxWarp prst="textNoShape">
              <a:avLst/>
            </a:prstTxWarp>
          </a:bodyPr>
          <a:lstStyle>
            <a:lvl1pPr algn="r" defTabSz="911092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5"/>
            <a:ext cx="303784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07" tIns="45504" rIns="91007" bIns="45504" numCol="1" anchor="b" anchorCtr="0" compatLnSpc="1">
            <a:prstTxWarp prst="textNoShape">
              <a:avLst/>
            </a:prstTxWarp>
          </a:bodyPr>
          <a:lstStyle>
            <a:lvl1pPr defTabSz="911092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31265"/>
            <a:ext cx="303784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07" tIns="45504" rIns="91007" bIns="45504" numCol="1" anchor="b" anchorCtr="0" compatLnSpc="1">
            <a:prstTxWarp prst="textNoShape">
              <a:avLst/>
            </a:prstTxWarp>
          </a:bodyPr>
          <a:lstStyle>
            <a:lvl1pPr algn="r" defTabSz="911092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fld id="{87C48A99-3596-4E58-ABE8-9D998A9384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560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07" tIns="45504" rIns="91007" bIns="45504" numCol="1" anchor="t" anchorCtr="0" compatLnSpc="1">
            <a:prstTxWarp prst="textNoShape">
              <a:avLst/>
            </a:prstTxWarp>
          </a:bodyPr>
          <a:lstStyle>
            <a:lvl1pPr defTabSz="911092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07" tIns="45504" rIns="91007" bIns="45504" numCol="1" anchor="t" anchorCtr="0" compatLnSpc="1">
            <a:prstTxWarp prst="textNoShape">
              <a:avLst/>
            </a:prstTxWarp>
          </a:bodyPr>
          <a:lstStyle>
            <a:lvl1pPr algn="r" defTabSz="911092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6427"/>
            <a:ext cx="514096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07" tIns="45504" rIns="91007" bIns="455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5"/>
            <a:ext cx="303784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07" tIns="45504" rIns="91007" bIns="45504" numCol="1" anchor="b" anchorCtr="0" compatLnSpc="1">
            <a:prstTxWarp prst="textNoShape">
              <a:avLst/>
            </a:prstTxWarp>
          </a:bodyPr>
          <a:lstStyle>
            <a:lvl1pPr defTabSz="911092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265"/>
            <a:ext cx="303784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07" tIns="45504" rIns="91007" bIns="45504" numCol="1" anchor="b" anchorCtr="0" compatLnSpc="1">
            <a:prstTxWarp prst="textNoShape">
              <a:avLst/>
            </a:prstTxWarp>
          </a:bodyPr>
          <a:lstStyle>
            <a:lvl1pPr algn="r" defTabSz="911092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fld id="{55D68406-F15C-4303-97CE-0E3EE59880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067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338345-9CBA-4181-BEB7-82A779821C66}" type="slidenum">
              <a:rPr lang="en-US"/>
              <a:pPr/>
              <a:t>1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Arial" pitchFamily="34" charset="0"/>
              </a:defRPr>
            </a:lvl1pPr>
            <a:lvl2pPr marL="757020" indent="-291161">
              <a:defRPr sz="1300">
                <a:solidFill>
                  <a:schemeClr val="tx1"/>
                </a:solidFill>
                <a:latin typeface="Arial" pitchFamily="34" charset="0"/>
              </a:defRPr>
            </a:lvl2pPr>
            <a:lvl3pPr marL="1164647" indent="-232929">
              <a:defRPr sz="1300">
                <a:solidFill>
                  <a:schemeClr val="tx1"/>
                </a:solidFill>
                <a:latin typeface="Arial" pitchFamily="34" charset="0"/>
              </a:defRPr>
            </a:lvl3pPr>
            <a:lvl4pPr marL="1630505" indent="-232929">
              <a:defRPr sz="1300">
                <a:solidFill>
                  <a:schemeClr val="tx1"/>
                </a:solidFill>
                <a:latin typeface="Arial" pitchFamily="34" charset="0"/>
              </a:defRPr>
            </a:lvl4pPr>
            <a:lvl5pPr marL="2096365" indent="-232929">
              <a:defRPr sz="1300">
                <a:solidFill>
                  <a:schemeClr val="tx1"/>
                </a:solidFill>
                <a:latin typeface="Arial" pitchFamily="34" charset="0"/>
              </a:defRPr>
            </a:lvl5pPr>
            <a:lvl6pPr marL="2562224" indent="-23292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</a:defRPr>
            </a:lvl6pPr>
            <a:lvl7pPr marL="3028082" indent="-23292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</a:defRPr>
            </a:lvl7pPr>
            <a:lvl8pPr marL="3493941" indent="-23292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</a:defRPr>
            </a:lvl8pPr>
            <a:lvl9pPr marL="3959800" indent="-23292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0262E7EF-CF46-4070-972D-7B100F82017F}" type="slidenum">
              <a:rPr lang="en-US" altLang="en-US" smtClean="0"/>
              <a:pPr/>
              <a:t>2</a:t>
            </a:fld>
            <a:endParaRPr lang="en-US" altLang="en-US" smtClean="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841" indent="-28570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2833" indent="-22856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99965" indent="-22856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099" indent="-22856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232" indent="-2285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364" indent="-2285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8498" indent="-2285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5630" indent="-2285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2E69928-539D-48A0-BCD6-2DEA49DAF238}" type="slidenum">
              <a:rPr lang="en-US" altLang="en-US" smtClean="0"/>
              <a:pPr eaLnBrk="1" hangingPunct="1"/>
              <a:t>14</a:t>
            </a:fld>
            <a:endParaRPr lang="en-US" alt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841" indent="-28570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2833" indent="-22856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99965" indent="-22856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099" indent="-22856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232" indent="-2285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364" indent="-2285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8498" indent="-2285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5630" indent="-22856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2E69928-539D-48A0-BCD6-2DEA49DAF238}" type="slidenum">
              <a:rPr lang="en-US" altLang="en-US" smtClean="0"/>
              <a:pPr eaLnBrk="1" hangingPunct="1"/>
              <a:t>15</a:t>
            </a:fld>
            <a:endParaRPr lang="en-US" alt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545" name="Picture 1081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" r="31892"/>
          <a:stretch/>
        </p:blipFill>
        <p:spPr bwMode="auto">
          <a:xfrm>
            <a:off x="5577840" y="-1832"/>
            <a:ext cx="3566160" cy="68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46088" y="312738"/>
            <a:ext cx="4983162" cy="1395412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noProof="0" smtClean="0"/>
              <a:t>Select to edit master title</a:t>
            </a:r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49263" y="1754188"/>
            <a:ext cx="4951412" cy="1752600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Select to edit master subtitle</a:t>
            </a:r>
          </a:p>
        </p:txBody>
      </p:sp>
      <p:sp>
        <p:nvSpPr>
          <p:cNvPr id="63515" name="Text Box 1051"/>
          <p:cNvSpPr txBox="1">
            <a:spLocks noChangeArrowheads="1"/>
          </p:cNvSpPr>
          <p:nvPr userDrawn="1"/>
        </p:nvSpPr>
        <p:spPr bwMode="auto">
          <a:xfrm>
            <a:off x="427038" y="4497388"/>
            <a:ext cx="4822825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600" dirty="0">
                <a:solidFill>
                  <a:srgbClr val="1D2F68"/>
                </a:solidFill>
              </a:rPr>
              <a:t>Presented to:</a:t>
            </a:r>
          </a:p>
          <a:p>
            <a:pPr>
              <a:buFontTx/>
              <a:buNone/>
            </a:pPr>
            <a:r>
              <a:rPr lang="en-US" sz="1600" dirty="0">
                <a:solidFill>
                  <a:srgbClr val="1D2F68"/>
                </a:solidFill>
              </a:rPr>
              <a:t>By:</a:t>
            </a:r>
          </a:p>
          <a:p>
            <a:pPr>
              <a:buFontTx/>
              <a:buNone/>
            </a:pPr>
            <a:r>
              <a:rPr lang="en-US" sz="1600" dirty="0">
                <a:solidFill>
                  <a:srgbClr val="1D2F68"/>
                </a:solidFill>
              </a:rPr>
              <a:t>Date:</a:t>
            </a:r>
          </a:p>
        </p:txBody>
      </p:sp>
      <p:grpSp>
        <p:nvGrpSpPr>
          <p:cNvPr id="63544" name="Group 1080"/>
          <p:cNvGrpSpPr>
            <a:grpSpLocks/>
          </p:cNvGrpSpPr>
          <p:nvPr userDrawn="1"/>
        </p:nvGrpSpPr>
        <p:grpSpPr bwMode="auto">
          <a:xfrm>
            <a:off x="5873750" y="271463"/>
            <a:ext cx="2895600" cy="909638"/>
            <a:chOff x="3700" y="171"/>
            <a:chExt cx="1824" cy="573"/>
          </a:xfrm>
        </p:grpSpPr>
        <p:pic>
          <p:nvPicPr>
            <p:cNvPr id="63543" name="Picture 1079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00" y="171"/>
              <a:ext cx="573" cy="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535" name="Text Box 1071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800" b="1">
                  <a:solidFill>
                    <a:schemeClr val="bg1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800" b="1">
                  <a:solidFill>
                    <a:schemeClr val="bg1"/>
                  </a:solidFill>
                </a:rPr>
                <a:t>Administration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3339" y="6248400"/>
            <a:ext cx="1672032" cy="4572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April 1,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96798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40-Year Design Life Initiative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36504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8D3ABA1-EA94-43C0-B992-7CBCC31144F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255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April 1,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40-Year Design Life Initiative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266C2-23C9-4679-9EA6-D74DA6C8C2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009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April 1,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40-Year Design Life Initiative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6FF14-FC6A-41B6-B2DC-884C6B7C3F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631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April 1,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40-Year Design Life Initiative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9F915-29B1-4ADF-B1F4-B910889950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371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April 1,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40-Year Design Life Initiative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7D554-CBC1-41AB-90CF-337CEC897E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9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April 1, 2015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40-Year Design Life Initiative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75A26-F136-455D-817A-8F647A1057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957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wmf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title</a:t>
            </a: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r>
              <a:rPr lang="en-US" smtClean="0"/>
              <a:t>April 1, 2015</a:t>
            </a:r>
            <a:endParaRPr lang="en-US" dirty="0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r>
              <a:rPr lang="en-US" smtClean="0"/>
              <a:t>40-Year Design Life Initiative</a:t>
            </a:r>
            <a:endParaRPr lang="en-US" dirty="0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51165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</a:defRPr>
            </a:lvl1pPr>
          </a:lstStyle>
          <a:p>
            <a:fld id="{74438B1A-AF1B-4C8B-993E-1BADE62A245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6345" name="Group 25"/>
          <p:cNvGrpSpPr>
            <a:grpSpLocks/>
          </p:cNvGrpSpPr>
          <p:nvPr userDrawn="1"/>
        </p:nvGrpSpPr>
        <p:grpSpPr bwMode="auto">
          <a:xfrm>
            <a:off x="5708650" y="6126158"/>
            <a:ext cx="2047875" cy="660400"/>
            <a:chOff x="3596" y="3859"/>
            <a:chExt cx="1290" cy="416"/>
          </a:xfrm>
        </p:grpSpPr>
        <p:pic>
          <p:nvPicPr>
            <p:cNvPr id="56346" name="Picture 26"/>
            <p:cNvPicPr>
              <a:picLocks noChangeAspect="1" noChangeArrowheads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96" y="3859"/>
              <a:ext cx="416" cy="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34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bg1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bg1"/>
                  </a:solidFill>
                </a:rPr>
                <a:t>Administration</a:t>
              </a:r>
            </a:p>
          </p:txBody>
        </p:sp>
      </p:grpSp>
      <p:sp>
        <p:nvSpPr>
          <p:cNvPr id="56349" name="Text Box 29" hidden="1"/>
          <p:cNvSpPr txBox="1">
            <a:spLocks noChangeArrowheads="1"/>
          </p:cNvSpPr>
          <p:nvPr userDrawn="1"/>
        </p:nvSpPr>
        <p:spPr bwMode="auto">
          <a:xfrm>
            <a:off x="449263" y="6205538"/>
            <a:ext cx="4784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C0C0C0"/>
                </a:solidFill>
              </a:rPr>
              <a:t>&lt;Presentation Title – Change on Master Slide&gt;</a:t>
            </a:r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56350" name="Text Box 30" hidden="1"/>
          <p:cNvSpPr txBox="1">
            <a:spLocks noChangeArrowheads="1"/>
          </p:cNvSpPr>
          <p:nvPr userDrawn="1"/>
        </p:nvSpPr>
        <p:spPr bwMode="auto">
          <a:xfrm>
            <a:off x="441325" y="6384925"/>
            <a:ext cx="3740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dirty="0">
                <a:solidFill>
                  <a:srgbClr val="C0C0C0"/>
                </a:solidFill>
              </a:rPr>
              <a:t>&lt;Date of Presentation – Change on Master Slide&gt;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5" r:id="rId3"/>
    <p:sldLayoutId id="2147483657" r:id="rId4"/>
    <p:sldLayoutId id="2147483658" r:id="rId5"/>
    <p:sldLayoutId id="2147483660" r:id="rId6"/>
    <p:sldLayoutId id="2147483662" r:id="rId7"/>
  </p:sldLayoutIdLst>
  <p:timing>
    <p:tnLst>
      <p:par>
        <p:cTn id="1" dur="indefinite" restart="never" nodeType="tmRoot"/>
      </p:par>
    </p:tnLst>
  </p:timing>
  <p:hf hdr="0"/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title</a:t>
            </a: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Select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solidFill>
                  <a:schemeClr val="accent6"/>
                </a:solidFill>
                <a:latin typeface="Times New Roman" pitchFamily="18" charset="0"/>
              </a:defRPr>
            </a:lvl1pPr>
          </a:lstStyle>
          <a:p>
            <a:r>
              <a:rPr lang="en-US" smtClean="0"/>
              <a:t>April 1, 2015</a:t>
            </a:r>
            <a:endParaRPr lang="en-US" dirty="0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solidFill>
                  <a:schemeClr val="accent6"/>
                </a:solidFill>
                <a:latin typeface="Times New Roman" pitchFamily="18" charset="0"/>
              </a:defRPr>
            </a:lvl1pPr>
          </a:lstStyle>
          <a:p>
            <a:r>
              <a:rPr lang="en-US" smtClean="0"/>
              <a:t>40-Year Design Life Initiative</a:t>
            </a:r>
            <a:endParaRPr lang="en-US" dirty="0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51165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chemeClr val="accent6"/>
                </a:solidFill>
                <a:latin typeface="Times New Roman" pitchFamily="18" charset="0"/>
              </a:defRPr>
            </a:lvl1pPr>
          </a:lstStyle>
          <a:p>
            <a:fld id="{74438B1A-AF1B-4C8B-993E-1BADE62A245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6345" name="Group 25"/>
          <p:cNvGrpSpPr>
            <a:grpSpLocks/>
          </p:cNvGrpSpPr>
          <p:nvPr userDrawn="1"/>
        </p:nvGrpSpPr>
        <p:grpSpPr bwMode="auto">
          <a:xfrm>
            <a:off x="5708650" y="6126158"/>
            <a:ext cx="2047875" cy="660400"/>
            <a:chOff x="3596" y="3859"/>
            <a:chExt cx="1290" cy="416"/>
          </a:xfrm>
        </p:grpSpPr>
        <p:pic>
          <p:nvPicPr>
            <p:cNvPr id="56346" name="Picture 26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96" y="3859"/>
              <a:ext cx="416" cy="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34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accent6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accent6"/>
                  </a:solidFill>
                </a:rPr>
                <a:t>Administration</a:t>
              </a:r>
            </a:p>
          </p:txBody>
        </p:sp>
      </p:grpSp>
      <p:sp>
        <p:nvSpPr>
          <p:cNvPr id="56349" name="Text Box 29" hidden="1"/>
          <p:cNvSpPr txBox="1">
            <a:spLocks noChangeArrowheads="1"/>
          </p:cNvSpPr>
          <p:nvPr userDrawn="1"/>
        </p:nvSpPr>
        <p:spPr bwMode="auto">
          <a:xfrm>
            <a:off x="449263" y="6205538"/>
            <a:ext cx="4784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C0C0C0"/>
                </a:solidFill>
              </a:rPr>
              <a:t>&lt;Presentation Title – Change on Master Slide&gt;</a:t>
            </a:r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56350" name="Text Box 30" hidden="1"/>
          <p:cNvSpPr txBox="1">
            <a:spLocks noChangeArrowheads="1"/>
          </p:cNvSpPr>
          <p:nvPr userDrawn="1"/>
        </p:nvSpPr>
        <p:spPr bwMode="auto">
          <a:xfrm>
            <a:off x="441325" y="6384925"/>
            <a:ext cx="3740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dirty="0">
                <a:solidFill>
                  <a:srgbClr val="C0C0C0"/>
                </a:solidFill>
              </a:rPr>
              <a:t>&lt;Date of Presentation – Change on Master Slide&gt;</a:t>
            </a:r>
          </a:p>
        </p:txBody>
      </p:sp>
    </p:spTree>
    <p:extLst>
      <p:ext uri="{BB962C8B-B14F-4D97-AF65-F5344CB8AC3E}">
        <p14:creationId xmlns:p14="http://schemas.microsoft.com/office/powerpoint/2010/main" val="2988165268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/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pbn.mitre.org/pbnservices/pbn/FaaObserver.htm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97-2003_Worksheet1.xls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emf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0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9" name="Rectangle 11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40-Year Design Life Initiative (Updates)</a:t>
            </a:r>
            <a:endParaRPr lang="en-US" dirty="0"/>
          </a:p>
        </p:txBody>
      </p:sp>
      <p:sp>
        <p:nvSpPr>
          <p:cNvPr id="32780" name="Rectangle 12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RPD 145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785" name="Text Box 17"/>
          <p:cNvSpPr txBox="1">
            <a:spLocks noChangeArrowheads="1"/>
          </p:cNvSpPr>
          <p:nvPr/>
        </p:nvSpPr>
        <p:spPr bwMode="auto">
          <a:xfrm>
            <a:off x="1754188" y="4505593"/>
            <a:ext cx="34655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600" dirty="0" smtClean="0"/>
              <a:t>REDAC Subcommittee on Airports</a:t>
            </a:r>
            <a:endParaRPr lang="en-US" sz="1600" dirty="0"/>
          </a:p>
        </p:txBody>
      </p:sp>
      <p:sp>
        <p:nvSpPr>
          <p:cNvPr id="32786" name="Text Box 18"/>
          <p:cNvSpPr txBox="1">
            <a:spLocks noChangeArrowheads="1"/>
          </p:cNvSpPr>
          <p:nvPr/>
        </p:nvSpPr>
        <p:spPr bwMode="auto">
          <a:xfrm>
            <a:off x="788988" y="4875213"/>
            <a:ext cx="34655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600" dirty="0" smtClean="0"/>
              <a:t>David R. Brill, P.E., Ph.D.</a:t>
            </a:r>
            <a:endParaRPr lang="en-US" sz="1600" dirty="0"/>
          </a:p>
        </p:txBody>
      </p:sp>
      <p:sp>
        <p:nvSpPr>
          <p:cNvPr id="32787" name="Text Box 19"/>
          <p:cNvSpPr txBox="1">
            <a:spLocks noChangeArrowheads="1"/>
          </p:cNvSpPr>
          <p:nvPr/>
        </p:nvSpPr>
        <p:spPr bwMode="auto">
          <a:xfrm>
            <a:off x="1000125" y="5224463"/>
            <a:ext cx="34655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600" dirty="0" smtClean="0"/>
              <a:t>April 1, 2015</a:t>
            </a:r>
            <a:endParaRPr lang="en-US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Year 3 Airport Locations</a:t>
            </a:r>
          </a:p>
        </p:txBody>
      </p:sp>
      <p:pic>
        <p:nvPicPr>
          <p:cNvPr id="21507" name="Content Placeholder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143000"/>
            <a:ext cx="7251700" cy="4876800"/>
          </a:xfrm>
        </p:spPr>
      </p:pic>
      <p:sp>
        <p:nvSpPr>
          <p:cNvPr id="14" name="5-Point Star 13"/>
          <p:cNvSpPr>
            <a:spLocks noChangeAspect="1"/>
          </p:cNvSpPr>
          <p:nvPr/>
        </p:nvSpPr>
        <p:spPr bwMode="auto">
          <a:xfrm>
            <a:off x="4699000" y="3296708"/>
            <a:ext cx="228600" cy="228600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>
              <a:latin typeface="Arial" charset="0"/>
              <a:cs typeface="Arial" charset="0"/>
            </a:endParaRPr>
          </a:p>
        </p:txBody>
      </p:sp>
      <p:sp>
        <p:nvSpPr>
          <p:cNvPr id="22" name="5-Point Star 21"/>
          <p:cNvSpPr>
            <a:spLocks noChangeAspect="1"/>
          </p:cNvSpPr>
          <p:nvPr/>
        </p:nvSpPr>
        <p:spPr bwMode="auto">
          <a:xfrm>
            <a:off x="4339169" y="4305829"/>
            <a:ext cx="228600" cy="2286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>
              <a:latin typeface="Arial" charset="0"/>
              <a:cs typeface="Arial" charset="0"/>
            </a:endParaRPr>
          </a:p>
        </p:txBody>
      </p:sp>
      <p:sp>
        <p:nvSpPr>
          <p:cNvPr id="24" name="5-Point Star 23"/>
          <p:cNvSpPr>
            <a:spLocks noChangeAspect="1"/>
          </p:cNvSpPr>
          <p:nvPr/>
        </p:nvSpPr>
        <p:spPr bwMode="auto">
          <a:xfrm>
            <a:off x="2616200" y="2926293"/>
            <a:ext cx="228600" cy="2286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>
              <a:latin typeface="Arial" charset="0"/>
              <a:cs typeface="Arial" charset="0"/>
            </a:endParaRPr>
          </a:p>
        </p:txBody>
      </p:sp>
      <p:sp>
        <p:nvSpPr>
          <p:cNvPr id="25" name="5-Point Star 24"/>
          <p:cNvSpPr>
            <a:spLocks noChangeAspect="1"/>
          </p:cNvSpPr>
          <p:nvPr/>
        </p:nvSpPr>
        <p:spPr bwMode="auto">
          <a:xfrm>
            <a:off x="6096000" y="4077229"/>
            <a:ext cx="228600" cy="2286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>
              <a:latin typeface="Arial" charset="0"/>
              <a:cs typeface="Arial" charset="0"/>
            </a:endParaRPr>
          </a:p>
        </p:txBody>
      </p:sp>
      <p:sp>
        <p:nvSpPr>
          <p:cNvPr id="26" name="5-Point Star 25"/>
          <p:cNvSpPr>
            <a:spLocks noChangeAspect="1"/>
          </p:cNvSpPr>
          <p:nvPr/>
        </p:nvSpPr>
        <p:spPr bwMode="auto">
          <a:xfrm>
            <a:off x="6792913" y="5140325"/>
            <a:ext cx="228600" cy="2286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>
              <a:latin typeface="Arial" charset="0"/>
              <a:cs typeface="Arial" charset="0"/>
            </a:endParaRPr>
          </a:p>
        </p:txBody>
      </p:sp>
      <p:sp>
        <p:nvSpPr>
          <p:cNvPr id="21514" name="TextBox 14"/>
          <p:cNvSpPr txBox="1">
            <a:spLocks noChangeArrowheads="1"/>
          </p:cNvSpPr>
          <p:nvPr/>
        </p:nvSpPr>
        <p:spPr bwMode="auto">
          <a:xfrm>
            <a:off x="4453469" y="4420128"/>
            <a:ext cx="8112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/>
              <a:t>DFW</a:t>
            </a:r>
            <a:endParaRPr lang="en-US" altLang="en-US" sz="1800" dirty="0"/>
          </a:p>
        </p:txBody>
      </p:sp>
      <p:sp>
        <p:nvSpPr>
          <p:cNvPr id="21515" name="TextBox 27"/>
          <p:cNvSpPr txBox="1">
            <a:spLocks noChangeArrowheads="1"/>
          </p:cNvSpPr>
          <p:nvPr/>
        </p:nvSpPr>
        <p:spPr bwMode="auto">
          <a:xfrm>
            <a:off x="2844800" y="2688167"/>
            <a:ext cx="800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/>
              <a:t>SLC</a:t>
            </a:r>
            <a:endParaRPr lang="en-US" altLang="en-US" sz="1800" dirty="0"/>
          </a:p>
        </p:txBody>
      </p:sp>
      <p:sp>
        <p:nvSpPr>
          <p:cNvPr id="21516" name="TextBox 28"/>
          <p:cNvSpPr txBox="1">
            <a:spLocks noChangeArrowheads="1"/>
          </p:cNvSpPr>
          <p:nvPr/>
        </p:nvSpPr>
        <p:spPr bwMode="auto">
          <a:xfrm>
            <a:off x="7008548" y="4979458"/>
            <a:ext cx="8048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/>
              <a:t>FLL</a:t>
            </a:r>
            <a:endParaRPr lang="en-US" altLang="en-US" sz="1800" dirty="0"/>
          </a:p>
        </p:txBody>
      </p:sp>
      <p:sp>
        <p:nvSpPr>
          <p:cNvPr id="21518" name="TextBox 31"/>
          <p:cNvSpPr txBox="1">
            <a:spLocks noChangeArrowheads="1"/>
          </p:cNvSpPr>
          <p:nvPr/>
        </p:nvSpPr>
        <p:spPr bwMode="auto">
          <a:xfrm>
            <a:off x="4927600" y="3146954"/>
            <a:ext cx="936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/>
              <a:t>MCI</a:t>
            </a:r>
            <a:endParaRPr lang="en-US" altLang="en-US" sz="1800" dirty="0"/>
          </a:p>
        </p:txBody>
      </p:sp>
      <p:sp>
        <p:nvSpPr>
          <p:cNvPr id="21519" name="TextBox 34"/>
          <p:cNvSpPr txBox="1">
            <a:spLocks noChangeArrowheads="1"/>
          </p:cNvSpPr>
          <p:nvPr/>
        </p:nvSpPr>
        <p:spPr bwMode="auto">
          <a:xfrm>
            <a:off x="6132512" y="3783013"/>
            <a:ext cx="774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/>
              <a:t>ATL</a:t>
            </a:r>
            <a:endParaRPr lang="en-US" altLang="en-US" sz="1800" dirty="0"/>
          </a:p>
        </p:txBody>
      </p:sp>
      <p:sp>
        <p:nvSpPr>
          <p:cNvPr id="36" name="5-Point Star 35"/>
          <p:cNvSpPr>
            <a:spLocks noChangeAspect="1"/>
          </p:cNvSpPr>
          <p:nvPr/>
        </p:nvSpPr>
        <p:spPr bwMode="auto">
          <a:xfrm>
            <a:off x="6805612" y="5303574"/>
            <a:ext cx="228600" cy="2286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>
              <a:latin typeface="Arial" charset="0"/>
              <a:cs typeface="Arial" charset="0"/>
            </a:endParaRPr>
          </a:p>
        </p:txBody>
      </p:sp>
      <p:sp>
        <p:nvSpPr>
          <p:cNvPr id="21521" name="TextBox 36"/>
          <p:cNvSpPr txBox="1">
            <a:spLocks noChangeArrowheads="1"/>
          </p:cNvSpPr>
          <p:nvPr/>
        </p:nvSpPr>
        <p:spPr bwMode="auto">
          <a:xfrm>
            <a:off x="7034212" y="5242983"/>
            <a:ext cx="811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/>
              <a:t>MIA</a:t>
            </a:r>
            <a:endParaRPr lang="en-US" altLang="en-US" sz="1800" dirty="0"/>
          </a:p>
        </p:txBody>
      </p:sp>
      <p:sp>
        <p:nvSpPr>
          <p:cNvPr id="38" name="5-Point Star 37"/>
          <p:cNvSpPr>
            <a:spLocks noChangeAspect="1"/>
          </p:cNvSpPr>
          <p:nvPr/>
        </p:nvSpPr>
        <p:spPr bwMode="auto">
          <a:xfrm>
            <a:off x="1322388" y="5105400"/>
            <a:ext cx="228600" cy="2286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>
              <a:latin typeface="Arial" charset="0"/>
              <a:cs typeface="Arial" charset="0"/>
            </a:endParaRPr>
          </a:p>
        </p:txBody>
      </p:sp>
      <p:sp>
        <p:nvSpPr>
          <p:cNvPr id="39" name="5-Point Star 38"/>
          <p:cNvSpPr>
            <a:spLocks noChangeAspect="1"/>
          </p:cNvSpPr>
          <p:nvPr/>
        </p:nvSpPr>
        <p:spPr bwMode="auto">
          <a:xfrm>
            <a:off x="1328738" y="5410200"/>
            <a:ext cx="228600" cy="228600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>
              <a:latin typeface="Arial" charset="0"/>
              <a:cs typeface="Arial" charset="0"/>
            </a:endParaRPr>
          </a:p>
        </p:txBody>
      </p:sp>
      <p:sp>
        <p:nvSpPr>
          <p:cNvPr id="21524" name="TextBox 39"/>
          <p:cNvSpPr txBox="1">
            <a:spLocks noChangeArrowheads="1"/>
          </p:cNvSpPr>
          <p:nvPr/>
        </p:nvSpPr>
        <p:spPr bwMode="auto">
          <a:xfrm>
            <a:off x="1652588" y="5035550"/>
            <a:ext cx="13954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Large Hub</a:t>
            </a:r>
          </a:p>
        </p:txBody>
      </p:sp>
      <p:sp>
        <p:nvSpPr>
          <p:cNvPr id="21525" name="TextBox 40"/>
          <p:cNvSpPr txBox="1">
            <a:spLocks noChangeArrowheads="1"/>
          </p:cNvSpPr>
          <p:nvPr/>
        </p:nvSpPr>
        <p:spPr bwMode="auto">
          <a:xfrm>
            <a:off x="1665288" y="5368925"/>
            <a:ext cx="16240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Medium Hub</a:t>
            </a:r>
          </a:p>
        </p:txBody>
      </p:sp>
      <p:sp>
        <p:nvSpPr>
          <p:cNvPr id="21526" name="TextBox 41"/>
          <p:cNvSpPr txBox="1">
            <a:spLocks noChangeArrowheads="1"/>
          </p:cNvSpPr>
          <p:nvPr/>
        </p:nvSpPr>
        <p:spPr bwMode="auto">
          <a:xfrm>
            <a:off x="3962400" y="5599907"/>
            <a:ext cx="4724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   Site designated for field data collection</a:t>
            </a:r>
          </a:p>
        </p:txBody>
      </p:sp>
      <p:sp>
        <p:nvSpPr>
          <p:cNvPr id="23" name="5-Point Star 22"/>
          <p:cNvSpPr>
            <a:spLocks noChangeAspect="1"/>
          </p:cNvSpPr>
          <p:nvPr/>
        </p:nvSpPr>
        <p:spPr bwMode="auto">
          <a:xfrm>
            <a:off x="3430588" y="3153834"/>
            <a:ext cx="228600" cy="2286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>
              <a:latin typeface="Arial" charset="0"/>
              <a:cs typeface="Arial" charset="0"/>
            </a:endParaRPr>
          </a:p>
        </p:txBody>
      </p:sp>
      <p:sp>
        <p:nvSpPr>
          <p:cNvPr id="21528" name="TextBox 36"/>
          <p:cNvSpPr txBox="1">
            <a:spLocks noChangeArrowheads="1"/>
          </p:cNvSpPr>
          <p:nvPr/>
        </p:nvSpPr>
        <p:spPr bwMode="auto">
          <a:xfrm>
            <a:off x="3611033" y="3014134"/>
            <a:ext cx="685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/>
              <a:t>DEN</a:t>
            </a:r>
            <a:endParaRPr lang="en-US" altLang="en-US" sz="1800" dirty="0"/>
          </a:p>
        </p:txBody>
      </p:sp>
      <p:sp>
        <p:nvSpPr>
          <p:cNvPr id="30" name="Oval 29"/>
          <p:cNvSpPr/>
          <p:nvPr/>
        </p:nvSpPr>
        <p:spPr bwMode="auto">
          <a:xfrm>
            <a:off x="6746875" y="5287962"/>
            <a:ext cx="352425" cy="333375"/>
          </a:xfrm>
          <a:prstGeom prst="ellipse">
            <a:avLst/>
          </a:prstGeom>
          <a:noFill/>
          <a:ln>
            <a:solidFill>
              <a:schemeClr val="bg1"/>
            </a:solidFill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2554287" y="2873111"/>
            <a:ext cx="352425" cy="334963"/>
          </a:xfrm>
          <a:prstGeom prst="ellipse">
            <a:avLst/>
          </a:prstGeom>
          <a:noFill/>
          <a:ln>
            <a:solidFill>
              <a:schemeClr val="bg1"/>
            </a:solidFill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6731000" y="5089790"/>
            <a:ext cx="352425" cy="334962"/>
          </a:xfrm>
          <a:prstGeom prst="ellipse">
            <a:avLst/>
          </a:prstGeom>
          <a:noFill/>
          <a:ln>
            <a:solidFill>
              <a:schemeClr val="bg1"/>
            </a:solidFill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3786188" y="5599907"/>
            <a:ext cx="352425" cy="333375"/>
          </a:xfrm>
          <a:prstGeom prst="ellipse">
            <a:avLst/>
          </a:prstGeom>
          <a:noFill/>
          <a:ln>
            <a:solidFill>
              <a:schemeClr val="bg1"/>
            </a:solidFill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1,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40-Year Design Life Initiative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59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40-Year Life – </a:t>
            </a:r>
            <a:br>
              <a:rPr lang="en-US" smtClean="0"/>
            </a:br>
            <a:r>
              <a:rPr lang="en-US" smtClean="0"/>
              <a:t>Runway Data Collection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254979" y="1508125"/>
            <a:ext cx="3226776" cy="4391025"/>
          </a:xfrm>
        </p:spPr>
        <p:txBody>
          <a:bodyPr/>
          <a:lstStyle/>
          <a:p>
            <a:pPr marL="0" indent="0" algn="ctr">
              <a:buNone/>
            </a:pPr>
            <a:r>
              <a:rPr lang="en-US" u="sng" dirty="0" smtClean="0"/>
              <a:t>All Airports</a:t>
            </a:r>
          </a:p>
          <a:p>
            <a:r>
              <a:rPr lang="en-US" sz="1600" dirty="0" smtClean="0"/>
              <a:t>Design and construction data (with costs).</a:t>
            </a:r>
          </a:p>
          <a:p>
            <a:r>
              <a:rPr lang="en-US" sz="1600" dirty="0" smtClean="0"/>
              <a:t>Maintenance activities and costs.</a:t>
            </a:r>
          </a:p>
          <a:p>
            <a:r>
              <a:rPr lang="en-US" sz="1600" dirty="0" smtClean="0"/>
              <a:t>Pavement performance data. PCI, friction, roughness, groove condition, etc. Not limited to current fields in FAA PAVEAIR.</a:t>
            </a:r>
          </a:p>
          <a:p>
            <a:r>
              <a:rPr lang="en-US" sz="1600" dirty="0" smtClean="0"/>
              <a:t>Traffic history (aircraft type, history, weight).</a:t>
            </a:r>
            <a:endParaRPr lang="en-US" sz="16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967654" y="1508125"/>
            <a:ext cx="3938954" cy="4391025"/>
          </a:xfrm>
        </p:spPr>
        <p:txBody>
          <a:bodyPr/>
          <a:lstStyle/>
          <a:p>
            <a:pPr marL="0" indent="0" algn="ctr">
              <a:buNone/>
            </a:pPr>
            <a:r>
              <a:rPr lang="en-US" u="sng" dirty="0" smtClean="0"/>
              <a:t>Field Data</a:t>
            </a:r>
          </a:p>
          <a:p>
            <a:r>
              <a:rPr lang="en-US" sz="1600" dirty="0" smtClean="0"/>
              <a:t>PCI (visual survey).</a:t>
            </a:r>
          </a:p>
          <a:p>
            <a:r>
              <a:rPr lang="en-US" sz="1600" dirty="0" smtClean="0"/>
              <a:t>Heavy Falling-Weight </a:t>
            </a:r>
            <a:r>
              <a:rPr lang="en-US" sz="1600" dirty="0" err="1" smtClean="0"/>
              <a:t>Deflectometer</a:t>
            </a:r>
            <a:r>
              <a:rPr lang="en-US" sz="1600" dirty="0" smtClean="0"/>
              <a:t> (HWD).</a:t>
            </a:r>
          </a:p>
          <a:p>
            <a:r>
              <a:rPr lang="en-US" sz="1600" dirty="0" smtClean="0"/>
              <a:t>Material samples (concrete and asphalt) for laboratory characterization. Sample testing will be done at the NAPTF lab.</a:t>
            </a:r>
          </a:p>
          <a:p>
            <a:r>
              <a:rPr lang="en-US" sz="1600" dirty="0" smtClean="0"/>
              <a:t>Longitudinal roughness profiles (</a:t>
            </a:r>
            <a:r>
              <a:rPr lang="en-US" sz="1600" dirty="0" err="1" smtClean="0"/>
              <a:t>SurPRO</a:t>
            </a:r>
            <a:r>
              <a:rPr lang="en-US" sz="1600" dirty="0" smtClean="0"/>
              <a:t>) &amp; FAA portable profiler (if feasible).</a:t>
            </a:r>
          </a:p>
          <a:p>
            <a:r>
              <a:rPr lang="en-US" sz="1600" dirty="0" smtClean="0"/>
              <a:t>Grooving (longitudinal texture) data.</a:t>
            </a:r>
          </a:p>
          <a:p>
            <a:r>
              <a:rPr lang="en-US" sz="1600" dirty="0" smtClean="0"/>
              <a:t>Laser imaging by FAA (if feasible).</a:t>
            </a:r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1,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40-Year Design Life Initiative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258" y="1475399"/>
            <a:ext cx="1420812" cy="9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258" y="2545131"/>
            <a:ext cx="1420812" cy="1001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258" y="3656624"/>
            <a:ext cx="1420812" cy="1869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3501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FAA PAVEAIR Implementation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050213" cy="4391025"/>
          </a:xfrm>
        </p:spPr>
        <p:txBody>
          <a:bodyPr/>
          <a:lstStyle/>
          <a:p>
            <a:r>
              <a:rPr lang="en-US" altLang="en-US" sz="2400" dirty="0" smtClean="0"/>
              <a:t>Data collected falls into 2 categories:</a:t>
            </a:r>
          </a:p>
          <a:p>
            <a:pPr lvl="1"/>
            <a:r>
              <a:rPr lang="en-US" altLang="en-US" sz="2000" dirty="0" smtClean="0"/>
              <a:t>Exists in current FAA PAVEAIR (e.g., PCI, certain maintenance activities).</a:t>
            </a:r>
          </a:p>
          <a:p>
            <a:pPr lvl="1"/>
            <a:r>
              <a:rPr lang="en-US" altLang="en-US" sz="2000" dirty="0" smtClean="0"/>
              <a:t>Not in the current version of FAA PAVEAIR.</a:t>
            </a:r>
          </a:p>
          <a:p>
            <a:r>
              <a:rPr lang="en-US" altLang="en-US" sz="2400" dirty="0" smtClean="0"/>
              <a:t>All collected data for the 40 year project will be stored in a dedicated, standalone FAA PAVEAIR implementation (“PA40”).</a:t>
            </a:r>
          </a:p>
          <a:p>
            <a:pPr lvl="1"/>
            <a:r>
              <a:rPr lang="en-US" altLang="en-US" sz="2000" dirty="0"/>
              <a:t>D</a:t>
            </a:r>
            <a:r>
              <a:rPr lang="en-US" altLang="en-US" sz="2000" dirty="0" smtClean="0"/>
              <a:t>ata are anonymized.</a:t>
            </a:r>
          </a:p>
          <a:p>
            <a:pPr lvl="1"/>
            <a:r>
              <a:rPr lang="en-US" altLang="en-US" sz="2000" dirty="0" smtClean="0"/>
              <a:t>No PA40 databases are accessible from the public FAA PAVEAIR implementation.</a:t>
            </a:r>
          </a:p>
          <a:p>
            <a:r>
              <a:rPr lang="en-US" altLang="en-US" sz="2400" dirty="0" smtClean="0"/>
              <a:t>Enhanced functionality in PA40.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1,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40-Year Design Life Initiative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64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PA40 – PAVEAIR Databases</a:t>
            </a:r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95300" y="1616628"/>
            <a:ext cx="5140662" cy="3202493"/>
          </a:xfrm>
          <a:ln>
            <a:solidFill>
              <a:schemeClr val="tx1"/>
            </a:solidFill>
          </a:ln>
        </p:spPr>
      </p:pic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5635962" y="1508125"/>
            <a:ext cx="3217891" cy="4391025"/>
          </a:xfrm>
        </p:spPr>
        <p:txBody>
          <a:bodyPr/>
          <a:lstStyle/>
          <a:p>
            <a:r>
              <a:rPr lang="en-US" sz="1800" dirty="0" smtClean="0"/>
              <a:t>Enhanced Functionality</a:t>
            </a:r>
          </a:p>
          <a:p>
            <a:r>
              <a:rPr lang="en-US" sz="1800" dirty="0" smtClean="0"/>
              <a:t>Fields for:</a:t>
            </a:r>
          </a:p>
          <a:p>
            <a:pPr lvl="1"/>
            <a:r>
              <a:rPr lang="en-US" altLang="en-US" sz="1600" dirty="0" smtClean="0"/>
              <a:t>HWD data, raw profile data, groove geometry data.</a:t>
            </a:r>
          </a:p>
          <a:p>
            <a:pPr lvl="1"/>
            <a:r>
              <a:rPr lang="en-US" altLang="en-US" sz="1600" dirty="0" smtClean="0"/>
              <a:t>Computed roughness indexes (</a:t>
            </a:r>
            <a:r>
              <a:rPr lang="en-US" altLang="en-US" sz="1600" dirty="0" err="1" smtClean="0"/>
              <a:t>ProFAA</a:t>
            </a:r>
            <a:r>
              <a:rPr lang="en-US" altLang="en-US" sz="1600" dirty="0" smtClean="0"/>
              <a:t>) and groove characteristics (</a:t>
            </a:r>
            <a:r>
              <a:rPr lang="en-US" altLang="en-US" sz="1600" dirty="0" err="1" smtClean="0"/>
              <a:t>ProGroove</a:t>
            </a:r>
            <a:r>
              <a:rPr lang="en-US" altLang="en-US" sz="1600" dirty="0" smtClean="0"/>
              <a:t>)</a:t>
            </a:r>
          </a:p>
          <a:p>
            <a:pPr lvl="1"/>
            <a:r>
              <a:rPr lang="en-US" altLang="en-US" sz="1600" dirty="0" smtClean="0"/>
              <a:t>Traffic data.</a:t>
            </a:r>
          </a:p>
          <a:p>
            <a:pPr lvl="1"/>
            <a:r>
              <a:rPr lang="en-US" altLang="en-US" sz="1600" dirty="0" smtClean="0"/>
              <a:t>Climate data.</a:t>
            </a:r>
          </a:p>
          <a:p>
            <a:pPr lvl="1"/>
            <a:r>
              <a:rPr lang="en-US" altLang="en-US" sz="1600" dirty="0" smtClean="0"/>
              <a:t>Structural layers and material properties.</a:t>
            </a:r>
          </a:p>
          <a:p>
            <a:r>
              <a:rPr lang="en-US" altLang="en-US" sz="1800" dirty="0" smtClean="0"/>
              <a:t>Coordinate with FAA PAVEAIR development.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1,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40-Year Design Life Initiative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 bwMode="auto">
          <a:xfrm>
            <a:off x="5451231" y="2769577"/>
            <a:ext cx="1847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endParaRPr lang="en-US" sz="1200" b="1" dirty="0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45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PA40 Organization Concept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864066" y="981512"/>
            <a:ext cx="2944536" cy="5029200"/>
          </a:xfrm>
          <a:prstGeom prst="rect">
            <a:avLst/>
          </a:prstGeom>
          <a:solidFill>
            <a:srgbClr val="FFFF99">
              <a:alpha val="2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3808602" y="5423670"/>
            <a:ext cx="4073865" cy="587041"/>
          </a:xfrm>
          <a:prstGeom prst="rect">
            <a:avLst/>
          </a:prstGeom>
          <a:solidFill>
            <a:srgbClr val="FFFF99">
              <a:alpha val="2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142613" y="5100506"/>
            <a:ext cx="328009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800" b="1" dirty="0" smtClean="0">
                <a:solidFill>
                  <a:srgbClr val="FF0000"/>
                </a:solidFill>
              </a:rPr>
              <a:t>Shaded area: Functionality in current FAA PAVEAIR</a:t>
            </a:r>
            <a:endParaRPr lang="en-US" sz="1800" b="1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570451" y="3825380"/>
            <a:ext cx="293615" cy="127512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 bwMode="auto">
          <a:xfrm>
            <a:off x="3129093" y="5538132"/>
            <a:ext cx="771788" cy="20870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 bwMode="auto">
          <a:xfrm>
            <a:off x="7225436" y="5423670"/>
            <a:ext cx="176169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800" b="1" dirty="0" smtClean="0">
                <a:solidFill>
                  <a:schemeClr val="accent2"/>
                </a:solidFill>
              </a:rPr>
              <a:t>Functionality being added</a:t>
            </a:r>
            <a:endParaRPr lang="en-US" sz="1800" b="1" dirty="0">
              <a:solidFill>
                <a:schemeClr val="accent2"/>
              </a:solidFill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3808601" y="981512"/>
            <a:ext cx="4297679" cy="4427150"/>
          </a:xfrm>
          <a:prstGeom prst="rect">
            <a:avLst/>
          </a:prstGeom>
          <a:noFill/>
          <a:ln w="25400">
            <a:solidFill>
              <a:schemeClr val="accent2"/>
            </a:solidFill>
            <a:prstDash val="dash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 flipV="1">
            <a:off x="6985000" y="5423672"/>
            <a:ext cx="304800" cy="218812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1, 2015</a:t>
            </a:r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40-Year Design Life Initiative</a:t>
            </a:r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803" y="981511"/>
            <a:ext cx="7100791" cy="5088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0456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3" grpId="0"/>
      <p:bldP spid="12" grpId="0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PA40 – Current Work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864066" y="981512"/>
            <a:ext cx="2944536" cy="5029200"/>
          </a:xfrm>
          <a:prstGeom prst="rect">
            <a:avLst/>
          </a:prstGeom>
          <a:solidFill>
            <a:srgbClr val="FFFF99">
              <a:alpha val="2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3808601" y="5422392"/>
            <a:ext cx="4078224" cy="585216"/>
          </a:xfrm>
          <a:prstGeom prst="rect">
            <a:avLst/>
          </a:prstGeom>
          <a:solidFill>
            <a:srgbClr val="FFFF99">
              <a:alpha val="2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142613" y="5100506"/>
            <a:ext cx="328009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800" b="1" dirty="0" smtClean="0">
                <a:solidFill>
                  <a:srgbClr val="FF0000"/>
                </a:solidFill>
              </a:rPr>
              <a:t>Shaded area: Functionality in current FAA PAVEAIR</a:t>
            </a:r>
            <a:endParaRPr lang="en-US" sz="1800" b="1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570451" y="3825380"/>
            <a:ext cx="293615" cy="127512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 bwMode="auto">
          <a:xfrm>
            <a:off x="3129093" y="5538132"/>
            <a:ext cx="771788" cy="20870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1, 2015</a:t>
            </a:r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40-Year Design Life Initiative</a:t>
            </a:r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968" y="981511"/>
            <a:ext cx="7107375" cy="5093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10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Traffic Data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Historical runway traffic data (as opposed to design traffic data) are generally not available from airport engineers.</a:t>
            </a:r>
          </a:p>
          <a:p>
            <a:r>
              <a:rPr lang="en-US" dirty="0" smtClean="0"/>
              <a:t>Available data sources:</a:t>
            </a:r>
          </a:p>
          <a:p>
            <a:pPr lvl="1"/>
            <a:r>
              <a:rPr lang="en-US" dirty="0" smtClean="0"/>
              <a:t>Airport operations (ASDE-X).</a:t>
            </a:r>
          </a:p>
          <a:p>
            <a:pPr lvl="1"/>
            <a:r>
              <a:rPr lang="en-US" dirty="0" smtClean="0"/>
              <a:t>FAA PBN </a:t>
            </a:r>
            <a:r>
              <a:rPr lang="en-US" dirty="0"/>
              <a:t>Observer Dashboard</a:t>
            </a:r>
            <a:br>
              <a:rPr lang="en-US" dirty="0"/>
            </a:br>
            <a:r>
              <a:rPr lang="en-US" sz="2000" dirty="0">
                <a:hlinkClick r:id="rId2"/>
              </a:rPr>
              <a:t>https://</a:t>
            </a:r>
            <a:r>
              <a:rPr lang="en-US" sz="2000" dirty="0" smtClean="0">
                <a:hlinkClick r:id="rId2"/>
              </a:rPr>
              <a:t>pbn.mitre.org/pbnservices/pbn/FaaObserver.html</a:t>
            </a:r>
            <a:endParaRPr lang="en-US" sz="2000" dirty="0" smtClean="0"/>
          </a:p>
          <a:p>
            <a:r>
              <a:rPr lang="en-US" dirty="0" smtClean="0"/>
              <a:t>Data are available only for some recent years.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1,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40-Year Design Life Initiative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9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Laboratory Field Sample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325461"/>
            <a:ext cx="3948113" cy="4573689"/>
          </a:xfrm>
        </p:spPr>
        <p:txBody>
          <a:bodyPr/>
          <a:lstStyle/>
          <a:p>
            <a:r>
              <a:rPr lang="en-US" sz="2000" dirty="0" smtClean="0"/>
              <a:t>To date, material samples (both HMA and PCC) have been collected at </a:t>
            </a:r>
            <a:r>
              <a:rPr lang="en-US" sz="2000" dirty="0" smtClean="0"/>
              <a:t>10 </a:t>
            </a:r>
            <a:r>
              <a:rPr lang="en-US" sz="2000" dirty="0" smtClean="0"/>
              <a:t>sites.</a:t>
            </a:r>
          </a:p>
          <a:p>
            <a:r>
              <a:rPr lang="en-US" sz="2000" dirty="0" smtClean="0"/>
              <a:t>Material characterization testing is underway.</a:t>
            </a:r>
          </a:p>
          <a:p>
            <a:r>
              <a:rPr lang="en-US" sz="2000" dirty="0" smtClean="0"/>
              <a:t>Most tests are being performed at the NAPTF lab by SRA personnel.</a:t>
            </a:r>
          </a:p>
          <a:p>
            <a:r>
              <a:rPr lang="en-US" sz="2000" dirty="0" smtClean="0"/>
              <a:t>Some specialized tests (e.g., Hamburg rut test, binder extraction/analysis, PCC petrography) are being handled by outside labs.</a:t>
            </a:r>
          </a:p>
          <a:p>
            <a:r>
              <a:rPr lang="en-US" sz="2000" dirty="0" smtClean="0"/>
              <a:t>Data </a:t>
            </a:r>
            <a:r>
              <a:rPr lang="en-US" sz="2000" dirty="0" smtClean="0"/>
              <a:t>being added </a:t>
            </a:r>
            <a:r>
              <a:rPr lang="en-US" sz="2000" dirty="0" smtClean="0"/>
              <a:t>to PA40.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1,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40-Year Design Life Initiative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266C2-23C9-4679-9EA6-D74DA6C8C265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4" r="16920"/>
          <a:stretch/>
        </p:blipFill>
        <p:spPr bwMode="auto">
          <a:xfrm>
            <a:off x="4886063" y="1442906"/>
            <a:ext cx="3754597" cy="3187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 bwMode="auto">
          <a:xfrm>
            <a:off x="4865615" y="4874004"/>
            <a:ext cx="375826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sz="1800" b="1" dirty="0" smtClean="0">
                <a:solidFill>
                  <a:schemeClr val="accent2"/>
                </a:solidFill>
              </a:rPr>
              <a:t>Dynamic Modulus Test of Core from Greensboro RWY 5L-23R</a:t>
            </a:r>
            <a:endParaRPr lang="en-US" sz="1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35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Test Summary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1167086"/>
              </p:ext>
            </p:extLst>
          </p:nvPr>
        </p:nvGraphicFramePr>
        <p:xfrm>
          <a:off x="495300" y="1097065"/>
          <a:ext cx="8050215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379"/>
                <a:gridCol w="2708707"/>
                <a:gridCol w="1610043"/>
                <a:gridCol w="1610043"/>
                <a:gridCol w="1610043"/>
              </a:tblGrid>
              <a:tr h="26894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No.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Test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No. Samples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Location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Comments</a:t>
                      </a:r>
                      <a:endParaRPr lang="en-US" sz="1200" dirty="0"/>
                    </a:p>
                  </a:txBody>
                  <a:tcPr/>
                </a:tc>
              </a:tr>
              <a:tr h="268941">
                <a:tc gridSpan="5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HMA</a:t>
                      </a:r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26894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IDT Dynamic Modulus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(3)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NAPTF Lab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Samples Reusable</a:t>
                      </a:r>
                      <a:endParaRPr lang="en-US" sz="1200" dirty="0"/>
                    </a:p>
                  </a:txBody>
                  <a:tcPr/>
                </a:tc>
              </a:tr>
              <a:tr h="26894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Indirect</a:t>
                      </a:r>
                      <a:r>
                        <a:rPr lang="en-US" sz="1200" baseline="0" dirty="0" smtClean="0"/>
                        <a:t> Tensile (IDT) Strength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NAPTF Lab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</a:tr>
              <a:tr h="26894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Flow Number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NAPTF Lab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</a:tr>
              <a:tr h="26894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Asphalt Pavement Analyzer (APA)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NAPTF Lab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</a:tr>
              <a:tr h="26894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Hamburg Wheel</a:t>
                      </a:r>
                      <a:r>
                        <a:rPr lang="en-US" sz="1200" baseline="0" dirty="0" smtClean="0"/>
                        <a:t> Traffic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Rutgers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</a:tr>
              <a:tr h="26894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Mixture Contents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Rutgers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</a:tr>
              <a:tr h="26894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Total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</a:tr>
              <a:tr h="268941">
                <a:tc gridSpan="5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PCC</a:t>
                      </a:r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26894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Free-Free Modulus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(20)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NAPTF Lab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Samples Reusable</a:t>
                      </a:r>
                      <a:endParaRPr lang="en-US" sz="1200" dirty="0"/>
                    </a:p>
                  </a:txBody>
                  <a:tcPr/>
                </a:tc>
              </a:tr>
              <a:tr h="26894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Coefficient</a:t>
                      </a:r>
                      <a:r>
                        <a:rPr lang="en-US" sz="1200" baseline="0" dirty="0" smtClean="0"/>
                        <a:t> of Thermal Expansion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NAPTF Lab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</a:tr>
              <a:tr h="26894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Flexural</a:t>
                      </a:r>
                      <a:r>
                        <a:rPr lang="en-US" sz="1200" baseline="0" dirty="0" smtClean="0"/>
                        <a:t> Strength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(8)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NAPTF Lab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Beams (IND only)</a:t>
                      </a:r>
                      <a:endParaRPr lang="en-US" sz="1200" dirty="0"/>
                    </a:p>
                  </a:txBody>
                  <a:tcPr/>
                </a:tc>
              </a:tr>
              <a:tr h="26894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Compressive Strength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NAPTF Lab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</a:tr>
              <a:tr h="26894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Split Tensile Strength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NAPTF Lab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</a:tr>
              <a:tr h="26894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Petrographic</a:t>
                      </a:r>
                      <a:r>
                        <a:rPr lang="en-US" sz="1200" baseline="0" dirty="0" smtClean="0"/>
                        <a:t> Analysis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TBD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Estimated no.</a:t>
                      </a:r>
                      <a:endParaRPr lang="en-US" sz="1200" dirty="0"/>
                    </a:p>
                  </a:txBody>
                  <a:tcPr/>
                </a:tc>
              </a:tr>
              <a:tr h="26894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Total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20 (8)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1,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40-Year Design Life Initiative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266C2-23C9-4679-9EA6-D74DA6C8C26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23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GSO RWY 5L-23R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1,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40-Year Design Life Initiative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914861" y="-318198"/>
            <a:ext cx="4800601" cy="779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7"/>
          <p:cNvSpPr/>
          <p:nvPr/>
        </p:nvSpPr>
        <p:spPr bwMode="auto">
          <a:xfrm>
            <a:off x="1700784" y="1746504"/>
            <a:ext cx="45720" cy="45720"/>
          </a:xfrm>
          <a:prstGeom prst="ellipse">
            <a:avLst/>
          </a:prstGeom>
          <a:solidFill>
            <a:srgbClr val="00B0F0"/>
          </a:solidFill>
          <a:ln w="19050"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956816" y="1745828"/>
            <a:ext cx="5724483" cy="46396"/>
            <a:chOff x="1956816" y="1745828"/>
            <a:chExt cx="5724483" cy="46396"/>
          </a:xfrm>
        </p:grpSpPr>
        <p:sp>
          <p:nvSpPr>
            <p:cNvPr id="10" name="Oval 9"/>
            <p:cNvSpPr/>
            <p:nvPr/>
          </p:nvSpPr>
          <p:spPr bwMode="auto">
            <a:xfrm>
              <a:off x="1956816" y="1746504"/>
              <a:ext cx="45720" cy="45720"/>
            </a:xfrm>
            <a:prstGeom prst="ellipse">
              <a:avLst/>
            </a:prstGeom>
            <a:solidFill>
              <a:srgbClr val="00B0F0"/>
            </a:solidFill>
            <a:ln w="19050"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2464816" y="1746335"/>
              <a:ext cx="45720" cy="45720"/>
            </a:xfrm>
            <a:prstGeom prst="ellipse">
              <a:avLst/>
            </a:prstGeom>
            <a:solidFill>
              <a:srgbClr val="00B0F0"/>
            </a:solidFill>
            <a:ln w="19050"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2998216" y="1746335"/>
              <a:ext cx="45720" cy="45720"/>
            </a:xfrm>
            <a:prstGeom prst="ellipse">
              <a:avLst/>
            </a:prstGeom>
            <a:solidFill>
              <a:srgbClr val="00B0F0"/>
            </a:solidFill>
            <a:ln w="19050"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3514683" y="1746504"/>
              <a:ext cx="45720" cy="45720"/>
            </a:xfrm>
            <a:prstGeom prst="ellipse">
              <a:avLst/>
            </a:prstGeom>
            <a:solidFill>
              <a:srgbClr val="00B0F0"/>
            </a:solidFill>
            <a:ln w="19050"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4039617" y="1746166"/>
              <a:ext cx="45720" cy="45720"/>
            </a:xfrm>
            <a:prstGeom prst="ellipse">
              <a:avLst/>
            </a:prstGeom>
            <a:solidFill>
              <a:srgbClr val="00B0F0"/>
            </a:solidFill>
            <a:ln w="19050"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4556083" y="1745997"/>
              <a:ext cx="45720" cy="45720"/>
            </a:xfrm>
            <a:prstGeom prst="ellipse">
              <a:avLst/>
            </a:prstGeom>
            <a:solidFill>
              <a:srgbClr val="00B0F0"/>
            </a:solidFill>
            <a:ln w="19050"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5064083" y="1746504"/>
              <a:ext cx="45720" cy="45720"/>
            </a:xfrm>
            <a:prstGeom prst="ellipse">
              <a:avLst/>
            </a:prstGeom>
            <a:solidFill>
              <a:srgbClr val="00B0F0"/>
            </a:solidFill>
            <a:ln w="19050"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5580550" y="1746504"/>
              <a:ext cx="45720" cy="45720"/>
            </a:xfrm>
            <a:prstGeom prst="ellipse">
              <a:avLst/>
            </a:prstGeom>
            <a:solidFill>
              <a:srgbClr val="00B0F0"/>
            </a:solidFill>
            <a:ln w="19050"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6080083" y="1746504"/>
              <a:ext cx="45720" cy="45720"/>
            </a:xfrm>
            <a:prstGeom prst="ellipse">
              <a:avLst/>
            </a:prstGeom>
            <a:solidFill>
              <a:srgbClr val="00B0F0"/>
            </a:solidFill>
            <a:ln w="19050"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6607556" y="1746504"/>
              <a:ext cx="45720" cy="45720"/>
            </a:xfrm>
            <a:prstGeom prst="ellipse">
              <a:avLst/>
            </a:prstGeom>
            <a:solidFill>
              <a:srgbClr val="00B0F0"/>
            </a:solidFill>
            <a:ln w="19050"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7138416" y="1746504"/>
              <a:ext cx="45720" cy="45720"/>
            </a:xfrm>
            <a:prstGeom prst="ellipse">
              <a:avLst/>
            </a:prstGeom>
            <a:solidFill>
              <a:srgbClr val="00B0F0"/>
            </a:solidFill>
            <a:ln w="19050"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7635579" y="1745828"/>
              <a:ext cx="45720" cy="45720"/>
            </a:xfrm>
            <a:prstGeom prst="ellipse">
              <a:avLst/>
            </a:prstGeom>
            <a:solidFill>
              <a:srgbClr val="00B0F0"/>
            </a:solidFill>
            <a:ln w="19050"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932688" y="2872571"/>
            <a:ext cx="5724483" cy="46396"/>
            <a:chOff x="1956816" y="1745828"/>
            <a:chExt cx="5724483" cy="46396"/>
          </a:xfrm>
        </p:grpSpPr>
        <p:sp>
          <p:nvSpPr>
            <p:cNvPr id="25" name="Oval 24"/>
            <p:cNvSpPr/>
            <p:nvPr/>
          </p:nvSpPr>
          <p:spPr bwMode="auto">
            <a:xfrm>
              <a:off x="1956816" y="1746504"/>
              <a:ext cx="45720" cy="45720"/>
            </a:xfrm>
            <a:prstGeom prst="ellipse">
              <a:avLst/>
            </a:prstGeom>
            <a:solidFill>
              <a:srgbClr val="00B0F0"/>
            </a:solidFill>
            <a:ln w="19050"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2464816" y="1746335"/>
              <a:ext cx="45720" cy="45720"/>
            </a:xfrm>
            <a:prstGeom prst="ellipse">
              <a:avLst/>
            </a:prstGeom>
            <a:solidFill>
              <a:srgbClr val="00B0F0"/>
            </a:solidFill>
            <a:ln w="19050"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2998216" y="1746335"/>
              <a:ext cx="45720" cy="45720"/>
            </a:xfrm>
            <a:prstGeom prst="ellipse">
              <a:avLst/>
            </a:prstGeom>
            <a:solidFill>
              <a:srgbClr val="00B0F0"/>
            </a:solidFill>
            <a:ln w="19050"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3514683" y="1746504"/>
              <a:ext cx="45720" cy="45720"/>
            </a:xfrm>
            <a:prstGeom prst="ellipse">
              <a:avLst/>
            </a:prstGeom>
            <a:solidFill>
              <a:srgbClr val="00B0F0"/>
            </a:solidFill>
            <a:ln w="19050"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4039617" y="1746166"/>
              <a:ext cx="45720" cy="45720"/>
            </a:xfrm>
            <a:prstGeom prst="ellipse">
              <a:avLst/>
            </a:prstGeom>
            <a:solidFill>
              <a:srgbClr val="00B0F0"/>
            </a:solidFill>
            <a:ln w="19050"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4556083" y="1745997"/>
              <a:ext cx="45720" cy="45720"/>
            </a:xfrm>
            <a:prstGeom prst="ellipse">
              <a:avLst/>
            </a:prstGeom>
            <a:solidFill>
              <a:srgbClr val="00B0F0"/>
            </a:solidFill>
            <a:ln w="19050"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5064083" y="1746504"/>
              <a:ext cx="45720" cy="45720"/>
            </a:xfrm>
            <a:prstGeom prst="ellipse">
              <a:avLst/>
            </a:prstGeom>
            <a:solidFill>
              <a:srgbClr val="00B0F0"/>
            </a:solidFill>
            <a:ln w="19050"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Oval 31"/>
            <p:cNvSpPr/>
            <p:nvPr/>
          </p:nvSpPr>
          <p:spPr bwMode="auto">
            <a:xfrm>
              <a:off x="5580550" y="1746504"/>
              <a:ext cx="45720" cy="45720"/>
            </a:xfrm>
            <a:prstGeom prst="ellipse">
              <a:avLst/>
            </a:prstGeom>
            <a:solidFill>
              <a:srgbClr val="00B0F0"/>
            </a:solidFill>
            <a:ln w="19050"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6080083" y="1746504"/>
              <a:ext cx="45720" cy="45720"/>
            </a:xfrm>
            <a:prstGeom prst="ellipse">
              <a:avLst/>
            </a:prstGeom>
            <a:solidFill>
              <a:srgbClr val="00B0F0"/>
            </a:solidFill>
            <a:ln w="19050"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Oval 33"/>
            <p:cNvSpPr/>
            <p:nvPr/>
          </p:nvSpPr>
          <p:spPr bwMode="auto">
            <a:xfrm>
              <a:off x="6607556" y="1746504"/>
              <a:ext cx="45720" cy="45720"/>
            </a:xfrm>
            <a:prstGeom prst="ellipse">
              <a:avLst/>
            </a:prstGeom>
            <a:solidFill>
              <a:srgbClr val="00B0F0"/>
            </a:solidFill>
            <a:ln w="19050"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5" name="Oval 34"/>
            <p:cNvSpPr/>
            <p:nvPr/>
          </p:nvSpPr>
          <p:spPr bwMode="auto">
            <a:xfrm>
              <a:off x="7138416" y="1746504"/>
              <a:ext cx="45720" cy="45720"/>
            </a:xfrm>
            <a:prstGeom prst="ellipse">
              <a:avLst/>
            </a:prstGeom>
            <a:solidFill>
              <a:srgbClr val="00B0F0"/>
            </a:solidFill>
            <a:ln w="19050"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6" name="Oval 35"/>
            <p:cNvSpPr/>
            <p:nvPr/>
          </p:nvSpPr>
          <p:spPr bwMode="auto">
            <a:xfrm>
              <a:off x="7635579" y="1745828"/>
              <a:ext cx="45720" cy="45720"/>
            </a:xfrm>
            <a:prstGeom prst="ellipse">
              <a:avLst/>
            </a:prstGeom>
            <a:solidFill>
              <a:srgbClr val="00B0F0"/>
            </a:solidFill>
            <a:ln w="19050"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932688" y="3997962"/>
            <a:ext cx="5724483" cy="46396"/>
            <a:chOff x="1956816" y="1745828"/>
            <a:chExt cx="5724483" cy="46396"/>
          </a:xfrm>
        </p:grpSpPr>
        <p:sp>
          <p:nvSpPr>
            <p:cNvPr id="38" name="Oval 37"/>
            <p:cNvSpPr/>
            <p:nvPr/>
          </p:nvSpPr>
          <p:spPr bwMode="auto">
            <a:xfrm>
              <a:off x="1956816" y="1746504"/>
              <a:ext cx="45720" cy="45720"/>
            </a:xfrm>
            <a:prstGeom prst="ellipse">
              <a:avLst/>
            </a:prstGeom>
            <a:solidFill>
              <a:srgbClr val="00B0F0"/>
            </a:solidFill>
            <a:ln w="19050"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9" name="Oval 38"/>
            <p:cNvSpPr/>
            <p:nvPr/>
          </p:nvSpPr>
          <p:spPr bwMode="auto">
            <a:xfrm>
              <a:off x="2464816" y="1746335"/>
              <a:ext cx="45720" cy="45720"/>
            </a:xfrm>
            <a:prstGeom prst="ellipse">
              <a:avLst/>
            </a:prstGeom>
            <a:solidFill>
              <a:srgbClr val="00B0F0"/>
            </a:solidFill>
            <a:ln w="19050"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Oval 39"/>
            <p:cNvSpPr/>
            <p:nvPr/>
          </p:nvSpPr>
          <p:spPr bwMode="auto">
            <a:xfrm>
              <a:off x="2998216" y="1746335"/>
              <a:ext cx="45720" cy="45720"/>
            </a:xfrm>
            <a:prstGeom prst="ellipse">
              <a:avLst/>
            </a:prstGeom>
            <a:solidFill>
              <a:srgbClr val="00B0F0"/>
            </a:solidFill>
            <a:ln w="19050"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Oval 40"/>
            <p:cNvSpPr/>
            <p:nvPr/>
          </p:nvSpPr>
          <p:spPr bwMode="auto">
            <a:xfrm>
              <a:off x="3514683" y="1746504"/>
              <a:ext cx="45720" cy="45720"/>
            </a:xfrm>
            <a:prstGeom prst="ellipse">
              <a:avLst/>
            </a:prstGeom>
            <a:solidFill>
              <a:srgbClr val="00B0F0"/>
            </a:solidFill>
            <a:ln w="19050"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Oval 41"/>
            <p:cNvSpPr/>
            <p:nvPr/>
          </p:nvSpPr>
          <p:spPr bwMode="auto">
            <a:xfrm>
              <a:off x="4039617" y="1746166"/>
              <a:ext cx="45720" cy="45720"/>
            </a:xfrm>
            <a:prstGeom prst="ellipse">
              <a:avLst/>
            </a:prstGeom>
            <a:solidFill>
              <a:srgbClr val="00B0F0"/>
            </a:solidFill>
            <a:ln w="19050"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" name="Oval 42"/>
            <p:cNvSpPr/>
            <p:nvPr/>
          </p:nvSpPr>
          <p:spPr bwMode="auto">
            <a:xfrm>
              <a:off x="4556083" y="1745997"/>
              <a:ext cx="45720" cy="45720"/>
            </a:xfrm>
            <a:prstGeom prst="ellipse">
              <a:avLst/>
            </a:prstGeom>
            <a:solidFill>
              <a:srgbClr val="00B0F0"/>
            </a:solidFill>
            <a:ln w="19050"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4" name="Oval 43"/>
            <p:cNvSpPr/>
            <p:nvPr/>
          </p:nvSpPr>
          <p:spPr bwMode="auto">
            <a:xfrm>
              <a:off x="5064083" y="1746504"/>
              <a:ext cx="45720" cy="45720"/>
            </a:xfrm>
            <a:prstGeom prst="ellipse">
              <a:avLst/>
            </a:prstGeom>
            <a:solidFill>
              <a:srgbClr val="00B0F0"/>
            </a:solidFill>
            <a:ln w="19050"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Oval 44"/>
            <p:cNvSpPr/>
            <p:nvPr/>
          </p:nvSpPr>
          <p:spPr bwMode="auto">
            <a:xfrm>
              <a:off x="5580550" y="1746504"/>
              <a:ext cx="45720" cy="45720"/>
            </a:xfrm>
            <a:prstGeom prst="ellipse">
              <a:avLst/>
            </a:prstGeom>
            <a:solidFill>
              <a:srgbClr val="00B0F0"/>
            </a:solidFill>
            <a:ln w="19050"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Oval 45"/>
            <p:cNvSpPr/>
            <p:nvPr/>
          </p:nvSpPr>
          <p:spPr bwMode="auto">
            <a:xfrm>
              <a:off x="6080083" y="1746504"/>
              <a:ext cx="45720" cy="45720"/>
            </a:xfrm>
            <a:prstGeom prst="ellipse">
              <a:avLst/>
            </a:prstGeom>
            <a:solidFill>
              <a:srgbClr val="00B0F0"/>
            </a:solidFill>
            <a:ln w="19050"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7" name="Oval 46"/>
            <p:cNvSpPr/>
            <p:nvPr/>
          </p:nvSpPr>
          <p:spPr bwMode="auto">
            <a:xfrm>
              <a:off x="6607556" y="1746504"/>
              <a:ext cx="45720" cy="45720"/>
            </a:xfrm>
            <a:prstGeom prst="ellipse">
              <a:avLst/>
            </a:prstGeom>
            <a:solidFill>
              <a:srgbClr val="00B0F0"/>
            </a:solidFill>
            <a:ln w="19050"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Oval 47"/>
            <p:cNvSpPr/>
            <p:nvPr/>
          </p:nvSpPr>
          <p:spPr bwMode="auto">
            <a:xfrm>
              <a:off x="7138416" y="1746504"/>
              <a:ext cx="45720" cy="45720"/>
            </a:xfrm>
            <a:prstGeom prst="ellipse">
              <a:avLst/>
            </a:prstGeom>
            <a:solidFill>
              <a:srgbClr val="00B0F0"/>
            </a:solidFill>
            <a:ln w="19050"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Oval 48"/>
            <p:cNvSpPr/>
            <p:nvPr/>
          </p:nvSpPr>
          <p:spPr bwMode="auto">
            <a:xfrm>
              <a:off x="7635579" y="1745828"/>
              <a:ext cx="45720" cy="45720"/>
            </a:xfrm>
            <a:prstGeom prst="ellipse">
              <a:avLst/>
            </a:prstGeom>
            <a:solidFill>
              <a:srgbClr val="00B0F0"/>
            </a:solidFill>
            <a:ln w="19050"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0" name="Oval 49"/>
          <p:cNvSpPr/>
          <p:nvPr/>
        </p:nvSpPr>
        <p:spPr bwMode="auto">
          <a:xfrm>
            <a:off x="7138416" y="2872571"/>
            <a:ext cx="45720" cy="45720"/>
          </a:xfrm>
          <a:prstGeom prst="ellipse">
            <a:avLst/>
          </a:prstGeom>
          <a:solidFill>
            <a:srgbClr val="00B0F0"/>
          </a:solidFill>
          <a:ln w="19050"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7635579" y="2872571"/>
            <a:ext cx="45720" cy="45720"/>
          </a:xfrm>
          <a:prstGeom prst="ellipse">
            <a:avLst/>
          </a:prstGeom>
          <a:solidFill>
            <a:srgbClr val="00B0F0"/>
          </a:solidFill>
          <a:ln w="19050"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7138416" y="3997962"/>
            <a:ext cx="45720" cy="45720"/>
          </a:xfrm>
          <a:prstGeom prst="ellipse">
            <a:avLst/>
          </a:prstGeom>
          <a:solidFill>
            <a:srgbClr val="00B0F0"/>
          </a:solidFill>
          <a:ln w="19050"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3" name="Oval 52"/>
          <p:cNvSpPr/>
          <p:nvPr/>
        </p:nvSpPr>
        <p:spPr bwMode="auto">
          <a:xfrm>
            <a:off x="7635579" y="3998638"/>
            <a:ext cx="45720" cy="45720"/>
          </a:xfrm>
          <a:prstGeom prst="ellipse">
            <a:avLst/>
          </a:prstGeom>
          <a:solidFill>
            <a:srgbClr val="00B0F0"/>
          </a:solidFill>
          <a:ln w="19050"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43" name="Group 142"/>
          <p:cNvGrpSpPr/>
          <p:nvPr/>
        </p:nvGrpSpPr>
        <p:grpSpPr>
          <a:xfrm>
            <a:off x="1964605" y="5107771"/>
            <a:ext cx="548810" cy="45720"/>
            <a:chOff x="1964605" y="5107771"/>
            <a:chExt cx="548810" cy="45720"/>
          </a:xfrm>
        </p:grpSpPr>
        <p:sp>
          <p:nvSpPr>
            <p:cNvPr id="54" name="Oval 53"/>
            <p:cNvSpPr/>
            <p:nvPr/>
          </p:nvSpPr>
          <p:spPr bwMode="auto">
            <a:xfrm>
              <a:off x="1964605" y="5107771"/>
              <a:ext cx="45720" cy="45720"/>
            </a:xfrm>
            <a:prstGeom prst="ellipse">
              <a:avLst/>
            </a:prstGeom>
            <a:solidFill>
              <a:srgbClr val="00B0F0"/>
            </a:solidFill>
            <a:ln w="19050"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5" name="Oval 54"/>
            <p:cNvSpPr/>
            <p:nvPr/>
          </p:nvSpPr>
          <p:spPr bwMode="auto">
            <a:xfrm>
              <a:off x="2467695" y="5107771"/>
              <a:ext cx="45720" cy="45720"/>
            </a:xfrm>
            <a:prstGeom prst="ellipse">
              <a:avLst/>
            </a:prstGeom>
            <a:solidFill>
              <a:srgbClr val="00B0F0"/>
            </a:solidFill>
            <a:ln w="19050"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6" name="Oval 55"/>
          <p:cNvSpPr/>
          <p:nvPr/>
        </p:nvSpPr>
        <p:spPr bwMode="auto">
          <a:xfrm>
            <a:off x="2998216" y="5107771"/>
            <a:ext cx="45720" cy="45720"/>
          </a:xfrm>
          <a:prstGeom prst="ellipse">
            <a:avLst/>
          </a:prstGeom>
          <a:solidFill>
            <a:srgbClr val="00B0F0"/>
          </a:solidFill>
          <a:ln w="19050"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7" name="Oval 56"/>
          <p:cNvSpPr/>
          <p:nvPr/>
        </p:nvSpPr>
        <p:spPr bwMode="auto">
          <a:xfrm>
            <a:off x="3530939" y="5107771"/>
            <a:ext cx="45720" cy="45720"/>
          </a:xfrm>
          <a:prstGeom prst="ellipse">
            <a:avLst/>
          </a:prstGeom>
          <a:solidFill>
            <a:srgbClr val="00B0F0"/>
          </a:solidFill>
          <a:ln w="19050"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8" name="Oval 57"/>
          <p:cNvSpPr/>
          <p:nvPr/>
        </p:nvSpPr>
        <p:spPr bwMode="auto">
          <a:xfrm>
            <a:off x="4039955" y="5107771"/>
            <a:ext cx="45720" cy="45720"/>
          </a:xfrm>
          <a:prstGeom prst="ellipse">
            <a:avLst/>
          </a:prstGeom>
          <a:solidFill>
            <a:srgbClr val="00B0F0"/>
          </a:solidFill>
          <a:ln w="19050"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9" name="Oval 58"/>
          <p:cNvSpPr/>
          <p:nvPr/>
        </p:nvSpPr>
        <p:spPr bwMode="auto">
          <a:xfrm>
            <a:off x="1184318" y="2872571"/>
            <a:ext cx="45720" cy="45720"/>
          </a:xfrm>
          <a:prstGeom prst="ellipse">
            <a:avLst/>
          </a:prstGeom>
          <a:solidFill>
            <a:srgbClr val="00B0F0"/>
          </a:solidFill>
          <a:ln w="19050"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0" name="Oval 59"/>
          <p:cNvSpPr/>
          <p:nvPr/>
        </p:nvSpPr>
        <p:spPr bwMode="auto">
          <a:xfrm>
            <a:off x="6216396" y="4795750"/>
            <a:ext cx="45720" cy="45720"/>
          </a:xfrm>
          <a:prstGeom prst="ellipse">
            <a:avLst/>
          </a:prstGeom>
          <a:solidFill>
            <a:srgbClr val="00B0F0"/>
          </a:solidFill>
          <a:ln w="19050"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1" name="TextBox 60"/>
          <p:cNvSpPr txBox="1"/>
          <p:nvPr/>
        </p:nvSpPr>
        <p:spPr bwMode="auto">
          <a:xfrm>
            <a:off x="6426369" y="4680111"/>
            <a:ext cx="1515534" cy="276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200" b="1" dirty="0" smtClean="0"/>
              <a:t>Drop Locations</a:t>
            </a:r>
            <a:endParaRPr lang="en-US" sz="1200" b="1" dirty="0"/>
          </a:p>
        </p:txBody>
      </p:sp>
      <p:sp>
        <p:nvSpPr>
          <p:cNvPr id="3" name="Isosceles Triangle 2"/>
          <p:cNvSpPr/>
          <p:nvPr/>
        </p:nvSpPr>
        <p:spPr bwMode="auto">
          <a:xfrm>
            <a:off x="2706624" y="1627632"/>
            <a:ext cx="91440" cy="91440"/>
          </a:xfrm>
          <a:prstGeom prst="triangle">
            <a:avLst/>
          </a:prstGeom>
          <a:solidFill>
            <a:srgbClr val="FFFF00"/>
          </a:solidFill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2" name="Isosceles Triangle 61"/>
          <p:cNvSpPr/>
          <p:nvPr/>
        </p:nvSpPr>
        <p:spPr bwMode="auto">
          <a:xfrm>
            <a:off x="2706624" y="1892808"/>
            <a:ext cx="91440" cy="91440"/>
          </a:xfrm>
          <a:prstGeom prst="triangle">
            <a:avLst/>
          </a:prstGeom>
          <a:solidFill>
            <a:srgbClr val="FFFF00"/>
          </a:solidFill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222921" y="1699769"/>
            <a:ext cx="96351" cy="284479"/>
            <a:chOff x="3222921" y="1699769"/>
            <a:chExt cx="96351" cy="284479"/>
          </a:xfrm>
        </p:grpSpPr>
        <p:sp>
          <p:nvSpPr>
            <p:cNvPr id="63" name="Isosceles Triangle 62"/>
            <p:cNvSpPr/>
            <p:nvPr/>
          </p:nvSpPr>
          <p:spPr bwMode="auto">
            <a:xfrm>
              <a:off x="3222921" y="1699769"/>
              <a:ext cx="91440" cy="91440"/>
            </a:xfrm>
            <a:prstGeom prst="triangle">
              <a:avLst/>
            </a:prstGeom>
            <a:solidFill>
              <a:srgbClr val="FFFF00"/>
            </a:solidFill>
            <a:ln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4" name="Isosceles Triangle 63"/>
            <p:cNvSpPr/>
            <p:nvPr/>
          </p:nvSpPr>
          <p:spPr bwMode="auto">
            <a:xfrm>
              <a:off x="3227832" y="1892808"/>
              <a:ext cx="91440" cy="91440"/>
            </a:xfrm>
            <a:prstGeom prst="triangle">
              <a:avLst/>
            </a:prstGeom>
            <a:solidFill>
              <a:srgbClr val="FFFF00"/>
            </a:solidFill>
            <a:ln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65" name="Isosceles Triangle 64"/>
          <p:cNvSpPr/>
          <p:nvPr/>
        </p:nvSpPr>
        <p:spPr bwMode="auto">
          <a:xfrm>
            <a:off x="4264491" y="1627632"/>
            <a:ext cx="91440" cy="91440"/>
          </a:xfrm>
          <a:prstGeom prst="triangle">
            <a:avLst/>
          </a:prstGeom>
          <a:solidFill>
            <a:srgbClr val="FFFF00"/>
          </a:solidFill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6838187" y="1699769"/>
            <a:ext cx="96351" cy="284479"/>
            <a:chOff x="3222921" y="1699769"/>
            <a:chExt cx="96351" cy="284479"/>
          </a:xfrm>
        </p:grpSpPr>
        <p:sp>
          <p:nvSpPr>
            <p:cNvPr id="68" name="Isosceles Triangle 67"/>
            <p:cNvSpPr/>
            <p:nvPr/>
          </p:nvSpPr>
          <p:spPr bwMode="auto">
            <a:xfrm>
              <a:off x="3222921" y="1699769"/>
              <a:ext cx="91440" cy="91440"/>
            </a:xfrm>
            <a:prstGeom prst="triangle">
              <a:avLst/>
            </a:prstGeom>
            <a:solidFill>
              <a:srgbClr val="FFFF00"/>
            </a:solidFill>
            <a:ln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9" name="Isosceles Triangle 68"/>
            <p:cNvSpPr/>
            <p:nvPr/>
          </p:nvSpPr>
          <p:spPr bwMode="auto">
            <a:xfrm>
              <a:off x="3227832" y="1892808"/>
              <a:ext cx="91440" cy="91440"/>
            </a:xfrm>
            <a:prstGeom prst="triangle">
              <a:avLst/>
            </a:prstGeom>
            <a:solidFill>
              <a:srgbClr val="FFFF00"/>
            </a:solidFill>
            <a:ln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4782312" y="2803990"/>
            <a:ext cx="96351" cy="284479"/>
            <a:chOff x="3222921" y="1699769"/>
            <a:chExt cx="96351" cy="284479"/>
          </a:xfrm>
        </p:grpSpPr>
        <p:sp>
          <p:nvSpPr>
            <p:cNvPr id="74" name="Isosceles Triangle 73"/>
            <p:cNvSpPr/>
            <p:nvPr/>
          </p:nvSpPr>
          <p:spPr bwMode="auto">
            <a:xfrm>
              <a:off x="3222921" y="1699769"/>
              <a:ext cx="91440" cy="91440"/>
            </a:xfrm>
            <a:prstGeom prst="triangle">
              <a:avLst/>
            </a:prstGeom>
            <a:solidFill>
              <a:srgbClr val="FFFF00"/>
            </a:solidFill>
            <a:ln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5" name="Isosceles Triangle 74"/>
            <p:cNvSpPr/>
            <p:nvPr/>
          </p:nvSpPr>
          <p:spPr bwMode="auto">
            <a:xfrm>
              <a:off x="3227832" y="1892808"/>
              <a:ext cx="91440" cy="91440"/>
            </a:xfrm>
            <a:prstGeom prst="triangle">
              <a:avLst/>
            </a:prstGeom>
            <a:solidFill>
              <a:srgbClr val="FFFF00"/>
            </a:solidFill>
            <a:ln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7370064" y="2747771"/>
            <a:ext cx="96351" cy="284479"/>
            <a:chOff x="3222921" y="1699769"/>
            <a:chExt cx="96351" cy="284479"/>
          </a:xfrm>
        </p:grpSpPr>
        <p:sp>
          <p:nvSpPr>
            <p:cNvPr id="77" name="Isosceles Triangle 76"/>
            <p:cNvSpPr/>
            <p:nvPr/>
          </p:nvSpPr>
          <p:spPr bwMode="auto">
            <a:xfrm>
              <a:off x="3222921" y="1699769"/>
              <a:ext cx="91440" cy="91440"/>
            </a:xfrm>
            <a:prstGeom prst="triangle">
              <a:avLst/>
            </a:prstGeom>
            <a:solidFill>
              <a:srgbClr val="FFFF00"/>
            </a:solidFill>
            <a:ln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8" name="Isosceles Triangle 77"/>
            <p:cNvSpPr/>
            <p:nvPr/>
          </p:nvSpPr>
          <p:spPr bwMode="auto">
            <a:xfrm>
              <a:off x="3227832" y="1892808"/>
              <a:ext cx="91440" cy="91440"/>
            </a:xfrm>
            <a:prstGeom prst="triangle">
              <a:avLst/>
            </a:prstGeom>
            <a:solidFill>
              <a:srgbClr val="FFFF00"/>
            </a:solidFill>
            <a:ln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2715768" y="3931920"/>
            <a:ext cx="96351" cy="284479"/>
            <a:chOff x="3222921" y="1699769"/>
            <a:chExt cx="96351" cy="284479"/>
          </a:xfrm>
        </p:grpSpPr>
        <p:sp>
          <p:nvSpPr>
            <p:cNvPr id="80" name="Isosceles Triangle 79"/>
            <p:cNvSpPr/>
            <p:nvPr/>
          </p:nvSpPr>
          <p:spPr bwMode="auto">
            <a:xfrm>
              <a:off x="3222921" y="1699769"/>
              <a:ext cx="91440" cy="91440"/>
            </a:xfrm>
            <a:prstGeom prst="triangle">
              <a:avLst/>
            </a:prstGeom>
            <a:solidFill>
              <a:srgbClr val="FFFF00"/>
            </a:solidFill>
            <a:ln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1" name="Isosceles Triangle 80"/>
            <p:cNvSpPr/>
            <p:nvPr/>
          </p:nvSpPr>
          <p:spPr bwMode="auto">
            <a:xfrm>
              <a:off x="3227832" y="1892808"/>
              <a:ext cx="91440" cy="91440"/>
            </a:xfrm>
            <a:prstGeom prst="triangle">
              <a:avLst/>
            </a:prstGeom>
            <a:solidFill>
              <a:srgbClr val="FFFF00"/>
            </a:solidFill>
            <a:ln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7893727" y="3931920"/>
            <a:ext cx="96351" cy="284479"/>
            <a:chOff x="3222921" y="1699769"/>
            <a:chExt cx="96351" cy="284479"/>
          </a:xfrm>
        </p:grpSpPr>
        <p:sp>
          <p:nvSpPr>
            <p:cNvPr id="86" name="Isosceles Triangle 85"/>
            <p:cNvSpPr/>
            <p:nvPr/>
          </p:nvSpPr>
          <p:spPr bwMode="auto">
            <a:xfrm>
              <a:off x="3222921" y="1699769"/>
              <a:ext cx="91440" cy="91440"/>
            </a:xfrm>
            <a:prstGeom prst="triangle">
              <a:avLst/>
            </a:prstGeom>
            <a:solidFill>
              <a:srgbClr val="FFFF00"/>
            </a:solidFill>
            <a:ln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7" name="Isosceles Triangle 86"/>
            <p:cNvSpPr/>
            <p:nvPr/>
          </p:nvSpPr>
          <p:spPr bwMode="auto">
            <a:xfrm>
              <a:off x="3227832" y="1892808"/>
              <a:ext cx="91440" cy="91440"/>
            </a:xfrm>
            <a:prstGeom prst="triangle">
              <a:avLst/>
            </a:prstGeom>
            <a:solidFill>
              <a:srgbClr val="FFFF00"/>
            </a:solidFill>
            <a:ln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3222921" y="5049351"/>
            <a:ext cx="96351" cy="284479"/>
            <a:chOff x="3222921" y="1699769"/>
            <a:chExt cx="96351" cy="284479"/>
          </a:xfrm>
        </p:grpSpPr>
        <p:sp>
          <p:nvSpPr>
            <p:cNvPr id="93" name="Isosceles Triangle 92"/>
            <p:cNvSpPr/>
            <p:nvPr/>
          </p:nvSpPr>
          <p:spPr bwMode="auto">
            <a:xfrm>
              <a:off x="3222921" y="1699769"/>
              <a:ext cx="91440" cy="91440"/>
            </a:xfrm>
            <a:prstGeom prst="triangle">
              <a:avLst/>
            </a:prstGeom>
            <a:solidFill>
              <a:srgbClr val="FFFF00"/>
            </a:solidFill>
            <a:ln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4" name="Isosceles Triangle 93"/>
            <p:cNvSpPr/>
            <p:nvPr/>
          </p:nvSpPr>
          <p:spPr bwMode="auto">
            <a:xfrm>
              <a:off x="3227832" y="1892808"/>
              <a:ext cx="91440" cy="91440"/>
            </a:xfrm>
            <a:prstGeom prst="triangle">
              <a:avLst/>
            </a:prstGeom>
            <a:solidFill>
              <a:srgbClr val="FFFF00"/>
            </a:solidFill>
            <a:ln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96" name="Isosceles Triangle 95"/>
          <p:cNvSpPr/>
          <p:nvPr/>
        </p:nvSpPr>
        <p:spPr bwMode="auto">
          <a:xfrm>
            <a:off x="6193536" y="4553046"/>
            <a:ext cx="91440" cy="91440"/>
          </a:xfrm>
          <a:prstGeom prst="triangle">
            <a:avLst/>
          </a:prstGeom>
          <a:solidFill>
            <a:srgbClr val="FFFF00"/>
          </a:solidFill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7" name="TextBox 96"/>
          <p:cNvSpPr txBox="1"/>
          <p:nvPr/>
        </p:nvSpPr>
        <p:spPr bwMode="auto">
          <a:xfrm>
            <a:off x="6426369" y="4460266"/>
            <a:ext cx="1515534" cy="276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200" b="1" dirty="0" smtClean="0"/>
              <a:t>Core Locations</a:t>
            </a:r>
            <a:endParaRPr lang="en-US" sz="1200" b="1" dirty="0"/>
          </a:p>
        </p:txBody>
      </p:sp>
      <p:grpSp>
        <p:nvGrpSpPr>
          <p:cNvPr id="98" name="Group 97"/>
          <p:cNvGrpSpPr/>
          <p:nvPr/>
        </p:nvGrpSpPr>
        <p:grpSpPr>
          <a:xfrm>
            <a:off x="1700784" y="1828124"/>
            <a:ext cx="5724483" cy="46396"/>
            <a:chOff x="1956816" y="1745828"/>
            <a:chExt cx="5724483" cy="46396"/>
          </a:xfrm>
        </p:grpSpPr>
        <p:sp>
          <p:nvSpPr>
            <p:cNvPr id="99" name="Oval 98"/>
            <p:cNvSpPr/>
            <p:nvPr/>
          </p:nvSpPr>
          <p:spPr bwMode="auto">
            <a:xfrm>
              <a:off x="1956816" y="1746504"/>
              <a:ext cx="45720" cy="45720"/>
            </a:xfrm>
            <a:prstGeom prst="ellipse">
              <a:avLst/>
            </a:prstGeom>
            <a:solidFill>
              <a:srgbClr val="00B0F0"/>
            </a:solidFill>
            <a:ln w="19050"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0" name="Oval 99"/>
            <p:cNvSpPr/>
            <p:nvPr/>
          </p:nvSpPr>
          <p:spPr bwMode="auto">
            <a:xfrm>
              <a:off x="2464816" y="1746335"/>
              <a:ext cx="45720" cy="45720"/>
            </a:xfrm>
            <a:prstGeom prst="ellipse">
              <a:avLst/>
            </a:prstGeom>
            <a:solidFill>
              <a:srgbClr val="00B0F0"/>
            </a:solidFill>
            <a:ln w="19050"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1" name="Oval 100"/>
            <p:cNvSpPr/>
            <p:nvPr/>
          </p:nvSpPr>
          <p:spPr bwMode="auto">
            <a:xfrm>
              <a:off x="2998216" y="1746335"/>
              <a:ext cx="45720" cy="45720"/>
            </a:xfrm>
            <a:prstGeom prst="ellipse">
              <a:avLst/>
            </a:prstGeom>
            <a:solidFill>
              <a:srgbClr val="00B0F0"/>
            </a:solidFill>
            <a:ln w="19050"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2" name="Oval 101"/>
            <p:cNvSpPr/>
            <p:nvPr/>
          </p:nvSpPr>
          <p:spPr bwMode="auto">
            <a:xfrm>
              <a:off x="3514683" y="1746504"/>
              <a:ext cx="45720" cy="45720"/>
            </a:xfrm>
            <a:prstGeom prst="ellipse">
              <a:avLst/>
            </a:prstGeom>
            <a:solidFill>
              <a:srgbClr val="00B0F0"/>
            </a:solidFill>
            <a:ln w="19050"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3" name="Oval 102"/>
            <p:cNvSpPr/>
            <p:nvPr/>
          </p:nvSpPr>
          <p:spPr bwMode="auto">
            <a:xfrm>
              <a:off x="4039617" y="1746166"/>
              <a:ext cx="45720" cy="45720"/>
            </a:xfrm>
            <a:prstGeom prst="ellipse">
              <a:avLst/>
            </a:prstGeom>
            <a:solidFill>
              <a:srgbClr val="00B0F0"/>
            </a:solidFill>
            <a:ln w="19050"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4" name="Oval 103"/>
            <p:cNvSpPr/>
            <p:nvPr/>
          </p:nvSpPr>
          <p:spPr bwMode="auto">
            <a:xfrm>
              <a:off x="4556083" y="1745997"/>
              <a:ext cx="45720" cy="45720"/>
            </a:xfrm>
            <a:prstGeom prst="ellipse">
              <a:avLst/>
            </a:prstGeom>
            <a:solidFill>
              <a:srgbClr val="00B0F0"/>
            </a:solidFill>
            <a:ln w="19050"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5" name="Oval 104"/>
            <p:cNvSpPr/>
            <p:nvPr/>
          </p:nvSpPr>
          <p:spPr bwMode="auto">
            <a:xfrm>
              <a:off x="5064083" y="1746504"/>
              <a:ext cx="45720" cy="45720"/>
            </a:xfrm>
            <a:prstGeom prst="ellipse">
              <a:avLst/>
            </a:prstGeom>
            <a:solidFill>
              <a:srgbClr val="00B0F0"/>
            </a:solidFill>
            <a:ln w="19050"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6" name="Oval 105"/>
            <p:cNvSpPr/>
            <p:nvPr/>
          </p:nvSpPr>
          <p:spPr bwMode="auto">
            <a:xfrm>
              <a:off x="5580550" y="1746504"/>
              <a:ext cx="45720" cy="45720"/>
            </a:xfrm>
            <a:prstGeom prst="ellipse">
              <a:avLst/>
            </a:prstGeom>
            <a:solidFill>
              <a:srgbClr val="00B0F0"/>
            </a:solidFill>
            <a:ln w="19050"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7" name="Oval 106"/>
            <p:cNvSpPr/>
            <p:nvPr/>
          </p:nvSpPr>
          <p:spPr bwMode="auto">
            <a:xfrm>
              <a:off x="6080083" y="1746504"/>
              <a:ext cx="45720" cy="45720"/>
            </a:xfrm>
            <a:prstGeom prst="ellipse">
              <a:avLst/>
            </a:prstGeom>
            <a:solidFill>
              <a:srgbClr val="00B0F0"/>
            </a:solidFill>
            <a:ln w="19050"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8" name="Oval 107"/>
            <p:cNvSpPr/>
            <p:nvPr/>
          </p:nvSpPr>
          <p:spPr bwMode="auto">
            <a:xfrm>
              <a:off x="6607556" y="1746504"/>
              <a:ext cx="45720" cy="45720"/>
            </a:xfrm>
            <a:prstGeom prst="ellipse">
              <a:avLst/>
            </a:prstGeom>
            <a:solidFill>
              <a:srgbClr val="00B0F0"/>
            </a:solidFill>
            <a:ln w="19050"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9" name="Oval 108"/>
            <p:cNvSpPr/>
            <p:nvPr/>
          </p:nvSpPr>
          <p:spPr bwMode="auto">
            <a:xfrm>
              <a:off x="7138416" y="1746504"/>
              <a:ext cx="45720" cy="45720"/>
            </a:xfrm>
            <a:prstGeom prst="ellipse">
              <a:avLst/>
            </a:prstGeom>
            <a:solidFill>
              <a:srgbClr val="00B0F0"/>
            </a:solidFill>
            <a:ln w="19050"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0" name="Oval 109"/>
            <p:cNvSpPr/>
            <p:nvPr/>
          </p:nvSpPr>
          <p:spPr bwMode="auto">
            <a:xfrm>
              <a:off x="7635579" y="1745828"/>
              <a:ext cx="45720" cy="45720"/>
            </a:xfrm>
            <a:prstGeom prst="ellipse">
              <a:avLst/>
            </a:prstGeom>
            <a:solidFill>
              <a:srgbClr val="00B0F0"/>
            </a:solidFill>
            <a:ln w="19050"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12" name="Oval 111"/>
          <p:cNvSpPr/>
          <p:nvPr/>
        </p:nvSpPr>
        <p:spPr bwMode="auto">
          <a:xfrm>
            <a:off x="7916587" y="1827955"/>
            <a:ext cx="45720" cy="45720"/>
          </a:xfrm>
          <a:prstGeom prst="ellipse">
            <a:avLst/>
          </a:prstGeom>
          <a:solidFill>
            <a:srgbClr val="00B0F0"/>
          </a:solidFill>
          <a:ln w="19050"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13" name="Group 112"/>
          <p:cNvGrpSpPr/>
          <p:nvPr/>
        </p:nvGrpSpPr>
        <p:grpSpPr>
          <a:xfrm>
            <a:off x="1184318" y="2940134"/>
            <a:ext cx="5724483" cy="46396"/>
            <a:chOff x="1956816" y="1745828"/>
            <a:chExt cx="5724483" cy="46396"/>
          </a:xfrm>
        </p:grpSpPr>
        <p:sp>
          <p:nvSpPr>
            <p:cNvPr id="114" name="Oval 113"/>
            <p:cNvSpPr/>
            <p:nvPr/>
          </p:nvSpPr>
          <p:spPr bwMode="auto">
            <a:xfrm>
              <a:off x="1956816" y="1746504"/>
              <a:ext cx="45720" cy="45720"/>
            </a:xfrm>
            <a:prstGeom prst="ellipse">
              <a:avLst/>
            </a:prstGeom>
            <a:solidFill>
              <a:srgbClr val="00B0F0"/>
            </a:solidFill>
            <a:ln w="19050"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5" name="Oval 114"/>
            <p:cNvSpPr/>
            <p:nvPr/>
          </p:nvSpPr>
          <p:spPr bwMode="auto">
            <a:xfrm>
              <a:off x="2464816" y="1746335"/>
              <a:ext cx="45720" cy="45720"/>
            </a:xfrm>
            <a:prstGeom prst="ellipse">
              <a:avLst/>
            </a:prstGeom>
            <a:solidFill>
              <a:srgbClr val="00B0F0"/>
            </a:solidFill>
            <a:ln w="19050"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6" name="Oval 115"/>
            <p:cNvSpPr/>
            <p:nvPr/>
          </p:nvSpPr>
          <p:spPr bwMode="auto">
            <a:xfrm>
              <a:off x="2998216" y="1746335"/>
              <a:ext cx="45720" cy="45720"/>
            </a:xfrm>
            <a:prstGeom prst="ellipse">
              <a:avLst/>
            </a:prstGeom>
            <a:solidFill>
              <a:srgbClr val="00B0F0"/>
            </a:solidFill>
            <a:ln w="19050"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7" name="Oval 116"/>
            <p:cNvSpPr/>
            <p:nvPr/>
          </p:nvSpPr>
          <p:spPr bwMode="auto">
            <a:xfrm>
              <a:off x="3514683" y="1746504"/>
              <a:ext cx="45720" cy="45720"/>
            </a:xfrm>
            <a:prstGeom prst="ellipse">
              <a:avLst/>
            </a:prstGeom>
            <a:solidFill>
              <a:srgbClr val="00B0F0"/>
            </a:solidFill>
            <a:ln w="19050"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8" name="Oval 117"/>
            <p:cNvSpPr/>
            <p:nvPr/>
          </p:nvSpPr>
          <p:spPr bwMode="auto">
            <a:xfrm>
              <a:off x="4039617" y="1746166"/>
              <a:ext cx="45720" cy="45720"/>
            </a:xfrm>
            <a:prstGeom prst="ellipse">
              <a:avLst/>
            </a:prstGeom>
            <a:solidFill>
              <a:srgbClr val="00B0F0"/>
            </a:solidFill>
            <a:ln w="19050"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9" name="Oval 118"/>
            <p:cNvSpPr/>
            <p:nvPr/>
          </p:nvSpPr>
          <p:spPr bwMode="auto">
            <a:xfrm>
              <a:off x="4556083" y="1745997"/>
              <a:ext cx="45720" cy="45720"/>
            </a:xfrm>
            <a:prstGeom prst="ellipse">
              <a:avLst/>
            </a:prstGeom>
            <a:solidFill>
              <a:srgbClr val="00B0F0"/>
            </a:solidFill>
            <a:ln w="19050"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0" name="Oval 119"/>
            <p:cNvSpPr/>
            <p:nvPr/>
          </p:nvSpPr>
          <p:spPr bwMode="auto">
            <a:xfrm>
              <a:off x="5064083" y="1746504"/>
              <a:ext cx="45720" cy="45720"/>
            </a:xfrm>
            <a:prstGeom prst="ellipse">
              <a:avLst/>
            </a:prstGeom>
            <a:solidFill>
              <a:srgbClr val="00B0F0"/>
            </a:solidFill>
            <a:ln w="19050"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1" name="Oval 120"/>
            <p:cNvSpPr/>
            <p:nvPr/>
          </p:nvSpPr>
          <p:spPr bwMode="auto">
            <a:xfrm>
              <a:off x="5580550" y="1746504"/>
              <a:ext cx="45720" cy="45720"/>
            </a:xfrm>
            <a:prstGeom prst="ellipse">
              <a:avLst/>
            </a:prstGeom>
            <a:solidFill>
              <a:srgbClr val="00B0F0"/>
            </a:solidFill>
            <a:ln w="19050"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2" name="Oval 121"/>
            <p:cNvSpPr/>
            <p:nvPr/>
          </p:nvSpPr>
          <p:spPr bwMode="auto">
            <a:xfrm>
              <a:off x="6080083" y="1746504"/>
              <a:ext cx="45720" cy="45720"/>
            </a:xfrm>
            <a:prstGeom prst="ellipse">
              <a:avLst/>
            </a:prstGeom>
            <a:solidFill>
              <a:srgbClr val="00B0F0"/>
            </a:solidFill>
            <a:ln w="19050"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3" name="Oval 122"/>
            <p:cNvSpPr/>
            <p:nvPr/>
          </p:nvSpPr>
          <p:spPr bwMode="auto">
            <a:xfrm>
              <a:off x="6607556" y="1746504"/>
              <a:ext cx="45720" cy="45720"/>
            </a:xfrm>
            <a:prstGeom prst="ellipse">
              <a:avLst/>
            </a:prstGeom>
            <a:solidFill>
              <a:srgbClr val="00B0F0"/>
            </a:solidFill>
            <a:ln w="19050"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4" name="Oval 123"/>
            <p:cNvSpPr/>
            <p:nvPr/>
          </p:nvSpPr>
          <p:spPr bwMode="auto">
            <a:xfrm>
              <a:off x="7138416" y="1746504"/>
              <a:ext cx="45720" cy="45720"/>
            </a:xfrm>
            <a:prstGeom prst="ellipse">
              <a:avLst/>
            </a:prstGeom>
            <a:solidFill>
              <a:srgbClr val="00B0F0"/>
            </a:solidFill>
            <a:ln w="19050"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5" name="Oval 124"/>
            <p:cNvSpPr/>
            <p:nvPr/>
          </p:nvSpPr>
          <p:spPr bwMode="auto">
            <a:xfrm>
              <a:off x="7635579" y="1745828"/>
              <a:ext cx="45720" cy="45720"/>
            </a:xfrm>
            <a:prstGeom prst="ellipse">
              <a:avLst/>
            </a:prstGeom>
            <a:solidFill>
              <a:srgbClr val="00B0F0"/>
            </a:solidFill>
            <a:ln w="19050"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26" name="Oval 125"/>
          <p:cNvSpPr/>
          <p:nvPr/>
        </p:nvSpPr>
        <p:spPr bwMode="auto">
          <a:xfrm>
            <a:off x="7904818" y="2936239"/>
            <a:ext cx="45719" cy="45720"/>
          </a:xfrm>
          <a:prstGeom prst="ellipse">
            <a:avLst/>
          </a:prstGeom>
          <a:solidFill>
            <a:srgbClr val="00B0F0"/>
          </a:solidFill>
          <a:ln w="19050"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27" name="Group 126"/>
          <p:cNvGrpSpPr/>
          <p:nvPr/>
        </p:nvGrpSpPr>
        <p:grpSpPr>
          <a:xfrm>
            <a:off x="1190075" y="4061966"/>
            <a:ext cx="5724483" cy="46396"/>
            <a:chOff x="1956816" y="1745828"/>
            <a:chExt cx="5724483" cy="46396"/>
          </a:xfrm>
        </p:grpSpPr>
        <p:sp>
          <p:nvSpPr>
            <p:cNvPr id="128" name="Oval 127"/>
            <p:cNvSpPr/>
            <p:nvPr/>
          </p:nvSpPr>
          <p:spPr bwMode="auto">
            <a:xfrm>
              <a:off x="1956816" y="1746504"/>
              <a:ext cx="45720" cy="45720"/>
            </a:xfrm>
            <a:prstGeom prst="ellipse">
              <a:avLst/>
            </a:prstGeom>
            <a:solidFill>
              <a:srgbClr val="00B0F0"/>
            </a:solidFill>
            <a:ln w="19050"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9" name="Oval 128"/>
            <p:cNvSpPr/>
            <p:nvPr/>
          </p:nvSpPr>
          <p:spPr bwMode="auto">
            <a:xfrm>
              <a:off x="2464816" y="1746335"/>
              <a:ext cx="45720" cy="45720"/>
            </a:xfrm>
            <a:prstGeom prst="ellipse">
              <a:avLst/>
            </a:prstGeom>
            <a:solidFill>
              <a:srgbClr val="00B0F0"/>
            </a:solidFill>
            <a:ln w="19050"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0" name="Oval 129"/>
            <p:cNvSpPr/>
            <p:nvPr/>
          </p:nvSpPr>
          <p:spPr bwMode="auto">
            <a:xfrm>
              <a:off x="2998216" y="1746335"/>
              <a:ext cx="45720" cy="45720"/>
            </a:xfrm>
            <a:prstGeom prst="ellipse">
              <a:avLst/>
            </a:prstGeom>
            <a:solidFill>
              <a:srgbClr val="00B0F0"/>
            </a:solidFill>
            <a:ln w="19050"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1" name="Oval 130"/>
            <p:cNvSpPr/>
            <p:nvPr/>
          </p:nvSpPr>
          <p:spPr bwMode="auto">
            <a:xfrm>
              <a:off x="3514683" y="1746504"/>
              <a:ext cx="45720" cy="45720"/>
            </a:xfrm>
            <a:prstGeom prst="ellipse">
              <a:avLst/>
            </a:prstGeom>
            <a:solidFill>
              <a:srgbClr val="00B0F0"/>
            </a:solidFill>
            <a:ln w="19050"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2" name="Oval 131"/>
            <p:cNvSpPr/>
            <p:nvPr/>
          </p:nvSpPr>
          <p:spPr bwMode="auto">
            <a:xfrm>
              <a:off x="4039617" y="1746166"/>
              <a:ext cx="45720" cy="45720"/>
            </a:xfrm>
            <a:prstGeom prst="ellipse">
              <a:avLst/>
            </a:prstGeom>
            <a:solidFill>
              <a:srgbClr val="00B0F0"/>
            </a:solidFill>
            <a:ln w="19050"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3" name="Oval 132"/>
            <p:cNvSpPr/>
            <p:nvPr/>
          </p:nvSpPr>
          <p:spPr bwMode="auto">
            <a:xfrm>
              <a:off x="4556083" y="1745997"/>
              <a:ext cx="45720" cy="45720"/>
            </a:xfrm>
            <a:prstGeom prst="ellipse">
              <a:avLst/>
            </a:prstGeom>
            <a:solidFill>
              <a:srgbClr val="00B0F0"/>
            </a:solidFill>
            <a:ln w="19050"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4" name="Oval 133"/>
            <p:cNvSpPr/>
            <p:nvPr/>
          </p:nvSpPr>
          <p:spPr bwMode="auto">
            <a:xfrm>
              <a:off x="5064083" y="1746504"/>
              <a:ext cx="45720" cy="45720"/>
            </a:xfrm>
            <a:prstGeom prst="ellipse">
              <a:avLst/>
            </a:prstGeom>
            <a:solidFill>
              <a:srgbClr val="00B0F0"/>
            </a:solidFill>
            <a:ln w="19050"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5" name="Oval 134"/>
            <p:cNvSpPr/>
            <p:nvPr/>
          </p:nvSpPr>
          <p:spPr bwMode="auto">
            <a:xfrm>
              <a:off x="5580550" y="1746504"/>
              <a:ext cx="45720" cy="45720"/>
            </a:xfrm>
            <a:prstGeom prst="ellipse">
              <a:avLst/>
            </a:prstGeom>
            <a:solidFill>
              <a:srgbClr val="00B0F0"/>
            </a:solidFill>
            <a:ln w="19050"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6" name="Oval 135"/>
            <p:cNvSpPr/>
            <p:nvPr/>
          </p:nvSpPr>
          <p:spPr bwMode="auto">
            <a:xfrm>
              <a:off x="6080083" y="1746504"/>
              <a:ext cx="45720" cy="45720"/>
            </a:xfrm>
            <a:prstGeom prst="ellipse">
              <a:avLst/>
            </a:prstGeom>
            <a:solidFill>
              <a:srgbClr val="00B0F0"/>
            </a:solidFill>
            <a:ln w="19050"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7" name="Oval 136"/>
            <p:cNvSpPr/>
            <p:nvPr/>
          </p:nvSpPr>
          <p:spPr bwMode="auto">
            <a:xfrm>
              <a:off x="6607556" y="1746504"/>
              <a:ext cx="45720" cy="45720"/>
            </a:xfrm>
            <a:prstGeom prst="ellipse">
              <a:avLst/>
            </a:prstGeom>
            <a:solidFill>
              <a:srgbClr val="00B0F0"/>
            </a:solidFill>
            <a:ln w="19050"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8" name="Oval 137"/>
            <p:cNvSpPr/>
            <p:nvPr/>
          </p:nvSpPr>
          <p:spPr bwMode="auto">
            <a:xfrm>
              <a:off x="7138416" y="1746504"/>
              <a:ext cx="45720" cy="45720"/>
            </a:xfrm>
            <a:prstGeom prst="ellipse">
              <a:avLst/>
            </a:prstGeom>
            <a:solidFill>
              <a:srgbClr val="00B0F0"/>
            </a:solidFill>
            <a:ln w="19050"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9" name="Oval 138"/>
            <p:cNvSpPr/>
            <p:nvPr/>
          </p:nvSpPr>
          <p:spPr bwMode="auto">
            <a:xfrm>
              <a:off x="7635579" y="1745828"/>
              <a:ext cx="45720" cy="45720"/>
            </a:xfrm>
            <a:prstGeom prst="ellipse">
              <a:avLst/>
            </a:prstGeom>
            <a:solidFill>
              <a:srgbClr val="00B0F0"/>
            </a:solidFill>
            <a:ln w="19050"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41" name="Oval 140"/>
          <p:cNvSpPr/>
          <p:nvPr/>
        </p:nvSpPr>
        <p:spPr bwMode="auto">
          <a:xfrm>
            <a:off x="7397496" y="4062304"/>
            <a:ext cx="45719" cy="45720"/>
          </a:xfrm>
          <a:prstGeom prst="ellipse">
            <a:avLst/>
          </a:prstGeom>
          <a:solidFill>
            <a:srgbClr val="00B0F0"/>
          </a:solidFill>
          <a:ln w="19050"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2" name="Oval 141"/>
          <p:cNvSpPr/>
          <p:nvPr/>
        </p:nvSpPr>
        <p:spPr bwMode="auto">
          <a:xfrm flipH="1">
            <a:off x="7918704" y="4062304"/>
            <a:ext cx="45720" cy="45720"/>
          </a:xfrm>
          <a:prstGeom prst="ellipse">
            <a:avLst/>
          </a:prstGeom>
          <a:solidFill>
            <a:srgbClr val="00B0F0"/>
          </a:solidFill>
          <a:ln w="19050"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44" name="Group 143"/>
          <p:cNvGrpSpPr/>
          <p:nvPr/>
        </p:nvGrpSpPr>
        <p:grpSpPr>
          <a:xfrm>
            <a:off x="2216235" y="5196500"/>
            <a:ext cx="2121070" cy="45720"/>
            <a:chOff x="1964605" y="5107771"/>
            <a:chExt cx="2121070" cy="45720"/>
          </a:xfrm>
        </p:grpSpPr>
        <p:sp>
          <p:nvSpPr>
            <p:cNvPr id="145" name="Oval 144"/>
            <p:cNvSpPr/>
            <p:nvPr/>
          </p:nvSpPr>
          <p:spPr bwMode="auto">
            <a:xfrm>
              <a:off x="1964605" y="5107771"/>
              <a:ext cx="45720" cy="45720"/>
            </a:xfrm>
            <a:prstGeom prst="ellipse">
              <a:avLst/>
            </a:prstGeom>
            <a:solidFill>
              <a:srgbClr val="00B0F0"/>
            </a:solidFill>
            <a:ln w="19050"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6" name="Oval 145"/>
            <p:cNvSpPr/>
            <p:nvPr/>
          </p:nvSpPr>
          <p:spPr bwMode="auto">
            <a:xfrm>
              <a:off x="2467695" y="5107771"/>
              <a:ext cx="45720" cy="45720"/>
            </a:xfrm>
            <a:prstGeom prst="ellipse">
              <a:avLst/>
            </a:prstGeom>
            <a:solidFill>
              <a:srgbClr val="00B0F0"/>
            </a:solidFill>
            <a:ln w="19050"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7" name="Oval 146"/>
            <p:cNvSpPr/>
            <p:nvPr/>
          </p:nvSpPr>
          <p:spPr bwMode="auto">
            <a:xfrm>
              <a:off x="2998216" y="5107771"/>
              <a:ext cx="45720" cy="45720"/>
            </a:xfrm>
            <a:prstGeom prst="ellipse">
              <a:avLst/>
            </a:prstGeom>
            <a:solidFill>
              <a:srgbClr val="00B0F0"/>
            </a:solidFill>
            <a:ln w="19050"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8" name="Oval 147"/>
            <p:cNvSpPr/>
            <p:nvPr/>
          </p:nvSpPr>
          <p:spPr bwMode="auto">
            <a:xfrm>
              <a:off x="3530939" y="5107771"/>
              <a:ext cx="45720" cy="45720"/>
            </a:xfrm>
            <a:prstGeom prst="ellipse">
              <a:avLst/>
            </a:prstGeom>
            <a:solidFill>
              <a:srgbClr val="00B0F0"/>
            </a:solidFill>
            <a:ln w="19050"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9" name="Oval 148"/>
            <p:cNvSpPr/>
            <p:nvPr/>
          </p:nvSpPr>
          <p:spPr bwMode="auto">
            <a:xfrm>
              <a:off x="4039955" y="5107771"/>
              <a:ext cx="45720" cy="45720"/>
            </a:xfrm>
            <a:prstGeom prst="ellipse">
              <a:avLst/>
            </a:prstGeom>
            <a:solidFill>
              <a:srgbClr val="00B0F0"/>
            </a:solidFill>
            <a:ln w="19050"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2706624" y="4988391"/>
            <a:ext cx="96351" cy="284479"/>
            <a:chOff x="3222921" y="1699769"/>
            <a:chExt cx="96351" cy="284479"/>
          </a:xfrm>
        </p:grpSpPr>
        <p:sp>
          <p:nvSpPr>
            <p:cNvPr id="89" name="Isosceles Triangle 88"/>
            <p:cNvSpPr/>
            <p:nvPr/>
          </p:nvSpPr>
          <p:spPr bwMode="auto">
            <a:xfrm>
              <a:off x="3222921" y="1699769"/>
              <a:ext cx="91440" cy="91440"/>
            </a:xfrm>
            <a:prstGeom prst="triangle">
              <a:avLst/>
            </a:prstGeom>
            <a:solidFill>
              <a:srgbClr val="FFFF00"/>
            </a:solidFill>
            <a:ln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0" name="Isosceles Triangle 89"/>
            <p:cNvSpPr/>
            <p:nvPr/>
          </p:nvSpPr>
          <p:spPr bwMode="auto">
            <a:xfrm>
              <a:off x="3227832" y="1892808"/>
              <a:ext cx="91440" cy="91440"/>
            </a:xfrm>
            <a:prstGeom prst="triangle">
              <a:avLst/>
            </a:prstGeom>
            <a:solidFill>
              <a:srgbClr val="FFFF00"/>
            </a:solidFill>
            <a:ln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5303520" y="3858768"/>
            <a:ext cx="96351" cy="284479"/>
            <a:chOff x="3222921" y="1699769"/>
            <a:chExt cx="96351" cy="284479"/>
          </a:xfrm>
        </p:grpSpPr>
        <p:sp>
          <p:nvSpPr>
            <p:cNvPr id="83" name="Isosceles Triangle 82"/>
            <p:cNvSpPr/>
            <p:nvPr/>
          </p:nvSpPr>
          <p:spPr bwMode="auto">
            <a:xfrm>
              <a:off x="3222921" y="1699769"/>
              <a:ext cx="91440" cy="91440"/>
            </a:xfrm>
            <a:prstGeom prst="triangle">
              <a:avLst/>
            </a:prstGeom>
            <a:solidFill>
              <a:srgbClr val="FFFF00"/>
            </a:solidFill>
            <a:ln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4" name="Isosceles Triangle 83"/>
            <p:cNvSpPr/>
            <p:nvPr/>
          </p:nvSpPr>
          <p:spPr bwMode="auto">
            <a:xfrm>
              <a:off x="3227832" y="1892808"/>
              <a:ext cx="91440" cy="91440"/>
            </a:xfrm>
            <a:prstGeom prst="triangle">
              <a:avLst/>
            </a:prstGeom>
            <a:solidFill>
              <a:srgbClr val="FFFF00"/>
            </a:solidFill>
            <a:ln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66" name="Isosceles Triangle 65"/>
          <p:cNvSpPr/>
          <p:nvPr/>
        </p:nvSpPr>
        <p:spPr bwMode="auto">
          <a:xfrm>
            <a:off x="4264491" y="1828800"/>
            <a:ext cx="91440" cy="91440"/>
          </a:xfrm>
          <a:prstGeom prst="triangle">
            <a:avLst/>
          </a:prstGeom>
          <a:solidFill>
            <a:srgbClr val="FFFF00"/>
          </a:solidFill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2203704" y="2743200"/>
            <a:ext cx="96351" cy="284479"/>
            <a:chOff x="3222921" y="1699769"/>
            <a:chExt cx="96351" cy="284479"/>
          </a:xfrm>
        </p:grpSpPr>
        <p:sp>
          <p:nvSpPr>
            <p:cNvPr id="71" name="Isosceles Triangle 70"/>
            <p:cNvSpPr/>
            <p:nvPr/>
          </p:nvSpPr>
          <p:spPr bwMode="auto">
            <a:xfrm>
              <a:off x="3222921" y="1699769"/>
              <a:ext cx="91440" cy="91440"/>
            </a:xfrm>
            <a:prstGeom prst="triangle">
              <a:avLst/>
            </a:prstGeom>
            <a:solidFill>
              <a:srgbClr val="FFFF00"/>
            </a:solidFill>
            <a:ln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2" name="Isosceles Triangle 71"/>
            <p:cNvSpPr/>
            <p:nvPr/>
          </p:nvSpPr>
          <p:spPr bwMode="auto">
            <a:xfrm>
              <a:off x="3227832" y="1892808"/>
              <a:ext cx="91440" cy="91440"/>
            </a:xfrm>
            <a:prstGeom prst="triangle">
              <a:avLst/>
            </a:prstGeom>
            <a:solidFill>
              <a:srgbClr val="FFFF00"/>
            </a:solidFill>
            <a:ln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1846241" y="1664209"/>
            <a:ext cx="5724483" cy="46396"/>
            <a:chOff x="1956816" y="1745828"/>
            <a:chExt cx="5724483" cy="46396"/>
          </a:xfrm>
        </p:grpSpPr>
        <p:sp>
          <p:nvSpPr>
            <p:cNvPr id="151" name="Oval 150"/>
            <p:cNvSpPr/>
            <p:nvPr/>
          </p:nvSpPr>
          <p:spPr bwMode="auto">
            <a:xfrm>
              <a:off x="1956816" y="1746504"/>
              <a:ext cx="45720" cy="45720"/>
            </a:xfrm>
            <a:prstGeom prst="ellipse">
              <a:avLst/>
            </a:prstGeom>
            <a:solidFill>
              <a:srgbClr val="00B0F0"/>
            </a:solidFill>
            <a:ln w="19050"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2" name="Oval 151"/>
            <p:cNvSpPr/>
            <p:nvPr/>
          </p:nvSpPr>
          <p:spPr bwMode="auto">
            <a:xfrm>
              <a:off x="2464816" y="1746335"/>
              <a:ext cx="45720" cy="45720"/>
            </a:xfrm>
            <a:prstGeom prst="ellipse">
              <a:avLst/>
            </a:prstGeom>
            <a:solidFill>
              <a:srgbClr val="00B0F0"/>
            </a:solidFill>
            <a:ln w="19050"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3" name="Oval 152"/>
            <p:cNvSpPr/>
            <p:nvPr/>
          </p:nvSpPr>
          <p:spPr bwMode="auto">
            <a:xfrm>
              <a:off x="2998216" y="1746335"/>
              <a:ext cx="45720" cy="45720"/>
            </a:xfrm>
            <a:prstGeom prst="ellipse">
              <a:avLst/>
            </a:prstGeom>
            <a:solidFill>
              <a:srgbClr val="00B0F0"/>
            </a:solidFill>
            <a:ln w="19050"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4" name="Oval 153"/>
            <p:cNvSpPr/>
            <p:nvPr/>
          </p:nvSpPr>
          <p:spPr bwMode="auto">
            <a:xfrm>
              <a:off x="3514683" y="1746504"/>
              <a:ext cx="45720" cy="45720"/>
            </a:xfrm>
            <a:prstGeom prst="ellipse">
              <a:avLst/>
            </a:prstGeom>
            <a:solidFill>
              <a:srgbClr val="00B0F0"/>
            </a:solidFill>
            <a:ln w="19050"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5" name="Oval 154"/>
            <p:cNvSpPr/>
            <p:nvPr/>
          </p:nvSpPr>
          <p:spPr bwMode="auto">
            <a:xfrm>
              <a:off x="4039617" y="1746166"/>
              <a:ext cx="45720" cy="45720"/>
            </a:xfrm>
            <a:prstGeom prst="ellipse">
              <a:avLst/>
            </a:prstGeom>
            <a:solidFill>
              <a:srgbClr val="00B0F0"/>
            </a:solidFill>
            <a:ln w="19050"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6" name="Oval 155"/>
            <p:cNvSpPr/>
            <p:nvPr/>
          </p:nvSpPr>
          <p:spPr bwMode="auto">
            <a:xfrm>
              <a:off x="4556083" y="1745997"/>
              <a:ext cx="45720" cy="45720"/>
            </a:xfrm>
            <a:prstGeom prst="ellipse">
              <a:avLst/>
            </a:prstGeom>
            <a:solidFill>
              <a:srgbClr val="00B0F0"/>
            </a:solidFill>
            <a:ln w="19050"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7" name="Oval 156"/>
            <p:cNvSpPr/>
            <p:nvPr/>
          </p:nvSpPr>
          <p:spPr bwMode="auto">
            <a:xfrm>
              <a:off x="5064083" y="1746504"/>
              <a:ext cx="45720" cy="45720"/>
            </a:xfrm>
            <a:prstGeom prst="ellipse">
              <a:avLst/>
            </a:prstGeom>
            <a:solidFill>
              <a:srgbClr val="00B0F0"/>
            </a:solidFill>
            <a:ln w="19050"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8" name="Oval 157"/>
            <p:cNvSpPr/>
            <p:nvPr/>
          </p:nvSpPr>
          <p:spPr bwMode="auto">
            <a:xfrm>
              <a:off x="5580550" y="1746504"/>
              <a:ext cx="45720" cy="45720"/>
            </a:xfrm>
            <a:prstGeom prst="ellipse">
              <a:avLst/>
            </a:prstGeom>
            <a:solidFill>
              <a:srgbClr val="00B0F0"/>
            </a:solidFill>
            <a:ln w="19050"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9" name="Oval 158"/>
            <p:cNvSpPr/>
            <p:nvPr/>
          </p:nvSpPr>
          <p:spPr bwMode="auto">
            <a:xfrm>
              <a:off x="6080083" y="1746504"/>
              <a:ext cx="45720" cy="45720"/>
            </a:xfrm>
            <a:prstGeom prst="ellipse">
              <a:avLst/>
            </a:prstGeom>
            <a:solidFill>
              <a:srgbClr val="00B0F0"/>
            </a:solidFill>
            <a:ln w="19050"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0" name="Oval 159"/>
            <p:cNvSpPr/>
            <p:nvPr/>
          </p:nvSpPr>
          <p:spPr bwMode="auto">
            <a:xfrm>
              <a:off x="6607556" y="1746504"/>
              <a:ext cx="45720" cy="45720"/>
            </a:xfrm>
            <a:prstGeom prst="ellipse">
              <a:avLst/>
            </a:prstGeom>
            <a:solidFill>
              <a:srgbClr val="00B0F0"/>
            </a:solidFill>
            <a:ln w="19050"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1" name="Oval 160"/>
            <p:cNvSpPr/>
            <p:nvPr/>
          </p:nvSpPr>
          <p:spPr bwMode="auto">
            <a:xfrm>
              <a:off x="7138416" y="1746504"/>
              <a:ext cx="45720" cy="45720"/>
            </a:xfrm>
            <a:prstGeom prst="ellipse">
              <a:avLst/>
            </a:prstGeom>
            <a:solidFill>
              <a:srgbClr val="00B0F0"/>
            </a:solidFill>
            <a:ln w="19050"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2" name="Oval 161"/>
            <p:cNvSpPr/>
            <p:nvPr/>
          </p:nvSpPr>
          <p:spPr bwMode="auto">
            <a:xfrm>
              <a:off x="7635579" y="1745828"/>
              <a:ext cx="45720" cy="45720"/>
            </a:xfrm>
            <a:prstGeom prst="ellipse">
              <a:avLst/>
            </a:prstGeom>
            <a:solidFill>
              <a:srgbClr val="00B0F0"/>
            </a:solidFill>
            <a:ln w="19050"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63" name="Oval 162"/>
          <p:cNvSpPr/>
          <p:nvPr/>
        </p:nvSpPr>
        <p:spPr bwMode="auto">
          <a:xfrm flipH="1" flipV="1">
            <a:off x="1700784" y="1664208"/>
            <a:ext cx="45720" cy="45720"/>
          </a:xfrm>
          <a:prstGeom prst="ellipse">
            <a:avLst/>
          </a:prstGeom>
          <a:solidFill>
            <a:srgbClr val="00B0F0"/>
          </a:solidFill>
          <a:ln w="19050"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64" name="Group 163"/>
          <p:cNvGrpSpPr/>
          <p:nvPr/>
        </p:nvGrpSpPr>
        <p:grpSpPr>
          <a:xfrm>
            <a:off x="795358" y="2780792"/>
            <a:ext cx="5724483" cy="46396"/>
            <a:chOff x="1956816" y="1745828"/>
            <a:chExt cx="5724483" cy="46396"/>
          </a:xfrm>
        </p:grpSpPr>
        <p:sp>
          <p:nvSpPr>
            <p:cNvPr id="165" name="Oval 164"/>
            <p:cNvSpPr/>
            <p:nvPr/>
          </p:nvSpPr>
          <p:spPr bwMode="auto">
            <a:xfrm>
              <a:off x="1956816" y="1746504"/>
              <a:ext cx="45720" cy="45720"/>
            </a:xfrm>
            <a:prstGeom prst="ellipse">
              <a:avLst/>
            </a:prstGeom>
            <a:solidFill>
              <a:srgbClr val="00B0F0"/>
            </a:solidFill>
            <a:ln w="19050"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6" name="Oval 165"/>
            <p:cNvSpPr/>
            <p:nvPr/>
          </p:nvSpPr>
          <p:spPr bwMode="auto">
            <a:xfrm>
              <a:off x="2464816" y="1746335"/>
              <a:ext cx="45720" cy="45720"/>
            </a:xfrm>
            <a:prstGeom prst="ellipse">
              <a:avLst/>
            </a:prstGeom>
            <a:solidFill>
              <a:srgbClr val="00B0F0"/>
            </a:solidFill>
            <a:ln w="19050"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7" name="Oval 166"/>
            <p:cNvSpPr/>
            <p:nvPr/>
          </p:nvSpPr>
          <p:spPr bwMode="auto">
            <a:xfrm>
              <a:off x="2998216" y="1746335"/>
              <a:ext cx="45720" cy="45720"/>
            </a:xfrm>
            <a:prstGeom prst="ellipse">
              <a:avLst/>
            </a:prstGeom>
            <a:solidFill>
              <a:srgbClr val="00B0F0"/>
            </a:solidFill>
            <a:ln w="19050"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8" name="Oval 167"/>
            <p:cNvSpPr/>
            <p:nvPr/>
          </p:nvSpPr>
          <p:spPr bwMode="auto">
            <a:xfrm>
              <a:off x="3514683" y="1746504"/>
              <a:ext cx="45720" cy="45720"/>
            </a:xfrm>
            <a:prstGeom prst="ellipse">
              <a:avLst/>
            </a:prstGeom>
            <a:solidFill>
              <a:srgbClr val="00B0F0"/>
            </a:solidFill>
            <a:ln w="19050"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9" name="Oval 168"/>
            <p:cNvSpPr/>
            <p:nvPr/>
          </p:nvSpPr>
          <p:spPr bwMode="auto">
            <a:xfrm>
              <a:off x="4039617" y="1746166"/>
              <a:ext cx="45720" cy="45720"/>
            </a:xfrm>
            <a:prstGeom prst="ellipse">
              <a:avLst/>
            </a:prstGeom>
            <a:solidFill>
              <a:srgbClr val="00B0F0"/>
            </a:solidFill>
            <a:ln w="19050"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0" name="Oval 169"/>
            <p:cNvSpPr/>
            <p:nvPr/>
          </p:nvSpPr>
          <p:spPr bwMode="auto">
            <a:xfrm>
              <a:off x="4556083" y="1745997"/>
              <a:ext cx="45720" cy="45720"/>
            </a:xfrm>
            <a:prstGeom prst="ellipse">
              <a:avLst/>
            </a:prstGeom>
            <a:solidFill>
              <a:srgbClr val="00B0F0"/>
            </a:solidFill>
            <a:ln w="19050"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1" name="Oval 170"/>
            <p:cNvSpPr/>
            <p:nvPr/>
          </p:nvSpPr>
          <p:spPr bwMode="auto">
            <a:xfrm>
              <a:off x="5064083" y="1746504"/>
              <a:ext cx="45720" cy="45720"/>
            </a:xfrm>
            <a:prstGeom prst="ellipse">
              <a:avLst/>
            </a:prstGeom>
            <a:solidFill>
              <a:srgbClr val="00B0F0"/>
            </a:solidFill>
            <a:ln w="19050"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2" name="Oval 171"/>
            <p:cNvSpPr/>
            <p:nvPr/>
          </p:nvSpPr>
          <p:spPr bwMode="auto">
            <a:xfrm>
              <a:off x="5580550" y="1746504"/>
              <a:ext cx="45720" cy="45720"/>
            </a:xfrm>
            <a:prstGeom prst="ellipse">
              <a:avLst/>
            </a:prstGeom>
            <a:solidFill>
              <a:srgbClr val="00B0F0"/>
            </a:solidFill>
            <a:ln w="19050"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3" name="Oval 172"/>
            <p:cNvSpPr/>
            <p:nvPr/>
          </p:nvSpPr>
          <p:spPr bwMode="auto">
            <a:xfrm>
              <a:off x="6080083" y="1746504"/>
              <a:ext cx="45720" cy="45720"/>
            </a:xfrm>
            <a:prstGeom prst="ellipse">
              <a:avLst/>
            </a:prstGeom>
            <a:solidFill>
              <a:srgbClr val="00B0F0"/>
            </a:solidFill>
            <a:ln w="19050"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4" name="Oval 173"/>
            <p:cNvSpPr/>
            <p:nvPr/>
          </p:nvSpPr>
          <p:spPr bwMode="auto">
            <a:xfrm>
              <a:off x="6607556" y="1746504"/>
              <a:ext cx="45720" cy="45720"/>
            </a:xfrm>
            <a:prstGeom prst="ellipse">
              <a:avLst/>
            </a:prstGeom>
            <a:solidFill>
              <a:srgbClr val="00B0F0"/>
            </a:solidFill>
            <a:ln w="19050"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5" name="Oval 174"/>
            <p:cNvSpPr/>
            <p:nvPr/>
          </p:nvSpPr>
          <p:spPr bwMode="auto">
            <a:xfrm>
              <a:off x="7138416" y="1746504"/>
              <a:ext cx="45720" cy="45720"/>
            </a:xfrm>
            <a:prstGeom prst="ellipse">
              <a:avLst/>
            </a:prstGeom>
            <a:solidFill>
              <a:srgbClr val="00B0F0"/>
            </a:solidFill>
            <a:ln w="19050"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6" name="Oval 175"/>
            <p:cNvSpPr/>
            <p:nvPr/>
          </p:nvSpPr>
          <p:spPr bwMode="auto">
            <a:xfrm>
              <a:off x="7635579" y="1745828"/>
              <a:ext cx="45720" cy="45720"/>
            </a:xfrm>
            <a:prstGeom prst="ellipse">
              <a:avLst/>
            </a:prstGeom>
            <a:solidFill>
              <a:srgbClr val="00B0F0"/>
            </a:solidFill>
            <a:ln w="19050"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77" name="Group 176"/>
          <p:cNvGrpSpPr/>
          <p:nvPr/>
        </p:nvGrpSpPr>
        <p:grpSpPr>
          <a:xfrm>
            <a:off x="786383" y="3897376"/>
            <a:ext cx="5724483" cy="46396"/>
            <a:chOff x="1956816" y="1745828"/>
            <a:chExt cx="5724483" cy="46396"/>
          </a:xfrm>
        </p:grpSpPr>
        <p:sp>
          <p:nvSpPr>
            <p:cNvPr id="178" name="Oval 177"/>
            <p:cNvSpPr/>
            <p:nvPr/>
          </p:nvSpPr>
          <p:spPr bwMode="auto">
            <a:xfrm>
              <a:off x="1956816" y="1746504"/>
              <a:ext cx="45720" cy="45720"/>
            </a:xfrm>
            <a:prstGeom prst="ellipse">
              <a:avLst/>
            </a:prstGeom>
            <a:solidFill>
              <a:srgbClr val="00B0F0"/>
            </a:solidFill>
            <a:ln w="19050"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9" name="Oval 178"/>
            <p:cNvSpPr/>
            <p:nvPr/>
          </p:nvSpPr>
          <p:spPr bwMode="auto">
            <a:xfrm>
              <a:off x="2464816" y="1746335"/>
              <a:ext cx="45720" cy="45720"/>
            </a:xfrm>
            <a:prstGeom prst="ellipse">
              <a:avLst/>
            </a:prstGeom>
            <a:solidFill>
              <a:srgbClr val="00B0F0"/>
            </a:solidFill>
            <a:ln w="19050"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0" name="Oval 179"/>
            <p:cNvSpPr/>
            <p:nvPr/>
          </p:nvSpPr>
          <p:spPr bwMode="auto">
            <a:xfrm>
              <a:off x="2998216" y="1746335"/>
              <a:ext cx="45720" cy="45720"/>
            </a:xfrm>
            <a:prstGeom prst="ellipse">
              <a:avLst/>
            </a:prstGeom>
            <a:solidFill>
              <a:srgbClr val="00B0F0"/>
            </a:solidFill>
            <a:ln w="19050"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1" name="Oval 180"/>
            <p:cNvSpPr/>
            <p:nvPr/>
          </p:nvSpPr>
          <p:spPr bwMode="auto">
            <a:xfrm>
              <a:off x="3514683" y="1746504"/>
              <a:ext cx="45720" cy="45720"/>
            </a:xfrm>
            <a:prstGeom prst="ellipse">
              <a:avLst/>
            </a:prstGeom>
            <a:solidFill>
              <a:srgbClr val="00B0F0"/>
            </a:solidFill>
            <a:ln w="19050"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2" name="Oval 181"/>
            <p:cNvSpPr/>
            <p:nvPr/>
          </p:nvSpPr>
          <p:spPr bwMode="auto">
            <a:xfrm>
              <a:off x="4039617" y="1746166"/>
              <a:ext cx="45720" cy="45720"/>
            </a:xfrm>
            <a:prstGeom prst="ellipse">
              <a:avLst/>
            </a:prstGeom>
            <a:solidFill>
              <a:srgbClr val="00B0F0"/>
            </a:solidFill>
            <a:ln w="19050"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3" name="Oval 182"/>
            <p:cNvSpPr/>
            <p:nvPr/>
          </p:nvSpPr>
          <p:spPr bwMode="auto">
            <a:xfrm>
              <a:off x="4556083" y="1745997"/>
              <a:ext cx="45720" cy="45720"/>
            </a:xfrm>
            <a:prstGeom prst="ellipse">
              <a:avLst/>
            </a:prstGeom>
            <a:solidFill>
              <a:srgbClr val="00B0F0"/>
            </a:solidFill>
            <a:ln w="19050"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4" name="Oval 183"/>
            <p:cNvSpPr/>
            <p:nvPr/>
          </p:nvSpPr>
          <p:spPr bwMode="auto">
            <a:xfrm>
              <a:off x="5064083" y="1746504"/>
              <a:ext cx="45720" cy="45720"/>
            </a:xfrm>
            <a:prstGeom prst="ellipse">
              <a:avLst/>
            </a:prstGeom>
            <a:solidFill>
              <a:srgbClr val="00B0F0"/>
            </a:solidFill>
            <a:ln w="19050"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5" name="Oval 184"/>
            <p:cNvSpPr/>
            <p:nvPr/>
          </p:nvSpPr>
          <p:spPr bwMode="auto">
            <a:xfrm>
              <a:off x="5580550" y="1746504"/>
              <a:ext cx="45720" cy="45720"/>
            </a:xfrm>
            <a:prstGeom prst="ellipse">
              <a:avLst/>
            </a:prstGeom>
            <a:solidFill>
              <a:srgbClr val="00B0F0"/>
            </a:solidFill>
            <a:ln w="19050"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6" name="Oval 185"/>
            <p:cNvSpPr/>
            <p:nvPr/>
          </p:nvSpPr>
          <p:spPr bwMode="auto">
            <a:xfrm>
              <a:off x="6080083" y="1746504"/>
              <a:ext cx="45720" cy="45720"/>
            </a:xfrm>
            <a:prstGeom prst="ellipse">
              <a:avLst/>
            </a:prstGeom>
            <a:solidFill>
              <a:srgbClr val="00B0F0"/>
            </a:solidFill>
            <a:ln w="19050"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7" name="Oval 186"/>
            <p:cNvSpPr/>
            <p:nvPr/>
          </p:nvSpPr>
          <p:spPr bwMode="auto">
            <a:xfrm>
              <a:off x="6607556" y="1746504"/>
              <a:ext cx="45720" cy="45720"/>
            </a:xfrm>
            <a:prstGeom prst="ellipse">
              <a:avLst/>
            </a:prstGeom>
            <a:solidFill>
              <a:srgbClr val="00B0F0"/>
            </a:solidFill>
            <a:ln w="19050"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8" name="Oval 187"/>
            <p:cNvSpPr/>
            <p:nvPr/>
          </p:nvSpPr>
          <p:spPr bwMode="auto">
            <a:xfrm>
              <a:off x="7138416" y="1746504"/>
              <a:ext cx="45720" cy="45720"/>
            </a:xfrm>
            <a:prstGeom prst="ellipse">
              <a:avLst/>
            </a:prstGeom>
            <a:solidFill>
              <a:srgbClr val="00B0F0"/>
            </a:solidFill>
            <a:ln w="19050"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9" name="Oval 188"/>
            <p:cNvSpPr/>
            <p:nvPr/>
          </p:nvSpPr>
          <p:spPr bwMode="auto">
            <a:xfrm>
              <a:off x="7635579" y="1745828"/>
              <a:ext cx="45720" cy="45720"/>
            </a:xfrm>
            <a:prstGeom prst="ellipse">
              <a:avLst/>
            </a:prstGeom>
            <a:solidFill>
              <a:srgbClr val="00B0F0"/>
            </a:solidFill>
            <a:ln w="19050"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91" name="Group 190"/>
          <p:cNvGrpSpPr/>
          <p:nvPr/>
        </p:nvGrpSpPr>
        <p:grpSpPr>
          <a:xfrm>
            <a:off x="6999054" y="2780792"/>
            <a:ext cx="548810" cy="45720"/>
            <a:chOff x="1964605" y="5107771"/>
            <a:chExt cx="548810" cy="45720"/>
          </a:xfrm>
        </p:grpSpPr>
        <p:sp>
          <p:nvSpPr>
            <p:cNvPr id="192" name="Oval 191"/>
            <p:cNvSpPr/>
            <p:nvPr/>
          </p:nvSpPr>
          <p:spPr bwMode="auto">
            <a:xfrm>
              <a:off x="1964605" y="5107771"/>
              <a:ext cx="45720" cy="45720"/>
            </a:xfrm>
            <a:prstGeom prst="ellipse">
              <a:avLst/>
            </a:prstGeom>
            <a:solidFill>
              <a:srgbClr val="00B0F0"/>
            </a:solidFill>
            <a:ln w="19050"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3" name="Oval 192"/>
            <p:cNvSpPr/>
            <p:nvPr/>
          </p:nvSpPr>
          <p:spPr bwMode="auto">
            <a:xfrm>
              <a:off x="2467695" y="5107771"/>
              <a:ext cx="45720" cy="45720"/>
            </a:xfrm>
            <a:prstGeom prst="ellipse">
              <a:avLst/>
            </a:prstGeom>
            <a:solidFill>
              <a:srgbClr val="00B0F0"/>
            </a:solidFill>
            <a:ln w="19050"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94" name="Group 193"/>
          <p:cNvGrpSpPr/>
          <p:nvPr/>
        </p:nvGrpSpPr>
        <p:grpSpPr>
          <a:xfrm>
            <a:off x="7012262" y="3897206"/>
            <a:ext cx="548810" cy="45720"/>
            <a:chOff x="1964605" y="5107771"/>
            <a:chExt cx="548810" cy="45720"/>
          </a:xfrm>
        </p:grpSpPr>
        <p:sp>
          <p:nvSpPr>
            <p:cNvPr id="195" name="Oval 194"/>
            <p:cNvSpPr/>
            <p:nvPr/>
          </p:nvSpPr>
          <p:spPr bwMode="auto">
            <a:xfrm>
              <a:off x="1964605" y="5107771"/>
              <a:ext cx="45720" cy="45720"/>
            </a:xfrm>
            <a:prstGeom prst="ellipse">
              <a:avLst/>
            </a:prstGeom>
            <a:solidFill>
              <a:srgbClr val="00B0F0"/>
            </a:solidFill>
            <a:ln w="19050"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6" name="Oval 195"/>
            <p:cNvSpPr/>
            <p:nvPr/>
          </p:nvSpPr>
          <p:spPr bwMode="auto">
            <a:xfrm>
              <a:off x="2467695" y="5107771"/>
              <a:ext cx="45720" cy="45720"/>
            </a:xfrm>
            <a:prstGeom prst="ellipse">
              <a:avLst/>
            </a:prstGeom>
            <a:solidFill>
              <a:srgbClr val="00B0F0"/>
            </a:solidFill>
            <a:ln w="19050"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97" name="Group 196"/>
          <p:cNvGrpSpPr/>
          <p:nvPr/>
        </p:nvGrpSpPr>
        <p:grpSpPr>
          <a:xfrm>
            <a:off x="1836758" y="5022935"/>
            <a:ext cx="548810" cy="45720"/>
            <a:chOff x="1964605" y="5107771"/>
            <a:chExt cx="548810" cy="45720"/>
          </a:xfrm>
        </p:grpSpPr>
        <p:sp>
          <p:nvSpPr>
            <p:cNvPr id="198" name="Oval 197"/>
            <p:cNvSpPr/>
            <p:nvPr/>
          </p:nvSpPr>
          <p:spPr bwMode="auto">
            <a:xfrm>
              <a:off x="1964605" y="5107771"/>
              <a:ext cx="45720" cy="45720"/>
            </a:xfrm>
            <a:prstGeom prst="ellipse">
              <a:avLst/>
            </a:prstGeom>
            <a:solidFill>
              <a:srgbClr val="00B0F0"/>
            </a:solidFill>
            <a:ln w="19050"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9" name="Oval 198"/>
            <p:cNvSpPr/>
            <p:nvPr/>
          </p:nvSpPr>
          <p:spPr bwMode="auto">
            <a:xfrm>
              <a:off x="2467695" y="5107771"/>
              <a:ext cx="45720" cy="45720"/>
            </a:xfrm>
            <a:prstGeom prst="ellipse">
              <a:avLst/>
            </a:prstGeom>
            <a:solidFill>
              <a:srgbClr val="00B0F0"/>
            </a:solidFill>
            <a:ln w="19050"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01" name="Group 200"/>
          <p:cNvGrpSpPr/>
          <p:nvPr/>
        </p:nvGrpSpPr>
        <p:grpSpPr>
          <a:xfrm>
            <a:off x="2878159" y="5029368"/>
            <a:ext cx="548810" cy="45720"/>
            <a:chOff x="1964605" y="5107771"/>
            <a:chExt cx="548810" cy="45720"/>
          </a:xfrm>
        </p:grpSpPr>
        <p:sp>
          <p:nvSpPr>
            <p:cNvPr id="202" name="Oval 201"/>
            <p:cNvSpPr/>
            <p:nvPr/>
          </p:nvSpPr>
          <p:spPr bwMode="auto">
            <a:xfrm>
              <a:off x="1964605" y="5107771"/>
              <a:ext cx="45720" cy="45720"/>
            </a:xfrm>
            <a:prstGeom prst="ellipse">
              <a:avLst/>
            </a:prstGeom>
            <a:solidFill>
              <a:srgbClr val="00B0F0"/>
            </a:solidFill>
            <a:ln w="19050"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3" name="Oval 202"/>
            <p:cNvSpPr/>
            <p:nvPr/>
          </p:nvSpPr>
          <p:spPr bwMode="auto">
            <a:xfrm>
              <a:off x="2467695" y="5107771"/>
              <a:ext cx="45720" cy="45720"/>
            </a:xfrm>
            <a:prstGeom prst="ellipse">
              <a:avLst/>
            </a:prstGeom>
            <a:solidFill>
              <a:srgbClr val="00B0F0"/>
            </a:solidFill>
            <a:ln w="19050"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04" name="Oval 203"/>
          <p:cNvSpPr/>
          <p:nvPr/>
        </p:nvSpPr>
        <p:spPr bwMode="auto">
          <a:xfrm>
            <a:off x="3906182" y="5022935"/>
            <a:ext cx="45720" cy="45720"/>
          </a:xfrm>
          <a:prstGeom prst="ellipse">
            <a:avLst/>
          </a:prstGeom>
          <a:solidFill>
            <a:srgbClr val="00B0F0"/>
          </a:solidFill>
          <a:ln w="19050"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5" name="Oval 204"/>
          <p:cNvSpPr/>
          <p:nvPr/>
        </p:nvSpPr>
        <p:spPr bwMode="auto">
          <a:xfrm flipH="1">
            <a:off x="4288536" y="5022935"/>
            <a:ext cx="45720" cy="45720"/>
          </a:xfrm>
          <a:prstGeom prst="ellipse">
            <a:avLst/>
          </a:prstGeom>
          <a:solidFill>
            <a:srgbClr val="00B0F0"/>
          </a:solidFill>
          <a:ln w="19050"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06" name="Group 205"/>
          <p:cNvGrpSpPr/>
          <p:nvPr/>
        </p:nvGrpSpPr>
        <p:grpSpPr>
          <a:xfrm>
            <a:off x="2091266" y="1915330"/>
            <a:ext cx="5724483" cy="46396"/>
            <a:chOff x="1956816" y="1745828"/>
            <a:chExt cx="5724483" cy="46396"/>
          </a:xfrm>
        </p:grpSpPr>
        <p:sp>
          <p:nvSpPr>
            <p:cNvPr id="207" name="Oval 206"/>
            <p:cNvSpPr/>
            <p:nvPr/>
          </p:nvSpPr>
          <p:spPr bwMode="auto">
            <a:xfrm>
              <a:off x="1956816" y="1746504"/>
              <a:ext cx="45720" cy="45720"/>
            </a:xfrm>
            <a:prstGeom prst="ellipse">
              <a:avLst/>
            </a:prstGeom>
            <a:solidFill>
              <a:srgbClr val="00B0F0"/>
            </a:solidFill>
            <a:ln w="19050"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8" name="Oval 207"/>
            <p:cNvSpPr/>
            <p:nvPr/>
          </p:nvSpPr>
          <p:spPr bwMode="auto">
            <a:xfrm>
              <a:off x="2464816" y="1746335"/>
              <a:ext cx="45720" cy="45720"/>
            </a:xfrm>
            <a:prstGeom prst="ellipse">
              <a:avLst/>
            </a:prstGeom>
            <a:solidFill>
              <a:srgbClr val="00B0F0"/>
            </a:solidFill>
            <a:ln w="19050"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9" name="Oval 208"/>
            <p:cNvSpPr/>
            <p:nvPr/>
          </p:nvSpPr>
          <p:spPr bwMode="auto">
            <a:xfrm>
              <a:off x="2998216" y="1746335"/>
              <a:ext cx="45720" cy="45720"/>
            </a:xfrm>
            <a:prstGeom prst="ellipse">
              <a:avLst/>
            </a:prstGeom>
            <a:solidFill>
              <a:srgbClr val="00B0F0"/>
            </a:solidFill>
            <a:ln w="19050"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0" name="Oval 209"/>
            <p:cNvSpPr/>
            <p:nvPr/>
          </p:nvSpPr>
          <p:spPr bwMode="auto">
            <a:xfrm>
              <a:off x="3514683" y="1746504"/>
              <a:ext cx="45720" cy="45720"/>
            </a:xfrm>
            <a:prstGeom prst="ellipse">
              <a:avLst/>
            </a:prstGeom>
            <a:solidFill>
              <a:srgbClr val="00B0F0"/>
            </a:solidFill>
            <a:ln w="19050"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1" name="Oval 210"/>
            <p:cNvSpPr/>
            <p:nvPr/>
          </p:nvSpPr>
          <p:spPr bwMode="auto">
            <a:xfrm>
              <a:off x="4039617" y="1746166"/>
              <a:ext cx="45720" cy="45720"/>
            </a:xfrm>
            <a:prstGeom prst="ellipse">
              <a:avLst/>
            </a:prstGeom>
            <a:solidFill>
              <a:srgbClr val="00B0F0"/>
            </a:solidFill>
            <a:ln w="19050"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2" name="Oval 211"/>
            <p:cNvSpPr/>
            <p:nvPr/>
          </p:nvSpPr>
          <p:spPr bwMode="auto">
            <a:xfrm>
              <a:off x="4556083" y="1745997"/>
              <a:ext cx="45720" cy="45720"/>
            </a:xfrm>
            <a:prstGeom prst="ellipse">
              <a:avLst/>
            </a:prstGeom>
            <a:solidFill>
              <a:srgbClr val="00B0F0"/>
            </a:solidFill>
            <a:ln w="19050"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3" name="Oval 212"/>
            <p:cNvSpPr/>
            <p:nvPr/>
          </p:nvSpPr>
          <p:spPr bwMode="auto">
            <a:xfrm>
              <a:off x="5064083" y="1746504"/>
              <a:ext cx="45720" cy="45720"/>
            </a:xfrm>
            <a:prstGeom prst="ellipse">
              <a:avLst/>
            </a:prstGeom>
            <a:solidFill>
              <a:srgbClr val="00B0F0"/>
            </a:solidFill>
            <a:ln w="19050"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4" name="Oval 213"/>
            <p:cNvSpPr/>
            <p:nvPr/>
          </p:nvSpPr>
          <p:spPr bwMode="auto">
            <a:xfrm>
              <a:off x="5580550" y="1746504"/>
              <a:ext cx="45720" cy="45720"/>
            </a:xfrm>
            <a:prstGeom prst="ellipse">
              <a:avLst/>
            </a:prstGeom>
            <a:solidFill>
              <a:srgbClr val="00B0F0"/>
            </a:solidFill>
            <a:ln w="19050"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5" name="Oval 214"/>
            <p:cNvSpPr/>
            <p:nvPr/>
          </p:nvSpPr>
          <p:spPr bwMode="auto">
            <a:xfrm>
              <a:off x="6080083" y="1746504"/>
              <a:ext cx="45720" cy="45720"/>
            </a:xfrm>
            <a:prstGeom prst="ellipse">
              <a:avLst/>
            </a:prstGeom>
            <a:solidFill>
              <a:srgbClr val="00B0F0"/>
            </a:solidFill>
            <a:ln w="19050"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6" name="Oval 215"/>
            <p:cNvSpPr/>
            <p:nvPr/>
          </p:nvSpPr>
          <p:spPr bwMode="auto">
            <a:xfrm>
              <a:off x="6607556" y="1746504"/>
              <a:ext cx="45720" cy="45720"/>
            </a:xfrm>
            <a:prstGeom prst="ellipse">
              <a:avLst/>
            </a:prstGeom>
            <a:solidFill>
              <a:srgbClr val="00B0F0"/>
            </a:solidFill>
            <a:ln w="19050"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7" name="Oval 216"/>
            <p:cNvSpPr/>
            <p:nvPr/>
          </p:nvSpPr>
          <p:spPr bwMode="auto">
            <a:xfrm>
              <a:off x="7138416" y="1746504"/>
              <a:ext cx="45720" cy="45720"/>
            </a:xfrm>
            <a:prstGeom prst="ellipse">
              <a:avLst/>
            </a:prstGeom>
            <a:solidFill>
              <a:srgbClr val="00B0F0"/>
            </a:solidFill>
            <a:ln w="19050"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8" name="Oval 217"/>
            <p:cNvSpPr/>
            <p:nvPr/>
          </p:nvSpPr>
          <p:spPr bwMode="auto">
            <a:xfrm>
              <a:off x="7635579" y="1745828"/>
              <a:ext cx="45720" cy="45720"/>
            </a:xfrm>
            <a:prstGeom prst="ellipse">
              <a:avLst/>
            </a:prstGeom>
            <a:solidFill>
              <a:srgbClr val="00B0F0"/>
            </a:solidFill>
            <a:ln w="19050"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19" name="Oval 218"/>
          <p:cNvSpPr/>
          <p:nvPr/>
        </p:nvSpPr>
        <p:spPr bwMode="auto">
          <a:xfrm flipH="1">
            <a:off x="1700784" y="1920240"/>
            <a:ext cx="45720" cy="45720"/>
          </a:xfrm>
          <a:prstGeom prst="ellipse">
            <a:avLst/>
          </a:prstGeom>
          <a:solidFill>
            <a:srgbClr val="00B0F0"/>
          </a:solidFill>
          <a:ln w="19050"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20" name="Group 219"/>
          <p:cNvGrpSpPr/>
          <p:nvPr/>
        </p:nvGrpSpPr>
        <p:grpSpPr>
          <a:xfrm>
            <a:off x="1066800" y="3042749"/>
            <a:ext cx="5724483" cy="46396"/>
            <a:chOff x="1956816" y="1745828"/>
            <a:chExt cx="5724483" cy="46396"/>
          </a:xfrm>
        </p:grpSpPr>
        <p:sp>
          <p:nvSpPr>
            <p:cNvPr id="221" name="Oval 220"/>
            <p:cNvSpPr/>
            <p:nvPr/>
          </p:nvSpPr>
          <p:spPr bwMode="auto">
            <a:xfrm>
              <a:off x="1956816" y="1746504"/>
              <a:ext cx="45720" cy="45720"/>
            </a:xfrm>
            <a:prstGeom prst="ellipse">
              <a:avLst/>
            </a:prstGeom>
            <a:solidFill>
              <a:srgbClr val="00B0F0"/>
            </a:solidFill>
            <a:ln w="19050"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2" name="Oval 221"/>
            <p:cNvSpPr/>
            <p:nvPr/>
          </p:nvSpPr>
          <p:spPr bwMode="auto">
            <a:xfrm>
              <a:off x="2464816" y="1746335"/>
              <a:ext cx="45720" cy="45720"/>
            </a:xfrm>
            <a:prstGeom prst="ellipse">
              <a:avLst/>
            </a:prstGeom>
            <a:solidFill>
              <a:srgbClr val="00B0F0"/>
            </a:solidFill>
            <a:ln w="19050"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3" name="Oval 222"/>
            <p:cNvSpPr/>
            <p:nvPr/>
          </p:nvSpPr>
          <p:spPr bwMode="auto">
            <a:xfrm>
              <a:off x="2998216" y="1746335"/>
              <a:ext cx="45720" cy="45720"/>
            </a:xfrm>
            <a:prstGeom prst="ellipse">
              <a:avLst/>
            </a:prstGeom>
            <a:solidFill>
              <a:srgbClr val="00B0F0"/>
            </a:solidFill>
            <a:ln w="19050"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4" name="Oval 223"/>
            <p:cNvSpPr/>
            <p:nvPr/>
          </p:nvSpPr>
          <p:spPr bwMode="auto">
            <a:xfrm>
              <a:off x="3514683" y="1746504"/>
              <a:ext cx="45720" cy="45720"/>
            </a:xfrm>
            <a:prstGeom prst="ellipse">
              <a:avLst/>
            </a:prstGeom>
            <a:solidFill>
              <a:srgbClr val="00B0F0"/>
            </a:solidFill>
            <a:ln w="19050"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5" name="Oval 224"/>
            <p:cNvSpPr/>
            <p:nvPr/>
          </p:nvSpPr>
          <p:spPr bwMode="auto">
            <a:xfrm>
              <a:off x="4039617" y="1746166"/>
              <a:ext cx="45720" cy="45720"/>
            </a:xfrm>
            <a:prstGeom prst="ellipse">
              <a:avLst/>
            </a:prstGeom>
            <a:solidFill>
              <a:srgbClr val="00B0F0"/>
            </a:solidFill>
            <a:ln w="19050"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6" name="Oval 225"/>
            <p:cNvSpPr/>
            <p:nvPr/>
          </p:nvSpPr>
          <p:spPr bwMode="auto">
            <a:xfrm>
              <a:off x="4556083" y="1745997"/>
              <a:ext cx="45720" cy="45720"/>
            </a:xfrm>
            <a:prstGeom prst="ellipse">
              <a:avLst/>
            </a:prstGeom>
            <a:solidFill>
              <a:srgbClr val="00B0F0"/>
            </a:solidFill>
            <a:ln w="19050"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7" name="Oval 226"/>
            <p:cNvSpPr/>
            <p:nvPr/>
          </p:nvSpPr>
          <p:spPr bwMode="auto">
            <a:xfrm>
              <a:off x="5064083" y="1746504"/>
              <a:ext cx="45720" cy="45720"/>
            </a:xfrm>
            <a:prstGeom prst="ellipse">
              <a:avLst/>
            </a:prstGeom>
            <a:solidFill>
              <a:srgbClr val="00B0F0"/>
            </a:solidFill>
            <a:ln w="19050"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8" name="Oval 227"/>
            <p:cNvSpPr/>
            <p:nvPr/>
          </p:nvSpPr>
          <p:spPr bwMode="auto">
            <a:xfrm>
              <a:off x="5580550" y="1746504"/>
              <a:ext cx="45720" cy="45720"/>
            </a:xfrm>
            <a:prstGeom prst="ellipse">
              <a:avLst/>
            </a:prstGeom>
            <a:solidFill>
              <a:srgbClr val="00B0F0"/>
            </a:solidFill>
            <a:ln w="19050"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9" name="Oval 228"/>
            <p:cNvSpPr/>
            <p:nvPr/>
          </p:nvSpPr>
          <p:spPr bwMode="auto">
            <a:xfrm>
              <a:off x="6080083" y="1746504"/>
              <a:ext cx="45720" cy="45720"/>
            </a:xfrm>
            <a:prstGeom prst="ellipse">
              <a:avLst/>
            </a:prstGeom>
            <a:solidFill>
              <a:srgbClr val="00B0F0"/>
            </a:solidFill>
            <a:ln w="19050"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0" name="Oval 229"/>
            <p:cNvSpPr/>
            <p:nvPr/>
          </p:nvSpPr>
          <p:spPr bwMode="auto">
            <a:xfrm>
              <a:off x="6607556" y="1746504"/>
              <a:ext cx="45720" cy="45720"/>
            </a:xfrm>
            <a:prstGeom prst="ellipse">
              <a:avLst/>
            </a:prstGeom>
            <a:solidFill>
              <a:srgbClr val="00B0F0"/>
            </a:solidFill>
            <a:ln w="19050"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1" name="Oval 230"/>
            <p:cNvSpPr/>
            <p:nvPr/>
          </p:nvSpPr>
          <p:spPr bwMode="auto">
            <a:xfrm>
              <a:off x="7138416" y="1746504"/>
              <a:ext cx="45720" cy="45720"/>
            </a:xfrm>
            <a:prstGeom prst="ellipse">
              <a:avLst/>
            </a:prstGeom>
            <a:solidFill>
              <a:srgbClr val="00B0F0"/>
            </a:solidFill>
            <a:ln w="19050"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2" name="Oval 231"/>
            <p:cNvSpPr/>
            <p:nvPr/>
          </p:nvSpPr>
          <p:spPr bwMode="auto">
            <a:xfrm>
              <a:off x="7635579" y="1745828"/>
              <a:ext cx="45720" cy="45720"/>
            </a:xfrm>
            <a:prstGeom prst="ellipse">
              <a:avLst/>
            </a:prstGeom>
            <a:solidFill>
              <a:srgbClr val="00B0F0"/>
            </a:solidFill>
            <a:ln w="19050"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33" name="Group 232"/>
          <p:cNvGrpSpPr/>
          <p:nvPr/>
        </p:nvGrpSpPr>
        <p:grpSpPr>
          <a:xfrm>
            <a:off x="7272866" y="3043256"/>
            <a:ext cx="548810" cy="45720"/>
            <a:chOff x="1964605" y="5107771"/>
            <a:chExt cx="548810" cy="45720"/>
          </a:xfrm>
        </p:grpSpPr>
        <p:sp>
          <p:nvSpPr>
            <p:cNvPr id="234" name="Oval 233"/>
            <p:cNvSpPr/>
            <p:nvPr/>
          </p:nvSpPr>
          <p:spPr bwMode="auto">
            <a:xfrm>
              <a:off x="1964605" y="5107771"/>
              <a:ext cx="45720" cy="45720"/>
            </a:xfrm>
            <a:prstGeom prst="ellipse">
              <a:avLst/>
            </a:prstGeom>
            <a:solidFill>
              <a:srgbClr val="00B0F0"/>
            </a:solidFill>
            <a:ln w="19050"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5" name="Oval 234"/>
            <p:cNvSpPr/>
            <p:nvPr/>
          </p:nvSpPr>
          <p:spPr bwMode="auto">
            <a:xfrm>
              <a:off x="2467695" y="5107771"/>
              <a:ext cx="45720" cy="45720"/>
            </a:xfrm>
            <a:prstGeom prst="ellipse">
              <a:avLst/>
            </a:prstGeom>
            <a:solidFill>
              <a:srgbClr val="00B0F0"/>
            </a:solidFill>
            <a:ln w="19050"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36" name="Group 235"/>
          <p:cNvGrpSpPr/>
          <p:nvPr/>
        </p:nvGrpSpPr>
        <p:grpSpPr>
          <a:xfrm>
            <a:off x="1058671" y="4147481"/>
            <a:ext cx="5724483" cy="46396"/>
            <a:chOff x="1956816" y="1745828"/>
            <a:chExt cx="5724483" cy="46396"/>
          </a:xfrm>
        </p:grpSpPr>
        <p:sp>
          <p:nvSpPr>
            <p:cNvPr id="237" name="Oval 236"/>
            <p:cNvSpPr/>
            <p:nvPr/>
          </p:nvSpPr>
          <p:spPr bwMode="auto">
            <a:xfrm>
              <a:off x="1956816" y="1746504"/>
              <a:ext cx="45720" cy="45720"/>
            </a:xfrm>
            <a:prstGeom prst="ellipse">
              <a:avLst/>
            </a:prstGeom>
            <a:solidFill>
              <a:srgbClr val="00B0F0"/>
            </a:solidFill>
            <a:ln w="19050"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8" name="Oval 237"/>
            <p:cNvSpPr/>
            <p:nvPr/>
          </p:nvSpPr>
          <p:spPr bwMode="auto">
            <a:xfrm>
              <a:off x="2464816" y="1746335"/>
              <a:ext cx="45720" cy="45720"/>
            </a:xfrm>
            <a:prstGeom prst="ellipse">
              <a:avLst/>
            </a:prstGeom>
            <a:solidFill>
              <a:srgbClr val="00B0F0"/>
            </a:solidFill>
            <a:ln w="19050"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9" name="Oval 238"/>
            <p:cNvSpPr/>
            <p:nvPr/>
          </p:nvSpPr>
          <p:spPr bwMode="auto">
            <a:xfrm>
              <a:off x="2998216" y="1746335"/>
              <a:ext cx="45720" cy="45720"/>
            </a:xfrm>
            <a:prstGeom prst="ellipse">
              <a:avLst/>
            </a:prstGeom>
            <a:solidFill>
              <a:srgbClr val="00B0F0"/>
            </a:solidFill>
            <a:ln w="19050"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0" name="Oval 239"/>
            <p:cNvSpPr/>
            <p:nvPr/>
          </p:nvSpPr>
          <p:spPr bwMode="auto">
            <a:xfrm>
              <a:off x="3514683" y="1746504"/>
              <a:ext cx="45720" cy="45720"/>
            </a:xfrm>
            <a:prstGeom prst="ellipse">
              <a:avLst/>
            </a:prstGeom>
            <a:solidFill>
              <a:srgbClr val="00B0F0"/>
            </a:solidFill>
            <a:ln w="19050"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1" name="Oval 240"/>
            <p:cNvSpPr/>
            <p:nvPr/>
          </p:nvSpPr>
          <p:spPr bwMode="auto">
            <a:xfrm>
              <a:off x="4039617" y="1746166"/>
              <a:ext cx="45720" cy="45720"/>
            </a:xfrm>
            <a:prstGeom prst="ellipse">
              <a:avLst/>
            </a:prstGeom>
            <a:solidFill>
              <a:srgbClr val="00B0F0"/>
            </a:solidFill>
            <a:ln w="19050"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2" name="Oval 241"/>
            <p:cNvSpPr/>
            <p:nvPr/>
          </p:nvSpPr>
          <p:spPr bwMode="auto">
            <a:xfrm>
              <a:off x="4556083" y="1745997"/>
              <a:ext cx="45720" cy="45720"/>
            </a:xfrm>
            <a:prstGeom prst="ellipse">
              <a:avLst/>
            </a:prstGeom>
            <a:solidFill>
              <a:srgbClr val="00B0F0"/>
            </a:solidFill>
            <a:ln w="19050"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3" name="Oval 242"/>
            <p:cNvSpPr/>
            <p:nvPr/>
          </p:nvSpPr>
          <p:spPr bwMode="auto">
            <a:xfrm>
              <a:off x="5064083" y="1746504"/>
              <a:ext cx="45720" cy="45720"/>
            </a:xfrm>
            <a:prstGeom prst="ellipse">
              <a:avLst/>
            </a:prstGeom>
            <a:solidFill>
              <a:srgbClr val="00B0F0"/>
            </a:solidFill>
            <a:ln w="19050"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4" name="Oval 243"/>
            <p:cNvSpPr/>
            <p:nvPr/>
          </p:nvSpPr>
          <p:spPr bwMode="auto">
            <a:xfrm>
              <a:off x="5580550" y="1746504"/>
              <a:ext cx="45720" cy="45720"/>
            </a:xfrm>
            <a:prstGeom prst="ellipse">
              <a:avLst/>
            </a:prstGeom>
            <a:solidFill>
              <a:srgbClr val="00B0F0"/>
            </a:solidFill>
            <a:ln w="19050"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5" name="Oval 244"/>
            <p:cNvSpPr/>
            <p:nvPr/>
          </p:nvSpPr>
          <p:spPr bwMode="auto">
            <a:xfrm>
              <a:off x="6080083" y="1746504"/>
              <a:ext cx="45720" cy="45720"/>
            </a:xfrm>
            <a:prstGeom prst="ellipse">
              <a:avLst/>
            </a:prstGeom>
            <a:solidFill>
              <a:srgbClr val="00B0F0"/>
            </a:solidFill>
            <a:ln w="19050"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6" name="Oval 245"/>
            <p:cNvSpPr/>
            <p:nvPr/>
          </p:nvSpPr>
          <p:spPr bwMode="auto">
            <a:xfrm>
              <a:off x="6607556" y="1746504"/>
              <a:ext cx="45720" cy="45720"/>
            </a:xfrm>
            <a:prstGeom prst="ellipse">
              <a:avLst/>
            </a:prstGeom>
            <a:solidFill>
              <a:srgbClr val="00B0F0"/>
            </a:solidFill>
            <a:ln w="19050"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7" name="Oval 246"/>
            <p:cNvSpPr/>
            <p:nvPr/>
          </p:nvSpPr>
          <p:spPr bwMode="auto">
            <a:xfrm>
              <a:off x="7138416" y="1746504"/>
              <a:ext cx="45720" cy="45720"/>
            </a:xfrm>
            <a:prstGeom prst="ellipse">
              <a:avLst/>
            </a:prstGeom>
            <a:solidFill>
              <a:srgbClr val="00B0F0"/>
            </a:solidFill>
            <a:ln w="19050"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8" name="Oval 247"/>
            <p:cNvSpPr/>
            <p:nvPr/>
          </p:nvSpPr>
          <p:spPr bwMode="auto">
            <a:xfrm>
              <a:off x="7635579" y="1745828"/>
              <a:ext cx="45720" cy="45720"/>
            </a:xfrm>
            <a:prstGeom prst="ellipse">
              <a:avLst/>
            </a:prstGeom>
            <a:solidFill>
              <a:srgbClr val="00B0F0"/>
            </a:solidFill>
            <a:ln w="19050"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49" name="Group 248"/>
          <p:cNvGrpSpPr/>
          <p:nvPr/>
        </p:nvGrpSpPr>
        <p:grpSpPr>
          <a:xfrm>
            <a:off x="7272866" y="4152389"/>
            <a:ext cx="548810" cy="45720"/>
            <a:chOff x="1964605" y="5107771"/>
            <a:chExt cx="548810" cy="45720"/>
          </a:xfrm>
        </p:grpSpPr>
        <p:sp>
          <p:nvSpPr>
            <p:cNvPr id="250" name="Oval 249"/>
            <p:cNvSpPr/>
            <p:nvPr/>
          </p:nvSpPr>
          <p:spPr bwMode="auto">
            <a:xfrm>
              <a:off x="1964605" y="5107771"/>
              <a:ext cx="45720" cy="45720"/>
            </a:xfrm>
            <a:prstGeom prst="ellipse">
              <a:avLst/>
            </a:prstGeom>
            <a:solidFill>
              <a:srgbClr val="00B0F0"/>
            </a:solidFill>
            <a:ln w="19050"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1" name="Oval 250"/>
            <p:cNvSpPr/>
            <p:nvPr/>
          </p:nvSpPr>
          <p:spPr bwMode="auto">
            <a:xfrm>
              <a:off x="2467695" y="5107771"/>
              <a:ext cx="45720" cy="45720"/>
            </a:xfrm>
            <a:prstGeom prst="ellipse">
              <a:avLst/>
            </a:prstGeom>
            <a:solidFill>
              <a:srgbClr val="00B0F0"/>
            </a:solidFill>
            <a:ln w="19050"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52" name="Group 251"/>
          <p:cNvGrpSpPr/>
          <p:nvPr/>
        </p:nvGrpSpPr>
        <p:grpSpPr>
          <a:xfrm>
            <a:off x="2098717" y="5289633"/>
            <a:ext cx="548810" cy="45720"/>
            <a:chOff x="1964605" y="5107771"/>
            <a:chExt cx="548810" cy="45720"/>
          </a:xfrm>
        </p:grpSpPr>
        <p:sp>
          <p:nvSpPr>
            <p:cNvPr id="253" name="Oval 252"/>
            <p:cNvSpPr/>
            <p:nvPr/>
          </p:nvSpPr>
          <p:spPr bwMode="auto">
            <a:xfrm>
              <a:off x="1964605" y="5107771"/>
              <a:ext cx="45720" cy="45720"/>
            </a:xfrm>
            <a:prstGeom prst="ellipse">
              <a:avLst/>
            </a:prstGeom>
            <a:solidFill>
              <a:srgbClr val="00B0F0"/>
            </a:solidFill>
            <a:ln w="19050"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4" name="Oval 253"/>
            <p:cNvSpPr/>
            <p:nvPr/>
          </p:nvSpPr>
          <p:spPr bwMode="auto">
            <a:xfrm>
              <a:off x="2467695" y="5107771"/>
              <a:ext cx="45720" cy="45720"/>
            </a:xfrm>
            <a:prstGeom prst="ellipse">
              <a:avLst/>
            </a:prstGeom>
            <a:solidFill>
              <a:srgbClr val="00B0F0"/>
            </a:solidFill>
            <a:ln w="19050"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55" name="Group 254"/>
          <p:cNvGrpSpPr/>
          <p:nvPr/>
        </p:nvGrpSpPr>
        <p:grpSpPr>
          <a:xfrm>
            <a:off x="3149601" y="5277610"/>
            <a:ext cx="548810" cy="45720"/>
            <a:chOff x="1964605" y="5107771"/>
            <a:chExt cx="548810" cy="45720"/>
          </a:xfrm>
        </p:grpSpPr>
        <p:sp>
          <p:nvSpPr>
            <p:cNvPr id="256" name="Oval 255"/>
            <p:cNvSpPr/>
            <p:nvPr/>
          </p:nvSpPr>
          <p:spPr bwMode="auto">
            <a:xfrm>
              <a:off x="1964605" y="5107771"/>
              <a:ext cx="45720" cy="45720"/>
            </a:xfrm>
            <a:prstGeom prst="ellipse">
              <a:avLst/>
            </a:prstGeom>
            <a:solidFill>
              <a:srgbClr val="00B0F0"/>
            </a:solidFill>
            <a:ln w="19050"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7" name="Oval 256"/>
            <p:cNvSpPr/>
            <p:nvPr/>
          </p:nvSpPr>
          <p:spPr bwMode="auto">
            <a:xfrm>
              <a:off x="2467695" y="5107771"/>
              <a:ext cx="45720" cy="45720"/>
            </a:xfrm>
            <a:prstGeom prst="ellipse">
              <a:avLst/>
            </a:prstGeom>
            <a:solidFill>
              <a:srgbClr val="00B0F0"/>
            </a:solidFill>
            <a:ln w="19050"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58" name="Oval 257"/>
          <p:cNvSpPr/>
          <p:nvPr/>
        </p:nvSpPr>
        <p:spPr bwMode="auto">
          <a:xfrm flipH="1" flipV="1">
            <a:off x="4182870" y="5282688"/>
            <a:ext cx="45720" cy="45720"/>
          </a:xfrm>
          <a:prstGeom prst="ellipse">
            <a:avLst/>
          </a:prstGeom>
          <a:solidFill>
            <a:srgbClr val="00B0F0"/>
          </a:solidFill>
          <a:ln w="19050"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86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altLang="en-US" smtClean="0"/>
              <a:t>Pavement Design and Evaluation </a:t>
            </a:r>
            <a:br>
              <a:rPr lang="en-US" altLang="en-US" smtClean="0"/>
            </a:br>
            <a:r>
              <a:rPr lang="en-US" altLang="en-US" smtClean="0"/>
              <a:t>(RPD 145)</a:t>
            </a:r>
          </a:p>
        </p:txBody>
      </p:sp>
      <p:graphicFrame>
        <p:nvGraphicFramePr>
          <p:cNvPr id="2051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757237" y="1831181"/>
          <a:ext cx="3438525" cy="172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7" name="Document" r:id="rId4" imgW="3438504" imgH="1723256" progId="Word.Document.8">
                  <p:embed/>
                </p:oleObj>
              </mc:Choice>
              <mc:Fallback>
                <p:oleObj name="Document" r:id="rId4" imgW="3438504" imgH="172325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237" y="1831181"/>
                        <a:ext cx="3438525" cy="172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905983" y="1600200"/>
          <a:ext cx="3523034" cy="218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8" name="Document" r:id="rId6" imgW="3999577" imgH="2481589" progId="Word.Document.8">
                  <p:embed/>
                </p:oleObj>
              </mc:Choice>
              <mc:Fallback>
                <p:oleObj name="Document" r:id="rId6" imgW="3999577" imgH="2481589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5983" y="1600200"/>
                        <a:ext cx="3523034" cy="2185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5"/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580189969"/>
              </p:ext>
            </p:extLst>
          </p:nvPr>
        </p:nvGraphicFramePr>
        <p:xfrm>
          <a:off x="837095" y="4021666"/>
          <a:ext cx="6547679" cy="195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9" name="Worksheet" r:id="rId8" imgW="4400466" imgH="1314360" progId="Excel.Sheet.8">
                  <p:embed/>
                </p:oleObj>
              </mc:Choice>
              <mc:Fallback>
                <p:oleObj name="Worksheet" r:id="rId8" imgW="4400466" imgH="131436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7095" y="4021666"/>
                        <a:ext cx="6547679" cy="195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719667" y="3564466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spcBef>
                <a:spcPct val="50000"/>
              </a:spcBef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</a:rPr>
              <a:t>Contract Funds ($K)</a:t>
            </a:r>
            <a:endParaRPr lang="en-US" alt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1, 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40-Year Design Life Initiative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B75A26-F136-455D-817A-8F647A10573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4318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dirty="0" smtClean="0"/>
              <a:t>GSO RWY 5L-23R Index Values</a:t>
            </a:r>
            <a:br>
              <a:rPr lang="en-US" dirty="0" smtClean="0"/>
            </a:br>
            <a:r>
              <a:rPr lang="en-US" sz="2800" dirty="0" smtClean="0"/>
              <a:t>Age of Runway &lt; 3 Years</a:t>
            </a:r>
            <a:endParaRPr lang="en-US" sz="2800" dirty="0"/>
          </a:p>
        </p:txBody>
      </p:sp>
      <p:graphicFrame>
        <p:nvGraphicFramePr>
          <p:cNvPr id="20" name="Content Placeholder 19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233950103"/>
              </p:ext>
            </p:extLst>
          </p:nvPr>
        </p:nvGraphicFramePr>
        <p:xfrm>
          <a:off x="7366000" y="3945998"/>
          <a:ext cx="1473200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600"/>
                <a:gridCol w="736600"/>
              </a:tblGrid>
              <a:tr h="18288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Section</a:t>
                      </a:r>
                      <a:endParaRPr lang="en-US" sz="1000" dirty="0"/>
                    </a:p>
                  </a:txBody>
                  <a:tcPr marT="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PCI</a:t>
                      </a:r>
                      <a:endParaRPr lang="en-US" sz="1000" dirty="0"/>
                    </a:p>
                  </a:txBody>
                  <a:tcPr marT="0"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10C</a:t>
                      </a:r>
                      <a:endParaRPr lang="en-US" sz="1000" dirty="0"/>
                    </a:p>
                  </a:txBody>
                  <a:tcPr marT="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90</a:t>
                      </a:r>
                      <a:endParaRPr lang="en-US" sz="1000" dirty="0"/>
                    </a:p>
                  </a:txBody>
                  <a:tcPr marT="0"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10N</a:t>
                      </a:r>
                      <a:endParaRPr lang="en-US" sz="1000" dirty="0"/>
                    </a:p>
                  </a:txBody>
                  <a:tcPr marT="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92</a:t>
                      </a:r>
                      <a:endParaRPr lang="en-US" sz="1000" dirty="0"/>
                    </a:p>
                  </a:txBody>
                  <a:tcPr marT="0"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10S</a:t>
                      </a:r>
                      <a:endParaRPr lang="en-US" sz="1000" dirty="0"/>
                    </a:p>
                  </a:txBody>
                  <a:tcPr marT="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91</a:t>
                      </a:r>
                      <a:endParaRPr lang="en-US" sz="1000" dirty="0"/>
                    </a:p>
                  </a:txBody>
                  <a:tcPr marT="0"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20C</a:t>
                      </a:r>
                      <a:endParaRPr lang="en-US" sz="1000" dirty="0"/>
                    </a:p>
                  </a:txBody>
                  <a:tcPr marT="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91</a:t>
                      </a:r>
                      <a:endParaRPr lang="en-US" sz="1000" dirty="0"/>
                    </a:p>
                  </a:txBody>
                  <a:tcPr marT="0"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20N</a:t>
                      </a:r>
                      <a:endParaRPr lang="en-US" sz="1000" dirty="0"/>
                    </a:p>
                  </a:txBody>
                  <a:tcPr marT="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94</a:t>
                      </a:r>
                      <a:endParaRPr lang="en-US" sz="1000" dirty="0"/>
                    </a:p>
                  </a:txBody>
                  <a:tcPr marT="0"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20S</a:t>
                      </a:r>
                      <a:endParaRPr lang="en-US" sz="1000" dirty="0"/>
                    </a:p>
                  </a:txBody>
                  <a:tcPr marT="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93</a:t>
                      </a:r>
                      <a:endParaRPr lang="en-US" sz="1000" dirty="0"/>
                    </a:p>
                  </a:txBody>
                  <a:tcPr marT="0"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30C</a:t>
                      </a:r>
                      <a:endParaRPr lang="en-US" sz="1000" dirty="0"/>
                    </a:p>
                  </a:txBody>
                  <a:tcPr marT="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94</a:t>
                      </a:r>
                      <a:endParaRPr lang="en-US" sz="1000" dirty="0"/>
                    </a:p>
                  </a:txBody>
                  <a:tcPr marT="0"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30N</a:t>
                      </a:r>
                      <a:endParaRPr lang="en-US" sz="1000" dirty="0"/>
                    </a:p>
                  </a:txBody>
                  <a:tcPr marT="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94</a:t>
                      </a:r>
                      <a:endParaRPr lang="en-US" sz="1000" dirty="0"/>
                    </a:p>
                  </a:txBody>
                  <a:tcPr marT="0"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30S</a:t>
                      </a:r>
                      <a:endParaRPr lang="en-US" sz="1000" dirty="0"/>
                    </a:p>
                  </a:txBody>
                  <a:tcPr marT="0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94</a:t>
                      </a:r>
                      <a:endParaRPr lang="en-US" sz="1000" dirty="0"/>
                    </a:p>
                  </a:txBody>
                  <a:tcPr marT="0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1,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40-Year Design Life Initiative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17298" y="6248400"/>
            <a:ext cx="1905000" cy="457200"/>
          </a:xfrm>
        </p:spPr>
        <p:txBody>
          <a:bodyPr/>
          <a:lstStyle/>
          <a:p>
            <a:fld id="{78D3ABA1-EA94-43C0-B992-7CBCC31144F1}" type="slidenum">
              <a:rPr lang="en-US" smtClean="0"/>
              <a:pPr/>
              <a:t>20</a:t>
            </a:fld>
            <a:r>
              <a:rPr lang="en-US" dirty="0" smtClean="0"/>
              <a:t>93</a:t>
            </a:r>
            <a:endParaRPr lang="en-US" dirty="0"/>
          </a:p>
        </p:txBody>
      </p:sp>
      <p:pic>
        <p:nvPicPr>
          <p:cNvPr id="12" name="Content Placeholder 11"/>
          <p:cNvPicPr>
            <a:picLocks noGrp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82600" y="1620716"/>
            <a:ext cx="4038600" cy="570155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3"/>
          <a:stretch>
            <a:fillRect/>
          </a:stretch>
        </p:blipFill>
        <p:spPr>
          <a:xfrm>
            <a:off x="482599" y="2738649"/>
            <a:ext cx="4080510" cy="576072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4"/>
          <a:stretch>
            <a:fillRect/>
          </a:stretch>
        </p:blipFill>
        <p:spPr>
          <a:xfrm>
            <a:off x="482599" y="3352842"/>
            <a:ext cx="4080510" cy="576072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>
          <a:blip r:embed="rId5"/>
          <a:stretch>
            <a:fillRect/>
          </a:stretch>
        </p:blipFill>
        <p:spPr>
          <a:xfrm>
            <a:off x="482599" y="2162577"/>
            <a:ext cx="4080510" cy="57607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 bwMode="auto">
          <a:xfrm>
            <a:off x="651932" y="1931744"/>
            <a:ext cx="176953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200" b="1" dirty="0" smtClean="0"/>
              <a:t>FAA Inertial Profiler: BBI = 0.1716</a:t>
            </a:r>
            <a:endParaRPr lang="en-US" sz="1200" b="1" dirty="0"/>
          </a:p>
        </p:txBody>
      </p:sp>
      <p:sp>
        <p:nvSpPr>
          <p:cNvPr id="18" name="TextBox 17"/>
          <p:cNvSpPr txBox="1"/>
          <p:nvPr/>
        </p:nvSpPr>
        <p:spPr bwMode="auto">
          <a:xfrm>
            <a:off x="651931" y="3043618"/>
            <a:ext cx="176953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200" b="1" dirty="0" err="1" smtClean="0"/>
              <a:t>SurPRO</a:t>
            </a:r>
            <a:r>
              <a:rPr lang="en-US" sz="1200" b="1" dirty="0" smtClean="0"/>
              <a:t>:</a:t>
            </a:r>
            <a:r>
              <a:rPr lang="en-US" sz="1200" b="1" dirty="0"/>
              <a:t/>
            </a:r>
            <a:br>
              <a:rPr lang="en-US" sz="1200" b="1" dirty="0"/>
            </a:br>
            <a:r>
              <a:rPr lang="en-US" sz="1200" b="1" dirty="0" smtClean="0"/>
              <a:t>BBI = 0.1571</a:t>
            </a:r>
            <a:endParaRPr lang="en-US" sz="1200" b="1" dirty="0" smtClean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25" y="3938589"/>
            <a:ext cx="1882530" cy="112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798" y="4936598"/>
            <a:ext cx="1870922" cy="1038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543" y="3906031"/>
            <a:ext cx="1750258" cy="1190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 bwMode="auto">
          <a:xfrm>
            <a:off x="719667" y="4010167"/>
            <a:ext cx="96943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200" b="1" dirty="0" smtClean="0">
                <a:solidFill>
                  <a:schemeClr val="bg1"/>
                </a:solidFill>
              </a:rPr>
              <a:t>CORE C13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 bwMode="auto">
          <a:xfrm>
            <a:off x="1051980" y="5096932"/>
            <a:ext cx="96943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200" b="1" dirty="0" smtClean="0">
                <a:solidFill>
                  <a:schemeClr val="bg1"/>
                </a:solidFill>
              </a:rPr>
              <a:t>CORE C14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 bwMode="auto">
          <a:xfrm>
            <a:off x="2745543" y="5146748"/>
            <a:ext cx="196405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200" b="1" dirty="0" smtClean="0"/>
              <a:t>APA Rut Test – </a:t>
            </a:r>
            <a:br>
              <a:rPr lang="en-US" sz="1200" b="1" dirty="0" smtClean="0"/>
            </a:br>
            <a:r>
              <a:rPr lang="en-US" sz="1200" b="1" dirty="0" smtClean="0"/>
              <a:t>Rutting at 4000 Cycles:</a:t>
            </a:r>
            <a:br>
              <a:rPr lang="en-US" sz="1200" b="1" dirty="0" smtClean="0"/>
            </a:br>
            <a:r>
              <a:rPr lang="en-US" sz="1200" b="1" dirty="0" smtClean="0"/>
              <a:t>Bottom: 9.51 mm</a:t>
            </a:r>
            <a:br>
              <a:rPr lang="en-US" sz="1200" b="1" dirty="0" smtClean="0"/>
            </a:br>
            <a:r>
              <a:rPr lang="en-US" sz="1200" b="1" dirty="0" smtClean="0"/>
              <a:t>Top: Exceeded Limit</a:t>
            </a:r>
          </a:p>
        </p:txBody>
      </p:sp>
      <p:pic>
        <p:nvPicPr>
          <p:cNvPr id="26" name="Pictur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596" y="1645655"/>
            <a:ext cx="2574608" cy="218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 bwMode="auto">
          <a:xfrm>
            <a:off x="6316133" y="2163921"/>
            <a:ext cx="2650067" cy="584775"/>
          </a:xfrm>
          <a:prstGeom prst="rect">
            <a:avLst/>
          </a:prstGeom>
          <a:solidFill>
            <a:schemeClr val="bg1"/>
          </a:solidFill>
          <a:ln w="15875">
            <a:solidFill>
              <a:schemeClr val="dk1"/>
            </a:solidFill>
          </a:ln>
          <a:effectLst/>
          <a:extLst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600" b="1" dirty="0" smtClean="0"/>
              <a:t>FWD Data </a:t>
            </a:r>
            <a:br>
              <a:rPr lang="en-US" sz="1600" b="1" dirty="0" smtClean="0"/>
            </a:br>
            <a:r>
              <a:rPr lang="en-US" sz="1600" b="1" dirty="0" smtClean="0">
                <a:sym typeface="Wingdings" panose="05000000000000000000" pitchFamily="2" charset="2"/>
              </a:rPr>
              <a:t> Avg. ISM = 2011 kip/in.</a:t>
            </a:r>
            <a:endParaRPr lang="en-US" sz="1600" b="1" dirty="0"/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1" t="11618" r="24481" b="16294"/>
          <a:stretch/>
        </p:blipFill>
        <p:spPr bwMode="auto">
          <a:xfrm>
            <a:off x="4709596" y="4010166"/>
            <a:ext cx="2491992" cy="1964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Box 29"/>
          <p:cNvSpPr txBox="1"/>
          <p:nvPr/>
        </p:nvSpPr>
        <p:spPr bwMode="auto">
          <a:xfrm>
            <a:off x="4775200" y="4854360"/>
            <a:ext cx="2505425" cy="338554"/>
          </a:xfrm>
          <a:prstGeom prst="rect">
            <a:avLst/>
          </a:prstGeom>
          <a:solidFill>
            <a:schemeClr val="bg1"/>
          </a:solidFill>
          <a:ln w="15875">
            <a:solidFill>
              <a:schemeClr val="dk1"/>
            </a:solidFill>
          </a:ln>
          <a:effectLst/>
          <a:extLst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600" b="1" dirty="0" smtClean="0"/>
              <a:t>Distress Survey </a:t>
            </a:r>
            <a:r>
              <a:rPr lang="en-US" sz="1600" b="1" dirty="0" smtClean="0">
                <a:sym typeface="Wingdings" panose="05000000000000000000" pitchFamily="2" charset="2"/>
              </a:rPr>
              <a:t> PCI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8334222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smtClean="0"/>
              <a:t>Developing New Performance Models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217488" y="2081213"/>
            <a:ext cx="4225925" cy="3817937"/>
          </a:xfrm>
          <a:solidFill>
            <a:schemeClr val="accent1">
              <a:alpha val="50000"/>
            </a:schemeClr>
          </a:solidFill>
          <a:ln>
            <a:solidFill>
              <a:schemeClr val="accent2"/>
            </a:solidFill>
          </a:ln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000" u="sng" dirty="0" smtClean="0"/>
              <a:t>Current Design Procedures</a:t>
            </a:r>
            <a:r>
              <a:rPr lang="en-US" sz="2000" dirty="0" smtClean="0"/>
              <a:t>:</a:t>
            </a:r>
            <a:endParaRPr lang="en-US" sz="2000" dirty="0"/>
          </a:p>
          <a:p>
            <a:pPr>
              <a:defRPr/>
            </a:pPr>
            <a:r>
              <a:rPr lang="en-US" sz="2000" dirty="0" smtClean="0"/>
              <a:t>Inputs</a:t>
            </a:r>
          </a:p>
          <a:p>
            <a:pPr lvl="1">
              <a:defRPr/>
            </a:pPr>
            <a:r>
              <a:rPr lang="en-US" sz="1600" dirty="0" smtClean="0"/>
              <a:t>Structural Layers</a:t>
            </a:r>
          </a:p>
          <a:p>
            <a:pPr lvl="1">
              <a:defRPr/>
            </a:pPr>
            <a:r>
              <a:rPr lang="en-US" sz="1600" dirty="0" smtClean="0"/>
              <a:t>CBR or </a:t>
            </a:r>
            <a:r>
              <a:rPr lang="en-US" sz="1600" i="1" dirty="0" smtClean="0"/>
              <a:t>k</a:t>
            </a:r>
            <a:r>
              <a:rPr lang="en-US" sz="1600" dirty="0" smtClean="0"/>
              <a:t>-value</a:t>
            </a:r>
          </a:p>
          <a:p>
            <a:pPr lvl="1">
              <a:defRPr/>
            </a:pPr>
            <a:r>
              <a:rPr lang="en-US" sz="1600" dirty="0" smtClean="0"/>
              <a:t>Aircraft Traffic</a:t>
            </a:r>
          </a:p>
          <a:p>
            <a:pPr lvl="1">
              <a:defRPr/>
            </a:pPr>
            <a:r>
              <a:rPr lang="en-US" sz="1600" dirty="0" smtClean="0"/>
              <a:t>Concrete Strength (rigid)</a:t>
            </a:r>
          </a:p>
          <a:p>
            <a:pPr lvl="1">
              <a:defRPr/>
            </a:pPr>
            <a:endParaRPr lang="en-US" sz="1600" dirty="0" smtClean="0"/>
          </a:p>
          <a:p>
            <a:pPr>
              <a:defRPr/>
            </a:pPr>
            <a:r>
              <a:rPr lang="en-US" sz="2000" dirty="0" smtClean="0"/>
              <a:t>Output</a:t>
            </a:r>
          </a:p>
          <a:p>
            <a:pPr lvl="1">
              <a:defRPr/>
            </a:pPr>
            <a:r>
              <a:rPr lang="en-US" sz="1600" dirty="0" smtClean="0"/>
              <a:t>Passes to structural failure*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</a:t>
            </a:r>
            <a:r>
              <a:rPr lang="en-US" sz="1400" dirty="0" smtClean="0"/>
              <a:t>defined as 2.5 cm upheaval for flexible pavements or 50% of slabs cracked for rigid pavements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595813" y="2081213"/>
            <a:ext cx="4313237" cy="3817937"/>
          </a:xfrm>
          <a:solidFill>
            <a:schemeClr val="accent6">
              <a:lumMod val="20000"/>
              <a:lumOff val="80000"/>
              <a:alpha val="50000"/>
            </a:schemeClr>
          </a:solidFill>
          <a:ln>
            <a:solidFill>
              <a:schemeClr val="accent2"/>
            </a:solidFill>
          </a:ln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000" u="sng" dirty="0" smtClean="0"/>
              <a:t>40-Year Design</a:t>
            </a:r>
            <a:r>
              <a:rPr lang="en-US" sz="2000" dirty="0" smtClean="0"/>
              <a:t>:</a:t>
            </a:r>
          </a:p>
          <a:p>
            <a:pPr>
              <a:defRPr/>
            </a:pPr>
            <a:r>
              <a:rPr lang="en-US" sz="2000" dirty="0" smtClean="0"/>
              <a:t>Inputs</a:t>
            </a:r>
          </a:p>
          <a:p>
            <a:pPr lvl="1">
              <a:defRPr/>
            </a:pPr>
            <a:r>
              <a:rPr lang="en-US" sz="1600" dirty="0" smtClean="0"/>
              <a:t>Everything to the left, plus …</a:t>
            </a:r>
          </a:p>
          <a:p>
            <a:pPr lvl="1">
              <a:defRPr/>
            </a:pPr>
            <a:r>
              <a:rPr lang="en-US" sz="1600" dirty="0" smtClean="0"/>
              <a:t>Age, Climatic Data</a:t>
            </a:r>
          </a:p>
          <a:p>
            <a:pPr lvl="1">
              <a:defRPr/>
            </a:pPr>
            <a:r>
              <a:rPr lang="en-US" sz="1600" dirty="0" smtClean="0"/>
              <a:t>Soil/Material Properties</a:t>
            </a:r>
          </a:p>
          <a:p>
            <a:pPr lvl="1">
              <a:defRPr/>
            </a:pPr>
            <a:r>
              <a:rPr lang="en-US" sz="1600" dirty="0" smtClean="0"/>
              <a:t>Maintenance Data</a:t>
            </a:r>
          </a:p>
          <a:p>
            <a:pPr lvl="1">
              <a:defRPr/>
            </a:pPr>
            <a:r>
              <a:rPr lang="en-US" sz="1600" dirty="0" smtClean="0"/>
              <a:t>Airport Feature (runway, apron, etc.)</a:t>
            </a:r>
          </a:p>
          <a:p>
            <a:pPr>
              <a:defRPr/>
            </a:pPr>
            <a:r>
              <a:rPr lang="en-US" sz="2000" dirty="0" smtClean="0"/>
              <a:t>Outputs</a:t>
            </a:r>
          </a:p>
          <a:p>
            <a:pPr lvl="1">
              <a:defRPr/>
            </a:pPr>
            <a:r>
              <a:rPr lang="en-US" sz="1600" dirty="0" smtClean="0"/>
              <a:t>Passes to structural failure, plus …</a:t>
            </a:r>
          </a:p>
          <a:p>
            <a:pPr lvl="1">
              <a:defRPr/>
            </a:pPr>
            <a:r>
              <a:rPr lang="en-US" sz="1600" dirty="0" smtClean="0"/>
              <a:t>Roughness index prediction</a:t>
            </a:r>
          </a:p>
          <a:p>
            <a:pPr lvl="1">
              <a:defRPr/>
            </a:pPr>
            <a:r>
              <a:rPr lang="en-US" sz="1600" dirty="0" smtClean="0"/>
              <a:t>Surface friction prediction</a:t>
            </a:r>
          </a:p>
          <a:p>
            <a:pPr lvl="1">
              <a:defRPr/>
            </a:pPr>
            <a:r>
              <a:rPr lang="en-US" sz="1600" dirty="0" smtClean="0"/>
              <a:t>Other functional indexes</a:t>
            </a:r>
            <a:endParaRPr lang="en-US" sz="1600" dirty="0"/>
          </a:p>
        </p:txBody>
      </p:sp>
      <p:sp>
        <p:nvSpPr>
          <p:cNvPr id="33797" name="TextBox 9"/>
          <p:cNvSpPr txBox="1">
            <a:spLocks noChangeArrowheads="1"/>
          </p:cNvSpPr>
          <p:nvPr/>
        </p:nvSpPr>
        <p:spPr bwMode="auto">
          <a:xfrm>
            <a:off x="252413" y="1116013"/>
            <a:ext cx="86391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None/>
            </a:pPr>
            <a:r>
              <a:rPr lang="en-US" altLang="en-US" sz="2000" b="1" dirty="0"/>
              <a:t>New performance models </a:t>
            </a:r>
            <a:r>
              <a:rPr lang="en-US" altLang="en-US" sz="2000" b="1" dirty="0" smtClean="0"/>
              <a:t>will relate </a:t>
            </a:r>
            <a:r>
              <a:rPr lang="en-US" altLang="en-US" sz="2000" b="1" dirty="0"/>
              <a:t>design inputs to </a:t>
            </a:r>
            <a:r>
              <a:rPr lang="en-US" altLang="en-US" sz="2000" b="1" dirty="0" smtClean="0"/>
              <a:t>a future distress </a:t>
            </a:r>
            <a:r>
              <a:rPr lang="en-US" altLang="en-US" sz="2000" b="1" dirty="0"/>
              <a:t>index </a:t>
            </a:r>
            <a:r>
              <a:rPr lang="en-US" altLang="en-US" sz="2000" b="1" dirty="0" smtClean="0"/>
              <a:t>(</a:t>
            </a:r>
            <a:r>
              <a:rPr lang="en-US" altLang="en-US" sz="2000" b="1" i="1" dirty="0" smtClean="0"/>
              <a:t>DL</a:t>
            </a:r>
            <a:r>
              <a:rPr lang="en-US" altLang="en-US" sz="2000" b="1" dirty="0" smtClean="0"/>
              <a:t>)</a:t>
            </a:r>
            <a:r>
              <a:rPr lang="en-US" altLang="en-US" sz="2000" b="1" i="1" dirty="0" smtClean="0"/>
              <a:t> </a:t>
            </a:r>
            <a:r>
              <a:rPr lang="en-US" altLang="en-US" sz="2000" b="1" dirty="0" smtClean="0"/>
              <a:t>incorporating structural and non-structural elements.</a:t>
            </a:r>
            <a:endParaRPr lang="en-US" altLang="en-US" sz="2000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1,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40-Year Design Life Initiative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266C2-23C9-4679-9EA6-D74DA6C8C26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6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Pavement Life Definition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Graphical Representation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1,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40-Year Design Life Initiative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266C2-23C9-4679-9EA6-D74DA6C8C265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866148"/>
            <a:ext cx="8050213" cy="3674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1380067" y="3572933"/>
            <a:ext cx="2421466" cy="623332"/>
            <a:chOff x="1380067" y="3572933"/>
            <a:chExt cx="2421466" cy="623332"/>
          </a:xfrm>
        </p:grpSpPr>
        <p:sp>
          <p:nvSpPr>
            <p:cNvPr id="10" name="TextBox 9"/>
            <p:cNvSpPr txBox="1"/>
            <p:nvPr/>
          </p:nvSpPr>
          <p:spPr bwMode="auto">
            <a:xfrm>
              <a:off x="1380067" y="3826933"/>
              <a:ext cx="231986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rtlCol="0">
              <a:spAutoFit/>
            </a:bodyPr>
            <a:lstStyle/>
            <a:p>
              <a:pPr>
                <a:buFontTx/>
                <a:buNone/>
              </a:pPr>
              <a:r>
                <a:rPr lang="en-US" sz="1800" dirty="0" smtClean="0">
                  <a:solidFill>
                    <a:srgbClr val="FF0000"/>
                  </a:solidFill>
                </a:rPr>
                <a:t>End of Serviceability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 bwMode="auto">
            <a:xfrm flipV="1">
              <a:off x="3556000" y="3572933"/>
              <a:ext cx="245533" cy="32173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  <a:ex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 bwMode="auto">
          <a:xfrm>
            <a:off x="558800" y="5410200"/>
            <a:ext cx="338666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200" b="1" dirty="0" smtClean="0">
                <a:solidFill>
                  <a:srgbClr val="C0C0C0"/>
                </a:solidFill>
              </a:rPr>
              <a:t>Based on ARA Presentation, January 2015</a:t>
            </a:r>
            <a:endParaRPr lang="en-US" sz="1200" b="1" dirty="0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918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Pavement Life 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168401"/>
            <a:ext cx="8050213" cy="4730750"/>
          </a:xfrm>
        </p:spPr>
        <p:txBody>
          <a:bodyPr/>
          <a:lstStyle/>
          <a:p>
            <a:r>
              <a:rPr lang="en-US" sz="2400" dirty="0" smtClean="0"/>
              <a:t>Serviceability: Comparison </a:t>
            </a:r>
            <a:r>
              <a:rPr lang="en-US" sz="2400" dirty="0"/>
              <a:t>of pavement’s actual behavior and performance to an </a:t>
            </a:r>
            <a:r>
              <a:rPr lang="en-US" sz="2400" dirty="0" smtClean="0"/>
              <a:t>expectation.</a:t>
            </a:r>
            <a:endParaRPr lang="en-US" sz="2400" dirty="0"/>
          </a:p>
          <a:p>
            <a:pPr lvl="1"/>
            <a:r>
              <a:rPr lang="en-US" sz="2000" dirty="0"/>
              <a:t>Does this pavement do what we want?</a:t>
            </a:r>
          </a:p>
          <a:p>
            <a:pPr lvl="1"/>
            <a:r>
              <a:rPr lang="en-US" sz="2000" dirty="0"/>
              <a:t>Not an inherent property since it is a </a:t>
            </a:r>
            <a:r>
              <a:rPr lang="en-US" sz="2000" dirty="0" smtClean="0"/>
              <a:t>comparison.</a:t>
            </a:r>
            <a:endParaRPr lang="en-US" sz="2000" dirty="0"/>
          </a:p>
          <a:p>
            <a:r>
              <a:rPr lang="en-US" sz="2400" dirty="0"/>
              <a:t>Distress </a:t>
            </a:r>
            <a:r>
              <a:rPr lang="en-US" sz="2400" dirty="0" smtClean="0"/>
              <a:t>Level (DL): A </a:t>
            </a:r>
            <a:r>
              <a:rPr lang="en-US" sz="2400" dirty="0"/>
              <a:t>quantification of serviceability to enable repeatable assessment and comparison of </a:t>
            </a:r>
            <a:r>
              <a:rPr lang="en-US" sz="2400" dirty="0" smtClean="0"/>
              <a:t>pavement.</a:t>
            </a:r>
            <a:endParaRPr lang="en-US" sz="2400" dirty="0"/>
          </a:p>
          <a:p>
            <a:r>
              <a:rPr lang="en-US" sz="2400" dirty="0"/>
              <a:t>End of Serviceability: The point in time when a pavement no longer meets </a:t>
            </a:r>
            <a:r>
              <a:rPr lang="en-US" sz="2400" dirty="0" smtClean="0"/>
              <a:t>expectations.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1,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40-Year Design Life Initiative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94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Pavement Life 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168401"/>
            <a:ext cx="8050213" cy="4730750"/>
          </a:xfrm>
        </p:spPr>
        <p:txBody>
          <a:bodyPr/>
          <a:lstStyle/>
          <a:p>
            <a:r>
              <a:rPr lang="en-US" sz="2400" dirty="0" smtClean="0"/>
              <a:t>Serviceability: Comparison </a:t>
            </a:r>
            <a:r>
              <a:rPr lang="en-US" sz="2400" dirty="0"/>
              <a:t>of pavement’s actual behavior and performance to an </a:t>
            </a:r>
            <a:r>
              <a:rPr lang="en-US" sz="2400" dirty="0" smtClean="0"/>
              <a:t>expectation.</a:t>
            </a:r>
            <a:endParaRPr lang="en-US" sz="2400" dirty="0"/>
          </a:p>
          <a:p>
            <a:pPr lvl="1"/>
            <a:r>
              <a:rPr lang="en-US" sz="2000" dirty="0"/>
              <a:t>Does this pavement do what we want?</a:t>
            </a:r>
          </a:p>
          <a:p>
            <a:pPr lvl="1"/>
            <a:r>
              <a:rPr lang="en-US" sz="2000" dirty="0"/>
              <a:t>Not an inherent property since it is a </a:t>
            </a:r>
            <a:r>
              <a:rPr lang="en-US" sz="2000" dirty="0" smtClean="0"/>
              <a:t>comparison.</a:t>
            </a:r>
            <a:endParaRPr lang="en-US" sz="2000" dirty="0"/>
          </a:p>
          <a:p>
            <a:r>
              <a:rPr lang="en-US" sz="2400" dirty="0"/>
              <a:t>Distress </a:t>
            </a:r>
            <a:r>
              <a:rPr lang="en-US" sz="2400" dirty="0" smtClean="0"/>
              <a:t>Level (DL): A </a:t>
            </a:r>
            <a:r>
              <a:rPr lang="en-US" sz="2400" dirty="0"/>
              <a:t>quantification of serviceability to enable repeatable assessment and comparison of </a:t>
            </a:r>
            <a:r>
              <a:rPr lang="en-US" sz="2400" dirty="0" smtClean="0"/>
              <a:t>pavement.</a:t>
            </a:r>
            <a:endParaRPr lang="en-US" sz="2400" dirty="0"/>
          </a:p>
          <a:p>
            <a:r>
              <a:rPr lang="en-US" sz="2400" dirty="0"/>
              <a:t>End of Serviceability: The point in time when a pavement no longer meets </a:t>
            </a:r>
            <a:r>
              <a:rPr lang="en-US" sz="2400" dirty="0" smtClean="0"/>
              <a:t>expectations.</a:t>
            </a:r>
            <a:endParaRPr lang="en-US" sz="2400" dirty="0"/>
          </a:p>
          <a:p>
            <a:r>
              <a:rPr lang="en-US" sz="2400" dirty="0">
                <a:solidFill>
                  <a:srgbClr val="FF0000"/>
                </a:solidFill>
              </a:rPr>
              <a:t>End of Life: The point in time when a pavement is not serviceable and cannot be made serviceable (for 10 </a:t>
            </a:r>
            <a:r>
              <a:rPr lang="en-US" sz="2400" dirty="0" smtClean="0">
                <a:solidFill>
                  <a:srgbClr val="FF0000"/>
                </a:solidFill>
              </a:rPr>
              <a:t>more </a:t>
            </a:r>
            <a:r>
              <a:rPr lang="en-US" sz="2400" dirty="0">
                <a:solidFill>
                  <a:srgbClr val="FF0000"/>
                </a:solidFill>
              </a:rPr>
              <a:t>years) through maintenance or </a:t>
            </a:r>
            <a:r>
              <a:rPr lang="en-US" sz="2400" dirty="0" smtClean="0">
                <a:solidFill>
                  <a:srgbClr val="FF0000"/>
                </a:solidFill>
              </a:rPr>
              <a:t>repair.</a:t>
            </a:r>
            <a:endParaRPr lang="en-US" sz="24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1,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40-Year Design Life Initiative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65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Reconstruction and End of Life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Pavement is at its end of life </a:t>
            </a:r>
            <a:r>
              <a:rPr lang="en-US" dirty="0" smtClean="0"/>
              <a:t>if LCCA shows </a:t>
            </a:r>
            <a:r>
              <a:rPr lang="en-US" dirty="0"/>
              <a:t>reconstruction is the optimum </a:t>
            </a:r>
            <a:r>
              <a:rPr lang="en-US" dirty="0" smtClean="0"/>
              <a:t>solution.</a:t>
            </a:r>
            <a:endParaRPr lang="en-US" dirty="0"/>
          </a:p>
          <a:p>
            <a:r>
              <a:rPr lang="en-US" dirty="0" smtClean="0"/>
              <a:t>LCCA </a:t>
            </a:r>
            <a:r>
              <a:rPr lang="en-US" dirty="0"/>
              <a:t>recommending anything less than complete replacement does NOT indicate the end of pavement </a:t>
            </a:r>
            <a:r>
              <a:rPr lang="en-US" dirty="0" smtClean="0"/>
              <a:t>life.</a:t>
            </a:r>
            <a:endParaRPr lang="en-US" dirty="0"/>
          </a:p>
          <a:p>
            <a:pPr lvl="1"/>
            <a:r>
              <a:rPr lang="en-US" dirty="0"/>
              <a:t>There is value left in </a:t>
            </a:r>
            <a:r>
              <a:rPr lang="en-US" dirty="0" smtClean="0"/>
              <a:t>place.</a:t>
            </a:r>
            <a:endParaRPr lang="en-US" dirty="0"/>
          </a:p>
          <a:p>
            <a:pPr lvl="1"/>
            <a:r>
              <a:rPr lang="en-US" dirty="0"/>
              <a:t>If you aren’t completely removing it, there must be some contribution to serviceability </a:t>
            </a:r>
            <a:r>
              <a:rPr lang="en-US" dirty="0" smtClean="0"/>
              <a:t>remaining.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1,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40-Year Design Life Initiative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0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Revised Definition of Pavement Full Reconstruction (SME Group)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1,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40-Year Design Life Initiative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715" y="1508125"/>
            <a:ext cx="4653382" cy="4391025"/>
          </a:xfrm>
          <a:prstGeom prst="rect">
            <a:avLst/>
          </a:prstGeom>
          <a:solidFill>
            <a:srgbClr val="FFFFCC">
              <a:alpha val="50000"/>
            </a:srgb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7457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Distress Level Formulation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i="1" dirty="0"/>
              <a:t>DL</a:t>
            </a:r>
            <a:r>
              <a:rPr lang="en-US" sz="2000" dirty="0"/>
              <a:t> quantifies serviceability. </a:t>
            </a:r>
            <a:r>
              <a:rPr lang="en-US" sz="2000" dirty="0" smtClean="0"/>
              <a:t>Therefore it must </a:t>
            </a:r>
            <a:r>
              <a:rPr lang="en-US" sz="2000" dirty="0"/>
              <a:t>address </a:t>
            </a:r>
            <a:r>
              <a:rPr lang="en-US" sz="2000" dirty="0" smtClean="0"/>
              <a:t>three independent components of serviceability:</a:t>
            </a:r>
            <a:endParaRPr lang="en-US" sz="2000" dirty="0"/>
          </a:p>
          <a:p>
            <a:pPr lvl="1"/>
            <a:r>
              <a:rPr lang="en-US" sz="1800" dirty="0"/>
              <a:t>Smooth </a:t>
            </a:r>
            <a:r>
              <a:rPr lang="en-US" sz="1800" dirty="0" smtClean="0"/>
              <a:t>ride (roughness).</a:t>
            </a:r>
            <a:endParaRPr lang="en-US" sz="1800" dirty="0"/>
          </a:p>
          <a:p>
            <a:pPr lvl="1"/>
            <a:r>
              <a:rPr lang="en-US" sz="1800" dirty="0"/>
              <a:t>Provide tractive </a:t>
            </a:r>
            <a:r>
              <a:rPr lang="en-US" sz="1800" dirty="0" smtClean="0"/>
              <a:t>surface (friction).</a:t>
            </a:r>
            <a:endParaRPr lang="en-US" sz="1800" dirty="0"/>
          </a:p>
          <a:p>
            <a:pPr lvl="1"/>
            <a:r>
              <a:rPr lang="en-US" sz="1800" dirty="0"/>
              <a:t>No loose </a:t>
            </a:r>
            <a:r>
              <a:rPr lang="en-US" sz="1800" dirty="0" smtClean="0"/>
              <a:t>pieces (FOD).</a:t>
            </a:r>
          </a:p>
          <a:p>
            <a:r>
              <a:rPr lang="en-US" sz="2000" i="1" dirty="0" smtClean="0"/>
              <a:t>DL</a:t>
            </a:r>
            <a:r>
              <a:rPr lang="en-US" sz="2000" dirty="0" smtClean="0"/>
              <a:t> = </a:t>
            </a:r>
            <a:r>
              <a:rPr lang="en-US" sz="2000" i="1" dirty="0" smtClean="0"/>
              <a:t>f</a:t>
            </a:r>
            <a:r>
              <a:rPr lang="en-US" sz="2000" dirty="0" smtClean="0"/>
              <a:t>(friction</a:t>
            </a:r>
            <a:r>
              <a:rPr lang="en-US" sz="2000" dirty="0"/>
              <a:t>, roughness, FOD</a:t>
            </a:r>
            <a:r>
              <a:rPr lang="en-US" sz="2000" dirty="0" smtClean="0"/>
              <a:t>)</a:t>
            </a:r>
            <a:endParaRPr lang="en-US" sz="2000" dirty="0"/>
          </a:p>
          <a:p>
            <a:r>
              <a:rPr lang="en-US" sz="2000" dirty="0" smtClean="0"/>
              <a:t>Mathematical requirements: terms not strictly additive.</a:t>
            </a:r>
          </a:p>
          <a:p>
            <a:pPr lvl="1"/>
            <a:r>
              <a:rPr lang="en-US" sz="1800" dirty="0"/>
              <a:t>Failure can be due to any </a:t>
            </a:r>
            <a:r>
              <a:rPr lang="en-US" sz="1800" dirty="0" smtClean="0"/>
              <a:t>one or </a:t>
            </a:r>
            <a:r>
              <a:rPr lang="en-US" sz="1800" dirty="0"/>
              <a:t>a </a:t>
            </a:r>
            <a:r>
              <a:rPr lang="en-US" sz="1800" dirty="0" smtClean="0"/>
              <a:t>combination of components.</a:t>
            </a:r>
          </a:p>
          <a:p>
            <a:pPr lvl="1"/>
            <a:r>
              <a:rPr lang="en-US" sz="1800" dirty="0"/>
              <a:t>Two “halfway failed” indices may not mean </a:t>
            </a:r>
            <a:r>
              <a:rPr lang="en-US" sz="1800" dirty="0" smtClean="0"/>
              <a:t>failure.</a:t>
            </a:r>
            <a:endParaRPr lang="en-US" sz="1800" dirty="0"/>
          </a:p>
          <a:p>
            <a:pPr lvl="1"/>
            <a:r>
              <a:rPr lang="en-US" sz="1800" dirty="0"/>
              <a:t>Two “nearly failed” indices may mean a pavement is </a:t>
            </a:r>
            <a:r>
              <a:rPr lang="en-US" sz="1800" dirty="0" smtClean="0"/>
              <a:t>failed.</a:t>
            </a:r>
            <a:endParaRPr lang="en-US" sz="1800" dirty="0"/>
          </a:p>
          <a:p>
            <a:r>
              <a:rPr lang="en-US" sz="2000" dirty="0" smtClean="0"/>
              <a:t>In general:</a:t>
            </a:r>
          </a:p>
          <a:p>
            <a:r>
              <a:rPr lang="en-US" sz="2000" dirty="0" smtClean="0"/>
              <a:t>Note that structure is not explicitly part of </a:t>
            </a:r>
            <a:r>
              <a:rPr lang="en-US" sz="2000" i="1" dirty="0" smtClean="0"/>
              <a:t>DL</a:t>
            </a:r>
            <a:r>
              <a:rPr lang="en-US" sz="2000" dirty="0" smtClean="0"/>
              <a:t>, but is used in predicting the components. </a:t>
            </a:r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1,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40-Year Design Life Initiative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27</a:t>
            </a:fld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0057806"/>
              </p:ext>
            </p:extLst>
          </p:nvPr>
        </p:nvGraphicFramePr>
        <p:xfrm>
          <a:off x="2306638" y="4876799"/>
          <a:ext cx="5965296" cy="503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Equation" r:id="rId3" imgW="3009900" imgH="254000" progId="Equation.3">
                  <p:embed/>
                </p:oleObj>
              </mc:Choice>
              <mc:Fallback>
                <p:oleObj name="Equation" r:id="rId3" imgW="3009900" imgH="2540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6638" y="4876799"/>
                        <a:ext cx="5965296" cy="503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23415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Distress Level, End of Life, and LCCA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i="1" dirty="0"/>
              <a:t>DL </a:t>
            </a:r>
            <a:r>
              <a:rPr lang="en-US" sz="2400" dirty="0" smtClean="0"/>
              <a:t>should </a:t>
            </a:r>
            <a:r>
              <a:rPr lang="en-US" sz="2400" dirty="0"/>
              <a:t>contain enough information </a:t>
            </a:r>
            <a:r>
              <a:rPr lang="en-US" sz="2400" dirty="0" smtClean="0"/>
              <a:t>for LCCA.</a:t>
            </a:r>
          </a:p>
          <a:p>
            <a:r>
              <a:rPr lang="en-US" sz="2400" i="1" dirty="0" err="1" smtClean="0"/>
              <a:t>DL</a:t>
            </a:r>
            <a:r>
              <a:rPr lang="en-US" sz="2400" i="1" baseline="-25000" dirty="0" err="1" smtClean="0"/>
              <a:t>lower</a:t>
            </a:r>
            <a:r>
              <a:rPr lang="en-US" sz="2400" dirty="0" smtClean="0"/>
              <a:t> </a:t>
            </a:r>
            <a:r>
              <a:rPr lang="en-US" sz="2400" dirty="0"/>
              <a:t>indicates pavement is no longer serviceable and maintenance is </a:t>
            </a:r>
            <a:r>
              <a:rPr lang="en-US" sz="2400" dirty="0" smtClean="0"/>
              <a:t>required.</a:t>
            </a:r>
            <a:endParaRPr lang="en-US" sz="2400" dirty="0"/>
          </a:p>
          <a:p>
            <a:r>
              <a:rPr lang="en-US" sz="2400" dirty="0"/>
              <a:t>Multiple treatments are considered for pavement at </a:t>
            </a:r>
            <a:r>
              <a:rPr lang="en-US" sz="2400" i="1" dirty="0" err="1"/>
              <a:t>DL</a:t>
            </a:r>
            <a:r>
              <a:rPr lang="en-US" sz="2400" i="1" baseline="-25000" dirty="0" err="1"/>
              <a:t>lower</a:t>
            </a:r>
            <a:r>
              <a:rPr lang="en-US" sz="2400" dirty="0"/>
              <a:t> during an iterative </a:t>
            </a:r>
            <a:r>
              <a:rPr lang="en-US" sz="2400" dirty="0" smtClean="0"/>
              <a:t>LCCA.</a:t>
            </a:r>
            <a:endParaRPr lang="en-US" sz="2400" dirty="0"/>
          </a:p>
          <a:p>
            <a:pPr lvl="1"/>
            <a:r>
              <a:rPr lang="en-US" sz="2000" dirty="0"/>
              <a:t>Treatments that cannot raise </a:t>
            </a:r>
            <a:r>
              <a:rPr lang="en-US" sz="2000" i="1" dirty="0"/>
              <a:t>DL</a:t>
            </a:r>
            <a:r>
              <a:rPr lang="en-US" sz="2000" dirty="0"/>
              <a:t> to at least </a:t>
            </a:r>
            <a:r>
              <a:rPr lang="en-US" sz="2000" i="1" dirty="0" err="1" smtClean="0"/>
              <a:t>DL</a:t>
            </a:r>
            <a:r>
              <a:rPr lang="en-US" sz="2000" i="1" baseline="-25000" dirty="0" err="1" smtClean="0"/>
              <a:t>upper</a:t>
            </a:r>
            <a:r>
              <a:rPr lang="en-US" sz="2000" dirty="0" smtClean="0"/>
              <a:t> </a:t>
            </a:r>
            <a:r>
              <a:rPr lang="en-US" sz="2000" dirty="0"/>
              <a:t>are </a:t>
            </a:r>
            <a:r>
              <a:rPr lang="en-US" sz="2000" dirty="0" smtClean="0"/>
              <a:t>discarded.</a:t>
            </a:r>
            <a:endParaRPr lang="en-US" sz="2000" dirty="0"/>
          </a:p>
          <a:p>
            <a:pPr lvl="1"/>
            <a:r>
              <a:rPr lang="en-US" sz="2000" dirty="0"/>
              <a:t>Treatments that cannot maintain </a:t>
            </a:r>
            <a:r>
              <a:rPr lang="en-US" sz="2000" i="1" dirty="0"/>
              <a:t>DL</a:t>
            </a:r>
            <a:r>
              <a:rPr lang="en-US" sz="2000" dirty="0"/>
              <a:t> above </a:t>
            </a:r>
            <a:r>
              <a:rPr lang="en-US" sz="2000" i="1" dirty="0" err="1"/>
              <a:t>DL</a:t>
            </a:r>
            <a:r>
              <a:rPr lang="en-US" sz="2000" i="1" baseline="-25000" dirty="0" err="1"/>
              <a:t>lower</a:t>
            </a:r>
            <a:r>
              <a:rPr lang="en-US" sz="2000" dirty="0"/>
              <a:t> reliably for 10 years or more are </a:t>
            </a:r>
            <a:r>
              <a:rPr lang="en-US" sz="2000" dirty="0" smtClean="0"/>
              <a:t>discarded.</a:t>
            </a:r>
            <a:endParaRPr lang="en-US" sz="2000" dirty="0"/>
          </a:p>
          <a:p>
            <a:pPr lvl="1"/>
            <a:r>
              <a:rPr lang="en-US" sz="2000" b="1" u="sng" dirty="0"/>
              <a:t>If complete reconstruction is optimum according to LCCA, end of serviceability is the end of </a:t>
            </a:r>
            <a:r>
              <a:rPr lang="en-US" sz="2000" b="1" u="sng" dirty="0" smtClean="0"/>
              <a:t>life.</a:t>
            </a:r>
            <a:endParaRPr lang="en-US" sz="2000" b="1" u="sn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1,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40-Year Design Life Initiative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7237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Flowchart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1,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40-Year Design Life Initiative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406" y="990599"/>
            <a:ext cx="5157316" cy="4866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2081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Project: </a:t>
            </a:r>
            <a:br>
              <a:rPr lang="en-US" sz="2800" dirty="0" smtClean="0"/>
            </a:br>
            <a:r>
              <a:rPr lang="en-US" sz="3600" dirty="0" smtClean="0"/>
              <a:t>Doubling Pavement Life to 40 Years</a:t>
            </a:r>
            <a:endParaRPr lang="en-US" sz="3600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7122135"/>
              </p:ext>
            </p:extLst>
          </p:nvPr>
        </p:nvGraphicFramePr>
        <p:xfrm>
          <a:off x="495300" y="2286000"/>
          <a:ext cx="8050214" cy="2225040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6303433"/>
                <a:gridCol w="174678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Task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Planned ($K)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Performance Model Development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PA40 Database</a:t>
                      </a:r>
                      <a:r>
                        <a:rPr lang="en-US" baseline="0" dirty="0" smtClean="0"/>
                        <a:t> Integration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Field and Full-Scale Test Data Analysis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Integrate</a:t>
                      </a:r>
                      <a:r>
                        <a:rPr lang="en-US" baseline="0" dirty="0" smtClean="0"/>
                        <a:t> Design and LCCA Models (Programming Tasks)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1, 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40-Year Design Life Initiative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B75A26-F136-455D-817A-8F647A10573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 bwMode="auto">
          <a:xfrm>
            <a:off x="431799" y="1761067"/>
            <a:ext cx="801793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b="1" dirty="0" smtClean="0"/>
              <a:t>FY 2017 Spending Plan: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5809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40-Year Pavement Life Extension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4085492" cy="4391025"/>
          </a:xfrm>
        </p:spPr>
        <p:txBody>
          <a:bodyPr/>
          <a:lstStyle/>
          <a:p>
            <a:r>
              <a:rPr lang="en-US" sz="2400" dirty="0" smtClean="0"/>
              <a:t>Runway data collection.</a:t>
            </a:r>
          </a:p>
          <a:p>
            <a:pPr lvl="1"/>
            <a:r>
              <a:rPr lang="en-US" sz="2000" dirty="0" smtClean="0"/>
              <a:t>4-year project - in year 3.</a:t>
            </a:r>
          </a:p>
          <a:p>
            <a:pPr lvl="1"/>
            <a:r>
              <a:rPr lang="en-US" sz="2000" dirty="0" smtClean="0"/>
              <a:t>Construction and performance data on medium- and large-hub runway pavements.</a:t>
            </a:r>
          </a:p>
          <a:p>
            <a:pPr lvl="1"/>
            <a:r>
              <a:rPr lang="en-US" sz="2000" dirty="0" smtClean="0"/>
              <a:t>Field data collection. </a:t>
            </a:r>
          </a:p>
          <a:p>
            <a:r>
              <a:rPr lang="en-US" sz="2400" dirty="0" smtClean="0"/>
              <a:t>FAA PAVEAIR database development (PA40).</a:t>
            </a:r>
          </a:p>
          <a:p>
            <a:r>
              <a:rPr lang="en-US" sz="2400" dirty="0"/>
              <a:t>P</a:t>
            </a:r>
            <a:r>
              <a:rPr lang="en-US" sz="2400" dirty="0" smtClean="0"/>
              <a:t>avement life model development.</a:t>
            </a:r>
            <a:endParaRPr lang="en-US" sz="2400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718" y="1396024"/>
            <a:ext cx="3015436" cy="226157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906" y="3648808"/>
            <a:ext cx="3299310" cy="236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041" y="1110654"/>
            <a:ext cx="1930697" cy="164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1, 2015</a:t>
            </a:r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40-Year Design Life Initiative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47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Runway Data Collection</a:t>
            </a:r>
            <a:endParaRPr lang="en-US" altLang="en-US" sz="2400" dirty="0" smtClean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050213" cy="4391025"/>
          </a:xfrm>
        </p:spPr>
        <p:txBody>
          <a:bodyPr/>
          <a:lstStyle/>
          <a:p>
            <a:r>
              <a:rPr lang="en-US" altLang="en-US" sz="2400" smtClean="0"/>
              <a:t>4-year project began in 2012 to collect extensive construction and performance data on a selection of medium- and large-hub runway pavements. </a:t>
            </a:r>
          </a:p>
          <a:p>
            <a:pPr lvl="1"/>
            <a:r>
              <a:rPr lang="en-US" altLang="en-US" sz="2000" smtClean="0"/>
              <a:t>Goal is to support development of 40-year life standards.</a:t>
            </a:r>
          </a:p>
          <a:p>
            <a:pPr lvl="1"/>
            <a:r>
              <a:rPr lang="en-US" altLang="en-US" sz="2000" smtClean="0"/>
              <a:t>Split between existing runways with approximately 20 years (or more) of service and new AIP-funded projects.</a:t>
            </a:r>
          </a:p>
          <a:p>
            <a:pPr lvl="1"/>
            <a:r>
              <a:rPr lang="en-US" altLang="en-US" sz="2000" smtClean="0"/>
              <a:t>Both flexible and rigid runways.</a:t>
            </a:r>
          </a:p>
          <a:p>
            <a:pPr lvl="1"/>
            <a:r>
              <a:rPr lang="en-US" altLang="en-US" sz="2000" smtClean="0"/>
              <a:t>A subset of selected airports will be visited for comprehensive field data collection.</a:t>
            </a:r>
          </a:p>
          <a:p>
            <a:r>
              <a:rPr lang="en-US" altLang="en-US" sz="2400" smtClean="0"/>
              <a:t>Year 1 and 2 runway data collection is complete.</a:t>
            </a:r>
          </a:p>
          <a:p>
            <a:r>
              <a:rPr lang="en-US" altLang="en-US" sz="2400" smtClean="0"/>
              <a:t>Current efforts focus on populating the databases.</a:t>
            </a:r>
          </a:p>
          <a:p>
            <a:endParaRPr lang="en-US" altLang="en-US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1,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40-Year Design Life Initiative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59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Updated Runway List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2647216"/>
              </p:ext>
            </p:extLst>
          </p:nvPr>
        </p:nvGraphicFramePr>
        <p:xfrm>
          <a:off x="1505249" y="929958"/>
          <a:ext cx="6081114" cy="51220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9435"/>
                <a:gridCol w="1577462"/>
                <a:gridCol w="512675"/>
                <a:gridCol w="630984"/>
                <a:gridCol w="1538025"/>
                <a:gridCol w="670421"/>
                <a:gridCol w="552112"/>
              </a:tblGrid>
              <a:tr h="2661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Airport Code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Airport Name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Runway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Pavement / Age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Field Testing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Subcontractor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Comments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</a:tr>
              <a:tr h="133061">
                <a:tc gridSpan="7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Asphalt Runways, &gt;20 years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30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CMH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Port Columbus International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10L-28R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Flexible / &gt;20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PCI / FWD / Inertial Profiler &amp; SurPro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ARA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Prelim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</a:tr>
              <a:tr h="1330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BOS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General Edward Lawrence Logan Intl.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04L-22R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Flexible / &gt;20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PCI / FWD / Inertial Profiler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Gemini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Prelim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</a:tr>
              <a:tr h="1330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BWI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Baltimore–Washington International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10-28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Flexible / &gt;20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PCI / FWD / Inertial Profiler &amp; SurPro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ARA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</a:tr>
              <a:tr h="1330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TUS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Tucson International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11L-29R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Flexible / &gt;20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No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Gemini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</a:tr>
              <a:tr h="1330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SFO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San Francisco International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10L &amp; 10R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Flexible / &gt;50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No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ARA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</a:tr>
              <a:tr h="1330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DCA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9770" algn="l"/>
                        </a:tabLst>
                      </a:pPr>
                      <a:r>
                        <a:rPr lang="en-US" sz="700">
                          <a:effectLst/>
                        </a:rPr>
                        <a:t>Ronald Reagan Washington National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1-19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Flexible / 40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No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Gemini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</a:tr>
              <a:tr h="1330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LGA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LaGuardia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4-22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Flexible / &gt;20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No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ARA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</a:tr>
              <a:tr h="1330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SLC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Salt Lake City International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16L-34R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Flexible / &gt;20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 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ARA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</a:tr>
              <a:tr h="1330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MCI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Kansas City International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9-27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Flexible / &gt;30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No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ARA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Med Hub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</a:tr>
              <a:tr h="133061">
                <a:tc gridSpan="7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Concrete Runways, &gt;20 years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30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IAD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Washington Dulles International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01R-19L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Rigid / &gt;20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PCI / FWD / Inertial Profiler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Gemini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Prelim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</a:tr>
              <a:tr h="1330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IND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Indianapolis International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5R-23L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Rigid / 23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PCI / FWD / Inertial Profiler &amp; </a:t>
                      </a:r>
                      <a:r>
                        <a:rPr lang="en-US" sz="700" dirty="0" err="1">
                          <a:effectLst/>
                        </a:rPr>
                        <a:t>SurPro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Gemini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</a:tr>
              <a:tr h="1330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SEA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Seattle-Tacoma International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16C-34C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Rigid / &gt;20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No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ARA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</a:tr>
              <a:tr h="1330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LAX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Los Angeles International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6R-24L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Rigid / 26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No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Gemini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</a:tr>
              <a:tr h="1330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MCO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Orlando International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17R-35L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Rigid / 24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No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ARA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</a:tr>
              <a:tr h="1330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SLC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Salt Lake City International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16R-34L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Rigid / 29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 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ARA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</a:tr>
              <a:tr h="1330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DEN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Denver International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17L-35R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Rigid / 19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No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ARA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</a:tr>
              <a:tr h="1330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ATL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Hartsfield–Jackson Atlanta Intl.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9L-27R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Rigid / &gt;20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No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ARA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</a:tr>
              <a:tr h="1330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DFW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Dallas/Fort Worth International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18L-36R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Rigid / 40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No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ARA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</a:tr>
              <a:tr h="133061">
                <a:tc gridSpan="7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Asphalt Runways, &lt;3 years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30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CMH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Port Columbus International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10R-28L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Flexible / &lt;3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Inertial Profiler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ARA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Prelim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</a:tr>
              <a:tr h="1330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GSO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Piedmont Triad International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5L-23R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Flexible / 3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PCI / FWD / Inertial Profiler &amp; SurPro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ARA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Small Hub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</a:tr>
              <a:tr h="1330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TUS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Tucson International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03-21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Flexible / &lt;3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No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Gemini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/>
                </a:tc>
              </a:tr>
              <a:tr h="1330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MIA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Miami International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12-30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Flexible / &lt;1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ARA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/>
                </a:tc>
              </a:tr>
              <a:tr h="133061">
                <a:tc gridSpan="7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Concrete Runways, &lt;3 years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30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SEA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Seattle-Tacoma International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16R-34L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Rigid / &lt;3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PCI / FWD / Inertial Profiler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ARA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Prelim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</a:tr>
              <a:tr h="1330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ORD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Chicago O'Hare International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10C-28C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Rigid / &lt;1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PCI / FWD / Inertial Profiler &amp; SurPro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Gemini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</a:tr>
              <a:tr h="1330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IAD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Washington Dulles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01C-19C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Rigid / &lt;3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No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Gemini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</a:tr>
              <a:tr h="1330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IAH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George Bush Intercontinental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9-27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Rigid / &lt;3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No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ARA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</a:tr>
              <a:tr h="1330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FLL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Fort Lauderdale–Hollywood Intl.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10R-28L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Rigid / &lt;1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ARA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 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34" marR="47334" marT="0" marB="0" anchor="ctr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1,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40-Year Design Life Initiative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267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RUNWAYS </a:t>
            </a:r>
            <a:r>
              <a:rPr lang="en-US" sz="2800" dirty="0"/>
              <a:t>FOR DATA COLLECTION - PHASE III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6747946"/>
              </p:ext>
            </p:extLst>
          </p:nvPr>
        </p:nvGraphicFramePr>
        <p:xfrm>
          <a:off x="431800" y="1035779"/>
          <a:ext cx="8407401" cy="31411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1867"/>
                <a:gridCol w="448733"/>
                <a:gridCol w="869762"/>
                <a:gridCol w="637305"/>
                <a:gridCol w="812800"/>
                <a:gridCol w="770466"/>
                <a:gridCol w="1320800"/>
                <a:gridCol w="1473200"/>
                <a:gridCol w="1532468"/>
              </a:tblGrid>
              <a:tr h="3867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j-lt"/>
                        </a:rPr>
                        <a:t>Site</a:t>
                      </a:r>
                      <a:endParaRPr lang="en-US" sz="1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  <a:latin typeface="+mj-lt"/>
                        </a:rPr>
                        <a:t>Field Test</a:t>
                      </a:r>
                      <a:endParaRPr lang="en-US" sz="1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  <a:latin typeface="+mj-lt"/>
                        </a:rPr>
                        <a:t>Airport</a:t>
                      </a:r>
                      <a:endParaRPr lang="en-US" sz="1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  <a:latin typeface="+mj-lt"/>
                        </a:rPr>
                        <a:t>Hub</a:t>
                      </a:r>
                      <a:endParaRPr lang="en-US" sz="1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  <a:latin typeface="+mj-lt"/>
                        </a:rPr>
                        <a:t>LTTP</a:t>
                      </a:r>
                      <a:r>
                        <a:rPr lang="en-US" sz="800" baseline="0" dirty="0" smtClean="0">
                          <a:effectLst/>
                          <a:latin typeface="+mj-lt"/>
                        </a:rPr>
                        <a:t> Climatic Region</a:t>
                      </a:r>
                      <a:endParaRPr lang="en-US" sz="1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  <a:latin typeface="+mj-lt"/>
                        </a:rPr>
                        <a:t>Surface Type </a:t>
                      </a:r>
                      <a:endParaRPr lang="en-US" sz="1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  <a:latin typeface="+mj-lt"/>
                        </a:rPr>
                        <a:t>Runway(s)</a:t>
                      </a:r>
                      <a:endParaRPr lang="en-US" sz="1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  <a:latin typeface="+mj-lt"/>
                        </a:rPr>
                        <a:t>Age</a:t>
                      </a:r>
                      <a:endParaRPr lang="en-US" sz="1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  <a:latin typeface="+mj-lt"/>
                        </a:rPr>
                        <a:t>Status</a:t>
                      </a:r>
                      <a:endParaRPr lang="en-US" sz="1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</a:tr>
              <a:tr h="2540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j-lt"/>
                        </a:rPr>
                        <a:t>1</a:t>
                      </a:r>
                      <a:endParaRPr lang="en-US" sz="10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  <a:latin typeface="+mj-lt"/>
                        </a:rPr>
                        <a:t>Yes</a:t>
                      </a:r>
                      <a:endParaRPr lang="en-US" sz="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j-lt"/>
                        </a:rPr>
                        <a:t>Fort Lauderdale FLL</a:t>
                      </a:r>
                      <a:endParaRPr lang="en-US" sz="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  <a:latin typeface="+mj-lt"/>
                        </a:rPr>
                        <a:t>Large Hub</a:t>
                      </a:r>
                      <a:endParaRPr lang="en-US" sz="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j-lt"/>
                        </a:rPr>
                        <a:t>Wet-No Freeze</a:t>
                      </a:r>
                      <a:endParaRPr lang="en-US" sz="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  <a:latin typeface="+mj-lt"/>
                        </a:rPr>
                        <a:t>New PCC</a:t>
                      </a:r>
                      <a:endParaRPr lang="en-US" sz="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j-lt"/>
                        </a:rPr>
                        <a:t>10R/28L, (8,000 x 150 </a:t>
                      </a:r>
                      <a:r>
                        <a:rPr lang="en-US" sz="800" dirty="0" err="1">
                          <a:effectLst/>
                          <a:latin typeface="+mj-lt"/>
                        </a:rPr>
                        <a:t>ft</a:t>
                      </a:r>
                      <a:r>
                        <a:rPr lang="en-US" sz="800" dirty="0">
                          <a:effectLst/>
                          <a:latin typeface="+mj-lt"/>
                        </a:rPr>
                        <a:t>)</a:t>
                      </a:r>
                      <a:endParaRPr lang="en-US" sz="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j-lt"/>
                        </a:rPr>
                        <a:t>Opened </a:t>
                      </a:r>
                      <a:r>
                        <a:rPr lang="en-US" sz="800" dirty="0" smtClean="0">
                          <a:effectLst/>
                          <a:latin typeface="+mj-lt"/>
                        </a:rPr>
                        <a:t>18 Sept 2014</a:t>
                      </a:r>
                      <a:endParaRPr lang="en-US" sz="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  <a:latin typeface="+mj-lt"/>
                        </a:rPr>
                        <a:t>Field Work Completed 2/15</a:t>
                      </a:r>
                      <a:endParaRPr lang="en-US" sz="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</a:tr>
              <a:tr h="1880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  <a:latin typeface="+mj-lt"/>
                        </a:rPr>
                        <a:t>2</a:t>
                      </a:r>
                      <a:endParaRPr lang="en-US" sz="1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  <a:latin typeface="+mj-lt"/>
                        </a:rPr>
                        <a:t>Yes</a:t>
                      </a:r>
                      <a:endParaRPr lang="en-US" sz="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  <a:latin typeface="+mj-lt"/>
                        </a:rPr>
                        <a:t>Miami MIA</a:t>
                      </a:r>
                      <a:endParaRPr lang="en-US" sz="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Large Hub</a:t>
                      </a:r>
                      <a:endParaRPr lang="en-US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j-lt"/>
                        </a:rPr>
                        <a:t>Dry-Freeze</a:t>
                      </a:r>
                      <a:endParaRPr lang="en-US" sz="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  <a:latin typeface="+mj-lt"/>
                        </a:rPr>
                        <a:t>New AC</a:t>
                      </a:r>
                      <a:endParaRPr lang="en-US" sz="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  <a:latin typeface="+mj-lt"/>
                        </a:rPr>
                        <a:t>12-30</a:t>
                      </a:r>
                      <a:endParaRPr lang="en-US" sz="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O/L 15 Sept. 2014</a:t>
                      </a:r>
                      <a:endParaRPr lang="en-US" sz="800" dirty="0"/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  <a:latin typeface="+mj-lt"/>
                        </a:rPr>
                        <a:t>Field Work Completed 2/15</a:t>
                      </a:r>
                      <a:endParaRPr lang="en-US" sz="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</a:tr>
              <a:tr h="1402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  <a:latin typeface="+mj-lt"/>
                        </a:rPr>
                        <a:t>3</a:t>
                      </a:r>
                      <a:endParaRPr lang="en-US" sz="1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  <a:latin typeface="+mj-lt"/>
                        </a:rPr>
                        <a:t>Yes</a:t>
                      </a:r>
                      <a:endParaRPr lang="en-US" sz="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j-lt"/>
                        </a:rPr>
                        <a:t>Salt Lake City SLC</a:t>
                      </a:r>
                      <a:endParaRPr lang="en-US" sz="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Large Hub</a:t>
                      </a:r>
                      <a:endParaRPr lang="en-US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j-lt"/>
                        </a:rPr>
                        <a:t>Dry-Freeze</a:t>
                      </a:r>
                      <a:endParaRPr lang="en-US" sz="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Old AC</a:t>
                      </a:r>
                      <a:endParaRPr lang="en-US" sz="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16L-34R (12,000 X 150 </a:t>
                      </a:r>
                      <a:r>
                        <a:rPr lang="en-US" sz="800" dirty="0" err="1" smtClean="0"/>
                        <a:t>ft</a:t>
                      </a:r>
                      <a:r>
                        <a:rPr lang="en-US" sz="800" dirty="0" smtClean="0"/>
                        <a:t>)</a:t>
                      </a:r>
                      <a:endParaRPr lang="en-US" sz="800" dirty="0"/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j-lt"/>
                        </a:rPr>
                        <a:t>&gt;30 years; AC O/L 3 </a:t>
                      </a:r>
                      <a:r>
                        <a:rPr lang="en-US" sz="800" dirty="0" err="1">
                          <a:effectLst/>
                          <a:latin typeface="+mj-lt"/>
                        </a:rPr>
                        <a:t>yrs</a:t>
                      </a:r>
                      <a:r>
                        <a:rPr lang="en-US" sz="800" dirty="0">
                          <a:effectLst/>
                          <a:latin typeface="+mj-lt"/>
                        </a:rPr>
                        <a:t> ago</a:t>
                      </a:r>
                      <a:endParaRPr lang="en-US" sz="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  <a:latin typeface="+mj-lt"/>
                        </a:rPr>
                        <a:t>Field work completed November 2014</a:t>
                      </a:r>
                      <a:endParaRPr lang="en-US" sz="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</a:tr>
              <a:tr h="1402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4</a:t>
                      </a:r>
                      <a:endParaRPr lang="en-US" sz="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Old PCC</a:t>
                      </a:r>
                      <a:endParaRPr lang="en-US" sz="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/>
                        <a:t>16R-34L (12,000 X 150 </a:t>
                      </a:r>
                      <a:r>
                        <a:rPr lang="en-US" sz="800" dirty="0" err="1" smtClean="0"/>
                        <a:t>ft</a:t>
                      </a:r>
                      <a:r>
                        <a:rPr lang="en-US" sz="800" dirty="0" smtClean="0"/>
                        <a:t>)</a:t>
                      </a: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j-lt"/>
                        </a:rPr>
                        <a:t>29 years</a:t>
                      </a:r>
                      <a:endParaRPr lang="en-US" sz="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848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j-lt"/>
                        </a:rPr>
                        <a:t>5</a:t>
                      </a:r>
                      <a:endParaRPr lang="en-US" sz="10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  <a:latin typeface="+mj-lt"/>
                        </a:rPr>
                        <a:t>No</a:t>
                      </a:r>
                      <a:endParaRPr lang="en-US" sz="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j-lt"/>
                        </a:rPr>
                        <a:t>Denver  DEN</a:t>
                      </a:r>
                      <a:endParaRPr lang="en-US" sz="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Large Hub</a:t>
                      </a:r>
                      <a:endParaRPr lang="en-US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j-lt"/>
                        </a:rPr>
                        <a:t>Dry-Freeze</a:t>
                      </a:r>
                      <a:endParaRPr lang="en-US" sz="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  <a:latin typeface="+mj-lt"/>
                        </a:rPr>
                        <a:t>Old PCC</a:t>
                      </a:r>
                      <a:endParaRPr lang="en-US" sz="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  <a:latin typeface="+mj-lt"/>
                        </a:rPr>
                        <a:t>17L-35R </a:t>
                      </a:r>
                      <a:r>
                        <a:rPr lang="en-US" sz="800" dirty="0">
                          <a:effectLst/>
                          <a:latin typeface="+mj-lt"/>
                        </a:rPr>
                        <a:t>(12,000 x 150 </a:t>
                      </a:r>
                      <a:r>
                        <a:rPr lang="en-US" sz="800" dirty="0" err="1">
                          <a:effectLst/>
                          <a:latin typeface="+mj-lt"/>
                        </a:rPr>
                        <a:t>ft</a:t>
                      </a:r>
                      <a:r>
                        <a:rPr lang="en-US" sz="800" dirty="0" smtClean="0">
                          <a:effectLst/>
                          <a:latin typeface="+mj-lt"/>
                        </a:rPr>
                        <a:t>)</a:t>
                      </a:r>
                      <a:endParaRPr lang="en-US" sz="800" dirty="0">
                        <a:effectLst/>
                        <a:latin typeface="+mj-lt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j-lt"/>
                        </a:rPr>
                        <a:t>19 years old; </a:t>
                      </a:r>
                      <a:r>
                        <a:rPr lang="en-US" sz="800" dirty="0" smtClean="0">
                          <a:effectLst/>
                          <a:latin typeface="+mj-lt"/>
                        </a:rPr>
                        <a:t>constructed </a:t>
                      </a:r>
                      <a:r>
                        <a:rPr lang="en-US" sz="800" dirty="0">
                          <a:effectLst/>
                          <a:latin typeface="+mj-lt"/>
                        </a:rPr>
                        <a:t>in 1992; opened to traffic in </a:t>
                      </a:r>
                      <a:r>
                        <a:rPr lang="en-US" sz="800" dirty="0" smtClean="0">
                          <a:effectLst/>
                          <a:latin typeface="+mj-lt"/>
                        </a:rPr>
                        <a:t>Feb1995.</a:t>
                      </a:r>
                      <a:endParaRPr lang="en-US" sz="800" dirty="0">
                        <a:effectLst/>
                        <a:latin typeface="+mj-lt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  <a:latin typeface="+mj-lt"/>
                        </a:rPr>
                        <a:t>Coordinating to collect beam samples</a:t>
                      </a:r>
                      <a:r>
                        <a:rPr lang="en-US" sz="800" baseline="0" dirty="0" smtClean="0">
                          <a:effectLst/>
                          <a:latin typeface="+mj-lt"/>
                        </a:rPr>
                        <a:t> from RWY 17L-35R</a:t>
                      </a:r>
                      <a:endParaRPr lang="en-US" sz="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</a:tr>
              <a:tr h="5194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+mj-lt"/>
                        </a:rPr>
                        <a:t>6</a:t>
                      </a:r>
                      <a:endParaRPr lang="en-US" sz="10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  <a:latin typeface="+mj-lt"/>
                        </a:rPr>
                        <a:t>No</a:t>
                      </a:r>
                      <a:endParaRPr lang="en-US" sz="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j-lt"/>
                        </a:rPr>
                        <a:t>Kansas City MCI</a:t>
                      </a:r>
                      <a:endParaRPr lang="en-US" sz="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Medium Hub</a:t>
                      </a:r>
                      <a:endParaRPr lang="en-US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j-lt"/>
                        </a:rPr>
                        <a:t>Dry-Freeze (on border with Wet-Freeze)</a:t>
                      </a:r>
                      <a:endParaRPr lang="en-US" sz="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  <a:latin typeface="+mj-lt"/>
                        </a:rPr>
                        <a:t>Old AC</a:t>
                      </a:r>
                      <a:endParaRPr lang="en-US" sz="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457200" marR="0" lvl="1" indent="-4572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800" dirty="0" smtClean="0">
                          <a:effectLst/>
                          <a:latin typeface="+mj-lt"/>
                        </a:rPr>
                        <a:t>27 (9,500 </a:t>
                      </a:r>
                      <a:r>
                        <a:rPr lang="en-US" sz="800" dirty="0">
                          <a:effectLst/>
                          <a:latin typeface="+mj-lt"/>
                        </a:rPr>
                        <a:t>x 150 </a:t>
                      </a:r>
                      <a:r>
                        <a:rPr lang="en-US" sz="800" dirty="0" err="1">
                          <a:effectLst/>
                          <a:latin typeface="+mj-lt"/>
                        </a:rPr>
                        <a:t>ft</a:t>
                      </a:r>
                      <a:r>
                        <a:rPr lang="en-US" sz="800" dirty="0">
                          <a:effectLst/>
                          <a:latin typeface="+mj-lt"/>
                        </a:rPr>
                        <a:t>)</a:t>
                      </a:r>
                      <a:endParaRPr lang="en-US" sz="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j-lt"/>
                        </a:rPr>
                        <a:t>&gt; 30 years; no age for last O/L</a:t>
                      </a:r>
                      <a:endParaRPr lang="en-US" sz="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Data collection ongoing</a:t>
                      </a:r>
                      <a:endParaRPr lang="en-US" sz="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</a:tr>
              <a:tr h="2540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7</a:t>
                      </a:r>
                      <a:endParaRPr lang="en-US" sz="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No</a:t>
                      </a:r>
                      <a:endParaRPr lang="en-US" sz="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Atlanta ATL</a:t>
                      </a:r>
                      <a:endParaRPr lang="en-US" sz="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Large Hub</a:t>
                      </a:r>
                      <a:endParaRPr lang="en-US" sz="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Wet</a:t>
                      </a:r>
                      <a:r>
                        <a:rPr lang="en-US" sz="800" baseline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 No-Freeze</a:t>
                      </a:r>
                      <a:endParaRPr lang="en-US" sz="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Old PCC</a:t>
                      </a:r>
                      <a:endParaRPr lang="en-US" sz="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9L-27R</a:t>
                      </a:r>
                      <a:endParaRPr lang="en-US" sz="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Varies</a:t>
                      </a:r>
                      <a:endParaRPr lang="en-US" sz="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Data collection ongoing</a:t>
                      </a:r>
                      <a:endParaRPr lang="en-US" sz="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</a:tr>
              <a:tr h="2540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j-lt"/>
                        </a:rPr>
                        <a:t>8</a:t>
                      </a:r>
                      <a:endParaRPr lang="en-US" sz="1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  <a:latin typeface="+mj-lt"/>
                        </a:rPr>
                        <a:t>No</a:t>
                      </a:r>
                      <a:endParaRPr lang="en-US" sz="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j-lt"/>
                        </a:rPr>
                        <a:t>Dallas-Ft Worth  DFW</a:t>
                      </a:r>
                      <a:endParaRPr lang="en-US" sz="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Large Hub</a:t>
                      </a:r>
                      <a:endParaRPr lang="en-US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j-lt"/>
                        </a:rPr>
                        <a:t>Wet No-Freeze</a:t>
                      </a:r>
                      <a:endParaRPr lang="en-US" sz="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  <a:latin typeface="+mj-lt"/>
                        </a:rPr>
                        <a:t>Old PCC</a:t>
                      </a:r>
                      <a:endParaRPr lang="en-US" sz="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j-lt"/>
                        </a:rPr>
                        <a:t>18L-36R (13,400 x 200 </a:t>
                      </a:r>
                      <a:r>
                        <a:rPr lang="en-US" sz="800" dirty="0" err="1">
                          <a:effectLst/>
                          <a:latin typeface="+mj-lt"/>
                        </a:rPr>
                        <a:t>ft</a:t>
                      </a:r>
                      <a:r>
                        <a:rPr lang="en-US" sz="800" dirty="0">
                          <a:effectLst/>
                          <a:latin typeface="+mj-lt"/>
                        </a:rPr>
                        <a:t>)</a:t>
                      </a:r>
                      <a:endParaRPr lang="en-US" sz="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+mj-lt"/>
                        </a:rPr>
                        <a:t>40 years old</a:t>
                      </a:r>
                      <a:endParaRPr lang="en-US" sz="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  <a:latin typeface="+mj-lt"/>
                        </a:rPr>
                        <a:t>Data collection ongoing</a:t>
                      </a:r>
                      <a:endParaRPr lang="en-US" sz="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227" marR="57227" marT="0" marB="0" anchor="ctr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1,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40-Year Design Life Initiative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61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Year 1 Airport Locations</a:t>
            </a:r>
          </a:p>
        </p:txBody>
      </p:sp>
      <p:pic>
        <p:nvPicPr>
          <p:cNvPr id="20483" name="Content Placeholder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143000"/>
            <a:ext cx="7251700" cy="4876800"/>
          </a:xfrm>
        </p:spPr>
      </p:pic>
      <p:sp>
        <p:nvSpPr>
          <p:cNvPr id="14" name="5-Point Star 13"/>
          <p:cNvSpPr>
            <a:spLocks noChangeAspect="1"/>
          </p:cNvSpPr>
          <p:nvPr/>
        </p:nvSpPr>
        <p:spPr bwMode="auto">
          <a:xfrm>
            <a:off x="6096000" y="3048000"/>
            <a:ext cx="228600" cy="228600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" name="5-Point Star 19"/>
          <p:cNvSpPr>
            <a:spLocks noChangeAspect="1"/>
          </p:cNvSpPr>
          <p:nvPr/>
        </p:nvSpPr>
        <p:spPr bwMode="auto">
          <a:xfrm>
            <a:off x="2438400" y="4267200"/>
            <a:ext cx="228600" cy="228600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2" name="5-Point Star 21"/>
          <p:cNvSpPr>
            <a:spLocks noChangeAspect="1"/>
          </p:cNvSpPr>
          <p:nvPr/>
        </p:nvSpPr>
        <p:spPr bwMode="auto">
          <a:xfrm>
            <a:off x="1676400" y="1600200"/>
            <a:ext cx="228600" cy="2286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" name="5-Point Star 23"/>
          <p:cNvSpPr>
            <a:spLocks noChangeAspect="1"/>
          </p:cNvSpPr>
          <p:nvPr/>
        </p:nvSpPr>
        <p:spPr bwMode="auto">
          <a:xfrm>
            <a:off x="7162800" y="2743200"/>
            <a:ext cx="228600" cy="2286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" name="5-Point Star 24"/>
          <p:cNvSpPr>
            <a:spLocks noChangeAspect="1"/>
          </p:cNvSpPr>
          <p:nvPr/>
        </p:nvSpPr>
        <p:spPr bwMode="auto">
          <a:xfrm>
            <a:off x="6781800" y="3205163"/>
            <a:ext cx="228600" cy="2286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" name="5-Point Star 25"/>
          <p:cNvSpPr>
            <a:spLocks noChangeAspect="1"/>
          </p:cNvSpPr>
          <p:nvPr/>
        </p:nvSpPr>
        <p:spPr bwMode="auto">
          <a:xfrm>
            <a:off x="7405688" y="2409825"/>
            <a:ext cx="228600" cy="2286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6" name="5-Point Star 35"/>
          <p:cNvSpPr>
            <a:spLocks noChangeAspect="1"/>
          </p:cNvSpPr>
          <p:nvPr/>
        </p:nvSpPr>
        <p:spPr bwMode="auto">
          <a:xfrm>
            <a:off x="4572000" y="4800600"/>
            <a:ext cx="228600" cy="2286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8" name="5-Point Star 37"/>
          <p:cNvSpPr>
            <a:spLocks noChangeAspect="1"/>
          </p:cNvSpPr>
          <p:nvPr/>
        </p:nvSpPr>
        <p:spPr bwMode="auto">
          <a:xfrm>
            <a:off x="1322388" y="5105400"/>
            <a:ext cx="228600" cy="2286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9" name="5-Point Star 38"/>
          <p:cNvSpPr>
            <a:spLocks noChangeAspect="1"/>
          </p:cNvSpPr>
          <p:nvPr/>
        </p:nvSpPr>
        <p:spPr bwMode="auto">
          <a:xfrm>
            <a:off x="1328738" y="5410200"/>
            <a:ext cx="228600" cy="228600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493" name="TextBox 39"/>
          <p:cNvSpPr txBox="1">
            <a:spLocks noChangeArrowheads="1"/>
          </p:cNvSpPr>
          <p:nvPr/>
        </p:nvSpPr>
        <p:spPr bwMode="auto">
          <a:xfrm>
            <a:off x="1652588" y="5035550"/>
            <a:ext cx="13954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Large Hub</a:t>
            </a:r>
          </a:p>
        </p:txBody>
      </p:sp>
      <p:sp>
        <p:nvSpPr>
          <p:cNvPr id="20494" name="TextBox 40"/>
          <p:cNvSpPr txBox="1">
            <a:spLocks noChangeArrowheads="1"/>
          </p:cNvSpPr>
          <p:nvPr/>
        </p:nvSpPr>
        <p:spPr bwMode="auto">
          <a:xfrm>
            <a:off x="1665288" y="5403850"/>
            <a:ext cx="16240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Medium Hub</a:t>
            </a:r>
          </a:p>
        </p:txBody>
      </p:sp>
      <p:sp>
        <p:nvSpPr>
          <p:cNvPr id="20495" name="TextBox 41"/>
          <p:cNvSpPr txBox="1">
            <a:spLocks noChangeArrowheads="1"/>
          </p:cNvSpPr>
          <p:nvPr/>
        </p:nvSpPr>
        <p:spPr bwMode="auto">
          <a:xfrm>
            <a:off x="3962400" y="5454650"/>
            <a:ext cx="4724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  Site designated for field data collection</a:t>
            </a:r>
          </a:p>
        </p:txBody>
      </p:sp>
      <p:sp>
        <p:nvSpPr>
          <p:cNvPr id="2" name="Oval 1"/>
          <p:cNvSpPr/>
          <p:nvPr/>
        </p:nvSpPr>
        <p:spPr bwMode="auto">
          <a:xfrm>
            <a:off x="1614488" y="1547813"/>
            <a:ext cx="352425" cy="333375"/>
          </a:xfrm>
          <a:prstGeom prst="ellipse">
            <a:avLst/>
          </a:prstGeom>
          <a:noFill/>
          <a:ln>
            <a:solidFill>
              <a:schemeClr val="bg1"/>
            </a:solidFill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7343775" y="2355850"/>
            <a:ext cx="352425" cy="334963"/>
          </a:xfrm>
          <a:prstGeom prst="ellipse">
            <a:avLst/>
          </a:prstGeom>
          <a:noFill/>
          <a:ln>
            <a:solidFill>
              <a:schemeClr val="bg1"/>
            </a:solidFill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6034088" y="2995613"/>
            <a:ext cx="352425" cy="333375"/>
          </a:xfrm>
          <a:prstGeom prst="ellipse">
            <a:avLst/>
          </a:prstGeom>
          <a:noFill/>
          <a:ln>
            <a:solidFill>
              <a:schemeClr val="bg1"/>
            </a:solidFill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>
              <a:solidFill>
                <a:schemeClr val="tx1"/>
              </a:solidFill>
            </a:endParaRPr>
          </a:p>
        </p:txBody>
      </p:sp>
      <p:pic>
        <p:nvPicPr>
          <p:cNvPr id="204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188" y="3138488"/>
            <a:ext cx="3778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Oval 28"/>
          <p:cNvSpPr/>
          <p:nvPr/>
        </p:nvSpPr>
        <p:spPr bwMode="auto">
          <a:xfrm>
            <a:off x="3786188" y="5440363"/>
            <a:ext cx="352425" cy="333375"/>
          </a:xfrm>
          <a:prstGeom prst="ellipse">
            <a:avLst/>
          </a:prstGeom>
          <a:noFill/>
          <a:ln>
            <a:solidFill>
              <a:schemeClr val="bg1"/>
            </a:solidFill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20501" name="TextBox 36"/>
          <p:cNvSpPr txBox="1">
            <a:spLocks noChangeArrowheads="1"/>
          </p:cNvSpPr>
          <p:nvPr/>
        </p:nvSpPr>
        <p:spPr bwMode="auto">
          <a:xfrm>
            <a:off x="2001838" y="1600200"/>
            <a:ext cx="685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SEA</a:t>
            </a:r>
          </a:p>
        </p:txBody>
      </p:sp>
      <p:sp>
        <p:nvSpPr>
          <p:cNvPr id="20502" name="TextBox 36"/>
          <p:cNvSpPr txBox="1">
            <a:spLocks noChangeArrowheads="1"/>
          </p:cNvSpPr>
          <p:nvPr/>
        </p:nvSpPr>
        <p:spPr bwMode="auto">
          <a:xfrm>
            <a:off x="2667000" y="4086225"/>
            <a:ext cx="685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TUS</a:t>
            </a:r>
          </a:p>
        </p:txBody>
      </p:sp>
      <p:sp>
        <p:nvSpPr>
          <p:cNvPr id="20503" name="TextBox 36"/>
          <p:cNvSpPr txBox="1">
            <a:spLocks noChangeArrowheads="1"/>
          </p:cNvSpPr>
          <p:nvPr/>
        </p:nvSpPr>
        <p:spPr bwMode="auto">
          <a:xfrm>
            <a:off x="4330700" y="4495800"/>
            <a:ext cx="685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IAH</a:t>
            </a:r>
          </a:p>
        </p:txBody>
      </p:sp>
      <p:sp>
        <p:nvSpPr>
          <p:cNvPr id="20504" name="TextBox 36"/>
          <p:cNvSpPr txBox="1">
            <a:spLocks noChangeArrowheads="1"/>
          </p:cNvSpPr>
          <p:nvPr/>
        </p:nvSpPr>
        <p:spPr bwMode="auto">
          <a:xfrm>
            <a:off x="5638800" y="3276600"/>
            <a:ext cx="800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CMH</a:t>
            </a:r>
          </a:p>
        </p:txBody>
      </p:sp>
      <p:sp>
        <p:nvSpPr>
          <p:cNvPr id="20505" name="TextBox 36"/>
          <p:cNvSpPr txBox="1">
            <a:spLocks noChangeArrowheads="1"/>
          </p:cNvSpPr>
          <p:nvPr/>
        </p:nvSpPr>
        <p:spPr bwMode="auto">
          <a:xfrm>
            <a:off x="6424613" y="3433763"/>
            <a:ext cx="685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IAD</a:t>
            </a:r>
          </a:p>
        </p:txBody>
      </p:sp>
      <p:sp>
        <p:nvSpPr>
          <p:cNvPr id="20506" name="TextBox 36"/>
          <p:cNvSpPr txBox="1">
            <a:spLocks noChangeArrowheads="1"/>
          </p:cNvSpPr>
          <p:nvPr/>
        </p:nvSpPr>
        <p:spPr bwMode="auto">
          <a:xfrm>
            <a:off x="7315200" y="2857500"/>
            <a:ext cx="685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LGA</a:t>
            </a:r>
          </a:p>
        </p:txBody>
      </p:sp>
      <p:sp>
        <p:nvSpPr>
          <p:cNvPr id="20507" name="TextBox 36"/>
          <p:cNvSpPr txBox="1">
            <a:spLocks noChangeArrowheads="1"/>
          </p:cNvSpPr>
          <p:nvPr/>
        </p:nvSpPr>
        <p:spPr bwMode="auto">
          <a:xfrm>
            <a:off x="6786563" y="2279650"/>
            <a:ext cx="685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BOS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1,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40-Year Design Life Initiative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1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Year 2 Airport Locations</a:t>
            </a:r>
          </a:p>
        </p:txBody>
      </p:sp>
      <p:pic>
        <p:nvPicPr>
          <p:cNvPr id="21507" name="Content Placeholder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143000"/>
            <a:ext cx="7251700" cy="4876800"/>
          </a:xfrm>
        </p:spPr>
      </p:pic>
      <p:sp>
        <p:nvSpPr>
          <p:cNvPr id="14" name="5-Point Star 13"/>
          <p:cNvSpPr>
            <a:spLocks noChangeAspect="1"/>
          </p:cNvSpPr>
          <p:nvPr/>
        </p:nvSpPr>
        <p:spPr bwMode="auto">
          <a:xfrm>
            <a:off x="5715000" y="3128963"/>
            <a:ext cx="228600" cy="228600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>
              <a:latin typeface="Arial" charset="0"/>
              <a:cs typeface="Arial" charset="0"/>
            </a:endParaRPr>
          </a:p>
        </p:txBody>
      </p:sp>
      <p:sp>
        <p:nvSpPr>
          <p:cNvPr id="20" name="5-Point Star 19"/>
          <p:cNvSpPr>
            <a:spLocks noChangeAspect="1"/>
          </p:cNvSpPr>
          <p:nvPr/>
        </p:nvSpPr>
        <p:spPr bwMode="auto">
          <a:xfrm>
            <a:off x="6597650" y="3668713"/>
            <a:ext cx="228600" cy="228600"/>
          </a:xfrm>
          <a:prstGeom prst="star5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>
              <a:latin typeface="Arial" charset="0"/>
              <a:cs typeface="Arial" charset="0"/>
            </a:endParaRPr>
          </a:p>
        </p:txBody>
      </p:sp>
      <p:sp>
        <p:nvSpPr>
          <p:cNvPr id="22" name="5-Point Star 21"/>
          <p:cNvSpPr>
            <a:spLocks noChangeAspect="1"/>
          </p:cNvSpPr>
          <p:nvPr/>
        </p:nvSpPr>
        <p:spPr bwMode="auto">
          <a:xfrm>
            <a:off x="1562100" y="3783013"/>
            <a:ext cx="228600" cy="2286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>
              <a:latin typeface="Arial" charset="0"/>
              <a:cs typeface="Arial" charset="0"/>
            </a:endParaRPr>
          </a:p>
        </p:txBody>
      </p:sp>
      <p:sp>
        <p:nvSpPr>
          <p:cNvPr id="24" name="5-Point Star 23"/>
          <p:cNvSpPr>
            <a:spLocks noChangeAspect="1"/>
          </p:cNvSpPr>
          <p:nvPr/>
        </p:nvSpPr>
        <p:spPr bwMode="auto">
          <a:xfrm>
            <a:off x="5410200" y="2857500"/>
            <a:ext cx="228600" cy="2286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>
              <a:latin typeface="Arial" charset="0"/>
              <a:cs typeface="Arial" charset="0"/>
            </a:endParaRPr>
          </a:p>
        </p:txBody>
      </p:sp>
      <p:sp>
        <p:nvSpPr>
          <p:cNvPr id="25" name="5-Point Star 24"/>
          <p:cNvSpPr>
            <a:spLocks noChangeAspect="1"/>
          </p:cNvSpPr>
          <p:nvPr/>
        </p:nvSpPr>
        <p:spPr bwMode="auto">
          <a:xfrm>
            <a:off x="6870700" y="3179763"/>
            <a:ext cx="228600" cy="2286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>
              <a:latin typeface="Arial" charset="0"/>
              <a:cs typeface="Arial" charset="0"/>
            </a:endParaRPr>
          </a:p>
        </p:txBody>
      </p:sp>
      <p:sp>
        <p:nvSpPr>
          <p:cNvPr id="26" name="5-Point Star 25"/>
          <p:cNvSpPr>
            <a:spLocks noChangeAspect="1"/>
          </p:cNvSpPr>
          <p:nvPr/>
        </p:nvSpPr>
        <p:spPr bwMode="auto">
          <a:xfrm>
            <a:off x="6923088" y="3119438"/>
            <a:ext cx="228600" cy="2286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>
              <a:latin typeface="Arial" charset="0"/>
              <a:cs typeface="Arial" charset="0"/>
            </a:endParaRPr>
          </a:p>
        </p:txBody>
      </p:sp>
      <p:sp>
        <p:nvSpPr>
          <p:cNvPr id="21514" name="TextBox 14"/>
          <p:cNvSpPr txBox="1">
            <a:spLocks noChangeArrowheads="1"/>
          </p:cNvSpPr>
          <p:nvPr/>
        </p:nvSpPr>
        <p:spPr bwMode="auto">
          <a:xfrm>
            <a:off x="1665288" y="3643313"/>
            <a:ext cx="8112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LAX</a:t>
            </a:r>
          </a:p>
        </p:txBody>
      </p:sp>
      <p:sp>
        <p:nvSpPr>
          <p:cNvPr id="21515" name="TextBox 27"/>
          <p:cNvSpPr txBox="1">
            <a:spLocks noChangeArrowheads="1"/>
          </p:cNvSpPr>
          <p:nvPr/>
        </p:nvSpPr>
        <p:spPr bwMode="auto">
          <a:xfrm>
            <a:off x="4724400" y="2798763"/>
            <a:ext cx="800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ORD</a:t>
            </a:r>
          </a:p>
        </p:txBody>
      </p:sp>
      <p:sp>
        <p:nvSpPr>
          <p:cNvPr id="21516" name="TextBox 28"/>
          <p:cNvSpPr txBox="1">
            <a:spLocks noChangeArrowheads="1"/>
          </p:cNvSpPr>
          <p:nvPr/>
        </p:nvSpPr>
        <p:spPr bwMode="auto">
          <a:xfrm>
            <a:off x="7151688" y="3128963"/>
            <a:ext cx="8048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BWI</a:t>
            </a:r>
          </a:p>
        </p:txBody>
      </p:sp>
      <p:sp>
        <p:nvSpPr>
          <p:cNvPr id="21517" name="TextBox 30"/>
          <p:cNvSpPr txBox="1">
            <a:spLocks noChangeArrowheads="1"/>
          </p:cNvSpPr>
          <p:nvPr/>
        </p:nvSpPr>
        <p:spPr bwMode="auto">
          <a:xfrm>
            <a:off x="6807200" y="3643313"/>
            <a:ext cx="7921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GSO</a:t>
            </a:r>
          </a:p>
        </p:txBody>
      </p:sp>
      <p:sp>
        <p:nvSpPr>
          <p:cNvPr id="21518" name="TextBox 31"/>
          <p:cNvSpPr txBox="1">
            <a:spLocks noChangeArrowheads="1"/>
          </p:cNvSpPr>
          <p:nvPr/>
        </p:nvSpPr>
        <p:spPr bwMode="auto">
          <a:xfrm>
            <a:off x="5856288" y="2935288"/>
            <a:ext cx="936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IND</a:t>
            </a:r>
          </a:p>
        </p:txBody>
      </p:sp>
      <p:sp>
        <p:nvSpPr>
          <p:cNvPr id="21519" name="TextBox 34"/>
          <p:cNvSpPr txBox="1">
            <a:spLocks noChangeArrowheads="1"/>
          </p:cNvSpPr>
          <p:nvPr/>
        </p:nvSpPr>
        <p:spPr bwMode="auto">
          <a:xfrm>
            <a:off x="6324600" y="3257550"/>
            <a:ext cx="774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DCA</a:t>
            </a:r>
          </a:p>
        </p:txBody>
      </p:sp>
      <p:sp>
        <p:nvSpPr>
          <p:cNvPr id="36" name="5-Point Star 35"/>
          <p:cNvSpPr>
            <a:spLocks noChangeAspect="1"/>
          </p:cNvSpPr>
          <p:nvPr/>
        </p:nvSpPr>
        <p:spPr bwMode="auto">
          <a:xfrm>
            <a:off x="6548438" y="4895850"/>
            <a:ext cx="228600" cy="2286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>
              <a:latin typeface="Arial" charset="0"/>
              <a:cs typeface="Arial" charset="0"/>
            </a:endParaRPr>
          </a:p>
        </p:txBody>
      </p:sp>
      <p:sp>
        <p:nvSpPr>
          <p:cNvPr id="21521" name="TextBox 36"/>
          <p:cNvSpPr txBox="1">
            <a:spLocks noChangeArrowheads="1"/>
          </p:cNvSpPr>
          <p:nvPr/>
        </p:nvSpPr>
        <p:spPr bwMode="auto">
          <a:xfrm>
            <a:off x="6578600" y="4679950"/>
            <a:ext cx="811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MCO</a:t>
            </a:r>
          </a:p>
        </p:txBody>
      </p:sp>
      <p:sp>
        <p:nvSpPr>
          <p:cNvPr id="38" name="5-Point Star 37"/>
          <p:cNvSpPr>
            <a:spLocks noChangeAspect="1"/>
          </p:cNvSpPr>
          <p:nvPr/>
        </p:nvSpPr>
        <p:spPr bwMode="auto">
          <a:xfrm>
            <a:off x="1322388" y="5105400"/>
            <a:ext cx="228600" cy="2286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>
              <a:latin typeface="Arial" charset="0"/>
              <a:cs typeface="Arial" charset="0"/>
            </a:endParaRPr>
          </a:p>
        </p:txBody>
      </p:sp>
      <p:sp>
        <p:nvSpPr>
          <p:cNvPr id="39" name="5-Point Star 38"/>
          <p:cNvSpPr>
            <a:spLocks noChangeAspect="1"/>
          </p:cNvSpPr>
          <p:nvPr/>
        </p:nvSpPr>
        <p:spPr bwMode="auto">
          <a:xfrm>
            <a:off x="1328738" y="5410200"/>
            <a:ext cx="228600" cy="228600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>
              <a:latin typeface="Arial" charset="0"/>
              <a:cs typeface="Arial" charset="0"/>
            </a:endParaRPr>
          </a:p>
        </p:txBody>
      </p:sp>
      <p:sp>
        <p:nvSpPr>
          <p:cNvPr id="21524" name="TextBox 39"/>
          <p:cNvSpPr txBox="1">
            <a:spLocks noChangeArrowheads="1"/>
          </p:cNvSpPr>
          <p:nvPr/>
        </p:nvSpPr>
        <p:spPr bwMode="auto">
          <a:xfrm>
            <a:off x="1652588" y="5035550"/>
            <a:ext cx="13954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Large Hub</a:t>
            </a:r>
          </a:p>
        </p:txBody>
      </p:sp>
      <p:sp>
        <p:nvSpPr>
          <p:cNvPr id="21525" name="TextBox 40"/>
          <p:cNvSpPr txBox="1">
            <a:spLocks noChangeArrowheads="1"/>
          </p:cNvSpPr>
          <p:nvPr/>
        </p:nvSpPr>
        <p:spPr bwMode="auto">
          <a:xfrm>
            <a:off x="1665288" y="5368925"/>
            <a:ext cx="16240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Medium Hub</a:t>
            </a:r>
          </a:p>
        </p:txBody>
      </p:sp>
      <p:sp>
        <p:nvSpPr>
          <p:cNvPr id="21526" name="TextBox 41"/>
          <p:cNvSpPr txBox="1">
            <a:spLocks noChangeArrowheads="1"/>
          </p:cNvSpPr>
          <p:nvPr/>
        </p:nvSpPr>
        <p:spPr bwMode="auto">
          <a:xfrm>
            <a:off x="3962400" y="5454650"/>
            <a:ext cx="4724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   Site designated for field data collection</a:t>
            </a:r>
          </a:p>
        </p:txBody>
      </p:sp>
      <p:sp>
        <p:nvSpPr>
          <p:cNvPr id="23" name="5-Point Star 22"/>
          <p:cNvSpPr>
            <a:spLocks noChangeAspect="1"/>
          </p:cNvSpPr>
          <p:nvPr/>
        </p:nvSpPr>
        <p:spPr bwMode="auto">
          <a:xfrm>
            <a:off x="1271588" y="3162300"/>
            <a:ext cx="228600" cy="2286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>
              <a:latin typeface="Arial" charset="0"/>
              <a:cs typeface="Arial" charset="0"/>
            </a:endParaRPr>
          </a:p>
        </p:txBody>
      </p:sp>
      <p:sp>
        <p:nvSpPr>
          <p:cNvPr id="21528" name="TextBox 36"/>
          <p:cNvSpPr txBox="1">
            <a:spLocks noChangeArrowheads="1"/>
          </p:cNvSpPr>
          <p:nvPr/>
        </p:nvSpPr>
        <p:spPr bwMode="auto">
          <a:xfrm>
            <a:off x="1530350" y="3119438"/>
            <a:ext cx="685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SFO</a:t>
            </a:r>
          </a:p>
        </p:txBody>
      </p:sp>
      <p:sp>
        <p:nvSpPr>
          <p:cNvPr id="28" name="5-Point Star 27"/>
          <p:cNvSpPr>
            <a:spLocks noChangeAspect="1"/>
          </p:cNvSpPr>
          <p:nvPr/>
        </p:nvSpPr>
        <p:spPr bwMode="auto">
          <a:xfrm>
            <a:off x="1335088" y="5740400"/>
            <a:ext cx="228600" cy="228600"/>
          </a:xfrm>
          <a:prstGeom prst="star5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>
              <a:latin typeface="Arial" charset="0"/>
              <a:cs typeface="Arial" charset="0"/>
            </a:endParaRPr>
          </a:p>
        </p:txBody>
      </p:sp>
      <p:sp>
        <p:nvSpPr>
          <p:cNvPr id="21530" name="TextBox 40"/>
          <p:cNvSpPr txBox="1">
            <a:spLocks noChangeArrowheads="1"/>
          </p:cNvSpPr>
          <p:nvPr/>
        </p:nvSpPr>
        <p:spPr bwMode="auto">
          <a:xfrm>
            <a:off x="1665288" y="5718175"/>
            <a:ext cx="16240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Small Hub</a:t>
            </a:r>
          </a:p>
        </p:txBody>
      </p:sp>
      <p:sp>
        <p:nvSpPr>
          <p:cNvPr id="30" name="Oval 29"/>
          <p:cNvSpPr/>
          <p:nvPr/>
        </p:nvSpPr>
        <p:spPr bwMode="auto">
          <a:xfrm>
            <a:off x="6535738" y="3625850"/>
            <a:ext cx="352425" cy="333375"/>
          </a:xfrm>
          <a:prstGeom prst="ellipse">
            <a:avLst/>
          </a:prstGeom>
          <a:noFill/>
          <a:ln>
            <a:solidFill>
              <a:schemeClr val="bg1"/>
            </a:solidFill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5348288" y="2816225"/>
            <a:ext cx="352425" cy="334963"/>
          </a:xfrm>
          <a:prstGeom prst="ellipse">
            <a:avLst/>
          </a:prstGeom>
          <a:noFill/>
          <a:ln>
            <a:solidFill>
              <a:schemeClr val="bg1"/>
            </a:solidFill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5653088" y="3095625"/>
            <a:ext cx="352425" cy="333375"/>
          </a:xfrm>
          <a:prstGeom prst="ellipse">
            <a:avLst/>
          </a:prstGeom>
          <a:noFill/>
          <a:ln>
            <a:solidFill>
              <a:schemeClr val="bg1"/>
            </a:solidFill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6858000" y="3049588"/>
            <a:ext cx="352425" cy="334962"/>
          </a:xfrm>
          <a:prstGeom prst="ellipse">
            <a:avLst/>
          </a:prstGeom>
          <a:noFill/>
          <a:ln>
            <a:solidFill>
              <a:schemeClr val="bg1"/>
            </a:solidFill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3786188" y="5472113"/>
            <a:ext cx="352425" cy="333375"/>
          </a:xfrm>
          <a:prstGeom prst="ellipse">
            <a:avLst/>
          </a:prstGeom>
          <a:noFill/>
          <a:ln>
            <a:solidFill>
              <a:schemeClr val="bg1"/>
            </a:solidFill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1,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40-Year Design Life Initiative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97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>
          <a:buFontTx/>
          <a:buNone/>
          <a:defRPr sz="1200" b="1" dirty="0">
            <a:solidFill>
              <a:srgbClr val="C0C0C0"/>
            </a:solidFill>
          </a:defRPr>
        </a:defPPr>
      </a:lstStyle>
    </a:tx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>
          <a:buFontTx/>
          <a:buNone/>
          <a:defRPr sz="1200" b="1" dirty="0">
            <a:solidFill>
              <a:srgbClr val="C0C0C0"/>
            </a:solidFill>
          </a:defRPr>
        </a:defPPr>
      </a:lstStyle>
    </a:tx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A7335E1805E44495268AE629753871" ma:contentTypeVersion="6" ma:contentTypeDescription="Create a new document." ma:contentTypeScope="" ma:versionID="bafd424518a3d855d9383cb3da8610d1">
  <xsd:schema xmlns:xsd="http://www.w3.org/2001/XMLSchema" xmlns:xs="http://www.w3.org/2001/XMLSchema" xmlns:p="http://schemas.microsoft.com/office/2006/metadata/properties" xmlns:ns2="a4c11e10-6fbc-43d3-ac72-3e5fce9ced22" targetNamespace="http://schemas.microsoft.com/office/2006/metadata/properties" ma:root="true" ma:fieldsID="c1e546dc03a8a1795afe111ee3498295" ns2:_="">
    <xsd:import namespace="a4c11e10-6fbc-43d3-ac72-3e5fce9ced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c11e10-6fbc-43d3-ac72-3e5fce9ced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5AB3A31-5F78-4AB9-8254-7A767572B588}"/>
</file>

<file path=customXml/itemProps2.xml><?xml version="1.0" encoding="utf-8"?>
<ds:datastoreItem xmlns:ds="http://schemas.openxmlformats.org/officeDocument/2006/customXml" ds:itemID="{38BAF49B-9C0F-4182-858D-49A4439D9C9C}"/>
</file>

<file path=customXml/itemProps3.xml><?xml version="1.0" encoding="utf-8"?>
<ds:datastoreItem xmlns:ds="http://schemas.openxmlformats.org/officeDocument/2006/customXml" ds:itemID="{E219216C-1879-4886-8552-38488081E99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6472</TotalTime>
  <Words>2234</Words>
  <Application>Microsoft Office PowerPoint</Application>
  <PresentationFormat>On-screen Show (4:3)</PresentationFormat>
  <Paragraphs>645</Paragraphs>
  <Slides>29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1_Custom Design</vt:lpstr>
      <vt:lpstr>2_Custom Design</vt:lpstr>
      <vt:lpstr>Document</vt:lpstr>
      <vt:lpstr>Worksheet</vt:lpstr>
      <vt:lpstr>Equation</vt:lpstr>
      <vt:lpstr>40-Year Design Life Initiative (Updates)</vt:lpstr>
      <vt:lpstr>Pavement Design and Evaluation  (RPD 145)</vt:lpstr>
      <vt:lpstr>Project:  Doubling Pavement Life to 40 Years</vt:lpstr>
      <vt:lpstr>40-Year Pavement Life Extension</vt:lpstr>
      <vt:lpstr>Runway Data Collection</vt:lpstr>
      <vt:lpstr>Updated Runway List</vt:lpstr>
      <vt:lpstr>RUNWAYS FOR DATA COLLECTION - PHASE III</vt:lpstr>
      <vt:lpstr>Year 1 Airport Locations</vt:lpstr>
      <vt:lpstr>Year 2 Airport Locations</vt:lpstr>
      <vt:lpstr>Year 3 Airport Locations</vt:lpstr>
      <vt:lpstr>40-Year Life –  Runway Data Collection</vt:lpstr>
      <vt:lpstr>FAA PAVEAIR Implementation</vt:lpstr>
      <vt:lpstr>PA40 – PAVEAIR Databases</vt:lpstr>
      <vt:lpstr>PA40 Organization Concept</vt:lpstr>
      <vt:lpstr>PA40 – Current Work</vt:lpstr>
      <vt:lpstr>Traffic Data</vt:lpstr>
      <vt:lpstr>Laboratory Field Sample Testing</vt:lpstr>
      <vt:lpstr>Lab Test Summary</vt:lpstr>
      <vt:lpstr>Example: GSO RWY 5L-23R</vt:lpstr>
      <vt:lpstr>GSO RWY 5L-23R Index Values Age of Runway &lt; 3 Years</vt:lpstr>
      <vt:lpstr>Developing New Performance Models</vt:lpstr>
      <vt:lpstr>Pavement Life Definition Graphical Representation</vt:lpstr>
      <vt:lpstr>Pavement Life Definitions</vt:lpstr>
      <vt:lpstr>Pavement Life Definitions</vt:lpstr>
      <vt:lpstr>Reconstruction and End of Life </vt:lpstr>
      <vt:lpstr>Revised Definition of Pavement Full Reconstruction (SME Group)</vt:lpstr>
      <vt:lpstr>Distress Level Formulation</vt:lpstr>
      <vt:lpstr>Distress Level, End of Life, and LCCA</vt:lpstr>
      <vt:lpstr>Flowchart</vt:lpstr>
    </vt:vector>
  </TitlesOfParts>
  <Company>FAA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MTONEY</dc:creator>
  <cp:lastModifiedBy>Brill, David (FAA)</cp:lastModifiedBy>
  <cp:revision>227</cp:revision>
  <cp:lastPrinted>2015-03-20T14:26:48Z</cp:lastPrinted>
  <dcterms:created xsi:type="dcterms:W3CDTF">2005-01-28T20:32:53Z</dcterms:created>
  <dcterms:modified xsi:type="dcterms:W3CDTF">2015-03-23T21:30:02Z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0x0101009DA7335E1805E44495268AE629753871</vt:lpwstr>
  </property>
</Properties>
</file>